
<file path=[Content_Types].xml><?xml version="1.0" encoding="utf-8"?>
<Types xmlns="http://schemas.openxmlformats.org/package/2006/content-types">
  <Default Extension="emf" ContentType="image/x-emf"/>
  <Default Extension="jpeg" ContentType="image/jpeg"/>
  <Default Extension="jpg" ContentType="image/x-wmf"/>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2.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3"/>
  </p:notesMasterIdLst>
  <p:sldIdLst>
    <p:sldId id="2854" r:id="rId2"/>
    <p:sldId id="630" r:id="rId3"/>
    <p:sldId id="1361" r:id="rId4"/>
    <p:sldId id="528" r:id="rId5"/>
    <p:sldId id="529" r:id="rId6"/>
    <p:sldId id="632" r:id="rId7"/>
    <p:sldId id="558" r:id="rId8"/>
    <p:sldId id="559" r:id="rId9"/>
    <p:sldId id="560" r:id="rId10"/>
    <p:sldId id="561" r:id="rId11"/>
    <p:sldId id="533" r:id="rId12"/>
    <p:sldId id="567" r:id="rId13"/>
    <p:sldId id="534" r:id="rId14"/>
    <p:sldId id="535" r:id="rId15"/>
    <p:sldId id="536" r:id="rId16"/>
    <p:sldId id="562" r:id="rId17"/>
    <p:sldId id="537" r:id="rId18"/>
    <p:sldId id="538" r:id="rId19"/>
    <p:sldId id="539" r:id="rId20"/>
    <p:sldId id="627" r:id="rId21"/>
    <p:sldId id="541" r:id="rId22"/>
    <p:sldId id="2856" r:id="rId23"/>
    <p:sldId id="377" r:id="rId24"/>
    <p:sldId id="2922" r:id="rId25"/>
    <p:sldId id="257" r:id="rId26"/>
    <p:sldId id="2926" r:id="rId27"/>
    <p:sldId id="383" r:id="rId28"/>
    <p:sldId id="382" r:id="rId29"/>
    <p:sldId id="2934" r:id="rId30"/>
    <p:sldId id="625" r:id="rId31"/>
    <p:sldId id="2853" r:id="rId32"/>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5" userDrawn="1">
          <p15:clr>
            <a:srgbClr val="A4A3A4"/>
          </p15:clr>
        </p15:guide>
        <p15:guide id="2" orient="horz" pos="2958" userDrawn="1">
          <p15:clr>
            <a:srgbClr val="A4A3A4"/>
          </p15:clr>
        </p15:guide>
        <p15:guide id="3" orient="horz" pos="395" userDrawn="1">
          <p15:clr>
            <a:srgbClr val="A4A3A4"/>
          </p15:clr>
        </p15:guide>
        <p15:guide id="4" pos="204" userDrawn="1">
          <p15:clr>
            <a:srgbClr val="A4A3A4"/>
          </p15:clr>
        </p15:guide>
        <p15:guide id="5" pos="5556" userDrawn="1">
          <p15:clr>
            <a:srgbClr val="A4A3A4"/>
          </p15:clr>
        </p15:guide>
        <p15:guide id="6" pos="2880" userDrawn="1">
          <p15:clr>
            <a:srgbClr val="A4A3A4"/>
          </p15:clr>
        </p15:guide>
        <p15:guide id="7" pos="2789" userDrawn="1">
          <p15:clr>
            <a:srgbClr val="A4A3A4"/>
          </p15:clr>
        </p15:guide>
        <p15:guide id="8"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10253F"/>
    <a:srgbClr val="858586"/>
    <a:srgbClr val="BDD70C"/>
    <a:srgbClr val="C3D89C"/>
    <a:srgbClr val="93CFDE"/>
    <a:srgbClr val="FDD5B4"/>
    <a:srgbClr val="B3A3C9"/>
    <a:srgbClr val="E7B9B8"/>
    <a:srgbClr val="C4D8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DBB0A-AC79-4DD6-BC8A-0D1F2289B83D}" v="93" dt="2019-07-16T08:27:06.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79" autoAdjust="0"/>
  </p:normalViewPr>
  <p:slideViewPr>
    <p:cSldViewPr showGuides="1">
      <p:cViewPr varScale="1">
        <p:scale>
          <a:sx n="85" d="100"/>
          <a:sy n="85" d="100"/>
        </p:scale>
        <p:origin x="692" y="92"/>
      </p:cViewPr>
      <p:guideLst>
        <p:guide orient="horz" pos="645"/>
        <p:guide orient="horz" pos="2958"/>
        <p:guide orient="horz" pos="395"/>
        <p:guide pos="204"/>
        <p:guide pos="5556"/>
        <p:guide pos="2880"/>
        <p:guide pos="2789"/>
        <p:guide pos="2971"/>
      </p:guideLst>
    </p:cSldViewPr>
  </p:slideViewPr>
  <p:notesTextViewPr>
    <p:cViewPr>
      <p:scale>
        <a:sx n="100" d="100"/>
        <a:sy n="100" d="100"/>
      </p:scale>
      <p:origin x="0" y="0"/>
    </p:cViewPr>
  </p:notesTextViewPr>
  <p:sorterViewPr>
    <p:cViewPr>
      <p:scale>
        <a:sx n="150" d="100"/>
        <a:sy n="150" d="100"/>
      </p:scale>
      <p:origin x="0" y="-120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anjan  Kumar" userId="2cb076a8-b592-423d-91e1-ceead5678292" providerId="ADAL" clId="{58FDBB0A-AC79-4DD6-BC8A-0D1F2289B83D}"/>
    <pc:docChg chg="undo custSel addSld delSld modSld sldOrd">
      <pc:chgData name="Debanjan  Kumar" userId="2cb076a8-b592-423d-91e1-ceead5678292" providerId="ADAL" clId="{58FDBB0A-AC79-4DD6-BC8A-0D1F2289B83D}" dt="2019-07-16T08:27:23.766" v="562" actId="1076"/>
      <pc:docMkLst>
        <pc:docMk/>
      </pc:docMkLst>
      <pc:sldChg chg="addSp delSp modSp">
        <pc:chgData name="Debanjan  Kumar" userId="2cb076a8-b592-423d-91e1-ceead5678292" providerId="ADAL" clId="{58FDBB0A-AC79-4DD6-BC8A-0D1F2289B83D}" dt="2019-07-16T07:48:03.929" v="115" actId="20577"/>
        <pc:sldMkLst>
          <pc:docMk/>
          <pc:sldMk cId="3809884599" sldId="257"/>
        </pc:sldMkLst>
        <pc:spChg chg="mod">
          <ac:chgData name="Debanjan  Kumar" userId="2cb076a8-b592-423d-91e1-ceead5678292" providerId="ADAL" clId="{58FDBB0A-AC79-4DD6-BC8A-0D1F2289B83D}" dt="2019-07-16T07:47:49.730" v="103" actId="1036"/>
          <ac:spMkLst>
            <pc:docMk/>
            <pc:sldMk cId="3809884599" sldId="257"/>
            <ac:spMk id="3" creationId="{00000000-0000-0000-0000-000000000000}"/>
          </ac:spMkLst>
        </pc:spChg>
        <pc:spChg chg="add del mod">
          <ac:chgData name="Debanjan  Kumar" userId="2cb076a8-b592-423d-91e1-ceead5678292" providerId="ADAL" clId="{58FDBB0A-AC79-4DD6-BC8A-0D1F2289B83D}" dt="2019-07-16T07:47:34.211" v="97" actId="478"/>
          <ac:spMkLst>
            <pc:docMk/>
            <pc:sldMk cId="3809884599" sldId="257"/>
            <ac:spMk id="4" creationId="{A855D4DF-2854-4B21-A51A-A117C63C268D}"/>
          </ac:spMkLst>
        </pc:spChg>
        <pc:spChg chg="mod">
          <ac:chgData name="Debanjan  Kumar" userId="2cb076a8-b592-423d-91e1-ceead5678292" providerId="ADAL" clId="{58FDBB0A-AC79-4DD6-BC8A-0D1F2289B83D}" dt="2019-07-16T07:47:49.730" v="103" actId="1036"/>
          <ac:spMkLst>
            <pc:docMk/>
            <pc:sldMk cId="3809884599" sldId="257"/>
            <ac:spMk id="8"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1"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4"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8"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23"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67"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73"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75"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78"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79"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82"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84"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86"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88"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90" creationId="{00000000-0000-0000-0000-000000000000}"/>
          </ac:spMkLst>
        </pc:spChg>
        <pc:spChg chg="del mod">
          <ac:chgData name="Debanjan  Kumar" userId="2cb076a8-b592-423d-91e1-ceead5678292" providerId="ADAL" clId="{58FDBB0A-AC79-4DD6-BC8A-0D1F2289B83D}" dt="2019-07-16T07:47:29.937" v="96" actId="478"/>
          <ac:spMkLst>
            <pc:docMk/>
            <pc:sldMk cId="3809884599" sldId="257"/>
            <ac:spMk id="91" creationId="{F9CF5FE0-BBA5-4AC2-B9D3-9956F82931FA}"/>
          </ac:spMkLst>
        </pc:spChg>
        <pc:spChg chg="mod">
          <ac:chgData name="Debanjan  Kumar" userId="2cb076a8-b592-423d-91e1-ceead5678292" providerId="ADAL" clId="{58FDBB0A-AC79-4DD6-BC8A-0D1F2289B83D}" dt="2019-07-16T07:47:49.730" v="103" actId="1036"/>
          <ac:spMkLst>
            <pc:docMk/>
            <pc:sldMk cId="3809884599" sldId="257"/>
            <ac:spMk id="94"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96"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02"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04" creationId="{00000000-0000-0000-0000-000000000000}"/>
          </ac:spMkLst>
        </pc:spChg>
        <pc:spChg chg="add mod">
          <ac:chgData name="Debanjan  Kumar" userId="2cb076a8-b592-423d-91e1-ceead5678292" providerId="ADAL" clId="{58FDBB0A-AC79-4DD6-BC8A-0D1F2289B83D}" dt="2019-07-16T07:48:03.929" v="115" actId="20577"/>
          <ac:spMkLst>
            <pc:docMk/>
            <pc:sldMk cId="3809884599" sldId="257"/>
            <ac:spMk id="105" creationId="{C6B1B1C8-0C8D-4287-9EDB-518FB92378C6}"/>
          </ac:spMkLst>
        </pc:spChg>
        <pc:spChg chg="mod">
          <ac:chgData name="Debanjan  Kumar" userId="2cb076a8-b592-423d-91e1-ceead5678292" providerId="ADAL" clId="{58FDBB0A-AC79-4DD6-BC8A-0D1F2289B83D}" dt="2019-07-16T07:47:49.730" v="103" actId="1036"/>
          <ac:spMkLst>
            <pc:docMk/>
            <pc:sldMk cId="3809884599" sldId="257"/>
            <ac:spMk id="106"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12"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13"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14"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15"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18"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21"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24"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26"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28" creationId="{00000000-0000-0000-0000-000000000000}"/>
          </ac:spMkLst>
        </pc:spChg>
        <pc:spChg chg="mod">
          <ac:chgData name="Debanjan  Kumar" userId="2cb076a8-b592-423d-91e1-ceead5678292" providerId="ADAL" clId="{58FDBB0A-AC79-4DD6-BC8A-0D1F2289B83D}" dt="2019-07-16T07:47:49.730" v="103" actId="1036"/>
          <ac:spMkLst>
            <pc:docMk/>
            <pc:sldMk cId="3809884599" sldId="257"/>
            <ac:spMk id="130" creationId="{00000000-0000-0000-0000-000000000000}"/>
          </ac:spMkLst>
        </pc:spChg>
        <pc:grpChg chg="mod">
          <ac:chgData name="Debanjan  Kumar" userId="2cb076a8-b592-423d-91e1-ceead5678292" providerId="ADAL" clId="{58FDBB0A-AC79-4DD6-BC8A-0D1F2289B83D}" dt="2019-07-16T07:47:49.730" v="103" actId="1036"/>
          <ac:grpSpMkLst>
            <pc:docMk/>
            <pc:sldMk cId="3809884599" sldId="257"/>
            <ac:grpSpMk id="9" creationId="{00000000-0000-0000-0000-000000000000}"/>
          </ac:grpSpMkLst>
        </pc:grpChg>
        <pc:grpChg chg="mod">
          <ac:chgData name="Debanjan  Kumar" userId="2cb076a8-b592-423d-91e1-ceead5678292" providerId="ADAL" clId="{58FDBB0A-AC79-4DD6-BC8A-0D1F2289B83D}" dt="2019-07-16T07:47:49.730" v="103" actId="1036"/>
          <ac:grpSpMkLst>
            <pc:docMk/>
            <pc:sldMk cId="3809884599" sldId="257"/>
            <ac:grpSpMk id="19" creationId="{00000000-0000-0000-0000-000000000000}"/>
          </ac:grpSpMkLst>
        </pc:grpChg>
        <pc:grpChg chg="mod">
          <ac:chgData name="Debanjan  Kumar" userId="2cb076a8-b592-423d-91e1-ceead5678292" providerId="ADAL" clId="{58FDBB0A-AC79-4DD6-BC8A-0D1F2289B83D}" dt="2019-07-16T07:47:49.730" v="103" actId="1036"/>
          <ac:grpSpMkLst>
            <pc:docMk/>
            <pc:sldMk cId="3809884599" sldId="257"/>
            <ac:grpSpMk id="21" creationId="{00000000-0000-0000-0000-000000000000}"/>
          </ac:grpSpMkLst>
        </pc:grpChg>
        <pc:grpChg chg="mod">
          <ac:chgData name="Debanjan  Kumar" userId="2cb076a8-b592-423d-91e1-ceead5678292" providerId="ADAL" clId="{58FDBB0A-AC79-4DD6-BC8A-0D1F2289B83D}" dt="2019-07-16T07:47:49.730" v="103" actId="1036"/>
          <ac:grpSpMkLst>
            <pc:docMk/>
            <pc:sldMk cId="3809884599" sldId="257"/>
            <ac:grpSpMk id="24" creationId="{00000000-0000-0000-0000-000000000000}"/>
          </ac:grpSpMkLst>
        </pc:grpChg>
        <pc:grpChg chg="mod">
          <ac:chgData name="Debanjan  Kumar" userId="2cb076a8-b592-423d-91e1-ceead5678292" providerId="ADAL" clId="{58FDBB0A-AC79-4DD6-BC8A-0D1F2289B83D}" dt="2019-07-16T07:47:49.730" v="103" actId="1036"/>
          <ac:grpSpMkLst>
            <pc:docMk/>
            <pc:sldMk cId="3809884599" sldId="257"/>
            <ac:grpSpMk id="107" creationId="{00000000-0000-0000-0000-000000000000}"/>
          </ac:grpSpMkLst>
        </pc:grpChg>
        <pc:picChg chg="mod">
          <ac:chgData name="Debanjan  Kumar" userId="2cb076a8-b592-423d-91e1-ceead5678292" providerId="ADAL" clId="{58FDBB0A-AC79-4DD6-BC8A-0D1F2289B83D}" dt="2019-07-16T07:47:49.730" v="103" actId="1036"/>
          <ac:picMkLst>
            <pc:docMk/>
            <pc:sldMk cId="3809884599" sldId="257"/>
            <ac:picMk id="5"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6"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7"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10"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71"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74"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81"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83"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85"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87"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89"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97"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99"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111"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116"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122"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123"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125"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127"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129"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131"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132"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133" creationId="{00000000-0000-0000-0000-000000000000}"/>
          </ac:picMkLst>
        </pc:picChg>
        <pc:picChg chg="mod">
          <ac:chgData name="Debanjan  Kumar" userId="2cb076a8-b592-423d-91e1-ceead5678292" providerId="ADAL" clId="{58FDBB0A-AC79-4DD6-BC8A-0D1F2289B83D}" dt="2019-07-16T07:47:49.730" v="103" actId="1036"/>
          <ac:picMkLst>
            <pc:docMk/>
            <pc:sldMk cId="3809884599" sldId="257"/>
            <ac:picMk id="134" creationId="{00000000-0000-0000-0000-000000000000}"/>
          </ac:picMkLst>
        </pc:picChg>
        <pc:cxnChg chg="mod">
          <ac:chgData name="Debanjan  Kumar" userId="2cb076a8-b592-423d-91e1-ceead5678292" providerId="ADAL" clId="{58FDBB0A-AC79-4DD6-BC8A-0D1F2289B83D}" dt="2019-07-16T07:47:49.730" v="103" actId="1036"/>
          <ac:cxnSpMkLst>
            <pc:docMk/>
            <pc:sldMk cId="3809884599" sldId="257"/>
            <ac:cxnSpMk id="15" creationId="{00000000-0000-0000-0000-000000000000}"/>
          </ac:cxnSpMkLst>
        </pc:cxnChg>
        <pc:cxnChg chg="mod">
          <ac:chgData name="Debanjan  Kumar" userId="2cb076a8-b592-423d-91e1-ceead5678292" providerId="ADAL" clId="{58FDBB0A-AC79-4DD6-BC8A-0D1F2289B83D}" dt="2019-07-16T07:47:49.730" v="103" actId="1036"/>
          <ac:cxnSpMkLst>
            <pc:docMk/>
            <pc:sldMk cId="3809884599" sldId="257"/>
            <ac:cxnSpMk id="16" creationId="{00000000-0000-0000-0000-000000000000}"/>
          </ac:cxnSpMkLst>
        </pc:cxnChg>
      </pc:sldChg>
      <pc:sldChg chg="del">
        <pc:chgData name="Debanjan  Kumar" userId="2cb076a8-b592-423d-91e1-ceead5678292" providerId="ADAL" clId="{58FDBB0A-AC79-4DD6-BC8A-0D1F2289B83D}" dt="2019-07-16T07:49:16.402" v="130" actId="2696"/>
        <pc:sldMkLst>
          <pc:docMk/>
          <pc:sldMk cId="1333142003" sldId="316"/>
        </pc:sldMkLst>
      </pc:sldChg>
      <pc:sldChg chg="del">
        <pc:chgData name="Debanjan  Kumar" userId="2cb076a8-b592-423d-91e1-ceead5678292" providerId="ADAL" clId="{58FDBB0A-AC79-4DD6-BC8A-0D1F2289B83D}" dt="2019-07-16T07:49:32.831" v="131" actId="2696"/>
        <pc:sldMkLst>
          <pc:docMk/>
          <pc:sldMk cId="2065067242" sldId="376"/>
        </pc:sldMkLst>
      </pc:sldChg>
      <pc:sldChg chg="addSp delSp modSp ord">
        <pc:chgData name="Debanjan  Kumar" userId="2cb076a8-b592-423d-91e1-ceead5678292" providerId="ADAL" clId="{58FDBB0A-AC79-4DD6-BC8A-0D1F2289B83D}" dt="2019-07-16T07:50:35.746" v="145"/>
        <pc:sldMkLst>
          <pc:docMk/>
          <pc:sldMk cId="3066968561" sldId="377"/>
        </pc:sldMkLst>
        <pc:spChg chg="del">
          <ac:chgData name="Debanjan  Kumar" userId="2cb076a8-b592-423d-91e1-ceead5678292" providerId="ADAL" clId="{58FDBB0A-AC79-4DD6-BC8A-0D1F2289B83D}" dt="2019-07-16T07:38:44.764" v="2" actId="478"/>
          <ac:spMkLst>
            <pc:docMk/>
            <pc:sldMk cId="3066968561" sldId="377"/>
            <ac:spMk id="3" creationId="{8A784A4D-AA55-4975-914D-3EE2E7A88715}"/>
          </ac:spMkLst>
        </pc:spChg>
        <pc:spChg chg="del">
          <ac:chgData name="Debanjan  Kumar" userId="2cb076a8-b592-423d-91e1-ceead5678292" providerId="ADAL" clId="{58FDBB0A-AC79-4DD6-BC8A-0D1F2289B83D}" dt="2019-07-16T07:38:44.764" v="2" actId="478"/>
          <ac:spMkLst>
            <pc:docMk/>
            <pc:sldMk cId="3066968561" sldId="377"/>
            <ac:spMk id="4" creationId="{79D3D454-8204-4404-A6A1-7D1DA9E435B2}"/>
          </ac:spMkLst>
        </pc:spChg>
        <pc:spChg chg="del">
          <ac:chgData name="Debanjan  Kumar" userId="2cb076a8-b592-423d-91e1-ceead5678292" providerId="ADAL" clId="{58FDBB0A-AC79-4DD6-BC8A-0D1F2289B83D}" dt="2019-07-16T07:38:44.764" v="2" actId="478"/>
          <ac:spMkLst>
            <pc:docMk/>
            <pc:sldMk cId="3066968561" sldId="377"/>
            <ac:spMk id="5" creationId="{FF72D6DF-8857-4B94-A88F-E6BA97B2964C}"/>
          </ac:spMkLst>
        </pc:spChg>
        <pc:spChg chg="del">
          <ac:chgData name="Debanjan  Kumar" userId="2cb076a8-b592-423d-91e1-ceead5678292" providerId="ADAL" clId="{58FDBB0A-AC79-4DD6-BC8A-0D1F2289B83D}" dt="2019-07-16T07:38:44.764" v="2" actId="478"/>
          <ac:spMkLst>
            <pc:docMk/>
            <pc:sldMk cId="3066968561" sldId="377"/>
            <ac:spMk id="6" creationId="{99A7EC53-20EE-4D8F-8696-1E1FADD80DA3}"/>
          </ac:spMkLst>
        </pc:spChg>
        <pc:spChg chg="add del mod">
          <ac:chgData name="Debanjan  Kumar" userId="2cb076a8-b592-423d-91e1-ceead5678292" providerId="ADAL" clId="{58FDBB0A-AC79-4DD6-BC8A-0D1F2289B83D}" dt="2019-07-16T07:49:46.238" v="134" actId="478"/>
          <ac:spMkLst>
            <pc:docMk/>
            <pc:sldMk cId="3066968561" sldId="377"/>
            <ac:spMk id="8" creationId="{153BD6D2-23A9-4E1B-A43D-5DF0B38AFA64}"/>
          </ac:spMkLst>
        </pc:spChg>
        <pc:spChg chg="del">
          <ac:chgData name="Debanjan  Kumar" userId="2cb076a8-b592-423d-91e1-ceead5678292" providerId="ADAL" clId="{58FDBB0A-AC79-4DD6-BC8A-0D1F2289B83D}" dt="2019-07-16T07:49:41.650" v="133" actId="478"/>
          <ac:spMkLst>
            <pc:docMk/>
            <pc:sldMk cId="3066968561" sldId="377"/>
            <ac:spMk id="9" creationId="{56F6F603-6C8D-4E0D-9BA8-D8318D939341}"/>
          </ac:spMkLst>
        </pc:spChg>
        <pc:spChg chg="del">
          <ac:chgData name="Debanjan  Kumar" userId="2cb076a8-b592-423d-91e1-ceead5678292" providerId="ADAL" clId="{58FDBB0A-AC79-4DD6-BC8A-0D1F2289B83D}" dt="2019-07-16T07:38:44.764" v="2" actId="478"/>
          <ac:spMkLst>
            <pc:docMk/>
            <pc:sldMk cId="3066968561" sldId="377"/>
            <ac:spMk id="12" creationId="{5B0760CC-6F94-4869-BD6D-FB1DBDED3082}"/>
          </ac:spMkLst>
        </pc:spChg>
        <pc:spChg chg="del">
          <ac:chgData name="Debanjan  Kumar" userId="2cb076a8-b592-423d-91e1-ceead5678292" providerId="ADAL" clId="{58FDBB0A-AC79-4DD6-BC8A-0D1F2289B83D}" dt="2019-07-16T07:38:44.764" v="2" actId="478"/>
          <ac:spMkLst>
            <pc:docMk/>
            <pc:sldMk cId="3066968561" sldId="377"/>
            <ac:spMk id="13" creationId="{579C64B8-CD58-44EE-AB69-19DC6D9F3BFC}"/>
          </ac:spMkLst>
        </pc:spChg>
        <pc:spChg chg="add">
          <ac:chgData name="Debanjan  Kumar" userId="2cb076a8-b592-423d-91e1-ceead5678292" providerId="ADAL" clId="{58FDBB0A-AC79-4DD6-BC8A-0D1F2289B83D}" dt="2019-07-16T07:38:46.583" v="3"/>
          <ac:spMkLst>
            <pc:docMk/>
            <pc:sldMk cId="3066968561" sldId="377"/>
            <ac:spMk id="18" creationId="{3B4A2530-7971-4B75-A39C-761450137D81}"/>
          </ac:spMkLst>
        </pc:spChg>
        <pc:spChg chg="add">
          <ac:chgData name="Debanjan  Kumar" userId="2cb076a8-b592-423d-91e1-ceead5678292" providerId="ADAL" clId="{58FDBB0A-AC79-4DD6-BC8A-0D1F2289B83D}" dt="2019-07-16T07:38:46.583" v="3"/>
          <ac:spMkLst>
            <pc:docMk/>
            <pc:sldMk cId="3066968561" sldId="377"/>
            <ac:spMk id="19" creationId="{07D2263C-BF63-4241-BA15-BC3451033249}"/>
          </ac:spMkLst>
        </pc:spChg>
        <pc:spChg chg="del">
          <ac:chgData name="Debanjan  Kumar" userId="2cb076a8-b592-423d-91e1-ceead5678292" providerId="ADAL" clId="{58FDBB0A-AC79-4DD6-BC8A-0D1F2289B83D}" dt="2019-07-16T07:38:44.764" v="2" actId="478"/>
          <ac:spMkLst>
            <pc:docMk/>
            <pc:sldMk cId="3066968561" sldId="377"/>
            <ac:spMk id="20" creationId="{8CC63868-5C99-470F-B5EC-6ECFAD6BF047}"/>
          </ac:spMkLst>
        </pc:spChg>
        <pc:spChg chg="del">
          <ac:chgData name="Debanjan  Kumar" userId="2cb076a8-b592-423d-91e1-ceead5678292" providerId="ADAL" clId="{58FDBB0A-AC79-4DD6-BC8A-0D1F2289B83D}" dt="2019-07-16T07:38:44.764" v="2" actId="478"/>
          <ac:spMkLst>
            <pc:docMk/>
            <pc:sldMk cId="3066968561" sldId="377"/>
            <ac:spMk id="21" creationId="{FA5278A1-F151-4D3A-8918-42003196AAB6}"/>
          </ac:spMkLst>
        </pc:spChg>
        <pc:spChg chg="del">
          <ac:chgData name="Debanjan  Kumar" userId="2cb076a8-b592-423d-91e1-ceead5678292" providerId="ADAL" clId="{58FDBB0A-AC79-4DD6-BC8A-0D1F2289B83D}" dt="2019-07-16T07:38:44.764" v="2" actId="478"/>
          <ac:spMkLst>
            <pc:docMk/>
            <pc:sldMk cId="3066968561" sldId="377"/>
            <ac:spMk id="22" creationId="{282E43A2-109E-4980-B1B2-0903ADE07F15}"/>
          </ac:spMkLst>
        </pc:spChg>
        <pc:spChg chg="del">
          <ac:chgData name="Debanjan  Kumar" userId="2cb076a8-b592-423d-91e1-ceead5678292" providerId="ADAL" clId="{58FDBB0A-AC79-4DD6-BC8A-0D1F2289B83D}" dt="2019-07-16T07:38:44.764" v="2" actId="478"/>
          <ac:spMkLst>
            <pc:docMk/>
            <pc:sldMk cId="3066968561" sldId="377"/>
            <ac:spMk id="24" creationId="{99CD50A8-96DC-4D4A-9CBD-F3B163815642}"/>
          </ac:spMkLst>
        </pc:spChg>
        <pc:spChg chg="add">
          <ac:chgData name="Debanjan  Kumar" userId="2cb076a8-b592-423d-91e1-ceead5678292" providerId="ADAL" clId="{58FDBB0A-AC79-4DD6-BC8A-0D1F2289B83D}" dt="2019-07-16T07:38:46.583" v="3"/>
          <ac:spMkLst>
            <pc:docMk/>
            <pc:sldMk cId="3066968561" sldId="377"/>
            <ac:spMk id="25" creationId="{DB0A7951-A66A-4FC3-9590-76417AE557E4}"/>
          </ac:spMkLst>
        </pc:spChg>
        <pc:spChg chg="add">
          <ac:chgData name="Debanjan  Kumar" userId="2cb076a8-b592-423d-91e1-ceead5678292" providerId="ADAL" clId="{58FDBB0A-AC79-4DD6-BC8A-0D1F2289B83D}" dt="2019-07-16T07:38:46.583" v="3"/>
          <ac:spMkLst>
            <pc:docMk/>
            <pc:sldMk cId="3066968561" sldId="377"/>
            <ac:spMk id="26" creationId="{7E71CD7E-C5CF-4B0E-B67D-073414A4D6EC}"/>
          </ac:spMkLst>
        </pc:spChg>
        <pc:spChg chg="add">
          <ac:chgData name="Debanjan  Kumar" userId="2cb076a8-b592-423d-91e1-ceead5678292" providerId="ADAL" clId="{58FDBB0A-AC79-4DD6-BC8A-0D1F2289B83D}" dt="2019-07-16T07:38:46.583" v="3"/>
          <ac:spMkLst>
            <pc:docMk/>
            <pc:sldMk cId="3066968561" sldId="377"/>
            <ac:spMk id="28" creationId="{399C73F9-01E7-442E-8F60-B365047EC5E0}"/>
          </ac:spMkLst>
        </pc:spChg>
        <pc:spChg chg="add">
          <ac:chgData name="Debanjan  Kumar" userId="2cb076a8-b592-423d-91e1-ceead5678292" providerId="ADAL" clId="{58FDBB0A-AC79-4DD6-BC8A-0D1F2289B83D}" dt="2019-07-16T07:38:46.583" v="3"/>
          <ac:spMkLst>
            <pc:docMk/>
            <pc:sldMk cId="3066968561" sldId="377"/>
            <ac:spMk id="29" creationId="{BE953691-4569-4CE1-B145-3243FB1EB0AB}"/>
          </ac:spMkLst>
        </pc:spChg>
        <pc:spChg chg="add">
          <ac:chgData name="Debanjan  Kumar" userId="2cb076a8-b592-423d-91e1-ceead5678292" providerId="ADAL" clId="{58FDBB0A-AC79-4DD6-BC8A-0D1F2289B83D}" dt="2019-07-16T07:38:46.583" v="3"/>
          <ac:spMkLst>
            <pc:docMk/>
            <pc:sldMk cId="3066968561" sldId="377"/>
            <ac:spMk id="30" creationId="{9695DB70-0013-4B51-B12E-D7DD04B44CF5}"/>
          </ac:spMkLst>
        </pc:spChg>
        <pc:spChg chg="add">
          <ac:chgData name="Debanjan  Kumar" userId="2cb076a8-b592-423d-91e1-ceead5678292" providerId="ADAL" clId="{58FDBB0A-AC79-4DD6-BC8A-0D1F2289B83D}" dt="2019-07-16T07:38:46.583" v="3"/>
          <ac:spMkLst>
            <pc:docMk/>
            <pc:sldMk cId="3066968561" sldId="377"/>
            <ac:spMk id="31" creationId="{57043ACA-9EB0-476E-844B-7D749625BFA8}"/>
          </ac:spMkLst>
        </pc:spChg>
        <pc:spChg chg="add">
          <ac:chgData name="Debanjan  Kumar" userId="2cb076a8-b592-423d-91e1-ceead5678292" providerId="ADAL" clId="{58FDBB0A-AC79-4DD6-BC8A-0D1F2289B83D}" dt="2019-07-16T07:38:46.583" v="3"/>
          <ac:spMkLst>
            <pc:docMk/>
            <pc:sldMk cId="3066968561" sldId="377"/>
            <ac:spMk id="32" creationId="{C756E3E9-7E72-4093-9CCE-F7A9BFD1AB3D}"/>
          </ac:spMkLst>
        </pc:spChg>
        <pc:spChg chg="add">
          <ac:chgData name="Debanjan  Kumar" userId="2cb076a8-b592-423d-91e1-ceead5678292" providerId="ADAL" clId="{58FDBB0A-AC79-4DD6-BC8A-0D1F2289B83D}" dt="2019-07-16T07:38:46.583" v="3"/>
          <ac:spMkLst>
            <pc:docMk/>
            <pc:sldMk cId="3066968561" sldId="377"/>
            <ac:spMk id="33" creationId="{1E18DF49-6A7B-4244-868E-D51F21C121DF}"/>
          </ac:spMkLst>
        </pc:spChg>
        <pc:spChg chg="add">
          <ac:chgData name="Debanjan  Kumar" userId="2cb076a8-b592-423d-91e1-ceead5678292" providerId="ADAL" clId="{58FDBB0A-AC79-4DD6-BC8A-0D1F2289B83D}" dt="2019-07-16T07:38:46.583" v="3"/>
          <ac:spMkLst>
            <pc:docMk/>
            <pc:sldMk cId="3066968561" sldId="377"/>
            <ac:spMk id="34" creationId="{2C56AE22-4193-4D5E-BCBB-6E00752F030D}"/>
          </ac:spMkLst>
        </pc:spChg>
        <pc:spChg chg="add">
          <ac:chgData name="Debanjan  Kumar" userId="2cb076a8-b592-423d-91e1-ceead5678292" providerId="ADAL" clId="{58FDBB0A-AC79-4DD6-BC8A-0D1F2289B83D}" dt="2019-07-16T07:38:46.583" v="3"/>
          <ac:spMkLst>
            <pc:docMk/>
            <pc:sldMk cId="3066968561" sldId="377"/>
            <ac:spMk id="38" creationId="{E849CF09-258F-4E36-9B86-A7DB4853EB6B}"/>
          </ac:spMkLst>
        </pc:spChg>
        <pc:spChg chg="add">
          <ac:chgData name="Debanjan  Kumar" userId="2cb076a8-b592-423d-91e1-ceead5678292" providerId="ADAL" clId="{58FDBB0A-AC79-4DD6-BC8A-0D1F2289B83D}" dt="2019-07-16T07:38:46.583" v="3"/>
          <ac:spMkLst>
            <pc:docMk/>
            <pc:sldMk cId="3066968561" sldId="377"/>
            <ac:spMk id="40" creationId="{CA079936-B3E8-453B-8EE2-5F532B669DBD}"/>
          </ac:spMkLst>
        </pc:spChg>
        <pc:spChg chg="add">
          <ac:chgData name="Debanjan  Kumar" userId="2cb076a8-b592-423d-91e1-ceead5678292" providerId="ADAL" clId="{58FDBB0A-AC79-4DD6-BC8A-0D1F2289B83D}" dt="2019-07-16T07:38:46.583" v="3"/>
          <ac:spMkLst>
            <pc:docMk/>
            <pc:sldMk cId="3066968561" sldId="377"/>
            <ac:spMk id="41" creationId="{980B0782-C384-418B-989B-8964140D8319}"/>
          </ac:spMkLst>
        </pc:spChg>
        <pc:spChg chg="add">
          <ac:chgData name="Debanjan  Kumar" userId="2cb076a8-b592-423d-91e1-ceead5678292" providerId="ADAL" clId="{58FDBB0A-AC79-4DD6-BC8A-0D1F2289B83D}" dt="2019-07-16T07:38:46.583" v="3"/>
          <ac:spMkLst>
            <pc:docMk/>
            <pc:sldMk cId="3066968561" sldId="377"/>
            <ac:spMk id="42" creationId="{76946D9E-C14A-481E-8585-16A16F532B18}"/>
          </ac:spMkLst>
        </pc:spChg>
        <pc:spChg chg="add mod">
          <ac:chgData name="Debanjan  Kumar" userId="2cb076a8-b592-423d-91e1-ceead5678292" providerId="ADAL" clId="{58FDBB0A-AC79-4DD6-BC8A-0D1F2289B83D}" dt="2019-07-16T07:50:01.344" v="143" actId="20577"/>
          <ac:spMkLst>
            <pc:docMk/>
            <pc:sldMk cId="3066968561" sldId="377"/>
            <ac:spMk id="44" creationId="{E2849126-1E33-41C0-B4CF-2AB6717E804F}"/>
          </ac:spMkLst>
        </pc:spChg>
        <pc:picChg chg="del">
          <ac:chgData name="Debanjan  Kumar" userId="2cb076a8-b592-423d-91e1-ceead5678292" providerId="ADAL" clId="{58FDBB0A-AC79-4DD6-BC8A-0D1F2289B83D}" dt="2019-07-16T07:38:44.764" v="2" actId="478"/>
          <ac:picMkLst>
            <pc:docMk/>
            <pc:sldMk cId="3066968561" sldId="377"/>
            <ac:picMk id="15" creationId="{D97FF64C-5050-4885-B409-10C4BB2611A2}"/>
          </ac:picMkLst>
        </pc:picChg>
        <pc:picChg chg="del">
          <ac:chgData name="Debanjan  Kumar" userId="2cb076a8-b592-423d-91e1-ceead5678292" providerId="ADAL" clId="{58FDBB0A-AC79-4DD6-BC8A-0D1F2289B83D}" dt="2019-07-16T07:38:44.764" v="2" actId="478"/>
          <ac:picMkLst>
            <pc:docMk/>
            <pc:sldMk cId="3066968561" sldId="377"/>
            <ac:picMk id="17" creationId="{1FB19CE1-A965-4D47-96DF-B2C82DA8E773}"/>
          </ac:picMkLst>
        </pc:picChg>
        <pc:picChg chg="del">
          <ac:chgData name="Debanjan  Kumar" userId="2cb076a8-b592-423d-91e1-ceead5678292" providerId="ADAL" clId="{58FDBB0A-AC79-4DD6-BC8A-0D1F2289B83D}" dt="2019-07-16T07:38:44.764" v="2" actId="478"/>
          <ac:picMkLst>
            <pc:docMk/>
            <pc:sldMk cId="3066968561" sldId="377"/>
            <ac:picMk id="23" creationId="{1DAC3EE2-825B-4511-A966-3DA5F30463E9}"/>
          </ac:picMkLst>
        </pc:picChg>
        <pc:picChg chg="add">
          <ac:chgData name="Debanjan  Kumar" userId="2cb076a8-b592-423d-91e1-ceead5678292" providerId="ADAL" clId="{58FDBB0A-AC79-4DD6-BC8A-0D1F2289B83D}" dt="2019-07-16T07:38:46.583" v="3"/>
          <ac:picMkLst>
            <pc:docMk/>
            <pc:sldMk cId="3066968561" sldId="377"/>
            <ac:picMk id="35" creationId="{D59F0EEF-E48C-415A-88E6-CD9C1D19F76F}"/>
          </ac:picMkLst>
        </pc:picChg>
        <pc:picChg chg="add">
          <ac:chgData name="Debanjan  Kumar" userId="2cb076a8-b592-423d-91e1-ceead5678292" providerId="ADAL" clId="{58FDBB0A-AC79-4DD6-BC8A-0D1F2289B83D}" dt="2019-07-16T07:38:46.583" v="3"/>
          <ac:picMkLst>
            <pc:docMk/>
            <pc:sldMk cId="3066968561" sldId="377"/>
            <ac:picMk id="36" creationId="{CA561F9A-E32B-4AB0-9C8E-6619E26CB0E3}"/>
          </ac:picMkLst>
        </pc:picChg>
        <pc:picChg chg="add">
          <ac:chgData name="Debanjan  Kumar" userId="2cb076a8-b592-423d-91e1-ceead5678292" providerId="ADAL" clId="{58FDBB0A-AC79-4DD6-BC8A-0D1F2289B83D}" dt="2019-07-16T07:38:46.583" v="3"/>
          <ac:picMkLst>
            <pc:docMk/>
            <pc:sldMk cId="3066968561" sldId="377"/>
            <ac:picMk id="37" creationId="{0BD9C533-940A-4BF4-ADC0-C389DE4E9147}"/>
          </ac:picMkLst>
        </pc:picChg>
        <pc:picChg chg="add">
          <ac:chgData name="Debanjan  Kumar" userId="2cb076a8-b592-423d-91e1-ceead5678292" providerId="ADAL" clId="{58FDBB0A-AC79-4DD6-BC8A-0D1F2289B83D}" dt="2019-07-16T07:38:46.583" v="3"/>
          <ac:picMkLst>
            <pc:docMk/>
            <pc:sldMk cId="3066968561" sldId="377"/>
            <ac:picMk id="39" creationId="{055231CB-E85B-40DB-A1C1-116A73DE840E}"/>
          </ac:picMkLst>
        </pc:picChg>
        <pc:picChg chg="add">
          <ac:chgData name="Debanjan  Kumar" userId="2cb076a8-b592-423d-91e1-ceead5678292" providerId="ADAL" clId="{58FDBB0A-AC79-4DD6-BC8A-0D1F2289B83D}" dt="2019-07-16T07:38:46.583" v="3"/>
          <ac:picMkLst>
            <pc:docMk/>
            <pc:sldMk cId="3066968561" sldId="377"/>
            <ac:picMk id="43" creationId="{AECF5CA6-1B4F-4613-A142-966B8CF857B5}"/>
          </ac:picMkLst>
        </pc:picChg>
        <pc:cxnChg chg="del">
          <ac:chgData name="Debanjan  Kumar" userId="2cb076a8-b592-423d-91e1-ceead5678292" providerId="ADAL" clId="{58FDBB0A-AC79-4DD6-BC8A-0D1F2289B83D}" dt="2019-07-16T07:38:44.764" v="2" actId="478"/>
          <ac:cxnSpMkLst>
            <pc:docMk/>
            <pc:sldMk cId="3066968561" sldId="377"/>
            <ac:cxnSpMk id="7" creationId="{A4CD3F37-8D32-49FD-B048-4D58F67FB854}"/>
          </ac:cxnSpMkLst>
        </pc:cxnChg>
        <pc:cxnChg chg="add">
          <ac:chgData name="Debanjan  Kumar" userId="2cb076a8-b592-423d-91e1-ceead5678292" providerId="ADAL" clId="{58FDBB0A-AC79-4DD6-BC8A-0D1F2289B83D}" dt="2019-07-16T07:38:46.583" v="3"/>
          <ac:cxnSpMkLst>
            <pc:docMk/>
            <pc:sldMk cId="3066968561" sldId="377"/>
            <ac:cxnSpMk id="27" creationId="{CC4B9927-8F67-41B4-B325-C8E88321360A}"/>
          </ac:cxnSpMkLst>
        </pc:cxnChg>
      </pc:sldChg>
      <pc:sldChg chg="addSp delSp modSp add del">
        <pc:chgData name="Debanjan  Kumar" userId="2cb076a8-b592-423d-91e1-ceead5678292" providerId="ADAL" clId="{58FDBB0A-AC79-4DD6-BC8A-0D1F2289B83D}" dt="2019-07-16T08:20:57.499" v="380" actId="20577"/>
        <pc:sldMkLst>
          <pc:docMk/>
          <pc:sldMk cId="1620745930" sldId="382"/>
        </pc:sldMkLst>
        <pc:spChg chg="del">
          <ac:chgData name="Debanjan  Kumar" userId="2cb076a8-b592-423d-91e1-ceead5678292" providerId="ADAL" clId="{58FDBB0A-AC79-4DD6-BC8A-0D1F2289B83D}" dt="2019-07-16T08:20:43.368" v="371" actId="478"/>
          <ac:spMkLst>
            <pc:docMk/>
            <pc:sldMk cId="1620745930" sldId="382"/>
            <ac:spMk id="2" creationId="{CBEB1F71-7DF1-4BE9-A195-A52DA8517618}"/>
          </ac:spMkLst>
        </pc:spChg>
        <pc:spChg chg="add del mod">
          <ac:chgData name="Debanjan  Kumar" userId="2cb076a8-b592-423d-91e1-ceead5678292" providerId="ADAL" clId="{58FDBB0A-AC79-4DD6-BC8A-0D1F2289B83D}" dt="2019-07-16T08:20:47.688" v="372" actId="478"/>
          <ac:spMkLst>
            <pc:docMk/>
            <pc:sldMk cId="1620745930" sldId="382"/>
            <ac:spMk id="4" creationId="{97A69794-BB2C-45DB-B192-9A578AC855C8}"/>
          </ac:spMkLst>
        </pc:spChg>
        <pc:spChg chg="add mod">
          <ac:chgData name="Debanjan  Kumar" userId="2cb076a8-b592-423d-91e1-ceead5678292" providerId="ADAL" clId="{58FDBB0A-AC79-4DD6-BC8A-0D1F2289B83D}" dt="2019-07-16T08:20:57.499" v="380" actId="20577"/>
          <ac:spMkLst>
            <pc:docMk/>
            <pc:sldMk cId="1620745930" sldId="382"/>
            <ac:spMk id="15" creationId="{4D40B66C-650B-433E-B744-81BB7E4D606D}"/>
          </ac:spMkLst>
        </pc:spChg>
      </pc:sldChg>
      <pc:sldChg chg="addSp delSp modSp">
        <pc:chgData name="Debanjan  Kumar" userId="2cb076a8-b592-423d-91e1-ceead5678292" providerId="ADAL" clId="{58FDBB0A-AC79-4DD6-BC8A-0D1F2289B83D}" dt="2019-07-16T07:49:03.716" v="128" actId="20577"/>
        <pc:sldMkLst>
          <pc:docMk/>
          <pc:sldMk cId="3522490430" sldId="383"/>
        </pc:sldMkLst>
        <pc:spChg chg="del mod">
          <ac:chgData name="Debanjan  Kumar" userId="2cb076a8-b592-423d-91e1-ceead5678292" providerId="ADAL" clId="{58FDBB0A-AC79-4DD6-BC8A-0D1F2289B83D}" dt="2019-07-16T07:48:49.963" v="118" actId="478"/>
          <ac:spMkLst>
            <pc:docMk/>
            <pc:sldMk cId="3522490430" sldId="383"/>
            <ac:spMk id="3" creationId="{384D1469-0562-4E8A-8F6C-C58963D8CEA7}"/>
          </ac:spMkLst>
        </pc:spChg>
        <pc:spChg chg="add del mod">
          <ac:chgData name="Debanjan  Kumar" userId="2cb076a8-b592-423d-91e1-ceead5678292" providerId="ADAL" clId="{58FDBB0A-AC79-4DD6-BC8A-0D1F2289B83D}" dt="2019-07-16T07:48:53.844" v="119" actId="478"/>
          <ac:spMkLst>
            <pc:docMk/>
            <pc:sldMk cId="3522490430" sldId="383"/>
            <ac:spMk id="4" creationId="{4E4AAB46-3587-445B-B0A3-8F3BA5E7CCB7}"/>
          </ac:spMkLst>
        </pc:spChg>
        <pc:spChg chg="add mod">
          <ac:chgData name="Debanjan  Kumar" userId="2cb076a8-b592-423d-91e1-ceead5678292" providerId="ADAL" clId="{58FDBB0A-AC79-4DD6-BC8A-0D1F2289B83D}" dt="2019-07-16T07:49:03.716" v="128" actId="20577"/>
          <ac:spMkLst>
            <pc:docMk/>
            <pc:sldMk cId="3522490430" sldId="383"/>
            <ac:spMk id="52" creationId="{D6D385A3-3D76-4202-892B-80ADC23185C9}"/>
          </ac:spMkLst>
        </pc:spChg>
      </pc:sldChg>
      <pc:sldChg chg="addSp delSp modSp del">
        <pc:chgData name="Debanjan  Kumar" userId="2cb076a8-b592-423d-91e1-ceead5678292" providerId="ADAL" clId="{58FDBB0A-AC79-4DD6-BC8A-0D1F2289B83D}" dt="2019-07-16T07:50:24.946" v="144" actId="2696"/>
        <pc:sldMkLst>
          <pc:docMk/>
          <pc:sldMk cId="3926276814" sldId="388"/>
        </pc:sldMkLst>
        <pc:spChg chg="del">
          <ac:chgData name="Debanjan  Kumar" userId="2cb076a8-b592-423d-91e1-ceead5678292" providerId="ADAL" clId="{58FDBB0A-AC79-4DD6-BC8A-0D1F2289B83D}" dt="2019-07-16T07:46:54.859" v="81" actId="478"/>
          <ac:spMkLst>
            <pc:docMk/>
            <pc:sldMk cId="3926276814" sldId="388"/>
            <ac:spMk id="2" creationId="{CBEB1F71-7DF1-4BE9-A195-A52DA8517618}"/>
          </ac:spMkLst>
        </pc:spChg>
        <pc:spChg chg="add del mod">
          <ac:chgData name="Debanjan  Kumar" userId="2cb076a8-b592-423d-91e1-ceead5678292" providerId="ADAL" clId="{58FDBB0A-AC79-4DD6-BC8A-0D1F2289B83D}" dt="2019-07-16T07:46:58.719" v="82" actId="478"/>
          <ac:spMkLst>
            <pc:docMk/>
            <pc:sldMk cId="3926276814" sldId="388"/>
            <ac:spMk id="5" creationId="{EBB16665-1C56-4F70-B056-E3637CE83732}"/>
          </ac:spMkLst>
        </pc:spChg>
        <pc:spChg chg="add mod">
          <ac:chgData name="Debanjan  Kumar" userId="2cb076a8-b592-423d-91e1-ceead5678292" providerId="ADAL" clId="{58FDBB0A-AC79-4DD6-BC8A-0D1F2289B83D}" dt="2019-07-16T07:47:19.422" v="94" actId="20577"/>
          <ac:spMkLst>
            <pc:docMk/>
            <pc:sldMk cId="3926276814" sldId="388"/>
            <ac:spMk id="9" creationId="{A332C7BD-C99D-4D84-B167-2CF22ECD69C0}"/>
          </ac:spMkLst>
        </pc:spChg>
      </pc:sldChg>
      <pc:sldChg chg="del">
        <pc:chgData name="Debanjan  Kumar" userId="2cb076a8-b592-423d-91e1-ceead5678292" providerId="ADAL" clId="{58FDBB0A-AC79-4DD6-BC8A-0D1F2289B83D}" dt="2019-07-16T07:46:29.921" v="80" actId="2696"/>
        <pc:sldMkLst>
          <pc:docMk/>
          <pc:sldMk cId="1925616938" sldId="389"/>
        </pc:sldMkLst>
      </pc:sldChg>
      <pc:sldChg chg="addSp delSp modSp modAnim">
        <pc:chgData name="Debanjan  Kumar" userId="2cb076a8-b592-423d-91e1-ceead5678292" providerId="ADAL" clId="{58FDBB0A-AC79-4DD6-BC8A-0D1F2289B83D}" dt="2019-07-16T08:27:23.766" v="562" actId="1076"/>
        <pc:sldMkLst>
          <pc:docMk/>
          <pc:sldMk cId="2504148403" sldId="528"/>
        </pc:sldMkLst>
        <pc:spChg chg="add del mod">
          <ac:chgData name="Debanjan  Kumar" userId="2cb076a8-b592-423d-91e1-ceead5678292" providerId="ADAL" clId="{58FDBB0A-AC79-4DD6-BC8A-0D1F2289B83D}" dt="2019-07-16T07:58:28.112" v="243" actId="478"/>
          <ac:spMkLst>
            <pc:docMk/>
            <pc:sldMk cId="2504148403" sldId="528"/>
            <ac:spMk id="2" creationId="{C9CF7B2D-E34A-4D45-87E1-2746CD80FB3E}"/>
          </ac:spMkLst>
        </pc:spChg>
        <pc:picChg chg="mod">
          <ac:chgData name="Debanjan  Kumar" userId="2cb076a8-b592-423d-91e1-ceead5678292" providerId="ADAL" clId="{58FDBB0A-AC79-4DD6-BC8A-0D1F2289B83D}" dt="2019-07-16T08:27:23.766" v="562" actId="1076"/>
          <ac:picMkLst>
            <pc:docMk/>
            <pc:sldMk cId="2504148403" sldId="528"/>
            <ac:picMk id="6" creationId="{758BC80B-4748-481B-8140-62E30724564E}"/>
          </ac:picMkLst>
        </pc:picChg>
        <pc:picChg chg="mod">
          <ac:chgData name="Debanjan  Kumar" userId="2cb076a8-b592-423d-91e1-ceead5678292" providerId="ADAL" clId="{58FDBB0A-AC79-4DD6-BC8A-0D1F2289B83D}" dt="2019-07-16T08:27:06.677" v="558" actId="1076"/>
          <ac:picMkLst>
            <pc:docMk/>
            <pc:sldMk cId="2504148403" sldId="528"/>
            <ac:picMk id="11" creationId="{05291BDD-6510-440A-B243-012C44DFAD4A}"/>
          </ac:picMkLst>
        </pc:picChg>
        <pc:picChg chg="mod">
          <ac:chgData name="Debanjan  Kumar" userId="2cb076a8-b592-423d-91e1-ceead5678292" providerId="ADAL" clId="{58FDBB0A-AC79-4DD6-BC8A-0D1F2289B83D}" dt="2019-07-16T08:27:14.477" v="560" actId="1076"/>
          <ac:picMkLst>
            <pc:docMk/>
            <pc:sldMk cId="2504148403" sldId="528"/>
            <ac:picMk id="14" creationId="{977195E3-60FA-44D6-8A39-364ADD9038CD}"/>
          </ac:picMkLst>
        </pc:picChg>
        <pc:picChg chg="add del mod">
          <ac:chgData name="Debanjan  Kumar" userId="2cb076a8-b592-423d-91e1-ceead5678292" providerId="ADAL" clId="{58FDBB0A-AC79-4DD6-BC8A-0D1F2289B83D}" dt="2019-07-16T07:54:18.550" v="218" actId="478"/>
          <ac:picMkLst>
            <pc:docMk/>
            <pc:sldMk cId="2504148403" sldId="528"/>
            <ac:picMk id="26" creationId="{81798E9E-437E-4F86-BEF2-EF1C88AACC67}"/>
          </ac:picMkLst>
        </pc:picChg>
        <pc:picChg chg="add del mod">
          <ac:chgData name="Debanjan  Kumar" userId="2cb076a8-b592-423d-91e1-ceead5678292" providerId="ADAL" clId="{58FDBB0A-AC79-4DD6-BC8A-0D1F2289B83D}" dt="2019-07-16T07:54:31.386" v="219" actId="478"/>
          <ac:picMkLst>
            <pc:docMk/>
            <pc:sldMk cId="2504148403" sldId="528"/>
            <ac:picMk id="1026" creationId="{C45E26E4-1509-44CD-BD4F-CD576DC7B84E}"/>
          </ac:picMkLst>
        </pc:picChg>
      </pc:sldChg>
      <pc:sldChg chg="modSp">
        <pc:chgData name="Debanjan  Kumar" userId="2cb076a8-b592-423d-91e1-ceead5678292" providerId="ADAL" clId="{58FDBB0A-AC79-4DD6-BC8A-0D1F2289B83D}" dt="2019-07-16T08:19:04.101" v="332" actId="1076"/>
        <pc:sldMkLst>
          <pc:docMk/>
          <pc:sldMk cId="2723465666" sldId="539"/>
        </pc:sldMkLst>
        <pc:spChg chg="mod">
          <ac:chgData name="Debanjan  Kumar" userId="2cb076a8-b592-423d-91e1-ceead5678292" providerId="ADAL" clId="{58FDBB0A-AC79-4DD6-BC8A-0D1F2289B83D}" dt="2019-07-16T08:19:04.101" v="332" actId="1076"/>
          <ac:spMkLst>
            <pc:docMk/>
            <pc:sldMk cId="2723465666" sldId="539"/>
            <ac:spMk id="3" creationId="{291440A2-107E-48F1-BB53-3FC2B964FF55}"/>
          </ac:spMkLst>
        </pc:spChg>
      </pc:sldChg>
      <pc:sldChg chg="addSp delSp modSp ord">
        <pc:chgData name="Debanjan  Kumar" userId="2cb076a8-b592-423d-91e1-ceead5678292" providerId="ADAL" clId="{58FDBB0A-AC79-4DD6-BC8A-0D1F2289B83D}" dt="2019-07-16T08:26:36.855" v="556" actId="20577"/>
        <pc:sldMkLst>
          <pc:docMk/>
          <pc:sldMk cId="3683724467" sldId="625"/>
        </pc:sldMkLst>
        <pc:spChg chg="mod">
          <ac:chgData name="Debanjan  Kumar" userId="2cb076a8-b592-423d-91e1-ceead5678292" providerId="ADAL" clId="{58FDBB0A-AC79-4DD6-BC8A-0D1F2289B83D}" dt="2019-07-16T08:24:12.249" v="409" actId="1076"/>
          <ac:spMkLst>
            <pc:docMk/>
            <pc:sldMk cId="3683724467" sldId="625"/>
            <ac:spMk id="4" creationId="{C6D2535B-B448-4E26-B5B1-FC4DF7AE3CC7}"/>
          </ac:spMkLst>
        </pc:spChg>
        <pc:spChg chg="add del mod">
          <ac:chgData name="Debanjan  Kumar" userId="2cb076a8-b592-423d-91e1-ceead5678292" providerId="ADAL" clId="{58FDBB0A-AC79-4DD6-BC8A-0D1F2289B83D}" dt="2019-07-16T08:24:33.949" v="417"/>
          <ac:spMkLst>
            <pc:docMk/>
            <pc:sldMk cId="3683724467" sldId="625"/>
            <ac:spMk id="5" creationId="{1A980D87-A992-40B7-9769-057F79DBEE4B}"/>
          </ac:spMkLst>
        </pc:spChg>
        <pc:spChg chg="mod">
          <ac:chgData name="Debanjan  Kumar" userId="2cb076a8-b592-423d-91e1-ceead5678292" providerId="ADAL" clId="{58FDBB0A-AC79-4DD6-BC8A-0D1F2289B83D}" dt="2019-07-16T08:24:17.349" v="412" actId="1035"/>
          <ac:spMkLst>
            <pc:docMk/>
            <pc:sldMk cId="3683724467" sldId="625"/>
            <ac:spMk id="8" creationId="{481D8D65-E50C-4635-A53F-D3EDCB68BFCB}"/>
          </ac:spMkLst>
        </pc:spChg>
        <pc:spChg chg="mod">
          <ac:chgData name="Debanjan  Kumar" userId="2cb076a8-b592-423d-91e1-ceead5678292" providerId="ADAL" clId="{58FDBB0A-AC79-4DD6-BC8A-0D1F2289B83D}" dt="2019-07-16T08:24:17.349" v="412" actId="1035"/>
          <ac:spMkLst>
            <pc:docMk/>
            <pc:sldMk cId="3683724467" sldId="625"/>
            <ac:spMk id="9" creationId="{D5490010-41BE-436D-963C-E371C86D02BE}"/>
          </ac:spMkLst>
        </pc:spChg>
        <pc:spChg chg="mod">
          <ac:chgData name="Debanjan  Kumar" userId="2cb076a8-b592-423d-91e1-ceead5678292" providerId="ADAL" clId="{58FDBB0A-AC79-4DD6-BC8A-0D1F2289B83D}" dt="2019-07-16T08:24:17.349" v="412" actId="1035"/>
          <ac:spMkLst>
            <pc:docMk/>
            <pc:sldMk cId="3683724467" sldId="625"/>
            <ac:spMk id="11" creationId="{16473D38-C60E-4E4D-B822-F9A86C4CCE64}"/>
          </ac:spMkLst>
        </pc:spChg>
        <pc:spChg chg="mod">
          <ac:chgData name="Debanjan  Kumar" userId="2cb076a8-b592-423d-91e1-ceead5678292" providerId="ADAL" clId="{58FDBB0A-AC79-4DD6-BC8A-0D1F2289B83D}" dt="2019-07-16T08:24:17.349" v="412" actId="1035"/>
          <ac:spMkLst>
            <pc:docMk/>
            <pc:sldMk cId="3683724467" sldId="625"/>
            <ac:spMk id="19" creationId="{7DD95939-E510-4E88-9AFB-98B114F1A620}"/>
          </ac:spMkLst>
        </pc:spChg>
        <pc:grpChg chg="del mod">
          <ac:chgData name="Debanjan  Kumar" userId="2cb076a8-b592-423d-91e1-ceead5678292" providerId="ADAL" clId="{58FDBB0A-AC79-4DD6-BC8A-0D1F2289B83D}" dt="2019-07-16T08:11:12.176" v="259" actId="165"/>
          <ac:grpSpMkLst>
            <pc:docMk/>
            <pc:sldMk cId="3683724467" sldId="625"/>
            <ac:grpSpMk id="18" creationId="{93F4FDC8-E38B-4586-83E7-27F5EC33BADC}"/>
          </ac:grpSpMkLst>
        </pc:grpChg>
        <pc:graphicFrameChg chg="mod modGraphic">
          <ac:chgData name="Debanjan  Kumar" userId="2cb076a8-b592-423d-91e1-ceead5678292" providerId="ADAL" clId="{58FDBB0A-AC79-4DD6-BC8A-0D1F2289B83D}" dt="2019-07-16T08:26:36.855" v="556" actId="20577"/>
          <ac:graphicFrameMkLst>
            <pc:docMk/>
            <pc:sldMk cId="3683724467" sldId="625"/>
            <ac:graphicFrameMk id="10" creationId="{9A7FA7B5-9A32-4E2E-A5D3-0B54C8C03196}"/>
          </ac:graphicFrameMkLst>
        </pc:graphicFrameChg>
        <pc:picChg chg="mod topLvl">
          <ac:chgData name="Debanjan  Kumar" userId="2cb076a8-b592-423d-91e1-ceead5678292" providerId="ADAL" clId="{58FDBB0A-AC79-4DD6-BC8A-0D1F2289B83D}" dt="2019-07-16T08:24:17.349" v="412" actId="1035"/>
          <ac:picMkLst>
            <pc:docMk/>
            <pc:sldMk cId="3683724467" sldId="625"/>
            <ac:picMk id="2" creationId="{BDF41E5B-5D27-49FC-BAEF-67E192EEE820}"/>
          </ac:picMkLst>
        </pc:picChg>
        <pc:picChg chg="mod">
          <ac:chgData name="Debanjan  Kumar" userId="2cb076a8-b592-423d-91e1-ceead5678292" providerId="ADAL" clId="{58FDBB0A-AC79-4DD6-BC8A-0D1F2289B83D}" dt="2019-07-16T08:24:17.349" v="412" actId="1035"/>
          <ac:picMkLst>
            <pc:docMk/>
            <pc:sldMk cId="3683724467" sldId="625"/>
            <ac:picMk id="7" creationId="{F8E898C7-E317-4574-B3E2-C501565D1DE5}"/>
          </ac:picMkLst>
        </pc:picChg>
        <pc:picChg chg="mod topLvl">
          <ac:chgData name="Debanjan  Kumar" userId="2cb076a8-b592-423d-91e1-ceead5678292" providerId="ADAL" clId="{58FDBB0A-AC79-4DD6-BC8A-0D1F2289B83D}" dt="2019-07-16T08:24:17.349" v="412" actId="1035"/>
          <ac:picMkLst>
            <pc:docMk/>
            <pc:sldMk cId="3683724467" sldId="625"/>
            <ac:picMk id="12" creationId="{079880F8-0E8B-4539-8592-9730C183AE3E}"/>
          </ac:picMkLst>
        </pc:picChg>
        <pc:picChg chg="mod topLvl">
          <ac:chgData name="Debanjan  Kumar" userId="2cb076a8-b592-423d-91e1-ceead5678292" providerId="ADAL" clId="{58FDBB0A-AC79-4DD6-BC8A-0D1F2289B83D}" dt="2019-07-16T08:24:17.349" v="412" actId="1035"/>
          <ac:picMkLst>
            <pc:docMk/>
            <pc:sldMk cId="3683724467" sldId="625"/>
            <ac:picMk id="14" creationId="{177300D4-8676-4736-8A76-EEE712DBAA84}"/>
          </ac:picMkLst>
        </pc:picChg>
        <pc:picChg chg="mod topLvl">
          <ac:chgData name="Debanjan  Kumar" userId="2cb076a8-b592-423d-91e1-ceead5678292" providerId="ADAL" clId="{58FDBB0A-AC79-4DD6-BC8A-0D1F2289B83D}" dt="2019-07-16T08:24:17.349" v="412" actId="1035"/>
          <ac:picMkLst>
            <pc:docMk/>
            <pc:sldMk cId="3683724467" sldId="625"/>
            <ac:picMk id="15" creationId="{AF963594-2638-4377-89C0-D6FDC5D79522}"/>
          </ac:picMkLst>
        </pc:picChg>
        <pc:picChg chg="mod topLvl">
          <ac:chgData name="Debanjan  Kumar" userId="2cb076a8-b592-423d-91e1-ceead5678292" providerId="ADAL" clId="{58FDBB0A-AC79-4DD6-BC8A-0D1F2289B83D}" dt="2019-07-16T08:24:17.349" v="412" actId="1035"/>
          <ac:picMkLst>
            <pc:docMk/>
            <pc:sldMk cId="3683724467" sldId="625"/>
            <ac:picMk id="17" creationId="{416A36BC-5565-4DC5-A99F-1E690761C473}"/>
          </ac:picMkLst>
        </pc:picChg>
        <pc:picChg chg="add mod">
          <ac:chgData name="Debanjan  Kumar" userId="2cb076a8-b592-423d-91e1-ceead5678292" providerId="ADAL" clId="{58FDBB0A-AC79-4DD6-BC8A-0D1F2289B83D}" dt="2019-07-16T08:24:17.349" v="412" actId="1035"/>
          <ac:picMkLst>
            <pc:docMk/>
            <pc:sldMk cId="3683724467" sldId="625"/>
            <ac:picMk id="20" creationId="{5E0AFE08-FB11-459C-A57C-82BC634CC846}"/>
          </ac:picMkLst>
        </pc:picChg>
        <pc:picChg chg="add del mod">
          <ac:chgData name="Debanjan  Kumar" userId="2cb076a8-b592-423d-91e1-ceead5678292" providerId="ADAL" clId="{58FDBB0A-AC79-4DD6-BC8A-0D1F2289B83D}" dt="2019-07-16T08:12:18.560" v="279"/>
          <ac:picMkLst>
            <pc:docMk/>
            <pc:sldMk cId="3683724467" sldId="625"/>
            <ac:picMk id="2050" creationId="{72CF6499-FDEB-4AA7-A2A5-AB081C150768}"/>
          </ac:picMkLst>
        </pc:picChg>
        <pc:cxnChg chg="mod topLvl">
          <ac:chgData name="Debanjan  Kumar" userId="2cb076a8-b592-423d-91e1-ceead5678292" providerId="ADAL" clId="{58FDBB0A-AC79-4DD6-BC8A-0D1F2289B83D}" dt="2019-07-16T08:24:17.349" v="412" actId="1035"/>
          <ac:cxnSpMkLst>
            <pc:docMk/>
            <pc:sldMk cId="3683724467" sldId="625"/>
            <ac:cxnSpMk id="16" creationId="{89E33B3F-4BA8-4D18-9FED-74CFC807B603}"/>
          </ac:cxnSpMkLst>
        </pc:cxnChg>
      </pc:sldChg>
      <pc:sldChg chg="addSp delSp modSp add del">
        <pc:chgData name="Debanjan  Kumar" userId="2cb076a8-b592-423d-91e1-ceead5678292" providerId="ADAL" clId="{58FDBB0A-AC79-4DD6-BC8A-0D1F2289B83D}" dt="2019-07-16T07:45:32.158" v="79" actId="6549"/>
        <pc:sldMkLst>
          <pc:docMk/>
          <pc:sldMk cId="26918628" sldId="632"/>
        </pc:sldMkLst>
        <pc:spChg chg="add del mod">
          <ac:chgData name="Debanjan  Kumar" userId="2cb076a8-b592-423d-91e1-ceead5678292" providerId="ADAL" clId="{58FDBB0A-AC79-4DD6-BC8A-0D1F2289B83D}" dt="2019-07-16T07:44:46.061" v="47" actId="478"/>
          <ac:spMkLst>
            <pc:docMk/>
            <pc:sldMk cId="26918628" sldId="632"/>
            <ac:spMk id="3" creationId="{05DCA050-F1EB-47B1-9188-A9D28EAC1E0D}"/>
          </ac:spMkLst>
        </pc:spChg>
        <pc:spChg chg="add mod">
          <ac:chgData name="Debanjan  Kumar" userId="2cb076a8-b592-423d-91e1-ceead5678292" providerId="ADAL" clId="{58FDBB0A-AC79-4DD6-BC8A-0D1F2289B83D}" dt="2019-07-16T07:45:32.158" v="79" actId="6549"/>
          <ac:spMkLst>
            <pc:docMk/>
            <pc:sldMk cId="26918628" sldId="632"/>
            <ac:spMk id="21" creationId="{BE574779-77F0-4C47-BFE6-D01DA98C44B9}"/>
          </ac:spMkLst>
        </pc:spChg>
        <pc:spChg chg="del">
          <ac:chgData name="Debanjan  Kumar" userId="2cb076a8-b592-423d-91e1-ceead5678292" providerId="ADAL" clId="{58FDBB0A-AC79-4DD6-BC8A-0D1F2289B83D}" dt="2019-07-16T07:43:31.417" v="46" actId="478"/>
          <ac:spMkLst>
            <pc:docMk/>
            <pc:sldMk cId="26918628" sldId="632"/>
            <ac:spMk id="33" creationId="{37C3D13B-2872-4E95-A8A7-BFA473E78BCC}"/>
          </ac:spMkLst>
        </pc:spChg>
      </pc:sldChg>
      <pc:sldChg chg="del">
        <pc:chgData name="Debanjan  Kumar" userId="2cb076a8-b592-423d-91e1-ceead5678292" providerId="ADAL" clId="{58FDBB0A-AC79-4DD6-BC8A-0D1F2289B83D}" dt="2019-07-16T07:49:33.528" v="132" actId="2696"/>
        <pc:sldMkLst>
          <pc:docMk/>
          <pc:sldMk cId="4262345882" sldId="1540"/>
        </pc:sldMkLst>
      </pc:sldChg>
      <pc:sldChg chg="addSp delSp modSp">
        <pc:chgData name="Debanjan  Kumar" userId="2cb076a8-b592-423d-91e1-ceead5678292" providerId="ADAL" clId="{58FDBB0A-AC79-4DD6-BC8A-0D1F2289B83D}" dt="2019-07-16T07:31:24.073" v="1" actId="478"/>
        <pc:sldMkLst>
          <pc:docMk/>
          <pc:sldMk cId="3469945759" sldId="2854"/>
        </pc:sldMkLst>
        <pc:spChg chg="add del mod">
          <ac:chgData name="Debanjan  Kumar" userId="2cb076a8-b592-423d-91e1-ceead5678292" providerId="ADAL" clId="{58FDBB0A-AC79-4DD6-BC8A-0D1F2289B83D}" dt="2019-07-16T07:31:24.073" v="1" actId="478"/>
          <ac:spMkLst>
            <pc:docMk/>
            <pc:sldMk cId="3469945759" sldId="2854"/>
            <ac:spMk id="3" creationId="{C235C232-78B2-465E-B769-99E357B5ACCB}"/>
          </ac:spMkLst>
        </pc:spChg>
        <pc:spChg chg="del">
          <ac:chgData name="Debanjan  Kumar" userId="2cb076a8-b592-423d-91e1-ceead5678292" providerId="ADAL" clId="{58FDBB0A-AC79-4DD6-BC8A-0D1F2289B83D}" dt="2019-07-16T07:31:21.563" v="0" actId="478"/>
          <ac:spMkLst>
            <pc:docMk/>
            <pc:sldMk cId="3469945759" sldId="2854"/>
            <ac:spMk id="7" creationId="{168C6BC0-21AB-481C-A79F-FB8DE0DB2379}"/>
          </ac:spMkLst>
        </pc:spChg>
      </pc:sldChg>
      <pc:sldChg chg="del">
        <pc:chgData name="Debanjan  Kumar" userId="2cb076a8-b592-423d-91e1-ceead5678292" providerId="ADAL" clId="{58FDBB0A-AC79-4DD6-BC8A-0D1F2289B83D}" dt="2019-07-16T07:48:13.024" v="116" actId="2696"/>
        <pc:sldMkLst>
          <pc:docMk/>
          <pc:sldMk cId="3450141039" sldId="2855"/>
        </pc:sldMkLst>
      </pc:sldChg>
      <pc:sldChg chg="addSp delSp modSp add">
        <pc:chgData name="Debanjan  Kumar" userId="2cb076a8-b592-423d-91e1-ceead5678292" providerId="ADAL" clId="{58FDBB0A-AC79-4DD6-BC8A-0D1F2289B83D}" dt="2019-07-16T07:41:55.827" v="43"/>
        <pc:sldMkLst>
          <pc:docMk/>
          <pc:sldMk cId="4187102725" sldId="2856"/>
        </pc:sldMkLst>
        <pc:spChg chg="del">
          <ac:chgData name="Debanjan  Kumar" userId="2cb076a8-b592-423d-91e1-ceead5678292" providerId="ADAL" clId="{58FDBB0A-AC79-4DD6-BC8A-0D1F2289B83D}" dt="2019-07-16T07:40:47.328" v="7" actId="478"/>
          <ac:spMkLst>
            <pc:docMk/>
            <pc:sldMk cId="4187102725" sldId="2856"/>
            <ac:spMk id="2" creationId="{5CF586CC-52E6-4A75-93A9-82F00EE4E19D}"/>
          </ac:spMkLst>
        </pc:spChg>
        <pc:spChg chg="add del">
          <ac:chgData name="Debanjan  Kumar" userId="2cb076a8-b592-423d-91e1-ceead5678292" providerId="ADAL" clId="{58FDBB0A-AC79-4DD6-BC8A-0D1F2289B83D}" dt="2019-07-16T07:40:39.399" v="6" actId="478"/>
          <ac:spMkLst>
            <pc:docMk/>
            <pc:sldMk cId="4187102725" sldId="2856"/>
            <ac:spMk id="3" creationId="{297D4588-EDA2-4721-BA00-2B8559E517ED}"/>
          </ac:spMkLst>
        </pc:spChg>
        <pc:spChg chg="add mod">
          <ac:chgData name="Debanjan  Kumar" userId="2cb076a8-b592-423d-91e1-ceead5678292" providerId="ADAL" clId="{58FDBB0A-AC79-4DD6-BC8A-0D1F2289B83D}" dt="2019-07-16T07:41:19.641" v="42" actId="20577"/>
          <ac:spMkLst>
            <pc:docMk/>
            <pc:sldMk cId="4187102725" sldId="2856"/>
            <ac:spMk id="4" creationId="{18BD8C3F-1794-45ED-B5A6-28594B76993D}"/>
          </ac:spMkLst>
        </pc:spChg>
        <pc:spChg chg="add">
          <ac:chgData name="Debanjan  Kumar" userId="2cb076a8-b592-423d-91e1-ceead5678292" providerId="ADAL" clId="{58FDBB0A-AC79-4DD6-BC8A-0D1F2289B83D}" dt="2019-07-16T07:41:55.827" v="43"/>
          <ac:spMkLst>
            <pc:docMk/>
            <pc:sldMk cId="4187102725" sldId="2856"/>
            <ac:spMk id="5" creationId="{F47D5AC8-8D02-4259-B407-BA4A35136886}"/>
          </ac:spMkLst>
        </pc:spChg>
        <pc:spChg chg="add">
          <ac:chgData name="Debanjan  Kumar" userId="2cb076a8-b592-423d-91e1-ceead5678292" providerId="ADAL" clId="{58FDBB0A-AC79-4DD6-BC8A-0D1F2289B83D}" dt="2019-07-16T07:41:55.827" v="43"/>
          <ac:spMkLst>
            <pc:docMk/>
            <pc:sldMk cId="4187102725" sldId="2856"/>
            <ac:spMk id="6" creationId="{8346AA2B-4BF8-4FF2-9271-EBD1D70E1B50}"/>
          </ac:spMkLst>
        </pc:spChg>
        <pc:spChg chg="add">
          <ac:chgData name="Debanjan  Kumar" userId="2cb076a8-b592-423d-91e1-ceead5678292" providerId="ADAL" clId="{58FDBB0A-AC79-4DD6-BC8A-0D1F2289B83D}" dt="2019-07-16T07:41:55.827" v="43"/>
          <ac:spMkLst>
            <pc:docMk/>
            <pc:sldMk cId="4187102725" sldId="2856"/>
            <ac:spMk id="7" creationId="{DAD9F4FB-04A7-4CD8-AFD9-A9E32990364A}"/>
          </ac:spMkLst>
        </pc:spChg>
        <pc:spChg chg="add">
          <ac:chgData name="Debanjan  Kumar" userId="2cb076a8-b592-423d-91e1-ceead5678292" providerId="ADAL" clId="{58FDBB0A-AC79-4DD6-BC8A-0D1F2289B83D}" dt="2019-07-16T07:41:55.827" v="43"/>
          <ac:spMkLst>
            <pc:docMk/>
            <pc:sldMk cId="4187102725" sldId="2856"/>
            <ac:spMk id="8" creationId="{034597DB-14E0-44E1-80E0-8EB36B005DF7}"/>
          </ac:spMkLst>
        </pc:spChg>
        <pc:spChg chg="add">
          <ac:chgData name="Debanjan  Kumar" userId="2cb076a8-b592-423d-91e1-ceead5678292" providerId="ADAL" clId="{58FDBB0A-AC79-4DD6-BC8A-0D1F2289B83D}" dt="2019-07-16T07:41:55.827" v="43"/>
          <ac:spMkLst>
            <pc:docMk/>
            <pc:sldMk cId="4187102725" sldId="2856"/>
            <ac:spMk id="9" creationId="{DDAF9659-14C3-4D33-B32C-6149F2DD91F0}"/>
          </ac:spMkLst>
        </pc:spChg>
        <pc:spChg chg="add">
          <ac:chgData name="Debanjan  Kumar" userId="2cb076a8-b592-423d-91e1-ceead5678292" providerId="ADAL" clId="{58FDBB0A-AC79-4DD6-BC8A-0D1F2289B83D}" dt="2019-07-16T07:41:55.827" v="43"/>
          <ac:spMkLst>
            <pc:docMk/>
            <pc:sldMk cId="4187102725" sldId="2856"/>
            <ac:spMk id="10" creationId="{150F97F8-13D9-44DE-9C2C-094B864F1285}"/>
          </ac:spMkLst>
        </pc:spChg>
        <pc:spChg chg="add">
          <ac:chgData name="Debanjan  Kumar" userId="2cb076a8-b592-423d-91e1-ceead5678292" providerId="ADAL" clId="{58FDBB0A-AC79-4DD6-BC8A-0D1F2289B83D}" dt="2019-07-16T07:41:55.827" v="43"/>
          <ac:spMkLst>
            <pc:docMk/>
            <pc:sldMk cId="4187102725" sldId="2856"/>
            <ac:spMk id="11" creationId="{316E29B7-D0A5-4870-A9FB-967DB4537485}"/>
          </ac:spMkLst>
        </pc:spChg>
        <pc:spChg chg="add">
          <ac:chgData name="Debanjan  Kumar" userId="2cb076a8-b592-423d-91e1-ceead5678292" providerId="ADAL" clId="{58FDBB0A-AC79-4DD6-BC8A-0D1F2289B83D}" dt="2019-07-16T07:41:55.827" v="43"/>
          <ac:spMkLst>
            <pc:docMk/>
            <pc:sldMk cId="4187102725" sldId="2856"/>
            <ac:spMk id="12" creationId="{A504BD7D-3692-4EBB-BF5B-F0DD44A14BD5}"/>
          </ac:spMkLst>
        </pc:spChg>
        <pc:spChg chg="add">
          <ac:chgData name="Debanjan  Kumar" userId="2cb076a8-b592-423d-91e1-ceead5678292" providerId="ADAL" clId="{58FDBB0A-AC79-4DD6-BC8A-0D1F2289B83D}" dt="2019-07-16T07:41:55.827" v="43"/>
          <ac:spMkLst>
            <pc:docMk/>
            <pc:sldMk cId="4187102725" sldId="2856"/>
            <ac:spMk id="13" creationId="{EE327786-8B81-453C-A4B2-A40A149A7AC4}"/>
          </ac:spMkLst>
        </pc:spChg>
        <pc:spChg chg="add">
          <ac:chgData name="Debanjan  Kumar" userId="2cb076a8-b592-423d-91e1-ceead5678292" providerId="ADAL" clId="{58FDBB0A-AC79-4DD6-BC8A-0D1F2289B83D}" dt="2019-07-16T07:41:55.827" v="43"/>
          <ac:spMkLst>
            <pc:docMk/>
            <pc:sldMk cId="4187102725" sldId="2856"/>
            <ac:spMk id="14" creationId="{6C7C4404-89A4-4748-BD97-7B75F53664F2}"/>
          </ac:spMkLst>
        </pc:spChg>
        <pc:spChg chg="add">
          <ac:chgData name="Debanjan  Kumar" userId="2cb076a8-b592-423d-91e1-ceead5678292" providerId="ADAL" clId="{58FDBB0A-AC79-4DD6-BC8A-0D1F2289B83D}" dt="2019-07-16T07:41:55.827" v="43"/>
          <ac:spMkLst>
            <pc:docMk/>
            <pc:sldMk cId="4187102725" sldId="2856"/>
            <ac:spMk id="15" creationId="{B2E5250D-EC71-4A7A-8652-D1AF36DB7FB1}"/>
          </ac:spMkLst>
        </pc:spChg>
        <pc:spChg chg="add">
          <ac:chgData name="Debanjan  Kumar" userId="2cb076a8-b592-423d-91e1-ceead5678292" providerId="ADAL" clId="{58FDBB0A-AC79-4DD6-BC8A-0D1F2289B83D}" dt="2019-07-16T07:41:55.827" v="43"/>
          <ac:spMkLst>
            <pc:docMk/>
            <pc:sldMk cId="4187102725" sldId="2856"/>
            <ac:spMk id="16" creationId="{E5E37CD7-B33E-4614-AED9-6C14D8EC2863}"/>
          </ac:spMkLst>
        </pc:spChg>
        <pc:spChg chg="add">
          <ac:chgData name="Debanjan  Kumar" userId="2cb076a8-b592-423d-91e1-ceead5678292" providerId="ADAL" clId="{58FDBB0A-AC79-4DD6-BC8A-0D1F2289B83D}" dt="2019-07-16T07:41:55.827" v="43"/>
          <ac:spMkLst>
            <pc:docMk/>
            <pc:sldMk cId="4187102725" sldId="2856"/>
            <ac:spMk id="17" creationId="{C0F9AF48-00FB-4A9A-B4CA-3BFC93203222}"/>
          </ac:spMkLst>
        </pc:spChg>
        <pc:spChg chg="add">
          <ac:chgData name="Debanjan  Kumar" userId="2cb076a8-b592-423d-91e1-ceead5678292" providerId="ADAL" clId="{58FDBB0A-AC79-4DD6-BC8A-0D1F2289B83D}" dt="2019-07-16T07:41:55.827" v="43"/>
          <ac:spMkLst>
            <pc:docMk/>
            <pc:sldMk cId="4187102725" sldId="2856"/>
            <ac:spMk id="18" creationId="{71130AE8-213E-41F7-AE05-36184DDC1E81}"/>
          </ac:spMkLst>
        </pc:spChg>
        <pc:spChg chg="add">
          <ac:chgData name="Debanjan  Kumar" userId="2cb076a8-b592-423d-91e1-ceead5678292" providerId="ADAL" clId="{58FDBB0A-AC79-4DD6-BC8A-0D1F2289B83D}" dt="2019-07-16T07:41:55.827" v="43"/>
          <ac:spMkLst>
            <pc:docMk/>
            <pc:sldMk cId="4187102725" sldId="2856"/>
            <ac:spMk id="19" creationId="{4AE27D35-4CC4-46DA-B7FF-21963C57E009}"/>
          </ac:spMkLst>
        </pc:spChg>
        <pc:spChg chg="add">
          <ac:chgData name="Debanjan  Kumar" userId="2cb076a8-b592-423d-91e1-ceead5678292" providerId="ADAL" clId="{58FDBB0A-AC79-4DD6-BC8A-0D1F2289B83D}" dt="2019-07-16T07:41:55.827" v="43"/>
          <ac:spMkLst>
            <pc:docMk/>
            <pc:sldMk cId="4187102725" sldId="2856"/>
            <ac:spMk id="20" creationId="{FCC63F26-8EBC-49C5-B524-8BD1B77B42CE}"/>
          </ac:spMkLst>
        </pc:spChg>
        <pc:spChg chg="add">
          <ac:chgData name="Debanjan  Kumar" userId="2cb076a8-b592-423d-91e1-ceead5678292" providerId="ADAL" clId="{58FDBB0A-AC79-4DD6-BC8A-0D1F2289B83D}" dt="2019-07-16T07:41:55.827" v="43"/>
          <ac:spMkLst>
            <pc:docMk/>
            <pc:sldMk cId="4187102725" sldId="2856"/>
            <ac:spMk id="21" creationId="{1BDC5F24-B155-4316-9DC7-44F6B234848A}"/>
          </ac:spMkLst>
        </pc:spChg>
        <pc:spChg chg="add">
          <ac:chgData name="Debanjan  Kumar" userId="2cb076a8-b592-423d-91e1-ceead5678292" providerId="ADAL" clId="{58FDBB0A-AC79-4DD6-BC8A-0D1F2289B83D}" dt="2019-07-16T07:41:55.827" v="43"/>
          <ac:spMkLst>
            <pc:docMk/>
            <pc:sldMk cId="4187102725" sldId="2856"/>
            <ac:spMk id="22" creationId="{AAF6E467-302C-4991-8316-8BC97F481143}"/>
          </ac:spMkLst>
        </pc:spChg>
        <pc:spChg chg="add">
          <ac:chgData name="Debanjan  Kumar" userId="2cb076a8-b592-423d-91e1-ceead5678292" providerId="ADAL" clId="{58FDBB0A-AC79-4DD6-BC8A-0D1F2289B83D}" dt="2019-07-16T07:41:55.827" v="43"/>
          <ac:spMkLst>
            <pc:docMk/>
            <pc:sldMk cId="4187102725" sldId="2856"/>
            <ac:spMk id="23" creationId="{77ECC85D-CF06-405E-97D3-449CE7D996D9}"/>
          </ac:spMkLst>
        </pc:spChg>
        <pc:spChg chg="add">
          <ac:chgData name="Debanjan  Kumar" userId="2cb076a8-b592-423d-91e1-ceead5678292" providerId="ADAL" clId="{58FDBB0A-AC79-4DD6-BC8A-0D1F2289B83D}" dt="2019-07-16T07:41:55.827" v="43"/>
          <ac:spMkLst>
            <pc:docMk/>
            <pc:sldMk cId="4187102725" sldId="2856"/>
            <ac:spMk id="24" creationId="{BCB24681-F798-4D4E-9F11-03D2EC90EF15}"/>
          </ac:spMkLst>
        </pc:spChg>
        <pc:picChg chg="add">
          <ac:chgData name="Debanjan  Kumar" userId="2cb076a8-b592-423d-91e1-ceead5678292" providerId="ADAL" clId="{58FDBB0A-AC79-4DD6-BC8A-0D1F2289B83D}" dt="2019-07-16T07:41:55.827" v="43"/>
          <ac:picMkLst>
            <pc:docMk/>
            <pc:sldMk cId="4187102725" sldId="2856"/>
            <ac:picMk id="25" creationId="{D2F5B1F0-0ADC-47E6-9EEF-8F801722D855}"/>
          </ac:picMkLst>
        </pc:picChg>
        <pc:picChg chg="add">
          <ac:chgData name="Debanjan  Kumar" userId="2cb076a8-b592-423d-91e1-ceead5678292" providerId="ADAL" clId="{58FDBB0A-AC79-4DD6-BC8A-0D1F2289B83D}" dt="2019-07-16T07:41:55.827" v="43"/>
          <ac:picMkLst>
            <pc:docMk/>
            <pc:sldMk cId="4187102725" sldId="2856"/>
            <ac:picMk id="26" creationId="{7506628D-950C-434D-98A3-A9D60C24285B}"/>
          </ac:picMkLst>
        </pc:picChg>
        <pc:picChg chg="add">
          <ac:chgData name="Debanjan  Kumar" userId="2cb076a8-b592-423d-91e1-ceead5678292" providerId="ADAL" clId="{58FDBB0A-AC79-4DD6-BC8A-0D1F2289B83D}" dt="2019-07-16T07:41:55.827" v="43"/>
          <ac:picMkLst>
            <pc:docMk/>
            <pc:sldMk cId="4187102725" sldId="2856"/>
            <ac:picMk id="27" creationId="{09DD4420-154A-49F3-A58C-FF0BD51AAD90}"/>
          </ac:picMkLst>
        </pc:picChg>
        <pc:picChg chg="add">
          <ac:chgData name="Debanjan  Kumar" userId="2cb076a8-b592-423d-91e1-ceead5678292" providerId="ADAL" clId="{58FDBB0A-AC79-4DD6-BC8A-0D1F2289B83D}" dt="2019-07-16T07:41:55.827" v="43"/>
          <ac:picMkLst>
            <pc:docMk/>
            <pc:sldMk cId="4187102725" sldId="2856"/>
            <ac:picMk id="28" creationId="{B14B7D25-4523-4EB4-92A5-49A3E104F745}"/>
          </ac:picMkLst>
        </pc:picChg>
      </pc:sldChg>
      <pc:sldChg chg="addSp delSp modSp add">
        <pc:chgData name="Debanjan  Kumar" userId="2cb076a8-b592-423d-91e1-ceead5678292" providerId="ADAL" clId="{58FDBB0A-AC79-4DD6-BC8A-0D1F2289B83D}" dt="2019-07-16T08:20:32.899" v="370" actId="20577"/>
        <pc:sldMkLst>
          <pc:docMk/>
          <pc:sldMk cId="612414783" sldId="2922"/>
        </pc:sldMkLst>
        <pc:spChg chg="del">
          <ac:chgData name="Debanjan  Kumar" userId="2cb076a8-b592-423d-91e1-ceead5678292" providerId="ADAL" clId="{58FDBB0A-AC79-4DD6-BC8A-0D1F2289B83D}" dt="2019-07-16T08:19:21.469" v="333" actId="478"/>
          <ac:spMkLst>
            <pc:docMk/>
            <pc:sldMk cId="612414783" sldId="2922"/>
            <ac:spMk id="2" creationId="{CBEB1F71-7DF1-4BE9-A195-A52DA8517618}"/>
          </ac:spMkLst>
        </pc:spChg>
        <pc:spChg chg="add del mod">
          <ac:chgData name="Debanjan  Kumar" userId="2cb076a8-b592-423d-91e1-ceead5678292" providerId="ADAL" clId="{58FDBB0A-AC79-4DD6-BC8A-0D1F2289B83D}" dt="2019-07-16T08:19:33.327" v="336" actId="478"/>
          <ac:spMkLst>
            <pc:docMk/>
            <pc:sldMk cId="612414783" sldId="2922"/>
            <ac:spMk id="4" creationId="{4ADDE0F7-5D87-4BCB-B1F2-DD456887014B}"/>
          </ac:spMkLst>
        </pc:spChg>
        <pc:spChg chg="mod">
          <ac:chgData name="Debanjan  Kumar" userId="2cb076a8-b592-423d-91e1-ceead5678292" providerId="ADAL" clId="{58FDBB0A-AC79-4DD6-BC8A-0D1F2289B83D}" dt="2019-07-16T08:19:37.291" v="340" actId="1036"/>
          <ac:spMkLst>
            <pc:docMk/>
            <pc:sldMk cId="612414783" sldId="2922"/>
            <ac:spMk id="5" creationId="{5C66955A-F537-4EB0-881F-9627A96A1181}"/>
          </ac:spMkLst>
        </pc:spChg>
        <pc:spChg chg="add del">
          <ac:chgData name="Debanjan  Kumar" userId="2cb076a8-b592-423d-91e1-ceead5678292" providerId="ADAL" clId="{58FDBB0A-AC79-4DD6-BC8A-0D1F2289B83D}" dt="2019-07-16T08:19:28.192" v="335" actId="478"/>
          <ac:spMkLst>
            <pc:docMk/>
            <pc:sldMk cId="612414783" sldId="2922"/>
            <ac:spMk id="6" creationId="{BF652E66-8F06-478A-829A-5B87355280D9}"/>
          </ac:spMkLst>
        </pc:spChg>
        <pc:spChg chg="add mod">
          <ac:chgData name="Debanjan  Kumar" userId="2cb076a8-b592-423d-91e1-ceead5678292" providerId="ADAL" clId="{58FDBB0A-AC79-4DD6-BC8A-0D1F2289B83D}" dt="2019-07-16T08:20:32.899" v="370" actId="20577"/>
          <ac:spMkLst>
            <pc:docMk/>
            <pc:sldMk cId="612414783" sldId="2922"/>
            <ac:spMk id="7" creationId="{9552BA1B-AFD9-4CFE-B9B9-6195EA88972B}"/>
          </ac:spMkLst>
        </pc:spChg>
      </pc:sldChg>
      <pc:sldChg chg="addSp delSp modSp add">
        <pc:chgData name="Debanjan  Kumar" userId="2cb076a8-b592-423d-91e1-ceead5678292" providerId="ADAL" clId="{58FDBB0A-AC79-4DD6-BC8A-0D1F2289B83D}" dt="2019-07-16T08:20:19.798" v="366" actId="20577"/>
        <pc:sldMkLst>
          <pc:docMk/>
          <pc:sldMk cId="2706779951" sldId="2926"/>
        </pc:sldMkLst>
        <pc:spChg chg="del mod">
          <ac:chgData name="Debanjan  Kumar" userId="2cb076a8-b592-423d-91e1-ceead5678292" providerId="ADAL" clId="{58FDBB0A-AC79-4DD6-BC8A-0D1F2289B83D}" dt="2019-07-16T08:18:39.038" v="322" actId="478"/>
          <ac:spMkLst>
            <pc:docMk/>
            <pc:sldMk cId="2706779951" sldId="2926"/>
            <ac:spMk id="2" creationId="{CBEB1F71-7DF1-4BE9-A195-A52DA8517618}"/>
          </ac:spMkLst>
        </pc:spChg>
        <pc:spChg chg="mod">
          <ac:chgData name="Debanjan  Kumar" userId="2cb076a8-b592-423d-91e1-ceead5678292" providerId="ADAL" clId="{58FDBB0A-AC79-4DD6-BC8A-0D1F2289B83D}" dt="2019-07-16T08:18:49.834" v="331" actId="1036"/>
          <ac:spMkLst>
            <pc:docMk/>
            <pc:sldMk cId="2706779951" sldId="2926"/>
            <ac:spMk id="3" creationId="{6FB81027-69B0-48E1-A4A3-D1858F1B8455}"/>
          </ac:spMkLst>
        </pc:spChg>
        <pc:spChg chg="mod">
          <ac:chgData name="Debanjan  Kumar" userId="2cb076a8-b592-423d-91e1-ceead5678292" providerId="ADAL" clId="{58FDBB0A-AC79-4DD6-BC8A-0D1F2289B83D}" dt="2019-07-16T08:18:49.834" v="331" actId="1036"/>
          <ac:spMkLst>
            <pc:docMk/>
            <pc:sldMk cId="2706779951" sldId="2926"/>
            <ac:spMk id="5" creationId="{A3D590BA-0505-450B-88B5-EE9E3F1923B0}"/>
          </ac:spMkLst>
        </pc:spChg>
        <pc:spChg chg="add del mod">
          <ac:chgData name="Debanjan  Kumar" userId="2cb076a8-b592-423d-91e1-ceead5678292" providerId="ADAL" clId="{58FDBB0A-AC79-4DD6-BC8A-0D1F2289B83D}" dt="2019-07-16T08:18:44.586" v="323" actId="478"/>
          <ac:spMkLst>
            <pc:docMk/>
            <pc:sldMk cId="2706779951" sldId="2926"/>
            <ac:spMk id="6" creationId="{01EEBA0C-3444-49AF-8790-B41006070555}"/>
          </ac:spMkLst>
        </pc:spChg>
        <pc:spChg chg="mod">
          <ac:chgData name="Debanjan  Kumar" userId="2cb076a8-b592-423d-91e1-ceead5678292" providerId="ADAL" clId="{58FDBB0A-AC79-4DD6-BC8A-0D1F2289B83D}" dt="2019-07-16T08:18:49.834" v="331" actId="1036"/>
          <ac:spMkLst>
            <pc:docMk/>
            <pc:sldMk cId="2706779951" sldId="2926"/>
            <ac:spMk id="17" creationId="{B0909510-0178-4945-B16B-73A9AF902679}"/>
          </ac:spMkLst>
        </pc:spChg>
        <pc:spChg chg="mod">
          <ac:chgData name="Debanjan  Kumar" userId="2cb076a8-b592-423d-91e1-ceead5678292" providerId="ADAL" clId="{58FDBB0A-AC79-4DD6-BC8A-0D1F2289B83D}" dt="2019-07-16T08:18:49.834" v="331" actId="1036"/>
          <ac:spMkLst>
            <pc:docMk/>
            <pc:sldMk cId="2706779951" sldId="2926"/>
            <ac:spMk id="18" creationId="{335271BC-A8B5-460B-B08D-2FBE873BA606}"/>
          </ac:spMkLst>
        </pc:spChg>
        <pc:spChg chg="mod">
          <ac:chgData name="Debanjan  Kumar" userId="2cb076a8-b592-423d-91e1-ceead5678292" providerId="ADAL" clId="{58FDBB0A-AC79-4DD6-BC8A-0D1F2289B83D}" dt="2019-07-16T08:18:49.834" v="331" actId="1036"/>
          <ac:spMkLst>
            <pc:docMk/>
            <pc:sldMk cId="2706779951" sldId="2926"/>
            <ac:spMk id="19" creationId="{3D52E893-5607-4C9D-AAC9-FD0C85053AEC}"/>
          </ac:spMkLst>
        </pc:spChg>
        <pc:spChg chg="mod">
          <ac:chgData name="Debanjan  Kumar" userId="2cb076a8-b592-423d-91e1-ceead5678292" providerId="ADAL" clId="{58FDBB0A-AC79-4DD6-BC8A-0D1F2289B83D}" dt="2019-07-16T08:18:49.834" v="331" actId="1036"/>
          <ac:spMkLst>
            <pc:docMk/>
            <pc:sldMk cId="2706779951" sldId="2926"/>
            <ac:spMk id="20" creationId="{4BD32014-7976-4882-9EC9-11F1CE83AF35}"/>
          </ac:spMkLst>
        </pc:spChg>
        <pc:spChg chg="mod">
          <ac:chgData name="Debanjan  Kumar" userId="2cb076a8-b592-423d-91e1-ceead5678292" providerId="ADAL" clId="{58FDBB0A-AC79-4DD6-BC8A-0D1F2289B83D}" dt="2019-07-16T08:18:49.834" v="331" actId="1036"/>
          <ac:spMkLst>
            <pc:docMk/>
            <pc:sldMk cId="2706779951" sldId="2926"/>
            <ac:spMk id="21" creationId="{6980DDD4-2D94-412A-ADE4-28DDA313AFAE}"/>
          </ac:spMkLst>
        </pc:spChg>
        <pc:spChg chg="add mod">
          <ac:chgData name="Debanjan  Kumar" userId="2cb076a8-b592-423d-91e1-ceead5678292" providerId="ADAL" clId="{58FDBB0A-AC79-4DD6-BC8A-0D1F2289B83D}" dt="2019-07-16T08:20:19.798" v="366" actId="20577"/>
          <ac:spMkLst>
            <pc:docMk/>
            <pc:sldMk cId="2706779951" sldId="2926"/>
            <ac:spMk id="22" creationId="{C501A41C-4F1F-4E2F-8684-6BB8D74E952E}"/>
          </ac:spMkLst>
        </pc:spChg>
        <pc:picChg chg="mod">
          <ac:chgData name="Debanjan  Kumar" userId="2cb076a8-b592-423d-91e1-ceead5678292" providerId="ADAL" clId="{58FDBB0A-AC79-4DD6-BC8A-0D1F2289B83D}" dt="2019-07-16T08:18:49.834" v="331" actId="1036"/>
          <ac:picMkLst>
            <pc:docMk/>
            <pc:sldMk cId="2706779951" sldId="2926"/>
            <ac:picMk id="7" creationId="{36370134-D86C-4BD1-9469-862BB0D72CED}"/>
          </ac:picMkLst>
        </pc:picChg>
        <pc:cxnChg chg="mod">
          <ac:chgData name="Debanjan  Kumar" userId="2cb076a8-b592-423d-91e1-ceead5678292" providerId="ADAL" clId="{58FDBB0A-AC79-4DD6-BC8A-0D1F2289B83D}" dt="2019-07-16T08:18:49.834" v="331" actId="1036"/>
          <ac:cxnSpMkLst>
            <pc:docMk/>
            <pc:sldMk cId="2706779951" sldId="2926"/>
            <ac:cxnSpMk id="8" creationId="{5E4CABB7-BE25-4168-8A25-AD3E09002878}"/>
          </ac:cxnSpMkLst>
        </pc:cxnChg>
        <pc:cxnChg chg="mod">
          <ac:chgData name="Debanjan  Kumar" userId="2cb076a8-b592-423d-91e1-ceead5678292" providerId="ADAL" clId="{58FDBB0A-AC79-4DD6-BC8A-0D1F2289B83D}" dt="2019-07-16T08:18:49.834" v="331" actId="1036"/>
          <ac:cxnSpMkLst>
            <pc:docMk/>
            <pc:sldMk cId="2706779951" sldId="2926"/>
            <ac:cxnSpMk id="9" creationId="{3A446804-0831-47B5-963F-5ED88C8DC64C}"/>
          </ac:cxnSpMkLst>
        </pc:cxnChg>
        <pc:cxnChg chg="mod">
          <ac:chgData name="Debanjan  Kumar" userId="2cb076a8-b592-423d-91e1-ceead5678292" providerId="ADAL" clId="{58FDBB0A-AC79-4DD6-BC8A-0D1F2289B83D}" dt="2019-07-16T08:18:49.834" v="331" actId="1036"/>
          <ac:cxnSpMkLst>
            <pc:docMk/>
            <pc:sldMk cId="2706779951" sldId="2926"/>
            <ac:cxnSpMk id="11" creationId="{BC2355AE-98D4-47AA-B418-B54008E3FFB7}"/>
          </ac:cxnSpMkLst>
        </pc:cxnChg>
        <pc:cxnChg chg="mod">
          <ac:chgData name="Debanjan  Kumar" userId="2cb076a8-b592-423d-91e1-ceead5678292" providerId="ADAL" clId="{58FDBB0A-AC79-4DD6-BC8A-0D1F2289B83D}" dt="2019-07-16T08:18:49.834" v="331" actId="1036"/>
          <ac:cxnSpMkLst>
            <pc:docMk/>
            <pc:sldMk cId="2706779951" sldId="2926"/>
            <ac:cxnSpMk id="15" creationId="{7FD96C0A-ACEA-49CE-9D55-988EA798F3E4}"/>
          </ac:cxnSpMkLst>
        </pc:cxnChg>
      </pc:sldChg>
      <pc:sldChg chg="addSp delSp modSp add">
        <pc:chgData name="Debanjan  Kumar" userId="2cb076a8-b592-423d-91e1-ceead5678292" providerId="ADAL" clId="{58FDBB0A-AC79-4DD6-BC8A-0D1F2289B83D}" dt="2019-07-16T07:51:35.296" v="172" actId="1037"/>
        <pc:sldMkLst>
          <pc:docMk/>
          <pc:sldMk cId="1621763793" sldId="2934"/>
        </pc:sldMkLst>
        <pc:spChg chg="add mod">
          <ac:chgData name="Debanjan  Kumar" userId="2cb076a8-b592-423d-91e1-ceead5678292" providerId="ADAL" clId="{58FDBB0A-AC79-4DD6-BC8A-0D1F2289B83D}" dt="2019-07-16T07:51:35.296" v="172" actId="1037"/>
          <ac:spMkLst>
            <pc:docMk/>
            <pc:sldMk cId="1621763793" sldId="2934"/>
            <ac:spMk id="4" creationId="{AD80B945-D960-4A49-BBF4-BDED27F49506}"/>
          </ac:spMkLst>
        </pc:spChg>
        <pc:spChg chg="del">
          <ac:chgData name="Debanjan  Kumar" userId="2cb076a8-b592-423d-91e1-ceead5678292" providerId="ADAL" clId="{58FDBB0A-AC79-4DD6-BC8A-0D1F2289B83D}" dt="2019-07-16T07:51:09.664" v="147" actId="478"/>
          <ac:spMkLst>
            <pc:docMk/>
            <pc:sldMk cId="1621763793" sldId="2934"/>
            <ac:spMk id="5" creationId="{05786ADC-DAA0-46CD-8F33-B5CE27A0106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AF27D5-5A1B-4D41-94F0-8605AFF7243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3AEB897-2E25-4373-A0B7-66E38E5DE5EC}">
      <dgm:prSet phldrT="[Text]" custT="1"/>
      <dgm:spPr>
        <a:solidFill>
          <a:schemeClr val="accent1"/>
        </a:solidFill>
      </dgm:spPr>
      <dgm:t>
        <a:bodyPr/>
        <a:lstStyle/>
        <a:p>
          <a:r>
            <a:rPr lang="en-US" sz="1000" dirty="0"/>
            <a:t>Network Security</a:t>
          </a:r>
        </a:p>
      </dgm:t>
    </dgm:pt>
    <dgm:pt modelId="{77CCC576-4EF7-4E6A-860E-F0FF087B88DB}" type="parTrans" cxnId="{695E97E8-F52C-4192-BF4C-A0DD56171918}">
      <dgm:prSet/>
      <dgm:spPr/>
      <dgm:t>
        <a:bodyPr/>
        <a:lstStyle/>
        <a:p>
          <a:endParaRPr lang="en-US" sz="1000"/>
        </a:p>
      </dgm:t>
    </dgm:pt>
    <dgm:pt modelId="{7091192B-5914-4933-8F32-759E4992041B}" type="sibTrans" cxnId="{695E97E8-F52C-4192-BF4C-A0DD56171918}">
      <dgm:prSet/>
      <dgm:spPr/>
      <dgm:t>
        <a:bodyPr/>
        <a:lstStyle/>
        <a:p>
          <a:endParaRPr lang="en-US" sz="1000"/>
        </a:p>
      </dgm:t>
    </dgm:pt>
    <dgm:pt modelId="{F9DA0A39-4A2E-41E9-BF4E-80B1B73BC529}">
      <dgm:prSet phldrT="[Text]" custT="1"/>
      <dgm:spPr>
        <a:solidFill>
          <a:schemeClr val="accent1">
            <a:lumMod val="60000"/>
            <a:lumOff val="40000"/>
            <a:alpha val="90000"/>
          </a:schemeClr>
        </a:solidFill>
      </dgm:spPr>
      <dgm:t>
        <a:bodyPr/>
        <a:lstStyle/>
        <a:p>
          <a:r>
            <a:rPr lang="en-US" sz="1000" dirty="0"/>
            <a:t>Perimeter Security Solutions – Firewalls, NIPS, Malware Protection, DDoS Defense</a:t>
          </a:r>
        </a:p>
      </dgm:t>
    </dgm:pt>
    <dgm:pt modelId="{D426DDC2-21C1-421C-8944-8FD000826C3E}" type="parTrans" cxnId="{0F37AE0E-28A0-4FBD-8E5E-ED249252CCCA}">
      <dgm:prSet/>
      <dgm:spPr/>
      <dgm:t>
        <a:bodyPr/>
        <a:lstStyle/>
        <a:p>
          <a:endParaRPr lang="en-US" sz="1000"/>
        </a:p>
      </dgm:t>
    </dgm:pt>
    <dgm:pt modelId="{4B0D206B-B656-4A09-AEC3-C30FD0C0291F}" type="sibTrans" cxnId="{0F37AE0E-28A0-4FBD-8E5E-ED249252CCCA}">
      <dgm:prSet/>
      <dgm:spPr/>
      <dgm:t>
        <a:bodyPr/>
        <a:lstStyle/>
        <a:p>
          <a:endParaRPr lang="en-US" sz="1000"/>
        </a:p>
      </dgm:t>
    </dgm:pt>
    <dgm:pt modelId="{EA05CB4B-DC72-4FCD-B0A4-823AF4FFBBE7}">
      <dgm:prSet phldrT="[Text]" custT="1"/>
      <dgm:spPr>
        <a:solidFill>
          <a:schemeClr val="accent2"/>
        </a:solidFill>
      </dgm:spPr>
      <dgm:t>
        <a:bodyPr/>
        <a:lstStyle/>
        <a:p>
          <a:r>
            <a:rPr lang="en-US" sz="1000" dirty="0"/>
            <a:t>Host Security</a:t>
          </a:r>
        </a:p>
      </dgm:t>
    </dgm:pt>
    <dgm:pt modelId="{B1C70AE4-0A46-461D-9606-F77358A78378}" type="parTrans" cxnId="{01753642-9D5D-4A94-BA6E-5824A6652334}">
      <dgm:prSet/>
      <dgm:spPr/>
      <dgm:t>
        <a:bodyPr/>
        <a:lstStyle/>
        <a:p>
          <a:endParaRPr lang="en-US" sz="1000"/>
        </a:p>
      </dgm:t>
    </dgm:pt>
    <dgm:pt modelId="{110C6D32-4B14-48B1-B84A-5D1F112D59CC}" type="sibTrans" cxnId="{01753642-9D5D-4A94-BA6E-5824A6652334}">
      <dgm:prSet/>
      <dgm:spPr/>
      <dgm:t>
        <a:bodyPr/>
        <a:lstStyle/>
        <a:p>
          <a:endParaRPr lang="en-US" sz="1000"/>
        </a:p>
      </dgm:t>
    </dgm:pt>
    <dgm:pt modelId="{9164CB66-13CC-431A-8CE0-66ABD49A0BC5}">
      <dgm:prSet phldrT="[Text]" custT="1"/>
      <dgm:spPr>
        <a:solidFill>
          <a:schemeClr val="accent2">
            <a:lumMod val="60000"/>
            <a:lumOff val="40000"/>
            <a:alpha val="90000"/>
          </a:schemeClr>
        </a:solidFill>
      </dgm:spPr>
      <dgm:t>
        <a:bodyPr/>
        <a:lstStyle/>
        <a:p>
          <a:r>
            <a:rPr lang="en-US" sz="1000" dirty="0"/>
            <a:t>HIPS, FIM, Virtual Patching, Anti-Ransomware, Log analytics</a:t>
          </a:r>
        </a:p>
      </dgm:t>
    </dgm:pt>
    <dgm:pt modelId="{5E947A0A-C59F-42CD-AB6E-8712E0155C2B}" type="parTrans" cxnId="{96EEBB07-0150-431F-9929-8FE8CB5305AF}">
      <dgm:prSet/>
      <dgm:spPr/>
      <dgm:t>
        <a:bodyPr/>
        <a:lstStyle/>
        <a:p>
          <a:endParaRPr lang="en-US" sz="1000"/>
        </a:p>
      </dgm:t>
    </dgm:pt>
    <dgm:pt modelId="{75583FB1-8F63-445D-8E1C-5B43D6674F1C}" type="sibTrans" cxnId="{96EEBB07-0150-431F-9929-8FE8CB5305AF}">
      <dgm:prSet/>
      <dgm:spPr/>
      <dgm:t>
        <a:bodyPr/>
        <a:lstStyle/>
        <a:p>
          <a:endParaRPr lang="en-US" sz="1000"/>
        </a:p>
      </dgm:t>
    </dgm:pt>
    <dgm:pt modelId="{BCA65554-29A7-4623-9DE1-2E7407DAC94C}">
      <dgm:prSet phldrT="[Text]" custT="1"/>
      <dgm:spPr>
        <a:solidFill>
          <a:schemeClr val="accent3"/>
        </a:solidFill>
      </dgm:spPr>
      <dgm:t>
        <a:bodyPr/>
        <a:lstStyle/>
        <a:p>
          <a:r>
            <a:rPr lang="en-US" sz="1000" dirty="0"/>
            <a:t>Identity &amp; Access Management</a:t>
          </a:r>
        </a:p>
      </dgm:t>
    </dgm:pt>
    <dgm:pt modelId="{0E4E6359-53D4-4D26-BE7F-BC12BA321E3A}" type="parTrans" cxnId="{D46A24FE-B8CB-403D-B8BC-5EC0997ECB63}">
      <dgm:prSet/>
      <dgm:spPr/>
      <dgm:t>
        <a:bodyPr/>
        <a:lstStyle/>
        <a:p>
          <a:endParaRPr lang="en-US" sz="1000"/>
        </a:p>
      </dgm:t>
    </dgm:pt>
    <dgm:pt modelId="{3DC99AD5-8893-46AB-8499-EE0BAB7F19B0}" type="sibTrans" cxnId="{D46A24FE-B8CB-403D-B8BC-5EC0997ECB63}">
      <dgm:prSet/>
      <dgm:spPr/>
      <dgm:t>
        <a:bodyPr/>
        <a:lstStyle/>
        <a:p>
          <a:endParaRPr lang="en-US" sz="1000"/>
        </a:p>
      </dgm:t>
    </dgm:pt>
    <dgm:pt modelId="{27D17F8D-E050-482A-8B35-FA228BFC6B68}">
      <dgm:prSet phldrT="[Text]" custT="1"/>
      <dgm:spPr>
        <a:solidFill>
          <a:schemeClr val="accent3">
            <a:lumMod val="60000"/>
            <a:lumOff val="40000"/>
            <a:alpha val="90000"/>
          </a:schemeClr>
        </a:solidFill>
      </dgm:spPr>
      <dgm:t>
        <a:bodyPr/>
        <a:lstStyle/>
        <a:p>
          <a:r>
            <a:rPr lang="en-US" sz="1000" dirty="0"/>
            <a:t>Privileged Access Management, MFA, SSO</a:t>
          </a:r>
        </a:p>
      </dgm:t>
    </dgm:pt>
    <dgm:pt modelId="{4BDF599C-06D2-4EE5-917E-2AE7BE48BADE}" type="parTrans" cxnId="{8A4C0422-6828-426A-B364-4E8CB81B0FA7}">
      <dgm:prSet/>
      <dgm:spPr/>
      <dgm:t>
        <a:bodyPr/>
        <a:lstStyle/>
        <a:p>
          <a:endParaRPr lang="en-US" sz="1000"/>
        </a:p>
      </dgm:t>
    </dgm:pt>
    <dgm:pt modelId="{5C90F809-129D-4855-BF77-2558C3A7F937}" type="sibTrans" cxnId="{8A4C0422-6828-426A-B364-4E8CB81B0FA7}">
      <dgm:prSet/>
      <dgm:spPr/>
      <dgm:t>
        <a:bodyPr/>
        <a:lstStyle/>
        <a:p>
          <a:endParaRPr lang="en-US" sz="1000"/>
        </a:p>
      </dgm:t>
    </dgm:pt>
    <dgm:pt modelId="{08913CEC-264C-451B-AFA1-B4E93718D350}">
      <dgm:prSet phldrT="[Text]" custT="1"/>
      <dgm:spPr>
        <a:solidFill>
          <a:schemeClr val="accent6"/>
        </a:solidFill>
      </dgm:spPr>
      <dgm:t>
        <a:bodyPr/>
        <a:lstStyle/>
        <a:p>
          <a:r>
            <a:rPr lang="en-US" sz="1000" dirty="0"/>
            <a:t>Security Management, Governance &amp; Compliance</a:t>
          </a:r>
        </a:p>
      </dgm:t>
    </dgm:pt>
    <dgm:pt modelId="{91472172-52E1-4EDC-9CD0-75D4DE76BA9B}" type="parTrans" cxnId="{03158088-60E4-44F9-88DA-8BB3B7D52D70}">
      <dgm:prSet/>
      <dgm:spPr/>
      <dgm:t>
        <a:bodyPr/>
        <a:lstStyle/>
        <a:p>
          <a:endParaRPr lang="en-US" sz="1000"/>
        </a:p>
      </dgm:t>
    </dgm:pt>
    <dgm:pt modelId="{877A1927-D39D-4ECB-BD31-758801A117EE}" type="sibTrans" cxnId="{03158088-60E4-44F9-88DA-8BB3B7D52D70}">
      <dgm:prSet/>
      <dgm:spPr/>
      <dgm:t>
        <a:bodyPr/>
        <a:lstStyle/>
        <a:p>
          <a:endParaRPr lang="en-US" sz="1000"/>
        </a:p>
      </dgm:t>
    </dgm:pt>
    <dgm:pt modelId="{968BCA17-624A-44D4-A2F5-6BFE62F2DDED}">
      <dgm:prSet phldrT="[Text]" custT="1"/>
      <dgm:spPr>
        <a:solidFill>
          <a:schemeClr val="accent4"/>
        </a:solidFill>
      </dgm:spPr>
      <dgm:t>
        <a:bodyPr/>
        <a:lstStyle/>
        <a:p>
          <a:r>
            <a:rPr lang="en-US" sz="1000" dirty="0"/>
            <a:t>Application Security</a:t>
          </a:r>
        </a:p>
      </dgm:t>
    </dgm:pt>
    <dgm:pt modelId="{21D2A5E6-CA0F-401F-AB9A-AFFC9954D460}" type="parTrans" cxnId="{DE59AC72-7977-4156-8FFD-3051B2E6E1D8}">
      <dgm:prSet/>
      <dgm:spPr/>
      <dgm:t>
        <a:bodyPr/>
        <a:lstStyle/>
        <a:p>
          <a:endParaRPr lang="en-US" sz="1000"/>
        </a:p>
      </dgm:t>
    </dgm:pt>
    <dgm:pt modelId="{3B913BAB-A260-44B1-888C-CDEF85FAE09B}" type="sibTrans" cxnId="{DE59AC72-7977-4156-8FFD-3051B2E6E1D8}">
      <dgm:prSet/>
      <dgm:spPr/>
      <dgm:t>
        <a:bodyPr/>
        <a:lstStyle/>
        <a:p>
          <a:endParaRPr lang="en-US" sz="1000"/>
        </a:p>
      </dgm:t>
    </dgm:pt>
    <dgm:pt modelId="{7BBCA967-5153-4295-934E-252590BFC923}">
      <dgm:prSet phldrT="[Text]" custT="1"/>
      <dgm:spPr>
        <a:solidFill>
          <a:schemeClr val="accent4">
            <a:lumMod val="60000"/>
            <a:lumOff val="40000"/>
            <a:alpha val="90000"/>
          </a:schemeClr>
        </a:solidFill>
      </dgm:spPr>
      <dgm:t>
        <a:bodyPr/>
        <a:lstStyle/>
        <a:p>
          <a:r>
            <a:rPr lang="en-US" sz="1000" dirty="0"/>
            <a:t>Web Application Firewalls, Malware Scanning, Web App testing, Code Review, Penetration Testing</a:t>
          </a:r>
        </a:p>
      </dgm:t>
    </dgm:pt>
    <dgm:pt modelId="{5DDCEB88-2D42-4C8B-BB20-F90CF8DFBD8E}" type="parTrans" cxnId="{DCC570D9-7306-4963-B8C2-7E2A506B9237}">
      <dgm:prSet/>
      <dgm:spPr/>
      <dgm:t>
        <a:bodyPr/>
        <a:lstStyle/>
        <a:p>
          <a:endParaRPr lang="en-US" sz="1000"/>
        </a:p>
      </dgm:t>
    </dgm:pt>
    <dgm:pt modelId="{1E4CB4BC-E647-4916-84A2-36CE4B5602BD}" type="sibTrans" cxnId="{DCC570D9-7306-4963-B8C2-7E2A506B9237}">
      <dgm:prSet/>
      <dgm:spPr/>
      <dgm:t>
        <a:bodyPr/>
        <a:lstStyle/>
        <a:p>
          <a:endParaRPr lang="en-US" sz="1000"/>
        </a:p>
      </dgm:t>
    </dgm:pt>
    <dgm:pt modelId="{9C6DE21D-FF07-40F9-B3ED-EDDCB07442F7}">
      <dgm:prSet phldrT="[Text]" custT="1"/>
      <dgm:spPr>
        <a:solidFill>
          <a:schemeClr val="accent5"/>
        </a:solidFill>
      </dgm:spPr>
      <dgm:t>
        <a:bodyPr/>
        <a:lstStyle/>
        <a:p>
          <a:r>
            <a:rPr lang="en-US" sz="1000" dirty="0"/>
            <a:t>Data Security</a:t>
          </a:r>
        </a:p>
      </dgm:t>
    </dgm:pt>
    <dgm:pt modelId="{C945C691-FB69-4374-BD0F-5AF03C431C43}" type="parTrans" cxnId="{E4EC7AEB-7FCE-49E6-BA33-BC8D70C5C326}">
      <dgm:prSet/>
      <dgm:spPr/>
      <dgm:t>
        <a:bodyPr/>
        <a:lstStyle/>
        <a:p>
          <a:endParaRPr lang="en-US" sz="1000"/>
        </a:p>
      </dgm:t>
    </dgm:pt>
    <dgm:pt modelId="{7F02F303-7710-42EA-8E9A-B92752807E69}" type="sibTrans" cxnId="{E4EC7AEB-7FCE-49E6-BA33-BC8D70C5C326}">
      <dgm:prSet/>
      <dgm:spPr/>
      <dgm:t>
        <a:bodyPr/>
        <a:lstStyle/>
        <a:p>
          <a:endParaRPr lang="en-US" sz="1000"/>
        </a:p>
      </dgm:t>
    </dgm:pt>
    <dgm:pt modelId="{D4AFF99D-25F2-4262-B56C-C3DDF1DC5384}">
      <dgm:prSet phldrT="[Text]" custT="1"/>
      <dgm:spPr>
        <a:solidFill>
          <a:schemeClr val="accent5">
            <a:lumMod val="60000"/>
            <a:lumOff val="40000"/>
            <a:alpha val="90000"/>
          </a:schemeClr>
        </a:solidFill>
      </dgm:spPr>
      <dgm:t>
        <a:bodyPr/>
        <a:lstStyle/>
        <a:p>
          <a:r>
            <a:rPr lang="en-US" sz="1000" dirty="0"/>
            <a:t>Data Encryption, Key management, Database Activity Monitoring</a:t>
          </a:r>
        </a:p>
      </dgm:t>
    </dgm:pt>
    <dgm:pt modelId="{1AE11543-3EE9-4CB3-B2C3-066849AE48C0}" type="parTrans" cxnId="{F576C735-4C52-49FC-A247-94D137134781}">
      <dgm:prSet/>
      <dgm:spPr/>
      <dgm:t>
        <a:bodyPr/>
        <a:lstStyle/>
        <a:p>
          <a:endParaRPr lang="en-US" sz="1000"/>
        </a:p>
      </dgm:t>
    </dgm:pt>
    <dgm:pt modelId="{67C00C4F-BD99-4239-84FA-2666ABAE19B2}" type="sibTrans" cxnId="{F576C735-4C52-49FC-A247-94D137134781}">
      <dgm:prSet/>
      <dgm:spPr/>
      <dgm:t>
        <a:bodyPr/>
        <a:lstStyle/>
        <a:p>
          <a:endParaRPr lang="en-US" sz="1000"/>
        </a:p>
      </dgm:t>
    </dgm:pt>
    <dgm:pt modelId="{16DB49B0-92E9-46BC-8412-780C37F73480}">
      <dgm:prSet phldrT="[Text]" custT="1"/>
      <dgm:spPr>
        <a:solidFill>
          <a:schemeClr val="accent6">
            <a:lumMod val="60000"/>
            <a:lumOff val="40000"/>
            <a:alpha val="90000"/>
          </a:schemeClr>
        </a:solidFill>
      </dgm:spPr>
      <dgm:t>
        <a:bodyPr/>
        <a:lstStyle/>
        <a:p>
          <a:r>
            <a:rPr lang="en-US" sz="1000" dirty="0"/>
            <a:t>SIEM, Log Management, VMS, Compliance auditing</a:t>
          </a:r>
        </a:p>
      </dgm:t>
    </dgm:pt>
    <dgm:pt modelId="{5363F7CD-1EF2-4C01-846F-F4864D2B47FB}" type="parTrans" cxnId="{D8EC70E6-BFA8-4FB7-87D0-850236CA6DD3}">
      <dgm:prSet/>
      <dgm:spPr/>
      <dgm:t>
        <a:bodyPr/>
        <a:lstStyle/>
        <a:p>
          <a:endParaRPr lang="en-US" sz="1000"/>
        </a:p>
      </dgm:t>
    </dgm:pt>
    <dgm:pt modelId="{7555B3B2-352F-4022-876D-E82DA28EB9F6}" type="sibTrans" cxnId="{D8EC70E6-BFA8-4FB7-87D0-850236CA6DD3}">
      <dgm:prSet/>
      <dgm:spPr/>
      <dgm:t>
        <a:bodyPr/>
        <a:lstStyle/>
        <a:p>
          <a:endParaRPr lang="en-US" sz="1000"/>
        </a:p>
      </dgm:t>
    </dgm:pt>
    <dgm:pt modelId="{51A7798B-6BDC-40BA-80E7-1BC85BB3A453}" type="pres">
      <dgm:prSet presAssocID="{CDAF27D5-5A1B-4D41-94F0-8605AFF7243B}" presName="Name0" presStyleCnt="0">
        <dgm:presLayoutVars>
          <dgm:dir/>
          <dgm:animLvl val="lvl"/>
          <dgm:resizeHandles val="exact"/>
        </dgm:presLayoutVars>
      </dgm:prSet>
      <dgm:spPr/>
    </dgm:pt>
    <dgm:pt modelId="{33C39D6D-2262-49EA-95D5-2213D15D1341}" type="pres">
      <dgm:prSet presAssocID="{43AEB897-2E25-4373-A0B7-66E38E5DE5EC}" presName="linNode" presStyleCnt="0"/>
      <dgm:spPr/>
    </dgm:pt>
    <dgm:pt modelId="{BAD64950-F666-401F-BEDB-5EBA6E8B000B}" type="pres">
      <dgm:prSet presAssocID="{43AEB897-2E25-4373-A0B7-66E38E5DE5EC}" presName="parentText" presStyleLbl="node1" presStyleIdx="0" presStyleCnt="6">
        <dgm:presLayoutVars>
          <dgm:chMax val="1"/>
          <dgm:bulletEnabled val="1"/>
        </dgm:presLayoutVars>
      </dgm:prSet>
      <dgm:spPr/>
    </dgm:pt>
    <dgm:pt modelId="{AF9A7B2A-7B9E-4F60-877C-80E6929F2EE6}" type="pres">
      <dgm:prSet presAssocID="{43AEB897-2E25-4373-A0B7-66E38E5DE5EC}" presName="descendantText" presStyleLbl="alignAccFollowNode1" presStyleIdx="0" presStyleCnt="6">
        <dgm:presLayoutVars>
          <dgm:bulletEnabled val="1"/>
        </dgm:presLayoutVars>
      </dgm:prSet>
      <dgm:spPr/>
    </dgm:pt>
    <dgm:pt modelId="{6CEBBF0D-B8B9-421E-8415-8CEBCD3A4640}" type="pres">
      <dgm:prSet presAssocID="{7091192B-5914-4933-8F32-759E4992041B}" presName="sp" presStyleCnt="0"/>
      <dgm:spPr/>
    </dgm:pt>
    <dgm:pt modelId="{A06F4F1B-7CA8-41D9-BBD9-9664D046E9E0}" type="pres">
      <dgm:prSet presAssocID="{EA05CB4B-DC72-4FCD-B0A4-823AF4FFBBE7}" presName="linNode" presStyleCnt="0"/>
      <dgm:spPr/>
    </dgm:pt>
    <dgm:pt modelId="{5EE2225A-F72C-4EC2-A849-D188BDB894D9}" type="pres">
      <dgm:prSet presAssocID="{EA05CB4B-DC72-4FCD-B0A4-823AF4FFBBE7}" presName="parentText" presStyleLbl="node1" presStyleIdx="1" presStyleCnt="6">
        <dgm:presLayoutVars>
          <dgm:chMax val="1"/>
          <dgm:bulletEnabled val="1"/>
        </dgm:presLayoutVars>
      </dgm:prSet>
      <dgm:spPr/>
    </dgm:pt>
    <dgm:pt modelId="{A818FEF7-3953-4EF2-934B-CC98D61FA154}" type="pres">
      <dgm:prSet presAssocID="{EA05CB4B-DC72-4FCD-B0A4-823AF4FFBBE7}" presName="descendantText" presStyleLbl="alignAccFollowNode1" presStyleIdx="1" presStyleCnt="6">
        <dgm:presLayoutVars>
          <dgm:bulletEnabled val="1"/>
        </dgm:presLayoutVars>
      </dgm:prSet>
      <dgm:spPr/>
    </dgm:pt>
    <dgm:pt modelId="{E685ADD2-A940-44CE-803B-E5F251FF9EE2}" type="pres">
      <dgm:prSet presAssocID="{110C6D32-4B14-48B1-B84A-5D1F112D59CC}" presName="sp" presStyleCnt="0"/>
      <dgm:spPr/>
    </dgm:pt>
    <dgm:pt modelId="{0FBC07C5-1BE2-47CB-BE43-FA196191C20D}" type="pres">
      <dgm:prSet presAssocID="{BCA65554-29A7-4623-9DE1-2E7407DAC94C}" presName="linNode" presStyleCnt="0"/>
      <dgm:spPr/>
    </dgm:pt>
    <dgm:pt modelId="{E020D6D0-A3A1-4465-9C47-E74DA2A61EBC}" type="pres">
      <dgm:prSet presAssocID="{BCA65554-29A7-4623-9DE1-2E7407DAC94C}" presName="parentText" presStyleLbl="node1" presStyleIdx="2" presStyleCnt="6">
        <dgm:presLayoutVars>
          <dgm:chMax val="1"/>
          <dgm:bulletEnabled val="1"/>
        </dgm:presLayoutVars>
      </dgm:prSet>
      <dgm:spPr/>
    </dgm:pt>
    <dgm:pt modelId="{54A14039-A231-49E5-A79E-6D1E073CB458}" type="pres">
      <dgm:prSet presAssocID="{BCA65554-29A7-4623-9DE1-2E7407DAC94C}" presName="descendantText" presStyleLbl="alignAccFollowNode1" presStyleIdx="2" presStyleCnt="6">
        <dgm:presLayoutVars>
          <dgm:bulletEnabled val="1"/>
        </dgm:presLayoutVars>
      </dgm:prSet>
      <dgm:spPr/>
    </dgm:pt>
    <dgm:pt modelId="{4C3ACD54-D7EC-4812-B5FB-36BF3E283104}" type="pres">
      <dgm:prSet presAssocID="{3DC99AD5-8893-46AB-8499-EE0BAB7F19B0}" presName="sp" presStyleCnt="0"/>
      <dgm:spPr/>
    </dgm:pt>
    <dgm:pt modelId="{E12FBA3B-A6B8-4E06-8A09-BD2BCAC88C54}" type="pres">
      <dgm:prSet presAssocID="{968BCA17-624A-44D4-A2F5-6BFE62F2DDED}" presName="linNode" presStyleCnt="0"/>
      <dgm:spPr/>
    </dgm:pt>
    <dgm:pt modelId="{F03FDDC4-C797-4144-8D57-3B3F94E408A8}" type="pres">
      <dgm:prSet presAssocID="{968BCA17-624A-44D4-A2F5-6BFE62F2DDED}" presName="parentText" presStyleLbl="node1" presStyleIdx="3" presStyleCnt="6">
        <dgm:presLayoutVars>
          <dgm:chMax val="1"/>
          <dgm:bulletEnabled val="1"/>
        </dgm:presLayoutVars>
      </dgm:prSet>
      <dgm:spPr/>
    </dgm:pt>
    <dgm:pt modelId="{FC0D2BB3-B983-4A7E-919C-AD7A2099DB36}" type="pres">
      <dgm:prSet presAssocID="{968BCA17-624A-44D4-A2F5-6BFE62F2DDED}" presName="descendantText" presStyleLbl="alignAccFollowNode1" presStyleIdx="3" presStyleCnt="6">
        <dgm:presLayoutVars>
          <dgm:bulletEnabled val="1"/>
        </dgm:presLayoutVars>
      </dgm:prSet>
      <dgm:spPr/>
    </dgm:pt>
    <dgm:pt modelId="{4C209D46-D831-4AE9-AAE3-9AE19BC23378}" type="pres">
      <dgm:prSet presAssocID="{3B913BAB-A260-44B1-888C-CDEF85FAE09B}" presName="sp" presStyleCnt="0"/>
      <dgm:spPr/>
    </dgm:pt>
    <dgm:pt modelId="{89C2CEBC-6314-421F-B06A-19A662F34E72}" type="pres">
      <dgm:prSet presAssocID="{9C6DE21D-FF07-40F9-B3ED-EDDCB07442F7}" presName="linNode" presStyleCnt="0"/>
      <dgm:spPr/>
    </dgm:pt>
    <dgm:pt modelId="{30DEA375-F383-4D53-8539-F67131EE9F66}" type="pres">
      <dgm:prSet presAssocID="{9C6DE21D-FF07-40F9-B3ED-EDDCB07442F7}" presName="parentText" presStyleLbl="node1" presStyleIdx="4" presStyleCnt="6">
        <dgm:presLayoutVars>
          <dgm:chMax val="1"/>
          <dgm:bulletEnabled val="1"/>
        </dgm:presLayoutVars>
      </dgm:prSet>
      <dgm:spPr/>
    </dgm:pt>
    <dgm:pt modelId="{327011A2-7260-40AE-B9AE-DD448E91F514}" type="pres">
      <dgm:prSet presAssocID="{9C6DE21D-FF07-40F9-B3ED-EDDCB07442F7}" presName="descendantText" presStyleLbl="alignAccFollowNode1" presStyleIdx="4" presStyleCnt="6">
        <dgm:presLayoutVars>
          <dgm:bulletEnabled val="1"/>
        </dgm:presLayoutVars>
      </dgm:prSet>
      <dgm:spPr/>
    </dgm:pt>
    <dgm:pt modelId="{44B177B0-A524-4004-8476-D368DC551972}" type="pres">
      <dgm:prSet presAssocID="{7F02F303-7710-42EA-8E9A-B92752807E69}" presName="sp" presStyleCnt="0"/>
      <dgm:spPr/>
    </dgm:pt>
    <dgm:pt modelId="{6EA20856-899F-415D-B8E0-60084E005EE8}" type="pres">
      <dgm:prSet presAssocID="{08913CEC-264C-451B-AFA1-B4E93718D350}" presName="linNode" presStyleCnt="0"/>
      <dgm:spPr/>
    </dgm:pt>
    <dgm:pt modelId="{36F83C96-DF53-44A1-803D-BA11AD79DBDF}" type="pres">
      <dgm:prSet presAssocID="{08913CEC-264C-451B-AFA1-B4E93718D350}" presName="parentText" presStyleLbl="node1" presStyleIdx="5" presStyleCnt="6">
        <dgm:presLayoutVars>
          <dgm:chMax val="1"/>
          <dgm:bulletEnabled val="1"/>
        </dgm:presLayoutVars>
      </dgm:prSet>
      <dgm:spPr/>
    </dgm:pt>
    <dgm:pt modelId="{18DFA63D-B006-4870-ADF6-C781DBE27F69}" type="pres">
      <dgm:prSet presAssocID="{08913CEC-264C-451B-AFA1-B4E93718D350}" presName="descendantText" presStyleLbl="alignAccFollowNode1" presStyleIdx="5" presStyleCnt="6">
        <dgm:presLayoutVars>
          <dgm:bulletEnabled val="1"/>
        </dgm:presLayoutVars>
      </dgm:prSet>
      <dgm:spPr/>
    </dgm:pt>
  </dgm:ptLst>
  <dgm:cxnLst>
    <dgm:cxn modelId="{34583D01-FD14-49CA-879C-063E7ADD09A3}" type="presOf" srcId="{7BBCA967-5153-4295-934E-252590BFC923}" destId="{FC0D2BB3-B983-4A7E-919C-AD7A2099DB36}" srcOrd="0" destOrd="0" presId="urn:microsoft.com/office/officeart/2005/8/layout/vList5"/>
    <dgm:cxn modelId="{96EEBB07-0150-431F-9929-8FE8CB5305AF}" srcId="{EA05CB4B-DC72-4FCD-B0A4-823AF4FFBBE7}" destId="{9164CB66-13CC-431A-8CE0-66ABD49A0BC5}" srcOrd="0" destOrd="0" parTransId="{5E947A0A-C59F-42CD-AB6E-8712E0155C2B}" sibTransId="{75583FB1-8F63-445D-8E1C-5B43D6674F1C}"/>
    <dgm:cxn modelId="{0F37AE0E-28A0-4FBD-8E5E-ED249252CCCA}" srcId="{43AEB897-2E25-4373-A0B7-66E38E5DE5EC}" destId="{F9DA0A39-4A2E-41E9-BF4E-80B1B73BC529}" srcOrd="0" destOrd="0" parTransId="{D426DDC2-21C1-421C-8944-8FD000826C3E}" sibTransId="{4B0D206B-B656-4A09-AEC3-C30FD0C0291F}"/>
    <dgm:cxn modelId="{79278C1B-0339-461B-9FB0-9884B5ADAF8F}" type="presOf" srcId="{D4AFF99D-25F2-4262-B56C-C3DDF1DC5384}" destId="{327011A2-7260-40AE-B9AE-DD448E91F514}" srcOrd="0" destOrd="0" presId="urn:microsoft.com/office/officeart/2005/8/layout/vList5"/>
    <dgm:cxn modelId="{32055D20-37EE-4633-BB25-E24916C38A47}" type="presOf" srcId="{F9DA0A39-4A2E-41E9-BF4E-80B1B73BC529}" destId="{AF9A7B2A-7B9E-4F60-877C-80E6929F2EE6}" srcOrd="0" destOrd="0" presId="urn:microsoft.com/office/officeart/2005/8/layout/vList5"/>
    <dgm:cxn modelId="{8A4C0422-6828-426A-B364-4E8CB81B0FA7}" srcId="{BCA65554-29A7-4623-9DE1-2E7407DAC94C}" destId="{27D17F8D-E050-482A-8B35-FA228BFC6B68}" srcOrd="0" destOrd="0" parTransId="{4BDF599C-06D2-4EE5-917E-2AE7BE48BADE}" sibTransId="{5C90F809-129D-4855-BF77-2558C3A7F937}"/>
    <dgm:cxn modelId="{F576C735-4C52-49FC-A247-94D137134781}" srcId="{9C6DE21D-FF07-40F9-B3ED-EDDCB07442F7}" destId="{D4AFF99D-25F2-4262-B56C-C3DDF1DC5384}" srcOrd="0" destOrd="0" parTransId="{1AE11543-3EE9-4CB3-B2C3-066849AE48C0}" sibTransId="{67C00C4F-BD99-4239-84FA-2666ABAE19B2}"/>
    <dgm:cxn modelId="{01753642-9D5D-4A94-BA6E-5824A6652334}" srcId="{CDAF27D5-5A1B-4D41-94F0-8605AFF7243B}" destId="{EA05CB4B-DC72-4FCD-B0A4-823AF4FFBBE7}" srcOrd="1" destOrd="0" parTransId="{B1C70AE4-0A46-461D-9606-F77358A78378}" sibTransId="{110C6D32-4B14-48B1-B84A-5D1F112D59CC}"/>
    <dgm:cxn modelId="{970F1351-AA3A-4B47-B2CC-43739AAA21E6}" type="presOf" srcId="{9C6DE21D-FF07-40F9-B3ED-EDDCB07442F7}" destId="{30DEA375-F383-4D53-8539-F67131EE9F66}" srcOrd="0" destOrd="0" presId="urn:microsoft.com/office/officeart/2005/8/layout/vList5"/>
    <dgm:cxn modelId="{DE59AC72-7977-4156-8FFD-3051B2E6E1D8}" srcId="{CDAF27D5-5A1B-4D41-94F0-8605AFF7243B}" destId="{968BCA17-624A-44D4-A2F5-6BFE62F2DDED}" srcOrd="3" destOrd="0" parTransId="{21D2A5E6-CA0F-401F-AB9A-AFFC9954D460}" sibTransId="{3B913BAB-A260-44B1-888C-CDEF85FAE09B}"/>
    <dgm:cxn modelId="{E8811986-22E8-4ABE-9A8B-19B42F646BE2}" type="presOf" srcId="{968BCA17-624A-44D4-A2F5-6BFE62F2DDED}" destId="{F03FDDC4-C797-4144-8D57-3B3F94E408A8}" srcOrd="0" destOrd="0" presId="urn:microsoft.com/office/officeart/2005/8/layout/vList5"/>
    <dgm:cxn modelId="{03158088-60E4-44F9-88DA-8BB3B7D52D70}" srcId="{CDAF27D5-5A1B-4D41-94F0-8605AFF7243B}" destId="{08913CEC-264C-451B-AFA1-B4E93718D350}" srcOrd="5" destOrd="0" parTransId="{91472172-52E1-4EDC-9CD0-75D4DE76BA9B}" sibTransId="{877A1927-D39D-4ECB-BD31-758801A117EE}"/>
    <dgm:cxn modelId="{76F6F691-4092-4A63-BF8A-EA50D4B5D0F3}" type="presOf" srcId="{9164CB66-13CC-431A-8CE0-66ABD49A0BC5}" destId="{A818FEF7-3953-4EF2-934B-CC98D61FA154}" srcOrd="0" destOrd="0" presId="urn:microsoft.com/office/officeart/2005/8/layout/vList5"/>
    <dgm:cxn modelId="{B89E7BA4-D420-409F-BEC5-99794FD08D44}" type="presOf" srcId="{BCA65554-29A7-4623-9DE1-2E7407DAC94C}" destId="{E020D6D0-A3A1-4465-9C47-E74DA2A61EBC}" srcOrd="0" destOrd="0" presId="urn:microsoft.com/office/officeart/2005/8/layout/vList5"/>
    <dgm:cxn modelId="{3467ECA6-C229-48E6-A728-920BB83CB21F}" type="presOf" srcId="{27D17F8D-E050-482A-8B35-FA228BFC6B68}" destId="{54A14039-A231-49E5-A79E-6D1E073CB458}" srcOrd="0" destOrd="0" presId="urn:microsoft.com/office/officeart/2005/8/layout/vList5"/>
    <dgm:cxn modelId="{0E9F21AE-33D2-497F-8C6B-5C1B893674C2}" type="presOf" srcId="{43AEB897-2E25-4373-A0B7-66E38E5DE5EC}" destId="{BAD64950-F666-401F-BEDB-5EBA6E8B000B}" srcOrd="0" destOrd="0" presId="urn:microsoft.com/office/officeart/2005/8/layout/vList5"/>
    <dgm:cxn modelId="{E8EDE7B6-A05C-4D09-AB25-45198754F50E}" type="presOf" srcId="{CDAF27D5-5A1B-4D41-94F0-8605AFF7243B}" destId="{51A7798B-6BDC-40BA-80E7-1BC85BB3A453}" srcOrd="0" destOrd="0" presId="urn:microsoft.com/office/officeart/2005/8/layout/vList5"/>
    <dgm:cxn modelId="{060537BF-3A69-4AFB-9323-0942BDAE906B}" type="presOf" srcId="{16DB49B0-92E9-46BC-8412-780C37F73480}" destId="{18DFA63D-B006-4870-ADF6-C781DBE27F69}" srcOrd="0" destOrd="0" presId="urn:microsoft.com/office/officeart/2005/8/layout/vList5"/>
    <dgm:cxn modelId="{EACFD1D7-F55E-43C3-B43A-CD3DE121B671}" type="presOf" srcId="{08913CEC-264C-451B-AFA1-B4E93718D350}" destId="{36F83C96-DF53-44A1-803D-BA11AD79DBDF}" srcOrd="0" destOrd="0" presId="urn:microsoft.com/office/officeart/2005/8/layout/vList5"/>
    <dgm:cxn modelId="{DCC570D9-7306-4963-B8C2-7E2A506B9237}" srcId="{968BCA17-624A-44D4-A2F5-6BFE62F2DDED}" destId="{7BBCA967-5153-4295-934E-252590BFC923}" srcOrd="0" destOrd="0" parTransId="{5DDCEB88-2D42-4C8B-BB20-F90CF8DFBD8E}" sibTransId="{1E4CB4BC-E647-4916-84A2-36CE4B5602BD}"/>
    <dgm:cxn modelId="{D8EC70E6-BFA8-4FB7-87D0-850236CA6DD3}" srcId="{08913CEC-264C-451B-AFA1-B4E93718D350}" destId="{16DB49B0-92E9-46BC-8412-780C37F73480}" srcOrd="0" destOrd="0" parTransId="{5363F7CD-1EF2-4C01-846F-F4864D2B47FB}" sibTransId="{7555B3B2-352F-4022-876D-E82DA28EB9F6}"/>
    <dgm:cxn modelId="{695E97E8-F52C-4192-BF4C-A0DD56171918}" srcId="{CDAF27D5-5A1B-4D41-94F0-8605AFF7243B}" destId="{43AEB897-2E25-4373-A0B7-66E38E5DE5EC}" srcOrd="0" destOrd="0" parTransId="{77CCC576-4EF7-4E6A-860E-F0FF087B88DB}" sibTransId="{7091192B-5914-4933-8F32-759E4992041B}"/>
    <dgm:cxn modelId="{E4EC7AEB-7FCE-49E6-BA33-BC8D70C5C326}" srcId="{CDAF27D5-5A1B-4D41-94F0-8605AFF7243B}" destId="{9C6DE21D-FF07-40F9-B3ED-EDDCB07442F7}" srcOrd="4" destOrd="0" parTransId="{C945C691-FB69-4374-BD0F-5AF03C431C43}" sibTransId="{7F02F303-7710-42EA-8E9A-B92752807E69}"/>
    <dgm:cxn modelId="{88ECCDFB-94FD-46AC-9EF0-DDF3BDBE8CD0}" type="presOf" srcId="{EA05CB4B-DC72-4FCD-B0A4-823AF4FFBBE7}" destId="{5EE2225A-F72C-4EC2-A849-D188BDB894D9}" srcOrd="0" destOrd="0" presId="urn:microsoft.com/office/officeart/2005/8/layout/vList5"/>
    <dgm:cxn modelId="{D46A24FE-B8CB-403D-B8BC-5EC0997ECB63}" srcId="{CDAF27D5-5A1B-4D41-94F0-8605AFF7243B}" destId="{BCA65554-29A7-4623-9DE1-2E7407DAC94C}" srcOrd="2" destOrd="0" parTransId="{0E4E6359-53D4-4D26-BE7F-BC12BA321E3A}" sibTransId="{3DC99AD5-8893-46AB-8499-EE0BAB7F19B0}"/>
    <dgm:cxn modelId="{224DA237-7B82-4633-9A1F-6A3D34D512CA}" type="presParOf" srcId="{51A7798B-6BDC-40BA-80E7-1BC85BB3A453}" destId="{33C39D6D-2262-49EA-95D5-2213D15D1341}" srcOrd="0" destOrd="0" presId="urn:microsoft.com/office/officeart/2005/8/layout/vList5"/>
    <dgm:cxn modelId="{1C44587B-09B6-4D58-8CEB-F54C52419E57}" type="presParOf" srcId="{33C39D6D-2262-49EA-95D5-2213D15D1341}" destId="{BAD64950-F666-401F-BEDB-5EBA6E8B000B}" srcOrd="0" destOrd="0" presId="urn:microsoft.com/office/officeart/2005/8/layout/vList5"/>
    <dgm:cxn modelId="{A4309EBB-BF85-48E2-83BD-826A37D69403}" type="presParOf" srcId="{33C39D6D-2262-49EA-95D5-2213D15D1341}" destId="{AF9A7B2A-7B9E-4F60-877C-80E6929F2EE6}" srcOrd="1" destOrd="0" presId="urn:microsoft.com/office/officeart/2005/8/layout/vList5"/>
    <dgm:cxn modelId="{EFA5BAC4-8F17-412F-8CF1-C0D4A20E9568}" type="presParOf" srcId="{51A7798B-6BDC-40BA-80E7-1BC85BB3A453}" destId="{6CEBBF0D-B8B9-421E-8415-8CEBCD3A4640}" srcOrd="1" destOrd="0" presId="urn:microsoft.com/office/officeart/2005/8/layout/vList5"/>
    <dgm:cxn modelId="{832614F6-71FE-49D7-9908-D6E547F28D09}" type="presParOf" srcId="{51A7798B-6BDC-40BA-80E7-1BC85BB3A453}" destId="{A06F4F1B-7CA8-41D9-BBD9-9664D046E9E0}" srcOrd="2" destOrd="0" presId="urn:microsoft.com/office/officeart/2005/8/layout/vList5"/>
    <dgm:cxn modelId="{738F30FA-F9E2-4076-931F-41C7CC8A836B}" type="presParOf" srcId="{A06F4F1B-7CA8-41D9-BBD9-9664D046E9E0}" destId="{5EE2225A-F72C-4EC2-A849-D188BDB894D9}" srcOrd="0" destOrd="0" presId="urn:microsoft.com/office/officeart/2005/8/layout/vList5"/>
    <dgm:cxn modelId="{6FF38F3D-95E8-4F57-BDF5-0D3ABA9AEA15}" type="presParOf" srcId="{A06F4F1B-7CA8-41D9-BBD9-9664D046E9E0}" destId="{A818FEF7-3953-4EF2-934B-CC98D61FA154}" srcOrd="1" destOrd="0" presId="urn:microsoft.com/office/officeart/2005/8/layout/vList5"/>
    <dgm:cxn modelId="{065B0EAC-267B-4AF9-9B60-4A1B6EC30B92}" type="presParOf" srcId="{51A7798B-6BDC-40BA-80E7-1BC85BB3A453}" destId="{E685ADD2-A940-44CE-803B-E5F251FF9EE2}" srcOrd="3" destOrd="0" presId="urn:microsoft.com/office/officeart/2005/8/layout/vList5"/>
    <dgm:cxn modelId="{CE4D786B-DAA6-4E52-AA1D-BE35FAC0ED37}" type="presParOf" srcId="{51A7798B-6BDC-40BA-80E7-1BC85BB3A453}" destId="{0FBC07C5-1BE2-47CB-BE43-FA196191C20D}" srcOrd="4" destOrd="0" presId="urn:microsoft.com/office/officeart/2005/8/layout/vList5"/>
    <dgm:cxn modelId="{789A03F2-BDBE-476F-885A-542BAF4AEB9C}" type="presParOf" srcId="{0FBC07C5-1BE2-47CB-BE43-FA196191C20D}" destId="{E020D6D0-A3A1-4465-9C47-E74DA2A61EBC}" srcOrd="0" destOrd="0" presId="urn:microsoft.com/office/officeart/2005/8/layout/vList5"/>
    <dgm:cxn modelId="{BD3F2883-9A98-4AB8-A60C-EFA5ED883619}" type="presParOf" srcId="{0FBC07C5-1BE2-47CB-BE43-FA196191C20D}" destId="{54A14039-A231-49E5-A79E-6D1E073CB458}" srcOrd="1" destOrd="0" presId="urn:microsoft.com/office/officeart/2005/8/layout/vList5"/>
    <dgm:cxn modelId="{6CD450D4-EA1F-46D7-A424-5AA2F58412EF}" type="presParOf" srcId="{51A7798B-6BDC-40BA-80E7-1BC85BB3A453}" destId="{4C3ACD54-D7EC-4812-B5FB-36BF3E283104}" srcOrd="5" destOrd="0" presId="urn:microsoft.com/office/officeart/2005/8/layout/vList5"/>
    <dgm:cxn modelId="{CE390B50-FC4F-4E89-B000-0D906E266A51}" type="presParOf" srcId="{51A7798B-6BDC-40BA-80E7-1BC85BB3A453}" destId="{E12FBA3B-A6B8-4E06-8A09-BD2BCAC88C54}" srcOrd="6" destOrd="0" presId="urn:microsoft.com/office/officeart/2005/8/layout/vList5"/>
    <dgm:cxn modelId="{CD73ADBD-939B-4A98-94BC-57037F6ACDBB}" type="presParOf" srcId="{E12FBA3B-A6B8-4E06-8A09-BD2BCAC88C54}" destId="{F03FDDC4-C797-4144-8D57-3B3F94E408A8}" srcOrd="0" destOrd="0" presId="urn:microsoft.com/office/officeart/2005/8/layout/vList5"/>
    <dgm:cxn modelId="{5274B314-DA16-4166-A51A-D5C0E37DC76F}" type="presParOf" srcId="{E12FBA3B-A6B8-4E06-8A09-BD2BCAC88C54}" destId="{FC0D2BB3-B983-4A7E-919C-AD7A2099DB36}" srcOrd="1" destOrd="0" presId="urn:microsoft.com/office/officeart/2005/8/layout/vList5"/>
    <dgm:cxn modelId="{FA69246D-11BB-4E5B-B52F-0F1744A03DAF}" type="presParOf" srcId="{51A7798B-6BDC-40BA-80E7-1BC85BB3A453}" destId="{4C209D46-D831-4AE9-AAE3-9AE19BC23378}" srcOrd="7" destOrd="0" presId="urn:microsoft.com/office/officeart/2005/8/layout/vList5"/>
    <dgm:cxn modelId="{C2EF0780-5D4B-4E50-9237-96E4A36E5584}" type="presParOf" srcId="{51A7798B-6BDC-40BA-80E7-1BC85BB3A453}" destId="{89C2CEBC-6314-421F-B06A-19A662F34E72}" srcOrd="8" destOrd="0" presId="urn:microsoft.com/office/officeart/2005/8/layout/vList5"/>
    <dgm:cxn modelId="{B1C2DE8B-3079-4D54-A6F2-17F0DD270E96}" type="presParOf" srcId="{89C2CEBC-6314-421F-B06A-19A662F34E72}" destId="{30DEA375-F383-4D53-8539-F67131EE9F66}" srcOrd="0" destOrd="0" presId="urn:microsoft.com/office/officeart/2005/8/layout/vList5"/>
    <dgm:cxn modelId="{AA12A16C-63C4-4FEA-B428-E0D02B393441}" type="presParOf" srcId="{89C2CEBC-6314-421F-B06A-19A662F34E72}" destId="{327011A2-7260-40AE-B9AE-DD448E91F514}" srcOrd="1" destOrd="0" presId="urn:microsoft.com/office/officeart/2005/8/layout/vList5"/>
    <dgm:cxn modelId="{BAD4CAE6-FA34-43CF-8F9F-20BACD8782B3}" type="presParOf" srcId="{51A7798B-6BDC-40BA-80E7-1BC85BB3A453}" destId="{44B177B0-A524-4004-8476-D368DC551972}" srcOrd="9" destOrd="0" presId="urn:microsoft.com/office/officeart/2005/8/layout/vList5"/>
    <dgm:cxn modelId="{29ED719D-C3ED-4E8B-9F76-12330DAD0CB4}" type="presParOf" srcId="{51A7798B-6BDC-40BA-80E7-1BC85BB3A453}" destId="{6EA20856-899F-415D-B8E0-60084E005EE8}" srcOrd="10" destOrd="0" presId="urn:microsoft.com/office/officeart/2005/8/layout/vList5"/>
    <dgm:cxn modelId="{BCA8D7A6-452A-4240-A0C0-A1974D7B7F73}" type="presParOf" srcId="{6EA20856-899F-415D-B8E0-60084E005EE8}" destId="{36F83C96-DF53-44A1-803D-BA11AD79DBDF}" srcOrd="0" destOrd="0" presId="urn:microsoft.com/office/officeart/2005/8/layout/vList5"/>
    <dgm:cxn modelId="{D96E8C0D-673E-4E2F-A056-E35DB21ACDCB}" type="presParOf" srcId="{6EA20856-899F-415D-B8E0-60084E005EE8}" destId="{18DFA63D-B006-4870-ADF6-C781DBE27F6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5B247-CF01-4D6A-9F69-49D08E82015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5AA2038-890F-4B36-9BD7-13B2FEA30F01}">
      <dgm:prSet phldrT="[Text]"/>
      <dgm:spPr/>
      <dgm:t>
        <a:bodyPr/>
        <a:lstStyle/>
        <a:p>
          <a:r>
            <a:rPr lang="en-US" dirty="0"/>
            <a:t>Assess</a:t>
          </a:r>
        </a:p>
      </dgm:t>
    </dgm:pt>
    <dgm:pt modelId="{F1FCD66A-CF05-4EF1-A7D3-CD129A92164F}" type="parTrans" cxnId="{742D0190-0782-4AA3-981A-260529B1284C}">
      <dgm:prSet/>
      <dgm:spPr/>
      <dgm:t>
        <a:bodyPr/>
        <a:lstStyle/>
        <a:p>
          <a:endParaRPr lang="en-US"/>
        </a:p>
      </dgm:t>
    </dgm:pt>
    <dgm:pt modelId="{0050B960-0FB2-4D7E-9897-1905271F9969}" type="sibTrans" cxnId="{742D0190-0782-4AA3-981A-260529B1284C}">
      <dgm:prSet/>
      <dgm:spPr>
        <a:solidFill>
          <a:srgbClr val="4472C4"/>
        </a:solidFill>
        <a:ln w="12700" cap="flat" cmpd="sng" algn="ctr">
          <a:solidFill>
            <a:prstClr val="white">
              <a:hueOff val="0"/>
              <a:satOff val="0"/>
              <a:lumOff val="0"/>
              <a:alphaOff val="0"/>
            </a:prstClr>
          </a:solidFill>
          <a:prstDash val="solid"/>
          <a:miter lim="800000"/>
        </a:ln>
        <a:effectLst/>
      </dgm:spPr>
      <dgm:t>
        <a:bodyPr/>
        <a:lstStyle/>
        <a:p>
          <a:endParaRPr lang="en-US"/>
        </a:p>
      </dgm:t>
    </dgm:pt>
    <dgm:pt modelId="{F0168245-7E97-44D5-B9A6-E957AB5890AA}">
      <dgm:prSet phldrT="[Text]"/>
      <dgm:spPr/>
      <dgm:t>
        <a:bodyPr/>
        <a:lstStyle/>
        <a:p>
          <a:r>
            <a:rPr lang="en-US" dirty="0"/>
            <a:t>Design</a:t>
          </a:r>
        </a:p>
      </dgm:t>
    </dgm:pt>
    <dgm:pt modelId="{2F425CB1-E034-4567-922F-4FBB2A4C1E69}" type="parTrans" cxnId="{748455F0-3D72-463C-9F76-FC2C2DBB2070}">
      <dgm:prSet/>
      <dgm:spPr/>
      <dgm:t>
        <a:bodyPr/>
        <a:lstStyle/>
        <a:p>
          <a:endParaRPr lang="en-US"/>
        </a:p>
      </dgm:t>
    </dgm:pt>
    <dgm:pt modelId="{4E3C2DE4-4E49-4FB1-86D8-2535F6800FFE}" type="sibTrans" cxnId="{748455F0-3D72-463C-9F76-FC2C2DBB2070}">
      <dgm:prSet/>
      <dgm:spPr>
        <a:solidFill>
          <a:schemeClr val="accent5"/>
        </a:solidFill>
      </dgm:spPr>
      <dgm:t>
        <a:bodyPr/>
        <a:lstStyle/>
        <a:p>
          <a:endParaRPr lang="en-US"/>
        </a:p>
      </dgm:t>
    </dgm:pt>
    <dgm:pt modelId="{57A1827B-7565-4296-A952-28CD96CCAF48}">
      <dgm:prSet phldrT="[Text]"/>
      <dgm:spPr/>
      <dgm:t>
        <a:bodyPr/>
        <a:lstStyle/>
        <a:p>
          <a:r>
            <a:rPr lang="en-US" dirty="0"/>
            <a:t>Deploy</a:t>
          </a:r>
        </a:p>
      </dgm:t>
    </dgm:pt>
    <dgm:pt modelId="{CE24997F-926F-467E-8D5B-C9C2F162EDC3}" type="parTrans" cxnId="{A58E11DA-764E-49B9-91A8-585BB35C4744}">
      <dgm:prSet/>
      <dgm:spPr/>
      <dgm:t>
        <a:bodyPr/>
        <a:lstStyle/>
        <a:p>
          <a:endParaRPr lang="en-US"/>
        </a:p>
      </dgm:t>
    </dgm:pt>
    <dgm:pt modelId="{18B30E24-278F-4E06-8E85-6C23336C0ABE}" type="sibTrans" cxnId="{A58E11DA-764E-49B9-91A8-585BB35C4744}">
      <dgm:prSet/>
      <dgm:spPr>
        <a:solidFill>
          <a:srgbClr val="4472C4"/>
        </a:solidFill>
        <a:ln w="12700" cap="flat" cmpd="sng" algn="ctr">
          <a:solidFill>
            <a:prstClr val="white">
              <a:hueOff val="0"/>
              <a:satOff val="0"/>
              <a:lumOff val="0"/>
              <a:alphaOff val="0"/>
            </a:prstClr>
          </a:solidFill>
          <a:prstDash val="solid"/>
          <a:miter lim="800000"/>
        </a:ln>
        <a:effectLst/>
      </dgm:spPr>
      <dgm:t>
        <a:bodyPr/>
        <a:lstStyle/>
        <a:p>
          <a:endParaRPr lang="en-US"/>
        </a:p>
      </dgm:t>
    </dgm:pt>
    <dgm:pt modelId="{541AF002-1A11-46AE-A0B3-CA958FE9BB35}">
      <dgm:prSet phldrT="[Text]"/>
      <dgm:spPr/>
      <dgm:t>
        <a:bodyPr/>
        <a:lstStyle/>
        <a:p>
          <a:r>
            <a:rPr lang="en-US" dirty="0"/>
            <a:t>Manage</a:t>
          </a:r>
        </a:p>
      </dgm:t>
    </dgm:pt>
    <dgm:pt modelId="{7D0E0C96-D25F-462F-A0A7-BCB1D266AD9D}" type="parTrans" cxnId="{AB952119-CE2F-433C-861D-29A6EB08921B}">
      <dgm:prSet/>
      <dgm:spPr/>
      <dgm:t>
        <a:bodyPr/>
        <a:lstStyle/>
        <a:p>
          <a:endParaRPr lang="en-US"/>
        </a:p>
      </dgm:t>
    </dgm:pt>
    <dgm:pt modelId="{4595968C-3BCD-4B89-9F99-5D6C7265E614}" type="sibTrans" cxnId="{AB952119-CE2F-433C-861D-29A6EB08921B}">
      <dgm:prSet/>
      <dgm:spPr>
        <a:solidFill>
          <a:srgbClr val="4472C4"/>
        </a:solidFill>
        <a:ln w="12700" cap="flat" cmpd="sng" algn="ctr">
          <a:solidFill>
            <a:prstClr val="white">
              <a:hueOff val="0"/>
              <a:satOff val="0"/>
              <a:lumOff val="0"/>
              <a:alphaOff val="0"/>
            </a:prstClr>
          </a:solidFill>
          <a:prstDash val="solid"/>
          <a:miter lim="800000"/>
        </a:ln>
        <a:effectLst/>
      </dgm:spPr>
      <dgm:t>
        <a:bodyPr/>
        <a:lstStyle/>
        <a:p>
          <a:endParaRPr lang="en-US"/>
        </a:p>
      </dgm:t>
    </dgm:pt>
    <dgm:pt modelId="{1AE1933F-F1D4-43E8-A061-1CD07BD6FFC1}">
      <dgm:prSet phldrT="[Text]"/>
      <dgm:spPr/>
      <dgm:t>
        <a:bodyPr/>
        <a:lstStyle/>
        <a:p>
          <a:r>
            <a:rPr lang="en-US" dirty="0"/>
            <a:t>Improve</a:t>
          </a:r>
        </a:p>
      </dgm:t>
    </dgm:pt>
    <dgm:pt modelId="{390747CE-18BF-4EF4-BD20-5D1D21234597}" type="parTrans" cxnId="{BF27BC37-A110-417B-8457-CBBF9FEADFFE}">
      <dgm:prSet/>
      <dgm:spPr/>
      <dgm:t>
        <a:bodyPr/>
        <a:lstStyle/>
        <a:p>
          <a:endParaRPr lang="en-US"/>
        </a:p>
      </dgm:t>
    </dgm:pt>
    <dgm:pt modelId="{DA476435-0BC7-462A-BD97-45C64C54C209}" type="sibTrans" cxnId="{BF27BC37-A110-417B-8457-CBBF9FEADFFE}">
      <dgm:prSet/>
      <dgm:spPr>
        <a:solidFill>
          <a:srgbClr val="4472C4"/>
        </a:solidFill>
        <a:ln w="12700" cap="flat" cmpd="sng" algn="ctr">
          <a:solidFill>
            <a:prstClr val="white">
              <a:hueOff val="0"/>
              <a:satOff val="0"/>
              <a:lumOff val="0"/>
              <a:alphaOff val="0"/>
            </a:prstClr>
          </a:solidFill>
          <a:prstDash val="solid"/>
          <a:miter lim="800000"/>
        </a:ln>
        <a:effectLst/>
      </dgm:spPr>
      <dgm:t>
        <a:bodyPr/>
        <a:lstStyle/>
        <a:p>
          <a:endParaRPr lang="en-US"/>
        </a:p>
      </dgm:t>
    </dgm:pt>
    <dgm:pt modelId="{D6805436-4B79-412E-AE15-59D4040434B2}" type="pres">
      <dgm:prSet presAssocID="{5E75B247-CF01-4D6A-9F69-49D08E820150}" presName="cycle" presStyleCnt="0">
        <dgm:presLayoutVars>
          <dgm:dir/>
          <dgm:resizeHandles val="exact"/>
        </dgm:presLayoutVars>
      </dgm:prSet>
      <dgm:spPr/>
    </dgm:pt>
    <dgm:pt modelId="{AE4B9831-26D2-4CCB-9363-C60F5EE2C0AF}" type="pres">
      <dgm:prSet presAssocID="{75AA2038-890F-4B36-9BD7-13B2FEA30F01}" presName="dummy" presStyleCnt="0"/>
      <dgm:spPr/>
    </dgm:pt>
    <dgm:pt modelId="{BF478306-A88A-4BA0-B1B4-D8033495D83A}" type="pres">
      <dgm:prSet presAssocID="{75AA2038-890F-4B36-9BD7-13B2FEA30F01}" presName="node" presStyleLbl="revTx" presStyleIdx="0" presStyleCnt="5">
        <dgm:presLayoutVars>
          <dgm:bulletEnabled val="1"/>
        </dgm:presLayoutVars>
      </dgm:prSet>
      <dgm:spPr/>
    </dgm:pt>
    <dgm:pt modelId="{AB06CB75-35AF-4190-ACA2-D4817DD8CB73}" type="pres">
      <dgm:prSet presAssocID="{0050B960-0FB2-4D7E-9897-1905271F9969}" presName="sibTrans" presStyleLbl="node1" presStyleIdx="0" presStyleCnt="5"/>
      <dgm:spPr>
        <a:xfrm>
          <a:off x="112385" y="532748"/>
          <a:ext cx="2021128" cy="2021128"/>
        </a:xfrm>
        <a:prstGeom prst="circularArrow">
          <a:avLst>
            <a:gd name="adj1" fmla="val 5195"/>
            <a:gd name="adj2" fmla="val 335535"/>
            <a:gd name="adj3" fmla="val 21294783"/>
            <a:gd name="adj4" fmla="val 19764888"/>
            <a:gd name="adj5" fmla="val 6061"/>
          </a:avLst>
        </a:prstGeom>
      </dgm:spPr>
    </dgm:pt>
    <dgm:pt modelId="{17FE6BA6-D431-4A25-8994-27618F941282}" type="pres">
      <dgm:prSet presAssocID="{F0168245-7E97-44D5-B9A6-E957AB5890AA}" presName="dummy" presStyleCnt="0"/>
      <dgm:spPr/>
    </dgm:pt>
    <dgm:pt modelId="{CE007E4C-2D1A-4602-A253-B825EAA9CA20}" type="pres">
      <dgm:prSet presAssocID="{F0168245-7E97-44D5-B9A6-E957AB5890AA}" presName="node" presStyleLbl="revTx" presStyleIdx="1" presStyleCnt="5">
        <dgm:presLayoutVars>
          <dgm:bulletEnabled val="1"/>
        </dgm:presLayoutVars>
      </dgm:prSet>
      <dgm:spPr/>
    </dgm:pt>
    <dgm:pt modelId="{DE4B10F6-9B44-4A3D-B40F-0EC471D0C78C}" type="pres">
      <dgm:prSet presAssocID="{4E3C2DE4-4E49-4FB1-86D8-2535F6800FFE}" presName="sibTrans" presStyleLbl="node1" presStyleIdx="1" presStyleCnt="5"/>
      <dgm:spPr/>
    </dgm:pt>
    <dgm:pt modelId="{01E2F520-E8AD-442E-B460-0BD3E2E07B7E}" type="pres">
      <dgm:prSet presAssocID="{57A1827B-7565-4296-A952-28CD96CCAF48}" presName="dummy" presStyleCnt="0"/>
      <dgm:spPr/>
    </dgm:pt>
    <dgm:pt modelId="{EDCFCAE3-81B6-4662-8BF3-FB7C35FF1A97}" type="pres">
      <dgm:prSet presAssocID="{57A1827B-7565-4296-A952-28CD96CCAF48}" presName="node" presStyleLbl="revTx" presStyleIdx="2" presStyleCnt="5">
        <dgm:presLayoutVars>
          <dgm:bulletEnabled val="1"/>
        </dgm:presLayoutVars>
      </dgm:prSet>
      <dgm:spPr/>
    </dgm:pt>
    <dgm:pt modelId="{64B90223-32D2-49FB-B37B-80F2F98C9EE9}" type="pres">
      <dgm:prSet presAssocID="{18B30E24-278F-4E06-8E85-6C23336C0ABE}" presName="sibTrans" presStyleLbl="node1" presStyleIdx="2" presStyleCnt="5"/>
      <dgm:spPr>
        <a:xfrm>
          <a:off x="112385" y="532748"/>
          <a:ext cx="2021128" cy="2021128"/>
        </a:xfrm>
        <a:prstGeom prst="circularArrow">
          <a:avLst>
            <a:gd name="adj1" fmla="val 5195"/>
            <a:gd name="adj2" fmla="val 335535"/>
            <a:gd name="adj3" fmla="val 8212500"/>
            <a:gd name="adj4" fmla="val 6448170"/>
            <a:gd name="adj5" fmla="val 6061"/>
          </a:avLst>
        </a:prstGeom>
      </dgm:spPr>
    </dgm:pt>
    <dgm:pt modelId="{B0B0B8EE-A70F-4993-A2F1-6FF3EBDDC8B5}" type="pres">
      <dgm:prSet presAssocID="{541AF002-1A11-46AE-A0B3-CA958FE9BB35}" presName="dummy" presStyleCnt="0"/>
      <dgm:spPr/>
    </dgm:pt>
    <dgm:pt modelId="{E30A7D7A-27BF-4911-A1B7-157A83B6B8E4}" type="pres">
      <dgm:prSet presAssocID="{541AF002-1A11-46AE-A0B3-CA958FE9BB35}" presName="node" presStyleLbl="revTx" presStyleIdx="3" presStyleCnt="5">
        <dgm:presLayoutVars>
          <dgm:bulletEnabled val="1"/>
        </dgm:presLayoutVars>
      </dgm:prSet>
      <dgm:spPr/>
    </dgm:pt>
    <dgm:pt modelId="{A3460100-1E45-4010-A6BE-0EA6C43FC7E8}" type="pres">
      <dgm:prSet presAssocID="{4595968C-3BCD-4B89-9F99-5D6C7265E614}" presName="sibTrans" presStyleLbl="node1" presStyleIdx="3" presStyleCnt="5"/>
      <dgm:spPr>
        <a:xfrm>
          <a:off x="112385" y="532748"/>
          <a:ext cx="2021128" cy="2021128"/>
        </a:xfrm>
        <a:prstGeom prst="circularArrow">
          <a:avLst>
            <a:gd name="adj1" fmla="val 5195"/>
            <a:gd name="adj2" fmla="val 335535"/>
            <a:gd name="adj3" fmla="val 12299577"/>
            <a:gd name="adj4" fmla="val 10769682"/>
            <a:gd name="adj5" fmla="val 6061"/>
          </a:avLst>
        </a:prstGeom>
      </dgm:spPr>
    </dgm:pt>
    <dgm:pt modelId="{72980455-9ADA-497B-82CA-426F37E428EF}" type="pres">
      <dgm:prSet presAssocID="{1AE1933F-F1D4-43E8-A061-1CD07BD6FFC1}" presName="dummy" presStyleCnt="0"/>
      <dgm:spPr/>
    </dgm:pt>
    <dgm:pt modelId="{3DD7F709-3F93-47D4-81FE-4CF5E33BA25E}" type="pres">
      <dgm:prSet presAssocID="{1AE1933F-F1D4-43E8-A061-1CD07BD6FFC1}" presName="node" presStyleLbl="revTx" presStyleIdx="4" presStyleCnt="5">
        <dgm:presLayoutVars>
          <dgm:bulletEnabled val="1"/>
        </dgm:presLayoutVars>
      </dgm:prSet>
      <dgm:spPr/>
    </dgm:pt>
    <dgm:pt modelId="{382F35F2-1DE6-4F87-9126-897FA8740C72}" type="pres">
      <dgm:prSet presAssocID="{DA476435-0BC7-462A-BD97-45C64C54C209}" presName="sibTrans" presStyleLbl="node1" presStyleIdx="4" presStyleCnt="5"/>
      <dgm:spPr>
        <a:xfrm>
          <a:off x="112385" y="532748"/>
          <a:ext cx="2021128" cy="2021128"/>
        </a:xfrm>
        <a:prstGeom prst="circularArrow">
          <a:avLst>
            <a:gd name="adj1" fmla="val 5195"/>
            <a:gd name="adj2" fmla="val 335535"/>
            <a:gd name="adj3" fmla="val 16867279"/>
            <a:gd name="adj4" fmla="val 15197186"/>
            <a:gd name="adj5" fmla="val 6061"/>
          </a:avLst>
        </a:prstGeom>
      </dgm:spPr>
    </dgm:pt>
  </dgm:ptLst>
  <dgm:cxnLst>
    <dgm:cxn modelId="{AB952119-CE2F-433C-861D-29A6EB08921B}" srcId="{5E75B247-CF01-4D6A-9F69-49D08E820150}" destId="{541AF002-1A11-46AE-A0B3-CA958FE9BB35}" srcOrd="3" destOrd="0" parTransId="{7D0E0C96-D25F-462F-A0A7-BCB1D266AD9D}" sibTransId="{4595968C-3BCD-4B89-9F99-5D6C7265E614}"/>
    <dgm:cxn modelId="{F3BC0333-BDCF-408F-9E69-9F1FB73ECA83}" type="presOf" srcId="{0050B960-0FB2-4D7E-9897-1905271F9969}" destId="{AB06CB75-35AF-4190-ACA2-D4817DD8CB73}" srcOrd="0" destOrd="0" presId="urn:microsoft.com/office/officeart/2005/8/layout/cycle1"/>
    <dgm:cxn modelId="{BF27BC37-A110-417B-8457-CBBF9FEADFFE}" srcId="{5E75B247-CF01-4D6A-9F69-49D08E820150}" destId="{1AE1933F-F1D4-43E8-A061-1CD07BD6FFC1}" srcOrd="4" destOrd="0" parTransId="{390747CE-18BF-4EF4-BD20-5D1D21234597}" sibTransId="{DA476435-0BC7-462A-BD97-45C64C54C209}"/>
    <dgm:cxn modelId="{54CF2773-6B9E-47FD-A86B-4B299387903E}" type="presOf" srcId="{75AA2038-890F-4B36-9BD7-13B2FEA30F01}" destId="{BF478306-A88A-4BA0-B1B4-D8033495D83A}" srcOrd="0" destOrd="0" presId="urn:microsoft.com/office/officeart/2005/8/layout/cycle1"/>
    <dgm:cxn modelId="{0F740E74-AD93-4733-A960-8A85EBDE1A57}" type="presOf" srcId="{18B30E24-278F-4E06-8E85-6C23336C0ABE}" destId="{64B90223-32D2-49FB-B37B-80F2F98C9EE9}" srcOrd="0" destOrd="0" presId="urn:microsoft.com/office/officeart/2005/8/layout/cycle1"/>
    <dgm:cxn modelId="{1688C857-A129-4420-907A-313EA5A4C872}" type="presOf" srcId="{F0168245-7E97-44D5-B9A6-E957AB5890AA}" destId="{CE007E4C-2D1A-4602-A253-B825EAA9CA20}" srcOrd="0" destOrd="0" presId="urn:microsoft.com/office/officeart/2005/8/layout/cycle1"/>
    <dgm:cxn modelId="{742D0190-0782-4AA3-981A-260529B1284C}" srcId="{5E75B247-CF01-4D6A-9F69-49D08E820150}" destId="{75AA2038-890F-4B36-9BD7-13B2FEA30F01}" srcOrd="0" destOrd="0" parTransId="{F1FCD66A-CF05-4EF1-A7D3-CD129A92164F}" sibTransId="{0050B960-0FB2-4D7E-9897-1905271F9969}"/>
    <dgm:cxn modelId="{6A7936A9-F30A-4788-9B31-BA9CEBABEAE2}" type="presOf" srcId="{57A1827B-7565-4296-A952-28CD96CCAF48}" destId="{EDCFCAE3-81B6-4662-8BF3-FB7C35FF1A97}" srcOrd="0" destOrd="0" presId="urn:microsoft.com/office/officeart/2005/8/layout/cycle1"/>
    <dgm:cxn modelId="{86990BAC-B155-4A87-AC77-E6C966696D0B}" type="presOf" srcId="{4E3C2DE4-4E49-4FB1-86D8-2535F6800FFE}" destId="{DE4B10F6-9B44-4A3D-B40F-0EC471D0C78C}" srcOrd="0" destOrd="0" presId="urn:microsoft.com/office/officeart/2005/8/layout/cycle1"/>
    <dgm:cxn modelId="{0542A0BB-4FE0-4B8E-8404-818754A3C201}" type="presOf" srcId="{541AF002-1A11-46AE-A0B3-CA958FE9BB35}" destId="{E30A7D7A-27BF-4911-A1B7-157A83B6B8E4}" srcOrd="0" destOrd="0" presId="urn:microsoft.com/office/officeart/2005/8/layout/cycle1"/>
    <dgm:cxn modelId="{F9209DBF-43BA-4C55-99D8-72DB06B7BF9C}" type="presOf" srcId="{DA476435-0BC7-462A-BD97-45C64C54C209}" destId="{382F35F2-1DE6-4F87-9126-897FA8740C72}" srcOrd="0" destOrd="0" presId="urn:microsoft.com/office/officeart/2005/8/layout/cycle1"/>
    <dgm:cxn modelId="{FBBB78D6-AD79-48BF-949E-5C5163074EFE}" type="presOf" srcId="{5E75B247-CF01-4D6A-9F69-49D08E820150}" destId="{D6805436-4B79-412E-AE15-59D4040434B2}" srcOrd="0" destOrd="0" presId="urn:microsoft.com/office/officeart/2005/8/layout/cycle1"/>
    <dgm:cxn modelId="{A58E11DA-764E-49B9-91A8-585BB35C4744}" srcId="{5E75B247-CF01-4D6A-9F69-49D08E820150}" destId="{57A1827B-7565-4296-A952-28CD96CCAF48}" srcOrd="2" destOrd="0" parTransId="{CE24997F-926F-467E-8D5B-C9C2F162EDC3}" sibTransId="{18B30E24-278F-4E06-8E85-6C23336C0ABE}"/>
    <dgm:cxn modelId="{3B9118E2-7B9F-4A30-9E2F-FE85C03288BD}" type="presOf" srcId="{4595968C-3BCD-4B89-9F99-5D6C7265E614}" destId="{A3460100-1E45-4010-A6BE-0EA6C43FC7E8}" srcOrd="0" destOrd="0" presId="urn:microsoft.com/office/officeart/2005/8/layout/cycle1"/>
    <dgm:cxn modelId="{748455F0-3D72-463C-9F76-FC2C2DBB2070}" srcId="{5E75B247-CF01-4D6A-9F69-49D08E820150}" destId="{F0168245-7E97-44D5-B9A6-E957AB5890AA}" srcOrd="1" destOrd="0" parTransId="{2F425CB1-E034-4567-922F-4FBB2A4C1E69}" sibTransId="{4E3C2DE4-4E49-4FB1-86D8-2535F6800FFE}"/>
    <dgm:cxn modelId="{081059F9-07CA-4FC8-99CD-C0215C759801}" type="presOf" srcId="{1AE1933F-F1D4-43E8-A061-1CD07BD6FFC1}" destId="{3DD7F709-3F93-47D4-81FE-4CF5E33BA25E}" srcOrd="0" destOrd="0" presId="urn:microsoft.com/office/officeart/2005/8/layout/cycle1"/>
    <dgm:cxn modelId="{08A820FC-DCF1-4905-89B5-9BD7D174F0CA}" type="presParOf" srcId="{D6805436-4B79-412E-AE15-59D4040434B2}" destId="{AE4B9831-26D2-4CCB-9363-C60F5EE2C0AF}" srcOrd="0" destOrd="0" presId="urn:microsoft.com/office/officeart/2005/8/layout/cycle1"/>
    <dgm:cxn modelId="{45099DE7-3FC9-49FF-9638-406FB708E392}" type="presParOf" srcId="{D6805436-4B79-412E-AE15-59D4040434B2}" destId="{BF478306-A88A-4BA0-B1B4-D8033495D83A}" srcOrd="1" destOrd="0" presId="urn:microsoft.com/office/officeart/2005/8/layout/cycle1"/>
    <dgm:cxn modelId="{287E33BF-BF9E-460C-93D2-3C4E3D365B20}" type="presParOf" srcId="{D6805436-4B79-412E-AE15-59D4040434B2}" destId="{AB06CB75-35AF-4190-ACA2-D4817DD8CB73}" srcOrd="2" destOrd="0" presId="urn:microsoft.com/office/officeart/2005/8/layout/cycle1"/>
    <dgm:cxn modelId="{92320F29-03DE-47F1-A3B9-6A078962DEC3}" type="presParOf" srcId="{D6805436-4B79-412E-AE15-59D4040434B2}" destId="{17FE6BA6-D431-4A25-8994-27618F941282}" srcOrd="3" destOrd="0" presId="urn:microsoft.com/office/officeart/2005/8/layout/cycle1"/>
    <dgm:cxn modelId="{D9596BA3-5822-4EA4-9622-93660D495A30}" type="presParOf" srcId="{D6805436-4B79-412E-AE15-59D4040434B2}" destId="{CE007E4C-2D1A-4602-A253-B825EAA9CA20}" srcOrd="4" destOrd="0" presId="urn:microsoft.com/office/officeart/2005/8/layout/cycle1"/>
    <dgm:cxn modelId="{EC975386-DCD8-4775-9942-943A19FA5585}" type="presParOf" srcId="{D6805436-4B79-412E-AE15-59D4040434B2}" destId="{DE4B10F6-9B44-4A3D-B40F-0EC471D0C78C}" srcOrd="5" destOrd="0" presId="urn:microsoft.com/office/officeart/2005/8/layout/cycle1"/>
    <dgm:cxn modelId="{724EC978-2DB2-44E7-BDD7-82BF5C3500FD}" type="presParOf" srcId="{D6805436-4B79-412E-AE15-59D4040434B2}" destId="{01E2F520-E8AD-442E-B460-0BD3E2E07B7E}" srcOrd="6" destOrd="0" presId="urn:microsoft.com/office/officeart/2005/8/layout/cycle1"/>
    <dgm:cxn modelId="{BC6F46E9-5851-4BC1-B794-27334BABB451}" type="presParOf" srcId="{D6805436-4B79-412E-AE15-59D4040434B2}" destId="{EDCFCAE3-81B6-4662-8BF3-FB7C35FF1A97}" srcOrd="7" destOrd="0" presId="urn:microsoft.com/office/officeart/2005/8/layout/cycle1"/>
    <dgm:cxn modelId="{A56A08C4-BCD1-47FA-A881-5A7E28C9FF54}" type="presParOf" srcId="{D6805436-4B79-412E-AE15-59D4040434B2}" destId="{64B90223-32D2-49FB-B37B-80F2F98C9EE9}" srcOrd="8" destOrd="0" presId="urn:microsoft.com/office/officeart/2005/8/layout/cycle1"/>
    <dgm:cxn modelId="{F117926B-8F2C-41C5-905D-AE1831537C26}" type="presParOf" srcId="{D6805436-4B79-412E-AE15-59D4040434B2}" destId="{B0B0B8EE-A70F-4993-A2F1-6FF3EBDDC8B5}" srcOrd="9" destOrd="0" presId="urn:microsoft.com/office/officeart/2005/8/layout/cycle1"/>
    <dgm:cxn modelId="{92E5284A-0C04-410D-B6B2-21E6C0E295BB}" type="presParOf" srcId="{D6805436-4B79-412E-AE15-59D4040434B2}" destId="{E30A7D7A-27BF-4911-A1B7-157A83B6B8E4}" srcOrd="10" destOrd="0" presId="urn:microsoft.com/office/officeart/2005/8/layout/cycle1"/>
    <dgm:cxn modelId="{F8FF33A7-D02A-4CE5-9558-967E0114A3D0}" type="presParOf" srcId="{D6805436-4B79-412E-AE15-59D4040434B2}" destId="{A3460100-1E45-4010-A6BE-0EA6C43FC7E8}" srcOrd="11" destOrd="0" presId="urn:microsoft.com/office/officeart/2005/8/layout/cycle1"/>
    <dgm:cxn modelId="{AFD0CCD0-1293-49FB-90BD-889350CE9D58}" type="presParOf" srcId="{D6805436-4B79-412E-AE15-59D4040434B2}" destId="{72980455-9ADA-497B-82CA-426F37E428EF}" srcOrd="12" destOrd="0" presId="urn:microsoft.com/office/officeart/2005/8/layout/cycle1"/>
    <dgm:cxn modelId="{F5DE4577-0CA9-4086-924A-E7E64B5D2DCB}" type="presParOf" srcId="{D6805436-4B79-412E-AE15-59D4040434B2}" destId="{3DD7F709-3F93-47D4-81FE-4CF5E33BA25E}" srcOrd="13" destOrd="0" presId="urn:microsoft.com/office/officeart/2005/8/layout/cycle1"/>
    <dgm:cxn modelId="{0F2B1BDE-C526-418D-A5BF-B4EEFEA0892F}" type="presParOf" srcId="{D6805436-4B79-412E-AE15-59D4040434B2}" destId="{382F35F2-1DE6-4F87-9126-897FA8740C72}"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A7B2A-7B9E-4F60-877C-80E6929F2EE6}">
      <dsp:nvSpPr>
        <dsp:cNvPr id="0" name=""/>
        <dsp:cNvSpPr/>
      </dsp:nvSpPr>
      <dsp:spPr>
        <a:xfrm rot="5400000">
          <a:off x="3487676" y="-1456878"/>
          <a:ext cx="470537" cy="3503948"/>
        </a:xfrm>
        <a:prstGeom prst="round2SameRect">
          <a:avLst/>
        </a:prstGeom>
        <a:solidFill>
          <a:schemeClr val="accent1">
            <a:lumMod val="60000"/>
            <a:lumOff val="4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a:t>Perimeter Security Solutions – Firewalls, NIPS, Malware Protection, DDoS Defense</a:t>
          </a:r>
        </a:p>
      </dsp:txBody>
      <dsp:txXfrm rot="-5400000">
        <a:off x="1970971" y="82797"/>
        <a:ext cx="3480978" cy="424597"/>
      </dsp:txXfrm>
    </dsp:sp>
    <dsp:sp modelId="{BAD64950-F666-401F-BEDB-5EBA6E8B000B}">
      <dsp:nvSpPr>
        <dsp:cNvPr id="0" name=""/>
        <dsp:cNvSpPr/>
      </dsp:nvSpPr>
      <dsp:spPr>
        <a:xfrm>
          <a:off x="0" y="1010"/>
          <a:ext cx="1970971" cy="5881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Network Security</a:t>
          </a:r>
        </a:p>
      </dsp:txBody>
      <dsp:txXfrm>
        <a:off x="28712" y="29722"/>
        <a:ext cx="1913547" cy="530748"/>
      </dsp:txXfrm>
    </dsp:sp>
    <dsp:sp modelId="{A818FEF7-3953-4EF2-934B-CC98D61FA154}">
      <dsp:nvSpPr>
        <dsp:cNvPr id="0" name=""/>
        <dsp:cNvSpPr/>
      </dsp:nvSpPr>
      <dsp:spPr>
        <a:xfrm rot="5400000">
          <a:off x="3487676" y="-839297"/>
          <a:ext cx="470537" cy="3503948"/>
        </a:xfrm>
        <a:prstGeom prst="round2SameRect">
          <a:avLst/>
        </a:prstGeom>
        <a:solidFill>
          <a:schemeClr val="accent2">
            <a:lumMod val="60000"/>
            <a:lumOff val="4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a:t>HIPS, FIM, Virtual Patching, Anti-Ransomware, Log analytics</a:t>
          </a:r>
        </a:p>
      </dsp:txBody>
      <dsp:txXfrm rot="-5400000">
        <a:off x="1970971" y="700378"/>
        <a:ext cx="3480978" cy="424597"/>
      </dsp:txXfrm>
    </dsp:sp>
    <dsp:sp modelId="{5EE2225A-F72C-4EC2-A849-D188BDB894D9}">
      <dsp:nvSpPr>
        <dsp:cNvPr id="0" name=""/>
        <dsp:cNvSpPr/>
      </dsp:nvSpPr>
      <dsp:spPr>
        <a:xfrm>
          <a:off x="0" y="618590"/>
          <a:ext cx="1970971" cy="58817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Host Security</a:t>
          </a:r>
        </a:p>
      </dsp:txBody>
      <dsp:txXfrm>
        <a:off x="28712" y="647302"/>
        <a:ext cx="1913547" cy="530748"/>
      </dsp:txXfrm>
    </dsp:sp>
    <dsp:sp modelId="{54A14039-A231-49E5-A79E-6D1E073CB458}">
      <dsp:nvSpPr>
        <dsp:cNvPr id="0" name=""/>
        <dsp:cNvSpPr/>
      </dsp:nvSpPr>
      <dsp:spPr>
        <a:xfrm rot="5400000">
          <a:off x="3487676" y="-221716"/>
          <a:ext cx="470537" cy="3503948"/>
        </a:xfrm>
        <a:prstGeom prst="round2SameRect">
          <a:avLst/>
        </a:prstGeom>
        <a:solidFill>
          <a:schemeClr val="accent3">
            <a:lumMod val="60000"/>
            <a:lumOff val="40000"/>
            <a:alpha val="9000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a:t>Privileged Access Management, MFA, SSO</a:t>
          </a:r>
        </a:p>
      </dsp:txBody>
      <dsp:txXfrm rot="-5400000">
        <a:off x="1970971" y="1317959"/>
        <a:ext cx="3480978" cy="424597"/>
      </dsp:txXfrm>
    </dsp:sp>
    <dsp:sp modelId="{E020D6D0-A3A1-4465-9C47-E74DA2A61EBC}">
      <dsp:nvSpPr>
        <dsp:cNvPr id="0" name=""/>
        <dsp:cNvSpPr/>
      </dsp:nvSpPr>
      <dsp:spPr>
        <a:xfrm>
          <a:off x="0" y="1236171"/>
          <a:ext cx="1970971" cy="588172"/>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Identity &amp; Access Management</a:t>
          </a:r>
        </a:p>
      </dsp:txBody>
      <dsp:txXfrm>
        <a:off x="28712" y="1264883"/>
        <a:ext cx="1913547" cy="530748"/>
      </dsp:txXfrm>
    </dsp:sp>
    <dsp:sp modelId="{FC0D2BB3-B983-4A7E-919C-AD7A2099DB36}">
      <dsp:nvSpPr>
        <dsp:cNvPr id="0" name=""/>
        <dsp:cNvSpPr/>
      </dsp:nvSpPr>
      <dsp:spPr>
        <a:xfrm rot="5400000">
          <a:off x="3487676" y="395863"/>
          <a:ext cx="470537" cy="3503948"/>
        </a:xfrm>
        <a:prstGeom prst="round2SameRect">
          <a:avLst/>
        </a:prstGeom>
        <a:solidFill>
          <a:schemeClr val="accent4">
            <a:lumMod val="60000"/>
            <a:lumOff val="40000"/>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a:t>Web Application Firewalls, Malware Scanning, Web App testing, Code Review, Penetration Testing</a:t>
          </a:r>
        </a:p>
      </dsp:txBody>
      <dsp:txXfrm rot="-5400000">
        <a:off x="1970971" y="1935538"/>
        <a:ext cx="3480978" cy="424597"/>
      </dsp:txXfrm>
    </dsp:sp>
    <dsp:sp modelId="{F03FDDC4-C797-4144-8D57-3B3F94E408A8}">
      <dsp:nvSpPr>
        <dsp:cNvPr id="0" name=""/>
        <dsp:cNvSpPr/>
      </dsp:nvSpPr>
      <dsp:spPr>
        <a:xfrm>
          <a:off x="0" y="1853752"/>
          <a:ext cx="1970971" cy="588172"/>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Application Security</a:t>
          </a:r>
        </a:p>
      </dsp:txBody>
      <dsp:txXfrm>
        <a:off x="28712" y="1882464"/>
        <a:ext cx="1913547" cy="530748"/>
      </dsp:txXfrm>
    </dsp:sp>
    <dsp:sp modelId="{327011A2-7260-40AE-B9AE-DD448E91F514}">
      <dsp:nvSpPr>
        <dsp:cNvPr id="0" name=""/>
        <dsp:cNvSpPr/>
      </dsp:nvSpPr>
      <dsp:spPr>
        <a:xfrm rot="5400000">
          <a:off x="3487676" y="1013444"/>
          <a:ext cx="470537" cy="3503948"/>
        </a:xfrm>
        <a:prstGeom prst="round2SameRect">
          <a:avLst/>
        </a:prstGeom>
        <a:solidFill>
          <a:schemeClr val="accent5">
            <a:lumMod val="60000"/>
            <a:lumOff val="40000"/>
            <a:alpha val="9000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Data Encryption, Key management, Database Activity Monitoring</a:t>
          </a:r>
        </a:p>
      </dsp:txBody>
      <dsp:txXfrm rot="-5400000">
        <a:off x="1970971" y="2553119"/>
        <a:ext cx="3480978" cy="424597"/>
      </dsp:txXfrm>
    </dsp:sp>
    <dsp:sp modelId="{30DEA375-F383-4D53-8539-F67131EE9F66}">
      <dsp:nvSpPr>
        <dsp:cNvPr id="0" name=""/>
        <dsp:cNvSpPr/>
      </dsp:nvSpPr>
      <dsp:spPr>
        <a:xfrm>
          <a:off x="0" y="2471332"/>
          <a:ext cx="1970971" cy="588172"/>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Data Security</a:t>
          </a:r>
        </a:p>
      </dsp:txBody>
      <dsp:txXfrm>
        <a:off x="28712" y="2500044"/>
        <a:ext cx="1913547" cy="530748"/>
      </dsp:txXfrm>
    </dsp:sp>
    <dsp:sp modelId="{18DFA63D-B006-4870-ADF6-C781DBE27F69}">
      <dsp:nvSpPr>
        <dsp:cNvPr id="0" name=""/>
        <dsp:cNvSpPr/>
      </dsp:nvSpPr>
      <dsp:spPr>
        <a:xfrm rot="5400000">
          <a:off x="3487676" y="1631025"/>
          <a:ext cx="470537" cy="3503948"/>
        </a:xfrm>
        <a:prstGeom prst="round2SameRect">
          <a:avLst/>
        </a:prstGeom>
        <a:solidFill>
          <a:schemeClr val="accent6">
            <a:lumMod val="60000"/>
            <a:lumOff val="4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a:t>SIEM, Log Management, VMS, Compliance auditing</a:t>
          </a:r>
        </a:p>
      </dsp:txBody>
      <dsp:txXfrm rot="-5400000">
        <a:off x="1970971" y="3170700"/>
        <a:ext cx="3480978" cy="424597"/>
      </dsp:txXfrm>
    </dsp:sp>
    <dsp:sp modelId="{36F83C96-DF53-44A1-803D-BA11AD79DBDF}">
      <dsp:nvSpPr>
        <dsp:cNvPr id="0" name=""/>
        <dsp:cNvSpPr/>
      </dsp:nvSpPr>
      <dsp:spPr>
        <a:xfrm>
          <a:off x="0" y="3088913"/>
          <a:ext cx="1970971" cy="588172"/>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Security Management, Governance &amp; Compliance</a:t>
          </a:r>
        </a:p>
      </dsp:txBody>
      <dsp:txXfrm>
        <a:off x="28712" y="3117625"/>
        <a:ext cx="1913547" cy="530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78306-A88A-4BA0-B1B4-D8033495D83A}">
      <dsp:nvSpPr>
        <dsp:cNvPr id="0" name=""/>
        <dsp:cNvSpPr/>
      </dsp:nvSpPr>
      <dsp:spPr>
        <a:xfrm>
          <a:off x="1380863" y="548549"/>
          <a:ext cx="538445" cy="53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Assess</a:t>
          </a:r>
        </a:p>
      </dsp:txBody>
      <dsp:txXfrm>
        <a:off x="1380863" y="548549"/>
        <a:ext cx="538445" cy="538445"/>
      </dsp:txXfrm>
    </dsp:sp>
    <dsp:sp modelId="{AB06CB75-35AF-4190-ACA2-D4817DD8CB73}">
      <dsp:nvSpPr>
        <dsp:cNvPr id="0" name=""/>
        <dsp:cNvSpPr/>
      </dsp:nvSpPr>
      <dsp:spPr>
        <a:xfrm>
          <a:off x="112385" y="532748"/>
          <a:ext cx="2021128" cy="2021128"/>
        </a:xfrm>
        <a:prstGeom prst="circularArrow">
          <a:avLst>
            <a:gd name="adj1" fmla="val 5195"/>
            <a:gd name="adj2" fmla="val 335535"/>
            <a:gd name="adj3" fmla="val 21294783"/>
            <a:gd name="adj4" fmla="val 19764888"/>
            <a:gd name="adj5" fmla="val 6061"/>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07E4C-2D1A-4602-A253-B825EAA9CA20}">
      <dsp:nvSpPr>
        <dsp:cNvPr id="0" name=""/>
        <dsp:cNvSpPr/>
      </dsp:nvSpPr>
      <dsp:spPr>
        <a:xfrm>
          <a:off x="1706651" y="1551221"/>
          <a:ext cx="538445" cy="53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Design</a:t>
          </a:r>
        </a:p>
      </dsp:txBody>
      <dsp:txXfrm>
        <a:off x="1706651" y="1551221"/>
        <a:ext cx="538445" cy="538445"/>
      </dsp:txXfrm>
    </dsp:sp>
    <dsp:sp modelId="{DE4B10F6-9B44-4A3D-B40F-0EC471D0C78C}">
      <dsp:nvSpPr>
        <dsp:cNvPr id="0" name=""/>
        <dsp:cNvSpPr/>
      </dsp:nvSpPr>
      <dsp:spPr>
        <a:xfrm>
          <a:off x="112385" y="532748"/>
          <a:ext cx="2021128" cy="2021128"/>
        </a:xfrm>
        <a:prstGeom prst="circularArrow">
          <a:avLst>
            <a:gd name="adj1" fmla="val 5195"/>
            <a:gd name="adj2" fmla="val 335535"/>
            <a:gd name="adj3" fmla="val 4016296"/>
            <a:gd name="adj4" fmla="val 2251966"/>
            <a:gd name="adj5" fmla="val 6061"/>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FCAE3-81B6-4662-8BF3-FB7C35FF1A97}">
      <dsp:nvSpPr>
        <dsp:cNvPr id="0" name=""/>
        <dsp:cNvSpPr/>
      </dsp:nvSpPr>
      <dsp:spPr>
        <a:xfrm>
          <a:off x="853727" y="2170907"/>
          <a:ext cx="538445" cy="53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Deploy</a:t>
          </a:r>
        </a:p>
      </dsp:txBody>
      <dsp:txXfrm>
        <a:off x="853727" y="2170907"/>
        <a:ext cx="538445" cy="538445"/>
      </dsp:txXfrm>
    </dsp:sp>
    <dsp:sp modelId="{64B90223-32D2-49FB-B37B-80F2F98C9EE9}">
      <dsp:nvSpPr>
        <dsp:cNvPr id="0" name=""/>
        <dsp:cNvSpPr/>
      </dsp:nvSpPr>
      <dsp:spPr>
        <a:xfrm>
          <a:off x="112385" y="532748"/>
          <a:ext cx="2021128" cy="2021128"/>
        </a:xfrm>
        <a:prstGeom prst="circularArrow">
          <a:avLst>
            <a:gd name="adj1" fmla="val 5195"/>
            <a:gd name="adj2" fmla="val 335535"/>
            <a:gd name="adj3" fmla="val 8212500"/>
            <a:gd name="adj4" fmla="val 6448170"/>
            <a:gd name="adj5" fmla="val 6061"/>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A7D7A-27BF-4911-A1B7-157A83B6B8E4}">
      <dsp:nvSpPr>
        <dsp:cNvPr id="0" name=""/>
        <dsp:cNvSpPr/>
      </dsp:nvSpPr>
      <dsp:spPr>
        <a:xfrm>
          <a:off x="802" y="1551221"/>
          <a:ext cx="538445" cy="53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Manage</a:t>
          </a:r>
        </a:p>
      </dsp:txBody>
      <dsp:txXfrm>
        <a:off x="802" y="1551221"/>
        <a:ext cx="538445" cy="538445"/>
      </dsp:txXfrm>
    </dsp:sp>
    <dsp:sp modelId="{A3460100-1E45-4010-A6BE-0EA6C43FC7E8}">
      <dsp:nvSpPr>
        <dsp:cNvPr id="0" name=""/>
        <dsp:cNvSpPr/>
      </dsp:nvSpPr>
      <dsp:spPr>
        <a:xfrm>
          <a:off x="112385" y="532748"/>
          <a:ext cx="2021128" cy="2021128"/>
        </a:xfrm>
        <a:prstGeom prst="circularArrow">
          <a:avLst>
            <a:gd name="adj1" fmla="val 5195"/>
            <a:gd name="adj2" fmla="val 335535"/>
            <a:gd name="adj3" fmla="val 12299577"/>
            <a:gd name="adj4" fmla="val 10769682"/>
            <a:gd name="adj5" fmla="val 6061"/>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D7F709-3F93-47D4-81FE-4CF5E33BA25E}">
      <dsp:nvSpPr>
        <dsp:cNvPr id="0" name=""/>
        <dsp:cNvSpPr/>
      </dsp:nvSpPr>
      <dsp:spPr>
        <a:xfrm>
          <a:off x="326590" y="548549"/>
          <a:ext cx="538445" cy="53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Improve</a:t>
          </a:r>
        </a:p>
      </dsp:txBody>
      <dsp:txXfrm>
        <a:off x="326590" y="548549"/>
        <a:ext cx="538445" cy="538445"/>
      </dsp:txXfrm>
    </dsp:sp>
    <dsp:sp modelId="{382F35F2-1DE6-4F87-9126-897FA8740C72}">
      <dsp:nvSpPr>
        <dsp:cNvPr id="0" name=""/>
        <dsp:cNvSpPr/>
      </dsp:nvSpPr>
      <dsp:spPr>
        <a:xfrm>
          <a:off x="112385" y="532748"/>
          <a:ext cx="2021128" cy="2021128"/>
        </a:xfrm>
        <a:prstGeom prst="circularArrow">
          <a:avLst>
            <a:gd name="adj1" fmla="val 5195"/>
            <a:gd name="adj2" fmla="val 335535"/>
            <a:gd name="adj3" fmla="val 16867279"/>
            <a:gd name="adj4" fmla="val 15197186"/>
            <a:gd name="adj5" fmla="val 6061"/>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8456-C41B-40D1-8F1E-3E01E3ED8636}" type="datetimeFigureOut">
              <a:rPr lang="en-US" smtClean="0"/>
              <a:t>7/16/2019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0C7FB-05A3-4118-86D5-E4ADFF43D7FA}"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1"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1</a:t>
            </a:fld>
            <a:endParaRPr lang="en-US" dirty="0"/>
          </a:p>
        </p:txBody>
      </p:sp>
    </p:spTree>
    <p:extLst>
      <p:ext uri="{BB962C8B-B14F-4D97-AF65-F5344CB8AC3E}">
        <p14:creationId xmlns:p14="http://schemas.microsoft.com/office/powerpoint/2010/main" val="1865063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Sity provides end to end coverage of AWS IT portfolio giving choice to customers to have single window partner for not just management and support of AWS IT, but also providing the AWS IT components as part of integrated solution. </a:t>
            </a:r>
            <a:endParaRPr lang="en-IN"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offering is completely transparent whereby customer gets visibility of what is subscribed with AWS and various usage reports.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We are authorized channel reseller as well as Public Sector partner for AWS. As part of its AWS-IT portfolio, Sify brings together the design of right fit architecture leveraging AWS IaaS components as well as suggesting right commercial model to leverage basis customer business and usage patterns. This provides effecting, cost optimized solution approach on AWS Cloud. </a:t>
            </a:r>
            <a:endParaRPr lang="en-IN"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kern="1200" dirty="0">
              <a:solidFill>
                <a:schemeClr val="tx1"/>
              </a:solidFill>
              <a:effectLst/>
              <a:latin typeface="+mn-lt"/>
              <a:ea typeface="+mn-ea"/>
              <a:cs typeface="+mn-cs"/>
            </a:endParaRPr>
          </a:p>
          <a:p>
            <a:endParaRPr lang="en-IN" dirty="0"/>
          </a:p>
        </p:txBody>
      </p:sp>
    </p:spTree>
    <p:extLst>
      <p:ext uri="{BB962C8B-B14F-4D97-AF65-F5344CB8AC3E}">
        <p14:creationId xmlns:p14="http://schemas.microsoft.com/office/powerpoint/2010/main" val="149298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Network – Security – Storage – Compute – CDN and Database technology stack, available on-premise solution and solution available on AWS which Sify can offer as a part of integrated solution.</a:t>
            </a:r>
          </a:p>
        </p:txBody>
      </p:sp>
    </p:spTree>
    <p:extLst>
      <p:ext uri="{BB962C8B-B14F-4D97-AF65-F5344CB8AC3E}">
        <p14:creationId xmlns:p14="http://schemas.microsoft.com/office/powerpoint/2010/main" val="1719933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We understands that to make customer’s Cloud journey a success, it is important to understand and address critical cloud related aspects like Security, Service Management, Governance, Risk and Compliance, Monitoring, Automation and Cloud Lifecycle Management.  </a:t>
            </a:r>
            <a:endParaRPr lang="en-IN"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endParaRPr lang="en-IN" sz="1100" kern="1200" dirty="0">
              <a:solidFill>
                <a:schemeClr val="tx1"/>
              </a:solidFill>
              <a:effectLst/>
              <a:latin typeface="+mn-lt"/>
              <a:ea typeface="+mn-ea"/>
              <a:cs typeface="+mn-cs"/>
            </a:endParaRPr>
          </a:p>
          <a:p>
            <a:r>
              <a:rPr lang="en-IN" sz="1100" kern="1200" dirty="0">
                <a:solidFill>
                  <a:schemeClr val="tx1"/>
                </a:solidFill>
                <a:effectLst/>
                <a:latin typeface="+mn-lt"/>
                <a:ea typeface="+mn-ea"/>
                <a:cs typeface="+mn-cs"/>
              </a:rPr>
              <a:t>AWS-MANAGE Stack offers extensive suit of monitoring and management services for AWS IT covering OS, DB, Applications and other in-scope elements. Sify’s offers its management stack from industry leading “Cloud Nerve Center” – CNC, which is purpose built to drive hyper automation and lean operations for Cloud IT.</a:t>
            </a:r>
          </a:p>
        </p:txBody>
      </p:sp>
    </p:spTree>
    <p:extLst>
      <p:ext uri="{BB962C8B-B14F-4D97-AF65-F5344CB8AC3E}">
        <p14:creationId xmlns:p14="http://schemas.microsoft.com/office/powerpoint/2010/main" val="1562374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While customer has choice to opt for Sify’s MANAGE offering or to mange setup on its own, but if delivered as single window solution, offers complete peace of mind to customer with single ownership on the outcomes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Network – IT – Security – Backup – DR and Private IT, Sify provides end to end manage service with an unified dashboard across AWS and private setup. We schedule and conduct regular audits as a part of governance and compliance. Unlike traditional manage services our charging for managed services is outcome based.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Sify’s manage service practices and procedures follows ITIL standards, integrated monitoring and IT Service Management platform with AWS offers benefit of unified view to IT setup across public and private setup.  </a:t>
            </a:r>
            <a:endParaRPr lang="en-IN" sz="1100" kern="1200" dirty="0">
              <a:solidFill>
                <a:schemeClr val="tx1"/>
              </a:solidFill>
              <a:effectLst/>
              <a:latin typeface="+mn-lt"/>
              <a:ea typeface="+mn-ea"/>
              <a:cs typeface="+mn-cs"/>
            </a:endParaRPr>
          </a:p>
          <a:p>
            <a:endParaRPr lang="en-IN"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0144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100" kern="1200" dirty="0">
                <a:solidFill>
                  <a:schemeClr val="tx1"/>
                </a:solidFill>
                <a:effectLst/>
                <a:latin typeface="+mn-lt"/>
                <a:ea typeface="+mn-ea"/>
                <a:cs typeface="+mn-cs"/>
              </a:rPr>
              <a:t>Sify with its state of art SOC facility and Security Framework, offers right fit security for all AWS IT setup, driven by customer’s business and compliance needs. Sify has built deep expertise, tools and security architecture to ensure compliance and control over AWS IT.</a:t>
            </a:r>
          </a:p>
          <a:p>
            <a:endParaRPr lang="en-IN" dirty="0"/>
          </a:p>
          <a:p>
            <a:r>
              <a:rPr lang="en-IN" dirty="0"/>
              <a:t>As a part of split responsibility matrix for security, cloud service provider (AWS) is responsible for security in data centres and global infrastructure. Whereas security of configurable services like account, VMs, users, platform services, etc. is customers responsibility. </a:t>
            </a:r>
          </a:p>
        </p:txBody>
      </p:sp>
    </p:spTree>
    <p:extLst>
      <p:ext uri="{BB962C8B-B14F-4D97-AF65-F5344CB8AC3E}">
        <p14:creationId xmlns:p14="http://schemas.microsoft.com/office/powerpoint/2010/main" val="619858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AWS-SECURE offering covers security services those are part of customers responsibility and enables us to became an Information security partner for customer.   </a:t>
            </a:r>
          </a:p>
          <a:p>
            <a:endParaRPr lang="en-IN" dirty="0"/>
          </a:p>
          <a:p>
            <a:r>
              <a:rPr lang="en-IN" dirty="0"/>
              <a:t>Our portfolio of security services broadly touches up on </a:t>
            </a:r>
          </a:p>
          <a:p>
            <a:pPr marL="171450" indent="-171450">
              <a:buFontTx/>
              <a:buChar char="-"/>
            </a:pPr>
            <a:r>
              <a:rPr lang="en-IN" dirty="0"/>
              <a:t>Network security, </a:t>
            </a:r>
          </a:p>
          <a:p>
            <a:pPr marL="171450" indent="-171450">
              <a:buFontTx/>
              <a:buChar char="-"/>
            </a:pPr>
            <a:r>
              <a:rPr lang="en-IN" dirty="0"/>
              <a:t>Host security, </a:t>
            </a:r>
          </a:p>
          <a:p>
            <a:pPr marL="171450" indent="-171450">
              <a:buFontTx/>
              <a:buChar char="-"/>
            </a:pPr>
            <a:r>
              <a:rPr lang="en-IN" dirty="0"/>
              <a:t>Data security, </a:t>
            </a:r>
          </a:p>
          <a:p>
            <a:pPr marL="171450" indent="-171450">
              <a:buFontTx/>
              <a:buChar char="-"/>
            </a:pPr>
            <a:r>
              <a:rPr lang="en-IN" dirty="0"/>
              <a:t>Application security, </a:t>
            </a:r>
          </a:p>
          <a:p>
            <a:pPr marL="171450" indent="-171450">
              <a:buFontTx/>
              <a:buChar char="-"/>
            </a:pPr>
            <a:r>
              <a:rPr lang="en-IN" dirty="0"/>
              <a:t>Identity management, </a:t>
            </a:r>
          </a:p>
          <a:p>
            <a:pPr marL="171450" indent="-171450">
              <a:buFontTx/>
              <a:buChar char="-"/>
            </a:pPr>
            <a:r>
              <a:rPr lang="en-IN" dirty="0"/>
              <a:t>SIEM and log management. </a:t>
            </a:r>
          </a:p>
          <a:p>
            <a:endParaRPr lang="en-IN" dirty="0"/>
          </a:p>
          <a:p>
            <a:r>
              <a:rPr lang="en-IN" dirty="0"/>
              <a:t>Like IT services, security is also a continuous evolving cycle. Assessment -&gt; Design -&gt; Deployment -&gt; Management -&gt; Improvement -&gt; And cycle continues.  </a:t>
            </a:r>
          </a:p>
        </p:txBody>
      </p:sp>
    </p:spTree>
    <p:extLst>
      <p:ext uri="{BB962C8B-B14F-4D97-AF65-F5344CB8AC3E}">
        <p14:creationId xmlns:p14="http://schemas.microsoft.com/office/powerpoint/2010/main" val="4025784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Sify offers a choice of AWS CloudFront service as a part of integrated solution. Offering is completely transparent and customer will get full visibility of used storage and data transfer in consolidated usage report from AWS.</a:t>
            </a:r>
          </a:p>
          <a:p>
            <a:endParaRPr lang="en-IN" dirty="0"/>
          </a:p>
          <a:p>
            <a:r>
              <a:rPr lang="en-IN" dirty="0"/>
              <a:t>CloudFront offers acceleration and better user experience for serving content. This ensures that IT is not just agile and scalable but also fast, seamlessly accessible across all devices. It is recommended to use acceleration service from AWS when application setup and content is hosted on AWS and hence CloudFront is the default choice to get better result.  </a:t>
            </a:r>
          </a:p>
        </p:txBody>
      </p:sp>
    </p:spTree>
    <p:extLst>
      <p:ext uri="{BB962C8B-B14F-4D97-AF65-F5344CB8AC3E}">
        <p14:creationId xmlns:p14="http://schemas.microsoft.com/office/powerpoint/2010/main" val="294595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100" kern="1200" dirty="0">
                <a:solidFill>
                  <a:schemeClr val="tx1"/>
                </a:solidFill>
                <a:effectLst/>
                <a:latin typeface="+mn-lt"/>
                <a:ea typeface="+mn-ea"/>
                <a:cs typeface="+mn-cs"/>
              </a:rPr>
              <a:t>Sify as Direct Connect partner of AWS,  as well as MPLS network service provider offers end to end network connectivity services to setup up private network connectivity to AWS on pay per use as well as commit bandwidth.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kern="1200" dirty="0">
              <a:solidFill>
                <a:schemeClr val="tx1"/>
              </a:solidFill>
              <a:effectLst/>
              <a:latin typeface="+mn-lt"/>
              <a:ea typeface="+mn-ea"/>
              <a:cs typeface="+mn-cs"/>
            </a:endParaRPr>
          </a:p>
          <a:p>
            <a:r>
              <a:rPr lang="en-IN" dirty="0"/>
              <a:t>Control over Access, WAN and DX2, 2</a:t>
            </a:r>
            <a:r>
              <a:rPr lang="en-IN" baseline="30000" dirty="0"/>
              <a:t>nd</a:t>
            </a:r>
            <a:r>
              <a:rPr lang="en-IN" dirty="0"/>
              <a:t> DirectConnect switch in India region, enables Sify to offer committed latency and guaranteed availability.  </a:t>
            </a:r>
          </a:p>
        </p:txBody>
      </p:sp>
    </p:spTree>
    <p:extLst>
      <p:ext uri="{BB962C8B-B14F-4D97-AF65-F5344CB8AC3E}">
        <p14:creationId xmlns:p14="http://schemas.microsoft.com/office/powerpoint/2010/main" val="44669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100" kern="1200" dirty="0">
                <a:solidFill>
                  <a:schemeClr val="tx1"/>
                </a:solidFill>
                <a:effectLst/>
                <a:latin typeface="+mn-lt"/>
                <a:ea typeface="+mn-ea"/>
                <a:cs typeface="+mn-cs"/>
              </a:rPr>
              <a:t>AWS Direct Connect makes it easy to establish a dedicated network connection from a customer’s premises to AWS. Using AWS Direct Connect, a customer can establish private connectivity between AWS and their datacentre, office, or colocation environment, which in many cases can reduce network costs, increase bandwidth throughput, and provide a more consistent network experience than Internet-based connections.</a:t>
            </a:r>
          </a:p>
          <a:p>
            <a:endParaRPr lang="en-IN" dirty="0"/>
          </a:p>
          <a:p>
            <a:r>
              <a:rPr lang="en-IN" dirty="0"/>
              <a:t>Leveraging DirectConnect if hosted private setup in Rabale data centre, Sify can extend connection to AWS with zero latency. DirectConnect can also be leveraged for Backup, DR solutions and migration to AWS with committed latency.</a:t>
            </a:r>
          </a:p>
        </p:txBody>
      </p:sp>
    </p:spTree>
    <p:extLst>
      <p:ext uri="{BB962C8B-B14F-4D97-AF65-F5344CB8AC3E}">
        <p14:creationId xmlns:p14="http://schemas.microsoft.com/office/powerpoint/2010/main" val="717938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sz="1100" dirty="0"/>
              <a:t>Backup2AWS is an </a:t>
            </a:r>
            <a:r>
              <a:rPr lang="en-IN" sz="1100" u="sng" dirty="0"/>
              <a:t>Integrated Data Protection solution </a:t>
            </a:r>
            <a:r>
              <a:rPr lang="en-IN" sz="1100" dirty="0"/>
              <a:t>to enables organisations to protect your data across your IT, Private Cloud or Public Cloud (AWS / Azure / Sify Cloud) giving customer complete control over protection and recovery policies.</a:t>
            </a:r>
          </a:p>
          <a:p>
            <a:endParaRPr lang="en-IN" sz="1100" dirty="0"/>
          </a:p>
          <a:p>
            <a:r>
              <a:rPr lang="en-IN" sz="1100" dirty="0"/>
              <a:t>For cost optimisation most of organisations are considering data protection solution using cloud. There are two possible scenarios for solution using cloud 1) Backup of data </a:t>
            </a:r>
            <a:r>
              <a:rPr lang="en-IN" sz="1100" b="1" u="sng" dirty="0"/>
              <a:t>ON</a:t>
            </a:r>
            <a:r>
              <a:rPr lang="en-IN" sz="1100" dirty="0"/>
              <a:t> cloud and 2) Backup of data </a:t>
            </a:r>
            <a:r>
              <a:rPr lang="en-IN" sz="1100" b="1" u="sng" dirty="0"/>
              <a:t>FOR</a:t>
            </a:r>
            <a:r>
              <a:rPr lang="en-IN" sz="1100" dirty="0"/>
              <a:t> cloud.</a:t>
            </a:r>
          </a:p>
          <a:p>
            <a:endParaRPr lang="en-IN" sz="1100" dirty="0"/>
          </a:p>
          <a:p>
            <a:r>
              <a:rPr lang="en-IN" sz="1100" dirty="0"/>
              <a:t>For purpose of this session let’s focus on data protection solution FOR cloud and to be specific Backup FOR AWS. Application environment setup in AWS region replicating data to required Sify Data centre or customer data centre. The connectivity can be with VPN over Internet or DirectConnect. Data will be replicated from AWS on continuous basis with compression and deduplication at source site to optimise bandwidth. Only incremental changes will be replicated. Data can be backed up and stored either in third party storage device or Linux servers as per customer requirement, set have to be created at the time of disaster for recovery.</a:t>
            </a:r>
          </a:p>
          <a:p>
            <a:endParaRPr lang="en-IN" sz="1100" dirty="0"/>
          </a:p>
          <a:p>
            <a:r>
              <a:rPr lang="en-IN" sz="1100" dirty="0"/>
              <a:t>Data backed up can be used for file / folder level recovery or full server recovery. Secondary backup solution like Tape Out / 2</a:t>
            </a:r>
            <a:r>
              <a:rPr lang="en-IN" sz="1100" baseline="30000" dirty="0"/>
              <a:t>nd</a:t>
            </a:r>
            <a:r>
              <a:rPr lang="en-IN" sz="1100" dirty="0"/>
              <a:t> copy store can also be achieved from Backupstore.</a:t>
            </a:r>
          </a:p>
          <a:p>
            <a:endParaRPr lang="en-IN" dirty="0"/>
          </a:p>
        </p:txBody>
      </p:sp>
    </p:spTree>
    <p:extLst>
      <p:ext uri="{BB962C8B-B14F-4D97-AF65-F5344CB8AC3E}">
        <p14:creationId xmlns:p14="http://schemas.microsoft.com/office/powerpoint/2010/main" val="377246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8743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Recover2AWS is an unified data protection solution with cloud enabled DR. </a:t>
            </a:r>
            <a:r>
              <a:rPr lang="en-IN" sz="1100" dirty="0"/>
              <a:t>Organisations are considering Disaster Recovery (DR) solution using cloud. There are two possible scenarios for solution using cloud 1) DR </a:t>
            </a:r>
            <a:r>
              <a:rPr lang="en-IN" sz="1100" b="1" u="sng" dirty="0"/>
              <a:t>ON</a:t>
            </a:r>
            <a:r>
              <a:rPr lang="en-IN" sz="1100" dirty="0"/>
              <a:t> cloud and 2) DR </a:t>
            </a:r>
            <a:r>
              <a:rPr lang="en-IN" sz="1100" b="1" u="sng" dirty="0"/>
              <a:t>FOR</a:t>
            </a:r>
            <a:r>
              <a:rPr lang="en-IN" sz="1100" dirty="0"/>
              <a:t> cloud.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100" dirty="0"/>
              <a:t>For purpose of this session let’s focus on DR solution FOR cloud and to be specific DR FOR AWS. For Disaster Recovery solution Sify will setup a standby environment in either Sify DC or customer DC. Host based replication will enable data replication between AWS site and DR site. The connectivity can be with VPN over Internet or DirectConnect.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100" dirty="0"/>
              <a:t>In case of Disaster standby environment will be scaled up for production load. The possible scenarios for workload replications are 1) File and Folder protection with both DC and DR in active state. 2) Full server protection with both DC and DR in active state &amp; 3) Full server protection with active DC and passive DR, target VMs will be in off state and will be booted only in case of disaster.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100" dirty="0"/>
              <a:t>Host based DR tool for management and replication is must to achieve this solution. As per customer requirement sify will size connectivity bandwidth and will help customer is achieving required RTO / RPO. </a:t>
            </a:r>
          </a:p>
          <a:p>
            <a:endParaRPr lang="en-IN" dirty="0"/>
          </a:p>
        </p:txBody>
      </p:sp>
    </p:spTree>
    <p:extLst>
      <p:ext uri="{BB962C8B-B14F-4D97-AF65-F5344CB8AC3E}">
        <p14:creationId xmlns:p14="http://schemas.microsoft.com/office/powerpoint/2010/main" val="952340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B5A46C-A1A7-4E9C-8330-2D54FC2AD1E7}" type="slidenum">
              <a:rPr lang="en-US" smtClean="0"/>
              <a:pPr/>
              <a:t>23</a:t>
            </a:fld>
            <a:endParaRPr lang="en-US" dirty="0"/>
          </a:p>
        </p:txBody>
      </p:sp>
    </p:spTree>
    <p:extLst>
      <p:ext uri="{BB962C8B-B14F-4D97-AF65-F5344CB8AC3E}">
        <p14:creationId xmlns:p14="http://schemas.microsoft.com/office/powerpoint/2010/main" val="761441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B5A46C-A1A7-4E9C-8330-2D54FC2AD1E7}" type="slidenum">
              <a:rPr lang="en-US" smtClean="0"/>
              <a:pPr/>
              <a:t>24</a:t>
            </a:fld>
            <a:endParaRPr lang="en-US"/>
          </a:p>
        </p:txBody>
      </p:sp>
    </p:spTree>
    <p:extLst>
      <p:ext uri="{BB962C8B-B14F-4D97-AF65-F5344CB8AC3E}">
        <p14:creationId xmlns:p14="http://schemas.microsoft.com/office/powerpoint/2010/main" val="4106153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B03FC8-6315-4ADF-927A-9D50B0138670}"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743702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B5A46C-A1A7-4E9C-8330-2D54FC2AD1E7}" type="slidenum">
              <a:rPr lang="en-US" smtClean="0"/>
              <a:pPr/>
              <a:t>26</a:t>
            </a:fld>
            <a:endParaRPr lang="en-US"/>
          </a:p>
        </p:txBody>
      </p:sp>
    </p:spTree>
    <p:extLst>
      <p:ext uri="{BB962C8B-B14F-4D97-AF65-F5344CB8AC3E}">
        <p14:creationId xmlns:p14="http://schemas.microsoft.com/office/powerpoint/2010/main" val="2252791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B5A46C-A1A7-4E9C-8330-2D54FC2AD1E7}" type="slidenum">
              <a:rPr lang="en-US" smtClean="0"/>
              <a:pPr/>
              <a:t>27</a:t>
            </a:fld>
            <a:endParaRPr lang="en-US" dirty="0"/>
          </a:p>
        </p:txBody>
      </p:sp>
    </p:spTree>
    <p:extLst>
      <p:ext uri="{BB962C8B-B14F-4D97-AF65-F5344CB8AC3E}">
        <p14:creationId xmlns:p14="http://schemas.microsoft.com/office/powerpoint/2010/main" val="95489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B5A46C-A1A7-4E9C-8330-2D54FC2AD1E7}" type="slidenum">
              <a:rPr lang="en-US" smtClean="0"/>
              <a:pPr/>
              <a:t>28</a:t>
            </a:fld>
            <a:endParaRPr lang="en-US" dirty="0"/>
          </a:p>
        </p:txBody>
      </p:sp>
    </p:spTree>
    <p:extLst>
      <p:ext uri="{BB962C8B-B14F-4D97-AF65-F5344CB8AC3E}">
        <p14:creationId xmlns:p14="http://schemas.microsoft.com/office/powerpoint/2010/main" val="1209357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Single Window Solution provider for Network, Security, AWS IT and Management is Sify’s USP against competitors. For customer Sify is a single point of contact for AWS service coverage – Access – Architect – Migrate – Manage and Secure.</a:t>
            </a:r>
          </a:p>
          <a:p>
            <a:endParaRPr lang="en-IN" dirty="0"/>
          </a:p>
          <a:p>
            <a:r>
              <a:rPr lang="en-IN" dirty="0"/>
              <a:t>Sify has DirectConnect, Network and 24 X 7 SOC capabilities with this we are offering single engagement for integrated network, IT management and security to customer. So at any point of time sify is the single neck to catch hold of for Sify. We have industry leading service management platform and monitoring tools that offer single view to customer’s entire lasd scape Private or Public.</a:t>
            </a:r>
          </a:p>
        </p:txBody>
      </p:sp>
    </p:spTree>
    <p:extLst>
      <p:ext uri="{BB962C8B-B14F-4D97-AF65-F5344CB8AC3E}">
        <p14:creationId xmlns:p14="http://schemas.microsoft.com/office/powerpoint/2010/main" val="56703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IN" dirty="0"/>
              <a:t>Our GoInfinit AWS+ service portfolio caters to the requirement if you are already using AWS and also if you are new to AWS. </a:t>
            </a:r>
          </a:p>
          <a:p>
            <a:endParaRPr lang="en-IN" dirty="0"/>
          </a:p>
          <a:p>
            <a:r>
              <a:rPr lang="en-IN" dirty="0"/>
              <a:t>Consider a scenario if you are new to AWS and have a setup in a captive DC or in other colo providers DC or on other public / private cloud setup. We will help you in discovering and analysing the existing infra and design a solution on AWS. Offering is named as AWS-READY. </a:t>
            </a:r>
          </a:p>
          <a:p>
            <a:endParaRPr lang="en-IN" dirty="0"/>
          </a:p>
          <a:p>
            <a:r>
              <a:rPr lang="en-IN" dirty="0"/>
              <a:t>Now based on solution we designed, if customer is willing to move his workload to AWS then he can do so by subscribing for AWS-MIGRATE service. </a:t>
            </a:r>
          </a:p>
          <a:p>
            <a:endParaRPr lang="en-IN" dirty="0"/>
          </a:p>
          <a:p>
            <a:r>
              <a:rPr lang="en-IN" dirty="0"/>
              <a:t>Before migrating workload to AWS or to start new setup on AWS, you have to subscribe for infrastructure and services on AWS, for e.g. EC2, EBS, RDS, S3, etc. If you already have an AWS account for single billing we can consolidate your AWS account under Sify and on month end we will charge you along with other professional services. If you do not have then we will create new account for you and will subscribe AWS services for you. Services on AWS is covered under AWS-IT offering.</a:t>
            </a:r>
          </a:p>
          <a:p>
            <a:endParaRPr lang="en-IN" dirty="0"/>
          </a:p>
          <a:p>
            <a:r>
              <a:rPr lang="en-IN" dirty="0"/>
              <a:t>Comparing to traditional IT when you have your infrastructure ready, you outsource to managed service provider to manage and ensure uptime. Here as a part of 4</a:t>
            </a:r>
            <a:r>
              <a:rPr lang="en-IN" baseline="30000" dirty="0"/>
              <a:t>th</a:t>
            </a:r>
            <a:r>
              <a:rPr lang="en-IN" dirty="0"/>
              <a:t> offering i.e. AWS-MANAGE we will manage and monitor your IT setup on AWS on 24 X 7 basis. As a part of MANAGE service looking at your utilisation trends we will help you optimise your infra spend on AWS.   </a:t>
            </a:r>
          </a:p>
          <a:p>
            <a:endParaRPr lang="en-IN" dirty="0"/>
          </a:p>
          <a:p>
            <a:r>
              <a:rPr lang="en-IN" dirty="0"/>
              <a:t>When you decide to host on public cloud, security is a key concern. Roofed under AWS-SECURE we offer security services from 24 X 7 world class Security Operation Centre. </a:t>
            </a:r>
          </a:p>
          <a:p>
            <a:endParaRPr lang="en-IN" dirty="0"/>
          </a:p>
          <a:p>
            <a:r>
              <a:rPr lang="en-IN" dirty="0"/>
              <a:t>CloudFront is our sixth offering under GoInfinit AWS+ that offers acceleration and better user experience. We are also a partner of Akamai but CloudFront is an obvious choice for content serving if infrastructure is hosted on AWS. </a:t>
            </a:r>
          </a:p>
          <a:p>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100" dirty="0"/>
              <a:t>We are also a Direct Connect partner of AWS, that helps us in offering and unique proposition of Integrated AWS and Private Cloud. On demand and pay as per usage option of AWS has allowed customers to store their Backup and setup their DR site on AWS. But what if primary site is of AWS?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100" dirty="0"/>
              <a:t>We have solutions, our Backup2AWS offering helps you in backing up your AWS site data either in Sify IDC or your own DC. Similarly our Recover2AWS offering helps you in setting up your DR site either in Sify IDC or in your own DC. </a:t>
            </a:r>
            <a:endParaRPr lang="en-IN" dirty="0"/>
          </a:p>
          <a:p>
            <a:endParaRPr lang="en-IN" dirty="0"/>
          </a:p>
        </p:txBody>
      </p:sp>
    </p:spTree>
    <p:extLst>
      <p:ext uri="{BB962C8B-B14F-4D97-AF65-F5344CB8AC3E}">
        <p14:creationId xmlns:p14="http://schemas.microsoft.com/office/powerpoint/2010/main" val="194894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Here is our AWS portfolio in a gist. We have a wide options available to address the needs of Enterprises today. AWS-READY, AWS-MIGRATE, AWS-IT, AWS-MANAGE, AWS-SECURE, AWS-CloudFront, AWS-DirectConnect, Backup2AWS and Recover2AWS are the 9 key elements of GoInfinit AWS+ product portfolio that complete the entire IT Infrastructure requirements of customers today.</a:t>
            </a:r>
          </a:p>
        </p:txBody>
      </p:sp>
    </p:spTree>
    <p:extLst>
      <p:ext uri="{BB962C8B-B14F-4D97-AF65-F5344CB8AC3E}">
        <p14:creationId xmlns:p14="http://schemas.microsoft.com/office/powerpoint/2010/main" val="3290327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Here is our AWS portfolio in a gist. We have a wide options available to address the needs of Enterprises today. AWS-READY, AWS-MIGRATE, AWS-IT, AWS-MANAGE, AWS-SECURE, AWS-CloudFront, AWS-DirectConnect, Backup2AWS and Recover2AWS are the 9 key elements of GoInfinit AWS+ product portfolio that complete the entire IT Infrastructure requirements of customers today.</a:t>
            </a:r>
          </a:p>
        </p:txBody>
      </p:sp>
    </p:spTree>
    <p:extLst>
      <p:ext uri="{BB962C8B-B14F-4D97-AF65-F5344CB8AC3E}">
        <p14:creationId xmlns:p14="http://schemas.microsoft.com/office/powerpoint/2010/main" val="274799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READY is one of an offering under GoInfinit AWS+ for customers who do not have their existing IT in AWS and wanted to start with AWS. Discovering the existing infrastructure in terms of sizing, capabilities, model and warranty; requirement gathering considering future road map, analysing cloud ready work loads, implication listing after work load movement to cloud, required architecture design on AWS and finally defining project plan for shift are covered as deliverables under READY.  </a:t>
            </a:r>
          </a:p>
        </p:txBody>
      </p:sp>
    </p:spTree>
    <p:extLst>
      <p:ext uri="{BB962C8B-B14F-4D97-AF65-F5344CB8AC3E}">
        <p14:creationId xmlns:p14="http://schemas.microsoft.com/office/powerpoint/2010/main" val="4275136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We have a team of certified AWS resources with on an average 10+ years of working experience in IT industry. Good understanding on industry best practices and knowledge on AWS infra services enables us in offering consulting service. We do assessment of existing infra and design infra on AWS cloud as per AWS defined “Well Architected Framework”. Given that we have more than 15 years of experience as a service provider, we can help customer in defining their road map and future IT requirement based on their business goals. </a:t>
            </a:r>
          </a:p>
          <a:p>
            <a:endParaRPr lang="en-IN" dirty="0"/>
          </a:p>
          <a:p>
            <a:r>
              <a:rPr lang="en-IN" dirty="0"/>
              <a:t>Consulting and design as per AWS’s reference guideline helps IT in achieving operational efficiency, cost optimisation and business continuity. Because of this customer’s business gets the required scalability, flexibility and agility. Developers will achieve better productivity and easy of access to required IT. This in turn will help customer is getting better experience for their end users. </a:t>
            </a:r>
          </a:p>
        </p:txBody>
      </p:sp>
    </p:spTree>
    <p:extLst>
      <p:ext uri="{BB962C8B-B14F-4D97-AF65-F5344CB8AC3E}">
        <p14:creationId xmlns:p14="http://schemas.microsoft.com/office/powerpoint/2010/main" val="3873789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MIGRATE is one of an offering under GoInfinit AWS+. Organisations need to migrate to current technologies but they lack the skills, resources or time to migrate. We offer MIGRATE service from Sify’s Cloud Migration Factory (CMF) which is a managed suit of services </a:t>
            </a:r>
            <a:r>
              <a:rPr lang="en-US" sz="1100" kern="1200" dirty="0">
                <a:solidFill>
                  <a:schemeClr val="tx1"/>
                </a:solidFill>
                <a:effectLst/>
                <a:latin typeface="+mn-lt"/>
                <a:ea typeface="+mn-ea"/>
                <a:cs typeface="+mn-cs"/>
              </a:rPr>
              <a:t>utilizing a standard set of tools, processes, and procedures that delivers migration of workloads from specific source (x86 based physical, virtual, HP UX, AIX, etc.) to specified Target platform.</a:t>
            </a:r>
            <a:endParaRPr lang="en-IN" dirty="0"/>
          </a:p>
          <a:p>
            <a:endParaRPr lang="en-IN" dirty="0"/>
          </a:p>
          <a:p>
            <a:r>
              <a:rPr lang="en-IN" dirty="0"/>
              <a:t>Infrastructure, Platform, Process or Application, we have defined procedures and methodologies for migration from current state (physical or virtual) to AWS. With industry leading tools, skilled resources and end to end control over network eliminates outages and maintain business continuity during migration. GlobalCloud connect, AWS-DirectConnect and India wide MPLS VPN network helps us in achieving control over network.    </a:t>
            </a:r>
          </a:p>
        </p:txBody>
      </p:sp>
    </p:spTree>
    <p:extLst>
      <p:ext uri="{BB962C8B-B14F-4D97-AF65-F5344CB8AC3E}">
        <p14:creationId xmlns:p14="http://schemas.microsoft.com/office/powerpoint/2010/main" val="3061932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AWS DirectConnect switch is at Rabale data centre, this enables us isn achieving seamless and non disruptive migration with committed latency. We have been doing this migration from last 15 years under Sify’s Cloud Migration Factory (CMF). Factory model ensures that migration follows best practices, protects your data during movement and validate accuracy after migration. </a:t>
            </a:r>
          </a:p>
          <a:p>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Service is complemented with “AWS-READY” service and will follow the migration approach provided as a deliverable in AWS-READY. While customer has choice to take both offerings independently, but if delivered as single window solution, offers complete peace of mind to customer with single ownership on the outcomes expected. </a:t>
            </a:r>
            <a:endParaRPr lang="en-IN" sz="1100" kern="1200" dirty="0">
              <a:solidFill>
                <a:schemeClr val="tx1"/>
              </a:solidFill>
              <a:effectLst/>
              <a:latin typeface="+mn-lt"/>
              <a:ea typeface="+mn-ea"/>
              <a:cs typeface="+mn-cs"/>
            </a:endParaRPr>
          </a:p>
          <a:p>
            <a:endParaRPr lang="en-IN" dirty="0"/>
          </a:p>
        </p:txBody>
      </p:sp>
    </p:spTree>
    <p:extLst>
      <p:ext uri="{BB962C8B-B14F-4D97-AF65-F5344CB8AC3E}">
        <p14:creationId xmlns:p14="http://schemas.microsoft.com/office/powerpoint/2010/main" val="1090665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026" name="Picture 2" descr="https://www.techiexpert.com/wp-content/uploads/2018/12/1_XnN_e_RV48z1t-9GPxuKNw.jpeg">
            <a:extLst>
              <a:ext uri="{FF2B5EF4-FFF2-40B4-BE49-F238E27FC236}">
                <a16:creationId xmlns:a16="http://schemas.microsoft.com/office/drawing/2014/main" id="{74832AE8-D9ED-4A91-B60D-DB76246FF9B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2"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6829063"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6829062" cy="889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chemeClr val="tx1">
                    <a:lumMod val="75000"/>
                    <a:lumOff val="25000"/>
                  </a:schemeClr>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tx1">
                    <a:lumMod val="75000"/>
                    <a:lumOff val="25000"/>
                  </a:schemeClr>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rgbClr val="595959"/>
                </a:solidFill>
              </a:defRPr>
            </a:lvl1pPr>
          </a:lstStyle>
          <a:p>
            <a:pPr lvl="0"/>
            <a:r>
              <a:rPr lang="en-US" dirty="0"/>
              <a:t>Month ‘18</a:t>
            </a:r>
          </a:p>
        </p:txBody>
      </p:sp>
      <p:sp>
        <p:nvSpPr>
          <p:cNvPr id="2" name="Rectangle 1">
            <a:extLst>
              <a:ext uri="{FF2B5EF4-FFF2-40B4-BE49-F238E27FC236}">
                <a16:creationId xmlns:a16="http://schemas.microsoft.com/office/drawing/2014/main" id="{65F71092-1EA2-4CDA-AED5-35BCF645AB4C}"/>
              </a:ext>
            </a:extLst>
          </p:cNvPr>
          <p:cNvSpPr/>
          <p:nvPr userDrawn="1"/>
        </p:nvSpPr>
        <p:spPr>
          <a:xfrm>
            <a:off x="4499992" y="424330"/>
            <a:ext cx="720080" cy="148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2965" y="251326"/>
            <a:ext cx="4355236" cy="295577"/>
          </a:xfrm>
        </p:spPr>
        <p:txBody>
          <a:bodyPr>
            <a:no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p>
        </p:txBody>
      </p:sp>
      <p:sp>
        <p:nvSpPr>
          <p:cNvPr id="8" name="object 2"/>
          <p:cNvSpPr/>
          <p:nvPr userDrawn="1"/>
        </p:nvSpPr>
        <p:spPr>
          <a:xfrm>
            <a:off x="5" y="4877270"/>
            <a:ext cx="292963" cy="0"/>
          </a:xfrm>
          <a:custGeom>
            <a:avLst/>
            <a:gdLst/>
            <a:ahLst/>
            <a:cxnLst/>
            <a:rect l="l" t="t" r="r" b="b"/>
            <a:pathLst>
              <a:path w="293370">
                <a:moveTo>
                  <a:pt x="0" y="0"/>
                </a:moveTo>
                <a:lnTo>
                  <a:pt x="293268" y="0"/>
                </a:lnTo>
              </a:path>
            </a:pathLst>
          </a:custGeom>
          <a:ln w="12700">
            <a:solidFill>
              <a:srgbClr val="000000"/>
            </a:solidFill>
          </a:ln>
        </p:spPr>
        <p:txBody>
          <a:bodyPr wrap="square" lIns="0" tIns="0" rIns="0" bIns="0" rtlCol="0"/>
          <a:lstStyle/>
          <a:p>
            <a:pPr defTabSz="914400" fontAlgn="base">
              <a:spcBef>
                <a:spcPct val="0"/>
              </a:spcBef>
              <a:spcAft>
                <a:spcPct val="0"/>
              </a:spcAft>
            </a:pPr>
            <a:endParaRPr sz="1800" dirty="0">
              <a:solidFill>
                <a:srgbClr val="000000"/>
              </a:solidFill>
              <a:latin typeface="Lucida Sans Unicode" pitchFamily="34" charset="0"/>
              <a:ea typeface="MS PGothic" pitchFamily="34" charset="-128"/>
            </a:endParaRPr>
          </a:p>
        </p:txBody>
      </p:sp>
      <p:sp>
        <p:nvSpPr>
          <p:cNvPr id="9" name="object 12"/>
          <p:cNvSpPr/>
          <p:nvPr userDrawn="1"/>
        </p:nvSpPr>
        <p:spPr>
          <a:xfrm>
            <a:off x="5" y="388875"/>
            <a:ext cx="292963" cy="0"/>
          </a:xfrm>
          <a:custGeom>
            <a:avLst/>
            <a:gdLst/>
            <a:ahLst/>
            <a:cxnLst/>
            <a:rect l="l" t="t" r="r" b="b"/>
            <a:pathLst>
              <a:path w="293370">
                <a:moveTo>
                  <a:pt x="0" y="0"/>
                </a:moveTo>
                <a:lnTo>
                  <a:pt x="293268" y="0"/>
                </a:lnTo>
              </a:path>
            </a:pathLst>
          </a:custGeom>
          <a:ln w="12700">
            <a:solidFill>
              <a:srgbClr val="000000"/>
            </a:solidFill>
          </a:ln>
        </p:spPr>
        <p:txBody>
          <a:bodyPr wrap="square" lIns="0" tIns="0" rIns="0" bIns="0" rtlCol="0"/>
          <a:lstStyle/>
          <a:p>
            <a:pPr defTabSz="914400" fontAlgn="base">
              <a:spcBef>
                <a:spcPct val="0"/>
              </a:spcBef>
              <a:spcAft>
                <a:spcPct val="0"/>
              </a:spcAft>
            </a:pPr>
            <a:endParaRPr sz="1800" dirty="0">
              <a:solidFill>
                <a:srgbClr val="000000"/>
              </a:solidFill>
              <a:latin typeface="Lucida Sans Unicode" pitchFamily="34" charset="0"/>
              <a:ea typeface="MS PGothic" pitchFamily="34" charset="-128"/>
            </a:endParaRPr>
          </a:p>
        </p:txBody>
      </p:sp>
    </p:spTree>
    <p:extLst>
      <p:ext uri="{BB962C8B-B14F-4D97-AF65-F5344CB8AC3E}">
        <p14:creationId xmlns:p14="http://schemas.microsoft.com/office/powerpoint/2010/main" val="354869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66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6433" y="4767265"/>
            <a:ext cx="487680" cy="274637"/>
          </a:xfrm>
          <a:prstGeom prst="rect">
            <a:avLst/>
          </a:prstGeom>
        </p:spPr>
        <p:txBody>
          <a:bodyPr lIns="121917" tIns="60958" rIns="121917" bIns="60958"/>
          <a:lstStyle/>
          <a:p>
            <a:fld id="{D6AB342A-830E-438F-A6A8-BEDF509AB0A8}" type="slidenum">
              <a:rPr lang="en-US" smtClean="0"/>
              <a:pPr/>
              <a:t>‹#›</a:t>
            </a:fld>
            <a:endParaRPr lang="en-US" dirty="0"/>
          </a:p>
        </p:txBody>
      </p:sp>
      <p:sp>
        <p:nvSpPr>
          <p:cNvPr id="5" name="Title 4"/>
          <p:cNvSpPr>
            <a:spLocks noGrp="1"/>
          </p:cNvSpPr>
          <p:nvPr>
            <p:ph type="title" hasCustomPrompt="1"/>
          </p:nvPr>
        </p:nvSpPr>
        <p:spPr>
          <a:xfrm>
            <a:off x="324000" y="351883"/>
            <a:ext cx="7537450" cy="400105"/>
          </a:xfrm>
          <a:prstGeom prst="rect">
            <a:avLst/>
          </a:prstGeom>
        </p:spPr>
        <p:txBody>
          <a:bodyPr lIns="121917" tIns="60958" rIns="121917" bIns="60958"/>
          <a:lstStyle>
            <a:lvl1pPr>
              <a:defRPr baseline="0"/>
            </a:lvl1pPr>
          </a:lstStyle>
          <a:p>
            <a:r>
              <a:rPr lang="en-US" dirty="0"/>
              <a:t>TITLE OF THE SLIDE GOES HERE</a:t>
            </a:r>
          </a:p>
        </p:txBody>
      </p:sp>
    </p:spTree>
    <p:extLst>
      <p:ext uri="{BB962C8B-B14F-4D97-AF65-F5344CB8AC3E}">
        <p14:creationId xmlns:p14="http://schemas.microsoft.com/office/powerpoint/2010/main" val="32965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userDrawn="1"/>
        </p:nvGrpSpPr>
        <p:grpSpPr>
          <a:xfrm>
            <a:off x="324000"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userDrawn="1"/>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userDrawn="1"/>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userDrawn="1"/>
        </p:nvGrpSpPr>
        <p:grpSpPr>
          <a:xfrm>
            <a:off x="324000" y="2888561"/>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userDrawn="1"/>
        </p:nvGrpSpPr>
        <p:grpSpPr>
          <a:xfrm>
            <a:off x="324000" y="3527952"/>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dirty="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userDrawn="1"/>
        </p:nvGrpSpPr>
        <p:grpSpPr>
          <a:xfrm>
            <a:off x="324000" y="4167342"/>
            <a:ext cx="869950" cy="584775"/>
            <a:chOff x="324000" y="4167342"/>
            <a:chExt cx="869950" cy="584775"/>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584775"/>
            </a:xfrm>
            <a:prstGeom prst="rect">
              <a:avLst/>
            </a:prstGeom>
            <a:noFill/>
          </p:spPr>
          <p:txBody>
            <a:bodyPr wrap="square" rtlCol="0">
              <a:spAutoFit/>
            </a:bodyPr>
            <a:lstStyle/>
            <a:p>
              <a:r>
                <a:rPr lang="en-US" sz="3200"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8"/>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1"/>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703122"/>
            <a:ext cx="4896862" cy="234434"/>
          </a:xfrm>
        </p:spPr>
        <p:txBody>
          <a:bodyPr rIns="0" bIns="0" anchor="ctr">
            <a:normAutofit/>
          </a:bodyPr>
          <a:lstStyle>
            <a:lvl1pPr marL="0" indent="0">
              <a:buNone/>
              <a:defRPr sz="1400"/>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229100" y="4342512"/>
            <a:ext cx="4896862" cy="234434"/>
          </a:xfrm>
        </p:spPr>
        <p:txBody>
          <a:bodyPr rIns="0" bIns="0" anchor="ctr">
            <a:normAutofit/>
          </a:bodyPr>
          <a:lstStyle>
            <a:lvl1pPr marL="0" indent="0">
              <a:buNone/>
              <a:defRPr sz="1400"/>
            </a:lvl1pPr>
          </a:lstStyle>
          <a:p>
            <a:pPr lvl="0"/>
            <a:r>
              <a:rPr lang="en-US" dirty="0"/>
              <a:t>SECTION DIVIDER 6</a:t>
            </a:r>
          </a:p>
        </p:txBody>
      </p:sp>
    </p:spTree>
    <p:extLst>
      <p:ext uri="{BB962C8B-B14F-4D97-AF65-F5344CB8AC3E}">
        <p14:creationId xmlns:p14="http://schemas.microsoft.com/office/powerpoint/2010/main" val="208266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1026161"/>
            <a:ext cx="8412163" cy="365855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8"/>
            <a:ext cx="4103688"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5513" y="1026478"/>
            <a:ext cx="4084637"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36720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dirty="0"/>
          </a:p>
        </p:txBody>
      </p:sp>
      <p:sp>
        <p:nvSpPr>
          <p:cNvPr id="4" name="Rectangle 3">
            <a:extLst>
              <a:ext uri="{FF2B5EF4-FFF2-40B4-BE49-F238E27FC236}">
                <a16:creationId xmlns:a16="http://schemas.microsoft.com/office/drawing/2014/main" id="{B7E4328B-D13C-42AE-AE8E-10B47BAE4610}"/>
              </a:ext>
            </a:extLst>
          </p:cNvPr>
          <p:cNvSpPr/>
          <p:nvPr userDrawn="1"/>
        </p:nvSpPr>
        <p:spPr>
          <a:xfrm>
            <a:off x="335270" y="1434527"/>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D5CFE044-BA97-42C4-9069-A63FF4388E19}"/>
              </a:ext>
            </a:extLst>
          </p:cNvPr>
          <p:cNvSpPr/>
          <p:nvPr userDrawn="1"/>
        </p:nvSpPr>
        <p:spPr>
          <a:xfrm>
            <a:off x="1810030" y="1434527"/>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FC51BB78-6515-40CB-83F1-5E6A75ACED06}"/>
              </a:ext>
            </a:extLst>
          </p:cNvPr>
          <p:cNvSpPr/>
          <p:nvPr userDrawn="1"/>
        </p:nvSpPr>
        <p:spPr>
          <a:xfrm>
            <a:off x="3284790" y="1434527"/>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B1B22CD-BDE0-4F9E-8DBD-474744ADF3E8}"/>
              </a:ext>
            </a:extLst>
          </p:cNvPr>
          <p:cNvSpPr/>
          <p:nvPr userDrawn="1"/>
        </p:nvSpPr>
        <p:spPr>
          <a:xfrm>
            <a:off x="4759550" y="1434527"/>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998742DC-982D-4662-9434-A248A25BD175}"/>
              </a:ext>
            </a:extLst>
          </p:cNvPr>
          <p:cNvSpPr/>
          <p:nvPr userDrawn="1"/>
        </p:nvSpPr>
        <p:spPr>
          <a:xfrm>
            <a:off x="6234310" y="1434527"/>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4D898B4F-2DAB-49EA-AF24-A869636DFC83}"/>
              </a:ext>
            </a:extLst>
          </p:cNvPr>
          <p:cNvSpPr/>
          <p:nvPr userDrawn="1"/>
        </p:nvSpPr>
        <p:spPr>
          <a:xfrm>
            <a:off x="7709070" y="1434527"/>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142</a:t>
            </a:r>
          </a:p>
          <a:p>
            <a:r>
              <a:rPr lang="en-IN" sz="1200" dirty="0">
                <a:solidFill>
                  <a:srgbClr val="595959"/>
                </a:solidFill>
              </a:rPr>
              <a:t>G: 180</a:t>
            </a:r>
          </a:p>
          <a:p>
            <a:r>
              <a:rPr lang="en-IN" sz="12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230</a:t>
            </a:r>
          </a:p>
          <a:p>
            <a:r>
              <a:rPr lang="en-IN" sz="1200" dirty="0">
                <a:solidFill>
                  <a:srgbClr val="595959"/>
                </a:solidFill>
              </a:rPr>
              <a:t>G: 185</a:t>
            </a:r>
          </a:p>
          <a:p>
            <a:r>
              <a:rPr lang="en-IN" sz="12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252</a:t>
            </a:r>
          </a:p>
          <a:p>
            <a:r>
              <a:rPr lang="en-IN" sz="1200" dirty="0">
                <a:solidFill>
                  <a:srgbClr val="595959"/>
                </a:solidFill>
              </a:rPr>
              <a:t>G: 213</a:t>
            </a:r>
          </a:p>
          <a:p>
            <a:r>
              <a:rPr lang="en-IN" sz="12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335270" y="3301792"/>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89</a:t>
            </a:r>
          </a:p>
          <a:p>
            <a:r>
              <a:rPr lang="en-IN" sz="1200" dirty="0">
                <a:solidFill>
                  <a:srgbClr val="595959"/>
                </a:solidFill>
              </a:rPr>
              <a:t>G: 89</a:t>
            </a:r>
          </a:p>
          <a:p>
            <a:r>
              <a:rPr lang="en-IN" sz="1200" dirty="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1763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0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288605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63" r:id="rId1"/>
    <p:sldLayoutId id="2147483702" r:id="rId2"/>
    <p:sldLayoutId id="2147483664" r:id="rId3"/>
    <p:sldLayoutId id="2147483666" r:id="rId4"/>
    <p:sldLayoutId id="2147483667" r:id="rId5"/>
    <p:sldLayoutId id="2147483668" r:id="rId6"/>
    <p:sldLayoutId id="2147483669" r:id="rId7"/>
    <p:sldLayoutId id="2147483700" r:id="rId8"/>
    <p:sldLayoutId id="2147483701" r:id="rId9"/>
    <p:sldLayoutId id="2147483703" r:id="rId10"/>
    <p:sldLayoutId id="2147483704" r:id="rId11"/>
    <p:sldLayoutId id="2147483705" r:id="rId12"/>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jpeg"/><Relationship Id="rId12" Type="http://schemas.openxmlformats.org/officeDocument/2006/relationships/image" Target="../media/image61.emf"/><Relationship Id="rId17" Type="http://schemas.openxmlformats.org/officeDocument/2006/relationships/image" Target="../media/image66.png"/><Relationship Id="rId2" Type="http://schemas.openxmlformats.org/officeDocument/2006/relationships/notesSlide" Target="../notesSlides/notesSlide13.xml"/><Relationship Id="rId16" Type="http://schemas.openxmlformats.org/officeDocument/2006/relationships/image" Target="../media/image65.png"/><Relationship Id="rId1" Type="http://schemas.openxmlformats.org/officeDocument/2006/relationships/slideLayout" Target="../slideLayouts/slideLayout9.xml"/><Relationship Id="rId6" Type="http://schemas.openxmlformats.org/officeDocument/2006/relationships/image" Target="../media/image55.png"/><Relationship Id="rId11" Type="http://schemas.openxmlformats.org/officeDocument/2006/relationships/image" Target="../media/image60.emf"/><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74.png"/><Relationship Id="rId11" Type="http://schemas.openxmlformats.org/officeDocument/2006/relationships/image" Target="../media/image78.png"/><Relationship Id="rId5" Type="http://schemas.openxmlformats.org/officeDocument/2006/relationships/image" Target="../media/image73.wmf"/><Relationship Id="rId10" Type="http://schemas.openxmlformats.org/officeDocument/2006/relationships/image" Target="../media/image36.png"/><Relationship Id="rId4" Type="http://schemas.openxmlformats.org/officeDocument/2006/relationships/image" Target="../media/image72.png"/><Relationship Id="rId9"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3.png"/><Relationship Id="rId3" Type="http://schemas.openxmlformats.org/officeDocument/2006/relationships/image" Target="../media/image80.jpeg"/><Relationship Id="rId7" Type="http://schemas.openxmlformats.org/officeDocument/2006/relationships/image" Target="../media/image83.jpeg"/><Relationship Id="rId12" Type="http://schemas.openxmlformats.org/officeDocument/2006/relationships/image" Target="../media/image88.jpeg"/><Relationship Id="rId17" Type="http://schemas.openxmlformats.org/officeDocument/2006/relationships/image" Target="../media/image38.png"/><Relationship Id="rId2" Type="http://schemas.openxmlformats.org/officeDocument/2006/relationships/notesSlide" Target="../notesSlides/notesSlide19.xml"/><Relationship Id="rId16" Type="http://schemas.openxmlformats.org/officeDocument/2006/relationships/image" Target="../media/image92.png"/><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87.png"/><Relationship Id="rId5" Type="http://schemas.openxmlformats.org/officeDocument/2006/relationships/image" Target="../media/image82.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1.jpeg"/><Relationship Id="rId9" Type="http://schemas.openxmlformats.org/officeDocument/2006/relationships/image" Target="../media/image85.png"/><Relationship Id="rId14" Type="http://schemas.openxmlformats.org/officeDocument/2006/relationships/image" Target="../media/image90.png"/></Relationships>
</file>

<file path=ppt/slides/_rels/slide21.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png"/><Relationship Id="rId7" Type="http://schemas.openxmlformats.org/officeDocument/2006/relationships/image" Target="../media/image97.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73.wmf"/><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99.png"/></Relationships>
</file>

<file path=ppt/slides/_rels/slide2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9.xml"/><Relationship Id="rId4" Type="http://schemas.openxmlformats.org/officeDocument/2006/relationships/image" Target="../media/image102.png"/></Relationships>
</file>

<file path=ppt/slides/_rels/slide2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2.png"/><Relationship Id="rId26" Type="http://schemas.openxmlformats.org/officeDocument/2006/relationships/image" Target="../media/image130.png"/><Relationship Id="rId3" Type="http://schemas.openxmlformats.org/officeDocument/2006/relationships/image" Target="../media/image107.png"/><Relationship Id="rId21" Type="http://schemas.openxmlformats.org/officeDocument/2006/relationships/image" Target="../media/image125.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5" Type="http://schemas.openxmlformats.org/officeDocument/2006/relationships/image" Target="../media/image129.png"/><Relationship Id="rId2" Type="http://schemas.openxmlformats.org/officeDocument/2006/relationships/notesSlide" Target="../notesSlides/notesSlide23.xml"/><Relationship Id="rId16" Type="http://schemas.openxmlformats.org/officeDocument/2006/relationships/image" Target="../media/image120.png"/><Relationship Id="rId20" Type="http://schemas.openxmlformats.org/officeDocument/2006/relationships/image" Target="../media/image124.png"/><Relationship Id="rId29" Type="http://schemas.openxmlformats.org/officeDocument/2006/relationships/image" Target="../media/image133.emf"/><Relationship Id="rId1" Type="http://schemas.openxmlformats.org/officeDocument/2006/relationships/slideLayout" Target="../slideLayouts/slideLayout3.xml"/><Relationship Id="rId6" Type="http://schemas.openxmlformats.org/officeDocument/2006/relationships/image" Target="../media/image110.png"/><Relationship Id="rId11" Type="http://schemas.openxmlformats.org/officeDocument/2006/relationships/image" Target="../media/image115.png"/><Relationship Id="rId24" Type="http://schemas.openxmlformats.org/officeDocument/2006/relationships/image" Target="../media/image128.png"/><Relationship Id="rId5" Type="http://schemas.openxmlformats.org/officeDocument/2006/relationships/image" Target="../media/image109.png"/><Relationship Id="rId15" Type="http://schemas.openxmlformats.org/officeDocument/2006/relationships/image" Target="../media/image119.png"/><Relationship Id="rId23" Type="http://schemas.openxmlformats.org/officeDocument/2006/relationships/image" Target="../media/image127.png"/><Relationship Id="rId28" Type="http://schemas.openxmlformats.org/officeDocument/2006/relationships/image" Target="../media/image132.png"/><Relationship Id="rId10" Type="http://schemas.openxmlformats.org/officeDocument/2006/relationships/image" Target="../media/image114.png"/><Relationship Id="rId19" Type="http://schemas.openxmlformats.org/officeDocument/2006/relationships/image" Target="../media/image123.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 Id="rId22" Type="http://schemas.openxmlformats.org/officeDocument/2006/relationships/image" Target="../media/image126.png"/><Relationship Id="rId27" Type="http://schemas.openxmlformats.org/officeDocument/2006/relationships/image" Target="../media/image131.png"/></Relationships>
</file>

<file path=ppt/slides/_rels/slide2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tiff"/><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138.tiff"/><Relationship Id="rId5" Type="http://schemas.openxmlformats.org/officeDocument/2006/relationships/image" Target="../media/image137.tiff"/><Relationship Id="rId4" Type="http://schemas.openxmlformats.org/officeDocument/2006/relationships/image" Target="../media/image136.tiff"/><Relationship Id="rId9" Type="http://schemas.openxmlformats.org/officeDocument/2006/relationships/image" Target="../media/image1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66.png"/><Relationship Id="rId7" Type="http://schemas.openxmlformats.org/officeDocument/2006/relationships/image" Target="../media/image145.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 Id="rId9" Type="http://schemas.openxmlformats.org/officeDocument/2006/relationships/image" Target="../media/image10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g"/><Relationship Id="rId18" Type="http://schemas.openxmlformats.org/officeDocument/2006/relationships/image" Target="../media/image27.jpeg"/><Relationship Id="rId3" Type="http://schemas.openxmlformats.org/officeDocument/2006/relationships/image" Target="../media/image12.jpeg"/><Relationship Id="rId21" Type="http://schemas.openxmlformats.org/officeDocument/2006/relationships/image" Target="../media/image30.jpeg"/><Relationship Id="rId7" Type="http://schemas.openxmlformats.org/officeDocument/2006/relationships/image" Target="../media/image16.wmf"/><Relationship Id="rId12" Type="http://schemas.openxmlformats.org/officeDocument/2006/relationships/image" Target="../media/image21.png"/><Relationship Id="rId17" Type="http://schemas.openxmlformats.org/officeDocument/2006/relationships/image" Target="../media/image26.jpeg"/><Relationship Id="rId2" Type="http://schemas.openxmlformats.org/officeDocument/2006/relationships/notesSlide" Target="../notesSlides/notesSlide3.xml"/><Relationship Id="rId16" Type="http://schemas.openxmlformats.org/officeDocument/2006/relationships/image" Target="../media/image25.jpeg"/><Relationship Id="rId20" Type="http://schemas.openxmlformats.org/officeDocument/2006/relationships/image" Target="../media/image29.jpeg"/><Relationship Id="rId1" Type="http://schemas.openxmlformats.org/officeDocument/2006/relationships/slideLayout" Target="../slideLayouts/slideLayout9.xml"/><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jpg"/><Relationship Id="rId15" Type="http://schemas.openxmlformats.org/officeDocument/2006/relationships/image" Target="../media/image24.jpeg"/><Relationship Id="rId10" Type="http://schemas.openxmlformats.org/officeDocument/2006/relationships/image" Target="../media/image19.jpeg"/><Relationship Id="rId19" Type="http://schemas.openxmlformats.org/officeDocument/2006/relationships/image" Target="../media/image28.jpeg"/><Relationship Id="rId4" Type="http://schemas.openxmlformats.org/officeDocument/2006/relationships/image" Target="../media/image13.wmf"/><Relationship Id="rId9" Type="http://schemas.openxmlformats.org/officeDocument/2006/relationships/image" Target="../media/image18.jpeg"/><Relationship Id="rId14" Type="http://schemas.openxmlformats.org/officeDocument/2006/relationships/image" Target="../media/image2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EB378D-7532-4115-BE2E-788E557A3ABE}"/>
              </a:ext>
            </a:extLst>
          </p:cNvPr>
          <p:cNvSpPr>
            <a:spLocks noGrp="1"/>
          </p:cNvSpPr>
          <p:nvPr>
            <p:ph type="body" sz="quarter" idx="13"/>
          </p:nvPr>
        </p:nvSpPr>
        <p:spPr/>
        <p:txBody>
          <a:bodyPr/>
          <a:lstStyle/>
          <a:p>
            <a:r>
              <a:rPr lang="en-IN" dirty="0"/>
              <a:t>Sify AWS Offerings</a:t>
            </a:r>
          </a:p>
        </p:txBody>
      </p:sp>
    </p:spTree>
    <p:extLst>
      <p:ext uri="{BB962C8B-B14F-4D97-AF65-F5344CB8AC3E}">
        <p14:creationId xmlns:p14="http://schemas.microsoft.com/office/powerpoint/2010/main" val="346994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48EBFA4-E020-4358-B354-5F9A4C4D2E67}"/>
              </a:ext>
            </a:extLst>
          </p:cNvPr>
          <p:cNvCxnSpPr/>
          <p:nvPr/>
        </p:nvCxnSpPr>
        <p:spPr>
          <a:xfrm>
            <a:off x="4620816" y="607219"/>
            <a:ext cx="0" cy="4413647"/>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CCA5904-2F84-4A48-ABF2-B4AA0791D9E4}"/>
              </a:ext>
            </a:extLst>
          </p:cNvPr>
          <p:cNvGrpSpPr/>
          <p:nvPr/>
        </p:nvGrpSpPr>
        <p:grpSpPr>
          <a:xfrm>
            <a:off x="144066" y="1023937"/>
            <a:ext cx="8748414" cy="4119563"/>
            <a:chOff x="144066" y="647701"/>
            <a:chExt cx="8884444" cy="4495800"/>
          </a:xfrm>
        </p:grpSpPr>
        <p:pic>
          <p:nvPicPr>
            <p:cNvPr id="6" name="Picture 5">
              <a:extLst>
                <a:ext uri="{FF2B5EF4-FFF2-40B4-BE49-F238E27FC236}">
                  <a16:creationId xmlns:a16="http://schemas.microsoft.com/office/drawing/2014/main" id="{694B0341-5ECE-4EEB-A1A5-1C53CBB7312D}"/>
                </a:ext>
              </a:extLst>
            </p:cNvPr>
            <p:cNvPicPr>
              <a:picLocks noChangeAspect="1"/>
            </p:cNvPicPr>
            <p:nvPr/>
          </p:nvPicPr>
          <p:blipFill>
            <a:blip r:embed="rId3"/>
            <a:stretch>
              <a:fillRect/>
            </a:stretch>
          </p:blipFill>
          <p:spPr>
            <a:xfrm>
              <a:off x="1932196" y="2821696"/>
              <a:ext cx="1141688" cy="1141688"/>
            </a:xfrm>
            <a:prstGeom prst="rect">
              <a:avLst/>
            </a:prstGeom>
          </p:spPr>
        </p:pic>
        <p:cxnSp>
          <p:nvCxnSpPr>
            <p:cNvPr id="8" name="Straight Connector 7">
              <a:extLst>
                <a:ext uri="{FF2B5EF4-FFF2-40B4-BE49-F238E27FC236}">
                  <a16:creationId xmlns:a16="http://schemas.microsoft.com/office/drawing/2014/main" id="{511DA1C5-B608-483E-8959-C440EC38861D}"/>
                </a:ext>
              </a:extLst>
            </p:cNvPr>
            <p:cNvCxnSpPr/>
            <p:nvPr/>
          </p:nvCxnSpPr>
          <p:spPr>
            <a:xfrm>
              <a:off x="144066" y="2497931"/>
              <a:ext cx="8884444" cy="0"/>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9" name="TextBox 5">
              <a:extLst>
                <a:ext uri="{FF2B5EF4-FFF2-40B4-BE49-F238E27FC236}">
                  <a16:creationId xmlns:a16="http://schemas.microsoft.com/office/drawing/2014/main" id="{DB8D2E24-A924-458B-9D82-FDE276E4A69B}"/>
                </a:ext>
              </a:extLst>
            </p:cNvPr>
            <p:cNvSpPr txBox="1">
              <a:spLocks noChangeArrowheads="1"/>
            </p:cNvSpPr>
            <p:nvPr/>
          </p:nvSpPr>
          <p:spPr bwMode="auto">
            <a:xfrm>
              <a:off x="432198" y="648892"/>
              <a:ext cx="41028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100" b="1" dirty="0"/>
                <a:t>Network connectivity</a:t>
              </a:r>
            </a:p>
          </p:txBody>
        </p:sp>
        <p:sp>
          <p:nvSpPr>
            <p:cNvPr id="10" name="TextBox 6">
              <a:extLst>
                <a:ext uri="{FF2B5EF4-FFF2-40B4-BE49-F238E27FC236}">
                  <a16:creationId xmlns:a16="http://schemas.microsoft.com/office/drawing/2014/main" id="{6D6760AB-E6E3-4B12-A9DF-FACAB4D03FE1}"/>
                </a:ext>
              </a:extLst>
            </p:cNvPr>
            <p:cNvSpPr txBox="1">
              <a:spLocks noChangeArrowheads="1"/>
            </p:cNvSpPr>
            <p:nvPr/>
          </p:nvSpPr>
          <p:spPr bwMode="auto">
            <a:xfrm>
              <a:off x="433388" y="916781"/>
              <a:ext cx="4102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00" dirty="0"/>
                <a:t>Sify Rabale DC – AWS DX2 of India region</a:t>
              </a:r>
            </a:p>
          </p:txBody>
        </p:sp>
        <p:pic>
          <p:nvPicPr>
            <p:cNvPr id="11" name="Picture 7">
              <a:extLst>
                <a:ext uri="{FF2B5EF4-FFF2-40B4-BE49-F238E27FC236}">
                  <a16:creationId xmlns:a16="http://schemas.microsoft.com/office/drawing/2014/main" id="{221ECC4A-584B-4DA8-9036-544FF967DF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3816" y="1233488"/>
              <a:ext cx="856059" cy="8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FA76832E-3ADA-4E97-AEF3-D27CE73F8B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376" y="1454944"/>
              <a:ext cx="707231"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4" descr="https://upload.wikimedia.org/wikipedia/commons/thumb/5/5c/AWS_Simple_Icons_AWS_Cloud.svg/1024px-AWS_Simple_Icons_AWS_Cloud.svg.png">
              <a:extLst>
                <a:ext uri="{FF2B5EF4-FFF2-40B4-BE49-F238E27FC236}">
                  <a16:creationId xmlns:a16="http://schemas.microsoft.com/office/drawing/2014/main" id="{7749CFA9-6DCD-45B1-8C89-6951E76436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1357" y="1122760"/>
              <a:ext cx="109418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eft-Right Arrow 10">
              <a:extLst>
                <a:ext uri="{FF2B5EF4-FFF2-40B4-BE49-F238E27FC236}">
                  <a16:creationId xmlns:a16="http://schemas.microsoft.com/office/drawing/2014/main" id="{4BD427C8-BC50-494A-B5D6-954A8BEE17DC}"/>
                </a:ext>
              </a:extLst>
            </p:cNvPr>
            <p:cNvSpPr/>
            <p:nvPr/>
          </p:nvSpPr>
          <p:spPr>
            <a:xfrm>
              <a:off x="1421607" y="1528763"/>
              <a:ext cx="532210" cy="22741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5" name="Left-Right Arrow 11">
              <a:extLst>
                <a:ext uri="{FF2B5EF4-FFF2-40B4-BE49-F238E27FC236}">
                  <a16:creationId xmlns:a16="http://schemas.microsoft.com/office/drawing/2014/main" id="{76C738B2-3688-4D0C-821D-C4B58E7B2D76}"/>
                </a:ext>
              </a:extLst>
            </p:cNvPr>
            <p:cNvSpPr/>
            <p:nvPr/>
          </p:nvSpPr>
          <p:spPr>
            <a:xfrm>
              <a:off x="2868216" y="1527572"/>
              <a:ext cx="533400" cy="227409"/>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6" name="TextBox 12">
              <a:extLst>
                <a:ext uri="{FF2B5EF4-FFF2-40B4-BE49-F238E27FC236}">
                  <a16:creationId xmlns:a16="http://schemas.microsoft.com/office/drawing/2014/main" id="{32BF4AED-4665-4A6E-86E6-84FCBB6A0E67}"/>
                </a:ext>
              </a:extLst>
            </p:cNvPr>
            <p:cNvSpPr txBox="1">
              <a:spLocks noChangeArrowheads="1"/>
            </p:cNvSpPr>
            <p:nvPr/>
          </p:nvSpPr>
          <p:spPr bwMode="auto">
            <a:xfrm>
              <a:off x="432198" y="2160985"/>
              <a:ext cx="4102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00" dirty="0"/>
                <a:t>Seamless &amp; non disruptive migration with committed latency </a:t>
              </a:r>
            </a:p>
          </p:txBody>
        </p:sp>
        <p:sp>
          <p:nvSpPr>
            <p:cNvPr id="17" name="TextBox 13">
              <a:extLst>
                <a:ext uri="{FF2B5EF4-FFF2-40B4-BE49-F238E27FC236}">
                  <a16:creationId xmlns:a16="http://schemas.microsoft.com/office/drawing/2014/main" id="{F12333BE-0D6E-4532-8E59-66A4768483A0}"/>
                </a:ext>
              </a:extLst>
            </p:cNvPr>
            <p:cNvSpPr txBox="1">
              <a:spLocks noChangeArrowheads="1"/>
            </p:cNvSpPr>
            <p:nvPr/>
          </p:nvSpPr>
          <p:spPr bwMode="auto">
            <a:xfrm>
              <a:off x="4835129" y="647701"/>
              <a:ext cx="41028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100" b="1" dirty="0"/>
                <a:t>Zero defect migration</a:t>
              </a:r>
            </a:p>
          </p:txBody>
        </p:sp>
        <p:sp>
          <p:nvSpPr>
            <p:cNvPr id="18" name="TextBox 14">
              <a:extLst>
                <a:ext uri="{FF2B5EF4-FFF2-40B4-BE49-F238E27FC236}">
                  <a16:creationId xmlns:a16="http://schemas.microsoft.com/office/drawing/2014/main" id="{7B9B35F9-498E-4488-A5EA-5135F219A5A2}"/>
                </a:ext>
              </a:extLst>
            </p:cNvPr>
            <p:cNvSpPr txBox="1">
              <a:spLocks noChangeArrowheads="1"/>
            </p:cNvSpPr>
            <p:nvPr/>
          </p:nvSpPr>
          <p:spPr bwMode="auto">
            <a:xfrm>
              <a:off x="4807744" y="915591"/>
              <a:ext cx="4102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00" dirty="0"/>
                <a:t>With right approach, right tool sets, right processes &amp; practices</a:t>
              </a:r>
            </a:p>
          </p:txBody>
        </p:sp>
        <p:pic>
          <p:nvPicPr>
            <p:cNvPr id="19" name="Picture 15">
              <a:extLst>
                <a:ext uri="{FF2B5EF4-FFF2-40B4-BE49-F238E27FC236}">
                  <a16:creationId xmlns:a16="http://schemas.microsoft.com/office/drawing/2014/main" id="{660CE97E-1FC6-4406-B26B-A96271B2618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8233" y="1105843"/>
              <a:ext cx="1094512" cy="109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a:extLst>
                <a:ext uri="{FF2B5EF4-FFF2-40B4-BE49-F238E27FC236}">
                  <a16:creationId xmlns:a16="http://schemas.microsoft.com/office/drawing/2014/main" id="{34A526F2-65D1-4A5C-A67A-632E7E48E7C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39204" y="1237248"/>
              <a:ext cx="785813" cy="78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a:extLst>
                <a:ext uri="{FF2B5EF4-FFF2-40B4-BE49-F238E27FC236}">
                  <a16:creationId xmlns:a16="http://schemas.microsoft.com/office/drawing/2014/main" id="{CD658CD2-1DF7-4122-BE71-846F5C59E30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97493" y="1312147"/>
              <a:ext cx="890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a:extLst>
                <a:ext uri="{FF2B5EF4-FFF2-40B4-BE49-F238E27FC236}">
                  <a16:creationId xmlns:a16="http://schemas.microsoft.com/office/drawing/2014/main" id="{922AB22F-ECAA-417E-9526-E57615784D7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260557" y="1335554"/>
              <a:ext cx="541735" cy="54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9">
              <a:extLst>
                <a:ext uri="{FF2B5EF4-FFF2-40B4-BE49-F238E27FC236}">
                  <a16:creationId xmlns:a16="http://schemas.microsoft.com/office/drawing/2014/main" id="{EEB8829C-5439-4F51-A17C-36F1A5D06C53}"/>
                </a:ext>
              </a:extLst>
            </p:cNvPr>
            <p:cNvSpPr txBox="1">
              <a:spLocks noChangeArrowheads="1"/>
            </p:cNvSpPr>
            <p:nvPr/>
          </p:nvSpPr>
          <p:spPr bwMode="auto">
            <a:xfrm>
              <a:off x="4804173" y="2117558"/>
              <a:ext cx="41028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00" dirty="0"/>
                <a:t>Checklist driven and defined time bound phased approach for migration </a:t>
              </a:r>
            </a:p>
          </p:txBody>
        </p:sp>
        <p:sp>
          <p:nvSpPr>
            <p:cNvPr id="24" name="TextBox 20">
              <a:extLst>
                <a:ext uri="{FF2B5EF4-FFF2-40B4-BE49-F238E27FC236}">
                  <a16:creationId xmlns:a16="http://schemas.microsoft.com/office/drawing/2014/main" id="{E8EA5304-20C5-4798-9C7E-B4BBB48FF4ED}"/>
                </a:ext>
              </a:extLst>
            </p:cNvPr>
            <p:cNvSpPr txBox="1">
              <a:spLocks noChangeArrowheads="1"/>
            </p:cNvSpPr>
            <p:nvPr/>
          </p:nvSpPr>
          <p:spPr bwMode="auto">
            <a:xfrm>
              <a:off x="431007" y="2559844"/>
              <a:ext cx="41028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100" b="1" dirty="0"/>
                <a:t>Existing migration capabilities</a:t>
              </a:r>
            </a:p>
          </p:txBody>
        </p:sp>
        <p:sp>
          <p:nvSpPr>
            <p:cNvPr id="25" name="TextBox 21">
              <a:extLst>
                <a:ext uri="{FF2B5EF4-FFF2-40B4-BE49-F238E27FC236}">
                  <a16:creationId xmlns:a16="http://schemas.microsoft.com/office/drawing/2014/main" id="{9975BE73-DB91-47D4-9788-380194E958C0}"/>
                </a:ext>
              </a:extLst>
            </p:cNvPr>
            <p:cNvSpPr txBox="1">
              <a:spLocks noChangeArrowheads="1"/>
            </p:cNvSpPr>
            <p:nvPr/>
          </p:nvSpPr>
          <p:spPr bwMode="auto">
            <a:xfrm>
              <a:off x="432198" y="2789635"/>
              <a:ext cx="4102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00" dirty="0"/>
                <a:t>V 2 V | P 2 V | Platform | Database | Version</a:t>
              </a:r>
            </a:p>
          </p:txBody>
        </p:sp>
        <p:cxnSp>
          <p:nvCxnSpPr>
            <p:cNvPr id="26" name="Straight Connector 25">
              <a:extLst>
                <a:ext uri="{FF2B5EF4-FFF2-40B4-BE49-F238E27FC236}">
                  <a16:creationId xmlns:a16="http://schemas.microsoft.com/office/drawing/2014/main" id="{18987F1F-CB36-449B-9ADF-42BA86284476}"/>
                </a:ext>
              </a:extLst>
            </p:cNvPr>
            <p:cNvCxnSpPr/>
            <p:nvPr/>
          </p:nvCxnSpPr>
          <p:spPr>
            <a:xfrm>
              <a:off x="150019" y="3989434"/>
              <a:ext cx="4450556" cy="0"/>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27" name="TextBox 24">
              <a:extLst>
                <a:ext uri="{FF2B5EF4-FFF2-40B4-BE49-F238E27FC236}">
                  <a16:creationId xmlns:a16="http://schemas.microsoft.com/office/drawing/2014/main" id="{234E9535-AF66-45D1-8BFF-D29F0D2AC0FC}"/>
                </a:ext>
              </a:extLst>
            </p:cNvPr>
            <p:cNvSpPr txBox="1">
              <a:spLocks noChangeArrowheads="1"/>
            </p:cNvSpPr>
            <p:nvPr/>
          </p:nvSpPr>
          <p:spPr bwMode="auto">
            <a:xfrm>
              <a:off x="421482" y="3715820"/>
              <a:ext cx="4102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00" dirty="0"/>
                <a:t>Expertise across infrastructure and platform migration</a:t>
              </a:r>
            </a:p>
          </p:txBody>
        </p:sp>
        <p:sp>
          <p:nvSpPr>
            <p:cNvPr id="28" name="TextBox 28">
              <a:extLst>
                <a:ext uri="{FF2B5EF4-FFF2-40B4-BE49-F238E27FC236}">
                  <a16:creationId xmlns:a16="http://schemas.microsoft.com/office/drawing/2014/main" id="{71327435-A778-465C-BA11-0119FAFA439E}"/>
                </a:ext>
              </a:extLst>
            </p:cNvPr>
            <p:cNvSpPr txBox="1">
              <a:spLocks noChangeArrowheads="1"/>
            </p:cNvSpPr>
            <p:nvPr/>
          </p:nvSpPr>
          <p:spPr bwMode="auto">
            <a:xfrm>
              <a:off x="361860" y="3999310"/>
              <a:ext cx="41028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100" b="1" dirty="0"/>
                <a:t>Assessment</a:t>
              </a:r>
            </a:p>
          </p:txBody>
        </p:sp>
        <p:sp>
          <p:nvSpPr>
            <p:cNvPr id="29" name="TextBox 29">
              <a:extLst>
                <a:ext uri="{FF2B5EF4-FFF2-40B4-BE49-F238E27FC236}">
                  <a16:creationId xmlns:a16="http://schemas.microsoft.com/office/drawing/2014/main" id="{F4520F05-4E64-4ADA-BE81-20F70F5C9D4B}"/>
                </a:ext>
              </a:extLst>
            </p:cNvPr>
            <p:cNvSpPr txBox="1">
              <a:spLocks noChangeArrowheads="1"/>
            </p:cNvSpPr>
            <p:nvPr/>
          </p:nvSpPr>
          <p:spPr bwMode="auto">
            <a:xfrm>
              <a:off x="247560" y="4219575"/>
              <a:ext cx="4102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00" dirty="0"/>
                <a:t>Complemented by AWS assessment practices</a:t>
              </a:r>
            </a:p>
          </p:txBody>
        </p:sp>
        <p:sp>
          <p:nvSpPr>
            <p:cNvPr id="30" name="TextBox 30">
              <a:extLst>
                <a:ext uri="{FF2B5EF4-FFF2-40B4-BE49-F238E27FC236}">
                  <a16:creationId xmlns:a16="http://schemas.microsoft.com/office/drawing/2014/main" id="{7DD8DAE0-B041-4171-B5A4-E3F6443371DD}"/>
                </a:ext>
              </a:extLst>
            </p:cNvPr>
            <p:cNvSpPr txBox="1">
              <a:spLocks noChangeArrowheads="1"/>
            </p:cNvSpPr>
            <p:nvPr/>
          </p:nvSpPr>
          <p:spPr bwMode="auto">
            <a:xfrm>
              <a:off x="4804173" y="2568179"/>
              <a:ext cx="41028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100" b="1" dirty="0"/>
                <a:t>Single window partner</a:t>
              </a:r>
            </a:p>
          </p:txBody>
        </p:sp>
        <p:pic>
          <p:nvPicPr>
            <p:cNvPr id="31" name="Picture 31">
              <a:extLst>
                <a:ext uri="{FF2B5EF4-FFF2-40B4-BE49-F238E27FC236}">
                  <a16:creationId xmlns:a16="http://schemas.microsoft.com/office/drawing/2014/main" id="{39B6BF24-1FE8-49C3-9267-A7FD2B8AD1C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684391" y="4109761"/>
              <a:ext cx="716756" cy="71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2">
              <a:extLst>
                <a:ext uri="{FF2B5EF4-FFF2-40B4-BE49-F238E27FC236}">
                  <a16:creationId xmlns:a16="http://schemas.microsoft.com/office/drawing/2014/main" id="{EA7FAEA5-875D-465F-971E-06FE691F0E64}"/>
                </a:ext>
              </a:extLst>
            </p:cNvPr>
            <p:cNvSpPr txBox="1">
              <a:spLocks noChangeArrowheads="1"/>
            </p:cNvSpPr>
            <p:nvPr/>
          </p:nvSpPr>
          <p:spPr bwMode="auto">
            <a:xfrm>
              <a:off x="4838700" y="2799160"/>
              <a:ext cx="4102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00" dirty="0"/>
                <a:t>For assessment, network and migration</a:t>
              </a:r>
            </a:p>
          </p:txBody>
        </p:sp>
        <p:pic>
          <p:nvPicPr>
            <p:cNvPr id="33" name="Picture 32">
              <a:extLst>
                <a:ext uri="{FF2B5EF4-FFF2-40B4-BE49-F238E27FC236}">
                  <a16:creationId xmlns:a16="http://schemas.microsoft.com/office/drawing/2014/main" id="{1250B688-A7FF-4FFB-AD74-3F0F419DE1B0}"/>
                </a:ext>
              </a:extLst>
            </p:cNvPr>
            <p:cNvPicPr>
              <a:picLocks noChangeAspect="1"/>
            </p:cNvPicPr>
            <p:nvPr/>
          </p:nvPicPr>
          <p:blipFill>
            <a:blip r:embed="rId12"/>
            <a:stretch>
              <a:fillRect/>
            </a:stretch>
          </p:blipFill>
          <p:spPr>
            <a:xfrm>
              <a:off x="4776878" y="2969921"/>
              <a:ext cx="4154701" cy="1714002"/>
            </a:xfrm>
            <a:prstGeom prst="rect">
              <a:avLst/>
            </a:prstGeom>
          </p:spPr>
        </p:pic>
        <p:sp>
          <p:nvSpPr>
            <p:cNvPr id="34" name="Slide Number Placeholder 1">
              <a:extLst>
                <a:ext uri="{FF2B5EF4-FFF2-40B4-BE49-F238E27FC236}">
                  <a16:creationId xmlns:a16="http://schemas.microsoft.com/office/drawing/2014/main" id="{BBD75482-8C74-4E55-B3A2-447C0715860A}"/>
                </a:ext>
              </a:extLst>
            </p:cNvPr>
            <p:cNvSpPr txBox="1">
              <a:spLocks/>
            </p:cNvSpPr>
            <p:nvPr/>
          </p:nvSpPr>
          <p:spPr>
            <a:xfrm>
              <a:off x="3609948" y="4869657"/>
              <a:ext cx="2057400" cy="273844"/>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10</a:t>
              </a:fld>
              <a:endParaRPr lang="en-IN" sz="900" dirty="0"/>
            </a:p>
          </p:txBody>
        </p:sp>
      </p:grpSp>
      <p:sp>
        <p:nvSpPr>
          <p:cNvPr id="3" name="Title 2">
            <a:extLst>
              <a:ext uri="{FF2B5EF4-FFF2-40B4-BE49-F238E27FC236}">
                <a16:creationId xmlns:a16="http://schemas.microsoft.com/office/drawing/2014/main" id="{88A3F6A9-52F8-41DC-9E38-41D0200A0447}"/>
              </a:ext>
            </a:extLst>
          </p:cNvPr>
          <p:cNvSpPr>
            <a:spLocks noGrp="1"/>
          </p:cNvSpPr>
          <p:nvPr>
            <p:ph type="ctrTitle"/>
          </p:nvPr>
        </p:nvSpPr>
        <p:spPr>
          <a:xfrm>
            <a:off x="324000" y="367206"/>
            <a:ext cx="7538400" cy="369322"/>
          </a:xfrm>
        </p:spPr>
        <p:txBody>
          <a:bodyPr/>
          <a:lstStyle/>
          <a:p>
            <a:r>
              <a:rPr lang="en-IN" dirty="0"/>
              <a:t>GI AWS+ | AWS-MIGRATE Enables…..</a:t>
            </a:r>
          </a:p>
        </p:txBody>
      </p:sp>
    </p:spTree>
    <p:extLst>
      <p:ext uri="{BB962C8B-B14F-4D97-AF65-F5344CB8AC3E}">
        <p14:creationId xmlns:p14="http://schemas.microsoft.com/office/powerpoint/2010/main" val="346156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871521" y="3301508"/>
            <a:ext cx="5554208" cy="1304315"/>
          </a:xfrm>
          <a:prstGeom prst="rect">
            <a:avLst/>
          </a:prstGeom>
        </p:spPr>
      </p:pic>
      <p:pic>
        <p:nvPicPr>
          <p:cNvPr id="10" name="Picture 9"/>
          <p:cNvPicPr>
            <a:picLocks noChangeAspect="1"/>
          </p:cNvPicPr>
          <p:nvPr/>
        </p:nvPicPr>
        <p:blipFill>
          <a:blip r:embed="rId4"/>
          <a:stretch>
            <a:fillRect/>
          </a:stretch>
        </p:blipFill>
        <p:spPr>
          <a:xfrm>
            <a:off x="2843808" y="1546877"/>
            <a:ext cx="5554208" cy="1731606"/>
          </a:xfrm>
          <a:prstGeom prst="rect">
            <a:avLst/>
          </a:prstGeom>
        </p:spPr>
      </p:pic>
      <p:sp>
        <p:nvSpPr>
          <p:cNvPr id="11" name="Rounded Rectangle 10"/>
          <p:cNvSpPr/>
          <p:nvPr/>
        </p:nvSpPr>
        <p:spPr>
          <a:xfrm>
            <a:off x="323850" y="3842033"/>
            <a:ext cx="2400843" cy="2746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000" b="1" dirty="0">
                <a:solidFill>
                  <a:schemeClr val="tx1"/>
                </a:solidFill>
                <a:latin typeface="Arial" panose="020B0604020202020204" pitchFamily="34" charset="0"/>
                <a:cs typeface="Arial" panose="020B0604020202020204" pitchFamily="34" charset="0"/>
              </a:rPr>
              <a:t>Core / Foundation services</a:t>
            </a:r>
          </a:p>
        </p:txBody>
      </p:sp>
      <p:sp>
        <p:nvSpPr>
          <p:cNvPr id="12" name="Rounded Rectangle 11"/>
          <p:cNvSpPr/>
          <p:nvPr/>
        </p:nvSpPr>
        <p:spPr>
          <a:xfrm>
            <a:off x="323850" y="2108516"/>
            <a:ext cx="2400843" cy="2746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000" b="1" dirty="0">
                <a:solidFill>
                  <a:schemeClr val="tx1"/>
                </a:solidFill>
                <a:latin typeface="Arial" panose="020B0604020202020204" pitchFamily="34" charset="0"/>
                <a:cs typeface="Arial" panose="020B0604020202020204" pitchFamily="34" charset="0"/>
              </a:rPr>
              <a:t>Platform services</a:t>
            </a:r>
          </a:p>
        </p:txBody>
      </p:sp>
      <p:sp>
        <p:nvSpPr>
          <p:cNvPr id="9" name="Slide Number Placeholder 1">
            <a:extLst>
              <a:ext uri="{FF2B5EF4-FFF2-40B4-BE49-F238E27FC236}">
                <a16:creationId xmlns:a16="http://schemas.microsoft.com/office/drawing/2014/main" id="{2A003AF0-64F3-4E9D-B591-E2211D0EAD05}"/>
              </a:ext>
            </a:extLst>
          </p:cNvPr>
          <p:cNvSpPr txBox="1">
            <a:spLocks/>
          </p:cNvSpPr>
          <p:nvPr/>
        </p:nvSpPr>
        <p:spPr>
          <a:xfrm>
            <a:off x="3609948" y="4869657"/>
            <a:ext cx="2057400" cy="273844"/>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11</a:t>
            </a:fld>
            <a:endParaRPr lang="en-IN" sz="900" dirty="0"/>
          </a:p>
        </p:txBody>
      </p:sp>
      <p:sp>
        <p:nvSpPr>
          <p:cNvPr id="3" name="Title 2">
            <a:extLst>
              <a:ext uri="{FF2B5EF4-FFF2-40B4-BE49-F238E27FC236}">
                <a16:creationId xmlns:a16="http://schemas.microsoft.com/office/drawing/2014/main" id="{7D5F19F2-B5C2-47F4-93CA-54D9559CBA46}"/>
              </a:ext>
            </a:extLst>
          </p:cNvPr>
          <p:cNvSpPr>
            <a:spLocks noGrp="1"/>
          </p:cNvSpPr>
          <p:nvPr>
            <p:ph type="ctrTitle"/>
          </p:nvPr>
        </p:nvSpPr>
        <p:spPr>
          <a:xfrm>
            <a:off x="324000" y="367206"/>
            <a:ext cx="7538400" cy="369322"/>
          </a:xfrm>
        </p:spPr>
        <p:txBody>
          <a:bodyPr/>
          <a:lstStyle/>
          <a:p>
            <a:r>
              <a:rPr lang="en-IN" dirty="0"/>
              <a:t>GI AWS+ | AWS-IT</a:t>
            </a:r>
          </a:p>
        </p:txBody>
      </p:sp>
      <p:sp>
        <p:nvSpPr>
          <p:cNvPr id="13" name="TextBox 12">
            <a:extLst>
              <a:ext uri="{FF2B5EF4-FFF2-40B4-BE49-F238E27FC236}">
                <a16:creationId xmlns:a16="http://schemas.microsoft.com/office/drawing/2014/main" id="{7DDBA4C0-7A78-48F2-887D-D42BF606BAA1}"/>
              </a:ext>
            </a:extLst>
          </p:cNvPr>
          <p:cNvSpPr txBox="1">
            <a:spLocks noChangeArrowheads="1"/>
          </p:cNvSpPr>
          <p:nvPr/>
        </p:nvSpPr>
        <p:spPr bwMode="auto">
          <a:xfrm>
            <a:off x="323850" y="1026865"/>
            <a:ext cx="8496299" cy="461665"/>
          </a:xfrm>
          <a:prstGeom prst="rect">
            <a:avLst/>
          </a:prstGeom>
          <a:solidFill>
            <a:schemeClr val="bg1">
              <a:lumMod val="95000"/>
            </a:schemeClr>
          </a:solidFill>
          <a:ln>
            <a:solidFill>
              <a:schemeClr val="bg1">
                <a:lumMod val="75000"/>
              </a:schemeClr>
            </a:solidFill>
          </a:ln>
          <a:extLst/>
        </p:spPr>
        <p:txBody>
          <a:bodyPr wrap="square" anchor="ctr">
            <a:spAutoFit/>
          </a:bodyPr>
          <a:lstStyle>
            <a:defPPr>
              <a:defRPr lang="en-US"/>
            </a:defPPr>
            <a:lvl1pPr>
              <a:defRPr sz="120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Sify offers complete IT stack on AWS Platform to customer as single window solution, whereby customer gets IT resources on AWS along with management, security, connectivity and optimization under single construct and SLA.</a:t>
            </a:r>
          </a:p>
        </p:txBody>
      </p:sp>
    </p:spTree>
    <p:extLst>
      <p:ext uri="{BB962C8B-B14F-4D97-AF65-F5344CB8AC3E}">
        <p14:creationId xmlns:p14="http://schemas.microsoft.com/office/powerpoint/2010/main" val="345075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78F8CA-F22D-4C90-939F-B27EFAF4D5BE}"/>
              </a:ext>
            </a:extLst>
          </p:cNvPr>
          <p:cNvSpPr txBox="1">
            <a:spLocks noChangeArrowheads="1"/>
          </p:cNvSpPr>
          <p:nvPr/>
        </p:nvSpPr>
        <p:spPr bwMode="auto">
          <a:xfrm>
            <a:off x="323850" y="1027753"/>
            <a:ext cx="76058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100" b="1" dirty="0"/>
              <a:t>Technology stack wise on premise solutions mapped to AWS </a:t>
            </a:r>
          </a:p>
        </p:txBody>
      </p:sp>
      <p:sp>
        <p:nvSpPr>
          <p:cNvPr id="7" name="Slide Number Placeholder 1">
            <a:extLst>
              <a:ext uri="{FF2B5EF4-FFF2-40B4-BE49-F238E27FC236}">
                <a16:creationId xmlns:a16="http://schemas.microsoft.com/office/drawing/2014/main" id="{86F86629-695D-4089-8EAB-1340A726C16B}"/>
              </a:ext>
            </a:extLst>
          </p:cNvPr>
          <p:cNvSpPr txBox="1">
            <a:spLocks/>
          </p:cNvSpPr>
          <p:nvPr/>
        </p:nvSpPr>
        <p:spPr>
          <a:xfrm>
            <a:off x="3609948" y="4869657"/>
            <a:ext cx="2057400" cy="273844"/>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12</a:t>
            </a:fld>
            <a:endParaRPr lang="en-IN" sz="900" dirty="0"/>
          </a:p>
        </p:txBody>
      </p:sp>
      <p:graphicFrame>
        <p:nvGraphicFramePr>
          <p:cNvPr id="2" name="Table 1">
            <a:extLst>
              <a:ext uri="{FF2B5EF4-FFF2-40B4-BE49-F238E27FC236}">
                <a16:creationId xmlns:a16="http://schemas.microsoft.com/office/drawing/2014/main" id="{A3337A25-68F5-4380-B2EC-CAD9B686A891}"/>
              </a:ext>
            </a:extLst>
          </p:cNvPr>
          <p:cNvGraphicFramePr>
            <a:graphicFrameLocks noGrp="1"/>
          </p:cNvGraphicFramePr>
          <p:nvPr>
            <p:extLst>
              <p:ext uri="{D42A27DB-BD31-4B8C-83A1-F6EECF244321}">
                <p14:modId xmlns:p14="http://schemas.microsoft.com/office/powerpoint/2010/main" val="4152619037"/>
              </p:ext>
            </p:extLst>
          </p:nvPr>
        </p:nvGraphicFramePr>
        <p:xfrm>
          <a:off x="323998" y="1347615"/>
          <a:ext cx="8496151" cy="3348216"/>
        </p:xfrm>
        <a:graphic>
          <a:graphicData uri="http://schemas.openxmlformats.org/drawingml/2006/table">
            <a:tbl>
              <a:tblPr firstRow="1" bandRow="1"/>
              <a:tblGrid>
                <a:gridCol w="1799730">
                  <a:extLst>
                    <a:ext uri="{9D8B030D-6E8A-4147-A177-3AD203B41FA5}">
                      <a16:colId xmlns:a16="http://schemas.microsoft.com/office/drawing/2014/main" val="3719648257"/>
                    </a:ext>
                  </a:extLst>
                </a:gridCol>
                <a:gridCol w="3384376">
                  <a:extLst>
                    <a:ext uri="{9D8B030D-6E8A-4147-A177-3AD203B41FA5}">
                      <a16:colId xmlns:a16="http://schemas.microsoft.com/office/drawing/2014/main" val="2005157422"/>
                    </a:ext>
                  </a:extLst>
                </a:gridCol>
                <a:gridCol w="3312045">
                  <a:extLst>
                    <a:ext uri="{9D8B030D-6E8A-4147-A177-3AD203B41FA5}">
                      <a16:colId xmlns:a16="http://schemas.microsoft.com/office/drawing/2014/main" val="3028604273"/>
                    </a:ext>
                  </a:extLst>
                </a:gridCol>
              </a:tblGrid>
              <a:tr h="140155">
                <a:tc>
                  <a:txBody>
                    <a:bodyPr/>
                    <a:lstStyle/>
                    <a:p>
                      <a:pPr algn="l" rtl="0" fontAlgn="ctr"/>
                      <a:r>
                        <a:rPr lang="en-US" sz="800" b="1" i="0" u="none" strike="noStrike" dirty="0">
                          <a:solidFill>
                            <a:schemeClr val="bg1"/>
                          </a:solidFill>
                          <a:effectLst/>
                          <a:latin typeface="+mn-lt"/>
                        </a:rPr>
                        <a:t>Technology stack</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l" rtl="0" fontAlgn="ctr"/>
                      <a:r>
                        <a:rPr lang="en-US" sz="800" b="1" i="0" u="none" strike="noStrike" dirty="0">
                          <a:solidFill>
                            <a:schemeClr val="bg1"/>
                          </a:solidFill>
                          <a:effectLst/>
                          <a:latin typeface="+mn-lt"/>
                        </a:rPr>
                        <a:t>On premise solution</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l" rtl="0" fontAlgn="ctr"/>
                      <a:r>
                        <a:rPr lang="en-US" sz="800" b="1" i="0" u="none" strike="noStrike" dirty="0">
                          <a:solidFill>
                            <a:schemeClr val="bg1"/>
                          </a:solidFill>
                          <a:effectLst/>
                          <a:latin typeface="+mn-lt"/>
                        </a:rPr>
                        <a:t>AWS</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1443465"/>
                  </a:ext>
                </a:extLst>
              </a:tr>
              <a:tr h="140155">
                <a:tc>
                  <a:txBody>
                    <a:bodyPr/>
                    <a:lstStyle/>
                    <a:p>
                      <a:pPr algn="l" rtl="0" fontAlgn="ctr"/>
                      <a:r>
                        <a:rPr lang="en-US" sz="800" b="0" i="0" u="none" strike="noStrike" dirty="0">
                          <a:solidFill>
                            <a:srgbClr val="000000"/>
                          </a:solidFill>
                          <a:effectLst/>
                          <a:latin typeface="+mn-lt"/>
                        </a:rPr>
                        <a:t>Network</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VPN, MPLS </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VPC, VPN, Amazon Direct Connect</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69754589"/>
                  </a:ext>
                </a:extLst>
              </a:tr>
              <a:tr h="140155">
                <a:tc rowSpan="2">
                  <a:txBody>
                    <a:bodyPr/>
                    <a:lstStyle/>
                    <a:p>
                      <a:pPr algn="l" rtl="0" fontAlgn="ctr"/>
                      <a:r>
                        <a:rPr lang="en-US" sz="800" b="0" i="0" u="none" strike="noStrike" dirty="0">
                          <a:solidFill>
                            <a:srgbClr val="000000"/>
                          </a:solidFill>
                          <a:effectLst/>
                          <a:latin typeface="+mn-lt"/>
                        </a:rPr>
                        <a:t>Security</a:t>
                      </a:r>
                    </a:p>
                  </a:txBody>
                  <a:tcPr marL="0" marR="92354" marT="46177" marB="4617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rowSpan="2">
                  <a:txBody>
                    <a:bodyPr/>
                    <a:lstStyle/>
                    <a:p>
                      <a:pPr algn="l" rtl="0" fontAlgn="ctr"/>
                      <a:r>
                        <a:rPr lang="en-US" sz="800" b="0" i="0" u="none" strike="noStrike" dirty="0">
                          <a:solidFill>
                            <a:srgbClr val="000000"/>
                          </a:solidFill>
                          <a:effectLst/>
                          <a:latin typeface="+mn-lt"/>
                        </a:rPr>
                        <a:t>Firewalls, NACLs, routing tables, disk encryption, SSL, IDS, IPS</a:t>
                      </a:r>
                    </a:p>
                  </a:txBody>
                  <a:tcPr marL="0" marR="92354" marT="46177" marB="4617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Security Groups, Amazon CloudHSM,</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17516191"/>
                  </a:ext>
                </a:extLst>
              </a:tr>
              <a:tr h="140155">
                <a:tc vMerge="1">
                  <a:txBody>
                    <a:bodyPr/>
                    <a:lstStyle/>
                    <a:p>
                      <a:endParaRPr lang="en-US"/>
                    </a:p>
                  </a:txBody>
                  <a:tcPr/>
                </a:tc>
                <a:tc vMerge="1">
                  <a:txBody>
                    <a:bodyPr/>
                    <a:lstStyle/>
                    <a:p>
                      <a:endParaRPr lang="en-US"/>
                    </a:p>
                  </a:txBody>
                  <a:tcPr/>
                </a:tc>
                <a:tc>
                  <a:txBody>
                    <a:bodyPr/>
                    <a:lstStyle/>
                    <a:p>
                      <a:pPr algn="l" rtl="0" fontAlgn="ctr"/>
                      <a:r>
                        <a:rPr lang="en-US" sz="800" b="0" i="0" u="none" strike="noStrike" dirty="0">
                          <a:solidFill>
                            <a:srgbClr val="000000"/>
                          </a:solidFill>
                          <a:effectLst/>
                          <a:latin typeface="+mn-lt"/>
                        </a:rPr>
                        <a:t>NACLs, routing tables, disk encryption, SSL, IDS, IPS</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494545508"/>
                  </a:ext>
                </a:extLst>
              </a:tr>
              <a:tr h="276434">
                <a:tc>
                  <a:txBody>
                    <a:bodyPr/>
                    <a:lstStyle/>
                    <a:p>
                      <a:pPr algn="l" rtl="0" fontAlgn="ctr"/>
                      <a:r>
                        <a:rPr lang="en-US" sz="800" b="0" i="0" u="none" strike="noStrike" dirty="0">
                          <a:solidFill>
                            <a:srgbClr val="000000"/>
                          </a:solidFill>
                          <a:effectLst/>
                          <a:latin typeface="+mn-lt"/>
                        </a:rPr>
                        <a:t>Storage</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NAS, SAN, SSD</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EBS, Amazon S3, Amazon EC2 Instance storage (SSD), Amazon EFS</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45306097"/>
                  </a:ext>
                </a:extLst>
              </a:tr>
              <a:tr h="140155">
                <a:tc>
                  <a:txBody>
                    <a:bodyPr/>
                    <a:lstStyle/>
                    <a:p>
                      <a:pPr algn="l" rtl="0" fontAlgn="ctr"/>
                      <a:r>
                        <a:rPr lang="en-US" sz="800" b="0" i="0" u="none" strike="noStrike" dirty="0">
                          <a:solidFill>
                            <a:srgbClr val="000000"/>
                          </a:solidFill>
                          <a:effectLst/>
                          <a:latin typeface="+mn-lt"/>
                        </a:rPr>
                        <a:t>Computer</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Hardware, Virtualization</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EC2</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46181340"/>
                  </a:ext>
                </a:extLst>
              </a:tr>
              <a:tr h="140155">
                <a:tc>
                  <a:txBody>
                    <a:bodyPr/>
                    <a:lstStyle/>
                    <a:p>
                      <a:pPr algn="l" rtl="0" fontAlgn="ctr"/>
                      <a:r>
                        <a:rPr lang="en-US" sz="800" b="0" i="0" u="none" strike="noStrike" dirty="0">
                          <a:solidFill>
                            <a:srgbClr val="000000"/>
                          </a:solidFill>
                          <a:effectLst/>
                          <a:latin typeface="+mn-lt"/>
                        </a:rPr>
                        <a:t>Content Delivery</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CDN Solutions</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CloudFront</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03180450"/>
                  </a:ext>
                </a:extLst>
              </a:tr>
              <a:tr h="276434">
                <a:tc>
                  <a:txBody>
                    <a:bodyPr/>
                    <a:lstStyle/>
                    <a:p>
                      <a:pPr algn="l" rtl="0" fontAlgn="ctr"/>
                      <a:r>
                        <a:rPr lang="en-US" sz="800" b="0" i="0" u="none" strike="noStrike" dirty="0">
                          <a:solidFill>
                            <a:srgbClr val="000000"/>
                          </a:solidFill>
                          <a:effectLst/>
                          <a:latin typeface="+mn-lt"/>
                        </a:rPr>
                        <a:t>Databases</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DB2, MS SQL Server, MySQL, Oracle, PostgresSQL, MongoDB, Couchbase</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RDS, Amazon DynamoDB, DB2, MS SQL Server, MySQL,PostgesSQL, Oracle, MongoDB, Arora</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4827698"/>
                  </a:ext>
                </a:extLst>
              </a:tr>
              <a:tr h="140155">
                <a:tc>
                  <a:txBody>
                    <a:bodyPr/>
                    <a:lstStyle/>
                    <a:p>
                      <a:pPr algn="l" rtl="0" fontAlgn="ctr"/>
                      <a:r>
                        <a:rPr lang="en-US" sz="800" b="0" i="0" u="none" strike="noStrike" dirty="0">
                          <a:solidFill>
                            <a:srgbClr val="000000"/>
                          </a:solidFill>
                          <a:effectLst/>
                          <a:latin typeface="+mn-lt"/>
                        </a:rPr>
                        <a:t>Load Balancing</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Hardware and software load balancers, HA Proxy</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Elastic Load Balancer, software load balancers, HA Proxy</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833840705"/>
                  </a:ext>
                </a:extLst>
              </a:tr>
              <a:tr h="140155">
                <a:tc>
                  <a:txBody>
                    <a:bodyPr/>
                    <a:lstStyle/>
                    <a:p>
                      <a:pPr algn="l" rtl="0" fontAlgn="ctr"/>
                      <a:r>
                        <a:rPr lang="en-US" sz="800" b="0" i="0" u="none" strike="noStrike" dirty="0">
                          <a:solidFill>
                            <a:srgbClr val="000000"/>
                          </a:solidFill>
                          <a:effectLst/>
                          <a:latin typeface="+mn-lt"/>
                        </a:rPr>
                        <a:t>Scaling</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Hardware and software clustering, Apache ZooKeeper</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Auto Scaling, software clustering, Apache ZooKeeper</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99230893"/>
                  </a:ext>
                </a:extLst>
              </a:tr>
              <a:tr h="140155">
                <a:tc>
                  <a:txBody>
                    <a:bodyPr/>
                    <a:lstStyle/>
                    <a:p>
                      <a:pPr algn="l" rtl="0" fontAlgn="ctr"/>
                      <a:r>
                        <a:rPr lang="en-US" sz="800" b="0" i="0" u="none" strike="noStrike" dirty="0">
                          <a:solidFill>
                            <a:srgbClr val="000000"/>
                          </a:solidFill>
                          <a:effectLst/>
                          <a:latin typeface="+mn-lt"/>
                        </a:rPr>
                        <a:t>Domain Name Services</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DNS providers</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Route 53</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52176453"/>
                  </a:ext>
                </a:extLst>
              </a:tr>
              <a:tr h="140155">
                <a:tc>
                  <a:txBody>
                    <a:bodyPr/>
                    <a:lstStyle/>
                    <a:p>
                      <a:pPr algn="l" rtl="0" fontAlgn="ctr"/>
                      <a:r>
                        <a:rPr lang="en-US" sz="800" b="0" i="0" u="none" strike="noStrike" dirty="0">
                          <a:solidFill>
                            <a:srgbClr val="000000"/>
                          </a:solidFill>
                          <a:effectLst/>
                          <a:latin typeface="+mn-lt"/>
                        </a:rPr>
                        <a:t>Analytics</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Hadoop, Cassandra</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Elastic MapReduce, Hadoop, Cassandra</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635964"/>
                  </a:ext>
                </a:extLst>
              </a:tr>
              <a:tr h="140155">
                <a:tc>
                  <a:txBody>
                    <a:bodyPr/>
                    <a:lstStyle/>
                    <a:p>
                      <a:pPr algn="l" rtl="0" fontAlgn="ctr"/>
                      <a:r>
                        <a:rPr lang="en-US" sz="800" b="0" i="0" u="none" strike="noStrike" dirty="0">
                          <a:solidFill>
                            <a:srgbClr val="000000"/>
                          </a:solidFill>
                          <a:effectLst/>
                          <a:latin typeface="+mn-lt"/>
                        </a:rPr>
                        <a:t>Data Warehousing</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Specialized hardware and software solutions</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RedShift</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55776425"/>
                  </a:ext>
                </a:extLst>
              </a:tr>
              <a:tr h="276434">
                <a:tc>
                  <a:txBody>
                    <a:bodyPr/>
                    <a:lstStyle/>
                    <a:p>
                      <a:pPr algn="l" rtl="0" fontAlgn="ctr"/>
                      <a:r>
                        <a:rPr lang="en-US" sz="800" b="0" i="0" u="none" strike="noStrike" dirty="0">
                          <a:solidFill>
                            <a:srgbClr val="000000"/>
                          </a:solidFill>
                          <a:effectLst/>
                          <a:latin typeface="+mn-lt"/>
                        </a:rPr>
                        <a:t>Messaging and workflow</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Messaging and workflow software</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Simple Queuing Service, Amazon Simple Notification Server, Amazon Simple Workflow Service </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80251778"/>
                  </a:ext>
                </a:extLst>
              </a:tr>
              <a:tr h="140155">
                <a:tc>
                  <a:txBody>
                    <a:bodyPr/>
                    <a:lstStyle/>
                    <a:p>
                      <a:pPr algn="l" rtl="0" fontAlgn="ctr"/>
                      <a:r>
                        <a:rPr lang="en-US" sz="800" b="0" i="0" u="none" strike="noStrike" dirty="0">
                          <a:solidFill>
                            <a:srgbClr val="000000"/>
                          </a:solidFill>
                          <a:effectLst/>
                          <a:latin typeface="+mn-lt"/>
                        </a:rPr>
                        <a:t>Caching</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Memcached, SAP Hana</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ElastiCache, Memcached, SAP Hana</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05087296"/>
                  </a:ext>
                </a:extLst>
              </a:tr>
              <a:tr h="140155">
                <a:tc>
                  <a:txBody>
                    <a:bodyPr/>
                    <a:lstStyle/>
                    <a:p>
                      <a:pPr algn="l" rtl="0" fontAlgn="ctr"/>
                      <a:r>
                        <a:rPr lang="en-US" sz="800" b="0" i="0" u="none" strike="noStrike" dirty="0">
                          <a:solidFill>
                            <a:srgbClr val="000000"/>
                          </a:solidFill>
                          <a:effectLst/>
                          <a:latin typeface="+mn-lt"/>
                        </a:rPr>
                        <a:t>Archiving</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Tape library, off site tape storage</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Glacier</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61560786"/>
                  </a:ext>
                </a:extLst>
              </a:tr>
              <a:tr h="140155">
                <a:tc>
                  <a:txBody>
                    <a:bodyPr/>
                    <a:lstStyle/>
                    <a:p>
                      <a:pPr algn="l" rtl="0" fontAlgn="ctr"/>
                      <a:r>
                        <a:rPr lang="en-US" sz="800" b="0" i="0" u="none" strike="noStrike" dirty="0">
                          <a:solidFill>
                            <a:srgbClr val="000000"/>
                          </a:solidFill>
                          <a:effectLst/>
                          <a:latin typeface="+mn-lt"/>
                        </a:rPr>
                        <a:t>Email</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Email software</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Simple Email Service</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9617165"/>
                  </a:ext>
                </a:extLst>
              </a:tr>
              <a:tr h="140155">
                <a:tc>
                  <a:txBody>
                    <a:bodyPr/>
                    <a:lstStyle/>
                    <a:p>
                      <a:pPr algn="l" rtl="0" fontAlgn="ctr"/>
                      <a:r>
                        <a:rPr lang="en-US" sz="800" b="0" i="0" u="none" strike="noStrike" dirty="0">
                          <a:solidFill>
                            <a:srgbClr val="000000"/>
                          </a:solidFill>
                          <a:effectLst/>
                          <a:latin typeface="+mn-lt"/>
                        </a:rPr>
                        <a:t>Identity Management</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LDAP</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IAM, LDAP</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614012389"/>
                  </a:ext>
                </a:extLst>
              </a:tr>
              <a:tr h="276434">
                <a:tc>
                  <a:txBody>
                    <a:bodyPr/>
                    <a:lstStyle/>
                    <a:p>
                      <a:pPr algn="l" rtl="0" fontAlgn="ctr"/>
                      <a:r>
                        <a:rPr lang="en-US" sz="800" b="0" i="0" u="none" strike="noStrike" dirty="0">
                          <a:solidFill>
                            <a:srgbClr val="000000"/>
                          </a:solidFill>
                          <a:effectLst/>
                          <a:latin typeface="+mn-lt"/>
                        </a:rPr>
                        <a:t>Deployment</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Chef, Puppet</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AMIs, Amazon CloudFormation, Amazon OpsWorks, Chef, Puppet</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54303022"/>
                  </a:ext>
                </a:extLst>
              </a:tr>
              <a:tr h="140155">
                <a:tc>
                  <a:txBody>
                    <a:bodyPr/>
                    <a:lstStyle/>
                    <a:p>
                      <a:pPr algn="l" rtl="0" fontAlgn="ctr"/>
                      <a:r>
                        <a:rPr lang="en-US" sz="800" b="0" i="0" u="none" strike="noStrike" dirty="0">
                          <a:solidFill>
                            <a:srgbClr val="000000"/>
                          </a:solidFill>
                          <a:effectLst/>
                          <a:latin typeface="+mn-lt"/>
                        </a:rPr>
                        <a:t>Management and Monitoring</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CA, BMC, Rightscale</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mn-lt"/>
                        </a:rPr>
                        <a:t>Amazon CloudWatch, CA, BMC, Rightscale</a:t>
                      </a:r>
                    </a:p>
                  </a:txBody>
                  <a:tcPr marL="9194" marR="9194" marT="34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5774099"/>
                  </a:ext>
                </a:extLst>
              </a:tr>
            </a:tbl>
          </a:graphicData>
        </a:graphic>
      </p:graphicFrame>
      <p:sp>
        <p:nvSpPr>
          <p:cNvPr id="6" name="Title 5">
            <a:extLst>
              <a:ext uri="{FF2B5EF4-FFF2-40B4-BE49-F238E27FC236}">
                <a16:creationId xmlns:a16="http://schemas.microsoft.com/office/drawing/2014/main" id="{BCDEB1AF-65A1-476C-A634-AD3DB029A0FA}"/>
              </a:ext>
            </a:extLst>
          </p:cNvPr>
          <p:cNvSpPr>
            <a:spLocks noGrp="1"/>
          </p:cNvSpPr>
          <p:nvPr>
            <p:ph type="ctrTitle"/>
          </p:nvPr>
        </p:nvSpPr>
        <p:spPr>
          <a:xfrm>
            <a:off x="324000" y="367206"/>
            <a:ext cx="7538400" cy="369322"/>
          </a:xfrm>
        </p:spPr>
        <p:txBody>
          <a:bodyPr/>
          <a:lstStyle/>
          <a:p>
            <a:r>
              <a:rPr lang="en-IN" dirty="0"/>
              <a:t>GI AWS+ | AWS-IT Enables…..</a:t>
            </a:r>
          </a:p>
        </p:txBody>
      </p:sp>
    </p:spTree>
    <p:extLst>
      <p:ext uri="{BB962C8B-B14F-4D97-AF65-F5344CB8AC3E}">
        <p14:creationId xmlns:p14="http://schemas.microsoft.com/office/powerpoint/2010/main" val="279615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850" y="1018989"/>
            <a:ext cx="8496150" cy="577081"/>
          </a:xfrm>
          <a:prstGeom prst="rect">
            <a:avLst/>
          </a:prstGeom>
          <a:solidFill>
            <a:schemeClr val="bg1">
              <a:lumMod val="95000"/>
            </a:schemeClr>
          </a:solidFill>
          <a:ln>
            <a:solidFill>
              <a:schemeClr val="bg1">
                <a:lumMod val="75000"/>
              </a:schemeClr>
            </a:solidFill>
          </a:ln>
        </p:spPr>
        <p:txBody>
          <a:bodyPr wrap="square">
            <a:spAutoFit/>
          </a:bodyPr>
          <a:lstStyle>
            <a:defPPr marR="0" lvl="0" algn="l" rtl="0">
              <a:lnSpc>
                <a:spcPct val="100000"/>
              </a:lnSpc>
              <a:spcBef>
                <a:spcPts val="0"/>
              </a:spcBef>
              <a:spcAft>
                <a:spcPts val="0"/>
              </a:spcAft>
            </a:defPPr>
            <a:lvl1pPr>
              <a:defRPr sz="1200">
                <a:latin typeface="Arial" panose="020B0604020202020204" pitchFamily="34" charset="0"/>
                <a:cs typeface="Arial" panose="020B0604020202020204" pitchFamily="34" charset="0"/>
              </a:defRPr>
            </a:lvl1pPr>
          </a:lstStyle>
          <a:p>
            <a:r>
              <a:rPr lang="en-IN" sz="1050" dirty="0"/>
              <a:t>AWS-MANAGE Stack offers extensive suit of monitoring and management services for AWS IT covering OS, DB, Applications and other in-scope elements. Sify’s offers its management stack from industry leading Cloud Nerve Center – CNC, which is purpose built to drive hyper automation and lean operations for Cloud IT</a:t>
            </a:r>
          </a:p>
        </p:txBody>
      </p:sp>
      <p:grpSp>
        <p:nvGrpSpPr>
          <p:cNvPr id="4" name="Group 3">
            <a:extLst>
              <a:ext uri="{FF2B5EF4-FFF2-40B4-BE49-F238E27FC236}">
                <a16:creationId xmlns:a16="http://schemas.microsoft.com/office/drawing/2014/main" id="{A21BDF3A-7724-41B2-B670-5574D37FB8DC}"/>
              </a:ext>
            </a:extLst>
          </p:cNvPr>
          <p:cNvGrpSpPr/>
          <p:nvPr/>
        </p:nvGrpSpPr>
        <p:grpSpPr>
          <a:xfrm>
            <a:off x="637222" y="1750586"/>
            <a:ext cx="3215770" cy="3053412"/>
            <a:chOff x="476434" y="1445330"/>
            <a:chExt cx="3537347" cy="3358753"/>
          </a:xfrm>
        </p:grpSpPr>
        <p:pic>
          <p:nvPicPr>
            <p:cNvPr id="3789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434" y="1445330"/>
              <a:ext cx="3537347" cy="335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550695" y="2356248"/>
              <a:ext cx="1115616" cy="1072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50" dirty="0"/>
                <a:t>Cloud Nerve Centre</a:t>
              </a:r>
            </a:p>
          </p:txBody>
        </p:sp>
      </p:grpSp>
      <p:sp>
        <p:nvSpPr>
          <p:cNvPr id="37895" name="TextBox 12"/>
          <p:cNvSpPr txBox="1">
            <a:spLocks noChangeArrowheads="1"/>
          </p:cNvSpPr>
          <p:nvPr/>
        </p:nvSpPr>
        <p:spPr bwMode="auto">
          <a:xfrm>
            <a:off x="4237891" y="1635646"/>
            <a:ext cx="4628693" cy="316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50" b="1" dirty="0"/>
              <a:t>Cloud Operations</a:t>
            </a:r>
          </a:p>
          <a:p>
            <a:pPr marL="176213" indent="-176213" eaLnBrk="1" hangingPunct="1">
              <a:buFont typeface="Wingdings" panose="05000000000000000000" pitchFamily="2" charset="2"/>
              <a:buChar char="§"/>
            </a:pPr>
            <a:r>
              <a:rPr lang="en-IN" altLang="en-US" sz="1050" dirty="0"/>
              <a:t>24x7 Service Desk</a:t>
            </a:r>
          </a:p>
          <a:p>
            <a:pPr marL="176213" indent="-176213" eaLnBrk="1" hangingPunct="1">
              <a:buFont typeface="Wingdings" panose="05000000000000000000" pitchFamily="2" charset="2"/>
              <a:buChar char="§"/>
            </a:pPr>
            <a:r>
              <a:rPr lang="en-IN" altLang="en-US" sz="1050" dirty="0"/>
              <a:t>Monitoring and Incident Resolution</a:t>
            </a:r>
          </a:p>
          <a:p>
            <a:pPr marL="176213" indent="-176213" eaLnBrk="1" hangingPunct="1">
              <a:buFont typeface="Wingdings" panose="05000000000000000000" pitchFamily="2" charset="2"/>
              <a:buChar char="§"/>
            </a:pPr>
            <a:r>
              <a:rPr lang="en-IN" altLang="en-US" sz="1050" dirty="0"/>
              <a:t>Service Requests such as User Management, AWS resource provisioning </a:t>
            </a:r>
          </a:p>
          <a:p>
            <a:pPr marL="176213" indent="-176213" eaLnBrk="1" hangingPunct="1">
              <a:buFont typeface="Wingdings" panose="05000000000000000000" pitchFamily="2" charset="2"/>
              <a:buChar char="§"/>
            </a:pPr>
            <a:r>
              <a:rPr lang="en-IN" altLang="en-US" sz="1050" dirty="0"/>
              <a:t>Change Management</a:t>
            </a:r>
          </a:p>
          <a:p>
            <a:pPr marL="176213" indent="-176213" eaLnBrk="1" hangingPunct="1">
              <a:buFont typeface="Wingdings" panose="05000000000000000000" pitchFamily="2" charset="2"/>
              <a:buChar char="§"/>
            </a:pPr>
            <a:r>
              <a:rPr lang="en-IN" altLang="en-US" sz="1050" dirty="0"/>
              <a:t>Patch Management</a:t>
            </a:r>
          </a:p>
          <a:p>
            <a:pPr marL="176213" indent="-176213" eaLnBrk="1" hangingPunct="1">
              <a:buFont typeface="Wingdings" panose="05000000000000000000" pitchFamily="2" charset="2"/>
              <a:buChar char="§"/>
            </a:pPr>
            <a:r>
              <a:rPr lang="en-IN" altLang="en-US" sz="1050" dirty="0"/>
              <a:t>Periodic Log Archival</a:t>
            </a:r>
          </a:p>
          <a:p>
            <a:pPr eaLnBrk="1" hangingPunct="1"/>
            <a:endParaRPr lang="en-IN" altLang="en-US" sz="1050" dirty="0"/>
          </a:p>
          <a:p>
            <a:pPr eaLnBrk="1" hangingPunct="1"/>
            <a:r>
              <a:rPr lang="en-US" altLang="en-US" sz="1050" b="1" dirty="0"/>
              <a:t>Database Operations</a:t>
            </a:r>
            <a:endParaRPr lang="en-IN" altLang="en-US" sz="1050" dirty="0"/>
          </a:p>
          <a:p>
            <a:pPr marL="176213" indent="-176213" eaLnBrk="1" hangingPunct="1">
              <a:buFont typeface="Wingdings" panose="05000000000000000000" pitchFamily="2" charset="2"/>
              <a:buChar char="§"/>
            </a:pPr>
            <a:r>
              <a:rPr lang="en-IN" altLang="en-US" sz="1050" dirty="0"/>
              <a:t>Database User Management</a:t>
            </a:r>
          </a:p>
          <a:p>
            <a:pPr marL="176213" indent="-176213" eaLnBrk="1" hangingPunct="1">
              <a:buFont typeface="Wingdings" panose="05000000000000000000" pitchFamily="2" charset="2"/>
              <a:buChar char="§"/>
            </a:pPr>
            <a:r>
              <a:rPr lang="en-IN" altLang="en-US" sz="1050" dirty="0"/>
              <a:t>Database Backup &amp; Restore</a:t>
            </a:r>
          </a:p>
          <a:p>
            <a:pPr marL="176213" indent="-176213" eaLnBrk="1" hangingPunct="1">
              <a:buFont typeface="Wingdings" panose="05000000000000000000" pitchFamily="2" charset="2"/>
              <a:buChar char="§"/>
            </a:pPr>
            <a:r>
              <a:rPr lang="en-IN" altLang="en-US" sz="1050" dirty="0"/>
              <a:t>Database Health Checks and predefined admin tasks</a:t>
            </a:r>
          </a:p>
          <a:p>
            <a:pPr eaLnBrk="1" hangingPunct="1"/>
            <a:endParaRPr lang="en-IN" altLang="en-US" sz="1050" dirty="0"/>
          </a:p>
          <a:p>
            <a:pPr eaLnBrk="1" hangingPunct="1"/>
            <a:r>
              <a:rPr lang="en-US" altLang="en-US" sz="1050" b="1" dirty="0"/>
              <a:t>High availability &amp; Business continuity</a:t>
            </a:r>
            <a:endParaRPr lang="en-IN" altLang="en-US" sz="1800" dirty="0"/>
          </a:p>
          <a:p>
            <a:pPr marL="176213" indent="-176213" eaLnBrk="1" hangingPunct="1">
              <a:buFont typeface="Wingdings" panose="05000000000000000000" pitchFamily="2" charset="2"/>
              <a:buChar char="§"/>
            </a:pPr>
            <a:r>
              <a:rPr lang="en-IN" altLang="en-US" sz="1050" dirty="0"/>
              <a:t>Continuously review AWS Infrastructure setup to ensure High Availability as per business goals.</a:t>
            </a:r>
          </a:p>
          <a:p>
            <a:pPr marL="176213" indent="-176213" eaLnBrk="1" hangingPunct="1">
              <a:buFont typeface="Wingdings" panose="05000000000000000000" pitchFamily="2" charset="2"/>
              <a:buChar char="§"/>
            </a:pPr>
            <a:r>
              <a:rPr lang="en-IN" altLang="en-US" sz="1050" dirty="0"/>
              <a:t>Define and Execute Backup &amp; Retention policy as per RPO/RTO goals</a:t>
            </a:r>
          </a:p>
          <a:p>
            <a:pPr marL="176213" indent="-176213" eaLnBrk="1" hangingPunct="1">
              <a:buFont typeface="Wingdings" panose="05000000000000000000" pitchFamily="2" charset="2"/>
              <a:buChar char="§"/>
            </a:pPr>
            <a:r>
              <a:rPr lang="en-IN" altLang="en-US" sz="1050" dirty="0"/>
              <a:t>HA/DR drills</a:t>
            </a:r>
          </a:p>
        </p:txBody>
      </p:sp>
      <p:sp>
        <p:nvSpPr>
          <p:cNvPr id="8" name="Slide Number Placeholder 1">
            <a:extLst>
              <a:ext uri="{FF2B5EF4-FFF2-40B4-BE49-F238E27FC236}">
                <a16:creationId xmlns:a16="http://schemas.microsoft.com/office/drawing/2014/main" id="{407F80BE-D8BF-4C39-936D-B7F579EB74CC}"/>
              </a:ext>
            </a:extLst>
          </p:cNvPr>
          <p:cNvSpPr txBox="1">
            <a:spLocks/>
          </p:cNvSpPr>
          <p:nvPr/>
        </p:nvSpPr>
        <p:spPr>
          <a:xfrm>
            <a:off x="3609948" y="4869657"/>
            <a:ext cx="2057400" cy="273844"/>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13</a:t>
            </a:fld>
            <a:endParaRPr lang="en-IN" sz="900" dirty="0"/>
          </a:p>
        </p:txBody>
      </p:sp>
      <p:sp>
        <p:nvSpPr>
          <p:cNvPr id="3" name="Title 2">
            <a:extLst>
              <a:ext uri="{FF2B5EF4-FFF2-40B4-BE49-F238E27FC236}">
                <a16:creationId xmlns:a16="http://schemas.microsoft.com/office/drawing/2014/main" id="{CACD8444-F2F5-4026-989C-8209E3331425}"/>
              </a:ext>
            </a:extLst>
          </p:cNvPr>
          <p:cNvSpPr>
            <a:spLocks noGrp="1"/>
          </p:cNvSpPr>
          <p:nvPr>
            <p:ph type="ctrTitle"/>
          </p:nvPr>
        </p:nvSpPr>
        <p:spPr>
          <a:xfrm>
            <a:off x="324000" y="367206"/>
            <a:ext cx="7538400" cy="369322"/>
          </a:xfrm>
        </p:spPr>
        <p:txBody>
          <a:bodyPr/>
          <a:lstStyle/>
          <a:p>
            <a:r>
              <a:rPr lang="en-IN" dirty="0"/>
              <a:t>GI AWS+ | AWS-MANAGE</a:t>
            </a:r>
          </a:p>
        </p:txBody>
      </p:sp>
    </p:spTree>
    <p:extLst>
      <p:ext uri="{BB962C8B-B14F-4D97-AF65-F5344CB8AC3E}">
        <p14:creationId xmlns:p14="http://schemas.microsoft.com/office/powerpoint/2010/main" val="141291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4620816" y="607219"/>
            <a:ext cx="0" cy="4413647"/>
          </a:xfrm>
          <a:prstGeom prst="line">
            <a:avLst/>
          </a:prstGeom>
          <a:ln>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44066" y="2266899"/>
            <a:ext cx="8884444" cy="0"/>
          </a:xfrm>
          <a:prstGeom prst="line">
            <a:avLst/>
          </a:prstGeom>
          <a:ln>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44066" y="3683374"/>
            <a:ext cx="8884444" cy="0"/>
          </a:xfrm>
          <a:prstGeom prst="line">
            <a:avLst/>
          </a:prstGeom>
          <a:ln>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8919" name="TextBox 50"/>
          <p:cNvSpPr txBox="1">
            <a:spLocks noChangeArrowheads="1"/>
          </p:cNvSpPr>
          <p:nvPr/>
        </p:nvSpPr>
        <p:spPr bwMode="auto">
          <a:xfrm>
            <a:off x="432198" y="1023938"/>
            <a:ext cx="4102894" cy="2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50" b="1" dirty="0"/>
              <a:t>End to end Managed service partner</a:t>
            </a:r>
          </a:p>
        </p:txBody>
      </p:sp>
      <p:sp>
        <p:nvSpPr>
          <p:cNvPr id="38920" name="TextBox 51"/>
          <p:cNvSpPr txBox="1">
            <a:spLocks noChangeArrowheads="1"/>
          </p:cNvSpPr>
          <p:nvPr/>
        </p:nvSpPr>
        <p:spPr bwMode="auto">
          <a:xfrm>
            <a:off x="433388" y="1269473"/>
            <a:ext cx="4102894" cy="21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900" dirty="0"/>
              <a:t>Network, AWS IT, Security, Backup, DR &amp; private IT</a:t>
            </a:r>
          </a:p>
        </p:txBody>
      </p:sp>
      <p:sp>
        <p:nvSpPr>
          <p:cNvPr id="38926" name="TextBox 55"/>
          <p:cNvSpPr txBox="1">
            <a:spLocks noChangeArrowheads="1"/>
          </p:cNvSpPr>
          <p:nvPr/>
        </p:nvSpPr>
        <p:spPr bwMode="auto">
          <a:xfrm>
            <a:off x="4767263" y="1023938"/>
            <a:ext cx="4102894" cy="2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50" b="1" dirty="0"/>
              <a:t>Unified dashboard</a:t>
            </a:r>
          </a:p>
        </p:txBody>
      </p:sp>
      <p:sp>
        <p:nvSpPr>
          <p:cNvPr id="38927" name="TextBox 56"/>
          <p:cNvSpPr txBox="1">
            <a:spLocks noChangeArrowheads="1"/>
          </p:cNvSpPr>
          <p:nvPr/>
        </p:nvSpPr>
        <p:spPr bwMode="auto">
          <a:xfrm>
            <a:off x="432198" y="2282178"/>
            <a:ext cx="4102894" cy="2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50" b="1" dirty="0"/>
              <a:t>Governance, Risk &amp; Compliance</a:t>
            </a:r>
          </a:p>
        </p:txBody>
      </p:sp>
      <p:sp>
        <p:nvSpPr>
          <p:cNvPr id="38928" name="TextBox 57"/>
          <p:cNvSpPr txBox="1">
            <a:spLocks noChangeArrowheads="1"/>
          </p:cNvSpPr>
          <p:nvPr/>
        </p:nvSpPr>
        <p:spPr bwMode="auto">
          <a:xfrm>
            <a:off x="475060" y="2472059"/>
            <a:ext cx="4102894" cy="21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900" dirty="0"/>
              <a:t>Schedule, run control tests | Conduct audits | Identify failures </a:t>
            </a:r>
          </a:p>
        </p:txBody>
      </p:sp>
      <p:sp>
        <p:nvSpPr>
          <p:cNvPr id="38929" name="TextBox 58"/>
          <p:cNvSpPr txBox="1">
            <a:spLocks noChangeArrowheads="1"/>
          </p:cNvSpPr>
          <p:nvPr/>
        </p:nvSpPr>
        <p:spPr bwMode="auto">
          <a:xfrm>
            <a:off x="4777979" y="1202907"/>
            <a:ext cx="4102894" cy="21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900" dirty="0"/>
              <a:t>Single dashboard spanning across AWS &amp; private setup.</a:t>
            </a:r>
          </a:p>
        </p:txBody>
      </p:sp>
      <p:sp>
        <p:nvSpPr>
          <p:cNvPr id="60" name="Rounded Rectangle 59"/>
          <p:cNvSpPr/>
          <p:nvPr/>
        </p:nvSpPr>
        <p:spPr>
          <a:xfrm>
            <a:off x="5843588" y="1481181"/>
            <a:ext cx="2212181" cy="1844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700" dirty="0">
                <a:solidFill>
                  <a:schemeClr val="tx1"/>
                </a:solidFill>
                <a:latin typeface="Arial" panose="020B0604020202020204" pitchFamily="34" charset="0"/>
                <a:cs typeface="Arial" panose="020B0604020202020204" pitchFamily="34" charset="0"/>
              </a:rPr>
              <a:t>Cloud Management dashboard</a:t>
            </a:r>
          </a:p>
        </p:txBody>
      </p:sp>
      <p:pic>
        <p:nvPicPr>
          <p:cNvPr id="38931" name="Picture 8" descr="https://upload.wikimedia.org/wikipedia/commons/thumb/5/5c/AWS_Simple_Icons_AWS_Cloud.svg/1024px-AWS_Simple_Icons_AWS_Cloud.svg.png"/>
          <p:cNvPicPr>
            <a:picLocks noChangeAspect="1" noChangeArrowheads="1"/>
          </p:cNvPicPr>
          <p:nvPr/>
        </p:nvPicPr>
        <p:blipFill>
          <a:blip r:embed="rId3" cstate="print">
            <a:extLst>
              <a:ext uri="{28A0092B-C50C-407E-A947-70E740481C1C}">
                <a14:useLocalDpi xmlns:a14="http://schemas.microsoft.com/office/drawing/2010/main" val="0"/>
              </a:ext>
            </a:extLst>
          </a:blip>
          <a:srcRect l="21249" t="22467" r="20120" b="23788"/>
          <a:stretch>
            <a:fillRect/>
          </a:stretch>
        </p:blipFill>
        <p:spPr bwMode="auto">
          <a:xfrm>
            <a:off x="5920979" y="1788921"/>
            <a:ext cx="491728" cy="41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Picture 6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9653" y="1869676"/>
            <a:ext cx="556022" cy="29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3" name="Picture 6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5675" y="1724535"/>
            <a:ext cx="1027510" cy="52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Down Arrow 63"/>
          <p:cNvSpPr/>
          <p:nvPr/>
        </p:nvSpPr>
        <p:spPr>
          <a:xfrm>
            <a:off x="6056710" y="1665606"/>
            <a:ext cx="164306" cy="204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900" dirty="0">
              <a:latin typeface="Arial" panose="020B0604020202020204" pitchFamily="34" charset="0"/>
              <a:cs typeface="Arial" panose="020B0604020202020204" pitchFamily="34" charset="0"/>
            </a:endParaRPr>
          </a:p>
        </p:txBody>
      </p:sp>
      <p:sp>
        <p:nvSpPr>
          <p:cNvPr id="65" name="Down Arrow 64"/>
          <p:cNvSpPr/>
          <p:nvPr/>
        </p:nvSpPr>
        <p:spPr>
          <a:xfrm>
            <a:off x="6904435" y="1681976"/>
            <a:ext cx="164306" cy="204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900" dirty="0">
              <a:latin typeface="Arial" panose="020B0604020202020204" pitchFamily="34" charset="0"/>
              <a:cs typeface="Arial" panose="020B0604020202020204" pitchFamily="34" charset="0"/>
            </a:endParaRPr>
          </a:p>
        </p:txBody>
      </p:sp>
      <p:sp>
        <p:nvSpPr>
          <p:cNvPr id="66" name="Down Arrow 65"/>
          <p:cNvSpPr/>
          <p:nvPr/>
        </p:nvSpPr>
        <p:spPr>
          <a:xfrm>
            <a:off x="7716442" y="1681976"/>
            <a:ext cx="164306" cy="204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900" dirty="0">
              <a:latin typeface="Arial" panose="020B0604020202020204" pitchFamily="34" charset="0"/>
              <a:cs typeface="Arial" panose="020B0604020202020204" pitchFamily="34" charset="0"/>
            </a:endParaRPr>
          </a:p>
        </p:txBody>
      </p:sp>
      <p:pic>
        <p:nvPicPr>
          <p:cNvPr id="38937" name="Picture 6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1931" y="2683767"/>
            <a:ext cx="1244204" cy="94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8" name="Picture 6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4044" y="2793985"/>
            <a:ext cx="751285" cy="84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ounded Rectangle 68"/>
          <p:cNvSpPr/>
          <p:nvPr/>
        </p:nvSpPr>
        <p:spPr>
          <a:xfrm>
            <a:off x="3263504" y="2922756"/>
            <a:ext cx="1198959" cy="4594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700" dirty="0">
                <a:solidFill>
                  <a:schemeClr val="tx1"/>
                </a:solidFill>
                <a:latin typeface="Arial" panose="020B0604020202020204" pitchFamily="34" charset="0"/>
                <a:cs typeface="Arial" panose="020B0604020202020204" pitchFamily="34" charset="0"/>
              </a:rPr>
              <a:t>Identify and remediate failure</a:t>
            </a:r>
          </a:p>
        </p:txBody>
      </p:sp>
      <p:sp>
        <p:nvSpPr>
          <p:cNvPr id="70" name="Right Arrow 69"/>
          <p:cNvSpPr/>
          <p:nvPr/>
        </p:nvSpPr>
        <p:spPr>
          <a:xfrm>
            <a:off x="2762250" y="3085356"/>
            <a:ext cx="367904" cy="221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900" dirty="0">
              <a:latin typeface="Arial" panose="020B0604020202020204" pitchFamily="34" charset="0"/>
              <a:cs typeface="Arial" panose="020B0604020202020204" pitchFamily="34" charset="0"/>
            </a:endParaRPr>
          </a:p>
        </p:txBody>
      </p:sp>
      <p:sp>
        <p:nvSpPr>
          <p:cNvPr id="38941" name="TextBox 70"/>
          <p:cNvSpPr txBox="1">
            <a:spLocks noChangeArrowheads="1"/>
          </p:cNvSpPr>
          <p:nvPr/>
        </p:nvSpPr>
        <p:spPr bwMode="auto">
          <a:xfrm>
            <a:off x="498873" y="4292306"/>
            <a:ext cx="4102894" cy="2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50" b="1" dirty="0"/>
              <a:t>Advance application support </a:t>
            </a:r>
          </a:p>
        </p:txBody>
      </p:sp>
      <p:sp>
        <p:nvSpPr>
          <p:cNvPr id="38942" name="TextBox 71"/>
          <p:cNvSpPr txBox="1">
            <a:spLocks noChangeArrowheads="1"/>
          </p:cNvSpPr>
          <p:nvPr/>
        </p:nvSpPr>
        <p:spPr bwMode="auto">
          <a:xfrm>
            <a:off x="389475" y="3768796"/>
            <a:ext cx="4102894" cy="2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50" b="1" dirty="0"/>
              <a:t>Single system of record for IT</a:t>
            </a:r>
          </a:p>
        </p:txBody>
      </p:sp>
      <p:sp>
        <p:nvSpPr>
          <p:cNvPr id="38943" name="TextBox 72"/>
          <p:cNvSpPr txBox="1">
            <a:spLocks noChangeArrowheads="1"/>
          </p:cNvSpPr>
          <p:nvPr/>
        </p:nvSpPr>
        <p:spPr bwMode="auto">
          <a:xfrm>
            <a:off x="464484" y="3949946"/>
            <a:ext cx="4102894" cy="21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900" dirty="0"/>
              <a:t>Asset, Inventory &amp; Service mapping</a:t>
            </a:r>
          </a:p>
        </p:txBody>
      </p:sp>
      <p:cxnSp>
        <p:nvCxnSpPr>
          <p:cNvPr id="75" name="Straight Connector 74"/>
          <p:cNvCxnSpPr/>
          <p:nvPr/>
        </p:nvCxnSpPr>
        <p:spPr>
          <a:xfrm>
            <a:off x="169069" y="4271572"/>
            <a:ext cx="4451747" cy="0"/>
          </a:xfrm>
          <a:prstGeom prst="line">
            <a:avLst/>
          </a:prstGeom>
          <a:ln>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8945" name="TextBox 75"/>
          <p:cNvSpPr txBox="1">
            <a:spLocks noChangeArrowheads="1"/>
          </p:cNvSpPr>
          <p:nvPr/>
        </p:nvSpPr>
        <p:spPr bwMode="auto">
          <a:xfrm>
            <a:off x="504825" y="4496375"/>
            <a:ext cx="4101704" cy="21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900" dirty="0"/>
              <a:t>Platform support, operation, network &amp; user</a:t>
            </a:r>
          </a:p>
        </p:txBody>
      </p:sp>
      <p:sp>
        <p:nvSpPr>
          <p:cNvPr id="38946" name="TextBox 76"/>
          <p:cNvSpPr txBox="1">
            <a:spLocks noChangeArrowheads="1"/>
          </p:cNvSpPr>
          <p:nvPr/>
        </p:nvSpPr>
        <p:spPr bwMode="auto">
          <a:xfrm>
            <a:off x="4766073" y="2279995"/>
            <a:ext cx="4102894" cy="2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50" b="1" dirty="0"/>
              <a:t>Innovative engagement models</a:t>
            </a:r>
          </a:p>
        </p:txBody>
      </p:sp>
      <p:sp>
        <p:nvSpPr>
          <p:cNvPr id="38947" name="TextBox 77"/>
          <p:cNvSpPr txBox="1">
            <a:spLocks noChangeArrowheads="1"/>
          </p:cNvSpPr>
          <p:nvPr/>
        </p:nvSpPr>
        <p:spPr bwMode="auto">
          <a:xfrm>
            <a:off x="4906566" y="2596464"/>
            <a:ext cx="1000125" cy="21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900" dirty="0"/>
              <a:t>Gain – Share</a:t>
            </a:r>
          </a:p>
        </p:txBody>
      </p:sp>
      <p:sp>
        <p:nvSpPr>
          <p:cNvPr id="38948" name="TextBox 78"/>
          <p:cNvSpPr txBox="1">
            <a:spLocks noChangeArrowheads="1"/>
          </p:cNvSpPr>
          <p:nvPr/>
        </p:nvSpPr>
        <p:spPr bwMode="auto">
          <a:xfrm>
            <a:off x="6169819" y="2594282"/>
            <a:ext cx="1219200" cy="21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900" dirty="0"/>
              <a:t>AWS Spend based</a:t>
            </a:r>
          </a:p>
        </p:txBody>
      </p:sp>
      <p:sp>
        <p:nvSpPr>
          <p:cNvPr id="38949" name="TextBox 79"/>
          <p:cNvSpPr txBox="1">
            <a:spLocks noChangeArrowheads="1"/>
          </p:cNvSpPr>
          <p:nvPr/>
        </p:nvSpPr>
        <p:spPr bwMode="auto">
          <a:xfrm>
            <a:off x="7665244" y="2593191"/>
            <a:ext cx="1219200" cy="33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900" dirty="0"/>
              <a:t>Shared / Dedicated resource pool</a:t>
            </a:r>
          </a:p>
        </p:txBody>
      </p:sp>
      <p:pic>
        <p:nvPicPr>
          <p:cNvPr id="38950"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04435" y="3008966"/>
            <a:ext cx="441722" cy="37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1" name="Picture 8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4835" y="3062439"/>
            <a:ext cx="328613" cy="30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2" name="TextBox 82"/>
          <p:cNvSpPr txBox="1">
            <a:spLocks noChangeArrowheads="1"/>
          </p:cNvSpPr>
          <p:nvPr/>
        </p:nvSpPr>
        <p:spPr bwMode="auto">
          <a:xfrm>
            <a:off x="6662737" y="3107181"/>
            <a:ext cx="260008" cy="1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700" dirty="0"/>
              <a:t>of</a:t>
            </a:r>
          </a:p>
        </p:txBody>
      </p:sp>
      <p:pic>
        <p:nvPicPr>
          <p:cNvPr id="38953" name="Picture 8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50632" y="2831089"/>
            <a:ext cx="792956" cy="72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4" name="Picture 8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2882" y="3023154"/>
            <a:ext cx="365522" cy="29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5" name="Picture 8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61698" y="3375634"/>
            <a:ext cx="269081" cy="25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ounded Rectangle 97"/>
          <p:cNvSpPr/>
          <p:nvPr/>
        </p:nvSpPr>
        <p:spPr>
          <a:xfrm>
            <a:off x="8345642" y="3018788"/>
            <a:ext cx="647700" cy="2327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600" dirty="0">
                <a:solidFill>
                  <a:schemeClr val="tx1"/>
                </a:solidFill>
                <a:latin typeface="Arial" panose="020B0604020202020204" pitchFamily="34" charset="0"/>
                <a:cs typeface="Arial" panose="020B0604020202020204" pitchFamily="34" charset="0"/>
              </a:rPr>
              <a:t>50 Customers</a:t>
            </a:r>
          </a:p>
        </p:txBody>
      </p:sp>
      <p:sp>
        <p:nvSpPr>
          <p:cNvPr id="99" name="Rounded Rectangle 98"/>
          <p:cNvSpPr/>
          <p:nvPr/>
        </p:nvSpPr>
        <p:spPr>
          <a:xfrm>
            <a:off x="8345642" y="3370179"/>
            <a:ext cx="647700" cy="2327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600" dirty="0">
                <a:solidFill>
                  <a:schemeClr val="tx1"/>
                </a:solidFill>
                <a:latin typeface="Arial" panose="020B0604020202020204" pitchFamily="34" charset="0"/>
                <a:cs typeface="Arial" panose="020B0604020202020204" pitchFamily="34" charset="0"/>
              </a:rPr>
              <a:t>5 Customer</a:t>
            </a:r>
          </a:p>
        </p:txBody>
      </p:sp>
      <p:cxnSp>
        <p:nvCxnSpPr>
          <p:cNvPr id="100" name="Straight Connector 99"/>
          <p:cNvCxnSpPr/>
          <p:nvPr/>
        </p:nvCxnSpPr>
        <p:spPr>
          <a:xfrm>
            <a:off x="4630342" y="4270480"/>
            <a:ext cx="4450556" cy="0"/>
          </a:xfrm>
          <a:prstGeom prst="line">
            <a:avLst/>
          </a:prstGeom>
          <a:ln>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8959" name="TextBox 100"/>
          <p:cNvSpPr txBox="1">
            <a:spLocks noChangeArrowheads="1"/>
          </p:cNvSpPr>
          <p:nvPr/>
        </p:nvSpPr>
        <p:spPr bwMode="auto">
          <a:xfrm>
            <a:off x="4733925" y="3856888"/>
            <a:ext cx="1734741" cy="23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50" b="1" dirty="0"/>
              <a:t>Process &amp; tool maturity</a:t>
            </a:r>
          </a:p>
        </p:txBody>
      </p:sp>
      <p:sp>
        <p:nvSpPr>
          <p:cNvPr id="38960" name="TextBox 102"/>
          <p:cNvSpPr txBox="1">
            <a:spLocks noChangeArrowheads="1"/>
          </p:cNvSpPr>
          <p:nvPr/>
        </p:nvSpPr>
        <p:spPr bwMode="auto">
          <a:xfrm>
            <a:off x="4714875" y="4513835"/>
            <a:ext cx="1734741" cy="2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50" b="1" dirty="0"/>
              <a:t>Certification</a:t>
            </a:r>
          </a:p>
        </p:txBody>
      </p:sp>
      <p:pic>
        <p:nvPicPr>
          <p:cNvPr id="38961" name="Picture 103"/>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68666" y="4450541"/>
            <a:ext cx="959644" cy="39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2" name="Picture 10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84281" y="4470184"/>
            <a:ext cx="1091804" cy="35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63" name="Group 107"/>
          <p:cNvGrpSpPr>
            <a:grpSpLocks/>
          </p:cNvGrpSpPr>
          <p:nvPr/>
        </p:nvGrpSpPr>
        <p:grpSpPr bwMode="auto">
          <a:xfrm>
            <a:off x="7258050" y="3737938"/>
            <a:ext cx="1122760" cy="461610"/>
            <a:chOff x="4366945" y="2866695"/>
            <a:chExt cx="4500454" cy="2188283"/>
          </a:xfrm>
        </p:grpSpPr>
        <p:pic>
          <p:nvPicPr>
            <p:cNvPr id="38967" name="Picture 105"/>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24274" y="286669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8" name="Picture 10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66945" y="291185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65" name="TextBox 84"/>
          <p:cNvSpPr txBox="1">
            <a:spLocks noChangeArrowheads="1"/>
          </p:cNvSpPr>
          <p:nvPr/>
        </p:nvSpPr>
        <p:spPr bwMode="auto">
          <a:xfrm>
            <a:off x="504825" y="4686645"/>
            <a:ext cx="4101704" cy="21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900" dirty="0"/>
              <a:t>SAP basis and functional support</a:t>
            </a:r>
          </a:p>
        </p:txBody>
      </p:sp>
      <p:pic>
        <p:nvPicPr>
          <p:cNvPr id="2" name="Picture 1">
            <a:extLst>
              <a:ext uri="{FF2B5EF4-FFF2-40B4-BE49-F238E27FC236}">
                <a16:creationId xmlns:a16="http://schemas.microsoft.com/office/drawing/2014/main" id="{F4396024-7837-4E67-8644-3518558081D7}"/>
              </a:ext>
            </a:extLst>
          </p:cNvPr>
          <p:cNvPicPr>
            <a:picLocks noChangeAspect="1"/>
          </p:cNvPicPr>
          <p:nvPr/>
        </p:nvPicPr>
        <p:blipFill>
          <a:blip r:embed="rId17"/>
          <a:stretch>
            <a:fillRect/>
          </a:stretch>
        </p:blipFill>
        <p:spPr>
          <a:xfrm>
            <a:off x="720328" y="1632597"/>
            <a:ext cx="3705225" cy="515082"/>
          </a:xfrm>
          <a:prstGeom prst="rect">
            <a:avLst/>
          </a:prstGeom>
        </p:spPr>
      </p:pic>
      <p:sp>
        <p:nvSpPr>
          <p:cNvPr id="51" name="Slide Number Placeholder 1">
            <a:extLst>
              <a:ext uri="{FF2B5EF4-FFF2-40B4-BE49-F238E27FC236}">
                <a16:creationId xmlns:a16="http://schemas.microsoft.com/office/drawing/2014/main" id="{DC581867-2995-4164-8D62-2376CEEA9134}"/>
              </a:ext>
            </a:extLst>
          </p:cNvPr>
          <p:cNvSpPr txBox="1">
            <a:spLocks/>
          </p:cNvSpPr>
          <p:nvPr/>
        </p:nvSpPr>
        <p:spPr>
          <a:xfrm>
            <a:off x="3609948" y="4892508"/>
            <a:ext cx="2057400" cy="250993"/>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14</a:t>
            </a:fld>
            <a:endParaRPr lang="en-IN" sz="900" dirty="0"/>
          </a:p>
        </p:txBody>
      </p:sp>
      <p:sp>
        <p:nvSpPr>
          <p:cNvPr id="4" name="Title 3">
            <a:extLst>
              <a:ext uri="{FF2B5EF4-FFF2-40B4-BE49-F238E27FC236}">
                <a16:creationId xmlns:a16="http://schemas.microsoft.com/office/drawing/2014/main" id="{14C4143B-94E8-4E72-A5CF-9E1E0085343E}"/>
              </a:ext>
            </a:extLst>
          </p:cNvPr>
          <p:cNvSpPr>
            <a:spLocks noGrp="1"/>
          </p:cNvSpPr>
          <p:nvPr>
            <p:ph type="ctrTitle"/>
          </p:nvPr>
        </p:nvSpPr>
        <p:spPr>
          <a:xfrm>
            <a:off x="324000" y="367206"/>
            <a:ext cx="7538400" cy="369322"/>
          </a:xfrm>
        </p:spPr>
        <p:txBody>
          <a:bodyPr/>
          <a:lstStyle/>
          <a:p>
            <a:r>
              <a:rPr lang="en-IN" dirty="0"/>
              <a:t>GI AWS+ | AWS-MANAGE Enables…..</a:t>
            </a:r>
          </a:p>
        </p:txBody>
      </p:sp>
    </p:spTree>
    <p:extLst>
      <p:ext uri="{BB962C8B-B14F-4D97-AF65-F5344CB8AC3E}">
        <p14:creationId xmlns:p14="http://schemas.microsoft.com/office/powerpoint/2010/main" val="55909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D18CCF-1E53-4AD5-847F-6489C58EA483}"/>
              </a:ext>
            </a:extLst>
          </p:cNvPr>
          <p:cNvGrpSpPr/>
          <p:nvPr/>
        </p:nvGrpSpPr>
        <p:grpSpPr>
          <a:xfrm>
            <a:off x="593390" y="1726819"/>
            <a:ext cx="7558392" cy="3092020"/>
            <a:chOff x="593390" y="1402157"/>
            <a:chExt cx="7558392" cy="3741344"/>
          </a:xfrm>
        </p:grpSpPr>
        <p:sp>
          <p:nvSpPr>
            <p:cNvPr id="3" name="Rounded Rectangle 2"/>
            <p:cNvSpPr/>
            <p:nvPr/>
          </p:nvSpPr>
          <p:spPr>
            <a:xfrm>
              <a:off x="1911489" y="4249198"/>
              <a:ext cx="4018546" cy="5173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cs typeface="Arial" panose="020B0604020202020204" pitchFamily="34" charset="0"/>
                </a:rPr>
                <a:t>AWS Data Centres</a:t>
              </a:r>
            </a:p>
          </p:txBody>
        </p:sp>
        <p:sp>
          <p:nvSpPr>
            <p:cNvPr id="4" name="Rounded Rectangle 3"/>
            <p:cNvSpPr/>
            <p:nvPr/>
          </p:nvSpPr>
          <p:spPr>
            <a:xfrm>
              <a:off x="1911488" y="2600707"/>
              <a:ext cx="4018546" cy="5173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t>AWS Services used by Customers</a:t>
              </a:r>
            </a:p>
          </p:txBody>
        </p:sp>
        <p:sp>
          <p:nvSpPr>
            <p:cNvPr id="5" name="Rounded Rectangle 4"/>
            <p:cNvSpPr/>
            <p:nvPr/>
          </p:nvSpPr>
          <p:spPr>
            <a:xfrm>
              <a:off x="1911489" y="3360569"/>
              <a:ext cx="4018546" cy="810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cs typeface="Arial" panose="020B0604020202020204" pitchFamily="34" charset="0"/>
                </a:rPr>
                <a:t>AWS Global Infrastructure</a:t>
              </a:r>
            </a:p>
            <a:p>
              <a:pPr algn="ctr"/>
              <a:endParaRPr lang="en-IN" sz="1400" b="1" dirty="0">
                <a:cs typeface="Arial" panose="020B0604020202020204" pitchFamily="34" charset="0"/>
              </a:endParaRPr>
            </a:p>
            <a:p>
              <a:pPr algn="ctr"/>
              <a:endParaRPr lang="en-IN" sz="1400" b="1" dirty="0">
                <a:cs typeface="Arial" panose="020B0604020202020204" pitchFamily="34" charset="0"/>
              </a:endParaRPr>
            </a:p>
          </p:txBody>
        </p:sp>
        <p:sp>
          <p:nvSpPr>
            <p:cNvPr id="6" name="Rounded Rectangle 5"/>
            <p:cNvSpPr/>
            <p:nvPr/>
          </p:nvSpPr>
          <p:spPr>
            <a:xfrm>
              <a:off x="2055861" y="3693442"/>
              <a:ext cx="1191131" cy="3609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lumMod val="50000"/>
                      <a:lumOff val="50000"/>
                    </a:schemeClr>
                  </a:solidFill>
                </a:rPr>
                <a:t>Hardware</a:t>
              </a:r>
            </a:p>
          </p:txBody>
        </p:sp>
        <p:sp>
          <p:nvSpPr>
            <p:cNvPr id="7" name="Rounded Rectangle 6"/>
            <p:cNvSpPr/>
            <p:nvPr/>
          </p:nvSpPr>
          <p:spPr>
            <a:xfrm>
              <a:off x="3325196" y="3693442"/>
              <a:ext cx="1191131" cy="3609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lumMod val="50000"/>
                      <a:lumOff val="50000"/>
                    </a:schemeClr>
                  </a:solidFill>
                </a:rPr>
                <a:t>Software</a:t>
              </a:r>
            </a:p>
          </p:txBody>
        </p:sp>
        <p:sp>
          <p:nvSpPr>
            <p:cNvPr id="8" name="Rounded Rectangle 7"/>
            <p:cNvSpPr/>
            <p:nvPr/>
          </p:nvSpPr>
          <p:spPr>
            <a:xfrm>
              <a:off x="4627615" y="3693442"/>
              <a:ext cx="1191131" cy="3609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lumMod val="50000"/>
                      <a:lumOff val="50000"/>
                    </a:schemeClr>
                  </a:solidFill>
                </a:rPr>
                <a:t>Network</a:t>
              </a:r>
            </a:p>
          </p:txBody>
        </p:sp>
        <p:cxnSp>
          <p:nvCxnSpPr>
            <p:cNvPr id="14" name="Straight Connector 13"/>
            <p:cNvCxnSpPr/>
            <p:nvPr/>
          </p:nvCxnSpPr>
          <p:spPr>
            <a:xfrm>
              <a:off x="593390" y="3239320"/>
              <a:ext cx="716928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911488" y="1402157"/>
              <a:ext cx="4018546" cy="5173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t>AWS Account</a:t>
              </a:r>
            </a:p>
          </p:txBody>
        </p:sp>
        <p:sp>
          <p:nvSpPr>
            <p:cNvPr id="16" name="Rounded Rectangle 15"/>
            <p:cNvSpPr/>
            <p:nvPr/>
          </p:nvSpPr>
          <p:spPr>
            <a:xfrm>
              <a:off x="1924453" y="2000834"/>
              <a:ext cx="1956886" cy="5173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t>IAM User</a:t>
              </a:r>
            </a:p>
          </p:txBody>
        </p:sp>
        <p:sp>
          <p:nvSpPr>
            <p:cNvPr id="17" name="Rounded Rectangle 16"/>
            <p:cNvSpPr/>
            <p:nvPr/>
          </p:nvSpPr>
          <p:spPr>
            <a:xfrm>
              <a:off x="3988344" y="1994950"/>
              <a:ext cx="1941690" cy="5173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t>IAM User</a:t>
              </a:r>
            </a:p>
          </p:txBody>
        </p:sp>
        <p:sp>
          <p:nvSpPr>
            <p:cNvPr id="18" name="TextBox 17"/>
            <p:cNvSpPr txBox="1"/>
            <p:nvPr/>
          </p:nvSpPr>
          <p:spPr>
            <a:xfrm>
              <a:off x="593390" y="3365763"/>
              <a:ext cx="778546" cy="558615"/>
            </a:xfrm>
            <a:prstGeom prst="rect">
              <a:avLst/>
            </a:prstGeom>
            <a:noFill/>
          </p:spPr>
          <p:txBody>
            <a:bodyPr wrap="none" rtlCol="0">
              <a:spAutoFit/>
            </a:bodyPr>
            <a:lstStyle/>
            <a:p>
              <a:r>
                <a:rPr lang="en-IN" sz="1200" dirty="0"/>
                <a:t>Amazon </a:t>
              </a:r>
            </a:p>
            <a:p>
              <a:r>
                <a:rPr lang="en-IN" sz="1200" dirty="0"/>
                <a:t>Provided</a:t>
              </a:r>
            </a:p>
          </p:txBody>
        </p:sp>
        <p:sp>
          <p:nvSpPr>
            <p:cNvPr id="19" name="TextBox 18"/>
            <p:cNvSpPr txBox="1"/>
            <p:nvPr/>
          </p:nvSpPr>
          <p:spPr>
            <a:xfrm>
              <a:off x="598719" y="2640881"/>
              <a:ext cx="1055097" cy="558615"/>
            </a:xfrm>
            <a:prstGeom prst="rect">
              <a:avLst/>
            </a:prstGeom>
            <a:noFill/>
          </p:spPr>
          <p:txBody>
            <a:bodyPr wrap="none" rtlCol="0">
              <a:spAutoFit/>
            </a:bodyPr>
            <a:lstStyle/>
            <a:p>
              <a:r>
                <a:rPr lang="en-IN" sz="1200" dirty="0"/>
                <a:t>Customer</a:t>
              </a:r>
            </a:p>
            <a:p>
              <a:r>
                <a:rPr lang="en-IN" sz="1200" dirty="0"/>
                <a:t>Configurable</a:t>
              </a:r>
            </a:p>
          </p:txBody>
        </p:sp>
        <p:sp>
          <p:nvSpPr>
            <p:cNvPr id="20" name="TextBox 12"/>
            <p:cNvSpPr txBox="1">
              <a:spLocks noChangeArrowheads="1"/>
            </p:cNvSpPr>
            <p:nvPr/>
          </p:nvSpPr>
          <p:spPr bwMode="auto">
            <a:xfrm>
              <a:off x="6086148" y="1421613"/>
              <a:ext cx="206563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50" b="1" dirty="0"/>
                <a:t>`Security services</a:t>
              </a:r>
            </a:p>
            <a:p>
              <a:pPr marL="176213" indent="-176213" eaLnBrk="1" hangingPunct="1">
                <a:buFont typeface="Wingdings" panose="05000000000000000000" pitchFamily="2" charset="2"/>
                <a:buChar char="§"/>
              </a:pPr>
              <a:r>
                <a:rPr lang="en-IN" altLang="en-US" sz="1050" dirty="0"/>
                <a:t>Network access control</a:t>
              </a:r>
            </a:p>
            <a:p>
              <a:pPr marL="176213" indent="-176213" eaLnBrk="1" hangingPunct="1">
                <a:buFont typeface="Wingdings" panose="05000000000000000000" pitchFamily="2" charset="2"/>
                <a:buChar char="§"/>
              </a:pPr>
              <a:r>
                <a:rPr lang="en-IN" altLang="en-US" sz="1050" dirty="0"/>
                <a:t>Audit logging</a:t>
              </a:r>
            </a:p>
            <a:p>
              <a:pPr marL="176213" indent="-176213" eaLnBrk="1" hangingPunct="1">
                <a:buFont typeface="Wingdings" panose="05000000000000000000" pitchFamily="2" charset="2"/>
                <a:buChar char="§"/>
              </a:pPr>
              <a:r>
                <a:rPr lang="en-IN" altLang="en-US" sz="1050" dirty="0"/>
                <a:t>Guest OS patching / security</a:t>
              </a:r>
            </a:p>
            <a:p>
              <a:pPr marL="176213" indent="-176213" eaLnBrk="1" hangingPunct="1">
                <a:buFont typeface="Wingdings" panose="05000000000000000000" pitchFamily="2" charset="2"/>
                <a:buChar char="§"/>
              </a:pPr>
              <a:r>
                <a:rPr lang="en-IN" altLang="en-US" sz="1050" dirty="0"/>
                <a:t>Anti-malware</a:t>
              </a:r>
            </a:p>
            <a:p>
              <a:pPr marL="176213" indent="-176213" eaLnBrk="1" hangingPunct="1">
                <a:buFont typeface="Wingdings" panose="05000000000000000000" pitchFamily="2" charset="2"/>
                <a:buChar char="§"/>
              </a:pPr>
              <a:r>
                <a:rPr lang="en-IN" altLang="en-US" sz="1050" dirty="0"/>
                <a:t>IDS / IPS</a:t>
              </a:r>
            </a:p>
            <a:p>
              <a:pPr marL="176213" indent="-176213" eaLnBrk="1" hangingPunct="1">
                <a:buFont typeface="Wingdings" panose="05000000000000000000" pitchFamily="2" charset="2"/>
                <a:buChar char="§"/>
              </a:pPr>
              <a:r>
                <a:rPr lang="en-IN" altLang="en-US" sz="1050" dirty="0"/>
                <a:t>Vulnerability assessment</a:t>
              </a:r>
            </a:p>
            <a:p>
              <a:pPr marL="176213" indent="-176213" eaLnBrk="1" hangingPunct="1">
                <a:buFont typeface="Wingdings" panose="05000000000000000000" pitchFamily="2" charset="2"/>
                <a:buChar char="§"/>
              </a:pPr>
              <a:r>
                <a:rPr lang="en-IN" altLang="en-US" sz="1050" dirty="0"/>
                <a:t>Penetration testing</a:t>
              </a:r>
              <a:endParaRPr lang="en-US" altLang="en-US" sz="1050" dirty="0"/>
            </a:p>
          </p:txBody>
        </p:sp>
        <p:sp>
          <p:nvSpPr>
            <p:cNvPr id="23" name="Slide Number Placeholder 1">
              <a:extLst>
                <a:ext uri="{FF2B5EF4-FFF2-40B4-BE49-F238E27FC236}">
                  <a16:creationId xmlns:a16="http://schemas.microsoft.com/office/drawing/2014/main" id="{F03E0BBB-44A4-43CF-B9C9-1C05368C8DF3}"/>
                </a:ext>
              </a:extLst>
            </p:cNvPr>
            <p:cNvSpPr txBox="1">
              <a:spLocks/>
            </p:cNvSpPr>
            <p:nvPr/>
          </p:nvSpPr>
          <p:spPr>
            <a:xfrm>
              <a:off x="3609948" y="4869657"/>
              <a:ext cx="2057400" cy="273844"/>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15</a:t>
              </a:fld>
              <a:endParaRPr lang="en-IN" sz="900" dirty="0"/>
            </a:p>
          </p:txBody>
        </p:sp>
      </p:grpSp>
      <p:sp>
        <p:nvSpPr>
          <p:cNvPr id="9" name="Title 8">
            <a:extLst>
              <a:ext uri="{FF2B5EF4-FFF2-40B4-BE49-F238E27FC236}">
                <a16:creationId xmlns:a16="http://schemas.microsoft.com/office/drawing/2014/main" id="{E0647B39-B0E8-42A8-85BD-CF1CF5348410}"/>
              </a:ext>
            </a:extLst>
          </p:cNvPr>
          <p:cNvSpPr>
            <a:spLocks noGrp="1"/>
          </p:cNvSpPr>
          <p:nvPr>
            <p:ph type="ctrTitle"/>
          </p:nvPr>
        </p:nvSpPr>
        <p:spPr>
          <a:xfrm>
            <a:off x="324000" y="367206"/>
            <a:ext cx="7538400" cy="369322"/>
          </a:xfrm>
        </p:spPr>
        <p:txBody>
          <a:bodyPr/>
          <a:lstStyle/>
          <a:p>
            <a:r>
              <a:rPr lang="en-IN" dirty="0"/>
              <a:t>GI AWS+ | AWS-SECURE</a:t>
            </a:r>
          </a:p>
        </p:txBody>
      </p:sp>
      <p:sp>
        <p:nvSpPr>
          <p:cNvPr id="52" name="TextBox 51">
            <a:extLst>
              <a:ext uri="{FF2B5EF4-FFF2-40B4-BE49-F238E27FC236}">
                <a16:creationId xmlns:a16="http://schemas.microsoft.com/office/drawing/2014/main" id="{04E88B2B-5B62-4166-BAD8-5B4AE369C132}"/>
              </a:ext>
            </a:extLst>
          </p:cNvPr>
          <p:cNvSpPr txBox="1"/>
          <p:nvPr/>
        </p:nvSpPr>
        <p:spPr>
          <a:xfrm>
            <a:off x="323850" y="1030617"/>
            <a:ext cx="8496300" cy="646331"/>
          </a:xfrm>
          <a:prstGeom prst="rect">
            <a:avLst/>
          </a:prstGeom>
          <a:solidFill>
            <a:schemeClr val="bg1">
              <a:lumMod val="95000"/>
            </a:schemeClr>
          </a:solidFill>
          <a:ln>
            <a:solidFill>
              <a:schemeClr val="bg1">
                <a:lumMod val="75000"/>
              </a:schemeClr>
            </a:solidFill>
          </a:ln>
        </p:spPr>
        <p:txBody>
          <a:bodyPr wrap="square" anchor="ctr">
            <a:spAutoFit/>
          </a:bodyPr>
          <a:lstStyle/>
          <a:p>
            <a:pPr>
              <a:defRPr/>
            </a:pPr>
            <a:r>
              <a:rPr lang="en-US" sz="1200" dirty="0">
                <a:cs typeface="Arial" panose="020B0604020202020204" pitchFamily="34" charset="0"/>
              </a:rPr>
              <a:t>Sify with its state of art SOC facility and Security Framework, offers right fit security for all your AWS IT setup, driven by your business and compliance needs. Sify has built deep expertise, tools and security architecture to ensure you compliance and control over AWS IT.</a:t>
            </a:r>
          </a:p>
        </p:txBody>
      </p:sp>
    </p:spTree>
    <p:extLst>
      <p:ext uri="{BB962C8B-B14F-4D97-AF65-F5344CB8AC3E}">
        <p14:creationId xmlns:p14="http://schemas.microsoft.com/office/powerpoint/2010/main" val="400001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3FA7E366-D74C-4623-9D2F-98725D6A0410}"/>
              </a:ext>
            </a:extLst>
          </p:cNvPr>
          <p:cNvGraphicFramePr/>
          <p:nvPr>
            <p:extLst>
              <p:ext uri="{D42A27DB-BD31-4B8C-83A1-F6EECF244321}">
                <p14:modId xmlns:p14="http://schemas.microsoft.com/office/powerpoint/2010/main" val="1255261080"/>
              </p:ext>
            </p:extLst>
          </p:nvPr>
        </p:nvGraphicFramePr>
        <p:xfrm>
          <a:off x="323850" y="1017730"/>
          <a:ext cx="5474920" cy="3678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9F561807-1E97-4581-B5F2-9CF5E485502F}"/>
              </a:ext>
            </a:extLst>
          </p:cNvPr>
          <p:cNvGraphicFramePr/>
          <p:nvPr>
            <p:extLst>
              <p:ext uri="{D42A27DB-BD31-4B8C-83A1-F6EECF244321}">
                <p14:modId xmlns:p14="http://schemas.microsoft.com/office/powerpoint/2010/main" val="3375259069"/>
              </p:ext>
            </p:extLst>
          </p:nvPr>
        </p:nvGraphicFramePr>
        <p:xfrm>
          <a:off x="6117266" y="555526"/>
          <a:ext cx="2245900" cy="32427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Picture 4" descr="Image result for sify logo">
            <a:extLst>
              <a:ext uri="{FF2B5EF4-FFF2-40B4-BE49-F238E27FC236}">
                <a16:creationId xmlns:a16="http://schemas.microsoft.com/office/drawing/2014/main" id="{EC07756E-DB0F-4A3B-96AA-DE219BA1D7B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83040" y="1779662"/>
            <a:ext cx="1116039" cy="58926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41ADFFF-C36D-4F37-83D9-A69B3AD8AB5A}"/>
              </a:ext>
            </a:extLst>
          </p:cNvPr>
          <p:cNvSpPr txBox="1"/>
          <p:nvPr/>
        </p:nvSpPr>
        <p:spPr>
          <a:xfrm>
            <a:off x="5883737" y="3277456"/>
            <a:ext cx="2797925" cy="553998"/>
          </a:xfrm>
          <a:prstGeom prst="rect">
            <a:avLst/>
          </a:prstGeom>
          <a:noFill/>
        </p:spPr>
        <p:txBody>
          <a:bodyPr wrap="square" rtlCol="0">
            <a:spAutoFit/>
          </a:bodyPr>
          <a:lstStyle/>
          <a:p>
            <a:pPr algn="ctr"/>
            <a:r>
              <a:rPr lang="en-IN" sz="1000" dirty="0"/>
              <a:t>Sify an IT Service Management &amp; Information </a:t>
            </a:r>
          </a:p>
          <a:p>
            <a:pPr algn="ctr"/>
            <a:r>
              <a:rPr lang="en-IN" sz="1000" dirty="0"/>
              <a:t>Security Management partner for cloud </a:t>
            </a:r>
          </a:p>
          <a:p>
            <a:pPr algn="ctr"/>
            <a:r>
              <a:rPr lang="en-IN" sz="1000" dirty="0"/>
              <a:t>services</a:t>
            </a:r>
          </a:p>
        </p:txBody>
      </p:sp>
      <p:sp>
        <p:nvSpPr>
          <p:cNvPr id="8" name="Slide Number Placeholder 1">
            <a:extLst>
              <a:ext uri="{FF2B5EF4-FFF2-40B4-BE49-F238E27FC236}">
                <a16:creationId xmlns:a16="http://schemas.microsoft.com/office/drawing/2014/main" id="{45A5C4EB-7DFF-481B-9F2D-E92DD3220C85}"/>
              </a:ext>
            </a:extLst>
          </p:cNvPr>
          <p:cNvSpPr txBox="1">
            <a:spLocks/>
          </p:cNvSpPr>
          <p:nvPr/>
        </p:nvSpPr>
        <p:spPr>
          <a:xfrm>
            <a:off x="3609948" y="4869657"/>
            <a:ext cx="2057400" cy="273844"/>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16</a:t>
            </a:fld>
            <a:endParaRPr lang="en-IN" sz="900" dirty="0"/>
          </a:p>
        </p:txBody>
      </p:sp>
      <p:sp>
        <p:nvSpPr>
          <p:cNvPr id="4" name="Title 3">
            <a:extLst>
              <a:ext uri="{FF2B5EF4-FFF2-40B4-BE49-F238E27FC236}">
                <a16:creationId xmlns:a16="http://schemas.microsoft.com/office/drawing/2014/main" id="{F5CC0E00-811C-4E96-A3A0-63642261EFEE}"/>
              </a:ext>
            </a:extLst>
          </p:cNvPr>
          <p:cNvSpPr>
            <a:spLocks noGrp="1"/>
          </p:cNvSpPr>
          <p:nvPr>
            <p:ph type="ctrTitle"/>
          </p:nvPr>
        </p:nvSpPr>
        <p:spPr>
          <a:xfrm>
            <a:off x="324000" y="367206"/>
            <a:ext cx="7538400" cy="369322"/>
          </a:xfrm>
        </p:spPr>
        <p:txBody>
          <a:bodyPr/>
          <a:lstStyle/>
          <a:p>
            <a:r>
              <a:rPr lang="en-IN" dirty="0"/>
              <a:t>GI AWS+ | AWS-SECURE Enables…..</a:t>
            </a:r>
          </a:p>
        </p:txBody>
      </p:sp>
    </p:spTree>
    <p:extLst>
      <p:ext uri="{BB962C8B-B14F-4D97-AF65-F5344CB8AC3E}">
        <p14:creationId xmlns:p14="http://schemas.microsoft.com/office/powerpoint/2010/main" val="3760064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592929" y="1622244"/>
            <a:ext cx="1231789" cy="801993"/>
          </a:xfrm>
          <a:prstGeom prst="rect">
            <a:avLst/>
          </a:prstGeom>
        </p:spPr>
      </p:pic>
      <p:pic>
        <p:nvPicPr>
          <p:cNvPr id="4" name="Picture 3">
            <a:extLst>
              <a:ext uri="{FF2B5EF4-FFF2-40B4-BE49-F238E27FC236}">
                <a16:creationId xmlns:a16="http://schemas.microsoft.com/office/drawing/2014/main" id="{94CE242E-5F6E-4351-BE4C-572693769DC7}"/>
              </a:ext>
            </a:extLst>
          </p:cNvPr>
          <p:cNvPicPr>
            <a:picLocks noChangeAspect="1"/>
          </p:cNvPicPr>
          <p:nvPr/>
        </p:nvPicPr>
        <p:blipFill>
          <a:blip r:embed="rId4"/>
          <a:stretch>
            <a:fillRect/>
          </a:stretch>
        </p:blipFill>
        <p:spPr>
          <a:xfrm>
            <a:off x="2713114" y="1749932"/>
            <a:ext cx="3717770" cy="3198082"/>
          </a:xfrm>
          <a:prstGeom prst="rect">
            <a:avLst/>
          </a:prstGeom>
        </p:spPr>
      </p:pic>
      <p:sp>
        <p:nvSpPr>
          <p:cNvPr id="6" name="Slide Number Placeholder 1">
            <a:extLst>
              <a:ext uri="{FF2B5EF4-FFF2-40B4-BE49-F238E27FC236}">
                <a16:creationId xmlns:a16="http://schemas.microsoft.com/office/drawing/2014/main" id="{E4EB7A16-6CD9-476D-8CE7-7AD8271ABE84}"/>
              </a:ext>
            </a:extLst>
          </p:cNvPr>
          <p:cNvSpPr txBox="1">
            <a:spLocks/>
          </p:cNvSpPr>
          <p:nvPr/>
        </p:nvSpPr>
        <p:spPr>
          <a:xfrm>
            <a:off x="3609948" y="4869657"/>
            <a:ext cx="2057400" cy="273844"/>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17</a:t>
            </a:fld>
            <a:endParaRPr lang="en-IN" sz="900" dirty="0"/>
          </a:p>
        </p:txBody>
      </p:sp>
      <p:sp>
        <p:nvSpPr>
          <p:cNvPr id="7" name="Title 6">
            <a:extLst>
              <a:ext uri="{FF2B5EF4-FFF2-40B4-BE49-F238E27FC236}">
                <a16:creationId xmlns:a16="http://schemas.microsoft.com/office/drawing/2014/main" id="{D2178384-887D-4A4E-BAEA-4A3D27C8B374}"/>
              </a:ext>
            </a:extLst>
          </p:cNvPr>
          <p:cNvSpPr>
            <a:spLocks noGrp="1"/>
          </p:cNvSpPr>
          <p:nvPr>
            <p:ph type="ctrTitle"/>
          </p:nvPr>
        </p:nvSpPr>
        <p:spPr>
          <a:xfrm>
            <a:off x="324000" y="367206"/>
            <a:ext cx="7538400" cy="369322"/>
          </a:xfrm>
        </p:spPr>
        <p:txBody>
          <a:bodyPr/>
          <a:lstStyle/>
          <a:p>
            <a:r>
              <a:rPr lang="en-IN" dirty="0"/>
              <a:t>GI AWS+ | AWS-CloudFront</a:t>
            </a:r>
          </a:p>
        </p:txBody>
      </p:sp>
      <p:sp>
        <p:nvSpPr>
          <p:cNvPr id="9" name="TextBox 8">
            <a:extLst>
              <a:ext uri="{FF2B5EF4-FFF2-40B4-BE49-F238E27FC236}">
                <a16:creationId xmlns:a16="http://schemas.microsoft.com/office/drawing/2014/main" id="{9D3BD6BC-0272-4E06-AE69-5ACDF804DA5D}"/>
              </a:ext>
            </a:extLst>
          </p:cNvPr>
          <p:cNvSpPr txBox="1"/>
          <p:nvPr/>
        </p:nvSpPr>
        <p:spPr>
          <a:xfrm>
            <a:off x="323850" y="1030617"/>
            <a:ext cx="8496300" cy="461665"/>
          </a:xfrm>
          <a:prstGeom prst="rect">
            <a:avLst/>
          </a:prstGeom>
          <a:solidFill>
            <a:schemeClr val="bg1">
              <a:lumMod val="95000"/>
            </a:schemeClr>
          </a:solidFill>
          <a:ln>
            <a:solidFill>
              <a:schemeClr val="bg1">
                <a:lumMod val="75000"/>
              </a:schemeClr>
            </a:solidFill>
          </a:ln>
        </p:spPr>
        <p:txBody>
          <a:bodyPr wrap="square" anchor="t">
            <a:spAutoFit/>
          </a:bodyPr>
          <a:lstStyle/>
          <a:p>
            <a:pPr>
              <a:defRPr/>
            </a:pPr>
            <a:r>
              <a:rPr lang="en-US" sz="1200" dirty="0">
                <a:cs typeface="Arial" panose="020B0604020202020204" pitchFamily="34" charset="0"/>
              </a:rPr>
              <a:t>AWS-CloudFront offers acceleration and better user experience for serving the content. This ensures that IT is not just agile and scalable, but also fast, seamlessly accessible across all devices. </a:t>
            </a:r>
          </a:p>
        </p:txBody>
      </p:sp>
    </p:spTree>
    <p:extLst>
      <p:ext uri="{BB962C8B-B14F-4D97-AF65-F5344CB8AC3E}">
        <p14:creationId xmlns:p14="http://schemas.microsoft.com/office/powerpoint/2010/main" val="959525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4277" y="1591408"/>
            <a:ext cx="2839915" cy="296300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latin typeface="Arial" panose="020B0604020202020204" pitchFamily="34" charset="0"/>
              <a:cs typeface="Arial" panose="020B0604020202020204" pitchFamily="34" charset="0"/>
            </a:endParaRPr>
          </a:p>
        </p:txBody>
      </p:sp>
      <p:sp>
        <p:nvSpPr>
          <p:cNvPr id="47" name="Rounded Rectangle 46"/>
          <p:cNvSpPr/>
          <p:nvPr/>
        </p:nvSpPr>
        <p:spPr>
          <a:xfrm>
            <a:off x="6156176" y="2574796"/>
            <a:ext cx="2487216" cy="433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defRPr/>
            </a:pPr>
            <a:r>
              <a:rPr lang="en-IN" sz="1600" b="1" dirty="0">
                <a:solidFill>
                  <a:schemeClr val="tx1"/>
                </a:solidFill>
                <a:latin typeface="Arial" panose="020B0604020202020204" pitchFamily="34" charset="0"/>
                <a:cs typeface="Arial" panose="020B0604020202020204" pitchFamily="34" charset="0"/>
              </a:rPr>
              <a:t>Key value propositions</a:t>
            </a:r>
          </a:p>
          <a:p>
            <a:pPr>
              <a:defRPr/>
            </a:pPr>
            <a:endParaRPr lang="en-IN" sz="1000" dirty="0">
              <a:solidFill>
                <a:schemeClr val="tx1"/>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
              <a:defRPr/>
            </a:pPr>
            <a:r>
              <a:rPr lang="en-IN" sz="1000" dirty="0">
                <a:solidFill>
                  <a:schemeClr val="tx1"/>
                </a:solidFill>
                <a:latin typeface="Arial" panose="020B0604020202020204" pitchFamily="34" charset="0"/>
                <a:cs typeface="Arial" panose="020B0604020202020204" pitchFamily="34" charset="0"/>
              </a:rPr>
              <a:t>End to end coverage</a:t>
            </a:r>
          </a:p>
          <a:p>
            <a:pPr marL="557213" lvl="1" indent="-214313">
              <a:buFont typeface="Arial" panose="020B0604020202020204" pitchFamily="34" charset="0"/>
              <a:buChar char="•"/>
              <a:defRPr/>
            </a:pPr>
            <a:r>
              <a:rPr lang="en-IN" sz="1000" dirty="0">
                <a:solidFill>
                  <a:schemeClr val="tx1"/>
                </a:solidFill>
                <a:latin typeface="Arial" panose="020B0604020202020204" pitchFamily="34" charset="0"/>
                <a:cs typeface="Arial" panose="020B0604020202020204" pitchFamily="34" charset="0"/>
              </a:rPr>
              <a:t>Access</a:t>
            </a:r>
          </a:p>
          <a:p>
            <a:pPr marL="557213" lvl="1" indent="-214313">
              <a:buFont typeface="Arial" panose="020B0604020202020204" pitchFamily="34" charset="0"/>
              <a:buChar char="•"/>
              <a:defRPr/>
            </a:pPr>
            <a:r>
              <a:rPr lang="en-IN" sz="1000" dirty="0">
                <a:solidFill>
                  <a:schemeClr val="tx1"/>
                </a:solidFill>
                <a:latin typeface="Arial" panose="020B0604020202020204" pitchFamily="34" charset="0"/>
                <a:cs typeface="Arial" panose="020B0604020202020204" pitchFamily="34" charset="0"/>
              </a:rPr>
              <a:t>WAN</a:t>
            </a:r>
          </a:p>
          <a:p>
            <a:pPr marL="557213" lvl="1" indent="-214313">
              <a:buFont typeface="Arial" panose="020B0604020202020204" pitchFamily="34" charset="0"/>
              <a:buChar char="•"/>
              <a:defRPr/>
            </a:pPr>
            <a:r>
              <a:rPr lang="en-IN" sz="1000" dirty="0">
                <a:solidFill>
                  <a:schemeClr val="tx1"/>
                </a:solidFill>
                <a:latin typeface="Arial" panose="020B0604020202020204" pitchFamily="34" charset="0"/>
                <a:cs typeface="Arial" panose="020B0604020202020204" pitchFamily="34" charset="0"/>
              </a:rPr>
              <a:t>DX2</a:t>
            </a:r>
          </a:p>
          <a:p>
            <a:pPr marL="557213" lvl="1" indent="-214313">
              <a:buFont typeface="Arial" panose="020B0604020202020204" pitchFamily="34" charset="0"/>
              <a:buChar char="•"/>
              <a:defRPr/>
            </a:pPr>
            <a:endParaRPr lang="en-IN" sz="1000" dirty="0">
              <a:solidFill>
                <a:schemeClr val="tx1"/>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
              <a:defRPr/>
            </a:pPr>
            <a:r>
              <a:rPr lang="en-IN" sz="1000" dirty="0">
                <a:solidFill>
                  <a:schemeClr val="tx1"/>
                </a:solidFill>
                <a:latin typeface="Arial" panose="020B0604020202020204" pitchFamily="34" charset="0"/>
                <a:cs typeface="Arial" panose="020B0604020202020204" pitchFamily="34" charset="0"/>
              </a:rPr>
              <a:t>Committed latency</a:t>
            </a:r>
          </a:p>
          <a:p>
            <a:pPr marL="214313" indent="-214313">
              <a:buFont typeface="Wingdings" panose="05000000000000000000" pitchFamily="2" charset="2"/>
              <a:buChar char="§"/>
              <a:defRPr/>
            </a:pPr>
            <a:endParaRPr lang="en-IN" sz="1000" dirty="0">
              <a:solidFill>
                <a:schemeClr val="tx1"/>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
              <a:defRPr/>
            </a:pPr>
            <a:r>
              <a:rPr lang="en-IN" sz="1000" dirty="0">
                <a:solidFill>
                  <a:schemeClr val="tx1"/>
                </a:solidFill>
                <a:latin typeface="Arial" panose="020B0604020202020204" pitchFamily="34" charset="0"/>
                <a:cs typeface="Arial" panose="020B0604020202020204" pitchFamily="34" charset="0"/>
              </a:rPr>
              <a:t>Guaranteed availability</a:t>
            </a:r>
          </a:p>
          <a:p>
            <a:pPr marL="214313" indent="-214313">
              <a:buFont typeface="Wingdings" panose="05000000000000000000" pitchFamily="2" charset="2"/>
              <a:buChar char="§"/>
              <a:defRPr/>
            </a:pPr>
            <a:endParaRPr lang="en-IN" sz="1000" dirty="0">
              <a:solidFill>
                <a:schemeClr val="tx1"/>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
              <a:defRPr/>
            </a:pPr>
            <a:r>
              <a:rPr lang="en-IN" sz="1000" dirty="0">
                <a:solidFill>
                  <a:schemeClr val="tx1"/>
                </a:solidFill>
                <a:latin typeface="Arial" panose="020B0604020202020204" pitchFamily="34" charset="0"/>
                <a:cs typeface="Arial" panose="020B0604020202020204" pitchFamily="34" charset="0"/>
              </a:rPr>
              <a:t>GlobalcloudConnect</a:t>
            </a:r>
          </a:p>
          <a:p>
            <a:pPr marL="214313" indent="-214313">
              <a:buFont typeface="Wingdings" panose="05000000000000000000" pitchFamily="2" charset="2"/>
              <a:buChar char="§"/>
              <a:defRPr/>
            </a:pPr>
            <a:endParaRPr lang="en-IN" sz="1000" dirty="0">
              <a:solidFill>
                <a:schemeClr val="tx1"/>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
              <a:defRPr/>
            </a:pPr>
            <a:r>
              <a:rPr lang="en-IN" sz="1000" dirty="0">
                <a:solidFill>
                  <a:schemeClr val="tx1"/>
                </a:solidFill>
                <a:latin typeface="Arial" panose="020B0604020202020204" pitchFamily="34" charset="0"/>
                <a:cs typeface="Arial" panose="020B0604020202020204" pitchFamily="34" charset="0"/>
              </a:rPr>
              <a:t>Flexible pricing</a:t>
            </a:r>
          </a:p>
        </p:txBody>
      </p:sp>
      <p:pic>
        <p:nvPicPr>
          <p:cNvPr id="3" name="Picture 2">
            <a:extLst>
              <a:ext uri="{FF2B5EF4-FFF2-40B4-BE49-F238E27FC236}">
                <a16:creationId xmlns:a16="http://schemas.microsoft.com/office/drawing/2014/main" id="{E28F017B-0B06-4574-92E6-B71C54779DC4}"/>
              </a:ext>
            </a:extLst>
          </p:cNvPr>
          <p:cNvPicPr>
            <a:picLocks noChangeAspect="1"/>
          </p:cNvPicPr>
          <p:nvPr/>
        </p:nvPicPr>
        <p:blipFill>
          <a:blip r:embed="rId3"/>
          <a:stretch>
            <a:fillRect/>
          </a:stretch>
        </p:blipFill>
        <p:spPr>
          <a:xfrm>
            <a:off x="323850" y="1591408"/>
            <a:ext cx="4392613" cy="2963007"/>
          </a:xfrm>
          <a:prstGeom prst="rect">
            <a:avLst/>
          </a:prstGeom>
          <a:ln>
            <a:solidFill>
              <a:schemeClr val="tx1"/>
            </a:solidFill>
          </a:ln>
        </p:spPr>
      </p:pic>
      <p:sp>
        <p:nvSpPr>
          <p:cNvPr id="7" name="Slide Number Placeholder 1">
            <a:extLst>
              <a:ext uri="{FF2B5EF4-FFF2-40B4-BE49-F238E27FC236}">
                <a16:creationId xmlns:a16="http://schemas.microsoft.com/office/drawing/2014/main" id="{83550B98-5176-4E60-85E3-36A5F64FA224}"/>
              </a:ext>
            </a:extLst>
          </p:cNvPr>
          <p:cNvSpPr txBox="1">
            <a:spLocks/>
          </p:cNvSpPr>
          <p:nvPr/>
        </p:nvSpPr>
        <p:spPr>
          <a:xfrm>
            <a:off x="3609948" y="4869657"/>
            <a:ext cx="2057400" cy="273844"/>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18</a:t>
            </a:fld>
            <a:endParaRPr lang="en-IN" sz="900" dirty="0"/>
          </a:p>
        </p:txBody>
      </p:sp>
      <p:sp>
        <p:nvSpPr>
          <p:cNvPr id="6" name="Title 5">
            <a:extLst>
              <a:ext uri="{FF2B5EF4-FFF2-40B4-BE49-F238E27FC236}">
                <a16:creationId xmlns:a16="http://schemas.microsoft.com/office/drawing/2014/main" id="{12AC3F3A-E56F-43B5-9A94-312CE1EBCAC6}"/>
              </a:ext>
            </a:extLst>
          </p:cNvPr>
          <p:cNvSpPr>
            <a:spLocks noGrp="1"/>
          </p:cNvSpPr>
          <p:nvPr>
            <p:ph type="ctrTitle"/>
          </p:nvPr>
        </p:nvSpPr>
        <p:spPr>
          <a:xfrm>
            <a:off x="324000" y="367206"/>
            <a:ext cx="7538400" cy="369322"/>
          </a:xfrm>
        </p:spPr>
        <p:txBody>
          <a:bodyPr/>
          <a:lstStyle/>
          <a:p>
            <a:r>
              <a:rPr lang="en-IN" dirty="0"/>
              <a:t>GI AWS+ | AWS-Direct Connect</a:t>
            </a:r>
          </a:p>
        </p:txBody>
      </p:sp>
      <p:sp>
        <p:nvSpPr>
          <p:cNvPr id="10" name="TextBox 9">
            <a:extLst>
              <a:ext uri="{FF2B5EF4-FFF2-40B4-BE49-F238E27FC236}">
                <a16:creationId xmlns:a16="http://schemas.microsoft.com/office/drawing/2014/main" id="{4DED0402-7FA4-4526-959E-84191E837C74}"/>
              </a:ext>
            </a:extLst>
          </p:cNvPr>
          <p:cNvSpPr txBox="1"/>
          <p:nvPr/>
        </p:nvSpPr>
        <p:spPr>
          <a:xfrm>
            <a:off x="323850" y="1030617"/>
            <a:ext cx="8496300" cy="461665"/>
          </a:xfrm>
          <a:prstGeom prst="rect">
            <a:avLst/>
          </a:prstGeom>
          <a:solidFill>
            <a:schemeClr val="bg1">
              <a:lumMod val="95000"/>
            </a:schemeClr>
          </a:solidFill>
          <a:ln>
            <a:solidFill>
              <a:schemeClr val="bg1">
                <a:lumMod val="75000"/>
              </a:schemeClr>
            </a:solidFill>
          </a:ln>
        </p:spPr>
        <p:txBody>
          <a:bodyPr wrap="square" anchor="t">
            <a:spAutoFit/>
          </a:bodyPr>
          <a:lstStyle/>
          <a:p>
            <a:pPr>
              <a:defRPr/>
            </a:pPr>
            <a:r>
              <a:rPr lang="en-US" sz="1200" dirty="0">
                <a:cs typeface="Arial" panose="020B0604020202020204" pitchFamily="34" charset="0"/>
              </a:rPr>
              <a:t>Sify as Direct Connect partner of AWS,  as well as MPLS network service provider offers end to end network connectivity services to setup up private network connectivity to AWS on pay per use as well as commit bandwidth</a:t>
            </a:r>
          </a:p>
        </p:txBody>
      </p:sp>
    </p:spTree>
    <p:extLst>
      <p:ext uri="{BB962C8B-B14F-4D97-AF65-F5344CB8AC3E}">
        <p14:creationId xmlns:p14="http://schemas.microsoft.com/office/powerpoint/2010/main" val="225130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4620816" y="771550"/>
            <a:ext cx="0" cy="4413647"/>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4066" y="2169344"/>
            <a:ext cx="8884444"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4066" y="3714775"/>
            <a:ext cx="8884444"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69069" y="771550"/>
            <a:ext cx="225029" cy="18931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bg1"/>
                </a:solidFill>
                <a:latin typeface="Arial" panose="020B0604020202020204" pitchFamily="34" charset="0"/>
                <a:cs typeface="Arial" panose="020B0604020202020204" pitchFamily="34" charset="0"/>
              </a:rPr>
              <a:t>1</a:t>
            </a:r>
          </a:p>
        </p:txBody>
      </p:sp>
      <p:sp>
        <p:nvSpPr>
          <p:cNvPr id="16" name="Oval 15"/>
          <p:cNvSpPr/>
          <p:nvPr/>
        </p:nvSpPr>
        <p:spPr>
          <a:xfrm>
            <a:off x="4736306" y="772741"/>
            <a:ext cx="225029" cy="190500"/>
          </a:xfrm>
          <a:prstGeom prst="ellipse">
            <a:avLst/>
          </a:prstGeom>
          <a:solidFill>
            <a:srgbClr val="606A7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bg1"/>
                </a:solidFill>
                <a:latin typeface="Arial" panose="020B0604020202020204" pitchFamily="34" charset="0"/>
                <a:cs typeface="Arial" panose="020B0604020202020204" pitchFamily="34" charset="0"/>
              </a:rPr>
              <a:t>2</a:t>
            </a:r>
          </a:p>
        </p:txBody>
      </p:sp>
      <p:sp>
        <p:nvSpPr>
          <p:cNvPr id="17" name="Oval 16"/>
          <p:cNvSpPr/>
          <p:nvPr/>
        </p:nvSpPr>
        <p:spPr>
          <a:xfrm>
            <a:off x="171450" y="2237210"/>
            <a:ext cx="225029" cy="189309"/>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bg1"/>
                </a:solidFill>
                <a:latin typeface="Arial" panose="020B0604020202020204" pitchFamily="34" charset="0"/>
                <a:cs typeface="Arial" panose="020B0604020202020204" pitchFamily="34" charset="0"/>
              </a:rPr>
              <a:t>3</a:t>
            </a:r>
          </a:p>
        </p:txBody>
      </p:sp>
      <p:sp>
        <p:nvSpPr>
          <p:cNvPr id="18" name="Oval 17"/>
          <p:cNvSpPr/>
          <p:nvPr/>
        </p:nvSpPr>
        <p:spPr>
          <a:xfrm>
            <a:off x="4725591" y="2226494"/>
            <a:ext cx="225028" cy="190500"/>
          </a:xfrm>
          <a:prstGeom prst="ellipse">
            <a:avLst/>
          </a:prstGeom>
          <a:solidFill>
            <a:srgbClr val="606A7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bg1"/>
                </a:solidFill>
                <a:latin typeface="Arial" panose="020B0604020202020204" pitchFamily="34" charset="0"/>
                <a:cs typeface="Arial" panose="020B0604020202020204" pitchFamily="34" charset="0"/>
              </a:rPr>
              <a:t>4</a:t>
            </a:r>
          </a:p>
        </p:txBody>
      </p:sp>
      <p:sp>
        <p:nvSpPr>
          <p:cNvPr id="20" name="Oval 19"/>
          <p:cNvSpPr/>
          <p:nvPr/>
        </p:nvSpPr>
        <p:spPr>
          <a:xfrm>
            <a:off x="161925" y="3774306"/>
            <a:ext cx="225029" cy="18931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bg1"/>
                </a:solidFill>
                <a:latin typeface="Arial" panose="020B0604020202020204" pitchFamily="34" charset="0"/>
                <a:cs typeface="Arial" panose="020B0604020202020204" pitchFamily="34" charset="0"/>
              </a:rPr>
              <a:t>5</a:t>
            </a:r>
          </a:p>
        </p:txBody>
      </p:sp>
      <p:sp>
        <p:nvSpPr>
          <p:cNvPr id="21" name="Oval 20"/>
          <p:cNvSpPr/>
          <p:nvPr/>
        </p:nvSpPr>
        <p:spPr>
          <a:xfrm>
            <a:off x="4717256" y="3763591"/>
            <a:ext cx="225029" cy="190500"/>
          </a:xfrm>
          <a:prstGeom prst="ellipse">
            <a:avLst/>
          </a:prstGeom>
          <a:solidFill>
            <a:srgbClr val="606A7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bg1"/>
                </a:solidFill>
                <a:latin typeface="Arial" panose="020B0604020202020204" pitchFamily="34" charset="0"/>
                <a:cs typeface="Arial" panose="020B0604020202020204" pitchFamily="34" charset="0"/>
              </a:rPr>
              <a:t>6</a:t>
            </a:r>
          </a:p>
        </p:txBody>
      </p:sp>
      <p:sp>
        <p:nvSpPr>
          <p:cNvPr id="40973" name="TextBox 21"/>
          <p:cNvSpPr txBox="1">
            <a:spLocks noChangeArrowheads="1"/>
          </p:cNvSpPr>
          <p:nvPr/>
        </p:nvSpPr>
        <p:spPr bwMode="auto">
          <a:xfrm>
            <a:off x="432198" y="813223"/>
            <a:ext cx="41028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100" b="1" dirty="0"/>
              <a:t>Integrated private + AWS cloud</a:t>
            </a:r>
          </a:p>
        </p:txBody>
      </p:sp>
      <p:sp>
        <p:nvSpPr>
          <p:cNvPr id="40974" name="TextBox 22"/>
          <p:cNvSpPr txBox="1">
            <a:spLocks noChangeArrowheads="1"/>
          </p:cNvSpPr>
          <p:nvPr/>
        </p:nvSpPr>
        <p:spPr bwMode="auto">
          <a:xfrm>
            <a:off x="433388" y="1081112"/>
            <a:ext cx="4102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00" dirty="0"/>
              <a:t>Sify’s DC Container proposition. Hybrid cloud platform</a:t>
            </a:r>
          </a:p>
        </p:txBody>
      </p:sp>
      <p:grpSp>
        <p:nvGrpSpPr>
          <p:cNvPr id="40975" name="Group 23"/>
          <p:cNvGrpSpPr>
            <a:grpSpLocks/>
          </p:cNvGrpSpPr>
          <p:nvPr/>
        </p:nvGrpSpPr>
        <p:grpSpPr bwMode="auto">
          <a:xfrm>
            <a:off x="1352550" y="1416868"/>
            <a:ext cx="807244" cy="500063"/>
            <a:chOff x="767408" y="3861048"/>
            <a:chExt cx="1296146" cy="810843"/>
          </a:xfrm>
        </p:grpSpPr>
        <p:grpSp>
          <p:nvGrpSpPr>
            <p:cNvPr id="41115" name="Group 24"/>
            <p:cNvGrpSpPr>
              <a:grpSpLocks/>
            </p:cNvGrpSpPr>
            <p:nvPr/>
          </p:nvGrpSpPr>
          <p:grpSpPr bwMode="auto">
            <a:xfrm>
              <a:off x="767408" y="3861048"/>
              <a:ext cx="1296146" cy="810843"/>
              <a:chOff x="767408" y="3861048"/>
              <a:chExt cx="1296146" cy="810843"/>
            </a:xfrm>
          </p:grpSpPr>
          <p:sp>
            <p:nvSpPr>
              <p:cNvPr id="32" name="Cube 31"/>
              <p:cNvSpPr/>
              <p:nvPr/>
            </p:nvSpPr>
            <p:spPr>
              <a:xfrm>
                <a:off x="767408" y="4040592"/>
                <a:ext cx="504694" cy="631299"/>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33" name="Cube 32"/>
              <p:cNvSpPr/>
              <p:nvPr/>
            </p:nvSpPr>
            <p:spPr>
              <a:xfrm>
                <a:off x="1126811" y="3861048"/>
                <a:ext cx="537194" cy="810843"/>
              </a:xfrm>
              <a:prstGeom prst="cube">
                <a:avLst>
                  <a:gd name="adj" fmla="val 20440"/>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34" name="Cube 33"/>
              <p:cNvSpPr/>
              <p:nvPr/>
            </p:nvSpPr>
            <p:spPr>
              <a:xfrm>
                <a:off x="1558860" y="4038661"/>
                <a:ext cx="504694" cy="631300"/>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sp>
          <p:nvSpPr>
            <p:cNvPr id="26" name="Rectangle 25"/>
            <p:cNvSpPr/>
            <p:nvPr/>
          </p:nvSpPr>
          <p:spPr>
            <a:xfrm>
              <a:off x="853436" y="4237511"/>
              <a:ext cx="185436" cy="115835"/>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27" name="Rectangle 26"/>
            <p:cNvSpPr/>
            <p:nvPr/>
          </p:nvSpPr>
          <p:spPr>
            <a:xfrm>
              <a:off x="1658269" y="4237511"/>
              <a:ext cx="185437" cy="115835"/>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28" name="Rectangle 27"/>
            <p:cNvSpPr/>
            <p:nvPr/>
          </p:nvSpPr>
          <p:spPr>
            <a:xfrm>
              <a:off x="859171" y="4364930"/>
              <a:ext cx="185437" cy="115835"/>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29" name="Rectangle 28"/>
            <p:cNvSpPr/>
            <p:nvPr/>
          </p:nvSpPr>
          <p:spPr>
            <a:xfrm>
              <a:off x="1662093" y="4372652"/>
              <a:ext cx="185437" cy="115835"/>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30" name="Rectangle 29"/>
            <p:cNvSpPr/>
            <p:nvPr/>
          </p:nvSpPr>
          <p:spPr>
            <a:xfrm>
              <a:off x="859171" y="4500070"/>
              <a:ext cx="185437" cy="115835"/>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31" name="Rectangle 30"/>
            <p:cNvSpPr/>
            <p:nvPr/>
          </p:nvSpPr>
          <p:spPr>
            <a:xfrm>
              <a:off x="1662093" y="4500070"/>
              <a:ext cx="185437" cy="115835"/>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sp>
        <p:nvSpPr>
          <p:cNvPr id="35" name="Left-Right Arrow 34"/>
          <p:cNvSpPr/>
          <p:nvPr/>
        </p:nvSpPr>
        <p:spPr>
          <a:xfrm>
            <a:off x="2166938" y="1574031"/>
            <a:ext cx="975122" cy="284560"/>
          </a:xfrm>
          <a:prstGeom prst="lef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IN" sz="700" b="1" dirty="0">
                <a:solidFill>
                  <a:srgbClr val="00B050"/>
                </a:solidFill>
                <a:latin typeface="Arial" panose="020B0604020202020204" pitchFamily="34" charset="0"/>
                <a:cs typeface="Arial" panose="020B0604020202020204" pitchFamily="34" charset="0"/>
              </a:rPr>
              <a:t>INTEGRATION</a:t>
            </a:r>
          </a:p>
        </p:txBody>
      </p:sp>
      <p:pic>
        <p:nvPicPr>
          <p:cNvPr id="40977" name="Picture 8" descr="https://upload.wikimedia.org/wikipedia/commons/thumb/5/5c/AWS_Simple_Icons_AWS_Cloud.svg/1024px-AWS_Simple_Icons_AWS_Cloud.svg.png"/>
          <p:cNvPicPr>
            <a:picLocks noChangeAspect="1" noChangeArrowheads="1"/>
          </p:cNvPicPr>
          <p:nvPr/>
        </p:nvPicPr>
        <p:blipFill>
          <a:blip r:embed="rId3" cstate="print">
            <a:extLst>
              <a:ext uri="{28A0092B-C50C-407E-A947-70E740481C1C}">
                <a14:useLocalDpi xmlns:a14="http://schemas.microsoft.com/office/drawing/2010/main" val="0"/>
              </a:ext>
            </a:extLst>
          </a:blip>
          <a:srcRect l="21249" t="22467" r="20120" b="23788"/>
          <a:stretch>
            <a:fillRect/>
          </a:stretch>
        </p:blipFill>
        <p:spPr bwMode="auto">
          <a:xfrm>
            <a:off x="3120684" y="1347813"/>
            <a:ext cx="706040" cy="64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1594223" y="1436836"/>
            <a:ext cx="292388" cy="559556"/>
          </a:xfrm>
          <a:prstGeom prst="rect">
            <a:avLst/>
          </a:prstGeom>
          <a:noFill/>
        </p:spPr>
        <p:txBody>
          <a:bodyPr vert="vert270">
            <a:spAutoFit/>
          </a:bodyPr>
          <a:lstStyle/>
          <a:p>
            <a:pPr algn="ctr">
              <a:defRPr/>
            </a:pPr>
            <a:r>
              <a:rPr lang="en-IN" sz="700" dirty="0">
                <a:solidFill>
                  <a:srgbClr val="00B050"/>
                </a:solidFill>
                <a:latin typeface="Arial" panose="020B0604020202020204" pitchFamily="34" charset="0"/>
                <a:cs typeface="Arial" panose="020B0604020202020204" pitchFamily="34" charset="0"/>
              </a:rPr>
              <a:t>SIFY DC</a:t>
            </a:r>
          </a:p>
        </p:txBody>
      </p:sp>
      <p:pic>
        <p:nvPicPr>
          <p:cNvPr id="40979" name="Picture 2" descr="https://www.tegile.com/wp-content/uploads/2015/10/intellistack-fl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797" y="1572841"/>
            <a:ext cx="242888"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0" name="TextBox 38"/>
          <p:cNvSpPr txBox="1">
            <a:spLocks noChangeArrowheads="1"/>
          </p:cNvSpPr>
          <p:nvPr/>
        </p:nvSpPr>
        <p:spPr bwMode="auto">
          <a:xfrm>
            <a:off x="4947048" y="815604"/>
            <a:ext cx="41017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100" b="1" dirty="0"/>
              <a:t>Migration</a:t>
            </a:r>
          </a:p>
        </p:txBody>
      </p:sp>
      <p:sp>
        <p:nvSpPr>
          <p:cNvPr id="40981" name="TextBox 41"/>
          <p:cNvSpPr txBox="1">
            <a:spLocks noChangeArrowheads="1"/>
          </p:cNvSpPr>
          <p:nvPr/>
        </p:nvSpPr>
        <p:spPr bwMode="auto">
          <a:xfrm>
            <a:off x="4918473" y="1083494"/>
            <a:ext cx="4102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00" dirty="0"/>
              <a:t>Global region to India region | Current IT setup to AWS setup</a:t>
            </a:r>
          </a:p>
        </p:txBody>
      </p:sp>
      <p:pic>
        <p:nvPicPr>
          <p:cNvPr id="43" name="Picture 21"/>
          <p:cNvPicPr>
            <a:picLocks noChangeArrowheads="1"/>
          </p:cNvPicPr>
          <p:nvPr/>
        </p:nvPicPr>
        <p:blipFill>
          <a:blip r:embed="rId5" cstate="print">
            <a:duotone>
              <a:schemeClr val="accent5">
                <a:shade val="45000"/>
                <a:satMod val="135000"/>
              </a:schemeClr>
              <a:prstClr val="white"/>
            </a:duotone>
            <a:extLst/>
          </a:blip>
          <a:srcRect/>
          <a:stretch>
            <a:fillRect/>
          </a:stretch>
        </p:blipFill>
        <p:spPr bwMode="auto">
          <a:xfrm flipH="1">
            <a:off x="6043680" y="1300297"/>
            <a:ext cx="373673" cy="379232"/>
          </a:xfrm>
          <a:prstGeom prst="rect">
            <a:avLst/>
          </a:prstGeom>
          <a:noFill/>
          <a:ln>
            <a:noFill/>
          </a:ln>
          <a:effectLst/>
          <a:extLst/>
        </p:spPr>
      </p:pic>
      <p:pic>
        <p:nvPicPr>
          <p:cNvPr id="40983" name="Picture 8" descr="https://upload.wikimedia.org/wikipedia/commons/thumb/5/5c/AWS_Simple_Icons_AWS_Cloud.svg/1024px-AWS_Simple_Icons_AWS_Cloud.svg.png"/>
          <p:cNvPicPr>
            <a:picLocks noChangeAspect="1" noChangeArrowheads="1"/>
          </p:cNvPicPr>
          <p:nvPr/>
        </p:nvPicPr>
        <p:blipFill>
          <a:blip r:embed="rId3" cstate="print">
            <a:extLst>
              <a:ext uri="{28A0092B-C50C-407E-A947-70E740481C1C}">
                <a14:useLocalDpi xmlns:a14="http://schemas.microsoft.com/office/drawing/2010/main" val="0"/>
              </a:ext>
            </a:extLst>
          </a:blip>
          <a:srcRect l="21249" t="22467" r="20120" b="23788"/>
          <a:stretch>
            <a:fillRect/>
          </a:stretch>
        </p:blipFill>
        <p:spPr bwMode="auto">
          <a:xfrm>
            <a:off x="7542610" y="1287091"/>
            <a:ext cx="772715" cy="70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8" descr="https://upload.wikimedia.org/wikipedia/commons/thumb/5/5c/AWS_Simple_Icons_AWS_Cloud.svg/1024px-AWS_Simple_Icons_AWS_Cloud.svg.png"/>
          <p:cNvPicPr>
            <a:picLocks noChangeAspect="1" noChangeArrowheads="1"/>
          </p:cNvPicPr>
          <p:nvPr/>
        </p:nvPicPr>
        <p:blipFill>
          <a:blip r:embed="rId6" cstate="print">
            <a:extLst>
              <a:ext uri="{28A0092B-C50C-407E-A947-70E740481C1C}">
                <a14:useLocalDpi xmlns:a14="http://schemas.microsoft.com/office/drawing/2010/main" val="0"/>
              </a:ext>
            </a:extLst>
          </a:blip>
          <a:srcRect l="21249" t="22467" r="20120" b="23788"/>
          <a:stretch>
            <a:fillRect/>
          </a:stretch>
        </p:blipFill>
        <p:spPr bwMode="auto">
          <a:xfrm>
            <a:off x="5522119" y="1557362"/>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 name="Straight Connector 46"/>
          <p:cNvCxnSpPr/>
          <p:nvPr/>
        </p:nvCxnSpPr>
        <p:spPr>
          <a:xfrm flipV="1">
            <a:off x="5980510" y="1769294"/>
            <a:ext cx="1534715" cy="0"/>
          </a:xfrm>
          <a:prstGeom prst="line">
            <a:avLst/>
          </a:prstGeom>
          <a:ln>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6442472" y="1507357"/>
            <a:ext cx="1033463" cy="183356"/>
          </a:xfrm>
          <a:custGeom>
            <a:avLst/>
            <a:gdLst>
              <a:gd name="connsiteX0" fmla="*/ 0 w 1378040"/>
              <a:gd name="connsiteY0" fmla="*/ 0 h 244699"/>
              <a:gd name="connsiteX1" fmla="*/ 154547 w 1378040"/>
              <a:gd name="connsiteY1" fmla="*/ 103031 h 244699"/>
              <a:gd name="connsiteX2" fmla="*/ 489398 w 1378040"/>
              <a:gd name="connsiteY2" fmla="*/ 167426 h 244699"/>
              <a:gd name="connsiteX3" fmla="*/ 1378040 w 1378040"/>
              <a:gd name="connsiteY3" fmla="*/ 244699 h 244699"/>
              <a:gd name="connsiteX4" fmla="*/ 1378040 w 1378040"/>
              <a:gd name="connsiteY4" fmla="*/ 244699 h 2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040" h="244699">
                <a:moveTo>
                  <a:pt x="0" y="0"/>
                </a:moveTo>
                <a:cubicBezTo>
                  <a:pt x="36490" y="37563"/>
                  <a:pt x="72981" y="75127"/>
                  <a:pt x="154547" y="103031"/>
                </a:cubicBezTo>
                <a:cubicBezTo>
                  <a:pt x="236113" y="130935"/>
                  <a:pt x="285483" y="143815"/>
                  <a:pt x="489398" y="167426"/>
                </a:cubicBezTo>
                <a:cubicBezTo>
                  <a:pt x="693314" y="191037"/>
                  <a:pt x="1378040" y="244699"/>
                  <a:pt x="1378040" y="244699"/>
                </a:cubicBezTo>
                <a:lnTo>
                  <a:pt x="1378040" y="244699"/>
                </a:lnTo>
              </a:path>
            </a:pathLst>
          </a:custGeom>
          <a:ln>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50" name="Freeform 49"/>
          <p:cNvSpPr/>
          <p:nvPr/>
        </p:nvSpPr>
        <p:spPr>
          <a:xfrm flipV="1">
            <a:off x="6447235" y="1870498"/>
            <a:ext cx="1033463" cy="183356"/>
          </a:xfrm>
          <a:custGeom>
            <a:avLst/>
            <a:gdLst>
              <a:gd name="connsiteX0" fmla="*/ 0 w 1378040"/>
              <a:gd name="connsiteY0" fmla="*/ 0 h 244699"/>
              <a:gd name="connsiteX1" fmla="*/ 154547 w 1378040"/>
              <a:gd name="connsiteY1" fmla="*/ 103031 h 244699"/>
              <a:gd name="connsiteX2" fmla="*/ 489398 w 1378040"/>
              <a:gd name="connsiteY2" fmla="*/ 167426 h 244699"/>
              <a:gd name="connsiteX3" fmla="*/ 1378040 w 1378040"/>
              <a:gd name="connsiteY3" fmla="*/ 244699 h 244699"/>
              <a:gd name="connsiteX4" fmla="*/ 1378040 w 1378040"/>
              <a:gd name="connsiteY4" fmla="*/ 244699 h 2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040" h="244699">
                <a:moveTo>
                  <a:pt x="0" y="0"/>
                </a:moveTo>
                <a:cubicBezTo>
                  <a:pt x="36490" y="37563"/>
                  <a:pt x="72981" y="75127"/>
                  <a:pt x="154547" y="103031"/>
                </a:cubicBezTo>
                <a:cubicBezTo>
                  <a:pt x="236113" y="130935"/>
                  <a:pt x="285483" y="143815"/>
                  <a:pt x="489398" y="167426"/>
                </a:cubicBezTo>
                <a:cubicBezTo>
                  <a:pt x="693314" y="191037"/>
                  <a:pt x="1378040" y="244699"/>
                  <a:pt x="1378040" y="244699"/>
                </a:cubicBezTo>
                <a:lnTo>
                  <a:pt x="1378040" y="244699"/>
                </a:lnTo>
              </a:path>
            </a:pathLst>
          </a:custGeom>
          <a:ln>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nvGrpSpPr>
          <p:cNvPr id="40988" name="Group 50"/>
          <p:cNvGrpSpPr>
            <a:grpSpLocks/>
          </p:cNvGrpSpPr>
          <p:nvPr/>
        </p:nvGrpSpPr>
        <p:grpSpPr bwMode="auto">
          <a:xfrm>
            <a:off x="6009085" y="1883594"/>
            <a:ext cx="346472" cy="254794"/>
            <a:chOff x="767408" y="3861048"/>
            <a:chExt cx="1296146" cy="810843"/>
          </a:xfrm>
        </p:grpSpPr>
        <p:grpSp>
          <p:nvGrpSpPr>
            <p:cNvPr id="41105" name="Group 51"/>
            <p:cNvGrpSpPr>
              <a:grpSpLocks/>
            </p:cNvGrpSpPr>
            <p:nvPr/>
          </p:nvGrpSpPr>
          <p:grpSpPr bwMode="auto">
            <a:xfrm>
              <a:off x="767408" y="3861048"/>
              <a:ext cx="1296146" cy="810843"/>
              <a:chOff x="767408" y="3861048"/>
              <a:chExt cx="1296146" cy="810843"/>
            </a:xfrm>
          </p:grpSpPr>
          <p:sp>
            <p:nvSpPr>
              <p:cNvPr id="59" name="Cube 58"/>
              <p:cNvSpPr/>
              <p:nvPr/>
            </p:nvSpPr>
            <p:spPr>
              <a:xfrm>
                <a:off x="767408" y="4042919"/>
                <a:ext cx="503314"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60" name="Cube 59"/>
              <p:cNvSpPr/>
              <p:nvPr/>
            </p:nvSpPr>
            <p:spPr>
              <a:xfrm>
                <a:off x="1128190" y="3861048"/>
                <a:ext cx="534494" cy="810843"/>
              </a:xfrm>
              <a:prstGeom prst="cube">
                <a:avLst>
                  <a:gd name="adj" fmla="val 20440"/>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61" name="Cube 60"/>
              <p:cNvSpPr/>
              <p:nvPr/>
            </p:nvSpPr>
            <p:spPr>
              <a:xfrm>
                <a:off x="1560240" y="4039132"/>
                <a:ext cx="503314"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sp>
          <p:nvSpPr>
            <p:cNvPr id="53" name="Rectangle 52"/>
            <p:cNvSpPr/>
            <p:nvPr/>
          </p:nvSpPr>
          <p:spPr>
            <a:xfrm>
              <a:off x="852035" y="4239947"/>
              <a:ext cx="187073"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54" name="Rectangle 53"/>
            <p:cNvSpPr/>
            <p:nvPr/>
          </p:nvSpPr>
          <p:spPr>
            <a:xfrm>
              <a:off x="1658231" y="4239947"/>
              <a:ext cx="187073"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55" name="Rectangle 54"/>
            <p:cNvSpPr/>
            <p:nvPr/>
          </p:nvSpPr>
          <p:spPr>
            <a:xfrm>
              <a:off x="856490" y="4364984"/>
              <a:ext cx="187073" cy="117457"/>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56" name="Rectangle 55"/>
            <p:cNvSpPr/>
            <p:nvPr/>
          </p:nvSpPr>
          <p:spPr>
            <a:xfrm>
              <a:off x="1662684" y="4372562"/>
              <a:ext cx="182620" cy="117457"/>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57" name="Rectangle 56"/>
            <p:cNvSpPr/>
            <p:nvPr/>
          </p:nvSpPr>
          <p:spPr>
            <a:xfrm>
              <a:off x="856490" y="4501388"/>
              <a:ext cx="187073"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58" name="Rectangle 57"/>
            <p:cNvSpPr/>
            <p:nvPr/>
          </p:nvSpPr>
          <p:spPr>
            <a:xfrm>
              <a:off x="1662684" y="4501388"/>
              <a:ext cx="182620"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sp>
        <p:nvSpPr>
          <p:cNvPr id="62" name="TextBox 61"/>
          <p:cNvSpPr txBox="1"/>
          <p:nvPr/>
        </p:nvSpPr>
        <p:spPr>
          <a:xfrm rot="5400000">
            <a:off x="5487061" y="1079264"/>
            <a:ext cx="292388" cy="699395"/>
          </a:xfrm>
          <a:prstGeom prst="rect">
            <a:avLst/>
          </a:prstGeom>
          <a:noFill/>
        </p:spPr>
        <p:txBody>
          <a:bodyPr vert="vert270">
            <a:spAutoFit/>
          </a:bodyPr>
          <a:lstStyle/>
          <a:p>
            <a:pPr algn="ctr">
              <a:defRPr/>
            </a:pPr>
            <a:r>
              <a:rPr lang="en-IN" sz="700" dirty="0">
                <a:solidFill>
                  <a:srgbClr val="00B050"/>
                </a:solidFill>
                <a:latin typeface="Arial" panose="020B0604020202020204" pitchFamily="34" charset="0"/>
                <a:cs typeface="Arial" panose="020B0604020202020204" pitchFamily="34" charset="0"/>
              </a:rPr>
              <a:t>Customer DC</a:t>
            </a:r>
          </a:p>
        </p:txBody>
      </p:sp>
      <p:sp>
        <p:nvSpPr>
          <p:cNvPr id="63" name="TextBox 62"/>
          <p:cNvSpPr txBox="1"/>
          <p:nvPr/>
        </p:nvSpPr>
        <p:spPr>
          <a:xfrm rot="5400000">
            <a:off x="5497951" y="1696895"/>
            <a:ext cx="292388" cy="699395"/>
          </a:xfrm>
          <a:prstGeom prst="rect">
            <a:avLst/>
          </a:prstGeom>
          <a:noFill/>
        </p:spPr>
        <p:txBody>
          <a:bodyPr vert="vert270">
            <a:spAutoFit/>
          </a:bodyPr>
          <a:lstStyle/>
          <a:p>
            <a:pPr algn="ctr">
              <a:defRPr/>
            </a:pPr>
            <a:r>
              <a:rPr lang="en-IN" sz="700" dirty="0">
                <a:solidFill>
                  <a:srgbClr val="00B050"/>
                </a:solidFill>
                <a:latin typeface="Arial" panose="020B0604020202020204" pitchFamily="34" charset="0"/>
                <a:cs typeface="Arial" panose="020B0604020202020204" pitchFamily="34" charset="0"/>
              </a:rPr>
              <a:t>Sify DC</a:t>
            </a:r>
          </a:p>
        </p:txBody>
      </p:sp>
      <p:sp>
        <p:nvSpPr>
          <p:cNvPr id="64" name="TextBox 63"/>
          <p:cNvSpPr txBox="1"/>
          <p:nvPr/>
        </p:nvSpPr>
        <p:spPr>
          <a:xfrm rot="5400000">
            <a:off x="5070107" y="1425385"/>
            <a:ext cx="292388" cy="699395"/>
          </a:xfrm>
          <a:prstGeom prst="rect">
            <a:avLst/>
          </a:prstGeom>
          <a:noFill/>
        </p:spPr>
        <p:txBody>
          <a:bodyPr vert="vert270">
            <a:spAutoFit/>
          </a:bodyPr>
          <a:lstStyle/>
          <a:p>
            <a:pPr algn="ctr">
              <a:defRPr/>
            </a:pPr>
            <a:r>
              <a:rPr lang="en-IN" sz="700" dirty="0">
                <a:solidFill>
                  <a:srgbClr val="00B050"/>
                </a:solidFill>
                <a:latin typeface="Arial" panose="020B0604020202020204" pitchFamily="34" charset="0"/>
                <a:cs typeface="Arial" panose="020B0604020202020204" pitchFamily="34" charset="0"/>
              </a:rPr>
              <a:t>Global region</a:t>
            </a:r>
          </a:p>
        </p:txBody>
      </p:sp>
      <p:sp>
        <p:nvSpPr>
          <p:cNvPr id="65" name="TextBox 64"/>
          <p:cNvSpPr txBox="1"/>
          <p:nvPr/>
        </p:nvSpPr>
        <p:spPr>
          <a:xfrm rot="5400000">
            <a:off x="8526476" y="1365819"/>
            <a:ext cx="292388" cy="699395"/>
          </a:xfrm>
          <a:prstGeom prst="rect">
            <a:avLst/>
          </a:prstGeom>
          <a:noFill/>
        </p:spPr>
        <p:txBody>
          <a:bodyPr vert="vert270">
            <a:spAutoFit/>
          </a:bodyPr>
          <a:lstStyle/>
          <a:p>
            <a:pPr algn="ctr">
              <a:defRPr/>
            </a:pPr>
            <a:r>
              <a:rPr lang="en-IN" sz="700" dirty="0">
                <a:solidFill>
                  <a:srgbClr val="00B050"/>
                </a:solidFill>
                <a:latin typeface="Arial" panose="020B0604020202020204" pitchFamily="34" charset="0"/>
                <a:cs typeface="Arial" panose="020B0604020202020204" pitchFamily="34" charset="0"/>
              </a:rPr>
              <a:t>India region</a:t>
            </a:r>
          </a:p>
        </p:txBody>
      </p:sp>
      <p:sp>
        <p:nvSpPr>
          <p:cNvPr id="40993" name="TextBox 65"/>
          <p:cNvSpPr txBox="1">
            <a:spLocks noChangeArrowheads="1"/>
          </p:cNvSpPr>
          <p:nvPr/>
        </p:nvSpPr>
        <p:spPr bwMode="auto">
          <a:xfrm>
            <a:off x="453629" y="2205063"/>
            <a:ext cx="41028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100" b="1" dirty="0"/>
              <a:t>Site Recovery</a:t>
            </a:r>
          </a:p>
        </p:txBody>
      </p:sp>
      <p:pic>
        <p:nvPicPr>
          <p:cNvPr id="40994" name="Picture 6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5825" y="2662262"/>
            <a:ext cx="63698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5" name="TextBox 67"/>
          <p:cNvSpPr txBox="1">
            <a:spLocks noChangeArrowheads="1"/>
          </p:cNvSpPr>
          <p:nvPr/>
        </p:nvSpPr>
        <p:spPr bwMode="auto">
          <a:xfrm>
            <a:off x="432198" y="2412231"/>
            <a:ext cx="4102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00" dirty="0"/>
              <a:t>Leveraging direct connect for backup, DR and archival</a:t>
            </a:r>
          </a:p>
        </p:txBody>
      </p:sp>
      <p:pic>
        <p:nvPicPr>
          <p:cNvPr id="40996" name="Picture 8" descr="https://upload.wikimedia.org/wikipedia/commons/thumb/5/5c/AWS_Simple_Icons_AWS_Cloud.svg/1024px-AWS_Simple_Icons_AWS_Cloud.svg.png"/>
          <p:cNvPicPr>
            <a:picLocks noChangeAspect="1" noChangeArrowheads="1"/>
          </p:cNvPicPr>
          <p:nvPr/>
        </p:nvPicPr>
        <p:blipFill>
          <a:blip r:embed="rId3" cstate="print">
            <a:extLst>
              <a:ext uri="{28A0092B-C50C-407E-A947-70E740481C1C}">
                <a14:useLocalDpi xmlns:a14="http://schemas.microsoft.com/office/drawing/2010/main" val="0"/>
              </a:ext>
            </a:extLst>
          </a:blip>
          <a:srcRect l="21249" t="22467" r="20120" b="23788"/>
          <a:stretch>
            <a:fillRect/>
          </a:stretch>
        </p:blipFill>
        <p:spPr bwMode="auto">
          <a:xfrm>
            <a:off x="2992042" y="2756322"/>
            <a:ext cx="70604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0" name="Straight Connector 69"/>
          <p:cNvCxnSpPr/>
          <p:nvPr/>
        </p:nvCxnSpPr>
        <p:spPr>
          <a:xfrm>
            <a:off x="1522810" y="3155181"/>
            <a:ext cx="1498997" cy="10716"/>
          </a:xfrm>
          <a:prstGeom prst="lin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cxnSp>
      <p:sp>
        <p:nvSpPr>
          <p:cNvPr id="40998" name="TextBox 75"/>
          <p:cNvSpPr txBox="1">
            <a:spLocks noChangeArrowheads="1"/>
          </p:cNvSpPr>
          <p:nvPr/>
        </p:nvSpPr>
        <p:spPr bwMode="auto">
          <a:xfrm>
            <a:off x="4935141" y="2195538"/>
            <a:ext cx="41028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100" b="1" dirty="0"/>
              <a:t>Data Seeding</a:t>
            </a:r>
          </a:p>
        </p:txBody>
      </p:sp>
      <p:pic>
        <p:nvPicPr>
          <p:cNvPr id="40999" name="Picture 7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3588" y="2915866"/>
            <a:ext cx="526256"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0" name="TextBox 78"/>
          <p:cNvSpPr txBox="1">
            <a:spLocks noChangeArrowheads="1"/>
          </p:cNvSpPr>
          <p:nvPr/>
        </p:nvSpPr>
        <p:spPr bwMode="auto">
          <a:xfrm>
            <a:off x="4907757" y="2395562"/>
            <a:ext cx="4102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00" dirty="0"/>
              <a:t>To AWS Cloud from 15 local Sify hubs in India</a:t>
            </a:r>
          </a:p>
        </p:txBody>
      </p:sp>
      <p:grpSp>
        <p:nvGrpSpPr>
          <p:cNvPr id="41001" name="Group 82"/>
          <p:cNvGrpSpPr>
            <a:grpSpLocks/>
          </p:cNvGrpSpPr>
          <p:nvPr/>
        </p:nvGrpSpPr>
        <p:grpSpPr bwMode="auto">
          <a:xfrm>
            <a:off x="6469857" y="2484860"/>
            <a:ext cx="746522" cy="878681"/>
            <a:chOff x="8627235" y="3145271"/>
            <a:chExt cx="994000" cy="1171661"/>
          </a:xfrm>
        </p:grpSpPr>
        <p:pic>
          <p:nvPicPr>
            <p:cNvPr id="41103" name="Picture 8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07980" y="3533182"/>
              <a:ext cx="783750" cy="78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4" name="Picture 8" descr="https://upload.wikimedia.org/wikipedia/commons/thumb/5/5c/AWS_Simple_Icons_AWS_Cloud.svg/1024px-AWS_Simple_Icons_AWS_Cloud.svg.png"/>
            <p:cNvPicPr>
              <a:picLocks noChangeAspect="1" noChangeArrowheads="1"/>
            </p:cNvPicPr>
            <p:nvPr/>
          </p:nvPicPr>
          <p:blipFill>
            <a:blip r:embed="rId3" cstate="print">
              <a:extLst>
                <a:ext uri="{28A0092B-C50C-407E-A947-70E740481C1C}">
                  <a14:useLocalDpi xmlns:a14="http://schemas.microsoft.com/office/drawing/2010/main" val="0"/>
                </a:ext>
              </a:extLst>
            </a:blip>
            <a:srcRect l="21249" t="22467" r="20120" b="23788"/>
            <a:stretch>
              <a:fillRect/>
            </a:stretch>
          </p:blipFill>
          <p:spPr bwMode="auto">
            <a:xfrm>
              <a:off x="8627235" y="3145271"/>
              <a:ext cx="994000" cy="91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02" name="Group 83"/>
          <p:cNvGrpSpPr>
            <a:grpSpLocks/>
          </p:cNvGrpSpPr>
          <p:nvPr/>
        </p:nvGrpSpPr>
        <p:grpSpPr bwMode="auto">
          <a:xfrm>
            <a:off x="4964907" y="2682504"/>
            <a:ext cx="346472" cy="254794"/>
            <a:chOff x="767408" y="3861048"/>
            <a:chExt cx="1296146" cy="810843"/>
          </a:xfrm>
        </p:grpSpPr>
        <p:grpSp>
          <p:nvGrpSpPr>
            <p:cNvPr id="41093" name="Group 84"/>
            <p:cNvGrpSpPr>
              <a:grpSpLocks/>
            </p:cNvGrpSpPr>
            <p:nvPr/>
          </p:nvGrpSpPr>
          <p:grpSpPr bwMode="auto">
            <a:xfrm>
              <a:off x="767408" y="3861048"/>
              <a:ext cx="1296146" cy="810843"/>
              <a:chOff x="767408" y="3861048"/>
              <a:chExt cx="1296146" cy="810843"/>
            </a:xfrm>
          </p:grpSpPr>
          <p:sp>
            <p:nvSpPr>
              <p:cNvPr id="92" name="Cube 91"/>
              <p:cNvSpPr/>
              <p:nvPr/>
            </p:nvSpPr>
            <p:spPr>
              <a:xfrm>
                <a:off x="767408" y="4042919"/>
                <a:ext cx="503315"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93" name="Cube 92"/>
              <p:cNvSpPr/>
              <p:nvPr/>
            </p:nvSpPr>
            <p:spPr>
              <a:xfrm>
                <a:off x="1128192" y="3861048"/>
                <a:ext cx="534493" cy="810843"/>
              </a:xfrm>
              <a:prstGeom prst="cube">
                <a:avLst>
                  <a:gd name="adj" fmla="val 20440"/>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94" name="Cube 93"/>
              <p:cNvSpPr/>
              <p:nvPr/>
            </p:nvSpPr>
            <p:spPr>
              <a:xfrm>
                <a:off x="1560239" y="4039129"/>
                <a:ext cx="503315"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sp>
          <p:nvSpPr>
            <p:cNvPr id="86" name="Rectangle 85"/>
            <p:cNvSpPr/>
            <p:nvPr/>
          </p:nvSpPr>
          <p:spPr>
            <a:xfrm>
              <a:off x="852037" y="4239947"/>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87" name="Rectangle 86"/>
            <p:cNvSpPr/>
            <p:nvPr/>
          </p:nvSpPr>
          <p:spPr>
            <a:xfrm>
              <a:off x="1658229" y="4239947"/>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88" name="Rectangle 87"/>
            <p:cNvSpPr/>
            <p:nvPr/>
          </p:nvSpPr>
          <p:spPr>
            <a:xfrm>
              <a:off x="856490" y="4364982"/>
              <a:ext cx="187072" cy="11746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89" name="Rectangle 88"/>
            <p:cNvSpPr/>
            <p:nvPr/>
          </p:nvSpPr>
          <p:spPr>
            <a:xfrm>
              <a:off x="1662685" y="4372560"/>
              <a:ext cx="182617" cy="11746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90" name="Rectangle 89"/>
            <p:cNvSpPr/>
            <p:nvPr/>
          </p:nvSpPr>
          <p:spPr>
            <a:xfrm>
              <a:off x="856490" y="4501385"/>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91" name="Rectangle 90"/>
            <p:cNvSpPr/>
            <p:nvPr/>
          </p:nvSpPr>
          <p:spPr>
            <a:xfrm>
              <a:off x="1662685" y="4501385"/>
              <a:ext cx="182617"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grpSp>
        <p:nvGrpSpPr>
          <p:cNvPr id="41003" name="Group 94"/>
          <p:cNvGrpSpPr>
            <a:grpSpLocks/>
          </p:cNvGrpSpPr>
          <p:nvPr/>
        </p:nvGrpSpPr>
        <p:grpSpPr bwMode="auto">
          <a:xfrm>
            <a:off x="5137547" y="3080172"/>
            <a:ext cx="346472" cy="254794"/>
            <a:chOff x="767408" y="3861048"/>
            <a:chExt cx="1296146" cy="810843"/>
          </a:xfrm>
        </p:grpSpPr>
        <p:grpSp>
          <p:nvGrpSpPr>
            <p:cNvPr id="41083" name="Group 95"/>
            <p:cNvGrpSpPr>
              <a:grpSpLocks/>
            </p:cNvGrpSpPr>
            <p:nvPr/>
          </p:nvGrpSpPr>
          <p:grpSpPr bwMode="auto">
            <a:xfrm>
              <a:off x="767408" y="3861048"/>
              <a:ext cx="1296146" cy="810843"/>
              <a:chOff x="767408" y="3861048"/>
              <a:chExt cx="1296146" cy="810843"/>
            </a:xfrm>
          </p:grpSpPr>
          <p:sp>
            <p:nvSpPr>
              <p:cNvPr id="103" name="Cube 102"/>
              <p:cNvSpPr/>
              <p:nvPr/>
            </p:nvSpPr>
            <p:spPr>
              <a:xfrm>
                <a:off x="767408" y="4042919"/>
                <a:ext cx="503314"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04" name="Cube 103"/>
              <p:cNvSpPr/>
              <p:nvPr/>
            </p:nvSpPr>
            <p:spPr>
              <a:xfrm>
                <a:off x="1128190" y="3861048"/>
                <a:ext cx="534494" cy="810843"/>
              </a:xfrm>
              <a:prstGeom prst="cube">
                <a:avLst>
                  <a:gd name="adj" fmla="val 20440"/>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05" name="Cube 104"/>
              <p:cNvSpPr/>
              <p:nvPr/>
            </p:nvSpPr>
            <p:spPr>
              <a:xfrm>
                <a:off x="1560240" y="4039129"/>
                <a:ext cx="503314"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sp>
          <p:nvSpPr>
            <p:cNvPr id="97" name="Rectangle 96"/>
            <p:cNvSpPr/>
            <p:nvPr/>
          </p:nvSpPr>
          <p:spPr>
            <a:xfrm>
              <a:off x="852035" y="4239947"/>
              <a:ext cx="187073"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98" name="Rectangle 97"/>
            <p:cNvSpPr/>
            <p:nvPr/>
          </p:nvSpPr>
          <p:spPr>
            <a:xfrm>
              <a:off x="1658231" y="4239947"/>
              <a:ext cx="187073"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99" name="Rectangle 98"/>
            <p:cNvSpPr/>
            <p:nvPr/>
          </p:nvSpPr>
          <p:spPr>
            <a:xfrm>
              <a:off x="856490" y="4364982"/>
              <a:ext cx="187073" cy="11746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00" name="Rectangle 99"/>
            <p:cNvSpPr/>
            <p:nvPr/>
          </p:nvSpPr>
          <p:spPr>
            <a:xfrm>
              <a:off x="1662684" y="4372560"/>
              <a:ext cx="182620" cy="11746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01" name="Rectangle 100"/>
            <p:cNvSpPr/>
            <p:nvPr/>
          </p:nvSpPr>
          <p:spPr>
            <a:xfrm>
              <a:off x="856490" y="4501385"/>
              <a:ext cx="187073"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02" name="Rectangle 101"/>
            <p:cNvSpPr/>
            <p:nvPr/>
          </p:nvSpPr>
          <p:spPr>
            <a:xfrm>
              <a:off x="1662684" y="4501385"/>
              <a:ext cx="182620"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grpSp>
        <p:nvGrpSpPr>
          <p:cNvPr id="41004" name="Group 105"/>
          <p:cNvGrpSpPr>
            <a:grpSpLocks/>
          </p:cNvGrpSpPr>
          <p:nvPr/>
        </p:nvGrpSpPr>
        <p:grpSpPr bwMode="auto">
          <a:xfrm>
            <a:off x="5631657" y="3350444"/>
            <a:ext cx="346472" cy="254794"/>
            <a:chOff x="767408" y="3861048"/>
            <a:chExt cx="1296146" cy="810843"/>
          </a:xfrm>
        </p:grpSpPr>
        <p:grpSp>
          <p:nvGrpSpPr>
            <p:cNvPr id="41073" name="Group 106"/>
            <p:cNvGrpSpPr>
              <a:grpSpLocks/>
            </p:cNvGrpSpPr>
            <p:nvPr/>
          </p:nvGrpSpPr>
          <p:grpSpPr bwMode="auto">
            <a:xfrm>
              <a:off x="767408" y="3861048"/>
              <a:ext cx="1296146" cy="810843"/>
              <a:chOff x="767408" y="3861048"/>
              <a:chExt cx="1296146" cy="810843"/>
            </a:xfrm>
          </p:grpSpPr>
          <p:sp>
            <p:nvSpPr>
              <p:cNvPr id="114" name="Cube 113"/>
              <p:cNvSpPr/>
              <p:nvPr/>
            </p:nvSpPr>
            <p:spPr>
              <a:xfrm>
                <a:off x="767408" y="4042919"/>
                <a:ext cx="503315"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15" name="Cube 114"/>
              <p:cNvSpPr/>
              <p:nvPr/>
            </p:nvSpPr>
            <p:spPr>
              <a:xfrm>
                <a:off x="1128192" y="3861048"/>
                <a:ext cx="534493" cy="810843"/>
              </a:xfrm>
              <a:prstGeom prst="cube">
                <a:avLst>
                  <a:gd name="adj" fmla="val 20440"/>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16" name="Cube 115"/>
              <p:cNvSpPr/>
              <p:nvPr/>
            </p:nvSpPr>
            <p:spPr>
              <a:xfrm>
                <a:off x="1560239" y="4039132"/>
                <a:ext cx="503315"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sp>
          <p:nvSpPr>
            <p:cNvPr id="108" name="Rectangle 107"/>
            <p:cNvSpPr/>
            <p:nvPr/>
          </p:nvSpPr>
          <p:spPr>
            <a:xfrm>
              <a:off x="852037" y="4239947"/>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09" name="Rectangle 108"/>
            <p:cNvSpPr/>
            <p:nvPr/>
          </p:nvSpPr>
          <p:spPr>
            <a:xfrm>
              <a:off x="1658229" y="4239947"/>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10" name="Rectangle 109"/>
            <p:cNvSpPr/>
            <p:nvPr/>
          </p:nvSpPr>
          <p:spPr>
            <a:xfrm>
              <a:off x="856490" y="4364984"/>
              <a:ext cx="187072" cy="117457"/>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11" name="Rectangle 110"/>
            <p:cNvSpPr/>
            <p:nvPr/>
          </p:nvSpPr>
          <p:spPr>
            <a:xfrm>
              <a:off x="1662685" y="4372562"/>
              <a:ext cx="182617" cy="117457"/>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12" name="Rectangle 111"/>
            <p:cNvSpPr/>
            <p:nvPr/>
          </p:nvSpPr>
          <p:spPr>
            <a:xfrm>
              <a:off x="856490" y="4501388"/>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13" name="Rectangle 112"/>
            <p:cNvSpPr/>
            <p:nvPr/>
          </p:nvSpPr>
          <p:spPr>
            <a:xfrm>
              <a:off x="1662685" y="4501388"/>
              <a:ext cx="182617"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grpSp>
        <p:nvGrpSpPr>
          <p:cNvPr id="41005" name="Group 116"/>
          <p:cNvGrpSpPr>
            <a:grpSpLocks/>
          </p:cNvGrpSpPr>
          <p:nvPr/>
        </p:nvGrpSpPr>
        <p:grpSpPr bwMode="auto">
          <a:xfrm>
            <a:off x="7709297" y="3340919"/>
            <a:ext cx="346472" cy="254794"/>
            <a:chOff x="767408" y="3861048"/>
            <a:chExt cx="1296146" cy="810843"/>
          </a:xfrm>
        </p:grpSpPr>
        <p:grpSp>
          <p:nvGrpSpPr>
            <p:cNvPr id="41063" name="Group 117"/>
            <p:cNvGrpSpPr>
              <a:grpSpLocks/>
            </p:cNvGrpSpPr>
            <p:nvPr/>
          </p:nvGrpSpPr>
          <p:grpSpPr bwMode="auto">
            <a:xfrm>
              <a:off x="767408" y="3861048"/>
              <a:ext cx="1296146" cy="810843"/>
              <a:chOff x="767408" y="3861048"/>
              <a:chExt cx="1296146" cy="810843"/>
            </a:xfrm>
          </p:grpSpPr>
          <p:sp>
            <p:nvSpPr>
              <p:cNvPr id="125" name="Cube 124"/>
              <p:cNvSpPr/>
              <p:nvPr/>
            </p:nvSpPr>
            <p:spPr>
              <a:xfrm>
                <a:off x="767408" y="4042919"/>
                <a:ext cx="503314"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26" name="Cube 125"/>
              <p:cNvSpPr/>
              <p:nvPr/>
            </p:nvSpPr>
            <p:spPr>
              <a:xfrm>
                <a:off x="1128190" y="3861048"/>
                <a:ext cx="534494" cy="810843"/>
              </a:xfrm>
              <a:prstGeom prst="cube">
                <a:avLst>
                  <a:gd name="adj" fmla="val 20440"/>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27" name="Cube 126"/>
              <p:cNvSpPr/>
              <p:nvPr/>
            </p:nvSpPr>
            <p:spPr>
              <a:xfrm>
                <a:off x="1560240" y="4039132"/>
                <a:ext cx="503314"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sp>
          <p:nvSpPr>
            <p:cNvPr id="119" name="Rectangle 118"/>
            <p:cNvSpPr/>
            <p:nvPr/>
          </p:nvSpPr>
          <p:spPr>
            <a:xfrm>
              <a:off x="852035" y="4239947"/>
              <a:ext cx="187073"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20" name="Rectangle 119"/>
            <p:cNvSpPr/>
            <p:nvPr/>
          </p:nvSpPr>
          <p:spPr>
            <a:xfrm>
              <a:off x="1658231" y="4239947"/>
              <a:ext cx="187073"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21" name="Rectangle 120"/>
            <p:cNvSpPr/>
            <p:nvPr/>
          </p:nvSpPr>
          <p:spPr>
            <a:xfrm>
              <a:off x="856490" y="4364984"/>
              <a:ext cx="187073" cy="117457"/>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22" name="Rectangle 121"/>
            <p:cNvSpPr/>
            <p:nvPr/>
          </p:nvSpPr>
          <p:spPr>
            <a:xfrm>
              <a:off x="1662684" y="4372562"/>
              <a:ext cx="182620" cy="117457"/>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23" name="Rectangle 122"/>
            <p:cNvSpPr/>
            <p:nvPr/>
          </p:nvSpPr>
          <p:spPr>
            <a:xfrm>
              <a:off x="856490" y="4501388"/>
              <a:ext cx="187073"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24" name="Rectangle 123"/>
            <p:cNvSpPr/>
            <p:nvPr/>
          </p:nvSpPr>
          <p:spPr>
            <a:xfrm>
              <a:off x="1662684" y="4501388"/>
              <a:ext cx="182620"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grpSp>
        <p:nvGrpSpPr>
          <p:cNvPr id="41006" name="Group 127"/>
          <p:cNvGrpSpPr>
            <a:grpSpLocks/>
          </p:cNvGrpSpPr>
          <p:nvPr/>
        </p:nvGrpSpPr>
        <p:grpSpPr bwMode="auto">
          <a:xfrm>
            <a:off x="8149828" y="3032547"/>
            <a:ext cx="346472" cy="254794"/>
            <a:chOff x="767408" y="3861048"/>
            <a:chExt cx="1296146" cy="810843"/>
          </a:xfrm>
        </p:grpSpPr>
        <p:grpSp>
          <p:nvGrpSpPr>
            <p:cNvPr id="41053" name="Group 128"/>
            <p:cNvGrpSpPr>
              <a:grpSpLocks/>
            </p:cNvGrpSpPr>
            <p:nvPr/>
          </p:nvGrpSpPr>
          <p:grpSpPr bwMode="auto">
            <a:xfrm>
              <a:off x="767408" y="3861048"/>
              <a:ext cx="1296146" cy="810843"/>
              <a:chOff x="767408" y="3861048"/>
              <a:chExt cx="1296146" cy="810843"/>
            </a:xfrm>
          </p:grpSpPr>
          <p:sp>
            <p:nvSpPr>
              <p:cNvPr id="136" name="Cube 135"/>
              <p:cNvSpPr/>
              <p:nvPr/>
            </p:nvSpPr>
            <p:spPr>
              <a:xfrm>
                <a:off x="767408" y="4042919"/>
                <a:ext cx="503314"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37" name="Cube 136"/>
              <p:cNvSpPr/>
              <p:nvPr/>
            </p:nvSpPr>
            <p:spPr>
              <a:xfrm>
                <a:off x="1128190" y="3861048"/>
                <a:ext cx="534494" cy="810843"/>
              </a:xfrm>
              <a:prstGeom prst="cube">
                <a:avLst>
                  <a:gd name="adj" fmla="val 20440"/>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38" name="Cube 137"/>
              <p:cNvSpPr/>
              <p:nvPr/>
            </p:nvSpPr>
            <p:spPr>
              <a:xfrm>
                <a:off x="1560240" y="4039129"/>
                <a:ext cx="503314"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sp>
          <p:nvSpPr>
            <p:cNvPr id="130" name="Rectangle 129"/>
            <p:cNvSpPr/>
            <p:nvPr/>
          </p:nvSpPr>
          <p:spPr>
            <a:xfrm>
              <a:off x="852035" y="4239947"/>
              <a:ext cx="187073"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31" name="Rectangle 130"/>
            <p:cNvSpPr/>
            <p:nvPr/>
          </p:nvSpPr>
          <p:spPr>
            <a:xfrm>
              <a:off x="1658231" y="4239947"/>
              <a:ext cx="187073"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32" name="Rectangle 131"/>
            <p:cNvSpPr/>
            <p:nvPr/>
          </p:nvSpPr>
          <p:spPr>
            <a:xfrm>
              <a:off x="856490" y="4364982"/>
              <a:ext cx="187073" cy="11746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33" name="Rectangle 132"/>
            <p:cNvSpPr/>
            <p:nvPr/>
          </p:nvSpPr>
          <p:spPr>
            <a:xfrm>
              <a:off x="1662684" y="4372560"/>
              <a:ext cx="182620" cy="11746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34" name="Rectangle 133"/>
            <p:cNvSpPr/>
            <p:nvPr/>
          </p:nvSpPr>
          <p:spPr>
            <a:xfrm>
              <a:off x="856490" y="4501385"/>
              <a:ext cx="187073"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35" name="Rectangle 134"/>
            <p:cNvSpPr/>
            <p:nvPr/>
          </p:nvSpPr>
          <p:spPr>
            <a:xfrm>
              <a:off x="1662684" y="4501385"/>
              <a:ext cx="182620"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grpSp>
        <p:nvGrpSpPr>
          <p:cNvPr id="41007" name="Group 138"/>
          <p:cNvGrpSpPr>
            <a:grpSpLocks/>
          </p:cNvGrpSpPr>
          <p:nvPr/>
        </p:nvGrpSpPr>
        <p:grpSpPr bwMode="auto">
          <a:xfrm>
            <a:off x="8255794" y="2633688"/>
            <a:ext cx="346472" cy="254794"/>
            <a:chOff x="767408" y="3861048"/>
            <a:chExt cx="1296146" cy="810843"/>
          </a:xfrm>
        </p:grpSpPr>
        <p:grpSp>
          <p:nvGrpSpPr>
            <p:cNvPr id="41043" name="Group 139"/>
            <p:cNvGrpSpPr>
              <a:grpSpLocks/>
            </p:cNvGrpSpPr>
            <p:nvPr/>
          </p:nvGrpSpPr>
          <p:grpSpPr bwMode="auto">
            <a:xfrm>
              <a:off x="767408" y="3861048"/>
              <a:ext cx="1296146" cy="810843"/>
              <a:chOff x="767408" y="3861048"/>
              <a:chExt cx="1296146" cy="810843"/>
            </a:xfrm>
          </p:grpSpPr>
          <p:sp>
            <p:nvSpPr>
              <p:cNvPr id="147" name="Cube 146"/>
              <p:cNvSpPr/>
              <p:nvPr/>
            </p:nvSpPr>
            <p:spPr>
              <a:xfrm>
                <a:off x="767408" y="4042919"/>
                <a:ext cx="503315"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48" name="Cube 147"/>
              <p:cNvSpPr/>
              <p:nvPr/>
            </p:nvSpPr>
            <p:spPr>
              <a:xfrm>
                <a:off x="1128192" y="3861048"/>
                <a:ext cx="534493" cy="810843"/>
              </a:xfrm>
              <a:prstGeom prst="cube">
                <a:avLst>
                  <a:gd name="adj" fmla="val 20440"/>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49" name="Cube 148"/>
              <p:cNvSpPr/>
              <p:nvPr/>
            </p:nvSpPr>
            <p:spPr>
              <a:xfrm>
                <a:off x="1560239" y="4039132"/>
                <a:ext cx="503315"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sp>
          <p:nvSpPr>
            <p:cNvPr id="141" name="Rectangle 140"/>
            <p:cNvSpPr/>
            <p:nvPr/>
          </p:nvSpPr>
          <p:spPr>
            <a:xfrm>
              <a:off x="852037" y="4239947"/>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42" name="Rectangle 141"/>
            <p:cNvSpPr/>
            <p:nvPr/>
          </p:nvSpPr>
          <p:spPr>
            <a:xfrm>
              <a:off x="1658229" y="4239947"/>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43" name="Rectangle 142"/>
            <p:cNvSpPr/>
            <p:nvPr/>
          </p:nvSpPr>
          <p:spPr>
            <a:xfrm>
              <a:off x="856490" y="4364984"/>
              <a:ext cx="187072" cy="117457"/>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44" name="Rectangle 143"/>
            <p:cNvSpPr/>
            <p:nvPr/>
          </p:nvSpPr>
          <p:spPr>
            <a:xfrm>
              <a:off x="1662685" y="4372562"/>
              <a:ext cx="182617" cy="117457"/>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45" name="Rectangle 144"/>
            <p:cNvSpPr/>
            <p:nvPr/>
          </p:nvSpPr>
          <p:spPr>
            <a:xfrm>
              <a:off x="856490" y="4501388"/>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46" name="Rectangle 145"/>
            <p:cNvSpPr/>
            <p:nvPr/>
          </p:nvSpPr>
          <p:spPr>
            <a:xfrm>
              <a:off x="1662685" y="4501388"/>
              <a:ext cx="182617"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cxnSp>
        <p:nvCxnSpPr>
          <p:cNvPr id="151" name="Curved Connector 150"/>
          <p:cNvCxnSpPr>
            <a:stCxn id="94" idx="5"/>
          </p:cNvCxnSpPr>
          <p:nvPr/>
        </p:nvCxnSpPr>
        <p:spPr>
          <a:xfrm>
            <a:off x="5311379" y="2820616"/>
            <a:ext cx="1312069" cy="414338"/>
          </a:xfrm>
          <a:prstGeom prst="curvedConnector3">
            <a:avLst/>
          </a:prstGeom>
          <a:ln>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4" name="Curved Connector 153"/>
          <p:cNvCxnSpPr>
            <a:stCxn id="105" idx="0"/>
          </p:cNvCxnSpPr>
          <p:nvPr/>
        </p:nvCxnSpPr>
        <p:spPr>
          <a:xfrm rot="16200000" flipH="1">
            <a:off x="5983486" y="2586657"/>
            <a:ext cx="214313" cy="1313260"/>
          </a:xfrm>
          <a:prstGeom prst="curvedConnector4">
            <a:avLst>
              <a:gd name="adj1" fmla="val 41655"/>
              <a:gd name="adj2" fmla="val 51924"/>
            </a:avLst>
          </a:prstGeom>
          <a:ln>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7" name="Curved Connector 156"/>
          <p:cNvCxnSpPr>
            <a:stCxn id="116" idx="4"/>
          </p:cNvCxnSpPr>
          <p:nvPr/>
        </p:nvCxnSpPr>
        <p:spPr>
          <a:xfrm flipV="1">
            <a:off x="5944791" y="3363541"/>
            <a:ext cx="879872" cy="159544"/>
          </a:xfrm>
          <a:prstGeom prst="curvedConnector2">
            <a:avLst/>
          </a:prstGeom>
          <a:ln>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9" name="Curved Connector 158"/>
          <p:cNvCxnSpPr/>
          <p:nvPr/>
        </p:nvCxnSpPr>
        <p:spPr>
          <a:xfrm rot="10800000">
            <a:off x="6824662" y="3363541"/>
            <a:ext cx="796529" cy="184547"/>
          </a:xfrm>
          <a:prstGeom prst="curvedConnector2">
            <a:avLst/>
          </a:prstGeom>
          <a:ln>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5" name="Curved Connector 164"/>
          <p:cNvCxnSpPr>
            <a:stCxn id="136" idx="1"/>
          </p:cNvCxnSpPr>
          <p:nvPr/>
        </p:nvCxnSpPr>
        <p:spPr>
          <a:xfrm rot="16200000" flipH="1" flipV="1">
            <a:off x="7465815" y="2597374"/>
            <a:ext cx="208359" cy="1259681"/>
          </a:xfrm>
          <a:prstGeom prst="curvedConnector4">
            <a:avLst>
              <a:gd name="adj1" fmla="val 42999"/>
              <a:gd name="adj2" fmla="val 52006"/>
            </a:avLst>
          </a:prstGeom>
          <a:ln>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9" name="Curved Connector 168"/>
          <p:cNvCxnSpPr>
            <a:stCxn id="147" idx="2"/>
          </p:cNvCxnSpPr>
          <p:nvPr/>
        </p:nvCxnSpPr>
        <p:spPr>
          <a:xfrm rot="10800000" flipV="1">
            <a:off x="6997304" y="2806329"/>
            <a:ext cx="1258490" cy="420290"/>
          </a:xfrm>
          <a:prstGeom prst="curvedConnector3">
            <a:avLst/>
          </a:prstGeom>
          <a:ln>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1014" name="Picture 17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75585" y="2699172"/>
            <a:ext cx="253603" cy="253603"/>
          </a:xfrm>
          <a:prstGeom prst="rect">
            <a:avLst/>
          </a:prstGeom>
          <a:solidFill>
            <a:srgbClr val="606A74"/>
          </a:solidFill>
          <a:ln>
            <a:solidFill>
              <a:schemeClr val="bg1">
                <a:lumMod val="50000"/>
              </a:schemeClr>
            </a:solidFill>
          </a:ln>
        </p:spPr>
      </p:pic>
      <p:pic>
        <p:nvPicPr>
          <p:cNvPr id="41015" name="Picture 17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8225" y="3189710"/>
            <a:ext cx="253604" cy="253603"/>
          </a:xfrm>
          <a:prstGeom prst="rect">
            <a:avLst/>
          </a:prstGeom>
          <a:solidFill>
            <a:srgbClr val="606A74"/>
          </a:solidFill>
          <a:ln>
            <a:solidFill>
              <a:schemeClr val="bg1">
                <a:lumMod val="50000"/>
              </a:schemeClr>
            </a:solidFill>
          </a:ln>
        </p:spPr>
      </p:pic>
      <p:pic>
        <p:nvPicPr>
          <p:cNvPr id="41016" name="Picture 17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0429" y="3420691"/>
            <a:ext cx="253603"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7" name="Picture 17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8156" y="3427835"/>
            <a:ext cx="25360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8" name="Picture 17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40354" y="3136131"/>
            <a:ext cx="253603"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9" name="Picture 17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17756" y="2653929"/>
            <a:ext cx="25360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0" name="TextBox 176"/>
          <p:cNvSpPr txBox="1">
            <a:spLocks noChangeArrowheads="1"/>
          </p:cNvSpPr>
          <p:nvPr/>
        </p:nvSpPr>
        <p:spPr bwMode="auto">
          <a:xfrm>
            <a:off x="431007" y="3729063"/>
            <a:ext cx="41028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100" b="1" dirty="0"/>
              <a:t>Zero latency cloud connect</a:t>
            </a:r>
          </a:p>
        </p:txBody>
      </p:sp>
      <p:sp>
        <p:nvSpPr>
          <p:cNvPr id="41021" name="TextBox 177"/>
          <p:cNvSpPr txBox="1">
            <a:spLocks noChangeArrowheads="1"/>
          </p:cNvSpPr>
          <p:nvPr/>
        </p:nvSpPr>
        <p:spPr bwMode="auto">
          <a:xfrm>
            <a:off x="431007" y="3918372"/>
            <a:ext cx="41028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00" dirty="0"/>
              <a:t>Extending zero latency connect to AWS at Sify’s Rabale DC </a:t>
            </a:r>
          </a:p>
        </p:txBody>
      </p:sp>
      <p:sp>
        <p:nvSpPr>
          <p:cNvPr id="179" name="Rounded Rectangle 178"/>
          <p:cNvSpPr/>
          <p:nvPr/>
        </p:nvSpPr>
        <p:spPr>
          <a:xfrm>
            <a:off x="885825" y="4237063"/>
            <a:ext cx="3217069" cy="74176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pic>
        <p:nvPicPr>
          <p:cNvPr id="41023" name="Picture 8" descr="https://upload.wikimedia.org/wikipedia/commons/thumb/5/5c/AWS_Simple_Icons_AWS_Cloud.svg/1024px-AWS_Simple_Icons_AWS_Cloud.svg.png"/>
          <p:cNvPicPr>
            <a:picLocks noChangeAspect="1" noChangeArrowheads="1"/>
          </p:cNvPicPr>
          <p:nvPr/>
        </p:nvPicPr>
        <p:blipFill>
          <a:blip r:embed="rId3" cstate="print">
            <a:extLst>
              <a:ext uri="{28A0092B-C50C-407E-A947-70E740481C1C}">
                <a14:useLocalDpi xmlns:a14="http://schemas.microsoft.com/office/drawing/2010/main" val="0"/>
              </a:ext>
            </a:extLst>
          </a:blip>
          <a:srcRect l="21249" t="22467" r="20120" b="23788"/>
          <a:stretch>
            <a:fillRect/>
          </a:stretch>
        </p:blipFill>
        <p:spPr bwMode="auto">
          <a:xfrm>
            <a:off x="3173016" y="4276354"/>
            <a:ext cx="719138"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TextBox 183"/>
          <p:cNvSpPr txBox="1"/>
          <p:nvPr/>
        </p:nvSpPr>
        <p:spPr>
          <a:xfrm rot="5400000">
            <a:off x="1106387" y="4361996"/>
            <a:ext cx="553998" cy="699395"/>
          </a:xfrm>
          <a:prstGeom prst="rect">
            <a:avLst/>
          </a:prstGeom>
          <a:noFill/>
        </p:spPr>
        <p:txBody>
          <a:bodyPr vert="vert270">
            <a:spAutoFit/>
          </a:bodyPr>
          <a:lstStyle/>
          <a:p>
            <a:pPr algn="ctr">
              <a:defRPr/>
            </a:pPr>
            <a:r>
              <a:rPr lang="en-IN" sz="800" dirty="0">
                <a:solidFill>
                  <a:srgbClr val="00B050"/>
                </a:solidFill>
                <a:latin typeface="Arial" panose="020B0604020202020204" pitchFamily="34" charset="0"/>
                <a:cs typeface="Arial" panose="020B0604020202020204" pitchFamily="34" charset="0"/>
              </a:rPr>
              <a:t>Amazon certified colocation</a:t>
            </a:r>
          </a:p>
        </p:txBody>
      </p:sp>
      <p:pic>
        <p:nvPicPr>
          <p:cNvPr id="41025" name="Picture 18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47737" y="4275162"/>
            <a:ext cx="519113" cy="27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7" name="Straight Connector 186"/>
          <p:cNvCxnSpPr/>
          <p:nvPr/>
        </p:nvCxnSpPr>
        <p:spPr>
          <a:xfrm>
            <a:off x="2880122" y="4237063"/>
            <a:ext cx="0" cy="741760"/>
          </a:xfrm>
          <a:prstGeom prst="lin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pic>
        <p:nvPicPr>
          <p:cNvPr id="41027" name="Picture 182" descr="Marchitecture_Hybrid_direct-connec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2712" y="4440659"/>
            <a:ext cx="40481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8" name="TextBox 188"/>
          <p:cNvSpPr txBox="1">
            <a:spLocks noChangeArrowheads="1"/>
          </p:cNvSpPr>
          <p:nvPr/>
        </p:nvSpPr>
        <p:spPr bwMode="auto">
          <a:xfrm>
            <a:off x="4933950" y="3729063"/>
            <a:ext cx="41028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100" b="1" dirty="0"/>
              <a:t>Private Network</a:t>
            </a:r>
          </a:p>
        </p:txBody>
      </p:sp>
      <p:sp>
        <p:nvSpPr>
          <p:cNvPr id="41029" name="TextBox 189"/>
          <p:cNvSpPr txBox="1">
            <a:spLocks noChangeArrowheads="1"/>
          </p:cNvSpPr>
          <p:nvPr/>
        </p:nvSpPr>
        <p:spPr bwMode="auto">
          <a:xfrm>
            <a:off x="4906566" y="3919562"/>
            <a:ext cx="410170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00" dirty="0"/>
              <a:t>Extend IT to AWS as similar network zones</a:t>
            </a:r>
          </a:p>
        </p:txBody>
      </p:sp>
      <p:grpSp>
        <p:nvGrpSpPr>
          <p:cNvPr id="41030" name="Group 190"/>
          <p:cNvGrpSpPr>
            <a:grpSpLocks/>
          </p:cNvGrpSpPr>
          <p:nvPr/>
        </p:nvGrpSpPr>
        <p:grpSpPr bwMode="auto">
          <a:xfrm>
            <a:off x="1814512" y="4371603"/>
            <a:ext cx="806054" cy="500063"/>
            <a:chOff x="767408" y="3861048"/>
            <a:chExt cx="1296146" cy="810843"/>
          </a:xfrm>
        </p:grpSpPr>
        <p:grpSp>
          <p:nvGrpSpPr>
            <p:cNvPr id="41033" name="Group 191"/>
            <p:cNvGrpSpPr>
              <a:grpSpLocks/>
            </p:cNvGrpSpPr>
            <p:nvPr/>
          </p:nvGrpSpPr>
          <p:grpSpPr bwMode="auto">
            <a:xfrm>
              <a:off x="767408" y="3861048"/>
              <a:ext cx="1296146" cy="810843"/>
              <a:chOff x="767408" y="3861048"/>
              <a:chExt cx="1296146" cy="810843"/>
            </a:xfrm>
          </p:grpSpPr>
          <p:sp>
            <p:nvSpPr>
              <p:cNvPr id="199" name="Cube 198"/>
              <p:cNvSpPr/>
              <p:nvPr/>
            </p:nvSpPr>
            <p:spPr>
              <a:xfrm>
                <a:off x="767408" y="4040591"/>
                <a:ext cx="503525" cy="631300"/>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200" name="Cube 199"/>
              <p:cNvSpPr/>
              <p:nvPr/>
            </p:nvSpPr>
            <p:spPr>
              <a:xfrm>
                <a:off x="1127342" y="3861048"/>
                <a:ext cx="536072" cy="810843"/>
              </a:xfrm>
              <a:prstGeom prst="cube">
                <a:avLst>
                  <a:gd name="adj" fmla="val 20440"/>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201" name="Cube 200"/>
              <p:cNvSpPr/>
              <p:nvPr/>
            </p:nvSpPr>
            <p:spPr>
              <a:xfrm>
                <a:off x="1560029" y="4038661"/>
                <a:ext cx="503525" cy="631299"/>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sp>
          <p:nvSpPr>
            <p:cNvPr id="193" name="Rectangle 192"/>
            <p:cNvSpPr/>
            <p:nvPr/>
          </p:nvSpPr>
          <p:spPr>
            <a:xfrm>
              <a:off x="853563" y="4237510"/>
              <a:ext cx="185710" cy="115835"/>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94" name="Rectangle 193"/>
            <p:cNvSpPr/>
            <p:nvPr/>
          </p:nvSpPr>
          <p:spPr>
            <a:xfrm>
              <a:off x="1657671" y="4237510"/>
              <a:ext cx="185710" cy="115835"/>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95" name="Rectangle 194"/>
            <p:cNvSpPr/>
            <p:nvPr/>
          </p:nvSpPr>
          <p:spPr>
            <a:xfrm>
              <a:off x="859306" y="4364928"/>
              <a:ext cx="183796" cy="115835"/>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96" name="Rectangle 195"/>
            <p:cNvSpPr/>
            <p:nvPr/>
          </p:nvSpPr>
          <p:spPr>
            <a:xfrm>
              <a:off x="1661500" y="4372651"/>
              <a:ext cx="185710" cy="115835"/>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97" name="Rectangle 196"/>
            <p:cNvSpPr/>
            <p:nvPr/>
          </p:nvSpPr>
          <p:spPr>
            <a:xfrm>
              <a:off x="859306" y="4500069"/>
              <a:ext cx="183796" cy="115835"/>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sp>
          <p:nvSpPr>
            <p:cNvPr id="198" name="Rectangle 197"/>
            <p:cNvSpPr/>
            <p:nvPr/>
          </p:nvSpPr>
          <p:spPr>
            <a:xfrm>
              <a:off x="1661500" y="4500069"/>
              <a:ext cx="185710" cy="115835"/>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00" dirty="0">
                <a:latin typeface="Arial" panose="020B0604020202020204" pitchFamily="34" charset="0"/>
                <a:cs typeface="Arial" panose="020B0604020202020204" pitchFamily="34" charset="0"/>
              </a:endParaRPr>
            </a:p>
          </p:txBody>
        </p:sp>
      </p:grpSp>
      <p:sp>
        <p:nvSpPr>
          <p:cNvPr id="202" name="TextBox 201"/>
          <p:cNvSpPr txBox="1"/>
          <p:nvPr/>
        </p:nvSpPr>
        <p:spPr>
          <a:xfrm>
            <a:off x="2055353" y="4391261"/>
            <a:ext cx="292388" cy="559556"/>
          </a:xfrm>
          <a:prstGeom prst="rect">
            <a:avLst/>
          </a:prstGeom>
          <a:noFill/>
        </p:spPr>
        <p:txBody>
          <a:bodyPr vert="vert270">
            <a:spAutoFit/>
          </a:bodyPr>
          <a:lstStyle/>
          <a:p>
            <a:pPr algn="ctr">
              <a:defRPr/>
            </a:pPr>
            <a:r>
              <a:rPr lang="en-IN" sz="700" dirty="0">
                <a:solidFill>
                  <a:srgbClr val="00B050"/>
                </a:solidFill>
                <a:latin typeface="Arial" panose="020B0604020202020204" pitchFamily="34" charset="0"/>
                <a:cs typeface="Arial" panose="020B0604020202020204" pitchFamily="34" charset="0"/>
              </a:rPr>
              <a:t>SIFY DC</a:t>
            </a:r>
          </a:p>
        </p:txBody>
      </p:sp>
      <p:sp>
        <p:nvSpPr>
          <p:cNvPr id="3" name="Title 2">
            <a:extLst>
              <a:ext uri="{FF2B5EF4-FFF2-40B4-BE49-F238E27FC236}">
                <a16:creationId xmlns:a16="http://schemas.microsoft.com/office/drawing/2014/main" id="{291440A2-107E-48F1-BB53-3FC2B964FF55}"/>
              </a:ext>
            </a:extLst>
          </p:cNvPr>
          <p:cNvSpPr>
            <a:spLocks noGrp="1"/>
          </p:cNvSpPr>
          <p:nvPr>
            <p:ph type="ctrTitle"/>
          </p:nvPr>
        </p:nvSpPr>
        <p:spPr>
          <a:xfrm>
            <a:off x="305438" y="306017"/>
            <a:ext cx="7538400" cy="369322"/>
          </a:xfrm>
        </p:spPr>
        <p:txBody>
          <a:bodyPr/>
          <a:lstStyle/>
          <a:p>
            <a:r>
              <a:rPr lang="en-IN" dirty="0"/>
              <a:t>GI AWS+ | AWS-Direct Connect Enables…..</a:t>
            </a:r>
          </a:p>
        </p:txBody>
      </p:sp>
    </p:spTree>
    <p:extLst>
      <p:ext uri="{BB962C8B-B14F-4D97-AF65-F5344CB8AC3E}">
        <p14:creationId xmlns:p14="http://schemas.microsoft.com/office/powerpoint/2010/main" val="272346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ltLang="en-US" dirty="0"/>
              <a:t>Sify</a:t>
            </a:r>
            <a:r>
              <a:rPr lang="en-IN" dirty="0"/>
              <a:t> AWS Services - Introduction</a:t>
            </a:r>
            <a:endParaRPr lang="en-IN" dirty="0">
              <a:sym typeface="Arial"/>
            </a:endParaRPr>
          </a:p>
        </p:txBody>
      </p:sp>
      <p:sp>
        <p:nvSpPr>
          <p:cNvPr id="11" name="Rectangle 28">
            <a:extLst>
              <a:ext uri="{FF2B5EF4-FFF2-40B4-BE49-F238E27FC236}">
                <a16:creationId xmlns:a16="http://schemas.microsoft.com/office/drawing/2014/main" id="{432FA6A8-C22D-4123-9D3F-23C01A9176B0}"/>
              </a:ext>
            </a:extLst>
          </p:cNvPr>
          <p:cNvSpPr>
            <a:spLocks noChangeArrowheads="1"/>
          </p:cNvSpPr>
          <p:nvPr/>
        </p:nvSpPr>
        <p:spPr bwMode="auto">
          <a:xfrm>
            <a:off x="3790427" y="1037913"/>
            <a:ext cx="502972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IN" altLang="en-US" sz="1100" dirty="0"/>
              <a:t>Sify </a:t>
            </a:r>
            <a:r>
              <a:rPr lang="en-US" sz="1100" dirty="0"/>
              <a:t>offerings on AWS is roofed under GoInfinit AWS+ and AWS Digital Services.</a:t>
            </a:r>
            <a:r>
              <a:rPr lang="en-IN" altLang="en-US" sz="1100" dirty="0"/>
              <a:t> GoInfinit AWS</a:t>
            </a:r>
            <a:r>
              <a:rPr lang="en-IN" altLang="en-US" sz="1100" baseline="30000" dirty="0"/>
              <a:t>+</a:t>
            </a:r>
            <a:r>
              <a:rPr lang="en-IN" altLang="en-US" sz="1100" dirty="0"/>
              <a:t> offers unique advantage of Single Window Solution for all your AWS IaaS needs, right from Connectivity (DirectConnect) to setting up IT on AWS, securing your AWS setup as well as 24x7 monitoring and management with an aim to provide you seamless access, easy migration, impregnable security and optimized operations. Sify Digital Services will help Customers Cloud Transformation providing Application Modernization , DevOps, </a:t>
            </a:r>
            <a:r>
              <a:rPr lang="en-US" sz="1100" dirty="0"/>
              <a:t>Data Management &amp; Analytics and Bots adoption and transformation Services.</a:t>
            </a:r>
            <a:endParaRPr lang="en-IN" altLang="en-US" sz="1100" dirty="0"/>
          </a:p>
          <a:p>
            <a:pPr algn="just"/>
            <a:endParaRPr lang="en-IN" altLang="en-US" sz="1100" dirty="0"/>
          </a:p>
          <a:p>
            <a:pPr algn="just"/>
            <a:r>
              <a:rPr lang="en-IN" altLang="en-US" sz="1100" dirty="0"/>
              <a:t>Sify is AWS </a:t>
            </a:r>
            <a:r>
              <a:rPr lang="en-IN" altLang="en-US" sz="1100" b="1" u="sng" dirty="0"/>
              <a:t>Advanced tier Consulting partner</a:t>
            </a:r>
            <a:r>
              <a:rPr lang="en-IN" altLang="en-US" sz="1100" dirty="0"/>
              <a:t>, bringing together the strength of Cloud Ready Operations, Automation and deep expertise across Discovery, Assessment, Architecture, Migration as well as Management along side with Security and Governance for AWS environment with industry leading SLA </a:t>
            </a:r>
          </a:p>
          <a:p>
            <a:pPr algn="just"/>
            <a:endParaRPr lang="en-IN" altLang="en-US" sz="1100" dirty="0"/>
          </a:p>
          <a:p>
            <a:pPr algn="just"/>
            <a:r>
              <a:rPr lang="en-IN" altLang="en-US" sz="1100" dirty="0"/>
              <a:t>We also bring capabilities to provide you unified, integrated, single pane of glass of management across your private IT and AWS IT, thus enabling you </a:t>
            </a:r>
            <a:r>
              <a:rPr lang="en-IN" altLang="en-US" sz="1100" u="sng" dirty="0"/>
              <a:t>enterprise control</a:t>
            </a:r>
            <a:r>
              <a:rPr lang="en-IN" altLang="en-US" sz="1100" dirty="0"/>
              <a:t>, </a:t>
            </a:r>
            <a:r>
              <a:rPr lang="en-IN" altLang="en-US" sz="1100" u="sng" dirty="0"/>
              <a:t>security</a:t>
            </a:r>
            <a:r>
              <a:rPr lang="en-IN" altLang="en-US" sz="1100" dirty="0"/>
              <a:t> and </a:t>
            </a:r>
            <a:r>
              <a:rPr lang="en-IN" altLang="en-US" sz="1100" u="sng" dirty="0"/>
              <a:t>governance</a:t>
            </a:r>
            <a:r>
              <a:rPr lang="en-IN" altLang="en-US" sz="1100" dirty="0"/>
              <a:t> on an </a:t>
            </a:r>
            <a:r>
              <a:rPr lang="en-IN" altLang="en-US" sz="1100" u="sng" dirty="0"/>
              <a:t>Internet scale </a:t>
            </a:r>
            <a:r>
              <a:rPr lang="en-IN" altLang="en-US" sz="1100" dirty="0"/>
              <a:t>and </a:t>
            </a:r>
            <a:r>
              <a:rPr lang="en-IN" altLang="en-US" sz="1100" u="sng" dirty="0"/>
              <a:t>agile AWS cloud</a:t>
            </a:r>
            <a:r>
              <a:rPr lang="en-IN" altLang="en-US" sz="1100" dirty="0"/>
              <a:t>.</a:t>
            </a:r>
          </a:p>
        </p:txBody>
      </p:sp>
      <p:grpSp>
        <p:nvGrpSpPr>
          <p:cNvPr id="2" name="Group 1">
            <a:extLst>
              <a:ext uri="{FF2B5EF4-FFF2-40B4-BE49-F238E27FC236}">
                <a16:creationId xmlns:a16="http://schemas.microsoft.com/office/drawing/2014/main" id="{9A1AA178-87C2-48E6-BDD6-D2B162D13257}"/>
              </a:ext>
            </a:extLst>
          </p:cNvPr>
          <p:cNvGrpSpPr/>
          <p:nvPr/>
        </p:nvGrpSpPr>
        <p:grpSpPr>
          <a:xfrm>
            <a:off x="316498" y="1017717"/>
            <a:ext cx="3257550" cy="2462423"/>
            <a:chOff x="248151" y="1220917"/>
            <a:chExt cx="3257550" cy="2462423"/>
          </a:xfrm>
        </p:grpSpPr>
        <p:pic>
          <p:nvPicPr>
            <p:cNvPr id="12" name="Picture 11">
              <a:extLst>
                <a:ext uri="{FF2B5EF4-FFF2-40B4-BE49-F238E27FC236}">
                  <a16:creationId xmlns:a16="http://schemas.microsoft.com/office/drawing/2014/main" id="{418F62A3-4F48-4327-A189-6FD2328E165F}"/>
                </a:ext>
              </a:extLst>
            </p:cNvPr>
            <p:cNvPicPr>
              <a:picLocks noChangeAspect="1"/>
            </p:cNvPicPr>
            <p:nvPr/>
          </p:nvPicPr>
          <p:blipFill>
            <a:blip r:embed="rId3"/>
            <a:stretch>
              <a:fillRect/>
            </a:stretch>
          </p:blipFill>
          <p:spPr>
            <a:xfrm>
              <a:off x="248151" y="1220917"/>
              <a:ext cx="3257550" cy="1400175"/>
            </a:xfrm>
            <a:prstGeom prst="rect">
              <a:avLst/>
            </a:prstGeom>
          </p:spPr>
        </p:pic>
        <p:grpSp>
          <p:nvGrpSpPr>
            <p:cNvPr id="14" name="Group 13">
              <a:extLst>
                <a:ext uri="{FF2B5EF4-FFF2-40B4-BE49-F238E27FC236}">
                  <a16:creationId xmlns:a16="http://schemas.microsoft.com/office/drawing/2014/main" id="{FAF4230E-D900-43F8-AD1F-AED5881DE3A9}"/>
                </a:ext>
              </a:extLst>
            </p:cNvPr>
            <p:cNvGrpSpPr/>
            <p:nvPr/>
          </p:nvGrpSpPr>
          <p:grpSpPr>
            <a:xfrm>
              <a:off x="248151" y="2655711"/>
              <a:ext cx="3257550" cy="325755"/>
              <a:chOff x="248151" y="2965813"/>
              <a:chExt cx="3257550" cy="325755"/>
            </a:xfrm>
          </p:grpSpPr>
          <p:pic>
            <p:nvPicPr>
              <p:cNvPr id="15" name="Picture 14">
                <a:extLst>
                  <a:ext uri="{FF2B5EF4-FFF2-40B4-BE49-F238E27FC236}">
                    <a16:creationId xmlns:a16="http://schemas.microsoft.com/office/drawing/2014/main" id="{023EEACB-C150-410C-8465-FBE16D109195}"/>
                  </a:ext>
                </a:extLst>
              </p:cNvPr>
              <p:cNvPicPr>
                <a:picLocks noChangeAspect="1"/>
              </p:cNvPicPr>
              <p:nvPr/>
            </p:nvPicPr>
            <p:blipFill>
              <a:blip r:embed="rId4"/>
              <a:stretch>
                <a:fillRect/>
              </a:stretch>
            </p:blipFill>
            <p:spPr>
              <a:xfrm>
                <a:off x="248151" y="2965813"/>
                <a:ext cx="3257550" cy="325755"/>
              </a:xfrm>
              <a:prstGeom prst="rect">
                <a:avLst/>
              </a:prstGeom>
            </p:spPr>
          </p:pic>
          <p:sp>
            <p:nvSpPr>
              <p:cNvPr id="16" name="Rectangle 15">
                <a:extLst>
                  <a:ext uri="{FF2B5EF4-FFF2-40B4-BE49-F238E27FC236}">
                    <a16:creationId xmlns:a16="http://schemas.microsoft.com/office/drawing/2014/main" id="{C3F1A036-74C5-424F-87DC-4D4A453EC207}"/>
                  </a:ext>
                </a:extLst>
              </p:cNvPr>
              <p:cNvSpPr/>
              <p:nvPr/>
            </p:nvSpPr>
            <p:spPr>
              <a:xfrm>
                <a:off x="469232" y="3068052"/>
                <a:ext cx="2779294" cy="132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7" name="Picture 16">
                <a:extLst>
                  <a:ext uri="{FF2B5EF4-FFF2-40B4-BE49-F238E27FC236}">
                    <a16:creationId xmlns:a16="http://schemas.microsoft.com/office/drawing/2014/main" id="{A81B514C-AD2A-4971-B913-3CA9BDB172FE}"/>
                  </a:ext>
                </a:extLst>
              </p:cNvPr>
              <p:cNvPicPr>
                <a:picLocks noChangeAspect="1"/>
              </p:cNvPicPr>
              <p:nvPr/>
            </p:nvPicPr>
            <p:blipFill>
              <a:blip r:embed="rId5"/>
              <a:stretch>
                <a:fillRect/>
              </a:stretch>
            </p:blipFill>
            <p:spPr>
              <a:xfrm>
                <a:off x="1154280" y="3033440"/>
                <a:ext cx="1400175" cy="190500"/>
              </a:xfrm>
              <a:prstGeom prst="rect">
                <a:avLst/>
              </a:prstGeom>
            </p:spPr>
          </p:pic>
        </p:grpSp>
        <p:grpSp>
          <p:nvGrpSpPr>
            <p:cNvPr id="18" name="Group 17">
              <a:extLst>
                <a:ext uri="{FF2B5EF4-FFF2-40B4-BE49-F238E27FC236}">
                  <a16:creationId xmlns:a16="http://schemas.microsoft.com/office/drawing/2014/main" id="{46762E55-23A2-453E-A7B7-A9ABBC993C8E}"/>
                </a:ext>
              </a:extLst>
            </p:cNvPr>
            <p:cNvGrpSpPr/>
            <p:nvPr/>
          </p:nvGrpSpPr>
          <p:grpSpPr>
            <a:xfrm>
              <a:off x="248151" y="3000676"/>
              <a:ext cx="3257550" cy="325755"/>
              <a:chOff x="404561" y="4043772"/>
              <a:chExt cx="3257550" cy="325755"/>
            </a:xfrm>
          </p:grpSpPr>
          <p:pic>
            <p:nvPicPr>
              <p:cNvPr id="19" name="Picture 18">
                <a:extLst>
                  <a:ext uri="{FF2B5EF4-FFF2-40B4-BE49-F238E27FC236}">
                    <a16:creationId xmlns:a16="http://schemas.microsoft.com/office/drawing/2014/main" id="{359A9D09-6CC9-405B-8B61-A8D2A8090029}"/>
                  </a:ext>
                </a:extLst>
              </p:cNvPr>
              <p:cNvPicPr>
                <a:picLocks noChangeAspect="1"/>
              </p:cNvPicPr>
              <p:nvPr/>
            </p:nvPicPr>
            <p:blipFill>
              <a:blip r:embed="rId4"/>
              <a:stretch>
                <a:fillRect/>
              </a:stretch>
            </p:blipFill>
            <p:spPr>
              <a:xfrm>
                <a:off x="404561" y="4043772"/>
                <a:ext cx="3257550" cy="325755"/>
              </a:xfrm>
              <a:prstGeom prst="rect">
                <a:avLst/>
              </a:prstGeom>
            </p:spPr>
          </p:pic>
          <p:sp>
            <p:nvSpPr>
              <p:cNvPr id="20" name="Rectangle 19">
                <a:extLst>
                  <a:ext uri="{FF2B5EF4-FFF2-40B4-BE49-F238E27FC236}">
                    <a16:creationId xmlns:a16="http://schemas.microsoft.com/office/drawing/2014/main" id="{9190E473-DCB7-4384-9CFD-EA48EAC28D8E}"/>
                  </a:ext>
                </a:extLst>
              </p:cNvPr>
              <p:cNvSpPr/>
              <p:nvPr/>
            </p:nvSpPr>
            <p:spPr>
              <a:xfrm>
                <a:off x="625642" y="4146011"/>
                <a:ext cx="2779294" cy="132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1" name="Picture 20">
                <a:extLst>
                  <a:ext uri="{FF2B5EF4-FFF2-40B4-BE49-F238E27FC236}">
                    <a16:creationId xmlns:a16="http://schemas.microsoft.com/office/drawing/2014/main" id="{064543A5-4D7E-434A-82BA-9876F1F0BD95}"/>
                  </a:ext>
                </a:extLst>
              </p:cNvPr>
              <p:cNvPicPr>
                <a:picLocks noChangeAspect="1"/>
              </p:cNvPicPr>
              <p:nvPr/>
            </p:nvPicPr>
            <p:blipFill>
              <a:blip r:embed="rId6"/>
              <a:stretch>
                <a:fillRect/>
              </a:stretch>
            </p:blipFill>
            <p:spPr>
              <a:xfrm>
                <a:off x="1086602" y="4116161"/>
                <a:ext cx="1771650" cy="180975"/>
              </a:xfrm>
              <a:prstGeom prst="rect">
                <a:avLst/>
              </a:prstGeom>
            </p:spPr>
          </p:pic>
        </p:grpSp>
        <p:pic>
          <p:nvPicPr>
            <p:cNvPr id="3" name="Picture 2">
              <a:extLst>
                <a:ext uri="{FF2B5EF4-FFF2-40B4-BE49-F238E27FC236}">
                  <a16:creationId xmlns:a16="http://schemas.microsoft.com/office/drawing/2014/main" id="{0935D240-5D49-40F5-8A63-44B448C88BF6}"/>
                </a:ext>
              </a:extLst>
            </p:cNvPr>
            <p:cNvPicPr>
              <a:picLocks noChangeAspect="1"/>
            </p:cNvPicPr>
            <p:nvPr/>
          </p:nvPicPr>
          <p:blipFill>
            <a:blip r:embed="rId7"/>
            <a:stretch>
              <a:fillRect/>
            </a:stretch>
          </p:blipFill>
          <p:spPr>
            <a:xfrm>
              <a:off x="248151" y="3402786"/>
              <a:ext cx="3257550" cy="280554"/>
            </a:xfrm>
            <a:prstGeom prst="rect">
              <a:avLst/>
            </a:prstGeom>
          </p:spPr>
        </p:pic>
      </p:grpSp>
      <p:sp>
        <p:nvSpPr>
          <p:cNvPr id="23" name="Slide Number Placeholder 1">
            <a:extLst>
              <a:ext uri="{FF2B5EF4-FFF2-40B4-BE49-F238E27FC236}">
                <a16:creationId xmlns:a16="http://schemas.microsoft.com/office/drawing/2014/main" id="{197340A9-705B-4888-9272-BFB704F37E20}"/>
              </a:ext>
            </a:extLst>
          </p:cNvPr>
          <p:cNvSpPr txBox="1">
            <a:spLocks/>
          </p:cNvSpPr>
          <p:nvPr/>
        </p:nvSpPr>
        <p:spPr>
          <a:xfrm>
            <a:off x="3609948" y="4869657"/>
            <a:ext cx="2057400" cy="273844"/>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2</a:t>
            </a:fld>
            <a:endParaRPr lang="en-IN" sz="900" dirty="0"/>
          </a:p>
        </p:txBody>
      </p:sp>
      <p:sp>
        <p:nvSpPr>
          <p:cNvPr id="4" name="TextBox 3">
            <a:extLst>
              <a:ext uri="{FF2B5EF4-FFF2-40B4-BE49-F238E27FC236}">
                <a16:creationId xmlns:a16="http://schemas.microsoft.com/office/drawing/2014/main" id="{DF8A1120-925F-46E5-B926-348954666C2F}"/>
              </a:ext>
            </a:extLst>
          </p:cNvPr>
          <p:cNvSpPr txBox="1"/>
          <p:nvPr/>
        </p:nvSpPr>
        <p:spPr>
          <a:xfrm>
            <a:off x="1116107" y="1785817"/>
            <a:ext cx="1943726" cy="338554"/>
          </a:xfrm>
          <a:prstGeom prst="rect">
            <a:avLst/>
          </a:prstGeom>
          <a:noFill/>
        </p:spPr>
        <p:txBody>
          <a:bodyPr wrap="square" rtlCol="0">
            <a:spAutoFit/>
          </a:bodyPr>
          <a:lstStyle/>
          <a:p>
            <a:r>
              <a:rPr lang="en-US" sz="1600" dirty="0">
                <a:solidFill>
                  <a:schemeClr val="bg1">
                    <a:lumMod val="65000"/>
                  </a:schemeClr>
                </a:solidFill>
                <a:latin typeface="Arial" panose="020B0604020202020204" pitchFamily="34" charset="0"/>
                <a:cs typeface="Arial" panose="020B0604020202020204" pitchFamily="34" charset="0"/>
              </a:rPr>
              <a:t>Advanced Tier</a:t>
            </a:r>
          </a:p>
        </p:txBody>
      </p:sp>
    </p:spTree>
    <p:extLst>
      <p:ext uri="{BB962C8B-B14F-4D97-AF65-F5344CB8AC3E}">
        <p14:creationId xmlns:p14="http://schemas.microsoft.com/office/powerpoint/2010/main" val="52839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3E89804-1D71-4400-987D-20680B30D2A4}"/>
              </a:ext>
            </a:extLst>
          </p:cNvPr>
          <p:cNvGrpSpPr/>
          <p:nvPr/>
        </p:nvGrpSpPr>
        <p:grpSpPr>
          <a:xfrm>
            <a:off x="5659595" y="2815110"/>
            <a:ext cx="1203932" cy="184716"/>
            <a:chOff x="4208674" y="1441922"/>
            <a:chExt cx="1203932" cy="184716"/>
          </a:xfrm>
        </p:grpSpPr>
        <p:cxnSp>
          <p:nvCxnSpPr>
            <p:cNvPr id="6" name="Straight Connector 5">
              <a:extLst>
                <a:ext uri="{FF2B5EF4-FFF2-40B4-BE49-F238E27FC236}">
                  <a16:creationId xmlns:a16="http://schemas.microsoft.com/office/drawing/2014/main" id="{122274A5-10E2-41F8-AC44-7529182FF25C}"/>
                </a:ext>
              </a:extLst>
            </p:cNvPr>
            <p:cNvCxnSpPr>
              <a:cxnSpLocks/>
            </p:cNvCxnSpPr>
            <p:nvPr/>
          </p:nvCxnSpPr>
          <p:spPr>
            <a:xfrm flipV="1">
              <a:off x="4208675" y="1441922"/>
              <a:ext cx="1203931" cy="1951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6A77BB5-E4D1-410F-A04E-E82ACA408A9A}"/>
                </a:ext>
              </a:extLst>
            </p:cNvPr>
            <p:cNvCxnSpPr>
              <a:cxnSpLocks/>
            </p:cNvCxnSpPr>
            <p:nvPr/>
          </p:nvCxnSpPr>
          <p:spPr>
            <a:xfrm flipV="1">
              <a:off x="4208674" y="1588594"/>
              <a:ext cx="1203932" cy="1951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FADCF1F-E010-450F-B3E9-7A4266E45059}"/>
                </a:ext>
              </a:extLst>
            </p:cNvPr>
            <p:cNvSpPr txBox="1"/>
            <p:nvPr/>
          </p:nvSpPr>
          <p:spPr>
            <a:xfrm>
              <a:off x="4557097" y="1441972"/>
              <a:ext cx="664393" cy="184666"/>
            </a:xfrm>
            <a:prstGeom prst="rect">
              <a:avLst/>
            </a:prstGeom>
            <a:noFill/>
          </p:spPr>
          <p:txBody>
            <a:bodyPr wrap="square" rtlCol="0">
              <a:spAutoFit/>
            </a:bodyPr>
            <a:lstStyle/>
            <a:p>
              <a:r>
                <a:rPr lang="en-IN" sz="600" dirty="0">
                  <a:latin typeface="Arial" panose="020B0604020202020204" pitchFamily="34" charset="0"/>
                  <a:cs typeface="Arial" panose="020B0604020202020204" pitchFamily="34" charset="0"/>
                </a:rPr>
                <a:t>1G/10G LINK</a:t>
              </a:r>
            </a:p>
          </p:txBody>
        </p:sp>
      </p:grpSp>
      <p:sp>
        <p:nvSpPr>
          <p:cNvPr id="9" name="Rectangle 8">
            <a:extLst>
              <a:ext uri="{FF2B5EF4-FFF2-40B4-BE49-F238E27FC236}">
                <a16:creationId xmlns:a16="http://schemas.microsoft.com/office/drawing/2014/main" id="{51A67A58-8903-4559-8B6A-48A930BF2957}"/>
              </a:ext>
            </a:extLst>
          </p:cNvPr>
          <p:cNvSpPr/>
          <p:nvPr/>
        </p:nvSpPr>
        <p:spPr>
          <a:xfrm>
            <a:off x="2647784" y="2486492"/>
            <a:ext cx="3433585" cy="92856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IN" sz="9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BA966B8-A888-4EB0-8E3D-1AF113A88894}"/>
              </a:ext>
            </a:extLst>
          </p:cNvPr>
          <p:cNvSpPr/>
          <p:nvPr/>
        </p:nvSpPr>
        <p:spPr>
          <a:xfrm>
            <a:off x="2647784" y="2225737"/>
            <a:ext cx="3433585" cy="244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 dirty="0">
                <a:solidFill>
                  <a:schemeClr val="tx1"/>
                </a:solidFill>
                <a:latin typeface="Arial" panose="020B0604020202020204" pitchFamily="34" charset="0"/>
                <a:cs typeface="Arial" panose="020B0604020202020204" pitchFamily="34" charset="0"/>
              </a:rPr>
              <a:t>Sify / Customer DC</a:t>
            </a:r>
          </a:p>
        </p:txBody>
      </p:sp>
      <p:pic>
        <p:nvPicPr>
          <p:cNvPr id="11" name="Picture 6" descr="Image result for server icon">
            <a:extLst>
              <a:ext uri="{FF2B5EF4-FFF2-40B4-BE49-F238E27FC236}">
                <a16:creationId xmlns:a16="http://schemas.microsoft.com/office/drawing/2014/main" id="{D5DDDCC1-D073-4166-BB1D-6463617D9A20}"/>
              </a:ext>
            </a:extLst>
          </p:cNvPr>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t="18550" b="33316"/>
          <a:stretch/>
        </p:blipFill>
        <p:spPr bwMode="auto">
          <a:xfrm>
            <a:off x="4261337" y="2674769"/>
            <a:ext cx="341585" cy="23309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8C36EDE-1B9D-42D4-8EB2-E9989891FAA9}"/>
              </a:ext>
            </a:extLst>
          </p:cNvPr>
          <p:cNvSpPr txBox="1"/>
          <p:nvPr/>
        </p:nvSpPr>
        <p:spPr>
          <a:xfrm>
            <a:off x="3956543" y="2508739"/>
            <a:ext cx="790805" cy="184666"/>
          </a:xfrm>
          <a:prstGeom prst="rect">
            <a:avLst/>
          </a:prstGeom>
          <a:noFill/>
        </p:spPr>
        <p:txBody>
          <a:bodyPr wrap="square" rtlCol="0">
            <a:spAutoFit/>
          </a:bodyPr>
          <a:lstStyle/>
          <a:p>
            <a:pPr algn="ctr"/>
            <a:r>
              <a:rPr lang="en-IN" sz="600" dirty="0">
                <a:latin typeface="Arial" panose="020B0604020202020204" pitchFamily="34" charset="0"/>
                <a:cs typeface="Arial" panose="020B0604020202020204" pitchFamily="34" charset="0"/>
              </a:rPr>
              <a:t>MEDIA SERVER</a:t>
            </a:r>
          </a:p>
        </p:txBody>
      </p:sp>
      <p:sp>
        <p:nvSpPr>
          <p:cNvPr id="13" name="TextBox 12">
            <a:extLst>
              <a:ext uri="{FF2B5EF4-FFF2-40B4-BE49-F238E27FC236}">
                <a16:creationId xmlns:a16="http://schemas.microsoft.com/office/drawing/2014/main" id="{34E7B657-7F79-4406-9A29-D864F2D7FF77}"/>
              </a:ext>
            </a:extLst>
          </p:cNvPr>
          <p:cNvSpPr txBox="1"/>
          <p:nvPr/>
        </p:nvSpPr>
        <p:spPr>
          <a:xfrm>
            <a:off x="4611079" y="2504505"/>
            <a:ext cx="616767" cy="369332"/>
          </a:xfrm>
          <a:prstGeom prst="rect">
            <a:avLst/>
          </a:prstGeom>
          <a:noFill/>
        </p:spPr>
        <p:txBody>
          <a:bodyPr wrap="square" rtlCol="0">
            <a:spAutoFit/>
          </a:bodyPr>
          <a:lstStyle/>
          <a:p>
            <a:r>
              <a:rPr lang="en-IN" sz="600" dirty="0">
                <a:latin typeface="Arial" panose="020B0604020202020204" pitchFamily="34" charset="0"/>
                <a:cs typeface="Arial" panose="020B0604020202020204" pitchFamily="34" charset="0"/>
              </a:rPr>
              <a:t>SIFY BACKUP GRID</a:t>
            </a:r>
          </a:p>
        </p:txBody>
      </p:sp>
      <p:pic>
        <p:nvPicPr>
          <p:cNvPr id="14" name="Picture 2" descr="Image result for COMMVAULT DASHBOARD">
            <a:extLst>
              <a:ext uri="{FF2B5EF4-FFF2-40B4-BE49-F238E27FC236}">
                <a16:creationId xmlns:a16="http://schemas.microsoft.com/office/drawing/2014/main" id="{637919A3-185B-4DBB-B6C2-0CE08E52114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78" t="8211" r="2174" b="4560"/>
          <a:stretch/>
        </p:blipFill>
        <p:spPr bwMode="auto">
          <a:xfrm>
            <a:off x="3592397" y="2651581"/>
            <a:ext cx="357863" cy="236328"/>
          </a:xfrm>
          <a:prstGeom prst="rect">
            <a:avLst/>
          </a:prstGeom>
        </p:spPr>
        <p:style>
          <a:lnRef idx="2">
            <a:schemeClr val="dk1"/>
          </a:lnRef>
          <a:fillRef idx="1">
            <a:schemeClr val="lt1"/>
          </a:fillRef>
          <a:effectRef idx="0">
            <a:schemeClr val="dk1"/>
          </a:effectRef>
          <a:fontRef idx="minor">
            <a:schemeClr val="dk1"/>
          </a:fontRef>
        </p:style>
      </p:pic>
      <p:sp>
        <p:nvSpPr>
          <p:cNvPr id="15" name="TextBox 14">
            <a:extLst>
              <a:ext uri="{FF2B5EF4-FFF2-40B4-BE49-F238E27FC236}">
                <a16:creationId xmlns:a16="http://schemas.microsoft.com/office/drawing/2014/main" id="{D3D77352-4298-46DC-B997-16E1DCE7EB53}"/>
              </a:ext>
            </a:extLst>
          </p:cNvPr>
          <p:cNvSpPr txBox="1"/>
          <p:nvPr/>
        </p:nvSpPr>
        <p:spPr>
          <a:xfrm>
            <a:off x="3433798" y="3074918"/>
            <a:ext cx="1902349" cy="323165"/>
          </a:xfrm>
          <a:prstGeom prst="rect">
            <a:avLst/>
          </a:prstGeom>
          <a:noFill/>
        </p:spPr>
        <p:txBody>
          <a:bodyPr wrap="square" rtlCol="0">
            <a:spAutoFit/>
          </a:bodyPr>
          <a:lstStyle/>
          <a:p>
            <a:r>
              <a:rPr lang="en-IN" sz="750" dirty="0">
                <a:latin typeface="Arial" panose="020B0604020202020204" pitchFamily="34" charset="0"/>
                <a:cs typeface="Arial" panose="020B0604020202020204" pitchFamily="34" charset="0"/>
              </a:rPr>
              <a:t>Connectivity from Backup Grid - FC FABRIC / IP FABRIC to retrive</a:t>
            </a:r>
          </a:p>
        </p:txBody>
      </p:sp>
      <p:sp>
        <p:nvSpPr>
          <p:cNvPr id="16" name="TextBox 15">
            <a:extLst>
              <a:ext uri="{FF2B5EF4-FFF2-40B4-BE49-F238E27FC236}">
                <a16:creationId xmlns:a16="http://schemas.microsoft.com/office/drawing/2014/main" id="{C5BFB035-80E9-4EE5-A3BD-701458824290}"/>
              </a:ext>
            </a:extLst>
          </p:cNvPr>
          <p:cNvSpPr txBox="1"/>
          <p:nvPr/>
        </p:nvSpPr>
        <p:spPr>
          <a:xfrm>
            <a:off x="3195484" y="2501771"/>
            <a:ext cx="1062827" cy="184666"/>
          </a:xfrm>
          <a:prstGeom prst="rect">
            <a:avLst/>
          </a:prstGeom>
          <a:noFill/>
        </p:spPr>
        <p:txBody>
          <a:bodyPr wrap="square" rtlCol="0">
            <a:spAutoFit/>
          </a:bodyPr>
          <a:lstStyle/>
          <a:p>
            <a:pPr algn="ctr"/>
            <a:r>
              <a:rPr lang="en-IN" sz="600" dirty="0">
                <a:latin typeface="Arial" panose="020B0604020202020204" pitchFamily="34" charset="0"/>
                <a:cs typeface="Arial" panose="020B0604020202020204" pitchFamily="34" charset="0"/>
              </a:rPr>
              <a:t>MGMT SERVER</a:t>
            </a:r>
          </a:p>
        </p:txBody>
      </p:sp>
      <p:grpSp>
        <p:nvGrpSpPr>
          <p:cNvPr id="17" name="Group 16">
            <a:extLst>
              <a:ext uri="{FF2B5EF4-FFF2-40B4-BE49-F238E27FC236}">
                <a16:creationId xmlns:a16="http://schemas.microsoft.com/office/drawing/2014/main" id="{8085E280-AE0A-4B30-A518-EC65A03246BD}"/>
              </a:ext>
            </a:extLst>
          </p:cNvPr>
          <p:cNvGrpSpPr/>
          <p:nvPr/>
        </p:nvGrpSpPr>
        <p:grpSpPr>
          <a:xfrm>
            <a:off x="2795803" y="2636699"/>
            <a:ext cx="446467" cy="489509"/>
            <a:chOff x="3647727" y="3614600"/>
            <a:chExt cx="1792184" cy="2099727"/>
          </a:xfrm>
          <a:solidFill>
            <a:srgbClr val="CCFF66"/>
          </a:solidFill>
        </p:grpSpPr>
        <p:sp>
          <p:nvSpPr>
            <p:cNvPr id="18" name="Can 112">
              <a:extLst>
                <a:ext uri="{FF2B5EF4-FFF2-40B4-BE49-F238E27FC236}">
                  <a16:creationId xmlns:a16="http://schemas.microsoft.com/office/drawing/2014/main" id="{09FB14D7-7FE3-453F-9979-5C004AFCBDA3}"/>
                </a:ext>
              </a:extLst>
            </p:cNvPr>
            <p:cNvSpPr/>
            <p:nvPr/>
          </p:nvSpPr>
          <p:spPr>
            <a:xfrm>
              <a:off x="3647727" y="4944309"/>
              <a:ext cx="1792182" cy="770018"/>
            </a:xfrm>
            <a:prstGeom prst="can">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900" dirty="0">
                <a:latin typeface="Arial" panose="020B0604020202020204" pitchFamily="34" charset="0"/>
                <a:cs typeface="Arial" panose="020B0604020202020204" pitchFamily="34" charset="0"/>
              </a:endParaRPr>
            </a:p>
          </p:txBody>
        </p:sp>
        <p:sp>
          <p:nvSpPr>
            <p:cNvPr id="19" name="Can 113">
              <a:extLst>
                <a:ext uri="{FF2B5EF4-FFF2-40B4-BE49-F238E27FC236}">
                  <a16:creationId xmlns:a16="http://schemas.microsoft.com/office/drawing/2014/main" id="{64FDF8A9-E0F5-4DDE-9068-44AAE6BD8F7B}"/>
                </a:ext>
              </a:extLst>
            </p:cNvPr>
            <p:cNvSpPr/>
            <p:nvPr/>
          </p:nvSpPr>
          <p:spPr>
            <a:xfrm>
              <a:off x="3647728" y="4315165"/>
              <a:ext cx="1792183" cy="770019"/>
            </a:xfrm>
            <a:prstGeom prst="can">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900" dirty="0">
                <a:latin typeface="Arial" panose="020B0604020202020204" pitchFamily="34" charset="0"/>
                <a:cs typeface="Arial" panose="020B0604020202020204" pitchFamily="34" charset="0"/>
              </a:endParaRPr>
            </a:p>
          </p:txBody>
        </p:sp>
        <p:sp>
          <p:nvSpPr>
            <p:cNvPr id="20" name="Can 114">
              <a:extLst>
                <a:ext uri="{FF2B5EF4-FFF2-40B4-BE49-F238E27FC236}">
                  <a16:creationId xmlns:a16="http://schemas.microsoft.com/office/drawing/2014/main" id="{3742E000-F355-4A0C-A21C-46FF1F3F30DB}"/>
                </a:ext>
              </a:extLst>
            </p:cNvPr>
            <p:cNvSpPr/>
            <p:nvPr/>
          </p:nvSpPr>
          <p:spPr>
            <a:xfrm>
              <a:off x="3647727" y="3614600"/>
              <a:ext cx="1792182" cy="847020"/>
            </a:xfrm>
            <a:prstGeom prst="can">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900" dirty="0">
                <a:latin typeface="Arial" panose="020B0604020202020204" pitchFamily="34" charset="0"/>
                <a:cs typeface="Arial" panose="020B0604020202020204" pitchFamily="34" charset="0"/>
              </a:endParaRPr>
            </a:p>
          </p:txBody>
        </p:sp>
      </p:grpSp>
      <p:sp>
        <p:nvSpPr>
          <p:cNvPr id="21" name="Right Brace 20">
            <a:extLst>
              <a:ext uri="{FF2B5EF4-FFF2-40B4-BE49-F238E27FC236}">
                <a16:creationId xmlns:a16="http://schemas.microsoft.com/office/drawing/2014/main" id="{698C2D0F-FE51-4B99-8810-28D29EB5553A}"/>
              </a:ext>
            </a:extLst>
          </p:cNvPr>
          <p:cNvSpPr/>
          <p:nvPr/>
        </p:nvSpPr>
        <p:spPr>
          <a:xfrm rot="10800000">
            <a:off x="4912640" y="2570628"/>
            <a:ext cx="302766" cy="677539"/>
          </a:xfrm>
          <a:prstGeom prst="rightBrace">
            <a:avLst>
              <a:gd name="adj1" fmla="val 20506"/>
              <a:gd name="adj2"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900"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6DD72901-BB8D-4317-989C-3F25C9E4BD1E}"/>
              </a:ext>
            </a:extLst>
          </p:cNvPr>
          <p:cNvGrpSpPr/>
          <p:nvPr/>
        </p:nvGrpSpPr>
        <p:grpSpPr>
          <a:xfrm>
            <a:off x="5176337" y="2523273"/>
            <a:ext cx="905032" cy="858998"/>
            <a:chOff x="2451762" y="3056434"/>
            <a:chExt cx="905032" cy="858998"/>
          </a:xfrm>
        </p:grpSpPr>
        <p:pic>
          <p:nvPicPr>
            <p:cNvPr id="23" name="Picture 22" descr="microsoft-exchange.png">
              <a:extLst>
                <a:ext uri="{FF2B5EF4-FFF2-40B4-BE49-F238E27FC236}">
                  <a16:creationId xmlns:a16="http://schemas.microsoft.com/office/drawing/2014/main" id="{BC875927-D84F-46BF-96F0-7DEA1642F35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backgroundMark x1="4000" y1="96000" x2="4000" y2="96000"/>
                        </a14:backgroundRemoval>
                      </a14:imgEffect>
                    </a14:imgLayer>
                  </a14:imgProps>
                </a:ext>
                <a:ext uri="{28A0092B-C50C-407E-A947-70E740481C1C}">
                  <a14:useLocalDpi xmlns:a14="http://schemas.microsoft.com/office/drawing/2010/main"/>
                </a:ext>
              </a:extLst>
            </a:blip>
            <a:stretch>
              <a:fillRect/>
            </a:stretch>
          </p:blipFill>
          <p:spPr>
            <a:xfrm>
              <a:off x="2967721" y="3542488"/>
              <a:ext cx="216902" cy="250785"/>
            </a:xfrm>
            <a:prstGeom prst="rect">
              <a:avLst/>
            </a:prstGeom>
          </p:spPr>
        </p:pic>
        <p:pic>
          <p:nvPicPr>
            <p:cNvPr id="24" name="Picture 23" descr="microsoft-apple.jpg">
              <a:extLst>
                <a:ext uri="{FF2B5EF4-FFF2-40B4-BE49-F238E27FC236}">
                  <a16:creationId xmlns:a16="http://schemas.microsoft.com/office/drawing/2014/main" id="{916EAF39-5F4C-4A8A-AE7F-2E60D0702BC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525912" y="3272457"/>
              <a:ext cx="152451" cy="175644"/>
            </a:xfrm>
            <a:prstGeom prst="rect">
              <a:avLst/>
            </a:prstGeom>
          </p:spPr>
        </p:pic>
        <p:pic>
          <p:nvPicPr>
            <p:cNvPr id="25" name="Picture 24" descr="oracle-logo.png">
              <a:extLst>
                <a:ext uri="{FF2B5EF4-FFF2-40B4-BE49-F238E27FC236}">
                  <a16:creationId xmlns:a16="http://schemas.microsoft.com/office/drawing/2014/main" id="{B2E12B2F-AD0E-4342-B1E8-9C2977BCAB0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032758" y="3272459"/>
              <a:ext cx="178651" cy="206559"/>
            </a:xfrm>
            <a:prstGeom prst="rect">
              <a:avLst/>
            </a:prstGeom>
          </p:spPr>
        </p:pic>
        <p:pic>
          <p:nvPicPr>
            <p:cNvPr id="26" name="Picture 25" descr="icon-vmware.png">
              <a:extLst>
                <a:ext uri="{FF2B5EF4-FFF2-40B4-BE49-F238E27FC236}">
                  <a16:creationId xmlns:a16="http://schemas.microsoft.com/office/drawing/2014/main" id="{144C3801-7B74-4500-A602-1952F9A42BA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46841" y="3065590"/>
              <a:ext cx="247934" cy="162581"/>
            </a:xfrm>
            <a:prstGeom prst="rect">
              <a:avLst/>
            </a:prstGeom>
          </p:spPr>
        </p:pic>
        <p:pic>
          <p:nvPicPr>
            <p:cNvPr id="27" name="Picture 26" descr="Microsoft-SQL-Server-Database.png">
              <a:extLst>
                <a:ext uri="{FF2B5EF4-FFF2-40B4-BE49-F238E27FC236}">
                  <a16:creationId xmlns:a16="http://schemas.microsoft.com/office/drawing/2014/main" id="{74E2491E-F53F-450A-9E4A-309D6E9B173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521284" y="3527911"/>
              <a:ext cx="274901" cy="190436"/>
            </a:xfrm>
            <a:prstGeom prst="rect">
              <a:avLst/>
            </a:prstGeom>
          </p:spPr>
        </p:pic>
        <p:pic>
          <p:nvPicPr>
            <p:cNvPr id="28" name="Picture 27" descr="tux-trans.png">
              <a:extLst>
                <a:ext uri="{FF2B5EF4-FFF2-40B4-BE49-F238E27FC236}">
                  <a16:creationId xmlns:a16="http://schemas.microsoft.com/office/drawing/2014/main" id="{45483802-CFBC-4970-A536-AFB5F2758BB2}"/>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771706" y="3277851"/>
              <a:ext cx="153040" cy="210631"/>
            </a:xfrm>
            <a:prstGeom prst="rect">
              <a:avLst/>
            </a:prstGeom>
          </p:spPr>
        </p:pic>
        <p:pic>
          <p:nvPicPr>
            <p:cNvPr id="29" name="Picture 6" descr="Image result for server icon">
              <a:extLst>
                <a:ext uri="{FF2B5EF4-FFF2-40B4-BE49-F238E27FC236}">
                  <a16:creationId xmlns:a16="http://schemas.microsoft.com/office/drawing/2014/main" id="{4E61E122-E4FC-4097-8EA2-339171D25A8D}"/>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8550" b="33316"/>
            <a:stretch/>
          </p:blipFill>
          <p:spPr bwMode="auto">
            <a:xfrm>
              <a:off x="2572774" y="3056434"/>
              <a:ext cx="297967" cy="17394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CD657A5-335B-4EEB-A6B2-5C8CCFC36E6F}"/>
                </a:ext>
              </a:extLst>
            </p:cNvPr>
            <p:cNvSpPr txBox="1"/>
            <p:nvPr/>
          </p:nvSpPr>
          <p:spPr>
            <a:xfrm>
              <a:off x="2451762" y="3730766"/>
              <a:ext cx="905032" cy="184666"/>
            </a:xfrm>
            <a:prstGeom prst="rect">
              <a:avLst/>
            </a:prstGeom>
            <a:noFill/>
          </p:spPr>
          <p:txBody>
            <a:bodyPr wrap="square" rtlCol="0">
              <a:spAutoFit/>
            </a:bodyPr>
            <a:lstStyle/>
            <a:p>
              <a:pPr algn="ctr"/>
              <a:r>
                <a:rPr lang="en-IN" sz="600" dirty="0">
                  <a:latin typeface="Arial" panose="020B0604020202020204" pitchFamily="34" charset="0"/>
                  <a:cs typeface="Arial" panose="020B0604020202020204" pitchFamily="34" charset="0"/>
                </a:rPr>
                <a:t>Production Data</a:t>
              </a:r>
            </a:p>
          </p:txBody>
        </p:sp>
      </p:grpSp>
      <p:cxnSp>
        <p:nvCxnSpPr>
          <p:cNvPr id="31" name="Straight Connector 30">
            <a:extLst>
              <a:ext uri="{FF2B5EF4-FFF2-40B4-BE49-F238E27FC236}">
                <a16:creationId xmlns:a16="http://schemas.microsoft.com/office/drawing/2014/main" id="{D07E959E-FDE0-40E4-9E00-7BBC12F96C2A}"/>
              </a:ext>
            </a:extLst>
          </p:cNvPr>
          <p:cNvCxnSpPr>
            <a:cxnSpLocks/>
          </p:cNvCxnSpPr>
          <p:nvPr/>
        </p:nvCxnSpPr>
        <p:spPr>
          <a:xfrm>
            <a:off x="3425701" y="2937683"/>
            <a:ext cx="1414652"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FD7958A-548B-42E3-B4DB-78EE8EBD7B15}"/>
              </a:ext>
            </a:extLst>
          </p:cNvPr>
          <p:cNvSpPr txBox="1"/>
          <p:nvPr/>
        </p:nvSpPr>
        <p:spPr>
          <a:xfrm>
            <a:off x="2588150" y="3147683"/>
            <a:ext cx="941283" cy="253916"/>
          </a:xfrm>
          <a:prstGeom prst="rect">
            <a:avLst/>
          </a:prstGeom>
          <a:noFill/>
        </p:spPr>
        <p:txBody>
          <a:bodyPr wrap="none" rtlCol="0">
            <a:spAutoFit/>
          </a:bodyPr>
          <a:lstStyle/>
          <a:p>
            <a:r>
              <a:rPr lang="en-IN" sz="1050" b="1" dirty="0"/>
              <a:t>BackupStor</a:t>
            </a:r>
            <a:endParaRPr lang="en-GB" sz="1050" b="1" dirty="0"/>
          </a:p>
        </p:txBody>
      </p:sp>
      <p:grpSp>
        <p:nvGrpSpPr>
          <p:cNvPr id="33" name="Group 32">
            <a:extLst>
              <a:ext uri="{FF2B5EF4-FFF2-40B4-BE49-F238E27FC236}">
                <a16:creationId xmlns:a16="http://schemas.microsoft.com/office/drawing/2014/main" id="{32C84814-DF94-466F-84C4-7060DF184688}"/>
              </a:ext>
            </a:extLst>
          </p:cNvPr>
          <p:cNvGrpSpPr/>
          <p:nvPr/>
        </p:nvGrpSpPr>
        <p:grpSpPr>
          <a:xfrm>
            <a:off x="79871" y="2242767"/>
            <a:ext cx="1393994" cy="1402069"/>
            <a:chOff x="50054" y="2777582"/>
            <a:chExt cx="1393994" cy="1402069"/>
          </a:xfrm>
        </p:grpSpPr>
        <p:sp>
          <p:nvSpPr>
            <p:cNvPr id="34" name="Rectangle 33">
              <a:extLst>
                <a:ext uri="{FF2B5EF4-FFF2-40B4-BE49-F238E27FC236}">
                  <a16:creationId xmlns:a16="http://schemas.microsoft.com/office/drawing/2014/main" id="{ABDE838F-D67B-4442-A8BD-CAD4758B3C90}"/>
                </a:ext>
              </a:extLst>
            </p:cNvPr>
            <p:cNvSpPr/>
            <p:nvPr/>
          </p:nvSpPr>
          <p:spPr>
            <a:xfrm>
              <a:off x="245712" y="3021307"/>
              <a:ext cx="1151812" cy="92856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IN" sz="900" dirty="0">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35A56390-7BA4-4123-892B-495F55527491}"/>
                </a:ext>
              </a:extLst>
            </p:cNvPr>
            <p:cNvGrpSpPr/>
            <p:nvPr/>
          </p:nvGrpSpPr>
          <p:grpSpPr>
            <a:xfrm>
              <a:off x="277860" y="3154477"/>
              <a:ext cx="446467" cy="489509"/>
              <a:chOff x="3647727" y="3614600"/>
              <a:chExt cx="1792184" cy="2099727"/>
            </a:xfrm>
            <a:solidFill>
              <a:srgbClr val="CCFF66"/>
            </a:solidFill>
          </p:grpSpPr>
          <p:sp>
            <p:nvSpPr>
              <p:cNvPr id="43" name="Can 112">
                <a:extLst>
                  <a:ext uri="{FF2B5EF4-FFF2-40B4-BE49-F238E27FC236}">
                    <a16:creationId xmlns:a16="http://schemas.microsoft.com/office/drawing/2014/main" id="{8D78B9A3-2497-4BE7-9465-EF4B4A8B370E}"/>
                  </a:ext>
                </a:extLst>
              </p:cNvPr>
              <p:cNvSpPr/>
              <p:nvPr/>
            </p:nvSpPr>
            <p:spPr>
              <a:xfrm>
                <a:off x="3647727" y="4944309"/>
                <a:ext cx="1792182" cy="770018"/>
              </a:xfrm>
              <a:prstGeom prst="can">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900" dirty="0">
                  <a:latin typeface="Arial" panose="020B0604020202020204" pitchFamily="34" charset="0"/>
                  <a:cs typeface="Arial" panose="020B0604020202020204" pitchFamily="34" charset="0"/>
                </a:endParaRPr>
              </a:p>
            </p:txBody>
          </p:sp>
          <p:sp>
            <p:nvSpPr>
              <p:cNvPr id="44" name="Can 113">
                <a:extLst>
                  <a:ext uri="{FF2B5EF4-FFF2-40B4-BE49-F238E27FC236}">
                    <a16:creationId xmlns:a16="http://schemas.microsoft.com/office/drawing/2014/main" id="{A77E8637-2A54-4939-BD57-68B73CCB4E75}"/>
                  </a:ext>
                </a:extLst>
              </p:cNvPr>
              <p:cNvSpPr/>
              <p:nvPr/>
            </p:nvSpPr>
            <p:spPr>
              <a:xfrm>
                <a:off x="3647728" y="4315165"/>
                <a:ext cx="1792183" cy="770019"/>
              </a:xfrm>
              <a:prstGeom prst="can">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900" dirty="0">
                  <a:latin typeface="Arial" panose="020B0604020202020204" pitchFamily="34" charset="0"/>
                  <a:cs typeface="Arial" panose="020B0604020202020204" pitchFamily="34" charset="0"/>
                </a:endParaRPr>
              </a:p>
            </p:txBody>
          </p:sp>
          <p:sp>
            <p:nvSpPr>
              <p:cNvPr id="45" name="Can 114">
                <a:extLst>
                  <a:ext uri="{FF2B5EF4-FFF2-40B4-BE49-F238E27FC236}">
                    <a16:creationId xmlns:a16="http://schemas.microsoft.com/office/drawing/2014/main" id="{CEC2C4D2-F5ED-4EB7-AC35-49213334E5BF}"/>
                  </a:ext>
                </a:extLst>
              </p:cNvPr>
              <p:cNvSpPr/>
              <p:nvPr/>
            </p:nvSpPr>
            <p:spPr>
              <a:xfrm>
                <a:off x="3647727" y="3614600"/>
                <a:ext cx="1792182" cy="847020"/>
              </a:xfrm>
              <a:prstGeom prst="can">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900" dirty="0">
                  <a:latin typeface="Arial" panose="020B0604020202020204" pitchFamily="34" charset="0"/>
                  <a:cs typeface="Arial" panose="020B0604020202020204" pitchFamily="34" charset="0"/>
                </a:endParaRPr>
              </a:p>
            </p:txBody>
          </p:sp>
        </p:grpSp>
        <p:sp>
          <p:nvSpPr>
            <p:cNvPr id="36" name="Rectangle 35">
              <a:extLst>
                <a:ext uri="{FF2B5EF4-FFF2-40B4-BE49-F238E27FC236}">
                  <a16:creationId xmlns:a16="http://schemas.microsoft.com/office/drawing/2014/main" id="{E5CDC097-00A7-47A3-9D27-EC5DF744DC6D}"/>
                </a:ext>
              </a:extLst>
            </p:cNvPr>
            <p:cNvSpPr/>
            <p:nvPr/>
          </p:nvSpPr>
          <p:spPr>
            <a:xfrm>
              <a:off x="245712" y="2777582"/>
              <a:ext cx="1151813" cy="235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 dirty="0">
                  <a:solidFill>
                    <a:schemeClr val="tx1"/>
                  </a:solidFill>
                  <a:latin typeface="Arial" panose="020B0604020202020204" pitchFamily="34" charset="0"/>
                  <a:cs typeface="Arial" panose="020B0604020202020204" pitchFamily="34" charset="0"/>
                </a:rPr>
                <a:t>Data in AWS</a:t>
              </a:r>
            </a:p>
          </p:txBody>
        </p:sp>
        <p:pic>
          <p:nvPicPr>
            <p:cNvPr id="37" name="Picture 36" descr="S3.png">
              <a:extLst>
                <a:ext uri="{FF2B5EF4-FFF2-40B4-BE49-F238E27FC236}">
                  <a16:creationId xmlns:a16="http://schemas.microsoft.com/office/drawing/2014/main" id="{E4A6F7F5-643F-4043-84F6-0EA2EF933A7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1548" y="3059651"/>
              <a:ext cx="362804" cy="362804"/>
            </a:xfrm>
            <a:prstGeom prst="rect">
              <a:avLst/>
            </a:prstGeom>
          </p:spPr>
        </p:pic>
        <p:pic>
          <p:nvPicPr>
            <p:cNvPr id="38" name="Picture 37" descr="Glacier.png">
              <a:extLst>
                <a:ext uri="{FF2B5EF4-FFF2-40B4-BE49-F238E27FC236}">
                  <a16:creationId xmlns:a16="http://schemas.microsoft.com/office/drawing/2014/main" id="{E13A5D1A-65FF-4E84-AE96-4A0F84DDDFF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319" y="3419834"/>
              <a:ext cx="312586" cy="312586"/>
            </a:xfrm>
            <a:prstGeom prst="rect">
              <a:avLst/>
            </a:prstGeom>
          </p:spPr>
        </p:pic>
        <p:sp>
          <p:nvSpPr>
            <p:cNvPr id="39" name="TextBox 38">
              <a:extLst>
                <a:ext uri="{FF2B5EF4-FFF2-40B4-BE49-F238E27FC236}">
                  <a16:creationId xmlns:a16="http://schemas.microsoft.com/office/drawing/2014/main" id="{9F01D9E5-3B94-4F4C-87EB-1DDBA1CDE737}"/>
                </a:ext>
              </a:extLst>
            </p:cNvPr>
            <p:cNvSpPr txBox="1"/>
            <p:nvPr/>
          </p:nvSpPr>
          <p:spPr>
            <a:xfrm>
              <a:off x="1099847" y="3185785"/>
              <a:ext cx="242549" cy="123111"/>
            </a:xfrm>
            <a:prstGeom prst="rect">
              <a:avLst/>
            </a:prstGeom>
            <a:noFill/>
          </p:spPr>
          <p:txBody>
            <a:bodyPr wrap="square" lIns="0" tIns="0" rIns="0" bIns="0" rtlCol="0">
              <a:spAutoFit/>
            </a:bodyPr>
            <a:lstStyle/>
            <a:p>
              <a:pPr algn="ctr"/>
              <a:r>
                <a:rPr lang="en-US" sz="800" b="1" dirty="0">
                  <a:cs typeface="Helvetica Neue"/>
                </a:rPr>
                <a:t>S3</a:t>
              </a:r>
            </a:p>
          </p:txBody>
        </p:sp>
        <p:sp>
          <p:nvSpPr>
            <p:cNvPr id="40" name="TextBox 39">
              <a:extLst>
                <a:ext uri="{FF2B5EF4-FFF2-40B4-BE49-F238E27FC236}">
                  <a16:creationId xmlns:a16="http://schemas.microsoft.com/office/drawing/2014/main" id="{8C198407-1DEE-4C69-8509-2B8D03E8B492}"/>
                </a:ext>
              </a:extLst>
            </p:cNvPr>
            <p:cNvSpPr txBox="1"/>
            <p:nvPr/>
          </p:nvSpPr>
          <p:spPr>
            <a:xfrm>
              <a:off x="1000834" y="3520875"/>
              <a:ext cx="443214" cy="123111"/>
            </a:xfrm>
            <a:prstGeom prst="rect">
              <a:avLst/>
            </a:prstGeom>
            <a:noFill/>
          </p:spPr>
          <p:txBody>
            <a:bodyPr wrap="square" lIns="0" tIns="0" rIns="0" bIns="0" rtlCol="0">
              <a:spAutoFit/>
            </a:bodyPr>
            <a:lstStyle/>
            <a:p>
              <a:pPr algn="ctr"/>
              <a:r>
                <a:rPr lang="en-US" sz="800" b="1" dirty="0">
                  <a:cs typeface="Helvetica Neue"/>
                </a:rPr>
                <a:t>Glacier</a:t>
              </a:r>
            </a:p>
          </p:txBody>
        </p:sp>
        <p:sp>
          <p:nvSpPr>
            <p:cNvPr id="41" name="TextBox 40">
              <a:extLst>
                <a:ext uri="{FF2B5EF4-FFF2-40B4-BE49-F238E27FC236}">
                  <a16:creationId xmlns:a16="http://schemas.microsoft.com/office/drawing/2014/main" id="{C0B9ECB9-68DE-4329-AD10-DF9D541E6494}"/>
                </a:ext>
              </a:extLst>
            </p:cNvPr>
            <p:cNvSpPr txBox="1"/>
            <p:nvPr/>
          </p:nvSpPr>
          <p:spPr>
            <a:xfrm>
              <a:off x="381558" y="3695670"/>
              <a:ext cx="833883" cy="253916"/>
            </a:xfrm>
            <a:prstGeom prst="rect">
              <a:avLst/>
            </a:prstGeom>
            <a:noFill/>
          </p:spPr>
          <p:txBody>
            <a:bodyPr wrap="none" rtlCol="0">
              <a:spAutoFit/>
            </a:bodyPr>
            <a:lstStyle/>
            <a:p>
              <a:r>
                <a:rPr lang="en-IN" sz="1050" b="1" dirty="0"/>
                <a:t>CloudStor</a:t>
              </a:r>
              <a:endParaRPr lang="en-GB" sz="1050" b="1" dirty="0"/>
            </a:p>
          </p:txBody>
        </p:sp>
        <p:pic>
          <p:nvPicPr>
            <p:cNvPr id="42" name="Picture 3">
              <a:extLst>
                <a:ext uri="{FF2B5EF4-FFF2-40B4-BE49-F238E27FC236}">
                  <a16:creationId xmlns:a16="http://schemas.microsoft.com/office/drawing/2014/main" id="{BB72E0D2-329E-45F3-B926-7B53790387A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054" y="3768072"/>
              <a:ext cx="411579" cy="41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6" name="Group 45">
            <a:extLst>
              <a:ext uri="{FF2B5EF4-FFF2-40B4-BE49-F238E27FC236}">
                <a16:creationId xmlns:a16="http://schemas.microsoft.com/office/drawing/2014/main" id="{40459D9F-8AA7-4D5F-A35C-87532EC07ECD}"/>
              </a:ext>
            </a:extLst>
          </p:cNvPr>
          <p:cNvGrpSpPr/>
          <p:nvPr/>
        </p:nvGrpSpPr>
        <p:grpSpPr>
          <a:xfrm>
            <a:off x="6549033" y="2225737"/>
            <a:ext cx="2302528" cy="1189034"/>
            <a:chOff x="6549033" y="2760552"/>
            <a:chExt cx="2302528" cy="1189034"/>
          </a:xfrm>
        </p:grpSpPr>
        <p:cxnSp>
          <p:nvCxnSpPr>
            <p:cNvPr id="47" name="Straight Connector 46">
              <a:extLst>
                <a:ext uri="{FF2B5EF4-FFF2-40B4-BE49-F238E27FC236}">
                  <a16:creationId xmlns:a16="http://schemas.microsoft.com/office/drawing/2014/main" id="{5D5CDEFA-C3D7-40F5-9EDE-7B06959F9462}"/>
                </a:ext>
              </a:extLst>
            </p:cNvPr>
            <p:cNvCxnSpPr>
              <a:cxnSpLocks/>
              <a:stCxn id="57" idx="4"/>
              <a:endCxn id="54" idx="1"/>
            </p:cNvCxnSpPr>
            <p:nvPr/>
          </p:nvCxnSpPr>
          <p:spPr>
            <a:xfrm>
              <a:off x="7119831" y="3420355"/>
              <a:ext cx="779164" cy="2927"/>
            </a:xfrm>
            <a:prstGeom prst="line">
              <a:avLst/>
            </a:prstGeom>
            <a:ln w="139700" cmpd="dbl"/>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D342A84-34C4-473C-8211-988A3726FBAA}"/>
                </a:ext>
              </a:extLst>
            </p:cNvPr>
            <p:cNvSpPr/>
            <p:nvPr/>
          </p:nvSpPr>
          <p:spPr>
            <a:xfrm>
              <a:off x="6549033" y="2760552"/>
              <a:ext cx="2302528" cy="252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 dirty="0">
                  <a:solidFill>
                    <a:schemeClr val="tx1"/>
                  </a:solidFill>
                  <a:latin typeface="Arial" panose="020B0604020202020204" pitchFamily="34" charset="0"/>
                  <a:cs typeface="Arial" panose="020B0604020202020204" pitchFamily="34" charset="0"/>
                </a:rPr>
                <a:t>Sify DC 2 / Customer location – </a:t>
              </a:r>
              <a:r>
                <a:rPr lang="en-IN" sz="800" b="1" dirty="0">
                  <a:solidFill>
                    <a:srgbClr val="FF0000"/>
                  </a:solidFill>
                  <a:latin typeface="Arial" panose="020B0604020202020204" pitchFamily="34" charset="0"/>
                  <a:cs typeface="Arial" panose="020B0604020202020204" pitchFamily="34" charset="0"/>
                </a:rPr>
                <a:t>OPTIONAL</a:t>
              </a:r>
            </a:p>
          </p:txBody>
        </p:sp>
        <p:sp>
          <p:nvSpPr>
            <p:cNvPr id="49" name="Rectangle 48">
              <a:extLst>
                <a:ext uri="{FF2B5EF4-FFF2-40B4-BE49-F238E27FC236}">
                  <a16:creationId xmlns:a16="http://schemas.microsoft.com/office/drawing/2014/main" id="{36AA2ED1-5851-43BD-BBEA-824134788655}"/>
                </a:ext>
              </a:extLst>
            </p:cNvPr>
            <p:cNvSpPr/>
            <p:nvPr/>
          </p:nvSpPr>
          <p:spPr>
            <a:xfrm>
              <a:off x="6562316" y="3010585"/>
              <a:ext cx="1151812" cy="92856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IN" sz="900"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B562A87D-B638-4815-8F89-D3E4083D1393}"/>
                </a:ext>
              </a:extLst>
            </p:cNvPr>
            <p:cNvSpPr txBox="1"/>
            <p:nvPr/>
          </p:nvSpPr>
          <p:spPr>
            <a:xfrm>
              <a:off x="6616387" y="3007882"/>
              <a:ext cx="1174837" cy="300082"/>
            </a:xfrm>
            <a:prstGeom prst="rect">
              <a:avLst/>
            </a:prstGeom>
            <a:noFill/>
          </p:spPr>
          <p:txBody>
            <a:bodyPr wrap="square" rtlCol="0">
              <a:spAutoFit/>
            </a:bodyPr>
            <a:lstStyle/>
            <a:p>
              <a:r>
                <a:rPr lang="en-IN" sz="675" i="1" dirty="0">
                  <a:latin typeface="Arial" panose="020B0604020202020204" pitchFamily="34" charset="0"/>
                  <a:cs typeface="Arial" panose="020B0604020202020204" pitchFamily="34" charset="0"/>
                </a:rPr>
                <a:t>Frequency: 24 Hrs | RI: 8 Hrs</a:t>
              </a:r>
            </a:p>
          </p:txBody>
        </p:sp>
        <p:grpSp>
          <p:nvGrpSpPr>
            <p:cNvPr id="51" name="Group 50">
              <a:extLst>
                <a:ext uri="{FF2B5EF4-FFF2-40B4-BE49-F238E27FC236}">
                  <a16:creationId xmlns:a16="http://schemas.microsoft.com/office/drawing/2014/main" id="{E6A8082E-8234-415F-8426-4CDDF222C61B}"/>
                </a:ext>
              </a:extLst>
            </p:cNvPr>
            <p:cNvGrpSpPr/>
            <p:nvPr/>
          </p:nvGrpSpPr>
          <p:grpSpPr>
            <a:xfrm>
              <a:off x="6673365" y="3167274"/>
              <a:ext cx="446467" cy="489509"/>
              <a:chOff x="3647727" y="3614600"/>
              <a:chExt cx="1792184" cy="2099727"/>
            </a:xfrm>
            <a:solidFill>
              <a:srgbClr val="CCFF66"/>
            </a:solidFill>
          </p:grpSpPr>
          <p:sp>
            <p:nvSpPr>
              <p:cNvPr id="56" name="Can 112">
                <a:extLst>
                  <a:ext uri="{FF2B5EF4-FFF2-40B4-BE49-F238E27FC236}">
                    <a16:creationId xmlns:a16="http://schemas.microsoft.com/office/drawing/2014/main" id="{18691D98-C49F-4E5F-89D8-8A2405D7CA75}"/>
                  </a:ext>
                </a:extLst>
              </p:cNvPr>
              <p:cNvSpPr/>
              <p:nvPr/>
            </p:nvSpPr>
            <p:spPr>
              <a:xfrm>
                <a:off x="3647727" y="4944309"/>
                <a:ext cx="1792182" cy="770018"/>
              </a:xfrm>
              <a:prstGeom prst="can">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900" dirty="0">
                  <a:latin typeface="Arial" panose="020B0604020202020204" pitchFamily="34" charset="0"/>
                  <a:cs typeface="Arial" panose="020B0604020202020204" pitchFamily="34" charset="0"/>
                </a:endParaRPr>
              </a:p>
            </p:txBody>
          </p:sp>
          <p:sp>
            <p:nvSpPr>
              <p:cNvPr id="57" name="Can 113">
                <a:extLst>
                  <a:ext uri="{FF2B5EF4-FFF2-40B4-BE49-F238E27FC236}">
                    <a16:creationId xmlns:a16="http://schemas.microsoft.com/office/drawing/2014/main" id="{3AF0E7C4-D4B4-4C06-AA64-776587F761B0}"/>
                  </a:ext>
                </a:extLst>
              </p:cNvPr>
              <p:cNvSpPr/>
              <p:nvPr/>
            </p:nvSpPr>
            <p:spPr>
              <a:xfrm>
                <a:off x="3647728" y="4315165"/>
                <a:ext cx="1792183" cy="770019"/>
              </a:xfrm>
              <a:prstGeom prst="can">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900" dirty="0">
                  <a:latin typeface="Arial" panose="020B0604020202020204" pitchFamily="34" charset="0"/>
                  <a:cs typeface="Arial" panose="020B0604020202020204" pitchFamily="34" charset="0"/>
                </a:endParaRPr>
              </a:p>
            </p:txBody>
          </p:sp>
          <p:sp>
            <p:nvSpPr>
              <p:cNvPr id="58" name="Can 114">
                <a:extLst>
                  <a:ext uri="{FF2B5EF4-FFF2-40B4-BE49-F238E27FC236}">
                    <a16:creationId xmlns:a16="http://schemas.microsoft.com/office/drawing/2014/main" id="{28660C0C-FC22-4FDE-880B-E52F3500676E}"/>
                  </a:ext>
                </a:extLst>
              </p:cNvPr>
              <p:cNvSpPr/>
              <p:nvPr/>
            </p:nvSpPr>
            <p:spPr>
              <a:xfrm>
                <a:off x="3647727" y="3614600"/>
                <a:ext cx="1792182" cy="847020"/>
              </a:xfrm>
              <a:prstGeom prst="can">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900" dirty="0">
                  <a:latin typeface="Arial" panose="020B0604020202020204" pitchFamily="34" charset="0"/>
                  <a:cs typeface="Arial" panose="020B0604020202020204" pitchFamily="34" charset="0"/>
                </a:endParaRPr>
              </a:p>
            </p:txBody>
          </p:sp>
        </p:grpSp>
        <p:sp>
          <p:nvSpPr>
            <p:cNvPr id="52" name="TextBox 51">
              <a:extLst>
                <a:ext uri="{FF2B5EF4-FFF2-40B4-BE49-F238E27FC236}">
                  <a16:creationId xmlns:a16="http://schemas.microsoft.com/office/drawing/2014/main" id="{D8C78AB3-E4A1-4589-91FD-D4919F629FB2}"/>
                </a:ext>
              </a:extLst>
            </p:cNvPr>
            <p:cNvSpPr txBox="1"/>
            <p:nvPr/>
          </p:nvSpPr>
          <p:spPr>
            <a:xfrm>
              <a:off x="6621724" y="3639297"/>
              <a:ext cx="1072259" cy="253916"/>
            </a:xfrm>
            <a:prstGeom prst="rect">
              <a:avLst/>
            </a:prstGeom>
            <a:noFill/>
          </p:spPr>
          <p:txBody>
            <a:bodyPr wrap="square" rtlCol="0">
              <a:spAutoFit/>
            </a:bodyPr>
            <a:lstStyle/>
            <a:p>
              <a:r>
                <a:rPr lang="en-IN" sz="1050" b="1" dirty="0"/>
                <a:t>2ndCopyStor</a:t>
              </a:r>
              <a:endParaRPr lang="en-GB" sz="1050" b="1" dirty="0"/>
            </a:p>
          </p:txBody>
        </p:sp>
        <p:sp>
          <p:nvSpPr>
            <p:cNvPr id="53" name="Rectangle 52">
              <a:extLst>
                <a:ext uri="{FF2B5EF4-FFF2-40B4-BE49-F238E27FC236}">
                  <a16:creationId xmlns:a16="http://schemas.microsoft.com/office/drawing/2014/main" id="{81B32671-E2C5-403E-A505-6F5C211A2B04}"/>
                </a:ext>
              </a:extLst>
            </p:cNvPr>
            <p:cNvSpPr/>
            <p:nvPr/>
          </p:nvSpPr>
          <p:spPr>
            <a:xfrm>
              <a:off x="7840360" y="3050133"/>
              <a:ext cx="980417" cy="899453"/>
            </a:xfrm>
            <a:prstGeom prst="rect">
              <a:avLst/>
            </a:prstGeom>
            <a:ln w="57150">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IN" sz="900" dirty="0">
                <a:latin typeface="Arial" panose="020B0604020202020204" pitchFamily="34" charset="0"/>
                <a:cs typeface="Arial" panose="020B0604020202020204" pitchFamily="34" charset="0"/>
              </a:endParaRPr>
            </a:p>
          </p:txBody>
        </p:sp>
        <p:pic>
          <p:nvPicPr>
            <p:cNvPr id="54" name="Picture 53">
              <a:extLst>
                <a:ext uri="{FF2B5EF4-FFF2-40B4-BE49-F238E27FC236}">
                  <a16:creationId xmlns:a16="http://schemas.microsoft.com/office/drawing/2014/main" id="{5887C3BC-C8C1-4CC8-A2D8-ABD0A071CABF}"/>
                </a:ext>
              </a:extLst>
            </p:cNvPr>
            <p:cNvPicPr>
              <a:picLocks noChangeAspect="1"/>
            </p:cNvPicPr>
            <p:nvPr/>
          </p:nvPicPr>
          <p:blipFill>
            <a:blip r:embed="rId16"/>
            <a:stretch>
              <a:fillRect/>
            </a:stretch>
          </p:blipFill>
          <p:spPr>
            <a:xfrm>
              <a:off x="7898995" y="3118396"/>
              <a:ext cx="575899" cy="609772"/>
            </a:xfrm>
            <a:prstGeom prst="rect">
              <a:avLst/>
            </a:prstGeom>
          </p:spPr>
        </p:pic>
        <p:sp>
          <p:nvSpPr>
            <p:cNvPr id="55" name="TextBox 54">
              <a:extLst>
                <a:ext uri="{FF2B5EF4-FFF2-40B4-BE49-F238E27FC236}">
                  <a16:creationId xmlns:a16="http://schemas.microsoft.com/office/drawing/2014/main" id="{867C9FD2-8197-45D0-A27B-6A63354DC26C}"/>
                </a:ext>
              </a:extLst>
            </p:cNvPr>
            <p:cNvSpPr txBox="1"/>
            <p:nvPr/>
          </p:nvSpPr>
          <p:spPr>
            <a:xfrm>
              <a:off x="7823039" y="3641114"/>
              <a:ext cx="981518" cy="253916"/>
            </a:xfrm>
            <a:prstGeom prst="rect">
              <a:avLst/>
            </a:prstGeom>
            <a:noFill/>
          </p:spPr>
          <p:txBody>
            <a:bodyPr wrap="square" rtlCol="0">
              <a:spAutoFit/>
            </a:bodyPr>
            <a:lstStyle/>
            <a:p>
              <a:pPr algn="ctr"/>
              <a:r>
                <a:rPr lang="en-IN" sz="1050" b="1" dirty="0"/>
                <a:t>TapeOut</a:t>
              </a:r>
              <a:endParaRPr lang="en-GB" sz="1050" b="1" dirty="0"/>
            </a:p>
          </p:txBody>
        </p:sp>
      </p:grpSp>
      <p:pic>
        <p:nvPicPr>
          <p:cNvPr id="59" name="Picture 58" descr="Direct-Connect.png">
            <a:extLst>
              <a:ext uri="{FF2B5EF4-FFF2-40B4-BE49-F238E27FC236}">
                <a16:creationId xmlns:a16="http://schemas.microsoft.com/office/drawing/2014/main" id="{FBC6B6CB-7277-4725-A988-069693F7D31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55172" y="2215798"/>
            <a:ext cx="380476" cy="380476"/>
          </a:xfrm>
          <a:prstGeom prst="rect">
            <a:avLst/>
          </a:prstGeom>
        </p:spPr>
      </p:pic>
      <p:pic>
        <p:nvPicPr>
          <p:cNvPr id="60" name="Picture 59" descr="AWS-Import-Export.png">
            <a:extLst>
              <a:ext uri="{FF2B5EF4-FFF2-40B4-BE49-F238E27FC236}">
                <a16:creationId xmlns:a16="http://schemas.microsoft.com/office/drawing/2014/main" id="{5A5C3D45-21EF-4CD0-ACD8-255C6B7EA93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38737" y="3219175"/>
            <a:ext cx="359171" cy="359171"/>
          </a:xfrm>
          <a:prstGeom prst="rect">
            <a:avLst/>
          </a:prstGeom>
        </p:spPr>
      </p:pic>
      <p:sp>
        <p:nvSpPr>
          <p:cNvPr id="61" name="TextBox 60">
            <a:extLst>
              <a:ext uri="{FF2B5EF4-FFF2-40B4-BE49-F238E27FC236}">
                <a16:creationId xmlns:a16="http://schemas.microsoft.com/office/drawing/2014/main" id="{BB9DA3E6-DA09-4B74-B459-E21579A35604}"/>
              </a:ext>
            </a:extLst>
          </p:cNvPr>
          <p:cNvSpPr txBox="1"/>
          <p:nvPr/>
        </p:nvSpPr>
        <p:spPr>
          <a:xfrm>
            <a:off x="1666331" y="2062590"/>
            <a:ext cx="792612" cy="123111"/>
          </a:xfrm>
          <a:prstGeom prst="rect">
            <a:avLst/>
          </a:prstGeom>
          <a:noFill/>
        </p:spPr>
        <p:txBody>
          <a:bodyPr wrap="square" lIns="0" tIns="0" rIns="0" bIns="0" rtlCol="0">
            <a:spAutoFit/>
          </a:bodyPr>
          <a:lstStyle/>
          <a:p>
            <a:pPr algn="ctr"/>
            <a:r>
              <a:rPr lang="en-US" sz="800" b="1" dirty="0">
                <a:cs typeface="Helvetica Neue"/>
              </a:rPr>
              <a:t>DirectConnect</a:t>
            </a:r>
          </a:p>
        </p:txBody>
      </p:sp>
      <p:sp>
        <p:nvSpPr>
          <p:cNvPr id="62" name="TextBox 61">
            <a:extLst>
              <a:ext uri="{FF2B5EF4-FFF2-40B4-BE49-F238E27FC236}">
                <a16:creationId xmlns:a16="http://schemas.microsoft.com/office/drawing/2014/main" id="{B269DB9C-6826-47CA-9EA7-503BB0C42C9B}"/>
              </a:ext>
            </a:extLst>
          </p:cNvPr>
          <p:cNvSpPr txBox="1"/>
          <p:nvPr/>
        </p:nvSpPr>
        <p:spPr>
          <a:xfrm>
            <a:off x="1619287" y="3568253"/>
            <a:ext cx="792612" cy="123111"/>
          </a:xfrm>
          <a:prstGeom prst="rect">
            <a:avLst/>
          </a:prstGeom>
          <a:noFill/>
        </p:spPr>
        <p:txBody>
          <a:bodyPr wrap="square" lIns="0" tIns="0" rIns="0" bIns="0" rtlCol="0">
            <a:spAutoFit/>
          </a:bodyPr>
          <a:lstStyle/>
          <a:p>
            <a:pPr algn="ctr"/>
            <a:r>
              <a:rPr lang="en-US" sz="800" b="1" dirty="0">
                <a:cs typeface="Helvetica Neue"/>
              </a:rPr>
              <a:t>Import / Export</a:t>
            </a:r>
          </a:p>
        </p:txBody>
      </p:sp>
      <p:cxnSp>
        <p:nvCxnSpPr>
          <p:cNvPr id="63" name="Straight Arrow Connector 62">
            <a:extLst>
              <a:ext uri="{FF2B5EF4-FFF2-40B4-BE49-F238E27FC236}">
                <a16:creationId xmlns:a16="http://schemas.microsoft.com/office/drawing/2014/main" id="{F6B41326-F995-4D5D-848C-19E42A112505}"/>
              </a:ext>
            </a:extLst>
          </p:cNvPr>
          <p:cNvCxnSpPr>
            <a:cxnSpLocks/>
          </p:cNvCxnSpPr>
          <p:nvPr/>
        </p:nvCxnSpPr>
        <p:spPr>
          <a:xfrm flipV="1">
            <a:off x="1467097" y="2562246"/>
            <a:ext cx="427831" cy="418347"/>
          </a:xfrm>
          <a:prstGeom prst="straightConnector1">
            <a:avLst/>
          </a:prstGeom>
          <a:ln w="952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82BBB32-103A-4F65-A303-9CCBF6B932AC}"/>
              </a:ext>
            </a:extLst>
          </p:cNvPr>
          <p:cNvCxnSpPr>
            <a:cxnSpLocks/>
            <a:stCxn id="9" idx="1"/>
          </p:cNvCxnSpPr>
          <p:nvPr/>
        </p:nvCxnSpPr>
        <p:spPr>
          <a:xfrm flipH="1" flipV="1">
            <a:off x="2203595" y="2570628"/>
            <a:ext cx="444189" cy="380148"/>
          </a:xfrm>
          <a:prstGeom prst="straightConnector1">
            <a:avLst/>
          </a:prstGeom>
          <a:ln w="952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E7D078F-0E50-4973-A5C5-0BC85A9F05E0}"/>
              </a:ext>
            </a:extLst>
          </p:cNvPr>
          <p:cNvCxnSpPr>
            <a:cxnSpLocks/>
            <a:stCxn id="40" idx="3"/>
            <a:endCxn id="60" idx="1"/>
          </p:cNvCxnSpPr>
          <p:nvPr/>
        </p:nvCxnSpPr>
        <p:spPr>
          <a:xfrm>
            <a:off x="1473865" y="3047616"/>
            <a:ext cx="364872" cy="351145"/>
          </a:xfrm>
          <a:prstGeom prst="straightConnector1">
            <a:avLst/>
          </a:prstGeom>
          <a:ln w="952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7A9B99C-B852-47D8-8742-0E77C990C990}"/>
              </a:ext>
            </a:extLst>
          </p:cNvPr>
          <p:cNvCxnSpPr>
            <a:cxnSpLocks/>
            <a:stCxn id="9" idx="1"/>
            <a:endCxn id="60" idx="3"/>
          </p:cNvCxnSpPr>
          <p:nvPr/>
        </p:nvCxnSpPr>
        <p:spPr>
          <a:xfrm flipH="1">
            <a:off x="2197908" y="2950776"/>
            <a:ext cx="449876" cy="447985"/>
          </a:xfrm>
          <a:prstGeom prst="straightConnector1">
            <a:avLst/>
          </a:prstGeom>
          <a:ln w="952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53EE445-5BEE-4424-9943-59367F32359F}"/>
              </a:ext>
            </a:extLst>
          </p:cNvPr>
          <p:cNvCxnSpPr/>
          <p:nvPr/>
        </p:nvCxnSpPr>
        <p:spPr>
          <a:xfrm>
            <a:off x="1619287" y="3009327"/>
            <a:ext cx="839656" cy="0"/>
          </a:xfrm>
          <a:prstGeom prst="straightConnector1">
            <a:avLst/>
          </a:prstGeom>
          <a:ln w="952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635482C4-8049-4539-A411-407C53A2755F}"/>
              </a:ext>
            </a:extLst>
          </p:cNvPr>
          <p:cNvSpPr txBox="1"/>
          <p:nvPr/>
        </p:nvSpPr>
        <p:spPr>
          <a:xfrm>
            <a:off x="1639060" y="2888628"/>
            <a:ext cx="792612" cy="246221"/>
          </a:xfrm>
          <a:prstGeom prst="rect">
            <a:avLst/>
          </a:prstGeom>
          <a:noFill/>
        </p:spPr>
        <p:txBody>
          <a:bodyPr wrap="square" lIns="0" tIns="0" rIns="0" bIns="0" rtlCol="0">
            <a:spAutoFit/>
          </a:bodyPr>
          <a:lstStyle/>
          <a:p>
            <a:pPr algn="ctr"/>
            <a:r>
              <a:rPr lang="en-US" sz="800" b="1" dirty="0">
                <a:cs typeface="Helvetica Neue"/>
              </a:rPr>
              <a:t>Over the Internet</a:t>
            </a:r>
          </a:p>
        </p:txBody>
      </p:sp>
      <p:sp>
        <p:nvSpPr>
          <p:cNvPr id="69" name="TextBox 68">
            <a:extLst>
              <a:ext uri="{FF2B5EF4-FFF2-40B4-BE49-F238E27FC236}">
                <a16:creationId xmlns:a16="http://schemas.microsoft.com/office/drawing/2014/main" id="{44750A82-E6F2-4D1D-AB3F-DF3FC7444357}"/>
              </a:ext>
            </a:extLst>
          </p:cNvPr>
          <p:cNvSpPr txBox="1"/>
          <p:nvPr/>
        </p:nvSpPr>
        <p:spPr>
          <a:xfrm>
            <a:off x="6730367" y="3529239"/>
            <a:ext cx="792612" cy="169277"/>
          </a:xfrm>
          <a:prstGeom prst="rect">
            <a:avLst/>
          </a:prstGeom>
          <a:noFill/>
        </p:spPr>
        <p:txBody>
          <a:bodyPr wrap="square" lIns="0" tIns="0" rIns="0" bIns="0" rtlCol="0">
            <a:spAutoFit/>
          </a:bodyPr>
          <a:lstStyle/>
          <a:p>
            <a:pPr algn="ctr"/>
            <a:r>
              <a:rPr lang="en-US" sz="1100" b="1" dirty="0">
                <a:solidFill>
                  <a:srgbClr val="FF0000"/>
                </a:solidFill>
                <a:cs typeface="Helvetica Neue"/>
              </a:rPr>
              <a:t>Optional</a:t>
            </a:r>
          </a:p>
        </p:txBody>
      </p:sp>
      <p:sp>
        <p:nvSpPr>
          <p:cNvPr id="70" name="TextBox 69">
            <a:extLst>
              <a:ext uri="{FF2B5EF4-FFF2-40B4-BE49-F238E27FC236}">
                <a16:creationId xmlns:a16="http://schemas.microsoft.com/office/drawing/2014/main" id="{CE20C79A-6D6F-47FF-87C9-C079A3246E33}"/>
              </a:ext>
            </a:extLst>
          </p:cNvPr>
          <p:cNvSpPr txBox="1"/>
          <p:nvPr/>
        </p:nvSpPr>
        <p:spPr>
          <a:xfrm>
            <a:off x="7840360" y="3525545"/>
            <a:ext cx="792612" cy="1692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algn="ctr">
              <a:defRPr sz="1100" b="1">
                <a:solidFill>
                  <a:srgbClr val="FF0000"/>
                </a:solidFill>
                <a:cs typeface="Helvetica Neue"/>
              </a:defRPr>
            </a:lvl1pPr>
          </a:lstStyle>
          <a:p>
            <a:r>
              <a:rPr lang="en-US" dirty="0"/>
              <a:t>Optional</a:t>
            </a:r>
          </a:p>
        </p:txBody>
      </p:sp>
      <p:sp>
        <p:nvSpPr>
          <p:cNvPr id="71" name="TextBox 70">
            <a:extLst>
              <a:ext uri="{FF2B5EF4-FFF2-40B4-BE49-F238E27FC236}">
                <a16:creationId xmlns:a16="http://schemas.microsoft.com/office/drawing/2014/main" id="{E8F48F33-D226-43C5-9108-BF2C9E1CB7E6}"/>
              </a:ext>
            </a:extLst>
          </p:cNvPr>
          <p:cNvSpPr txBox="1"/>
          <p:nvPr/>
        </p:nvSpPr>
        <p:spPr>
          <a:xfrm>
            <a:off x="209338" y="4171478"/>
            <a:ext cx="8803481" cy="261610"/>
          </a:xfrm>
          <a:prstGeom prst="rect">
            <a:avLst/>
          </a:prstGeom>
          <a:solidFill>
            <a:srgbClr val="C0D72F"/>
          </a:solidFill>
          <a:ln>
            <a:solidFill>
              <a:schemeClr val="bg1">
                <a:lumMod val="75000"/>
              </a:schemeClr>
            </a:solidFill>
          </a:ln>
        </p:spPr>
        <p:txBody>
          <a:bodyPr wrap="square">
            <a:spAutoFit/>
          </a:bodyPr>
          <a:lstStyle>
            <a:defPPr marR="0" lvl="0" algn="l" rtl="0">
              <a:lnSpc>
                <a:spcPct val="100000"/>
              </a:lnSpc>
              <a:spcBef>
                <a:spcPts val="0"/>
              </a:spcBef>
              <a:spcAft>
                <a:spcPts val="0"/>
              </a:spcAft>
              <a:defRPr/>
            </a:defPPr>
            <a:lvl1pPr>
              <a:defRPr sz="1200">
                <a:latin typeface="Arial" panose="020B0604020202020204" pitchFamily="34" charset="0"/>
                <a:cs typeface="Arial" panose="020B0604020202020204" pitchFamily="34" charset="0"/>
              </a:defRPr>
            </a:lvl1pPr>
          </a:lstStyle>
          <a:p>
            <a:r>
              <a:rPr lang="en-IN" altLang="en-US" sz="1100" b="1" dirty="0"/>
              <a:t>Data Protection solution </a:t>
            </a:r>
            <a:r>
              <a:rPr lang="en-IN" altLang="en-US" sz="1100" b="1" u="sng" dirty="0">
                <a:solidFill>
                  <a:srgbClr val="FF0000"/>
                </a:solidFill>
              </a:rPr>
              <a:t>FOR</a:t>
            </a:r>
            <a:r>
              <a:rPr lang="en-IN" altLang="en-US" sz="1100" b="1" dirty="0"/>
              <a:t> AWS</a:t>
            </a:r>
          </a:p>
        </p:txBody>
      </p:sp>
      <p:sp>
        <p:nvSpPr>
          <p:cNvPr id="3" name="Title 2">
            <a:extLst>
              <a:ext uri="{FF2B5EF4-FFF2-40B4-BE49-F238E27FC236}">
                <a16:creationId xmlns:a16="http://schemas.microsoft.com/office/drawing/2014/main" id="{5B5415C1-2DF8-4E76-9EAC-D29D7DDA3A83}"/>
              </a:ext>
            </a:extLst>
          </p:cNvPr>
          <p:cNvSpPr>
            <a:spLocks noGrp="1"/>
          </p:cNvSpPr>
          <p:nvPr>
            <p:ph type="ctrTitle"/>
          </p:nvPr>
        </p:nvSpPr>
        <p:spPr>
          <a:xfrm>
            <a:off x="324000" y="367206"/>
            <a:ext cx="7538400" cy="369322"/>
          </a:xfrm>
        </p:spPr>
        <p:txBody>
          <a:bodyPr/>
          <a:lstStyle/>
          <a:p>
            <a:r>
              <a:rPr lang="en-IN" dirty="0"/>
              <a:t>GI AWS+ | Backup2AWS</a:t>
            </a:r>
          </a:p>
        </p:txBody>
      </p:sp>
      <p:sp>
        <p:nvSpPr>
          <p:cNvPr id="74" name="TextBox 73">
            <a:extLst>
              <a:ext uri="{FF2B5EF4-FFF2-40B4-BE49-F238E27FC236}">
                <a16:creationId xmlns:a16="http://schemas.microsoft.com/office/drawing/2014/main" id="{FAE35626-14E8-420B-B3EA-01D2E9E7D8EC}"/>
              </a:ext>
            </a:extLst>
          </p:cNvPr>
          <p:cNvSpPr txBox="1"/>
          <p:nvPr/>
        </p:nvSpPr>
        <p:spPr>
          <a:xfrm>
            <a:off x="323850" y="1030617"/>
            <a:ext cx="8496300" cy="830997"/>
          </a:xfrm>
          <a:prstGeom prst="rect">
            <a:avLst/>
          </a:prstGeom>
          <a:solidFill>
            <a:schemeClr val="bg1">
              <a:lumMod val="95000"/>
            </a:schemeClr>
          </a:solidFill>
          <a:ln>
            <a:solidFill>
              <a:schemeClr val="bg1">
                <a:lumMod val="75000"/>
              </a:schemeClr>
            </a:solidFill>
          </a:ln>
        </p:spPr>
        <p:txBody>
          <a:bodyPr wrap="square" anchor="t">
            <a:spAutoFit/>
          </a:bodyPr>
          <a:lstStyle/>
          <a:p>
            <a:r>
              <a:rPr lang="en-IN" sz="1200" dirty="0"/>
              <a:t>GoInfinit Backup2AWS is an </a:t>
            </a:r>
            <a:r>
              <a:rPr lang="en-IN" sz="1200" u="sng" dirty="0"/>
              <a:t>Integrated Data Protection solution </a:t>
            </a:r>
            <a:r>
              <a:rPr lang="en-IN" sz="1200" dirty="0"/>
              <a:t>to enables organisations to protect your data across your IT, Private Cloud or Public Cloud (AWS / Azure / Sify Cloud) giving customer complete control over protection and recovery policies through single unified portal. Platform provides </a:t>
            </a:r>
            <a:r>
              <a:rPr lang="en-IN" sz="1200" u="sng" dirty="0"/>
              <a:t>Real Time Analytics</a:t>
            </a:r>
            <a:r>
              <a:rPr lang="en-IN" sz="1200" dirty="0"/>
              <a:t> into RPO / RTO, Backup policies, Compliance, Backup Criteria’s, Recovery and Data Access Frequencies. </a:t>
            </a:r>
          </a:p>
        </p:txBody>
      </p:sp>
    </p:spTree>
    <p:extLst>
      <p:ext uri="{BB962C8B-B14F-4D97-AF65-F5344CB8AC3E}">
        <p14:creationId xmlns:p14="http://schemas.microsoft.com/office/powerpoint/2010/main" val="3206318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C1601AB6-AC11-4A33-82BC-B682FDF61FD8}"/>
              </a:ext>
            </a:extLst>
          </p:cNvPr>
          <p:cNvSpPr txBox="1">
            <a:spLocks/>
          </p:cNvSpPr>
          <p:nvPr/>
        </p:nvSpPr>
        <p:spPr>
          <a:xfrm>
            <a:off x="3609948" y="4869657"/>
            <a:ext cx="2057400" cy="273844"/>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21</a:t>
            </a:fld>
            <a:endParaRPr lang="en-IN" sz="900" dirty="0"/>
          </a:p>
        </p:txBody>
      </p:sp>
      <p:sp>
        <p:nvSpPr>
          <p:cNvPr id="8" name="TextBox 7">
            <a:extLst>
              <a:ext uri="{FF2B5EF4-FFF2-40B4-BE49-F238E27FC236}">
                <a16:creationId xmlns:a16="http://schemas.microsoft.com/office/drawing/2014/main" id="{EC365898-E5EE-49CC-912A-A527675CCEEF}"/>
              </a:ext>
            </a:extLst>
          </p:cNvPr>
          <p:cNvSpPr txBox="1"/>
          <p:nvPr/>
        </p:nvSpPr>
        <p:spPr>
          <a:xfrm>
            <a:off x="335103" y="1582755"/>
            <a:ext cx="3635130" cy="430887"/>
          </a:xfrm>
          <a:prstGeom prst="rect">
            <a:avLst/>
          </a:prstGeom>
          <a:solidFill>
            <a:schemeClr val="accent1"/>
          </a:solidFill>
          <a:ln>
            <a:solidFill>
              <a:schemeClr val="bg1">
                <a:lumMod val="75000"/>
              </a:schemeClr>
            </a:solidFill>
          </a:ln>
        </p:spPr>
        <p:txBody>
          <a:bodyPr wrap="square">
            <a:spAutoFit/>
          </a:bodyPr>
          <a:lstStyle>
            <a:defPPr marR="0" lvl="0" algn="l" rtl="0">
              <a:lnSpc>
                <a:spcPct val="100000"/>
              </a:lnSpc>
              <a:spcBef>
                <a:spcPts val="0"/>
              </a:spcBef>
              <a:spcAft>
                <a:spcPts val="0"/>
              </a:spcAft>
              <a:defRPr/>
            </a:defPPr>
            <a:lvl1pPr>
              <a:defRPr sz="1200">
                <a:latin typeface="Arial" panose="020B0604020202020204" pitchFamily="34" charset="0"/>
                <a:cs typeface="Arial" panose="020B0604020202020204" pitchFamily="34" charset="0"/>
              </a:defRPr>
            </a:lvl1pPr>
          </a:lstStyle>
          <a:p>
            <a:r>
              <a:rPr lang="en-IN" altLang="en-US" sz="1100" b="1" dirty="0">
                <a:solidFill>
                  <a:schemeClr val="bg1"/>
                </a:solidFill>
              </a:rPr>
              <a:t>Standby phase – </a:t>
            </a:r>
          </a:p>
          <a:p>
            <a:r>
              <a:rPr lang="en-IN" altLang="en-US" sz="1100" dirty="0">
                <a:solidFill>
                  <a:schemeClr val="bg1"/>
                </a:solidFill>
              </a:rPr>
              <a:t>On premise &amp; AWS solution run side by side</a:t>
            </a:r>
            <a:r>
              <a:rPr lang="en-IN" altLang="en-US" sz="1100" b="1" dirty="0">
                <a:solidFill>
                  <a:schemeClr val="bg1"/>
                </a:solidFill>
              </a:rPr>
              <a:t>.</a:t>
            </a:r>
          </a:p>
        </p:txBody>
      </p:sp>
      <p:sp>
        <p:nvSpPr>
          <p:cNvPr id="9" name="TextBox 12">
            <a:extLst>
              <a:ext uri="{FF2B5EF4-FFF2-40B4-BE49-F238E27FC236}">
                <a16:creationId xmlns:a16="http://schemas.microsoft.com/office/drawing/2014/main" id="{E58FE812-F746-49AE-9F4F-2D78D72F4483}"/>
              </a:ext>
            </a:extLst>
          </p:cNvPr>
          <p:cNvSpPr txBox="1">
            <a:spLocks noChangeArrowheads="1"/>
          </p:cNvSpPr>
          <p:nvPr/>
        </p:nvSpPr>
        <p:spPr bwMode="auto">
          <a:xfrm>
            <a:off x="335104" y="2015924"/>
            <a:ext cx="3635129"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76213" indent="-176213" eaLnBrk="1" hangingPunct="1">
              <a:lnSpc>
                <a:spcPct val="150000"/>
              </a:lnSpc>
              <a:buFont typeface="Wingdings" panose="05000000000000000000" pitchFamily="2" charset="2"/>
              <a:buChar char="§"/>
            </a:pPr>
            <a:r>
              <a:rPr lang="en-IN" altLang="en-US" sz="1050" dirty="0"/>
              <a:t>Application is active in on-premise environment with a warm standby in AWS environment.</a:t>
            </a:r>
          </a:p>
          <a:p>
            <a:pPr marL="176213" indent="-176213" eaLnBrk="1" hangingPunct="1">
              <a:lnSpc>
                <a:spcPct val="150000"/>
              </a:lnSpc>
              <a:buFont typeface="Wingdings" panose="05000000000000000000" pitchFamily="2" charset="2"/>
              <a:buChar char="§"/>
            </a:pPr>
            <a:r>
              <a:rPr lang="en-IN" altLang="en-US" sz="1050" dirty="0"/>
              <a:t>In a disaster, all traffic is routed to AWS environment.</a:t>
            </a:r>
          </a:p>
          <a:p>
            <a:pPr marL="176213" indent="-176213" eaLnBrk="1" hangingPunct="1">
              <a:lnSpc>
                <a:spcPct val="150000"/>
              </a:lnSpc>
              <a:buFont typeface="Wingdings" panose="05000000000000000000" pitchFamily="2" charset="2"/>
              <a:buChar char="§"/>
            </a:pPr>
            <a:r>
              <a:rPr lang="en-IN" altLang="en-US" sz="1050" dirty="0"/>
              <a:t>Database replication is setup for failover to a database server in AWS.</a:t>
            </a:r>
          </a:p>
        </p:txBody>
      </p:sp>
      <p:sp>
        <p:nvSpPr>
          <p:cNvPr id="10" name="TextBox 9">
            <a:extLst>
              <a:ext uri="{FF2B5EF4-FFF2-40B4-BE49-F238E27FC236}">
                <a16:creationId xmlns:a16="http://schemas.microsoft.com/office/drawing/2014/main" id="{CC69634E-C126-445A-B7B2-60886F9222F9}"/>
              </a:ext>
            </a:extLst>
          </p:cNvPr>
          <p:cNvSpPr txBox="1"/>
          <p:nvPr/>
        </p:nvSpPr>
        <p:spPr>
          <a:xfrm>
            <a:off x="335103" y="3328459"/>
            <a:ext cx="3635130" cy="430887"/>
          </a:xfrm>
          <a:prstGeom prst="rect">
            <a:avLst/>
          </a:prstGeom>
          <a:solidFill>
            <a:schemeClr val="accent1"/>
          </a:solidFill>
          <a:ln>
            <a:solidFill>
              <a:schemeClr val="bg1">
                <a:lumMod val="75000"/>
              </a:schemeClr>
            </a:solidFill>
          </a:ln>
        </p:spPr>
        <p:txBody>
          <a:bodyPr wrap="square">
            <a:spAutoFit/>
          </a:bodyPr>
          <a:lstStyle>
            <a:defPPr marR="0" lvl="0" algn="l" rtl="0">
              <a:lnSpc>
                <a:spcPct val="100000"/>
              </a:lnSpc>
              <a:spcBef>
                <a:spcPts val="0"/>
              </a:spcBef>
              <a:spcAft>
                <a:spcPts val="0"/>
              </a:spcAft>
              <a:defRPr/>
            </a:defPPr>
            <a:lvl1pPr>
              <a:defRPr sz="1200">
                <a:latin typeface="Arial" panose="020B0604020202020204" pitchFamily="34" charset="0"/>
                <a:cs typeface="Arial" panose="020B0604020202020204" pitchFamily="34" charset="0"/>
              </a:defRPr>
            </a:lvl1pPr>
          </a:lstStyle>
          <a:p>
            <a:r>
              <a:rPr lang="en-IN" altLang="en-US" sz="1100" b="1" dirty="0">
                <a:solidFill>
                  <a:schemeClr val="bg1"/>
                </a:solidFill>
              </a:rPr>
              <a:t>Recovery phase – </a:t>
            </a:r>
          </a:p>
          <a:p>
            <a:r>
              <a:rPr lang="en-IN" altLang="en-US" sz="1100" dirty="0">
                <a:solidFill>
                  <a:schemeClr val="bg1"/>
                </a:solidFill>
              </a:rPr>
              <a:t>In case of disaster of production system</a:t>
            </a:r>
            <a:r>
              <a:rPr lang="en-IN" altLang="en-US" sz="1100" b="1" dirty="0">
                <a:solidFill>
                  <a:schemeClr val="bg1"/>
                </a:solidFill>
              </a:rPr>
              <a:t>.</a:t>
            </a:r>
          </a:p>
        </p:txBody>
      </p:sp>
      <p:sp>
        <p:nvSpPr>
          <p:cNvPr id="11" name="TextBox 12">
            <a:extLst>
              <a:ext uri="{FF2B5EF4-FFF2-40B4-BE49-F238E27FC236}">
                <a16:creationId xmlns:a16="http://schemas.microsoft.com/office/drawing/2014/main" id="{A56F0AC4-5393-4157-92C0-AA35F036B2F0}"/>
              </a:ext>
            </a:extLst>
          </p:cNvPr>
          <p:cNvSpPr txBox="1">
            <a:spLocks noChangeArrowheads="1"/>
          </p:cNvSpPr>
          <p:nvPr/>
        </p:nvSpPr>
        <p:spPr bwMode="auto">
          <a:xfrm>
            <a:off x="338419" y="3768519"/>
            <a:ext cx="3631814"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76213" indent="-176213" eaLnBrk="1" hangingPunct="1">
              <a:lnSpc>
                <a:spcPct val="150000"/>
              </a:lnSpc>
              <a:buFont typeface="Wingdings" panose="05000000000000000000" pitchFamily="2" charset="2"/>
              <a:buChar char="§"/>
            </a:pPr>
            <a:r>
              <a:rPr lang="en-IN" altLang="en-US" sz="1050" dirty="0"/>
              <a:t>Standby environment in AWS will be scaled up for production load.</a:t>
            </a:r>
          </a:p>
          <a:p>
            <a:pPr marL="176213" indent="-176213" eaLnBrk="1" hangingPunct="1">
              <a:lnSpc>
                <a:spcPct val="150000"/>
              </a:lnSpc>
              <a:buFont typeface="Wingdings" panose="05000000000000000000" pitchFamily="2" charset="2"/>
              <a:buChar char="§"/>
            </a:pPr>
            <a:r>
              <a:rPr lang="en-IN" altLang="en-US" sz="1050" dirty="0"/>
              <a:t>DNS records are changed to route all traffic to AWS.</a:t>
            </a:r>
          </a:p>
        </p:txBody>
      </p:sp>
      <p:grpSp>
        <p:nvGrpSpPr>
          <p:cNvPr id="79" name="Group 78">
            <a:extLst>
              <a:ext uri="{FF2B5EF4-FFF2-40B4-BE49-F238E27FC236}">
                <a16:creationId xmlns:a16="http://schemas.microsoft.com/office/drawing/2014/main" id="{BC359382-E648-4116-912A-ECE4855F4A20}"/>
              </a:ext>
            </a:extLst>
          </p:cNvPr>
          <p:cNvGrpSpPr/>
          <p:nvPr/>
        </p:nvGrpSpPr>
        <p:grpSpPr>
          <a:xfrm>
            <a:off x="5387007" y="1707471"/>
            <a:ext cx="2067627" cy="3114788"/>
            <a:chOff x="5387007" y="1523281"/>
            <a:chExt cx="2067627" cy="3245611"/>
          </a:xfrm>
        </p:grpSpPr>
        <p:cxnSp>
          <p:nvCxnSpPr>
            <p:cNvPr id="45" name="Straight Arrow Connector 44">
              <a:extLst>
                <a:ext uri="{FF2B5EF4-FFF2-40B4-BE49-F238E27FC236}">
                  <a16:creationId xmlns:a16="http://schemas.microsoft.com/office/drawing/2014/main" id="{F6112AE8-0E78-4487-B884-70F050A4813D}"/>
                </a:ext>
              </a:extLst>
            </p:cNvPr>
            <p:cNvCxnSpPr>
              <a:cxnSpLocks/>
            </p:cNvCxnSpPr>
            <p:nvPr/>
          </p:nvCxnSpPr>
          <p:spPr>
            <a:xfrm flipV="1">
              <a:off x="5387007" y="1523281"/>
              <a:ext cx="1118923" cy="466352"/>
            </a:xfrm>
            <a:prstGeom prst="straightConnector1">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57FF3BA-9DAD-42B2-836A-FDD6629121E5}"/>
                </a:ext>
              </a:extLst>
            </p:cNvPr>
            <p:cNvCxnSpPr>
              <a:cxnSpLocks/>
              <a:stCxn id="31" idx="4"/>
              <a:endCxn id="62" idx="1"/>
            </p:cNvCxnSpPr>
            <p:nvPr/>
          </p:nvCxnSpPr>
          <p:spPr>
            <a:xfrm>
              <a:off x="5985401" y="4178406"/>
              <a:ext cx="1469233" cy="1348"/>
            </a:xfrm>
            <a:prstGeom prst="straightConnector1">
              <a:avLst/>
            </a:prstGeom>
            <a:ln w="952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A88BE4B-04E9-4834-A220-58B9D78EF4DA}"/>
                </a:ext>
              </a:extLst>
            </p:cNvPr>
            <p:cNvSpPr txBox="1"/>
            <p:nvPr/>
          </p:nvSpPr>
          <p:spPr>
            <a:xfrm>
              <a:off x="6282863" y="3867566"/>
              <a:ext cx="751627" cy="246221"/>
            </a:xfrm>
            <a:prstGeom prst="rect">
              <a:avLst/>
            </a:prstGeom>
            <a:noFill/>
          </p:spPr>
          <p:txBody>
            <a:bodyPr wrap="square" lIns="0" tIns="0" rIns="0" bIns="0" rtlCol="0">
              <a:spAutoFit/>
            </a:bodyPr>
            <a:lstStyle/>
            <a:p>
              <a:pPr algn="ctr"/>
              <a:r>
                <a:rPr lang="en-US" sz="800" dirty="0">
                  <a:cs typeface="Helvetica Neue"/>
                </a:rPr>
                <a:t>Mirroring / Replication</a:t>
              </a:r>
            </a:p>
          </p:txBody>
        </p:sp>
        <p:sp>
          <p:nvSpPr>
            <p:cNvPr id="69" name="TextBox 68">
              <a:extLst>
                <a:ext uri="{FF2B5EF4-FFF2-40B4-BE49-F238E27FC236}">
                  <a16:creationId xmlns:a16="http://schemas.microsoft.com/office/drawing/2014/main" id="{DB7D181F-2804-4C8E-8789-C3D4139689E1}"/>
                </a:ext>
              </a:extLst>
            </p:cNvPr>
            <p:cNvSpPr txBox="1"/>
            <p:nvPr/>
          </p:nvSpPr>
          <p:spPr>
            <a:xfrm>
              <a:off x="6563614" y="4491893"/>
              <a:ext cx="751627" cy="276999"/>
            </a:xfrm>
            <a:prstGeom prst="rect">
              <a:avLst/>
            </a:prstGeom>
            <a:noFill/>
          </p:spPr>
          <p:txBody>
            <a:bodyPr wrap="square" lIns="0" tIns="0" rIns="0" bIns="0" rtlCol="0">
              <a:spAutoFit/>
            </a:bodyPr>
            <a:lstStyle/>
            <a:p>
              <a:pPr algn="ctr"/>
              <a:r>
                <a:rPr lang="en-US" sz="900" b="1" dirty="0">
                  <a:cs typeface="Helvetica Neue"/>
                </a:rPr>
                <a:t>Scaled down stand by</a:t>
              </a:r>
            </a:p>
          </p:txBody>
        </p:sp>
      </p:grpSp>
      <p:sp>
        <p:nvSpPr>
          <p:cNvPr id="80" name="TextBox 79">
            <a:extLst>
              <a:ext uri="{FF2B5EF4-FFF2-40B4-BE49-F238E27FC236}">
                <a16:creationId xmlns:a16="http://schemas.microsoft.com/office/drawing/2014/main" id="{9999DAF9-A53B-4546-9EE3-C91778EEE638}"/>
              </a:ext>
            </a:extLst>
          </p:cNvPr>
          <p:cNvSpPr txBox="1"/>
          <p:nvPr/>
        </p:nvSpPr>
        <p:spPr>
          <a:xfrm>
            <a:off x="6437478" y="4533542"/>
            <a:ext cx="948798" cy="276999"/>
          </a:xfrm>
          <a:prstGeom prst="rect">
            <a:avLst/>
          </a:prstGeom>
          <a:noFill/>
        </p:spPr>
        <p:txBody>
          <a:bodyPr wrap="square" lIns="0" tIns="0" rIns="0" bIns="0" rtlCol="0">
            <a:spAutoFit/>
          </a:bodyPr>
          <a:lstStyle/>
          <a:p>
            <a:pPr algn="ctr"/>
            <a:r>
              <a:rPr lang="en-US" sz="900" b="1" dirty="0">
                <a:cs typeface="Helvetica Neue"/>
              </a:rPr>
              <a:t>Scale up for production use</a:t>
            </a:r>
          </a:p>
        </p:txBody>
      </p:sp>
      <p:grpSp>
        <p:nvGrpSpPr>
          <p:cNvPr id="90" name="Group 89">
            <a:extLst>
              <a:ext uri="{FF2B5EF4-FFF2-40B4-BE49-F238E27FC236}">
                <a16:creationId xmlns:a16="http://schemas.microsoft.com/office/drawing/2014/main" id="{D1AA9F3A-6B75-416B-9EF5-F923BDD6BD93}"/>
              </a:ext>
            </a:extLst>
          </p:cNvPr>
          <p:cNvGrpSpPr/>
          <p:nvPr/>
        </p:nvGrpSpPr>
        <p:grpSpPr>
          <a:xfrm>
            <a:off x="4571307" y="1563517"/>
            <a:ext cx="4268787" cy="3317879"/>
            <a:chOff x="4571307" y="1510150"/>
            <a:chExt cx="4268787" cy="3317879"/>
          </a:xfrm>
        </p:grpSpPr>
        <p:grpSp>
          <p:nvGrpSpPr>
            <p:cNvPr id="78" name="Group 77">
              <a:extLst>
                <a:ext uri="{FF2B5EF4-FFF2-40B4-BE49-F238E27FC236}">
                  <a16:creationId xmlns:a16="http://schemas.microsoft.com/office/drawing/2014/main" id="{CB319A97-A70C-43B3-93A9-A096EEADB46C}"/>
                </a:ext>
              </a:extLst>
            </p:cNvPr>
            <p:cNvGrpSpPr/>
            <p:nvPr/>
          </p:nvGrpSpPr>
          <p:grpSpPr>
            <a:xfrm>
              <a:off x="4571307" y="1510150"/>
              <a:ext cx="4268787" cy="3317879"/>
              <a:chOff x="4571307" y="1510150"/>
              <a:chExt cx="4268787" cy="3317879"/>
            </a:xfrm>
          </p:grpSpPr>
          <p:pic>
            <p:nvPicPr>
              <p:cNvPr id="18" name="Picture 17" descr="Route-53.png">
                <a:extLst>
                  <a:ext uri="{FF2B5EF4-FFF2-40B4-BE49-F238E27FC236}">
                    <a16:creationId xmlns:a16="http://schemas.microsoft.com/office/drawing/2014/main" id="{E0CA702C-FCE2-44AB-B7AA-E0A28BA69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5930" y="1523960"/>
                <a:ext cx="306310" cy="306310"/>
              </a:xfrm>
              <a:prstGeom prst="rect">
                <a:avLst/>
              </a:prstGeom>
            </p:spPr>
          </p:pic>
          <p:sp>
            <p:nvSpPr>
              <p:cNvPr id="26" name="Rounded Rectangle 42">
                <a:extLst>
                  <a:ext uri="{FF2B5EF4-FFF2-40B4-BE49-F238E27FC236}">
                    <a16:creationId xmlns:a16="http://schemas.microsoft.com/office/drawing/2014/main" id="{BCCCC382-3B91-4E99-B780-4E095030E772}"/>
                  </a:ext>
                </a:extLst>
              </p:cNvPr>
              <p:cNvSpPr/>
              <p:nvPr/>
            </p:nvSpPr>
            <p:spPr>
              <a:xfrm>
                <a:off x="7246794" y="2094469"/>
                <a:ext cx="1393951" cy="2437025"/>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sp>
            <p:nvSpPr>
              <p:cNvPr id="2" name="Rectangle: Rounded Corners 1">
                <a:extLst>
                  <a:ext uri="{FF2B5EF4-FFF2-40B4-BE49-F238E27FC236}">
                    <a16:creationId xmlns:a16="http://schemas.microsoft.com/office/drawing/2014/main" id="{1FD5442A-487B-43C9-A85F-16764B5A97DF}"/>
                  </a:ext>
                </a:extLst>
              </p:cNvPr>
              <p:cNvSpPr/>
              <p:nvPr/>
            </p:nvSpPr>
            <p:spPr>
              <a:xfrm>
                <a:off x="4641575" y="2101414"/>
                <a:ext cx="1439007" cy="24370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6" name="Picture 3">
                <a:extLst>
                  <a:ext uri="{FF2B5EF4-FFF2-40B4-BE49-F238E27FC236}">
                    <a16:creationId xmlns:a16="http://schemas.microsoft.com/office/drawing/2014/main" id="{F1194DFB-C8C6-4AAB-836D-F6724715C0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2762" y="1891436"/>
                <a:ext cx="517332" cy="517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B730AF97-2BD5-4E10-9980-04445D29132B}"/>
                  </a:ext>
                </a:extLst>
              </p:cNvPr>
              <p:cNvSpPr/>
              <p:nvPr/>
            </p:nvSpPr>
            <p:spPr>
              <a:xfrm>
                <a:off x="4785690" y="4580068"/>
                <a:ext cx="1202635" cy="24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 dirty="0">
                    <a:solidFill>
                      <a:schemeClr val="tx1"/>
                    </a:solidFill>
                    <a:latin typeface="Arial" panose="020B0604020202020204" pitchFamily="34" charset="0"/>
                    <a:cs typeface="Arial" panose="020B0604020202020204" pitchFamily="34" charset="0"/>
                  </a:rPr>
                  <a:t>Sify / Customer DC</a:t>
                </a:r>
              </a:p>
            </p:txBody>
          </p:sp>
          <p:sp>
            <p:nvSpPr>
              <p:cNvPr id="17" name="Rectangle 16">
                <a:extLst>
                  <a:ext uri="{FF2B5EF4-FFF2-40B4-BE49-F238E27FC236}">
                    <a16:creationId xmlns:a16="http://schemas.microsoft.com/office/drawing/2014/main" id="{58892D83-72C4-4EFD-BFE5-8FDC1F5A9E30}"/>
                  </a:ext>
                </a:extLst>
              </p:cNvPr>
              <p:cNvSpPr/>
              <p:nvPr/>
            </p:nvSpPr>
            <p:spPr>
              <a:xfrm>
                <a:off x="7393098" y="4580068"/>
                <a:ext cx="1202635" cy="24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 dirty="0">
                    <a:solidFill>
                      <a:schemeClr val="tx1"/>
                    </a:solidFill>
                    <a:latin typeface="Arial" panose="020B0604020202020204" pitchFamily="34" charset="0"/>
                    <a:cs typeface="Arial" panose="020B0604020202020204" pitchFamily="34" charset="0"/>
                  </a:rPr>
                  <a:t>AWS Availability Zone</a:t>
                </a:r>
              </a:p>
            </p:txBody>
          </p:sp>
          <p:sp>
            <p:nvSpPr>
              <p:cNvPr id="19" name="TextBox 18">
                <a:extLst>
                  <a:ext uri="{FF2B5EF4-FFF2-40B4-BE49-F238E27FC236}">
                    <a16:creationId xmlns:a16="http://schemas.microsoft.com/office/drawing/2014/main" id="{7A005EAF-53DD-4EAA-AB97-2EB2DDBCADB3}"/>
                  </a:ext>
                </a:extLst>
              </p:cNvPr>
              <p:cNvSpPr txBox="1"/>
              <p:nvPr/>
            </p:nvSpPr>
            <p:spPr>
              <a:xfrm>
                <a:off x="6437478" y="1819208"/>
                <a:ext cx="443214" cy="123111"/>
              </a:xfrm>
              <a:prstGeom prst="rect">
                <a:avLst/>
              </a:prstGeom>
              <a:noFill/>
            </p:spPr>
            <p:txBody>
              <a:bodyPr wrap="square" lIns="0" tIns="0" rIns="0" bIns="0" rtlCol="0">
                <a:spAutoFit/>
              </a:bodyPr>
              <a:lstStyle/>
              <a:p>
                <a:pPr algn="ctr"/>
                <a:r>
                  <a:rPr lang="en-US" sz="800" b="1" dirty="0">
                    <a:cs typeface="Helvetica Neue"/>
                  </a:rPr>
                  <a:t>Route 53</a:t>
                </a:r>
              </a:p>
            </p:txBody>
          </p:sp>
          <p:pic>
            <p:nvPicPr>
              <p:cNvPr id="20" name="Picture 19" descr="Amazon-Elastic-Load-Balacing.png">
                <a:extLst>
                  <a:ext uri="{FF2B5EF4-FFF2-40B4-BE49-F238E27FC236}">
                    <a16:creationId xmlns:a16="http://schemas.microsoft.com/office/drawing/2014/main" id="{45423930-5EA0-443B-A19A-389369E156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8243" y="1921534"/>
                <a:ext cx="352343" cy="352343"/>
              </a:xfrm>
              <a:prstGeom prst="rect">
                <a:avLst/>
              </a:prstGeom>
            </p:spPr>
          </p:pic>
          <p:sp>
            <p:nvSpPr>
              <p:cNvPr id="21" name="TextBox 20">
                <a:extLst>
                  <a:ext uri="{FF2B5EF4-FFF2-40B4-BE49-F238E27FC236}">
                    <a16:creationId xmlns:a16="http://schemas.microsoft.com/office/drawing/2014/main" id="{BD0DCC0C-032B-4FE8-BD17-12AA0CEC5E64}"/>
                  </a:ext>
                </a:extLst>
              </p:cNvPr>
              <p:cNvSpPr txBox="1"/>
              <p:nvPr/>
            </p:nvSpPr>
            <p:spPr>
              <a:xfrm>
                <a:off x="7994413" y="1675313"/>
                <a:ext cx="751627" cy="246221"/>
              </a:xfrm>
              <a:prstGeom prst="rect">
                <a:avLst/>
              </a:prstGeom>
              <a:noFill/>
            </p:spPr>
            <p:txBody>
              <a:bodyPr wrap="square" lIns="0" tIns="0" rIns="0" bIns="0" rtlCol="0">
                <a:spAutoFit/>
              </a:bodyPr>
              <a:lstStyle/>
              <a:p>
                <a:pPr algn="ctr"/>
                <a:r>
                  <a:rPr lang="en-US" sz="800" dirty="0">
                    <a:cs typeface="Helvetica Neue"/>
                  </a:rPr>
                  <a:t>Elastic</a:t>
                </a:r>
              </a:p>
              <a:p>
                <a:pPr algn="ctr"/>
                <a:r>
                  <a:rPr lang="en-US" sz="800" dirty="0">
                    <a:cs typeface="Helvetica Neue"/>
                  </a:rPr>
                  <a:t>Load Balancer</a:t>
                </a:r>
              </a:p>
            </p:txBody>
          </p:sp>
          <p:pic>
            <p:nvPicPr>
              <p:cNvPr id="22" name="Picture 21">
                <a:extLst>
                  <a:ext uri="{FF2B5EF4-FFF2-40B4-BE49-F238E27FC236}">
                    <a16:creationId xmlns:a16="http://schemas.microsoft.com/office/drawing/2014/main" id="{03983048-A4E4-4D03-A53B-8C4055F71960}"/>
                  </a:ext>
                </a:extLst>
              </p:cNvPr>
              <p:cNvPicPr>
                <a:picLocks noChangeArrowheads="1"/>
              </p:cNvPicPr>
              <p:nvPr/>
            </p:nvPicPr>
            <p:blipFill>
              <a:blip r:embed="rId6" cstate="print">
                <a:duotone>
                  <a:schemeClr val="accent5">
                    <a:shade val="45000"/>
                    <a:satMod val="135000"/>
                  </a:schemeClr>
                  <a:prstClr val="white"/>
                </a:duotone>
                <a:extLst/>
              </a:blip>
              <a:srcRect/>
              <a:stretch>
                <a:fillRect/>
              </a:stretch>
            </p:blipFill>
            <p:spPr bwMode="auto">
              <a:xfrm flipH="1">
                <a:off x="4571307" y="1929999"/>
                <a:ext cx="373673" cy="379232"/>
              </a:xfrm>
              <a:prstGeom prst="rect">
                <a:avLst/>
              </a:prstGeom>
              <a:noFill/>
              <a:ln>
                <a:noFill/>
              </a:ln>
              <a:effectLst/>
              <a:extLst/>
            </p:spPr>
          </p:pic>
          <p:pic>
            <p:nvPicPr>
              <p:cNvPr id="23" name="Picture 22">
                <a:extLst>
                  <a:ext uri="{FF2B5EF4-FFF2-40B4-BE49-F238E27FC236}">
                    <a16:creationId xmlns:a16="http://schemas.microsoft.com/office/drawing/2014/main" id="{7DD90C3C-5EDB-4716-BBE5-A83B03942C12}"/>
                  </a:ext>
                </a:extLst>
              </p:cNvPr>
              <p:cNvPicPr>
                <a:picLocks noChangeAspect="1"/>
              </p:cNvPicPr>
              <p:nvPr/>
            </p:nvPicPr>
            <p:blipFill>
              <a:blip r:embed="rId7"/>
              <a:stretch>
                <a:fillRect/>
              </a:stretch>
            </p:blipFill>
            <p:spPr>
              <a:xfrm>
                <a:off x="5568603" y="2448495"/>
                <a:ext cx="312670" cy="396850"/>
              </a:xfrm>
              <a:prstGeom prst="rect">
                <a:avLst/>
              </a:prstGeom>
            </p:spPr>
          </p:pic>
          <p:pic>
            <p:nvPicPr>
              <p:cNvPr id="25" name="Picture 24" descr="EC2.png">
                <a:extLst>
                  <a:ext uri="{FF2B5EF4-FFF2-40B4-BE49-F238E27FC236}">
                    <a16:creationId xmlns:a16="http://schemas.microsoft.com/office/drawing/2014/main" id="{152F8D72-7F5A-47E1-9615-2B8AAE2CAA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69642" y="2447386"/>
                <a:ext cx="326091" cy="326091"/>
              </a:xfrm>
              <a:prstGeom prst="rect">
                <a:avLst/>
              </a:prstGeom>
            </p:spPr>
          </p:pic>
          <p:pic>
            <p:nvPicPr>
              <p:cNvPr id="27" name="Picture 26">
                <a:extLst>
                  <a:ext uri="{FF2B5EF4-FFF2-40B4-BE49-F238E27FC236}">
                    <a16:creationId xmlns:a16="http://schemas.microsoft.com/office/drawing/2014/main" id="{64E82B2F-465C-42C7-9DF1-E40DBA4F0F16}"/>
                  </a:ext>
                </a:extLst>
              </p:cNvPr>
              <p:cNvPicPr>
                <a:picLocks noChangeAspect="1"/>
              </p:cNvPicPr>
              <p:nvPr/>
            </p:nvPicPr>
            <p:blipFill>
              <a:blip r:embed="rId7"/>
              <a:stretch>
                <a:fillRect/>
              </a:stretch>
            </p:blipFill>
            <p:spPr>
              <a:xfrm>
                <a:off x="5568603" y="3150781"/>
                <a:ext cx="312670" cy="396850"/>
              </a:xfrm>
              <a:prstGeom prst="rect">
                <a:avLst/>
              </a:prstGeom>
            </p:spPr>
          </p:pic>
          <p:sp>
            <p:nvSpPr>
              <p:cNvPr id="31" name="Can 114">
                <a:extLst>
                  <a:ext uri="{FF2B5EF4-FFF2-40B4-BE49-F238E27FC236}">
                    <a16:creationId xmlns:a16="http://schemas.microsoft.com/office/drawing/2014/main" id="{E1605266-8E42-4878-A7B9-200A58C76091}"/>
                  </a:ext>
                </a:extLst>
              </p:cNvPr>
              <p:cNvSpPr/>
              <p:nvPr/>
            </p:nvSpPr>
            <p:spPr>
              <a:xfrm>
                <a:off x="5469587" y="3979262"/>
                <a:ext cx="515814" cy="398288"/>
              </a:xfrm>
              <a:prstGeom prst="can">
                <a:avLst/>
              </a:prstGeom>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sz="800" dirty="0">
                    <a:solidFill>
                      <a:schemeClr val="bg1"/>
                    </a:solidFill>
                    <a:latin typeface="Arial" panose="020B0604020202020204" pitchFamily="34" charset="0"/>
                    <a:cs typeface="Arial" panose="020B0604020202020204" pitchFamily="34" charset="0"/>
                  </a:rPr>
                  <a:t>Master</a:t>
                </a:r>
              </a:p>
            </p:txBody>
          </p:sp>
          <p:cxnSp>
            <p:nvCxnSpPr>
              <p:cNvPr id="33" name="Straight Arrow Connector 32">
                <a:extLst>
                  <a:ext uri="{FF2B5EF4-FFF2-40B4-BE49-F238E27FC236}">
                    <a16:creationId xmlns:a16="http://schemas.microsoft.com/office/drawing/2014/main" id="{20892918-1138-4C0C-93DC-46707E0FEB4E}"/>
                  </a:ext>
                </a:extLst>
              </p:cNvPr>
              <p:cNvCxnSpPr>
                <a:cxnSpLocks/>
                <a:stCxn id="23" idx="2"/>
                <a:endCxn id="27" idx="0"/>
              </p:cNvCxnSpPr>
              <p:nvPr/>
            </p:nvCxnSpPr>
            <p:spPr>
              <a:xfrm>
                <a:off x="5724938" y="2845345"/>
                <a:ext cx="0" cy="30543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106D939-3A65-4FAA-8C33-F2A48E9A8268}"/>
                  </a:ext>
                </a:extLst>
              </p:cNvPr>
              <p:cNvCxnSpPr>
                <a:cxnSpLocks/>
                <a:stCxn id="27" idx="2"/>
                <a:endCxn id="31" idx="1"/>
              </p:cNvCxnSpPr>
              <p:nvPr/>
            </p:nvCxnSpPr>
            <p:spPr>
              <a:xfrm>
                <a:off x="5724938" y="3547631"/>
                <a:ext cx="2556" cy="43163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F0CE4B1-44E8-4BE2-A6A0-003866EF6F7A}"/>
                  </a:ext>
                </a:extLst>
              </p:cNvPr>
              <p:cNvCxnSpPr>
                <a:cxnSpLocks/>
                <a:stCxn id="18" idx="3"/>
              </p:cNvCxnSpPr>
              <p:nvPr/>
            </p:nvCxnSpPr>
            <p:spPr>
              <a:xfrm>
                <a:off x="6812240" y="1677115"/>
                <a:ext cx="1006003" cy="388314"/>
              </a:xfrm>
              <a:prstGeom prst="straightConnector1">
                <a:avLst/>
              </a:prstGeom>
              <a:ln w="952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5C5F0FD-E947-40AC-879B-BF01FC953060}"/>
                  </a:ext>
                </a:extLst>
              </p:cNvPr>
              <p:cNvSpPr txBox="1"/>
              <p:nvPr/>
            </p:nvSpPr>
            <p:spPr>
              <a:xfrm>
                <a:off x="4736927" y="2435155"/>
                <a:ext cx="742225" cy="246221"/>
              </a:xfrm>
              <a:prstGeom prst="rect">
                <a:avLst/>
              </a:prstGeom>
              <a:noFill/>
            </p:spPr>
            <p:txBody>
              <a:bodyPr wrap="square" lIns="0" tIns="0" rIns="0" bIns="0" rtlCol="0">
                <a:spAutoFit/>
              </a:bodyPr>
              <a:lstStyle/>
              <a:p>
                <a:pPr algn="ctr"/>
                <a:r>
                  <a:rPr lang="en-US" sz="800" dirty="0">
                    <a:cs typeface="Helvetica Neue"/>
                  </a:rPr>
                  <a:t>Reverse Proxy / Cashing server</a:t>
                </a:r>
              </a:p>
            </p:txBody>
          </p:sp>
          <p:sp>
            <p:nvSpPr>
              <p:cNvPr id="47" name="TextBox 46">
                <a:extLst>
                  <a:ext uri="{FF2B5EF4-FFF2-40B4-BE49-F238E27FC236}">
                    <a16:creationId xmlns:a16="http://schemas.microsoft.com/office/drawing/2014/main" id="{73794BEA-3ACF-484F-B78A-EB3C9E34BCC5}"/>
                  </a:ext>
                </a:extLst>
              </p:cNvPr>
              <p:cNvSpPr txBox="1"/>
              <p:nvPr/>
            </p:nvSpPr>
            <p:spPr>
              <a:xfrm>
                <a:off x="4751560" y="3185295"/>
                <a:ext cx="742225" cy="246221"/>
              </a:xfrm>
              <a:prstGeom prst="rect">
                <a:avLst/>
              </a:prstGeom>
              <a:noFill/>
            </p:spPr>
            <p:txBody>
              <a:bodyPr wrap="square" lIns="0" tIns="0" rIns="0" bIns="0" rtlCol="0">
                <a:spAutoFit/>
              </a:bodyPr>
              <a:lstStyle/>
              <a:p>
                <a:pPr algn="ctr"/>
                <a:r>
                  <a:rPr lang="en-US" sz="800" dirty="0">
                    <a:cs typeface="Helvetica Neue"/>
                  </a:rPr>
                  <a:t>Application Server</a:t>
                </a:r>
              </a:p>
            </p:txBody>
          </p:sp>
          <p:sp>
            <p:nvSpPr>
              <p:cNvPr id="48" name="TextBox 47">
                <a:extLst>
                  <a:ext uri="{FF2B5EF4-FFF2-40B4-BE49-F238E27FC236}">
                    <a16:creationId xmlns:a16="http://schemas.microsoft.com/office/drawing/2014/main" id="{402230F3-7B0C-42FC-A3A8-DD87BBB97D94}"/>
                  </a:ext>
                </a:extLst>
              </p:cNvPr>
              <p:cNvSpPr txBox="1"/>
              <p:nvPr/>
            </p:nvSpPr>
            <p:spPr>
              <a:xfrm>
                <a:off x="4785016" y="4005600"/>
                <a:ext cx="742225" cy="246221"/>
              </a:xfrm>
              <a:prstGeom prst="rect">
                <a:avLst/>
              </a:prstGeom>
              <a:noFill/>
            </p:spPr>
            <p:txBody>
              <a:bodyPr wrap="square" lIns="0" tIns="0" rIns="0" bIns="0" rtlCol="0">
                <a:spAutoFit/>
              </a:bodyPr>
              <a:lstStyle/>
              <a:p>
                <a:pPr algn="ctr"/>
                <a:r>
                  <a:rPr lang="en-US" sz="800" dirty="0">
                    <a:cs typeface="Helvetica Neue"/>
                  </a:rPr>
                  <a:t>Database Server</a:t>
                </a:r>
              </a:p>
            </p:txBody>
          </p:sp>
          <p:sp>
            <p:nvSpPr>
              <p:cNvPr id="55" name="Rectangle: Rounded Corners 54">
                <a:extLst>
                  <a:ext uri="{FF2B5EF4-FFF2-40B4-BE49-F238E27FC236}">
                    <a16:creationId xmlns:a16="http://schemas.microsoft.com/office/drawing/2014/main" id="{CD9D0F57-3868-4075-A773-9A2CC88C8880}"/>
                  </a:ext>
                </a:extLst>
              </p:cNvPr>
              <p:cNvSpPr/>
              <p:nvPr/>
            </p:nvSpPr>
            <p:spPr>
              <a:xfrm>
                <a:off x="7379660" y="2447386"/>
                <a:ext cx="740892" cy="48632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Arial" panose="020B0604020202020204" pitchFamily="34" charset="0"/>
                  <a:cs typeface="Arial" panose="020B0604020202020204" pitchFamily="34" charset="0"/>
                </a:endParaRPr>
              </a:p>
            </p:txBody>
          </p:sp>
          <p:sp>
            <p:nvSpPr>
              <p:cNvPr id="56" name="Rectangle: Rounded Corners 55">
                <a:extLst>
                  <a:ext uri="{FF2B5EF4-FFF2-40B4-BE49-F238E27FC236}">
                    <a16:creationId xmlns:a16="http://schemas.microsoft.com/office/drawing/2014/main" id="{1718E33B-184E-4002-91FF-C0759492E7E0}"/>
                  </a:ext>
                </a:extLst>
              </p:cNvPr>
              <p:cNvSpPr/>
              <p:nvPr/>
            </p:nvSpPr>
            <p:spPr>
              <a:xfrm>
                <a:off x="7454634" y="2490281"/>
                <a:ext cx="740033" cy="48632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Reverse Proxy / Cashing server</a:t>
                </a:r>
              </a:p>
            </p:txBody>
          </p:sp>
          <p:sp>
            <p:nvSpPr>
              <p:cNvPr id="57" name="TextBox 56">
                <a:extLst>
                  <a:ext uri="{FF2B5EF4-FFF2-40B4-BE49-F238E27FC236}">
                    <a16:creationId xmlns:a16="http://schemas.microsoft.com/office/drawing/2014/main" id="{057A1DD7-6462-4D50-980E-5F1592A63961}"/>
                  </a:ext>
                </a:extLst>
              </p:cNvPr>
              <p:cNvSpPr txBox="1"/>
              <p:nvPr/>
            </p:nvSpPr>
            <p:spPr>
              <a:xfrm>
                <a:off x="8295757" y="2818030"/>
                <a:ext cx="242549" cy="123111"/>
              </a:xfrm>
              <a:prstGeom prst="rect">
                <a:avLst/>
              </a:prstGeom>
              <a:noFill/>
            </p:spPr>
            <p:txBody>
              <a:bodyPr wrap="square" lIns="0" tIns="0" rIns="0" bIns="0" rtlCol="0">
                <a:spAutoFit/>
              </a:bodyPr>
              <a:lstStyle/>
              <a:p>
                <a:pPr algn="ctr"/>
                <a:r>
                  <a:rPr lang="en-US" sz="800" b="1" dirty="0">
                    <a:cs typeface="Helvetica Neue"/>
                  </a:rPr>
                  <a:t>EC2</a:t>
                </a:r>
              </a:p>
            </p:txBody>
          </p:sp>
          <p:pic>
            <p:nvPicPr>
              <p:cNvPr id="58" name="Picture 57" descr="EC2.png">
                <a:extLst>
                  <a:ext uri="{FF2B5EF4-FFF2-40B4-BE49-F238E27FC236}">
                    <a16:creationId xmlns:a16="http://schemas.microsoft.com/office/drawing/2014/main" id="{A3A2B71E-99AB-4FCE-B4F9-4734ED6601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2896" y="3146435"/>
                <a:ext cx="326091" cy="326091"/>
              </a:xfrm>
              <a:prstGeom prst="rect">
                <a:avLst/>
              </a:prstGeom>
            </p:spPr>
          </p:pic>
          <p:sp>
            <p:nvSpPr>
              <p:cNvPr id="59" name="Rectangle: Rounded Corners 58">
                <a:extLst>
                  <a:ext uri="{FF2B5EF4-FFF2-40B4-BE49-F238E27FC236}">
                    <a16:creationId xmlns:a16="http://schemas.microsoft.com/office/drawing/2014/main" id="{E3232ECE-FE18-4DA9-8DBB-A7A62EDC3689}"/>
                  </a:ext>
                </a:extLst>
              </p:cNvPr>
              <p:cNvSpPr/>
              <p:nvPr/>
            </p:nvSpPr>
            <p:spPr>
              <a:xfrm>
                <a:off x="7393098" y="3146435"/>
                <a:ext cx="740707" cy="48632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Arial" panose="020B0604020202020204" pitchFamily="34" charset="0"/>
                  <a:cs typeface="Arial" panose="020B0604020202020204" pitchFamily="34" charset="0"/>
                </a:endParaRPr>
              </a:p>
            </p:txBody>
          </p:sp>
          <p:sp>
            <p:nvSpPr>
              <p:cNvPr id="60" name="Rectangle: Rounded Corners 59">
                <a:extLst>
                  <a:ext uri="{FF2B5EF4-FFF2-40B4-BE49-F238E27FC236}">
                    <a16:creationId xmlns:a16="http://schemas.microsoft.com/office/drawing/2014/main" id="{0F066B0C-609D-45B3-AD9D-9749687D42FB}"/>
                  </a:ext>
                </a:extLst>
              </p:cNvPr>
              <p:cNvSpPr/>
              <p:nvPr/>
            </p:nvSpPr>
            <p:spPr>
              <a:xfrm>
                <a:off x="7454634" y="3189330"/>
                <a:ext cx="753287" cy="48632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Application Server</a:t>
                </a:r>
              </a:p>
            </p:txBody>
          </p:sp>
          <p:sp>
            <p:nvSpPr>
              <p:cNvPr id="61" name="TextBox 60">
                <a:extLst>
                  <a:ext uri="{FF2B5EF4-FFF2-40B4-BE49-F238E27FC236}">
                    <a16:creationId xmlns:a16="http://schemas.microsoft.com/office/drawing/2014/main" id="{3D5B4A98-8F19-4271-BEDD-E0235EF7833C}"/>
                  </a:ext>
                </a:extLst>
              </p:cNvPr>
              <p:cNvSpPr txBox="1"/>
              <p:nvPr/>
            </p:nvSpPr>
            <p:spPr>
              <a:xfrm>
                <a:off x="8309011" y="3517079"/>
                <a:ext cx="242549" cy="123111"/>
              </a:xfrm>
              <a:prstGeom prst="rect">
                <a:avLst/>
              </a:prstGeom>
              <a:noFill/>
            </p:spPr>
            <p:txBody>
              <a:bodyPr wrap="square" lIns="0" tIns="0" rIns="0" bIns="0" rtlCol="0">
                <a:spAutoFit/>
              </a:bodyPr>
              <a:lstStyle/>
              <a:p>
                <a:pPr algn="ctr"/>
                <a:r>
                  <a:rPr lang="en-US" sz="800" b="1" dirty="0">
                    <a:cs typeface="Helvetica Neue"/>
                  </a:rPr>
                  <a:t>EC2</a:t>
                </a:r>
              </a:p>
            </p:txBody>
          </p:sp>
          <p:sp>
            <p:nvSpPr>
              <p:cNvPr id="62" name="Rectangle: Rounded Corners 61">
                <a:extLst>
                  <a:ext uri="{FF2B5EF4-FFF2-40B4-BE49-F238E27FC236}">
                    <a16:creationId xmlns:a16="http://schemas.microsoft.com/office/drawing/2014/main" id="{B16A331B-7AFF-4E8E-9AF5-448132894867}"/>
                  </a:ext>
                </a:extLst>
              </p:cNvPr>
              <p:cNvSpPr/>
              <p:nvPr/>
            </p:nvSpPr>
            <p:spPr>
              <a:xfrm>
                <a:off x="7454634" y="3936593"/>
                <a:ext cx="753287" cy="48632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tx1"/>
                    </a:solidFill>
                    <a:latin typeface="Arial" panose="020B0604020202020204" pitchFamily="34" charset="0"/>
                    <a:cs typeface="Arial" panose="020B0604020202020204" pitchFamily="34" charset="0"/>
                  </a:rPr>
                  <a:t>Slave DB Server</a:t>
                </a:r>
              </a:p>
            </p:txBody>
          </p:sp>
          <p:pic>
            <p:nvPicPr>
              <p:cNvPr id="24" name="Picture 23" descr="Amazon-Elastic-Block-Storage.png">
                <a:extLst>
                  <a:ext uri="{FF2B5EF4-FFF2-40B4-BE49-F238E27FC236}">
                    <a16:creationId xmlns:a16="http://schemas.microsoft.com/office/drawing/2014/main" id="{DE23CDDD-AC11-478A-BA5D-CE829E24F4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87081" y="3791897"/>
                <a:ext cx="246522" cy="246522"/>
              </a:xfrm>
              <a:prstGeom prst="rect">
                <a:avLst/>
              </a:prstGeom>
            </p:spPr>
          </p:pic>
          <p:sp>
            <p:nvSpPr>
              <p:cNvPr id="65" name="TextBox 64">
                <a:extLst>
                  <a:ext uri="{FF2B5EF4-FFF2-40B4-BE49-F238E27FC236}">
                    <a16:creationId xmlns:a16="http://schemas.microsoft.com/office/drawing/2014/main" id="{C52567D5-BCAB-4054-A64D-BC28B8B3D4B2}"/>
                  </a:ext>
                </a:extLst>
              </p:cNvPr>
              <p:cNvSpPr txBox="1"/>
              <p:nvPr/>
            </p:nvSpPr>
            <p:spPr>
              <a:xfrm>
                <a:off x="8193934" y="4028957"/>
                <a:ext cx="443653" cy="246221"/>
              </a:xfrm>
              <a:prstGeom prst="rect">
                <a:avLst/>
              </a:prstGeom>
              <a:noFill/>
            </p:spPr>
            <p:txBody>
              <a:bodyPr wrap="square" lIns="0" tIns="0" rIns="0" bIns="0" rtlCol="0">
                <a:spAutoFit/>
              </a:bodyPr>
              <a:lstStyle/>
              <a:p>
                <a:pPr algn="ctr"/>
                <a:r>
                  <a:rPr lang="en-US" sz="800" b="1" dirty="0">
                    <a:cs typeface="Helvetica Neue"/>
                  </a:rPr>
                  <a:t>Data Volume</a:t>
                </a:r>
              </a:p>
            </p:txBody>
          </p:sp>
          <p:sp>
            <p:nvSpPr>
              <p:cNvPr id="70" name="TextBox 69">
                <a:extLst>
                  <a:ext uri="{FF2B5EF4-FFF2-40B4-BE49-F238E27FC236}">
                    <a16:creationId xmlns:a16="http://schemas.microsoft.com/office/drawing/2014/main" id="{609EF155-8154-463F-BB77-7D7085815675}"/>
                  </a:ext>
                </a:extLst>
              </p:cNvPr>
              <p:cNvSpPr txBox="1"/>
              <p:nvPr/>
            </p:nvSpPr>
            <p:spPr>
              <a:xfrm>
                <a:off x="6914248" y="1510150"/>
                <a:ext cx="751627" cy="246221"/>
              </a:xfrm>
              <a:prstGeom prst="rect">
                <a:avLst/>
              </a:prstGeom>
              <a:noFill/>
            </p:spPr>
            <p:txBody>
              <a:bodyPr wrap="square" lIns="0" tIns="0" rIns="0" bIns="0" rtlCol="0">
                <a:spAutoFit/>
              </a:bodyPr>
              <a:lstStyle/>
              <a:p>
                <a:pPr algn="ctr"/>
                <a:r>
                  <a:rPr lang="en-US" sz="800" dirty="0">
                    <a:cs typeface="Helvetica Neue"/>
                  </a:rPr>
                  <a:t>Inactive for production</a:t>
                </a:r>
              </a:p>
            </p:txBody>
          </p:sp>
        </p:grpSp>
        <p:cxnSp>
          <p:nvCxnSpPr>
            <p:cNvPr id="82" name="Straight Arrow Connector 81">
              <a:extLst>
                <a:ext uri="{FF2B5EF4-FFF2-40B4-BE49-F238E27FC236}">
                  <a16:creationId xmlns:a16="http://schemas.microsoft.com/office/drawing/2014/main" id="{068AFA02-477F-491B-99F2-AC53AF92C48D}"/>
                </a:ext>
              </a:extLst>
            </p:cNvPr>
            <p:cNvCxnSpPr>
              <a:cxnSpLocks/>
            </p:cNvCxnSpPr>
            <p:nvPr/>
          </p:nvCxnSpPr>
          <p:spPr>
            <a:xfrm flipH="1">
              <a:off x="7474513" y="2190800"/>
              <a:ext cx="376642" cy="22676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42A7CC74-66EC-40DB-B7DA-F1AC50C68E39}"/>
                </a:ext>
              </a:extLst>
            </p:cNvPr>
            <p:cNvCxnSpPr>
              <a:cxnSpLocks/>
            </p:cNvCxnSpPr>
            <p:nvPr/>
          </p:nvCxnSpPr>
          <p:spPr>
            <a:xfrm flipH="1">
              <a:off x="7750107" y="2227879"/>
              <a:ext cx="126611" cy="18088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8FE7C8CD-9A29-4771-9039-E2BDD1EBA26E}"/>
                </a:ext>
              </a:extLst>
            </p:cNvPr>
            <p:cNvCxnSpPr>
              <a:cxnSpLocks/>
              <a:stCxn id="20" idx="2"/>
            </p:cNvCxnSpPr>
            <p:nvPr/>
          </p:nvCxnSpPr>
          <p:spPr>
            <a:xfrm flipH="1">
              <a:off x="7994413" y="2273877"/>
              <a:ext cx="2" cy="14369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434A36B4-AB68-46FC-A6DA-8BE60EE98C5D}"/>
              </a:ext>
            </a:extLst>
          </p:cNvPr>
          <p:cNvGrpSpPr/>
          <p:nvPr/>
        </p:nvGrpSpPr>
        <p:grpSpPr>
          <a:xfrm rot="21101091">
            <a:off x="5148274" y="1929224"/>
            <a:ext cx="619458" cy="2502872"/>
            <a:chOff x="4062895" y="2026655"/>
            <a:chExt cx="619458" cy="2502872"/>
          </a:xfrm>
        </p:grpSpPr>
        <p:sp>
          <p:nvSpPr>
            <p:cNvPr id="73" name="Minus Sign 72">
              <a:extLst>
                <a:ext uri="{FF2B5EF4-FFF2-40B4-BE49-F238E27FC236}">
                  <a16:creationId xmlns:a16="http://schemas.microsoft.com/office/drawing/2014/main" id="{512B2B94-44EA-45CB-9F73-6B21A37C8C21}"/>
                </a:ext>
              </a:extLst>
            </p:cNvPr>
            <p:cNvSpPr/>
            <p:nvPr/>
          </p:nvSpPr>
          <p:spPr>
            <a:xfrm rot="18602549">
              <a:off x="3087890" y="3001660"/>
              <a:ext cx="2479226" cy="52921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4" name="Minus Sign 73">
              <a:extLst>
                <a:ext uri="{FF2B5EF4-FFF2-40B4-BE49-F238E27FC236}">
                  <a16:creationId xmlns:a16="http://schemas.microsoft.com/office/drawing/2014/main" id="{4ACE70DC-1E45-4164-803E-C92F2D36EF50}"/>
                </a:ext>
              </a:extLst>
            </p:cNvPr>
            <p:cNvSpPr/>
            <p:nvPr/>
          </p:nvSpPr>
          <p:spPr>
            <a:xfrm rot="3674547">
              <a:off x="3178132" y="3025306"/>
              <a:ext cx="2479226" cy="52921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2" name="Title 11">
            <a:extLst>
              <a:ext uri="{FF2B5EF4-FFF2-40B4-BE49-F238E27FC236}">
                <a16:creationId xmlns:a16="http://schemas.microsoft.com/office/drawing/2014/main" id="{00D4FE70-7F1E-41EF-B209-A435F180E619}"/>
              </a:ext>
            </a:extLst>
          </p:cNvPr>
          <p:cNvSpPr>
            <a:spLocks noGrp="1"/>
          </p:cNvSpPr>
          <p:nvPr>
            <p:ph type="ctrTitle"/>
          </p:nvPr>
        </p:nvSpPr>
        <p:spPr>
          <a:xfrm>
            <a:off x="324000" y="367206"/>
            <a:ext cx="7538400" cy="369322"/>
          </a:xfrm>
        </p:spPr>
        <p:txBody>
          <a:bodyPr/>
          <a:lstStyle/>
          <a:p>
            <a:r>
              <a:rPr lang="en-IN" dirty="0"/>
              <a:t>GI AWS+ | AWS-Recover2AWS</a:t>
            </a:r>
          </a:p>
        </p:txBody>
      </p:sp>
      <p:sp>
        <p:nvSpPr>
          <p:cNvPr id="63" name="TextBox 62">
            <a:extLst>
              <a:ext uri="{FF2B5EF4-FFF2-40B4-BE49-F238E27FC236}">
                <a16:creationId xmlns:a16="http://schemas.microsoft.com/office/drawing/2014/main" id="{1D8D2998-EDBD-4FD0-8572-5B66C938CFAF}"/>
              </a:ext>
            </a:extLst>
          </p:cNvPr>
          <p:cNvSpPr txBox="1"/>
          <p:nvPr/>
        </p:nvSpPr>
        <p:spPr>
          <a:xfrm>
            <a:off x="323850" y="1030617"/>
            <a:ext cx="8496300" cy="461665"/>
          </a:xfrm>
          <a:prstGeom prst="rect">
            <a:avLst/>
          </a:prstGeom>
          <a:solidFill>
            <a:schemeClr val="bg1">
              <a:lumMod val="95000"/>
            </a:schemeClr>
          </a:solidFill>
          <a:ln>
            <a:solidFill>
              <a:schemeClr val="bg1">
                <a:lumMod val="75000"/>
              </a:schemeClr>
            </a:solidFill>
          </a:ln>
        </p:spPr>
        <p:txBody>
          <a:bodyPr wrap="square" anchor="t">
            <a:spAutoFit/>
          </a:bodyPr>
          <a:lstStyle/>
          <a:p>
            <a:r>
              <a:rPr lang="en-US" sz="1200" dirty="0"/>
              <a:t>GoInfinit Recover2AWS is an Unified Data Protection Solution with Cloud enabled DR. It enables faster recovery with complete protection for organizations critical IT system on AWS Cloud, with no change to the source IT set up.</a:t>
            </a:r>
          </a:p>
        </p:txBody>
      </p:sp>
    </p:spTree>
    <p:extLst>
      <p:ext uri="{BB962C8B-B14F-4D97-AF65-F5344CB8AC3E}">
        <p14:creationId xmlns:p14="http://schemas.microsoft.com/office/powerpoint/2010/main" val="397299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8BD8C3F-1794-45ED-B5A6-28594B76993D}"/>
              </a:ext>
            </a:extLst>
          </p:cNvPr>
          <p:cNvSpPr>
            <a:spLocks noGrp="1"/>
          </p:cNvSpPr>
          <p:nvPr>
            <p:ph type="ctrTitle"/>
          </p:nvPr>
        </p:nvSpPr>
        <p:spPr>
          <a:xfrm>
            <a:off x="324000" y="367206"/>
            <a:ext cx="7538400" cy="369322"/>
          </a:xfrm>
        </p:spPr>
        <p:txBody>
          <a:bodyPr/>
          <a:lstStyle/>
          <a:p>
            <a:r>
              <a:rPr lang="en-IN" dirty="0"/>
              <a:t>GI AWS+ | AWS digital innovation</a:t>
            </a:r>
          </a:p>
        </p:txBody>
      </p:sp>
      <p:sp>
        <p:nvSpPr>
          <p:cNvPr id="5" name="Rectangle 4">
            <a:extLst>
              <a:ext uri="{FF2B5EF4-FFF2-40B4-BE49-F238E27FC236}">
                <a16:creationId xmlns:a16="http://schemas.microsoft.com/office/drawing/2014/main" id="{F47D5AC8-8D02-4259-B407-BA4A35136886}"/>
              </a:ext>
            </a:extLst>
          </p:cNvPr>
          <p:cNvSpPr/>
          <p:nvPr/>
        </p:nvSpPr>
        <p:spPr>
          <a:xfrm>
            <a:off x="2821996" y="1774165"/>
            <a:ext cx="1723292" cy="249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6" name="Rectangle 5">
            <a:extLst>
              <a:ext uri="{FF2B5EF4-FFF2-40B4-BE49-F238E27FC236}">
                <a16:creationId xmlns:a16="http://schemas.microsoft.com/office/drawing/2014/main" id="{8346AA2B-4BF8-4FF2-9271-EBD1D70E1B50}"/>
              </a:ext>
            </a:extLst>
          </p:cNvPr>
          <p:cNvSpPr/>
          <p:nvPr/>
        </p:nvSpPr>
        <p:spPr>
          <a:xfrm>
            <a:off x="2821996" y="4236012"/>
            <a:ext cx="1723292" cy="61546"/>
          </a:xfrm>
          <a:prstGeom prst="rect">
            <a:avLst/>
          </a:prstGeom>
          <a:solidFill>
            <a:srgbClr val="D236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7" name="Rectangle 6">
            <a:extLst>
              <a:ext uri="{FF2B5EF4-FFF2-40B4-BE49-F238E27FC236}">
                <a16:creationId xmlns:a16="http://schemas.microsoft.com/office/drawing/2014/main" id="{DAD9F4FB-04A7-4CD8-AFD9-A9E32990364A}"/>
              </a:ext>
            </a:extLst>
          </p:cNvPr>
          <p:cNvSpPr/>
          <p:nvPr/>
        </p:nvSpPr>
        <p:spPr>
          <a:xfrm>
            <a:off x="1020164" y="1088365"/>
            <a:ext cx="1723292" cy="685800"/>
          </a:xfrm>
          <a:prstGeom prst="rect">
            <a:avLst/>
          </a:prstGeom>
          <a:solidFill>
            <a:srgbClr val="3E7B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8" name="Rectangle 7">
            <a:extLst>
              <a:ext uri="{FF2B5EF4-FFF2-40B4-BE49-F238E27FC236}">
                <a16:creationId xmlns:a16="http://schemas.microsoft.com/office/drawing/2014/main" id="{034597DB-14E0-44E1-80E0-8EB36B005DF7}"/>
              </a:ext>
            </a:extLst>
          </p:cNvPr>
          <p:cNvSpPr/>
          <p:nvPr/>
        </p:nvSpPr>
        <p:spPr>
          <a:xfrm>
            <a:off x="1020161" y="1774165"/>
            <a:ext cx="1723292" cy="249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9" name="Rectangle 8">
            <a:extLst>
              <a:ext uri="{FF2B5EF4-FFF2-40B4-BE49-F238E27FC236}">
                <a16:creationId xmlns:a16="http://schemas.microsoft.com/office/drawing/2014/main" id="{DDAF9659-14C3-4D33-B32C-6149F2DD91F0}"/>
              </a:ext>
            </a:extLst>
          </p:cNvPr>
          <p:cNvSpPr/>
          <p:nvPr/>
        </p:nvSpPr>
        <p:spPr>
          <a:xfrm>
            <a:off x="1020161" y="4236012"/>
            <a:ext cx="1723292" cy="61546"/>
          </a:xfrm>
          <a:prstGeom prst="rect">
            <a:avLst/>
          </a:prstGeom>
          <a:solidFill>
            <a:srgbClr val="3E7B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10" name="Rectangle 9">
            <a:extLst>
              <a:ext uri="{FF2B5EF4-FFF2-40B4-BE49-F238E27FC236}">
                <a16:creationId xmlns:a16="http://schemas.microsoft.com/office/drawing/2014/main" id="{150F97F8-13D9-44DE-9C2C-094B864F1285}"/>
              </a:ext>
            </a:extLst>
          </p:cNvPr>
          <p:cNvSpPr/>
          <p:nvPr/>
        </p:nvSpPr>
        <p:spPr>
          <a:xfrm>
            <a:off x="4615962" y="1088365"/>
            <a:ext cx="1723292" cy="685800"/>
          </a:xfrm>
          <a:prstGeom prst="rect">
            <a:avLst/>
          </a:prstGeom>
          <a:solidFill>
            <a:srgbClr val="46AEA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11" name="Rectangle 10">
            <a:extLst>
              <a:ext uri="{FF2B5EF4-FFF2-40B4-BE49-F238E27FC236}">
                <a16:creationId xmlns:a16="http://schemas.microsoft.com/office/drawing/2014/main" id="{316E29B7-D0A5-4870-A9FB-967DB4537485}"/>
              </a:ext>
            </a:extLst>
          </p:cNvPr>
          <p:cNvSpPr/>
          <p:nvPr/>
        </p:nvSpPr>
        <p:spPr>
          <a:xfrm>
            <a:off x="4615960" y="1774165"/>
            <a:ext cx="1723292" cy="249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12" name="Rectangle 11">
            <a:extLst>
              <a:ext uri="{FF2B5EF4-FFF2-40B4-BE49-F238E27FC236}">
                <a16:creationId xmlns:a16="http://schemas.microsoft.com/office/drawing/2014/main" id="{A504BD7D-3692-4EBB-BF5B-F0DD44A14BD5}"/>
              </a:ext>
            </a:extLst>
          </p:cNvPr>
          <p:cNvSpPr/>
          <p:nvPr/>
        </p:nvSpPr>
        <p:spPr>
          <a:xfrm>
            <a:off x="4615960" y="4236012"/>
            <a:ext cx="1723292" cy="61546"/>
          </a:xfrm>
          <a:prstGeom prst="rect">
            <a:avLst/>
          </a:prstGeom>
          <a:solidFill>
            <a:srgbClr val="46AEA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13" name="Rectangle 12">
            <a:extLst>
              <a:ext uri="{FF2B5EF4-FFF2-40B4-BE49-F238E27FC236}">
                <a16:creationId xmlns:a16="http://schemas.microsoft.com/office/drawing/2014/main" id="{EE327786-8B81-453C-A4B2-A40A149A7AC4}"/>
              </a:ext>
            </a:extLst>
          </p:cNvPr>
          <p:cNvSpPr/>
          <p:nvPr/>
        </p:nvSpPr>
        <p:spPr>
          <a:xfrm>
            <a:off x="6409591" y="1088365"/>
            <a:ext cx="1723292"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14" name="Rectangle 13">
            <a:extLst>
              <a:ext uri="{FF2B5EF4-FFF2-40B4-BE49-F238E27FC236}">
                <a16:creationId xmlns:a16="http://schemas.microsoft.com/office/drawing/2014/main" id="{6C7C4404-89A4-4748-BD97-7B75F53664F2}"/>
              </a:ext>
            </a:extLst>
          </p:cNvPr>
          <p:cNvSpPr/>
          <p:nvPr/>
        </p:nvSpPr>
        <p:spPr>
          <a:xfrm>
            <a:off x="6409591" y="1774165"/>
            <a:ext cx="1723292" cy="249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15" name="Rectangle 14">
            <a:extLst>
              <a:ext uri="{FF2B5EF4-FFF2-40B4-BE49-F238E27FC236}">
                <a16:creationId xmlns:a16="http://schemas.microsoft.com/office/drawing/2014/main" id="{B2E5250D-EC71-4A7A-8652-D1AF36DB7FB1}"/>
              </a:ext>
            </a:extLst>
          </p:cNvPr>
          <p:cNvSpPr/>
          <p:nvPr/>
        </p:nvSpPr>
        <p:spPr>
          <a:xfrm>
            <a:off x="6409591" y="4236012"/>
            <a:ext cx="1723292" cy="615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16" name="Rectangle 15">
            <a:extLst>
              <a:ext uri="{FF2B5EF4-FFF2-40B4-BE49-F238E27FC236}">
                <a16:creationId xmlns:a16="http://schemas.microsoft.com/office/drawing/2014/main" id="{E5E37CD7-B33E-4614-AED9-6C14D8EC2863}"/>
              </a:ext>
            </a:extLst>
          </p:cNvPr>
          <p:cNvSpPr/>
          <p:nvPr/>
        </p:nvSpPr>
        <p:spPr>
          <a:xfrm>
            <a:off x="2821996" y="1088365"/>
            <a:ext cx="1723292" cy="685800"/>
          </a:xfrm>
          <a:prstGeom prst="rect">
            <a:avLst/>
          </a:prstGeom>
          <a:solidFill>
            <a:srgbClr val="D236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effectLst>
                <a:outerShdw blurRad="50800" dist="38100" dir="13500000" algn="br" rotWithShape="0">
                  <a:prstClr val="black">
                    <a:alpha val="40000"/>
                  </a:prstClr>
                </a:outerShdw>
              </a:effectLst>
            </a:endParaRPr>
          </a:p>
        </p:txBody>
      </p:sp>
      <p:sp>
        <p:nvSpPr>
          <p:cNvPr id="17" name="TextBox 16">
            <a:extLst>
              <a:ext uri="{FF2B5EF4-FFF2-40B4-BE49-F238E27FC236}">
                <a16:creationId xmlns:a16="http://schemas.microsoft.com/office/drawing/2014/main" id="{C0F9AF48-00FB-4A9A-B4CA-3BFC93203222}"/>
              </a:ext>
            </a:extLst>
          </p:cNvPr>
          <p:cNvSpPr txBox="1"/>
          <p:nvPr/>
        </p:nvSpPr>
        <p:spPr>
          <a:xfrm>
            <a:off x="2917564" y="1929123"/>
            <a:ext cx="1539800" cy="954105"/>
          </a:xfrm>
          <a:prstGeom prst="rect">
            <a:avLst/>
          </a:prstGeom>
          <a:noFill/>
        </p:spPr>
        <p:txBody>
          <a:bodyPr wrap="square" lIns="91438" tIns="45719" rIns="91438" bIns="45719" rtlCol="0">
            <a:spAutoFit/>
          </a:bodyPr>
          <a:lstStyle/>
          <a:p>
            <a:pPr marL="171446" indent="-171446">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Big Data</a:t>
            </a:r>
          </a:p>
          <a:p>
            <a:pPr marL="171446" indent="-171446">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Data Visualization</a:t>
            </a:r>
          </a:p>
          <a:p>
            <a:pPr marL="171446" indent="-171446">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Data Lake</a:t>
            </a:r>
            <a:endParaRPr lang="en-US" sz="1400" dirty="0">
              <a:solidFill>
                <a:schemeClr val="bg2">
                  <a:lumMod val="10000"/>
                </a:schemeClr>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1130AE8-213E-41F7-AE05-36184DDC1E81}"/>
              </a:ext>
            </a:extLst>
          </p:cNvPr>
          <p:cNvSpPr/>
          <p:nvPr/>
        </p:nvSpPr>
        <p:spPr>
          <a:xfrm>
            <a:off x="2813206" y="1411652"/>
            <a:ext cx="1722164" cy="307775"/>
          </a:xfrm>
          <a:prstGeom prst="rect">
            <a:avLst/>
          </a:prstGeom>
        </p:spPr>
        <p:txBody>
          <a:bodyPr wrap="square" lIns="91438" tIns="45719" rIns="91438" bIns="45719">
            <a:spAutoFit/>
          </a:bodyPr>
          <a:lstStyle/>
          <a:p>
            <a:r>
              <a:rPr lang="en-IN" sz="1400" b="1" dirty="0">
                <a:solidFill>
                  <a:schemeClr val="bg1"/>
                </a:solidFill>
                <a:latin typeface="Calibri" pitchFamily="34" charset="0"/>
                <a:cs typeface="Calibri" pitchFamily="34" charset="0"/>
              </a:rPr>
              <a:t>Analytics </a:t>
            </a:r>
          </a:p>
        </p:txBody>
      </p:sp>
      <p:sp>
        <p:nvSpPr>
          <p:cNvPr id="19" name="Rectangle 18">
            <a:extLst>
              <a:ext uri="{FF2B5EF4-FFF2-40B4-BE49-F238E27FC236}">
                <a16:creationId xmlns:a16="http://schemas.microsoft.com/office/drawing/2014/main" id="{4AE27D35-4CC4-46DA-B7FF-21963C57E009}"/>
              </a:ext>
            </a:extLst>
          </p:cNvPr>
          <p:cNvSpPr/>
          <p:nvPr/>
        </p:nvSpPr>
        <p:spPr>
          <a:xfrm>
            <a:off x="1021294" y="1401728"/>
            <a:ext cx="1713371" cy="307775"/>
          </a:xfrm>
          <a:prstGeom prst="rect">
            <a:avLst/>
          </a:prstGeom>
        </p:spPr>
        <p:txBody>
          <a:bodyPr wrap="square" lIns="91438" tIns="45719" rIns="91438" bIns="45719">
            <a:spAutoFit/>
          </a:bodyPr>
          <a:lstStyle/>
          <a:p>
            <a:r>
              <a:rPr lang="en-IN" sz="1400" b="1" dirty="0">
                <a:solidFill>
                  <a:schemeClr val="bg1"/>
                </a:solidFill>
                <a:latin typeface="Calibri" pitchFamily="34" charset="0"/>
                <a:cs typeface="Calibri" pitchFamily="34" charset="0"/>
              </a:rPr>
              <a:t>AI/ML</a:t>
            </a:r>
          </a:p>
        </p:txBody>
      </p:sp>
      <p:sp>
        <p:nvSpPr>
          <p:cNvPr id="20" name="Rectangle 19">
            <a:extLst>
              <a:ext uri="{FF2B5EF4-FFF2-40B4-BE49-F238E27FC236}">
                <a16:creationId xmlns:a16="http://schemas.microsoft.com/office/drawing/2014/main" id="{FCC63F26-8EBC-49C5-B524-8BD1B77B42CE}"/>
              </a:ext>
            </a:extLst>
          </p:cNvPr>
          <p:cNvSpPr/>
          <p:nvPr/>
        </p:nvSpPr>
        <p:spPr>
          <a:xfrm>
            <a:off x="1111856" y="1920790"/>
            <a:ext cx="1538654" cy="2246767"/>
          </a:xfrm>
          <a:prstGeom prst="rect">
            <a:avLst/>
          </a:prstGeom>
        </p:spPr>
        <p:txBody>
          <a:bodyPr wrap="square" lIns="91438" tIns="45719" rIns="91438" bIns="45719">
            <a:spAutoFit/>
          </a:bodyPr>
          <a:lstStyle/>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Sales Bot</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Service Bot</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Informational Bot</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Application Bot</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Productivity Bot</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IOT Bot</a:t>
            </a:r>
          </a:p>
          <a:p>
            <a:pPr marL="168271" indent="-168271">
              <a:buFont typeface="Arial" pitchFamily="34" charset="0"/>
              <a:buChar char="•"/>
            </a:pPr>
            <a:endParaRPr lang="en-IN" sz="1400" dirty="0">
              <a:solidFill>
                <a:schemeClr val="bg2">
                  <a:lumMod val="10000"/>
                </a:schemeClr>
              </a:solidFill>
              <a:latin typeface="Arial" panose="020B0604020202020204" pitchFamily="34" charset="0"/>
              <a:cs typeface="Arial" panose="020B0604020202020204" pitchFamily="34" charset="0"/>
            </a:endParaRPr>
          </a:p>
          <a:p>
            <a:pPr marL="168271" indent="-168271">
              <a:buFont typeface="Arial" pitchFamily="34" charset="0"/>
              <a:buChar char="•"/>
            </a:pPr>
            <a:endParaRPr lang="en-US" sz="1400" dirty="0">
              <a:solidFill>
                <a:schemeClr val="bg2">
                  <a:lumMod val="10000"/>
                </a:schemeClr>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BDC5F24-B155-4316-9DC7-44F6B234848A}"/>
              </a:ext>
            </a:extLst>
          </p:cNvPr>
          <p:cNvSpPr/>
          <p:nvPr/>
        </p:nvSpPr>
        <p:spPr>
          <a:xfrm>
            <a:off x="4643351" y="1092888"/>
            <a:ext cx="1273875" cy="600162"/>
          </a:xfrm>
          <a:prstGeom prst="rect">
            <a:avLst/>
          </a:prstGeom>
        </p:spPr>
        <p:txBody>
          <a:bodyPr wrap="square" lIns="91438" tIns="45719" rIns="91438" bIns="45719">
            <a:spAutoFit/>
          </a:bodyPr>
          <a:lstStyle/>
          <a:p>
            <a:endParaRPr lang="en-IN" sz="1400" b="1" dirty="0">
              <a:solidFill>
                <a:schemeClr val="bg1"/>
              </a:solidFill>
              <a:latin typeface="Calibri" pitchFamily="34" charset="0"/>
              <a:cs typeface="Calibri" pitchFamily="34" charset="0"/>
            </a:endParaRPr>
          </a:p>
          <a:p>
            <a:endParaRPr lang="en-IN" sz="500" b="1" dirty="0">
              <a:solidFill>
                <a:schemeClr val="bg1"/>
              </a:solidFill>
              <a:latin typeface="Calibri" pitchFamily="34" charset="0"/>
              <a:cs typeface="Calibri" pitchFamily="34" charset="0"/>
            </a:endParaRPr>
          </a:p>
          <a:p>
            <a:r>
              <a:rPr lang="en-IN" sz="1400" b="1" dirty="0">
                <a:solidFill>
                  <a:schemeClr val="bg1"/>
                </a:solidFill>
                <a:latin typeface="Calibri" pitchFamily="34" charset="0"/>
                <a:cs typeface="Calibri" pitchFamily="34" charset="0"/>
              </a:rPr>
              <a:t>DevSecOps</a:t>
            </a:r>
            <a:endParaRPr lang="en-IN" sz="1400" dirty="0">
              <a:solidFill>
                <a:schemeClr val="bg1"/>
              </a:solidFill>
              <a:latin typeface="Calibri" pitchFamily="34" charset="0"/>
              <a:cs typeface="Calibri" pitchFamily="34" charset="0"/>
            </a:endParaRPr>
          </a:p>
        </p:txBody>
      </p:sp>
      <p:sp>
        <p:nvSpPr>
          <p:cNvPr id="22" name="Rectangle 21">
            <a:extLst>
              <a:ext uri="{FF2B5EF4-FFF2-40B4-BE49-F238E27FC236}">
                <a16:creationId xmlns:a16="http://schemas.microsoft.com/office/drawing/2014/main" id="{AAF6E467-302C-4991-8316-8BC97F481143}"/>
              </a:ext>
            </a:extLst>
          </p:cNvPr>
          <p:cNvSpPr/>
          <p:nvPr/>
        </p:nvSpPr>
        <p:spPr>
          <a:xfrm>
            <a:off x="6436982" y="1261479"/>
            <a:ext cx="1273875" cy="523218"/>
          </a:xfrm>
          <a:prstGeom prst="rect">
            <a:avLst/>
          </a:prstGeom>
        </p:spPr>
        <p:txBody>
          <a:bodyPr wrap="square" lIns="91438" tIns="45719" rIns="91438" bIns="45719">
            <a:spAutoFit/>
          </a:bodyPr>
          <a:lstStyle/>
          <a:p>
            <a:r>
              <a:rPr lang="en-IN" sz="1400" b="1" dirty="0">
                <a:solidFill>
                  <a:schemeClr val="bg1"/>
                </a:solidFill>
                <a:latin typeface="Calibri" pitchFamily="34" charset="0"/>
                <a:cs typeface="Calibri" pitchFamily="34" charset="0"/>
              </a:rPr>
              <a:t>App </a:t>
            </a:r>
          </a:p>
          <a:p>
            <a:r>
              <a:rPr lang="en-IN" sz="1400" b="1" dirty="0">
                <a:solidFill>
                  <a:schemeClr val="bg1"/>
                </a:solidFill>
                <a:latin typeface="Calibri" pitchFamily="34" charset="0"/>
                <a:cs typeface="Calibri" pitchFamily="34" charset="0"/>
              </a:rPr>
              <a:t>Modernization</a:t>
            </a:r>
          </a:p>
        </p:txBody>
      </p:sp>
      <p:sp>
        <p:nvSpPr>
          <p:cNvPr id="23" name="Rectangle 22">
            <a:extLst>
              <a:ext uri="{FF2B5EF4-FFF2-40B4-BE49-F238E27FC236}">
                <a16:creationId xmlns:a16="http://schemas.microsoft.com/office/drawing/2014/main" id="{77ECC85D-CF06-405E-97D3-449CE7D996D9}"/>
              </a:ext>
            </a:extLst>
          </p:cNvPr>
          <p:cNvSpPr/>
          <p:nvPr/>
        </p:nvSpPr>
        <p:spPr>
          <a:xfrm>
            <a:off x="4695095" y="1899311"/>
            <a:ext cx="1626577" cy="1600436"/>
          </a:xfrm>
          <a:prstGeom prst="rect">
            <a:avLst/>
          </a:prstGeom>
        </p:spPr>
        <p:txBody>
          <a:bodyPr wrap="square" lIns="91438" tIns="45719" rIns="91438" bIns="45719">
            <a:spAutoFit/>
          </a:bodyPr>
          <a:lstStyle/>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Consulting</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Infrastructure Management</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Configuration Management</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Deployment Automation</a:t>
            </a:r>
            <a:endParaRPr lang="en-US" sz="1400" dirty="0">
              <a:solidFill>
                <a:schemeClr val="bg2">
                  <a:lumMod val="10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BCB24681-F798-4D4E-9F11-03D2EC90EF15}"/>
              </a:ext>
            </a:extLst>
          </p:cNvPr>
          <p:cNvSpPr/>
          <p:nvPr/>
        </p:nvSpPr>
        <p:spPr>
          <a:xfrm>
            <a:off x="6488725" y="1931216"/>
            <a:ext cx="1531007" cy="1384993"/>
          </a:xfrm>
          <a:prstGeom prst="rect">
            <a:avLst/>
          </a:prstGeom>
        </p:spPr>
        <p:txBody>
          <a:bodyPr wrap="square" lIns="91438" tIns="45719" rIns="91438" bIns="45719">
            <a:spAutoFit/>
          </a:bodyPr>
          <a:lstStyle/>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Cloud Infrastructure Ready</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Cloud Optimize</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Cloud Native</a:t>
            </a:r>
          </a:p>
        </p:txBody>
      </p:sp>
      <p:pic>
        <p:nvPicPr>
          <p:cNvPr id="25" name="Picture 24" descr="content.png">
            <a:extLst>
              <a:ext uri="{FF2B5EF4-FFF2-40B4-BE49-F238E27FC236}">
                <a16:creationId xmlns:a16="http://schemas.microsoft.com/office/drawing/2014/main" id="{D2F5B1F0-0ADC-47E6-9EEF-8F801722D855}"/>
              </a:ext>
            </a:extLst>
          </p:cNvPr>
          <p:cNvPicPr>
            <a:picLocks noChangeAspect="1"/>
          </p:cNvPicPr>
          <p:nvPr/>
        </p:nvPicPr>
        <p:blipFill>
          <a:blip r:embed="rId2" cstate="print"/>
          <a:stretch>
            <a:fillRect/>
          </a:stretch>
        </p:blipFill>
        <p:spPr>
          <a:xfrm>
            <a:off x="2003093" y="1149913"/>
            <a:ext cx="724627" cy="589085"/>
          </a:xfrm>
          <a:prstGeom prst="rect">
            <a:avLst/>
          </a:prstGeom>
        </p:spPr>
      </p:pic>
      <p:pic>
        <p:nvPicPr>
          <p:cNvPr id="26" name="Picture 25" descr="New-Technology-Content.png">
            <a:extLst>
              <a:ext uri="{FF2B5EF4-FFF2-40B4-BE49-F238E27FC236}">
                <a16:creationId xmlns:a16="http://schemas.microsoft.com/office/drawing/2014/main" id="{7506628D-950C-434D-98A3-A9D60C24285B}"/>
              </a:ext>
            </a:extLst>
          </p:cNvPr>
          <p:cNvPicPr>
            <a:picLocks noChangeAspect="1"/>
          </p:cNvPicPr>
          <p:nvPr/>
        </p:nvPicPr>
        <p:blipFill>
          <a:blip r:embed="rId3" cstate="print"/>
          <a:stretch>
            <a:fillRect/>
          </a:stretch>
        </p:blipFill>
        <p:spPr>
          <a:xfrm>
            <a:off x="5785202" y="1089906"/>
            <a:ext cx="580428" cy="657882"/>
          </a:xfrm>
          <a:prstGeom prst="rect">
            <a:avLst/>
          </a:prstGeom>
        </p:spPr>
      </p:pic>
      <p:pic>
        <p:nvPicPr>
          <p:cNvPr id="27" name="Picture 26" descr="Learning Technologies.png">
            <a:extLst>
              <a:ext uri="{FF2B5EF4-FFF2-40B4-BE49-F238E27FC236}">
                <a16:creationId xmlns:a16="http://schemas.microsoft.com/office/drawing/2014/main" id="{09DD4420-154A-49F3-A58C-FF0BD51AAD90}"/>
              </a:ext>
            </a:extLst>
          </p:cNvPr>
          <p:cNvPicPr>
            <a:picLocks noChangeAspect="1"/>
          </p:cNvPicPr>
          <p:nvPr/>
        </p:nvPicPr>
        <p:blipFill>
          <a:blip r:embed="rId4" cstate="print"/>
          <a:stretch>
            <a:fillRect/>
          </a:stretch>
        </p:blipFill>
        <p:spPr>
          <a:xfrm>
            <a:off x="7360273" y="1152389"/>
            <a:ext cx="737444" cy="533340"/>
          </a:xfrm>
          <a:prstGeom prst="rect">
            <a:avLst/>
          </a:prstGeom>
        </p:spPr>
      </p:pic>
      <p:pic>
        <p:nvPicPr>
          <p:cNvPr id="28" name="Picture 27" descr="content.png">
            <a:extLst>
              <a:ext uri="{FF2B5EF4-FFF2-40B4-BE49-F238E27FC236}">
                <a16:creationId xmlns:a16="http://schemas.microsoft.com/office/drawing/2014/main" id="{B14B7D25-4523-4EB4-92A5-49A3E104F745}"/>
              </a:ext>
            </a:extLst>
          </p:cNvPr>
          <p:cNvPicPr>
            <a:picLocks noChangeAspect="1"/>
          </p:cNvPicPr>
          <p:nvPr/>
        </p:nvPicPr>
        <p:blipFill>
          <a:blip r:embed="rId2" cstate="print"/>
          <a:stretch>
            <a:fillRect/>
          </a:stretch>
        </p:blipFill>
        <p:spPr>
          <a:xfrm>
            <a:off x="3735722" y="1213533"/>
            <a:ext cx="724627" cy="589085"/>
          </a:xfrm>
          <a:prstGeom prst="rect">
            <a:avLst/>
          </a:prstGeom>
        </p:spPr>
      </p:pic>
    </p:spTree>
    <p:extLst>
      <p:ext uri="{BB962C8B-B14F-4D97-AF65-F5344CB8AC3E}">
        <p14:creationId xmlns:p14="http://schemas.microsoft.com/office/powerpoint/2010/main" val="4187102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B4A2530-7971-4B75-A39C-761450137D81}"/>
              </a:ext>
            </a:extLst>
          </p:cNvPr>
          <p:cNvSpPr txBox="1"/>
          <p:nvPr/>
        </p:nvSpPr>
        <p:spPr>
          <a:xfrm>
            <a:off x="1846831" y="1631134"/>
            <a:ext cx="3795213" cy="519371"/>
          </a:xfrm>
          <a:prstGeom prst="rect">
            <a:avLst/>
          </a:prstGeom>
          <a:noFill/>
        </p:spPr>
        <p:txBody>
          <a:bodyPr wrap="square" lIns="91438" tIns="45719" rIns="91438" bIns="45719" rtlCol="0">
            <a:spAutoFit/>
          </a:bodyPr>
          <a:lstStyle/>
          <a:p>
            <a:pPr defTabSz="914378"/>
            <a:r>
              <a:rPr lang="en-US" sz="1575" b="1" kern="0" dirty="0">
                <a:cs typeface="Arial" panose="020B0604020202020204" pitchFamily="34" charset="0"/>
                <a:sym typeface="Arial"/>
              </a:rPr>
              <a:t>Informational Bots</a:t>
            </a:r>
          </a:p>
          <a:p>
            <a:pPr defTabSz="914378"/>
            <a:r>
              <a:rPr lang="en-US" sz="1200" b="1" kern="0" dirty="0">
                <a:cs typeface="Arial" panose="020B0604020202020204" pitchFamily="34" charset="0"/>
                <a:sym typeface="Arial"/>
              </a:rPr>
              <a:t>Chatbots for everyday consumer requests </a:t>
            </a:r>
          </a:p>
        </p:txBody>
      </p:sp>
      <p:sp>
        <p:nvSpPr>
          <p:cNvPr id="19" name="TextBox 18">
            <a:extLst>
              <a:ext uri="{FF2B5EF4-FFF2-40B4-BE49-F238E27FC236}">
                <a16:creationId xmlns:a16="http://schemas.microsoft.com/office/drawing/2014/main" id="{07D2263C-BF63-4241-BA15-BC3451033249}"/>
              </a:ext>
            </a:extLst>
          </p:cNvPr>
          <p:cNvSpPr txBox="1"/>
          <p:nvPr/>
        </p:nvSpPr>
        <p:spPr>
          <a:xfrm>
            <a:off x="1846831" y="2557105"/>
            <a:ext cx="3795212" cy="519371"/>
          </a:xfrm>
          <a:prstGeom prst="rect">
            <a:avLst/>
          </a:prstGeom>
          <a:noFill/>
        </p:spPr>
        <p:txBody>
          <a:bodyPr wrap="square" lIns="91438" tIns="45719" rIns="91438" bIns="45719" rtlCol="0">
            <a:spAutoFit/>
          </a:bodyPr>
          <a:lstStyle/>
          <a:p>
            <a:pPr defTabSz="914378"/>
            <a:r>
              <a:rPr lang="en-US" sz="1575" b="1" kern="0" dirty="0">
                <a:cs typeface="Arial" panose="020B0604020202020204" pitchFamily="34" charset="0"/>
                <a:sym typeface="Arial"/>
              </a:rPr>
              <a:t>Application Bots</a:t>
            </a:r>
          </a:p>
          <a:p>
            <a:pPr defTabSz="914378"/>
            <a:r>
              <a:rPr lang="en-US" sz="1200" b="1" kern="0" dirty="0">
                <a:cs typeface="Arial" panose="020B0604020202020204" pitchFamily="34" charset="0"/>
                <a:sym typeface="Arial"/>
              </a:rPr>
              <a:t>Build powerful interfaces to mobile applications </a:t>
            </a:r>
          </a:p>
        </p:txBody>
      </p:sp>
      <p:sp>
        <p:nvSpPr>
          <p:cNvPr id="25" name="TextBox 24">
            <a:extLst>
              <a:ext uri="{FF2B5EF4-FFF2-40B4-BE49-F238E27FC236}">
                <a16:creationId xmlns:a16="http://schemas.microsoft.com/office/drawing/2014/main" id="{DB0A7951-A66A-4FC3-9590-76417AE557E4}"/>
              </a:ext>
            </a:extLst>
          </p:cNvPr>
          <p:cNvSpPr txBox="1"/>
          <p:nvPr/>
        </p:nvSpPr>
        <p:spPr>
          <a:xfrm>
            <a:off x="6785159" y="1560047"/>
            <a:ext cx="1614792" cy="784828"/>
          </a:xfrm>
          <a:prstGeom prst="rect">
            <a:avLst/>
          </a:prstGeom>
          <a:noFill/>
        </p:spPr>
        <p:txBody>
          <a:bodyPr wrap="square" lIns="91438" tIns="45719" rIns="91438" bIns="45719" rtlCol="0">
            <a:spAutoFit/>
          </a:bodyPr>
          <a:lstStyle/>
          <a:p>
            <a:pPr marL="171446" indent="-171446" defTabSz="914378">
              <a:buFont typeface="Arial" charset="0"/>
              <a:buChar char="•"/>
            </a:pPr>
            <a:r>
              <a:rPr lang="en-US" sz="1125" kern="0" dirty="0">
                <a:cs typeface="Arial" panose="020B0604020202020204" pitchFamily="34" charset="0"/>
                <a:sym typeface="Arial"/>
              </a:rPr>
              <a:t>News updates</a:t>
            </a:r>
          </a:p>
          <a:p>
            <a:pPr marL="171446" indent="-171446" defTabSz="914378">
              <a:buFont typeface="Arial" charset="0"/>
              <a:buChar char="•"/>
            </a:pPr>
            <a:r>
              <a:rPr lang="en-US" sz="1125" kern="0" dirty="0">
                <a:cs typeface="Arial" panose="020B0604020202020204" pitchFamily="34" charset="0"/>
                <a:sym typeface="Arial"/>
              </a:rPr>
              <a:t>Weather information</a:t>
            </a:r>
          </a:p>
          <a:p>
            <a:pPr marL="171446" indent="-171446" defTabSz="914378">
              <a:buFont typeface="Arial" charset="0"/>
              <a:buChar char="•"/>
            </a:pPr>
            <a:r>
              <a:rPr lang="en-US" sz="1125" kern="0" dirty="0">
                <a:cs typeface="Arial" panose="020B0604020202020204" pitchFamily="34" charset="0"/>
                <a:sym typeface="Arial"/>
              </a:rPr>
              <a:t>Game scores ….</a:t>
            </a:r>
          </a:p>
        </p:txBody>
      </p:sp>
      <p:sp>
        <p:nvSpPr>
          <p:cNvPr id="26" name="TextBox 25">
            <a:extLst>
              <a:ext uri="{FF2B5EF4-FFF2-40B4-BE49-F238E27FC236}">
                <a16:creationId xmlns:a16="http://schemas.microsoft.com/office/drawing/2014/main" id="{7E71CD7E-C5CF-4B0E-B67D-073414A4D6EC}"/>
              </a:ext>
            </a:extLst>
          </p:cNvPr>
          <p:cNvSpPr txBox="1"/>
          <p:nvPr/>
        </p:nvSpPr>
        <p:spPr>
          <a:xfrm>
            <a:off x="6785158" y="2610966"/>
            <a:ext cx="2174016" cy="611704"/>
          </a:xfrm>
          <a:prstGeom prst="rect">
            <a:avLst/>
          </a:prstGeom>
          <a:noFill/>
        </p:spPr>
        <p:txBody>
          <a:bodyPr wrap="square" lIns="91438" tIns="45719" rIns="91438" bIns="45719" rtlCol="0">
            <a:spAutoFit/>
          </a:bodyPr>
          <a:lstStyle/>
          <a:p>
            <a:pPr marL="171446" indent="-171446" defTabSz="914378">
              <a:buFont typeface="Arial" charset="0"/>
              <a:buChar char="•"/>
            </a:pPr>
            <a:r>
              <a:rPr lang="en-US" sz="1125" kern="0" dirty="0">
                <a:cs typeface="Arial" panose="020B0604020202020204" pitchFamily="34" charset="0"/>
                <a:sym typeface="Arial"/>
              </a:rPr>
              <a:t>Book tickets</a:t>
            </a:r>
          </a:p>
          <a:p>
            <a:pPr marL="171446" indent="-171446" defTabSz="914378">
              <a:buFont typeface="Arial" charset="0"/>
              <a:buChar char="•"/>
            </a:pPr>
            <a:r>
              <a:rPr lang="en-US" sz="1125" kern="0" dirty="0">
                <a:cs typeface="Arial" panose="020B0604020202020204" pitchFamily="34" charset="0"/>
                <a:sym typeface="Arial"/>
              </a:rPr>
              <a:t>Order food</a:t>
            </a:r>
          </a:p>
          <a:p>
            <a:pPr marL="171446" indent="-171446" defTabSz="914378">
              <a:buFont typeface="Arial" charset="0"/>
              <a:buChar char="•"/>
            </a:pPr>
            <a:r>
              <a:rPr lang="en-US" sz="1125" kern="0" dirty="0">
                <a:cs typeface="Arial" panose="020B0604020202020204" pitchFamily="34" charset="0"/>
                <a:sym typeface="Arial"/>
              </a:rPr>
              <a:t>Manage bank accounts ….</a:t>
            </a:r>
          </a:p>
        </p:txBody>
      </p:sp>
      <p:cxnSp>
        <p:nvCxnSpPr>
          <p:cNvPr id="27" name="Straight Connector 26">
            <a:extLst>
              <a:ext uri="{FF2B5EF4-FFF2-40B4-BE49-F238E27FC236}">
                <a16:creationId xmlns:a16="http://schemas.microsoft.com/office/drawing/2014/main" id="{CC4B9927-8F67-41B4-B325-C8E88321360A}"/>
              </a:ext>
            </a:extLst>
          </p:cNvPr>
          <p:cNvCxnSpPr/>
          <p:nvPr/>
        </p:nvCxnSpPr>
        <p:spPr>
          <a:xfrm>
            <a:off x="6577889" y="626706"/>
            <a:ext cx="0" cy="4396902"/>
          </a:xfrm>
          <a:prstGeom prst="line">
            <a:avLst/>
          </a:prstGeom>
          <a:noFill/>
          <a:ln w="12700" cap="flat" cmpd="sng" algn="ctr">
            <a:solidFill>
              <a:srgbClr val="FCB64C"/>
            </a:solidFill>
            <a:prstDash val="solid"/>
          </a:ln>
          <a:effectLst/>
        </p:spPr>
      </p:cxnSp>
      <p:sp>
        <p:nvSpPr>
          <p:cNvPr id="28" name="TextBox 27">
            <a:extLst>
              <a:ext uri="{FF2B5EF4-FFF2-40B4-BE49-F238E27FC236}">
                <a16:creationId xmlns:a16="http://schemas.microsoft.com/office/drawing/2014/main" id="{399C73F9-01E7-442E-8F60-B365047EC5E0}"/>
              </a:ext>
            </a:extLst>
          </p:cNvPr>
          <p:cNvSpPr txBox="1"/>
          <p:nvPr/>
        </p:nvSpPr>
        <p:spPr>
          <a:xfrm>
            <a:off x="1869847" y="3381456"/>
            <a:ext cx="4526203" cy="704037"/>
          </a:xfrm>
          <a:prstGeom prst="rect">
            <a:avLst/>
          </a:prstGeom>
          <a:noFill/>
        </p:spPr>
        <p:txBody>
          <a:bodyPr wrap="square" lIns="91438" tIns="45719" rIns="91438" bIns="45719" rtlCol="0">
            <a:spAutoFit/>
          </a:bodyPr>
          <a:lstStyle/>
          <a:p>
            <a:pPr defTabSz="914378"/>
            <a:r>
              <a:rPr lang="en-US" sz="1575" b="1" kern="0" dirty="0">
                <a:cs typeface="Arial" panose="020B0604020202020204" pitchFamily="34" charset="0"/>
                <a:sym typeface="Arial"/>
              </a:rPr>
              <a:t>Enterprise Productivity Bots</a:t>
            </a:r>
          </a:p>
          <a:p>
            <a:pPr defTabSz="914378"/>
            <a:r>
              <a:rPr lang="en-US" sz="1200" b="1" kern="0" dirty="0">
                <a:cs typeface="Arial" panose="020B0604020202020204" pitchFamily="34" charset="0"/>
                <a:sym typeface="Arial"/>
              </a:rPr>
              <a:t>Streamline enterprise work activities and improve efficiencies</a:t>
            </a:r>
          </a:p>
        </p:txBody>
      </p:sp>
      <p:sp>
        <p:nvSpPr>
          <p:cNvPr id="29" name="TextBox 28">
            <a:extLst>
              <a:ext uri="{FF2B5EF4-FFF2-40B4-BE49-F238E27FC236}">
                <a16:creationId xmlns:a16="http://schemas.microsoft.com/office/drawing/2014/main" id="{BE953691-4569-4CE1-B145-3243FB1EB0AB}"/>
              </a:ext>
            </a:extLst>
          </p:cNvPr>
          <p:cNvSpPr txBox="1"/>
          <p:nvPr/>
        </p:nvSpPr>
        <p:spPr>
          <a:xfrm>
            <a:off x="6785159" y="3492718"/>
            <a:ext cx="1998919" cy="611704"/>
          </a:xfrm>
          <a:prstGeom prst="rect">
            <a:avLst/>
          </a:prstGeom>
          <a:noFill/>
        </p:spPr>
        <p:txBody>
          <a:bodyPr wrap="square" lIns="91438" tIns="45719" rIns="91438" bIns="45719" rtlCol="0">
            <a:spAutoFit/>
          </a:bodyPr>
          <a:lstStyle/>
          <a:p>
            <a:pPr marL="171446" indent="-171446" defTabSz="914378">
              <a:buFont typeface="Arial" charset="0"/>
              <a:buChar char="•"/>
            </a:pPr>
            <a:r>
              <a:rPr lang="en-US" sz="1125" kern="0" dirty="0">
                <a:cs typeface="Arial" panose="020B0604020202020204" pitchFamily="34" charset="0"/>
                <a:sym typeface="Arial"/>
              </a:rPr>
              <a:t>Check sales numbers</a:t>
            </a:r>
          </a:p>
          <a:p>
            <a:pPr marL="171446" indent="-171446" defTabSz="914378">
              <a:buFont typeface="Arial" charset="0"/>
              <a:buChar char="•"/>
            </a:pPr>
            <a:r>
              <a:rPr lang="en-US" sz="1125" kern="0" dirty="0">
                <a:cs typeface="Arial" panose="020B0604020202020204" pitchFamily="34" charset="0"/>
                <a:sym typeface="Arial"/>
              </a:rPr>
              <a:t>Marketing performance</a:t>
            </a:r>
          </a:p>
          <a:p>
            <a:pPr marL="171446" indent="-171446" defTabSz="914378">
              <a:buFont typeface="Arial" charset="0"/>
              <a:buChar char="•"/>
            </a:pPr>
            <a:r>
              <a:rPr lang="en-US" sz="1125" kern="0" dirty="0">
                <a:cs typeface="Arial" panose="020B0604020202020204" pitchFamily="34" charset="0"/>
                <a:sym typeface="Arial"/>
              </a:rPr>
              <a:t>Inventory status ….</a:t>
            </a:r>
          </a:p>
        </p:txBody>
      </p:sp>
      <p:sp>
        <p:nvSpPr>
          <p:cNvPr id="30" name="TextBox 29">
            <a:extLst>
              <a:ext uri="{FF2B5EF4-FFF2-40B4-BE49-F238E27FC236}">
                <a16:creationId xmlns:a16="http://schemas.microsoft.com/office/drawing/2014/main" id="{9695DB70-0013-4B51-B12E-D7DD04B44CF5}"/>
              </a:ext>
            </a:extLst>
          </p:cNvPr>
          <p:cNvSpPr txBox="1"/>
          <p:nvPr/>
        </p:nvSpPr>
        <p:spPr>
          <a:xfrm>
            <a:off x="1833474" y="4410159"/>
            <a:ext cx="4526203" cy="519371"/>
          </a:xfrm>
          <a:prstGeom prst="rect">
            <a:avLst/>
          </a:prstGeom>
          <a:noFill/>
        </p:spPr>
        <p:txBody>
          <a:bodyPr wrap="square" lIns="91438" tIns="45719" rIns="91438" bIns="45719" rtlCol="0">
            <a:spAutoFit/>
          </a:bodyPr>
          <a:lstStyle/>
          <a:p>
            <a:pPr defTabSz="914378"/>
            <a:r>
              <a:rPr lang="en-US" sz="1575" b="1" kern="0" dirty="0">
                <a:cs typeface="Arial" panose="020B0604020202020204" pitchFamily="34" charset="0"/>
                <a:sym typeface="Arial"/>
              </a:rPr>
              <a:t>Internet of Things (</a:t>
            </a:r>
            <a:r>
              <a:rPr lang="en-US" sz="1575" b="1" kern="0" dirty="0" err="1">
                <a:cs typeface="Arial" panose="020B0604020202020204" pitchFamily="34" charset="0"/>
                <a:sym typeface="Arial"/>
              </a:rPr>
              <a:t>IoT</a:t>
            </a:r>
            <a:r>
              <a:rPr lang="en-US" sz="1575" b="1" kern="0" dirty="0">
                <a:cs typeface="Arial" panose="020B0604020202020204" pitchFamily="34" charset="0"/>
                <a:sym typeface="Arial"/>
              </a:rPr>
              <a:t>) Bots</a:t>
            </a:r>
          </a:p>
          <a:p>
            <a:pPr defTabSz="914378"/>
            <a:r>
              <a:rPr lang="en-US" sz="1200" b="1" kern="0" dirty="0">
                <a:cs typeface="Arial" panose="020B0604020202020204" pitchFamily="34" charset="0"/>
                <a:sym typeface="Arial"/>
              </a:rPr>
              <a:t>Enable conversational interfaces for device interactions</a:t>
            </a:r>
          </a:p>
        </p:txBody>
      </p:sp>
      <p:sp>
        <p:nvSpPr>
          <p:cNvPr id="31" name="TextBox 30">
            <a:extLst>
              <a:ext uri="{FF2B5EF4-FFF2-40B4-BE49-F238E27FC236}">
                <a16:creationId xmlns:a16="http://schemas.microsoft.com/office/drawing/2014/main" id="{57043ACA-9EB0-476E-844B-7D749625BFA8}"/>
              </a:ext>
            </a:extLst>
          </p:cNvPr>
          <p:cNvSpPr txBox="1"/>
          <p:nvPr/>
        </p:nvSpPr>
        <p:spPr>
          <a:xfrm>
            <a:off x="6785159" y="4410158"/>
            <a:ext cx="1998919" cy="611704"/>
          </a:xfrm>
          <a:prstGeom prst="rect">
            <a:avLst/>
          </a:prstGeom>
          <a:noFill/>
        </p:spPr>
        <p:txBody>
          <a:bodyPr wrap="square" lIns="91438" tIns="45719" rIns="91438" bIns="45719" rtlCol="0">
            <a:spAutoFit/>
          </a:bodyPr>
          <a:lstStyle/>
          <a:p>
            <a:pPr marL="171446" indent="-171446" defTabSz="914378">
              <a:buFont typeface="Arial" charset="0"/>
              <a:buChar char="•"/>
            </a:pPr>
            <a:r>
              <a:rPr lang="en-US" sz="1125" kern="0" dirty="0">
                <a:cs typeface="Arial" panose="020B0604020202020204" pitchFamily="34" charset="0"/>
                <a:sym typeface="Arial"/>
              </a:rPr>
              <a:t>Wearables</a:t>
            </a:r>
          </a:p>
          <a:p>
            <a:pPr marL="171446" indent="-171446" defTabSz="914378">
              <a:buFont typeface="Arial" charset="0"/>
              <a:buChar char="•"/>
            </a:pPr>
            <a:r>
              <a:rPr lang="en-US" sz="1125" kern="0" dirty="0">
                <a:cs typeface="Arial" panose="020B0604020202020204" pitchFamily="34" charset="0"/>
                <a:sym typeface="Arial"/>
              </a:rPr>
              <a:t>Appliances</a:t>
            </a:r>
          </a:p>
          <a:p>
            <a:pPr marL="171446" indent="-171446" defTabSz="914378">
              <a:buFont typeface="Arial" charset="0"/>
              <a:buChar char="•"/>
            </a:pPr>
            <a:r>
              <a:rPr lang="en-US" sz="1125" kern="0" dirty="0">
                <a:cs typeface="Arial" panose="020B0604020202020204" pitchFamily="34" charset="0"/>
                <a:sym typeface="Arial"/>
              </a:rPr>
              <a:t>Auto ….</a:t>
            </a:r>
          </a:p>
        </p:txBody>
      </p:sp>
      <p:sp>
        <p:nvSpPr>
          <p:cNvPr id="32" name="Oval 31">
            <a:extLst>
              <a:ext uri="{FF2B5EF4-FFF2-40B4-BE49-F238E27FC236}">
                <a16:creationId xmlns:a16="http://schemas.microsoft.com/office/drawing/2014/main" id="{C756E3E9-7E72-4093-9CCE-F7A9BFD1AB3D}"/>
              </a:ext>
            </a:extLst>
          </p:cNvPr>
          <p:cNvSpPr/>
          <p:nvPr/>
        </p:nvSpPr>
        <p:spPr>
          <a:xfrm>
            <a:off x="904673" y="1541393"/>
            <a:ext cx="651754" cy="651754"/>
          </a:xfrm>
          <a:prstGeom prst="ellipse">
            <a:avLst/>
          </a:prstGeom>
          <a:solidFill>
            <a:sysClr val="window" lastClr="FFFFFF"/>
          </a:solidFill>
          <a:ln w="9525" cap="flat" cmpd="sng" algn="ctr">
            <a:solidFill>
              <a:srgbClr val="474746">
                <a:lumMod val="50000"/>
              </a:srgbClr>
            </a:solidFill>
            <a:prstDash val="solid"/>
          </a:ln>
          <a:effectLst/>
        </p:spPr>
        <p:txBody>
          <a:bodyPr lIns="91438" tIns="45719" rIns="91438" bIns="45719" rtlCol="0" anchor="ctr"/>
          <a:lstStyle/>
          <a:p>
            <a:pPr algn="ctr" defTabSz="914378">
              <a:defRPr/>
            </a:pPr>
            <a:endParaRPr lang="en-US" sz="1425" kern="0" dirty="0">
              <a:solidFill>
                <a:prstClr val="white"/>
              </a:solidFill>
              <a:sym typeface="Arial"/>
            </a:endParaRPr>
          </a:p>
        </p:txBody>
      </p:sp>
      <p:sp>
        <p:nvSpPr>
          <p:cNvPr id="33" name="Oval 32">
            <a:extLst>
              <a:ext uri="{FF2B5EF4-FFF2-40B4-BE49-F238E27FC236}">
                <a16:creationId xmlns:a16="http://schemas.microsoft.com/office/drawing/2014/main" id="{1E18DF49-6A7B-4244-868E-D51F21C121DF}"/>
              </a:ext>
            </a:extLst>
          </p:cNvPr>
          <p:cNvSpPr/>
          <p:nvPr/>
        </p:nvSpPr>
        <p:spPr>
          <a:xfrm>
            <a:off x="904673" y="2426474"/>
            <a:ext cx="651754" cy="651754"/>
          </a:xfrm>
          <a:prstGeom prst="ellipse">
            <a:avLst/>
          </a:prstGeom>
          <a:solidFill>
            <a:sysClr val="window" lastClr="FFFFFF"/>
          </a:solidFill>
          <a:ln w="9525" cap="flat" cmpd="sng" algn="ctr">
            <a:solidFill>
              <a:srgbClr val="474746">
                <a:lumMod val="50000"/>
              </a:srgbClr>
            </a:solidFill>
            <a:prstDash val="solid"/>
          </a:ln>
          <a:effectLst/>
        </p:spPr>
        <p:txBody>
          <a:bodyPr lIns="91438" tIns="45719" rIns="91438" bIns="45719" rtlCol="0" anchor="ctr"/>
          <a:lstStyle/>
          <a:p>
            <a:pPr algn="ctr" defTabSz="914378">
              <a:defRPr/>
            </a:pPr>
            <a:endParaRPr lang="en-US" sz="1425" kern="0" dirty="0">
              <a:solidFill>
                <a:prstClr val="white"/>
              </a:solidFill>
              <a:sym typeface="Arial"/>
            </a:endParaRPr>
          </a:p>
        </p:txBody>
      </p:sp>
      <p:sp>
        <p:nvSpPr>
          <p:cNvPr id="34" name="Oval 33">
            <a:extLst>
              <a:ext uri="{FF2B5EF4-FFF2-40B4-BE49-F238E27FC236}">
                <a16:creationId xmlns:a16="http://schemas.microsoft.com/office/drawing/2014/main" id="{2C56AE22-4193-4D5E-BCBB-6E00752F030D}"/>
              </a:ext>
            </a:extLst>
          </p:cNvPr>
          <p:cNvSpPr/>
          <p:nvPr/>
        </p:nvSpPr>
        <p:spPr>
          <a:xfrm>
            <a:off x="918479" y="4384158"/>
            <a:ext cx="651754" cy="651754"/>
          </a:xfrm>
          <a:prstGeom prst="ellipse">
            <a:avLst/>
          </a:prstGeom>
          <a:solidFill>
            <a:sysClr val="window" lastClr="FFFFFF"/>
          </a:solidFill>
          <a:ln w="9525" cap="flat" cmpd="sng" algn="ctr">
            <a:solidFill>
              <a:srgbClr val="474746">
                <a:lumMod val="50000"/>
              </a:srgbClr>
            </a:solidFill>
            <a:prstDash val="solid"/>
          </a:ln>
          <a:effectLst/>
        </p:spPr>
        <p:txBody>
          <a:bodyPr lIns="91438" tIns="45719" rIns="91438" bIns="45719" rtlCol="0" anchor="ctr"/>
          <a:lstStyle/>
          <a:p>
            <a:pPr algn="ctr" defTabSz="914378">
              <a:defRPr/>
            </a:pPr>
            <a:endParaRPr lang="en-US" sz="1425" kern="0" dirty="0">
              <a:solidFill>
                <a:prstClr val="white"/>
              </a:solidFill>
              <a:sym typeface="Arial"/>
            </a:endParaRPr>
          </a:p>
        </p:txBody>
      </p:sp>
      <p:pic>
        <p:nvPicPr>
          <p:cNvPr id="35" name="Picture 34">
            <a:extLst>
              <a:ext uri="{FF2B5EF4-FFF2-40B4-BE49-F238E27FC236}">
                <a16:creationId xmlns:a16="http://schemas.microsoft.com/office/drawing/2014/main" id="{D59F0EEF-E48C-415A-88E6-CD9C1D19F7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088" y="1569570"/>
            <a:ext cx="507205" cy="507205"/>
          </a:xfrm>
          <a:prstGeom prst="rect">
            <a:avLst/>
          </a:prstGeom>
        </p:spPr>
      </p:pic>
      <p:pic>
        <p:nvPicPr>
          <p:cNvPr id="36" name="Picture 35">
            <a:extLst>
              <a:ext uri="{FF2B5EF4-FFF2-40B4-BE49-F238E27FC236}">
                <a16:creationId xmlns:a16="http://schemas.microsoft.com/office/drawing/2014/main" id="{CA561F9A-E32B-4AB0-9C8E-6619E26CB0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841" y="4515326"/>
            <a:ext cx="383047" cy="383047"/>
          </a:xfrm>
          <a:prstGeom prst="rect">
            <a:avLst/>
          </a:prstGeom>
        </p:spPr>
      </p:pic>
      <p:pic>
        <p:nvPicPr>
          <p:cNvPr id="37" name="Picture 36">
            <a:extLst>
              <a:ext uri="{FF2B5EF4-FFF2-40B4-BE49-F238E27FC236}">
                <a16:creationId xmlns:a16="http://schemas.microsoft.com/office/drawing/2014/main" id="{0BD9C533-940A-4BF4-ADC0-C389DE4E91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675" y="2597175"/>
            <a:ext cx="309664" cy="309664"/>
          </a:xfrm>
          <a:prstGeom prst="rect">
            <a:avLst/>
          </a:prstGeom>
        </p:spPr>
      </p:pic>
      <p:sp>
        <p:nvSpPr>
          <p:cNvPr id="38" name="Oval 37">
            <a:extLst>
              <a:ext uri="{FF2B5EF4-FFF2-40B4-BE49-F238E27FC236}">
                <a16:creationId xmlns:a16="http://schemas.microsoft.com/office/drawing/2014/main" id="{E849CF09-258F-4E36-9B86-A7DB4853EB6B}"/>
              </a:ext>
            </a:extLst>
          </p:cNvPr>
          <p:cNvSpPr/>
          <p:nvPr/>
        </p:nvSpPr>
        <p:spPr>
          <a:xfrm>
            <a:off x="918479" y="3410084"/>
            <a:ext cx="651754" cy="651754"/>
          </a:xfrm>
          <a:prstGeom prst="ellipse">
            <a:avLst/>
          </a:prstGeom>
          <a:solidFill>
            <a:sysClr val="window" lastClr="FFFFFF"/>
          </a:solidFill>
          <a:ln w="9525" cap="flat" cmpd="sng" algn="ctr">
            <a:solidFill>
              <a:sysClr val="window" lastClr="FFFFFF">
                <a:lumMod val="50000"/>
              </a:sysClr>
            </a:solidFill>
            <a:prstDash val="solid"/>
          </a:ln>
          <a:effectLst/>
        </p:spPr>
        <p:txBody>
          <a:bodyPr lIns="91438" tIns="45719" rIns="91438" bIns="45719" rtlCol="0" anchor="ctr"/>
          <a:lstStyle/>
          <a:p>
            <a:pPr algn="ctr" defTabSz="914378">
              <a:defRPr/>
            </a:pPr>
            <a:endParaRPr lang="en-US" sz="1425" kern="0" dirty="0">
              <a:solidFill>
                <a:prstClr val="white"/>
              </a:solidFill>
              <a:cs typeface="Arial"/>
              <a:sym typeface="Arial"/>
            </a:endParaRPr>
          </a:p>
        </p:txBody>
      </p:sp>
      <p:pic>
        <p:nvPicPr>
          <p:cNvPr id="39" name="Picture 38">
            <a:extLst>
              <a:ext uri="{FF2B5EF4-FFF2-40B4-BE49-F238E27FC236}">
                <a16:creationId xmlns:a16="http://schemas.microsoft.com/office/drawing/2014/main" id="{055231CB-E85B-40DB-A1C1-116A73DE84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015" y="3386738"/>
            <a:ext cx="708682" cy="708682"/>
          </a:xfrm>
          <a:prstGeom prst="rect">
            <a:avLst/>
          </a:prstGeom>
        </p:spPr>
      </p:pic>
      <p:sp>
        <p:nvSpPr>
          <p:cNvPr id="40" name="TextBox 39">
            <a:extLst>
              <a:ext uri="{FF2B5EF4-FFF2-40B4-BE49-F238E27FC236}">
                <a16:creationId xmlns:a16="http://schemas.microsoft.com/office/drawing/2014/main" id="{CA079936-B3E8-453B-8EE2-5F532B669DBD}"/>
              </a:ext>
            </a:extLst>
          </p:cNvPr>
          <p:cNvSpPr txBox="1"/>
          <p:nvPr/>
        </p:nvSpPr>
        <p:spPr>
          <a:xfrm>
            <a:off x="1843366" y="754831"/>
            <a:ext cx="3795213" cy="519371"/>
          </a:xfrm>
          <a:prstGeom prst="rect">
            <a:avLst/>
          </a:prstGeom>
          <a:noFill/>
        </p:spPr>
        <p:txBody>
          <a:bodyPr wrap="square" lIns="91438" tIns="45719" rIns="91438" bIns="45719" rtlCol="0">
            <a:spAutoFit/>
          </a:bodyPr>
          <a:lstStyle/>
          <a:p>
            <a:pPr defTabSz="914378"/>
            <a:r>
              <a:rPr lang="en-US" sz="1575" b="1" kern="0" dirty="0">
                <a:cs typeface="Arial" panose="020B0604020202020204" pitchFamily="34" charset="0"/>
                <a:sym typeface="Arial"/>
              </a:rPr>
              <a:t>Contact Center Bots</a:t>
            </a:r>
          </a:p>
          <a:p>
            <a:pPr defTabSz="914378"/>
            <a:r>
              <a:rPr lang="en-US" sz="1200" b="1" kern="0" dirty="0">
                <a:cs typeface="Arial" panose="020B0604020202020204" pitchFamily="34" charset="0"/>
                <a:sym typeface="Arial"/>
              </a:rPr>
              <a:t>Chatbots for customer service</a:t>
            </a:r>
          </a:p>
        </p:txBody>
      </p:sp>
      <p:sp>
        <p:nvSpPr>
          <p:cNvPr id="41" name="TextBox 40">
            <a:extLst>
              <a:ext uri="{FF2B5EF4-FFF2-40B4-BE49-F238E27FC236}">
                <a16:creationId xmlns:a16="http://schemas.microsoft.com/office/drawing/2014/main" id="{980B0782-C384-418B-989B-8964140D8319}"/>
              </a:ext>
            </a:extLst>
          </p:cNvPr>
          <p:cNvSpPr txBox="1"/>
          <p:nvPr/>
        </p:nvSpPr>
        <p:spPr>
          <a:xfrm>
            <a:off x="6781695" y="683743"/>
            <a:ext cx="2177480" cy="611704"/>
          </a:xfrm>
          <a:prstGeom prst="rect">
            <a:avLst/>
          </a:prstGeom>
          <a:noFill/>
        </p:spPr>
        <p:txBody>
          <a:bodyPr wrap="square" lIns="91438" tIns="45719" rIns="91438" bIns="45719" rtlCol="0">
            <a:spAutoFit/>
          </a:bodyPr>
          <a:lstStyle/>
          <a:p>
            <a:pPr marL="171446" indent="-171446" defTabSz="914378">
              <a:buFont typeface="Arial" charset="0"/>
              <a:buChar char="•"/>
            </a:pPr>
            <a:r>
              <a:rPr lang="en-US" sz="1125" kern="0" dirty="0">
                <a:cs typeface="Arial" panose="020B0604020202020204" pitchFamily="34" charset="0"/>
                <a:sym typeface="Arial"/>
              </a:rPr>
              <a:t>Account inquiries</a:t>
            </a:r>
          </a:p>
          <a:p>
            <a:pPr marL="171446" indent="-171446" defTabSz="914378">
              <a:buFont typeface="Arial" charset="0"/>
              <a:buChar char="•"/>
            </a:pPr>
            <a:r>
              <a:rPr lang="en-US" sz="1125" kern="0" dirty="0">
                <a:cs typeface="Arial" panose="020B0604020202020204" pitchFamily="34" charset="0"/>
                <a:sym typeface="Arial"/>
              </a:rPr>
              <a:t>Bill payment</a:t>
            </a:r>
          </a:p>
          <a:p>
            <a:pPr marL="171446" indent="-171446" defTabSz="914378">
              <a:buFont typeface="Arial" charset="0"/>
              <a:buChar char="•"/>
            </a:pPr>
            <a:r>
              <a:rPr lang="en-US" sz="1125" kern="0" dirty="0">
                <a:cs typeface="Arial" panose="020B0604020202020204" pitchFamily="34" charset="0"/>
                <a:sym typeface="Arial"/>
              </a:rPr>
              <a:t>Service update …. </a:t>
            </a:r>
          </a:p>
        </p:txBody>
      </p:sp>
      <p:sp>
        <p:nvSpPr>
          <p:cNvPr id="42" name="Oval 41">
            <a:extLst>
              <a:ext uri="{FF2B5EF4-FFF2-40B4-BE49-F238E27FC236}">
                <a16:creationId xmlns:a16="http://schemas.microsoft.com/office/drawing/2014/main" id="{76946D9E-C14A-481E-8585-16A16F532B18}"/>
              </a:ext>
            </a:extLst>
          </p:cNvPr>
          <p:cNvSpPr/>
          <p:nvPr/>
        </p:nvSpPr>
        <p:spPr>
          <a:xfrm>
            <a:off x="901208" y="665090"/>
            <a:ext cx="651754" cy="651754"/>
          </a:xfrm>
          <a:prstGeom prst="ellipse">
            <a:avLst/>
          </a:prstGeom>
          <a:solidFill>
            <a:sysClr val="window" lastClr="FFFFFF"/>
          </a:solidFill>
          <a:ln w="9525" cap="flat" cmpd="sng" algn="ctr">
            <a:solidFill>
              <a:srgbClr val="474746">
                <a:lumMod val="50000"/>
              </a:srgbClr>
            </a:solidFill>
            <a:prstDash val="solid"/>
          </a:ln>
          <a:effectLst/>
        </p:spPr>
        <p:txBody>
          <a:bodyPr lIns="91438" tIns="45719" rIns="91438" bIns="45719" rtlCol="0" anchor="ctr"/>
          <a:lstStyle/>
          <a:p>
            <a:pPr algn="ctr" defTabSz="914378">
              <a:defRPr/>
            </a:pPr>
            <a:endParaRPr lang="en-US" sz="1425" kern="0" dirty="0">
              <a:solidFill>
                <a:prstClr val="white"/>
              </a:solidFill>
              <a:sym typeface="Arial"/>
            </a:endParaRPr>
          </a:p>
        </p:txBody>
      </p:sp>
      <p:pic>
        <p:nvPicPr>
          <p:cNvPr id="43" name="Picture 42">
            <a:extLst>
              <a:ext uri="{FF2B5EF4-FFF2-40B4-BE49-F238E27FC236}">
                <a16:creationId xmlns:a16="http://schemas.microsoft.com/office/drawing/2014/main" id="{AECF5CA6-1B4F-4613-A142-966B8CF857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623" y="693267"/>
            <a:ext cx="507205" cy="507205"/>
          </a:xfrm>
          <a:prstGeom prst="rect">
            <a:avLst/>
          </a:prstGeom>
        </p:spPr>
      </p:pic>
      <p:sp>
        <p:nvSpPr>
          <p:cNvPr id="44" name="Title 5">
            <a:extLst>
              <a:ext uri="{FF2B5EF4-FFF2-40B4-BE49-F238E27FC236}">
                <a16:creationId xmlns:a16="http://schemas.microsoft.com/office/drawing/2014/main" id="{E2849126-1E33-41C0-B4CF-2AB6717E804F}"/>
              </a:ext>
            </a:extLst>
          </p:cNvPr>
          <p:cNvSpPr>
            <a:spLocks noGrp="1"/>
          </p:cNvSpPr>
          <p:nvPr>
            <p:ph type="ctrTitle"/>
          </p:nvPr>
        </p:nvSpPr>
        <p:spPr>
          <a:xfrm>
            <a:off x="327375" y="284343"/>
            <a:ext cx="7538400" cy="369322"/>
          </a:xfrm>
        </p:spPr>
        <p:txBody>
          <a:bodyPr/>
          <a:lstStyle/>
          <a:p>
            <a:r>
              <a:rPr lang="en-IN" dirty="0"/>
              <a:t>GI AWS+ | AWS digital innovation: AI/ML</a:t>
            </a:r>
          </a:p>
        </p:txBody>
      </p:sp>
    </p:spTree>
    <p:extLst>
      <p:ext uri="{BB962C8B-B14F-4D97-AF65-F5344CB8AC3E}">
        <p14:creationId xmlns:p14="http://schemas.microsoft.com/office/powerpoint/2010/main" val="3066968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66955A-F537-4EB0-881F-9627A96A1181}"/>
              </a:ext>
            </a:extLst>
          </p:cNvPr>
          <p:cNvSpPr/>
          <p:nvPr/>
        </p:nvSpPr>
        <p:spPr>
          <a:xfrm>
            <a:off x="307828" y="966665"/>
            <a:ext cx="8569472" cy="3693317"/>
          </a:xfrm>
          <a:prstGeom prst="rect">
            <a:avLst/>
          </a:prstGeom>
        </p:spPr>
        <p:txBody>
          <a:bodyPr wrap="square" lIns="91438" tIns="45719" rIns="91438" bIns="45719">
            <a:spAutoFit/>
          </a:bodyPr>
          <a:lstStyle/>
          <a:p>
            <a:r>
              <a:rPr lang="en-US" b="1" dirty="0">
                <a:solidFill>
                  <a:srgbClr val="000000"/>
                </a:solidFill>
                <a:cs typeface="Arial" panose="020B0604020202020204" pitchFamily="34" charset="0"/>
              </a:rPr>
              <a:t>Improving Customer Experience &amp; Reducing costs </a:t>
            </a:r>
          </a:p>
          <a:p>
            <a:r>
              <a:rPr lang="en-US" sz="1350" dirty="0">
                <a:solidFill>
                  <a:srgbClr val="000000"/>
                </a:solidFill>
                <a:cs typeface="Arial" panose="020B0604020202020204" pitchFamily="34" charset="0"/>
              </a:rPr>
              <a:t>Deflecting live chats, email, and phone support through self-service automation reduces operational costs for contact center and reduced response time to customers</a:t>
            </a:r>
          </a:p>
          <a:p>
            <a:endParaRPr lang="en-US" sz="1350" dirty="0">
              <a:solidFill>
                <a:srgbClr val="000000"/>
              </a:solidFill>
              <a:cs typeface="Arial" panose="020B0604020202020204" pitchFamily="34" charset="0"/>
            </a:endParaRPr>
          </a:p>
          <a:p>
            <a:r>
              <a:rPr lang="en-US" b="1" dirty="0">
                <a:solidFill>
                  <a:srgbClr val="000000"/>
                </a:solidFill>
                <a:cs typeface="Arial" panose="020B0604020202020204" pitchFamily="34" charset="0"/>
              </a:rPr>
              <a:t>Supporting growth without increasing costs </a:t>
            </a:r>
          </a:p>
          <a:p>
            <a:r>
              <a:rPr lang="en-US" sz="1350" dirty="0">
                <a:solidFill>
                  <a:srgbClr val="000000"/>
                </a:solidFill>
                <a:cs typeface="Arial" panose="020B0604020202020204" pitchFamily="34" charset="0"/>
              </a:rPr>
              <a:t>By handling more customer interactions with a chatbot and deflecting the number of interactions that require a live agent, you can grow your customer base, expand your geographic footprint, and introduce new products and services without increasing your human capital costs. </a:t>
            </a:r>
          </a:p>
          <a:p>
            <a:endParaRPr lang="en-US" sz="1350" dirty="0">
              <a:solidFill>
                <a:srgbClr val="000000"/>
              </a:solidFill>
              <a:cs typeface="Arial" panose="020B0604020202020204" pitchFamily="34" charset="0"/>
            </a:endParaRPr>
          </a:p>
          <a:p>
            <a:r>
              <a:rPr lang="en-US" b="1" dirty="0">
                <a:solidFill>
                  <a:srgbClr val="000000"/>
                </a:solidFill>
                <a:cs typeface="Arial" panose="020B0604020202020204" pitchFamily="34" charset="0"/>
              </a:rPr>
              <a:t>Monetizing self-service </a:t>
            </a:r>
          </a:p>
          <a:p>
            <a:r>
              <a:rPr lang="en-US" sz="1350" dirty="0">
                <a:solidFill>
                  <a:srgbClr val="000000"/>
                </a:solidFill>
                <a:cs typeface="Arial" panose="020B0604020202020204" pitchFamily="34" charset="0"/>
              </a:rPr>
              <a:t>A chatbot gives you the opportunity to build and grow new revenue streams through proactive offer management and reduced shopping cart abandonment. </a:t>
            </a:r>
          </a:p>
          <a:p>
            <a:endParaRPr lang="en-US" sz="1350" dirty="0">
              <a:solidFill>
                <a:srgbClr val="000000"/>
              </a:solidFill>
              <a:cs typeface="Arial" panose="020B0604020202020204" pitchFamily="34" charset="0"/>
            </a:endParaRPr>
          </a:p>
          <a:p>
            <a:r>
              <a:rPr lang="en-US" b="1" dirty="0">
                <a:solidFill>
                  <a:srgbClr val="000000"/>
                </a:solidFill>
                <a:cs typeface="Arial" panose="020B0604020202020204" pitchFamily="34" charset="0"/>
              </a:rPr>
              <a:t>Improving customer loyalty </a:t>
            </a:r>
          </a:p>
          <a:p>
            <a:r>
              <a:rPr lang="en-US" sz="1350" dirty="0">
                <a:solidFill>
                  <a:srgbClr val="000000"/>
                </a:solidFill>
                <a:cs typeface="Arial" panose="020B0604020202020204" pitchFamily="34" charset="0"/>
              </a:rPr>
              <a:t>Reducing customer effort keeps customers coming back, which in turn, keeps your profitability higher as your customer lifetime value increases. </a:t>
            </a:r>
            <a:endParaRPr lang="en-US" sz="2100" dirty="0">
              <a:cs typeface="Arial" panose="020B0604020202020204" pitchFamily="34" charset="0"/>
            </a:endParaRPr>
          </a:p>
        </p:txBody>
      </p:sp>
      <p:sp>
        <p:nvSpPr>
          <p:cNvPr id="7" name="Title 2">
            <a:extLst>
              <a:ext uri="{FF2B5EF4-FFF2-40B4-BE49-F238E27FC236}">
                <a16:creationId xmlns:a16="http://schemas.microsoft.com/office/drawing/2014/main" id="{9552BA1B-AFD9-4CFE-B9B9-6195EA88972B}"/>
              </a:ext>
            </a:extLst>
          </p:cNvPr>
          <p:cNvSpPr txBox="1">
            <a:spLocks/>
          </p:cNvSpPr>
          <p:nvPr/>
        </p:nvSpPr>
        <p:spPr>
          <a:xfrm>
            <a:off x="305438" y="386837"/>
            <a:ext cx="7538400" cy="400105"/>
          </a:xfrm>
          <a:prstGeom prst="rect">
            <a:avLst/>
          </a:prstGeom>
        </p:spPr>
        <p:txBody>
          <a:bodyPr vert="horz" wrap="square" lIns="121917" tIns="60958" rIns="121917" bIns="60958" rtlCol="0" anchor="ctr">
            <a:spAutoFit/>
          </a:bodyPr>
          <a:lstStyle>
            <a:lvl1pPr algn="l" defTabSz="914286" rtl="0" eaLnBrk="1" latinLnBrk="0" hangingPunct="1">
              <a:spcBef>
                <a:spcPct val="0"/>
              </a:spcBef>
              <a:buNone/>
              <a:defRPr kumimoji="0" lang="en-US" sz="1800" b="1" i="0" u="none" strike="noStrike" kern="1200" cap="all" spc="0" normalizeH="0" baseline="0" noProof="0">
                <a:ln>
                  <a:noFill/>
                </a:ln>
                <a:solidFill>
                  <a:srgbClr val="595959"/>
                </a:solidFill>
                <a:effectLst/>
                <a:uLnTx/>
                <a:uFillTx/>
                <a:latin typeface="Trebuchet MS" pitchFamily="34" charset="0"/>
                <a:ea typeface="+mj-ea"/>
                <a:cs typeface="+mj-cs"/>
              </a:defRPr>
            </a:lvl1pPr>
          </a:lstStyle>
          <a:p>
            <a:r>
              <a:rPr lang="en-IN" dirty="0"/>
              <a:t>GI AWS+ | chatbot Enables…..</a:t>
            </a:r>
          </a:p>
        </p:txBody>
      </p:sp>
    </p:spTree>
    <p:extLst>
      <p:ext uri="{BB962C8B-B14F-4D97-AF65-F5344CB8AC3E}">
        <p14:creationId xmlns:p14="http://schemas.microsoft.com/office/powerpoint/2010/main" val="61241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720671" y="828807"/>
            <a:ext cx="8258685" cy="3975191"/>
          </a:xfrm>
          <a:prstGeom prst="roundRect">
            <a:avLst>
              <a:gd name="adj" fmla="val 9818"/>
            </a:avLst>
          </a:prstGeom>
          <a:noFill/>
          <a:ln w="19050">
            <a:solidFill>
              <a:schemeClr val="tx1">
                <a:lumMod val="60000"/>
                <a:lumOff val="40000"/>
              </a:schemeClr>
            </a:solidFill>
            <a:prstDash val="dash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rgbClr val="4D4F53"/>
              </a:solidFill>
              <a:cs typeface="Arial"/>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887" y="860772"/>
            <a:ext cx="452628" cy="295466"/>
          </a:xfrm>
          <a:prstGeom prst="rect">
            <a:avLst/>
          </a:prstGeom>
        </p:spPr>
      </p:pic>
      <p:sp>
        <p:nvSpPr>
          <p:cNvPr id="78" name="Rounded Rectangle 77"/>
          <p:cNvSpPr/>
          <p:nvPr/>
        </p:nvSpPr>
        <p:spPr>
          <a:xfrm>
            <a:off x="883404" y="1478023"/>
            <a:ext cx="7973878" cy="3159914"/>
          </a:xfrm>
          <a:prstGeom prst="roundRect">
            <a:avLst>
              <a:gd name="adj" fmla="val 9818"/>
            </a:avLst>
          </a:prstGeom>
          <a:noFill/>
          <a:ln w="19050">
            <a:solidFill>
              <a:schemeClr val="tx1">
                <a:lumMod val="60000"/>
                <a:lumOff val="40000"/>
              </a:schemeClr>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rgbClr val="4D4F53"/>
              </a:solidFill>
              <a:cs typeface="Arial"/>
            </a:endParaRPr>
          </a:p>
        </p:txBody>
      </p:sp>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037" y="1287921"/>
            <a:ext cx="449378" cy="285401"/>
          </a:xfrm>
          <a:prstGeom prst="rect">
            <a:avLst/>
          </a:prstGeom>
        </p:spPr>
      </p:pic>
      <p:pic>
        <p:nvPicPr>
          <p:cNvPr id="10" name="Picture 9"/>
          <p:cNvPicPr>
            <a:picLocks noChangeAspect="1"/>
          </p:cNvPicPr>
          <p:nvPr/>
        </p:nvPicPr>
        <p:blipFill>
          <a:blip r:embed="rId5"/>
          <a:stretch>
            <a:fillRect/>
          </a:stretch>
        </p:blipFill>
        <p:spPr>
          <a:xfrm>
            <a:off x="8505538" y="871499"/>
            <a:ext cx="170408" cy="327141"/>
          </a:xfrm>
          <a:prstGeom prst="rect">
            <a:avLst/>
          </a:prstGeom>
        </p:spPr>
      </p:pic>
      <p:sp>
        <p:nvSpPr>
          <p:cNvPr id="75" name="TextBox 74"/>
          <p:cNvSpPr txBox="1"/>
          <p:nvPr/>
        </p:nvSpPr>
        <p:spPr>
          <a:xfrm>
            <a:off x="8179919" y="1189652"/>
            <a:ext cx="838516" cy="230832"/>
          </a:xfrm>
          <a:prstGeom prst="rect">
            <a:avLst/>
          </a:prstGeom>
          <a:noFill/>
        </p:spPr>
        <p:txBody>
          <a:bodyPr wrap="square" rtlCol="0">
            <a:spAutoFit/>
          </a:bodyPr>
          <a:lstStyle/>
          <a:p>
            <a:pPr algn="ctr">
              <a:defRPr/>
            </a:pPr>
            <a:r>
              <a:rPr lang="en-US" sz="900">
                <a:solidFill>
                  <a:srgbClr val="4D4F53"/>
                </a:solidFill>
                <a:cs typeface="Arial" pitchFamily="34" charset="0"/>
              </a:rPr>
              <a:t>AWS IAM</a:t>
            </a:r>
          </a:p>
        </p:txBody>
      </p:sp>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9822" y="959298"/>
            <a:ext cx="411480" cy="493776"/>
          </a:xfrm>
          <a:prstGeom prst="rect">
            <a:avLst/>
          </a:prstGeom>
        </p:spPr>
      </p:pic>
      <p:sp>
        <p:nvSpPr>
          <p:cNvPr id="82" name="TextBox 81"/>
          <p:cNvSpPr txBox="1"/>
          <p:nvPr/>
        </p:nvSpPr>
        <p:spPr>
          <a:xfrm>
            <a:off x="2186689" y="1159937"/>
            <a:ext cx="781955" cy="210583"/>
          </a:xfrm>
          <a:prstGeom prst="rect">
            <a:avLst/>
          </a:prstGeom>
          <a:noFill/>
        </p:spPr>
        <p:txBody>
          <a:bodyPr wrap="square" lIns="0" tIns="0" rIns="0" bIns="0" rtlCol="0" anchor="t">
            <a:noAutofit/>
          </a:bodyPr>
          <a:lstStyle/>
          <a:p>
            <a:pPr algn="ctr"/>
            <a:r>
              <a:rPr lang="en-US" sz="900">
                <a:solidFill>
                  <a:srgbClr val="4D4F53"/>
                </a:solidFill>
              </a:rPr>
              <a:t>Amazon IoT</a:t>
            </a:r>
          </a:p>
        </p:txBody>
      </p:sp>
      <p:pic>
        <p:nvPicPr>
          <p:cNvPr id="83" name="Pictur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8480" y="879139"/>
            <a:ext cx="291926" cy="331376"/>
          </a:xfrm>
          <a:prstGeom prst="rect">
            <a:avLst/>
          </a:prstGeom>
        </p:spPr>
      </p:pic>
      <p:sp>
        <p:nvSpPr>
          <p:cNvPr id="84" name="TextBox 83"/>
          <p:cNvSpPr txBox="1"/>
          <p:nvPr/>
        </p:nvSpPr>
        <p:spPr>
          <a:xfrm>
            <a:off x="7358646" y="1232125"/>
            <a:ext cx="1262591" cy="107150"/>
          </a:xfrm>
          <a:prstGeom prst="rect">
            <a:avLst/>
          </a:prstGeom>
          <a:noFill/>
        </p:spPr>
        <p:txBody>
          <a:bodyPr wrap="square" lIns="0" tIns="0" rIns="0" bIns="0" rtlCol="0" anchor="t">
            <a:noAutofit/>
          </a:bodyPr>
          <a:lstStyle/>
          <a:p>
            <a:pPr algn="ctr">
              <a:defRPr/>
            </a:pPr>
            <a:r>
              <a:rPr lang="en-US" sz="900">
                <a:solidFill>
                  <a:srgbClr val="4D4F53"/>
                </a:solidFill>
              </a:rPr>
              <a:t>CloudWatch</a:t>
            </a:r>
          </a:p>
        </p:txBody>
      </p:sp>
      <p:sp>
        <p:nvSpPr>
          <p:cNvPr id="94" name="Rounded Rectangle 93"/>
          <p:cNvSpPr/>
          <p:nvPr/>
        </p:nvSpPr>
        <p:spPr>
          <a:xfrm>
            <a:off x="5067947" y="1656184"/>
            <a:ext cx="1909147" cy="2767171"/>
          </a:xfrm>
          <a:prstGeom prst="roundRect">
            <a:avLst/>
          </a:prstGeom>
          <a:noFill/>
          <a:ln w="19050">
            <a:solidFill>
              <a:schemeClr val="tx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900">
              <a:solidFill>
                <a:srgbClr val="4D4F53"/>
              </a:solidFill>
              <a:cs typeface="Arial" pitchFamily="34" charset="0"/>
            </a:endParaRPr>
          </a:p>
        </p:txBody>
      </p:sp>
      <p:sp>
        <p:nvSpPr>
          <p:cNvPr id="104" name="Rounded Rectangle 103"/>
          <p:cNvSpPr/>
          <p:nvPr/>
        </p:nvSpPr>
        <p:spPr>
          <a:xfrm>
            <a:off x="7291952" y="1673465"/>
            <a:ext cx="1363851" cy="2719953"/>
          </a:xfrm>
          <a:prstGeom prst="roundRect">
            <a:avLst/>
          </a:prstGeom>
          <a:noFill/>
          <a:ln w="19050">
            <a:solidFill>
              <a:schemeClr val="tx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900">
              <a:solidFill>
                <a:srgbClr val="4D4F53"/>
              </a:solidFill>
              <a:cs typeface="Arial" pitchFamily="34" charset="0"/>
            </a:endParaRPr>
          </a:p>
        </p:txBody>
      </p:sp>
      <p:sp>
        <p:nvSpPr>
          <p:cNvPr id="96" name="Rounded Rectangle 95"/>
          <p:cNvSpPr/>
          <p:nvPr/>
        </p:nvSpPr>
        <p:spPr>
          <a:xfrm>
            <a:off x="1193727" y="1643000"/>
            <a:ext cx="1227028" cy="2735981"/>
          </a:xfrm>
          <a:prstGeom prst="roundRect">
            <a:avLst/>
          </a:prstGeom>
          <a:noFill/>
          <a:ln w="19050">
            <a:solidFill>
              <a:schemeClr val="tx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900">
              <a:solidFill>
                <a:srgbClr val="4D4F53"/>
              </a:solidFill>
              <a:cs typeface="Arial" pitchFamily="34" charset="0"/>
            </a:endParaRPr>
          </a:p>
        </p:txBody>
      </p:sp>
      <p:sp>
        <p:nvSpPr>
          <p:cNvPr id="114" name="TextBox 113"/>
          <p:cNvSpPr txBox="1"/>
          <p:nvPr/>
        </p:nvSpPr>
        <p:spPr>
          <a:xfrm>
            <a:off x="1334140" y="4287668"/>
            <a:ext cx="937831" cy="230832"/>
          </a:xfrm>
          <a:prstGeom prst="rect">
            <a:avLst/>
          </a:prstGeom>
          <a:solidFill>
            <a:srgbClr val="C00000"/>
          </a:solidFill>
        </p:spPr>
        <p:txBody>
          <a:bodyPr wrap="square" rtlCol="0">
            <a:spAutoFit/>
          </a:bodyPr>
          <a:lstStyle/>
          <a:p>
            <a:pPr algn="ctr"/>
            <a:r>
              <a:rPr lang="en-US" sz="900">
                <a:solidFill>
                  <a:prstClr val="white"/>
                </a:solidFill>
                <a:cs typeface="Arial" pitchFamily="34" charset="0"/>
              </a:rPr>
              <a:t>Ingestion</a:t>
            </a:r>
          </a:p>
        </p:txBody>
      </p:sp>
      <p:sp>
        <p:nvSpPr>
          <p:cNvPr id="115" name="TextBox 114"/>
          <p:cNvSpPr txBox="1"/>
          <p:nvPr/>
        </p:nvSpPr>
        <p:spPr>
          <a:xfrm>
            <a:off x="7519573" y="4304355"/>
            <a:ext cx="922256" cy="219291"/>
          </a:xfrm>
          <a:prstGeom prst="rect">
            <a:avLst/>
          </a:prstGeom>
          <a:solidFill>
            <a:srgbClr val="C00000"/>
          </a:solidFill>
        </p:spPr>
        <p:txBody>
          <a:bodyPr wrap="square" rtlCol="0">
            <a:spAutoFit/>
          </a:bodyPr>
          <a:lstStyle/>
          <a:p>
            <a:pPr algn="ctr"/>
            <a:r>
              <a:rPr lang="en-US" sz="825">
                <a:solidFill>
                  <a:prstClr val="white"/>
                </a:solidFill>
                <a:cs typeface="Arial" pitchFamily="34" charset="0"/>
              </a:rPr>
              <a:t>Visualization</a:t>
            </a:r>
          </a:p>
        </p:txBody>
      </p:sp>
      <p:sp>
        <p:nvSpPr>
          <p:cNvPr id="118" name="TextBox 117"/>
          <p:cNvSpPr txBox="1"/>
          <p:nvPr/>
        </p:nvSpPr>
        <p:spPr>
          <a:xfrm>
            <a:off x="5487730" y="4310368"/>
            <a:ext cx="937831" cy="230832"/>
          </a:xfrm>
          <a:prstGeom prst="rect">
            <a:avLst/>
          </a:prstGeom>
          <a:solidFill>
            <a:srgbClr val="C00000"/>
          </a:solidFill>
        </p:spPr>
        <p:txBody>
          <a:bodyPr wrap="square" rtlCol="0">
            <a:spAutoFit/>
          </a:bodyPr>
          <a:lstStyle/>
          <a:p>
            <a:pPr algn="ctr"/>
            <a:r>
              <a:rPr lang="en-US" sz="900">
                <a:solidFill>
                  <a:prstClr val="white"/>
                </a:solidFill>
                <a:cs typeface="Arial" pitchFamily="34" charset="0"/>
              </a:rPr>
              <a:t>Analytics</a:t>
            </a: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4357" y="2215107"/>
            <a:ext cx="674269" cy="360196"/>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5563" y="2843201"/>
            <a:ext cx="625379" cy="519065"/>
          </a:xfrm>
          <a:prstGeom prst="rect">
            <a:avLst/>
          </a:prstGeom>
        </p:spPr>
      </p:pic>
      <p:sp>
        <p:nvSpPr>
          <p:cNvPr id="8" name="Rectangle 7"/>
          <p:cNvSpPr/>
          <p:nvPr/>
        </p:nvSpPr>
        <p:spPr>
          <a:xfrm>
            <a:off x="1301858" y="1766782"/>
            <a:ext cx="976393" cy="10323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a:solidFill>
                  <a:schemeClr val="tx1"/>
                </a:solidFill>
                <a:latin typeface="Arial" pitchFamily="34" charset="0"/>
                <a:cs typeface="Arial" pitchFamily="34" charset="0"/>
              </a:rPr>
              <a:t>Batch</a:t>
            </a:r>
          </a:p>
        </p:txBody>
      </p:sp>
      <p:grpSp>
        <p:nvGrpSpPr>
          <p:cNvPr id="9" name="Group 8"/>
          <p:cNvGrpSpPr/>
          <p:nvPr/>
        </p:nvGrpSpPr>
        <p:grpSpPr>
          <a:xfrm>
            <a:off x="1343396" y="3101083"/>
            <a:ext cx="866274" cy="1032309"/>
            <a:chOff x="1439898" y="3742623"/>
            <a:chExt cx="1155031" cy="1376412"/>
          </a:xfrm>
        </p:grpSpPr>
        <p:sp>
          <p:nvSpPr>
            <p:cNvPr id="93" name="Rectangle 92"/>
            <p:cNvSpPr/>
            <p:nvPr/>
          </p:nvSpPr>
          <p:spPr>
            <a:xfrm>
              <a:off x="1439898" y="3742623"/>
              <a:ext cx="1155031" cy="13764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a:solidFill>
                    <a:schemeClr val="tx1"/>
                  </a:solidFill>
                  <a:latin typeface="Arial" pitchFamily="34" charset="0"/>
                  <a:cs typeface="Arial" pitchFamily="34" charset="0"/>
                </a:rPr>
                <a:t>Real-time</a:t>
              </a:r>
            </a:p>
          </p:txBody>
        </p:sp>
        <p:pic>
          <p:nvPicPr>
            <p:cNvPr id="95" name="Picture 9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71043" y="3878723"/>
              <a:ext cx="467068" cy="493017"/>
            </a:xfrm>
            <a:prstGeom prst="rect">
              <a:avLst/>
            </a:prstGeom>
          </p:spPr>
        </p:pic>
        <p:sp>
          <p:nvSpPr>
            <p:cNvPr id="98" name="TextBox 97"/>
            <p:cNvSpPr txBox="1"/>
            <p:nvPr/>
          </p:nvSpPr>
          <p:spPr>
            <a:xfrm>
              <a:off x="1484140" y="4394662"/>
              <a:ext cx="1084935" cy="312093"/>
            </a:xfrm>
            <a:prstGeom prst="rect">
              <a:avLst/>
            </a:prstGeom>
            <a:noFill/>
          </p:spPr>
          <p:txBody>
            <a:bodyPr wrap="square" lIns="0" tIns="0" rIns="0" bIns="0" rtlCol="0" anchor="t">
              <a:noAutofit/>
            </a:bodyPr>
            <a:lstStyle/>
            <a:p>
              <a:pPr algn="ctr"/>
              <a:r>
                <a:rPr lang="en-US" sz="900" spc="-38"/>
                <a:t>AWS Kinesis Firehose</a:t>
              </a:r>
            </a:p>
          </p:txBody>
        </p:sp>
      </p:grpSp>
      <p:grpSp>
        <p:nvGrpSpPr>
          <p:cNvPr id="21" name="Group 20"/>
          <p:cNvGrpSpPr/>
          <p:nvPr/>
        </p:nvGrpSpPr>
        <p:grpSpPr>
          <a:xfrm>
            <a:off x="3060917" y="1636840"/>
            <a:ext cx="1559497" cy="2897343"/>
            <a:chOff x="2898183" y="1381471"/>
            <a:chExt cx="1559497" cy="2897343"/>
          </a:xfrm>
        </p:grpSpPr>
        <p:sp>
          <p:nvSpPr>
            <p:cNvPr id="92" name="Rounded Rectangle 91"/>
            <p:cNvSpPr/>
            <p:nvPr/>
          </p:nvSpPr>
          <p:spPr>
            <a:xfrm>
              <a:off x="2898183" y="1381471"/>
              <a:ext cx="1559497" cy="2786514"/>
            </a:xfrm>
            <a:prstGeom prst="roundRect">
              <a:avLst/>
            </a:prstGeom>
            <a:noFill/>
            <a:ln w="19050">
              <a:solidFill>
                <a:schemeClr val="tx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900">
                <a:solidFill>
                  <a:srgbClr val="4D4F53"/>
                </a:solidFill>
                <a:cs typeface="Arial" pitchFamily="34" charset="0"/>
              </a:endParaRPr>
            </a:p>
          </p:txBody>
        </p:sp>
        <p:sp>
          <p:nvSpPr>
            <p:cNvPr id="117" name="TextBox 116"/>
            <p:cNvSpPr txBox="1"/>
            <p:nvPr/>
          </p:nvSpPr>
          <p:spPr>
            <a:xfrm>
              <a:off x="3050969" y="4047982"/>
              <a:ext cx="937831" cy="230832"/>
            </a:xfrm>
            <a:prstGeom prst="rect">
              <a:avLst/>
            </a:prstGeom>
            <a:solidFill>
              <a:srgbClr val="C00000"/>
            </a:solidFill>
          </p:spPr>
          <p:txBody>
            <a:bodyPr wrap="square" rtlCol="0">
              <a:spAutoFit/>
            </a:bodyPr>
            <a:lstStyle/>
            <a:p>
              <a:pPr algn="ctr"/>
              <a:r>
                <a:rPr lang="en-US" sz="900">
                  <a:solidFill>
                    <a:prstClr val="white"/>
                  </a:solidFill>
                  <a:cs typeface="Arial" pitchFamily="34" charset="0"/>
                </a:rPr>
                <a:t>Storage</a:t>
              </a:r>
            </a:p>
          </p:txBody>
        </p:sp>
        <p:sp>
          <p:nvSpPr>
            <p:cNvPr id="100" name="Rectangle 99"/>
            <p:cNvSpPr/>
            <p:nvPr/>
          </p:nvSpPr>
          <p:spPr>
            <a:xfrm>
              <a:off x="3057935" y="1458473"/>
              <a:ext cx="1260908" cy="904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dirty="0">
                  <a:solidFill>
                    <a:schemeClr val="tx1"/>
                  </a:solidFill>
                  <a:latin typeface="Arial" pitchFamily="34" charset="0"/>
                  <a:cs typeface="Arial" pitchFamily="34" charset="0"/>
                </a:rPr>
                <a:t>Object Storage / Unstructured Data</a:t>
              </a:r>
            </a:p>
          </p:txBody>
        </p:sp>
        <p:pic>
          <p:nvPicPr>
            <p:cNvPr id="101" name="Picture 10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38271" y="1558155"/>
              <a:ext cx="417773" cy="433245"/>
            </a:xfrm>
            <a:prstGeom prst="rect">
              <a:avLst/>
            </a:prstGeom>
          </p:spPr>
        </p:pic>
        <p:sp>
          <p:nvSpPr>
            <p:cNvPr id="103" name="TextBox 102"/>
            <p:cNvSpPr txBox="1"/>
            <p:nvPr/>
          </p:nvSpPr>
          <p:spPr>
            <a:xfrm>
              <a:off x="3284919" y="1726521"/>
              <a:ext cx="1115465" cy="230832"/>
            </a:xfrm>
            <a:prstGeom prst="rect">
              <a:avLst/>
            </a:prstGeom>
            <a:noFill/>
          </p:spPr>
          <p:txBody>
            <a:bodyPr wrap="square" rtlCol="0">
              <a:spAutoFit/>
            </a:bodyPr>
            <a:lstStyle/>
            <a:p>
              <a:pPr algn="ctr">
                <a:defRPr/>
              </a:pPr>
              <a:r>
                <a:rPr lang="en-US" sz="900">
                  <a:solidFill>
                    <a:srgbClr val="4D4F53"/>
                  </a:solidFill>
                  <a:cs typeface="Arial" pitchFamily="34" charset="0"/>
                </a:rPr>
                <a:t>Amazon S3</a:t>
              </a:r>
            </a:p>
          </p:txBody>
        </p:sp>
        <p:sp>
          <p:nvSpPr>
            <p:cNvPr id="49" name="Rectangle 48"/>
            <p:cNvSpPr/>
            <p:nvPr/>
          </p:nvSpPr>
          <p:spPr>
            <a:xfrm>
              <a:off x="3049513" y="2439046"/>
              <a:ext cx="1260908" cy="6966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a:solidFill>
                    <a:schemeClr val="tx1"/>
                  </a:solidFill>
                  <a:latin typeface="Arial" pitchFamily="34" charset="0"/>
                  <a:cs typeface="Arial" pitchFamily="34" charset="0"/>
                </a:rPr>
                <a:t>Time Series Data</a:t>
              </a:r>
            </a:p>
          </p:txBody>
        </p:sp>
        <p:pic>
          <p:nvPicPr>
            <p:cNvPr id="50" name="Picture 4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68345" y="2505787"/>
              <a:ext cx="358823" cy="397466"/>
            </a:xfrm>
            <a:prstGeom prst="rect">
              <a:avLst/>
            </a:prstGeom>
          </p:spPr>
        </p:pic>
        <p:sp>
          <p:nvSpPr>
            <p:cNvPr id="51" name="TextBox 50"/>
            <p:cNvSpPr txBox="1"/>
            <p:nvPr/>
          </p:nvSpPr>
          <p:spPr>
            <a:xfrm>
              <a:off x="3510943" y="2675955"/>
              <a:ext cx="671064" cy="116724"/>
            </a:xfrm>
            <a:prstGeom prst="rect">
              <a:avLst/>
            </a:prstGeom>
            <a:noFill/>
          </p:spPr>
          <p:txBody>
            <a:bodyPr wrap="square" lIns="0" tIns="0" rIns="0" bIns="0" rtlCol="0" anchor="t">
              <a:noAutofit/>
            </a:bodyPr>
            <a:lstStyle/>
            <a:p>
              <a:pPr algn="ctr"/>
              <a:r>
                <a:rPr lang="en-US" sz="900"/>
                <a:t>DynamoDB</a:t>
              </a:r>
            </a:p>
          </p:txBody>
        </p:sp>
        <p:sp>
          <p:nvSpPr>
            <p:cNvPr id="52" name="Rectangle 51"/>
            <p:cNvSpPr/>
            <p:nvPr/>
          </p:nvSpPr>
          <p:spPr>
            <a:xfrm>
              <a:off x="3041090" y="3239146"/>
              <a:ext cx="1260908" cy="6966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a:solidFill>
                    <a:schemeClr val="tx1"/>
                  </a:solidFill>
                  <a:latin typeface="Arial" pitchFamily="34" charset="0"/>
                  <a:cs typeface="Arial" pitchFamily="34" charset="0"/>
                </a:rPr>
                <a:t>Structured Data</a:t>
              </a:r>
            </a:p>
          </p:txBody>
        </p:sp>
        <p:pic>
          <p:nvPicPr>
            <p:cNvPr id="54" name="Picture 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81452" y="3280196"/>
              <a:ext cx="389030" cy="427934"/>
            </a:xfrm>
            <a:prstGeom prst="rect">
              <a:avLst/>
            </a:prstGeom>
          </p:spPr>
        </p:pic>
        <p:sp>
          <p:nvSpPr>
            <p:cNvPr id="55" name="TextBox 54"/>
            <p:cNvSpPr txBox="1"/>
            <p:nvPr/>
          </p:nvSpPr>
          <p:spPr>
            <a:xfrm>
              <a:off x="3519289" y="3390632"/>
              <a:ext cx="765332" cy="116724"/>
            </a:xfrm>
            <a:prstGeom prst="rect">
              <a:avLst/>
            </a:prstGeom>
            <a:noFill/>
          </p:spPr>
          <p:txBody>
            <a:bodyPr wrap="square" lIns="0" tIns="0" rIns="0" bIns="0" rtlCol="0" anchor="t">
              <a:noAutofit/>
            </a:bodyPr>
            <a:lstStyle/>
            <a:p>
              <a:pPr algn="ctr"/>
              <a:r>
                <a:rPr lang="en-US" sz="900"/>
                <a:t>Amazon </a:t>
              </a:r>
              <a:br>
                <a:rPr lang="en-US" sz="900"/>
              </a:br>
              <a:r>
                <a:rPr lang="en-US" sz="900"/>
                <a:t>Redshift</a:t>
              </a:r>
            </a:p>
          </p:txBody>
        </p:sp>
      </p:grpSp>
      <p:sp>
        <p:nvSpPr>
          <p:cNvPr id="11" name="Rectangle 10"/>
          <p:cNvSpPr/>
          <p:nvPr/>
        </p:nvSpPr>
        <p:spPr>
          <a:xfrm>
            <a:off x="7511295" y="2012226"/>
            <a:ext cx="916807" cy="1725329"/>
          </a:xfrm>
          <a:prstGeom prst="rect">
            <a:avLst/>
          </a:prstGeom>
          <a:no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solidFill>
                <a:schemeClr val="tx1"/>
              </a:solidFill>
              <a:latin typeface="Arial" pitchFamily="34" charset="0"/>
              <a:cs typeface="Arial" pitchFamily="34" charset="0"/>
            </a:endParaRPr>
          </a:p>
        </p:txBody>
      </p:sp>
      <p:grpSp>
        <p:nvGrpSpPr>
          <p:cNvPr id="24" name="Group 23"/>
          <p:cNvGrpSpPr/>
          <p:nvPr/>
        </p:nvGrpSpPr>
        <p:grpSpPr>
          <a:xfrm>
            <a:off x="7739546" y="3572311"/>
            <a:ext cx="471987" cy="452037"/>
            <a:chOff x="9968099" y="4216925"/>
            <a:chExt cx="629316" cy="602716"/>
          </a:xfrm>
        </p:grpSpPr>
        <p:pic>
          <p:nvPicPr>
            <p:cNvPr id="60" name="Picture 5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68099" y="4216925"/>
              <a:ext cx="581189" cy="602716"/>
            </a:xfrm>
            <a:prstGeom prst="rect">
              <a:avLst/>
            </a:prstGeom>
          </p:spPr>
        </p:pic>
        <p:sp>
          <p:nvSpPr>
            <p:cNvPr id="61" name="TextBox 60"/>
            <p:cNvSpPr txBox="1"/>
            <p:nvPr/>
          </p:nvSpPr>
          <p:spPr>
            <a:xfrm>
              <a:off x="10029524" y="4369869"/>
              <a:ext cx="567891" cy="338555"/>
            </a:xfrm>
            <a:prstGeom prst="rect">
              <a:avLst/>
            </a:prstGeom>
            <a:noFill/>
          </p:spPr>
          <p:txBody>
            <a:bodyPr wrap="square" rtlCol="0">
              <a:spAutoFit/>
            </a:bodyPr>
            <a:lstStyle/>
            <a:p>
              <a:r>
                <a:rPr lang="en-US" sz="1050">
                  <a:solidFill>
                    <a:srgbClr val="4D4F53"/>
                  </a:solidFill>
                  <a:latin typeface="Arial" pitchFamily="34" charset="0"/>
                  <a:cs typeface="Arial" pitchFamily="34" charset="0"/>
                </a:rPr>
                <a:t>ec2</a:t>
              </a:r>
            </a:p>
          </p:txBody>
        </p:sp>
      </p:grpSp>
      <p:sp>
        <p:nvSpPr>
          <p:cNvPr id="14" name="Right Arrow 13"/>
          <p:cNvSpPr/>
          <p:nvPr/>
        </p:nvSpPr>
        <p:spPr>
          <a:xfrm>
            <a:off x="2363493" y="2750679"/>
            <a:ext cx="782663" cy="480365"/>
          </a:xfrm>
          <a:prstGeom prst="rightArrow">
            <a:avLst/>
          </a:prstGeom>
          <a:solidFill>
            <a:srgbClr val="B4B4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a:solidFill>
                <a:srgbClr val="4D4F53"/>
              </a:solidFill>
              <a:cs typeface="Arial" pitchFamily="34" charset="0"/>
            </a:endParaRPr>
          </a:p>
        </p:txBody>
      </p:sp>
      <p:sp>
        <p:nvSpPr>
          <p:cNvPr id="67" name="Right Arrow 66"/>
          <p:cNvSpPr/>
          <p:nvPr/>
        </p:nvSpPr>
        <p:spPr>
          <a:xfrm>
            <a:off x="6919993" y="2753513"/>
            <a:ext cx="515401" cy="470435"/>
          </a:xfrm>
          <a:prstGeom prst="rightArrow">
            <a:avLst/>
          </a:prstGeom>
          <a:solidFill>
            <a:srgbClr val="B4B4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a:solidFill>
                <a:srgbClr val="4D4F53"/>
              </a:solidFill>
              <a:cs typeface="Arial" pitchFamily="34" charset="0"/>
            </a:endParaRPr>
          </a:p>
        </p:txBody>
      </p:sp>
      <p:cxnSp>
        <p:nvCxnSpPr>
          <p:cNvPr id="16" name="Elbow Connector 15"/>
          <p:cNvCxnSpPr>
            <a:cxnSpLocks/>
            <a:stCxn id="71" idx="1"/>
            <a:endCxn id="93" idx="1"/>
          </p:cNvCxnSpPr>
          <p:nvPr/>
        </p:nvCxnSpPr>
        <p:spPr>
          <a:xfrm rot="10800000" flipV="1">
            <a:off x="1343397" y="1206186"/>
            <a:ext cx="486427" cy="2411051"/>
          </a:xfrm>
          <a:prstGeom prst="bentConnector3">
            <a:avLst>
              <a:gd name="adj1" fmla="val 15974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094415" y="3329683"/>
            <a:ext cx="1752737" cy="862664"/>
            <a:chOff x="6373369" y="3854918"/>
            <a:chExt cx="2267800" cy="1082842"/>
          </a:xfrm>
        </p:grpSpPr>
        <p:sp>
          <p:nvSpPr>
            <p:cNvPr id="69" name="Rectangle 68"/>
            <p:cNvSpPr/>
            <p:nvPr/>
          </p:nvSpPr>
          <p:spPr>
            <a:xfrm>
              <a:off x="6474217" y="3854918"/>
              <a:ext cx="2166952" cy="10828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endParaRPr lang="en-US" sz="900">
                <a:solidFill>
                  <a:schemeClr val="tx1"/>
                </a:solidFill>
                <a:latin typeface="Arial" pitchFamily="34" charset="0"/>
                <a:cs typeface="Arial" pitchFamily="34" charset="0"/>
              </a:endParaRPr>
            </a:p>
          </p:txBody>
        </p:sp>
        <p:grpSp>
          <p:nvGrpSpPr>
            <p:cNvPr id="70" name="Group 69"/>
            <p:cNvGrpSpPr/>
            <p:nvPr/>
          </p:nvGrpSpPr>
          <p:grpSpPr>
            <a:xfrm>
              <a:off x="6373369" y="4007469"/>
              <a:ext cx="1042607" cy="784724"/>
              <a:chOff x="6816131" y="3814964"/>
              <a:chExt cx="1042607" cy="784724"/>
            </a:xfrm>
          </p:grpSpPr>
          <p:sp>
            <p:nvSpPr>
              <p:cNvPr id="72" name="TextBox 71"/>
              <p:cNvSpPr txBox="1"/>
              <p:nvPr/>
            </p:nvSpPr>
            <p:spPr>
              <a:xfrm>
                <a:off x="6816131" y="4433551"/>
                <a:ext cx="1042607" cy="166137"/>
              </a:xfrm>
              <a:prstGeom prst="rect">
                <a:avLst/>
              </a:prstGeom>
              <a:noFill/>
            </p:spPr>
            <p:txBody>
              <a:bodyPr wrap="square" lIns="0" tIns="0" rIns="0" bIns="0" rtlCol="0" anchor="t">
                <a:noAutofit/>
              </a:bodyPr>
              <a:lstStyle/>
              <a:p>
                <a:pPr algn="ctr"/>
                <a:r>
                  <a:rPr lang="en-US" sz="900">
                    <a:solidFill>
                      <a:srgbClr val="4D4F53"/>
                    </a:solidFill>
                  </a:rPr>
                  <a:t>AWS EMR</a:t>
                </a:r>
              </a:p>
            </p:txBody>
          </p:sp>
          <p:pic>
            <p:nvPicPr>
              <p:cNvPr id="77" name="Picture 7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85902" y="3814964"/>
                <a:ext cx="487911" cy="585493"/>
              </a:xfrm>
              <a:prstGeom prst="rect">
                <a:avLst/>
              </a:prstGeom>
            </p:spPr>
          </p:pic>
        </p:grpSp>
        <p:pic>
          <p:nvPicPr>
            <p:cNvPr id="80" name="Picture 7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39347" y="4132212"/>
              <a:ext cx="572938" cy="298107"/>
            </a:xfrm>
            <a:prstGeom prst="rect">
              <a:avLst/>
            </a:prstGeom>
          </p:spPr>
        </p:pic>
      </p:grpSp>
      <p:sp>
        <p:nvSpPr>
          <p:cNvPr id="86" name="TextBox 85"/>
          <p:cNvSpPr txBox="1"/>
          <p:nvPr/>
        </p:nvSpPr>
        <p:spPr>
          <a:xfrm>
            <a:off x="6196977" y="3955212"/>
            <a:ext cx="548640" cy="116724"/>
          </a:xfrm>
          <a:prstGeom prst="rect">
            <a:avLst/>
          </a:prstGeom>
          <a:noFill/>
        </p:spPr>
        <p:txBody>
          <a:bodyPr wrap="square" lIns="0" tIns="0" rIns="0" bIns="0" rtlCol="0" anchor="t">
            <a:noAutofit/>
          </a:bodyPr>
          <a:lstStyle/>
          <a:p>
            <a:pPr algn="ctr"/>
            <a:r>
              <a:rPr lang="en-US" sz="900"/>
              <a:t>AWS Glue</a:t>
            </a:r>
          </a:p>
        </p:txBody>
      </p:sp>
      <p:pic>
        <p:nvPicPr>
          <p:cNvPr id="87" name="Picture 8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73879" y="3460324"/>
            <a:ext cx="394840" cy="477050"/>
          </a:xfrm>
          <a:prstGeom prst="rect">
            <a:avLst/>
          </a:prstGeom>
        </p:spPr>
      </p:pic>
      <p:sp>
        <p:nvSpPr>
          <p:cNvPr id="106" name="Rectangle 105"/>
          <p:cNvSpPr/>
          <p:nvPr/>
        </p:nvSpPr>
        <p:spPr>
          <a:xfrm>
            <a:off x="5257783" y="1841377"/>
            <a:ext cx="1437771" cy="816230"/>
          </a:xfrm>
          <a:prstGeom prst="rect">
            <a:avLst/>
          </a:prstGeom>
          <a:solidFill>
            <a:schemeClr val="bg1">
              <a:lumMod val="95000"/>
            </a:schemeClr>
          </a:solid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endParaRPr lang="en-US" sz="900">
              <a:solidFill>
                <a:schemeClr val="tx1"/>
              </a:solidFill>
              <a:latin typeface="Arial" pitchFamily="34" charset="0"/>
              <a:cs typeface="Arial" pitchFamily="34" charset="0"/>
            </a:endParaRPr>
          </a:p>
        </p:txBody>
      </p:sp>
      <p:grpSp>
        <p:nvGrpSpPr>
          <p:cNvPr id="107" name="Group 106"/>
          <p:cNvGrpSpPr/>
          <p:nvPr/>
        </p:nvGrpSpPr>
        <p:grpSpPr>
          <a:xfrm>
            <a:off x="5324601" y="1913209"/>
            <a:ext cx="1416005" cy="472031"/>
            <a:chOff x="6738542" y="2495670"/>
            <a:chExt cx="1888006" cy="629374"/>
          </a:xfrm>
        </p:grpSpPr>
        <p:pic>
          <p:nvPicPr>
            <p:cNvPr id="108" name="Picture 107"/>
            <p:cNvPicPr>
              <a:picLocks noChangeAspect="1"/>
            </p:cNvPicPr>
            <p:nvPr/>
          </p:nvPicPr>
          <p:blipFill>
            <a:blip r:embed="rId18"/>
            <a:stretch>
              <a:fillRect/>
            </a:stretch>
          </p:blipFill>
          <p:spPr>
            <a:xfrm>
              <a:off x="6738542" y="2495670"/>
              <a:ext cx="1205564" cy="629374"/>
            </a:xfrm>
            <a:prstGeom prst="rect">
              <a:avLst/>
            </a:prstGeom>
          </p:spPr>
        </p:pic>
        <p:pic>
          <p:nvPicPr>
            <p:cNvPr id="109" name="Picture 10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09897" y="2514802"/>
              <a:ext cx="581190" cy="602715"/>
            </a:xfrm>
            <a:prstGeom prst="rect">
              <a:avLst/>
            </a:prstGeom>
          </p:spPr>
        </p:pic>
        <p:sp>
          <p:nvSpPr>
            <p:cNvPr id="110" name="TextBox 109"/>
            <p:cNvSpPr txBox="1"/>
            <p:nvPr/>
          </p:nvSpPr>
          <p:spPr>
            <a:xfrm>
              <a:off x="7790754" y="2570083"/>
              <a:ext cx="835794" cy="492442"/>
            </a:xfrm>
            <a:prstGeom prst="rect">
              <a:avLst/>
            </a:prstGeom>
            <a:noFill/>
          </p:spPr>
          <p:txBody>
            <a:bodyPr wrap="square" rtlCol="0">
              <a:spAutoFit/>
            </a:bodyPr>
            <a:lstStyle/>
            <a:p>
              <a:pPr algn="ctr"/>
              <a:r>
                <a:rPr lang="en-US" sz="900">
                  <a:solidFill>
                    <a:srgbClr val="4D4F53"/>
                  </a:solidFill>
                  <a:latin typeface="Arial" pitchFamily="34" charset="0"/>
                  <a:cs typeface="Arial" pitchFamily="34" charset="0"/>
                </a:rPr>
                <a:t>EC2 or ECS</a:t>
              </a:r>
            </a:p>
          </p:txBody>
        </p:sp>
      </p:grpSp>
      <p:pic>
        <p:nvPicPr>
          <p:cNvPr id="111" name="Picture 11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480965" y="1728729"/>
            <a:ext cx="272341" cy="264776"/>
          </a:xfrm>
          <a:prstGeom prst="rect">
            <a:avLst/>
          </a:prstGeom>
        </p:spPr>
      </p:pic>
      <p:sp>
        <p:nvSpPr>
          <p:cNvPr id="23" name="TextBox 22"/>
          <p:cNvSpPr txBox="1"/>
          <p:nvPr/>
        </p:nvSpPr>
        <p:spPr>
          <a:xfrm>
            <a:off x="7857804" y="2575303"/>
            <a:ext cx="671363" cy="253916"/>
          </a:xfrm>
          <a:prstGeom prst="rect">
            <a:avLst/>
          </a:prstGeom>
          <a:noFill/>
        </p:spPr>
        <p:txBody>
          <a:bodyPr wrap="square" rtlCol="0">
            <a:spAutoFit/>
          </a:bodyPr>
          <a:lstStyle/>
          <a:p>
            <a:r>
              <a:rPr lang="en-US" sz="1050">
                <a:solidFill>
                  <a:srgbClr val="4D4F53"/>
                </a:solidFill>
                <a:latin typeface="Arial" pitchFamily="34" charset="0"/>
                <a:cs typeface="Arial" pitchFamily="34" charset="0"/>
              </a:rPr>
              <a:t>BYOL</a:t>
            </a:r>
          </a:p>
        </p:txBody>
      </p:sp>
      <p:sp>
        <p:nvSpPr>
          <p:cNvPr id="112" name="TextBox 111"/>
          <p:cNvSpPr txBox="1"/>
          <p:nvPr/>
        </p:nvSpPr>
        <p:spPr>
          <a:xfrm>
            <a:off x="7849381" y="3324871"/>
            <a:ext cx="671363" cy="253916"/>
          </a:xfrm>
          <a:prstGeom prst="rect">
            <a:avLst/>
          </a:prstGeom>
          <a:noFill/>
        </p:spPr>
        <p:txBody>
          <a:bodyPr wrap="square" rtlCol="0">
            <a:spAutoFit/>
          </a:bodyPr>
          <a:lstStyle/>
          <a:p>
            <a:r>
              <a:rPr lang="en-US" sz="1050">
                <a:solidFill>
                  <a:srgbClr val="4D4F53"/>
                </a:solidFill>
                <a:latin typeface="Arial" pitchFamily="34" charset="0"/>
                <a:cs typeface="Arial" pitchFamily="34" charset="0"/>
              </a:rPr>
              <a:t>BYOL</a:t>
            </a:r>
          </a:p>
        </p:txBody>
      </p:sp>
      <p:sp>
        <p:nvSpPr>
          <p:cNvPr id="113" name="Curved Down Arrow 112"/>
          <p:cNvSpPr/>
          <p:nvPr/>
        </p:nvSpPr>
        <p:spPr>
          <a:xfrm rot="10800000">
            <a:off x="4078168" y="4134595"/>
            <a:ext cx="1207604" cy="364625"/>
          </a:xfrm>
          <a:prstGeom prst="curvedDownArrow">
            <a:avLst/>
          </a:prstGeom>
          <a:solidFill>
            <a:srgbClr val="B4B4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a:solidFill>
                <a:srgbClr val="4D4F53"/>
              </a:solidFill>
              <a:cs typeface="Arial" pitchFamily="34" charset="0"/>
            </a:endParaRPr>
          </a:p>
        </p:txBody>
      </p:sp>
      <p:pic>
        <p:nvPicPr>
          <p:cNvPr id="116" name="Picture 11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590673" y="2249621"/>
            <a:ext cx="514355" cy="392693"/>
          </a:xfrm>
          <a:prstGeom prst="rect">
            <a:avLst/>
          </a:prstGeom>
        </p:spPr>
      </p:pic>
      <p:pic>
        <p:nvPicPr>
          <p:cNvPr id="7" name="Pictur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674963" y="2669958"/>
            <a:ext cx="656094" cy="659023"/>
          </a:xfrm>
          <a:prstGeom prst="rect">
            <a:avLst/>
          </a:prstGeom>
        </p:spPr>
      </p:pic>
      <p:cxnSp>
        <p:nvCxnSpPr>
          <p:cNvPr id="15" name="Curved Connector 14"/>
          <p:cNvCxnSpPr>
            <a:endCxn id="78" idx="1"/>
          </p:cNvCxnSpPr>
          <p:nvPr/>
        </p:nvCxnSpPr>
        <p:spPr>
          <a:xfrm rot="16200000" flipH="1">
            <a:off x="98156" y="2272731"/>
            <a:ext cx="1012557" cy="557938"/>
          </a:xfrm>
          <a:prstGeom prst="curvedConnector2">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19541" y="2994446"/>
            <a:ext cx="1115465" cy="369332"/>
          </a:xfrm>
          <a:prstGeom prst="rect">
            <a:avLst/>
          </a:prstGeom>
          <a:noFill/>
        </p:spPr>
        <p:txBody>
          <a:bodyPr wrap="square" rtlCol="0">
            <a:spAutoFit/>
          </a:bodyPr>
          <a:lstStyle/>
          <a:p>
            <a:pPr algn="ctr">
              <a:defRPr/>
            </a:pPr>
            <a:r>
              <a:rPr lang="en-US" sz="900">
                <a:solidFill>
                  <a:srgbClr val="4D4F53"/>
                </a:solidFill>
                <a:cs typeface="Arial" pitchFamily="34" charset="0"/>
              </a:rPr>
              <a:t>Direct </a:t>
            </a:r>
          </a:p>
          <a:p>
            <a:pPr algn="ctr">
              <a:defRPr/>
            </a:pPr>
            <a:r>
              <a:rPr lang="en-US" sz="900">
                <a:solidFill>
                  <a:srgbClr val="4D4F53"/>
                </a:solidFill>
                <a:cs typeface="Arial" pitchFamily="34" charset="0"/>
              </a:rPr>
              <a:t>Connect</a:t>
            </a:r>
          </a:p>
        </p:txBody>
      </p:sp>
      <p:pic>
        <p:nvPicPr>
          <p:cNvPr id="85" name="Picture 8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61346" y="2507023"/>
            <a:ext cx="405081" cy="486098"/>
          </a:xfrm>
          <a:prstGeom prst="rect">
            <a:avLst/>
          </a:prstGeom>
        </p:spPr>
      </p:pic>
      <p:sp>
        <p:nvSpPr>
          <p:cNvPr id="18" name="TextBox 17"/>
          <p:cNvSpPr txBox="1"/>
          <p:nvPr/>
        </p:nvSpPr>
        <p:spPr>
          <a:xfrm>
            <a:off x="-1" y="1681213"/>
            <a:ext cx="922150" cy="415498"/>
          </a:xfrm>
          <a:prstGeom prst="rect">
            <a:avLst/>
          </a:prstGeom>
          <a:noFill/>
        </p:spPr>
        <p:txBody>
          <a:bodyPr wrap="square" rtlCol="0">
            <a:spAutoFit/>
          </a:bodyPr>
          <a:lstStyle/>
          <a:p>
            <a:r>
              <a:rPr lang="en-US" sz="1050">
                <a:solidFill>
                  <a:srgbClr val="4D4F53"/>
                </a:solidFill>
                <a:latin typeface="Arial" pitchFamily="34" charset="0"/>
                <a:cs typeface="Arial" pitchFamily="34" charset="0"/>
              </a:rPr>
              <a:t>On-premise connectivity</a:t>
            </a:r>
          </a:p>
        </p:txBody>
      </p:sp>
      <p:sp>
        <p:nvSpPr>
          <p:cNvPr id="88" name="Curved Down Arrow 87"/>
          <p:cNvSpPr/>
          <p:nvPr/>
        </p:nvSpPr>
        <p:spPr>
          <a:xfrm>
            <a:off x="4119129" y="1572726"/>
            <a:ext cx="1207604" cy="336988"/>
          </a:xfrm>
          <a:prstGeom prst="curvedDownArrow">
            <a:avLst/>
          </a:prstGeom>
          <a:solidFill>
            <a:srgbClr val="B4B4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a:solidFill>
                <a:srgbClr val="4D4F53"/>
              </a:solidFill>
              <a:cs typeface="Arial" pitchFamily="34" charset="0"/>
            </a:endParaRPr>
          </a:p>
        </p:txBody>
      </p:sp>
      <p:sp>
        <p:nvSpPr>
          <p:cNvPr id="90" name="TextBox 89"/>
          <p:cNvSpPr txBox="1"/>
          <p:nvPr/>
        </p:nvSpPr>
        <p:spPr>
          <a:xfrm>
            <a:off x="2459302" y="2418296"/>
            <a:ext cx="548640" cy="116724"/>
          </a:xfrm>
          <a:prstGeom prst="rect">
            <a:avLst/>
          </a:prstGeom>
          <a:noFill/>
        </p:spPr>
        <p:txBody>
          <a:bodyPr wrap="square" lIns="0" tIns="0" rIns="0" bIns="0" rtlCol="0" anchor="t">
            <a:noAutofit/>
          </a:bodyPr>
          <a:lstStyle/>
          <a:p>
            <a:pPr algn="ctr"/>
            <a:r>
              <a:rPr lang="en-US" sz="900"/>
              <a:t>AWS Glue</a:t>
            </a:r>
          </a:p>
        </p:txBody>
      </p:sp>
      <p:pic>
        <p:nvPicPr>
          <p:cNvPr id="97" name="Picture 9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536203" y="1892412"/>
            <a:ext cx="394840" cy="477050"/>
          </a:xfrm>
          <a:prstGeom prst="rect">
            <a:avLst/>
          </a:prstGeom>
        </p:spPr>
      </p:pic>
      <p:pic>
        <p:nvPicPr>
          <p:cNvPr id="99" name="Picture 9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030497" y="884267"/>
            <a:ext cx="254067" cy="301705"/>
          </a:xfrm>
          <a:prstGeom prst="rect">
            <a:avLst/>
          </a:prstGeom>
        </p:spPr>
      </p:pic>
      <p:sp>
        <p:nvSpPr>
          <p:cNvPr id="102" name="TextBox 101"/>
          <p:cNvSpPr txBox="1"/>
          <p:nvPr/>
        </p:nvSpPr>
        <p:spPr>
          <a:xfrm>
            <a:off x="5804692" y="1208514"/>
            <a:ext cx="671064" cy="204462"/>
          </a:xfrm>
          <a:prstGeom prst="rect">
            <a:avLst/>
          </a:prstGeom>
          <a:noFill/>
        </p:spPr>
        <p:txBody>
          <a:bodyPr wrap="square" lIns="0" tIns="0" rIns="0" bIns="0" rtlCol="0" anchor="t">
            <a:noAutofit/>
          </a:bodyPr>
          <a:lstStyle/>
          <a:p>
            <a:pPr algn="ctr"/>
            <a:r>
              <a:rPr lang="en-US" sz="900"/>
              <a:t>Route53</a:t>
            </a:r>
          </a:p>
        </p:txBody>
      </p:sp>
      <p:sp>
        <p:nvSpPr>
          <p:cNvPr id="121" name="TextBox 120"/>
          <p:cNvSpPr txBox="1"/>
          <p:nvPr/>
        </p:nvSpPr>
        <p:spPr>
          <a:xfrm>
            <a:off x="6426800" y="1228315"/>
            <a:ext cx="640080" cy="155448"/>
          </a:xfrm>
          <a:prstGeom prst="rect">
            <a:avLst/>
          </a:prstGeom>
          <a:noFill/>
        </p:spPr>
        <p:txBody>
          <a:bodyPr wrap="square" lIns="0" tIns="0" rIns="0" bIns="0" rtlCol="0" anchor="t">
            <a:noAutofit/>
          </a:bodyPr>
          <a:lstStyle/>
          <a:p>
            <a:pPr algn="ctr"/>
            <a:r>
              <a:rPr lang="en-US" sz="900" spc="-50"/>
              <a:t>AWS KMS</a:t>
            </a:r>
          </a:p>
        </p:txBody>
      </p:sp>
      <p:pic>
        <p:nvPicPr>
          <p:cNvPr id="122" name="Picture 12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590687" y="847561"/>
            <a:ext cx="298311" cy="357974"/>
          </a:xfrm>
          <a:prstGeom prst="rect">
            <a:avLst/>
          </a:prstGeom>
        </p:spPr>
      </p:pic>
      <p:pic>
        <p:nvPicPr>
          <p:cNvPr id="123" name="Picture 12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415485" y="847560"/>
            <a:ext cx="295641" cy="354768"/>
          </a:xfrm>
          <a:prstGeom prst="rect">
            <a:avLst/>
          </a:prstGeom>
        </p:spPr>
      </p:pic>
      <p:sp>
        <p:nvSpPr>
          <p:cNvPr id="124" name="TextBox 123"/>
          <p:cNvSpPr txBox="1"/>
          <p:nvPr/>
        </p:nvSpPr>
        <p:spPr>
          <a:xfrm>
            <a:off x="5065938" y="1190433"/>
            <a:ext cx="986149" cy="211810"/>
          </a:xfrm>
          <a:prstGeom prst="rect">
            <a:avLst/>
          </a:prstGeom>
          <a:noFill/>
        </p:spPr>
        <p:txBody>
          <a:bodyPr wrap="square" lIns="0" tIns="0" rIns="0" bIns="0" rtlCol="0" anchor="t">
            <a:noAutofit/>
          </a:bodyPr>
          <a:lstStyle/>
          <a:p>
            <a:pPr algn="ctr"/>
            <a:r>
              <a:rPr lang="en-US" sz="900"/>
              <a:t>Directory </a:t>
            </a:r>
          </a:p>
          <a:p>
            <a:pPr algn="ctr"/>
            <a:r>
              <a:rPr lang="en-US" sz="900"/>
              <a:t>Service</a:t>
            </a:r>
          </a:p>
        </p:txBody>
      </p:sp>
      <p:pic>
        <p:nvPicPr>
          <p:cNvPr id="125" name="Picture 12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184546" y="867554"/>
            <a:ext cx="293385" cy="352062"/>
          </a:xfrm>
          <a:prstGeom prst="rect">
            <a:avLst/>
          </a:prstGeom>
        </p:spPr>
      </p:pic>
      <p:sp>
        <p:nvSpPr>
          <p:cNvPr id="126" name="TextBox 125"/>
          <p:cNvSpPr txBox="1"/>
          <p:nvPr/>
        </p:nvSpPr>
        <p:spPr>
          <a:xfrm>
            <a:off x="6743880" y="1237291"/>
            <a:ext cx="1262591" cy="234695"/>
          </a:xfrm>
          <a:prstGeom prst="rect">
            <a:avLst/>
          </a:prstGeom>
          <a:noFill/>
        </p:spPr>
        <p:txBody>
          <a:bodyPr wrap="square" lIns="0" tIns="0" rIns="0" bIns="0" rtlCol="0" anchor="t">
            <a:noAutofit/>
          </a:bodyPr>
          <a:lstStyle/>
          <a:p>
            <a:pPr algn="ctr">
              <a:defRPr/>
            </a:pPr>
            <a:r>
              <a:rPr lang="en-US" sz="900">
                <a:solidFill>
                  <a:srgbClr val="4D4F53"/>
                </a:solidFill>
              </a:rPr>
              <a:t>CloudTrail</a:t>
            </a:r>
          </a:p>
        </p:txBody>
      </p:sp>
      <p:pic>
        <p:nvPicPr>
          <p:cNvPr id="127" name="Picture 12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627683" y="1926903"/>
            <a:ext cx="371598" cy="429660"/>
          </a:xfrm>
          <a:prstGeom prst="rect">
            <a:avLst/>
          </a:prstGeom>
        </p:spPr>
      </p:pic>
      <p:sp>
        <p:nvSpPr>
          <p:cNvPr id="128" name="TextBox 127"/>
          <p:cNvSpPr txBox="1"/>
          <p:nvPr/>
        </p:nvSpPr>
        <p:spPr>
          <a:xfrm>
            <a:off x="1534569" y="2423462"/>
            <a:ext cx="548640" cy="116724"/>
          </a:xfrm>
          <a:prstGeom prst="rect">
            <a:avLst/>
          </a:prstGeom>
          <a:noFill/>
        </p:spPr>
        <p:txBody>
          <a:bodyPr wrap="square" lIns="0" tIns="0" rIns="0" bIns="0" rtlCol="0" anchor="t">
            <a:noAutofit/>
          </a:bodyPr>
          <a:lstStyle/>
          <a:p>
            <a:pPr algn="ctr"/>
            <a:r>
              <a:rPr lang="en-US" sz="900"/>
              <a:t>AWS RDS</a:t>
            </a:r>
          </a:p>
        </p:txBody>
      </p:sp>
      <p:pic>
        <p:nvPicPr>
          <p:cNvPr id="129" name="Picture 12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56616" y="3397983"/>
            <a:ext cx="333779" cy="375502"/>
          </a:xfrm>
          <a:prstGeom prst="rect">
            <a:avLst/>
          </a:prstGeom>
        </p:spPr>
      </p:pic>
      <p:sp>
        <p:nvSpPr>
          <p:cNvPr id="130" name="TextBox 129"/>
          <p:cNvSpPr txBox="1"/>
          <p:nvPr/>
        </p:nvSpPr>
        <p:spPr>
          <a:xfrm>
            <a:off x="-145372" y="3751280"/>
            <a:ext cx="1115465" cy="230832"/>
          </a:xfrm>
          <a:prstGeom prst="rect">
            <a:avLst/>
          </a:prstGeom>
          <a:noFill/>
        </p:spPr>
        <p:txBody>
          <a:bodyPr wrap="square" rtlCol="0">
            <a:spAutoFit/>
          </a:bodyPr>
          <a:lstStyle/>
          <a:p>
            <a:pPr algn="ctr">
              <a:defRPr/>
            </a:pPr>
            <a:r>
              <a:rPr lang="en-US" sz="900">
                <a:solidFill>
                  <a:srgbClr val="4D4F53"/>
                </a:solidFill>
                <a:cs typeface="Arial" pitchFamily="34" charset="0"/>
              </a:rPr>
              <a:t>DMS</a:t>
            </a:r>
          </a:p>
        </p:txBody>
      </p:sp>
      <p:pic>
        <p:nvPicPr>
          <p:cNvPr id="131" name="Picture 130"/>
          <p:cNvPicPr>
            <a:picLocks noChangeAspect="1"/>
          </p:cNvPicPr>
          <p:nvPr/>
        </p:nvPicPr>
        <p:blipFill>
          <a:blip r:embed="rId29"/>
          <a:stretch>
            <a:fillRect/>
          </a:stretch>
        </p:blipFill>
        <p:spPr>
          <a:xfrm>
            <a:off x="2168425" y="1507395"/>
            <a:ext cx="215900" cy="241300"/>
          </a:xfrm>
          <a:prstGeom prst="rect">
            <a:avLst/>
          </a:prstGeom>
        </p:spPr>
      </p:pic>
      <p:pic>
        <p:nvPicPr>
          <p:cNvPr id="132" name="Picture 131"/>
          <p:cNvPicPr>
            <a:picLocks noChangeAspect="1"/>
          </p:cNvPicPr>
          <p:nvPr/>
        </p:nvPicPr>
        <p:blipFill>
          <a:blip r:embed="rId29"/>
          <a:stretch>
            <a:fillRect/>
          </a:stretch>
        </p:blipFill>
        <p:spPr>
          <a:xfrm>
            <a:off x="3044080" y="1522893"/>
            <a:ext cx="215900" cy="241300"/>
          </a:xfrm>
          <a:prstGeom prst="rect">
            <a:avLst/>
          </a:prstGeom>
        </p:spPr>
      </p:pic>
      <p:pic>
        <p:nvPicPr>
          <p:cNvPr id="133" name="Picture 132"/>
          <p:cNvPicPr>
            <a:picLocks noChangeAspect="1"/>
          </p:cNvPicPr>
          <p:nvPr/>
        </p:nvPicPr>
        <p:blipFill>
          <a:blip r:embed="rId29"/>
          <a:stretch>
            <a:fillRect/>
          </a:stretch>
        </p:blipFill>
        <p:spPr>
          <a:xfrm>
            <a:off x="6724927" y="1507395"/>
            <a:ext cx="215900" cy="241300"/>
          </a:xfrm>
          <a:prstGeom prst="rect">
            <a:avLst/>
          </a:prstGeom>
        </p:spPr>
      </p:pic>
      <p:pic>
        <p:nvPicPr>
          <p:cNvPr id="134" name="Picture 133"/>
          <p:cNvPicPr>
            <a:picLocks noChangeAspect="1"/>
          </p:cNvPicPr>
          <p:nvPr/>
        </p:nvPicPr>
        <p:blipFill>
          <a:blip r:embed="rId29"/>
          <a:stretch>
            <a:fillRect/>
          </a:stretch>
        </p:blipFill>
        <p:spPr>
          <a:xfrm>
            <a:off x="8406495" y="1522893"/>
            <a:ext cx="215900" cy="241300"/>
          </a:xfrm>
          <a:prstGeom prst="rect">
            <a:avLst/>
          </a:prstGeom>
        </p:spPr>
      </p:pic>
      <p:pic>
        <p:nvPicPr>
          <p:cNvPr id="89" name="Picture 88"/>
          <p:cNvPicPr>
            <a:picLocks noChangeAspect="1"/>
          </p:cNvPicPr>
          <p:nvPr/>
        </p:nvPicPr>
        <p:blipFill>
          <a:blip r:embed="rId29"/>
          <a:stretch>
            <a:fillRect/>
          </a:stretch>
        </p:blipFill>
        <p:spPr>
          <a:xfrm>
            <a:off x="3811498" y="886959"/>
            <a:ext cx="215900" cy="241300"/>
          </a:xfrm>
          <a:prstGeom prst="rect">
            <a:avLst/>
          </a:prstGeom>
        </p:spPr>
      </p:pic>
      <p:sp>
        <p:nvSpPr>
          <p:cNvPr id="3" name="TextBox 2"/>
          <p:cNvSpPr txBox="1"/>
          <p:nvPr/>
        </p:nvSpPr>
        <p:spPr>
          <a:xfrm>
            <a:off x="3392801" y="1083022"/>
            <a:ext cx="1061634" cy="369332"/>
          </a:xfrm>
          <a:prstGeom prst="rect">
            <a:avLst/>
          </a:prstGeom>
          <a:noFill/>
        </p:spPr>
        <p:txBody>
          <a:bodyPr wrap="square" rtlCol="0">
            <a:spAutoFit/>
          </a:bodyPr>
          <a:lstStyle/>
          <a:p>
            <a:pPr algn="ctr"/>
            <a:r>
              <a:rPr lang="en-US" sz="900">
                <a:solidFill>
                  <a:srgbClr val="4D4F53"/>
                </a:solidFill>
                <a:latin typeface="Arial" pitchFamily="34" charset="0"/>
                <a:cs typeface="Arial" pitchFamily="34" charset="0"/>
              </a:rPr>
              <a:t>Security Groups/ NACLs</a:t>
            </a:r>
          </a:p>
        </p:txBody>
      </p:sp>
      <p:sp>
        <p:nvSpPr>
          <p:cNvPr id="105" name="Title 5">
            <a:extLst>
              <a:ext uri="{FF2B5EF4-FFF2-40B4-BE49-F238E27FC236}">
                <a16:creationId xmlns:a16="http://schemas.microsoft.com/office/drawing/2014/main" id="{C6B1B1C8-0C8D-4287-9EDB-518FB92378C6}"/>
              </a:ext>
            </a:extLst>
          </p:cNvPr>
          <p:cNvSpPr txBox="1">
            <a:spLocks/>
          </p:cNvSpPr>
          <p:nvPr/>
        </p:nvSpPr>
        <p:spPr>
          <a:xfrm>
            <a:off x="256616" y="232162"/>
            <a:ext cx="7538400" cy="369322"/>
          </a:xfrm>
          <a:prstGeom prst="rect">
            <a:avLst/>
          </a:prstGeom>
        </p:spPr>
        <p:txBody>
          <a:bodyPr vert="horz" wrap="square" lIns="0" tIns="45715" rIns="91428" bIns="45715" rtlCol="0" anchor="ctr">
            <a:spAutoFit/>
          </a:bodyPr>
          <a:lstStyle>
            <a:lvl1pPr algn="l" defTabSz="914286" rtl="0" eaLnBrk="1" latinLnBrk="0" hangingPunct="1">
              <a:spcBef>
                <a:spcPct val="0"/>
              </a:spcBef>
              <a:buNone/>
              <a:defRPr kumimoji="0" lang="en-US" sz="1800" b="1" i="0" u="none" strike="noStrike" kern="1200" cap="all" spc="0" normalizeH="0" baseline="0" noProof="0">
                <a:ln>
                  <a:noFill/>
                </a:ln>
                <a:solidFill>
                  <a:srgbClr val="595959"/>
                </a:solidFill>
                <a:effectLst/>
                <a:uLnTx/>
                <a:uFillTx/>
                <a:latin typeface="Trebuchet MS" pitchFamily="34" charset="0"/>
                <a:ea typeface="+mj-ea"/>
                <a:cs typeface="+mj-cs"/>
              </a:defRPr>
            </a:lvl1pPr>
          </a:lstStyle>
          <a:p>
            <a:r>
              <a:rPr lang="en-IN" dirty="0"/>
              <a:t>GI AWS+ | AWS digital innovation: data lake</a:t>
            </a:r>
          </a:p>
        </p:txBody>
      </p:sp>
    </p:spTree>
    <p:extLst>
      <p:ext uri="{BB962C8B-B14F-4D97-AF65-F5344CB8AC3E}">
        <p14:creationId xmlns:p14="http://schemas.microsoft.com/office/powerpoint/2010/main" val="3809884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70134-D86C-4BD1-9469-862BB0D72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54" y="1900014"/>
            <a:ext cx="4492981" cy="3048000"/>
          </a:xfrm>
          <a:prstGeom prst="rect">
            <a:avLst/>
          </a:prstGeom>
        </p:spPr>
      </p:pic>
      <p:sp>
        <p:nvSpPr>
          <p:cNvPr id="3" name="Rectangle 2">
            <a:extLst>
              <a:ext uri="{FF2B5EF4-FFF2-40B4-BE49-F238E27FC236}">
                <a16:creationId xmlns:a16="http://schemas.microsoft.com/office/drawing/2014/main" id="{6FB81027-69B0-48E1-A4A3-D1858F1B8455}"/>
              </a:ext>
            </a:extLst>
          </p:cNvPr>
          <p:cNvSpPr/>
          <p:nvPr/>
        </p:nvSpPr>
        <p:spPr>
          <a:xfrm>
            <a:off x="324000" y="955894"/>
            <a:ext cx="8392048" cy="923328"/>
          </a:xfrm>
          <a:prstGeom prst="rect">
            <a:avLst/>
          </a:prstGeom>
        </p:spPr>
        <p:txBody>
          <a:bodyPr wrap="square" lIns="91438" tIns="45719" rIns="91438" bIns="45719">
            <a:spAutoFit/>
          </a:bodyPr>
          <a:lstStyle/>
          <a:p>
            <a:pPr algn="just"/>
            <a:r>
              <a:rPr lang="en-US" sz="1350" dirty="0">
                <a:latin typeface="Arial" panose="020B0604020202020204" pitchFamily="34" charset="0"/>
                <a:cs typeface="Arial" panose="020B0604020202020204" pitchFamily="34" charset="0"/>
              </a:rPr>
              <a:t>A data lake is a centralized repository that allows to store all your structured and unstructured data at any scale. It can store the data as-is, without having to first structure the data, and run different types of analytics—from dashboards and visualizations to big data processing, real-time analytics, and machine learning to guide better decisions.</a:t>
            </a:r>
          </a:p>
        </p:txBody>
      </p:sp>
      <p:sp>
        <p:nvSpPr>
          <p:cNvPr id="5" name="TextBox 4">
            <a:extLst>
              <a:ext uri="{FF2B5EF4-FFF2-40B4-BE49-F238E27FC236}">
                <a16:creationId xmlns:a16="http://schemas.microsoft.com/office/drawing/2014/main" id="{A3D590BA-0505-450B-88B5-EE9E3F1923B0}"/>
              </a:ext>
            </a:extLst>
          </p:cNvPr>
          <p:cNvSpPr txBox="1"/>
          <p:nvPr/>
        </p:nvSpPr>
        <p:spPr>
          <a:xfrm>
            <a:off x="5004619" y="2518749"/>
            <a:ext cx="3711429" cy="338554"/>
          </a:xfrm>
          <a:prstGeom prst="rect">
            <a:avLst/>
          </a:prstGeom>
          <a:noFill/>
        </p:spPr>
        <p:txBody>
          <a:bodyPr wrap="square" rtlCol="0">
            <a:spAutoFit/>
          </a:bodyPr>
          <a:lstStyle/>
          <a:p>
            <a:r>
              <a:rPr lang="en-US" sz="1600" dirty="0">
                <a:solidFill>
                  <a:schemeClr val="tx2"/>
                </a:solidFill>
              </a:rPr>
              <a:t>There is </a:t>
            </a:r>
            <a:r>
              <a:rPr lang="en-US" sz="1600" b="1" dirty="0">
                <a:solidFill>
                  <a:srgbClr val="FFC000"/>
                </a:solidFill>
              </a:rPr>
              <a:t>more data </a:t>
            </a:r>
            <a:r>
              <a:rPr lang="en-US" sz="1600" dirty="0">
                <a:solidFill>
                  <a:schemeClr val="tx2"/>
                </a:solidFill>
              </a:rPr>
              <a:t>than people think</a:t>
            </a:r>
          </a:p>
        </p:txBody>
      </p:sp>
      <p:cxnSp>
        <p:nvCxnSpPr>
          <p:cNvPr id="8" name="Straight Connector 7">
            <a:extLst>
              <a:ext uri="{FF2B5EF4-FFF2-40B4-BE49-F238E27FC236}">
                <a16:creationId xmlns:a16="http://schemas.microsoft.com/office/drawing/2014/main" id="{5E4CABB7-BE25-4168-8A25-AD3E09002878}"/>
              </a:ext>
            </a:extLst>
          </p:cNvPr>
          <p:cNvCxnSpPr/>
          <p:nvPr/>
        </p:nvCxnSpPr>
        <p:spPr>
          <a:xfrm>
            <a:off x="5092262" y="2889082"/>
            <a:ext cx="37285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A446804-0831-47B5-963F-5ED88C8DC64C}"/>
              </a:ext>
            </a:extLst>
          </p:cNvPr>
          <p:cNvCxnSpPr/>
          <p:nvPr/>
        </p:nvCxnSpPr>
        <p:spPr>
          <a:xfrm>
            <a:off x="5102770" y="3419856"/>
            <a:ext cx="37285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2355AE-98D4-47AA-B418-B54008E3FFB7}"/>
              </a:ext>
            </a:extLst>
          </p:cNvPr>
          <p:cNvCxnSpPr>
            <a:cxnSpLocks/>
          </p:cNvCxnSpPr>
          <p:nvPr/>
        </p:nvCxnSpPr>
        <p:spPr>
          <a:xfrm>
            <a:off x="6061841" y="2889082"/>
            <a:ext cx="7882" cy="1543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D96C0A-ACEA-49CE-9D55-988EA798F3E4}"/>
              </a:ext>
            </a:extLst>
          </p:cNvPr>
          <p:cNvCxnSpPr>
            <a:cxnSpLocks/>
          </p:cNvCxnSpPr>
          <p:nvPr/>
        </p:nvCxnSpPr>
        <p:spPr>
          <a:xfrm>
            <a:off x="7341481" y="3404091"/>
            <a:ext cx="0" cy="1028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0909510-0178-4945-B16B-73A9AF902679}"/>
              </a:ext>
            </a:extLst>
          </p:cNvPr>
          <p:cNvSpPr txBox="1"/>
          <p:nvPr/>
        </p:nvSpPr>
        <p:spPr>
          <a:xfrm>
            <a:off x="5273567" y="3017177"/>
            <a:ext cx="562975" cy="307777"/>
          </a:xfrm>
          <a:prstGeom prst="rect">
            <a:avLst/>
          </a:prstGeom>
          <a:noFill/>
        </p:spPr>
        <p:txBody>
          <a:bodyPr wrap="none" rtlCol="0">
            <a:spAutoFit/>
          </a:bodyPr>
          <a:lstStyle/>
          <a:p>
            <a:r>
              <a:rPr lang="en-US" sz="1200" b="1" dirty="0">
                <a:solidFill>
                  <a:schemeClr val="tx2"/>
                </a:solidFill>
              </a:rPr>
              <a:t>Data</a:t>
            </a:r>
            <a:r>
              <a:rPr lang="en-US" sz="1400" dirty="0">
                <a:solidFill>
                  <a:schemeClr val="tx2"/>
                </a:solidFill>
              </a:rPr>
              <a:t> </a:t>
            </a:r>
          </a:p>
        </p:txBody>
      </p:sp>
      <p:sp>
        <p:nvSpPr>
          <p:cNvPr id="18" name="TextBox 17">
            <a:extLst>
              <a:ext uri="{FF2B5EF4-FFF2-40B4-BE49-F238E27FC236}">
                <a16:creationId xmlns:a16="http://schemas.microsoft.com/office/drawing/2014/main" id="{335271BC-A8B5-460B-B08D-2FBE873BA606}"/>
              </a:ext>
            </a:extLst>
          </p:cNvPr>
          <p:cNvSpPr txBox="1"/>
          <p:nvPr/>
        </p:nvSpPr>
        <p:spPr>
          <a:xfrm>
            <a:off x="6119653" y="3035567"/>
            <a:ext cx="1883849" cy="276999"/>
          </a:xfrm>
          <a:prstGeom prst="rect">
            <a:avLst/>
          </a:prstGeom>
          <a:noFill/>
        </p:spPr>
        <p:txBody>
          <a:bodyPr wrap="none" rtlCol="0">
            <a:spAutoFit/>
          </a:bodyPr>
          <a:lstStyle/>
          <a:p>
            <a:r>
              <a:rPr lang="en-US" sz="1200" b="1" dirty="0">
                <a:solidFill>
                  <a:schemeClr val="tx2"/>
                </a:solidFill>
              </a:rPr>
              <a:t>Data platforms need to </a:t>
            </a:r>
          </a:p>
        </p:txBody>
      </p:sp>
      <p:sp>
        <p:nvSpPr>
          <p:cNvPr id="19" name="TextBox 18">
            <a:extLst>
              <a:ext uri="{FF2B5EF4-FFF2-40B4-BE49-F238E27FC236}">
                <a16:creationId xmlns:a16="http://schemas.microsoft.com/office/drawing/2014/main" id="{3D52E893-5607-4C9D-AAC9-FD0C85053AEC}"/>
              </a:ext>
            </a:extLst>
          </p:cNvPr>
          <p:cNvSpPr txBox="1"/>
          <p:nvPr/>
        </p:nvSpPr>
        <p:spPr>
          <a:xfrm>
            <a:off x="4945117" y="3603135"/>
            <a:ext cx="1210588" cy="738664"/>
          </a:xfrm>
          <a:prstGeom prst="rect">
            <a:avLst/>
          </a:prstGeom>
          <a:noFill/>
        </p:spPr>
        <p:txBody>
          <a:bodyPr wrap="none" rtlCol="0">
            <a:spAutoFit/>
          </a:bodyPr>
          <a:lstStyle/>
          <a:p>
            <a:r>
              <a:rPr lang="en-US" sz="1200" dirty="0">
                <a:solidFill>
                  <a:schemeClr val="tx2"/>
                </a:solidFill>
              </a:rPr>
              <a:t>grows</a:t>
            </a:r>
          </a:p>
          <a:p>
            <a:r>
              <a:rPr lang="en-US" sz="1600" b="1" dirty="0">
                <a:solidFill>
                  <a:schemeClr val="tx2"/>
                </a:solidFill>
              </a:rPr>
              <a:t>&gt;10X</a:t>
            </a:r>
          </a:p>
          <a:p>
            <a:r>
              <a:rPr lang="en-US" sz="1200" b="1" dirty="0">
                <a:solidFill>
                  <a:schemeClr val="tx2"/>
                </a:solidFill>
              </a:rPr>
              <a:t>Every 5 years</a:t>
            </a:r>
            <a:r>
              <a:rPr lang="en-US" sz="1400" dirty="0">
                <a:solidFill>
                  <a:schemeClr val="tx2"/>
                </a:solidFill>
              </a:rPr>
              <a:t> </a:t>
            </a:r>
          </a:p>
        </p:txBody>
      </p:sp>
      <p:sp>
        <p:nvSpPr>
          <p:cNvPr id="20" name="TextBox 19">
            <a:extLst>
              <a:ext uri="{FF2B5EF4-FFF2-40B4-BE49-F238E27FC236}">
                <a16:creationId xmlns:a16="http://schemas.microsoft.com/office/drawing/2014/main" id="{4BD32014-7976-4882-9EC9-11F1CE83AF35}"/>
              </a:ext>
            </a:extLst>
          </p:cNvPr>
          <p:cNvSpPr txBox="1"/>
          <p:nvPr/>
        </p:nvSpPr>
        <p:spPr>
          <a:xfrm>
            <a:off x="6232630" y="3597877"/>
            <a:ext cx="723275" cy="707886"/>
          </a:xfrm>
          <a:prstGeom prst="rect">
            <a:avLst/>
          </a:prstGeom>
          <a:noFill/>
        </p:spPr>
        <p:txBody>
          <a:bodyPr wrap="none" rtlCol="0">
            <a:spAutoFit/>
          </a:bodyPr>
          <a:lstStyle/>
          <a:p>
            <a:r>
              <a:rPr lang="en-US" sz="1200" dirty="0">
                <a:solidFill>
                  <a:schemeClr val="tx2"/>
                </a:solidFill>
              </a:rPr>
              <a:t>live for </a:t>
            </a:r>
          </a:p>
          <a:p>
            <a:r>
              <a:rPr lang="en-US" sz="1600" b="1" dirty="0">
                <a:solidFill>
                  <a:schemeClr val="tx2"/>
                </a:solidFill>
              </a:rPr>
              <a:t>15</a:t>
            </a:r>
            <a:endParaRPr lang="en-US" sz="1200" b="1" dirty="0">
              <a:solidFill>
                <a:schemeClr val="tx2"/>
              </a:solidFill>
            </a:endParaRPr>
          </a:p>
          <a:p>
            <a:r>
              <a:rPr lang="en-US" sz="1200" dirty="0">
                <a:solidFill>
                  <a:schemeClr val="tx2"/>
                </a:solidFill>
              </a:rPr>
              <a:t>years</a:t>
            </a:r>
          </a:p>
        </p:txBody>
      </p:sp>
      <p:sp>
        <p:nvSpPr>
          <p:cNvPr id="21" name="TextBox 20">
            <a:extLst>
              <a:ext uri="{FF2B5EF4-FFF2-40B4-BE49-F238E27FC236}">
                <a16:creationId xmlns:a16="http://schemas.microsoft.com/office/drawing/2014/main" id="{6980DDD4-2D94-412A-ADE4-28DDA313AFAE}"/>
              </a:ext>
            </a:extLst>
          </p:cNvPr>
          <p:cNvSpPr txBox="1"/>
          <p:nvPr/>
        </p:nvSpPr>
        <p:spPr>
          <a:xfrm>
            <a:off x="7551683" y="3600504"/>
            <a:ext cx="1002385" cy="707886"/>
          </a:xfrm>
          <a:prstGeom prst="rect">
            <a:avLst/>
          </a:prstGeom>
          <a:noFill/>
        </p:spPr>
        <p:txBody>
          <a:bodyPr wrap="square" rtlCol="0">
            <a:spAutoFit/>
          </a:bodyPr>
          <a:lstStyle/>
          <a:p>
            <a:r>
              <a:rPr lang="en-US" sz="1200" dirty="0">
                <a:solidFill>
                  <a:schemeClr val="tx2"/>
                </a:solidFill>
              </a:rPr>
              <a:t>scale</a:t>
            </a:r>
          </a:p>
          <a:p>
            <a:r>
              <a:rPr lang="en-US" sz="1600" b="1" dirty="0">
                <a:solidFill>
                  <a:schemeClr val="tx2"/>
                </a:solidFill>
              </a:rPr>
              <a:t>1000X</a:t>
            </a:r>
            <a:endParaRPr lang="en-US" sz="1200" b="1" dirty="0">
              <a:solidFill>
                <a:schemeClr val="tx2"/>
              </a:solidFill>
            </a:endParaRPr>
          </a:p>
          <a:p>
            <a:endParaRPr lang="en-US" sz="1200" b="1" dirty="0">
              <a:solidFill>
                <a:schemeClr val="tx2"/>
              </a:solidFill>
            </a:endParaRPr>
          </a:p>
        </p:txBody>
      </p:sp>
      <p:sp>
        <p:nvSpPr>
          <p:cNvPr id="22" name="Title 2">
            <a:extLst>
              <a:ext uri="{FF2B5EF4-FFF2-40B4-BE49-F238E27FC236}">
                <a16:creationId xmlns:a16="http://schemas.microsoft.com/office/drawing/2014/main" id="{C501A41C-4F1F-4E2F-8684-6BB8D74E952E}"/>
              </a:ext>
            </a:extLst>
          </p:cNvPr>
          <p:cNvSpPr txBox="1">
            <a:spLocks/>
          </p:cNvSpPr>
          <p:nvPr/>
        </p:nvSpPr>
        <p:spPr>
          <a:xfrm>
            <a:off x="305438" y="290626"/>
            <a:ext cx="7538400" cy="400105"/>
          </a:xfrm>
          <a:prstGeom prst="rect">
            <a:avLst/>
          </a:prstGeom>
        </p:spPr>
        <p:txBody>
          <a:bodyPr vert="horz" wrap="square" lIns="121917" tIns="60958" rIns="121917" bIns="60958" rtlCol="0" anchor="ctr">
            <a:spAutoFit/>
          </a:bodyPr>
          <a:lstStyle>
            <a:lvl1pPr algn="l" defTabSz="914286" rtl="0" eaLnBrk="1" latinLnBrk="0" hangingPunct="1">
              <a:spcBef>
                <a:spcPct val="0"/>
              </a:spcBef>
              <a:buNone/>
              <a:defRPr kumimoji="0" lang="en-US" sz="1800" b="1" i="0" u="none" strike="noStrike" kern="1200" cap="all" spc="0" normalizeH="0" baseline="0" noProof="0">
                <a:ln>
                  <a:noFill/>
                </a:ln>
                <a:solidFill>
                  <a:srgbClr val="595959"/>
                </a:solidFill>
                <a:effectLst/>
                <a:uLnTx/>
                <a:uFillTx/>
                <a:latin typeface="Trebuchet MS" pitchFamily="34" charset="0"/>
                <a:ea typeface="+mj-ea"/>
                <a:cs typeface="+mj-cs"/>
              </a:defRPr>
            </a:lvl1pPr>
          </a:lstStyle>
          <a:p>
            <a:r>
              <a:rPr lang="en-IN" dirty="0"/>
              <a:t>GI AWS+ | data lake Enables…..</a:t>
            </a:r>
          </a:p>
        </p:txBody>
      </p:sp>
    </p:spTree>
    <p:extLst>
      <p:ext uri="{BB962C8B-B14F-4D97-AF65-F5344CB8AC3E}">
        <p14:creationId xmlns:p14="http://schemas.microsoft.com/office/powerpoint/2010/main" val="2706779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A1F3C97-4D9F-481A-BA44-BE1C23E26AA6}"/>
              </a:ext>
            </a:extLst>
          </p:cNvPr>
          <p:cNvSpPr/>
          <p:nvPr/>
        </p:nvSpPr>
        <p:spPr>
          <a:xfrm>
            <a:off x="514773" y="1865971"/>
            <a:ext cx="8134774" cy="3126287"/>
          </a:xfrm>
          <a:prstGeom prst="rect">
            <a:avLst/>
          </a:prstGeom>
          <a:solidFill>
            <a:sysClr val="window" lastClr="FFFFFF">
              <a:lumMod val="20000"/>
              <a:lumOff val="80000"/>
              <a:alpha val="13000"/>
            </a:sysClr>
          </a:solidFill>
          <a:ln w="9525" cap="flat" cmpd="sng" algn="ctr">
            <a:solidFill>
              <a:srgbClr val="474746"/>
            </a:solidFill>
            <a:prstDash val="dash"/>
          </a:ln>
          <a:effectLst/>
        </p:spPr>
        <p:txBody>
          <a:bodyPr lIns="91438" tIns="45719" rIns="91438" bIns="45719" rtlCol="0" anchor="ctr"/>
          <a:lstStyle/>
          <a:p>
            <a:pPr algn="ctr" defTabSz="457189">
              <a:defRPr/>
            </a:pPr>
            <a:endParaRPr lang="en-US" sz="1800" dirty="0">
              <a:solidFill>
                <a:prstClr val="white"/>
              </a:solidFill>
            </a:endParaRPr>
          </a:p>
        </p:txBody>
      </p:sp>
      <p:grpSp>
        <p:nvGrpSpPr>
          <p:cNvPr id="25" name="Group 24">
            <a:extLst>
              <a:ext uri="{FF2B5EF4-FFF2-40B4-BE49-F238E27FC236}">
                <a16:creationId xmlns:a16="http://schemas.microsoft.com/office/drawing/2014/main" id="{771CA6D8-301E-4215-8B39-2811D1DF60E5}"/>
              </a:ext>
            </a:extLst>
          </p:cNvPr>
          <p:cNvGrpSpPr/>
          <p:nvPr/>
        </p:nvGrpSpPr>
        <p:grpSpPr>
          <a:xfrm>
            <a:off x="686751" y="2110692"/>
            <a:ext cx="7855342" cy="578886"/>
            <a:chOff x="559371" y="2209800"/>
            <a:chExt cx="8199393" cy="655740"/>
          </a:xfrm>
        </p:grpSpPr>
        <p:sp>
          <p:nvSpPr>
            <p:cNvPr id="26" name="Freeform 4">
              <a:extLst>
                <a:ext uri="{FF2B5EF4-FFF2-40B4-BE49-F238E27FC236}">
                  <a16:creationId xmlns:a16="http://schemas.microsoft.com/office/drawing/2014/main" id="{C34BC87A-57D1-4F76-A352-DA5656E83FA0}"/>
                </a:ext>
              </a:extLst>
            </p:cNvPr>
            <p:cNvSpPr/>
            <p:nvPr/>
          </p:nvSpPr>
          <p:spPr>
            <a:xfrm>
              <a:off x="559371" y="2209800"/>
              <a:ext cx="2411586" cy="655740"/>
            </a:xfrm>
            <a:custGeom>
              <a:avLst/>
              <a:gdLst>
                <a:gd name="connsiteX0" fmla="*/ 0 w 2411586"/>
                <a:gd name="connsiteY0" fmla="*/ 0 h 655740"/>
                <a:gd name="connsiteX1" fmla="*/ 2083716 w 2411586"/>
                <a:gd name="connsiteY1" fmla="*/ 0 h 655740"/>
                <a:gd name="connsiteX2" fmla="*/ 2411586 w 2411586"/>
                <a:gd name="connsiteY2" fmla="*/ 327870 h 655740"/>
                <a:gd name="connsiteX3" fmla="*/ 2083716 w 2411586"/>
                <a:gd name="connsiteY3" fmla="*/ 655740 h 655740"/>
                <a:gd name="connsiteX4" fmla="*/ 0 w 2411586"/>
                <a:gd name="connsiteY4" fmla="*/ 655740 h 655740"/>
                <a:gd name="connsiteX5" fmla="*/ 0 w 2411586"/>
                <a:gd name="connsiteY5" fmla="*/ 0 h 65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1586" h="655740">
                  <a:moveTo>
                    <a:pt x="0" y="0"/>
                  </a:moveTo>
                  <a:lnTo>
                    <a:pt x="2083716" y="0"/>
                  </a:lnTo>
                  <a:lnTo>
                    <a:pt x="2411586" y="327870"/>
                  </a:lnTo>
                  <a:lnTo>
                    <a:pt x="2083716" y="655740"/>
                  </a:lnTo>
                  <a:lnTo>
                    <a:pt x="0" y="655740"/>
                  </a:lnTo>
                  <a:lnTo>
                    <a:pt x="0" y="0"/>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96012" tIns="48006" rIns="146954" bIns="48006" numCol="1" spcCol="1270" anchor="ctr" anchorCtr="0">
              <a:noAutofit/>
            </a:bodyPr>
            <a:lstStyle/>
            <a:p>
              <a:pPr algn="ctr" defTabSz="1066773">
                <a:lnSpc>
                  <a:spcPct val="90000"/>
                </a:lnSpc>
                <a:spcBef>
                  <a:spcPct val="0"/>
                </a:spcBef>
                <a:spcAft>
                  <a:spcPct val="35000"/>
                </a:spcAft>
                <a:defRPr/>
              </a:pPr>
              <a:r>
                <a:rPr lang="en-US" sz="1600" b="1" dirty="0">
                  <a:solidFill>
                    <a:schemeClr val="bg1"/>
                  </a:solidFill>
                </a:rPr>
                <a:t>Source</a:t>
              </a:r>
            </a:p>
          </p:txBody>
        </p:sp>
        <p:sp>
          <p:nvSpPr>
            <p:cNvPr id="27" name="Freeform 5">
              <a:extLst>
                <a:ext uri="{FF2B5EF4-FFF2-40B4-BE49-F238E27FC236}">
                  <a16:creationId xmlns:a16="http://schemas.microsoft.com/office/drawing/2014/main" id="{79339D1D-9D3C-4C85-9705-507B61FF07A0}"/>
                </a:ext>
              </a:extLst>
            </p:cNvPr>
            <p:cNvSpPr/>
            <p:nvPr/>
          </p:nvSpPr>
          <p:spPr>
            <a:xfrm>
              <a:off x="2488640" y="2209800"/>
              <a:ext cx="2411586" cy="655740"/>
            </a:xfrm>
            <a:custGeom>
              <a:avLst/>
              <a:gdLst>
                <a:gd name="connsiteX0" fmla="*/ 0 w 2411586"/>
                <a:gd name="connsiteY0" fmla="*/ 0 h 655740"/>
                <a:gd name="connsiteX1" fmla="*/ 2083716 w 2411586"/>
                <a:gd name="connsiteY1" fmla="*/ 0 h 655740"/>
                <a:gd name="connsiteX2" fmla="*/ 2411586 w 2411586"/>
                <a:gd name="connsiteY2" fmla="*/ 327870 h 655740"/>
                <a:gd name="connsiteX3" fmla="*/ 2083716 w 2411586"/>
                <a:gd name="connsiteY3" fmla="*/ 655740 h 655740"/>
                <a:gd name="connsiteX4" fmla="*/ 0 w 2411586"/>
                <a:gd name="connsiteY4" fmla="*/ 655740 h 655740"/>
                <a:gd name="connsiteX5" fmla="*/ 327870 w 2411586"/>
                <a:gd name="connsiteY5" fmla="*/ 327870 h 655740"/>
                <a:gd name="connsiteX6" fmla="*/ 0 w 2411586"/>
                <a:gd name="connsiteY6" fmla="*/ 0 h 65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1586" h="655740">
                  <a:moveTo>
                    <a:pt x="0" y="0"/>
                  </a:moveTo>
                  <a:lnTo>
                    <a:pt x="2083716" y="0"/>
                  </a:lnTo>
                  <a:lnTo>
                    <a:pt x="2411586" y="327870"/>
                  </a:lnTo>
                  <a:lnTo>
                    <a:pt x="2083716" y="655740"/>
                  </a:lnTo>
                  <a:lnTo>
                    <a:pt x="0" y="655740"/>
                  </a:lnTo>
                  <a:lnTo>
                    <a:pt x="327870" y="327870"/>
                  </a:lnTo>
                  <a:lnTo>
                    <a:pt x="0" y="0"/>
                  </a:lnTo>
                  <a:close/>
                </a:path>
              </a:pathLst>
            </a:custGeom>
            <a:solidFill>
              <a:schemeClr val="accent2"/>
            </a:solidFill>
            <a:ln w="25400" cap="flat" cmpd="sng" algn="ctr">
              <a:solidFill>
                <a:sysClr val="window" lastClr="FFFFFF">
                  <a:hueOff val="0"/>
                  <a:satOff val="0"/>
                  <a:lumOff val="0"/>
                  <a:alphaOff val="0"/>
                </a:sysClr>
              </a:solidFill>
              <a:prstDash val="solid"/>
            </a:ln>
            <a:effectLst/>
          </p:spPr>
          <p:txBody>
            <a:bodyPr spcFirstLastPara="0" vert="horz" wrap="square" lIns="317912" tIns="48006" rIns="269906" bIns="48006" numCol="1" spcCol="1270" anchor="ctr" anchorCtr="0">
              <a:noAutofit/>
            </a:bodyPr>
            <a:lstStyle/>
            <a:p>
              <a:pPr algn="ctr" defTabSz="1066773">
                <a:lnSpc>
                  <a:spcPct val="90000"/>
                </a:lnSpc>
                <a:spcBef>
                  <a:spcPct val="0"/>
                </a:spcBef>
                <a:spcAft>
                  <a:spcPct val="35000"/>
                </a:spcAft>
                <a:defRPr/>
              </a:pPr>
              <a:r>
                <a:rPr lang="en-US" sz="1600" b="1" dirty="0">
                  <a:solidFill>
                    <a:schemeClr val="bg1"/>
                  </a:solidFill>
                </a:rPr>
                <a:t>Build</a:t>
              </a:r>
            </a:p>
          </p:txBody>
        </p:sp>
        <p:sp>
          <p:nvSpPr>
            <p:cNvPr id="28" name="Freeform 6">
              <a:extLst>
                <a:ext uri="{FF2B5EF4-FFF2-40B4-BE49-F238E27FC236}">
                  <a16:creationId xmlns:a16="http://schemas.microsoft.com/office/drawing/2014/main" id="{ADDC951B-CE1E-4B28-8214-1E387D7A22FA}"/>
                </a:ext>
              </a:extLst>
            </p:cNvPr>
            <p:cNvSpPr/>
            <p:nvPr/>
          </p:nvSpPr>
          <p:spPr>
            <a:xfrm>
              <a:off x="4417909" y="2209800"/>
              <a:ext cx="2411586" cy="655740"/>
            </a:xfrm>
            <a:custGeom>
              <a:avLst/>
              <a:gdLst>
                <a:gd name="connsiteX0" fmla="*/ 0 w 2411586"/>
                <a:gd name="connsiteY0" fmla="*/ 0 h 655740"/>
                <a:gd name="connsiteX1" fmla="*/ 2083716 w 2411586"/>
                <a:gd name="connsiteY1" fmla="*/ 0 h 655740"/>
                <a:gd name="connsiteX2" fmla="*/ 2411586 w 2411586"/>
                <a:gd name="connsiteY2" fmla="*/ 327870 h 655740"/>
                <a:gd name="connsiteX3" fmla="*/ 2083716 w 2411586"/>
                <a:gd name="connsiteY3" fmla="*/ 655740 h 655740"/>
                <a:gd name="connsiteX4" fmla="*/ 0 w 2411586"/>
                <a:gd name="connsiteY4" fmla="*/ 655740 h 655740"/>
                <a:gd name="connsiteX5" fmla="*/ 327870 w 2411586"/>
                <a:gd name="connsiteY5" fmla="*/ 327870 h 655740"/>
                <a:gd name="connsiteX6" fmla="*/ 0 w 2411586"/>
                <a:gd name="connsiteY6" fmla="*/ 0 h 65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1586" h="655740">
                  <a:moveTo>
                    <a:pt x="0" y="0"/>
                  </a:moveTo>
                  <a:lnTo>
                    <a:pt x="2083716" y="0"/>
                  </a:lnTo>
                  <a:lnTo>
                    <a:pt x="2411586" y="327870"/>
                  </a:lnTo>
                  <a:lnTo>
                    <a:pt x="2083716" y="655740"/>
                  </a:lnTo>
                  <a:lnTo>
                    <a:pt x="0" y="655740"/>
                  </a:lnTo>
                  <a:lnTo>
                    <a:pt x="327870" y="327870"/>
                  </a:lnTo>
                  <a:lnTo>
                    <a:pt x="0" y="0"/>
                  </a:lnTo>
                  <a:close/>
                </a:path>
              </a:pathLst>
            </a:custGeom>
            <a:solidFill>
              <a:schemeClr val="accent4"/>
            </a:solidFill>
            <a:ln w="25400" cap="flat" cmpd="sng" algn="ctr">
              <a:solidFill>
                <a:sysClr val="window" lastClr="FFFFFF">
                  <a:hueOff val="0"/>
                  <a:satOff val="0"/>
                  <a:lumOff val="0"/>
                  <a:alphaOff val="0"/>
                </a:sysClr>
              </a:solidFill>
              <a:prstDash val="solid"/>
            </a:ln>
            <a:effectLst/>
          </p:spPr>
          <p:txBody>
            <a:bodyPr spcFirstLastPara="0" vert="horz" wrap="square" lIns="317912" tIns="48006" rIns="269906" bIns="48006" numCol="1" spcCol="1270" anchor="ctr" anchorCtr="0">
              <a:noAutofit/>
            </a:bodyPr>
            <a:lstStyle/>
            <a:p>
              <a:pPr algn="ctr" defTabSz="1066773">
                <a:lnSpc>
                  <a:spcPct val="90000"/>
                </a:lnSpc>
                <a:spcBef>
                  <a:spcPct val="0"/>
                </a:spcBef>
                <a:spcAft>
                  <a:spcPct val="35000"/>
                </a:spcAft>
                <a:defRPr/>
              </a:pPr>
              <a:r>
                <a:rPr lang="en-US" sz="1600" b="1" dirty="0">
                  <a:solidFill>
                    <a:schemeClr val="bg1"/>
                  </a:solidFill>
                </a:rPr>
                <a:t>Test</a:t>
              </a:r>
            </a:p>
          </p:txBody>
        </p:sp>
        <p:sp>
          <p:nvSpPr>
            <p:cNvPr id="29" name="Freeform 7">
              <a:extLst>
                <a:ext uri="{FF2B5EF4-FFF2-40B4-BE49-F238E27FC236}">
                  <a16:creationId xmlns:a16="http://schemas.microsoft.com/office/drawing/2014/main" id="{CDD08811-6E4F-400D-9C28-F5E3BED702AC}"/>
                </a:ext>
              </a:extLst>
            </p:cNvPr>
            <p:cNvSpPr/>
            <p:nvPr/>
          </p:nvSpPr>
          <p:spPr>
            <a:xfrm>
              <a:off x="6347178" y="2209800"/>
              <a:ext cx="2411586" cy="655740"/>
            </a:xfrm>
            <a:custGeom>
              <a:avLst/>
              <a:gdLst>
                <a:gd name="connsiteX0" fmla="*/ 0 w 2411586"/>
                <a:gd name="connsiteY0" fmla="*/ 0 h 655740"/>
                <a:gd name="connsiteX1" fmla="*/ 2083716 w 2411586"/>
                <a:gd name="connsiteY1" fmla="*/ 0 h 655740"/>
                <a:gd name="connsiteX2" fmla="*/ 2411586 w 2411586"/>
                <a:gd name="connsiteY2" fmla="*/ 327870 h 655740"/>
                <a:gd name="connsiteX3" fmla="*/ 2083716 w 2411586"/>
                <a:gd name="connsiteY3" fmla="*/ 655740 h 655740"/>
                <a:gd name="connsiteX4" fmla="*/ 0 w 2411586"/>
                <a:gd name="connsiteY4" fmla="*/ 655740 h 655740"/>
                <a:gd name="connsiteX5" fmla="*/ 327870 w 2411586"/>
                <a:gd name="connsiteY5" fmla="*/ 327870 h 655740"/>
                <a:gd name="connsiteX6" fmla="*/ 0 w 2411586"/>
                <a:gd name="connsiteY6" fmla="*/ 0 h 65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1586" h="655740">
                  <a:moveTo>
                    <a:pt x="0" y="0"/>
                  </a:moveTo>
                  <a:lnTo>
                    <a:pt x="2083716" y="0"/>
                  </a:lnTo>
                  <a:lnTo>
                    <a:pt x="2411586" y="327870"/>
                  </a:lnTo>
                  <a:lnTo>
                    <a:pt x="2083716" y="655740"/>
                  </a:lnTo>
                  <a:lnTo>
                    <a:pt x="0" y="655740"/>
                  </a:lnTo>
                  <a:lnTo>
                    <a:pt x="327870" y="327870"/>
                  </a:lnTo>
                  <a:lnTo>
                    <a:pt x="0" y="0"/>
                  </a:lnTo>
                  <a:close/>
                </a:path>
              </a:pathLst>
            </a:custGeom>
            <a:solidFill>
              <a:schemeClr val="accent5"/>
            </a:solidFill>
            <a:ln w="25400" cap="flat" cmpd="sng" algn="ctr">
              <a:solidFill>
                <a:sysClr val="window" lastClr="FFFFFF">
                  <a:hueOff val="0"/>
                  <a:satOff val="0"/>
                  <a:lumOff val="0"/>
                  <a:alphaOff val="0"/>
                </a:sysClr>
              </a:solidFill>
              <a:prstDash val="solid"/>
            </a:ln>
            <a:effectLst/>
          </p:spPr>
          <p:txBody>
            <a:bodyPr spcFirstLastPara="0" vert="horz" wrap="square" lIns="317912" tIns="48006" rIns="269906" bIns="48006" numCol="1" spcCol="1270" anchor="ctr" anchorCtr="0">
              <a:noAutofit/>
            </a:bodyPr>
            <a:lstStyle/>
            <a:p>
              <a:pPr algn="ctr" defTabSz="1066773">
                <a:lnSpc>
                  <a:spcPct val="90000"/>
                </a:lnSpc>
                <a:spcBef>
                  <a:spcPct val="0"/>
                </a:spcBef>
                <a:spcAft>
                  <a:spcPct val="35000"/>
                </a:spcAft>
                <a:defRPr/>
              </a:pPr>
              <a:r>
                <a:rPr lang="en-US" sz="1600" b="1" dirty="0">
                  <a:solidFill>
                    <a:schemeClr val="bg1"/>
                  </a:solidFill>
                </a:rPr>
                <a:t>Production</a:t>
              </a:r>
            </a:p>
          </p:txBody>
        </p:sp>
      </p:grpSp>
      <p:sp>
        <p:nvSpPr>
          <p:cNvPr id="30" name="Left Brace 29">
            <a:extLst>
              <a:ext uri="{FF2B5EF4-FFF2-40B4-BE49-F238E27FC236}">
                <a16:creationId xmlns:a16="http://schemas.microsoft.com/office/drawing/2014/main" id="{826D083E-2554-4766-AABC-47CA220E388B}"/>
              </a:ext>
            </a:extLst>
          </p:cNvPr>
          <p:cNvSpPr/>
          <p:nvPr/>
        </p:nvSpPr>
        <p:spPr>
          <a:xfrm rot="16200000">
            <a:off x="4479880" y="1920251"/>
            <a:ext cx="375365" cy="4019910"/>
          </a:xfrm>
          <a:prstGeom prst="leftBrace">
            <a:avLst>
              <a:gd name="adj1" fmla="val 8333"/>
              <a:gd name="adj2" fmla="val 49674"/>
            </a:avLst>
          </a:prstGeom>
          <a:noFill/>
          <a:ln w="25400" cap="flat" cmpd="sng" algn="ctr">
            <a:solidFill>
              <a:srgbClr val="474746"/>
            </a:solidFill>
            <a:prstDash val="solid"/>
          </a:ln>
          <a:effectLst>
            <a:outerShdw blurRad="40000" dist="20000" dir="5400000" rotWithShape="0">
              <a:srgbClr val="000000">
                <a:alpha val="38000"/>
              </a:srgbClr>
            </a:outerShdw>
          </a:effectLst>
        </p:spPr>
        <p:txBody>
          <a:bodyPr lIns="91438" tIns="45719" rIns="91438" bIns="45719" rtlCol="0" anchor="ctr"/>
          <a:lstStyle/>
          <a:p>
            <a:pPr algn="ctr" defTabSz="457189">
              <a:defRPr/>
            </a:pPr>
            <a:endParaRPr lang="en-US" sz="1800" dirty="0">
              <a:solidFill>
                <a:srgbClr val="474746"/>
              </a:solidFill>
            </a:endParaRPr>
          </a:p>
        </p:txBody>
      </p:sp>
      <p:grpSp>
        <p:nvGrpSpPr>
          <p:cNvPr id="31" name="Group 30">
            <a:extLst>
              <a:ext uri="{FF2B5EF4-FFF2-40B4-BE49-F238E27FC236}">
                <a16:creationId xmlns:a16="http://schemas.microsoft.com/office/drawing/2014/main" id="{95849F8A-6F3B-4C5F-B26A-4BADBAE23122}"/>
              </a:ext>
            </a:extLst>
          </p:cNvPr>
          <p:cNvGrpSpPr/>
          <p:nvPr/>
        </p:nvGrpSpPr>
        <p:grpSpPr>
          <a:xfrm>
            <a:off x="5125561" y="2807160"/>
            <a:ext cx="936475" cy="1074214"/>
            <a:chOff x="4834354" y="2949819"/>
            <a:chExt cx="1445619" cy="1658241"/>
          </a:xfrm>
        </p:grpSpPr>
        <p:sp>
          <p:nvSpPr>
            <p:cNvPr id="32" name="TextBox 31">
              <a:extLst>
                <a:ext uri="{FF2B5EF4-FFF2-40B4-BE49-F238E27FC236}">
                  <a16:creationId xmlns:a16="http://schemas.microsoft.com/office/drawing/2014/main" id="{A8EE9015-A556-4A2B-9299-E9325355F22D}"/>
                </a:ext>
              </a:extLst>
            </p:cNvPr>
            <p:cNvSpPr txBox="1"/>
            <p:nvPr/>
          </p:nvSpPr>
          <p:spPr>
            <a:xfrm>
              <a:off x="4834354" y="3895398"/>
              <a:ext cx="1445619" cy="712662"/>
            </a:xfrm>
            <a:prstGeom prst="rect">
              <a:avLst/>
            </a:prstGeom>
            <a:noFill/>
          </p:spPr>
          <p:txBody>
            <a:bodyPr wrap="none" rtlCol="0">
              <a:spAutoFit/>
            </a:bodyPr>
            <a:lstStyle/>
            <a:p>
              <a:pPr algn="ctr" defTabSz="457189"/>
              <a:r>
                <a:rPr lang="en-US" sz="1200" dirty="0">
                  <a:solidFill>
                    <a:srgbClr val="474746"/>
                  </a:solidFill>
                </a:rPr>
                <a:t>Third Party</a:t>
              </a:r>
              <a:br>
                <a:rPr lang="en-US" sz="1200" dirty="0">
                  <a:solidFill>
                    <a:srgbClr val="474746"/>
                  </a:solidFill>
                </a:rPr>
              </a:br>
              <a:r>
                <a:rPr lang="en-US" sz="1200" dirty="0">
                  <a:solidFill>
                    <a:srgbClr val="474746"/>
                  </a:solidFill>
                </a:rPr>
                <a:t>Tooling</a:t>
              </a:r>
            </a:p>
          </p:txBody>
        </p:sp>
        <p:pic>
          <p:nvPicPr>
            <p:cNvPr id="33" name="Picture 32">
              <a:extLst>
                <a:ext uri="{FF2B5EF4-FFF2-40B4-BE49-F238E27FC236}">
                  <a16:creationId xmlns:a16="http://schemas.microsoft.com/office/drawing/2014/main" id="{4E54EB82-8205-4996-A15C-D797386A1F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0352" y="2949819"/>
              <a:ext cx="973623" cy="973623"/>
            </a:xfrm>
            <a:prstGeom prst="rect">
              <a:avLst/>
            </a:prstGeom>
          </p:spPr>
        </p:pic>
      </p:grpSp>
      <p:grpSp>
        <p:nvGrpSpPr>
          <p:cNvPr id="34" name="Group 33">
            <a:extLst>
              <a:ext uri="{FF2B5EF4-FFF2-40B4-BE49-F238E27FC236}">
                <a16:creationId xmlns:a16="http://schemas.microsoft.com/office/drawing/2014/main" id="{EDA07EC9-4689-4F8A-9E0F-C6CF39F7FA52}"/>
              </a:ext>
            </a:extLst>
          </p:cNvPr>
          <p:cNvGrpSpPr/>
          <p:nvPr/>
        </p:nvGrpSpPr>
        <p:grpSpPr>
          <a:xfrm>
            <a:off x="754774" y="2798646"/>
            <a:ext cx="1481496" cy="861372"/>
            <a:chOff x="4404798" y="1981242"/>
            <a:chExt cx="2713809" cy="1434422"/>
          </a:xfrm>
        </p:grpSpPr>
        <p:sp>
          <p:nvSpPr>
            <p:cNvPr id="35" name="TextBox 34">
              <a:extLst>
                <a:ext uri="{FF2B5EF4-FFF2-40B4-BE49-F238E27FC236}">
                  <a16:creationId xmlns:a16="http://schemas.microsoft.com/office/drawing/2014/main" id="{E4A789DE-97A1-4175-83AE-C1A9EEE47286}"/>
                </a:ext>
              </a:extLst>
            </p:cNvPr>
            <p:cNvSpPr txBox="1"/>
            <p:nvPr/>
          </p:nvSpPr>
          <p:spPr>
            <a:xfrm>
              <a:off x="4404798" y="2954384"/>
              <a:ext cx="2713809" cy="461280"/>
            </a:xfrm>
            <a:prstGeom prst="rect">
              <a:avLst/>
            </a:prstGeom>
            <a:noFill/>
          </p:spPr>
          <p:txBody>
            <a:bodyPr wrap="none" rtlCol="0">
              <a:spAutoFit/>
            </a:bodyPr>
            <a:lstStyle/>
            <a:p>
              <a:pPr algn="ctr" defTabSz="457189"/>
              <a:r>
                <a:rPr lang="en-US" sz="1200" b="1" dirty="0">
                  <a:solidFill>
                    <a:srgbClr val="474746"/>
                  </a:solidFill>
                </a:rPr>
                <a:t>AWS </a:t>
              </a:r>
              <a:r>
                <a:rPr lang="en-US" sz="1200" dirty="0">
                  <a:solidFill>
                    <a:srgbClr val="474746"/>
                  </a:solidFill>
                </a:rPr>
                <a:t>CodeCommit</a:t>
              </a:r>
            </a:p>
          </p:txBody>
        </p:sp>
        <p:pic>
          <p:nvPicPr>
            <p:cNvPr id="36" name="Picture 35">
              <a:extLst>
                <a:ext uri="{FF2B5EF4-FFF2-40B4-BE49-F238E27FC236}">
                  <a16:creationId xmlns:a16="http://schemas.microsoft.com/office/drawing/2014/main" id="{A4EBA082-EDD9-433D-8D47-2FEAE08896DA}"/>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196804" y="1981242"/>
              <a:ext cx="1129797" cy="1081569"/>
            </a:xfrm>
            <a:prstGeom prst="rect">
              <a:avLst/>
            </a:prstGeom>
          </p:spPr>
        </p:pic>
      </p:grpSp>
      <p:grpSp>
        <p:nvGrpSpPr>
          <p:cNvPr id="37" name="Group 36">
            <a:extLst>
              <a:ext uri="{FF2B5EF4-FFF2-40B4-BE49-F238E27FC236}">
                <a16:creationId xmlns:a16="http://schemas.microsoft.com/office/drawing/2014/main" id="{67B39D5E-D96E-46B0-B718-1224ADB6C2D0}"/>
              </a:ext>
            </a:extLst>
          </p:cNvPr>
          <p:cNvGrpSpPr/>
          <p:nvPr/>
        </p:nvGrpSpPr>
        <p:grpSpPr>
          <a:xfrm>
            <a:off x="3031039" y="2775762"/>
            <a:ext cx="1292341" cy="935365"/>
            <a:chOff x="6923249" y="1906407"/>
            <a:chExt cx="2088713" cy="1511759"/>
          </a:xfrm>
        </p:grpSpPr>
        <p:sp>
          <p:nvSpPr>
            <p:cNvPr id="38" name="TextBox 37">
              <a:extLst>
                <a:ext uri="{FF2B5EF4-FFF2-40B4-BE49-F238E27FC236}">
                  <a16:creationId xmlns:a16="http://schemas.microsoft.com/office/drawing/2014/main" id="{ADF3F873-87DD-4473-A0CB-93FA38A2C3A4}"/>
                </a:ext>
              </a:extLst>
            </p:cNvPr>
            <p:cNvSpPr txBox="1"/>
            <p:nvPr/>
          </p:nvSpPr>
          <p:spPr>
            <a:xfrm>
              <a:off x="6923249" y="2970474"/>
              <a:ext cx="2088713" cy="447692"/>
            </a:xfrm>
            <a:prstGeom prst="rect">
              <a:avLst/>
            </a:prstGeom>
            <a:noFill/>
          </p:spPr>
          <p:txBody>
            <a:bodyPr wrap="none" rtlCol="0">
              <a:spAutoFit/>
            </a:bodyPr>
            <a:lstStyle/>
            <a:p>
              <a:pPr algn="ctr" defTabSz="457189"/>
              <a:r>
                <a:rPr lang="en-US" sz="1200" b="1" dirty="0">
                  <a:solidFill>
                    <a:srgbClr val="474746"/>
                  </a:solidFill>
                </a:rPr>
                <a:t>AWS </a:t>
              </a:r>
              <a:r>
                <a:rPr lang="en-US" sz="1200" dirty="0">
                  <a:solidFill>
                    <a:srgbClr val="474746"/>
                  </a:solidFill>
                </a:rPr>
                <a:t>CodeBuild</a:t>
              </a:r>
            </a:p>
          </p:txBody>
        </p:sp>
        <p:pic>
          <p:nvPicPr>
            <p:cNvPr id="39" name="Picture 38">
              <a:extLst>
                <a:ext uri="{FF2B5EF4-FFF2-40B4-BE49-F238E27FC236}">
                  <a16:creationId xmlns:a16="http://schemas.microsoft.com/office/drawing/2014/main" id="{C227042F-6DC5-41B6-9B90-844397C53BE1}"/>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394570" y="1906407"/>
              <a:ext cx="1146068" cy="1189529"/>
            </a:xfrm>
            <a:prstGeom prst="rect">
              <a:avLst/>
            </a:prstGeom>
          </p:spPr>
        </p:pic>
      </p:grpSp>
      <p:grpSp>
        <p:nvGrpSpPr>
          <p:cNvPr id="40" name="Group 39">
            <a:extLst>
              <a:ext uri="{FF2B5EF4-FFF2-40B4-BE49-F238E27FC236}">
                <a16:creationId xmlns:a16="http://schemas.microsoft.com/office/drawing/2014/main" id="{FE693B9C-703A-4226-9851-A6E3034D8433}"/>
              </a:ext>
            </a:extLst>
          </p:cNvPr>
          <p:cNvGrpSpPr/>
          <p:nvPr/>
        </p:nvGrpSpPr>
        <p:grpSpPr>
          <a:xfrm>
            <a:off x="6870886" y="2798647"/>
            <a:ext cx="1428596" cy="916434"/>
            <a:chOff x="2476848" y="2387727"/>
            <a:chExt cx="2201456" cy="1412217"/>
          </a:xfrm>
        </p:grpSpPr>
        <p:sp>
          <p:nvSpPr>
            <p:cNvPr id="41" name="TextBox 40">
              <a:extLst>
                <a:ext uri="{FF2B5EF4-FFF2-40B4-BE49-F238E27FC236}">
                  <a16:creationId xmlns:a16="http://schemas.microsoft.com/office/drawing/2014/main" id="{F204F628-D3BD-45EA-96BD-58D992E59708}"/>
                </a:ext>
              </a:extLst>
            </p:cNvPr>
            <p:cNvSpPr txBox="1"/>
            <p:nvPr/>
          </p:nvSpPr>
          <p:spPr>
            <a:xfrm>
              <a:off x="2476848" y="3373091"/>
              <a:ext cx="2201456" cy="426853"/>
            </a:xfrm>
            <a:prstGeom prst="rect">
              <a:avLst/>
            </a:prstGeom>
            <a:noFill/>
          </p:spPr>
          <p:txBody>
            <a:bodyPr wrap="none" rtlCol="0">
              <a:spAutoFit/>
            </a:bodyPr>
            <a:lstStyle/>
            <a:p>
              <a:pPr algn="ctr" defTabSz="457189"/>
              <a:r>
                <a:rPr lang="en-US" sz="1200" b="1" dirty="0">
                  <a:solidFill>
                    <a:srgbClr val="474746"/>
                  </a:solidFill>
                </a:rPr>
                <a:t>AWS </a:t>
              </a:r>
              <a:r>
                <a:rPr lang="en-US" sz="1200" dirty="0">
                  <a:solidFill>
                    <a:srgbClr val="474746"/>
                  </a:solidFill>
                </a:rPr>
                <a:t>CodeDeploy</a:t>
              </a:r>
            </a:p>
          </p:txBody>
        </p:sp>
        <p:pic>
          <p:nvPicPr>
            <p:cNvPr id="42" name="Picture 41">
              <a:extLst>
                <a:ext uri="{FF2B5EF4-FFF2-40B4-BE49-F238E27FC236}">
                  <a16:creationId xmlns:a16="http://schemas.microsoft.com/office/drawing/2014/main" id="{971BB183-2618-42E5-9053-192DF435ECF9}"/>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3030526" y="2387727"/>
              <a:ext cx="1094100" cy="1031060"/>
            </a:xfrm>
            <a:prstGeom prst="rect">
              <a:avLst/>
            </a:prstGeom>
          </p:spPr>
        </p:pic>
      </p:grpSp>
      <p:grpSp>
        <p:nvGrpSpPr>
          <p:cNvPr id="43" name="Group 42">
            <a:extLst>
              <a:ext uri="{FF2B5EF4-FFF2-40B4-BE49-F238E27FC236}">
                <a16:creationId xmlns:a16="http://schemas.microsoft.com/office/drawing/2014/main" id="{51EF5299-D6D4-445A-BC28-255B8D053044}"/>
              </a:ext>
            </a:extLst>
          </p:cNvPr>
          <p:cNvGrpSpPr/>
          <p:nvPr/>
        </p:nvGrpSpPr>
        <p:grpSpPr>
          <a:xfrm>
            <a:off x="3919600" y="4144023"/>
            <a:ext cx="1495923" cy="820229"/>
            <a:chOff x="70" y="2310146"/>
            <a:chExt cx="2721383" cy="1492159"/>
          </a:xfrm>
        </p:grpSpPr>
        <p:sp>
          <p:nvSpPr>
            <p:cNvPr id="44" name="TextBox 43">
              <a:extLst>
                <a:ext uri="{FF2B5EF4-FFF2-40B4-BE49-F238E27FC236}">
                  <a16:creationId xmlns:a16="http://schemas.microsoft.com/office/drawing/2014/main" id="{323F385D-0814-4830-A299-B03150243E44}"/>
                </a:ext>
              </a:extLst>
            </p:cNvPr>
            <p:cNvSpPr txBox="1"/>
            <p:nvPr/>
          </p:nvSpPr>
          <p:spPr>
            <a:xfrm>
              <a:off x="70" y="3298389"/>
              <a:ext cx="2721383" cy="503916"/>
            </a:xfrm>
            <a:prstGeom prst="rect">
              <a:avLst/>
            </a:prstGeom>
            <a:noFill/>
          </p:spPr>
          <p:txBody>
            <a:bodyPr wrap="none" rtlCol="0">
              <a:spAutoFit/>
            </a:bodyPr>
            <a:lstStyle/>
            <a:p>
              <a:pPr algn="ctr" defTabSz="457189"/>
              <a:r>
                <a:rPr lang="en-US" sz="1200" b="1" dirty="0">
                  <a:solidFill>
                    <a:srgbClr val="474746"/>
                  </a:solidFill>
                </a:rPr>
                <a:t>AWS </a:t>
              </a:r>
              <a:r>
                <a:rPr lang="en-US" sz="1200" dirty="0">
                  <a:solidFill>
                    <a:srgbClr val="474746"/>
                  </a:solidFill>
                </a:rPr>
                <a:t>CodePipeline</a:t>
              </a:r>
            </a:p>
          </p:txBody>
        </p:sp>
        <p:pic>
          <p:nvPicPr>
            <p:cNvPr id="45" name="Picture 44">
              <a:extLst>
                <a:ext uri="{FF2B5EF4-FFF2-40B4-BE49-F238E27FC236}">
                  <a16:creationId xmlns:a16="http://schemas.microsoft.com/office/drawing/2014/main" id="{12665318-1724-4CC2-8BD5-9ABF91BB5B1A}"/>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874192" y="2310146"/>
              <a:ext cx="973138" cy="1047086"/>
            </a:xfrm>
            <a:prstGeom prst="rect">
              <a:avLst/>
            </a:prstGeom>
          </p:spPr>
        </p:pic>
      </p:grpSp>
      <p:pic>
        <p:nvPicPr>
          <p:cNvPr id="46" name="Picture 45">
            <a:extLst>
              <a:ext uri="{FF2B5EF4-FFF2-40B4-BE49-F238E27FC236}">
                <a16:creationId xmlns:a16="http://schemas.microsoft.com/office/drawing/2014/main" id="{F6C0E94F-DD83-4D05-9185-42D6C0B719E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424423" y="2971715"/>
            <a:ext cx="466366" cy="466366"/>
          </a:xfrm>
          <a:prstGeom prst="rect">
            <a:avLst/>
          </a:prstGeom>
        </p:spPr>
      </p:pic>
      <p:pic>
        <p:nvPicPr>
          <p:cNvPr id="47" name="Picture 46">
            <a:extLst>
              <a:ext uri="{FF2B5EF4-FFF2-40B4-BE49-F238E27FC236}">
                <a16:creationId xmlns:a16="http://schemas.microsoft.com/office/drawing/2014/main" id="{407CE902-752C-461E-B05B-08A131D3B7D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409340" y="2971715"/>
            <a:ext cx="466366" cy="466366"/>
          </a:xfrm>
          <a:prstGeom prst="rect">
            <a:avLst/>
          </a:prstGeom>
        </p:spPr>
      </p:pic>
      <p:pic>
        <p:nvPicPr>
          <p:cNvPr id="48" name="Picture 47">
            <a:extLst>
              <a:ext uri="{FF2B5EF4-FFF2-40B4-BE49-F238E27FC236}">
                <a16:creationId xmlns:a16="http://schemas.microsoft.com/office/drawing/2014/main" id="{50AF4176-3B9F-4898-AF94-8A980D05944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394257" y="2971715"/>
            <a:ext cx="466366" cy="466366"/>
          </a:xfrm>
          <a:prstGeom prst="rect">
            <a:avLst/>
          </a:prstGeom>
        </p:spPr>
      </p:pic>
      <p:sp>
        <p:nvSpPr>
          <p:cNvPr id="49" name="TextBox 48">
            <a:extLst>
              <a:ext uri="{FF2B5EF4-FFF2-40B4-BE49-F238E27FC236}">
                <a16:creationId xmlns:a16="http://schemas.microsoft.com/office/drawing/2014/main" id="{638697D2-0B49-489D-9A05-FA3576564B08}"/>
              </a:ext>
            </a:extLst>
          </p:cNvPr>
          <p:cNvSpPr txBox="1"/>
          <p:nvPr/>
        </p:nvSpPr>
        <p:spPr>
          <a:xfrm>
            <a:off x="4021605" y="1462617"/>
            <a:ext cx="1256836" cy="276997"/>
          </a:xfrm>
          <a:prstGeom prst="rect">
            <a:avLst/>
          </a:prstGeom>
          <a:noFill/>
        </p:spPr>
        <p:txBody>
          <a:bodyPr wrap="square" lIns="91438" tIns="45719" rIns="91438" bIns="45719" rtlCol="0">
            <a:spAutoFit/>
          </a:bodyPr>
          <a:lstStyle/>
          <a:p>
            <a:pPr defTabSz="457189"/>
            <a:r>
              <a:rPr lang="en-US" sz="1200" dirty="0">
                <a:solidFill>
                  <a:srgbClr val="474746"/>
                </a:solidFill>
              </a:rPr>
              <a:t>AWS CodeStar</a:t>
            </a:r>
          </a:p>
        </p:txBody>
      </p:sp>
      <p:pic>
        <p:nvPicPr>
          <p:cNvPr id="50" name="Picture 49">
            <a:extLst>
              <a:ext uri="{FF2B5EF4-FFF2-40B4-BE49-F238E27FC236}">
                <a16:creationId xmlns:a16="http://schemas.microsoft.com/office/drawing/2014/main" id="{7FB9D162-0138-4EA6-8D96-24012719E7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62282" y="915260"/>
            <a:ext cx="563789" cy="557593"/>
          </a:xfrm>
          <a:prstGeom prst="rect">
            <a:avLst/>
          </a:prstGeom>
          <a:solidFill>
            <a:srgbClr val="05AB74"/>
          </a:solidFill>
        </p:spPr>
      </p:pic>
      <p:sp>
        <p:nvSpPr>
          <p:cNvPr id="51" name="Up Arrow Callout 15">
            <a:extLst>
              <a:ext uri="{FF2B5EF4-FFF2-40B4-BE49-F238E27FC236}">
                <a16:creationId xmlns:a16="http://schemas.microsoft.com/office/drawing/2014/main" id="{C990CE85-0492-404F-A8BB-0A3836217E2B}"/>
              </a:ext>
            </a:extLst>
          </p:cNvPr>
          <p:cNvSpPr/>
          <p:nvPr/>
        </p:nvSpPr>
        <p:spPr>
          <a:xfrm>
            <a:off x="4175775" y="1685448"/>
            <a:ext cx="933496" cy="260902"/>
          </a:xfrm>
          <a:prstGeom prst="upArrowCallout">
            <a:avLst>
              <a:gd name="adj1" fmla="val 19808"/>
              <a:gd name="adj2" fmla="val 25000"/>
              <a:gd name="adj3" fmla="val 50961"/>
              <a:gd name="adj4" fmla="val 64977"/>
            </a:avLst>
          </a:prstGeom>
          <a:solidFill>
            <a:srgbClr val="474746"/>
          </a:solidFill>
          <a:ln w="9525" cap="flat" cmpd="sng" algn="ctr">
            <a:noFill/>
            <a:prstDash val="solid"/>
          </a:ln>
          <a:effectLst/>
        </p:spPr>
        <p:txBody>
          <a:bodyPr lIns="91438" tIns="45719" rIns="91438" bIns="45719" rtlCol="0" anchor="ctr"/>
          <a:lstStyle/>
          <a:p>
            <a:pPr algn="ctr" defTabSz="457189">
              <a:defRPr/>
            </a:pPr>
            <a:endParaRPr lang="en-US" sz="1800" dirty="0">
              <a:solidFill>
                <a:prstClr val="white"/>
              </a:solidFill>
            </a:endParaRPr>
          </a:p>
        </p:txBody>
      </p:sp>
      <p:sp>
        <p:nvSpPr>
          <p:cNvPr id="52" name="Title 5">
            <a:extLst>
              <a:ext uri="{FF2B5EF4-FFF2-40B4-BE49-F238E27FC236}">
                <a16:creationId xmlns:a16="http://schemas.microsoft.com/office/drawing/2014/main" id="{D6D385A3-3D76-4202-892B-80ADC23185C9}"/>
              </a:ext>
            </a:extLst>
          </p:cNvPr>
          <p:cNvSpPr>
            <a:spLocks noGrp="1"/>
          </p:cNvSpPr>
          <p:nvPr>
            <p:ph type="ctrTitle"/>
          </p:nvPr>
        </p:nvSpPr>
        <p:spPr>
          <a:xfrm>
            <a:off x="324000" y="367206"/>
            <a:ext cx="7538400" cy="369322"/>
          </a:xfrm>
        </p:spPr>
        <p:txBody>
          <a:bodyPr/>
          <a:lstStyle/>
          <a:p>
            <a:r>
              <a:rPr lang="en-IN" dirty="0"/>
              <a:t>GI AWS+ | AWS digital innovation: </a:t>
            </a:r>
            <a:r>
              <a:rPr lang="en-IN" dirty="0" err="1"/>
              <a:t>devops</a:t>
            </a:r>
            <a:endParaRPr lang="en-IN" dirty="0"/>
          </a:p>
        </p:txBody>
      </p:sp>
    </p:spTree>
    <p:extLst>
      <p:ext uri="{BB962C8B-B14F-4D97-AF65-F5344CB8AC3E}">
        <p14:creationId xmlns:p14="http://schemas.microsoft.com/office/powerpoint/2010/main" val="3522490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F2F7B83-FE7B-4A86-BFE6-69ECDA98B808}"/>
              </a:ext>
            </a:extLst>
          </p:cNvPr>
          <p:cNvSpPr/>
          <p:nvPr/>
        </p:nvSpPr>
        <p:spPr>
          <a:xfrm>
            <a:off x="326655" y="1024546"/>
            <a:ext cx="2588670" cy="467084"/>
          </a:xfrm>
          <a:custGeom>
            <a:avLst/>
            <a:gdLst>
              <a:gd name="connsiteX0" fmla="*/ 0 w 2588670"/>
              <a:gd name="connsiteY0" fmla="*/ 0 h 1035468"/>
              <a:gd name="connsiteX1" fmla="*/ 2588670 w 2588670"/>
              <a:gd name="connsiteY1" fmla="*/ 0 h 1035468"/>
              <a:gd name="connsiteX2" fmla="*/ 2588670 w 2588670"/>
              <a:gd name="connsiteY2" fmla="*/ 1035468 h 1035468"/>
              <a:gd name="connsiteX3" fmla="*/ 0 w 2588670"/>
              <a:gd name="connsiteY3" fmla="*/ 1035468 h 1035468"/>
              <a:gd name="connsiteX4" fmla="*/ 0 w 2588670"/>
              <a:gd name="connsiteY4" fmla="*/ 0 h 103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670" h="1035468">
                <a:moveTo>
                  <a:pt x="0" y="0"/>
                </a:moveTo>
                <a:lnTo>
                  <a:pt x="2588670" y="0"/>
                </a:lnTo>
                <a:lnTo>
                  <a:pt x="2588670" y="1035468"/>
                </a:lnTo>
                <a:lnTo>
                  <a:pt x="0" y="1035468"/>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IN" sz="1400" b="1" dirty="0"/>
              <a:t>TECHNICAL BENEFITS</a:t>
            </a:r>
          </a:p>
        </p:txBody>
      </p:sp>
      <p:sp>
        <p:nvSpPr>
          <p:cNvPr id="10" name="Freeform: Shape 9">
            <a:extLst>
              <a:ext uri="{FF2B5EF4-FFF2-40B4-BE49-F238E27FC236}">
                <a16:creationId xmlns:a16="http://schemas.microsoft.com/office/drawing/2014/main" id="{EC400773-FACE-4457-9ED5-F73CFDB8087B}"/>
              </a:ext>
            </a:extLst>
          </p:cNvPr>
          <p:cNvSpPr/>
          <p:nvPr/>
        </p:nvSpPr>
        <p:spPr>
          <a:xfrm>
            <a:off x="326655" y="1563638"/>
            <a:ext cx="2588670" cy="3131576"/>
          </a:xfrm>
          <a:custGeom>
            <a:avLst/>
            <a:gdLst>
              <a:gd name="connsiteX0" fmla="*/ 0 w 2588670"/>
              <a:gd name="connsiteY0" fmla="*/ 0 h 2635200"/>
              <a:gd name="connsiteX1" fmla="*/ 2588670 w 2588670"/>
              <a:gd name="connsiteY1" fmla="*/ 0 h 2635200"/>
              <a:gd name="connsiteX2" fmla="*/ 2588670 w 2588670"/>
              <a:gd name="connsiteY2" fmla="*/ 2635200 h 2635200"/>
              <a:gd name="connsiteX3" fmla="*/ 0 w 2588670"/>
              <a:gd name="connsiteY3" fmla="*/ 2635200 h 2635200"/>
              <a:gd name="connsiteX4" fmla="*/ 0 w 2588670"/>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670" h="2635200">
                <a:moveTo>
                  <a:pt x="0" y="0"/>
                </a:moveTo>
                <a:lnTo>
                  <a:pt x="2588670" y="0"/>
                </a:lnTo>
                <a:lnTo>
                  <a:pt x="2588670" y="2635200"/>
                </a:lnTo>
                <a:lnTo>
                  <a:pt x="0" y="2635200"/>
                </a:lnTo>
                <a:lnTo>
                  <a:pt x="0" y="0"/>
                </a:lnTo>
                <a:close/>
              </a:path>
            </a:pathLst>
          </a:cu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71450" lvl="1" indent="-171450" defTabSz="533400">
              <a:spcBef>
                <a:spcPts val="600"/>
              </a:spcBef>
              <a:spcAft>
                <a:spcPts val="600"/>
              </a:spcAft>
              <a:buFont typeface="Wingdings" panose="05000000000000000000" pitchFamily="2" charset="2"/>
              <a:buChar char="§"/>
            </a:pPr>
            <a:r>
              <a:rPr lang="en-US" sz="1200" dirty="0"/>
              <a:t>Continuous software delivery</a:t>
            </a:r>
          </a:p>
          <a:p>
            <a:pPr marL="171450" lvl="1" indent="-171450" defTabSz="533400">
              <a:spcBef>
                <a:spcPts val="600"/>
              </a:spcBef>
              <a:spcAft>
                <a:spcPts val="600"/>
              </a:spcAft>
              <a:buFont typeface="Wingdings" panose="05000000000000000000" pitchFamily="2" charset="2"/>
              <a:buChar char="§"/>
            </a:pPr>
            <a:r>
              <a:rPr lang="en-US" sz="1200" dirty="0"/>
              <a:t>Less complexity to manage</a:t>
            </a:r>
          </a:p>
          <a:p>
            <a:pPr marL="171450" lvl="1" indent="-171450" defTabSz="533400">
              <a:spcBef>
                <a:spcPts val="600"/>
              </a:spcBef>
              <a:spcAft>
                <a:spcPts val="600"/>
              </a:spcAft>
              <a:buFont typeface="Wingdings" panose="05000000000000000000" pitchFamily="2" charset="2"/>
              <a:buChar char="§"/>
            </a:pPr>
            <a:r>
              <a:rPr lang="en-US" sz="1200" dirty="0"/>
              <a:t>Faster resolution of problems</a:t>
            </a:r>
            <a:endParaRPr lang="en-IN" sz="1200" kern="1200" dirty="0"/>
          </a:p>
        </p:txBody>
      </p:sp>
      <p:sp>
        <p:nvSpPr>
          <p:cNvPr id="11" name="Freeform: Shape 10">
            <a:extLst>
              <a:ext uri="{FF2B5EF4-FFF2-40B4-BE49-F238E27FC236}">
                <a16:creationId xmlns:a16="http://schemas.microsoft.com/office/drawing/2014/main" id="{1C5D80EF-8396-4BE2-9815-20E7CFE2C947}"/>
              </a:ext>
            </a:extLst>
          </p:cNvPr>
          <p:cNvSpPr/>
          <p:nvPr/>
        </p:nvSpPr>
        <p:spPr>
          <a:xfrm>
            <a:off x="3277739" y="1024546"/>
            <a:ext cx="2588670" cy="467084"/>
          </a:xfrm>
          <a:custGeom>
            <a:avLst/>
            <a:gdLst>
              <a:gd name="connsiteX0" fmla="*/ 0 w 2588670"/>
              <a:gd name="connsiteY0" fmla="*/ 0 h 1035468"/>
              <a:gd name="connsiteX1" fmla="*/ 2588670 w 2588670"/>
              <a:gd name="connsiteY1" fmla="*/ 0 h 1035468"/>
              <a:gd name="connsiteX2" fmla="*/ 2588670 w 2588670"/>
              <a:gd name="connsiteY2" fmla="*/ 1035468 h 1035468"/>
              <a:gd name="connsiteX3" fmla="*/ 0 w 2588670"/>
              <a:gd name="connsiteY3" fmla="*/ 1035468 h 1035468"/>
              <a:gd name="connsiteX4" fmla="*/ 0 w 2588670"/>
              <a:gd name="connsiteY4" fmla="*/ 0 h 103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670" h="1035468">
                <a:moveTo>
                  <a:pt x="0" y="0"/>
                </a:moveTo>
                <a:lnTo>
                  <a:pt x="2588670" y="0"/>
                </a:lnTo>
                <a:lnTo>
                  <a:pt x="2588670" y="1035468"/>
                </a:lnTo>
                <a:lnTo>
                  <a:pt x="0" y="1035468"/>
                </a:lnTo>
                <a:lnTo>
                  <a:pt x="0"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IN" sz="1400" b="1" dirty="0"/>
              <a:t>CULTURAL BENEFITS</a:t>
            </a:r>
          </a:p>
        </p:txBody>
      </p:sp>
      <p:sp>
        <p:nvSpPr>
          <p:cNvPr id="12" name="Freeform: Shape 11">
            <a:extLst>
              <a:ext uri="{FF2B5EF4-FFF2-40B4-BE49-F238E27FC236}">
                <a16:creationId xmlns:a16="http://schemas.microsoft.com/office/drawing/2014/main" id="{EE8DAA46-5741-4855-B72D-750BED24D9E2}"/>
              </a:ext>
            </a:extLst>
          </p:cNvPr>
          <p:cNvSpPr/>
          <p:nvPr/>
        </p:nvSpPr>
        <p:spPr>
          <a:xfrm>
            <a:off x="3277739" y="1563638"/>
            <a:ext cx="2588670" cy="3131576"/>
          </a:xfrm>
          <a:custGeom>
            <a:avLst/>
            <a:gdLst>
              <a:gd name="connsiteX0" fmla="*/ 0 w 2588670"/>
              <a:gd name="connsiteY0" fmla="*/ 0 h 2635200"/>
              <a:gd name="connsiteX1" fmla="*/ 2588670 w 2588670"/>
              <a:gd name="connsiteY1" fmla="*/ 0 h 2635200"/>
              <a:gd name="connsiteX2" fmla="*/ 2588670 w 2588670"/>
              <a:gd name="connsiteY2" fmla="*/ 2635200 h 2635200"/>
              <a:gd name="connsiteX3" fmla="*/ 0 w 2588670"/>
              <a:gd name="connsiteY3" fmla="*/ 2635200 h 2635200"/>
              <a:gd name="connsiteX4" fmla="*/ 0 w 2588670"/>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670" h="2635200">
                <a:moveTo>
                  <a:pt x="0" y="0"/>
                </a:moveTo>
                <a:lnTo>
                  <a:pt x="2588670" y="0"/>
                </a:lnTo>
                <a:lnTo>
                  <a:pt x="2588670" y="2635200"/>
                </a:lnTo>
                <a:lnTo>
                  <a:pt x="0" y="2635200"/>
                </a:lnTo>
                <a:lnTo>
                  <a:pt x="0" y="0"/>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71450" lvl="1" indent="-171450" defTabSz="533400">
              <a:spcBef>
                <a:spcPts val="600"/>
              </a:spcBef>
              <a:spcAft>
                <a:spcPts val="600"/>
              </a:spcAft>
              <a:buFont typeface="Wingdings" panose="05000000000000000000" pitchFamily="2" charset="2"/>
              <a:buChar char="§"/>
            </a:pPr>
            <a:r>
              <a:rPr lang="en-US" sz="1200" dirty="0"/>
              <a:t>Happier, more productive teams</a:t>
            </a:r>
          </a:p>
          <a:p>
            <a:pPr marL="171450" lvl="1" indent="-171450" defTabSz="533400">
              <a:spcBef>
                <a:spcPts val="600"/>
              </a:spcBef>
              <a:spcAft>
                <a:spcPts val="600"/>
              </a:spcAft>
              <a:buFont typeface="Wingdings" panose="05000000000000000000" pitchFamily="2" charset="2"/>
              <a:buChar char="§"/>
            </a:pPr>
            <a:r>
              <a:rPr lang="en-US" sz="1200" dirty="0"/>
              <a:t>Higher employee engagement</a:t>
            </a:r>
          </a:p>
          <a:p>
            <a:pPr marL="171450" lvl="1" indent="-171450" defTabSz="533400">
              <a:spcBef>
                <a:spcPts val="600"/>
              </a:spcBef>
              <a:spcAft>
                <a:spcPts val="600"/>
              </a:spcAft>
              <a:buFont typeface="Wingdings" panose="05000000000000000000" pitchFamily="2" charset="2"/>
              <a:buChar char="§"/>
            </a:pPr>
            <a:r>
              <a:rPr lang="en-US" sz="1200" dirty="0"/>
              <a:t>Greater professional development opportunities</a:t>
            </a:r>
          </a:p>
          <a:p>
            <a:pPr marL="171450" lvl="1" indent="-171450" algn="l" defTabSz="533400">
              <a:spcBef>
                <a:spcPts val="600"/>
              </a:spcBef>
              <a:spcAft>
                <a:spcPts val="600"/>
              </a:spcAft>
              <a:buFont typeface="Wingdings" panose="05000000000000000000" pitchFamily="2" charset="2"/>
              <a:buChar char="§"/>
            </a:pPr>
            <a:endParaRPr lang="en-IN" sz="1200" kern="1200" dirty="0"/>
          </a:p>
        </p:txBody>
      </p:sp>
      <p:sp>
        <p:nvSpPr>
          <p:cNvPr id="13" name="Freeform: Shape 12">
            <a:extLst>
              <a:ext uri="{FF2B5EF4-FFF2-40B4-BE49-F238E27FC236}">
                <a16:creationId xmlns:a16="http://schemas.microsoft.com/office/drawing/2014/main" id="{8F0AFE71-B79A-48EF-B2E5-DBB6A4331585}"/>
              </a:ext>
            </a:extLst>
          </p:cNvPr>
          <p:cNvSpPr/>
          <p:nvPr/>
        </p:nvSpPr>
        <p:spPr>
          <a:xfrm>
            <a:off x="6228824" y="1024546"/>
            <a:ext cx="2588670" cy="467084"/>
          </a:xfrm>
          <a:custGeom>
            <a:avLst/>
            <a:gdLst>
              <a:gd name="connsiteX0" fmla="*/ 0 w 2588670"/>
              <a:gd name="connsiteY0" fmla="*/ 0 h 1035468"/>
              <a:gd name="connsiteX1" fmla="*/ 2588670 w 2588670"/>
              <a:gd name="connsiteY1" fmla="*/ 0 h 1035468"/>
              <a:gd name="connsiteX2" fmla="*/ 2588670 w 2588670"/>
              <a:gd name="connsiteY2" fmla="*/ 1035468 h 1035468"/>
              <a:gd name="connsiteX3" fmla="*/ 0 w 2588670"/>
              <a:gd name="connsiteY3" fmla="*/ 1035468 h 1035468"/>
              <a:gd name="connsiteX4" fmla="*/ 0 w 2588670"/>
              <a:gd name="connsiteY4" fmla="*/ 0 h 103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670" h="1035468">
                <a:moveTo>
                  <a:pt x="0" y="0"/>
                </a:moveTo>
                <a:lnTo>
                  <a:pt x="2588670" y="0"/>
                </a:lnTo>
                <a:lnTo>
                  <a:pt x="2588670" y="1035468"/>
                </a:lnTo>
                <a:lnTo>
                  <a:pt x="0" y="1035468"/>
                </a:lnTo>
                <a:lnTo>
                  <a:pt x="0" y="0"/>
                </a:ln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IN" sz="1400" b="1" dirty="0"/>
              <a:t>BUSINESS BENEFITS</a:t>
            </a:r>
          </a:p>
        </p:txBody>
      </p:sp>
      <p:sp>
        <p:nvSpPr>
          <p:cNvPr id="14" name="Freeform: Shape 13">
            <a:extLst>
              <a:ext uri="{FF2B5EF4-FFF2-40B4-BE49-F238E27FC236}">
                <a16:creationId xmlns:a16="http://schemas.microsoft.com/office/drawing/2014/main" id="{7DA413E2-6938-44EC-BC3D-FC3F1DC8784F}"/>
              </a:ext>
            </a:extLst>
          </p:cNvPr>
          <p:cNvSpPr/>
          <p:nvPr/>
        </p:nvSpPr>
        <p:spPr>
          <a:xfrm>
            <a:off x="6228824" y="1563638"/>
            <a:ext cx="2588670" cy="3131576"/>
          </a:xfrm>
          <a:custGeom>
            <a:avLst/>
            <a:gdLst>
              <a:gd name="connsiteX0" fmla="*/ 0 w 2588670"/>
              <a:gd name="connsiteY0" fmla="*/ 0 h 2635200"/>
              <a:gd name="connsiteX1" fmla="*/ 2588670 w 2588670"/>
              <a:gd name="connsiteY1" fmla="*/ 0 h 2635200"/>
              <a:gd name="connsiteX2" fmla="*/ 2588670 w 2588670"/>
              <a:gd name="connsiteY2" fmla="*/ 2635200 h 2635200"/>
              <a:gd name="connsiteX3" fmla="*/ 0 w 2588670"/>
              <a:gd name="connsiteY3" fmla="*/ 2635200 h 2635200"/>
              <a:gd name="connsiteX4" fmla="*/ 0 w 2588670"/>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670" h="2635200">
                <a:moveTo>
                  <a:pt x="0" y="0"/>
                </a:moveTo>
                <a:lnTo>
                  <a:pt x="2588670" y="0"/>
                </a:lnTo>
                <a:lnTo>
                  <a:pt x="2588670" y="2635200"/>
                </a:lnTo>
                <a:lnTo>
                  <a:pt x="0" y="2635200"/>
                </a:lnTo>
                <a:lnTo>
                  <a:pt x="0" y="0"/>
                </a:lnTo>
                <a:close/>
              </a:path>
            </a:pathLst>
          </a:custGeom>
          <a:solidFill>
            <a:schemeClr val="accent4">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71450" lvl="1" indent="-171450" defTabSz="533400">
              <a:spcBef>
                <a:spcPts val="600"/>
              </a:spcBef>
              <a:spcAft>
                <a:spcPts val="600"/>
              </a:spcAft>
              <a:buFont typeface="Wingdings" panose="05000000000000000000" pitchFamily="2" charset="2"/>
              <a:buChar char="§"/>
            </a:pPr>
            <a:r>
              <a:rPr lang="en-US" sz="1200" dirty="0"/>
              <a:t>Faster delivery of features</a:t>
            </a:r>
          </a:p>
          <a:p>
            <a:pPr marL="171450" lvl="1" indent="-171450" defTabSz="533400">
              <a:spcBef>
                <a:spcPts val="600"/>
              </a:spcBef>
              <a:spcAft>
                <a:spcPts val="600"/>
              </a:spcAft>
              <a:buFont typeface="Wingdings" panose="05000000000000000000" pitchFamily="2" charset="2"/>
              <a:buChar char="§"/>
            </a:pPr>
            <a:r>
              <a:rPr lang="en-US" sz="1200" dirty="0"/>
              <a:t>More stable operating environments</a:t>
            </a:r>
          </a:p>
          <a:p>
            <a:pPr marL="171450" lvl="1" indent="-171450" defTabSz="533400">
              <a:spcBef>
                <a:spcPts val="600"/>
              </a:spcBef>
              <a:spcAft>
                <a:spcPts val="600"/>
              </a:spcAft>
              <a:buFont typeface="Wingdings" panose="05000000000000000000" pitchFamily="2" charset="2"/>
              <a:buChar char="§"/>
            </a:pPr>
            <a:r>
              <a:rPr lang="en-US" sz="1200" dirty="0"/>
              <a:t>Improved communication and collaboration</a:t>
            </a:r>
          </a:p>
          <a:p>
            <a:pPr marL="171450" lvl="1" indent="-171450" defTabSz="533400">
              <a:spcBef>
                <a:spcPts val="600"/>
              </a:spcBef>
              <a:spcAft>
                <a:spcPts val="600"/>
              </a:spcAft>
              <a:buFont typeface="Wingdings" panose="05000000000000000000" pitchFamily="2" charset="2"/>
              <a:buChar char="§"/>
            </a:pPr>
            <a:r>
              <a:rPr lang="en-US" sz="1200" dirty="0"/>
              <a:t>More time to innovate (rather than fix/maintain)</a:t>
            </a:r>
          </a:p>
        </p:txBody>
      </p:sp>
      <p:sp>
        <p:nvSpPr>
          <p:cNvPr id="15" name="Title 2">
            <a:extLst>
              <a:ext uri="{FF2B5EF4-FFF2-40B4-BE49-F238E27FC236}">
                <a16:creationId xmlns:a16="http://schemas.microsoft.com/office/drawing/2014/main" id="{4D40B66C-650B-433E-B744-81BB7E4D606D}"/>
              </a:ext>
            </a:extLst>
          </p:cNvPr>
          <p:cNvSpPr>
            <a:spLocks noGrp="1"/>
          </p:cNvSpPr>
          <p:nvPr>
            <p:ph type="ctrTitle"/>
          </p:nvPr>
        </p:nvSpPr>
        <p:spPr>
          <a:xfrm>
            <a:off x="305438" y="306017"/>
            <a:ext cx="7538400" cy="369322"/>
          </a:xfrm>
        </p:spPr>
        <p:txBody>
          <a:bodyPr/>
          <a:lstStyle/>
          <a:p>
            <a:r>
              <a:rPr lang="en-IN" dirty="0"/>
              <a:t>GI AWS+ | </a:t>
            </a:r>
            <a:r>
              <a:rPr lang="en-IN" dirty="0" err="1"/>
              <a:t>devops</a:t>
            </a:r>
            <a:r>
              <a:rPr lang="en-IN" dirty="0"/>
              <a:t> Enables…..</a:t>
            </a:r>
          </a:p>
        </p:txBody>
      </p:sp>
    </p:spTree>
    <p:extLst>
      <p:ext uri="{BB962C8B-B14F-4D97-AF65-F5344CB8AC3E}">
        <p14:creationId xmlns:p14="http://schemas.microsoft.com/office/powerpoint/2010/main" val="1620745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A5EEC66-850B-4FEF-8592-C09AEA30B3CD}"/>
              </a:ext>
            </a:extLst>
          </p:cNvPr>
          <p:cNvGraphicFramePr>
            <a:graphicFrameLocks noGrp="1"/>
          </p:cNvGraphicFramePr>
          <p:nvPr>
            <p:extLst/>
          </p:nvPr>
        </p:nvGraphicFramePr>
        <p:xfrm>
          <a:off x="148603" y="714521"/>
          <a:ext cx="8888820" cy="4264660"/>
        </p:xfrm>
        <a:graphic>
          <a:graphicData uri="http://schemas.openxmlformats.org/drawingml/2006/table">
            <a:tbl>
              <a:tblPr firstRow="1" bandRow="1">
                <a:tableStyleId>{5C22544A-7EE6-4342-B048-85BDC9FD1C3A}</a:tableStyleId>
              </a:tblPr>
              <a:tblGrid>
                <a:gridCol w="2838893">
                  <a:extLst>
                    <a:ext uri="{9D8B030D-6E8A-4147-A177-3AD203B41FA5}">
                      <a16:colId xmlns:a16="http://schemas.microsoft.com/office/drawing/2014/main" val="433533901"/>
                    </a:ext>
                  </a:extLst>
                </a:gridCol>
                <a:gridCol w="2913321">
                  <a:extLst>
                    <a:ext uri="{9D8B030D-6E8A-4147-A177-3AD203B41FA5}">
                      <a16:colId xmlns:a16="http://schemas.microsoft.com/office/drawing/2014/main" val="3907493232"/>
                    </a:ext>
                  </a:extLst>
                </a:gridCol>
                <a:gridCol w="3136606">
                  <a:extLst>
                    <a:ext uri="{9D8B030D-6E8A-4147-A177-3AD203B41FA5}">
                      <a16:colId xmlns:a16="http://schemas.microsoft.com/office/drawing/2014/main" val="3043772307"/>
                    </a:ext>
                  </a:extLst>
                </a:gridCol>
              </a:tblGrid>
              <a:tr h="525780">
                <a:tc>
                  <a:txBody>
                    <a:bodyPr/>
                    <a:lstStyle/>
                    <a:p>
                      <a:pPr algn="ctr"/>
                      <a:r>
                        <a:rPr lang="en-US" sz="1400" dirty="0">
                          <a:latin typeface="Arial" panose="020B0604020202020204" pitchFamily="34" charset="0"/>
                          <a:cs typeface="Arial" panose="020B0604020202020204" pitchFamily="34" charset="0"/>
                        </a:rPr>
                        <a:t>Cloud Infrastructure ready Apps</a:t>
                      </a:r>
                    </a:p>
                  </a:txBody>
                  <a:tcPr/>
                </a:tc>
                <a:tc>
                  <a:txBody>
                    <a:bodyPr/>
                    <a:lstStyle/>
                    <a:p>
                      <a:pPr algn="ctr"/>
                      <a:r>
                        <a:rPr lang="en-US" sz="1400" dirty="0">
                          <a:latin typeface="Arial" panose="020B0604020202020204" pitchFamily="34" charset="0"/>
                          <a:cs typeface="Arial" panose="020B0604020202020204" pitchFamily="34" charset="0"/>
                        </a:rPr>
                        <a:t>Cloud Optimized Apps</a:t>
                      </a:r>
                    </a:p>
                  </a:txBody>
                  <a:tcPr/>
                </a:tc>
                <a:tc>
                  <a:txBody>
                    <a:bodyPr/>
                    <a:lstStyle/>
                    <a:p>
                      <a:pPr algn="ctr"/>
                      <a:r>
                        <a:rPr lang="en-US" sz="1400" dirty="0">
                          <a:latin typeface="Arial" panose="020B0604020202020204" pitchFamily="34" charset="0"/>
                          <a:cs typeface="Arial" panose="020B0604020202020204" pitchFamily="34" charset="0"/>
                        </a:rPr>
                        <a:t>Cloud Native Apps</a:t>
                      </a:r>
                    </a:p>
                  </a:txBody>
                  <a:tcPr/>
                </a:tc>
                <a:extLst>
                  <a:ext uri="{0D108BD9-81ED-4DB2-BD59-A6C34878D82A}">
                    <a16:rowId xmlns:a16="http://schemas.microsoft.com/office/drawing/2014/main" val="2812119787"/>
                  </a:ext>
                </a:extLst>
              </a:tr>
              <a:tr h="370840">
                <a:tc>
                  <a:txBody>
                    <a:bodyPr/>
                    <a:lstStyle/>
                    <a:p>
                      <a:pPr algn="ctr"/>
                      <a:r>
                        <a:rPr lang="en-US" sz="1200" b="1" dirty="0">
                          <a:solidFill>
                            <a:schemeClr val="bg1"/>
                          </a:solidFill>
                          <a:latin typeface="Arial" panose="020B0604020202020204" pitchFamily="34" charset="0"/>
                          <a:cs typeface="Arial" panose="020B0604020202020204" pitchFamily="34" charset="0"/>
                        </a:rPr>
                        <a:t>Migrate/Lift and Shift</a:t>
                      </a:r>
                    </a:p>
                  </a:txBody>
                  <a:tcPr>
                    <a:solidFill>
                      <a:srgbClr val="0070BA"/>
                    </a:solidFill>
                  </a:tcPr>
                </a:tc>
                <a:tc gridSpan="2">
                  <a:txBody>
                    <a:bodyPr/>
                    <a:lstStyle/>
                    <a:p>
                      <a:pPr algn="ctr"/>
                      <a:r>
                        <a:rPr lang="en-US" sz="1200" b="1" dirty="0">
                          <a:solidFill>
                            <a:schemeClr val="bg1"/>
                          </a:solidFill>
                          <a:latin typeface="Arial" panose="020B0604020202020204" pitchFamily="34" charset="0"/>
                          <a:cs typeface="Arial" panose="020B0604020202020204" pitchFamily="34" charset="0"/>
                        </a:rPr>
                        <a:t>Modernize</a:t>
                      </a:r>
                    </a:p>
                  </a:txBody>
                  <a:tcPr>
                    <a:solidFill>
                      <a:srgbClr val="0070BA"/>
                    </a:solidFill>
                  </a:tcPr>
                </a:tc>
                <a:tc hMerge="1">
                  <a:txBody>
                    <a:bodyPr/>
                    <a:lstStyle/>
                    <a:p>
                      <a:endParaRPr lang="en-US"/>
                    </a:p>
                  </a:txBody>
                  <a:tcPr/>
                </a:tc>
                <a:extLst>
                  <a:ext uri="{0D108BD9-81ED-4DB2-BD59-A6C34878D82A}">
                    <a16:rowId xmlns:a16="http://schemas.microsoft.com/office/drawing/2014/main" val="2642616983"/>
                  </a:ext>
                </a:extLst>
              </a:tr>
              <a:tr h="370840">
                <a:tc gridSpan="3">
                  <a:txBody>
                    <a:bodyPr/>
                    <a:lstStyle/>
                    <a:p>
                      <a:pPr algn="ctr"/>
                      <a:r>
                        <a:rPr lang="en-US" sz="1200" b="1" dirty="0">
                          <a:solidFill>
                            <a:schemeClr val="bg1"/>
                          </a:solidFill>
                          <a:latin typeface="Arial" panose="020B0604020202020204" pitchFamily="34" charset="0"/>
                          <a:cs typeface="Arial" panose="020B0604020202020204" pitchFamily="34" charset="0"/>
                        </a:rPr>
                        <a:t>Application’s Compute Target</a:t>
                      </a:r>
                    </a:p>
                  </a:txBody>
                  <a:tcPr>
                    <a:solidFill>
                      <a:srgbClr val="0070B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4083473"/>
                  </a:ext>
                </a:extLst>
              </a:tr>
              <a:tr h="548640">
                <a:tc>
                  <a:txBody>
                    <a:bodyPr/>
                    <a:lstStyle/>
                    <a:p>
                      <a:r>
                        <a:rPr lang="en-US" sz="1000" dirty="0">
                          <a:latin typeface="Arial" panose="020B0604020202020204" pitchFamily="34" charset="0"/>
                          <a:cs typeface="Arial" panose="020B0604020202020204" pitchFamily="34" charset="0"/>
                        </a:rPr>
                        <a:t>Applications deployed to IAAS cloud environments</a:t>
                      </a:r>
                    </a:p>
                  </a:txBody>
                  <a:tcPr/>
                </a:tc>
                <a:tc>
                  <a:txBody>
                    <a:bodyPr/>
                    <a:lstStyle/>
                    <a:p>
                      <a:r>
                        <a:rPr lang="en-IN" sz="1000" dirty="0">
                          <a:latin typeface="Arial" panose="020B0604020202020204" pitchFamily="34" charset="0"/>
                          <a:cs typeface="Arial" panose="020B0604020202020204" pitchFamily="34" charset="0"/>
                        </a:rPr>
                        <a:t>Monolithic or N-Tier apps deployed to PAAS app services like AWS Elastic  Beanstalk or Azure App Service or container services</a:t>
                      </a:r>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Containerized microservices, API gateways, serverless functions</a:t>
                      </a:r>
                    </a:p>
                  </a:txBody>
                  <a:tcPr/>
                </a:tc>
                <a:extLst>
                  <a:ext uri="{0D108BD9-81ED-4DB2-BD59-A6C34878D82A}">
                    <a16:rowId xmlns:a16="http://schemas.microsoft.com/office/drawing/2014/main" val="2461118834"/>
                  </a:ext>
                </a:extLst>
              </a:tr>
              <a:tr h="370840">
                <a:tc gridSpan="3">
                  <a:txBody>
                    <a:bodyPr/>
                    <a:lstStyle/>
                    <a:p>
                      <a:pPr algn="ctr"/>
                      <a:r>
                        <a:rPr lang="en-US" sz="1200" b="1" i="0" u="none" strike="noStrike" kern="1200" baseline="0" dirty="0">
                          <a:solidFill>
                            <a:schemeClr val="bg1"/>
                          </a:solidFill>
                          <a:latin typeface="Arial" panose="020B0604020202020204" pitchFamily="34" charset="0"/>
                          <a:ea typeface="+mn-ea"/>
                          <a:cs typeface="Arial" panose="020B0604020202020204" pitchFamily="34" charset="0"/>
                        </a:rPr>
                        <a:t>Data</a:t>
                      </a:r>
                      <a:r>
                        <a:rPr lang="en-US" sz="1200" b="1" dirty="0">
                          <a:solidFill>
                            <a:schemeClr val="bg1"/>
                          </a:solidFill>
                          <a:latin typeface="Arial" panose="020B0604020202020204" pitchFamily="34" charset="0"/>
                          <a:cs typeface="Arial" panose="020B0604020202020204" pitchFamily="34" charset="0"/>
                        </a:rPr>
                        <a:t> target</a:t>
                      </a:r>
                    </a:p>
                  </a:txBody>
                  <a:tcPr>
                    <a:solidFill>
                      <a:srgbClr val="0070B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1047953"/>
                  </a:ext>
                </a:extLst>
              </a:tr>
              <a:tr h="396240">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Arial" panose="020B0604020202020204" pitchFamily="34" charset="0"/>
                          <a:ea typeface="+mn-ea"/>
                          <a:cs typeface="Arial" panose="020B0604020202020204" pitchFamily="34" charset="0"/>
                        </a:rPr>
                        <a:t>SQL or any relational database on a VM </a:t>
                      </a:r>
                    </a:p>
                  </a:txBody>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Managed databases on the cloud like AWS RDS/Aurora or Azure SQL databases</a:t>
                      </a:r>
                      <a:endParaRPr lang="en-IN" sz="1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Arial" panose="020B0604020202020204" pitchFamily="34" charset="0"/>
                          <a:ea typeface="+mn-ea"/>
                          <a:cs typeface="Arial" panose="020B0604020202020204" pitchFamily="34" charset="0"/>
                        </a:rPr>
                        <a:t>Fined-grain databases per microservice, based on managed cloud Databases or NoSQL databases	</a:t>
                      </a:r>
                    </a:p>
                  </a:txBody>
                  <a:tcPr/>
                </a:tc>
                <a:extLst>
                  <a:ext uri="{0D108BD9-81ED-4DB2-BD59-A6C34878D82A}">
                    <a16:rowId xmlns:a16="http://schemas.microsoft.com/office/drawing/2014/main" val="3336426122"/>
                  </a:ext>
                </a:extLst>
              </a:tr>
              <a:tr h="370840">
                <a:tc gridSpan="3">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IN" sz="1200" b="1" i="0" u="none" strike="noStrike" kern="1200" baseline="0" dirty="0">
                          <a:solidFill>
                            <a:schemeClr val="bg1"/>
                          </a:solidFill>
                          <a:latin typeface="Arial" panose="020B0604020202020204" pitchFamily="34" charset="0"/>
                          <a:ea typeface="+mn-ea"/>
                          <a:cs typeface="Arial" panose="020B0604020202020204" pitchFamily="34" charset="0"/>
                        </a:rPr>
                        <a:t>Advantages</a:t>
                      </a:r>
                    </a:p>
                  </a:txBody>
                  <a:tcPr>
                    <a:solidFill>
                      <a:srgbClr val="0070B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7295710"/>
                  </a:ext>
                </a:extLst>
              </a:tr>
              <a:tr h="1310640">
                <a:tc>
                  <a:txBody>
                    <a:bodyPr/>
                    <a:lstStyle/>
                    <a:p>
                      <a:pPr marL="171450" indent="-171450">
                        <a:buFont typeface="Arial" panose="020B0604020202020204" pitchFamily="34" charset="0"/>
                        <a:buChar char="•"/>
                      </a:pPr>
                      <a:r>
                        <a:rPr lang="en-IN" sz="1000" b="0" i="0" u="none" strike="noStrike" kern="1200" baseline="0" dirty="0">
                          <a:solidFill>
                            <a:schemeClr val="dk1"/>
                          </a:solidFill>
                          <a:latin typeface="Arial" panose="020B0604020202020204" pitchFamily="34" charset="0"/>
                          <a:ea typeface="+mn-ea"/>
                          <a:cs typeface="Arial" panose="020B0604020202020204" pitchFamily="34" charset="0"/>
                        </a:rPr>
                        <a:t>No re-architecting, no new code </a:t>
                      </a:r>
                    </a:p>
                    <a:p>
                      <a:pPr marL="171450" indent="-171450">
                        <a:buFont typeface="Arial" panose="020B0604020202020204" pitchFamily="34" charset="0"/>
                        <a:buChar char="•"/>
                      </a:pPr>
                      <a:r>
                        <a:rPr lang="en-IN" sz="1000" b="0" i="0" u="none" strike="noStrike" kern="1200" baseline="0" dirty="0">
                          <a:solidFill>
                            <a:schemeClr val="dk1"/>
                          </a:solidFill>
                          <a:latin typeface="Arial" panose="020B0604020202020204" pitchFamily="34" charset="0"/>
                          <a:ea typeface="+mn-ea"/>
                          <a:cs typeface="Arial" panose="020B0604020202020204" pitchFamily="34" charset="0"/>
                        </a:rPr>
                        <a:t>Least effort for quick migration</a:t>
                      </a: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IN" sz="1000" b="0" i="0" u="none" strike="noStrike" kern="1200" baseline="0" dirty="0">
                          <a:solidFill>
                            <a:schemeClr val="dk1"/>
                          </a:solidFill>
                          <a:latin typeface="Arial" panose="020B0604020202020204" pitchFamily="34" charset="0"/>
                          <a:ea typeface="+mn-ea"/>
                          <a:cs typeface="Arial" panose="020B0604020202020204" pitchFamily="34" charset="0"/>
                        </a:rPr>
                        <a:t>After moving to the cloud, it’s easier to modernize even more </a:t>
                      </a:r>
                    </a:p>
                    <a:p>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0" marR="0" lvl="0" indent="0" algn="l" defTabSz="914286" rtl="0" eaLnBrk="1" fontAlgn="auto" latinLnBrk="0" hangingPunct="1">
                        <a:lnSpc>
                          <a:spcPct val="100000"/>
                        </a:lnSpc>
                        <a:spcBef>
                          <a:spcPts val="0"/>
                        </a:spcBef>
                        <a:spcAft>
                          <a:spcPts val="0"/>
                        </a:spcAft>
                        <a:buClrTx/>
                        <a:buSzTx/>
                        <a:buFontTx/>
                        <a:buNone/>
                        <a:tabLst/>
                        <a:defRPr/>
                      </a:pPr>
                      <a:endParaRPr lang="en-IN" sz="1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171450" indent="-171450">
                        <a:buFont typeface="Arial" panose="020B0604020202020204" pitchFamily="34" charset="0"/>
                        <a:buChar cha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No re-architecting </a:t>
                      </a:r>
                    </a:p>
                    <a:p>
                      <a:pPr marL="171450" indent="-171450">
                        <a:buFont typeface="Arial" panose="020B0604020202020204" pitchFamily="34" charset="0"/>
                        <a:buChar cha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Minimal code/config changes </a:t>
                      </a:r>
                    </a:p>
                    <a:p>
                      <a:pPr marL="171450" indent="-171450">
                        <a:buFont typeface="Arial" panose="020B0604020202020204" pitchFamily="34" charset="0"/>
                        <a:buChar char="•"/>
                      </a:pPr>
                      <a:r>
                        <a:rPr lang="en-IN" sz="1000" b="0" i="0" u="none" strike="noStrike" kern="1200" baseline="0" dirty="0">
                          <a:solidFill>
                            <a:schemeClr val="dk1"/>
                          </a:solidFill>
                          <a:latin typeface="Arial" panose="020B0604020202020204" pitchFamily="34" charset="0"/>
                          <a:ea typeface="+mn-ea"/>
                          <a:cs typeface="Arial" panose="020B0604020202020204" pitchFamily="34" charset="0"/>
                        </a:rPr>
                        <a:t>Improved deployment and DevOps agility</a:t>
                      </a:r>
                    </a:p>
                    <a:p>
                      <a:pPr marL="171450" indent="-171450">
                        <a:buFont typeface="Arial" panose="020B0604020202020204" pitchFamily="34" charset="0"/>
                        <a:buChar char="•"/>
                      </a:pPr>
                      <a:r>
                        <a:rPr lang="en-IN" sz="1000" b="0" i="0" u="none" strike="noStrike" kern="1200" baseline="0" dirty="0">
                          <a:solidFill>
                            <a:schemeClr val="dk1"/>
                          </a:solidFill>
                          <a:latin typeface="Arial" panose="020B0604020202020204" pitchFamily="34" charset="0"/>
                          <a:ea typeface="+mn-ea"/>
                          <a:cs typeface="Arial" panose="020B0604020202020204" pitchFamily="34" charset="0"/>
                        </a:rPr>
                        <a:t>lower costs for hosting and management</a:t>
                      </a:r>
                    </a:p>
                    <a:p>
                      <a:pPr marL="171450" indent="-171450">
                        <a:buFont typeface="Arial" panose="020B0604020202020204" pitchFamily="34" charset="0"/>
                        <a:buChar char="•"/>
                      </a:pPr>
                      <a:r>
                        <a:rPr lang="en-IN" sz="1000" b="0" i="0" u="none" strike="noStrike" kern="1200" baseline="0" dirty="0">
                          <a:solidFill>
                            <a:schemeClr val="dk1"/>
                          </a:solidFill>
                          <a:latin typeface="Arial" panose="020B0604020202020204" pitchFamily="34" charset="0"/>
                          <a:ea typeface="+mn-ea"/>
                          <a:cs typeface="Arial" panose="020B0604020202020204" pitchFamily="34" charset="0"/>
                        </a:rPr>
                        <a:t>Automation of some of the routine operation tasks taken care by the cloud platforms</a:t>
                      </a:r>
                    </a:p>
                    <a:p>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tc>
                  <a:txBody>
                    <a:bodyPr/>
                    <a:lstStyle/>
                    <a:p>
                      <a:pPr marL="171450" indent="-171450">
                        <a:buFont typeface="Arial" panose="020B0604020202020204" pitchFamily="34" charset="0"/>
                        <a:buChar char="•"/>
                      </a:pPr>
                      <a:r>
                        <a:rPr lang="en-IN" sz="1000" b="0" i="0" u="none" strike="noStrike" kern="1200" baseline="0" dirty="0">
                          <a:solidFill>
                            <a:schemeClr val="dk1"/>
                          </a:solidFill>
                          <a:latin typeface="Arial" panose="020B0604020202020204" pitchFamily="34" charset="0"/>
                          <a:ea typeface="+mn-ea"/>
                          <a:cs typeface="Arial" panose="020B0604020202020204" pitchFamily="34" charset="0"/>
                        </a:rPr>
                        <a:t>Architect for the cloud, you get the best benefits from the cloud but new code is needed </a:t>
                      </a: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Microservices cloud-native approaches </a:t>
                      </a:r>
                    </a:p>
                    <a:p>
                      <a:pPr marL="171450" indent="-171450">
                        <a:buFont typeface="Arial" panose="020B0604020202020204" pitchFamily="34" charset="0"/>
                        <a:buChar cha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Modern mission-critical applications, cloud-resilient hyper-scalable</a:t>
                      </a:r>
                    </a:p>
                    <a:p>
                      <a:pPr marL="171450" indent="-171450">
                        <a:buFont typeface="Arial" panose="020B0604020202020204" pitchFamily="34" charset="0"/>
                        <a:buChar cha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Fully managed services, Optimized for scale </a:t>
                      </a:r>
                      <a:r>
                        <a:rPr lang="en-IN" sz="1000" b="0" i="0" u="none" strike="noStrike" kern="1200" baseline="0" dirty="0">
                          <a:solidFill>
                            <a:schemeClr val="dk1"/>
                          </a:solidFill>
                          <a:latin typeface="Arial" panose="020B0604020202020204" pitchFamily="34" charset="0"/>
                          <a:ea typeface="+mn-ea"/>
                          <a:cs typeface="Arial" panose="020B0604020202020204" pitchFamily="34" charset="0"/>
                        </a:rPr>
                        <a:t> and agility</a:t>
                      </a:r>
                    </a:p>
                    <a:p>
                      <a:pPr marL="171450" indent="-171450">
                        <a:buFont typeface="Arial" panose="020B0604020202020204" pitchFamily="34" charset="0"/>
                        <a:buChar char="•"/>
                      </a:pPr>
                      <a:r>
                        <a:rPr lang="en-IN" sz="1000" b="0" i="0" u="none" strike="noStrike" kern="1200" baseline="0" dirty="0">
                          <a:solidFill>
                            <a:schemeClr val="dk1"/>
                          </a:solidFill>
                          <a:latin typeface="Arial" panose="020B0604020202020204" pitchFamily="34" charset="0"/>
                          <a:ea typeface="+mn-ea"/>
                          <a:cs typeface="Arial" panose="020B0604020202020204" pitchFamily="34" charset="0"/>
                        </a:rPr>
                        <a:t>Built on deployment and DevOps </a:t>
                      </a: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28214425"/>
                  </a:ext>
                </a:extLst>
              </a:tr>
            </a:tbl>
          </a:graphicData>
        </a:graphic>
      </p:graphicFrame>
      <p:sp>
        <p:nvSpPr>
          <p:cNvPr id="4" name="Title 5">
            <a:extLst>
              <a:ext uri="{FF2B5EF4-FFF2-40B4-BE49-F238E27FC236}">
                <a16:creationId xmlns:a16="http://schemas.microsoft.com/office/drawing/2014/main" id="{AD80B945-D960-4A49-BBF4-BDED27F49506}"/>
              </a:ext>
            </a:extLst>
          </p:cNvPr>
          <p:cNvSpPr txBox="1">
            <a:spLocks/>
          </p:cNvSpPr>
          <p:nvPr/>
        </p:nvSpPr>
        <p:spPr>
          <a:xfrm>
            <a:off x="107504" y="258212"/>
            <a:ext cx="7538400" cy="369322"/>
          </a:xfrm>
          <a:prstGeom prst="rect">
            <a:avLst/>
          </a:prstGeom>
        </p:spPr>
        <p:txBody>
          <a:bodyPr/>
          <a:lst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r>
              <a:rPr lang="en-IN" dirty="0"/>
              <a:t>GI AWS+ | AWS digital innovation: app modernization</a:t>
            </a:r>
          </a:p>
        </p:txBody>
      </p:sp>
    </p:spTree>
    <p:extLst>
      <p:ext uri="{BB962C8B-B14F-4D97-AF65-F5344CB8AC3E}">
        <p14:creationId xmlns:p14="http://schemas.microsoft.com/office/powerpoint/2010/main" val="162176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1541-BAFA-E14A-85D3-89096708C0E3}"/>
              </a:ext>
            </a:extLst>
          </p:cNvPr>
          <p:cNvSpPr>
            <a:spLocks noGrp="1"/>
          </p:cNvSpPr>
          <p:nvPr>
            <p:ph type="ctrTitle"/>
          </p:nvPr>
        </p:nvSpPr>
        <p:spPr>
          <a:xfrm>
            <a:off x="324000" y="367206"/>
            <a:ext cx="7538400" cy="369322"/>
          </a:xfrm>
        </p:spPr>
        <p:txBody>
          <a:bodyPr/>
          <a:lstStyle/>
          <a:p>
            <a:r>
              <a:rPr lang="en-US" dirty="0"/>
              <a:t>SIFY AWS Practice				      </a:t>
            </a:r>
          </a:p>
        </p:txBody>
      </p:sp>
      <p:graphicFrame>
        <p:nvGraphicFramePr>
          <p:cNvPr id="3" name="Table 2">
            <a:extLst>
              <a:ext uri="{FF2B5EF4-FFF2-40B4-BE49-F238E27FC236}">
                <a16:creationId xmlns:a16="http://schemas.microsoft.com/office/drawing/2014/main" id="{3D98CF38-8064-4A1F-B3CB-12A6A0A7CC30}"/>
              </a:ext>
            </a:extLst>
          </p:cNvPr>
          <p:cNvGraphicFramePr>
            <a:graphicFrameLocks noGrp="1"/>
          </p:cNvGraphicFramePr>
          <p:nvPr>
            <p:extLst>
              <p:ext uri="{D42A27DB-BD31-4B8C-83A1-F6EECF244321}">
                <p14:modId xmlns:p14="http://schemas.microsoft.com/office/powerpoint/2010/main" val="3674027455"/>
              </p:ext>
            </p:extLst>
          </p:nvPr>
        </p:nvGraphicFramePr>
        <p:xfrm>
          <a:off x="350180" y="1153998"/>
          <a:ext cx="2144203" cy="913696"/>
        </p:xfrm>
        <a:graphic>
          <a:graphicData uri="http://schemas.openxmlformats.org/drawingml/2006/table">
            <a:tbl>
              <a:tblPr firstRow="1" firstCol="1" bandRow="1">
                <a:tableStyleId>{5C22544A-7EE6-4342-B048-85BDC9FD1C3A}</a:tableStyleId>
              </a:tblPr>
              <a:tblGrid>
                <a:gridCol w="2144203">
                  <a:extLst>
                    <a:ext uri="{9D8B030D-6E8A-4147-A177-3AD203B41FA5}">
                      <a16:colId xmlns:a16="http://schemas.microsoft.com/office/drawing/2014/main" val="3186050651"/>
                    </a:ext>
                  </a:extLst>
                </a:gridCol>
              </a:tblGrid>
              <a:tr h="228424">
                <a:tc>
                  <a:txBody>
                    <a:bodyPr/>
                    <a:lstStyle/>
                    <a:p>
                      <a:pPr marL="0" marR="0">
                        <a:spcBef>
                          <a:spcPts val="0"/>
                        </a:spcBef>
                        <a:spcAft>
                          <a:spcPts val="0"/>
                        </a:spcAft>
                      </a:pPr>
                      <a:r>
                        <a:rPr lang="en-US" sz="1000" b="0" dirty="0">
                          <a:solidFill>
                            <a:schemeClr val="tx1">
                              <a:lumMod val="65000"/>
                              <a:lumOff val="35000"/>
                            </a:schemeClr>
                          </a:solidFill>
                          <a:effectLst/>
                          <a:latin typeface="+mn-lt"/>
                        </a:rPr>
                        <a:t>Solution Architect Professional</a:t>
                      </a:r>
                      <a:endParaRPr lang="en-US" sz="1000" b="0" dirty="0">
                        <a:solidFill>
                          <a:schemeClr val="tx1">
                            <a:lumMod val="65000"/>
                            <a:lumOff val="35000"/>
                          </a:schemeClr>
                        </a:solidFill>
                        <a:effectLst/>
                        <a:latin typeface="+mn-lt"/>
                        <a:ea typeface="Calibri" panose="020F0502020204030204" pitchFamily="34" charset="0"/>
                      </a:endParaRPr>
                    </a:p>
                  </a:txBody>
                  <a:tcPr marL="45604" marR="456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935999"/>
                  </a:ext>
                </a:extLst>
              </a:tr>
              <a:tr h="228424">
                <a:tc>
                  <a:txBody>
                    <a:bodyPr/>
                    <a:lstStyle/>
                    <a:p>
                      <a:pPr marL="0" marR="0">
                        <a:spcBef>
                          <a:spcPts val="0"/>
                        </a:spcBef>
                        <a:spcAft>
                          <a:spcPts val="0"/>
                        </a:spcAft>
                      </a:pPr>
                      <a:r>
                        <a:rPr lang="en-US" sz="1000" b="0" dirty="0">
                          <a:solidFill>
                            <a:schemeClr val="tx1">
                              <a:lumMod val="65000"/>
                              <a:lumOff val="35000"/>
                            </a:schemeClr>
                          </a:solidFill>
                          <a:effectLst/>
                          <a:latin typeface="+mn-lt"/>
                        </a:rPr>
                        <a:t>Developer – Associate</a:t>
                      </a:r>
                      <a:endParaRPr lang="en-US" sz="1000" b="0" dirty="0">
                        <a:solidFill>
                          <a:schemeClr val="tx1">
                            <a:lumMod val="65000"/>
                            <a:lumOff val="35000"/>
                          </a:schemeClr>
                        </a:solidFill>
                        <a:effectLst/>
                        <a:latin typeface="+mn-lt"/>
                        <a:ea typeface="Calibri" panose="020F0502020204030204" pitchFamily="34" charset="0"/>
                      </a:endParaRPr>
                    </a:p>
                  </a:txBody>
                  <a:tcPr marL="45604" marR="456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51073"/>
                  </a:ext>
                </a:extLst>
              </a:tr>
              <a:tr h="228424">
                <a:tc>
                  <a:txBody>
                    <a:bodyPr/>
                    <a:lstStyle/>
                    <a:p>
                      <a:pPr marL="0" marR="0">
                        <a:spcBef>
                          <a:spcPts val="0"/>
                        </a:spcBef>
                        <a:spcAft>
                          <a:spcPts val="0"/>
                        </a:spcAft>
                      </a:pPr>
                      <a:r>
                        <a:rPr lang="en-US" sz="1000" b="0" dirty="0">
                          <a:solidFill>
                            <a:schemeClr val="tx1">
                              <a:lumMod val="65000"/>
                              <a:lumOff val="35000"/>
                            </a:schemeClr>
                          </a:solidFill>
                          <a:effectLst/>
                          <a:latin typeface="+mn-lt"/>
                        </a:rPr>
                        <a:t>Solution Architect – Associate</a:t>
                      </a:r>
                      <a:endParaRPr lang="en-US" sz="1000" b="0" dirty="0">
                        <a:solidFill>
                          <a:schemeClr val="tx1">
                            <a:lumMod val="65000"/>
                            <a:lumOff val="35000"/>
                          </a:schemeClr>
                        </a:solidFill>
                        <a:effectLst/>
                        <a:latin typeface="+mn-lt"/>
                        <a:ea typeface="Calibri" panose="020F0502020204030204" pitchFamily="34" charset="0"/>
                      </a:endParaRPr>
                    </a:p>
                  </a:txBody>
                  <a:tcPr marL="45604" marR="456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2592567"/>
                  </a:ext>
                </a:extLst>
              </a:tr>
              <a:tr h="228424">
                <a:tc>
                  <a:txBody>
                    <a:bodyPr/>
                    <a:lstStyle/>
                    <a:p>
                      <a:pPr marL="0" marR="0">
                        <a:spcBef>
                          <a:spcPts val="0"/>
                        </a:spcBef>
                        <a:spcAft>
                          <a:spcPts val="0"/>
                        </a:spcAft>
                      </a:pPr>
                      <a:r>
                        <a:rPr lang="en-US" sz="1000" b="0" dirty="0">
                          <a:solidFill>
                            <a:schemeClr val="tx1">
                              <a:lumMod val="65000"/>
                              <a:lumOff val="35000"/>
                            </a:schemeClr>
                          </a:solidFill>
                          <a:effectLst/>
                          <a:latin typeface="+mn-lt"/>
                        </a:rPr>
                        <a:t>DevOps Professional</a:t>
                      </a:r>
                      <a:endParaRPr lang="en-US" sz="1000" b="0" dirty="0">
                        <a:solidFill>
                          <a:schemeClr val="tx1">
                            <a:lumMod val="65000"/>
                            <a:lumOff val="35000"/>
                          </a:schemeClr>
                        </a:solidFill>
                        <a:effectLst/>
                        <a:latin typeface="+mn-lt"/>
                        <a:ea typeface="Calibri" panose="020F0502020204030204" pitchFamily="34" charset="0"/>
                      </a:endParaRPr>
                    </a:p>
                  </a:txBody>
                  <a:tcPr marL="45604" marR="456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2619041"/>
                  </a:ext>
                </a:extLst>
              </a:tr>
            </a:tbl>
          </a:graphicData>
        </a:graphic>
      </p:graphicFrame>
      <p:pic>
        <p:nvPicPr>
          <p:cNvPr id="2049" name="AE15D338-1369-4DE7-A59D-CDB9EB34624A" descr="image1.png">
            <a:extLst>
              <a:ext uri="{FF2B5EF4-FFF2-40B4-BE49-F238E27FC236}">
                <a16:creationId xmlns:a16="http://schemas.microsoft.com/office/drawing/2014/main" id="{27670051-9EC9-46B4-82D5-DEC056877D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2816" y="1028967"/>
            <a:ext cx="2741568" cy="366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a:extLst>
              <a:ext uri="{FF2B5EF4-FFF2-40B4-BE49-F238E27FC236}">
                <a16:creationId xmlns:a16="http://schemas.microsoft.com/office/drawing/2014/main" id="{1FA58A6D-45D7-4DA1-9629-359B734CC2E2}"/>
              </a:ext>
            </a:extLst>
          </p:cNvPr>
          <p:cNvGraphicFramePr>
            <a:graphicFrameLocks noGrp="1"/>
          </p:cNvGraphicFramePr>
          <p:nvPr>
            <p:extLst>
              <p:ext uri="{D42A27DB-BD31-4B8C-83A1-F6EECF244321}">
                <p14:modId xmlns:p14="http://schemas.microsoft.com/office/powerpoint/2010/main" val="2884960641"/>
              </p:ext>
            </p:extLst>
          </p:nvPr>
        </p:nvGraphicFramePr>
        <p:xfrm>
          <a:off x="324000" y="2677666"/>
          <a:ext cx="2951856" cy="2209952"/>
        </p:xfrm>
        <a:graphic>
          <a:graphicData uri="http://schemas.openxmlformats.org/drawingml/2006/table">
            <a:tbl>
              <a:tblPr/>
              <a:tblGrid>
                <a:gridCol w="1475928">
                  <a:extLst>
                    <a:ext uri="{9D8B030D-6E8A-4147-A177-3AD203B41FA5}">
                      <a16:colId xmlns:a16="http://schemas.microsoft.com/office/drawing/2014/main" val="4180961291"/>
                    </a:ext>
                  </a:extLst>
                </a:gridCol>
                <a:gridCol w="1475928">
                  <a:extLst>
                    <a:ext uri="{9D8B030D-6E8A-4147-A177-3AD203B41FA5}">
                      <a16:colId xmlns:a16="http://schemas.microsoft.com/office/drawing/2014/main" val="76714862"/>
                    </a:ext>
                  </a:extLst>
                </a:gridCol>
              </a:tblGrid>
              <a:tr h="142308">
                <a:tc gridSpan="2">
                  <a:txBody>
                    <a:bodyPr/>
                    <a:lstStyle/>
                    <a:p>
                      <a:pPr algn="ctr" fontAlgn="ctr"/>
                      <a:r>
                        <a:rPr lang="en-US" sz="1000" b="1" i="0" u="none" strike="noStrike" dirty="0">
                          <a:solidFill>
                            <a:schemeClr val="bg1"/>
                          </a:solidFill>
                          <a:effectLst/>
                          <a:latin typeface="+mn-lt"/>
                        </a:rPr>
                        <a:t>Customer Managed Currently</a:t>
                      </a:r>
                    </a:p>
                  </a:txBody>
                  <a:tcPr marL="45720" marR="45720" anchor="ctr">
                    <a:lnL>
                      <a:noFill/>
                    </a:lnL>
                    <a:lnR>
                      <a:noFill/>
                    </a:lnR>
                    <a:lnT>
                      <a:noFill/>
                    </a:lnT>
                    <a:lnB w="9525"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3597889557"/>
                  </a:ext>
                </a:extLst>
              </a:tr>
              <a:tr h="80048">
                <a:tc>
                  <a:txBody>
                    <a:bodyPr/>
                    <a:lstStyle/>
                    <a:p>
                      <a:pPr algn="l" fontAlgn="ctr"/>
                      <a:r>
                        <a:rPr lang="en-US" sz="900" b="0" i="0" u="none" strike="noStrike" dirty="0">
                          <a:solidFill>
                            <a:schemeClr val="tx1">
                              <a:lumMod val="65000"/>
                              <a:lumOff val="35000"/>
                            </a:schemeClr>
                          </a:solidFill>
                          <a:effectLst/>
                          <a:latin typeface="+mn-lt"/>
                        </a:rPr>
                        <a:t>Livewire-AWS</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900" b="0" i="0" u="none" strike="noStrike" dirty="0">
                          <a:solidFill>
                            <a:schemeClr val="tx1">
                              <a:lumMod val="65000"/>
                              <a:lumOff val="35000"/>
                            </a:schemeClr>
                          </a:solidFill>
                          <a:effectLst/>
                          <a:latin typeface="+mn-lt"/>
                        </a:rPr>
                        <a:t>Talisman-Prod</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0508834"/>
                  </a:ext>
                </a:extLst>
              </a:tr>
              <a:tr h="160096">
                <a:tc>
                  <a:txBody>
                    <a:bodyPr/>
                    <a:lstStyle/>
                    <a:p>
                      <a:pPr algn="l" fontAlgn="ctr"/>
                      <a:r>
                        <a:rPr lang="en-US" sz="900" b="0" i="0" u="none" strike="noStrike" dirty="0">
                          <a:solidFill>
                            <a:schemeClr val="tx1">
                              <a:lumMod val="65000"/>
                              <a:lumOff val="35000"/>
                            </a:schemeClr>
                          </a:solidFill>
                          <a:effectLst/>
                          <a:latin typeface="+mn-lt"/>
                        </a:rPr>
                        <a:t>Maxbupa-Prod</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900" b="0" i="0" u="none" strike="noStrike" dirty="0">
                          <a:solidFill>
                            <a:schemeClr val="tx1">
                              <a:lumMod val="65000"/>
                              <a:lumOff val="35000"/>
                            </a:schemeClr>
                          </a:solidFill>
                          <a:effectLst/>
                          <a:latin typeface="+mn-lt"/>
                        </a:rPr>
                        <a:t>Cholamandalam-Finance</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82765845"/>
                  </a:ext>
                </a:extLst>
              </a:tr>
              <a:tr h="80048">
                <a:tc>
                  <a:txBody>
                    <a:bodyPr/>
                    <a:lstStyle/>
                    <a:p>
                      <a:pPr algn="l" fontAlgn="ctr"/>
                      <a:r>
                        <a:rPr lang="en-US" sz="900" b="0" i="0" u="none" strike="noStrike" dirty="0">
                          <a:solidFill>
                            <a:schemeClr val="tx1">
                              <a:lumMod val="65000"/>
                              <a:lumOff val="35000"/>
                            </a:schemeClr>
                          </a:solidFill>
                          <a:effectLst/>
                          <a:latin typeface="+mn-lt"/>
                        </a:rPr>
                        <a:t>Primarc</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900" b="0" i="0" u="none" strike="noStrike" dirty="0">
                          <a:solidFill>
                            <a:schemeClr val="tx1">
                              <a:lumMod val="65000"/>
                              <a:lumOff val="35000"/>
                            </a:schemeClr>
                          </a:solidFill>
                          <a:effectLst/>
                          <a:latin typeface="+mn-lt"/>
                        </a:rPr>
                        <a:t>Nexval</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67582343"/>
                  </a:ext>
                </a:extLst>
              </a:tr>
              <a:tr h="80048">
                <a:tc>
                  <a:txBody>
                    <a:bodyPr/>
                    <a:lstStyle/>
                    <a:p>
                      <a:pPr algn="l" fontAlgn="ctr"/>
                      <a:r>
                        <a:rPr lang="en-US" sz="900" b="0" i="0" u="none" strike="noStrike" dirty="0">
                          <a:solidFill>
                            <a:schemeClr val="tx1">
                              <a:lumMod val="65000"/>
                              <a:lumOff val="35000"/>
                            </a:schemeClr>
                          </a:solidFill>
                          <a:effectLst/>
                          <a:latin typeface="+mn-lt"/>
                        </a:rPr>
                        <a:t>Pinnacle</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900" b="0" i="0" u="none" strike="noStrike" dirty="0">
                          <a:solidFill>
                            <a:schemeClr val="tx1">
                              <a:lumMod val="65000"/>
                              <a:lumOff val="35000"/>
                            </a:schemeClr>
                          </a:solidFill>
                          <a:effectLst/>
                          <a:latin typeface="+mn-lt"/>
                        </a:rPr>
                        <a:t>DHFL Pramerica</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85365727"/>
                  </a:ext>
                </a:extLst>
              </a:tr>
              <a:tr h="80048">
                <a:tc>
                  <a:txBody>
                    <a:bodyPr/>
                    <a:lstStyle/>
                    <a:p>
                      <a:pPr algn="l" fontAlgn="ctr"/>
                      <a:r>
                        <a:rPr lang="en-US" sz="900" b="0" i="0" u="none" strike="noStrike" dirty="0">
                          <a:solidFill>
                            <a:schemeClr val="tx1">
                              <a:lumMod val="65000"/>
                              <a:lumOff val="35000"/>
                            </a:schemeClr>
                          </a:solidFill>
                          <a:effectLst/>
                          <a:latin typeface="+mn-lt"/>
                        </a:rPr>
                        <a:t>Saija Finance</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900" b="0" i="0" u="none" strike="noStrike" dirty="0">
                          <a:solidFill>
                            <a:schemeClr val="tx1">
                              <a:lumMod val="65000"/>
                              <a:lumOff val="35000"/>
                            </a:schemeClr>
                          </a:solidFill>
                          <a:effectLst/>
                          <a:latin typeface="+mn-lt"/>
                        </a:rPr>
                        <a:t>MacAppStudio</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5092088"/>
                  </a:ext>
                </a:extLst>
              </a:tr>
              <a:tr h="80048">
                <a:tc>
                  <a:txBody>
                    <a:bodyPr/>
                    <a:lstStyle/>
                    <a:p>
                      <a:pPr algn="l" fontAlgn="ctr"/>
                      <a:r>
                        <a:rPr lang="en-US" sz="900" b="0" i="0" u="none" strike="noStrike" dirty="0">
                          <a:solidFill>
                            <a:schemeClr val="tx1">
                              <a:lumMod val="65000"/>
                              <a:lumOff val="35000"/>
                            </a:schemeClr>
                          </a:solidFill>
                          <a:effectLst/>
                          <a:latin typeface="+mn-lt"/>
                        </a:rPr>
                        <a:t>UGRO Capital</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900" b="0" i="0" u="none" strike="noStrike" dirty="0">
                          <a:solidFill>
                            <a:schemeClr val="tx1">
                              <a:lumMod val="65000"/>
                              <a:lumOff val="35000"/>
                            </a:schemeClr>
                          </a:solidFill>
                          <a:effectLst/>
                          <a:latin typeface="+mn-lt"/>
                        </a:rPr>
                        <a:t>Sify_VFS Global</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0997551"/>
                  </a:ext>
                </a:extLst>
              </a:tr>
              <a:tr h="80048">
                <a:tc>
                  <a:txBody>
                    <a:bodyPr/>
                    <a:lstStyle/>
                    <a:p>
                      <a:pPr algn="l" fontAlgn="ctr"/>
                      <a:r>
                        <a:rPr lang="en-US" sz="900" b="0" i="0" u="none" strike="noStrike" dirty="0">
                          <a:solidFill>
                            <a:schemeClr val="tx1">
                              <a:lumMod val="65000"/>
                              <a:lumOff val="35000"/>
                            </a:schemeClr>
                          </a:solidFill>
                          <a:effectLst/>
                          <a:latin typeface="+mn-lt"/>
                        </a:rPr>
                        <a:t>Cavin Care Primary</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900" b="0" i="0" u="none" strike="noStrike" dirty="0">
                          <a:solidFill>
                            <a:schemeClr val="tx1">
                              <a:lumMod val="65000"/>
                              <a:lumOff val="35000"/>
                            </a:schemeClr>
                          </a:solidFill>
                          <a:effectLst/>
                          <a:latin typeface="+mn-lt"/>
                        </a:rPr>
                        <a:t>Sify-VFS-VDP-Project</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34683546"/>
                  </a:ext>
                </a:extLst>
              </a:tr>
              <a:tr h="80048">
                <a:tc>
                  <a:txBody>
                    <a:bodyPr/>
                    <a:lstStyle/>
                    <a:p>
                      <a:pPr algn="l" fontAlgn="ctr"/>
                      <a:r>
                        <a:rPr lang="en-US" sz="900" b="0" i="0" u="none" strike="noStrike" dirty="0">
                          <a:solidFill>
                            <a:schemeClr val="tx1">
                              <a:lumMod val="65000"/>
                              <a:lumOff val="35000"/>
                            </a:schemeClr>
                          </a:solidFill>
                          <a:effectLst/>
                          <a:latin typeface="+mn-lt"/>
                        </a:rPr>
                        <a:t>ExcelCare Hospital</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900" b="0" i="0" u="none" strike="noStrike" dirty="0">
                          <a:solidFill>
                            <a:schemeClr val="tx1">
                              <a:lumMod val="65000"/>
                              <a:lumOff val="35000"/>
                            </a:schemeClr>
                          </a:solidFill>
                          <a:effectLst/>
                          <a:latin typeface="+mn-lt"/>
                        </a:rPr>
                        <a:t>Untag Fashion Pvt. Ltd</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3033587"/>
                  </a:ext>
                </a:extLst>
              </a:tr>
              <a:tr h="80048">
                <a:tc>
                  <a:txBody>
                    <a:bodyPr/>
                    <a:lstStyle/>
                    <a:p>
                      <a:pPr algn="l" fontAlgn="ctr"/>
                      <a:r>
                        <a:rPr lang="en-US" sz="900" b="0" i="0" u="none" strike="noStrike" dirty="0">
                          <a:solidFill>
                            <a:schemeClr val="tx1">
                              <a:lumMod val="65000"/>
                              <a:lumOff val="35000"/>
                            </a:schemeClr>
                          </a:solidFill>
                          <a:effectLst/>
                          <a:latin typeface="+mn-lt"/>
                        </a:rPr>
                        <a:t>Greenply</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900" b="0" i="0" u="none" strike="noStrike" dirty="0">
                          <a:solidFill>
                            <a:schemeClr val="tx1">
                              <a:lumMod val="65000"/>
                              <a:lumOff val="35000"/>
                            </a:schemeClr>
                          </a:solidFill>
                          <a:effectLst/>
                          <a:latin typeface="+mn-lt"/>
                        </a:rPr>
                        <a:t>Shyam Metallics</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32533939"/>
                  </a:ext>
                </a:extLst>
              </a:tr>
              <a:tr h="80048">
                <a:tc>
                  <a:txBody>
                    <a:bodyPr/>
                    <a:lstStyle/>
                    <a:p>
                      <a:pPr algn="l" fontAlgn="ctr"/>
                      <a:r>
                        <a:rPr lang="en-US" sz="900" b="0" i="0" u="none" strike="noStrike" dirty="0">
                          <a:solidFill>
                            <a:schemeClr val="tx1">
                              <a:lumMod val="65000"/>
                              <a:lumOff val="35000"/>
                            </a:schemeClr>
                          </a:solidFill>
                          <a:effectLst/>
                          <a:latin typeface="+mn-lt"/>
                        </a:rPr>
                        <a:t>QualityCare-Prod</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900" b="0" i="0" u="none" strike="noStrike" dirty="0">
                          <a:solidFill>
                            <a:schemeClr val="tx1">
                              <a:lumMod val="65000"/>
                              <a:lumOff val="35000"/>
                            </a:schemeClr>
                          </a:solidFill>
                          <a:effectLst/>
                          <a:latin typeface="+mn-lt"/>
                        </a:rPr>
                        <a:t>Sastasundar.com</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264790"/>
                  </a:ext>
                </a:extLst>
              </a:tr>
              <a:tr h="80048">
                <a:tc>
                  <a:txBody>
                    <a:bodyPr/>
                    <a:lstStyle/>
                    <a:p>
                      <a:pPr algn="l" fontAlgn="ctr"/>
                      <a:r>
                        <a:rPr lang="en-US" sz="900" b="0" i="0" u="none" strike="noStrike" dirty="0">
                          <a:solidFill>
                            <a:schemeClr val="tx1">
                              <a:lumMod val="65000"/>
                              <a:lumOff val="35000"/>
                            </a:schemeClr>
                          </a:solidFill>
                          <a:effectLst/>
                          <a:latin typeface="+mn-lt"/>
                        </a:rPr>
                        <a:t>BSEB</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900" b="0" i="0" u="none" strike="noStrike" dirty="0">
                          <a:solidFill>
                            <a:schemeClr val="tx1">
                              <a:lumMod val="65000"/>
                              <a:lumOff val="35000"/>
                            </a:schemeClr>
                          </a:solidFill>
                          <a:effectLst/>
                          <a:latin typeface="+mn-lt"/>
                        </a:rPr>
                        <a:t>BMWIL</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0403947"/>
                  </a:ext>
                </a:extLst>
              </a:tr>
              <a:tr h="160096">
                <a:tc>
                  <a:txBody>
                    <a:bodyPr/>
                    <a:lstStyle/>
                    <a:p>
                      <a:pPr algn="l" fontAlgn="ctr"/>
                      <a:r>
                        <a:rPr lang="en-US" sz="900" b="0" i="0" u="none" strike="noStrike" dirty="0">
                          <a:solidFill>
                            <a:schemeClr val="tx1">
                              <a:lumMod val="65000"/>
                              <a:lumOff val="35000"/>
                            </a:schemeClr>
                          </a:solidFill>
                          <a:effectLst/>
                          <a:latin typeface="+mn-lt"/>
                        </a:rPr>
                        <a:t>Aparna Constructions-Prod</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900" b="0" i="0" u="none" strike="noStrike" dirty="0">
                          <a:solidFill>
                            <a:schemeClr val="tx1">
                              <a:lumMod val="65000"/>
                              <a:lumOff val="35000"/>
                            </a:schemeClr>
                          </a:solidFill>
                          <a:effectLst/>
                          <a:latin typeface="+mn-lt"/>
                        </a:rPr>
                        <a:t>OdishaTV</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66927459"/>
                  </a:ext>
                </a:extLst>
              </a:tr>
              <a:tr h="80048">
                <a:tc>
                  <a:txBody>
                    <a:bodyPr/>
                    <a:lstStyle/>
                    <a:p>
                      <a:pPr algn="l" fontAlgn="ctr"/>
                      <a:r>
                        <a:rPr lang="en-US" sz="900" b="0" i="0" u="none" strike="noStrike" dirty="0">
                          <a:solidFill>
                            <a:schemeClr val="tx1">
                              <a:lumMod val="65000"/>
                              <a:lumOff val="35000"/>
                            </a:schemeClr>
                          </a:solidFill>
                          <a:effectLst/>
                          <a:latin typeface="+mn-lt"/>
                        </a:rPr>
                        <a:t>USHA-Prod</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900" b="0" i="0" u="none" strike="noStrike" dirty="0">
                          <a:solidFill>
                            <a:schemeClr val="tx1">
                              <a:lumMod val="65000"/>
                              <a:lumOff val="35000"/>
                            </a:schemeClr>
                          </a:solidFill>
                          <a:effectLst/>
                          <a:latin typeface="+mn-lt"/>
                        </a:rPr>
                        <a:t>Fibre2fashion</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56279726"/>
                  </a:ext>
                </a:extLst>
              </a:tr>
              <a:tr h="80048">
                <a:tc>
                  <a:txBody>
                    <a:bodyPr/>
                    <a:lstStyle/>
                    <a:p>
                      <a:pPr algn="l" fontAlgn="ctr"/>
                      <a:r>
                        <a:rPr lang="en-US" sz="900" b="0" i="0" u="none" strike="noStrike" dirty="0">
                          <a:solidFill>
                            <a:schemeClr val="tx1">
                              <a:lumMod val="65000"/>
                              <a:lumOff val="35000"/>
                            </a:schemeClr>
                          </a:solidFill>
                          <a:effectLst/>
                          <a:latin typeface="+mn-lt"/>
                        </a:rPr>
                        <a:t>Edcon-Exports-Prod</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fontAlgn="ctr"/>
                      <a:r>
                        <a:rPr lang="en-US" sz="900" b="0" i="0" u="none" strike="noStrike" dirty="0">
                          <a:solidFill>
                            <a:schemeClr val="tx1">
                              <a:lumMod val="65000"/>
                              <a:lumOff val="35000"/>
                            </a:schemeClr>
                          </a:solidFill>
                          <a:effectLst/>
                          <a:latin typeface="+mn-lt"/>
                        </a:rPr>
                        <a:t>MlIC</a:t>
                      </a: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36847738"/>
                  </a:ext>
                </a:extLst>
              </a:tr>
            </a:tbl>
          </a:graphicData>
        </a:graphic>
      </p:graphicFrame>
      <p:graphicFrame>
        <p:nvGraphicFramePr>
          <p:cNvPr id="12" name="Table 11">
            <a:extLst>
              <a:ext uri="{FF2B5EF4-FFF2-40B4-BE49-F238E27FC236}">
                <a16:creationId xmlns:a16="http://schemas.microsoft.com/office/drawing/2014/main" id="{AB9CEA32-BCF1-4B73-8D0F-015DB7C6807F}"/>
              </a:ext>
            </a:extLst>
          </p:cNvPr>
          <p:cNvGraphicFramePr>
            <a:graphicFrameLocks noGrp="1"/>
          </p:cNvGraphicFramePr>
          <p:nvPr>
            <p:extLst>
              <p:ext uri="{D42A27DB-BD31-4B8C-83A1-F6EECF244321}">
                <p14:modId xmlns:p14="http://schemas.microsoft.com/office/powerpoint/2010/main" val="3189446924"/>
              </p:ext>
            </p:extLst>
          </p:nvPr>
        </p:nvGraphicFramePr>
        <p:xfrm>
          <a:off x="3391520" y="2677666"/>
          <a:ext cx="2681296" cy="2148600"/>
        </p:xfrm>
        <a:graphic>
          <a:graphicData uri="http://schemas.openxmlformats.org/drawingml/2006/table">
            <a:tbl>
              <a:tblPr/>
              <a:tblGrid>
                <a:gridCol w="2681296">
                  <a:extLst>
                    <a:ext uri="{9D8B030D-6E8A-4147-A177-3AD203B41FA5}">
                      <a16:colId xmlns:a16="http://schemas.microsoft.com/office/drawing/2014/main" val="89520397"/>
                    </a:ext>
                  </a:extLst>
                </a:gridCol>
              </a:tblGrid>
              <a:tr h="136369">
                <a:tc>
                  <a:txBody>
                    <a:bodyPr/>
                    <a:lstStyle/>
                    <a:p>
                      <a:pPr algn="ctr" fontAlgn="ctr"/>
                      <a:r>
                        <a:rPr lang="en-US" sz="1000" b="1" i="0" u="none" strike="noStrike" dirty="0">
                          <a:solidFill>
                            <a:schemeClr val="bg1"/>
                          </a:solidFill>
                          <a:effectLst/>
                          <a:latin typeface="+mn-lt"/>
                        </a:rPr>
                        <a:t>Under Implementation</a:t>
                      </a:r>
                    </a:p>
                  </a:txBody>
                  <a:tcPr marL="45720" marR="45720" anchor="ctr">
                    <a:lnL>
                      <a:noFill/>
                    </a:lnL>
                    <a:lnR>
                      <a:noFill/>
                    </a:lnR>
                    <a:lnT>
                      <a:noFill/>
                    </a:lnT>
                    <a:lnB w="9525"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120257181"/>
                  </a:ext>
                </a:extLst>
              </a:tr>
              <a:tr h="116974">
                <a:tc>
                  <a:txBody>
                    <a:bodyPr/>
                    <a:lstStyle/>
                    <a:p>
                      <a:pPr algn="l" fontAlgn="ctr"/>
                      <a:r>
                        <a:rPr lang="en-US" sz="900" b="0" i="0" u="none" strike="noStrike" dirty="0">
                          <a:solidFill>
                            <a:schemeClr val="tx1">
                              <a:lumMod val="65000"/>
                              <a:lumOff val="35000"/>
                            </a:schemeClr>
                          </a:solidFill>
                          <a:effectLst/>
                          <a:latin typeface="+mn-lt"/>
                        </a:rPr>
                        <a:t>AGGREGATE INTELLIGENCE INC</a:t>
                      </a:r>
                    </a:p>
                  </a:txBody>
                  <a:tcPr marL="36000" marR="36000" marT="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39893806"/>
                  </a:ext>
                </a:extLst>
              </a:tr>
              <a:tr h="116974">
                <a:tc>
                  <a:txBody>
                    <a:bodyPr/>
                    <a:lstStyle/>
                    <a:p>
                      <a:pPr algn="l" fontAlgn="ctr"/>
                      <a:r>
                        <a:rPr lang="en-US" sz="900" b="0" i="0" u="none" strike="noStrike" dirty="0">
                          <a:solidFill>
                            <a:schemeClr val="tx1">
                              <a:lumMod val="65000"/>
                              <a:lumOff val="35000"/>
                            </a:schemeClr>
                          </a:solidFill>
                          <a:effectLst/>
                          <a:latin typeface="+mn-lt"/>
                        </a:rPr>
                        <a:t>HOWRAH MUNICIPAL CORPORATION</a:t>
                      </a:r>
                    </a:p>
                  </a:txBody>
                  <a:tcPr marL="36000" marR="36000" marT="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77388609"/>
                  </a:ext>
                </a:extLst>
              </a:tr>
              <a:tr h="116974">
                <a:tc>
                  <a:txBody>
                    <a:bodyPr/>
                    <a:lstStyle/>
                    <a:p>
                      <a:pPr algn="l" fontAlgn="ctr"/>
                      <a:r>
                        <a:rPr lang="en-US" sz="900" b="0" i="0" u="none" strike="noStrike" dirty="0">
                          <a:solidFill>
                            <a:schemeClr val="tx1">
                              <a:lumMod val="65000"/>
                              <a:lumOff val="35000"/>
                            </a:schemeClr>
                          </a:solidFill>
                          <a:effectLst/>
                          <a:latin typeface="+mn-lt"/>
                        </a:rPr>
                        <a:t>C TEL INFOSYSTEMS PVT LTD</a:t>
                      </a:r>
                    </a:p>
                  </a:txBody>
                  <a:tcPr marL="36000" marR="36000" marT="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53658717"/>
                  </a:ext>
                </a:extLst>
              </a:tr>
              <a:tr h="116974">
                <a:tc>
                  <a:txBody>
                    <a:bodyPr/>
                    <a:lstStyle/>
                    <a:p>
                      <a:pPr algn="l" fontAlgn="ctr"/>
                      <a:r>
                        <a:rPr lang="en-US" sz="900" b="0" i="0" u="none" strike="noStrike" dirty="0">
                          <a:solidFill>
                            <a:schemeClr val="tx1">
                              <a:lumMod val="65000"/>
                              <a:lumOff val="35000"/>
                            </a:schemeClr>
                          </a:solidFill>
                          <a:effectLst/>
                          <a:latin typeface="+mn-lt"/>
                        </a:rPr>
                        <a:t>QUALITY CARE INDIA LTD</a:t>
                      </a:r>
                    </a:p>
                  </a:txBody>
                  <a:tcPr marL="36000" marR="36000" marT="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4090963"/>
                  </a:ext>
                </a:extLst>
              </a:tr>
              <a:tr h="116974">
                <a:tc>
                  <a:txBody>
                    <a:bodyPr/>
                    <a:lstStyle/>
                    <a:p>
                      <a:pPr algn="l" fontAlgn="ctr"/>
                      <a:r>
                        <a:rPr lang="en-US" sz="900" b="0" i="0" u="none" strike="noStrike" dirty="0">
                          <a:solidFill>
                            <a:schemeClr val="tx1">
                              <a:lumMod val="65000"/>
                              <a:lumOff val="35000"/>
                            </a:schemeClr>
                          </a:solidFill>
                          <a:effectLst/>
                          <a:latin typeface="+mn-lt"/>
                        </a:rPr>
                        <a:t>DESAI JEWELLERS PVT LTD</a:t>
                      </a:r>
                    </a:p>
                  </a:txBody>
                  <a:tcPr marL="36000" marR="36000" marT="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4113223"/>
                  </a:ext>
                </a:extLst>
              </a:tr>
              <a:tr h="116974">
                <a:tc>
                  <a:txBody>
                    <a:bodyPr/>
                    <a:lstStyle/>
                    <a:p>
                      <a:pPr algn="l" fontAlgn="ctr"/>
                      <a:r>
                        <a:rPr lang="en-US" sz="900" b="0" i="0" u="none" strike="noStrike" dirty="0">
                          <a:solidFill>
                            <a:schemeClr val="tx1">
                              <a:lumMod val="65000"/>
                              <a:lumOff val="35000"/>
                            </a:schemeClr>
                          </a:solidFill>
                          <a:effectLst/>
                          <a:latin typeface="+mn-lt"/>
                        </a:rPr>
                        <a:t>TATA SPONGE IRON LTD</a:t>
                      </a:r>
                    </a:p>
                  </a:txBody>
                  <a:tcPr marL="36000" marR="36000" marT="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2659846"/>
                  </a:ext>
                </a:extLst>
              </a:tr>
              <a:tr h="116974">
                <a:tc>
                  <a:txBody>
                    <a:bodyPr/>
                    <a:lstStyle/>
                    <a:p>
                      <a:pPr algn="l" fontAlgn="ctr"/>
                      <a:r>
                        <a:rPr lang="en-US" sz="900" b="0" i="0" u="none" strike="noStrike" dirty="0">
                          <a:solidFill>
                            <a:schemeClr val="tx1">
                              <a:lumMod val="65000"/>
                              <a:lumOff val="35000"/>
                            </a:schemeClr>
                          </a:solidFill>
                          <a:effectLst/>
                          <a:latin typeface="+mn-lt"/>
                        </a:rPr>
                        <a:t>LUX INDUSTRIES LTD - CONNECTIVITY</a:t>
                      </a:r>
                    </a:p>
                  </a:txBody>
                  <a:tcPr marL="36000" marR="36000" marT="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52058914"/>
                  </a:ext>
                </a:extLst>
              </a:tr>
              <a:tr h="116974">
                <a:tc>
                  <a:txBody>
                    <a:bodyPr/>
                    <a:lstStyle/>
                    <a:p>
                      <a:pPr algn="l" fontAlgn="ctr"/>
                      <a:r>
                        <a:rPr lang="en-US" sz="900" b="0" i="0" u="none" strike="noStrike" dirty="0">
                          <a:solidFill>
                            <a:schemeClr val="tx1">
                              <a:lumMod val="65000"/>
                              <a:lumOff val="35000"/>
                            </a:schemeClr>
                          </a:solidFill>
                          <a:effectLst/>
                          <a:latin typeface="+mn-lt"/>
                        </a:rPr>
                        <a:t>CANCER TREATMENT SERVICES HYDERABAD</a:t>
                      </a:r>
                    </a:p>
                  </a:txBody>
                  <a:tcPr marL="36000" marR="36000" marT="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0157853"/>
                  </a:ext>
                </a:extLst>
              </a:tr>
              <a:tr h="116974">
                <a:tc>
                  <a:txBody>
                    <a:bodyPr/>
                    <a:lstStyle/>
                    <a:p>
                      <a:pPr algn="l" fontAlgn="ctr"/>
                      <a:r>
                        <a:rPr lang="en-US" sz="900" b="0" i="0" u="none" strike="noStrike" dirty="0">
                          <a:solidFill>
                            <a:schemeClr val="tx1">
                              <a:lumMod val="65000"/>
                              <a:lumOff val="35000"/>
                            </a:schemeClr>
                          </a:solidFill>
                          <a:effectLst/>
                          <a:latin typeface="+mn-lt"/>
                        </a:rPr>
                        <a:t>RUBAN PATLIPUTRA HOSPITAL PVT LTD</a:t>
                      </a:r>
                    </a:p>
                  </a:txBody>
                  <a:tcPr marL="36000" marR="36000" marT="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4987730"/>
                  </a:ext>
                </a:extLst>
              </a:tr>
              <a:tr h="116974">
                <a:tc>
                  <a:txBody>
                    <a:bodyPr/>
                    <a:lstStyle/>
                    <a:p>
                      <a:pPr algn="l" fontAlgn="ctr"/>
                      <a:r>
                        <a:rPr lang="en-US" sz="900" b="0" i="0" u="none" strike="noStrike" dirty="0">
                          <a:solidFill>
                            <a:schemeClr val="tx1">
                              <a:lumMod val="65000"/>
                              <a:lumOff val="35000"/>
                            </a:schemeClr>
                          </a:solidFill>
                          <a:effectLst/>
                          <a:latin typeface="+mn-lt"/>
                        </a:rPr>
                        <a:t>Finolex Plasson Industries Pvt Ltd</a:t>
                      </a:r>
                    </a:p>
                  </a:txBody>
                  <a:tcPr marL="36000" marR="36000" marT="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0155055"/>
                  </a:ext>
                </a:extLst>
              </a:tr>
              <a:tr h="116974">
                <a:tc>
                  <a:txBody>
                    <a:bodyPr/>
                    <a:lstStyle/>
                    <a:p>
                      <a:pPr algn="l" fontAlgn="ctr"/>
                      <a:r>
                        <a:rPr lang="en-US" sz="900" b="0" i="0" u="none" strike="noStrike" dirty="0">
                          <a:solidFill>
                            <a:schemeClr val="tx1">
                              <a:lumMod val="65000"/>
                              <a:lumOff val="35000"/>
                            </a:schemeClr>
                          </a:solidFill>
                          <a:effectLst/>
                          <a:latin typeface="+mn-lt"/>
                        </a:rPr>
                        <a:t>ROBO SILICON PVT LTD-CONNECTIVITY</a:t>
                      </a:r>
                    </a:p>
                  </a:txBody>
                  <a:tcPr marL="36000" marR="36000" marT="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2380662"/>
                  </a:ext>
                </a:extLst>
              </a:tr>
            </a:tbl>
          </a:graphicData>
        </a:graphic>
      </p:graphicFrame>
      <p:sp>
        <p:nvSpPr>
          <p:cNvPr id="6" name="Rectangle 5">
            <a:extLst>
              <a:ext uri="{FF2B5EF4-FFF2-40B4-BE49-F238E27FC236}">
                <a16:creationId xmlns:a16="http://schemas.microsoft.com/office/drawing/2014/main" id="{30D02744-580D-45DD-879D-976426964019}"/>
              </a:ext>
            </a:extLst>
          </p:cNvPr>
          <p:cNvSpPr/>
          <p:nvPr/>
        </p:nvSpPr>
        <p:spPr>
          <a:xfrm>
            <a:off x="179512" y="710575"/>
            <a:ext cx="5328592" cy="461665"/>
          </a:xfrm>
          <a:prstGeom prst="rect">
            <a:avLst/>
          </a:prstGeom>
        </p:spPr>
        <p:txBody>
          <a:bodyPr wrap="square" lIns="0">
            <a:spAutoFit/>
          </a:bodyPr>
          <a:lstStyle/>
          <a:p>
            <a:pPr marL="171450" lvl="0" indent="-171450" defTabSz="914400" fontAlgn="base">
              <a:spcAft>
                <a:spcPct val="0"/>
              </a:spcAft>
              <a:buClr>
                <a:schemeClr val="tx1"/>
              </a:buClr>
              <a:buSzPct val="80000"/>
              <a:buFont typeface="Wingdings" panose="05000000000000000000" pitchFamily="2" charset="2"/>
              <a:buChar char="§"/>
              <a:defRPr/>
            </a:pPr>
            <a:r>
              <a:rPr lang="en-US" sz="1200" b="1" dirty="0"/>
              <a:t>Team is skilled comprising of AWS Certified Engineers, achieving the following Certifications</a:t>
            </a:r>
          </a:p>
        </p:txBody>
      </p:sp>
      <p:sp>
        <p:nvSpPr>
          <p:cNvPr id="11" name="Rectangle 10">
            <a:extLst>
              <a:ext uri="{FF2B5EF4-FFF2-40B4-BE49-F238E27FC236}">
                <a16:creationId xmlns:a16="http://schemas.microsoft.com/office/drawing/2014/main" id="{6BC2C64C-B269-45A4-8726-A0B8D5F0D927}"/>
              </a:ext>
            </a:extLst>
          </p:cNvPr>
          <p:cNvSpPr/>
          <p:nvPr/>
        </p:nvSpPr>
        <p:spPr>
          <a:xfrm>
            <a:off x="324000" y="2133271"/>
            <a:ext cx="4103538" cy="461665"/>
          </a:xfrm>
          <a:prstGeom prst="rect">
            <a:avLst/>
          </a:prstGeom>
        </p:spPr>
        <p:txBody>
          <a:bodyPr wrap="square" lIns="0">
            <a:spAutoFit/>
          </a:bodyPr>
          <a:lstStyle/>
          <a:p>
            <a:pPr marL="171450" lvl="0" indent="-171450" defTabSz="914400" fontAlgn="base">
              <a:spcAft>
                <a:spcPct val="0"/>
              </a:spcAft>
              <a:buClr>
                <a:schemeClr val="tx1"/>
              </a:buClr>
              <a:buSzPct val="80000"/>
              <a:buFont typeface="Wingdings" panose="05000000000000000000" pitchFamily="2" charset="2"/>
              <a:buChar char="§"/>
              <a:defRPr/>
            </a:pPr>
            <a:r>
              <a:rPr lang="en-US" sz="1200" b="1" dirty="0"/>
              <a:t>AWS awarded SIFY  “Rising Star of the Year 2019”</a:t>
            </a:r>
          </a:p>
          <a:p>
            <a:pPr marL="171450" lvl="0" indent="-171450" defTabSz="914400" fontAlgn="base">
              <a:spcAft>
                <a:spcPct val="0"/>
              </a:spcAft>
              <a:buClr>
                <a:schemeClr val="tx1"/>
              </a:buClr>
              <a:buSzPct val="80000"/>
              <a:buFont typeface="Wingdings" panose="05000000000000000000" pitchFamily="2" charset="2"/>
              <a:buChar char="§"/>
              <a:defRPr/>
            </a:pPr>
            <a:r>
              <a:rPr lang="en-US" sz="1200" b="1" dirty="0"/>
              <a:t>Rapidly Growing number of customers</a:t>
            </a:r>
          </a:p>
        </p:txBody>
      </p:sp>
    </p:spTree>
    <p:extLst>
      <p:ext uri="{BB962C8B-B14F-4D97-AF65-F5344CB8AC3E}">
        <p14:creationId xmlns:p14="http://schemas.microsoft.com/office/powerpoint/2010/main" val="1486897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898C7-E317-4574-B3E2-C501565D1DE5}"/>
              </a:ext>
            </a:extLst>
          </p:cNvPr>
          <p:cNvPicPr>
            <a:picLocks noChangeAspect="1"/>
          </p:cNvPicPr>
          <p:nvPr/>
        </p:nvPicPr>
        <p:blipFill>
          <a:blip r:embed="rId3"/>
          <a:stretch>
            <a:fillRect/>
          </a:stretch>
        </p:blipFill>
        <p:spPr>
          <a:xfrm>
            <a:off x="288614" y="794777"/>
            <a:ext cx="3705225" cy="561975"/>
          </a:xfrm>
          <a:prstGeom prst="rect">
            <a:avLst/>
          </a:prstGeom>
        </p:spPr>
      </p:pic>
      <p:sp>
        <p:nvSpPr>
          <p:cNvPr id="8" name="TextBox 50">
            <a:extLst>
              <a:ext uri="{FF2B5EF4-FFF2-40B4-BE49-F238E27FC236}">
                <a16:creationId xmlns:a16="http://schemas.microsoft.com/office/drawing/2014/main" id="{481D8D65-E50C-4635-A53F-D3EDCB68BFCB}"/>
              </a:ext>
            </a:extLst>
          </p:cNvPr>
          <p:cNvSpPr txBox="1">
            <a:spLocks noChangeArrowheads="1"/>
          </p:cNvSpPr>
          <p:nvPr/>
        </p:nvSpPr>
        <p:spPr bwMode="auto">
          <a:xfrm>
            <a:off x="324000" y="555526"/>
            <a:ext cx="41035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50" b="1" dirty="0"/>
              <a:t>Single Window Solution partner</a:t>
            </a:r>
          </a:p>
        </p:txBody>
      </p:sp>
      <p:sp>
        <p:nvSpPr>
          <p:cNvPr id="9" name="TextBox 51">
            <a:extLst>
              <a:ext uri="{FF2B5EF4-FFF2-40B4-BE49-F238E27FC236}">
                <a16:creationId xmlns:a16="http://schemas.microsoft.com/office/drawing/2014/main" id="{D5490010-41BE-436D-963C-E371C86D02BE}"/>
              </a:ext>
            </a:extLst>
          </p:cNvPr>
          <p:cNvSpPr txBox="1">
            <a:spLocks noChangeArrowheads="1"/>
          </p:cNvSpPr>
          <p:nvPr/>
        </p:nvSpPr>
        <p:spPr bwMode="auto">
          <a:xfrm>
            <a:off x="88590" y="1344102"/>
            <a:ext cx="41028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900" dirty="0"/>
              <a:t>Network, AWS IT, Security, Backup, DR &amp; private IT</a:t>
            </a:r>
          </a:p>
        </p:txBody>
      </p:sp>
      <p:graphicFrame>
        <p:nvGraphicFramePr>
          <p:cNvPr id="10" name="Table 9">
            <a:extLst>
              <a:ext uri="{FF2B5EF4-FFF2-40B4-BE49-F238E27FC236}">
                <a16:creationId xmlns:a16="http://schemas.microsoft.com/office/drawing/2014/main" id="{9A7FA7B5-9A32-4E2E-A5D3-0B54C8C03196}"/>
              </a:ext>
            </a:extLst>
          </p:cNvPr>
          <p:cNvGraphicFramePr>
            <a:graphicFrameLocks noGrp="1"/>
          </p:cNvGraphicFramePr>
          <p:nvPr>
            <p:extLst>
              <p:ext uri="{D42A27DB-BD31-4B8C-83A1-F6EECF244321}">
                <p14:modId xmlns:p14="http://schemas.microsoft.com/office/powerpoint/2010/main" val="1838004082"/>
              </p:ext>
            </p:extLst>
          </p:nvPr>
        </p:nvGraphicFramePr>
        <p:xfrm>
          <a:off x="324000" y="1581758"/>
          <a:ext cx="8496150" cy="3343438"/>
        </p:xfrm>
        <a:graphic>
          <a:graphicData uri="http://schemas.openxmlformats.org/drawingml/2006/table">
            <a:tbl>
              <a:tblPr>
                <a:tableStyleId>{5C22544A-7EE6-4342-B048-85BDC9FD1C3A}</a:tableStyleId>
              </a:tblPr>
              <a:tblGrid>
                <a:gridCol w="375319">
                  <a:extLst>
                    <a:ext uri="{9D8B030D-6E8A-4147-A177-3AD203B41FA5}">
                      <a16:colId xmlns:a16="http://schemas.microsoft.com/office/drawing/2014/main" val="20000"/>
                    </a:ext>
                  </a:extLst>
                </a:gridCol>
                <a:gridCol w="2672151">
                  <a:extLst>
                    <a:ext uri="{9D8B030D-6E8A-4147-A177-3AD203B41FA5}">
                      <a16:colId xmlns:a16="http://schemas.microsoft.com/office/drawing/2014/main" val="20001"/>
                    </a:ext>
                  </a:extLst>
                </a:gridCol>
                <a:gridCol w="3110136">
                  <a:extLst>
                    <a:ext uri="{9D8B030D-6E8A-4147-A177-3AD203B41FA5}">
                      <a16:colId xmlns:a16="http://schemas.microsoft.com/office/drawing/2014/main" val="20002"/>
                    </a:ext>
                  </a:extLst>
                </a:gridCol>
                <a:gridCol w="2338544">
                  <a:extLst>
                    <a:ext uri="{9D8B030D-6E8A-4147-A177-3AD203B41FA5}">
                      <a16:colId xmlns:a16="http://schemas.microsoft.com/office/drawing/2014/main" val="20003"/>
                    </a:ext>
                  </a:extLst>
                </a:gridCol>
              </a:tblGrid>
              <a:tr h="356928">
                <a:tc>
                  <a:txBody>
                    <a:bodyPr/>
                    <a:lstStyle/>
                    <a:p>
                      <a:pPr marL="0" marR="0" algn="ctr">
                        <a:lnSpc>
                          <a:spcPct val="115000"/>
                        </a:lnSpc>
                        <a:spcBef>
                          <a:spcPts val="0"/>
                        </a:spcBef>
                        <a:spcAft>
                          <a:spcPts val="0"/>
                        </a:spcAft>
                      </a:pPr>
                      <a:r>
                        <a:rPr lang="en-IN" sz="1000" b="1" dirty="0">
                          <a:solidFill>
                            <a:schemeClr val="bg1"/>
                          </a:solidFill>
                          <a:effectLst/>
                          <a:latin typeface="+mn-lt"/>
                          <a:cs typeface="Arial" panose="020B0604020202020204" pitchFamily="34" charset="0"/>
                        </a:rPr>
                        <a:t>#</a:t>
                      </a:r>
                      <a:endParaRPr lang="en-IN" sz="1000" b="1" dirty="0">
                        <a:solidFill>
                          <a:schemeClr val="bg1"/>
                        </a:solidFill>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lnSpc>
                          <a:spcPct val="115000"/>
                        </a:lnSpc>
                        <a:spcBef>
                          <a:spcPts val="0"/>
                        </a:spcBef>
                        <a:spcAft>
                          <a:spcPts val="0"/>
                        </a:spcAft>
                      </a:pPr>
                      <a:r>
                        <a:rPr lang="en-IN" sz="1000" b="1" dirty="0">
                          <a:solidFill>
                            <a:schemeClr val="bg1"/>
                          </a:solidFill>
                          <a:effectLst/>
                          <a:latin typeface="+mn-lt"/>
                          <a:cs typeface="Arial" panose="020B0604020202020204" pitchFamily="34" charset="0"/>
                        </a:rPr>
                        <a:t>Features</a:t>
                      </a:r>
                      <a:endParaRPr lang="en-IN" sz="1000" b="1" dirty="0">
                        <a:solidFill>
                          <a:schemeClr val="bg1"/>
                        </a:solidFill>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lnSpc>
                          <a:spcPct val="115000"/>
                        </a:lnSpc>
                        <a:spcBef>
                          <a:spcPts val="0"/>
                        </a:spcBef>
                        <a:spcAft>
                          <a:spcPts val="0"/>
                        </a:spcAft>
                      </a:pPr>
                      <a:r>
                        <a:rPr lang="en-IN" sz="1000" b="1" dirty="0">
                          <a:solidFill>
                            <a:schemeClr val="bg1"/>
                          </a:solidFill>
                          <a:effectLst/>
                          <a:latin typeface="+mn-lt"/>
                          <a:cs typeface="Arial" panose="020B0604020202020204" pitchFamily="34" charset="0"/>
                        </a:rPr>
                        <a:t>Advantages</a:t>
                      </a:r>
                      <a:endParaRPr lang="en-IN" sz="1000" b="1" dirty="0">
                        <a:solidFill>
                          <a:schemeClr val="bg1"/>
                        </a:solidFill>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lnSpc>
                          <a:spcPct val="115000"/>
                        </a:lnSpc>
                        <a:spcBef>
                          <a:spcPts val="0"/>
                        </a:spcBef>
                        <a:spcAft>
                          <a:spcPts val="0"/>
                        </a:spcAft>
                      </a:pPr>
                      <a:r>
                        <a:rPr lang="en-IN" sz="1000" b="1" dirty="0">
                          <a:solidFill>
                            <a:schemeClr val="bg1"/>
                          </a:solidFill>
                          <a:effectLst/>
                          <a:latin typeface="+mn-lt"/>
                          <a:cs typeface="Arial" panose="020B0604020202020204" pitchFamily="34" charset="0"/>
                        </a:rPr>
                        <a:t>Benefits</a:t>
                      </a:r>
                      <a:endParaRPr lang="en-IN" sz="1000" b="1" dirty="0">
                        <a:solidFill>
                          <a:schemeClr val="bg1"/>
                        </a:solidFill>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745729">
                <a:tc>
                  <a:txBody>
                    <a:bodyPr/>
                    <a:lstStyle/>
                    <a:p>
                      <a:pPr marL="0" marR="0" algn="ctr">
                        <a:lnSpc>
                          <a:spcPct val="115000"/>
                        </a:lnSpc>
                        <a:spcBef>
                          <a:spcPts val="0"/>
                        </a:spcBef>
                        <a:spcAft>
                          <a:spcPts val="0"/>
                        </a:spcAft>
                      </a:pPr>
                      <a:r>
                        <a:rPr lang="en-IN" sz="900" dirty="0">
                          <a:effectLst/>
                          <a:latin typeface="+mn-lt"/>
                          <a:cs typeface="Arial" panose="020B0604020202020204" pitchFamily="34" charset="0"/>
                        </a:rPr>
                        <a:t>1</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IN" sz="900" dirty="0">
                          <a:effectLst/>
                          <a:latin typeface="+mn-lt"/>
                          <a:cs typeface="Arial" panose="020B0604020202020204" pitchFamily="34" charset="0"/>
                        </a:rPr>
                        <a:t>Single Window Solution Provider (Network, Security, AWS IT and Management)</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IN" sz="900" dirty="0">
                          <a:effectLst/>
                          <a:latin typeface="+mn-lt"/>
                          <a:cs typeface="Arial" panose="020B0604020202020204" pitchFamily="34" charset="0"/>
                        </a:rPr>
                        <a:t>Single Window Solution for all your AWS IaaS needs, right from Connectivity (DirectConnect) to setting up IT on AWS, securing your AWS setup as well as 24x7 monitoring and management</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IN" sz="900" dirty="0">
                          <a:effectLst/>
                          <a:latin typeface="+mn-lt"/>
                          <a:cs typeface="Arial" panose="020B0604020202020204" pitchFamily="34" charset="0"/>
                        </a:rPr>
                        <a:t>Easy adoption of AWS Cloud and cost savings</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8173">
                <a:tc>
                  <a:txBody>
                    <a:bodyPr/>
                    <a:lstStyle/>
                    <a:p>
                      <a:pPr marL="0" marR="0" algn="ctr">
                        <a:lnSpc>
                          <a:spcPct val="115000"/>
                        </a:lnSpc>
                        <a:spcBef>
                          <a:spcPts val="0"/>
                        </a:spcBef>
                        <a:spcAft>
                          <a:spcPts val="0"/>
                        </a:spcAft>
                      </a:pPr>
                      <a:r>
                        <a:rPr lang="en-IN" sz="900" dirty="0">
                          <a:effectLst/>
                          <a:latin typeface="+mn-lt"/>
                          <a:cs typeface="Arial" panose="020B0604020202020204" pitchFamily="34" charset="0"/>
                        </a:rPr>
                        <a:t>2</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IN" sz="900" dirty="0">
                          <a:effectLst/>
                          <a:latin typeface="+mn-lt"/>
                          <a:cs typeface="Arial" panose="020B0604020202020204" pitchFamily="34" charset="0"/>
                        </a:rPr>
                        <a:t>End to end AWS service coverage - Access-Architect-Migrate-Manage, Secure &amp; Innovate</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IN" sz="900" dirty="0">
                          <a:effectLst/>
                          <a:latin typeface="+mn-lt"/>
                          <a:cs typeface="Arial" panose="020B0604020202020204" pitchFamily="34" charset="0"/>
                        </a:rPr>
                        <a:t>Single point ownership to cover all aspects of AWS enablement with defined outcome</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IN" sz="900" dirty="0">
                          <a:effectLst/>
                          <a:latin typeface="+mn-lt"/>
                          <a:cs typeface="Arial" panose="020B0604020202020204" pitchFamily="34" charset="0"/>
                        </a:rPr>
                        <a:t>Simplified Execution and single point of ownership</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97152">
                <a:tc>
                  <a:txBody>
                    <a:bodyPr/>
                    <a:lstStyle/>
                    <a:p>
                      <a:pPr marL="0" marR="0" algn="ctr">
                        <a:lnSpc>
                          <a:spcPct val="115000"/>
                        </a:lnSpc>
                        <a:spcBef>
                          <a:spcPts val="0"/>
                        </a:spcBef>
                        <a:spcAft>
                          <a:spcPts val="0"/>
                        </a:spcAft>
                      </a:pPr>
                      <a:r>
                        <a:rPr lang="en-IN" sz="900" dirty="0">
                          <a:effectLst/>
                          <a:latin typeface="+mn-lt"/>
                          <a:cs typeface="Arial" panose="020B0604020202020204" pitchFamily="34" charset="0"/>
                        </a:rPr>
                        <a:t>3</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IN" sz="900" dirty="0">
                          <a:effectLst/>
                          <a:latin typeface="+mn-lt"/>
                          <a:cs typeface="Arial" panose="020B0604020202020204" pitchFamily="34" charset="0"/>
                        </a:rPr>
                        <a:t>Integrated AWS network and security proposition</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IN" sz="900" dirty="0">
                          <a:effectLst/>
                          <a:latin typeface="+mn-lt"/>
                          <a:cs typeface="Arial" panose="020B0604020202020204" pitchFamily="34" charset="0"/>
                        </a:rPr>
                        <a:t>Sify with its DX Connect and Network, SOC capabilities, offers unique advantage of end to end service coverage</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IN" sz="900" dirty="0">
                          <a:effectLst/>
                          <a:latin typeface="+mn-lt"/>
                          <a:cs typeface="Arial" panose="020B0604020202020204" pitchFamily="34" charset="0"/>
                        </a:rPr>
                        <a:t>One Partner, Single engagement for all AWS needs</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0"/>
                        </a:spcAft>
                      </a:pPr>
                      <a:r>
                        <a:rPr lang="en-IN" sz="900" dirty="0">
                          <a:effectLst/>
                          <a:latin typeface="+mn-lt"/>
                          <a:ea typeface="Calibri" panose="020F0502020204030204" pitchFamily="34" charset="0"/>
                          <a:cs typeface="Arial" panose="020B0604020202020204" pitchFamily="34" charset="0"/>
                        </a:rPr>
                        <a:t>4</a:t>
                      </a: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endParaRPr lang="en-IN" sz="900" dirty="0">
                        <a:effectLst/>
                        <a:latin typeface="+mn-lt"/>
                        <a:cs typeface="Arial" panose="020B0604020202020204" pitchFamily="34" charset="0"/>
                      </a:endParaRPr>
                    </a:p>
                    <a:p>
                      <a:pPr marL="0" marR="0" algn="l">
                        <a:lnSpc>
                          <a:spcPct val="115000"/>
                        </a:lnSpc>
                        <a:spcBef>
                          <a:spcPts val="0"/>
                        </a:spcBef>
                        <a:spcAft>
                          <a:spcPts val="0"/>
                        </a:spcAft>
                      </a:pPr>
                      <a:endParaRPr lang="en-IN" sz="900" dirty="0">
                        <a:effectLst/>
                        <a:latin typeface="+mn-lt"/>
                        <a:cs typeface="Arial" panose="020B0604020202020204" pitchFamily="34" charset="0"/>
                      </a:endParaRPr>
                    </a:p>
                    <a:p>
                      <a:pPr marL="0" marR="0" algn="l">
                        <a:lnSpc>
                          <a:spcPct val="115000"/>
                        </a:lnSpc>
                        <a:spcBef>
                          <a:spcPts val="0"/>
                        </a:spcBef>
                        <a:spcAft>
                          <a:spcPts val="0"/>
                        </a:spcAft>
                      </a:pPr>
                      <a:r>
                        <a:rPr lang="en-IN" sz="900" dirty="0">
                          <a:effectLst/>
                          <a:latin typeface="+mn-lt"/>
                          <a:cs typeface="Arial" panose="020B0604020202020204" pitchFamily="34" charset="0"/>
                        </a:rPr>
                        <a:t>Unified Dashboard across AWS IT and Private IT</a:t>
                      </a:r>
                    </a:p>
                    <a:p>
                      <a:pPr marL="0" marR="0" algn="l">
                        <a:lnSpc>
                          <a:spcPct val="115000"/>
                        </a:lnSpc>
                        <a:spcBef>
                          <a:spcPts val="0"/>
                        </a:spcBef>
                        <a:spcAft>
                          <a:spcPts val="0"/>
                        </a:spcAft>
                      </a:pPr>
                      <a:endParaRPr lang="en-IN" sz="900" dirty="0">
                        <a:effectLst/>
                        <a:latin typeface="+mn-lt"/>
                        <a:ea typeface="Calibri" panose="020F0502020204030204" pitchFamily="34" charset="0"/>
                        <a:cs typeface="Arial" panose="020B0604020202020204" pitchFamily="34" charset="0"/>
                      </a:endParaRPr>
                    </a:p>
                    <a:p>
                      <a:pPr marL="0" marR="0" algn="l">
                        <a:lnSpc>
                          <a:spcPct val="115000"/>
                        </a:lnSpc>
                        <a:spcBef>
                          <a:spcPts val="0"/>
                        </a:spcBef>
                        <a:spcAft>
                          <a:spcPts val="0"/>
                        </a:spcAft>
                      </a:pP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IN" sz="900" dirty="0">
                          <a:effectLst/>
                          <a:latin typeface="+mn-lt"/>
                          <a:cs typeface="Arial" panose="020B0604020202020204" pitchFamily="34" charset="0"/>
                        </a:rPr>
                        <a:t>Single dashboard for AWS IT as well as Private IT to give you unified view across your IT state </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IN" sz="900" dirty="0">
                          <a:effectLst/>
                          <a:latin typeface="+mn-lt"/>
                          <a:cs typeface="Arial" panose="020B0604020202020204" pitchFamily="34" charset="0"/>
                        </a:rPr>
                        <a:t>On-Tap visibility and Control for your complete IT</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63203">
                <a:tc>
                  <a:txBody>
                    <a:bodyPr/>
                    <a:lstStyle/>
                    <a:p>
                      <a:pPr marL="0" marR="0" algn="ctr">
                        <a:lnSpc>
                          <a:spcPct val="115000"/>
                        </a:lnSpc>
                        <a:spcBef>
                          <a:spcPts val="0"/>
                        </a:spcBef>
                        <a:spcAft>
                          <a:spcPts val="0"/>
                        </a:spcAft>
                      </a:pPr>
                      <a:r>
                        <a:rPr lang="en-IN" sz="900" dirty="0">
                          <a:effectLst/>
                          <a:latin typeface="+mn-lt"/>
                          <a:ea typeface="Calibri" panose="020F0502020204030204" pitchFamily="34" charset="0"/>
                          <a:cs typeface="Arial" panose="020B0604020202020204" pitchFamily="34" charset="0"/>
                        </a:rPr>
                        <a:t>5</a:t>
                      </a: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endParaRPr lang="en-IN" sz="900" dirty="0">
                        <a:effectLst/>
                        <a:latin typeface="+mn-lt"/>
                        <a:cs typeface="Arial" panose="020B0604020202020204" pitchFamily="34" charset="0"/>
                      </a:endParaRPr>
                    </a:p>
                    <a:p>
                      <a:pPr marL="0" marR="0" algn="l">
                        <a:lnSpc>
                          <a:spcPct val="115000"/>
                        </a:lnSpc>
                        <a:spcBef>
                          <a:spcPts val="0"/>
                        </a:spcBef>
                        <a:spcAft>
                          <a:spcPts val="0"/>
                        </a:spcAft>
                      </a:pPr>
                      <a:r>
                        <a:rPr lang="en-IN" sz="900" dirty="0">
                          <a:effectLst/>
                          <a:latin typeface="+mn-lt"/>
                          <a:cs typeface="Arial" panose="020B0604020202020204" pitchFamily="34" charset="0"/>
                        </a:rPr>
                        <a:t>AWS enabled digital transformation</a:t>
                      </a:r>
                    </a:p>
                    <a:p>
                      <a:pPr marL="0" marR="0" algn="l">
                        <a:lnSpc>
                          <a:spcPct val="115000"/>
                        </a:lnSpc>
                        <a:spcBef>
                          <a:spcPts val="0"/>
                        </a:spcBef>
                        <a:spcAft>
                          <a:spcPts val="0"/>
                        </a:spcAft>
                      </a:pP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IN" sz="900" dirty="0">
                          <a:effectLst/>
                          <a:latin typeface="+mn-lt"/>
                          <a:cs typeface="Arial" panose="020B0604020202020204" pitchFamily="34" charset="0"/>
                        </a:rPr>
                        <a:t>Infrastructure aligned to your business needs</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IN" sz="900" dirty="0">
                          <a:effectLst/>
                          <a:latin typeface="+mn-lt"/>
                          <a:cs typeface="Arial" panose="020B0604020202020204" pitchFamily="34" charset="0"/>
                        </a:rPr>
                        <a:t>New business models, faster time to market</a:t>
                      </a:r>
                      <a:endParaRPr lang="en-IN" sz="900" dirty="0">
                        <a:effectLst/>
                        <a:latin typeface="+mn-lt"/>
                        <a:ea typeface="Calibri" panose="020F0502020204030204" pitchFamily="34" charset="0"/>
                        <a:cs typeface="Arial" panose="020B0604020202020204" pitchFamily="34" charset="0"/>
                      </a:endParaRPr>
                    </a:p>
                  </a:txBody>
                  <a:tcPr marL="37442" marR="3744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4264014"/>
                  </a:ext>
                </a:extLst>
              </a:tr>
            </a:tbl>
          </a:graphicData>
        </a:graphic>
      </p:graphicFrame>
      <p:sp>
        <p:nvSpPr>
          <p:cNvPr id="11" name="TextBox 50">
            <a:extLst>
              <a:ext uri="{FF2B5EF4-FFF2-40B4-BE49-F238E27FC236}">
                <a16:creationId xmlns:a16="http://schemas.microsoft.com/office/drawing/2014/main" id="{16473D38-C60E-4E4D-B822-F9A86C4CCE64}"/>
              </a:ext>
            </a:extLst>
          </p:cNvPr>
          <p:cNvSpPr txBox="1">
            <a:spLocks noChangeArrowheads="1"/>
          </p:cNvSpPr>
          <p:nvPr/>
        </p:nvSpPr>
        <p:spPr bwMode="auto">
          <a:xfrm>
            <a:off x="4716462" y="555526"/>
            <a:ext cx="41028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50" b="1" dirty="0"/>
              <a:t>End to end AWS service coverage</a:t>
            </a:r>
          </a:p>
        </p:txBody>
      </p:sp>
      <p:cxnSp>
        <p:nvCxnSpPr>
          <p:cNvPr id="16" name="Straight Arrow Connector 15">
            <a:extLst>
              <a:ext uri="{FF2B5EF4-FFF2-40B4-BE49-F238E27FC236}">
                <a16:creationId xmlns:a16="http://schemas.microsoft.com/office/drawing/2014/main" id="{89E33B3F-4BA8-4D18-9FED-74CFC807B603}"/>
              </a:ext>
            </a:extLst>
          </p:cNvPr>
          <p:cNvCxnSpPr>
            <a:cxnSpLocks/>
          </p:cNvCxnSpPr>
          <p:nvPr/>
        </p:nvCxnSpPr>
        <p:spPr>
          <a:xfrm>
            <a:off x="4860032" y="1083960"/>
            <a:ext cx="403244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Security&amp;Compliance_assesment-reporting.png">
            <a:extLst>
              <a:ext uri="{FF2B5EF4-FFF2-40B4-BE49-F238E27FC236}">
                <a16:creationId xmlns:a16="http://schemas.microsoft.com/office/drawing/2014/main" id="{079880F8-0E8B-4539-8592-9730C183AE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2484" y="876957"/>
            <a:ext cx="464548" cy="464548"/>
          </a:xfrm>
          <a:prstGeom prst="rect">
            <a:avLst/>
          </a:prstGeom>
        </p:spPr>
      </p:pic>
      <p:pic>
        <p:nvPicPr>
          <p:cNvPr id="2" name="Picture 1">
            <a:extLst>
              <a:ext uri="{FF2B5EF4-FFF2-40B4-BE49-F238E27FC236}">
                <a16:creationId xmlns:a16="http://schemas.microsoft.com/office/drawing/2014/main" id="{BDF41E5B-5D27-49FC-BAEF-67E192EEE820}"/>
              </a:ext>
            </a:extLst>
          </p:cNvPr>
          <p:cNvPicPr>
            <a:picLocks noChangeAspect="1"/>
          </p:cNvPicPr>
          <p:nvPr/>
        </p:nvPicPr>
        <p:blipFill>
          <a:blip r:embed="rId5"/>
          <a:stretch>
            <a:fillRect/>
          </a:stretch>
        </p:blipFill>
        <p:spPr>
          <a:xfrm>
            <a:off x="5661989" y="901656"/>
            <a:ext cx="447329" cy="432418"/>
          </a:xfrm>
          <a:prstGeom prst="rect">
            <a:avLst/>
          </a:prstGeom>
        </p:spPr>
      </p:pic>
      <p:pic>
        <p:nvPicPr>
          <p:cNvPr id="14" name="Picture 13">
            <a:extLst>
              <a:ext uri="{FF2B5EF4-FFF2-40B4-BE49-F238E27FC236}">
                <a16:creationId xmlns:a16="http://schemas.microsoft.com/office/drawing/2014/main" id="{177300D4-8676-4736-8A76-EEE712DBAA84}"/>
              </a:ext>
            </a:extLst>
          </p:cNvPr>
          <p:cNvPicPr>
            <a:picLocks noChangeAspect="1"/>
          </p:cNvPicPr>
          <p:nvPr/>
        </p:nvPicPr>
        <p:blipFill>
          <a:blip r:embed="rId6"/>
          <a:stretch>
            <a:fillRect/>
          </a:stretch>
        </p:blipFill>
        <p:spPr>
          <a:xfrm>
            <a:off x="7020272" y="947432"/>
            <a:ext cx="561839" cy="386642"/>
          </a:xfrm>
          <a:prstGeom prst="rect">
            <a:avLst/>
          </a:prstGeom>
        </p:spPr>
      </p:pic>
      <p:pic>
        <p:nvPicPr>
          <p:cNvPr id="15" name="Picture 14" descr="Marketplace_security.png">
            <a:extLst>
              <a:ext uri="{FF2B5EF4-FFF2-40B4-BE49-F238E27FC236}">
                <a16:creationId xmlns:a16="http://schemas.microsoft.com/office/drawing/2014/main" id="{AF963594-2638-4377-89C0-D6FDC5D7952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668344" y="888485"/>
            <a:ext cx="445589" cy="445589"/>
          </a:xfrm>
          <a:prstGeom prst="rect">
            <a:avLst/>
          </a:prstGeom>
          <a:ln>
            <a:noFill/>
          </a:ln>
        </p:spPr>
      </p:pic>
      <p:pic>
        <p:nvPicPr>
          <p:cNvPr id="17" name="Picture 16">
            <a:extLst>
              <a:ext uri="{FF2B5EF4-FFF2-40B4-BE49-F238E27FC236}">
                <a16:creationId xmlns:a16="http://schemas.microsoft.com/office/drawing/2014/main" id="{416A36BC-5565-4DC5-A99F-1E690761C473}"/>
              </a:ext>
            </a:extLst>
          </p:cNvPr>
          <p:cNvPicPr>
            <a:picLocks noChangeAspect="1"/>
          </p:cNvPicPr>
          <p:nvPr/>
        </p:nvPicPr>
        <p:blipFill>
          <a:blip r:embed="rId8"/>
          <a:stretch>
            <a:fillRect/>
          </a:stretch>
        </p:blipFill>
        <p:spPr>
          <a:xfrm>
            <a:off x="6334774" y="903183"/>
            <a:ext cx="542925" cy="390525"/>
          </a:xfrm>
          <a:prstGeom prst="rect">
            <a:avLst/>
          </a:prstGeom>
          <a:ln>
            <a:noFill/>
          </a:ln>
        </p:spPr>
      </p:pic>
      <p:sp>
        <p:nvSpPr>
          <p:cNvPr id="19" name="TextBox 51">
            <a:extLst>
              <a:ext uri="{FF2B5EF4-FFF2-40B4-BE49-F238E27FC236}">
                <a16:creationId xmlns:a16="http://schemas.microsoft.com/office/drawing/2014/main" id="{7DD95939-E510-4E88-9AFB-98B114F1A620}"/>
              </a:ext>
            </a:extLst>
          </p:cNvPr>
          <p:cNvSpPr txBox="1">
            <a:spLocks noChangeArrowheads="1"/>
          </p:cNvSpPr>
          <p:nvPr/>
        </p:nvSpPr>
        <p:spPr bwMode="auto">
          <a:xfrm>
            <a:off x="4508073" y="1341504"/>
            <a:ext cx="41028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900" dirty="0"/>
              <a:t>Assess, Architect, Migrate, Manage, Secure &amp; Innovate</a:t>
            </a:r>
          </a:p>
        </p:txBody>
      </p:sp>
      <p:sp>
        <p:nvSpPr>
          <p:cNvPr id="4" name="Title 3">
            <a:extLst>
              <a:ext uri="{FF2B5EF4-FFF2-40B4-BE49-F238E27FC236}">
                <a16:creationId xmlns:a16="http://schemas.microsoft.com/office/drawing/2014/main" id="{C6D2535B-B448-4E26-B5B1-FC4DF7AE3CC7}"/>
              </a:ext>
            </a:extLst>
          </p:cNvPr>
          <p:cNvSpPr>
            <a:spLocks noGrp="1"/>
          </p:cNvSpPr>
          <p:nvPr>
            <p:ph type="ctrTitle"/>
          </p:nvPr>
        </p:nvSpPr>
        <p:spPr>
          <a:xfrm>
            <a:off x="108867" y="171397"/>
            <a:ext cx="7538400" cy="369322"/>
          </a:xfrm>
        </p:spPr>
        <p:txBody>
          <a:bodyPr/>
          <a:lstStyle/>
          <a:p>
            <a:r>
              <a:rPr lang="en-IN" dirty="0"/>
              <a:t>GI AWS+ | Unique Selling Propositions (USP)</a:t>
            </a:r>
          </a:p>
        </p:txBody>
      </p:sp>
      <p:pic>
        <p:nvPicPr>
          <p:cNvPr id="20" name="Picture 19" descr="New-Technology-Content.png">
            <a:extLst>
              <a:ext uri="{FF2B5EF4-FFF2-40B4-BE49-F238E27FC236}">
                <a16:creationId xmlns:a16="http://schemas.microsoft.com/office/drawing/2014/main" id="{5E0AFE08-FB11-459C-A57C-82BC634CC846}"/>
              </a:ext>
            </a:extLst>
          </p:cNvPr>
          <p:cNvPicPr>
            <a:picLocks noChangeAspect="1"/>
          </p:cNvPicPr>
          <p:nvPr/>
        </p:nvPicPr>
        <p:blipFill>
          <a:blip r:embed="rId9" cstate="print"/>
          <a:stretch>
            <a:fillRect/>
          </a:stretch>
        </p:blipFill>
        <p:spPr>
          <a:xfrm>
            <a:off x="8304434" y="938688"/>
            <a:ext cx="302614" cy="342996"/>
          </a:xfrm>
          <a:prstGeom prst="rect">
            <a:avLst/>
          </a:prstGeom>
          <a:solidFill>
            <a:schemeClr val="tx1"/>
          </a:solidFill>
        </p:spPr>
      </p:pic>
    </p:spTree>
    <p:extLst>
      <p:ext uri="{BB962C8B-B14F-4D97-AF65-F5344CB8AC3E}">
        <p14:creationId xmlns:p14="http://schemas.microsoft.com/office/powerpoint/2010/main" val="3683724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07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p-pc\Arun Work\sify\PPT\2 AWS PPT\JPG\8\5.jpg">
            <a:extLst>
              <a:ext uri="{FF2B5EF4-FFF2-40B4-BE49-F238E27FC236}">
                <a16:creationId xmlns:a16="http://schemas.microsoft.com/office/drawing/2014/main" id="{39929E93-B79E-449D-A178-C9BD777E99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166" y="1914219"/>
            <a:ext cx="2794936" cy="1831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58BC80B-4748-481B-8140-62E3072456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260" y="4268214"/>
            <a:ext cx="1411616" cy="306873"/>
          </a:xfrm>
          <a:prstGeom prst="rect">
            <a:avLst/>
          </a:prstGeom>
        </p:spPr>
      </p:pic>
      <p:pic>
        <p:nvPicPr>
          <p:cNvPr id="7" name="Picture 6">
            <a:extLst>
              <a:ext uri="{FF2B5EF4-FFF2-40B4-BE49-F238E27FC236}">
                <a16:creationId xmlns:a16="http://schemas.microsoft.com/office/drawing/2014/main" id="{B29D3F91-959A-427C-97FD-B8BA98EC4E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887" y="2558297"/>
            <a:ext cx="2069399" cy="1547511"/>
          </a:xfrm>
          <a:prstGeom prst="rect">
            <a:avLst/>
          </a:prstGeom>
        </p:spPr>
      </p:pic>
      <p:pic>
        <p:nvPicPr>
          <p:cNvPr id="8" name="Picture 7">
            <a:extLst>
              <a:ext uri="{FF2B5EF4-FFF2-40B4-BE49-F238E27FC236}">
                <a16:creationId xmlns:a16="http://schemas.microsoft.com/office/drawing/2014/main" id="{12575D2D-3A35-4BA5-9C18-32676FED5A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4849" y="2558297"/>
            <a:ext cx="2173437" cy="951495"/>
          </a:xfrm>
          <a:prstGeom prst="rect">
            <a:avLst/>
          </a:prstGeom>
        </p:spPr>
      </p:pic>
      <p:pic>
        <p:nvPicPr>
          <p:cNvPr id="9" name="Picture 8">
            <a:extLst>
              <a:ext uri="{FF2B5EF4-FFF2-40B4-BE49-F238E27FC236}">
                <a16:creationId xmlns:a16="http://schemas.microsoft.com/office/drawing/2014/main" id="{7289CCA7-A104-48C9-90BF-9529C9EA97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3570" y="3339424"/>
            <a:ext cx="1693311" cy="612450"/>
          </a:xfrm>
          <a:prstGeom prst="rect">
            <a:avLst/>
          </a:prstGeom>
        </p:spPr>
      </p:pic>
      <p:pic>
        <p:nvPicPr>
          <p:cNvPr id="10" name="Picture 9" descr="C:\Users\Server\Desktop\8\7.jpg">
            <a:extLst>
              <a:ext uri="{FF2B5EF4-FFF2-40B4-BE49-F238E27FC236}">
                <a16:creationId xmlns:a16="http://schemas.microsoft.com/office/drawing/2014/main" id="{AFB00316-C45C-42E7-894F-229B4FB040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6059" y="3824566"/>
            <a:ext cx="1885614" cy="5624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Server\Desktop\8\6.jpg">
            <a:extLst>
              <a:ext uri="{FF2B5EF4-FFF2-40B4-BE49-F238E27FC236}">
                <a16:creationId xmlns:a16="http://schemas.microsoft.com/office/drawing/2014/main" id="{05291BDD-6510-440A-B243-012C44DFAD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243" y="3824566"/>
            <a:ext cx="1861613" cy="6090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Server\Desktop\8\10.jpg">
            <a:extLst>
              <a:ext uri="{FF2B5EF4-FFF2-40B4-BE49-F238E27FC236}">
                <a16:creationId xmlns:a16="http://schemas.microsoft.com/office/drawing/2014/main" id="{139B6469-E0FC-407D-BB4F-D286667CD46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684" y="3081100"/>
            <a:ext cx="677112" cy="614775"/>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12">
            <a:extLst>
              <a:ext uri="{FF2B5EF4-FFF2-40B4-BE49-F238E27FC236}">
                <a16:creationId xmlns:a16="http://schemas.microsoft.com/office/drawing/2014/main" id="{B8C562EA-0241-4F57-AA17-91BC0A23D9F4}"/>
              </a:ext>
            </a:extLst>
          </p:cNvPr>
          <p:cNvSpPr/>
          <p:nvPr/>
        </p:nvSpPr>
        <p:spPr>
          <a:xfrm>
            <a:off x="4072261" y="1707233"/>
            <a:ext cx="3624147" cy="2295159"/>
          </a:xfrm>
          <a:prstGeom prst="cloud">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dirty="0">
              <a:solidFill>
                <a:prstClr val="white"/>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977195E3-60FA-44D6-8A39-364ADD9038C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43274" y="2204831"/>
            <a:ext cx="939490" cy="201795"/>
          </a:xfrm>
          <a:prstGeom prst="rect">
            <a:avLst/>
          </a:prstGeom>
        </p:spPr>
      </p:pic>
      <p:pic>
        <p:nvPicPr>
          <p:cNvPr id="15" name="Picture 2">
            <a:extLst>
              <a:ext uri="{FF2B5EF4-FFF2-40B4-BE49-F238E27FC236}">
                <a16:creationId xmlns:a16="http://schemas.microsoft.com/office/drawing/2014/main" id="{276FEADD-C1F4-4745-8ECD-411C925EE04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7331555" y="2193245"/>
            <a:ext cx="442282" cy="42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3EA76832-2E57-47ED-9C8A-73BFD7949A5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77148" y="1296375"/>
            <a:ext cx="980037" cy="543895"/>
          </a:xfrm>
          <a:prstGeom prst="rect">
            <a:avLst/>
          </a:prstGeom>
        </p:spPr>
      </p:pic>
      <p:pic>
        <p:nvPicPr>
          <p:cNvPr id="17" name="Picture 16">
            <a:extLst>
              <a:ext uri="{FF2B5EF4-FFF2-40B4-BE49-F238E27FC236}">
                <a16:creationId xmlns:a16="http://schemas.microsoft.com/office/drawing/2014/main" id="{08029D0C-32FF-439B-88F3-230C505489D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71196" y="1272417"/>
            <a:ext cx="1536971" cy="331323"/>
          </a:xfrm>
          <a:prstGeom prst="rect">
            <a:avLst/>
          </a:prstGeom>
        </p:spPr>
      </p:pic>
      <p:pic>
        <p:nvPicPr>
          <p:cNvPr id="18" name="Picture 14" descr="C:\Users\Server\Desktop\8\12.jpg">
            <a:extLst>
              <a:ext uri="{FF2B5EF4-FFF2-40B4-BE49-F238E27FC236}">
                <a16:creationId xmlns:a16="http://schemas.microsoft.com/office/drawing/2014/main" id="{6C8AB659-FCE1-49EF-A857-5CD9A73DF5F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6790" y="2071256"/>
            <a:ext cx="322597" cy="5855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C:\Users\Server\Desktop\8\11.jpg">
            <a:extLst>
              <a:ext uri="{FF2B5EF4-FFF2-40B4-BE49-F238E27FC236}">
                <a16:creationId xmlns:a16="http://schemas.microsoft.com/office/drawing/2014/main" id="{B1D16092-5419-4BF8-A332-CFD456BDAF1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3817" y="2620008"/>
            <a:ext cx="342004" cy="5229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Server\Desktop\8\17.jpg">
            <a:extLst>
              <a:ext uri="{FF2B5EF4-FFF2-40B4-BE49-F238E27FC236}">
                <a16:creationId xmlns:a16="http://schemas.microsoft.com/office/drawing/2014/main" id="{A4C0A558-D2D9-4002-80F1-43E1F5E941D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73817" y="3247625"/>
            <a:ext cx="272868" cy="4037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C:\Users\Server\Desktop\8\16.jpg">
            <a:extLst>
              <a:ext uri="{FF2B5EF4-FFF2-40B4-BE49-F238E27FC236}">
                <a16:creationId xmlns:a16="http://schemas.microsoft.com/office/drawing/2014/main" id="{90EDF714-77B7-4103-9A1E-C49B587BA32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12216" y="3147380"/>
            <a:ext cx="353356" cy="4555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C:\Users\Server\Desktop\8\15.jpg">
            <a:extLst>
              <a:ext uri="{FF2B5EF4-FFF2-40B4-BE49-F238E27FC236}">
                <a16:creationId xmlns:a16="http://schemas.microsoft.com/office/drawing/2014/main" id="{7C54AE68-41ED-4ED8-9A58-9C31D0218CA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2739" y="3034871"/>
            <a:ext cx="356648" cy="58426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C:\Users\Server\Desktop\8\14.jpg">
            <a:extLst>
              <a:ext uri="{FF2B5EF4-FFF2-40B4-BE49-F238E27FC236}">
                <a16:creationId xmlns:a16="http://schemas.microsoft.com/office/drawing/2014/main" id="{F6CB45FF-7A11-4E75-86E2-F9D3D80CD55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69502" y="3069372"/>
            <a:ext cx="414773" cy="4012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Server\Desktop\8\8.jpg">
            <a:extLst>
              <a:ext uri="{FF2B5EF4-FFF2-40B4-BE49-F238E27FC236}">
                <a16:creationId xmlns:a16="http://schemas.microsoft.com/office/drawing/2014/main" id="{078371D3-AEC0-4194-8DD7-8D98385BFAD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99829" y="2766322"/>
            <a:ext cx="803924" cy="230290"/>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2EF118C0-6A68-4CE9-8080-0248CCFC177E}"/>
              </a:ext>
            </a:extLst>
          </p:cNvPr>
          <p:cNvSpPr>
            <a:spLocks noGrp="1"/>
          </p:cNvSpPr>
          <p:nvPr>
            <p:ph type="ctrTitle"/>
          </p:nvPr>
        </p:nvSpPr>
        <p:spPr/>
        <p:txBody>
          <a:bodyPr/>
          <a:lstStyle/>
          <a:p>
            <a:r>
              <a:rPr lang="en-US" altLang="en-US" dirty="0"/>
              <a:t>Sify</a:t>
            </a:r>
            <a:r>
              <a:rPr lang="en-IN" dirty="0"/>
              <a:t> GI AWS+ – </a:t>
            </a:r>
            <a:r>
              <a:rPr lang="en-IN" dirty="0">
                <a:sym typeface="Arial"/>
              </a:rPr>
              <a:t>Service Catalog</a:t>
            </a:r>
          </a:p>
        </p:txBody>
      </p:sp>
    </p:spTree>
    <p:extLst>
      <p:ext uri="{BB962C8B-B14F-4D97-AF65-F5344CB8AC3E}">
        <p14:creationId xmlns:p14="http://schemas.microsoft.com/office/powerpoint/2010/main" val="250414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par>
                                <p:cTn id="28" presetID="6"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par>
                                <p:cTn id="31" presetID="6" presetClass="entr" presetSubtype="16"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in)">
                                      <p:cBhvr>
                                        <p:cTn id="33" dur="2000"/>
                                        <p:tgtEl>
                                          <p:spTgt spid="20"/>
                                        </p:tgtEl>
                                      </p:cBhvr>
                                    </p:animEffect>
                                  </p:childTnLst>
                                </p:cTn>
                              </p:par>
                              <p:par>
                                <p:cTn id="34" presetID="6"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in)">
                                      <p:cBhvr>
                                        <p:cTn id="36" dur="2000"/>
                                        <p:tgtEl>
                                          <p:spTgt spid="21"/>
                                        </p:tgtEl>
                                      </p:cBhvr>
                                    </p:animEffect>
                                  </p:childTnLst>
                                </p:cTn>
                              </p:par>
                              <p:par>
                                <p:cTn id="37" presetID="6" presetClass="entr" presetSubtype="1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par>
                                <p:cTn id="40" presetID="6"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par>
                                <p:cTn id="43" presetID="6" presetClass="entr" presetSubtype="16"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circle(in)">
                                      <p:cBhvr>
                                        <p:cTn id="45" dur="11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2000"/>
                                        <p:tgtEl>
                                          <p:spTgt spid="17"/>
                                        </p:tgtEl>
                                      </p:cBhvr>
                                    </p:animEffect>
                                  </p:childTnLst>
                                </p:cTn>
                              </p:par>
                              <p:par>
                                <p:cTn id="51" presetID="6"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diamond(in)">
                                      <p:cBhvr>
                                        <p:cTn id="58" dur="2000"/>
                                        <p:tgtEl>
                                          <p:spTgt spid="13"/>
                                        </p:tgtEl>
                                      </p:cBhvr>
                                    </p:animEffect>
                                  </p:childTnLst>
                                </p:cTn>
                              </p:par>
                              <p:par>
                                <p:cTn id="59" presetID="6" presetClass="entr" presetSubtype="16"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circle(in)">
                                      <p:cBhvr>
                                        <p:cTn id="61" dur="2000"/>
                                        <p:tgtEl>
                                          <p:spTgt spid="15"/>
                                        </p:tgtEl>
                                      </p:cBhvr>
                                    </p:animEffect>
                                  </p:childTnLst>
                                </p:cTn>
                              </p:par>
                              <p:par>
                                <p:cTn id="62" presetID="6" presetClass="entr" presetSubtype="16"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circle(in)">
                                      <p:cBhvr>
                                        <p:cTn id="64" dur="2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circle(in)">
                                      <p:cBhvr>
                                        <p:cTn id="69" dur="20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45"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2000"/>
                                        <p:tgtEl>
                                          <p:spTgt spid="9"/>
                                        </p:tgtEl>
                                      </p:cBhvr>
                                    </p:animEffect>
                                    <p:anim calcmode="lin" valueType="num">
                                      <p:cBhvr>
                                        <p:cTn id="75" dur="2000" fill="hold"/>
                                        <p:tgtEl>
                                          <p:spTgt spid="9"/>
                                        </p:tgtEl>
                                        <p:attrNameLst>
                                          <p:attrName>ppt_w</p:attrName>
                                        </p:attrNameLst>
                                      </p:cBhvr>
                                      <p:tavLst>
                                        <p:tav tm="0" fmla="#ppt_w*sin(2.5*pi*$)">
                                          <p:val>
                                            <p:fltVal val="0"/>
                                          </p:val>
                                        </p:tav>
                                        <p:tav tm="100000">
                                          <p:val>
                                            <p:fltVal val="1"/>
                                          </p:val>
                                        </p:tav>
                                      </p:tavLst>
                                    </p:anim>
                                    <p:anim calcmode="lin" valueType="num">
                                      <p:cBhvr>
                                        <p:cTn id="7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circle(in)">
                                      <p:cBhvr>
                                        <p:cTn id="81" dur="20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circle(in)">
                                      <p:cBhvr>
                                        <p:cTn id="8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709548D-D090-4C61-87E2-15BB0CCAE49B}"/>
              </a:ext>
            </a:extLst>
          </p:cNvPr>
          <p:cNvSpPr/>
          <p:nvPr/>
        </p:nvSpPr>
        <p:spPr>
          <a:xfrm>
            <a:off x="1188509" y="1025429"/>
            <a:ext cx="1803082"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b="1" dirty="0">
                <a:solidFill>
                  <a:schemeClr val="tx1"/>
                </a:solidFill>
                <a:cs typeface="Arial" panose="020B0604020202020204" pitchFamily="34" charset="0"/>
              </a:rPr>
              <a:t>AWS-READY</a:t>
            </a:r>
          </a:p>
        </p:txBody>
      </p:sp>
      <p:sp>
        <p:nvSpPr>
          <p:cNvPr id="6" name="Rounded Rectangle 5">
            <a:extLst>
              <a:ext uri="{FF2B5EF4-FFF2-40B4-BE49-F238E27FC236}">
                <a16:creationId xmlns:a16="http://schemas.microsoft.com/office/drawing/2014/main" id="{D2ACAC7B-F116-4847-A754-A07D11FB9333}"/>
              </a:ext>
            </a:extLst>
          </p:cNvPr>
          <p:cNvSpPr/>
          <p:nvPr/>
        </p:nvSpPr>
        <p:spPr>
          <a:xfrm>
            <a:off x="1196764" y="1444321"/>
            <a:ext cx="1792430"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b="1" dirty="0">
                <a:solidFill>
                  <a:schemeClr val="tx1"/>
                </a:solidFill>
                <a:cs typeface="Arial" panose="020B0604020202020204" pitchFamily="34" charset="0"/>
              </a:rPr>
              <a:t>AWS-MIGRATE</a:t>
            </a:r>
          </a:p>
        </p:txBody>
      </p:sp>
      <p:sp>
        <p:nvSpPr>
          <p:cNvPr id="7" name="Rounded Rectangle 6">
            <a:extLst>
              <a:ext uri="{FF2B5EF4-FFF2-40B4-BE49-F238E27FC236}">
                <a16:creationId xmlns:a16="http://schemas.microsoft.com/office/drawing/2014/main" id="{66FABFF6-D556-4FFA-A5CF-F58756EDBBF9}"/>
              </a:ext>
            </a:extLst>
          </p:cNvPr>
          <p:cNvSpPr/>
          <p:nvPr/>
        </p:nvSpPr>
        <p:spPr>
          <a:xfrm>
            <a:off x="1187330" y="1873381"/>
            <a:ext cx="1804602"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b="1" dirty="0">
                <a:solidFill>
                  <a:schemeClr val="tx1"/>
                </a:solidFill>
                <a:cs typeface="Arial" panose="020B0604020202020204" pitchFamily="34" charset="0"/>
              </a:rPr>
              <a:t>AWS-IT</a:t>
            </a:r>
          </a:p>
        </p:txBody>
      </p:sp>
      <p:sp>
        <p:nvSpPr>
          <p:cNvPr id="8" name="Rounded Rectangle 7">
            <a:extLst>
              <a:ext uri="{FF2B5EF4-FFF2-40B4-BE49-F238E27FC236}">
                <a16:creationId xmlns:a16="http://schemas.microsoft.com/office/drawing/2014/main" id="{453BE97C-3D12-40AB-AD9A-C8B0903ABE1C}"/>
              </a:ext>
            </a:extLst>
          </p:cNvPr>
          <p:cNvSpPr/>
          <p:nvPr/>
        </p:nvSpPr>
        <p:spPr>
          <a:xfrm>
            <a:off x="1186151" y="2293292"/>
            <a:ext cx="1806125"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b="1" dirty="0">
                <a:solidFill>
                  <a:schemeClr val="tx1"/>
                </a:solidFill>
                <a:cs typeface="Arial" panose="020B0604020202020204" pitchFamily="34" charset="0"/>
              </a:rPr>
              <a:t>AWS-MANAGE</a:t>
            </a:r>
          </a:p>
        </p:txBody>
      </p:sp>
      <p:sp>
        <p:nvSpPr>
          <p:cNvPr id="9" name="Rounded Rectangle 8">
            <a:extLst>
              <a:ext uri="{FF2B5EF4-FFF2-40B4-BE49-F238E27FC236}">
                <a16:creationId xmlns:a16="http://schemas.microsoft.com/office/drawing/2014/main" id="{48912A31-B25C-4D08-B1BC-33FE65174CD3}"/>
              </a:ext>
            </a:extLst>
          </p:cNvPr>
          <p:cNvSpPr/>
          <p:nvPr/>
        </p:nvSpPr>
        <p:spPr>
          <a:xfrm>
            <a:off x="1203838" y="2728452"/>
            <a:ext cx="1783300"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b="1" dirty="0">
                <a:solidFill>
                  <a:schemeClr val="tx1"/>
                </a:solidFill>
                <a:cs typeface="Arial" panose="020B0604020202020204" pitchFamily="34" charset="0"/>
              </a:rPr>
              <a:t>AWS-SECURE</a:t>
            </a:r>
          </a:p>
        </p:txBody>
      </p:sp>
      <p:sp>
        <p:nvSpPr>
          <p:cNvPr id="10" name="Rounded Rectangle 9">
            <a:extLst>
              <a:ext uri="{FF2B5EF4-FFF2-40B4-BE49-F238E27FC236}">
                <a16:creationId xmlns:a16="http://schemas.microsoft.com/office/drawing/2014/main" id="{D51EB47A-369A-4932-BD49-43A8FCDBFB98}"/>
              </a:ext>
            </a:extLst>
          </p:cNvPr>
          <p:cNvSpPr/>
          <p:nvPr/>
        </p:nvSpPr>
        <p:spPr>
          <a:xfrm>
            <a:off x="1201481" y="3180896"/>
            <a:ext cx="1786343"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b="1" dirty="0">
                <a:solidFill>
                  <a:schemeClr val="tx1"/>
                </a:solidFill>
                <a:cs typeface="Arial" panose="020B0604020202020204" pitchFamily="34" charset="0"/>
              </a:rPr>
              <a:t>AWS-CloudFront</a:t>
            </a:r>
          </a:p>
        </p:txBody>
      </p:sp>
      <p:sp>
        <p:nvSpPr>
          <p:cNvPr id="11" name="Rounded Rectangle 10">
            <a:extLst>
              <a:ext uri="{FF2B5EF4-FFF2-40B4-BE49-F238E27FC236}">
                <a16:creationId xmlns:a16="http://schemas.microsoft.com/office/drawing/2014/main" id="{BE64000A-51D2-41D9-8609-C532A69CC27E}"/>
              </a:ext>
            </a:extLst>
          </p:cNvPr>
          <p:cNvSpPr/>
          <p:nvPr/>
        </p:nvSpPr>
        <p:spPr>
          <a:xfrm>
            <a:off x="1200301" y="3583520"/>
            <a:ext cx="1786343"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b="1" dirty="0">
                <a:solidFill>
                  <a:schemeClr val="tx1"/>
                </a:solidFill>
                <a:cs typeface="Arial" panose="020B0604020202020204" pitchFamily="34" charset="0"/>
              </a:rPr>
              <a:t>AWS-DirectConnect</a:t>
            </a:r>
          </a:p>
        </p:txBody>
      </p:sp>
      <p:sp>
        <p:nvSpPr>
          <p:cNvPr id="12" name="Rounded Rectangle 11">
            <a:extLst>
              <a:ext uri="{FF2B5EF4-FFF2-40B4-BE49-F238E27FC236}">
                <a16:creationId xmlns:a16="http://schemas.microsoft.com/office/drawing/2014/main" id="{F1DCE6CF-A324-417E-91A2-4579FDBD8B80}"/>
              </a:ext>
            </a:extLst>
          </p:cNvPr>
          <p:cNvSpPr/>
          <p:nvPr/>
        </p:nvSpPr>
        <p:spPr>
          <a:xfrm>
            <a:off x="1190867" y="3988179"/>
            <a:ext cx="1784823"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b="1" dirty="0">
                <a:solidFill>
                  <a:schemeClr val="tx1"/>
                </a:solidFill>
                <a:cs typeface="Arial" panose="020B0604020202020204" pitchFamily="34" charset="0"/>
              </a:rPr>
              <a:t>Backup2AWS</a:t>
            </a:r>
          </a:p>
        </p:txBody>
      </p:sp>
      <p:sp>
        <p:nvSpPr>
          <p:cNvPr id="13" name="Rounded Rectangle 12">
            <a:extLst>
              <a:ext uri="{FF2B5EF4-FFF2-40B4-BE49-F238E27FC236}">
                <a16:creationId xmlns:a16="http://schemas.microsoft.com/office/drawing/2014/main" id="{17BF416E-F278-460F-B329-6E7E96F53D60}"/>
              </a:ext>
            </a:extLst>
          </p:cNvPr>
          <p:cNvSpPr/>
          <p:nvPr/>
        </p:nvSpPr>
        <p:spPr>
          <a:xfrm>
            <a:off x="1188509" y="4398938"/>
            <a:ext cx="1786343"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b="1" dirty="0">
                <a:solidFill>
                  <a:schemeClr val="tx1"/>
                </a:solidFill>
                <a:cs typeface="Arial" panose="020B0604020202020204" pitchFamily="34" charset="0"/>
              </a:rPr>
              <a:t>Recover2AWS</a:t>
            </a:r>
          </a:p>
        </p:txBody>
      </p:sp>
      <p:grpSp>
        <p:nvGrpSpPr>
          <p:cNvPr id="4" name="Group 3">
            <a:extLst>
              <a:ext uri="{FF2B5EF4-FFF2-40B4-BE49-F238E27FC236}">
                <a16:creationId xmlns:a16="http://schemas.microsoft.com/office/drawing/2014/main" id="{9315189F-173A-43CD-8B88-79FFE53FC718}"/>
              </a:ext>
            </a:extLst>
          </p:cNvPr>
          <p:cNvGrpSpPr/>
          <p:nvPr/>
        </p:nvGrpSpPr>
        <p:grpSpPr>
          <a:xfrm>
            <a:off x="3059832" y="1024413"/>
            <a:ext cx="5760318" cy="3671411"/>
            <a:chOff x="2708471" y="1024413"/>
            <a:chExt cx="6111679" cy="3671411"/>
          </a:xfrm>
        </p:grpSpPr>
        <p:sp>
          <p:nvSpPr>
            <p:cNvPr id="14" name="Rounded Rectangle 13">
              <a:extLst>
                <a:ext uri="{FF2B5EF4-FFF2-40B4-BE49-F238E27FC236}">
                  <a16:creationId xmlns:a16="http://schemas.microsoft.com/office/drawing/2014/main" id="{D5097885-705B-46F7-A23C-60EFFF8FC994}"/>
                </a:ext>
              </a:extLst>
            </p:cNvPr>
            <p:cNvSpPr/>
            <p:nvPr/>
          </p:nvSpPr>
          <p:spPr>
            <a:xfrm>
              <a:off x="2708471" y="1024413"/>
              <a:ext cx="6085738" cy="296886"/>
            </a:xfrm>
            <a:prstGeom prst="round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dirty="0">
                  <a:solidFill>
                    <a:schemeClr val="tx1"/>
                  </a:solidFill>
                  <a:latin typeface="+mj-lt"/>
                  <a:cs typeface="Arial" panose="020B0604020202020204" pitchFamily="34" charset="0"/>
                </a:rPr>
                <a:t>Workload assessment and AWS fitment analysis as per ‘Well Architecture Framework’</a:t>
              </a:r>
            </a:p>
          </p:txBody>
        </p:sp>
        <p:sp>
          <p:nvSpPr>
            <p:cNvPr id="15" name="Rounded Rectangle 14">
              <a:extLst>
                <a:ext uri="{FF2B5EF4-FFF2-40B4-BE49-F238E27FC236}">
                  <a16:creationId xmlns:a16="http://schemas.microsoft.com/office/drawing/2014/main" id="{062159C8-0BFA-4F96-A062-E743AB2F256C}"/>
                </a:ext>
              </a:extLst>
            </p:cNvPr>
            <p:cNvSpPr/>
            <p:nvPr/>
          </p:nvSpPr>
          <p:spPr>
            <a:xfrm>
              <a:off x="2708471" y="1444321"/>
              <a:ext cx="6085738" cy="296886"/>
            </a:xfrm>
            <a:prstGeom prst="round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dirty="0">
                  <a:solidFill>
                    <a:schemeClr val="tx1"/>
                  </a:solidFill>
                  <a:latin typeface="+mj-lt"/>
                  <a:cs typeface="Arial" panose="020B0604020202020204" pitchFamily="34" charset="0"/>
                </a:rPr>
                <a:t>Migration services to AWS IT with minimal or zero disruption</a:t>
              </a:r>
            </a:p>
          </p:txBody>
        </p:sp>
        <p:sp>
          <p:nvSpPr>
            <p:cNvPr id="16" name="Rounded Rectangle 15">
              <a:extLst>
                <a:ext uri="{FF2B5EF4-FFF2-40B4-BE49-F238E27FC236}">
                  <a16:creationId xmlns:a16="http://schemas.microsoft.com/office/drawing/2014/main" id="{93C194E8-DEAA-48FA-8BFC-9CF8099F6A1C}"/>
                </a:ext>
              </a:extLst>
            </p:cNvPr>
            <p:cNvSpPr/>
            <p:nvPr/>
          </p:nvSpPr>
          <p:spPr>
            <a:xfrm>
              <a:off x="2708471" y="1880498"/>
              <a:ext cx="6085738" cy="296886"/>
            </a:xfrm>
            <a:prstGeom prst="round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dirty="0">
                  <a:solidFill>
                    <a:schemeClr val="tx1"/>
                  </a:solidFill>
                  <a:latin typeface="+mj-lt"/>
                  <a:cs typeface="Arial" panose="020B0604020202020204" pitchFamily="34" charset="0"/>
                </a:rPr>
                <a:t>IT resources on AWS</a:t>
              </a:r>
            </a:p>
          </p:txBody>
        </p:sp>
        <p:sp>
          <p:nvSpPr>
            <p:cNvPr id="17" name="Rounded Rectangle 16">
              <a:extLst>
                <a:ext uri="{FF2B5EF4-FFF2-40B4-BE49-F238E27FC236}">
                  <a16:creationId xmlns:a16="http://schemas.microsoft.com/office/drawing/2014/main" id="{BB6D5859-A76F-4E09-B827-52E5B9435834}"/>
                </a:ext>
              </a:extLst>
            </p:cNvPr>
            <p:cNvSpPr/>
            <p:nvPr/>
          </p:nvSpPr>
          <p:spPr>
            <a:xfrm>
              <a:off x="2708471" y="2281091"/>
              <a:ext cx="6085738" cy="311119"/>
            </a:xfrm>
            <a:prstGeom prst="round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dirty="0">
                  <a:solidFill>
                    <a:schemeClr val="tx1"/>
                  </a:solidFill>
                  <a:latin typeface="+mj-lt"/>
                  <a:cs typeface="Arial" panose="020B0604020202020204" pitchFamily="34" charset="0"/>
                </a:rPr>
                <a:t>Managing AWS IT including OS / DB / Application &amp; Web servers</a:t>
              </a:r>
            </a:p>
          </p:txBody>
        </p:sp>
        <p:sp>
          <p:nvSpPr>
            <p:cNvPr id="18" name="Rounded Rectangle 17">
              <a:extLst>
                <a:ext uri="{FF2B5EF4-FFF2-40B4-BE49-F238E27FC236}">
                  <a16:creationId xmlns:a16="http://schemas.microsoft.com/office/drawing/2014/main" id="{C1D1980D-24FA-4AB4-8D3D-452FD02B6D41}"/>
                </a:ext>
              </a:extLst>
            </p:cNvPr>
            <p:cNvSpPr/>
            <p:nvPr/>
          </p:nvSpPr>
          <p:spPr>
            <a:xfrm>
              <a:off x="2708471" y="2728452"/>
              <a:ext cx="6085738" cy="296886"/>
            </a:xfrm>
            <a:prstGeom prst="round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dirty="0">
                  <a:solidFill>
                    <a:schemeClr val="tx1"/>
                  </a:solidFill>
                  <a:latin typeface="+mj-lt"/>
                  <a:cs typeface="Arial" panose="020B0604020202020204" pitchFamily="34" charset="0"/>
                </a:rPr>
                <a:t>Right fit security for AWS IT, driven by business and compliance needs </a:t>
              </a:r>
            </a:p>
          </p:txBody>
        </p:sp>
        <p:sp>
          <p:nvSpPr>
            <p:cNvPr id="19" name="Rounded Rectangle 18">
              <a:extLst>
                <a:ext uri="{FF2B5EF4-FFF2-40B4-BE49-F238E27FC236}">
                  <a16:creationId xmlns:a16="http://schemas.microsoft.com/office/drawing/2014/main" id="{AC87F1DE-2814-42E4-8F95-E6031FF59B4C}"/>
                </a:ext>
              </a:extLst>
            </p:cNvPr>
            <p:cNvSpPr/>
            <p:nvPr/>
          </p:nvSpPr>
          <p:spPr>
            <a:xfrm>
              <a:off x="2708471" y="3180896"/>
              <a:ext cx="6085738" cy="296886"/>
            </a:xfrm>
            <a:prstGeom prst="round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dirty="0">
                  <a:solidFill>
                    <a:schemeClr val="tx1"/>
                  </a:solidFill>
                  <a:latin typeface="+mj-lt"/>
                  <a:cs typeface="Arial" panose="020B0604020202020204" pitchFamily="34" charset="0"/>
                </a:rPr>
                <a:t>Acceleration and better user experience for serving content.</a:t>
              </a:r>
            </a:p>
          </p:txBody>
        </p:sp>
        <p:sp>
          <p:nvSpPr>
            <p:cNvPr id="20" name="Rounded Rectangle 19">
              <a:extLst>
                <a:ext uri="{FF2B5EF4-FFF2-40B4-BE49-F238E27FC236}">
                  <a16:creationId xmlns:a16="http://schemas.microsoft.com/office/drawing/2014/main" id="{91BAB95C-60E5-46A6-92F5-9285023A6BD8}"/>
                </a:ext>
              </a:extLst>
            </p:cNvPr>
            <p:cNvSpPr/>
            <p:nvPr/>
          </p:nvSpPr>
          <p:spPr>
            <a:xfrm>
              <a:off x="2716724" y="3608939"/>
              <a:ext cx="6085739" cy="296886"/>
            </a:xfrm>
            <a:prstGeom prst="round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dirty="0">
                  <a:solidFill>
                    <a:schemeClr val="tx1"/>
                  </a:solidFill>
                  <a:latin typeface="+mj-lt"/>
                  <a:cs typeface="Arial" panose="020B0604020202020204" pitchFamily="34" charset="0"/>
                </a:rPr>
                <a:t>End to end network connectivity to setup private network connectivity to AWS</a:t>
              </a:r>
            </a:p>
          </p:txBody>
        </p:sp>
        <p:sp>
          <p:nvSpPr>
            <p:cNvPr id="21" name="Rounded Rectangle 20">
              <a:extLst>
                <a:ext uri="{FF2B5EF4-FFF2-40B4-BE49-F238E27FC236}">
                  <a16:creationId xmlns:a16="http://schemas.microsoft.com/office/drawing/2014/main" id="{FD9F7647-6A25-4521-914E-2F07CBFCB65F}"/>
                </a:ext>
              </a:extLst>
            </p:cNvPr>
            <p:cNvSpPr/>
            <p:nvPr/>
          </p:nvSpPr>
          <p:spPr>
            <a:xfrm>
              <a:off x="2734412" y="3986146"/>
              <a:ext cx="6085738" cy="298919"/>
            </a:xfrm>
            <a:prstGeom prst="round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dirty="0">
                  <a:solidFill>
                    <a:schemeClr val="tx1"/>
                  </a:solidFill>
                  <a:latin typeface="+mj-lt"/>
                  <a:cs typeface="Arial" panose="020B0604020202020204" pitchFamily="34" charset="0"/>
                </a:rPr>
                <a:t>Data backup for existing IT setup on AWS </a:t>
              </a:r>
            </a:p>
          </p:txBody>
        </p:sp>
        <p:sp>
          <p:nvSpPr>
            <p:cNvPr id="22" name="Rounded Rectangle 21">
              <a:extLst>
                <a:ext uri="{FF2B5EF4-FFF2-40B4-BE49-F238E27FC236}">
                  <a16:creationId xmlns:a16="http://schemas.microsoft.com/office/drawing/2014/main" id="{9008B2EB-2E81-47C3-AD09-398375A7CC16}"/>
                </a:ext>
              </a:extLst>
            </p:cNvPr>
            <p:cNvSpPr/>
            <p:nvPr/>
          </p:nvSpPr>
          <p:spPr>
            <a:xfrm>
              <a:off x="2734412" y="4398938"/>
              <a:ext cx="6085738" cy="296886"/>
            </a:xfrm>
            <a:prstGeom prst="round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100" dirty="0">
                  <a:solidFill>
                    <a:schemeClr val="tx1"/>
                  </a:solidFill>
                  <a:latin typeface="+mj-lt"/>
                  <a:cs typeface="Arial" panose="020B0604020202020204" pitchFamily="34" charset="0"/>
                </a:rPr>
                <a:t>Disaster recovery site of existing IT setup on AWS</a:t>
              </a:r>
            </a:p>
          </p:txBody>
        </p:sp>
      </p:grpSp>
      <p:sp>
        <p:nvSpPr>
          <p:cNvPr id="23" name="Rectangle 22">
            <a:extLst>
              <a:ext uri="{FF2B5EF4-FFF2-40B4-BE49-F238E27FC236}">
                <a16:creationId xmlns:a16="http://schemas.microsoft.com/office/drawing/2014/main" id="{0B0F64C1-6677-4857-8D3B-12019B068761}"/>
              </a:ext>
            </a:extLst>
          </p:cNvPr>
          <p:cNvSpPr/>
          <p:nvPr/>
        </p:nvSpPr>
        <p:spPr>
          <a:xfrm>
            <a:off x="313077" y="1023937"/>
            <a:ext cx="274066" cy="3671887"/>
          </a:xfrm>
          <a:prstGeom prst="rect">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IN" sz="1100" b="1" dirty="0">
                <a:solidFill>
                  <a:schemeClr val="bg1"/>
                </a:solidFill>
                <a:cs typeface="Arial" panose="020B0604020202020204" pitchFamily="34" charset="0"/>
              </a:rPr>
              <a:t>GoInfinit AWS</a:t>
            </a:r>
            <a:r>
              <a:rPr lang="en-IN" sz="1100" b="1" baseline="30000" dirty="0">
                <a:solidFill>
                  <a:schemeClr val="bg1"/>
                </a:solidFill>
                <a:cs typeface="Arial" panose="020B0604020202020204" pitchFamily="34" charset="0"/>
              </a:rPr>
              <a:t>+</a:t>
            </a:r>
          </a:p>
        </p:txBody>
      </p:sp>
      <p:sp>
        <p:nvSpPr>
          <p:cNvPr id="24" name="Rounded Rectangle 23">
            <a:extLst>
              <a:ext uri="{FF2B5EF4-FFF2-40B4-BE49-F238E27FC236}">
                <a16:creationId xmlns:a16="http://schemas.microsoft.com/office/drawing/2014/main" id="{F814BF3D-F152-49EE-8AF8-996B98C208A9}"/>
              </a:ext>
            </a:extLst>
          </p:cNvPr>
          <p:cNvSpPr/>
          <p:nvPr/>
        </p:nvSpPr>
        <p:spPr>
          <a:xfrm>
            <a:off x="703592" y="1032438"/>
            <a:ext cx="407348"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1</a:t>
            </a:r>
          </a:p>
        </p:txBody>
      </p:sp>
      <p:sp>
        <p:nvSpPr>
          <p:cNvPr id="25" name="Rounded Rectangle 24">
            <a:extLst>
              <a:ext uri="{FF2B5EF4-FFF2-40B4-BE49-F238E27FC236}">
                <a16:creationId xmlns:a16="http://schemas.microsoft.com/office/drawing/2014/main" id="{1E81F896-0C9A-480F-9EDE-4E0A768F405F}"/>
              </a:ext>
            </a:extLst>
          </p:cNvPr>
          <p:cNvSpPr/>
          <p:nvPr/>
        </p:nvSpPr>
        <p:spPr>
          <a:xfrm>
            <a:off x="703592" y="1444321"/>
            <a:ext cx="407348"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2</a:t>
            </a:r>
          </a:p>
        </p:txBody>
      </p:sp>
      <p:sp>
        <p:nvSpPr>
          <p:cNvPr id="26" name="Rounded Rectangle 25">
            <a:extLst>
              <a:ext uri="{FF2B5EF4-FFF2-40B4-BE49-F238E27FC236}">
                <a16:creationId xmlns:a16="http://schemas.microsoft.com/office/drawing/2014/main" id="{2A64D312-34D4-4D18-A4A4-0529E8C63B10}"/>
              </a:ext>
            </a:extLst>
          </p:cNvPr>
          <p:cNvSpPr/>
          <p:nvPr/>
        </p:nvSpPr>
        <p:spPr>
          <a:xfrm>
            <a:off x="703592" y="1873381"/>
            <a:ext cx="407348"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3</a:t>
            </a:r>
          </a:p>
        </p:txBody>
      </p:sp>
      <p:sp>
        <p:nvSpPr>
          <p:cNvPr id="27" name="Rounded Rectangle 26">
            <a:extLst>
              <a:ext uri="{FF2B5EF4-FFF2-40B4-BE49-F238E27FC236}">
                <a16:creationId xmlns:a16="http://schemas.microsoft.com/office/drawing/2014/main" id="{4EB436FD-604C-48B7-9335-B9D31A4E318D}"/>
              </a:ext>
            </a:extLst>
          </p:cNvPr>
          <p:cNvSpPr/>
          <p:nvPr/>
        </p:nvSpPr>
        <p:spPr>
          <a:xfrm>
            <a:off x="699686" y="2292627"/>
            <a:ext cx="407348"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4</a:t>
            </a:r>
          </a:p>
        </p:txBody>
      </p:sp>
      <p:sp>
        <p:nvSpPr>
          <p:cNvPr id="28" name="Rounded Rectangle 27">
            <a:extLst>
              <a:ext uri="{FF2B5EF4-FFF2-40B4-BE49-F238E27FC236}">
                <a16:creationId xmlns:a16="http://schemas.microsoft.com/office/drawing/2014/main" id="{209B0041-0D5C-43F3-B840-4065DFD15FCA}"/>
              </a:ext>
            </a:extLst>
          </p:cNvPr>
          <p:cNvSpPr/>
          <p:nvPr/>
        </p:nvSpPr>
        <p:spPr>
          <a:xfrm>
            <a:off x="699686" y="2728593"/>
            <a:ext cx="407348"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5</a:t>
            </a:r>
          </a:p>
        </p:txBody>
      </p:sp>
      <p:sp>
        <p:nvSpPr>
          <p:cNvPr id="29" name="Rounded Rectangle 28">
            <a:extLst>
              <a:ext uri="{FF2B5EF4-FFF2-40B4-BE49-F238E27FC236}">
                <a16:creationId xmlns:a16="http://schemas.microsoft.com/office/drawing/2014/main" id="{5F05126E-3CB8-4CB7-9DA9-7B06C2B8A0C9}"/>
              </a:ext>
            </a:extLst>
          </p:cNvPr>
          <p:cNvSpPr/>
          <p:nvPr/>
        </p:nvSpPr>
        <p:spPr>
          <a:xfrm>
            <a:off x="699686" y="3182549"/>
            <a:ext cx="407348"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6</a:t>
            </a:r>
          </a:p>
        </p:txBody>
      </p:sp>
      <p:sp>
        <p:nvSpPr>
          <p:cNvPr id="30" name="Rounded Rectangle 29">
            <a:extLst>
              <a:ext uri="{FF2B5EF4-FFF2-40B4-BE49-F238E27FC236}">
                <a16:creationId xmlns:a16="http://schemas.microsoft.com/office/drawing/2014/main" id="{A7809C60-EE90-47C7-9FD9-613427BAA576}"/>
              </a:ext>
            </a:extLst>
          </p:cNvPr>
          <p:cNvSpPr/>
          <p:nvPr/>
        </p:nvSpPr>
        <p:spPr>
          <a:xfrm>
            <a:off x="690048" y="3583520"/>
            <a:ext cx="407348"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7</a:t>
            </a:r>
          </a:p>
        </p:txBody>
      </p:sp>
      <p:sp>
        <p:nvSpPr>
          <p:cNvPr id="31" name="Rounded Rectangle 30">
            <a:extLst>
              <a:ext uri="{FF2B5EF4-FFF2-40B4-BE49-F238E27FC236}">
                <a16:creationId xmlns:a16="http://schemas.microsoft.com/office/drawing/2014/main" id="{DEF4AD35-3538-428B-B8A3-9ADADBEBA702}"/>
              </a:ext>
            </a:extLst>
          </p:cNvPr>
          <p:cNvSpPr/>
          <p:nvPr/>
        </p:nvSpPr>
        <p:spPr>
          <a:xfrm>
            <a:off x="682972" y="3979692"/>
            <a:ext cx="407348"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8</a:t>
            </a:r>
          </a:p>
        </p:txBody>
      </p:sp>
      <p:sp>
        <p:nvSpPr>
          <p:cNvPr id="32" name="Rounded Rectangle 31">
            <a:extLst>
              <a:ext uri="{FF2B5EF4-FFF2-40B4-BE49-F238E27FC236}">
                <a16:creationId xmlns:a16="http://schemas.microsoft.com/office/drawing/2014/main" id="{09446AC3-045E-4E83-AE2C-8B85249272C4}"/>
              </a:ext>
            </a:extLst>
          </p:cNvPr>
          <p:cNvSpPr/>
          <p:nvPr/>
        </p:nvSpPr>
        <p:spPr>
          <a:xfrm>
            <a:off x="700530" y="4398937"/>
            <a:ext cx="407348" cy="2968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9</a:t>
            </a:r>
          </a:p>
        </p:txBody>
      </p:sp>
      <p:sp>
        <p:nvSpPr>
          <p:cNvPr id="33" name="Title 1">
            <a:extLst>
              <a:ext uri="{FF2B5EF4-FFF2-40B4-BE49-F238E27FC236}">
                <a16:creationId xmlns:a16="http://schemas.microsoft.com/office/drawing/2014/main" id="{37C3D13B-2872-4E95-A8A7-BFA473E78BCC}"/>
              </a:ext>
            </a:extLst>
          </p:cNvPr>
          <p:cNvSpPr>
            <a:spLocks noGrp="1"/>
          </p:cNvSpPr>
          <p:nvPr>
            <p:ph type="ctrTitle"/>
          </p:nvPr>
        </p:nvSpPr>
        <p:spPr/>
        <p:txBody>
          <a:bodyPr/>
          <a:lstStyle/>
          <a:p>
            <a:r>
              <a:rPr lang="en-US" altLang="en-US" dirty="0"/>
              <a:t>Sify</a:t>
            </a:r>
            <a:r>
              <a:rPr lang="en-IN" dirty="0"/>
              <a:t> GI AWS+ – </a:t>
            </a:r>
            <a:r>
              <a:rPr lang="en-IN" dirty="0">
                <a:sym typeface="Arial"/>
              </a:rPr>
              <a:t>Service Catalog continue…….</a:t>
            </a:r>
          </a:p>
        </p:txBody>
      </p:sp>
      <p:sp>
        <p:nvSpPr>
          <p:cNvPr id="34" name="Slide Number Placeholder 1">
            <a:extLst>
              <a:ext uri="{FF2B5EF4-FFF2-40B4-BE49-F238E27FC236}">
                <a16:creationId xmlns:a16="http://schemas.microsoft.com/office/drawing/2014/main" id="{E2468B93-07FD-457C-8B65-A9DE3F7092CA}"/>
              </a:ext>
            </a:extLst>
          </p:cNvPr>
          <p:cNvSpPr txBox="1">
            <a:spLocks/>
          </p:cNvSpPr>
          <p:nvPr/>
        </p:nvSpPr>
        <p:spPr>
          <a:xfrm>
            <a:off x="3609948" y="4869657"/>
            <a:ext cx="2057400" cy="273844"/>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5</a:t>
            </a:fld>
            <a:endParaRPr lang="en-IN" sz="900" dirty="0"/>
          </a:p>
        </p:txBody>
      </p:sp>
    </p:spTree>
    <p:extLst>
      <p:ext uri="{BB962C8B-B14F-4D97-AF65-F5344CB8AC3E}">
        <p14:creationId xmlns:p14="http://schemas.microsoft.com/office/powerpoint/2010/main" val="234079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B0F64C1-6677-4857-8D3B-12019B068761}"/>
              </a:ext>
            </a:extLst>
          </p:cNvPr>
          <p:cNvSpPr/>
          <p:nvPr/>
        </p:nvSpPr>
        <p:spPr>
          <a:xfrm>
            <a:off x="313077" y="1023937"/>
            <a:ext cx="276726" cy="3676811"/>
          </a:xfrm>
          <a:prstGeom prst="rect">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IN" sz="1100" b="1" dirty="0">
                <a:solidFill>
                  <a:schemeClr val="bg1"/>
                </a:solidFill>
                <a:cs typeface="Arial" panose="020B0604020202020204" pitchFamily="34" charset="0"/>
              </a:rPr>
              <a:t>Digtial Services on AWS</a:t>
            </a:r>
            <a:endParaRPr lang="en-IN" sz="1100" b="1" baseline="30000" dirty="0">
              <a:solidFill>
                <a:schemeClr val="bg1"/>
              </a:solidFill>
              <a:cs typeface="Arial" panose="020B0604020202020204" pitchFamily="34" charset="0"/>
            </a:endParaRPr>
          </a:p>
        </p:txBody>
      </p:sp>
      <p:sp>
        <p:nvSpPr>
          <p:cNvPr id="64" name="Rounded Rectangle 13">
            <a:extLst>
              <a:ext uri="{FF2B5EF4-FFF2-40B4-BE49-F238E27FC236}">
                <a16:creationId xmlns:a16="http://schemas.microsoft.com/office/drawing/2014/main" id="{60F8A7F0-1637-4A36-A8BB-E3CF813A7523}"/>
              </a:ext>
            </a:extLst>
          </p:cNvPr>
          <p:cNvSpPr/>
          <p:nvPr/>
        </p:nvSpPr>
        <p:spPr>
          <a:xfrm>
            <a:off x="3910667" y="1351271"/>
            <a:ext cx="4920256" cy="460467"/>
          </a:xfrm>
          <a:prstGeom prst="roundRect">
            <a:avLst>
              <a:gd name="adj" fmla="val 16667"/>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sz="1100" dirty="0">
                <a:solidFill>
                  <a:schemeClr val="tx1"/>
                </a:solidFill>
                <a:latin typeface="+mj-lt"/>
                <a:cs typeface="Arial" panose="020B0604020202020204" pitchFamily="34" charset="0"/>
              </a:rPr>
              <a:t>Cloud native applications, mobile applications, Tech Stack upgrade  - ECS,EKS, Fargate, API Gateway, Mircoservices, Lambda, SWS, SNS, SQS, ElasticCache , RDS</a:t>
            </a:r>
          </a:p>
        </p:txBody>
      </p:sp>
      <p:sp>
        <p:nvSpPr>
          <p:cNvPr id="65" name="Rounded Rectangle 4">
            <a:extLst>
              <a:ext uri="{FF2B5EF4-FFF2-40B4-BE49-F238E27FC236}">
                <a16:creationId xmlns:a16="http://schemas.microsoft.com/office/drawing/2014/main" id="{468C6C58-D114-4A33-8836-8D3C32FBA124}"/>
              </a:ext>
            </a:extLst>
          </p:cNvPr>
          <p:cNvSpPr/>
          <p:nvPr/>
        </p:nvSpPr>
        <p:spPr>
          <a:xfrm>
            <a:off x="673771" y="1032049"/>
            <a:ext cx="1438005" cy="265869"/>
          </a:xfrm>
          <a:prstGeom prst="roundRect">
            <a:avLst>
              <a:gd name="adj" fmla="val 16667"/>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INITIATIVE</a:t>
            </a:r>
          </a:p>
        </p:txBody>
      </p:sp>
      <p:sp>
        <p:nvSpPr>
          <p:cNvPr id="66" name="Rounded Rectangle 4">
            <a:extLst>
              <a:ext uri="{FF2B5EF4-FFF2-40B4-BE49-F238E27FC236}">
                <a16:creationId xmlns:a16="http://schemas.microsoft.com/office/drawing/2014/main" id="{1912A122-D6B5-4EB4-B1C5-EEB006EC41FA}"/>
              </a:ext>
            </a:extLst>
          </p:cNvPr>
          <p:cNvSpPr/>
          <p:nvPr/>
        </p:nvSpPr>
        <p:spPr>
          <a:xfrm>
            <a:off x="2209009" y="1032049"/>
            <a:ext cx="1557152" cy="265869"/>
          </a:xfrm>
          <a:prstGeom prst="round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PRODUCT OFFERING</a:t>
            </a:r>
          </a:p>
        </p:txBody>
      </p:sp>
      <p:sp>
        <p:nvSpPr>
          <p:cNvPr id="67" name="Rounded Rectangle 4">
            <a:extLst>
              <a:ext uri="{FF2B5EF4-FFF2-40B4-BE49-F238E27FC236}">
                <a16:creationId xmlns:a16="http://schemas.microsoft.com/office/drawing/2014/main" id="{3927B532-C940-42A7-A8BD-265B155BC70D}"/>
              </a:ext>
            </a:extLst>
          </p:cNvPr>
          <p:cNvSpPr/>
          <p:nvPr/>
        </p:nvSpPr>
        <p:spPr>
          <a:xfrm>
            <a:off x="673771" y="1351271"/>
            <a:ext cx="1442214" cy="1621905"/>
          </a:xfrm>
          <a:prstGeom prst="round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Enterprise Applications on Cloud(AWS) </a:t>
            </a:r>
          </a:p>
        </p:txBody>
      </p:sp>
      <p:sp>
        <p:nvSpPr>
          <p:cNvPr id="68" name="Rounded Rectangle 4">
            <a:extLst>
              <a:ext uri="{FF2B5EF4-FFF2-40B4-BE49-F238E27FC236}">
                <a16:creationId xmlns:a16="http://schemas.microsoft.com/office/drawing/2014/main" id="{CA695379-9DFA-489E-B88F-E62298263F05}"/>
              </a:ext>
            </a:extLst>
          </p:cNvPr>
          <p:cNvSpPr/>
          <p:nvPr/>
        </p:nvSpPr>
        <p:spPr>
          <a:xfrm>
            <a:off x="2209009" y="1351271"/>
            <a:ext cx="1557153" cy="46879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Application Modernization</a:t>
            </a:r>
          </a:p>
        </p:txBody>
      </p:sp>
      <p:sp>
        <p:nvSpPr>
          <p:cNvPr id="69" name="Rounded Rectangle 4">
            <a:extLst>
              <a:ext uri="{FF2B5EF4-FFF2-40B4-BE49-F238E27FC236}">
                <a16:creationId xmlns:a16="http://schemas.microsoft.com/office/drawing/2014/main" id="{13166D9D-A4EB-4B7B-8F21-7B82005EB4E4}"/>
              </a:ext>
            </a:extLst>
          </p:cNvPr>
          <p:cNvSpPr/>
          <p:nvPr/>
        </p:nvSpPr>
        <p:spPr>
          <a:xfrm>
            <a:off x="2209009" y="1931725"/>
            <a:ext cx="1557153" cy="34781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Chatbot and NLP capabilities</a:t>
            </a:r>
          </a:p>
        </p:txBody>
      </p:sp>
      <p:sp>
        <p:nvSpPr>
          <p:cNvPr id="70" name="Rounded Rectangle 4">
            <a:extLst>
              <a:ext uri="{FF2B5EF4-FFF2-40B4-BE49-F238E27FC236}">
                <a16:creationId xmlns:a16="http://schemas.microsoft.com/office/drawing/2014/main" id="{75B9B114-7D96-489A-AA68-6FE19E5583AD}"/>
              </a:ext>
            </a:extLst>
          </p:cNvPr>
          <p:cNvSpPr/>
          <p:nvPr/>
        </p:nvSpPr>
        <p:spPr>
          <a:xfrm>
            <a:off x="2209009" y="2391192"/>
            <a:ext cx="1557153" cy="58198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Containerization and DevOps Capabilities</a:t>
            </a:r>
          </a:p>
        </p:txBody>
      </p:sp>
      <p:sp>
        <p:nvSpPr>
          <p:cNvPr id="71" name="Rounded Rectangle 4">
            <a:extLst>
              <a:ext uri="{FF2B5EF4-FFF2-40B4-BE49-F238E27FC236}">
                <a16:creationId xmlns:a16="http://schemas.microsoft.com/office/drawing/2014/main" id="{F17ADC71-EA72-457C-8DF7-220E298FE648}"/>
              </a:ext>
            </a:extLst>
          </p:cNvPr>
          <p:cNvSpPr/>
          <p:nvPr/>
        </p:nvSpPr>
        <p:spPr>
          <a:xfrm>
            <a:off x="674916" y="3196490"/>
            <a:ext cx="1442214" cy="1504259"/>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Enterprise Data on Cloud(AWS) </a:t>
            </a:r>
          </a:p>
        </p:txBody>
      </p:sp>
      <p:sp>
        <p:nvSpPr>
          <p:cNvPr id="72" name="Rounded Rectangle 4">
            <a:extLst>
              <a:ext uri="{FF2B5EF4-FFF2-40B4-BE49-F238E27FC236}">
                <a16:creationId xmlns:a16="http://schemas.microsoft.com/office/drawing/2014/main" id="{34F1E5A5-C4AF-415C-8551-1C54AD1572BD}"/>
              </a:ext>
            </a:extLst>
          </p:cNvPr>
          <p:cNvSpPr/>
          <p:nvPr/>
        </p:nvSpPr>
        <p:spPr>
          <a:xfrm>
            <a:off x="2222759" y="3196491"/>
            <a:ext cx="1557153" cy="34781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Analytics</a:t>
            </a:r>
          </a:p>
        </p:txBody>
      </p:sp>
      <p:sp>
        <p:nvSpPr>
          <p:cNvPr id="73" name="Rounded Rectangle 4">
            <a:extLst>
              <a:ext uri="{FF2B5EF4-FFF2-40B4-BE49-F238E27FC236}">
                <a16:creationId xmlns:a16="http://schemas.microsoft.com/office/drawing/2014/main" id="{361C2D64-6BA5-4C6C-9425-0FC1AC8F8E79}"/>
              </a:ext>
            </a:extLst>
          </p:cNvPr>
          <p:cNvSpPr/>
          <p:nvPr/>
        </p:nvSpPr>
        <p:spPr>
          <a:xfrm>
            <a:off x="2222759" y="3655958"/>
            <a:ext cx="1557153" cy="34781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Data Lakes</a:t>
            </a:r>
          </a:p>
        </p:txBody>
      </p:sp>
      <p:sp>
        <p:nvSpPr>
          <p:cNvPr id="74" name="Rounded Rectangle 4">
            <a:extLst>
              <a:ext uri="{FF2B5EF4-FFF2-40B4-BE49-F238E27FC236}">
                <a16:creationId xmlns:a16="http://schemas.microsoft.com/office/drawing/2014/main" id="{A9912ACF-2CB0-4B33-A852-55FEEF41D785}"/>
              </a:ext>
            </a:extLst>
          </p:cNvPr>
          <p:cNvSpPr/>
          <p:nvPr/>
        </p:nvSpPr>
        <p:spPr>
          <a:xfrm>
            <a:off x="2222759" y="4115425"/>
            <a:ext cx="1557153" cy="58198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sz="1100" b="1" dirty="0">
                <a:solidFill>
                  <a:schemeClr val="tx1"/>
                </a:solidFill>
                <a:cs typeface="Arial" panose="020B0604020202020204" pitchFamily="34" charset="0"/>
              </a:rPr>
              <a:t>Dashboard and Visualization</a:t>
            </a:r>
          </a:p>
        </p:txBody>
      </p:sp>
      <p:sp>
        <p:nvSpPr>
          <p:cNvPr id="75" name="Rounded Rectangle 13">
            <a:extLst>
              <a:ext uri="{FF2B5EF4-FFF2-40B4-BE49-F238E27FC236}">
                <a16:creationId xmlns:a16="http://schemas.microsoft.com/office/drawing/2014/main" id="{4F5F1C31-DEF6-40C3-92CA-FDAA139D5D7A}"/>
              </a:ext>
            </a:extLst>
          </p:cNvPr>
          <p:cNvSpPr/>
          <p:nvPr/>
        </p:nvSpPr>
        <p:spPr>
          <a:xfrm>
            <a:off x="3910668" y="2399520"/>
            <a:ext cx="4909481" cy="573651"/>
          </a:xfrm>
          <a:prstGeom prst="roundRect">
            <a:avLst>
              <a:gd name="adj" fmla="val 16667"/>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sz="1100" dirty="0">
                <a:solidFill>
                  <a:schemeClr val="tx1"/>
                </a:solidFill>
                <a:latin typeface="+mj-lt"/>
                <a:cs typeface="Arial" panose="020B0604020202020204" pitchFamily="34" charset="0"/>
              </a:rPr>
              <a:t>ECS, EKS, Fargate,CodeDeploy, CodeCommit, CodeBuild, Elastic Beanstalk, OpsWork, Gitlab, Ansible, SVN, JIRA, Jenkins, Sonarcube, Jmeter, Selinium</a:t>
            </a:r>
          </a:p>
        </p:txBody>
      </p:sp>
      <p:sp>
        <p:nvSpPr>
          <p:cNvPr id="76" name="Rounded Rectangle 13">
            <a:extLst>
              <a:ext uri="{FF2B5EF4-FFF2-40B4-BE49-F238E27FC236}">
                <a16:creationId xmlns:a16="http://schemas.microsoft.com/office/drawing/2014/main" id="{8F40E2EE-3A06-4CE8-87B3-B325E5527D06}"/>
              </a:ext>
            </a:extLst>
          </p:cNvPr>
          <p:cNvSpPr/>
          <p:nvPr/>
        </p:nvSpPr>
        <p:spPr>
          <a:xfrm>
            <a:off x="3953308" y="1931724"/>
            <a:ext cx="4866841" cy="347811"/>
          </a:xfrm>
          <a:prstGeom prst="roundRect">
            <a:avLst>
              <a:gd name="adj" fmla="val 16667"/>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sz="1100" dirty="0">
                <a:solidFill>
                  <a:schemeClr val="tx1"/>
                </a:solidFill>
                <a:latin typeface="+mj-lt"/>
                <a:cs typeface="Arial" panose="020B0604020202020204" pitchFamily="34" charset="0"/>
              </a:rPr>
              <a:t>Bots – LEX AI, </a:t>
            </a:r>
            <a:r>
              <a:rPr lang="en-US" sz="1100" spc="-53" dirty="0">
                <a:solidFill>
                  <a:schemeClr val="tx1"/>
                </a:solidFill>
                <a:latin typeface="+mj-lt"/>
                <a:cs typeface="Arial"/>
              </a:rPr>
              <a:t>Rekognition, Polly,</a:t>
            </a:r>
            <a:r>
              <a:rPr lang="en-IN" sz="1100" dirty="0">
                <a:solidFill>
                  <a:schemeClr val="tx1"/>
                </a:solidFill>
                <a:latin typeface="+mj-lt"/>
                <a:cs typeface="Arial" panose="020B0604020202020204" pitchFamily="34" charset="0"/>
              </a:rPr>
              <a:t>TensorFlow </a:t>
            </a:r>
          </a:p>
        </p:txBody>
      </p:sp>
      <p:sp>
        <p:nvSpPr>
          <p:cNvPr id="77" name="Rounded Rectangle 13">
            <a:extLst>
              <a:ext uri="{FF2B5EF4-FFF2-40B4-BE49-F238E27FC236}">
                <a16:creationId xmlns:a16="http://schemas.microsoft.com/office/drawing/2014/main" id="{CA442006-E945-4A06-BDDD-415DD8AC3800}"/>
              </a:ext>
            </a:extLst>
          </p:cNvPr>
          <p:cNvSpPr/>
          <p:nvPr/>
        </p:nvSpPr>
        <p:spPr>
          <a:xfrm>
            <a:off x="3885541" y="3227905"/>
            <a:ext cx="4949411" cy="1472843"/>
          </a:xfrm>
          <a:prstGeom prst="roundRect">
            <a:avLst>
              <a:gd name="adj" fmla="val 1031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sz="1100" dirty="0">
                <a:solidFill>
                  <a:schemeClr val="tx1"/>
                </a:solidFill>
                <a:latin typeface="+mj-lt"/>
                <a:cs typeface="Arial" panose="020B0604020202020204" pitchFamily="34" charset="0"/>
              </a:rPr>
              <a:t>S3, Data Pipeline, Kenisis, Athena, Redshift, EMR, Dynamo DB, Document DB, Elastic search, Quicksight</a:t>
            </a:r>
          </a:p>
        </p:txBody>
      </p:sp>
      <p:cxnSp>
        <p:nvCxnSpPr>
          <p:cNvPr id="5" name="Straight Connector 4">
            <a:extLst>
              <a:ext uri="{FF2B5EF4-FFF2-40B4-BE49-F238E27FC236}">
                <a16:creationId xmlns:a16="http://schemas.microsoft.com/office/drawing/2014/main" id="{F886322A-D180-4264-ADBF-3A640F31F8DA}"/>
              </a:ext>
            </a:extLst>
          </p:cNvPr>
          <p:cNvCxnSpPr/>
          <p:nvPr/>
        </p:nvCxnSpPr>
        <p:spPr>
          <a:xfrm>
            <a:off x="1403648" y="3084835"/>
            <a:ext cx="468052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BE574779-77F0-4C47-BFE6-D01DA98C44B9}"/>
              </a:ext>
            </a:extLst>
          </p:cNvPr>
          <p:cNvSpPr>
            <a:spLocks noGrp="1"/>
          </p:cNvSpPr>
          <p:nvPr>
            <p:ph type="ctrTitle"/>
          </p:nvPr>
        </p:nvSpPr>
        <p:spPr>
          <a:xfrm>
            <a:off x="324000" y="367206"/>
            <a:ext cx="7538400" cy="369322"/>
          </a:xfrm>
        </p:spPr>
        <p:txBody>
          <a:bodyPr/>
          <a:lstStyle/>
          <a:p>
            <a:r>
              <a:rPr lang="en-US" altLang="en-US" dirty="0"/>
              <a:t>Sify</a:t>
            </a:r>
            <a:r>
              <a:rPr lang="en-IN" dirty="0"/>
              <a:t> GI AWS+ – </a:t>
            </a:r>
            <a:r>
              <a:rPr lang="en-IN" dirty="0" err="1"/>
              <a:t>aws</a:t>
            </a:r>
            <a:r>
              <a:rPr lang="en-IN" dirty="0"/>
              <a:t> digital innovation </a:t>
            </a:r>
            <a:r>
              <a:rPr lang="en-IN" dirty="0" err="1">
                <a:sym typeface="Arial"/>
              </a:rPr>
              <a:t>Catalog</a:t>
            </a:r>
            <a:r>
              <a:rPr lang="en-IN" dirty="0">
                <a:sym typeface="Arial"/>
              </a:rPr>
              <a:t> continue…….</a:t>
            </a:r>
          </a:p>
        </p:txBody>
      </p:sp>
    </p:spTree>
    <p:extLst>
      <p:ext uri="{BB962C8B-B14F-4D97-AF65-F5344CB8AC3E}">
        <p14:creationId xmlns:p14="http://schemas.microsoft.com/office/powerpoint/2010/main" val="2691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BB1E38-CAD7-4591-A3DD-E5606587ECE6}"/>
              </a:ext>
            </a:extLst>
          </p:cNvPr>
          <p:cNvSpPr>
            <a:spLocks noGrp="1"/>
          </p:cNvSpPr>
          <p:nvPr>
            <p:ph type="ctrTitle"/>
          </p:nvPr>
        </p:nvSpPr>
        <p:spPr/>
        <p:txBody>
          <a:bodyPr/>
          <a:lstStyle/>
          <a:p>
            <a:r>
              <a:rPr lang="en-IN" dirty="0"/>
              <a:t>GI AWS+ – </a:t>
            </a:r>
            <a:r>
              <a:rPr lang="en-IN" dirty="0">
                <a:sym typeface="Arial"/>
              </a:rPr>
              <a:t>AWS-READY</a:t>
            </a:r>
          </a:p>
        </p:txBody>
      </p:sp>
      <p:sp>
        <p:nvSpPr>
          <p:cNvPr id="6" name="TextBox 5">
            <a:extLst>
              <a:ext uri="{FF2B5EF4-FFF2-40B4-BE49-F238E27FC236}">
                <a16:creationId xmlns:a16="http://schemas.microsoft.com/office/drawing/2014/main" id="{2E1FF7E0-EEF6-4905-B09A-1892776B15A2}"/>
              </a:ext>
            </a:extLst>
          </p:cNvPr>
          <p:cNvSpPr txBox="1"/>
          <p:nvPr/>
        </p:nvSpPr>
        <p:spPr>
          <a:xfrm>
            <a:off x="323850" y="1030617"/>
            <a:ext cx="8496300" cy="646331"/>
          </a:xfrm>
          <a:prstGeom prst="rect">
            <a:avLst/>
          </a:prstGeom>
          <a:solidFill>
            <a:schemeClr val="bg1">
              <a:lumMod val="95000"/>
            </a:schemeClr>
          </a:solidFill>
          <a:ln>
            <a:solidFill>
              <a:schemeClr val="bg1">
                <a:lumMod val="75000"/>
              </a:schemeClr>
            </a:solidFill>
          </a:ln>
        </p:spPr>
        <p:txBody>
          <a:bodyPr wrap="square" anchor="ctr">
            <a:spAutoFit/>
          </a:bodyPr>
          <a:lstStyle/>
          <a:p>
            <a:pPr>
              <a:defRPr/>
            </a:pPr>
            <a:r>
              <a:rPr lang="en-IN" sz="1200" dirty="0">
                <a:cs typeface="Arial" panose="020B0604020202020204" pitchFamily="34" charset="0"/>
              </a:rPr>
              <a:t>Sify IT Discovery and Analytics Service aims at providing a comprehensive review of IT, business and financial implications of moving to the cloud. Designed for organizations that are advancing toward a cloud model — whether it is a private, public or a hybrid solution and helps in designing as per AWS “</a:t>
            </a:r>
            <a:r>
              <a:rPr lang="en-IN" sz="1200" b="1" dirty="0">
                <a:cs typeface="Arial" panose="020B0604020202020204" pitchFamily="34" charset="0"/>
              </a:rPr>
              <a:t>Well Architecture Framework</a:t>
            </a:r>
            <a:endParaRPr lang="en-IN" sz="1200" dirty="0">
              <a:cs typeface="Arial" panose="020B0604020202020204" pitchFamily="34" charset="0"/>
            </a:endParaRPr>
          </a:p>
        </p:txBody>
      </p:sp>
      <p:graphicFrame>
        <p:nvGraphicFramePr>
          <p:cNvPr id="7" name="Table 6">
            <a:extLst>
              <a:ext uri="{FF2B5EF4-FFF2-40B4-BE49-F238E27FC236}">
                <a16:creationId xmlns:a16="http://schemas.microsoft.com/office/drawing/2014/main" id="{2FBA9F2A-AD61-4151-8883-85C225AE9208}"/>
              </a:ext>
            </a:extLst>
          </p:cNvPr>
          <p:cNvGraphicFramePr>
            <a:graphicFrameLocks noGrp="1"/>
          </p:cNvGraphicFramePr>
          <p:nvPr>
            <p:extLst>
              <p:ext uri="{D42A27DB-BD31-4B8C-83A1-F6EECF244321}">
                <p14:modId xmlns:p14="http://schemas.microsoft.com/office/powerpoint/2010/main" val="2908059948"/>
              </p:ext>
            </p:extLst>
          </p:nvPr>
        </p:nvGraphicFramePr>
        <p:xfrm>
          <a:off x="323850" y="1959989"/>
          <a:ext cx="8496300" cy="1803400"/>
        </p:xfrm>
        <a:graphic>
          <a:graphicData uri="http://schemas.openxmlformats.org/drawingml/2006/table">
            <a:tbl>
              <a:tblPr firstRow="1" bandRow="1">
                <a:tableStyleId>{5C22544A-7EE6-4342-B048-85BDC9FD1C3A}</a:tableStyleId>
              </a:tblPr>
              <a:tblGrid>
                <a:gridCol w="1655862">
                  <a:extLst>
                    <a:ext uri="{9D8B030D-6E8A-4147-A177-3AD203B41FA5}">
                      <a16:colId xmlns:a16="http://schemas.microsoft.com/office/drawing/2014/main" val="20000"/>
                    </a:ext>
                  </a:extLst>
                </a:gridCol>
                <a:gridCol w="3420219">
                  <a:extLst>
                    <a:ext uri="{9D8B030D-6E8A-4147-A177-3AD203B41FA5}">
                      <a16:colId xmlns:a16="http://schemas.microsoft.com/office/drawing/2014/main" val="20001"/>
                    </a:ext>
                  </a:extLst>
                </a:gridCol>
                <a:gridCol w="3420219">
                  <a:extLst>
                    <a:ext uri="{9D8B030D-6E8A-4147-A177-3AD203B41FA5}">
                      <a16:colId xmlns:a16="http://schemas.microsoft.com/office/drawing/2014/main" val="20002"/>
                    </a:ext>
                  </a:extLst>
                </a:gridCol>
              </a:tblGrid>
              <a:tr h="370840">
                <a:tc>
                  <a:txBody>
                    <a:bodyPr/>
                    <a:lstStyle/>
                    <a:p>
                      <a:pPr algn="ctr"/>
                      <a:r>
                        <a:rPr lang="en-IN" sz="1400" b="0" dirty="0">
                          <a:solidFill>
                            <a:schemeClr val="tx1"/>
                          </a:solidFill>
                          <a:latin typeface="+mn-lt"/>
                          <a:cs typeface="Arial" panose="020B0604020202020204" pitchFamily="34" charset="0"/>
                        </a:rPr>
                        <a:t>Stages</a:t>
                      </a:r>
                    </a:p>
                  </a:txBody>
                  <a:tcPr anchor="ctr">
                    <a:solidFill>
                      <a:schemeClr val="accent1"/>
                    </a:solidFill>
                  </a:tcPr>
                </a:tc>
                <a:tc>
                  <a:txBody>
                    <a:bodyPr/>
                    <a:lstStyle/>
                    <a:p>
                      <a:pPr algn="ctr"/>
                      <a:r>
                        <a:rPr lang="en-IN" sz="1400" b="0" dirty="0">
                          <a:solidFill>
                            <a:schemeClr val="tx1"/>
                          </a:solidFill>
                          <a:latin typeface="+mn-lt"/>
                          <a:cs typeface="Arial" panose="020B0604020202020204" pitchFamily="34" charset="0"/>
                        </a:rPr>
                        <a:t>Initial Assessment</a:t>
                      </a:r>
                    </a:p>
                  </a:txBody>
                  <a:tcPr anchor="ctr">
                    <a:solidFill>
                      <a:schemeClr val="accent1"/>
                    </a:solidFill>
                  </a:tcPr>
                </a:tc>
                <a:tc>
                  <a:txBody>
                    <a:bodyPr/>
                    <a:lstStyle/>
                    <a:p>
                      <a:pPr algn="ctr"/>
                      <a:r>
                        <a:rPr lang="en-IN" sz="1400" b="0" dirty="0">
                          <a:solidFill>
                            <a:schemeClr val="tx1"/>
                          </a:solidFill>
                          <a:latin typeface="+mn-lt"/>
                          <a:cs typeface="Arial" panose="020B0604020202020204" pitchFamily="34" charset="0"/>
                        </a:rPr>
                        <a:t>Design and Plan</a:t>
                      </a:r>
                    </a:p>
                  </a:txBody>
                  <a:tcPr anchor="ctr">
                    <a:solidFill>
                      <a:schemeClr val="accent1"/>
                    </a:solidFill>
                  </a:tcPr>
                </a:tc>
                <a:extLst>
                  <a:ext uri="{0D108BD9-81ED-4DB2-BD59-A6C34878D82A}">
                    <a16:rowId xmlns:a16="http://schemas.microsoft.com/office/drawing/2014/main" val="10000"/>
                  </a:ext>
                </a:extLst>
              </a:tr>
              <a:tr h="1326771">
                <a:tc>
                  <a:txBody>
                    <a:bodyPr/>
                    <a:lstStyle/>
                    <a:p>
                      <a:pPr algn="ctr"/>
                      <a:r>
                        <a:rPr lang="en-IN" sz="1400" dirty="0">
                          <a:solidFill>
                            <a:schemeClr val="bg1"/>
                          </a:solidFill>
                          <a:latin typeface="+mn-lt"/>
                          <a:cs typeface="Arial" panose="020B0604020202020204" pitchFamily="34" charset="0"/>
                        </a:rPr>
                        <a:t>Activities</a:t>
                      </a:r>
                    </a:p>
                  </a:txBody>
                  <a:tcPr anchor="ctr">
                    <a:solidFill>
                      <a:schemeClr val="bg1">
                        <a:lumMod val="65000"/>
                      </a:schemeClr>
                    </a:solidFill>
                  </a:tcPr>
                </a:tc>
                <a:tc>
                  <a:txBody>
                    <a:bodyPr/>
                    <a:lstStyle/>
                    <a:p>
                      <a:pPr marL="171450" indent="-171450" algn="l" defTabSz="914286" rtl="0" eaLnBrk="1" latinLnBrk="0" hangingPunct="1">
                        <a:buFont typeface="Arial" panose="020B0604020202020204" pitchFamily="34" charset="0"/>
                        <a:buChar char="•"/>
                      </a:pPr>
                      <a:r>
                        <a:rPr lang="en-IN" sz="1100" kern="1200" dirty="0">
                          <a:solidFill>
                            <a:schemeClr val="dk1"/>
                          </a:solidFill>
                          <a:latin typeface="+mn-lt"/>
                          <a:ea typeface="+mn-ea"/>
                          <a:cs typeface="Arial" panose="020B0604020202020204" pitchFamily="34" charset="0"/>
                        </a:rPr>
                        <a:t>Requirement gathering</a:t>
                      </a:r>
                    </a:p>
                    <a:p>
                      <a:pPr marL="171450" indent="-171450" algn="l" defTabSz="914286" rtl="0" eaLnBrk="1" latinLnBrk="0" hangingPunct="1">
                        <a:buFont typeface="Arial" panose="020B0604020202020204" pitchFamily="34" charset="0"/>
                        <a:buChar char="•"/>
                      </a:pPr>
                      <a:r>
                        <a:rPr lang="en-IN" sz="1100" kern="1200" dirty="0">
                          <a:solidFill>
                            <a:schemeClr val="dk1"/>
                          </a:solidFill>
                          <a:latin typeface="+mn-lt"/>
                          <a:ea typeface="+mn-ea"/>
                          <a:cs typeface="Arial" panose="020B0604020202020204" pitchFamily="34" charset="0"/>
                        </a:rPr>
                        <a:t>Understand use cases</a:t>
                      </a:r>
                    </a:p>
                    <a:p>
                      <a:pPr marL="171450" indent="-171450" algn="l" defTabSz="914286" rtl="0" eaLnBrk="1" latinLnBrk="0" hangingPunct="1">
                        <a:buFont typeface="Arial" panose="020B0604020202020204" pitchFamily="34" charset="0"/>
                        <a:buChar char="•"/>
                      </a:pPr>
                      <a:r>
                        <a:rPr lang="en-IN" sz="1100" kern="1200" dirty="0">
                          <a:solidFill>
                            <a:schemeClr val="dk1"/>
                          </a:solidFill>
                          <a:latin typeface="+mn-lt"/>
                          <a:ea typeface="+mn-ea"/>
                          <a:cs typeface="Arial" panose="020B0604020202020204" pitchFamily="34" charset="0"/>
                        </a:rPr>
                        <a:t>Understand applications non-functional requirements </a:t>
                      </a:r>
                    </a:p>
                    <a:p>
                      <a:pPr marL="171450" indent="-171450" algn="l" defTabSz="914286" rtl="0" eaLnBrk="1" latinLnBrk="0" hangingPunct="1">
                        <a:buFont typeface="Arial" panose="020B0604020202020204" pitchFamily="34" charset="0"/>
                        <a:buChar char="•"/>
                      </a:pPr>
                      <a:r>
                        <a:rPr lang="en-IN" sz="1100" kern="1200" dirty="0">
                          <a:solidFill>
                            <a:schemeClr val="dk1"/>
                          </a:solidFill>
                          <a:latin typeface="+mn-lt"/>
                          <a:ea typeface="+mn-ea"/>
                          <a:cs typeface="Arial" panose="020B0604020202020204" pitchFamily="34" charset="0"/>
                        </a:rPr>
                        <a:t>Identify scalability metrics and infrastructure sizing</a:t>
                      </a:r>
                    </a:p>
                    <a:p>
                      <a:pPr marL="171450" indent="-171450" algn="l" defTabSz="914286" rtl="0" eaLnBrk="1" latinLnBrk="0" hangingPunct="1">
                        <a:buFont typeface="Arial" panose="020B0604020202020204" pitchFamily="34" charset="0"/>
                        <a:buChar char="•"/>
                      </a:pPr>
                      <a:r>
                        <a:rPr lang="en-IN" sz="1100" kern="1200" dirty="0">
                          <a:solidFill>
                            <a:schemeClr val="dk1"/>
                          </a:solidFill>
                          <a:latin typeface="+mn-lt"/>
                          <a:ea typeface="+mn-ea"/>
                          <a:cs typeface="Arial" panose="020B0604020202020204" pitchFamily="34" charset="0"/>
                        </a:rPr>
                        <a:t>Identify single point of failure at web / app / DB layer </a:t>
                      </a:r>
                    </a:p>
                  </a:txBody>
                  <a:tcPr>
                    <a:solidFill>
                      <a:schemeClr val="bg1">
                        <a:lumMod val="95000"/>
                      </a:schemeClr>
                    </a:solidFill>
                  </a:tcPr>
                </a:tc>
                <a:tc>
                  <a:txBody>
                    <a:bodyPr/>
                    <a:lstStyle/>
                    <a:p>
                      <a:pPr marL="171450" indent="-171450" algn="l">
                        <a:buFont typeface="Arial" panose="020B0604020202020204" pitchFamily="34" charset="0"/>
                        <a:buChar char="•"/>
                      </a:pPr>
                      <a:r>
                        <a:rPr lang="en-IN" sz="1100" dirty="0">
                          <a:latin typeface="+mn-lt"/>
                          <a:cs typeface="Arial" panose="020B0604020202020204" pitchFamily="34" charset="0"/>
                        </a:rPr>
                        <a:t>Create architecture diagram using AWS best practices</a:t>
                      </a:r>
                    </a:p>
                    <a:p>
                      <a:pPr marL="171450" indent="-171450" algn="l">
                        <a:buFont typeface="Arial" panose="020B0604020202020204" pitchFamily="34" charset="0"/>
                        <a:buChar char="•"/>
                      </a:pPr>
                      <a:r>
                        <a:rPr lang="en-IN" sz="1100" dirty="0">
                          <a:latin typeface="+mn-lt"/>
                          <a:cs typeface="Arial" panose="020B0604020202020204" pitchFamily="34" charset="0"/>
                        </a:rPr>
                        <a:t>Create network diagram</a:t>
                      </a:r>
                    </a:p>
                    <a:p>
                      <a:pPr marL="171450" indent="-171450" algn="l">
                        <a:buFont typeface="Arial" panose="020B0604020202020204" pitchFamily="34" charset="0"/>
                        <a:buChar char="•"/>
                      </a:pPr>
                      <a:r>
                        <a:rPr lang="en-IN" sz="1100" dirty="0">
                          <a:latin typeface="+mn-lt"/>
                          <a:cs typeface="Arial" panose="020B0604020202020204" pitchFamily="34" charset="0"/>
                        </a:rPr>
                        <a:t>Define backup and retention policy</a:t>
                      </a:r>
                    </a:p>
                    <a:p>
                      <a:pPr marL="171450" indent="-171450" algn="l">
                        <a:buFont typeface="Arial" panose="020B0604020202020204" pitchFamily="34" charset="0"/>
                        <a:buChar char="•"/>
                      </a:pPr>
                      <a:r>
                        <a:rPr lang="en-IN" sz="1100" dirty="0">
                          <a:latin typeface="+mn-lt"/>
                          <a:cs typeface="Arial" panose="020B0604020202020204" pitchFamily="34" charset="0"/>
                        </a:rPr>
                        <a:t>Define migration approach</a:t>
                      </a:r>
                    </a:p>
                    <a:p>
                      <a:pPr marL="171450" indent="-171450" algn="l">
                        <a:buFont typeface="Arial" panose="020B0604020202020204" pitchFamily="34" charset="0"/>
                        <a:buChar char="•"/>
                      </a:pPr>
                      <a:r>
                        <a:rPr lang="en-IN" sz="1100" dirty="0">
                          <a:latin typeface="+mn-lt"/>
                          <a:cs typeface="Arial" panose="020B0604020202020204" pitchFamily="34" charset="0"/>
                        </a:rPr>
                        <a:t>Sign-off for design phase</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8" name="Slide Number Placeholder 1">
            <a:extLst>
              <a:ext uri="{FF2B5EF4-FFF2-40B4-BE49-F238E27FC236}">
                <a16:creationId xmlns:a16="http://schemas.microsoft.com/office/drawing/2014/main" id="{04FB113F-75EF-46C7-B278-A3F14DC590A0}"/>
              </a:ext>
            </a:extLst>
          </p:cNvPr>
          <p:cNvSpPr txBox="1">
            <a:spLocks/>
          </p:cNvSpPr>
          <p:nvPr/>
        </p:nvSpPr>
        <p:spPr>
          <a:xfrm>
            <a:off x="3609948" y="4869657"/>
            <a:ext cx="2057400" cy="273844"/>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7</a:t>
            </a:fld>
            <a:endParaRPr lang="en-IN" sz="900" dirty="0"/>
          </a:p>
        </p:txBody>
      </p:sp>
    </p:spTree>
    <p:extLst>
      <p:ext uri="{BB962C8B-B14F-4D97-AF65-F5344CB8AC3E}">
        <p14:creationId xmlns:p14="http://schemas.microsoft.com/office/powerpoint/2010/main" val="270444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hcltech.com/sites/all/themes/hcl_tech_bootstrap/images/cloud/img1.png">
            <a:extLst>
              <a:ext uri="{FF2B5EF4-FFF2-40B4-BE49-F238E27FC236}">
                <a16:creationId xmlns:a16="http://schemas.microsoft.com/office/drawing/2014/main" id="{C1C779F9-9D63-4A9C-AEE2-FF26EA2F6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570" y="2216574"/>
            <a:ext cx="2806773" cy="18749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466E5A-A1BF-4326-B66D-1640EA177B28}"/>
              </a:ext>
            </a:extLst>
          </p:cNvPr>
          <p:cNvSpPr txBox="1">
            <a:spLocks noChangeArrowheads="1"/>
          </p:cNvSpPr>
          <p:nvPr/>
        </p:nvSpPr>
        <p:spPr bwMode="auto">
          <a:xfrm>
            <a:off x="323850" y="1026865"/>
            <a:ext cx="8496299" cy="461665"/>
          </a:xfrm>
          <a:prstGeom prst="rect">
            <a:avLst/>
          </a:prstGeom>
          <a:solidFill>
            <a:schemeClr val="bg1">
              <a:lumMod val="95000"/>
            </a:schemeClr>
          </a:solidFill>
          <a:ln>
            <a:solidFill>
              <a:schemeClr val="bg1">
                <a:lumMod val="75000"/>
              </a:schemeClr>
            </a:solidFill>
          </a:ln>
          <a:extLst/>
        </p:spPr>
        <p:txBody>
          <a:bodyPr wrap="square" anchor="ctr">
            <a:spAutoFit/>
          </a:bodyPr>
          <a:lstStyle>
            <a:defPPr>
              <a:defRPr lang="en-US"/>
            </a:defPPr>
            <a:lvl1pPr>
              <a:defRPr sz="120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dirty="0"/>
              <a:t>Organisations achieve a Cloud state of mind which will help them achieve their goals for business growth, greater resilience and faster innovation.</a:t>
            </a:r>
          </a:p>
        </p:txBody>
      </p:sp>
      <p:cxnSp>
        <p:nvCxnSpPr>
          <p:cNvPr id="3" name="Straight Connector 2">
            <a:extLst>
              <a:ext uri="{FF2B5EF4-FFF2-40B4-BE49-F238E27FC236}">
                <a16:creationId xmlns:a16="http://schemas.microsoft.com/office/drawing/2014/main" id="{26312E75-2209-4EA4-AA97-0C7F36E3E0F5}"/>
              </a:ext>
            </a:extLst>
          </p:cNvPr>
          <p:cNvCxnSpPr/>
          <p:nvPr/>
        </p:nvCxnSpPr>
        <p:spPr>
          <a:xfrm flipH="1">
            <a:off x="1272209" y="2450350"/>
            <a:ext cx="1868556"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4B049C-B0A4-495E-9516-F2DE29C8B7E8}"/>
              </a:ext>
            </a:extLst>
          </p:cNvPr>
          <p:cNvCxnSpPr>
            <a:stCxn id="4098" idx="1"/>
          </p:cNvCxnSpPr>
          <p:nvPr/>
        </p:nvCxnSpPr>
        <p:spPr>
          <a:xfrm flipH="1">
            <a:off x="695739" y="3154036"/>
            <a:ext cx="2331831" cy="199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221F44-BFDA-45B5-93BF-0A95D8FDDDC2}"/>
              </a:ext>
            </a:extLst>
          </p:cNvPr>
          <p:cNvCxnSpPr/>
          <p:nvPr/>
        </p:nvCxnSpPr>
        <p:spPr>
          <a:xfrm flipH="1">
            <a:off x="1192696" y="3881585"/>
            <a:ext cx="203752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5">
            <a:extLst>
              <a:ext uri="{FF2B5EF4-FFF2-40B4-BE49-F238E27FC236}">
                <a16:creationId xmlns:a16="http://schemas.microsoft.com/office/drawing/2014/main" id="{3D286836-1BAB-4B38-A9D8-4CBBE66AAFCD}"/>
              </a:ext>
            </a:extLst>
          </p:cNvPr>
          <p:cNvSpPr txBox="1">
            <a:spLocks noChangeArrowheads="1"/>
          </p:cNvSpPr>
          <p:nvPr/>
        </p:nvSpPr>
        <p:spPr bwMode="auto">
          <a:xfrm>
            <a:off x="414921" y="2188740"/>
            <a:ext cx="17915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100" b="1" dirty="0"/>
              <a:t>Consult</a:t>
            </a:r>
            <a:r>
              <a:rPr lang="en-IN" altLang="en-US" sz="1000" b="1" dirty="0"/>
              <a:t>: </a:t>
            </a:r>
            <a:r>
              <a:rPr lang="en-IN" altLang="en-US" sz="1000" dirty="0"/>
              <a:t>Assessment</a:t>
            </a:r>
          </a:p>
        </p:txBody>
      </p:sp>
      <p:sp>
        <p:nvSpPr>
          <p:cNvPr id="15" name="TextBox 5">
            <a:extLst>
              <a:ext uri="{FF2B5EF4-FFF2-40B4-BE49-F238E27FC236}">
                <a16:creationId xmlns:a16="http://schemas.microsoft.com/office/drawing/2014/main" id="{D5348271-FF7B-4A43-BB51-B43EE68955F5}"/>
              </a:ext>
            </a:extLst>
          </p:cNvPr>
          <p:cNvSpPr txBox="1">
            <a:spLocks noChangeArrowheads="1"/>
          </p:cNvSpPr>
          <p:nvPr/>
        </p:nvSpPr>
        <p:spPr bwMode="auto">
          <a:xfrm>
            <a:off x="49698" y="2937049"/>
            <a:ext cx="23356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100" b="1" dirty="0"/>
              <a:t>Design &amp; Plan : </a:t>
            </a:r>
          </a:p>
          <a:p>
            <a:pPr algn="ctr" eaLnBrk="1" hangingPunct="1"/>
            <a:r>
              <a:rPr lang="en-IN" altLang="en-US" sz="1000" dirty="0"/>
              <a:t>Well-Architected Frame work</a:t>
            </a:r>
          </a:p>
        </p:txBody>
      </p:sp>
      <p:sp>
        <p:nvSpPr>
          <p:cNvPr id="16" name="TextBox 5">
            <a:extLst>
              <a:ext uri="{FF2B5EF4-FFF2-40B4-BE49-F238E27FC236}">
                <a16:creationId xmlns:a16="http://schemas.microsoft.com/office/drawing/2014/main" id="{DF5A2C85-E677-4D34-933B-A020757A66FB}"/>
              </a:ext>
            </a:extLst>
          </p:cNvPr>
          <p:cNvSpPr txBox="1">
            <a:spLocks noChangeArrowheads="1"/>
          </p:cNvSpPr>
          <p:nvPr/>
        </p:nvSpPr>
        <p:spPr bwMode="auto">
          <a:xfrm>
            <a:off x="318567" y="3617100"/>
            <a:ext cx="17915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100" b="1" dirty="0"/>
              <a:t>Roadmap development</a:t>
            </a:r>
            <a:endParaRPr lang="en-IN" altLang="en-US" sz="1100" dirty="0"/>
          </a:p>
        </p:txBody>
      </p:sp>
      <p:cxnSp>
        <p:nvCxnSpPr>
          <p:cNvPr id="17" name="Straight Connector 16">
            <a:extLst>
              <a:ext uri="{FF2B5EF4-FFF2-40B4-BE49-F238E27FC236}">
                <a16:creationId xmlns:a16="http://schemas.microsoft.com/office/drawing/2014/main" id="{916A02BA-3E5A-4339-B4DB-FA9CBADD1AA7}"/>
              </a:ext>
            </a:extLst>
          </p:cNvPr>
          <p:cNvCxnSpPr/>
          <p:nvPr/>
        </p:nvCxnSpPr>
        <p:spPr>
          <a:xfrm>
            <a:off x="5724939" y="2450350"/>
            <a:ext cx="1789044" cy="0"/>
          </a:xfrm>
          <a:prstGeom prst="line">
            <a:avLst/>
          </a:prstGeom>
          <a:ln>
            <a:solidFill>
              <a:srgbClr val="FC980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5D314F-53A6-40E9-99BA-B6F0AFC5421F}"/>
              </a:ext>
            </a:extLst>
          </p:cNvPr>
          <p:cNvCxnSpPr>
            <a:stCxn id="4098" idx="3"/>
          </p:cNvCxnSpPr>
          <p:nvPr/>
        </p:nvCxnSpPr>
        <p:spPr>
          <a:xfrm>
            <a:off x="5834343" y="3154036"/>
            <a:ext cx="2295866" cy="0"/>
          </a:xfrm>
          <a:prstGeom prst="line">
            <a:avLst/>
          </a:prstGeom>
          <a:ln>
            <a:solidFill>
              <a:srgbClr val="FC980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7EC1B5-75E6-4CB6-95DD-CA40C10753B1}"/>
              </a:ext>
            </a:extLst>
          </p:cNvPr>
          <p:cNvCxnSpPr/>
          <p:nvPr/>
        </p:nvCxnSpPr>
        <p:spPr>
          <a:xfrm>
            <a:off x="5655366" y="3878710"/>
            <a:ext cx="1789044" cy="0"/>
          </a:xfrm>
          <a:prstGeom prst="line">
            <a:avLst/>
          </a:prstGeom>
          <a:ln>
            <a:solidFill>
              <a:srgbClr val="FC9804"/>
            </a:solidFill>
          </a:ln>
        </p:spPr>
        <p:style>
          <a:lnRef idx="1">
            <a:schemeClr val="accent1"/>
          </a:lnRef>
          <a:fillRef idx="0">
            <a:schemeClr val="accent1"/>
          </a:fillRef>
          <a:effectRef idx="0">
            <a:schemeClr val="accent1"/>
          </a:effectRef>
          <a:fontRef idx="minor">
            <a:schemeClr val="tx1"/>
          </a:fontRef>
        </p:style>
      </p:cxnSp>
      <p:sp>
        <p:nvSpPr>
          <p:cNvPr id="23" name="TextBox 5">
            <a:extLst>
              <a:ext uri="{FF2B5EF4-FFF2-40B4-BE49-F238E27FC236}">
                <a16:creationId xmlns:a16="http://schemas.microsoft.com/office/drawing/2014/main" id="{2E5172CC-2E70-4BAA-A2B5-DBC5D99EDCF8}"/>
              </a:ext>
            </a:extLst>
          </p:cNvPr>
          <p:cNvSpPr txBox="1">
            <a:spLocks noChangeArrowheads="1"/>
          </p:cNvSpPr>
          <p:nvPr/>
        </p:nvSpPr>
        <p:spPr bwMode="auto">
          <a:xfrm>
            <a:off x="6113354" y="1836898"/>
            <a:ext cx="17915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IN" altLang="en-US" sz="1100" b="1" dirty="0">
                <a:solidFill>
                  <a:srgbClr val="FFC000"/>
                </a:solidFill>
              </a:rPr>
              <a:t>IT</a:t>
            </a:r>
            <a:r>
              <a:rPr lang="en-IN" altLang="en-US" sz="1100" b="1" dirty="0"/>
              <a:t> </a:t>
            </a:r>
          </a:p>
          <a:p>
            <a:pPr algn="r" eaLnBrk="1" hangingPunct="1"/>
            <a:r>
              <a:rPr lang="en-IN" altLang="en-US" sz="1000" dirty="0"/>
              <a:t>Efficiency, Cost, Continuity</a:t>
            </a:r>
          </a:p>
        </p:txBody>
      </p:sp>
      <p:sp>
        <p:nvSpPr>
          <p:cNvPr id="24" name="TextBox 5">
            <a:extLst>
              <a:ext uri="{FF2B5EF4-FFF2-40B4-BE49-F238E27FC236}">
                <a16:creationId xmlns:a16="http://schemas.microsoft.com/office/drawing/2014/main" id="{C021840C-A218-4498-94FF-395DF2544943}"/>
              </a:ext>
            </a:extLst>
          </p:cNvPr>
          <p:cNvSpPr txBox="1">
            <a:spLocks noChangeArrowheads="1"/>
          </p:cNvSpPr>
          <p:nvPr/>
        </p:nvSpPr>
        <p:spPr bwMode="auto">
          <a:xfrm>
            <a:off x="6674164" y="2507235"/>
            <a:ext cx="17915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IN" altLang="en-US" sz="1100" b="1" dirty="0">
                <a:solidFill>
                  <a:srgbClr val="FFC000"/>
                </a:solidFill>
              </a:rPr>
              <a:t>Business</a:t>
            </a:r>
            <a:r>
              <a:rPr lang="en-IN" altLang="en-US" sz="1100" b="1" dirty="0"/>
              <a:t> </a:t>
            </a:r>
          </a:p>
          <a:p>
            <a:pPr algn="r" eaLnBrk="1" hangingPunct="1"/>
            <a:r>
              <a:rPr lang="en-IN" altLang="en-US" sz="1000" dirty="0"/>
              <a:t>Agility, Speed</a:t>
            </a:r>
          </a:p>
        </p:txBody>
      </p:sp>
      <p:sp>
        <p:nvSpPr>
          <p:cNvPr id="25" name="TextBox 5">
            <a:extLst>
              <a:ext uri="{FF2B5EF4-FFF2-40B4-BE49-F238E27FC236}">
                <a16:creationId xmlns:a16="http://schemas.microsoft.com/office/drawing/2014/main" id="{CE10D2C3-FE30-439F-87B2-953BE1C83093}"/>
              </a:ext>
            </a:extLst>
          </p:cNvPr>
          <p:cNvSpPr txBox="1">
            <a:spLocks noChangeArrowheads="1"/>
          </p:cNvSpPr>
          <p:nvPr/>
        </p:nvSpPr>
        <p:spPr bwMode="auto">
          <a:xfrm>
            <a:off x="6669156" y="3338391"/>
            <a:ext cx="17915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IN" altLang="en-US" sz="1100" b="1" dirty="0">
                <a:solidFill>
                  <a:srgbClr val="FFC000"/>
                </a:solidFill>
              </a:rPr>
              <a:t>Developers</a:t>
            </a:r>
            <a:endParaRPr lang="en-IN" altLang="en-US" sz="1100" b="1" dirty="0"/>
          </a:p>
          <a:p>
            <a:pPr algn="r" eaLnBrk="1" hangingPunct="1"/>
            <a:r>
              <a:rPr lang="en-IN" altLang="en-US" sz="1000" dirty="0"/>
              <a:t>Productivity, Access</a:t>
            </a:r>
          </a:p>
        </p:txBody>
      </p:sp>
      <p:sp>
        <p:nvSpPr>
          <p:cNvPr id="26" name="TextBox 5">
            <a:extLst>
              <a:ext uri="{FF2B5EF4-FFF2-40B4-BE49-F238E27FC236}">
                <a16:creationId xmlns:a16="http://schemas.microsoft.com/office/drawing/2014/main" id="{567D02BE-DC1A-492E-B15F-40A548160A00}"/>
              </a:ext>
            </a:extLst>
          </p:cNvPr>
          <p:cNvSpPr txBox="1">
            <a:spLocks noChangeArrowheads="1"/>
          </p:cNvSpPr>
          <p:nvPr/>
        </p:nvSpPr>
        <p:spPr bwMode="auto">
          <a:xfrm>
            <a:off x="6086493" y="4003532"/>
            <a:ext cx="17915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IN" altLang="en-US" sz="1100" b="1" dirty="0">
                <a:solidFill>
                  <a:srgbClr val="FFC000"/>
                </a:solidFill>
              </a:rPr>
              <a:t>End users</a:t>
            </a:r>
            <a:r>
              <a:rPr lang="en-IN" altLang="en-US" sz="1100" b="1" dirty="0"/>
              <a:t> </a:t>
            </a:r>
          </a:p>
          <a:p>
            <a:pPr algn="r" eaLnBrk="1" hangingPunct="1"/>
            <a:r>
              <a:rPr lang="en-IN" altLang="en-US" sz="1000" dirty="0"/>
              <a:t>Experience, Ease of use</a:t>
            </a:r>
          </a:p>
        </p:txBody>
      </p:sp>
      <p:sp>
        <p:nvSpPr>
          <p:cNvPr id="4" name="Title 3">
            <a:extLst>
              <a:ext uri="{FF2B5EF4-FFF2-40B4-BE49-F238E27FC236}">
                <a16:creationId xmlns:a16="http://schemas.microsoft.com/office/drawing/2014/main" id="{0457B162-81E5-4AC5-BFB1-2F373E36BABE}"/>
              </a:ext>
            </a:extLst>
          </p:cNvPr>
          <p:cNvSpPr>
            <a:spLocks noGrp="1"/>
          </p:cNvSpPr>
          <p:nvPr>
            <p:ph type="ctrTitle"/>
          </p:nvPr>
        </p:nvSpPr>
        <p:spPr>
          <a:xfrm>
            <a:off x="324000" y="367206"/>
            <a:ext cx="7538400" cy="369322"/>
          </a:xfrm>
        </p:spPr>
        <p:txBody>
          <a:bodyPr/>
          <a:lstStyle/>
          <a:p>
            <a:r>
              <a:rPr lang="en-IN" dirty="0"/>
              <a:t>GI AWS+ | AWS-READY Enables…..</a:t>
            </a:r>
          </a:p>
        </p:txBody>
      </p:sp>
    </p:spTree>
    <p:extLst>
      <p:ext uri="{BB962C8B-B14F-4D97-AF65-F5344CB8AC3E}">
        <p14:creationId xmlns:p14="http://schemas.microsoft.com/office/powerpoint/2010/main" val="1665805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01">
            <a:extLst>
              <a:ext uri="{FF2B5EF4-FFF2-40B4-BE49-F238E27FC236}">
                <a16:creationId xmlns:a16="http://schemas.microsoft.com/office/drawing/2014/main" id="{9941856D-F815-4199-85C4-CBEF82753233}"/>
              </a:ext>
            </a:extLst>
          </p:cNvPr>
          <p:cNvSpPr txBox="1">
            <a:spLocks noChangeArrowheads="1"/>
          </p:cNvSpPr>
          <p:nvPr/>
        </p:nvSpPr>
        <p:spPr bwMode="auto">
          <a:xfrm>
            <a:off x="4202800" y="3538086"/>
            <a:ext cx="426999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050" b="1" u="sng" dirty="0"/>
              <a:t>Zero-defect Migration to AWS India, leveraging:</a:t>
            </a:r>
          </a:p>
          <a:p>
            <a:pPr eaLnBrk="1" hangingPunct="1"/>
            <a:endParaRPr lang="en-IN" altLang="en-US" sz="1050" dirty="0"/>
          </a:p>
          <a:p>
            <a:pPr marL="171450" indent="-171450" eaLnBrk="1" hangingPunct="1">
              <a:buFont typeface="Arial" panose="020B0604020202020204" pitchFamily="34" charset="0"/>
              <a:buChar char="•"/>
            </a:pPr>
            <a:r>
              <a:rPr lang="en-IN" altLang="en-US" sz="1050" dirty="0"/>
              <a:t>         GlobalCloud Connect and / AWS-DirectConnect</a:t>
            </a:r>
          </a:p>
          <a:p>
            <a:pPr eaLnBrk="1" hangingPunct="1"/>
            <a:endParaRPr lang="en-IN" altLang="en-US" sz="1050" dirty="0"/>
          </a:p>
          <a:p>
            <a:pPr marL="171450" indent="-171450" eaLnBrk="1" hangingPunct="1">
              <a:buFont typeface="Arial" panose="020B0604020202020204" pitchFamily="34" charset="0"/>
              <a:buChar char="•"/>
            </a:pPr>
            <a:r>
              <a:rPr lang="en-IN" altLang="en-US" sz="1050" dirty="0"/>
              <a:t>         MPLS VPN network and / AWS-DirectConnect</a:t>
            </a:r>
          </a:p>
          <a:p>
            <a:pPr marL="171450" indent="-171450" eaLnBrk="1" hangingPunct="1">
              <a:buFont typeface="Arial" panose="020B0604020202020204" pitchFamily="34" charset="0"/>
              <a:buChar char="•"/>
            </a:pPr>
            <a:endParaRPr lang="en-IN" altLang="en-US" sz="1050" dirty="0"/>
          </a:p>
          <a:p>
            <a:pPr marL="171450" indent="-171450" eaLnBrk="1" hangingPunct="1">
              <a:buFont typeface="Arial" panose="020B0604020202020204" pitchFamily="34" charset="0"/>
              <a:buChar char="•"/>
            </a:pPr>
            <a:r>
              <a:rPr lang="en-IN" altLang="en-US" sz="1050" dirty="0"/>
              <a:t>         AWS-DirectConnect</a:t>
            </a:r>
          </a:p>
        </p:txBody>
      </p:sp>
      <p:grpSp>
        <p:nvGrpSpPr>
          <p:cNvPr id="72" name="Group 71">
            <a:extLst>
              <a:ext uri="{FF2B5EF4-FFF2-40B4-BE49-F238E27FC236}">
                <a16:creationId xmlns:a16="http://schemas.microsoft.com/office/drawing/2014/main" id="{7DE85E90-F194-42BB-8C32-934665D081F5}"/>
              </a:ext>
            </a:extLst>
          </p:cNvPr>
          <p:cNvGrpSpPr/>
          <p:nvPr/>
        </p:nvGrpSpPr>
        <p:grpSpPr>
          <a:xfrm>
            <a:off x="525000" y="1878442"/>
            <a:ext cx="3283207" cy="2281551"/>
            <a:chOff x="208258" y="1878442"/>
            <a:chExt cx="3365897" cy="2281551"/>
          </a:xfrm>
        </p:grpSpPr>
        <p:grpSp>
          <p:nvGrpSpPr>
            <p:cNvPr id="7" name="Group 3">
              <a:extLst>
                <a:ext uri="{FF2B5EF4-FFF2-40B4-BE49-F238E27FC236}">
                  <a16:creationId xmlns:a16="http://schemas.microsoft.com/office/drawing/2014/main" id="{05DC345D-7723-4A16-83EB-8644BC1F546D}"/>
                </a:ext>
              </a:extLst>
            </p:cNvPr>
            <p:cNvGrpSpPr>
              <a:grpSpLocks/>
            </p:cNvGrpSpPr>
            <p:nvPr/>
          </p:nvGrpSpPr>
          <p:grpSpPr bwMode="auto">
            <a:xfrm>
              <a:off x="208258" y="1878442"/>
              <a:ext cx="3365897" cy="1970484"/>
              <a:chOff x="613504" y="2537625"/>
              <a:chExt cx="5503873" cy="3311195"/>
            </a:xfrm>
          </p:grpSpPr>
          <p:sp>
            <p:nvSpPr>
              <p:cNvPr id="8" name="Rounded Rectangle 14">
                <a:extLst>
                  <a:ext uri="{FF2B5EF4-FFF2-40B4-BE49-F238E27FC236}">
                    <a16:creationId xmlns:a16="http://schemas.microsoft.com/office/drawing/2014/main" id="{C43DF2C0-C22F-44F1-85CB-18BEE6B045E6}"/>
                  </a:ext>
                </a:extLst>
              </p:cNvPr>
              <p:cNvSpPr/>
              <p:nvPr/>
            </p:nvSpPr>
            <p:spPr>
              <a:xfrm>
                <a:off x="613504" y="2567635"/>
                <a:ext cx="2750963" cy="164259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50" dirty="0">
                    <a:solidFill>
                      <a:schemeClr val="tx1"/>
                    </a:solidFill>
                    <a:latin typeface="Arial" panose="020B0604020202020204" pitchFamily="34" charset="0"/>
                    <a:cs typeface="Arial" panose="020B0604020202020204" pitchFamily="34" charset="0"/>
                  </a:rPr>
                  <a:t>Infrastructure </a:t>
                </a:r>
              </a:p>
              <a:p>
                <a:pPr algn="ctr">
                  <a:defRPr/>
                </a:pPr>
                <a:r>
                  <a:rPr lang="en-IN" sz="1050" dirty="0">
                    <a:solidFill>
                      <a:schemeClr val="tx1"/>
                    </a:solidFill>
                    <a:latin typeface="Arial" panose="020B0604020202020204" pitchFamily="34" charset="0"/>
                    <a:cs typeface="Arial" panose="020B0604020202020204" pitchFamily="34" charset="0"/>
                  </a:rPr>
                  <a:t>Migration</a:t>
                </a:r>
              </a:p>
            </p:txBody>
          </p:sp>
          <p:sp>
            <p:nvSpPr>
              <p:cNvPr id="9" name="Rounded Rectangle 25">
                <a:extLst>
                  <a:ext uri="{FF2B5EF4-FFF2-40B4-BE49-F238E27FC236}">
                    <a16:creationId xmlns:a16="http://schemas.microsoft.com/office/drawing/2014/main" id="{3A55F7C9-3B2D-4527-A0C7-5F5AE16CE5F7}"/>
                  </a:ext>
                </a:extLst>
              </p:cNvPr>
              <p:cNvSpPr/>
              <p:nvPr/>
            </p:nvSpPr>
            <p:spPr>
              <a:xfrm>
                <a:off x="3366414" y="2537625"/>
                <a:ext cx="2750963" cy="16425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50" dirty="0">
                    <a:solidFill>
                      <a:schemeClr val="bg1"/>
                    </a:solidFill>
                    <a:latin typeface="Arial" panose="020B0604020202020204" pitchFamily="34" charset="0"/>
                    <a:cs typeface="Arial" panose="020B0604020202020204" pitchFamily="34" charset="0"/>
                  </a:rPr>
                  <a:t>Platform</a:t>
                </a:r>
              </a:p>
              <a:p>
                <a:pPr algn="ctr">
                  <a:defRPr/>
                </a:pPr>
                <a:r>
                  <a:rPr lang="en-IN" sz="1050" dirty="0">
                    <a:solidFill>
                      <a:schemeClr val="bg1"/>
                    </a:solidFill>
                    <a:latin typeface="Arial" panose="020B0604020202020204" pitchFamily="34" charset="0"/>
                    <a:cs typeface="Arial" panose="020B0604020202020204" pitchFamily="34" charset="0"/>
                  </a:rPr>
                  <a:t>Migration</a:t>
                </a:r>
              </a:p>
            </p:txBody>
          </p:sp>
          <p:sp>
            <p:nvSpPr>
              <p:cNvPr id="10" name="Rounded Rectangle 26">
                <a:extLst>
                  <a:ext uri="{FF2B5EF4-FFF2-40B4-BE49-F238E27FC236}">
                    <a16:creationId xmlns:a16="http://schemas.microsoft.com/office/drawing/2014/main" id="{243AD5BA-4AFD-48C6-A5D3-E06F4C2077C5}"/>
                  </a:ext>
                </a:extLst>
              </p:cNvPr>
              <p:cNvSpPr/>
              <p:nvPr/>
            </p:nvSpPr>
            <p:spPr>
              <a:xfrm>
                <a:off x="613504" y="4206227"/>
                <a:ext cx="2750963" cy="164259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50" dirty="0">
                    <a:solidFill>
                      <a:schemeClr val="bg1"/>
                    </a:solidFill>
                    <a:latin typeface="Arial" panose="020B0604020202020204" pitchFamily="34" charset="0"/>
                    <a:cs typeface="Arial" panose="020B0604020202020204" pitchFamily="34" charset="0"/>
                  </a:rPr>
                  <a:t>Process</a:t>
                </a:r>
              </a:p>
              <a:p>
                <a:pPr algn="ctr">
                  <a:defRPr/>
                </a:pPr>
                <a:r>
                  <a:rPr lang="en-IN" sz="1050" dirty="0">
                    <a:solidFill>
                      <a:schemeClr val="bg1"/>
                    </a:solidFill>
                    <a:latin typeface="Arial" panose="020B0604020202020204" pitchFamily="34" charset="0"/>
                    <a:cs typeface="Arial" panose="020B0604020202020204" pitchFamily="34" charset="0"/>
                  </a:rPr>
                  <a:t>Migration</a:t>
                </a:r>
              </a:p>
            </p:txBody>
          </p:sp>
          <p:sp>
            <p:nvSpPr>
              <p:cNvPr id="11" name="Rounded Rectangle 27">
                <a:extLst>
                  <a:ext uri="{FF2B5EF4-FFF2-40B4-BE49-F238E27FC236}">
                    <a16:creationId xmlns:a16="http://schemas.microsoft.com/office/drawing/2014/main" id="{06548B90-C185-4922-881F-008256D0739D}"/>
                  </a:ext>
                </a:extLst>
              </p:cNvPr>
              <p:cNvSpPr/>
              <p:nvPr/>
            </p:nvSpPr>
            <p:spPr>
              <a:xfrm>
                <a:off x="3366414" y="4192219"/>
                <a:ext cx="2750963" cy="16425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50" dirty="0">
                    <a:solidFill>
                      <a:schemeClr val="tx1"/>
                    </a:solidFill>
                    <a:latin typeface="Arial" panose="020B0604020202020204" pitchFamily="34" charset="0"/>
                    <a:cs typeface="Arial" panose="020B0604020202020204" pitchFamily="34" charset="0"/>
                  </a:rPr>
                  <a:t>Application</a:t>
                </a:r>
              </a:p>
              <a:p>
                <a:pPr algn="ctr">
                  <a:defRPr/>
                </a:pPr>
                <a:r>
                  <a:rPr lang="en-IN" sz="1050" dirty="0">
                    <a:solidFill>
                      <a:schemeClr val="tx1"/>
                    </a:solidFill>
                    <a:latin typeface="Arial" panose="020B0604020202020204" pitchFamily="34" charset="0"/>
                    <a:cs typeface="Arial" panose="020B0604020202020204" pitchFamily="34" charset="0"/>
                  </a:rPr>
                  <a:t>Migration</a:t>
                </a:r>
              </a:p>
            </p:txBody>
          </p:sp>
          <p:sp>
            <p:nvSpPr>
              <p:cNvPr id="12" name="Oval 11">
                <a:extLst>
                  <a:ext uri="{FF2B5EF4-FFF2-40B4-BE49-F238E27FC236}">
                    <a16:creationId xmlns:a16="http://schemas.microsoft.com/office/drawing/2014/main" id="{707956B8-836E-48D7-A28C-223B059B7253}"/>
                  </a:ext>
                </a:extLst>
              </p:cNvPr>
              <p:cNvSpPr/>
              <p:nvPr/>
            </p:nvSpPr>
            <p:spPr>
              <a:xfrm>
                <a:off x="2453322" y="3251881"/>
                <a:ext cx="1804770" cy="1780491"/>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50" dirty="0">
                    <a:solidFill>
                      <a:schemeClr val="tx1"/>
                    </a:solidFill>
                    <a:latin typeface="Arial" panose="020B0604020202020204" pitchFamily="34" charset="0"/>
                    <a:cs typeface="Arial" panose="020B0604020202020204" pitchFamily="34" charset="0"/>
                  </a:rPr>
                  <a:t>Migration Factory</a:t>
                </a:r>
              </a:p>
            </p:txBody>
          </p:sp>
        </p:grpSp>
        <p:sp>
          <p:nvSpPr>
            <p:cNvPr id="14" name="TextBox 104">
              <a:extLst>
                <a:ext uri="{FF2B5EF4-FFF2-40B4-BE49-F238E27FC236}">
                  <a16:creationId xmlns:a16="http://schemas.microsoft.com/office/drawing/2014/main" id="{4D9E55DC-BE5D-44D7-ACF0-9FEBB3EC4ABA}"/>
                </a:ext>
              </a:extLst>
            </p:cNvPr>
            <p:cNvSpPr txBox="1">
              <a:spLocks noChangeArrowheads="1"/>
            </p:cNvSpPr>
            <p:nvPr/>
          </p:nvSpPr>
          <p:spPr bwMode="auto">
            <a:xfrm>
              <a:off x="376213" y="3906077"/>
              <a:ext cx="28440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050" dirty="0"/>
                <a:t>Migration Factory – Facilitate As-Is transition</a:t>
              </a:r>
            </a:p>
          </p:txBody>
        </p:sp>
      </p:grpSp>
      <p:sp>
        <p:nvSpPr>
          <p:cNvPr id="15" name="Oval 14">
            <a:extLst>
              <a:ext uri="{FF2B5EF4-FFF2-40B4-BE49-F238E27FC236}">
                <a16:creationId xmlns:a16="http://schemas.microsoft.com/office/drawing/2014/main" id="{479D231C-504A-4632-8D62-2922FC3BBD43}"/>
              </a:ext>
            </a:extLst>
          </p:cNvPr>
          <p:cNvSpPr/>
          <p:nvPr/>
        </p:nvSpPr>
        <p:spPr>
          <a:xfrm>
            <a:off x="4449799" y="3889749"/>
            <a:ext cx="225029" cy="18931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bg1"/>
                </a:solidFill>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B83E0162-0823-4F78-9AA9-0D0636877E15}"/>
              </a:ext>
            </a:extLst>
          </p:cNvPr>
          <p:cNvSpPr/>
          <p:nvPr/>
        </p:nvSpPr>
        <p:spPr>
          <a:xfrm>
            <a:off x="4449798" y="4205962"/>
            <a:ext cx="225029" cy="18931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bg1"/>
                </a:solidFill>
                <a:latin typeface="Arial" panose="020B0604020202020204" pitchFamily="34" charset="0"/>
                <a:cs typeface="Arial" panose="020B0604020202020204" pitchFamily="34" charset="0"/>
              </a:rPr>
              <a:t>2</a:t>
            </a:r>
          </a:p>
        </p:txBody>
      </p:sp>
      <p:sp>
        <p:nvSpPr>
          <p:cNvPr id="17" name="Oval 16">
            <a:extLst>
              <a:ext uri="{FF2B5EF4-FFF2-40B4-BE49-F238E27FC236}">
                <a16:creationId xmlns:a16="http://schemas.microsoft.com/office/drawing/2014/main" id="{A0E173CB-8B40-4EEC-BCDB-4FC7A5B0DFB3}"/>
              </a:ext>
            </a:extLst>
          </p:cNvPr>
          <p:cNvSpPr/>
          <p:nvPr/>
        </p:nvSpPr>
        <p:spPr>
          <a:xfrm>
            <a:off x="4467819" y="4508704"/>
            <a:ext cx="225029" cy="18931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bg1"/>
                </a:solidFill>
                <a:latin typeface="Arial" panose="020B0604020202020204" pitchFamily="34" charset="0"/>
                <a:cs typeface="Arial" panose="020B0604020202020204" pitchFamily="34" charset="0"/>
              </a:rPr>
              <a:t>3</a:t>
            </a:r>
          </a:p>
        </p:txBody>
      </p:sp>
      <p:grpSp>
        <p:nvGrpSpPr>
          <p:cNvPr id="18" name="Group 17">
            <a:extLst>
              <a:ext uri="{FF2B5EF4-FFF2-40B4-BE49-F238E27FC236}">
                <a16:creationId xmlns:a16="http://schemas.microsoft.com/office/drawing/2014/main" id="{A8DA8FFC-187B-4556-A6E0-3A0477D5BFB0}"/>
              </a:ext>
            </a:extLst>
          </p:cNvPr>
          <p:cNvGrpSpPr/>
          <p:nvPr/>
        </p:nvGrpSpPr>
        <p:grpSpPr>
          <a:xfrm>
            <a:off x="3523324" y="1635646"/>
            <a:ext cx="5429361" cy="2085861"/>
            <a:chOff x="3523324" y="1610655"/>
            <a:chExt cx="5429361" cy="2085861"/>
          </a:xfrm>
        </p:grpSpPr>
        <p:sp>
          <p:nvSpPr>
            <p:cNvPr id="19" name="Flowchart: Manual Operation 18">
              <a:extLst>
                <a:ext uri="{FF2B5EF4-FFF2-40B4-BE49-F238E27FC236}">
                  <a16:creationId xmlns:a16="http://schemas.microsoft.com/office/drawing/2014/main" id="{BC5AB05E-E6E5-471F-BFB5-D52B33D33CBA}"/>
                </a:ext>
              </a:extLst>
            </p:cNvPr>
            <p:cNvSpPr/>
            <p:nvPr/>
          </p:nvSpPr>
          <p:spPr>
            <a:xfrm rot="5400000">
              <a:off x="6308835" y="1052666"/>
              <a:ext cx="2085861" cy="3201839"/>
            </a:xfrm>
            <a:prstGeom prst="flowChartManualOperati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TextBox 101">
              <a:extLst>
                <a:ext uri="{FF2B5EF4-FFF2-40B4-BE49-F238E27FC236}">
                  <a16:creationId xmlns:a16="http://schemas.microsoft.com/office/drawing/2014/main" id="{BE834F3F-AA22-4E48-953E-0C8A05995F42}"/>
                </a:ext>
              </a:extLst>
            </p:cNvPr>
            <p:cNvSpPr txBox="1">
              <a:spLocks noChangeArrowheads="1"/>
            </p:cNvSpPr>
            <p:nvPr/>
          </p:nvSpPr>
          <p:spPr bwMode="auto">
            <a:xfrm>
              <a:off x="4037093" y="2953903"/>
              <a:ext cx="127911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50" dirty="0"/>
                <a:t>Customer data in AWS global region</a:t>
              </a:r>
            </a:p>
          </p:txBody>
        </p:sp>
        <p:grpSp>
          <p:nvGrpSpPr>
            <p:cNvPr id="21" name="Group 20">
              <a:extLst>
                <a:ext uri="{FF2B5EF4-FFF2-40B4-BE49-F238E27FC236}">
                  <a16:creationId xmlns:a16="http://schemas.microsoft.com/office/drawing/2014/main" id="{A856E8C1-0A77-45DF-BF21-97ACAD58BF9B}"/>
                </a:ext>
              </a:extLst>
            </p:cNvPr>
            <p:cNvGrpSpPr/>
            <p:nvPr/>
          </p:nvGrpSpPr>
          <p:grpSpPr>
            <a:xfrm>
              <a:off x="3523324" y="1799204"/>
              <a:ext cx="1632060" cy="1167214"/>
              <a:chOff x="3458480" y="2142351"/>
              <a:chExt cx="1632060" cy="1167214"/>
            </a:xfrm>
          </p:grpSpPr>
          <p:pic>
            <p:nvPicPr>
              <p:cNvPr id="68" name="Picture 67">
                <a:extLst>
                  <a:ext uri="{FF2B5EF4-FFF2-40B4-BE49-F238E27FC236}">
                    <a16:creationId xmlns:a16="http://schemas.microsoft.com/office/drawing/2014/main" id="{09EC6C13-7D92-4A09-92D6-5287B793528A}"/>
                  </a:ext>
                </a:extLst>
              </p:cNvPr>
              <p:cNvPicPr>
                <a:picLocks noChangeAspect="1"/>
              </p:cNvPicPr>
              <p:nvPr/>
            </p:nvPicPr>
            <p:blipFill>
              <a:blip r:embed="rId3"/>
              <a:stretch>
                <a:fillRect/>
              </a:stretch>
            </p:blipFill>
            <p:spPr>
              <a:xfrm>
                <a:off x="4070127" y="2737300"/>
                <a:ext cx="1020413" cy="572265"/>
              </a:xfrm>
              <a:prstGeom prst="rect">
                <a:avLst/>
              </a:prstGeom>
              <a:ln>
                <a:solidFill>
                  <a:schemeClr val="tx1"/>
                </a:solidFill>
              </a:ln>
            </p:spPr>
          </p:pic>
          <p:pic>
            <p:nvPicPr>
              <p:cNvPr id="69" name="Picture 24" descr="https://upload.wikimedia.org/wikipedia/commons/thumb/5/5c/AWS_Simple_Icons_AWS_Cloud.svg/1024px-AWS_Simple_Icons_AWS_Cloud.svg.png">
                <a:extLst>
                  <a:ext uri="{FF2B5EF4-FFF2-40B4-BE49-F238E27FC236}">
                    <a16:creationId xmlns:a16="http://schemas.microsoft.com/office/drawing/2014/main" id="{6D10DAB6-13DA-4678-B0BB-EC21AF7D9F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8480" y="2142351"/>
                <a:ext cx="1094184"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21">
              <a:extLst>
                <a:ext uri="{FF2B5EF4-FFF2-40B4-BE49-F238E27FC236}">
                  <a16:creationId xmlns:a16="http://schemas.microsoft.com/office/drawing/2014/main" id="{9E11EFB8-15E2-4236-B917-768AAD3F6A6C}"/>
                </a:ext>
              </a:extLst>
            </p:cNvPr>
            <p:cNvPicPr>
              <a:picLocks noChangeAspect="1"/>
            </p:cNvPicPr>
            <p:nvPr/>
          </p:nvPicPr>
          <p:blipFill>
            <a:blip r:embed="rId5"/>
            <a:stretch>
              <a:fillRect/>
            </a:stretch>
          </p:blipFill>
          <p:spPr>
            <a:xfrm>
              <a:off x="5798140" y="2232692"/>
              <a:ext cx="800202" cy="870918"/>
            </a:xfrm>
            <a:prstGeom prst="rect">
              <a:avLst/>
            </a:prstGeom>
          </p:spPr>
        </p:pic>
        <p:pic>
          <p:nvPicPr>
            <p:cNvPr id="23" name="Picture 22">
              <a:extLst>
                <a:ext uri="{FF2B5EF4-FFF2-40B4-BE49-F238E27FC236}">
                  <a16:creationId xmlns:a16="http://schemas.microsoft.com/office/drawing/2014/main" id="{DF11DCE1-CAE0-48B1-9F8F-FE0B5A023819}"/>
                </a:ext>
              </a:extLst>
            </p:cNvPr>
            <p:cNvPicPr>
              <a:picLocks noChangeAspect="1"/>
            </p:cNvPicPr>
            <p:nvPr/>
          </p:nvPicPr>
          <p:blipFill>
            <a:blip r:embed="rId6"/>
            <a:stretch>
              <a:fillRect/>
            </a:stretch>
          </p:blipFill>
          <p:spPr>
            <a:xfrm>
              <a:off x="5671676" y="2618029"/>
              <a:ext cx="388079" cy="348389"/>
            </a:xfrm>
            <a:prstGeom prst="rect">
              <a:avLst/>
            </a:prstGeom>
          </p:spPr>
        </p:pic>
        <p:cxnSp>
          <p:nvCxnSpPr>
            <p:cNvPr id="24" name="Straight Arrow Connector 23">
              <a:extLst>
                <a:ext uri="{FF2B5EF4-FFF2-40B4-BE49-F238E27FC236}">
                  <a16:creationId xmlns:a16="http://schemas.microsoft.com/office/drawing/2014/main" id="{A6B65CDC-B603-49BB-A1FF-F6B2FEC63D66}"/>
                </a:ext>
              </a:extLst>
            </p:cNvPr>
            <p:cNvCxnSpPr/>
            <p:nvPr/>
          </p:nvCxnSpPr>
          <p:spPr>
            <a:xfrm>
              <a:off x="5179671" y="2724593"/>
              <a:ext cx="512808" cy="914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3FA6A203-40F1-442F-A9F0-4366C17891D0}"/>
                </a:ext>
              </a:extLst>
            </p:cNvPr>
            <p:cNvSpPr/>
            <p:nvPr/>
          </p:nvSpPr>
          <p:spPr>
            <a:xfrm>
              <a:off x="6011964" y="2498580"/>
              <a:ext cx="95579" cy="82872"/>
            </a:xfrm>
            <a:prstGeom prst="ellipse">
              <a:avLst/>
            </a:prstGeom>
            <a:solidFill>
              <a:srgbClr val="C0D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19679ECF-BAC3-49B6-84FA-F4F7286A077B}"/>
                </a:ext>
              </a:extLst>
            </p:cNvPr>
            <p:cNvSpPr/>
            <p:nvPr/>
          </p:nvSpPr>
          <p:spPr>
            <a:xfrm>
              <a:off x="6011964" y="2895980"/>
              <a:ext cx="95579" cy="82872"/>
            </a:xfrm>
            <a:prstGeom prst="ellipse">
              <a:avLst/>
            </a:prstGeom>
            <a:solidFill>
              <a:srgbClr val="C0D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Oval 26">
              <a:extLst>
                <a:ext uri="{FF2B5EF4-FFF2-40B4-BE49-F238E27FC236}">
                  <a16:creationId xmlns:a16="http://schemas.microsoft.com/office/drawing/2014/main" id="{9EF06DCE-2E52-4588-BADF-172AC7AD03F2}"/>
                </a:ext>
              </a:extLst>
            </p:cNvPr>
            <p:cNvSpPr/>
            <p:nvPr/>
          </p:nvSpPr>
          <p:spPr>
            <a:xfrm>
              <a:off x="5912821" y="2724593"/>
              <a:ext cx="95579" cy="82872"/>
            </a:xfrm>
            <a:prstGeom prst="ellipse">
              <a:avLst/>
            </a:prstGeom>
            <a:solidFill>
              <a:srgbClr val="C0D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8" name="Straight Connector 27">
              <a:extLst>
                <a:ext uri="{FF2B5EF4-FFF2-40B4-BE49-F238E27FC236}">
                  <a16:creationId xmlns:a16="http://schemas.microsoft.com/office/drawing/2014/main" id="{E458AED4-4857-4304-9B65-19AEA0C498D4}"/>
                </a:ext>
              </a:extLst>
            </p:cNvPr>
            <p:cNvCxnSpPr>
              <a:stCxn id="27" idx="0"/>
            </p:cNvCxnSpPr>
            <p:nvPr/>
          </p:nvCxnSpPr>
          <p:spPr>
            <a:xfrm flipV="1">
              <a:off x="5960611" y="2581452"/>
              <a:ext cx="95579" cy="1431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524B465-5F6A-424F-B850-7AA8DE59660F}"/>
                </a:ext>
              </a:extLst>
            </p:cNvPr>
            <p:cNvCxnSpPr>
              <a:endCxn id="26" idx="7"/>
            </p:cNvCxnSpPr>
            <p:nvPr/>
          </p:nvCxnSpPr>
          <p:spPr>
            <a:xfrm>
              <a:off x="6060331" y="2597293"/>
              <a:ext cx="33215" cy="3108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51CBC73-7780-43E2-A2E2-4324CFA05E8F}"/>
                </a:ext>
              </a:extLst>
            </p:cNvPr>
            <p:cNvCxnSpPr>
              <a:stCxn id="27" idx="0"/>
            </p:cNvCxnSpPr>
            <p:nvPr/>
          </p:nvCxnSpPr>
          <p:spPr>
            <a:xfrm>
              <a:off x="5960611" y="2724593"/>
              <a:ext cx="99142" cy="1713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Cloud 30">
              <a:extLst>
                <a:ext uri="{FF2B5EF4-FFF2-40B4-BE49-F238E27FC236}">
                  <a16:creationId xmlns:a16="http://schemas.microsoft.com/office/drawing/2014/main" id="{912C0F79-5EE7-4B42-A743-8357B07A62D5}"/>
                </a:ext>
              </a:extLst>
            </p:cNvPr>
            <p:cNvSpPr/>
            <p:nvPr/>
          </p:nvSpPr>
          <p:spPr>
            <a:xfrm>
              <a:off x="6827228" y="1981684"/>
              <a:ext cx="1645562" cy="1270879"/>
            </a:xfrm>
            <a:prstGeom prst="cloud">
              <a:avLst/>
            </a:prstGeom>
            <a:solidFill>
              <a:srgbClr val="C0D7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dirty="0">
                <a:solidFill>
                  <a:schemeClr val="tx1"/>
                </a:solidFill>
                <a:latin typeface="Arial" panose="020B0604020202020204" pitchFamily="34" charset="0"/>
                <a:cs typeface="Arial" panose="020B0604020202020204" pitchFamily="34" charset="0"/>
              </a:endParaRPr>
            </a:p>
          </p:txBody>
        </p:sp>
        <p:grpSp>
          <p:nvGrpSpPr>
            <p:cNvPr id="32" name="Group 54">
              <a:extLst>
                <a:ext uri="{FF2B5EF4-FFF2-40B4-BE49-F238E27FC236}">
                  <a16:creationId xmlns:a16="http://schemas.microsoft.com/office/drawing/2014/main" id="{F1627593-396F-4B4B-BEF6-F91184B094E3}"/>
                </a:ext>
              </a:extLst>
            </p:cNvPr>
            <p:cNvGrpSpPr>
              <a:grpSpLocks/>
            </p:cNvGrpSpPr>
            <p:nvPr/>
          </p:nvGrpSpPr>
          <p:grpSpPr bwMode="auto">
            <a:xfrm>
              <a:off x="7573916" y="1803091"/>
              <a:ext cx="346472" cy="254794"/>
              <a:chOff x="767408" y="3861048"/>
              <a:chExt cx="1296146" cy="810843"/>
            </a:xfrm>
          </p:grpSpPr>
          <p:grpSp>
            <p:nvGrpSpPr>
              <p:cNvPr id="58" name="Group 55">
                <a:extLst>
                  <a:ext uri="{FF2B5EF4-FFF2-40B4-BE49-F238E27FC236}">
                    <a16:creationId xmlns:a16="http://schemas.microsoft.com/office/drawing/2014/main" id="{21A0160E-68FD-4D9A-9493-4F0DA6DE9E0C}"/>
                  </a:ext>
                </a:extLst>
              </p:cNvPr>
              <p:cNvGrpSpPr>
                <a:grpSpLocks/>
              </p:cNvGrpSpPr>
              <p:nvPr/>
            </p:nvGrpSpPr>
            <p:grpSpPr bwMode="auto">
              <a:xfrm>
                <a:off x="767408" y="3861048"/>
                <a:ext cx="1296146" cy="810843"/>
                <a:chOff x="767408" y="3861048"/>
                <a:chExt cx="1296146" cy="810843"/>
              </a:xfrm>
            </p:grpSpPr>
            <p:sp>
              <p:nvSpPr>
                <p:cNvPr id="65" name="Cube 64">
                  <a:extLst>
                    <a:ext uri="{FF2B5EF4-FFF2-40B4-BE49-F238E27FC236}">
                      <a16:creationId xmlns:a16="http://schemas.microsoft.com/office/drawing/2014/main" id="{95198056-0A39-4DF6-97A7-29B4C4D6BFF8}"/>
                    </a:ext>
                  </a:extLst>
                </p:cNvPr>
                <p:cNvSpPr/>
                <p:nvPr/>
              </p:nvSpPr>
              <p:spPr>
                <a:xfrm>
                  <a:off x="767408" y="4042919"/>
                  <a:ext cx="503315"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sp>
              <p:nvSpPr>
                <p:cNvPr id="66" name="Cube 65">
                  <a:extLst>
                    <a:ext uri="{FF2B5EF4-FFF2-40B4-BE49-F238E27FC236}">
                      <a16:creationId xmlns:a16="http://schemas.microsoft.com/office/drawing/2014/main" id="{8EE248C4-A712-480D-BDE8-C1D65EF4753C}"/>
                    </a:ext>
                  </a:extLst>
                </p:cNvPr>
                <p:cNvSpPr/>
                <p:nvPr/>
              </p:nvSpPr>
              <p:spPr>
                <a:xfrm>
                  <a:off x="1128192" y="3861048"/>
                  <a:ext cx="534493" cy="810843"/>
                </a:xfrm>
                <a:prstGeom prst="cube">
                  <a:avLst>
                    <a:gd name="adj" fmla="val 20440"/>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sp>
              <p:nvSpPr>
                <p:cNvPr id="67" name="Cube 66">
                  <a:extLst>
                    <a:ext uri="{FF2B5EF4-FFF2-40B4-BE49-F238E27FC236}">
                      <a16:creationId xmlns:a16="http://schemas.microsoft.com/office/drawing/2014/main" id="{B63AF174-3459-4AD6-BAD2-0371809CEFC9}"/>
                    </a:ext>
                  </a:extLst>
                </p:cNvPr>
                <p:cNvSpPr/>
                <p:nvPr/>
              </p:nvSpPr>
              <p:spPr>
                <a:xfrm>
                  <a:off x="1560239" y="4039129"/>
                  <a:ext cx="503315"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grpSp>
          <p:sp>
            <p:nvSpPr>
              <p:cNvPr id="59" name="Rectangle 58">
                <a:extLst>
                  <a:ext uri="{FF2B5EF4-FFF2-40B4-BE49-F238E27FC236}">
                    <a16:creationId xmlns:a16="http://schemas.microsoft.com/office/drawing/2014/main" id="{3EC39B3A-6EAC-4AAC-BB58-114DE6A60588}"/>
                  </a:ext>
                </a:extLst>
              </p:cNvPr>
              <p:cNvSpPr/>
              <p:nvPr/>
            </p:nvSpPr>
            <p:spPr>
              <a:xfrm>
                <a:off x="852037" y="4239947"/>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294FE252-BD2C-4B9C-8B72-4DBA57269465}"/>
                  </a:ext>
                </a:extLst>
              </p:cNvPr>
              <p:cNvSpPr/>
              <p:nvPr/>
            </p:nvSpPr>
            <p:spPr>
              <a:xfrm>
                <a:off x="1658229" y="4239947"/>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D8D22AFA-816F-49E6-8517-5BD6522811B5}"/>
                  </a:ext>
                </a:extLst>
              </p:cNvPr>
              <p:cNvSpPr/>
              <p:nvPr/>
            </p:nvSpPr>
            <p:spPr>
              <a:xfrm>
                <a:off x="856490" y="4364982"/>
                <a:ext cx="187072" cy="11746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ACA21103-2AFB-498A-AACC-9B60D60ECAB6}"/>
                  </a:ext>
                </a:extLst>
              </p:cNvPr>
              <p:cNvSpPr/>
              <p:nvPr/>
            </p:nvSpPr>
            <p:spPr>
              <a:xfrm>
                <a:off x="1662685" y="4372560"/>
                <a:ext cx="182617" cy="11746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75B1BE12-167D-4099-B9AC-9FD5CA4DD090}"/>
                  </a:ext>
                </a:extLst>
              </p:cNvPr>
              <p:cNvSpPr/>
              <p:nvPr/>
            </p:nvSpPr>
            <p:spPr>
              <a:xfrm>
                <a:off x="856490" y="4501385"/>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1B4B1234-136A-462D-BAB1-1DBB187DED64}"/>
                  </a:ext>
                </a:extLst>
              </p:cNvPr>
              <p:cNvSpPr/>
              <p:nvPr/>
            </p:nvSpPr>
            <p:spPr>
              <a:xfrm>
                <a:off x="1662685" y="4501385"/>
                <a:ext cx="182617"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grpSp>
        <p:pic>
          <p:nvPicPr>
            <p:cNvPr id="33" name="Picture 65">
              <a:extLst>
                <a:ext uri="{FF2B5EF4-FFF2-40B4-BE49-F238E27FC236}">
                  <a16:creationId xmlns:a16="http://schemas.microsoft.com/office/drawing/2014/main" id="{0B4D3F3E-74F2-4DEB-9DCF-97EFB6EF864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120" y="1853692"/>
              <a:ext cx="253603"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54">
              <a:extLst>
                <a:ext uri="{FF2B5EF4-FFF2-40B4-BE49-F238E27FC236}">
                  <a16:creationId xmlns:a16="http://schemas.microsoft.com/office/drawing/2014/main" id="{89906432-A6E7-45ED-96A4-4706EE47D75A}"/>
                </a:ext>
              </a:extLst>
            </p:cNvPr>
            <p:cNvGrpSpPr>
              <a:grpSpLocks/>
            </p:cNvGrpSpPr>
            <p:nvPr/>
          </p:nvGrpSpPr>
          <p:grpSpPr bwMode="auto">
            <a:xfrm>
              <a:off x="7309776" y="2988841"/>
              <a:ext cx="346472" cy="254794"/>
              <a:chOff x="767408" y="3861048"/>
              <a:chExt cx="1296146" cy="810843"/>
            </a:xfrm>
          </p:grpSpPr>
          <p:grpSp>
            <p:nvGrpSpPr>
              <p:cNvPr id="48" name="Group 55">
                <a:extLst>
                  <a:ext uri="{FF2B5EF4-FFF2-40B4-BE49-F238E27FC236}">
                    <a16:creationId xmlns:a16="http://schemas.microsoft.com/office/drawing/2014/main" id="{7E6F8704-7115-44A7-A2A4-17ED9B3F6353}"/>
                  </a:ext>
                </a:extLst>
              </p:cNvPr>
              <p:cNvGrpSpPr>
                <a:grpSpLocks/>
              </p:cNvGrpSpPr>
              <p:nvPr/>
            </p:nvGrpSpPr>
            <p:grpSpPr bwMode="auto">
              <a:xfrm>
                <a:off x="767408" y="3861048"/>
                <a:ext cx="1296146" cy="810843"/>
                <a:chOff x="767408" y="3861048"/>
                <a:chExt cx="1296146" cy="810843"/>
              </a:xfrm>
            </p:grpSpPr>
            <p:sp>
              <p:nvSpPr>
                <p:cNvPr id="55" name="Cube 54">
                  <a:extLst>
                    <a:ext uri="{FF2B5EF4-FFF2-40B4-BE49-F238E27FC236}">
                      <a16:creationId xmlns:a16="http://schemas.microsoft.com/office/drawing/2014/main" id="{82ADFEC8-8EF6-483F-A45A-51A667D09C1F}"/>
                    </a:ext>
                  </a:extLst>
                </p:cNvPr>
                <p:cNvSpPr/>
                <p:nvPr/>
              </p:nvSpPr>
              <p:spPr>
                <a:xfrm>
                  <a:off x="767408" y="4042919"/>
                  <a:ext cx="503315"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sp>
              <p:nvSpPr>
                <p:cNvPr id="56" name="Cube 55">
                  <a:extLst>
                    <a:ext uri="{FF2B5EF4-FFF2-40B4-BE49-F238E27FC236}">
                      <a16:creationId xmlns:a16="http://schemas.microsoft.com/office/drawing/2014/main" id="{A07B62F6-8EFB-4136-986A-E8D8EF5BBF84}"/>
                    </a:ext>
                  </a:extLst>
                </p:cNvPr>
                <p:cNvSpPr/>
                <p:nvPr/>
              </p:nvSpPr>
              <p:spPr>
                <a:xfrm>
                  <a:off x="1128192" y="3861048"/>
                  <a:ext cx="534493" cy="810843"/>
                </a:xfrm>
                <a:prstGeom prst="cube">
                  <a:avLst>
                    <a:gd name="adj" fmla="val 20440"/>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sp>
              <p:nvSpPr>
                <p:cNvPr id="57" name="Cube 56">
                  <a:extLst>
                    <a:ext uri="{FF2B5EF4-FFF2-40B4-BE49-F238E27FC236}">
                      <a16:creationId xmlns:a16="http://schemas.microsoft.com/office/drawing/2014/main" id="{650C1429-4A02-48F8-9900-DF17CB8A957C}"/>
                    </a:ext>
                  </a:extLst>
                </p:cNvPr>
                <p:cNvSpPr/>
                <p:nvPr/>
              </p:nvSpPr>
              <p:spPr>
                <a:xfrm>
                  <a:off x="1560239" y="4039129"/>
                  <a:ext cx="503315" cy="628972"/>
                </a:xfrm>
                <a:prstGeom prst="cub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grpSp>
          <p:sp>
            <p:nvSpPr>
              <p:cNvPr id="49" name="Rectangle 48">
                <a:extLst>
                  <a:ext uri="{FF2B5EF4-FFF2-40B4-BE49-F238E27FC236}">
                    <a16:creationId xmlns:a16="http://schemas.microsoft.com/office/drawing/2014/main" id="{F0566D91-58E1-4AA1-8407-4CFF36957888}"/>
                  </a:ext>
                </a:extLst>
              </p:cNvPr>
              <p:cNvSpPr/>
              <p:nvPr/>
            </p:nvSpPr>
            <p:spPr>
              <a:xfrm>
                <a:off x="852037" y="4239947"/>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CD577D6-BEAE-49C6-AA82-112B559A6C43}"/>
                  </a:ext>
                </a:extLst>
              </p:cNvPr>
              <p:cNvSpPr/>
              <p:nvPr/>
            </p:nvSpPr>
            <p:spPr>
              <a:xfrm>
                <a:off x="1658229" y="4239947"/>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A331002-8492-4021-A6F9-D56D2A24730A}"/>
                  </a:ext>
                </a:extLst>
              </p:cNvPr>
              <p:cNvSpPr/>
              <p:nvPr/>
            </p:nvSpPr>
            <p:spPr>
              <a:xfrm>
                <a:off x="856490" y="4364982"/>
                <a:ext cx="187072" cy="11746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1D1D05E3-C78E-495F-8622-2F1B3977DE9B}"/>
                  </a:ext>
                </a:extLst>
              </p:cNvPr>
              <p:cNvSpPr/>
              <p:nvPr/>
            </p:nvSpPr>
            <p:spPr>
              <a:xfrm>
                <a:off x="1662685" y="4372560"/>
                <a:ext cx="182617" cy="11746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FA88D9DE-3D93-4848-ADDD-052E0E44A0E4}"/>
                  </a:ext>
                </a:extLst>
              </p:cNvPr>
              <p:cNvSpPr/>
              <p:nvPr/>
            </p:nvSpPr>
            <p:spPr>
              <a:xfrm>
                <a:off x="856490" y="4501385"/>
                <a:ext cx="187072"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EC24248C-DBC8-470F-BD29-CF73170A05BE}"/>
                  </a:ext>
                </a:extLst>
              </p:cNvPr>
              <p:cNvSpPr/>
              <p:nvPr/>
            </p:nvSpPr>
            <p:spPr>
              <a:xfrm>
                <a:off x="1662685" y="4501385"/>
                <a:ext cx="182617" cy="113670"/>
              </a:xfrm>
              <a:prstGeom prst="rect">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sz="1050" dirty="0">
                  <a:latin typeface="Arial" panose="020B0604020202020204" pitchFamily="34" charset="0"/>
                  <a:cs typeface="Arial" panose="020B0604020202020204" pitchFamily="34" charset="0"/>
                </a:endParaRPr>
              </a:p>
            </p:txBody>
          </p:sp>
        </p:grpSp>
        <p:pic>
          <p:nvPicPr>
            <p:cNvPr id="35" name="Picture 65">
              <a:extLst>
                <a:ext uri="{FF2B5EF4-FFF2-40B4-BE49-F238E27FC236}">
                  <a16:creationId xmlns:a16="http://schemas.microsoft.com/office/drawing/2014/main" id="{8BDC8A12-DCEB-4670-AABA-4607F25DEFD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713971" y="2998961"/>
              <a:ext cx="253603"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 descr="D:\Stock Images\Cloud icons\apc_rack.gif">
              <a:extLst>
                <a:ext uri="{FF2B5EF4-FFF2-40B4-BE49-F238E27FC236}">
                  <a16:creationId xmlns:a16="http://schemas.microsoft.com/office/drawing/2014/main" id="{FBB28722-D3D4-49B6-8085-4B10AD99B6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9810" y="2410292"/>
              <a:ext cx="74056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Direct-Connect.png">
              <a:extLst>
                <a:ext uri="{FF2B5EF4-FFF2-40B4-BE49-F238E27FC236}">
                  <a16:creationId xmlns:a16="http://schemas.microsoft.com/office/drawing/2014/main" id="{46B11289-4036-456C-B98A-75BA7446E0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3702" y="2418334"/>
              <a:ext cx="379122" cy="379122"/>
            </a:xfrm>
            <a:prstGeom prst="rect">
              <a:avLst/>
            </a:prstGeom>
          </p:spPr>
        </p:pic>
        <p:sp>
          <p:nvSpPr>
            <p:cNvPr id="38" name="TextBox 101">
              <a:extLst>
                <a:ext uri="{FF2B5EF4-FFF2-40B4-BE49-F238E27FC236}">
                  <a16:creationId xmlns:a16="http://schemas.microsoft.com/office/drawing/2014/main" id="{8B0FF1E3-E1F0-4432-B577-4D21B5297B17}"/>
                </a:ext>
              </a:extLst>
            </p:cNvPr>
            <p:cNvSpPr txBox="1">
              <a:spLocks noChangeArrowheads="1"/>
            </p:cNvSpPr>
            <p:nvPr/>
          </p:nvSpPr>
          <p:spPr bwMode="auto">
            <a:xfrm>
              <a:off x="6439375" y="2752729"/>
              <a:ext cx="5476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800" dirty="0"/>
                <a:t>AWS DX</a:t>
              </a:r>
            </a:p>
          </p:txBody>
        </p:sp>
        <p:cxnSp>
          <p:nvCxnSpPr>
            <p:cNvPr id="39" name="Straight Arrow Connector 38">
              <a:extLst>
                <a:ext uri="{FF2B5EF4-FFF2-40B4-BE49-F238E27FC236}">
                  <a16:creationId xmlns:a16="http://schemas.microsoft.com/office/drawing/2014/main" id="{433B2270-68F5-4918-906C-CCD15BECF81B}"/>
                </a:ext>
              </a:extLst>
            </p:cNvPr>
            <p:cNvCxnSpPr/>
            <p:nvPr/>
          </p:nvCxnSpPr>
          <p:spPr>
            <a:xfrm flipH="1" flipV="1">
              <a:off x="7091399" y="2797456"/>
              <a:ext cx="240999" cy="168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CDF60DC-C791-4AA8-B1B2-36C0B78DEA1E}"/>
                </a:ext>
              </a:extLst>
            </p:cNvPr>
            <p:cNvCxnSpPr/>
            <p:nvPr/>
          </p:nvCxnSpPr>
          <p:spPr>
            <a:xfrm flipH="1" flipV="1">
              <a:off x="7091400" y="2575200"/>
              <a:ext cx="876174" cy="428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E63D6ED-044A-4605-BB34-DB8AEF2669C8}"/>
                </a:ext>
              </a:extLst>
            </p:cNvPr>
            <p:cNvSpPr txBox="1"/>
            <p:nvPr/>
          </p:nvSpPr>
          <p:spPr>
            <a:xfrm>
              <a:off x="6968540" y="2232692"/>
              <a:ext cx="1018227" cy="230832"/>
            </a:xfrm>
            <a:prstGeom prst="rect">
              <a:avLst/>
            </a:prstGeom>
            <a:noFill/>
          </p:spPr>
          <p:txBody>
            <a:bodyPr wrap="none" rtlCol="0">
              <a:spAutoFit/>
            </a:bodyPr>
            <a:lstStyle/>
            <a:p>
              <a:r>
                <a:rPr lang="en-IN" sz="900" b="1" dirty="0"/>
                <a:t>Sify MPLS VPN</a:t>
              </a:r>
            </a:p>
          </p:txBody>
        </p:sp>
        <p:sp>
          <p:nvSpPr>
            <p:cNvPr id="42" name="TextBox 101">
              <a:extLst>
                <a:ext uri="{FF2B5EF4-FFF2-40B4-BE49-F238E27FC236}">
                  <a16:creationId xmlns:a16="http://schemas.microsoft.com/office/drawing/2014/main" id="{D745AFF4-F602-4411-B485-5AB40FB8AF66}"/>
                </a:ext>
              </a:extLst>
            </p:cNvPr>
            <p:cNvSpPr txBox="1">
              <a:spLocks noChangeArrowheads="1"/>
            </p:cNvSpPr>
            <p:nvPr/>
          </p:nvSpPr>
          <p:spPr bwMode="auto">
            <a:xfrm>
              <a:off x="7173048" y="3274553"/>
              <a:ext cx="8470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800" dirty="0"/>
                <a:t>Customer DC</a:t>
              </a:r>
            </a:p>
          </p:txBody>
        </p:sp>
        <p:sp>
          <p:nvSpPr>
            <p:cNvPr id="43" name="TextBox 101">
              <a:extLst>
                <a:ext uri="{FF2B5EF4-FFF2-40B4-BE49-F238E27FC236}">
                  <a16:creationId xmlns:a16="http://schemas.microsoft.com/office/drawing/2014/main" id="{F5BB10EB-6CA1-4FD0-9DE0-03E071C2A76A}"/>
                </a:ext>
              </a:extLst>
            </p:cNvPr>
            <p:cNvSpPr txBox="1">
              <a:spLocks noChangeArrowheads="1"/>
            </p:cNvSpPr>
            <p:nvPr/>
          </p:nvSpPr>
          <p:spPr bwMode="auto">
            <a:xfrm>
              <a:off x="7771966" y="1782462"/>
              <a:ext cx="8470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800" dirty="0"/>
                <a:t>Customer branch</a:t>
              </a:r>
            </a:p>
          </p:txBody>
        </p:sp>
        <p:sp>
          <p:nvSpPr>
            <p:cNvPr id="44" name="TextBox 101">
              <a:extLst>
                <a:ext uri="{FF2B5EF4-FFF2-40B4-BE49-F238E27FC236}">
                  <a16:creationId xmlns:a16="http://schemas.microsoft.com/office/drawing/2014/main" id="{9ABBA800-3039-4DD6-9591-E2745FE15A2E}"/>
                </a:ext>
              </a:extLst>
            </p:cNvPr>
            <p:cNvSpPr txBox="1">
              <a:spLocks noChangeArrowheads="1"/>
            </p:cNvSpPr>
            <p:nvPr/>
          </p:nvSpPr>
          <p:spPr bwMode="auto">
            <a:xfrm>
              <a:off x="8268746" y="2775372"/>
              <a:ext cx="5417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800" dirty="0"/>
                <a:t>Sify DC</a:t>
              </a:r>
            </a:p>
          </p:txBody>
        </p:sp>
        <p:sp>
          <p:nvSpPr>
            <p:cNvPr id="45" name="Oval 44">
              <a:extLst>
                <a:ext uri="{FF2B5EF4-FFF2-40B4-BE49-F238E27FC236}">
                  <a16:creationId xmlns:a16="http://schemas.microsoft.com/office/drawing/2014/main" id="{C1AF1CA8-4C56-4ACF-A9B2-3C0475ECED91}"/>
                </a:ext>
              </a:extLst>
            </p:cNvPr>
            <p:cNvSpPr/>
            <p:nvPr/>
          </p:nvSpPr>
          <p:spPr>
            <a:xfrm>
              <a:off x="5278505" y="2842761"/>
              <a:ext cx="225029" cy="18931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bg1"/>
                  </a:solidFill>
                  <a:latin typeface="Arial" panose="020B0604020202020204" pitchFamily="34" charset="0"/>
                  <a:cs typeface="Arial" panose="020B0604020202020204" pitchFamily="34" charset="0"/>
                </a:rPr>
                <a:t>1</a:t>
              </a:r>
            </a:p>
          </p:txBody>
        </p:sp>
        <p:sp>
          <p:nvSpPr>
            <p:cNvPr id="46" name="Oval 45">
              <a:extLst>
                <a:ext uri="{FF2B5EF4-FFF2-40B4-BE49-F238E27FC236}">
                  <a16:creationId xmlns:a16="http://schemas.microsoft.com/office/drawing/2014/main" id="{29047684-3DDC-4F35-B62E-F50C98798227}"/>
                </a:ext>
              </a:extLst>
            </p:cNvPr>
            <p:cNvSpPr/>
            <p:nvPr/>
          </p:nvSpPr>
          <p:spPr>
            <a:xfrm>
              <a:off x="6969763" y="2919832"/>
              <a:ext cx="225029" cy="18931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bg1"/>
                  </a:solidFill>
                  <a:latin typeface="Arial" panose="020B0604020202020204" pitchFamily="34" charset="0"/>
                  <a:cs typeface="Arial" panose="020B0604020202020204" pitchFamily="34" charset="0"/>
                </a:rPr>
                <a:t>2</a:t>
              </a:r>
            </a:p>
          </p:txBody>
        </p:sp>
        <p:sp>
          <p:nvSpPr>
            <p:cNvPr id="47" name="Oval 46">
              <a:extLst>
                <a:ext uri="{FF2B5EF4-FFF2-40B4-BE49-F238E27FC236}">
                  <a16:creationId xmlns:a16="http://schemas.microsoft.com/office/drawing/2014/main" id="{FBCB7E40-FD1D-4F16-801C-042A13658E0A}"/>
                </a:ext>
              </a:extLst>
            </p:cNvPr>
            <p:cNvSpPr/>
            <p:nvPr/>
          </p:nvSpPr>
          <p:spPr>
            <a:xfrm>
              <a:off x="7555284" y="2648101"/>
              <a:ext cx="225029" cy="189310"/>
            </a:xfrm>
            <a:prstGeom prst="ellipse">
              <a:avLst/>
            </a:prstGeom>
            <a:solidFill>
              <a:srgbClr val="606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bg1"/>
                  </a:solidFill>
                  <a:latin typeface="Arial" panose="020B0604020202020204" pitchFamily="34" charset="0"/>
                  <a:cs typeface="Arial" panose="020B0604020202020204" pitchFamily="34" charset="0"/>
                </a:rPr>
                <a:t>3</a:t>
              </a:r>
            </a:p>
          </p:txBody>
        </p:sp>
      </p:grpSp>
      <p:sp>
        <p:nvSpPr>
          <p:cNvPr id="70" name="Slide Number Placeholder 1">
            <a:extLst>
              <a:ext uri="{FF2B5EF4-FFF2-40B4-BE49-F238E27FC236}">
                <a16:creationId xmlns:a16="http://schemas.microsoft.com/office/drawing/2014/main" id="{B1AB58E4-B402-4E6A-9B01-99A4A194E685}"/>
              </a:ext>
            </a:extLst>
          </p:cNvPr>
          <p:cNvSpPr txBox="1">
            <a:spLocks/>
          </p:cNvSpPr>
          <p:nvPr/>
        </p:nvSpPr>
        <p:spPr>
          <a:xfrm>
            <a:off x="3609948" y="4869657"/>
            <a:ext cx="2057400" cy="273844"/>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9</a:t>
            </a:fld>
            <a:endParaRPr lang="en-IN" sz="900" dirty="0"/>
          </a:p>
        </p:txBody>
      </p:sp>
      <p:sp>
        <p:nvSpPr>
          <p:cNvPr id="3" name="Title 2">
            <a:extLst>
              <a:ext uri="{FF2B5EF4-FFF2-40B4-BE49-F238E27FC236}">
                <a16:creationId xmlns:a16="http://schemas.microsoft.com/office/drawing/2014/main" id="{9B3886D4-9762-42A2-A2DC-C1D6CB4AA023}"/>
              </a:ext>
            </a:extLst>
          </p:cNvPr>
          <p:cNvSpPr>
            <a:spLocks noGrp="1"/>
          </p:cNvSpPr>
          <p:nvPr>
            <p:ph type="ctrTitle"/>
          </p:nvPr>
        </p:nvSpPr>
        <p:spPr>
          <a:xfrm>
            <a:off x="324000" y="367206"/>
            <a:ext cx="7538400" cy="369322"/>
          </a:xfrm>
        </p:spPr>
        <p:txBody>
          <a:bodyPr/>
          <a:lstStyle/>
          <a:p>
            <a:r>
              <a:rPr lang="en-IN" dirty="0"/>
              <a:t>GI AWS+ | AWS-MIGRATE</a:t>
            </a:r>
          </a:p>
        </p:txBody>
      </p:sp>
      <p:sp>
        <p:nvSpPr>
          <p:cNvPr id="71" name="TextBox 70">
            <a:extLst>
              <a:ext uri="{FF2B5EF4-FFF2-40B4-BE49-F238E27FC236}">
                <a16:creationId xmlns:a16="http://schemas.microsoft.com/office/drawing/2014/main" id="{0081B0CA-6B27-4C22-8673-288269241AC2}"/>
              </a:ext>
            </a:extLst>
          </p:cNvPr>
          <p:cNvSpPr txBox="1"/>
          <p:nvPr/>
        </p:nvSpPr>
        <p:spPr>
          <a:xfrm>
            <a:off x="323850" y="1030617"/>
            <a:ext cx="8496300" cy="646331"/>
          </a:xfrm>
          <a:prstGeom prst="rect">
            <a:avLst/>
          </a:prstGeom>
          <a:solidFill>
            <a:schemeClr val="bg1">
              <a:lumMod val="95000"/>
            </a:schemeClr>
          </a:solidFill>
          <a:ln>
            <a:solidFill>
              <a:schemeClr val="bg1">
                <a:lumMod val="75000"/>
              </a:schemeClr>
            </a:solidFill>
          </a:ln>
        </p:spPr>
        <p:txBody>
          <a:bodyPr wrap="square" anchor="ctr">
            <a:spAutoFit/>
          </a:bodyPr>
          <a:lstStyle/>
          <a:p>
            <a:pPr>
              <a:defRPr/>
            </a:pPr>
            <a:r>
              <a:rPr lang="en-US" sz="1200" dirty="0">
                <a:cs typeface="Arial" panose="020B0604020202020204" pitchFamily="34" charset="0"/>
              </a:rPr>
              <a:t>AWS Migration practices offers a smooth transition of Infrastructure / applications from current state (Physical or Virtual) to AWS platform with minimal or zero disruption. Sify leverages industry leading tools and migration experts to delivery smooth / flawless transformation</a:t>
            </a:r>
          </a:p>
        </p:txBody>
      </p:sp>
    </p:spTree>
    <p:extLst>
      <p:ext uri="{BB962C8B-B14F-4D97-AF65-F5344CB8AC3E}">
        <p14:creationId xmlns:p14="http://schemas.microsoft.com/office/powerpoint/2010/main" val="1468575497"/>
      </p:ext>
    </p:extLst>
  </p:cSld>
  <p:clrMapOvr>
    <a:masterClrMapping/>
  </p:clrMapOvr>
</p:sld>
</file>

<file path=ppt/theme/theme1.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 id="{3ABE66E9-EAC3-49D9-B687-2E58DC9B0D92}" vid="{73A6C79C-FD6C-4D61-93FC-3B0256B9C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Sify new template</Template>
  <TotalTime>524</TotalTime>
  <Words>5719</Words>
  <Application>Microsoft Office PowerPoint</Application>
  <PresentationFormat>On-screen Show (16:9)</PresentationFormat>
  <Paragraphs>730</Paragraphs>
  <Slides>31</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Helvetica Neue</vt:lpstr>
      <vt:lpstr>Impact</vt:lpstr>
      <vt:lpstr>Lucida Sans Unicode</vt:lpstr>
      <vt:lpstr>Trebuchet MS</vt:lpstr>
      <vt:lpstr>Verdana</vt:lpstr>
      <vt:lpstr>Wingdings</vt:lpstr>
      <vt:lpstr>Sify New Theme</vt:lpstr>
      <vt:lpstr>PowerPoint Presentation</vt:lpstr>
      <vt:lpstr>Sify AWS Services - Introduction</vt:lpstr>
      <vt:lpstr>SIFY AWS Practice          </vt:lpstr>
      <vt:lpstr>Sify GI AWS+ – Service Catalog</vt:lpstr>
      <vt:lpstr>Sify GI AWS+ – Service Catalog continue…….</vt:lpstr>
      <vt:lpstr>Sify GI AWS+ – aws digital innovation Catalog continue…….</vt:lpstr>
      <vt:lpstr>GI AWS+ – AWS-READY</vt:lpstr>
      <vt:lpstr>GI AWS+ | AWS-READY Enables…..</vt:lpstr>
      <vt:lpstr>GI AWS+ | AWS-MIGRATE</vt:lpstr>
      <vt:lpstr>GI AWS+ | AWS-MIGRATE Enables…..</vt:lpstr>
      <vt:lpstr>GI AWS+ | AWS-IT</vt:lpstr>
      <vt:lpstr>GI AWS+ | AWS-IT Enables…..</vt:lpstr>
      <vt:lpstr>GI AWS+ | AWS-MANAGE</vt:lpstr>
      <vt:lpstr>GI AWS+ | AWS-MANAGE Enables…..</vt:lpstr>
      <vt:lpstr>GI AWS+ | AWS-SECURE</vt:lpstr>
      <vt:lpstr>GI AWS+ | AWS-SECURE Enables…..</vt:lpstr>
      <vt:lpstr>GI AWS+ | AWS-CloudFront</vt:lpstr>
      <vt:lpstr>GI AWS+ | AWS-Direct Connect</vt:lpstr>
      <vt:lpstr>GI AWS+ | AWS-Direct Connect Enables…..</vt:lpstr>
      <vt:lpstr>GI AWS+ | Backup2AWS</vt:lpstr>
      <vt:lpstr>GI AWS+ | AWS-Recover2AWS</vt:lpstr>
      <vt:lpstr>GI AWS+ | AWS digital innovation</vt:lpstr>
      <vt:lpstr>GI AWS+ | AWS digital innovation: AI/ML</vt:lpstr>
      <vt:lpstr>PowerPoint Presentation</vt:lpstr>
      <vt:lpstr>PowerPoint Presentation</vt:lpstr>
      <vt:lpstr>PowerPoint Presentation</vt:lpstr>
      <vt:lpstr>GI AWS+ | AWS digital innovation: devops</vt:lpstr>
      <vt:lpstr>GI AWS+ | devops Enables…..</vt:lpstr>
      <vt:lpstr>PowerPoint Presentation</vt:lpstr>
      <vt:lpstr>GI AWS+ | Unique Selling Propositions (USP)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Neha Bhasin Chawla</dc:creator>
  <cp:keywords>Neha Bhasin Chawla</cp:keywords>
  <cp:lastModifiedBy>Debanjan  Kumar</cp:lastModifiedBy>
  <cp:revision>39</cp:revision>
  <dcterms:created xsi:type="dcterms:W3CDTF">2019-06-10T16:37:22Z</dcterms:created>
  <dcterms:modified xsi:type="dcterms:W3CDTF">2019-07-16T08:27:32Z</dcterms:modified>
</cp:coreProperties>
</file>