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15"/>
  </p:notesMasterIdLst>
  <p:sldIdLst>
    <p:sldId id="425" r:id="rId3"/>
    <p:sldId id="3468" r:id="rId4"/>
    <p:sldId id="3419" r:id="rId5"/>
    <p:sldId id="3469" r:id="rId6"/>
    <p:sldId id="3470" r:id="rId7"/>
    <p:sldId id="3471" r:id="rId8"/>
    <p:sldId id="3472" r:id="rId9"/>
    <p:sldId id="3475" r:id="rId10"/>
    <p:sldId id="3474" r:id="rId11"/>
    <p:sldId id="3483" r:id="rId12"/>
    <p:sldId id="3484" r:id="rId13"/>
    <p:sldId id="7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714"/>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3"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IN" sz="1600" cap="all" baseline="0" dirty="0">
              <a:solidFill>
                <a:schemeClr val="tx1"/>
              </a:solidFill>
            </a:rPr>
            <a:t>Network transformation – KEY TENETS</a:t>
          </a:r>
        </a:p>
      </dgm:t>
    </dgm:pt>
    <dgm:pt modelId="{C4063C69-DB6B-457B-9660-950424F0A29B}" type="parTrans" cxnId="{50861A17-178D-48E9-BF5E-75BBA9EB9C58}">
      <dgm:prSet/>
      <dgm:spPr/>
      <dgm:t>
        <a:bodyPr/>
        <a:lstStyle/>
        <a:p>
          <a:endParaRPr lang="en-IN" sz="1600">
            <a:solidFill>
              <a:schemeClr val="tx1">
                <a:lumMod val="75000"/>
                <a:lumOff val="25000"/>
              </a:schemeClr>
            </a:solidFill>
          </a:endParaRPr>
        </a:p>
      </dgm:t>
    </dgm:pt>
    <dgm:pt modelId="{FC8B63D3-FC99-4AF4-803D-1FF73EB33514}" type="sibTrans" cxnId="{50861A17-178D-48E9-BF5E-75BBA9EB9C58}">
      <dgm:prSet/>
      <dgm:spPr/>
      <dgm:t>
        <a:bodyPr/>
        <a:lstStyle/>
        <a:p>
          <a:endParaRPr lang="en-IN" sz="1600">
            <a:solidFill>
              <a:schemeClr val="tx1">
                <a:lumMod val="75000"/>
                <a:lumOff val="25000"/>
              </a:schemeClr>
            </a:solidFill>
          </a:endParaRPr>
        </a:p>
      </dgm:t>
    </dgm:pt>
    <dgm:pt modelId="{1C9328C8-80FD-4B09-8226-FFDCA91F9B69}">
      <dgm:prSet custT="1"/>
      <dgm:spPr/>
      <dgm:t>
        <a:bodyPr anchor="ctr"/>
        <a:lstStyle/>
        <a:p>
          <a:r>
            <a:rPr lang="en-IN" sz="1400" cap="all" baseline="0" dirty="0">
              <a:solidFill>
                <a:schemeClr val="tx1"/>
              </a:solidFill>
            </a:rPr>
            <a:t>NETWORK CONSOLIDATION : Why Consolidate? </a:t>
          </a:r>
        </a:p>
      </dgm:t>
    </dgm:pt>
    <dgm:pt modelId="{460F9768-01C2-4B9E-8D47-F0B5332B6AEB}" type="parTrans" cxnId="{01D5240A-C8B4-474F-873F-5DB212FF6EAC}">
      <dgm:prSet/>
      <dgm:spPr/>
      <dgm:t>
        <a:bodyPr/>
        <a:lstStyle/>
        <a:p>
          <a:endParaRPr lang="en-IN"/>
        </a:p>
      </dgm:t>
    </dgm:pt>
    <dgm:pt modelId="{61BA4FFB-C53B-4BFD-8052-4B49B2F309FF}" type="sibTrans" cxnId="{01D5240A-C8B4-474F-873F-5DB212FF6EAC}">
      <dgm:prSet/>
      <dgm:spPr/>
      <dgm:t>
        <a:bodyPr/>
        <a:lstStyle/>
        <a:p>
          <a:endParaRPr lang="en-IN"/>
        </a:p>
      </dgm:t>
    </dgm:pt>
    <dgm:pt modelId="{A03DB50C-E399-460B-B5A9-ECDBD8780A0C}">
      <dgm:prSet custT="1"/>
      <dgm:spPr/>
      <dgm:t>
        <a:bodyPr anchor="ctr"/>
        <a:lstStyle/>
        <a:p>
          <a:r>
            <a:rPr lang="en-IN" sz="1400" cap="all" baseline="0" dirty="0">
              <a:solidFill>
                <a:schemeClr val="tx1"/>
              </a:solidFill>
            </a:rPr>
            <a:t>SD-WAN AS A transformation enabler</a:t>
          </a:r>
        </a:p>
      </dgm:t>
    </dgm:pt>
    <dgm:pt modelId="{F093241A-9D13-4972-A880-3424846E21BF}" type="parTrans" cxnId="{466F38ED-B694-4C64-9328-DEC23627238F}">
      <dgm:prSet/>
      <dgm:spPr/>
      <dgm:t>
        <a:bodyPr/>
        <a:lstStyle/>
        <a:p>
          <a:endParaRPr lang="en-IN"/>
        </a:p>
      </dgm:t>
    </dgm:pt>
    <dgm:pt modelId="{40D6883A-D9DB-4D79-92D8-D155D2B6EAA1}" type="sibTrans" cxnId="{466F38ED-B694-4C64-9328-DEC23627238F}">
      <dgm:prSet/>
      <dgm:spPr/>
      <dgm:t>
        <a:bodyPr/>
        <a:lstStyle/>
        <a:p>
          <a:endParaRPr lang="en-IN"/>
        </a:p>
      </dgm:t>
    </dgm:pt>
    <dgm:pt modelId="{B5EDE245-F9F0-4AA3-9C9F-B313C1552DCB}">
      <dgm:prSet custT="1"/>
      <dgm:spPr/>
      <dgm:t>
        <a:bodyPr anchor="ctr"/>
        <a:lstStyle/>
        <a:p>
          <a:r>
            <a:rPr lang="en-US" sz="1400" cap="all" baseline="0" dirty="0">
              <a:solidFill>
                <a:schemeClr val="tx1"/>
              </a:solidFill>
            </a:rPr>
            <a:t>Sify as a Strategic Partner for Network Transformation</a:t>
          </a:r>
          <a:endParaRPr lang="en-IN" sz="1400" cap="all" baseline="0" dirty="0">
            <a:solidFill>
              <a:schemeClr val="tx1"/>
            </a:solidFill>
          </a:endParaRPr>
        </a:p>
      </dgm:t>
    </dgm:pt>
    <dgm:pt modelId="{51BBDF57-5B8F-45FC-83BE-7FCFFA71F110}" type="parTrans" cxnId="{903079F4-AA6A-4625-9F45-D14EC485951A}">
      <dgm:prSet/>
      <dgm:spPr/>
      <dgm:t>
        <a:bodyPr/>
        <a:lstStyle/>
        <a:p>
          <a:endParaRPr lang="en-IN"/>
        </a:p>
      </dgm:t>
    </dgm:pt>
    <dgm:pt modelId="{4CFD0A4A-4DDF-468B-9D37-1A0A7776A4F0}" type="sibTrans" cxnId="{903079F4-AA6A-4625-9F45-D14EC485951A}">
      <dgm:prSet/>
      <dgm:spPr/>
      <dgm:t>
        <a:bodyPr/>
        <a:lstStyle/>
        <a:p>
          <a:endParaRPr lang="en-IN"/>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4"/>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4"/>
      <dgm:spPr/>
    </dgm:pt>
    <dgm:pt modelId="{86FA0C5B-2B3F-4C20-A612-88657483DBF3}" type="pres">
      <dgm:prSet presAssocID="{03F31012-4BB8-4293-B298-A7EB77269A65}" presName="vert1" presStyleCnt="0"/>
      <dgm:spPr/>
    </dgm:pt>
    <dgm:pt modelId="{D2F12186-AED5-4F3B-B109-E7302F51BF1D}" type="pres">
      <dgm:prSet presAssocID="{1C9328C8-80FD-4B09-8226-FFDCA91F9B69}" presName="thickLine" presStyleLbl="alignNode1" presStyleIdx="1" presStyleCnt="4"/>
      <dgm:spPr/>
    </dgm:pt>
    <dgm:pt modelId="{A199FAA8-18BF-4242-8059-B8F532A91E19}" type="pres">
      <dgm:prSet presAssocID="{1C9328C8-80FD-4B09-8226-FFDCA91F9B69}" presName="horz1" presStyleCnt="0"/>
      <dgm:spPr/>
    </dgm:pt>
    <dgm:pt modelId="{6740F3D0-79C5-493F-8637-72D6F0005B04}" type="pres">
      <dgm:prSet presAssocID="{1C9328C8-80FD-4B09-8226-FFDCA91F9B69}" presName="tx1" presStyleLbl="revTx" presStyleIdx="1" presStyleCnt="4"/>
      <dgm:spPr/>
    </dgm:pt>
    <dgm:pt modelId="{90A3B16B-2B9B-49B5-B732-E4C504DD0D8D}" type="pres">
      <dgm:prSet presAssocID="{1C9328C8-80FD-4B09-8226-FFDCA91F9B69}" presName="vert1" presStyleCnt="0"/>
      <dgm:spPr/>
    </dgm:pt>
    <dgm:pt modelId="{56DB08B1-CBAA-4FC7-B2A3-45835FEA2A58}" type="pres">
      <dgm:prSet presAssocID="{A03DB50C-E399-460B-B5A9-ECDBD8780A0C}" presName="thickLine" presStyleLbl="alignNode1" presStyleIdx="2" presStyleCnt="4"/>
      <dgm:spPr/>
    </dgm:pt>
    <dgm:pt modelId="{7E7C2DB9-7BDC-41A0-BEAB-2B9B9BA57A34}" type="pres">
      <dgm:prSet presAssocID="{A03DB50C-E399-460B-B5A9-ECDBD8780A0C}" presName="horz1" presStyleCnt="0"/>
      <dgm:spPr/>
    </dgm:pt>
    <dgm:pt modelId="{C02027E7-6288-49C0-853E-DB7DC6CB5916}" type="pres">
      <dgm:prSet presAssocID="{A03DB50C-E399-460B-B5A9-ECDBD8780A0C}" presName="tx1" presStyleLbl="revTx" presStyleIdx="2" presStyleCnt="4"/>
      <dgm:spPr/>
    </dgm:pt>
    <dgm:pt modelId="{49F642BC-00A6-4FC5-BA24-153852674B1E}" type="pres">
      <dgm:prSet presAssocID="{A03DB50C-E399-460B-B5A9-ECDBD8780A0C}" presName="vert1" presStyleCnt="0"/>
      <dgm:spPr/>
    </dgm:pt>
    <dgm:pt modelId="{AF614AAD-692A-4B3D-B73F-662E5FB1E058}" type="pres">
      <dgm:prSet presAssocID="{B5EDE245-F9F0-4AA3-9C9F-B313C1552DCB}" presName="thickLine" presStyleLbl="alignNode1" presStyleIdx="3" presStyleCnt="4"/>
      <dgm:spPr/>
    </dgm:pt>
    <dgm:pt modelId="{78802829-F5C9-4DEC-87FF-BC16F2305641}" type="pres">
      <dgm:prSet presAssocID="{B5EDE245-F9F0-4AA3-9C9F-B313C1552DCB}" presName="horz1" presStyleCnt="0"/>
      <dgm:spPr/>
    </dgm:pt>
    <dgm:pt modelId="{4ECF5760-1F78-44BE-A5A6-EDC4CEB727A6}" type="pres">
      <dgm:prSet presAssocID="{B5EDE245-F9F0-4AA3-9C9F-B313C1552DCB}" presName="tx1" presStyleLbl="revTx" presStyleIdx="3" presStyleCnt="4"/>
      <dgm:spPr/>
    </dgm:pt>
    <dgm:pt modelId="{1ACEE805-A247-4AE4-BB19-E600FB1C6BB4}" type="pres">
      <dgm:prSet presAssocID="{B5EDE245-F9F0-4AA3-9C9F-B313C1552DCB}" presName="vert1" presStyleCnt="0"/>
      <dgm:spPr/>
    </dgm:pt>
  </dgm:ptLst>
  <dgm:cxnLst>
    <dgm:cxn modelId="{01D5240A-C8B4-474F-873F-5DB212FF6EAC}" srcId="{49DA05C7-07C7-403D-AD6A-B685AE6A0096}" destId="{1C9328C8-80FD-4B09-8226-FFDCA91F9B69}" srcOrd="1" destOrd="0" parTransId="{460F9768-01C2-4B9E-8D47-F0B5332B6AEB}" sibTransId="{61BA4FFB-C53B-4BFD-8052-4B49B2F309FF}"/>
    <dgm:cxn modelId="{50861A17-178D-48E9-BF5E-75BBA9EB9C58}" srcId="{49DA05C7-07C7-403D-AD6A-B685AE6A0096}" destId="{03F31012-4BB8-4293-B298-A7EB77269A65}" srcOrd="0" destOrd="0" parTransId="{C4063C69-DB6B-457B-9660-950424F0A29B}" sibTransId="{FC8B63D3-FC99-4AF4-803D-1FF73EB33514}"/>
    <dgm:cxn modelId="{25C1E575-B89F-427B-91DD-5741F5443690}" type="presOf" srcId="{49DA05C7-07C7-403D-AD6A-B685AE6A0096}" destId="{A7FBD368-F683-4920-A669-FC17188D2097}" srcOrd="0" destOrd="0" presId="urn:microsoft.com/office/officeart/2008/layout/LinedList"/>
    <dgm:cxn modelId="{A01A7778-93E0-4279-B85F-643647EF327D}" type="presOf" srcId="{03F31012-4BB8-4293-B298-A7EB77269A65}" destId="{90354892-1EEE-44FC-BC2D-CA907B74E09C}" srcOrd="0" destOrd="0" presId="urn:microsoft.com/office/officeart/2008/layout/LinedList"/>
    <dgm:cxn modelId="{30C603D9-2A4C-41EF-83F2-8DE25D5E7B46}" type="presOf" srcId="{A03DB50C-E399-460B-B5A9-ECDBD8780A0C}" destId="{C02027E7-6288-49C0-853E-DB7DC6CB5916}" srcOrd="0" destOrd="0" presId="urn:microsoft.com/office/officeart/2008/layout/LinedList"/>
    <dgm:cxn modelId="{D2895BDB-6F02-431D-B944-F4B82A89558E}" type="presOf" srcId="{B5EDE245-F9F0-4AA3-9C9F-B313C1552DCB}" destId="{4ECF5760-1F78-44BE-A5A6-EDC4CEB727A6}" srcOrd="0" destOrd="0" presId="urn:microsoft.com/office/officeart/2008/layout/LinedList"/>
    <dgm:cxn modelId="{6032C3E6-2521-4A1E-B2DE-FCAB54FDDD22}" type="presOf" srcId="{1C9328C8-80FD-4B09-8226-FFDCA91F9B69}" destId="{6740F3D0-79C5-493F-8637-72D6F0005B04}" srcOrd="0" destOrd="0" presId="urn:microsoft.com/office/officeart/2008/layout/LinedList"/>
    <dgm:cxn modelId="{466F38ED-B694-4C64-9328-DEC23627238F}" srcId="{49DA05C7-07C7-403D-AD6A-B685AE6A0096}" destId="{A03DB50C-E399-460B-B5A9-ECDBD8780A0C}" srcOrd="2" destOrd="0" parTransId="{F093241A-9D13-4972-A880-3424846E21BF}" sibTransId="{40D6883A-D9DB-4D79-92D8-D155D2B6EAA1}"/>
    <dgm:cxn modelId="{903079F4-AA6A-4625-9F45-D14EC485951A}" srcId="{49DA05C7-07C7-403D-AD6A-B685AE6A0096}" destId="{B5EDE245-F9F0-4AA3-9C9F-B313C1552DCB}" srcOrd="3" destOrd="0" parTransId="{51BBDF57-5B8F-45FC-83BE-7FCFFA71F110}" sibTransId="{4CFD0A4A-4DDF-468B-9D37-1A0A7776A4F0}"/>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29F68F5E-CD76-4B46-A048-F34AC5527355}" type="presParOf" srcId="{A7FBD368-F683-4920-A669-FC17188D2097}" destId="{D2F12186-AED5-4F3B-B109-E7302F51BF1D}" srcOrd="2" destOrd="0" presId="urn:microsoft.com/office/officeart/2008/layout/LinedList"/>
    <dgm:cxn modelId="{7AD28240-2B5E-4790-81CF-1B6D32E66B47}" type="presParOf" srcId="{A7FBD368-F683-4920-A669-FC17188D2097}" destId="{A199FAA8-18BF-4242-8059-B8F532A91E19}" srcOrd="3" destOrd="0" presId="urn:microsoft.com/office/officeart/2008/layout/LinedList"/>
    <dgm:cxn modelId="{A608355D-9D0C-45DD-8F0A-7DDA764EF503}" type="presParOf" srcId="{A199FAA8-18BF-4242-8059-B8F532A91E19}" destId="{6740F3D0-79C5-493F-8637-72D6F0005B04}" srcOrd="0" destOrd="0" presId="urn:microsoft.com/office/officeart/2008/layout/LinedList"/>
    <dgm:cxn modelId="{A63FC71D-0943-4B7B-A7F6-04DC77AF26C4}" type="presParOf" srcId="{A199FAA8-18BF-4242-8059-B8F532A91E19}" destId="{90A3B16B-2B9B-49B5-B732-E4C504DD0D8D}" srcOrd="1" destOrd="0" presId="urn:microsoft.com/office/officeart/2008/layout/LinedList"/>
    <dgm:cxn modelId="{8C810A70-5FDC-4651-9EB2-A88C1035D1CE}" type="presParOf" srcId="{A7FBD368-F683-4920-A669-FC17188D2097}" destId="{56DB08B1-CBAA-4FC7-B2A3-45835FEA2A58}" srcOrd="4" destOrd="0" presId="urn:microsoft.com/office/officeart/2008/layout/LinedList"/>
    <dgm:cxn modelId="{B275E8EE-B060-4BB8-9DA2-CB3B23EF0CFC}" type="presParOf" srcId="{A7FBD368-F683-4920-A669-FC17188D2097}" destId="{7E7C2DB9-7BDC-41A0-BEAB-2B9B9BA57A34}" srcOrd="5" destOrd="0" presId="urn:microsoft.com/office/officeart/2008/layout/LinedList"/>
    <dgm:cxn modelId="{B8CB1DD3-6415-4331-BA9D-BDDDC6D50A26}" type="presParOf" srcId="{7E7C2DB9-7BDC-41A0-BEAB-2B9B9BA57A34}" destId="{C02027E7-6288-49C0-853E-DB7DC6CB5916}" srcOrd="0" destOrd="0" presId="urn:microsoft.com/office/officeart/2008/layout/LinedList"/>
    <dgm:cxn modelId="{5EBD74D1-A9ED-46C0-8F54-D30BA9291440}" type="presParOf" srcId="{7E7C2DB9-7BDC-41A0-BEAB-2B9B9BA57A34}" destId="{49F642BC-00A6-4FC5-BA24-153852674B1E}" srcOrd="1" destOrd="0" presId="urn:microsoft.com/office/officeart/2008/layout/LinedList"/>
    <dgm:cxn modelId="{C56AA47E-F16A-4CB5-843C-A74B92FF4D75}" type="presParOf" srcId="{A7FBD368-F683-4920-A669-FC17188D2097}" destId="{AF614AAD-692A-4B3D-B73F-662E5FB1E058}" srcOrd="6" destOrd="0" presId="urn:microsoft.com/office/officeart/2008/layout/LinedList"/>
    <dgm:cxn modelId="{B9DC3EFE-1F41-4F44-A3DA-DA9B26DA21E1}" type="presParOf" srcId="{A7FBD368-F683-4920-A669-FC17188D2097}" destId="{78802829-F5C9-4DEC-87FF-BC16F2305641}" srcOrd="7" destOrd="0" presId="urn:microsoft.com/office/officeart/2008/layout/LinedList"/>
    <dgm:cxn modelId="{B8977327-974E-4DEA-9C12-FCAA2DEE84B8}" type="presParOf" srcId="{78802829-F5C9-4DEC-87FF-BC16F2305641}" destId="{4ECF5760-1F78-44BE-A5A6-EDC4CEB727A6}" srcOrd="0" destOrd="0" presId="urn:microsoft.com/office/officeart/2008/layout/LinedList"/>
    <dgm:cxn modelId="{659DD8AC-AB96-4A3C-B397-B8995D426DC9}" type="presParOf" srcId="{78802829-F5C9-4DEC-87FF-BC16F2305641}" destId="{1ACEE805-A247-4AE4-BB19-E600FB1C6BB4}" srcOrd="1" destOrd="0" presId="urn:microsoft.com/office/officeart/2008/layout/LinedList"/>
  </dgm:cxnLst>
  <dgm:bg/>
  <dgm:whole>
    <a:ln w="127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2A04D-3F5D-4916-92DD-E4A4276061D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N"/>
        </a:p>
      </dgm:t>
    </dgm:pt>
    <dgm:pt modelId="{E7AD025A-6355-418A-B0E9-A23F0EBA3A40}">
      <dgm:prSet custT="1"/>
      <dgm:spPr>
        <a:solidFill>
          <a:schemeClr val="accent2">
            <a:lumMod val="40000"/>
            <a:lumOff val="60000"/>
          </a:schemeClr>
        </a:solidFill>
        <a:ln w="12700">
          <a:solidFill>
            <a:schemeClr val="bg1"/>
          </a:solidFill>
          <a:prstDash val="sysDot"/>
        </a:ln>
      </dgm:spPr>
      <dgm:t>
        <a:bodyPr/>
        <a:lstStyle/>
        <a:p>
          <a:pPr>
            <a:lnSpc>
              <a:spcPts val="1400"/>
            </a:lnSpc>
            <a:spcAft>
              <a:spcPts val="0"/>
            </a:spcAft>
          </a:pPr>
          <a:r>
            <a:rPr lang="en-US" sz="1300" b="0">
              <a:solidFill>
                <a:schemeClr val="tx1"/>
              </a:solidFill>
            </a:rPr>
            <a:t>Multiple SPs management – Pain and lack of single ownership </a:t>
          </a:r>
          <a:endParaRPr lang="en-IN" sz="1300" b="0">
            <a:solidFill>
              <a:schemeClr val="tx1"/>
            </a:solidFill>
          </a:endParaRPr>
        </a:p>
      </dgm:t>
    </dgm:pt>
    <dgm:pt modelId="{5CE3CA88-5912-42FF-BE96-738A4EFBA529}" type="parTrans" cxnId="{7BBF2C4E-E2DF-4507-A8E3-8CDE84F59E69}">
      <dgm:prSet/>
      <dgm:spPr/>
      <dgm:t>
        <a:bodyPr/>
        <a:lstStyle/>
        <a:p>
          <a:endParaRPr lang="en-IN" sz="1300"/>
        </a:p>
      </dgm:t>
    </dgm:pt>
    <dgm:pt modelId="{33574A38-C69C-4747-A1A8-D978D88FEFCC}" type="sibTrans" cxnId="{7BBF2C4E-E2DF-4507-A8E3-8CDE84F59E69}">
      <dgm:prSet/>
      <dgm:spPr/>
      <dgm:t>
        <a:bodyPr/>
        <a:lstStyle/>
        <a:p>
          <a:endParaRPr lang="en-IN" sz="1300"/>
        </a:p>
      </dgm:t>
    </dgm:pt>
    <dgm:pt modelId="{D988C0FE-9C34-4A77-918A-7E8E8CC113C2}">
      <dgm:prSet custT="1"/>
      <dgm:spPr>
        <a:solidFill>
          <a:schemeClr val="accent3">
            <a:lumMod val="40000"/>
            <a:lumOff val="60000"/>
          </a:schemeClr>
        </a:solidFill>
        <a:ln w="12700">
          <a:solidFill>
            <a:schemeClr val="bg1"/>
          </a:solidFill>
          <a:prstDash val="sysDot"/>
        </a:ln>
      </dgm:spPr>
      <dgm:t>
        <a:bodyPr/>
        <a:lstStyle/>
        <a:p>
          <a:pPr>
            <a:lnSpc>
              <a:spcPts val="1400"/>
            </a:lnSpc>
            <a:spcAft>
              <a:spcPts val="0"/>
            </a:spcAft>
          </a:pPr>
          <a:r>
            <a:rPr lang="en-US" sz="1300" b="0" dirty="0">
              <a:solidFill>
                <a:schemeClr val="tx1"/>
              </a:solidFill>
            </a:rPr>
            <a:t>Network Management capabilities exist in-house (cost) or On-prem (difficult to scale, as it requires additional investments in people and Tools)</a:t>
          </a:r>
          <a:endParaRPr lang="en-IN" sz="1300" b="0" dirty="0">
            <a:solidFill>
              <a:schemeClr val="tx1"/>
            </a:solidFill>
          </a:endParaRPr>
        </a:p>
      </dgm:t>
    </dgm:pt>
    <dgm:pt modelId="{57BF41BB-942F-4DC8-9001-4042C74E0087}" type="parTrans" cxnId="{8C087A25-9D8F-43AD-BC62-28EC42D62AE3}">
      <dgm:prSet/>
      <dgm:spPr/>
      <dgm:t>
        <a:bodyPr/>
        <a:lstStyle/>
        <a:p>
          <a:endParaRPr lang="en-IN" sz="1300"/>
        </a:p>
      </dgm:t>
    </dgm:pt>
    <dgm:pt modelId="{8E07321D-3D95-454E-BD62-F93482CDFB01}" type="sibTrans" cxnId="{8C087A25-9D8F-43AD-BC62-28EC42D62AE3}">
      <dgm:prSet/>
      <dgm:spPr/>
      <dgm:t>
        <a:bodyPr/>
        <a:lstStyle/>
        <a:p>
          <a:endParaRPr lang="en-IN" sz="1300"/>
        </a:p>
      </dgm:t>
    </dgm:pt>
    <dgm:pt modelId="{33F6EE57-2378-41CC-9EB9-85A9259DB66B}">
      <dgm:prSet custT="1"/>
      <dgm:spPr>
        <a:solidFill>
          <a:schemeClr val="accent4">
            <a:lumMod val="40000"/>
            <a:lumOff val="60000"/>
          </a:schemeClr>
        </a:solidFill>
        <a:ln w="12700">
          <a:solidFill>
            <a:schemeClr val="bg1"/>
          </a:solidFill>
          <a:prstDash val="sysDot"/>
        </a:ln>
      </dgm:spPr>
      <dgm:t>
        <a:bodyPr/>
        <a:lstStyle/>
        <a:p>
          <a:pPr>
            <a:lnSpc>
              <a:spcPts val="1400"/>
            </a:lnSpc>
            <a:spcAft>
              <a:spcPts val="0"/>
            </a:spcAft>
          </a:pPr>
          <a:r>
            <a:rPr lang="en-US" sz="1300" b="0" dirty="0">
              <a:solidFill>
                <a:schemeClr val="tx1"/>
              </a:solidFill>
            </a:rPr>
            <a:t>Network demanding </a:t>
          </a:r>
        </a:p>
        <a:p>
          <a:pPr>
            <a:lnSpc>
              <a:spcPts val="1400"/>
            </a:lnSpc>
            <a:spcAft>
              <a:spcPts val="0"/>
            </a:spcAft>
          </a:pPr>
          <a:r>
            <a:rPr lang="en-US" sz="1300" b="0" dirty="0">
              <a:solidFill>
                <a:schemeClr val="tx1"/>
              </a:solidFill>
            </a:rPr>
            <a:t>re-architecture due to changed traffic patterns </a:t>
          </a:r>
          <a:endParaRPr lang="en-IN" sz="1300" b="0" dirty="0">
            <a:solidFill>
              <a:schemeClr val="tx1"/>
            </a:solidFill>
          </a:endParaRPr>
        </a:p>
      </dgm:t>
    </dgm:pt>
    <dgm:pt modelId="{56C114DB-D762-4E37-81D5-4441DCFCA9D9}" type="parTrans" cxnId="{F56E73D8-0A45-4F96-AB56-C871B7A89488}">
      <dgm:prSet/>
      <dgm:spPr/>
      <dgm:t>
        <a:bodyPr/>
        <a:lstStyle/>
        <a:p>
          <a:endParaRPr lang="en-IN" sz="1300"/>
        </a:p>
      </dgm:t>
    </dgm:pt>
    <dgm:pt modelId="{80DBB771-5F26-49D3-8481-42548468A97F}" type="sibTrans" cxnId="{F56E73D8-0A45-4F96-AB56-C871B7A89488}">
      <dgm:prSet/>
      <dgm:spPr/>
      <dgm:t>
        <a:bodyPr/>
        <a:lstStyle/>
        <a:p>
          <a:endParaRPr lang="en-IN" sz="1300"/>
        </a:p>
      </dgm:t>
    </dgm:pt>
    <dgm:pt modelId="{D6A53710-FD7C-449B-849C-44D929BEE71A}">
      <dgm:prSet custT="1"/>
      <dgm:spPr>
        <a:solidFill>
          <a:schemeClr val="accent5">
            <a:lumMod val="40000"/>
            <a:lumOff val="60000"/>
          </a:schemeClr>
        </a:solidFill>
        <a:ln w="12700">
          <a:solidFill>
            <a:schemeClr val="bg1"/>
          </a:solidFill>
          <a:prstDash val="sysDot"/>
        </a:ln>
      </dgm:spPr>
      <dgm:t>
        <a:bodyPr/>
        <a:lstStyle/>
        <a:p>
          <a:pPr>
            <a:lnSpc>
              <a:spcPts val="1400"/>
            </a:lnSpc>
            <a:spcAft>
              <a:spcPts val="0"/>
            </a:spcAft>
          </a:pPr>
          <a:r>
            <a:rPr lang="en-US" sz="1300" b="0" dirty="0">
              <a:solidFill>
                <a:schemeClr val="tx1"/>
              </a:solidFill>
            </a:rPr>
            <a:t>Application focus demanding unification of Network under one Management interface, compared to traditional Uptime focused networks</a:t>
          </a:r>
          <a:endParaRPr lang="en-IN" sz="1300" b="0" dirty="0">
            <a:solidFill>
              <a:schemeClr val="tx1"/>
            </a:solidFill>
          </a:endParaRPr>
        </a:p>
      </dgm:t>
    </dgm:pt>
    <dgm:pt modelId="{702FFBAC-20F5-47DA-87FF-A1E731867DEB}" type="parTrans" cxnId="{0DF7528E-3167-40A2-A1B0-58B34C3AD6F1}">
      <dgm:prSet/>
      <dgm:spPr/>
      <dgm:t>
        <a:bodyPr/>
        <a:lstStyle/>
        <a:p>
          <a:endParaRPr lang="en-IN" sz="1300"/>
        </a:p>
      </dgm:t>
    </dgm:pt>
    <dgm:pt modelId="{B0B7C60C-9473-401F-9119-BD7B64B0EB3A}" type="sibTrans" cxnId="{0DF7528E-3167-40A2-A1B0-58B34C3AD6F1}">
      <dgm:prSet/>
      <dgm:spPr/>
      <dgm:t>
        <a:bodyPr/>
        <a:lstStyle/>
        <a:p>
          <a:endParaRPr lang="en-IN" sz="1300"/>
        </a:p>
      </dgm:t>
    </dgm:pt>
    <dgm:pt modelId="{EAABD215-DDFD-401E-9A76-EDB9236DB9D1}">
      <dgm:prSet custT="1"/>
      <dgm:spPr>
        <a:solidFill>
          <a:schemeClr val="accent6">
            <a:lumMod val="40000"/>
            <a:lumOff val="60000"/>
          </a:schemeClr>
        </a:solidFill>
        <a:ln w="12700">
          <a:solidFill>
            <a:schemeClr val="bg1"/>
          </a:solidFill>
          <a:prstDash val="sysDot"/>
        </a:ln>
      </dgm:spPr>
      <dgm:t>
        <a:bodyPr/>
        <a:lstStyle/>
        <a:p>
          <a:pPr>
            <a:lnSpc>
              <a:spcPts val="1400"/>
            </a:lnSpc>
            <a:spcAft>
              <a:spcPts val="0"/>
            </a:spcAft>
          </a:pPr>
          <a:r>
            <a:rPr lang="en-US" sz="1300" b="0" dirty="0">
              <a:solidFill>
                <a:schemeClr val="tx1"/>
              </a:solidFill>
            </a:rPr>
            <a:t>Multiple Networks (Underlay &amp; Overlay) have come up at different times. Need for unification .</a:t>
          </a:r>
          <a:endParaRPr lang="en-IN" sz="1300" b="0" dirty="0">
            <a:solidFill>
              <a:schemeClr val="tx1"/>
            </a:solidFill>
          </a:endParaRPr>
        </a:p>
      </dgm:t>
    </dgm:pt>
    <dgm:pt modelId="{9F011378-174A-4780-A9EC-8B8EE29BF751}" type="parTrans" cxnId="{832A65F4-831E-49A8-817A-58A95F5D224E}">
      <dgm:prSet/>
      <dgm:spPr/>
      <dgm:t>
        <a:bodyPr/>
        <a:lstStyle/>
        <a:p>
          <a:endParaRPr lang="en-IN" sz="1300"/>
        </a:p>
      </dgm:t>
    </dgm:pt>
    <dgm:pt modelId="{2CB65205-5A11-4040-91B9-3C41189636CE}" type="sibTrans" cxnId="{832A65F4-831E-49A8-817A-58A95F5D224E}">
      <dgm:prSet/>
      <dgm:spPr/>
      <dgm:t>
        <a:bodyPr/>
        <a:lstStyle/>
        <a:p>
          <a:endParaRPr lang="en-IN" sz="1300"/>
        </a:p>
      </dgm:t>
    </dgm:pt>
    <dgm:pt modelId="{1ABD277D-8CF1-4939-AF67-4913BD2323AD}">
      <dgm:prSet custT="1"/>
      <dgm:spPr>
        <a:solidFill>
          <a:schemeClr val="accent1">
            <a:lumMod val="40000"/>
            <a:lumOff val="60000"/>
          </a:schemeClr>
        </a:solidFill>
        <a:ln w="12700">
          <a:solidFill>
            <a:schemeClr val="bg1"/>
          </a:solidFill>
          <a:prstDash val="sysDot"/>
        </a:ln>
      </dgm:spPr>
      <dgm:t>
        <a:bodyPr/>
        <a:lstStyle/>
        <a:p>
          <a:pPr>
            <a:lnSpc>
              <a:spcPts val="1400"/>
            </a:lnSpc>
            <a:spcAft>
              <a:spcPts val="0"/>
            </a:spcAft>
          </a:pPr>
          <a:r>
            <a:rPr lang="en-US" sz="1300" b="0" dirty="0">
              <a:solidFill>
                <a:schemeClr val="tx1"/>
              </a:solidFill>
            </a:rPr>
            <a:t>DC &amp; Cloud no more separate IT entities. Network Interconnections with DCs, Clouds, Landing Stations, and Third Party </a:t>
          </a:r>
          <a:r>
            <a:rPr lang="en-US" sz="1300" b="0" dirty="0" err="1">
              <a:solidFill>
                <a:schemeClr val="tx1"/>
              </a:solidFill>
            </a:rPr>
            <a:t>Telcos</a:t>
          </a:r>
          <a:r>
            <a:rPr lang="en-US" sz="1300" b="0" dirty="0">
              <a:solidFill>
                <a:schemeClr val="tx1"/>
              </a:solidFill>
            </a:rPr>
            <a:t> are gaining importance</a:t>
          </a:r>
          <a:endParaRPr lang="en-IN" sz="1300" b="0" dirty="0">
            <a:solidFill>
              <a:schemeClr val="tx1"/>
            </a:solidFill>
          </a:endParaRPr>
        </a:p>
      </dgm:t>
    </dgm:pt>
    <dgm:pt modelId="{0003F354-912D-470D-8E68-541D4E99AD67}" type="parTrans" cxnId="{DA8A1CC4-2C9D-4FD4-BE63-E658450EE3F7}">
      <dgm:prSet/>
      <dgm:spPr/>
      <dgm:t>
        <a:bodyPr/>
        <a:lstStyle/>
        <a:p>
          <a:endParaRPr lang="en-IN" sz="1300"/>
        </a:p>
      </dgm:t>
    </dgm:pt>
    <dgm:pt modelId="{7B93B1E6-0D6A-402F-B847-2120EA079564}" type="sibTrans" cxnId="{DA8A1CC4-2C9D-4FD4-BE63-E658450EE3F7}">
      <dgm:prSet/>
      <dgm:spPr/>
      <dgm:t>
        <a:bodyPr/>
        <a:lstStyle/>
        <a:p>
          <a:endParaRPr lang="en-IN" sz="1300"/>
        </a:p>
      </dgm:t>
    </dgm:pt>
    <dgm:pt modelId="{BFCBAEC6-A70A-4FEC-98A6-574BC3A054C7}">
      <dgm:prSet custT="1"/>
      <dgm:spPr>
        <a:solidFill>
          <a:schemeClr val="bg2"/>
        </a:solidFill>
        <a:ln w="12700">
          <a:solidFill>
            <a:schemeClr val="bg1"/>
          </a:solidFill>
          <a:prstDash val="sysDot"/>
        </a:ln>
      </dgm:spPr>
      <dgm:t>
        <a:bodyPr/>
        <a:lstStyle/>
        <a:p>
          <a:pPr>
            <a:lnSpc>
              <a:spcPts val="1400"/>
            </a:lnSpc>
            <a:spcAft>
              <a:spcPts val="0"/>
            </a:spcAft>
          </a:pPr>
          <a:r>
            <a:rPr lang="en-US" sz="1300" b="0" dirty="0">
              <a:solidFill>
                <a:schemeClr val="tx1"/>
              </a:solidFill>
            </a:rPr>
            <a:t>Integration of IT, OT, People connectivity – One Network avoids handoff points in Network and gives single window ownership</a:t>
          </a:r>
          <a:endParaRPr lang="en-IN" sz="1300" b="0" dirty="0">
            <a:solidFill>
              <a:schemeClr val="tx1"/>
            </a:solidFill>
          </a:endParaRPr>
        </a:p>
      </dgm:t>
    </dgm:pt>
    <dgm:pt modelId="{22B92C39-00E4-40C8-9D11-36F239ACCBAF}" type="parTrans" cxnId="{2ACE6A7A-0D1F-4829-9EBB-261B3DEC4C60}">
      <dgm:prSet/>
      <dgm:spPr/>
      <dgm:t>
        <a:bodyPr/>
        <a:lstStyle/>
        <a:p>
          <a:endParaRPr lang="en-IN" sz="1300"/>
        </a:p>
      </dgm:t>
    </dgm:pt>
    <dgm:pt modelId="{5761B161-1FB1-49F0-A2ED-29177DAB6134}" type="sibTrans" cxnId="{2ACE6A7A-0D1F-4829-9EBB-261B3DEC4C60}">
      <dgm:prSet/>
      <dgm:spPr/>
      <dgm:t>
        <a:bodyPr/>
        <a:lstStyle/>
        <a:p>
          <a:endParaRPr lang="en-IN" sz="1300"/>
        </a:p>
      </dgm:t>
    </dgm:pt>
    <dgm:pt modelId="{DC8FA9EE-D2BE-4F88-9ACC-82D71A973012}" type="pres">
      <dgm:prSet presAssocID="{BD42A04D-3F5D-4916-92DD-E4A4276061D9}" presName="diagram" presStyleCnt="0">
        <dgm:presLayoutVars>
          <dgm:dir/>
          <dgm:resizeHandles val="exact"/>
        </dgm:presLayoutVars>
      </dgm:prSet>
      <dgm:spPr/>
    </dgm:pt>
    <dgm:pt modelId="{BD5C79D9-C415-4510-8383-57AF3AB47BF6}" type="pres">
      <dgm:prSet presAssocID="{E7AD025A-6355-418A-B0E9-A23F0EBA3A40}" presName="node" presStyleLbl="node1" presStyleIdx="0" presStyleCnt="7" custScaleY="126420">
        <dgm:presLayoutVars>
          <dgm:bulletEnabled val="1"/>
        </dgm:presLayoutVars>
      </dgm:prSet>
      <dgm:spPr>
        <a:prstGeom prst="round2DiagRect">
          <a:avLst/>
        </a:prstGeom>
      </dgm:spPr>
    </dgm:pt>
    <dgm:pt modelId="{CA292031-EE0B-4E5A-A390-130FB48C76FA}" type="pres">
      <dgm:prSet presAssocID="{33574A38-C69C-4747-A1A8-D978D88FEFCC}" presName="sibTrans" presStyleCnt="0"/>
      <dgm:spPr/>
    </dgm:pt>
    <dgm:pt modelId="{50D8A05D-E8C9-460E-972D-1A876EA19486}" type="pres">
      <dgm:prSet presAssocID="{D988C0FE-9C34-4A77-918A-7E8E8CC113C2}" presName="node" presStyleLbl="node1" presStyleIdx="1" presStyleCnt="7" custScaleY="126420">
        <dgm:presLayoutVars>
          <dgm:bulletEnabled val="1"/>
        </dgm:presLayoutVars>
      </dgm:prSet>
      <dgm:spPr>
        <a:prstGeom prst="round2DiagRect">
          <a:avLst/>
        </a:prstGeom>
      </dgm:spPr>
    </dgm:pt>
    <dgm:pt modelId="{28DD18AC-3B26-4A5F-A8FD-382C62B2EA90}" type="pres">
      <dgm:prSet presAssocID="{8E07321D-3D95-454E-BD62-F93482CDFB01}" presName="sibTrans" presStyleCnt="0"/>
      <dgm:spPr/>
    </dgm:pt>
    <dgm:pt modelId="{E1759F91-7348-49F2-927A-ED47E1825F40}" type="pres">
      <dgm:prSet presAssocID="{33F6EE57-2378-41CC-9EB9-85A9259DB66B}" presName="node" presStyleLbl="node1" presStyleIdx="2" presStyleCnt="7" custScaleY="126420">
        <dgm:presLayoutVars>
          <dgm:bulletEnabled val="1"/>
        </dgm:presLayoutVars>
      </dgm:prSet>
      <dgm:spPr>
        <a:prstGeom prst="round2DiagRect">
          <a:avLst/>
        </a:prstGeom>
      </dgm:spPr>
    </dgm:pt>
    <dgm:pt modelId="{75D94E1C-8B56-4E36-AA0F-C8B03E5A631C}" type="pres">
      <dgm:prSet presAssocID="{80DBB771-5F26-49D3-8481-42548468A97F}" presName="sibTrans" presStyleCnt="0"/>
      <dgm:spPr/>
    </dgm:pt>
    <dgm:pt modelId="{9F21C608-9CB6-4994-A74B-0F790335E7C6}" type="pres">
      <dgm:prSet presAssocID="{D6A53710-FD7C-449B-849C-44D929BEE71A}" presName="node" presStyleLbl="node1" presStyleIdx="3" presStyleCnt="7" custScaleY="126420">
        <dgm:presLayoutVars>
          <dgm:bulletEnabled val="1"/>
        </dgm:presLayoutVars>
      </dgm:prSet>
      <dgm:spPr>
        <a:prstGeom prst="round2DiagRect">
          <a:avLst/>
        </a:prstGeom>
      </dgm:spPr>
    </dgm:pt>
    <dgm:pt modelId="{0A561D24-F598-4677-957E-539C2347D668}" type="pres">
      <dgm:prSet presAssocID="{B0B7C60C-9473-401F-9119-BD7B64B0EB3A}" presName="sibTrans" presStyleCnt="0"/>
      <dgm:spPr/>
    </dgm:pt>
    <dgm:pt modelId="{7FB22DAC-8C92-4147-B75C-800437276629}" type="pres">
      <dgm:prSet presAssocID="{EAABD215-DDFD-401E-9A76-EDB9236DB9D1}" presName="node" presStyleLbl="node1" presStyleIdx="4" presStyleCnt="7" custScaleX="109389" custScaleY="126420">
        <dgm:presLayoutVars>
          <dgm:bulletEnabled val="1"/>
        </dgm:presLayoutVars>
      </dgm:prSet>
      <dgm:spPr>
        <a:prstGeom prst="round2DiagRect">
          <a:avLst/>
        </a:prstGeom>
      </dgm:spPr>
    </dgm:pt>
    <dgm:pt modelId="{235FBD61-F485-44CF-B84D-3753F56DC8CE}" type="pres">
      <dgm:prSet presAssocID="{2CB65205-5A11-4040-91B9-3C41189636CE}" presName="sibTrans" presStyleCnt="0"/>
      <dgm:spPr/>
    </dgm:pt>
    <dgm:pt modelId="{718CD481-0A97-485D-92D9-31110D4ECB95}" type="pres">
      <dgm:prSet presAssocID="{1ABD277D-8CF1-4939-AF67-4913BD2323AD}" presName="node" presStyleLbl="node1" presStyleIdx="5" presStyleCnt="7" custScaleX="109389" custScaleY="126420">
        <dgm:presLayoutVars>
          <dgm:bulletEnabled val="1"/>
        </dgm:presLayoutVars>
      </dgm:prSet>
      <dgm:spPr>
        <a:prstGeom prst="round2DiagRect">
          <a:avLst/>
        </a:prstGeom>
      </dgm:spPr>
    </dgm:pt>
    <dgm:pt modelId="{D64E42E2-D507-4F20-AF6D-0A809DD290C6}" type="pres">
      <dgm:prSet presAssocID="{7B93B1E6-0D6A-402F-B847-2120EA079564}" presName="sibTrans" presStyleCnt="0"/>
      <dgm:spPr/>
    </dgm:pt>
    <dgm:pt modelId="{539CA022-BC65-4834-9767-B6B2E7A22213}" type="pres">
      <dgm:prSet presAssocID="{BFCBAEC6-A70A-4FEC-98A6-574BC3A054C7}" presName="node" presStyleLbl="node1" presStyleIdx="6" presStyleCnt="7" custScaleX="109389" custScaleY="126420">
        <dgm:presLayoutVars>
          <dgm:bulletEnabled val="1"/>
        </dgm:presLayoutVars>
      </dgm:prSet>
      <dgm:spPr>
        <a:prstGeom prst="round2DiagRect">
          <a:avLst/>
        </a:prstGeom>
      </dgm:spPr>
    </dgm:pt>
  </dgm:ptLst>
  <dgm:cxnLst>
    <dgm:cxn modelId="{8C087A25-9D8F-43AD-BC62-28EC42D62AE3}" srcId="{BD42A04D-3F5D-4916-92DD-E4A4276061D9}" destId="{D988C0FE-9C34-4A77-918A-7E8E8CC113C2}" srcOrd="1" destOrd="0" parTransId="{57BF41BB-942F-4DC8-9001-4042C74E0087}" sibTransId="{8E07321D-3D95-454E-BD62-F93482CDFB01}"/>
    <dgm:cxn modelId="{4679D943-7AA7-488C-BA0A-0DE040DA0C7C}" type="presOf" srcId="{D6A53710-FD7C-449B-849C-44D929BEE71A}" destId="{9F21C608-9CB6-4994-A74B-0F790335E7C6}" srcOrd="0" destOrd="0" presId="urn:microsoft.com/office/officeart/2005/8/layout/default"/>
    <dgm:cxn modelId="{D72E6247-A31E-4CAC-9AF6-A0C9B988F80C}" type="presOf" srcId="{E7AD025A-6355-418A-B0E9-A23F0EBA3A40}" destId="{BD5C79D9-C415-4510-8383-57AF3AB47BF6}" srcOrd="0" destOrd="0" presId="urn:microsoft.com/office/officeart/2005/8/layout/default"/>
    <dgm:cxn modelId="{7BBF2C4E-E2DF-4507-A8E3-8CDE84F59E69}" srcId="{BD42A04D-3F5D-4916-92DD-E4A4276061D9}" destId="{E7AD025A-6355-418A-B0E9-A23F0EBA3A40}" srcOrd="0" destOrd="0" parTransId="{5CE3CA88-5912-42FF-BE96-738A4EFBA529}" sibTransId="{33574A38-C69C-4747-A1A8-D978D88FEFCC}"/>
    <dgm:cxn modelId="{4C60E770-92DD-4842-9B45-92A5A940215A}" type="presOf" srcId="{1ABD277D-8CF1-4939-AF67-4913BD2323AD}" destId="{718CD481-0A97-485D-92D9-31110D4ECB95}" srcOrd="0" destOrd="0" presId="urn:microsoft.com/office/officeart/2005/8/layout/default"/>
    <dgm:cxn modelId="{2ACE6A7A-0D1F-4829-9EBB-261B3DEC4C60}" srcId="{BD42A04D-3F5D-4916-92DD-E4A4276061D9}" destId="{BFCBAEC6-A70A-4FEC-98A6-574BC3A054C7}" srcOrd="6" destOrd="0" parTransId="{22B92C39-00E4-40C8-9D11-36F239ACCBAF}" sibTransId="{5761B161-1FB1-49F0-A2ED-29177DAB6134}"/>
    <dgm:cxn modelId="{0DF7528E-3167-40A2-A1B0-58B34C3AD6F1}" srcId="{BD42A04D-3F5D-4916-92DD-E4A4276061D9}" destId="{D6A53710-FD7C-449B-849C-44D929BEE71A}" srcOrd="3" destOrd="0" parTransId="{702FFBAC-20F5-47DA-87FF-A1E731867DEB}" sibTransId="{B0B7C60C-9473-401F-9119-BD7B64B0EB3A}"/>
    <dgm:cxn modelId="{06A18EB0-7AD5-4D71-A65E-92D6A468141C}" type="presOf" srcId="{33F6EE57-2378-41CC-9EB9-85A9259DB66B}" destId="{E1759F91-7348-49F2-927A-ED47E1825F40}" srcOrd="0" destOrd="0" presId="urn:microsoft.com/office/officeart/2005/8/layout/default"/>
    <dgm:cxn modelId="{37AD54B4-ED34-4074-8F90-279FE19DB0C5}" type="presOf" srcId="{D988C0FE-9C34-4A77-918A-7E8E8CC113C2}" destId="{50D8A05D-E8C9-460E-972D-1A876EA19486}" srcOrd="0" destOrd="0" presId="urn:microsoft.com/office/officeart/2005/8/layout/default"/>
    <dgm:cxn modelId="{725FDDBB-B518-423D-84D4-FCD949ED3F14}" type="presOf" srcId="{BFCBAEC6-A70A-4FEC-98A6-574BC3A054C7}" destId="{539CA022-BC65-4834-9767-B6B2E7A22213}" srcOrd="0" destOrd="0" presId="urn:microsoft.com/office/officeart/2005/8/layout/default"/>
    <dgm:cxn modelId="{899042BD-A04B-4613-A5F6-6BAEE0AB42C7}" type="presOf" srcId="{BD42A04D-3F5D-4916-92DD-E4A4276061D9}" destId="{DC8FA9EE-D2BE-4F88-9ACC-82D71A973012}" srcOrd="0" destOrd="0" presId="urn:microsoft.com/office/officeart/2005/8/layout/default"/>
    <dgm:cxn modelId="{DA8A1CC4-2C9D-4FD4-BE63-E658450EE3F7}" srcId="{BD42A04D-3F5D-4916-92DD-E4A4276061D9}" destId="{1ABD277D-8CF1-4939-AF67-4913BD2323AD}" srcOrd="5" destOrd="0" parTransId="{0003F354-912D-470D-8E68-541D4E99AD67}" sibTransId="{7B93B1E6-0D6A-402F-B847-2120EA079564}"/>
    <dgm:cxn modelId="{F56E73D8-0A45-4F96-AB56-C871B7A89488}" srcId="{BD42A04D-3F5D-4916-92DD-E4A4276061D9}" destId="{33F6EE57-2378-41CC-9EB9-85A9259DB66B}" srcOrd="2" destOrd="0" parTransId="{56C114DB-D762-4E37-81D5-4441DCFCA9D9}" sibTransId="{80DBB771-5F26-49D3-8481-42548468A97F}"/>
    <dgm:cxn modelId="{D4DDBBE2-FC40-42A7-BFA6-AA44ED218F39}" type="presOf" srcId="{EAABD215-DDFD-401E-9A76-EDB9236DB9D1}" destId="{7FB22DAC-8C92-4147-B75C-800437276629}" srcOrd="0" destOrd="0" presId="urn:microsoft.com/office/officeart/2005/8/layout/default"/>
    <dgm:cxn modelId="{832A65F4-831E-49A8-817A-58A95F5D224E}" srcId="{BD42A04D-3F5D-4916-92DD-E4A4276061D9}" destId="{EAABD215-DDFD-401E-9A76-EDB9236DB9D1}" srcOrd="4" destOrd="0" parTransId="{9F011378-174A-4780-A9EC-8B8EE29BF751}" sibTransId="{2CB65205-5A11-4040-91B9-3C41189636CE}"/>
    <dgm:cxn modelId="{6E0DC713-0C8E-49BB-B373-5C25FDBB937C}" type="presParOf" srcId="{DC8FA9EE-D2BE-4F88-9ACC-82D71A973012}" destId="{BD5C79D9-C415-4510-8383-57AF3AB47BF6}" srcOrd="0" destOrd="0" presId="urn:microsoft.com/office/officeart/2005/8/layout/default"/>
    <dgm:cxn modelId="{11800242-905F-439B-9FE5-A9892184FE8B}" type="presParOf" srcId="{DC8FA9EE-D2BE-4F88-9ACC-82D71A973012}" destId="{CA292031-EE0B-4E5A-A390-130FB48C76FA}" srcOrd="1" destOrd="0" presId="urn:microsoft.com/office/officeart/2005/8/layout/default"/>
    <dgm:cxn modelId="{91634AD5-A927-4CAF-AC52-79773A9E1B99}" type="presParOf" srcId="{DC8FA9EE-D2BE-4F88-9ACC-82D71A973012}" destId="{50D8A05D-E8C9-460E-972D-1A876EA19486}" srcOrd="2" destOrd="0" presId="urn:microsoft.com/office/officeart/2005/8/layout/default"/>
    <dgm:cxn modelId="{514C6C17-F8B3-4C56-AADF-F39FC907F4B6}" type="presParOf" srcId="{DC8FA9EE-D2BE-4F88-9ACC-82D71A973012}" destId="{28DD18AC-3B26-4A5F-A8FD-382C62B2EA90}" srcOrd="3" destOrd="0" presId="urn:microsoft.com/office/officeart/2005/8/layout/default"/>
    <dgm:cxn modelId="{9783FD46-DA97-4CDE-87F6-CED5A98DEE96}" type="presParOf" srcId="{DC8FA9EE-D2BE-4F88-9ACC-82D71A973012}" destId="{E1759F91-7348-49F2-927A-ED47E1825F40}" srcOrd="4" destOrd="0" presId="urn:microsoft.com/office/officeart/2005/8/layout/default"/>
    <dgm:cxn modelId="{E361F4EF-B533-40CE-98F1-20999837CABA}" type="presParOf" srcId="{DC8FA9EE-D2BE-4F88-9ACC-82D71A973012}" destId="{75D94E1C-8B56-4E36-AA0F-C8B03E5A631C}" srcOrd="5" destOrd="0" presId="urn:microsoft.com/office/officeart/2005/8/layout/default"/>
    <dgm:cxn modelId="{45EE5895-E9D1-448E-930E-6DA7A727ECFA}" type="presParOf" srcId="{DC8FA9EE-D2BE-4F88-9ACC-82D71A973012}" destId="{9F21C608-9CB6-4994-A74B-0F790335E7C6}" srcOrd="6" destOrd="0" presId="urn:microsoft.com/office/officeart/2005/8/layout/default"/>
    <dgm:cxn modelId="{4C27FD59-C13E-40B5-8614-5A81819248F3}" type="presParOf" srcId="{DC8FA9EE-D2BE-4F88-9ACC-82D71A973012}" destId="{0A561D24-F598-4677-957E-539C2347D668}" srcOrd="7" destOrd="0" presId="urn:microsoft.com/office/officeart/2005/8/layout/default"/>
    <dgm:cxn modelId="{4072999D-098C-44E4-B02C-8390BECE32A9}" type="presParOf" srcId="{DC8FA9EE-D2BE-4F88-9ACC-82D71A973012}" destId="{7FB22DAC-8C92-4147-B75C-800437276629}" srcOrd="8" destOrd="0" presId="urn:microsoft.com/office/officeart/2005/8/layout/default"/>
    <dgm:cxn modelId="{8D82573A-559A-40F5-835C-A1AF1D35E3C4}" type="presParOf" srcId="{DC8FA9EE-D2BE-4F88-9ACC-82D71A973012}" destId="{235FBD61-F485-44CF-B84D-3753F56DC8CE}" srcOrd="9" destOrd="0" presId="urn:microsoft.com/office/officeart/2005/8/layout/default"/>
    <dgm:cxn modelId="{447D7D5F-430B-43AB-AF3E-CA295D7028B2}" type="presParOf" srcId="{DC8FA9EE-D2BE-4F88-9ACC-82D71A973012}" destId="{718CD481-0A97-485D-92D9-31110D4ECB95}" srcOrd="10" destOrd="0" presId="urn:microsoft.com/office/officeart/2005/8/layout/default"/>
    <dgm:cxn modelId="{F063D505-6E7E-4F39-92F4-1D4600921D71}" type="presParOf" srcId="{DC8FA9EE-D2BE-4F88-9ACC-82D71A973012}" destId="{D64E42E2-D507-4F20-AF6D-0A809DD290C6}" srcOrd="11" destOrd="0" presId="urn:microsoft.com/office/officeart/2005/8/layout/default"/>
    <dgm:cxn modelId="{35210445-814A-41DE-A656-A12E650E2ED7}" type="presParOf" srcId="{DC8FA9EE-D2BE-4F88-9ACC-82D71A973012}" destId="{539CA022-BC65-4834-9767-B6B2E7A2221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2669D-FEF4-4FE6-8457-76781CF8069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IN"/>
        </a:p>
      </dgm:t>
    </dgm:pt>
    <dgm:pt modelId="{3A466063-A73D-42CC-8592-E21AD2130867}">
      <dgm:prSet custT="1"/>
      <dgm:spPr>
        <a:solidFill>
          <a:srgbClr val="41A7E0"/>
        </a:solidFill>
        <a:ln w="12700">
          <a:solidFill>
            <a:schemeClr val="bg1"/>
          </a:solidFill>
          <a:prstDash val="sysDot"/>
        </a:ln>
      </dgm:spPr>
      <dgm:t>
        <a:bodyPr/>
        <a:lstStyle/>
        <a:p>
          <a:pPr marL="36000" algn="l">
            <a:lnSpc>
              <a:spcPct val="100000"/>
            </a:lnSpc>
            <a:spcAft>
              <a:spcPts val="0"/>
            </a:spcAft>
          </a:pPr>
          <a:r>
            <a:rPr lang="en-US" sz="1200" b="1" dirty="0"/>
            <a:t>Merging ICT landscape – LAN + WAN – Need for integration of IT, OT, people</a:t>
          </a:r>
        </a:p>
        <a:p>
          <a:pPr marL="36000" algn="l">
            <a:lnSpc>
              <a:spcPct val="100000"/>
            </a:lnSpc>
            <a:spcAft>
              <a:spcPts val="0"/>
            </a:spcAft>
          </a:pPr>
          <a:endParaRPr lang="en-US" sz="1200" b="1" dirty="0"/>
        </a:p>
        <a:p>
          <a:pPr marL="36000" algn="l">
            <a:lnSpc>
              <a:spcPct val="100000"/>
            </a:lnSpc>
            <a:spcAft>
              <a:spcPts val="0"/>
            </a:spcAft>
          </a:pPr>
          <a:r>
            <a:rPr lang="en-US" sz="1200" b="1" dirty="0"/>
            <a:t>Need for Single Pane Of Glass View of Network beyond WAN </a:t>
          </a:r>
          <a:endParaRPr lang="en-IN" sz="1200" dirty="0"/>
        </a:p>
      </dgm:t>
    </dgm:pt>
    <dgm:pt modelId="{397234BC-43DC-487B-B972-943196283DB5}" type="parTrans" cxnId="{0AC2308E-44D9-4CCE-8ACC-EFCEF0483970}">
      <dgm:prSet/>
      <dgm:spPr/>
      <dgm:t>
        <a:bodyPr/>
        <a:lstStyle/>
        <a:p>
          <a:endParaRPr lang="en-IN" sz="2800"/>
        </a:p>
      </dgm:t>
    </dgm:pt>
    <dgm:pt modelId="{B78D59ED-CCD0-4ABF-B0FF-2D9606B00F44}" type="sibTrans" cxnId="{0AC2308E-44D9-4CCE-8ACC-EFCEF0483970}">
      <dgm:prSet/>
      <dgm:spPr>
        <a:ln w="12700">
          <a:solidFill>
            <a:schemeClr val="bg1">
              <a:lumMod val="75000"/>
            </a:schemeClr>
          </a:solidFill>
          <a:prstDash val="sysDot"/>
        </a:ln>
      </dgm:spPr>
      <dgm:t>
        <a:bodyPr/>
        <a:lstStyle/>
        <a:p>
          <a:endParaRPr lang="en-IN" sz="2800" dirty="0"/>
        </a:p>
      </dgm:t>
    </dgm:pt>
    <dgm:pt modelId="{32C60BD4-8AC3-43F2-BBC6-38AF06506BDE}">
      <dgm:prSet custT="1"/>
      <dgm:spPr>
        <a:solidFill>
          <a:srgbClr val="4382DD"/>
        </a:solidFill>
        <a:ln w="12700">
          <a:solidFill>
            <a:schemeClr val="bg1"/>
          </a:solidFill>
          <a:prstDash val="sysDot"/>
        </a:ln>
      </dgm:spPr>
      <dgm:t>
        <a:bodyPr/>
        <a:lstStyle/>
        <a:p>
          <a:pPr marL="36000" algn="l">
            <a:lnSpc>
              <a:spcPct val="100000"/>
            </a:lnSpc>
            <a:spcAft>
              <a:spcPts val="0"/>
            </a:spcAft>
          </a:pPr>
          <a:r>
            <a:rPr lang="en-US" sz="1200" b="1" dirty="0"/>
            <a:t>Multiple challenges in managing organically grown networks </a:t>
          </a:r>
          <a:r>
            <a:rPr lang="en-US" sz="1200" dirty="0"/>
            <a:t>– service provider management, incident management, Analytics, field issues</a:t>
          </a:r>
          <a:endParaRPr lang="en-IN" sz="1200" dirty="0"/>
        </a:p>
      </dgm:t>
    </dgm:pt>
    <dgm:pt modelId="{D95A5315-EBFD-4C98-B7C2-41A65443444F}" type="parTrans" cxnId="{083805A6-6856-47E8-95F9-3D6150F63F3A}">
      <dgm:prSet/>
      <dgm:spPr/>
      <dgm:t>
        <a:bodyPr/>
        <a:lstStyle/>
        <a:p>
          <a:endParaRPr lang="en-IN" sz="2800"/>
        </a:p>
      </dgm:t>
    </dgm:pt>
    <dgm:pt modelId="{2699EA0A-AC7D-4824-9799-83C0EE071EA3}" type="sibTrans" cxnId="{083805A6-6856-47E8-95F9-3D6150F63F3A}">
      <dgm:prSet/>
      <dgm:spPr>
        <a:ln w="12700">
          <a:solidFill>
            <a:schemeClr val="bg1">
              <a:lumMod val="75000"/>
            </a:schemeClr>
          </a:solidFill>
          <a:prstDash val="sysDot"/>
        </a:ln>
      </dgm:spPr>
      <dgm:t>
        <a:bodyPr/>
        <a:lstStyle/>
        <a:p>
          <a:endParaRPr lang="en-IN" sz="2800" dirty="0"/>
        </a:p>
      </dgm:t>
    </dgm:pt>
    <dgm:pt modelId="{58E44906-687C-4AB3-ADAC-8F2FEF3E77C1}">
      <dgm:prSet custT="1"/>
      <dgm:spPr>
        <a:solidFill>
          <a:srgbClr val="40D3E2"/>
        </a:solidFill>
        <a:ln w="12700">
          <a:solidFill>
            <a:schemeClr val="bg1"/>
          </a:solidFill>
          <a:prstDash val="sysDot"/>
        </a:ln>
      </dgm:spPr>
      <dgm:t>
        <a:bodyPr/>
        <a:lstStyle/>
        <a:p>
          <a:pPr marL="36000" algn="l">
            <a:lnSpc>
              <a:spcPct val="100000"/>
            </a:lnSpc>
            <a:spcAft>
              <a:spcPts val="0"/>
            </a:spcAft>
          </a:pPr>
          <a:r>
            <a:rPr lang="en-US" sz="1200" b="1" dirty="0"/>
            <a:t>Availability focused Networks failing to deliver Application performance &amp; User experience</a:t>
          </a:r>
          <a:endParaRPr lang="en-IN" sz="1200" dirty="0"/>
        </a:p>
      </dgm:t>
    </dgm:pt>
    <dgm:pt modelId="{CB3F52DE-5513-4ED7-A7B5-AB708ACD46C9}" type="parTrans" cxnId="{DA3CD1AA-892A-4073-814C-84151DF524DC}">
      <dgm:prSet/>
      <dgm:spPr/>
      <dgm:t>
        <a:bodyPr/>
        <a:lstStyle/>
        <a:p>
          <a:endParaRPr lang="en-IN" sz="2800"/>
        </a:p>
      </dgm:t>
    </dgm:pt>
    <dgm:pt modelId="{DE58C792-7C32-448B-B04F-092110D4FD61}" type="sibTrans" cxnId="{DA3CD1AA-892A-4073-814C-84151DF524DC}">
      <dgm:prSet/>
      <dgm:spPr>
        <a:ln w="12700">
          <a:solidFill>
            <a:schemeClr val="bg1">
              <a:lumMod val="75000"/>
            </a:schemeClr>
          </a:solidFill>
          <a:prstDash val="sysDot"/>
        </a:ln>
      </dgm:spPr>
      <dgm:t>
        <a:bodyPr/>
        <a:lstStyle/>
        <a:p>
          <a:endParaRPr lang="en-IN" sz="2800" dirty="0"/>
        </a:p>
      </dgm:t>
    </dgm:pt>
    <dgm:pt modelId="{0819FF35-7A16-4C92-B534-E22EB585A313}">
      <dgm:prSet custT="1"/>
      <dgm:spPr>
        <a:solidFill>
          <a:srgbClr val="40D3E2"/>
        </a:solidFill>
        <a:ln w="12700">
          <a:solidFill>
            <a:schemeClr val="bg1"/>
          </a:solidFill>
          <a:prstDash val="sysDot"/>
        </a:ln>
      </dgm:spPr>
      <dgm:t>
        <a:bodyPr/>
        <a:lstStyle/>
        <a:p>
          <a:pPr marL="36000" algn="l">
            <a:lnSpc>
              <a:spcPct val="100000"/>
            </a:lnSpc>
            <a:spcAft>
              <a:spcPts val="0"/>
            </a:spcAft>
          </a:pPr>
          <a:r>
            <a:rPr lang="en-US" sz="1200" b="1" dirty="0"/>
            <a:t>Disjointed Tool Sets - High tool costs - complex integration and management, No single view of Network and </a:t>
          </a:r>
          <a:br>
            <a:rPr lang="en-US" sz="1200" b="1" dirty="0"/>
          </a:br>
          <a:r>
            <a:rPr lang="en-US" sz="1200" b="1" dirty="0"/>
            <a:t>Network assets </a:t>
          </a:r>
          <a:endParaRPr lang="en-IN" sz="1200" dirty="0"/>
        </a:p>
      </dgm:t>
    </dgm:pt>
    <dgm:pt modelId="{F1CC451B-00B7-4BDB-AC6F-60A0FFC92E47}" type="parTrans" cxnId="{CDA74F40-B9B5-4E18-92B4-263C97551D82}">
      <dgm:prSet/>
      <dgm:spPr/>
      <dgm:t>
        <a:bodyPr/>
        <a:lstStyle/>
        <a:p>
          <a:endParaRPr lang="en-IN" sz="2800"/>
        </a:p>
      </dgm:t>
    </dgm:pt>
    <dgm:pt modelId="{3D7367DF-55C1-42DF-BAE3-4434065F81F2}" type="sibTrans" cxnId="{CDA74F40-B9B5-4E18-92B4-263C97551D82}">
      <dgm:prSet/>
      <dgm:spPr>
        <a:ln w="12700">
          <a:solidFill>
            <a:schemeClr val="bg1">
              <a:lumMod val="75000"/>
            </a:schemeClr>
          </a:solidFill>
          <a:prstDash val="sysDot"/>
        </a:ln>
      </dgm:spPr>
      <dgm:t>
        <a:bodyPr/>
        <a:lstStyle/>
        <a:p>
          <a:endParaRPr lang="en-IN" sz="2800" dirty="0"/>
        </a:p>
      </dgm:t>
    </dgm:pt>
    <dgm:pt modelId="{5BCB8331-39B8-47A1-BA34-9B001703ABE9}">
      <dgm:prSet custT="1"/>
      <dgm:spPr>
        <a:solidFill>
          <a:srgbClr val="43D1A1"/>
        </a:solidFill>
        <a:ln w="12700">
          <a:solidFill>
            <a:schemeClr val="bg1"/>
          </a:solidFill>
          <a:prstDash val="sysDot"/>
        </a:ln>
      </dgm:spPr>
      <dgm:t>
        <a:bodyPr/>
        <a:lstStyle/>
        <a:p>
          <a:pPr marL="36000" algn="l">
            <a:lnSpc>
              <a:spcPct val="100000"/>
            </a:lnSpc>
            <a:spcAft>
              <a:spcPts val="0"/>
            </a:spcAft>
          </a:pPr>
          <a:r>
            <a:rPr lang="en-US" sz="1200" b="1" dirty="0"/>
            <a:t>Resource / People intensive models not viable in current cost sensitive times </a:t>
          </a:r>
          <a:endParaRPr lang="en-IN" sz="1200" dirty="0"/>
        </a:p>
      </dgm:t>
    </dgm:pt>
    <dgm:pt modelId="{688B1074-244E-4E66-A092-EFBB324D71E5}" type="parTrans" cxnId="{94EF1824-DB47-49C5-8C24-81B257895A3B}">
      <dgm:prSet/>
      <dgm:spPr/>
      <dgm:t>
        <a:bodyPr/>
        <a:lstStyle/>
        <a:p>
          <a:endParaRPr lang="en-IN" sz="2800"/>
        </a:p>
      </dgm:t>
    </dgm:pt>
    <dgm:pt modelId="{C291B339-1089-422D-8711-C9590C949194}" type="sibTrans" cxnId="{94EF1824-DB47-49C5-8C24-81B257895A3B}">
      <dgm:prSet/>
      <dgm:spPr>
        <a:ln w="12700">
          <a:solidFill>
            <a:schemeClr val="bg1">
              <a:lumMod val="75000"/>
            </a:schemeClr>
          </a:solidFill>
          <a:prstDash val="sysDot"/>
        </a:ln>
      </dgm:spPr>
      <dgm:t>
        <a:bodyPr/>
        <a:lstStyle/>
        <a:p>
          <a:endParaRPr lang="en-IN" sz="2800" dirty="0"/>
        </a:p>
      </dgm:t>
    </dgm:pt>
    <dgm:pt modelId="{A2BC4EC9-4CAA-49DB-B0C4-84D107D25B31}">
      <dgm:prSet custT="1"/>
      <dgm:spPr>
        <a:solidFill>
          <a:srgbClr val="41A7E0"/>
        </a:solidFill>
        <a:ln w="12700">
          <a:solidFill>
            <a:schemeClr val="bg1"/>
          </a:solidFill>
          <a:prstDash val="sysDot"/>
        </a:ln>
      </dgm:spPr>
      <dgm:t>
        <a:bodyPr/>
        <a:lstStyle/>
        <a:p>
          <a:pPr marL="36000" algn="l">
            <a:lnSpc>
              <a:spcPct val="100000"/>
            </a:lnSpc>
            <a:spcAft>
              <a:spcPts val="0"/>
            </a:spcAft>
          </a:pPr>
          <a:r>
            <a:rPr lang="en-US" sz="1200" b="1" dirty="0"/>
            <a:t>Need for trained, expert teams </a:t>
          </a:r>
          <a:r>
            <a:rPr lang="en-US" sz="1200" dirty="0"/>
            <a:t>who will bring their technical and operational know-how and enhance the efficiency and effectiveness of customers’ IT operations.</a:t>
          </a:r>
          <a:endParaRPr lang="en-IN" sz="1200" dirty="0"/>
        </a:p>
      </dgm:t>
    </dgm:pt>
    <dgm:pt modelId="{ED479F3A-001C-4A1F-8749-A4BE4E44B8F8}" type="parTrans" cxnId="{AC5EAE5D-16ED-41D4-84F0-614283487F71}">
      <dgm:prSet/>
      <dgm:spPr/>
      <dgm:t>
        <a:bodyPr/>
        <a:lstStyle/>
        <a:p>
          <a:endParaRPr lang="en-IN" sz="2800"/>
        </a:p>
      </dgm:t>
    </dgm:pt>
    <dgm:pt modelId="{802D7DE6-8548-4D93-B320-26ACA4E57232}" type="sibTrans" cxnId="{AC5EAE5D-16ED-41D4-84F0-614283487F71}">
      <dgm:prSet/>
      <dgm:spPr/>
      <dgm:t>
        <a:bodyPr/>
        <a:lstStyle/>
        <a:p>
          <a:endParaRPr lang="en-IN" sz="2800"/>
        </a:p>
      </dgm:t>
    </dgm:pt>
    <dgm:pt modelId="{F8C9EDE3-FEC0-4EF8-8F71-76CA080FF27E}" type="pres">
      <dgm:prSet presAssocID="{78B2669D-FEF4-4FE6-8457-76781CF80699}" presName="diagram" presStyleCnt="0">
        <dgm:presLayoutVars>
          <dgm:dir/>
          <dgm:resizeHandles val="exact"/>
        </dgm:presLayoutVars>
      </dgm:prSet>
      <dgm:spPr/>
    </dgm:pt>
    <dgm:pt modelId="{7CAEFA43-CAAB-43CA-B1A3-2D0EABF8D3B1}" type="pres">
      <dgm:prSet presAssocID="{3A466063-A73D-42CC-8592-E21AD2130867}" presName="node" presStyleLbl="node1" presStyleIdx="0" presStyleCnt="6" custScaleX="156713" custScaleY="225351" custLinFactNeighborX="20666">
        <dgm:presLayoutVars>
          <dgm:bulletEnabled val="1"/>
        </dgm:presLayoutVars>
      </dgm:prSet>
      <dgm:spPr>
        <a:prstGeom prst="plaque">
          <a:avLst/>
        </a:prstGeom>
      </dgm:spPr>
    </dgm:pt>
    <dgm:pt modelId="{1CCA2A46-315F-4B1D-96EC-D79D48652CEF}" type="pres">
      <dgm:prSet presAssocID="{B78D59ED-CCD0-4ABF-B0FF-2D9606B00F44}" presName="sibTrans" presStyleCnt="0"/>
      <dgm:spPr/>
    </dgm:pt>
    <dgm:pt modelId="{081031A6-C884-4440-8D9E-D110188E258C}" type="pres">
      <dgm:prSet presAssocID="{32C60BD4-8AC3-43F2-BBC6-38AF06506BDE}" presName="node" presStyleLbl="node1" presStyleIdx="1" presStyleCnt="6" custScaleX="156713" custScaleY="225351" custLinFactNeighborX="15072" custLinFactNeighborY="1022">
        <dgm:presLayoutVars>
          <dgm:bulletEnabled val="1"/>
        </dgm:presLayoutVars>
      </dgm:prSet>
      <dgm:spPr>
        <a:prstGeom prst="plaque">
          <a:avLst/>
        </a:prstGeom>
      </dgm:spPr>
    </dgm:pt>
    <dgm:pt modelId="{1752CD1B-FA17-428B-AA49-4B1B916E755C}" type="pres">
      <dgm:prSet presAssocID="{2699EA0A-AC7D-4824-9799-83C0EE071EA3}" presName="sibTrans" presStyleCnt="0"/>
      <dgm:spPr/>
    </dgm:pt>
    <dgm:pt modelId="{19342BDB-A5F7-4877-AD77-4E941A6CBBE5}" type="pres">
      <dgm:prSet presAssocID="{58E44906-687C-4AB3-ADAC-8F2FEF3E77C1}" presName="node" presStyleLbl="node1" presStyleIdx="2" presStyleCnt="6" custScaleX="156713" custScaleY="225351" custLinFactNeighborX="20666">
        <dgm:presLayoutVars>
          <dgm:bulletEnabled val="1"/>
        </dgm:presLayoutVars>
      </dgm:prSet>
      <dgm:spPr>
        <a:prstGeom prst="plaque">
          <a:avLst/>
        </a:prstGeom>
      </dgm:spPr>
    </dgm:pt>
    <dgm:pt modelId="{D9260971-CE95-48C7-BDB6-437CF021CFCE}" type="pres">
      <dgm:prSet presAssocID="{DE58C792-7C32-448B-B04F-092110D4FD61}" presName="sibTrans" presStyleCnt="0"/>
      <dgm:spPr/>
    </dgm:pt>
    <dgm:pt modelId="{5E1B120D-97BC-4FE7-8E33-C34006BBCA2C}" type="pres">
      <dgm:prSet presAssocID="{0819FF35-7A16-4C92-B534-E22EB585A313}" presName="node" presStyleLbl="node1" presStyleIdx="3" presStyleCnt="6" custScaleX="156713" custScaleY="225351" custLinFactNeighborX="20645">
        <dgm:presLayoutVars>
          <dgm:bulletEnabled val="1"/>
        </dgm:presLayoutVars>
      </dgm:prSet>
      <dgm:spPr>
        <a:prstGeom prst="plaque">
          <a:avLst/>
        </a:prstGeom>
      </dgm:spPr>
    </dgm:pt>
    <dgm:pt modelId="{36504ADD-7CF7-4B01-BC10-A73C8FE49A4B}" type="pres">
      <dgm:prSet presAssocID="{3D7367DF-55C1-42DF-BAE3-4434065F81F2}" presName="sibTrans" presStyleCnt="0"/>
      <dgm:spPr/>
    </dgm:pt>
    <dgm:pt modelId="{63B65B7F-A18F-4645-BF71-A703527EE2C3}" type="pres">
      <dgm:prSet presAssocID="{5BCB8331-39B8-47A1-BA34-9B001703ABE9}" presName="node" presStyleLbl="node1" presStyleIdx="4" presStyleCnt="6" custScaleX="156713" custScaleY="225351" custLinFactNeighborX="15430">
        <dgm:presLayoutVars>
          <dgm:bulletEnabled val="1"/>
        </dgm:presLayoutVars>
      </dgm:prSet>
      <dgm:spPr>
        <a:prstGeom prst="plaque">
          <a:avLst/>
        </a:prstGeom>
      </dgm:spPr>
    </dgm:pt>
    <dgm:pt modelId="{94A16336-E081-4941-9B53-7B690EECA647}" type="pres">
      <dgm:prSet presAssocID="{C291B339-1089-422D-8711-C9590C949194}" presName="sibTrans" presStyleCnt="0"/>
      <dgm:spPr/>
    </dgm:pt>
    <dgm:pt modelId="{F35B6AD2-9F6A-43E5-B3EB-E6AD716AD896}" type="pres">
      <dgm:prSet presAssocID="{A2BC4EC9-4CAA-49DB-B0C4-84D107D25B31}" presName="node" presStyleLbl="node1" presStyleIdx="5" presStyleCnt="6" custScaleX="156713" custScaleY="225351" custLinFactNeighborX="20666">
        <dgm:presLayoutVars>
          <dgm:bulletEnabled val="1"/>
        </dgm:presLayoutVars>
      </dgm:prSet>
      <dgm:spPr>
        <a:prstGeom prst="plaque">
          <a:avLst/>
        </a:prstGeom>
      </dgm:spPr>
    </dgm:pt>
  </dgm:ptLst>
  <dgm:cxnLst>
    <dgm:cxn modelId="{26222C23-B007-4218-A79F-157583CC2294}" type="presOf" srcId="{5BCB8331-39B8-47A1-BA34-9B001703ABE9}" destId="{63B65B7F-A18F-4645-BF71-A703527EE2C3}" srcOrd="0" destOrd="0" presId="urn:microsoft.com/office/officeart/2005/8/layout/default"/>
    <dgm:cxn modelId="{94EF1824-DB47-49C5-8C24-81B257895A3B}" srcId="{78B2669D-FEF4-4FE6-8457-76781CF80699}" destId="{5BCB8331-39B8-47A1-BA34-9B001703ABE9}" srcOrd="4" destOrd="0" parTransId="{688B1074-244E-4E66-A092-EFBB324D71E5}" sibTransId="{C291B339-1089-422D-8711-C9590C949194}"/>
    <dgm:cxn modelId="{56B7802D-60BC-4355-8AFD-C52A0BACE303}" type="presOf" srcId="{A2BC4EC9-4CAA-49DB-B0C4-84D107D25B31}" destId="{F35B6AD2-9F6A-43E5-B3EB-E6AD716AD896}" srcOrd="0" destOrd="0" presId="urn:microsoft.com/office/officeart/2005/8/layout/default"/>
    <dgm:cxn modelId="{CDA74F40-B9B5-4E18-92B4-263C97551D82}" srcId="{78B2669D-FEF4-4FE6-8457-76781CF80699}" destId="{0819FF35-7A16-4C92-B534-E22EB585A313}" srcOrd="3" destOrd="0" parTransId="{F1CC451B-00B7-4BDB-AC6F-60A0FFC92E47}" sibTransId="{3D7367DF-55C1-42DF-BAE3-4434065F81F2}"/>
    <dgm:cxn modelId="{82A13654-4A52-4115-94EE-17FF70CD43B2}" type="presOf" srcId="{32C60BD4-8AC3-43F2-BBC6-38AF06506BDE}" destId="{081031A6-C884-4440-8D9E-D110188E258C}" srcOrd="0" destOrd="0" presId="urn:microsoft.com/office/officeart/2005/8/layout/default"/>
    <dgm:cxn modelId="{AC5EAE5D-16ED-41D4-84F0-614283487F71}" srcId="{78B2669D-FEF4-4FE6-8457-76781CF80699}" destId="{A2BC4EC9-4CAA-49DB-B0C4-84D107D25B31}" srcOrd="5" destOrd="0" parTransId="{ED479F3A-001C-4A1F-8749-A4BE4E44B8F8}" sibTransId="{802D7DE6-8548-4D93-B320-26ACA4E57232}"/>
    <dgm:cxn modelId="{7F384688-AA51-42AA-9FC8-E72AA14B2AA0}" type="presOf" srcId="{0819FF35-7A16-4C92-B534-E22EB585A313}" destId="{5E1B120D-97BC-4FE7-8E33-C34006BBCA2C}" srcOrd="0" destOrd="0" presId="urn:microsoft.com/office/officeart/2005/8/layout/default"/>
    <dgm:cxn modelId="{0AC2308E-44D9-4CCE-8ACC-EFCEF0483970}" srcId="{78B2669D-FEF4-4FE6-8457-76781CF80699}" destId="{3A466063-A73D-42CC-8592-E21AD2130867}" srcOrd="0" destOrd="0" parTransId="{397234BC-43DC-487B-B972-943196283DB5}" sibTransId="{B78D59ED-CCD0-4ABF-B0FF-2D9606B00F44}"/>
    <dgm:cxn modelId="{3E26DD96-F1A4-45FE-93B0-08ED1FE98B66}" type="presOf" srcId="{58E44906-687C-4AB3-ADAC-8F2FEF3E77C1}" destId="{19342BDB-A5F7-4877-AD77-4E941A6CBBE5}" srcOrd="0" destOrd="0" presId="urn:microsoft.com/office/officeart/2005/8/layout/default"/>
    <dgm:cxn modelId="{083805A6-6856-47E8-95F9-3D6150F63F3A}" srcId="{78B2669D-FEF4-4FE6-8457-76781CF80699}" destId="{32C60BD4-8AC3-43F2-BBC6-38AF06506BDE}" srcOrd="1" destOrd="0" parTransId="{D95A5315-EBFD-4C98-B7C2-41A65443444F}" sibTransId="{2699EA0A-AC7D-4824-9799-83C0EE071EA3}"/>
    <dgm:cxn modelId="{7A7030A6-D20A-4847-A186-EA699762ADB8}" type="presOf" srcId="{3A466063-A73D-42CC-8592-E21AD2130867}" destId="{7CAEFA43-CAAB-43CA-B1A3-2D0EABF8D3B1}" srcOrd="0" destOrd="0" presId="urn:microsoft.com/office/officeart/2005/8/layout/default"/>
    <dgm:cxn modelId="{DA3CD1AA-892A-4073-814C-84151DF524DC}" srcId="{78B2669D-FEF4-4FE6-8457-76781CF80699}" destId="{58E44906-687C-4AB3-ADAC-8F2FEF3E77C1}" srcOrd="2" destOrd="0" parTransId="{CB3F52DE-5513-4ED7-A7B5-AB708ACD46C9}" sibTransId="{DE58C792-7C32-448B-B04F-092110D4FD61}"/>
    <dgm:cxn modelId="{486C93C4-4F2C-4937-9B97-7EE671500EE0}" type="presOf" srcId="{78B2669D-FEF4-4FE6-8457-76781CF80699}" destId="{F8C9EDE3-FEC0-4EF8-8F71-76CA080FF27E}" srcOrd="0" destOrd="0" presId="urn:microsoft.com/office/officeart/2005/8/layout/default"/>
    <dgm:cxn modelId="{DECE1D04-3E53-4923-BDB4-212FB780ED28}" type="presParOf" srcId="{F8C9EDE3-FEC0-4EF8-8F71-76CA080FF27E}" destId="{7CAEFA43-CAAB-43CA-B1A3-2D0EABF8D3B1}" srcOrd="0" destOrd="0" presId="urn:microsoft.com/office/officeart/2005/8/layout/default"/>
    <dgm:cxn modelId="{2D93B53D-9B64-4CE1-B3C2-3A3B3FC46844}" type="presParOf" srcId="{F8C9EDE3-FEC0-4EF8-8F71-76CA080FF27E}" destId="{1CCA2A46-315F-4B1D-96EC-D79D48652CEF}" srcOrd="1" destOrd="0" presId="urn:microsoft.com/office/officeart/2005/8/layout/default"/>
    <dgm:cxn modelId="{A33816F1-FD6B-488B-B88F-605A542599C7}" type="presParOf" srcId="{F8C9EDE3-FEC0-4EF8-8F71-76CA080FF27E}" destId="{081031A6-C884-4440-8D9E-D110188E258C}" srcOrd="2" destOrd="0" presId="urn:microsoft.com/office/officeart/2005/8/layout/default"/>
    <dgm:cxn modelId="{6438D6B9-68AD-45E4-82B9-C51078B8E07D}" type="presParOf" srcId="{F8C9EDE3-FEC0-4EF8-8F71-76CA080FF27E}" destId="{1752CD1B-FA17-428B-AA49-4B1B916E755C}" srcOrd="3" destOrd="0" presId="urn:microsoft.com/office/officeart/2005/8/layout/default"/>
    <dgm:cxn modelId="{0F295380-D6DE-497B-9D95-40A95BD53CD8}" type="presParOf" srcId="{F8C9EDE3-FEC0-4EF8-8F71-76CA080FF27E}" destId="{19342BDB-A5F7-4877-AD77-4E941A6CBBE5}" srcOrd="4" destOrd="0" presId="urn:microsoft.com/office/officeart/2005/8/layout/default"/>
    <dgm:cxn modelId="{378EDD46-2C44-4D16-BE7E-508AB0CADD4D}" type="presParOf" srcId="{F8C9EDE3-FEC0-4EF8-8F71-76CA080FF27E}" destId="{D9260971-CE95-48C7-BDB6-437CF021CFCE}" srcOrd="5" destOrd="0" presId="urn:microsoft.com/office/officeart/2005/8/layout/default"/>
    <dgm:cxn modelId="{FFC4CDB5-C0C8-45FC-8352-E75024F2A6C3}" type="presParOf" srcId="{F8C9EDE3-FEC0-4EF8-8F71-76CA080FF27E}" destId="{5E1B120D-97BC-4FE7-8E33-C34006BBCA2C}" srcOrd="6" destOrd="0" presId="urn:microsoft.com/office/officeart/2005/8/layout/default"/>
    <dgm:cxn modelId="{C390BA1D-4E15-4169-A77A-33298DD41553}" type="presParOf" srcId="{F8C9EDE3-FEC0-4EF8-8F71-76CA080FF27E}" destId="{36504ADD-7CF7-4B01-BC10-A73C8FE49A4B}" srcOrd="7" destOrd="0" presId="urn:microsoft.com/office/officeart/2005/8/layout/default"/>
    <dgm:cxn modelId="{8F4120C8-C4CB-4022-BB90-6B160D1BA9FD}" type="presParOf" srcId="{F8C9EDE3-FEC0-4EF8-8F71-76CA080FF27E}" destId="{63B65B7F-A18F-4645-BF71-A703527EE2C3}" srcOrd="8" destOrd="0" presId="urn:microsoft.com/office/officeart/2005/8/layout/default"/>
    <dgm:cxn modelId="{78E4973C-9805-4042-8266-2B2C2C5C6DE6}" type="presParOf" srcId="{F8C9EDE3-FEC0-4EF8-8F71-76CA080FF27E}" destId="{94A16336-E081-4941-9B53-7B690EECA647}" srcOrd="9" destOrd="0" presId="urn:microsoft.com/office/officeart/2005/8/layout/default"/>
    <dgm:cxn modelId="{15049834-D213-43D3-8F91-B979C9CC1909}" type="presParOf" srcId="{F8C9EDE3-FEC0-4EF8-8F71-76CA080FF27E}" destId="{F35B6AD2-9F6A-43E5-B3EB-E6AD716AD89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0"/>
          <a:ext cx="11328200" cy="0"/>
        </a:xfrm>
        <a:prstGeom prst="lin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0354892-1EEE-44FC-BC2D-CA907B74E09C}">
      <dsp:nvSpPr>
        <dsp:cNvPr id="0" name=""/>
        <dsp:cNvSpPr/>
      </dsp:nvSpPr>
      <dsp:spPr>
        <a:xfrm>
          <a:off x="0" y="0"/>
          <a:ext cx="11328200" cy="124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kern="1200" cap="all" baseline="0" dirty="0">
              <a:solidFill>
                <a:schemeClr val="tx1"/>
              </a:solidFill>
            </a:rPr>
            <a:t>Network transformation – KEY TENETS</a:t>
          </a:r>
        </a:p>
      </dsp:txBody>
      <dsp:txXfrm>
        <a:off x="0" y="0"/>
        <a:ext cx="11328200" cy="1248304"/>
      </dsp:txXfrm>
    </dsp:sp>
    <dsp:sp modelId="{D2F12186-AED5-4F3B-B109-E7302F51BF1D}">
      <dsp:nvSpPr>
        <dsp:cNvPr id="0" name=""/>
        <dsp:cNvSpPr/>
      </dsp:nvSpPr>
      <dsp:spPr>
        <a:xfrm>
          <a:off x="0" y="1248304"/>
          <a:ext cx="11328200" cy="0"/>
        </a:xfrm>
        <a:prstGeom prst="line">
          <a:avLst/>
        </a:prstGeom>
        <a:gradFill rotWithShape="0">
          <a:gsLst>
            <a:gs pos="0">
              <a:schemeClr val="accent4">
                <a:hueOff val="-1475685"/>
                <a:satOff val="8852"/>
                <a:lumOff val="327"/>
                <a:alphaOff val="0"/>
                <a:tint val="50000"/>
                <a:satMod val="300000"/>
              </a:schemeClr>
            </a:gs>
            <a:gs pos="35000">
              <a:schemeClr val="accent4">
                <a:hueOff val="-1475685"/>
                <a:satOff val="8852"/>
                <a:lumOff val="327"/>
                <a:alphaOff val="0"/>
                <a:tint val="37000"/>
                <a:satMod val="300000"/>
              </a:schemeClr>
            </a:gs>
            <a:gs pos="100000">
              <a:schemeClr val="accent4">
                <a:hueOff val="-1475685"/>
                <a:satOff val="8852"/>
                <a:lumOff val="327"/>
                <a:alphaOff val="0"/>
                <a:tint val="15000"/>
                <a:satMod val="350000"/>
              </a:schemeClr>
            </a:gs>
          </a:gsLst>
          <a:lin ang="16200000" scaled="1"/>
        </a:gradFill>
        <a:ln w="9525" cap="flat" cmpd="sng" algn="ctr">
          <a:solidFill>
            <a:schemeClr val="accent4">
              <a:hueOff val="-1475685"/>
              <a:satOff val="8852"/>
              <a:lumOff val="32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740F3D0-79C5-493F-8637-72D6F0005B04}">
      <dsp:nvSpPr>
        <dsp:cNvPr id="0" name=""/>
        <dsp:cNvSpPr/>
      </dsp:nvSpPr>
      <dsp:spPr>
        <a:xfrm>
          <a:off x="0" y="1248304"/>
          <a:ext cx="11328200" cy="124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tx1"/>
              </a:solidFill>
            </a:rPr>
            <a:t>NETWORK CONSOLIDATION : Why Consolidate? </a:t>
          </a:r>
        </a:p>
      </dsp:txBody>
      <dsp:txXfrm>
        <a:off x="0" y="1248304"/>
        <a:ext cx="11328200" cy="1248304"/>
      </dsp:txXfrm>
    </dsp:sp>
    <dsp:sp modelId="{56DB08B1-CBAA-4FC7-B2A3-45835FEA2A58}">
      <dsp:nvSpPr>
        <dsp:cNvPr id="0" name=""/>
        <dsp:cNvSpPr/>
      </dsp:nvSpPr>
      <dsp:spPr>
        <a:xfrm>
          <a:off x="0" y="2496608"/>
          <a:ext cx="11328200" cy="0"/>
        </a:xfrm>
        <a:prstGeom prst="line">
          <a:avLst/>
        </a:prstGeom>
        <a:gradFill rotWithShape="0">
          <a:gsLst>
            <a:gs pos="0">
              <a:schemeClr val="accent4">
                <a:hueOff val="-2951370"/>
                <a:satOff val="17705"/>
                <a:lumOff val="654"/>
                <a:alphaOff val="0"/>
                <a:tint val="50000"/>
                <a:satMod val="300000"/>
              </a:schemeClr>
            </a:gs>
            <a:gs pos="35000">
              <a:schemeClr val="accent4">
                <a:hueOff val="-2951370"/>
                <a:satOff val="17705"/>
                <a:lumOff val="654"/>
                <a:alphaOff val="0"/>
                <a:tint val="37000"/>
                <a:satMod val="300000"/>
              </a:schemeClr>
            </a:gs>
            <a:gs pos="100000">
              <a:schemeClr val="accent4">
                <a:hueOff val="-2951370"/>
                <a:satOff val="17705"/>
                <a:lumOff val="654"/>
                <a:alphaOff val="0"/>
                <a:tint val="15000"/>
                <a:satMod val="350000"/>
              </a:schemeClr>
            </a:gs>
          </a:gsLst>
          <a:lin ang="16200000" scaled="1"/>
        </a:gradFill>
        <a:ln w="9525" cap="flat" cmpd="sng" algn="ctr">
          <a:solidFill>
            <a:schemeClr val="accent4">
              <a:hueOff val="-2951370"/>
              <a:satOff val="17705"/>
              <a:lumOff val="65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02027E7-6288-49C0-853E-DB7DC6CB5916}">
      <dsp:nvSpPr>
        <dsp:cNvPr id="0" name=""/>
        <dsp:cNvSpPr/>
      </dsp:nvSpPr>
      <dsp:spPr>
        <a:xfrm>
          <a:off x="0" y="2496608"/>
          <a:ext cx="11328200" cy="124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cap="all" baseline="0" dirty="0">
              <a:solidFill>
                <a:schemeClr val="tx1"/>
              </a:solidFill>
            </a:rPr>
            <a:t>SD-WAN AS A transformation enabler</a:t>
          </a:r>
        </a:p>
      </dsp:txBody>
      <dsp:txXfrm>
        <a:off x="0" y="2496608"/>
        <a:ext cx="11328200" cy="1248304"/>
      </dsp:txXfrm>
    </dsp:sp>
    <dsp:sp modelId="{AF614AAD-692A-4B3D-B73F-662E5FB1E058}">
      <dsp:nvSpPr>
        <dsp:cNvPr id="0" name=""/>
        <dsp:cNvSpPr/>
      </dsp:nvSpPr>
      <dsp:spPr>
        <a:xfrm>
          <a:off x="0" y="3744912"/>
          <a:ext cx="11328200" cy="0"/>
        </a:xfrm>
        <a:prstGeom prst="line">
          <a:avLst/>
        </a:prstGeom>
        <a:gradFill rotWithShape="0">
          <a:gsLst>
            <a:gs pos="0">
              <a:schemeClr val="accent4">
                <a:hueOff val="-4427054"/>
                <a:satOff val="26557"/>
                <a:lumOff val="981"/>
                <a:alphaOff val="0"/>
                <a:tint val="50000"/>
                <a:satMod val="300000"/>
              </a:schemeClr>
            </a:gs>
            <a:gs pos="35000">
              <a:schemeClr val="accent4">
                <a:hueOff val="-4427054"/>
                <a:satOff val="26557"/>
                <a:lumOff val="981"/>
                <a:alphaOff val="0"/>
                <a:tint val="37000"/>
                <a:satMod val="300000"/>
              </a:schemeClr>
            </a:gs>
            <a:gs pos="100000">
              <a:schemeClr val="accent4">
                <a:hueOff val="-4427054"/>
                <a:satOff val="26557"/>
                <a:lumOff val="981"/>
                <a:alphaOff val="0"/>
                <a:tint val="15000"/>
                <a:satMod val="350000"/>
              </a:schemeClr>
            </a:gs>
          </a:gsLst>
          <a:lin ang="16200000" scaled="1"/>
        </a:gradFill>
        <a:ln w="9525" cap="flat" cmpd="sng" algn="ctr">
          <a:solidFill>
            <a:schemeClr val="accent4">
              <a:hueOff val="-4427054"/>
              <a:satOff val="26557"/>
              <a:lumOff val="98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ECF5760-1F78-44BE-A5A6-EDC4CEB727A6}">
      <dsp:nvSpPr>
        <dsp:cNvPr id="0" name=""/>
        <dsp:cNvSpPr/>
      </dsp:nvSpPr>
      <dsp:spPr>
        <a:xfrm>
          <a:off x="0" y="3744912"/>
          <a:ext cx="11328200" cy="124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cap="all" baseline="0" dirty="0">
              <a:solidFill>
                <a:schemeClr val="tx1"/>
              </a:solidFill>
            </a:rPr>
            <a:t>Sify as a Strategic Partner for Network Transformation</a:t>
          </a:r>
          <a:endParaRPr lang="en-IN" sz="1400" kern="1200" cap="all" baseline="0" dirty="0">
            <a:solidFill>
              <a:schemeClr val="tx1"/>
            </a:solidFill>
          </a:endParaRPr>
        </a:p>
      </dsp:txBody>
      <dsp:txXfrm>
        <a:off x="0" y="3744912"/>
        <a:ext cx="11328200" cy="1248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C79D9-C415-4510-8383-57AF3AB47BF6}">
      <dsp:nvSpPr>
        <dsp:cNvPr id="0" name=""/>
        <dsp:cNvSpPr/>
      </dsp:nvSpPr>
      <dsp:spPr>
        <a:xfrm>
          <a:off x="3318" y="367838"/>
          <a:ext cx="2632921" cy="1997123"/>
        </a:xfrm>
        <a:prstGeom prst="round2DiagRect">
          <a:avLst/>
        </a:prstGeom>
        <a:solidFill>
          <a:schemeClr val="accent2">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a:solidFill>
                <a:schemeClr val="tx1"/>
              </a:solidFill>
            </a:rPr>
            <a:t>Multiple SPs management – Pain and lack of single ownership </a:t>
          </a:r>
          <a:endParaRPr lang="en-IN" sz="1300" b="0" kern="1200">
            <a:solidFill>
              <a:schemeClr val="tx1"/>
            </a:solidFill>
          </a:endParaRPr>
        </a:p>
      </dsp:txBody>
      <dsp:txXfrm>
        <a:off x="100810" y="465330"/>
        <a:ext cx="2437937" cy="1802139"/>
      </dsp:txXfrm>
    </dsp:sp>
    <dsp:sp modelId="{50D8A05D-E8C9-460E-972D-1A876EA19486}">
      <dsp:nvSpPr>
        <dsp:cNvPr id="0" name=""/>
        <dsp:cNvSpPr/>
      </dsp:nvSpPr>
      <dsp:spPr>
        <a:xfrm>
          <a:off x="2899532" y="367838"/>
          <a:ext cx="2632921" cy="1997123"/>
        </a:xfrm>
        <a:prstGeom prst="round2DiagRect">
          <a:avLst/>
        </a:prstGeom>
        <a:solidFill>
          <a:schemeClr val="accent3">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Network Management capabilities exist in-house (cost) or On-prem (difficult to scale, as it requires additional investments in people and Tools)</a:t>
          </a:r>
          <a:endParaRPr lang="en-IN" sz="1300" b="0" kern="1200" dirty="0">
            <a:solidFill>
              <a:schemeClr val="tx1"/>
            </a:solidFill>
          </a:endParaRPr>
        </a:p>
      </dsp:txBody>
      <dsp:txXfrm>
        <a:off x="2997024" y="465330"/>
        <a:ext cx="2437937" cy="1802139"/>
      </dsp:txXfrm>
    </dsp:sp>
    <dsp:sp modelId="{E1759F91-7348-49F2-927A-ED47E1825F40}">
      <dsp:nvSpPr>
        <dsp:cNvPr id="0" name=""/>
        <dsp:cNvSpPr/>
      </dsp:nvSpPr>
      <dsp:spPr>
        <a:xfrm>
          <a:off x="5795746" y="367838"/>
          <a:ext cx="2632921" cy="1997123"/>
        </a:xfrm>
        <a:prstGeom prst="round2DiagRect">
          <a:avLst/>
        </a:prstGeom>
        <a:solidFill>
          <a:schemeClr val="accent4">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Network demanding </a:t>
          </a:r>
        </a:p>
        <a:p>
          <a:pPr marL="0" lvl="0" indent="0" algn="ctr" defTabSz="577850">
            <a:lnSpc>
              <a:spcPts val="1400"/>
            </a:lnSpc>
            <a:spcBef>
              <a:spcPct val="0"/>
            </a:spcBef>
            <a:spcAft>
              <a:spcPts val="0"/>
            </a:spcAft>
            <a:buNone/>
          </a:pPr>
          <a:r>
            <a:rPr lang="en-US" sz="1300" b="0" kern="1200" dirty="0">
              <a:solidFill>
                <a:schemeClr val="tx1"/>
              </a:solidFill>
            </a:rPr>
            <a:t>re-architecture due to changed traffic patterns </a:t>
          </a:r>
          <a:endParaRPr lang="en-IN" sz="1300" b="0" kern="1200" dirty="0">
            <a:solidFill>
              <a:schemeClr val="tx1"/>
            </a:solidFill>
          </a:endParaRPr>
        </a:p>
      </dsp:txBody>
      <dsp:txXfrm>
        <a:off x="5893238" y="465330"/>
        <a:ext cx="2437937" cy="1802139"/>
      </dsp:txXfrm>
    </dsp:sp>
    <dsp:sp modelId="{9F21C608-9CB6-4994-A74B-0F790335E7C6}">
      <dsp:nvSpPr>
        <dsp:cNvPr id="0" name=""/>
        <dsp:cNvSpPr/>
      </dsp:nvSpPr>
      <dsp:spPr>
        <a:xfrm>
          <a:off x="8691959" y="367838"/>
          <a:ext cx="2632921" cy="1997123"/>
        </a:xfrm>
        <a:prstGeom prst="round2DiagRect">
          <a:avLst/>
        </a:prstGeom>
        <a:solidFill>
          <a:schemeClr val="accent5">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Application focus demanding unification of Network under one Management interface, compared to traditional Uptime focused networks</a:t>
          </a:r>
          <a:endParaRPr lang="en-IN" sz="1300" b="0" kern="1200" dirty="0">
            <a:solidFill>
              <a:schemeClr val="tx1"/>
            </a:solidFill>
          </a:endParaRPr>
        </a:p>
      </dsp:txBody>
      <dsp:txXfrm>
        <a:off x="8789451" y="465330"/>
        <a:ext cx="2437937" cy="1802139"/>
      </dsp:txXfrm>
    </dsp:sp>
    <dsp:sp modelId="{7FB22DAC-8C92-4147-B75C-800437276629}">
      <dsp:nvSpPr>
        <dsp:cNvPr id="0" name=""/>
        <dsp:cNvSpPr/>
      </dsp:nvSpPr>
      <dsp:spPr>
        <a:xfrm>
          <a:off x="1080618" y="2628254"/>
          <a:ext cx="2880126" cy="1997123"/>
        </a:xfrm>
        <a:prstGeom prst="round2DiagRect">
          <a:avLst/>
        </a:prstGeom>
        <a:solidFill>
          <a:schemeClr val="accent6">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Multiple Networks (Underlay &amp; Overlay) have come up at different times. Need for unification .</a:t>
          </a:r>
          <a:endParaRPr lang="en-IN" sz="1300" b="0" kern="1200" dirty="0">
            <a:solidFill>
              <a:schemeClr val="tx1"/>
            </a:solidFill>
          </a:endParaRPr>
        </a:p>
      </dsp:txBody>
      <dsp:txXfrm>
        <a:off x="1178110" y="2725746"/>
        <a:ext cx="2685142" cy="1802139"/>
      </dsp:txXfrm>
    </dsp:sp>
    <dsp:sp modelId="{718CD481-0A97-485D-92D9-31110D4ECB95}">
      <dsp:nvSpPr>
        <dsp:cNvPr id="0" name=""/>
        <dsp:cNvSpPr/>
      </dsp:nvSpPr>
      <dsp:spPr>
        <a:xfrm>
          <a:off x="4224036" y="2628254"/>
          <a:ext cx="2880126" cy="1997123"/>
        </a:xfrm>
        <a:prstGeom prst="round2DiagRect">
          <a:avLst/>
        </a:prstGeom>
        <a:solidFill>
          <a:schemeClr val="accent1">
            <a:lumMod val="40000"/>
            <a:lumOff val="60000"/>
          </a:schemeClr>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DC &amp; Cloud no more separate IT entities. Network Interconnections with DCs, Clouds, Landing Stations, and Third Party </a:t>
          </a:r>
          <a:r>
            <a:rPr lang="en-US" sz="1300" b="0" kern="1200" dirty="0" err="1">
              <a:solidFill>
                <a:schemeClr val="tx1"/>
              </a:solidFill>
            </a:rPr>
            <a:t>Telcos</a:t>
          </a:r>
          <a:r>
            <a:rPr lang="en-US" sz="1300" b="0" kern="1200" dirty="0">
              <a:solidFill>
                <a:schemeClr val="tx1"/>
              </a:solidFill>
            </a:rPr>
            <a:t> are gaining importance</a:t>
          </a:r>
          <a:endParaRPr lang="en-IN" sz="1300" b="0" kern="1200" dirty="0">
            <a:solidFill>
              <a:schemeClr val="tx1"/>
            </a:solidFill>
          </a:endParaRPr>
        </a:p>
      </dsp:txBody>
      <dsp:txXfrm>
        <a:off x="4321528" y="2725746"/>
        <a:ext cx="2685142" cy="1802139"/>
      </dsp:txXfrm>
    </dsp:sp>
    <dsp:sp modelId="{539CA022-BC65-4834-9767-B6B2E7A22213}">
      <dsp:nvSpPr>
        <dsp:cNvPr id="0" name=""/>
        <dsp:cNvSpPr/>
      </dsp:nvSpPr>
      <dsp:spPr>
        <a:xfrm>
          <a:off x="7367455" y="2628254"/>
          <a:ext cx="2880126" cy="1997123"/>
        </a:xfrm>
        <a:prstGeom prst="round2DiagRect">
          <a:avLst/>
        </a:prstGeom>
        <a:solidFill>
          <a:schemeClr val="bg2"/>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ts val="1400"/>
            </a:lnSpc>
            <a:spcBef>
              <a:spcPct val="0"/>
            </a:spcBef>
            <a:spcAft>
              <a:spcPts val="0"/>
            </a:spcAft>
            <a:buNone/>
          </a:pPr>
          <a:r>
            <a:rPr lang="en-US" sz="1300" b="0" kern="1200" dirty="0">
              <a:solidFill>
                <a:schemeClr val="tx1"/>
              </a:solidFill>
            </a:rPr>
            <a:t>Integration of IT, OT, People connectivity – One Network avoids handoff points in Network and gives single window ownership</a:t>
          </a:r>
          <a:endParaRPr lang="en-IN" sz="1300" b="0" kern="1200" dirty="0">
            <a:solidFill>
              <a:schemeClr val="tx1"/>
            </a:solidFill>
          </a:endParaRPr>
        </a:p>
      </dsp:txBody>
      <dsp:txXfrm>
        <a:off x="7464947" y="2725746"/>
        <a:ext cx="2685142" cy="1802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EFA43-CAAB-43CA-B1A3-2D0EABF8D3B1}">
      <dsp:nvSpPr>
        <dsp:cNvPr id="0" name=""/>
        <dsp:cNvSpPr/>
      </dsp:nvSpPr>
      <dsp:spPr>
        <a:xfrm>
          <a:off x="507176" y="1665"/>
          <a:ext cx="2441060" cy="2106125"/>
        </a:xfrm>
        <a:prstGeom prst="plaque">
          <a:avLst/>
        </a:prstGeom>
        <a:solidFill>
          <a:srgbClr val="41A7E0"/>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Merging ICT landscape – LAN + WAN – Need for integration of IT, OT, people</a:t>
          </a:r>
        </a:p>
        <a:p>
          <a:pPr marL="36000" lvl="0" indent="0" algn="l" defTabSz="533400">
            <a:lnSpc>
              <a:spcPct val="100000"/>
            </a:lnSpc>
            <a:spcBef>
              <a:spcPct val="0"/>
            </a:spcBef>
            <a:spcAft>
              <a:spcPts val="0"/>
            </a:spcAft>
            <a:buNone/>
          </a:pPr>
          <a:endParaRPr lang="en-US" sz="1200" b="1" kern="1200" dirty="0"/>
        </a:p>
        <a:p>
          <a:pPr marL="36000" lvl="0" indent="0" algn="l" defTabSz="533400">
            <a:lnSpc>
              <a:spcPct val="100000"/>
            </a:lnSpc>
            <a:spcBef>
              <a:spcPct val="0"/>
            </a:spcBef>
            <a:spcAft>
              <a:spcPts val="0"/>
            </a:spcAft>
            <a:buNone/>
          </a:pPr>
          <a:r>
            <a:rPr lang="en-US" sz="1200" b="1" kern="1200" dirty="0"/>
            <a:t>Need for Single Pane Of Glass View of Network beyond WAN </a:t>
          </a:r>
          <a:endParaRPr lang="en-IN" sz="1200" kern="1200" dirty="0"/>
        </a:p>
      </dsp:txBody>
      <dsp:txXfrm>
        <a:off x="755391" y="249880"/>
        <a:ext cx="1944630" cy="1609695"/>
      </dsp:txXfrm>
    </dsp:sp>
    <dsp:sp modelId="{081031A6-C884-4440-8D9E-D110188E258C}">
      <dsp:nvSpPr>
        <dsp:cNvPr id="0" name=""/>
        <dsp:cNvSpPr/>
      </dsp:nvSpPr>
      <dsp:spPr>
        <a:xfrm>
          <a:off x="3016867" y="11216"/>
          <a:ext cx="2441060" cy="2106125"/>
        </a:xfrm>
        <a:prstGeom prst="plaque">
          <a:avLst/>
        </a:prstGeom>
        <a:solidFill>
          <a:srgbClr val="4382DD"/>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Multiple challenges in managing organically grown networks </a:t>
          </a:r>
          <a:r>
            <a:rPr lang="en-US" sz="1200" kern="1200" dirty="0"/>
            <a:t>– service provider management, incident management, Analytics, field issues</a:t>
          </a:r>
          <a:endParaRPr lang="en-IN" sz="1200" kern="1200" dirty="0"/>
        </a:p>
      </dsp:txBody>
      <dsp:txXfrm>
        <a:off x="3265082" y="259431"/>
        <a:ext cx="1944630" cy="1609695"/>
      </dsp:txXfrm>
    </dsp:sp>
    <dsp:sp modelId="{19342BDB-A5F7-4877-AD77-4E941A6CBBE5}">
      <dsp:nvSpPr>
        <dsp:cNvPr id="0" name=""/>
        <dsp:cNvSpPr/>
      </dsp:nvSpPr>
      <dsp:spPr>
        <a:xfrm>
          <a:off x="5564192" y="1665"/>
          <a:ext cx="2441060" cy="2106125"/>
        </a:xfrm>
        <a:prstGeom prst="plaque">
          <a:avLst/>
        </a:prstGeom>
        <a:solidFill>
          <a:srgbClr val="40D3E2"/>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Availability focused Networks failing to deliver Application performance &amp; User experience</a:t>
          </a:r>
          <a:endParaRPr lang="en-IN" sz="1200" kern="1200" dirty="0"/>
        </a:p>
      </dsp:txBody>
      <dsp:txXfrm>
        <a:off x="5812407" y="249880"/>
        <a:ext cx="1944630" cy="1609695"/>
      </dsp:txXfrm>
    </dsp:sp>
    <dsp:sp modelId="{5E1B120D-97BC-4FE7-8E33-C34006BBCA2C}">
      <dsp:nvSpPr>
        <dsp:cNvPr id="0" name=""/>
        <dsp:cNvSpPr/>
      </dsp:nvSpPr>
      <dsp:spPr>
        <a:xfrm>
          <a:off x="506849" y="2263556"/>
          <a:ext cx="2441060" cy="2106125"/>
        </a:xfrm>
        <a:prstGeom prst="plaque">
          <a:avLst/>
        </a:prstGeom>
        <a:solidFill>
          <a:srgbClr val="40D3E2"/>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Disjointed Tool Sets - High tool costs - complex integration and management, No single view of Network and </a:t>
          </a:r>
          <a:br>
            <a:rPr lang="en-US" sz="1200" b="1" kern="1200" dirty="0"/>
          </a:br>
          <a:r>
            <a:rPr lang="en-US" sz="1200" b="1" kern="1200" dirty="0"/>
            <a:t>Network assets </a:t>
          </a:r>
          <a:endParaRPr lang="en-IN" sz="1200" kern="1200" dirty="0"/>
        </a:p>
      </dsp:txBody>
      <dsp:txXfrm>
        <a:off x="755064" y="2511771"/>
        <a:ext cx="1944630" cy="1609695"/>
      </dsp:txXfrm>
    </dsp:sp>
    <dsp:sp modelId="{63B65B7F-A18F-4645-BF71-A703527EE2C3}">
      <dsp:nvSpPr>
        <dsp:cNvPr id="0" name=""/>
        <dsp:cNvSpPr/>
      </dsp:nvSpPr>
      <dsp:spPr>
        <a:xfrm>
          <a:off x="3022443" y="2263556"/>
          <a:ext cx="2441060" cy="2106125"/>
        </a:xfrm>
        <a:prstGeom prst="plaque">
          <a:avLst/>
        </a:prstGeom>
        <a:solidFill>
          <a:srgbClr val="43D1A1"/>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Resource / People intensive models not viable in current cost sensitive times </a:t>
          </a:r>
          <a:endParaRPr lang="en-IN" sz="1200" kern="1200" dirty="0"/>
        </a:p>
      </dsp:txBody>
      <dsp:txXfrm>
        <a:off x="3270658" y="2511771"/>
        <a:ext cx="1944630" cy="1609695"/>
      </dsp:txXfrm>
    </dsp:sp>
    <dsp:sp modelId="{F35B6AD2-9F6A-43E5-B3EB-E6AD716AD896}">
      <dsp:nvSpPr>
        <dsp:cNvPr id="0" name=""/>
        <dsp:cNvSpPr/>
      </dsp:nvSpPr>
      <dsp:spPr>
        <a:xfrm>
          <a:off x="5564192" y="2263556"/>
          <a:ext cx="2441060" cy="2106125"/>
        </a:xfrm>
        <a:prstGeom prst="plaque">
          <a:avLst/>
        </a:prstGeom>
        <a:solidFill>
          <a:srgbClr val="41A7E0"/>
        </a:solidFill>
        <a:ln w="12700" cap="flat" cmpd="sng" algn="ctr">
          <a:solidFill>
            <a:schemeClr val="bg1"/>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36000" lvl="0" indent="0" algn="l" defTabSz="533400">
            <a:lnSpc>
              <a:spcPct val="100000"/>
            </a:lnSpc>
            <a:spcBef>
              <a:spcPct val="0"/>
            </a:spcBef>
            <a:spcAft>
              <a:spcPts val="0"/>
            </a:spcAft>
            <a:buNone/>
          </a:pPr>
          <a:r>
            <a:rPr lang="en-US" sz="1200" b="1" kern="1200" dirty="0"/>
            <a:t>Need for trained, expert teams </a:t>
          </a:r>
          <a:r>
            <a:rPr lang="en-US" sz="1200" kern="1200" dirty="0"/>
            <a:t>who will bring their technical and operational know-how and enhance the efficiency and effectiveness of customers’ IT operations.</a:t>
          </a:r>
          <a:endParaRPr lang="en-IN" sz="1200" kern="1200" dirty="0"/>
        </a:p>
      </dsp:txBody>
      <dsp:txXfrm>
        <a:off x="5812407" y="2511771"/>
        <a:ext cx="1944630" cy="16096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AB2F4-AABD-9444-A026-8DBE544FFF7E}" type="datetimeFigureOut">
              <a:rPr lang="en-US" smtClean="0"/>
              <a:t>6/25/21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E006A-32B6-E24E-ADCE-91BA214D7AEB}" type="slidenum">
              <a:rPr lang="en-US" smtClean="0"/>
              <a:t>‹#›</a:t>
            </a:fld>
            <a:endParaRPr lang="en-US"/>
          </a:p>
        </p:txBody>
      </p:sp>
    </p:spTree>
    <p:extLst>
      <p:ext uri="{BB962C8B-B14F-4D97-AF65-F5344CB8AC3E}">
        <p14:creationId xmlns:p14="http://schemas.microsoft.com/office/powerpoint/2010/main" val="401335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218617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5B5A46C-A1A7-4E9C-8330-2D54FC2AD1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015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Transformation at the Core: </a:t>
            </a:r>
            <a:r>
              <a:rPr lang="en-US" dirty="0"/>
              <a:t>The DC as the Core of the network has got displaced because of multiple new applications being made available on a consume model by SaaS providers. This is helping organizations increase agility, improve productivity, engage better with customers and increase the speed to market. As a result, customers are taking to multiple clouds. This is establishing the need for secure connectivity and QOS to multiple clouds and well as corporate DCs. </a:t>
            </a:r>
          </a:p>
          <a:p>
            <a:r>
              <a:rPr lang="en-US" b="1" dirty="0"/>
              <a:t>Transformation at the management layer (NOC): </a:t>
            </a:r>
            <a:r>
              <a:rPr lang="en-US" dirty="0"/>
              <a:t>The monitoring, management and issue resolution has to become more agile in order to support the digital operations of an organization. Many organizations today are leveraging multiple network service providers, and this increases the complexity of the overall architecture. Adding further to this complexity is the distributed nature of application hosting and end users. Organizations are shifting away from on-premise setups are increasingly hosting applications inside co-located DC’s or public clouds or are simply consuming applications on a SaaS model. The users of applications no longer sit within a fixed perimeter and consist of both fixed and mobile users. The NOC’s must now improve monitoring and management to account for this complexity and must ensure faster issue detection and resolution. This in turn will provide organizations with the required digital service assurance and will enhance the end customer experience </a:t>
            </a:r>
          </a:p>
          <a:p>
            <a:r>
              <a:rPr lang="en-US" b="1" dirty="0"/>
              <a:t>Transformation at the Network Edge:</a:t>
            </a:r>
            <a:r>
              <a:rPr lang="en-US" dirty="0"/>
              <a:t> In the new digital business reality, the network edge is the cornerstone of any successful business. Network edge is the bridge between the organization and its customers. It is the conduit that delivers applications and services to target audiences. It is also the spot where new IOT devices are connected and managed. And, most importantly it is the optimal place to really understand what is happening with any business because it plays a very important role in defining the end customer experience </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86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SDWAN transforms the way networks were being used.</a:t>
            </a:r>
          </a:p>
          <a:p>
            <a:pPr marL="228600" indent="-228600">
              <a:buAutoNum type="arabicPeriod"/>
            </a:pPr>
            <a:r>
              <a:rPr lang="en-US" sz="1200" b="0" kern="1200" dirty="0">
                <a:solidFill>
                  <a:schemeClr val="bg1"/>
                </a:solidFill>
                <a:latin typeface="+mn-lt"/>
                <a:ea typeface="+mn-ea"/>
                <a:cs typeface="Arial" panose="020B0604020202020204" pitchFamily="34" charset="0"/>
              </a:rPr>
              <a:t>Customers can now utilize any Service provider, any transport type (MPLS/ILL/BB/4G-LTE) suiting Applications in their network.</a:t>
            </a:r>
          </a:p>
          <a:p>
            <a:pPr marL="228600" indent="-228600">
              <a:buAutoNum type="arabicPeriod"/>
            </a:pPr>
            <a:r>
              <a:rPr lang="en-US" sz="1200" b="0" kern="1200" dirty="0">
                <a:solidFill>
                  <a:schemeClr val="bg1"/>
                </a:solidFill>
                <a:latin typeface="+mn-lt"/>
                <a:ea typeface="+mn-ea"/>
                <a:cs typeface="Arial" panose="020B0604020202020204" pitchFamily="34" charset="0"/>
              </a:rPr>
              <a:t>Cloud based Centralized Monitoring and Management platform provides real time visibility and unified management,  device by device management is no more required.</a:t>
            </a:r>
          </a:p>
          <a:p>
            <a:pPr marL="228600" indent="-228600">
              <a:buAutoNum type="arabicPeriod"/>
            </a:pPr>
            <a:r>
              <a:rPr lang="en-US" sz="1200" b="0" kern="1200" baseline="0" dirty="0">
                <a:solidFill>
                  <a:schemeClr val="bg1"/>
                </a:solidFill>
                <a:latin typeface="+mn-lt"/>
                <a:ea typeface="+mn-ea"/>
                <a:cs typeface="Arial" panose="020B0604020202020204" pitchFamily="34" charset="0"/>
              </a:rPr>
              <a:t>SDWAN supports integration with legacy network architectures, so customers can do phase wise migration of sites.</a:t>
            </a:r>
          </a:p>
          <a:p>
            <a:pPr marL="228600" indent="-228600">
              <a:buAutoNum type="arabicPeriod"/>
            </a:pPr>
            <a:r>
              <a:rPr lang="en-US" sz="1200" b="0" kern="1200" baseline="0" dirty="0">
                <a:solidFill>
                  <a:schemeClr val="bg1"/>
                </a:solidFill>
                <a:latin typeface="+mn-lt"/>
                <a:ea typeface="+mn-ea"/>
                <a:cs typeface="Arial" panose="020B0604020202020204" pitchFamily="34" charset="0"/>
              </a:rPr>
              <a:t>All WAN links can be aggregated to give unified WAN pipe and links can be used in active-active. Real time quality assessment can be done to ensure dynamic traffic steering can be done basis link performance</a:t>
            </a:r>
          </a:p>
          <a:p>
            <a:pPr marL="228600" indent="-228600">
              <a:buAutoNum type="arabicPeriod"/>
            </a:pPr>
            <a:r>
              <a:rPr lang="en-US" sz="1200" b="0" i="1" kern="1200" dirty="0">
                <a:solidFill>
                  <a:schemeClr val="tx1"/>
                </a:solidFill>
                <a:latin typeface="+mn-lt"/>
                <a:ea typeface="+mn-ea"/>
                <a:cs typeface="+mn-cs"/>
              </a:rPr>
              <a:t>End to End Managed services</a:t>
            </a:r>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to drive efficiencies in the customer deployments to lead engagements through insights and value beyond cost economics. </a:t>
            </a:r>
            <a:r>
              <a:rPr lang="en-US" sz="1200" b="0" kern="1200" baseline="0" dirty="0">
                <a:solidFill>
                  <a:schemeClr val="bg1"/>
                </a:solidFill>
                <a:latin typeface="+mn-lt"/>
                <a:ea typeface="+mn-ea"/>
                <a:cs typeface="Arial" panose="020B0604020202020204" pitchFamily="34" charset="0"/>
              </a:rPr>
              <a:t>Platform is hosted in Sify Secure Cloud and all monitoring &amp; management is done by technical experts from the NOC. No configuration interventions are required at branch sites.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Application based QoS </a:t>
            </a:r>
            <a:r>
              <a:rPr lang="en-US" sz="1200" b="0" kern="1200" baseline="0" dirty="0">
                <a:solidFill>
                  <a:schemeClr val="bg1"/>
                </a:solidFill>
                <a:effectLst/>
                <a:latin typeface="+mn-lt"/>
                <a:ea typeface="+mn-ea"/>
                <a:cs typeface="Arial" panose="020B0604020202020204" pitchFamily="34" charset="0"/>
              </a:rPr>
              <a:t>: </a:t>
            </a:r>
            <a:r>
              <a:rPr lang="en-US" sz="1200" b="0" kern="1200" baseline="0" dirty="0">
                <a:solidFill>
                  <a:schemeClr val="bg1"/>
                </a:solidFill>
                <a:latin typeface="+mn-lt"/>
                <a:ea typeface="+mn-ea"/>
                <a:cs typeface="Arial" panose="020B0604020202020204" pitchFamily="34" charset="0"/>
              </a:rPr>
              <a:t>Platform gives complete Application awareness and policies to suit performance. Customers get clear visibility of site wise utilization of various Apps. App based SLA can be implemented.</a:t>
            </a:r>
          </a:p>
          <a:p>
            <a:pPr marL="228600" indent="-228600">
              <a:buAutoNum type="arabicPeriod"/>
            </a:pPr>
            <a:endParaRPr lang="en-US" sz="1200" b="0" kern="1200" baseline="0" dirty="0">
              <a:solidFill>
                <a:schemeClr val="bg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94493BE6-C02E-A449-90BE-BD78020DE3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820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Sify’s Managed SDWAN deployment changes the way WAN network used to work.</a:t>
            </a:r>
          </a:p>
          <a:p>
            <a:endParaRPr lang="en-US" dirty="0"/>
          </a:p>
          <a:p>
            <a:pPr lvl="0"/>
            <a:r>
              <a:rPr lang="en-US" sz="1200" kern="1200" dirty="0">
                <a:solidFill>
                  <a:schemeClr val="tx1"/>
                </a:solidFill>
                <a:effectLst/>
                <a:latin typeface="+mn-lt"/>
                <a:ea typeface="+mn-ea"/>
                <a:cs typeface="+mn-cs"/>
              </a:rPr>
              <a:t>Sify has got unique experience in managing multiple Telecom Service providers and OEMs across the industry and can offer single ownership &amp; unified SLA.</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Cloud based Centralized Management platform provides real time visibility and unified management</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Sify has inhouse integrated NOC &amp; SOC operational 24x7 which is manned by highly skilled resources. The Tools &amp; ITIL framework ensures seamless services for customers.</a:t>
            </a:r>
            <a:endParaRPr lang="en-IN"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Sify can provide SDWAN solution irrespective of Service providers and media types and provide End-to-End Managed Services Model- Edge CPEs, Subscription, Installation &amp;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Customers can now utilize any Service provider, any transport type (MPLS/ILL/BB/4G-LTE) suiting Applications in their network.</a:t>
            </a:r>
            <a:endParaRPr lang="en-IN"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SDWAN supports integration with legacy network architectures. Customers get clear visibility of site wise utilization of various Apps. App based SLA can be implemented.</a:t>
            </a:r>
            <a:endParaRPr lang="en-IN"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r>
              <a:rPr lang="en-US" dirty="0"/>
              <a:t>This End to End managed services &amp; advanced Analytics allow customers to focus their Application performances rather than worrying on underlying media.</a:t>
            </a:r>
          </a:p>
          <a:p>
            <a:endParaRPr lang="en-US"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7A0D19B6-C1A6-4AB9-9490-6CDEF52BD651}"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11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lang="en-IN" dirty="0"/>
              <a:t>Self explanatory</a:t>
            </a:r>
          </a:p>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798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825E597-3BAA-4267-8E5F-96EE1B04E0CF}" type="slidenum">
              <a:rPr lang="en-IN" smtClean="0"/>
              <a:t>11</a:t>
            </a:fld>
            <a:endParaRPr lang="en-IN" dirty="0"/>
          </a:p>
        </p:txBody>
      </p:sp>
    </p:spTree>
    <p:extLst>
      <p:ext uri="{BB962C8B-B14F-4D97-AF65-F5344CB8AC3E}">
        <p14:creationId xmlns:p14="http://schemas.microsoft.com/office/powerpoint/2010/main" val="290139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could be three approaches in which Sify can offer NOC Services to customers:</a:t>
            </a:r>
          </a:p>
          <a:p>
            <a:endParaRPr lang="en-US" dirty="0"/>
          </a:p>
          <a:p>
            <a:pPr marL="228600" indent="-228600">
              <a:buAutoNum type="arabicPeriod"/>
            </a:pPr>
            <a:r>
              <a:rPr lang="en-US" b="1" dirty="0"/>
              <a:t>NOC Operations Outsourcing</a:t>
            </a:r>
            <a:r>
              <a:rPr lang="en-US" dirty="0"/>
              <a:t>: Sify will transition the as-is WAN network under Sify Management and provide 24x7 monitoring of links, incident management, change management, unified SLA management across multiple service providers and AMC management for HW contracts.</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t>Network Consolidation &amp; Operations Outsourcing: </a:t>
            </a:r>
            <a:r>
              <a:rPr lang="en-US" sz="1200" b="0" dirty="0"/>
              <a:t>Along with NOC Operations Outsourcing KPIs, Sify will help in network study, assessment &amp; consolidation of WAN networks. Sify will provide own connectivity wherever required to build desired redundancies. CPEs are also managed 24x7 by Sify GNOC team.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t>Network Transformation &amp; Operations: </a:t>
            </a:r>
            <a:r>
              <a:rPr lang="en-US" sz="1200" b="0" dirty="0"/>
              <a:t>In this approach Sify undertakes redesigning and reengineering as-is WAN network to a new highly reliable network architecture which is optimized and scalable to customer business needs. This new WAN can be based on SDWAN architecture to given more visibility in the network and give features of dynamic traffic steering based on link performances.</a:t>
            </a:r>
            <a:endParaRPr lang="en-US" sz="1200" b="0" dirty="0">
              <a:solidFill>
                <a:sysClr val="window" lastClr="FFFFFF"/>
              </a:solidFill>
            </a:endParaRPr>
          </a:p>
        </p:txBody>
      </p:sp>
      <p:sp>
        <p:nvSpPr>
          <p:cNvPr id="4" name="Slide Number Placeholder 3"/>
          <p:cNvSpPr>
            <a:spLocks noGrp="1"/>
          </p:cNvSpPr>
          <p:nvPr>
            <p:ph type="sldNum" sz="quarter" idx="5"/>
          </p:nvPr>
        </p:nvSpPr>
        <p:spPr/>
        <p:txBody>
          <a:bodyPr/>
          <a:lstStyle/>
          <a:p>
            <a:fld id="{BE4E5D13-173E-48F8-BD3F-40C2B197B809}" type="slidenum">
              <a:rPr lang="en-US" smtClean="0"/>
              <a:pPr/>
              <a:t>12</a:t>
            </a:fld>
            <a:endParaRPr lang="en-US" dirty="0"/>
          </a:p>
        </p:txBody>
      </p:sp>
    </p:spTree>
    <p:extLst>
      <p:ext uri="{BB962C8B-B14F-4D97-AF65-F5344CB8AC3E}">
        <p14:creationId xmlns:p14="http://schemas.microsoft.com/office/powerpoint/2010/main" val="326243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F03F2-ECD2-D846-87B1-466CCA9526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274E5-B8E6-1743-B1EA-E706D36901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CF953F5-4978-594A-BB8D-67B772179B3B}"/>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EC6FF379-4422-6242-88CE-6A2077810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74730-6030-864D-92F4-8A78E058F0E5}"/>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181334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28BC-AB8D-EF41-96F7-3AC81887AC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59FF6C-CCB1-B545-B56C-E2FADB123F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BFC1E-5E1D-1141-970B-3874F41B9469}"/>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03758680-8608-C54E-9092-C90AD7E4C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A9136-090A-A845-B717-98E3B820DFF7}"/>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105336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02B48-D963-A04D-B8C6-13AF84F1E0A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F9B4D3-BA82-B24D-B41A-E9AEB2FBDD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04C950-7CED-1E4A-B20A-0A9C007885AC}"/>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D8C55DB2-5494-7342-A925-248E4941E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41285-D8FA-8E4D-989C-263A7DA8382C}"/>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933711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ver Slide">
    <p:spTree>
      <p:nvGrpSpPr>
        <p:cNvPr id="1" name=""/>
        <p:cNvGrpSpPr/>
        <p:nvPr/>
      </p:nvGrpSpPr>
      <p:grpSpPr>
        <a:xfrm>
          <a:off x="0" y="0"/>
          <a:ext cx="0" cy="0"/>
          <a:chOff x="0" y="0"/>
          <a:chExt cx="0" cy="0"/>
        </a:xfrm>
      </p:grpSpPr>
      <p:pic>
        <p:nvPicPr>
          <p:cNvPr id="17" name="Picture 4" descr="Image result for digital transformation shutterstock">
            <a:extLst>
              <a:ext uri="{FF2B5EF4-FFF2-40B4-BE49-F238E27FC236}">
                <a16:creationId xmlns:a16="http://schemas.microsoft.com/office/drawing/2014/main" id="{DCA2972C-40DB-42D7-A634-22F78800924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7906" y="0"/>
            <a:ext cx="12192001" cy="68580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742013"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1" y="4402667"/>
            <a:ext cx="11111808" cy="245533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0"/>
              </a:lnSpc>
            </a:pPr>
            <a:endParaRPr lang="en-IN" sz="2400"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1" y="4402667"/>
            <a:ext cx="11111807" cy="118533"/>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6" y="4747824"/>
            <a:ext cx="9797661" cy="1001229"/>
          </a:xfrm>
        </p:spPr>
        <p:txBody>
          <a:bodyPr>
            <a:noAutofit/>
          </a:bodyPr>
          <a:lstStyle>
            <a:lvl1pPr marL="0" indent="0">
              <a:lnSpc>
                <a:spcPts val="4000"/>
              </a:lnSpc>
              <a:spcBef>
                <a:spcPts val="0"/>
              </a:spcBef>
              <a:buNone/>
              <a:defRPr sz="32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88042" y="5802912"/>
            <a:ext cx="9755085" cy="454763"/>
          </a:xfrm>
        </p:spPr>
        <p:txBody>
          <a:bodyPr>
            <a:noAutofit/>
          </a:bodyPr>
          <a:lstStyle>
            <a:lvl1pPr marL="0" indent="0">
              <a:lnSpc>
                <a:spcPts val="2880"/>
              </a:lnSpc>
              <a:spcBef>
                <a:spcPts val="0"/>
              </a:spcBef>
              <a:buNone/>
              <a:defRPr sz="2400" b="1">
                <a:solidFill>
                  <a:schemeClr val="bg1">
                    <a:lumMod val="8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88041" y="6311533"/>
            <a:ext cx="6816328" cy="454763"/>
          </a:xfrm>
        </p:spPr>
        <p:txBody>
          <a:bodyPr anchor="ctr">
            <a:noAutofit/>
          </a:bodyPr>
          <a:lstStyle>
            <a:lvl1pPr marL="0" indent="0">
              <a:buNone/>
              <a:defRPr sz="1867"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70478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 y="0"/>
            <a:ext cx="12192001" cy="68580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4037932"/>
            <a:ext cx="9105417" cy="245533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4037932"/>
            <a:ext cx="9105416" cy="118533"/>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742013"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4287815" y="6356352"/>
            <a:ext cx="2743200" cy="365125"/>
          </a:xfrm>
          <a:prstGeom prst="rect">
            <a:avLst/>
          </a:prstGeom>
        </p:spPr>
        <p:txBody>
          <a:bodyPr vert="horz" lIns="121904" tIns="60953" rIns="0" bIns="60953"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z="1333" smtClean="0"/>
              <a:pPr/>
              <a:t>‹#›</a:t>
            </a:fld>
            <a:endParaRPr lang="en-IN" sz="1333"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488041" y="4464464"/>
            <a:ext cx="6816328" cy="454763"/>
          </a:xfrm>
        </p:spPr>
        <p:txBody>
          <a:bodyPr>
            <a:noAutofit/>
          </a:bodyPr>
          <a:lstStyle>
            <a:lvl1pPr marL="0" indent="0">
              <a:buNone/>
              <a:defRPr sz="32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488041" y="5005853"/>
            <a:ext cx="6816328" cy="454763"/>
          </a:xfrm>
        </p:spPr>
        <p:txBody>
          <a:bodyPr>
            <a:noAutofit/>
          </a:bodyPr>
          <a:lstStyle>
            <a:lvl1pPr marL="0" indent="0">
              <a:buNone/>
              <a:defRPr sz="32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488041" y="5823917"/>
            <a:ext cx="6816328" cy="454763"/>
          </a:xfrm>
        </p:spPr>
        <p:txBody>
          <a:bodyPr>
            <a:noAutofit/>
          </a:bodyPr>
          <a:lstStyle>
            <a:lvl1pPr marL="0" indent="0">
              <a:buNone/>
              <a:defRPr sz="2133" b="1">
                <a:solidFill>
                  <a:srgbClr val="595959"/>
                </a:solidFill>
              </a:defRPr>
            </a:lvl1pPr>
          </a:lstStyle>
          <a:p>
            <a:pPr lvl="0"/>
            <a:r>
              <a:rPr lang="en-US" dirty="0"/>
              <a:t>Month ‘18</a:t>
            </a:r>
          </a:p>
        </p:txBody>
      </p:sp>
    </p:spTree>
    <p:extLst>
      <p:ext uri="{BB962C8B-B14F-4D97-AF65-F5344CB8AC3E}">
        <p14:creationId xmlns:p14="http://schemas.microsoft.com/office/powerpoint/2010/main" val="393961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7" name="Picture 4" descr="Image result for digital transformation shutterstock">
            <a:extLst>
              <a:ext uri="{FF2B5EF4-FFF2-40B4-BE49-F238E27FC236}">
                <a16:creationId xmlns:a16="http://schemas.microsoft.com/office/drawing/2014/main" id="{DCA2972C-40DB-42D7-A634-22F78800924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7906" y="0"/>
            <a:ext cx="12192001" cy="68580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742013"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1" y="4402667"/>
            <a:ext cx="11111808" cy="2455333"/>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0"/>
              </a:lnSpc>
            </a:pPr>
            <a:endParaRPr lang="en-IN" sz="2400"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1" y="4402667"/>
            <a:ext cx="11111807" cy="118533"/>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6" y="4747824"/>
            <a:ext cx="9797661" cy="1001229"/>
          </a:xfrm>
        </p:spPr>
        <p:txBody>
          <a:bodyPr>
            <a:noAutofit/>
          </a:bodyPr>
          <a:lstStyle>
            <a:lvl1pPr marL="0" indent="0">
              <a:lnSpc>
                <a:spcPts val="4000"/>
              </a:lnSpc>
              <a:spcBef>
                <a:spcPts val="0"/>
              </a:spcBef>
              <a:buNone/>
              <a:defRPr sz="32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88042" y="5802912"/>
            <a:ext cx="9755085" cy="454763"/>
          </a:xfrm>
        </p:spPr>
        <p:txBody>
          <a:bodyPr>
            <a:noAutofit/>
          </a:bodyPr>
          <a:lstStyle>
            <a:lvl1pPr marL="0" indent="0">
              <a:lnSpc>
                <a:spcPts val="2880"/>
              </a:lnSpc>
              <a:spcBef>
                <a:spcPts val="0"/>
              </a:spcBef>
              <a:buNone/>
              <a:defRPr sz="2400" b="1">
                <a:solidFill>
                  <a:schemeClr val="bg1">
                    <a:lumMod val="8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88041" y="6311533"/>
            <a:ext cx="6816328" cy="454763"/>
          </a:xfrm>
        </p:spPr>
        <p:txBody>
          <a:bodyPr anchor="ctr">
            <a:noAutofit/>
          </a:bodyPr>
          <a:lstStyle>
            <a:lvl1pPr marL="0" indent="0">
              <a:buNone/>
              <a:defRPr sz="1867"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323721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1" y="1124743"/>
            <a:ext cx="11216217" cy="5121543"/>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
        <p:nvSpPr>
          <p:cNvPr id="8" name="Title Placeholder 11">
            <a:extLst>
              <a:ext uri="{FF2B5EF4-FFF2-40B4-BE49-F238E27FC236}">
                <a16:creationId xmlns:a16="http://schemas.microsoft.com/office/drawing/2014/main" id="{A63C39C0-FD01-40F8-A396-561D3C55875F}"/>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109083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0" y="1124745"/>
            <a:ext cx="5471584" cy="513635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14018" y="1124745"/>
            <a:ext cx="5446183" cy="5136356"/>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dirty="0"/>
          </a:p>
        </p:txBody>
      </p:sp>
      <p:sp>
        <p:nvSpPr>
          <p:cNvPr id="9" name="Title Placeholder 11">
            <a:extLst>
              <a:ext uri="{FF2B5EF4-FFF2-40B4-BE49-F238E27FC236}">
                <a16:creationId xmlns:a16="http://schemas.microsoft.com/office/drawing/2014/main" id="{5FE26FBB-96E1-4214-AC72-B2A5BECB7830}"/>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841538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32000" y="1113669"/>
            <a:ext cx="5472000" cy="287323"/>
          </a:xfrm>
        </p:spPr>
        <p:txBody>
          <a:bodyPr wrap="square" rIns="0" bIns="0" anchor="ctr">
            <a:spAutoFit/>
          </a:bodyPr>
          <a:lstStyle>
            <a:lvl1pPr marL="0" indent="0">
              <a:buNone/>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431999" y="1508788"/>
            <a:ext cx="5472000" cy="4737499"/>
          </a:xfrm>
        </p:spPr>
        <p:txBody>
          <a:bodyPr tIns="0">
            <a:normAutofit/>
          </a:bodyPr>
          <a:lstStyle>
            <a:lvl1pPr marL="302355" indent="-302355">
              <a:lnSpc>
                <a:spcPct val="100000"/>
              </a:lnSpc>
              <a:spcBef>
                <a:spcPts val="533"/>
              </a:spcBef>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a:lnSpc>
                <a:spcPct val="100000"/>
              </a:lnSpc>
              <a:spcBef>
                <a:spcPts val="533"/>
              </a:spcBef>
              <a:defRPr sz="1600"/>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14019" y="1113669"/>
            <a:ext cx="5448000" cy="287323"/>
          </a:xfrm>
        </p:spPr>
        <p:txBody>
          <a:bodyPr wrap="square" rIns="0" bIns="0" anchor="ctr">
            <a:spAutoFit/>
          </a:bodyPr>
          <a:lstStyle>
            <a:lvl1pPr marL="0" marR="0" indent="0" algn="l" defTabSz="1219018" rtl="0" eaLnBrk="1" fontAlgn="auto" latinLnBrk="0" hangingPunct="1">
              <a:lnSpc>
                <a:spcPct val="100000"/>
              </a:lnSpc>
              <a:spcBef>
                <a:spcPct val="0"/>
              </a:spcBef>
              <a:spcAft>
                <a:spcPts val="0"/>
              </a:spcAft>
              <a:buClrTx/>
              <a:buSzTx/>
              <a:buFontTx/>
              <a:buNone/>
              <a:tabLst/>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6314017" y="1508788"/>
            <a:ext cx="5448000" cy="4737499"/>
          </a:xfrm>
        </p:spPr>
        <p:txBody>
          <a:bodyPr tIns="0"/>
          <a:lstStyle>
            <a:lvl1pPr marL="380990" indent="-380990">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indent="-380942">
              <a:defRPr lang="en-US" sz="1600" kern="1200" dirty="0" smtClean="0">
                <a:solidFill>
                  <a:srgbClr val="595959"/>
                </a:solidFill>
                <a:latin typeface="Trebuchet MS" pitchFamily="34" charset="0"/>
                <a:ea typeface="+mn-ea"/>
                <a:cs typeface="+mn-cs"/>
              </a:defRPr>
            </a:lvl2pPr>
            <a:lvl3pPr marL="1523771" indent="-304754">
              <a:defRPr lang="en-US" sz="1867" kern="1200" dirty="0" smtClean="0">
                <a:solidFill>
                  <a:srgbClr val="595959"/>
                </a:solidFill>
                <a:latin typeface="Trebuchet MS" pitchFamily="34" charset="0"/>
                <a:ea typeface="+mn-ea"/>
                <a:cs typeface="+mn-cs"/>
              </a:defRPr>
            </a:lvl3pPr>
            <a:lvl4pPr marL="2133280" indent="-304754">
              <a:defRPr lang="en-US" sz="1600" kern="1200" dirty="0" smtClean="0">
                <a:solidFill>
                  <a:srgbClr val="595959"/>
                </a:solidFill>
                <a:latin typeface="Trebuchet MS" pitchFamily="34" charset="0"/>
                <a:ea typeface="+mn-ea"/>
                <a:cs typeface="+mn-cs"/>
              </a:defRPr>
            </a:lvl4pPr>
            <a:lvl5pPr marL="2742789" indent="-304754">
              <a:defRPr lang="en-US" sz="1600" kern="1200" dirty="0">
                <a:solidFill>
                  <a:srgbClr val="595959"/>
                </a:solidFill>
                <a:latin typeface="Trebuchet MS" pitchFamily="34" charset="0"/>
                <a:ea typeface="+mn-ea"/>
                <a:cs typeface="+mn-cs"/>
              </a:defRPr>
            </a:lvl5pPr>
            <a:lvl6pPr>
              <a:defRPr sz="2133"/>
            </a:lvl6pPr>
            <a:lvl7pPr>
              <a:defRPr sz="2133"/>
            </a:lvl7pPr>
            <a:lvl8pPr>
              <a:defRPr sz="2133"/>
            </a:lvl8pPr>
            <a:lvl9pPr>
              <a:defRPr sz="2133"/>
            </a:lvl9pPr>
          </a:lstStyle>
          <a:p>
            <a:pPr marL="302355" lvl="0" indent="-302355" algn="l" defTabSz="1219018" rtl="0" eaLnBrk="1" latinLnBrk="0" hangingPunct="1">
              <a:lnSpc>
                <a:spcPct val="100000"/>
              </a:lnSpc>
              <a:spcBef>
                <a:spcPts val="533"/>
              </a:spcBef>
              <a:buFont typeface="Wingdings" panose="05000000000000000000" pitchFamily="2" charset="2"/>
              <a:buChar char="§"/>
            </a:pPr>
            <a:r>
              <a:rPr lang="en-US" dirty="0"/>
              <a:t>Click to edit Master text styles</a:t>
            </a:r>
          </a:p>
          <a:p>
            <a:pPr marL="758286" lvl="1" indent="-380942" algn="l" defTabSz="1219018" rtl="0" eaLnBrk="1" latinLnBrk="0" hangingPunct="1">
              <a:lnSpc>
                <a:spcPct val="100000"/>
              </a:lnSpc>
              <a:spcBef>
                <a:spcPts val="533"/>
              </a:spcBef>
              <a:buFont typeface="Arial" pitchFamily="34" charset="0"/>
              <a:buChar char="–"/>
            </a:pPr>
            <a:r>
              <a:rPr lang="en-US" dirty="0"/>
              <a:t>Second level</a:t>
            </a:r>
          </a:p>
          <a:p>
            <a:pPr marL="1523771" lvl="2" indent="-304754" algn="l" defTabSz="1219018" rtl="0" eaLnBrk="1" latinLnBrk="0" hangingPunct="1">
              <a:lnSpc>
                <a:spcPct val="90000"/>
              </a:lnSpc>
              <a:spcBef>
                <a:spcPts val="800"/>
              </a:spcBef>
              <a:buFont typeface="Arial" pitchFamily="34" charset="0"/>
              <a:buChar char="•"/>
            </a:pPr>
            <a:r>
              <a:rPr lang="en-US" dirty="0"/>
              <a:t>Third level</a:t>
            </a:r>
          </a:p>
          <a:p>
            <a:pPr marL="2133280" lvl="3" indent="-304754" algn="l" defTabSz="1219018" rtl="0" eaLnBrk="1" latinLnBrk="0" hangingPunct="1">
              <a:lnSpc>
                <a:spcPct val="90000"/>
              </a:lnSpc>
              <a:spcBef>
                <a:spcPts val="800"/>
              </a:spcBef>
              <a:buFont typeface="Arial" pitchFamily="34" charset="0"/>
              <a:buChar char="–"/>
            </a:pPr>
            <a:r>
              <a:rPr lang="en-US" dirty="0"/>
              <a:t>Fourth level</a:t>
            </a:r>
          </a:p>
          <a:p>
            <a:pPr marL="2742789" lvl="4" indent="-304754" algn="l" defTabSz="1219018" rtl="0" eaLnBrk="1" latinLnBrk="0" hangingPunct="1">
              <a:lnSpc>
                <a:spcPct val="90000"/>
              </a:lnSpc>
              <a:spcBef>
                <a:spcPts val="8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dirty="0"/>
          </a:p>
        </p:txBody>
      </p:sp>
      <p:sp>
        <p:nvSpPr>
          <p:cNvPr id="11" name="Title Placeholder 11">
            <a:extLst>
              <a:ext uri="{FF2B5EF4-FFF2-40B4-BE49-F238E27FC236}">
                <a16:creationId xmlns:a16="http://schemas.microsoft.com/office/drawing/2014/main" id="{D6655138-DAF2-4A29-AF66-EDF3E16E2B48}"/>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1455301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userDrawn="1"/>
        </p:nvSpPr>
        <p:spPr>
          <a:xfrm>
            <a:off x="447027" y="1912703"/>
            <a:ext cx="1483843" cy="59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6" name="Rectangle 5">
            <a:extLst>
              <a:ext uri="{FF2B5EF4-FFF2-40B4-BE49-F238E27FC236}">
                <a16:creationId xmlns:a16="http://schemas.microsoft.com/office/drawing/2014/main" id="{D5CFE044-BA97-42C4-9069-A63FF4388E19}"/>
              </a:ext>
            </a:extLst>
          </p:cNvPr>
          <p:cNvSpPr/>
          <p:nvPr userDrawn="1"/>
        </p:nvSpPr>
        <p:spPr>
          <a:xfrm>
            <a:off x="2413373" y="1912703"/>
            <a:ext cx="1483843" cy="590207"/>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7" name="Rectangle 6">
            <a:extLst>
              <a:ext uri="{FF2B5EF4-FFF2-40B4-BE49-F238E27FC236}">
                <a16:creationId xmlns:a16="http://schemas.microsoft.com/office/drawing/2014/main" id="{FC51BB78-6515-40CB-83F1-5E6A75ACED06}"/>
              </a:ext>
            </a:extLst>
          </p:cNvPr>
          <p:cNvSpPr/>
          <p:nvPr userDrawn="1"/>
        </p:nvSpPr>
        <p:spPr>
          <a:xfrm>
            <a:off x="4379720" y="1912703"/>
            <a:ext cx="1483843" cy="590207"/>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8" name="Rectangle 7">
            <a:extLst>
              <a:ext uri="{FF2B5EF4-FFF2-40B4-BE49-F238E27FC236}">
                <a16:creationId xmlns:a16="http://schemas.microsoft.com/office/drawing/2014/main" id="{9B1B22CD-BDE0-4F9E-8DBD-474744ADF3E8}"/>
              </a:ext>
            </a:extLst>
          </p:cNvPr>
          <p:cNvSpPr/>
          <p:nvPr userDrawn="1"/>
        </p:nvSpPr>
        <p:spPr>
          <a:xfrm>
            <a:off x="6346066" y="1912703"/>
            <a:ext cx="1483843" cy="590207"/>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9" name="Rectangle 8">
            <a:extLst>
              <a:ext uri="{FF2B5EF4-FFF2-40B4-BE49-F238E27FC236}">
                <a16:creationId xmlns:a16="http://schemas.microsoft.com/office/drawing/2014/main" id="{998742DC-982D-4662-9434-A248A25BD175}"/>
              </a:ext>
            </a:extLst>
          </p:cNvPr>
          <p:cNvSpPr/>
          <p:nvPr userDrawn="1"/>
        </p:nvSpPr>
        <p:spPr>
          <a:xfrm>
            <a:off x="8312413" y="1912703"/>
            <a:ext cx="1483843" cy="590207"/>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0" name="Rectangle 9">
            <a:extLst>
              <a:ext uri="{FF2B5EF4-FFF2-40B4-BE49-F238E27FC236}">
                <a16:creationId xmlns:a16="http://schemas.microsoft.com/office/drawing/2014/main" id="{4D898B4F-2DAB-49EA-AF24-A869636DFC83}"/>
              </a:ext>
            </a:extLst>
          </p:cNvPr>
          <p:cNvSpPr/>
          <p:nvPr userDrawn="1"/>
        </p:nvSpPr>
        <p:spPr>
          <a:xfrm>
            <a:off x="10278760" y="1912703"/>
            <a:ext cx="1483843" cy="590207"/>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447026" y="2670204"/>
            <a:ext cx="716030" cy="1087477"/>
          </a:xfrm>
          <a:prstGeom prst="rect">
            <a:avLst/>
          </a:prstGeom>
          <a:noFill/>
        </p:spPr>
        <p:txBody>
          <a:bodyPr wrap="none" lIns="0" tIns="0" rIns="0" bIns="0" rtlCol="0">
            <a:spAutoFit/>
          </a:bodyPr>
          <a:lstStyle/>
          <a:p>
            <a:r>
              <a:rPr lang="en-IN" sz="1600" dirty="0">
                <a:solidFill>
                  <a:srgbClr val="595959"/>
                </a:solidFill>
              </a:rPr>
              <a:t>ASSET 1</a:t>
            </a:r>
          </a:p>
          <a:p>
            <a:pPr>
              <a:spcBef>
                <a:spcPts val="800"/>
              </a:spcBef>
            </a:pPr>
            <a:r>
              <a:rPr lang="en-IN" sz="1600" dirty="0">
                <a:solidFill>
                  <a:srgbClr val="595959"/>
                </a:solidFill>
              </a:rPr>
              <a:t>R: 142</a:t>
            </a:r>
          </a:p>
          <a:p>
            <a:r>
              <a:rPr lang="en-IN" sz="1600" dirty="0">
                <a:solidFill>
                  <a:srgbClr val="595959"/>
                </a:solidFill>
              </a:rPr>
              <a:t>G: 180</a:t>
            </a:r>
          </a:p>
          <a:p>
            <a:r>
              <a:rPr lang="en-IN" sz="16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434328" y="1370158"/>
            <a:ext cx="1913857" cy="287323"/>
          </a:xfrm>
          <a:prstGeom prst="rect">
            <a:avLst/>
          </a:prstGeom>
          <a:noFill/>
        </p:spPr>
        <p:txBody>
          <a:bodyPr wrap="none" lIns="0" tIns="0" rIns="0" bIns="0" rtlCol="0">
            <a:spAutoFit/>
          </a:bodyPr>
          <a:lstStyle/>
          <a:p>
            <a:r>
              <a:rPr lang="en-IN" sz="1867"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2413373" y="2670204"/>
            <a:ext cx="716030" cy="1087477"/>
          </a:xfrm>
          <a:prstGeom prst="rect">
            <a:avLst/>
          </a:prstGeom>
          <a:noFill/>
        </p:spPr>
        <p:txBody>
          <a:bodyPr wrap="none" lIns="0" tIns="0" rIns="0" bIns="0" rtlCol="0">
            <a:spAutoFit/>
          </a:bodyPr>
          <a:lstStyle/>
          <a:p>
            <a:r>
              <a:rPr lang="en-IN" sz="1600" dirty="0">
                <a:solidFill>
                  <a:srgbClr val="595959"/>
                </a:solidFill>
              </a:rPr>
              <a:t>ASSET 2</a:t>
            </a:r>
          </a:p>
          <a:p>
            <a:pPr>
              <a:spcBef>
                <a:spcPts val="800"/>
              </a:spcBef>
            </a:pPr>
            <a:r>
              <a:rPr lang="en-IN" sz="1600" dirty="0">
                <a:solidFill>
                  <a:srgbClr val="595959"/>
                </a:solidFill>
              </a:rPr>
              <a:t>R: 230</a:t>
            </a:r>
          </a:p>
          <a:p>
            <a:r>
              <a:rPr lang="en-IN" sz="1600" dirty="0">
                <a:solidFill>
                  <a:srgbClr val="595959"/>
                </a:solidFill>
              </a:rPr>
              <a:t>G: 185</a:t>
            </a:r>
          </a:p>
          <a:p>
            <a:r>
              <a:rPr lang="en-IN" sz="16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4379720" y="2670204"/>
            <a:ext cx="716030" cy="1087477"/>
          </a:xfrm>
          <a:prstGeom prst="rect">
            <a:avLst/>
          </a:prstGeom>
          <a:noFill/>
        </p:spPr>
        <p:txBody>
          <a:bodyPr wrap="none" lIns="0" tIns="0" rIns="0" bIns="0" rtlCol="0">
            <a:spAutoFit/>
          </a:bodyPr>
          <a:lstStyle/>
          <a:p>
            <a:r>
              <a:rPr lang="en-IN" sz="1600" dirty="0">
                <a:solidFill>
                  <a:srgbClr val="595959"/>
                </a:solidFill>
              </a:rPr>
              <a:t>ASSET 3</a:t>
            </a:r>
          </a:p>
          <a:p>
            <a:pPr>
              <a:spcBef>
                <a:spcPts val="800"/>
              </a:spcBef>
            </a:pPr>
            <a:r>
              <a:rPr lang="en-IN" sz="1600" dirty="0">
                <a:solidFill>
                  <a:srgbClr val="595959"/>
                </a:solidFill>
              </a:rPr>
              <a:t>R: 179</a:t>
            </a:r>
          </a:p>
          <a:p>
            <a:r>
              <a:rPr lang="en-IN" sz="1600" dirty="0">
                <a:solidFill>
                  <a:srgbClr val="595959"/>
                </a:solidFill>
              </a:rPr>
              <a:t>G: 162</a:t>
            </a:r>
          </a:p>
          <a:p>
            <a:r>
              <a:rPr lang="en-IN" sz="16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6346067" y="2670204"/>
            <a:ext cx="716030" cy="1087477"/>
          </a:xfrm>
          <a:prstGeom prst="rect">
            <a:avLst/>
          </a:prstGeom>
          <a:noFill/>
        </p:spPr>
        <p:txBody>
          <a:bodyPr wrap="none" lIns="0" tIns="0" rIns="0" bIns="0" rtlCol="0">
            <a:spAutoFit/>
          </a:bodyPr>
          <a:lstStyle/>
          <a:p>
            <a:r>
              <a:rPr lang="en-IN" sz="1600" dirty="0">
                <a:solidFill>
                  <a:srgbClr val="595959"/>
                </a:solidFill>
              </a:rPr>
              <a:t>ASSET 4</a:t>
            </a:r>
          </a:p>
          <a:p>
            <a:pPr>
              <a:spcBef>
                <a:spcPts val="800"/>
              </a:spcBef>
            </a:pPr>
            <a:r>
              <a:rPr lang="en-IN" sz="1600" dirty="0">
                <a:solidFill>
                  <a:srgbClr val="595959"/>
                </a:solidFill>
              </a:rPr>
              <a:t>R: 252</a:t>
            </a:r>
          </a:p>
          <a:p>
            <a:r>
              <a:rPr lang="en-IN" sz="1600" dirty="0">
                <a:solidFill>
                  <a:srgbClr val="595959"/>
                </a:solidFill>
              </a:rPr>
              <a:t>G: 213</a:t>
            </a:r>
          </a:p>
          <a:p>
            <a:r>
              <a:rPr lang="en-IN" sz="16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8312413" y="2670204"/>
            <a:ext cx="716030" cy="1087477"/>
          </a:xfrm>
          <a:prstGeom prst="rect">
            <a:avLst/>
          </a:prstGeom>
          <a:noFill/>
        </p:spPr>
        <p:txBody>
          <a:bodyPr wrap="none" lIns="0" tIns="0" rIns="0" bIns="0" rtlCol="0">
            <a:spAutoFit/>
          </a:bodyPr>
          <a:lstStyle/>
          <a:p>
            <a:r>
              <a:rPr lang="en-IN" sz="1600" dirty="0">
                <a:solidFill>
                  <a:srgbClr val="595959"/>
                </a:solidFill>
              </a:rPr>
              <a:t>ASSET 5</a:t>
            </a:r>
          </a:p>
          <a:p>
            <a:pPr>
              <a:spcBef>
                <a:spcPts val="800"/>
              </a:spcBef>
            </a:pPr>
            <a:r>
              <a:rPr lang="en-IN" sz="1600" dirty="0">
                <a:solidFill>
                  <a:srgbClr val="595959"/>
                </a:solidFill>
              </a:rPr>
              <a:t>R: 147</a:t>
            </a:r>
          </a:p>
          <a:p>
            <a:r>
              <a:rPr lang="en-IN" sz="1600" dirty="0">
                <a:solidFill>
                  <a:srgbClr val="595959"/>
                </a:solidFill>
              </a:rPr>
              <a:t>G: 205</a:t>
            </a:r>
          </a:p>
          <a:p>
            <a:r>
              <a:rPr lang="en-IN" sz="16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10278760" y="2670204"/>
            <a:ext cx="716030" cy="1087477"/>
          </a:xfrm>
          <a:prstGeom prst="rect">
            <a:avLst/>
          </a:prstGeom>
          <a:noFill/>
        </p:spPr>
        <p:txBody>
          <a:bodyPr wrap="none" lIns="0" tIns="0" rIns="0" bIns="0" rtlCol="0">
            <a:spAutoFit/>
          </a:bodyPr>
          <a:lstStyle/>
          <a:p>
            <a:r>
              <a:rPr lang="en-IN" sz="1600" dirty="0">
                <a:solidFill>
                  <a:srgbClr val="595959"/>
                </a:solidFill>
              </a:rPr>
              <a:t>ASSET 6</a:t>
            </a:r>
          </a:p>
          <a:p>
            <a:pPr>
              <a:spcBef>
                <a:spcPts val="800"/>
              </a:spcBef>
            </a:pPr>
            <a:r>
              <a:rPr lang="en-IN" sz="1600" dirty="0">
                <a:solidFill>
                  <a:srgbClr val="595959"/>
                </a:solidFill>
              </a:rPr>
              <a:t>R: 195</a:t>
            </a:r>
          </a:p>
          <a:p>
            <a:r>
              <a:rPr lang="en-IN" sz="1600" dirty="0">
                <a:solidFill>
                  <a:srgbClr val="595959"/>
                </a:solidFill>
              </a:rPr>
              <a:t>G: 214</a:t>
            </a:r>
          </a:p>
          <a:p>
            <a:r>
              <a:rPr lang="en-IN" sz="16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434327" y="4005081"/>
            <a:ext cx="1345625" cy="287323"/>
          </a:xfrm>
          <a:prstGeom prst="rect">
            <a:avLst/>
          </a:prstGeom>
          <a:noFill/>
        </p:spPr>
        <p:txBody>
          <a:bodyPr wrap="none" lIns="0" tIns="0" rIns="0" bIns="0" rtlCol="0">
            <a:spAutoFit/>
          </a:bodyPr>
          <a:lstStyle/>
          <a:p>
            <a:r>
              <a:rPr lang="en-IN" sz="1867" b="1" dirty="0">
                <a:solidFill>
                  <a:srgbClr val="595959"/>
                </a:solidFill>
              </a:rPr>
              <a:t>Title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447027" y="4402390"/>
            <a:ext cx="1483843" cy="59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chemeClr val="tx1"/>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447027"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0</a:t>
            </a:r>
          </a:p>
          <a:p>
            <a:r>
              <a:rPr lang="en-IN" sz="1600" dirty="0">
                <a:solidFill>
                  <a:srgbClr val="595959"/>
                </a:solidFill>
              </a:rPr>
              <a:t>G: 0</a:t>
            </a:r>
          </a:p>
          <a:p>
            <a:r>
              <a:rPr lang="en-IN" sz="1600" dirty="0">
                <a:solidFill>
                  <a:srgbClr val="595959"/>
                </a:solidFill>
              </a:rPr>
              <a:t>B: 0</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4368607" y="4348045"/>
            <a:ext cx="2217020" cy="505591"/>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6313" cy="276999"/>
            </a:xfrm>
            <a:prstGeom prst="rect">
              <a:avLst/>
            </a:prstGeom>
            <a:noFill/>
          </p:spPr>
          <p:txBody>
            <a:bodyPr wrap="none" lIns="0" tIns="0" rIns="0" bIns="0" rtlCol="0">
              <a:spAutoFit/>
            </a:bodyPr>
            <a:lstStyle/>
            <a:p>
              <a:r>
                <a:rPr lang="en-IN" sz="2400" b="1" dirty="0">
                  <a:solidFill>
                    <a:schemeClr val="bg1"/>
                  </a:solidFill>
                </a:rPr>
                <a:t>Trebuchet MS</a:t>
              </a:r>
              <a:endParaRPr lang="en-IN" sz="16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4368605" y="4005081"/>
            <a:ext cx="1248162" cy="287323"/>
          </a:xfrm>
          <a:prstGeom prst="rect">
            <a:avLst/>
          </a:prstGeom>
          <a:noFill/>
        </p:spPr>
        <p:txBody>
          <a:bodyPr wrap="none" lIns="0" tIns="0" rIns="0" bIns="0" rtlCol="0">
            <a:spAutoFit/>
          </a:bodyPr>
          <a:lstStyle/>
          <a:p>
            <a:r>
              <a:rPr lang="en-IN" sz="1867" b="1" dirty="0">
                <a:solidFill>
                  <a:srgbClr val="595959"/>
                </a:solidFill>
              </a:rPr>
              <a:t>FONT TYPE</a:t>
            </a:r>
          </a:p>
        </p:txBody>
      </p:sp>
      <p:sp>
        <p:nvSpPr>
          <p:cNvPr id="27" name="TextBox 26">
            <a:extLst>
              <a:ext uri="{FF2B5EF4-FFF2-40B4-BE49-F238E27FC236}">
                <a16:creationId xmlns:a16="http://schemas.microsoft.com/office/drawing/2014/main" id="{9C3A7C3F-4089-4B1C-92BD-BAADBAADED9C}"/>
              </a:ext>
            </a:extLst>
          </p:cNvPr>
          <p:cNvSpPr txBox="1"/>
          <p:nvPr userDrawn="1"/>
        </p:nvSpPr>
        <p:spPr>
          <a:xfrm>
            <a:off x="2345828" y="4005081"/>
            <a:ext cx="1443216" cy="287323"/>
          </a:xfrm>
          <a:prstGeom prst="rect">
            <a:avLst/>
          </a:prstGeom>
          <a:noFill/>
        </p:spPr>
        <p:txBody>
          <a:bodyPr wrap="none" lIns="0" tIns="0" rIns="0" bIns="0" rtlCol="0">
            <a:spAutoFit/>
          </a:bodyPr>
          <a:lstStyle/>
          <a:p>
            <a:r>
              <a:rPr lang="en-IN" sz="1867" b="1" dirty="0">
                <a:solidFill>
                  <a:srgbClr val="595959"/>
                </a:solidFill>
              </a:rPr>
              <a:t>FONT COLOR</a:t>
            </a:r>
          </a:p>
        </p:txBody>
      </p:sp>
      <p:sp>
        <p:nvSpPr>
          <p:cNvPr id="28" name="Rectangle 27">
            <a:extLst>
              <a:ext uri="{FF2B5EF4-FFF2-40B4-BE49-F238E27FC236}">
                <a16:creationId xmlns:a16="http://schemas.microsoft.com/office/drawing/2014/main" id="{02D3D6EA-54ED-4E42-B7BB-E944B30161FF}"/>
              </a:ext>
            </a:extLst>
          </p:cNvPr>
          <p:cNvSpPr/>
          <p:nvPr userDrawn="1"/>
        </p:nvSpPr>
        <p:spPr>
          <a:xfrm>
            <a:off x="2358528" y="4402390"/>
            <a:ext cx="1483843" cy="5902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solidFill>
                <a:srgbClr val="595959"/>
              </a:solidFill>
            </a:endParaRPr>
          </a:p>
        </p:txBody>
      </p:sp>
      <p:sp>
        <p:nvSpPr>
          <p:cNvPr id="29" name="TextBox 28">
            <a:extLst>
              <a:ext uri="{FF2B5EF4-FFF2-40B4-BE49-F238E27FC236}">
                <a16:creationId xmlns:a16="http://schemas.microsoft.com/office/drawing/2014/main" id="{E78D8FFA-FAFA-4636-AF18-147FF48E7E50}"/>
              </a:ext>
            </a:extLst>
          </p:cNvPr>
          <p:cNvSpPr txBox="1"/>
          <p:nvPr userDrawn="1"/>
        </p:nvSpPr>
        <p:spPr>
          <a:xfrm>
            <a:off x="2358529"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64</a:t>
            </a:r>
          </a:p>
          <a:p>
            <a:r>
              <a:rPr lang="en-IN" sz="1600" dirty="0">
                <a:solidFill>
                  <a:srgbClr val="595959"/>
                </a:solidFill>
              </a:rPr>
              <a:t>G: 64</a:t>
            </a:r>
          </a:p>
          <a:p>
            <a:r>
              <a:rPr lang="en-IN" sz="1600" dirty="0">
                <a:solidFill>
                  <a:srgbClr val="595959"/>
                </a:solidFill>
              </a:rPr>
              <a:t>B: 64</a:t>
            </a:r>
          </a:p>
        </p:txBody>
      </p:sp>
      <p:sp>
        <p:nvSpPr>
          <p:cNvPr id="30" name="Title Placeholder 11">
            <a:extLst>
              <a:ext uri="{FF2B5EF4-FFF2-40B4-BE49-F238E27FC236}">
                <a16:creationId xmlns:a16="http://schemas.microsoft.com/office/drawing/2014/main" id="{FF240BF2-523C-4485-9B38-11A64D6DC77A}"/>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197275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8" name="Title Placeholder 11">
            <a:extLst>
              <a:ext uri="{FF2B5EF4-FFF2-40B4-BE49-F238E27FC236}">
                <a16:creationId xmlns:a16="http://schemas.microsoft.com/office/drawing/2014/main" id="{8031AD0E-19FA-4A58-BE5B-D9027A38DF7C}"/>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4035019284"/>
      </p:ext>
    </p:extLst>
  </p:cSld>
  <p:clrMapOvr>
    <a:masterClrMapping/>
  </p:clrMapOvr>
  <p:extLst>
    <p:ext uri="{DCECCB84-F9BA-43D5-87BE-67443E8EF086}">
      <p15:sldGuideLst xmlns:p15="http://schemas.microsoft.com/office/powerpoint/2012/main">
        <p15:guide id="1" pos="2767">
          <p15:clr>
            <a:srgbClr val="FBAE40"/>
          </p15:clr>
        </p15:guide>
        <p15:guide id="2" pos="2880">
          <p15:clr>
            <a:srgbClr val="FBAE40"/>
          </p15:clr>
        </p15:guide>
        <p15:guide id="3" pos="204">
          <p15:clr>
            <a:srgbClr val="FBAE40"/>
          </p15:clr>
        </p15:guide>
        <p15:guide id="4" orient="horz" pos="395">
          <p15:clr>
            <a:srgbClr val="FBAE40"/>
          </p15:clr>
        </p15:guide>
        <p15:guide id="5" orient="horz" pos="622">
          <p15:clr>
            <a:srgbClr val="FBAE40"/>
          </p15:clr>
        </p15:guide>
        <p15:guide id="6" orient="horz" pos="2981">
          <p15:clr>
            <a:srgbClr val="FBAE40"/>
          </p15:clr>
        </p15:guide>
        <p15:guide id="7" pos="2994">
          <p15:clr>
            <a:srgbClr val="FBAE40"/>
          </p15:clr>
        </p15:guide>
        <p15:guide id="8"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5EE1-61DE-744B-A81C-447BAE661F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EF4493-C6C6-4D4A-AFA5-BC7F069E5F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1732E37-1197-2945-A308-8C003E8EF387}"/>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045ADEE6-1D4E-8D46-8295-D9EA019D57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11E30-80E6-9D40-8A0E-3526C805A17F}"/>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1767156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8">
            <a:extLst>
              <a:ext uri="{FF2B5EF4-FFF2-40B4-BE49-F238E27FC236}">
                <a16:creationId xmlns:a16="http://schemas.microsoft.com/office/drawing/2014/main" id="{8A9170B4-D46B-48AC-AA5C-C5921C922A77}"/>
              </a:ext>
            </a:extLst>
          </p:cNvPr>
          <p:cNvSpPr>
            <a:spLocks noGrp="1"/>
          </p:cNvSpPr>
          <p:nvPr>
            <p:ph type="sldNum" sz="quarter" idx="12"/>
          </p:nvPr>
        </p:nvSpPr>
        <p:spPr>
          <a:xfrm>
            <a:off x="11088555" y="6597352"/>
            <a:ext cx="559663" cy="192000"/>
          </a:xfrm>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2175722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6657" b="6657"/>
          <a:stretch/>
        </p:blipFill>
        <p:spPr bwMode="auto">
          <a:xfrm>
            <a:off x="2"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2" y="0"/>
            <a:ext cx="12192001" cy="68580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8810985" y="2875669"/>
            <a:ext cx="1954179" cy="1106663"/>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2173323"/>
            <a:ext cx="8466668" cy="252504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11136403" y="2281025"/>
            <a:ext cx="1055596" cy="2300187"/>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488041" y="3086437"/>
            <a:ext cx="7267200" cy="698815"/>
          </a:xfrm>
        </p:spPr>
        <p:txBody>
          <a:bodyPr anchor="ctr">
            <a:normAutofit/>
          </a:bodyPr>
          <a:lstStyle>
            <a:lvl1pPr marL="0" indent="0">
              <a:buNone/>
              <a:defRPr sz="32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889394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3" name="Picture 4" descr="Image result for digital transformation shutterstock">
            <a:extLst>
              <a:ext uri="{FF2B5EF4-FFF2-40B4-BE49-F238E27FC236}">
                <a16:creationId xmlns:a16="http://schemas.microsoft.com/office/drawing/2014/main" id="{B267F8D9-694E-40B0-8ED7-B8A1906657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3735"/>
            <a:ext cx="12192001" cy="68580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5027013"/>
            <a:ext cx="12191997" cy="1830984"/>
            <a:chOff x="-1" y="1629992"/>
            <a:chExt cx="6829063" cy="189378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11136403" y="5108537"/>
            <a:ext cx="1055596" cy="1667936"/>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488041" y="5253203"/>
            <a:ext cx="10216471" cy="1344148"/>
          </a:xfrm>
        </p:spPr>
        <p:txBody>
          <a:bodyPr anchor="ctr">
            <a:normAutofit/>
          </a:bodyPr>
          <a:lstStyle>
            <a:lvl1pPr marL="0" indent="0">
              <a:lnSpc>
                <a:spcPts val="4000"/>
              </a:lnSpc>
              <a:spcBef>
                <a:spcPts val="0"/>
              </a:spcBef>
              <a:buNone/>
              <a:defRPr sz="32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982948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5456C6-57E8-40AD-9125-90F4F5099950}"/>
              </a:ext>
            </a:extLst>
          </p:cNvPr>
          <p:cNvSpPr/>
          <p:nvPr userDrawn="1"/>
        </p:nvSpPr>
        <p:spPr>
          <a:xfrm>
            <a:off x="0" y="-1"/>
            <a:ext cx="12192000" cy="650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 name="Slide Number Placeholder 8">
            <a:extLst>
              <a:ext uri="{FF2B5EF4-FFF2-40B4-BE49-F238E27FC236}">
                <a16:creationId xmlns:a16="http://schemas.microsoft.com/office/drawing/2014/main" id="{8A9170B4-D46B-48AC-AA5C-C5921C922A77}"/>
              </a:ext>
            </a:extLst>
          </p:cNvPr>
          <p:cNvSpPr>
            <a:spLocks noGrp="1"/>
          </p:cNvSpPr>
          <p:nvPr>
            <p:ph type="sldNum" sz="quarter" idx="12"/>
          </p:nvPr>
        </p:nvSpPr>
        <p:spPr>
          <a:xfrm>
            <a:off x="11088555" y="6597352"/>
            <a:ext cx="559663" cy="192000"/>
          </a:xfrm>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2951154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dirty="0"/>
          </a:p>
        </p:txBody>
      </p:sp>
      <p:sp>
        <p:nvSpPr>
          <p:cNvPr id="4" name="Title Placeholder 11">
            <a:extLst>
              <a:ext uri="{FF2B5EF4-FFF2-40B4-BE49-F238E27FC236}">
                <a16:creationId xmlns:a16="http://schemas.microsoft.com/office/drawing/2014/main" id="{60FC761E-AEFB-4E5A-8E34-EF8C59913EB3}"/>
              </a:ext>
            </a:extLst>
          </p:cNvPr>
          <p:cNvSpPr>
            <a:spLocks noGrp="1"/>
          </p:cNvSpPr>
          <p:nvPr>
            <p:ph type="title"/>
          </p:nvPr>
        </p:nvSpPr>
        <p:spPr>
          <a:xfrm>
            <a:off x="432000" y="296632"/>
            <a:ext cx="1036852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614226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78880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5159304" y="2280919"/>
            <a:ext cx="1873392" cy="241124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3534222" y="2696297"/>
            <a:ext cx="5123559" cy="1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15" tIns="46457" rIns="92915" bIns="46457" numCol="1" anchor="t" anchorCtr="0" compatLnSpc="1">
            <a:prstTxWarp prst="textNoShape">
              <a:avLst/>
            </a:prstTxWarp>
          </a:bodyPr>
          <a:lstStyle/>
          <a:p>
            <a:pPr algn="ctr" defTabSz="929129"/>
            <a:r>
              <a:rPr lang="en-IN" sz="8133"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388419" y="4989095"/>
            <a:ext cx="11353773" cy="1010795"/>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2292" y="472819"/>
            <a:ext cx="2276797" cy="1911095"/>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7775" y="472819"/>
            <a:ext cx="2276797" cy="1911095"/>
          </a:xfrm>
          <a:prstGeom prst="rect">
            <a:avLst/>
          </a:prstGeom>
        </p:spPr>
      </p:pic>
    </p:spTree>
    <p:extLst>
      <p:ext uri="{BB962C8B-B14F-4D97-AF65-F5344CB8AC3E}">
        <p14:creationId xmlns:p14="http://schemas.microsoft.com/office/powerpoint/2010/main" val="623425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473819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3883555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8775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F5D-EE88-8A42-854E-FB4094FB06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29EDCC1-F758-274A-9DCE-B1C513361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C60C7E4-3192-3245-A06E-B54408C027AE}"/>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70AF71C4-CCA2-444D-8CCF-ED1602045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0655E-D977-834A-9BBE-3EFABC4A20C1}"/>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261313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4B7B-D2F5-1E4C-B3DF-8E1A6FEAA9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9156123-F073-9048-93D7-5D4BAD91CF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80579D5-80AC-2545-A8D6-21EE7CC9EA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0E56954-7F04-1044-AB58-81A8149F8756}"/>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6" name="Footer Placeholder 5">
            <a:extLst>
              <a:ext uri="{FF2B5EF4-FFF2-40B4-BE49-F238E27FC236}">
                <a16:creationId xmlns:a16="http://schemas.microsoft.com/office/drawing/2014/main" id="{5D1856EF-0223-E247-ADB2-6BF792263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2C6A6-5D4D-E04F-AB0C-744D5029AA69}"/>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203138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8F0E-F780-2E48-B99E-98685408819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95AA00-22D4-244C-876D-84A921E3C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0DA9FA-E616-1043-85D5-163B383C6FB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334204-12DF-B843-8A72-D849CB0F4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E61B77-DC3D-C749-A9EF-A8DB2DC7CD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C7CECCA-8209-3242-8D99-73C1A3B3B53A}"/>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8" name="Footer Placeholder 7">
            <a:extLst>
              <a:ext uri="{FF2B5EF4-FFF2-40B4-BE49-F238E27FC236}">
                <a16:creationId xmlns:a16="http://schemas.microsoft.com/office/drawing/2014/main" id="{9C25A717-0EFD-BA47-BD82-73F2245CF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469F8D-16D7-EF45-8862-794AF8252007}"/>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295534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A97C-EDB8-1D41-889F-7DAB712992D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AB9C33E-3869-424A-970C-EC56157EA20E}"/>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4" name="Footer Placeholder 3">
            <a:extLst>
              <a:ext uri="{FF2B5EF4-FFF2-40B4-BE49-F238E27FC236}">
                <a16:creationId xmlns:a16="http://schemas.microsoft.com/office/drawing/2014/main" id="{564CFACE-1A01-8841-BE11-D79806665E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7D3BF3-684B-064E-ACFC-1DBF62E5035C}"/>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3565561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C0706C-6B6B-014E-8D77-4364D4754457}"/>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3" name="Footer Placeholder 2">
            <a:extLst>
              <a:ext uri="{FF2B5EF4-FFF2-40B4-BE49-F238E27FC236}">
                <a16:creationId xmlns:a16="http://schemas.microsoft.com/office/drawing/2014/main" id="{40649C86-C76C-BB46-AFE3-69E4F1BEF8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F09D0-ABCE-7F46-B08C-4D54591EFC46}"/>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354315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F286-BD41-894D-B4E2-4BB12E9637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86608C-9D34-9447-B9DA-E3CD30EFB8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F6170D1-209B-0843-A17C-59CE4A671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0B9F60-6020-344B-A530-A3D58D329526}"/>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6" name="Footer Placeholder 5">
            <a:extLst>
              <a:ext uri="{FF2B5EF4-FFF2-40B4-BE49-F238E27FC236}">
                <a16:creationId xmlns:a16="http://schemas.microsoft.com/office/drawing/2014/main" id="{91C8E4B6-C695-2C48-8576-EB97B3E4B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8FF6D-A543-1F4F-B5A4-FAD0FC62936D}"/>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2355215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13EB-184C-454E-8B12-1C29D6752C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4630C8-BE8B-8149-BF2A-3AC2BEB57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AC76F8-C60E-0B4C-ADF9-F1214E715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E6E360-40C5-0043-958D-D262C2125969}"/>
              </a:ext>
            </a:extLst>
          </p:cNvPr>
          <p:cNvSpPr>
            <a:spLocks noGrp="1"/>
          </p:cNvSpPr>
          <p:nvPr>
            <p:ph type="dt" sz="half" idx="10"/>
          </p:nvPr>
        </p:nvSpPr>
        <p:spPr/>
        <p:txBody>
          <a:bodyPr/>
          <a:lstStyle/>
          <a:p>
            <a:fld id="{1AEA0E97-8F56-4B4D-B707-DA05D1B40761}" type="datetimeFigureOut">
              <a:rPr lang="en-US" smtClean="0"/>
              <a:t>6/25/21</a:t>
            </a:fld>
            <a:endParaRPr lang="en-US"/>
          </a:p>
        </p:txBody>
      </p:sp>
      <p:sp>
        <p:nvSpPr>
          <p:cNvPr id="6" name="Footer Placeholder 5">
            <a:extLst>
              <a:ext uri="{FF2B5EF4-FFF2-40B4-BE49-F238E27FC236}">
                <a16:creationId xmlns:a16="http://schemas.microsoft.com/office/drawing/2014/main" id="{5201F379-294B-214E-A175-1E6EB8BDB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FD117-EDEC-7F46-ABE4-DE3A2FE5C5D9}"/>
              </a:ext>
            </a:extLst>
          </p:cNvPr>
          <p:cNvSpPr>
            <a:spLocks noGrp="1"/>
          </p:cNvSpPr>
          <p:nvPr>
            <p:ph type="sldNum" sz="quarter" idx="12"/>
          </p:nvPr>
        </p:nvSpPr>
        <p:spPr/>
        <p:txBody>
          <a:bodyPr/>
          <a:lstStyle/>
          <a:p>
            <a:fld id="{A2E0E127-7C2D-F949-8346-9D733C5E650B}" type="slidenum">
              <a:rPr lang="en-US" smtClean="0"/>
              <a:t>‹#›</a:t>
            </a:fld>
            <a:endParaRPr lang="en-US"/>
          </a:p>
        </p:txBody>
      </p:sp>
    </p:spTree>
    <p:extLst>
      <p:ext uri="{BB962C8B-B14F-4D97-AF65-F5344CB8AC3E}">
        <p14:creationId xmlns:p14="http://schemas.microsoft.com/office/powerpoint/2010/main" val="259493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766A6-AF56-2846-BB94-6BBE2B9438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C95AF-1F5B-A54D-B18D-C2962284D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986DA1-BA23-F147-B1D9-ECCB28264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A0E97-8F56-4B4D-B707-DA05D1B40761}" type="datetimeFigureOut">
              <a:rPr lang="en-US" smtClean="0"/>
              <a:t>6/25/21</a:t>
            </a:fld>
            <a:endParaRPr lang="en-US"/>
          </a:p>
        </p:txBody>
      </p:sp>
      <p:sp>
        <p:nvSpPr>
          <p:cNvPr id="5" name="Footer Placeholder 4">
            <a:extLst>
              <a:ext uri="{FF2B5EF4-FFF2-40B4-BE49-F238E27FC236}">
                <a16:creationId xmlns:a16="http://schemas.microsoft.com/office/drawing/2014/main" id="{4CB94AE0-5919-2C41-AB62-60934AB8A0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B47595-531B-624C-ABF4-D876E5DF0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0E127-7C2D-F949-8346-9D733C5E650B}" type="slidenum">
              <a:rPr lang="en-US" smtClean="0"/>
              <a:t>‹#›</a:t>
            </a:fld>
            <a:endParaRPr lang="en-US"/>
          </a:p>
        </p:txBody>
      </p:sp>
    </p:spTree>
    <p:extLst>
      <p:ext uri="{BB962C8B-B14F-4D97-AF65-F5344CB8AC3E}">
        <p14:creationId xmlns:p14="http://schemas.microsoft.com/office/powerpoint/2010/main" val="256352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1" y="1316566"/>
            <a:ext cx="11216217" cy="4993217"/>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10703618" y="-130304"/>
            <a:ext cx="1312148" cy="13121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10512493" y="6599043"/>
            <a:ext cx="559663" cy="192000"/>
          </a:xfrm>
          <a:prstGeom prst="rect">
            <a:avLst/>
          </a:prstGeom>
          <a:solidFill>
            <a:schemeClr val="bg1"/>
          </a:solidFill>
          <a:ln w="12700">
            <a:solidFill>
              <a:schemeClr val="bg1">
                <a:lumMod val="85000"/>
              </a:schemeClr>
            </a:solidFill>
            <a:prstDash val="sysDot"/>
          </a:ln>
        </p:spPr>
        <p:txBody>
          <a:bodyPr vert="horz" lIns="91428" tIns="45715" rIns="0" bIns="45715" rtlCol="0" anchor="ctr"/>
          <a:lstStyle>
            <a:lvl1pPr algn="ctr">
              <a:defRPr sz="1067" b="1">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sp>
        <p:nvSpPr>
          <p:cNvPr id="12" name="Title Placeholder 11">
            <a:extLst>
              <a:ext uri="{FF2B5EF4-FFF2-40B4-BE49-F238E27FC236}">
                <a16:creationId xmlns:a16="http://schemas.microsoft.com/office/drawing/2014/main" id="{C601F8AF-6F1B-4CF0-A0D2-1B4D54197FB8}"/>
              </a:ext>
            </a:extLst>
          </p:cNvPr>
          <p:cNvSpPr>
            <a:spLocks noGrp="1"/>
          </p:cNvSpPr>
          <p:nvPr>
            <p:ph type="title"/>
          </p:nvPr>
        </p:nvSpPr>
        <p:spPr>
          <a:xfrm>
            <a:off x="432000" y="294941"/>
            <a:ext cx="1004993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72750435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1219018" rtl="0" eaLnBrk="1" latinLnBrk="0" hangingPunct="1">
        <a:spcBef>
          <a:spcPct val="0"/>
        </a:spcBef>
        <a:buNone/>
        <a:defRPr kumimoji="0" lang="en-US" sz="2400" b="1" i="0" u="none" strike="noStrike" kern="1200" cap="all" spc="0" normalizeH="0" baseline="0" noProof="0" dirty="0" smtClean="0">
          <a:ln>
            <a:noFill/>
          </a:ln>
          <a:solidFill>
            <a:schemeClr val="tx1">
              <a:lumMod val="75000"/>
              <a:lumOff val="25000"/>
            </a:schemeClr>
          </a:solidFill>
          <a:effectLst/>
          <a:uLnTx/>
          <a:uFillTx/>
          <a:latin typeface="Trebuchet MS" pitchFamily="34" charset="0"/>
          <a:ea typeface="+mj-ea"/>
          <a:cs typeface="+mj-cs"/>
        </a:defRPr>
      </a:lvl1pPr>
    </p:titleStyle>
    <p:body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994">
          <p15:clr>
            <a:srgbClr val="F26B43"/>
          </p15:clr>
        </p15:guide>
        <p15:guide id="3" pos="2766">
          <p15:clr>
            <a:srgbClr val="F26B43"/>
          </p15:clr>
        </p15:guide>
        <p15:guide id="4" pos="204">
          <p15:clr>
            <a:srgbClr val="F26B43"/>
          </p15:clr>
        </p15:guide>
        <p15:guide id="5" pos="5556">
          <p15:clr>
            <a:srgbClr val="F26B43"/>
          </p15:clr>
        </p15:guide>
        <p15:guide id="6" orient="horz" pos="395">
          <p15:clr>
            <a:srgbClr val="F26B43"/>
          </p15:clr>
        </p15:guide>
        <p15:guide id="7" orient="horz" pos="622">
          <p15:clr>
            <a:srgbClr val="F26B43"/>
          </p15:clr>
        </p15:guide>
        <p15:guide id="8"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microsoft.com/office/2007/relationships/hdphoto" Target="../media/hdphoto4.wdp"/><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jpeg"/><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0.emf"/><Relationship Id="rId11" Type="http://schemas.microsoft.com/office/2007/relationships/hdphoto" Target="../media/hdphoto3.wdp"/><Relationship Id="rId5" Type="http://schemas.openxmlformats.org/officeDocument/2006/relationships/image" Target="../media/image19.emf"/><Relationship Id="rId10" Type="http://schemas.openxmlformats.org/officeDocument/2006/relationships/image" Target="../media/image23.png"/><Relationship Id="rId4" Type="http://schemas.openxmlformats.org/officeDocument/2006/relationships/image" Target="../media/image18.emf"/><Relationship Id="rId9" Type="http://schemas.microsoft.com/office/2007/relationships/hdphoto" Target="../media/hdphoto2.wdp"/><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IN" dirty="0"/>
              <a:t>NETWORK TRANSFORMATION</a:t>
            </a:r>
          </a:p>
          <a:p>
            <a:r>
              <a:rPr lang="en-IN" dirty="0"/>
              <a:t>FOR SHRIRAM GROUP</a:t>
            </a:r>
          </a:p>
        </p:txBody>
      </p:sp>
      <p:sp>
        <p:nvSpPr>
          <p:cNvPr id="6" name="Text Placeholder 5">
            <a:extLst>
              <a:ext uri="{FF2B5EF4-FFF2-40B4-BE49-F238E27FC236}">
                <a16:creationId xmlns:a16="http://schemas.microsoft.com/office/drawing/2014/main" id="{B473780B-CE97-41DC-A63D-1D3F2D610060}"/>
              </a:ext>
            </a:extLst>
          </p:cNvPr>
          <p:cNvSpPr>
            <a:spLocks noGrp="1"/>
          </p:cNvSpPr>
          <p:nvPr>
            <p:ph type="body" sz="quarter" idx="15"/>
          </p:nvPr>
        </p:nvSpPr>
        <p:spPr/>
        <p:txBody>
          <a:bodyPr/>
          <a:lstStyle/>
          <a:p>
            <a:r>
              <a:rPr lang="en-IN" dirty="0"/>
              <a:t>25</a:t>
            </a:r>
            <a:r>
              <a:rPr lang="en-IN" baseline="30000" dirty="0"/>
              <a:t>th</a:t>
            </a:r>
            <a:r>
              <a:rPr lang="en-IN" dirty="0"/>
              <a:t> June 2021 </a:t>
            </a:r>
          </a:p>
        </p:txBody>
      </p:sp>
    </p:spTree>
    <p:extLst>
      <p:ext uri="{BB962C8B-B14F-4D97-AF65-F5344CB8AC3E}">
        <p14:creationId xmlns:p14="http://schemas.microsoft.com/office/powerpoint/2010/main" val="4501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973F9-FC2C-4F61-BB27-C915529CE943}"/>
              </a:ext>
            </a:extLst>
          </p:cNvPr>
          <p:cNvSpPr>
            <a:spLocks noGrp="1"/>
          </p:cNvSpPr>
          <p:nvPr>
            <p:ph type="title"/>
          </p:nvPr>
        </p:nvSpPr>
        <p:spPr>
          <a:xfrm>
            <a:off x="432000" y="158984"/>
            <a:ext cx="10049933" cy="861761"/>
          </a:xfrm>
        </p:spPr>
        <p:txBody>
          <a:bodyPr/>
          <a:lstStyle/>
          <a:p>
            <a:r>
              <a:rPr lang="en-US" dirty="0"/>
              <a:t>NETWORK MANAGEMENT FOR CentraliZed Orchestration, Visibility &amp; control</a:t>
            </a:r>
            <a:endParaRPr lang="en-IN" dirty="0"/>
          </a:p>
        </p:txBody>
      </p:sp>
      <p:graphicFrame>
        <p:nvGraphicFramePr>
          <p:cNvPr id="10" name="Diagram 9">
            <a:extLst>
              <a:ext uri="{FF2B5EF4-FFF2-40B4-BE49-F238E27FC236}">
                <a16:creationId xmlns:a16="http://schemas.microsoft.com/office/drawing/2014/main" id="{07B0C09C-3E06-1F46-B8E1-1BF18E73B178}"/>
              </a:ext>
            </a:extLst>
          </p:cNvPr>
          <p:cNvGraphicFramePr/>
          <p:nvPr>
            <p:extLst>
              <p:ext uri="{D42A27DB-BD31-4B8C-83A1-F6EECF244321}">
                <p14:modId xmlns:p14="http://schemas.microsoft.com/office/powerpoint/2010/main" val="251515489"/>
              </p:ext>
            </p:extLst>
          </p:nvPr>
        </p:nvGraphicFramePr>
        <p:xfrm>
          <a:off x="-191455" y="1941780"/>
          <a:ext cx="8005253" cy="4371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F372BE24-D7C0-4809-B8F9-FF1F6494A225}"/>
              </a:ext>
            </a:extLst>
          </p:cNvPr>
          <p:cNvSpPr/>
          <p:nvPr/>
        </p:nvSpPr>
        <p:spPr>
          <a:xfrm>
            <a:off x="431800" y="1332850"/>
            <a:ext cx="11328400" cy="338554"/>
          </a:xfrm>
          <a:prstGeom prst="rect">
            <a:avLst/>
          </a:prstGeom>
        </p:spPr>
        <p:txBody>
          <a:bodyPr wrap="square">
            <a:spAutoFit/>
          </a:bodyPr>
          <a:lstStyle/>
          <a:p>
            <a:r>
              <a:rPr lang="en-US" sz="1600" b="1" dirty="0">
                <a:solidFill>
                  <a:schemeClr val="tx1">
                    <a:lumMod val="75000"/>
                    <a:lumOff val="25000"/>
                  </a:schemeClr>
                </a:solidFill>
              </a:rPr>
              <a:t>Current day challenge areas in Network Management  </a:t>
            </a:r>
            <a:endParaRPr lang="en-IN" sz="1600" b="1" dirty="0">
              <a:solidFill>
                <a:schemeClr val="tx1">
                  <a:lumMod val="75000"/>
                  <a:lumOff val="25000"/>
                </a:schemeClr>
              </a:solidFill>
            </a:endParaRPr>
          </a:p>
        </p:txBody>
      </p:sp>
      <p:sp>
        <p:nvSpPr>
          <p:cNvPr id="14" name="Arrow: Pentagon 13">
            <a:extLst>
              <a:ext uri="{FF2B5EF4-FFF2-40B4-BE49-F238E27FC236}">
                <a16:creationId xmlns:a16="http://schemas.microsoft.com/office/drawing/2014/main" id="{EDB6CB09-B8C8-4AD3-9864-51AB1FAE4B29}"/>
              </a:ext>
            </a:extLst>
          </p:cNvPr>
          <p:cNvSpPr/>
          <p:nvPr/>
        </p:nvSpPr>
        <p:spPr>
          <a:xfrm rot="16200000">
            <a:off x="7962322" y="2508116"/>
            <a:ext cx="4364653" cy="3231104"/>
          </a:xfrm>
          <a:prstGeom prst="homePlate">
            <a:avLst>
              <a:gd name="adj" fmla="val 16894"/>
            </a:avLst>
          </a:prstGeom>
          <a:solidFill>
            <a:srgbClr val="DEF0F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15" name="TextBox 14">
            <a:extLst>
              <a:ext uri="{FF2B5EF4-FFF2-40B4-BE49-F238E27FC236}">
                <a16:creationId xmlns:a16="http://schemas.microsoft.com/office/drawing/2014/main" id="{35BE39A5-512E-4452-8D40-AA625BFE53C1}"/>
              </a:ext>
            </a:extLst>
          </p:cNvPr>
          <p:cNvSpPr txBox="1"/>
          <p:nvPr/>
        </p:nvSpPr>
        <p:spPr>
          <a:xfrm>
            <a:off x="8641546" y="3488188"/>
            <a:ext cx="3006205" cy="2459648"/>
          </a:xfrm>
          <a:prstGeom prst="rect">
            <a:avLst/>
          </a:prstGeom>
          <a:noFill/>
        </p:spPr>
        <p:txBody>
          <a:bodyPr wrap="square" lIns="48000" rtlCol="0" anchor="t">
            <a:spAutoFit/>
          </a:bodyPr>
          <a:lstStyle/>
          <a:p>
            <a:pPr algn="ctr">
              <a:spcAft>
                <a:spcPts val="1067"/>
              </a:spcAft>
            </a:pPr>
            <a:r>
              <a:rPr lang="en-US" altLang="ko-KR" sz="1200" dirty="0">
                <a:cs typeface="Arial" pitchFamily="34" charset="0"/>
              </a:rPr>
              <a:t>Highest level of visibility of Network &amp; NW Assets </a:t>
            </a:r>
          </a:p>
          <a:p>
            <a:pPr algn="ctr">
              <a:spcAft>
                <a:spcPts val="1067"/>
              </a:spcAft>
            </a:pPr>
            <a:r>
              <a:rPr lang="en-US" altLang="ko-KR" sz="1200" dirty="0">
                <a:cs typeface="Arial" pitchFamily="34" charset="0"/>
              </a:rPr>
              <a:t>Complete control over network resources</a:t>
            </a:r>
          </a:p>
          <a:p>
            <a:pPr algn="ctr">
              <a:spcAft>
                <a:spcPts val="1067"/>
              </a:spcAft>
            </a:pPr>
            <a:r>
              <a:rPr lang="en-US" altLang="ko-KR" sz="1200" dirty="0">
                <a:cs typeface="Arial" pitchFamily="34" charset="0"/>
              </a:rPr>
              <a:t>Effortless orchestration and automation</a:t>
            </a:r>
          </a:p>
          <a:p>
            <a:pPr algn="ctr">
              <a:spcAft>
                <a:spcPts val="1067"/>
              </a:spcAft>
            </a:pPr>
            <a:r>
              <a:rPr lang="en-US" altLang="ko-KR" sz="1200" dirty="0">
                <a:cs typeface="Arial" pitchFamily="34" charset="0"/>
              </a:rPr>
              <a:t>Intelligent insights for data-driven decision making</a:t>
            </a:r>
          </a:p>
          <a:p>
            <a:pPr algn="ctr">
              <a:spcAft>
                <a:spcPts val="1067"/>
              </a:spcAft>
            </a:pPr>
            <a:r>
              <a:rPr lang="en-US" altLang="ko-KR" sz="1200" dirty="0">
                <a:cs typeface="Arial" pitchFamily="34" charset="0"/>
              </a:rPr>
              <a:t>Trained Skillsets across various emerging technologies </a:t>
            </a:r>
          </a:p>
          <a:p>
            <a:pPr algn="ctr">
              <a:spcAft>
                <a:spcPts val="1067"/>
              </a:spcAft>
            </a:pPr>
            <a:r>
              <a:rPr lang="en-US" altLang="ko-KR" sz="1200" dirty="0">
                <a:cs typeface="Arial" pitchFamily="34" charset="0"/>
              </a:rPr>
              <a:t>Integrated Toolsets </a:t>
            </a:r>
          </a:p>
        </p:txBody>
      </p:sp>
      <p:sp>
        <p:nvSpPr>
          <p:cNvPr id="16" name="TextBox 15">
            <a:extLst>
              <a:ext uri="{FF2B5EF4-FFF2-40B4-BE49-F238E27FC236}">
                <a16:creationId xmlns:a16="http://schemas.microsoft.com/office/drawing/2014/main" id="{AF7CE92F-42ED-448C-8157-2D831E98EF2E}"/>
              </a:ext>
            </a:extLst>
          </p:cNvPr>
          <p:cNvSpPr txBox="1"/>
          <p:nvPr/>
        </p:nvSpPr>
        <p:spPr>
          <a:xfrm>
            <a:off x="8641547" y="2583441"/>
            <a:ext cx="3006204" cy="830997"/>
          </a:xfrm>
          <a:prstGeom prst="rect">
            <a:avLst/>
          </a:prstGeom>
          <a:noFill/>
        </p:spPr>
        <p:txBody>
          <a:bodyPr wrap="square" rtlCol="0">
            <a:spAutoFit/>
          </a:bodyPr>
          <a:lstStyle/>
          <a:p>
            <a:pPr algn="ctr"/>
            <a:r>
              <a:rPr lang="en-US" altLang="ko-KR" sz="1600" b="1" cap="all" dirty="0">
                <a:solidFill>
                  <a:schemeClr val="tx2">
                    <a:lumMod val="75000"/>
                  </a:schemeClr>
                </a:solidFill>
                <a:cs typeface="Arial" pitchFamily="34" charset="0"/>
              </a:rPr>
              <a:t>Enterprises can leverage centralized network management for </a:t>
            </a:r>
            <a:endParaRPr lang="en-US" altLang="ko-KR" sz="1600" b="1" dirty="0">
              <a:solidFill>
                <a:schemeClr val="tx2">
                  <a:lumMod val="75000"/>
                </a:schemeClr>
              </a:solidFill>
              <a:cs typeface="Arial" pitchFamily="34" charset="0"/>
            </a:endParaRPr>
          </a:p>
        </p:txBody>
      </p:sp>
      <p:sp>
        <p:nvSpPr>
          <p:cNvPr id="17" name="Oval 16">
            <a:extLst>
              <a:ext uri="{FF2B5EF4-FFF2-40B4-BE49-F238E27FC236}">
                <a16:creationId xmlns:a16="http://schemas.microsoft.com/office/drawing/2014/main" id="{5ECD0DE6-C2D3-4733-884C-B4462194CD36}"/>
              </a:ext>
            </a:extLst>
          </p:cNvPr>
          <p:cNvSpPr/>
          <p:nvPr/>
        </p:nvSpPr>
        <p:spPr>
          <a:xfrm>
            <a:off x="9544648" y="1316567"/>
            <a:ext cx="1200000" cy="1200000"/>
          </a:xfrm>
          <a:prstGeom prst="ellipse">
            <a:avLst/>
          </a:prstGeom>
          <a:solidFill>
            <a:schemeClr val="bg1"/>
          </a:solidFill>
          <a:ln w="12700">
            <a:solidFill>
              <a:srgbClr val="41A7E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cxnSp>
        <p:nvCxnSpPr>
          <p:cNvPr id="19" name="Straight Connector 18">
            <a:extLst>
              <a:ext uri="{FF2B5EF4-FFF2-40B4-BE49-F238E27FC236}">
                <a16:creationId xmlns:a16="http://schemas.microsoft.com/office/drawing/2014/main" id="{1C4CB1F1-519B-424E-9099-B44520A362D7}"/>
              </a:ext>
            </a:extLst>
          </p:cNvPr>
          <p:cNvCxnSpPr/>
          <p:nvPr/>
        </p:nvCxnSpPr>
        <p:spPr>
          <a:xfrm>
            <a:off x="8641547" y="4000196"/>
            <a:ext cx="3006204"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A5C7B-FB24-4040-9C2F-CDA0160D12AA}"/>
              </a:ext>
            </a:extLst>
          </p:cNvPr>
          <p:cNvCxnSpPr/>
          <p:nvPr/>
        </p:nvCxnSpPr>
        <p:spPr>
          <a:xfrm>
            <a:off x="8641547" y="4497959"/>
            <a:ext cx="3006204"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2F0E47-B8DE-402F-9905-DB9D6B4FA6D2}"/>
              </a:ext>
            </a:extLst>
          </p:cNvPr>
          <p:cNvCxnSpPr/>
          <p:nvPr/>
        </p:nvCxnSpPr>
        <p:spPr>
          <a:xfrm>
            <a:off x="8641547" y="5306864"/>
            <a:ext cx="3006204"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88E35F-1F49-4245-BE5E-14911E84A8E5}"/>
              </a:ext>
            </a:extLst>
          </p:cNvPr>
          <p:cNvCxnSpPr/>
          <p:nvPr/>
        </p:nvCxnSpPr>
        <p:spPr>
          <a:xfrm>
            <a:off x="8641547" y="5811657"/>
            <a:ext cx="3006204" cy="0"/>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04E163-3E59-479C-A7C4-4187E33C898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721765" y="1515553"/>
            <a:ext cx="845769" cy="845769"/>
          </a:xfrm>
          <a:prstGeom prst="rect">
            <a:avLst/>
          </a:prstGeom>
        </p:spPr>
      </p:pic>
      <p:sp>
        <p:nvSpPr>
          <p:cNvPr id="3" name="Right Arrow 2">
            <a:extLst>
              <a:ext uri="{FF2B5EF4-FFF2-40B4-BE49-F238E27FC236}">
                <a16:creationId xmlns:a16="http://schemas.microsoft.com/office/drawing/2014/main" id="{51F41802-3A6C-7147-9B6F-D8BCEA67D56C}"/>
              </a:ext>
            </a:extLst>
          </p:cNvPr>
          <p:cNvSpPr/>
          <p:nvPr/>
        </p:nvSpPr>
        <p:spPr>
          <a:xfrm>
            <a:off x="7716670" y="3908224"/>
            <a:ext cx="690145" cy="430888"/>
          </a:xfrm>
          <a:prstGeom prst="rightArrow">
            <a:avLst/>
          </a:prstGeom>
          <a:solidFill>
            <a:schemeClr val="accent1">
              <a:lumMod val="75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58280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Diagonal Corners Rounded 28">
            <a:extLst>
              <a:ext uri="{FF2B5EF4-FFF2-40B4-BE49-F238E27FC236}">
                <a16:creationId xmlns:a16="http://schemas.microsoft.com/office/drawing/2014/main" id="{C4801A77-31D9-4C1E-938D-C035FD0E11A0}"/>
              </a:ext>
            </a:extLst>
          </p:cNvPr>
          <p:cNvSpPr/>
          <p:nvPr/>
        </p:nvSpPr>
        <p:spPr>
          <a:xfrm>
            <a:off x="2500353" y="1316568"/>
            <a:ext cx="6706011" cy="4484465"/>
          </a:xfrm>
          <a:prstGeom prst="round2DiagRect">
            <a:avLst>
              <a:gd name="adj1" fmla="val 4575"/>
              <a:gd name="adj2" fmla="val 0"/>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8" name="Rectangle: Top Corners Rounded 27">
            <a:extLst>
              <a:ext uri="{FF2B5EF4-FFF2-40B4-BE49-F238E27FC236}">
                <a16:creationId xmlns:a16="http://schemas.microsoft.com/office/drawing/2014/main" id="{E756990B-4317-4F89-B4FA-6119D1EF7FA7}"/>
              </a:ext>
            </a:extLst>
          </p:cNvPr>
          <p:cNvSpPr/>
          <p:nvPr/>
        </p:nvSpPr>
        <p:spPr>
          <a:xfrm rot="16200000">
            <a:off x="-1100286" y="2846402"/>
            <a:ext cx="4992124" cy="1927940"/>
          </a:xfrm>
          <a:prstGeom prst="round2SameRect">
            <a:avLst/>
          </a:prstGeom>
          <a:solidFill>
            <a:srgbClr val="E1F9F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 name="Title 1">
            <a:extLst>
              <a:ext uri="{FF2B5EF4-FFF2-40B4-BE49-F238E27FC236}">
                <a16:creationId xmlns:a16="http://schemas.microsoft.com/office/drawing/2014/main" id="{C4C35A0D-0A5A-4AAF-BA87-EFBCBDF85D39}"/>
              </a:ext>
            </a:extLst>
          </p:cNvPr>
          <p:cNvSpPr>
            <a:spLocks noGrp="1"/>
          </p:cNvSpPr>
          <p:nvPr>
            <p:ph type="title"/>
          </p:nvPr>
        </p:nvSpPr>
        <p:spPr/>
        <p:txBody>
          <a:bodyPr/>
          <a:lstStyle/>
          <a:p>
            <a:r>
              <a:rPr lang="en-US" dirty="0"/>
              <a:t>SINGLE PANE OF GLASS for network orchestration &amp; ANALYTICS </a:t>
            </a:r>
            <a:endParaRPr lang="en-IN" dirty="0"/>
          </a:p>
        </p:txBody>
      </p:sp>
      <p:sp>
        <p:nvSpPr>
          <p:cNvPr id="5" name="TextBox 4">
            <a:extLst>
              <a:ext uri="{FF2B5EF4-FFF2-40B4-BE49-F238E27FC236}">
                <a16:creationId xmlns:a16="http://schemas.microsoft.com/office/drawing/2014/main" id="{AA412464-0382-4588-86FA-93CBE694D841}"/>
              </a:ext>
            </a:extLst>
          </p:cNvPr>
          <p:cNvSpPr txBox="1"/>
          <p:nvPr/>
        </p:nvSpPr>
        <p:spPr>
          <a:xfrm flipH="1">
            <a:off x="9360200" y="1608144"/>
            <a:ext cx="2400000" cy="307776"/>
          </a:xfrm>
          <a:prstGeom prst="homePlate">
            <a:avLst/>
          </a:prstGeom>
          <a:solidFill>
            <a:srgbClr val="41A7E0"/>
          </a:solidFill>
          <a:ln w="6350" cap="flat" cmpd="sng" algn="ctr">
            <a:solidFill>
              <a:prstClr val="white"/>
            </a:solidFill>
            <a:prstDash val="sysDot"/>
          </a:ln>
          <a:effectLst/>
        </p:spPr>
        <p:txBody>
          <a:bodyPr spcFirstLastPara="0" vert="horz" wrap="square" lIns="50800" tIns="50800" rIns="50800" bIns="50800" numCol="1" spcCol="1270" anchor="ctr" anchorCtr="0">
            <a:noAutofit/>
          </a:bodyPr>
          <a:lstStyle>
            <a:defPPr>
              <a:defRPr lang="en-US"/>
            </a:defPPr>
            <a:lvl1pPr marL="36000" algn="ctr">
              <a:lnSpc>
                <a:spcPct val="100000"/>
              </a:lnSpc>
              <a:spcAft>
                <a:spcPts val="0"/>
              </a:spcAft>
              <a:defRPr sz="9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Fault Management</a:t>
            </a:r>
            <a:endParaRPr lang="en-IN" sz="1200" dirty="0"/>
          </a:p>
        </p:txBody>
      </p:sp>
      <p:sp>
        <p:nvSpPr>
          <p:cNvPr id="6" name="TextBox 5">
            <a:extLst>
              <a:ext uri="{FF2B5EF4-FFF2-40B4-BE49-F238E27FC236}">
                <a16:creationId xmlns:a16="http://schemas.microsoft.com/office/drawing/2014/main" id="{9618C54C-E2CB-4BC0-8EE3-642DC521B638}"/>
              </a:ext>
            </a:extLst>
          </p:cNvPr>
          <p:cNvSpPr txBox="1"/>
          <p:nvPr/>
        </p:nvSpPr>
        <p:spPr>
          <a:xfrm flipH="1">
            <a:off x="9360200" y="1921752"/>
            <a:ext cx="2400000" cy="307776"/>
          </a:xfrm>
          <a:prstGeom prst="homePlate">
            <a:avLst/>
          </a:prstGeom>
          <a:solidFill>
            <a:srgbClr val="41A7E0"/>
          </a:solidFill>
          <a:ln w="6350" cap="flat" cmpd="sng" algn="ctr">
            <a:solidFill>
              <a:prstClr val="white"/>
            </a:solidFill>
            <a:prstDash val="sysDot"/>
          </a:ln>
          <a:effectLst/>
        </p:spPr>
        <p:txBody>
          <a:bodyPr spcFirstLastPara="0" vert="horz" wrap="square" lIns="50800" tIns="50800" rIns="50800" bIns="50800" numCol="1" spcCol="1270" anchor="ctr" anchorCtr="0">
            <a:noAutofit/>
          </a:bodyPr>
          <a:lstStyle>
            <a:defPPr>
              <a:defRPr lang="en-US"/>
            </a:defPPr>
            <a:lvl1pPr marL="36000" algn="ctr">
              <a:lnSpc>
                <a:spcPct val="100000"/>
              </a:lnSpc>
              <a:spcAft>
                <a:spcPts val="0"/>
              </a:spcAft>
              <a:defRPr sz="9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Performance Management</a:t>
            </a:r>
            <a:endParaRPr lang="en-IN" sz="1200" dirty="0"/>
          </a:p>
        </p:txBody>
      </p:sp>
      <p:sp>
        <p:nvSpPr>
          <p:cNvPr id="7" name="TextBox 6">
            <a:extLst>
              <a:ext uri="{FF2B5EF4-FFF2-40B4-BE49-F238E27FC236}">
                <a16:creationId xmlns:a16="http://schemas.microsoft.com/office/drawing/2014/main" id="{8CBD2A88-532D-43AE-A736-AEB7E3C04670}"/>
              </a:ext>
            </a:extLst>
          </p:cNvPr>
          <p:cNvSpPr txBox="1"/>
          <p:nvPr/>
        </p:nvSpPr>
        <p:spPr>
          <a:xfrm flipH="1">
            <a:off x="9360200" y="2235360"/>
            <a:ext cx="2400000" cy="307776"/>
          </a:xfrm>
          <a:prstGeom prst="homePlate">
            <a:avLst/>
          </a:prstGeom>
          <a:solidFill>
            <a:srgbClr val="41A7E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1" dirty="0">
                <a:solidFill>
                  <a:schemeClr val="bg1"/>
                </a:solidFill>
                <a:latin typeface="+mj-lt"/>
                <a:cs typeface="Arial" panose="020B0604020202020204" pitchFamily="34" charset="0"/>
              </a:rPr>
              <a:t>SLA Management </a:t>
            </a:r>
          </a:p>
        </p:txBody>
      </p:sp>
      <p:sp>
        <p:nvSpPr>
          <p:cNvPr id="8" name="TextBox 7">
            <a:extLst>
              <a:ext uri="{FF2B5EF4-FFF2-40B4-BE49-F238E27FC236}">
                <a16:creationId xmlns:a16="http://schemas.microsoft.com/office/drawing/2014/main" id="{2B15CD97-0655-408D-8E8A-7D41AA60F416}"/>
              </a:ext>
            </a:extLst>
          </p:cNvPr>
          <p:cNvSpPr txBox="1"/>
          <p:nvPr/>
        </p:nvSpPr>
        <p:spPr>
          <a:xfrm flipH="1">
            <a:off x="9360200" y="2877965"/>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Capacity Management</a:t>
            </a:r>
          </a:p>
        </p:txBody>
      </p:sp>
      <p:sp>
        <p:nvSpPr>
          <p:cNvPr id="9" name="TextBox 8">
            <a:extLst>
              <a:ext uri="{FF2B5EF4-FFF2-40B4-BE49-F238E27FC236}">
                <a16:creationId xmlns:a16="http://schemas.microsoft.com/office/drawing/2014/main" id="{C07840B6-3CA1-4601-9CE2-D7FE0FF52CC2}"/>
              </a:ext>
            </a:extLst>
          </p:cNvPr>
          <p:cNvSpPr txBox="1"/>
          <p:nvPr/>
        </p:nvSpPr>
        <p:spPr>
          <a:xfrm flipH="1">
            <a:off x="9360200" y="3505181"/>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Network Security</a:t>
            </a:r>
          </a:p>
        </p:txBody>
      </p:sp>
      <p:sp>
        <p:nvSpPr>
          <p:cNvPr id="10" name="TextBox 9">
            <a:extLst>
              <a:ext uri="{FF2B5EF4-FFF2-40B4-BE49-F238E27FC236}">
                <a16:creationId xmlns:a16="http://schemas.microsoft.com/office/drawing/2014/main" id="{A40E046F-2E37-4DE5-9921-155FC22D4DB0}"/>
              </a:ext>
            </a:extLst>
          </p:cNvPr>
          <p:cNvSpPr txBox="1"/>
          <p:nvPr/>
        </p:nvSpPr>
        <p:spPr>
          <a:xfrm flipV="1">
            <a:off x="2500354" y="5899325"/>
            <a:ext cx="916148" cy="382191"/>
          </a:xfrm>
          <a:prstGeom prst="flowChartOffpageConnector">
            <a:avLst/>
          </a:prstGeom>
          <a:solidFill>
            <a:srgbClr val="4382DD"/>
          </a:solidFill>
          <a:ln w="6350" cap="flat" cmpd="sng" algn="ctr">
            <a:solidFill>
              <a:schemeClr val="bg1"/>
            </a:solidFill>
            <a:prstDash val="sysDot"/>
          </a:ln>
          <a:effectLst/>
        </p:spPr>
        <p:txBody>
          <a:bodyPr spcFirstLastPara="0" vert="horz" wrap="square" lIns="50800" tIns="50800" rIns="50800" bIns="50800" numCol="1" spcCol="1270" anchor="ctr" anchorCtr="0">
            <a:noAutofit/>
          </a:bodyPr>
          <a:lstStyle>
            <a:lvl1pPr marL="36000">
              <a:lnSpc>
                <a:spcPct val="100000"/>
              </a:lnSpc>
              <a:spcAft>
                <a:spcPts val="0"/>
              </a:spcAft>
              <a:defRPr sz="1000" b="1"/>
            </a:lvl1pPr>
          </a:lstStyle>
          <a:p>
            <a:endParaRPr lang="en-IN" sz="1333" dirty="0"/>
          </a:p>
        </p:txBody>
      </p:sp>
      <p:sp>
        <p:nvSpPr>
          <p:cNvPr id="11" name="TextBox 10">
            <a:extLst>
              <a:ext uri="{FF2B5EF4-FFF2-40B4-BE49-F238E27FC236}">
                <a16:creationId xmlns:a16="http://schemas.microsoft.com/office/drawing/2014/main" id="{4847765F-C187-4571-A4C2-E6047146335D}"/>
              </a:ext>
            </a:extLst>
          </p:cNvPr>
          <p:cNvSpPr txBox="1"/>
          <p:nvPr/>
        </p:nvSpPr>
        <p:spPr>
          <a:xfrm flipV="1">
            <a:off x="3510537" y="5927594"/>
            <a:ext cx="1036560" cy="343972"/>
          </a:xfrm>
          <a:prstGeom prst="flowChartOffpageConnector">
            <a:avLst/>
          </a:prstGeom>
          <a:solidFill>
            <a:srgbClr val="4382DD"/>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IN" sz="12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2" name="TextBox 11">
            <a:extLst>
              <a:ext uri="{FF2B5EF4-FFF2-40B4-BE49-F238E27FC236}">
                <a16:creationId xmlns:a16="http://schemas.microsoft.com/office/drawing/2014/main" id="{315DDA49-894C-4C66-942E-37E1EB291F93}"/>
              </a:ext>
            </a:extLst>
          </p:cNvPr>
          <p:cNvSpPr txBox="1"/>
          <p:nvPr/>
        </p:nvSpPr>
        <p:spPr>
          <a:xfrm flipV="1">
            <a:off x="6004183" y="5927594"/>
            <a:ext cx="1122296" cy="343972"/>
          </a:xfrm>
          <a:prstGeom prst="flowChartOffpageConnector">
            <a:avLst/>
          </a:prstGeom>
          <a:solidFill>
            <a:srgbClr val="4382DD"/>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IN" sz="12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13" name="TextBox 12">
            <a:extLst>
              <a:ext uri="{FF2B5EF4-FFF2-40B4-BE49-F238E27FC236}">
                <a16:creationId xmlns:a16="http://schemas.microsoft.com/office/drawing/2014/main" id="{3B9775DC-50E0-48E9-9137-910E4C8F5C0A}"/>
              </a:ext>
            </a:extLst>
          </p:cNvPr>
          <p:cNvSpPr txBox="1"/>
          <p:nvPr/>
        </p:nvSpPr>
        <p:spPr>
          <a:xfrm flipH="1">
            <a:off x="9360200" y="1314312"/>
            <a:ext cx="2400000" cy="288000"/>
          </a:xfrm>
          <a:prstGeom prst="homePlate">
            <a:avLst/>
          </a:prstGeom>
          <a:solidFill>
            <a:srgbClr val="41A7E0"/>
          </a:solidFill>
          <a:ln w="6350" cap="flat" cmpd="sng" algn="ctr">
            <a:solidFill>
              <a:prstClr val="white"/>
            </a:solidFill>
            <a:prstDash val="sysDot"/>
          </a:ln>
          <a:effectLst/>
        </p:spPr>
        <p:txBody>
          <a:bodyPr spcFirstLastPara="0" vert="horz" wrap="square" lIns="50800" tIns="50800" rIns="50800" bIns="50800" numCol="1" spcCol="1270" anchor="ctr" anchorCtr="0">
            <a:noAutofit/>
          </a:bodyPr>
          <a:lstStyle>
            <a:defPPr>
              <a:defRPr lang="en-US"/>
            </a:defPPr>
            <a:lvl1pPr marL="36000">
              <a:lnSpc>
                <a:spcPct val="100000"/>
              </a:lnSpc>
              <a:spcAft>
                <a:spcPts val="0"/>
              </a:spcAft>
              <a:defRPr sz="10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1200" dirty="0">
                <a:solidFill>
                  <a:schemeClr val="bg1"/>
                </a:solidFill>
              </a:rPr>
              <a:t>Service Desk</a:t>
            </a:r>
          </a:p>
        </p:txBody>
      </p:sp>
      <p:sp>
        <p:nvSpPr>
          <p:cNvPr id="14" name="TextBox 13">
            <a:extLst>
              <a:ext uri="{FF2B5EF4-FFF2-40B4-BE49-F238E27FC236}">
                <a16:creationId xmlns:a16="http://schemas.microsoft.com/office/drawing/2014/main" id="{BE30D207-1F69-415E-B0A1-C7BD8E5448B9}"/>
              </a:ext>
            </a:extLst>
          </p:cNvPr>
          <p:cNvSpPr txBox="1"/>
          <p:nvPr/>
        </p:nvSpPr>
        <p:spPr>
          <a:xfrm flipH="1">
            <a:off x="9360200" y="4132398"/>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Regulatory Management</a:t>
            </a:r>
          </a:p>
        </p:txBody>
      </p:sp>
      <p:sp>
        <p:nvSpPr>
          <p:cNvPr id="15" name="TextBox 14">
            <a:extLst>
              <a:ext uri="{FF2B5EF4-FFF2-40B4-BE49-F238E27FC236}">
                <a16:creationId xmlns:a16="http://schemas.microsoft.com/office/drawing/2014/main" id="{F7FACE84-0C0F-4FB6-9BBB-FF3A2A6CBB85}"/>
              </a:ext>
            </a:extLst>
          </p:cNvPr>
          <p:cNvSpPr txBox="1"/>
          <p:nvPr/>
        </p:nvSpPr>
        <p:spPr>
          <a:xfrm flipH="1">
            <a:off x="9360200" y="4759613"/>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Change Management</a:t>
            </a:r>
          </a:p>
        </p:txBody>
      </p:sp>
      <p:sp>
        <p:nvSpPr>
          <p:cNvPr id="16" name="TextBox 15">
            <a:extLst>
              <a:ext uri="{FF2B5EF4-FFF2-40B4-BE49-F238E27FC236}">
                <a16:creationId xmlns:a16="http://schemas.microsoft.com/office/drawing/2014/main" id="{BCDBA348-C62C-441D-99BB-EE9C4C1A0D9A}"/>
              </a:ext>
            </a:extLst>
          </p:cNvPr>
          <p:cNvSpPr txBox="1"/>
          <p:nvPr/>
        </p:nvSpPr>
        <p:spPr>
          <a:xfrm flipH="1">
            <a:off x="9360200" y="3191573"/>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Managed WAN</a:t>
            </a:r>
            <a:endParaRPr lang="en-IN" sz="1200" b="1" dirty="0">
              <a:solidFill>
                <a:schemeClr val="bg1"/>
              </a:solidFill>
              <a:latin typeface="+mj-lt"/>
              <a:ea typeface="Fujitsu Sans" charset="0"/>
              <a:cs typeface="Arial" panose="020B0604020202020204" pitchFamily="34" charset="0"/>
            </a:endParaRPr>
          </a:p>
        </p:txBody>
      </p:sp>
      <p:sp>
        <p:nvSpPr>
          <p:cNvPr id="17" name="TextBox 16">
            <a:extLst>
              <a:ext uri="{FF2B5EF4-FFF2-40B4-BE49-F238E27FC236}">
                <a16:creationId xmlns:a16="http://schemas.microsoft.com/office/drawing/2014/main" id="{61A6C476-1574-4C30-BD18-F2074E3788D7}"/>
              </a:ext>
            </a:extLst>
          </p:cNvPr>
          <p:cNvSpPr txBox="1"/>
          <p:nvPr/>
        </p:nvSpPr>
        <p:spPr>
          <a:xfrm flipH="1">
            <a:off x="9360200" y="3818789"/>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Shared NOC</a:t>
            </a:r>
            <a:endParaRPr lang="en-IN" sz="1200" b="1" dirty="0">
              <a:solidFill>
                <a:schemeClr val="bg1"/>
              </a:solidFill>
              <a:latin typeface="+mj-lt"/>
              <a:ea typeface="Fujitsu Sans" charset="0"/>
              <a:cs typeface="Arial" panose="020B0604020202020204" pitchFamily="34" charset="0"/>
            </a:endParaRPr>
          </a:p>
        </p:txBody>
      </p:sp>
      <p:sp>
        <p:nvSpPr>
          <p:cNvPr id="18" name="TextBox 17">
            <a:extLst>
              <a:ext uri="{FF2B5EF4-FFF2-40B4-BE49-F238E27FC236}">
                <a16:creationId xmlns:a16="http://schemas.microsoft.com/office/drawing/2014/main" id="{19735458-04CA-405C-845C-639FCFFD226B}"/>
              </a:ext>
            </a:extLst>
          </p:cNvPr>
          <p:cNvSpPr txBox="1"/>
          <p:nvPr/>
        </p:nvSpPr>
        <p:spPr>
          <a:xfrm flipH="1">
            <a:off x="9360200" y="4446005"/>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Captive NOC</a:t>
            </a:r>
          </a:p>
        </p:txBody>
      </p:sp>
      <p:sp>
        <p:nvSpPr>
          <p:cNvPr id="19" name="TextBox 18">
            <a:extLst>
              <a:ext uri="{FF2B5EF4-FFF2-40B4-BE49-F238E27FC236}">
                <a16:creationId xmlns:a16="http://schemas.microsoft.com/office/drawing/2014/main" id="{EA679421-E31C-4E92-82E5-3C39BD42C861}"/>
              </a:ext>
            </a:extLst>
          </p:cNvPr>
          <p:cNvSpPr txBox="1"/>
          <p:nvPr/>
        </p:nvSpPr>
        <p:spPr>
          <a:xfrm flipH="1">
            <a:off x="9360200" y="5073222"/>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Managed Infrastructure</a:t>
            </a:r>
          </a:p>
        </p:txBody>
      </p:sp>
      <p:sp>
        <p:nvSpPr>
          <p:cNvPr id="20" name="TextBox 19">
            <a:extLst>
              <a:ext uri="{FF2B5EF4-FFF2-40B4-BE49-F238E27FC236}">
                <a16:creationId xmlns:a16="http://schemas.microsoft.com/office/drawing/2014/main" id="{CBF9247F-C2EB-4FCA-8F6F-7D6C3B4E0618}"/>
              </a:ext>
            </a:extLst>
          </p:cNvPr>
          <p:cNvSpPr txBox="1"/>
          <p:nvPr/>
        </p:nvSpPr>
        <p:spPr>
          <a:xfrm flipH="1">
            <a:off x="9360200" y="5386829"/>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Managed Security</a:t>
            </a:r>
          </a:p>
        </p:txBody>
      </p:sp>
      <p:sp>
        <p:nvSpPr>
          <p:cNvPr id="21" name="TextBox 20">
            <a:extLst>
              <a:ext uri="{FF2B5EF4-FFF2-40B4-BE49-F238E27FC236}">
                <a16:creationId xmlns:a16="http://schemas.microsoft.com/office/drawing/2014/main" id="{90F2AE57-F24F-4C81-A7FD-C6B075663D13}"/>
              </a:ext>
            </a:extLst>
          </p:cNvPr>
          <p:cNvSpPr txBox="1"/>
          <p:nvPr/>
        </p:nvSpPr>
        <p:spPr>
          <a:xfrm flipH="1">
            <a:off x="9360200" y="2564357"/>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Managed LAN</a:t>
            </a:r>
          </a:p>
        </p:txBody>
      </p:sp>
      <p:sp>
        <p:nvSpPr>
          <p:cNvPr id="22" name="TextBox 21">
            <a:extLst>
              <a:ext uri="{FF2B5EF4-FFF2-40B4-BE49-F238E27FC236}">
                <a16:creationId xmlns:a16="http://schemas.microsoft.com/office/drawing/2014/main" id="{F5489303-E960-46EC-AF68-B5B66DBE2AB7}"/>
              </a:ext>
            </a:extLst>
          </p:cNvPr>
          <p:cNvSpPr txBox="1"/>
          <p:nvPr/>
        </p:nvSpPr>
        <p:spPr>
          <a:xfrm flipH="1">
            <a:off x="9360200" y="6014044"/>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Project Delivery</a:t>
            </a:r>
          </a:p>
        </p:txBody>
      </p:sp>
      <p:sp>
        <p:nvSpPr>
          <p:cNvPr id="23" name="TextBox 22">
            <a:extLst>
              <a:ext uri="{FF2B5EF4-FFF2-40B4-BE49-F238E27FC236}">
                <a16:creationId xmlns:a16="http://schemas.microsoft.com/office/drawing/2014/main" id="{E23E32FA-5B8E-4E37-8E34-1AB8CD8DE1E3}"/>
              </a:ext>
            </a:extLst>
          </p:cNvPr>
          <p:cNvSpPr txBox="1"/>
          <p:nvPr/>
        </p:nvSpPr>
        <p:spPr>
          <a:xfrm flipV="1">
            <a:off x="8436849" y="5927594"/>
            <a:ext cx="769515" cy="343972"/>
          </a:xfrm>
          <a:prstGeom prst="flowChartOffpageConnector">
            <a:avLst/>
          </a:prstGeom>
          <a:solidFill>
            <a:srgbClr val="4382DD"/>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IN" sz="12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4" name="TextBox 23">
            <a:extLst>
              <a:ext uri="{FF2B5EF4-FFF2-40B4-BE49-F238E27FC236}">
                <a16:creationId xmlns:a16="http://schemas.microsoft.com/office/drawing/2014/main" id="{5E49BEAF-C8A1-4407-9F52-733CDFB7B072}"/>
              </a:ext>
            </a:extLst>
          </p:cNvPr>
          <p:cNvSpPr txBox="1"/>
          <p:nvPr/>
        </p:nvSpPr>
        <p:spPr>
          <a:xfrm flipV="1">
            <a:off x="4641135" y="5927594"/>
            <a:ext cx="1269011" cy="343972"/>
          </a:xfrm>
          <a:prstGeom prst="flowChartOffpageConnector">
            <a:avLst/>
          </a:prstGeom>
          <a:solidFill>
            <a:srgbClr val="4382DD"/>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IN" sz="12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5" name="TextBox 24">
            <a:extLst>
              <a:ext uri="{FF2B5EF4-FFF2-40B4-BE49-F238E27FC236}">
                <a16:creationId xmlns:a16="http://schemas.microsoft.com/office/drawing/2014/main" id="{1618657C-74F9-453F-BCB2-11CE9823D054}"/>
              </a:ext>
            </a:extLst>
          </p:cNvPr>
          <p:cNvSpPr txBox="1"/>
          <p:nvPr/>
        </p:nvSpPr>
        <p:spPr>
          <a:xfrm flipV="1">
            <a:off x="7220515" y="5927594"/>
            <a:ext cx="1122296" cy="343972"/>
          </a:xfrm>
          <a:prstGeom prst="flowChartOffpageConnector">
            <a:avLst/>
          </a:prstGeom>
          <a:solidFill>
            <a:srgbClr val="4382DD"/>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IN" sz="1200" b="1" dirty="0">
              <a:solidFill>
                <a:schemeClr val="bg1"/>
              </a:solidFill>
              <a:latin typeface="Trebuchet MS" panose="020B0603020202020204" pitchFamily="34" charset="0"/>
              <a:ea typeface="Fujitsu Sans" charset="0"/>
              <a:cs typeface="Arial" panose="020B0604020202020204" pitchFamily="34" charset="0"/>
            </a:endParaRPr>
          </a:p>
        </p:txBody>
      </p:sp>
      <p:sp>
        <p:nvSpPr>
          <p:cNvPr id="26" name="TextBox 25">
            <a:extLst>
              <a:ext uri="{FF2B5EF4-FFF2-40B4-BE49-F238E27FC236}">
                <a16:creationId xmlns:a16="http://schemas.microsoft.com/office/drawing/2014/main" id="{578D467D-5915-482E-B318-1CB04BA1ECDC}"/>
              </a:ext>
            </a:extLst>
          </p:cNvPr>
          <p:cNvSpPr txBox="1"/>
          <p:nvPr/>
        </p:nvSpPr>
        <p:spPr>
          <a:xfrm flipH="1">
            <a:off x="9360200" y="5700437"/>
            <a:ext cx="2400000" cy="276999"/>
          </a:xfrm>
          <a:prstGeom prst="homePlate">
            <a:avLst/>
          </a:prstGeom>
          <a:solidFill>
            <a:srgbClr val="41A7E0"/>
          </a:solidFill>
          <a:ln w="6350">
            <a:solidFill>
              <a:schemeClr val="bg1"/>
            </a:solidFill>
            <a:prstDash val="sysDot"/>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sz="1200" b="1" dirty="0">
                <a:solidFill>
                  <a:schemeClr val="bg1"/>
                </a:solidFill>
                <a:latin typeface="+mj-lt"/>
                <a:ea typeface="Fujitsu Sans" charset="0"/>
                <a:cs typeface="Arial" panose="020B0604020202020204" pitchFamily="34" charset="0"/>
              </a:rPr>
              <a:t>Network Integration</a:t>
            </a:r>
          </a:p>
        </p:txBody>
      </p:sp>
      <p:sp>
        <p:nvSpPr>
          <p:cNvPr id="3" name="TextBox 2">
            <a:extLst>
              <a:ext uri="{FF2B5EF4-FFF2-40B4-BE49-F238E27FC236}">
                <a16:creationId xmlns:a16="http://schemas.microsoft.com/office/drawing/2014/main" id="{5FAD78AC-774B-47F7-B5D7-7E440312EE3B}"/>
              </a:ext>
            </a:extLst>
          </p:cNvPr>
          <p:cNvSpPr txBox="1"/>
          <p:nvPr/>
        </p:nvSpPr>
        <p:spPr>
          <a:xfrm>
            <a:off x="493454" y="1550413"/>
            <a:ext cx="1741129" cy="4174348"/>
          </a:xfrm>
          <a:prstGeom prst="rect">
            <a:avLst/>
          </a:prstGeom>
          <a:noFill/>
        </p:spPr>
        <p:txBody>
          <a:bodyPr wrap="square" rtlCol="0">
            <a:spAutoFit/>
          </a:bodyPr>
          <a:lstStyle/>
          <a:p>
            <a:pPr marL="228594" lvl="2" indent="-228594">
              <a:lnSpc>
                <a:spcPts val="1867"/>
              </a:lnSpc>
              <a:spcAft>
                <a:spcPts val="800"/>
              </a:spcAft>
              <a:buFont typeface="Arial" panose="020B0604020202020204" pitchFamily="34" charset="0"/>
              <a:buChar char="•"/>
            </a:pPr>
            <a:r>
              <a:rPr lang="en-US" sz="1333" dirty="0">
                <a:solidFill>
                  <a:schemeClr val="tx1">
                    <a:lumMod val="75000"/>
                    <a:lumOff val="25000"/>
                  </a:schemeClr>
                </a:solidFill>
              </a:rPr>
              <a:t>Network Traffic trends and anomalies </a:t>
            </a:r>
          </a:p>
          <a:p>
            <a:pPr marL="228594" lvl="2" indent="-228594">
              <a:lnSpc>
                <a:spcPts val="1867"/>
              </a:lnSpc>
              <a:spcAft>
                <a:spcPts val="800"/>
              </a:spcAft>
              <a:buFont typeface="Arial" panose="020B0604020202020204" pitchFamily="34" charset="0"/>
              <a:buChar char="•"/>
            </a:pPr>
            <a:r>
              <a:rPr lang="en-US" sz="1333" dirty="0">
                <a:solidFill>
                  <a:schemeClr val="tx1">
                    <a:lumMod val="75000"/>
                    <a:lumOff val="25000"/>
                  </a:schemeClr>
                </a:solidFill>
              </a:rPr>
              <a:t>Analyze and uncover deeper insights to adjust or fix problems</a:t>
            </a:r>
          </a:p>
          <a:p>
            <a:pPr marL="228594" lvl="2" indent="-228594">
              <a:lnSpc>
                <a:spcPts val="1867"/>
              </a:lnSpc>
              <a:spcAft>
                <a:spcPts val="800"/>
              </a:spcAft>
              <a:buFont typeface="Arial" panose="020B0604020202020204" pitchFamily="34" charset="0"/>
              <a:buChar char="•"/>
            </a:pPr>
            <a:r>
              <a:rPr lang="en-US" sz="1333" b="1" dirty="0">
                <a:solidFill>
                  <a:schemeClr val="tx1">
                    <a:lumMod val="75000"/>
                    <a:lumOff val="25000"/>
                  </a:schemeClr>
                </a:solidFill>
              </a:rPr>
              <a:t>Management beyond WAN to provide a single unified view of LAN, WAN, DC, Network Security and SDWAN technologies</a:t>
            </a:r>
          </a:p>
        </p:txBody>
      </p:sp>
      <p:sp>
        <p:nvSpPr>
          <p:cNvPr id="30" name="TextBox 29">
            <a:extLst>
              <a:ext uri="{FF2B5EF4-FFF2-40B4-BE49-F238E27FC236}">
                <a16:creationId xmlns:a16="http://schemas.microsoft.com/office/drawing/2014/main" id="{BC0A7F21-AC1A-43AC-A9B9-B8AE297EBF56}"/>
              </a:ext>
            </a:extLst>
          </p:cNvPr>
          <p:cNvSpPr txBox="1"/>
          <p:nvPr/>
        </p:nvSpPr>
        <p:spPr>
          <a:xfrm>
            <a:off x="2500354" y="5986932"/>
            <a:ext cx="916145" cy="297454"/>
          </a:xfrm>
          <a:prstGeom prst="rect">
            <a:avLst/>
          </a:prstGeom>
          <a:noFill/>
        </p:spPr>
        <p:txBody>
          <a:bodyPr wrap="square" rtlCol="0">
            <a:spAutoFit/>
          </a:bodyPr>
          <a:lstStyle/>
          <a:p>
            <a:pPr algn="ctr"/>
            <a:r>
              <a:rPr lang="en-IN" sz="1333" b="1" dirty="0">
                <a:solidFill>
                  <a:schemeClr val="bg1"/>
                </a:solidFill>
              </a:rPr>
              <a:t>VOICE</a:t>
            </a:r>
          </a:p>
        </p:txBody>
      </p:sp>
      <p:sp>
        <p:nvSpPr>
          <p:cNvPr id="31" name="TextBox 30">
            <a:extLst>
              <a:ext uri="{FF2B5EF4-FFF2-40B4-BE49-F238E27FC236}">
                <a16:creationId xmlns:a16="http://schemas.microsoft.com/office/drawing/2014/main" id="{89893885-8CA8-4A3A-B847-8C0FEDFDD4B9}"/>
              </a:ext>
            </a:extLst>
          </p:cNvPr>
          <p:cNvSpPr txBox="1"/>
          <p:nvPr/>
        </p:nvSpPr>
        <p:spPr>
          <a:xfrm>
            <a:off x="3513597" y="5986933"/>
            <a:ext cx="1033499" cy="297454"/>
          </a:xfrm>
          <a:prstGeom prst="rect">
            <a:avLst/>
          </a:prstGeom>
          <a:noFill/>
        </p:spPr>
        <p:txBody>
          <a:bodyPr wrap="square" rtlCol="0">
            <a:spAutoFit/>
          </a:bodyPr>
          <a:lstStyle/>
          <a:p>
            <a:pPr algn="ctr"/>
            <a:r>
              <a:rPr lang="en-IN" sz="1333" b="1" dirty="0">
                <a:solidFill>
                  <a:schemeClr val="bg1"/>
                </a:solidFill>
              </a:rPr>
              <a:t>TELECOM</a:t>
            </a:r>
          </a:p>
        </p:txBody>
      </p:sp>
      <p:sp>
        <p:nvSpPr>
          <p:cNvPr id="32" name="TextBox 31">
            <a:extLst>
              <a:ext uri="{FF2B5EF4-FFF2-40B4-BE49-F238E27FC236}">
                <a16:creationId xmlns:a16="http://schemas.microsoft.com/office/drawing/2014/main" id="{047616B5-3D26-4379-8D93-88640E139110}"/>
              </a:ext>
            </a:extLst>
          </p:cNvPr>
          <p:cNvSpPr txBox="1"/>
          <p:nvPr/>
        </p:nvSpPr>
        <p:spPr>
          <a:xfrm>
            <a:off x="4646270" y="5986933"/>
            <a:ext cx="1263873" cy="297454"/>
          </a:xfrm>
          <a:prstGeom prst="rect">
            <a:avLst/>
          </a:prstGeom>
          <a:noFill/>
        </p:spPr>
        <p:txBody>
          <a:bodyPr wrap="square" rtlCol="0">
            <a:spAutoFit/>
          </a:bodyPr>
          <a:lstStyle/>
          <a:p>
            <a:pPr algn="ctr"/>
            <a:r>
              <a:rPr lang="en-IN" sz="1333" b="1" dirty="0">
                <a:solidFill>
                  <a:schemeClr val="bg1"/>
                </a:solidFill>
              </a:rPr>
              <a:t>ENTERPRISE</a:t>
            </a:r>
          </a:p>
        </p:txBody>
      </p:sp>
      <p:sp>
        <p:nvSpPr>
          <p:cNvPr id="33" name="TextBox 32">
            <a:extLst>
              <a:ext uri="{FF2B5EF4-FFF2-40B4-BE49-F238E27FC236}">
                <a16:creationId xmlns:a16="http://schemas.microsoft.com/office/drawing/2014/main" id="{DF149BE1-7AC5-4CEF-AFCC-3F2C2B063AE4}"/>
              </a:ext>
            </a:extLst>
          </p:cNvPr>
          <p:cNvSpPr txBox="1"/>
          <p:nvPr/>
        </p:nvSpPr>
        <p:spPr>
          <a:xfrm>
            <a:off x="6004180" y="5986933"/>
            <a:ext cx="1122297" cy="297454"/>
          </a:xfrm>
          <a:prstGeom prst="rect">
            <a:avLst/>
          </a:prstGeom>
          <a:noFill/>
        </p:spPr>
        <p:txBody>
          <a:bodyPr wrap="square" rtlCol="0">
            <a:spAutoFit/>
          </a:bodyPr>
          <a:lstStyle/>
          <a:p>
            <a:pPr algn="ctr"/>
            <a:r>
              <a:rPr lang="en-IN" sz="1333" b="1" dirty="0">
                <a:solidFill>
                  <a:schemeClr val="bg1"/>
                </a:solidFill>
              </a:rPr>
              <a:t>SECURITY</a:t>
            </a:r>
          </a:p>
        </p:txBody>
      </p:sp>
      <p:sp>
        <p:nvSpPr>
          <p:cNvPr id="34" name="TextBox 33">
            <a:extLst>
              <a:ext uri="{FF2B5EF4-FFF2-40B4-BE49-F238E27FC236}">
                <a16:creationId xmlns:a16="http://schemas.microsoft.com/office/drawing/2014/main" id="{B5A14E18-2F4F-49E7-A184-CA50FEBBE4EE}"/>
              </a:ext>
            </a:extLst>
          </p:cNvPr>
          <p:cNvSpPr txBox="1"/>
          <p:nvPr/>
        </p:nvSpPr>
        <p:spPr>
          <a:xfrm>
            <a:off x="7220514" y="5986933"/>
            <a:ext cx="1122297" cy="297454"/>
          </a:xfrm>
          <a:prstGeom prst="rect">
            <a:avLst/>
          </a:prstGeom>
          <a:noFill/>
        </p:spPr>
        <p:txBody>
          <a:bodyPr wrap="square" rtlCol="0">
            <a:spAutoFit/>
          </a:bodyPr>
          <a:lstStyle/>
          <a:p>
            <a:pPr algn="ctr"/>
            <a:r>
              <a:rPr lang="en-IN" sz="1333" b="1" dirty="0">
                <a:solidFill>
                  <a:schemeClr val="bg1"/>
                </a:solidFill>
              </a:rPr>
              <a:t>FACILITY</a:t>
            </a:r>
          </a:p>
        </p:txBody>
      </p:sp>
      <p:sp>
        <p:nvSpPr>
          <p:cNvPr id="35" name="TextBox 34">
            <a:extLst>
              <a:ext uri="{FF2B5EF4-FFF2-40B4-BE49-F238E27FC236}">
                <a16:creationId xmlns:a16="http://schemas.microsoft.com/office/drawing/2014/main" id="{552FB8C7-B5DE-417C-AF77-19BCFE465C33}"/>
              </a:ext>
            </a:extLst>
          </p:cNvPr>
          <p:cNvSpPr txBox="1"/>
          <p:nvPr/>
        </p:nvSpPr>
        <p:spPr>
          <a:xfrm>
            <a:off x="8436847" y="5986932"/>
            <a:ext cx="769517" cy="297454"/>
          </a:xfrm>
          <a:prstGeom prst="rect">
            <a:avLst/>
          </a:prstGeom>
          <a:noFill/>
        </p:spPr>
        <p:txBody>
          <a:bodyPr wrap="square" rtlCol="0">
            <a:spAutoFit/>
          </a:bodyPr>
          <a:lstStyle/>
          <a:p>
            <a:pPr algn="ctr"/>
            <a:r>
              <a:rPr lang="en-IN" sz="1333" b="1" dirty="0">
                <a:solidFill>
                  <a:schemeClr val="bg1"/>
                </a:solidFill>
              </a:rPr>
              <a:t>POPs</a:t>
            </a:r>
          </a:p>
        </p:txBody>
      </p:sp>
    </p:spTree>
    <p:extLst>
      <p:ext uri="{BB962C8B-B14F-4D97-AF65-F5344CB8AC3E}">
        <p14:creationId xmlns:p14="http://schemas.microsoft.com/office/powerpoint/2010/main" val="55060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12EFEE7C-DDBA-4CB8-8C0B-808C79D6D4A6}"/>
              </a:ext>
            </a:extLst>
          </p:cNvPr>
          <p:cNvSpPr/>
          <p:nvPr/>
        </p:nvSpPr>
        <p:spPr>
          <a:xfrm>
            <a:off x="2680650" y="2594800"/>
            <a:ext cx="6768151" cy="603253"/>
          </a:xfrm>
          <a:custGeom>
            <a:avLst/>
            <a:gdLst>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 name="connsiteX0" fmla="*/ 0 w 1188000"/>
              <a:gd name="connsiteY0" fmla="*/ 0 h 360000"/>
              <a:gd name="connsiteX1" fmla="*/ 1188000 w 1188000"/>
              <a:gd name="connsiteY1" fmla="*/ 0 h 360000"/>
              <a:gd name="connsiteX2" fmla="*/ 1188000 w 1188000"/>
              <a:gd name="connsiteY2" fmla="*/ 360000 h 360000"/>
              <a:gd name="connsiteX3" fmla="*/ 0 w 1188000"/>
              <a:gd name="connsiteY3" fmla="*/ 360000 h 360000"/>
              <a:gd name="connsiteX4" fmla="*/ 0 w 1188000"/>
              <a:gd name="connsiteY4" fmla="*/ 0 h 3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0" h="360000">
                <a:moveTo>
                  <a:pt x="0" y="0"/>
                </a:moveTo>
                <a:cubicBezTo>
                  <a:pt x="568995" y="98854"/>
                  <a:pt x="608413" y="81203"/>
                  <a:pt x="1188000" y="0"/>
                </a:cubicBezTo>
                <a:lnTo>
                  <a:pt x="1188000" y="360000"/>
                </a:lnTo>
                <a:cubicBezTo>
                  <a:pt x="608414" y="268206"/>
                  <a:pt x="576056" y="268206"/>
                  <a:pt x="0" y="360000"/>
                </a:cubicBez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5" name="Flowchart: Off-page Connector 4">
            <a:extLst>
              <a:ext uri="{FF2B5EF4-FFF2-40B4-BE49-F238E27FC236}">
                <a16:creationId xmlns:a16="http://schemas.microsoft.com/office/drawing/2014/main" id="{5A057C94-7308-424E-B85A-F53590ECD305}"/>
              </a:ext>
            </a:extLst>
          </p:cNvPr>
          <p:cNvSpPr/>
          <p:nvPr/>
        </p:nvSpPr>
        <p:spPr>
          <a:xfrm>
            <a:off x="431800" y="1316567"/>
            <a:ext cx="3600000" cy="768000"/>
          </a:xfrm>
          <a:prstGeom prst="flowChartOffpageConnector">
            <a:avLst/>
          </a:prstGeom>
          <a:solidFill>
            <a:srgbClr val="4382DD"/>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 name="Title 1">
            <a:extLst>
              <a:ext uri="{FF2B5EF4-FFF2-40B4-BE49-F238E27FC236}">
                <a16:creationId xmlns:a16="http://schemas.microsoft.com/office/drawing/2014/main" id="{BE32B968-441A-47D5-9194-539A3F2DDEFE}"/>
              </a:ext>
            </a:extLst>
          </p:cNvPr>
          <p:cNvSpPr>
            <a:spLocks noGrp="1"/>
          </p:cNvSpPr>
          <p:nvPr>
            <p:ph type="title"/>
          </p:nvPr>
        </p:nvSpPr>
        <p:spPr/>
        <p:txBody>
          <a:bodyPr/>
          <a:lstStyle/>
          <a:p>
            <a:r>
              <a:rPr lang="en-US" dirty="0"/>
              <a:t>SIFY’s Variants of Network Management and Operations</a:t>
            </a:r>
            <a:endParaRPr lang="en-IN" dirty="0"/>
          </a:p>
        </p:txBody>
      </p:sp>
      <p:sp>
        <p:nvSpPr>
          <p:cNvPr id="18" name="TextBox 17">
            <a:extLst>
              <a:ext uri="{FF2B5EF4-FFF2-40B4-BE49-F238E27FC236}">
                <a16:creationId xmlns:a16="http://schemas.microsoft.com/office/drawing/2014/main" id="{6A264B3C-5084-45D3-BDE4-931449ADA7F1}"/>
              </a:ext>
            </a:extLst>
          </p:cNvPr>
          <p:cNvSpPr txBox="1"/>
          <p:nvPr/>
        </p:nvSpPr>
        <p:spPr>
          <a:xfrm>
            <a:off x="842091" y="3788816"/>
            <a:ext cx="2779420" cy="2493440"/>
          </a:xfrm>
          <a:prstGeom prst="rect">
            <a:avLst/>
          </a:prstGeom>
          <a:noFill/>
        </p:spPr>
        <p:txBody>
          <a:bodyPr wrap="square" lIns="48000" rtlCol="0" anchor="t">
            <a:spAutoFit/>
          </a:bodyPr>
          <a:lstStyle/>
          <a:p>
            <a:pPr algn="ctr">
              <a:spcAft>
                <a:spcPts val="1600"/>
              </a:spcAft>
            </a:pPr>
            <a:r>
              <a:rPr lang="en-US" altLang="ko-KR" sz="1467" b="1" dirty="0">
                <a:solidFill>
                  <a:schemeClr val="tx1">
                    <a:lumMod val="75000"/>
                    <a:lumOff val="25000"/>
                  </a:schemeClr>
                </a:solidFill>
                <a:cs typeface="Arial" pitchFamily="34" charset="0"/>
              </a:rPr>
              <a:t>Operations Transition </a:t>
            </a:r>
            <a:r>
              <a:rPr lang="en-US" altLang="ko-KR" sz="1467" dirty="0">
                <a:solidFill>
                  <a:schemeClr val="tx1">
                    <a:lumMod val="75000"/>
                    <a:lumOff val="25000"/>
                  </a:schemeClr>
                </a:solidFill>
                <a:cs typeface="Arial" pitchFamily="34" charset="0"/>
              </a:rPr>
              <a:t>from existing managed services provider to Sify</a:t>
            </a:r>
          </a:p>
          <a:p>
            <a:pPr algn="ctr">
              <a:spcAft>
                <a:spcPts val="1600"/>
              </a:spcAft>
            </a:pPr>
            <a:r>
              <a:rPr lang="en-US" altLang="ko-KR" sz="1467" dirty="0">
                <a:solidFill>
                  <a:schemeClr val="tx1">
                    <a:lumMod val="75000"/>
                    <a:lumOff val="25000"/>
                  </a:schemeClr>
                </a:solidFill>
                <a:cs typeface="Arial" pitchFamily="34" charset="0"/>
              </a:rPr>
              <a:t>Advanced NOC Services</a:t>
            </a:r>
          </a:p>
          <a:p>
            <a:pPr algn="ctr">
              <a:spcAft>
                <a:spcPts val="1600"/>
              </a:spcAft>
            </a:pPr>
            <a:r>
              <a:rPr lang="en-US" altLang="ko-KR" sz="1467" dirty="0">
                <a:solidFill>
                  <a:schemeClr val="tx1">
                    <a:lumMod val="75000"/>
                    <a:lumOff val="25000"/>
                  </a:schemeClr>
                </a:solidFill>
                <a:cs typeface="Arial" pitchFamily="34" charset="0"/>
              </a:rPr>
              <a:t>SLA Management</a:t>
            </a:r>
          </a:p>
          <a:p>
            <a:pPr algn="ctr">
              <a:spcAft>
                <a:spcPts val="1600"/>
              </a:spcAft>
            </a:pPr>
            <a:r>
              <a:rPr lang="en-US" altLang="ko-KR" sz="1467" dirty="0">
                <a:solidFill>
                  <a:schemeClr val="tx1">
                    <a:lumMod val="75000"/>
                    <a:lumOff val="25000"/>
                  </a:schemeClr>
                </a:solidFill>
                <a:cs typeface="Arial" pitchFamily="34" charset="0"/>
              </a:rPr>
              <a:t>Vendor Management</a:t>
            </a:r>
          </a:p>
          <a:p>
            <a:pPr algn="ctr">
              <a:spcAft>
                <a:spcPts val="1600"/>
              </a:spcAft>
            </a:pPr>
            <a:r>
              <a:rPr lang="en-US" altLang="ko-KR" sz="1467" dirty="0">
                <a:solidFill>
                  <a:schemeClr val="tx1">
                    <a:lumMod val="75000"/>
                    <a:lumOff val="25000"/>
                  </a:schemeClr>
                </a:solidFill>
                <a:cs typeface="Arial" pitchFamily="34" charset="0"/>
              </a:rPr>
              <a:t>AMC Management</a:t>
            </a:r>
          </a:p>
        </p:txBody>
      </p:sp>
      <p:sp>
        <p:nvSpPr>
          <p:cNvPr id="21" name="TextBox 20">
            <a:extLst>
              <a:ext uri="{FF2B5EF4-FFF2-40B4-BE49-F238E27FC236}">
                <a16:creationId xmlns:a16="http://schemas.microsoft.com/office/drawing/2014/main" id="{FEB1DDC4-B105-4CDF-B305-1CDEBF892321}"/>
              </a:ext>
            </a:extLst>
          </p:cNvPr>
          <p:cNvSpPr txBox="1"/>
          <p:nvPr/>
        </p:nvSpPr>
        <p:spPr>
          <a:xfrm>
            <a:off x="4700914" y="3788816"/>
            <a:ext cx="3123279" cy="2062488"/>
          </a:xfrm>
          <a:prstGeom prst="rect">
            <a:avLst/>
          </a:prstGeom>
          <a:noFill/>
        </p:spPr>
        <p:txBody>
          <a:bodyPr wrap="square" lIns="48000" rtlCol="0" anchor="t">
            <a:spAutoFit/>
          </a:bodyPr>
          <a:lstStyle/>
          <a:p>
            <a:pPr algn="ctr">
              <a:spcAft>
                <a:spcPts val="1600"/>
              </a:spcAft>
            </a:pPr>
            <a:r>
              <a:rPr lang="en-US" altLang="ko-KR" sz="1467" dirty="0">
                <a:solidFill>
                  <a:schemeClr val="tx1">
                    <a:lumMod val="75000"/>
                    <a:lumOff val="25000"/>
                  </a:schemeClr>
                </a:solidFill>
                <a:cs typeface="Arial" pitchFamily="34" charset="0"/>
              </a:rPr>
              <a:t>Network study &amp; assessment</a:t>
            </a:r>
          </a:p>
          <a:p>
            <a:pPr algn="ctr">
              <a:spcAft>
                <a:spcPts val="1600"/>
              </a:spcAft>
            </a:pPr>
            <a:r>
              <a:rPr lang="en-US" altLang="ko-KR" sz="1467" b="1" dirty="0">
                <a:solidFill>
                  <a:schemeClr val="tx1">
                    <a:lumMod val="75000"/>
                    <a:lumOff val="25000"/>
                  </a:schemeClr>
                </a:solidFill>
                <a:cs typeface="Arial" pitchFamily="34" charset="0"/>
              </a:rPr>
              <a:t>Service provider consolidation </a:t>
            </a:r>
            <a:r>
              <a:rPr lang="en-US" altLang="ko-KR" sz="1467" dirty="0">
                <a:solidFill>
                  <a:schemeClr val="tx1">
                    <a:lumMod val="75000"/>
                    <a:lumOff val="25000"/>
                  </a:schemeClr>
                </a:solidFill>
                <a:cs typeface="Arial" pitchFamily="34" charset="0"/>
              </a:rPr>
              <a:t>(Including Sify participation)</a:t>
            </a:r>
          </a:p>
          <a:p>
            <a:pPr algn="ctr">
              <a:spcAft>
                <a:spcPts val="1600"/>
              </a:spcAft>
            </a:pPr>
            <a:r>
              <a:rPr lang="en-US" altLang="ko-KR" sz="1467" dirty="0">
                <a:solidFill>
                  <a:schemeClr val="tx1">
                    <a:lumMod val="75000"/>
                    <a:lumOff val="25000"/>
                  </a:schemeClr>
                </a:solidFill>
                <a:cs typeface="Arial" pitchFamily="34" charset="0"/>
              </a:rPr>
              <a:t>Performance Management and optimization</a:t>
            </a:r>
          </a:p>
          <a:p>
            <a:pPr algn="ctr">
              <a:spcAft>
                <a:spcPts val="1600"/>
              </a:spcAft>
            </a:pPr>
            <a:r>
              <a:rPr lang="en-US" altLang="ko-KR" sz="1467" dirty="0">
                <a:solidFill>
                  <a:schemeClr val="tx1">
                    <a:lumMod val="75000"/>
                    <a:lumOff val="25000"/>
                  </a:schemeClr>
                </a:solidFill>
                <a:cs typeface="Arial" pitchFamily="34" charset="0"/>
              </a:rPr>
              <a:t>CPE Management</a:t>
            </a:r>
          </a:p>
        </p:txBody>
      </p:sp>
      <p:sp>
        <p:nvSpPr>
          <p:cNvPr id="24" name="TextBox 23">
            <a:extLst>
              <a:ext uri="{FF2B5EF4-FFF2-40B4-BE49-F238E27FC236}">
                <a16:creationId xmlns:a16="http://schemas.microsoft.com/office/drawing/2014/main" id="{2A1938C3-76C3-4E19-8FDE-5A43C75F41E1}"/>
              </a:ext>
            </a:extLst>
          </p:cNvPr>
          <p:cNvSpPr txBox="1"/>
          <p:nvPr/>
        </p:nvSpPr>
        <p:spPr>
          <a:xfrm>
            <a:off x="8570491" y="3788817"/>
            <a:ext cx="2779420" cy="1200585"/>
          </a:xfrm>
          <a:prstGeom prst="rect">
            <a:avLst/>
          </a:prstGeom>
          <a:noFill/>
        </p:spPr>
        <p:txBody>
          <a:bodyPr wrap="square" lIns="48000" rtlCol="0" anchor="t">
            <a:spAutoFit/>
          </a:bodyPr>
          <a:lstStyle/>
          <a:p>
            <a:pPr algn="ctr">
              <a:spcAft>
                <a:spcPts val="1600"/>
              </a:spcAft>
            </a:pPr>
            <a:r>
              <a:rPr lang="en-US" altLang="ko-KR" sz="1467" dirty="0">
                <a:solidFill>
                  <a:schemeClr val="tx1">
                    <a:lumMod val="75000"/>
                    <a:lumOff val="25000"/>
                  </a:schemeClr>
                </a:solidFill>
                <a:cs typeface="Arial" pitchFamily="34" charset="0"/>
              </a:rPr>
              <a:t>Network re-design/ </a:t>
            </a:r>
            <a:br>
              <a:rPr lang="en-US" altLang="ko-KR" sz="1467" dirty="0">
                <a:solidFill>
                  <a:schemeClr val="tx1">
                    <a:lumMod val="75000"/>
                    <a:lumOff val="25000"/>
                  </a:schemeClr>
                </a:solidFill>
                <a:cs typeface="Arial" pitchFamily="34" charset="0"/>
              </a:rPr>
            </a:br>
            <a:r>
              <a:rPr lang="en-US" altLang="ko-KR" sz="1467" dirty="0">
                <a:solidFill>
                  <a:schemeClr val="tx1">
                    <a:lumMod val="75000"/>
                    <a:lumOff val="25000"/>
                  </a:schemeClr>
                </a:solidFill>
                <a:cs typeface="Arial" pitchFamily="34" charset="0"/>
              </a:rPr>
              <a:t>re-engineering</a:t>
            </a:r>
          </a:p>
          <a:p>
            <a:pPr algn="ctr">
              <a:spcAft>
                <a:spcPts val="1600"/>
              </a:spcAft>
            </a:pPr>
            <a:r>
              <a:rPr lang="en-US" altLang="ko-KR" sz="1467" dirty="0">
                <a:solidFill>
                  <a:schemeClr val="tx1">
                    <a:lumMod val="75000"/>
                    <a:lumOff val="25000"/>
                  </a:schemeClr>
                </a:solidFill>
                <a:cs typeface="Arial" pitchFamily="34" charset="0"/>
              </a:rPr>
              <a:t>Software defined network deployment</a:t>
            </a:r>
          </a:p>
        </p:txBody>
      </p:sp>
      <p:sp>
        <p:nvSpPr>
          <p:cNvPr id="6" name="TextBox 5">
            <a:extLst>
              <a:ext uri="{FF2B5EF4-FFF2-40B4-BE49-F238E27FC236}">
                <a16:creationId xmlns:a16="http://schemas.microsoft.com/office/drawing/2014/main" id="{C476EE5D-1EA2-436D-AE41-4C264CAECDE5}"/>
              </a:ext>
            </a:extLst>
          </p:cNvPr>
          <p:cNvSpPr txBox="1"/>
          <p:nvPr/>
        </p:nvSpPr>
        <p:spPr>
          <a:xfrm>
            <a:off x="729738" y="1346262"/>
            <a:ext cx="3004125" cy="584775"/>
          </a:xfrm>
          <a:prstGeom prst="rect">
            <a:avLst/>
          </a:prstGeom>
          <a:noFill/>
        </p:spPr>
        <p:txBody>
          <a:bodyPr wrap="square" rtlCol="0">
            <a:spAutoFit/>
          </a:bodyPr>
          <a:lstStyle/>
          <a:p>
            <a:pPr algn="ctr"/>
            <a:r>
              <a:rPr lang="en-US" altLang="ko-KR" sz="1600" b="1" dirty="0">
                <a:solidFill>
                  <a:schemeClr val="bg1"/>
                </a:solidFill>
                <a:cs typeface="Arial" pitchFamily="34" charset="0"/>
              </a:rPr>
              <a:t>Network Operations Outsourcing</a:t>
            </a:r>
          </a:p>
        </p:txBody>
      </p:sp>
      <p:sp>
        <p:nvSpPr>
          <p:cNvPr id="23" name="Flowchart: Off-page Connector 22">
            <a:extLst>
              <a:ext uri="{FF2B5EF4-FFF2-40B4-BE49-F238E27FC236}">
                <a16:creationId xmlns:a16="http://schemas.microsoft.com/office/drawing/2014/main" id="{024597F1-0E08-481C-AE80-9A693AA0EE15}"/>
              </a:ext>
            </a:extLst>
          </p:cNvPr>
          <p:cNvSpPr/>
          <p:nvPr/>
        </p:nvSpPr>
        <p:spPr>
          <a:xfrm>
            <a:off x="4290623" y="1316567"/>
            <a:ext cx="3600000" cy="768000"/>
          </a:xfrm>
          <a:prstGeom prst="flowChartOffpageConnector">
            <a:avLst/>
          </a:prstGeom>
          <a:solidFill>
            <a:srgbClr val="43D1A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5" name="TextBox 24">
            <a:extLst>
              <a:ext uri="{FF2B5EF4-FFF2-40B4-BE49-F238E27FC236}">
                <a16:creationId xmlns:a16="http://schemas.microsoft.com/office/drawing/2014/main" id="{4AC9B777-B0BC-4476-9900-E077F022B3F3}"/>
              </a:ext>
            </a:extLst>
          </p:cNvPr>
          <p:cNvSpPr txBox="1"/>
          <p:nvPr/>
        </p:nvSpPr>
        <p:spPr>
          <a:xfrm>
            <a:off x="4588560" y="1346261"/>
            <a:ext cx="3004125" cy="584775"/>
          </a:xfrm>
          <a:prstGeom prst="rect">
            <a:avLst/>
          </a:prstGeom>
          <a:noFill/>
        </p:spPr>
        <p:txBody>
          <a:bodyPr wrap="square" rtlCol="0">
            <a:spAutoFit/>
          </a:bodyPr>
          <a:lstStyle/>
          <a:p>
            <a:pPr algn="ctr"/>
            <a:r>
              <a:rPr lang="en-US" altLang="ko-KR" sz="1600" b="1" dirty="0">
                <a:solidFill>
                  <a:schemeClr val="bg1"/>
                </a:solidFill>
                <a:cs typeface="Arial" pitchFamily="34" charset="0"/>
              </a:rPr>
              <a:t>Network Consolidation        &amp; Operations Outsourcing</a:t>
            </a:r>
          </a:p>
        </p:txBody>
      </p:sp>
      <p:sp>
        <p:nvSpPr>
          <p:cNvPr id="28" name="Flowchart: Off-page Connector 27">
            <a:extLst>
              <a:ext uri="{FF2B5EF4-FFF2-40B4-BE49-F238E27FC236}">
                <a16:creationId xmlns:a16="http://schemas.microsoft.com/office/drawing/2014/main" id="{178413F2-508C-42AE-AF38-ED841EE3E8D0}"/>
              </a:ext>
            </a:extLst>
          </p:cNvPr>
          <p:cNvSpPr/>
          <p:nvPr/>
        </p:nvSpPr>
        <p:spPr>
          <a:xfrm>
            <a:off x="8160200" y="1316567"/>
            <a:ext cx="3600000" cy="768000"/>
          </a:xfrm>
          <a:prstGeom prst="flowChartOffpageConnector">
            <a:avLst/>
          </a:prstGeom>
          <a:solidFill>
            <a:srgbClr val="41A7E0"/>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29" name="TextBox 28">
            <a:extLst>
              <a:ext uri="{FF2B5EF4-FFF2-40B4-BE49-F238E27FC236}">
                <a16:creationId xmlns:a16="http://schemas.microsoft.com/office/drawing/2014/main" id="{66770260-923F-4B20-BB14-48453EBCA3C3}"/>
              </a:ext>
            </a:extLst>
          </p:cNvPr>
          <p:cNvSpPr txBox="1"/>
          <p:nvPr/>
        </p:nvSpPr>
        <p:spPr>
          <a:xfrm>
            <a:off x="8458138" y="1346262"/>
            <a:ext cx="3004125" cy="584775"/>
          </a:xfrm>
          <a:prstGeom prst="rect">
            <a:avLst/>
          </a:prstGeom>
          <a:noFill/>
        </p:spPr>
        <p:txBody>
          <a:bodyPr wrap="square" rtlCol="0">
            <a:spAutoFit/>
          </a:bodyPr>
          <a:lstStyle/>
          <a:p>
            <a:pPr algn="ctr"/>
            <a:r>
              <a:rPr lang="en-US" altLang="ko-KR" sz="1600" b="1" dirty="0">
                <a:solidFill>
                  <a:schemeClr val="bg1"/>
                </a:solidFill>
                <a:cs typeface="Arial" pitchFamily="34" charset="0"/>
              </a:rPr>
              <a:t>Network Transformation      &amp; Operations</a:t>
            </a:r>
          </a:p>
        </p:txBody>
      </p:sp>
      <p:sp>
        <p:nvSpPr>
          <p:cNvPr id="11" name="Oval 10">
            <a:extLst>
              <a:ext uri="{FF2B5EF4-FFF2-40B4-BE49-F238E27FC236}">
                <a16:creationId xmlns:a16="http://schemas.microsoft.com/office/drawing/2014/main" id="{59EF6BA0-1994-4A24-8B0C-A603B195F7AB}"/>
              </a:ext>
            </a:extLst>
          </p:cNvPr>
          <p:cNvSpPr/>
          <p:nvPr/>
        </p:nvSpPr>
        <p:spPr>
          <a:xfrm>
            <a:off x="1631800" y="2288949"/>
            <a:ext cx="1200000" cy="1200000"/>
          </a:xfrm>
          <a:prstGeom prst="ellipse">
            <a:avLst/>
          </a:prstGeom>
          <a:solidFill>
            <a:schemeClr val="bg1"/>
          </a:solidFill>
          <a:ln w="12700">
            <a:solidFill>
              <a:srgbClr val="4382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 name="Oval 11">
            <a:extLst>
              <a:ext uri="{FF2B5EF4-FFF2-40B4-BE49-F238E27FC236}">
                <a16:creationId xmlns:a16="http://schemas.microsoft.com/office/drawing/2014/main" id="{CF5E95C8-F160-47BC-8E98-7BF2EE4C42FD}"/>
              </a:ext>
            </a:extLst>
          </p:cNvPr>
          <p:cNvSpPr/>
          <p:nvPr/>
        </p:nvSpPr>
        <p:spPr>
          <a:xfrm>
            <a:off x="5468467" y="2288949"/>
            <a:ext cx="1200000" cy="1200000"/>
          </a:xfrm>
          <a:prstGeom prst="ellipse">
            <a:avLst/>
          </a:prstGeom>
          <a:solidFill>
            <a:schemeClr val="bg1"/>
          </a:solidFill>
          <a:ln w="12700">
            <a:solidFill>
              <a:srgbClr val="43D1A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 name="Oval 12">
            <a:extLst>
              <a:ext uri="{FF2B5EF4-FFF2-40B4-BE49-F238E27FC236}">
                <a16:creationId xmlns:a16="http://schemas.microsoft.com/office/drawing/2014/main" id="{D340C70C-80EC-47CC-B416-8DB20B587BE8}"/>
              </a:ext>
            </a:extLst>
          </p:cNvPr>
          <p:cNvSpPr/>
          <p:nvPr/>
        </p:nvSpPr>
        <p:spPr>
          <a:xfrm>
            <a:off x="9360200" y="2288949"/>
            <a:ext cx="1200000" cy="1200000"/>
          </a:xfrm>
          <a:prstGeom prst="ellipse">
            <a:avLst/>
          </a:prstGeom>
          <a:solidFill>
            <a:schemeClr val="bg1"/>
          </a:solidFill>
          <a:ln w="12700">
            <a:solidFill>
              <a:srgbClr val="41A7E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pic>
        <p:nvPicPr>
          <p:cNvPr id="1026" name="Picture 2" descr="Image result for Outsourcing icon">
            <a:extLst>
              <a:ext uri="{FF2B5EF4-FFF2-40B4-BE49-F238E27FC236}">
                <a16:creationId xmlns:a16="http://schemas.microsoft.com/office/drawing/2014/main" id="{7B3C67E0-B556-41ED-B915-881CB9B0C9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71800" y="2531088"/>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work icon">
            <a:extLst>
              <a:ext uri="{FF2B5EF4-FFF2-40B4-BE49-F238E27FC236}">
                <a16:creationId xmlns:a16="http://schemas.microsoft.com/office/drawing/2014/main" id="{4ADB463C-3FFE-4DF7-A1C5-8E6EAAD4E8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71687" y="252894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twork Transformation icon">
            <a:extLst>
              <a:ext uri="{FF2B5EF4-FFF2-40B4-BE49-F238E27FC236}">
                <a16:creationId xmlns:a16="http://schemas.microsoft.com/office/drawing/2014/main" id="{B93676B8-EFAB-4406-A366-15DC3BF75EC1}"/>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9600200" y="2528949"/>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10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AGENDA</a:t>
            </a:r>
          </a:p>
        </p:txBody>
      </p:sp>
      <p:graphicFrame>
        <p:nvGraphicFramePr>
          <p:cNvPr id="2" name="Diagram 1">
            <a:extLst>
              <a:ext uri="{FF2B5EF4-FFF2-40B4-BE49-F238E27FC236}">
                <a16:creationId xmlns:a16="http://schemas.microsoft.com/office/drawing/2014/main" id="{A83F0A34-5AA6-4D8C-B891-466A5691E0A9}"/>
              </a:ext>
            </a:extLst>
          </p:cNvPr>
          <p:cNvGraphicFramePr/>
          <p:nvPr>
            <p:extLst>
              <p:ext uri="{D42A27DB-BD31-4B8C-83A1-F6EECF244321}">
                <p14:modId xmlns:p14="http://schemas.microsoft.com/office/powerpoint/2010/main" val="2736390675"/>
              </p:ext>
            </p:extLst>
          </p:nvPr>
        </p:nvGraphicFramePr>
        <p:xfrm>
          <a:off x="432000" y="1316568"/>
          <a:ext cx="11328200" cy="499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44C24D6C-D61F-4D06-A88A-BA511734BAEF}"/>
              </a:ext>
            </a:extLst>
          </p:cNvPr>
          <p:cNvSpPr txBox="1">
            <a:spLocks/>
          </p:cNvSpPr>
          <p:nvPr/>
        </p:nvSpPr>
        <p:spPr>
          <a:xfrm>
            <a:off x="11048577" y="6574671"/>
            <a:ext cx="650240" cy="366183"/>
          </a:xfrm>
          <a:prstGeom prst="rect">
            <a:avLst/>
          </a:prstGeom>
        </p:spPr>
        <p:txBody>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9018"/>
            <a:fld id="{D6AB342A-830E-438F-A6A8-BEDF509AB0A8}" type="slidenum">
              <a:rPr lang="en-US" sz="1067">
                <a:solidFill>
                  <a:prstClr val="white"/>
                </a:solidFill>
                <a:latin typeface="Trebuchet MS"/>
              </a:rPr>
              <a:pPr algn="r" defTabSz="1219018"/>
              <a:t>2</a:t>
            </a:fld>
            <a:endParaRPr lang="en-US" sz="1067">
              <a:solidFill>
                <a:prstClr val="white"/>
              </a:solidFill>
              <a:latin typeface="Trebuchet MS"/>
            </a:endParaRPr>
          </a:p>
        </p:txBody>
      </p:sp>
    </p:spTree>
    <p:extLst>
      <p:ext uri="{BB962C8B-B14F-4D97-AF65-F5344CB8AC3E}">
        <p14:creationId xmlns:p14="http://schemas.microsoft.com/office/powerpoint/2010/main" val="70213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B03BD-B458-403E-9B04-BEE824448EFE}"/>
              </a:ext>
            </a:extLst>
          </p:cNvPr>
          <p:cNvSpPr>
            <a:spLocks noGrp="1"/>
          </p:cNvSpPr>
          <p:nvPr>
            <p:ph type="title"/>
          </p:nvPr>
        </p:nvSpPr>
        <p:spPr/>
        <p:txBody>
          <a:bodyPr/>
          <a:lstStyle/>
          <a:p>
            <a:r>
              <a:rPr lang="en-US" dirty="0"/>
              <a:t>Network Transformation – 3 TENETS</a:t>
            </a:r>
            <a:endParaRPr lang="en-IN" dirty="0"/>
          </a:p>
        </p:txBody>
      </p:sp>
      <p:sp>
        <p:nvSpPr>
          <p:cNvPr id="15" name="TextBox 14">
            <a:extLst>
              <a:ext uri="{FF2B5EF4-FFF2-40B4-BE49-F238E27FC236}">
                <a16:creationId xmlns:a16="http://schemas.microsoft.com/office/drawing/2014/main" id="{A96FF159-18C0-4736-B101-6E2647A97A62}"/>
              </a:ext>
            </a:extLst>
          </p:cNvPr>
          <p:cNvSpPr txBox="1"/>
          <p:nvPr/>
        </p:nvSpPr>
        <p:spPr>
          <a:xfrm>
            <a:off x="6294167" y="1628010"/>
            <a:ext cx="4890400" cy="824815"/>
          </a:xfrm>
          <a:prstGeom prst="rect">
            <a:avLst/>
          </a:prstGeom>
          <a:noFill/>
          <a:ln>
            <a:noFill/>
          </a:ln>
        </p:spPr>
        <p:txBody>
          <a:bodyPr wrap="square" rtlCol="0" anchor="t">
            <a:noAutofit/>
          </a:bodyPr>
          <a:lstStyle/>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DC to SaaS providers. </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Agility, speed to market key drivers. </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Hybrid Cloud / Multi Cloud scenarios emerging. </a:t>
            </a:r>
          </a:p>
        </p:txBody>
      </p:sp>
      <p:sp>
        <p:nvSpPr>
          <p:cNvPr id="16" name="TextBox 15">
            <a:extLst>
              <a:ext uri="{FF2B5EF4-FFF2-40B4-BE49-F238E27FC236}">
                <a16:creationId xmlns:a16="http://schemas.microsoft.com/office/drawing/2014/main" id="{F862732E-34A9-43F4-A295-A6E113654F65}"/>
              </a:ext>
            </a:extLst>
          </p:cNvPr>
          <p:cNvSpPr txBox="1"/>
          <p:nvPr/>
        </p:nvSpPr>
        <p:spPr>
          <a:xfrm>
            <a:off x="6294165" y="3044957"/>
            <a:ext cx="4890400" cy="1152128"/>
          </a:xfrm>
          <a:prstGeom prst="rect">
            <a:avLst/>
          </a:prstGeom>
          <a:noFill/>
          <a:ln>
            <a:noFill/>
          </a:ln>
        </p:spPr>
        <p:txBody>
          <a:bodyPr wrap="square" rtlCol="0" anchor="t">
            <a:noAutofit/>
          </a:bodyPr>
          <a:lstStyle/>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The monitoring, management and issue resolution is core issue.</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Multiple Service provider Consolidation and management.</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Need for faster issue detection and resolution, hence digital service assurance and end customer experience </a:t>
            </a:r>
          </a:p>
        </p:txBody>
      </p:sp>
      <p:sp>
        <p:nvSpPr>
          <p:cNvPr id="17" name="TextBox 16">
            <a:extLst>
              <a:ext uri="{FF2B5EF4-FFF2-40B4-BE49-F238E27FC236}">
                <a16:creationId xmlns:a16="http://schemas.microsoft.com/office/drawing/2014/main" id="{21ED8541-D983-4A69-ACEF-FC00C1325326}"/>
              </a:ext>
            </a:extLst>
          </p:cNvPr>
          <p:cNvSpPr txBox="1"/>
          <p:nvPr/>
        </p:nvSpPr>
        <p:spPr>
          <a:xfrm>
            <a:off x="6294165" y="4494694"/>
            <a:ext cx="4890401" cy="2082069"/>
          </a:xfrm>
          <a:prstGeom prst="rect">
            <a:avLst/>
          </a:prstGeom>
          <a:noFill/>
          <a:ln>
            <a:noFill/>
          </a:ln>
        </p:spPr>
        <p:txBody>
          <a:bodyPr wrap="square" rtlCol="0" anchor="t">
            <a:noAutofit/>
          </a:bodyPr>
          <a:lstStyle/>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Network edge is the cornerstone of any successful business. Network edge is the bridge between the organization and its customers. </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It is the </a:t>
            </a:r>
            <a:r>
              <a:rPr lang="en-US" altLang="ko-KR" sz="1200" b="1" dirty="0">
                <a:solidFill>
                  <a:prstClr val="black">
                    <a:lumMod val="65000"/>
                    <a:lumOff val="35000"/>
                  </a:prstClr>
                </a:solidFill>
                <a:latin typeface="Trebuchet MS"/>
                <a:cs typeface="Arial" pitchFamily="34" charset="0"/>
              </a:rPr>
              <a:t>conduit that delivers applications and services to target audiences. </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It is also the spot where new IoT devices are connected and managed. </a:t>
            </a:r>
          </a:p>
          <a:p>
            <a:pPr marL="243411" indent="-243411" defTabSz="914377">
              <a:spcAft>
                <a:spcPts val="800"/>
              </a:spcAft>
              <a:buFont typeface="Wingdings" panose="05000000000000000000" pitchFamily="2" charset="2"/>
              <a:buChar char="§"/>
              <a:defRPr/>
            </a:pPr>
            <a:r>
              <a:rPr lang="en-US" altLang="ko-KR" sz="1200" dirty="0">
                <a:solidFill>
                  <a:prstClr val="black">
                    <a:lumMod val="65000"/>
                    <a:lumOff val="35000"/>
                  </a:prstClr>
                </a:solidFill>
                <a:latin typeface="Trebuchet MS"/>
                <a:cs typeface="Arial" pitchFamily="34" charset="0"/>
              </a:rPr>
              <a:t>Instrumental in defining end </a:t>
            </a:r>
            <a:r>
              <a:rPr lang="en-US" altLang="ko-KR" sz="1200" b="1" dirty="0">
                <a:solidFill>
                  <a:prstClr val="black">
                    <a:lumMod val="65000"/>
                    <a:lumOff val="35000"/>
                  </a:prstClr>
                </a:solidFill>
                <a:latin typeface="Trebuchet MS"/>
                <a:cs typeface="Arial" pitchFamily="34" charset="0"/>
              </a:rPr>
              <a:t>customer experience</a:t>
            </a:r>
            <a:r>
              <a:rPr lang="en-US" altLang="ko-KR" sz="1200" dirty="0">
                <a:solidFill>
                  <a:prstClr val="black">
                    <a:lumMod val="65000"/>
                    <a:lumOff val="35000"/>
                  </a:prstClr>
                </a:solidFill>
                <a:latin typeface="Trebuchet MS"/>
                <a:cs typeface="Arial" pitchFamily="34" charset="0"/>
              </a:rPr>
              <a:t>. </a:t>
            </a:r>
          </a:p>
        </p:txBody>
      </p:sp>
      <p:pic>
        <p:nvPicPr>
          <p:cNvPr id="6" name="Picture 5">
            <a:extLst>
              <a:ext uri="{FF2B5EF4-FFF2-40B4-BE49-F238E27FC236}">
                <a16:creationId xmlns:a16="http://schemas.microsoft.com/office/drawing/2014/main" id="{58799050-1DD7-4F70-ABB8-6484CEC273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382" y="1539724"/>
            <a:ext cx="4488949" cy="4337552"/>
          </a:xfrm>
          <a:prstGeom prst="rect">
            <a:avLst/>
          </a:prstGeom>
        </p:spPr>
      </p:pic>
      <p:sp>
        <p:nvSpPr>
          <p:cNvPr id="20" name="TextBox 19">
            <a:extLst>
              <a:ext uri="{FF2B5EF4-FFF2-40B4-BE49-F238E27FC236}">
                <a16:creationId xmlns:a16="http://schemas.microsoft.com/office/drawing/2014/main" id="{15713AB6-B5C5-4EA9-B66D-44F90CC189F0}"/>
              </a:ext>
            </a:extLst>
          </p:cNvPr>
          <p:cNvSpPr txBox="1"/>
          <p:nvPr/>
        </p:nvSpPr>
        <p:spPr>
          <a:xfrm>
            <a:off x="6096002" y="1258678"/>
            <a:ext cx="5664199" cy="338554"/>
          </a:xfrm>
          <a:prstGeom prst="rect">
            <a:avLst/>
          </a:prstGeom>
          <a:noFill/>
        </p:spPr>
        <p:txBody>
          <a:bodyPr wrap="square" rtlCol="0">
            <a:spAutoFit/>
          </a:bodyPr>
          <a:lstStyle/>
          <a:p>
            <a:r>
              <a:rPr lang="en-US" altLang="ko-KR" sz="1600" b="1" dirty="0">
                <a:solidFill>
                  <a:srgbClr val="ED8F1F"/>
                </a:solidFill>
                <a:cs typeface="Arial" pitchFamily="34" charset="0"/>
              </a:rPr>
              <a:t>Transformation at the Core</a:t>
            </a:r>
            <a:endParaRPr lang="en-IN" sz="1600" dirty="0">
              <a:solidFill>
                <a:srgbClr val="ED8F1F"/>
              </a:solidFill>
            </a:endParaRPr>
          </a:p>
        </p:txBody>
      </p:sp>
      <p:sp>
        <p:nvSpPr>
          <p:cNvPr id="24" name="TextBox 23">
            <a:extLst>
              <a:ext uri="{FF2B5EF4-FFF2-40B4-BE49-F238E27FC236}">
                <a16:creationId xmlns:a16="http://schemas.microsoft.com/office/drawing/2014/main" id="{732A31B7-8CDF-4D72-9AA3-9D78A79D2675}"/>
              </a:ext>
            </a:extLst>
          </p:cNvPr>
          <p:cNvSpPr txBox="1"/>
          <p:nvPr/>
        </p:nvSpPr>
        <p:spPr>
          <a:xfrm>
            <a:off x="6096000" y="2564905"/>
            <a:ext cx="5856651" cy="543867"/>
          </a:xfrm>
          <a:prstGeom prst="rect">
            <a:avLst/>
          </a:prstGeom>
          <a:noFill/>
        </p:spPr>
        <p:txBody>
          <a:bodyPr wrap="square" rtlCol="0">
            <a:spAutoFit/>
          </a:bodyPr>
          <a:lstStyle/>
          <a:p>
            <a:r>
              <a:rPr lang="en-US" altLang="ko-KR" sz="1467" b="1" dirty="0">
                <a:solidFill>
                  <a:srgbClr val="009990"/>
                </a:solidFill>
                <a:cs typeface="Arial" pitchFamily="34" charset="0"/>
              </a:rPr>
              <a:t>Transformation at the management layer (Network Operating Center)</a:t>
            </a:r>
            <a:endParaRPr lang="en-IN" sz="1467" b="1" dirty="0">
              <a:solidFill>
                <a:srgbClr val="009990"/>
              </a:solidFill>
              <a:cs typeface="Arial" pitchFamily="34" charset="0"/>
            </a:endParaRPr>
          </a:p>
        </p:txBody>
      </p:sp>
      <p:sp>
        <p:nvSpPr>
          <p:cNvPr id="25" name="TextBox 24">
            <a:extLst>
              <a:ext uri="{FF2B5EF4-FFF2-40B4-BE49-F238E27FC236}">
                <a16:creationId xmlns:a16="http://schemas.microsoft.com/office/drawing/2014/main" id="{877317A4-38D1-4EFE-B1A8-C7C4DB6732DE}"/>
              </a:ext>
            </a:extLst>
          </p:cNvPr>
          <p:cNvSpPr txBox="1"/>
          <p:nvPr/>
        </p:nvSpPr>
        <p:spPr>
          <a:xfrm>
            <a:off x="6096001" y="4108430"/>
            <a:ext cx="5664200" cy="338554"/>
          </a:xfrm>
          <a:prstGeom prst="rect">
            <a:avLst/>
          </a:prstGeom>
          <a:noFill/>
        </p:spPr>
        <p:txBody>
          <a:bodyPr wrap="square" rtlCol="0">
            <a:spAutoFit/>
          </a:bodyPr>
          <a:lstStyle/>
          <a:p>
            <a:pPr defTabSz="914377">
              <a:defRPr/>
            </a:pPr>
            <a:r>
              <a:rPr lang="en-US" altLang="ko-KR" sz="1600" b="1" dirty="0">
                <a:solidFill>
                  <a:srgbClr val="585E63"/>
                </a:solidFill>
                <a:cs typeface="Arial" pitchFamily="34" charset="0"/>
              </a:rPr>
              <a:t>Transformation at the Network Edge</a:t>
            </a:r>
            <a:endParaRPr lang="en-IN" sz="1600" dirty="0">
              <a:solidFill>
                <a:srgbClr val="585E63"/>
              </a:solidFill>
            </a:endParaRPr>
          </a:p>
        </p:txBody>
      </p:sp>
      <p:cxnSp>
        <p:nvCxnSpPr>
          <p:cNvPr id="36" name="Connector: Elbow 35">
            <a:extLst>
              <a:ext uri="{FF2B5EF4-FFF2-40B4-BE49-F238E27FC236}">
                <a16:creationId xmlns:a16="http://schemas.microsoft.com/office/drawing/2014/main" id="{F006790D-3C37-4F6C-994B-0BEADC8E9D02}"/>
              </a:ext>
            </a:extLst>
          </p:cNvPr>
          <p:cNvCxnSpPr>
            <a:cxnSpLocks/>
            <a:endCxn id="20" idx="1"/>
          </p:cNvCxnSpPr>
          <p:nvPr/>
        </p:nvCxnSpPr>
        <p:spPr>
          <a:xfrm flipV="1">
            <a:off x="4751851" y="1427955"/>
            <a:ext cx="1344151" cy="604214"/>
          </a:xfrm>
          <a:prstGeom prst="bentConnector3">
            <a:avLst/>
          </a:prstGeom>
          <a:ln w="19050">
            <a:solidFill>
              <a:srgbClr val="C7753A"/>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DFE62E28-875D-49AC-AF47-36C9783FFC27}"/>
              </a:ext>
            </a:extLst>
          </p:cNvPr>
          <p:cNvCxnSpPr>
            <a:cxnSpLocks/>
            <a:stCxn id="6" idx="3"/>
            <a:endCxn id="24" idx="1"/>
          </p:cNvCxnSpPr>
          <p:nvPr/>
        </p:nvCxnSpPr>
        <p:spPr>
          <a:xfrm flipV="1">
            <a:off x="5016331" y="2836839"/>
            <a:ext cx="1079669" cy="871661"/>
          </a:xfrm>
          <a:prstGeom prst="bentConnector3">
            <a:avLst/>
          </a:prstGeom>
          <a:ln w="19050">
            <a:solidFill>
              <a:srgbClr val="2C736E"/>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D3C14B97-44F9-4860-BC57-89DD17722AAC}"/>
              </a:ext>
            </a:extLst>
          </p:cNvPr>
          <p:cNvCxnSpPr>
            <a:cxnSpLocks/>
          </p:cNvCxnSpPr>
          <p:nvPr/>
        </p:nvCxnSpPr>
        <p:spPr>
          <a:xfrm flipV="1">
            <a:off x="5016331" y="4293096"/>
            <a:ext cx="1079669" cy="1025179"/>
          </a:xfrm>
          <a:prstGeom prst="bentConnector3">
            <a:avLst/>
          </a:prstGeom>
          <a:ln w="19050">
            <a:solidFill>
              <a:srgbClr val="585E63"/>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8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0AE3E764-9A00-4C59-9410-04989047C0D6}"/>
              </a:ext>
            </a:extLst>
          </p:cNvPr>
          <p:cNvSpPr/>
          <p:nvPr/>
        </p:nvSpPr>
        <p:spPr>
          <a:xfrm>
            <a:off x="4507057" y="1316567"/>
            <a:ext cx="3198868" cy="1897415"/>
          </a:xfrm>
          <a:prstGeom prst="wedgeRoundRectCallout">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18" name="Speech Bubble: Rectangle with Corners Rounded 17">
            <a:extLst>
              <a:ext uri="{FF2B5EF4-FFF2-40B4-BE49-F238E27FC236}">
                <a16:creationId xmlns:a16="http://schemas.microsoft.com/office/drawing/2014/main" id="{CB6C7ACF-0791-4B06-9D1E-D599EB1C8237}"/>
              </a:ext>
            </a:extLst>
          </p:cNvPr>
          <p:cNvSpPr/>
          <p:nvPr/>
        </p:nvSpPr>
        <p:spPr>
          <a:xfrm>
            <a:off x="8582313" y="1316567"/>
            <a:ext cx="3198868" cy="1897415"/>
          </a:xfrm>
          <a:prstGeom prst="wedgeRoundRectCallout">
            <a:avLst/>
          </a:prstGeom>
          <a:solidFill>
            <a:schemeClr val="bg1"/>
          </a:solid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16" name="Speech Bubble: Rectangle with Corners Rounded 15">
            <a:extLst>
              <a:ext uri="{FF2B5EF4-FFF2-40B4-BE49-F238E27FC236}">
                <a16:creationId xmlns:a16="http://schemas.microsoft.com/office/drawing/2014/main" id="{1644FF17-7C63-4D26-8352-EB3A0215BEC7}"/>
              </a:ext>
            </a:extLst>
          </p:cNvPr>
          <p:cNvSpPr/>
          <p:nvPr/>
        </p:nvSpPr>
        <p:spPr>
          <a:xfrm>
            <a:off x="431801" y="1316567"/>
            <a:ext cx="3198868" cy="1897415"/>
          </a:xfrm>
          <a:prstGeom prst="wedgeRoundRectCallout">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 name="Title 1">
            <a:extLst>
              <a:ext uri="{FF2B5EF4-FFF2-40B4-BE49-F238E27FC236}">
                <a16:creationId xmlns:a16="http://schemas.microsoft.com/office/drawing/2014/main" id="{56D1BF5F-5087-4ABA-AD0B-3DDE2A3AA8B6}"/>
              </a:ext>
            </a:extLst>
          </p:cNvPr>
          <p:cNvSpPr>
            <a:spLocks noGrp="1"/>
          </p:cNvSpPr>
          <p:nvPr>
            <p:ph type="title"/>
          </p:nvPr>
        </p:nvSpPr>
        <p:spPr/>
        <p:txBody>
          <a:bodyPr/>
          <a:lstStyle/>
          <a:p>
            <a:r>
              <a:rPr lang="en-US" dirty="0"/>
              <a:t>Network transformation – KEY TENETS</a:t>
            </a:r>
            <a:endParaRPr lang="en-IN" dirty="0"/>
          </a:p>
        </p:txBody>
      </p:sp>
      <p:sp>
        <p:nvSpPr>
          <p:cNvPr id="7" name="Rectangle: Rounded Corners 6">
            <a:extLst>
              <a:ext uri="{FF2B5EF4-FFF2-40B4-BE49-F238E27FC236}">
                <a16:creationId xmlns:a16="http://schemas.microsoft.com/office/drawing/2014/main" id="{A9D5BBAB-98D9-4463-AC93-D2AF3B873FA5}"/>
              </a:ext>
            </a:extLst>
          </p:cNvPr>
          <p:cNvSpPr/>
          <p:nvPr/>
        </p:nvSpPr>
        <p:spPr>
          <a:xfrm>
            <a:off x="559910" y="1421209"/>
            <a:ext cx="2976332" cy="1688128"/>
          </a:xfrm>
          <a:prstGeom prst="roundRect">
            <a:avLst>
              <a:gd name="adj" fmla="val 10000"/>
            </a:avLst>
          </a:prstGeom>
          <a:blipFill rotWithShape="1">
            <a:blip r:embed="rId2"/>
            <a:srcRect/>
            <a:stretch>
              <a:fillRect t="-8000" b="-8000"/>
            </a:stretch>
          </a:blipFill>
          <a:ln w="12700">
            <a:solidFill>
              <a:schemeClr val="bg1"/>
            </a:solidFill>
            <a:prstDash val="solid"/>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8" name="Rectangle: Rounded Corners 7">
            <a:extLst>
              <a:ext uri="{FF2B5EF4-FFF2-40B4-BE49-F238E27FC236}">
                <a16:creationId xmlns:a16="http://schemas.microsoft.com/office/drawing/2014/main" id="{1E6135FD-71A5-4D2D-B269-74F5CFE0B00B}"/>
              </a:ext>
            </a:extLst>
          </p:cNvPr>
          <p:cNvSpPr/>
          <p:nvPr/>
        </p:nvSpPr>
        <p:spPr>
          <a:xfrm>
            <a:off x="4730903" y="1417640"/>
            <a:ext cx="2788219" cy="1691697"/>
          </a:xfrm>
          <a:prstGeom prst="roundRect">
            <a:avLst>
              <a:gd name="adj" fmla="val 10000"/>
            </a:avLst>
          </a:prstGeom>
          <a:blipFill rotWithShape="1">
            <a:blip r:embed="rId3"/>
            <a:srcRect/>
            <a:stretch>
              <a:fillRect t="-32000" b="-32000"/>
            </a:stretch>
          </a:blipFill>
          <a:ln w="12700">
            <a:solidFill>
              <a:schemeClr val="bg1"/>
            </a:solidFill>
            <a:prstDash val="solid"/>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9" name="Rectangle: Rounded Corners 8">
            <a:extLst>
              <a:ext uri="{FF2B5EF4-FFF2-40B4-BE49-F238E27FC236}">
                <a16:creationId xmlns:a16="http://schemas.microsoft.com/office/drawing/2014/main" id="{CA56D5D4-9447-4A54-AA05-4EBFD82FB9B3}"/>
              </a:ext>
            </a:extLst>
          </p:cNvPr>
          <p:cNvSpPr/>
          <p:nvPr/>
        </p:nvSpPr>
        <p:spPr>
          <a:xfrm>
            <a:off x="8701549" y="1417640"/>
            <a:ext cx="2969343" cy="1691697"/>
          </a:xfrm>
          <a:prstGeom prst="roundRect">
            <a:avLst>
              <a:gd name="adj" fmla="val 10000"/>
            </a:avLst>
          </a:prstGeom>
          <a:blipFill rotWithShape="1">
            <a:blip r:embed="rId4"/>
            <a:srcRect/>
            <a:stretch>
              <a:fillRect l="-13000" r="-13000"/>
            </a:stretch>
          </a:blipFill>
          <a:ln w="12700">
            <a:solidFill>
              <a:schemeClr val="bg1"/>
            </a:solidFill>
            <a:prstDash val="solid"/>
          </a:ln>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sp>
      <p:sp>
        <p:nvSpPr>
          <p:cNvPr id="10" name="TextBox 9">
            <a:extLst>
              <a:ext uri="{FF2B5EF4-FFF2-40B4-BE49-F238E27FC236}">
                <a16:creationId xmlns:a16="http://schemas.microsoft.com/office/drawing/2014/main" id="{59DFFF74-18A2-4BEC-BBCB-DEF00DC73BEA}"/>
              </a:ext>
            </a:extLst>
          </p:cNvPr>
          <p:cNvSpPr txBox="1"/>
          <p:nvPr/>
        </p:nvSpPr>
        <p:spPr>
          <a:xfrm>
            <a:off x="512120" y="3527814"/>
            <a:ext cx="3071912" cy="666977"/>
          </a:xfrm>
          <a:prstGeom prst="rect">
            <a:avLst/>
          </a:prstGeom>
          <a:noFill/>
        </p:spPr>
        <p:txBody>
          <a:bodyPr wrap="square" rtlCol="0">
            <a:spAutoFit/>
          </a:bodyPr>
          <a:lstStyle/>
          <a:p>
            <a:pPr defTabSz="1219018"/>
            <a:r>
              <a:rPr lang="en-IN" sz="1867" b="1" dirty="0">
                <a:solidFill>
                  <a:prstClr val="black"/>
                </a:solidFill>
                <a:latin typeface="Trebuchet MS"/>
              </a:rPr>
              <a:t>NETWORK CONSOLIDATION</a:t>
            </a:r>
          </a:p>
        </p:txBody>
      </p:sp>
      <p:sp>
        <p:nvSpPr>
          <p:cNvPr id="11" name="TextBox 10">
            <a:extLst>
              <a:ext uri="{FF2B5EF4-FFF2-40B4-BE49-F238E27FC236}">
                <a16:creationId xmlns:a16="http://schemas.microsoft.com/office/drawing/2014/main" id="{262C0407-D24B-44A0-A8A0-48E1A7CCAFC1}"/>
              </a:ext>
            </a:extLst>
          </p:cNvPr>
          <p:cNvSpPr txBox="1"/>
          <p:nvPr/>
        </p:nvSpPr>
        <p:spPr>
          <a:xfrm>
            <a:off x="431801" y="4280863"/>
            <a:ext cx="3071912" cy="1517275"/>
          </a:xfrm>
          <a:prstGeom prst="rect">
            <a:avLst/>
          </a:prstGeom>
          <a:noFill/>
        </p:spPr>
        <p:txBody>
          <a:bodyPr wrap="square" rtlCol="0">
            <a:spAutoFit/>
          </a:bodyPr>
          <a:lstStyle/>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Redesign &amp; Rearchitecting of the Network- Network Optimization </a:t>
            </a:r>
          </a:p>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Bandwidth Optimization / Rationalization across providers </a:t>
            </a:r>
            <a:endParaRPr lang="en-IN" sz="1467" dirty="0">
              <a:solidFill>
                <a:prstClr val="black">
                  <a:lumMod val="75000"/>
                  <a:lumOff val="25000"/>
                </a:prstClr>
              </a:solidFill>
              <a:latin typeface="Trebuchet MS"/>
            </a:endParaRPr>
          </a:p>
        </p:txBody>
      </p:sp>
      <p:sp>
        <p:nvSpPr>
          <p:cNvPr id="12" name="TextBox 11">
            <a:extLst>
              <a:ext uri="{FF2B5EF4-FFF2-40B4-BE49-F238E27FC236}">
                <a16:creationId xmlns:a16="http://schemas.microsoft.com/office/drawing/2014/main" id="{EE974356-F5C3-4EE1-ACE0-54B93AA59B00}"/>
              </a:ext>
            </a:extLst>
          </p:cNvPr>
          <p:cNvSpPr txBox="1"/>
          <p:nvPr/>
        </p:nvSpPr>
        <p:spPr>
          <a:xfrm>
            <a:off x="4729051" y="3525011"/>
            <a:ext cx="3071912" cy="666977"/>
          </a:xfrm>
          <a:prstGeom prst="rect">
            <a:avLst/>
          </a:prstGeom>
          <a:noFill/>
        </p:spPr>
        <p:txBody>
          <a:bodyPr wrap="square" rtlCol="0">
            <a:spAutoFit/>
          </a:bodyPr>
          <a:lstStyle/>
          <a:p>
            <a:pPr defTabSz="1219018"/>
            <a:r>
              <a:rPr lang="en-IN" sz="1867" b="1" dirty="0">
                <a:solidFill>
                  <a:prstClr val="black"/>
                </a:solidFill>
                <a:latin typeface="Trebuchet MS"/>
              </a:rPr>
              <a:t>MANAGED </a:t>
            </a:r>
          </a:p>
          <a:p>
            <a:pPr defTabSz="1219018"/>
            <a:r>
              <a:rPr lang="en-IN" sz="1867" b="1" dirty="0">
                <a:solidFill>
                  <a:prstClr val="black"/>
                </a:solidFill>
                <a:latin typeface="Trebuchet MS"/>
              </a:rPr>
              <a:t>SD-WAN</a:t>
            </a:r>
          </a:p>
        </p:txBody>
      </p:sp>
      <p:sp>
        <p:nvSpPr>
          <p:cNvPr id="13" name="TextBox 12">
            <a:extLst>
              <a:ext uri="{FF2B5EF4-FFF2-40B4-BE49-F238E27FC236}">
                <a16:creationId xmlns:a16="http://schemas.microsoft.com/office/drawing/2014/main" id="{175B83FD-45BB-403D-A964-EF8C07FCFA2D}"/>
              </a:ext>
            </a:extLst>
          </p:cNvPr>
          <p:cNvSpPr txBox="1"/>
          <p:nvPr/>
        </p:nvSpPr>
        <p:spPr>
          <a:xfrm>
            <a:off x="4523897" y="4280863"/>
            <a:ext cx="3071912" cy="1350563"/>
          </a:xfrm>
          <a:prstGeom prst="rect">
            <a:avLst/>
          </a:prstGeom>
          <a:noFill/>
        </p:spPr>
        <p:txBody>
          <a:bodyPr wrap="square" rtlCol="0">
            <a:spAutoFit/>
          </a:bodyPr>
          <a:lstStyle/>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Application Centric  - O365</a:t>
            </a:r>
          </a:p>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Visibility &amp; Analytics – CXO Dashboards</a:t>
            </a:r>
          </a:p>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Cloud ready Network </a:t>
            </a:r>
            <a:endParaRPr lang="en-IN" sz="1467" dirty="0">
              <a:solidFill>
                <a:prstClr val="black">
                  <a:lumMod val="75000"/>
                  <a:lumOff val="25000"/>
                </a:prstClr>
              </a:solidFill>
              <a:latin typeface="Trebuchet MS"/>
            </a:endParaRPr>
          </a:p>
        </p:txBody>
      </p:sp>
      <p:sp>
        <p:nvSpPr>
          <p:cNvPr id="14" name="TextBox 13">
            <a:extLst>
              <a:ext uri="{FF2B5EF4-FFF2-40B4-BE49-F238E27FC236}">
                <a16:creationId xmlns:a16="http://schemas.microsoft.com/office/drawing/2014/main" id="{6211E1AC-1A6A-4DE8-9476-B846FBB3C9A0}"/>
              </a:ext>
            </a:extLst>
          </p:cNvPr>
          <p:cNvSpPr txBox="1"/>
          <p:nvPr/>
        </p:nvSpPr>
        <p:spPr>
          <a:xfrm>
            <a:off x="8615993" y="3525011"/>
            <a:ext cx="3071912" cy="666977"/>
          </a:xfrm>
          <a:prstGeom prst="rect">
            <a:avLst/>
          </a:prstGeom>
          <a:noFill/>
        </p:spPr>
        <p:txBody>
          <a:bodyPr wrap="square" rtlCol="0">
            <a:spAutoFit/>
          </a:bodyPr>
          <a:lstStyle/>
          <a:p>
            <a:pPr defTabSz="1219018"/>
            <a:r>
              <a:rPr lang="en-IN" sz="1867" b="1" dirty="0">
                <a:solidFill>
                  <a:prstClr val="black"/>
                </a:solidFill>
                <a:latin typeface="Trebuchet MS"/>
              </a:rPr>
              <a:t>NETWORK MANAGEMENT &amp; OPERATIONS</a:t>
            </a:r>
          </a:p>
        </p:txBody>
      </p:sp>
      <p:sp>
        <p:nvSpPr>
          <p:cNvPr id="15" name="TextBox 14">
            <a:extLst>
              <a:ext uri="{FF2B5EF4-FFF2-40B4-BE49-F238E27FC236}">
                <a16:creationId xmlns:a16="http://schemas.microsoft.com/office/drawing/2014/main" id="{104F6DE5-6668-4796-A077-FC8F4EE16CF9}"/>
              </a:ext>
            </a:extLst>
          </p:cNvPr>
          <p:cNvSpPr txBox="1"/>
          <p:nvPr/>
        </p:nvSpPr>
        <p:spPr>
          <a:xfrm>
            <a:off x="8615993" y="4280863"/>
            <a:ext cx="3071912" cy="1350563"/>
          </a:xfrm>
          <a:prstGeom prst="rect">
            <a:avLst/>
          </a:prstGeom>
          <a:noFill/>
        </p:spPr>
        <p:txBody>
          <a:bodyPr wrap="square" rtlCol="0">
            <a:spAutoFit/>
          </a:bodyPr>
          <a:lstStyle/>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Network Study &amp; Assessment</a:t>
            </a:r>
          </a:p>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Network Operations Outsourcing</a:t>
            </a:r>
          </a:p>
          <a:p>
            <a:pPr marL="228594" indent="-228594" defTabSz="1219018">
              <a:lnSpc>
                <a:spcPts val="2133"/>
              </a:lnSpc>
              <a:spcAft>
                <a:spcPts val="800"/>
              </a:spcAft>
              <a:buFont typeface="Arial" panose="020B0604020202020204" pitchFamily="34" charset="0"/>
              <a:buChar char="•"/>
            </a:pPr>
            <a:r>
              <a:rPr lang="en-US" sz="1467" dirty="0">
                <a:solidFill>
                  <a:prstClr val="black">
                    <a:lumMod val="75000"/>
                    <a:lumOff val="25000"/>
                  </a:prstClr>
                </a:solidFill>
                <a:latin typeface="Trebuchet MS"/>
              </a:rPr>
              <a:t>Advanced NOC Services</a:t>
            </a:r>
            <a:endParaRPr lang="en-IN" sz="1467" dirty="0">
              <a:solidFill>
                <a:prstClr val="black">
                  <a:lumMod val="75000"/>
                  <a:lumOff val="25000"/>
                </a:prstClr>
              </a:solidFill>
              <a:latin typeface="Trebuchet MS"/>
            </a:endParaRPr>
          </a:p>
        </p:txBody>
      </p:sp>
      <p:sp>
        <p:nvSpPr>
          <p:cNvPr id="20" name="Slide Number Placeholder 5">
            <a:extLst>
              <a:ext uri="{FF2B5EF4-FFF2-40B4-BE49-F238E27FC236}">
                <a16:creationId xmlns:a16="http://schemas.microsoft.com/office/drawing/2014/main" id="{9FB3A039-37C7-4738-87CF-76F53EF450FB}"/>
              </a:ext>
            </a:extLst>
          </p:cNvPr>
          <p:cNvSpPr txBox="1">
            <a:spLocks/>
          </p:cNvSpPr>
          <p:nvPr/>
        </p:nvSpPr>
        <p:spPr>
          <a:xfrm>
            <a:off x="11179691" y="6630603"/>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8988"/>
            <a:fld id="{D6AB342A-830E-438F-A6A8-BEDF509AB0A8}" type="slidenum">
              <a:rPr lang="en-US" sz="1067" b="0">
                <a:solidFill>
                  <a:prstClr val="black">
                    <a:lumMod val="75000"/>
                    <a:lumOff val="25000"/>
                  </a:prstClr>
                </a:solidFill>
              </a:rPr>
              <a:pPr algn="r" defTabSz="1218988"/>
              <a:t>4</a:t>
            </a:fld>
            <a:endParaRPr lang="en-US" sz="1067" b="0" dirty="0">
              <a:solidFill>
                <a:prstClr val="black">
                  <a:lumMod val="75000"/>
                  <a:lumOff val="25000"/>
                </a:prstClr>
              </a:solidFill>
            </a:endParaRPr>
          </a:p>
        </p:txBody>
      </p:sp>
    </p:spTree>
    <p:extLst>
      <p:ext uri="{BB962C8B-B14F-4D97-AF65-F5344CB8AC3E}">
        <p14:creationId xmlns:p14="http://schemas.microsoft.com/office/powerpoint/2010/main" val="29630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C680-4100-6840-832D-88B130B3E1E0}"/>
              </a:ext>
            </a:extLst>
          </p:cNvPr>
          <p:cNvSpPr>
            <a:spLocks noGrp="1"/>
          </p:cNvSpPr>
          <p:nvPr>
            <p:ph type="title"/>
          </p:nvPr>
        </p:nvSpPr>
        <p:spPr/>
        <p:txBody>
          <a:bodyPr/>
          <a:lstStyle/>
          <a:p>
            <a:r>
              <a:rPr lang="en-US" dirty="0"/>
              <a:t>Why Consolidate ? </a:t>
            </a:r>
          </a:p>
        </p:txBody>
      </p:sp>
      <p:graphicFrame>
        <p:nvGraphicFramePr>
          <p:cNvPr id="3" name="Diagram 2">
            <a:extLst>
              <a:ext uri="{FF2B5EF4-FFF2-40B4-BE49-F238E27FC236}">
                <a16:creationId xmlns:a16="http://schemas.microsoft.com/office/drawing/2014/main" id="{BE1B7B6E-E789-41D4-AE8A-C593F4F76133}"/>
              </a:ext>
            </a:extLst>
          </p:cNvPr>
          <p:cNvGraphicFramePr/>
          <p:nvPr>
            <p:extLst>
              <p:ext uri="{D42A27DB-BD31-4B8C-83A1-F6EECF244321}">
                <p14:modId xmlns:p14="http://schemas.microsoft.com/office/powerpoint/2010/main" val="1746550457"/>
              </p:ext>
            </p:extLst>
          </p:nvPr>
        </p:nvGraphicFramePr>
        <p:xfrm>
          <a:off x="432000" y="1316568"/>
          <a:ext cx="11328200" cy="4993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8A50A45-E916-4FE0-8814-946CA34A9CC9}"/>
              </a:ext>
            </a:extLst>
          </p:cNvPr>
          <p:cNvSpPr txBox="1">
            <a:spLocks/>
          </p:cNvSpPr>
          <p:nvPr/>
        </p:nvSpPr>
        <p:spPr>
          <a:xfrm>
            <a:off x="11179691" y="6630603"/>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8988"/>
            <a:fld id="{D6AB342A-830E-438F-A6A8-BEDF509AB0A8}" type="slidenum">
              <a:rPr lang="en-US" sz="1067" b="0">
                <a:solidFill>
                  <a:prstClr val="black">
                    <a:lumMod val="75000"/>
                    <a:lumOff val="25000"/>
                  </a:prstClr>
                </a:solidFill>
              </a:rPr>
              <a:pPr algn="r" defTabSz="1218988"/>
              <a:t>5</a:t>
            </a:fld>
            <a:endParaRPr lang="en-US" sz="1067" b="0" dirty="0">
              <a:solidFill>
                <a:prstClr val="black">
                  <a:lumMod val="75000"/>
                  <a:lumOff val="25000"/>
                </a:prstClr>
              </a:solidFill>
            </a:endParaRPr>
          </a:p>
        </p:txBody>
      </p:sp>
    </p:spTree>
    <p:extLst>
      <p:ext uri="{BB962C8B-B14F-4D97-AF65-F5344CB8AC3E}">
        <p14:creationId xmlns:p14="http://schemas.microsoft.com/office/powerpoint/2010/main" val="384027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A55A25DF-B600-4A33-8EF1-F589A48920BB}"/>
              </a:ext>
            </a:extLst>
          </p:cNvPr>
          <p:cNvCxnSpPr>
            <a:stCxn id="15" idx="6"/>
            <a:endCxn id="20" idx="2"/>
          </p:cNvCxnSpPr>
          <p:nvPr/>
        </p:nvCxnSpPr>
        <p:spPr>
          <a:xfrm>
            <a:off x="2258842" y="2628147"/>
            <a:ext cx="7674317"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0967E11C-8408-458B-88B3-C3D8658D8D4C}"/>
              </a:ext>
            </a:extLst>
          </p:cNvPr>
          <p:cNvSpPr/>
          <p:nvPr/>
        </p:nvSpPr>
        <p:spPr>
          <a:xfrm>
            <a:off x="1058841" y="2028147"/>
            <a:ext cx="1200000" cy="1200000"/>
          </a:xfrm>
          <a:prstGeom prst="ellipse">
            <a:avLst/>
          </a:prstGeom>
          <a:solidFill>
            <a:schemeClr val="bg1"/>
          </a:solidFill>
          <a:ln w="1270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16" name="Oval 15">
            <a:extLst>
              <a:ext uri="{FF2B5EF4-FFF2-40B4-BE49-F238E27FC236}">
                <a16:creationId xmlns:a16="http://schemas.microsoft.com/office/drawing/2014/main" id="{7FA04487-24C4-4922-9B61-4D2D8B7BD4B9}"/>
              </a:ext>
            </a:extLst>
          </p:cNvPr>
          <p:cNvSpPr/>
          <p:nvPr/>
        </p:nvSpPr>
        <p:spPr>
          <a:xfrm>
            <a:off x="3277421" y="2028147"/>
            <a:ext cx="1200000" cy="1200000"/>
          </a:xfrm>
          <a:prstGeom prst="ellipse">
            <a:avLst/>
          </a:prstGeom>
          <a:solidFill>
            <a:schemeClr val="bg1"/>
          </a:solidFill>
          <a:ln w="127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17" name="Oval 16">
            <a:extLst>
              <a:ext uri="{FF2B5EF4-FFF2-40B4-BE49-F238E27FC236}">
                <a16:creationId xmlns:a16="http://schemas.microsoft.com/office/drawing/2014/main" id="{F779DBCF-58D6-465D-826A-6F849BA5AF17}"/>
              </a:ext>
            </a:extLst>
          </p:cNvPr>
          <p:cNvSpPr/>
          <p:nvPr/>
        </p:nvSpPr>
        <p:spPr>
          <a:xfrm>
            <a:off x="5496001" y="2028147"/>
            <a:ext cx="1200000" cy="1200000"/>
          </a:xfrm>
          <a:prstGeom prst="ellipse">
            <a:avLst/>
          </a:prstGeom>
          <a:solidFill>
            <a:schemeClr val="bg1"/>
          </a:solidFill>
          <a:ln w="127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18" name="Oval 17">
            <a:extLst>
              <a:ext uri="{FF2B5EF4-FFF2-40B4-BE49-F238E27FC236}">
                <a16:creationId xmlns:a16="http://schemas.microsoft.com/office/drawing/2014/main" id="{C45A155A-FD61-41AB-BF76-D095E167AA00}"/>
              </a:ext>
            </a:extLst>
          </p:cNvPr>
          <p:cNvSpPr/>
          <p:nvPr/>
        </p:nvSpPr>
        <p:spPr>
          <a:xfrm>
            <a:off x="7714581" y="2028147"/>
            <a:ext cx="1200000" cy="1200000"/>
          </a:xfrm>
          <a:prstGeom prst="ellipse">
            <a:avLst/>
          </a:prstGeom>
          <a:solidFill>
            <a:schemeClr val="bg1"/>
          </a:solidFill>
          <a:ln w="1270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0" name="Oval 19">
            <a:extLst>
              <a:ext uri="{FF2B5EF4-FFF2-40B4-BE49-F238E27FC236}">
                <a16:creationId xmlns:a16="http://schemas.microsoft.com/office/drawing/2014/main" id="{92BB25FE-E5DB-4B56-809F-E49FC181724B}"/>
              </a:ext>
            </a:extLst>
          </p:cNvPr>
          <p:cNvSpPr/>
          <p:nvPr/>
        </p:nvSpPr>
        <p:spPr>
          <a:xfrm>
            <a:off x="9933159" y="2028147"/>
            <a:ext cx="1200000" cy="1200000"/>
          </a:xfrm>
          <a:prstGeom prst="ellipse">
            <a:avLst/>
          </a:prstGeom>
          <a:solidFill>
            <a:schemeClr val="bg1"/>
          </a:solidFill>
          <a:ln w="127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 name="Title 1">
            <a:extLst>
              <a:ext uri="{FF2B5EF4-FFF2-40B4-BE49-F238E27FC236}">
                <a16:creationId xmlns:a16="http://schemas.microsoft.com/office/drawing/2014/main" id="{9868EC71-FF20-694C-9439-7E88A06E49A9}"/>
              </a:ext>
            </a:extLst>
          </p:cNvPr>
          <p:cNvSpPr>
            <a:spLocks noGrp="1"/>
          </p:cNvSpPr>
          <p:nvPr>
            <p:ph type="title"/>
          </p:nvPr>
        </p:nvSpPr>
        <p:spPr/>
        <p:txBody>
          <a:bodyPr/>
          <a:lstStyle/>
          <a:p>
            <a:r>
              <a:rPr lang="en-US" dirty="0"/>
              <a:t>WHY CONSOLIDATE WITH SIFY? </a:t>
            </a:r>
          </a:p>
        </p:txBody>
      </p:sp>
      <p:sp>
        <p:nvSpPr>
          <p:cNvPr id="7" name="Slide Number Placeholder 5">
            <a:extLst>
              <a:ext uri="{FF2B5EF4-FFF2-40B4-BE49-F238E27FC236}">
                <a16:creationId xmlns:a16="http://schemas.microsoft.com/office/drawing/2014/main" id="{F6085D2B-1D89-4814-BA16-93237C632834}"/>
              </a:ext>
            </a:extLst>
          </p:cNvPr>
          <p:cNvSpPr txBox="1">
            <a:spLocks/>
          </p:cNvSpPr>
          <p:nvPr/>
        </p:nvSpPr>
        <p:spPr>
          <a:xfrm>
            <a:off x="11179691" y="6630603"/>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8988"/>
            <a:fld id="{D6AB342A-830E-438F-A6A8-BEDF509AB0A8}" type="slidenum">
              <a:rPr lang="en-US" sz="1067" b="0">
                <a:solidFill>
                  <a:prstClr val="black">
                    <a:lumMod val="75000"/>
                    <a:lumOff val="25000"/>
                  </a:prstClr>
                </a:solidFill>
              </a:rPr>
              <a:pPr algn="r" defTabSz="1218988"/>
              <a:t>6</a:t>
            </a:fld>
            <a:endParaRPr lang="en-US" sz="1067" b="0" dirty="0">
              <a:solidFill>
                <a:prstClr val="black">
                  <a:lumMod val="75000"/>
                  <a:lumOff val="25000"/>
                </a:prstClr>
              </a:solidFill>
            </a:endParaRPr>
          </a:p>
        </p:txBody>
      </p:sp>
      <p:pic>
        <p:nvPicPr>
          <p:cNvPr id="4" name="Picture 3" descr="A picture containing shape&#10;&#10;Description automatically generated">
            <a:extLst>
              <a:ext uri="{FF2B5EF4-FFF2-40B4-BE49-F238E27FC236}">
                <a16:creationId xmlns:a16="http://schemas.microsoft.com/office/drawing/2014/main" id="{73A400CD-FEBF-46C4-8A38-E7DAC8E7ED2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17421" y="2268147"/>
            <a:ext cx="720000" cy="72000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20F8C086-DA2B-4B79-AC49-B116E8EA5CC8}"/>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36001" y="2268147"/>
            <a:ext cx="720000" cy="72000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114036B3-B467-4CC0-9527-7FBBA2610BAF}"/>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173159" y="2268147"/>
            <a:ext cx="720000" cy="72000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BCD5C06B-230E-44F0-8A73-AD27BB9D2674}"/>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54581" y="2268147"/>
            <a:ext cx="720000" cy="720000"/>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96DBC6A3-33A0-422F-AC2E-D60CF12FD3CA}"/>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841" y="2268147"/>
            <a:ext cx="720000" cy="720000"/>
          </a:xfrm>
          <a:prstGeom prst="rect">
            <a:avLst/>
          </a:prstGeom>
        </p:spPr>
      </p:pic>
      <p:sp>
        <p:nvSpPr>
          <p:cNvPr id="21" name="TextBox 20">
            <a:extLst>
              <a:ext uri="{FF2B5EF4-FFF2-40B4-BE49-F238E27FC236}">
                <a16:creationId xmlns:a16="http://schemas.microsoft.com/office/drawing/2014/main" id="{B2480404-2031-4637-B48F-56B0C4495B16}"/>
              </a:ext>
            </a:extLst>
          </p:cNvPr>
          <p:cNvSpPr txBox="1"/>
          <p:nvPr/>
        </p:nvSpPr>
        <p:spPr>
          <a:xfrm>
            <a:off x="688508" y="3374617"/>
            <a:ext cx="1940667" cy="1149289"/>
          </a:xfrm>
          <a:prstGeom prst="rect">
            <a:avLst/>
          </a:prstGeom>
          <a:noFill/>
        </p:spPr>
        <p:txBody>
          <a:bodyPr wrap="square" rtlCol="0">
            <a:spAutoFit/>
          </a:bodyPr>
          <a:lstStyle/>
          <a:p>
            <a:pPr algn="ctr" defTabSz="1219018">
              <a:lnSpc>
                <a:spcPts val="2133"/>
              </a:lnSpc>
            </a:pPr>
            <a:r>
              <a:rPr lang="en-US" sz="1600" b="1" dirty="0">
                <a:solidFill>
                  <a:prstClr val="black">
                    <a:lumMod val="75000"/>
                    <a:lumOff val="25000"/>
                  </a:prstClr>
                </a:solidFill>
                <a:latin typeface="Trebuchet MS"/>
              </a:rPr>
              <a:t>Hybrid Network Strategy</a:t>
            </a:r>
            <a:r>
              <a:rPr lang="en-US" sz="1600" dirty="0">
                <a:solidFill>
                  <a:prstClr val="black">
                    <a:lumMod val="75000"/>
                    <a:lumOff val="25000"/>
                  </a:prstClr>
                </a:solidFill>
                <a:latin typeface="Trebuchet MS"/>
              </a:rPr>
              <a:t> - Internet strategy mixed with MPLS </a:t>
            </a:r>
            <a:endParaRPr lang="en-IN" sz="1600" dirty="0">
              <a:solidFill>
                <a:prstClr val="black">
                  <a:lumMod val="75000"/>
                  <a:lumOff val="25000"/>
                </a:prstClr>
              </a:solidFill>
              <a:latin typeface="Trebuchet MS"/>
            </a:endParaRPr>
          </a:p>
        </p:txBody>
      </p:sp>
      <p:sp>
        <p:nvSpPr>
          <p:cNvPr id="22" name="TextBox 21">
            <a:extLst>
              <a:ext uri="{FF2B5EF4-FFF2-40B4-BE49-F238E27FC236}">
                <a16:creationId xmlns:a16="http://schemas.microsoft.com/office/drawing/2014/main" id="{7FF6316D-3D93-4A4B-AA09-7035D2CEDCC1}"/>
              </a:ext>
            </a:extLst>
          </p:cNvPr>
          <p:cNvSpPr txBox="1"/>
          <p:nvPr/>
        </p:nvSpPr>
        <p:spPr>
          <a:xfrm>
            <a:off x="2907088" y="3374618"/>
            <a:ext cx="1940667" cy="1149289"/>
          </a:xfrm>
          <a:prstGeom prst="rect">
            <a:avLst/>
          </a:prstGeom>
          <a:noFill/>
        </p:spPr>
        <p:txBody>
          <a:bodyPr wrap="square" rtlCol="0">
            <a:spAutoFit/>
          </a:bodyPr>
          <a:lstStyle/>
          <a:p>
            <a:pPr algn="ctr" defTabSz="1219018">
              <a:lnSpc>
                <a:spcPts val="2133"/>
              </a:lnSpc>
            </a:pPr>
            <a:r>
              <a:rPr lang="en-US" sz="1600" b="1" dirty="0">
                <a:solidFill>
                  <a:prstClr val="black">
                    <a:lumMod val="75000"/>
                    <a:lumOff val="25000"/>
                  </a:prstClr>
                </a:solidFill>
                <a:latin typeface="Trebuchet MS"/>
              </a:rPr>
              <a:t>Cloud Ready Networks </a:t>
            </a:r>
            <a:r>
              <a:rPr lang="en-US" sz="1600" dirty="0">
                <a:solidFill>
                  <a:prstClr val="black">
                    <a:lumMod val="75000"/>
                    <a:lumOff val="25000"/>
                  </a:prstClr>
                </a:solidFill>
                <a:latin typeface="Trebuchet MS"/>
              </a:rPr>
              <a:t>– Advantage Hyperscale </a:t>
            </a:r>
            <a:endParaRPr lang="en-IN" sz="1600" dirty="0">
              <a:solidFill>
                <a:prstClr val="black">
                  <a:lumMod val="75000"/>
                  <a:lumOff val="25000"/>
                </a:prstClr>
              </a:solidFill>
              <a:latin typeface="Trebuchet MS"/>
            </a:endParaRPr>
          </a:p>
        </p:txBody>
      </p:sp>
      <p:sp>
        <p:nvSpPr>
          <p:cNvPr id="23" name="TextBox 22">
            <a:extLst>
              <a:ext uri="{FF2B5EF4-FFF2-40B4-BE49-F238E27FC236}">
                <a16:creationId xmlns:a16="http://schemas.microsoft.com/office/drawing/2014/main" id="{95412AFE-98DA-4EF9-992B-1C95DE1B1920}"/>
              </a:ext>
            </a:extLst>
          </p:cNvPr>
          <p:cNvSpPr txBox="1"/>
          <p:nvPr/>
        </p:nvSpPr>
        <p:spPr>
          <a:xfrm>
            <a:off x="5125668" y="3374618"/>
            <a:ext cx="1940667" cy="1687898"/>
          </a:xfrm>
          <a:prstGeom prst="rect">
            <a:avLst/>
          </a:prstGeom>
          <a:noFill/>
        </p:spPr>
        <p:txBody>
          <a:bodyPr wrap="square" rtlCol="0">
            <a:spAutoFit/>
          </a:bodyPr>
          <a:lstStyle/>
          <a:p>
            <a:pPr algn="ctr" defTabSz="1219018">
              <a:lnSpc>
                <a:spcPts val="2133"/>
              </a:lnSpc>
            </a:pPr>
            <a:r>
              <a:rPr lang="en-US" sz="1600" dirty="0">
                <a:solidFill>
                  <a:prstClr val="black">
                    <a:lumMod val="75000"/>
                    <a:lumOff val="25000"/>
                  </a:prstClr>
                </a:solidFill>
                <a:latin typeface="Trebuchet MS"/>
              </a:rPr>
              <a:t>Strategic Move from </a:t>
            </a:r>
            <a:r>
              <a:rPr lang="en-US" sz="1600" b="1" dirty="0">
                <a:solidFill>
                  <a:prstClr val="black">
                    <a:lumMod val="75000"/>
                    <a:lumOff val="25000"/>
                  </a:prstClr>
                </a:solidFill>
                <a:latin typeface="Trebuchet MS"/>
              </a:rPr>
              <a:t>Wireless to Wireline Investments </a:t>
            </a:r>
            <a:r>
              <a:rPr lang="en-US" sz="1600" dirty="0">
                <a:solidFill>
                  <a:prstClr val="black">
                    <a:lumMod val="75000"/>
                    <a:lumOff val="25000"/>
                  </a:prstClr>
                </a:solidFill>
                <a:latin typeface="Trebuchet MS"/>
              </a:rPr>
              <a:t>– More relevant than ever</a:t>
            </a:r>
            <a:endParaRPr lang="en-IN" sz="1600" dirty="0">
              <a:solidFill>
                <a:prstClr val="black">
                  <a:lumMod val="75000"/>
                  <a:lumOff val="25000"/>
                </a:prstClr>
              </a:solidFill>
              <a:latin typeface="Trebuchet MS"/>
            </a:endParaRPr>
          </a:p>
        </p:txBody>
      </p:sp>
      <p:sp>
        <p:nvSpPr>
          <p:cNvPr id="24" name="TextBox 23">
            <a:extLst>
              <a:ext uri="{FF2B5EF4-FFF2-40B4-BE49-F238E27FC236}">
                <a16:creationId xmlns:a16="http://schemas.microsoft.com/office/drawing/2014/main" id="{64E66152-4500-48A0-A3FF-EF549F32565A}"/>
              </a:ext>
            </a:extLst>
          </p:cNvPr>
          <p:cNvSpPr txBox="1"/>
          <p:nvPr/>
        </p:nvSpPr>
        <p:spPr>
          <a:xfrm>
            <a:off x="7344248" y="3374617"/>
            <a:ext cx="1940667" cy="1687898"/>
          </a:xfrm>
          <a:prstGeom prst="rect">
            <a:avLst/>
          </a:prstGeom>
          <a:noFill/>
        </p:spPr>
        <p:txBody>
          <a:bodyPr wrap="square" rtlCol="0">
            <a:spAutoFit/>
          </a:bodyPr>
          <a:lstStyle/>
          <a:p>
            <a:pPr algn="ctr" defTabSz="1219018">
              <a:lnSpc>
                <a:spcPts val="2133"/>
              </a:lnSpc>
            </a:pPr>
            <a:r>
              <a:rPr lang="en-US" sz="1600" b="1" dirty="0">
                <a:solidFill>
                  <a:prstClr val="black">
                    <a:lumMod val="75000"/>
                    <a:lumOff val="25000"/>
                  </a:prstClr>
                </a:solidFill>
                <a:latin typeface="Trebuchet MS"/>
              </a:rPr>
              <a:t>Strong Managed Services </a:t>
            </a:r>
            <a:r>
              <a:rPr lang="en-US" sz="1600" dirty="0">
                <a:solidFill>
                  <a:prstClr val="black">
                    <a:lumMod val="75000"/>
                    <a:lumOff val="25000"/>
                  </a:prstClr>
                </a:solidFill>
                <a:latin typeface="Trebuchet MS"/>
              </a:rPr>
              <a:t>/ Network Operations Outsourcing capabilities </a:t>
            </a:r>
            <a:endParaRPr lang="en-IN" sz="1600" dirty="0">
              <a:solidFill>
                <a:prstClr val="black">
                  <a:lumMod val="75000"/>
                  <a:lumOff val="25000"/>
                </a:prstClr>
              </a:solidFill>
              <a:latin typeface="Trebuchet MS"/>
            </a:endParaRPr>
          </a:p>
        </p:txBody>
      </p:sp>
      <p:sp>
        <p:nvSpPr>
          <p:cNvPr id="25" name="TextBox 24">
            <a:extLst>
              <a:ext uri="{FF2B5EF4-FFF2-40B4-BE49-F238E27FC236}">
                <a16:creationId xmlns:a16="http://schemas.microsoft.com/office/drawing/2014/main" id="{BFC5A6A5-6C9B-4EEA-9DC2-7A99844DB639}"/>
              </a:ext>
            </a:extLst>
          </p:cNvPr>
          <p:cNvSpPr txBox="1"/>
          <p:nvPr/>
        </p:nvSpPr>
        <p:spPr>
          <a:xfrm>
            <a:off x="9562825" y="3374617"/>
            <a:ext cx="1940667" cy="1418593"/>
          </a:xfrm>
          <a:prstGeom prst="rect">
            <a:avLst/>
          </a:prstGeom>
          <a:noFill/>
        </p:spPr>
        <p:txBody>
          <a:bodyPr wrap="square" rtlCol="0">
            <a:spAutoFit/>
          </a:bodyPr>
          <a:lstStyle/>
          <a:p>
            <a:pPr algn="ctr" defTabSz="1219018">
              <a:lnSpc>
                <a:spcPts val="2133"/>
              </a:lnSpc>
            </a:pPr>
            <a:r>
              <a:rPr lang="en-US" sz="1600" b="1" dirty="0">
                <a:solidFill>
                  <a:prstClr val="black">
                    <a:lumMod val="75000"/>
                    <a:lumOff val="25000"/>
                  </a:prstClr>
                </a:solidFill>
                <a:latin typeface="Trebuchet MS"/>
              </a:rPr>
              <a:t>Integrated capabilities </a:t>
            </a:r>
            <a:r>
              <a:rPr lang="en-US" sz="1600" dirty="0">
                <a:solidFill>
                  <a:prstClr val="black">
                    <a:lumMod val="75000"/>
                    <a:lumOff val="25000"/>
                  </a:prstClr>
                </a:solidFill>
                <a:latin typeface="Trebuchet MS"/>
              </a:rPr>
              <a:t>across Core, Management, Visibility and Edge </a:t>
            </a:r>
            <a:endParaRPr lang="en-IN" sz="1600" dirty="0">
              <a:solidFill>
                <a:prstClr val="black">
                  <a:lumMod val="75000"/>
                  <a:lumOff val="25000"/>
                </a:prstClr>
              </a:solidFill>
              <a:latin typeface="Trebuchet MS"/>
            </a:endParaRPr>
          </a:p>
        </p:txBody>
      </p:sp>
    </p:spTree>
    <p:extLst>
      <p:ext uri="{BB962C8B-B14F-4D97-AF65-F5344CB8AC3E}">
        <p14:creationId xmlns:p14="http://schemas.microsoft.com/office/powerpoint/2010/main" val="396320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C583C-AF06-46BF-BE8C-AFA38F9302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431800" y="2396138"/>
            <a:ext cx="11328400" cy="4215743"/>
          </a:xfrm>
          <a:prstGeom prst="rect">
            <a:avLst/>
          </a:prstGeom>
        </p:spPr>
      </p:pic>
      <p:sp>
        <p:nvSpPr>
          <p:cNvPr id="2" name="Title 1">
            <a:extLst>
              <a:ext uri="{FF2B5EF4-FFF2-40B4-BE49-F238E27FC236}">
                <a16:creationId xmlns:a16="http://schemas.microsoft.com/office/drawing/2014/main" id="{E3A9A57E-A14E-AA40-B265-A4DEDF89E1E6}"/>
              </a:ext>
            </a:extLst>
          </p:cNvPr>
          <p:cNvSpPr>
            <a:spLocks noGrp="1"/>
          </p:cNvSpPr>
          <p:nvPr>
            <p:ph type="title"/>
          </p:nvPr>
        </p:nvSpPr>
        <p:spPr/>
        <p:txBody>
          <a:bodyPr/>
          <a:lstStyle/>
          <a:p>
            <a:r>
              <a:rPr lang="en-US" dirty="0"/>
              <a:t>SD-WAN AS A transformation enabler</a:t>
            </a:r>
          </a:p>
        </p:txBody>
      </p:sp>
      <p:sp>
        <p:nvSpPr>
          <p:cNvPr id="3" name="Rectangle 2">
            <a:extLst>
              <a:ext uri="{FF2B5EF4-FFF2-40B4-BE49-F238E27FC236}">
                <a16:creationId xmlns:a16="http://schemas.microsoft.com/office/drawing/2014/main" id="{74C69F8C-60EA-F64E-BC01-07DDE7E4F824}"/>
              </a:ext>
            </a:extLst>
          </p:cNvPr>
          <p:cNvSpPr/>
          <p:nvPr/>
        </p:nvSpPr>
        <p:spPr>
          <a:xfrm>
            <a:off x="431801" y="1330966"/>
            <a:ext cx="11307553" cy="584775"/>
          </a:xfrm>
          <a:prstGeom prst="rect">
            <a:avLst/>
          </a:prstGeom>
        </p:spPr>
        <p:txBody>
          <a:bodyPr wrap="square">
            <a:spAutoFit/>
          </a:bodyPr>
          <a:lstStyle/>
          <a:p>
            <a:pPr defTabSz="1218988"/>
            <a:r>
              <a:rPr lang="en-IN" sz="1600" dirty="0">
                <a:solidFill>
                  <a:prstClr val="black"/>
                </a:solidFill>
                <a:latin typeface="Trebuchet MS"/>
              </a:rPr>
              <a:t>In the Cloud era, when we are witnessing a huge migration of workloads to the Cloud, SDN is a big network transformation enabler, which intelligently and centrally controls the network architecture using software applications. </a:t>
            </a:r>
          </a:p>
        </p:txBody>
      </p:sp>
      <p:sp>
        <p:nvSpPr>
          <p:cNvPr id="21" name="TextBox 20">
            <a:extLst>
              <a:ext uri="{FF2B5EF4-FFF2-40B4-BE49-F238E27FC236}">
                <a16:creationId xmlns:a16="http://schemas.microsoft.com/office/drawing/2014/main" id="{B3D9B730-3463-4C43-93F6-C47A74FAE0F4}"/>
              </a:ext>
            </a:extLst>
          </p:cNvPr>
          <p:cNvSpPr txBox="1"/>
          <p:nvPr/>
        </p:nvSpPr>
        <p:spPr>
          <a:xfrm>
            <a:off x="5039884" y="3497413"/>
            <a:ext cx="2208245" cy="1528945"/>
          </a:xfrm>
          <a:prstGeom prst="rect">
            <a:avLst/>
          </a:prstGeom>
          <a:noFill/>
        </p:spPr>
        <p:txBody>
          <a:bodyPr wrap="square" rtlCol="0">
            <a:spAutoFit/>
          </a:bodyPr>
          <a:lstStyle/>
          <a:p>
            <a:pPr algn="ctr" defTabSz="1218988"/>
            <a:r>
              <a:rPr lang="en-IN" sz="1867" b="1" dirty="0">
                <a:solidFill>
                  <a:srgbClr val="1F497D"/>
                </a:solidFill>
                <a:latin typeface="Trebuchet MS"/>
              </a:rPr>
              <a:t>SD-WAN overcomes</a:t>
            </a:r>
            <a:br>
              <a:rPr lang="en-IN" sz="1867" b="1" dirty="0">
                <a:solidFill>
                  <a:srgbClr val="1F497D"/>
                </a:solidFill>
                <a:latin typeface="Trebuchet MS"/>
              </a:rPr>
            </a:br>
            <a:r>
              <a:rPr lang="en-IN" sz="1867" b="1" dirty="0">
                <a:solidFill>
                  <a:srgbClr val="1F497D"/>
                </a:solidFill>
                <a:latin typeface="Trebuchet MS"/>
              </a:rPr>
              <a:t>the shortcomings</a:t>
            </a:r>
            <a:br>
              <a:rPr lang="en-IN" sz="1867" b="1" dirty="0">
                <a:solidFill>
                  <a:srgbClr val="1F497D"/>
                </a:solidFill>
                <a:latin typeface="Trebuchet MS"/>
              </a:rPr>
            </a:br>
            <a:r>
              <a:rPr lang="en-IN" sz="1867" b="1" dirty="0">
                <a:solidFill>
                  <a:srgbClr val="1F497D"/>
                </a:solidFill>
                <a:latin typeface="Trebuchet MS"/>
              </a:rPr>
              <a:t>of legacy WAN architectures</a:t>
            </a:r>
          </a:p>
        </p:txBody>
      </p:sp>
      <p:sp>
        <p:nvSpPr>
          <p:cNvPr id="22" name="TextBox 21">
            <a:extLst>
              <a:ext uri="{FF2B5EF4-FFF2-40B4-BE49-F238E27FC236}">
                <a16:creationId xmlns:a16="http://schemas.microsoft.com/office/drawing/2014/main" id="{717088DD-3290-441C-96B8-186606AB79FD}"/>
              </a:ext>
            </a:extLst>
          </p:cNvPr>
          <p:cNvSpPr txBox="1"/>
          <p:nvPr/>
        </p:nvSpPr>
        <p:spPr>
          <a:xfrm>
            <a:off x="8016215" y="2441296"/>
            <a:ext cx="3072341" cy="933461"/>
          </a:xfrm>
          <a:prstGeom prst="rect">
            <a:avLst/>
          </a:prstGeom>
          <a:noFill/>
        </p:spPr>
        <p:txBody>
          <a:bodyPr wrap="square" rtlCol="0">
            <a:spAutoFit/>
          </a:bodyPr>
          <a:lstStyle/>
          <a:p>
            <a:pPr algn="ctr" defTabSz="1218988"/>
            <a:r>
              <a:rPr lang="en-US" sz="1333" dirty="0">
                <a:solidFill>
                  <a:prstClr val="white">
                    <a:lumMod val="95000"/>
                  </a:prstClr>
                </a:solidFill>
                <a:latin typeface="Trebuchet MS"/>
              </a:rPr>
              <a:t>Customers can now utilize </a:t>
            </a:r>
            <a:r>
              <a:rPr lang="en-US" sz="1333" b="1" dirty="0">
                <a:solidFill>
                  <a:prstClr val="white"/>
                </a:solidFill>
                <a:latin typeface="Trebuchet MS"/>
              </a:rPr>
              <a:t>any Service provider, any transport type</a:t>
            </a:r>
            <a:r>
              <a:rPr lang="en-US" sz="1467" b="1" dirty="0">
                <a:solidFill>
                  <a:prstClr val="white">
                    <a:lumMod val="95000"/>
                  </a:prstClr>
                </a:solidFill>
                <a:latin typeface="Trebuchet MS"/>
              </a:rPr>
              <a:t> </a:t>
            </a:r>
            <a:r>
              <a:rPr lang="en-US" sz="1333" dirty="0">
                <a:solidFill>
                  <a:prstClr val="white">
                    <a:lumMod val="95000"/>
                  </a:prstClr>
                </a:solidFill>
                <a:latin typeface="Trebuchet MS"/>
              </a:rPr>
              <a:t>(MPLS/ILL/BB/4G-LTE) that suites Applications in their network</a:t>
            </a:r>
            <a:endParaRPr lang="en-IN" sz="1333" dirty="0">
              <a:solidFill>
                <a:prstClr val="white">
                  <a:lumMod val="95000"/>
                </a:prstClr>
              </a:solidFill>
              <a:latin typeface="Trebuchet MS"/>
            </a:endParaRPr>
          </a:p>
        </p:txBody>
      </p:sp>
      <p:sp>
        <p:nvSpPr>
          <p:cNvPr id="27" name="TextBox 26">
            <a:extLst>
              <a:ext uri="{FF2B5EF4-FFF2-40B4-BE49-F238E27FC236}">
                <a16:creationId xmlns:a16="http://schemas.microsoft.com/office/drawing/2014/main" id="{CE3885CD-73CE-48D7-A516-D611FA4C2C8D}"/>
              </a:ext>
            </a:extLst>
          </p:cNvPr>
          <p:cNvSpPr txBox="1"/>
          <p:nvPr/>
        </p:nvSpPr>
        <p:spPr>
          <a:xfrm>
            <a:off x="8592277" y="3896806"/>
            <a:ext cx="2976331" cy="830740"/>
          </a:xfrm>
          <a:prstGeom prst="rect">
            <a:avLst/>
          </a:prstGeom>
          <a:noFill/>
        </p:spPr>
        <p:txBody>
          <a:bodyPr wrap="square" rtlCol="0">
            <a:spAutoFit/>
          </a:bodyPr>
          <a:lstStyle/>
          <a:p>
            <a:pPr algn="ctr" defTabSz="400031">
              <a:lnSpc>
                <a:spcPct val="90000"/>
              </a:lnSpc>
              <a:spcBef>
                <a:spcPct val="0"/>
              </a:spcBef>
              <a:spcAft>
                <a:spcPct val="35000"/>
              </a:spcAft>
            </a:pPr>
            <a:r>
              <a:rPr lang="en-US" sz="1333" b="1" dirty="0">
                <a:solidFill>
                  <a:prstClr val="white"/>
                </a:solidFill>
                <a:latin typeface="Trebuchet MS"/>
              </a:rPr>
              <a:t>Cloud-based Centralized Management platform </a:t>
            </a:r>
            <a:r>
              <a:rPr lang="en-US" sz="1333" dirty="0">
                <a:solidFill>
                  <a:prstClr val="white">
                    <a:lumMod val="95000"/>
                  </a:prstClr>
                </a:solidFill>
                <a:latin typeface="Trebuchet MS"/>
              </a:rPr>
              <a:t>provides real time visibility and unified management</a:t>
            </a:r>
            <a:endParaRPr lang="en-IN" sz="1333" dirty="0">
              <a:solidFill>
                <a:prstClr val="white">
                  <a:lumMod val="95000"/>
                </a:prstClr>
              </a:solidFill>
              <a:latin typeface="Trebuchet MS"/>
            </a:endParaRPr>
          </a:p>
        </p:txBody>
      </p:sp>
      <p:sp>
        <p:nvSpPr>
          <p:cNvPr id="28" name="TextBox 27">
            <a:extLst>
              <a:ext uri="{FF2B5EF4-FFF2-40B4-BE49-F238E27FC236}">
                <a16:creationId xmlns:a16="http://schemas.microsoft.com/office/drawing/2014/main" id="{EEF8C4D1-85A6-4277-BA38-7133949B3792}"/>
              </a:ext>
            </a:extLst>
          </p:cNvPr>
          <p:cNvSpPr txBox="1"/>
          <p:nvPr/>
        </p:nvSpPr>
        <p:spPr>
          <a:xfrm>
            <a:off x="8064220" y="5497583"/>
            <a:ext cx="2976331" cy="461537"/>
          </a:xfrm>
          <a:prstGeom prst="rect">
            <a:avLst/>
          </a:prstGeom>
          <a:noFill/>
        </p:spPr>
        <p:txBody>
          <a:bodyPr wrap="square" rtlCol="0">
            <a:spAutoFit/>
          </a:bodyPr>
          <a:lstStyle/>
          <a:p>
            <a:pPr algn="ctr" defTabSz="400031">
              <a:lnSpc>
                <a:spcPct val="90000"/>
              </a:lnSpc>
              <a:spcBef>
                <a:spcPct val="0"/>
              </a:spcBef>
              <a:spcAft>
                <a:spcPct val="35000"/>
              </a:spcAft>
            </a:pPr>
            <a:r>
              <a:rPr lang="en-US" sz="1333" dirty="0">
                <a:solidFill>
                  <a:prstClr val="white">
                    <a:lumMod val="95000"/>
                  </a:prstClr>
                </a:solidFill>
                <a:latin typeface="Trebuchet MS"/>
              </a:rPr>
              <a:t>SD-WAN </a:t>
            </a:r>
            <a:r>
              <a:rPr lang="en-US" sz="1333" b="1" dirty="0">
                <a:solidFill>
                  <a:prstClr val="white"/>
                </a:solidFill>
                <a:latin typeface="Trebuchet MS"/>
              </a:rPr>
              <a:t>supports integration with legacy network architectures </a:t>
            </a:r>
            <a:endParaRPr lang="en-IN" sz="1333" b="1" dirty="0">
              <a:solidFill>
                <a:prstClr val="white"/>
              </a:solidFill>
              <a:latin typeface="Trebuchet MS"/>
            </a:endParaRPr>
          </a:p>
        </p:txBody>
      </p:sp>
      <p:sp>
        <p:nvSpPr>
          <p:cNvPr id="29" name="TextBox 28">
            <a:extLst>
              <a:ext uri="{FF2B5EF4-FFF2-40B4-BE49-F238E27FC236}">
                <a16:creationId xmlns:a16="http://schemas.microsoft.com/office/drawing/2014/main" id="{4F0436AE-A752-4B3A-99CA-03C71DCDA483}"/>
              </a:ext>
            </a:extLst>
          </p:cNvPr>
          <p:cNvSpPr txBox="1"/>
          <p:nvPr/>
        </p:nvSpPr>
        <p:spPr>
          <a:xfrm>
            <a:off x="1221124" y="2733311"/>
            <a:ext cx="3072341" cy="461537"/>
          </a:xfrm>
          <a:prstGeom prst="rect">
            <a:avLst/>
          </a:prstGeom>
          <a:noFill/>
        </p:spPr>
        <p:txBody>
          <a:bodyPr wrap="square" rtlCol="0">
            <a:spAutoFit/>
          </a:bodyPr>
          <a:lstStyle/>
          <a:p>
            <a:pPr algn="ctr" defTabSz="400031">
              <a:lnSpc>
                <a:spcPct val="90000"/>
              </a:lnSpc>
              <a:spcBef>
                <a:spcPct val="0"/>
              </a:spcBef>
              <a:spcAft>
                <a:spcPct val="35000"/>
              </a:spcAft>
            </a:pPr>
            <a:r>
              <a:rPr lang="en-IN" sz="1333" dirty="0">
                <a:solidFill>
                  <a:prstClr val="white">
                    <a:lumMod val="95000"/>
                  </a:prstClr>
                </a:solidFill>
                <a:latin typeface="Trebuchet MS"/>
              </a:rPr>
              <a:t>Allowing </a:t>
            </a:r>
            <a:r>
              <a:rPr lang="en-IN" sz="1333" b="1" dirty="0">
                <a:solidFill>
                  <a:prstClr val="white"/>
                </a:solidFill>
                <a:latin typeface="Trebuchet MS"/>
              </a:rPr>
              <a:t>Application Prioritization </a:t>
            </a:r>
            <a:r>
              <a:rPr lang="en-IN" sz="1333" dirty="0">
                <a:solidFill>
                  <a:prstClr val="white">
                    <a:lumMod val="95000"/>
                  </a:prstClr>
                </a:solidFill>
                <a:latin typeface="Trebuchet MS"/>
              </a:rPr>
              <a:t>against only QoS </a:t>
            </a:r>
          </a:p>
        </p:txBody>
      </p:sp>
      <p:sp>
        <p:nvSpPr>
          <p:cNvPr id="30" name="TextBox 29">
            <a:extLst>
              <a:ext uri="{FF2B5EF4-FFF2-40B4-BE49-F238E27FC236}">
                <a16:creationId xmlns:a16="http://schemas.microsoft.com/office/drawing/2014/main" id="{630E16BE-3F39-48B7-BD1F-5AC5B6AE2267}"/>
              </a:ext>
            </a:extLst>
          </p:cNvPr>
          <p:cNvSpPr txBox="1"/>
          <p:nvPr/>
        </p:nvSpPr>
        <p:spPr>
          <a:xfrm>
            <a:off x="815415" y="3895905"/>
            <a:ext cx="2784309" cy="830740"/>
          </a:xfrm>
          <a:prstGeom prst="rect">
            <a:avLst/>
          </a:prstGeom>
          <a:noFill/>
        </p:spPr>
        <p:txBody>
          <a:bodyPr wrap="square" rtlCol="0">
            <a:spAutoFit/>
          </a:bodyPr>
          <a:lstStyle/>
          <a:p>
            <a:pPr algn="ctr" defTabSz="400031">
              <a:lnSpc>
                <a:spcPct val="90000"/>
              </a:lnSpc>
              <a:spcBef>
                <a:spcPct val="0"/>
              </a:spcBef>
              <a:spcAft>
                <a:spcPct val="35000"/>
              </a:spcAft>
            </a:pPr>
            <a:r>
              <a:rPr lang="en-IN" sz="1333" dirty="0">
                <a:solidFill>
                  <a:prstClr val="white">
                    <a:lumMod val="95000"/>
                  </a:prstClr>
                </a:solidFill>
                <a:latin typeface="Trebuchet MS"/>
              </a:rPr>
              <a:t>Rapid and scalable deployment of network services with </a:t>
            </a:r>
            <a:r>
              <a:rPr lang="en-IN" sz="1333" b="1" dirty="0">
                <a:solidFill>
                  <a:prstClr val="white"/>
                </a:solidFill>
                <a:latin typeface="Trebuchet MS"/>
              </a:rPr>
              <a:t>Zero Touch Provisioning,</a:t>
            </a:r>
            <a:r>
              <a:rPr lang="en-IN" sz="1333" dirty="0">
                <a:solidFill>
                  <a:prstClr val="white">
                    <a:lumMod val="95000"/>
                  </a:prstClr>
                </a:solidFill>
                <a:latin typeface="Trebuchet MS"/>
              </a:rPr>
              <a:t> hence providing Agility </a:t>
            </a:r>
          </a:p>
        </p:txBody>
      </p:sp>
      <p:sp>
        <p:nvSpPr>
          <p:cNvPr id="31" name="TextBox 30">
            <a:extLst>
              <a:ext uri="{FF2B5EF4-FFF2-40B4-BE49-F238E27FC236}">
                <a16:creationId xmlns:a16="http://schemas.microsoft.com/office/drawing/2014/main" id="{1ED583BD-21E5-468D-8FA7-4EF739459C96}"/>
              </a:ext>
            </a:extLst>
          </p:cNvPr>
          <p:cNvSpPr txBox="1"/>
          <p:nvPr/>
        </p:nvSpPr>
        <p:spPr>
          <a:xfrm>
            <a:off x="1269129" y="5405250"/>
            <a:ext cx="2976331" cy="646139"/>
          </a:xfrm>
          <a:prstGeom prst="rect">
            <a:avLst/>
          </a:prstGeom>
          <a:noFill/>
        </p:spPr>
        <p:txBody>
          <a:bodyPr wrap="square" rtlCol="0">
            <a:spAutoFit/>
          </a:bodyPr>
          <a:lstStyle/>
          <a:p>
            <a:pPr algn="ctr" defTabSz="400031">
              <a:lnSpc>
                <a:spcPct val="90000"/>
              </a:lnSpc>
              <a:spcBef>
                <a:spcPct val="0"/>
              </a:spcBef>
              <a:spcAft>
                <a:spcPct val="35000"/>
              </a:spcAft>
            </a:pPr>
            <a:r>
              <a:rPr lang="en-US" sz="1333" dirty="0">
                <a:solidFill>
                  <a:prstClr val="white">
                    <a:lumMod val="95000"/>
                  </a:prstClr>
                </a:solidFill>
                <a:latin typeface="Trebuchet MS"/>
              </a:rPr>
              <a:t>All WAN links can be aggregated to give </a:t>
            </a:r>
            <a:r>
              <a:rPr lang="en-US" sz="1333" b="1" dirty="0">
                <a:solidFill>
                  <a:prstClr val="white"/>
                </a:solidFill>
                <a:latin typeface="Trebuchet MS"/>
              </a:rPr>
              <a:t>unified WAN pipe </a:t>
            </a:r>
            <a:r>
              <a:rPr lang="en-US" sz="1333" dirty="0">
                <a:solidFill>
                  <a:prstClr val="white">
                    <a:lumMod val="95000"/>
                  </a:prstClr>
                </a:solidFill>
                <a:latin typeface="Trebuchet MS"/>
              </a:rPr>
              <a:t>and links can be used in </a:t>
            </a:r>
            <a:r>
              <a:rPr lang="en-US" sz="1333" b="1" dirty="0">
                <a:solidFill>
                  <a:prstClr val="white"/>
                </a:solidFill>
                <a:latin typeface="Trebuchet MS"/>
              </a:rPr>
              <a:t>active-active</a:t>
            </a:r>
            <a:endParaRPr lang="en-IN" sz="1333" b="1" dirty="0">
              <a:solidFill>
                <a:prstClr val="white"/>
              </a:solidFill>
              <a:latin typeface="Trebuchet MS"/>
            </a:endParaRPr>
          </a:p>
        </p:txBody>
      </p:sp>
      <p:sp>
        <p:nvSpPr>
          <p:cNvPr id="12" name="Slide Number Placeholder 5">
            <a:extLst>
              <a:ext uri="{FF2B5EF4-FFF2-40B4-BE49-F238E27FC236}">
                <a16:creationId xmlns:a16="http://schemas.microsoft.com/office/drawing/2014/main" id="{7A96C45F-D577-4433-B743-ABF3BA285903}"/>
              </a:ext>
            </a:extLst>
          </p:cNvPr>
          <p:cNvSpPr txBox="1">
            <a:spLocks/>
          </p:cNvSpPr>
          <p:nvPr/>
        </p:nvSpPr>
        <p:spPr>
          <a:xfrm>
            <a:off x="11179691" y="6630603"/>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8988"/>
            <a:fld id="{D6AB342A-830E-438F-A6A8-BEDF509AB0A8}" type="slidenum">
              <a:rPr lang="en-US" sz="1067" b="0">
                <a:solidFill>
                  <a:prstClr val="black">
                    <a:lumMod val="75000"/>
                    <a:lumOff val="25000"/>
                  </a:prstClr>
                </a:solidFill>
              </a:rPr>
              <a:pPr algn="r" defTabSz="1218988"/>
              <a:t>7</a:t>
            </a:fld>
            <a:endParaRPr lang="en-US" sz="1067" b="0" dirty="0">
              <a:solidFill>
                <a:prstClr val="black">
                  <a:lumMod val="75000"/>
                  <a:lumOff val="25000"/>
                </a:prstClr>
              </a:solidFill>
            </a:endParaRPr>
          </a:p>
        </p:txBody>
      </p:sp>
    </p:spTree>
    <p:extLst>
      <p:ext uri="{BB962C8B-B14F-4D97-AF65-F5344CB8AC3E}">
        <p14:creationId xmlns:p14="http://schemas.microsoft.com/office/powerpoint/2010/main" val="210883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AAE7-15B0-AD4A-9690-0188B49D08B6}"/>
              </a:ext>
            </a:extLst>
          </p:cNvPr>
          <p:cNvSpPr>
            <a:spLocks noGrp="1"/>
          </p:cNvSpPr>
          <p:nvPr>
            <p:ph type="title"/>
          </p:nvPr>
        </p:nvSpPr>
        <p:spPr/>
        <p:txBody>
          <a:bodyPr/>
          <a:lstStyle/>
          <a:p>
            <a:r>
              <a:rPr lang="en-US" dirty="0"/>
              <a:t>Sify Managed SD-WAN</a:t>
            </a:r>
          </a:p>
        </p:txBody>
      </p:sp>
      <p:sp>
        <p:nvSpPr>
          <p:cNvPr id="4" name="Rectangle 3">
            <a:extLst>
              <a:ext uri="{FF2B5EF4-FFF2-40B4-BE49-F238E27FC236}">
                <a16:creationId xmlns:a16="http://schemas.microsoft.com/office/drawing/2014/main" id="{9FAE08C9-64DE-8D48-A4A7-2521E41FD048}"/>
              </a:ext>
            </a:extLst>
          </p:cNvPr>
          <p:cNvSpPr/>
          <p:nvPr/>
        </p:nvSpPr>
        <p:spPr>
          <a:xfrm>
            <a:off x="953729" y="3517169"/>
            <a:ext cx="8608651" cy="1207568"/>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896432"/>
            <a:r>
              <a:rPr lang="en-US" sz="1600" b="1" dirty="0">
                <a:solidFill>
                  <a:prstClr val="black"/>
                </a:solidFill>
                <a:latin typeface="Trebuchet MS"/>
                <a:cs typeface="Arial" panose="020B0604020202020204" pitchFamily="34" charset="0"/>
              </a:rPr>
              <a:t>ONE </a:t>
            </a:r>
          </a:p>
          <a:p>
            <a:pPr algn="ctr" defTabSz="896432"/>
            <a:r>
              <a:rPr lang="en-US" sz="1600" b="1" dirty="0">
                <a:solidFill>
                  <a:prstClr val="black"/>
                </a:solidFill>
                <a:latin typeface="Trebuchet MS"/>
                <a:cs typeface="Arial" panose="020B0604020202020204" pitchFamily="34" charset="0"/>
              </a:rPr>
              <a:t>NETWORK</a:t>
            </a:r>
          </a:p>
        </p:txBody>
      </p:sp>
      <p:sp>
        <p:nvSpPr>
          <p:cNvPr id="5" name="Rectangle 4">
            <a:extLst>
              <a:ext uri="{FF2B5EF4-FFF2-40B4-BE49-F238E27FC236}">
                <a16:creationId xmlns:a16="http://schemas.microsoft.com/office/drawing/2014/main" id="{7F74478E-2060-BF42-A96F-466284AA9A29}"/>
              </a:ext>
            </a:extLst>
          </p:cNvPr>
          <p:cNvSpPr/>
          <p:nvPr/>
        </p:nvSpPr>
        <p:spPr>
          <a:xfrm>
            <a:off x="953729" y="2421541"/>
            <a:ext cx="8608651" cy="1095631"/>
          </a:xfrm>
          <a:prstGeom prst="rect">
            <a:avLst/>
          </a:prstGeom>
          <a:solidFill>
            <a:schemeClr val="accent3">
              <a:lumMod val="20000"/>
              <a:lumOff val="80000"/>
            </a:schemeClr>
          </a:solidFill>
          <a:ln>
            <a:solidFill>
              <a:schemeClr val="accent3"/>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896432"/>
            <a:r>
              <a:rPr lang="en-US" sz="1600" b="1" dirty="0">
                <a:solidFill>
                  <a:prstClr val="black"/>
                </a:solidFill>
                <a:latin typeface="Trebuchet MS"/>
                <a:cs typeface="Arial" panose="020B0604020202020204" pitchFamily="34" charset="0"/>
              </a:rPr>
              <a:t>ONE </a:t>
            </a:r>
          </a:p>
          <a:p>
            <a:pPr algn="ctr" defTabSz="896432"/>
            <a:r>
              <a:rPr lang="en-US" sz="1600" b="1" dirty="0">
                <a:solidFill>
                  <a:prstClr val="black"/>
                </a:solidFill>
                <a:latin typeface="Trebuchet MS"/>
                <a:cs typeface="Arial" panose="020B0604020202020204" pitchFamily="34" charset="0"/>
              </a:rPr>
              <a:t>POLICY</a:t>
            </a:r>
          </a:p>
        </p:txBody>
      </p:sp>
      <p:sp>
        <p:nvSpPr>
          <p:cNvPr id="6" name="Freeform 5">
            <a:extLst>
              <a:ext uri="{FF2B5EF4-FFF2-40B4-BE49-F238E27FC236}">
                <a16:creationId xmlns:a16="http://schemas.microsoft.com/office/drawing/2014/main" id="{5DB21B50-1E38-6C40-8C87-0FE2ABA65A8C}"/>
              </a:ext>
            </a:extLst>
          </p:cNvPr>
          <p:cNvSpPr>
            <a:spLocks noChangeAspect="1"/>
          </p:cNvSpPr>
          <p:nvPr/>
        </p:nvSpPr>
        <p:spPr bwMode="auto">
          <a:xfrm>
            <a:off x="6636945" y="5652910"/>
            <a:ext cx="712831" cy="405577"/>
          </a:xfrm>
          <a:custGeom>
            <a:avLst/>
            <a:gdLst>
              <a:gd name="T0" fmla="*/ 1843 w 2150"/>
              <a:gd name="T1" fmla="*/ 425 h 1108"/>
              <a:gd name="T2" fmla="*/ 1270 w 2150"/>
              <a:gd name="T3" fmla="*/ 0 h 1108"/>
              <a:gd name="T4" fmla="*/ 757 w 2150"/>
              <a:gd name="T5" fmla="*/ 250 h 1108"/>
              <a:gd name="T6" fmla="*/ 576 w 2150"/>
              <a:gd name="T7" fmla="*/ 207 h 1108"/>
              <a:gd name="T8" fmla="*/ 246 w 2150"/>
              <a:gd name="T9" fmla="*/ 467 h 1108"/>
              <a:gd name="T10" fmla="*/ 252 w 2150"/>
              <a:gd name="T11" fmla="*/ 515 h 1108"/>
              <a:gd name="T12" fmla="*/ 0 w 2150"/>
              <a:gd name="T13" fmla="*/ 802 h 1108"/>
              <a:gd name="T14" fmla="*/ 390 w 2150"/>
              <a:gd name="T15" fmla="*/ 1108 h 1108"/>
              <a:gd name="T16" fmla="*/ 1705 w 2150"/>
              <a:gd name="T17" fmla="*/ 1108 h 1108"/>
              <a:gd name="T18" fmla="*/ 2150 w 2150"/>
              <a:gd name="T19" fmla="*/ 758 h 1108"/>
              <a:gd name="T20" fmla="*/ 1843 w 2150"/>
              <a:gd name="T21" fmla="*/ 42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0" h="1108">
                <a:moveTo>
                  <a:pt x="1843" y="425"/>
                </a:moveTo>
                <a:cubicBezTo>
                  <a:pt x="1826" y="188"/>
                  <a:pt x="1575" y="0"/>
                  <a:pt x="1270" y="0"/>
                </a:cubicBezTo>
                <a:cubicBezTo>
                  <a:pt x="1050" y="0"/>
                  <a:pt x="852" y="98"/>
                  <a:pt x="757" y="250"/>
                </a:cubicBezTo>
                <a:cubicBezTo>
                  <a:pt x="703" y="222"/>
                  <a:pt x="640" y="207"/>
                  <a:pt x="576" y="207"/>
                </a:cubicBezTo>
                <a:cubicBezTo>
                  <a:pt x="394" y="207"/>
                  <a:pt x="246" y="324"/>
                  <a:pt x="246" y="467"/>
                </a:cubicBezTo>
                <a:cubicBezTo>
                  <a:pt x="246" y="483"/>
                  <a:pt x="248" y="499"/>
                  <a:pt x="252" y="515"/>
                </a:cubicBezTo>
                <a:cubicBezTo>
                  <a:pt x="103" y="559"/>
                  <a:pt x="0" y="673"/>
                  <a:pt x="0" y="802"/>
                </a:cubicBezTo>
                <a:cubicBezTo>
                  <a:pt x="0" y="971"/>
                  <a:pt x="175" y="1108"/>
                  <a:pt x="390" y="1108"/>
                </a:cubicBezTo>
                <a:cubicBezTo>
                  <a:pt x="1705" y="1108"/>
                  <a:pt x="1705" y="1108"/>
                  <a:pt x="1705" y="1108"/>
                </a:cubicBezTo>
                <a:cubicBezTo>
                  <a:pt x="1950" y="1108"/>
                  <a:pt x="2150" y="951"/>
                  <a:pt x="2150" y="758"/>
                </a:cubicBezTo>
                <a:cubicBezTo>
                  <a:pt x="2150" y="606"/>
                  <a:pt x="2023" y="472"/>
                  <a:pt x="1843" y="425"/>
                </a:cubicBezTo>
                <a:close/>
              </a:path>
            </a:pathLst>
          </a:custGeom>
          <a:ln/>
          <a:effectLst/>
        </p:spPr>
        <p:style>
          <a:lnRef idx="1">
            <a:schemeClr val="accent3"/>
          </a:lnRef>
          <a:fillRef idx="3">
            <a:schemeClr val="accent3"/>
          </a:fillRef>
          <a:effectRef idx="2">
            <a:schemeClr val="accent3"/>
          </a:effectRef>
          <a:fontRef idx="minor">
            <a:schemeClr val="lt1"/>
          </a:fontRef>
        </p:style>
        <p:txBody>
          <a:bodyPr lIns="159364" tIns="79683" rIns="159364" bIns="79683"/>
          <a:lstStyle/>
          <a:p>
            <a:pPr defTabSz="1593579">
              <a:defRPr/>
            </a:pPr>
            <a:endParaRPr lang="en-US" sz="3137" kern="0" dirty="0">
              <a:solidFill>
                <a:srgbClr val="515151"/>
              </a:solidFill>
              <a:latin typeface="Trebuchet MS"/>
              <a:cs typeface="Arial" panose="020B0604020202020204" pitchFamily="34" charset="0"/>
            </a:endParaRPr>
          </a:p>
        </p:txBody>
      </p:sp>
      <p:sp>
        <p:nvSpPr>
          <p:cNvPr id="7" name="Freeform 82">
            <a:extLst>
              <a:ext uri="{FF2B5EF4-FFF2-40B4-BE49-F238E27FC236}">
                <a16:creationId xmlns:a16="http://schemas.microsoft.com/office/drawing/2014/main" id="{A09BF443-BEAA-094E-AEE4-0FC4D9C4D5F0}"/>
              </a:ext>
            </a:extLst>
          </p:cNvPr>
          <p:cNvSpPr>
            <a:spLocks noChangeAspect="1" noEditPoints="1"/>
          </p:cNvSpPr>
          <p:nvPr/>
        </p:nvSpPr>
        <p:spPr bwMode="gray">
          <a:xfrm>
            <a:off x="1526367" y="5652910"/>
            <a:ext cx="675180" cy="424831"/>
          </a:xfrm>
          <a:custGeom>
            <a:avLst/>
            <a:gdLst>
              <a:gd name="T0" fmla="*/ 1303 w 1952"/>
              <a:gd name="T1" fmla="*/ 457 h 1227"/>
              <a:gd name="T2" fmla="*/ 1189 w 1952"/>
              <a:gd name="T3" fmla="*/ 274 h 1227"/>
              <a:gd name="T4" fmla="*/ 759 w 1952"/>
              <a:gd name="T5" fmla="*/ 274 h 1227"/>
              <a:gd name="T6" fmla="*/ 645 w 1952"/>
              <a:gd name="T7" fmla="*/ 457 h 1227"/>
              <a:gd name="T8" fmla="*/ 1926 w 1952"/>
              <a:gd name="T9" fmla="*/ 1174 h 1227"/>
              <a:gd name="T10" fmla="*/ 1952 w 1952"/>
              <a:gd name="T11" fmla="*/ 1201 h 1227"/>
              <a:gd name="T12" fmla="*/ 1467 w 1952"/>
              <a:gd name="T13" fmla="*/ 1227 h 1227"/>
              <a:gd name="T14" fmla="*/ 481 w 1952"/>
              <a:gd name="T15" fmla="*/ 1227 h 1227"/>
              <a:gd name="T16" fmla="*/ 27 w 1952"/>
              <a:gd name="T17" fmla="*/ 1227 h 1227"/>
              <a:gd name="T18" fmla="*/ 0 w 1952"/>
              <a:gd name="T19" fmla="*/ 1201 h 1227"/>
              <a:gd name="T20" fmla="*/ 0 w 1952"/>
              <a:gd name="T21" fmla="*/ 1102 h 1227"/>
              <a:gd name="T22" fmla="*/ 81 w 1952"/>
              <a:gd name="T23" fmla="*/ 1075 h 1227"/>
              <a:gd name="T24" fmla="*/ 108 w 1952"/>
              <a:gd name="T25" fmla="*/ 997 h 1227"/>
              <a:gd name="T26" fmla="*/ 164 w 1952"/>
              <a:gd name="T27" fmla="*/ 511 h 1227"/>
              <a:gd name="T28" fmla="*/ 26 w 1952"/>
              <a:gd name="T29" fmla="*/ 484 h 1227"/>
              <a:gd name="T30" fmla="*/ 267 w 1952"/>
              <a:gd name="T31" fmla="*/ 236 h 1227"/>
              <a:gd name="T32" fmla="*/ 519 w 1952"/>
              <a:gd name="T33" fmla="*/ 0 h 1227"/>
              <a:gd name="T34" fmla="*/ 974 w 1952"/>
              <a:gd name="T35" fmla="*/ 0 h 1227"/>
              <a:gd name="T36" fmla="*/ 1226 w 1952"/>
              <a:gd name="T37" fmla="*/ 236 h 1227"/>
              <a:gd name="T38" fmla="*/ 1460 w 1952"/>
              <a:gd name="T39" fmla="*/ 503 h 1227"/>
              <a:gd name="T40" fmla="*/ 1330 w 1952"/>
              <a:gd name="T41" fmla="*/ 511 h 1227"/>
              <a:gd name="T42" fmla="*/ 1386 w 1952"/>
              <a:gd name="T43" fmla="*/ 997 h 1227"/>
              <a:gd name="T44" fmla="*/ 1412 w 1952"/>
              <a:gd name="T45" fmla="*/ 1075 h 1227"/>
              <a:gd name="T46" fmla="*/ 1493 w 1952"/>
              <a:gd name="T47" fmla="*/ 1102 h 1227"/>
              <a:gd name="T48" fmla="*/ 787 w 1952"/>
              <a:gd name="T49" fmla="*/ 578 h 1227"/>
              <a:gd name="T50" fmla="*/ 733 w 1952"/>
              <a:gd name="T51" fmla="*/ 578 h 1227"/>
              <a:gd name="T52" fmla="*/ 760 w 1952"/>
              <a:gd name="T53" fmla="*/ 999 h 1227"/>
              <a:gd name="T54" fmla="*/ 787 w 1952"/>
              <a:gd name="T55" fmla="*/ 578 h 1227"/>
              <a:gd name="T56" fmla="*/ 867 w 1952"/>
              <a:gd name="T57" fmla="*/ 551 h 1227"/>
              <a:gd name="T58" fmla="*/ 840 w 1952"/>
              <a:gd name="T59" fmla="*/ 972 h 1227"/>
              <a:gd name="T60" fmla="*/ 893 w 1952"/>
              <a:gd name="T61" fmla="*/ 972 h 1227"/>
              <a:gd name="T62" fmla="*/ 1000 w 1952"/>
              <a:gd name="T63" fmla="*/ 578 h 1227"/>
              <a:gd name="T64" fmla="*/ 947 w 1952"/>
              <a:gd name="T65" fmla="*/ 578 h 1227"/>
              <a:gd name="T66" fmla="*/ 973 w 1952"/>
              <a:gd name="T67" fmla="*/ 999 h 1227"/>
              <a:gd name="T68" fmla="*/ 1000 w 1952"/>
              <a:gd name="T69" fmla="*/ 578 h 1227"/>
              <a:gd name="T70" fmla="*/ 1080 w 1952"/>
              <a:gd name="T71" fmla="*/ 551 h 1227"/>
              <a:gd name="T72" fmla="*/ 1053 w 1952"/>
              <a:gd name="T73" fmla="*/ 972 h 1227"/>
              <a:gd name="T74" fmla="*/ 1106 w 1952"/>
              <a:gd name="T75" fmla="*/ 972 h 1227"/>
              <a:gd name="T76" fmla="*/ 1213 w 1952"/>
              <a:gd name="T77" fmla="*/ 578 h 1227"/>
              <a:gd name="T78" fmla="*/ 1160 w 1952"/>
              <a:gd name="T79" fmla="*/ 578 h 1227"/>
              <a:gd name="T80" fmla="*/ 1186 w 1952"/>
              <a:gd name="T81" fmla="*/ 999 h 1227"/>
              <a:gd name="T82" fmla="*/ 1213 w 1952"/>
              <a:gd name="T83" fmla="*/ 578 h 1227"/>
              <a:gd name="T84" fmla="*/ 974 w 1952"/>
              <a:gd name="T85" fmla="*/ 511 h 1227"/>
              <a:gd name="T86" fmla="*/ 672 w 1952"/>
              <a:gd name="T87" fmla="*/ 1024 h 1227"/>
              <a:gd name="T88" fmla="*/ 589 w 1952"/>
              <a:gd name="T89" fmla="*/ 1051 h 1227"/>
              <a:gd name="T90" fmla="*/ 562 w 1952"/>
              <a:gd name="T91" fmla="*/ 1129 h 1227"/>
              <a:gd name="T92" fmla="*/ 508 w 1952"/>
              <a:gd name="T93" fmla="*/ 1174 h 1227"/>
              <a:gd name="T94" fmla="*/ 1440 w 1952"/>
              <a:gd name="T95" fmla="*/ 1174 h 1227"/>
              <a:gd name="T96" fmla="*/ 1386 w 1952"/>
              <a:gd name="T97" fmla="*/ 1129 h 1227"/>
              <a:gd name="T98" fmla="*/ 1359 w 1952"/>
              <a:gd name="T99" fmla="*/ 1051 h 1227"/>
              <a:gd name="T100" fmla="*/ 1276 w 1952"/>
              <a:gd name="T101" fmla="*/ 1024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2" h="1227">
                <a:moveTo>
                  <a:pt x="645" y="457"/>
                </a:moveTo>
                <a:cubicBezTo>
                  <a:pt x="1303" y="457"/>
                  <a:pt x="1303" y="457"/>
                  <a:pt x="1303" y="457"/>
                </a:cubicBezTo>
                <a:cubicBezTo>
                  <a:pt x="1376" y="457"/>
                  <a:pt x="1376" y="457"/>
                  <a:pt x="1376" y="457"/>
                </a:cubicBezTo>
                <a:cubicBezTo>
                  <a:pt x="1189" y="274"/>
                  <a:pt x="1189" y="274"/>
                  <a:pt x="1189" y="274"/>
                </a:cubicBezTo>
                <a:cubicBezTo>
                  <a:pt x="974" y="64"/>
                  <a:pt x="974" y="64"/>
                  <a:pt x="974" y="64"/>
                </a:cubicBezTo>
                <a:cubicBezTo>
                  <a:pt x="759" y="274"/>
                  <a:pt x="759" y="274"/>
                  <a:pt x="759" y="274"/>
                </a:cubicBezTo>
                <a:cubicBezTo>
                  <a:pt x="572" y="457"/>
                  <a:pt x="572" y="457"/>
                  <a:pt x="572" y="457"/>
                </a:cubicBezTo>
                <a:cubicBezTo>
                  <a:pt x="645" y="457"/>
                  <a:pt x="645" y="457"/>
                  <a:pt x="645" y="457"/>
                </a:cubicBezTo>
                <a:close/>
                <a:moveTo>
                  <a:pt x="1493" y="1174"/>
                </a:moveTo>
                <a:cubicBezTo>
                  <a:pt x="1926" y="1174"/>
                  <a:pt x="1926" y="1174"/>
                  <a:pt x="1926" y="1174"/>
                </a:cubicBezTo>
                <a:cubicBezTo>
                  <a:pt x="1940" y="1174"/>
                  <a:pt x="1952" y="1186"/>
                  <a:pt x="1952" y="1201"/>
                </a:cubicBezTo>
                <a:cubicBezTo>
                  <a:pt x="1952" y="1201"/>
                  <a:pt x="1952" y="1201"/>
                  <a:pt x="1952" y="1201"/>
                </a:cubicBezTo>
                <a:cubicBezTo>
                  <a:pt x="1952" y="1215"/>
                  <a:pt x="1940" y="1227"/>
                  <a:pt x="1926" y="1227"/>
                </a:cubicBezTo>
                <a:cubicBezTo>
                  <a:pt x="1467" y="1227"/>
                  <a:pt x="1467" y="1227"/>
                  <a:pt x="1467" y="1227"/>
                </a:cubicBezTo>
                <a:cubicBezTo>
                  <a:pt x="1270" y="1227"/>
                  <a:pt x="1270" y="1227"/>
                  <a:pt x="1270" y="1227"/>
                </a:cubicBezTo>
                <a:cubicBezTo>
                  <a:pt x="481" y="1227"/>
                  <a:pt x="481" y="1227"/>
                  <a:pt x="481" y="1227"/>
                </a:cubicBezTo>
                <a:cubicBezTo>
                  <a:pt x="112" y="1227"/>
                  <a:pt x="112" y="1227"/>
                  <a:pt x="112" y="1227"/>
                </a:cubicBezTo>
                <a:cubicBezTo>
                  <a:pt x="27" y="1227"/>
                  <a:pt x="27" y="1227"/>
                  <a:pt x="27" y="1227"/>
                </a:cubicBezTo>
                <a:cubicBezTo>
                  <a:pt x="0" y="1227"/>
                  <a:pt x="0" y="1227"/>
                  <a:pt x="0" y="1227"/>
                </a:cubicBezTo>
                <a:cubicBezTo>
                  <a:pt x="0" y="1201"/>
                  <a:pt x="0" y="1201"/>
                  <a:pt x="0" y="1201"/>
                </a:cubicBezTo>
                <a:cubicBezTo>
                  <a:pt x="0" y="1142"/>
                  <a:pt x="0" y="1142"/>
                  <a:pt x="0" y="1142"/>
                </a:cubicBezTo>
                <a:cubicBezTo>
                  <a:pt x="0" y="1102"/>
                  <a:pt x="0" y="1102"/>
                  <a:pt x="0" y="1102"/>
                </a:cubicBezTo>
                <a:cubicBezTo>
                  <a:pt x="0" y="1087"/>
                  <a:pt x="12" y="1075"/>
                  <a:pt x="27" y="1075"/>
                </a:cubicBezTo>
                <a:cubicBezTo>
                  <a:pt x="81" y="1075"/>
                  <a:pt x="81" y="1075"/>
                  <a:pt x="81" y="1075"/>
                </a:cubicBezTo>
                <a:cubicBezTo>
                  <a:pt x="81" y="1024"/>
                  <a:pt x="81" y="1024"/>
                  <a:pt x="81" y="1024"/>
                </a:cubicBezTo>
                <a:cubicBezTo>
                  <a:pt x="81" y="1009"/>
                  <a:pt x="93" y="997"/>
                  <a:pt x="108" y="997"/>
                </a:cubicBezTo>
                <a:cubicBezTo>
                  <a:pt x="164" y="997"/>
                  <a:pt x="164" y="997"/>
                  <a:pt x="164" y="997"/>
                </a:cubicBezTo>
                <a:cubicBezTo>
                  <a:pt x="164" y="511"/>
                  <a:pt x="164" y="511"/>
                  <a:pt x="164" y="511"/>
                </a:cubicBezTo>
                <a:cubicBezTo>
                  <a:pt x="52" y="511"/>
                  <a:pt x="52" y="511"/>
                  <a:pt x="52" y="511"/>
                </a:cubicBezTo>
                <a:cubicBezTo>
                  <a:pt x="38" y="511"/>
                  <a:pt x="26" y="499"/>
                  <a:pt x="26" y="484"/>
                </a:cubicBezTo>
                <a:cubicBezTo>
                  <a:pt x="26" y="476"/>
                  <a:pt x="29" y="468"/>
                  <a:pt x="35" y="464"/>
                </a:cubicBezTo>
                <a:cubicBezTo>
                  <a:pt x="267" y="236"/>
                  <a:pt x="267" y="236"/>
                  <a:pt x="267" y="236"/>
                </a:cubicBezTo>
                <a:cubicBezTo>
                  <a:pt x="501" y="8"/>
                  <a:pt x="501" y="8"/>
                  <a:pt x="501" y="8"/>
                </a:cubicBezTo>
                <a:cubicBezTo>
                  <a:pt x="506" y="3"/>
                  <a:pt x="512" y="0"/>
                  <a:pt x="519" y="0"/>
                </a:cubicBezTo>
                <a:cubicBezTo>
                  <a:pt x="974" y="0"/>
                  <a:pt x="974" y="0"/>
                  <a:pt x="974" y="0"/>
                </a:cubicBezTo>
                <a:cubicBezTo>
                  <a:pt x="974" y="0"/>
                  <a:pt x="974" y="0"/>
                  <a:pt x="974" y="0"/>
                </a:cubicBezTo>
                <a:cubicBezTo>
                  <a:pt x="981" y="0"/>
                  <a:pt x="988" y="3"/>
                  <a:pt x="993" y="8"/>
                </a:cubicBezTo>
                <a:cubicBezTo>
                  <a:pt x="1069" y="85"/>
                  <a:pt x="1149" y="161"/>
                  <a:pt x="1226" y="236"/>
                </a:cubicBezTo>
                <a:cubicBezTo>
                  <a:pt x="1460" y="465"/>
                  <a:pt x="1460" y="465"/>
                  <a:pt x="1460" y="465"/>
                </a:cubicBezTo>
                <a:cubicBezTo>
                  <a:pt x="1470" y="475"/>
                  <a:pt x="1470" y="492"/>
                  <a:pt x="1460" y="503"/>
                </a:cubicBezTo>
                <a:cubicBezTo>
                  <a:pt x="1455" y="508"/>
                  <a:pt x="1448" y="511"/>
                  <a:pt x="1441" y="511"/>
                </a:cubicBezTo>
                <a:cubicBezTo>
                  <a:pt x="1330" y="511"/>
                  <a:pt x="1330" y="511"/>
                  <a:pt x="1330" y="511"/>
                </a:cubicBezTo>
                <a:cubicBezTo>
                  <a:pt x="1330" y="997"/>
                  <a:pt x="1330" y="997"/>
                  <a:pt x="1330" y="997"/>
                </a:cubicBezTo>
                <a:cubicBezTo>
                  <a:pt x="1386" y="997"/>
                  <a:pt x="1386" y="997"/>
                  <a:pt x="1386" y="997"/>
                </a:cubicBezTo>
                <a:cubicBezTo>
                  <a:pt x="1400" y="997"/>
                  <a:pt x="1412" y="1009"/>
                  <a:pt x="1412" y="1024"/>
                </a:cubicBezTo>
                <a:cubicBezTo>
                  <a:pt x="1412" y="1075"/>
                  <a:pt x="1412" y="1075"/>
                  <a:pt x="1412" y="1075"/>
                </a:cubicBezTo>
                <a:cubicBezTo>
                  <a:pt x="1467" y="1075"/>
                  <a:pt x="1467" y="1075"/>
                  <a:pt x="1467" y="1075"/>
                </a:cubicBezTo>
                <a:cubicBezTo>
                  <a:pt x="1481" y="1075"/>
                  <a:pt x="1493" y="1087"/>
                  <a:pt x="1493" y="1102"/>
                </a:cubicBezTo>
                <a:cubicBezTo>
                  <a:pt x="1493" y="1174"/>
                  <a:pt x="1493" y="1174"/>
                  <a:pt x="1493" y="1174"/>
                </a:cubicBezTo>
                <a:close/>
                <a:moveTo>
                  <a:pt x="787" y="578"/>
                </a:moveTo>
                <a:cubicBezTo>
                  <a:pt x="787" y="563"/>
                  <a:pt x="775" y="551"/>
                  <a:pt x="760" y="551"/>
                </a:cubicBezTo>
                <a:cubicBezTo>
                  <a:pt x="745" y="551"/>
                  <a:pt x="733" y="563"/>
                  <a:pt x="733" y="578"/>
                </a:cubicBezTo>
                <a:cubicBezTo>
                  <a:pt x="733" y="972"/>
                  <a:pt x="733" y="972"/>
                  <a:pt x="733" y="972"/>
                </a:cubicBezTo>
                <a:cubicBezTo>
                  <a:pt x="733" y="987"/>
                  <a:pt x="745" y="999"/>
                  <a:pt x="760" y="999"/>
                </a:cubicBezTo>
                <a:cubicBezTo>
                  <a:pt x="775" y="999"/>
                  <a:pt x="787" y="987"/>
                  <a:pt x="787" y="972"/>
                </a:cubicBezTo>
                <a:cubicBezTo>
                  <a:pt x="787" y="578"/>
                  <a:pt x="787" y="578"/>
                  <a:pt x="787" y="578"/>
                </a:cubicBezTo>
                <a:close/>
                <a:moveTo>
                  <a:pt x="893" y="578"/>
                </a:moveTo>
                <a:cubicBezTo>
                  <a:pt x="893" y="563"/>
                  <a:pt x="881" y="551"/>
                  <a:pt x="867" y="551"/>
                </a:cubicBezTo>
                <a:cubicBezTo>
                  <a:pt x="852" y="551"/>
                  <a:pt x="840" y="563"/>
                  <a:pt x="840" y="578"/>
                </a:cubicBezTo>
                <a:cubicBezTo>
                  <a:pt x="840" y="972"/>
                  <a:pt x="840" y="972"/>
                  <a:pt x="840" y="972"/>
                </a:cubicBezTo>
                <a:cubicBezTo>
                  <a:pt x="840" y="987"/>
                  <a:pt x="852" y="999"/>
                  <a:pt x="867" y="999"/>
                </a:cubicBezTo>
                <a:cubicBezTo>
                  <a:pt x="881" y="999"/>
                  <a:pt x="893" y="987"/>
                  <a:pt x="893" y="972"/>
                </a:cubicBezTo>
                <a:cubicBezTo>
                  <a:pt x="893" y="578"/>
                  <a:pt x="893" y="578"/>
                  <a:pt x="893" y="578"/>
                </a:cubicBezTo>
                <a:close/>
                <a:moveTo>
                  <a:pt x="1000" y="578"/>
                </a:moveTo>
                <a:cubicBezTo>
                  <a:pt x="1000" y="563"/>
                  <a:pt x="988" y="551"/>
                  <a:pt x="973" y="551"/>
                </a:cubicBezTo>
                <a:cubicBezTo>
                  <a:pt x="959" y="551"/>
                  <a:pt x="947" y="563"/>
                  <a:pt x="947" y="578"/>
                </a:cubicBezTo>
                <a:cubicBezTo>
                  <a:pt x="947" y="972"/>
                  <a:pt x="947" y="972"/>
                  <a:pt x="947" y="972"/>
                </a:cubicBezTo>
                <a:cubicBezTo>
                  <a:pt x="947" y="987"/>
                  <a:pt x="959" y="999"/>
                  <a:pt x="973" y="999"/>
                </a:cubicBezTo>
                <a:cubicBezTo>
                  <a:pt x="988" y="999"/>
                  <a:pt x="1000" y="987"/>
                  <a:pt x="1000" y="972"/>
                </a:cubicBezTo>
                <a:cubicBezTo>
                  <a:pt x="1000" y="578"/>
                  <a:pt x="1000" y="578"/>
                  <a:pt x="1000" y="578"/>
                </a:cubicBezTo>
                <a:close/>
                <a:moveTo>
                  <a:pt x="1106" y="578"/>
                </a:moveTo>
                <a:cubicBezTo>
                  <a:pt x="1106" y="563"/>
                  <a:pt x="1095" y="551"/>
                  <a:pt x="1080" y="551"/>
                </a:cubicBezTo>
                <a:cubicBezTo>
                  <a:pt x="1065" y="551"/>
                  <a:pt x="1053" y="563"/>
                  <a:pt x="1053" y="578"/>
                </a:cubicBezTo>
                <a:cubicBezTo>
                  <a:pt x="1053" y="972"/>
                  <a:pt x="1053" y="972"/>
                  <a:pt x="1053" y="972"/>
                </a:cubicBezTo>
                <a:cubicBezTo>
                  <a:pt x="1053" y="987"/>
                  <a:pt x="1065" y="999"/>
                  <a:pt x="1080" y="999"/>
                </a:cubicBezTo>
                <a:cubicBezTo>
                  <a:pt x="1095" y="999"/>
                  <a:pt x="1106" y="987"/>
                  <a:pt x="1106" y="972"/>
                </a:cubicBezTo>
                <a:cubicBezTo>
                  <a:pt x="1106" y="578"/>
                  <a:pt x="1106" y="578"/>
                  <a:pt x="1106" y="578"/>
                </a:cubicBezTo>
                <a:close/>
                <a:moveTo>
                  <a:pt x="1213" y="578"/>
                </a:moveTo>
                <a:cubicBezTo>
                  <a:pt x="1213" y="563"/>
                  <a:pt x="1201" y="551"/>
                  <a:pt x="1186" y="551"/>
                </a:cubicBezTo>
                <a:cubicBezTo>
                  <a:pt x="1172" y="551"/>
                  <a:pt x="1160" y="563"/>
                  <a:pt x="1160" y="578"/>
                </a:cubicBezTo>
                <a:cubicBezTo>
                  <a:pt x="1160" y="972"/>
                  <a:pt x="1160" y="972"/>
                  <a:pt x="1160" y="972"/>
                </a:cubicBezTo>
                <a:cubicBezTo>
                  <a:pt x="1160" y="987"/>
                  <a:pt x="1172" y="999"/>
                  <a:pt x="1186" y="999"/>
                </a:cubicBezTo>
                <a:cubicBezTo>
                  <a:pt x="1201" y="999"/>
                  <a:pt x="1213" y="987"/>
                  <a:pt x="1213" y="972"/>
                </a:cubicBezTo>
                <a:cubicBezTo>
                  <a:pt x="1213" y="578"/>
                  <a:pt x="1213" y="578"/>
                  <a:pt x="1213" y="578"/>
                </a:cubicBezTo>
                <a:close/>
                <a:moveTo>
                  <a:pt x="1276" y="511"/>
                </a:moveTo>
                <a:cubicBezTo>
                  <a:pt x="974" y="511"/>
                  <a:pt x="974" y="511"/>
                  <a:pt x="974" y="511"/>
                </a:cubicBezTo>
                <a:cubicBezTo>
                  <a:pt x="672" y="511"/>
                  <a:pt x="672" y="511"/>
                  <a:pt x="672" y="511"/>
                </a:cubicBezTo>
                <a:cubicBezTo>
                  <a:pt x="672" y="1024"/>
                  <a:pt x="672" y="1024"/>
                  <a:pt x="672" y="1024"/>
                </a:cubicBezTo>
                <a:cubicBezTo>
                  <a:pt x="672" y="1039"/>
                  <a:pt x="660" y="1051"/>
                  <a:pt x="645" y="1051"/>
                </a:cubicBezTo>
                <a:cubicBezTo>
                  <a:pt x="589" y="1051"/>
                  <a:pt x="589" y="1051"/>
                  <a:pt x="589" y="1051"/>
                </a:cubicBezTo>
                <a:cubicBezTo>
                  <a:pt x="589" y="1102"/>
                  <a:pt x="589" y="1102"/>
                  <a:pt x="589" y="1102"/>
                </a:cubicBezTo>
                <a:cubicBezTo>
                  <a:pt x="589" y="1117"/>
                  <a:pt x="577" y="1129"/>
                  <a:pt x="562" y="1129"/>
                </a:cubicBezTo>
                <a:cubicBezTo>
                  <a:pt x="508" y="1129"/>
                  <a:pt x="508" y="1129"/>
                  <a:pt x="508" y="1129"/>
                </a:cubicBezTo>
                <a:cubicBezTo>
                  <a:pt x="508" y="1174"/>
                  <a:pt x="508" y="1174"/>
                  <a:pt x="508" y="1174"/>
                </a:cubicBezTo>
                <a:cubicBezTo>
                  <a:pt x="1270" y="1174"/>
                  <a:pt x="1270" y="1174"/>
                  <a:pt x="1270" y="1174"/>
                </a:cubicBezTo>
                <a:cubicBezTo>
                  <a:pt x="1440" y="1174"/>
                  <a:pt x="1440" y="1174"/>
                  <a:pt x="1440" y="1174"/>
                </a:cubicBezTo>
                <a:cubicBezTo>
                  <a:pt x="1440" y="1129"/>
                  <a:pt x="1440" y="1129"/>
                  <a:pt x="1440" y="1129"/>
                </a:cubicBezTo>
                <a:cubicBezTo>
                  <a:pt x="1386" y="1129"/>
                  <a:pt x="1386" y="1129"/>
                  <a:pt x="1386" y="1129"/>
                </a:cubicBezTo>
                <a:cubicBezTo>
                  <a:pt x="1371" y="1129"/>
                  <a:pt x="1359" y="1117"/>
                  <a:pt x="1359" y="1102"/>
                </a:cubicBezTo>
                <a:cubicBezTo>
                  <a:pt x="1359" y="1051"/>
                  <a:pt x="1359" y="1051"/>
                  <a:pt x="1359" y="1051"/>
                </a:cubicBezTo>
                <a:cubicBezTo>
                  <a:pt x="1303" y="1051"/>
                  <a:pt x="1303" y="1051"/>
                  <a:pt x="1303" y="1051"/>
                </a:cubicBezTo>
                <a:cubicBezTo>
                  <a:pt x="1288" y="1051"/>
                  <a:pt x="1276" y="1039"/>
                  <a:pt x="1276" y="1024"/>
                </a:cubicBezTo>
                <a:lnTo>
                  <a:pt x="1276" y="511"/>
                </a:lnTo>
                <a:close/>
              </a:path>
            </a:pathLst>
          </a:custGeom>
          <a:ln/>
          <a:effectLst/>
        </p:spPr>
        <p:style>
          <a:lnRef idx="1">
            <a:schemeClr val="accent2"/>
          </a:lnRef>
          <a:fillRef idx="3">
            <a:schemeClr val="accent2"/>
          </a:fillRef>
          <a:effectRef idx="2">
            <a:schemeClr val="accent2"/>
          </a:effectRef>
          <a:fontRef idx="minor">
            <a:schemeClr val="lt1"/>
          </a:fontRef>
        </p:style>
        <p:txBody>
          <a:bodyPr vert="horz" wrap="square" lIns="119523" tIns="59761" rIns="119523" bIns="59761" numCol="1" anchor="t" anchorCtr="0" compatLnSpc="1">
            <a:prstTxWarp prst="textNoShape">
              <a:avLst/>
            </a:prstTxWarp>
          </a:bodyPr>
          <a:lstStyle/>
          <a:p>
            <a:pPr defTabSz="597608"/>
            <a:endParaRPr lang="en-US" sz="2353" dirty="0">
              <a:solidFill>
                <a:srgbClr val="515151"/>
              </a:solidFill>
              <a:latin typeface="Trebuchet MS"/>
            </a:endParaRPr>
          </a:p>
        </p:txBody>
      </p:sp>
      <p:sp>
        <p:nvSpPr>
          <p:cNvPr id="9" name="Freeform 78">
            <a:extLst>
              <a:ext uri="{FF2B5EF4-FFF2-40B4-BE49-F238E27FC236}">
                <a16:creationId xmlns:a16="http://schemas.microsoft.com/office/drawing/2014/main" id="{54C7FB61-8AC3-B440-A521-5BF0EF1FE966}"/>
              </a:ext>
            </a:extLst>
          </p:cNvPr>
          <p:cNvSpPr>
            <a:spLocks noChangeAspect="1"/>
          </p:cNvSpPr>
          <p:nvPr/>
        </p:nvSpPr>
        <p:spPr bwMode="gray">
          <a:xfrm>
            <a:off x="8591883" y="5616245"/>
            <a:ext cx="408884" cy="408884"/>
          </a:xfrm>
          <a:custGeom>
            <a:avLst/>
            <a:gdLst>
              <a:gd name="T0" fmla="*/ 412 w 412"/>
              <a:gd name="T1" fmla="*/ 32 h 474"/>
              <a:gd name="T2" fmla="*/ 412 w 412"/>
              <a:gd name="T3" fmla="*/ 473 h 474"/>
              <a:gd name="T4" fmla="*/ 277 w 412"/>
              <a:gd name="T5" fmla="*/ 473 h 474"/>
              <a:gd name="T6" fmla="*/ 277 w 412"/>
              <a:gd name="T7" fmla="*/ 473 h 474"/>
              <a:gd name="T8" fmla="*/ 0 w 412"/>
              <a:gd name="T9" fmla="*/ 474 h 474"/>
              <a:gd name="T10" fmla="*/ 0 w 412"/>
              <a:gd name="T11" fmla="*/ 446 h 474"/>
              <a:gd name="T12" fmla="*/ 277 w 412"/>
              <a:gd name="T13" fmla="*/ 444 h 474"/>
              <a:gd name="T14" fmla="*/ 277 w 412"/>
              <a:gd name="T15" fmla="*/ 392 h 474"/>
              <a:gd name="T16" fmla="*/ 0 w 412"/>
              <a:gd name="T17" fmla="*/ 398 h 474"/>
              <a:gd name="T18" fmla="*/ 0 w 412"/>
              <a:gd name="T19" fmla="*/ 369 h 474"/>
              <a:gd name="T20" fmla="*/ 277 w 412"/>
              <a:gd name="T21" fmla="*/ 362 h 474"/>
              <a:gd name="T22" fmla="*/ 277 w 412"/>
              <a:gd name="T23" fmla="*/ 298 h 474"/>
              <a:gd name="T24" fmla="*/ 0 w 412"/>
              <a:gd name="T25" fmla="*/ 312 h 474"/>
              <a:gd name="T26" fmla="*/ 0 w 412"/>
              <a:gd name="T27" fmla="*/ 288 h 474"/>
              <a:gd name="T28" fmla="*/ 277 w 412"/>
              <a:gd name="T29" fmla="*/ 267 h 474"/>
              <a:gd name="T30" fmla="*/ 277 w 412"/>
              <a:gd name="T31" fmla="*/ 205 h 474"/>
              <a:gd name="T32" fmla="*/ 0 w 412"/>
              <a:gd name="T33" fmla="*/ 231 h 474"/>
              <a:gd name="T34" fmla="*/ 0 w 412"/>
              <a:gd name="T35" fmla="*/ 205 h 474"/>
              <a:gd name="T36" fmla="*/ 277 w 412"/>
              <a:gd name="T37" fmla="*/ 174 h 474"/>
              <a:gd name="T38" fmla="*/ 277 w 412"/>
              <a:gd name="T39" fmla="*/ 111 h 474"/>
              <a:gd name="T40" fmla="*/ 0 w 412"/>
              <a:gd name="T41" fmla="*/ 149 h 474"/>
              <a:gd name="T42" fmla="*/ 0 w 412"/>
              <a:gd name="T43" fmla="*/ 124 h 474"/>
              <a:gd name="T44" fmla="*/ 277 w 412"/>
              <a:gd name="T45" fmla="*/ 82 h 474"/>
              <a:gd name="T46" fmla="*/ 277 w 412"/>
              <a:gd name="T47" fmla="*/ 30 h 474"/>
              <a:gd name="T48" fmla="*/ 0 w 412"/>
              <a:gd name="T49" fmla="*/ 71 h 474"/>
              <a:gd name="T50" fmla="*/ 0 w 412"/>
              <a:gd name="T51" fmla="*/ 54 h 474"/>
              <a:gd name="T52" fmla="*/ 277 w 412"/>
              <a:gd name="T53" fmla="*/ 1 h 474"/>
              <a:gd name="T54" fmla="*/ 277 w 412"/>
              <a:gd name="T55" fmla="*/ 0 h 474"/>
              <a:gd name="T56" fmla="*/ 412 w 412"/>
              <a:gd name="T5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474">
                <a:moveTo>
                  <a:pt x="412" y="32"/>
                </a:moveTo>
                <a:lnTo>
                  <a:pt x="412" y="473"/>
                </a:lnTo>
                <a:lnTo>
                  <a:pt x="277" y="473"/>
                </a:lnTo>
                <a:lnTo>
                  <a:pt x="277" y="473"/>
                </a:lnTo>
                <a:lnTo>
                  <a:pt x="0" y="474"/>
                </a:lnTo>
                <a:lnTo>
                  <a:pt x="0" y="446"/>
                </a:lnTo>
                <a:lnTo>
                  <a:pt x="277" y="444"/>
                </a:lnTo>
                <a:lnTo>
                  <a:pt x="277" y="392"/>
                </a:lnTo>
                <a:lnTo>
                  <a:pt x="0" y="398"/>
                </a:lnTo>
                <a:lnTo>
                  <a:pt x="0" y="369"/>
                </a:lnTo>
                <a:lnTo>
                  <a:pt x="277" y="362"/>
                </a:lnTo>
                <a:lnTo>
                  <a:pt x="277" y="298"/>
                </a:lnTo>
                <a:lnTo>
                  <a:pt x="0" y="312"/>
                </a:lnTo>
                <a:lnTo>
                  <a:pt x="0" y="288"/>
                </a:lnTo>
                <a:lnTo>
                  <a:pt x="277" y="267"/>
                </a:lnTo>
                <a:lnTo>
                  <a:pt x="277" y="205"/>
                </a:lnTo>
                <a:lnTo>
                  <a:pt x="0" y="231"/>
                </a:lnTo>
                <a:lnTo>
                  <a:pt x="0" y="205"/>
                </a:lnTo>
                <a:lnTo>
                  <a:pt x="277" y="174"/>
                </a:lnTo>
                <a:lnTo>
                  <a:pt x="277" y="111"/>
                </a:lnTo>
                <a:lnTo>
                  <a:pt x="0" y="149"/>
                </a:lnTo>
                <a:lnTo>
                  <a:pt x="0" y="124"/>
                </a:lnTo>
                <a:lnTo>
                  <a:pt x="277" y="82"/>
                </a:lnTo>
                <a:lnTo>
                  <a:pt x="277" y="30"/>
                </a:lnTo>
                <a:lnTo>
                  <a:pt x="0" y="71"/>
                </a:lnTo>
                <a:lnTo>
                  <a:pt x="0" y="54"/>
                </a:lnTo>
                <a:lnTo>
                  <a:pt x="277" y="1"/>
                </a:lnTo>
                <a:lnTo>
                  <a:pt x="277" y="0"/>
                </a:lnTo>
                <a:lnTo>
                  <a:pt x="412" y="32"/>
                </a:lnTo>
                <a:close/>
              </a:path>
            </a:pathLst>
          </a:custGeom>
          <a:ln/>
          <a:effectLst/>
        </p:spPr>
        <p:style>
          <a:lnRef idx="1">
            <a:schemeClr val="accent4"/>
          </a:lnRef>
          <a:fillRef idx="3">
            <a:schemeClr val="accent4"/>
          </a:fillRef>
          <a:effectRef idx="2">
            <a:schemeClr val="accent4"/>
          </a:effectRef>
          <a:fontRef idx="minor">
            <a:schemeClr val="lt1"/>
          </a:fontRef>
        </p:style>
        <p:txBody>
          <a:bodyPr vert="horz" wrap="square" lIns="119523" tIns="59761" rIns="119523" bIns="59761" numCol="1" anchor="t" anchorCtr="0" compatLnSpc="1">
            <a:prstTxWarp prst="textNoShape">
              <a:avLst/>
            </a:prstTxWarp>
          </a:bodyPr>
          <a:lstStyle/>
          <a:p>
            <a:pPr defTabSz="597608"/>
            <a:endParaRPr lang="en-US" sz="2353" dirty="0">
              <a:solidFill>
                <a:srgbClr val="515151"/>
              </a:solidFill>
              <a:latin typeface="Trebuchet MS"/>
            </a:endParaRPr>
          </a:p>
        </p:txBody>
      </p:sp>
      <p:sp>
        <p:nvSpPr>
          <p:cNvPr id="10" name="Freeform 85">
            <a:extLst>
              <a:ext uri="{FF2B5EF4-FFF2-40B4-BE49-F238E27FC236}">
                <a16:creationId xmlns:a16="http://schemas.microsoft.com/office/drawing/2014/main" id="{2B76A7BA-4D7D-3545-813F-7021B8F33974}"/>
              </a:ext>
            </a:extLst>
          </p:cNvPr>
          <p:cNvSpPr>
            <a:spLocks noChangeAspect="1" noEditPoints="1"/>
          </p:cNvSpPr>
          <p:nvPr/>
        </p:nvSpPr>
        <p:spPr bwMode="gray">
          <a:xfrm>
            <a:off x="3350886" y="5652910"/>
            <a:ext cx="675180" cy="414313"/>
          </a:xfrm>
          <a:custGeom>
            <a:avLst/>
            <a:gdLst>
              <a:gd name="T0" fmla="*/ 617 w 1923"/>
              <a:gd name="T1" fmla="*/ 140 h 1172"/>
              <a:gd name="T2" fmla="*/ 589 w 1923"/>
              <a:gd name="T3" fmla="*/ 270 h 1172"/>
              <a:gd name="T4" fmla="*/ 617 w 1923"/>
              <a:gd name="T5" fmla="*/ 299 h 1172"/>
              <a:gd name="T6" fmla="*/ 645 w 1923"/>
              <a:gd name="T7" fmla="*/ 168 h 1172"/>
              <a:gd name="T8" fmla="*/ 1923 w 1923"/>
              <a:gd name="T9" fmla="*/ 1143 h 1172"/>
              <a:gd name="T10" fmla="*/ 964 w 1923"/>
              <a:gd name="T11" fmla="*/ 1172 h 1172"/>
              <a:gd name="T12" fmla="*/ 936 w 1923"/>
              <a:gd name="T13" fmla="*/ 1143 h 1172"/>
              <a:gd name="T14" fmla="*/ 457 w 1923"/>
              <a:gd name="T15" fmla="*/ 57 h 1172"/>
              <a:gd name="T16" fmla="*/ 405 w 1923"/>
              <a:gd name="T17" fmla="*/ 1172 h 1172"/>
              <a:gd name="T18" fmla="*/ 0 w 1923"/>
              <a:gd name="T19" fmla="*/ 52 h 1172"/>
              <a:gd name="T20" fmla="*/ 964 w 1923"/>
              <a:gd name="T21" fmla="*/ 0 h 1172"/>
              <a:gd name="T22" fmla="*/ 993 w 1923"/>
              <a:gd name="T23" fmla="*/ 28 h 1172"/>
              <a:gd name="T24" fmla="*/ 993 w 1923"/>
              <a:gd name="T25" fmla="*/ 556 h 1172"/>
              <a:gd name="T26" fmla="*/ 1315 w 1923"/>
              <a:gd name="T27" fmla="*/ 605 h 1172"/>
              <a:gd name="T28" fmla="*/ 1424 w 1923"/>
              <a:gd name="T29" fmla="*/ 1115 h 1172"/>
              <a:gd name="T30" fmla="*/ 1895 w 1923"/>
              <a:gd name="T31" fmla="*/ 1115 h 1172"/>
              <a:gd name="T32" fmla="*/ 1923 w 1923"/>
              <a:gd name="T33" fmla="*/ 1143 h 1172"/>
              <a:gd name="T34" fmla="*/ 776 w 1923"/>
              <a:gd name="T35" fmla="*/ 1013 h 1172"/>
              <a:gd name="T36" fmla="*/ 748 w 1923"/>
              <a:gd name="T37" fmla="*/ 1143 h 1172"/>
              <a:gd name="T38" fmla="*/ 776 w 1923"/>
              <a:gd name="T39" fmla="*/ 1172 h 1172"/>
              <a:gd name="T40" fmla="*/ 804 w 1923"/>
              <a:gd name="T41" fmla="*/ 1041 h 1172"/>
              <a:gd name="T42" fmla="*/ 776 w 1923"/>
              <a:gd name="T43" fmla="*/ 722 h 1172"/>
              <a:gd name="T44" fmla="*/ 748 w 1923"/>
              <a:gd name="T45" fmla="*/ 750 h 1172"/>
              <a:gd name="T46" fmla="*/ 776 w 1923"/>
              <a:gd name="T47" fmla="*/ 881 h 1172"/>
              <a:gd name="T48" fmla="*/ 804 w 1923"/>
              <a:gd name="T49" fmla="*/ 852 h 1172"/>
              <a:gd name="T50" fmla="*/ 776 w 1923"/>
              <a:gd name="T51" fmla="*/ 722 h 1172"/>
              <a:gd name="T52" fmla="*/ 776 w 1923"/>
              <a:gd name="T53" fmla="*/ 431 h 1172"/>
              <a:gd name="T54" fmla="*/ 748 w 1923"/>
              <a:gd name="T55" fmla="*/ 561 h 1172"/>
              <a:gd name="T56" fmla="*/ 776 w 1923"/>
              <a:gd name="T57" fmla="*/ 590 h 1172"/>
              <a:gd name="T58" fmla="*/ 804 w 1923"/>
              <a:gd name="T59" fmla="*/ 459 h 1172"/>
              <a:gd name="T60" fmla="*/ 776 w 1923"/>
              <a:gd name="T61" fmla="*/ 140 h 1172"/>
              <a:gd name="T62" fmla="*/ 748 w 1923"/>
              <a:gd name="T63" fmla="*/ 168 h 1172"/>
              <a:gd name="T64" fmla="*/ 776 w 1923"/>
              <a:gd name="T65" fmla="*/ 299 h 1172"/>
              <a:gd name="T66" fmla="*/ 804 w 1923"/>
              <a:gd name="T67" fmla="*/ 270 h 1172"/>
              <a:gd name="T68" fmla="*/ 776 w 1923"/>
              <a:gd name="T69" fmla="*/ 140 h 1172"/>
              <a:gd name="T70" fmla="*/ 617 w 1923"/>
              <a:gd name="T71" fmla="*/ 1013 h 1172"/>
              <a:gd name="T72" fmla="*/ 589 w 1923"/>
              <a:gd name="T73" fmla="*/ 1143 h 1172"/>
              <a:gd name="T74" fmla="*/ 617 w 1923"/>
              <a:gd name="T75" fmla="*/ 1172 h 1172"/>
              <a:gd name="T76" fmla="*/ 645 w 1923"/>
              <a:gd name="T77" fmla="*/ 1041 h 1172"/>
              <a:gd name="T78" fmla="*/ 617 w 1923"/>
              <a:gd name="T79" fmla="*/ 722 h 1172"/>
              <a:gd name="T80" fmla="*/ 589 w 1923"/>
              <a:gd name="T81" fmla="*/ 750 h 1172"/>
              <a:gd name="T82" fmla="*/ 617 w 1923"/>
              <a:gd name="T83" fmla="*/ 881 h 1172"/>
              <a:gd name="T84" fmla="*/ 645 w 1923"/>
              <a:gd name="T85" fmla="*/ 852 h 1172"/>
              <a:gd name="T86" fmla="*/ 617 w 1923"/>
              <a:gd name="T87" fmla="*/ 722 h 1172"/>
              <a:gd name="T88" fmla="*/ 617 w 1923"/>
              <a:gd name="T89" fmla="*/ 431 h 1172"/>
              <a:gd name="T90" fmla="*/ 589 w 1923"/>
              <a:gd name="T91" fmla="*/ 561 h 1172"/>
              <a:gd name="T92" fmla="*/ 617 w 1923"/>
              <a:gd name="T93" fmla="*/ 590 h 1172"/>
              <a:gd name="T94" fmla="*/ 645 w 1923"/>
              <a:gd name="T95" fmla="*/ 45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3" h="1172">
                <a:moveTo>
                  <a:pt x="617" y="140"/>
                </a:moveTo>
                <a:cubicBezTo>
                  <a:pt x="617" y="140"/>
                  <a:pt x="617" y="140"/>
                  <a:pt x="617" y="140"/>
                </a:cubicBezTo>
                <a:cubicBezTo>
                  <a:pt x="602" y="140"/>
                  <a:pt x="589" y="153"/>
                  <a:pt x="589" y="168"/>
                </a:cubicBezTo>
                <a:cubicBezTo>
                  <a:pt x="589" y="270"/>
                  <a:pt x="589" y="270"/>
                  <a:pt x="589" y="270"/>
                </a:cubicBezTo>
                <a:cubicBezTo>
                  <a:pt x="589" y="286"/>
                  <a:pt x="602" y="299"/>
                  <a:pt x="617" y="299"/>
                </a:cubicBezTo>
                <a:cubicBezTo>
                  <a:pt x="617" y="299"/>
                  <a:pt x="617" y="299"/>
                  <a:pt x="617" y="299"/>
                </a:cubicBezTo>
                <a:cubicBezTo>
                  <a:pt x="633" y="299"/>
                  <a:pt x="645" y="286"/>
                  <a:pt x="645" y="270"/>
                </a:cubicBezTo>
                <a:cubicBezTo>
                  <a:pt x="645" y="168"/>
                  <a:pt x="645" y="168"/>
                  <a:pt x="645" y="168"/>
                </a:cubicBezTo>
                <a:cubicBezTo>
                  <a:pt x="645" y="153"/>
                  <a:pt x="633" y="140"/>
                  <a:pt x="617" y="140"/>
                </a:cubicBezTo>
                <a:close/>
                <a:moveTo>
                  <a:pt x="1923" y="1143"/>
                </a:moveTo>
                <a:cubicBezTo>
                  <a:pt x="1923" y="1159"/>
                  <a:pt x="1910" y="1172"/>
                  <a:pt x="1895" y="1172"/>
                </a:cubicBezTo>
                <a:cubicBezTo>
                  <a:pt x="964" y="1172"/>
                  <a:pt x="964" y="1172"/>
                  <a:pt x="964" y="1172"/>
                </a:cubicBezTo>
                <a:cubicBezTo>
                  <a:pt x="949" y="1171"/>
                  <a:pt x="936" y="1159"/>
                  <a:pt x="936" y="1143"/>
                </a:cubicBezTo>
                <a:cubicBezTo>
                  <a:pt x="936" y="1143"/>
                  <a:pt x="936" y="1143"/>
                  <a:pt x="936" y="1143"/>
                </a:cubicBezTo>
                <a:cubicBezTo>
                  <a:pt x="936" y="57"/>
                  <a:pt x="936" y="57"/>
                  <a:pt x="936" y="57"/>
                </a:cubicBezTo>
                <a:cubicBezTo>
                  <a:pt x="457" y="57"/>
                  <a:pt x="457" y="57"/>
                  <a:pt x="457" y="57"/>
                </a:cubicBezTo>
                <a:cubicBezTo>
                  <a:pt x="457" y="1119"/>
                  <a:pt x="457" y="1119"/>
                  <a:pt x="457" y="1119"/>
                </a:cubicBezTo>
                <a:cubicBezTo>
                  <a:pt x="457" y="1148"/>
                  <a:pt x="434" y="1172"/>
                  <a:pt x="405" y="1172"/>
                </a:cubicBezTo>
                <a:cubicBezTo>
                  <a:pt x="270" y="1172"/>
                  <a:pt x="135" y="1172"/>
                  <a:pt x="0" y="1172"/>
                </a:cubicBezTo>
                <a:cubicBezTo>
                  <a:pt x="0" y="798"/>
                  <a:pt x="0" y="425"/>
                  <a:pt x="0" y="52"/>
                </a:cubicBezTo>
                <a:cubicBezTo>
                  <a:pt x="0" y="23"/>
                  <a:pt x="24" y="0"/>
                  <a:pt x="53" y="0"/>
                </a:cubicBezTo>
                <a:cubicBezTo>
                  <a:pt x="357" y="0"/>
                  <a:pt x="661" y="0"/>
                  <a:pt x="964" y="0"/>
                </a:cubicBezTo>
                <a:cubicBezTo>
                  <a:pt x="980" y="0"/>
                  <a:pt x="993" y="13"/>
                  <a:pt x="993" y="28"/>
                </a:cubicBezTo>
                <a:cubicBezTo>
                  <a:pt x="993" y="28"/>
                  <a:pt x="993" y="28"/>
                  <a:pt x="993" y="28"/>
                </a:cubicBezTo>
                <a:cubicBezTo>
                  <a:pt x="993" y="249"/>
                  <a:pt x="993" y="249"/>
                  <a:pt x="993" y="249"/>
                </a:cubicBezTo>
                <a:cubicBezTo>
                  <a:pt x="993" y="556"/>
                  <a:pt x="993" y="556"/>
                  <a:pt x="993" y="556"/>
                </a:cubicBezTo>
                <a:cubicBezTo>
                  <a:pt x="1265" y="556"/>
                  <a:pt x="1265" y="556"/>
                  <a:pt x="1265" y="556"/>
                </a:cubicBezTo>
                <a:cubicBezTo>
                  <a:pt x="1293" y="556"/>
                  <a:pt x="1315" y="578"/>
                  <a:pt x="1315" y="605"/>
                </a:cubicBezTo>
                <a:cubicBezTo>
                  <a:pt x="1315" y="1115"/>
                  <a:pt x="1315" y="1115"/>
                  <a:pt x="1315" y="1115"/>
                </a:cubicBezTo>
                <a:cubicBezTo>
                  <a:pt x="1424" y="1115"/>
                  <a:pt x="1424" y="1115"/>
                  <a:pt x="1424" y="1115"/>
                </a:cubicBezTo>
                <a:cubicBezTo>
                  <a:pt x="1659" y="1115"/>
                  <a:pt x="1659" y="1115"/>
                  <a:pt x="1659" y="1115"/>
                </a:cubicBezTo>
                <a:cubicBezTo>
                  <a:pt x="1895" y="1115"/>
                  <a:pt x="1895" y="1115"/>
                  <a:pt x="1895" y="1115"/>
                </a:cubicBezTo>
                <a:cubicBezTo>
                  <a:pt x="1910" y="1115"/>
                  <a:pt x="1923" y="1128"/>
                  <a:pt x="1923" y="1143"/>
                </a:cubicBezTo>
                <a:cubicBezTo>
                  <a:pt x="1923" y="1143"/>
                  <a:pt x="1923" y="1143"/>
                  <a:pt x="1923" y="1143"/>
                </a:cubicBezTo>
                <a:close/>
                <a:moveTo>
                  <a:pt x="776" y="1013"/>
                </a:moveTo>
                <a:cubicBezTo>
                  <a:pt x="776" y="1013"/>
                  <a:pt x="776" y="1013"/>
                  <a:pt x="776" y="1013"/>
                </a:cubicBezTo>
                <a:cubicBezTo>
                  <a:pt x="761" y="1013"/>
                  <a:pt x="748" y="1025"/>
                  <a:pt x="748" y="1041"/>
                </a:cubicBezTo>
                <a:cubicBezTo>
                  <a:pt x="748" y="1143"/>
                  <a:pt x="748" y="1143"/>
                  <a:pt x="748" y="1143"/>
                </a:cubicBezTo>
                <a:cubicBezTo>
                  <a:pt x="748" y="1159"/>
                  <a:pt x="761" y="1172"/>
                  <a:pt x="776" y="1172"/>
                </a:cubicBezTo>
                <a:cubicBezTo>
                  <a:pt x="776" y="1172"/>
                  <a:pt x="776" y="1172"/>
                  <a:pt x="776" y="1172"/>
                </a:cubicBezTo>
                <a:cubicBezTo>
                  <a:pt x="792" y="1172"/>
                  <a:pt x="804" y="1159"/>
                  <a:pt x="804" y="1143"/>
                </a:cubicBezTo>
                <a:cubicBezTo>
                  <a:pt x="804" y="1041"/>
                  <a:pt x="804" y="1041"/>
                  <a:pt x="804" y="1041"/>
                </a:cubicBezTo>
                <a:cubicBezTo>
                  <a:pt x="804" y="1025"/>
                  <a:pt x="792" y="1013"/>
                  <a:pt x="776" y="1013"/>
                </a:cubicBezTo>
                <a:close/>
                <a:moveTo>
                  <a:pt x="776" y="722"/>
                </a:moveTo>
                <a:cubicBezTo>
                  <a:pt x="776" y="722"/>
                  <a:pt x="776" y="722"/>
                  <a:pt x="776" y="722"/>
                </a:cubicBezTo>
                <a:cubicBezTo>
                  <a:pt x="761" y="722"/>
                  <a:pt x="748" y="734"/>
                  <a:pt x="748" y="750"/>
                </a:cubicBezTo>
                <a:cubicBezTo>
                  <a:pt x="748" y="784"/>
                  <a:pt x="748" y="818"/>
                  <a:pt x="748" y="852"/>
                </a:cubicBezTo>
                <a:cubicBezTo>
                  <a:pt x="748" y="868"/>
                  <a:pt x="761" y="881"/>
                  <a:pt x="776" y="881"/>
                </a:cubicBezTo>
                <a:cubicBezTo>
                  <a:pt x="776" y="881"/>
                  <a:pt x="776" y="881"/>
                  <a:pt x="776" y="881"/>
                </a:cubicBezTo>
                <a:cubicBezTo>
                  <a:pt x="792" y="881"/>
                  <a:pt x="804" y="868"/>
                  <a:pt x="804" y="852"/>
                </a:cubicBezTo>
                <a:cubicBezTo>
                  <a:pt x="804" y="818"/>
                  <a:pt x="804" y="784"/>
                  <a:pt x="804" y="750"/>
                </a:cubicBezTo>
                <a:cubicBezTo>
                  <a:pt x="804" y="734"/>
                  <a:pt x="792" y="722"/>
                  <a:pt x="776" y="722"/>
                </a:cubicBezTo>
                <a:close/>
                <a:moveTo>
                  <a:pt x="776" y="431"/>
                </a:moveTo>
                <a:cubicBezTo>
                  <a:pt x="776" y="431"/>
                  <a:pt x="776" y="431"/>
                  <a:pt x="776" y="431"/>
                </a:cubicBezTo>
                <a:cubicBezTo>
                  <a:pt x="761" y="431"/>
                  <a:pt x="748" y="443"/>
                  <a:pt x="748" y="459"/>
                </a:cubicBezTo>
                <a:cubicBezTo>
                  <a:pt x="748" y="493"/>
                  <a:pt x="748" y="527"/>
                  <a:pt x="748" y="561"/>
                </a:cubicBezTo>
                <a:cubicBezTo>
                  <a:pt x="748" y="577"/>
                  <a:pt x="761" y="590"/>
                  <a:pt x="776" y="590"/>
                </a:cubicBezTo>
                <a:cubicBezTo>
                  <a:pt x="776" y="590"/>
                  <a:pt x="776" y="590"/>
                  <a:pt x="776" y="590"/>
                </a:cubicBezTo>
                <a:cubicBezTo>
                  <a:pt x="792" y="590"/>
                  <a:pt x="804" y="577"/>
                  <a:pt x="804" y="561"/>
                </a:cubicBezTo>
                <a:cubicBezTo>
                  <a:pt x="804" y="527"/>
                  <a:pt x="804" y="493"/>
                  <a:pt x="804" y="459"/>
                </a:cubicBezTo>
                <a:cubicBezTo>
                  <a:pt x="804" y="443"/>
                  <a:pt x="792" y="431"/>
                  <a:pt x="776" y="431"/>
                </a:cubicBezTo>
                <a:close/>
                <a:moveTo>
                  <a:pt x="776" y="140"/>
                </a:moveTo>
                <a:cubicBezTo>
                  <a:pt x="776" y="140"/>
                  <a:pt x="776" y="140"/>
                  <a:pt x="776" y="140"/>
                </a:cubicBezTo>
                <a:cubicBezTo>
                  <a:pt x="761" y="140"/>
                  <a:pt x="748" y="153"/>
                  <a:pt x="748" y="168"/>
                </a:cubicBezTo>
                <a:cubicBezTo>
                  <a:pt x="748" y="270"/>
                  <a:pt x="748" y="270"/>
                  <a:pt x="748" y="270"/>
                </a:cubicBezTo>
                <a:cubicBezTo>
                  <a:pt x="748" y="286"/>
                  <a:pt x="761" y="299"/>
                  <a:pt x="776" y="299"/>
                </a:cubicBezTo>
                <a:cubicBezTo>
                  <a:pt x="776" y="299"/>
                  <a:pt x="776" y="299"/>
                  <a:pt x="776" y="299"/>
                </a:cubicBezTo>
                <a:cubicBezTo>
                  <a:pt x="792" y="299"/>
                  <a:pt x="804" y="286"/>
                  <a:pt x="804" y="270"/>
                </a:cubicBezTo>
                <a:cubicBezTo>
                  <a:pt x="804" y="168"/>
                  <a:pt x="804" y="168"/>
                  <a:pt x="804" y="168"/>
                </a:cubicBezTo>
                <a:cubicBezTo>
                  <a:pt x="804" y="153"/>
                  <a:pt x="792" y="140"/>
                  <a:pt x="776" y="140"/>
                </a:cubicBezTo>
                <a:close/>
                <a:moveTo>
                  <a:pt x="617" y="1013"/>
                </a:moveTo>
                <a:cubicBezTo>
                  <a:pt x="617" y="1013"/>
                  <a:pt x="617" y="1013"/>
                  <a:pt x="617" y="1013"/>
                </a:cubicBezTo>
                <a:cubicBezTo>
                  <a:pt x="602" y="1013"/>
                  <a:pt x="589" y="1025"/>
                  <a:pt x="589" y="1041"/>
                </a:cubicBezTo>
                <a:cubicBezTo>
                  <a:pt x="589" y="1143"/>
                  <a:pt x="589" y="1143"/>
                  <a:pt x="589" y="1143"/>
                </a:cubicBezTo>
                <a:cubicBezTo>
                  <a:pt x="589" y="1159"/>
                  <a:pt x="602" y="1172"/>
                  <a:pt x="617" y="1172"/>
                </a:cubicBezTo>
                <a:cubicBezTo>
                  <a:pt x="617" y="1172"/>
                  <a:pt x="617" y="1172"/>
                  <a:pt x="617" y="1172"/>
                </a:cubicBezTo>
                <a:cubicBezTo>
                  <a:pt x="633" y="1172"/>
                  <a:pt x="645" y="1159"/>
                  <a:pt x="645" y="1143"/>
                </a:cubicBezTo>
                <a:cubicBezTo>
                  <a:pt x="645" y="1041"/>
                  <a:pt x="645" y="1041"/>
                  <a:pt x="645" y="1041"/>
                </a:cubicBezTo>
                <a:cubicBezTo>
                  <a:pt x="645" y="1025"/>
                  <a:pt x="633" y="1013"/>
                  <a:pt x="617" y="1013"/>
                </a:cubicBezTo>
                <a:close/>
                <a:moveTo>
                  <a:pt x="617" y="722"/>
                </a:moveTo>
                <a:cubicBezTo>
                  <a:pt x="617" y="722"/>
                  <a:pt x="617" y="722"/>
                  <a:pt x="617" y="722"/>
                </a:cubicBezTo>
                <a:cubicBezTo>
                  <a:pt x="602" y="722"/>
                  <a:pt x="589" y="734"/>
                  <a:pt x="589" y="750"/>
                </a:cubicBezTo>
                <a:cubicBezTo>
                  <a:pt x="589" y="784"/>
                  <a:pt x="589" y="818"/>
                  <a:pt x="589" y="852"/>
                </a:cubicBezTo>
                <a:cubicBezTo>
                  <a:pt x="589" y="868"/>
                  <a:pt x="602" y="881"/>
                  <a:pt x="617" y="881"/>
                </a:cubicBezTo>
                <a:cubicBezTo>
                  <a:pt x="617" y="881"/>
                  <a:pt x="617" y="881"/>
                  <a:pt x="617" y="881"/>
                </a:cubicBezTo>
                <a:cubicBezTo>
                  <a:pt x="633" y="881"/>
                  <a:pt x="645" y="868"/>
                  <a:pt x="645" y="852"/>
                </a:cubicBezTo>
                <a:cubicBezTo>
                  <a:pt x="645" y="818"/>
                  <a:pt x="645" y="784"/>
                  <a:pt x="645" y="750"/>
                </a:cubicBezTo>
                <a:cubicBezTo>
                  <a:pt x="645" y="734"/>
                  <a:pt x="633" y="722"/>
                  <a:pt x="617" y="722"/>
                </a:cubicBezTo>
                <a:close/>
                <a:moveTo>
                  <a:pt x="617" y="431"/>
                </a:moveTo>
                <a:cubicBezTo>
                  <a:pt x="617" y="431"/>
                  <a:pt x="617" y="431"/>
                  <a:pt x="617" y="431"/>
                </a:cubicBezTo>
                <a:cubicBezTo>
                  <a:pt x="602" y="431"/>
                  <a:pt x="589" y="443"/>
                  <a:pt x="589" y="459"/>
                </a:cubicBezTo>
                <a:cubicBezTo>
                  <a:pt x="589" y="493"/>
                  <a:pt x="589" y="527"/>
                  <a:pt x="589" y="561"/>
                </a:cubicBezTo>
                <a:cubicBezTo>
                  <a:pt x="589" y="577"/>
                  <a:pt x="602" y="590"/>
                  <a:pt x="617" y="590"/>
                </a:cubicBezTo>
                <a:cubicBezTo>
                  <a:pt x="617" y="590"/>
                  <a:pt x="617" y="590"/>
                  <a:pt x="617" y="590"/>
                </a:cubicBezTo>
                <a:cubicBezTo>
                  <a:pt x="633" y="590"/>
                  <a:pt x="645" y="577"/>
                  <a:pt x="645" y="561"/>
                </a:cubicBezTo>
                <a:cubicBezTo>
                  <a:pt x="645" y="527"/>
                  <a:pt x="645" y="493"/>
                  <a:pt x="645" y="459"/>
                </a:cubicBezTo>
                <a:cubicBezTo>
                  <a:pt x="645" y="443"/>
                  <a:pt x="633" y="431"/>
                  <a:pt x="617" y="431"/>
                </a:cubicBezTo>
                <a:close/>
              </a:path>
            </a:pathLst>
          </a:custGeom>
          <a:ln/>
          <a:effectLst/>
        </p:spPr>
        <p:style>
          <a:lnRef idx="1">
            <a:schemeClr val="accent5"/>
          </a:lnRef>
          <a:fillRef idx="3">
            <a:schemeClr val="accent5"/>
          </a:fillRef>
          <a:effectRef idx="2">
            <a:schemeClr val="accent5"/>
          </a:effectRef>
          <a:fontRef idx="minor">
            <a:schemeClr val="lt1"/>
          </a:fontRef>
        </p:style>
        <p:txBody>
          <a:bodyPr vert="horz" wrap="square" lIns="119523" tIns="59761" rIns="119523" bIns="59761" numCol="1" anchor="t" anchorCtr="0" compatLnSpc="1">
            <a:prstTxWarp prst="textNoShape">
              <a:avLst/>
            </a:prstTxWarp>
          </a:bodyPr>
          <a:lstStyle/>
          <a:p>
            <a:pPr defTabSz="597608"/>
            <a:endParaRPr lang="en-US" sz="2353" dirty="0">
              <a:solidFill>
                <a:srgbClr val="515151"/>
              </a:solidFill>
              <a:latin typeface="Trebuchet MS"/>
            </a:endParaRPr>
          </a:p>
        </p:txBody>
      </p:sp>
      <p:pic>
        <p:nvPicPr>
          <p:cNvPr id="11" name="Picture 306">
            <a:extLst>
              <a:ext uri="{FF2B5EF4-FFF2-40B4-BE49-F238E27FC236}">
                <a16:creationId xmlns:a16="http://schemas.microsoft.com/office/drawing/2014/main" id="{5A296342-5D2A-7F4A-995E-C300550B264B}"/>
              </a:ext>
            </a:extLst>
          </p:cNvPr>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862265" y="5652909"/>
            <a:ext cx="728811" cy="444848"/>
          </a:xfrm>
          <a:prstGeom prst="rect">
            <a:avLst/>
          </a:prstGeom>
          <a:noFill/>
          <a:ln w="9525">
            <a:noFill/>
            <a:miter lim="800000"/>
            <a:headEnd/>
            <a:tailEnd/>
          </a:ln>
          <a:effectLst/>
        </p:spPr>
      </p:pic>
      <p:sp>
        <p:nvSpPr>
          <p:cNvPr id="12" name="Freeform 94">
            <a:extLst>
              <a:ext uri="{FF2B5EF4-FFF2-40B4-BE49-F238E27FC236}">
                <a16:creationId xmlns:a16="http://schemas.microsoft.com/office/drawing/2014/main" id="{A72159EC-5DE7-A742-9CC2-3189E379FC59}"/>
              </a:ext>
            </a:extLst>
          </p:cNvPr>
          <p:cNvSpPr>
            <a:spLocks noChangeAspect="1" noEditPoints="1"/>
          </p:cNvSpPr>
          <p:nvPr/>
        </p:nvSpPr>
        <p:spPr bwMode="gray">
          <a:xfrm>
            <a:off x="1531941" y="3616775"/>
            <a:ext cx="556159" cy="556159"/>
          </a:xfrm>
          <a:custGeom>
            <a:avLst/>
            <a:gdLst>
              <a:gd name="T0" fmla="*/ 550 w 1101"/>
              <a:gd name="T1" fmla="*/ 0 h 1101"/>
              <a:gd name="T2" fmla="*/ 0 w 1101"/>
              <a:gd name="T3" fmla="*/ 551 h 1101"/>
              <a:gd name="T4" fmla="*/ 550 w 1101"/>
              <a:gd name="T5" fmla="*/ 1101 h 1101"/>
              <a:gd name="T6" fmla="*/ 1101 w 1101"/>
              <a:gd name="T7" fmla="*/ 551 h 1101"/>
              <a:gd name="T8" fmla="*/ 550 w 1101"/>
              <a:gd name="T9" fmla="*/ 0 h 1101"/>
              <a:gd name="T10" fmla="*/ 244 w 1101"/>
              <a:gd name="T11" fmla="*/ 268 h 1101"/>
              <a:gd name="T12" fmla="*/ 268 w 1101"/>
              <a:gd name="T13" fmla="*/ 245 h 1101"/>
              <a:gd name="T14" fmla="*/ 316 w 1101"/>
              <a:gd name="T15" fmla="*/ 245 h 1101"/>
              <a:gd name="T16" fmla="*/ 411 w 1101"/>
              <a:gd name="T17" fmla="*/ 340 h 1101"/>
              <a:gd name="T18" fmla="*/ 435 w 1101"/>
              <a:gd name="T19" fmla="*/ 316 h 1101"/>
              <a:gd name="T20" fmla="*/ 464 w 1101"/>
              <a:gd name="T21" fmla="*/ 324 h 1101"/>
              <a:gd name="T22" fmla="*/ 507 w 1101"/>
              <a:gd name="T23" fmla="*/ 486 h 1101"/>
              <a:gd name="T24" fmla="*/ 486 w 1101"/>
              <a:gd name="T25" fmla="*/ 507 h 1101"/>
              <a:gd name="T26" fmla="*/ 324 w 1101"/>
              <a:gd name="T27" fmla="*/ 464 h 1101"/>
              <a:gd name="T28" fmla="*/ 316 w 1101"/>
              <a:gd name="T29" fmla="*/ 435 h 1101"/>
              <a:gd name="T30" fmla="*/ 340 w 1101"/>
              <a:gd name="T31" fmla="*/ 411 h 1101"/>
              <a:gd name="T32" fmla="*/ 244 w 1101"/>
              <a:gd name="T33" fmla="*/ 316 h 1101"/>
              <a:gd name="T34" fmla="*/ 244 w 1101"/>
              <a:gd name="T35" fmla="*/ 268 h 1101"/>
              <a:gd name="T36" fmla="*/ 516 w 1101"/>
              <a:gd name="T37" fmla="*/ 656 h 1101"/>
              <a:gd name="T38" fmla="*/ 421 w 1101"/>
              <a:gd name="T39" fmla="*/ 752 h 1101"/>
              <a:gd name="T40" fmla="*/ 444 w 1101"/>
              <a:gd name="T41" fmla="*/ 775 h 1101"/>
              <a:gd name="T42" fmla="*/ 437 w 1101"/>
              <a:gd name="T43" fmla="*/ 804 h 1101"/>
              <a:gd name="T44" fmla="*/ 275 w 1101"/>
              <a:gd name="T45" fmla="*/ 848 h 1101"/>
              <a:gd name="T46" fmla="*/ 253 w 1101"/>
              <a:gd name="T47" fmla="*/ 826 h 1101"/>
              <a:gd name="T48" fmla="*/ 297 w 1101"/>
              <a:gd name="T49" fmla="*/ 664 h 1101"/>
              <a:gd name="T50" fmla="*/ 326 w 1101"/>
              <a:gd name="T51" fmla="*/ 657 h 1101"/>
              <a:gd name="T52" fmla="*/ 349 w 1101"/>
              <a:gd name="T53" fmla="*/ 680 h 1101"/>
              <a:gd name="T54" fmla="*/ 445 w 1101"/>
              <a:gd name="T55" fmla="*/ 585 h 1101"/>
              <a:gd name="T56" fmla="*/ 492 w 1101"/>
              <a:gd name="T57" fmla="*/ 585 h 1101"/>
              <a:gd name="T58" fmla="*/ 516 w 1101"/>
              <a:gd name="T59" fmla="*/ 609 h 1101"/>
              <a:gd name="T60" fmla="*/ 516 w 1101"/>
              <a:gd name="T61" fmla="*/ 656 h 1101"/>
              <a:gd name="T62" fmla="*/ 585 w 1101"/>
              <a:gd name="T63" fmla="*/ 445 h 1101"/>
              <a:gd name="T64" fmla="*/ 680 w 1101"/>
              <a:gd name="T65" fmla="*/ 350 h 1101"/>
              <a:gd name="T66" fmla="*/ 657 w 1101"/>
              <a:gd name="T67" fmla="*/ 326 h 1101"/>
              <a:gd name="T68" fmla="*/ 664 w 1101"/>
              <a:gd name="T69" fmla="*/ 297 h 1101"/>
              <a:gd name="T70" fmla="*/ 826 w 1101"/>
              <a:gd name="T71" fmla="*/ 253 h 1101"/>
              <a:gd name="T72" fmla="*/ 848 w 1101"/>
              <a:gd name="T73" fmla="*/ 275 h 1101"/>
              <a:gd name="T74" fmla="*/ 804 w 1101"/>
              <a:gd name="T75" fmla="*/ 437 h 1101"/>
              <a:gd name="T76" fmla="*/ 775 w 1101"/>
              <a:gd name="T77" fmla="*/ 444 h 1101"/>
              <a:gd name="T78" fmla="*/ 751 w 1101"/>
              <a:gd name="T79" fmla="*/ 421 h 1101"/>
              <a:gd name="T80" fmla="*/ 656 w 1101"/>
              <a:gd name="T81" fmla="*/ 516 h 1101"/>
              <a:gd name="T82" fmla="*/ 609 w 1101"/>
              <a:gd name="T83" fmla="*/ 516 h 1101"/>
              <a:gd name="T84" fmla="*/ 585 w 1101"/>
              <a:gd name="T85" fmla="*/ 492 h 1101"/>
              <a:gd name="T86" fmla="*/ 585 w 1101"/>
              <a:gd name="T87" fmla="*/ 445 h 1101"/>
              <a:gd name="T88" fmla="*/ 856 w 1101"/>
              <a:gd name="T89" fmla="*/ 833 h 1101"/>
              <a:gd name="T90" fmla="*/ 833 w 1101"/>
              <a:gd name="T91" fmla="*/ 857 h 1101"/>
              <a:gd name="T92" fmla="*/ 785 w 1101"/>
              <a:gd name="T93" fmla="*/ 857 h 1101"/>
              <a:gd name="T94" fmla="*/ 690 w 1101"/>
              <a:gd name="T95" fmla="*/ 761 h 1101"/>
              <a:gd name="T96" fmla="*/ 666 w 1101"/>
              <a:gd name="T97" fmla="*/ 785 h 1101"/>
              <a:gd name="T98" fmla="*/ 637 w 1101"/>
              <a:gd name="T99" fmla="*/ 777 h 1101"/>
              <a:gd name="T100" fmla="*/ 594 w 1101"/>
              <a:gd name="T101" fmla="*/ 615 h 1101"/>
              <a:gd name="T102" fmla="*/ 615 w 1101"/>
              <a:gd name="T103" fmla="*/ 594 h 1101"/>
              <a:gd name="T104" fmla="*/ 777 w 1101"/>
              <a:gd name="T105" fmla="*/ 637 h 1101"/>
              <a:gd name="T106" fmla="*/ 785 w 1101"/>
              <a:gd name="T107" fmla="*/ 666 h 1101"/>
              <a:gd name="T108" fmla="*/ 761 w 1101"/>
              <a:gd name="T109" fmla="*/ 690 h 1101"/>
              <a:gd name="T110" fmla="*/ 856 w 1101"/>
              <a:gd name="T111" fmla="*/ 785 h 1101"/>
              <a:gd name="T112" fmla="*/ 856 w 1101"/>
              <a:gd name="T113" fmla="*/ 83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1" h="1101">
                <a:moveTo>
                  <a:pt x="550" y="0"/>
                </a:moveTo>
                <a:cubicBezTo>
                  <a:pt x="246" y="0"/>
                  <a:pt x="0" y="246"/>
                  <a:pt x="0" y="551"/>
                </a:cubicBezTo>
                <a:cubicBezTo>
                  <a:pt x="0" y="855"/>
                  <a:pt x="246" y="1101"/>
                  <a:pt x="550" y="1101"/>
                </a:cubicBezTo>
                <a:cubicBezTo>
                  <a:pt x="855" y="1101"/>
                  <a:pt x="1101" y="855"/>
                  <a:pt x="1101" y="551"/>
                </a:cubicBezTo>
                <a:cubicBezTo>
                  <a:pt x="1101" y="246"/>
                  <a:pt x="855" y="0"/>
                  <a:pt x="550" y="0"/>
                </a:cubicBezTo>
                <a:close/>
                <a:moveTo>
                  <a:pt x="244" y="268"/>
                </a:moveTo>
                <a:cubicBezTo>
                  <a:pt x="268" y="245"/>
                  <a:pt x="268" y="245"/>
                  <a:pt x="268" y="245"/>
                </a:cubicBezTo>
                <a:cubicBezTo>
                  <a:pt x="281" y="232"/>
                  <a:pt x="303" y="232"/>
                  <a:pt x="316" y="245"/>
                </a:cubicBezTo>
                <a:cubicBezTo>
                  <a:pt x="411" y="340"/>
                  <a:pt x="411" y="340"/>
                  <a:pt x="411" y="340"/>
                </a:cubicBezTo>
                <a:cubicBezTo>
                  <a:pt x="435" y="316"/>
                  <a:pt x="435" y="316"/>
                  <a:pt x="435" y="316"/>
                </a:cubicBezTo>
                <a:cubicBezTo>
                  <a:pt x="446" y="304"/>
                  <a:pt x="459" y="308"/>
                  <a:pt x="464" y="324"/>
                </a:cubicBezTo>
                <a:cubicBezTo>
                  <a:pt x="507" y="486"/>
                  <a:pt x="507" y="486"/>
                  <a:pt x="507" y="486"/>
                </a:cubicBezTo>
                <a:cubicBezTo>
                  <a:pt x="511" y="502"/>
                  <a:pt x="502" y="511"/>
                  <a:pt x="486" y="507"/>
                </a:cubicBezTo>
                <a:cubicBezTo>
                  <a:pt x="324" y="464"/>
                  <a:pt x="324" y="464"/>
                  <a:pt x="324" y="464"/>
                </a:cubicBezTo>
                <a:cubicBezTo>
                  <a:pt x="308" y="459"/>
                  <a:pt x="304" y="446"/>
                  <a:pt x="316" y="435"/>
                </a:cubicBezTo>
                <a:cubicBezTo>
                  <a:pt x="340" y="411"/>
                  <a:pt x="340" y="411"/>
                  <a:pt x="340" y="411"/>
                </a:cubicBezTo>
                <a:cubicBezTo>
                  <a:pt x="244" y="316"/>
                  <a:pt x="244" y="316"/>
                  <a:pt x="244" y="316"/>
                </a:cubicBezTo>
                <a:cubicBezTo>
                  <a:pt x="231" y="303"/>
                  <a:pt x="231" y="281"/>
                  <a:pt x="244" y="268"/>
                </a:cubicBezTo>
                <a:close/>
                <a:moveTo>
                  <a:pt x="516" y="656"/>
                </a:moveTo>
                <a:cubicBezTo>
                  <a:pt x="421" y="752"/>
                  <a:pt x="421" y="752"/>
                  <a:pt x="421" y="752"/>
                </a:cubicBezTo>
                <a:cubicBezTo>
                  <a:pt x="444" y="775"/>
                  <a:pt x="444" y="775"/>
                  <a:pt x="444" y="775"/>
                </a:cubicBezTo>
                <a:cubicBezTo>
                  <a:pt x="456" y="787"/>
                  <a:pt x="452" y="800"/>
                  <a:pt x="437" y="804"/>
                </a:cubicBezTo>
                <a:cubicBezTo>
                  <a:pt x="275" y="848"/>
                  <a:pt x="275" y="848"/>
                  <a:pt x="275" y="848"/>
                </a:cubicBezTo>
                <a:cubicBezTo>
                  <a:pt x="259" y="852"/>
                  <a:pt x="249" y="842"/>
                  <a:pt x="253" y="826"/>
                </a:cubicBezTo>
                <a:cubicBezTo>
                  <a:pt x="297" y="664"/>
                  <a:pt x="297" y="664"/>
                  <a:pt x="297" y="664"/>
                </a:cubicBezTo>
                <a:cubicBezTo>
                  <a:pt x="301" y="648"/>
                  <a:pt x="314" y="645"/>
                  <a:pt x="326" y="657"/>
                </a:cubicBezTo>
                <a:cubicBezTo>
                  <a:pt x="349" y="680"/>
                  <a:pt x="349" y="680"/>
                  <a:pt x="349" y="680"/>
                </a:cubicBezTo>
                <a:cubicBezTo>
                  <a:pt x="445" y="585"/>
                  <a:pt x="445" y="585"/>
                  <a:pt x="445" y="585"/>
                </a:cubicBezTo>
                <a:cubicBezTo>
                  <a:pt x="458" y="572"/>
                  <a:pt x="479" y="572"/>
                  <a:pt x="492" y="585"/>
                </a:cubicBezTo>
                <a:cubicBezTo>
                  <a:pt x="516" y="609"/>
                  <a:pt x="516" y="609"/>
                  <a:pt x="516" y="609"/>
                </a:cubicBezTo>
                <a:cubicBezTo>
                  <a:pt x="529" y="622"/>
                  <a:pt x="529" y="643"/>
                  <a:pt x="516" y="656"/>
                </a:cubicBezTo>
                <a:close/>
                <a:moveTo>
                  <a:pt x="585" y="445"/>
                </a:moveTo>
                <a:cubicBezTo>
                  <a:pt x="680" y="350"/>
                  <a:pt x="680" y="350"/>
                  <a:pt x="680" y="350"/>
                </a:cubicBezTo>
                <a:cubicBezTo>
                  <a:pt x="657" y="326"/>
                  <a:pt x="657" y="326"/>
                  <a:pt x="657" y="326"/>
                </a:cubicBezTo>
                <a:cubicBezTo>
                  <a:pt x="645" y="314"/>
                  <a:pt x="648" y="301"/>
                  <a:pt x="664" y="297"/>
                </a:cubicBezTo>
                <a:cubicBezTo>
                  <a:pt x="826" y="253"/>
                  <a:pt x="826" y="253"/>
                  <a:pt x="826" y="253"/>
                </a:cubicBezTo>
                <a:cubicBezTo>
                  <a:pt x="842" y="249"/>
                  <a:pt x="852" y="259"/>
                  <a:pt x="848" y="275"/>
                </a:cubicBezTo>
                <a:cubicBezTo>
                  <a:pt x="804" y="437"/>
                  <a:pt x="804" y="437"/>
                  <a:pt x="804" y="437"/>
                </a:cubicBezTo>
                <a:cubicBezTo>
                  <a:pt x="800" y="453"/>
                  <a:pt x="787" y="456"/>
                  <a:pt x="775" y="444"/>
                </a:cubicBezTo>
                <a:cubicBezTo>
                  <a:pt x="751" y="421"/>
                  <a:pt x="751" y="421"/>
                  <a:pt x="751" y="421"/>
                </a:cubicBezTo>
                <a:cubicBezTo>
                  <a:pt x="656" y="516"/>
                  <a:pt x="656" y="516"/>
                  <a:pt x="656" y="516"/>
                </a:cubicBezTo>
                <a:cubicBezTo>
                  <a:pt x="643" y="529"/>
                  <a:pt x="622" y="529"/>
                  <a:pt x="609" y="516"/>
                </a:cubicBezTo>
                <a:cubicBezTo>
                  <a:pt x="585" y="492"/>
                  <a:pt x="585" y="492"/>
                  <a:pt x="585" y="492"/>
                </a:cubicBezTo>
                <a:cubicBezTo>
                  <a:pt x="572" y="479"/>
                  <a:pt x="572" y="458"/>
                  <a:pt x="585" y="445"/>
                </a:cubicBezTo>
                <a:close/>
                <a:moveTo>
                  <a:pt x="856" y="833"/>
                </a:moveTo>
                <a:cubicBezTo>
                  <a:pt x="833" y="857"/>
                  <a:pt x="833" y="857"/>
                  <a:pt x="833" y="857"/>
                </a:cubicBezTo>
                <a:cubicBezTo>
                  <a:pt x="819" y="870"/>
                  <a:pt x="798" y="870"/>
                  <a:pt x="785" y="857"/>
                </a:cubicBezTo>
                <a:cubicBezTo>
                  <a:pt x="690" y="761"/>
                  <a:pt x="690" y="761"/>
                  <a:pt x="690" y="761"/>
                </a:cubicBezTo>
                <a:cubicBezTo>
                  <a:pt x="666" y="785"/>
                  <a:pt x="666" y="785"/>
                  <a:pt x="666" y="785"/>
                </a:cubicBezTo>
                <a:cubicBezTo>
                  <a:pt x="655" y="797"/>
                  <a:pt x="642" y="793"/>
                  <a:pt x="637" y="777"/>
                </a:cubicBezTo>
                <a:cubicBezTo>
                  <a:pt x="594" y="615"/>
                  <a:pt x="594" y="615"/>
                  <a:pt x="594" y="615"/>
                </a:cubicBezTo>
                <a:cubicBezTo>
                  <a:pt x="590" y="599"/>
                  <a:pt x="599" y="590"/>
                  <a:pt x="615" y="594"/>
                </a:cubicBezTo>
                <a:cubicBezTo>
                  <a:pt x="777" y="637"/>
                  <a:pt x="777" y="637"/>
                  <a:pt x="777" y="637"/>
                </a:cubicBezTo>
                <a:cubicBezTo>
                  <a:pt x="793" y="642"/>
                  <a:pt x="797" y="655"/>
                  <a:pt x="785" y="666"/>
                </a:cubicBezTo>
                <a:cubicBezTo>
                  <a:pt x="761" y="690"/>
                  <a:pt x="761" y="690"/>
                  <a:pt x="761" y="690"/>
                </a:cubicBezTo>
                <a:cubicBezTo>
                  <a:pt x="856" y="785"/>
                  <a:pt x="856" y="785"/>
                  <a:pt x="856" y="785"/>
                </a:cubicBezTo>
                <a:cubicBezTo>
                  <a:pt x="869" y="798"/>
                  <a:pt x="869" y="820"/>
                  <a:pt x="856" y="833"/>
                </a:cubicBezTo>
                <a:close/>
              </a:path>
            </a:pathLst>
          </a:custGeom>
          <a:solidFill>
            <a:schemeClr val="tx1"/>
          </a:solidFill>
          <a:ln>
            <a:noFill/>
          </a:ln>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13" name="Freeform 173">
            <a:extLst>
              <a:ext uri="{FF2B5EF4-FFF2-40B4-BE49-F238E27FC236}">
                <a16:creationId xmlns:a16="http://schemas.microsoft.com/office/drawing/2014/main" id="{0A23E1B1-387A-744F-AB47-BDD59836DD67}"/>
              </a:ext>
            </a:extLst>
          </p:cNvPr>
          <p:cNvSpPr>
            <a:spLocks noChangeAspect="1" noEditPoints="1"/>
          </p:cNvSpPr>
          <p:nvPr/>
        </p:nvSpPr>
        <p:spPr bwMode="auto">
          <a:xfrm>
            <a:off x="3362662" y="3597527"/>
            <a:ext cx="556159" cy="555372"/>
          </a:xfrm>
          <a:custGeom>
            <a:avLst/>
            <a:gdLst>
              <a:gd name="T0" fmla="*/ 0 w 296"/>
              <a:gd name="T1" fmla="*/ 148 h 296"/>
              <a:gd name="T2" fmla="*/ 296 w 296"/>
              <a:gd name="T3" fmla="*/ 148 h 296"/>
              <a:gd name="T4" fmla="*/ 288 w 296"/>
              <a:gd name="T5" fmla="*/ 144 h 296"/>
              <a:gd name="T6" fmla="*/ 152 w 296"/>
              <a:gd name="T7" fmla="*/ 42 h 296"/>
              <a:gd name="T8" fmla="*/ 288 w 296"/>
              <a:gd name="T9" fmla="*/ 144 h 296"/>
              <a:gd name="T10" fmla="*/ 144 w 296"/>
              <a:gd name="T11" fmla="*/ 170 h 296"/>
              <a:gd name="T12" fmla="*/ 144 w 296"/>
              <a:gd name="T13" fmla="*/ 152 h 296"/>
              <a:gd name="T14" fmla="*/ 144 w 296"/>
              <a:gd name="T15" fmla="*/ 125 h 296"/>
              <a:gd name="T16" fmla="*/ 126 w 296"/>
              <a:gd name="T17" fmla="*/ 144 h 296"/>
              <a:gd name="T18" fmla="*/ 152 w 296"/>
              <a:gd name="T19" fmla="*/ 125 h 296"/>
              <a:gd name="T20" fmla="*/ 152 w 296"/>
              <a:gd name="T21" fmla="*/ 144 h 296"/>
              <a:gd name="T22" fmla="*/ 152 w 296"/>
              <a:gd name="T23" fmla="*/ 170 h 296"/>
              <a:gd name="T24" fmla="*/ 170 w 296"/>
              <a:gd name="T25" fmla="*/ 152 h 296"/>
              <a:gd name="T26" fmla="*/ 118 w 296"/>
              <a:gd name="T27" fmla="*/ 144 h 296"/>
              <a:gd name="T28" fmla="*/ 144 w 296"/>
              <a:gd name="T29" fmla="*/ 93 h 296"/>
              <a:gd name="T30" fmla="*/ 118 w 296"/>
              <a:gd name="T31" fmla="*/ 152 h 296"/>
              <a:gd name="T32" fmla="*/ 144 w 296"/>
              <a:gd name="T33" fmla="*/ 202 h 296"/>
              <a:gd name="T34" fmla="*/ 118 w 296"/>
              <a:gd name="T35" fmla="*/ 152 h 296"/>
              <a:gd name="T36" fmla="*/ 178 w 296"/>
              <a:gd name="T37" fmla="*/ 152 h 296"/>
              <a:gd name="T38" fmla="*/ 152 w 296"/>
              <a:gd name="T39" fmla="*/ 202 h 296"/>
              <a:gd name="T40" fmla="*/ 178 w 296"/>
              <a:gd name="T41" fmla="*/ 144 h 296"/>
              <a:gd name="T42" fmla="*/ 152 w 296"/>
              <a:gd name="T43" fmla="*/ 93 h 296"/>
              <a:gd name="T44" fmla="*/ 178 w 296"/>
              <a:gd name="T45" fmla="*/ 144 h 296"/>
              <a:gd name="T46" fmla="*/ 85 w 296"/>
              <a:gd name="T47" fmla="*/ 144 h 296"/>
              <a:gd name="T48" fmla="*/ 144 w 296"/>
              <a:gd name="T49" fmla="*/ 50 h 296"/>
              <a:gd name="T50" fmla="*/ 85 w 296"/>
              <a:gd name="T51" fmla="*/ 152 h 296"/>
              <a:gd name="T52" fmla="*/ 144 w 296"/>
              <a:gd name="T53" fmla="*/ 245 h 296"/>
              <a:gd name="T54" fmla="*/ 85 w 296"/>
              <a:gd name="T55" fmla="*/ 152 h 296"/>
              <a:gd name="T56" fmla="*/ 210 w 296"/>
              <a:gd name="T57" fmla="*/ 152 h 296"/>
              <a:gd name="T58" fmla="*/ 152 w 296"/>
              <a:gd name="T59" fmla="*/ 245 h 296"/>
              <a:gd name="T60" fmla="*/ 210 w 296"/>
              <a:gd name="T61" fmla="*/ 144 h 296"/>
              <a:gd name="T62" fmla="*/ 152 w 296"/>
              <a:gd name="T63" fmla="*/ 50 h 296"/>
              <a:gd name="T64" fmla="*/ 210 w 296"/>
              <a:gd name="T65" fmla="*/ 144 h 296"/>
              <a:gd name="T66" fmla="*/ 144 w 296"/>
              <a:gd name="T67" fmla="*/ 42 h 296"/>
              <a:gd name="T68" fmla="*/ 8 w 296"/>
              <a:gd name="T69" fmla="*/ 144 h 296"/>
              <a:gd name="T70" fmla="*/ 8 w 296"/>
              <a:gd name="T71" fmla="*/ 152 h 296"/>
              <a:gd name="T72" fmla="*/ 144 w 296"/>
              <a:gd name="T73" fmla="*/ 253 h 296"/>
              <a:gd name="T74" fmla="*/ 8 w 296"/>
              <a:gd name="T75" fmla="*/ 152 h 296"/>
              <a:gd name="T76" fmla="*/ 152 w 296"/>
              <a:gd name="T77" fmla="*/ 253 h 296"/>
              <a:gd name="T78" fmla="*/ 288 w 296"/>
              <a:gd name="T79" fmla="*/ 15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296">
                <a:moveTo>
                  <a:pt x="148" y="0"/>
                </a:moveTo>
                <a:cubicBezTo>
                  <a:pt x="66" y="0"/>
                  <a:pt x="0" y="66"/>
                  <a:pt x="0" y="148"/>
                </a:cubicBezTo>
                <a:cubicBezTo>
                  <a:pt x="0" y="229"/>
                  <a:pt x="66" y="296"/>
                  <a:pt x="148" y="296"/>
                </a:cubicBezTo>
                <a:cubicBezTo>
                  <a:pt x="230" y="296"/>
                  <a:pt x="296" y="229"/>
                  <a:pt x="296" y="148"/>
                </a:cubicBezTo>
                <a:cubicBezTo>
                  <a:pt x="296" y="66"/>
                  <a:pt x="230" y="0"/>
                  <a:pt x="148" y="0"/>
                </a:cubicBezTo>
                <a:close/>
                <a:moveTo>
                  <a:pt x="288" y="144"/>
                </a:moveTo>
                <a:cubicBezTo>
                  <a:pt x="253" y="144"/>
                  <a:pt x="253" y="144"/>
                  <a:pt x="253" y="144"/>
                </a:cubicBezTo>
                <a:cubicBezTo>
                  <a:pt x="251" y="89"/>
                  <a:pt x="207" y="44"/>
                  <a:pt x="152" y="42"/>
                </a:cubicBezTo>
                <a:cubicBezTo>
                  <a:pt x="152" y="8"/>
                  <a:pt x="152" y="8"/>
                  <a:pt x="152" y="8"/>
                </a:cubicBezTo>
                <a:cubicBezTo>
                  <a:pt x="226" y="10"/>
                  <a:pt x="286" y="70"/>
                  <a:pt x="288" y="144"/>
                </a:cubicBezTo>
                <a:close/>
                <a:moveTo>
                  <a:pt x="144" y="152"/>
                </a:moveTo>
                <a:cubicBezTo>
                  <a:pt x="144" y="170"/>
                  <a:pt x="144" y="170"/>
                  <a:pt x="144" y="170"/>
                </a:cubicBezTo>
                <a:cubicBezTo>
                  <a:pt x="135" y="168"/>
                  <a:pt x="127" y="161"/>
                  <a:pt x="126" y="152"/>
                </a:cubicBezTo>
                <a:lnTo>
                  <a:pt x="144" y="152"/>
                </a:lnTo>
                <a:close/>
                <a:moveTo>
                  <a:pt x="126" y="144"/>
                </a:moveTo>
                <a:cubicBezTo>
                  <a:pt x="127" y="134"/>
                  <a:pt x="135" y="127"/>
                  <a:pt x="144" y="125"/>
                </a:cubicBezTo>
                <a:cubicBezTo>
                  <a:pt x="144" y="144"/>
                  <a:pt x="144" y="144"/>
                  <a:pt x="144" y="144"/>
                </a:cubicBezTo>
                <a:lnTo>
                  <a:pt x="126" y="144"/>
                </a:lnTo>
                <a:close/>
                <a:moveTo>
                  <a:pt x="152" y="144"/>
                </a:moveTo>
                <a:cubicBezTo>
                  <a:pt x="152" y="125"/>
                  <a:pt x="152" y="125"/>
                  <a:pt x="152" y="125"/>
                </a:cubicBezTo>
                <a:cubicBezTo>
                  <a:pt x="161" y="127"/>
                  <a:pt x="169" y="134"/>
                  <a:pt x="170" y="144"/>
                </a:cubicBezTo>
                <a:lnTo>
                  <a:pt x="152" y="144"/>
                </a:lnTo>
                <a:close/>
                <a:moveTo>
                  <a:pt x="170" y="152"/>
                </a:moveTo>
                <a:cubicBezTo>
                  <a:pt x="169" y="161"/>
                  <a:pt x="161" y="168"/>
                  <a:pt x="152" y="170"/>
                </a:cubicBezTo>
                <a:cubicBezTo>
                  <a:pt x="152" y="152"/>
                  <a:pt x="152" y="152"/>
                  <a:pt x="152" y="152"/>
                </a:cubicBezTo>
                <a:lnTo>
                  <a:pt x="170" y="152"/>
                </a:lnTo>
                <a:close/>
                <a:moveTo>
                  <a:pt x="144" y="117"/>
                </a:moveTo>
                <a:cubicBezTo>
                  <a:pt x="130" y="119"/>
                  <a:pt x="119" y="130"/>
                  <a:pt x="118" y="144"/>
                </a:cubicBezTo>
                <a:cubicBezTo>
                  <a:pt x="93" y="144"/>
                  <a:pt x="93" y="144"/>
                  <a:pt x="93" y="144"/>
                </a:cubicBezTo>
                <a:cubicBezTo>
                  <a:pt x="95" y="117"/>
                  <a:pt x="117" y="95"/>
                  <a:pt x="144" y="93"/>
                </a:cubicBezTo>
                <a:lnTo>
                  <a:pt x="144" y="117"/>
                </a:lnTo>
                <a:close/>
                <a:moveTo>
                  <a:pt x="118" y="152"/>
                </a:moveTo>
                <a:cubicBezTo>
                  <a:pt x="119" y="165"/>
                  <a:pt x="130" y="176"/>
                  <a:pt x="144" y="178"/>
                </a:cubicBezTo>
                <a:cubicBezTo>
                  <a:pt x="144" y="202"/>
                  <a:pt x="144" y="202"/>
                  <a:pt x="144" y="202"/>
                </a:cubicBezTo>
                <a:cubicBezTo>
                  <a:pt x="117" y="200"/>
                  <a:pt x="95" y="179"/>
                  <a:pt x="93" y="152"/>
                </a:cubicBezTo>
                <a:lnTo>
                  <a:pt x="118" y="152"/>
                </a:lnTo>
                <a:close/>
                <a:moveTo>
                  <a:pt x="152" y="178"/>
                </a:moveTo>
                <a:cubicBezTo>
                  <a:pt x="166" y="176"/>
                  <a:pt x="177" y="165"/>
                  <a:pt x="178" y="152"/>
                </a:cubicBezTo>
                <a:cubicBezTo>
                  <a:pt x="202" y="152"/>
                  <a:pt x="202" y="152"/>
                  <a:pt x="202" y="152"/>
                </a:cubicBezTo>
                <a:cubicBezTo>
                  <a:pt x="200" y="179"/>
                  <a:pt x="179" y="200"/>
                  <a:pt x="152" y="202"/>
                </a:cubicBezTo>
                <a:lnTo>
                  <a:pt x="152" y="178"/>
                </a:lnTo>
                <a:close/>
                <a:moveTo>
                  <a:pt x="178" y="144"/>
                </a:moveTo>
                <a:cubicBezTo>
                  <a:pt x="177" y="130"/>
                  <a:pt x="166" y="119"/>
                  <a:pt x="152" y="117"/>
                </a:cubicBezTo>
                <a:cubicBezTo>
                  <a:pt x="152" y="93"/>
                  <a:pt x="152" y="93"/>
                  <a:pt x="152" y="93"/>
                </a:cubicBezTo>
                <a:cubicBezTo>
                  <a:pt x="179" y="95"/>
                  <a:pt x="200" y="117"/>
                  <a:pt x="202" y="144"/>
                </a:cubicBezTo>
                <a:lnTo>
                  <a:pt x="178" y="144"/>
                </a:lnTo>
                <a:close/>
                <a:moveTo>
                  <a:pt x="144" y="85"/>
                </a:moveTo>
                <a:cubicBezTo>
                  <a:pt x="113" y="87"/>
                  <a:pt x="87" y="112"/>
                  <a:pt x="85" y="144"/>
                </a:cubicBezTo>
                <a:cubicBezTo>
                  <a:pt x="51" y="144"/>
                  <a:pt x="51" y="144"/>
                  <a:pt x="51" y="144"/>
                </a:cubicBezTo>
                <a:cubicBezTo>
                  <a:pt x="53" y="93"/>
                  <a:pt x="93" y="52"/>
                  <a:pt x="144" y="50"/>
                </a:cubicBezTo>
                <a:lnTo>
                  <a:pt x="144" y="85"/>
                </a:lnTo>
                <a:close/>
                <a:moveTo>
                  <a:pt x="85" y="152"/>
                </a:moveTo>
                <a:cubicBezTo>
                  <a:pt x="87" y="183"/>
                  <a:pt x="113" y="208"/>
                  <a:pt x="144" y="210"/>
                </a:cubicBezTo>
                <a:cubicBezTo>
                  <a:pt x="144" y="245"/>
                  <a:pt x="144" y="245"/>
                  <a:pt x="144" y="245"/>
                </a:cubicBezTo>
                <a:cubicBezTo>
                  <a:pt x="93" y="243"/>
                  <a:pt x="53" y="202"/>
                  <a:pt x="51" y="152"/>
                </a:cubicBezTo>
                <a:lnTo>
                  <a:pt x="85" y="152"/>
                </a:lnTo>
                <a:close/>
                <a:moveTo>
                  <a:pt x="152" y="210"/>
                </a:moveTo>
                <a:cubicBezTo>
                  <a:pt x="183" y="208"/>
                  <a:pt x="208" y="183"/>
                  <a:pt x="210" y="152"/>
                </a:cubicBezTo>
                <a:cubicBezTo>
                  <a:pt x="245" y="152"/>
                  <a:pt x="245" y="152"/>
                  <a:pt x="245" y="152"/>
                </a:cubicBezTo>
                <a:cubicBezTo>
                  <a:pt x="243" y="202"/>
                  <a:pt x="202" y="243"/>
                  <a:pt x="152" y="245"/>
                </a:cubicBezTo>
                <a:lnTo>
                  <a:pt x="152" y="210"/>
                </a:lnTo>
                <a:close/>
                <a:moveTo>
                  <a:pt x="210" y="144"/>
                </a:moveTo>
                <a:cubicBezTo>
                  <a:pt x="208" y="112"/>
                  <a:pt x="183" y="87"/>
                  <a:pt x="152" y="85"/>
                </a:cubicBezTo>
                <a:cubicBezTo>
                  <a:pt x="152" y="50"/>
                  <a:pt x="152" y="50"/>
                  <a:pt x="152" y="50"/>
                </a:cubicBezTo>
                <a:cubicBezTo>
                  <a:pt x="202" y="52"/>
                  <a:pt x="243" y="93"/>
                  <a:pt x="245" y="144"/>
                </a:cubicBezTo>
                <a:lnTo>
                  <a:pt x="210" y="144"/>
                </a:lnTo>
                <a:close/>
                <a:moveTo>
                  <a:pt x="144" y="8"/>
                </a:moveTo>
                <a:cubicBezTo>
                  <a:pt x="144" y="42"/>
                  <a:pt x="144" y="42"/>
                  <a:pt x="144" y="42"/>
                </a:cubicBezTo>
                <a:cubicBezTo>
                  <a:pt x="89" y="44"/>
                  <a:pt x="45" y="89"/>
                  <a:pt x="43" y="144"/>
                </a:cubicBezTo>
                <a:cubicBezTo>
                  <a:pt x="8" y="144"/>
                  <a:pt x="8" y="144"/>
                  <a:pt x="8" y="144"/>
                </a:cubicBezTo>
                <a:cubicBezTo>
                  <a:pt x="10" y="70"/>
                  <a:pt x="70" y="10"/>
                  <a:pt x="144" y="8"/>
                </a:cubicBezTo>
                <a:close/>
                <a:moveTo>
                  <a:pt x="8" y="152"/>
                </a:moveTo>
                <a:cubicBezTo>
                  <a:pt x="43" y="152"/>
                  <a:pt x="43" y="152"/>
                  <a:pt x="43" y="152"/>
                </a:cubicBezTo>
                <a:cubicBezTo>
                  <a:pt x="45" y="207"/>
                  <a:pt x="89" y="251"/>
                  <a:pt x="144" y="253"/>
                </a:cubicBezTo>
                <a:cubicBezTo>
                  <a:pt x="144" y="288"/>
                  <a:pt x="144" y="288"/>
                  <a:pt x="144" y="288"/>
                </a:cubicBezTo>
                <a:cubicBezTo>
                  <a:pt x="70" y="285"/>
                  <a:pt x="10" y="226"/>
                  <a:pt x="8" y="152"/>
                </a:cubicBezTo>
                <a:close/>
                <a:moveTo>
                  <a:pt x="152" y="288"/>
                </a:moveTo>
                <a:cubicBezTo>
                  <a:pt x="152" y="253"/>
                  <a:pt x="152" y="253"/>
                  <a:pt x="152" y="253"/>
                </a:cubicBezTo>
                <a:cubicBezTo>
                  <a:pt x="207" y="251"/>
                  <a:pt x="251" y="207"/>
                  <a:pt x="253" y="152"/>
                </a:cubicBezTo>
                <a:cubicBezTo>
                  <a:pt x="288" y="152"/>
                  <a:pt x="288" y="152"/>
                  <a:pt x="288" y="152"/>
                </a:cubicBezTo>
                <a:cubicBezTo>
                  <a:pt x="286" y="226"/>
                  <a:pt x="226" y="285"/>
                  <a:pt x="152" y="288"/>
                </a:cubicBezTo>
                <a:close/>
              </a:path>
            </a:pathLst>
          </a:custGeom>
          <a:solidFill>
            <a:schemeClr val="tx1"/>
          </a:solidFill>
          <a:ln>
            <a:noFill/>
          </a:ln>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grpSp>
        <p:nvGrpSpPr>
          <p:cNvPr id="14" name="Group 70">
            <a:extLst>
              <a:ext uri="{FF2B5EF4-FFF2-40B4-BE49-F238E27FC236}">
                <a16:creationId xmlns:a16="http://schemas.microsoft.com/office/drawing/2014/main" id="{6E361A3A-696C-6940-93D9-B36023E92476}"/>
              </a:ext>
            </a:extLst>
          </p:cNvPr>
          <p:cNvGrpSpPr>
            <a:grpSpLocks noChangeAspect="1"/>
          </p:cNvGrpSpPr>
          <p:nvPr/>
        </p:nvGrpSpPr>
        <p:grpSpPr bwMode="auto">
          <a:xfrm>
            <a:off x="6732353" y="3607518"/>
            <a:ext cx="556159" cy="555055"/>
            <a:chOff x="1876" y="2761"/>
            <a:chExt cx="504" cy="503"/>
          </a:xfrm>
          <a:solidFill>
            <a:schemeClr val="tx1"/>
          </a:solidFill>
        </p:grpSpPr>
        <p:sp>
          <p:nvSpPr>
            <p:cNvPr id="15" name="Freeform 71">
              <a:extLst>
                <a:ext uri="{FF2B5EF4-FFF2-40B4-BE49-F238E27FC236}">
                  <a16:creationId xmlns:a16="http://schemas.microsoft.com/office/drawing/2014/main" id="{208439E5-149B-B54B-AE34-ECCE694F02DB}"/>
                </a:ext>
              </a:extLst>
            </p:cNvPr>
            <p:cNvSpPr>
              <a:spLocks/>
            </p:cNvSpPr>
            <p:nvPr/>
          </p:nvSpPr>
          <p:spPr bwMode="auto">
            <a:xfrm>
              <a:off x="2111" y="2771"/>
              <a:ext cx="22" cy="57"/>
            </a:xfrm>
            <a:custGeom>
              <a:avLst/>
              <a:gdLst>
                <a:gd name="T0" fmla="*/ 5 w 9"/>
                <a:gd name="T1" fmla="*/ 24 h 24"/>
                <a:gd name="T2" fmla="*/ 4 w 9"/>
                <a:gd name="T3" fmla="*/ 24 h 24"/>
                <a:gd name="T4" fmla="*/ 0 w 9"/>
                <a:gd name="T5" fmla="*/ 20 h 24"/>
                <a:gd name="T6" fmla="*/ 0 w 9"/>
                <a:gd name="T7" fmla="*/ 4 h 24"/>
                <a:gd name="T8" fmla="*/ 4 w 9"/>
                <a:gd name="T9" fmla="*/ 0 h 24"/>
                <a:gd name="T10" fmla="*/ 5 w 9"/>
                <a:gd name="T11" fmla="*/ 0 h 24"/>
                <a:gd name="T12" fmla="*/ 9 w 9"/>
                <a:gd name="T13" fmla="*/ 4 h 24"/>
                <a:gd name="T14" fmla="*/ 9 w 9"/>
                <a:gd name="T15" fmla="*/ 20 h 24"/>
                <a:gd name="T16" fmla="*/ 5 w 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4">
                  <a:moveTo>
                    <a:pt x="5" y="24"/>
                  </a:moveTo>
                  <a:cubicBezTo>
                    <a:pt x="4" y="24"/>
                    <a:pt x="4" y="24"/>
                    <a:pt x="4" y="24"/>
                  </a:cubicBezTo>
                  <a:cubicBezTo>
                    <a:pt x="1" y="24"/>
                    <a:pt x="0" y="22"/>
                    <a:pt x="0" y="20"/>
                  </a:cubicBezTo>
                  <a:cubicBezTo>
                    <a:pt x="0" y="4"/>
                    <a:pt x="0" y="4"/>
                    <a:pt x="0" y="4"/>
                  </a:cubicBezTo>
                  <a:cubicBezTo>
                    <a:pt x="0" y="2"/>
                    <a:pt x="1" y="0"/>
                    <a:pt x="4" y="0"/>
                  </a:cubicBezTo>
                  <a:cubicBezTo>
                    <a:pt x="5" y="0"/>
                    <a:pt x="5" y="0"/>
                    <a:pt x="5" y="0"/>
                  </a:cubicBezTo>
                  <a:cubicBezTo>
                    <a:pt x="7" y="0"/>
                    <a:pt x="9" y="2"/>
                    <a:pt x="9" y="4"/>
                  </a:cubicBezTo>
                  <a:cubicBezTo>
                    <a:pt x="9" y="20"/>
                    <a:pt x="9" y="20"/>
                    <a:pt x="9" y="20"/>
                  </a:cubicBezTo>
                  <a:cubicBezTo>
                    <a:pt x="9" y="22"/>
                    <a:pt x="7" y="24"/>
                    <a:pt x="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16" name="Freeform 72">
              <a:extLst>
                <a:ext uri="{FF2B5EF4-FFF2-40B4-BE49-F238E27FC236}">
                  <a16:creationId xmlns:a16="http://schemas.microsoft.com/office/drawing/2014/main" id="{123ECD7A-88F4-814F-81A2-CFE64550F8E9}"/>
                </a:ext>
              </a:extLst>
            </p:cNvPr>
            <p:cNvSpPr>
              <a:spLocks/>
            </p:cNvSpPr>
            <p:nvPr/>
          </p:nvSpPr>
          <p:spPr bwMode="auto">
            <a:xfrm>
              <a:off x="1881" y="2989"/>
              <a:ext cx="57" cy="24"/>
            </a:xfrm>
            <a:custGeom>
              <a:avLst/>
              <a:gdLst>
                <a:gd name="T0" fmla="*/ 24 w 24"/>
                <a:gd name="T1" fmla="*/ 4 h 10"/>
                <a:gd name="T2" fmla="*/ 24 w 24"/>
                <a:gd name="T3" fmla="*/ 6 h 10"/>
                <a:gd name="T4" fmla="*/ 20 w 24"/>
                <a:gd name="T5" fmla="*/ 10 h 10"/>
                <a:gd name="T6" fmla="*/ 4 w 24"/>
                <a:gd name="T7" fmla="*/ 10 h 10"/>
                <a:gd name="T8" fmla="*/ 0 w 24"/>
                <a:gd name="T9" fmla="*/ 6 h 10"/>
                <a:gd name="T10" fmla="*/ 0 w 24"/>
                <a:gd name="T11" fmla="*/ 4 h 10"/>
                <a:gd name="T12" fmla="*/ 4 w 24"/>
                <a:gd name="T13" fmla="*/ 0 h 10"/>
                <a:gd name="T14" fmla="*/ 20 w 24"/>
                <a:gd name="T15" fmla="*/ 0 h 10"/>
                <a:gd name="T16" fmla="*/ 24 w 24"/>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24" y="4"/>
                  </a:moveTo>
                  <a:cubicBezTo>
                    <a:pt x="24" y="6"/>
                    <a:pt x="24" y="6"/>
                    <a:pt x="24" y="6"/>
                  </a:cubicBezTo>
                  <a:cubicBezTo>
                    <a:pt x="24" y="8"/>
                    <a:pt x="22" y="10"/>
                    <a:pt x="20" y="10"/>
                  </a:cubicBezTo>
                  <a:cubicBezTo>
                    <a:pt x="4" y="10"/>
                    <a:pt x="4" y="10"/>
                    <a:pt x="4" y="10"/>
                  </a:cubicBezTo>
                  <a:cubicBezTo>
                    <a:pt x="2" y="10"/>
                    <a:pt x="0" y="8"/>
                    <a:pt x="0" y="6"/>
                  </a:cubicBezTo>
                  <a:cubicBezTo>
                    <a:pt x="0" y="4"/>
                    <a:pt x="0" y="4"/>
                    <a:pt x="0" y="4"/>
                  </a:cubicBezTo>
                  <a:cubicBezTo>
                    <a:pt x="0" y="2"/>
                    <a:pt x="2" y="0"/>
                    <a:pt x="4" y="0"/>
                  </a:cubicBezTo>
                  <a:cubicBezTo>
                    <a:pt x="20" y="0"/>
                    <a:pt x="20" y="0"/>
                    <a:pt x="20" y="0"/>
                  </a:cubicBezTo>
                  <a:cubicBezTo>
                    <a:pt x="22" y="0"/>
                    <a:pt x="24" y="2"/>
                    <a:pt x="2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17" name="Freeform 73">
              <a:extLst>
                <a:ext uri="{FF2B5EF4-FFF2-40B4-BE49-F238E27FC236}">
                  <a16:creationId xmlns:a16="http://schemas.microsoft.com/office/drawing/2014/main" id="{6001A513-2713-494C-9EB7-D2CDD294CF3C}"/>
                </a:ext>
              </a:extLst>
            </p:cNvPr>
            <p:cNvSpPr>
              <a:spLocks/>
            </p:cNvSpPr>
            <p:nvPr/>
          </p:nvSpPr>
          <p:spPr bwMode="auto">
            <a:xfrm>
              <a:off x="2318" y="2989"/>
              <a:ext cx="57" cy="24"/>
            </a:xfrm>
            <a:custGeom>
              <a:avLst/>
              <a:gdLst>
                <a:gd name="T0" fmla="*/ 24 w 24"/>
                <a:gd name="T1" fmla="*/ 4 h 10"/>
                <a:gd name="T2" fmla="*/ 24 w 24"/>
                <a:gd name="T3" fmla="*/ 6 h 10"/>
                <a:gd name="T4" fmla="*/ 20 w 24"/>
                <a:gd name="T5" fmla="*/ 10 h 10"/>
                <a:gd name="T6" fmla="*/ 4 w 24"/>
                <a:gd name="T7" fmla="*/ 10 h 10"/>
                <a:gd name="T8" fmla="*/ 0 w 24"/>
                <a:gd name="T9" fmla="*/ 6 h 10"/>
                <a:gd name="T10" fmla="*/ 0 w 24"/>
                <a:gd name="T11" fmla="*/ 4 h 10"/>
                <a:gd name="T12" fmla="*/ 4 w 24"/>
                <a:gd name="T13" fmla="*/ 0 h 10"/>
                <a:gd name="T14" fmla="*/ 20 w 24"/>
                <a:gd name="T15" fmla="*/ 0 h 10"/>
                <a:gd name="T16" fmla="*/ 24 w 24"/>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
                  <a:moveTo>
                    <a:pt x="24" y="4"/>
                  </a:moveTo>
                  <a:cubicBezTo>
                    <a:pt x="24" y="6"/>
                    <a:pt x="24" y="6"/>
                    <a:pt x="24" y="6"/>
                  </a:cubicBezTo>
                  <a:cubicBezTo>
                    <a:pt x="24" y="8"/>
                    <a:pt x="22" y="10"/>
                    <a:pt x="20" y="10"/>
                  </a:cubicBezTo>
                  <a:cubicBezTo>
                    <a:pt x="4" y="10"/>
                    <a:pt x="4" y="10"/>
                    <a:pt x="4" y="10"/>
                  </a:cubicBezTo>
                  <a:cubicBezTo>
                    <a:pt x="2" y="10"/>
                    <a:pt x="0" y="8"/>
                    <a:pt x="0" y="6"/>
                  </a:cubicBezTo>
                  <a:cubicBezTo>
                    <a:pt x="0" y="4"/>
                    <a:pt x="0" y="4"/>
                    <a:pt x="0" y="4"/>
                  </a:cubicBezTo>
                  <a:cubicBezTo>
                    <a:pt x="0" y="2"/>
                    <a:pt x="2" y="0"/>
                    <a:pt x="4" y="0"/>
                  </a:cubicBezTo>
                  <a:cubicBezTo>
                    <a:pt x="20" y="0"/>
                    <a:pt x="20" y="0"/>
                    <a:pt x="20" y="0"/>
                  </a:cubicBezTo>
                  <a:cubicBezTo>
                    <a:pt x="22" y="0"/>
                    <a:pt x="24" y="2"/>
                    <a:pt x="2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18" name="Freeform 74">
              <a:extLst>
                <a:ext uri="{FF2B5EF4-FFF2-40B4-BE49-F238E27FC236}">
                  <a16:creationId xmlns:a16="http://schemas.microsoft.com/office/drawing/2014/main" id="{7B7EF856-AFB3-BA48-8839-F5255A994C31}"/>
                </a:ext>
              </a:extLst>
            </p:cNvPr>
            <p:cNvSpPr>
              <a:spLocks/>
            </p:cNvSpPr>
            <p:nvPr/>
          </p:nvSpPr>
          <p:spPr bwMode="auto">
            <a:xfrm>
              <a:off x="2262" y="2843"/>
              <a:ext cx="51" cy="50"/>
            </a:xfrm>
            <a:custGeom>
              <a:avLst/>
              <a:gdLst>
                <a:gd name="T0" fmla="*/ 18 w 21"/>
                <a:gd name="T1" fmla="*/ 1 h 21"/>
                <a:gd name="T2" fmla="*/ 19 w 21"/>
                <a:gd name="T3" fmla="*/ 2 h 21"/>
                <a:gd name="T4" fmla="*/ 19 w 21"/>
                <a:gd name="T5" fmla="*/ 8 h 21"/>
                <a:gd name="T6" fmla="*/ 8 w 21"/>
                <a:gd name="T7" fmla="*/ 19 h 21"/>
                <a:gd name="T8" fmla="*/ 2 w 21"/>
                <a:gd name="T9" fmla="*/ 19 h 21"/>
                <a:gd name="T10" fmla="*/ 1 w 21"/>
                <a:gd name="T11" fmla="*/ 18 h 21"/>
                <a:gd name="T12" fmla="*/ 1 w 21"/>
                <a:gd name="T13" fmla="*/ 12 h 21"/>
                <a:gd name="T14" fmla="*/ 13 w 21"/>
                <a:gd name="T15" fmla="*/ 1 h 21"/>
                <a:gd name="T16" fmla="*/ 18 w 21"/>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8" y="1"/>
                  </a:moveTo>
                  <a:cubicBezTo>
                    <a:pt x="19" y="2"/>
                    <a:pt x="19" y="2"/>
                    <a:pt x="19" y="2"/>
                  </a:cubicBezTo>
                  <a:cubicBezTo>
                    <a:pt x="21" y="4"/>
                    <a:pt x="21" y="6"/>
                    <a:pt x="19" y="8"/>
                  </a:cubicBezTo>
                  <a:cubicBezTo>
                    <a:pt x="8" y="19"/>
                    <a:pt x="8" y="19"/>
                    <a:pt x="8" y="19"/>
                  </a:cubicBezTo>
                  <a:cubicBezTo>
                    <a:pt x="6" y="21"/>
                    <a:pt x="4" y="21"/>
                    <a:pt x="2" y="19"/>
                  </a:cubicBezTo>
                  <a:cubicBezTo>
                    <a:pt x="1" y="18"/>
                    <a:pt x="1" y="18"/>
                    <a:pt x="1" y="18"/>
                  </a:cubicBezTo>
                  <a:cubicBezTo>
                    <a:pt x="0" y="17"/>
                    <a:pt x="0" y="14"/>
                    <a:pt x="1" y="12"/>
                  </a:cubicBezTo>
                  <a:cubicBezTo>
                    <a:pt x="13" y="1"/>
                    <a:pt x="13" y="1"/>
                    <a:pt x="13" y="1"/>
                  </a:cubicBezTo>
                  <a:cubicBezTo>
                    <a:pt x="14" y="0"/>
                    <a:pt x="17" y="0"/>
                    <a:pt x="18"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19" name="Freeform 75">
              <a:extLst>
                <a:ext uri="{FF2B5EF4-FFF2-40B4-BE49-F238E27FC236}">
                  <a16:creationId xmlns:a16="http://schemas.microsoft.com/office/drawing/2014/main" id="{CD464170-640E-0843-ACCE-FCDDEE2A8A80}"/>
                </a:ext>
              </a:extLst>
            </p:cNvPr>
            <p:cNvSpPr>
              <a:spLocks/>
            </p:cNvSpPr>
            <p:nvPr/>
          </p:nvSpPr>
          <p:spPr bwMode="auto">
            <a:xfrm>
              <a:off x="1941" y="2843"/>
              <a:ext cx="50" cy="50"/>
            </a:xfrm>
            <a:custGeom>
              <a:avLst/>
              <a:gdLst>
                <a:gd name="T0" fmla="*/ 19 w 21"/>
                <a:gd name="T1" fmla="*/ 18 h 21"/>
                <a:gd name="T2" fmla="*/ 18 w 21"/>
                <a:gd name="T3" fmla="*/ 19 h 21"/>
                <a:gd name="T4" fmla="*/ 12 w 21"/>
                <a:gd name="T5" fmla="*/ 19 h 21"/>
                <a:gd name="T6" fmla="*/ 1 w 21"/>
                <a:gd name="T7" fmla="*/ 8 h 21"/>
                <a:gd name="T8" fmla="*/ 1 w 21"/>
                <a:gd name="T9" fmla="*/ 2 h 21"/>
                <a:gd name="T10" fmla="*/ 2 w 21"/>
                <a:gd name="T11" fmla="*/ 1 h 21"/>
                <a:gd name="T12" fmla="*/ 8 w 21"/>
                <a:gd name="T13" fmla="*/ 1 h 21"/>
                <a:gd name="T14" fmla="*/ 19 w 21"/>
                <a:gd name="T15" fmla="*/ 12 h 21"/>
                <a:gd name="T16" fmla="*/ 19 w 21"/>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
                  <a:moveTo>
                    <a:pt x="19" y="18"/>
                  </a:moveTo>
                  <a:cubicBezTo>
                    <a:pt x="18" y="19"/>
                    <a:pt x="18" y="19"/>
                    <a:pt x="18" y="19"/>
                  </a:cubicBezTo>
                  <a:cubicBezTo>
                    <a:pt x="17" y="21"/>
                    <a:pt x="14" y="21"/>
                    <a:pt x="12" y="19"/>
                  </a:cubicBezTo>
                  <a:cubicBezTo>
                    <a:pt x="1" y="8"/>
                    <a:pt x="1" y="8"/>
                    <a:pt x="1" y="8"/>
                  </a:cubicBezTo>
                  <a:cubicBezTo>
                    <a:pt x="0" y="6"/>
                    <a:pt x="0" y="4"/>
                    <a:pt x="1" y="2"/>
                  </a:cubicBezTo>
                  <a:cubicBezTo>
                    <a:pt x="2" y="1"/>
                    <a:pt x="2" y="1"/>
                    <a:pt x="2" y="1"/>
                  </a:cubicBezTo>
                  <a:cubicBezTo>
                    <a:pt x="4" y="0"/>
                    <a:pt x="6" y="0"/>
                    <a:pt x="8" y="1"/>
                  </a:cubicBezTo>
                  <a:cubicBezTo>
                    <a:pt x="19" y="12"/>
                    <a:pt x="19" y="12"/>
                    <a:pt x="19" y="12"/>
                  </a:cubicBezTo>
                  <a:cubicBezTo>
                    <a:pt x="21" y="14"/>
                    <a:pt x="21" y="17"/>
                    <a:pt x="19"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20" name="Freeform 76">
              <a:extLst>
                <a:ext uri="{FF2B5EF4-FFF2-40B4-BE49-F238E27FC236}">
                  <a16:creationId xmlns:a16="http://schemas.microsoft.com/office/drawing/2014/main" id="{56BDA94F-9934-6D48-BB85-109FE28D9EDF}"/>
                </a:ext>
              </a:extLst>
            </p:cNvPr>
            <p:cNvSpPr>
              <a:spLocks/>
            </p:cNvSpPr>
            <p:nvPr/>
          </p:nvSpPr>
          <p:spPr bwMode="auto">
            <a:xfrm>
              <a:off x="2054" y="2915"/>
              <a:ext cx="117" cy="177"/>
            </a:xfrm>
            <a:custGeom>
              <a:avLst/>
              <a:gdLst>
                <a:gd name="T0" fmla="*/ 46 w 49"/>
                <a:gd name="T1" fmla="*/ 55 h 74"/>
                <a:gd name="T2" fmla="*/ 44 w 49"/>
                <a:gd name="T3" fmla="*/ 52 h 74"/>
                <a:gd name="T4" fmla="*/ 0 w 49"/>
                <a:gd name="T5" fmla="*/ 0 h 74"/>
                <a:gd name="T6" fmla="*/ 24 w 49"/>
                <a:gd name="T7" fmla="*/ 63 h 74"/>
                <a:gd name="T8" fmla="*/ 25 w 49"/>
                <a:gd name="T9" fmla="*/ 66 h 74"/>
                <a:gd name="T10" fmla="*/ 42 w 49"/>
                <a:gd name="T11" fmla="*/ 71 h 74"/>
                <a:gd name="T12" fmla="*/ 46 w 49"/>
                <a:gd name="T13" fmla="*/ 55 h 74"/>
              </a:gdLst>
              <a:ahLst/>
              <a:cxnLst>
                <a:cxn ang="0">
                  <a:pos x="T0" y="T1"/>
                </a:cxn>
                <a:cxn ang="0">
                  <a:pos x="T2" y="T3"/>
                </a:cxn>
                <a:cxn ang="0">
                  <a:pos x="T4" y="T5"/>
                </a:cxn>
                <a:cxn ang="0">
                  <a:pos x="T6" y="T7"/>
                </a:cxn>
                <a:cxn ang="0">
                  <a:pos x="T8" y="T9"/>
                </a:cxn>
                <a:cxn ang="0">
                  <a:pos x="T10" y="T11"/>
                </a:cxn>
                <a:cxn ang="0">
                  <a:pos x="T12" y="T13"/>
                </a:cxn>
              </a:cxnLst>
              <a:rect l="0" t="0" r="r" b="b"/>
              <a:pathLst>
                <a:path w="49" h="74">
                  <a:moveTo>
                    <a:pt x="46" y="55"/>
                  </a:moveTo>
                  <a:cubicBezTo>
                    <a:pt x="45" y="54"/>
                    <a:pt x="45" y="53"/>
                    <a:pt x="44" y="52"/>
                  </a:cubicBezTo>
                  <a:cubicBezTo>
                    <a:pt x="0" y="0"/>
                    <a:pt x="0" y="0"/>
                    <a:pt x="0" y="0"/>
                  </a:cubicBezTo>
                  <a:cubicBezTo>
                    <a:pt x="24" y="63"/>
                    <a:pt x="24" y="63"/>
                    <a:pt x="24" y="63"/>
                  </a:cubicBezTo>
                  <a:cubicBezTo>
                    <a:pt x="24" y="64"/>
                    <a:pt x="25" y="65"/>
                    <a:pt x="25" y="66"/>
                  </a:cubicBezTo>
                  <a:cubicBezTo>
                    <a:pt x="29" y="72"/>
                    <a:pt x="36" y="74"/>
                    <a:pt x="42" y="71"/>
                  </a:cubicBezTo>
                  <a:cubicBezTo>
                    <a:pt x="47" y="67"/>
                    <a:pt x="49" y="60"/>
                    <a:pt x="46"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21" name="Freeform 77">
              <a:extLst>
                <a:ext uri="{FF2B5EF4-FFF2-40B4-BE49-F238E27FC236}">
                  <a16:creationId xmlns:a16="http://schemas.microsoft.com/office/drawing/2014/main" id="{87C72986-A734-7249-A72D-4D3DE272DAAE}"/>
                </a:ext>
              </a:extLst>
            </p:cNvPr>
            <p:cNvSpPr>
              <a:spLocks noEditPoints="1"/>
            </p:cNvSpPr>
            <p:nvPr/>
          </p:nvSpPr>
          <p:spPr bwMode="auto">
            <a:xfrm>
              <a:off x="1876" y="2761"/>
              <a:ext cx="504" cy="503"/>
            </a:xfrm>
            <a:custGeom>
              <a:avLst/>
              <a:gdLst>
                <a:gd name="T0" fmla="*/ 105 w 210"/>
                <a:gd name="T1" fmla="*/ 0 h 210"/>
                <a:gd name="T2" fmla="*/ 0 w 210"/>
                <a:gd name="T3" fmla="*/ 105 h 210"/>
                <a:gd name="T4" fmla="*/ 105 w 210"/>
                <a:gd name="T5" fmla="*/ 210 h 210"/>
                <a:gd name="T6" fmla="*/ 210 w 210"/>
                <a:gd name="T7" fmla="*/ 105 h 210"/>
                <a:gd name="T8" fmla="*/ 105 w 210"/>
                <a:gd name="T9" fmla="*/ 0 h 210"/>
                <a:gd name="T10" fmla="*/ 105 w 210"/>
                <a:gd name="T11" fmla="*/ 201 h 210"/>
                <a:gd name="T12" fmla="*/ 9 w 210"/>
                <a:gd name="T13" fmla="*/ 105 h 210"/>
                <a:gd name="T14" fmla="*/ 105 w 210"/>
                <a:gd name="T15" fmla="*/ 9 h 210"/>
                <a:gd name="T16" fmla="*/ 200 w 210"/>
                <a:gd name="T17" fmla="*/ 105 h 210"/>
                <a:gd name="T18" fmla="*/ 105 w 210"/>
                <a:gd name="T19" fmla="*/ 20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0">
                  <a:moveTo>
                    <a:pt x="105" y="0"/>
                  </a:moveTo>
                  <a:cubicBezTo>
                    <a:pt x="47" y="0"/>
                    <a:pt x="0" y="47"/>
                    <a:pt x="0" y="105"/>
                  </a:cubicBezTo>
                  <a:cubicBezTo>
                    <a:pt x="0" y="163"/>
                    <a:pt x="47" y="210"/>
                    <a:pt x="105" y="210"/>
                  </a:cubicBezTo>
                  <a:cubicBezTo>
                    <a:pt x="163" y="210"/>
                    <a:pt x="210" y="163"/>
                    <a:pt x="210" y="105"/>
                  </a:cubicBezTo>
                  <a:cubicBezTo>
                    <a:pt x="210" y="47"/>
                    <a:pt x="163" y="0"/>
                    <a:pt x="105" y="0"/>
                  </a:cubicBezTo>
                  <a:close/>
                  <a:moveTo>
                    <a:pt x="105" y="201"/>
                  </a:moveTo>
                  <a:cubicBezTo>
                    <a:pt x="52" y="201"/>
                    <a:pt x="9" y="158"/>
                    <a:pt x="9" y="105"/>
                  </a:cubicBezTo>
                  <a:cubicBezTo>
                    <a:pt x="9" y="52"/>
                    <a:pt x="52" y="9"/>
                    <a:pt x="105" y="9"/>
                  </a:cubicBezTo>
                  <a:cubicBezTo>
                    <a:pt x="158" y="9"/>
                    <a:pt x="200" y="52"/>
                    <a:pt x="200" y="105"/>
                  </a:cubicBezTo>
                  <a:cubicBezTo>
                    <a:pt x="200" y="158"/>
                    <a:pt x="158" y="201"/>
                    <a:pt x="105" y="2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grpSp>
      <p:sp>
        <p:nvSpPr>
          <p:cNvPr id="22" name="Freeform 99">
            <a:extLst>
              <a:ext uri="{FF2B5EF4-FFF2-40B4-BE49-F238E27FC236}">
                <a16:creationId xmlns:a16="http://schemas.microsoft.com/office/drawing/2014/main" id="{BA8D295D-E43F-9C41-BA8E-EDEEC40B1AA2}"/>
              </a:ext>
            </a:extLst>
          </p:cNvPr>
          <p:cNvSpPr>
            <a:spLocks noChangeAspect="1" noEditPoints="1"/>
          </p:cNvSpPr>
          <p:nvPr/>
        </p:nvSpPr>
        <p:spPr bwMode="gray">
          <a:xfrm>
            <a:off x="8636242" y="3630680"/>
            <a:ext cx="364525" cy="464771"/>
          </a:xfrm>
          <a:custGeom>
            <a:avLst/>
            <a:gdLst>
              <a:gd name="T0" fmla="*/ 814 w 884"/>
              <a:gd name="T1" fmla="*/ 463 h 1110"/>
              <a:gd name="T2" fmla="*/ 797 w 884"/>
              <a:gd name="T3" fmla="*/ 463 h 1110"/>
              <a:gd name="T4" fmla="*/ 797 w 884"/>
              <a:gd name="T5" fmla="*/ 416 h 1110"/>
              <a:gd name="T6" fmla="*/ 780 w 884"/>
              <a:gd name="T7" fmla="*/ 399 h 1110"/>
              <a:gd name="T8" fmla="*/ 762 w 884"/>
              <a:gd name="T9" fmla="*/ 399 h 1110"/>
              <a:gd name="T10" fmla="*/ 762 w 884"/>
              <a:gd name="T11" fmla="*/ 313 h 1110"/>
              <a:gd name="T12" fmla="*/ 450 w 884"/>
              <a:gd name="T13" fmla="*/ 0 h 1110"/>
              <a:gd name="T14" fmla="*/ 138 w 884"/>
              <a:gd name="T15" fmla="*/ 313 h 1110"/>
              <a:gd name="T16" fmla="*/ 138 w 884"/>
              <a:gd name="T17" fmla="*/ 463 h 1110"/>
              <a:gd name="T18" fmla="*/ 69 w 884"/>
              <a:gd name="T19" fmla="*/ 463 h 1110"/>
              <a:gd name="T20" fmla="*/ 0 w 884"/>
              <a:gd name="T21" fmla="*/ 532 h 1110"/>
              <a:gd name="T22" fmla="*/ 0 w 884"/>
              <a:gd name="T23" fmla="*/ 1040 h 1110"/>
              <a:gd name="T24" fmla="*/ 69 w 884"/>
              <a:gd name="T25" fmla="*/ 1110 h 1110"/>
              <a:gd name="T26" fmla="*/ 814 w 884"/>
              <a:gd name="T27" fmla="*/ 1110 h 1110"/>
              <a:gd name="T28" fmla="*/ 884 w 884"/>
              <a:gd name="T29" fmla="*/ 1040 h 1110"/>
              <a:gd name="T30" fmla="*/ 884 w 884"/>
              <a:gd name="T31" fmla="*/ 532 h 1110"/>
              <a:gd name="T32" fmla="*/ 814 w 884"/>
              <a:gd name="T33" fmla="*/ 463 h 1110"/>
              <a:gd name="T34" fmla="*/ 531 w 884"/>
              <a:gd name="T35" fmla="*/ 895 h 1110"/>
              <a:gd name="T36" fmla="*/ 341 w 884"/>
              <a:gd name="T37" fmla="*/ 895 h 1110"/>
              <a:gd name="T38" fmla="*/ 331 w 884"/>
              <a:gd name="T39" fmla="*/ 885 h 1110"/>
              <a:gd name="T40" fmla="*/ 344 w 884"/>
              <a:gd name="T41" fmla="*/ 786 h 1110"/>
              <a:gd name="T42" fmla="*/ 354 w 884"/>
              <a:gd name="T43" fmla="*/ 776 h 1110"/>
              <a:gd name="T44" fmla="*/ 371 w 884"/>
              <a:gd name="T45" fmla="*/ 776 h 1110"/>
              <a:gd name="T46" fmla="*/ 369 w 884"/>
              <a:gd name="T47" fmla="*/ 763 h 1110"/>
              <a:gd name="T48" fmla="*/ 436 w 884"/>
              <a:gd name="T49" fmla="*/ 696 h 1110"/>
              <a:gd name="T50" fmla="*/ 502 w 884"/>
              <a:gd name="T51" fmla="*/ 763 h 1110"/>
              <a:gd name="T52" fmla="*/ 501 w 884"/>
              <a:gd name="T53" fmla="*/ 776 h 1110"/>
              <a:gd name="T54" fmla="*/ 517 w 884"/>
              <a:gd name="T55" fmla="*/ 776 h 1110"/>
              <a:gd name="T56" fmla="*/ 527 w 884"/>
              <a:gd name="T57" fmla="*/ 786 h 1110"/>
              <a:gd name="T58" fmla="*/ 541 w 884"/>
              <a:gd name="T59" fmla="*/ 885 h 1110"/>
              <a:gd name="T60" fmla="*/ 531 w 884"/>
              <a:gd name="T61" fmla="*/ 895 h 1110"/>
              <a:gd name="T62" fmla="*/ 641 w 884"/>
              <a:gd name="T63" fmla="*/ 399 h 1110"/>
              <a:gd name="T64" fmla="*/ 624 w 884"/>
              <a:gd name="T65" fmla="*/ 399 h 1110"/>
              <a:gd name="T66" fmla="*/ 606 w 884"/>
              <a:gd name="T67" fmla="*/ 416 h 1110"/>
              <a:gd name="T68" fmla="*/ 606 w 884"/>
              <a:gd name="T69" fmla="*/ 463 h 1110"/>
              <a:gd name="T70" fmla="*/ 260 w 884"/>
              <a:gd name="T71" fmla="*/ 463 h 1110"/>
              <a:gd name="T72" fmla="*/ 260 w 884"/>
              <a:gd name="T73" fmla="*/ 313 h 1110"/>
              <a:gd name="T74" fmla="*/ 450 w 884"/>
              <a:gd name="T75" fmla="*/ 122 h 1110"/>
              <a:gd name="T76" fmla="*/ 641 w 884"/>
              <a:gd name="T77" fmla="*/ 313 h 1110"/>
              <a:gd name="T78" fmla="*/ 641 w 884"/>
              <a:gd name="T79" fmla="*/ 399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4" h="1110">
                <a:moveTo>
                  <a:pt x="814" y="463"/>
                </a:moveTo>
                <a:cubicBezTo>
                  <a:pt x="797" y="463"/>
                  <a:pt x="797" y="463"/>
                  <a:pt x="797" y="463"/>
                </a:cubicBezTo>
                <a:cubicBezTo>
                  <a:pt x="797" y="416"/>
                  <a:pt x="797" y="416"/>
                  <a:pt x="797" y="416"/>
                </a:cubicBezTo>
                <a:cubicBezTo>
                  <a:pt x="797" y="407"/>
                  <a:pt x="789" y="399"/>
                  <a:pt x="780" y="399"/>
                </a:cubicBezTo>
                <a:cubicBezTo>
                  <a:pt x="762" y="399"/>
                  <a:pt x="762" y="399"/>
                  <a:pt x="762" y="399"/>
                </a:cubicBezTo>
                <a:cubicBezTo>
                  <a:pt x="762" y="313"/>
                  <a:pt x="762" y="313"/>
                  <a:pt x="762" y="313"/>
                </a:cubicBezTo>
                <a:cubicBezTo>
                  <a:pt x="762" y="140"/>
                  <a:pt x="623" y="0"/>
                  <a:pt x="450" y="0"/>
                </a:cubicBezTo>
                <a:cubicBezTo>
                  <a:pt x="278" y="0"/>
                  <a:pt x="138" y="140"/>
                  <a:pt x="138" y="313"/>
                </a:cubicBezTo>
                <a:cubicBezTo>
                  <a:pt x="138" y="463"/>
                  <a:pt x="138" y="463"/>
                  <a:pt x="138" y="463"/>
                </a:cubicBezTo>
                <a:cubicBezTo>
                  <a:pt x="69" y="463"/>
                  <a:pt x="69" y="463"/>
                  <a:pt x="69" y="463"/>
                </a:cubicBezTo>
                <a:cubicBezTo>
                  <a:pt x="31" y="463"/>
                  <a:pt x="0" y="494"/>
                  <a:pt x="0" y="532"/>
                </a:cubicBezTo>
                <a:cubicBezTo>
                  <a:pt x="0" y="1040"/>
                  <a:pt x="0" y="1040"/>
                  <a:pt x="0" y="1040"/>
                </a:cubicBezTo>
                <a:cubicBezTo>
                  <a:pt x="0" y="1079"/>
                  <a:pt x="31" y="1110"/>
                  <a:pt x="69" y="1110"/>
                </a:cubicBezTo>
                <a:cubicBezTo>
                  <a:pt x="814" y="1110"/>
                  <a:pt x="814" y="1110"/>
                  <a:pt x="814" y="1110"/>
                </a:cubicBezTo>
                <a:cubicBezTo>
                  <a:pt x="853" y="1110"/>
                  <a:pt x="884" y="1079"/>
                  <a:pt x="884" y="1040"/>
                </a:cubicBezTo>
                <a:cubicBezTo>
                  <a:pt x="884" y="532"/>
                  <a:pt x="884" y="532"/>
                  <a:pt x="884" y="532"/>
                </a:cubicBezTo>
                <a:cubicBezTo>
                  <a:pt x="884" y="494"/>
                  <a:pt x="853" y="463"/>
                  <a:pt x="814" y="463"/>
                </a:cubicBezTo>
                <a:close/>
                <a:moveTo>
                  <a:pt x="531" y="895"/>
                </a:moveTo>
                <a:cubicBezTo>
                  <a:pt x="341" y="895"/>
                  <a:pt x="341" y="895"/>
                  <a:pt x="341" y="895"/>
                </a:cubicBezTo>
                <a:cubicBezTo>
                  <a:pt x="335" y="895"/>
                  <a:pt x="331" y="890"/>
                  <a:pt x="331" y="885"/>
                </a:cubicBezTo>
                <a:cubicBezTo>
                  <a:pt x="344" y="786"/>
                  <a:pt x="344" y="786"/>
                  <a:pt x="344" y="786"/>
                </a:cubicBezTo>
                <a:cubicBezTo>
                  <a:pt x="344" y="780"/>
                  <a:pt x="349" y="776"/>
                  <a:pt x="354" y="776"/>
                </a:cubicBezTo>
                <a:cubicBezTo>
                  <a:pt x="371" y="776"/>
                  <a:pt x="371" y="776"/>
                  <a:pt x="371" y="776"/>
                </a:cubicBezTo>
                <a:cubicBezTo>
                  <a:pt x="370" y="771"/>
                  <a:pt x="369" y="767"/>
                  <a:pt x="369" y="763"/>
                </a:cubicBezTo>
                <a:cubicBezTo>
                  <a:pt x="369" y="726"/>
                  <a:pt x="399" y="696"/>
                  <a:pt x="436" y="696"/>
                </a:cubicBezTo>
                <a:cubicBezTo>
                  <a:pt x="472" y="696"/>
                  <a:pt x="502" y="726"/>
                  <a:pt x="502" y="763"/>
                </a:cubicBezTo>
                <a:cubicBezTo>
                  <a:pt x="502" y="767"/>
                  <a:pt x="502" y="771"/>
                  <a:pt x="501" y="776"/>
                </a:cubicBezTo>
                <a:cubicBezTo>
                  <a:pt x="517" y="776"/>
                  <a:pt x="517" y="776"/>
                  <a:pt x="517" y="776"/>
                </a:cubicBezTo>
                <a:cubicBezTo>
                  <a:pt x="523" y="776"/>
                  <a:pt x="527" y="780"/>
                  <a:pt x="527" y="786"/>
                </a:cubicBezTo>
                <a:cubicBezTo>
                  <a:pt x="541" y="885"/>
                  <a:pt x="541" y="885"/>
                  <a:pt x="541" y="885"/>
                </a:cubicBezTo>
                <a:cubicBezTo>
                  <a:pt x="541" y="890"/>
                  <a:pt x="536" y="895"/>
                  <a:pt x="531" y="895"/>
                </a:cubicBezTo>
                <a:close/>
                <a:moveTo>
                  <a:pt x="641" y="399"/>
                </a:moveTo>
                <a:cubicBezTo>
                  <a:pt x="624" y="399"/>
                  <a:pt x="624" y="399"/>
                  <a:pt x="624" y="399"/>
                </a:cubicBezTo>
                <a:cubicBezTo>
                  <a:pt x="614" y="399"/>
                  <a:pt x="606" y="407"/>
                  <a:pt x="606" y="416"/>
                </a:cubicBezTo>
                <a:cubicBezTo>
                  <a:pt x="606" y="463"/>
                  <a:pt x="606" y="463"/>
                  <a:pt x="606" y="463"/>
                </a:cubicBezTo>
                <a:cubicBezTo>
                  <a:pt x="260" y="463"/>
                  <a:pt x="260" y="463"/>
                  <a:pt x="260" y="463"/>
                </a:cubicBezTo>
                <a:cubicBezTo>
                  <a:pt x="260" y="313"/>
                  <a:pt x="260" y="313"/>
                  <a:pt x="260" y="313"/>
                </a:cubicBezTo>
                <a:cubicBezTo>
                  <a:pt x="260" y="207"/>
                  <a:pt x="345" y="122"/>
                  <a:pt x="450" y="122"/>
                </a:cubicBezTo>
                <a:cubicBezTo>
                  <a:pt x="556" y="122"/>
                  <a:pt x="641" y="207"/>
                  <a:pt x="641" y="313"/>
                </a:cubicBezTo>
                <a:lnTo>
                  <a:pt x="641" y="399"/>
                </a:lnTo>
                <a:close/>
              </a:path>
            </a:pathLst>
          </a:custGeom>
          <a:solidFill>
            <a:schemeClr val="tx1"/>
          </a:solidFill>
          <a:ln>
            <a:noFill/>
          </a:ln>
        </p:spPr>
        <p:txBody>
          <a:bodyPr vert="horz" wrap="square" lIns="119523" tIns="59761" rIns="119523" bIns="59761" numCol="1" anchor="t" anchorCtr="0" compatLnSpc="1">
            <a:prstTxWarp prst="textNoShape">
              <a:avLst/>
            </a:prstTxWarp>
          </a:bodyPr>
          <a:lstStyle/>
          <a:p>
            <a:pPr defTabSz="896432"/>
            <a:endParaRPr lang="en-US" sz="2353" dirty="0">
              <a:solidFill>
                <a:prstClr val="black"/>
              </a:solidFill>
              <a:latin typeface="Trebuchet MS"/>
            </a:endParaRPr>
          </a:p>
        </p:txBody>
      </p:sp>
      <p:sp>
        <p:nvSpPr>
          <p:cNvPr id="23" name="TextBox 22">
            <a:extLst>
              <a:ext uri="{FF2B5EF4-FFF2-40B4-BE49-F238E27FC236}">
                <a16:creationId xmlns:a16="http://schemas.microsoft.com/office/drawing/2014/main" id="{D92264A7-AFBA-C145-857B-5FDC78F123AF}"/>
              </a:ext>
            </a:extLst>
          </p:cNvPr>
          <p:cNvSpPr txBox="1"/>
          <p:nvPr/>
        </p:nvSpPr>
        <p:spPr>
          <a:xfrm>
            <a:off x="920607" y="4236590"/>
            <a:ext cx="1776837"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Intelligent Routing</a:t>
            </a:r>
          </a:p>
        </p:txBody>
      </p:sp>
      <p:sp>
        <p:nvSpPr>
          <p:cNvPr id="24" name="TextBox 23">
            <a:extLst>
              <a:ext uri="{FF2B5EF4-FFF2-40B4-BE49-F238E27FC236}">
                <a16:creationId xmlns:a16="http://schemas.microsoft.com/office/drawing/2014/main" id="{CB56A955-813F-3148-825D-67623616E78A}"/>
              </a:ext>
            </a:extLst>
          </p:cNvPr>
          <p:cNvSpPr txBox="1"/>
          <p:nvPr/>
        </p:nvSpPr>
        <p:spPr>
          <a:xfrm>
            <a:off x="2677634" y="4236590"/>
            <a:ext cx="192621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Network Reliability</a:t>
            </a:r>
          </a:p>
        </p:txBody>
      </p:sp>
      <p:sp>
        <p:nvSpPr>
          <p:cNvPr id="25" name="TextBox 24">
            <a:extLst>
              <a:ext uri="{FF2B5EF4-FFF2-40B4-BE49-F238E27FC236}">
                <a16:creationId xmlns:a16="http://schemas.microsoft.com/office/drawing/2014/main" id="{54703EDE-24C2-B142-839A-3BE418BB5DF3}"/>
              </a:ext>
            </a:extLst>
          </p:cNvPr>
          <p:cNvSpPr txBox="1"/>
          <p:nvPr/>
        </p:nvSpPr>
        <p:spPr>
          <a:xfrm>
            <a:off x="5949613" y="4236590"/>
            <a:ext cx="212163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Network Optimization</a:t>
            </a:r>
          </a:p>
        </p:txBody>
      </p:sp>
      <p:sp>
        <p:nvSpPr>
          <p:cNvPr id="26" name="TextBox 25">
            <a:extLst>
              <a:ext uri="{FF2B5EF4-FFF2-40B4-BE49-F238E27FC236}">
                <a16:creationId xmlns:a16="http://schemas.microsoft.com/office/drawing/2014/main" id="{636F7B4B-D965-3A49-9F38-8F0719844271}"/>
              </a:ext>
            </a:extLst>
          </p:cNvPr>
          <p:cNvSpPr txBox="1"/>
          <p:nvPr/>
        </p:nvSpPr>
        <p:spPr>
          <a:xfrm>
            <a:off x="8229638" y="4236590"/>
            <a:ext cx="117773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Encryption</a:t>
            </a:r>
          </a:p>
        </p:txBody>
      </p:sp>
      <p:pic>
        <p:nvPicPr>
          <p:cNvPr id="27" name="Picture 26">
            <a:extLst>
              <a:ext uri="{FF2B5EF4-FFF2-40B4-BE49-F238E27FC236}">
                <a16:creationId xmlns:a16="http://schemas.microsoft.com/office/drawing/2014/main" id="{F68B6479-F486-6145-9C19-7F095A673367}"/>
              </a:ext>
            </a:extLst>
          </p:cNvPr>
          <p:cNvPicPr>
            <a:picLocks noChangeAspect="1"/>
          </p:cNvPicPr>
          <p:nvPr/>
        </p:nvPicPr>
        <p:blipFill>
          <a:blip r:embed="rId4"/>
          <a:stretch>
            <a:fillRect/>
          </a:stretch>
        </p:blipFill>
        <p:spPr>
          <a:xfrm>
            <a:off x="1460448" y="2578979"/>
            <a:ext cx="699141" cy="524356"/>
          </a:xfrm>
          <a:prstGeom prst="rect">
            <a:avLst/>
          </a:prstGeom>
        </p:spPr>
      </p:pic>
      <p:pic>
        <p:nvPicPr>
          <p:cNvPr id="28" name="Picture 27">
            <a:extLst>
              <a:ext uri="{FF2B5EF4-FFF2-40B4-BE49-F238E27FC236}">
                <a16:creationId xmlns:a16="http://schemas.microsoft.com/office/drawing/2014/main" id="{AD65E770-781D-304B-96E9-E0E2C158CFC4}"/>
              </a:ext>
            </a:extLst>
          </p:cNvPr>
          <p:cNvPicPr>
            <a:picLocks noChangeAspect="1"/>
          </p:cNvPicPr>
          <p:nvPr/>
        </p:nvPicPr>
        <p:blipFill>
          <a:blip r:embed="rId5"/>
          <a:stretch>
            <a:fillRect/>
          </a:stretch>
        </p:blipFill>
        <p:spPr>
          <a:xfrm>
            <a:off x="3291170" y="2564905"/>
            <a:ext cx="699141" cy="538921"/>
          </a:xfrm>
          <a:prstGeom prst="rect">
            <a:avLst/>
          </a:prstGeom>
        </p:spPr>
      </p:pic>
      <p:pic>
        <p:nvPicPr>
          <p:cNvPr id="29" name="Picture 28">
            <a:extLst>
              <a:ext uri="{FF2B5EF4-FFF2-40B4-BE49-F238E27FC236}">
                <a16:creationId xmlns:a16="http://schemas.microsoft.com/office/drawing/2014/main" id="{5D5029EE-5A21-1945-8858-A4DD716F569D}"/>
              </a:ext>
            </a:extLst>
          </p:cNvPr>
          <p:cNvPicPr>
            <a:picLocks noChangeAspect="1"/>
          </p:cNvPicPr>
          <p:nvPr/>
        </p:nvPicPr>
        <p:blipFill>
          <a:blip r:embed="rId6"/>
          <a:stretch>
            <a:fillRect/>
          </a:stretch>
        </p:blipFill>
        <p:spPr>
          <a:xfrm>
            <a:off x="6651151" y="2601916"/>
            <a:ext cx="718560" cy="538920"/>
          </a:xfrm>
          <a:prstGeom prst="rect">
            <a:avLst/>
          </a:prstGeom>
        </p:spPr>
      </p:pic>
      <p:sp>
        <p:nvSpPr>
          <p:cNvPr id="30" name="TextBox 29">
            <a:extLst>
              <a:ext uri="{FF2B5EF4-FFF2-40B4-BE49-F238E27FC236}">
                <a16:creationId xmlns:a16="http://schemas.microsoft.com/office/drawing/2014/main" id="{6C13DC21-55A9-1645-B125-8034D8D79C21}"/>
              </a:ext>
            </a:extLst>
          </p:cNvPr>
          <p:cNvSpPr txBox="1"/>
          <p:nvPr/>
        </p:nvSpPr>
        <p:spPr>
          <a:xfrm>
            <a:off x="2785491" y="3091852"/>
            <a:ext cx="1710500"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Content filtering</a:t>
            </a:r>
          </a:p>
        </p:txBody>
      </p:sp>
      <p:sp>
        <p:nvSpPr>
          <p:cNvPr id="31" name="TextBox 30">
            <a:extLst>
              <a:ext uri="{FF2B5EF4-FFF2-40B4-BE49-F238E27FC236}">
                <a16:creationId xmlns:a16="http://schemas.microsoft.com/office/drawing/2014/main" id="{B7D1C144-44BC-044B-A0BC-DE81E6378B57}"/>
              </a:ext>
            </a:extLst>
          </p:cNvPr>
          <p:cNvSpPr txBox="1"/>
          <p:nvPr/>
        </p:nvSpPr>
        <p:spPr>
          <a:xfrm>
            <a:off x="1203596" y="3091852"/>
            <a:ext cx="121284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NG Firewall</a:t>
            </a:r>
          </a:p>
        </p:txBody>
      </p:sp>
      <p:sp>
        <p:nvSpPr>
          <p:cNvPr id="32" name="TextBox 31">
            <a:extLst>
              <a:ext uri="{FF2B5EF4-FFF2-40B4-BE49-F238E27FC236}">
                <a16:creationId xmlns:a16="http://schemas.microsoft.com/office/drawing/2014/main" id="{198A8908-6180-E64C-8371-A42793699C39}"/>
              </a:ext>
            </a:extLst>
          </p:cNvPr>
          <p:cNvSpPr txBox="1"/>
          <p:nvPr/>
        </p:nvSpPr>
        <p:spPr>
          <a:xfrm>
            <a:off x="6047325" y="3091852"/>
            <a:ext cx="192621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Intrusion prevention</a:t>
            </a:r>
          </a:p>
        </p:txBody>
      </p:sp>
      <p:pic>
        <p:nvPicPr>
          <p:cNvPr id="33" name="Picture 32">
            <a:extLst>
              <a:ext uri="{FF2B5EF4-FFF2-40B4-BE49-F238E27FC236}">
                <a16:creationId xmlns:a16="http://schemas.microsoft.com/office/drawing/2014/main" id="{61B357C9-9399-A242-A195-282655183DD3}"/>
              </a:ext>
            </a:extLst>
          </p:cNvPr>
          <p:cNvPicPr>
            <a:picLocks noChangeAspect="1"/>
          </p:cNvPicPr>
          <p:nvPr/>
        </p:nvPicPr>
        <p:blipFill>
          <a:blip r:embed="rId7">
            <a:biLevel thresh="50000"/>
          </a:blip>
          <a:stretch>
            <a:fillRect/>
          </a:stretch>
        </p:blipFill>
        <p:spPr>
          <a:xfrm>
            <a:off x="8455553" y="2710001"/>
            <a:ext cx="725905" cy="322624"/>
          </a:xfrm>
          <a:prstGeom prst="rect">
            <a:avLst/>
          </a:prstGeom>
        </p:spPr>
      </p:pic>
      <p:sp>
        <p:nvSpPr>
          <p:cNvPr id="34" name="TextBox 33">
            <a:extLst>
              <a:ext uri="{FF2B5EF4-FFF2-40B4-BE49-F238E27FC236}">
                <a16:creationId xmlns:a16="http://schemas.microsoft.com/office/drawing/2014/main" id="{90292F71-EDAE-FE4D-93FA-078818543887}"/>
              </a:ext>
            </a:extLst>
          </p:cNvPr>
          <p:cNvSpPr txBox="1"/>
          <p:nvPr/>
        </p:nvSpPr>
        <p:spPr>
          <a:xfrm>
            <a:off x="8245646" y="3091851"/>
            <a:ext cx="1145717"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PKI</a:t>
            </a:r>
          </a:p>
        </p:txBody>
      </p:sp>
      <p:cxnSp>
        <p:nvCxnSpPr>
          <p:cNvPr id="39" name="Straight Connector 38">
            <a:extLst>
              <a:ext uri="{FF2B5EF4-FFF2-40B4-BE49-F238E27FC236}">
                <a16:creationId xmlns:a16="http://schemas.microsoft.com/office/drawing/2014/main" id="{F0891D8E-A41C-A844-901D-C7DED666BC45}"/>
              </a:ext>
            </a:extLst>
          </p:cNvPr>
          <p:cNvCxnSpPr>
            <a:cxnSpLocks/>
          </p:cNvCxnSpPr>
          <p:nvPr/>
        </p:nvCxnSpPr>
        <p:spPr>
          <a:xfrm>
            <a:off x="1798559" y="4581128"/>
            <a:ext cx="0" cy="682075"/>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21B532C3-4C45-AD4A-8107-4589CE3B182F}"/>
              </a:ext>
            </a:extLst>
          </p:cNvPr>
          <p:cNvCxnSpPr>
            <a:cxnSpLocks/>
          </p:cNvCxnSpPr>
          <p:nvPr/>
        </p:nvCxnSpPr>
        <p:spPr>
          <a:xfrm>
            <a:off x="3621661" y="4581128"/>
            <a:ext cx="0" cy="649309"/>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44305A8-0541-D745-9B93-DED902BBA728}"/>
              </a:ext>
            </a:extLst>
          </p:cNvPr>
          <p:cNvCxnSpPr>
            <a:cxnSpLocks/>
          </p:cNvCxnSpPr>
          <p:nvPr/>
        </p:nvCxnSpPr>
        <p:spPr>
          <a:xfrm>
            <a:off x="5225629" y="4572207"/>
            <a:ext cx="0" cy="658231"/>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359D17B-F4DE-2A43-A01D-4949C09C5646}"/>
              </a:ext>
            </a:extLst>
          </p:cNvPr>
          <p:cNvCxnSpPr>
            <a:cxnSpLocks/>
            <a:stCxn id="25" idx="2"/>
          </p:cNvCxnSpPr>
          <p:nvPr/>
        </p:nvCxnSpPr>
        <p:spPr>
          <a:xfrm>
            <a:off x="7010431" y="4513589"/>
            <a:ext cx="5517" cy="712581"/>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3D1A4F5B-CEEA-E740-80E5-75940363FD5C}"/>
              </a:ext>
            </a:extLst>
          </p:cNvPr>
          <p:cNvSpPr/>
          <p:nvPr/>
        </p:nvSpPr>
        <p:spPr>
          <a:xfrm>
            <a:off x="8591883" y="5170492"/>
            <a:ext cx="470125" cy="374041"/>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96432"/>
            <a:r>
              <a:rPr lang="en-US" sz="533" dirty="0">
                <a:solidFill>
                  <a:prstClr val="white"/>
                </a:solidFill>
                <a:latin typeface="Trebuchet MS"/>
                <a:cs typeface="Arial" panose="020B0604020202020204" pitchFamily="34" charset="0"/>
              </a:rPr>
              <a:t>CE</a:t>
            </a:r>
          </a:p>
        </p:txBody>
      </p:sp>
      <p:cxnSp>
        <p:nvCxnSpPr>
          <p:cNvPr id="53" name="Straight Connector 52">
            <a:extLst>
              <a:ext uri="{FF2B5EF4-FFF2-40B4-BE49-F238E27FC236}">
                <a16:creationId xmlns:a16="http://schemas.microsoft.com/office/drawing/2014/main" id="{EDC277E2-76CE-0749-8150-FD904DD7B48C}"/>
              </a:ext>
            </a:extLst>
          </p:cNvPr>
          <p:cNvCxnSpPr>
            <a:cxnSpLocks/>
          </p:cNvCxnSpPr>
          <p:nvPr/>
        </p:nvCxnSpPr>
        <p:spPr>
          <a:xfrm>
            <a:off x="8833260" y="4581128"/>
            <a:ext cx="0" cy="589363"/>
          </a:xfrm>
          <a:prstGeom prst="line">
            <a:avLst/>
          </a:prstGeom>
          <a:ln w="19050">
            <a:solidFill>
              <a:schemeClr val="tx1">
                <a:lumMod val="75000"/>
                <a:lumOff val="25000"/>
              </a:schemeClr>
            </a:solidFill>
            <a:prstDash val="sysDot"/>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D12EDE1B-B1B0-DD46-BDF2-638433977B26}"/>
              </a:ext>
            </a:extLst>
          </p:cNvPr>
          <p:cNvSpPr txBox="1"/>
          <p:nvPr/>
        </p:nvSpPr>
        <p:spPr>
          <a:xfrm>
            <a:off x="1942303" y="4743458"/>
            <a:ext cx="1254765" cy="646331"/>
          </a:xfrm>
          <a:prstGeom prst="rect">
            <a:avLst/>
          </a:prstGeom>
          <a:noFill/>
        </p:spPr>
        <p:txBody>
          <a:bodyPr wrap="square" rtlCol="0">
            <a:spAutoFit/>
          </a:bodyPr>
          <a:lstStyle/>
          <a:p>
            <a:pPr defTabSz="896432"/>
            <a:r>
              <a:rPr lang="en-US" sz="1200" dirty="0">
                <a:solidFill>
                  <a:prstClr val="black">
                    <a:lumMod val="75000"/>
                    <a:lumOff val="25000"/>
                  </a:prstClr>
                </a:solidFill>
                <a:latin typeface="Trebuchet MS"/>
                <a:cs typeface="Arial" panose="020B0604020202020204" pitchFamily="34" charset="0"/>
              </a:rPr>
              <a:t>Sify MPLS/Internet/BYON</a:t>
            </a:r>
          </a:p>
        </p:txBody>
      </p:sp>
      <p:sp>
        <p:nvSpPr>
          <p:cNvPr id="56" name="TextBox 55">
            <a:extLst>
              <a:ext uri="{FF2B5EF4-FFF2-40B4-BE49-F238E27FC236}">
                <a16:creationId xmlns:a16="http://schemas.microsoft.com/office/drawing/2014/main" id="{B6D5247A-AF00-1443-92BF-B11CE4124FC9}"/>
              </a:ext>
            </a:extLst>
          </p:cNvPr>
          <p:cNvSpPr txBox="1"/>
          <p:nvPr/>
        </p:nvSpPr>
        <p:spPr>
          <a:xfrm>
            <a:off x="3732600" y="4743458"/>
            <a:ext cx="1297737" cy="461665"/>
          </a:xfrm>
          <a:prstGeom prst="rect">
            <a:avLst/>
          </a:prstGeom>
          <a:noFill/>
        </p:spPr>
        <p:txBody>
          <a:bodyPr wrap="square" rtlCol="0">
            <a:spAutoFit/>
          </a:bodyPr>
          <a:lstStyle/>
          <a:p>
            <a:pPr defTabSz="896432"/>
            <a:r>
              <a:rPr lang="en-US" sz="1200" dirty="0">
                <a:solidFill>
                  <a:prstClr val="black">
                    <a:lumMod val="75000"/>
                    <a:lumOff val="25000"/>
                  </a:prstClr>
                </a:solidFill>
                <a:latin typeface="Trebuchet MS"/>
                <a:cs typeface="Arial" panose="020B0604020202020204" pitchFamily="34" charset="0"/>
              </a:rPr>
              <a:t>Sify MPLS/Internet</a:t>
            </a:r>
          </a:p>
        </p:txBody>
      </p:sp>
      <p:sp>
        <p:nvSpPr>
          <p:cNvPr id="57" name="TextBox 56">
            <a:extLst>
              <a:ext uri="{FF2B5EF4-FFF2-40B4-BE49-F238E27FC236}">
                <a16:creationId xmlns:a16="http://schemas.microsoft.com/office/drawing/2014/main" id="{F1172072-5C6C-AE43-BD7E-5CDE6FD33C65}"/>
              </a:ext>
            </a:extLst>
          </p:cNvPr>
          <p:cNvSpPr txBox="1"/>
          <p:nvPr/>
        </p:nvSpPr>
        <p:spPr>
          <a:xfrm>
            <a:off x="5655986" y="4743458"/>
            <a:ext cx="1272788" cy="461665"/>
          </a:xfrm>
          <a:prstGeom prst="rect">
            <a:avLst/>
          </a:prstGeom>
          <a:noFill/>
        </p:spPr>
        <p:txBody>
          <a:bodyPr wrap="square" rtlCol="0">
            <a:spAutoFit/>
          </a:bodyPr>
          <a:lstStyle/>
          <a:p>
            <a:pPr algn="r" defTabSz="896432"/>
            <a:r>
              <a:rPr lang="en-US" sz="1200" dirty="0">
                <a:solidFill>
                  <a:prstClr val="black">
                    <a:lumMod val="75000"/>
                    <a:lumOff val="25000"/>
                  </a:prstClr>
                </a:solidFill>
                <a:latin typeface="Trebuchet MS"/>
                <a:cs typeface="Arial" panose="020B0604020202020204" pitchFamily="34" charset="0"/>
              </a:rPr>
              <a:t>Sify CloudConnect</a:t>
            </a:r>
          </a:p>
        </p:txBody>
      </p:sp>
      <p:sp>
        <p:nvSpPr>
          <p:cNvPr id="58" name="TextBox 57">
            <a:extLst>
              <a:ext uri="{FF2B5EF4-FFF2-40B4-BE49-F238E27FC236}">
                <a16:creationId xmlns:a16="http://schemas.microsoft.com/office/drawing/2014/main" id="{A413402B-64D6-4C47-9CD0-0FE5E5E1EB52}"/>
              </a:ext>
            </a:extLst>
          </p:cNvPr>
          <p:cNvSpPr txBox="1"/>
          <p:nvPr/>
        </p:nvSpPr>
        <p:spPr>
          <a:xfrm>
            <a:off x="7777962" y="4743458"/>
            <a:ext cx="1028305" cy="461665"/>
          </a:xfrm>
          <a:prstGeom prst="rect">
            <a:avLst/>
          </a:prstGeom>
          <a:noFill/>
        </p:spPr>
        <p:txBody>
          <a:bodyPr wrap="square" rtlCol="0">
            <a:spAutoFit/>
          </a:bodyPr>
          <a:lstStyle/>
          <a:p>
            <a:pPr algn="r" defTabSz="896432"/>
            <a:r>
              <a:rPr lang="en-US" sz="1200" dirty="0">
                <a:solidFill>
                  <a:prstClr val="black">
                    <a:lumMod val="75000"/>
                    <a:lumOff val="25000"/>
                  </a:prstClr>
                </a:solidFill>
                <a:latin typeface="Trebuchet MS"/>
                <a:cs typeface="Arial" panose="020B0604020202020204" pitchFamily="34" charset="0"/>
              </a:rPr>
              <a:t>Sify MPLS/ BYON</a:t>
            </a:r>
          </a:p>
        </p:txBody>
      </p:sp>
      <p:sp>
        <p:nvSpPr>
          <p:cNvPr id="64" name="TextBox 63">
            <a:extLst>
              <a:ext uri="{FF2B5EF4-FFF2-40B4-BE49-F238E27FC236}">
                <a16:creationId xmlns:a16="http://schemas.microsoft.com/office/drawing/2014/main" id="{A65B0A20-06AF-C643-ADE5-372FBDC79182}"/>
              </a:ext>
            </a:extLst>
          </p:cNvPr>
          <p:cNvSpPr txBox="1"/>
          <p:nvPr/>
        </p:nvSpPr>
        <p:spPr>
          <a:xfrm>
            <a:off x="8276156" y="6021288"/>
            <a:ext cx="1101584" cy="297454"/>
          </a:xfrm>
          <a:prstGeom prst="rect">
            <a:avLst/>
          </a:prstGeom>
          <a:noFill/>
        </p:spPr>
        <p:txBody>
          <a:bodyPr wrap="none" rtlCol="0">
            <a:spAutoFit/>
          </a:bodyPr>
          <a:lstStyle/>
          <a:p>
            <a:pPr algn="ctr" defTabSz="896432"/>
            <a:r>
              <a:rPr lang="en-US" sz="1333" dirty="0">
                <a:solidFill>
                  <a:prstClr val="black"/>
                </a:solidFill>
                <a:latin typeface="Trebuchet MS"/>
                <a:cs typeface="Arial" panose="020B0604020202020204" pitchFamily="34" charset="0"/>
              </a:rPr>
              <a:t>Data Center</a:t>
            </a:r>
          </a:p>
        </p:txBody>
      </p:sp>
      <p:sp>
        <p:nvSpPr>
          <p:cNvPr id="65" name="TextBox 64">
            <a:extLst>
              <a:ext uri="{FF2B5EF4-FFF2-40B4-BE49-F238E27FC236}">
                <a16:creationId xmlns:a16="http://schemas.microsoft.com/office/drawing/2014/main" id="{2FCF7D98-1FC7-364A-97DA-926F0BB7FE47}"/>
              </a:ext>
            </a:extLst>
          </p:cNvPr>
          <p:cNvSpPr txBox="1"/>
          <p:nvPr/>
        </p:nvSpPr>
        <p:spPr>
          <a:xfrm>
            <a:off x="6708012" y="6065550"/>
            <a:ext cx="615874" cy="297454"/>
          </a:xfrm>
          <a:prstGeom prst="rect">
            <a:avLst/>
          </a:prstGeom>
          <a:noFill/>
        </p:spPr>
        <p:txBody>
          <a:bodyPr wrap="none" rtlCol="0">
            <a:spAutoFit/>
          </a:bodyPr>
          <a:lstStyle/>
          <a:p>
            <a:pPr algn="ctr" defTabSz="896432"/>
            <a:r>
              <a:rPr lang="en-US" sz="1333" dirty="0">
                <a:solidFill>
                  <a:prstClr val="black"/>
                </a:solidFill>
                <a:latin typeface="Trebuchet MS"/>
                <a:cs typeface="Arial" panose="020B0604020202020204" pitchFamily="34" charset="0"/>
              </a:rPr>
              <a:t>Cloud</a:t>
            </a:r>
          </a:p>
        </p:txBody>
      </p:sp>
      <p:sp>
        <p:nvSpPr>
          <p:cNvPr id="66" name="TextBox 65">
            <a:extLst>
              <a:ext uri="{FF2B5EF4-FFF2-40B4-BE49-F238E27FC236}">
                <a16:creationId xmlns:a16="http://schemas.microsoft.com/office/drawing/2014/main" id="{B5ACD159-344C-C94E-A756-6D6BB841EA19}"/>
              </a:ext>
            </a:extLst>
          </p:cNvPr>
          <p:cNvSpPr txBox="1"/>
          <p:nvPr/>
        </p:nvSpPr>
        <p:spPr>
          <a:xfrm>
            <a:off x="4846359" y="6080880"/>
            <a:ext cx="758541" cy="297454"/>
          </a:xfrm>
          <a:prstGeom prst="rect">
            <a:avLst/>
          </a:prstGeom>
          <a:noFill/>
        </p:spPr>
        <p:txBody>
          <a:bodyPr wrap="none" rtlCol="0">
            <a:spAutoFit/>
          </a:bodyPr>
          <a:lstStyle/>
          <a:p>
            <a:pPr algn="ctr" defTabSz="896432"/>
            <a:r>
              <a:rPr lang="en-US" sz="1333" dirty="0">
                <a:solidFill>
                  <a:prstClr val="black"/>
                </a:solidFill>
                <a:latin typeface="Trebuchet MS"/>
                <a:cs typeface="Arial" panose="020B0604020202020204" pitchFamily="34" charset="0"/>
              </a:rPr>
              <a:t>Factory</a:t>
            </a:r>
          </a:p>
        </p:txBody>
      </p:sp>
      <p:sp>
        <p:nvSpPr>
          <p:cNvPr id="67" name="TextBox 66">
            <a:extLst>
              <a:ext uri="{FF2B5EF4-FFF2-40B4-BE49-F238E27FC236}">
                <a16:creationId xmlns:a16="http://schemas.microsoft.com/office/drawing/2014/main" id="{1A18D222-AB7C-D54E-8116-67CEA007BCDA}"/>
              </a:ext>
            </a:extLst>
          </p:cNvPr>
          <p:cNvSpPr txBox="1"/>
          <p:nvPr/>
        </p:nvSpPr>
        <p:spPr>
          <a:xfrm>
            <a:off x="2989919" y="6097758"/>
            <a:ext cx="1263487" cy="297454"/>
          </a:xfrm>
          <a:prstGeom prst="rect">
            <a:avLst/>
          </a:prstGeom>
          <a:noFill/>
        </p:spPr>
        <p:txBody>
          <a:bodyPr wrap="none" rtlCol="0">
            <a:spAutoFit/>
          </a:bodyPr>
          <a:lstStyle/>
          <a:p>
            <a:pPr algn="ctr" defTabSz="896432"/>
            <a:r>
              <a:rPr lang="en-US" sz="1333" dirty="0">
                <a:solidFill>
                  <a:prstClr val="black"/>
                </a:solidFill>
                <a:latin typeface="Trebuchet MS"/>
                <a:cs typeface="Arial" panose="020B0604020202020204" pitchFamily="34" charset="0"/>
              </a:rPr>
              <a:t>Corporate/HO</a:t>
            </a:r>
          </a:p>
        </p:txBody>
      </p:sp>
      <p:sp>
        <p:nvSpPr>
          <p:cNvPr id="68" name="TextBox 67">
            <a:extLst>
              <a:ext uri="{FF2B5EF4-FFF2-40B4-BE49-F238E27FC236}">
                <a16:creationId xmlns:a16="http://schemas.microsoft.com/office/drawing/2014/main" id="{DE8B5607-C3B0-5C4E-A96C-2ECABA1871A1}"/>
              </a:ext>
            </a:extLst>
          </p:cNvPr>
          <p:cNvSpPr txBox="1"/>
          <p:nvPr/>
        </p:nvSpPr>
        <p:spPr>
          <a:xfrm>
            <a:off x="1444938" y="6080880"/>
            <a:ext cx="707245" cy="297454"/>
          </a:xfrm>
          <a:prstGeom prst="rect">
            <a:avLst/>
          </a:prstGeom>
          <a:noFill/>
        </p:spPr>
        <p:txBody>
          <a:bodyPr wrap="none" rtlCol="0">
            <a:spAutoFit/>
          </a:bodyPr>
          <a:lstStyle/>
          <a:p>
            <a:pPr algn="ctr" defTabSz="896432"/>
            <a:r>
              <a:rPr lang="en-US" sz="1333" dirty="0">
                <a:solidFill>
                  <a:prstClr val="black"/>
                </a:solidFill>
                <a:latin typeface="Trebuchet MS"/>
                <a:cs typeface="Arial" panose="020B0604020202020204" pitchFamily="34" charset="0"/>
              </a:rPr>
              <a:t>Branch</a:t>
            </a:r>
          </a:p>
        </p:txBody>
      </p:sp>
      <p:sp>
        <p:nvSpPr>
          <p:cNvPr id="77" name="Oval 76">
            <a:extLst>
              <a:ext uri="{FF2B5EF4-FFF2-40B4-BE49-F238E27FC236}">
                <a16:creationId xmlns:a16="http://schemas.microsoft.com/office/drawing/2014/main" id="{07D15B03-EDAC-CD4C-9BD1-C833DCCD7E55}"/>
              </a:ext>
            </a:extLst>
          </p:cNvPr>
          <p:cNvSpPr/>
          <p:nvPr/>
        </p:nvSpPr>
        <p:spPr>
          <a:xfrm>
            <a:off x="4990567" y="5224348"/>
            <a:ext cx="470125" cy="374041"/>
          </a:xfrm>
          <a:prstGeom prst="ellipse">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96432"/>
            <a:r>
              <a:rPr lang="en-US" sz="533" dirty="0">
                <a:solidFill>
                  <a:prstClr val="white"/>
                </a:solidFill>
                <a:latin typeface="Trebuchet MS"/>
                <a:cs typeface="Arial" panose="020B0604020202020204" pitchFamily="34" charset="0"/>
              </a:rPr>
              <a:t>CE</a:t>
            </a:r>
          </a:p>
        </p:txBody>
      </p:sp>
      <p:sp>
        <p:nvSpPr>
          <p:cNvPr id="78" name="Oval 77">
            <a:extLst>
              <a:ext uri="{FF2B5EF4-FFF2-40B4-BE49-F238E27FC236}">
                <a16:creationId xmlns:a16="http://schemas.microsoft.com/office/drawing/2014/main" id="{56767E5B-E847-7047-AF27-E72957647258}"/>
              </a:ext>
            </a:extLst>
          </p:cNvPr>
          <p:cNvSpPr/>
          <p:nvPr/>
        </p:nvSpPr>
        <p:spPr>
          <a:xfrm>
            <a:off x="3386599" y="5220164"/>
            <a:ext cx="470125" cy="374041"/>
          </a:xfrm>
          <a:prstGeom prst="ellipse">
            <a:avLst/>
          </a:prstGeom>
          <a:solidFill>
            <a:schemeClr val="accent5">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96432"/>
            <a:r>
              <a:rPr lang="en-US" sz="533" dirty="0">
                <a:solidFill>
                  <a:prstClr val="white"/>
                </a:solidFill>
                <a:latin typeface="Trebuchet MS"/>
                <a:cs typeface="Arial" panose="020B0604020202020204" pitchFamily="34" charset="0"/>
              </a:rPr>
              <a:t>CE</a:t>
            </a:r>
          </a:p>
        </p:txBody>
      </p:sp>
      <p:sp>
        <p:nvSpPr>
          <p:cNvPr id="79" name="Oval 78">
            <a:extLst>
              <a:ext uri="{FF2B5EF4-FFF2-40B4-BE49-F238E27FC236}">
                <a16:creationId xmlns:a16="http://schemas.microsoft.com/office/drawing/2014/main" id="{A86F4F9C-49F7-2746-9C34-A482F836AD90}"/>
              </a:ext>
            </a:extLst>
          </p:cNvPr>
          <p:cNvSpPr/>
          <p:nvPr/>
        </p:nvSpPr>
        <p:spPr>
          <a:xfrm>
            <a:off x="1563496" y="5206136"/>
            <a:ext cx="470125" cy="374041"/>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96432"/>
            <a:r>
              <a:rPr lang="en-US" sz="533" dirty="0">
                <a:solidFill>
                  <a:prstClr val="white"/>
                </a:solidFill>
                <a:latin typeface="Trebuchet MS"/>
                <a:cs typeface="Arial" panose="020B0604020202020204" pitchFamily="34" charset="0"/>
              </a:rPr>
              <a:t>CE</a:t>
            </a:r>
          </a:p>
        </p:txBody>
      </p:sp>
      <p:sp>
        <p:nvSpPr>
          <p:cNvPr id="80" name="Oval 79">
            <a:extLst>
              <a:ext uri="{FF2B5EF4-FFF2-40B4-BE49-F238E27FC236}">
                <a16:creationId xmlns:a16="http://schemas.microsoft.com/office/drawing/2014/main" id="{C533A9D8-9996-1B42-B5E1-C36FE1C80D9A}"/>
              </a:ext>
            </a:extLst>
          </p:cNvPr>
          <p:cNvSpPr/>
          <p:nvPr/>
        </p:nvSpPr>
        <p:spPr>
          <a:xfrm>
            <a:off x="6780886" y="5263205"/>
            <a:ext cx="470125" cy="374041"/>
          </a:xfrm>
          <a:prstGeom prst="ellipse">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96432"/>
            <a:r>
              <a:rPr lang="en-US" sz="533" dirty="0">
                <a:solidFill>
                  <a:prstClr val="white"/>
                </a:solidFill>
                <a:latin typeface="Trebuchet MS"/>
                <a:cs typeface="Arial" panose="020B0604020202020204" pitchFamily="34" charset="0"/>
              </a:rPr>
              <a:t>CE</a:t>
            </a:r>
          </a:p>
        </p:txBody>
      </p:sp>
      <p:sp>
        <p:nvSpPr>
          <p:cNvPr id="81" name="Rectangle 80">
            <a:extLst>
              <a:ext uri="{FF2B5EF4-FFF2-40B4-BE49-F238E27FC236}">
                <a16:creationId xmlns:a16="http://schemas.microsoft.com/office/drawing/2014/main" id="{66563629-D09C-C347-9B22-DAB8276AE8BE}"/>
              </a:ext>
            </a:extLst>
          </p:cNvPr>
          <p:cNvSpPr/>
          <p:nvPr/>
        </p:nvSpPr>
        <p:spPr>
          <a:xfrm>
            <a:off x="953729" y="1325911"/>
            <a:ext cx="8608651" cy="1095631"/>
          </a:xfrm>
          <a:prstGeom prst="rect">
            <a:avLst/>
          </a:prstGeom>
          <a:solidFill>
            <a:schemeClr val="accent1">
              <a:lumMod val="20000"/>
              <a:lumOff val="80000"/>
            </a:schemeClr>
          </a:solidFill>
          <a:ln>
            <a:solidFill>
              <a:schemeClr val="accent1"/>
            </a:solid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defTabSz="896432"/>
            <a:r>
              <a:rPr lang="en-US" sz="1600" b="1" dirty="0">
                <a:solidFill>
                  <a:prstClr val="black"/>
                </a:solidFill>
                <a:latin typeface="Trebuchet MS"/>
                <a:cs typeface="Arial" panose="020B0604020202020204" pitchFamily="34" charset="0"/>
              </a:rPr>
              <a:t>ONE </a:t>
            </a:r>
          </a:p>
          <a:p>
            <a:pPr algn="ctr" defTabSz="896432"/>
            <a:r>
              <a:rPr lang="en-US" sz="1600" b="1" dirty="0">
                <a:solidFill>
                  <a:prstClr val="black"/>
                </a:solidFill>
                <a:latin typeface="Trebuchet MS"/>
                <a:cs typeface="Arial" panose="020B0604020202020204" pitchFamily="34" charset="0"/>
              </a:rPr>
              <a:t>MANAGEMENT</a:t>
            </a:r>
          </a:p>
        </p:txBody>
      </p:sp>
      <p:sp>
        <p:nvSpPr>
          <p:cNvPr id="82" name="Freeform 81">
            <a:extLst>
              <a:ext uri="{FF2B5EF4-FFF2-40B4-BE49-F238E27FC236}">
                <a16:creationId xmlns:a16="http://schemas.microsoft.com/office/drawing/2014/main" id="{0013B352-5FD0-8D48-8CC3-D10606A9F19A}"/>
              </a:ext>
            </a:extLst>
          </p:cNvPr>
          <p:cNvSpPr>
            <a:spLocks noChangeAspect="1" noEditPoints="1"/>
          </p:cNvSpPr>
          <p:nvPr/>
        </p:nvSpPr>
        <p:spPr bwMode="auto">
          <a:xfrm>
            <a:off x="8649766" y="1471024"/>
            <a:ext cx="498252" cy="494507"/>
          </a:xfrm>
          <a:custGeom>
            <a:avLst/>
            <a:gdLst>
              <a:gd name="T0" fmla="*/ 588 w 1229"/>
              <a:gd name="T1" fmla="*/ 602 h 1229"/>
              <a:gd name="T2" fmla="*/ 25 w 1229"/>
              <a:gd name="T3" fmla="*/ 788 h 1229"/>
              <a:gd name="T4" fmla="*/ 0 w 1229"/>
              <a:gd name="T5" fmla="*/ 614 h 1229"/>
              <a:gd name="T6" fmla="*/ 357 w 1229"/>
              <a:gd name="T7" fmla="*/ 57 h 1229"/>
              <a:gd name="T8" fmla="*/ 588 w 1229"/>
              <a:gd name="T9" fmla="*/ 602 h 1229"/>
              <a:gd name="T10" fmla="*/ 810 w 1229"/>
              <a:gd name="T11" fmla="*/ 32 h 1229"/>
              <a:gd name="T12" fmla="*/ 633 w 1229"/>
              <a:gd name="T13" fmla="*/ 620 h 1229"/>
              <a:gd name="T14" fmla="*/ 633 w 1229"/>
              <a:gd name="T15" fmla="*/ 620 h 1229"/>
              <a:gd name="T16" fmla="*/ 632 w 1229"/>
              <a:gd name="T17" fmla="*/ 622 h 1229"/>
              <a:gd name="T18" fmla="*/ 630 w 1229"/>
              <a:gd name="T19" fmla="*/ 625 h 1229"/>
              <a:gd name="T20" fmla="*/ 628 w 1229"/>
              <a:gd name="T21" fmla="*/ 628 h 1229"/>
              <a:gd name="T22" fmla="*/ 626 w 1229"/>
              <a:gd name="T23" fmla="*/ 630 h 1229"/>
              <a:gd name="T24" fmla="*/ 625 w 1229"/>
              <a:gd name="T25" fmla="*/ 630 h 1229"/>
              <a:gd name="T26" fmla="*/ 625 w 1229"/>
              <a:gd name="T27" fmla="*/ 631 h 1229"/>
              <a:gd name="T28" fmla="*/ 622 w 1229"/>
              <a:gd name="T29" fmla="*/ 632 h 1229"/>
              <a:gd name="T30" fmla="*/ 622 w 1229"/>
              <a:gd name="T31" fmla="*/ 632 h 1229"/>
              <a:gd name="T32" fmla="*/ 621 w 1229"/>
              <a:gd name="T33" fmla="*/ 633 h 1229"/>
              <a:gd name="T34" fmla="*/ 38 w 1229"/>
              <a:gd name="T35" fmla="*/ 825 h 1229"/>
              <a:gd name="T36" fmla="*/ 615 w 1229"/>
              <a:gd name="T37" fmla="*/ 1229 h 1229"/>
              <a:gd name="T38" fmla="*/ 1229 w 1229"/>
              <a:gd name="T39" fmla="*/ 614 h 1229"/>
              <a:gd name="T40" fmla="*/ 810 w 1229"/>
              <a:gd name="T41" fmla="*/ 32 h 1229"/>
              <a:gd name="T42" fmla="*/ 772 w 1229"/>
              <a:gd name="T43" fmla="*/ 21 h 1229"/>
              <a:gd name="T44" fmla="*/ 615 w 1229"/>
              <a:gd name="T45" fmla="*/ 0 h 1229"/>
              <a:gd name="T46" fmla="*/ 393 w 1229"/>
              <a:gd name="T47" fmla="*/ 41 h 1229"/>
              <a:gd name="T48" fmla="*/ 612 w 1229"/>
              <a:gd name="T49" fmla="*/ 557 h 1229"/>
              <a:gd name="T50" fmla="*/ 772 w 1229"/>
              <a:gd name="T51" fmla="*/ 21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9" h="1229">
                <a:moveTo>
                  <a:pt x="588" y="602"/>
                </a:moveTo>
                <a:cubicBezTo>
                  <a:pt x="25" y="788"/>
                  <a:pt x="25" y="788"/>
                  <a:pt x="25" y="788"/>
                </a:cubicBezTo>
                <a:cubicBezTo>
                  <a:pt x="9" y="733"/>
                  <a:pt x="0" y="675"/>
                  <a:pt x="0" y="614"/>
                </a:cubicBezTo>
                <a:cubicBezTo>
                  <a:pt x="0" y="367"/>
                  <a:pt x="147" y="154"/>
                  <a:pt x="357" y="57"/>
                </a:cubicBezTo>
                <a:lnTo>
                  <a:pt x="588" y="602"/>
                </a:lnTo>
                <a:close/>
                <a:moveTo>
                  <a:pt x="810" y="32"/>
                </a:moveTo>
                <a:cubicBezTo>
                  <a:pt x="633" y="620"/>
                  <a:pt x="633" y="620"/>
                  <a:pt x="633" y="620"/>
                </a:cubicBezTo>
                <a:cubicBezTo>
                  <a:pt x="633" y="620"/>
                  <a:pt x="633" y="620"/>
                  <a:pt x="633" y="620"/>
                </a:cubicBezTo>
                <a:cubicBezTo>
                  <a:pt x="633" y="621"/>
                  <a:pt x="633" y="622"/>
                  <a:pt x="632" y="622"/>
                </a:cubicBezTo>
                <a:cubicBezTo>
                  <a:pt x="632" y="623"/>
                  <a:pt x="631" y="624"/>
                  <a:pt x="630" y="625"/>
                </a:cubicBezTo>
                <a:cubicBezTo>
                  <a:pt x="630" y="626"/>
                  <a:pt x="629" y="627"/>
                  <a:pt x="628" y="628"/>
                </a:cubicBezTo>
                <a:cubicBezTo>
                  <a:pt x="628" y="629"/>
                  <a:pt x="627" y="629"/>
                  <a:pt x="626" y="630"/>
                </a:cubicBezTo>
                <a:cubicBezTo>
                  <a:pt x="626" y="630"/>
                  <a:pt x="625" y="630"/>
                  <a:pt x="625" y="630"/>
                </a:cubicBezTo>
                <a:cubicBezTo>
                  <a:pt x="625" y="631"/>
                  <a:pt x="625" y="631"/>
                  <a:pt x="625" y="631"/>
                </a:cubicBezTo>
                <a:cubicBezTo>
                  <a:pt x="624" y="631"/>
                  <a:pt x="623" y="632"/>
                  <a:pt x="622" y="632"/>
                </a:cubicBezTo>
                <a:cubicBezTo>
                  <a:pt x="622" y="632"/>
                  <a:pt x="622" y="632"/>
                  <a:pt x="622" y="632"/>
                </a:cubicBezTo>
                <a:cubicBezTo>
                  <a:pt x="621" y="633"/>
                  <a:pt x="621" y="633"/>
                  <a:pt x="621" y="633"/>
                </a:cubicBezTo>
                <a:cubicBezTo>
                  <a:pt x="38" y="825"/>
                  <a:pt x="38" y="825"/>
                  <a:pt x="38" y="825"/>
                </a:cubicBezTo>
                <a:cubicBezTo>
                  <a:pt x="124" y="1060"/>
                  <a:pt x="349" y="1229"/>
                  <a:pt x="615" y="1229"/>
                </a:cubicBezTo>
                <a:cubicBezTo>
                  <a:pt x="954" y="1229"/>
                  <a:pt x="1229" y="954"/>
                  <a:pt x="1229" y="614"/>
                </a:cubicBezTo>
                <a:cubicBezTo>
                  <a:pt x="1229" y="343"/>
                  <a:pt x="1053" y="113"/>
                  <a:pt x="810" y="32"/>
                </a:cubicBezTo>
                <a:close/>
                <a:moveTo>
                  <a:pt x="772" y="21"/>
                </a:moveTo>
                <a:cubicBezTo>
                  <a:pt x="722" y="8"/>
                  <a:pt x="669" y="0"/>
                  <a:pt x="615" y="0"/>
                </a:cubicBezTo>
                <a:cubicBezTo>
                  <a:pt x="537" y="0"/>
                  <a:pt x="462" y="15"/>
                  <a:pt x="393" y="41"/>
                </a:cubicBezTo>
                <a:cubicBezTo>
                  <a:pt x="612" y="557"/>
                  <a:pt x="612" y="557"/>
                  <a:pt x="612" y="557"/>
                </a:cubicBezTo>
                <a:lnTo>
                  <a:pt x="772" y="21"/>
                </a:lnTo>
                <a:close/>
              </a:path>
            </a:pathLst>
          </a:custGeom>
          <a:solidFill>
            <a:schemeClr val="tx1"/>
          </a:solidFill>
          <a:ln>
            <a:noFill/>
          </a:ln>
        </p:spPr>
        <p:txBody>
          <a:bodyPr lIns="159364" tIns="79683" rIns="159364" bIns="79683"/>
          <a:lstStyle/>
          <a:p>
            <a:pPr defTabSz="1593579">
              <a:defRPr/>
            </a:pPr>
            <a:endParaRPr lang="en-US" sz="1176" kern="0" dirty="0">
              <a:solidFill>
                <a:prstClr val="black"/>
              </a:solidFill>
              <a:latin typeface="Trebuchet MS"/>
            </a:endParaRPr>
          </a:p>
        </p:txBody>
      </p:sp>
      <p:pic>
        <p:nvPicPr>
          <p:cNvPr id="84" name="Picture 83" descr="problem_management_white.png">
            <a:extLst>
              <a:ext uri="{FF2B5EF4-FFF2-40B4-BE49-F238E27FC236}">
                <a16:creationId xmlns:a16="http://schemas.microsoft.com/office/drawing/2014/main" id="{BD0DB474-3A86-B640-85BA-6EDD296B7702}"/>
              </a:ext>
            </a:extLst>
          </p:cNvPr>
          <p:cNvPicPr>
            <a:picLocks noChangeAspect="1"/>
          </p:cNvPicPr>
          <p:nvPr/>
        </p:nvPicPr>
        <p:blipFill>
          <a:blip r:embed="rId8" cstate="email">
            <a:biLevel thresh="7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99007" y="1354280"/>
            <a:ext cx="727995" cy="727995"/>
          </a:xfrm>
          <a:prstGeom prst="rect">
            <a:avLst/>
          </a:prstGeom>
        </p:spPr>
      </p:pic>
      <p:grpSp>
        <p:nvGrpSpPr>
          <p:cNvPr id="85" name="Group 84">
            <a:extLst>
              <a:ext uri="{FF2B5EF4-FFF2-40B4-BE49-F238E27FC236}">
                <a16:creationId xmlns:a16="http://schemas.microsoft.com/office/drawing/2014/main" id="{395D5A92-8F87-B24C-9172-8FA9C34F151C}"/>
              </a:ext>
            </a:extLst>
          </p:cNvPr>
          <p:cNvGrpSpPr/>
          <p:nvPr/>
        </p:nvGrpSpPr>
        <p:grpSpPr>
          <a:xfrm>
            <a:off x="7582356" y="1491672"/>
            <a:ext cx="412496" cy="453211"/>
            <a:chOff x="4940766" y="3138207"/>
            <a:chExt cx="196841" cy="196839"/>
          </a:xfrm>
          <a:solidFill>
            <a:schemeClr val="tx1"/>
          </a:solidFill>
        </p:grpSpPr>
        <p:sp>
          <p:nvSpPr>
            <p:cNvPr id="86" name="Rounded Rectangle 85">
              <a:extLst>
                <a:ext uri="{FF2B5EF4-FFF2-40B4-BE49-F238E27FC236}">
                  <a16:creationId xmlns:a16="http://schemas.microsoft.com/office/drawing/2014/main" id="{EC139188-6ECB-3445-A615-BFCAE88FEBF7}"/>
                </a:ext>
              </a:extLst>
            </p:cNvPr>
            <p:cNvSpPr/>
            <p:nvPr/>
          </p:nvSpPr>
          <p:spPr bwMode="auto">
            <a:xfrm>
              <a:off x="4983619" y="3138207"/>
              <a:ext cx="153988" cy="190500"/>
            </a:xfrm>
            <a:prstGeom prst="roundRect">
              <a:avLst>
                <a:gd name="adj" fmla="val 9343"/>
              </a:avLst>
            </a:prstGeom>
            <a:grpFill/>
            <a:ln w="9525" cap="flat" cmpd="sng" algn="ctr">
              <a:noFill/>
              <a:prstDash val="soli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593579">
                <a:defRPr/>
              </a:pPr>
              <a:endParaRPr lang="en-US" sz="2615" kern="0" dirty="0">
                <a:solidFill>
                  <a:prstClr val="black"/>
                </a:solidFill>
                <a:latin typeface="Trebuchet MS"/>
              </a:endParaRPr>
            </a:p>
          </p:txBody>
        </p:sp>
        <p:cxnSp>
          <p:nvCxnSpPr>
            <p:cNvPr id="87" name="Straight Connector 1144">
              <a:extLst>
                <a:ext uri="{FF2B5EF4-FFF2-40B4-BE49-F238E27FC236}">
                  <a16:creationId xmlns:a16="http://schemas.microsoft.com/office/drawing/2014/main" id="{6D2853B1-D32C-EB44-9D4A-3E918C8C0B14}"/>
                </a:ext>
              </a:extLst>
            </p:cNvPr>
            <p:cNvCxnSpPr>
              <a:cxnSpLocks noChangeShapeType="1"/>
            </p:cNvCxnSpPr>
            <p:nvPr/>
          </p:nvCxnSpPr>
          <p:spPr bwMode="auto">
            <a:xfrm>
              <a:off x="5009732" y="3153738"/>
              <a:ext cx="103505" cy="0"/>
            </a:xfrm>
            <a:prstGeom prst="line">
              <a:avLst/>
            </a:prstGeom>
            <a:grpFill/>
            <a:ln w="12700" cap="rnd">
              <a:solidFill>
                <a:srgbClr val="005E92"/>
              </a:solidFill>
              <a:round/>
              <a:headEnd/>
              <a:tailEnd/>
            </a:ln>
          </p:spPr>
        </p:cxnSp>
        <p:cxnSp>
          <p:nvCxnSpPr>
            <p:cNvPr id="88" name="Straight Connector 1145">
              <a:extLst>
                <a:ext uri="{FF2B5EF4-FFF2-40B4-BE49-F238E27FC236}">
                  <a16:creationId xmlns:a16="http://schemas.microsoft.com/office/drawing/2014/main" id="{C580D7AA-EA12-114A-B3AA-7A948AF76F7D}"/>
                </a:ext>
              </a:extLst>
            </p:cNvPr>
            <p:cNvCxnSpPr>
              <a:cxnSpLocks noChangeShapeType="1"/>
            </p:cNvCxnSpPr>
            <p:nvPr/>
          </p:nvCxnSpPr>
          <p:spPr bwMode="auto">
            <a:xfrm>
              <a:off x="5009732" y="3179392"/>
              <a:ext cx="103505" cy="0"/>
            </a:xfrm>
            <a:prstGeom prst="line">
              <a:avLst/>
            </a:prstGeom>
            <a:grpFill/>
            <a:ln w="12700" cap="rnd">
              <a:solidFill>
                <a:srgbClr val="005E92"/>
              </a:solidFill>
              <a:round/>
              <a:headEnd/>
              <a:tailEnd/>
            </a:ln>
          </p:spPr>
        </p:cxnSp>
        <p:cxnSp>
          <p:nvCxnSpPr>
            <p:cNvPr id="89" name="Straight Connector 1146">
              <a:extLst>
                <a:ext uri="{FF2B5EF4-FFF2-40B4-BE49-F238E27FC236}">
                  <a16:creationId xmlns:a16="http://schemas.microsoft.com/office/drawing/2014/main" id="{42A10ECF-EFFC-024F-9F40-ED42F16CDD0C}"/>
                </a:ext>
              </a:extLst>
            </p:cNvPr>
            <p:cNvCxnSpPr>
              <a:cxnSpLocks noChangeShapeType="1"/>
            </p:cNvCxnSpPr>
            <p:nvPr/>
          </p:nvCxnSpPr>
          <p:spPr bwMode="auto">
            <a:xfrm>
              <a:off x="5009732" y="3205045"/>
              <a:ext cx="103505" cy="0"/>
            </a:xfrm>
            <a:prstGeom prst="line">
              <a:avLst/>
            </a:prstGeom>
            <a:grpFill/>
            <a:ln w="12700" cap="rnd">
              <a:solidFill>
                <a:srgbClr val="005E92"/>
              </a:solidFill>
              <a:round/>
              <a:headEnd/>
              <a:tailEnd/>
            </a:ln>
          </p:spPr>
        </p:cxnSp>
        <p:cxnSp>
          <p:nvCxnSpPr>
            <p:cNvPr id="90" name="Straight Connector 1147">
              <a:extLst>
                <a:ext uri="{FF2B5EF4-FFF2-40B4-BE49-F238E27FC236}">
                  <a16:creationId xmlns:a16="http://schemas.microsoft.com/office/drawing/2014/main" id="{4656ADC1-40C3-0141-8102-AB397D658070}"/>
                </a:ext>
              </a:extLst>
            </p:cNvPr>
            <p:cNvCxnSpPr>
              <a:cxnSpLocks noChangeShapeType="1"/>
            </p:cNvCxnSpPr>
            <p:nvPr/>
          </p:nvCxnSpPr>
          <p:spPr bwMode="auto">
            <a:xfrm>
              <a:off x="5009732" y="3230698"/>
              <a:ext cx="103505" cy="0"/>
            </a:xfrm>
            <a:prstGeom prst="line">
              <a:avLst/>
            </a:prstGeom>
            <a:grpFill/>
            <a:ln w="12700" cap="rnd">
              <a:solidFill>
                <a:srgbClr val="005E92"/>
              </a:solidFill>
              <a:round/>
              <a:headEnd/>
              <a:tailEnd/>
            </a:ln>
          </p:spPr>
        </p:cxnSp>
        <p:cxnSp>
          <p:nvCxnSpPr>
            <p:cNvPr id="91" name="Straight Connector 1148">
              <a:extLst>
                <a:ext uri="{FF2B5EF4-FFF2-40B4-BE49-F238E27FC236}">
                  <a16:creationId xmlns:a16="http://schemas.microsoft.com/office/drawing/2014/main" id="{221F8EFC-B5D5-D24D-AC0D-C48F24BB13BC}"/>
                </a:ext>
              </a:extLst>
            </p:cNvPr>
            <p:cNvCxnSpPr>
              <a:cxnSpLocks noChangeShapeType="1"/>
            </p:cNvCxnSpPr>
            <p:nvPr/>
          </p:nvCxnSpPr>
          <p:spPr bwMode="auto">
            <a:xfrm>
              <a:off x="5009732" y="3256352"/>
              <a:ext cx="103505" cy="0"/>
            </a:xfrm>
            <a:prstGeom prst="line">
              <a:avLst/>
            </a:prstGeom>
            <a:grpFill/>
            <a:ln w="12700" cap="rnd">
              <a:solidFill>
                <a:srgbClr val="005E92"/>
              </a:solidFill>
              <a:round/>
              <a:headEnd/>
              <a:tailEnd/>
            </a:ln>
          </p:spPr>
        </p:cxnSp>
        <p:sp>
          <p:nvSpPr>
            <p:cNvPr id="92" name="Round Single Corner Rectangle 91">
              <a:extLst>
                <a:ext uri="{FF2B5EF4-FFF2-40B4-BE49-F238E27FC236}">
                  <a16:creationId xmlns:a16="http://schemas.microsoft.com/office/drawing/2014/main" id="{C187FFEF-58FD-BC4C-981E-751494AAA749}"/>
                </a:ext>
              </a:extLst>
            </p:cNvPr>
            <p:cNvSpPr/>
            <p:nvPr/>
          </p:nvSpPr>
          <p:spPr bwMode="auto">
            <a:xfrm>
              <a:off x="4940766" y="3217571"/>
              <a:ext cx="139701" cy="117475"/>
            </a:xfrm>
            <a:prstGeom prst="round1Rect">
              <a:avLst/>
            </a:prstGeom>
            <a:grpFill/>
            <a:ln w="9525" cap="flat" cmpd="sng" algn="ctr">
              <a:solidFill>
                <a:sysClr val="window" lastClr="FFFFFF"/>
              </a:solidFill>
              <a:prstDash val="solid"/>
            </a:ln>
            <a:effectLst/>
          </p:spPr>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593579">
                <a:defRPr/>
              </a:pPr>
              <a:endParaRPr lang="en-US" sz="2615" kern="0" dirty="0">
                <a:solidFill>
                  <a:prstClr val="black"/>
                </a:solidFill>
                <a:latin typeface="Trebuchet MS"/>
              </a:endParaRPr>
            </a:p>
          </p:txBody>
        </p:sp>
      </p:grpSp>
      <p:pic>
        <p:nvPicPr>
          <p:cNvPr id="93" name="Picture 92" descr="Service_watch_white.png">
            <a:extLst>
              <a:ext uri="{FF2B5EF4-FFF2-40B4-BE49-F238E27FC236}">
                <a16:creationId xmlns:a16="http://schemas.microsoft.com/office/drawing/2014/main" id="{7EF35799-3293-984D-B59D-18797C953F7A}"/>
              </a:ext>
            </a:extLst>
          </p:cNvPr>
          <p:cNvPicPr>
            <a:picLocks noChangeAspect="1"/>
          </p:cNvPicPr>
          <p:nvPr/>
        </p:nvPicPr>
        <p:blipFill>
          <a:blip r:embed="rId10" cstate="email">
            <a:biLevel thresh="7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6086" y="1409211"/>
            <a:ext cx="618133" cy="618133"/>
          </a:xfrm>
          <a:prstGeom prst="rect">
            <a:avLst/>
          </a:prstGeom>
        </p:spPr>
      </p:pic>
      <p:sp>
        <p:nvSpPr>
          <p:cNvPr id="94" name="Freeform 72">
            <a:extLst>
              <a:ext uri="{FF2B5EF4-FFF2-40B4-BE49-F238E27FC236}">
                <a16:creationId xmlns:a16="http://schemas.microsoft.com/office/drawing/2014/main" id="{1B41E3CF-C2B4-3143-8134-06BB69F93CC4}"/>
              </a:ext>
            </a:extLst>
          </p:cNvPr>
          <p:cNvSpPr>
            <a:spLocks noChangeAspect="1" noEditPoints="1"/>
          </p:cNvSpPr>
          <p:nvPr/>
        </p:nvSpPr>
        <p:spPr bwMode="gray">
          <a:xfrm>
            <a:off x="3308229" y="1476091"/>
            <a:ext cx="484375" cy="484375"/>
          </a:xfrm>
          <a:custGeom>
            <a:avLst/>
            <a:gdLst>
              <a:gd name="T0" fmla="*/ 2147483647 w 1229"/>
              <a:gd name="T1" fmla="*/ 2147483647 h 1229"/>
              <a:gd name="T2" fmla="*/ 2147483647 w 1229"/>
              <a:gd name="T3" fmla="*/ 2147483647 h 1229"/>
              <a:gd name="T4" fmla="*/ 2147483647 w 1229"/>
              <a:gd name="T5" fmla="*/ 2147483647 h 1229"/>
              <a:gd name="T6" fmla="*/ 0 w 1229"/>
              <a:gd name="T7" fmla="*/ 2147483647 h 1229"/>
              <a:gd name="T8" fmla="*/ 2147483647 w 1229"/>
              <a:gd name="T9" fmla="*/ 2147483647 h 1229"/>
              <a:gd name="T10" fmla="*/ 2147483647 w 1229"/>
              <a:gd name="T11" fmla="*/ 2147483647 h 1229"/>
              <a:gd name="T12" fmla="*/ 2147483647 w 1229"/>
              <a:gd name="T13" fmla="*/ 2147483647 h 1229"/>
              <a:gd name="T14" fmla="*/ 2147483647 w 1229"/>
              <a:gd name="T15" fmla="*/ 2147483647 h 1229"/>
              <a:gd name="T16" fmla="*/ 2147483647 w 1229"/>
              <a:gd name="T17" fmla="*/ 2147483647 h 1229"/>
              <a:gd name="T18" fmla="*/ 2147483647 w 1229"/>
              <a:gd name="T19" fmla="*/ 2147483647 h 1229"/>
              <a:gd name="T20" fmla="*/ 2147483647 w 1229"/>
              <a:gd name="T21" fmla="*/ 2147483647 h 1229"/>
              <a:gd name="T22" fmla="*/ 2147483647 w 1229"/>
              <a:gd name="T23" fmla="*/ 2147483647 h 1229"/>
              <a:gd name="T24" fmla="*/ 2147483647 w 1229"/>
              <a:gd name="T25" fmla="*/ 2147483647 h 1229"/>
              <a:gd name="T26" fmla="*/ 2147483647 w 1229"/>
              <a:gd name="T27" fmla="*/ 2147483647 h 1229"/>
              <a:gd name="T28" fmla="*/ 2147483647 w 1229"/>
              <a:gd name="T29" fmla="*/ 2147483647 h 1229"/>
              <a:gd name="T30" fmla="*/ 2147483647 w 1229"/>
              <a:gd name="T31" fmla="*/ 2147483647 h 1229"/>
              <a:gd name="T32" fmla="*/ 2147483647 w 1229"/>
              <a:gd name="T33" fmla="*/ 2147483647 h 1229"/>
              <a:gd name="T34" fmla="*/ 2147483647 w 1229"/>
              <a:gd name="T35" fmla="*/ 2147483647 h 1229"/>
              <a:gd name="T36" fmla="*/ 2147483647 w 1229"/>
              <a:gd name="T37" fmla="*/ 2147483647 h 1229"/>
              <a:gd name="T38" fmla="*/ 2147483647 w 1229"/>
              <a:gd name="T39" fmla="*/ 2147483647 h 1229"/>
              <a:gd name="T40" fmla="*/ 2147483647 w 1229"/>
              <a:gd name="T41" fmla="*/ 2147483647 h 1229"/>
              <a:gd name="T42" fmla="*/ 2147483647 w 1229"/>
              <a:gd name="T43" fmla="*/ 2147483647 h 1229"/>
              <a:gd name="T44" fmla="*/ 2147483647 w 1229"/>
              <a:gd name="T45" fmla="*/ 2147483647 h 1229"/>
              <a:gd name="T46" fmla="*/ 2147483647 w 1229"/>
              <a:gd name="T47" fmla="*/ 2147483647 h 1229"/>
              <a:gd name="T48" fmla="*/ 2147483647 w 1229"/>
              <a:gd name="T49" fmla="*/ 2147483647 h 1229"/>
              <a:gd name="T50" fmla="*/ 2147483647 w 1229"/>
              <a:gd name="T51" fmla="*/ 2147483647 h 1229"/>
              <a:gd name="T52" fmla="*/ 2147483647 w 1229"/>
              <a:gd name="T53" fmla="*/ 0 h 1229"/>
              <a:gd name="T54" fmla="*/ 2147483647 w 1229"/>
              <a:gd name="T55" fmla="*/ 2147483647 h 1229"/>
              <a:gd name="T56" fmla="*/ 2147483647 w 1229"/>
              <a:gd name="T57" fmla="*/ 2147483647 h 1229"/>
              <a:gd name="T58" fmla="*/ 2147483647 w 1229"/>
              <a:gd name="T59" fmla="*/ 2147483647 h 1229"/>
              <a:gd name="T60" fmla="*/ 2147483647 w 1229"/>
              <a:gd name="T61" fmla="*/ 2147483647 h 1229"/>
              <a:gd name="T62" fmla="*/ 2147483647 w 1229"/>
              <a:gd name="T63" fmla="*/ 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29" h="1229">
                <a:moveTo>
                  <a:pt x="559" y="112"/>
                </a:moveTo>
                <a:cubicBezTo>
                  <a:pt x="493" y="176"/>
                  <a:pt x="343" y="368"/>
                  <a:pt x="336" y="710"/>
                </a:cubicBezTo>
                <a:cubicBezTo>
                  <a:pt x="306" y="687"/>
                  <a:pt x="254" y="656"/>
                  <a:pt x="189" y="656"/>
                </a:cubicBezTo>
                <a:cubicBezTo>
                  <a:pt x="87" y="656"/>
                  <a:pt x="0" y="727"/>
                  <a:pt x="0" y="727"/>
                </a:cubicBezTo>
                <a:cubicBezTo>
                  <a:pt x="0" y="207"/>
                  <a:pt x="418" y="124"/>
                  <a:pt x="559" y="112"/>
                </a:cubicBezTo>
                <a:close/>
                <a:moveTo>
                  <a:pt x="671" y="112"/>
                </a:moveTo>
                <a:cubicBezTo>
                  <a:pt x="737" y="176"/>
                  <a:pt x="886" y="368"/>
                  <a:pt x="894" y="710"/>
                </a:cubicBezTo>
                <a:cubicBezTo>
                  <a:pt x="924" y="687"/>
                  <a:pt x="976" y="656"/>
                  <a:pt x="1040" y="656"/>
                </a:cubicBezTo>
                <a:cubicBezTo>
                  <a:pt x="1143" y="656"/>
                  <a:pt x="1229" y="727"/>
                  <a:pt x="1229" y="727"/>
                </a:cubicBezTo>
                <a:cubicBezTo>
                  <a:pt x="1229" y="207"/>
                  <a:pt x="812" y="124"/>
                  <a:pt x="671" y="112"/>
                </a:cubicBezTo>
                <a:close/>
                <a:moveTo>
                  <a:pt x="634" y="168"/>
                </a:moveTo>
                <a:cubicBezTo>
                  <a:pt x="626" y="160"/>
                  <a:pt x="620" y="154"/>
                  <a:pt x="615" y="149"/>
                </a:cubicBezTo>
                <a:cubicBezTo>
                  <a:pt x="609" y="154"/>
                  <a:pt x="603" y="160"/>
                  <a:pt x="595" y="168"/>
                </a:cubicBezTo>
                <a:cubicBezTo>
                  <a:pt x="573" y="191"/>
                  <a:pt x="543" y="227"/>
                  <a:pt x="512" y="275"/>
                </a:cubicBezTo>
                <a:cubicBezTo>
                  <a:pt x="453" y="371"/>
                  <a:pt x="394" y="517"/>
                  <a:pt x="391" y="722"/>
                </a:cubicBezTo>
                <a:cubicBezTo>
                  <a:pt x="469" y="687"/>
                  <a:pt x="535" y="676"/>
                  <a:pt x="575" y="673"/>
                </a:cubicBezTo>
                <a:cubicBezTo>
                  <a:pt x="575" y="1042"/>
                  <a:pt x="575" y="1042"/>
                  <a:pt x="575" y="1042"/>
                </a:cubicBezTo>
                <a:cubicBezTo>
                  <a:pt x="575" y="1069"/>
                  <a:pt x="574" y="1157"/>
                  <a:pt x="503" y="1157"/>
                </a:cubicBezTo>
                <a:cubicBezTo>
                  <a:pt x="440" y="1157"/>
                  <a:pt x="424" y="1108"/>
                  <a:pt x="426" y="1039"/>
                </a:cubicBezTo>
                <a:cubicBezTo>
                  <a:pt x="345" y="1070"/>
                  <a:pt x="345" y="1070"/>
                  <a:pt x="345" y="1070"/>
                </a:cubicBezTo>
                <a:cubicBezTo>
                  <a:pt x="350" y="1111"/>
                  <a:pt x="356" y="1152"/>
                  <a:pt x="398" y="1191"/>
                </a:cubicBezTo>
                <a:cubicBezTo>
                  <a:pt x="429" y="1220"/>
                  <a:pt x="460" y="1229"/>
                  <a:pt x="496" y="1229"/>
                </a:cubicBezTo>
                <a:cubicBezTo>
                  <a:pt x="629" y="1229"/>
                  <a:pt x="657" y="1130"/>
                  <a:pt x="657" y="1017"/>
                </a:cubicBezTo>
                <a:cubicBezTo>
                  <a:pt x="657" y="673"/>
                  <a:pt x="657" y="673"/>
                  <a:pt x="657" y="673"/>
                </a:cubicBezTo>
                <a:cubicBezTo>
                  <a:pt x="697" y="677"/>
                  <a:pt x="762" y="688"/>
                  <a:pt x="839" y="722"/>
                </a:cubicBezTo>
                <a:cubicBezTo>
                  <a:pt x="835" y="413"/>
                  <a:pt x="701" y="237"/>
                  <a:pt x="634" y="168"/>
                </a:cubicBezTo>
                <a:close/>
                <a:moveTo>
                  <a:pt x="615" y="0"/>
                </a:moveTo>
                <a:cubicBezTo>
                  <a:pt x="584" y="0"/>
                  <a:pt x="559" y="25"/>
                  <a:pt x="559" y="56"/>
                </a:cubicBezTo>
                <a:cubicBezTo>
                  <a:pt x="559" y="112"/>
                  <a:pt x="559" y="112"/>
                  <a:pt x="559" y="112"/>
                </a:cubicBezTo>
                <a:cubicBezTo>
                  <a:pt x="671" y="112"/>
                  <a:pt x="671" y="112"/>
                  <a:pt x="671" y="112"/>
                </a:cubicBezTo>
                <a:cubicBezTo>
                  <a:pt x="671" y="56"/>
                  <a:pt x="671" y="56"/>
                  <a:pt x="671" y="56"/>
                </a:cubicBezTo>
                <a:cubicBezTo>
                  <a:pt x="671" y="25"/>
                  <a:pt x="646" y="0"/>
                  <a:pt x="615"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896432"/>
            <a:endParaRPr lang="en-US" sz="2353" dirty="0">
              <a:solidFill>
                <a:prstClr val="black"/>
              </a:solidFill>
              <a:latin typeface="Trebuchet MS"/>
              <a:cs typeface="Arial" panose="020B0604020202020204" pitchFamily="34" charset="0"/>
            </a:endParaRPr>
          </a:p>
        </p:txBody>
      </p:sp>
      <p:grpSp>
        <p:nvGrpSpPr>
          <p:cNvPr id="95" name="Group 94">
            <a:extLst>
              <a:ext uri="{FF2B5EF4-FFF2-40B4-BE49-F238E27FC236}">
                <a16:creationId xmlns:a16="http://schemas.microsoft.com/office/drawing/2014/main" id="{47466ABF-B74D-2642-BDAA-C757A8E7974D}"/>
              </a:ext>
            </a:extLst>
          </p:cNvPr>
          <p:cNvGrpSpPr>
            <a:grpSpLocks noChangeAspect="1"/>
          </p:cNvGrpSpPr>
          <p:nvPr/>
        </p:nvGrpSpPr>
        <p:grpSpPr>
          <a:xfrm>
            <a:off x="6530402" y="1517636"/>
            <a:ext cx="604052" cy="401283"/>
            <a:chOff x="5043488" y="2065338"/>
            <a:chExt cx="676275" cy="449262"/>
          </a:xfrm>
          <a:solidFill>
            <a:schemeClr val="tx1"/>
          </a:solidFill>
        </p:grpSpPr>
        <p:sp>
          <p:nvSpPr>
            <p:cNvPr id="96" name="Freeform 1">
              <a:extLst>
                <a:ext uri="{FF2B5EF4-FFF2-40B4-BE49-F238E27FC236}">
                  <a16:creationId xmlns:a16="http://schemas.microsoft.com/office/drawing/2014/main" id="{2FF475CF-FCFF-AA4D-9CC3-901F9A9D784C}"/>
                </a:ext>
              </a:extLst>
            </p:cNvPr>
            <p:cNvSpPr>
              <a:spLocks noChangeArrowheads="1"/>
            </p:cNvSpPr>
            <p:nvPr/>
          </p:nvSpPr>
          <p:spPr bwMode="auto">
            <a:xfrm>
              <a:off x="5335588" y="2098675"/>
              <a:ext cx="139700" cy="120650"/>
            </a:xfrm>
            <a:custGeom>
              <a:avLst/>
              <a:gdLst>
                <a:gd name="T0" fmla="*/ 251 w 387"/>
                <a:gd name="T1" fmla="*/ 201 h 335"/>
                <a:gd name="T2" fmla="*/ 251 w 387"/>
                <a:gd name="T3" fmla="*/ 88 h 335"/>
                <a:gd name="T4" fmla="*/ 0 w 387"/>
                <a:gd name="T5" fmla="*/ 88 h 335"/>
                <a:gd name="T6" fmla="*/ 0 w 387"/>
                <a:gd name="T7" fmla="*/ 0 h 335"/>
                <a:gd name="T8" fmla="*/ 339 w 387"/>
                <a:gd name="T9" fmla="*/ 0 h 335"/>
                <a:gd name="T10" fmla="*/ 339 w 387"/>
                <a:gd name="T11" fmla="*/ 201 h 335"/>
                <a:gd name="T12" fmla="*/ 339 w 387"/>
                <a:gd name="T13" fmla="*/ 201 h 335"/>
                <a:gd name="T14" fmla="*/ 386 w 387"/>
                <a:gd name="T15" fmla="*/ 201 h 335"/>
                <a:gd name="T16" fmla="*/ 296 w 387"/>
                <a:gd name="T17" fmla="*/ 334 h 335"/>
                <a:gd name="T18" fmla="*/ 209 w 387"/>
                <a:gd name="T19" fmla="*/ 201 h 335"/>
                <a:gd name="T20" fmla="*/ 251 w 387"/>
                <a:gd name="T21" fmla="*/ 20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35">
                  <a:moveTo>
                    <a:pt x="251" y="201"/>
                  </a:moveTo>
                  <a:lnTo>
                    <a:pt x="251" y="88"/>
                  </a:lnTo>
                  <a:lnTo>
                    <a:pt x="0" y="88"/>
                  </a:lnTo>
                  <a:lnTo>
                    <a:pt x="0" y="0"/>
                  </a:lnTo>
                  <a:lnTo>
                    <a:pt x="339" y="0"/>
                  </a:lnTo>
                  <a:lnTo>
                    <a:pt x="339" y="201"/>
                  </a:lnTo>
                  <a:lnTo>
                    <a:pt x="339" y="201"/>
                  </a:lnTo>
                  <a:lnTo>
                    <a:pt x="386" y="201"/>
                  </a:lnTo>
                  <a:lnTo>
                    <a:pt x="296" y="334"/>
                  </a:lnTo>
                  <a:lnTo>
                    <a:pt x="209" y="201"/>
                  </a:lnTo>
                  <a:lnTo>
                    <a:pt x="251" y="201"/>
                  </a:lnTo>
                </a:path>
              </a:pathLst>
            </a:custGeom>
            <a:grpFill/>
            <a:ln>
              <a:noFill/>
            </a:ln>
            <a:effectLst/>
          </p:spPr>
          <p:txBody>
            <a:bodyPr wrap="none" anchor="ctr"/>
            <a:lstStyle/>
            <a:p>
              <a:pPr defTabSz="896432"/>
              <a:endParaRPr lang="en-US" sz="2353" dirty="0">
                <a:solidFill>
                  <a:prstClr val="black"/>
                </a:solidFill>
                <a:latin typeface="Trebuchet MS"/>
              </a:endParaRPr>
            </a:p>
          </p:txBody>
        </p:sp>
        <p:sp>
          <p:nvSpPr>
            <p:cNvPr id="97" name="Freeform 2">
              <a:extLst>
                <a:ext uri="{FF2B5EF4-FFF2-40B4-BE49-F238E27FC236}">
                  <a16:creationId xmlns:a16="http://schemas.microsoft.com/office/drawing/2014/main" id="{031AADC0-8887-714C-A0D7-D3EBFDCC0926}"/>
                </a:ext>
              </a:extLst>
            </p:cNvPr>
            <p:cNvSpPr>
              <a:spLocks noChangeArrowheads="1"/>
            </p:cNvSpPr>
            <p:nvPr/>
          </p:nvSpPr>
          <p:spPr bwMode="auto">
            <a:xfrm>
              <a:off x="5503863" y="2282825"/>
              <a:ext cx="139700" cy="120650"/>
            </a:xfrm>
            <a:custGeom>
              <a:avLst/>
              <a:gdLst>
                <a:gd name="T0" fmla="*/ 251 w 387"/>
                <a:gd name="T1" fmla="*/ 204 h 337"/>
                <a:gd name="T2" fmla="*/ 251 w 387"/>
                <a:gd name="T3" fmla="*/ 90 h 337"/>
                <a:gd name="T4" fmla="*/ 0 w 387"/>
                <a:gd name="T5" fmla="*/ 90 h 337"/>
                <a:gd name="T6" fmla="*/ 0 w 387"/>
                <a:gd name="T7" fmla="*/ 0 h 337"/>
                <a:gd name="T8" fmla="*/ 339 w 387"/>
                <a:gd name="T9" fmla="*/ 0 h 337"/>
                <a:gd name="T10" fmla="*/ 339 w 387"/>
                <a:gd name="T11" fmla="*/ 204 h 337"/>
                <a:gd name="T12" fmla="*/ 339 w 387"/>
                <a:gd name="T13" fmla="*/ 204 h 337"/>
                <a:gd name="T14" fmla="*/ 386 w 387"/>
                <a:gd name="T15" fmla="*/ 204 h 337"/>
                <a:gd name="T16" fmla="*/ 296 w 387"/>
                <a:gd name="T17" fmla="*/ 336 h 337"/>
                <a:gd name="T18" fmla="*/ 209 w 387"/>
                <a:gd name="T19" fmla="*/ 204 h 337"/>
                <a:gd name="T20" fmla="*/ 251 w 387"/>
                <a:gd name="T21" fmla="*/ 20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337">
                  <a:moveTo>
                    <a:pt x="251" y="204"/>
                  </a:moveTo>
                  <a:lnTo>
                    <a:pt x="251" y="90"/>
                  </a:lnTo>
                  <a:lnTo>
                    <a:pt x="0" y="90"/>
                  </a:lnTo>
                  <a:lnTo>
                    <a:pt x="0" y="0"/>
                  </a:lnTo>
                  <a:lnTo>
                    <a:pt x="339" y="0"/>
                  </a:lnTo>
                  <a:lnTo>
                    <a:pt x="339" y="204"/>
                  </a:lnTo>
                  <a:lnTo>
                    <a:pt x="339" y="204"/>
                  </a:lnTo>
                  <a:lnTo>
                    <a:pt x="386" y="204"/>
                  </a:lnTo>
                  <a:lnTo>
                    <a:pt x="296" y="336"/>
                  </a:lnTo>
                  <a:lnTo>
                    <a:pt x="209" y="204"/>
                  </a:lnTo>
                  <a:lnTo>
                    <a:pt x="251" y="204"/>
                  </a:lnTo>
                </a:path>
              </a:pathLst>
            </a:custGeom>
            <a:grpFill/>
            <a:ln>
              <a:noFill/>
            </a:ln>
            <a:effectLst/>
          </p:spPr>
          <p:txBody>
            <a:bodyPr wrap="none" anchor="ctr"/>
            <a:lstStyle/>
            <a:p>
              <a:pPr defTabSz="896432"/>
              <a:endParaRPr lang="en-US" sz="2353" dirty="0">
                <a:solidFill>
                  <a:prstClr val="black"/>
                </a:solidFill>
                <a:latin typeface="Trebuchet MS"/>
              </a:endParaRPr>
            </a:p>
          </p:txBody>
        </p:sp>
        <p:sp>
          <p:nvSpPr>
            <p:cNvPr id="98" name="Freeform 3">
              <a:extLst>
                <a:ext uri="{FF2B5EF4-FFF2-40B4-BE49-F238E27FC236}">
                  <a16:creationId xmlns:a16="http://schemas.microsoft.com/office/drawing/2014/main" id="{576FBB4C-E90C-0149-90D9-B53F51AD65FD}"/>
                </a:ext>
              </a:extLst>
            </p:cNvPr>
            <p:cNvSpPr>
              <a:spLocks noChangeArrowheads="1"/>
            </p:cNvSpPr>
            <p:nvPr/>
          </p:nvSpPr>
          <p:spPr bwMode="auto">
            <a:xfrm>
              <a:off x="5043488" y="2065338"/>
              <a:ext cx="285750" cy="88900"/>
            </a:xfrm>
            <a:custGeom>
              <a:avLst/>
              <a:gdLst>
                <a:gd name="T0" fmla="*/ 396 w 792"/>
                <a:gd name="T1" fmla="*/ 247 h 248"/>
                <a:gd name="T2" fmla="*/ 0 w 792"/>
                <a:gd name="T3" fmla="*/ 247 h 248"/>
                <a:gd name="T4" fmla="*/ 0 w 792"/>
                <a:gd name="T5" fmla="*/ 0 h 248"/>
                <a:gd name="T6" fmla="*/ 791 w 792"/>
                <a:gd name="T7" fmla="*/ 0 h 248"/>
                <a:gd name="T8" fmla="*/ 791 w 792"/>
                <a:gd name="T9" fmla="*/ 247 h 248"/>
                <a:gd name="T10" fmla="*/ 396 w 792"/>
                <a:gd name="T11" fmla="*/ 247 h 248"/>
              </a:gdLst>
              <a:ahLst/>
              <a:cxnLst>
                <a:cxn ang="0">
                  <a:pos x="T0" y="T1"/>
                </a:cxn>
                <a:cxn ang="0">
                  <a:pos x="T2" y="T3"/>
                </a:cxn>
                <a:cxn ang="0">
                  <a:pos x="T4" y="T5"/>
                </a:cxn>
                <a:cxn ang="0">
                  <a:pos x="T6" y="T7"/>
                </a:cxn>
                <a:cxn ang="0">
                  <a:pos x="T8" y="T9"/>
                </a:cxn>
                <a:cxn ang="0">
                  <a:pos x="T10" y="T11"/>
                </a:cxn>
              </a:cxnLst>
              <a:rect l="0" t="0" r="r" b="b"/>
              <a:pathLst>
                <a:path w="792" h="248">
                  <a:moveTo>
                    <a:pt x="396" y="247"/>
                  </a:moveTo>
                  <a:lnTo>
                    <a:pt x="0" y="247"/>
                  </a:lnTo>
                  <a:lnTo>
                    <a:pt x="0" y="0"/>
                  </a:lnTo>
                  <a:lnTo>
                    <a:pt x="791" y="0"/>
                  </a:lnTo>
                  <a:lnTo>
                    <a:pt x="791" y="247"/>
                  </a:lnTo>
                  <a:lnTo>
                    <a:pt x="396" y="247"/>
                  </a:lnTo>
                </a:path>
              </a:pathLst>
            </a:custGeom>
            <a:grpFill/>
            <a:ln>
              <a:noFill/>
            </a:ln>
            <a:effectLst/>
          </p:spPr>
          <p:txBody>
            <a:bodyPr wrap="none" anchor="ctr"/>
            <a:lstStyle/>
            <a:p>
              <a:pPr defTabSz="896432"/>
              <a:endParaRPr lang="en-US" sz="2353" dirty="0">
                <a:solidFill>
                  <a:prstClr val="black"/>
                </a:solidFill>
                <a:latin typeface="Trebuchet MS"/>
              </a:endParaRPr>
            </a:p>
          </p:txBody>
        </p:sp>
        <p:sp>
          <p:nvSpPr>
            <p:cNvPr id="99" name="Freeform 4">
              <a:extLst>
                <a:ext uri="{FF2B5EF4-FFF2-40B4-BE49-F238E27FC236}">
                  <a16:creationId xmlns:a16="http://schemas.microsoft.com/office/drawing/2014/main" id="{853908A8-38A1-0345-AFB2-E7CBE36D57A9}"/>
                </a:ext>
              </a:extLst>
            </p:cNvPr>
            <p:cNvSpPr>
              <a:spLocks noChangeArrowheads="1"/>
            </p:cNvSpPr>
            <p:nvPr/>
          </p:nvSpPr>
          <p:spPr bwMode="auto">
            <a:xfrm>
              <a:off x="5187950" y="2244725"/>
              <a:ext cx="307975" cy="88900"/>
            </a:xfrm>
            <a:custGeom>
              <a:avLst/>
              <a:gdLst>
                <a:gd name="T0" fmla="*/ 428 w 857"/>
                <a:gd name="T1" fmla="*/ 246 h 247"/>
                <a:gd name="T2" fmla="*/ 0 w 857"/>
                <a:gd name="T3" fmla="*/ 246 h 247"/>
                <a:gd name="T4" fmla="*/ 0 w 857"/>
                <a:gd name="T5" fmla="*/ 0 h 247"/>
                <a:gd name="T6" fmla="*/ 856 w 857"/>
                <a:gd name="T7" fmla="*/ 0 h 247"/>
                <a:gd name="T8" fmla="*/ 856 w 857"/>
                <a:gd name="T9" fmla="*/ 246 h 247"/>
                <a:gd name="T10" fmla="*/ 428 w 857"/>
                <a:gd name="T11" fmla="*/ 246 h 247"/>
              </a:gdLst>
              <a:ahLst/>
              <a:cxnLst>
                <a:cxn ang="0">
                  <a:pos x="T0" y="T1"/>
                </a:cxn>
                <a:cxn ang="0">
                  <a:pos x="T2" y="T3"/>
                </a:cxn>
                <a:cxn ang="0">
                  <a:pos x="T4" y="T5"/>
                </a:cxn>
                <a:cxn ang="0">
                  <a:pos x="T6" y="T7"/>
                </a:cxn>
                <a:cxn ang="0">
                  <a:pos x="T8" y="T9"/>
                </a:cxn>
                <a:cxn ang="0">
                  <a:pos x="T10" y="T11"/>
                </a:cxn>
              </a:cxnLst>
              <a:rect l="0" t="0" r="r" b="b"/>
              <a:pathLst>
                <a:path w="857" h="247">
                  <a:moveTo>
                    <a:pt x="428" y="246"/>
                  </a:moveTo>
                  <a:lnTo>
                    <a:pt x="0" y="246"/>
                  </a:lnTo>
                  <a:lnTo>
                    <a:pt x="0" y="0"/>
                  </a:lnTo>
                  <a:lnTo>
                    <a:pt x="856" y="0"/>
                  </a:lnTo>
                  <a:lnTo>
                    <a:pt x="856" y="246"/>
                  </a:lnTo>
                  <a:lnTo>
                    <a:pt x="428" y="246"/>
                  </a:lnTo>
                </a:path>
              </a:pathLst>
            </a:custGeom>
            <a:grpFill/>
            <a:ln>
              <a:noFill/>
            </a:ln>
            <a:effectLst/>
          </p:spPr>
          <p:txBody>
            <a:bodyPr wrap="none" anchor="ctr"/>
            <a:lstStyle/>
            <a:p>
              <a:pPr defTabSz="896432"/>
              <a:endParaRPr lang="en-US" sz="2353" dirty="0">
                <a:solidFill>
                  <a:prstClr val="black"/>
                </a:solidFill>
                <a:latin typeface="Trebuchet MS"/>
              </a:endParaRPr>
            </a:p>
          </p:txBody>
        </p:sp>
        <p:sp>
          <p:nvSpPr>
            <p:cNvPr id="100" name="Freeform 5">
              <a:extLst>
                <a:ext uri="{FF2B5EF4-FFF2-40B4-BE49-F238E27FC236}">
                  <a16:creationId xmlns:a16="http://schemas.microsoft.com/office/drawing/2014/main" id="{CB589445-18D0-D14D-ADC2-CE2C4A263F42}"/>
                </a:ext>
              </a:extLst>
            </p:cNvPr>
            <p:cNvSpPr>
              <a:spLocks noChangeArrowheads="1"/>
            </p:cNvSpPr>
            <p:nvPr/>
          </p:nvSpPr>
          <p:spPr bwMode="auto">
            <a:xfrm>
              <a:off x="5391150" y="2425700"/>
              <a:ext cx="328613" cy="88900"/>
            </a:xfrm>
            <a:custGeom>
              <a:avLst/>
              <a:gdLst>
                <a:gd name="T0" fmla="*/ 457 w 915"/>
                <a:gd name="T1" fmla="*/ 247 h 248"/>
                <a:gd name="T2" fmla="*/ 0 w 915"/>
                <a:gd name="T3" fmla="*/ 247 h 248"/>
                <a:gd name="T4" fmla="*/ 0 w 915"/>
                <a:gd name="T5" fmla="*/ 0 h 248"/>
                <a:gd name="T6" fmla="*/ 914 w 915"/>
                <a:gd name="T7" fmla="*/ 0 h 248"/>
                <a:gd name="T8" fmla="*/ 914 w 915"/>
                <a:gd name="T9" fmla="*/ 247 h 248"/>
                <a:gd name="T10" fmla="*/ 457 w 915"/>
                <a:gd name="T11" fmla="*/ 247 h 248"/>
              </a:gdLst>
              <a:ahLst/>
              <a:cxnLst>
                <a:cxn ang="0">
                  <a:pos x="T0" y="T1"/>
                </a:cxn>
                <a:cxn ang="0">
                  <a:pos x="T2" y="T3"/>
                </a:cxn>
                <a:cxn ang="0">
                  <a:pos x="T4" y="T5"/>
                </a:cxn>
                <a:cxn ang="0">
                  <a:pos x="T6" y="T7"/>
                </a:cxn>
                <a:cxn ang="0">
                  <a:pos x="T8" y="T9"/>
                </a:cxn>
                <a:cxn ang="0">
                  <a:pos x="T10" y="T11"/>
                </a:cxn>
              </a:cxnLst>
              <a:rect l="0" t="0" r="r" b="b"/>
              <a:pathLst>
                <a:path w="915" h="248">
                  <a:moveTo>
                    <a:pt x="457" y="247"/>
                  </a:moveTo>
                  <a:lnTo>
                    <a:pt x="0" y="247"/>
                  </a:lnTo>
                  <a:lnTo>
                    <a:pt x="0" y="0"/>
                  </a:lnTo>
                  <a:lnTo>
                    <a:pt x="914" y="0"/>
                  </a:lnTo>
                  <a:lnTo>
                    <a:pt x="914" y="247"/>
                  </a:lnTo>
                  <a:lnTo>
                    <a:pt x="457" y="247"/>
                  </a:lnTo>
                </a:path>
              </a:pathLst>
            </a:custGeom>
            <a:grpFill/>
            <a:ln>
              <a:noFill/>
            </a:ln>
            <a:effectLst/>
          </p:spPr>
          <p:txBody>
            <a:bodyPr wrap="none" anchor="ctr"/>
            <a:lstStyle/>
            <a:p>
              <a:pPr defTabSz="896432"/>
              <a:endParaRPr lang="en-US" sz="2353" dirty="0">
                <a:solidFill>
                  <a:prstClr val="black"/>
                </a:solidFill>
                <a:latin typeface="Trebuchet MS"/>
              </a:endParaRPr>
            </a:p>
          </p:txBody>
        </p:sp>
      </p:grpSp>
      <p:sp>
        <p:nvSpPr>
          <p:cNvPr id="101" name="TextBox 100">
            <a:extLst>
              <a:ext uri="{FF2B5EF4-FFF2-40B4-BE49-F238E27FC236}">
                <a16:creationId xmlns:a16="http://schemas.microsoft.com/office/drawing/2014/main" id="{D497EC5F-5275-FD44-8E33-AF7EFA6233C0}"/>
              </a:ext>
            </a:extLst>
          </p:cNvPr>
          <p:cNvSpPr txBox="1"/>
          <p:nvPr/>
        </p:nvSpPr>
        <p:spPr>
          <a:xfrm>
            <a:off x="6348326" y="2028169"/>
            <a:ext cx="959140"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Project</a:t>
            </a:r>
          </a:p>
        </p:txBody>
      </p:sp>
      <p:sp>
        <p:nvSpPr>
          <p:cNvPr id="102" name="TextBox 101">
            <a:extLst>
              <a:ext uri="{FF2B5EF4-FFF2-40B4-BE49-F238E27FC236}">
                <a16:creationId xmlns:a16="http://schemas.microsoft.com/office/drawing/2014/main" id="{F16B1E2E-845B-2B4E-9BCD-1512E9622189}"/>
              </a:ext>
            </a:extLst>
          </p:cNvPr>
          <p:cNvSpPr txBox="1"/>
          <p:nvPr/>
        </p:nvSpPr>
        <p:spPr>
          <a:xfrm>
            <a:off x="7387151" y="2028169"/>
            <a:ext cx="778207"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Field</a:t>
            </a:r>
          </a:p>
        </p:txBody>
      </p:sp>
      <p:sp>
        <p:nvSpPr>
          <p:cNvPr id="103" name="TextBox 102">
            <a:extLst>
              <a:ext uri="{FF2B5EF4-FFF2-40B4-BE49-F238E27FC236}">
                <a16:creationId xmlns:a16="http://schemas.microsoft.com/office/drawing/2014/main" id="{B1222348-1A44-144A-9759-B6F85A55BBB1}"/>
              </a:ext>
            </a:extLst>
          </p:cNvPr>
          <p:cNvSpPr txBox="1"/>
          <p:nvPr/>
        </p:nvSpPr>
        <p:spPr>
          <a:xfrm>
            <a:off x="8367155" y="2028169"/>
            <a:ext cx="1063471"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Analytics</a:t>
            </a:r>
          </a:p>
        </p:txBody>
      </p:sp>
      <p:sp>
        <p:nvSpPr>
          <p:cNvPr id="104" name="TextBox 103">
            <a:extLst>
              <a:ext uri="{FF2B5EF4-FFF2-40B4-BE49-F238E27FC236}">
                <a16:creationId xmlns:a16="http://schemas.microsoft.com/office/drawing/2014/main" id="{9D1E2F90-E517-EC45-B6A6-0309EB94E6C5}"/>
              </a:ext>
            </a:extLst>
          </p:cNvPr>
          <p:cNvSpPr txBox="1"/>
          <p:nvPr/>
        </p:nvSpPr>
        <p:spPr>
          <a:xfrm>
            <a:off x="3013855" y="2028169"/>
            <a:ext cx="959140"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Problem</a:t>
            </a:r>
          </a:p>
        </p:txBody>
      </p:sp>
      <p:sp>
        <p:nvSpPr>
          <p:cNvPr id="105" name="TextBox 104">
            <a:extLst>
              <a:ext uri="{FF2B5EF4-FFF2-40B4-BE49-F238E27FC236}">
                <a16:creationId xmlns:a16="http://schemas.microsoft.com/office/drawing/2014/main" id="{E2DD854B-21CA-0844-B571-4F6911FEA6E5}"/>
              </a:ext>
            </a:extLst>
          </p:cNvPr>
          <p:cNvSpPr txBox="1"/>
          <p:nvPr/>
        </p:nvSpPr>
        <p:spPr>
          <a:xfrm>
            <a:off x="943998" y="2028169"/>
            <a:ext cx="943263"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Watch</a:t>
            </a:r>
          </a:p>
        </p:txBody>
      </p:sp>
      <p:sp>
        <p:nvSpPr>
          <p:cNvPr id="106" name="TextBox 105">
            <a:extLst>
              <a:ext uri="{FF2B5EF4-FFF2-40B4-BE49-F238E27FC236}">
                <a16:creationId xmlns:a16="http://schemas.microsoft.com/office/drawing/2014/main" id="{7C6ECE4F-2383-3A46-A980-4A26131B1523}"/>
              </a:ext>
            </a:extLst>
          </p:cNvPr>
          <p:cNvSpPr txBox="1"/>
          <p:nvPr/>
        </p:nvSpPr>
        <p:spPr>
          <a:xfrm>
            <a:off x="1952356" y="2028169"/>
            <a:ext cx="976125" cy="276999"/>
          </a:xfrm>
          <a:prstGeom prst="rect">
            <a:avLst/>
          </a:prstGeom>
          <a:noFill/>
        </p:spPr>
        <p:txBody>
          <a:bodyPr wrap="square" rtlCol="0">
            <a:spAutoFit/>
          </a:bodyPr>
          <a:lstStyle/>
          <a:p>
            <a:pPr algn="ctr" defTabSz="896432"/>
            <a:r>
              <a:rPr lang="en-US" sz="1200" dirty="0">
                <a:solidFill>
                  <a:prstClr val="black"/>
                </a:solidFill>
                <a:latin typeface="Trebuchet MS"/>
                <a:cs typeface="Arial" panose="020B0604020202020204" pitchFamily="34" charset="0"/>
              </a:rPr>
              <a:t>Incident</a:t>
            </a:r>
          </a:p>
        </p:txBody>
      </p:sp>
      <p:sp>
        <p:nvSpPr>
          <p:cNvPr id="107" name="TextBox 106">
            <a:extLst>
              <a:ext uri="{FF2B5EF4-FFF2-40B4-BE49-F238E27FC236}">
                <a16:creationId xmlns:a16="http://schemas.microsoft.com/office/drawing/2014/main" id="{CBF765D8-EA3D-BC47-A0A3-F0DE0EF90EE4}"/>
              </a:ext>
            </a:extLst>
          </p:cNvPr>
          <p:cNvSpPr txBox="1"/>
          <p:nvPr/>
        </p:nvSpPr>
        <p:spPr>
          <a:xfrm>
            <a:off x="9682018" y="2592050"/>
            <a:ext cx="2078183" cy="707694"/>
          </a:xfrm>
          <a:prstGeom prst="rect">
            <a:avLst/>
          </a:prstGeom>
          <a:noFill/>
        </p:spPr>
        <p:txBody>
          <a:bodyPr wrap="square" rtlCol="0">
            <a:spAutoFit/>
          </a:bodyPr>
          <a:lstStyle/>
          <a:p>
            <a:pPr defTabSz="896432"/>
            <a:r>
              <a:rPr lang="en-US" sz="1333" dirty="0">
                <a:solidFill>
                  <a:prstClr val="black">
                    <a:lumMod val="75000"/>
                    <a:lumOff val="25000"/>
                  </a:prstClr>
                </a:solidFill>
                <a:latin typeface="Trebuchet MS"/>
                <a:cs typeface="Arial" panose="020B0604020202020204" pitchFamily="34" charset="0"/>
              </a:rPr>
              <a:t>Unified secured policy across the network &amp; locations </a:t>
            </a:r>
          </a:p>
        </p:txBody>
      </p:sp>
      <p:sp>
        <p:nvSpPr>
          <p:cNvPr id="108" name="TextBox 107">
            <a:extLst>
              <a:ext uri="{FF2B5EF4-FFF2-40B4-BE49-F238E27FC236}">
                <a16:creationId xmlns:a16="http://schemas.microsoft.com/office/drawing/2014/main" id="{8EB86BC6-E015-4D48-A7FA-B6D9E7132D77}"/>
              </a:ext>
            </a:extLst>
          </p:cNvPr>
          <p:cNvSpPr txBox="1"/>
          <p:nvPr/>
        </p:nvSpPr>
        <p:spPr>
          <a:xfrm>
            <a:off x="9682018" y="3897442"/>
            <a:ext cx="2078183" cy="707694"/>
          </a:xfrm>
          <a:prstGeom prst="rect">
            <a:avLst/>
          </a:prstGeom>
          <a:noFill/>
        </p:spPr>
        <p:txBody>
          <a:bodyPr wrap="square" rtlCol="0">
            <a:spAutoFit/>
          </a:bodyPr>
          <a:lstStyle/>
          <a:p>
            <a:pPr defTabSz="896432"/>
            <a:r>
              <a:rPr lang="en-US" sz="1333" dirty="0">
                <a:solidFill>
                  <a:prstClr val="black">
                    <a:lumMod val="75000"/>
                    <a:lumOff val="25000"/>
                  </a:prstClr>
                </a:solidFill>
                <a:latin typeface="Trebuchet MS"/>
                <a:cs typeface="Arial" panose="020B0604020202020204" pitchFamily="34" charset="0"/>
              </a:rPr>
              <a:t>SLA backed network services connecting users to DC/Cloud</a:t>
            </a:r>
          </a:p>
        </p:txBody>
      </p:sp>
      <p:sp>
        <p:nvSpPr>
          <p:cNvPr id="109" name="TextBox 108">
            <a:extLst>
              <a:ext uri="{FF2B5EF4-FFF2-40B4-BE49-F238E27FC236}">
                <a16:creationId xmlns:a16="http://schemas.microsoft.com/office/drawing/2014/main" id="{242642B2-5A07-F745-8EF7-F0497FF0C4E9}"/>
              </a:ext>
            </a:extLst>
          </p:cNvPr>
          <p:cNvSpPr txBox="1"/>
          <p:nvPr/>
        </p:nvSpPr>
        <p:spPr>
          <a:xfrm>
            <a:off x="9682019" y="1328097"/>
            <a:ext cx="2009165" cy="707694"/>
          </a:xfrm>
          <a:prstGeom prst="rect">
            <a:avLst/>
          </a:prstGeom>
          <a:noFill/>
        </p:spPr>
        <p:txBody>
          <a:bodyPr wrap="square" rtlCol="0">
            <a:spAutoFit/>
          </a:bodyPr>
          <a:lstStyle/>
          <a:p>
            <a:pPr defTabSz="896432"/>
            <a:r>
              <a:rPr lang="en-US" sz="1333" dirty="0">
                <a:solidFill>
                  <a:prstClr val="black">
                    <a:lumMod val="75000"/>
                    <a:lumOff val="25000"/>
                  </a:prstClr>
                </a:solidFill>
                <a:latin typeface="Trebuchet MS"/>
                <a:cs typeface="Arial" panose="020B0604020202020204" pitchFamily="34" charset="0"/>
              </a:rPr>
              <a:t>24/7 Managed services focused around outcomes</a:t>
            </a:r>
          </a:p>
        </p:txBody>
      </p:sp>
      <p:sp>
        <p:nvSpPr>
          <p:cNvPr id="110" name="TextBox 109">
            <a:extLst>
              <a:ext uri="{FF2B5EF4-FFF2-40B4-BE49-F238E27FC236}">
                <a16:creationId xmlns:a16="http://schemas.microsoft.com/office/drawing/2014/main" id="{07D2DCCC-820E-6E4C-8346-477E01DAF6E6}"/>
              </a:ext>
            </a:extLst>
          </p:cNvPr>
          <p:cNvSpPr txBox="1"/>
          <p:nvPr/>
        </p:nvSpPr>
        <p:spPr>
          <a:xfrm rot="16200000">
            <a:off x="-122514" y="2696326"/>
            <a:ext cx="1616148" cy="461665"/>
          </a:xfrm>
          <a:prstGeom prst="rect">
            <a:avLst/>
          </a:prstGeom>
          <a:noFill/>
        </p:spPr>
        <p:txBody>
          <a:bodyPr wrap="none" rtlCol="0">
            <a:spAutoFit/>
          </a:bodyPr>
          <a:lstStyle/>
          <a:p>
            <a:pPr defTabSz="896432"/>
            <a:r>
              <a:rPr lang="en-US" sz="2400" b="1" dirty="0">
                <a:solidFill>
                  <a:prstClr val="black"/>
                </a:solidFill>
                <a:latin typeface="Trebuchet MS"/>
                <a:cs typeface="Arial" panose="020B0604020202020204" pitchFamily="34" charset="0"/>
              </a:rPr>
              <a:t>Sify Cloud</a:t>
            </a:r>
          </a:p>
        </p:txBody>
      </p:sp>
      <p:pic>
        <p:nvPicPr>
          <p:cNvPr id="83" name="Picture 4" descr="Image result for cisco logo">
            <a:extLst>
              <a:ext uri="{FF2B5EF4-FFF2-40B4-BE49-F238E27FC236}">
                <a16:creationId xmlns:a16="http://schemas.microsoft.com/office/drawing/2014/main" id="{BF4135DE-BAC8-5647-BAA4-73AAC4A10C24}"/>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0704513" y="3274195"/>
            <a:ext cx="1086484" cy="495661"/>
          </a:xfrm>
          <a:prstGeom prst="rect">
            <a:avLst/>
          </a:prstGeom>
          <a:noFill/>
          <a:extLst>
            <a:ext uri="{909E8E84-426E-40DD-AFC4-6F175D3DCCD1}">
              <a14:hiddenFill xmlns:a14="http://schemas.microsoft.com/office/drawing/2010/main">
                <a:solidFill>
                  <a:srgbClr val="FFFFFF"/>
                </a:solidFill>
              </a14:hiddenFill>
            </a:ext>
          </a:extLst>
        </p:spPr>
      </p:pic>
      <p:sp>
        <p:nvSpPr>
          <p:cNvPr id="112" name="object 12">
            <a:extLst>
              <a:ext uri="{FF2B5EF4-FFF2-40B4-BE49-F238E27FC236}">
                <a16:creationId xmlns:a16="http://schemas.microsoft.com/office/drawing/2014/main" id="{6CBDDE45-2711-B94D-B88B-70CCB6FD25FE}"/>
              </a:ext>
            </a:extLst>
          </p:cNvPr>
          <p:cNvSpPr/>
          <p:nvPr/>
        </p:nvSpPr>
        <p:spPr>
          <a:xfrm>
            <a:off x="10532703" y="2018589"/>
            <a:ext cx="1191968" cy="379343"/>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pPr defTabSz="896432"/>
            <a:endParaRPr sz="1765" dirty="0">
              <a:solidFill>
                <a:prstClr val="black"/>
              </a:solidFill>
              <a:latin typeface="Trebuchet MS"/>
            </a:endParaRPr>
          </a:p>
        </p:txBody>
      </p:sp>
      <p:pic>
        <p:nvPicPr>
          <p:cNvPr id="1026" name="Picture 2" descr="industrytoday.com/wp-content/uploads/2020/12/Fo...">
            <a:extLst>
              <a:ext uri="{FF2B5EF4-FFF2-40B4-BE49-F238E27FC236}">
                <a16:creationId xmlns:a16="http://schemas.microsoft.com/office/drawing/2014/main" id="{963FB587-C85C-4AF7-A1C9-C7F22E72879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32438" y="4598079"/>
            <a:ext cx="1873489" cy="120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9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us Sign 7">
            <a:extLst>
              <a:ext uri="{FF2B5EF4-FFF2-40B4-BE49-F238E27FC236}">
                <a16:creationId xmlns:a16="http://schemas.microsoft.com/office/drawing/2014/main" id="{B46CEF68-4D3D-4D91-B502-1920D372DD20}"/>
              </a:ext>
            </a:extLst>
          </p:cNvPr>
          <p:cNvSpPr/>
          <p:nvPr/>
        </p:nvSpPr>
        <p:spPr>
          <a:xfrm>
            <a:off x="3621953" y="3108963"/>
            <a:ext cx="773723" cy="717452"/>
          </a:xfrm>
          <a:prstGeom prst="mathPlus">
            <a:avLst/>
          </a:prstGeom>
          <a:solidFill>
            <a:schemeClr val="bg1">
              <a:lumMod val="8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a:endParaRPr lang="en-IN" sz="1400" kern="0" dirty="0">
              <a:solidFill>
                <a:prstClr val="black">
                  <a:lumMod val="85000"/>
                  <a:lumOff val="15000"/>
                </a:prstClr>
              </a:solidFill>
              <a:latin typeface="Trebuchet MS"/>
              <a:sym typeface="Arial"/>
              <a:rtl val="0"/>
            </a:endParaRPr>
          </a:p>
        </p:txBody>
      </p:sp>
      <p:sp>
        <p:nvSpPr>
          <p:cNvPr id="9" name="Equals 8">
            <a:extLst>
              <a:ext uri="{FF2B5EF4-FFF2-40B4-BE49-F238E27FC236}">
                <a16:creationId xmlns:a16="http://schemas.microsoft.com/office/drawing/2014/main" id="{77C14000-BA90-48EA-8EF8-53974D926D57}"/>
              </a:ext>
            </a:extLst>
          </p:cNvPr>
          <p:cNvSpPr/>
          <p:nvPr/>
        </p:nvSpPr>
        <p:spPr>
          <a:xfrm>
            <a:off x="8117062" y="3179302"/>
            <a:ext cx="604911" cy="576775"/>
          </a:xfrm>
          <a:prstGeom prst="mathEqual">
            <a:avLst/>
          </a:prstGeom>
          <a:solidFill>
            <a:schemeClr val="bg1">
              <a:lumMod val="85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40"/>
            <a:endParaRPr lang="en-IN" sz="1400" kern="0" dirty="0">
              <a:solidFill>
                <a:prstClr val="black">
                  <a:lumMod val="85000"/>
                  <a:lumOff val="15000"/>
                </a:prstClr>
              </a:solidFill>
              <a:latin typeface="Trebuchet MS"/>
              <a:sym typeface="Arial"/>
              <a:rtl val="0"/>
            </a:endParaRPr>
          </a:p>
        </p:txBody>
      </p:sp>
      <p:grpSp>
        <p:nvGrpSpPr>
          <p:cNvPr id="7" name="Group 6">
            <a:extLst>
              <a:ext uri="{FF2B5EF4-FFF2-40B4-BE49-F238E27FC236}">
                <a16:creationId xmlns:a16="http://schemas.microsoft.com/office/drawing/2014/main" id="{17F343F2-3447-4AD4-8B07-DAF7469EEB08}"/>
              </a:ext>
            </a:extLst>
          </p:cNvPr>
          <p:cNvGrpSpPr/>
          <p:nvPr/>
        </p:nvGrpSpPr>
        <p:grpSpPr>
          <a:xfrm>
            <a:off x="536955" y="2110157"/>
            <a:ext cx="2774316" cy="2715063"/>
            <a:chOff x="402715" y="1582618"/>
            <a:chExt cx="2080737" cy="2036297"/>
          </a:xfrm>
        </p:grpSpPr>
        <p:sp>
          <p:nvSpPr>
            <p:cNvPr id="4" name="Oval 3">
              <a:extLst>
                <a:ext uri="{FF2B5EF4-FFF2-40B4-BE49-F238E27FC236}">
                  <a16:creationId xmlns:a16="http://schemas.microsoft.com/office/drawing/2014/main" id="{2257C66A-FF0B-49CE-8FDB-0EFEFBF28DB7}"/>
                </a:ext>
              </a:extLst>
            </p:cNvPr>
            <p:cNvSpPr/>
            <p:nvPr/>
          </p:nvSpPr>
          <p:spPr>
            <a:xfrm>
              <a:off x="402715" y="1582618"/>
              <a:ext cx="2080737" cy="2036297"/>
            </a:xfrm>
            <a:prstGeom prst="ellipse">
              <a:avLst/>
            </a:prstGeom>
            <a:solidFill>
              <a:schemeClr val="accent1">
                <a:lumMod val="75000"/>
              </a:schemeClr>
            </a:solidFill>
            <a:ln w="9525">
              <a:solidFill>
                <a:schemeClr val="bg1"/>
              </a:solidFill>
              <a:prstDash val="sysDot"/>
            </a:ln>
            <a:effectLst>
              <a:outerShdw blurRad="3556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10"/>
              <a:endParaRPr lang="en-IN" sz="1400" kern="0" dirty="0">
                <a:solidFill>
                  <a:prstClr val="white"/>
                </a:solidFill>
                <a:latin typeface="Trebuchet MS"/>
                <a:sym typeface="Arial"/>
                <a:rtl val="0"/>
              </a:endParaRPr>
            </a:p>
          </p:txBody>
        </p:sp>
        <p:sp>
          <p:nvSpPr>
            <p:cNvPr id="10" name="Rectangle 9">
              <a:extLst>
                <a:ext uri="{FF2B5EF4-FFF2-40B4-BE49-F238E27FC236}">
                  <a16:creationId xmlns:a16="http://schemas.microsoft.com/office/drawing/2014/main" id="{57680B72-54E9-497C-B95B-29B22EAC13FE}"/>
                </a:ext>
              </a:extLst>
            </p:cNvPr>
            <p:cNvSpPr/>
            <p:nvPr/>
          </p:nvSpPr>
          <p:spPr>
            <a:xfrm>
              <a:off x="602182" y="1933592"/>
              <a:ext cx="1744394" cy="1177245"/>
            </a:xfrm>
            <a:prstGeom prst="rect">
              <a:avLst/>
            </a:prstGeom>
          </p:spPr>
          <p:txBody>
            <a:bodyPr wrap="square">
              <a:spAutoFit/>
            </a:bodyPr>
            <a:lstStyle/>
            <a:p>
              <a:pPr defTabSz="1219110">
                <a:spcBef>
                  <a:spcPts val="600"/>
                </a:spcBef>
              </a:pPr>
              <a:r>
                <a:rPr lang="en-US" sz="1600" b="1" kern="0" dirty="0">
                  <a:solidFill>
                    <a:prstClr val="white"/>
                  </a:solidFill>
                  <a:latin typeface="Trebuchet MS"/>
                  <a:cs typeface="Segoe UI" panose="020B0502040204020203" pitchFamily="34" charset="0"/>
                  <a:sym typeface="Arial"/>
                  <a:rtl val="0"/>
                </a:rPr>
                <a:t>Simplified Networks </a:t>
              </a:r>
            </a:p>
            <a:p>
              <a:pPr marL="285737" indent="-162976"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Intelligent routing</a:t>
              </a:r>
            </a:p>
            <a:p>
              <a:pPr marL="285737" indent="-162976"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Faster troubleshooting</a:t>
              </a:r>
            </a:p>
            <a:p>
              <a:pPr marL="285737" indent="-162976"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Zero Touch Point</a:t>
              </a:r>
            </a:p>
            <a:p>
              <a:pPr marL="285737" indent="-162976"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Getting more out of your existing networks</a:t>
              </a:r>
            </a:p>
          </p:txBody>
        </p:sp>
      </p:grpSp>
      <p:grpSp>
        <p:nvGrpSpPr>
          <p:cNvPr id="12" name="Group 11">
            <a:extLst>
              <a:ext uri="{FF2B5EF4-FFF2-40B4-BE49-F238E27FC236}">
                <a16:creationId xmlns:a16="http://schemas.microsoft.com/office/drawing/2014/main" id="{20E20851-932F-4958-B1FC-C69952F06E15}"/>
              </a:ext>
            </a:extLst>
          </p:cNvPr>
          <p:cNvGrpSpPr/>
          <p:nvPr/>
        </p:nvGrpSpPr>
        <p:grpSpPr>
          <a:xfrm>
            <a:off x="4771331" y="2110159"/>
            <a:ext cx="2839292" cy="2715063"/>
            <a:chOff x="3578498" y="1582617"/>
            <a:chExt cx="2129469" cy="2036297"/>
          </a:xfrm>
        </p:grpSpPr>
        <p:sp>
          <p:nvSpPr>
            <p:cNvPr id="5" name="Oval 4">
              <a:extLst>
                <a:ext uri="{FF2B5EF4-FFF2-40B4-BE49-F238E27FC236}">
                  <a16:creationId xmlns:a16="http://schemas.microsoft.com/office/drawing/2014/main" id="{24B62E8A-BAE3-4943-B27B-199A07EBE192}"/>
                </a:ext>
              </a:extLst>
            </p:cNvPr>
            <p:cNvSpPr/>
            <p:nvPr/>
          </p:nvSpPr>
          <p:spPr>
            <a:xfrm>
              <a:off x="3578498" y="1582617"/>
              <a:ext cx="2129469" cy="2036297"/>
            </a:xfrm>
            <a:prstGeom prst="ellipse">
              <a:avLst/>
            </a:prstGeom>
            <a:solidFill>
              <a:schemeClr val="accent4">
                <a:lumMod val="75000"/>
              </a:schemeClr>
            </a:solidFill>
            <a:ln w="9525">
              <a:solidFill>
                <a:schemeClr val="bg1"/>
              </a:solidFill>
              <a:prstDash val="sysDot"/>
            </a:ln>
            <a:effectLst>
              <a:outerShdw blurRad="3556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9110"/>
              <a:endParaRPr lang="en-US" sz="1400" kern="0" dirty="0">
                <a:solidFill>
                  <a:prstClr val="black"/>
                </a:solidFill>
                <a:latin typeface="Trebuchet MS"/>
                <a:sym typeface="Arial"/>
                <a:rtl val="0"/>
              </a:endParaRPr>
            </a:p>
          </p:txBody>
        </p:sp>
        <p:sp>
          <p:nvSpPr>
            <p:cNvPr id="11" name="TextBox 10">
              <a:extLst>
                <a:ext uri="{FF2B5EF4-FFF2-40B4-BE49-F238E27FC236}">
                  <a16:creationId xmlns:a16="http://schemas.microsoft.com/office/drawing/2014/main" id="{8C0EA771-F76C-489E-9E6A-7E08386D5756}"/>
                </a:ext>
              </a:extLst>
            </p:cNvPr>
            <p:cNvSpPr txBox="1"/>
            <p:nvPr/>
          </p:nvSpPr>
          <p:spPr>
            <a:xfrm>
              <a:off x="3878641" y="1898536"/>
              <a:ext cx="1629463" cy="1631168"/>
            </a:xfrm>
            <a:prstGeom prst="rect">
              <a:avLst/>
            </a:prstGeom>
            <a:noFill/>
          </p:spPr>
          <p:txBody>
            <a:bodyPr wrap="square" rtlCol="0">
              <a:spAutoFit/>
            </a:bodyPr>
            <a:lstStyle/>
            <a:p>
              <a:pPr algn="ctr" defTabSz="1219110"/>
              <a:r>
                <a:rPr lang="en-US" sz="1600" b="1" kern="0" dirty="0">
                  <a:solidFill>
                    <a:prstClr val="white"/>
                  </a:solidFill>
                  <a:latin typeface="Trebuchet MS"/>
                  <a:cs typeface="Segoe UI" panose="020B0502040204020203" pitchFamily="34" charset="0"/>
                  <a:sym typeface="Arial"/>
                  <a:rtl val="0"/>
                </a:rPr>
                <a:t>Added SD-WAN Functionalities </a:t>
              </a:r>
            </a:p>
            <a:p>
              <a:pPr defTabSz="1219110"/>
              <a:endParaRPr lang="en-US" sz="933" b="1" kern="0" dirty="0">
                <a:solidFill>
                  <a:prstClr val="white"/>
                </a:solidFill>
                <a:latin typeface="Trebuchet MS"/>
                <a:cs typeface="Segoe UI" panose="020B0502040204020203" pitchFamily="34" charset="0"/>
                <a:sym typeface="Arial"/>
                <a:rtl val="0"/>
              </a:endParaRPr>
            </a:p>
            <a:p>
              <a:pPr marL="283620" indent="-160859"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Application visibility</a:t>
              </a:r>
            </a:p>
            <a:p>
              <a:pPr marL="283620" indent="-160859"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Security</a:t>
              </a:r>
            </a:p>
            <a:p>
              <a:pPr marL="283620" indent="-160859"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Network Management</a:t>
              </a:r>
            </a:p>
            <a:p>
              <a:pPr marL="283620" indent="-160859" defTabSz="1219110">
                <a:spcBef>
                  <a:spcPts val="600"/>
                </a:spcBef>
                <a:buFont typeface="Arial" panose="020B0604020202020204" pitchFamily="34" charset="0"/>
                <a:buChar char="•"/>
              </a:pPr>
              <a:r>
                <a:rPr lang="en-US" sz="1200" kern="0" dirty="0">
                  <a:solidFill>
                    <a:prstClr val="white"/>
                  </a:solidFill>
                  <a:latin typeface="Trebuchet MS"/>
                  <a:cs typeface="Segoe UI" panose="020B0502040204020203" pitchFamily="34" charset="0"/>
                  <a:sym typeface="Arial"/>
                  <a:rtl val="0"/>
                </a:rPr>
                <a:t>Performance Improvement</a:t>
              </a:r>
            </a:p>
            <a:p>
              <a:pPr defTabSz="1219110"/>
              <a:endParaRPr lang="en-IN" sz="1400" kern="0" dirty="0">
                <a:solidFill>
                  <a:srgbClr val="000000"/>
                </a:solidFill>
                <a:latin typeface="Trebuchet MS"/>
                <a:cs typeface="Segoe UI" panose="020B0502040204020203" pitchFamily="34" charset="0"/>
                <a:sym typeface="Arial"/>
                <a:rtl val="0"/>
              </a:endParaRPr>
            </a:p>
          </p:txBody>
        </p:sp>
      </p:grpSp>
      <p:grpSp>
        <p:nvGrpSpPr>
          <p:cNvPr id="13" name="Group 12">
            <a:extLst>
              <a:ext uri="{FF2B5EF4-FFF2-40B4-BE49-F238E27FC236}">
                <a16:creationId xmlns:a16="http://schemas.microsoft.com/office/drawing/2014/main" id="{B97E885B-38D9-41FF-91E3-FEDA31715221}"/>
              </a:ext>
            </a:extLst>
          </p:cNvPr>
          <p:cNvGrpSpPr/>
          <p:nvPr/>
        </p:nvGrpSpPr>
        <p:grpSpPr>
          <a:xfrm>
            <a:off x="9070683" y="2110159"/>
            <a:ext cx="2774316" cy="2715063"/>
            <a:chOff x="6803011" y="1582617"/>
            <a:chExt cx="2080737" cy="2036297"/>
          </a:xfrm>
          <a:solidFill>
            <a:schemeClr val="accent4">
              <a:lumMod val="60000"/>
              <a:lumOff val="40000"/>
            </a:schemeClr>
          </a:solidFill>
        </p:grpSpPr>
        <p:sp>
          <p:nvSpPr>
            <p:cNvPr id="6" name="Oval 5">
              <a:extLst>
                <a:ext uri="{FF2B5EF4-FFF2-40B4-BE49-F238E27FC236}">
                  <a16:creationId xmlns:a16="http://schemas.microsoft.com/office/drawing/2014/main" id="{01F42E2B-711F-4494-A2FA-5C0A7558D0BA}"/>
                </a:ext>
              </a:extLst>
            </p:cNvPr>
            <p:cNvSpPr/>
            <p:nvPr/>
          </p:nvSpPr>
          <p:spPr>
            <a:xfrm>
              <a:off x="6803011" y="1582617"/>
              <a:ext cx="2080737" cy="2036297"/>
            </a:xfrm>
            <a:prstGeom prst="ellipse">
              <a:avLst/>
            </a:prstGeom>
            <a:solidFill>
              <a:schemeClr val="accent3">
                <a:lumMod val="75000"/>
              </a:schemeClr>
            </a:solidFill>
            <a:ln w="9525">
              <a:solidFill>
                <a:schemeClr val="bg1"/>
              </a:solidFill>
              <a:prstDash val="sysDot"/>
            </a:ln>
            <a:effectLst>
              <a:outerShdw blurRad="355600" dist="254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219110"/>
              <a:endParaRPr lang="en-IN" sz="1400" kern="0" dirty="0">
                <a:solidFill>
                  <a:prstClr val="white"/>
                </a:solidFill>
                <a:latin typeface="Trebuchet MS"/>
                <a:sym typeface="Arial"/>
                <a:rtl val="0"/>
              </a:endParaRPr>
            </a:p>
          </p:txBody>
        </p:sp>
        <p:sp>
          <p:nvSpPr>
            <p:cNvPr id="3" name="TextBox 2">
              <a:extLst>
                <a:ext uri="{FF2B5EF4-FFF2-40B4-BE49-F238E27FC236}">
                  <a16:creationId xmlns:a16="http://schemas.microsoft.com/office/drawing/2014/main" id="{8B73BE7F-35A3-4D1A-BC9E-07CDE9B755ED}"/>
                </a:ext>
              </a:extLst>
            </p:cNvPr>
            <p:cNvSpPr txBox="1"/>
            <p:nvPr/>
          </p:nvSpPr>
          <p:spPr>
            <a:xfrm>
              <a:off x="7182427" y="2429378"/>
              <a:ext cx="1321904" cy="284742"/>
            </a:xfrm>
            <a:prstGeom prst="rect">
              <a:avLst/>
            </a:prstGeom>
            <a:noFill/>
          </p:spPr>
          <p:txBody>
            <a:bodyPr wrap="square" rtlCol="0">
              <a:spAutoFit/>
            </a:bodyPr>
            <a:lstStyle/>
            <a:p>
              <a:pPr defTabSz="1219110"/>
              <a:r>
                <a:rPr lang="en-US" sz="1867" b="1" kern="0" dirty="0">
                  <a:solidFill>
                    <a:prstClr val="white"/>
                  </a:solidFill>
                  <a:latin typeface="Trebuchet MS"/>
                  <a:cs typeface="Segoe UI" panose="020B0502040204020203" pitchFamily="34" charset="0"/>
                  <a:sym typeface="Arial"/>
                  <a:rtl val="0"/>
                </a:rPr>
                <a:t>Sify SD-WAN</a:t>
              </a:r>
              <a:endParaRPr lang="en-IN" sz="1867" kern="0" dirty="0">
                <a:solidFill>
                  <a:prstClr val="white"/>
                </a:solidFill>
                <a:latin typeface="Trebuchet MS"/>
                <a:cs typeface="Arial"/>
                <a:sym typeface="Arial"/>
                <a:rtl val="0"/>
              </a:endParaRPr>
            </a:p>
          </p:txBody>
        </p:sp>
      </p:grpSp>
      <p:sp>
        <p:nvSpPr>
          <p:cNvPr id="17" name="Title 16">
            <a:extLst>
              <a:ext uri="{FF2B5EF4-FFF2-40B4-BE49-F238E27FC236}">
                <a16:creationId xmlns:a16="http://schemas.microsoft.com/office/drawing/2014/main" id="{1D2780E5-E1B0-4D75-B7A1-DC83D1E728CB}"/>
              </a:ext>
            </a:extLst>
          </p:cNvPr>
          <p:cNvSpPr>
            <a:spLocks noGrp="1"/>
          </p:cNvSpPr>
          <p:nvPr>
            <p:ph type="title"/>
          </p:nvPr>
        </p:nvSpPr>
        <p:spPr/>
        <p:txBody>
          <a:bodyPr/>
          <a:lstStyle/>
          <a:p>
            <a:r>
              <a:rPr lang="en-IN" dirty="0"/>
              <a:t>Network Transformation &amp; SD-WAN Go Together</a:t>
            </a:r>
          </a:p>
        </p:txBody>
      </p:sp>
      <p:sp>
        <p:nvSpPr>
          <p:cNvPr id="14" name="Slide Number Placeholder 5">
            <a:extLst>
              <a:ext uri="{FF2B5EF4-FFF2-40B4-BE49-F238E27FC236}">
                <a16:creationId xmlns:a16="http://schemas.microsoft.com/office/drawing/2014/main" id="{E1B7DEF2-FF65-4D46-AB94-C533B42E025D}"/>
              </a:ext>
            </a:extLst>
          </p:cNvPr>
          <p:cNvSpPr txBox="1">
            <a:spLocks/>
          </p:cNvSpPr>
          <p:nvPr/>
        </p:nvSpPr>
        <p:spPr>
          <a:xfrm>
            <a:off x="11179691" y="6630603"/>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pPr algn="r" defTabSz="1218988"/>
            <a:fld id="{D6AB342A-830E-438F-A6A8-BEDF509AB0A8}" type="slidenum">
              <a:rPr lang="en-US" sz="1067" b="0">
                <a:solidFill>
                  <a:prstClr val="black">
                    <a:lumMod val="75000"/>
                    <a:lumOff val="25000"/>
                  </a:prstClr>
                </a:solidFill>
              </a:rPr>
              <a:pPr algn="r" defTabSz="1218988"/>
              <a:t>9</a:t>
            </a:fld>
            <a:endParaRPr lang="en-US" sz="1067" b="0" dirty="0">
              <a:solidFill>
                <a:prstClr val="black">
                  <a:lumMod val="75000"/>
                  <a:lumOff val="25000"/>
                </a:prstClr>
              </a:solidFill>
            </a:endParaRPr>
          </a:p>
        </p:txBody>
      </p:sp>
    </p:spTree>
    <p:extLst>
      <p:ext uri="{BB962C8B-B14F-4D97-AF65-F5344CB8AC3E}">
        <p14:creationId xmlns:p14="http://schemas.microsoft.com/office/powerpoint/2010/main" val="316602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500" fill="hold"/>
                                        <p:tgtEl>
                                          <p:spTgt spid="12"/>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 id="{3ABE66E9-EAC3-49D9-B687-2E58DC9B0D92}" vid="{73A6C79C-FD6C-4D61-93FC-3B0256B9C1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1867</Words>
  <Application>Microsoft Macintosh PowerPoint</Application>
  <PresentationFormat>Widescreen</PresentationFormat>
  <Paragraphs>216</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Calibri Light</vt:lpstr>
      <vt:lpstr>Trebuchet MS</vt:lpstr>
      <vt:lpstr>Wingdings</vt:lpstr>
      <vt:lpstr>Office Theme</vt:lpstr>
      <vt:lpstr>Sify New Theme</vt:lpstr>
      <vt:lpstr>PowerPoint Presentation</vt:lpstr>
      <vt:lpstr>AGENDA</vt:lpstr>
      <vt:lpstr>Network Transformation – 3 TENETS</vt:lpstr>
      <vt:lpstr>Network transformation – KEY TENETS</vt:lpstr>
      <vt:lpstr>Why Consolidate ? </vt:lpstr>
      <vt:lpstr>WHY CONSOLIDATE WITH SIFY? </vt:lpstr>
      <vt:lpstr>SD-WAN AS A transformation enabler</vt:lpstr>
      <vt:lpstr>Sify Managed SD-WAN</vt:lpstr>
      <vt:lpstr>Network Transformation &amp; SD-WAN Go Together</vt:lpstr>
      <vt:lpstr>NETWORK MANAGEMENT FOR CentraliZed Orchestration, Visibility &amp; control</vt:lpstr>
      <vt:lpstr>SINGLE PANE OF GLASS for network orchestration &amp; ANALYTICS </vt:lpstr>
      <vt:lpstr>SIFY’s Variants of Network Management and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Manish Kakkar</dc:creator>
  <cp:lastModifiedBy>Manish Kakkar</cp:lastModifiedBy>
  <cp:revision>3</cp:revision>
  <dcterms:created xsi:type="dcterms:W3CDTF">2021-06-25T04:11:27Z</dcterms:created>
  <dcterms:modified xsi:type="dcterms:W3CDTF">2021-06-25T04:26:24Z</dcterms:modified>
</cp:coreProperties>
</file>