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3711" r:id="rId6"/>
    <p:sldMasterId id="2147483727" r:id="rId7"/>
    <p:sldMasterId id="2147483757" r:id="rId8"/>
  </p:sldMasterIdLst>
  <p:notesMasterIdLst>
    <p:notesMasterId r:id="rId54"/>
  </p:notesMasterIdLst>
  <p:sldIdLst>
    <p:sldId id="425" r:id="rId9"/>
    <p:sldId id="2076136841" r:id="rId10"/>
    <p:sldId id="3422" r:id="rId11"/>
    <p:sldId id="5706" r:id="rId12"/>
    <p:sldId id="4039" r:id="rId13"/>
    <p:sldId id="3426" r:id="rId14"/>
    <p:sldId id="278" r:id="rId15"/>
    <p:sldId id="4038" r:id="rId16"/>
    <p:sldId id="2132735644" r:id="rId17"/>
    <p:sldId id="1979421923" r:id="rId18"/>
    <p:sldId id="2061898091" r:id="rId19"/>
    <p:sldId id="2076137890" r:id="rId20"/>
    <p:sldId id="2076137077" r:id="rId21"/>
    <p:sldId id="2142533669" r:id="rId22"/>
    <p:sldId id="5719" r:id="rId23"/>
    <p:sldId id="2142533631" r:id="rId24"/>
    <p:sldId id="5516" r:id="rId25"/>
    <p:sldId id="5534" r:id="rId26"/>
    <p:sldId id="717" r:id="rId27"/>
    <p:sldId id="260" r:id="rId28"/>
    <p:sldId id="890" r:id="rId29"/>
    <p:sldId id="887" r:id="rId30"/>
    <p:sldId id="2076136843" r:id="rId31"/>
    <p:sldId id="3854" r:id="rId32"/>
    <p:sldId id="3829" r:id="rId33"/>
    <p:sldId id="2076136844" r:id="rId34"/>
    <p:sldId id="2076136845" r:id="rId35"/>
    <p:sldId id="923" r:id="rId36"/>
    <p:sldId id="892" r:id="rId37"/>
    <p:sldId id="707" r:id="rId38"/>
    <p:sldId id="924" r:id="rId39"/>
    <p:sldId id="2076136846" r:id="rId40"/>
    <p:sldId id="757" r:id="rId41"/>
    <p:sldId id="800" r:id="rId42"/>
    <p:sldId id="801" r:id="rId43"/>
    <p:sldId id="773" r:id="rId44"/>
    <p:sldId id="777" r:id="rId45"/>
    <p:sldId id="778" r:id="rId46"/>
    <p:sldId id="781" r:id="rId47"/>
    <p:sldId id="1111" r:id="rId48"/>
    <p:sldId id="1112" r:id="rId49"/>
    <p:sldId id="1113" r:id="rId50"/>
    <p:sldId id="764" r:id="rId51"/>
    <p:sldId id="1114" r:id="rId52"/>
    <p:sldId id="446" r:id="rId53"/>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51D398-9ED0-4DE4-A031-6015778793D6}">
          <p14:sldIdLst>
            <p14:sldId id="425"/>
            <p14:sldId id="2076136841"/>
            <p14:sldId id="3422"/>
            <p14:sldId id="5706"/>
            <p14:sldId id="4039"/>
            <p14:sldId id="3426"/>
            <p14:sldId id="278"/>
            <p14:sldId id="4038"/>
            <p14:sldId id="2132735644"/>
            <p14:sldId id="1979421923"/>
            <p14:sldId id="2061898091"/>
            <p14:sldId id="2076137890"/>
            <p14:sldId id="2076137077"/>
            <p14:sldId id="2142533669"/>
            <p14:sldId id="5719"/>
            <p14:sldId id="2142533631"/>
            <p14:sldId id="5516"/>
            <p14:sldId id="5534"/>
            <p14:sldId id="717"/>
            <p14:sldId id="260"/>
            <p14:sldId id="890"/>
            <p14:sldId id="887"/>
            <p14:sldId id="2076136843"/>
            <p14:sldId id="3854"/>
            <p14:sldId id="3829"/>
            <p14:sldId id="2076136844"/>
            <p14:sldId id="2076136845"/>
            <p14:sldId id="923"/>
            <p14:sldId id="892"/>
            <p14:sldId id="707"/>
            <p14:sldId id="924"/>
            <p14:sldId id="2076136846"/>
            <p14:sldId id="757"/>
            <p14:sldId id="800"/>
            <p14:sldId id="801"/>
            <p14:sldId id="773"/>
            <p14:sldId id="777"/>
            <p14:sldId id="778"/>
            <p14:sldId id="781"/>
            <p14:sldId id="1111"/>
            <p14:sldId id="1112"/>
            <p14:sldId id="1113"/>
            <p14:sldId id="764"/>
            <p14:sldId id="1114"/>
            <p14:sldId id="446"/>
          </p14:sldIdLst>
        </p14:section>
      </p14:sectionLst>
    </p:ext>
    <p:ext uri="{EFAFB233-063F-42B5-8137-9DF3F51BA10A}">
      <p15:sldGuideLst xmlns:p15="http://schemas.microsoft.com/office/powerpoint/2012/main">
        <p15:guide id="1" orient="horz" pos="645">
          <p15:clr>
            <a:srgbClr val="A4A3A4"/>
          </p15:clr>
        </p15:guide>
        <p15:guide id="2" orient="horz" pos="2958">
          <p15:clr>
            <a:srgbClr val="A4A3A4"/>
          </p15:clr>
        </p15:guide>
        <p15:guide id="3" orient="horz" pos="395">
          <p15:clr>
            <a:srgbClr val="A4A3A4"/>
          </p15:clr>
        </p15:guide>
        <p15:guide id="4" pos="204">
          <p15:clr>
            <a:srgbClr val="A4A3A4"/>
          </p15:clr>
        </p15:guide>
        <p15:guide id="5" pos="5556">
          <p15:clr>
            <a:srgbClr val="A4A3A4"/>
          </p15:clr>
        </p15:guide>
        <p15:guide id="6" pos="2880">
          <p15:clr>
            <a:srgbClr val="A4A3A4"/>
          </p15:clr>
        </p15:guide>
        <p15:guide id="7" pos="2789">
          <p15:clr>
            <a:srgbClr val="A4A3A4"/>
          </p15:clr>
        </p15:guide>
        <p15:guide id="8"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81" autoAdjust="0"/>
  </p:normalViewPr>
  <p:slideViewPr>
    <p:cSldViewPr snapToGrid="0">
      <p:cViewPr varScale="1">
        <p:scale>
          <a:sx n="85" d="100"/>
          <a:sy n="85" d="100"/>
        </p:scale>
        <p:origin x="990" y="114"/>
      </p:cViewPr>
      <p:guideLst>
        <p:guide orient="horz" pos="645"/>
        <p:guide orient="horz" pos="2958"/>
        <p:guide orient="horz" pos="395"/>
        <p:guide pos="204"/>
        <p:guide pos="5556"/>
        <p:guide pos="2880"/>
        <p:guide pos="2789"/>
        <p:guide pos="2971"/>
      </p:guideLst>
    </p:cSldViewPr>
  </p:slideViewPr>
  <p:notesTextViewPr>
    <p:cViewPr>
      <p:scale>
        <a:sx n="1" d="1"/>
        <a:sy n="1" d="1"/>
      </p:scale>
      <p:origin x="0" y="0"/>
    </p:cViewPr>
  </p:notesTextViewPr>
  <p:sorterViewPr>
    <p:cViewPr>
      <p:scale>
        <a:sx n="100" d="100"/>
        <a:sy n="100" d="100"/>
      </p:scale>
      <p:origin x="0" y="-34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FA8BF-710E-4110-A0AD-AEF49F3FE88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IN"/>
        </a:p>
      </dgm:t>
    </dgm:pt>
    <dgm:pt modelId="{5709AE6E-F2B4-4572-9E00-452B13C39806}">
      <dgm:prSet phldrT="[Text]" custT="1"/>
      <dgm:spPr/>
      <dgm:t>
        <a:bodyPr/>
        <a:lstStyle/>
        <a:p>
          <a:r>
            <a:rPr lang="en-US" sz="1200" b="1" dirty="0">
              <a:solidFill>
                <a:schemeClr val="tx1">
                  <a:lumMod val="85000"/>
                  <a:lumOff val="15000"/>
                </a:schemeClr>
              </a:solidFill>
              <a:latin typeface="Segoe UI" panose="020B0502040204020203" pitchFamily="34" charset="0"/>
              <a:cs typeface="Segoe UI" panose="020B0502040204020203" pitchFamily="34" charset="0"/>
            </a:rPr>
            <a:t>GOLD	</a:t>
          </a:r>
        </a:p>
      </dgm:t>
    </dgm:pt>
    <dgm:pt modelId="{62D1697C-6B7D-4261-9C96-1649C5188A43}" type="parTrans" cxnId="{4364FC46-B7D0-4249-B947-79C9EEFF88F1}">
      <dgm:prSet/>
      <dgm:spPr/>
      <dgm:t>
        <a:bodyPr/>
        <a:lstStyle/>
        <a:p>
          <a:endParaRPr lang="en-IN" sz="1600"/>
        </a:p>
      </dgm:t>
    </dgm:pt>
    <dgm:pt modelId="{2803CDC0-DA9B-4F81-8594-C5CB4BE3A864}" type="sibTrans" cxnId="{4364FC46-B7D0-4249-B947-79C9EEFF88F1}">
      <dgm:prSet/>
      <dgm:spPr/>
      <dgm:t>
        <a:bodyPr/>
        <a:lstStyle/>
        <a:p>
          <a:endParaRPr lang="en-IN" sz="1600"/>
        </a:p>
      </dgm:t>
    </dgm:pt>
    <dgm:pt modelId="{22349FA1-A1D4-4554-8008-F79F4C3CFB28}">
      <dgm:prSet phldrT="[Text]" custT="1"/>
      <dgm:spPr/>
      <dgm:t>
        <a:bodyPr/>
        <a:lstStyle/>
        <a:p>
          <a:r>
            <a:rPr lang="en-US" sz="1200" b="1" dirty="0">
              <a:solidFill>
                <a:schemeClr val="tx1">
                  <a:lumMod val="85000"/>
                  <a:lumOff val="15000"/>
                </a:schemeClr>
              </a:solidFill>
              <a:latin typeface="Segoe UI" panose="020B0502040204020203" pitchFamily="34" charset="0"/>
              <a:cs typeface="Segoe UI" panose="020B0502040204020203" pitchFamily="34" charset="0"/>
            </a:rPr>
            <a:t>DIAMOND (Gold +)</a:t>
          </a:r>
        </a:p>
      </dgm:t>
    </dgm:pt>
    <dgm:pt modelId="{9CABCAF6-9141-4270-A2B5-8BEA14DA31C5}" type="parTrans" cxnId="{FADC1EB3-47AB-42DE-8F6B-8638D3E57658}">
      <dgm:prSet/>
      <dgm:spPr/>
      <dgm:t>
        <a:bodyPr/>
        <a:lstStyle/>
        <a:p>
          <a:endParaRPr lang="en-IN" sz="1600"/>
        </a:p>
      </dgm:t>
    </dgm:pt>
    <dgm:pt modelId="{2DB2CE1F-F9F5-4FB5-BEE8-E783F6D78EB6}" type="sibTrans" cxnId="{FADC1EB3-47AB-42DE-8F6B-8638D3E57658}">
      <dgm:prSet/>
      <dgm:spPr/>
      <dgm:t>
        <a:bodyPr/>
        <a:lstStyle/>
        <a:p>
          <a:endParaRPr lang="en-IN" sz="1600"/>
        </a:p>
      </dgm:t>
    </dgm:pt>
    <dgm:pt modelId="{DF522154-A7DD-47BB-8F68-13C321AF9C57}">
      <dgm:prSet phldrT="[Text]" custT="1"/>
      <dgm:spPr/>
      <dgm:t>
        <a:bodyPr/>
        <a:lstStyle/>
        <a:p>
          <a:pPr>
            <a:buFont typeface="Arial" panose="020B0604020202020204" pitchFamily="34" charset="0"/>
            <a:buNone/>
          </a:pPr>
          <a:r>
            <a:rPr lang="en-IN" sz="900" b="1" dirty="0">
              <a:solidFill>
                <a:schemeClr val="tx1">
                  <a:lumMod val="85000"/>
                  <a:lumOff val="15000"/>
                </a:schemeClr>
              </a:solidFill>
              <a:latin typeface="Segoe UI" panose="020B0502040204020203" pitchFamily="34" charset="0"/>
              <a:cs typeface="Segoe UI" panose="020B0502040204020203" pitchFamily="34" charset="0"/>
            </a:rPr>
            <a:t>Gold +</a:t>
          </a:r>
          <a:endParaRPr lang="en-US" sz="1200" b="1" dirty="0">
            <a:solidFill>
              <a:schemeClr val="tx1">
                <a:lumMod val="85000"/>
                <a:lumOff val="15000"/>
              </a:schemeClr>
            </a:solidFill>
            <a:latin typeface="Segoe UI" panose="020B0502040204020203" pitchFamily="34" charset="0"/>
            <a:cs typeface="Segoe UI" panose="020B0502040204020203" pitchFamily="34" charset="0"/>
          </a:endParaRPr>
        </a:p>
      </dgm:t>
    </dgm:pt>
    <dgm:pt modelId="{8072659B-BF08-4A7E-BABD-76B4D62C5B73}" type="parTrans" cxnId="{D789F921-90C2-498C-B284-4E9DBE44D491}">
      <dgm:prSet/>
      <dgm:spPr/>
      <dgm:t>
        <a:bodyPr/>
        <a:lstStyle/>
        <a:p>
          <a:endParaRPr lang="en-IN" sz="1600"/>
        </a:p>
      </dgm:t>
    </dgm:pt>
    <dgm:pt modelId="{F5689C4E-14C0-4A69-86CF-EE7F72CF83DA}" type="sibTrans" cxnId="{D789F921-90C2-498C-B284-4E9DBE44D491}">
      <dgm:prSet/>
      <dgm:spPr/>
      <dgm:t>
        <a:bodyPr/>
        <a:lstStyle/>
        <a:p>
          <a:endParaRPr lang="en-IN" sz="1600"/>
        </a:p>
      </dgm:t>
    </dgm:pt>
    <dgm:pt modelId="{C3DE60A5-AECF-4326-88DA-FEDE5D4D8CEF}">
      <dgm:prSet phldrT="[Text]" custT="1"/>
      <dgm:spPr/>
      <dgm:t>
        <a:bodyPr/>
        <a:lstStyle/>
        <a:p>
          <a:r>
            <a:rPr lang="en-US" sz="1200" b="1" dirty="0">
              <a:solidFill>
                <a:schemeClr val="tx1">
                  <a:lumMod val="85000"/>
                  <a:lumOff val="15000"/>
                </a:schemeClr>
              </a:solidFill>
              <a:latin typeface="Segoe UI" panose="020B0502040204020203" pitchFamily="34" charset="0"/>
              <a:cs typeface="Segoe UI" panose="020B0502040204020203" pitchFamily="34" charset="0"/>
            </a:rPr>
            <a:t>PLATINUM (Diamond +)</a:t>
          </a:r>
        </a:p>
      </dgm:t>
    </dgm:pt>
    <dgm:pt modelId="{CCF01487-9A25-4820-B930-7AAD4E8CE02A}" type="parTrans" cxnId="{F92D58CA-25B3-4611-BDBD-BD1AC277C18D}">
      <dgm:prSet/>
      <dgm:spPr/>
      <dgm:t>
        <a:bodyPr/>
        <a:lstStyle/>
        <a:p>
          <a:endParaRPr lang="en-IN" sz="1600"/>
        </a:p>
      </dgm:t>
    </dgm:pt>
    <dgm:pt modelId="{017C341A-EBAB-4684-800C-1DE9505F3FA7}" type="sibTrans" cxnId="{F92D58CA-25B3-4611-BDBD-BD1AC277C18D}">
      <dgm:prSet/>
      <dgm:spPr/>
      <dgm:t>
        <a:bodyPr/>
        <a:lstStyle/>
        <a:p>
          <a:endParaRPr lang="en-IN" sz="1600"/>
        </a:p>
      </dgm:t>
    </dgm:pt>
    <dgm:pt modelId="{551F78C4-F657-4BA3-AF50-EA986146C06B}">
      <dgm:prSet phldrT="[Tex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Basic Path optimization with FEC and Packet Duplication</a:t>
          </a:r>
          <a:endParaRPr lang="en-US" sz="11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7C39504B-1416-48D9-9BE3-83C198CF73E1}" type="sibTrans" cxnId="{617FFD36-469A-4756-901E-C5A31461C1FE}">
      <dgm:prSet/>
      <dgm:spPr/>
      <dgm:t>
        <a:bodyPr/>
        <a:lstStyle/>
        <a:p>
          <a:endParaRPr lang="en-IN" sz="1600"/>
        </a:p>
      </dgm:t>
    </dgm:pt>
    <dgm:pt modelId="{24C173D9-037B-4603-9DA6-FBBB6AEA56FF}" type="parTrans" cxnId="{617FFD36-469A-4756-901E-C5A31461C1FE}">
      <dgm:prSet/>
      <dgm:spPr/>
      <dgm:t>
        <a:bodyPr/>
        <a:lstStyle/>
        <a:p>
          <a:endParaRPr lang="en-IN" sz="1600"/>
        </a:p>
      </dgm:t>
    </dgm:pt>
    <dgm:pt modelId="{101844B6-3122-42FD-BAA9-979CD98BD5F7}">
      <dgm:prSet custT="1"/>
      <dgm:spPr/>
      <dgm:t>
        <a:bodyPr/>
        <a:lstStyle/>
        <a:p>
          <a:pPr>
            <a:buNone/>
          </a:pPr>
          <a:endParaRPr lang="en-IN" sz="9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5174BDDE-8E81-43B2-9C01-4BE2344B7132}" type="sibTrans" cxnId="{AAE310BB-D4A3-4490-9074-B2AD65A76FFB}">
      <dgm:prSet/>
      <dgm:spPr/>
      <dgm:t>
        <a:bodyPr/>
        <a:lstStyle/>
        <a:p>
          <a:endParaRPr lang="en-IN"/>
        </a:p>
      </dgm:t>
    </dgm:pt>
    <dgm:pt modelId="{B1283EE3-5508-4D05-8011-080539986DAA}" type="parTrans" cxnId="{AAE310BB-D4A3-4490-9074-B2AD65A76FFB}">
      <dgm:prSet/>
      <dgm:spPr/>
      <dgm:t>
        <a:bodyPr/>
        <a:lstStyle/>
        <a:p>
          <a:endParaRPr lang="en-IN"/>
        </a:p>
      </dgm:t>
    </dgm:pt>
    <dgm:pt modelId="{B01E6EBC-C0C6-49BB-9D39-7D6A80BB1842}">
      <dgm:prSet phldrT="[Text]" custT="1"/>
      <dgm:spPr/>
      <dgm:t>
        <a:bodyPr/>
        <a:lstStyle/>
        <a:p>
          <a:pPr>
            <a:buNone/>
          </a:pPr>
          <a:r>
            <a:rPr lang="en-IN" sz="900" b="1" dirty="0">
              <a:solidFill>
                <a:schemeClr val="tx1">
                  <a:lumMod val="85000"/>
                  <a:lumOff val="15000"/>
                </a:schemeClr>
              </a:solidFill>
              <a:latin typeface="Segoe UI" panose="020B0502040204020203" pitchFamily="34" charset="0"/>
              <a:cs typeface="Segoe UI" panose="020B0502040204020203" pitchFamily="34" charset="0"/>
            </a:rPr>
            <a:t>Diamond+</a:t>
          </a:r>
          <a:endParaRPr lang="en-US" sz="1200" b="1" dirty="0">
            <a:solidFill>
              <a:schemeClr val="tx1">
                <a:lumMod val="85000"/>
                <a:lumOff val="15000"/>
              </a:schemeClr>
            </a:solidFill>
            <a:latin typeface="Segoe UI" panose="020B0502040204020203" pitchFamily="34" charset="0"/>
            <a:cs typeface="Segoe UI" panose="020B0502040204020203" pitchFamily="34" charset="0"/>
          </a:endParaRPr>
        </a:p>
      </dgm:t>
    </dgm:pt>
    <dgm:pt modelId="{05ED976C-6AD4-43FF-B765-66851A6A3145}" type="parTrans" cxnId="{7CF5ADE7-62E9-4DB7-B324-1A9695D8DCBD}">
      <dgm:prSet/>
      <dgm:spPr/>
      <dgm:t>
        <a:bodyPr/>
        <a:lstStyle/>
        <a:p>
          <a:endParaRPr lang="en-IN"/>
        </a:p>
      </dgm:t>
    </dgm:pt>
    <dgm:pt modelId="{EFB6164B-A96D-4EBD-8C7A-29EE9DB19A2E}" type="sibTrans" cxnId="{7CF5ADE7-62E9-4DB7-B324-1A9695D8DCBD}">
      <dgm:prSet/>
      <dgm:spPr/>
      <dgm:t>
        <a:bodyPr/>
        <a:lstStyle/>
        <a:p>
          <a:endParaRPr lang="en-IN"/>
        </a:p>
      </dgm:t>
    </dgm:pt>
    <dgm:pt modelId="{AF428455-052F-4BB2-8F60-D1A838146A9C}">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 TCP Optimization</a:t>
          </a:r>
        </a:p>
      </dgm:t>
    </dgm:pt>
    <dgm:pt modelId="{900B0CBA-B573-4843-AF56-65F67412B9D1}" type="parTrans" cxnId="{36A7DC0F-402A-455D-A167-5D34DB47F174}">
      <dgm:prSet/>
      <dgm:spPr/>
      <dgm:t>
        <a:bodyPr/>
        <a:lstStyle/>
        <a:p>
          <a:endParaRPr lang="en-IN"/>
        </a:p>
      </dgm:t>
    </dgm:pt>
    <dgm:pt modelId="{65C7E0A4-A0D4-4E1E-AE3F-3CE22DEDE06F}" type="sibTrans" cxnId="{36A7DC0F-402A-455D-A167-5D34DB47F174}">
      <dgm:prSet/>
      <dgm:spPr/>
      <dgm:t>
        <a:bodyPr/>
        <a:lstStyle/>
        <a:p>
          <a:endParaRPr lang="en-IN"/>
        </a:p>
      </dgm:t>
    </dgm:pt>
    <dgm:pt modelId="{3EA5FFE8-80A5-44DB-A8AD-382BA792EC8A}">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App and SLA based policy</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B6AD4B77-0849-47D4-A6B0-39BDC1BB08C9}" type="parTrans" cxnId="{4BE3DD50-9BF6-4071-8F4B-FDA592FA1B7B}">
      <dgm:prSet/>
      <dgm:spPr/>
      <dgm:t>
        <a:bodyPr/>
        <a:lstStyle/>
        <a:p>
          <a:endParaRPr lang="en-IN"/>
        </a:p>
      </dgm:t>
    </dgm:pt>
    <dgm:pt modelId="{561D169D-B0B1-431F-9980-D8AD159C36AC}" type="sibTrans" cxnId="{4BE3DD50-9BF6-4071-8F4B-FDA592FA1B7B}">
      <dgm:prSet/>
      <dgm:spPr/>
      <dgm:t>
        <a:bodyPr/>
        <a:lstStyle/>
        <a:p>
          <a:endParaRPr lang="en-IN"/>
        </a:p>
      </dgm:t>
    </dgm:pt>
    <dgm:pt modelId="{AED973C5-2E02-47B6-8BDA-AC822B8BFBF1}">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 Dynamic Routing (BGP, OSPF) </a:t>
          </a:r>
        </a:p>
      </dgm:t>
    </dgm:pt>
    <dgm:pt modelId="{3C1D0FAB-2B4A-4294-A4E8-A17BAC659E4A}" type="parTrans" cxnId="{2854E15F-E2C6-4281-9E59-3E08BA6B0B01}">
      <dgm:prSet/>
      <dgm:spPr/>
      <dgm:t>
        <a:bodyPr/>
        <a:lstStyle/>
        <a:p>
          <a:endParaRPr lang="en-IN"/>
        </a:p>
      </dgm:t>
    </dgm:pt>
    <dgm:pt modelId="{E297FE08-78FA-41CC-BEBF-9B614D711B3C}" type="sibTrans" cxnId="{2854E15F-E2C6-4281-9E59-3E08BA6B0B01}">
      <dgm:prSet/>
      <dgm:spPr/>
      <dgm:t>
        <a:bodyPr/>
        <a:lstStyle/>
        <a:p>
          <a:endParaRPr lang="en-IN"/>
        </a:p>
      </dgm:t>
    </dgm:pt>
    <dgm:pt modelId="{7554A060-211C-4993-BFED-F84BD0E851D4}">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 VNF Lifecycle Management</a:t>
          </a:r>
        </a:p>
      </dgm:t>
    </dgm:pt>
    <dgm:pt modelId="{01E72F8B-7FE5-46DE-AA46-38EB0FBC63BA}" type="parTrans" cxnId="{25D35D3A-A429-4943-BC69-BF7593ABAE16}">
      <dgm:prSet/>
      <dgm:spPr/>
      <dgm:t>
        <a:bodyPr/>
        <a:lstStyle/>
        <a:p>
          <a:endParaRPr lang="en-IN"/>
        </a:p>
      </dgm:t>
    </dgm:pt>
    <dgm:pt modelId="{0CE6B9DD-F2BE-4266-A6A8-552C9CA3AD35}" type="sibTrans" cxnId="{25D35D3A-A429-4943-BC69-BF7593ABAE16}">
      <dgm:prSet/>
      <dgm:spPr/>
      <dgm:t>
        <a:bodyPr/>
        <a:lstStyle/>
        <a:p>
          <a:endParaRPr lang="en-IN"/>
        </a:p>
      </dgm:t>
    </dgm:pt>
    <dgm:pt modelId="{5977C982-91F3-4A37-AB09-D514D7595C37}">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 VPN Overlay, </a:t>
          </a:r>
        </a:p>
      </dgm:t>
    </dgm:pt>
    <dgm:pt modelId="{50766FA1-A2EF-486D-8995-E8342AC1ECD5}" type="parTrans" cxnId="{6B145B65-8340-4C64-A541-70F892D6EFE8}">
      <dgm:prSet/>
      <dgm:spPr/>
      <dgm:t>
        <a:bodyPr/>
        <a:lstStyle/>
        <a:p>
          <a:endParaRPr lang="en-IN"/>
        </a:p>
      </dgm:t>
    </dgm:pt>
    <dgm:pt modelId="{2FE88277-1BAF-4F54-8DB8-59CCA0E8F66E}" type="sibTrans" cxnId="{6B145B65-8340-4C64-A541-70F892D6EFE8}">
      <dgm:prSet/>
      <dgm:spPr/>
      <dgm:t>
        <a:bodyPr/>
        <a:lstStyle/>
        <a:p>
          <a:endParaRPr lang="en-IN"/>
        </a:p>
      </dgm:t>
    </dgm:pt>
    <dgm:pt modelId="{4A6043A4-3562-463B-AB8A-84FD6EE6DFF7}">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Topology: Hub-n-spoke, NAT, Split tunnel,</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05CE26F5-F839-4DA0-AF5F-CA499449DBD2}" type="parTrans" cxnId="{89570445-C8C9-4AC5-9BB5-AD64287746F9}">
      <dgm:prSet/>
      <dgm:spPr/>
      <dgm:t>
        <a:bodyPr/>
        <a:lstStyle/>
        <a:p>
          <a:endParaRPr lang="en-IN"/>
        </a:p>
      </dgm:t>
    </dgm:pt>
    <dgm:pt modelId="{B1C0FBDA-B2A9-40C3-B75F-B85070151279}" type="sibTrans" cxnId="{89570445-C8C9-4AC5-9BB5-AD64287746F9}">
      <dgm:prSet/>
      <dgm:spPr/>
      <dgm:t>
        <a:bodyPr/>
        <a:lstStyle/>
        <a:p>
          <a:endParaRPr lang="en-IN"/>
        </a:p>
      </dgm:t>
    </dgm:pt>
    <dgm:pt modelId="{61FEFE6F-8DFC-40AB-9B5A-CA28C03C42F8}">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 2 VPNs: 1 transport, 1 service side</a:t>
          </a:r>
        </a:p>
      </dgm:t>
    </dgm:pt>
    <dgm:pt modelId="{48A1F13E-F602-431C-A55B-41C82C2DE386}" type="parTrans" cxnId="{D6B9A225-0AB5-4AF5-B40C-C5A37A56AB1F}">
      <dgm:prSet/>
      <dgm:spPr/>
      <dgm:t>
        <a:bodyPr/>
        <a:lstStyle/>
        <a:p>
          <a:endParaRPr lang="en-IN"/>
        </a:p>
      </dgm:t>
    </dgm:pt>
    <dgm:pt modelId="{E0FDB837-6C05-4F4D-8CE2-B1F6E62BE81E}" type="sibTrans" cxnId="{D6B9A225-0AB5-4AF5-B40C-C5A37A56AB1F}">
      <dgm:prSet/>
      <dgm:spPr/>
      <dgm:t>
        <a:bodyPr/>
        <a:lstStyle/>
        <a:p>
          <a:endParaRPr lang="en-IN"/>
        </a:p>
      </dgm:t>
    </dgm:pt>
    <dgm:pt modelId="{5C729A6C-51AF-4229-87C9-2A2F7FB15F10}">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VPN with L2 or L3</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CDD697B3-C443-4B12-A622-E3DABF00321F}" type="parTrans" cxnId="{F63065CB-1CC6-41F5-B2E7-8F03FE173661}">
      <dgm:prSet/>
      <dgm:spPr/>
      <dgm:t>
        <a:bodyPr/>
        <a:lstStyle/>
        <a:p>
          <a:endParaRPr lang="en-IN"/>
        </a:p>
      </dgm:t>
    </dgm:pt>
    <dgm:pt modelId="{98A1338C-CE43-4073-980D-50076224DA20}" type="sibTrans" cxnId="{F63065CB-1CC6-41F5-B2E7-8F03FE173661}">
      <dgm:prSet/>
      <dgm:spPr/>
      <dgm:t>
        <a:bodyPr/>
        <a:lstStyle/>
        <a:p>
          <a:endParaRPr lang="en-IN"/>
        </a:p>
      </dgm:t>
    </dgm:pt>
    <dgm:pt modelId="{AA1D2DFD-C156-4CA1-BFDA-BDB4BA9B74D3}">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 Encryption: AES-256,</a:t>
          </a:r>
        </a:p>
      </dgm:t>
    </dgm:pt>
    <dgm:pt modelId="{FF300F8C-03DA-473F-8897-E9865E14BA87}" type="parTrans" cxnId="{B706FC8D-B61E-46CA-9CC2-8EFAC2DA9E20}">
      <dgm:prSet/>
      <dgm:spPr/>
      <dgm:t>
        <a:bodyPr/>
        <a:lstStyle/>
        <a:p>
          <a:endParaRPr lang="en-IN"/>
        </a:p>
      </dgm:t>
    </dgm:pt>
    <dgm:pt modelId="{5BE3EB4C-D4E5-4DA2-AE9F-D6FC4C908AF4}" type="sibTrans" cxnId="{B706FC8D-B61E-46CA-9CC2-8EFAC2DA9E20}">
      <dgm:prSet/>
      <dgm:spPr/>
      <dgm:t>
        <a:bodyPr/>
        <a:lstStyle/>
        <a:p>
          <a:endParaRPr lang="en-IN"/>
        </a:p>
      </dgm:t>
    </dgm:pt>
    <dgm:pt modelId="{F4C95932-FDFA-49B9-8DED-B6DBC13B4762}">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Policy support: Local ACL only, Data policy</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FC02BA69-D43D-4253-8AEF-06BFCB5AF1FA}" type="parTrans" cxnId="{DEFDC6A3-E556-4264-A820-1A01E82DD1C8}">
      <dgm:prSet/>
      <dgm:spPr/>
      <dgm:t>
        <a:bodyPr/>
        <a:lstStyle/>
        <a:p>
          <a:endParaRPr lang="en-IN"/>
        </a:p>
      </dgm:t>
    </dgm:pt>
    <dgm:pt modelId="{59F8DC8F-393B-4120-8935-E88F95450A97}" type="sibTrans" cxnId="{DEFDC6A3-E556-4264-A820-1A01E82DD1C8}">
      <dgm:prSet/>
      <dgm:spPr/>
      <dgm:t>
        <a:bodyPr/>
        <a:lstStyle/>
        <a:p>
          <a:endParaRPr lang="en-IN"/>
        </a:p>
      </dgm:t>
    </dgm:pt>
    <dgm:pt modelId="{F4474095-182F-407C-8FDD-0A1C89D9287E}">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QoS (classification, policing, remarking, scheduling), </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407ECD49-2849-4B1C-BA20-FB8F2E9E9DCF}" type="parTrans" cxnId="{C0BBFBC0-5C47-4763-80A8-5F40D7760549}">
      <dgm:prSet/>
      <dgm:spPr/>
      <dgm:t>
        <a:bodyPr/>
        <a:lstStyle/>
        <a:p>
          <a:endParaRPr lang="en-IN"/>
        </a:p>
      </dgm:t>
    </dgm:pt>
    <dgm:pt modelId="{130CDD9F-A2F4-4FF8-8F10-5AC53B755FB8}" type="sibTrans" cxnId="{C0BBFBC0-5C47-4763-80A8-5F40D7760549}">
      <dgm:prSet/>
      <dgm:spPr/>
      <dgm:t>
        <a:bodyPr/>
        <a:lstStyle/>
        <a:p>
          <a:endParaRPr lang="en-IN"/>
        </a:p>
      </dgm:t>
    </dgm:pt>
    <dgm:pt modelId="{E75A9131-3F95-4D27-BF2E-D14BD6386785}">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App-aware routing (5 tuple only),</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5650CCFC-F30C-4AC9-A3E9-2454832C76A8}" type="parTrans" cxnId="{1AD67081-9D17-4086-A89D-27640F67F7B3}">
      <dgm:prSet/>
      <dgm:spPr/>
      <dgm:t>
        <a:bodyPr/>
        <a:lstStyle/>
        <a:p>
          <a:endParaRPr lang="en-IN"/>
        </a:p>
      </dgm:t>
    </dgm:pt>
    <dgm:pt modelId="{E801B542-AF02-4861-9B53-555D6A32D6E6}" type="sibTrans" cxnId="{1AD67081-9D17-4086-A89D-27640F67F7B3}">
      <dgm:prSet/>
      <dgm:spPr/>
      <dgm:t>
        <a:bodyPr/>
        <a:lstStyle/>
        <a:p>
          <a:endParaRPr lang="en-IN"/>
        </a:p>
      </dgm:t>
    </dgm:pt>
    <dgm:pt modelId="{01ABBB19-953C-4665-BFAC-B9CB8337D9FE}">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DPI for visibility, App visibility (name, throughput)</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CC11BF29-0CA1-4F83-9FEE-99564BFEFA27}" type="parTrans" cxnId="{FBC3908A-AA49-4492-8087-E7A5A28D4645}">
      <dgm:prSet/>
      <dgm:spPr/>
      <dgm:t>
        <a:bodyPr/>
        <a:lstStyle/>
        <a:p>
          <a:endParaRPr lang="en-IN"/>
        </a:p>
      </dgm:t>
    </dgm:pt>
    <dgm:pt modelId="{4DCCF7ED-5EB5-41CF-9387-04D95025D864}" type="sibTrans" cxnId="{FBC3908A-AA49-4492-8087-E7A5A28D4645}">
      <dgm:prSet/>
      <dgm:spPr/>
      <dgm:t>
        <a:bodyPr/>
        <a:lstStyle/>
        <a:p>
          <a:endParaRPr lang="en-IN"/>
        </a:p>
      </dgm:t>
    </dgm:pt>
    <dgm:pt modelId="{8EBAF1B7-9B6E-4A6F-B3FA-EDB21EA3CD7F}">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 Viptela vManage platform, </a:t>
          </a:r>
        </a:p>
      </dgm:t>
    </dgm:pt>
    <dgm:pt modelId="{3DCB4A5B-82D6-4C36-8C26-7746F40C19B7}" type="parTrans" cxnId="{57E1BD9A-B392-423A-ACCC-AA91AE0558A0}">
      <dgm:prSet/>
      <dgm:spPr/>
      <dgm:t>
        <a:bodyPr/>
        <a:lstStyle/>
        <a:p>
          <a:endParaRPr lang="en-IN"/>
        </a:p>
      </dgm:t>
    </dgm:pt>
    <dgm:pt modelId="{F80403C1-31AA-4D5F-A976-E717F92CDD6C}" type="sibTrans" cxnId="{57E1BD9A-B392-423A-ACCC-AA91AE0558A0}">
      <dgm:prSet/>
      <dgm:spPr/>
      <dgm:t>
        <a:bodyPr/>
        <a:lstStyle/>
        <a:p>
          <a:endParaRPr lang="en-IN"/>
        </a:p>
      </dgm:t>
    </dgm:pt>
    <dgm:pt modelId="{DA1DEF8A-61BD-4746-A8F1-417E5892D853}">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 Zero Touch Provisioning, Day 0 , day 1, day N Changes</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92FC0FE8-FF3D-4312-B823-57DDD17B4FE5}" type="parTrans" cxnId="{8F5A2FB4-C05D-452C-AE0C-36DBFBE7C14F}">
      <dgm:prSet/>
      <dgm:spPr/>
      <dgm:t>
        <a:bodyPr/>
        <a:lstStyle/>
        <a:p>
          <a:endParaRPr lang="en-IN"/>
        </a:p>
      </dgm:t>
    </dgm:pt>
    <dgm:pt modelId="{CCF12C37-DA66-47EF-A9F6-E2EABBEC722C}" type="sibTrans" cxnId="{8F5A2FB4-C05D-452C-AE0C-36DBFBE7C14F}">
      <dgm:prSet/>
      <dgm:spPr/>
      <dgm:t>
        <a:bodyPr/>
        <a:lstStyle/>
        <a:p>
          <a:endParaRPr lang="en-IN"/>
        </a:p>
      </dgm:t>
    </dgm:pt>
    <dgm:pt modelId="{33312FA0-2EFC-48EB-8AC5-9C85BD3994D0}">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Cloud OnRamp for IaaS and SaaS</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111394A6-A9AF-49EF-BAEE-D7B50FFE9307}" type="parTrans" cxnId="{675560F2-82BC-47F7-9F2A-D627EF5F7D16}">
      <dgm:prSet/>
      <dgm:spPr/>
      <dgm:t>
        <a:bodyPr/>
        <a:lstStyle/>
        <a:p>
          <a:endParaRPr lang="en-IN"/>
        </a:p>
      </dgm:t>
    </dgm:pt>
    <dgm:pt modelId="{461A37CF-9E24-44F6-9C37-EF85E8147637}" type="sibTrans" cxnId="{675560F2-82BC-47F7-9F2A-D627EF5F7D16}">
      <dgm:prSet/>
      <dgm:spPr/>
      <dgm:t>
        <a:bodyPr/>
        <a:lstStyle/>
        <a:p>
          <a:endParaRPr lang="en-IN"/>
        </a:p>
      </dgm:t>
    </dgm:pt>
    <dgm:pt modelId="{DA14D2CA-432C-4578-ADE5-64A9E3E7E869}">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Automated Service Stitching</a:t>
          </a:r>
        </a:p>
      </dgm:t>
    </dgm:pt>
    <dgm:pt modelId="{E6923FB5-EA3B-4F93-938A-12BB12D59EA0}" type="parTrans" cxnId="{25499F83-86F5-4175-86CB-733A6C55192D}">
      <dgm:prSet/>
      <dgm:spPr/>
      <dgm:t>
        <a:bodyPr/>
        <a:lstStyle/>
        <a:p>
          <a:endParaRPr lang="en-IN"/>
        </a:p>
      </dgm:t>
    </dgm:pt>
    <dgm:pt modelId="{29F3C67E-839F-43E5-801B-7B1DB9A3C0AB}" type="sibTrans" cxnId="{25499F83-86F5-4175-86CB-733A6C55192D}">
      <dgm:prSet/>
      <dgm:spPr/>
      <dgm:t>
        <a:bodyPr/>
        <a:lstStyle/>
        <a:p>
          <a:endParaRPr lang="en-IN"/>
        </a:p>
      </dgm:t>
    </dgm:pt>
    <dgm:pt modelId="{23BA223D-B9E9-49F8-8F67-61C75033C6B1}">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Encrypted Traffic Analytics</a:t>
          </a:r>
        </a:p>
      </dgm:t>
    </dgm:pt>
    <dgm:pt modelId="{05F469C5-57A2-405E-8D53-71AA694B2169}" type="parTrans" cxnId="{BE171C9E-FC58-4CD5-9EEF-FF05FE19B071}">
      <dgm:prSet/>
      <dgm:spPr/>
      <dgm:t>
        <a:bodyPr/>
        <a:lstStyle/>
        <a:p>
          <a:endParaRPr lang="en-IN"/>
        </a:p>
      </dgm:t>
    </dgm:pt>
    <dgm:pt modelId="{DF5423E9-B328-419D-8F26-FCCE365AF602}" type="sibTrans" cxnId="{BE171C9E-FC58-4CD5-9EEF-FF05FE19B071}">
      <dgm:prSet/>
      <dgm:spPr/>
      <dgm:t>
        <a:bodyPr/>
        <a:lstStyle/>
        <a:p>
          <a:endParaRPr lang="en-IN"/>
        </a:p>
      </dgm:t>
    </dgm:pt>
    <dgm:pt modelId="{342CC730-CFF6-4F9A-AFE2-0E85A374B0D8}">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Segmentation (Unlimited VPNs)</a:t>
          </a:r>
        </a:p>
      </dgm:t>
    </dgm:pt>
    <dgm:pt modelId="{AF4D5195-B371-4FA3-8DD0-66EF7D7A74A9}" type="parTrans" cxnId="{E9C80194-0557-4279-97B4-A4557FF2AE15}">
      <dgm:prSet/>
      <dgm:spPr/>
      <dgm:t>
        <a:bodyPr/>
        <a:lstStyle/>
        <a:p>
          <a:endParaRPr lang="en-IN"/>
        </a:p>
      </dgm:t>
    </dgm:pt>
    <dgm:pt modelId="{8BAB3BAF-900C-4433-BC26-D2569BEAE8AD}" type="sibTrans" cxnId="{E9C80194-0557-4279-97B4-A4557FF2AE15}">
      <dgm:prSet/>
      <dgm:spPr/>
      <dgm:t>
        <a:bodyPr/>
        <a:lstStyle/>
        <a:p>
          <a:endParaRPr lang="en-IN"/>
        </a:p>
      </dgm:t>
    </dgm:pt>
    <dgm:pt modelId="{4EE7C96F-8ADA-4387-98A0-6894726092C2}">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Cisco AMP and SSL proxy </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0879DB8C-FB58-4827-AC76-FFCCBCE11732}" type="parTrans" cxnId="{89A004B3-9FF1-4DB4-A009-52B34F3DC08D}">
      <dgm:prSet/>
      <dgm:spPr/>
      <dgm:t>
        <a:bodyPr/>
        <a:lstStyle/>
        <a:p>
          <a:endParaRPr lang="en-IN"/>
        </a:p>
      </dgm:t>
    </dgm:pt>
    <dgm:pt modelId="{4DE8E70B-03BF-4716-A26A-00273C97807B}" type="sibTrans" cxnId="{89A004B3-9FF1-4DB4-A009-52B34F3DC08D}">
      <dgm:prSet/>
      <dgm:spPr/>
      <dgm:t>
        <a:bodyPr/>
        <a:lstStyle/>
        <a:p>
          <a:endParaRPr lang="en-IN"/>
        </a:p>
      </dgm:t>
    </dgm:pt>
    <dgm:pt modelId="{31A6C87D-B86F-4F8A-82A0-11A8049CAADC}">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URL filtering</a:t>
          </a:r>
        </a:p>
      </dgm:t>
    </dgm:pt>
    <dgm:pt modelId="{15A74E74-2A56-4224-8A6B-6FF9BF137AAC}" type="parTrans" cxnId="{CCA5946F-1DEC-4115-93FF-8D04CA894B77}">
      <dgm:prSet/>
      <dgm:spPr/>
      <dgm:t>
        <a:bodyPr/>
        <a:lstStyle/>
        <a:p>
          <a:endParaRPr lang="en-IN"/>
        </a:p>
      </dgm:t>
    </dgm:pt>
    <dgm:pt modelId="{40C172FE-D4BA-4BF5-B7F3-D8408AD974AA}" type="sibTrans" cxnId="{CCA5946F-1DEC-4115-93FF-8D04CA894B77}">
      <dgm:prSet/>
      <dgm:spPr/>
      <dgm:t>
        <a:bodyPr/>
        <a:lstStyle/>
        <a:p>
          <a:endParaRPr lang="en-IN"/>
        </a:p>
      </dgm:t>
    </dgm:pt>
    <dgm:pt modelId="{2407FD4A-273F-448F-A742-E62A74D88F45}">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Cisco Umbrella app discovery </a:t>
          </a:r>
        </a:p>
      </dgm:t>
    </dgm:pt>
    <dgm:pt modelId="{A4325A04-6EF6-4097-A4C2-44C28313DBC7}" type="parTrans" cxnId="{A0ECB0DE-0132-44CB-A1AE-B21C97583AC4}">
      <dgm:prSet/>
      <dgm:spPr/>
      <dgm:t>
        <a:bodyPr/>
        <a:lstStyle/>
        <a:p>
          <a:endParaRPr lang="en-IN"/>
        </a:p>
      </dgm:t>
    </dgm:pt>
    <dgm:pt modelId="{B624A2ED-98CE-4C06-B05A-866FFDBB97CF}" type="sibTrans" cxnId="{A0ECB0DE-0132-44CB-A1AE-B21C97583AC4}">
      <dgm:prSet/>
      <dgm:spPr/>
      <dgm:t>
        <a:bodyPr/>
        <a:lstStyle/>
        <a:p>
          <a:endParaRPr lang="en-IN"/>
        </a:p>
      </dgm:t>
    </dgm:pt>
    <dgm:pt modelId="{B2FE99D9-25A5-4955-A510-B2A3403525EE}">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Integrated Border for Campus (SD-Access)</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383276F9-AAC9-4107-BC70-DD060F6C1981}" type="parTrans" cxnId="{ECBC6937-450C-4083-ADA2-F5A5717A40D0}">
      <dgm:prSet/>
      <dgm:spPr/>
      <dgm:t>
        <a:bodyPr/>
        <a:lstStyle/>
        <a:p>
          <a:endParaRPr lang="en-IN"/>
        </a:p>
      </dgm:t>
    </dgm:pt>
    <dgm:pt modelId="{93865365-76C7-408F-A07D-A7727ED923B0}" type="sibTrans" cxnId="{ECBC6937-450C-4083-ADA2-F5A5717A40D0}">
      <dgm:prSet/>
      <dgm:spPr/>
      <dgm:t>
        <a:bodyPr/>
        <a:lstStyle/>
        <a:p>
          <a:endParaRPr lang="en-IN"/>
        </a:p>
      </dgm:t>
    </dgm:pt>
    <dgm:pt modelId="{7251ABAA-232D-40DF-811B-E858F0BE8D9E}">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Integration with ACI for Application SLA</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06CD0C4B-DA2A-4519-BB29-9E4AA8312C3E}" type="parTrans" cxnId="{B6CE19E9-E7D3-4433-8089-39210EB847D5}">
      <dgm:prSet/>
      <dgm:spPr/>
      <dgm:t>
        <a:bodyPr/>
        <a:lstStyle/>
        <a:p>
          <a:endParaRPr lang="en-IN"/>
        </a:p>
      </dgm:t>
    </dgm:pt>
    <dgm:pt modelId="{7A6D965B-BCD8-4F9D-92DD-70097DB00880}" type="sibTrans" cxnId="{B6CE19E9-E7D3-4433-8089-39210EB847D5}">
      <dgm:prSet/>
      <dgm:spPr/>
      <dgm:t>
        <a:bodyPr/>
        <a:lstStyle/>
        <a:p>
          <a:endParaRPr lang="en-IN"/>
        </a:p>
      </dgm:t>
    </dgm:pt>
    <dgm:pt modelId="{C72FA9C3-D8DB-4DD9-BD67-AE544DC873FC}">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Web Caching, DRE (incl. SSL proxy)</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54DB65FC-10C6-4DD5-84D2-B3FF1E48349A}" type="parTrans" cxnId="{D81A55C7-1418-4BD9-BB66-48FAAA182844}">
      <dgm:prSet/>
      <dgm:spPr/>
      <dgm:t>
        <a:bodyPr/>
        <a:lstStyle/>
        <a:p>
          <a:endParaRPr lang="en-IN"/>
        </a:p>
      </dgm:t>
    </dgm:pt>
    <dgm:pt modelId="{71AF7BEE-0275-4C51-AFAD-F4EEB6308609}" type="sibTrans" cxnId="{D81A55C7-1418-4BD9-BB66-48FAAA182844}">
      <dgm:prSet/>
      <dgm:spPr/>
      <dgm:t>
        <a:bodyPr/>
        <a:lstStyle/>
        <a:p>
          <a:endParaRPr lang="en-IN"/>
        </a:p>
      </dgm:t>
    </dgm:pt>
    <dgm:pt modelId="{F6048417-62E1-401B-B6AC-04BAC4727D54}">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Voice Module and SRST Integration</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0261A52C-252D-4049-9315-656AADBD3296}" type="parTrans" cxnId="{8048D5E6-2192-4019-90D0-8DE80BA6CF0E}">
      <dgm:prSet/>
      <dgm:spPr/>
      <dgm:t>
        <a:bodyPr/>
        <a:lstStyle/>
        <a:p>
          <a:endParaRPr lang="en-IN"/>
        </a:p>
      </dgm:t>
    </dgm:pt>
    <dgm:pt modelId="{98AA9534-B681-4861-BCD9-97C362B90C46}" type="sibTrans" cxnId="{8048D5E6-2192-4019-90D0-8DE80BA6CF0E}">
      <dgm:prSet/>
      <dgm:spPr/>
      <dgm:t>
        <a:bodyPr/>
        <a:lstStyle/>
        <a:p>
          <a:endParaRPr lang="en-IN"/>
        </a:p>
      </dgm:t>
    </dgm:pt>
    <dgm:pt modelId="{96B105EC-7A63-4168-98CD-1B5AC3B1505F}">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Service-side routing</a:t>
          </a:r>
        </a:p>
      </dgm:t>
    </dgm:pt>
    <dgm:pt modelId="{3EC90795-F0F8-4249-BC27-09E94EC81AF4}" type="parTrans" cxnId="{091DE722-258C-4CFE-825D-E11D51625AB4}">
      <dgm:prSet/>
      <dgm:spPr/>
      <dgm:t>
        <a:bodyPr/>
        <a:lstStyle/>
        <a:p>
          <a:endParaRPr lang="en-IN"/>
        </a:p>
      </dgm:t>
    </dgm:pt>
    <dgm:pt modelId="{659FF0E8-755D-4072-A206-7D71D5CBAC3D}" type="sibTrans" cxnId="{091DE722-258C-4CFE-825D-E11D51625AB4}">
      <dgm:prSet/>
      <dgm:spPr/>
      <dgm:t>
        <a:bodyPr/>
        <a:lstStyle/>
        <a:p>
          <a:endParaRPr lang="en-IN"/>
        </a:p>
      </dgm:t>
    </dgm:pt>
    <dgm:pt modelId="{848E4777-AA4C-4180-9964-B3787AB22A04}">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Mesh topology, </a:t>
          </a:r>
        </a:p>
      </dgm:t>
    </dgm:pt>
    <dgm:pt modelId="{E93FA2C5-334E-47FE-9176-690C4D1DFB7D}" type="parTrans" cxnId="{2BCD2B07-E08E-4FA3-B47D-3331F37D4E17}">
      <dgm:prSet/>
      <dgm:spPr/>
      <dgm:t>
        <a:bodyPr/>
        <a:lstStyle/>
        <a:p>
          <a:endParaRPr lang="en-IN"/>
        </a:p>
      </dgm:t>
    </dgm:pt>
    <dgm:pt modelId="{EDE2C68C-FA1D-42A3-89FF-4404ADF58F56}" type="sibTrans" cxnId="{2BCD2B07-E08E-4FA3-B47D-3331F37D4E17}">
      <dgm:prSet/>
      <dgm:spPr/>
      <dgm:t>
        <a:bodyPr/>
        <a:lstStyle/>
        <a:p>
          <a:endParaRPr lang="en-IN"/>
        </a:p>
      </dgm:t>
    </dgm:pt>
    <dgm:pt modelId="{64DABAAD-99D3-4C18-BC38-D76E84AE750B}">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Multicast VPNs: 5 (1 transport, 4 service side)</a:t>
          </a:r>
        </a:p>
      </dgm:t>
    </dgm:pt>
    <dgm:pt modelId="{479AC181-D8D6-400A-B9EA-BFA8185FC25D}" type="parTrans" cxnId="{F230A25F-1EBE-4D7E-B0EE-180950F6AA13}">
      <dgm:prSet/>
      <dgm:spPr/>
      <dgm:t>
        <a:bodyPr/>
        <a:lstStyle/>
        <a:p>
          <a:endParaRPr lang="en-IN"/>
        </a:p>
      </dgm:t>
    </dgm:pt>
    <dgm:pt modelId="{0A862744-9669-407D-AF29-78B10E88EB23}" type="sibTrans" cxnId="{F230A25F-1EBE-4D7E-B0EE-180950F6AA13}">
      <dgm:prSet/>
      <dgm:spPr/>
      <dgm:t>
        <a:bodyPr/>
        <a:lstStyle/>
        <a:p>
          <a:endParaRPr lang="en-IN"/>
        </a:p>
      </dgm:t>
    </dgm:pt>
    <dgm:pt modelId="{022DD5A5-13CD-4472-B90A-0FAAE5788FBE}">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Advanced policies: Service chaining, extranet</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7BF3E020-0553-4219-9A9D-2FE8BA2414DF}" type="parTrans" cxnId="{521A5BDD-A938-40CB-AB25-66D53EA25CAD}">
      <dgm:prSet/>
      <dgm:spPr/>
      <dgm:t>
        <a:bodyPr/>
        <a:lstStyle/>
        <a:p>
          <a:endParaRPr lang="en-IN"/>
        </a:p>
      </dgm:t>
    </dgm:pt>
    <dgm:pt modelId="{29E1F311-B7EE-42D1-9447-6B0FC7070E52}" type="sibTrans" cxnId="{521A5BDD-A938-40CB-AB25-66D53EA25CAD}">
      <dgm:prSet/>
      <dgm:spPr/>
      <dgm:t>
        <a:bodyPr/>
        <a:lstStyle/>
        <a:p>
          <a:endParaRPr lang="en-IN"/>
        </a:p>
      </dgm:t>
    </dgm:pt>
    <dgm:pt modelId="{0B63D251-D231-47CF-A411-155F119E008B}">
      <dgm:prSet custT="1"/>
      <dgm:spPr/>
      <dgm:t>
        <a:bodyPr/>
        <a:lstStyle/>
        <a:p>
          <a:pPr>
            <a:buFont typeface="Arial" panose="020B0604020202020204" pitchFamily="34" charset="0"/>
            <a:buChar char="•"/>
          </a:pPr>
          <a:r>
            <a:rPr lang="en-US" sz="800" b="0" dirty="0">
              <a:solidFill>
                <a:schemeClr val="tx1">
                  <a:lumMod val="85000"/>
                  <a:lumOff val="15000"/>
                </a:schemeClr>
              </a:solidFill>
              <a:latin typeface="Segoe UI" panose="020B0502040204020203" pitchFamily="34" charset="0"/>
              <a:cs typeface="Segoe UI" panose="020B0502040204020203" pitchFamily="34" charset="0"/>
            </a:rPr>
            <a:t>DPI for app-aware routing and policies</a:t>
          </a:r>
          <a:endParaRPr lang="en-IN" sz="8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92C6CA07-2A9C-411D-B07F-A74CD6186701}" type="parTrans" cxnId="{429062A8-0DB0-41F4-AD98-3B361394F325}">
      <dgm:prSet/>
      <dgm:spPr/>
      <dgm:t>
        <a:bodyPr/>
        <a:lstStyle/>
        <a:p>
          <a:endParaRPr lang="en-IN"/>
        </a:p>
      </dgm:t>
    </dgm:pt>
    <dgm:pt modelId="{EF99CB8F-5AAD-44AB-97C5-72208935C05D}" type="sibTrans" cxnId="{429062A8-0DB0-41F4-AD98-3B361394F325}">
      <dgm:prSet/>
      <dgm:spPr/>
      <dgm:t>
        <a:bodyPr/>
        <a:lstStyle/>
        <a:p>
          <a:endParaRPr lang="en-IN"/>
        </a:p>
      </dgm:t>
    </dgm:pt>
    <dgm:pt modelId="{92C55321-29E7-4FA7-8AE8-69CBDCA5DCE0}">
      <dgm:prSet custT="1"/>
      <dgm:spPr/>
      <dgm:t>
        <a:bodyPr/>
        <a:lstStyle/>
        <a:p>
          <a:pPr>
            <a:buFont typeface="Arial" panose="020B0604020202020204" pitchFamily="34" charset="0"/>
            <a:buChar char="•"/>
          </a:pPr>
          <a:r>
            <a:rPr lang="en-IN" sz="800" b="0" dirty="0">
              <a:solidFill>
                <a:schemeClr val="tx1">
                  <a:lumMod val="85000"/>
                  <a:lumOff val="15000"/>
                </a:schemeClr>
              </a:solidFill>
              <a:latin typeface="Segoe UI" panose="020B0502040204020203" pitchFamily="34" charset="0"/>
              <a:cs typeface="Segoe UI" panose="020B0502040204020203" pitchFamily="34" charset="0"/>
            </a:rPr>
            <a:t>SaaS on-ramp (was CloudExpress)</a:t>
          </a:r>
        </a:p>
      </dgm:t>
    </dgm:pt>
    <dgm:pt modelId="{AD42A21D-0AF5-4A7B-8C60-AB7434C3C5EB}" type="parTrans" cxnId="{F7BAFFF7-7718-49DE-8D58-21BF27D306FB}">
      <dgm:prSet/>
      <dgm:spPr/>
      <dgm:t>
        <a:bodyPr/>
        <a:lstStyle/>
        <a:p>
          <a:endParaRPr lang="en-IN"/>
        </a:p>
      </dgm:t>
    </dgm:pt>
    <dgm:pt modelId="{017BB446-034E-4F90-8F49-4E18D5310DBB}" type="sibTrans" cxnId="{F7BAFFF7-7718-49DE-8D58-21BF27D306FB}">
      <dgm:prSet/>
      <dgm:spPr/>
      <dgm:t>
        <a:bodyPr/>
        <a:lstStyle/>
        <a:p>
          <a:endParaRPr lang="en-IN"/>
        </a:p>
      </dgm:t>
    </dgm:pt>
    <dgm:pt modelId="{FED09F73-2478-4D72-93D9-3C890D2D4A96}">
      <dgm:prSet custT="1"/>
      <dgm:spPr/>
      <dgm:t>
        <a:bodyPr/>
        <a:lstStyle/>
        <a:p>
          <a:pPr>
            <a:buNone/>
          </a:pPr>
          <a:r>
            <a:rPr lang="en-US" sz="900" b="0" dirty="0">
              <a:solidFill>
                <a:schemeClr val="tx1">
                  <a:lumMod val="85000"/>
                  <a:lumOff val="15000"/>
                </a:schemeClr>
              </a:solidFill>
              <a:latin typeface="Segoe UI" panose="020B0502040204020203" pitchFamily="34" charset="0"/>
              <a:cs typeface="Segoe UI" panose="020B0502040204020203" pitchFamily="34" charset="0"/>
            </a:rPr>
            <a:t>VPNs: Up to system scale</a:t>
          </a:r>
          <a:endParaRPr lang="en-IN" sz="9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F5454FDF-C179-4DAE-A230-629CCF860A4F}" type="parTrans" cxnId="{D768D843-21B9-45C1-86EA-A527AADFFA1D}">
      <dgm:prSet/>
      <dgm:spPr/>
      <dgm:t>
        <a:bodyPr/>
        <a:lstStyle/>
        <a:p>
          <a:endParaRPr lang="en-IN"/>
        </a:p>
      </dgm:t>
    </dgm:pt>
    <dgm:pt modelId="{0278DA40-8CFB-49D1-973B-5676D8AA35BF}" type="sibTrans" cxnId="{D768D843-21B9-45C1-86EA-A527AADFFA1D}">
      <dgm:prSet/>
      <dgm:spPr/>
      <dgm:t>
        <a:bodyPr/>
        <a:lstStyle/>
        <a:p>
          <a:endParaRPr lang="en-IN"/>
        </a:p>
      </dgm:t>
    </dgm:pt>
    <dgm:pt modelId="{E90A7043-DC61-48B7-B2C6-62A67C9A4D99}">
      <dgm:prSet custT="1"/>
      <dgm:spPr/>
      <dgm:t>
        <a:bodyPr/>
        <a:lstStyle/>
        <a:p>
          <a:pPr>
            <a:buNone/>
          </a:pPr>
          <a:r>
            <a:rPr lang="en-IN" sz="900" b="0" dirty="0">
              <a:solidFill>
                <a:schemeClr val="tx1">
                  <a:lumMod val="85000"/>
                  <a:lumOff val="15000"/>
                </a:schemeClr>
              </a:solidFill>
              <a:latin typeface="Segoe UI" panose="020B0502040204020203" pitchFamily="34" charset="0"/>
              <a:cs typeface="Segoe UI" panose="020B0502040204020203" pitchFamily="34" charset="0"/>
            </a:rPr>
            <a:t>WAN Full stack WAAS</a:t>
          </a:r>
        </a:p>
      </dgm:t>
    </dgm:pt>
    <dgm:pt modelId="{7D93161A-DA7F-45B1-B666-DE51637F84EB}" type="parTrans" cxnId="{7F62A867-2D87-4651-AC60-B814482C7279}">
      <dgm:prSet/>
      <dgm:spPr/>
      <dgm:t>
        <a:bodyPr/>
        <a:lstStyle/>
        <a:p>
          <a:endParaRPr lang="en-IN"/>
        </a:p>
      </dgm:t>
    </dgm:pt>
    <dgm:pt modelId="{B5673EE9-3348-45C2-B0FB-285C680E0529}" type="sibTrans" cxnId="{7F62A867-2D87-4651-AC60-B814482C7279}">
      <dgm:prSet/>
      <dgm:spPr/>
      <dgm:t>
        <a:bodyPr/>
        <a:lstStyle/>
        <a:p>
          <a:endParaRPr lang="en-IN"/>
        </a:p>
      </dgm:t>
    </dgm:pt>
    <dgm:pt modelId="{6F063995-402C-419E-8477-4BCFC6102A06}">
      <dgm:prSet custT="1"/>
      <dgm:spPr/>
      <dgm:t>
        <a:bodyPr/>
        <a:lstStyle/>
        <a:p>
          <a:pPr>
            <a:buNone/>
          </a:pPr>
          <a:r>
            <a:rPr lang="en-IN" sz="900" b="0" dirty="0">
              <a:solidFill>
                <a:schemeClr val="tx1">
                  <a:lumMod val="85000"/>
                  <a:lumOff val="15000"/>
                </a:schemeClr>
              </a:solidFill>
              <a:latin typeface="Segoe UI" panose="020B0502040204020203" pitchFamily="34" charset="0"/>
              <a:cs typeface="Segoe UI" panose="020B0502040204020203" pitchFamily="34" charset="0"/>
            </a:rPr>
            <a:t>TCP Optimization</a:t>
          </a:r>
        </a:p>
      </dgm:t>
    </dgm:pt>
    <dgm:pt modelId="{125A670F-DE37-4349-B0B6-2998C985A57A}" type="parTrans" cxnId="{BAC3C7B1-4C33-408B-8A02-1917254AF161}">
      <dgm:prSet/>
      <dgm:spPr/>
      <dgm:t>
        <a:bodyPr/>
        <a:lstStyle/>
        <a:p>
          <a:endParaRPr lang="en-IN"/>
        </a:p>
      </dgm:t>
    </dgm:pt>
    <dgm:pt modelId="{08F8B338-C0AD-47F5-9950-0F71FFE21D62}" type="sibTrans" cxnId="{BAC3C7B1-4C33-408B-8A02-1917254AF161}">
      <dgm:prSet/>
      <dgm:spPr/>
      <dgm:t>
        <a:bodyPr/>
        <a:lstStyle/>
        <a:p>
          <a:endParaRPr lang="en-IN"/>
        </a:p>
      </dgm:t>
    </dgm:pt>
    <dgm:pt modelId="{883BBC8B-D580-477E-AD47-F7B6A5BD09B0}">
      <dgm:prSet custT="1"/>
      <dgm:spPr/>
      <dgm:t>
        <a:bodyPr/>
        <a:lstStyle/>
        <a:p>
          <a:pPr>
            <a:buNone/>
          </a:pPr>
          <a:r>
            <a:rPr lang="en-IN" sz="900" b="0" dirty="0">
              <a:solidFill>
                <a:schemeClr val="tx1">
                  <a:lumMod val="85000"/>
                  <a:lumOff val="15000"/>
                </a:schemeClr>
              </a:solidFill>
              <a:latin typeface="Segoe UI" panose="020B0502040204020203" pitchFamily="34" charset="0"/>
              <a:cs typeface="Segoe UI" panose="020B0502040204020203" pitchFamily="34" charset="0"/>
            </a:rPr>
            <a:t>Cisco Umbrella SIG Essentials</a:t>
          </a:r>
        </a:p>
      </dgm:t>
    </dgm:pt>
    <dgm:pt modelId="{A0EDF616-0F47-48E5-B1B3-D52FDC63BA55}" type="parTrans" cxnId="{B20FB5E5-493D-45AA-BE13-82619CDAE116}">
      <dgm:prSet/>
      <dgm:spPr/>
      <dgm:t>
        <a:bodyPr/>
        <a:lstStyle/>
        <a:p>
          <a:endParaRPr lang="en-IN"/>
        </a:p>
      </dgm:t>
    </dgm:pt>
    <dgm:pt modelId="{5CEC75A9-6A6C-4B4C-BA43-66026FC7F64D}" type="sibTrans" cxnId="{B20FB5E5-493D-45AA-BE13-82619CDAE116}">
      <dgm:prSet/>
      <dgm:spPr/>
      <dgm:t>
        <a:bodyPr/>
        <a:lstStyle/>
        <a:p>
          <a:endParaRPr lang="en-IN"/>
        </a:p>
      </dgm:t>
    </dgm:pt>
    <dgm:pt modelId="{03BC8EA5-7B18-40C0-92B4-A0BA8917C8A7}">
      <dgm:prSet custT="1"/>
      <dgm:spPr/>
      <dgm:t>
        <a:bodyPr/>
        <a:lstStyle/>
        <a:p>
          <a:pPr>
            <a:buNone/>
          </a:pPr>
          <a:r>
            <a:rPr lang="en-IN" sz="900" b="0" dirty="0">
              <a:solidFill>
                <a:schemeClr val="tx1">
                  <a:lumMod val="85000"/>
                  <a:lumOff val="15000"/>
                </a:schemeClr>
              </a:solidFill>
              <a:latin typeface="Segoe UI" panose="020B0502040204020203" pitchFamily="34" charset="0"/>
              <a:cs typeface="Segoe UI" panose="020B0502040204020203" pitchFamily="34" charset="0"/>
            </a:rPr>
            <a:t>Web Content Filtering</a:t>
          </a:r>
        </a:p>
      </dgm:t>
    </dgm:pt>
    <dgm:pt modelId="{1F218719-A2CD-4860-B9EA-DE767FBAB672}" type="parTrans" cxnId="{B4441240-3A2D-4683-BCFE-CEAC29630209}">
      <dgm:prSet/>
      <dgm:spPr/>
      <dgm:t>
        <a:bodyPr/>
        <a:lstStyle/>
        <a:p>
          <a:endParaRPr lang="en-IN"/>
        </a:p>
      </dgm:t>
    </dgm:pt>
    <dgm:pt modelId="{37FAE372-83C8-49F1-A2A0-E18F46B4AB47}" type="sibTrans" cxnId="{B4441240-3A2D-4683-BCFE-CEAC29630209}">
      <dgm:prSet/>
      <dgm:spPr/>
      <dgm:t>
        <a:bodyPr/>
        <a:lstStyle/>
        <a:p>
          <a:endParaRPr lang="en-IN"/>
        </a:p>
      </dgm:t>
    </dgm:pt>
    <dgm:pt modelId="{26B12C27-6ADD-4011-90A6-7FAE8F0C04B3}">
      <dgm:prSet custT="1"/>
      <dgm:spPr/>
      <dgm:t>
        <a:bodyPr/>
        <a:lstStyle/>
        <a:p>
          <a:pPr>
            <a:buNone/>
          </a:pPr>
          <a:r>
            <a:rPr lang="en-US" sz="900" b="0" dirty="0">
              <a:solidFill>
                <a:schemeClr val="tx1">
                  <a:lumMod val="85000"/>
                  <a:lumOff val="15000"/>
                </a:schemeClr>
              </a:solidFill>
              <a:latin typeface="Segoe UI" panose="020B0502040204020203" pitchFamily="34" charset="0"/>
              <a:cs typeface="Segoe UI" panose="020B0502040204020203" pitchFamily="34" charset="0"/>
            </a:rPr>
            <a:t>Cloud App discovery and granular app control</a:t>
          </a:r>
          <a:endParaRPr lang="en-IN" sz="9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82CEFAD8-FC2C-4258-B428-677B40C78F35}" type="parTrans" cxnId="{EC2613C9-1327-4F7B-B8D7-E27C951804F6}">
      <dgm:prSet/>
      <dgm:spPr/>
      <dgm:t>
        <a:bodyPr/>
        <a:lstStyle/>
        <a:p>
          <a:endParaRPr lang="en-IN"/>
        </a:p>
      </dgm:t>
    </dgm:pt>
    <dgm:pt modelId="{47D46B31-0C2C-49DD-99C9-934BDF3BB84C}" type="sibTrans" cxnId="{EC2613C9-1327-4F7B-B8D7-E27C951804F6}">
      <dgm:prSet/>
      <dgm:spPr/>
      <dgm:t>
        <a:bodyPr/>
        <a:lstStyle/>
        <a:p>
          <a:endParaRPr lang="en-IN"/>
        </a:p>
      </dgm:t>
    </dgm:pt>
    <dgm:pt modelId="{4E2E3835-AB77-4790-8A5B-4F70747C02F7}">
      <dgm:prSet custT="1"/>
      <dgm:spPr/>
      <dgm:t>
        <a:bodyPr/>
        <a:lstStyle/>
        <a:p>
          <a:pPr>
            <a:buNone/>
          </a:pPr>
          <a:r>
            <a:rPr lang="en-US" sz="900" b="0" dirty="0">
              <a:solidFill>
                <a:schemeClr val="tx1">
                  <a:lumMod val="85000"/>
                  <a:lumOff val="15000"/>
                </a:schemeClr>
              </a:solidFill>
              <a:latin typeface="Segoe UI" panose="020B0502040204020203" pitchFamily="34" charset="0"/>
              <a:cs typeface="Segoe UI" panose="020B0502040204020203" pitchFamily="34" charset="0"/>
            </a:rPr>
            <a:t>Advanced Malware Protection (AMP) for web security</a:t>
          </a:r>
          <a:endParaRPr lang="en-IN" sz="9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D3BA5EA6-0E54-4E09-9C05-5ACB4080B7D3}" type="parTrans" cxnId="{7EB31BBF-3253-453E-9368-0BC0FE6D5A55}">
      <dgm:prSet/>
      <dgm:spPr/>
      <dgm:t>
        <a:bodyPr/>
        <a:lstStyle/>
        <a:p>
          <a:endParaRPr lang="en-IN"/>
        </a:p>
      </dgm:t>
    </dgm:pt>
    <dgm:pt modelId="{4987FD50-D1DA-4C7A-BE00-F06117B84309}" type="sibTrans" cxnId="{7EB31BBF-3253-453E-9368-0BC0FE6D5A55}">
      <dgm:prSet/>
      <dgm:spPr/>
      <dgm:t>
        <a:bodyPr/>
        <a:lstStyle/>
        <a:p>
          <a:endParaRPr lang="en-IN"/>
        </a:p>
      </dgm:t>
    </dgm:pt>
    <dgm:pt modelId="{055FA424-01B2-478C-AD51-22F10997DFEF}">
      <dgm:prSet custT="1"/>
      <dgm:spPr/>
      <dgm:t>
        <a:bodyPr/>
        <a:lstStyle/>
        <a:p>
          <a:pPr>
            <a:buNone/>
          </a:pPr>
          <a:r>
            <a:rPr lang="it-IT" sz="900" b="0" dirty="0">
              <a:solidFill>
                <a:schemeClr val="tx1">
                  <a:lumMod val="85000"/>
                  <a:lumOff val="15000"/>
                </a:schemeClr>
              </a:solidFill>
              <a:latin typeface="Segoe UI" panose="020B0502040204020203" pitchFamily="34" charset="0"/>
              <a:cs typeface="Segoe UI" panose="020B0502040204020203" pitchFamily="34" charset="0"/>
            </a:rPr>
            <a:t>Additional Cisco Umbrella SIG Essentials</a:t>
          </a:r>
          <a:endParaRPr lang="en-IN" sz="9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6751F920-A847-4AE1-9B00-B3F9772FC0A0}" type="parTrans" cxnId="{4C8474C1-0F11-4BA9-BDB3-B523BAC67E81}">
      <dgm:prSet/>
      <dgm:spPr/>
      <dgm:t>
        <a:bodyPr/>
        <a:lstStyle/>
        <a:p>
          <a:endParaRPr lang="en-IN"/>
        </a:p>
      </dgm:t>
    </dgm:pt>
    <dgm:pt modelId="{F3910616-C5F9-4EBE-95FB-BCEA760B6F8C}" type="sibTrans" cxnId="{4C8474C1-0F11-4BA9-BDB3-B523BAC67E81}">
      <dgm:prSet/>
      <dgm:spPr/>
      <dgm:t>
        <a:bodyPr/>
        <a:lstStyle/>
        <a:p>
          <a:endParaRPr lang="en-IN"/>
        </a:p>
      </dgm:t>
    </dgm:pt>
    <dgm:pt modelId="{E497BE92-8190-428A-8DFA-B497AB8C4FB4}">
      <dgm:prSet custT="1"/>
      <dgm:spPr/>
      <dgm:t>
        <a:bodyPr/>
        <a:lstStyle/>
        <a:p>
          <a:pPr>
            <a:buNone/>
          </a:pPr>
          <a:r>
            <a:rPr lang="en-US" sz="900" b="0" dirty="0">
              <a:solidFill>
                <a:schemeClr val="tx1">
                  <a:lumMod val="85000"/>
                  <a:lumOff val="15000"/>
                </a:schemeClr>
              </a:solidFill>
              <a:latin typeface="Segoe UI" panose="020B0502040204020203" pitchFamily="34" charset="0"/>
              <a:cs typeface="Segoe UI" panose="020B0502040204020203" pitchFamily="34" charset="0"/>
            </a:rPr>
            <a:t>Licenses can be purchased separately.</a:t>
          </a:r>
          <a:endParaRPr lang="en-IN" sz="900" b="0" dirty="0">
            <a:solidFill>
              <a:schemeClr val="tx1">
                <a:lumMod val="85000"/>
                <a:lumOff val="15000"/>
              </a:schemeClr>
            </a:solidFill>
            <a:latin typeface="Segoe UI" panose="020B0502040204020203" pitchFamily="34" charset="0"/>
            <a:cs typeface="Segoe UI" panose="020B0502040204020203" pitchFamily="34" charset="0"/>
          </a:endParaRPr>
        </a:p>
      </dgm:t>
    </dgm:pt>
    <dgm:pt modelId="{DD915937-687A-44F5-B330-74A734CEFB97}" type="parTrans" cxnId="{F8627192-CE15-41AA-9CE3-43675F0671D4}">
      <dgm:prSet/>
      <dgm:spPr/>
      <dgm:t>
        <a:bodyPr/>
        <a:lstStyle/>
        <a:p>
          <a:endParaRPr lang="en-IN"/>
        </a:p>
      </dgm:t>
    </dgm:pt>
    <dgm:pt modelId="{2DE37E6B-4C34-4119-B224-D00C827CA6C2}" type="sibTrans" cxnId="{F8627192-CE15-41AA-9CE3-43675F0671D4}">
      <dgm:prSet/>
      <dgm:spPr/>
      <dgm:t>
        <a:bodyPr/>
        <a:lstStyle/>
        <a:p>
          <a:endParaRPr lang="en-IN"/>
        </a:p>
      </dgm:t>
    </dgm:pt>
    <dgm:pt modelId="{4E33A55A-A9EB-4E3C-90AD-FFD7C0638A9F}">
      <dgm:prSet custT="1"/>
      <dgm:spPr/>
      <dgm:t>
        <a:bodyPr/>
        <a:lstStyle/>
        <a:p>
          <a:pPr>
            <a:buNone/>
          </a:pPr>
          <a:r>
            <a:rPr lang="en-IN" sz="900" b="0" dirty="0">
              <a:solidFill>
                <a:schemeClr val="tx1">
                  <a:lumMod val="85000"/>
                  <a:lumOff val="15000"/>
                </a:schemeClr>
              </a:solidFill>
              <a:latin typeface="Segoe UI" panose="020B0502040204020203" pitchFamily="34" charset="0"/>
              <a:cs typeface="Segoe UI" panose="020B0502040204020203" pitchFamily="34" charset="0"/>
            </a:rPr>
            <a:t>Cisco Threat Grid</a:t>
          </a:r>
        </a:p>
      </dgm:t>
    </dgm:pt>
    <dgm:pt modelId="{92C001DD-8191-4C1F-913D-44941A078780}" type="parTrans" cxnId="{424A98E6-1FE8-45C5-9E21-16CDF5741125}">
      <dgm:prSet/>
      <dgm:spPr/>
      <dgm:t>
        <a:bodyPr/>
        <a:lstStyle/>
        <a:p>
          <a:endParaRPr lang="en-IN"/>
        </a:p>
      </dgm:t>
    </dgm:pt>
    <dgm:pt modelId="{10E2CE4D-264C-4787-841B-AC58B3CBFCC3}" type="sibTrans" cxnId="{424A98E6-1FE8-45C5-9E21-16CDF5741125}">
      <dgm:prSet/>
      <dgm:spPr/>
      <dgm:t>
        <a:bodyPr/>
        <a:lstStyle/>
        <a:p>
          <a:endParaRPr lang="en-IN"/>
        </a:p>
      </dgm:t>
    </dgm:pt>
    <dgm:pt modelId="{BA46E8A9-35A5-4FCF-ADA4-483A1069354F}">
      <dgm:prSet custT="1"/>
      <dgm:spPr/>
      <dgm:t>
        <a:bodyPr/>
        <a:lstStyle/>
        <a:p>
          <a:pPr>
            <a:buNone/>
          </a:pPr>
          <a:endParaRPr lang="en-IN" sz="900" b="1" dirty="0">
            <a:solidFill>
              <a:schemeClr val="tx1">
                <a:lumMod val="85000"/>
                <a:lumOff val="15000"/>
              </a:schemeClr>
            </a:solidFill>
            <a:latin typeface="Segoe UI" panose="020B0502040204020203" pitchFamily="34" charset="0"/>
            <a:cs typeface="Segoe UI" panose="020B0502040204020203" pitchFamily="34" charset="0"/>
          </a:endParaRPr>
        </a:p>
      </dgm:t>
    </dgm:pt>
    <dgm:pt modelId="{96C62F84-A88F-4C85-9547-4B30E8BCEEA6}" type="parTrans" cxnId="{CF417939-4701-475E-9A69-AFFA8AB5823E}">
      <dgm:prSet/>
      <dgm:spPr/>
      <dgm:t>
        <a:bodyPr/>
        <a:lstStyle/>
        <a:p>
          <a:endParaRPr lang="en-IN"/>
        </a:p>
      </dgm:t>
    </dgm:pt>
    <dgm:pt modelId="{45DCA968-3236-4250-87CF-D4F4145F000B}" type="sibTrans" cxnId="{CF417939-4701-475E-9A69-AFFA8AB5823E}">
      <dgm:prSet/>
      <dgm:spPr/>
      <dgm:t>
        <a:bodyPr/>
        <a:lstStyle/>
        <a:p>
          <a:endParaRPr lang="en-IN"/>
        </a:p>
      </dgm:t>
    </dgm:pt>
    <dgm:pt modelId="{7E8C9029-8F60-4190-8D30-D1B141747214}" type="pres">
      <dgm:prSet presAssocID="{7C4FA8BF-710E-4110-A0AD-AEF49F3FE888}" presName="Name0" presStyleCnt="0">
        <dgm:presLayoutVars>
          <dgm:dir/>
          <dgm:animLvl val="lvl"/>
          <dgm:resizeHandles val="exact"/>
        </dgm:presLayoutVars>
      </dgm:prSet>
      <dgm:spPr/>
    </dgm:pt>
    <dgm:pt modelId="{B890869A-17AD-4991-A1B2-443C013F8043}" type="pres">
      <dgm:prSet presAssocID="{5709AE6E-F2B4-4572-9E00-452B13C39806}" presName="composite" presStyleCnt="0"/>
      <dgm:spPr/>
    </dgm:pt>
    <dgm:pt modelId="{FA54A97B-91C3-4793-B531-5F034D3FDDAB}" type="pres">
      <dgm:prSet presAssocID="{5709AE6E-F2B4-4572-9E00-452B13C39806}" presName="parTx" presStyleLbl="alignNode1" presStyleIdx="0" presStyleCnt="3">
        <dgm:presLayoutVars>
          <dgm:chMax val="0"/>
          <dgm:chPref val="0"/>
          <dgm:bulletEnabled val="1"/>
        </dgm:presLayoutVars>
      </dgm:prSet>
      <dgm:spPr/>
    </dgm:pt>
    <dgm:pt modelId="{6D2346E7-F38E-4FE6-A144-AAB34C09699F}" type="pres">
      <dgm:prSet presAssocID="{5709AE6E-F2B4-4572-9E00-452B13C39806}" presName="desTx" presStyleLbl="alignAccFollowNode1" presStyleIdx="0" presStyleCnt="3" custScaleY="100000">
        <dgm:presLayoutVars>
          <dgm:bulletEnabled val="1"/>
        </dgm:presLayoutVars>
      </dgm:prSet>
      <dgm:spPr/>
    </dgm:pt>
    <dgm:pt modelId="{B115ADA1-0778-4FAA-AA20-312BBC34E10A}" type="pres">
      <dgm:prSet presAssocID="{2803CDC0-DA9B-4F81-8594-C5CB4BE3A864}" presName="space" presStyleCnt="0"/>
      <dgm:spPr/>
    </dgm:pt>
    <dgm:pt modelId="{A603DC77-2327-4407-BBB4-B259180BA387}" type="pres">
      <dgm:prSet presAssocID="{22349FA1-A1D4-4554-8008-F79F4C3CFB28}" presName="composite" presStyleCnt="0"/>
      <dgm:spPr/>
    </dgm:pt>
    <dgm:pt modelId="{95345350-6649-426C-A71F-3FE676CFFF3F}" type="pres">
      <dgm:prSet presAssocID="{22349FA1-A1D4-4554-8008-F79F4C3CFB28}" presName="parTx" presStyleLbl="alignNode1" presStyleIdx="1" presStyleCnt="3" custLinFactNeighborX="0" custLinFactNeighborY="-2875">
        <dgm:presLayoutVars>
          <dgm:chMax val="0"/>
          <dgm:chPref val="0"/>
          <dgm:bulletEnabled val="1"/>
        </dgm:presLayoutVars>
      </dgm:prSet>
      <dgm:spPr/>
    </dgm:pt>
    <dgm:pt modelId="{C121460D-C458-4DF6-AD19-1AC31CD2898E}" type="pres">
      <dgm:prSet presAssocID="{22349FA1-A1D4-4554-8008-F79F4C3CFB28}" presName="desTx" presStyleLbl="alignAccFollowNode1" presStyleIdx="1" presStyleCnt="3">
        <dgm:presLayoutVars>
          <dgm:bulletEnabled val="1"/>
        </dgm:presLayoutVars>
      </dgm:prSet>
      <dgm:spPr/>
    </dgm:pt>
    <dgm:pt modelId="{458ADF04-A035-44FE-BBEE-6C661DA9D4BB}" type="pres">
      <dgm:prSet presAssocID="{2DB2CE1F-F9F5-4FB5-BEE8-E783F6D78EB6}" presName="space" presStyleCnt="0"/>
      <dgm:spPr/>
    </dgm:pt>
    <dgm:pt modelId="{AC61B280-C4C4-42D9-B360-A576B6D8632C}" type="pres">
      <dgm:prSet presAssocID="{C3DE60A5-AECF-4326-88DA-FEDE5D4D8CEF}" presName="composite" presStyleCnt="0"/>
      <dgm:spPr/>
    </dgm:pt>
    <dgm:pt modelId="{590F449A-BD9C-4429-A443-ECE09CFBF2E1}" type="pres">
      <dgm:prSet presAssocID="{C3DE60A5-AECF-4326-88DA-FEDE5D4D8CEF}" presName="parTx" presStyleLbl="alignNode1" presStyleIdx="2" presStyleCnt="3">
        <dgm:presLayoutVars>
          <dgm:chMax val="0"/>
          <dgm:chPref val="0"/>
          <dgm:bulletEnabled val="1"/>
        </dgm:presLayoutVars>
      </dgm:prSet>
      <dgm:spPr/>
    </dgm:pt>
    <dgm:pt modelId="{EE38F39A-727B-48E1-9713-8D04ED4B15DB}" type="pres">
      <dgm:prSet presAssocID="{C3DE60A5-AECF-4326-88DA-FEDE5D4D8CEF}" presName="desTx" presStyleLbl="alignAccFollowNode1" presStyleIdx="2" presStyleCnt="3" custLinFactNeighborX="103" custLinFactNeighborY="-1143">
        <dgm:presLayoutVars>
          <dgm:bulletEnabled val="1"/>
        </dgm:presLayoutVars>
      </dgm:prSet>
      <dgm:spPr/>
    </dgm:pt>
  </dgm:ptLst>
  <dgm:cxnLst>
    <dgm:cxn modelId="{D3D8EC03-7D3B-4368-813E-6BB445768B0C}" type="presOf" srcId="{F4474095-182F-407C-8FDD-0A1C89D9287E}" destId="{6D2346E7-F38E-4FE6-A144-AAB34C09699F}" srcOrd="0" destOrd="11" presId="urn:microsoft.com/office/officeart/2005/8/layout/hList1"/>
    <dgm:cxn modelId="{2BCD2B07-E08E-4FA3-B47D-3331F37D4E17}" srcId="{22349FA1-A1D4-4554-8008-F79F4C3CFB28}" destId="{848E4777-AA4C-4180-9964-B3787AB22A04}" srcOrd="13" destOrd="0" parTransId="{E93FA2C5-334E-47FE-9176-690C4D1DFB7D}" sibTransId="{EDE2C68C-FA1D-42A3-89FF-4404ADF58F56}"/>
    <dgm:cxn modelId="{F1E8FD07-4372-4103-83A2-D3C1B1E50709}" type="presOf" srcId="{342CC730-CFF6-4F9A-AFE2-0E85A374B0D8}" destId="{C121460D-C458-4DF6-AD19-1AC31CD2898E}" srcOrd="0" destOrd="4" presId="urn:microsoft.com/office/officeart/2005/8/layout/hList1"/>
    <dgm:cxn modelId="{36A7DC0F-402A-455D-A167-5D34DB47F174}" srcId="{5709AE6E-F2B4-4572-9E00-452B13C39806}" destId="{AF428455-052F-4BB2-8F60-D1A838146A9C}" srcOrd="1" destOrd="0" parTransId="{900B0CBA-B573-4843-AF56-65F67412B9D1}" sibTransId="{65C7E0A4-A0D4-4E1E-AE3F-3CE22DEDE06F}"/>
    <dgm:cxn modelId="{A9FE4F1B-9ECC-411E-A13B-FDA576C9DC1F}" type="presOf" srcId="{DA1DEF8A-61BD-4746-A8F1-417E5892D853}" destId="{6D2346E7-F38E-4FE6-A144-AAB34C09699F}" srcOrd="0" destOrd="15" presId="urn:microsoft.com/office/officeart/2005/8/layout/hList1"/>
    <dgm:cxn modelId="{D789F921-90C2-498C-B284-4E9DBE44D491}" srcId="{22349FA1-A1D4-4554-8008-F79F4C3CFB28}" destId="{DF522154-A7DD-47BB-8F68-13C321AF9C57}" srcOrd="0" destOrd="0" parTransId="{8072659B-BF08-4A7E-BABD-76B4D62C5B73}" sibTransId="{F5689C4E-14C0-4A69-86CF-EE7F72CF83DA}"/>
    <dgm:cxn modelId="{FF940522-6427-48C7-9A63-62064EBE7524}" type="presOf" srcId="{4EE7C96F-8ADA-4387-98A0-6894726092C2}" destId="{C121460D-C458-4DF6-AD19-1AC31CD2898E}" srcOrd="0" destOrd="5" presId="urn:microsoft.com/office/officeart/2005/8/layout/hList1"/>
    <dgm:cxn modelId="{091DE722-258C-4CFE-825D-E11D51625AB4}" srcId="{22349FA1-A1D4-4554-8008-F79F4C3CFB28}" destId="{96B105EC-7A63-4168-98CD-1B5AC3B1505F}" srcOrd="12" destOrd="0" parTransId="{3EC90795-F0F8-4249-BC27-09E94EC81AF4}" sibTransId="{659FF0E8-755D-4072-A206-7D71D5CBAC3D}"/>
    <dgm:cxn modelId="{D6B9A225-0AB5-4AF5-B40C-C5A37A56AB1F}" srcId="{5709AE6E-F2B4-4572-9E00-452B13C39806}" destId="{61FEFE6F-8DFC-40AB-9B5A-CA28C03C42F8}" srcOrd="7" destOrd="0" parTransId="{48A1F13E-F602-431C-A55B-41C82C2DE386}" sibTransId="{E0FDB837-6C05-4F4D-8CE2-B1F6E62BE81E}"/>
    <dgm:cxn modelId="{B85FC426-2F58-461F-9F81-BB19EE240CE7}" type="presOf" srcId="{B2FE99D9-25A5-4955-A510-B2A3403525EE}" destId="{C121460D-C458-4DF6-AD19-1AC31CD2898E}" srcOrd="0" destOrd="8" presId="urn:microsoft.com/office/officeart/2005/8/layout/hList1"/>
    <dgm:cxn modelId="{36F50231-5BC1-46F3-82BE-C5C0769882CD}" type="presOf" srcId="{64DABAAD-99D3-4C18-BC38-D76E84AE750B}" destId="{C121460D-C458-4DF6-AD19-1AC31CD2898E}" srcOrd="0" destOrd="14" presId="urn:microsoft.com/office/officeart/2005/8/layout/hList1"/>
    <dgm:cxn modelId="{7F82CE31-EA08-419F-87EE-ADBF949404A2}" type="presOf" srcId="{E497BE92-8190-428A-8DFA-B497AB8C4FB4}" destId="{EE38F39A-727B-48E1-9713-8D04ED4B15DB}" srcOrd="0" destOrd="9" presId="urn:microsoft.com/office/officeart/2005/8/layout/hList1"/>
    <dgm:cxn modelId="{617FFD36-469A-4756-901E-C5A31461C1FE}" srcId="{5709AE6E-F2B4-4572-9E00-452B13C39806}" destId="{551F78C4-F657-4BA3-AF50-EA986146C06B}" srcOrd="0" destOrd="0" parTransId="{24C173D9-037B-4603-9DA6-FBBB6AEA56FF}" sibTransId="{7C39504B-1416-48D9-9BE3-83C198CF73E1}"/>
    <dgm:cxn modelId="{ECBC6937-450C-4083-ADA2-F5A5717A40D0}" srcId="{22349FA1-A1D4-4554-8008-F79F4C3CFB28}" destId="{B2FE99D9-25A5-4955-A510-B2A3403525EE}" srcOrd="8" destOrd="0" parTransId="{383276F9-AAC9-4107-BC70-DD060F6C1981}" sibTransId="{93865365-76C7-408F-A07D-A7727ED923B0}"/>
    <dgm:cxn modelId="{6358DC38-1BB7-44CF-8FB0-2043F90D3A79}" type="presOf" srcId="{2407FD4A-273F-448F-A742-E62A74D88F45}" destId="{C121460D-C458-4DF6-AD19-1AC31CD2898E}" srcOrd="0" destOrd="7" presId="urn:microsoft.com/office/officeart/2005/8/layout/hList1"/>
    <dgm:cxn modelId="{3F034739-BCC8-4612-AEC5-EC2CE4DAA370}" type="presOf" srcId="{22349FA1-A1D4-4554-8008-F79F4C3CFB28}" destId="{95345350-6649-426C-A71F-3FE676CFFF3F}" srcOrd="0" destOrd="0" presId="urn:microsoft.com/office/officeart/2005/8/layout/hList1"/>
    <dgm:cxn modelId="{CF417939-4701-475E-9A69-AFFA8AB5823E}" srcId="{C3DE60A5-AECF-4326-88DA-FEDE5D4D8CEF}" destId="{BA46E8A9-35A5-4FCF-ADA4-483A1069354F}" srcOrd="11" destOrd="0" parTransId="{96C62F84-A88F-4C85-9547-4B30E8BCEEA6}" sibTransId="{45DCA968-3236-4250-87CF-D4F4145F000B}"/>
    <dgm:cxn modelId="{6D33D439-4C5D-4C98-AC54-72E2D5EB31F9}" type="presOf" srcId="{5977C982-91F3-4A37-AB09-D514D7595C37}" destId="{6D2346E7-F38E-4FE6-A144-AAB34C09699F}" srcOrd="0" destOrd="5" presId="urn:microsoft.com/office/officeart/2005/8/layout/hList1"/>
    <dgm:cxn modelId="{B026F839-B529-4D94-B81F-970846E5B2C9}" type="presOf" srcId="{7C4FA8BF-710E-4110-A0AD-AEF49F3FE888}" destId="{7E8C9029-8F60-4190-8D30-D1B141747214}" srcOrd="0" destOrd="0" presId="urn:microsoft.com/office/officeart/2005/8/layout/hList1"/>
    <dgm:cxn modelId="{25D35D3A-A429-4943-BC69-BF7593ABAE16}" srcId="{5709AE6E-F2B4-4572-9E00-452B13C39806}" destId="{7554A060-211C-4993-BFED-F84BD0E851D4}" srcOrd="4" destOrd="0" parTransId="{01E72F8B-7FE5-46DE-AA46-38EB0FBC63BA}" sibTransId="{0CE6B9DD-F2BE-4266-A6A8-552C9CA3AD35}"/>
    <dgm:cxn modelId="{BDEDBF3B-90F4-4091-BC16-D84EA7E76609}" type="presOf" srcId="{055FA424-01B2-478C-AD51-22F10997DFEF}" destId="{EE38F39A-727B-48E1-9713-8D04ED4B15DB}" srcOrd="0" destOrd="8" presId="urn:microsoft.com/office/officeart/2005/8/layout/hList1"/>
    <dgm:cxn modelId="{B4441240-3A2D-4683-BCFE-CEAC29630209}" srcId="{C3DE60A5-AECF-4326-88DA-FEDE5D4D8CEF}" destId="{03BC8EA5-7B18-40C0-92B4-A0BA8917C8A7}" srcOrd="5" destOrd="0" parTransId="{1F218719-A2CD-4860-B9EA-DE767FBAB672}" sibTransId="{37FAE372-83C8-49F1-A2A0-E18F46B4AB47}"/>
    <dgm:cxn modelId="{F230A25F-1EBE-4D7E-B0EE-180950F6AA13}" srcId="{22349FA1-A1D4-4554-8008-F79F4C3CFB28}" destId="{64DABAAD-99D3-4C18-BC38-D76E84AE750B}" srcOrd="14" destOrd="0" parTransId="{479AC181-D8D6-400A-B9EA-BFA8185FC25D}" sibTransId="{0A862744-9669-407D-AF29-78B10E88EB23}"/>
    <dgm:cxn modelId="{2854E15F-E2C6-4281-9E59-3E08BA6B0B01}" srcId="{5709AE6E-F2B4-4572-9E00-452B13C39806}" destId="{AED973C5-2E02-47B6-8BDA-AC822B8BFBF1}" srcOrd="3" destOrd="0" parTransId="{3C1D0FAB-2B4A-4294-A4E8-A17BAC659E4A}" sibTransId="{E297FE08-78FA-41CC-BEBF-9B614D711B3C}"/>
    <dgm:cxn modelId="{5552E75F-C026-403E-AE91-60F299F144F8}" type="presOf" srcId="{33312FA0-2EFC-48EB-8AC5-9C85BD3994D0}" destId="{C121460D-C458-4DF6-AD19-1AC31CD2898E}" srcOrd="0" destOrd="1" presId="urn:microsoft.com/office/officeart/2005/8/layout/hList1"/>
    <dgm:cxn modelId="{48643662-DC5A-43C9-B865-76A9E8315E59}" type="presOf" srcId="{7251ABAA-232D-40DF-811B-E858F0BE8D9E}" destId="{C121460D-C458-4DF6-AD19-1AC31CD2898E}" srcOrd="0" destOrd="9" presId="urn:microsoft.com/office/officeart/2005/8/layout/hList1"/>
    <dgm:cxn modelId="{175D8D43-82A2-44F8-B999-D40F1DDD4CC5}" type="presOf" srcId="{31A6C87D-B86F-4F8A-82A0-11A8049CAADC}" destId="{C121460D-C458-4DF6-AD19-1AC31CD2898E}" srcOrd="0" destOrd="6" presId="urn:microsoft.com/office/officeart/2005/8/layout/hList1"/>
    <dgm:cxn modelId="{D768D843-21B9-45C1-86EA-A527AADFFA1D}" srcId="{C3DE60A5-AECF-4326-88DA-FEDE5D4D8CEF}" destId="{FED09F73-2478-4D72-93D9-3C890D2D4A96}" srcOrd="1" destOrd="0" parTransId="{F5454FDF-C179-4DAE-A230-629CCF860A4F}" sibTransId="{0278DA40-8CFB-49D1-973B-5676D8AA35BF}"/>
    <dgm:cxn modelId="{48D2C744-42F6-43CB-9D99-A2B0369F5E14}" type="presOf" srcId="{01ABBB19-953C-4665-BFAC-B9CB8337D9FE}" destId="{6D2346E7-F38E-4FE6-A144-AAB34C09699F}" srcOrd="0" destOrd="13" presId="urn:microsoft.com/office/officeart/2005/8/layout/hList1"/>
    <dgm:cxn modelId="{89570445-C8C9-4AC5-9BB5-AD64287746F9}" srcId="{5709AE6E-F2B4-4572-9E00-452B13C39806}" destId="{4A6043A4-3562-463B-AB8A-84FD6EE6DFF7}" srcOrd="6" destOrd="0" parTransId="{05CE26F5-F839-4DA0-AF5F-CA499449DBD2}" sibTransId="{B1C0FBDA-B2A9-40C3-B75F-B85070151279}"/>
    <dgm:cxn modelId="{6B145B65-8340-4C64-A541-70F892D6EFE8}" srcId="{5709AE6E-F2B4-4572-9E00-452B13C39806}" destId="{5977C982-91F3-4A37-AB09-D514D7595C37}" srcOrd="5" destOrd="0" parTransId="{50766FA1-A2EF-486D-8995-E8342AC1ECD5}" sibTransId="{2FE88277-1BAF-4F54-8DB8-59CCA0E8F66E}"/>
    <dgm:cxn modelId="{4364FC46-B7D0-4249-B947-79C9EEFF88F1}" srcId="{7C4FA8BF-710E-4110-A0AD-AEF49F3FE888}" destId="{5709AE6E-F2B4-4572-9E00-452B13C39806}" srcOrd="0" destOrd="0" parTransId="{62D1697C-6B7D-4261-9C96-1649C5188A43}" sibTransId="{2803CDC0-DA9B-4F81-8594-C5CB4BE3A864}"/>
    <dgm:cxn modelId="{FCDB2767-91BE-4642-9F2E-F0E41EE98419}" type="presOf" srcId="{5709AE6E-F2B4-4572-9E00-452B13C39806}" destId="{FA54A97B-91C3-4793-B531-5F034D3FDDAB}" srcOrd="0" destOrd="0" presId="urn:microsoft.com/office/officeart/2005/8/layout/hList1"/>
    <dgm:cxn modelId="{7F62A867-2D87-4651-AC60-B814482C7279}" srcId="{C3DE60A5-AECF-4326-88DA-FEDE5D4D8CEF}" destId="{E90A7043-DC61-48B7-B2C6-62A67C9A4D99}" srcOrd="2" destOrd="0" parTransId="{7D93161A-DA7F-45B1-B666-DE51637F84EB}" sibTransId="{B5673EE9-3348-45C2-B0FB-285C680E0529}"/>
    <dgm:cxn modelId="{28BB366A-8652-477A-A1DE-77DD061A6BA0}" type="presOf" srcId="{883BBC8B-D580-477E-AD47-F7B6A5BD09B0}" destId="{EE38F39A-727B-48E1-9713-8D04ED4B15DB}" srcOrd="0" destOrd="4" presId="urn:microsoft.com/office/officeart/2005/8/layout/hList1"/>
    <dgm:cxn modelId="{EA504B6B-0D57-4A60-9A17-F14DBFD9896E}" type="presOf" srcId="{3EA5FFE8-80A5-44DB-A8AD-382BA792EC8A}" destId="{6D2346E7-F38E-4FE6-A144-AAB34C09699F}" srcOrd="0" destOrd="2" presId="urn:microsoft.com/office/officeart/2005/8/layout/hList1"/>
    <dgm:cxn modelId="{55B7CE4B-0B8C-4E6C-8F12-8B3363E608CC}" type="presOf" srcId="{23BA223D-B9E9-49F8-8F67-61C75033C6B1}" destId="{C121460D-C458-4DF6-AD19-1AC31CD2898E}" srcOrd="0" destOrd="3" presId="urn:microsoft.com/office/officeart/2005/8/layout/hList1"/>
    <dgm:cxn modelId="{B001A74D-EE6F-4E4C-968E-3E547C2224AD}" type="presOf" srcId="{101844B6-3122-42FD-BAA9-979CD98BD5F7}" destId="{6D2346E7-F38E-4FE6-A144-AAB34C09699F}" srcOrd="0" destOrd="16" presId="urn:microsoft.com/office/officeart/2005/8/layout/hList1"/>
    <dgm:cxn modelId="{CCA5946F-1DEC-4115-93FF-8D04CA894B77}" srcId="{22349FA1-A1D4-4554-8008-F79F4C3CFB28}" destId="{31A6C87D-B86F-4F8A-82A0-11A8049CAADC}" srcOrd="6" destOrd="0" parTransId="{15A74E74-2A56-4224-8A6B-6FF9BF137AAC}" sibTransId="{40C172FE-D4BA-4BF5-B7F3-D8408AD974AA}"/>
    <dgm:cxn modelId="{4BE3DD50-9BF6-4071-8F4B-FDA592FA1B7B}" srcId="{5709AE6E-F2B4-4572-9E00-452B13C39806}" destId="{3EA5FFE8-80A5-44DB-A8AD-382BA792EC8A}" srcOrd="2" destOrd="0" parTransId="{B6AD4B77-0849-47D4-A6B0-39BDC1BB08C9}" sibTransId="{561D169D-B0B1-431F-9980-D8AD159C36AC}"/>
    <dgm:cxn modelId="{49139753-DD7A-4039-8F6B-F204175C4F53}" type="presOf" srcId="{5C729A6C-51AF-4229-87C9-2A2F7FB15F10}" destId="{6D2346E7-F38E-4FE6-A144-AAB34C09699F}" srcOrd="0" destOrd="8" presId="urn:microsoft.com/office/officeart/2005/8/layout/hList1"/>
    <dgm:cxn modelId="{2A6E9B54-1D60-42B5-BC9A-E33AEE5906E8}" type="presOf" srcId="{4E33A55A-A9EB-4E3C-90AD-FFD7C0638A9F}" destId="{EE38F39A-727B-48E1-9713-8D04ED4B15DB}" srcOrd="0" destOrd="10" presId="urn:microsoft.com/office/officeart/2005/8/layout/hList1"/>
    <dgm:cxn modelId="{65AEE175-B1E8-42B1-A673-AAA64CB9DE1E}" type="presOf" srcId="{61FEFE6F-8DFC-40AB-9B5A-CA28C03C42F8}" destId="{6D2346E7-F38E-4FE6-A144-AAB34C09699F}" srcOrd="0" destOrd="7" presId="urn:microsoft.com/office/officeart/2005/8/layout/hList1"/>
    <dgm:cxn modelId="{D09AF75A-BD20-481D-9247-1CCF47E50CFA}" type="presOf" srcId="{C3DE60A5-AECF-4326-88DA-FEDE5D4D8CEF}" destId="{590F449A-BD9C-4429-A443-ECE09CFBF2E1}" srcOrd="0" destOrd="0" presId="urn:microsoft.com/office/officeart/2005/8/layout/hList1"/>
    <dgm:cxn modelId="{1AD67081-9D17-4086-A89D-27640F67F7B3}" srcId="{5709AE6E-F2B4-4572-9E00-452B13C39806}" destId="{E75A9131-3F95-4D27-BF2E-D14BD6386785}" srcOrd="12" destOrd="0" parTransId="{5650CCFC-F30C-4AC9-A3E9-2454832C76A8}" sibTransId="{E801B542-AF02-4861-9B53-555D6A32D6E6}"/>
    <dgm:cxn modelId="{25499F83-86F5-4175-86CB-733A6C55192D}" srcId="{22349FA1-A1D4-4554-8008-F79F4C3CFB28}" destId="{DA14D2CA-432C-4578-ADE5-64A9E3E7E869}" srcOrd="2" destOrd="0" parTransId="{E6923FB5-EA3B-4F93-938A-12BB12D59EA0}" sibTransId="{29F3C67E-839F-43E5-801B-7B1DB9A3C0AB}"/>
    <dgm:cxn modelId="{FA704386-5AE2-4AF5-97DD-3143FC026D89}" type="presOf" srcId="{4E2E3835-AB77-4790-8A5B-4F70747C02F7}" destId="{EE38F39A-727B-48E1-9713-8D04ED4B15DB}" srcOrd="0" destOrd="7" presId="urn:microsoft.com/office/officeart/2005/8/layout/hList1"/>
    <dgm:cxn modelId="{FBC3908A-AA49-4492-8087-E7A5A28D4645}" srcId="{5709AE6E-F2B4-4572-9E00-452B13C39806}" destId="{01ABBB19-953C-4665-BFAC-B9CB8337D9FE}" srcOrd="13" destOrd="0" parTransId="{CC11BF29-0CA1-4F83-9FEE-99564BFEFA27}" sibTransId="{4DCCF7ED-5EB5-41CF-9387-04D95025D864}"/>
    <dgm:cxn modelId="{B706FC8D-B61E-46CA-9CC2-8EFAC2DA9E20}" srcId="{5709AE6E-F2B4-4572-9E00-452B13C39806}" destId="{AA1D2DFD-C156-4CA1-BFDA-BDB4BA9B74D3}" srcOrd="9" destOrd="0" parTransId="{FF300F8C-03DA-473F-8897-E9865E14BA87}" sibTransId="{5BE3EB4C-D4E5-4DA2-AE9F-D6FC4C908AF4}"/>
    <dgm:cxn modelId="{F8627192-CE15-41AA-9CE3-43675F0671D4}" srcId="{C3DE60A5-AECF-4326-88DA-FEDE5D4D8CEF}" destId="{E497BE92-8190-428A-8DFA-B497AB8C4FB4}" srcOrd="9" destOrd="0" parTransId="{DD915937-687A-44F5-B330-74A734CEFB97}" sibTransId="{2DE37E6B-4C34-4119-B224-D00C827CA6C2}"/>
    <dgm:cxn modelId="{142BC793-5A44-459E-9884-B9AA4A5A0486}" type="presOf" srcId="{96B105EC-7A63-4168-98CD-1B5AC3B1505F}" destId="{C121460D-C458-4DF6-AD19-1AC31CD2898E}" srcOrd="0" destOrd="12" presId="urn:microsoft.com/office/officeart/2005/8/layout/hList1"/>
    <dgm:cxn modelId="{E9C80194-0557-4279-97B4-A4557FF2AE15}" srcId="{22349FA1-A1D4-4554-8008-F79F4C3CFB28}" destId="{342CC730-CFF6-4F9A-AFE2-0E85A374B0D8}" srcOrd="4" destOrd="0" parTransId="{AF4D5195-B371-4FA3-8DD0-66EF7D7A74A9}" sibTransId="{8BAB3BAF-900C-4433-BC26-D2569BEAE8AD}"/>
    <dgm:cxn modelId="{CF473196-D5A8-4BCC-9DAA-133D36DAFCDD}" type="presOf" srcId="{E75A9131-3F95-4D27-BF2E-D14BD6386785}" destId="{6D2346E7-F38E-4FE6-A144-AAB34C09699F}" srcOrd="0" destOrd="12" presId="urn:microsoft.com/office/officeart/2005/8/layout/hList1"/>
    <dgm:cxn modelId="{8706EC96-369C-4C6F-BF8B-DF4E1E691042}" type="presOf" srcId="{022DD5A5-13CD-4472-B90A-0FAAE5788FBE}" destId="{C121460D-C458-4DF6-AD19-1AC31CD2898E}" srcOrd="0" destOrd="15" presId="urn:microsoft.com/office/officeart/2005/8/layout/hList1"/>
    <dgm:cxn modelId="{CD151A9A-2162-4ABC-AA1E-CBAE69D6F6BF}" type="presOf" srcId="{F6048417-62E1-401B-B6AC-04BAC4727D54}" destId="{C121460D-C458-4DF6-AD19-1AC31CD2898E}" srcOrd="0" destOrd="11" presId="urn:microsoft.com/office/officeart/2005/8/layout/hList1"/>
    <dgm:cxn modelId="{57E1BD9A-B392-423A-ACCC-AA91AE0558A0}" srcId="{5709AE6E-F2B4-4572-9E00-452B13C39806}" destId="{8EBAF1B7-9B6E-4A6F-B3FA-EDB21EA3CD7F}" srcOrd="14" destOrd="0" parTransId="{3DCB4A5B-82D6-4C36-8C26-7746F40C19B7}" sibTransId="{F80403C1-31AA-4D5F-A976-E717F92CDD6C}"/>
    <dgm:cxn modelId="{468CAE9C-86A6-4225-BB68-49EF345E208E}" type="presOf" srcId="{26B12C27-6ADD-4011-90A6-7FAE8F0C04B3}" destId="{EE38F39A-727B-48E1-9713-8D04ED4B15DB}" srcOrd="0" destOrd="6" presId="urn:microsoft.com/office/officeart/2005/8/layout/hList1"/>
    <dgm:cxn modelId="{BE171C9E-FC58-4CD5-9EEF-FF05FE19B071}" srcId="{22349FA1-A1D4-4554-8008-F79F4C3CFB28}" destId="{23BA223D-B9E9-49F8-8F67-61C75033C6B1}" srcOrd="3" destOrd="0" parTransId="{05F469C5-57A2-405E-8D53-71AA694B2169}" sibTransId="{DF5423E9-B328-419D-8F26-FCCE365AF602}"/>
    <dgm:cxn modelId="{F88EBBA3-D47A-478B-A6B4-F7244A380D73}" type="presOf" srcId="{FED09F73-2478-4D72-93D9-3C890D2D4A96}" destId="{EE38F39A-727B-48E1-9713-8D04ED4B15DB}" srcOrd="0" destOrd="1" presId="urn:microsoft.com/office/officeart/2005/8/layout/hList1"/>
    <dgm:cxn modelId="{DEFDC6A3-E556-4264-A820-1A01E82DD1C8}" srcId="{5709AE6E-F2B4-4572-9E00-452B13C39806}" destId="{F4C95932-FDFA-49B9-8DED-B6DBC13B4762}" srcOrd="10" destOrd="0" parTransId="{FC02BA69-D43D-4253-8AEF-06BFCB5AF1FA}" sibTransId="{59F8DC8F-393B-4120-8935-E88F95450A97}"/>
    <dgm:cxn modelId="{429062A8-0DB0-41F4-AD98-3B361394F325}" srcId="{22349FA1-A1D4-4554-8008-F79F4C3CFB28}" destId="{0B63D251-D231-47CF-A411-155F119E008B}" srcOrd="16" destOrd="0" parTransId="{92C6CA07-2A9C-411D-B07F-A74CD6186701}" sibTransId="{EF99CB8F-5AAD-44AB-97C5-72208935C05D}"/>
    <dgm:cxn modelId="{BAC3C7B1-4C33-408B-8A02-1917254AF161}" srcId="{C3DE60A5-AECF-4326-88DA-FEDE5D4D8CEF}" destId="{6F063995-402C-419E-8477-4BCFC6102A06}" srcOrd="3" destOrd="0" parTransId="{125A670F-DE37-4349-B0B6-2998C985A57A}" sibTransId="{08F8B338-C0AD-47F5-9950-0F71FFE21D62}"/>
    <dgm:cxn modelId="{89A004B3-9FF1-4DB4-A009-52B34F3DC08D}" srcId="{22349FA1-A1D4-4554-8008-F79F4C3CFB28}" destId="{4EE7C96F-8ADA-4387-98A0-6894726092C2}" srcOrd="5" destOrd="0" parTransId="{0879DB8C-FB58-4827-AC76-FFCCBCE11732}" sibTransId="{4DE8E70B-03BF-4716-A26A-00273C97807B}"/>
    <dgm:cxn modelId="{FADC1EB3-47AB-42DE-8F6B-8638D3E57658}" srcId="{7C4FA8BF-710E-4110-A0AD-AEF49F3FE888}" destId="{22349FA1-A1D4-4554-8008-F79F4C3CFB28}" srcOrd="1" destOrd="0" parTransId="{9CABCAF6-9141-4270-A2B5-8BEA14DA31C5}" sibTransId="{2DB2CE1F-F9F5-4FB5-BEE8-E783F6D78EB6}"/>
    <dgm:cxn modelId="{8F5A2FB4-C05D-452C-AE0C-36DBFBE7C14F}" srcId="{5709AE6E-F2B4-4572-9E00-452B13C39806}" destId="{DA1DEF8A-61BD-4746-A8F1-417E5892D853}" srcOrd="15" destOrd="0" parTransId="{92FC0FE8-FF3D-4312-B823-57DDD17B4FE5}" sibTransId="{CCF12C37-DA66-47EF-A9F6-E2EABBEC722C}"/>
    <dgm:cxn modelId="{5B6689BA-8115-4D4D-8ABF-804A3C5AD62B}" type="presOf" srcId="{551F78C4-F657-4BA3-AF50-EA986146C06B}" destId="{6D2346E7-F38E-4FE6-A144-AAB34C09699F}" srcOrd="0" destOrd="0" presId="urn:microsoft.com/office/officeart/2005/8/layout/hList1"/>
    <dgm:cxn modelId="{A14ADABA-C0F6-4556-A0EB-8C86514905E1}" type="presOf" srcId="{0B63D251-D231-47CF-A411-155F119E008B}" destId="{C121460D-C458-4DF6-AD19-1AC31CD2898E}" srcOrd="0" destOrd="16" presId="urn:microsoft.com/office/officeart/2005/8/layout/hList1"/>
    <dgm:cxn modelId="{AAE310BB-D4A3-4490-9074-B2AD65A76FFB}" srcId="{5709AE6E-F2B4-4572-9E00-452B13C39806}" destId="{101844B6-3122-42FD-BAA9-979CD98BD5F7}" srcOrd="16" destOrd="0" parTransId="{B1283EE3-5508-4D05-8011-080539986DAA}" sibTransId="{5174BDDE-8E81-43B2-9C01-4BE2344B7132}"/>
    <dgm:cxn modelId="{CA7BB9BB-EAD9-4BDD-9C4D-5C0C08C22D6F}" type="presOf" srcId="{AF428455-052F-4BB2-8F60-D1A838146A9C}" destId="{6D2346E7-F38E-4FE6-A144-AAB34C09699F}" srcOrd="0" destOrd="1" presId="urn:microsoft.com/office/officeart/2005/8/layout/hList1"/>
    <dgm:cxn modelId="{7EB31BBF-3253-453E-9368-0BC0FE6D5A55}" srcId="{C3DE60A5-AECF-4326-88DA-FEDE5D4D8CEF}" destId="{4E2E3835-AB77-4790-8A5B-4F70747C02F7}" srcOrd="7" destOrd="0" parTransId="{D3BA5EA6-0E54-4E09-9C05-5ACB4080B7D3}" sibTransId="{4987FD50-D1DA-4C7A-BE00-F06117B84309}"/>
    <dgm:cxn modelId="{C0BBFBC0-5C47-4763-80A8-5F40D7760549}" srcId="{5709AE6E-F2B4-4572-9E00-452B13C39806}" destId="{F4474095-182F-407C-8FDD-0A1C89D9287E}" srcOrd="11" destOrd="0" parTransId="{407ECD49-2849-4B1C-BA20-FB8F2E9E9DCF}" sibTransId="{130CDD9F-A2F4-4FF8-8F10-5AC53B755FB8}"/>
    <dgm:cxn modelId="{4C8474C1-0F11-4BA9-BDB3-B523BAC67E81}" srcId="{C3DE60A5-AECF-4326-88DA-FEDE5D4D8CEF}" destId="{055FA424-01B2-478C-AD51-22F10997DFEF}" srcOrd="8" destOrd="0" parTransId="{6751F920-A847-4AE1-9B00-B3F9772FC0A0}" sibTransId="{F3910616-C5F9-4EBE-95FB-BCEA760B6F8C}"/>
    <dgm:cxn modelId="{D30519C2-B7BF-4BF6-8C7D-EB8C400787FA}" type="presOf" srcId="{C72FA9C3-D8DB-4DD9-BD67-AE544DC873FC}" destId="{C121460D-C458-4DF6-AD19-1AC31CD2898E}" srcOrd="0" destOrd="10" presId="urn:microsoft.com/office/officeart/2005/8/layout/hList1"/>
    <dgm:cxn modelId="{0F29B4C2-86F8-4E08-B703-A00E8AA5530A}" type="presOf" srcId="{4A6043A4-3562-463B-AB8A-84FD6EE6DFF7}" destId="{6D2346E7-F38E-4FE6-A144-AAB34C09699F}" srcOrd="0" destOrd="6" presId="urn:microsoft.com/office/officeart/2005/8/layout/hList1"/>
    <dgm:cxn modelId="{D81A55C7-1418-4BD9-BB66-48FAAA182844}" srcId="{22349FA1-A1D4-4554-8008-F79F4C3CFB28}" destId="{C72FA9C3-D8DB-4DD9-BD67-AE544DC873FC}" srcOrd="10" destOrd="0" parTransId="{54DB65FC-10C6-4DD5-84D2-B3FF1E48349A}" sibTransId="{71AF7BEE-0275-4C51-AFAD-F4EEB6308609}"/>
    <dgm:cxn modelId="{EC2613C9-1327-4F7B-B8D7-E27C951804F6}" srcId="{C3DE60A5-AECF-4326-88DA-FEDE5D4D8CEF}" destId="{26B12C27-6ADD-4011-90A6-7FAE8F0C04B3}" srcOrd="6" destOrd="0" parTransId="{82CEFAD8-FC2C-4258-B428-677B40C78F35}" sibTransId="{47D46B31-0C2C-49DD-99C9-934BDF3BB84C}"/>
    <dgm:cxn modelId="{F92D58CA-25B3-4611-BDBD-BD1AC277C18D}" srcId="{7C4FA8BF-710E-4110-A0AD-AEF49F3FE888}" destId="{C3DE60A5-AECF-4326-88DA-FEDE5D4D8CEF}" srcOrd="2" destOrd="0" parTransId="{CCF01487-9A25-4820-B930-7AAD4E8CE02A}" sibTransId="{017C341A-EBAB-4684-800C-1DE9505F3FA7}"/>
    <dgm:cxn modelId="{0A82C2CA-EE0A-4C1F-ADB5-754B2340B0F1}" type="presOf" srcId="{848E4777-AA4C-4180-9964-B3787AB22A04}" destId="{C121460D-C458-4DF6-AD19-1AC31CD2898E}" srcOrd="0" destOrd="13" presId="urn:microsoft.com/office/officeart/2005/8/layout/hList1"/>
    <dgm:cxn modelId="{94C5C7CA-BDB9-4946-BB4B-2EA101DAC18F}" type="presOf" srcId="{7554A060-211C-4993-BFED-F84BD0E851D4}" destId="{6D2346E7-F38E-4FE6-A144-AAB34C09699F}" srcOrd="0" destOrd="4" presId="urn:microsoft.com/office/officeart/2005/8/layout/hList1"/>
    <dgm:cxn modelId="{F63065CB-1CC6-41F5-B2E7-8F03FE173661}" srcId="{5709AE6E-F2B4-4572-9E00-452B13C39806}" destId="{5C729A6C-51AF-4229-87C9-2A2F7FB15F10}" srcOrd="8" destOrd="0" parTransId="{CDD697B3-C443-4B12-A622-E3DABF00321F}" sibTransId="{98A1338C-CE43-4073-980D-50076224DA20}"/>
    <dgm:cxn modelId="{5E3799D1-5A06-4D58-BD24-03CD05760FDE}" type="presOf" srcId="{AED973C5-2E02-47B6-8BDA-AC822B8BFBF1}" destId="{6D2346E7-F38E-4FE6-A144-AAB34C09699F}" srcOrd="0" destOrd="3" presId="urn:microsoft.com/office/officeart/2005/8/layout/hList1"/>
    <dgm:cxn modelId="{521A5BDD-A938-40CB-AB25-66D53EA25CAD}" srcId="{22349FA1-A1D4-4554-8008-F79F4C3CFB28}" destId="{022DD5A5-13CD-4472-B90A-0FAAE5788FBE}" srcOrd="15" destOrd="0" parTransId="{7BF3E020-0553-4219-9A9D-2FE8BA2414DF}" sibTransId="{29E1F311-B7EE-42D1-9447-6B0FC7070E52}"/>
    <dgm:cxn modelId="{487FEEDD-3A9C-451F-9870-FCEFAF0CBC7E}" type="presOf" srcId="{8EBAF1B7-9B6E-4A6F-B3FA-EDB21EA3CD7F}" destId="{6D2346E7-F38E-4FE6-A144-AAB34C09699F}" srcOrd="0" destOrd="14" presId="urn:microsoft.com/office/officeart/2005/8/layout/hList1"/>
    <dgm:cxn modelId="{4F0533DE-005A-4E61-8E54-15E49753436F}" type="presOf" srcId="{E90A7043-DC61-48B7-B2C6-62A67C9A4D99}" destId="{EE38F39A-727B-48E1-9713-8D04ED4B15DB}" srcOrd="0" destOrd="2" presId="urn:microsoft.com/office/officeart/2005/8/layout/hList1"/>
    <dgm:cxn modelId="{A0ECB0DE-0132-44CB-A1AE-B21C97583AC4}" srcId="{22349FA1-A1D4-4554-8008-F79F4C3CFB28}" destId="{2407FD4A-273F-448F-A742-E62A74D88F45}" srcOrd="7" destOrd="0" parTransId="{A4325A04-6EF6-4097-A4C2-44C28313DBC7}" sibTransId="{B624A2ED-98CE-4C06-B05A-866FFDBB97CF}"/>
    <dgm:cxn modelId="{DB2938DF-4DB2-485A-A6B7-0D9BB5A5640D}" type="presOf" srcId="{BA46E8A9-35A5-4FCF-ADA4-483A1069354F}" destId="{EE38F39A-727B-48E1-9713-8D04ED4B15DB}" srcOrd="0" destOrd="11" presId="urn:microsoft.com/office/officeart/2005/8/layout/hList1"/>
    <dgm:cxn modelId="{FF7DF6E0-02A8-4615-9747-350D85D512FC}" type="presOf" srcId="{DA14D2CA-432C-4578-ADE5-64A9E3E7E869}" destId="{C121460D-C458-4DF6-AD19-1AC31CD2898E}" srcOrd="0" destOrd="2" presId="urn:microsoft.com/office/officeart/2005/8/layout/hList1"/>
    <dgm:cxn modelId="{D1DDE9E1-6A29-428B-BF4D-27F5FC5F9372}" type="presOf" srcId="{92C55321-29E7-4FA7-8AE8-69CBDCA5DCE0}" destId="{C121460D-C458-4DF6-AD19-1AC31CD2898E}" srcOrd="0" destOrd="17" presId="urn:microsoft.com/office/officeart/2005/8/layout/hList1"/>
    <dgm:cxn modelId="{B20FB5E5-493D-45AA-BE13-82619CDAE116}" srcId="{C3DE60A5-AECF-4326-88DA-FEDE5D4D8CEF}" destId="{883BBC8B-D580-477E-AD47-F7B6A5BD09B0}" srcOrd="4" destOrd="0" parTransId="{A0EDF616-0F47-48E5-B1B3-D52FDC63BA55}" sibTransId="{5CEC75A9-6A6C-4B4C-BA43-66026FC7F64D}"/>
    <dgm:cxn modelId="{424A98E6-1FE8-45C5-9E21-16CDF5741125}" srcId="{C3DE60A5-AECF-4326-88DA-FEDE5D4D8CEF}" destId="{4E33A55A-A9EB-4E3C-90AD-FFD7C0638A9F}" srcOrd="10" destOrd="0" parTransId="{92C001DD-8191-4C1F-913D-44941A078780}" sibTransId="{10E2CE4D-264C-4787-841B-AC58B3CBFCC3}"/>
    <dgm:cxn modelId="{8048D5E6-2192-4019-90D0-8DE80BA6CF0E}" srcId="{22349FA1-A1D4-4554-8008-F79F4C3CFB28}" destId="{F6048417-62E1-401B-B6AC-04BAC4727D54}" srcOrd="11" destOrd="0" parTransId="{0261A52C-252D-4049-9315-656AADBD3296}" sibTransId="{98AA9534-B681-4861-BCD9-97C362B90C46}"/>
    <dgm:cxn modelId="{747A5FE7-6DDF-4C2B-9008-C835BCFCC669}" type="presOf" srcId="{DF522154-A7DD-47BB-8F68-13C321AF9C57}" destId="{C121460D-C458-4DF6-AD19-1AC31CD2898E}" srcOrd="0" destOrd="0" presId="urn:microsoft.com/office/officeart/2005/8/layout/hList1"/>
    <dgm:cxn modelId="{7CF5ADE7-62E9-4DB7-B324-1A9695D8DCBD}" srcId="{C3DE60A5-AECF-4326-88DA-FEDE5D4D8CEF}" destId="{B01E6EBC-C0C6-49BB-9D39-7D6A80BB1842}" srcOrd="0" destOrd="0" parTransId="{05ED976C-6AD4-43FF-B765-66851A6A3145}" sibTransId="{EFB6164B-A96D-4EBD-8C7A-29EE9DB19A2E}"/>
    <dgm:cxn modelId="{B6CE19E9-E7D3-4433-8089-39210EB847D5}" srcId="{22349FA1-A1D4-4554-8008-F79F4C3CFB28}" destId="{7251ABAA-232D-40DF-811B-E858F0BE8D9E}" srcOrd="9" destOrd="0" parTransId="{06CD0C4B-DA2A-4519-BB29-9E4AA8312C3E}" sibTransId="{7A6D965B-BCD8-4F9D-92DD-70097DB00880}"/>
    <dgm:cxn modelId="{675560F2-82BC-47F7-9F2A-D627EF5F7D16}" srcId="{22349FA1-A1D4-4554-8008-F79F4C3CFB28}" destId="{33312FA0-2EFC-48EB-8AC5-9C85BD3994D0}" srcOrd="1" destOrd="0" parTransId="{111394A6-A9AF-49EF-BAEE-D7B50FFE9307}" sibTransId="{461A37CF-9E24-44F6-9C37-EF85E8147637}"/>
    <dgm:cxn modelId="{F7BAFFF7-7718-49DE-8D58-21BF27D306FB}" srcId="{22349FA1-A1D4-4554-8008-F79F4C3CFB28}" destId="{92C55321-29E7-4FA7-8AE8-69CBDCA5DCE0}" srcOrd="17" destOrd="0" parTransId="{AD42A21D-0AF5-4A7B-8C60-AB7434C3C5EB}" sibTransId="{017BB446-034E-4F90-8F49-4E18D5310DBB}"/>
    <dgm:cxn modelId="{21C836FA-BCA4-41C8-AD0E-2E870AB91969}" type="presOf" srcId="{B01E6EBC-C0C6-49BB-9D39-7D6A80BB1842}" destId="{EE38F39A-727B-48E1-9713-8D04ED4B15DB}" srcOrd="0" destOrd="0" presId="urn:microsoft.com/office/officeart/2005/8/layout/hList1"/>
    <dgm:cxn modelId="{25433EFB-701F-4751-8CBE-F4BA4CEDD9CD}" type="presOf" srcId="{6F063995-402C-419E-8477-4BCFC6102A06}" destId="{EE38F39A-727B-48E1-9713-8D04ED4B15DB}" srcOrd="0" destOrd="3" presId="urn:microsoft.com/office/officeart/2005/8/layout/hList1"/>
    <dgm:cxn modelId="{9ACF8EFB-BD64-4F71-ADB6-A39E580C458F}" type="presOf" srcId="{F4C95932-FDFA-49B9-8DED-B6DBC13B4762}" destId="{6D2346E7-F38E-4FE6-A144-AAB34C09699F}" srcOrd="0" destOrd="10" presId="urn:microsoft.com/office/officeart/2005/8/layout/hList1"/>
    <dgm:cxn modelId="{FDF7C7FE-6700-4A98-85DC-6907A9759EBC}" type="presOf" srcId="{03BC8EA5-7B18-40C0-92B4-A0BA8917C8A7}" destId="{EE38F39A-727B-48E1-9713-8D04ED4B15DB}" srcOrd="0" destOrd="5" presId="urn:microsoft.com/office/officeart/2005/8/layout/hList1"/>
    <dgm:cxn modelId="{B39EC3FF-B5F6-4B54-9925-573B1062CD42}" type="presOf" srcId="{AA1D2DFD-C156-4CA1-BFDA-BDB4BA9B74D3}" destId="{6D2346E7-F38E-4FE6-A144-AAB34C09699F}" srcOrd="0" destOrd="9" presId="urn:microsoft.com/office/officeart/2005/8/layout/hList1"/>
    <dgm:cxn modelId="{64A462B6-D8DB-463C-BCB2-BCAB04B9ADD0}" type="presParOf" srcId="{7E8C9029-8F60-4190-8D30-D1B141747214}" destId="{B890869A-17AD-4991-A1B2-443C013F8043}" srcOrd="0" destOrd="0" presId="urn:microsoft.com/office/officeart/2005/8/layout/hList1"/>
    <dgm:cxn modelId="{4D3EACB0-F3F7-465C-B143-C6BB18819B59}" type="presParOf" srcId="{B890869A-17AD-4991-A1B2-443C013F8043}" destId="{FA54A97B-91C3-4793-B531-5F034D3FDDAB}" srcOrd="0" destOrd="0" presId="urn:microsoft.com/office/officeart/2005/8/layout/hList1"/>
    <dgm:cxn modelId="{64F47D8B-EED0-4EC2-8E30-D3854DE37E77}" type="presParOf" srcId="{B890869A-17AD-4991-A1B2-443C013F8043}" destId="{6D2346E7-F38E-4FE6-A144-AAB34C09699F}" srcOrd="1" destOrd="0" presId="urn:microsoft.com/office/officeart/2005/8/layout/hList1"/>
    <dgm:cxn modelId="{FE6C9ADD-9525-49B3-A74C-62F6F9E40D66}" type="presParOf" srcId="{7E8C9029-8F60-4190-8D30-D1B141747214}" destId="{B115ADA1-0778-4FAA-AA20-312BBC34E10A}" srcOrd="1" destOrd="0" presId="urn:microsoft.com/office/officeart/2005/8/layout/hList1"/>
    <dgm:cxn modelId="{805996F2-527B-405C-93C7-B24F4ACA9ABF}" type="presParOf" srcId="{7E8C9029-8F60-4190-8D30-D1B141747214}" destId="{A603DC77-2327-4407-BBB4-B259180BA387}" srcOrd="2" destOrd="0" presId="urn:microsoft.com/office/officeart/2005/8/layout/hList1"/>
    <dgm:cxn modelId="{832CFAC9-C854-446B-B86F-BE424C7E32CE}" type="presParOf" srcId="{A603DC77-2327-4407-BBB4-B259180BA387}" destId="{95345350-6649-426C-A71F-3FE676CFFF3F}" srcOrd="0" destOrd="0" presId="urn:microsoft.com/office/officeart/2005/8/layout/hList1"/>
    <dgm:cxn modelId="{01FD7FC9-B988-44D4-9E24-A5DBE68B5441}" type="presParOf" srcId="{A603DC77-2327-4407-BBB4-B259180BA387}" destId="{C121460D-C458-4DF6-AD19-1AC31CD2898E}" srcOrd="1" destOrd="0" presId="urn:microsoft.com/office/officeart/2005/8/layout/hList1"/>
    <dgm:cxn modelId="{D7EF2EC9-DB03-494A-9167-1A0ABA1946E5}" type="presParOf" srcId="{7E8C9029-8F60-4190-8D30-D1B141747214}" destId="{458ADF04-A035-44FE-BBEE-6C661DA9D4BB}" srcOrd="3" destOrd="0" presId="urn:microsoft.com/office/officeart/2005/8/layout/hList1"/>
    <dgm:cxn modelId="{C60EB49D-63E6-4CCC-8933-B374E5C68420}" type="presParOf" srcId="{7E8C9029-8F60-4190-8D30-D1B141747214}" destId="{AC61B280-C4C4-42D9-B360-A576B6D8632C}" srcOrd="4" destOrd="0" presId="urn:microsoft.com/office/officeart/2005/8/layout/hList1"/>
    <dgm:cxn modelId="{8947B2E2-909F-4E97-8331-9F4783FA6E14}" type="presParOf" srcId="{AC61B280-C4C4-42D9-B360-A576B6D8632C}" destId="{590F449A-BD9C-4429-A443-ECE09CFBF2E1}" srcOrd="0" destOrd="0" presId="urn:microsoft.com/office/officeart/2005/8/layout/hList1"/>
    <dgm:cxn modelId="{66F33CC6-2D4F-4475-B1F1-9B28D33D9450}" type="presParOf" srcId="{AC61B280-C4C4-42D9-B360-A576B6D8632C}" destId="{EE38F39A-727B-48E1-9713-8D04ED4B15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B457E-87DC-DF4D-B89B-239F0F8D276C}" type="doc">
      <dgm:prSet loTypeId="urn:microsoft.com/office/officeart/2005/8/layout/hChevron3" loCatId="" qsTypeId="urn:microsoft.com/office/officeart/2005/8/quickstyle/simple2" qsCatId="simple" csTypeId="urn:microsoft.com/office/officeart/2005/8/colors/accent3_2" csCatId="accent3" phldr="1"/>
      <dgm:spPr/>
    </dgm:pt>
    <dgm:pt modelId="{8DFA2224-E272-3B41-98A1-FC219A06278E}">
      <dgm:prSet phldrT="[Text]"/>
      <dgm:spPr/>
      <dgm:t>
        <a:bodyPr/>
        <a:lstStyle/>
        <a:p>
          <a:pPr algn="ctr"/>
          <a:r>
            <a:rPr lang="en-US" b="1" dirty="0">
              <a:solidFill>
                <a:schemeClr val="bg1"/>
              </a:solidFill>
              <a:latin typeface="Segoe UI" panose="020B0502040204020203" pitchFamily="34" charset="0"/>
              <a:cs typeface="Segoe UI" panose="020B0502040204020203" pitchFamily="34" charset="0"/>
            </a:rPr>
            <a:t>Consult </a:t>
          </a:r>
        </a:p>
      </dgm:t>
    </dgm:pt>
    <dgm:pt modelId="{49476D79-1CA3-634C-881B-0E4437619CB0}" type="parTrans" cxnId="{3C2B38EC-05CC-7348-AA57-19563300BFA4}">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546C17DC-F91C-D74E-9A42-244C299A51CA}" type="sibTrans" cxnId="{3C2B38EC-05CC-7348-AA57-19563300BFA4}">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BEB5239B-92C8-E346-8EE2-DDB8793C236C}">
      <dgm:prSet phldrT="[Text]"/>
      <dgm:spPr/>
      <dgm:t>
        <a:bodyPr/>
        <a:lstStyle/>
        <a:p>
          <a:r>
            <a:rPr lang="en-US" b="1" dirty="0">
              <a:solidFill>
                <a:schemeClr val="bg1"/>
              </a:solidFill>
              <a:latin typeface="Segoe UI" panose="020B0502040204020203" pitchFamily="34" charset="0"/>
              <a:cs typeface="Segoe UI" panose="020B0502040204020203" pitchFamily="34" charset="0"/>
            </a:rPr>
            <a:t>Design</a:t>
          </a:r>
        </a:p>
      </dgm:t>
    </dgm:pt>
    <dgm:pt modelId="{448D7F75-ABEB-F947-BF7C-5D1BA315FE89}" type="parTrans" cxnId="{CFC8DE1E-1099-414B-80BE-6CC85CE375B2}">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AC3FED80-3CFB-B84A-BF8A-D4F10311B4A4}" type="sibTrans" cxnId="{CFC8DE1E-1099-414B-80BE-6CC85CE375B2}">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87B7C0D1-0BC2-AD40-8258-A1AB5BE22560}">
      <dgm:prSet phldrT="[Text]"/>
      <dgm:spPr/>
      <dgm:t>
        <a:bodyPr/>
        <a:lstStyle/>
        <a:p>
          <a:r>
            <a:rPr lang="en-US" b="1" dirty="0">
              <a:solidFill>
                <a:schemeClr val="bg1"/>
              </a:solidFill>
              <a:latin typeface="Segoe UI" panose="020B0502040204020203" pitchFamily="34" charset="0"/>
              <a:cs typeface="Segoe UI" panose="020B0502040204020203" pitchFamily="34" charset="0"/>
            </a:rPr>
            <a:t>Implement</a:t>
          </a:r>
        </a:p>
      </dgm:t>
    </dgm:pt>
    <dgm:pt modelId="{F3A2F7D2-9591-9448-B9E3-AE26F6E8B73B}" type="parTrans" cxnId="{F839FA1F-B6FF-3340-A119-935C5C7BE3F7}">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44876063-FB47-2B48-913B-9383C3C8F43B}" type="sibTrans" cxnId="{F839FA1F-B6FF-3340-A119-935C5C7BE3F7}">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B1EB3BA8-64B7-254E-9A30-1D48F2AE83F0}">
      <dgm:prSet phldrT="[Text]"/>
      <dgm:spPr/>
      <dgm:t>
        <a:bodyPr/>
        <a:lstStyle/>
        <a:p>
          <a:r>
            <a:rPr lang="en-US" b="1" dirty="0">
              <a:solidFill>
                <a:schemeClr val="bg1"/>
              </a:solidFill>
              <a:latin typeface="Segoe UI" panose="020B0502040204020203" pitchFamily="34" charset="0"/>
              <a:cs typeface="Segoe UI" panose="020B0502040204020203" pitchFamily="34" charset="0"/>
            </a:rPr>
            <a:t>Migrate</a:t>
          </a:r>
        </a:p>
      </dgm:t>
    </dgm:pt>
    <dgm:pt modelId="{AB51A66F-C9F5-AD40-A465-25D944A76C7D}" type="parTrans" cxnId="{8752E3A1-85C2-3741-8DFE-AFD4A9C4724C}">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91CEB3F8-3B77-9C44-A89E-2299A21F3DDB}" type="sibTrans" cxnId="{8752E3A1-85C2-3741-8DFE-AFD4A9C4724C}">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24ACC3BB-4423-8544-A54B-370E08CDE5F7}">
      <dgm:prSet phldrT="[Text]"/>
      <dgm:spPr/>
      <dgm:t>
        <a:bodyPr/>
        <a:lstStyle/>
        <a:p>
          <a:r>
            <a:rPr lang="en-US" b="1" dirty="0">
              <a:solidFill>
                <a:schemeClr val="bg1"/>
              </a:solidFill>
              <a:latin typeface="Segoe UI" panose="020B0502040204020203" pitchFamily="34" charset="0"/>
              <a:cs typeface="Segoe UI" panose="020B0502040204020203" pitchFamily="34" charset="0"/>
            </a:rPr>
            <a:t>Operate</a:t>
          </a:r>
        </a:p>
      </dgm:t>
    </dgm:pt>
    <dgm:pt modelId="{79E1276F-5239-0F41-8B49-9DD9F50E2B8B}" type="parTrans" cxnId="{BE4BF7D5-A44B-0A42-BC3D-D4660F52ABC6}">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6B5CADC0-2688-5D4B-BD07-B7F56BE1F482}" type="sibTrans" cxnId="{BE4BF7D5-A44B-0A42-BC3D-D4660F52ABC6}">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F48EACAD-0E77-D442-8071-8D9CA21BAD4B}">
      <dgm:prSet phldrT="[Text]"/>
      <dgm:spPr/>
      <dgm:t>
        <a:bodyPr/>
        <a:lstStyle/>
        <a:p>
          <a:r>
            <a:rPr lang="en-US" b="1" dirty="0">
              <a:solidFill>
                <a:schemeClr val="bg1"/>
              </a:solidFill>
              <a:latin typeface="Segoe UI" panose="020B0502040204020203" pitchFamily="34" charset="0"/>
              <a:cs typeface="Segoe UI" panose="020B0502040204020203" pitchFamily="34" charset="0"/>
            </a:rPr>
            <a:t>Transition</a:t>
          </a:r>
        </a:p>
      </dgm:t>
    </dgm:pt>
    <dgm:pt modelId="{0C6363A1-6532-1D46-BC20-E508E919D66A}" type="sibTrans" cxnId="{305E29D7-DE23-3B46-B8F5-8D1373079803}">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BC51A4E5-F217-884D-A592-90F68C3C59AA}" type="parTrans" cxnId="{305E29D7-DE23-3B46-B8F5-8D1373079803}">
      <dgm:prSet/>
      <dgm:spPr/>
      <dgm:t>
        <a:bodyPr/>
        <a:lstStyle/>
        <a:p>
          <a:endParaRPr lang="en-US">
            <a:solidFill>
              <a:schemeClr val="bg2">
                <a:lumMod val="50000"/>
              </a:schemeClr>
            </a:solidFill>
            <a:latin typeface="Arial" panose="020B0604020202020204" pitchFamily="34" charset="0"/>
            <a:cs typeface="Arial" panose="020B0604020202020204" pitchFamily="34" charset="0"/>
          </a:endParaRPr>
        </a:p>
      </dgm:t>
    </dgm:pt>
    <dgm:pt modelId="{E8568FDA-3957-6149-9A8C-37947A57E1B3}" type="pres">
      <dgm:prSet presAssocID="{9EEB457E-87DC-DF4D-B89B-239F0F8D276C}" presName="Name0" presStyleCnt="0">
        <dgm:presLayoutVars>
          <dgm:dir/>
          <dgm:resizeHandles val="exact"/>
        </dgm:presLayoutVars>
      </dgm:prSet>
      <dgm:spPr/>
    </dgm:pt>
    <dgm:pt modelId="{71AD4370-30A3-CF4E-A140-6CE0BB1AB2DD}" type="pres">
      <dgm:prSet presAssocID="{8DFA2224-E272-3B41-98A1-FC219A06278E}" presName="parTxOnly" presStyleLbl="node1" presStyleIdx="0" presStyleCnt="6" custLinFactNeighborX="-3207">
        <dgm:presLayoutVars>
          <dgm:bulletEnabled val="1"/>
        </dgm:presLayoutVars>
      </dgm:prSet>
      <dgm:spPr/>
    </dgm:pt>
    <dgm:pt modelId="{4D46EDAC-7E50-4C4E-A4D7-732F896FB173}" type="pres">
      <dgm:prSet presAssocID="{546C17DC-F91C-D74E-9A42-244C299A51CA}" presName="parSpace" presStyleCnt="0"/>
      <dgm:spPr/>
    </dgm:pt>
    <dgm:pt modelId="{B567011B-E9C1-D44B-BF96-16F5848C280B}" type="pres">
      <dgm:prSet presAssocID="{BEB5239B-92C8-E346-8EE2-DDB8793C236C}" presName="parTxOnly" presStyleLbl="node1" presStyleIdx="1" presStyleCnt="6">
        <dgm:presLayoutVars>
          <dgm:bulletEnabled val="1"/>
        </dgm:presLayoutVars>
      </dgm:prSet>
      <dgm:spPr/>
    </dgm:pt>
    <dgm:pt modelId="{FF5B7DBE-77C6-5941-9502-A224AA38BB68}" type="pres">
      <dgm:prSet presAssocID="{AC3FED80-3CFB-B84A-BF8A-D4F10311B4A4}" presName="parSpace" presStyleCnt="0"/>
      <dgm:spPr/>
    </dgm:pt>
    <dgm:pt modelId="{D3682511-6FB2-6148-B727-5FC033E3FD67}" type="pres">
      <dgm:prSet presAssocID="{87B7C0D1-0BC2-AD40-8258-A1AB5BE22560}" presName="parTxOnly" presStyleLbl="node1" presStyleIdx="2" presStyleCnt="6">
        <dgm:presLayoutVars>
          <dgm:bulletEnabled val="1"/>
        </dgm:presLayoutVars>
      </dgm:prSet>
      <dgm:spPr/>
    </dgm:pt>
    <dgm:pt modelId="{9BC6C960-C0E5-A04E-8F99-75E0FCB7096C}" type="pres">
      <dgm:prSet presAssocID="{44876063-FB47-2B48-913B-9383C3C8F43B}" presName="parSpace" presStyleCnt="0"/>
      <dgm:spPr/>
    </dgm:pt>
    <dgm:pt modelId="{09ACBEE2-D389-D843-B85B-2F59632E56CF}" type="pres">
      <dgm:prSet presAssocID="{B1EB3BA8-64B7-254E-9A30-1D48F2AE83F0}" presName="parTxOnly" presStyleLbl="node1" presStyleIdx="3" presStyleCnt="6">
        <dgm:presLayoutVars>
          <dgm:bulletEnabled val="1"/>
        </dgm:presLayoutVars>
      </dgm:prSet>
      <dgm:spPr/>
    </dgm:pt>
    <dgm:pt modelId="{67381184-C2B0-B240-A68D-A95047197CE7}" type="pres">
      <dgm:prSet presAssocID="{91CEB3F8-3B77-9C44-A89E-2299A21F3DDB}" presName="parSpace" presStyleCnt="0"/>
      <dgm:spPr/>
    </dgm:pt>
    <dgm:pt modelId="{29C6EA2C-6DEE-714E-A8A3-76C5D922F382}" type="pres">
      <dgm:prSet presAssocID="{F48EACAD-0E77-D442-8071-8D9CA21BAD4B}" presName="parTxOnly" presStyleLbl="node1" presStyleIdx="4" presStyleCnt="6">
        <dgm:presLayoutVars>
          <dgm:bulletEnabled val="1"/>
        </dgm:presLayoutVars>
      </dgm:prSet>
      <dgm:spPr/>
    </dgm:pt>
    <dgm:pt modelId="{3339D089-96EB-DC4F-96EE-388AF5ED0F27}" type="pres">
      <dgm:prSet presAssocID="{0C6363A1-6532-1D46-BC20-E508E919D66A}" presName="parSpace" presStyleCnt="0"/>
      <dgm:spPr/>
    </dgm:pt>
    <dgm:pt modelId="{9830AA88-AFD2-6849-A312-FB84CA9ED2D4}" type="pres">
      <dgm:prSet presAssocID="{24ACC3BB-4423-8544-A54B-370E08CDE5F7}" presName="parTxOnly" presStyleLbl="node1" presStyleIdx="5" presStyleCnt="6">
        <dgm:presLayoutVars>
          <dgm:bulletEnabled val="1"/>
        </dgm:presLayoutVars>
      </dgm:prSet>
      <dgm:spPr/>
    </dgm:pt>
  </dgm:ptLst>
  <dgm:cxnLst>
    <dgm:cxn modelId="{CFC8DE1E-1099-414B-80BE-6CC85CE375B2}" srcId="{9EEB457E-87DC-DF4D-B89B-239F0F8D276C}" destId="{BEB5239B-92C8-E346-8EE2-DDB8793C236C}" srcOrd="1" destOrd="0" parTransId="{448D7F75-ABEB-F947-BF7C-5D1BA315FE89}" sibTransId="{AC3FED80-3CFB-B84A-BF8A-D4F10311B4A4}"/>
    <dgm:cxn modelId="{F839FA1F-B6FF-3340-A119-935C5C7BE3F7}" srcId="{9EEB457E-87DC-DF4D-B89B-239F0F8D276C}" destId="{87B7C0D1-0BC2-AD40-8258-A1AB5BE22560}" srcOrd="2" destOrd="0" parTransId="{F3A2F7D2-9591-9448-B9E3-AE26F6E8B73B}" sibTransId="{44876063-FB47-2B48-913B-9383C3C8F43B}"/>
    <dgm:cxn modelId="{188A0A21-29AE-EB4C-9598-FAF541EEEA54}" type="presOf" srcId="{87B7C0D1-0BC2-AD40-8258-A1AB5BE22560}" destId="{D3682511-6FB2-6148-B727-5FC033E3FD67}" srcOrd="0" destOrd="0" presId="urn:microsoft.com/office/officeart/2005/8/layout/hChevron3"/>
    <dgm:cxn modelId="{945F654F-DFB8-7A48-81FF-1870759F3009}" type="presOf" srcId="{8DFA2224-E272-3B41-98A1-FC219A06278E}" destId="{71AD4370-30A3-CF4E-A140-6CE0BB1AB2DD}" srcOrd="0" destOrd="0" presId="urn:microsoft.com/office/officeart/2005/8/layout/hChevron3"/>
    <dgm:cxn modelId="{CBEF1C94-8864-0743-935D-188A6AF4F35A}" type="presOf" srcId="{BEB5239B-92C8-E346-8EE2-DDB8793C236C}" destId="{B567011B-E9C1-D44B-BF96-16F5848C280B}" srcOrd="0" destOrd="0" presId="urn:microsoft.com/office/officeart/2005/8/layout/hChevron3"/>
    <dgm:cxn modelId="{8752E3A1-85C2-3741-8DFE-AFD4A9C4724C}" srcId="{9EEB457E-87DC-DF4D-B89B-239F0F8D276C}" destId="{B1EB3BA8-64B7-254E-9A30-1D48F2AE83F0}" srcOrd="3" destOrd="0" parTransId="{AB51A66F-C9F5-AD40-A465-25D944A76C7D}" sibTransId="{91CEB3F8-3B77-9C44-A89E-2299A21F3DDB}"/>
    <dgm:cxn modelId="{B1C965A7-1679-CE4B-A847-0E9F8F27CDC1}" type="presOf" srcId="{24ACC3BB-4423-8544-A54B-370E08CDE5F7}" destId="{9830AA88-AFD2-6849-A312-FB84CA9ED2D4}" srcOrd="0" destOrd="0" presId="urn:microsoft.com/office/officeart/2005/8/layout/hChevron3"/>
    <dgm:cxn modelId="{FEA6F0B7-175E-F442-8D02-773C3C4CB754}" type="presOf" srcId="{B1EB3BA8-64B7-254E-9A30-1D48F2AE83F0}" destId="{09ACBEE2-D389-D843-B85B-2F59632E56CF}" srcOrd="0" destOrd="0" presId="urn:microsoft.com/office/officeart/2005/8/layout/hChevron3"/>
    <dgm:cxn modelId="{BE4BF7D5-A44B-0A42-BC3D-D4660F52ABC6}" srcId="{9EEB457E-87DC-DF4D-B89B-239F0F8D276C}" destId="{24ACC3BB-4423-8544-A54B-370E08CDE5F7}" srcOrd="5" destOrd="0" parTransId="{79E1276F-5239-0F41-8B49-9DD9F50E2B8B}" sibTransId="{6B5CADC0-2688-5D4B-BD07-B7F56BE1F482}"/>
    <dgm:cxn modelId="{62C056D6-F2CA-DF45-8237-2083B365B73E}" type="presOf" srcId="{F48EACAD-0E77-D442-8071-8D9CA21BAD4B}" destId="{29C6EA2C-6DEE-714E-A8A3-76C5D922F382}" srcOrd="0" destOrd="0" presId="urn:microsoft.com/office/officeart/2005/8/layout/hChevron3"/>
    <dgm:cxn modelId="{305E29D7-DE23-3B46-B8F5-8D1373079803}" srcId="{9EEB457E-87DC-DF4D-B89B-239F0F8D276C}" destId="{F48EACAD-0E77-D442-8071-8D9CA21BAD4B}" srcOrd="4" destOrd="0" parTransId="{BC51A4E5-F217-884D-A592-90F68C3C59AA}" sibTransId="{0C6363A1-6532-1D46-BC20-E508E919D66A}"/>
    <dgm:cxn modelId="{3C2B38EC-05CC-7348-AA57-19563300BFA4}" srcId="{9EEB457E-87DC-DF4D-B89B-239F0F8D276C}" destId="{8DFA2224-E272-3B41-98A1-FC219A06278E}" srcOrd="0" destOrd="0" parTransId="{49476D79-1CA3-634C-881B-0E4437619CB0}" sibTransId="{546C17DC-F91C-D74E-9A42-244C299A51CA}"/>
    <dgm:cxn modelId="{747990F3-1613-A341-8D1D-8162226CFC4D}" type="presOf" srcId="{9EEB457E-87DC-DF4D-B89B-239F0F8D276C}" destId="{E8568FDA-3957-6149-9A8C-37947A57E1B3}" srcOrd="0" destOrd="0" presId="urn:microsoft.com/office/officeart/2005/8/layout/hChevron3"/>
    <dgm:cxn modelId="{09A4658D-5185-1A45-AB74-CE95B234D108}" type="presParOf" srcId="{E8568FDA-3957-6149-9A8C-37947A57E1B3}" destId="{71AD4370-30A3-CF4E-A140-6CE0BB1AB2DD}" srcOrd="0" destOrd="0" presId="urn:microsoft.com/office/officeart/2005/8/layout/hChevron3"/>
    <dgm:cxn modelId="{0150239F-8B6C-6640-AA72-851354821993}" type="presParOf" srcId="{E8568FDA-3957-6149-9A8C-37947A57E1B3}" destId="{4D46EDAC-7E50-4C4E-A4D7-732F896FB173}" srcOrd="1" destOrd="0" presId="urn:microsoft.com/office/officeart/2005/8/layout/hChevron3"/>
    <dgm:cxn modelId="{717B4943-7EBD-BA48-A1AD-8D86E0EFF510}" type="presParOf" srcId="{E8568FDA-3957-6149-9A8C-37947A57E1B3}" destId="{B567011B-E9C1-D44B-BF96-16F5848C280B}" srcOrd="2" destOrd="0" presId="urn:microsoft.com/office/officeart/2005/8/layout/hChevron3"/>
    <dgm:cxn modelId="{D8589E99-5DA5-F049-8F0C-9CE51CD96BC3}" type="presParOf" srcId="{E8568FDA-3957-6149-9A8C-37947A57E1B3}" destId="{FF5B7DBE-77C6-5941-9502-A224AA38BB68}" srcOrd="3" destOrd="0" presId="urn:microsoft.com/office/officeart/2005/8/layout/hChevron3"/>
    <dgm:cxn modelId="{559B2B78-86AD-DA4A-9694-7A224C1E3687}" type="presParOf" srcId="{E8568FDA-3957-6149-9A8C-37947A57E1B3}" destId="{D3682511-6FB2-6148-B727-5FC033E3FD67}" srcOrd="4" destOrd="0" presId="urn:microsoft.com/office/officeart/2005/8/layout/hChevron3"/>
    <dgm:cxn modelId="{9666F761-2549-6C40-AE11-1657A548610A}" type="presParOf" srcId="{E8568FDA-3957-6149-9A8C-37947A57E1B3}" destId="{9BC6C960-C0E5-A04E-8F99-75E0FCB7096C}" srcOrd="5" destOrd="0" presId="urn:microsoft.com/office/officeart/2005/8/layout/hChevron3"/>
    <dgm:cxn modelId="{322EA0BD-5FF8-EE47-8831-4892B8D961EC}" type="presParOf" srcId="{E8568FDA-3957-6149-9A8C-37947A57E1B3}" destId="{09ACBEE2-D389-D843-B85B-2F59632E56CF}" srcOrd="6" destOrd="0" presId="urn:microsoft.com/office/officeart/2005/8/layout/hChevron3"/>
    <dgm:cxn modelId="{AA0C8B2A-D7D6-164F-92AB-3CD63BC1D1E1}" type="presParOf" srcId="{E8568FDA-3957-6149-9A8C-37947A57E1B3}" destId="{67381184-C2B0-B240-A68D-A95047197CE7}" srcOrd="7" destOrd="0" presId="urn:microsoft.com/office/officeart/2005/8/layout/hChevron3"/>
    <dgm:cxn modelId="{84AE057D-EE64-A24F-8852-D2B5FF118C71}" type="presParOf" srcId="{E8568FDA-3957-6149-9A8C-37947A57E1B3}" destId="{29C6EA2C-6DEE-714E-A8A3-76C5D922F382}" srcOrd="8" destOrd="0" presId="urn:microsoft.com/office/officeart/2005/8/layout/hChevron3"/>
    <dgm:cxn modelId="{53A850CC-E608-9E4E-9B0C-BED4ABA15C8C}" type="presParOf" srcId="{E8568FDA-3957-6149-9A8C-37947A57E1B3}" destId="{3339D089-96EB-DC4F-96EE-388AF5ED0F27}" srcOrd="9" destOrd="0" presId="urn:microsoft.com/office/officeart/2005/8/layout/hChevron3"/>
    <dgm:cxn modelId="{9214D65C-9D1E-AC41-B8BE-47EDC067C7FC}" type="presParOf" srcId="{E8568FDA-3957-6149-9A8C-37947A57E1B3}" destId="{9830AA88-AFD2-6849-A312-FB84CA9ED2D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4A97B-91C3-4793-B531-5F034D3FDDAB}">
      <dsp:nvSpPr>
        <dsp:cNvPr id="0" name=""/>
        <dsp:cNvSpPr/>
      </dsp:nvSpPr>
      <dsp:spPr>
        <a:xfrm>
          <a:off x="2688" y="10122"/>
          <a:ext cx="2621661" cy="921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85000"/>
                  <a:lumOff val="15000"/>
                </a:schemeClr>
              </a:solidFill>
              <a:latin typeface="Segoe UI" panose="020B0502040204020203" pitchFamily="34" charset="0"/>
              <a:cs typeface="Segoe UI" panose="020B0502040204020203" pitchFamily="34" charset="0"/>
            </a:rPr>
            <a:t>GOLD	</a:t>
          </a:r>
        </a:p>
      </dsp:txBody>
      <dsp:txXfrm>
        <a:off x="2688" y="10122"/>
        <a:ext cx="2621661" cy="921600"/>
      </dsp:txXfrm>
    </dsp:sp>
    <dsp:sp modelId="{6D2346E7-F38E-4FE6-A144-AAB34C09699F}">
      <dsp:nvSpPr>
        <dsp:cNvPr id="0" name=""/>
        <dsp:cNvSpPr/>
      </dsp:nvSpPr>
      <dsp:spPr>
        <a:xfrm>
          <a:off x="2688" y="931722"/>
          <a:ext cx="2621661" cy="276696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Basic Path optimization with FEC and Packet Duplication</a:t>
          </a:r>
          <a:endParaRPr lang="en-US" sz="11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 TCP Optimization</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App and SLA based policy</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 Dynamic Routing (BGP, OSPF) </a:t>
          </a: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 VNF Lifecycle Management</a:t>
          </a: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 VPN Overlay, </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Topology: Hub-n-spoke, NAT, Split tunnel,</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 2 VPNs: 1 transport, 1 service side</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VPN with L2 or L3</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 Encryption: AES-256,</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Policy support: Local ACL only, Data policy</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QoS (classification, policing, remarking, scheduling), </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App-aware routing (5 tuple only),</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DPI for visibility, App visibility (name, throughput)</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 Viptela vManage platform, </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 Zero Touch Provisioning, Day 0 , day 1, day N Changes</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None/>
          </a:pPr>
          <a:endParaRPr lang="en-IN" sz="900" b="0" kern="1200" dirty="0">
            <a:solidFill>
              <a:schemeClr val="tx1">
                <a:lumMod val="85000"/>
                <a:lumOff val="15000"/>
              </a:schemeClr>
            </a:solidFill>
            <a:latin typeface="Segoe UI" panose="020B0502040204020203" pitchFamily="34" charset="0"/>
            <a:cs typeface="Segoe UI" panose="020B0502040204020203" pitchFamily="34" charset="0"/>
          </a:endParaRPr>
        </a:p>
      </dsp:txBody>
      <dsp:txXfrm>
        <a:off x="2688" y="931722"/>
        <a:ext cx="2621661" cy="2766960"/>
      </dsp:txXfrm>
    </dsp:sp>
    <dsp:sp modelId="{95345350-6649-426C-A71F-3FE676CFFF3F}">
      <dsp:nvSpPr>
        <dsp:cNvPr id="0" name=""/>
        <dsp:cNvSpPr/>
      </dsp:nvSpPr>
      <dsp:spPr>
        <a:xfrm>
          <a:off x="2991382" y="0"/>
          <a:ext cx="2621661" cy="921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85000"/>
                  <a:lumOff val="15000"/>
                </a:schemeClr>
              </a:solidFill>
              <a:latin typeface="Segoe UI" panose="020B0502040204020203" pitchFamily="34" charset="0"/>
              <a:cs typeface="Segoe UI" panose="020B0502040204020203" pitchFamily="34" charset="0"/>
            </a:rPr>
            <a:t>DIAMOND (Gold +)</a:t>
          </a:r>
        </a:p>
      </dsp:txBody>
      <dsp:txXfrm>
        <a:off x="2991382" y="0"/>
        <a:ext cx="2621661" cy="921600"/>
      </dsp:txXfrm>
    </dsp:sp>
    <dsp:sp modelId="{C121460D-C458-4DF6-AD19-1AC31CD2898E}">
      <dsp:nvSpPr>
        <dsp:cNvPr id="0" name=""/>
        <dsp:cNvSpPr/>
      </dsp:nvSpPr>
      <dsp:spPr>
        <a:xfrm>
          <a:off x="2991382" y="931722"/>
          <a:ext cx="2621661" cy="276696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None/>
          </a:pPr>
          <a:r>
            <a:rPr lang="en-IN" sz="900" b="1" kern="1200" dirty="0">
              <a:solidFill>
                <a:schemeClr val="tx1">
                  <a:lumMod val="85000"/>
                  <a:lumOff val="15000"/>
                </a:schemeClr>
              </a:solidFill>
              <a:latin typeface="Segoe UI" panose="020B0502040204020203" pitchFamily="34" charset="0"/>
              <a:cs typeface="Segoe UI" panose="020B0502040204020203" pitchFamily="34" charset="0"/>
            </a:rPr>
            <a:t>Gold +</a:t>
          </a:r>
          <a:endParaRPr lang="en-US" sz="1200" b="1"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Cloud OnRamp for IaaS and SaaS</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Automated Service Stitching</a:t>
          </a: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Encrypted Traffic Analytics</a:t>
          </a: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Segmentation (Unlimited VPNs)</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Cisco AMP and SSL proxy </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URL filtering</a:t>
          </a: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Cisco Umbrella app discovery </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Integrated Border for Campus (SD-Access)</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Integration with ACI for Application SLA</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Web Caching, DRE (incl. SSL proxy)</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Voice Module and SRST Integration</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Service-side routing</a:t>
          </a: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Mesh topology, </a:t>
          </a: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Multicast VPNs: 5 (1 transport, 4 service side)</a:t>
          </a: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Advanced policies: Service chaining, extranet</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US" sz="800" b="0" kern="1200" dirty="0">
              <a:solidFill>
                <a:schemeClr val="tx1">
                  <a:lumMod val="85000"/>
                  <a:lumOff val="15000"/>
                </a:schemeClr>
              </a:solidFill>
              <a:latin typeface="Segoe UI" panose="020B0502040204020203" pitchFamily="34" charset="0"/>
              <a:cs typeface="Segoe UI" panose="020B0502040204020203" pitchFamily="34" charset="0"/>
            </a:rPr>
            <a:t>DPI for app-aware routing and policies</a:t>
          </a:r>
          <a:endParaRPr lang="en-IN" sz="8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355600">
            <a:lnSpc>
              <a:spcPct val="90000"/>
            </a:lnSpc>
            <a:spcBef>
              <a:spcPct val="0"/>
            </a:spcBef>
            <a:spcAft>
              <a:spcPct val="15000"/>
            </a:spcAft>
            <a:buFont typeface="Arial" panose="020B0604020202020204" pitchFamily="34" charset="0"/>
            <a:buChar char="•"/>
          </a:pPr>
          <a:r>
            <a:rPr lang="en-IN" sz="800" b="0" kern="1200" dirty="0">
              <a:solidFill>
                <a:schemeClr val="tx1">
                  <a:lumMod val="85000"/>
                  <a:lumOff val="15000"/>
                </a:schemeClr>
              </a:solidFill>
              <a:latin typeface="Segoe UI" panose="020B0502040204020203" pitchFamily="34" charset="0"/>
              <a:cs typeface="Segoe UI" panose="020B0502040204020203" pitchFamily="34" charset="0"/>
            </a:rPr>
            <a:t>SaaS on-ramp (was CloudExpress)</a:t>
          </a:r>
        </a:p>
      </dsp:txBody>
      <dsp:txXfrm>
        <a:off x="2991382" y="931722"/>
        <a:ext cx="2621661" cy="2766960"/>
      </dsp:txXfrm>
    </dsp:sp>
    <dsp:sp modelId="{590F449A-BD9C-4429-A443-ECE09CFBF2E1}">
      <dsp:nvSpPr>
        <dsp:cNvPr id="0" name=""/>
        <dsp:cNvSpPr/>
      </dsp:nvSpPr>
      <dsp:spPr>
        <a:xfrm>
          <a:off x="5980076" y="10122"/>
          <a:ext cx="2621661" cy="921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lumMod val="85000"/>
                  <a:lumOff val="15000"/>
                </a:schemeClr>
              </a:solidFill>
              <a:latin typeface="Segoe UI" panose="020B0502040204020203" pitchFamily="34" charset="0"/>
              <a:cs typeface="Segoe UI" panose="020B0502040204020203" pitchFamily="34" charset="0"/>
            </a:rPr>
            <a:t>PLATINUM (Diamond +)</a:t>
          </a:r>
        </a:p>
      </dsp:txBody>
      <dsp:txXfrm>
        <a:off x="5980076" y="10122"/>
        <a:ext cx="2621661" cy="921600"/>
      </dsp:txXfrm>
    </dsp:sp>
    <dsp:sp modelId="{EE38F39A-727B-48E1-9713-8D04ED4B15DB}">
      <dsp:nvSpPr>
        <dsp:cNvPr id="0" name=""/>
        <dsp:cNvSpPr/>
      </dsp:nvSpPr>
      <dsp:spPr>
        <a:xfrm>
          <a:off x="5982765" y="900096"/>
          <a:ext cx="2621661" cy="27669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None/>
          </a:pPr>
          <a:r>
            <a:rPr lang="en-IN" sz="900" b="1" kern="1200" dirty="0">
              <a:solidFill>
                <a:schemeClr val="tx1">
                  <a:lumMod val="85000"/>
                  <a:lumOff val="15000"/>
                </a:schemeClr>
              </a:solidFill>
              <a:latin typeface="Segoe UI" panose="020B0502040204020203" pitchFamily="34" charset="0"/>
              <a:cs typeface="Segoe UI" panose="020B0502040204020203" pitchFamily="34" charset="0"/>
            </a:rPr>
            <a:t>Diamond+</a:t>
          </a:r>
          <a:endParaRPr lang="en-US" sz="1200" b="1"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None/>
          </a:pPr>
          <a:r>
            <a:rPr lang="en-US" sz="900" b="0" kern="1200" dirty="0">
              <a:solidFill>
                <a:schemeClr val="tx1">
                  <a:lumMod val="85000"/>
                  <a:lumOff val="15000"/>
                </a:schemeClr>
              </a:solidFill>
              <a:latin typeface="Segoe UI" panose="020B0502040204020203" pitchFamily="34" charset="0"/>
              <a:cs typeface="Segoe UI" panose="020B0502040204020203" pitchFamily="34" charset="0"/>
            </a:rPr>
            <a:t>VPNs: Up to system scale</a:t>
          </a:r>
          <a:endParaRPr lang="en-IN" sz="9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None/>
          </a:pPr>
          <a:r>
            <a:rPr lang="en-IN" sz="900" b="0" kern="1200" dirty="0">
              <a:solidFill>
                <a:schemeClr val="tx1">
                  <a:lumMod val="85000"/>
                  <a:lumOff val="15000"/>
                </a:schemeClr>
              </a:solidFill>
              <a:latin typeface="Segoe UI" panose="020B0502040204020203" pitchFamily="34" charset="0"/>
              <a:cs typeface="Segoe UI" panose="020B0502040204020203" pitchFamily="34" charset="0"/>
            </a:rPr>
            <a:t>WAN Full stack WAAS</a:t>
          </a:r>
        </a:p>
        <a:p>
          <a:pPr marL="57150" lvl="1" indent="-57150" algn="l" defTabSz="400050">
            <a:lnSpc>
              <a:spcPct val="90000"/>
            </a:lnSpc>
            <a:spcBef>
              <a:spcPct val="0"/>
            </a:spcBef>
            <a:spcAft>
              <a:spcPct val="15000"/>
            </a:spcAft>
            <a:buNone/>
          </a:pPr>
          <a:r>
            <a:rPr lang="en-IN" sz="900" b="0" kern="1200" dirty="0">
              <a:solidFill>
                <a:schemeClr val="tx1">
                  <a:lumMod val="85000"/>
                  <a:lumOff val="15000"/>
                </a:schemeClr>
              </a:solidFill>
              <a:latin typeface="Segoe UI" panose="020B0502040204020203" pitchFamily="34" charset="0"/>
              <a:cs typeface="Segoe UI" panose="020B0502040204020203" pitchFamily="34" charset="0"/>
            </a:rPr>
            <a:t>TCP Optimization</a:t>
          </a:r>
        </a:p>
        <a:p>
          <a:pPr marL="57150" lvl="1" indent="-57150" algn="l" defTabSz="400050">
            <a:lnSpc>
              <a:spcPct val="90000"/>
            </a:lnSpc>
            <a:spcBef>
              <a:spcPct val="0"/>
            </a:spcBef>
            <a:spcAft>
              <a:spcPct val="15000"/>
            </a:spcAft>
            <a:buNone/>
          </a:pPr>
          <a:r>
            <a:rPr lang="en-IN" sz="900" b="0" kern="1200" dirty="0">
              <a:solidFill>
                <a:schemeClr val="tx1">
                  <a:lumMod val="85000"/>
                  <a:lumOff val="15000"/>
                </a:schemeClr>
              </a:solidFill>
              <a:latin typeface="Segoe UI" panose="020B0502040204020203" pitchFamily="34" charset="0"/>
              <a:cs typeface="Segoe UI" panose="020B0502040204020203" pitchFamily="34" charset="0"/>
            </a:rPr>
            <a:t>Cisco Umbrella SIG Essentials</a:t>
          </a:r>
        </a:p>
        <a:p>
          <a:pPr marL="57150" lvl="1" indent="-57150" algn="l" defTabSz="400050">
            <a:lnSpc>
              <a:spcPct val="90000"/>
            </a:lnSpc>
            <a:spcBef>
              <a:spcPct val="0"/>
            </a:spcBef>
            <a:spcAft>
              <a:spcPct val="15000"/>
            </a:spcAft>
            <a:buNone/>
          </a:pPr>
          <a:r>
            <a:rPr lang="en-IN" sz="900" b="0" kern="1200" dirty="0">
              <a:solidFill>
                <a:schemeClr val="tx1">
                  <a:lumMod val="85000"/>
                  <a:lumOff val="15000"/>
                </a:schemeClr>
              </a:solidFill>
              <a:latin typeface="Segoe UI" panose="020B0502040204020203" pitchFamily="34" charset="0"/>
              <a:cs typeface="Segoe UI" panose="020B0502040204020203" pitchFamily="34" charset="0"/>
            </a:rPr>
            <a:t>Web Content Filtering</a:t>
          </a:r>
        </a:p>
        <a:p>
          <a:pPr marL="57150" lvl="1" indent="-57150" algn="l" defTabSz="400050">
            <a:lnSpc>
              <a:spcPct val="90000"/>
            </a:lnSpc>
            <a:spcBef>
              <a:spcPct val="0"/>
            </a:spcBef>
            <a:spcAft>
              <a:spcPct val="15000"/>
            </a:spcAft>
            <a:buNone/>
          </a:pPr>
          <a:r>
            <a:rPr lang="en-US" sz="900" b="0" kern="1200" dirty="0">
              <a:solidFill>
                <a:schemeClr val="tx1">
                  <a:lumMod val="85000"/>
                  <a:lumOff val="15000"/>
                </a:schemeClr>
              </a:solidFill>
              <a:latin typeface="Segoe UI" panose="020B0502040204020203" pitchFamily="34" charset="0"/>
              <a:cs typeface="Segoe UI" panose="020B0502040204020203" pitchFamily="34" charset="0"/>
            </a:rPr>
            <a:t>Cloud App discovery and granular app control</a:t>
          </a:r>
          <a:endParaRPr lang="en-IN" sz="9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None/>
          </a:pPr>
          <a:r>
            <a:rPr lang="en-US" sz="900" b="0" kern="1200" dirty="0">
              <a:solidFill>
                <a:schemeClr val="tx1">
                  <a:lumMod val="85000"/>
                  <a:lumOff val="15000"/>
                </a:schemeClr>
              </a:solidFill>
              <a:latin typeface="Segoe UI" panose="020B0502040204020203" pitchFamily="34" charset="0"/>
              <a:cs typeface="Segoe UI" panose="020B0502040204020203" pitchFamily="34" charset="0"/>
            </a:rPr>
            <a:t>Advanced Malware Protection (AMP) for web security</a:t>
          </a:r>
          <a:endParaRPr lang="en-IN" sz="9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None/>
          </a:pPr>
          <a:r>
            <a:rPr lang="it-IT" sz="900" b="0" kern="1200" dirty="0">
              <a:solidFill>
                <a:schemeClr val="tx1">
                  <a:lumMod val="85000"/>
                  <a:lumOff val="15000"/>
                </a:schemeClr>
              </a:solidFill>
              <a:latin typeface="Segoe UI" panose="020B0502040204020203" pitchFamily="34" charset="0"/>
              <a:cs typeface="Segoe UI" panose="020B0502040204020203" pitchFamily="34" charset="0"/>
            </a:rPr>
            <a:t>Additional Cisco Umbrella SIG Essentials</a:t>
          </a:r>
          <a:endParaRPr lang="en-IN" sz="9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None/>
          </a:pPr>
          <a:r>
            <a:rPr lang="en-US" sz="900" b="0" kern="1200" dirty="0">
              <a:solidFill>
                <a:schemeClr val="tx1">
                  <a:lumMod val="85000"/>
                  <a:lumOff val="15000"/>
                </a:schemeClr>
              </a:solidFill>
              <a:latin typeface="Segoe UI" panose="020B0502040204020203" pitchFamily="34" charset="0"/>
              <a:cs typeface="Segoe UI" panose="020B0502040204020203" pitchFamily="34" charset="0"/>
            </a:rPr>
            <a:t>Licenses can be purchased separately.</a:t>
          </a:r>
          <a:endParaRPr lang="en-IN" sz="900" b="0" kern="1200" dirty="0">
            <a:solidFill>
              <a:schemeClr val="tx1">
                <a:lumMod val="85000"/>
                <a:lumOff val="15000"/>
              </a:schemeClr>
            </a:solidFill>
            <a:latin typeface="Segoe UI" panose="020B0502040204020203" pitchFamily="34" charset="0"/>
            <a:cs typeface="Segoe UI" panose="020B0502040204020203" pitchFamily="34" charset="0"/>
          </a:endParaRPr>
        </a:p>
        <a:p>
          <a:pPr marL="57150" lvl="1" indent="-57150" algn="l" defTabSz="400050">
            <a:lnSpc>
              <a:spcPct val="90000"/>
            </a:lnSpc>
            <a:spcBef>
              <a:spcPct val="0"/>
            </a:spcBef>
            <a:spcAft>
              <a:spcPct val="15000"/>
            </a:spcAft>
            <a:buNone/>
          </a:pPr>
          <a:r>
            <a:rPr lang="en-IN" sz="900" b="0" kern="1200" dirty="0">
              <a:solidFill>
                <a:schemeClr val="tx1">
                  <a:lumMod val="85000"/>
                  <a:lumOff val="15000"/>
                </a:schemeClr>
              </a:solidFill>
              <a:latin typeface="Segoe UI" panose="020B0502040204020203" pitchFamily="34" charset="0"/>
              <a:cs typeface="Segoe UI" panose="020B0502040204020203" pitchFamily="34" charset="0"/>
            </a:rPr>
            <a:t>Cisco Threat Grid</a:t>
          </a:r>
        </a:p>
        <a:p>
          <a:pPr marL="57150" lvl="1" indent="-57150" algn="l" defTabSz="400050">
            <a:lnSpc>
              <a:spcPct val="90000"/>
            </a:lnSpc>
            <a:spcBef>
              <a:spcPct val="0"/>
            </a:spcBef>
            <a:spcAft>
              <a:spcPct val="15000"/>
            </a:spcAft>
            <a:buNone/>
          </a:pPr>
          <a:endParaRPr lang="en-IN" sz="900" b="1" kern="1200" dirty="0">
            <a:solidFill>
              <a:schemeClr val="tx1">
                <a:lumMod val="85000"/>
                <a:lumOff val="15000"/>
              </a:schemeClr>
            </a:solidFill>
            <a:latin typeface="Segoe UI" panose="020B0502040204020203" pitchFamily="34" charset="0"/>
            <a:cs typeface="Segoe UI" panose="020B0502040204020203" pitchFamily="34" charset="0"/>
          </a:endParaRPr>
        </a:p>
      </dsp:txBody>
      <dsp:txXfrm>
        <a:off x="5982765" y="900096"/>
        <a:ext cx="2621661" cy="276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D4370-30A3-CF4E-A140-6CE0BB1AB2DD}">
      <dsp:nvSpPr>
        <dsp:cNvPr id="0" name=""/>
        <dsp:cNvSpPr/>
      </dsp:nvSpPr>
      <dsp:spPr>
        <a:xfrm>
          <a:off x="0" y="0"/>
          <a:ext cx="1763942" cy="456225"/>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egoe UI" panose="020B0502040204020203" pitchFamily="34" charset="0"/>
              <a:cs typeface="Segoe UI" panose="020B0502040204020203" pitchFamily="34" charset="0"/>
            </a:rPr>
            <a:t>Consult </a:t>
          </a:r>
        </a:p>
      </dsp:txBody>
      <dsp:txXfrm>
        <a:off x="0" y="0"/>
        <a:ext cx="1649886" cy="456225"/>
      </dsp:txXfrm>
    </dsp:sp>
    <dsp:sp modelId="{B567011B-E9C1-D44B-BF96-16F5848C280B}">
      <dsp:nvSpPr>
        <dsp:cNvPr id="0" name=""/>
        <dsp:cNvSpPr/>
      </dsp:nvSpPr>
      <dsp:spPr>
        <a:xfrm>
          <a:off x="1412230" y="0"/>
          <a:ext cx="1763942" cy="456225"/>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egoe UI" panose="020B0502040204020203" pitchFamily="34" charset="0"/>
              <a:cs typeface="Segoe UI" panose="020B0502040204020203" pitchFamily="34" charset="0"/>
            </a:rPr>
            <a:t>Design</a:t>
          </a:r>
        </a:p>
      </dsp:txBody>
      <dsp:txXfrm>
        <a:off x="1640343" y="0"/>
        <a:ext cx="1307717" cy="456225"/>
      </dsp:txXfrm>
    </dsp:sp>
    <dsp:sp modelId="{D3682511-6FB2-6148-B727-5FC033E3FD67}">
      <dsp:nvSpPr>
        <dsp:cNvPr id="0" name=""/>
        <dsp:cNvSpPr/>
      </dsp:nvSpPr>
      <dsp:spPr>
        <a:xfrm>
          <a:off x="2823384" y="0"/>
          <a:ext cx="1763942" cy="456225"/>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egoe UI" panose="020B0502040204020203" pitchFamily="34" charset="0"/>
              <a:cs typeface="Segoe UI" panose="020B0502040204020203" pitchFamily="34" charset="0"/>
            </a:rPr>
            <a:t>Implement</a:t>
          </a:r>
        </a:p>
      </dsp:txBody>
      <dsp:txXfrm>
        <a:off x="3051497" y="0"/>
        <a:ext cx="1307717" cy="456225"/>
      </dsp:txXfrm>
    </dsp:sp>
    <dsp:sp modelId="{09ACBEE2-D389-D843-B85B-2F59632E56CF}">
      <dsp:nvSpPr>
        <dsp:cNvPr id="0" name=""/>
        <dsp:cNvSpPr/>
      </dsp:nvSpPr>
      <dsp:spPr>
        <a:xfrm>
          <a:off x="4234537" y="0"/>
          <a:ext cx="1763942" cy="456225"/>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egoe UI" panose="020B0502040204020203" pitchFamily="34" charset="0"/>
              <a:cs typeface="Segoe UI" panose="020B0502040204020203" pitchFamily="34" charset="0"/>
            </a:rPr>
            <a:t>Migrate</a:t>
          </a:r>
        </a:p>
      </dsp:txBody>
      <dsp:txXfrm>
        <a:off x="4462650" y="0"/>
        <a:ext cx="1307717" cy="456225"/>
      </dsp:txXfrm>
    </dsp:sp>
    <dsp:sp modelId="{29C6EA2C-6DEE-714E-A8A3-76C5D922F382}">
      <dsp:nvSpPr>
        <dsp:cNvPr id="0" name=""/>
        <dsp:cNvSpPr/>
      </dsp:nvSpPr>
      <dsp:spPr>
        <a:xfrm>
          <a:off x="5645691" y="0"/>
          <a:ext cx="1763942" cy="456225"/>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egoe UI" panose="020B0502040204020203" pitchFamily="34" charset="0"/>
              <a:cs typeface="Segoe UI" panose="020B0502040204020203" pitchFamily="34" charset="0"/>
            </a:rPr>
            <a:t>Transition</a:t>
          </a:r>
        </a:p>
      </dsp:txBody>
      <dsp:txXfrm>
        <a:off x="5873804" y="0"/>
        <a:ext cx="1307717" cy="456225"/>
      </dsp:txXfrm>
    </dsp:sp>
    <dsp:sp modelId="{9830AA88-AFD2-6849-A312-FB84CA9ED2D4}">
      <dsp:nvSpPr>
        <dsp:cNvPr id="0" name=""/>
        <dsp:cNvSpPr/>
      </dsp:nvSpPr>
      <dsp:spPr>
        <a:xfrm>
          <a:off x="7056845" y="0"/>
          <a:ext cx="1763942" cy="456225"/>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Segoe UI" panose="020B0502040204020203" pitchFamily="34" charset="0"/>
              <a:cs typeface="Segoe UI" panose="020B0502040204020203" pitchFamily="34" charset="0"/>
            </a:rPr>
            <a:t>Operate</a:t>
          </a:r>
        </a:p>
      </dsp:txBody>
      <dsp:txXfrm>
        <a:off x="7284958" y="0"/>
        <a:ext cx="1307717" cy="4562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A7692-AD9D-49A9-8B20-0A2F4F33F4CC}"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EBF82-6CCC-4837-B013-7B28D5519D16}" type="slidenum">
              <a:rPr lang="en-US" smtClean="0"/>
              <a:t>‹#›</a:t>
            </a:fld>
            <a:endParaRPr lang="en-US"/>
          </a:p>
        </p:txBody>
      </p:sp>
    </p:spTree>
    <p:extLst>
      <p:ext uri="{BB962C8B-B14F-4D97-AF65-F5344CB8AC3E}">
        <p14:creationId xmlns:p14="http://schemas.microsoft.com/office/powerpoint/2010/main" val="211801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61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2E0A93-1331-844A-91BB-801C54830CCC}" type="slidenum">
              <a:rPr lang="en-US" smtClean="0"/>
              <a:t>15</a:t>
            </a:fld>
            <a:endParaRPr lang="en-US"/>
          </a:p>
        </p:txBody>
      </p:sp>
    </p:spTree>
    <p:extLst>
      <p:ext uri="{BB962C8B-B14F-4D97-AF65-F5344CB8AC3E}">
        <p14:creationId xmlns:p14="http://schemas.microsoft.com/office/powerpoint/2010/main" val="100994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ＭＳ Ｐゴシック"/>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83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66763"/>
            <a:ext cx="6240463" cy="3509962"/>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17</a:t>
            </a:fld>
            <a:endParaRPr lang="en-US"/>
          </a:p>
        </p:txBody>
      </p:sp>
    </p:spTree>
    <p:extLst>
      <p:ext uri="{BB962C8B-B14F-4D97-AF65-F5344CB8AC3E}">
        <p14:creationId xmlns:p14="http://schemas.microsoft.com/office/powerpoint/2010/main" val="3769027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AEEBF82-6CCC-4837-B013-7B28D5519D16}" type="slidenum">
              <a:rPr lang="en-US" smtClean="0"/>
              <a:t>18</a:t>
            </a:fld>
            <a:endParaRPr lang="en-US"/>
          </a:p>
        </p:txBody>
      </p:sp>
    </p:spTree>
    <p:extLst>
      <p:ext uri="{BB962C8B-B14F-4D97-AF65-F5344CB8AC3E}">
        <p14:creationId xmlns:p14="http://schemas.microsoft.com/office/powerpoint/2010/main" val="3555097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Why </a:t>
            </a:r>
            <a:r>
              <a:rPr lang="en-US" sz="1100" dirty="0" err="1">
                <a:latin typeface="Segoe UI" panose="020B0502040204020203" pitchFamily="34" charset="0"/>
                <a:cs typeface="Segoe UI" panose="020B0502040204020203" pitchFamily="34" charset="0"/>
              </a:rPr>
              <a:t>Sify</a:t>
            </a:r>
            <a:r>
              <a:rPr lang="en-US" sz="1100" dirty="0">
                <a:latin typeface="Segoe UI" panose="020B0502040204020203" pitchFamily="34" charset="0"/>
                <a:cs typeface="Segoe UI" panose="020B0502040204020203" pitchFamily="34" charset="0"/>
              </a:rPr>
              <a:t> is an ideal partner for SDWAN deployments:</a:t>
            </a:r>
          </a:p>
          <a:p>
            <a:endParaRPr lang="en-US" sz="1100" dirty="0">
              <a:latin typeface="Segoe UI" panose="020B0502040204020203" pitchFamily="34" charset="0"/>
              <a:cs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err="1">
                <a:latin typeface="Segoe UI" panose="020B0502040204020203" pitchFamily="34" charset="0"/>
                <a:cs typeface="Segoe UI" panose="020B0502040204020203" pitchFamily="34" charset="0"/>
              </a:rPr>
              <a:t>Sify</a:t>
            </a:r>
            <a:r>
              <a:rPr lang="en-US" sz="1100" dirty="0">
                <a:latin typeface="Segoe UI" panose="020B0502040204020203" pitchFamily="34" charset="0"/>
                <a:cs typeface="Segoe UI" panose="020B0502040204020203" pitchFamily="34" charset="0"/>
              </a:rPr>
              <a:t> can provide SDWAN solution irrespective of Service providers and media types and provide </a:t>
            </a:r>
            <a:r>
              <a:rPr lang="en-US" sz="1100" kern="1200" dirty="0">
                <a:solidFill>
                  <a:srgbClr val="595959"/>
                </a:solidFill>
                <a:latin typeface="Segoe UI" panose="020B0502040204020203" pitchFamily="34" charset="0"/>
                <a:ea typeface="+mn-ea"/>
                <a:cs typeface="Segoe UI" panose="020B0502040204020203" pitchFamily="34" charset="0"/>
              </a:rPr>
              <a:t>End-to-End Managed Services Model- Edge CPEs, Subscription, Installation &amp; Support.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dirty="0" err="1">
                <a:solidFill>
                  <a:srgbClr val="595959"/>
                </a:solidFill>
                <a:latin typeface="Segoe UI" panose="020B0502040204020203" pitchFamily="34" charset="0"/>
                <a:ea typeface="+mn-ea"/>
                <a:cs typeface="Segoe UI" panose="020B0502040204020203" pitchFamily="34" charset="0"/>
              </a:rPr>
              <a:t>Sify</a:t>
            </a:r>
            <a:r>
              <a:rPr lang="en-US" sz="1100" kern="1200" dirty="0">
                <a:solidFill>
                  <a:srgbClr val="595959"/>
                </a:solidFill>
                <a:latin typeface="Segoe UI" panose="020B0502040204020203" pitchFamily="34" charset="0"/>
                <a:ea typeface="+mn-ea"/>
                <a:cs typeface="Segoe UI" panose="020B0502040204020203" pitchFamily="34" charset="0"/>
              </a:rPr>
              <a:t> has created Geo redundant headend infra for SDWAN Control components in </a:t>
            </a:r>
            <a:r>
              <a:rPr lang="en-US" sz="1100" kern="1200" dirty="0" err="1">
                <a:solidFill>
                  <a:srgbClr val="595959"/>
                </a:solidFill>
                <a:latin typeface="Segoe UI" panose="020B0502040204020203" pitchFamily="34" charset="0"/>
                <a:ea typeface="+mn-ea"/>
                <a:cs typeface="Segoe UI" panose="020B0502040204020203" pitchFamily="34" charset="0"/>
              </a:rPr>
              <a:t>Sify’s</a:t>
            </a:r>
            <a:r>
              <a:rPr lang="en-US" sz="1100" kern="1200" dirty="0">
                <a:solidFill>
                  <a:srgbClr val="595959"/>
                </a:solidFill>
                <a:latin typeface="Segoe UI" panose="020B0502040204020203" pitchFamily="34" charset="0"/>
                <a:ea typeface="+mn-ea"/>
                <a:cs typeface="Segoe UI" panose="020B0502040204020203" pitchFamily="34" charset="0"/>
              </a:rPr>
              <a:t> own core network. This infra is managed 24x7 by skilled resources ensuring high availability. This high capacity infra can support multiple tenants and is highly scalable.</a:t>
            </a:r>
          </a:p>
          <a:p>
            <a:pPr marL="228600" indent="-228600">
              <a:buAutoNum type="arabicPeriod"/>
            </a:pPr>
            <a:endParaRPr lang="en-US" sz="1100" dirty="0">
              <a:latin typeface="Segoe UI" panose="020B0502040204020203" pitchFamily="34" charset="0"/>
              <a:cs typeface="Segoe UI" panose="020B0502040204020203" pitchFamily="34" charset="0"/>
            </a:endParaRPr>
          </a:p>
          <a:p>
            <a:pPr marL="228600" indent="-228600">
              <a:buAutoNum type="arabicPeriod"/>
            </a:pPr>
            <a:endParaRPr lang="en-US" sz="1100" dirty="0">
              <a:latin typeface="Segoe UI" panose="020B0502040204020203" pitchFamily="34" charset="0"/>
              <a:cs typeface="Segoe UI" panose="020B0502040204020203" pitchFamily="34" charset="0"/>
            </a:endParaRPr>
          </a:p>
          <a:p>
            <a:r>
              <a:rPr lang="en-US" sz="1100" dirty="0">
                <a:latin typeface="Segoe UI" panose="020B0502040204020203" pitchFamily="34" charset="0"/>
                <a:cs typeface="Segoe UI" panose="020B0502040204020203" pitchFamily="34" charset="0"/>
              </a:rPr>
              <a:t>	</a:t>
            </a:r>
          </a:p>
        </p:txBody>
      </p:sp>
      <p:sp>
        <p:nvSpPr>
          <p:cNvPr id="4" name="Slide Number Placeholder 3"/>
          <p:cNvSpPr>
            <a:spLocks noGrp="1"/>
          </p:cNvSpPr>
          <p:nvPr>
            <p:ph type="sldNum" sz="quarter" idx="5"/>
          </p:nvPr>
        </p:nvSpPr>
        <p:spPr/>
        <p:txBody>
          <a:bodyPr/>
          <a:lstStyle/>
          <a:p>
            <a:fld id="{FCC0C7FB-05A3-4118-86D5-E4ADFF43D7FA}" type="slidenum">
              <a:rPr lang="en-US" smtClean="0"/>
              <a:t>21</a:t>
            </a:fld>
            <a:endParaRPr lang="en-US"/>
          </a:p>
        </p:txBody>
      </p:sp>
    </p:spTree>
    <p:extLst>
      <p:ext uri="{BB962C8B-B14F-4D97-AF65-F5344CB8AC3E}">
        <p14:creationId xmlns:p14="http://schemas.microsoft.com/office/powerpoint/2010/main" val="234082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3. </a:t>
            </a:r>
            <a:r>
              <a:rPr lang="en-US" sz="1100" dirty="0" err="1">
                <a:latin typeface="Segoe UI" panose="020B0502040204020203" pitchFamily="34" charset="0"/>
                <a:cs typeface="Segoe UI" panose="020B0502040204020203" pitchFamily="34" charset="0"/>
              </a:rPr>
              <a:t>Sify</a:t>
            </a:r>
            <a:r>
              <a:rPr lang="en-US" sz="1100" dirty="0">
                <a:latin typeface="Segoe UI" panose="020B0502040204020203" pitchFamily="34" charset="0"/>
                <a:cs typeface="Segoe UI" panose="020B0502040204020203" pitchFamily="34" charset="0"/>
              </a:rPr>
              <a:t> has got unique experience in managing multiple Telecom Service providers and OEMs across the industry and can offer single ownership &amp; unified SLA.</a:t>
            </a:r>
          </a:p>
          <a:p>
            <a:r>
              <a:rPr lang="en-US" sz="1100" dirty="0" err="1">
                <a:latin typeface="Segoe UI" panose="020B0502040204020203" pitchFamily="34" charset="0"/>
                <a:cs typeface="Segoe UI" panose="020B0502040204020203" pitchFamily="34" charset="0"/>
              </a:rPr>
              <a:t>Sify</a:t>
            </a:r>
            <a:r>
              <a:rPr lang="en-US" sz="1100" dirty="0">
                <a:latin typeface="Segoe UI" panose="020B0502040204020203" pitchFamily="34" charset="0"/>
                <a:cs typeface="Segoe UI" panose="020B0502040204020203" pitchFamily="34" charset="0"/>
              </a:rPr>
              <a:t> has inhouse integrated NOC &amp; SOC operational 24x7 which is manned by highly skilled resources. The Tools &amp; ITIL framework ensures seamless services for customers.</a:t>
            </a:r>
          </a:p>
          <a:p>
            <a:endParaRPr lang="en-US" sz="1100" dirty="0">
              <a:latin typeface="Segoe UI" panose="020B0502040204020203" pitchFamily="34" charset="0"/>
              <a:cs typeface="Segoe UI" panose="020B0502040204020203" pitchFamily="34" charset="0"/>
            </a:endParaRPr>
          </a:p>
          <a:p>
            <a:r>
              <a:rPr lang="en-US" sz="1100" dirty="0">
                <a:latin typeface="Segoe UI" panose="020B0502040204020203" pitchFamily="34" charset="0"/>
                <a:cs typeface="Segoe UI" panose="020B0502040204020203" pitchFamily="34" charset="0"/>
              </a:rPr>
              <a:t>4. </a:t>
            </a:r>
            <a:r>
              <a:rPr lang="en-US" sz="1100" dirty="0" err="1">
                <a:latin typeface="Segoe UI" panose="020B0502040204020203" pitchFamily="34" charset="0"/>
                <a:cs typeface="Segoe UI" panose="020B0502040204020203" pitchFamily="34" charset="0"/>
              </a:rPr>
              <a:t>Sify</a:t>
            </a:r>
            <a:r>
              <a:rPr lang="en-US" sz="1100" dirty="0">
                <a:latin typeface="Segoe UI" panose="020B0502040204020203" pitchFamily="34" charset="0"/>
                <a:cs typeface="Segoe UI" panose="020B0502040204020203" pitchFamily="34" charset="0"/>
              </a:rPr>
              <a:t> has Inhouse cloud and application delivery capabilities and experience in all aspects of building cloud infrastructure. We are managing public and hybrid cloud services. Its own </a:t>
            </a:r>
            <a:r>
              <a:rPr lang="en-US" sz="1100" dirty="0" err="1">
                <a:latin typeface="Segoe UI" panose="020B0502040204020203" pitchFamily="34" charset="0"/>
                <a:cs typeface="Segoe UI" panose="020B0502040204020203" pitchFamily="34" charset="0"/>
              </a:rPr>
              <a:t>CloudInfinit</a:t>
            </a:r>
            <a:r>
              <a:rPr lang="en-US" sz="1100" dirty="0">
                <a:latin typeface="Segoe UI" panose="020B0502040204020203" pitchFamily="34" charset="0"/>
                <a:cs typeface="Segoe UI" panose="020B0502040204020203" pitchFamily="34" charset="0"/>
              </a:rPr>
              <a:t> portal to provide multi cloud operational best practices. There is high level synergy with AWS/Azure/Oracle/Google cloud implementations. The team has proven skills in delivering SaaS - </a:t>
            </a:r>
            <a:r>
              <a:rPr lang="en-US" sz="1100" dirty="0" err="1">
                <a:latin typeface="Segoe UI" panose="020B0502040204020203" pitchFamily="34" charset="0"/>
                <a:cs typeface="Segoe UI" panose="020B0502040204020203" pitchFamily="34" charset="0"/>
              </a:rPr>
              <a:t>ForumNXT</a:t>
            </a:r>
            <a:r>
              <a:rPr lang="en-US" sz="1100" dirty="0">
                <a:latin typeface="Segoe UI" panose="020B0502040204020203" pitchFamily="34" charset="0"/>
                <a:cs typeface="Segoe UI" panose="020B0502040204020203" pitchFamily="34" charset="0"/>
              </a:rPr>
              <a:t>, I-test, </a:t>
            </a:r>
            <a:r>
              <a:rPr lang="en-US" sz="1100" dirty="0" err="1">
                <a:latin typeface="Segoe UI" panose="020B0502040204020203" pitchFamily="34" charset="0"/>
                <a:cs typeface="Segoe UI" panose="020B0502040204020203" pitchFamily="34" charset="0"/>
              </a:rPr>
              <a:t>Safescrypt</a:t>
            </a:r>
            <a:r>
              <a:rPr lang="en-US" sz="1100" dirty="0">
                <a:latin typeface="Segoe UI" panose="020B0502040204020203" pitchFamily="34" charset="0"/>
                <a:cs typeface="Segoe UI" panose="020B0502040204020203" pitchFamily="34" charset="0"/>
              </a:rPr>
              <a:t> and E-learning solutions for customers.</a:t>
            </a:r>
          </a:p>
          <a:p>
            <a:endParaRPr lang="en-US" sz="1100" dirty="0">
              <a:latin typeface="Segoe UI" panose="020B0502040204020203" pitchFamily="34" charset="0"/>
              <a:cs typeface="Segoe UI" panose="020B0502040204020203" pitchFamily="34" charset="0"/>
            </a:endParaRPr>
          </a:p>
          <a:p>
            <a:r>
              <a:rPr lang="en-US" sz="1100" dirty="0">
                <a:latin typeface="Segoe UI" panose="020B0502040204020203" pitchFamily="34" charset="0"/>
                <a:cs typeface="Segoe UI" panose="020B0502040204020203" pitchFamily="34" charset="0"/>
              </a:rPr>
              <a:t>5. </a:t>
            </a:r>
            <a:r>
              <a:rPr lang="en-US" sz="1100" dirty="0" err="1">
                <a:latin typeface="Segoe UI" panose="020B0502040204020203" pitchFamily="34" charset="0"/>
                <a:cs typeface="Segoe UI" panose="020B0502040204020203" pitchFamily="34" charset="0"/>
              </a:rPr>
              <a:t>Sify</a:t>
            </a:r>
            <a:r>
              <a:rPr lang="en-US" sz="1100" dirty="0">
                <a:latin typeface="Segoe UI" panose="020B0502040204020203" pitchFamily="34" charset="0"/>
                <a:cs typeface="Segoe UI" panose="020B0502040204020203" pitchFamily="34" charset="0"/>
              </a:rPr>
              <a:t> has Pan India Regional Field team Structure with presence in 1500+ cities in India. There are 1300 + trained engineers on field covering 400+ locations. Dedicated Project teams that can deliver customer centric projects.</a:t>
            </a:r>
          </a:p>
          <a:p>
            <a:endParaRPr lang="en-US" dirty="0"/>
          </a:p>
          <a:p>
            <a:endParaRPr lang="en-US" dirty="0"/>
          </a:p>
        </p:txBody>
      </p:sp>
      <p:sp>
        <p:nvSpPr>
          <p:cNvPr id="4" name="Slide Number Placeholder 3"/>
          <p:cNvSpPr>
            <a:spLocks noGrp="1"/>
          </p:cNvSpPr>
          <p:nvPr>
            <p:ph type="sldNum" sz="quarter" idx="5"/>
          </p:nvPr>
        </p:nvSpPr>
        <p:spPr/>
        <p:txBody>
          <a:bodyPr/>
          <a:lstStyle/>
          <a:p>
            <a:fld id="{FCC0C7FB-05A3-4118-86D5-E4ADFF43D7FA}" type="slidenum">
              <a:rPr lang="en-US" smtClean="0"/>
              <a:t>22</a:t>
            </a:fld>
            <a:endParaRPr lang="en-US"/>
          </a:p>
        </p:txBody>
      </p:sp>
    </p:spTree>
    <p:extLst>
      <p:ext uri="{BB962C8B-B14F-4D97-AF65-F5344CB8AC3E}">
        <p14:creationId xmlns:p14="http://schemas.microsoft.com/office/powerpoint/2010/main" val="102760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5BCC9-2D58-BC45-8057-F0927490CD17}" type="slidenum">
              <a:rPr lang="en-US" smtClean="0"/>
              <a:t>25</a:t>
            </a:fld>
            <a:endParaRPr lang="en-US"/>
          </a:p>
        </p:txBody>
      </p:sp>
    </p:spTree>
    <p:extLst>
      <p:ext uri="{BB962C8B-B14F-4D97-AF65-F5344CB8AC3E}">
        <p14:creationId xmlns:p14="http://schemas.microsoft.com/office/powerpoint/2010/main" val="410872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sz="1100" b="1" kern="1200" dirty="0">
                <a:solidFill>
                  <a:schemeClr val="tx1"/>
                </a:solidFill>
                <a:effectLst/>
                <a:latin typeface="Segoe UI" panose="020B0502040204020203" pitchFamily="34" charset="0"/>
                <a:ea typeface="+mn-ea"/>
                <a:cs typeface="Segoe UI" panose="020B0502040204020203" pitchFamily="34" charset="0"/>
              </a:rPr>
              <a:t>Key Advantages of having “Managed SD-WAN” services are:</a:t>
            </a: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Segoe UI" panose="020B0502040204020203" pitchFamily="34" charset="0"/>
                <a:ea typeface="+mn-ea"/>
                <a:cs typeface="Segoe UI" panose="020B0502040204020203" pitchFamily="34" charset="0"/>
              </a:rPr>
              <a:t>Streamlined Efficiency and Enhanced User Experience </a:t>
            </a:r>
            <a:endParaRPr lang="en-IN" sz="1100" b="0" kern="1200" dirty="0">
              <a:solidFill>
                <a:schemeClr val="tx1"/>
              </a:solidFill>
              <a:effectLst/>
              <a:latin typeface="Segoe UI" panose="020B0502040204020203" pitchFamily="34" charset="0"/>
              <a:ea typeface="+mn-ea"/>
              <a:cs typeface="Segoe UI" panose="020B0502040204020203" pitchFamily="34" charset="0"/>
            </a:endParaRPr>
          </a:p>
          <a:p>
            <a:pPr marL="171450" marR="0" lvl="0" indent="-171450" algn="l" defTabSz="9142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Segoe UI" panose="020B0502040204020203" pitchFamily="34" charset="0"/>
                <a:ea typeface="+mn-ea"/>
                <a:cs typeface="Segoe UI" panose="020B0502040204020203" pitchFamily="34" charset="0"/>
              </a:rPr>
              <a:t>Expertise, at a Lower Cost </a:t>
            </a:r>
            <a:endParaRPr lang="en-IN" sz="1100" b="0" kern="1200" dirty="0">
              <a:solidFill>
                <a:schemeClr val="tx1"/>
              </a:solidFill>
              <a:effectLst/>
              <a:latin typeface="Segoe UI" panose="020B0502040204020203" pitchFamily="34" charset="0"/>
              <a:ea typeface="+mn-ea"/>
              <a:cs typeface="Segoe UI" panose="020B0502040204020203" pitchFamily="34" charset="0"/>
            </a:endParaRPr>
          </a:p>
          <a:p>
            <a:pPr marL="171450" indent="-171450">
              <a:buFont typeface="Arial" panose="020B0604020202020204" pitchFamily="34" charset="0"/>
              <a:buChar char="•"/>
            </a:pPr>
            <a:r>
              <a:rPr lang="en-US" sz="1100" b="0" kern="1200" dirty="0">
                <a:solidFill>
                  <a:schemeClr val="tx1"/>
                </a:solidFill>
                <a:effectLst/>
                <a:latin typeface="Segoe UI" panose="020B0502040204020203" pitchFamily="34" charset="0"/>
                <a:ea typeface="+mn-ea"/>
                <a:cs typeface="Segoe UI" panose="020B0502040204020203" pitchFamily="34" charset="0"/>
              </a:rPr>
              <a:t>Hosting it in the cloud </a:t>
            </a:r>
          </a:p>
          <a:p>
            <a:pPr marL="171450" indent="-171450">
              <a:buFont typeface="Arial" panose="020B0604020202020204" pitchFamily="34" charset="0"/>
              <a:buChar char="•"/>
            </a:pPr>
            <a:r>
              <a:rPr lang="en-IN" sz="1100" b="0" i="0" u="none" strike="noStrike" kern="1200" dirty="0">
                <a:solidFill>
                  <a:schemeClr val="tx1"/>
                </a:solidFill>
                <a:effectLst/>
                <a:latin typeface="Segoe UI" panose="020B0502040204020203" pitchFamily="34" charset="0"/>
                <a:ea typeface="+mn-ea"/>
                <a:cs typeface="Segoe UI" panose="020B0502040204020203" pitchFamily="34" charset="0"/>
              </a:rPr>
              <a:t>Performance</a:t>
            </a:r>
          </a:p>
          <a:p>
            <a:pPr marL="171450" indent="-171450">
              <a:buFont typeface="Arial" panose="020B0604020202020204" pitchFamily="34" charset="0"/>
              <a:buChar char="•"/>
            </a:pPr>
            <a:r>
              <a:rPr lang="en-IN" sz="1100" b="0" i="0" u="none" strike="noStrike" kern="1200" dirty="0">
                <a:solidFill>
                  <a:schemeClr val="tx1"/>
                </a:solidFill>
                <a:effectLst/>
                <a:latin typeface="Segoe UI" panose="020B0502040204020203" pitchFamily="34" charset="0"/>
                <a:ea typeface="+mn-ea"/>
                <a:cs typeface="Segoe UI" panose="020B0502040204020203" pitchFamily="34" charset="0"/>
              </a:rPr>
              <a:t>Time to value</a:t>
            </a:r>
            <a:endParaRPr lang="en-US" sz="11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2938"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93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90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938"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93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624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41</a:t>
            </a:fld>
            <a:endParaRPr lang="en-US"/>
          </a:p>
        </p:txBody>
      </p:sp>
    </p:spTree>
    <p:extLst>
      <p:ext uri="{BB962C8B-B14F-4D97-AF65-F5344CB8AC3E}">
        <p14:creationId xmlns:p14="http://schemas.microsoft.com/office/powerpoint/2010/main" val="216175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latin typeface="Segoe UI" panose="020B0502040204020203" pitchFamily="34" charset="0"/>
                <a:cs typeface="Segoe UI" panose="020B0502040204020203" pitchFamily="34" charset="0"/>
              </a:rPr>
              <a:t>The</a:t>
            </a:r>
            <a:r>
              <a:rPr lang="en-US" sz="1100" baseline="0" dirty="0">
                <a:latin typeface="Segoe UI" panose="020B0502040204020203" pitchFamily="34" charset="0"/>
                <a:cs typeface="Segoe UI" panose="020B0502040204020203" pitchFamily="34" charset="0"/>
              </a:rPr>
              <a:t> WAN needs of a customer is treated with utmost priority at </a:t>
            </a:r>
            <a:r>
              <a:rPr lang="en-US" sz="1100" baseline="0" dirty="0" err="1">
                <a:latin typeface="Segoe UI" panose="020B0502040204020203" pitchFamily="34" charset="0"/>
                <a:cs typeface="Segoe UI" panose="020B0502040204020203" pitchFamily="34" charset="0"/>
              </a:rPr>
              <a:t>Sify</a:t>
            </a:r>
            <a:r>
              <a:rPr lang="en-US" sz="1100" baseline="0" dirty="0">
                <a:latin typeface="Segoe UI" panose="020B0502040204020203" pitchFamily="34" charset="0"/>
                <a:cs typeface="Segoe UI" panose="020B0502040204020203" pitchFamily="34" charset="0"/>
              </a:rPr>
              <a:t>.</a:t>
            </a:r>
          </a:p>
          <a:p>
            <a:endParaRPr lang="en-US" sz="1100" baseline="0" dirty="0">
              <a:latin typeface="Segoe UI" panose="020B0502040204020203" pitchFamily="34" charset="0"/>
              <a:cs typeface="Segoe UI" panose="020B0502040204020203" pitchFamily="34" charset="0"/>
            </a:endParaRPr>
          </a:p>
          <a:p>
            <a:r>
              <a:rPr lang="en-US" sz="1100" baseline="0" dirty="0">
                <a:latin typeface="Segoe UI" panose="020B0502040204020203" pitchFamily="34" charset="0"/>
                <a:cs typeface="Segoe UI" panose="020B0502040204020203" pitchFamily="34" charset="0"/>
              </a:rPr>
              <a:t>The aim is not just to save costs  but provide end to end value to the customer.  This is done by leveraging applications, active performance monitoring and quick agile fixes.</a:t>
            </a:r>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FCC0C7FB-05A3-4118-86D5-E4ADFF43D7FA}" type="slidenum">
              <a:rPr lang="en-US" smtClean="0"/>
              <a:pPr/>
              <a:t>2</a:t>
            </a:fld>
            <a:endParaRPr lang="en-US" dirty="0"/>
          </a:p>
        </p:txBody>
      </p:sp>
    </p:spTree>
    <p:extLst>
      <p:ext uri="{BB962C8B-B14F-4D97-AF65-F5344CB8AC3E}">
        <p14:creationId xmlns:p14="http://schemas.microsoft.com/office/powerpoint/2010/main" val="930329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42</a:t>
            </a:fld>
            <a:endParaRPr lang="en-US"/>
          </a:p>
        </p:txBody>
      </p:sp>
    </p:spTree>
    <p:extLst>
      <p:ext uri="{BB962C8B-B14F-4D97-AF65-F5344CB8AC3E}">
        <p14:creationId xmlns:p14="http://schemas.microsoft.com/office/powerpoint/2010/main" val="204820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43</a:t>
            </a:fld>
            <a:endParaRPr lang="en-US"/>
          </a:p>
        </p:txBody>
      </p:sp>
    </p:spTree>
    <p:extLst>
      <p:ext uri="{BB962C8B-B14F-4D97-AF65-F5344CB8AC3E}">
        <p14:creationId xmlns:p14="http://schemas.microsoft.com/office/powerpoint/2010/main" val="2578806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44</a:t>
            </a:fld>
            <a:endParaRPr lang="en-US"/>
          </a:p>
        </p:txBody>
      </p:sp>
    </p:spTree>
    <p:extLst>
      <p:ext uri="{BB962C8B-B14F-4D97-AF65-F5344CB8AC3E}">
        <p14:creationId xmlns:p14="http://schemas.microsoft.com/office/powerpoint/2010/main" val="412365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Segoe UI" panose="020B0502040204020203" pitchFamily="34" charset="0"/>
                <a:cs typeface="Segoe UI" panose="020B0502040204020203" pitchFamily="34" charset="0"/>
              </a:rPr>
              <a:t>SDWAN transforms the way networks were being used.</a:t>
            </a:r>
          </a:p>
          <a:p>
            <a:pPr marL="228600" indent="-228600">
              <a:buAutoNum type="arabicPeriod"/>
            </a:pPr>
            <a:r>
              <a:rPr lang="en-US" sz="1100" b="0" kern="1200" dirty="0">
                <a:solidFill>
                  <a:schemeClr val="bg1"/>
                </a:solidFill>
                <a:latin typeface="Segoe UI" panose="020B0502040204020203" pitchFamily="34" charset="0"/>
                <a:ea typeface="+mn-ea"/>
                <a:cs typeface="Segoe UI" panose="020B0502040204020203" pitchFamily="34" charset="0"/>
              </a:rPr>
              <a:t>Customers can now utilize any Service provider, any transport type (MPLS/ILL/BB/4G-LTE) suiting Applications in their network.</a:t>
            </a:r>
          </a:p>
          <a:p>
            <a:pPr marL="228600" indent="-228600">
              <a:buAutoNum type="arabicPeriod"/>
            </a:pPr>
            <a:r>
              <a:rPr lang="en-US" sz="1100" b="0" kern="1200" dirty="0">
                <a:solidFill>
                  <a:schemeClr val="bg1"/>
                </a:solidFill>
                <a:latin typeface="Segoe UI" panose="020B0502040204020203" pitchFamily="34" charset="0"/>
                <a:ea typeface="+mn-ea"/>
                <a:cs typeface="Segoe UI" panose="020B0502040204020203" pitchFamily="34" charset="0"/>
              </a:rPr>
              <a:t>Cloud based Centralized Monitoring and Management platform provides real time visibility and unified management,  device by device management is no more required.</a:t>
            </a:r>
          </a:p>
          <a:p>
            <a:pPr marL="228600" indent="-228600">
              <a:buAutoNum type="arabicPeriod"/>
            </a:pPr>
            <a:r>
              <a:rPr lang="en-US" sz="1100" b="0" kern="1200" baseline="0" dirty="0">
                <a:solidFill>
                  <a:schemeClr val="bg1"/>
                </a:solidFill>
                <a:latin typeface="Segoe UI" panose="020B0502040204020203" pitchFamily="34" charset="0"/>
                <a:ea typeface="+mn-ea"/>
                <a:cs typeface="Segoe UI" panose="020B0502040204020203" pitchFamily="34" charset="0"/>
              </a:rPr>
              <a:t>SDWAN supports integration with legacy network architectures, so customers can do phase wise migration of sites.</a:t>
            </a:r>
          </a:p>
          <a:p>
            <a:pPr marL="228600" indent="-228600">
              <a:buAutoNum type="arabicPeriod"/>
            </a:pPr>
            <a:r>
              <a:rPr lang="en-US" sz="1100" b="0" kern="1200" baseline="0" dirty="0">
                <a:solidFill>
                  <a:schemeClr val="bg1"/>
                </a:solidFill>
                <a:latin typeface="Segoe UI" panose="020B0502040204020203" pitchFamily="34" charset="0"/>
                <a:ea typeface="+mn-ea"/>
                <a:cs typeface="Segoe UI" panose="020B0502040204020203" pitchFamily="34" charset="0"/>
              </a:rPr>
              <a:t>All WAN links can be aggregated to give unified WAN pipe and links can be used in active-active. Real time quality assessment can be done to ensure dynamic traffic steering can be done basis link performance</a:t>
            </a:r>
          </a:p>
          <a:p>
            <a:pPr marL="228600" indent="-228600">
              <a:buAutoNum type="arabicPeriod"/>
            </a:pPr>
            <a:r>
              <a:rPr lang="en-US" sz="1100" b="0" i="1" kern="1200" dirty="0">
                <a:solidFill>
                  <a:schemeClr val="tx1"/>
                </a:solidFill>
                <a:latin typeface="Segoe UI" panose="020B0502040204020203" pitchFamily="34" charset="0"/>
                <a:ea typeface="+mn-ea"/>
                <a:cs typeface="Segoe UI" panose="020B0502040204020203" pitchFamily="34" charset="0"/>
              </a:rPr>
              <a:t>End to End Managed services</a:t>
            </a:r>
            <a:r>
              <a:rPr lang="en-US" sz="1100" b="1" i="1" kern="1200" dirty="0">
                <a:solidFill>
                  <a:schemeClr val="tx1"/>
                </a:solidFill>
                <a:latin typeface="Segoe UI" panose="020B0502040204020203" pitchFamily="34" charset="0"/>
                <a:ea typeface="+mn-ea"/>
                <a:cs typeface="Segoe UI" panose="020B0502040204020203" pitchFamily="34" charset="0"/>
              </a:rPr>
              <a:t> </a:t>
            </a:r>
            <a:r>
              <a:rPr lang="en-US" sz="1100" kern="1200" dirty="0">
                <a:solidFill>
                  <a:schemeClr val="tx1"/>
                </a:solidFill>
                <a:latin typeface="Segoe UI" panose="020B0502040204020203" pitchFamily="34" charset="0"/>
                <a:ea typeface="+mn-ea"/>
                <a:cs typeface="Segoe UI" panose="020B0502040204020203" pitchFamily="34" charset="0"/>
              </a:rPr>
              <a:t>to drive efficiencies in the customer deployments to lead engagements through insights and value beyond cost economics. </a:t>
            </a:r>
            <a:r>
              <a:rPr lang="en-US" sz="1100" b="0" kern="1200" baseline="0" dirty="0">
                <a:solidFill>
                  <a:schemeClr val="bg1"/>
                </a:solidFill>
                <a:latin typeface="Segoe UI" panose="020B0502040204020203" pitchFamily="34" charset="0"/>
                <a:ea typeface="+mn-ea"/>
                <a:cs typeface="Segoe UI" panose="020B0502040204020203" pitchFamily="34" charset="0"/>
              </a:rPr>
              <a:t>Platform is hosted in Sify Secure Cloud and all monitoring &amp; management is done by technical experts from the NOC. No configuration interventions are required at branch sites.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kern="1200" dirty="0">
                <a:solidFill>
                  <a:schemeClr val="tx1"/>
                </a:solidFill>
                <a:effectLst/>
                <a:latin typeface="Segoe UI" panose="020B0502040204020203" pitchFamily="34" charset="0"/>
                <a:ea typeface="+mn-ea"/>
                <a:cs typeface="Segoe UI" panose="020B0502040204020203" pitchFamily="34" charset="0"/>
              </a:rPr>
              <a:t>Application based QoS </a:t>
            </a:r>
            <a:r>
              <a:rPr lang="en-US" sz="1100" b="0" kern="1200" baseline="0" dirty="0">
                <a:solidFill>
                  <a:schemeClr val="bg1"/>
                </a:solidFill>
                <a:effectLst/>
                <a:latin typeface="Segoe UI" panose="020B0502040204020203" pitchFamily="34" charset="0"/>
                <a:ea typeface="+mn-ea"/>
                <a:cs typeface="Segoe UI" panose="020B0502040204020203" pitchFamily="34" charset="0"/>
              </a:rPr>
              <a:t>: </a:t>
            </a:r>
            <a:r>
              <a:rPr lang="en-US" sz="1100" b="0" kern="1200" baseline="0" dirty="0">
                <a:solidFill>
                  <a:schemeClr val="bg1"/>
                </a:solidFill>
                <a:latin typeface="Segoe UI" panose="020B0502040204020203" pitchFamily="34" charset="0"/>
                <a:ea typeface="+mn-ea"/>
                <a:cs typeface="Segoe UI" panose="020B0502040204020203" pitchFamily="34" charset="0"/>
              </a:rPr>
              <a:t>Platform gives complete Application awareness and policies to suit performance. Customers get clear visibility of site wise utilization of various Apps. App based SLA can be implemented.</a:t>
            </a:r>
          </a:p>
          <a:p>
            <a:pPr marL="228600" indent="-228600">
              <a:buAutoNum type="arabicPeriod"/>
            </a:pPr>
            <a:endParaRPr lang="en-US" sz="1100" b="0" kern="1200" baseline="0" dirty="0">
              <a:solidFill>
                <a:schemeClr val="bg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94493BE6-C02E-A449-90BE-BD78020DE3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92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6B29A37-292E-B34C-8A54-AEE081905A2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16980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6B29A37-292E-B34C-8A54-AEE081905A2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18329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399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89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65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52E0A93-1331-844A-91BB-801C54830CC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7872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FC7394-39EF-4658-AE15-F7714951DC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 y="0"/>
            <a:ext cx="9144054" cy="5143500"/>
          </a:xfrm>
          <a:prstGeom prst="rect">
            <a:avLst/>
          </a:prstGeom>
        </p:spPr>
      </p:pic>
      <p:sp>
        <p:nvSpPr>
          <p:cNvPr id="5" name="Rectangle 4">
            <a:extLst>
              <a:ext uri="{FF2B5EF4-FFF2-40B4-BE49-F238E27FC236}">
                <a16:creationId xmlns:a16="http://schemas.microsoft.com/office/drawing/2014/main" id="{BA100332-FD9E-43B4-A5EA-D655F50E55C6}"/>
              </a:ext>
            </a:extLst>
          </p:cNvPr>
          <p:cNvSpPr/>
          <p:nvPr/>
        </p:nvSpPr>
        <p:spPr>
          <a:xfrm>
            <a:off x="-1" y="4160432"/>
            <a:ext cx="6829063" cy="97460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p:nvSpPr>
        <p:spPr>
          <a:xfrm>
            <a:off x="0" y="4077940"/>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3D72304-AFF9-4225-BD2F-D9CA585253CC}"/>
              </a:ext>
            </a:extLst>
          </p:cNvPr>
          <p:cNvCxnSpPr/>
          <p:nvPr userDrawn="1"/>
        </p:nvCxnSpPr>
        <p:spPr>
          <a:xfrm>
            <a:off x="1226152" y="681748"/>
            <a:ext cx="7529377" cy="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2" y="48555"/>
            <a:ext cx="1062080" cy="891487"/>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622" y="48554"/>
            <a:ext cx="1062080" cy="891487"/>
          </a:xfrm>
          <a:prstGeom prst="rect">
            <a:avLst/>
          </a:prstGeom>
        </p:spPr>
      </p:pic>
      <p:sp>
        <p:nvSpPr>
          <p:cNvPr id="5" name="Text Placeholder 2"/>
          <p:cNvSpPr>
            <a:spLocks noGrp="1"/>
          </p:cNvSpPr>
          <p:nvPr>
            <p:ph type="body" sz="quarter" idx="10" hasCustomPrompt="1"/>
          </p:nvPr>
        </p:nvSpPr>
        <p:spPr>
          <a:xfrm>
            <a:off x="3870313" y="4882541"/>
            <a:ext cx="2843213" cy="189310"/>
          </a:xfrm>
        </p:spPr>
        <p:txBody>
          <a:bodyPr>
            <a:noAutofit/>
          </a:bodyPr>
          <a:lstStyle>
            <a:lvl1pPr marL="0" indent="0">
              <a:buNone/>
              <a:defRPr sz="1500" baseline="0">
                <a:solidFill>
                  <a:srgbClr val="FF0000"/>
                </a:solidFill>
              </a:defRPr>
            </a:lvl1pPr>
          </a:lstStyle>
          <a:p>
            <a:pPr lvl="0"/>
            <a:r>
              <a:rPr lang="en-US" dirty="0"/>
              <a:t>Only for internal use</a:t>
            </a:r>
          </a:p>
        </p:txBody>
      </p:sp>
    </p:spTree>
    <p:extLst>
      <p:ext uri="{BB962C8B-B14F-4D97-AF65-F5344CB8AC3E}">
        <p14:creationId xmlns:p14="http://schemas.microsoft.com/office/powerpoint/2010/main" val="178640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bwMode="auto">
          <a:xfrm>
            <a:off x="437766" y="445627"/>
            <a:ext cx="8345488"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800351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47"/>
              <a:endParaRPr lang="en-IN" sz="140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7"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47"/>
            <a:r>
              <a:rPr lang="en-IN" sz="610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5" y="3741822"/>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5"/>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2" y="354615"/>
            <a:ext cx="1707598" cy="1433321"/>
          </a:xfrm>
          <a:prstGeom prst="rect">
            <a:avLst/>
          </a:prstGeom>
        </p:spPr>
      </p:pic>
    </p:spTree>
    <p:extLst>
      <p:ext uri="{BB962C8B-B14F-4D97-AF65-F5344CB8AC3E}">
        <p14:creationId xmlns:p14="http://schemas.microsoft.com/office/powerpoint/2010/main" val="250818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445630"/>
            <a:ext cx="8345488"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80672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57" b="6657"/>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0" name="Group 29">
            <a:extLst>
              <a:ext uri="{FF2B5EF4-FFF2-40B4-BE49-F238E27FC236}">
                <a16:creationId xmlns:a16="http://schemas.microsoft.com/office/drawing/2014/main" id="{9492AEFE-BAE5-4A16-8046-1CC388A1137A}"/>
              </a:ext>
            </a:extLst>
          </p:cNvPr>
          <p:cNvGrpSpPr/>
          <p:nvPr/>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016951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2A6D9-97CE-4EB3-8A74-B6425864D0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0394"/>
          <a:stretch/>
        </p:blipFill>
        <p:spPr>
          <a:xfrm>
            <a:off x="1" y="1"/>
            <a:ext cx="8610153" cy="5143499"/>
          </a:xfrm>
          <a:prstGeom prst="rect">
            <a:avLst/>
          </a:prstGeom>
        </p:spPr>
      </p:pic>
      <p:sp>
        <p:nvSpPr>
          <p:cNvPr id="3" name="Rectangle 2"/>
          <p:cNvSpPr/>
          <p:nvPr userDrawn="1"/>
        </p:nvSpPr>
        <p:spPr>
          <a:xfrm>
            <a:off x="7496" y="1"/>
            <a:ext cx="9144000" cy="5143499"/>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5364088" y="-20537"/>
            <a:ext cx="3794904" cy="5170861"/>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0" hasCustomPrompt="1"/>
          </p:nvPr>
        </p:nvSpPr>
        <p:spPr>
          <a:xfrm>
            <a:off x="5940153" y="3651870"/>
            <a:ext cx="3168352" cy="576064"/>
          </a:xfrm>
          <a:prstGeom prst="rect">
            <a:avLst/>
          </a:prstGeom>
        </p:spPr>
        <p:txBody>
          <a:bodyPr anchor="ctr"/>
          <a:lstStyle>
            <a:lvl1pPr marL="0" indent="0" algn="l">
              <a:buNone/>
              <a:defRPr sz="32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940153" y="4397685"/>
            <a:ext cx="31683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Title 4">
            <a:extLst>
              <a:ext uri="{FF2B5EF4-FFF2-40B4-BE49-F238E27FC236}">
                <a16:creationId xmlns:a16="http://schemas.microsoft.com/office/drawing/2014/main" id="{1477DFA1-722D-4026-8074-6FF1A3E309EE}"/>
              </a:ext>
            </a:extLst>
          </p:cNvPr>
          <p:cNvSpPr>
            <a:spLocks noGrp="1"/>
          </p:cNvSpPr>
          <p:nvPr>
            <p:ph type="title" hasCustomPrompt="1"/>
          </p:nvPr>
        </p:nvSpPr>
        <p:spPr>
          <a:xfrm>
            <a:off x="324000" y="367274"/>
            <a:ext cx="7537450" cy="369322"/>
          </a:xfrm>
        </p:spPr>
        <p:txBody>
          <a:bodyPr/>
          <a:lstStyle>
            <a:lvl1pPr>
              <a:defRPr baseline="0">
                <a:solidFill>
                  <a:schemeClr val="bg1"/>
                </a:solidFill>
              </a:defRPr>
            </a:lvl1pPr>
          </a:lstStyle>
          <a:p>
            <a:r>
              <a:rPr lang="en-US" dirty="0"/>
              <a:t>TITLE OF THE SLIDE GOES HERE</a:t>
            </a:r>
          </a:p>
        </p:txBody>
      </p:sp>
      <p:pic>
        <p:nvPicPr>
          <p:cNvPr id="8" name="Picture 7" descr="http://skillwise.in/consulting/images_new/logo/sify.png">
            <a:extLst>
              <a:ext uri="{FF2B5EF4-FFF2-40B4-BE49-F238E27FC236}">
                <a16:creationId xmlns:a16="http://schemas.microsoft.com/office/drawing/2014/main" id="{085CB49A-CBF4-486D-AC0F-74B69746869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2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with Title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3197185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445630"/>
            <a:ext cx="8345488"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677538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extLst>
      <p:ext uri="{BB962C8B-B14F-4D97-AF65-F5344CB8AC3E}">
        <p14:creationId xmlns:p14="http://schemas.microsoft.com/office/powerpoint/2010/main" val="3427218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372491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4101556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318625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56193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extLst>
      <p:ext uri="{BB962C8B-B14F-4D97-AF65-F5344CB8AC3E}">
        <p14:creationId xmlns:p14="http://schemas.microsoft.com/office/powerpoint/2010/main" val="1014673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109598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657" b="6657"/>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25138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22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192880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3820998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56737"/>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7" y="4072670"/>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3" y="3043654"/>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a:t>Subtitle Goes Here</a:t>
            </a:r>
          </a:p>
        </p:txBody>
      </p:sp>
      <p:sp>
        <p:nvSpPr>
          <p:cNvPr id="20" name="Title 1"/>
          <p:cNvSpPr>
            <a:spLocks noGrp="1"/>
          </p:cNvSpPr>
          <p:nvPr>
            <p:ph type="ctrTitle" hasCustomPrompt="1"/>
          </p:nvPr>
        </p:nvSpPr>
        <p:spPr>
          <a:xfrm>
            <a:off x="425766"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Tree>
    <p:extLst>
      <p:ext uri="{BB962C8B-B14F-4D97-AF65-F5344CB8AC3E}">
        <p14:creationId xmlns:p14="http://schemas.microsoft.com/office/powerpoint/2010/main" val="422504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796381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467208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538370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3315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4" y="3901530"/>
            <a:ext cx="8139112" cy="544829"/>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04662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6" y="3054518"/>
            <a:ext cx="8364236" cy="560153"/>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25362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713990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1"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2020  Cisco and/or its affiliates. All rights reserved.   Cisco Confidential</a:t>
            </a:r>
          </a:p>
        </p:txBody>
      </p:sp>
      <p:sp>
        <p:nvSpPr>
          <p:cNvPr id="3" name="Picture Placeholder 2"/>
          <p:cNvSpPr>
            <a:spLocks noGrp="1"/>
          </p:cNvSpPr>
          <p:nvPr>
            <p:ph type="pic" sz="quarter" idx="10"/>
          </p:nvPr>
        </p:nvSpPr>
        <p:spPr>
          <a:xfrm>
            <a:off x="308012" y="240632"/>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798910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654429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6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878613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954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9"/>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993150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04518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9"/>
            <a:ext cx="8280057" cy="3073946"/>
          </a:xfrm>
          <a:prstGeom prst="rect">
            <a:avLst/>
          </a:prstGeom>
        </p:spPr>
        <p:txBody>
          <a:bodyPr lIns="91420" tIns="45710" rIns="91420" bIns="45710">
            <a:noAutofit/>
          </a:bodyPr>
          <a:lstStyle>
            <a:lvl1pPr marL="285683" marR="0" indent="-285683" algn="ctr" defTabSz="457094"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9945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3"/>
            <a:ext cx="3662024" cy="2925868"/>
          </a:xfrm>
          <a:prstGeom prst="rect">
            <a:avLst/>
          </a:prstGeom>
        </p:spPr>
        <p:txBody>
          <a:bodyPr lIns="91420" tIns="45710" rIns="91420" bIns="45710">
            <a:noAutofit/>
          </a:bodyPr>
          <a:lstStyle>
            <a:lvl1pPr marL="174621" indent="-117472">
              <a:lnSpc>
                <a:spcPct val="95000"/>
              </a:lnSpc>
              <a:spcBef>
                <a:spcPts val="1110"/>
              </a:spcBef>
              <a:buClr>
                <a:schemeClr val="tx2"/>
              </a:buClr>
              <a:buSzPct val="60000"/>
              <a:buFont typeface="Arial"/>
              <a:buChar char="•"/>
              <a:defRPr sz="2000" b="0" i="0">
                <a:solidFill>
                  <a:schemeClr val="tx2"/>
                </a:solidFill>
                <a:latin typeface="+mn-lt"/>
                <a:ea typeface="CiscoSansTT Thin" charset="0"/>
                <a:cs typeface="CiscoSansTT Thin" charset="0"/>
              </a:defRPr>
            </a:lvl1pPr>
            <a:lvl2pPr marL="288918" indent="-114297">
              <a:lnSpc>
                <a:spcPct val="95000"/>
              </a:lnSpc>
              <a:spcBef>
                <a:spcPts val="450"/>
              </a:spcBef>
              <a:buClr>
                <a:schemeClr val="tx2"/>
              </a:buClr>
              <a:buSzPct val="60000"/>
              <a:buFont typeface="Arial"/>
              <a:buChar char="•"/>
              <a:defRPr sz="1800" b="0" i="0">
                <a:solidFill>
                  <a:schemeClr val="tx2"/>
                </a:solidFill>
                <a:latin typeface="+mn-lt"/>
                <a:ea typeface="CiscoSansTT Thin" charset="0"/>
                <a:cs typeface="CiscoSansTT Thin" charset="0"/>
              </a:defRPr>
            </a:lvl2pPr>
            <a:lvl3pPr marL="403215" indent="-114297">
              <a:buClr>
                <a:schemeClr val="tx2"/>
              </a:buClr>
              <a:buSzPct val="60000"/>
              <a:buFont typeface="Arial"/>
              <a:buChar char="•"/>
              <a:defRPr sz="1600" b="0" i="0">
                <a:solidFill>
                  <a:schemeClr val="tx2"/>
                </a:solidFill>
                <a:latin typeface="+mn-lt"/>
                <a:ea typeface="CiscoSansTT Thin" charset="0"/>
                <a:cs typeface="CiscoSansTT Thin" charset="0"/>
              </a:defRPr>
            </a:lvl3pPr>
            <a:lvl4pPr marL="517512" indent="-114297">
              <a:buClr>
                <a:schemeClr val="tx2"/>
              </a:buClr>
              <a:buSzPct val="60000"/>
              <a:buFont typeface="Arial"/>
              <a:buChar char="•"/>
              <a:defRPr sz="1400" b="0" i="0">
                <a:solidFill>
                  <a:schemeClr val="tx2"/>
                </a:solidFill>
                <a:latin typeface="+mn-lt"/>
                <a:ea typeface="CiscoSansTT Thin" charset="0"/>
                <a:cs typeface="CiscoSansTT Thin" charset="0"/>
              </a:defRPr>
            </a:lvl4pPr>
            <a:lvl5pPr marL="631809" indent="-114297">
              <a:buClr>
                <a:schemeClr val="tx2"/>
              </a:buClr>
              <a:buSzPct val="60000"/>
              <a:buFont typeface="Arial"/>
              <a:buChar char="•"/>
              <a:defRPr sz="1200" b="0" i="0">
                <a:solidFill>
                  <a:schemeClr val="tx2"/>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tx2"/>
                </a:solidFill>
              </a:defRPr>
            </a:lvl1pPr>
          </a:lstStyle>
          <a:p>
            <a:pPr lvl="0"/>
            <a:r>
              <a:rPr lang="en-US"/>
              <a:t>Click to edit Master title style</a:t>
            </a:r>
            <a:endParaRPr lang="en-GB"/>
          </a:p>
        </p:txBody>
      </p:sp>
      <p:sp>
        <p:nvSpPr>
          <p:cNvPr id="8" name="Rectangle 4"/>
          <p:cNvSpPr>
            <a:spLocks noChangeArrowheads="1"/>
          </p:cNvSpPr>
          <p:nvPr/>
        </p:nvSpPr>
        <p:spPr bwMode="ltGray">
          <a:xfrm>
            <a:off x="477679" y="4741655"/>
            <a:ext cx="35683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300392665"/>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31812"/>
            <a:ext cx="3551237" cy="4059237"/>
          </a:xfrm>
          <a:prstGeom prst="rect">
            <a:avLst/>
          </a:prstGeom>
        </p:spPr>
        <p:txBody>
          <a:bodyPr lIns="0" rIns="0" anchor="ctr" anchorCtr="0"/>
          <a:lstStyle>
            <a:lvl1pPr marL="169859" indent="-169859">
              <a:lnSpc>
                <a:spcPct val="100000"/>
              </a:lnSpc>
              <a:buClr>
                <a:schemeClr val="tx1"/>
              </a:buClr>
              <a:buSzPct val="60000"/>
              <a:buFont typeface="Arial" panose="020B0604020202020204" pitchFamily="34" charset="0"/>
              <a:buChar char="•"/>
              <a:tabLst>
                <a:tab pos="228594" algn="l"/>
              </a:tabLst>
              <a:defRPr sz="2400"/>
            </a:lvl1pPr>
            <a:lvl2pPr marL="346067" indent="-171446">
              <a:lnSpc>
                <a:spcPct val="100000"/>
              </a:lnSpc>
              <a:buClr>
                <a:schemeClr val="tx1"/>
              </a:buClr>
              <a:buSzPct val="60000"/>
              <a:buFont typeface="Arial" panose="020B0604020202020204" pitchFamily="34" charset="0"/>
              <a:buChar char="•"/>
              <a:defRPr sz="2400"/>
            </a:lvl2pPr>
            <a:lvl3pPr marL="457189" indent="-117472">
              <a:lnSpc>
                <a:spcPct val="100000"/>
              </a:lnSpc>
              <a:buClr>
                <a:schemeClr val="tx1"/>
              </a:buClr>
              <a:buSzPct val="60000"/>
              <a:buFont typeface="Arial" panose="020B0604020202020204" pitchFamily="34" charset="0"/>
              <a:buChar char="•"/>
              <a:defRPr sz="2000"/>
            </a:lvl3pPr>
            <a:lvl4pPr marL="574661" indent="-117472">
              <a:lnSpc>
                <a:spcPct val="100000"/>
              </a:lnSpc>
              <a:buClr>
                <a:schemeClr val="tx1"/>
              </a:buClr>
              <a:buSzPct val="60000"/>
              <a:buFont typeface="Arial" panose="020B0604020202020204" pitchFamily="34" charset="0"/>
              <a:buChar char="•"/>
              <a:tabLst/>
              <a:defRPr sz="1800"/>
            </a:lvl4pPr>
            <a:lvl5pPr marL="744520" indent="-112710">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00970406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297" indent="-114297">
              <a:lnSpc>
                <a:spcPct val="100000"/>
              </a:lnSpc>
              <a:buClr>
                <a:schemeClr val="tx1"/>
              </a:buClr>
              <a:buSzPct val="60000"/>
              <a:defRPr sz="2000"/>
            </a:lvl1pPr>
            <a:lvl2pPr marL="228594" indent="-114297">
              <a:lnSpc>
                <a:spcPct val="100000"/>
              </a:lnSpc>
              <a:buClr>
                <a:schemeClr val="tx1"/>
              </a:buClr>
              <a:buSzPct val="60000"/>
              <a:defRPr sz="2000"/>
            </a:lvl2pPr>
            <a:lvl3pPr marL="342892" indent="-114297">
              <a:lnSpc>
                <a:spcPct val="100000"/>
              </a:lnSpc>
              <a:buClr>
                <a:schemeClr val="tx1"/>
              </a:buClr>
              <a:buSzPct val="60000"/>
              <a:defRPr sz="1800"/>
            </a:lvl3pPr>
            <a:lvl4pPr marL="457189" indent="-123822">
              <a:lnSpc>
                <a:spcPct val="100000"/>
              </a:lnSpc>
              <a:buClr>
                <a:schemeClr val="tx1"/>
              </a:buClr>
              <a:buSzPct val="60000"/>
              <a:defRPr sz="1600"/>
            </a:lvl4pPr>
            <a:lvl5pPr marL="574661" indent="-117472">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7" y="1659843"/>
            <a:ext cx="3808797" cy="2931208"/>
          </a:xfrm>
          <a:prstGeom prst="rect">
            <a:avLst/>
          </a:prstGeom>
        </p:spPr>
        <p:txBody>
          <a:bodyPr/>
          <a:lstStyle>
            <a:lvl1pPr marL="114297" indent="-114297">
              <a:buClr>
                <a:schemeClr val="tx2"/>
              </a:buClr>
              <a:buSzPct val="60000"/>
              <a:defRPr lang="en-US" sz="2000" kern="1200" dirty="0" smtClean="0">
                <a:solidFill>
                  <a:schemeClr val="tx2"/>
                </a:solidFill>
                <a:latin typeface="+mn-lt"/>
                <a:ea typeface="ＭＳ Ｐゴシック" charset="0"/>
                <a:cs typeface="CiscoSans"/>
              </a:defRPr>
            </a:lvl1pPr>
            <a:lvl2pPr marL="228594" indent="-114297">
              <a:buClr>
                <a:schemeClr val="tx2"/>
              </a:buClr>
              <a:buSzPct val="60000"/>
              <a:defRPr sz="2000">
                <a:solidFill>
                  <a:schemeClr val="tx2"/>
                </a:solidFill>
              </a:defRPr>
            </a:lvl2pPr>
            <a:lvl3pPr marL="342892" indent="-114297">
              <a:buClr>
                <a:schemeClr val="tx2"/>
              </a:buClr>
              <a:buSzPct val="60000"/>
              <a:defRPr sz="1800">
                <a:solidFill>
                  <a:schemeClr val="tx2"/>
                </a:solidFill>
              </a:defRPr>
            </a:lvl3pPr>
            <a:lvl4pPr marL="457189" indent="-123822">
              <a:buClr>
                <a:schemeClr val="tx2"/>
              </a:buClr>
              <a:buSzPct val="60000"/>
              <a:defRPr sz="1600">
                <a:solidFill>
                  <a:schemeClr val="tx2"/>
                </a:solidFill>
              </a:defRPr>
            </a:lvl4pPr>
            <a:lvl5pPr marL="574661" indent="-117472">
              <a:buClr>
                <a:schemeClr val="tx2"/>
              </a:buClr>
              <a:buSzPct val="60000"/>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31217527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13331"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6" y="4062351"/>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p:nvSpPr>
        <p:spPr bwMode="ltGray">
          <a:xfrm>
            <a:off x="477680" y="4741655"/>
            <a:ext cx="2863168"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30246130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7" y="1655764"/>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6" y="531814"/>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635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7364658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p:nvSpPr>
        <p:spPr bwMode="ltGray">
          <a:xfrm>
            <a:off x="477679" y="4741655"/>
            <a:ext cx="2946839"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322504476"/>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3"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p:nvSpPr>
        <p:spPr bwMode="ltGray">
          <a:xfrm>
            <a:off x="477679" y="4741655"/>
            <a:ext cx="3299450"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882892795"/>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477679" y="4741655"/>
            <a:ext cx="3179921" cy="154518"/>
          </a:xfrm>
          <a:prstGeom prst="rect">
            <a:avLst/>
          </a:prstGeom>
          <a:noFill/>
          <a:ln w="9525">
            <a:noFill/>
            <a:miter lim="800000"/>
            <a:headEnd/>
            <a:tailEnd/>
          </a:ln>
          <a:effectLst/>
        </p:spPr>
        <p:txBody>
          <a:bodyPr wrap="square" lIns="61586" tIns="30792" rIns="61586" bIns="30792" anchor="b">
            <a:spAutoFit/>
          </a:bodyPr>
          <a:lstStyle/>
          <a:p>
            <a:pPr lvl="0" defTabSz="610729" fontAlgn="auto">
              <a:spcBef>
                <a:spcPts val="0"/>
              </a:spcBef>
              <a:spcAft>
                <a:spcPts val="0"/>
              </a:spcAft>
            </a:pPr>
            <a:r>
              <a:rPr lang="en-US" sz="6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892951207"/>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477679" y="4741655"/>
            <a:ext cx="3407027"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63567308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reeform 6"/>
          <p:cNvSpPr>
            <a:spLocks noChangeAspect="1" noEditPoints="1"/>
          </p:cNvSpPr>
          <p:nvPr/>
        </p:nvSpPr>
        <p:spPr bwMode="auto">
          <a:xfrm>
            <a:off x="3762995" y="2129077"/>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Tree>
    <p:extLst>
      <p:ext uri="{BB962C8B-B14F-4D97-AF65-F5344CB8AC3E}">
        <p14:creationId xmlns:p14="http://schemas.microsoft.com/office/powerpoint/2010/main" val="3412943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E686-7941-AB4D-8C12-2B3EE015148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32DDFB-DC80-D747-9919-BD91418C948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8E49F87-19A6-5848-9F60-B0E276A1D036}"/>
              </a:ext>
            </a:extLst>
          </p:cNvPr>
          <p:cNvSpPr>
            <a:spLocks noGrp="1"/>
          </p:cNvSpPr>
          <p:nvPr>
            <p:ph type="dt" sz="half" idx="10"/>
          </p:nvPr>
        </p:nvSpPr>
        <p:spPr/>
        <p:txBody>
          <a:bodyPr/>
          <a:lstStyle/>
          <a:p>
            <a:fld id="{C920BC2D-B29A-C24F-B4C1-EFB642B0A9DC}" type="datetimeFigureOut">
              <a:rPr lang="en-US" smtClean="0"/>
              <a:t>4/15/2021</a:t>
            </a:fld>
            <a:endParaRPr lang="en-US"/>
          </a:p>
        </p:txBody>
      </p:sp>
      <p:sp>
        <p:nvSpPr>
          <p:cNvPr id="5" name="Footer Placeholder 4">
            <a:extLst>
              <a:ext uri="{FF2B5EF4-FFF2-40B4-BE49-F238E27FC236}">
                <a16:creationId xmlns:a16="http://schemas.microsoft.com/office/drawing/2014/main" id="{EAAAE9D8-859D-B545-9DA3-9F8E7A455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A398B-2863-3344-BE5E-E591B8BBAEA1}"/>
              </a:ext>
            </a:extLst>
          </p:cNvPr>
          <p:cNvSpPr>
            <a:spLocks noGrp="1"/>
          </p:cNvSpPr>
          <p:nvPr>
            <p:ph type="sldNum" sz="quarter" idx="12"/>
          </p:nvPr>
        </p:nvSpPr>
        <p:spPr/>
        <p:txBody>
          <a:bodyPr/>
          <a:lstStyle/>
          <a:p>
            <a:fld id="{80060684-3086-9041-BCDF-39854D5BB203}" type="slidenum">
              <a:rPr lang="en-US" smtClean="0"/>
              <a:t>‹#›</a:t>
            </a:fld>
            <a:endParaRPr lang="en-US"/>
          </a:p>
        </p:txBody>
      </p:sp>
    </p:spTree>
    <p:extLst>
      <p:ext uri="{BB962C8B-B14F-4D97-AF65-F5344CB8AC3E}">
        <p14:creationId xmlns:p14="http://schemas.microsoft.com/office/powerpoint/2010/main" val="1557785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5"/>
          <p:cNvSpPr>
            <a:spLocks noGrp="1"/>
          </p:cNvSpPr>
          <p:nvPr>
            <p:ph type="title" hasCustomPrompt="1"/>
          </p:nvPr>
        </p:nvSpPr>
        <p:spPr bwMode="auto">
          <a:xfrm>
            <a:off x="437766" y="341316"/>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1"/>
                </a:solidFill>
              </a:defRPr>
            </a:lvl1pPr>
          </a:lstStyle>
          <a:p>
            <a:pPr lvl="0"/>
            <a:r>
              <a:rPr lang="en-US"/>
              <a:t>Title Goes Here (28pt)</a:t>
            </a:r>
            <a:endParaRPr lang="en-GB"/>
          </a:p>
        </p:txBody>
      </p:sp>
    </p:spTree>
    <p:extLst>
      <p:ext uri="{BB962C8B-B14F-4D97-AF65-F5344CB8AC3E}">
        <p14:creationId xmlns:p14="http://schemas.microsoft.com/office/powerpoint/2010/main" val="286640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56737"/>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072670"/>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3"/>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3" y="3043654"/>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dirty="0"/>
              <a:t>Subtitle Goes Here</a:t>
            </a:r>
          </a:p>
        </p:txBody>
      </p:sp>
      <p:sp>
        <p:nvSpPr>
          <p:cNvPr id="20" name="Title 1"/>
          <p:cNvSpPr>
            <a:spLocks noGrp="1"/>
          </p:cNvSpPr>
          <p:nvPr>
            <p:ph type="ctrTitle" hasCustomPrompt="1"/>
          </p:nvPr>
        </p:nvSpPr>
        <p:spPr>
          <a:xfrm>
            <a:off x="425766"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Tree>
    <p:extLst>
      <p:ext uri="{BB962C8B-B14F-4D97-AF65-F5344CB8AC3E}">
        <p14:creationId xmlns:p14="http://schemas.microsoft.com/office/powerpoint/2010/main" val="195422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488705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4339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394343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60">
              <a:lnSpc>
                <a:spcPct val="100000"/>
              </a:lnSpc>
              <a:spcBef>
                <a:spcPct val="50000"/>
              </a:spcBef>
              <a:buNone/>
              <a:defRPr sz="2200" b="0" i="0">
                <a:solidFill>
                  <a:schemeClr val="tx2"/>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2"/>
            <a:ext cx="7972248" cy="2278837"/>
          </a:xfrm>
          <a:prstGeom prst="rect">
            <a:avLst/>
          </a:prstGeom>
        </p:spPr>
        <p:txBody>
          <a:bodyPr>
            <a:noAutofit/>
          </a:bodyPr>
          <a:lstStyle>
            <a:lvl1pPr marL="183596" indent="-399958" algn="l">
              <a:lnSpc>
                <a:spcPct val="90000"/>
              </a:lnSpc>
              <a:defRPr sz="4000"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209227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500064" y="3901530"/>
            <a:ext cx="8139112" cy="544829"/>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40550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448786" y="3054518"/>
            <a:ext cx="8364236" cy="560153"/>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307514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722457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1"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
        <p:nvSpPr>
          <p:cNvPr id="3" name="Picture Placeholder 2"/>
          <p:cNvSpPr>
            <a:spLocks noGrp="1"/>
          </p:cNvSpPr>
          <p:nvPr>
            <p:ph type="pic" sz="quarter" idx="10"/>
          </p:nvPr>
        </p:nvSpPr>
        <p:spPr>
          <a:xfrm>
            <a:off x="308012" y="240632"/>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85966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189" indent="-165096">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Arial"/>
              <a:buChar char="•"/>
              <a:defRPr sz="1600" b="0" i="0">
                <a:solidFill>
                  <a:schemeClr val="tx1"/>
                </a:solidFill>
                <a:latin typeface="+mn-lt"/>
                <a:ea typeface="CiscoSansTT Thin" charset="0"/>
                <a:cs typeface="CiscoSansTT Thin" charset="0"/>
              </a:defRPr>
            </a:lvl3pPr>
            <a:lvl4pPr marL="911012" indent="-171411">
              <a:buClr>
                <a:schemeClr val="tx1"/>
              </a:buClr>
              <a:buSzPct val="80000"/>
              <a:buFont typeface="Arial"/>
              <a:buChar char="•"/>
              <a:defRPr sz="1400" b="0" i="0">
                <a:solidFill>
                  <a:schemeClr val="tx1"/>
                </a:solidFill>
                <a:latin typeface="+mn-lt"/>
                <a:ea typeface="CiscoSansTT Thin" charset="0"/>
                <a:cs typeface="CiscoSansTT Thin" charset="0"/>
              </a:defRPr>
            </a:lvl4pPr>
            <a:lvl5pPr marL="1082423" indent="-168236">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575460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1" indent="-117472">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18" indent="-114297">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15" indent="-114297">
              <a:buClr>
                <a:schemeClr val="tx1"/>
              </a:buClr>
              <a:buSzPct val="60000"/>
              <a:buFont typeface="Arial"/>
              <a:buChar char="•"/>
              <a:defRPr sz="1600" b="0" i="0">
                <a:solidFill>
                  <a:schemeClr val="tx1"/>
                </a:solidFill>
                <a:latin typeface="+mn-lt"/>
                <a:cs typeface="CiscoSans ExtraLight"/>
              </a:defRPr>
            </a:lvl3pPr>
            <a:lvl4pPr marL="517512" indent="-114297">
              <a:buClr>
                <a:schemeClr val="tx1"/>
              </a:buClr>
              <a:buSzPct val="60000"/>
              <a:buFont typeface="Arial"/>
              <a:buChar char="•"/>
              <a:defRPr sz="1400" b="0" i="0">
                <a:solidFill>
                  <a:schemeClr val="tx1"/>
                </a:solidFill>
                <a:latin typeface="+mn-lt"/>
                <a:cs typeface="CiscoSans ExtraLight"/>
              </a:defRPr>
            </a:lvl4pPr>
            <a:lvl5pPr marL="631809" indent="-114297">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0785643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4093875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1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9"/>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811167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9"/>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8" y="4148221"/>
            <a:ext cx="7180312" cy="326233"/>
          </a:xfrm>
          <a:prstGeom prst="rect">
            <a:avLst/>
          </a:prstGeom>
        </p:spPr>
        <p:txBody>
          <a:bodyPr wrap="square" lIns="91420" tIns="45710" rIns="91420" bIns="45710" anchor="b" anchorCtr="0">
            <a:noAutofit/>
          </a:bodyPr>
          <a:lstStyle>
            <a:lvl1pPr algn="l" defTabSz="603560">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4021635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9"/>
            <a:ext cx="8280057" cy="3073946"/>
          </a:xfrm>
          <a:prstGeom prst="rect">
            <a:avLst/>
          </a:prstGeom>
        </p:spPr>
        <p:txBody>
          <a:bodyPr lIns="91420" tIns="45710" rIns="91420" bIns="45710">
            <a:noAutofit/>
          </a:bodyPr>
          <a:lstStyle>
            <a:lvl1pPr marL="285683" marR="0" indent="-285683" algn="ctr" defTabSz="457094"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6396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3"/>
            <a:ext cx="3662024" cy="2925868"/>
          </a:xfrm>
          <a:prstGeom prst="rect">
            <a:avLst/>
          </a:prstGeom>
        </p:spPr>
        <p:txBody>
          <a:bodyPr lIns="91420" tIns="45710" rIns="91420" bIns="45710">
            <a:noAutofit/>
          </a:bodyPr>
          <a:lstStyle>
            <a:lvl1pPr marL="174621" indent="-117472">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18" indent="-114297">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15" indent="-114297">
              <a:buClr>
                <a:schemeClr val="tx2"/>
              </a:buClr>
              <a:buSzPct val="60000"/>
              <a:buFont typeface="Arial"/>
              <a:buChar char="•"/>
              <a:defRPr sz="1600" b="0" i="0">
                <a:solidFill>
                  <a:schemeClr val="bg1"/>
                </a:solidFill>
                <a:latin typeface="+mn-lt"/>
                <a:ea typeface="CiscoSansTT Thin" charset="0"/>
                <a:cs typeface="CiscoSansTT Thin" charset="0"/>
              </a:defRPr>
            </a:lvl3pPr>
            <a:lvl4pPr marL="517512" indent="-114297">
              <a:buClr>
                <a:schemeClr val="tx2"/>
              </a:buClr>
              <a:buSzPct val="60000"/>
              <a:buFont typeface="Arial"/>
              <a:buChar char="•"/>
              <a:defRPr sz="1400" b="0" i="0">
                <a:solidFill>
                  <a:schemeClr val="bg1"/>
                </a:solidFill>
                <a:latin typeface="+mn-lt"/>
                <a:ea typeface="CiscoSansTT Thin" charset="0"/>
                <a:cs typeface="CiscoSansTT Thin" charset="0"/>
              </a:defRPr>
            </a:lvl4pPr>
            <a:lvl5pPr marL="631809" indent="-114297">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7" y="341314"/>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dirty="0"/>
          </a:p>
        </p:txBody>
      </p:sp>
      <p:sp>
        <p:nvSpPr>
          <p:cNvPr id="8" name="Rectangle 4"/>
          <p:cNvSpPr>
            <a:spLocks noChangeArrowheads="1"/>
          </p:cNvSpPr>
          <p:nvPr/>
        </p:nvSpPr>
        <p:spPr bwMode="ltGray">
          <a:xfrm>
            <a:off x="477679" y="4741655"/>
            <a:ext cx="35683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9663521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1"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4" y="531812"/>
            <a:ext cx="3551237" cy="4059237"/>
          </a:xfrm>
          <a:prstGeom prst="rect">
            <a:avLst/>
          </a:prstGeom>
        </p:spPr>
        <p:txBody>
          <a:bodyPr lIns="0" rIns="0" anchor="ctr" anchorCtr="0"/>
          <a:lstStyle>
            <a:lvl1pPr marL="169859" indent="-169859">
              <a:lnSpc>
                <a:spcPct val="100000"/>
              </a:lnSpc>
              <a:buClr>
                <a:schemeClr val="tx1"/>
              </a:buClr>
              <a:buSzPct val="60000"/>
              <a:buFont typeface="Arial" panose="020B0604020202020204" pitchFamily="34" charset="0"/>
              <a:buChar char="•"/>
              <a:tabLst>
                <a:tab pos="228594" algn="l"/>
              </a:tabLst>
              <a:defRPr sz="2400"/>
            </a:lvl1pPr>
            <a:lvl2pPr marL="346067" indent="-171446">
              <a:lnSpc>
                <a:spcPct val="100000"/>
              </a:lnSpc>
              <a:buClr>
                <a:schemeClr val="tx1"/>
              </a:buClr>
              <a:buSzPct val="60000"/>
              <a:buFont typeface="Arial" panose="020B0604020202020204" pitchFamily="34" charset="0"/>
              <a:buChar char="•"/>
              <a:defRPr sz="2400"/>
            </a:lvl2pPr>
            <a:lvl3pPr marL="457189" indent="-117472">
              <a:lnSpc>
                <a:spcPct val="100000"/>
              </a:lnSpc>
              <a:buClr>
                <a:schemeClr val="tx1"/>
              </a:buClr>
              <a:buSzPct val="60000"/>
              <a:buFont typeface="Arial" panose="020B0604020202020204" pitchFamily="34" charset="0"/>
              <a:buChar char="•"/>
              <a:defRPr sz="2000"/>
            </a:lvl3pPr>
            <a:lvl4pPr marL="574661" indent="-117472">
              <a:lnSpc>
                <a:spcPct val="100000"/>
              </a:lnSpc>
              <a:buClr>
                <a:schemeClr val="tx1"/>
              </a:buClr>
              <a:buSzPct val="60000"/>
              <a:buFont typeface="Arial" panose="020B0604020202020204" pitchFamily="34" charset="0"/>
              <a:buChar char="•"/>
              <a:tabLst/>
              <a:defRPr sz="1800"/>
            </a:lvl4pPr>
            <a:lvl5pPr marL="744520" indent="-112710">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ChangeArrowheads="1"/>
          </p:cNvSpPr>
          <p:nvPr/>
        </p:nvSpPr>
        <p:spPr bwMode="ltGray">
          <a:xfrm>
            <a:off x="477680" y="4741655"/>
            <a:ext cx="34667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56638583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7"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5097464" y="510540"/>
            <a:ext cx="3551237" cy="4080510"/>
          </a:xfrm>
          <a:prstGeom prst="rect">
            <a:avLst/>
          </a:prstGeom>
        </p:spPr>
        <p:txBody>
          <a:bodyPr lIns="0" rIns="0"/>
          <a:lstStyle>
            <a:lvl1pPr marL="114297" indent="-114297">
              <a:lnSpc>
                <a:spcPct val="100000"/>
              </a:lnSpc>
              <a:buClr>
                <a:schemeClr val="tx1"/>
              </a:buClr>
              <a:buSzPct val="60000"/>
              <a:defRPr sz="2000"/>
            </a:lvl1pPr>
            <a:lvl2pPr marL="228594" indent="-114297">
              <a:lnSpc>
                <a:spcPct val="100000"/>
              </a:lnSpc>
              <a:buClr>
                <a:schemeClr val="tx1"/>
              </a:buClr>
              <a:buSzPct val="60000"/>
              <a:defRPr sz="2000"/>
            </a:lvl2pPr>
            <a:lvl3pPr marL="342892" indent="-114297">
              <a:lnSpc>
                <a:spcPct val="100000"/>
              </a:lnSpc>
              <a:buClr>
                <a:schemeClr val="tx1"/>
              </a:buClr>
              <a:buSzPct val="60000"/>
              <a:defRPr sz="1800"/>
            </a:lvl3pPr>
            <a:lvl4pPr marL="457189" indent="-123822">
              <a:lnSpc>
                <a:spcPct val="100000"/>
              </a:lnSpc>
              <a:buClr>
                <a:schemeClr val="tx1"/>
              </a:buClr>
              <a:buSzPct val="60000"/>
              <a:defRPr sz="1600"/>
            </a:lvl4pPr>
            <a:lvl5pPr marL="574661" indent="-117472">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37767" y="1659843"/>
            <a:ext cx="3808797" cy="2931208"/>
          </a:xfrm>
          <a:prstGeom prst="rect">
            <a:avLst/>
          </a:prstGeom>
        </p:spPr>
        <p:txBody>
          <a:bodyPr/>
          <a:lstStyle>
            <a:lvl1pPr marL="114297" indent="-114297">
              <a:buClr>
                <a:schemeClr val="tx2"/>
              </a:buClr>
              <a:buSzPct val="60000"/>
              <a:defRPr lang="en-US" sz="2000" kern="1200" dirty="0" smtClean="0">
                <a:solidFill>
                  <a:schemeClr val="bg1"/>
                </a:solidFill>
                <a:latin typeface="+mn-lt"/>
                <a:ea typeface="ＭＳ Ｐゴシック" charset="0"/>
                <a:cs typeface="CiscoSans"/>
              </a:defRPr>
            </a:lvl1pPr>
            <a:lvl2pPr marL="228594" indent="-114297">
              <a:buClr>
                <a:schemeClr val="tx2"/>
              </a:buClr>
              <a:buSzPct val="60000"/>
              <a:defRPr sz="2000">
                <a:solidFill>
                  <a:schemeClr val="bg1"/>
                </a:solidFill>
              </a:defRPr>
            </a:lvl2pPr>
            <a:lvl3pPr marL="342892" indent="-114297">
              <a:buClr>
                <a:schemeClr val="tx2"/>
              </a:buClr>
              <a:buSzPct val="60000"/>
              <a:defRPr sz="1800">
                <a:solidFill>
                  <a:schemeClr val="bg1"/>
                </a:solidFill>
              </a:defRPr>
            </a:lvl3pPr>
            <a:lvl4pPr marL="457189" indent="-123822">
              <a:buClr>
                <a:schemeClr val="tx2"/>
              </a:buClr>
              <a:buSzPct val="60000"/>
              <a:defRPr sz="1600">
                <a:solidFill>
                  <a:schemeClr val="bg1"/>
                </a:solidFill>
              </a:defRPr>
            </a:lvl4pPr>
            <a:lvl5pPr marL="574661" indent="-117472">
              <a:buClr>
                <a:schemeClr val="tx2"/>
              </a:buClr>
              <a:buSzPct val="600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ChangeArrowheads="1"/>
          </p:cNvSpPr>
          <p:nvPr/>
        </p:nvSpPr>
        <p:spPr bwMode="ltGray">
          <a:xfrm>
            <a:off x="477679" y="4741655"/>
            <a:ext cx="3359215"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34179301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13331"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6" y="531813"/>
            <a:ext cx="3559175" cy="3364846"/>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5089526" y="4062351"/>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p:nvSpPr>
        <p:spPr bwMode="ltGray">
          <a:xfrm>
            <a:off x="477680" y="4741655"/>
            <a:ext cx="2863168"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98884967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5089526" y="531814"/>
            <a:ext cx="3559175" cy="4059236"/>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477679" y="4741655"/>
            <a:ext cx="3263592"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286910985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8" name="Rectangle 4"/>
          <p:cNvSpPr>
            <a:spLocks noChangeArrowheads="1"/>
          </p:cNvSpPr>
          <p:nvPr/>
        </p:nvSpPr>
        <p:spPr bwMode="ltGray">
          <a:xfrm>
            <a:off x="477679" y="4741655"/>
            <a:ext cx="2946839"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365683063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4580093" y="0"/>
            <a:ext cx="4563907" cy="5143500"/>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477679" y="4741655"/>
            <a:ext cx="3299450"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04760279"/>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40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2886057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477679" y="4741655"/>
            <a:ext cx="3179921"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84261731"/>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7" y="1659732"/>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196"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5089526"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477679" y="4741655"/>
            <a:ext cx="3407027" cy="154518"/>
          </a:xfrm>
          <a:prstGeom prst="rect">
            <a:avLst/>
          </a:prstGeom>
          <a:noFill/>
          <a:ln w="9525">
            <a:noFill/>
            <a:miter lim="800000"/>
            <a:headEnd/>
            <a:tailEnd/>
          </a:ln>
          <a:effectLst/>
        </p:spPr>
        <p:txBody>
          <a:bodyPr wrap="square" lIns="61586" tIns="30792" rIns="61586" bIns="30792" anchor="b">
            <a:spAutoFit/>
          </a:bodyPr>
          <a:lstStyle/>
          <a:p>
            <a:pPr algn="l" defTabSz="610729" rtl="0" fontAlgn="auto">
              <a:spcBef>
                <a:spcPts val="0"/>
              </a:spcBef>
              <a:spcAft>
                <a:spcPts val="0"/>
              </a:spcAft>
              <a:defRPr/>
            </a:pPr>
            <a:r>
              <a:rPr lang="en-US" sz="600" kern="1200" spc="20"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00705967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6"/>
          <p:cNvSpPr>
            <a:spLocks noChangeAspect="1" noEditPoints="1"/>
          </p:cNvSpPr>
          <p:nvPr/>
        </p:nvSpPr>
        <p:spPr bwMode="auto">
          <a:xfrm>
            <a:off x="3762995" y="2129077"/>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tx2"/>
              </a:solidFill>
            </a:endParaRPr>
          </a:p>
        </p:txBody>
      </p:sp>
    </p:spTree>
    <p:extLst>
      <p:ext uri="{BB962C8B-B14F-4D97-AF65-F5344CB8AC3E}">
        <p14:creationId xmlns:p14="http://schemas.microsoft.com/office/powerpoint/2010/main" val="6808147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auto">
          <a:xfrm>
            <a:off x="166826" y="225960"/>
            <a:ext cx="8810379" cy="35330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ja-JP" noProof="0"/>
              <a:t>Click to edit Master title style</a:t>
            </a:r>
          </a:p>
        </p:txBody>
      </p:sp>
    </p:spTree>
    <p:extLst>
      <p:ext uri="{BB962C8B-B14F-4D97-AF65-F5344CB8AC3E}">
        <p14:creationId xmlns:p14="http://schemas.microsoft.com/office/powerpoint/2010/main" val="2612597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845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553988"/>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B7B4D279-FDF2-3C4C-83FA-6AA29928E339}" type="datetimeFigureOut">
              <a:rPr lang="en-US" smtClean="0"/>
              <a:t>4/15/2021</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
        <p:nvSpPr>
          <p:cNvPr id="6" name="Rectangle 5"/>
          <p:cNvSpPr>
            <a:spLocks noGrp="1" noChangeArrowheads="1"/>
          </p:cNvSpPr>
          <p:nvPr>
            <p:ph type="sldNum" sz="quarter" idx="12"/>
          </p:nvPr>
        </p:nvSpPr>
        <p:spPr>
          <a:ln/>
        </p:spPr>
        <p:txBody>
          <a:bodyPr/>
          <a:lstStyle>
            <a:lvl1pPr>
              <a:defRPr/>
            </a:lvl1pPr>
          </a:lstStyle>
          <a:p>
            <a:fld id="{0DC31C7A-854D-EF44-912A-66D158972109}" type="slidenum">
              <a:rPr lang="en-US" smtClean="0"/>
              <a:t>‹#›</a:t>
            </a:fld>
            <a:endParaRPr lang="en-US"/>
          </a:p>
        </p:txBody>
      </p:sp>
    </p:spTree>
    <p:extLst>
      <p:ext uri="{BB962C8B-B14F-4D97-AF65-F5344CB8AC3E}">
        <p14:creationId xmlns:p14="http://schemas.microsoft.com/office/powerpoint/2010/main" val="32263793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701" r:id="rId8"/>
    <p:sldLayoutId id="2147483703" r:id="rId9"/>
    <p:sldLayoutId id="2147483704" r:id="rId10"/>
    <p:sldLayoutId id="2147483708" r:id="rId11"/>
    <p:sldLayoutId id="2147483710" r:id="rId12"/>
    <p:sldLayoutId id="2147483723" r:id="rId13"/>
    <p:sldLayoutId id="2147483724" r:id="rId14"/>
    <p:sldLayoutId id="2147483725" r:id="rId15"/>
    <p:sldLayoutId id="2147483726" r:id="rId16"/>
    <p:sldLayoutId id="2147483756" r:id="rId17"/>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291122420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p:nvSpPr>
        <p:spPr bwMode="ltGray">
          <a:xfrm>
            <a:off x="477680" y="4741655"/>
            <a:ext cx="3401050"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baseline="0" dirty="0">
                <a:solidFill>
                  <a:schemeClr val="bg2">
                    <a:lumMod val="65000"/>
                  </a:schemeClr>
                </a:solidFill>
                <a:latin typeface="+mn-lt"/>
                <a:ea typeface="+mn-ea"/>
                <a:cs typeface="CiscoSans Thin"/>
              </a:rPr>
              <a:t>© 2021  Cisco and/or its affiliates. All rights reserved.   Cisco Confidential</a:t>
            </a:r>
          </a:p>
        </p:txBody>
      </p:sp>
      <p:sp>
        <p:nvSpPr>
          <p:cNvPr id="4" name="Rectangle 7"/>
          <p:cNvSpPr>
            <a:spLocks noChangeArrowheads="1"/>
          </p:cNvSpPr>
          <p:nvPr/>
        </p:nvSpPr>
        <p:spPr bwMode="ltGray">
          <a:xfrm>
            <a:off x="8515708" y="4742908"/>
            <a:ext cx="221837" cy="154518"/>
          </a:xfrm>
          <a:prstGeom prst="rect">
            <a:avLst/>
          </a:prstGeom>
          <a:noFill/>
          <a:ln w="9525" algn="ctr">
            <a:noFill/>
            <a:miter lim="800000"/>
            <a:headEnd/>
            <a:tailEnd/>
          </a:ln>
          <a:effectLst/>
        </p:spPr>
        <p:txBody>
          <a:bodyPr wrap="none" lIns="61586" tIns="30792" rIns="61586" bIns="30792" anchor="b">
            <a:spAutoFit/>
          </a:bodyPr>
          <a:lstStyle/>
          <a:p>
            <a:pPr algn="l" defTabSz="610729"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l" defTabSz="610729" rtl="0" fontAlgn="auto">
                <a:spcBef>
                  <a:spcPts val="0"/>
                </a:spcBef>
                <a:spcAft>
                  <a:spcPts val="0"/>
                </a:spcAft>
                <a:defRPr/>
              </a:pPr>
              <a:t>‹#›</a:t>
            </a:fld>
            <a:endParaRPr lang="en-US" sz="600" kern="1200" spc="20" baseline="0">
              <a:solidFill>
                <a:schemeClr val="bg2">
                  <a:lumMod val="65000"/>
                </a:schemeClr>
              </a:solidFill>
              <a:latin typeface="+mn-lt"/>
              <a:ea typeface="+mn-ea"/>
              <a:cs typeface="CiscoSans Thin"/>
            </a:endParaRPr>
          </a:p>
        </p:txBody>
      </p:sp>
    </p:spTree>
    <p:extLst>
      <p:ext uri="{BB962C8B-B14F-4D97-AF65-F5344CB8AC3E}">
        <p14:creationId xmlns:p14="http://schemas.microsoft.com/office/powerpoint/2010/main" val="205354222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Lst>
  <p:txStyles>
    <p:titleStyle>
      <a:lvl1pPr algn="l" defTabSz="684196"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477680" y="4741655"/>
            <a:ext cx="3401050" cy="154518"/>
          </a:xfrm>
          <a:prstGeom prst="rect">
            <a:avLst/>
          </a:prstGeom>
          <a:noFill/>
          <a:ln w="9525">
            <a:noFill/>
            <a:miter lim="800000"/>
            <a:headEnd/>
            <a:tailEnd/>
          </a:ln>
          <a:effectLst/>
        </p:spPr>
        <p:txBody>
          <a:bodyPr wrap="square" lIns="61586" tIns="30792" rIns="61586" bIns="30792" anchor="b">
            <a:spAutoFit/>
          </a:bodyPr>
          <a:lstStyle/>
          <a:p>
            <a:pPr defTabSz="610729" fontAlgn="auto">
              <a:spcBef>
                <a:spcPts val="0"/>
              </a:spcBef>
              <a:spcAft>
                <a:spcPts val="0"/>
              </a:spcAft>
              <a:defRPr/>
            </a:pPr>
            <a:r>
              <a:rPr lang="en-US" sz="600" spc="20" baseline="0" dirty="0">
                <a:solidFill>
                  <a:schemeClr val="bg2">
                    <a:lumMod val="65000"/>
                  </a:schemeClr>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26855237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Lst>
  <p:txStyles>
    <p:titleStyle>
      <a:lvl1pPr algn="l" defTabSz="684196"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6.xml"/><Relationship Id="rId7" Type="http://schemas.openxmlformats.org/officeDocument/2006/relationships/image" Target="../media/image3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emf"/><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9.emf"/><Relationship Id="rId5" Type="http://schemas.openxmlformats.org/officeDocument/2006/relationships/oleObject" Target="../embeddings/oleObject2.bin"/><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0.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51.png"/><Relationship Id="rId4" Type="http://schemas.microsoft.com/office/2007/relationships/hdphoto" Target="../media/hdphoto4.wdp"/><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5.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4.png"/><Relationship Id="rId9"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microsoft.com/office/2007/relationships/hdphoto" Target="../media/hdphoto7.wdp"/><Relationship Id="rId5" Type="http://schemas.openxmlformats.org/officeDocument/2006/relationships/image" Target="../media/image70.png"/><Relationship Id="rId4" Type="http://schemas.microsoft.com/office/2007/relationships/hdphoto" Target="../media/hdphoto6.wdp"/><Relationship Id="rId9"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microsoft.com/office/2007/relationships/hdphoto" Target="../media/hdphoto7.wdp"/><Relationship Id="rId5" Type="http://schemas.openxmlformats.org/officeDocument/2006/relationships/image" Target="../media/image70.png"/><Relationship Id="rId4" Type="http://schemas.microsoft.com/office/2007/relationships/hdphoto" Target="../media/hdphoto6.wdp"/><Relationship Id="rId9" Type="http://schemas.openxmlformats.org/officeDocument/2006/relationships/image" Target="../media/image73.emf"/></Relationships>
</file>

<file path=ppt/slides/_rels/slide4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microsoft.com/office/2007/relationships/hdphoto" Target="../media/hdphoto7.wdp"/><Relationship Id="rId5" Type="http://schemas.openxmlformats.org/officeDocument/2006/relationships/image" Target="../media/image70.png"/><Relationship Id="rId10" Type="http://schemas.openxmlformats.org/officeDocument/2006/relationships/image" Target="../media/image74.wmf"/><Relationship Id="rId4" Type="http://schemas.microsoft.com/office/2007/relationships/hdphoto" Target="../media/hdphoto6.wdp"/><Relationship Id="rId9"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microsoft.com/office/2007/relationships/hdphoto" Target="../media/hdphoto7.wdp"/><Relationship Id="rId5" Type="http://schemas.openxmlformats.org/officeDocument/2006/relationships/image" Target="../media/image70.png"/><Relationship Id="rId4" Type="http://schemas.microsoft.com/office/2007/relationships/hdphoto" Target="../media/hdphoto6.wdp"/><Relationship Id="rId9" Type="http://schemas.openxmlformats.org/officeDocument/2006/relationships/image" Target="../media/image7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0.tiff"/><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p:txBody>
          <a:bodyPr/>
          <a:lstStyle/>
          <a:p>
            <a:r>
              <a:rPr lang="en-IN" dirty="0"/>
              <a:t>SIFY MANAGED CISCO SD-WAN</a:t>
            </a:r>
          </a:p>
          <a:p>
            <a:endParaRPr lang="en-IN" dirty="0"/>
          </a:p>
        </p:txBody>
      </p:sp>
    </p:spTree>
    <p:extLst>
      <p:ext uri="{BB962C8B-B14F-4D97-AF65-F5344CB8AC3E}">
        <p14:creationId xmlns:p14="http://schemas.microsoft.com/office/powerpoint/2010/main" val="450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 name="Straight Arrow Connector 347">
            <a:extLst>
              <a:ext uri="{FF2B5EF4-FFF2-40B4-BE49-F238E27FC236}">
                <a16:creationId xmlns:a16="http://schemas.microsoft.com/office/drawing/2014/main" id="{16287610-D92E-4D13-99DB-05E7312E54E7}"/>
              </a:ext>
            </a:extLst>
          </p:cNvPr>
          <p:cNvCxnSpPr>
            <a:cxnSpLocks/>
          </p:cNvCxnSpPr>
          <p:nvPr/>
        </p:nvCxnSpPr>
        <p:spPr>
          <a:xfrm>
            <a:off x="7710497" y="2281415"/>
            <a:ext cx="1953" cy="285348"/>
          </a:xfrm>
          <a:prstGeom prst="straightConnector1">
            <a:avLst/>
          </a:prstGeom>
          <a:noFill/>
          <a:ln w="25400" cap="rnd" cmpd="sng" algn="ctr">
            <a:solidFill>
              <a:schemeClr val="accent1"/>
            </a:solidFill>
            <a:prstDash val="solid"/>
            <a:headEnd type="arrow" w="med" len="sm"/>
            <a:tailEnd type="none" w="med" len="med"/>
          </a:ln>
          <a:effectLst/>
        </p:spPr>
      </p:cxnSp>
      <p:graphicFrame>
        <p:nvGraphicFramePr>
          <p:cNvPr id="2" name="Object 1" hidden="1">
            <a:extLst>
              <a:ext uri="{FF2B5EF4-FFF2-40B4-BE49-F238E27FC236}">
                <a16:creationId xmlns:a16="http://schemas.microsoft.com/office/drawing/2014/main" id="{82745637-2C9B-8B4F-A78D-B81837A91FB7}"/>
              </a:ext>
            </a:extLst>
          </p:cNvPr>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2745637-2C9B-8B4F-A78D-B81837A91FB7}"/>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A07836E-D8A1-4441-A48A-21DD14976065}"/>
              </a:ext>
            </a:extLst>
          </p:cNvPr>
          <p:cNvSpPr/>
          <p:nvPr>
            <p:custDataLst>
              <p:tags r:id="rId2"/>
            </p:custDataLst>
          </p:nvPr>
        </p:nvSpPr>
        <p:spPr>
          <a:xfrm>
            <a:off x="1"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154">
              <a:defRPr/>
            </a:pPr>
            <a:endParaRPr lang="en-US">
              <a:solidFill>
                <a:srgbClr val="0D274D"/>
              </a:solidFill>
              <a:latin typeface="CiscoSansTT ExtraLight" panose="020B0303020201020303" pitchFamily="34" charset="0"/>
              <a:sym typeface="CiscoSansTT ExtraLight" panose="020B0303020201020303" pitchFamily="34" charset="0"/>
            </a:endParaRPr>
          </a:p>
        </p:txBody>
      </p:sp>
      <p:sp>
        <p:nvSpPr>
          <p:cNvPr id="8" name="Title 7">
            <a:extLst>
              <a:ext uri="{FF2B5EF4-FFF2-40B4-BE49-F238E27FC236}">
                <a16:creationId xmlns:a16="http://schemas.microsoft.com/office/drawing/2014/main" id="{3A0812AC-DC6D-3344-B64D-BDCF3BE8A66A}"/>
              </a:ext>
            </a:extLst>
          </p:cNvPr>
          <p:cNvSpPr>
            <a:spLocks noGrp="1"/>
          </p:cNvSpPr>
          <p:nvPr>
            <p:ph type="title" idx="4294967295"/>
          </p:nvPr>
        </p:nvSpPr>
        <p:spPr>
          <a:xfrm>
            <a:off x="174123" y="85993"/>
            <a:ext cx="6259169" cy="677098"/>
          </a:xfrm>
        </p:spPr>
        <p:txBody>
          <a:bodyPr/>
          <a:lstStyle/>
          <a:p>
            <a:r>
              <a:rPr lang="en-US" sz="1900" dirty="0">
                <a:latin typeface="Segoe UI" panose="020B0502040204020203" pitchFamily="34" charset="0"/>
                <a:cs typeface="Segoe UI" panose="020B0502040204020203" pitchFamily="34" charset="0"/>
              </a:rPr>
              <a:t>Sd-wan security Driving towards SASE model</a:t>
            </a:r>
          </a:p>
        </p:txBody>
      </p:sp>
      <p:grpSp>
        <p:nvGrpSpPr>
          <p:cNvPr id="87" name="Group 86">
            <a:extLst>
              <a:ext uri="{FF2B5EF4-FFF2-40B4-BE49-F238E27FC236}">
                <a16:creationId xmlns:a16="http://schemas.microsoft.com/office/drawing/2014/main" id="{FEEE1E26-596D-E74C-9BC6-C48BCED845E0}"/>
              </a:ext>
            </a:extLst>
          </p:cNvPr>
          <p:cNvGrpSpPr/>
          <p:nvPr/>
        </p:nvGrpSpPr>
        <p:grpSpPr>
          <a:xfrm>
            <a:off x="410841" y="750408"/>
            <a:ext cx="2424376" cy="2788150"/>
            <a:chOff x="252128" y="967004"/>
            <a:chExt cx="3351979" cy="3717953"/>
          </a:xfrm>
        </p:grpSpPr>
        <p:grpSp>
          <p:nvGrpSpPr>
            <p:cNvPr id="88" name="Group 87">
              <a:extLst>
                <a:ext uri="{FF2B5EF4-FFF2-40B4-BE49-F238E27FC236}">
                  <a16:creationId xmlns:a16="http://schemas.microsoft.com/office/drawing/2014/main" id="{F501C8D0-D364-C749-9EC1-29C5F9292B9B}"/>
                </a:ext>
              </a:extLst>
            </p:cNvPr>
            <p:cNvGrpSpPr/>
            <p:nvPr/>
          </p:nvGrpSpPr>
          <p:grpSpPr>
            <a:xfrm>
              <a:off x="588712" y="3683740"/>
              <a:ext cx="644072" cy="1001216"/>
              <a:chOff x="1085546" y="1999546"/>
              <a:chExt cx="455651" cy="572204"/>
            </a:xfrm>
          </p:grpSpPr>
          <p:sp>
            <p:nvSpPr>
              <p:cNvPr id="110" name="Freeform 39">
                <a:extLst>
                  <a:ext uri="{FF2B5EF4-FFF2-40B4-BE49-F238E27FC236}">
                    <a16:creationId xmlns:a16="http://schemas.microsoft.com/office/drawing/2014/main" id="{E369DAE4-5E50-9E48-BB12-11171B56BAA3}"/>
                  </a:ext>
                </a:extLst>
              </p:cNvPr>
              <p:cNvSpPr/>
              <p:nvPr/>
            </p:nvSpPr>
            <p:spPr>
              <a:xfrm>
                <a:off x="1085546" y="2009712"/>
                <a:ext cx="152401" cy="558800"/>
              </a:xfrm>
              <a:custGeom>
                <a:avLst/>
                <a:gdLst>
                  <a:gd name="connsiteX0" fmla="*/ 152401 w 152401"/>
                  <a:gd name="connsiteY0" fmla="*/ 0 h 558800"/>
                  <a:gd name="connsiteX1" fmla="*/ 152401 w 152401"/>
                  <a:gd name="connsiteY1" fmla="*/ 161925 h 558800"/>
                  <a:gd name="connsiteX2" fmla="*/ 152400 w 152401"/>
                  <a:gd name="connsiteY2" fmla="*/ 161925 h 558800"/>
                  <a:gd name="connsiteX3" fmla="*/ 152400 w 152401"/>
                  <a:gd name="connsiteY3" fmla="*/ 558800 h 558800"/>
                  <a:gd name="connsiteX4" fmla="*/ 0 w 152401"/>
                  <a:gd name="connsiteY4" fmla="*/ 558800 h 558800"/>
                  <a:gd name="connsiteX5" fmla="*/ 0 w 152401"/>
                  <a:gd name="connsiteY5" fmla="*/ 161925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558800">
                    <a:moveTo>
                      <a:pt x="152401" y="0"/>
                    </a:moveTo>
                    <a:lnTo>
                      <a:pt x="152401" y="161925"/>
                    </a:lnTo>
                    <a:lnTo>
                      <a:pt x="152400" y="161925"/>
                    </a:lnTo>
                    <a:lnTo>
                      <a:pt x="152400" y="558800"/>
                    </a:lnTo>
                    <a:lnTo>
                      <a:pt x="0" y="558800"/>
                    </a:lnTo>
                    <a:lnTo>
                      <a:pt x="0" y="161925"/>
                    </a:lnTo>
                    <a:close/>
                  </a:path>
                </a:pathLst>
              </a:cu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11" name="Rectangle 110">
                <a:extLst>
                  <a:ext uri="{FF2B5EF4-FFF2-40B4-BE49-F238E27FC236}">
                    <a16:creationId xmlns:a16="http://schemas.microsoft.com/office/drawing/2014/main" id="{E4266A44-885D-FB4F-BA3C-56049AD97DBB}"/>
                  </a:ext>
                </a:extLst>
              </p:cNvPr>
              <p:cNvSpPr/>
              <p:nvPr/>
            </p:nvSpPr>
            <p:spPr>
              <a:xfrm>
                <a:off x="1318173" y="2255055"/>
                <a:ext cx="223024" cy="316695"/>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12" name="Rectangle 111">
                <a:extLst>
                  <a:ext uri="{FF2B5EF4-FFF2-40B4-BE49-F238E27FC236}">
                    <a16:creationId xmlns:a16="http://schemas.microsoft.com/office/drawing/2014/main" id="{55E2110F-FD10-9047-8156-4C4157DAE1D3}"/>
                  </a:ext>
                </a:extLst>
              </p:cNvPr>
              <p:cNvSpPr/>
              <p:nvPr/>
            </p:nvSpPr>
            <p:spPr>
              <a:xfrm>
                <a:off x="1344936" y="2188147"/>
                <a:ext cx="169498" cy="115973"/>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13" name="Line 41">
                <a:extLst>
                  <a:ext uri="{FF2B5EF4-FFF2-40B4-BE49-F238E27FC236}">
                    <a16:creationId xmlns:a16="http://schemas.microsoft.com/office/drawing/2014/main" id="{FD075B89-C7A1-1C4D-92E2-A36CF9AD71BF}"/>
                  </a:ext>
                </a:extLst>
              </p:cNvPr>
              <p:cNvSpPr>
                <a:spLocks noChangeShapeType="1"/>
              </p:cNvSpPr>
              <p:nvPr/>
            </p:nvSpPr>
            <p:spPr bwMode="auto">
              <a:xfrm flipV="1">
                <a:off x="1313052" y="1999546"/>
                <a:ext cx="0" cy="97991"/>
              </a:xfrm>
              <a:prstGeom prst="line">
                <a:avLst/>
              </a:prstGeom>
              <a:solidFill>
                <a:srgbClr val="FFFFFF"/>
              </a:solidFill>
              <a:ln w="12700" cap="rnd">
                <a:solidFill>
                  <a:srgbClr val="00BCEB"/>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nvGrpSpPr>
              <p:cNvPr id="114" name="Group 113">
                <a:extLst>
                  <a:ext uri="{FF2B5EF4-FFF2-40B4-BE49-F238E27FC236}">
                    <a16:creationId xmlns:a16="http://schemas.microsoft.com/office/drawing/2014/main" id="{08EC367E-502A-4049-B66E-8B5F9096BD6D}"/>
                  </a:ext>
                </a:extLst>
              </p:cNvPr>
              <p:cNvGrpSpPr/>
              <p:nvPr/>
            </p:nvGrpSpPr>
            <p:grpSpPr>
              <a:xfrm>
                <a:off x="1200696" y="2098938"/>
                <a:ext cx="223024" cy="468351"/>
                <a:chOff x="1039294" y="3934150"/>
                <a:chExt cx="223024" cy="468351"/>
              </a:xfrm>
              <a:solidFill>
                <a:srgbClr val="676767">
                  <a:lumMod val="60000"/>
                  <a:lumOff val="40000"/>
                </a:srgbClr>
              </a:solidFill>
            </p:grpSpPr>
            <p:sp>
              <p:nvSpPr>
                <p:cNvPr id="119" name="Rectangle 118">
                  <a:extLst>
                    <a:ext uri="{FF2B5EF4-FFF2-40B4-BE49-F238E27FC236}">
                      <a16:creationId xmlns:a16="http://schemas.microsoft.com/office/drawing/2014/main" id="{D8AE3B7E-D15D-644D-971A-F84693BD927C}"/>
                    </a:ext>
                  </a:extLst>
                </p:cNvPr>
                <p:cNvSpPr/>
                <p:nvPr/>
              </p:nvSpPr>
              <p:spPr>
                <a:xfrm>
                  <a:off x="1039294" y="4059044"/>
                  <a:ext cx="223024" cy="343457"/>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20" name="Rectangle 119">
                  <a:extLst>
                    <a:ext uri="{FF2B5EF4-FFF2-40B4-BE49-F238E27FC236}">
                      <a16:creationId xmlns:a16="http://schemas.microsoft.com/office/drawing/2014/main" id="{1980A0B6-46B9-0B49-97FE-8D0E3CD09ECE}"/>
                    </a:ext>
                  </a:extLst>
                </p:cNvPr>
                <p:cNvSpPr/>
                <p:nvPr/>
              </p:nvSpPr>
              <p:spPr>
                <a:xfrm>
                  <a:off x="1066057" y="3992136"/>
                  <a:ext cx="169498" cy="115973"/>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21" name="Rectangle 120">
                  <a:extLst>
                    <a:ext uri="{FF2B5EF4-FFF2-40B4-BE49-F238E27FC236}">
                      <a16:creationId xmlns:a16="http://schemas.microsoft.com/office/drawing/2014/main" id="{B1678CB5-1175-2249-8D1E-192F69E51957}"/>
                    </a:ext>
                  </a:extLst>
                </p:cNvPr>
                <p:cNvSpPr/>
                <p:nvPr/>
              </p:nvSpPr>
              <p:spPr>
                <a:xfrm>
                  <a:off x="1119583" y="3934150"/>
                  <a:ext cx="62446" cy="115973"/>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grpSp>
          <p:sp>
            <p:nvSpPr>
              <p:cNvPr id="115" name="Line 27">
                <a:extLst>
                  <a:ext uri="{FF2B5EF4-FFF2-40B4-BE49-F238E27FC236}">
                    <a16:creationId xmlns:a16="http://schemas.microsoft.com/office/drawing/2014/main" id="{2C93131C-2AA4-0742-BE5E-272888362FDA}"/>
                  </a:ext>
                </a:extLst>
              </p:cNvPr>
              <p:cNvSpPr>
                <a:spLocks noChangeShapeType="1"/>
              </p:cNvSpPr>
              <p:nvPr/>
            </p:nvSpPr>
            <p:spPr bwMode="auto">
              <a:xfrm>
                <a:off x="1253324" y="2282137"/>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16" name="Line 28">
                <a:extLst>
                  <a:ext uri="{FF2B5EF4-FFF2-40B4-BE49-F238E27FC236}">
                    <a16:creationId xmlns:a16="http://schemas.microsoft.com/office/drawing/2014/main" id="{5FB3384A-8EA6-1E47-AEB3-4D2C6DCBB5EB}"/>
                  </a:ext>
                </a:extLst>
              </p:cNvPr>
              <p:cNvSpPr>
                <a:spLocks noChangeShapeType="1"/>
              </p:cNvSpPr>
              <p:nvPr/>
            </p:nvSpPr>
            <p:spPr bwMode="auto">
              <a:xfrm>
                <a:off x="1253324" y="2353064"/>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17" name="Line 29">
                <a:extLst>
                  <a:ext uri="{FF2B5EF4-FFF2-40B4-BE49-F238E27FC236}">
                    <a16:creationId xmlns:a16="http://schemas.microsoft.com/office/drawing/2014/main" id="{14AC26A8-C2A3-5649-B0E4-B1300B59E813}"/>
                  </a:ext>
                </a:extLst>
              </p:cNvPr>
              <p:cNvSpPr>
                <a:spLocks noChangeShapeType="1"/>
              </p:cNvSpPr>
              <p:nvPr/>
            </p:nvSpPr>
            <p:spPr bwMode="auto">
              <a:xfrm>
                <a:off x="1253324" y="2424924"/>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18" name="Line 30">
                <a:extLst>
                  <a:ext uri="{FF2B5EF4-FFF2-40B4-BE49-F238E27FC236}">
                    <a16:creationId xmlns:a16="http://schemas.microsoft.com/office/drawing/2014/main" id="{6BFBBEEC-8A08-8D44-B246-0C1361F0E361}"/>
                  </a:ext>
                </a:extLst>
              </p:cNvPr>
              <p:cNvSpPr>
                <a:spLocks noChangeShapeType="1"/>
              </p:cNvSpPr>
              <p:nvPr/>
            </p:nvSpPr>
            <p:spPr bwMode="auto">
              <a:xfrm>
                <a:off x="1253324" y="2495851"/>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grpSp>
          <p:nvGrpSpPr>
            <p:cNvPr id="89" name="Group 88">
              <a:extLst>
                <a:ext uri="{FF2B5EF4-FFF2-40B4-BE49-F238E27FC236}">
                  <a16:creationId xmlns:a16="http://schemas.microsoft.com/office/drawing/2014/main" id="{BF6F3708-3FD1-6C47-B935-7922C56B31E3}"/>
                </a:ext>
              </a:extLst>
            </p:cNvPr>
            <p:cNvGrpSpPr/>
            <p:nvPr/>
          </p:nvGrpSpPr>
          <p:grpSpPr>
            <a:xfrm>
              <a:off x="2885734" y="3865106"/>
              <a:ext cx="452855" cy="819851"/>
              <a:chOff x="2304721" y="2103198"/>
              <a:chExt cx="320374" cy="468552"/>
            </a:xfrm>
          </p:grpSpPr>
          <p:sp>
            <p:nvSpPr>
              <p:cNvPr id="102" name="Rectangle 101">
                <a:extLst>
                  <a:ext uri="{FF2B5EF4-FFF2-40B4-BE49-F238E27FC236}">
                    <a16:creationId xmlns:a16="http://schemas.microsoft.com/office/drawing/2014/main" id="{B2632D3C-52B3-1B4A-B6E6-9B5360154B89}"/>
                  </a:ext>
                </a:extLst>
              </p:cNvPr>
              <p:cNvSpPr/>
              <p:nvPr/>
            </p:nvSpPr>
            <p:spPr>
              <a:xfrm>
                <a:off x="2304721" y="2189907"/>
                <a:ext cx="79728" cy="376360"/>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03" name="Rectangle 102">
                <a:extLst>
                  <a:ext uri="{FF2B5EF4-FFF2-40B4-BE49-F238E27FC236}">
                    <a16:creationId xmlns:a16="http://schemas.microsoft.com/office/drawing/2014/main" id="{D72EFF7E-0A37-6B4B-85CB-F457F87A314A}"/>
                  </a:ext>
                </a:extLst>
              </p:cNvPr>
              <p:cNvSpPr/>
              <p:nvPr/>
            </p:nvSpPr>
            <p:spPr>
              <a:xfrm>
                <a:off x="2467882" y="2126355"/>
                <a:ext cx="157213" cy="445395"/>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04" name="Rectangle 103">
                <a:extLst>
                  <a:ext uri="{FF2B5EF4-FFF2-40B4-BE49-F238E27FC236}">
                    <a16:creationId xmlns:a16="http://schemas.microsoft.com/office/drawing/2014/main" id="{C7F706F4-592C-724A-80B3-2C4D1DE734BC}"/>
                  </a:ext>
                </a:extLst>
              </p:cNvPr>
              <p:cNvSpPr/>
              <p:nvPr/>
            </p:nvSpPr>
            <p:spPr>
              <a:xfrm>
                <a:off x="2548438" y="2103198"/>
                <a:ext cx="57788" cy="64586"/>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05" name="Rectangle 104">
                <a:extLst>
                  <a:ext uri="{FF2B5EF4-FFF2-40B4-BE49-F238E27FC236}">
                    <a16:creationId xmlns:a16="http://schemas.microsoft.com/office/drawing/2014/main" id="{605E5670-ADB2-4B4C-BD6B-98AB80FB85E0}"/>
                  </a:ext>
                </a:extLst>
              </p:cNvPr>
              <p:cNvSpPr/>
              <p:nvPr/>
            </p:nvSpPr>
            <p:spPr>
              <a:xfrm>
                <a:off x="2328333" y="2282160"/>
                <a:ext cx="193120" cy="286350"/>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06" name="Line 27">
                <a:extLst>
                  <a:ext uri="{FF2B5EF4-FFF2-40B4-BE49-F238E27FC236}">
                    <a16:creationId xmlns:a16="http://schemas.microsoft.com/office/drawing/2014/main" id="{0F037632-8B58-7441-B54C-C5D13336ACEC}"/>
                  </a:ext>
                </a:extLst>
              </p:cNvPr>
              <p:cNvSpPr>
                <a:spLocks noChangeShapeType="1"/>
              </p:cNvSpPr>
              <p:nvPr/>
            </p:nvSpPr>
            <p:spPr bwMode="auto">
              <a:xfrm>
                <a:off x="2377154" y="2340007"/>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07" name="Line 28">
                <a:extLst>
                  <a:ext uri="{FF2B5EF4-FFF2-40B4-BE49-F238E27FC236}">
                    <a16:creationId xmlns:a16="http://schemas.microsoft.com/office/drawing/2014/main" id="{B093DA93-80EA-9A43-9923-0880FE7C22E5}"/>
                  </a:ext>
                </a:extLst>
              </p:cNvPr>
              <p:cNvSpPr>
                <a:spLocks noChangeShapeType="1"/>
              </p:cNvSpPr>
              <p:nvPr/>
            </p:nvSpPr>
            <p:spPr bwMode="auto">
              <a:xfrm>
                <a:off x="2377154" y="2396698"/>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08" name="Line 29">
                <a:extLst>
                  <a:ext uri="{FF2B5EF4-FFF2-40B4-BE49-F238E27FC236}">
                    <a16:creationId xmlns:a16="http://schemas.microsoft.com/office/drawing/2014/main" id="{DDC27742-3A01-444E-8919-B958B4C893D3}"/>
                  </a:ext>
                </a:extLst>
              </p:cNvPr>
              <p:cNvSpPr>
                <a:spLocks noChangeShapeType="1"/>
              </p:cNvSpPr>
              <p:nvPr/>
            </p:nvSpPr>
            <p:spPr bwMode="auto">
              <a:xfrm>
                <a:off x="2377154" y="2454135"/>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09" name="Line 30">
                <a:extLst>
                  <a:ext uri="{FF2B5EF4-FFF2-40B4-BE49-F238E27FC236}">
                    <a16:creationId xmlns:a16="http://schemas.microsoft.com/office/drawing/2014/main" id="{BFA1C5F7-3E35-2E4F-9925-D37879C9F080}"/>
                  </a:ext>
                </a:extLst>
              </p:cNvPr>
              <p:cNvSpPr>
                <a:spLocks noChangeShapeType="1"/>
              </p:cNvSpPr>
              <p:nvPr/>
            </p:nvSpPr>
            <p:spPr bwMode="auto">
              <a:xfrm>
                <a:off x="2377154" y="2510826"/>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sp>
          <p:nvSpPr>
            <p:cNvPr id="90" name="Line 38">
              <a:extLst>
                <a:ext uri="{FF2B5EF4-FFF2-40B4-BE49-F238E27FC236}">
                  <a16:creationId xmlns:a16="http://schemas.microsoft.com/office/drawing/2014/main" id="{17A27115-CEFF-9648-8096-B1A9DF2710D1}"/>
                </a:ext>
              </a:extLst>
            </p:cNvPr>
            <p:cNvSpPr>
              <a:spLocks noChangeShapeType="1"/>
            </p:cNvSpPr>
            <p:nvPr/>
          </p:nvSpPr>
          <p:spPr bwMode="auto">
            <a:xfrm>
              <a:off x="252128" y="4679521"/>
              <a:ext cx="3351979" cy="0"/>
            </a:xfrm>
            <a:prstGeom prst="line">
              <a:avLst/>
            </a:prstGeom>
            <a:noFill/>
            <a:ln w="25400" cap="rnd">
              <a:solidFill>
                <a:srgbClr val="A4A4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cxnSp>
          <p:nvCxnSpPr>
            <p:cNvPr id="91" name="Straight Arrow Connector 90">
              <a:extLst>
                <a:ext uri="{FF2B5EF4-FFF2-40B4-BE49-F238E27FC236}">
                  <a16:creationId xmlns:a16="http://schemas.microsoft.com/office/drawing/2014/main" id="{437A2A83-38F7-0B4F-B6EC-64F90BA96123}"/>
                </a:ext>
              </a:extLst>
            </p:cNvPr>
            <p:cNvCxnSpPr>
              <a:cxnSpLocks/>
            </p:cNvCxnSpPr>
            <p:nvPr/>
          </p:nvCxnSpPr>
          <p:spPr>
            <a:xfrm>
              <a:off x="1167309" y="4428047"/>
              <a:ext cx="1649419" cy="0"/>
            </a:xfrm>
            <a:prstGeom prst="straightConnector1">
              <a:avLst/>
            </a:prstGeom>
            <a:noFill/>
            <a:ln w="25400" cap="rnd" cmpd="sng" algn="ctr">
              <a:solidFill>
                <a:srgbClr val="00BCEB"/>
              </a:solidFill>
              <a:prstDash val="solid"/>
              <a:headEnd type="arrow" w="med" len="sm"/>
              <a:tailEnd type="none" w="med" len="med"/>
            </a:ln>
            <a:effectLst/>
          </p:spPr>
        </p:cxnSp>
        <p:sp>
          <p:nvSpPr>
            <p:cNvPr id="92" name="Arc 91">
              <a:extLst>
                <a:ext uri="{FF2B5EF4-FFF2-40B4-BE49-F238E27FC236}">
                  <a16:creationId xmlns:a16="http://schemas.microsoft.com/office/drawing/2014/main" id="{C64B7F25-803D-2441-BD85-5684BB5D4B75}"/>
                </a:ext>
              </a:extLst>
            </p:cNvPr>
            <p:cNvSpPr/>
            <p:nvPr/>
          </p:nvSpPr>
          <p:spPr>
            <a:xfrm>
              <a:off x="523678" y="967004"/>
              <a:ext cx="1806906" cy="3280781"/>
            </a:xfrm>
            <a:prstGeom prst="arc">
              <a:avLst>
                <a:gd name="adj1" fmla="val 1629709"/>
                <a:gd name="adj2" fmla="val 5912749"/>
              </a:avLst>
            </a:prstGeom>
            <a:noFill/>
            <a:ln w="25400" cap="rnd" cmpd="sng" algn="ctr">
              <a:solidFill>
                <a:srgbClr val="00BCEB"/>
              </a:solidFill>
              <a:prstDash val="solid"/>
              <a:headEnd type="arrow" w="med" len="sm"/>
              <a:tailEnd type="none"/>
            </a:ln>
            <a:effectLst/>
          </p:spPr>
          <p:txBody>
            <a:bodyPr rtlCol="0" anchor="ctr"/>
            <a:lstStyle>
              <a:defPPr>
                <a:defRPr lang="en-US"/>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defTabSz="457142">
                <a:defRPr/>
              </a:pPr>
              <a:endParaRPr lang="en-US">
                <a:solidFill>
                  <a:srgbClr val="FFFFFF"/>
                </a:solidFill>
                <a:latin typeface="CiscoSansTT ExtraLight"/>
              </a:endParaRPr>
            </a:p>
          </p:txBody>
        </p:sp>
      </p:grpSp>
      <p:grpSp>
        <p:nvGrpSpPr>
          <p:cNvPr id="123" name="Group 122">
            <a:extLst>
              <a:ext uri="{FF2B5EF4-FFF2-40B4-BE49-F238E27FC236}">
                <a16:creationId xmlns:a16="http://schemas.microsoft.com/office/drawing/2014/main" id="{F983DFCC-33B2-854C-9670-3302B7E4D981}"/>
              </a:ext>
            </a:extLst>
          </p:cNvPr>
          <p:cNvGrpSpPr/>
          <p:nvPr/>
        </p:nvGrpSpPr>
        <p:grpSpPr>
          <a:xfrm>
            <a:off x="6433300" y="2519136"/>
            <a:ext cx="2444897" cy="991834"/>
            <a:chOff x="8534772" y="3426257"/>
            <a:chExt cx="3243459" cy="1266200"/>
          </a:xfrm>
        </p:grpSpPr>
        <p:grpSp>
          <p:nvGrpSpPr>
            <p:cNvPr id="125" name="Group 124">
              <a:extLst>
                <a:ext uri="{FF2B5EF4-FFF2-40B4-BE49-F238E27FC236}">
                  <a16:creationId xmlns:a16="http://schemas.microsoft.com/office/drawing/2014/main" id="{935D016F-3F8B-464E-BCCE-381DDD01B6D5}"/>
                </a:ext>
              </a:extLst>
            </p:cNvPr>
            <p:cNvGrpSpPr/>
            <p:nvPr/>
          </p:nvGrpSpPr>
          <p:grpSpPr>
            <a:xfrm>
              <a:off x="8860459" y="3551868"/>
              <a:ext cx="623220" cy="1140589"/>
              <a:chOff x="1085546" y="1999546"/>
              <a:chExt cx="455651" cy="572204"/>
            </a:xfrm>
          </p:grpSpPr>
          <p:sp>
            <p:nvSpPr>
              <p:cNvPr id="161" name="Freeform 7">
                <a:extLst>
                  <a:ext uri="{FF2B5EF4-FFF2-40B4-BE49-F238E27FC236}">
                    <a16:creationId xmlns:a16="http://schemas.microsoft.com/office/drawing/2014/main" id="{6EA00F30-3A01-5C4A-9D3B-D461C20D8406}"/>
                  </a:ext>
                </a:extLst>
              </p:cNvPr>
              <p:cNvSpPr/>
              <p:nvPr/>
            </p:nvSpPr>
            <p:spPr>
              <a:xfrm>
                <a:off x="1085546" y="2009712"/>
                <a:ext cx="152401" cy="558800"/>
              </a:xfrm>
              <a:custGeom>
                <a:avLst/>
                <a:gdLst>
                  <a:gd name="connsiteX0" fmla="*/ 152401 w 152401"/>
                  <a:gd name="connsiteY0" fmla="*/ 0 h 558800"/>
                  <a:gd name="connsiteX1" fmla="*/ 152401 w 152401"/>
                  <a:gd name="connsiteY1" fmla="*/ 161925 h 558800"/>
                  <a:gd name="connsiteX2" fmla="*/ 152400 w 152401"/>
                  <a:gd name="connsiteY2" fmla="*/ 161925 h 558800"/>
                  <a:gd name="connsiteX3" fmla="*/ 152400 w 152401"/>
                  <a:gd name="connsiteY3" fmla="*/ 558800 h 558800"/>
                  <a:gd name="connsiteX4" fmla="*/ 0 w 152401"/>
                  <a:gd name="connsiteY4" fmla="*/ 558800 h 558800"/>
                  <a:gd name="connsiteX5" fmla="*/ 0 w 152401"/>
                  <a:gd name="connsiteY5" fmla="*/ 161925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558800">
                    <a:moveTo>
                      <a:pt x="152401" y="0"/>
                    </a:moveTo>
                    <a:lnTo>
                      <a:pt x="152401" y="161925"/>
                    </a:lnTo>
                    <a:lnTo>
                      <a:pt x="152400" y="161925"/>
                    </a:lnTo>
                    <a:lnTo>
                      <a:pt x="152400" y="558800"/>
                    </a:lnTo>
                    <a:lnTo>
                      <a:pt x="0" y="558800"/>
                    </a:lnTo>
                    <a:lnTo>
                      <a:pt x="0" y="161925"/>
                    </a:lnTo>
                    <a:close/>
                  </a:path>
                </a:pathLst>
              </a:cu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62" name="Rectangle 161">
                <a:extLst>
                  <a:ext uri="{FF2B5EF4-FFF2-40B4-BE49-F238E27FC236}">
                    <a16:creationId xmlns:a16="http://schemas.microsoft.com/office/drawing/2014/main" id="{E6324B11-448A-A141-BE6A-8912E1F48CD1}"/>
                  </a:ext>
                </a:extLst>
              </p:cNvPr>
              <p:cNvSpPr/>
              <p:nvPr/>
            </p:nvSpPr>
            <p:spPr>
              <a:xfrm>
                <a:off x="1318173" y="2255055"/>
                <a:ext cx="223024" cy="316695"/>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63" name="Rectangle 162">
                <a:extLst>
                  <a:ext uri="{FF2B5EF4-FFF2-40B4-BE49-F238E27FC236}">
                    <a16:creationId xmlns:a16="http://schemas.microsoft.com/office/drawing/2014/main" id="{7381B344-542D-204B-82A4-00858BDCFC47}"/>
                  </a:ext>
                </a:extLst>
              </p:cNvPr>
              <p:cNvSpPr/>
              <p:nvPr/>
            </p:nvSpPr>
            <p:spPr>
              <a:xfrm>
                <a:off x="1344936" y="2188147"/>
                <a:ext cx="169498" cy="115973"/>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64" name="Line 41">
                <a:extLst>
                  <a:ext uri="{FF2B5EF4-FFF2-40B4-BE49-F238E27FC236}">
                    <a16:creationId xmlns:a16="http://schemas.microsoft.com/office/drawing/2014/main" id="{35005870-BD97-784D-B4DA-6E4EBAF2B98B}"/>
                  </a:ext>
                </a:extLst>
              </p:cNvPr>
              <p:cNvSpPr>
                <a:spLocks noChangeShapeType="1"/>
              </p:cNvSpPr>
              <p:nvPr/>
            </p:nvSpPr>
            <p:spPr bwMode="auto">
              <a:xfrm flipV="1">
                <a:off x="1313052" y="1999546"/>
                <a:ext cx="0" cy="97991"/>
              </a:xfrm>
              <a:prstGeom prst="line">
                <a:avLst/>
              </a:prstGeom>
              <a:noFill/>
              <a:ln w="12700" cap="rnd">
                <a:solidFill>
                  <a:srgbClr val="676767">
                    <a:lumMod val="60000"/>
                    <a:lumOff val="4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nvGrpSpPr>
              <p:cNvPr id="165" name="Group 164">
                <a:extLst>
                  <a:ext uri="{FF2B5EF4-FFF2-40B4-BE49-F238E27FC236}">
                    <a16:creationId xmlns:a16="http://schemas.microsoft.com/office/drawing/2014/main" id="{87AE2227-8A49-AB43-A436-DAFC0E9344DA}"/>
                  </a:ext>
                </a:extLst>
              </p:cNvPr>
              <p:cNvGrpSpPr/>
              <p:nvPr/>
            </p:nvGrpSpPr>
            <p:grpSpPr>
              <a:xfrm>
                <a:off x="1200696" y="2098938"/>
                <a:ext cx="223024" cy="468351"/>
                <a:chOff x="1039294" y="3934150"/>
                <a:chExt cx="223024" cy="468351"/>
              </a:xfrm>
              <a:solidFill>
                <a:srgbClr val="676767">
                  <a:lumMod val="60000"/>
                  <a:lumOff val="40000"/>
                </a:srgbClr>
              </a:solidFill>
            </p:grpSpPr>
            <p:sp>
              <p:nvSpPr>
                <p:cNvPr id="170" name="Rectangle 169">
                  <a:extLst>
                    <a:ext uri="{FF2B5EF4-FFF2-40B4-BE49-F238E27FC236}">
                      <a16:creationId xmlns:a16="http://schemas.microsoft.com/office/drawing/2014/main" id="{C32802CE-DA4A-1C41-880C-5ABAEDACB6D1}"/>
                    </a:ext>
                  </a:extLst>
                </p:cNvPr>
                <p:cNvSpPr/>
                <p:nvPr/>
              </p:nvSpPr>
              <p:spPr>
                <a:xfrm>
                  <a:off x="1039294" y="4059044"/>
                  <a:ext cx="223024" cy="343457"/>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71" name="Rectangle 170">
                  <a:extLst>
                    <a:ext uri="{FF2B5EF4-FFF2-40B4-BE49-F238E27FC236}">
                      <a16:creationId xmlns:a16="http://schemas.microsoft.com/office/drawing/2014/main" id="{E14FBF4D-2259-8148-B7D5-6B8D04A906ED}"/>
                    </a:ext>
                  </a:extLst>
                </p:cNvPr>
                <p:cNvSpPr/>
                <p:nvPr/>
              </p:nvSpPr>
              <p:spPr>
                <a:xfrm>
                  <a:off x="1066057" y="3992136"/>
                  <a:ext cx="169498" cy="115973"/>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72" name="Rectangle 171">
                  <a:extLst>
                    <a:ext uri="{FF2B5EF4-FFF2-40B4-BE49-F238E27FC236}">
                      <a16:creationId xmlns:a16="http://schemas.microsoft.com/office/drawing/2014/main" id="{43091597-2AA1-4E4D-B3C8-6250F766CB00}"/>
                    </a:ext>
                  </a:extLst>
                </p:cNvPr>
                <p:cNvSpPr/>
                <p:nvPr/>
              </p:nvSpPr>
              <p:spPr>
                <a:xfrm>
                  <a:off x="1119583" y="3934150"/>
                  <a:ext cx="62446" cy="115973"/>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grpSp>
          <p:sp>
            <p:nvSpPr>
              <p:cNvPr id="166" name="Line 27">
                <a:extLst>
                  <a:ext uri="{FF2B5EF4-FFF2-40B4-BE49-F238E27FC236}">
                    <a16:creationId xmlns:a16="http://schemas.microsoft.com/office/drawing/2014/main" id="{FF93C27B-F985-CB4D-B6A3-FBC3D0C4AE18}"/>
                  </a:ext>
                </a:extLst>
              </p:cNvPr>
              <p:cNvSpPr>
                <a:spLocks noChangeShapeType="1"/>
              </p:cNvSpPr>
              <p:nvPr/>
            </p:nvSpPr>
            <p:spPr bwMode="auto">
              <a:xfrm>
                <a:off x="1253324" y="2282137"/>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67" name="Line 28">
                <a:extLst>
                  <a:ext uri="{FF2B5EF4-FFF2-40B4-BE49-F238E27FC236}">
                    <a16:creationId xmlns:a16="http://schemas.microsoft.com/office/drawing/2014/main" id="{F574E94F-3E58-8844-839F-0118FB156801}"/>
                  </a:ext>
                </a:extLst>
              </p:cNvPr>
              <p:cNvSpPr>
                <a:spLocks noChangeShapeType="1"/>
              </p:cNvSpPr>
              <p:nvPr/>
            </p:nvSpPr>
            <p:spPr bwMode="auto">
              <a:xfrm>
                <a:off x="1253324" y="2353064"/>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68" name="Line 29">
                <a:extLst>
                  <a:ext uri="{FF2B5EF4-FFF2-40B4-BE49-F238E27FC236}">
                    <a16:creationId xmlns:a16="http://schemas.microsoft.com/office/drawing/2014/main" id="{2CB17B60-3ED9-994C-857F-F5940C928B76}"/>
                  </a:ext>
                </a:extLst>
              </p:cNvPr>
              <p:cNvSpPr>
                <a:spLocks noChangeShapeType="1"/>
              </p:cNvSpPr>
              <p:nvPr/>
            </p:nvSpPr>
            <p:spPr bwMode="auto">
              <a:xfrm>
                <a:off x="1253324" y="2424924"/>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69" name="Line 30">
                <a:extLst>
                  <a:ext uri="{FF2B5EF4-FFF2-40B4-BE49-F238E27FC236}">
                    <a16:creationId xmlns:a16="http://schemas.microsoft.com/office/drawing/2014/main" id="{DDE1317F-79CB-7B43-8B2C-E196D4D65587}"/>
                  </a:ext>
                </a:extLst>
              </p:cNvPr>
              <p:cNvSpPr>
                <a:spLocks noChangeShapeType="1"/>
              </p:cNvSpPr>
              <p:nvPr/>
            </p:nvSpPr>
            <p:spPr bwMode="auto">
              <a:xfrm>
                <a:off x="1253324" y="2495851"/>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grpSp>
          <p:nvGrpSpPr>
            <p:cNvPr id="126" name="Group 125">
              <a:extLst>
                <a:ext uri="{FF2B5EF4-FFF2-40B4-BE49-F238E27FC236}">
                  <a16:creationId xmlns:a16="http://schemas.microsoft.com/office/drawing/2014/main" id="{806A8BB9-5201-0247-8347-685175AFB6E4}"/>
                </a:ext>
              </a:extLst>
            </p:cNvPr>
            <p:cNvGrpSpPr/>
            <p:nvPr/>
          </p:nvGrpSpPr>
          <p:grpSpPr>
            <a:xfrm>
              <a:off x="11083124" y="3758480"/>
              <a:ext cx="438193" cy="933976"/>
              <a:chOff x="2304721" y="2103198"/>
              <a:chExt cx="320374" cy="468552"/>
            </a:xfrm>
          </p:grpSpPr>
          <p:sp>
            <p:nvSpPr>
              <p:cNvPr id="153" name="Rectangle 152">
                <a:extLst>
                  <a:ext uri="{FF2B5EF4-FFF2-40B4-BE49-F238E27FC236}">
                    <a16:creationId xmlns:a16="http://schemas.microsoft.com/office/drawing/2014/main" id="{E3CF6631-50FE-9D4C-82AD-3FDC17983317}"/>
                  </a:ext>
                </a:extLst>
              </p:cNvPr>
              <p:cNvSpPr/>
              <p:nvPr/>
            </p:nvSpPr>
            <p:spPr>
              <a:xfrm>
                <a:off x="2304721" y="2189907"/>
                <a:ext cx="79728" cy="376360"/>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54" name="Rectangle 153">
                <a:extLst>
                  <a:ext uri="{FF2B5EF4-FFF2-40B4-BE49-F238E27FC236}">
                    <a16:creationId xmlns:a16="http://schemas.microsoft.com/office/drawing/2014/main" id="{2CA7E696-CFAF-2C4D-9E4E-26C167E723F5}"/>
                  </a:ext>
                </a:extLst>
              </p:cNvPr>
              <p:cNvSpPr/>
              <p:nvPr/>
            </p:nvSpPr>
            <p:spPr>
              <a:xfrm>
                <a:off x="2467882" y="2126355"/>
                <a:ext cx="157213" cy="445395"/>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55" name="Rectangle 154">
                <a:extLst>
                  <a:ext uri="{FF2B5EF4-FFF2-40B4-BE49-F238E27FC236}">
                    <a16:creationId xmlns:a16="http://schemas.microsoft.com/office/drawing/2014/main" id="{0F1DF3EF-A83E-9644-B81C-1AE7AE91F8A8}"/>
                  </a:ext>
                </a:extLst>
              </p:cNvPr>
              <p:cNvSpPr/>
              <p:nvPr/>
            </p:nvSpPr>
            <p:spPr>
              <a:xfrm>
                <a:off x="2548438" y="2103198"/>
                <a:ext cx="57788" cy="64586"/>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56" name="Rectangle 155">
                <a:extLst>
                  <a:ext uri="{FF2B5EF4-FFF2-40B4-BE49-F238E27FC236}">
                    <a16:creationId xmlns:a16="http://schemas.microsoft.com/office/drawing/2014/main" id="{EE51CC83-9BA2-2C4D-9F0D-254ED557EF0B}"/>
                  </a:ext>
                </a:extLst>
              </p:cNvPr>
              <p:cNvSpPr/>
              <p:nvPr/>
            </p:nvSpPr>
            <p:spPr>
              <a:xfrm>
                <a:off x="2328333" y="2282160"/>
                <a:ext cx="193120" cy="286350"/>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57" name="Line 27">
                <a:extLst>
                  <a:ext uri="{FF2B5EF4-FFF2-40B4-BE49-F238E27FC236}">
                    <a16:creationId xmlns:a16="http://schemas.microsoft.com/office/drawing/2014/main" id="{14061012-3427-8744-A581-F697AD55A0B9}"/>
                  </a:ext>
                </a:extLst>
              </p:cNvPr>
              <p:cNvSpPr>
                <a:spLocks noChangeShapeType="1"/>
              </p:cNvSpPr>
              <p:nvPr/>
            </p:nvSpPr>
            <p:spPr bwMode="auto">
              <a:xfrm>
                <a:off x="2377154" y="2340007"/>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58" name="Line 28">
                <a:extLst>
                  <a:ext uri="{FF2B5EF4-FFF2-40B4-BE49-F238E27FC236}">
                    <a16:creationId xmlns:a16="http://schemas.microsoft.com/office/drawing/2014/main" id="{72BA34A3-4B09-4349-8428-314653845B88}"/>
                  </a:ext>
                </a:extLst>
              </p:cNvPr>
              <p:cNvSpPr>
                <a:spLocks noChangeShapeType="1"/>
              </p:cNvSpPr>
              <p:nvPr/>
            </p:nvSpPr>
            <p:spPr bwMode="auto">
              <a:xfrm>
                <a:off x="2377154" y="2396698"/>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59" name="Line 29">
                <a:extLst>
                  <a:ext uri="{FF2B5EF4-FFF2-40B4-BE49-F238E27FC236}">
                    <a16:creationId xmlns:a16="http://schemas.microsoft.com/office/drawing/2014/main" id="{188C74AF-3D79-1245-8680-9EE4A2CD1F25}"/>
                  </a:ext>
                </a:extLst>
              </p:cNvPr>
              <p:cNvSpPr>
                <a:spLocks noChangeShapeType="1"/>
              </p:cNvSpPr>
              <p:nvPr/>
            </p:nvSpPr>
            <p:spPr bwMode="auto">
              <a:xfrm>
                <a:off x="2377154" y="2454135"/>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60" name="Line 30">
                <a:extLst>
                  <a:ext uri="{FF2B5EF4-FFF2-40B4-BE49-F238E27FC236}">
                    <a16:creationId xmlns:a16="http://schemas.microsoft.com/office/drawing/2014/main" id="{4871725A-36A5-774D-B67F-1A01E4C016A7}"/>
                  </a:ext>
                </a:extLst>
              </p:cNvPr>
              <p:cNvSpPr>
                <a:spLocks noChangeShapeType="1"/>
              </p:cNvSpPr>
              <p:nvPr/>
            </p:nvSpPr>
            <p:spPr bwMode="auto">
              <a:xfrm>
                <a:off x="2377154" y="2510826"/>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sp>
          <p:nvSpPr>
            <p:cNvPr id="127" name="Line 38">
              <a:extLst>
                <a:ext uri="{FF2B5EF4-FFF2-40B4-BE49-F238E27FC236}">
                  <a16:creationId xmlns:a16="http://schemas.microsoft.com/office/drawing/2014/main" id="{F5564C41-8E62-DF44-859F-8F40E35B94E2}"/>
                </a:ext>
              </a:extLst>
            </p:cNvPr>
            <p:cNvSpPr>
              <a:spLocks noChangeShapeType="1"/>
            </p:cNvSpPr>
            <p:nvPr/>
          </p:nvSpPr>
          <p:spPr bwMode="auto">
            <a:xfrm>
              <a:off x="8534772" y="4686264"/>
              <a:ext cx="3243459" cy="0"/>
            </a:xfrm>
            <a:prstGeom prst="line">
              <a:avLst/>
            </a:prstGeom>
            <a:noFill/>
            <a:ln w="25400" cap="rnd">
              <a:solidFill>
                <a:srgbClr val="A4A4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nvGrpSpPr>
            <p:cNvPr id="129" name="Group 128">
              <a:extLst>
                <a:ext uri="{FF2B5EF4-FFF2-40B4-BE49-F238E27FC236}">
                  <a16:creationId xmlns:a16="http://schemas.microsoft.com/office/drawing/2014/main" id="{BDFB6FCB-FD98-F04C-8F7A-901160777618}"/>
                </a:ext>
              </a:extLst>
            </p:cNvPr>
            <p:cNvGrpSpPr>
              <a:grpSpLocks noChangeAspect="1"/>
            </p:cNvGrpSpPr>
            <p:nvPr/>
          </p:nvGrpSpPr>
          <p:grpSpPr>
            <a:xfrm>
              <a:off x="9975624" y="4125264"/>
              <a:ext cx="512024" cy="487680"/>
              <a:chOff x="7125015" y="2025471"/>
              <a:chExt cx="438434" cy="438434"/>
            </a:xfrm>
          </p:grpSpPr>
          <p:sp>
            <p:nvSpPr>
              <p:cNvPr id="141" name="Oval 140">
                <a:extLst>
                  <a:ext uri="{FF2B5EF4-FFF2-40B4-BE49-F238E27FC236}">
                    <a16:creationId xmlns:a16="http://schemas.microsoft.com/office/drawing/2014/main" id="{4CCA8D69-BA78-4943-ACFF-B5D71B50E062}"/>
                  </a:ext>
                </a:extLst>
              </p:cNvPr>
              <p:cNvSpPr>
                <a:spLocks noChangeAspect="1"/>
              </p:cNvSpPr>
              <p:nvPr/>
            </p:nvSpPr>
            <p:spPr>
              <a:xfrm>
                <a:off x="7125015" y="2025471"/>
                <a:ext cx="438434" cy="438434"/>
              </a:xfrm>
              <a:prstGeom prst="ellipse">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grpSp>
            <p:nvGrpSpPr>
              <p:cNvPr id="142" name="Group 141">
                <a:extLst>
                  <a:ext uri="{FF2B5EF4-FFF2-40B4-BE49-F238E27FC236}">
                    <a16:creationId xmlns:a16="http://schemas.microsoft.com/office/drawing/2014/main" id="{D784BF50-3A74-6740-91E5-3BCB889E4CAD}"/>
                  </a:ext>
                </a:extLst>
              </p:cNvPr>
              <p:cNvGrpSpPr>
                <a:grpSpLocks noChangeAspect="1"/>
              </p:cNvGrpSpPr>
              <p:nvPr/>
            </p:nvGrpSpPr>
            <p:grpSpPr>
              <a:xfrm>
                <a:off x="7210707" y="2103993"/>
                <a:ext cx="265183" cy="295875"/>
                <a:chOff x="4910756" y="1819804"/>
                <a:chExt cx="458618" cy="511701"/>
              </a:xfrm>
            </p:grpSpPr>
            <p:sp>
              <p:nvSpPr>
                <p:cNvPr id="143" name="Line 63">
                  <a:extLst>
                    <a:ext uri="{FF2B5EF4-FFF2-40B4-BE49-F238E27FC236}">
                      <a16:creationId xmlns:a16="http://schemas.microsoft.com/office/drawing/2014/main" id="{C07BEC7B-0757-A34F-9052-59B5229D0426}"/>
                    </a:ext>
                  </a:extLst>
                </p:cNvPr>
                <p:cNvSpPr>
                  <a:spLocks noChangeShapeType="1"/>
                </p:cNvSpPr>
                <p:nvPr/>
              </p:nvSpPr>
              <p:spPr bwMode="auto">
                <a:xfrm flipV="1">
                  <a:off x="4948828" y="1964866"/>
                  <a:ext cx="378291" cy="224980"/>
                </a:xfrm>
                <a:prstGeom prst="line">
                  <a:avLst/>
                </a:prstGeom>
                <a:noFill/>
                <a:ln w="1905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44" name="Hexagon 143">
                  <a:extLst>
                    <a:ext uri="{FF2B5EF4-FFF2-40B4-BE49-F238E27FC236}">
                      <a16:creationId xmlns:a16="http://schemas.microsoft.com/office/drawing/2014/main" id="{4E010D84-EA2C-8E45-9692-75F943C7DFA6}"/>
                    </a:ext>
                  </a:extLst>
                </p:cNvPr>
                <p:cNvSpPr/>
                <p:nvPr/>
              </p:nvSpPr>
              <p:spPr>
                <a:xfrm rot="16200000">
                  <a:off x="4914108" y="1876495"/>
                  <a:ext cx="451918" cy="389584"/>
                </a:xfrm>
                <a:prstGeom prst="hexagon">
                  <a:avLst>
                    <a:gd name="adj" fmla="val 28663"/>
                    <a:gd name="vf" fmla="val 115470"/>
                  </a:avLst>
                </a:prstGeom>
                <a:noFill/>
                <a:ln w="19050" cap="rnd" cmpd="sng" algn="ctr">
                  <a:solidFill>
                    <a:schemeClr val="bg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45" name="Freeform 69">
                  <a:extLst>
                    <a:ext uri="{FF2B5EF4-FFF2-40B4-BE49-F238E27FC236}">
                      <a16:creationId xmlns:a16="http://schemas.microsoft.com/office/drawing/2014/main" id="{8C2BAC50-8F0B-294C-B5CB-1FF72521F4E2}"/>
                    </a:ext>
                  </a:extLst>
                </p:cNvPr>
                <p:cNvSpPr>
                  <a:spLocks noChangeAspect="1" noChangeArrowheads="1"/>
                </p:cNvSpPr>
                <p:nvPr/>
              </p:nvSpPr>
              <p:spPr bwMode="auto">
                <a:xfrm>
                  <a:off x="5297954" y="1920700"/>
                  <a:ext cx="71420" cy="71420"/>
                </a:xfrm>
                <a:custGeom>
                  <a:avLst/>
                  <a:gdLst>
                    <a:gd name="T0" fmla="*/ 336 w 337"/>
                    <a:gd name="T1" fmla="*/ 167 h 336"/>
                    <a:gd name="T2" fmla="*/ 313 w 337"/>
                    <a:gd name="T3" fmla="*/ 251 h 336"/>
                    <a:gd name="T4" fmla="*/ 252 w 337"/>
                    <a:gd name="T5" fmla="*/ 313 h 336"/>
                    <a:gd name="T6" fmla="*/ 168 w 337"/>
                    <a:gd name="T7" fmla="*/ 335 h 336"/>
                    <a:gd name="T8" fmla="*/ 84 w 337"/>
                    <a:gd name="T9" fmla="*/ 313 h 336"/>
                    <a:gd name="T10" fmla="*/ 23 w 337"/>
                    <a:gd name="T11" fmla="*/ 251 h 336"/>
                    <a:gd name="T12" fmla="*/ 0 w 337"/>
                    <a:gd name="T13" fmla="*/ 167 h 336"/>
                    <a:gd name="T14" fmla="*/ 23 w 337"/>
                    <a:gd name="T15" fmla="*/ 83 h 336"/>
                    <a:gd name="T16" fmla="*/ 84 w 337"/>
                    <a:gd name="T17" fmla="*/ 22 h 336"/>
                    <a:gd name="T18" fmla="*/ 168 w 337"/>
                    <a:gd name="T19" fmla="*/ 0 h 336"/>
                    <a:gd name="T20" fmla="*/ 252 w 337"/>
                    <a:gd name="T21" fmla="*/ 22 h 336"/>
                    <a:gd name="T22" fmla="*/ 313 w 337"/>
                    <a:gd name="T23" fmla="*/ 83 h 336"/>
                    <a:gd name="T24" fmla="*/ 336 w 337"/>
                    <a:gd name="T25" fmla="*/ 16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336">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chemeClr val="bg2"/>
                </a:solidFill>
                <a:ln w="19050" cap="flat">
                  <a:solidFill>
                    <a:schemeClr val="bg2"/>
                  </a:solid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46" name="Freeform 69">
                  <a:extLst>
                    <a:ext uri="{FF2B5EF4-FFF2-40B4-BE49-F238E27FC236}">
                      <a16:creationId xmlns:a16="http://schemas.microsoft.com/office/drawing/2014/main" id="{C1D8D50D-08F1-9049-A882-7395DF637797}"/>
                    </a:ext>
                  </a:extLst>
                </p:cNvPr>
                <p:cNvSpPr>
                  <a:spLocks noChangeAspect="1" noChangeArrowheads="1"/>
                </p:cNvSpPr>
                <p:nvPr/>
              </p:nvSpPr>
              <p:spPr bwMode="auto">
                <a:xfrm>
                  <a:off x="4910756" y="2150452"/>
                  <a:ext cx="71420" cy="71420"/>
                </a:xfrm>
                <a:custGeom>
                  <a:avLst/>
                  <a:gdLst>
                    <a:gd name="T0" fmla="*/ 336 w 337"/>
                    <a:gd name="T1" fmla="*/ 167 h 336"/>
                    <a:gd name="T2" fmla="*/ 313 w 337"/>
                    <a:gd name="T3" fmla="*/ 251 h 336"/>
                    <a:gd name="T4" fmla="*/ 252 w 337"/>
                    <a:gd name="T5" fmla="*/ 313 h 336"/>
                    <a:gd name="T6" fmla="*/ 168 w 337"/>
                    <a:gd name="T7" fmla="*/ 335 h 336"/>
                    <a:gd name="T8" fmla="*/ 84 w 337"/>
                    <a:gd name="T9" fmla="*/ 313 h 336"/>
                    <a:gd name="T10" fmla="*/ 23 w 337"/>
                    <a:gd name="T11" fmla="*/ 251 h 336"/>
                    <a:gd name="T12" fmla="*/ 0 w 337"/>
                    <a:gd name="T13" fmla="*/ 167 h 336"/>
                    <a:gd name="T14" fmla="*/ 23 w 337"/>
                    <a:gd name="T15" fmla="*/ 83 h 336"/>
                    <a:gd name="T16" fmla="*/ 84 w 337"/>
                    <a:gd name="T17" fmla="*/ 22 h 336"/>
                    <a:gd name="T18" fmla="*/ 168 w 337"/>
                    <a:gd name="T19" fmla="*/ 0 h 336"/>
                    <a:gd name="T20" fmla="*/ 252 w 337"/>
                    <a:gd name="T21" fmla="*/ 22 h 336"/>
                    <a:gd name="T22" fmla="*/ 313 w 337"/>
                    <a:gd name="T23" fmla="*/ 83 h 336"/>
                    <a:gd name="T24" fmla="*/ 336 w 337"/>
                    <a:gd name="T25" fmla="*/ 16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336">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chemeClr val="bg2"/>
                </a:solidFill>
                <a:ln w="19050" cap="flat">
                  <a:solidFill>
                    <a:schemeClr val="bg2"/>
                  </a:solid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47" name="Line 63">
                  <a:extLst>
                    <a:ext uri="{FF2B5EF4-FFF2-40B4-BE49-F238E27FC236}">
                      <a16:creationId xmlns:a16="http://schemas.microsoft.com/office/drawing/2014/main" id="{D5DD356B-532F-6E4B-855C-609556871960}"/>
                    </a:ext>
                  </a:extLst>
                </p:cNvPr>
                <p:cNvSpPr>
                  <a:spLocks noChangeShapeType="1"/>
                </p:cNvSpPr>
                <p:nvPr/>
              </p:nvSpPr>
              <p:spPr bwMode="auto">
                <a:xfrm flipH="1" flipV="1">
                  <a:off x="4978499" y="1971804"/>
                  <a:ext cx="320430" cy="190566"/>
                </a:xfrm>
                <a:prstGeom prst="line">
                  <a:avLst/>
                </a:prstGeom>
                <a:noFill/>
                <a:ln w="1905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48" name="Line 63">
                  <a:extLst>
                    <a:ext uri="{FF2B5EF4-FFF2-40B4-BE49-F238E27FC236}">
                      <a16:creationId xmlns:a16="http://schemas.microsoft.com/office/drawing/2014/main" id="{F4CC0682-FFE0-F048-8600-92F25B8BB527}"/>
                    </a:ext>
                  </a:extLst>
                </p:cNvPr>
                <p:cNvSpPr>
                  <a:spLocks noChangeShapeType="1"/>
                </p:cNvSpPr>
                <p:nvPr/>
              </p:nvSpPr>
              <p:spPr bwMode="auto">
                <a:xfrm flipH="1" flipV="1">
                  <a:off x="5140066" y="1847271"/>
                  <a:ext cx="0" cy="412818"/>
                </a:xfrm>
                <a:prstGeom prst="line">
                  <a:avLst/>
                </a:prstGeom>
                <a:noFill/>
                <a:ln w="19050" cap="flat">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49" name="Freeform 69">
                  <a:extLst>
                    <a:ext uri="{FF2B5EF4-FFF2-40B4-BE49-F238E27FC236}">
                      <a16:creationId xmlns:a16="http://schemas.microsoft.com/office/drawing/2014/main" id="{1F193F71-EDF3-0B43-92A5-60E9A29227BA}"/>
                    </a:ext>
                  </a:extLst>
                </p:cNvPr>
                <p:cNvSpPr>
                  <a:spLocks noChangeAspect="1" noChangeArrowheads="1"/>
                </p:cNvSpPr>
                <p:nvPr/>
              </p:nvSpPr>
              <p:spPr bwMode="auto">
                <a:xfrm>
                  <a:off x="5104400" y="2260085"/>
                  <a:ext cx="71420" cy="71420"/>
                </a:xfrm>
                <a:custGeom>
                  <a:avLst/>
                  <a:gdLst>
                    <a:gd name="T0" fmla="*/ 336 w 337"/>
                    <a:gd name="T1" fmla="*/ 167 h 336"/>
                    <a:gd name="T2" fmla="*/ 313 w 337"/>
                    <a:gd name="T3" fmla="*/ 251 h 336"/>
                    <a:gd name="T4" fmla="*/ 252 w 337"/>
                    <a:gd name="T5" fmla="*/ 313 h 336"/>
                    <a:gd name="T6" fmla="*/ 168 w 337"/>
                    <a:gd name="T7" fmla="*/ 335 h 336"/>
                    <a:gd name="T8" fmla="*/ 84 w 337"/>
                    <a:gd name="T9" fmla="*/ 313 h 336"/>
                    <a:gd name="T10" fmla="*/ 23 w 337"/>
                    <a:gd name="T11" fmla="*/ 251 h 336"/>
                    <a:gd name="T12" fmla="*/ 0 w 337"/>
                    <a:gd name="T13" fmla="*/ 167 h 336"/>
                    <a:gd name="T14" fmla="*/ 23 w 337"/>
                    <a:gd name="T15" fmla="*/ 83 h 336"/>
                    <a:gd name="T16" fmla="*/ 84 w 337"/>
                    <a:gd name="T17" fmla="*/ 22 h 336"/>
                    <a:gd name="T18" fmla="*/ 168 w 337"/>
                    <a:gd name="T19" fmla="*/ 0 h 336"/>
                    <a:gd name="T20" fmla="*/ 252 w 337"/>
                    <a:gd name="T21" fmla="*/ 22 h 336"/>
                    <a:gd name="T22" fmla="*/ 313 w 337"/>
                    <a:gd name="T23" fmla="*/ 83 h 336"/>
                    <a:gd name="T24" fmla="*/ 336 w 337"/>
                    <a:gd name="T25" fmla="*/ 16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336">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chemeClr val="bg2"/>
                </a:solidFill>
                <a:ln w="19050" cap="flat">
                  <a:solidFill>
                    <a:schemeClr val="bg2"/>
                  </a:solid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50" name="Freeform 69">
                  <a:extLst>
                    <a:ext uri="{FF2B5EF4-FFF2-40B4-BE49-F238E27FC236}">
                      <a16:creationId xmlns:a16="http://schemas.microsoft.com/office/drawing/2014/main" id="{8C9FED7B-5860-E640-B0F9-EF0605B6B46F}"/>
                    </a:ext>
                  </a:extLst>
                </p:cNvPr>
                <p:cNvSpPr>
                  <a:spLocks noChangeAspect="1" noChangeArrowheads="1"/>
                </p:cNvSpPr>
                <p:nvPr/>
              </p:nvSpPr>
              <p:spPr bwMode="auto">
                <a:xfrm>
                  <a:off x="5104402" y="1819804"/>
                  <a:ext cx="71420" cy="71420"/>
                </a:xfrm>
                <a:custGeom>
                  <a:avLst/>
                  <a:gdLst>
                    <a:gd name="T0" fmla="*/ 336 w 337"/>
                    <a:gd name="T1" fmla="*/ 167 h 336"/>
                    <a:gd name="T2" fmla="*/ 313 w 337"/>
                    <a:gd name="T3" fmla="*/ 251 h 336"/>
                    <a:gd name="T4" fmla="*/ 252 w 337"/>
                    <a:gd name="T5" fmla="*/ 313 h 336"/>
                    <a:gd name="T6" fmla="*/ 168 w 337"/>
                    <a:gd name="T7" fmla="*/ 335 h 336"/>
                    <a:gd name="T8" fmla="*/ 84 w 337"/>
                    <a:gd name="T9" fmla="*/ 313 h 336"/>
                    <a:gd name="T10" fmla="*/ 23 w 337"/>
                    <a:gd name="T11" fmla="*/ 251 h 336"/>
                    <a:gd name="T12" fmla="*/ 0 w 337"/>
                    <a:gd name="T13" fmla="*/ 167 h 336"/>
                    <a:gd name="T14" fmla="*/ 23 w 337"/>
                    <a:gd name="T15" fmla="*/ 83 h 336"/>
                    <a:gd name="T16" fmla="*/ 84 w 337"/>
                    <a:gd name="T17" fmla="*/ 22 h 336"/>
                    <a:gd name="T18" fmla="*/ 168 w 337"/>
                    <a:gd name="T19" fmla="*/ 0 h 336"/>
                    <a:gd name="T20" fmla="*/ 252 w 337"/>
                    <a:gd name="T21" fmla="*/ 22 h 336"/>
                    <a:gd name="T22" fmla="*/ 313 w 337"/>
                    <a:gd name="T23" fmla="*/ 83 h 336"/>
                    <a:gd name="T24" fmla="*/ 336 w 337"/>
                    <a:gd name="T25" fmla="*/ 16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336">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chemeClr val="bg2"/>
                </a:solidFill>
                <a:ln w="19050" cap="flat">
                  <a:solidFill>
                    <a:schemeClr val="bg2"/>
                  </a:solid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51" name="Freeform 69">
                  <a:extLst>
                    <a:ext uri="{FF2B5EF4-FFF2-40B4-BE49-F238E27FC236}">
                      <a16:creationId xmlns:a16="http://schemas.microsoft.com/office/drawing/2014/main" id="{3B04DE66-7266-B842-A48C-ACF7337E427E}"/>
                    </a:ext>
                  </a:extLst>
                </p:cNvPr>
                <p:cNvSpPr>
                  <a:spLocks noChangeAspect="1" noChangeArrowheads="1"/>
                </p:cNvSpPr>
                <p:nvPr/>
              </p:nvSpPr>
              <p:spPr bwMode="auto">
                <a:xfrm>
                  <a:off x="5297954" y="2150452"/>
                  <a:ext cx="71420" cy="71420"/>
                </a:xfrm>
                <a:custGeom>
                  <a:avLst/>
                  <a:gdLst>
                    <a:gd name="T0" fmla="*/ 336 w 337"/>
                    <a:gd name="T1" fmla="*/ 167 h 336"/>
                    <a:gd name="T2" fmla="*/ 313 w 337"/>
                    <a:gd name="T3" fmla="*/ 251 h 336"/>
                    <a:gd name="T4" fmla="*/ 252 w 337"/>
                    <a:gd name="T5" fmla="*/ 313 h 336"/>
                    <a:gd name="T6" fmla="*/ 168 w 337"/>
                    <a:gd name="T7" fmla="*/ 335 h 336"/>
                    <a:gd name="T8" fmla="*/ 84 w 337"/>
                    <a:gd name="T9" fmla="*/ 313 h 336"/>
                    <a:gd name="T10" fmla="*/ 23 w 337"/>
                    <a:gd name="T11" fmla="*/ 251 h 336"/>
                    <a:gd name="T12" fmla="*/ 0 w 337"/>
                    <a:gd name="T13" fmla="*/ 167 h 336"/>
                    <a:gd name="T14" fmla="*/ 23 w 337"/>
                    <a:gd name="T15" fmla="*/ 83 h 336"/>
                    <a:gd name="T16" fmla="*/ 84 w 337"/>
                    <a:gd name="T17" fmla="*/ 22 h 336"/>
                    <a:gd name="T18" fmla="*/ 168 w 337"/>
                    <a:gd name="T19" fmla="*/ 0 h 336"/>
                    <a:gd name="T20" fmla="*/ 252 w 337"/>
                    <a:gd name="T21" fmla="*/ 22 h 336"/>
                    <a:gd name="T22" fmla="*/ 313 w 337"/>
                    <a:gd name="T23" fmla="*/ 83 h 336"/>
                    <a:gd name="T24" fmla="*/ 336 w 337"/>
                    <a:gd name="T25" fmla="*/ 16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336">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chemeClr val="bg2"/>
                </a:solidFill>
                <a:ln w="19050" cap="flat">
                  <a:solidFill>
                    <a:schemeClr val="bg2"/>
                  </a:solid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sp>
              <p:nvSpPr>
                <p:cNvPr id="152" name="Freeform 69">
                  <a:extLst>
                    <a:ext uri="{FF2B5EF4-FFF2-40B4-BE49-F238E27FC236}">
                      <a16:creationId xmlns:a16="http://schemas.microsoft.com/office/drawing/2014/main" id="{318FC668-9C0F-404F-9EB6-750744E7BDF4}"/>
                    </a:ext>
                  </a:extLst>
                </p:cNvPr>
                <p:cNvSpPr>
                  <a:spLocks noChangeAspect="1" noChangeArrowheads="1"/>
                </p:cNvSpPr>
                <p:nvPr/>
              </p:nvSpPr>
              <p:spPr bwMode="auto">
                <a:xfrm>
                  <a:off x="4910756" y="1920700"/>
                  <a:ext cx="71420" cy="71420"/>
                </a:xfrm>
                <a:custGeom>
                  <a:avLst/>
                  <a:gdLst>
                    <a:gd name="T0" fmla="*/ 336 w 337"/>
                    <a:gd name="T1" fmla="*/ 167 h 336"/>
                    <a:gd name="T2" fmla="*/ 313 w 337"/>
                    <a:gd name="T3" fmla="*/ 251 h 336"/>
                    <a:gd name="T4" fmla="*/ 252 w 337"/>
                    <a:gd name="T5" fmla="*/ 313 h 336"/>
                    <a:gd name="T6" fmla="*/ 168 w 337"/>
                    <a:gd name="T7" fmla="*/ 335 h 336"/>
                    <a:gd name="T8" fmla="*/ 84 w 337"/>
                    <a:gd name="T9" fmla="*/ 313 h 336"/>
                    <a:gd name="T10" fmla="*/ 23 w 337"/>
                    <a:gd name="T11" fmla="*/ 251 h 336"/>
                    <a:gd name="T12" fmla="*/ 0 w 337"/>
                    <a:gd name="T13" fmla="*/ 167 h 336"/>
                    <a:gd name="T14" fmla="*/ 23 w 337"/>
                    <a:gd name="T15" fmla="*/ 83 h 336"/>
                    <a:gd name="T16" fmla="*/ 84 w 337"/>
                    <a:gd name="T17" fmla="*/ 22 h 336"/>
                    <a:gd name="T18" fmla="*/ 168 w 337"/>
                    <a:gd name="T19" fmla="*/ 0 h 336"/>
                    <a:gd name="T20" fmla="*/ 252 w 337"/>
                    <a:gd name="T21" fmla="*/ 22 h 336"/>
                    <a:gd name="T22" fmla="*/ 313 w 337"/>
                    <a:gd name="T23" fmla="*/ 83 h 336"/>
                    <a:gd name="T24" fmla="*/ 336 w 337"/>
                    <a:gd name="T25" fmla="*/ 16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336">
                      <a:moveTo>
                        <a:pt x="336" y="167"/>
                      </a:moveTo>
                      <a:cubicBezTo>
                        <a:pt x="336" y="198"/>
                        <a:pt x="329" y="224"/>
                        <a:pt x="313" y="251"/>
                      </a:cubicBezTo>
                      <a:cubicBezTo>
                        <a:pt x="298" y="278"/>
                        <a:pt x="279" y="297"/>
                        <a:pt x="252" y="313"/>
                      </a:cubicBezTo>
                      <a:cubicBezTo>
                        <a:pt x="225" y="328"/>
                        <a:pt x="199" y="335"/>
                        <a:pt x="168" y="335"/>
                      </a:cubicBezTo>
                      <a:cubicBezTo>
                        <a:pt x="137" y="335"/>
                        <a:pt x="111" y="328"/>
                        <a:pt x="84" y="313"/>
                      </a:cubicBezTo>
                      <a:cubicBezTo>
                        <a:pt x="58" y="297"/>
                        <a:pt x="38" y="278"/>
                        <a:pt x="23" y="251"/>
                      </a:cubicBezTo>
                      <a:cubicBezTo>
                        <a:pt x="8" y="224"/>
                        <a:pt x="0" y="198"/>
                        <a:pt x="0" y="167"/>
                      </a:cubicBezTo>
                      <a:cubicBezTo>
                        <a:pt x="0" y="136"/>
                        <a:pt x="8" y="109"/>
                        <a:pt x="23" y="83"/>
                      </a:cubicBezTo>
                      <a:cubicBezTo>
                        <a:pt x="38" y="56"/>
                        <a:pt x="58" y="37"/>
                        <a:pt x="84" y="22"/>
                      </a:cubicBezTo>
                      <a:cubicBezTo>
                        <a:pt x="111" y="6"/>
                        <a:pt x="137" y="0"/>
                        <a:pt x="168" y="0"/>
                      </a:cubicBezTo>
                      <a:cubicBezTo>
                        <a:pt x="199" y="0"/>
                        <a:pt x="225" y="6"/>
                        <a:pt x="252" y="22"/>
                      </a:cubicBezTo>
                      <a:cubicBezTo>
                        <a:pt x="279" y="37"/>
                        <a:pt x="298" y="56"/>
                        <a:pt x="313" y="83"/>
                      </a:cubicBezTo>
                      <a:cubicBezTo>
                        <a:pt x="329" y="109"/>
                        <a:pt x="336" y="136"/>
                        <a:pt x="336" y="167"/>
                      </a:cubicBezTo>
                    </a:path>
                  </a:pathLst>
                </a:custGeom>
                <a:solidFill>
                  <a:schemeClr val="bg2"/>
                </a:solidFill>
                <a:ln w="19050" cap="flat">
                  <a:solidFill>
                    <a:schemeClr val="bg2"/>
                  </a:solid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42">
                    <a:defRPr/>
                  </a:pPr>
                  <a:endParaRPr lang="en-US">
                    <a:solidFill>
                      <a:srgbClr val="333333"/>
                    </a:solidFill>
                  </a:endParaRPr>
                </a:p>
              </p:txBody>
            </p:sp>
          </p:grpSp>
        </p:grpSp>
        <p:cxnSp>
          <p:nvCxnSpPr>
            <p:cNvPr id="130" name="Straight Arrow Connector 129">
              <a:extLst>
                <a:ext uri="{FF2B5EF4-FFF2-40B4-BE49-F238E27FC236}">
                  <a16:creationId xmlns:a16="http://schemas.microsoft.com/office/drawing/2014/main" id="{37057043-9FB3-2B43-B843-5AFAA429578E}"/>
                </a:ext>
              </a:extLst>
            </p:cNvPr>
            <p:cNvCxnSpPr>
              <a:cxnSpLocks/>
            </p:cNvCxnSpPr>
            <p:nvPr/>
          </p:nvCxnSpPr>
          <p:spPr>
            <a:xfrm>
              <a:off x="10601765" y="4277335"/>
              <a:ext cx="561503" cy="5535"/>
            </a:xfrm>
            <a:prstGeom prst="straightConnector1">
              <a:avLst/>
            </a:prstGeom>
            <a:noFill/>
            <a:ln w="25400" cap="rnd" cmpd="sng" algn="ctr">
              <a:solidFill>
                <a:srgbClr val="00BCEB"/>
              </a:solidFill>
              <a:prstDash val="solid"/>
              <a:headEnd type="arrow" w="med" len="sm"/>
              <a:tailEnd type="none" w="med" len="med"/>
            </a:ln>
            <a:effectLst/>
          </p:spPr>
        </p:cxnSp>
        <p:cxnSp>
          <p:nvCxnSpPr>
            <p:cNvPr id="131" name="Straight Arrow Connector 130">
              <a:extLst>
                <a:ext uri="{FF2B5EF4-FFF2-40B4-BE49-F238E27FC236}">
                  <a16:creationId xmlns:a16="http://schemas.microsoft.com/office/drawing/2014/main" id="{41D153B3-1BCA-824B-81AD-B9514D8597B0}"/>
                </a:ext>
              </a:extLst>
            </p:cNvPr>
            <p:cNvCxnSpPr>
              <a:cxnSpLocks/>
            </p:cNvCxnSpPr>
            <p:nvPr/>
          </p:nvCxnSpPr>
          <p:spPr>
            <a:xfrm flipH="1">
              <a:off x="9483679" y="4325357"/>
              <a:ext cx="376603" cy="4740"/>
            </a:xfrm>
            <a:prstGeom prst="straightConnector1">
              <a:avLst/>
            </a:prstGeom>
            <a:noFill/>
            <a:ln w="25400" cap="rnd" cmpd="sng" algn="ctr">
              <a:solidFill>
                <a:srgbClr val="00BCEB"/>
              </a:solidFill>
              <a:prstDash val="solid"/>
              <a:headEnd type="arrow" w="med" len="sm"/>
              <a:tailEnd type="none" w="med" len="med"/>
            </a:ln>
            <a:effectLst/>
          </p:spPr>
        </p:cxnSp>
        <p:cxnSp>
          <p:nvCxnSpPr>
            <p:cNvPr id="132" name="Straight Arrow Connector 131">
              <a:extLst>
                <a:ext uri="{FF2B5EF4-FFF2-40B4-BE49-F238E27FC236}">
                  <a16:creationId xmlns:a16="http://schemas.microsoft.com/office/drawing/2014/main" id="{D9D3A094-3FB4-3C4F-AB27-766D96F69D05}"/>
                </a:ext>
              </a:extLst>
            </p:cNvPr>
            <p:cNvCxnSpPr>
              <a:cxnSpLocks/>
              <a:stCxn id="128" idx="2"/>
              <a:endCxn id="141" idx="0"/>
            </p:cNvCxnSpPr>
            <p:nvPr/>
          </p:nvCxnSpPr>
          <p:spPr>
            <a:xfrm flipH="1">
              <a:off x="10231636" y="3815512"/>
              <a:ext cx="1985" cy="309752"/>
            </a:xfrm>
            <a:prstGeom prst="straightConnector1">
              <a:avLst/>
            </a:prstGeom>
            <a:noFill/>
            <a:ln w="25400" cap="rnd" cmpd="sng" algn="ctr">
              <a:solidFill>
                <a:schemeClr val="accent1"/>
              </a:solidFill>
              <a:prstDash val="solid"/>
              <a:headEnd type="arrow" w="med" len="sm"/>
              <a:tailEnd type="none" w="med" len="med"/>
            </a:ln>
            <a:effectLst/>
          </p:spPr>
        </p:cxnSp>
        <p:sp>
          <p:nvSpPr>
            <p:cNvPr id="128" name="Rounded Rectangle 259">
              <a:extLst>
                <a:ext uri="{FF2B5EF4-FFF2-40B4-BE49-F238E27FC236}">
                  <a16:creationId xmlns:a16="http://schemas.microsoft.com/office/drawing/2014/main" id="{B07F1C17-95DA-AC4C-BF2A-3F4605753532}"/>
                </a:ext>
              </a:extLst>
            </p:cNvPr>
            <p:cNvSpPr/>
            <p:nvPr/>
          </p:nvSpPr>
          <p:spPr>
            <a:xfrm flipH="1">
              <a:off x="9319222" y="3426257"/>
              <a:ext cx="1828800" cy="389255"/>
            </a:xfrm>
            <a:prstGeom prst="roundRect">
              <a:avLst>
                <a:gd name="adj" fmla="val 32359"/>
              </a:avLst>
            </a:prstGeom>
            <a:solidFill>
              <a:schemeClr val="accent6"/>
            </a:solidFill>
            <a:ln w="12700" cap="rnd"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050" dirty="0">
                  <a:solidFill>
                    <a:srgbClr val="FFFFFF"/>
                  </a:solidFill>
                  <a:latin typeface="CiscoSansTT Light"/>
                  <a:cs typeface="Calibri" pitchFamily="34" charset="0"/>
                </a:rPr>
                <a:t>Colocation</a:t>
              </a:r>
            </a:p>
          </p:txBody>
        </p:sp>
      </p:grpSp>
      <p:pic>
        <p:nvPicPr>
          <p:cNvPr id="145418" name="Picture 10" descr="Image result for Datacenter icon">
            <a:extLst>
              <a:ext uri="{FF2B5EF4-FFF2-40B4-BE49-F238E27FC236}">
                <a16:creationId xmlns:a16="http://schemas.microsoft.com/office/drawing/2014/main" id="{BF59C296-6AE1-4B67-AB2E-F896BB49FBB7}"/>
              </a:ext>
            </a:extLst>
          </p:cNvPr>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59000"/>
                    </a14:imgEffect>
                  </a14:imgLayer>
                </a14:imgProps>
              </a:ext>
              <a:ext uri="{28A0092B-C50C-407E-A947-70E740481C1C}">
                <a14:useLocalDpi xmlns:a14="http://schemas.microsoft.com/office/drawing/2010/main"/>
              </a:ext>
            </a:extLst>
          </a:blip>
          <a:srcRect/>
          <a:stretch>
            <a:fillRect/>
          </a:stretch>
        </p:blipFill>
        <p:spPr bwMode="auto">
          <a:xfrm>
            <a:off x="386989" y="1544099"/>
            <a:ext cx="677823" cy="67782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49" name="Straight Arrow Connector 348">
            <a:extLst>
              <a:ext uri="{FF2B5EF4-FFF2-40B4-BE49-F238E27FC236}">
                <a16:creationId xmlns:a16="http://schemas.microsoft.com/office/drawing/2014/main" id="{5B69997A-5597-4FE8-8DDD-715DB3328239}"/>
              </a:ext>
            </a:extLst>
          </p:cNvPr>
          <p:cNvCxnSpPr>
            <a:cxnSpLocks/>
          </p:cNvCxnSpPr>
          <p:nvPr/>
        </p:nvCxnSpPr>
        <p:spPr>
          <a:xfrm flipH="1">
            <a:off x="734818" y="2186965"/>
            <a:ext cx="3241" cy="668726"/>
          </a:xfrm>
          <a:prstGeom prst="straightConnector1">
            <a:avLst/>
          </a:prstGeom>
          <a:noFill/>
          <a:ln w="25400" cap="rnd" cmpd="sng" algn="ctr">
            <a:solidFill>
              <a:srgbClr val="00BCEB"/>
            </a:solidFill>
            <a:prstDash val="solid"/>
            <a:headEnd type="arrow" w="med" len="sm"/>
            <a:tailEnd type="none" w="med" len="med"/>
          </a:ln>
          <a:effectLst/>
        </p:spPr>
      </p:cxnSp>
      <p:sp>
        <p:nvSpPr>
          <p:cNvPr id="354" name="Rounded Rectangle 26">
            <a:extLst>
              <a:ext uri="{FF2B5EF4-FFF2-40B4-BE49-F238E27FC236}">
                <a16:creationId xmlns:a16="http://schemas.microsoft.com/office/drawing/2014/main" id="{588F51B8-9C0E-433B-A73B-D85FDE66031C}"/>
              </a:ext>
            </a:extLst>
          </p:cNvPr>
          <p:cNvSpPr/>
          <p:nvPr/>
        </p:nvSpPr>
        <p:spPr>
          <a:xfrm>
            <a:off x="325888" y="3619726"/>
            <a:ext cx="2648066" cy="422611"/>
          </a:xfrm>
          <a:prstGeom prst="roundRect">
            <a:avLst>
              <a:gd name="adj" fmla="val 50000"/>
            </a:avLst>
          </a:prstGeom>
          <a:solidFill>
            <a:schemeClr val="bg1"/>
          </a:solidFill>
          <a:ln w="25400" cap="flat" cmpd="sng" algn="ctr">
            <a:noFill/>
            <a:prstDash val="solid"/>
          </a:ln>
          <a:effectLst/>
        </p:spPr>
        <p:txBody>
          <a:bodyPr lIns="0" rIns="0" rtlCol="0" anchor="ctr"/>
          <a:lstStyle/>
          <a:p>
            <a:pPr algn="ctr" defTabSz="609525">
              <a:defRPr/>
            </a:pPr>
            <a:r>
              <a:rPr lang="en-US" sz="1600" b="1" kern="0" dirty="0">
                <a:solidFill>
                  <a:srgbClr val="FFFFFF"/>
                </a:solidFill>
                <a:latin typeface="CiscoSansTT ExtraLight"/>
              </a:rPr>
              <a:t>On-Prem Security</a:t>
            </a:r>
          </a:p>
        </p:txBody>
      </p:sp>
      <p:sp>
        <p:nvSpPr>
          <p:cNvPr id="355" name="Rounded Rectangle 26">
            <a:extLst>
              <a:ext uri="{FF2B5EF4-FFF2-40B4-BE49-F238E27FC236}">
                <a16:creationId xmlns:a16="http://schemas.microsoft.com/office/drawing/2014/main" id="{1E32A8C2-4176-4B0B-8B0F-7C1539E573FF}"/>
              </a:ext>
            </a:extLst>
          </p:cNvPr>
          <p:cNvSpPr/>
          <p:nvPr/>
        </p:nvSpPr>
        <p:spPr>
          <a:xfrm>
            <a:off x="6320628" y="3610588"/>
            <a:ext cx="2670238" cy="422611"/>
          </a:xfrm>
          <a:prstGeom prst="roundRect">
            <a:avLst>
              <a:gd name="adj" fmla="val 50000"/>
            </a:avLst>
          </a:prstGeom>
          <a:solidFill>
            <a:schemeClr val="bg1"/>
          </a:solidFill>
          <a:ln w="25400" cap="flat" cmpd="sng" algn="ctr">
            <a:noFill/>
            <a:prstDash val="solid"/>
          </a:ln>
          <a:effectLst/>
        </p:spPr>
        <p:txBody>
          <a:bodyPr lIns="0" rIns="0" rtlCol="0" anchor="ctr"/>
          <a:lstStyle/>
          <a:p>
            <a:pPr algn="ctr" defTabSz="609525">
              <a:defRPr/>
            </a:pPr>
            <a:r>
              <a:rPr lang="en-US" sz="1600" b="1" kern="0">
                <a:solidFill>
                  <a:srgbClr val="FFFFFF"/>
                </a:solidFill>
                <a:latin typeface="CiscoSansTT ExtraLight"/>
              </a:rPr>
              <a:t>@Regional Hub</a:t>
            </a:r>
          </a:p>
        </p:txBody>
      </p:sp>
      <p:cxnSp>
        <p:nvCxnSpPr>
          <p:cNvPr id="137" name="Straight Connector 136">
            <a:extLst>
              <a:ext uri="{FF2B5EF4-FFF2-40B4-BE49-F238E27FC236}">
                <a16:creationId xmlns:a16="http://schemas.microsoft.com/office/drawing/2014/main" id="{6467E386-1BBB-7F45-B413-203C0E0F4B97}"/>
              </a:ext>
            </a:extLst>
          </p:cNvPr>
          <p:cNvCxnSpPr>
            <a:cxnSpLocks/>
          </p:cNvCxnSpPr>
          <p:nvPr/>
        </p:nvCxnSpPr>
        <p:spPr>
          <a:xfrm>
            <a:off x="3066710" y="1645551"/>
            <a:ext cx="0" cy="1913014"/>
          </a:xfrm>
          <a:prstGeom prst="line">
            <a:avLst/>
          </a:prstGeom>
          <a:ln w="317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53CC82D5-12AA-D24D-B6E9-368DFE55BF17}"/>
              </a:ext>
            </a:extLst>
          </p:cNvPr>
          <p:cNvSpPr txBox="1"/>
          <p:nvPr/>
        </p:nvSpPr>
        <p:spPr>
          <a:xfrm>
            <a:off x="324040" y="4139775"/>
            <a:ext cx="2651760" cy="507831"/>
          </a:xfrm>
          <a:prstGeom prst="rect">
            <a:avLst/>
          </a:prstGeom>
          <a:noFill/>
        </p:spPr>
        <p:txBody>
          <a:bodyPr wrap="square" rtlCol="0" anchor="t">
            <a:spAutoFit/>
          </a:bodyPr>
          <a:lstStyle/>
          <a:p>
            <a:pPr algn="ctr" defTabSz="685749" fontAlgn="b">
              <a:defRPr/>
            </a:pPr>
            <a:r>
              <a:rPr lang="en-US" sz="1350">
                <a:latin typeface="Segoe UI" panose="020B0502040204020203" pitchFamily="34" charset="0"/>
                <a:cs typeface="Segoe UI" panose="020B0502040204020203" pitchFamily="34" charset="0"/>
              </a:rPr>
              <a:t>Thick branch with Routing and Security (SD-Branch model)</a:t>
            </a:r>
          </a:p>
        </p:txBody>
      </p:sp>
      <p:sp>
        <p:nvSpPr>
          <p:cNvPr id="139" name="TextBox 138">
            <a:extLst>
              <a:ext uri="{FF2B5EF4-FFF2-40B4-BE49-F238E27FC236}">
                <a16:creationId xmlns:a16="http://schemas.microsoft.com/office/drawing/2014/main" id="{5DF7E49C-5A5F-7640-9DEF-C219EA3634C7}"/>
              </a:ext>
            </a:extLst>
          </p:cNvPr>
          <p:cNvSpPr txBox="1"/>
          <p:nvPr/>
        </p:nvSpPr>
        <p:spPr>
          <a:xfrm>
            <a:off x="6550445" y="4139775"/>
            <a:ext cx="2386902" cy="507831"/>
          </a:xfrm>
          <a:prstGeom prst="rect">
            <a:avLst/>
          </a:prstGeom>
          <a:noFill/>
        </p:spPr>
        <p:txBody>
          <a:bodyPr wrap="square" rtlCol="0">
            <a:spAutoFit/>
          </a:bodyPr>
          <a:lstStyle/>
          <a:p>
            <a:pPr algn="ctr" defTabSz="685749" fontAlgn="b">
              <a:defRPr/>
            </a:pPr>
            <a:r>
              <a:rPr lang="en-US" sz="1350">
                <a:latin typeface="Segoe UI" panose="020B0502040204020203" pitchFamily="34" charset="0"/>
                <a:cs typeface="Segoe UI" panose="020B0502040204020203" pitchFamily="34" charset="0"/>
              </a:rPr>
              <a:t>Security Services as VNF at Regional Colocation Hub</a:t>
            </a:r>
          </a:p>
        </p:txBody>
      </p:sp>
      <p:sp>
        <p:nvSpPr>
          <p:cNvPr id="124" name="Freeform 213">
            <a:extLst>
              <a:ext uri="{FF2B5EF4-FFF2-40B4-BE49-F238E27FC236}">
                <a16:creationId xmlns:a16="http://schemas.microsoft.com/office/drawing/2014/main" id="{C40C33E4-A5A1-0147-A597-923F96F2635F}"/>
              </a:ext>
            </a:extLst>
          </p:cNvPr>
          <p:cNvSpPr/>
          <p:nvPr/>
        </p:nvSpPr>
        <p:spPr>
          <a:xfrm flipH="1">
            <a:off x="1045000" y="1326249"/>
            <a:ext cx="1891217" cy="987852"/>
          </a:xfrm>
          <a:custGeom>
            <a:avLst/>
            <a:gdLst>
              <a:gd name="connsiteX0" fmla="*/ 1028555 w 1570229"/>
              <a:gd name="connsiteY0" fmla="*/ 0 h 820189"/>
              <a:gd name="connsiteX1" fmla="*/ 826470 w 1570229"/>
              <a:gd name="connsiteY1" fmla="*/ 0 h 820189"/>
              <a:gd name="connsiteX2" fmla="*/ 648596 w 1570229"/>
              <a:gd name="connsiteY2" fmla="*/ 177874 h 820189"/>
              <a:gd name="connsiteX3" fmla="*/ 660994 w 1570229"/>
              <a:gd name="connsiteY3" fmla="*/ 239284 h 820189"/>
              <a:gd name="connsiteX4" fmla="*/ 381075 w 1570229"/>
              <a:gd name="connsiteY4" fmla="*/ 239284 h 820189"/>
              <a:gd name="connsiteX5" fmla="*/ 203201 w 1570229"/>
              <a:gd name="connsiteY5" fmla="*/ 417158 h 820189"/>
              <a:gd name="connsiteX6" fmla="*/ 212747 w 1570229"/>
              <a:gd name="connsiteY6" fmla="*/ 464441 h 820189"/>
              <a:gd name="connsiteX7" fmla="*/ 177874 w 1570229"/>
              <a:gd name="connsiteY7" fmla="*/ 464441 h 820189"/>
              <a:gd name="connsiteX8" fmla="*/ 0 w 1570229"/>
              <a:gd name="connsiteY8" fmla="*/ 642315 h 820189"/>
              <a:gd name="connsiteX9" fmla="*/ 177874 w 1570229"/>
              <a:gd name="connsiteY9" fmla="*/ 820189 h 820189"/>
              <a:gd name="connsiteX10" fmla="*/ 1392355 w 1570229"/>
              <a:gd name="connsiteY10" fmla="*/ 820189 h 820189"/>
              <a:gd name="connsiteX11" fmla="*/ 1570229 w 1570229"/>
              <a:gd name="connsiteY11" fmla="*/ 642315 h 820189"/>
              <a:gd name="connsiteX12" fmla="*/ 1461592 w 1570229"/>
              <a:gd name="connsiteY12" fmla="*/ 478419 h 820189"/>
              <a:gd name="connsiteX13" fmla="*/ 1397627 w 1570229"/>
              <a:gd name="connsiteY13" fmla="*/ 465505 h 820189"/>
              <a:gd name="connsiteX14" fmla="*/ 1407388 w 1570229"/>
              <a:gd name="connsiteY14" fmla="*/ 417158 h 820189"/>
              <a:gd name="connsiteX15" fmla="*/ 1229514 w 1570229"/>
              <a:gd name="connsiteY15" fmla="*/ 239284 h 820189"/>
              <a:gd name="connsiteX16" fmla="*/ 1194031 w 1570229"/>
              <a:gd name="connsiteY16" fmla="*/ 239284 h 820189"/>
              <a:gd name="connsiteX17" fmla="*/ 1206429 w 1570229"/>
              <a:gd name="connsiteY17" fmla="*/ 177874 h 820189"/>
              <a:gd name="connsiteX18" fmla="*/ 1028555 w 1570229"/>
              <a:gd name="connsiteY18" fmla="*/ 0 h 8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0229" h="820189">
                <a:moveTo>
                  <a:pt x="1028555" y="0"/>
                </a:moveTo>
                <a:lnTo>
                  <a:pt x="826470" y="0"/>
                </a:lnTo>
                <a:cubicBezTo>
                  <a:pt x="728233" y="0"/>
                  <a:pt x="648596" y="79637"/>
                  <a:pt x="648596" y="177874"/>
                </a:cubicBezTo>
                <a:lnTo>
                  <a:pt x="660994" y="239284"/>
                </a:lnTo>
                <a:lnTo>
                  <a:pt x="381075" y="239284"/>
                </a:lnTo>
                <a:cubicBezTo>
                  <a:pt x="282838" y="239284"/>
                  <a:pt x="203201" y="318921"/>
                  <a:pt x="203201" y="417158"/>
                </a:cubicBezTo>
                <a:lnTo>
                  <a:pt x="212747" y="464441"/>
                </a:lnTo>
                <a:lnTo>
                  <a:pt x="177874" y="464441"/>
                </a:lnTo>
                <a:cubicBezTo>
                  <a:pt x="79637" y="464441"/>
                  <a:pt x="0" y="544078"/>
                  <a:pt x="0" y="642315"/>
                </a:cubicBezTo>
                <a:cubicBezTo>
                  <a:pt x="0" y="740552"/>
                  <a:pt x="79637" y="820189"/>
                  <a:pt x="177874" y="820189"/>
                </a:cubicBezTo>
                <a:lnTo>
                  <a:pt x="1392355" y="820189"/>
                </a:lnTo>
                <a:cubicBezTo>
                  <a:pt x="1490592" y="820189"/>
                  <a:pt x="1570229" y="740552"/>
                  <a:pt x="1570229" y="642315"/>
                </a:cubicBezTo>
                <a:cubicBezTo>
                  <a:pt x="1570229" y="568637"/>
                  <a:pt x="1525433" y="505422"/>
                  <a:pt x="1461592" y="478419"/>
                </a:cubicBezTo>
                <a:lnTo>
                  <a:pt x="1397627" y="465505"/>
                </a:lnTo>
                <a:lnTo>
                  <a:pt x="1407388" y="417158"/>
                </a:lnTo>
                <a:cubicBezTo>
                  <a:pt x="1407388" y="318921"/>
                  <a:pt x="1327751" y="239284"/>
                  <a:pt x="1229514" y="239284"/>
                </a:cubicBezTo>
                <a:lnTo>
                  <a:pt x="1194031" y="239284"/>
                </a:lnTo>
                <a:lnTo>
                  <a:pt x="1206429" y="177874"/>
                </a:lnTo>
                <a:cubicBezTo>
                  <a:pt x="1206429" y="79637"/>
                  <a:pt x="1126792" y="0"/>
                  <a:pt x="1028555" y="0"/>
                </a:cubicBezTo>
                <a:close/>
              </a:path>
            </a:pathLst>
          </a:custGeom>
          <a:solidFill>
            <a:schemeClr val="accent1"/>
          </a:solidFill>
          <a:ln w="6350" cap="flat" cmpd="sng" algn="ctr">
            <a:noFill/>
            <a:prstDash val="solid"/>
          </a:ln>
          <a:effectLst/>
        </p:spPr>
        <p:txBody>
          <a:bodyPr wrap="square" rtlCol="0" anchor="ctr">
            <a:noAutofit/>
          </a:bodyPr>
          <a:lstStyle/>
          <a:p>
            <a:pPr algn="ctr" defTabSz="1219139">
              <a:defRPr/>
            </a:pPr>
            <a:endParaRPr lang="en-US" sz="2133" kern="0">
              <a:solidFill>
                <a:srgbClr val="005073"/>
              </a:solidFill>
              <a:latin typeface="CiscoSansTT ExtraLight"/>
              <a:ea typeface="ＭＳ Ｐゴシック" charset="0"/>
            </a:endParaRPr>
          </a:p>
        </p:txBody>
      </p:sp>
      <p:sp>
        <p:nvSpPr>
          <p:cNvPr id="174" name="TextBox 173">
            <a:extLst>
              <a:ext uri="{FF2B5EF4-FFF2-40B4-BE49-F238E27FC236}">
                <a16:creationId xmlns:a16="http://schemas.microsoft.com/office/drawing/2014/main" id="{369594FC-692C-CD41-8E11-92D3F344FA87}"/>
              </a:ext>
            </a:extLst>
          </p:cNvPr>
          <p:cNvSpPr txBox="1"/>
          <p:nvPr/>
        </p:nvSpPr>
        <p:spPr>
          <a:xfrm>
            <a:off x="1492485" y="1790976"/>
            <a:ext cx="1013351" cy="461665"/>
          </a:xfrm>
          <a:prstGeom prst="rect">
            <a:avLst/>
          </a:prstGeom>
          <a:noFill/>
        </p:spPr>
        <p:txBody>
          <a:bodyPr wrap="square" rtlCol="0">
            <a:spAutoFit/>
          </a:bodyPr>
          <a:lstStyle/>
          <a:p>
            <a:pPr algn="ctr" defTabSz="685800"/>
            <a:r>
              <a:rPr lang="en-US" sz="1200" dirty="0">
                <a:latin typeface="Segoe UI" panose="020B0502040204020203" pitchFamily="34" charset="0"/>
                <a:cs typeface="Segoe UI" panose="020B0502040204020203" pitchFamily="34" charset="0"/>
              </a:rPr>
              <a:t>SaaS/IaaS</a:t>
            </a:r>
          </a:p>
          <a:p>
            <a:pPr algn="ctr" defTabSz="685800"/>
            <a:r>
              <a:rPr lang="en-US" sz="1200" dirty="0">
                <a:latin typeface="Segoe UI" panose="020B0502040204020203" pitchFamily="34" charset="0"/>
                <a:cs typeface="Segoe UI" panose="020B0502040204020203" pitchFamily="34" charset="0"/>
              </a:rPr>
              <a:t>Application</a:t>
            </a:r>
          </a:p>
        </p:txBody>
      </p:sp>
      <p:grpSp>
        <p:nvGrpSpPr>
          <p:cNvPr id="12" name="Group 11">
            <a:extLst>
              <a:ext uri="{FF2B5EF4-FFF2-40B4-BE49-F238E27FC236}">
                <a16:creationId xmlns:a16="http://schemas.microsoft.com/office/drawing/2014/main" id="{F236B9E1-ECC9-224F-A1AD-8E4B38337AD0}"/>
              </a:ext>
            </a:extLst>
          </p:cNvPr>
          <p:cNvGrpSpPr/>
          <p:nvPr/>
        </p:nvGrpSpPr>
        <p:grpSpPr>
          <a:xfrm>
            <a:off x="6798289" y="1299920"/>
            <a:ext cx="1891217" cy="987852"/>
            <a:chOff x="6883556" y="983216"/>
            <a:chExt cx="1891217" cy="987852"/>
          </a:xfrm>
        </p:grpSpPr>
        <p:sp>
          <p:nvSpPr>
            <p:cNvPr id="133" name="Freeform 213">
              <a:extLst>
                <a:ext uri="{FF2B5EF4-FFF2-40B4-BE49-F238E27FC236}">
                  <a16:creationId xmlns:a16="http://schemas.microsoft.com/office/drawing/2014/main" id="{FCC864C2-9642-E447-ADE7-938EB1A32C22}"/>
                </a:ext>
              </a:extLst>
            </p:cNvPr>
            <p:cNvSpPr/>
            <p:nvPr/>
          </p:nvSpPr>
          <p:spPr>
            <a:xfrm flipH="1">
              <a:off x="6883556" y="983216"/>
              <a:ext cx="1891217" cy="987852"/>
            </a:xfrm>
            <a:custGeom>
              <a:avLst/>
              <a:gdLst>
                <a:gd name="connsiteX0" fmla="*/ 1028555 w 1570229"/>
                <a:gd name="connsiteY0" fmla="*/ 0 h 820189"/>
                <a:gd name="connsiteX1" fmla="*/ 826470 w 1570229"/>
                <a:gd name="connsiteY1" fmla="*/ 0 h 820189"/>
                <a:gd name="connsiteX2" fmla="*/ 648596 w 1570229"/>
                <a:gd name="connsiteY2" fmla="*/ 177874 h 820189"/>
                <a:gd name="connsiteX3" fmla="*/ 660994 w 1570229"/>
                <a:gd name="connsiteY3" fmla="*/ 239284 h 820189"/>
                <a:gd name="connsiteX4" fmla="*/ 381075 w 1570229"/>
                <a:gd name="connsiteY4" fmla="*/ 239284 h 820189"/>
                <a:gd name="connsiteX5" fmla="*/ 203201 w 1570229"/>
                <a:gd name="connsiteY5" fmla="*/ 417158 h 820189"/>
                <a:gd name="connsiteX6" fmla="*/ 212747 w 1570229"/>
                <a:gd name="connsiteY6" fmla="*/ 464441 h 820189"/>
                <a:gd name="connsiteX7" fmla="*/ 177874 w 1570229"/>
                <a:gd name="connsiteY7" fmla="*/ 464441 h 820189"/>
                <a:gd name="connsiteX8" fmla="*/ 0 w 1570229"/>
                <a:gd name="connsiteY8" fmla="*/ 642315 h 820189"/>
                <a:gd name="connsiteX9" fmla="*/ 177874 w 1570229"/>
                <a:gd name="connsiteY9" fmla="*/ 820189 h 820189"/>
                <a:gd name="connsiteX10" fmla="*/ 1392355 w 1570229"/>
                <a:gd name="connsiteY10" fmla="*/ 820189 h 820189"/>
                <a:gd name="connsiteX11" fmla="*/ 1570229 w 1570229"/>
                <a:gd name="connsiteY11" fmla="*/ 642315 h 820189"/>
                <a:gd name="connsiteX12" fmla="*/ 1461592 w 1570229"/>
                <a:gd name="connsiteY12" fmla="*/ 478419 h 820189"/>
                <a:gd name="connsiteX13" fmla="*/ 1397627 w 1570229"/>
                <a:gd name="connsiteY13" fmla="*/ 465505 h 820189"/>
                <a:gd name="connsiteX14" fmla="*/ 1407388 w 1570229"/>
                <a:gd name="connsiteY14" fmla="*/ 417158 h 820189"/>
                <a:gd name="connsiteX15" fmla="*/ 1229514 w 1570229"/>
                <a:gd name="connsiteY15" fmla="*/ 239284 h 820189"/>
                <a:gd name="connsiteX16" fmla="*/ 1194031 w 1570229"/>
                <a:gd name="connsiteY16" fmla="*/ 239284 h 820189"/>
                <a:gd name="connsiteX17" fmla="*/ 1206429 w 1570229"/>
                <a:gd name="connsiteY17" fmla="*/ 177874 h 820189"/>
                <a:gd name="connsiteX18" fmla="*/ 1028555 w 1570229"/>
                <a:gd name="connsiteY18" fmla="*/ 0 h 8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0229" h="820189">
                  <a:moveTo>
                    <a:pt x="1028555" y="0"/>
                  </a:moveTo>
                  <a:lnTo>
                    <a:pt x="826470" y="0"/>
                  </a:lnTo>
                  <a:cubicBezTo>
                    <a:pt x="728233" y="0"/>
                    <a:pt x="648596" y="79637"/>
                    <a:pt x="648596" y="177874"/>
                  </a:cubicBezTo>
                  <a:lnTo>
                    <a:pt x="660994" y="239284"/>
                  </a:lnTo>
                  <a:lnTo>
                    <a:pt x="381075" y="239284"/>
                  </a:lnTo>
                  <a:cubicBezTo>
                    <a:pt x="282838" y="239284"/>
                    <a:pt x="203201" y="318921"/>
                    <a:pt x="203201" y="417158"/>
                  </a:cubicBezTo>
                  <a:lnTo>
                    <a:pt x="212747" y="464441"/>
                  </a:lnTo>
                  <a:lnTo>
                    <a:pt x="177874" y="464441"/>
                  </a:lnTo>
                  <a:cubicBezTo>
                    <a:pt x="79637" y="464441"/>
                    <a:pt x="0" y="544078"/>
                    <a:pt x="0" y="642315"/>
                  </a:cubicBezTo>
                  <a:cubicBezTo>
                    <a:pt x="0" y="740552"/>
                    <a:pt x="79637" y="820189"/>
                    <a:pt x="177874" y="820189"/>
                  </a:cubicBezTo>
                  <a:lnTo>
                    <a:pt x="1392355" y="820189"/>
                  </a:lnTo>
                  <a:cubicBezTo>
                    <a:pt x="1490592" y="820189"/>
                    <a:pt x="1570229" y="740552"/>
                    <a:pt x="1570229" y="642315"/>
                  </a:cubicBezTo>
                  <a:cubicBezTo>
                    <a:pt x="1570229" y="568637"/>
                    <a:pt x="1525433" y="505422"/>
                    <a:pt x="1461592" y="478419"/>
                  </a:cubicBezTo>
                  <a:lnTo>
                    <a:pt x="1397627" y="465505"/>
                  </a:lnTo>
                  <a:lnTo>
                    <a:pt x="1407388" y="417158"/>
                  </a:lnTo>
                  <a:cubicBezTo>
                    <a:pt x="1407388" y="318921"/>
                    <a:pt x="1327751" y="239284"/>
                    <a:pt x="1229514" y="239284"/>
                  </a:cubicBezTo>
                  <a:lnTo>
                    <a:pt x="1194031" y="239284"/>
                  </a:lnTo>
                  <a:lnTo>
                    <a:pt x="1206429" y="177874"/>
                  </a:lnTo>
                  <a:cubicBezTo>
                    <a:pt x="1206429" y="79637"/>
                    <a:pt x="1126792" y="0"/>
                    <a:pt x="1028555" y="0"/>
                  </a:cubicBezTo>
                  <a:close/>
                </a:path>
              </a:pathLst>
            </a:custGeom>
            <a:solidFill>
              <a:schemeClr val="accent1"/>
            </a:solidFill>
            <a:ln w="6350" cap="flat" cmpd="sng" algn="ctr">
              <a:noFill/>
              <a:prstDash val="solid"/>
            </a:ln>
            <a:effectLst/>
          </p:spPr>
          <p:txBody>
            <a:bodyPr wrap="square" rtlCol="0" anchor="ctr">
              <a:noAutofit/>
            </a:bodyPr>
            <a:lstStyle/>
            <a:p>
              <a:pPr algn="ctr" defTabSz="1219139">
                <a:defRPr/>
              </a:pPr>
              <a:endParaRPr lang="en-US" sz="2133" kern="0">
                <a:latin typeface="Segoe UI" panose="020B0502040204020203" pitchFamily="34" charset="0"/>
                <a:ea typeface="ＭＳ Ｐゴシック" charset="0"/>
                <a:cs typeface="Segoe UI" panose="020B0502040204020203" pitchFamily="34" charset="0"/>
              </a:endParaRPr>
            </a:p>
          </p:txBody>
        </p:sp>
        <p:sp>
          <p:nvSpPr>
            <p:cNvPr id="175" name="TextBox 174">
              <a:extLst>
                <a:ext uri="{FF2B5EF4-FFF2-40B4-BE49-F238E27FC236}">
                  <a16:creationId xmlns:a16="http://schemas.microsoft.com/office/drawing/2014/main" id="{C69BBBDA-F40D-FF44-9610-F1442C0B8127}"/>
                </a:ext>
              </a:extLst>
            </p:cNvPr>
            <p:cNvSpPr txBox="1"/>
            <p:nvPr/>
          </p:nvSpPr>
          <p:spPr>
            <a:xfrm>
              <a:off x="7290519" y="1478502"/>
              <a:ext cx="1013351" cy="461665"/>
            </a:xfrm>
            <a:prstGeom prst="rect">
              <a:avLst/>
            </a:prstGeom>
            <a:noFill/>
          </p:spPr>
          <p:txBody>
            <a:bodyPr wrap="square" rtlCol="0">
              <a:spAutoFit/>
            </a:bodyPr>
            <a:lstStyle/>
            <a:p>
              <a:pPr algn="ctr" defTabSz="685800"/>
              <a:r>
                <a:rPr lang="en-US" sz="1200">
                  <a:latin typeface="Segoe UI" panose="020B0502040204020203" pitchFamily="34" charset="0"/>
                  <a:cs typeface="Segoe UI" panose="020B0502040204020203" pitchFamily="34" charset="0"/>
                </a:rPr>
                <a:t>SaaS/IaaS</a:t>
              </a:r>
            </a:p>
            <a:p>
              <a:pPr algn="ctr" defTabSz="685800"/>
              <a:r>
                <a:rPr lang="en-US" sz="1200">
                  <a:latin typeface="Segoe UI" panose="020B0502040204020203" pitchFamily="34" charset="0"/>
                  <a:cs typeface="Segoe UI" panose="020B0502040204020203" pitchFamily="34" charset="0"/>
                </a:rPr>
                <a:t>Application</a:t>
              </a:r>
            </a:p>
          </p:txBody>
        </p:sp>
      </p:grpSp>
      <p:sp>
        <p:nvSpPr>
          <p:cNvPr id="176" name="Rounded Rectangle 259">
            <a:extLst>
              <a:ext uri="{FF2B5EF4-FFF2-40B4-BE49-F238E27FC236}">
                <a16:creationId xmlns:a16="http://schemas.microsoft.com/office/drawing/2014/main" id="{163DC592-61D3-CC43-81F7-C77BE8206174}"/>
              </a:ext>
            </a:extLst>
          </p:cNvPr>
          <p:cNvSpPr/>
          <p:nvPr/>
        </p:nvSpPr>
        <p:spPr>
          <a:xfrm flipH="1">
            <a:off x="1652899" y="3227519"/>
            <a:ext cx="672342" cy="271234"/>
          </a:xfrm>
          <a:prstGeom prst="roundRect">
            <a:avLst>
              <a:gd name="adj" fmla="val 32044"/>
            </a:avLst>
          </a:prstGeom>
          <a:solidFill>
            <a:schemeClr val="accent6"/>
          </a:solidFill>
          <a:ln w="12700" cap="rnd"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825" dirty="0">
                <a:solidFill>
                  <a:srgbClr val="E7E6E6"/>
                </a:solidFill>
                <a:latin typeface="CiscoSansTT Light"/>
                <a:cs typeface="Calibri" pitchFamily="34" charset="0"/>
              </a:rPr>
              <a:t>Branch Security</a:t>
            </a:r>
          </a:p>
        </p:txBody>
      </p:sp>
      <p:cxnSp>
        <p:nvCxnSpPr>
          <p:cNvPr id="134" name="Straight Connector 133">
            <a:extLst>
              <a:ext uri="{FF2B5EF4-FFF2-40B4-BE49-F238E27FC236}">
                <a16:creationId xmlns:a16="http://schemas.microsoft.com/office/drawing/2014/main" id="{A2586A04-E92C-7049-BA60-9653E8DD0BD9}"/>
              </a:ext>
            </a:extLst>
          </p:cNvPr>
          <p:cNvCxnSpPr>
            <a:cxnSpLocks/>
          </p:cNvCxnSpPr>
          <p:nvPr/>
        </p:nvCxnSpPr>
        <p:spPr>
          <a:xfrm>
            <a:off x="6257396" y="1544098"/>
            <a:ext cx="0" cy="2014466"/>
          </a:xfrm>
          <a:prstGeom prst="line">
            <a:avLst/>
          </a:prstGeom>
          <a:ln w="317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26">
            <a:extLst>
              <a:ext uri="{FF2B5EF4-FFF2-40B4-BE49-F238E27FC236}">
                <a16:creationId xmlns:a16="http://schemas.microsoft.com/office/drawing/2014/main" id="{B1191C89-A114-794F-AC0C-3788A692F0EE}"/>
              </a:ext>
            </a:extLst>
          </p:cNvPr>
          <p:cNvSpPr/>
          <p:nvPr/>
        </p:nvSpPr>
        <p:spPr>
          <a:xfrm>
            <a:off x="3272895" y="3617432"/>
            <a:ext cx="2757132" cy="422611"/>
          </a:xfrm>
          <a:prstGeom prst="roundRect">
            <a:avLst>
              <a:gd name="adj" fmla="val 50000"/>
            </a:avLst>
          </a:prstGeom>
          <a:solidFill>
            <a:schemeClr val="bg1"/>
          </a:solidFill>
          <a:ln w="25400" cap="flat" cmpd="sng" algn="ctr">
            <a:noFill/>
            <a:prstDash val="solid"/>
          </a:ln>
          <a:effectLst/>
        </p:spPr>
        <p:txBody>
          <a:bodyPr lIns="0" rIns="0" rtlCol="0" anchor="ctr"/>
          <a:lstStyle/>
          <a:p>
            <a:pPr algn="ctr" defTabSz="609525">
              <a:defRPr/>
            </a:pPr>
            <a:r>
              <a:rPr lang="en-US" sz="1600" b="1" kern="0" dirty="0">
                <a:solidFill>
                  <a:srgbClr val="FFFFFF"/>
                </a:solidFill>
                <a:latin typeface="CiscoSansTT ExtraLight"/>
              </a:rPr>
              <a:t>Cloud Security &amp; SASE</a:t>
            </a:r>
          </a:p>
        </p:txBody>
      </p:sp>
      <p:grpSp>
        <p:nvGrpSpPr>
          <p:cNvPr id="177" name="Group 176">
            <a:extLst>
              <a:ext uri="{FF2B5EF4-FFF2-40B4-BE49-F238E27FC236}">
                <a16:creationId xmlns:a16="http://schemas.microsoft.com/office/drawing/2014/main" id="{A78E6720-21B5-6F43-BF45-93516D24B195}"/>
              </a:ext>
            </a:extLst>
          </p:cNvPr>
          <p:cNvGrpSpPr/>
          <p:nvPr/>
        </p:nvGrpSpPr>
        <p:grpSpPr>
          <a:xfrm>
            <a:off x="3283496" y="2255420"/>
            <a:ext cx="2777331" cy="1286028"/>
            <a:chOff x="4493210" y="3054716"/>
            <a:chExt cx="3236220" cy="1650013"/>
          </a:xfrm>
        </p:grpSpPr>
        <p:sp>
          <p:nvSpPr>
            <p:cNvPr id="178" name="Arc 177">
              <a:extLst>
                <a:ext uri="{FF2B5EF4-FFF2-40B4-BE49-F238E27FC236}">
                  <a16:creationId xmlns:a16="http://schemas.microsoft.com/office/drawing/2014/main" id="{1EABBFE1-5926-B84C-98D0-FEC9C0CFA889}"/>
                </a:ext>
              </a:extLst>
            </p:cNvPr>
            <p:cNvSpPr/>
            <p:nvPr/>
          </p:nvSpPr>
          <p:spPr>
            <a:xfrm flipH="1">
              <a:off x="6284723" y="3054716"/>
              <a:ext cx="1444707" cy="1530429"/>
            </a:xfrm>
            <a:prstGeom prst="arc">
              <a:avLst>
                <a:gd name="adj1" fmla="val 20544237"/>
                <a:gd name="adj2" fmla="val 5502285"/>
              </a:avLst>
            </a:prstGeom>
            <a:noFill/>
            <a:ln w="25400" cap="rnd" cmpd="sng" algn="ctr">
              <a:solidFill>
                <a:srgbClr val="00BCEB"/>
              </a:solidFill>
              <a:prstDash val="solid"/>
              <a:headEnd type="arrow" w="med" len="sm"/>
              <a:tailEnd type="none"/>
            </a:ln>
            <a:effectLst/>
          </p:spPr>
          <p:txBody>
            <a:bodyPr rtlCol="0" anchor="ctr"/>
            <a:lstStyle>
              <a:defPPr>
                <a:defRPr lang="en-US"/>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defTabSz="457142">
                <a:defRPr/>
              </a:pPr>
              <a:endParaRPr lang="en-US">
                <a:solidFill>
                  <a:srgbClr val="FFFFFF"/>
                </a:solidFill>
                <a:latin typeface="CiscoSansTT ExtraLight"/>
              </a:endParaRPr>
            </a:p>
          </p:txBody>
        </p:sp>
        <p:sp>
          <p:nvSpPr>
            <p:cNvPr id="179" name="Arc 178">
              <a:extLst>
                <a:ext uri="{FF2B5EF4-FFF2-40B4-BE49-F238E27FC236}">
                  <a16:creationId xmlns:a16="http://schemas.microsoft.com/office/drawing/2014/main" id="{431D35D8-90BE-F442-8F54-4B3AC68CD0BF}"/>
                </a:ext>
              </a:extLst>
            </p:cNvPr>
            <p:cNvSpPr/>
            <p:nvPr/>
          </p:nvSpPr>
          <p:spPr>
            <a:xfrm>
              <a:off x="4631138" y="3054716"/>
              <a:ext cx="1444707" cy="1530429"/>
            </a:xfrm>
            <a:prstGeom prst="arc">
              <a:avLst>
                <a:gd name="adj1" fmla="val 20631655"/>
                <a:gd name="adj2" fmla="val 5502285"/>
              </a:avLst>
            </a:prstGeom>
            <a:noFill/>
            <a:ln w="25400" cap="rnd" cmpd="sng" algn="ctr">
              <a:solidFill>
                <a:srgbClr val="00BCEB"/>
              </a:solidFill>
              <a:prstDash val="solid"/>
              <a:headEnd type="arrow" w="med" len="sm"/>
              <a:tailEnd type="none"/>
            </a:ln>
            <a:effectLst/>
          </p:spPr>
          <p:txBody>
            <a:bodyPr rtlCol="0" anchor="ctr"/>
            <a:lstStyle>
              <a:defPPr>
                <a:defRPr lang="en-US"/>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defTabSz="457142">
                <a:defRPr/>
              </a:pPr>
              <a:endParaRPr lang="en-US">
                <a:solidFill>
                  <a:srgbClr val="FFFFFF"/>
                </a:solidFill>
                <a:latin typeface="CiscoSansTT ExtraLight"/>
              </a:endParaRPr>
            </a:p>
          </p:txBody>
        </p:sp>
        <p:grpSp>
          <p:nvGrpSpPr>
            <p:cNvPr id="180" name="Group 179">
              <a:extLst>
                <a:ext uri="{FF2B5EF4-FFF2-40B4-BE49-F238E27FC236}">
                  <a16:creationId xmlns:a16="http://schemas.microsoft.com/office/drawing/2014/main" id="{7AB088EB-8586-A845-80F1-58E2A64A7BD9}"/>
                </a:ext>
              </a:extLst>
            </p:cNvPr>
            <p:cNvGrpSpPr/>
            <p:nvPr/>
          </p:nvGrpSpPr>
          <p:grpSpPr>
            <a:xfrm>
              <a:off x="4698973" y="3631077"/>
              <a:ext cx="671780" cy="1044291"/>
              <a:chOff x="1085546" y="1999546"/>
              <a:chExt cx="455651" cy="572204"/>
            </a:xfrm>
          </p:grpSpPr>
          <p:sp>
            <p:nvSpPr>
              <p:cNvPr id="192" name="Freeform 68">
                <a:extLst>
                  <a:ext uri="{FF2B5EF4-FFF2-40B4-BE49-F238E27FC236}">
                    <a16:creationId xmlns:a16="http://schemas.microsoft.com/office/drawing/2014/main" id="{0828906F-334E-FC47-8D68-9903FE2175A5}"/>
                  </a:ext>
                </a:extLst>
              </p:cNvPr>
              <p:cNvSpPr/>
              <p:nvPr/>
            </p:nvSpPr>
            <p:spPr>
              <a:xfrm>
                <a:off x="1085546" y="2009712"/>
                <a:ext cx="152401" cy="558800"/>
              </a:xfrm>
              <a:custGeom>
                <a:avLst/>
                <a:gdLst>
                  <a:gd name="connsiteX0" fmla="*/ 152401 w 152401"/>
                  <a:gd name="connsiteY0" fmla="*/ 0 h 558800"/>
                  <a:gd name="connsiteX1" fmla="*/ 152401 w 152401"/>
                  <a:gd name="connsiteY1" fmla="*/ 161925 h 558800"/>
                  <a:gd name="connsiteX2" fmla="*/ 152400 w 152401"/>
                  <a:gd name="connsiteY2" fmla="*/ 161925 h 558800"/>
                  <a:gd name="connsiteX3" fmla="*/ 152400 w 152401"/>
                  <a:gd name="connsiteY3" fmla="*/ 558800 h 558800"/>
                  <a:gd name="connsiteX4" fmla="*/ 0 w 152401"/>
                  <a:gd name="connsiteY4" fmla="*/ 558800 h 558800"/>
                  <a:gd name="connsiteX5" fmla="*/ 0 w 152401"/>
                  <a:gd name="connsiteY5" fmla="*/ 161925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1" h="558800">
                    <a:moveTo>
                      <a:pt x="152401" y="0"/>
                    </a:moveTo>
                    <a:lnTo>
                      <a:pt x="152401" y="161925"/>
                    </a:lnTo>
                    <a:lnTo>
                      <a:pt x="152400" y="161925"/>
                    </a:lnTo>
                    <a:lnTo>
                      <a:pt x="152400" y="558800"/>
                    </a:lnTo>
                    <a:lnTo>
                      <a:pt x="0" y="558800"/>
                    </a:lnTo>
                    <a:lnTo>
                      <a:pt x="0" y="161925"/>
                    </a:lnTo>
                    <a:close/>
                  </a:path>
                </a:pathLst>
              </a:cu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93" name="Rectangle 192">
                <a:extLst>
                  <a:ext uri="{FF2B5EF4-FFF2-40B4-BE49-F238E27FC236}">
                    <a16:creationId xmlns:a16="http://schemas.microsoft.com/office/drawing/2014/main" id="{CEA3FCFE-9D22-974F-B904-5D7A0711CE12}"/>
                  </a:ext>
                </a:extLst>
              </p:cNvPr>
              <p:cNvSpPr/>
              <p:nvPr/>
            </p:nvSpPr>
            <p:spPr>
              <a:xfrm>
                <a:off x="1318173" y="2255055"/>
                <a:ext cx="223024" cy="316695"/>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94" name="Rectangle 193">
                <a:extLst>
                  <a:ext uri="{FF2B5EF4-FFF2-40B4-BE49-F238E27FC236}">
                    <a16:creationId xmlns:a16="http://schemas.microsoft.com/office/drawing/2014/main" id="{A3DD6ABE-48C6-3241-87A1-953F7E6469BD}"/>
                  </a:ext>
                </a:extLst>
              </p:cNvPr>
              <p:cNvSpPr/>
              <p:nvPr/>
            </p:nvSpPr>
            <p:spPr>
              <a:xfrm>
                <a:off x="1344936" y="2188147"/>
                <a:ext cx="169498" cy="115973"/>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95" name="Line 41">
                <a:extLst>
                  <a:ext uri="{FF2B5EF4-FFF2-40B4-BE49-F238E27FC236}">
                    <a16:creationId xmlns:a16="http://schemas.microsoft.com/office/drawing/2014/main" id="{F862F3A7-1209-7C41-9C5B-A40EB7F2E396}"/>
                  </a:ext>
                </a:extLst>
              </p:cNvPr>
              <p:cNvSpPr>
                <a:spLocks noChangeShapeType="1"/>
              </p:cNvSpPr>
              <p:nvPr/>
            </p:nvSpPr>
            <p:spPr bwMode="auto">
              <a:xfrm flipV="1">
                <a:off x="1313052" y="1999546"/>
                <a:ext cx="0" cy="97991"/>
              </a:xfrm>
              <a:prstGeom prst="line">
                <a:avLst/>
              </a:prstGeom>
              <a:noFill/>
              <a:ln w="12700" cap="rnd">
                <a:solidFill>
                  <a:srgbClr val="00BCE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nvGrpSpPr>
              <p:cNvPr id="196" name="Group 195">
                <a:extLst>
                  <a:ext uri="{FF2B5EF4-FFF2-40B4-BE49-F238E27FC236}">
                    <a16:creationId xmlns:a16="http://schemas.microsoft.com/office/drawing/2014/main" id="{6EF24EA9-585E-3E42-93AC-8DBB803AD1EB}"/>
                  </a:ext>
                </a:extLst>
              </p:cNvPr>
              <p:cNvGrpSpPr/>
              <p:nvPr/>
            </p:nvGrpSpPr>
            <p:grpSpPr>
              <a:xfrm>
                <a:off x="1200696" y="2098938"/>
                <a:ext cx="223024" cy="468351"/>
                <a:chOff x="1039294" y="3934150"/>
                <a:chExt cx="223024" cy="468351"/>
              </a:xfrm>
              <a:solidFill>
                <a:srgbClr val="676767">
                  <a:lumMod val="60000"/>
                  <a:lumOff val="40000"/>
                </a:srgbClr>
              </a:solidFill>
            </p:grpSpPr>
            <p:sp>
              <p:nvSpPr>
                <p:cNvPr id="201" name="Rectangle 200">
                  <a:extLst>
                    <a:ext uri="{FF2B5EF4-FFF2-40B4-BE49-F238E27FC236}">
                      <a16:creationId xmlns:a16="http://schemas.microsoft.com/office/drawing/2014/main" id="{210618EF-6BA4-E346-8900-3EA3A7915C82}"/>
                    </a:ext>
                  </a:extLst>
                </p:cNvPr>
                <p:cNvSpPr/>
                <p:nvPr/>
              </p:nvSpPr>
              <p:spPr>
                <a:xfrm>
                  <a:off x="1039294" y="4059044"/>
                  <a:ext cx="223024" cy="343457"/>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202" name="Rectangle 201">
                  <a:extLst>
                    <a:ext uri="{FF2B5EF4-FFF2-40B4-BE49-F238E27FC236}">
                      <a16:creationId xmlns:a16="http://schemas.microsoft.com/office/drawing/2014/main" id="{2B57F920-FFA8-8340-A00D-E9DF3287CA33}"/>
                    </a:ext>
                  </a:extLst>
                </p:cNvPr>
                <p:cNvSpPr/>
                <p:nvPr/>
              </p:nvSpPr>
              <p:spPr>
                <a:xfrm>
                  <a:off x="1066057" y="3992136"/>
                  <a:ext cx="169498" cy="115973"/>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203" name="Rectangle 202">
                  <a:extLst>
                    <a:ext uri="{FF2B5EF4-FFF2-40B4-BE49-F238E27FC236}">
                      <a16:creationId xmlns:a16="http://schemas.microsoft.com/office/drawing/2014/main" id="{D0D7476E-6ABD-E34D-B4B7-ECB7563B4BD1}"/>
                    </a:ext>
                  </a:extLst>
                </p:cNvPr>
                <p:cNvSpPr/>
                <p:nvPr/>
              </p:nvSpPr>
              <p:spPr>
                <a:xfrm>
                  <a:off x="1119583" y="3934150"/>
                  <a:ext cx="62446" cy="115973"/>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grpSp>
          <p:sp>
            <p:nvSpPr>
              <p:cNvPr id="197" name="Line 27">
                <a:extLst>
                  <a:ext uri="{FF2B5EF4-FFF2-40B4-BE49-F238E27FC236}">
                    <a16:creationId xmlns:a16="http://schemas.microsoft.com/office/drawing/2014/main" id="{480730E3-FD62-1C4F-AF8A-190BBEFD4809}"/>
                  </a:ext>
                </a:extLst>
              </p:cNvPr>
              <p:cNvSpPr>
                <a:spLocks noChangeShapeType="1"/>
              </p:cNvSpPr>
              <p:nvPr/>
            </p:nvSpPr>
            <p:spPr bwMode="auto">
              <a:xfrm>
                <a:off x="1253324" y="2282137"/>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98" name="Line 28">
                <a:extLst>
                  <a:ext uri="{FF2B5EF4-FFF2-40B4-BE49-F238E27FC236}">
                    <a16:creationId xmlns:a16="http://schemas.microsoft.com/office/drawing/2014/main" id="{758EDA09-82AB-5A49-BA8F-B8FDECD43727}"/>
                  </a:ext>
                </a:extLst>
              </p:cNvPr>
              <p:cNvSpPr>
                <a:spLocks noChangeShapeType="1"/>
              </p:cNvSpPr>
              <p:nvPr/>
            </p:nvSpPr>
            <p:spPr bwMode="auto">
              <a:xfrm>
                <a:off x="1253324" y="2353064"/>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99" name="Line 29">
                <a:extLst>
                  <a:ext uri="{FF2B5EF4-FFF2-40B4-BE49-F238E27FC236}">
                    <a16:creationId xmlns:a16="http://schemas.microsoft.com/office/drawing/2014/main" id="{B47A1195-CEB3-1D4E-B9A2-AAF22D77CE35}"/>
                  </a:ext>
                </a:extLst>
              </p:cNvPr>
              <p:cNvSpPr>
                <a:spLocks noChangeShapeType="1"/>
              </p:cNvSpPr>
              <p:nvPr/>
            </p:nvSpPr>
            <p:spPr bwMode="auto">
              <a:xfrm>
                <a:off x="1253324" y="2424924"/>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200" name="Line 30">
                <a:extLst>
                  <a:ext uri="{FF2B5EF4-FFF2-40B4-BE49-F238E27FC236}">
                    <a16:creationId xmlns:a16="http://schemas.microsoft.com/office/drawing/2014/main" id="{6776C7CA-959C-3C4F-995A-095B901DB4D0}"/>
                  </a:ext>
                </a:extLst>
              </p:cNvPr>
              <p:cNvSpPr>
                <a:spLocks noChangeShapeType="1"/>
              </p:cNvSpPr>
              <p:nvPr/>
            </p:nvSpPr>
            <p:spPr bwMode="auto">
              <a:xfrm>
                <a:off x="1253324" y="2495851"/>
                <a:ext cx="119456" cy="0"/>
              </a:xfrm>
              <a:prstGeom prst="line">
                <a:avLst/>
              </a:prstGeom>
              <a:noFill/>
              <a:ln w="12700" cap="rnd">
                <a:solidFill>
                  <a:srgbClr val="005073">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grpSp>
          <p:nvGrpSpPr>
            <p:cNvPr id="181" name="Group 180">
              <a:extLst>
                <a:ext uri="{FF2B5EF4-FFF2-40B4-BE49-F238E27FC236}">
                  <a16:creationId xmlns:a16="http://schemas.microsoft.com/office/drawing/2014/main" id="{80B54217-4051-A247-8A9E-B26DDE560301}"/>
                </a:ext>
              </a:extLst>
            </p:cNvPr>
            <p:cNvGrpSpPr/>
            <p:nvPr/>
          </p:nvGrpSpPr>
          <p:grpSpPr>
            <a:xfrm>
              <a:off x="7094821" y="3820248"/>
              <a:ext cx="472336" cy="855121"/>
              <a:chOff x="2304721" y="2103198"/>
              <a:chExt cx="320374" cy="468552"/>
            </a:xfrm>
          </p:grpSpPr>
          <p:sp>
            <p:nvSpPr>
              <p:cNvPr id="184" name="Rectangle 183">
                <a:extLst>
                  <a:ext uri="{FF2B5EF4-FFF2-40B4-BE49-F238E27FC236}">
                    <a16:creationId xmlns:a16="http://schemas.microsoft.com/office/drawing/2014/main" id="{275D43E2-6CBC-7C40-88BB-E0C12C8B8907}"/>
                  </a:ext>
                </a:extLst>
              </p:cNvPr>
              <p:cNvSpPr/>
              <p:nvPr/>
            </p:nvSpPr>
            <p:spPr>
              <a:xfrm>
                <a:off x="2304721" y="2189907"/>
                <a:ext cx="79728" cy="376360"/>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85" name="Rectangle 184">
                <a:extLst>
                  <a:ext uri="{FF2B5EF4-FFF2-40B4-BE49-F238E27FC236}">
                    <a16:creationId xmlns:a16="http://schemas.microsoft.com/office/drawing/2014/main" id="{BAAE2277-A7CF-4C47-A21E-77FAF311533E}"/>
                  </a:ext>
                </a:extLst>
              </p:cNvPr>
              <p:cNvSpPr/>
              <p:nvPr/>
            </p:nvSpPr>
            <p:spPr>
              <a:xfrm>
                <a:off x="2467882" y="2126355"/>
                <a:ext cx="157213" cy="445395"/>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86" name="Rectangle 185">
                <a:extLst>
                  <a:ext uri="{FF2B5EF4-FFF2-40B4-BE49-F238E27FC236}">
                    <a16:creationId xmlns:a16="http://schemas.microsoft.com/office/drawing/2014/main" id="{61B047BE-C257-A34C-BF47-49975E19C2A3}"/>
                  </a:ext>
                </a:extLst>
              </p:cNvPr>
              <p:cNvSpPr/>
              <p:nvPr/>
            </p:nvSpPr>
            <p:spPr>
              <a:xfrm>
                <a:off x="2548438" y="2103198"/>
                <a:ext cx="57788" cy="64586"/>
              </a:xfrm>
              <a:prstGeom prst="rect">
                <a:avLst/>
              </a:prstGeom>
              <a:solidFill>
                <a:srgbClr val="00BCEB">
                  <a:lumMod val="75000"/>
                </a:srgbClr>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87" name="Rectangle 186">
                <a:extLst>
                  <a:ext uri="{FF2B5EF4-FFF2-40B4-BE49-F238E27FC236}">
                    <a16:creationId xmlns:a16="http://schemas.microsoft.com/office/drawing/2014/main" id="{F6FD8A10-8D55-8343-BAA7-24F11EF6B0CD}"/>
                  </a:ext>
                </a:extLst>
              </p:cNvPr>
              <p:cNvSpPr/>
              <p:nvPr/>
            </p:nvSpPr>
            <p:spPr>
              <a:xfrm>
                <a:off x="2328333" y="2282160"/>
                <a:ext cx="193120" cy="286350"/>
              </a:xfrm>
              <a:prstGeom prst="rect">
                <a:avLst/>
              </a:prstGeom>
              <a:solidFill>
                <a:srgbClr val="00BCEB"/>
              </a:solidFill>
              <a:ln w="25400" cap="flat" cmpd="sng" algn="ctr">
                <a:noFill/>
                <a:prstDash val="solid"/>
              </a:ln>
              <a:effectLst/>
            </p:spPr>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defTabSz="457142">
                  <a:defRPr/>
                </a:pPr>
                <a:endParaRPr lang="en-US">
                  <a:solidFill>
                    <a:srgbClr val="005073"/>
                  </a:solidFill>
                  <a:latin typeface="CiscoSansTT ExtraLight"/>
                </a:endParaRPr>
              </a:p>
            </p:txBody>
          </p:sp>
          <p:sp>
            <p:nvSpPr>
              <p:cNvPr id="188" name="Line 27">
                <a:extLst>
                  <a:ext uri="{FF2B5EF4-FFF2-40B4-BE49-F238E27FC236}">
                    <a16:creationId xmlns:a16="http://schemas.microsoft.com/office/drawing/2014/main" id="{64A325B1-DBA6-854B-8857-0A44A8478E3A}"/>
                  </a:ext>
                </a:extLst>
              </p:cNvPr>
              <p:cNvSpPr>
                <a:spLocks noChangeShapeType="1"/>
              </p:cNvSpPr>
              <p:nvPr/>
            </p:nvSpPr>
            <p:spPr bwMode="auto">
              <a:xfrm>
                <a:off x="2377154" y="2340007"/>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89" name="Line 28">
                <a:extLst>
                  <a:ext uri="{FF2B5EF4-FFF2-40B4-BE49-F238E27FC236}">
                    <a16:creationId xmlns:a16="http://schemas.microsoft.com/office/drawing/2014/main" id="{FE2E741D-F3AE-5249-902E-470F8762F078}"/>
                  </a:ext>
                </a:extLst>
              </p:cNvPr>
              <p:cNvSpPr>
                <a:spLocks noChangeShapeType="1"/>
              </p:cNvSpPr>
              <p:nvPr/>
            </p:nvSpPr>
            <p:spPr bwMode="auto">
              <a:xfrm>
                <a:off x="2377154" y="2396698"/>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90" name="Line 29">
                <a:extLst>
                  <a:ext uri="{FF2B5EF4-FFF2-40B4-BE49-F238E27FC236}">
                    <a16:creationId xmlns:a16="http://schemas.microsoft.com/office/drawing/2014/main" id="{68FF1765-EA26-3A4D-A103-4908398507AF}"/>
                  </a:ext>
                </a:extLst>
              </p:cNvPr>
              <p:cNvSpPr>
                <a:spLocks noChangeShapeType="1"/>
              </p:cNvSpPr>
              <p:nvPr/>
            </p:nvSpPr>
            <p:spPr bwMode="auto">
              <a:xfrm>
                <a:off x="2377154" y="2454135"/>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91" name="Line 30">
                <a:extLst>
                  <a:ext uri="{FF2B5EF4-FFF2-40B4-BE49-F238E27FC236}">
                    <a16:creationId xmlns:a16="http://schemas.microsoft.com/office/drawing/2014/main" id="{84744C4A-83DF-8D46-AD8C-A8446B8C7363}"/>
                  </a:ext>
                </a:extLst>
              </p:cNvPr>
              <p:cNvSpPr>
                <a:spLocks noChangeShapeType="1"/>
              </p:cNvSpPr>
              <p:nvPr/>
            </p:nvSpPr>
            <p:spPr bwMode="auto">
              <a:xfrm>
                <a:off x="2377154" y="2510826"/>
                <a:ext cx="95480" cy="0"/>
              </a:xfrm>
              <a:prstGeom prst="line">
                <a:avLst/>
              </a:prstGeom>
              <a:solidFill>
                <a:srgbClr val="FFFFFF">
                  <a:lumMod val="75000"/>
                </a:srgbClr>
              </a:solidFill>
              <a:ln w="12700" cap="rnd">
                <a:solidFill>
                  <a:srgbClr val="005073">
                    <a:lumMod val="50000"/>
                  </a:srgb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grpSp>
        <p:sp>
          <p:nvSpPr>
            <p:cNvPr id="182" name="Line 38">
              <a:extLst>
                <a:ext uri="{FF2B5EF4-FFF2-40B4-BE49-F238E27FC236}">
                  <a16:creationId xmlns:a16="http://schemas.microsoft.com/office/drawing/2014/main" id="{58C653CB-F75D-C845-92BE-46097E21653C}"/>
                </a:ext>
              </a:extLst>
            </p:cNvPr>
            <p:cNvSpPr>
              <a:spLocks noChangeShapeType="1"/>
            </p:cNvSpPr>
            <p:nvPr/>
          </p:nvSpPr>
          <p:spPr bwMode="auto">
            <a:xfrm flipV="1">
              <a:off x="4493210" y="4678745"/>
              <a:ext cx="3212684" cy="25984"/>
            </a:xfrm>
            <a:prstGeom prst="line">
              <a:avLst/>
            </a:prstGeom>
            <a:noFill/>
            <a:ln w="25400" cap="rnd">
              <a:solidFill>
                <a:srgbClr val="A4A4A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457130" eaLnBrk="0" hangingPunct="0">
                <a:defRPr/>
              </a:pPr>
              <a:endParaRPr lang="en-US">
                <a:solidFill>
                  <a:srgbClr val="58585B"/>
                </a:solidFill>
                <a:latin typeface="Arial" panose="020B0604020202020204" pitchFamily="34" charset="0"/>
              </a:endParaRPr>
            </a:p>
          </p:txBody>
        </p:sp>
        <p:sp>
          <p:nvSpPr>
            <p:cNvPr id="183" name="Rounded Rectangle 259">
              <a:extLst>
                <a:ext uri="{FF2B5EF4-FFF2-40B4-BE49-F238E27FC236}">
                  <a16:creationId xmlns:a16="http://schemas.microsoft.com/office/drawing/2014/main" id="{AE20D15B-EF62-024E-9B5C-41BDA2597B21}"/>
                </a:ext>
              </a:extLst>
            </p:cNvPr>
            <p:cNvSpPr/>
            <p:nvPr/>
          </p:nvSpPr>
          <p:spPr>
            <a:xfrm flipH="1">
              <a:off x="5279339" y="3141525"/>
              <a:ext cx="1828800" cy="405865"/>
            </a:xfrm>
            <a:prstGeom prst="roundRect">
              <a:avLst>
                <a:gd name="adj" fmla="val 32044"/>
              </a:avLst>
            </a:prstGeom>
            <a:solidFill>
              <a:schemeClr val="accent6"/>
            </a:solidFill>
            <a:ln w="12700" cap="rnd"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US" sz="1050" dirty="0">
                  <a:solidFill>
                    <a:srgbClr val="FFFFFF"/>
                  </a:solidFill>
                  <a:latin typeface="CiscoSansTT Light"/>
                  <a:cs typeface="Calibri" pitchFamily="34" charset="0"/>
                </a:rPr>
                <a:t>Cloud Security</a:t>
              </a:r>
            </a:p>
          </p:txBody>
        </p:sp>
      </p:grpSp>
      <p:sp>
        <p:nvSpPr>
          <p:cNvPr id="204" name="TextBox 203">
            <a:extLst>
              <a:ext uri="{FF2B5EF4-FFF2-40B4-BE49-F238E27FC236}">
                <a16:creationId xmlns:a16="http://schemas.microsoft.com/office/drawing/2014/main" id="{D5887CAE-EBD1-5F49-AB8C-D278B8274EE3}"/>
              </a:ext>
            </a:extLst>
          </p:cNvPr>
          <p:cNvSpPr txBox="1"/>
          <p:nvPr/>
        </p:nvSpPr>
        <p:spPr>
          <a:xfrm>
            <a:off x="3433748" y="4139774"/>
            <a:ext cx="2399645" cy="507831"/>
          </a:xfrm>
          <a:prstGeom prst="rect">
            <a:avLst/>
          </a:prstGeom>
          <a:noFill/>
        </p:spPr>
        <p:txBody>
          <a:bodyPr wrap="square" rtlCol="0">
            <a:spAutoFit/>
          </a:bodyPr>
          <a:lstStyle/>
          <a:p>
            <a:pPr algn="ctr" defTabSz="685749" fontAlgn="b">
              <a:defRPr/>
            </a:pPr>
            <a:r>
              <a:rPr lang="en-US" sz="1350" dirty="0">
                <a:latin typeface="Segoe UI" panose="020B0502040204020203" pitchFamily="34" charset="0"/>
                <a:cs typeface="Segoe UI" panose="020B0502040204020203" pitchFamily="34" charset="0"/>
              </a:rPr>
              <a:t>Thin branch with security in the cloud</a:t>
            </a:r>
          </a:p>
        </p:txBody>
      </p:sp>
      <p:sp>
        <p:nvSpPr>
          <p:cNvPr id="205" name="Freeform 213">
            <a:extLst>
              <a:ext uri="{FF2B5EF4-FFF2-40B4-BE49-F238E27FC236}">
                <a16:creationId xmlns:a16="http://schemas.microsoft.com/office/drawing/2014/main" id="{6008E018-7DF4-6D4B-97BC-CC938F4D1548}"/>
              </a:ext>
            </a:extLst>
          </p:cNvPr>
          <p:cNvSpPr/>
          <p:nvPr/>
        </p:nvSpPr>
        <p:spPr>
          <a:xfrm flipH="1">
            <a:off x="3834010" y="1326249"/>
            <a:ext cx="1891217" cy="987852"/>
          </a:xfrm>
          <a:custGeom>
            <a:avLst/>
            <a:gdLst>
              <a:gd name="connsiteX0" fmla="*/ 1028555 w 1570229"/>
              <a:gd name="connsiteY0" fmla="*/ 0 h 820189"/>
              <a:gd name="connsiteX1" fmla="*/ 826470 w 1570229"/>
              <a:gd name="connsiteY1" fmla="*/ 0 h 820189"/>
              <a:gd name="connsiteX2" fmla="*/ 648596 w 1570229"/>
              <a:gd name="connsiteY2" fmla="*/ 177874 h 820189"/>
              <a:gd name="connsiteX3" fmla="*/ 660994 w 1570229"/>
              <a:gd name="connsiteY3" fmla="*/ 239284 h 820189"/>
              <a:gd name="connsiteX4" fmla="*/ 381075 w 1570229"/>
              <a:gd name="connsiteY4" fmla="*/ 239284 h 820189"/>
              <a:gd name="connsiteX5" fmla="*/ 203201 w 1570229"/>
              <a:gd name="connsiteY5" fmla="*/ 417158 h 820189"/>
              <a:gd name="connsiteX6" fmla="*/ 212747 w 1570229"/>
              <a:gd name="connsiteY6" fmla="*/ 464441 h 820189"/>
              <a:gd name="connsiteX7" fmla="*/ 177874 w 1570229"/>
              <a:gd name="connsiteY7" fmla="*/ 464441 h 820189"/>
              <a:gd name="connsiteX8" fmla="*/ 0 w 1570229"/>
              <a:gd name="connsiteY8" fmla="*/ 642315 h 820189"/>
              <a:gd name="connsiteX9" fmla="*/ 177874 w 1570229"/>
              <a:gd name="connsiteY9" fmla="*/ 820189 h 820189"/>
              <a:gd name="connsiteX10" fmla="*/ 1392355 w 1570229"/>
              <a:gd name="connsiteY10" fmla="*/ 820189 h 820189"/>
              <a:gd name="connsiteX11" fmla="*/ 1570229 w 1570229"/>
              <a:gd name="connsiteY11" fmla="*/ 642315 h 820189"/>
              <a:gd name="connsiteX12" fmla="*/ 1461592 w 1570229"/>
              <a:gd name="connsiteY12" fmla="*/ 478419 h 820189"/>
              <a:gd name="connsiteX13" fmla="*/ 1397627 w 1570229"/>
              <a:gd name="connsiteY13" fmla="*/ 465505 h 820189"/>
              <a:gd name="connsiteX14" fmla="*/ 1407388 w 1570229"/>
              <a:gd name="connsiteY14" fmla="*/ 417158 h 820189"/>
              <a:gd name="connsiteX15" fmla="*/ 1229514 w 1570229"/>
              <a:gd name="connsiteY15" fmla="*/ 239284 h 820189"/>
              <a:gd name="connsiteX16" fmla="*/ 1194031 w 1570229"/>
              <a:gd name="connsiteY16" fmla="*/ 239284 h 820189"/>
              <a:gd name="connsiteX17" fmla="*/ 1206429 w 1570229"/>
              <a:gd name="connsiteY17" fmla="*/ 177874 h 820189"/>
              <a:gd name="connsiteX18" fmla="*/ 1028555 w 1570229"/>
              <a:gd name="connsiteY18" fmla="*/ 0 h 8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0229" h="820189">
                <a:moveTo>
                  <a:pt x="1028555" y="0"/>
                </a:moveTo>
                <a:lnTo>
                  <a:pt x="826470" y="0"/>
                </a:lnTo>
                <a:cubicBezTo>
                  <a:pt x="728233" y="0"/>
                  <a:pt x="648596" y="79637"/>
                  <a:pt x="648596" y="177874"/>
                </a:cubicBezTo>
                <a:lnTo>
                  <a:pt x="660994" y="239284"/>
                </a:lnTo>
                <a:lnTo>
                  <a:pt x="381075" y="239284"/>
                </a:lnTo>
                <a:cubicBezTo>
                  <a:pt x="282838" y="239284"/>
                  <a:pt x="203201" y="318921"/>
                  <a:pt x="203201" y="417158"/>
                </a:cubicBezTo>
                <a:lnTo>
                  <a:pt x="212747" y="464441"/>
                </a:lnTo>
                <a:lnTo>
                  <a:pt x="177874" y="464441"/>
                </a:lnTo>
                <a:cubicBezTo>
                  <a:pt x="79637" y="464441"/>
                  <a:pt x="0" y="544078"/>
                  <a:pt x="0" y="642315"/>
                </a:cubicBezTo>
                <a:cubicBezTo>
                  <a:pt x="0" y="740552"/>
                  <a:pt x="79637" y="820189"/>
                  <a:pt x="177874" y="820189"/>
                </a:cubicBezTo>
                <a:lnTo>
                  <a:pt x="1392355" y="820189"/>
                </a:lnTo>
                <a:cubicBezTo>
                  <a:pt x="1490592" y="820189"/>
                  <a:pt x="1570229" y="740552"/>
                  <a:pt x="1570229" y="642315"/>
                </a:cubicBezTo>
                <a:cubicBezTo>
                  <a:pt x="1570229" y="568637"/>
                  <a:pt x="1525433" y="505422"/>
                  <a:pt x="1461592" y="478419"/>
                </a:cubicBezTo>
                <a:lnTo>
                  <a:pt x="1397627" y="465505"/>
                </a:lnTo>
                <a:lnTo>
                  <a:pt x="1407388" y="417158"/>
                </a:lnTo>
                <a:cubicBezTo>
                  <a:pt x="1407388" y="318921"/>
                  <a:pt x="1327751" y="239284"/>
                  <a:pt x="1229514" y="239284"/>
                </a:cubicBezTo>
                <a:lnTo>
                  <a:pt x="1194031" y="239284"/>
                </a:lnTo>
                <a:lnTo>
                  <a:pt x="1206429" y="177874"/>
                </a:lnTo>
                <a:cubicBezTo>
                  <a:pt x="1206429" y="79637"/>
                  <a:pt x="1126792" y="0"/>
                  <a:pt x="1028555" y="0"/>
                </a:cubicBezTo>
                <a:close/>
              </a:path>
            </a:pathLst>
          </a:custGeom>
          <a:solidFill>
            <a:schemeClr val="accent1"/>
          </a:solidFill>
          <a:ln w="6350" cap="flat" cmpd="sng" algn="ctr">
            <a:noFill/>
            <a:prstDash val="solid"/>
          </a:ln>
          <a:effectLst/>
        </p:spPr>
        <p:txBody>
          <a:bodyPr wrap="square" rtlCol="0" anchor="ctr">
            <a:noAutofit/>
          </a:bodyPr>
          <a:lstStyle/>
          <a:p>
            <a:pPr algn="ctr" defTabSz="1219139">
              <a:defRPr/>
            </a:pPr>
            <a:endParaRPr lang="en-US" sz="2133" kern="0">
              <a:solidFill>
                <a:srgbClr val="005073"/>
              </a:solidFill>
              <a:latin typeface="CiscoSansTT ExtraLight"/>
              <a:ea typeface="ＭＳ Ｐゴシック" charset="0"/>
            </a:endParaRPr>
          </a:p>
        </p:txBody>
      </p:sp>
      <p:sp>
        <p:nvSpPr>
          <p:cNvPr id="206" name="TextBox 205">
            <a:extLst>
              <a:ext uri="{FF2B5EF4-FFF2-40B4-BE49-F238E27FC236}">
                <a16:creationId xmlns:a16="http://schemas.microsoft.com/office/drawing/2014/main" id="{4EE62DAD-C808-5745-9C89-920D9AC9D2EB}"/>
              </a:ext>
            </a:extLst>
          </p:cNvPr>
          <p:cNvSpPr txBox="1"/>
          <p:nvPr/>
        </p:nvSpPr>
        <p:spPr>
          <a:xfrm>
            <a:off x="4203288" y="1790976"/>
            <a:ext cx="1013351" cy="461665"/>
          </a:xfrm>
          <a:prstGeom prst="rect">
            <a:avLst/>
          </a:prstGeom>
          <a:noFill/>
        </p:spPr>
        <p:txBody>
          <a:bodyPr wrap="square" rtlCol="0">
            <a:spAutoFit/>
          </a:bodyPr>
          <a:lstStyle/>
          <a:p>
            <a:pPr algn="ctr" defTabSz="685800"/>
            <a:r>
              <a:rPr lang="en-US" sz="1200">
                <a:latin typeface="Segoe UI" panose="020B0502040204020203" pitchFamily="34" charset="0"/>
                <a:cs typeface="Segoe UI" panose="020B0502040204020203" pitchFamily="34" charset="0"/>
              </a:rPr>
              <a:t>SaaS/IaaS</a:t>
            </a:r>
          </a:p>
          <a:p>
            <a:pPr algn="ctr" defTabSz="685800"/>
            <a:r>
              <a:rPr lang="en-US" sz="1200">
                <a:latin typeface="Segoe UI" panose="020B0502040204020203" pitchFamily="34" charset="0"/>
                <a:cs typeface="Segoe UI" panose="020B0502040204020203" pitchFamily="34" charset="0"/>
              </a:rPr>
              <a:t>Application</a:t>
            </a:r>
          </a:p>
        </p:txBody>
      </p:sp>
    </p:spTree>
    <p:extLst>
      <p:ext uri="{BB962C8B-B14F-4D97-AF65-F5344CB8AC3E}">
        <p14:creationId xmlns:p14="http://schemas.microsoft.com/office/powerpoint/2010/main" val="423327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8ED29C30-BC31-48D9-BE7B-DD39C2AD069E}"/>
              </a:ext>
            </a:extLst>
          </p:cNvPr>
          <p:cNvSpPr/>
          <p:nvPr/>
        </p:nvSpPr>
        <p:spPr>
          <a:xfrm rot="5400000">
            <a:off x="4843623" y="883533"/>
            <a:ext cx="3518075" cy="3735169"/>
          </a:xfrm>
          <a:prstGeom prst="round2SameRect">
            <a:avLst>
              <a:gd name="adj1" fmla="val 8406"/>
              <a:gd name="adj2" fmla="val 0"/>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a:solidFill>
                <a:srgbClr val="005073"/>
              </a:solidFill>
              <a:latin typeface="CiscoSansTT ExtraLight"/>
            </a:endParaRPr>
          </a:p>
        </p:txBody>
      </p:sp>
      <p:sp>
        <p:nvSpPr>
          <p:cNvPr id="21" name="Triangle 20"/>
          <p:cNvSpPr/>
          <p:nvPr/>
        </p:nvSpPr>
        <p:spPr>
          <a:xfrm rot="16200000">
            <a:off x="1001940" y="773388"/>
            <a:ext cx="3518074" cy="3955460"/>
          </a:xfrm>
          <a:prstGeom prst="triangle">
            <a:avLst>
              <a:gd name="adj" fmla="val 44542"/>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a:solidFill>
                <a:srgbClr val="005073"/>
              </a:solidFill>
              <a:latin typeface="CiscoSansTT ExtraLight"/>
            </a:endParaRPr>
          </a:p>
        </p:txBody>
      </p:sp>
      <p:cxnSp>
        <p:nvCxnSpPr>
          <p:cNvPr id="18" name="Straight Connector 17">
            <a:extLst>
              <a:ext uri="{FF2B5EF4-FFF2-40B4-BE49-F238E27FC236}">
                <a16:creationId xmlns:a16="http://schemas.microsoft.com/office/drawing/2014/main" id="{D4655D52-A104-D840-AF0A-B0BF3164BB10}"/>
              </a:ext>
            </a:extLst>
          </p:cNvPr>
          <p:cNvCxnSpPr/>
          <p:nvPr/>
        </p:nvCxnSpPr>
        <p:spPr>
          <a:xfrm>
            <a:off x="2020529" y="3095378"/>
            <a:ext cx="0" cy="1800741"/>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3F96B1DA-F5E8-D644-A34A-DBD3CB452C2C}"/>
              </a:ext>
            </a:extLst>
          </p:cNvPr>
          <p:cNvSpPr/>
          <p:nvPr/>
        </p:nvSpPr>
        <p:spPr>
          <a:xfrm>
            <a:off x="4804894" y="1077888"/>
            <a:ext cx="3540723" cy="51994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600" b="1">
                <a:solidFill>
                  <a:schemeClr val="tx1">
                    <a:lumMod val="75000"/>
                    <a:lumOff val="25000"/>
                  </a:schemeClr>
                </a:solidFill>
                <a:latin typeface="Segoe UI" panose="020B0502040204020203" pitchFamily="34" charset="0"/>
                <a:cs typeface="Segoe UI" panose="020B0502040204020203" pitchFamily="34" charset="0"/>
              </a:rPr>
              <a:t>Enterprise Firewall</a:t>
            </a:r>
          </a:p>
          <a:p>
            <a:pPr algn="ctr" defTabSz="685783">
              <a:defRPr/>
            </a:pPr>
            <a:r>
              <a:rPr lang="en-US" sz="1100">
                <a:solidFill>
                  <a:schemeClr val="tx1">
                    <a:lumMod val="75000"/>
                    <a:lumOff val="25000"/>
                  </a:schemeClr>
                </a:solidFill>
                <a:latin typeface="Segoe UI" panose="020B0502040204020203" pitchFamily="34" charset="0"/>
                <a:cs typeface="Segoe UI" panose="020B0502040204020203" pitchFamily="34" charset="0"/>
              </a:rPr>
              <a:t>Layer 3 to 7 apps classified</a:t>
            </a:r>
          </a:p>
        </p:txBody>
      </p:sp>
      <p:sp>
        <p:nvSpPr>
          <p:cNvPr id="22" name="Rounded Rectangle 21">
            <a:extLst>
              <a:ext uri="{FF2B5EF4-FFF2-40B4-BE49-F238E27FC236}">
                <a16:creationId xmlns:a16="http://schemas.microsoft.com/office/drawing/2014/main" id="{DB81164B-7FC3-EE46-9C21-667F55993A95}"/>
              </a:ext>
            </a:extLst>
          </p:cNvPr>
          <p:cNvSpPr/>
          <p:nvPr/>
        </p:nvSpPr>
        <p:spPr>
          <a:xfrm>
            <a:off x="4806881" y="1654588"/>
            <a:ext cx="3540724" cy="5091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600" b="1">
                <a:solidFill>
                  <a:schemeClr val="tx1">
                    <a:lumMod val="75000"/>
                    <a:lumOff val="25000"/>
                  </a:schemeClr>
                </a:solidFill>
                <a:latin typeface="Segoe UI" panose="020B0502040204020203" pitchFamily="34" charset="0"/>
                <a:cs typeface="Segoe UI" panose="020B0502040204020203" pitchFamily="34" charset="0"/>
              </a:rPr>
              <a:t>Intrusion Protection System</a:t>
            </a:r>
          </a:p>
          <a:p>
            <a:pPr algn="ctr" defTabSz="685783">
              <a:defRPr/>
            </a:pPr>
            <a:r>
              <a:rPr lang="en-US" sz="1100">
                <a:solidFill>
                  <a:schemeClr val="tx1">
                    <a:lumMod val="75000"/>
                    <a:lumOff val="25000"/>
                  </a:schemeClr>
                </a:solidFill>
                <a:latin typeface="Segoe UI" panose="020B0502040204020203" pitchFamily="34" charset="0"/>
                <a:cs typeface="Segoe UI" panose="020B0502040204020203" pitchFamily="34" charset="0"/>
              </a:rPr>
              <a:t>Most widely deployed IPS engine in the world</a:t>
            </a:r>
          </a:p>
        </p:txBody>
      </p:sp>
      <p:sp>
        <p:nvSpPr>
          <p:cNvPr id="23" name="Rounded Rectangle 22">
            <a:extLst>
              <a:ext uri="{FF2B5EF4-FFF2-40B4-BE49-F238E27FC236}">
                <a16:creationId xmlns:a16="http://schemas.microsoft.com/office/drawing/2014/main" id="{6F84C07E-16FA-AA49-BA50-12611AB76BF0}"/>
              </a:ext>
            </a:extLst>
          </p:cNvPr>
          <p:cNvSpPr/>
          <p:nvPr/>
        </p:nvSpPr>
        <p:spPr>
          <a:xfrm>
            <a:off x="4804894" y="2222802"/>
            <a:ext cx="3540722" cy="509171"/>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600" b="1">
                <a:solidFill>
                  <a:schemeClr val="tx1">
                    <a:lumMod val="75000"/>
                    <a:lumOff val="25000"/>
                  </a:schemeClr>
                </a:solidFill>
                <a:latin typeface="Segoe UI" panose="020B0502040204020203" pitchFamily="34" charset="0"/>
                <a:cs typeface="Segoe UI" panose="020B0502040204020203" pitchFamily="34" charset="0"/>
              </a:rPr>
              <a:t>URL-Filtering</a:t>
            </a:r>
          </a:p>
          <a:p>
            <a:pPr algn="ctr" defTabSz="685783">
              <a:defRPr/>
            </a:pPr>
            <a:r>
              <a:rPr lang="en-US" sz="1100">
                <a:solidFill>
                  <a:schemeClr val="tx1">
                    <a:lumMod val="75000"/>
                    <a:lumOff val="25000"/>
                  </a:schemeClr>
                </a:solidFill>
                <a:latin typeface="Segoe UI" panose="020B0502040204020203" pitchFamily="34" charset="0"/>
                <a:cs typeface="Segoe UI" panose="020B0502040204020203" pitchFamily="34" charset="0"/>
              </a:rPr>
              <a:t>Web reputation score using 82+ web categories</a:t>
            </a:r>
          </a:p>
        </p:txBody>
      </p:sp>
      <p:sp>
        <p:nvSpPr>
          <p:cNvPr id="24" name="Rounded Rectangle 23">
            <a:extLst>
              <a:ext uri="{FF2B5EF4-FFF2-40B4-BE49-F238E27FC236}">
                <a16:creationId xmlns:a16="http://schemas.microsoft.com/office/drawing/2014/main" id="{9ACCDD66-9D8B-BD42-B290-A478FDB0AE15}"/>
              </a:ext>
            </a:extLst>
          </p:cNvPr>
          <p:cNvSpPr/>
          <p:nvPr/>
        </p:nvSpPr>
        <p:spPr>
          <a:xfrm>
            <a:off x="4804893" y="3939157"/>
            <a:ext cx="3540721" cy="496693"/>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600" b="1" dirty="0">
                <a:solidFill>
                  <a:schemeClr val="tx1">
                    <a:lumMod val="75000"/>
                    <a:lumOff val="25000"/>
                  </a:schemeClr>
                </a:solidFill>
                <a:latin typeface="Segoe UI" panose="020B0502040204020203" pitchFamily="34" charset="0"/>
                <a:cs typeface="Segoe UI" panose="020B0502040204020203" pitchFamily="34" charset="0"/>
              </a:rPr>
              <a:t>Umbrella Cloud Security </a:t>
            </a:r>
          </a:p>
          <a:p>
            <a:pPr algn="ctr" defTabSz="685783">
              <a:defRPr/>
            </a:pPr>
            <a:r>
              <a:rPr lang="en-US" sz="1100" dirty="0">
                <a:solidFill>
                  <a:schemeClr val="tx1">
                    <a:lumMod val="75000"/>
                    <a:lumOff val="25000"/>
                  </a:schemeClr>
                </a:solidFill>
                <a:latin typeface="Segoe UI" panose="020B0502040204020203" pitchFamily="34" charset="0"/>
                <a:cs typeface="Segoe UI" panose="020B0502040204020203" pitchFamily="34" charset="0"/>
              </a:rPr>
              <a:t>DNS Security/Cloud FW with Cisco Umbrella</a:t>
            </a:r>
          </a:p>
        </p:txBody>
      </p:sp>
      <p:sp>
        <p:nvSpPr>
          <p:cNvPr id="16" name="TextBox 15">
            <a:extLst>
              <a:ext uri="{FF2B5EF4-FFF2-40B4-BE49-F238E27FC236}">
                <a16:creationId xmlns:a16="http://schemas.microsoft.com/office/drawing/2014/main" id="{B956DA85-C4DB-0848-8A79-1C292554ECED}"/>
              </a:ext>
            </a:extLst>
          </p:cNvPr>
          <p:cNvSpPr txBox="1"/>
          <p:nvPr/>
        </p:nvSpPr>
        <p:spPr>
          <a:xfrm>
            <a:off x="3151677" y="2476093"/>
            <a:ext cx="1160319" cy="707886"/>
          </a:xfrm>
          <a:prstGeom prst="rect">
            <a:avLst/>
          </a:prstGeom>
          <a:noFill/>
        </p:spPr>
        <p:txBody>
          <a:bodyPr wrap="none" rtlCol="0">
            <a:spAutoFit/>
          </a:bodyPr>
          <a:lstStyle/>
          <a:p>
            <a:pPr algn="ctr" defTabSz="685783">
              <a:defRPr/>
            </a:pPr>
            <a:r>
              <a:rPr lang="en-US" sz="2000" b="1" dirty="0">
                <a:solidFill>
                  <a:srgbClr val="0D274D"/>
                </a:solidFill>
                <a:latin typeface="Segoe UI" panose="020B0502040204020203" pitchFamily="34" charset="0"/>
                <a:cs typeface="Segoe UI" panose="020B0502040204020203" pitchFamily="34" charset="0"/>
              </a:rPr>
              <a:t>Cisco </a:t>
            </a:r>
            <a:br>
              <a:rPr lang="en-US" sz="2000" b="1" dirty="0">
                <a:solidFill>
                  <a:srgbClr val="0D274D"/>
                </a:solidFill>
                <a:latin typeface="Segoe UI" panose="020B0502040204020203" pitchFamily="34" charset="0"/>
                <a:cs typeface="Segoe UI" panose="020B0502040204020203" pitchFamily="34" charset="0"/>
              </a:rPr>
            </a:br>
            <a:r>
              <a:rPr lang="en-US" sz="2000" b="1" dirty="0">
                <a:solidFill>
                  <a:srgbClr val="0D274D"/>
                </a:solidFill>
                <a:latin typeface="Segoe UI" panose="020B0502040204020203" pitchFamily="34" charset="0"/>
                <a:cs typeface="Segoe UI" panose="020B0502040204020203" pitchFamily="34" charset="0"/>
              </a:rPr>
              <a:t>Security</a:t>
            </a:r>
          </a:p>
        </p:txBody>
      </p:sp>
      <p:sp>
        <p:nvSpPr>
          <p:cNvPr id="29" name="Title 1">
            <a:extLst>
              <a:ext uri="{FF2B5EF4-FFF2-40B4-BE49-F238E27FC236}">
                <a16:creationId xmlns:a16="http://schemas.microsoft.com/office/drawing/2014/main" id="{D42E6E10-D3DF-0045-9EE3-A518FE11D811}"/>
              </a:ext>
            </a:extLst>
          </p:cNvPr>
          <p:cNvSpPr>
            <a:spLocks noGrp="1"/>
          </p:cNvSpPr>
          <p:nvPr>
            <p:ph type="title" idx="4294967295"/>
          </p:nvPr>
        </p:nvSpPr>
        <p:spPr>
          <a:xfrm>
            <a:off x="174572" y="52501"/>
            <a:ext cx="6088284" cy="580844"/>
          </a:xfrm>
        </p:spPr>
        <p:txBody>
          <a:bodyPr/>
          <a:lstStyle/>
          <a:p>
            <a:r>
              <a:rPr lang="en-US" sz="1900" dirty="0">
                <a:latin typeface="Segoe UI" panose="020B0502040204020203" pitchFamily="34" charset="0"/>
                <a:cs typeface="Segoe UI" panose="020B0502040204020203" pitchFamily="34" charset="0"/>
              </a:rPr>
              <a:t>Cisco SD-WAN Security &amp; SASE Solution </a:t>
            </a:r>
          </a:p>
        </p:txBody>
      </p:sp>
      <p:sp>
        <p:nvSpPr>
          <p:cNvPr id="30" name="Rounded Rectangle 29">
            <a:extLst>
              <a:ext uri="{FF2B5EF4-FFF2-40B4-BE49-F238E27FC236}">
                <a16:creationId xmlns:a16="http://schemas.microsoft.com/office/drawing/2014/main" id="{BF65A1E7-78BC-684E-A4E7-2F9F6A40CD62}"/>
              </a:ext>
            </a:extLst>
          </p:cNvPr>
          <p:cNvSpPr/>
          <p:nvPr/>
        </p:nvSpPr>
        <p:spPr>
          <a:xfrm>
            <a:off x="4804894" y="2791859"/>
            <a:ext cx="3540722" cy="509171"/>
          </a:xfrm>
          <a:prstGeom prst="roundRect">
            <a:avLst>
              <a:gd name="adj" fmla="val 50000"/>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defTabSz="685783">
              <a:defRPr/>
            </a:pPr>
            <a:r>
              <a:rPr lang="en-US" sz="1600" b="1">
                <a:solidFill>
                  <a:schemeClr val="tx1">
                    <a:lumMod val="75000"/>
                    <a:lumOff val="25000"/>
                  </a:schemeClr>
                </a:solidFill>
                <a:latin typeface="Segoe UI" panose="020B0502040204020203" pitchFamily="34" charset="0"/>
                <a:cs typeface="Segoe UI" panose="020B0502040204020203" pitchFamily="34" charset="0"/>
              </a:rPr>
              <a:t>Adv. Malware Protection</a:t>
            </a:r>
          </a:p>
          <a:p>
            <a:pPr algn="ctr" defTabSz="685783">
              <a:defRPr/>
            </a:pPr>
            <a:r>
              <a:rPr lang="en-US" sz="1100">
                <a:solidFill>
                  <a:schemeClr val="tx1">
                    <a:lumMod val="75000"/>
                    <a:lumOff val="25000"/>
                  </a:schemeClr>
                </a:solidFill>
                <a:latin typeface="Segoe UI" panose="020B0502040204020203" pitchFamily="34" charset="0"/>
                <a:cs typeface="Segoe UI" panose="020B0502040204020203" pitchFamily="34" charset="0"/>
              </a:rPr>
              <a:t>With File Reputation and Sandboxing (TG)</a:t>
            </a:r>
          </a:p>
        </p:txBody>
      </p:sp>
      <p:sp>
        <p:nvSpPr>
          <p:cNvPr id="39" name="Oval 38">
            <a:extLst>
              <a:ext uri="{FF2B5EF4-FFF2-40B4-BE49-F238E27FC236}">
                <a16:creationId xmlns:a16="http://schemas.microsoft.com/office/drawing/2014/main" id="{CA58DE5B-DEEB-B240-847B-27728AF63964}"/>
              </a:ext>
            </a:extLst>
          </p:cNvPr>
          <p:cNvSpPr>
            <a:spLocks noChangeAspect="1"/>
          </p:cNvSpPr>
          <p:nvPr/>
        </p:nvSpPr>
        <p:spPr>
          <a:xfrm>
            <a:off x="873142" y="2037501"/>
            <a:ext cx="1718945" cy="1722115"/>
          </a:xfrm>
          <a:prstGeom prst="ellipse">
            <a:avLst/>
          </a:prstGeom>
          <a:solidFill>
            <a:schemeClr val="tx2"/>
          </a:solidFill>
          <a:ln w="111125">
            <a:solidFill>
              <a:schemeClr val="bg2">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a:solidFill>
                <a:srgbClr val="005073"/>
              </a:solidFill>
              <a:latin typeface="CiscoSansTT ExtraLight"/>
            </a:endParaRPr>
          </a:p>
        </p:txBody>
      </p:sp>
      <p:sp>
        <p:nvSpPr>
          <p:cNvPr id="41" name="TextBox 40">
            <a:extLst>
              <a:ext uri="{FF2B5EF4-FFF2-40B4-BE49-F238E27FC236}">
                <a16:creationId xmlns:a16="http://schemas.microsoft.com/office/drawing/2014/main" id="{5C67FD3D-1841-A94D-9318-464260F8040E}"/>
              </a:ext>
            </a:extLst>
          </p:cNvPr>
          <p:cNvSpPr txBox="1"/>
          <p:nvPr/>
        </p:nvSpPr>
        <p:spPr>
          <a:xfrm>
            <a:off x="1003537" y="2499352"/>
            <a:ext cx="1433339" cy="707886"/>
          </a:xfrm>
          <a:prstGeom prst="rect">
            <a:avLst/>
          </a:prstGeom>
          <a:noFill/>
        </p:spPr>
        <p:txBody>
          <a:bodyPr wrap="square" rtlCol="0">
            <a:spAutoFit/>
          </a:bodyPr>
          <a:lstStyle/>
          <a:p>
            <a:pPr algn="ctr" defTabSz="609570" fontAlgn="base">
              <a:spcBef>
                <a:spcPct val="0"/>
              </a:spcBef>
              <a:spcAft>
                <a:spcPct val="0"/>
              </a:spcAft>
              <a:defRPr/>
            </a:pPr>
            <a:r>
              <a:rPr lang="en-US" sz="2000" b="1">
                <a:solidFill>
                  <a:srgbClr val="FFFFFF"/>
                </a:solidFill>
                <a:latin typeface="Segoe UI" panose="020B0502040204020203" pitchFamily="34" charset="0"/>
                <a:ea typeface="ＭＳ Ｐゴシック" charset="0"/>
                <a:cs typeface="Segoe UI" panose="020B0502040204020203" pitchFamily="34" charset="0"/>
              </a:rPr>
              <a:t>Cisco </a:t>
            </a:r>
          </a:p>
          <a:p>
            <a:pPr algn="ctr" defTabSz="609570" fontAlgn="base">
              <a:spcBef>
                <a:spcPct val="0"/>
              </a:spcBef>
              <a:spcAft>
                <a:spcPct val="0"/>
              </a:spcAft>
              <a:defRPr/>
            </a:pPr>
            <a:r>
              <a:rPr lang="en-US" sz="2000" b="1">
                <a:solidFill>
                  <a:srgbClr val="FFFFFF"/>
                </a:solidFill>
                <a:latin typeface="Segoe UI" panose="020B0502040204020203" pitchFamily="34" charset="0"/>
                <a:ea typeface="ＭＳ Ｐゴシック" charset="0"/>
                <a:cs typeface="Segoe UI" panose="020B0502040204020203" pitchFamily="34" charset="0"/>
              </a:rPr>
              <a:t>SD-WAN</a:t>
            </a:r>
          </a:p>
        </p:txBody>
      </p:sp>
      <p:pic>
        <p:nvPicPr>
          <p:cNvPr id="19" name="Picture 18">
            <a:extLst>
              <a:ext uri="{FF2B5EF4-FFF2-40B4-BE49-F238E27FC236}">
                <a16:creationId xmlns:a16="http://schemas.microsoft.com/office/drawing/2014/main" id="{0F0146B5-2451-ED4D-8A8C-87347B530C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30673" y="2167870"/>
            <a:ext cx="403881" cy="403881"/>
          </a:xfrm>
          <a:prstGeom prst="rect">
            <a:avLst/>
          </a:prstGeom>
        </p:spPr>
      </p:pic>
      <p:sp>
        <p:nvSpPr>
          <p:cNvPr id="26" name="Rounded Rectangle 25">
            <a:extLst>
              <a:ext uri="{FF2B5EF4-FFF2-40B4-BE49-F238E27FC236}">
                <a16:creationId xmlns:a16="http://schemas.microsoft.com/office/drawing/2014/main" id="{D74683BA-F5AA-2946-9F14-89AF333FAA49}"/>
              </a:ext>
            </a:extLst>
          </p:cNvPr>
          <p:cNvSpPr/>
          <p:nvPr/>
        </p:nvSpPr>
        <p:spPr>
          <a:xfrm>
            <a:off x="4804894" y="3368160"/>
            <a:ext cx="3532325" cy="496693"/>
          </a:xfrm>
          <a:prstGeom prst="roundRect">
            <a:avLst>
              <a:gd name="adj" fmla="val 50000"/>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600" b="1" dirty="0">
                <a:solidFill>
                  <a:schemeClr val="tx1">
                    <a:lumMod val="75000"/>
                    <a:lumOff val="25000"/>
                  </a:schemeClr>
                </a:solidFill>
                <a:latin typeface="Segoe UI" panose="020B0502040204020203" pitchFamily="34" charset="0"/>
                <a:cs typeface="Segoe UI" panose="020B0502040204020203" pitchFamily="34" charset="0"/>
              </a:rPr>
              <a:t>SSL Proxy</a:t>
            </a:r>
          </a:p>
          <a:p>
            <a:pPr algn="ctr" defTabSz="685783">
              <a:defRPr/>
            </a:pPr>
            <a:r>
              <a:rPr lang="en-US" sz="1100" dirty="0">
                <a:solidFill>
                  <a:schemeClr val="tx1">
                    <a:lumMod val="75000"/>
                    <a:lumOff val="25000"/>
                  </a:schemeClr>
                </a:solidFill>
                <a:latin typeface="Segoe UI" panose="020B0502040204020203" pitchFamily="34" charset="0"/>
                <a:cs typeface="Segoe UI" panose="020B0502040204020203" pitchFamily="34" charset="0"/>
              </a:rPr>
              <a:t>Detect Threats in Encrypted Traffic</a:t>
            </a:r>
          </a:p>
        </p:txBody>
      </p:sp>
    </p:spTree>
    <p:extLst>
      <p:ext uri="{BB962C8B-B14F-4D97-AF65-F5344CB8AC3E}">
        <p14:creationId xmlns:p14="http://schemas.microsoft.com/office/powerpoint/2010/main" val="260139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gray">
          <a:xfrm>
            <a:off x="657611" y="2485410"/>
            <a:ext cx="2560320" cy="1907106"/>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100">
              <a:solidFill>
                <a:srgbClr val="0D274D"/>
              </a:solidFill>
              <a:latin typeface="CiscoSansTT ExtraLigh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gray">
          <a:xfrm>
            <a:off x="1636509" y="1077813"/>
            <a:ext cx="615622" cy="615622"/>
          </a:xfrm>
          <a:prstGeom prst="rect">
            <a:avLst/>
          </a:prstGeom>
        </p:spPr>
      </p:pic>
      <p:sp>
        <p:nvSpPr>
          <p:cNvPr id="12" name="Rectangle 11"/>
          <p:cNvSpPr/>
          <p:nvPr/>
        </p:nvSpPr>
        <p:spPr bwMode="gray">
          <a:xfrm>
            <a:off x="3416883" y="2492587"/>
            <a:ext cx="2560320" cy="190710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100">
              <a:solidFill>
                <a:srgbClr val="0D274D"/>
              </a:solidFill>
              <a:latin typeface="CiscoSansTT ExtraLight"/>
            </a:endParaRPr>
          </a:p>
        </p:txBody>
      </p:sp>
      <p:sp>
        <p:nvSpPr>
          <p:cNvPr id="5" name="TextBox 4"/>
          <p:cNvSpPr txBox="1"/>
          <p:nvPr/>
        </p:nvSpPr>
        <p:spPr bwMode="gray">
          <a:xfrm flipV="1">
            <a:off x="3416883" y="1715347"/>
            <a:ext cx="2560320" cy="777240"/>
          </a:xfrm>
          <a:prstGeom prst="round2SameRect">
            <a:avLst>
              <a:gd name="adj1" fmla="val 0"/>
              <a:gd name="adj2" fmla="val 24510"/>
            </a:avLst>
          </a:prstGeom>
          <a:solidFill>
            <a:schemeClr val="accent1"/>
          </a:solidFill>
        </p:spPr>
        <p:txBody>
          <a:bodyPr wrap="square" lIns="0" tIns="91440" rIns="0" bIns="91440" rtlCol="0">
            <a:noAutofit/>
          </a:bodyPr>
          <a:lstStyle/>
          <a:p>
            <a:pPr algn="ctr" defTabSz="457166">
              <a:lnSpc>
                <a:spcPct val="90000"/>
              </a:lnSpc>
              <a:defRPr/>
            </a:pPr>
            <a:endParaRPr lang="en-US">
              <a:solidFill>
                <a:srgbClr val="0D274D"/>
              </a:solidFill>
              <a:latin typeface="CiscoSansTT ExtraLigh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gray">
          <a:xfrm rot="10800000" flipH="1" flipV="1">
            <a:off x="4377387" y="1081773"/>
            <a:ext cx="615622" cy="615622"/>
          </a:xfrm>
          <a:prstGeom prst="rect">
            <a:avLst/>
          </a:prstGeom>
        </p:spPr>
      </p:pic>
      <p:sp>
        <p:nvSpPr>
          <p:cNvPr id="15" name="Rectangle 14"/>
          <p:cNvSpPr/>
          <p:nvPr/>
        </p:nvSpPr>
        <p:spPr bwMode="gray">
          <a:xfrm>
            <a:off x="6145914" y="2492587"/>
            <a:ext cx="2560320" cy="190710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100">
              <a:solidFill>
                <a:srgbClr val="0D274D"/>
              </a:solidFill>
              <a:latin typeface="CiscoSansTT ExtraLigh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bwMode="gray">
          <a:xfrm>
            <a:off x="7118265" y="1077813"/>
            <a:ext cx="615622" cy="615622"/>
          </a:xfrm>
          <a:prstGeom prst="rect">
            <a:avLst/>
          </a:prstGeom>
        </p:spPr>
      </p:pic>
      <p:sp>
        <p:nvSpPr>
          <p:cNvPr id="17" name="Rectangle 16"/>
          <p:cNvSpPr/>
          <p:nvPr/>
        </p:nvSpPr>
        <p:spPr>
          <a:xfrm>
            <a:off x="3416883" y="1886491"/>
            <a:ext cx="2560320" cy="383182"/>
          </a:xfrm>
          <a:prstGeom prst="rect">
            <a:avLst/>
          </a:prstGeom>
        </p:spPr>
        <p:txBody>
          <a:bodyPr>
            <a:spAutoFit/>
          </a:bodyPr>
          <a:lstStyle/>
          <a:p>
            <a:pPr algn="ctr" defTabSz="457166">
              <a:lnSpc>
                <a:spcPct val="90000"/>
              </a:lnSpc>
              <a:defRPr/>
            </a:pPr>
            <a:r>
              <a:rPr lang="en-US" sz="2100">
                <a:latin typeface="Segoe UI" panose="020B0502040204020203" pitchFamily="34" charset="0"/>
                <a:cs typeface="Segoe UI" panose="020B0502040204020203" pitchFamily="34" charset="0"/>
              </a:rPr>
              <a:t>Fast to Deploy</a:t>
            </a:r>
          </a:p>
        </p:txBody>
      </p:sp>
      <p:sp>
        <p:nvSpPr>
          <p:cNvPr id="21" name="TextBox 20"/>
          <p:cNvSpPr txBox="1"/>
          <p:nvPr/>
        </p:nvSpPr>
        <p:spPr bwMode="gray">
          <a:xfrm flipV="1">
            <a:off x="656023" y="1715347"/>
            <a:ext cx="2560320" cy="777240"/>
          </a:xfrm>
          <a:prstGeom prst="round2SameRect">
            <a:avLst>
              <a:gd name="adj1" fmla="val 0"/>
              <a:gd name="adj2" fmla="val 24510"/>
            </a:avLst>
          </a:prstGeom>
          <a:solidFill>
            <a:schemeClr val="accent2"/>
          </a:solidFill>
        </p:spPr>
        <p:txBody>
          <a:bodyPr wrap="square" lIns="0" tIns="91440" rIns="0" bIns="91440" rtlCol="0">
            <a:noAutofit/>
          </a:bodyPr>
          <a:lstStyle/>
          <a:p>
            <a:pPr algn="ctr" defTabSz="457166">
              <a:lnSpc>
                <a:spcPct val="90000"/>
              </a:lnSpc>
              <a:defRPr/>
            </a:pPr>
            <a:endParaRPr lang="en-US">
              <a:solidFill>
                <a:srgbClr val="0D274D"/>
              </a:solidFill>
              <a:latin typeface="CiscoSansTT ExtraLight"/>
            </a:endParaRPr>
          </a:p>
        </p:txBody>
      </p:sp>
      <p:sp>
        <p:nvSpPr>
          <p:cNvPr id="24" name="Rectangle 23"/>
          <p:cNvSpPr/>
          <p:nvPr/>
        </p:nvSpPr>
        <p:spPr>
          <a:xfrm>
            <a:off x="745778" y="1879313"/>
            <a:ext cx="2415507" cy="383182"/>
          </a:xfrm>
          <a:prstGeom prst="rect">
            <a:avLst/>
          </a:prstGeom>
        </p:spPr>
        <p:txBody>
          <a:bodyPr wrap="square">
            <a:spAutoFit/>
          </a:bodyPr>
          <a:lstStyle/>
          <a:p>
            <a:pPr algn="ctr" defTabSz="457166">
              <a:lnSpc>
                <a:spcPct val="90000"/>
              </a:lnSpc>
              <a:defRPr/>
            </a:pPr>
            <a:r>
              <a:rPr lang="en-US" sz="2100" dirty="0">
                <a:latin typeface="Segoe UI" panose="020B0502040204020203" pitchFamily="34" charset="0"/>
                <a:cs typeface="Segoe UI" panose="020B0502040204020203" pitchFamily="34" charset="0"/>
              </a:rPr>
              <a:t>Easy to Consume</a:t>
            </a:r>
          </a:p>
        </p:txBody>
      </p:sp>
      <p:sp>
        <p:nvSpPr>
          <p:cNvPr id="25" name="TextBox 24"/>
          <p:cNvSpPr txBox="1"/>
          <p:nvPr/>
        </p:nvSpPr>
        <p:spPr bwMode="gray">
          <a:xfrm flipV="1">
            <a:off x="6144326" y="1715347"/>
            <a:ext cx="2560320" cy="777240"/>
          </a:xfrm>
          <a:prstGeom prst="round2SameRect">
            <a:avLst>
              <a:gd name="adj1" fmla="val 0"/>
              <a:gd name="adj2" fmla="val 24510"/>
            </a:avLst>
          </a:prstGeom>
          <a:solidFill>
            <a:schemeClr val="accent5"/>
          </a:solidFill>
        </p:spPr>
        <p:txBody>
          <a:bodyPr wrap="square" lIns="0" tIns="91440" rIns="0" bIns="91440" rtlCol="0">
            <a:noAutofit/>
          </a:bodyPr>
          <a:lstStyle/>
          <a:p>
            <a:pPr algn="ctr" defTabSz="457166">
              <a:lnSpc>
                <a:spcPct val="90000"/>
              </a:lnSpc>
              <a:defRPr/>
            </a:pPr>
            <a:endParaRPr lang="en-US">
              <a:solidFill>
                <a:srgbClr val="0D274D"/>
              </a:solidFill>
              <a:latin typeface="CiscoSansTT ExtraLight"/>
            </a:endParaRPr>
          </a:p>
        </p:txBody>
      </p:sp>
      <p:sp>
        <p:nvSpPr>
          <p:cNvPr id="26" name="Rectangle 25"/>
          <p:cNvSpPr/>
          <p:nvPr/>
        </p:nvSpPr>
        <p:spPr>
          <a:xfrm>
            <a:off x="6142739" y="1888330"/>
            <a:ext cx="2560320" cy="383182"/>
          </a:xfrm>
          <a:prstGeom prst="rect">
            <a:avLst/>
          </a:prstGeom>
        </p:spPr>
        <p:txBody>
          <a:bodyPr>
            <a:spAutoFit/>
          </a:bodyPr>
          <a:lstStyle/>
          <a:p>
            <a:pPr algn="ctr" defTabSz="457166">
              <a:lnSpc>
                <a:spcPct val="90000"/>
              </a:lnSpc>
              <a:defRPr/>
            </a:pPr>
            <a:r>
              <a:rPr lang="en-US" sz="2100">
                <a:latin typeface="Segoe UI" panose="020B0502040204020203" pitchFamily="34" charset="0"/>
                <a:cs typeface="Segoe UI" panose="020B0502040204020203" pitchFamily="34" charset="0"/>
              </a:rPr>
              <a:t>Simple to Manage</a:t>
            </a:r>
          </a:p>
        </p:txBody>
      </p:sp>
      <p:sp>
        <p:nvSpPr>
          <p:cNvPr id="27" name="Rectangle 26"/>
          <p:cNvSpPr/>
          <p:nvPr/>
        </p:nvSpPr>
        <p:spPr>
          <a:xfrm>
            <a:off x="3416883" y="4399693"/>
            <a:ext cx="2560320" cy="4572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100">
              <a:solidFill>
                <a:srgbClr val="0D274D"/>
              </a:solidFill>
              <a:latin typeface="CiscoSansTT ExtraLight"/>
            </a:endParaRPr>
          </a:p>
        </p:txBody>
      </p:sp>
      <p:sp>
        <p:nvSpPr>
          <p:cNvPr id="28" name="Rectangle 27"/>
          <p:cNvSpPr/>
          <p:nvPr/>
        </p:nvSpPr>
        <p:spPr>
          <a:xfrm>
            <a:off x="657611" y="4392516"/>
            <a:ext cx="2560320" cy="4572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100">
              <a:solidFill>
                <a:srgbClr val="0D274D"/>
              </a:solidFill>
              <a:latin typeface="CiscoSansTT ExtraLight"/>
            </a:endParaRPr>
          </a:p>
        </p:txBody>
      </p:sp>
      <p:sp>
        <p:nvSpPr>
          <p:cNvPr id="29" name="Rectangle 28"/>
          <p:cNvSpPr/>
          <p:nvPr/>
        </p:nvSpPr>
        <p:spPr>
          <a:xfrm>
            <a:off x="6145914" y="4399693"/>
            <a:ext cx="2560320" cy="4572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sz="1100">
              <a:solidFill>
                <a:srgbClr val="0D274D"/>
              </a:solidFill>
              <a:latin typeface="CiscoSansTT ExtraLight"/>
            </a:endParaRPr>
          </a:p>
        </p:txBody>
      </p:sp>
      <p:sp>
        <p:nvSpPr>
          <p:cNvPr id="3" name="Rectangle 2">
            <a:extLst>
              <a:ext uri="{FF2B5EF4-FFF2-40B4-BE49-F238E27FC236}">
                <a16:creationId xmlns:a16="http://schemas.microsoft.com/office/drawing/2014/main" id="{7CBDCE60-E87B-1847-8BD1-63DB172E5610}"/>
              </a:ext>
            </a:extLst>
          </p:cNvPr>
          <p:cNvSpPr/>
          <p:nvPr/>
        </p:nvSpPr>
        <p:spPr>
          <a:xfrm>
            <a:off x="656023" y="4502852"/>
            <a:ext cx="8048624" cy="3585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spcBef>
                <a:spcPts val="200"/>
              </a:spcBef>
              <a:defRPr/>
            </a:pPr>
            <a:endParaRPr lang="en-US">
              <a:solidFill>
                <a:srgbClr val="FFFFFF"/>
              </a:solidFill>
              <a:latin typeface="CiscoSansTT ExtraLight"/>
            </a:endParaRPr>
          </a:p>
        </p:txBody>
      </p:sp>
      <p:sp>
        <p:nvSpPr>
          <p:cNvPr id="4" name="Rectangle 3">
            <a:extLst>
              <a:ext uri="{FF2B5EF4-FFF2-40B4-BE49-F238E27FC236}">
                <a16:creationId xmlns:a16="http://schemas.microsoft.com/office/drawing/2014/main" id="{CB18B401-D579-F44D-8609-E6C456B28D06}"/>
              </a:ext>
            </a:extLst>
          </p:cNvPr>
          <p:cNvSpPr/>
          <p:nvPr/>
        </p:nvSpPr>
        <p:spPr>
          <a:xfrm>
            <a:off x="1075568" y="4512880"/>
            <a:ext cx="7412409" cy="338554"/>
          </a:xfrm>
          <a:prstGeom prst="rect">
            <a:avLst/>
          </a:prstGeom>
        </p:spPr>
        <p:txBody>
          <a:bodyPr wrap="square" anchor="t">
            <a:spAutoFit/>
          </a:bodyPr>
          <a:lstStyle/>
          <a:p>
            <a:pPr defTabSz="457178"/>
            <a:r>
              <a:rPr lang="en-US" sz="1600" dirty="0">
                <a:solidFill>
                  <a:srgbClr val="FFFFFF"/>
                </a:solidFill>
                <a:latin typeface="CiscoSansTT ExtraLight"/>
                <a:ea typeface="ＭＳ Ｐゴシック"/>
              </a:rPr>
              <a:t>A SASE architecture secured by leading real-time threat intelligence</a:t>
            </a:r>
          </a:p>
        </p:txBody>
      </p:sp>
      <p:sp>
        <p:nvSpPr>
          <p:cNvPr id="13" name="Title 12">
            <a:extLst>
              <a:ext uri="{FF2B5EF4-FFF2-40B4-BE49-F238E27FC236}">
                <a16:creationId xmlns:a16="http://schemas.microsoft.com/office/drawing/2014/main" id="{F44730CE-B89D-C948-A95F-57EE2C719AB1}"/>
              </a:ext>
            </a:extLst>
          </p:cNvPr>
          <p:cNvSpPr>
            <a:spLocks noGrp="1"/>
          </p:cNvSpPr>
          <p:nvPr>
            <p:ph type="title" idx="4294967295"/>
          </p:nvPr>
        </p:nvSpPr>
        <p:spPr>
          <a:xfrm>
            <a:off x="50082" y="132228"/>
            <a:ext cx="6332522" cy="611473"/>
          </a:xfrm>
        </p:spPr>
        <p:txBody>
          <a:bodyPr/>
          <a:lstStyle/>
          <a:p>
            <a:r>
              <a:rPr lang="en-US" sz="1900" dirty="0">
                <a:latin typeface="Segoe UI" panose="020B0502040204020203" pitchFamily="34" charset="0"/>
                <a:cs typeface="Segoe UI" panose="020B0502040204020203" pitchFamily="34" charset="0"/>
              </a:rPr>
              <a:t>Cisco SD-WAN Fully integrated with Umbrella</a:t>
            </a:r>
          </a:p>
        </p:txBody>
      </p:sp>
      <p:sp>
        <p:nvSpPr>
          <p:cNvPr id="2" name="TextBox 1">
            <a:extLst>
              <a:ext uri="{FF2B5EF4-FFF2-40B4-BE49-F238E27FC236}">
                <a16:creationId xmlns:a16="http://schemas.microsoft.com/office/drawing/2014/main" id="{332FAFBC-E60C-2A4D-B351-BE3B3BCF34AD}"/>
              </a:ext>
            </a:extLst>
          </p:cNvPr>
          <p:cNvSpPr txBox="1"/>
          <p:nvPr/>
        </p:nvSpPr>
        <p:spPr>
          <a:xfrm>
            <a:off x="746112" y="2636374"/>
            <a:ext cx="2265844" cy="1631216"/>
          </a:xfrm>
          <a:prstGeom prst="rect">
            <a:avLst/>
          </a:prstGeom>
          <a:noFill/>
        </p:spPr>
        <p:txBody>
          <a:bodyPr wrap="square" rtlCol="0" anchor="t">
            <a:spAutoFit/>
          </a:bodyPr>
          <a:lstStyle/>
          <a:p>
            <a:pPr algn="ctr" defTabSz="685800"/>
            <a:r>
              <a:rPr lang="en-US" sz="1100" dirty="0">
                <a:latin typeface="Segoe UI" panose="020B0502040204020203" pitchFamily="34" charset="0"/>
                <a:ea typeface="ＭＳ Ｐゴシック"/>
                <a:cs typeface="Segoe UI" panose="020B0502040204020203" pitchFamily="34" charset="0"/>
              </a:rPr>
              <a:t>Consistent packaging and entitlement reporting</a:t>
            </a:r>
          </a:p>
          <a:p>
            <a:pPr algn="ctr" defTabSz="685800"/>
            <a:endParaRPr lang="en-US" sz="1100" dirty="0">
              <a:latin typeface="Segoe UI" panose="020B0502040204020203" pitchFamily="34" charset="0"/>
              <a:cs typeface="Segoe UI" panose="020B0502040204020203" pitchFamily="34" charset="0"/>
            </a:endParaRPr>
          </a:p>
          <a:p>
            <a:pPr algn="ctr" defTabSz="685800"/>
            <a:r>
              <a:rPr lang="en-US" sz="1100" dirty="0">
                <a:latin typeface="Segoe UI" panose="020B0502040204020203" pitchFamily="34" charset="0"/>
                <a:ea typeface="ＭＳ Ｐゴシック"/>
                <a:cs typeface="Segoe UI" panose="020B0502040204020203" pitchFamily="34" charset="0"/>
              </a:rPr>
              <a:t>Simplified billing with Enterprise Agreements </a:t>
            </a:r>
            <a:endParaRPr lang="en-US" sz="1100" dirty="0">
              <a:latin typeface="Segoe UI" panose="020B0502040204020203" pitchFamily="34" charset="0"/>
              <a:cs typeface="Segoe UI" panose="020B0502040204020203" pitchFamily="34" charset="0"/>
            </a:endParaRPr>
          </a:p>
          <a:p>
            <a:pPr algn="ctr" defTabSz="685800"/>
            <a:endParaRPr lang="en-US" sz="1100" dirty="0">
              <a:latin typeface="Segoe UI" panose="020B0502040204020203" pitchFamily="34" charset="0"/>
              <a:cs typeface="Segoe UI" panose="020B0502040204020203" pitchFamily="34" charset="0"/>
            </a:endParaRPr>
          </a:p>
          <a:p>
            <a:pPr algn="ctr" defTabSz="685800"/>
            <a:r>
              <a:rPr lang="en-US" sz="1100" dirty="0">
                <a:latin typeface="Segoe UI" panose="020B0502040204020203" pitchFamily="34" charset="0"/>
                <a:ea typeface="ＭＳ Ｐゴシック"/>
                <a:cs typeface="Segoe UI" panose="020B0502040204020203" pitchFamily="34" charset="0"/>
              </a:rPr>
              <a:t>Flexible pre and post-paid payment terms for MSPs </a:t>
            </a:r>
            <a:endParaRPr lang="en-US" sz="1200" dirty="0">
              <a:latin typeface="Segoe UI" panose="020B0502040204020203" pitchFamily="34" charset="0"/>
              <a:cs typeface="Segoe UI" panose="020B0502040204020203" pitchFamily="34" charset="0"/>
            </a:endParaRPr>
          </a:p>
          <a:p>
            <a:pPr algn="ctr" defTabSz="685800"/>
            <a:endParaRPr lang="en-US" sz="1200"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7C47790-B475-AC49-8337-B787B79E4D79}"/>
              </a:ext>
            </a:extLst>
          </p:cNvPr>
          <p:cNvSpPr txBox="1"/>
          <p:nvPr/>
        </p:nvSpPr>
        <p:spPr>
          <a:xfrm>
            <a:off x="3533855" y="2635496"/>
            <a:ext cx="2257105" cy="1810752"/>
          </a:xfrm>
          <a:prstGeom prst="rect">
            <a:avLst/>
          </a:prstGeom>
          <a:noFill/>
        </p:spPr>
        <p:txBody>
          <a:bodyPr wrap="square" rtlCol="0" anchor="t">
            <a:spAutoFit/>
          </a:bodyPr>
          <a:lstStyle/>
          <a:p>
            <a:pPr algn="ctr" defTabSz="685800"/>
            <a:r>
              <a:rPr lang="en-US" sz="1100" dirty="0">
                <a:latin typeface="Segoe UI" panose="020B0502040204020203" pitchFamily="34" charset="0"/>
                <a:ea typeface="ＭＳ Ｐゴシック"/>
                <a:cs typeface="Segoe UI" panose="020B0502040204020203" pitchFamily="34" charset="0"/>
              </a:rPr>
              <a:t>Auto-registration of SD-WAN to Umbrella </a:t>
            </a:r>
            <a:endParaRPr lang="en-US" sz="1100" dirty="0">
              <a:latin typeface="Segoe UI" panose="020B0502040204020203" pitchFamily="34" charset="0"/>
              <a:cs typeface="Segoe UI" panose="020B0502040204020203" pitchFamily="34" charset="0"/>
            </a:endParaRPr>
          </a:p>
          <a:p>
            <a:pPr algn="ctr" defTabSz="685800"/>
            <a:endParaRPr lang="en-US" sz="1100" dirty="0">
              <a:latin typeface="Segoe UI" panose="020B0502040204020203" pitchFamily="34" charset="0"/>
              <a:cs typeface="Segoe UI" panose="020B0502040204020203" pitchFamily="34" charset="0"/>
            </a:endParaRPr>
          </a:p>
          <a:p>
            <a:pPr algn="ctr" defTabSz="685800"/>
            <a:r>
              <a:rPr lang="en-US" sz="1100" dirty="0">
                <a:latin typeface="Segoe UI" panose="020B0502040204020203" pitchFamily="34" charset="0"/>
                <a:ea typeface="ＭＳ Ｐゴシック"/>
                <a:cs typeface="Segoe UI" panose="020B0502040204020203" pitchFamily="34" charset="0"/>
              </a:rPr>
              <a:t>Single touch auto-provisioning from Branch</a:t>
            </a:r>
            <a:endParaRPr lang="en-US" sz="1100" dirty="0">
              <a:latin typeface="Segoe UI" panose="020B0502040204020203" pitchFamily="34" charset="0"/>
              <a:cs typeface="Segoe UI" panose="020B0502040204020203" pitchFamily="34" charset="0"/>
            </a:endParaRPr>
          </a:p>
          <a:p>
            <a:pPr algn="ctr" defTabSz="685800"/>
            <a:endParaRPr lang="en-US" sz="1100" dirty="0">
              <a:latin typeface="Segoe UI" panose="020B0502040204020203" pitchFamily="34" charset="0"/>
              <a:cs typeface="Segoe UI" panose="020B0502040204020203" pitchFamily="34" charset="0"/>
            </a:endParaRPr>
          </a:p>
          <a:p>
            <a:pPr algn="ctr" defTabSz="685800">
              <a:spcBef>
                <a:spcPts val="200"/>
              </a:spcBef>
            </a:pPr>
            <a:r>
              <a:rPr lang="en-US" sz="1100" dirty="0">
                <a:latin typeface="Segoe UI" panose="020B0502040204020203" pitchFamily="34" charset="0"/>
                <a:ea typeface="ＭＳ Ｐゴシック"/>
                <a:cs typeface="Segoe UI" panose="020B0502040204020203" pitchFamily="34" charset="0"/>
              </a:rPr>
              <a:t>Discovery and granular control of SaaS applications</a:t>
            </a:r>
          </a:p>
          <a:p>
            <a:pPr algn="ctr" defTabSz="685800"/>
            <a:endParaRPr lang="en-US" sz="1100" dirty="0">
              <a:latin typeface="Segoe UI" panose="020B0502040204020203" pitchFamily="34" charset="0"/>
              <a:cs typeface="Segoe UI" panose="020B0502040204020203" pitchFamily="34" charset="0"/>
            </a:endParaRPr>
          </a:p>
          <a:p>
            <a:pPr algn="ctr" defTabSz="685800"/>
            <a:endParaRPr lang="en-US" sz="1100"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D971C389-D49F-0D4D-9179-D8F4B40BD934}"/>
              </a:ext>
            </a:extLst>
          </p:cNvPr>
          <p:cNvSpPr txBox="1"/>
          <p:nvPr/>
        </p:nvSpPr>
        <p:spPr>
          <a:xfrm>
            <a:off x="6332522" y="2633723"/>
            <a:ext cx="2205486" cy="1785104"/>
          </a:xfrm>
          <a:prstGeom prst="rect">
            <a:avLst/>
          </a:prstGeom>
          <a:noFill/>
        </p:spPr>
        <p:txBody>
          <a:bodyPr wrap="square" rtlCol="0" anchor="t">
            <a:spAutoFit/>
          </a:bodyPr>
          <a:lstStyle/>
          <a:p>
            <a:pPr algn="ctr" defTabSz="685800"/>
            <a:r>
              <a:rPr lang="en-US" sz="1100" dirty="0">
                <a:latin typeface="Segoe UI" panose="020B0502040204020203" pitchFamily="34" charset="0"/>
                <a:ea typeface="ＭＳ Ｐゴシック"/>
                <a:cs typeface="Segoe UI" panose="020B0502040204020203" pitchFamily="34" charset="0"/>
              </a:rPr>
              <a:t>Integrated troubleshooting and service assurance</a:t>
            </a:r>
            <a:endParaRPr lang="en-US" sz="1100" dirty="0">
              <a:latin typeface="Segoe UI" panose="020B0502040204020203" pitchFamily="34" charset="0"/>
              <a:cs typeface="Segoe UI" panose="020B0502040204020203" pitchFamily="34" charset="0"/>
            </a:endParaRPr>
          </a:p>
          <a:p>
            <a:pPr algn="ctr" defTabSz="685800"/>
            <a:endParaRPr lang="en-US" sz="1100" dirty="0">
              <a:latin typeface="Segoe UI" panose="020B0502040204020203" pitchFamily="34" charset="0"/>
              <a:cs typeface="Segoe UI" panose="020B0502040204020203" pitchFamily="34" charset="0"/>
            </a:endParaRPr>
          </a:p>
          <a:p>
            <a:pPr algn="ctr" defTabSz="685800"/>
            <a:r>
              <a:rPr lang="en-US" sz="1100" dirty="0">
                <a:latin typeface="Segoe UI" panose="020B0502040204020203" pitchFamily="34" charset="0"/>
                <a:ea typeface="ＭＳ Ｐゴシック"/>
                <a:cs typeface="Segoe UI" panose="020B0502040204020203" pitchFamily="34" charset="0"/>
              </a:rPr>
              <a:t>Unified security policy and threat insights*</a:t>
            </a:r>
          </a:p>
          <a:p>
            <a:pPr algn="ctr" defTabSz="685800"/>
            <a:endParaRPr lang="en-US" sz="1100" dirty="0">
              <a:latin typeface="Segoe UI" panose="020B0502040204020203" pitchFamily="34" charset="0"/>
              <a:cs typeface="Segoe UI" panose="020B0502040204020203" pitchFamily="34" charset="0"/>
            </a:endParaRPr>
          </a:p>
          <a:p>
            <a:pPr algn="ctr" defTabSz="685800"/>
            <a:r>
              <a:rPr lang="en-US" sz="1100" dirty="0">
                <a:latin typeface="Segoe UI" panose="020B0502040204020203" pitchFamily="34" charset="0"/>
                <a:ea typeface="ＭＳ Ｐゴシック"/>
                <a:cs typeface="Segoe UI" panose="020B0502040204020203" pitchFamily="34" charset="0"/>
              </a:rPr>
              <a:t> Identity aware based SD-WAN for better path selection*</a:t>
            </a:r>
            <a:endParaRPr lang="en-US" sz="1100" dirty="0">
              <a:latin typeface="Segoe UI" panose="020B0502040204020203" pitchFamily="34" charset="0"/>
              <a:cs typeface="Segoe UI" panose="020B0502040204020203" pitchFamily="34" charset="0"/>
            </a:endParaRPr>
          </a:p>
          <a:p>
            <a:pPr algn="ctr" defTabSz="685800"/>
            <a:endParaRPr lang="en-US" sz="1100" dirty="0">
              <a:latin typeface="Segoe UI" panose="020B0502040204020203" pitchFamily="34" charset="0"/>
              <a:cs typeface="Segoe UI" panose="020B0502040204020203" pitchFamily="34" charset="0"/>
            </a:endParaRPr>
          </a:p>
          <a:p>
            <a:pPr algn="ctr" defTabSz="685800"/>
            <a:endParaRPr lang="en-US"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FC76EB4C-D806-494A-93BC-4ED7031313CB}"/>
              </a:ext>
            </a:extLst>
          </p:cNvPr>
          <p:cNvSpPr txBox="1"/>
          <p:nvPr/>
        </p:nvSpPr>
        <p:spPr>
          <a:xfrm>
            <a:off x="8030579" y="4832415"/>
            <a:ext cx="1093613" cy="230832"/>
          </a:xfrm>
          <a:prstGeom prst="rect">
            <a:avLst/>
          </a:prstGeom>
          <a:noFill/>
        </p:spPr>
        <p:txBody>
          <a:bodyPr wrap="square" rtlCol="0" anchor="t">
            <a:spAutoFit/>
          </a:bodyPr>
          <a:lstStyle/>
          <a:p>
            <a:pPr defTabSz="685800"/>
            <a:r>
              <a:rPr lang="en-US" sz="900" dirty="0">
                <a:solidFill>
                  <a:srgbClr val="282828"/>
                </a:solidFill>
                <a:latin typeface="CiscoSansTT ExtraLight"/>
                <a:ea typeface="ＭＳ Ｐゴシック"/>
              </a:rPr>
              <a:t>*Roadmap – CY21</a:t>
            </a:r>
          </a:p>
        </p:txBody>
      </p:sp>
    </p:spTree>
    <p:extLst>
      <p:ext uri="{BB962C8B-B14F-4D97-AF65-F5344CB8AC3E}">
        <p14:creationId xmlns:p14="http://schemas.microsoft.com/office/powerpoint/2010/main" val="253750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E73C9C-602C-41EC-8137-C84569CCA9B2}"/>
              </a:ext>
            </a:extLst>
          </p:cNvPr>
          <p:cNvSpPr>
            <a:spLocks noGrp="1"/>
          </p:cNvSpPr>
          <p:nvPr>
            <p:ph type="body" sz="quarter" idx="11"/>
          </p:nvPr>
        </p:nvSpPr>
        <p:spPr>
          <a:xfrm>
            <a:off x="203985" y="2309694"/>
            <a:ext cx="5860598" cy="524111"/>
          </a:xfrm>
        </p:spPr>
        <p:txBody>
          <a:bodyPr>
            <a:normAutofit/>
          </a:bodyPr>
          <a:lstStyle/>
          <a:p>
            <a:r>
              <a:rPr lang="en-US" dirty="0"/>
              <a:t>STRATEGY &amp; OFFERS OF CISCO SD-WAN</a:t>
            </a:r>
          </a:p>
        </p:txBody>
      </p:sp>
      <p:sp>
        <p:nvSpPr>
          <p:cNvPr id="4" name="Title 3">
            <a:extLst>
              <a:ext uri="{FF2B5EF4-FFF2-40B4-BE49-F238E27FC236}">
                <a16:creationId xmlns:a16="http://schemas.microsoft.com/office/drawing/2014/main" id="{59346240-98A9-954E-B599-3D12554EBDFC}"/>
              </a:ext>
            </a:extLst>
          </p:cNvPr>
          <p:cNvSpPr>
            <a:spLocks noGrp="1"/>
          </p:cNvSpPr>
          <p:nvPr>
            <p:ph type="title" idx="4294967295"/>
          </p:nvPr>
        </p:nvSpPr>
        <p:spPr>
          <a:xfrm>
            <a:off x="1371600" y="3397533"/>
            <a:ext cx="7772400" cy="369322"/>
          </a:xfrm>
        </p:spPr>
        <p:txBody>
          <a:bodyPr/>
          <a:lstStyle/>
          <a:p>
            <a:endParaRPr lang="en-US" dirty="0"/>
          </a:p>
        </p:txBody>
      </p:sp>
    </p:spTree>
    <p:extLst>
      <p:ext uri="{BB962C8B-B14F-4D97-AF65-F5344CB8AC3E}">
        <p14:creationId xmlns:p14="http://schemas.microsoft.com/office/powerpoint/2010/main" val="68588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942B60-29ED-F747-9D8A-24F7270984EB}"/>
              </a:ext>
            </a:extLst>
          </p:cNvPr>
          <p:cNvGrpSpPr/>
          <p:nvPr/>
        </p:nvGrpSpPr>
        <p:grpSpPr>
          <a:xfrm>
            <a:off x="530025" y="539750"/>
            <a:ext cx="7633502" cy="4064000"/>
            <a:chOff x="1230956" y="1313572"/>
            <a:chExt cx="10178002" cy="5418667"/>
          </a:xfrm>
        </p:grpSpPr>
        <p:sp>
          <p:nvSpPr>
            <p:cNvPr id="10" name="Freeform 9">
              <a:extLst>
                <a:ext uri="{FF2B5EF4-FFF2-40B4-BE49-F238E27FC236}">
                  <a16:creationId xmlns:a16="http://schemas.microsoft.com/office/drawing/2014/main" id="{6B1939F6-580E-3840-A9A7-38104A0444C3}"/>
                </a:ext>
              </a:extLst>
            </p:cNvPr>
            <p:cNvSpPr/>
            <p:nvPr/>
          </p:nvSpPr>
          <p:spPr>
            <a:xfrm>
              <a:off x="1600665" y="3251696"/>
              <a:ext cx="2251147" cy="2251147"/>
            </a:xfrm>
            <a:custGeom>
              <a:avLst/>
              <a:gdLst>
                <a:gd name="connsiteX0" fmla="*/ 0 w 2251147"/>
                <a:gd name="connsiteY0" fmla="*/ 225115 h 2251147"/>
                <a:gd name="connsiteX1" fmla="*/ 225115 w 2251147"/>
                <a:gd name="connsiteY1" fmla="*/ 0 h 2251147"/>
                <a:gd name="connsiteX2" fmla="*/ 2026032 w 2251147"/>
                <a:gd name="connsiteY2" fmla="*/ 0 h 2251147"/>
                <a:gd name="connsiteX3" fmla="*/ 2251147 w 2251147"/>
                <a:gd name="connsiteY3" fmla="*/ 225115 h 2251147"/>
                <a:gd name="connsiteX4" fmla="*/ 2251147 w 2251147"/>
                <a:gd name="connsiteY4" fmla="*/ 2026032 h 2251147"/>
                <a:gd name="connsiteX5" fmla="*/ 2026032 w 2251147"/>
                <a:gd name="connsiteY5" fmla="*/ 2251147 h 2251147"/>
                <a:gd name="connsiteX6" fmla="*/ 225115 w 2251147"/>
                <a:gd name="connsiteY6" fmla="*/ 2251147 h 2251147"/>
                <a:gd name="connsiteX7" fmla="*/ 0 w 2251147"/>
                <a:gd name="connsiteY7" fmla="*/ 2026032 h 2251147"/>
                <a:gd name="connsiteX8" fmla="*/ 0 w 2251147"/>
                <a:gd name="connsiteY8" fmla="*/ 225115 h 22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1147" h="2251147">
                  <a:moveTo>
                    <a:pt x="0" y="225115"/>
                  </a:moveTo>
                  <a:cubicBezTo>
                    <a:pt x="0" y="100787"/>
                    <a:pt x="100787" y="0"/>
                    <a:pt x="225115" y="0"/>
                  </a:cubicBezTo>
                  <a:lnTo>
                    <a:pt x="2026032" y="0"/>
                  </a:lnTo>
                  <a:cubicBezTo>
                    <a:pt x="2150360" y="0"/>
                    <a:pt x="2251147" y="100787"/>
                    <a:pt x="2251147" y="225115"/>
                  </a:cubicBezTo>
                  <a:lnTo>
                    <a:pt x="2251147" y="2026032"/>
                  </a:lnTo>
                  <a:cubicBezTo>
                    <a:pt x="2251147" y="2150360"/>
                    <a:pt x="2150360" y="2251147"/>
                    <a:pt x="2026032" y="2251147"/>
                  </a:cubicBezTo>
                  <a:lnTo>
                    <a:pt x="225115" y="2251147"/>
                  </a:lnTo>
                  <a:cubicBezTo>
                    <a:pt x="100787" y="2251147"/>
                    <a:pt x="0" y="2150360"/>
                    <a:pt x="0" y="2026032"/>
                  </a:cubicBezTo>
                  <a:lnTo>
                    <a:pt x="0" y="225115"/>
                  </a:lnTo>
                  <a:close/>
                </a:path>
              </a:pathLst>
            </a:custGeom>
            <a:solidFill>
              <a:srgbClr val="FFC000"/>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0886" tIns="100886" rIns="100886" bIns="100886" numCol="1" spcCol="1270" anchor="ctr" anchorCtr="0">
              <a:noAutofit/>
            </a:bodyPr>
            <a:lstStyle/>
            <a:p>
              <a:pPr algn="ctr" defTabSz="600075" fontAlgn="base">
                <a:lnSpc>
                  <a:spcPct val="90000"/>
                </a:lnSpc>
                <a:spcBef>
                  <a:spcPct val="0"/>
                </a:spcBef>
                <a:spcAft>
                  <a:spcPct val="35000"/>
                </a:spcAft>
                <a:buClr>
                  <a:srgbClr val="282828"/>
                </a:buClr>
                <a:buSzPct val="80000"/>
              </a:pPr>
              <a:r>
                <a:rPr lang="en-US" sz="1350" dirty="0">
                  <a:ln/>
                  <a:solidFill>
                    <a:schemeClr val="tx1"/>
                  </a:solidFill>
                  <a:latin typeface="CiscoSans ExtraLight" panose="020B0303020201020303" pitchFamily="34" charset="0"/>
                  <a:cs typeface="CiscoSansTT Thin" charset="0"/>
                  <a:sym typeface="Arial"/>
                </a:rPr>
                <a:t>Tailored SD-WAN</a:t>
              </a:r>
              <a:r>
                <a:rPr lang="en-US" sz="1350" dirty="0">
                  <a:solidFill>
                    <a:schemeClr val="tx1"/>
                  </a:solidFill>
                  <a:latin typeface="CiscoSans ExtraLight" panose="020B0303020201020303" pitchFamily="34" charset="0"/>
                  <a:sym typeface="Arial"/>
                </a:rPr>
                <a:t> licensing structure  built for smaller networks</a:t>
              </a:r>
              <a:endParaRPr lang="en-US" sz="1350" dirty="0">
                <a:solidFill>
                  <a:schemeClr val="tx1"/>
                </a:solidFill>
                <a:latin typeface="CiscoSans ExtraLight" panose="020B0303020201020303" pitchFamily="34" charset="0"/>
              </a:endParaRPr>
            </a:p>
          </p:txBody>
        </p:sp>
        <p:sp>
          <p:nvSpPr>
            <p:cNvPr id="13" name="Freeform 12">
              <a:extLst>
                <a:ext uri="{FF2B5EF4-FFF2-40B4-BE49-F238E27FC236}">
                  <a16:creationId xmlns:a16="http://schemas.microsoft.com/office/drawing/2014/main" id="{6F1B1C79-1EAC-8F42-A29C-AEC94356E83A}"/>
                </a:ext>
              </a:extLst>
            </p:cNvPr>
            <p:cNvSpPr/>
            <p:nvPr/>
          </p:nvSpPr>
          <p:spPr>
            <a:xfrm>
              <a:off x="5379238" y="3244017"/>
              <a:ext cx="2251147" cy="2251147"/>
            </a:xfrm>
            <a:custGeom>
              <a:avLst/>
              <a:gdLst>
                <a:gd name="connsiteX0" fmla="*/ 0 w 2251147"/>
                <a:gd name="connsiteY0" fmla="*/ 225115 h 2251147"/>
                <a:gd name="connsiteX1" fmla="*/ 225115 w 2251147"/>
                <a:gd name="connsiteY1" fmla="*/ 0 h 2251147"/>
                <a:gd name="connsiteX2" fmla="*/ 2026032 w 2251147"/>
                <a:gd name="connsiteY2" fmla="*/ 0 h 2251147"/>
                <a:gd name="connsiteX3" fmla="*/ 2251147 w 2251147"/>
                <a:gd name="connsiteY3" fmla="*/ 225115 h 2251147"/>
                <a:gd name="connsiteX4" fmla="*/ 2251147 w 2251147"/>
                <a:gd name="connsiteY4" fmla="*/ 2026032 h 2251147"/>
                <a:gd name="connsiteX5" fmla="*/ 2026032 w 2251147"/>
                <a:gd name="connsiteY5" fmla="*/ 2251147 h 2251147"/>
                <a:gd name="connsiteX6" fmla="*/ 225115 w 2251147"/>
                <a:gd name="connsiteY6" fmla="*/ 2251147 h 2251147"/>
                <a:gd name="connsiteX7" fmla="*/ 0 w 2251147"/>
                <a:gd name="connsiteY7" fmla="*/ 2026032 h 2251147"/>
                <a:gd name="connsiteX8" fmla="*/ 0 w 2251147"/>
                <a:gd name="connsiteY8" fmla="*/ 225115 h 22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1147" h="2251147">
                  <a:moveTo>
                    <a:pt x="0" y="225115"/>
                  </a:moveTo>
                  <a:cubicBezTo>
                    <a:pt x="0" y="100787"/>
                    <a:pt x="100787" y="0"/>
                    <a:pt x="225115" y="0"/>
                  </a:cubicBezTo>
                  <a:lnTo>
                    <a:pt x="2026032" y="0"/>
                  </a:lnTo>
                  <a:cubicBezTo>
                    <a:pt x="2150360" y="0"/>
                    <a:pt x="2251147" y="100787"/>
                    <a:pt x="2251147" y="225115"/>
                  </a:cubicBezTo>
                  <a:lnTo>
                    <a:pt x="2251147" y="2026032"/>
                  </a:lnTo>
                  <a:cubicBezTo>
                    <a:pt x="2251147" y="2150360"/>
                    <a:pt x="2150360" y="2251147"/>
                    <a:pt x="2026032" y="2251147"/>
                  </a:cubicBezTo>
                  <a:lnTo>
                    <a:pt x="225115" y="2251147"/>
                  </a:lnTo>
                  <a:cubicBezTo>
                    <a:pt x="100787" y="2251147"/>
                    <a:pt x="0" y="2150360"/>
                    <a:pt x="0" y="2026032"/>
                  </a:cubicBezTo>
                  <a:lnTo>
                    <a:pt x="0" y="225115"/>
                  </a:lnTo>
                  <a:close/>
                </a:path>
              </a:pathLst>
            </a:cu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886" tIns="100886" rIns="100886" bIns="100886" numCol="1" spcCol="1270" anchor="ctr" anchorCtr="0">
              <a:noAutofit/>
            </a:bodyPr>
            <a:lstStyle/>
            <a:p>
              <a:pPr algn="ctr" defTabSz="600075" fontAlgn="base">
                <a:lnSpc>
                  <a:spcPct val="90000"/>
                </a:lnSpc>
                <a:spcBef>
                  <a:spcPct val="0"/>
                </a:spcBef>
                <a:spcAft>
                  <a:spcPct val="35000"/>
                </a:spcAft>
                <a:buClr>
                  <a:srgbClr val="282828"/>
                </a:buClr>
              </a:pPr>
              <a:r>
                <a:rPr lang="en-US" sz="1350" dirty="0">
                  <a:ln/>
                  <a:solidFill>
                    <a:schemeClr val="tx1"/>
                  </a:solidFill>
                  <a:latin typeface="CiscoSans ExtraLight" panose="020B0303020201020303" pitchFamily="34" charset="0"/>
                  <a:sym typeface="Arial"/>
                </a:rPr>
                <a:t>Simplified </a:t>
              </a:r>
              <a:r>
                <a:rPr lang="en-US" sz="1350" dirty="0">
                  <a:solidFill>
                    <a:schemeClr val="tx1"/>
                  </a:solidFill>
                  <a:latin typeface="CiscoSans ExtraLight" panose="020B0303020201020303" pitchFamily="34" charset="0"/>
                  <a:sym typeface="Arial"/>
                </a:rPr>
                <a:t>orderability of hardware and software through a single DNA-EPLUS SKU</a:t>
              </a:r>
              <a:endParaRPr lang="en-US" sz="1350" dirty="0">
                <a:solidFill>
                  <a:schemeClr val="tx1"/>
                </a:solidFill>
                <a:latin typeface="CiscoSans ExtraLight" panose="020B0303020201020303" pitchFamily="34" charset="0"/>
              </a:endParaRPr>
            </a:p>
          </p:txBody>
        </p:sp>
        <p:sp>
          <p:nvSpPr>
            <p:cNvPr id="16" name="Freeform 15">
              <a:extLst>
                <a:ext uri="{FF2B5EF4-FFF2-40B4-BE49-F238E27FC236}">
                  <a16:creationId xmlns:a16="http://schemas.microsoft.com/office/drawing/2014/main" id="{EFA3EAA8-DBBF-4641-BC28-420C359948EA}"/>
                </a:ext>
              </a:extLst>
            </p:cNvPr>
            <p:cNvSpPr/>
            <p:nvPr/>
          </p:nvSpPr>
          <p:spPr>
            <a:xfrm>
              <a:off x="9157811" y="3240969"/>
              <a:ext cx="2251147" cy="2251147"/>
            </a:xfrm>
            <a:custGeom>
              <a:avLst/>
              <a:gdLst>
                <a:gd name="connsiteX0" fmla="*/ 0 w 2251147"/>
                <a:gd name="connsiteY0" fmla="*/ 225115 h 2251147"/>
                <a:gd name="connsiteX1" fmla="*/ 225115 w 2251147"/>
                <a:gd name="connsiteY1" fmla="*/ 0 h 2251147"/>
                <a:gd name="connsiteX2" fmla="*/ 2026032 w 2251147"/>
                <a:gd name="connsiteY2" fmla="*/ 0 h 2251147"/>
                <a:gd name="connsiteX3" fmla="*/ 2251147 w 2251147"/>
                <a:gd name="connsiteY3" fmla="*/ 225115 h 2251147"/>
                <a:gd name="connsiteX4" fmla="*/ 2251147 w 2251147"/>
                <a:gd name="connsiteY4" fmla="*/ 2026032 h 2251147"/>
                <a:gd name="connsiteX5" fmla="*/ 2026032 w 2251147"/>
                <a:gd name="connsiteY5" fmla="*/ 2251147 h 2251147"/>
                <a:gd name="connsiteX6" fmla="*/ 225115 w 2251147"/>
                <a:gd name="connsiteY6" fmla="*/ 2251147 h 2251147"/>
                <a:gd name="connsiteX7" fmla="*/ 0 w 2251147"/>
                <a:gd name="connsiteY7" fmla="*/ 2026032 h 2251147"/>
                <a:gd name="connsiteX8" fmla="*/ 0 w 2251147"/>
                <a:gd name="connsiteY8" fmla="*/ 225115 h 22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1147" h="2251147">
                  <a:moveTo>
                    <a:pt x="0" y="225115"/>
                  </a:moveTo>
                  <a:cubicBezTo>
                    <a:pt x="0" y="100787"/>
                    <a:pt x="100787" y="0"/>
                    <a:pt x="225115" y="0"/>
                  </a:cubicBezTo>
                  <a:lnTo>
                    <a:pt x="2026032" y="0"/>
                  </a:lnTo>
                  <a:cubicBezTo>
                    <a:pt x="2150360" y="0"/>
                    <a:pt x="2251147" y="100787"/>
                    <a:pt x="2251147" y="225115"/>
                  </a:cubicBezTo>
                  <a:lnTo>
                    <a:pt x="2251147" y="2026032"/>
                  </a:lnTo>
                  <a:cubicBezTo>
                    <a:pt x="2251147" y="2150360"/>
                    <a:pt x="2150360" y="2251147"/>
                    <a:pt x="2026032" y="2251147"/>
                  </a:cubicBezTo>
                  <a:lnTo>
                    <a:pt x="225115" y="2251147"/>
                  </a:lnTo>
                  <a:cubicBezTo>
                    <a:pt x="100787" y="2251147"/>
                    <a:pt x="0" y="2150360"/>
                    <a:pt x="0" y="2026032"/>
                  </a:cubicBezTo>
                  <a:lnTo>
                    <a:pt x="0" y="225115"/>
                  </a:lnTo>
                  <a:close/>
                </a:path>
              </a:pathLst>
            </a:custGeom>
            <a:solidFill>
              <a:schemeClr val="accent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0886" tIns="100886" rIns="100886" bIns="100886" numCol="1" spcCol="1270" anchor="ctr" anchorCtr="0">
              <a:noAutofit/>
            </a:bodyPr>
            <a:lstStyle/>
            <a:p>
              <a:pPr algn="ctr" defTabSz="600075" fontAlgn="base">
                <a:lnSpc>
                  <a:spcPct val="90000"/>
                </a:lnSpc>
                <a:spcBef>
                  <a:spcPct val="0"/>
                </a:spcBef>
                <a:spcAft>
                  <a:spcPct val="35000"/>
                </a:spcAft>
                <a:buClr>
                  <a:srgbClr val="282828"/>
                </a:buClr>
                <a:buSzPct val="80000"/>
              </a:pPr>
              <a:r>
                <a:rPr lang="en-US" sz="1350" dirty="0">
                  <a:ln/>
                  <a:solidFill>
                    <a:schemeClr val="tx1"/>
                  </a:solidFill>
                  <a:latin typeface="CiscoSans ExtraLight" panose="020B0303020201020303" pitchFamily="34" charset="0"/>
                  <a:cs typeface="CiscoSansTT Thin" charset="0"/>
                  <a:sym typeface="Arial"/>
                </a:rPr>
                <a:t>Optimized price/performance for smaller networks*</a:t>
              </a:r>
              <a:endParaRPr lang="en-US" sz="1350" dirty="0">
                <a:solidFill>
                  <a:schemeClr val="tx1"/>
                </a:solidFill>
                <a:latin typeface="CiscoSans ExtraLight" panose="020B0303020201020303" pitchFamily="34" charset="0"/>
              </a:endParaRPr>
            </a:p>
          </p:txBody>
        </p:sp>
        <p:sp>
          <p:nvSpPr>
            <p:cNvPr id="8" name="Rectangle 7">
              <a:extLst>
                <a:ext uri="{FF2B5EF4-FFF2-40B4-BE49-F238E27FC236}">
                  <a16:creationId xmlns:a16="http://schemas.microsoft.com/office/drawing/2014/main" id="{910345B8-7BDD-254F-8BB0-6774CFE9E991}"/>
                </a:ext>
              </a:extLst>
            </p:cNvPr>
            <p:cNvSpPr/>
            <p:nvPr/>
          </p:nvSpPr>
          <p:spPr>
            <a:xfrm>
              <a:off x="1243584" y="1313572"/>
              <a:ext cx="9607296" cy="5418667"/>
            </a:xfrm>
            <a:prstGeom prst="rect">
              <a:avLst/>
            </a:prstGeom>
            <a:ln>
              <a:noFill/>
            </a:ln>
          </p:spPr>
        </p:sp>
        <p:sp>
          <p:nvSpPr>
            <p:cNvPr id="9" name="Rounded Rectangle 8">
              <a:extLst>
                <a:ext uri="{FF2B5EF4-FFF2-40B4-BE49-F238E27FC236}">
                  <a16:creationId xmlns:a16="http://schemas.microsoft.com/office/drawing/2014/main" id="{C1C0043B-65AB-F547-A2A8-CACADA942288}"/>
                </a:ext>
              </a:extLst>
            </p:cNvPr>
            <p:cNvSpPr/>
            <p:nvPr/>
          </p:nvSpPr>
          <p:spPr>
            <a:xfrm>
              <a:off x="1230956" y="2783319"/>
              <a:ext cx="1007955" cy="937581"/>
            </a:xfrm>
            <a:prstGeom prst="roundRect">
              <a:avLst>
                <a:gd name="adj" fmla="val 10000"/>
              </a:avLst>
            </a:prstGeom>
            <a:blipFill>
              <a:blip r:embed="rId3"/>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ounded Rectangle 11">
              <a:extLst>
                <a:ext uri="{FF2B5EF4-FFF2-40B4-BE49-F238E27FC236}">
                  <a16:creationId xmlns:a16="http://schemas.microsoft.com/office/drawing/2014/main" id="{F7391F3F-09DD-DB4A-B355-472E01214A83}"/>
                </a:ext>
              </a:extLst>
            </p:cNvPr>
            <p:cNvSpPr/>
            <p:nvPr/>
          </p:nvSpPr>
          <p:spPr>
            <a:xfrm>
              <a:off x="5017295" y="2792067"/>
              <a:ext cx="1024536" cy="928746"/>
            </a:xfrm>
            <a:prstGeom prst="roundRect">
              <a:avLst>
                <a:gd name="adj" fmla="val 10000"/>
              </a:avLst>
            </a:prstGeom>
            <a:blipFill>
              <a:blip r:embed="rId4"/>
              <a:stretch>
                <a:fillRect/>
              </a:stretch>
            </a:blipFill>
            <a:ln>
              <a:noFill/>
            </a:ln>
          </p:spPr>
          <p:style>
            <a:lnRef idx="2">
              <a:schemeClr val="lt1">
                <a:hueOff val="0"/>
                <a:satOff val="0"/>
                <a:lumOff val="0"/>
                <a:alphaOff val="0"/>
              </a:schemeClr>
            </a:lnRef>
            <a:fillRef idx="1">
              <a:scrgbClr r="0" g="0" b="0"/>
            </a:fillRef>
            <a:effectRef idx="0">
              <a:schemeClr val="accent1">
                <a:tint val="50000"/>
                <a:hueOff val="-2799332"/>
                <a:satOff val="-20988"/>
                <a:lumOff val="4301"/>
                <a:alphaOff val="0"/>
              </a:schemeClr>
            </a:effectRef>
            <a:fontRef idx="minor">
              <a:schemeClr val="lt1">
                <a:hueOff val="0"/>
                <a:satOff val="0"/>
                <a:lumOff val="0"/>
                <a:alphaOff val="0"/>
              </a:schemeClr>
            </a:fontRef>
          </p:style>
        </p:sp>
        <p:sp>
          <p:nvSpPr>
            <p:cNvPr id="15" name="Rounded Rectangle 14">
              <a:extLst>
                <a:ext uri="{FF2B5EF4-FFF2-40B4-BE49-F238E27FC236}">
                  <a16:creationId xmlns:a16="http://schemas.microsoft.com/office/drawing/2014/main" id="{B52EFDCA-0159-D24F-BAAC-35AF997A8252}"/>
                </a:ext>
              </a:extLst>
            </p:cNvPr>
            <p:cNvSpPr/>
            <p:nvPr/>
          </p:nvSpPr>
          <p:spPr>
            <a:xfrm>
              <a:off x="8867892" y="2880409"/>
              <a:ext cx="986906" cy="891117"/>
            </a:xfrm>
            <a:prstGeom prst="roundRect">
              <a:avLst>
                <a:gd name="adj" fmla="val 10000"/>
              </a:avLst>
            </a:prstGeom>
            <a:blipFill dpi="0" rotWithShape="1">
              <a:blip r:embed="rId5"/>
              <a:srcRect/>
              <a:stretch>
                <a:fillRect/>
              </a:stretch>
            </a:blipFill>
            <a:ln>
              <a:noFill/>
            </a:ln>
          </p:spPr>
          <p:style>
            <a:lnRef idx="2">
              <a:schemeClr val="lt1">
                <a:hueOff val="0"/>
                <a:satOff val="0"/>
                <a:lumOff val="0"/>
                <a:alphaOff val="0"/>
              </a:schemeClr>
            </a:lnRef>
            <a:fillRef idx="1">
              <a:scrgbClr r="0" g="0" b="0"/>
            </a:fillRef>
            <a:effectRef idx="0">
              <a:schemeClr val="accent1">
                <a:tint val="50000"/>
                <a:hueOff val="-5598663"/>
                <a:satOff val="-41975"/>
                <a:lumOff val="8602"/>
                <a:alphaOff val="0"/>
              </a:schemeClr>
            </a:effectRef>
            <a:fontRef idx="minor">
              <a:schemeClr val="lt1">
                <a:hueOff val="0"/>
                <a:satOff val="0"/>
                <a:lumOff val="0"/>
                <a:alphaOff val="0"/>
              </a:schemeClr>
            </a:fontRef>
          </p:style>
        </p:sp>
      </p:grpSp>
      <p:sp>
        <p:nvSpPr>
          <p:cNvPr id="17" name="Title 2">
            <a:extLst>
              <a:ext uri="{FF2B5EF4-FFF2-40B4-BE49-F238E27FC236}">
                <a16:creationId xmlns:a16="http://schemas.microsoft.com/office/drawing/2014/main" id="{B2DA205B-C2C5-724A-A73B-89407F0DAC19}"/>
              </a:ext>
            </a:extLst>
          </p:cNvPr>
          <p:cNvSpPr txBox="1">
            <a:spLocks/>
          </p:cNvSpPr>
          <p:nvPr/>
        </p:nvSpPr>
        <p:spPr bwMode="auto">
          <a:xfrm>
            <a:off x="53409" y="154185"/>
            <a:ext cx="4884516" cy="56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68" tIns="34284" rIns="68568" bIns="34284"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4286">
              <a:defRPr/>
            </a:pPr>
            <a:r>
              <a:rPr lang="en-US" sz="1900" b="1" cap="all" dirty="0">
                <a:solidFill>
                  <a:srgbClr val="595959"/>
                </a:solidFill>
                <a:latin typeface="Segoe UI" panose="020B0502040204020203" pitchFamily="34" charset="0"/>
                <a:ea typeface="+mj-ea"/>
                <a:cs typeface="Segoe UI" panose="020B0502040204020203" pitchFamily="34" charset="0"/>
              </a:rPr>
              <a:t>Introducing 100 on 100 Offer </a:t>
            </a:r>
          </a:p>
        </p:txBody>
      </p:sp>
    </p:spTree>
    <p:extLst>
      <p:ext uri="{BB962C8B-B14F-4D97-AF65-F5344CB8AC3E}">
        <p14:creationId xmlns:p14="http://schemas.microsoft.com/office/powerpoint/2010/main" val="110681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D46B8815-7D1A-1C43-B981-103FD9C85405}"/>
              </a:ext>
            </a:extLst>
          </p:cNvPr>
          <p:cNvSpPr txBox="1">
            <a:spLocks/>
          </p:cNvSpPr>
          <p:nvPr/>
        </p:nvSpPr>
        <p:spPr bwMode="auto">
          <a:xfrm>
            <a:off x="22493" y="129714"/>
            <a:ext cx="4304728" cy="44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68" tIns="34284" rIns="68568" bIns="34284"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u="none" kern="120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4286">
              <a:lnSpc>
                <a:spcPct val="90000"/>
              </a:lnSpc>
              <a:defRPr/>
            </a:pPr>
            <a:r>
              <a:rPr lang="en-US" sz="1900" b="1" cap="all" dirty="0">
                <a:solidFill>
                  <a:srgbClr val="595959"/>
                </a:solidFill>
                <a:latin typeface="Segoe UI" panose="020B0502040204020203" pitchFamily="34" charset="0"/>
                <a:ea typeface="+mj-ea"/>
                <a:cs typeface="Segoe UI" panose="020B0502040204020203" pitchFamily="34" charset="0"/>
              </a:rPr>
              <a:t>100 on 100 Offer Components</a:t>
            </a:r>
            <a:endParaRPr lang="en-US" sz="2775" dirty="0">
              <a:solidFill>
                <a:srgbClr val="005073"/>
              </a:solidFill>
              <a:latin typeface="CiscoSansTT ExtraLight"/>
            </a:endParaRPr>
          </a:p>
        </p:txBody>
      </p:sp>
      <p:grpSp>
        <p:nvGrpSpPr>
          <p:cNvPr id="17" name="Group 16">
            <a:extLst>
              <a:ext uri="{FF2B5EF4-FFF2-40B4-BE49-F238E27FC236}">
                <a16:creationId xmlns:a16="http://schemas.microsoft.com/office/drawing/2014/main" id="{77C83915-68CE-3D4E-B312-C418CFF42E2F}"/>
              </a:ext>
            </a:extLst>
          </p:cNvPr>
          <p:cNvGrpSpPr/>
          <p:nvPr/>
        </p:nvGrpSpPr>
        <p:grpSpPr>
          <a:xfrm>
            <a:off x="5309539" y="1449954"/>
            <a:ext cx="2483510" cy="3126251"/>
            <a:chOff x="799424" y="1592594"/>
            <a:chExt cx="3462349" cy="4793754"/>
          </a:xfrm>
        </p:grpSpPr>
        <p:grpSp>
          <p:nvGrpSpPr>
            <p:cNvPr id="2" name="Group 1">
              <a:extLst>
                <a:ext uri="{FF2B5EF4-FFF2-40B4-BE49-F238E27FC236}">
                  <a16:creationId xmlns:a16="http://schemas.microsoft.com/office/drawing/2014/main" id="{F41797BC-5FF5-A84C-818B-6111E8C2A5E8}"/>
                </a:ext>
              </a:extLst>
            </p:cNvPr>
            <p:cNvGrpSpPr/>
            <p:nvPr/>
          </p:nvGrpSpPr>
          <p:grpSpPr>
            <a:xfrm>
              <a:off x="819973" y="1592594"/>
              <a:ext cx="3265192" cy="4694719"/>
              <a:chOff x="4433108" y="1671147"/>
              <a:chExt cx="3265192" cy="4694719"/>
            </a:xfrm>
          </p:grpSpPr>
          <p:sp>
            <p:nvSpPr>
              <p:cNvPr id="5" name="Rectangle: Rounded Corners 90">
                <a:extLst>
                  <a:ext uri="{FF2B5EF4-FFF2-40B4-BE49-F238E27FC236}">
                    <a16:creationId xmlns:a16="http://schemas.microsoft.com/office/drawing/2014/main" id="{12E35C8B-5A5C-6940-A219-5EB90B587A36}"/>
                  </a:ext>
                </a:extLst>
              </p:cNvPr>
              <p:cNvSpPr/>
              <p:nvPr/>
            </p:nvSpPr>
            <p:spPr>
              <a:xfrm>
                <a:off x="4433108" y="1671147"/>
                <a:ext cx="3265192" cy="4694719"/>
              </a:xfrm>
              <a:prstGeom prst="roundRect">
                <a:avLst>
                  <a:gd name="adj" fmla="val 11384"/>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endParaRPr lang="en-US" dirty="0">
                  <a:solidFill>
                    <a:srgbClr val="005073"/>
                  </a:solidFill>
                  <a:latin typeface="CiscoSansTT ExtraLight"/>
                </a:endParaRPr>
              </a:p>
            </p:txBody>
          </p:sp>
          <p:grpSp>
            <p:nvGrpSpPr>
              <p:cNvPr id="9" name="Group 8">
                <a:extLst>
                  <a:ext uri="{FF2B5EF4-FFF2-40B4-BE49-F238E27FC236}">
                    <a16:creationId xmlns:a16="http://schemas.microsoft.com/office/drawing/2014/main" id="{C664B3A9-71F9-3044-8AB5-B411DE0F63E5}"/>
                  </a:ext>
                </a:extLst>
              </p:cNvPr>
              <p:cNvGrpSpPr/>
              <p:nvPr/>
            </p:nvGrpSpPr>
            <p:grpSpPr>
              <a:xfrm>
                <a:off x="4433108" y="1671149"/>
                <a:ext cx="3265192" cy="756699"/>
                <a:chOff x="5019562" y="1998692"/>
                <a:chExt cx="2089672" cy="756699"/>
              </a:xfrm>
            </p:grpSpPr>
            <p:sp>
              <p:nvSpPr>
                <p:cNvPr id="10" name="Rectangle 9">
                  <a:extLst>
                    <a:ext uri="{FF2B5EF4-FFF2-40B4-BE49-F238E27FC236}">
                      <a16:creationId xmlns:a16="http://schemas.microsoft.com/office/drawing/2014/main" id="{903F8F0A-E69A-1A4F-8CAB-ACD9E4C1EE2D}"/>
                    </a:ext>
                  </a:extLst>
                </p:cNvPr>
                <p:cNvSpPr/>
                <p:nvPr/>
              </p:nvSpPr>
              <p:spPr>
                <a:xfrm>
                  <a:off x="5019562" y="2353056"/>
                  <a:ext cx="2089672" cy="402335"/>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fontAlgn="base">
                    <a:spcBef>
                      <a:spcPct val="0"/>
                    </a:spcBef>
                    <a:spcAft>
                      <a:spcPct val="0"/>
                    </a:spcAft>
                    <a:defRPr/>
                  </a:pPr>
                  <a:endParaRPr lang="en-US" sz="675">
                    <a:solidFill>
                      <a:srgbClr val="FFFFFF"/>
                    </a:solidFill>
                    <a:latin typeface="CiscoSansTT ExtraLight" panose="020B0303020201020303" pitchFamily="34" charset="0"/>
                    <a:cs typeface="CiscoSansTT ExtraLight" panose="020B0303020201020303" pitchFamily="34" charset="0"/>
                  </a:endParaRPr>
                </a:p>
              </p:txBody>
            </p:sp>
            <p:sp>
              <p:nvSpPr>
                <p:cNvPr id="11" name="Rounded Rectangle 79">
                  <a:extLst>
                    <a:ext uri="{FF2B5EF4-FFF2-40B4-BE49-F238E27FC236}">
                      <a16:creationId xmlns:a16="http://schemas.microsoft.com/office/drawing/2014/main" id="{D9E673AF-F139-F047-8FC7-70904322D023}"/>
                    </a:ext>
                  </a:extLst>
                </p:cNvPr>
                <p:cNvSpPr/>
                <p:nvPr/>
              </p:nvSpPr>
              <p:spPr>
                <a:xfrm>
                  <a:off x="5019562" y="1998692"/>
                  <a:ext cx="2089672" cy="756699"/>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66">
                    <a:defRPr/>
                  </a:pPr>
                  <a:r>
                    <a:rPr lang="en-US" sz="1350" dirty="0">
                      <a:solidFill>
                        <a:schemeClr val="tx1">
                          <a:lumMod val="75000"/>
                          <a:lumOff val="25000"/>
                        </a:schemeClr>
                      </a:solidFill>
                      <a:latin typeface="Segoe UI" panose="020B0502040204020203" pitchFamily="34" charset="0"/>
                      <a:cs typeface="Segoe UI" panose="020B0502040204020203" pitchFamily="34" charset="0"/>
                    </a:rPr>
                    <a:t>Cisco DNA-EPLUS</a:t>
                  </a:r>
                </a:p>
                <a:p>
                  <a:pPr algn="r" defTabSz="457166">
                    <a:defRPr/>
                  </a:pPr>
                  <a:endParaRPr lang="en-US" sz="525"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sp>
          <p:nvSpPr>
            <p:cNvPr id="44" name="Rectangle 43">
              <a:extLst>
                <a:ext uri="{FF2B5EF4-FFF2-40B4-BE49-F238E27FC236}">
                  <a16:creationId xmlns:a16="http://schemas.microsoft.com/office/drawing/2014/main" id="{F55F906D-1C68-AE48-BF3A-8A5310447E6F}"/>
                </a:ext>
              </a:extLst>
            </p:cNvPr>
            <p:cNvSpPr/>
            <p:nvPr/>
          </p:nvSpPr>
          <p:spPr>
            <a:xfrm>
              <a:off x="835412" y="2469411"/>
              <a:ext cx="3426361" cy="495537"/>
            </a:xfrm>
            <a:prstGeom prst="rect">
              <a:avLst/>
            </a:prstGeom>
            <a:noFill/>
          </p:spPr>
          <p:txBody>
            <a:bodyPr wrap="square" lIns="68580" tIns="34290" rIns="68580" bIns="34290" anchor="t">
              <a:spAutoFit/>
            </a:bodyPr>
            <a:lstStyle/>
            <a:p>
              <a:pPr defTabSz="457166">
                <a:defRPr/>
              </a:pPr>
              <a:r>
                <a:rPr lang="en-US" sz="825" dirty="0">
                  <a:solidFill>
                    <a:schemeClr val="tx1">
                      <a:lumMod val="75000"/>
                      <a:lumOff val="25000"/>
                    </a:schemeClr>
                  </a:solidFill>
                  <a:latin typeface="Segoe UI" panose="020B0502040204020203" pitchFamily="34" charset="0"/>
                  <a:cs typeface="Segoe UI" panose="020B0502040204020203" pitchFamily="34" charset="0"/>
                </a:rPr>
                <a:t>All the features of DNA Essentials plus premium cloud, analytics and security capabilities</a:t>
              </a:r>
              <a:endParaRPr lang="en-US" sz="135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7" name="Round Same Side Corner Rectangle 36">
              <a:extLst>
                <a:ext uri="{FF2B5EF4-FFF2-40B4-BE49-F238E27FC236}">
                  <a16:creationId xmlns:a16="http://schemas.microsoft.com/office/drawing/2014/main" id="{9E12A6D6-6DEA-5844-896E-9830581C68D0}"/>
                </a:ext>
              </a:extLst>
            </p:cNvPr>
            <p:cNvSpPr/>
            <p:nvPr/>
          </p:nvSpPr>
          <p:spPr>
            <a:xfrm rot="5400000">
              <a:off x="1819920" y="2124569"/>
              <a:ext cx="369331" cy="2338343"/>
            </a:xfrm>
            <a:prstGeom prst="round2SameRect">
              <a:avLst>
                <a:gd name="adj1" fmla="val 50000"/>
                <a:gd name="adj2"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base">
                <a:spcBef>
                  <a:spcPct val="0"/>
                </a:spcBef>
                <a:spcAft>
                  <a:spcPct val="0"/>
                </a:spcAft>
                <a:defRPr/>
              </a:pPr>
              <a:endParaRPr lang="en-US" sz="975">
                <a:solidFill>
                  <a:srgbClr val="0D274D"/>
                </a:solidFill>
                <a:latin typeface="CiscoSansTT ExtraLight"/>
              </a:endParaRPr>
            </a:p>
          </p:txBody>
        </p:sp>
        <p:sp>
          <p:nvSpPr>
            <p:cNvPr id="38" name="Rectangle 37">
              <a:extLst>
                <a:ext uri="{FF2B5EF4-FFF2-40B4-BE49-F238E27FC236}">
                  <a16:creationId xmlns:a16="http://schemas.microsoft.com/office/drawing/2014/main" id="{557B7A6E-89C9-C54E-B3D0-410B0FD0EA26}"/>
                </a:ext>
              </a:extLst>
            </p:cNvPr>
            <p:cNvSpPr/>
            <p:nvPr/>
          </p:nvSpPr>
          <p:spPr>
            <a:xfrm>
              <a:off x="901699" y="3109071"/>
              <a:ext cx="2197258" cy="371653"/>
            </a:xfrm>
            <a:prstGeom prst="rect">
              <a:avLst/>
            </a:prstGeom>
          </p:spPr>
          <p:txBody>
            <a:bodyPr wrap="none">
              <a:spAutoFit/>
            </a:bodyPr>
            <a:lstStyle/>
            <a:p>
              <a:pPr defTabSz="342866" fontAlgn="base">
                <a:spcBef>
                  <a:spcPts val="75"/>
                </a:spcBef>
                <a:spcAft>
                  <a:spcPct val="0"/>
                </a:spcAft>
                <a:defRPr/>
              </a:pPr>
              <a:r>
                <a:rPr lang="en-US" sz="975" dirty="0">
                  <a:solidFill>
                    <a:schemeClr val="tx1">
                      <a:lumMod val="75000"/>
                      <a:lumOff val="25000"/>
                    </a:schemeClr>
                  </a:solidFill>
                  <a:latin typeface="Segoe UI" panose="020B0502040204020203" pitchFamily="34" charset="0"/>
                  <a:cs typeface="Segoe UI" panose="020B0502040204020203" pitchFamily="34" charset="0"/>
                </a:rPr>
                <a:t>Premium </a:t>
              </a:r>
              <a:r>
                <a:rPr lang="en-US" sz="975" dirty="0">
                  <a:solidFill>
                    <a:schemeClr val="tx1">
                      <a:lumMod val="75000"/>
                      <a:lumOff val="25000"/>
                    </a:schemeClr>
                  </a:solidFill>
                  <a:latin typeface="Segoe UI" panose="020B0502040204020203" pitchFamily="34" charset="0"/>
                  <a:ea typeface="ＭＳ Ｐゴシック" charset="0"/>
                  <a:cs typeface="Segoe UI" panose="020B0502040204020203" pitchFamily="34" charset="0"/>
                </a:rPr>
                <a:t>Cloud/Analytics</a:t>
              </a:r>
            </a:p>
          </p:txBody>
        </p:sp>
        <p:sp>
          <p:nvSpPr>
            <p:cNvPr id="39" name="Rectangle 38">
              <a:extLst>
                <a:ext uri="{FF2B5EF4-FFF2-40B4-BE49-F238E27FC236}">
                  <a16:creationId xmlns:a16="http://schemas.microsoft.com/office/drawing/2014/main" id="{5E2F1AE6-9C80-DE4A-A801-BDDC926ECFD0}"/>
                </a:ext>
              </a:extLst>
            </p:cNvPr>
            <p:cNvSpPr/>
            <p:nvPr/>
          </p:nvSpPr>
          <p:spPr>
            <a:xfrm>
              <a:off x="816986" y="3615118"/>
              <a:ext cx="3003437" cy="585993"/>
            </a:xfrm>
            <a:prstGeom prst="rect">
              <a:avLst/>
            </a:prstGeom>
          </p:spPr>
          <p:txBody>
            <a:bodyPr wrap="square">
              <a:spAutoFit/>
            </a:bodyPr>
            <a:lstStyle/>
            <a:p>
              <a:pPr marL="89154" indent="-89154" defTabSz="342866" fontAlgn="base">
                <a:spcBef>
                  <a:spcPts val="75"/>
                </a:spcBef>
                <a:spcAft>
                  <a:spcPct val="0"/>
                </a:spcAft>
                <a:buSzPct val="80000"/>
                <a:buFont typeface="Arial" panose="020B0604020202020204" pitchFamily="34" charset="0"/>
                <a:buChar char="•"/>
                <a:defRPr/>
              </a:pPr>
              <a:r>
                <a:rPr lang="en-US" sz="900" dirty="0">
                  <a:solidFill>
                    <a:schemeClr val="tx1">
                      <a:lumMod val="75000"/>
                      <a:lumOff val="25000"/>
                    </a:schemeClr>
                  </a:solidFill>
                  <a:latin typeface="Segoe UI" panose="020B0502040204020203" pitchFamily="34" charset="0"/>
                  <a:ea typeface="ＭＳ Ｐゴシック" charset="0"/>
                  <a:cs typeface="Segoe UI" panose="020B0502040204020203" pitchFamily="34" charset="0"/>
                </a:rPr>
                <a:t>Cloud OnRamp for SaaS: M365</a:t>
              </a:r>
            </a:p>
            <a:p>
              <a:pPr marL="89154" indent="-89154" defTabSz="342866" fontAlgn="base">
                <a:spcBef>
                  <a:spcPts val="75"/>
                </a:spcBef>
                <a:spcAft>
                  <a:spcPct val="0"/>
                </a:spcAft>
                <a:buSzPct val="80000"/>
                <a:buFont typeface="Arial" panose="020B0604020202020204" pitchFamily="34" charset="0"/>
                <a:buChar char="•"/>
                <a:defRPr/>
              </a:pPr>
              <a:r>
                <a:rPr lang="en-US" sz="900" dirty="0">
                  <a:solidFill>
                    <a:schemeClr val="tx1">
                      <a:lumMod val="75000"/>
                      <a:lumOff val="25000"/>
                    </a:schemeClr>
                  </a:solidFill>
                  <a:latin typeface="Segoe UI" panose="020B0502040204020203" pitchFamily="34" charset="0"/>
                  <a:ea typeface="ＭＳ Ｐゴシック" charset="0"/>
                  <a:cs typeface="Segoe UI" panose="020B0502040204020203" pitchFamily="34" charset="0"/>
                </a:rPr>
                <a:t>vAnalytics</a:t>
              </a:r>
            </a:p>
          </p:txBody>
        </p:sp>
        <p:sp>
          <p:nvSpPr>
            <p:cNvPr id="40" name="Round Same Side Corner Rectangle 39">
              <a:extLst>
                <a:ext uri="{FF2B5EF4-FFF2-40B4-BE49-F238E27FC236}">
                  <a16:creationId xmlns:a16="http://schemas.microsoft.com/office/drawing/2014/main" id="{FAE7F3E4-972B-1745-AE1A-986D950E1E5F}"/>
                </a:ext>
              </a:extLst>
            </p:cNvPr>
            <p:cNvSpPr/>
            <p:nvPr/>
          </p:nvSpPr>
          <p:spPr>
            <a:xfrm rot="5400000">
              <a:off x="2014569" y="3124826"/>
              <a:ext cx="336258" cy="2716724"/>
            </a:xfrm>
            <a:prstGeom prst="round2SameRect">
              <a:avLst>
                <a:gd name="adj1" fmla="val 50000"/>
                <a:gd name="adj2"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base">
                <a:spcBef>
                  <a:spcPct val="0"/>
                </a:spcBef>
                <a:spcAft>
                  <a:spcPct val="0"/>
                </a:spcAft>
                <a:defRPr/>
              </a:pPr>
              <a:endParaRPr lang="en-US" sz="1350">
                <a:solidFill>
                  <a:srgbClr val="0D274D"/>
                </a:solidFill>
                <a:latin typeface="CiscoSansTT ExtraLight"/>
              </a:endParaRPr>
            </a:p>
          </p:txBody>
        </p:sp>
        <p:sp>
          <p:nvSpPr>
            <p:cNvPr id="41" name="Rectangle 40">
              <a:extLst>
                <a:ext uri="{FF2B5EF4-FFF2-40B4-BE49-F238E27FC236}">
                  <a16:creationId xmlns:a16="http://schemas.microsoft.com/office/drawing/2014/main" id="{1750847B-E168-CD4C-8EA2-CB25DEA2E76E}"/>
                </a:ext>
              </a:extLst>
            </p:cNvPr>
            <p:cNvSpPr/>
            <p:nvPr/>
          </p:nvSpPr>
          <p:spPr>
            <a:xfrm>
              <a:off x="824339" y="4745880"/>
              <a:ext cx="2744668" cy="1014673"/>
            </a:xfrm>
            <a:prstGeom prst="rect">
              <a:avLst/>
            </a:prstGeom>
          </p:spPr>
          <p:txBody>
            <a:bodyPr wrap="square" lIns="68580" tIns="34290" rIns="68580" bIns="34290" anchor="t">
              <a:spAutoFit/>
            </a:bodyPr>
            <a:lstStyle/>
            <a:p>
              <a:pPr marL="89059" indent="-89059" defTabSz="342866" fontAlgn="base">
                <a:spcBef>
                  <a:spcPts val="75"/>
                </a:spcBef>
                <a:spcAft>
                  <a:spcPct val="0"/>
                </a:spcAft>
                <a:buSzPct val="80000"/>
                <a:buFont typeface="Arial" panose="020B0604020202020204" pitchFamily="34" charset="0"/>
                <a:buChar char="•"/>
                <a:defRPr/>
              </a:pPr>
              <a:r>
                <a:rPr lang="en-US" sz="900">
                  <a:solidFill>
                    <a:schemeClr val="tx1">
                      <a:lumMod val="75000"/>
                      <a:lumOff val="25000"/>
                    </a:schemeClr>
                  </a:solidFill>
                  <a:latin typeface="Segoe UI" panose="020B0502040204020203" pitchFamily="34" charset="0"/>
                  <a:ea typeface="ＭＳ Ｐゴシック"/>
                  <a:cs typeface="Segoe UI" panose="020B0502040204020203" pitchFamily="34" charset="0"/>
                </a:rPr>
                <a:t>Segmentation (3+1)</a:t>
              </a:r>
              <a:endParaRPr lang="en-US" sz="1350">
                <a:solidFill>
                  <a:schemeClr val="tx1">
                    <a:lumMod val="75000"/>
                    <a:lumOff val="25000"/>
                  </a:schemeClr>
                </a:solidFill>
                <a:latin typeface="Segoe UI" panose="020B0502040204020203" pitchFamily="34" charset="0"/>
                <a:ea typeface="ＭＳ Ｐゴシック"/>
                <a:cs typeface="Segoe UI" panose="020B0502040204020203" pitchFamily="34" charset="0"/>
              </a:endParaRPr>
            </a:p>
            <a:p>
              <a:pPr marL="89059" indent="-89059" defTabSz="342866">
                <a:spcBef>
                  <a:spcPts val="75"/>
                </a:spcBef>
                <a:buSzPct val="80000"/>
                <a:buFont typeface="Arial" panose="020B0604020202020204" pitchFamily="34" charset="0"/>
                <a:buChar char="•"/>
                <a:defRPr/>
              </a:pPr>
              <a:r>
                <a:rPr lang="en-US" sz="900">
                  <a:solidFill>
                    <a:schemeClr val="tx1">
                      <a:lumMod val="75000"/>
                      <a:lumOff val="25000"/>
                    </a:schemeClr>
                  </a:solidFill>
                  <a:latin typeface="Segoe UI" panose="020B0502040204020203" pitchFamily="34" charset="0"/>
                  <a:ea typeface="ＭＳ Ｐゴシック"/>
                  <a:cs typeface="Segoe UI" panose="020B0502040204020203" pitchFamily="34" charset="0"/>
                </a:rPr>
                <a:t>Cisco AMP*</a:t>
              </a:r>
              <a:endParaRPr lang="en-US" sz="900">
                <a:solidFill>
                  <a:schemeClr val="tx1">
                    <a:lumMod val="75000"/>
                    <a:lumOff val="25000"/>
                  </a:schemeClr>
                </a:solidFill>
                <a:latin typeface="Segoe UI" panose="020B0502040204020203" pitchFamily="34" charset="0"/>
                <a:ea typeface="ＭＳ Ｐゴシック" charset="0"/>
                <a:cs typeface="Segoe UI" panose="020B0502040204020203" pitchFamily="34" charset="0"/>
              </a:endParaRPr>
            </a:p>
            <a:p>
              <a:pPr marL="89059" indent="-89059" defTabSz="342866">
                <a:spcBef>
                  <a:spcPts val="75"/>
                </a:spcBef>
                <a:buSzPct val="80000"/>
                <a:buFont typeface="Arial" panose="020B0604020202020204" pitchFamily="34" charset="0"/>
                <a:buChar char="•"/>
                <a:defRPr/>
              </a:pPr>
              <a:r>
                <a:rPr lang="en-US" sz="900">
                  <a:solidFill>
                    <a:schemeClr val="tx1">
                      <a:lumMod val="75000"/>
                      <a:lumOff val="25000"/>
                    </a:schemeClr>
                  </a:solidFill>
                  <a:latin typeface="Segoe UI" panose="020B0502040204020203" pitchFamily="34" charset="0"/>
                  <a:ea typeface="ＭＳ Ｐゴシック"/>
                  <a:cs typeface="Segoe UI" panose="020B0502040204020203" pitchFamily="34" charset="0"/>
                </a:rPr>
                <a:t>URL filtering/SSL Proxy* Support</a:t>
              </a:r>
              <a:endParaRPr lang="en-US" sz="900">
                <a:solidFill>
                  <a:schemeClr val="tx1">
                    <a:lumMod val="75000"/>
                    <a:lumOff val="25000"/>
                  </a:schemeClr>
                </a:solidFill>
                <a:latin typeface="Segoe UI" panose="020B0502040204020203" pitchFamily="34" charset="0"/>
                <a:ea typeface="ＭＳ Ｐゴシック" charset="0"/>
                <a:cs typeface="Segoe UI" panose="020B0502040204020203" pitchFamily="34" charset="0"/>
              </a:endParaRPr>
            </a:p>
            <a:p>
              <a:pPr marL="89059" indent="-89059" defTabSz="342866">
                <a:spcBef>
                  <a:spcPts val="75"/>
                </a:spcBef>
                <a:buSzPct val="80000"/>
                <a:buFont typeface="Arial" panose="020B0604020202020204" pitchFamily="34" charset="0"/>
                <a:buChar char="•"/>
                <a:defRPr/>
              </a:pPr>
              <a:endParaRPr lang="en-US" sz="90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2" name="Rectangle 41">
              <a:extLst>
                <a:ext uri="{FF2B5EF4-FFF2-40B4-BE49-F238E27FC236}">
                  <a16:creationId xmlns:a16="http://schemas.microsoft.com/office/drawing/2014/main" id="{6C92F0F0-F71C-C44A-987A-174956D4D84C}"/>
                </a:ext>
              </a:extLst>
            </p:cNvPr>
            <p:cNvSpPr/>
            <p:nvPr/>
          </p:nvSpPr>
          <p:spPr>
            <a:xfrm>
              <a:off x="818298" y="4292101"/>
              <a:ext cx="2679976" cy="371653"/>
            </a:xfrm>
            <a:prstGeom prst="rect">
              <a:avLst/>
            </a:prstGeom>
          </p:spPr>
          <p:txBody>
            <a:bodyPr wrap="none">
              <a:spAutoFit/>
            </a:bodyPr>
            <a:lstStyle/>
            <a:p>
              <a:pPr defTabSz="342866" fontAlgn="base">
                <a:spcBef>
                  <a:spcPts val="75"/>
                </a:spcBef>
                <a:spcAft>
                  <a:spcPct val="0"/>
                </a:spcAft>
                <a:defRPr/>
              </a:pPr>
              <a:r>
                <a:rPr lang="en-US" sz="975" dirty="0">
                  <a:solidFill>
                    <a:schemeClr val="tx1">
                      <a:lumMod val="75000"/>
                      <a:lumOff val="25000"/>
                    </a:schemeClr>
                  </a:solidFill>
                  <a:latin typeface="Segoe UI" panose="020B0502040204020203" pitchFamily="34" charset="0"/>
                  <a:ea typeface="ＭＳ Ｐゴシック" charset="0"/>
                  <a:cs typeface="Segoe UI" panose="020B0502040204020203" pitchFamily="34" charset="0"/>
                </a:rPr>
                <a:t>Enhanced Security/ Compliance</a:t>
              </a:r>
            </a:p>
          </p:txBody>
        </p:sp>
        <p:sp>
          <p:nvSpPr>
            <p:cNvPr id="47" name="Rounded Rectangle 79">
              <a:extLst>
                <a:ext uri="{FF2B5EF4-FFF2-40B4-BE49-F238E27FC236}">
                  <a16:creationId xmlns:a16="http://schemas.microsoft.com/office/drawing/2014/main" id="{92100EC8-64BF-704E-A04A-E8AC654E6BB9}"/>
                </a:ext>
              </a:extLst>
            </p:cNvPr>
            <p:cNvSpPr/>
            <p:nvPr/>
          </p:nvSpPr>
          <p:spPr>
            <a:xfrm>
              <a:off x="799424" y="5777754"/>
              <a:ext cx="3349053" cy="60859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66">
                <a:defRPr/>
              </a:pPr>
              <a:r>
                <a:rPr lang="en-US" sz="1350" dirty="0">
                  <a:solidFill>
                    <a:schemeClr val="tx1">
                      <a:lumMod val="75000"/>
                      <a:lumOff val="25000"/>
                    </a:schemeClr>
                  </a:solidFill>
                  <a:latin typeface="Segoe UI" panose="020B0502040204020203" pitchFamily="34" charset="0"/>
                  <a:cs typeface="Segoe UI" panose="020B0502040204020203" pitchFamily="34" charset="0"/>
                </a:rPr>
                <a:t>No Bandwidth Tiering!**</a:t>
              </a:r>
            </a:p>
          </p:txBody>
        </p:sp>
      </p:grpSp>
      <p:sp>
        <p:nvSpPr>
          <p:cNvPr id="48" name="Rounded Rectangle 79">
            <a:extLst>
              <a:ext uri="{FF2B5EF4-FFF2-40B4-BE49-F238E27FC236}">
                <a16:creationId xmlns:a16="http://schemas.microsoft.com/office/drawing/2014/main" id="{EDEE7DA0-2B1D-5C4D-AF90-230549B94565}"/>
              </a:ext>
            </a:extLst>
          </p:cNvPr>
          <p:cNvSpPr/>
          <p:nvPr/>
        </p:nvSpPr>
        <p:spPr>
          <a:xfrm>
            <a:off x="1268246" y="3706408"/>
            <a:ext cx="3451470" cy="869797"/>
          </a:xfrm>
          <a:prstGeom prst="roundRect">
            <a:avLst>
              <a:gd name="adj" fmla="val 13986"/>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2" fontAlgn="base">
              <a:spcBef>
                <a:spcPct val="0"/>
              </a:spcBef>
              <a:spcAft>
                <a:spcPct val="0"/>
              </a:spcAft>
              <a:defRPr/>
            </a:pPr>
            <a:r>
              <a:rPr lang="en-US" sz="825">
                <a:solidFill>
                  <a:srgbClr val="FFFFFF"/>
                </a:solidFill>
                <a:latin typeface="+mj-lt"/>
                <a:cs typeface="CiscoSansTT" panose="020B0503020201020303" pitchFamily="34" charset="0"/>
              </a:rPr>
              <a:t> </a:t>
            </a:r>
          </a:p>
        </p:txBody>
      </p:sp>
      <p:sp>
        <p:nvSpPr>
          <p:cNvPr id="49" name="Rounded Rectangle 79">
            <a:extLst>
              <a:ext uri="{FF2B5EF4-FFF2-40B4-BE49-F238E27FC236}">
                <a16:creationId xmlns:a16="http://schemas.microsoft.com/office/drawing/2014/main" id="{415B75BC-AA3F-5749-89CB-1C523AAEE0AD}"/>
              </a:ext>
            </a:extLst>
          </p:cNvPr>
          <p:cNvSpPr/>
          <p:nvPr/>
        </p:nvSpPr>
        <p:spPr>
          <a:xfrm>
            <a:off x="1268246" y="1704045"/>
            <a:ext cx="3451464" cy="869797"/>
          </a:xfrm>
          <a:prstGeom prst="roundRect">
            <a:avLst>
              <a:gd name="adj" fmla="val 13986"/>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2" fontAlgn="base">
              <a:spcBef>
                <a:spcPct val="0"/>
              </a:spcBef>
              <a:spcAft>
                <a:spcPct val="0"/>
              </a:spcAft>
              <a:defRPr/>
            </a:pPr>
            <a:r>
              <a:rPr lang="en-US" sz="825">
                <a:solidFill>
                  <a:srgbClr val="FFFFFF"/>
                </a:solidFill>
                <a:latin typeface="CiscoSansTT ExtraLight"/>
                <a:cs typeface="CiscoSansTT" panose="020B0503020201020303" pitchFamily="34" charset="0"/>
              </a:rPr>
              <a:t> </a:t>
            </a:r>
          </a:p>
        </p:txBody>
      </p:sp>
      <p:sp>
        <p:nvSpPr>
          <p:cNvPr id="50" name="Rounded Rectangle 79">
            <a:extLst>
              <a:ext uri="{FF2B5EF4-FFF2-40B4-BE49-F238E27FC236}">
                <a16:creationId xmlns:a16="http://schemas.microsoft.com/office/drawing/2014/main" id="{844D3D63-D7B1-514E-A9D7-114DFC12E24A}"/>
              </a:ext>
            </a:extLst>
          </p:cNvPr>
          <p:cNvSpPr/>
          <p:nvPr/>
        </p:nvSpPr>
        <p:spPr>
          <a:xfrm>
            <a:off x="1287266" y="2684793"/>
            <a:ext cx="3451473" cy="869797"/>
          </a:xfrm>
          <a:prstGeom prst="roundRect">
            <a:avLst>
              <a:gd name="adj" fmla="val 13986"/>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2" fontAlgn="base">
              <a:spcBef>
                <a:spcPct val="0"/>
              </a:spcBef>
              <a:spcAft>
                <a:spcPct val="0"/>
              </a:spcAft>
              <a:defRPr/>
            </a:pPr>
            <a:r>
              <a:rPr lang="en-US" sz="825">
                <a:solidFill>
                  <a:srgbClr val="FFFFFF"/>
                </a:solidFill>
                <a:latin typeface="CiscoSansTT ExtraLight"/>
                <a:cs typeface="CiscoSansTT" panose="020B0503020201020303" pitchFamily="34" charset="0"/>
              </a:rPr>
              <a:t> </a:t>
            </a:r>
          </a:p>
        </p:txBody>
      </p:sp>
      <p:sp>
        <p:nvSpPr>
          <p:cNvPr id="51" name="Rounded Rectangle 79">
            <a:extLst>
              <a:ext uri="{FF2B5EF4-FFF2-40B4-BE49-F238E27FC236}">
                <a16:creationId xmlns:a16="http://schemas.microsoft.com/office/drawing/2014/main" id="{706C254F-1CDF-694C-BCF3-55FD91E10173}"/>
              </a:ext>
            </a:extLst>
          </p:cNvPr>
          <p:cNvSpPr/>
          <p:nvPr/>
        </p:nvSpPr>
        <p:spPr>
          <a:xfrm>
            <a:off x="438502" y="1853929"/>
            <a:ext cx="1764008" cy="467821"/>
          </a:xfrm>
          <a:prstGeom prst="round2SameRect">
            <a:avLst>
              <a:gd name="adj1" fmla="val 50000"/>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42" fontAlgn="base">
              <a:spcBef>
                <a:spcPct val="0"/>
              </a:spcBef>
              <a:spcAft>
                <a:spcPct val="0"/>
              </a:spcAft>
              <a:defRPr/>
            </a:pPr>
            <a:r>
              <a:rPr lang="en-US" sz="1200" b="1" dirty="0">
                <a:solidFill>
                  <a:schemeClr val="tx1">
                    <a:lumMod val="75000"/>
                    <a:lumOff val="25000"/>
                  </a:schemeClr>
                </a:solidFill>
                <a:latin typeface="Segoe UI" panose="020B0502040204020203" pitchFamily="34" charset="0"/>
                <a:cs typeface="Segoe UI" panose="020B0502040204020203" pitchFamily="34" charset="0"/>
              </a:rPr>
              <a:t>Branch</a:t>
            </a:r>
          </a:p>
          <a:p>
            <a:pPr algn="ctr" defTabSz="457142">
              <a:defRPr/>
            </a:pPr>
            <a:r>
              <a:rPr lang="en-US" sz="1100" b="1" dirty="0">
                <a:solidFill>
                  <a:schemeClr val="tx1">
                    <a:lumMod val="75000"/>
                    <a:lumOff val="25000"/>
                  </a:schemeClr>
                </a:solidFill>
                <a:latin typeface="Segoe UI" panose="020B0502040204020203" pitchFamily="34" charset="0"/>
                <a:cs typeface="Segoe UI" panose="020B0502040204020203" pitchFamily="34" charset="0"/>
              </a:rPr>
              <a:t>(up to 250MB) </a:t>
            </a:r>
          </a:p>
        </p:txBody>
      </p:sp>
      <p:sp>
        <p:nvSpPr>
          <p:cNvPr id="52" name="Rounded Rectangle 79">
            <a:extLst>
              <a:ext uri="{FF2B5EF4-FFF2-40B4-BE49-F238E27FC236}">
                <a16:creationId xmlns:a16="http://schemas.microsoft.com/office/drawing/2014/main" id="{10A0D312-E7A6-124F-B2DE-9FC67AFBAE6C}"/>
              </a:ext>
            </a:extLst>
          </p:cNvPr>
          <p:cNvSpPr/>
          <p:nvPr/>
        </p:nvSpPr>
        <p:spPr>
          <a:xfrm>
            <a:off x="438503" y="2927299"/>
            <a:ext cx="1764008" cy="467821"/>
          </a:xfrm>
          <a:prstGeom prst="round2SameRect">
            <a:avLst>
              <a:gd name="adj1" fmla="val 50000"/>
              <a:gd name="adj2"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457142" fontAlgn="base">
              <a:spcBef>
                <a:spcPct val="0"/>
              </a:spcBef>
              <a:spcAft>
                <a:spcPct val="0"/>
              </a:spcAft>
              <a:defRPr/>
            </a:pPr>
            <a:r>
              <a:rPr lang="en-US" sz="1200" b="1" dirty="0">
                <a:solidFill>
                  <a:schemeClr val="tx1">
                    <a:lumMod val="75000"/>
                    <a:lumOff val="25000"/>
                  </a:schemeClr>
                </a:solidFill>
                <a:latin typeface="Segoe UI" panose="020B0502040204020203" pitchFamily="34" charset="0"/>
                <a:cs typeface="Segoe UI" panose="020B0502040204020203" pitchFamily="34" charset="0"/>
              </a:rPr>
              <a:t>Head-End</a:t>
            </a:r>
          </a:p>
          <a:p>
            <a:pPr algn="ctr" defTabSz="457142">
              <a:defRPr/>
            </a:pPr>
            <a:r>
              <a:rPr lang="en-US" sz="1100" b="1" dirty="0">
                <a:solidFill>
                  <a:schemeClr val="tx1">
                    <a:lumMod val="75000"/>
                    <a:lumOff val="25000"/>
                  </a:schemeClr>
                </a:solidFill>
                <a:latin typeface="Segoe UI" panose="020B0502040204020203" pitchFamily="34" charset="0"/>
                <a:cs typeface="Segoe UI" panose="020B0502040204020203" pitchFamily="34" charset="0"/>
              </a:rPr>
              <a:t>(up to 500MB) </a:t>
            </a:r>
          </a:p>
        </p:txBody>
      </p:sp>
      <p:sp>
        <p:nvSpPr>
          <p:cNvPr id="55" name="Rounded Rectangle 79">
            <a:extLst>
              <a:ext uri="{FF2B5EF4-FFF2-40B4-BE49-F238E27FC236}">
                <a16:creationId xmlns:a16="http://schemas.microsoft.com/office/drawing/2014/main" id="{9652E4BE-FFFF-1D4D-9A6A-56723845EFA4}"/>
              </a:ext>
            </a:extLst>
          </p:cNvPr>
          <p:cNvSpPr/>
          <p:nvPr/>
        </p:nvSpPr>
        <p:spPr>
          <a:xfrm>
            <a:off x="438502" y="3907397"/>
            <a:ext cx="1764008" cy="467821"/>
          </a:xfrm>
          <a:prstGeom prst="round2SameRect">
            <a:avLst>
              <a:gd name="adj1" fmla="val 50000"/>
              <a:gd name="adj2" fmla="val 0"/>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42" fontAlgn="base">
              <a:spcBef>
                <a:spcPct val="0"/>
              </a:spcBef>
              <a:spcAft>
                <a:spcPct val="0"/>
              </a:spcAft>
              <a:defRPr/>
            </a:pPr>
            <a:r>
              <a:rPr lang="en-US" sz="1200" b="1" dirty="0">
                <a:solidFill>
                  <a:srgbClr val="FFFFFF"/>
                </a:solidFill>
                <a:latin typeface="Segoe UI" panose="020B0502040204020203" pitchFamily="34" charset="0"/>
                <a:cs typeface="Segoe UI" panose="020B0502040204020203" pitchFamily="34" charset="0"/>
              </a:rPr>
              <a:t>Management</a:t>
            </a:r>
          </a:p>
        </p:txBody>
      </p:sp>
      <p:sp>
        <p:nvSpPr>
          <p:cNvPr id="56" name="TextBox 55">
            <a:extLst>
              <a:ext uri="{FF2B5EF4-FFF2-40B4-BE49-F238E27FC236}">
                <a16:creationId xmlns:a16="http://schemas.microsoft.com/office/drawing/2014/main" id="{1F2F7F86-5569-494C-9882-62574248FC64}"/>
              </a:ext>
            </a:extLst>
          </p:cNvPr>
          <p:cNvSpPr txBox="1"/>
          <p:nvPr/>
        </p:nvSpPr>
        <p:spPr>
          <a:xfrm>
            <a:off x="3055032" y="2963018"/>
            <a:ext cx="856325" cy="215444"/>
          </a:xfrm>
          <a:prstGeom prst="rect">
            <a:avLst/>
          </a:prstGeom>
          <a:noFill/>
        </p:spPr>
        <p:txBody>
          <a:bodyPr wrap="none" rtlCol="0">
            <a:spAutoFit/>
          </a:bodyPr>
          <a:lstStyle/>
          <a:p>
            <a:pPr defTabSz="457189" fontAlgn="base">
              <a:spcBef>
                <a:spcPct val="0"/>
              </a:spcBef>
              <a:spcAft>
                <a:spcPct val="0"/>
              </a:spcAft>
            </a:pPr>
            <a:r>
              <a:rPr lang="en-US" sz="800" b="1" dirty="0">
                <a:solidFill>
                  <a:srgbClr val="282828"/>
                </a:solidFill>
                <a:latin typeface="Segoe UI" panose="020B0502040204020203" pitchFamily="34" charset="0"/>
                <a:cs typeface="Segoe UI" panose="020B0502040204020203" pitchFamily="34" charset="0"/>
              </a:rPr>
              <a:t>ISR1100-6G</a:t>
            </a:r>
            <a:r>
              <a:rPr lang="en-US" sz="800" b="1" dirty="0">
                <a:solidFill>
                  <a:srgbClr val="282828"/>
                </a:solidFill>
                <a:latin typeface="CiscoSans ExtraLight" panose="020B0303020201020303" pitchFamily="34" charset="0"/>
              </a:rPr>
              <a:t>**</a:t>
            </a:r>
          </a:p>
        </p:txBody>
      </p:sp>
      <p:sp>
        <p:nvSpPr>
          <p:cNvPr id="57" name="TextBox 56">
            <a:extLst>
              <a:ext uri="{FF2B5EF4-FFF2-40B4-BE49-F238E27FC236}">
                <a16:creationId xmlns:a16="http://schemas.microsoft.com/office/drawing/2014/main" id="{DA0FF57E-DC9B-104D-87B7-6A8E5500166B}"/>
              </a:ext>
            </a:extLst>
          </p:cNvPr>
          <p:cNvSpPr txBox="1"/>
          <p:nvPr/>
        </p:nvSpPr>
        <p:spPr>
          <a:xfrm>
            <a:off x="2439139" y="2198185"/>
            <a:ext cx="765629" cy="215444"/>
          </a:xfrm>
          <a:prstGeom prst="rect">
            <a:avLst/>
          </a:prstGeom>
          <a:noFill/>
        </p:spPr>
        <p:txBody>
          <a:bodyPr wrap="square" rtlCol="0">
            <a:spAutoFit/>
          </a:bodyPr>
          <a:lstStyle/>
          <a:p>
            <a:pPr defTabSz="457189" fontAlgn="base">
              <a:spcBef>
                <a:spcPct val="0"/>
              </a:spcBef>
              <a:spcAft>
                <a:spcPct val="0"/>
              </a:spcAft>
            </a:pPr>
            <a:r>
              <a:rPr lang="en-US" sz="800" b="1">
                <a:solidFill>
                  <a:srgbClr val="282828"/>
                </a:solidFill>
                <a:latin typeface="Segoe UI" panose="020B0502040204020203" pitchFamily="34" charset="0"/>
                <a:cs typeface="Segoe UI" panose="020B0502040204020203" pitchFamily="34" charset="0"/>
              </a:rPr>
              <a:t>ISR1100-4G</a:t>
            </a:r>
          </a:p>
        </p:txBody>
      </p:sp>
      <p:pic>
        <p:nvPicPr>
          <p:cNvPr id="58" name="Picture 57">
            <a:extLst>
              <a:ext uri="{FF2B5EF4-FFF2-40B4-BE49-F238E27FC236}">
                <a16:creationId xmlns:a16="http://schemas.microsoft.com/office/drawing/2014/main" id="{C5EDDF7F-C837-1543-A720-753073BB1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807" y="3840065"/>
            <a:ext cx="457432" cy="468666"/>
          </a:xfrm>
          <a:prstGeom prst="rect">
            <a:avLst/>
          </a:prstGeom>
        </p:spPr>
      </p:pic>
      <p:pic>
        <p:nvPicPr>
          <p:cNvPr id="59" name="Picture 58">
            <a:extLst>
              <a:ext uri="{FF2B5EF4-FFF2-40B4-BE49-F238E27FC236}">
                <a16:creationId xmlns:a16="http://schemas.microsoft.com/office/drawing/2014/main" id="{D8E0927A-79F6-6644-8543-4C41EDBEC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215" y="3841726"/>
            <a:ext cx="481007" cy="492820"/>
          </a:xfrm>
          <a:prstGeom prst="rect">
            <a:avLst/>
          </a:prstGeom>
        </p:spPr>
      </p:pic>
      <p:pic>
        <p:nvPicPr>
          <p:cNvPr id="60" name="Picture 59">
            <a:extLst>
              <a:ext uri="{FF2B5EF4-FFF2-40B4-BE49-F238E27FC236}">
                <a16:creationId xmlns:a16="http://schemas.microsoft.com/office/drawing/2014/main" id="{0AD67568-4509-3F4A-BD1F-BAD6A6156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2325" y="3865878"/>
            <a:ext cx="457433" cy="468668"/>
          </a:xfrm>
          <a:prstGeom prst="rect">
            <a:avLst/>
          </a:prstGeom>
        </p:spPr>
      </p:pic>
      <p:sp>
        <p:nvSpPr>
          <p:cNvPr id="61" name="TextBox 60">
            <a:extLst>
              <a:ext uri="{FF2B5EF4-FFF2-40B4-BE49-F238E27FC236}">
                <a16:creationId xmlns:a16="http://schemas.microsoft.com/office/drawing/2014/main" id="{EB827C6E-74E9-A540-94C2-5F99661F919A}"/>
              </a:ext>
            </a:extLst>
          </p:cNvPr>
          <p:cNvSpPr txBox="1"/>
          <p:nvPr/>
        </p:nvSpPr>
        <p:spPr>
          <a:xfrm>
            <a:off x="2365105" y="4324061"/>
            <a:ext cx="518090" cy="215444"/>
          </a:xfrm>
          <a:prstGeom prst="rect">
            <a:avLst/>
          </a:prstGeom>
          <a:noFill/>
        </p:spPr>
        <p:txBody>
          <a:bodyPr wrap="square" rtlCol="0">
            <a:spAutoFit/>
          </a:bodyPr>
          <a:lstStyle/>
          <a:p>
            <a:pPr defTabSz="457189" fontAlgn="base">
              <a:spcBef>
                <a:spcPct val="0"/>
              </a:spcBef>
              <a:spcAft>
                <a:spcPct val="0"/>
              </a:spcAft>
            </a:pPr>
            <a:r>
              <a:rPr lang="en-US" sz="800" b="1" dirty="0">
                <a:solidFill>
                  <a:srgbClr val="282828"/>
                </a:solidFill>
                <a:latin typeface="+mj-lt"/>
                <a:ea typeface="ＭＳ Ｐゴシック" charset="0"/>
              </a:rPr>
              <a:t>vBOND</a:t>
            </a:r>
          </a:p>
        </p:txBody>
      </p:sp>
      <p:sp>
        <p:nvSpPr>
          <p:cNvPr id="62" name="TextBox 61">
            <a:extLst>
              <a:ext uri="{FF2B5EF4-FFF2-40B4-BE49-F238E27FC236}">
                <a16:creationId xmlns:a16="http://schemas.microsoft.com/office/drawing/2014/main" id="{453E60E7-D63D-CB4A-979E-3015B086BC1C}"/>
              </a:ext>
            </a:extLst>
          </p:cNvPr>
          <p:cNvSpPr txBox="1"/>
          <p:nvPr/>
        </p:nvSpPr>
        <p:spPr>
          <a:xfrm>
            <a:off x="2818389" y="4343390"/>
            <a:ext cx="596638" cy="215444"/>
          </a:xfrm>
          <a:prstGeom prst="rect">
            <a:avLst/>
          </a:prstGeom>
          <a:noFill/>
        </p:spPr>
        <p:txBody>
          <a:bodyPr wrap="none" rtlCol="0">
            <a:spAutoFit/>
          </a:bodyPr>
          <a:lstStyle/>
          <a:p>
            <a:pPr defTabSz="457189" fontAlgn="base">
              <a:spcBef>
                <a:spcPct val="0"/>
              </a:spcBef>
              <a:spcAft>
                <a:spcPct val="0"/>
              </a:spcAft>
            </a:pPr>
            <a:r>
              <a:rPr lang="en-US" sz="800" b="1">
                <a:solidFill>
                  <a:srgbClr val="282828"/>
                </a:solidFill>
                <a:latin typeface="+mj-lt"/>
                <a:ea typeface="ＭＳ Ｐゴシック" charset="0"/>
              </a:rPr>
              <a:t>vManage</a:t>
            </a:r>
          </a:p>
        </p:txBody>
      </p:sp>
      <p:sp>
        <p:nvSpPr>
          <p:cNvPr id="63" name="TextBox 62">
            <a:extLst>
              <a:ext uri="{FF2B5EF4-FFF2-40B4-BE49-F238E27FC236}">
                <a16:creationId xmlns:a16="http://schemas.microsoft.com/office/drawing/2014/main" id="{A4E41278-2676-524D-89E7-72107E47A413}"/>
              </a:ext>
            </a:extLst>
          </p:cNvPr>
          <p:cNvSpPr txBox="1"/>
          <p:nvPr/>
        </p:nvSpPr>
        <p:spPr>
          <a:xfrm>
            <a:off x="3507686" y="4335705"/>
            <a:ext cx="518091" cy="215444"/>
          </a:xfrm>
          <a:prstGeom prst="rect">
            <a:avLst/>
          </a:prstGeom>
          <a:noFill/>
        </p:spPr>
        <p:txBody>
          <a:bodyPr wrap="none" rtlCol="0">
            <a:spAutoFit/>
          </a:bodyPr>
          <a:lstStyle/>
          <a:p>
            <a:pPr defTabSz="457189" fontAlgn="base">
              <a:spcBef>
                <a:spcPct val="0"/>
              </a:spcBef>
              <a:spcAft>
                <a:spcPct val="0"/>
              </a:spcAft>
            </a:pPr>
            <a:r>
              <a:rPr lang="en-US" sz="800" b="1">
                <a:solidFill>
                  <a:srgbClr val="282828"/>
                </a:solidFill>
                <a:latin typeface="+mj-lt"/>
                <a:ea typeface="ＭＳ Ｐゴシック" charset="0"/>
              </a:rPr>
              <a:t>vSmart</a:t>
            </a:r>
          </a:p>
        </p:txBody>
      </p:sp>
      <p:pic>
        <p:nvPicPr>
          <p:cNvPr id="64" name="Picture 63">
            <a:extLst>
              <a:ext uri="{FF2B5EF4-FFF2-40B4-BE49-F238E27FC236}">
                <a16:creationId xmlns:a16="http://schemas.microsoft.com/office/drawing/2014/main" id="{5A653749-DCDB-DE45-801D-1415C747B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399" y="3841245"/>
            <a:ext cx="481004" cy="493781"/>
          </a:xfrm>
          <a:prstGeom prst="rect">
            <a:avLst/>
          </a:prstGeom>
        </p:spPr>
      </p:pic>
      <p:sp>
        <p:nvSpPr>
          <p:cNvPr id="65" name="TextBox 64">
            <a:extLst>
              <a:ext uri="{FF2B5EF4-FFF2-40B4-BE49-F238E27FC236}">
                <a16:creationId xmlns:a16="http://schemas.microsoft.com/office/drawing/2014/main" id="{01F43989-94C1-C344-AF7F-22B685192E66}"/>
              </a:ext>
            </a:extLst>
          </p:cNvPr>
          <p:cNvSpPr txBox="1"/>
          <p:nvPr/>
        </p:nvSpPr>
        <p:spPr>
          <a:xfrm>
            <a:off x="4024842" y="4335705"/>
            <a:ext cx="673582" cy="215444"/>
          </a:xfrm>
          <a:prstGeom prst="rect">
            <a:avLst/>
          </a:prstGeom>
          <a:noFill/>
        </p:spPr>
        <p:txBody>
          <a:bodyPr wrap="none" rtlCol="0">
            <a:spAutoFit/>
          </a:bodyPr>
          <a:lstStyle/>
          <a:p>
            <a:pPr defTabSz="457189" fontAlgn="base">
              <a:spcBef>
                <a:spcPct val="0"/>
              </a:spcBef>
              <a:spcAft>
                <a:spcPct val="0"/>
              </a:spcAft>
            </a:pPr>
            <a:r>
              <a:rPr lang="en-US" sz="800" b="1">
                <a:solidFill>
                  <a:srgbClr val="282828"/>
                </a:solidFill>
                <a:latin typeface="+mj-lt"/>
                <a:ea typeface="ＭＳ Ｐゴシック" charset="0"/>
              </a:rPr>
              <a:t>vAnalytics</a:t>
            </a:r>
          </a:p>
        </p:txBody>
      </p:sp>
      <p:pic>
        <p:nvPicPr>
          <p:cNvPr id="68" name="Picture 67">
            <a:extLst>
              <a:ext uri="{FF2B5EF4-FFF2-40B4-BE49-F238E27FC236}">
                <a16:creationId xmlns:a16="http://schemas.microsoft.com/office/drawing/2014/main" id="{CE965F36-8389-C747-98F9-BE60FAF52CC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49037" y="2386802"/>
            <a:ext cx="1219281" cy="158264"/>
          </a:xfrm>
          <a:prstGeom prst="rect">
            <a:avLst/>
          </a:prstGeom>
        </p:spPr>
      </p:pic>
      <p:pic>
        <p:nvPicPr>
          <p:cNvPr id="69" name="Picture 68">
            <a:extLst>
              <a:ext uri="{FF2B5EF4-FFF2-40B4-BE49-F238E27FC236}">
                <a16:creationId xmlns:a16="http://schemas.microsoft.com/office/drawing/2014/main" id="{16A63ABC-6A5E-CF44-967F-1F08A451086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06322" y="3157407"/>
            <a:ext cx="973708" cy="152614"/>
          </a:xfrm>
          <a:prstGeom prst="rect">
            <a:avLst/>
          </a:prstGeom>
        </p:spPr>
      </p:pic>
      <p:sp>
        <p:nvSpPr>
          <p:cNvPr id="84" name="Rounded Rectangle 83">
            <a:extLst>
              <a:ext uri="{FF2B5EF4-FFF2-40B4-BE49-F238E27FC236}">
                <a16:creationId xmlns:a16="http://schemas.microsoft.com/office/drawing/2014/main" id="{3B5A0592-03C1-B74C-80DF-8A543542B2D0}"/>
              </a:ext>
            </a:extLst>
          </p:cNvPr>
          <p:cNvSpPr/>
          <p:nvPr/>
        </p:nvSpPr>
        <p:spPr>
          <a:xfrm>
            <a:off x="1553096" y="1326162"/>
            <a:ext cx="2818309" cy="482392"/>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lumMod val="75000"/>
                    <a:lumOff val="25000"/>
                  </a:schemeClr>
                </a:solidFill>
                <a:latin typeface="Segoe UI" panose="020B0502040204020203" pitchFamily="34" charset="0"/>
                <a:cs typeface="Segoe UI" panose="020B0502040204020203" pitchFamily="34" charset="0"/>
              </a:rPr>
              <a:t>ISR1K Platform configurations</a:t>
            </a:r>
          </a:p>
          <a:p>
            <a:pPr algn="ctr"/>
            <a:endParaRPr lang="en-US" sz="1350" dirty="0">
              <a:solidFill>
                <a:schemeClr val="tx2"/>
              </a:solidFill>
            </a:endParaRPr>
          </a:p>
        </p:txBody>
      </p:sp>
      <p:sp>
        <p:nvSpPr>
          <p:cNvPr id="85" name="Rectangle 84">
            <a:extLst>
              <a:ext uri="{FF2B5EF4-FFF2-40B4-BE49-F238E27FC236}">
                <a16:creationId xmlns:a16="http://schemas.microsoft.com/office/drawing/2014/main" id="{DC1CD55C-79A5-1B49-B250-16AC5AD52DB4}"/>
              </a:ext>
            </a:extLst>
          </p:cNvPr>
          <p:cNvSpPr/>
          <p:nvPr/>
        </p:nvSpPr>
        <p:spPr>
          <a:xfrm>
            <a:off x="4482913" y="2433250"/>
            <a:ext cx="223138" cy="300082"/>
          </a:xfrm>
          <a:prstGeom prst="rect">
            <a:avLst/>
          </a:prstGeom>
        </p:spPr>
        <p:txBody>
          <a:bodyPr wrap="none">
            <a:spAutoFit/>
          </a:bodyPr>
          <a:lstStyle/>
          <a:p>
            <a:r>
              <a:rPr lang="en-US" sz="1350">
                <a:solidFill>
                  <a:srgbClr val="000000"/>
                </a:solidFill>
                <a:latin typeface="-webkit-standard"/>
              </a:rPr>
              <a:t> </a:t>
            </a:r>
            <a:endParaRPr lang="en-US" sz="1350"/>
          </a:p>
        </p:txBody>
      </p:sp>
      <p:sp>
        <p:nvSpPr>
          <p:cNvPr id="86" name="Rectangle 85">
            <a:extLst>
              <a:ext uri="{FF2B5EF4-FFF2-40B4-BE49-F238E27FC236}">
                <a16:creationId xmlns:a16="http://schemas.microsoft.com/office/drawing/2014/main" id="{8C07947D-7BC0-A546-8A93-287F2DE8E7D8}"/>
              </a:ext>
            </a:extLst>
          </p:cNvPr>
          <p:cNvSpPr/>
          <p:nvPr/>
        </p:nvSpPr>
        <p:spPr>
          <a:xfrm>
            <a:off x="4482913" y="2433250"/>
            <a:ext cx="223138" cy="300082"/>
          </a:xfrm>
          <a:prstGeom prst="rect">
            <a:avLst/>
          </a:prstGeom>
        </p:spPr>
        <p:txBody>
          <a:bodyPr wrap="none">
            <a:spAutoFit/>
          </a:bodyPr>
          <a:lstStyle/>
          <a:p>
            <a:r>
              <a:rPr lang="en-US" sz="1350">
                <a:solidFill>
                  <a:srgbClr val="000000"/>
                </a:solidFill>
                <a:latin typeface="-webkit-standard"/>
              </a:rPr>
              <a:t> </a:t>
            </a:r>
            <a:endParaRPr lang="en-US" sz="1350"/>
          </a:p>
        </p:txBody>
      </p:sp>
      <p:sp>
        <p:nvSpPr>
          <p:cNvPr id="87" name="Rounded Rectangle 86">
            <a:extLst>
              <a:ext uri="{FF2B5EF4-FFF2-40B4-BE49-F238E27FC236}">
                <a16:creationId xmlns:a16="http://schemas.microsoft.com/office/drawing/2014/main" id="{D6C5AC29-6A53-1D46-AB2A-45F9C26B28D9}"/>
              </a:ext>
            </a:extLst>
          </p:cNvPr>
          <p:cNvSpPr/>
          <p:nvPr/>
        </p:nvSpPr>
        <p:spPr>
          <a:xfrm>
            <a:off x="148613" y="1153226"/>
            <a:ext cx="8013161" cy="3690924"/>
          </a:xfrm>
          <a:prstGeom prst="roundRect">
            <a:avLst/>
          </a:prstGeom>
          <a:noFill/>
          <a:ln>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2A288842-7D1F-B04C-882C-7F22F20799F0}"/>
              </a:ext>
            </a:extLst>
          </p:cNvPr>
          <p:cNvSpPr txBox="1"/>
          <p:nvPr/>
        </p:nvSpPr>
        <p:spPr>
          <a:xfrm>
            <a:off x="5427462" y="4662805"/>
            <a:ext cx="1531510" cy="207749"/>
          </a:xfrm>
          <a:prstGeom prst="rect">
            <a:avLst/>
          </a:prstGeom>
          <a:noFill/>
        </p:spPr>
        <p:txBody>
          <a:bodyPr wrap="none" lIns="68580" tIns="34290" rIns="68580" bIns="34290" rtlCol="0" anchor="t">
            <a:spAutoFit/>
          </a:bodyPr>
          <a:lstStyle/>
          <a:p>
            <a:r>
              <a:rPr lang="en-US" sz="900" dirty="0">
                <a:latin typeface="Segoe UI" panose="020B0502040204020203" pitchFamily="34" charset="0"/>
                <a:ea typeface="ＭＳ Ｐゴシック"/>
                <a:cs typeface="Segoe UI" panose="020B0502040204020203" pitchFamily="34" charset="0"/>
              </a:rPr>
              <a:t>**BW limited by router max</a:t>
            </a:r>
          </a:p>
        </p:txBody>
      </p:sp>
      <p:pic>
        <p:nvPicPr>
          <p:cNvPr id="46" name="Picture 4">
            <a:extLst>
              <a:ext uri="{FF2B5EF4-FFF2-40B4-BE49-F238E27FC236}">
                <a16:creationId xmlns:a16="http://schemas.microsoft.com/office/drawing/2014/main" id="{38A83289-2C17-6C4D-A491-D5310C6722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5957" y="2059821"/>
            <a:ext cx="991690" cy="79411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a:extLst>
              <a:ext uri="{FF2B5EF4-FFF2-40B4-BE49-F238E27FC236}">
                <a16:creationId xmlns:a16="http://schemas.microsoft.com/office/drawing/2014/main" id="{E387B83B-D564-8E44-829F-19A6614027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407" y="1654588"/>
            <a:ext cx="999291" cy="50156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a:extLst>
              <a:ext uri="{FF2B5EF4-FFF2-40B4-BE49-F238E27FC236}">
                <a16:creationId xmlns:a16="http://schemas.microsoft.com/office/drawing/2014/main" id="{084217A1-01A5-7945-88DA-2BDE6D2325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5507" y="1708873"/>
            <a:ext cx="777660" cy="478043"/>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F62C9D6A-6D5A-4C46-8FDD-5E9AFDB50FEA}"/>
              </a:ext>
            </a:extLst>
          </p:cNvPr>
          <p:cNvSpPr txBox="1"/>
          <p:nvPr/>
        </p:nvSpPr>
        <p:spPr>
          <a:xfrm>
            <a:off x="2435682" y="1762680"/>
            <a:ext cx="750526" cy="215444"/>
          </a:xfrm>
          <a:prstGeom prst="rect">
            <a:avLst/>
          </a:prstGeom>
          <a:noFill/>
        </p:spPr>
        <p:txBody>
          <a:bodyPr wrap="none" rtlCol="0">
            <a:spAutoFit/>
          </a:bodyPr>
          <a:lstStyle>
            <a:defPPr>
              <a:defRPr lang="en-US"/>
            </a:defPPr>
            <a:lvl1pPr defTabSz="609585">
              <a:defRPr sz="1067" b="1">
                <a:solidFill>
                  <a:srgbClr val="282828"/>
                </a:solidFill>
                <a:latin typeface="+mj-lt"/>
              </a:defRPr>
            </a:lvl1pPr>
          </a:lstStyle>
          <a:p>
            <a:r>
              <a:rPr lang="en-US" sz="800" dirty="0">
                <a:latin typeface="Segoe UI" panose="020B0502040204020203" pitchFamily="34" charset="0"/>
                <a:cs typeface="Segoe UI" panose="020B0502040204020203" pitchFamily="34" charset="0"/>
              </a:rPr>
              <a:t>ISR111X-8P</a:t>
            </a:r>
          </a:p>
        </p:txBody>
      </p:sp>
      <p:sp>
        <p:nvSpPr>
          <p:cNvPr id="70" name="TextBox 69">
            <a:extLst>
              <a:ext uri="{FF2B5EF4-FFF2-40B4-BE49-F238E27FC236}">
                <a16:creationId xmlns:a16="http://schemas.microsoft.com/office/drawing/2014/main" id="{200C7B58-FD0A-414E-AE8E-4E7834FC405F}"/>
              </a:ext>
            </a:extLst>
          </p:cNvPr>
          <p:cNvSpPr txBox="1"/>
          <p:nvPr/>
        </p:nvSpPr>
        <p:spPr>
          <a:xfrm>
            <a:off x="3842379" y="1759009"/>
            <a:ext cx="617477" cy="338554"/>
          </a:xfrm>
          <a:prstGeom prst="rect">
            <a:avLst/>
          </a:prstGeom>
          <a:noFill/>
        </p:spPr>
        <p:txBody>
          <a:bodyPr wrap="none" rtlCol="0">
            <a:spAutoFit/>
          </a:bodyPr>
          <a:lstStyle>
            <a:defPPr>
              <a:defRPr lang="en-US"/>
            </a:defPPr>
            <a:lvl1pPr defTabSz="609585">
              <a:defRPr sz="1067" b="1">
                <a:solidFill>
                  <a:srgbClr val="282828"/>
                </a:solidFill>
                <a:latin typeface="+mj-lt"/>
              </a:defRPr>
            </a:lvl1pPr>
          </a:lstStyle>
          <a:p>
            <a:r>
              <a:rPr lang="en-US" sz="800">
                <a:latin typeface="Segoe UI" panose="020B0502040204020203" pitchFamily="34" charset="0"/>
                <a:cs typeface="Segoe UI" panose="020B0502040204020203" pitchFamily="34" charset="0"/>
              </a:rPr>
              <a:t>ISR111x-</a:t>
            </a:r>
          </a:p>
          <a:p>
            <a:r>
              <a:rPr lang="en-US" sz="800">
                <a:latin typeface="Segoe UI" panose="020B0502040204020203" pitchFamily="34" charset="0"/>
                <a:cs typeface="Segoe UI" panose="020B0502040204020203" pitchFamily="34" charset="0"/>
              </a:rPr>
              <a:t>4P or 8P</a:t>
            </a:r>
          </a:p>
        </p:txBody>
      </p:sp>
      <p:sp>
        <p:nvSpPr>
          <p:cNvPr id="71" name="TextBox 70">
            <a:extLst>
              <a:ext uri="{FF2B5EF4-FFF2-40B4-BE49-F238E27FC236}">
                <a16:creationId xmlns:a16="http://schemas.microsoft.com/office/drawing/2014/main" id="{1FA8CB9A-01BE-B342-B423-19D148CF70C7}"/>
              </a:ext>
            </a:extLst>
          </p:cNvPr>
          <p:cNvSpPr txBox="1"/>
          <p:nvPr/>
        </p:nvSpPr>
        <p:spPr>
          <a:xfrm>
            <a:off x="3808842" y="2192776"/>
            <a:ext cx="739305" cy="215444"/>
          </a:xfrm>
          <a:prstGeom prst="rect">
            <a:avLst/>
          </a:prstGeom>
          <a:noFill/>
        </p:spPr>
        <p:txBody>
          <a:bodyPr wrap="none" rtlCol="0">
            <a:spAutoFit/>
          </a:bodyPr>
          <a:lstStyle/>
          <a:p>
            <a:pPr defTabSz="457189" fontAlgn="base">
              <a:spcBef>
                <a:spcPct val="0"/>
              </a:spcBef>
              <a:spcAft>
                <a:spcPct val="0"/>
              </a:spcAft>
            </a:pPr>
            <a:r>
              <a:rPr lang="en-US" sz="800" b="1">
                <a:solidFill>
                  <a:srgbClr val="282828"/>
                </a:solidFill>
                <a:latin typeface="Segoe UI" panose="020B0502040204020203" pitchFamily="34" charset="0"/>
                <a:cs typeface="Segoe UI" panose="020B0502040204020203" pitchFamily="34" charset="0"/>
              </a:rPr>
              <a:t>ISR112x-8P</a:t>
            </a:r>
          </a:p>
        </p:txBody>
      </p:sp>
      <p:sp>
        <p:nvSpPr>
          <p:cNvPr id="72" name="Rectangle 71">
            <a:extLst>
              <a:ext uri="{FF2B5EF4-FFF2-40B4-BE49-F238E27FC236}">
                <a16:creationId xmlns:a16="http://schemas.microsoft.com/office/drawing/2014/main" id="{A94D0F12-9E56-884F-A874-46E94A5D78DF}"/>
              </a:ext>
            </a:extLst>
          </p:cNvPr>
          <p:cNvSpPr/>
          <p:nvPr/>
        </p:nvSpPr>
        <p:spPr>
          <a:xfrm>
            <a:off x="6947516" y="4859124"/>
            <a:ext cx="2183041" cy="266740"/>
          </a:xfrm>
          <a:prstGeom prst="rect">
            <a:avLst/>
          </a:prstGeom>
        </p:spPr>
        <p:txBody>
          <a:bodyPr wrap="square" lIns="68580" tIns="34290" rIns="68580" bIns="34290" anchor="t">
            <a:spAutoFit/>
          </a:bodyPr>
          <a:lstStyle/>
          <a:p>
            <a:pPr defTabSz="342866">
              <a:spcBef>
                <a:spcPts val="75"/>
              </a:spcBef>
              <a:buSzPct val="80000"/>
              <a:defRPr/>
            </a:pPr>
            <a:r>
              <a:rPr lang="en-US" sz="600">
                <a:solidFill>
                  <a:schemeClr val="bg1"/>
                </a:solidFill>
                <a:latin typeface="CiscoSansTT ExtraLight"/>
              </a:rPr>
              <a:t>*8Gb DRAM &amp; Boot Flash needed for advanced security</a:t>
            </a:r>
          </a:p>
          <a:p>
            <a:pPr defTabSz="342866">
              <a:spcBef>
                <a:spcPts val="75"/>
              </a:spcBef>
              <a:buSzPct val="80000"/>
              <a:defRPr/>
            </a:pPr>
            <a:r>
              <a:rPr lang="en-US" sz="600">
                <a:solidFill>
                  <a:schemeClr val="bg1"/>
                </a:solidFill>
                <a:latin typeface="CiscoSansTT ExtraLight"/>
              </a:rPr>
              <a:t>**SSL/TLS Proxy not supported on ISR1K platform</a:t>
            </a:r>
          </a:p>
        </p:txBody>
      </p:sp>
      <p:sp>
        <p:nvSpPr>
          <p:cNvPr id="6" name="TextBox 5">
            <a:extLst>
              <a:ext uri="{FF2B5EF4-FFF2-40B4-BE49-F238E27FC236}">
                <a16:creationId xmlns:a16="http://schemas.microsoft.com/office/drawing/2014/main" id="{1FBA4C78-8166-2D45-89B4-6E7E780852A7}"/>
              </a:ext>
            </a:extLst>
          </p:cNvPr>
          <p:cNvSpPr txBox="1"/>
          <p:nvPr/>
        </p:nvSpPr>
        <p:spPr>
          <a:xfrm>
            <a:off x="1399496" y="4647853"/>
            <a:ext cx="2927725" cy="207749"/>
          </a:xfrm>
          <a:prstGeom prst="rect">
            <a:avLst/>
          </a:prstGeom>
          <a:noFill/>
        </p:spPr>
        <p:txBody>
          <a:bodyPr wrap="none" lIns="68580" tIns="34290" rIns="68580" bIns="34290" rtlCol="0" anchor="t">
            <a:spAutoFit/>
          </a:bodyPr>
          <a:lstStyle/>
          <a:p>
            <a:r>
              <a:rPr lang="en-US" sz="900" dirty="0">
                <a:latin typeface="Segoe UI" panose="020B0502040204020203" pitchFamily="34" charset="0"/>
                <a:ea typeface="ＭＳ Ｐゴシック"/>
                <a:cs typeface="Segoe UI" panose="020B0502040204020203" pitchFamily="34" charset="0"/>
              </a:rPr>
              <a:t>**ISR1100-6G is for both the Branch and the Head-End</a:t>
            </a:r>
          </a:p>
        </p:txBody>
      </p:sp>
    </p:spTree>
    <p:extLst>
      <p:ext uri="{BB962C8B-B14F-4D97-AF65-F5344CB8AC3E}">
        <p14:creationId xmlns:p14="http://schemas.microsoft.com/office/powerpoint/2010/main" val="114088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54A1B5B-5A6C-A44C-A372-D948E6FAC458}"/>
              </a:ext>
            </a:extLst>
          </p:cNvPr>
          <p:cNvGraphicFramePr>
            <a:graphicFrameLocks noChangeAspect="1"/>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754A1B5B-5A6C-A44C-A372-D948E6FAC458}"/>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cxnSp>
        <p:nvCxnSpPr>
          <p:cNvPr id="58" name="Straight Connector 57">
            <a:extLst>
              <a:ext uri="{FF2B5EF4-FFF2-40B4-BE49-F238E27FC236}">
                <a16:creationId xmlns:a16="http://schemas.microsoft.com/office/drawing/2014/main" id="{1BE4C776-0AD8-4E3D-B0D8-B8F3FCB88694}"/>
              </a:ext>
            </a:extLst>
          </p:cNvPr>
          <p:cNvCxnSpPr>
            <a:cxnSpLocks/>
          </p:cNvCxnSpPr>
          <p:nvPr/>
        </p:nvCxnSpPr>
        <p:spPr>
          <a:xfrm flipH="1">
            <a:off x="6146474" y="1002002"/>
            <a:ext cx="15894" cy="3538780"/>
          </a:xfrm>
          <a:prstGeom prst="line">
            <a:avLst/>
          </a:prstGeom>
          <a:ln w="6350">
            <a:solidFill>
              <a:schemeClr val="accent4">
                <a:lumMod val="75000"/>
              </a:schemeClr>
            </a:solidFill>
            <a:prstDash val="dash"/>
          </a:ln>
        </p:spPr>
        <p:style>
          <a:lnRef idx="1">
            <a:schemeClr val="accent3"/>
          </a:lnRef>
          <a:fillRef idx="0">
            <a:schemeClr val="accent3"/>
          </a:fillRef>
          <a:effectRef idx="0">
            <a:schemeClr val="accent3"/>
          </a:effectRef>
          <a:fontRef idx="minor">
            <a:schemeClr val="tx1"/>
          </a:fontRef>
        </p:style>
      </p:cxnSp>
      <p:grpSp>
        <p:nvGrpSpPr>
          <p:cNvPr id="59" name="Group 58">
            <a:extLst>
              <a:ext uri="{FF2B5EF4-FFF2-40B4-BE49-F238E27FC236}">
                <a16:creationId xmlns:a16="http://schemas.microsoft.com/office/drawing/2014/main" id="{91D0FAA9-9DFA-4C4C-9BD4-1FEF4AF63F07}"/>
              </a:ext>
            </a:extLst>
          </p:cNvPr>
          <p:cNvGrpSpPr/>
          <p:nvPr/>
        </p:nvGrpSpPr>
        <p:grpSpPr>
          <a:xfrm>
            <a:off x="5902795" y="2412850"/>
            <a:ext cx="553724" cy="472377"/>
            <a:chOff x="6815234" y="1645176"/>
            <a:chExt cx="321890" cy="320040"/>
          </a:xfrm>
        </p:grpSpPr>
        <p:sp>
          <p:nvSpPr>
            <p:cNvPr id="67" name="Oval 66">
              <a:extLst>
                <a:ext uri="{FF2B5EF4-FFF2-40B4-BE49-F238E27FC236}">
                  <a16:creationId xmlns:a16="http://schemas.microsoft.com/office/drawing/2014/main" id="{F075E8B6-C0C7-41DB-8C68-23D5F45307B7}"/>
                </a:ext>
              </a:extLst>
            </p:cNvPr>
            <p:cNvSpPr/>
            <p:nvPr/>
          </p:nvSpPr>
          <p:spPr>
            <a:xfrm>
              <a:off x="6815234" y="1645176"/>
              <a:ext cx="321890" cy="320040"/>
            </a:xfrm>
            <a:prstGeom prst="ellipse">
              <a:avLst/>
            </a:prstGeom>
            <a:solidFill>
              <a:srgbClr val="FFFFFF"/>
            </a:solidFill>
            <a:ln w="9525" cap="flat" cmpd="sng" algn="ctr">
              <a:noFill/>
              <a:prstDash val="solid"/>
            </a:ln>
            <a:effectLst/>
          </p:spPr>
          <p:txBody>
            <a:bodyPr rtlCol="0" anchor="ctr"/>
            <a:lstStyle/>
            <a:p>
              <a:pPr algn="ctr" defTabSz="914378" fontAlgn="base">
                <a:spcBef>
                  <a:spcPct val="0"/>
                </a:spcBef>
                <a:spcAft>
                  <a:spcPct val="0"/>
                </a:spcAft>
                <a:defRPr/>
              </a:pPr>
              <a:endParaRPr lang="en-US" sz="2933" b="1" kern="0">
                <a:solidFill>
                  <a:srgbClr val="FFFFFF"/>
                </a:solidFill>
                <a:latin typeface="Arial"/>
                <a:ea typeface="ＭＳ Ｐゴシック"/>
                <a:cs typeface=""/>
              </a:endParaRPr>
            </a:p>
          </p:txBody>
        </p:sp>
        <p:grpSp>
          <p:nvGrpSpPr>
            <p:cNvPr id="68" name="Group 67">
              <a:extLst>
                <a:ext uri="{FF2B5EF4-FFF2-40B4-BE49-F238E27FC236}">
                  <a16:creationId xmlns:a16="http://schemas.microsoft.com/office/drawing/2014/main" id="{0C9DA07E-1FB6-4924-8736-5C27AB35BA50}"/>
                </a:ext>
              </a:extLst>
            </p:cNvPr>
            <p:cNvGrpSpPr/>
            <p:nvPr/>
          </p:nvGrpSpPr>
          <p:grpSpPr>
            <a:xfrm>
              <a:off x="6886189" y="1690059"/>
              <a:ext cx="194266" cy="230274"/>
              <a:chOff x="6896137" y="1683286"/>
              <a:chExt cx="194266" cy="230274"/>
            </a:xfrm>
          </p:grpSpPr>
          <p:sp>
            <p:nvSpPr>
              <p:cNvPr id="69" name="Chevron 20">
                <a:extLst>
                  <a:ext uri="{FF2B5EF4-FFF2-40B4-BE49-F238E27FC236}">
                    <a16:creationId xmlns:a16="http://schemas.microsoft.com/office/drawing/2014/main" id="{852566F5-9938-4EB7-80E9-4C39E458E80F}"/>
                  </a:ext>
                </a:extLst>
              </p:cNvPr>
              <p:cNvSpPr/>
              <p:nvPr/>
            </p:nvSpPr>
            <p:spPr>
              <a:xfrm>
                <a:off x="6948605" y="1683286"/>
                <a:ext cx="141798" cy="230274"/>
              </a:xfrm>
              <a:prstGeom prst="chevron">
                <a:avLst/>
              </a:prstGeom>
              <a:solidFill>
                <a:schemeClr val="accent4"/>
              </a:solidFill>
              <a:ln w="9525" cap="flat" cmpd="sng" algn="ctr">
                <a:noFill/>
                <a:prstDash val="solid"/>
              </a:ln>
              <a:effectLst/>
            </p:spPr>
            <p:txBody>
              <a:bodyPr rtlCol="0" anchor="ctr"/>
              <a:lstStyle/>
              <a:p>
                <a:pPr algn="ctr" defTabSz="914378" fontAlgn="base">
                  <a:spcBef>
                    <a:spcPct val="0"/>
                  </a:spcBef>
                  <a:spcAft>
                    <a:spcPct val="0"/>
                  </a:spcAft>
                  <a:defRPr/>
                </a:pPr>
                <a:endParaRPr lang="en-US" sz="2933" b="1" kern="0">
                  <a:solidFill>
                    <a:srgbClr val="FFFFFF"/>
                  </a:solidFill>
                  <a:latin typeface="Arial"/>
                  <a:ea typeface="ＭＳ Ｐゴシック"/>
                  <a:cs typeface=""/>
                </a:endParaRPr>
              </a:p>
            </p:txBody>
          </p:sp>
          <p:sp>
            <p:nvSpPr>
              <p:cNvPr id="70" name="Chevron 21">
                <a:extLst>
                  <a:ext uri="{FF2B5EF4-FFF2-40B4-BE49-F238E27FC236}">
                    <a16:creationId xmlns:a16="http://schemas.microsoft.com/office/drawing/2014/main" id="{367B36DA-96D6-4D76-97EC-D1AB1F77CE53}"/>
                  </a:ext>
                </a:extLst>
              </p:cNvPr>
              <p:cNvSpPr/>
              <p:nvPr/>
            </p:nvSpPr>
            <p:spPr>
              <a:xfrm>
                <a:off x="6896137" y="1733431"/>
                <a:ext cx="80042" cy="129984"/>
              </a:xfrm>
              <a:prstGeom prst="chevron">
                <a:avLst/>
              </a:prstGeom>
              <a:solidFill>
                <a:schemeClr val="accent3"/>
              </a:solidFill>
              <a:ln w="9525" cap="flat" cmpd="sng" algn="ctr">
                <a:noFill/>
                <a:prstDash val="solid"/>
              </a:ln>
              <a:effectLst/>
            </p:spPr>
            <p:txBody>
              <a:bodyPr rtlCol="0" anchor="ctr"/>
              <a:lstStyle/>
              <a:p>
                <a:pPr algn="ctr" defTabSz="914378" fontAlgn="base">
                  <a:spcBef>
                    <a:spcPct val="0"/>
                  </a:spcBef>
                  <a:spcAft>
                    <a:spcPct val="0"/>
                  </a:spcAft>
                  <a:defRPr/>
                </a:pPr>
                <a:endParaRPr lang="en-US" sz="2933" b="1" kern="0">
                  <a:solidFill>
                    <a:srgbClr val="FFFFFF"/>
                  </a:solidFill>
                  <a:latin typeface="Arial"/>
                  <a:ea typeface="ＭＳ Ｐゴシック"/>
                  <a:cs typeface=""/>
                </a:endParaRPr>
              </a:p>
            </p:txBody>
          </p:sp>
        </p:grpSp>
      </p:grpSp>
      <p:cxnSp>
        <p:nvCxnSpPr>
          <p:cNvPr id="55" name="Straight Connector 54">
            <a:extLst>
              <a:ext uri="{FF2B5EF4-FFF2-40B4-BE49-F238E27FC236}">
                <a16:creationId xmlns:a16="http://schemas.microsoft.com/office/drawing/2014/main" id="{0FC5C018-75B3-4FC3-A1EE-24076647C8D2}"/>
              </a:ext>
            </a:extLst>
          </p:cNvPr>
          <p:cNvCxnSpPr>
            <a:cxnSpLocks/>
          </p:cNvCxnSpPr>
          <p:nvPr/>
        </p:nvCxnSpPr>
        <p:spPr>
          <a:xfrm flipH="1">
            <a:off x="3008687" y="1133632"/>
            <a:ext cx="15894" cy="3538780"/>
          </a:xfrm>
          <a:prstGeom prst="line">
            <a:avLst/>
          </a:prstGeom>
          <a:ln w="6350">
            <a:solidFill>
              <a:schemeClr val="accent4">
                <a:lumMod val="75000"/>
              </a:schemeClr>
            </a:solidFill>
            <a:prstDash val="dash"/>
          </a:ln>
        </p:spPr>
        <p:style>
          <a:lnRef idx="1">
            <a:schemeClr val="accent3"/>
          </a:lnRef>
          <a:fillRef idx="0">
            <a:schemeClr val="accent3"/>
          </a:fillRef>
          <a:effectRef idx="0">
            <a:schemeClr val="accent3"/>
          </a:effectRef>
          <a:fontRef idx="minor">
            <a:schemeClr val="tx1"/>
          </a:fontRef>
        </p:style>
      </p:cxnSp>
      <p:grpSp>
        <p:nvGrpSpPr>
          <p:cNvPr id="56" name="Group 55">
            <a:extLst>
              <a:ext uri="{FF2B5EF4-FFF2-40B4-BE49-F238E27FC236}">
                <a16:creationId xmlns:a16="http://schemas.microsoft.com/office/drawing/2014/main" id="{AD79BBCA-FA6E-485F-A372-183E8097462B}"/>
              </a:ext>
            </a:extLst>
          </p:cNvPr>
          <p:cNvGrpSpPr/>
          <p:nvPr/>
        </p:nvGrpSpPr>
        <p:grpSpPr>
          <a:xfrm>
            <a:off x="2758192" y="2770413"/>
            <a:ext cx="553724" cy="472377"/>
            <a:chOff x="6815234" y="1645176"/>
            <a:chExt cx="321890" cy="320040"/>
          </a:xfrm>
        </p:grpSpPr>
        <p:sp>
          <p:nvSpPr>
            <p:cNvPr id="60" name="Oval 59">
              <a:extLst>
                <a:ext uri="{FF2B5EF4-FFF2-40B4-BE49-F238E27FC236}">
                  <a16:creationId xmlns:a16="http://schemas.microsoft.com/office/drawing/2014/main" id="{FCF2E827-92CB-4AFE-A17F-1F037C6BEE52}"/>
                </a:ext>
              </a:extLst>
            </p:cNvPr>
            <p:cNvSpPr/>
            <p:nvPr/>
          </p:nvSpPr>
          <p:spPr>
            <a:xfrm>
              <a:off x="6815234" y="1645176"/>
              <a:ext cx="321890" cy="320040"/>
            </a:xfrm>
            <a:prstGeom prst="ellipse">
              <a:avLst/>
            </a:prstGeom>
            <a:solidFill>
              <a:srgbClr val="FFFFFF"/>
            </a:solidFill>
            <a:ln w="9525" cap="flat" cmpd="sng" algn="ctr">
              <a:noFill/>
              <a:prstDash val="solid"/>
            </a:ln>
            <a:effectLst/>
          </p:spPr>
          <p:txBody>
            <a:bodyPr rtlCol="0" anchor="ctr"/>
            <a:lstStyle/>
            <a:p>
              <a:pPr algn="ctr" defTabSz="914378" fontAlgn="base">
                <a:spcBef>
                  <a:spcPct val="0"/>
                </a:spcBef>
                <a:spcAft>
                  <a:spcPct val="0"/>
                </a:spcAft>
                <a:defRPr/>
              </a:pPr>
              <a:endParaRPr lang="en-US" sz="2933" b="1" kern="0">
                <a:solidFill>
                  <a:srgbClr val="FFFFFF"/>
                </a:solidFill>
                <a:latin typeface="Arial"/>
                <a:ea typeface="ＭＳ Ｐゴシック"/>
                <a:cs typeface=""/>
              </a:endParaRPr>
            </a:p>
          </p:txBody>
        </p:sp>
        <p:grpSp>
          <p:nvGrpSpPr>
            <p:cNvPr id="61" name="Group 60">
              <a:extLst>
                <a:ext uri="{FF2B5EF4-FFF2-40B4-BE49-F238E27FC236}">
                  <a16:creationId xmlns:a16="http://schemas.microsoft.com/office/drawing/2014/main" id="{C5010A73-C8E3-4B51-90D7-F23D1903F142}"/>
                </a:ext>
              </a:extLst>
            </p:cNvPr>
            <p:cNvGrpSpPr/>
            <p:nvPr/>
          </p:nvGrpSpPr>
          <p:grpSpPr>
            <a:xfrm>
              <a:off x="6886189" y="1690059"/>
              <a:ext cx="194266" cy="230274"/>
              <a:chOff x="6896137" y="1683286"/>
              <a:chExt cx="194266" cy="230274"/>
            </a:xfrm>
          </p:grpSpPr>
          <p:sp>
            <p:nvSpPr>
              <p:cNvPr id="62" name="Chevron 20">
                <a:extLst>
                  <a:ext uri="{FF2B5EF4-FFF2-40B4-BE49-F238E27FC236}">
                    <a16:creationId xmlns:a16="http://schemas.microsoft.com/office/drawing/2014/main" id="{89B354C4-8115-48C3-852C-1B110F626D93}"/>
                  </a:ext>
                </a:extLst>
              </p:cNvPr>
              <p:cNvSpPr/>
              <p:nvPr/>
            </p:nvSpPr>
            <p:spPr>
              <a:xfrm>
                <a:off x="6948605" y="1683286"/>
                <a:ext cx="141798" cy="230274"/>
              </a:xfrm>
              <a:prstGeom prst="chevron">
                <a:avLst/>
              </a:prstGeom>
              <a:solidFill>
                <a:schemeClr val="accent4"/>
              </a:solidFill>
              <a:ln w="9525" cap="flat" cmpd="sng" algn="ctr">
                <a:noFill/>
                <a:prstDash val="solid"/>
              </a:ln>
              <a:effectLst/>
            </p:spPr>
            <p:txBody>
              <a:bodyPr rtlCol="0" anchor="ctr"/>
              <a:lstStyle/>
              <a:p>
                <a:pPr algn="ctr" defTabSz="914378" fontAlgn="base">
                  <a:spcBef>
                    <a:spcPct val="0"/>
                  </a:spcBef>
                  <a:spcAft>
                    <a:spcPct val="0"/>
                  </a:spcAft>
                  <a:defRPr/>
                </a:pPr>
                <a:endParaRPr lang="en-US" sz="2933" b="1" kern="0">
                  <a:solidFill>
                    <a:srgbClr val="FFFFFF"/>
                  </a:solidFill>
                  <a:latin typeface="Arial"/>
                  <a:ea typeface="ＭＳ Ｐゴシック"/>
                  <a:cs typeface=""/>
                </a:endParaRPr>
              </a:p>
            </p:txBody>
          </p:sp>
          <p:sp>
            <p:nvSpPr>
              <p:cNvPr id="63" name="Chevron 21">
                <a:extLst>
                  <a:ext uri="{FF2B5EF4-FFF2-40B4-BE49-F238E27FC236}">
                    <a16:creationId xmlns:a16="http://schemas.microsoft.com/office/drawing/2014/main" id="{D6CA6EC0-71DC-4A91-8671-F471D2EBAF56}"/>
                  </a:ext>
                </a:extLst>
              </p:cNvPr>
              <p:cNvSpPr/>
              <p:nvPr/>
            </p:nvSpPr>
            <p:spPr>
              <a:xfrm>
                <a:off x="6896137" y="1733431"/>
                <a:ext cx="80042" cy="129984"/>
              </a:xfrm>
              <a:prstGeom prst="chevron">
                <a:avLst/>
              </a:prstGeom>
              <a:solidFill>
                <a:schemeClr val="accent3"/>
              </a:solidFill>
              <a:ln w="9525" cap="flat" cmpd="sng" algn="ctr">
                <a:noFill/>
                <a:prstDash val="solid"/>
              </a:ln>
              <a:effectLst/>
            </p:spPr>
            <p:txBody>
              <a:bodyPr rtlCol="0" anchor="ctr"/>
              <a:lstStyle/>
              <a:p>
                <a:pPr algn="ctr" defTabSz="914378" fontAlgn="base">
                  <a:spcBef>
                    <a:spcPct val="0"/>
                  </a:spcBef>
                  <a:spcAft>
                    <a:spcPct val="0"/>
                  </a:spcAft>
                  <a:defRPr/>
                </a:pPr>
                <a:endParaRPr lang="en-US" sz="2933" b="1" kern="0">
                  <a:solidFill>
                    <a:srgbClr val="FFFFFF"/>
                  </a:solidFill>
                  <a:latin typeface="Arial"/>
                  <a:ea typeface="ＭＳ Ｐゴシック"/>
                  <a:cs typeface=""/>
                </a:endParaRPr>
              </a:p>
            </p:txBody>
          </p:sp>
        </p:grpSp>
      </p:grpSp>
      <p:sp>
        <p:nvSpPr>
          <p:cNvPr id="22" name="Title 1">
            <a:extLst>
              <a:ext uri="{FF2B5EF4-FFF2-40B4-BE49-F238E27FC236}">
                <a16:creationId xmlns:a16="http://schemas.microsoft.com/office/drawing/2014/main" id="{813C5511-4680-4393-A489-04A16AE0A6E3}"/>
              </a:ext>
            </a:extLst>
          </p:cNvPr>
          <p:cNvSpPr>
            <a:spLocks noGrp="1"/>
          </p:cNvSpPr>
          <p:nvPr>
            <p:ph type="title"/>
          </p:nvPr>
        </p:nvSpPr>
        <p:spPr>
          <a:xfrm>
            <a:off x="24933" y="160020"/>
            <a:ext cx="8345488" cy="355466"/>
          </a:xfrm>
        </p:spPr>
        <p:txBody>
          <a:bodyPr vert="horz"/>
          <a:lstStyle/>
          <a:p>
            <a:pPr fontAlgn="base">
              <a:lnSpc>
                <a:spcPct val="90000"/>
              </a:lnSpc>
              <a:spcAft>
                <a:spcPct val="0"/>
              </a:spcAft>
              <a:defRPr/>
            </a:pPr>
            <a:r>
              <a:rPr lang="en-US" sz="1900" dirty="0">
                <a:solidFill>
                  <a:srgbClr val="595959"/>
                </a:solidFill>
                <a:latin typeface="Segoe UI" panose="020B0502040204020203" pitchFamily="34" charset="0"/>
                <a:cs typeface="Segoe UI" panose="020B0502040204020203" pitchFamily="34" charset="0"/>
              </a:rPr>
              <a:t>Cisco SD-WAN  DNA EPLUS Details</a:t>
            </a:r>
          </a:p>
        </p:txBody>
      </p:sp>
      <p:sp>
        <p:nvSpPr>
          <p:cNvPr id="4" name="Rectangle 3" hidden="1">
            <a:extLst>
              <a:ext uri="{FF2B5EF4-FFF2-40B4-BE49-F238E27FC236}">
                <a16:creationId xmlns:a16="http://schemas.microsoft.com/office/drawing/2014/main" id="{1971C962-DA6C-7146-AB80-74C3AF5F7F03}"/>
              </a:ext>
            </a:extLst>
          </p:cNvPr>
          <p:cNvSpPr/>
          <p:nvPr>
            <p:custDataLst>
              <p:tags r:id="rId2"/>
            </p:custDataLst>
          </p:nvPr>
        </p:nvSpPr>
        <p:spPr>
          <a:xfrm>
            <a:off x="1" y="1"/>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457189" fontAlgn="base">
              <a:spcBef>
                <a:spcPct val="0"/>
              </a:spcBef>
              <a:spcAft>
                <a:spcPct val="0"/>
              </a:spcAft>
            </a:pPr>
            <a:endParaRPr lang="en-US" sz="2400">
              <a:solidFill>
                <a:srgbClr val="005073"/>
              </a:solidFill>
              <a:latin typeface="CiscoSansTT ExtraLight" panose="020B0303020201020303"/>
              <a:sym typeface="CiscoSansTT ExtraLight" panose="020B0303020201020303"/>
            </a:endParaRPr>
          </a:p>
        </p:txBody>
      </p:sp>
      <p:sp>
        <p:nvSpPr>
          <p:cNvPr id="21" name="Rounded Rectangle 20">
            <a:extLst>
              <a:ext uri="{FF2B5EF4-FFF2-40B4-BE49-F238E27FC236}">
                <a16:creationId xmlns:a16="http://schemas.microsoft.com/office/drawing/2014/main" id="{9462E051-96BA-5C42-89B9-27CCAA910E22}"/>
              </a:ext>
            </a:extLst>
          </p:cNvPr>
          <p:cNvSpPr/>
          <p:nvPr/>
        </p:nvSpPr>
        <p:spPr>
          <a:xfrm>
            <a:off x="162626" y="1054799"/>
            <a:ext cx="2605664" cy="1166287"/>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23" name="TextBox 22">
            <a:extLst>
              <a:ext uri="{FF2B5EF4-FFF2-40B4-BE49-F238E27FC236}">
                <a16:creationId xmlns:a16="http://schemas.microsoft.com/office/drawing/2014/main" id="{A4F5AF2D-E4B4-374A-AD7C-CDB20FFF6F7C}"/>
              </a:ext>
            </a:extLst>
          </p:cNvPr>
          <p:cNvSpPr txBox="1"/>
          <p:nvPr/>
        </p:nvSpPr>
        <p:spPr>
          <a:xfrm>
            <a:off x="-70198" y="1147266"/>
            <a:ext cx="2859189" cy="369332"/>
          </a:xfrm>
          <a:prstGeom prst="rect">
            <a:avLst/>
          </a:prstGeom>
          <a:noFill/>
        </p:spPr>
        <p:txBody>
          <a:bodyPr wrap="square" rtlCol="0">
            <a:spAutoFit/>
          </a:bodyPr>
          <a:lstStyle/>
          <a:p>
            <a:pPr algn="ctr" defTabSz="457189" fontAlgn="base">
              <a:spcBef>
                <a:spcPct val="0"/>
              </a:spcBef>
              <a:spcAft>
                <a:spcPct val="0"/>
              </a:spcAft>
              <a:defRPr/>
            </a:pPr>
            <a:r>
              <a:rPr lang="en-US" b="1" dirty="0">
                <a:solidFill>
                  <a:schemeClr val="tx1">
                    <a:lumMod val="75000"/>
                    <a:lumOff val="25000"/>
                  </a:schemeClr>
                </a:solidFill>
                <a:latin typeface="Segoe UI" panose="020B0502040204020203" pitchFamily="34" charset="0"/>
                <a:ea typeface="ＭＳ Ｐゴシック" charset="0"/>
                <a:cs typeface="Segoe UI" panose="020B0502040204020203" pitchFamily="34" charset="0"/>
              </a:rPr>
              <a:t>Cisco DNA Essentials </a:t>
            </a:r>
            <a:endParaRPr lang="en-US" dirty="0">
              <a:solidFill>
                <a:schemeClr val="tx1">
                  <a:lumMod val="75000"/>
                  <a:lumOff val="25000"/>
                </a:schemeClr>
              </a:solidFill>
              <a:latin typeface="Segoe UI" panose="020B0502040204020203" pitchFamily="34" charset="0"/>
              <a:ea typeface="ＭＳ Ｐゴシック" charset="0"/>
              <a:cs typeface="Segoe UI" panose="020B0502040204020203" pitchFamily="34" charset="0"/>
            </a:endParaRPr>
          </a:p>
        </p:txBody>
      </p:sp>
      <p:sp>
        <p:nvSpPr>
          <p:cNvPr id="10" name="Rounded Rectangle 27">
            <a:extLst>
              <a:ext uri="{FF2B5EF4-FFF2-40B4-BE49-F238E27FC236}">
                <a16:creationId xmlns:a16="http://schemas.microsoft.com/office/drawing/2014/main" id="{7326AD56-6981-4142-8919-2D06C0B303F1}"/>
              </a:ext>
            </a:extLst>
          </p:cNvPr>
          <p:cNvSpPr/>
          <p:nvPr/>
        </p:nvSpPr>
        <p:spPr>
          <a:xfrm>
            <a:off x="164058" y="1603956"/>
            <a:ext cx="2608619" cy="3105974"/>
          </a:xfrm>
          <a:prstGeom prst="roundRect">
            <a:avLst>
              <a:gd name="adj" fmla="val 5411"/>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30" fontAlgn="base">
              <a:spcBef>
                <a:spcPct val="0"/>
              </a:spcBef>
              <a:spcAft>
                <a:spcPct val="0"/>
              </a:spcAft>
              <a:defRPr/>
            </a:pPr>
            <a:endParaRPr lang="en-US">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5" name="Rounded Rectangle 24">
            <a:extLst>
              <a:ext uri="{FF2B5EF4-FFF2-40B4-BE49-F238E27FC236}">
                <a16:creationId xmlns:a16="http://schemas.microsoft.com/office/drawing/2014/main" id="{58FF3C6D-8329-4845-A445-6F7EF7351756}"/>
              </a:ext>
            </a:extLst>
          </p:cNvPr>
          <p:cNvSpPr/>
          <p:nvPr/>
        </p:nvSpPr>
        <p:spPr>
          <a:xfrm>
            <a:off x="3329419" y="977843"/>
            <a:ext cx="2605664" cy="1166287"/>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a:solidFill>
                <a:srgbClr val="0D274D"/>
              </a:solidFill>
              <a:latin typeface="CiscoSansTT ExtraLight"/>
            </a:endParaRPr>
          </a:p>
        </p:txBody>
      </p:sp>
      <p:sp>
        <p:nvSpPr>
          <p:cNvPr id="26" name="TextBox 25">
            <a:extLst>
              <a:ext uri="{FF2B5EF4-FFF2-40B4-BE49-F238E27FC236}">
                <a16:creationId xmlns:a16="http://schemas.microsoft.com/office/drawing/2014/main" id="{5E9C383D-0955-0040-8113-BB54E14B9403}"/>
              </a:ext>
            </a:extLst>
          </p:cNvPr>
          <p:cNvSpPr txBox="1"/>
          <p:nvPr/>
        </p:nvSpPr>
        <p:spPr>
          <a:xfrm>
            <a:off x="3445162" y="1019395"/>
            <a:ext cx="2366908" cy="369332"/>
          </a:xfrm>
          <a:prstGeom prst="rect">
            <a:avLst/>
          </a:prstGeom>
          <a:solidFill>
            <a:schemeClr val="accent2"/>
          </a:solidFill>
        </p:spPr>
        <p:txBody>
          <a:bodyPr wrap="square" rtlCol="0">
            <a:spAutoFit/>
          </a:bodyPr>
          <a:lstStyle/>
          <a:p>
            <a:pPr algn="ctr" defTabSz="457189" fontAlgn="base">
              <a:spcBef>
                <a:spcPct val="0"/>
              </a:spcBef>
              <a:spcAft>
                <a:spcPct val="0"/>
              </a:spcAft>
              <a:defRPr/>
            </a:pPr>
            <a:r>
              <a:rPr lang="en-US" b="1" dirty="0">
                <a:solidFill>
                  <a:schemeClr val="tx1">
                    <a:lumMod val="75000"/>
                    <a:lumOff val="25000"/>
                  </a:schemeClr>
                </a:solidFill>
                <a:latin typeface="Segoe UI" panose="020B0502040204020203" pitchFamily="34" charset="0"/>
                <a:ea typeface="ＭＳ Ｐゴシック" charset="0"/>
                <a:cs typeface="Segoe UI" panose="020B0502040204020203" pitchFamily="34" charset="0"/>
              </a:rPr>
              <a:t>Cisco DNA EPLUS</a:t>
            </a:r>
          </a:p>
        </p:txBody>
      </p:sp>
      <p:sp>
        <p:nvSpPr>
          <p:cNvPr id="29" name="Rounded Rectangle 27">
            <a:extLst>
              <a:ext uri="{FF2B5EF4-FFF2-40B4-BE49-F238E27FC236}">
                <a16:creationId xmlns:a16="http://schemas.microsoft.com/office/drawing/2014/main" id="{68281120-F453-C24C-8E9C-752CFB0A10B5}"/>
              </a:ext>
            </a:extLst>
          </p:cNvPr>
          <p:cNvSpPr/>
          <p:nvPr/>
        </p:nvSpPr>
        <p:spPr>
          <a:xfrm>
            <a:off x="3329422" y="1392781"/>
            <a:ext cx="2608619" cy="3358380"/>
          </a:xfrm>
          <a:prstGeom prst="roundRect">
            <a:avLst>
              <a:gd name="adj" fmla="val 5472"/>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30" fontAlgn="base">
              <a:spcBef>
                <a:spcPct val="0"/>
              </a:spcBef>
              <a:spcAft>
                <a:spcPct val="0"/>
              </a:spcAft>
              <a:defRPr/>
            </a:pPr>
            <a:endParaRPr lang="en-US">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4" name="Round Same Side Corner Rectangle 13">
            <a:extLst>
              <a:ext uri="{FF2B5EF4-FFF2-40B4-BE49-F238E27FC236}">
                <a16:creationId xmlns:a16="http://schemas.microsoft.com/office/drawing/2014/main" id="{F88B41FB-20CD-984C-9EE1-8B944B8E6078}"/>
              </a:ext>
            </a:extLst>
          </p:cNvPr>
          <p:cNvSpPr/>
          <p:nvPr/>
        </p:nvSpPr>
        <p:spPr>
          <a:xfrm rot="5400000">
            <a:off x="891338" y="871481"/>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15" name="Rectangle 14">
            <a:extLst>
              <a:ext uri="{FF2B5EF4-FFF2-40B4-BE49-F238E27FC236}">
                <a16:creationId xmlns:a16="http://schemas.microsoft.com/office/drawing/2014/main" id="{AB188646-040A-914C-AA1E-504862460851}"/>
              </a:ext>
            </a:extLst>
          </p:cNvPr>
          <p:cNvSpPr/>
          <p:nvPr/>
        </p:nvSpPr>
        <p:spPr>
          <a:xfrm>
            <a:off x="278425" y="1633706"/>
            <a:ext cx="1276311" cy="246221"/>
          </a:xfrm>
          <a:prstGeom prst="rect">
            <a:avLst/>
          </a:prstGeom>
        </p:spPr>
        <p:txBody>
          <a:bodyPr wrap="none">
            <a:spAutoFit/>
          </a:bodyPr>
          <a:lstStyle/>
          <a:p>
            <a:pPr defTabSz="457106" fontAlgn="base">
              <a:spcBef>
                <a:spcPts val="100"/>
              </a:spcBef>
              <a:spcAft>
                <a:spcPct val="0"/>
              </a:spcAft>
              <a:defRPr/>
            </a:pPr>
            <a:r>
              <a:rPr lang="en-US" sz="10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Connectivity/Mgmt</a:t>
            </a:r>
          </a:p>
        </p:txBody>
      </p:sp>
      <p:sp>
        <p:nvSpPr>
          <p:cNvPr id="16" name="Rectangle 15">
            <a:extLst>
              <a:ext uri="{FF2B5EF4-FFF2-40B4-BE49-F238E27FC236}">
                <a16:creationId xmlns:a16="http://schemas.microsoft.com/office/drawing/2014/main" id="{4544D8ED-62C3-7644-9329-97C8D87F349D}"/>
              </a:ext>
            </a:extLst>
          </p:cNvPr>
          <p:cNvSpPr/>
          <p:nvPr/>
        </p:nvSpPr>
        <p:spPr>
          <a:xfrm>
            <a:off x="277052" y="1793451"/>
            <a:ext cx="2614653" cy="1138773"/>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Cloud or On-Prem Management</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Flexible Topology</a:t>
            </a:r>
          </a:p>
          <a:p>
            <a:pPr marL="230165" lvl="1" indent="-111113"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Hub and Spoke</a:t>
            </a:r>
          </a:p>
          <a:p>
            <a:pPr marL="230165" lvl="1" indent="-111113"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Full Mesh/Partial Mesh</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App and SLA based policy</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Dynamic Routing (BGP, OSPF) </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VNF Lifecycle Management</a:t>
            </a:r>
          </a:p>
        </p:txBody>
      </p:sp>
      <p:sp>
        <p:nvSpPr>
          <p:cNvPr id="34" name="Round Same Side Corner Rectangle 33">
            <a:extLst>
              <a:ext uri="{FF2B5EF4-FFF2-40B4-BE49-F238E27FC236}">
                <a16:creationId xmlns:a16="http://schemas.microsoft.com/office/drawing/2014/main" id="{2D7DE355-D07A-3347-BA9C-87F10F968E6F}"/>
              </a:ext>
            </a:extLst>
          </p:cNvPr>
          <p:cNvSpPr/>
          <p:nvPr/>
        </p:nvSpPr>
        <p:spPr>
          <a:xfrm rot="5400000">
            <a:off x="904021" y="2223033"/>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37" name="Rectangle 36">
            <a:extLst>
              <a:ext uri="{FF2B5EF4-FFF2-40B4-BE49-F238E27FC236}">
                <a16:creationId xmlns:a16="http://schemas.microsoft.com/office/drawing/2014/main" id="{0958A4D8-1EB8-AC40-BEBA-EB48BE7F072D}"/>
              </a:ext>
            </a:extLst>
          </p:cNvPr>
          <p:cNvSpPr/>
          <p:nvPr/>
        </p:nvSpPr>
        <p:spPr>
          <a:xfrm>
            <a:off x="277055" y="2958554"/>
            <a:ext cx="633507" cy="246221"/>
          </a:xfrm>
          <a:prstGeom prst="rect">
            <a:avLst/>
          </a:prstGeom>
        </p:spPr>
        <p:txBody>
          <a:bodyPr wrap="none">
            <a:spAutoFit/>
          </a:bodyPr>
          <a:lstStyle/>
          <a:p>
            <a:pPr defTabSz="457106" fontAlgn="base">
              <a:spcBef>
                <a:spcPts val="100"/>
              </a:spcBef>
              <a:spcAft>
                <a:spcPct val="0"/>
              </a:spcAft>
              <a:defRPr/>
            </a:pPr>
            <a:r>
              <a:rPr lang="en-US" sz="10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Security</a:t>
            </a:r>
          </a:p>
        </p:txBody>
      </p:sp>
      <p:sp>
        <p:nvSpPr>
          <p:cNvPr id="32" name="Rectangle 31">
            <a:extLst>
              <a:ext uri="{FF2B5EF4-FFF2-40B4-BE49-F238E27FC236}">
                <a16:creationId xmlns:a16="http://schemas.microsoft.com/office/drawing/2014/main" id="{60E89288-338E-4540-B2E3-F326149CBC08}"/>
              </a:ext>
            </a:extLst>
          </p:cNvPr>
          <p:cNvSpPr/>
          <p:nvPr/>
        </p:nvSpPr>
        <p:spPr>
          <a:xfrm>
            <a:off x="277053" y="3215956"/>
            <a:ext cx="2487970" cy="659155"/>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Enterprise Firewall with Talos-powered </a:t>
            </a:r>
            <a:b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b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IPS and application controls</a:t>
            </a:r>
          </a:p>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Cisco Umbrella DNS Monitoring (visibility only)</a:t>
            </a:r>
          </a:p>
        </p:txBody>
      </p:sp>
      <p:sp>
        <p:nvSpPr>
          <p:cNvPr id="38" name="Round Same Side Corner Rectangle 37">
            <a:extLst>
              <a:ext uri="{FF2B5EF4-FFF2-40B4-BE49-F238E27FC236}">
                <a16:creationId xmlns:a16="http://schemas.microsoft.com/office/drawing/2014/main" id="{86C744D8-75F0-7649-87BA-F9E3148CB16D}"/>
              </a:ext>
            </a:extLst>
          </p:cNvPr>
          <p:cNvSpPr/>
          <p:nvPr/>
        </p:nvSpPr>
        <p:spPr>
          <a:xfrm rot="5400000">
            <a:off x="891337" y="3115353"/>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39" name="Rectangle 38">
            <a:extLst>
              <a:ext uri="{FF2B5EF4-FFF2-40B4-BE49-F238E27FC236}">
                <a16:creationId xmlns:a16="http://schemas.microsoft.com/office/drawing/2014/main" id="{43CADCE6-C4B9-4544-A58E-223F67700B7E}"/>
              </a:ext>
            </a:extLst>
          </p:cNvPr>
          <p:cNvSpPr/>
          <p:nvPr/>
        </p:nvSpPr>
        <p:spPr>
          <a:xfrm>
            <a:off x="277054" y="3850336"/>
            <a:ext cx="1183337" cy="246221"/>
          </a:xfrm>
          <a:prstGeom prst="rect">
            <a:avLst/>
          </a:prstGeom>
        </p:spPr>
        <p:txBody>
          <a:bodyPr wrap="none">
            <a:spAutoFit/>
          </a:bodyPr>
          <a:lstStyle/>
          <a:p>
            <a:pPr defTabSz="457106" fontAlgn="base">
              <a:spcBef>
                <a:spcPts val="100"/>
              </a:spcBef>
              <a:spcAft>
                <a:spcPct val="0"/>
              </a:spcAft>
              <a:defRPr/>
            </a:pPr>
            <a:r>
              <a:rPr lang="en-US" sz="10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SD-WAN Services</a:t>
            </a:r>
          </a:p>
        </p:txBody>
      </p:sp>
      <p:sp>
        <p:nvSpPr>
          <p:cNvPr id="40" name="Rectangle 39">
            <a:extLst>
              <a:ext uri="{FF2B5EF4-FFF2-40B4-BE49-F238E27FC236}">
                <a16:creationId xmlns:a16="http://schemas.microsoft.com/office/drawing/2014/main" id="{2C6370DF-980D-E346-ACF1-8B01B5514F86}"/>
              </a:ext>
            </a:extLst>
          </p:cNvPr>
          <p:cNvSpPr/>
          <p:nvPr/>
        </p:nvSpPr>
        <p:spPr>
          <a:xfrm>
            <a:off x="277054" y="4108680"/>
            <a:ext cx="2501864" cy="520655"/>
          </a:xfrm>
          <a:prstGeom prst="rect">
            <a:avLst/>
          </a:prstGeom>
        </p:spPr>
        <p:txBody>
          <a:bodyPr wrap="square" rIns="0">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Basic Path optimization with</a:t>
            </a:r>
            <a:b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b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FEC and Packet Duplication</a:t>
            </a:r>
          </a:p>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TCP Optimization</a:t>
            </a:r>
          </a:p>
        </p:txBody>
      </p:sp>
      <p:sp>
        <p:nvSpPr>
          <p:cNvPr id="41" name="Round Same Side Corner Rectangle 40">
            <a:extLst>
              <a:ext uri="{FF2B5EF4-FFF2-40B4-BE49-F238E27FC236}">
                <a16:creationId xmlns:a16="http://schemas.microsoft.com/office/drawing/2014/main" id="{15793052-BB49-4F41-991F-1DD76B60BC26}"/>
              </a:ext>
            </a:extLst>
          </p:cNvPr>
          <p:cNvSpPr/>
          <p:nvPr/>
        </p:nvSpPr>
        <p:spPr>
          <a:xfrm rot="5400000">
            <a:off x="4051188" y="1447535"/>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42" name="Rectangle 41">
            <a:extLst>
              <a:ext uri="{FF2B5EF4-FFF2-40B4-BE49-F238E27FC236}">
                <a16:creationId xmlns:a16="http://schemas.microsoft.com/office/drawing/2014/main" id="{87EDF6DF-FA22-6D43-BE05-DEEE15C1ED06}"/>
              </a:ext>
            </a:extLst>
          </p:cNvPr>
          <p:cNvSpPr/>
          <p:nvPr/>
        </p:nvSpPr>
        <p:spPr>
          <a:xfrm>
            <a:off x="3457277" y="2221086"/>
            <a:ext cx="518091" cy="246221"/>
          </a:xfrm>
          <a:prstGeom prst="rect">
            <a:avLst/>
          </a:prstGeom>
        </p:spPr>
        <p:txBody>
          <a:bodyPr wrap="none">
            <a:spAutoFit/>
          </a:bodyPr>
          <a:lstStyle/>
          <a:p>
            <a:pPr defTabSz="457106" fontAlgn="base">
              <a:spcBef>
                <a:spcPts val="100"/>
              </a:spcBef>
              <a:spcAft>
                <a:spcPct val="0"/>
              </a:spcAft>
              <a:defRPr/>
            </a:pPr>
            <a:r>
              <a:rPr lang="en-US" sz="10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Cloud</a:t>
            </a:r>
          </a:p>
        </p:txBody>
      </p:sp>
      <p:sp>
        <p:nvSpPr>
          <p:cNvPr id="33" name="Rectangle 32">
            <a:extLst>
              <a:ext uri="{FF2B5EF4-FFF2-40B4-BE49-F238E27FC236}">
                <a16:creationId xmlns:a16="http://schemas.microsoft.com/office/drawing/2014/main" id="{380B2AC3-9966-274F-8C11-C4EC37D7A4AC}"/>
              </a:ext>
            </a:extLst>
          </p:cNvPr>
          <p:cNvSpPr/>
          <p:nvPr/>
        </p:nvSpPr>
        <p:spPr>
          <a:xfrm>
            <a:off x="3372075" y="2515511"/>
            <a:ext cx="2439995" cy="382156"/>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Cloud OnRamp SaaS: M365*</a:t>
            </a:r>
          </a:p>
          <a:p>
            <a:pPr marL="118860" indent="-118860" defTabSz="457106" fontAlgn="base">
              <a:spcBef>
                <a:spcPts val="100"/>
              </a:spcBef>
              <a:spcAft>
                <a:spcPct val="0"/>
              </a:spcAft>
              <a:buSzPct val="80000"/>
              <a:buFont typeface="Arial" panose="020B0604020202020204" pitchFamily="34" charset="0"/>
              <a:buChar char="•"/>
              <a:defRPr/>
            </a:pPr>
            <a:endPar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endParaRPr>
          </a:p>
        </p:txBody>
      </p:sp>
      <p:sp>
        <p:nvSpPr>
          <p:cNvPr id="43" name="Round Same Side Corner Rectangle 42">
            <a:extLst>
              <a:ext uri="{FF2B5EF4-FFF2-40B4-BE49-F238E27FC236}">
                <a16:creationId xmlns:a16="http://schemas.microsoft.com/office/drawing/2014/main" id="{90CDC0EE-BC95-1B4D-8EB9-3D63901DC809}"/>
              </a:ext>
            </a:extLst>
          </p:cNvPr>
          <p:cNvSpPr/>
          <p:nvPr/>
        </p:nvSpPr>
        <p:spPr>
          <a:xfrm rot="5400000">
            <a:off x="4057432" y="2036443"/>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44" name="Rectangle 43">
            <a:extLst>
              <a:ext uri="{FF2B5EF4-FFF2-40B4-BE49-F238E27FC236}">
                <a16:creationId xmlns:a16="http://schemas.microsoft.com/office/drawing/2014/main" id="{9A2EF8AF-5E4D-7244-9398-D88505D82357}"/>
              </a:ext>
            </a:extLst>
          </p:cNvPr>
          <p:cNvSpPr/>
          <p:nvPr/>
        </p:nvSpPr>
        <p:spPr>
          <a:xfrm>
            <a:off x="3451407" y="2795525"/>
            <a:ext cx="686406" cy="246221"/>
          </a:xfrm>
          <a:prstGeom prst="rect">
            <a:avLst/>
          </a:prstGeom>
        </p:spPr>
        <p:txBody>
          <a:bodyPr wrap="none">
            <a:spAutoFit/>
          </a:bodyPr>
          <a:lstStyle/>
          <a:p>
            <a:pPr defTabSz="457106" fontAlgn="base">
              <a:spcBef>
                <a:spcPts val="100"/>
              </a:spcBef>
              <a:spcAft>
                <a:spcPct val="0"/>
              </a:spcAft>
              <a:defRPr/>
            </a:pPr>
            <a:r>
              <a:rPr lang="en-US" sz="10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Analytics</a:t>
            </a:r>
          </a:p>
        </p:txBody>
      </p:sp>
      <p:sp>
        <p:nvSpPr>
          <p:cNvPr id="45" name="Rectangle 44">
            <a:extLst>
              <a:ext uri="{FF2B5EF4-FFF2-40B4-BE49-F238E27FC236}">
                <a16:creationId xmlns:a16="http://schemas.microsoft.com/office/drawing/2014/main" id="{578D45AC-C55A-B24C-8B17-709D46FDAD20}"/>
              </a:ext>
            </a:extLst>
          </p:cNvPr>
          <p:cNvSpPr/>
          <p:nvPr/>
        </p:nvSpPr>
        <p:spPr>
          <a:xfrm>
            <a:off x="3387908" y="3106507"/>
            <a:ext cx="2362189" cy="230832"/>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vAnalytics</a:t>
            </a:r>
          </a:p>
        </p:txBody>
      </p:sp>
      <p:sp>
        <p:nvSpPr>
          <p:cNvPr id="46" name="Round Same Side Corner Rectangle 45">
            <a:extLst>
              <a:ext uri="{FF2B5EF4-FFF2-40B4-BE49-F238E27FC236}">
                <a16:creationId xmlns:a16="http://schemas.microsoft.com/office/drawing/2014/main" id="{62AB50B4-E65E-A946-A0E9-BB56F72C646B}"/>
              </a:ext>
            </a:extLst>
          </p:cNvPr>
          <p:cNvSpPr/>
          <p:nvPr/>
        </p:nvSpPr>
        <p:spPr>
          <a:xfrm rot="5400000">
            <a:off x="4057432" y="2693872"/>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47" name="Rectangle 46">
            <a:extLst>
              <a:ext uri="{FF2B5EF4-FFF2-40B4-BE49-F238E27FC236}">
                <a16:creationId xmlns:a16="http://schemas.microsoft.com/office/drawing/2014/main" id="{32F18EE6-08E7-9B4F-9849-2637F056B4F8}"/>
              </a:ext>
            </a:extLst>
          </p:cNvPr>
          <p:cNvSpPr/>
          <p:nvPr/>
        </p:nvSpPr>
        <p:spPr>
          <a:xfrm>
            <a:off x="3451404" y="3452954"/>
            <a:ext cx="633507" cy="246221"/>
          </a:xfrm>
          <a:prstGeom prst="rect">
            <a:avLst/>
          </a:prstGeom>
        </p:spPr>
        <p:txBody>
          <a:bodyPr wrap="none">
            <a:spAutoFit/>
          </a:bodyPr>
          <a:lstStyle/>
          <a:p>
            <a:pPr defTabSz="457106" fontAlgn="base">
              <a:spcBef>
                <a:spcPts val="100"/>
              </a:spcBef>
              <a:spcAft>
                <a:spcPct val="0"/>
              </a:spcAft>
              <a:defRPr/>
            </a:pPr>
            <a:r>
              <a:rPr lang="en-US" sz="10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Security</a:t>
            </a:r>
          </a:p>
        </p:txBody>
      </p:sp>
      <p:sp>
        <p:nvSpPr>
          <p:cNvPr id="48" name="Rectangle 47">
            <a:extLst>
              <a:ext uri="{FF2B5EF4-FFF2-40B4-BE49-F238E27FC236}">
                <a16:creationId xmlns:a16="http://schemas.microsoft.com/office/drawing/2014/main" id="{9208E031-445E-974C-987C-42D932C9FD8C}"/>
              </a:ext>
            </a:extLst>
          </p:cNvPr>
          <p:cNvSpPr/>
          <p:nvPr/>
        </p:nvSpPr>
        <p:spPr>
          <a:xfrm>
            <a:off x="3387908" y="3774079"/>
            <a:ext cx="2362189" cy="533479"/>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Segmentation (3+1 VPNs)</a:t>
            </a:r>
          </a:p>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Cisco AMP*</a:t>
            </a:r>
          </a:p>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URL filtering/ SSL Proxy Support*</a:t>
            </a:r>
          </a:p>
        </p:txBody>
      </p:sp>
      <p:sp>
        <p:nvSpPr>
          <p:cNvPr id="57" name="Rounded Rectangle 93">
            <a:extLst>
              <a:ext uri="{FF2B5EF4-FFF2-40B4-BE49-F238E27FC236}">
                <a16:creationId xmlns:a16="http://schemas.microsoft.com/office/drawing/2014/main" id="{4C6E8DA1-A75A-324E-A028-50BA4638C460}"/>
              </a:ext>
            </a:extLst>
          </p:cNvPr>
          <p:cNvSpPr/>
          <p:nvPr/>
        </p:nvSpPr>
        <p:spPr>
          <a:xfrm>
            <a:off x="3323178" y="4607061"/>
            <a:ext cx="2611905" cy="362469"/>
          </a:xfrm>
          <a:prstGeom prst="roundRect">
            <a:avLst>
              <a:gd name="adj" fmla="val 21361"/>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defTabSz="457130" fontAlgn="base">
              <a:spcBef>
                <a:spcPct val="0"/>
              </a:spcBef>
              <a:spcAft>
                <a:spcPct val="0"/>
              </a:spcAft>
              <a:defRPr/>
            </a:pPr>
            <a:r>
              <a:rPr lang="en-US" sz="1400" b="1" dirty="0">
                <a:solidFill>
                  <a:srgbClr val="FFFFFF"/>
                </a:solidFill>
                <a:latin typeface="Segoe UI" panose="020B0502040204020203" pitchFamily="34" charset="0"/>
                <a:cs typeface="Segoe UI" panose="020B0502040204020203" pitchFamily="34" charset="0"/>
              </a:rPr>
              <a:t>Cisco DNA Essentials</a:t>
            </a:r>
          </a:p>
        </p:txBody>
      </p:sp>
      <p:sp>
        <p:nvSpPr>
          <p:cNvPr id="64" name="Round Same Side Corner Rectangle 40">
            <a:extLst>
              <a:ext uri="{FF2B5EF4-FFF2-40B4-BE49-F238E27FC236}">
                <a16:creationId xmlns:a16="http://schemas.microsoft.com/office/drawing/2014/main" id="{172CC35A-2464-4B52-B9C2-C20AFB719952}"/>
              </a:ext>
            </a:extLst>
          </p:cNvPr>
          <p:cNvSpPr/>
          <p:nvPr/>
        </p:nvSpPr>
        <p:spPr>
          <a:xfrm rot="5400000">
            <a:off x="4062400" y="693401"/>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sz="2000">
              <a:solidFill>
                <a:srgbClr val="0D274D"/>
              </a:solidFill>
              <a:latin typeface="CiscoSansTT ExtraLight"/>
            </a:endParaRPr>
          </a:p>
        </p:txBody>
      </p:sp>
      <p:sp>
        <p:nvSpPr>
          <p:cNvPr id="65" name="Rectangle 64">
            <a:extLst>
              <a:ext uri="{FF2B5EF4-FFF2-40B4-BE49-F238E27FC236}">
                <a16:creationId xmlns:a16="http://schemas.microsoft.com/office/drawing/2014/main" id="{C90FF369-590C-41B1-84C6-9F38FFD40BBC}"/>
              </a:ext>
            </a:extLst>
          </p:cNvPr>
          <p:cNvSpPr/>
          <p:nvPr/>
        </p:nvSpPr>
        <p:spPr>
          <a:xfrm>
            <a:off x="3445162" y="1463471"/>
            <a:ext cx="1343638" cy="246221"/>
          </a:xfrm>
          <a:prstGeom prst="rect">
            <a:avLst/>
          </a:prstGeom>
        </p:spPr>
        <p:txBody>
          <a:bodyPr wrap="none">
            <a:spAutoFit/>
          </a:bodyPr>
          <a:lstStyle/>
          <a:p>
            <a:pPr defTabSz="457106" fontAlgn="base">
              <a:spcBef>
                <a:spcPts val="100"/>
              </a:spcBef>
              <a:spcAft>
                <a:spcPct val="0"/>
              </a:spcAft>
              <a:defRPr/>
            </a:pPr>
            <a:r>
              <a:rPr lang="en-US" sz="10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Bandwidth Flexibility</a:t>
            </a:r>
          </a:p>
        </p:txBody>
      </p:sp>
      <p:sp>
        <p:nvSpPr>
          <p:cNvPr id="66" name="Rectangle 65">
            <a:extLst>
              <a:ext uri="{FF2B5EF4-FFF2-40B4-BE49-F238E27FC236}">
                <a16:creationId xmlns:a16="http://schemas.microsoft.com/office/drawing/2014/main" id="{CA507E1E-5FA3-4752-88AB-F84DC3037C8D}"/>
              </a:ext>
            </a:extLst>
          </p:cNvPr>
          <p:cNvSpPr/>
          <p:nvPr/>
        </p:nvSpPr>
        <p:spPr>
          <a:xfrm>
            <a:off x="3384335" y="1820873"/>
            <a:ext cx="2596073" cy="382156"/>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No Bandwidth Tiering (up to platform max)</a:t>
            </a:r>
          </a:p>
          <a:p>
            <a:pPr marL="118860" indent="-118860" defTabSz="457106" fontAlgn="base">
              <a:spcBef>
                <a:spcPts val="100"/>
              </a:spcBef>
              <a:spcAft>
                <a:spcPct val="0"/>
              </a:spcAft>
              <a:buSzPct val="80000"/>
              <a:buFont typeface="Arial" panose="020B0604020202020204" pitchFamily="34" charset="0"/>
              <a:buChar char="•"/>
              <a:defRPr/>
            </a:pPr>
            <a:endPar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endParaRPr>
          </a:p>
        </p:txBody>
      </p:sp>
      <p:sp>
        <p:nvSpPr>
          <p:cNvPr id="71" name="Rounded Rectangle 24">
            <a:extLst>
              <a:ext uri="{FF2B5EF4-FFF2-40B4-BE49-F238E27FC236}">
                <a16:creationId xmlns:a16="http://schemas.microsoft.com/office/drawing/2014/main" id="{6595CC43-50D8-4F5A-A1FA-0F29F7E7BFD7}"/>
              </a:ext>
            </a:extLst>
          </p:cNvPr>
          <p:cNvSpPr/>
          <p:nvPr/>
        </p:nvSpPr>
        <p:spPr>
          <a:xfrm>
            <a:off x="6382063" y="757295"/>
            <a:ext cx="2561980" cy="1166287"/>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defRPr/>
            </a:pPr>
            <a:endParaRPr lang="en-US">
              <a:solidFill>
                <a:srgbClr val="0D274D"/>
              </a:solidFill>
              <a:latin typeface="CiscoSansTT ExtraLight"/>
            </a:endParaRPr>
          </a:p>
        </p:txBody>
      </p:sp>
      <p:sp>
        <p:nvSpPr>
          <p:cNvPr id="72" name="TextBox 71">
            <a:extLst>
              <a:ext uri="{FF2B5EF4-FFF2-40B4-BE49-F238E27FC236}">
                <a16:creationId xmlns:a16="http://schemas.microsoft.com/office/drawing/2014/main" id="{BF050EC8-8C07-4A76-95BF-4FC2F53E118D}"/>
              </a:ext>
            </a:extLst>
          </p:cNvPr>
          <p:cNvSpPr txBox="1"/>
          <p:nvPr/>
        </p:nvSpPr>
        <p:spPr>
          <a:xfrm>
            <a:off x="6295862" y="822133"/>
            <a:ext cx="2726946" cy="369332"/>
          </a:xfrm>
          <a:prstGeom prst="rect">
            <a:avLst/>
          </a:prstGeom>
          <a:noFill/>
        </p:spPr>
        <p:txBody>
          <a:bodyPr wrap="square" rtlCol="0">
            <a:spAutoFit/>
          </a:bodyPr>
          <a:lstStyle>
            <a:defPPr>
              <a:defRPr lang="en-US"/>
            </a:defPPr>
            <a:lvl1pPr algn="ctr" defTabSz="609585" fontAlgn="base">
              <a:spcBef>
                <a:spcPct val="0"/>
              </a:spcBef>
              <a:spcAft>
                <a:spcPct val="0"/>
              </a:spcAft>
              <a:defRPr sz="2667">
                <a:solidFill>
                  <a:srgbClr val="FFFFFF"/>
                </a:solidFill>
                <a:latin typeface="CiscoSansTT ExtraLight"/>
                <a:ea typeface="ＭＳ Ｐゴシック" charset="0"/>
              </a:defRPr>
            </a:lvl1pPr>
          </a:lstStyle>
          <a:p>
            <a:r>
              <a:rPr lang="en-US" sz="1800" b="1" dirty="0">
                <a:solidFill>
                  <a:schemeClr val="bg1"/>
                </a:solidFill>
                <a:latin typeface="Segoe UI" panose="020B0502040204020203" pitchFamily="34" charset="0"/>
                <a:cs typeface="Segoe UI" panose="020B0502040204020203" pitchFamily="34" charset="0"/>
              </a:rPr>
              <a:t>Cisco DNA Advantage</a:t>
            </a:r>
          </a:p>
        </p:txBody>
      </p:sp>
      <p:sp>
        <p:nvSpPr>
          <p:cNvPr id="73" name="Rounded Rectangle 27">
            <a:extLst>
              <a:ext uri="{FF2B5EF4-FFF2-40B4-BE49-F238E27FC236}">
                <a16:creationId xmlns:a16="http://schemas.microsoft.com/office/drawing/2014/main" id="{2D532C3C-4603-4BB0-8C23-9A9CFD23EBC0}"/>
              </a:ext>
            </a:extLst>
          </p:cNvPr>
          <p:cNvSpPr/>
          <p:nvPr/>
        </p:nvSpPr>
        <p:spPr>
          <a:xfrm>
            <a:off x="6382064" y="1208115"/>
            <a:ext cx="2561980" cy="3524790"/>
          </a:xfrm>
          <a:prstGeom prst="roundRect">
            <a:avLst>
              <a:gd name="adj" fmla="val 5472"/>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30" fontAlgn="base">
              <a:spcBef>
                <a:spcPct val="0"/>
              </a:spcBef>
              <a:spcAft>
                <a:spcPct val="0"/>
              </a:spcAft>
              <a:defRPr/>
            </a:pPr>
            <a:endParaRPr lang="en-US">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4" name="Round Same Side Corner Rectangle 40">
            <a:extLst>
              <a:ext uri="{FF2B5EF4-FFF2-40B4-BE49-F238E27FC236}">
                <a16:creationId xmlns:a16="http://schemas.microsoft.com/office/drawing/2014/main" id="{A1E1BD69-DE77-4114-9A80-B7EAD2D9F742}"/>
              </a:ext>
            </a:extLst>
          </p:cNvPr>
          <p:cNvSpPr/>
          <p:nvPr/>
        </p:nvSpPr>
        <p:spPr>
          <a:xfrm rot="5400000">
            <a:off x="7110073" y="480109"/>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sz="2100">
              <a:solidFill>
                <a:srgbClr val="0D274D"/>
              </a:solidFill>
              <a:latin typeface="CiscoSansTT ExtraLight"/>
            </a:endParaRPr>
          </a:p>
        </p:txBody>
      </p:sp>
      <p:sp>
        <p:nvSpPr>
          <p:cNvPr id="75" name="Rectangle 74">
            <a:extLst>
              <a:ext uri="{FF2B5EF4-FFF2-40B4-BE49-F238E27FC236}">
                <a16:creationId xmlns:a16="http://schemas.microsoft.com/office/drawing/2014/main" id="{542E89D0-0C81-4276-8F65-381470DEF7C8}"/>
              </a:ext>
            </a:extLst>
          </p:cNvPr>
          <p:cNvSpPr/>
          <p:nvPr/>
        </p:nvSpPr>
        <p:spPr>
          <a:xfrm>
            <a:off x="6504048" y="1239192"/>
            <a:ext cx="1069524" cy="246221"/>
          </a:xfrm>
          <a:prstGeom prst="rect">
            <a:avLst/>
          </a:prstGeom>
        </p:spPr>
        <p:txBody>
          <a:bodyPr wrap="none">
            <a:spAutoFit/>
          </a:bodyPr>
          <a:lstStyle/>
          <a:p>
            <a:pPr defTabSz="457106" fontAlgn="base">
              <a:spcBef>
                <a:spcPts val="100"/>
              </a:spcBef>
              <a:spcAft>
                <a:spcPct val="0"/>
              </a:spcAft>
            </a:pPr>
            <a:r>
              <a:rPr lang="en-US" sz="10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Cloud/Analytics</a:t>
            </a:r>
          </a:p>
        </p:txBody>
      </p:sp>
      <p:sp>
        <p:nvSpPr>
          <p:cNvPr id="76" name="Rectangle 75">
            <a:extLst>
              <a:ext uri="{FF2B5EF4-FFF2-40B4-BE49-F238E27FC236}">
                <a16:creationId xmlns:a16="http://schemas.microsoft.com/office/drawing/2014/main" id="{994C2950-1663-4B5D-A9E8-3BBD6A95C449}"/>
              </a:ext>
            </a:extLst>
          </p:cNvPr>
          <p:cNvSpPr/>
          <p:nvPr/>
        </p:nvSpPr>
        <p:spPr>
          <a:xfrm>
            <a:off x="6504048" y="1498696"/>
            <a:ext cx="2439995" cy="684803"/>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Cloud OnRamp for IaaS and SaaS</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Automated Service Stitching</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Encrypted Traffic Analytics</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vAnalytics</a:t>
            </a:r>
          </a:p>
        </p:txBody>
      </p:sp>
      <p:sp>
        <p:nvSpPr>
          <p:cNvPr id="77" name="Round Same Side Corner Rectangle 42">
            <a:extLst>
              <a:ext uri="{FF2B5EF4-FFF2-40B4-BE49-F238E27FC236}">
                <a16:creationId xmlns:a16="http://schemas.microsoft.com/office/drawing/2014/main" id="{B4E8A75F-98D9-485D-8D8F-9F0D08AB3294}"/>
              </a:ext>
            </a:extLst>
          </p:cNvPr>
          <p:cNvSpPr/>
          <p:nvPr/>
        </p:nvSpPr>
        <p:spPr>
          <a:xfrm rot="5400000">
            <a:off x="7110073" y="1431284"/>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sz="2100">
              <a:solidFill>
                <a:srgbClr val="0D274D"/>
              </a:solidFill>
              <a:latin typeface="CiscoSansTT ExtraLight"/>
            </a:endParaRPr>
          </a:p>
        </p:txBody>
      </p:sp>
      <p:sp>
        <p:nvSpPr>
          <p:cNvPr id="78" name="Rectangle 77">
            <a:extLst>
              <a:ext uri="{FF2B5EF4-FFF2-40B4-BE49-F238E27FC236}">
                <a16:creationId xmlns:a16="http://schemas.microsoft.com/office/drawing/2014/main" id="{7AE4D0A3-1A2E-4DC4-AD24-1B055459A4C6}"/>
              </a:ext>
            </a:extLst>
          </p:cNvPr>
          <p:cNvSpPr/>
          <p:nvPr/>
        </p:nvSpPr>
        <p:spPr>
          <a:xfrm>
            <a:off x="6504048" y="2190366"/>
            <a:ext cx="633507" cy="246221"/>
          </a:xfrm>
          <a:prstGeom prst="rect">
            <a:avLst/>
          </a:prstGeom>
        </p:spPr>
        <p:txBody>
          <a:bodyPr wrap="none">
            <a:spAutoFit/>
          </a:bodyPr>
          <a:lstStyle/>
          <a:p>
            <a:pPr defTabSz="457106" fontAlgn="base">
              <a:spcBef>
                <a:spcPts val="100"/>
              </a:spcBef>
              <a:spcAft>
                <a:spcPct val="0"/>
              </a:spcAft>
            </a:pPr>
            <a:r>
              <a:rPr lang="en-US" sz="10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Security</a:t>
            </a:r>
          </a:p>
        </p:txBody>
      </p:sp>
      <p:sp>
        <p:nvSpPr>
          <p:cNvPr id="79" name="Rectangle 78">
            <a:extLst>
              <a:ext uri="{FF2B5EF4-FFF2-40B4-BE49-F238E27FC236}">
                <a16:creationId xmlns:a16="http://schemas.microsoft.com/office/drawing/2014/main" id="{279684FC-7500-4B82-9677-3E430FFE2971}"/>
              </a:ext>
            </a:extLst>
          </p:cNvPr>
          <p:cNvSpPr/>
          <p:nvPr/>
        </p:nvSpPr>
        <p:spPr>
          <a:xfrm>
            <a:off x="6504048" y="2415862"/>
            <a:ext cx="2362189" cy="684803"/>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Segmentation (Unlimited VPNs)</a:t>
            </a:r>
          </a:p>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Cisco AMP and SSL proxy</a:t>
            </a:r>
          </a:p>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URL filtering</a:t>
            </a:r>
          </a:p>
          <a:p>
            <a:pPr marL="118860" indent="-118860" defTabSz="457106" fontAlgn="base">
              <a:spcBef>
                <a:spcPts val="100"/>
              </a:spcBef>
              <a:spcAft>
                <a:spcPct val="0"/>
              </a:spcAft>
              <a:buSzPct val="80000"/>
              <a:buFont typeface="Arial" panose="020B0604020202020204" pitchFamily="34" charset="0"/>
              <a:buChar char="•"/>
              <a:defRPr/>
            </a:pPr>
            <a:r>
              <a:rPr lang="en-US" sz="90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Cisco Umbrella app discovery </a:t>
            </a:r>
          </a:p>
        </p:txBody>
      </p:sp>
      <p:sp>
        <p:nvSpPr>
          <p:cNvPr id="80" name="Round Same Side Corner Rectangle 45">
            <a:extLst>
              <a:ext uri="{FF2B5EF4-FFF2-40B4-BE49-F238E27FC236}">
                <a16:creationId xmlns:a16="http://schemas.microsoft.com/office/drawing/2014/main" id="{C07B3DDA-B16E-4E76-AF5C-396596299D30}"/>
              </a:ext>
            </a:extLst>
          </p:cNvPr>
          <p:cNvSpPr/>
          <p:nvPr/>
        </p:nvSpPr>
        <p:spPr>
          <a:xfrm rot="5400000">
            <a:off x="7110073" y="2325056"/>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sz="2100">
              <a:solidFill>
                <a:srgbClr val="0D274D"/>
              </a:solidFill>
              <a:latin typeface="CiscoSansTT ExtraLight"/>
            </a:endParaRPr>
          </a:p>
        </p:txBody>
      </p:sp>
      <p:sp>
        <p:nvSpPr>
          <p:cNvPr id="81" name="Rectangle 80">
            <a:extLst>
              <a:ext uri="{FF2B5EF4-FFF2-40B4-BE49-F238E27FC236}">
                <a16:creationId xmlns:a16="http://schemas.microsoft.com/office/drawing/2014/main" id="{4A0BEA39-57A0-41F6-8C90-993F9934A204}"/>
              </a:ext>
            </a:extLst>
          </p:cNvPr>
          <p:cNvSpPr/>
          <p:nvPr/>
        </p:nvSpPr>
        <p:spPr>
          <a:xfrm>
            <a:off x="6504044" y="3084138"/>
            <a:ext cx="1431802" cy="246221"/>
          </a:xfrm>
          <a:prstGeom prst="rect">
            <a:avLst/>
          </a:prstGeom>
        </p:spPr>
        <p:txBody>
          <a:bodyPr wrap="none">
            <a:spAutoFit/>
          </a:bodyPr>
          <a:lstStyle/>
          <a:p>
            <a:pPr defTabSz="457106" fontAlgn="base">
              <a:spcBef>
                <a:spcPts val="100"/>
              </a:spcBef>
              <a:spcAft>
                <a:spcPct val="0"/>
              </a:spcAft>
            </a:pPr>
            <a:r>
              <a:rPr lang="en-US" sz="10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X-domain Innovations</a:t>
            </a:r>
          </a:p>
        </p:txBody>
      </p:sp>
      <p:sp>
        <p:nvSpPr>
          <p:cNvPr id="82" name="Rectangle 81">
            <a:extLst>
              <a:ext uri="{FF2B5EF4-FFF2-40B4-BE49-F238E27FC236}">
                <a16:creationId xmlns:a16="http://schemas.microsoft.com/office/drawing/2014/main" id="{3726620B-F5AC-44E1-B87E-921505336AC7}"/>
              </a:ext>
            </a:extLst>
          </p:cNvPr>
          <p:cNvSpPr/>
          <p:nvPr/>
        </p:nvSpPr>
        <p:spPr>
          <a:xfrm>
            <a:off x="6504048" y="3328863"/>
            <a:ext cx="2362189" cy="520655"/>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Integrated Border for Campus (SD-Access), Integration with ACI for Application SLA</a:t>
            </a:r>
          </a:p>
        </p:txBody>
      </p:sp>
      <p:sp>
        <p:nvSpPr>
          <p:cNvPr id="83" name="Round Same Side Corner Rectangle 48">
            <a:extLst>
              <a:ext uri="{FF2B5EF4-FFF2-40B4-BE49-F238E27FC236}">
                <a16:creationId xmlns:a16="http://schemas.microsoft.com/office/drawing/2014/main" id="{37C857B0-1AA8-49D5-AF7D-414FE62E91C6}"/>
              </a:ext>
            </a:extLst>
          </p:cNvPr>
          <p:cNvSpPr/>
          <p:nvPr/>
        </p:nvSpPr>
        <p:spPr>
          <a:xfrm rot="5400000">
            <a:off x="7110073" y="3098093"/>
            <a:ext cx="292979" cy="1748999"/>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sz="2100">
              <a:solidFill>
                <a:srgbClr val="0D274D"/>
              </a:solidFill>
              <a:latin typeface="CiscoSansTT ExtraLight"/>
            </a:endParaRPr>
          </a:p>
        </p:txBody>
      </p:sp>
      <p:sp>
        <p:nvSpPr>
          <p:cNvPr id="84" name="Rectangle 83">
            <a:extLst>
              <a:ext uri="{FF2B5EF4-FFF2-40B4-BE49-F238E27FC236}">
                <a16:creationId xmlns:a16="http://schemas.microsoft.com/office/drawing/2014/main" id="{099D965A-E2BE-44EC-8FDC-2B0DBD6A18C7}"/>
              </a:ext>
            </a:extLst>
          </p:cNvPr>
          <p:cNvSpPr/>
          <p:nvPr/>
        </p:nvSpPr>
        <p:spPr>
          <a:xfrm>
            <a:off x="6504048" y="3857176"/>
            <a:ext cx="638316" cy="246221"/>
          </a:xfrm>
          <a:prstGeom prst="rect">
            <a:avLst/>
          </a:prstGeom>
        </p:spPr>
        <p:txBody>
          <a:bodyPr wrap="none">
            <a:spAutoFit/>
          </a:bodyPr>
          <a:lstStyle/>
          <a:p>
            <a:pPr defTabSz="457106" fontAlgn="base">
              <a:spcBef>
                <a:spcPts val="100"/>
              </a:spcBef>
              <a:spcAft>
                <a:spcPct val="0"/>
              </a:spcAft>
            </a:pPr>
            <a:r>
              <a:rPr lang="en-US" sz="10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Services</a:t>
            </a:r>
          </a:p>
        </p:txBody>
      </p:sp>
      <p:sp>
        <p:nvSpPr>
          <p:cNvPr id="85" name="Rectangle 84">
            <a:extLst>
              <a:ext uri="{FF2B5EF4-FFF2-40B4-BE49-F238E27FC236}">
                <a16:creationId xmlns:a16="http://schemas.microsoft.com/office/drawing/2014/main" id="{5A380364-27EC-4AEA-976A-1A812A2EFD57}"/>
              </a:ext>
            </a:extLst>
          </p:cNvPr>
          <p:cNvSpPr/>
          <p:nvPr/>
        </p:nvSpPr>
        <p:spPr>
          <a:xfrm>
            <a:off x="6481958" y="4119288"/>
            <a:ext cx="2362189" cy="533479"/>
          </a:xfrm>
          <a:prstGeom prst="rect">
            <a:avLst/>
          </a:prstGeom>
        </p:spPr>
        <p:txBody>
          <a:bodyPr wrap="square">
            <a:spAutoFit/>
          </a:bodyPr>
          <a:lstStyle/>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Web Caching, DRE (incl. SSL proxy)</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Voice Module and SRST Integration</a:t>
            </a:r>
          </a:p>
          <a:p>
            <a:pPr marL="118860" indent="-118860" defTabSz="457106" fontAlgn="base">
              <a:spcBef>
                <a:spcPts val="100"/>
              </a:spcBef>
              <a:spcAft>
                <a:spcPct val="0"/>
              </a:spcAft>
              <a:buSzPct val="80000"/>
              <a:buFont typeface="Arial" panose="020B0604020202020204" pitchFamily="34" charset="0"/>
              <a:buChar char="•"/>
              <a:defRPr/>
            </a:pPr>
            <a:r>
              <a:rPr lang="en-US" sz="900" dirty="0">
                <a:solidFill>
                  <a:schemeClr val="tx1">
                    <a:lumMod val="85000"/>
                    <a:lumOff val="15000"/>
                  </a:schemeClr>
                </a:solidFill>
                <a:latin typeface="Segoe UI" panose="020B0502040204020203" pitchFamily="34" charset="0"/>
                <a:ea typeface="ＭＳ Ｐゴシック" charset="0"/>
                <a:cs typeface="Segoe UI" panose="020B0502040204020203" pitchFamily="34" charset="0"/>
              </a:rPr>
              <a:t>Multicast</a:t>
            </a:r>
          </a:p>
        </p:txBody>
      </p:sp>
      <p:sp>
        <p:nvSpPr>
          <p:cNvPr id="86" name="Rounded Rectangle 93">
            <a:extLst>
              <a:ext uri="{FF2B5EF4-FFF2-40B4-BE49-F238E27FC236}">
                <a16:creationId xmlns:a16="http://schemas.microsoft.com/office/drawing/2014/main" id="{D5757C22-27B6-444D-805D-7E26A5D3427F}"/>
              </a:ext>
            </a:extLst>
          </p:cNvPr>
          <p:cNvSpPr/>
          <p:nvPr/>
        </p:nvSpPr>
        <p:spPr>
          <a:xfrm>
            <a:off x="6379106" y="4647531"/>
            <a:ext cx="2586182" cy="351378"/>
          </a:xfrm>
          <a:prstGeom prst="roundRect">
            <a:avLst>
              <a:gd name="adj" fmla="val 2234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lgn="ctr" defTabSz="457130" fontAlgn="base">
              <a:spcBef>
                <a:spcPct val="0"/>
              </a:spcBef>
              <a:spcAft>
                <a:spcPct val="0"/>
              </a:spcAft>
              <a:defRPr/>
            </a:pPr>
            <a:r>
              <a:rPr lang="en-US" sz="1400" b="1" dirty="0">
                <a:solidFill>
                  <a:schemeClr val="tx1">
                    <a:lumMod val="85000"/>
                    <a:lumOff val="15000"/>
                  </a:schemeClr>
                </a:solidFill>
                <a:latin typeface="Segoe UI" panose="020B0502040204020203" pitchFamily="34" charset="0"/>
                <a:cs typeface="Segoe UI" panose="020B0502040204020203" pitchFamily="34" charset="0"/>
              </a:rPr>
              <a:t>Cisco DNA Essentials</a:t>
            </a:r>
          </a:p>
        </p:txBody>
      </p:sp>
      <p:sp>
        <p:nvSpPr>
          <p:cNvPr id="2" name="Rectangle 1">
            <a:extLst>
              <a:ext uri="{FF2B5EF4-FFF2-40B4-BE49-F238E27FC236}">
                <a16:creationId xmlns:a16="http://schemas.microsoft.com/office/drawing/2014/main" id="{5EAEF717-D801-2F49-BBCE-1A01D4BA5ABA}"/>
              </a:ext>
            </a:extLst>
          </p:cNvPr>
          <p:cNvSpPr/>
          <p:nvPr/>
        </p:nvSpPr>
        <p:spPr>
          <a:xfrm>
            <a:off x="35276" y="4804461"/>
            <a:ext cx="3020217" cy="369332"/>
          </a:xfrm>
          <a:prstGeom prst="rect">
            <a:avLst/>
          </a:prstGeom>
        </p:spPr>
        <p:txBody>
          <a:bodyPr wrap="square">
            <a:spAutoFit/>
          </a:bodyPr>
          <a:lstStyle/>
          <a:p>
            <a:r>
              <a:rPr lang="en-US" sz="900" dirty="0">
                <a:solidFill>
                  <a:schemeClr val="tx1">
                    <a:lumMod val="85000"/>
                    <a:lumOff val="15000"/>
                  </a:schemeClr>
                </a:solidFill>
                <a:latin typeface="Segoe UI" panose="020B0502040204020203" pitchFamily="34" charset="0"/>
                <a:cs typeface="Segoe UI" panose="020B0502040204020203" pitchFamily="34" charset="0"/>
              </a:rPr>
              <a:t>*8Gb DRAM &amp; Boot Flash needed for advanced security</a:t>
            </a:r>
          </a:p>
          <a:p>
            <a:r>
              <a:rPr lang="en-US" sz="900" dirty="0">
                <a:solidFill>
                  <a:schemeClr val="tx1">
                    <a:lumMod val="85000"/>
                    <a:lumOff val="15000"/>
                  </a:schemeClr>
                </a:solidFill>
                <a:latin typeface="Segoe UI" panose="020B0502040204020203" pitchFamily="34" charset="0"/>
                <a:cs typeface="Segoe UI" panose="020B0502040204020203" pitchFamily="34" charset="0"/>
              </a:rPr>
              <a:t>**SSL/TLS Proxy not supported on ISR1K platform</a:t>
            </a:r>
          </a:p>
        </p:txBody>
      </p:sp>
    </p:spTree>
    <p:extLst>
      <p:ext uri="{BB962C8B-B14F-4D97-AF65-F5344CB8AC3E}">
        <p14:creationId xmlns:p14="http://schemas.microsoft.com/office/powerpoint/2010/main" val="33643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918" y="1728215"/>
            <a:ext cx="1938152" cy="292608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2602123" y="1719481"/>
            <a:ext cx="1938152" cy="292608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4671328" y="1728215"/>
            <a:ext cx="1938152" cy="292608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6740532" y="1728215"/>
            <a:ext cx="1938152" cy="292608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1043269" y="1265301"/>
            <a:ext cx="917450" cy="9174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118353" y="99117"/>
            <a:ext cx="7132530" cy="618615"/>
          </a:xfrm>
        </p:spPr>
        <p:txBody>
          <a:bodyPr anchor="t"/>
          <a:lstStyle/>
          <a:p>
            <a:pPr fontAlgn="base">
              <a:lnSpc>
                <a:spcPct val="90000"/>
              </a:lnSpc>
              <a:spcAft>
                <a:spcPct val="0"/>
              </a:spcAft>
              <a:defRPr/>
            </a:pPr>
            <a:r>
              <a:rPr lang="en-US" sz="1900" dirty="0">
                <a:solidFill>
                  <a:srgbClr val="595959"/>
                </a:solidFill>
                <a:latin typeface="Segoe UI" panose="020B0502040204020203" pitchFamily="34" charset="0"/>
                <a:cs typeface="Segoe UI" panose="020B0502040204020203" pitchFamily="34" charset="0"/>
              </a:rPr>
              <a:t>Cisco 1000 Series Integrated Services Routers (isr) -  Value and Benefits</a:t>
            </a:r>
          </a:p>
        </p:txBody>
      </p:sp>
      <p:sp>
        <p:nvSpPr>
          <p:cNvPr id="14" name="Text Placeholder 1"/>
          <p:cNvSpPr txBox="1">
            <a:spLocks/>
          </p:cNvSpPr>
          <p:nvPr/>
        </p:nvSpPr>
        <p:spPr>
          <a:xfrm>
            <a:off x="541873" y="2312540"/>
            <a:ext cx="1920240" cy="1818726"/>
          </a:xfrm>
          <a:prstGeom prst="rect">
            <a:avLst/>
          </a:prstGeom>
        </p:spPr>
        <p:txBody>
          <a:bodyPr numCol="1" anchor="t"/>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8" indent="0" algn="ctr">
              <a:buNone/>
            </a:pPr>
            <a:r>
              <a:rPr lang="en-US" sz="1200" dirty="0">
                <a:solidFill>
                  <a:schemeClr val="tx1">
                    <a:lumMod val="85000"/>
                    <a:lumOff val="15000"/>
                  </a:schemeClr>
                </a:solidFill>
                <a:latin typeface="Segoe UI" panose="020B0502040204020203" pitchFamily="34" charset="0"/>
                <a:cs typeface="Segoe UI" panose="020B0502040204020203" pitchFamily="34" charset="0"/>
              </a:rPr>
              <a:t>High Performance</a:t>
            </a:r>
          </a:p>
          <a:p>
            <a:pPr marL="7938" indent="0" algn="ctr">
              <a:lnSpc>
                <a:spcPct val="100000"/>
              </a:lnSpc>
              <a:buNone/>
            </a:pPr>
            <a:endParaRPr lang="en-US" sz="1050" dirty="0">
              <a:solidFill>
                <a:schemeClr val="tx1">
                  <a:lumMod val="85000"/>
                  <a:lumOff val="15000"/>
                </a:schemeClr>
              </a:solidFill>
              <a:latin typeface="Segoe UI" panose="020B0502040204020203" pitchFamily="34" charset="0"/>
              <a:cs typeface="Segoe UI" panose="020B0502040204020203" pitchFamily="34" charset="0"/>
            </a:endParaRPr>
          </a:p>
          <a:p>
            <a:pPr marL="7938" indent="0" algn="ctr">
              <a:lnSpc>
                <a:spcPct val="100000"/>
              </a:lnSpc>
              <a:buNone/>
            </a:pPr>
            <a:r>
              <a:rPr lang="en-US" sz="1050" dirty="0">
                <a:solidFill>
                  <a:schemeClr val="tx1">
                    <a:lumMod val="85000"/>
                    <a:lumOff val="15000"/>
                  </a:schemeClr>
                </a:solidFill>
                <a:latin typeface="Segoe UI" panose="020B0502040204020203" pitchFamily="34" charset="0"/>
                <a:cs typeface="Segoe UI" panose="020B0502040204020203" pitchFamily="34" charset="0"/>
              </a:rPr>
              <a:t>Multi-core hardware architecture </a:t>
            </a:r>
          </a:p>
          <a:p>
            <a:pPr marL="7938" indent="0" algn="ctr">
              <a:lnSpc>
                <a:spcPct val="100000"/>
              </a:lnSpc>
              <a:buNone/>
            </a:pPr>
            <a:r>
              <a:rPr lang="en-US" sz="1050" dirty="0">
                <a:solidFill>
                  <a:schemeClr val="tx1">
                    <a:lumMod val="85000"/>
                    <a:lumOff val="15000"/>
                  </a:schemeClr>
                </a:solidFill>
                <a:latin typeface="Segoe UI" panose="020B0502040204020203" pitchFamily="34" charset="0"/>
                <a:cs typeface="Segoe UI" panose="020B0502040204020203" pitchFamily="34" charset="0"/>
              </a:rPr>
              <a:t>Open and programmable operating system IOS® XE</a:t>
            </a:r>
          </a:p>
        </p:txBody>
      </p:sp>
      <p:sp>
        <p:nvSpPr>
          <p:cNvPr id="15" name="Text Placeholder 4"/>
          <p:cNvSpPr txBox="1">
            <a:spLocks/>
          </p:cNvSpPr>
          <p:nvPr/>
        </p:nvSpPr>
        <p:spPr>
          <a:xfrm>
            <a:off x="4669528" y="2312540"/>
            <a:ext cx="1920240" cy="1818726"/>
          </a:xfrm>
          <a:prstGeom prst="rect">
            <a:avLst/>
          </a:prstGeom>
        </p:spPr>
        <p:txBody>
          <a:bodyPr anchor="t"/>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8" indent="0" algn="ctr">
              <a:lnSpc>
                <a:spcPct val="100000"/>
              </a:lnSpc>
              <a:buNone/>
            </a:pPr>
            <a:r>
              <a:rPr lang="en-US" sz="1200" dirty="0">
                <a:solidFill>
                  <a:schemeClr val="tx1">
                    <a:lumMod val="85000"/>
                    <a:lumOff val="15000"/>
                  </a:schemeClr>
                </a:solidFill>
                <a:latin typeface="Segoe UI" panose="020B0502040204020203" pitchFamily="34" charset="0"/>
                <a:cs typeface="Segoe UI" panose="020B0502040204020203" pitchFamily="34" charset="0"/>
              </a:rPr>
              <a:t>WAN &amp; Application Assurance</a:t>
            </a:r>
          </a:p>
          <a:p>
            <a:pPr marL="7938" indent="0" algn="ctr">
              <a:lnSpc>
                <a:spcPct val="100000"/>
              </a:lnSpc>
              <a:buNone/>
            </a:pPr>
            <a:br>
              <a:rPr lang="en-US" sz="1050" dirty="0">
                <a:solidFill>
                  <a:schemeClr val="tx1">
                    <a:lumMod val="85000"/>
                    <a:lumOff val="15000"/>
                  </a:schemeClr>
                </a:solidFill>
                <a:latin typeface="Segoe UI" panose="020B0502040204020203" pitchFamily="34" charset="0"/>
                <a:cs typeface="Segoe UI" panose="020B0502040204020203" pitchFamily="34" charset="0"/>
              </a:rPr>
            </a:br>
            <a:r>
              <a:rPr lang="en-US" sz="1050" dirty="0">
                <a:solidFill>
                  <a:schemeClr val="tx1">
                    <a:lumMod val="85000"/>
                    <a:lumOff val="15000"/>
                  </a:schemeClr>
                </a:solidFill>
                <a:latin typeface="Segoe UI" panose="020B0502040204020203" pitchFamily="34" charset="0"/>
                <a:cs typeface="Segoe UI" panose="020B0502040204020203" pitchFamily="34" charset="0"/>
              </a:rPr>
              <a:t>Centralized management and orchestration with Cisco DNA Center and vManage</a:t>
            </a:r>
          </a:p>
          <a:p>
            <a:pPr marL="7938" indent="0" algn="ctr">
              <a:lnSpc>
                <a:spcPct val="100000"/>
              </a:lnSpc>
              <a:buNone/>
            </a:pPr>
            <a:r>
              <a:rPr lang="en-US" sz="1050" dirty="0">
                <a:solidFill>
                  <a:schemeClr val="tx1">
                    <a:lumMod val="85000"/>
                    <a:lumOff val="15000"/>
                  </a:schemeClr>
                </a:solidFill>
                <a:latin typeface="Segoe UI" panose="020B0502040204020203" pitchFamily="34" charset="0"/>
                <a:cs typeface="Segoe UI" panose="020B0502040204020203" pitchFamily="34" charset="0"/>
              </a:rPr>
              <a:t>Zero touch </a:t>
            </a:r>
            <a:br>
              <a:rPr lang="en-US" sz="1050" dirty="0">
                <a:solidFill>
                  <a:schemeClr val="tx1">
                    <a:lumMod val="85000"/>
                    <a:lumOff val="15000"/>
                  </a:schemeClr>
                </a:solidFill>
                <a:latin typeface="Segoe UI" panose="020B0502040204020203" pitchFamily="34" charset="0"/>
                <a:cs typeface="Segoe UI" panose="020B0502040204020203" pitchFamily="34" charset="0"/>
              </a:rPr>
            </a:br>
            <a:r>
              <a:rPr lang="en-US" sz="1050" dirty="0">
                <a:solidFill>
                  <a:schemeClr val="tx1">
                    <a:lumMod val="85000"/>
                    <a:lumOff val="15000"/>
                  </a:schemeClr>
                </a:solidFill>
                <a:latin typeface="Segoe UI" panose="020B0502040204020203" pitchFamily="34" charset="0"/>
                <a:cs typeface="Segoe UI" panose="020B0502040204020203" pitchFamily="34" charset="0"/>
              </a:rPr>
              <a:t>deployment and provisioning</a:t>
            </a:r>
          </a:p>
        </p:txBody>
      </p:sp>
      <p:sp>
        <p:nvSpPr>
          <p:cNvPr id="16" name="Text Placeholder 1"/>
          <p:cNvSpPr txBox="1">
            <a:spLocks/>
          </p:cNvSpPr>
          <p:nvPr/>
        </p:nvSpPr>
        <p:spPr>
          <a:xfrm>
            <a:off x="2653880" y="2288156"/>
            <a:ext cx="1781568" cy="1818726"/>
          </a:xfrm>
          <a:prstGeom prst="rect">
            <a:avLst/>
          </a:prstGeom>
        </p:spPr>
        <p:txBody>
          <a:bodyPr lIns="0" tIns="45710" rIns="0" bIns="45710" numCol="1" anchor="t">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8" indent="0" algn="ctr">
              <a:lnSpc>
                <a:spcPct val="100000"/>
              </a:lnSpc>
              <a:buSzPct val="90000"/>
              <a:buNone/>
            </a:pPr>
            <a:r>
              <a:rPr lang="en-US" sz="1200" dirty="0">
                <a:solidFill>
                  <a:schemeClr val="tx1">
                    <a:lumMod val="85000"/>
                    <a:lumOff val="15000"/>
                  </a:schemeClr>
                </a:solidFill>
                <a:latin typeface="Segoe UI" panose="020B0502040204020203" pitchFamily="34" charset="0"/>
                <a:cs typeface="Segoe UI" panose="020B0502040204020203" pitchFamily="34" charset="0"/>
              </a:rPr>
              <a:t>Connectivity &amp; Advanced Mobility</a:t>
            </a:r>
          </a:p>
          <a:p>
            <a:pPr marL="7938" indent="0" algn="ctr">
              <a:lnSpc>
                <a:spcPct val="100000"/>
              </a:lnSpc>
              <a:buSzPct val="90000"/>
              <a:buNone/>
            </a:pPr>
            <a:br>
              <a:rPr lang="en-US" sz="1050" dirty="0">
                <a:solidFill>
                  <a:schemeClr val="tx1">
                    <a:lumMod val="85000"/>
                    <a:lumOff val="15000"/>
                  </a:schemeClr>
                </a:solidFill>
                <a:latin typeface="Segoe UI" panose="020B0502040204020203" pitchFamily="34" charset="0"/>
                <a:cs typeface="Segoe UI" panose="020B0502040204020203" pitchFamily="34" charset="0"/>
              </a:rPr>
            </a:br>
            <a:r>
              <a:rPr lang="en-US" sz="1050" dirty="0">
                <a:solidFill>
                  <a:schemeClr val="tx1">
                    <a:lumMod val="85000"/>
                    <a:lumOff val="15000"/>
                  </a:schemeClr>
                </a:solidFill>
                <a:latin typeface="Segoe UI" panose="020B0502040204020203" pitchFamily="34" charset="0"/>
                <a:cs typeface="Segoe UI" panose="020B0502040204020203" pitchFamily="34" charset="0"/>
              </a:rPr>
              <a:t>Gigabit Ethernet WAN, DSL (G. fast), </a:t>
            </a:r>
            <a:br>
              <a:rPr lang="en-US" sz="1050" dirty="0">
                <a:solidFill>
                  <a:schemeClr val="tx1">
                    <a:lumMod val="85000"/>
                    <a:lumOff val="15000"/>
                  </a:schemeClr>
                </a:solidFill>
                <a:latin typeface="Segoe UI" panose="020B0502040204020203" pitchFamily="34" charset="0"/>
                <a:cs typeface="Segoe UI" panose="020B0502040204020203" pitchFamily="34" charset="0"/>
              </a:rPr>
            </a:br>
            <a:r>
              <a:rPr lang="en-US" sz="1050" dirty="0">
                <a:solidFill>
                  <a:schemeClr val="tx1">
                    <a:lumMod val="85000"/>
                    <a:lumOff val="15000"/>
                  </a:schemeClr>
                </a:solidFill>
                <a:latin typeface="Segoe UI" panose="020B0502040204020203" pitchFamily="34" charset="0"/>
                <a:cs typeface="Segoe UI" panose="020B0502040204020203" pitchFamily="34" charset="0"/>
              </a:rPr>
              <a:t>LTE Advanced Pro </a:t>
            </a:r>
          </a:p>
          <a:p>
            <a:pPr marL="7938" indent="0" algn="ctr">
              <a:lnSpc>
                <a:spcPct val="100000"/>
              </a:lnSpc>
              <a:buSzPct val="90000"/>
              <a:buNone/>
            </a:pPr>
            <a:r>
              <a:rPr lang="en-US" sz="1050" dirty="0">
                <a:solidFill>
                  <a:schemeClr val="tx1">
                    <a:lumMod val="85000"/>
                    <a:lumOff val="15000"/>
                  </a:schemeClr>
                </a:solidFill>
                <a:latin typeface="Segoe UI" panose="020B0502040204020203" pitchFamily="34" charset="0"/>
                <a:cs typeface="Segoe UI" panose="020B0502040204020203" pitchFamily="34" charset="0"/>
              </a:rPr>
              <a:t>Gigabit Ethernet LAN , 802.11ac wave2 with Mobility Express</a:t>
            </a:r>
          </a:p>
          <a:p>
            <a:pPr marL="7938" indent="0" algn="ctr">
              <a:lnSpc>
                <a:spcPct val="100000"/>
              </a:lnSpc>
              <a:buSzPct val="90000"/>
              <a:buNone/>
            </a:pPr>
            <a:r>
              <a:rPr lang="en-US" sz="1050" dirty="0">
                <a:solidFill>
                  <a:schemeClr val="tx1">
                    <a:lumMod val="85000"/>
                    <a:lumOff val="15000"/>
                  </a:schemeClr>
                </a:solidFill>
                <a:latin typeface="Segoe UI" panose="020B0502040204020203" pitchFamily="34" charset="0"/>
                <a:cs typeface="Segoe UI" panose="020B0502040204020203" pitchFamily="34" charset="0"/>
              </a:rPr>
              <a:t>  </a:t>
            </a:r>
          </a:p>
        </p:txBody>
      </p:sp>
      <p:sp>
        <p:nvSpPr>
          <p:cNvPr id="17" name="Text Placeholder 4"/>
          <p:cNvSpPr txBox="1">
            <a:spLocks/>
          </p:cNvSpPr>
          <p:nvPr/>
        </p:nvSpPr>
        <p:spPr>
          <a:xfrm>
            <a:off x="6740531" y="2324732"/>
            <a:ext cx="1920240" cy="2098314"/>
          </a:xfrm>
          <a:prstGeom prst="rect">
            <a:avLst/>
          </a:prstGeom>
        </p:spPr>
        <p:txBody>
          <a:bodyPr lIns="0" tIns="45710" rIns="0" bIns="45710" anchor="t">
            <a:noAutofit/>
          </a:bodyPr>
          <a:lstStyle>
            <a:lvl1pPr marL="174625" indent="-117475" algn="l" defTabSz="684213" rtl="0" eaLnBrk="1" fontAlgn="base" hangingPunct="1">
              <a:lnSpc>
                <a:spcPct val="95000"/>
              </a:lnSpc>
              <a:spcBef>
                <a:spcPts val="1110"/>
              </a:spcBef>
              <a:spcAft>
                <a:spcPct val="0"/>
              </a:spcAft>
              <a:buClr>
                <a:schemeClr val="tx1"/>
              </a:buClr>
              <a:buSzPct val="60000"/>
              <a:buFont typeface="Arial"/>
              <a:buChar char="•"/>
              <a:defRPr lang="en-US" sz="2000" b="0" i="0" kern="1200" baseline="0">
                <a:solidFill>
                  <a:schemeClr val="tx1"/>
                </a:solidFill>
                <a:latin typeface="+mn-lt"/>
                <a:ea typeface="ＭＳ Ｐゴシック" charset="0"/>
                <a:cs typeface="CiscoSans ExtraLight"/>
              </a:defRPr>
            </a:lvl1pPr>
            <a:lvl2pPr marL="288925" indent="-114300" algn="l" defTabSz="684213" rtl="0" eaLnBrk="1" fontAlgn="base" hangingPunct="1">
              <a:lnSpc>
                <a:spcPct val="95000"/>
              </a:lnSpc>
              <a:spcBef>
                <a:spcPts val="450"/>
              </a:spcBef>
              <a:spcAft>
                <a:spcPct val="0"/>
              </a:spcAft>
              <a:buClr>
                <a:schemeClr val="tx1"/>
              </a:buClr>
              <a:buSzPct val="60000"/>
              <a:buFont typeface="Arial"/>
              <a:buChar char="•"/>
              <a:defRPr lang="en-US" sz="1800" b="0" i="0" kern="1200">
                <a:solidFill>
                  <a:schemeClr val="tx1"/>
                </a:solidFill>
                <a:latin typeface="+mn-lt"/>
                <a:ea typeface="ＭＳ Ｐゴシック" charset="0"/>
                <a:cs typeface="CiscoSans ExtraLight"/>
              </a:defRPr>
            </a:lvl2pPr>
            <a:lvl3pPr marL="403225" indent="-114300" algn="l" defTabSz="684213" rtl="0" eaLnBrk="1" fontAlgn="base" hangingPunct="1">
              <a:lnSpc>
                <a:spcPct val="95000"/>
              </a:lnSpc>
              <a:spcBef>
                <a:spcPts val="625"/>
              </a:spcBef>
              <a:spcAft>
                <a:spcPct val="0"/>
              </a:spcAft>
              <a:buClr>
                <a:schemeClr val="tx1"/>
              </a:buClr>
              <a:buSzPct val="60000"/>
              <a:buFont typeface="Arial"/>
              <a:buChar char="•"/>
              <a:defRPr lang="en-US" sz="1600" b="0" i="0" kern="1200">
                <a:solidFill>
                  <a:schemeClr val="tx1"/>
                </a:solidFill>
                <a:latin typeface="+mn-lt"/>
                <a:ea typeface="ＭＳ Ｐゴシック" charset="0"/>
                <a:cs typeface="CiscoSans ExtraLight"/>
              </a:defRPr>
            </a:lvl3pPr>
            <a:lvl4pPr marL="517525" indent="-114300" algn="l" defTabSz="684213" rtl="0" eaLnBrk="1" fontAlgn="base" hangingPunct="1">
              <a:lnSpc>
                <a:spcPct val="95000"/>
              </a:lnSpc>
              <a:spcBef>
                <a:spcPts val="625"/>
              </a:spcBef>
              <a:spcAft>
                <a:spcPct val="0"/>
              </a:spcAft>
              <a:buClr>
                <a:schemeClr val="tx1"/>
              </a:buClr>
              <a:buSzPct val="60000"/>
              <a:buFont typeface="Arial"/>
              <a:buChar char="•"/>
              <a:defRPr lang="en-US" sz="1400" b="0" i="0" kern="1200">
                <a:solidFill>
                  <a:schemeClr val="tx1"/>
                </a:solidFill>
                <a:latin typeface="+mn-lt"/>
                <a:ea typeface="ＭＳ Ｐゴシック" charset="0"/>
                <a:cs typeface="CiscoSans ExtraLight"/>
              </a:defRPr>
            </a:lvl4pPr>
            <a:lvl5pPr marL="631825" indent="-114300" algn="l" defTabSz="684213" rtl="0" eaLnBrk="1" fontAlgn="base" hangingPunct="1">
              <a:lnSpc>
                <a:spcPct val="95000"/>
              </a:lnSpc>
              <a:spcBef>
                <a:spcPts val="625"/>
              </a:spcBef>
              <a:spcAft>
                <a:spcPct val="0"/>
              </a:spcAft>
              <a:buClr>
                <a:schemeClr val="tx1"/>
              </a:buClr>
              <a:buSzPct val="60000"/>
              <a:buFont typeface="Arial"/>
              <a:buChar char="•"/>
              <a:defRPr lang="en-US" sz="1200" b="0" i="0" kern="1200">
                <a:solidFill>
                  <a:schemeClr val="tx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938" indent="0" algn="ctr">
              <a:buNone/>
            </a:pPr>
            <a:r>
              <a:rPr lang="en-US" sz="1200">
                <a:solidFill>
                  <a:schemeClr val="tx1">
                    <a:lumMod val="85000"/>
                    <a:lumOff val="15000"/>
                  </a:schemeClr>
                </a:solidFill>
                <a:latin typeface="Segoe UI" panose="020B0502040204020203" pitchFamily="34" charset="0"/>
                <a:cs typeface="Segoe UI" panose="020B0502040204020203" pitchFamily="34" charset="0"/>
              </a:rPr>
              <a:t>Comprehensive Security*</a:t>
            </a:r>
          </a:p>
          <a:p>
            <a:pPr marL="7938" indent="0" algn="ctr">
              <a:buNone/>
            </a:pPr>
            <a:r>
              <a:rPr lang="en-US" sz="1050">
                <a:solidFill>
                  <a:schemeClr val="tx1">
                    <a:lumMod val="85000"/>
                    <a:lumOff val="15000"/>
                  </a:schemeClr>
                </a:solidFill>
                <a:latin typeface="Segoe UI" panose="020B0502040204020203" pitchFamily="34" charset="0"/>
                <a:cs typeface="Segoe UI" panose="020B0502040204020203" pitchFamily="34" charset="0"/>
              </a:rPr>
              <a:t>   </a:t>
            </a:r>
          </a:p>
          <a:p>
            <a:pPr marL="7938" indent="0" algn="ctr">
              <a:buNone/>
            </a:pPr>
            <a:r>
              <a:rPr lang="en-US" sz="1050">
                <a:solidFill>
                  <a:schemeClr val="tx1">
                    <a:lumMod val="85000"/>
                    <a:lumOff val="15000"/>
                  </a:schemeClr>
                </a:solidFill>
                <a:latin typeface="Segoe UI" panose="020B0502040204020203" pitchFamily="34" charset="0"/>
                <a:cs typeface="Segoe UI" panose="020B0502040204020203" pitchFamily="34" charset="0"/>
              </a:rPr>
              <a:t>Ent. FW App aware, IPS, URL-F, AMP &amp; TG, DNS/web- layer security on SD-WAN</a:t>
            </a:r>
          </a:p>
          <a:p>
            <a:pPr marL="7938" indent="0" algn="ctr">
              <a:buNone/>
            </a:pPr>
            <a:r>
              <a:rPr lang="en-US" sz="1050">
                <a:solidFill>
                  <a:schemeClr val="tx1">
                    <a:lumMod val="85000"/>
                    <a:lumOff val="15000"/>
                  </a:schemeClr>
                </a:solidFill>
                <a:latin typeface="Segoe UI" panose="020B0502040204020203" pitchFamily="34" charset="0"/>
                <a:cs typeface="Segoe UI" panose="020B0502040204020203" pitchFamily="34" charset="0"/>
              </a:rPr>
              <a:t>Advanced threat defense </a:t>
            </a:r>
            <a:br>
              <a:rPr lang="en-US" sz="1050">
                <a:solidFill>
                  <a:schemeClr val="tx1">
                    <a:lumMod val="85000"/>
                    <a:lumOff val="15000"/>
                  </a:schemeClr>
                </a:solidFill>
                <a:latin typeface="Segoe UI" panose="020B0502040204020203" pitchFamily="34" charset="0"/>
                <a:cs typeface="Segoe UI" panose="020B0502040204020203" pitchFamily="34" charset="0"/>
              </a:rPr>
            </a:br>
            <a:r>
              <a:rPr lang="en-US" sz="1050">
                <a:solidFill>
                  <a:schemeClr val="tx1">
                    <a:lumMod val="85000"/>
                    <a:lumOff val="15000"/>
                  </a:schemeClr>
                </a:solidFill>
                <a:latin typeface="Segoe UI" panose="020B0502040204020203" pitchFamily="34" charset="0"/>
                <a:cs typeface="Segoe UI" panose="020B0502040204020203" pitchFamily="34" charset="0"/>
              </a:rPr>
              <a:t>with encryption at </a:t>
            </a:r>
            <a:br>
              <a:rPr lang="en-US" sz="1050">
                <a:solidFill>
                  <a:schemeClr val="tx1">
                    <a:lumMod val="85000"/>
                    <a:lumOff val="15000"/>
                  </a:schemeClr>
                </a:solidFill>
                <a:latin typeface="Segoe UI" panose="020B0502040204020203" pitchFamily="34" charset="0"/>
                <a:cs typeface="Segoe UI" panose="020B0502040204020203" pitchFamily="34" charset="0"/>
              </a:rPr>
            </a:br>
            <a:r>
              <a:rPr lang="en-US" sz="1050">
                <a:solidFill>
                  <a:schemeClr val="tx1">
                    <a:lumMod val="85000"/>
                    <a:lumOff val="15000"/>
                  </a:schemeClr>
                </a:solidFill>
                <a:latin typeface="Segoe UI" panose="020B0502040204020203" pitchFamily="34" charset="0"/>
                <a:cs typeface="Segoe UI" panose="020B0502040204020203" pitchFamily="34" charset="0"/>
              </a:rPr>
              <a:t>high-performance</a:t>
            </a:r>
          </a:p>
        </p:txBody>
      </p:sp>
      <p:grpSp>
        <p:nvGrpSpPr>
          <p:cNvPr id="20" name="Group 4"/>
          <p:cNvGrpSpPr>
            <a:grpSpLocks noChangeAspect="1"/>
          </p:cNvGrpSpPr>
          <p:nvPr/>
        </p:nvGrpSpPr>
        <p:grpSpPr bwMode="auto">
          <a:xfrm>
            <a:off x="1183915" y="1381824"/>
            <a:ext cx="636158" cy="684404"/>
            <a:chOff x="1499" y="243"/>
            <a:chExt cx="2558" cy="2752"/>
          </a:xfrm>
        </p:grpSpPr>
        <p:sp>
          <p:nvSpPr>
            <p:cNvPr id="21" name="Freeform 6"/>
            <p:cNvSpPr>
              <a:spLocks/>
            </p:cNvSpPr>
            <p:nvPr/>
          </p:nvSpPr>
          <p:spPr bwMode="auto">
            <a:xfrm>
              <a:off x="1499" y="243"/>
              <a:ext cx="2339" cy="2752"/>
            </a:xfrm>
            <a:custGeom>
              <a:avLst/>
              <a:gdLst>
                <a:gd name="T0" fmla="*/ 3550 w 4236"/>
                <a:gd name="T1" fmla="*/ 4617 h 4989"/>
                <a:gd name="T2" fmla="*/ 3236 w 4236"/>
                <a:gd name="T3" fmla="*/ 4748 h 4989"/>
                <a:gd name="T4" fmla="*/ 2907 w 4236"/>
                <a:gd name="T5" fmla="*/ 4831 h 4989"/>
                <a:gd name="T6" fmla="*/ 1588 w 4236"/>
                <a:gd name="T7" fmla="*/ 4673 h 4989"/>
                <a:gd name="T8" fmla="*/ 593 w 4236"/>
                <a:gd name="T9" fmla="*/ 3820 h 4989"/>
                <a:gd name="T10" fmla="*/ 244 w 4236"/>
                <a:gd name="T11" fmla="*/ 2574 h 4989"/>
                <a:gd name="T12" fmla="*/ 641 w 4236"/>
                <a:gd name="T13" fmla="*/ 1361 h 4989"/>
                <a:gd name="T14" fmla="*/ 1633 w 4236"/>
                <a:gd name="T15" fmla="*/ 583 h 4989"/>
                <a:gd name="T16" fmla="*/ 2873 w 4236"/>
                <a:gd name="T17" fmla="*/ 489 h 4989"/>
                <a:gd name="T18" fmla="*/ 3863 w 4236"/>
                <a:gd name="T19" fmla="*/ 1017 h 4989"/>
                <a:gd name="T20" fmla="*/ 4236 w 4236"/>
                <a:gd name="T21" fmla="*/ 730 h 4989"/>
                <a:gd name="T22" fmla="*/ 3981 w 4236"/>
                <a:gd name="T23" fmla="*/ 521 h 4989"/>
                <a:gd name="T24" fmla="*/ 3660 w 4236"/>
                <a:gd name="T25" fmla="*/ 325 h 4989"/>
                <a:gd name="T26" fmla="*/ 3314 w 4236"/>
                <a:gd name="T27" fmla="*/ 180 h 4989"/>
                <a:gd name="T28" fmla="*/ 2952 w 4236"/>
                <a:gd name="T29" fmla="*/ 88 h 4989"/>
                <a:gd name="T30" fmla="*/ 1499 w 4236"/>
                <a:gd name="T31" fmla="*/ 259 h 4989"/>
                <a:gd name="T32" fmla="*/ 399 w 4236"/>
                <a:gd name="T33" fmla="*/ 1198 h 4989"/>
                <a:gd name="T34" fmla="*/ 10 w 4236"/>
                <a:gd name="T35" fmla="*/ 2574 h 4989"/>
                <a:gd name="T36" fmla="*/ 447 w 4236"/>
                <a:gd name="T37" fmla="*/ 3918 h 4989"/>
                <a:gd name="T38" fmla="*/ 1543 w 4236"/>
                <a:gd name="T39" fmla="*/ 4782 h 4989"/>
                <a:gd name="T40" fmla="*/ 2918 w 4236"/>
                <a:gd name="T41" fmla="*/ 4889 h 4989"/>
                <a:gd name="T42" fmla="*/ 3250 w 4236"/>
                <a:gd name="T43" fmla="*/ 4789 h 4989"/>
                <a:gd name="T44" fmla="*/ 3563 w 4236"/>
                <a:gd name="T45" fmla="*/ 4643 h 4989"/>
                <a:gd name="T46" fmla="*/ 3850 w 4236"/>
                <a:gd name="T47" fmla="*/ 4452 h 4989"/>
                <a:gd name="T48" fmla="*/ 4106 w 4236"/>
                <a:gd name="T49" fmla="*/ 4222 h 4989"/>
                <a:gd name="T50" fmla="*/ 3842 w 4236"/>
                <a:gd name="T51" fmla="*/ 4440 h 4989"/>
                <a:gd name="T52" fmla="*/ 3550 w 4236"/>
                <a:gd name="T53" fmla="*/ 4617 h 4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36" h="4989">
                  <a:moveTo>
                    <a:pt x="3550" y="4617"/>
                  </a:moveTo>
                  <a:cubicBezTo>
                    <a:pt x="3448" y="4667"/>
                    <a:pt x="3343" y="4713"/>
                    <a:pt x="3236" y="4748"/>
                  </a:cubicBezTo>
                  <a:cubicBezTo>
                    <a:pt x="3128" y="4783"/>
                    <a:pt x="3018" y="4812"/>
                    <a:pt x="2907" y="4831"/>
                  </a:cubicBezTo>
                  <a:cubicBezTo>
                    <a:pt x="2462" y="4910"/>
                    <a:pt x="1996" y="4854"/>
                    <a:pt x="1588" y="4673"/>
                  </a:cubicBezTo>
                  <a:cubicBezTo>
                    <a:pt x="1179" y="4495"/>
                    <a:pt x="829" y="4192"/>
                    <a:pt x="593" y="3820"/>
                  </a:cubicBezTo>
                  <a:cubicBezTo>
                    <a:pt x="355" y="3449"/>
                    <a:pt x="234" y="3009"/>
                    <a:pt x="244" y="2574"/>
                  </a:cubicBezTo>
                  <a:cubicBezTo>
                    <a:pt x="254" y="2139"/>
                    <a:pt x="394" y="1711"/>
                    <a:pt x="641" y="1361"/>
                  </a:cubicBezTo>
                  <a:cubicBezTo>
                    <a:pt x="888" y="1009"/>
                    <a:pt x="1238" y="735"/>
                    <a:pt x="1633" y="583"/>
                  </a:cubicBezTo>
                  <a:cubicBezTo>
                    <a:pt x="2027" y="430"/>
                    <a:pt x="2465" y="398"/>
                    <a:pt x="2873" y="489"/>
                  </a:cubicBezTo>
                  <a:cubicBezTo>
                    <a:pt x="3246" y="572"/>
                    <a:pt x="3590" y="758"/>
                    <a:pt x="3863" y="1017"/>
                  </a:cubicBezTo>
                  <a:cubicBezTo>
                    <a:pt x="4236" y="730"/>
                    <a:pt x="4236" y="730"/>
                    <a:pt x="4236" y="730"/>
                  </a:cubicBezTo>
                  <a:cubicBezTo>
                    <a:pt x="4155" y="656"/>
                    <a:pt x="4071" y="585"/>
                    <a:pt x="3981" y="521"/>
                  </a:cubicBezTo>
                  <a:cubicBezTo>
                    <a:pt x="3878" y="449"/>
                    <a:pt x="3772" y="382"/>
                    <a:pt x="3660" y="325"/>
                  </a:cubicBezTo>
                  <a:cubicBezTo>
                    <a:pt x="3548" y="269"/>
                    <a:pt x="3433" y="220"/>
                    <a:pt x="3314" y="180"/>
                  </a:cubicBezTo>
                  <a:cubicBezTo>
                    <a:pt x="3196" y="141"/>
                    <a:pt x="3075" y="110"/>
                    <a:pt x="2952" y="88"/>
                  </a:cubicBezTo>
                  <a:cubicBezTo>
                    <a:pt x="2462" y="0"/>
                    <a:pt x="1950" y="61"/>
                    <a:pt x="1499" y="259"/>
                  </a:cubicBezTo>
                  <a:cubicBezTo>
                    <a:pt x="1047" y="456"/>
                    <a:pt x="660" y="788"/>
                    <a:pt x="399" y="1198"/>
                  </a:cubicBezTo>
                  <a:cubicBezTo>
                    <a:pt x="135" y="1608"/>
                    <a:pt x="0" y="2094"/>
                    <a:pt x="10" y="2574"/>
                  </a:cubicBezTo>
                  <a:cubicBezTo>
                    <a:pt x="20" y="3055"/>
                    <a:pt x="174" y="3529"/>
                    <a:pt x="447" y="3918"/>
                  </a:cubicBezTo>
                  <a:cubicBezTo>
                    <a:pt x="719" y="4307"/>
                    <a:pt x="1106" y="4612"/>
                    <a:pt x="1543" y="4782"/>
                  </a:cubicBezTo>
                  <a:cubicBezTo>
                    <a:pt x="1981" y="4953"/>
                    <a:pt x="2466" y="4989"/>
                    <a:pt x="2918" y="4889"/>
                  </a:cubicBezTo>
                  <a:cubicBezTo>
                    <a:pt x="3031" y="4864"/>
                    <a:pt x="3142" y="4830"/>
                    <a:pt x="3250" y="4789"/>
                  </a:cubicBezTo>
                  <a:cubicBezTo>
                    <a:pt x="3358" y="4748"/>
                    <a:pt x="3463" y="4698"/>
                    <a:pt x="3563" y="4643"/>
                  </a:cubicBezTo>
                  <a:cubicBezTo>
                    <a:pt x="3664" y="4587"/>
                    <a:pt x="3759" y="4521"/>
                    <a:pt x="3850" y="4452"/>
                  </a:cubicBezTo>
                  <a:cubicBezTo>
                    <a:pt x="3941" y="4382"/>
                    <a:pt x="4025" y="4304"/>
                    <a:pt x="4106" y="4222"/>
                  </a:cubicBezTo>
                  <a:cubicBezTo>
                    <a:pt x="4022" y="4300"/>
                    <a:pt x="3935" y="4374"/>
                    <a:pt x="3842" y="4440"/>
                  </a:cubicBezTo>
                  <a:cubicBezTo>
                    <a:pt x="3748" y="4505"/>
                    <a:pt x="3651" y="4566"/>
                    <a:pt x="3550" y="46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22" name="Freeform 7"/>
            <p:cNvSpPr>
              <a:spLocks/>
            </p:cNvSpPr>
            <p:nvPr/>
          </p:nvSpPr>
          <p:spPr bwMode="auto">
            <a:xfrm>
              <a:off x="2584" y="430"/>
              <a:ext cx="1473" cy="1470"/>
            </a:xfrm>
            <a:custGeom>
              <a:avLst/>
              <a:gdLst>
                <a:gd name="T0" fmla="*/ 159 w 2666"/>
                <a:gd name="T1" fmla="*/ 2507 h 2666"/>
                <a:gd name="T2" fmla="*/ 159 w 2666"/>
                <a:gd name="T3" fmla="*/ 2507 h 2666"/>
                <a:gd name="T4" fmla="*/ 159 w 2666"/>
                <a:gd name="T5" fmla="*/ 1926 h 2666"/>
                <a:gd name="T6" fmla="*/ 2666 w 2666"/>
                <a:gd name="T7" fmla="*/ 0 h 2666"/>
                <a:gd name="T8" fmla="*/ 740 w 2666"/>
                <a:gd name="T9" fmla="*/ 2507 h 2666"/>
                <a:gd name="T10" fmla="*/ 159 w 2666"/>
                <a:gd name="T11" fmla="*/ 2507 h 2666"/>
              </a:gdLst>
              <a:ahLst/>
              <a:cxnLst>
                <a:cxn ang="0">
                  <a:pos x="T0" y="T1"/>
                </a:cxn>
                <a:cxn ang="0">
                  <a:pos x="T2" y="T3"/>
                </a:cxn>
                <a:cxn ang="0">
                  <a:pos x="T4" y="T5"/>
                </a:cxn>
                <a:cxn ang="0">
                  <a:pos x="T6" y="T7"/>
                </a:cxn>
                <a:cxn ang="0">
                  <a:pos x="T8" y="T9"/>
                </a:cxn>
                <a:cxn ang="0">
                  <a:pos x="T10" y="T11"/>
                </a:cxn>
              </a:cxnLst>
              <a:rect l="0" t="0" r="r" b="b"/>
              <a:pathLst>
                <a:path w="2666" h="2666">
                  <a:moveTo>
                    <a:pt x="159" y="2507"/>
                  </a:moveTo>
                  <a:cubicBezTo>
                    <a:pt x="159" y="2507"/>
                    <a:pt x="159" y="2507"/>
                    <a:pt x="159" y="2507"/>
                  </a:cubicBezTo>
                  <a:cubicBezTo>
                    <a:pt x="0" y="2347"/>
                    <a:pt x="0" y="2086"/>
                    <a:pt x="159" y="1926"/>
                  </a:cubicBezTo>
                  <a:cubicBezTo>
                    <a:pt x="2666" y="0"/>
                    <a:pt x="2666" y="0"/>
                    <a:pt x="2666" y="0"/>
                  </a:cubicBezTo>
                  <a:cubicBezTo>
                    <a:pt x="740" y="2507"/>
                    <a:pt x="740" y="2507"/>
                    <a:pt x="740" y="2507"/>
                  </a:cubicBezTo>
                  <a:cubicBezTo>
                    <a:pt x="580" y="2666"/>
                    <a:pt x="319" y="2666"/>
                    <a:pt x="159" y="250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23" name="Oval 22"/>
          <p:cNvSpPr/>
          <p:nvPr/>
        </p:nvSpPr>
        <p:spPr>
          <a:xfrm>
            <a:off x="3102076" y="1265301"/>
            <a:ext cx="917450" cy="9174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28"/>
          <p:cNvSpPr>
            <a:spLocks noEditPoints="1"/>
          </p:cNvSpPr>
          <p:nvPr/>
        </p:nvSpPr>
        <p:spPr bwMode="auto">
          <a:xfrm>
            <a:off x="3254299" y="1476112"/>
            <a:ext cx="613004" cy="495829"/>
          </a:xfrm>
          <a:custGeom>
            <a:avLst/>
            <a:gdLst>
              <a:gd name="T0" fmla="*/ 1359 w 16583"/>
              <a:gd name="T1" fmla="*/ 5875 h 13426"/>
              <a:gd name="T2" fmla="*/ 1359 w 16583"/>
              <a:gd name="T3" fmla="*/ 5875 h 13426"/>
              <a:gd name="T4" fmla="*/ 487 w 16583"/>
              <a:gd name="T5" fmla="*/ 5528 h 13426"/>
              <a:gd name="T6" fmla="*/ 487 w 16583"/>
              <a:gd name="T7" fmla="*/ 3789 h 13426"/>
              <a:gd name="T8" fmla="*/ 5086 w 16583"/>
              <a:gd name="T9" fmla="*/ 1078 h 13426"/>
              <a:gd name="T10" fmla="*/ 15991 w 16583"/>
              <a:gd name="T11" fmla="*/ 3650 h 13426"/>
              <a:gd name="T12" fmla="*/ 16131 w 16583"/>
              <a:gd name="T13" fmla="*/ 5353 h 13426"/>
              <a:gd name="T14" fmla="*/ 14423 w 16583"/>
              <a:gd name="T15" fmla="*/ 5528 h 13426"/>
              <a:gd name="T16" fmla="*/ 5923 w 16583"/>
              <a:gd name="T17" fmla="*/ 3372 h 13426"/>
              <a:gd name="T18" fmla="*/ 2230 w 16583"/>
              <a:gd name="T19" fmla="*/ 5528 h 13426"/>
              <a:gd name="T20" fmla="*/ 1359 w 16583"/>
              <a:gd name="T21" fmla="*/ 5875 h 13426"/>
              <a:gd name="T22" fmla="*/ 4671 w 16583"/>
              <a:gd name="T23" fmla="*/ 8910 h 13426"/>
              <a:gd name="T24" fmla="*/ 5544 w 16583"/>
              <a:gd name="T25" fmla="*/ 8561 h 13426"/>
              <a:gd name="T26" fmla="*/ 7217 w 16583"/>
              <a:gd name="T27" fmla="*/ 7586 h 13426"/>
              <a:gd name="T28" fmla="*/ 11154 w 16583"/>
              <a:gd name="T29" fmla="*/ 8597 h 13426"/>
              <a:gd name="T30" fmla="*/ 12897 w 16583"/>
              <a:gd name="T31" fmla="*/ 8458 h 13426"/>
              <a:gd name="T32" fmla="*/ 12757 w 16583"/>
              <a:gd name="T33" fmla="*/ 6717 h 13426"/>
              <a:gd name="T34" fmla="*/ 6449 w 16583"/>
              <a:gd name="T35" fmla="*/ 5255 h 13426"/>
              <a:gd name="T36" fmla="*/ 3765 w 16583"/>
              <a:gd name="T37" fmla="*/ 6822 h 13426"/>
              <a:gd name="T38" fmla="*/ 3800 w 16583"/>
              <a:gd name="T39" fmla="*/ 8561 h 13426"/>
              <a:gd name="T40" fmla="*/ 4671 w 16583"/>
              <a:gd name="T41" fmla="*/ 8910 h 13426"/>
              <a:gd name="T42" fmla="*/ 4671 w 16583"/>
              <a:gd name="T43" fmla="*/ 8910 h 13426"/>
              <a:gd name="T44" fmla="*/ 10038 w 16583"/>
              <a:gd name="T45" fmla="*/ 11688 h 13426"/>
              <a:gd name="T46" fmla="*/ 8298 w 16583"/>
              <a:gd name="T47" fmla="*/ 9948 h 13426"/>
              <a:gd name="T48" fmla="*/ 6557 w 16583"/>
              <a:gd name="T49" fmla="*/ 11688 h 13426"/>
              <a:gd name="T50" fmla="*/ 8298 w 16583"/>
              <a:gd name="T51" fmla="*/ 13426 h 13426"/>
              <a:gd name="T52" fmla="*/ 10038 w 16583"/>
              <a:gd name="T53" fmla="*/ 11688 h 13426"/>
              <a:gd name="T54" fmla="*/ 10038 w 16583"/>
              <a:gd name="T55" fmla="*/ 11688 h 1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83" h="13426">
                <a:moveTo>
                  <a:pt x="1359" y="5875"/>
                </a:moveTo>
                <a:cubicBezTo>
                  <a:pt x="1359" y="5875"/>
                  <a:pt x="1359" y="5875"/>
                  <a:pt x="1359" y="5875"/>
                </a:cubicBezTo>
                <a:cubicBezTo>
                  <a:pt x="1045" y="5875"/>
                  <a:pt x="732" y="5770"/>
                  <a:pt x="487" y="5528"/>
                </a:cubicBezTo>
                <a:cubicBezTo>
                  <a:pt x="0" y="5041"/>
                  <a:pt x="0" y="4276"/>
                  <a:pt x="487" y="3789"/>
                </a:cubicBezTo>
                <a:cubicBezTo>
                  <a:pt x="558" y="3720"/>
                  <a:pt x="2299" y="1947"/>
                  <a:pt x="5086" y="1078"/>
                </a:cubicBezTo>
                <a:cubicBezTo>
                  <a:pt x="7665" y="243"/>
                  <a:pt x="11671" y="0"/>
                  <a:pt x="15991" y="3650"/>
                </a:cubicBezTo>
                <a:cubicBezTo>
                  <a:pt x="16513" y="4067"/>
                  <a:pt x="16583" y="4867"/>
                  <a:pt x="16131" y="5353"/>
                </a:cubicBezTo>
                <a:cubicBezTo>
                  <a:pt x="15713" y="5875"/>
                  <a:pt x="14911" y="5945"/>
                  <a:pt x="14423" y="5528"/>
                </a:cubicBezTo>
                <a:cubicBezTo>
                  <a:pt x="11671" y="3198"/>
                  <a:pt x="8814" y="2469"/>
                  <a:pt x="5923" y="3372"/>
                </a:cubicBezTo>
                <a:cubicBezTo>
                  <a:pt x="3693" y="4067"/>
                  <a:pt x="2265" y="5492"/>
                  <a:pt x="2230" y="5528"/>
                </a:cubicBezTo>
                <a:cubicBezTo>
                  <a:pt x="1986" y="5770"/>
                  <a:pt x="1673" y="5875"/>
                  <a:pt x="1359" y="5875"/>
                </a:cubicBezTo>
                <a:moveTo>
                  <a:pt x="4671" y="8910"/>
                </a:moveTo>
                <a:cubicBezTo>
                  <a:pt x="4986" y="8910"/>
                  <a:pt x="5299" y="8805"/>
                  <a:pt x="5544" y="8561"/>
                </a:cubicBezTo>
                <a:cubicBezTo>
                  <a:pt x="5544" y="8527"/>
                  <a:pt x="6205" y="7900"/>
                  <a:pt x="7217" y="7586"/>
                </a:cubicBezTo>
                <a:cubicBezTo>
                  <a:pt x="8540" y="7134"/>
                  <a:pt x="9865" y="7482"/>
                  <a:pt x="11154" y="8597"/>
                </a:cubicBezTo>
                <a:cubicBezTo>
                  <a:pt x="11678" y="9015"/>
                  <a:pt x="12444" y="8945"/>
                  <a:pt x="12897" y="8458"/>
                </a:cubicBezTo>
                <a:cubicBezTo>
                  <a:pt x="13351" y="7935"/>
                  <a:pt x="13280" y="7134"/>
                  <a:pt x="12757" y="6717"/>
                </a:cubicBezTo>
                <a:cubicBezTo>
                  <a:pt x="10283" y="4627"/>
                  <a:pt x="7948" y="4767"/>
                  <a:pt x="6449" y="5255"/>
                </a:cubicBezTo>
                <a:cubicBezTo>
                  <a:pt x="4881" y="5742"/>
                  <a:pt x="3905" y="6717"/>
                  <a:pt x="3765" y="6822"/>
                </a:cubicBezTo>
                <a:cubicBezTo>
                  <a:pt x="3313" y="7307"/>
                  <a:pt x="3313" y="8074"/>
                  <a:pt x="3800" y="8561"/>
                </a:cubicBezTo>
                <a:cubicBezTo>
                  <a:pt x="4044" y="8805"/>
                  <a:pt x="4358" y="8910"/>
                  <a:pt x="4671" y="8910"/>
                </a:cubicBezTo>
                <a:cubicBezTo>
                  <a:pt x="4671" y="8910"/>
                  <a:pt x="4671" y="8910"/>
                  <a:pt x="4671" y="8910"/>
                </a:cubicBezTo>
                <a:moveTo>
                  <a:pt x="10038" y="11688"/>
                </a:moveTo>
                <a:cubicBezTo>
                  <a:pt x="10038" y="10748"/>
                  <a:pt x="9237" y="9948"/>
                  <a:pt x="8298" y="9948"/>
                </a:cubicBezTo>
                <a:cubicBezTo>
                  <a:pt x="7322" y="9948"/>
                  <a:pt x="6557" y="10748"/>
                  <a:pt x="6557" y="11688"/>
                </a:cubicBezTo>
                <a:cubicBezTo>
                  <a:pt x="6557" y="12661"/>
                  <a:pt x="7322" y="13426"/>
                  <a:pt x="8298" y="13426"/>
                </a:cubicBezTo>
                <a:cubicBezTo>
                  <a:pt x="9237" y="13426"/>
                  <a:pt x="10038" y="12661"/>
                  <a:pt x="10038" y="11688"/>
                </a:cubicBezTo>
                <a:cubicBezTo>
                  <a:pt x="10038" y="11688"/>
                  <a:pt x="10038" y="11688"/>
                  <a:pt x="10038" y="116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25" name="Oval 24"/>
          <p:cNvSpPr/>
          <p:nvPr/>
        </p:nvSpPr>
        <p:spPr>
          <a:xfrm>
            <a:off x="7250883" y="1265301"/>
            <a:ext cx="917450" cy="91745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25"/>
          <p:cNvSpPr>
            <a:spLocks noEditPoints="1"/>
          </p:cNvSpPr>
          <p:nvPr/>
        </p:nvSpPr>
        <p:spPr bwMode="auto">
          <a:xfrm>
            <a:off x="7366577" y="1381824"/>
            <a:ext cx="686062" cy="684404"/>
          </a:xfrm>
          <a:custGeom>
            <a:avLst/>
            <a:gdLst>
              <a:gd name="T0" fmla="*/ 3736 w 4159"/>
              <a:gd name="T1" fmla="*/ 2964 h 4155"/>
              <a:gd name="T2" fmla="*/ 3914 w 4159"/>
              <a:gd name="T3" fmla="*/ 2357 h 4155"/>
              <a:gd name="T4" fmla="*/ 2904 w 4159"/>
              <a:gd name="T5" fmla="*/ 471 h 4155"/>
              <a:gd name="T6" fmla="*/ 431 w 4159"/>
              <a:gd name="T7" fmla="*/ 1321 h 4155"/>
              <a:gd name="T8" fmla="*/ 242 w 4159"/>
              <a:gd name="T9" fmla="*/ 1765 h 4155"/>
              <a:gd name="T10" fmla="*/ 107 w 4159"/>
              <a:gd name="T11" fmla="*/ 1532 h 4155"/>
              <a:gd name="T12" fmla="*/ 242 w 4159"/>
              <a:gd name="T13" fmla="*/ 1226 h 4155"/>
              <a:gd name="T14" fmla="*/ 2998 w 4159"/>
              <a:gd name="T15" fmla="*/ 283 h 4155"/>
              <a:gd name="T16" fmla="*/ 4131 w 4159"/>
              <a:gd name="T17" fmla="*/ 2322 h 4155"/>
              <a:gd name="T18" fmla="*/ 3939 w 4159"/>
              <a:gd name="T19" fmla="*/ 3010 h 4155"/>
              <a:gd name="T20" fmla="*/ 1276 w 4159"/>
              <a:gd name="T21" fmla="*/ 3977 h 4155"/>
              <a:gd name="T22" fmla="*/ 1569 w 4159"/>
              <a:gd name="T23" fmla="*/ 3819 h 4155"/>
              <a:gd name="T24" fmla="*/ 2361 w 4159"/>
              <a:gd name="T25" fmla="*/ 2986 h 4155"/>
              <a:gd name="T26" fmla="*/ 2644 w 4159"/>
              <a:gd name="T27" fmla="*/ 2284 h 4155"/>
              <a:gd name="T28" fmla="*/ 2044 w 4159"/>
              <a:gd name="T29" fmla="*/ 1536 h 4155"/>
              <a:gd name="T30" fmla="*/ 1380 w 4159"/>
              <a:gd name="T31" fmla="*/ 2210 h 4155"/>
              <a:gd name="T32" fmla="*/ 444 w 4159"/>
              <a:gd name="T33" fmla="*/ 3045 h 4155"/>
              <a:gd name="T34" fmla="*/ 388 w 4159"/>
              <a:gd name="T35" fmla="*/ 3257 h 4155"/>
              <a:gd name="T36" fmla="*/ 1239 w 4159"/>
              <a:gd name="T37" fmla="*/ 2858 h 4155"/>
              <a:gd name="T38" fmla="*/ 1997 w 4159"/>
              <a:gd name="T39" fmla="*/ 1763 h 4155"/>
              <a:gd name="T40" fmla="*/ 2455 w 4159"/>
              <a:gd name="T41" fmla="*/ 2208 h 4155"/>
              <a:gd name="T42" fmla="*/ 2096 w 4159"/>
              <a:gd name="T43" fmla="*/ 2984 h 4155"/>
              <a:gd name="T44" fmla="*/ 1335 w 4159"/>
              <a:gd name="T45" fmla="*/ 3695 h 4155"/>
              <a:gd name="T46" fmla="*/ 1276 w 4159"/>
              <a:gd name="T47" fmla="*/ 3977 h 4155"/>
              <a:gd name="T48" fmla="*/ 2172 w 4159"/>
              <a:gd name="T49" fmla="*/ 3915 h 4155"/>
              <a:gd name="T50" fmla="*/ 3068 w 4159"/>
              <a:gd name="T51" fmla="*/ 2551 h 4155"/>
              <a:gd name="T52" fmla="*/ 2082 w 4159"/>
              <a:gd name="T53" fmla="*/ 1060 h 4155"/>
              <a:gd name="T54" fmla="*/ 880 w 4159"/>
              <a:gd name="T55" fmla="*/ 2204 h 4155"/>
              <a:gd name="T56" fmla="*/ 360 w 4159"/>
              <a:gd name="T57" fmla="*/ 2566 h 4155"/>
              <a:gd name="T58" fmla="*/ 90 w 4159"/>
              <a:gd name="T59" fmla="*/ 2748 h 4155"/>
              <a:gd name="T60" fmla="*/ 899 w 4159"/>
              <a:gd name="T61" fmla="*/ 2497 h 4155"/>
              <a:gd name="T62" fmla="*/ 1712 w 4159"/>
              <a:gd name="T63" fmla="*/ 1358 h 4155"/>
              <a:gd name="T64" fmla="*/ 2464 w 4159"/>
              <a:gd name="T65" fmla="*/ 1365 h 4155"/>
              <a:gd name="T66" fmla="*/ 2521 w 4159"/>
              <a:gd name="T67" fmla="*/ 3229 h 4155"/>
              <a:gd name="T68" fmla="*/ 1750 w 4159"/>
              <a:gd name="T69" fmla="*/ 4028 h 4155"/>
              <a:gd name="T70" fmla="*/ 1886 w 4159"/>
              <a:gd name="T71" fmla="*/ 4144 h 4155"/>
              <a:gd name="T72" fmla="*/ 2677 w 4159"/>
              <a:gd name="T73" fmla="*/ 4056 h 4155"/>
              <a:gd name="T74" fmla="*/ 2878 w 4159"/>
              <a:gd name="T75" fmla="*/ 3879 h 4155"/>
              <a:gd name="T76" fmla="*/ 3449 w 4159"/>
              <a:gd name="T77" fmla="*/ 2932 h 4155"/>
              <a:gd name="T78" fmla="*/ 2772 w 4159"/>
              <a:gd name="T79" fmla="*/ 719 h 4155"/>
              <a:gd name="T80" fmla="*/ 886 w 4159"/>
              <a:gd name="T81" fmla="*/ 1116 h 4155"/>
              <a:gd name="T82" fmla="*/ 533 w 4159"/>
              <a:gd name="T83" fmla="*/ 1812 h 4155"/>
              <a:gd name="T84" fmla="*/ 107 w 4159"/>
              <a:gd name="T85" fmla="*/ 2132 h 4155"/>
              <a:gd name="T86" fmla="*/ 74 w 4159"/>
              <a:gd name="T87" fmla="*/ 2335 h 4155"/>
              <a:gd name="T88" fmla="*/ 624 w 4159"/>
              <a:gd name="T89" fmla="*/ 2061 h 4155"/>
              <a:gd name="T90" fmla="*/ 1290 w 4159"/>
              <a:gd name="T91" fmla="*/ 1022 h 4155"/>
              <a:gd name="T92" fmla="*/ 3415 w 4159"/>
              <a:gd name="T93" fmla="*/ 1994 h 4155"/>
              <a:gd name="T94" fmla="*/ 2602 w 4159"/>
              <a:gd name="T95" fmla="*/ 3885 h 4155"/>
              <a:gd name="T96" fmla="*/ 764 w 4159"/>
              <a:gd name="T97" fmla="*/ 3679 h 4155"/>
              <a:gd name="T98" fmla="*/ 1654 w 4159"/>
              <a:gd name="T99" fmla="*/ 3117 h 4155"/>
              <a:gd name="T100" fmla="*/ 2040 w 4159"/>
              <a:gd name="T101" fmla="*/ 2512 h 4155"/>
              <a:gd name="T102" fmla="*/ 1909 w 4159"/>
              <a:gd name="T103" fmla="*/ 2259 h 4155"/>
              <a:gd name="T104" fmla="*/ 1483 w 4159"/>
              <a:gd name="T105" fmla="*/ 2966 h 4155"/>
              <a:gd name="T106" fmla="*/ 849 w 4159"/>
              <a:gd name="T107" fmla="*/ 3410 h 4155"/>
              <a:gd name="T108" fmla="*/ 764 w 4159"/>
              <a:gd name="T109" fmla="*/ 3679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59" h="4155">
                <a:moveTo>
                  <a:pt x="3829" y="3092"/>
                </a:moveTo>
                <a:cubicBezTo>
                  <a:pt x="3770" y="3098"/>
                  <a:pt x="3717" y="3056"/>
                  <a:pt x="3736" y="2964"/>
                </a:cubicBezTo>
                <a:cubicBezTo>
                  <a:pt x="3751" y="2891"/>
                  <a:pt x="3791" y="2828"/>
                  <a:pt x="3817" y="2759"/>
                </a:cubicBezTo>
                <a:cubicBezTo>
                  <a:pt x="3866" y="2629"/>
                  <a:pt x="3898" y="2494"/>
                  <a:pt x="3914" y="2357"/>
                </a:cubicBezTo>
                <a:cubicBezTo>
                  <a:pt x="3947" y="2078"/>
                  <a:pt x="3914" y="1794"/>
                  <a:pt x="3829" y="1528"/>
                </a:cubicBezTo>
                <a:cubicBezTo>
                  <a:pt x="3678" y="1075"/>
                  <a:pt x="3338" y="698"/>
                  <a:pt x="2904" y="471"/>
                </a:cubicBezTo>
                <a:cubicBezTo>
                  <a:pt x="2451" y="264"/>
                  <a:pt x="1960" y="226"/>
                  <a:pt x="1488" y="377"/>
                </a:cubicBezTo>
                <a:cubicBezTo>
                  <a:pt x="1016" y="547"/>
                  <a:pt x="658" y="868"/>
                  <a:pt x="431" y="1321"/>
                </a:cubicBezTo>
                <a:cubicBezTo>
                  <a:pt x="377" y="1429"/>
                  <a:pt x="323" y="1555"/>
                  <a:pt x="301" y="1681"/>
                </a:cubicBezTo>
                <a:cubicBezTo>
                  <a:pt x="296" y="1716"/>
                  <a:pt x="274" y="1748"/>
                  <a:pt x="242" y="1765"/>
                </a:cubicBezTo>
                <a:cubicBezTo>
                  <a:pt x="210" y="1782"/>
                  <a:pt x="171" y="1784"/>
                  <a:pt x="136" y="1763"/>
                </a:cubicBezTo>
                <a:cubicBezTo>
                  <a:pt x="44" y="1710"/>
                  <a:pt x="80" y="1610"/>
                  <a:pt x="107" y="1532"/>
                </a:cubicBezTo>
                <a:cubicBezTo>
                  <a:pt x="143" y="1426"/>
                  <a:pt x="187" y="1323"/>
                  <a:pt x="242" y="1226"/>
                </a:cubicBezTo>
                <a:cubicBezTo>
                  <a:pt x="242" y="1226"/>
                  <a:pt x="242" y="1226"/>
                  <a:pt x="242" y="1226"/>
                </a:cubicBezTo>
                <a:cubicBezTo>
                  <a:pt x="488" y="717"/>
                  <a:pt x="903" y="358"/>
                  <a:pt x="1413" y="188"/>
                </a:cubicBezTo>
                <a:cubicBezTo>
                  <a:pt x="1941" y="0"/>
                  <a:pt x="2508" y="37"/>
                  <a:pt x="2998" y="283"/>
                </a:cubicBezTo>
                <a:cubicBezTo>
                  <a:pt x="3489" y="528"/>
                  <a:pt x="3848" y="943"/>
                  <a:pt x="4037" y="1472"/>
                </a:cubicBezTo>
                <a:cubicBezTo>
                  <a:pt x="4128" y="1744"/>
                  <a:pt x="4159" y="2036"/>
                  <a:pt x="4131" y="2322"/>
                </a:cubicBezTo>
                <a:cubicBezTo>
                  <a:pt x="4116" y="2466"/>
                  <a:pt x="4087" y="2608"/>
                  <a:pt x="4042" y="2746"/>
                </a:cubicBezTo>
                <a:cubicBezTo>
                  <a:pt x="4014" y="2835"/>
                  <a:pt x="3979" y="2925"/>
                  <a:pt x="3939" y="3010"/>
                </a:cubicBezTo>
                <a:cubicBezTo>
                  <a:pt x="3915" y="3061"/>
                  <a:pt x="3870" y="3088"/>
                  <a:pt x="3829" y="3092"/>
                </a:cubicBezTo>
                <a:close/>
                <a:moveTo>
                  <a:pt x="1276" y="3977"/>
                </a:moveTo>
                <a:cubicBezTo>
                  <a:pt x="1298" y="3978"/>
                  <a:pt x="1319" y="3976"/>
                  <a:pt x="1338" y="3970"/>
                </a:cubicBezTo>
                <a:cubicBezTo>
                  <a:pt x="1428" y="3944"/>
                  <a:pt x="1497" y="3876"/>
                  <a:pt x="1569" y="3819"/>
                </a:cubicBezTo>
                <a:cubicBezTo>
                  <a:pt x="1656" y="3750"/>
                  <a:pt x="1739" y="3676"/>
                  <a:pt x="1825" y="3605"/>
                </a:cubicBezTo>
                <a:cubicBezTo>
                  <a:pt x="2036" y="3429"/>
                  <a:pt x="2230" y="3229"/>
                  <a:pt x="2361" y="2986"/>
                </a:cubicBezTo>
                <a:cubicBezTo>
                  <a:pt x="2478" y="2767"/>
                  <a:pt x="2580" y="2532"/>
                  <a:pt x="2642" y="2291"/>
                </a:cubicBezTo>
                <a:cubicBezTo>
                  <a:pt x="2643" y="2289"/>
                  <a:pt x="2644" y="2286"/>
                  <a:pt x="2644" y="2284"/>
                </a:cubicBezTo>
                <a:cubicBezTo>
                  <a:pt x="2686" y="2118"/>
                  <a:pt x="2702" y="1951"/>
                  <a:pt x="2600" y="1802"/>
                </a:cubicBezTo>
                <a:cubicBezTo>
                  <a:pt x="2483" y="1632"/>
                  <a:pt x="2248" y="1525"/>
                  <a:pt x="2044" y="1536"/>
                </a:cubicBezTo>
                <a:cubicBezTo>
                  <a:pt x="1863" y="1546"/>
                  <a:pt x="1713" y="1634"/>
                  <a:pt x="1603" y="1775"/>
                </a:cubicBezTo>
                <a:cubicBezTo>
                  <a:pt x="1502" y="1904"/>
                  <a:pt x="1441" y="2059"/>
                  <a:pt x="1380" y="2210"/>
                </a:cubicBezTo>
                <a:cubicBezTo>
                  <a:pt x="1319" y="2362"/>
                  <a:pt x="1256" y="2515"/>
                  <a:pt x="1151" y="2641"/>
                </a:cubicBezTo>
                <a:cubicBezTo>
                  <a:pt x="976" y="2853"/>
                  <a:pt x="706" y="2960"/>
                  <a:pt x="444" y="3045"/>
                </a:cubicBezTo>
                <a:cubicBezTo>
                  <a:pt x="407" y="3057"/>
                  <a:pt x="369" y="3070"/>
                  <a:pt x="346" y="3104"/>
                </a:cubicBezTo>
                <a:cubicBezTo>
                  <a:pt x="311" y="3158"/>
                  <a:pt x="330" y="3228"/>
                  <a:pt x="388" y="3257"/>
                </a:cubicBezTo>
                <a:cubicBezTo>
                  <a:pt x="439" y="3282"/>
                  <a:pt x="502" y="3263"/>
                  <a:pt x="556" y="3243"/>
                </a:cubicBezTo>
                <a:cubicBezTo>
                  <a:pt x="803" y="3151"/>
                  <a:pt x="1052" y="3043"/>
                  <a:pt x="1239" y="2858"/>
                </a:cubicBezTo>
                <a:cubicBezTo>
                  <a:pt x="1419" y="2680"/>
                  <a:pt x="1524" y="2448"/>
                  <a:pt x="1626" y="2220"/>
                </a:cubicBezTo>
                <a:cubicBezTo>
                  <a:pt x="1702" y="2051"/>
                  <a:pt x="1799" y="1815"/>
                  <a:pt x="1997" y="1763"/>
                </a:cubicBezTo>
                <a:cubicBezTo>
                  <a:pt x="2130" y="1727"/>
                  <a:pt x="2291" y="1789"/>
                  <a:pt x="2389" y="1882"/>
                </a:cubicBezTo>
                <a:cubicBezTo>
                  <a:pt x="2482" y="1970"/>
                  <a:pt x="2491" y="2090"/>
                  <a:pt x="2455" y="2208"/>
                </a:cubicBezTo>
                <a:cubicBezTo>
                  <a:pt x="2455" y="2208"/>
                  <a:pt x="2455" y="2208"/>
                  <a:pt x="2455" y="2208"/>
                </a:cubicBezTo>
                <a:cubicBezTo>
                  <a:pt x="2399" y="2359"/>
                  <a:pt x="2285" y="2719"/>
                  <a:pt x="2096" y="2984"/>
                </a:cubicBezTo>
                <a:cubicBezTo>
                  <a:pt x="1963" y="3192"/>
                  <a:pt x="1782" y="3368"/>
                  <a:pt x="1588" y="3520"/>
                </a:cubicBezTo>
                <a:cubicBezTo>
                  <a:pt x="1508" y="3584"/>
                  <a:pt x="1421" y="3640"/>
                  <a:pt x="1335" y="3695"/>
                </a:cubicBezTo>
                <a:cubicBezTo>
                  <a:pt x="1271" y="3737"/>
                  <a:pt x="1168" y="3769"/>
                  <a:pt x="1150" y="3853"/>
                </a:cubicBezTo>
                <a:cubicBezTo>
                  <a:pt x="1134" y="3934"/>
                  <a:pt x="1206" y="3973"/>
                  <a:pt x="1276" y="3977"/>
                </a:cubicBezTo>
                <a:close/>
                <a:moveTo>
                  <a:pt x="1983" y="4100"/>
                </a:moveTo>
                <a:cubicBezTo>
                  <a:pt x="2054" y="4049"/>
                  <a:pt x="2111" y="3971"/>
                  <a:pt x="2172" y="3915"/>
                </a:cubicBezTo>
                <a:cubicBezTo>
                  <a:pt x="2379" y="3728"/>
                  <a:pt x="2570" y="3523"/>
                  <a:pt x="2726" y="3292"/>
                </a:cubicBezTo>
                <a:cubicBezTo>
                  <a:pt x="2878" y="3065"/>
                  <a:pt x="2977" y="2807"/>
                  <a:pt x="3068" y="2551"/>
                </a:cubicBezTo>
                <a:cubicBezTo>
                  <a:pt x="3133" y="2345"/>
                  <a:pt x="3173" y="2124"/>
                  <a:pt x="3144" y="1908"/>
                </a:cubicBezTo>
                <a:cubicBezTo>
                  <a:pt x="3075" y="1401"/>
                  <a:pt x="2576" y="1055"/>
                  <a:pt x="2082" y="1060"/>
                </a:cubicBezTo>
                <a:cubicBezTo>
                  <a:pt x="1678" y="1063"/>
                  <a:pt x="1297" y="1310"/>
                  <a:pt x="1123" y="1674"/>
                </a:cubicBezTo>
                <a:cubicBezTo>
                  <a:pt x="1039" y="1848"/>
                  <a:pt x="989" y="2043"/>
                  <a:pt x="880" y="2204"/>
                </a:cubicBezTo>
                <a:cubicBezTo>
                  <a:pt x="801" y="2321"/>
                  <a:pt x="687" y="2410"/>
                  <a:pt x="564" y="2477"/>
                </a:cubicBezTo>
                <a:cubicBezTo>
                  <a:pt x="498" y="2512"/>
                  <a:pt x="430" y="2541"/>
                  <a:pt x="360" y="2566"/>
                </a:cubicBezTo>
                <a:cubicBezTo>
                  <a:pt x="289" y="2592"/>
                  <a:pt x="207" y="2605"/>
                  <a:pt x="146" y="2649"/>
                </a:cubicBezTo>
                <a:cubicBezTo>
                  <a:pt x="113" y="2672"/>
                  <a:pt x="92" y="2708"/>
                  <a:pt x="90" y="2748"/>
                </a:cubicBezTo>
                <a:cubicBezTo>
                  <a:pt x="79" y="2938"/>
                  <a:pt x="497" y="2746"/>
                  <a:pt x="567" y="2715"/>
                </a:cubicBezTo>
                <a:cubicBezTo>
                  <a:pt x="688" y="2661"/>
                  <a:pt x="805" y="2592"/>
                  <a:pt x="899" y="2497"/>
                </a:cubicBezTo>
                <a:cubicBezTo>
                  <a:pt x="1074" y="2321"/>
                  <a:pt x="1156" y="2077"/>
                  <a:pt x="1263" y="1853"/>
                </a:cubicBezTo>
                <a:cubicBezTo>
                  <a:pt x="1359" y="1652"/>
                  <a:pt x="1496" y="1443"/>
                  <a:pt x="1712" y="1358"/>
                </a:cubicBezTo>
                <a:cubicBezTo>
                  <a:pt x="1834" y="1309"/>
                  <a:pt x="1948" y="1270"/>
                  <a:pt x="2083" y="1272"/>
                </a:cubicBezTo>
                <a:cubicBezTo>
                  <a:pt x="2215" y="1275"/>
                  <a:pt x="2344" y="1310"/>
                  <a:pt x="2464" y="1365"/>
                </a:cubicBezTo>
                <a:cubicBezTo>
                  <a:pt x="2917" y="1572"/>
                  <a:pt x="3049" y="1930"/>
                  <a:pt x="2860" y="2476"/>
                </a:cubicBezTo>
                <a:cubicBezTo>
                  <a:pt x="2766" y="2777"/>
                  <a:pt x="2653" y="3022"/>
                  <a:pt x="2521" y="3229"/>
                </a:cubicBezTo>
                <a:cubicBezTo>
                  <a:pt x="2337" y="3490"/>
                  <a:pt x="2112" y="3709"/>
                  <a:pt x="1857" y="3899"/>
                </a:cubicBezTo>
                <a:cubicBezTo>
                  <a:pt x="1811" y="3933"/>
                  <a:pt x="1762" y="3972"/>
                  <a:pt x="1750" y="4028"/>
                </a:cubicBezTo>
                <a:cubicBezTo>
                  <a:pt x="1745" y="4048"/>
                  <a:pt x="1746" y="4070"/>
                  <a:pt x="1755" y="4089"/>
                </a:cubicBezTo>
                <a:cubicBezTo>
                  <a:pt x="1775" y="4136"/>
                  <a:pt x="1835" y="4155"/>
                  <a:pt x="1886" y="4144"/>
                </a:cubicBezTo>
                <a:cubicBezTo>
                  <a:pt x="1922" y="4137"/>
                  <a:pt x="1954" y="4121"/>
                  <a:pt x="1983" y="4100"/>
                </a:cubicBezTo>
                <a:close/>
                <a:moveTo>
                  <a:pt x="2677" y="4056"/>
                </a:moveTo>
                <a:cubicBezTo>
                  <a:pt x="2688" y="4056"/>
                  <a:pt x="2699" y="4055"/>
                  <a:pt x="2710" y="4052"/>
                </a:cubicBezTo>
                <a:cubicBezTo>
                  <a:pt x="2782" y="4033"/>
                  <a:pt x="2834" y="3936"/>
                  <a:pt x="2878" y="3879"/>
                </a:cubicBezTo>
                <a:cubicBezTo>
                  <a:pt x="2938" y="3802"/>
                  <a:pt x="2996" y="3724"/>
                  <a:pt x="3052" y="3644"/>
                </a:cubicBezTo>
                <a:cubicBezTo>
                  <a:pt x="3207" y="3421"/>
                  <a:pt x="3345" y="3184"/>
                  <a:pt x="3449" y="2932"/>
                </a:cubicBezTo>
                <a:cubicBezTo>
                  <a:pt x="3450" y="2929"/>
                  <a:pt x="3451" y="2927"/>
                  <a:pt x="3452" y="2924"/>
                </a:cubicBezTo>
                <a:cubicBezTo>
                  <a:pt x="3849" y="1944"/>
                  <a:pt x="3603" y="1115"/>
                  <a:pt x="2772" y="719"/>
                </a:cubicBezTo>
                <a:cubicBezTo>
                  <a:pt x="2365" y="525"/>
                  <a:pt x="1893" y="509"/>
                  <a:pt x="1477" y="683"/>
                </a:cubicBezTo>
                <a:cubicBezTo>
                  <a:pt x="1249" y="777"/>
                  <a:pt x="1045" y="927"/>
                  <a:pt x="886" y="1116"/>
                </a:cubicBezTo>
                <a:cubicBezTo>
                  <a:pt x="807" y="1211"/>
                  <a:pt x="738" y="1315"/>
                  <a:pt x="683" y="1425"/>
                </a:cubicBezTo>
                <a:cubicBezTo>
                  <a:pt x="620" y="1550"/>
                  <a:pt x="583" y="1682"/>
                  <a:pt x="533" y="1812"/>
                </a:cubicBezTo>
                <a:cubicBezTo>
                  <a:pt x="498" y="1900"/>
                  <a:pt x="450" y="1973"/>
                  <a:pt x="369" y="2026"/>
                </a:cubicBezTo>
                <a:cubicBezTo>
                  <a:pt x="291" y="2076"/>
                  <a:pt x="197" y="2110"/>
                  <a:pt x="107" y="2132"/>
                </a:cubicBezTo>
                <a:cubicBezTo>
                  <a:pt x="67" y="2142"/>
                  <a:pt x="43" y="2163"/>
                  <a:pt x="29" y="2188"/>
                </a:cubicBezTo>
                <a:cubicBezTo>
                  <a:pt x="0" y="2241"/>
                  <a:pt x="19" y="2309"/>
                  <a:pt x="74" y="2335"/>
                </a:cubicBezTo>
                <a:cubicBezTo>
                  <a:pt x="95" y="2345"/>
                  <a:pt x="120" y="2348"/>
                  <a:pt x="145" y="2340"/>
                </a:cubicBezTo>
                <a:cubicBezTo>
                  <a:pt x="322" y="2281"/>
                  <a:pt x="506" y="2214"/>
                  <a:pt x="624" y="2061"/>
                </a:cubicBezTo>
                <a:cubicBezTo>
                  <a:pt x="746" y="1904"/>
                  <a:pt x="781" y="1701"/>
                  <a:pt x="864" y="1524"/>
                </a:cubicBezTo>
                <a:cubicBezTo>
                  <a:pt x="958" y="1324"/>
                  <a:pt x="1110" y="1149"/>
                  <a:pt x="1290" y="1022"/>
                </a:cubicBezTo>
                <a:cubicBezTo>
                  <a:pt x="1714" y="722"/>
                  <a:pt x="2297" y="695"/>
                  <a:pt x="2750" y="945"/>
                </a:cubicBezTo>
                <a:cubicBezTo>
                  <a:pt x="3143" y="1163"/>
                  <a:pt x="3396" y="1542"/>
                  <a:pt x="3415" y="1994"/>
                </a:cubicBezTo>
                <a:cubicBezTo>
                  <a:pt x="3428" y="2287"/>
                  <a:pt x="3354" y="2579"/>
                  <a:pt x="3244" y="2848"/>
                </a:cubicBezTo>
                <a:cubicBezTo>
                  <a:pt x="3018" y="3413"/>
                  <a:pt x="2603" y="3884"/>
                  <a:pt x="2602" y="3885"/>
                </a:cubicBezTo>
                <a:cubicBezTo>
                  <a:pt x="2534" y="3961"/>
                  <a:pt x="2590" y="4056"/>
                  <a:pt x="2677" y="4056"/>
                </a:cubicBezTo>
                <a:close/>
                <a:moveTo>
                  <a:pt x="764" y="3679"/>
                </a:moveTo>
                <a:cubicBezTo>
                  <a:pt x="872" y="3679"/>
                  <a:pt x="1024" y="3565"/>
                  <a:pt x="1091" y="3527"/>
                </a:cubicBezTo>
                <a:cubicBezTo>
                  <a:pt x="1292" y="3414"/>
                  <a:pt x="1495" y="3286"/>
                  <a:pt x="1654" y="3117"/>
                </a:cubicBezTo>
                <a:cubicBezTo>
                  <a:pt x="1654" y="3117"/>
                  <a:pt x="1654" y="3117"/>
                  <a:pt x="1654" y="3117"/>
                </a:cubicBezTo>
                <a:cubicBezTo>
                  <a:pt x="1809" y="2933"/>
                  <a:pt x="1939" y="2730"/>
                  <a:pt x="2040" y="2512"/>
                </a:cubicBezTo>
                <a:cubicBezTo>
                  <a:pt x="2084" y="2415"/>
                  <a:pt x="2253" y="2147"/>
                  <a:pt x="2096" y="2074"/>
                </a:cubicBezTo>
                <a:cubicBezTo>
                  <a:pt x="1973" y="2016"/>
                  <a:pt x="1936" y="2179"/>
                  <a:pt x="1909" y="2259"/>
                </a:cubicBezTo>
                <a:cubicBezTo>
                  <a:pt x="1888" y="2323"/>
                  <a:pt x="1863" y="2385"/>
                  <a:pt x="1834" y="2445"/>
                </a:cubicBezTo>
                <a:cubicBezTo>
                  <a:pt x="1744" y="2638"/>
                  <a:pt x="1622" y="2805"/>
                  <a:pt x="1483" y="2966"/>
                </a:cubicBezTo>
                <a:cubicBezTo>
                  <a:pt x="1367" y="3102"/>
                  <a:pt x="1211" y="3204"/>
                  <a:pt x="1058" y="3295"/>
                </a:cubicBezTo>
                <a:cubicBezTo>
                  <a:pt x="990" y="3336"/>
                  <a:pt x="920" y="3374"/>
                  <a:pt x="849" y="3410"/>
                </a:cubicBezTo>
                <a:cubicBezTo>
                  <a:pt x="773" y="3449"/>
                  <a:pt x="650" y="3457"/>
                  <a:pt x="654" y="3570"/>
                </a:cubicBezTo>
                <a:cubicBezTo>
                  <a:pt x="656" y="3629"/>
                  <a:pt x="704" y="3680"/>
                  <a:pt x="764" y="367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350"/>
          </a:p>
        </p:txBody>
      </p:sp>
      <p:sp>
        <p:nvSpPr>
          <p:cNvPr id="30" name="Oval 29"/>
          <p:cNvSpPr/>
          <p:nvPr/>
        </p:nvSpPr>
        <p:spPr>
          <a:xfrm>
            <a:off x="5162332" y="1265301"/>
            <a:ext cx="917450" cy="9174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 name="Group 4">
            <a:extLst>
              <a:ext uri="{FF2B5EF4-FFF2-40B4-BE49-F238E27FC236}">
                <a16:creationId xmlns:a16="http://schemas.microsoft.com/office/drawing/2014/main" id="{9BCD5877-5788-4D36-A45B-104E518116F4}"/>
              </a:ext>
            </a:extLst>
          </p:cNvPr>
          <p:cNvGrpSpPr>
            <a:grpSpLocks noChangeAspect="1"/>
          </p:cNvGrpSpPr>
          <p:nvPr/>
        </p:nvGrpSpPr>
        <p:grpSpPr bwMode="auto">
          <a:xfrm>
            <a:off x="5297518" y="1524001"/>
            <a:ext cx="700086" cy="400050"/>
            <a:chOff x="45" y="-1"/>
            <a:chExt cx="5670" cy="3240"/>
          </a:xfrm>
        </p:grpSpPr>
        <p:sp>
          <p:nvSpPr>
            <p:cNvPr id="32" name="Freeform 5">
              <a:extLst>
                <a:ext uri="{FF2B5EF4-FFF2-40B4-BE49-F238E27FC236}">
                  <a16:creationId xmlns:a16="http://schemas.microsoft.com/office/drawing/2014/main" id="{02F7A5E3-CB92-4F3C-A881-1B4BC7F8DB09}"/>
                </a:ext>
              </a:extLst>
            </p:cNvPr>
            <p:cNvSpPr>
              <a:spLocks/>
            </p:cNvSpPr>
            <p:nvPr/>
          </p:nvSpPr>
          <p:spPr bwMode="auto">
            <a:xfrm>
              <a:off x="614" y="57"/>
              <a:ext cx="4532" cy="2717"/>
            </a:xfrm>
            <a:custGeom>
              <a:avLst/>
              <a:gdLst>
                <a:gd name="T0" fmla="*/ 5735 w 6037"/>
                <a:gd name="T1" fmla="*/ 3623 h 3623"/>
                <a:gd name="T2" fmla="*/ 302 w 6037"/>
                <a:gd name="T3" fmla="*/ 3623 h 3623"/>
                <a:gd name="T4" fmla="*/ 0 w 6037"/>
                <a:gd name="T5" fmla="*/ 3321 h 3623"/>
                <a:gd name="T6" fmla="*/ 0 w 6037"/>
                <a:gd name="T7" fmla="*/ 302 h 3623"/>
                <a:gd name="T8" fmla="*/ 302 w 6037"/>
                <a:gd name="T9" fmla="*/ 0 h 3623"/>
                <a:gd name="T10" fmla="*/ 5735 w 6037"/>
                <a:gd name="T11" fmla="*/ 0 h 3623"/>
                <a:gd name="T12" fmla="*/ 6037 w 6037"/>
                <a:gd name="T13" fmla="*/ 302 h 3623"/>
                <a:gd name="T14" fmla="*/ 6037 w 6037"/>
                <a:gd name="T15" fmla="*/ 3321 h 3623"/>
                <a:gd name="T16" fmla="*/ 5735 w 6037"/>
                <a:gd name="T17" fmla="*/ 3623 h 3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37" h="3623">
                  <a:moveTo>
                    <a:pt x="5735" y="3623"/>
                  </a:moveTo>
                  <a:cubicBezTo>
                    <a:pt x="302" y="3623"/>
                    <a:pt x="302" y="3623"/>
                    <a:pt x="302" y="3623"/>
                  </a:cubicBezTo>
                  <a:cubicBezTo>
                    <a:pt x="136" y="3623"/>
                    <a:pt x="0" y="3487"/>
                    <a:pt x="0" y="3321"/>
                  </a:cubicBezTo>
                  <a:cubicBezTo>
                    <a:pt x="0" y="302"/>
                    <a:pt x="0" y="302"/>
                    <a:pt x="0" y="302"/>
                  </a:cubicBezTo>
                  <a:cubicBezTo>
                    <a:pt x="0" y="136"/>
                    <a:pt x="136" y="0"/>
                    <a:pt x="302" y="0"/>
                  </a:cubicBezTo>
                  <a:cubicBezTo>
                    <a:pt x="5735" y="0"/>
                    <a:pt x="5735" y="0"/>
                    <a:pt x="5735" y="0"/>
                  </a:cubicBezTo>
                  <a:cubicBezTo>
                    <a:pt x="5901" y="0"/>
                    <a:pt x="6037" y="136"/>
                    <a:pt x="6037" y="302"/>
                  </a:cubicBezTo>
                  <a:cubicBezTo>
                    <a:pt x="6037" y="3321"/>
                    <a:pt x="6037" y="3321"/>
                    <a:pt x="6037" y="3321"/>
                  </a:cubicBezTo>
                  <a:cubicBezTo>
                    <a:pt x="6037" y="3487"/>
                    <a:pt x="5901" y="3623"/>
                    <a:pt x="5735" y="362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3" name="Freeform 6">
              <a:extLst>
                <a:ext uri="{FF2B5EF4-FFF2-40B4-BE49-F238E27FC236}">
                  <a16:creationId xmlns:a16="http://schemas.microsoft.com/office/drawing/2014/main" id="{43B396B4-2813-409E-BD35-41DCD777D45C}"/>
                </a:ext>
              </a:extLst>
            </p:cNvPr>
            <p:cNvSpPr>
              <a:spLocks noEditPoints="1"/>
            </p:cNvSpPr>
            <p:nvPr/>
          </p:nvSpPr>
          <p:spPr bwMode="auto">
            <a:xfrm>
              <a:off x="45" y="-1"/>
              <a:ext cx="5670" cy="3240"/>
            </a:xfrm>
            <a:custGeom>
              <a:avLst/>
              <a:gdLst>
                <a:gd name="T0" fmla="*/ 7555 w 7555"/>
                <a:gd name="T1" fmla="*/ 4162 h 4320"/>
                <a:gd name="T2" fmla="*/ 7398 w 7555"/>
                <a:gd name="T3" fmla="*/ 4320 h 4320"/>
                <a:gd name="T4" fmla="*/ 157 w 7555"/>
                <a:gd name="T5" fmla="*/ 4320 h 4320"/>
                <a:gd name="T6" fmla="*/ 0 w 7555"/>
                <a:gd name="T7" fmla="*/ 4162 h 4320"/>
                <a:gd name="T8" fmla="*/ 157 w 7555"/>
                <a:gd name="T9" fmla="*/ 4005 h 4320"/>
                <a:gd name="T10" fmla="*/ 7398 w 7555"/>
                <a:gd name="T11" fmla="*/ 4005 h 4320"/>
                <a:gd name="T12" fmla="*/ 7555 w 7555"/>
                <a:gd name="T13" fmla="*/ 4162 h 4320"/>
                <a:gd name="T14" fmla="*/ 629 w 7555"/>
                <a:gd name="T15" fmla="*/ 3463 h 4320"/>
                <a:gd name="T16" fmla="*/ 629 w 7555"/>
                <a:gd name="T17" fmla="*/ 315 h 4320"/>
                <a:gd name="T18" fmla="*/ 944 w 7555"/>
                <a:gd name="T19" fmla="*/ 0 h 4320"/>
                <a:gd name="T20" fmla="*/ 6611 w 7555"/>
                <a:gd name="T21" fmla="*/ 0 h 4320"/>
                <a:gd name="T22" fmla="*/ 6925 w 7555"/>
                <a:gd name="T23" fmla="*/ 315 h 4320"/>
                <a:gd name="T24" fmla="*/ 6925 w 7555"/>
                <a:gd name="T25" fmla="*/ 3463 h 4320"/>
                <a:gd name="T26" fmla="*/ 6611 w 7555"/>
                <a:gd name="T27" fmla="*/ 3777 h 4320"/>
                <a:gd name="T28" fmla="*/ 944 w 7555"/>
                <a:gd name="T29" fmla="*/ 3777 h 4320"/>
                <a:gd name="T30" fmla="*/ 629 w 7555"/>
                <a:gd name="T31" fmla="*/ 3463 h 4320"/>
                <a:gd name="T32" fmla="*/ 974 w 7555"/>
                <a:gd name="T33" fmla="*/ 3432 h 4320"/>
                <a:gd name="T34" fmla="*/ 6580 w 7555"/>
                <a:gd name="T35" fmla="*/ 3432 h 4320"/>
                <a:gd name="T36" fmla="*/ 6580 w 7555"/>
                <a:gd name="T37" fmla="*/ 345 h 4320"/>
                <a:gd name="T38" fmla="*/ 974 w 7555"/>
                <a:gd name="T39" fmla="*/ 345 h 4320"/>
                <a:gd name="T40" fmla="*/ 974 w 7555"/>
                <a:gd name="T41" fmla="*/ 343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55" h="4320">
                  <a:moveTo>
                    <a:pt x="7555" y="4162"/>
                  </a:moveTo>
                  <a:cubicBezTo>
                    <a:pt x="7555" y="4249"/>
                    <a:pt x="7484" y="4320"/>
                    <a:pt x="7398" y="4320"/>
                  </a:cubicBezTo>
                  <a:cubicBezTo>
                    <a:pt x="157" y="4320"/>
                    <a:pt x="157" y="4320"/>
                    <a:pt x="157" y="4320"/>
                  </a:cubicBezTo>
                  <a:cubicBezTo>
                    <a:pt x="71" y="4320"/>
                    <a:pt x="0" y="4249"/>
                    <a:pt x="0" y="4162"/>
                  </a:cubicBezTo>
                  <a:cubicBezTo>
                    <a:pt x="0" y="4076"/>
                    <a:pt x="71" y="4005"/>
                    <a:pt x="157" y="4005"/>
                  </a:cubicBezTo>
                  <a:cubicBezTo>
                    <a:pt x="7398" y="4005"/>
                    <a:pt x="7398" y="4005"/>
                    <a:pt x="7398" y="4005"/>
                  </a:cubicBezTo>
                  <a:cubicBezTo>
                    <a:pt x="7484" y="4005"/>
                    <a:pt x="7555" y="4076"/>
                    <a:pt x="7555" y="4162"/>
                  </a:cubicBezTo>
                  <a:close/>
                  <a:moveTo>
                    <a:pt x="629" y="3463"/>
                  </a:moveTo>
                  <a:cubicBezTo>
                    <a:pt x="629" y="315"/>
                    <a:pt x="629" y="315"/>
                    <a:pt x="629" y="315"/>
                  </a:cubicBezTo>
                  <a:cubicBezTo>
                    <a:pt x="629" y="141"/>
                    <a:pt x="771" y="0"/>
                    <a:pt x="944" y="0"/>
                  </a:cubicBezTo>
                  <a:cubicBezTo>
                    <a:pt x="6611" y="0"/>
                    <a:pt x="6611" y="0"/>
                    <a:pt x="6611" y="0"/>
                  </a:cubicBezTo>
                  <a:cubicBezTo>
                    <a:pt x="6784" y="0"/>
                    <a:pt x="6925" y="141"/>
                    <a:pt x="6925" y="315"/>
                  </a:cubicBezTo>
                  <a:cubicBezTo>
                    <a:pt x="6925" y="3463"/>
                    <a:pt x="6925" y="3463"/>
                    <a:pt x="6925" y="3463"/>
                  </a:cubicBezTo>
                  <a:cubicBezTo>
                    <a:pt x="6925" y="3636"/>
                    <a:pt x="6784" y="3777"/>
                    <a:pt x="6611" y="3777"/>
                  </a:cubicBezTo>
                  <a:cubicBezTo>
                    <a:pt x="944" y="3777"/>
                    <a:pt x="944" y="3777"/>
                    <a:pt x="944" y="3777"/>
                  </a:cubicBezTo>
                  <a:cubicBezTo>
                    <a:pt x="771" y="3777"/>
                    <a:pt x="629" y="3636"/>
                    <a:pt x="629" y="3463"/>
                  </a:cubicBezTo>
                  <a:close/>
                  <a:moveTo>
                    <a:pt x="974" y="3432"/>
                  </a:moveTo>
                  <a:cubicBezTo>
                    <a:pt x="6580" y="3432"/>
                    <a:pt x="6580" y="3432"/>
                    <a:pt x="6580" y="3432"/>
                  </a:cubicBezTo>
                  <a:cubicBezTo>
                    <a:pt x="6580" y="345"/>
                    <a:pt x="6580" y="345"/>
                    <a:pt x="6580" y="345"/>
                  </a:cubicBezTo>
                  <a:cubicBezTo>
                    <a:pt x="974" y="345"/>
                    <a:pt x="974" y="345"/>
                    <a:pt x="974" y="345"/>
                  </a:cubicBezTo>
                  <a:lnTo>
                    <a:pt x="974" y="343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34" name="Freeform 7">
              <a:extLst>
                <a:ext uri="{FF2B5EF4-FFF2-40B4-BE49-F238E27FC236}">
                  <a16:creationId xmlns:a16="http://schemas.microsoft.com/office/drawing/2014/main" id="{7397A104-4C75-4FDA-BBAD-42DAF671B301}"/>
                </a:ext>
              </a:extLst>
            </p:cNvPr>
            <p:cNvSpPr>
              <a:spLocks noEditPoints="1"/>
            </p:cNvSpPr>
            <p:nvPr/>
          </p:nvSpPr>
          <p:spPr bwMode="auto">
            <a:xfrm>
              <a:off x="1675" y="336"/>
              <a:ext cx="2483" cy="2077"/>
            </a:xfrm>
            <a:custGeom>
              <a:avLst/>
              <a:gdLst>
                <a:gd name="T0" fmla="*/ 1171 w 3308"/>
                <a:gd name="T1" fmla="*/ 602 h 2769"/>
                <a:gd name="T2" fmla="*/ 1264 w 3308"/>
                <a:gd name="T3" fmla="*/ 413 h 2769"/>
                <a:gd name="T4" fmla="*/ 1068 w 3308"/>
                <a:gd name="T5" fmla="*/ 217 h 2769"/>
                <a:gd name="T6" fmla="*/ 879 w 3308"/>
                <a:gd name="T7" fmla="*/ 310 h 2769"/>
                <a:gd name="T8" fmla="*/ 740 w 3308"/>
                <a:gd name="T9" fmla="*/ 0 h 2769"/>
                <a:gd name="T10" fmla="*/ 602 w 3308"/>
                <a:gd name="T11" fmla="*/ 310 h 2769"/>
                <a:gd name="T12" fmla="*/ 413 w 3308"/>
                <a:gd name="T13" fmla="*/ 217 h 2769"/>
                <a:gd name="T14" fmla="*/ 217 w 3308"/>
                <a:gd name="T15" fmla="*/ 413 h 2769"/>
                <a:gd name="T16" fmla="*/ 310 w 3308"/>
                <a:gd name="T17" fmla="*/ 602 h 2769"/>
                <a:gd name="T18" fmla="*/ 0 w 3308"/>
                <a:gd name="T19" fmla="*/ 740 h 2769"/>
                <a:gd name="T20" fmla="*/ 310 w 3308"/>
                <a:gd name="T21" fmla="*/ 879 h 2769"/>
                <a:gd name="T22" fmla="*/ 217 w 3308"/>
                <a:gd name="T23" fmla="*/ 1068 h 2769"/>
                <a:gd name="T24" fmla="*/ 413 w 3308"/>
                <a:gd name="T25" fmla="*/ 1264 h 2769"/>
                <a:gd name="T26" fmla="*/ 602 w 3308"/>
                <a:gd name="T27" fmla="*/ 1171 h 2769"/>
                <a:gd name="T28" fmla="*/ 740 w 3308"/>
                <a:gd name="T29" fmla="*/ 1481 h 2769"/>
                <a:gd name="T30" fmla="*/ 879 w 3308"/>
                <a:gd name="T31" fmla="*/ 1171 h 2769"/>
                <a:gd name="T32" fmla="*/ 1068 w 3308"/>
                <a:gd name="T33" fmla="*/ 1264 h 2769"/>
                <a:gd name="T34" fmla="*/ 1264 w 3308"/>
                <a:gd name="T35" fmla="*/ 1068 h 2769"/>
                <a:gd name="T36" fmla="*/ 1171 w 3308"/>
                <a:gd name="T37" fmla="*/ 879 h 2769"/>
                <a:gd name="T38" fmla="*/ 1481 w 3308"/>
                <a:gd name="T39" fmla="*/ 740 h 2769"/>
                <a:gd name="T40" fmla="*/ 740 w 3308"/>
                <a:gd name="T41" fmla="*/ 976 h 2769"/>
                <a:gd name="T42" fmla="*/ 740 w 3308"/>
                <a:gd name="T43" fmla="*/ 505 h 2769"/>
                <a:gd name="T44" fmla="*/ 740 w 3308"/>
                <a:gd name="T45" fmla="*/ 976 h 2769"/>
                <a:gd name="T46" fmla="*/ 2873 w 3308"/>
                <a:gd name="T47" fmla="*/ 1536 h 2769"/>
                <a:gd name="T48" fmla="*/ 3003 w 3308"/>
                <a:gd name="T49" fmla="*/ 1272 h 2769"/>
                <a:gd name="T50" fmla="*/ 2728 w 3308"/>
                <a:gd name="T51" fmla="*/ 996 h 2769"/>
                <a:gd name="T52" fmla="*/ 2464 w 3308"/>
                <a:gd name="T53" fmla="*/ 1127 h 2769"/>
                <a:gd name="T54" fmla="*/ 2269 w 3308"/>
                <a:gd name="T55" fmla="*/ 692 h 2769"/>
                <a:gd name="T56" fmla="*/ 2074 w 3308"/>
                <a:gd name="T57" fmla="*/ 1127 h 2769"/>
                <a:gd name="T58" fmla="*/ 1810 w 3308"/>
                <a:gd name="T59" fmla="*/ 996 h 2769"/>
                <a:gd name="T60" fmla="*/ 1535 w 3308"/>
                <a:gd name="T61" fmla="*/ 1272 h 2769"/>
                <a:gd name="T62" fmla="*/ 1665 w 3308"/>
                <a:gd name="T63" fmla="*/ 1536 h 2769"/>
                <a:gd name="T64" fmla="*/ 1231 w 3308"/>
                <a:gd name="T65" fmla="*/ 1731 h 2769"/>
                <a:gd name="T66" fmla="*/ 1665 w 3308"/>
                <a:gd name="T67" fmla="*/ 1925 h 2769"/>
                <a:gd name="T68" fmla="*/ 1535 w 3308"/>
                <a:gd name="T69" fmla="*/ 2190 h 2769"/>
                <a:gd name="T70" fmla="*/ 1810 w 3308"/>
                <a:gd name="T71" fmla="*/ 2465 h 2769"/>
                <a:gd name="T72" fmla="*/ 2074 w 3308"/>
                <a:gd name="T73" fmla="*/ 2334 h 2769"/>
                <a:gd name="T74" fmla="*/ 2269 w 3308"/>
                <a:gd name="T75" fmla="*/ 2769 h 2769"/>
                <a:gd name="T76" fmla="*/ 2464 w 3308"/>
                <a:gd name="T77" fmla="*/ 2334 h 2769"/>
                <a:gd name="T78" fmla="*/ 2728 w 3308"/>
                <a:gd name="T79" fmla="*/ 2465 h 2769"/>
                <a:gd name="T80" fmla="*/ 3003 w 3308"/>
                <a:gd name="T81" fmla="*/ 2190 h 2769"/>
                <a:gd name="T82" fmla="*/ 2873 w 3308"/>
                <a:gd name="T83" fmla="*/ 1925 h 2769"/>
                <a:gd name="T84" fmla="*/ 3308 w 3308"/>
                <a:gd name="T85" fmla="*/ 1731 h 2769"/>
                <a:gd name="T86" fmla="*/ 2269 w 3308"/>
                <a:gd name="T87" fmla="*/ 2061 h 2769"/>
                <a:gd name="T88" fmla="*/ 2269 w 3308"/>
                <a:gd name="T89" fmla="*/ 1400 h 2769"/>
                <a:gd name="T90" fmla="*/ 2269 w 3308"/>
                <a:gd name="T91" fmla="*/ 2061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8" h="2769">
                  <a:moveTo>
                    <a:pt x="1342" y="602"/>
                  </a:moveTo>
                  <a:cubicBezTo>
                    <a:pt x="1171" y="602"/>
                    <a:pt x="1171" y="602"/>
                    <a:pt x="1171" y="602"/>
                  </a:cubicBezTo>
                  <a:cubicBezTo>
                    <a:pt x="1163" y="578"/>
                    <a:pt x="1154" y="556"/>
                    <a:pt x="1143" y="535"/>
                  </a:cubicBezTo>
                  <a:cubicBezTo>
                    <a:pt x="1264" y="413"/>
                    <a:pt x="1264" y="413"/>
                    <a:pt x="1264" y="413"/>
                  </a:cubicBezTo>
                  <a:cubicBezTo>
                    <a:pt x="1318" y="359"/>
                    <a:pt x="1318" y="271"/>
                    <a:pt x="1264" y="217"/>
                  </a:cubicBezTo>
                  <a:cubicBezTo>
                    <a:pt x="1210" y="163"/>
                    <a:pt x="1122" y="163"/>
                    <a:pt x="1068" y="217"/>
                  </a:cubicBezTo>
                  <a:cubicBezTo>
                    <a:pt x="946" y="338"/>
                    <a:pt x="946" y="338"/>
                    <a:pt x="946" y="338"/>
                  </a:cubicBezTo>
                  <a:cubicBezTo>
                    <a:pt x="925" y="327"/>
                    <a:pt x="902" y="318"/>
                    <a:pt x="879" y="310"/>
                  </a:cubicBezTo>
                  <a:cubicBezTo>
                    <a:pt x="879" y="139"/>
                    <a:pt x="879" y="139"/>
                    <a:pt x="879" y="139"/>
                  </a:cubicBezTo>
                  <a:cubicBezTo>
                    <a:pt x="879" y="63"/>
                    <a:pt x="817" y="0"/>
                    <a:pt x="740" y="0"/>
                  </a:cubicBezTo>
                  <a:cubicBezTo>
                    <a:pt x="664" y="0"/>
                    <a:pt x="602" y="63"/>
                    <a:pt x="602" y="139"/>
                  </a:cubicBezTo>
                  <a:cubicBezTo>
                    <a:pt x="602" y="310"/>
                    <a:pt x="602" y="310"/>
                    <a:pt x="602" y="310"/>
                  </a:cubicBezTo>
                  <a:cubicBezTo>
                    <a:pt x="578" y="318"/>
                    <a:pt x="556" y="327"/>
                    <a:pt x="534" y="338"/>
                  </a:cubicBezTo>
                  <a:cubicBezTo>
                    <a:pt x="413" y="217"/>
                    <a:pt x="413" y="217"/>
                    <a:pt x="413" y="217"/>
                  </a:cubicBezTo>
                  <a:cubicBezTo>
                    <a:pt x="359" y="163"/>
                    <a:pt x="271" y="163"/>
                    <a:pt x="217" y="217"/>
                  </a:cubicBezTo>
                  <a:cubicBezTo>
                    <a:pt x="163" y="271"/>
                    <a:pt x="163" y="359"/>
                    <a:pt x="217" y="413"/>
                  </a:cubicBezTo>
                  <a:cubicBezTo>
                    <a:pt x="338" y="535"/>
                    <a:pt x="338" y="535"/>
                    <a:pt x="338" y="535"/>
                  </a:cubicBezTo>
                  <a:cubicBezTo>
                    <a:pt x="327" y="556"/>
                    <a:pt x="318" y="578"/>
                    <a:pt x="310" y="602"/>
                  </a:cubicBezTo>
                  <a:cubicBezTo>
                    <a:pt x="139" y="602"/>
                    <a:pt x="139" y="602"/>
                    <a:pt x="139" y="602"/>
                  </a:cubicBezTo>
                  <a:cubicBezTo>
                    <a:pt x="63" y="602"/>
                    <a:pt x="0" y="664"/>
                    <a:pt x="0" y="740"/>
                  </a:cubicBezTo>
                  <a:cubicBezTo>
                    <a:pt x="0" y="817"/>
                    <a:pt x="63" y="879"/>
                    <a:pt x="139" y="879"/>
                  </a:cubicBezTo>
                  <a:cubicBezTo>
                    <a:pt x="310" y="879"/>
                    <a:pt x="310" y="879"/>
                    <a:pt x="310" y="879"/>
                  </a:cubicBezTo>
                  <a:cubicBezTo>
                    <a:pt x="318" y="903"/>
                    <a:pt x="327" y="925"/>
                    <a:pt x="338" y="946"/>
                  </a:cubicBezTo>
                  <a:cubicBezTo>
                    <a:pt x="217" y="1068"/>
                    <a:pt x="217" y="1068"/>
                    <a:pt x="217" y="1068"/>
                  </a:cubicBezTo>
                  <a:cubicBezTo>
                    <a:pt x="163" y="1122"/>
                    <a:pt x="163" y="1210"/>
                    <a:pt x="217" y="1264"/>
                  </a:cubicBezTo>
                  <a:cubicBezTo>
                    <a:pt x="271" y="1318"/>
                    <a:pt x="359" y="1318"/>
                    <a:pt x="413" y="1264"/>
                  </a:cubicBezTo>
                  <a:cubicBezTo>
                    <a:pt x="534" y="1143"/>
                    <a:pt x="534" y="1143"/>
                    <a:pt x="534" y="1143"/>
                  </a:cubicBezTo>
                  <a:cubicBezTo>
                    <a:pt x="556" y="1154"/>
                    <a:pt x="578" y="1163"/>
                    <a:pt x="602" y="1171"/>
                  </a:cubicBezTo>
                  <a:cubicBezTo>
                    <a:pt x="602" y="1342"/>
                    <a:pt x="602" y="1342"/>
                    <a:pt x="602" y="1342"/>
                  </a:cubicBezTo>
                  <a:cubicBezTo>
                    <a:pt x="602" y="1418"/>
                    <a:pt x="664" y="1481"/>
                    <a:pt x="740" y="1481"/>
                  </a:cubicBezTo>
                  <a:cubicBezTo>
                    <a:pt x="817" y="1481"/>
                    <a:pt x="879" y="1418"/>
                    <a:pt x="879" y="1342"/>
                  </a:cubicBezTo>
                  <a:cubicBezTo>
                    <a:pt x="879" y="1171"/>
                    <a:pt x="879" y="1171"/>
                    <a:pt x="879" y="1171"/>
                  </a:cubicBezTo>
                  <a:cubicBezTo>
                    <a:pt x="902" y="1163"/>
                    <a:pt x="925" y="1154"/>
                    <a:pt x="946" y="1143"/>
                  </a:cubicBezTo>
                  <a:cubicBezTo>
                    <a:pt x="1068" y="1264"/>
                    <a:pt x="1068" y="1264"/>
                    <a:pt x="1068" y="1264"/>
                  </a:cubicBezTo>
                  <a:cubicBezTo>
                    <a:pt x="1122" y="1318"/>
                    <a:pt x="1210" y="1318"/>
                    <a:pt x="1264" y="1264"/>
                  </a:cubicBezTo>
                  <a:cubicBezTo>
                    <a:pt x="1318" y="1210"/>
                    <a:pt x="1318" y="1122"/>
                    <a:pt x="1264" y="1068"/>
                  </a:cubicBezTo>
                  <a:cubicBezTo>
                    <a:pt x="1143" y="946"/>
                    <a:pt x="1143" y="946"/>
                    <a:pt x="1143" y="946"/>
                  </a:cubicBezTo>
                  <a:cubicBezTo>
                    <a:pt x="1154" y="925"/>
                    <a:pt x="1163" y="903"/>
                    <a:pt x="1171" y="879"/>
                  </a:cubicBezTo>
                  <a:cubicBezTo>
                    <a:pt x="1342" y="879"/>
                    <a:pt x="1342" y="879"/>
                    <a:pt x="1342" y="879"/>
                  </a:cubicBezTo>
                  <a:cubicBezTo>
                    <a:pt x="1418" y="879"/>
                    <a:pt x="1481" y="817"/>
                    <a:pt x="1481" y="740"/>
                  </a:cubicBezTo>
                  <a:cubicBezTo>
                    <a:pt x="1481" y="664"/>
                    <a:pt x="1418" y="602"/>
                    <a:pt x="1342" y="602"/>
                  </a:cubicBezTo>
                  <a:close/>
                  <a:moveTo>
                    <a:pt x="740" y="976"/>
                  </a:moveTo>
                  <a:cubicBezTo>
                    <a:pt x="610" y="976"/>
                    <a:pt x="505" y="871"/>
                    <a:pt x="505" y="740"/>
                  </a:cubicBezTo>
                  <a:cubicBezTo>
                    <a:pt x="505" y="610"/>
                    <a:pt x="610" y="505"/>
                    <a:pt x="740" y="505"/>
                  </a:cubicBezTo>
                  <a:cubicBezTo>
                    <a:pt x="870" y="505"/>
                    <a:pt x="976" y="610"/>
                    <a:pt x="976" y="740"/>
                  </a:cubicBezTo>
                  <a:cubicBezTo>
                    <a:pt x="976" y="871"/>
                    <a:pt x="870" y="976"/>
                    <a:pt x="740" y="976"/>
                  </a:cubicBezTo>
                  <a:close/>
                  <a:moveTo>
                    <a:pt x="3113" y="1536"/>
                  </a:moveTo>
                  <a:cubicBezTo>
                    <a:pt x="2873" y="1536"/>
                    <a:pt x="2873" y="1536"/>
                    <a:pt x="2873" y="1536"/>
                  </a:cubicBezTo>
                  <a:cubicBezTo>
                    <a:pt x="2862" y="1503"/>
                    <a:pt x="2849" y="1472"/>
                    <a:pt x="2834" y="1442"/>
                  </a:cubicBezTo>
                  <a:cubicBezTo>
                    <a:pt x="3003" y="1272"/>
                    <a:pt x="3003" y="1272"/>
                    <a:pt x="3003" y="1272"/>
                  </a:cubicBezTo>
                  <a:cubicBezTo>
                    <a:pt x="3079" y="1196"/>
                    <a:pt x="3079" y="1072"/>
                    <a:pt x="3003" y="996"/>
                  </a:cubicBezTo>
                  <a:cubicBezTo>
                    <a:pt x="2928" y="921"/>
                    <a:pt x="2804" y="921"/>
                    <a:pt x="2728" y="996"/>
                  </a:cubicBezTo>
                  <a:cubicBezTo>
                    <a:pt x="2558" y="1166"/>
                    <a:pt x="2558" y="1166"/>
                    <a:pt x="2558" y="1166"/>
                  </a:cubicBezTo>
                  <a:cubicBezTo>
                    <a:pt x="2528" y="1151"/>
                    <a:pt x="2497" y="1137"/>
                    <a:pt x="2464" y="1127"/>
                  </a:cubicBezTo>
                  <a:cubicBezTo>
                    <a:pt x="2464" y="887"/>
                    <a:pt x="2464" y="887"/>
                    <a:pt x="2464" y="887"/>
                  </a:cubicBezTo>
                  <a:cubicBezTo>
                    <a:pt x="2464" y="780"/>
                    <a:pt x="2376" y="692"/>
                    <a:pt x="2269" y="692"/>
                  </a:cubicBezTo>
                  <a:cubicBezTo>
                    <a:pt x="2162" y="692"/>
                    <a:pt x="2074" y="780"/>
                    <a:pt x="2074" y="887"/>
                  </a:cubicBezTo>
                  <a:cubicBezTo>
                    <a:pt x="2074" y="1127"/>
                    <a:pt x="2074" y="1127"/>
                    <a:pt x="2074" y="1127"/>
                  </a:cubicBezTo>
                  <a:cubicBezTo>
                    <a:pt x="2042" y="1137"/>
                    <a:pt x="2010" y="1151"/>
                    <a:pt x="1980" y="1166"/>
                  </a:cubicBezTo>
                  <a:cubicBezTo>
                    <a:pt x="1810" y="996"/>
                    <a:pt x="1810" y="996"/>
                    <a:pt x="1810" y="996"/>
                  </a:cubicBezTo>
                  <a:cubicBezTo>
                    <a:pt x="1735" y="921"/>
                    <a:pt x="1611" y="921"/>
                    <a:pt x="1535" y="996"/>
                  </a:cubicBezTo>
                  <a:cubicBezTo>
                    <a:pt x="1459" y="1072"/>
                    <a:pt x="1459" y="1196"/>
                    <a:pt x="1535" y="1272"/>
                  </a:cubicBezTo>
                  <a:cubicBezTo>
                    <a:pt x="1705" y="1442"/>
                    <a:pt x="1705" y="1442"/>
                    <a:pt x="1705" y="1442"/>
                  </a:cubicBezTo>
                  <a:cubicBezTo>
                    <a:pt x="1689" y="1472"/>
                    <a:pt x="1676" y="1503"/>
                    <a:pt x="1665" y="1536"/>
                  </a:cubicBezTo>
                  <a:cubicBezTo>
                    <a:pt x="1425" y="1536"/>
                    <a:pt x="1425" y="1536"/>
                    <a:pt x="1425" y="1536"/>
                  </a:cubicBezTo>
                  <a:cubicBezTo>
                    <a:pt x="1318" y="1536"/>
                    <a:pt x="1231" y="1624"/>
                    <a:pt x="1231" y="1731"/>
                  </a:cubicBezTo>
                  <a:cubicBezTo>
                    <a:pt x="1231" y="1838"/>
                    <a:pt x="1318" y="1925"/>
                    <a:pt x="1425" y="1925"/>
                  </a:cubicBezTo>
                  <a:cubicBezTo>
                    <a:pt x="1665" y="1925"/>
                    <a:pt x="1665" y="1925"/>
                    <a:pt x="1665" y="1925"/>
                  </a:cubicBezTo>
                  <a:cubicBezTo>
                    <a:pt x="1676" y="1958"/>
                    <a:pt x="1689" y="1989"/>
                    <a:pt x="1705" y="2020"/>
                  </a:cubicBezTo>
                  <a:cubicBezTo>
                    <a:pt x="1535" y="2190"/>
                    <a:pt x="1535" y="2190"/>
                    <a:pt x="1535" y="2190"/>
                  </a:cubicBezTo>
                  <a:cubicBezTo>
                    <a:pt x="1459" y="2265"/>
                    <a:pt x="1459" y="2389"/>
                    <a:pt x="1535" y="2465"/>
                  </a:cubicBezTo>
                  <a:cubicBezTo>
                    <a:pt x="1611" y="2541"/>
                    <a:pt x="1735" y="2541"/>
                    <a:pt x="1810" y="2465"/>
                  </a:cubicBezTo>
                  <a:cubicBezTo>
                    <a:pt x="1980" y="2295"/>
                    <a:pt x="1980" y="2295"/>
                    <a:pt x="1980" y="2295"/>
                  </a:cubicBezTo>
                  <a:cubicBezTo>
                    <a:pt x="2010" y="2310"/>
                    <a:pt x="2042" y="2324"/>
                    <a:pt x="2074" y="2334"/>
                  </a:cubicBezTo>
                  <a:cubicBezTo>
                    <a:pt x="2074" y="2574"/>
                    <a:pt x="2074" y="2574"/>
                    <a:pt x="2074" y="2574"/>
                  </a:cubicBezTo>
                  <a:cubicBezTo>
                    <a:pt x="2074" y="2681"/>
                    <a:pt x="2162" y="2769"/>
                    <a:pt x="2269" y="2769"/>
                  </a:cubicBezTo>
                  <a:cubicBezTo>
                    <a:pt x="2376" y="2769"/>
                    <a:pt x="2464" y="2681"/>
                    <a:pt x="2464" y="2574"/>
                  </a:cubicBezTo>
                  <a:cubicBezTo>
                    <a:pt x="2464" y="2334"/>
                    <a:pt x="2464" y="2334"/>
                    <a:pt x="2464" y="2334"/>
                  </a:cubicBezTo>
                  <a:cubicBezTo>
                    <a:pt x="2497" y="2324"/>
                    <a:pt x="2528" y="2310"/>
                    <a:pt x="2558" y="2295"/>
                  </a:cubicBezTo>
                  <a:cubicBezTo>
                    <a:pt x="2728" y="2465"/>
                    <a:pt x="2728" y="2465"/>
                    <a:pt x="2728" y="2465"/>
                  </a:cubicBezTo>
                  <a:cubicBezTo>
                    <a:pt x="2804" y="2541"/>
                    <a:pt x="2928" y="2541"/>
                    <a:pt x="3003" y="2465"/>
                  </a:cubicBezTo>
                  <a:cubicBezTo>
                    <a:pt x="3079" y="2389"/>
                    <a:pt x="3079" y="2265"/>
                    <a:pt x="3003" y="2190"/>
                  </a:cubicBezTo>
                  <a:cubicBezTo>
                    <a:pt x="2834" y="2020"/>
                    <a:pt x="2834" y="2020"/>
                    <a:pt x="2834" y="2020"/>
                  </a:cubicBezTo>
                  <a:cubicBezTo>
                    <a:pt x="2849" y="1989"/>
                    <a:pt x="2862" y="1958"/>
                    <a:pt x="2873" y="1925"/>
                  </a:cubicBezTo>
                  <a:cubicBezTo>
                    <a:pt x="3113" y="1925"/>
                    <a:pt x="3113" y="1925"/>
                    <a:pt x="3113" y="1925"/>
                  </a:cubicBezTo>
                  <a:cubicBezTo>
                    <a:pt x="3220" y="1925"/>
                    <a:pt x="3308" y="1838"/>
                    <a:pt x="3308" y="1731"/>
                  </a:cubicBezTo>
                  <a:cubicBezTo>
                    <a:pt x="3308" y="1624"/>
                    <a:pt x="3220" y="1536"/>
                    <a:pt x="3113" y="1536"/>
                  </a:cubicBezTo>
                  <a:close/>
                  <a:moveTo>
                    <a:pt x="2269" y="2061"/>
                  </a:moveTo>
                  <a:cubicBezTo>
                    <a:pt x="2087" y="2061"/>
                    <a:pt x="1939" y="1913"/>
                    <a:pt x="1939" y="1731"/>
                  </a:cubicBezTo>
                  <a:cubicBezTo>
                    <a:pt x="1939" y="1548"/>
                    <a:pt x="2087" y="1400"/>
                    <a:pt x="2269" y="1400"/>
                  </a:cubicBezTo>
                  <a:cubicBezTo>
                    <a:pt x="2452" y="1400"/>
                    <a:pt x="2600" y="1548"/>
                    <a:pt x="2600" y="1731"/>
                  </a:cubicBezTo>
                  <a:cubicBezTo>
                    <a:pt x="2600" y="1913"/>
                    <a:pt x="2452" y="2061"/>
                    <a:pt x="2269" y="20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4" name="TextBox 3">
            <a:extLst>
              <a:ext uri="{FF2B5EF4-FFF2-40B4-BE49-F238E27FC236}">
                <a16:creationId xmlns:a16="http://schemas.microsoft.com/office/drawing/2014/main" id="{06A0C828-0B65-3F41-A708-349A272C3E82}"/>
              </a:ext>
            </a:extLst>
          </p:cNvPr>
          <p:cNvSpPr txBox="1"/>
          <p:nvPr/>
        </p:nvSpPr>
        <p:spPr>
          <a:xfrm>
            <a:off x="3289873" y="4773342"/>
            <a:ext cx="5579818" cy="246221"/>
          </a:xfrm>
          <a:prstGeom prst="rect">
            <a:avLst/>
          </a:prstGeom>
          <a:noFill/>
        </p:spPr>
        <p:txBody>
          <a:bodyPr wrap="square" rtlCol="0">
            <a:spAutoFit/>
          </a:bodyPr>
          <a:lstStyle/>
          <a:p>
            <a:r>
              <a:rPr lang="en-US" sz="1000" dirty="0">
                <a:latin typeface="Segoe UI" panose="020B0502040204020203" pitchFamily="34" charset="0"/>
                <a:cs typeface="Segoe UI" panose="020B0502040204020203" pitchFamily="34" charset="0"/>
              </a:rPr>
              <a:t>*8GB DRAM &amp; Flash required  for UTD security features(IPS/IDS, URL-F, AMP/TG, DNS Security) </a:t>
            </a:r>
          </a:p>
        </p:txBody>
      </p:sp>
    </p:spTree>
    <p:extLst>
      <p:ext uri="{BB962C8B-B14F-4D97-AF65-F5344CB8AC3E}">
        <p14:creationId xmlns:p14="http://schemas.microsoft.com/office/powerpoint/2010/main" val="18582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FFCF24E-BA81-5B47-96FA-20C9CCB23F10}"/>
              </a:ext>
            </a:extLst>
          </p:cNvPr>
          <p:cNvSpPr/>
          <p:nvPr/>
        </p:nvSpPr>
        <p:spPr>
          <a:xfrm>
            <a:off x="-1" y="1100745"/>
            <a:ext cx="9144001" cy="3270250"/>
          </a:xfrm>
          <a:prstGeom prst="rect">
            <a:avLst/>
          </a:prstGeom>
          <a:solidFill>
            <a:schemeClr val="bg1">
              <a:lumMod val="85000"/>
            </a:schemeClr>
          </a:solidFill>
          <a:ln>
            <a:noFill/>
          </a:ln>
          <a:effectLst>
            <a:reflection blurRad="5969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AB9B99B6-E3B7-A54D-B8ED-C2CDD13923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96" b="88696" l="2899" r="95135">
                        <a14:foregroundMark x1="3002" y1="28696" x2="4141" y2="26087"/>
                        <a14:foregroundMark x1="90373" y1="27826" x2="89130" y2="33913"/>
                        <a14:foregroundMark x1="9213" y1="32174" x2="51967" y2="46087"/>
                        <a14:foregroundMark x1="88613" y1="37391" x2="95135" y2="73913"/>
                      </a14:backgroundRemoval>
                    </a14:imgEffect>
                  </a14:imgLayer>
                </a14:imgProps>
              </a:ext>
            </a:extLst>
          </a:blip>
          <a:stretch>
            <a:fillRect/>
          </a:stretch>
        </p:blipFill>
        <p:spPr>
          <a:xfrm>
            <a:off x="69650" y="2827518"/>
            <a:ext cx="2063259" cy="245621"/>
          </a:xfrm>
          <a:prstGeom prst="rect">
            <a:avLst/>
          </a:prstGeom>
        </p:spPr>
      </p:pic>
      <p:pic>
        <p:nvPicPr>
          <p:cNvPr id="6" name="Picture 5">
            <a:extLst>
              <a:ext uri="{FF2B5EF4-FFF2-40B4-BE49-F238E27FC236}">
                <a16:creationId xmlns:a16="http://schemas.microsoft.com/office/drawing/2014/main" id="{8BFB157B-8B27-CD45-957B-64B326C940A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327" b="40865" l="4047" r="96997">
                        <a14:foregroundMark x1="4047" y1="12019" x2="4178" y2="35096"/>
                        <a14:foregroundMark x1="96997" y1="13942" x2="90209" y2="10096"/>
                        <a14:foregroundMark x1="11488" y1="21635" x2="23760" y2="21154"/>
                        <a14:foregroundMark x1="23760" y1="21154" x2="67493" y2="28846"/>
                        <a14:foregroundMark x1="67493" y1="28846" x2="79504" y2="21154"/>
                        <a14:foregroundMark x1="79504" y1="21154" x2="92167" y2="25481"/>
                        <a14:foregroundMark x1="92167" y1="25481" x2="93211" y2="25000"/>
                        <a14:foregroundMark x1="92559" y1="35096" x2="45039" y2="32212"/>
                        <a14:foregroundMark x1="44517" y1="37019" x2="72585" y2="38462"/>
                        <a14:foregroundMark x1="72585" y1="38462" x2="93081" y2="37019"/>
                      </a14:backgroundRemoval>
                    </a14:imgEffect>
                  </a14:imgLayer>
                </a14:imgProps>
              </a:ext>
            </a:extLst>
          </a:blip>
          <a:srcRect r="2" b="53613"/>
          <a:stretch/>
        </p:blipFill>
        <p:spPr>
          <a:xfrm>
            <a:off x="69650" y="1793467"/>
            <a:ext cx="2008680" cy="253034"/>
          </a:xfrm>
          <a:prstGeom prst="rect">
            <a:avLst/>
          </a:prstGeom>
        </p:spPr>
      </p:pic>
      <p:sp>
        <p:nvSpPr>
          <p:cNvPr id="12" name="Rectangle 11">
            <a:extLst>
              <a:ext uri="{FF2B5EF4-FFF2-40B4-BE49-F238E27FC236}">
                <a16:creationId xmlns:a16="http://schemas.microsoft.com/office/drawing/2014/main" id="{7AE0E1CB-D04C-A845-9DAC-33722C31FFE3}"/>
              </a:ext>
            </a:extLst>
          </p:cNvPr>
          <p:cNvSpPr/>
          <p:nvPr/>
        </p:nvSpPr>
        <p:spPr>
          <a:xfrm>
            <a:off x="6665976" y="1167734"/>
            <a:ext cx="1501776" cy="630179"/>
          </a:xfrm>
          <a:prstGeom prst="rect">
            <a:avLst/>
          </a:prstGeom>
        </p:spPr>
        <p:txBody>
          <a:bodyPr wrap="square">
            <a:noAutofit/>
          </a:bodyPr>
          <a:lstStyle/>
          <a:p>
            <a:pPr defTabSz="457178">
              <a:defRPr/>
            </a:pPr>
            <a:endParaRPr lang="en-US" sz="1200">
              <a:solidFill>
                <a:schemeClr val="bg2"/>
              </a:solidFill>
            </a:endParaRPr>
          </a:p>
        </p:txBody>
      </p:sp>
      <p:sp>
        <p:nvSpPr>
          <p:cNvPr id="17" name="TextBox 16">
            <a:extLst>
              <a:ext uri="{FF2B5EF4-FFF2-40B4-BE49-F238E27FC236}">
                <a16:creationId xmlns:a16="http://schemas.microsoft.com/office/drawing/2014/main" id="{235834E6-15AD-BE4C-9B4D-96C0E31E2F82}"/>
              </a:ext>
            </a:extLst>
          </p:cNvPr>
          <p:cNvSpPr txBox="1"/>
          <p:nvPr/>
        </p:nvSpPr>
        <p:spPr>
          <a:xfrm>
            <a:off x="3095269" y="1275233"/>
            <a:ext cx="1811984" cy="253916"/>
          </a:xfrm>
          <a:prstGeom prst="rect">
            <a:avLst/>
          </a:prstGeom>
          <a:solidFill>
            <a:schemeClr val="accent5">
              <a:lumMod val="75000"/>
            </a:schemeClr>
          </a:solidFill>
        </p:spPr>
        <p:txBody>
          <a:bodyPr wrap="square" rtlCol="0">
            <a:spAutoFit/>
          </a:bodyPr>
          <a:lstStyle/>
          <a:p>
            <a:pPr algn="ctr"/>
            <a:r>
              <a:rPr lang="en-US" sz="1050">
                <a:latin typeface="Segoe UI" panose="020B0502040204020203" pitchFamily="34" charset="0"/>
                <a:cs typeface="Segoe UI" panose="020B0502040204020203" pitchFamily="34" charset="0"/>
              </a:rPr>
              <a:t>C1101 Platform Series</a:t>
            </a:r>
          </a:p>
        </p:txBody>
      </p:sp>
      <p:sp>
        <p:nvSpPr>
          <p:cNvPr id="18" name="TextBox 17">
            <a:extLst>
              <a:ext uri="{FF2B5EF4-FFF2-40B4-BE49-F238E27FC236}">
                <a16:creationId xmlns:a16="http://schemas.microsoft.com/office/drawing/2014/main" id="{47DC275D-F2D6-0D49-A8BD-7F03691B9406}"/>
              </a:ext>
            </a:extLst>
          </p:cNvPr>
          <p:cNvSpPr txBox="1"/>
          <p:nvPr/>
        </p:nvSpPr>
        <p:spPr>
          <a:xfrm>
            <a:off x="5171064" y="1275233"/>
            <a:ext cx="1811984" cy="253916"/>
          </a:xfrm>
          <a:prstGeom prst="rect">
            <a:avLst/>
          </a:prstGeom>
          <a:solidFill>
            <a:schemeClr val="accent5">
              <a:lumMod val="75000"/>
            </a:schemeClr>
          </a:solidFill>
        </p:spPr>
        <p:txBody>
          <a:bodyPr wrap="square" rtlCol="0">
            <a:spAutoFit/>
          </a:bodyPr>
          <a:lstStyle/>
          <a:p>
            <a:pPr algn="ctr"/>
            <a:r>
              <a:rPr lang="en-US" sz="1050">
                <a:latin typeface="Segoe UI" panose="020B0502040204020203" pitchFamily="34" charset="0"/>
                <a:cs typeface="Segoe UI" panose="020B0502040204020203" pitchFamily="34" charset="0"/>
              </a:rPr>
              <a:t>C111X Platform Series</a:t>
            </a:r>
          </a:p>
        </p:txBody>
      </p:sp>
      <p:sp>
        <p:nvSpPr>
          <p:cNvPr id="28" name="TextBox 27">
            <a:extLst>
              <a:ext uri="{FF2B5EF4-FFF2-40B4-BE49-F238E27FC236}">
                <a16:creationId xmlns:a16="http://schemas.microsoft.com/office/drawing/2014/main" id="{F49DB220-67AB-2E4B-A47A-542C8632F005}"/>
              </a:ext>
            </a:extLst>
          </p:cNvPr>
          <p:cNvSpPr txBox="1"/>
          <p:nvPr/>
        </p:nvSpPr>
        <p:spPr>
          <a:xfrm>
            <a:off x="7227750" y="1258190"/>
            <a:ext cx="1811984" cy="253916"/>
          </a:xfrm>
          <a:prstGeom prst="rect">
            <a:avLst/>
          </a:prstGeom>
          <a:solidFill>
            <a:schemeClr val="accent5">
              <a:lumMod val="75000"/>
            </a:schemeClr>
          </a:solidFill>
        </p:spPr>
        <p:txBody>
          <a:bodyPr wrap="square" rtlCol="0">
            <a:spAutoFit/>
          </a:bodyPr>
          <a:lstStyle/>
          <a:p>
            <a:pPr algn="ctr"/>
            <a:r>
              <a:rPr lang="en-US" sz="1050" dirty="0">
                <a:latin typeface="Segoe UI" panose="020B0502040204020203" pitchFamily="34" charset="0"/>
                <a:cs typeface="Segoe UI" panose="020B0502040204020203" pitchFamily="34" charset="0"/>
              </a:rPr>
              <a:t>C112X Platform Series</a:t>
            </a:r>
          </a:p>
        </p:txBody>
      </p:sp>
      <p:sp>
        <p:nvSpPr>
          <p:cNvPr id="30" name="Rounded Rectangle 29">
            <a:extLst>
              <a:ext uri="{FF2B5EF4-FFF2-40B4-BE49-F238E27FC236}">
                <a16:creationId xmlns:a16="http://schemas.microsoft.com/office/drawing/2014/main" id="{BAD35599-657E-8541-BD9B-60A985139681}"/>
              </a:ext>
            </a:extLst>
          </p:cNvPr>
          <p:cNvSpPr/>
          <p:nvPr/>
        </p:nvSpPr>
        <p:spPr>
          <a:xfrm>
            <a:off x="36771" y="3481960"/>
            <a:ext cx="2743400" cy="385672"/>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latin typeface="Segoe UI" panose="020B0502040204020203" pitchFamily="34" charset="0"/>
              <a:cs typeface="Segoe UI" panose="020B0502040204020203" pitchFamily="34" charset="0"/>
            </a:endParaRPr>
          </a:p>
          <a:p>
            <a:pPr algn="ctr"/>
            <a:r>
              <a:rPr lang="en-US" sz="1050" dirty="0">
                <a:solidFill>
                  <a:schemeClr val="tx1"/>
                </a:solidFill>
                <a:latin typeface="Segoe UI" panose="020B0502040204020203" pitchFamily="34" charset="0"/>
                <a:cs typeface="Segoe UI" panose="020B0502040204020203" pitchFamily="34" charset="0"/>
              </a:rPr>
              <a:t>Can be upgraded from Viptela OS to </a:t>
            </a:r>
          </a:p>
          <a:p>
            <a:pPr algn="ctr"/>
            <a:r>
              <a:rPr lang="en-US" sz="1050" dirty="0">
                <a:solidFill>
                  <a:schemeClr val="tx1"/>
                </a:solidFill>
                <a:latin typeface="Segoe UI" panose="020B0502040204020203" pitchFamily="34" charset="0"/>
                <a:cs typeface="Segoe UI" panose="020B0502040204020203" pitchFamily="34" charset="0"/>
              </a:rPr>
              <a:t>XE-SDWAN </a:t>
            </a:r>
            <a:endParaRPr lang="en-US" sz="1600" dirty="0">
              <a:solidFill>
                <a:schemeClr val="tx1"/>
              </a:solidFill>
              <a:latin typeface="Segoe UI" panose="020B0502040204020203" pitchFamily="34" charset="0"/>
              <a:cs typeface="Segoe UI" panose="020B0502040204020203" pitchFamily="34" charset="0"/>
            </a:endParaRPr>
          </a:p>
          <a:p>
            <a:pPr algn="ctr"/>
            <a:endParaRPr lang="en-US" sz="1350" dirty="0">
              <a:solidFill>
                <a:schemeClr val="tx1"/>
              </a:solidFill>
              <a:latin typeface="Segoe UI" panose="020B0502040204020203" pitchFamily="34" charset="0"/>
              <a:cs typeface="Segoe UI" panose="020B0502040204020203" pitchFamily="34" charset="0"/>
            </a:endParaRPr>
          </a:p>
        </p:txBody>
      </p:sp>
      <p:grpSp>
        <p:nvGrpSpPr>
          <p:cNvPr id="32" name="Group 31">
            <a:extLst>
              <a:ext uri="{FF2B5EF4-FFF2-40B4-BE49-F238E27FC236}">
                <a16:creationId xmlns:a16="http://schemas.microsoft.com/office/drawing/2014/main" id="{6A192EFB-7005-A643-902A-B3E249A9D5ED}"/>
              </a:ext>
            </a:extLst>
          </p:cNvPr>
          <p:cNvGrpSpPr/>
          <p:nvPr/>
        </p:nvGrpSpPr>
        <p:grpSpPr>
          <a:xfrm>
            <a:off x="3095269" y="3484819"/>
            <a:ext cx="5832597" cy="379949"/>
            <a:chOff x="2018317" y="5808905"/>
            <a:chExt cx="7885152" cy="475785"/>
          </a:xfrm>
          <a:solidFill>
            <a:schemeClr val="accent1">
              <a:lumMod val="75000"/>
            </a:schemeClr>
          </a:solidFill>
        </p:grpSpPr>
        <p:sp>
          <p:nvSpPr>
            <p:cNvPr id="33" name="Rounded Rectangle 32">
              <a:extLst>
                <a:ext uri="{FF2B5EF4-FFF2-40B4-BE49-F238E27FC236}">
                  <a16:creationId xmlns:a16="http://schemas.microsoft.com/office/drawing/2014/main" id="{44F85459-6C71-954F-A456-171BB6D82326}"/>
                </a:ext>
              </a:extLst>
            </p:cNvPr>
            <p:cNvSpPr/>
            <p:nvPr/>
          </p:nvSpPr>
          <p:spPr>
            <a:xfrm>
              <a:off x="2018317" y="5808905"/>
              <a:ext cx="7885152" cy="475785"/>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4D5189A3-26F4-4E4F-B189-4B5D4AA3203F}"/>
                </a:ext>
              </a:extLst>
            </p:cNvPr>
            <p:cNvSpPr txBox="1"/>
            <p:nvPr/>
          </p:nvSpPr>
          <p:spPr>
            <a:xfrm>
              <a:off x="3134912" y="5875394"/>
              <a:ext cx="5843238" cy="317962"/>
            </a:xfrm>
            <a:prstGeom prst="rect">
              <a:avLst/>
            </a:prstGeom>
            <a:grpFill/>
          </p:spPr>
          <p:txBody>
            <a:bodyPr wrap="square" rtlCol="0">
              <a:spAutoFit/>
            </a:bodyPr>
            <a:lstStyle/>
            <a:p>
              <a:pPr algn="ctr"/>
              <a:r>
                <a:rPr lang="en-US" sz="1050" dirty="0">
                  <a:latin typeface="Segoe UI" panose="020B0502040204020203" pitchFamily="34" charset="0"/>
                  <a:cs typeface="Segoe UI" panose="020B0502040204020203" pitchFamily="34" charset="0"/>
                </a:rPr>
                <a:t>Supports XE-SDWAN Software only </a:t>
              </a:r>
            </a:p>
          </p:txBody>
        </p:sp>
      </p:grpSp>
      <p:sp>
        <p:nvSpPr>
          <p:cNvPr id="35" name="Rounded Rectangle 34">
            <a:extLst>
              <a:ext uri="{FF2B5EF4-FFF2-40B4-BE49-F238E27FC236}">
                <a16:creationId xmlns:a16="http://schemas.microsoft.com/office/drawing/2014/main" id="{DB1B9435-05CE-3043-9084-D1C19619E6F8}"/>
              </a:ext>
            </a:extLst>
          </p:cNvPr>
          <p:cNvSpPr/>
          <p:nvPr/>
        </p:nvSpPr>
        <p:spPr>
          <a:xfrm>
            <a:off x="495059" y="4564621"/>
            <a:ext cx="8159710" cy="497641"/>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endParaRPr lang="en-US" sz="2000">
              <a:solidFill>
                <a:srgbClr val="FFFFFF"/>
              </a:solidFill>
              <a:cs typeface="CiscoSansTT" panose="020B0503020201020303" pitchFamily="34" charset="0"/>
            </a:endParaRPr>
          </a:p>
        </p:txBody>
      </p:sp>
      <p:graphicFrame>
        <p:nvGraphicFramePr>
          <p:cNvPr id="36" name="Table 35">
            <a:extLst>
              <a:ext uri="{FF2B5EF4-FFF2-40B4-BE49-F238E27FC236}">
                <a16:creationId xmlns:a16="http://schemas.microsoft.com/office/drawing/2014/main" id="{3465C724-C2CD-7645-BD4D-084F469B1E92}"/>
              </a:ext>
            </a:extLst>
          </p:cNvPr>
          <p:cNvGraphicFramePr>
            <a:graphicFrameLocks noGrp="1"/>
          </p:cNvGraphicFramePr>
          <p:nvPr>
            <p:extLst>
              <p:ext uri="{D42A27DB-BD31-4B8C-83A1-F6EECF244321}">
                <p14:modId xmlns:p14="http://schemas.microsoft.com/office/powerpoint/2010/main" val="3936459132"/>
              </p:ext>
            </p:extLst>
          </p:nvPr>
        </p:nvGraphicFramePr>
        <p:xfrm>
          <a:off x="507042" y="4571043"/>
          <a:ext cx="2108043" cy="533400"/>
        </p:xfrm>
        <a:graphic>
          <a:graphicData uri="http://schemas.openxmlformats.org/drawingml/2006/table">
            <a:tbl>
              <a:tblPr firstRow="1" bandRow="1"/>
              <a:tblGrid>
                <a:gridCol w="2108043">
                  <a:extLst>
                    <a:ext uri="{9D8B030D-6E8A-4147-A177-3AD203B41FA5}">
                      <a16:colId xmlns:a16="http://schemas.microsoft.com/office/drawing/2014/main" val="20000"/>
                    </a:ext>
                  </a:extLst>
                </a:gridCol>
              </a:tblGrid>
              <a:tr h="518904">
                <a:tc>
                  <a:txBody>
                    <a:bodyPr/>
                    <a:lstStyle>
                      <a:lvl1pPr marL="0" algn="l" defTabSz="914346" rtl="0" eaLnBrk="1" latinLnBrk="0" hangingPunct="1">
                        <a:defRPr sz="1867" b="1" kern="1200">
                          <a:solidFill>
                            <a:schemeClr val="tx1"/>
                          </a:solidFill>
                          <a:latin typeface="CiscoSansTT ExtraLight"/>
                        </a:defRPr>
                      </a:lvl1pPr>
                      <a:lvl2pPr marL="457170" algn="l" defTabSz="914346" rtl="0" eaLnBrk="1" latinLnBrk="0" hangingPunct="1">
                        <a:defRPr sz="1867" b="1" kern="1200">
                          <a:solidFill>
                            <a:schemeClr val="tx1"/>
                          </a:solidFill>
                          <a:latin typeface="CiscoSansTT ExtraLight"/>
                        </a:defRPr>
                      </a:lvl2pPr>
                      <a:lvl3pPr marL="914346" algn="l" defTabSz="914346" rtl="0" eaLnBrk="1" latinLnBrk="0" hangingPunct="1">
                        <a:defRPr sz="1867" b="1" kern="1200">
                          <a:solidFill>
                            <a:schemeClr val="tx1"/>
                          </a:solidFill>
                          <a:latin typeface="CiscoSansTT ExtraLight"/>
                        </a:defRPr>
                      </a:lvl3pPr>
                      <a:lvl4pPr marL="1371519" algn="l" defTabSz="914346" rtl="0" eaLnBrk="1" latinLnBrk="0" hangingPunct="1">
                        <a:defRPr sz="1867" b="1" kern="1200">
                          <a:solidFill>
                            <a:schemeClr val="tx1"/>
                          </a:solidFill>
                          <a:latin typeface="CiscoSansTT ExtraLight"/>
                        </a:defRPr>
                      </a:lvl4pPr>
                      <a:lvl5pPr marL="1828694" algn="l" defTabSz="914346" rtl="0" eaLnBrk="1" latinLnBrk="0" hangingPunct="1">
                        <a:defRPr sz="1867" b="1" kern="1200">
                          <a:solidFill>
                            <a:schemeClr val="tx1"/>
                          </a:solidFill>
                          <a:latin typeface="CiscoSansTT ExtraLight"/>
                        </a:defRPr>
                      </a:lvl5pPr>
                      <a:lvl6pPr marL="2285864" algn="l" defTabSz="914346" rtl="0" eaLnBrk="1" latinLnBrk="0" hangingPunct="1">
                        <a:defRPr sz="1867" b="1" kern="1200">
                          <a:solidFill>
                            <a:schemeClr val="tx1"/>
                          </a:solidFill>
                          <a:latin typeface="CiscoSansTT ExtraLight"/>
                        </a:defRPr>
                      </a:lvl6pPr>
                      <a:lvl7pPr marL="2743041" algn="l" defTabSz="914346" rtl="0" eaLnBrk="1" latinLnBrk="0" hangingPunct="1">
                        <a:defRPr sz="1867" b="1" kern="1200">
                          <a:solidFill>
                            <a:schemeClr val="tx1"/>
                          </a:solidFill>
                          <a:latin typeface="CiscoSansTT ExtraLight"/>
                        </a:defRPr>
                      </a:lvl7pPr>
                      <a:lvl8pPr marL="3200213" algn="l" defTabSz="914346" rtl="0" eaLnBrk="1" latinLnBrk="0" hangingPunct="1">
                        <a:defRPr sz="1867" b="1" kern="1200">
                          <a:solidFill>
                            <a:schemeClr val="tx1"/>
                          </a:solidFill>
                          <a:latin typeface="CiscoSansTT ExtraLight"/>
                        </a:defRPr>
                      </a:lvl8pPr>
                      <a:lvl9pPr marL="3657389" algn="l" defTabSz="914346" rtl="0" eaLnBrk="1" latinLnBrk="0" hangingPunct="1">
                        <a:defRPr sz="1867" b="1" kern="1200">
                          <a:solidFill>
                            <a:schemeClr val="tx1"/>
                          </a:solidFill>
                          <a:latin typeface="CiscoSansTT ExtraLight"/>
                        </a:defRPr>
                      </a:lvl9p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M2M (ATM/KIOSK/POS)</a:t>
                      </a:r>
                    </a:p>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Extended temperature</a:t>
                      </a:r>
                    </a:p>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&amp; Dual Modem</a:t>
                      </a:r>
                    </a:p>
                  </a:txBody>
                  <a:tcPr anchor="ctr">
                    <a:lnL>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7" name="Table 36">
            <a:extLst>
              <a:ext uri="{FF2B5EF4-FFF2-40B4-BE49-F238E27FC236}">
                <a16:creationId xmlns:a16="http://schemas.microsoft.com/office/drawing/2014/main" id="{E6423EF9-5B33-B849-87FE-012F021F8453}"/>
              </a:ext>
            </a:extLst>
          </p:cNvPr>
          <p:cNvGraphicFramePr>
            <a:graphicFrameLocks noGrp="1"/>
          </p:cNvGraphicFramePr>
          <p:nvPr>
            <p:extLst>
              <p:ext uri="{D42A27DB-BD31-4B8C-83A1-F6EECF244321}">
                <p14:modId xmlns:p14="http://schemas.microsoft.com/office/powerpoint/2010/main" val="2661889548"/>
              </p:ext>
            </p:extLst>
          </p:nvPr>
        </p:nvGraphicFramePr>
        <p:xfrm>
          <a:off x="6787116" y="4533266"/>
          <a:ext cx="1741579" cy="514488"/>
        </p:xfrm>
        <a:graphic>
          <a:graphicData uri="http://schemas.openxmlformats.org/drawingml/2006/table">
            <a:tbl>
              <a:tblPr firstRow="1" bandRow="1"/>
              <a:tblGrid>
                <a:gridCol w="1741579">
                  <a:extLst>
                    <a:ext uri="{9D8B030D-6E8A-4147-A177-3AD203B41FA5}">
                      <a16:colId xmlns:a16="http://schemas.microsoft.com/office/drawing/2014/main" val="20000"/>
                    </a:ext>
                  </a:extLst>
                </a:gridCol>
              </a:tblGrid>
              <a:tr h="514488">
                <a:tc>
                  <a:txBody>
                    <a:bodyPr/>
                    <a:lstStyle>
                      <a:lvl1pPr marL="0" algn="l" defTabSz="914346" rtl="0" eaLnBrk="1" latinLnBrk="0" hangingPunct="1">
                        <a:defRPr sz="1867" b="1" kern="1200">
                          <a:solidFill>
                            <a:schemeClr val="tx1"/>
                          </a:solidFill>
                          <a:latin typeface="CiscoSansTT ExtraLight"/>
                        </a:defRPr>
                      </a:lvl1pPr>
                      <a:lvl2pPr marL="457170" algn="l" defTabSz="914346" rtl="0" eaLnBrk="1" latinLnBrk="0" hangingPunct="1">
                        <a:defRPr sz="1867" b="1" kern="1200">
                          <a:solidFill>
                            <a:schemeClr val="tx1"/>
                          </a:solidFill>
                          <a:latin typeface="CiscoSansTT ExtraLight"/>
                        </a:defRPr>
                      </a:lvl2pPr>
                      <a:lvl3pPr marL="914346" algn="l" defTabSz="914346" rtl="0" eaLnBrk="1" latinLnBrk="0" hangingPunct="1">
                        <a:defRPr sz="1867" b="1" kern="1200">
                          <a:solidFill>
                            <a:schemeClr val="tx1"/>
                          </a:solidFill>
                          <a:latin typeface="CiscoSansTT ExtraLight"/>
                        </a:defRPr>
                      </a:lvl3pPr>
                      <a:lvl4pPr marL="1371519" algn="l" defTabSz="914346" rtl="0" eaLnBrk="1" latinLnBrk="0" hangingPunct="1">
                        <a:defRPr sz="1867" b="1" kern="1200">
                          <a:solidFill>
                            <a:schemeClr val="tx1"/>
                          </a:solidFill>
                          <a:latin typeface="CiscoSansTT ExtraLight"/>
                        </a:defRPr>
                      </a:lvl4pPr>
                      <a:lvl5pPr marL="1828694" algn="l" defTabSz="914346" rtl="0" eaLnBrk="1" latinLnBrk="0" hangingPunct="1">
                        <a:defRPr sz="1867" b="1" kern="1200">
                          <a:solidFill>
                            <a:schemeClr val="tx1"/>
                          </a:solidFill>
                          <a:latin typeface="CiscoSansTT ExtraLight"/>
                        </a:defRPr>
                      </a:lvl5pPr>
                      <a:lvl6pPr marL="2285864" algn="l" defTabSz="914346" rtl="0" eaLnBrk="1" latinLnBrk="0" hangingPunct="1">
                        <a:defRPr sz="1867" b="1" kern="1200">
                          <a:solidFill>
                            <a:schemeClr val="tx1"/>
                          </a:solidFill>
                          <a:latin typeface="CiscoSansTT ExtraLight"/>
                        </a:defRPr>
                      </a:lvl6pPr>
                      <a:lvl7pPr marL="2743041" algn="l" defTabSz="914346" rtl="0" eaLnBrk="1" latinLnBrk="0" hangingPunct="1">
                        <a:defRPr sz="1867" b="1" kern="1200">
                          <a:solidFill>
                            <a:schemeClr val="tx1"/>
                          </a:solidFill>
                          <a:latin typeface="CiscoSansTT ExtraLight"/>
                        </a:defRPr>
                      </a:lvl7pPr>
                      <a:lvl8pPr marL="3200213" algn="l" defTabSz="914346" rtl="0" eaLnBrk="1" latinLnBrk="0" hangingPunct="1">
                        <a:defRPr sz="1867" b="1" kern="1200">
                          <a:solidFill>
                            <a:schemeClr val="tx1"/>
                          </a:solidFill>
                          <a:latin typeface="CiscoSansTT ExtraLight"/>
                        </a:defRPr>
                      </a:lvl8pPr>
                      <a:lvl9pPr marL="3657389" algn="l" defTabSz="914346" rtl="0" eaLnBrk="1" latinLnBrk="0" hangingPunct="1">
                        <a:defRPr sz="1867" b="1" kern="1200">
                          <a:solidFill>
                            <a:schemeClr val="tx1"/>
                          </a:solidFill>
                          <a:latin typeface="CiscoSansTT ExtraLight"/>
                        </a:defRPr>
                      </a:lvl9p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chemeClr val="bg2"/>
                          </a:solidFill>
                          <a:effectLst/>
                          <a:uLnTx/>
                          <a:uFillTx/>
                          <a:latin typeface="Segoe UI" panose="020B0502040204020203" pitchFamily="34" charset="0"/>
                          <a:ea typeface="+mn-ea"/>
                          <a:cs typeface="Segoe UI" panose="020B0502040204020203" pitchFamily="34" charset="0"/>
                        </a:rPr>
                        <a:t>Branch in a Box</a:t>
                      </a: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8" name="Table 37">
            <a:extLst>
              <a:ext uri="{FF2B5EF4-FFF2-40B4-BE49-F238E27FC236}">
                <a16:creationId xmlns:a16="http://schemas.microsoft.com/office/drawing/2014/main" id="{ADA0D94A-3582-F34C-BC7E-3D7AB77EC343}"/>
              </a:ext>
            </a:extLst>
          </p:cNvPr>
          <p:cNvGraphicFramePr>
            <a:graphicFrameLocks noGrp="1"/>
          </p:cNvGraphicFramePr>
          <p:nvPr>
            <p:extLst>
              <p:ext uri="{D42A27DB-BD31-4B8C-83A1-F6EECF244321}">
                <p14:modId xmlns:p14="http://schemas.microsoft.com/office/powerpoint/2010/main" val="2780683576"/>
              </p:ext>
            </p:extLst>
          </p:nvPr>
        </p:nvGraphicFramePr>
        <p:xfrm>
          <a:off x="4642364" y="4533266"/>
          <a:ext cx="2108043" cy="514488"/>
        </p:xfrm>
        <a:graphic>
          <a:graphicData uri="http://schemas.openxmlformats.org/drawingml/2006/table">
            <a:tbl>
              <a:tblPr firstRow="1" bandRow="1"/>
              <a:tblGrid>
                <a:gridCol w="2108043">
                  <a:extLst>
                    <a:ext uri="{9D8B030D-6E8A-4147-A177-3AD203B41FA5}">
                      <a16:colId xmlns:a16="http://schemas.microsoft.com/office/drawing/2014/main" val="20000"/>
                    </a:ext>
                  </a:extLst>
                </a:gridCol>
              </a:tblGrid>
              <a:tr h="514488">
                <a:tc>
                  <a:txBody>
                    <a:bodyPr/>
                    <a:lstStyle>
                      <a:lvl1pPr marL="0" algn="l" defTabSz="914346" rtl="0" eaLnBrk="1" latinLnBrk="0" hangingPunct="1">
                        <a:defRPr sz="1867" b="1" kern="1200">
                          <a:solidFill>
                            <a:schemeClr val="tx1"/>
                          </a:solidFill>
                          <a:latin typeface="CiscoSansTT ExtraLight"/>
                        </a:defRPr>
                      </a:lvl1pPr>
                      <a:lvl2pPr marL="457170" algn="l" defTabSz="914346" rtl="0" eaLnBrk="1" latinLnBrk="0" hangingPunct="1">
                        <a:defRPr sz="1867" b="1" kern="1200">
                          <a:solidFill>
                            <a:schemeClr val="tx1"/>
                          </a:solidFill>
                          <a:latin typeface="CiscoSansTT ExtraLight"/>
                        </a:defRPr>
                      </a:lvl2pPr>
                      <a:lvl3pPr marL="914346" algn="l" defTabSz="914346" rtl="0" eaLnBrk="1" latinLnBrk="0" hangingPunct="1">
                        <a:defRPr sz="1867" b="1" kern="1200">
                          <a:solidFill>
                            <a:schemeClr val="tx1"/>
                          </a:solidFill>
                          <a:latin typeface="CiscoSansTT ExtraLight"/>
                        </a:defRPr>
                      </a:lvl3pPr>
                      <a:lvl4pPr marL="1371519" algn="l" defTabSz="914346" rtl="0" eaLnBrk="1" latinLnBrk="0" hangingPunct="1">
                        <a:defRPr sz="1867" b="1" kern="1200">
                          <a:solidFill>
                            <a:schemeClr val="tx1"/>
                          </a:solidFill>
                          <a:latin typeface="CiscoSansTT ExtraLight"/>
                        </a:defRPr>
                      </a:lvl4pPr>
                      <a:lvl5pPr marL="1828694" algn="l" defTabSz="914346" rtl="0" eaLnBrk="1" latinLnBrk="0" hangingPunct="1">
                        <a:defRPr sz="1867" b="1" kern="1200">
                          <a:solidFill>
                            <a:schemeClr val="tx1"/>
                          </a:solidFill>
                          <a:latin typeface="CiscoSansTT ExtraLight"/>
                        </a:defRPr>
                      </a:lvl5pPr>
                      <a:lvl6pPr marL="2285864" algn="l" defTabSz="914346" rtl="0" eaLnBrk="1" latinLnBrk="0" hangingPunct="1">
                        <a:defRPr sz="1867" b="1" kern="1200">
                          <a:solidFill>
                            <a:schemeClr val="tx1"/>
                          </a:solidFill>
                          <a:latin typeface="CiscoSansTT ExtraLight"/>
                        </a:defRPr>
                      </a:lvl6pPr>
                      <a:lvl7pPr marL="2743041" algn="l" defTabSz="914346" rtl="0" eaLnBrk="1" latinLnBrk="0" hangingPunct="1">
                        <a:defRPr sz="1867" b="1" kern="1200">
                          <a:solidFill>
                            <a:schemeClr val="tx1"/>
                          </a:solidFill>
                          <a:latin typeface="CiscoSansTT ExtraLight"/>
                        </a:defRPr>
                      </a:lvl7pPr>
                      <a:lvl8pPr marL="3200213" algn="l" defTabSz="914346" rtl="0" eaLnBrk="1" latinLnBrk="0" hangingPunct="1">
                        <a:defRPr sz="1867" b="1" kern="1200">
                          <a:solidFill>
                            <a:schemeClr val="tx1"/>
                          </a:solidFill>
                          <a:latin typeface="CiscoSansTT ExtraLight"/>
                        </a:defRPr>
                      </a:lvl8pPr>
                      <a:lvl9pPr marL="3657389" algn="l" defTabSz="914346" rtl="0" eaLnBrk="1" latinLnBrk="0" hangingPunct="1">
                        <a:defRPr sz="1867" b="1" kern="1200">
                          <a:solidFill>
                            <a:schemeClr val="tx1"/>
                          </a:solidFill>
                          <a:latin typeface="CiscoSansTT ExtraLight"/>
                        </a:defRPr>
                      </a:lvl9p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MSP CPE</a:t>
                      </a:r>
                      <a:endParaRPr kumimoji="0" lang="en-US" sz="9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txBody>
                  <a:tcPr anchor="ctr">
                    <a:lnL>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9" name="Table 38">
            <a:extLst>
              <a:ext uri="{FF2B5EF4-FFF2-40B4-BE49-F238E27FC236}">
                <a16:creationId xmlns:a16="http://schemas.microsoft.com/office/drawing/2014/main" id="{266027A6-C5F3-5548-A9E2-60AEF3F3353C}"/>
              </a:ext>
            </a:extLst>
          </p:cNvPr>
          <p:cNvGraphicFramePr>
            <a:graphicFrameLocks noGrp="1"/>
          </p:cNvGraphicFramePr>
          <p:nvPr>
            <p:extLst>
              <p:ext uri="{D42A27DB-BD31-4B8C-83A1-F6EECF244321}">
                <p14:modId xmlns:p14="http://schemas.microsoft.com/office/powerpoint/2010/main" val="2045725406"/>
              </p:ext>
            </p:extLst>
          </p:nvPr>
        </p:nvGraphicFramePr>
        <p:xfrm>
          <a:off x="2498030" y="4535126"/>
          <a:ext cx="2108043" cy="514488"/>
        </p:xfrm>
        <a:graphic>
          <a:graphicData uri="http://schemas.openxmlformats.org/drawingml/2006/table">
            <a:tbl>
              <a:tblPr firstRow="1" bandRow="1"/>
              <a:tblGrid>
                <a:gridCol w="2108043">
                  <a:extLst>
                    <a:ext uri="{9D8B030D-6E8A-4147-A177-3AD203B41FA5}">
                      <a16:colId xmlns:a16="http://schemas.microsoft.com/office/drawing/2014/main" val="20000"/>
                    </a:ext>
                  </a:extLst>
                </a:gridCol>
              </a:tblGrid>
              <a:tr h="514488">
                <a:tc>
                  <a:txBody>
                    <a:bodyPr/>
                    <a:lstStyle>
                      <a:lvl1pPr marL="0" algn="l" defTabSz="914346" rtl="0" eaLnBrk="1" latinLnBrk="0" hangingPunct="1">
                        <a:defRPr sz="1867" b="1" kern="1200">
                          <a:solidFill>
                            <a:schemeClr val="tx1"/>
                          </a:solidFill>
                          <a:latin typeface="CiscoSansTT ExtraLight"/>
                        </a:defRPr>
                      </a:lvl1pPr>
                      <a:lvl2pPr marL="457170" algn="l" defTabSz="914346" rtl="0" eaLnBrk="1" latinLnBrk="0" hangingPunct="1">
                        <a:defRPr sz="1867" b="1" kern="1200">
                          <a:solidFill>
                            <a:schemeClr val="tx1"/>
                          </a:solidFill>
                          <a:latin typeface="CiscoSansTT ExtraLight"/>
                        </a:defRPr>
                      </a:lvl2pPr>
                      <a:lvl3pPr marL="914346" algn="l" defTabSz="914346" rtl="0" eaLnBrk="1" latinLnBrk="0" hangingPunct="1">
                        <a:defRPr sz="1867" b="1" kern="1200">
                          <a:solidFill>
                            <a:schemeClr val="tx1"/>
                          </a:solidFill>
                          <a:latin typeface="CiscoSansTT ExtraLight"/>
                        </a:defRPr>
                      </a:lvl3pPr>
                      <a:lvl4pPr marL="1371519" algn="l" defTabSz="914346" rtl="0" eaLnBrk="1" latinLnBrk="0" hangingPunct="1">
                        <a:defRPr sz="1867" b="1" kern="1200">
                          <a:solidFill>
                            <a:schemeClr val="tx1"/>
                          </a:solidFill>
                          <a:latin typeface="CiscoSansTT ExtraLight"/>
                        </a:defRPr>
                      </a:lvl4pPr>
                      <a:lvl5pPr marL="1828694" algn="l" defTabSz="914346" rtl="0" eaLnBrk="1" latinLnBrk="0" hangingPunct="1">
                        <a:defRPr sz="1867" b="1" kern="1200">
                          <a:solidFill>
                            <a:schemeClr val="tx1"/>
                          </a:solidFill>
                          <a:latin typeface="CiscoSansTT ExtraLight"/>
                        </a:defRPr>
                      </a:lvl5pPr>
                      <a:lvl6pPr marL="2285864" algn="l" defTabSz="914346" rtl="0" eaLnBrk="1" latinLnBrk="0" hangingPunct="1">
                        <a:defRPr sz="1867" b="1" kern="1200">
                          <a:solidFill>
                            <a:schemeClr val="tx1"/>
                          </a:solidFill>
                          <a:latin typeface="CiscoSansTT ExtraLight"/>
                        </a:defRPr>
                      </a:lvl6pPr>
                      <a:lvl7pPr marL="2743041" algn="l" defTabSz="914346" rtl="0" eaLnBrk="1" latinLnBrk="0" hangingPunct="1">
                        <a:defRPr sz="1867" b="1" kern="1200">
                          <a:solidFill>
                            <a:schemeClr val="tx1"/>
                          </a:solidFill>
                          <a:latin typeface="CiscoSansTT ExtraLight"/>
                        </a:defRPr>
                      </a:lvl7pPr>
                      <a:lvl8pPr marL="3200213" algn="l" defTabSz="914346" rtl="0" eaLnBrk="1" latinLnBrk="0" hangingPunct="1">
                        <a:defRPr sz="1867" b="1" kern="1200">
                          <a:solidFill>
                            <a:schemeClr val="tx1"/>
                          </a:solidFill>
                          <a:latin typeface="CiscoSansTT ExtraLight"/>
                        </a:defRPr>
                      </a:lvl8pPr>
                      <a:lvl9pPr marL="3657389" algn="l" defTabSz="914346" rtl="0" eaLnBrk="1" latinLnBrk="0" hangingPunct="1">
                        <a:defRPr sz="1867" b="1" kern="1200">
                          <a:solidFill>
                            <a:schemeClr val="tx1"/>
                          </a:solidFill>
                          <a:latin typeface="CiscoSansTT ExtraLight"/>
                        </a:defRPr>
                      </a:lvl9pPr>
                    </a:lstStyle>
                    <a:p>
                      <a:pPr marL="0" marR="0" lvl="0" indent="0" algn="ctr" defTabSz="6857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Remote Workers</a:t>
                      </a:r>
                      <a:endParaRPr kumimoji="0" lang="en-US" sz="9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txBody>
                  <a:tcPr anchor="ctr">
                    <a:lnL>
                      <a:noFill/>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5" name="TextBox 44">
            <a:extLst>
              <a:ext uri="{FF2B5EF4-FFF2-40B4-BE49-F238E27FC236}">
                <a16:creationId xmlns:a16="http://schemas.microsoft.com/office/drawing/2014/main" id="{2EABFA20-7490-3246-96BC-90ECFFFB2D61}"/>
              </a:ext>
            </a:extLst>
          </p:cNvPr>
          <p:cNvSpPr txBox="1"/>
          <p:nvPr/>
        </p:nvSpPr>
        <p:spPr>
          <a:xfrm>
            <a:off x="507042" y="1467123"/>
            <a:ext cx="1215973" cy="253916"/>
          </a:xfrm>
          <a:prstGeom prst="rect">
            <a:avLst/>
          </a:prstGeom>
          <a:solidFill>
            <a:schemeClr val="accent5">
              <a:lumMod val="75000"/>
            </a:schemeClr>
          </a:solidFill>
        </p:spPr>
        <p:txBody>
          <a:bodyPr wrap="square" rtlCol="0">
            <a:spAutoFit/>
          </a:bodyPr>
          <a:lstStyle/>
          <a:p>
            <a:pPr algn="ctr"/>
            <a:r>
              <a:rPr lang="en-US" sz="1050" dirty="0">
                <a:latin typeface="Segoe UI" panose="020B0502040204020203" pitchFamily="34" charset="0"/>
                <a:cs typeface="Segoe UI" panose="020B0502040204020203" pitchFamily="34" charset="0"/>
              </a:rPr>
              <a:t>ISR1100(X)-4G</a:t>
            </a:r>
          </a:p>
        </p:txBody>
      </p:sp>
      <p:sp>
        <p:nvSpPr>
          <p:cNvPr id="46" name="TextBox 45">
            <a:extLst>
              <a:ext uri="{FF2B5EF4-FFF2-40B4-BE49-F238E27FC236}">
                <a16:creationId xmlns:a16="http://schemas.microsoft.com/office/drawing/2014/main" id="{66BD19BF-C98A-3844-B6F4-B8A6533B3F21}"/>
              </a:ext>
            </a:extLst>
          </p:cNvPr>
          <p:cNvSpPr txBox="1"/>
          <p:nvPr/>
        </p:nvSpPr>
        <p:spPr>
          <a:xfrm>
            <a:off x="470601" y="2505037"/>
            <a:ext cx="1225168" cy="253916"/>
          </a:xfrm>
          <a:prstGeom prst="rect">
            <a:avLst/>
          </a:prstGeom>
          <a:solidFill>
            <a:schemeClr val="accent5">
              <a:lumMod val="75000"/>
            </a:schemeClr>
          </a:solidFill>
        </p:spPr>
        <p:txBody>
          <a:bodyPr wrap="square" rtlCol="0">
            <a:spAutoFit/>
          </a:bodyPr>
          <a:lstStyle/>
          <a:p>
            <a:pPr algn="ctr"/>
            <a:r>
              <a:rPr lang="en-US" sz="1050">
                <a:latin typeface="Segoe UI" panose="020B0502040204020203" pitchFamily="34" charset="0"/>
                <a:cs typeface="Segoe UI" panose="020B0502040204020203" pitchFamily="34" charset="0"/>
              </a:rPr>
              <a:t>ISR1100(X)-6G</a:t>
            </a:r>
          </a:p>
        </p:txBody>
      </p:sp>
      <p:pic>
        <p:nvPicPr>
          <p:cNvPr id="47" name="Picture 5">
            <a:extLst>
              <a:ext uri="{FF2B5EF4-FFF2-40B4-BE49-F238E27FC236}">
                <a16:creationId xmlns:a16="http://schemas.microsoft.com/office/drawing/2014/main" id="{FD7ABBAD-F72E-DC42-92BE-796EBBF9D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805" y="1809648"/>
            <a:ext cx="1293833" cy="64939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a:extLst>
              <a:ext uri="{FF2B5EF4-FFF2-40B4-BE49-F238E27FC236}">
                <a16:creationId xmlns:a16="http://schemas.microsoft.com/office/drawing/2014/main" id="{893BA5C0-F7C4-3B42-8BF3-9B00FF055D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404" y="1793467"/>
            <a:ext cx="1152020" cy="92249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0C1B4419-5338-614E-BF9F-844A13E613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10363" y="1567884"/>
            <a:ext cx="1480876" cy="940858"/>
          </a:xfrm>
          <a:prstGeom prst="rect">
            <a:avLst/>
          </a:prstGeom>
        </p:spPr>
      </p:pic>
      <p:sp>
        <p:nvSpPr>
          <p:cNvPr id="4" name="Rectangle 3">
            <a:extLst>
              <a:ext uri="{FF2B5EF4-FFF2-40B4-BE49-F238E27FC236}">
                <a16:creationId xmlns:a16="http://schemas.microsoft.com/office/drawing/2014/main" id="{E83AC707-CE76-674C-A528-E8E2FFA742A2}"/>
              </a:ext>
            </a:extLst>
          </p:cNvPr>
          <p:cNvSpPr/>
          <p:nvPr/>
        </p:nvSpPr>
        <p:spPr>
          <a:xfrm>
            <a:off x="3417814" y="2620571"/>
            <a:ext cx="1443024" cy="253916"/>
          </a:xfrm>
          <a:prstGeom prst="rect">
            <a:avLst/>
          </a:prstGeom>
        </p:spPr>
        <p:txBody>
          <a:bodyPr wrap="none">
            <a:spAutoFit/>
          </a:bodyPr>
          <a:lstStyle/>
          <a:p>
            <a:r>
              <a:rPr lang="en-US" sz="1050" b="1">
                <a:latin typeface="Segoe UI" panose="020B0502040204020203" pitchFamily="34" charset="0"/>
                <a:cs typeface="Segoe UI" panose="020B0502040204020203" pitchFamily="34" charset="0"/>
              </a:rPr>
              <a:t>LTE, Wi-Fi, PoE, DSL</a:t>
            </a:r>
          </a:p>
        </p:txBody>
      </p:sp>
      <p:sp>
        <p:nvSpPr>
          <p:cNvPr id="60" name="Rectangle 59">
            <a:extLst>
              <a:ext uri="{FF2B5EF4-FFF2-40B4-BE49-F238E27FC236}">
                <a16:creationId xmlns:a16="http://schemas.microsoft.com/office/drawing/2014/main" id="{B2C3816D-522F-BE4E-B985-8836EDE9696C}"/>
              </a:ext>
            </a:extLst>
          </p:cNvPr>
          <p:cNvSpPr/>
          <p:nvPr/>
        </p:nvSpPr>
        <p:spPr>
          <a:xfrm>
            <a:off x="5484827" y="2592296"/>
            <a:ext cx="1404552" cy="253916"/>
          </a:xfrm>
          <a:prstGeom prst="rect">
            <a:avLst/>
          </a:prstGeom>
        </p:spPr>
        <p:txBody>
          <a:bodyPr wrap="none">
            <a:spAutoFit/>
          </a:bodyPr>
          <a:lstStyle/>
          <a:p>
            <a:r>
              <a:rPr lang="en-US" sz="1050" b="1">
                <a:latin typeface="Segoe UI" panose="020B0502040204020203" pitchFamily="34" charset="0"/>
                <a:cs typeface="Segoe UI" panose="020B0502040204020203" pitchFamily="34" charset="0"/>
              </a:rPr>
              <a:t>LTE, W-Fi, PoE, DSL</a:t>
            </a:r>
          </a:p>
        </p:txBody>
      </p:sp>
      <p:sp>
        <p:nvSpPr>
          <p:cNvPr id="61" name="Rectangle 60">
            <a:extLst>
              <a:ext uri="{FF2B5EF4-FFF2-40B4-BE49-F238E27FC236}">
                <a16:creationId xmlns:a16="http://schemas.microsoft.com/office/drawing/2014/main" id="{6EF7D893-D7B4-CB4E-A173-F07C8AF0B56F}"/>
              </a:ext>
            </a:extLst>
          </p:cNvPr>
          <p:cNvSpPr/>
          <p:nvPr/>
        </p:nvSpPr>
        <p:spPr>
          <a:xfrm>
            <a:off x="7545999" y="2574567"/>
            <a:ext cx="1443024" cy="253916"/>
          </a:xfrm>
          <a:prstGeom prst="rect">
            <a:avLst/>
          </a:prstGeom>
        </p:spPr>
        <p:txBody>
          <a:bodyPr wrap="none">
            <a:spAutoFit/>
          </a:bodyPr>
          <a:lstStyle/>
          <a:p>
            <a:r>
              <a:rPr lang="en-US" sz="1050" b="1">
                <a:latin typeface="Segoe UI" panose="020B0502040204020203" pitchFamily="34" charset="0"/>
                <a:cs typeface="Segoe UI" panose="020B0502040204020203" pitchFamily="34" charset="0"/>
              </a:rPr>
              <a:t>LTE, Wi-Fi, PoE, DSL</a:t>
            </a:r>
          </a:p>
        </p:txBody>
      </p:sp>
      <p:sp>
        <p:nvSpPr>
          <p:cNvPr id="62" name="Rectangle 61">
            <a:extLst>
              <a:ext uri="{FF2B5EF4-FFF2-40B4-BE49-F238E27FC236}">
                <a16:creationId xmlns:a16="http://schemas.microsoft.com/office/drawing/2014/main" id="{0559FC51-F40F-8B4F-ABD9-0B5569CE667A}"/>
              </a:ext>
            </a:extLst>
          </p:cNvPr>
          <p:cNvSpPr/>
          <p:nvPr/>
        </p:nvSpPr>
        <p:spPr>
          <a:xfrm>
            <a:off x="7667404" y="2751260"/>
            <a:ext cx="1295547" cy="253916"/>
          </a:xfrm>
          <a:prstGeom prst="rect">
            <a:avLst/>
          </a:prstGeom>
        </p:spPr>
        <p:txBody>
          <a:bodyPr wrap="none">
            <a:spAutoFit/>
          </a:bodyPr>
          <a:lstStyle/>
          <a:p>
            <a:r>
              <a:rPr lang="en-US" sz="1050" b="1">
                <a:latin typeface="Segoe UI" panose="020B0502040204020203" pitchFamily="34" charset="0"/>
                <a:cs typeface="Segoe UI" panose="020B0502040204020203" pitchFamily="34" charset="0"/>
              </a:rPr>
              <a:t>SD-WAN Security</a:t>
            </a:r>
          </a:p>
        </p:txBody>
      </p:sp>
      <p:sp>
        <p:nvSpPr>
          <p:cNvPr id="40" name="Title 1">
            <a:extLst>
              <a:ext uri="{FF2B5EF4-FFF2-40B4-BE49-F238E27FC236}">
                <a16:creationId xmlns:a16="http://schemas.microsoft.com/office/drawing/2014/main" id="{8A532D78-CB02-9947-AFDB-16F442541936}"/>
              </a:ext>
            </a:extLst>
          </p:cNvPr>
          <p:cNvSpPr>
            <a:spLocks noGrp="1"/>
          </p:cNvSpPr>
          <p:nvPr>
            <p:ph type="title"/>
          </p:nvPr>
        </p:nvSpPr>
        <p:spPr>
          <a:xfrm>
            <a:off x="69651" y="247825"/>
            <a:ext cx="8345488" cy="384705"/>
          </a:xfrm>
        </p:spPr>
        <p:txBody>
          <a:bodyPr vert="horz"/>
          <a:lstStyle/>
          <a:p>
            <a:r>
              <a:rPr lang="en-US" sz="1900" dirty="0">
                <a:solidFill>
                  <a:srgbClr val="595959"/>
                </a:solidFill>
                <a:latin typeface="Segoe UI" panose="020B0502040204020203" pitchFamily="34" charset="0"/>
                <a:cs typeface="Segoe UI" panose="020B0502040204020203" pitchFamily="34" charset="0"/>
              </a:rPr>
              <a:t>Cisco ISR 1000 Platform Family - Overview</a:t>
            </a:r>
          </a:p>
        </p:txBody>
      </p:sp>
    </p:spTree>
    <p:extLst>
      <p:ext uri="{BB962C8B-B14F-4D97-AF65-F5344CB8AC3E}">
        <p14:creationId xmlns:p14="http://schemas.microsoft.com/office/powerpoint/2010/main" val="853395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E73C9C-602C-41EC-8137-C84569CCA9B2}"/>
              </a:ext>
            </a:extLst>
          </p:cNvPr>
          <p:cNvSpPr>
            <a:spLocks noGrp="1"/>
          </p:cNvSpPr>
          <p:nvPr>
            <p:ph type="body" sz="quarter" idx="11"/>
          </p:nvPr>
        </p:nvSpPr>
        <p:spPr>
          <a:xfrm>
            <a:off x="366031" y="2314827"/>
            <a:ext cx="5860598" cy="524111"/>
          </a:xfrm>
        </p:spPr>
        <p:txBody>
          <a:bodyPr>
            <a:normAutofit fontScale="92500"/>
          </a:bodyPr>
          <a:lstStyle/>
          <a:p>
            <a:r>
              <a:rPr lang="en-US" dirty="0"/>
              <a:t>SIFY MANAGED SD-WAN VALUE PROPOSITION</a:t>
            </a:r>
          </a:p>
        </p:txBody>
      </p:sp>
      <p:sp>
        <p:nvSpPr>
          <p:cNvPr id="4" name="Title 3">
            <a:extLst>
              <a:ext uri="{FF2B5EF4-FFF2-40B4-BE49-F238E27FC236}">
                <a16:creationId xmlns:a16="http://schemas.microsoft.com/office/drawing/2014/main" id="{59346240-98A9-954E-B599-3D12554EBDFC}"/>
              </a:ext>
            </a:extLst>
          </p:cNvPr>
          <p:cNvSpPr>
            <a:spLocks noGrp="1"/>
          </p:cNvSpPr>
          <p:nvPr>
            <p:ph type="title" idx="4294967295"/>
          </p:nvPr>
        </p:nvSpPr>
        <p:spPr>
          <a:xfrm>
            <a:off x="1371600" y="3397533"/>
            <a:ext cx="7772400" cy="369322"/>
          </a:xfrm>
        </p:spPr>
        <p:txBody>
          <a:bodyPr/>
          <a:lstStyle/>
          <a:p>
            <a:endParaRPr lang="en-US" dirty="0"/>
          </a:p>
        </p:txBody>
      </p:sp>
    </p:spTree>
    <p:extLst>
      <p:ext uri="{BB962C8B-B14F-4D97-AF65-F5344CB8AC3E}">
        <p14:creationId xmlns:p14="http://schemas.microsoft.com/office/powerpoint/2010/main" val="5622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5B869F9-8762-6640-95C6-68F65988B88D}"/>
              </a:ext>
            </a:extLst>
          </p:cNvPr>
          <p:cNvSpPr/>
          <p:nvPr/>
        </p:nvSpPr>
        <p:spPr bwMode="auto">
          <a:xfrm>
            <a:off x="358775" y="2885895"/>
            <a:ext cx="2030400" cy="1802858"/>
          </a:xfrm>
          <a:prstGeom prst="rect">
            <a:avLst/>
          </a:prstGeom>
          <a:ln w="1270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Carrier agnostic Overlay architecture.</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Multi-transport support.</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Centralized control &amp; Monitoring.</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Unique topologies per segment.</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Encryption, segmentation and service chains</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Cloud off-ramping</a:t>
            </a:r>
          </a:p>
          <a:p>
            <a:pPr marL="214308" indent="-214308" defTabSz="685800" fontAlgn="base">
              <a:spcBef>
                <a:spcPct val="20000"/>
              </a:spcBef>
              <a:spcAft>
                <a:spcPct val="0"/>
              </a:spcAft>
              <a:buFont typeface="Wingdings" panose="05000000000000000000" pitchFamily="2" charset="2"/>
              <a:buChar char="§"/>
            </a:pPr>
            <a:endParaRPr lang="en-US" sz="1000" dirty="0">
              <a:solidFill>
                <a:srgbClr val="595959"/>
              </a:solidFill>
              <a:latin typeface="+mj-lt"/>
              <a:cs typeface="Arial" panose="020B0604020202020204" pitchFamily="34" charset="0"/>
            </a:endParaRPr>
          </a:p>
        </p:txBody>
      </p:sp>
      <p:sp>
        <p:nvSpPr>
          <p:cNvPr id="41" name="Rectangle 40">
            <a:extLst>
              <a:ext uri="{FF2B5EF4-FFF2-40B4-BE49-F238E27FC236}">
                <a16:creationId xmlns:a16="http://schemas.microsoft.com/office/drawing/2014/main" id="{A0C79446-8379-1C41-B87B-4FA5664D5CBF}"/>
              </a:ext>
            </a:extLst>
          </p:cNvPr>
          <p:cNvSpPr/>
          <p:nvPr/>
        </p:nvSpPr>
        <p:spPr bwMode="auto">
          <a:xfrm>
            <a:off x="358775" y="1746950"/>
            <a:ext cx="2030400" cy="343260"/>
          </a:xfrm>
          <a:prstGeom prst="rect">
            <a:avLst/>
          </a:prstGeom>
          <a:solidFill>
            <a:srgbClr val="8FB4E0"/>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ctr" anchorCtr="0" compatLnSpc="1">
            <a:prstTxWarp prst="textNoShape">
              <a:avLst/>
            </a:prstTxWarp>
          </a:bodyPr>
          <a:lstStyle/>
          <a:p>
            <a:pPr algn="ctr" defTabSz="685800" fontAlgn="base">
              <a:spcBef>
                <a:spcPct val="20000"/>
              </a:spcBef>
              <a:spcAft>
                <a:spcPct val="0"/>
              </a:spcAft>
            </a:pPr>
            <a:r>
              <a:rPr lang="en-US" sz="1200" b="1" dirty="0">
                <a:solidFill>
                  <a:schemeClr val="bg1"/>
                </a:solidFill>
                <a:latin typeface="+mj-lt"/>
                <a:cs typeface="Arial" panose="020B0604020202020204" pitchFamily="34" charset="0"/>
              </a:rPr>
              <a:t>AGILE &amp; FLEXIBLE</a:t>
            </a:r>
          </a:p>
        </p:txBody>
      </p:sp>
      <p:sp>
        <p:nvSpPr>
          <p:cNvPr id="42" name="Rectangle 41">
            <a:extLst>
              <a:ext uri="{FF2B5EF4-FFF2-40B4-BE49-F238E27FC236}">
                <a16:creationId xmlns:a16="http://schemas.microsoft.com/office/drawing/2014/main" id="{AECC6500-9A35-C14C-96D4-9AA3F05FE06A}"/>
              </a:ext>
            </a:extLst>
          </p:cNvPr>
          <p:cNvSpPr/>
          <p:nvPr/>
        </p:nvSpPr>
        <p:spPr bwMode="auto">
          <a:xfrm>
            <a:off x="2479077" y="2885894"/>
            <a:ext cx="2030400" cy="1802858"/>
          </a:xfrm>
          <a:prstGeom prst="rect">
            <a:avLst/>
          </a:prstGeom>
          <a:ln w="1270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Application aware routing.</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Application based policies.</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Application visibility &amp; recognition.</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Real-time enforcement of App SLA.</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Centralized policy control.</a:t>
            </a:r>
          </a:p>
        </p:txBody>
      </p:sp>
      <p:sp>
        <p:nvSpPr>
          <p:cNvPr id="43" name="Rectangle 42">
            <a:extLst>
              <a:ext uri="{FF2B5EF4-FFF2-40B4-BE49-F238E27FC236}">
                <a16:creationId xmlns:a16="http://schemas.microsoft.com/office/drawing/2014/main" id="{549E22ED-C55B-0344-B750-0B5B991BE006}"/>
              </a:ext>
            </a:extLst>
          </p:cNvPr>
          <p:cNvSpPr/>
          <p:nvPr/>
        </p:nvSpPr>
        <p:spPr bwMode="auto">
          <a:xfrm>
            <a:off x="2479077" y="1746950"/>
            <a:ext cx="2030400" cy="343260"/>
          </a:xfrm>
          <a:prstGeom prst="rect">
            <a:avLst/>
          </a:prstGeom>
          <a:solidFill>
            <a:srgbClr val="E7B8B7"/>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base">
              <a:spcBef>
                <a:spcPct val="20000"/>
              </a:spcBef>
              <a:spcAft>
                <a:spcPct val="0"/>
              </a:spcAft>
            </a:pPr>
            <a:r>
              <a:rPr lang="en-US" sz="1200" b="1" dirty="0">
                <a:solidFill>
                  <a:schemeClr val="bg1"/>
                </a:solidFill>
                <a:latin typeface="+mj-lt"/>
                <a:cs typeface="Arial" panose="020B0604020202020204" pitchFamily="34" charset="0"/>
              </a:rPr>
              <a:t>APPLICATION CENTRIC</a:t>
            </a:r>
          </a:p>
        </p:txBody>
      </p:sp>
      <p:sp>
        <p:nvSpPr>
          <p:cNvPr id="44" name="Rectangle 43">
            <a:extLst>
              <a:ext uri="{FF2B5EF4-FFF2-40B4-BE49-F238E27FC236}">
                <a16:creationId xmlns:a16="http://schemas.microsoft.com/office/drawing/2014/main" id="{5B6B2513-FA73-144A-9045-53B986D4588A}"/>
              </a:ext>
            </a:extLst>
          </p:cNvPr>
          <p:cNvSpPr/>
          <p:nvPr/>
        </p:nvSpPr>
        <p:spPr bwMode="auto">
          <a:xfrm>
            <a:off x="4599379" y="2885894"/>
            <a:ext cx="2030400" cy="1802858"/>
          </a:xfrm>
          <a:prstGeom prst="rect">
            <a:avLst/>
          </a:prstGeom>
          <a:ln w="1270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Continuous quality assessment.&amp; path liveliness</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Consolidates multi provider WAN as a single fabric.</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Faster convergence of application traffic.</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Bandwidth augmentation with Active/Active utilization.</a:t>
            </a:r>
          </a:p>
          <a:p>
            <a:pPr marL="214308" indent="-214308"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TCP optimization</a:t>
            </a:r>
          </a:p>
        </p:txBody>
      </p:sp>
      <p:sp>
        <p:nvSpPr>
          <p:cNvPr id="45" name="Rectangle 44">
            <a:extLst>
              <a:ext uri="{FF2B5EF4-FFF2-40B4-BE49-F238E27FC236}">
                <a16:creationId xmlns:a16="http://schemas.microsoft.com/office/drawing/2014/main" id="{EADE66C0-6E18-064A-A2B0-72922A7BE596}"/>
              </a:ext>
            </a:extLst>
          </p:cNvPr>
          <p:cNvSpPr/>
          <p:nvPr/>
        </p:nvSpPr>
        <p:spPr bwMode="auto">
          <a:xfrm>
            <a:off x="4599379" y="1746950"/>
            <a:ext cx="2030400" cy="343260"/>
          </a:xfrm>
          <a:prstGeom prst="rect">
            <a:avLst/>
          </a:prstGeom>
          <a:solidFill>
            <a:srgbClr val="CCC1DB"/>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base">
              <a:spcBef>
                <a:spcPct val="20000"/>
              </a:spcBef>
              <a:spcAft>
                <a:spcPct val="0"/>
              </a:spcAft>
            </a:pPr>
            <a:r>
              <a:rPr lang="en-US" sz="1200" b="1" dirty="0">
                <a:solidFill>
                  <a:schemeClr val="bg1"/>
                </a:solidFill>
                <a:latin typeface="+mj-lt"/>
                <a:cs typeface="Arial" panose="020B0604020202020204" pitchFamily="34" charset="0"/>
              </a:rPr>
              <a:t>PERFORMANCE AWARE</a:t>
            </a:r>
          </a:p>
        </p:txBody>
      </p:sp>
      <p:sp>
        <p:nvSpPr>
          <p:cNvPr id="46" name="Rectangle 45">
            <a:extLst>
              <a:ext uri="{FF2B5EF4-FFF2-40B4-BE49-F238E27FC236}">
                <a16:creationId xmlns:a16="http://schemas.microsoft.com/office/drawing/2014/main" id="{69355E93-99D8-4C40-8831-DB37234C6E66}"/>
              </a:ext>
            </a:extLst>
          </p:cNvPr>
          <p:cNvSpPr/>
          <p:nvPr/>
        </p:nvSpPr>
        <p:spPr bwMode="auto">
          <a:xfrm>
            <a:off x="6719681" y="2885894"/>
            <a:ext cx="2030400" cy="1802858"/>
          </a:xfrm>
          <a:prstGeom prst="rect">
            <a:avLst/>
          </a:prstGeom>
          <a:ln w="1270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171450" indent="-171450"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Software platforms enabling physical or virtual CPE.</a:t>
            </a:r>
          </a:p>
          <a:p>
            <a:pPr marL="171450" indent="-171450"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Zero touch provisioning.</a:t>
            </a:r>
          </a:p>
          <a:p>
            <a:pPr marL="171450" indent="-171450"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Centralized configuration.</a:t>
            </a:r>
          </a:p>
          <a:p>
            <a:pPr marL="171450" indent="-171450"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Agility for operations with analytics.</a:t>
            </a:r>
          </a:p>
          <a:p>
            <a:pPr marL="171450" indent="-171450" defTabSz="685800" fontAlgn="base">
              <a:spcBef>
                <a:spcPct val="20000"/>
              </a:spcBef>
              <a:spcAft>
                <a:spcPct val="0"/>
              </a:spcAft>
              <a:buFont typeface="Wingdings" panose="05000000000000000000" pitchFamily="2" charset="2"/>
              <a:buChar char="§"/>
            </a:pPr>
            <a:r>
              <a:rPr lang="en-US" sz="1000" dirty="0">
                <a:solidFill>
                  <a:srgbClr val="595959"/>
                </a:solidFill>
                <a:latin typeface="+mj-lt"/>
                <a:cs typeface="Arial" panose="020B0604020202020204" pitchFamily="34" charset="0"/>
              </a:rPr>
              <a:t>Interoperable with legacy.</a:t>
            </a:r>
          </a:p>
        </p:txBody>
      </p:sp>
      <p:sp>
        <p:nvSpPr>
          <p:cNvPr id="47" name="Rectangle 46">
            <a:extLst>
              <a:ext uri="{FF2B5EF4-FFF2-40B4-BE49-F238E27FC236}">
                <a16:creationId xmlns:a16="http://schemas.microsoft.com/office/drawing/2014/main" id="{FE1BF50F-7D03-2B45-917C-0DD71103E6E5}"/>
              </a:ext>
            </a:extLst>
          </p:cNvPr>
          <p:cNvSpPr/>
          <p:nvPr/>
        </p:nvSpPr>
        <p:spPr bwMode="auto">
          <a:xfrm>
            <a:off x="6719681" y="1746950"/>
            <a:ext cx="2030400" cy="343260"/>
          </a:xfrm>
          <a:prstGeom prst="rect">
            <a:avLst/>
          </a:prstGeom>
          <a:solidFill>
            <a:srgbClr val="FDD5B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base">
              <a:spcBef>
                <a:spcPct val="20000"/>
              </a:spcBef>
              <a:spcAft>
                <a:spcPct val="0"/>
              </a:spcAft>
            </a:pPr>
            <a:r>
              <a:rPr lang="en-US" sz="1200" b="1" dirty="0">
                <a:solidFill>
                  <a:schemeClr val="bg1"/>
                </a:solidFill>
                <a:latin typeface="+mj-lt"/>
                <a:cs typeface="Arial" panose="020B0604020202020204" pitchFamily="34" charset="0"/>
              </a:rPr>
              <a:t>SOFTWARE BASED</a:t>
            </a:r>
          </a:p>
        </p:txBody>
      </p:sp>
      <p:sp>
        <p:nvSpPr>
          <p:cNvPr id="48" name="Rectangle 47">
            <a:extLst>
              <a:ext uri="{FF2B5EF4-FFF2-40B4-BE49-F238E27FC236}">
                <a16:creationId xmlns:a16="http://schemas.microsoft.com/office/drawing/2014/main" id="{37623743-E681-E843-80EC-C92E8CE07CF9}"/>
              </a:ext>
            </a:extLst>
          </p:cNvPr>
          <p:cNvSpPr/>
          <p:nvPr/>
        </p:nvSpPr>
        <p:spPr>
          <a:xfrm>
            <a:off x="358775" y="962008"/>
            <a:ext cx="7834913" cy="646331"/>
          </a:xfrm>
          <a:prstGeom prst="rect">
            <a:avLst/>
          </a:prstGeom>
        </p:spPr>
        <p:txBody>
          <a:bodyPr wrap="square">
            <a:spAutoFit/>
          </a:bodyPr>
          <a:lstStyle/>
          <a:p>
            <a:pPr marL="214308" indent="-214308" defTabSz="685800">
              <a:buFont typeface="Wingdings" panose="05000000000000000000" pitchFamily="2" charset="2"/>
              <a:buChar char="§"/>
            </a:pPr>
            <a:r>
              <a:rPr lang="en-IN" sz="1200" dirty="0">
                <a:solidFill>
                  <a:schemeClr val="tx1">
                    <a:lumMod val="85000"/>
                    <a:lumOff val="15000"/>
                  </a:schemeClr>
                </a:solidFill>
                <a:latin typeface="Segoe UI" panose="020B0502040204020203" pitchFamily="34" charset="0"/>
                <a:cs typeface="Segoe UI" panose="020B0502040204020203" pitchFamily="34" charset="0"/>
              </a:rPr>
              <a:t>Deliver Customer Value, Not Just Cost Efficiency</a:t>
            </a:r>
          </a:p>
          <a:p>
            <a:pPr marL="214308" indent="-214308" defTabSz="685800">
              <a:buFont typeface="Wingdings" panose="05000000000000000000" pitchFamily="2" charset="2"/>
              <a:buChar char="§"/>
            </a:pPr>
            <a:r>
              <a:rPr lang="en-IN" sz="1200" dirty="0">
                <a:solidFill>
                  <a:schemeClr val="tx1">
                    <a:lumMod val="85000"/>
                    <a:lumOff val="15000"/>
                  </a:schemeClr>
                </a:solidFill>
                <a:latin typeface="Segoe UI" panose="020B0502040204020203" pitchFamily="34" charset="0"/>
                <a:cs typeface="Segoe UI" panose="020B0502040204020203" pitchFamily="34" charset="0"/>
              </a:rPr>
              <a:t>Unify Managed services</a:t>
            </a:r>
          </a:p>
          <a:p>
            <a:pPr marL="214308" indent="-214308" defTabSz="685800">
              <a:buFont typeface="Wingdings" panose="05000000000000000000" pitchFamily="2" charset="2"/>
              <a:buChar char="§"/>
            </a:pPr>
            <a:r>
              <a:rPr lang="en-IN" sz="1200" dirty="0">
                <a:solidFill>
                  <a:schemeClr val="tx1">
                    <a:lumMod val="85000"/>
                    <a:lumOff val="15000"/>
                  </a:schemeClr>
                </a:solidFill>
                <a:latin typeface="Segoe UI" panose="020B0502040204020203" pitchFamily="34" charset="0"/>
                <a:cs typeface="Segoe UI" panose="020B0502040204020203" pitchFamily="34" charset="0"/>
              </a:rPr>
              <a:t>Key enabler for Digital transformation</a:t>
            </a:r>
          </a:p>
        </p:txBody>
      </p:sp>
      <p:sp>
        <p:nvSpPr>
          <p:cNvPr id="2" name="Title 1"/>
          <p:cNvSpPr>
            <a:spLocks noGrp="1"/>
          </p:cNvSpPr>
          <p:nvPr>
            <p:ph type="title"/>
          </p:nvPr>
        </p:nvSpPr>
        <p:spPr>
          <a:xfrm>
            <a:off x="158109" y="104488"/>
            <a:ext cx="2765479" cy="459677"/>
          </a:xfrm>
        </p:spPr>
        <p:txBody>
          <a:bodyPr/>
          <a:lstStyle/>
          <a:p>
            <a:r>
              <a:rPr lang="en-IN" sz="1900" dirty="0">
                <a:solidFill>
                  <a:schemeClr val="tx1">
                    <a:lumMod val="65000"/>
                    <a:lumOff val="35000"/>
                  </a:schemeClr>
                </a:solidFill>
                <a:latin typeface="Segoe UI" panose="020B0502040204020203" pitchFamily="34" charset="0"/>
                <a:cs typeface="Segoe UI" panose="020B0502040204020203" pitchFamily="34" charset="0"/>
              </a:rPr>
              <a:t>SD-WAN FRAMEWORK</a:t>
            </a:r>
          </a:p>
        </p:txBody>
      </p:sp>
      <p:grpSp>
        <p:nvGrpSpPr>
          <p:cNvPr id="3" name="Group 9"/>
          <p:cNvGrpSpPr/>
          <p:nvPr/>
        </p:nvGrpSpPr>
        <p:grpSpPr>
          <a:xfrm>
            <a:off x="1024054" y="2174487"/>
            <a:ext cx="579980" cy="581395"/>
            <a:chOff x="-3005138" y="1336676"/>
            <a:chExt cx="1952625" cy="1957388"/>
          </a:xfrm>
          <a:solidFill>
            <a:srgbClr val="8FB4E0"/>
          </a:solidFill>
        </p:grpSpPr>
        <p:sp>
          <p:nvSpPr>
            <p:cNvPr id="6" name="Freeform 5"/>
            <p:cNvSpPr>
              <a:spLocks noEditPoints="1"/>
            </p:cNvSpPr>
            <p:nvPr/>
          </p:nvSpPr>
          <p:spPr bwMode="auto">
            <a:xfrm>
              <a:off x="-3005138" y="1336676"/>
              <a:ext cx="1952625" cy="1957388"/>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024 w 2048"/>
                <a:gd name="T11" fmla="*/ 1920 h 2048"/>
                <a:gd name="T12" fmla="*/ 128 w 2048"/>
                <a:gd name="T13" fmla="*/ 1024 h 2048"/>
                <a:gd name="T14" fmla="*/ 1024 w 2048"/>
                <a:gd name="T15" fmla="*/ 128 h 2048"/>
                <a:gd name="T16" fmla="*/ 1920 w 2048"/>
                <a:gd name="T17" fmla="*/ 1024 h 2048"/>
                <a:gd name="T18" fmla="*/ 1024 w 2048"/>
                <a:gd name="T19" fmla="*/ 192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8" h="2048">
                  <a:moveTo>
                    <a:pt x="1024" y="0"/>
                  </a:moveTo>
                  <a:cubicBezTo>
                    <a:pt x="458" y="0"/>
                    <a:pt x="0" y="458"/>
                    <a:pt x="0" y="1024"/>
                  </a:cubicBezTo>
                  <a:cubicBezTo>
                    <a:pt x="0" y="1590"/>
                    <a:pt x="458" y="2048"/>
                    <a:pt x="1024" y="2048"/>
                  </a:cubicBezTo>
                  <a:cubicBezTo>
                    <a:pt x="1590" y="2048"/>
                    <a:pt x="2048" y="1590"/>
                    <a:pt x="2048" y="1024"/>
                  </a:cubicBezTo>
                  <a:cubicBezTo>
                    <a:pt x="2047" y="459"/>
                    <a:pt x="1589" y="1"/>
                    <a:pt x="1024" y="0"/>
                  </a:cubicBezTo>
                  <a:close/>
                  <a:moveTo>
                    <a:pt x="1024" y="1920"/>
                  </a:moveTo>
                  <a:cubicBezTo>
                    <a:pt x="529" y="1920"/>
                    <a:pt x="128" y="1519"/>
                    <a:pt x="128" y="1024"/>
                  </a:cubicBezTo>
                  <a:cubicBezTo>
                    <a:pt x="128" y="529"/>
                    <a:pt x="529" y="128"/>
                    <a:pt x="1024" y="128"/>
                  </a:cubicBezTo>
                  <a:cubicBezTo>
                    <a:pt x="1519" y="128"/>
                    <a:pt x="1920" y="529"/>
                    <a:pt x="1920" y="1024"/>
                  </a:cubicBezTo>
                  <a:cubicBezTo>
                    <a:pt x="1919" y="1519"/>
                    <a:pt x="1519" y="1919"/>
                    <a:pt x="1024" y="19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mj-lt"/>
              </a:endParaRPr>
            </a:p>
          </p:txBody>
        </p:sp>
        <p:sp>
          <p:nvSpPr>
            <p:cNvPr id="7" name="Freeform 6"/>
            <p:cNvSpPr>
              <a:spLocks/>
            </p:cNvSpPr>
            <p:nvPr/>
          </p:nvSpPr>
          <p:spPr bwMode="auto">
            <a:xfrm>
              <a:off x="-1844675" y="2055813"/>
              <a:ext cx="579438" cy="519113"/>
            </a:xfrm>
            <a:custGeom>
              <a:avLst/>
              <a:gdLst>
                <a:gd name="T0" fmla="*/ 179 w 365"/>
                <a:gd name="T1" fmla="*/ 0 h 327"/>
                <a:gd name="T2" fmla="*/ 128 w 365"/>
                <a:gd name="T3" fmla="*/ 57 h 327"/>
                <a:gd name="T4" fmla="*/ 205 w 365"/>
                <a:gd name="T5" fmla="*/ 125 h 327"/>
                <a:gd name="T6" fmla="*/ 0 w 365"/>
                <a:gd name="T7" fmla="*/ 125 h 327"/>
                <a:gd name="T8" fmla="*/ 0 w 365"/>
                <a:gd name="T9" fmla="*/ 202 h 327"/>
                <a:gd name="T10" fmla="*/ 205 w 365"/>
                <a:gd name="T11" fmla="*/ 202 h 327"/>
                <a:gd name="T12" fmla="*/ 128 w 365"/>
                <a:gd name="T13" fmla="*/ 269 h 327"/>
                <a:gd name="T14" fmla="*/ 179 w 365"/>
                <a:gd name="T15" fmla="*/ 327 h 327"/>
                <a:gd name="T16" fmla="*/ 365 w 365"/>
                <a:gd name="T17" fmla="*/ 163 h 327"/>
                <a:gd name="T18" fmla="*/ 179 w 365"/>
                <a:gd name="T1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27">
                  <a:moveTo>
                    <a:pt x="179" y="0"/>
                  </a:moveTo>
                  <a:lnTo>
                    <a:pt x="128" y="57"/>
                  </a:lnTo>
                  <a:lnTo>
                    <a:pt x="205" y="125"/>
                  </a:lnTo>
                  <a:lnTo>
                    <a:pt x="0" y="125"/>
                  </a:lnTo>
                  <a:lnTo>
                    <a:pt x="0" y="202"/>
                  </a:lnTo>
                  <a:lnTo>
                    <a:pt x="205" y="202"/>
                  </a:lnTo>
                  <a:lnTo>
                    <a:pt x="128" y="269"/>
                  </a:lnTo>
                  <a:lnTo>
                    <a:pt x="179" y="327"/>
                  </a:lnTo>
                  <a:lnTo>
                    <a:pt x="365" y="163"/>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mj-lt"/>
              </a:endParaRPr>
            </a:p>
          </p:txBody>
        </p:sp>
        <p:sp>
          <p:nvSpPr>
            <p:cNvPr id="8" name="Rectangle 7"/>
            <p:cNvSpPr>
              <a:spLocks noChangeArrowheads="1"/>
            </p:cNvSpPr>
            <p:nvPr/>
          </p:nvSpPr>
          <p:spPr bwMode="auto">
            <a:xfrm>
              <a:off x="-2089150" y="2254251"/>
              <a:ext cx="122238" cy="122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latin typeface="+mj-lt"/>
              </a:endParaRPr>
            </a:p>
          </p:txBody>
        </p:sp>
        <p:sp>
          <p:nvSpPr>
            <p:cNvPr id="9" name="Freeform 8"/>
            <p:cNvSpPr>
              <a:spLocks/>
            </p:cNvSpPr>
            <p:nvPr/>
          </p:nvSpPr>
          <p:spPr bwMode="auto">
            <a:xfrm>
              <a:off x="-2792413" y="2055813"/>
              <a:ext cx="581025" cy="519113"/>
            </a:xfrm>
            <a:custGeom>
              <a:avLst/>
              <a:gdLst>
                <a:gd name="T0" fmla="*/ 237 w 366"/>
                <a:gd name="T1" fmla="*/ 57 h 327"/>
                <a:gd name="T2" fmla="*/ 187 w 366"/>
                <a:gd name="T3" fmla="*/ 0 h 327"/>
                <a:gd name="T4" fmla="*/ 0 w 366"/>
                <a:gd name="T5" fmla="*/ 163 h 327"/>
                <a:gd name="T6" fmla="*/ 187 w 366"/>
                <a:gd name="T7" fmla="*/ 327 h 327"/>
                <a:gd name="T8" fmla="*/ 237 w 366"/>
                <a:gd name="T9" fmla="*/ 269 h 327"/>
                <a:gd name="T10" fmla="*/ 160 w 366"/>
                <a:gd name="T11" fmla="*/ 202 h 327"/>
                <a:gd name="T12" fmla="*/ 366 w 366"/>
                <a:gd name="T13" fmla="*/ 202 h 327"/>
                <a:gd name="T14" fmla="*/ 366 w 366"/>
                <a:gd name="T15" fmla="*/ 125 h 327"/>
                <a:gd name="T16" fmla="*/ 160 w 366"/>
                <a:gd name="T17" fmla="*/ 125 h 327"/>
                <a:gd name="T18" fmla="*/ 237 w 366"/>
                <a:gd name="T19" fmla="*/ 5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7">
                  <a:moveTo>
                    <a:pt x="237" y="57"/>
                  </a:moveTo>
                  <a:lnTo>
                    <a:pt x="187" y="0"/>
                  </a:lnTo>
                  <a:lnTo>
                    <a:pt x="0" y="163"/>
                  </a:lnTo>
                  <a:lnTo>
                    <a:pt x="187" y="327"/>
                  </a:lnTo>
                  <a:lnTo>
                    <a:pt x="237" y="269"/>
                  </a:lnTo>
                  <a:lnTo>
                    <a:pt x="160" y="202"/>
                  </a:lnTo>
                  <a:lnTo>
                    <a:pt x="366" y="202"/>
                  </a:lnTo>
                  <a:lnTo>
                    <a:pt x="366" y="125"/>
                  </a:lnTo>
                  <a:lnTo>
                    <a:pt x="160" y="125"/>
                  </a:lnTo>
                  <a:lnTo>
                    <a:pt x="23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mj-lt"/>
              </a:endParaRPr>
            </a:p>
          </p:txBody>
        </p:sp>
      </p:grpSp>
      <p:grpSp>
        <p:nvGrpSpPr>
          <p:cNvPr id="4" name="Group 20"/>
          <p:cNvGrpSpPr/>
          <p:nvPr/>
        </p:nvGrpSpPr>
        <p:grpSpPr>
          <a:xfrm>
            <a:off x="3314263" y="2224383"/>
            <a:ext cx="360027" cy="481603"/>
            <a:chOff x="8137009" y="1511122"/>
            <a:chExt cx="775047" cy="1036770"/>
          </a:xfrm>
          <a:solidFill>
            <a:srgbClr val="E7B8B7"/>
          </a:solidFill>
        </p:grpSpPr>
        <p:sp>
          <p:nvSpPr>
            <p:cNvPr id="22" name="Freeform 7"/>
            <p:cNvSpPr>
              <a:spLocks noEditPoints="1"/>
            </p:cNvSpPr>
            <p:nvPr/>
          </p:nvSpPr>
          <p:spPr bwMode="auto">
            <a:xfrm>
              <a:off x="8137009" y="1511122"/>
              <a:ext cx="775047" cy="1036770"/>
            </a:xfrm>
            <a:custGeom>
              <a:avLst/>
              <a:gdLst>
                <a:gd name="T0" fmla="*/ 74 w 78"/>
                <a:gd name="T1" fmla="*/ 0 h 104"/>
                <a:gd name="T2" fmla="*/ 4 w 78"/>
                <a:gd name="T3" fmla="*/ 0 h 104"/>
                <a:gd name="T4" fmla="*/ 0 w 78"/>
                <a:gd name="T5" fmla="*/ 3 h 104"/>
                <a:gd name="T6" fmla="*/ 0 w 78"/>
                <a:gd name="T7" fmla="*/ 101 h 104"/>
                <a:gd name="T8" fmla="*/ 4 w 78"/>
                <a:gd name="T9" fmla="*/ 104 h 104"/>
                <a:gd name="T10" fmla="*/ 56 w 78"/>
                <a:gd name="T11" fmla="*/ 104 h 104"/>
                <a:gd name="T12" fmla="*/ 58 w 78"/>
                <a:gd name="T13" fmla="*/ 103 h 104"/>
                <a:gd name="T14" fmla="*/ 77 w 78"/>
                <a:gd name="T15" fmla="*/ 87 h 104"/>
                <a:gd name="T16" fmla="*/ 78 w 78"/>
                <a:gd name="T17" fmla="*/ 84 h 104"/>
                <a:gd name="T18" fmla="*/ 78 w 78"/>
                <a:gd name="T19" fmla="*/ 3 h 104"/>
                <a:gd name="T20" fmla="*/ 74 w 78"/>
                <a:gd name="T21" fmla="*/ 0 h 104"/>
                <a:gd name="T22" fmla="*/ 71 w 78"/>
                <a:gd name="T23" fmla="*/ 82 h 104"/>
                <a:gd name="T24" fmla="*/ 55 w 78"/>
                <a:gd name="T25" fmla="*/ 82 h 104"/>
                <a:gd name="T26" fmla="*/ 55 w 78"/>
                <a:gd name="T27" fmla="*/ 97 h 104"/>
                <a:gd name="T28" fmla="*/ 55 w 78"/>
                <a:gd name="T29" fmla="*/ 97 h 104"/>
                <a:gd name="T30" fmla="*/ 7 w 78"/>
                <a:gd name="T31" fmla="*/ 97 h 104"/>
                <a:gd name="T32" fmla="*/ 7 w 78"/>
                <a:gd name="T33" fmla="*/ 7 h 104"/>
                <a:gd name="T34" fmla="*/ 71 w 78"/>
                <a:gd name="T35" fmla="*/ 7 h 104"/>
                <a:gd name="T36" fmla="*/ 71 w 78"/>
                <a:gd name="T3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104">
                  <a:moveTo>
                    <a:pt x="74" y="0"/>
                  </a:moveTo>
                  <a:cubicBezTo>
                    <a:pt x="4" y="0"/>
                    <a:pt x="4" y="0"/>
                    <a:pt x="4" y="0"/>
                  </a:cubicBezTo>
                  <a:cubicBezTo>
                    <a:pt x="2" y="0"/>
                    <a:pt x="0" y="2"/>
                    <a:pt x="0" y="3"/>
                  </a:cubicBezTo>
                  <a:cubicBezTo>
                    <a:pt x="0" y="101"/>
                    <a:pt x="0" y="101"/>
                    <a:pt x="0" y="101"/>
                  </a:cubicBezTo>
                  <a:cubicBezTo>
                    <a:pt x="0" y="102"/>
                    <a:pt x="2" y="104"/>
                    <a:pt x="4" y="104"/>
                  </a:cubicBezTo>
                  <a:cubicBezTo>
                    <a:pt x="56" y="104"/>
                    <a:pt x="56" y="104"/>
                    <a:pt x="56" y="104"/>
                  </a:cubicBezTo>
                  <a:cubicBezTo>
                    <a:pt x="57" y="104"/>
                    <a:pt x="58" y="104"/>
                    <a:pt x="58" y="103"/>
                  </a:cubicBezTo>
                  <a:cubicBezTo>
                    <a:pt x="77" y="87"/>
                    <a:pt x="77" y="87"/>
                    <a:pt x="77" y="87"/>
                  </a:cubicBezTo>
                  <a:cubicBezTo>
                    <a:pt x="77" y="86"/>
                    <a:pt x="78" y="85"/>
                    <a:pt x="78" y="84"/>
                  </a:cubicBezTo>
                  <a:cubicBezTo>
                    <a:pt x="78" y="3"/>
                    <a:pt x="78" y="3"/>
                    <a:pt x="78" y="3"/>
                  </a:cubicBezTo>
                  <a:cubicBezTo>
                    <a:pt x="78" y="2"/>
                    <a:pt x="76" y="0"/>
                    <a:pt x="74" y="0"/>
                  </a:cubicBezTo>
                  <a:close/>
                  <a:moveTo>
                    <a:pt x="71" y="82"/>
                  </a:moveTo>
                  <a:cubicBezTo>
                    <a:pt x="55" y="82"/>
                    <a:pt x="55" y="82"/>
                    <a:pt x="55" y="82"/>
                  </a:cubicBezTo>
                  <a:cubicBezTo>
                    <a:pt x="55" y="97"/>
                    <a:pt x="55" y="97"/>
                    <a:pt x="55" y="97"/>
                  </a:cubicBezTo>
                  <a:cubicBezTo>
                    <a:pt x="55" y="97"/>
                    <a:pt x="55" y="97"/>
                    <a:pt x="55" y="97"/>
                  </a:cubicBezTo>
                  <a:cubicBezTo>
                    <a:pt x="7" y="97"/>
                    <a:pt x="7" y="97"/>
                    <a:pt x="7" y="97"/>
                  </a:cubicBezTo>
                  <a:cubicBezTo>
                    <a:pt x="7" y="7"/>
                    <a:pt x="7" y="7"/>
                    <a:pt x="7" y="7"/>
                  </a:cubicBezTo>
                  <a:cubicBezTo>
                    <a:pt x="71" y="7"/>
                    <a:pt x="71" y="7"/>
                    <a:pt x="71" y="7"/>
                  </a:cubicBezTo>
                  <a:lnTo>
                    <a:pt x="7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Freeform 6"/>
            <p:cNvSpPr>
              <a:spLocks noEditPoints="1"/>
            </p:cNvSpPr>
            <p:nvPr/>
          </p:nvSpPr>
          <p:spPr bwMode="auto">
            <a:xfrm>
              <a:off x="8246524" y="1721638"/>
              <a:ext cx="525463" cy="463550"/>
            </a:xfrm>
            <a:custGeom>
              <a:avLst/>
              <a:gdLst>
                <a:gd name="T0" fmla="*/ 74 w 140"/>
                <a:gd name="T1" fmla="*/ 76 h 124"/>
                <a:gd name="T2" fmla="*/ 75 w 140"/>
                <a:gd name="T3" fmla="*/ 59 h 124"/>
                <a:gd name="T4" fmla="*/ 88 w 140"/>
                <a:gd name="T5" fmla="*/ 45 h 124"/>
                <a:gd name="T6" fmla="*/ 77 w 140"/>
                <a:gd name="T7" fmla="*/ 32 h 124"/>
                <a:gd name="T8" fmla="*/ 77 w 140"/>
                <a:gd name="T9" fmla="*/ 14 h 124"/>
                <a:gd name="T10" fmla="*/ 60 w 140"/>
                <a:gd name="T11" fmla="*/ 12 h 124"/>
                <a:gd name="T12" fmla="*/ 46 w 140"/>
                <a:gd name="T13" fmla="*/ 0 h 124"/>
                <a:gd name="T14" fmla="*/ 33 w 140"/>
                <a:gd name="T15" fmla="*/ 11 h 124"/>
                <a:gd name="T16" fmla="*/ 15 w 140"/>
                <a:gd name="T17" fmla="*/ 11 h 124"/>
                <a:gd name="T18" fmla="*/ 13 w 140"/>
                <a:gd name="T19" fmla="*/ 28 h 124"/>
                <a:gd name="T20" fmla="*/ 0 w 140"/>
                <a:gd name="T21" fmla="*/ 41 h 124"/>
                <a:gd name="T22" fmla="*/ 11 w 140"/>
                <a:gd name="T23" fmla="*/ 54 h 124"/>
                <a:gd name="T24" fmla="*/ 12 w 140"/>
                <a:gd name="T25" fmla="*/ 73 h 124"/>
                <a:gd name="T26" fmla="*/ 29 w 140"/>
                <a:gd name="T27" fmla="*/ 74 h 124"/>
                <a:gd name="T28" fmla="*/ 42 w 140"/>
                <a:gd name="T29" fmla="*/ 87 h 124"/>
                <a:gd name="T30" fmla="*/ 55 w 140"/>
                <a:gd name="T31" fmla="*/ 76 h 124"/>
                <a:gd name="T32" fmla="*/ 26 w 140"/>
                <a:gd name="T33" fmla="*/ 39 h 124"/>
                <a:gd name="T34" fmla="*/ 48 w 140"/>
                <a:gd name="T35" fmla="*/ 25 h 124"/>
                <a:gd name="T36" fmla="*/ 62 w 140"/>
                <a:gd name="T37" fmla="*/ 48 h 124"/>
                <a:gd name="T38" fmla="*/ 40 w 140"/>
                <a:gd name="T39" fmla="*/ 61 h 124"/>
                <a:gd name="T40" fmla="*/ 26 w 140"/>
                <a:gd name="T41" fmla="*/ 39 h 124"/>
                <a:gd name="T42" fmla="*/ 118 w 140"/>
                <a:gd name="T43" fmla="*/ 92 h 124"/>
                <a:gd name="T44" fmla="*/ 108 w 140"/>
                <a:gd name="T45" fmla="*/ 84 h 124"/>
                <a:gd name="T46" fmla="*/ 105 w 140"/>
                <a:gd name="T47" fmla="*/ 78 h 124"/>
                <a:gd name="T48" fmla="*/ 93 w 140"/>
                <a:gd name="T49" fmla="*/ 79 h 124"/>
                <a:gd name="T50" fmla="*/ 87 w 140"/>
                <a:gd name="T51" fmla="*/ 76 h 124"/>
                <a:gd name="T52" fmla="*/ 79 w 140"/>
                <a:gd name="T53" fmla="*/ 86 h 124"/>
                <a:gd name="T54" fmla="*/ 72 w 140"/>
                <a:gd name="T55" fmla="*/ 89 h 124"/>
                <a:gd name="T56" fmla="*/ 74 w 140"/>
                <a:gd name="T57" fmla="*/ 101 h 124"/>
                <a:gd name="T58" fmla="*/ 71 w 140"/>
                <a:gd name="T59" fmla="*/ 107 h 124"/>
                <a:gd name="T60" fmla="*/ 81 w 140"/>
                <a:gd name="T61" fmla="*/ 115 h 124"/>
                <a:gd name="T62" fmla="*/ 83 w 140"/>
                <a:gd name="T63" fmla="*/ 122 h 124"/>
                <a:gd name="T64" fmla="*/ 95 w 140"/>
                <a:gd name="T65" fmla="*/ 120 h 124"/>
                <a:gd name="T66" fmla="*/ 102 w 140"/>
                <a:gd name="T67" fmla="*/ 123 h 124"/>
                <a:gd name="T68" fmla="*/ 110 w 140"/>
                <a:gd name="T69" fmla="*/ 114 h 124"/>
                <a:gd name="T70" fmla="*/ 116 w 140"/>
                <a:gd name="T71" fmla="*/ 111 h 124"/>
                <a:gd name="T72" fmla="*/ 115 w 140"/>
                <a:gd name="T73" fmla="*/ 98 h 124"/>
                <a:gd name="T74" fmla="*/ 103 w 140"/>
                <a:gd name="T75" fmla="*/ 102 h 124"/>
                <a:gd name="T76" fmla="*/ 87 w 140"/>
                <a:gd name="T77" fmla="*/ 104 h 124"/>
                <a:gd name="T78" fmla="*/ 94 w 140"/>
                <a:gd name="T79" fmla="*/ 91 h 124"/>
                <a:gd name="T80" fmla="*/ 103 w 140"/>
                <a:gd name="T81" fmla="*/ 102 h 124"/>
                <a:gd name="T82" fmla="*/ 138 w 140"/>
                <a:gd name="T83" fmla="*/ 57 h 124"/>
                <a:gd name="T84" fmla="*/ 134 w 140"/>
                <a:gd name="T85" fmla="*/ 48 h 124"/>
                <a:gd name="T86" fmla="*/ 138 w 140"/>
                <a:gd name="T87" fmla="*/ 38 h 124"/>
                <a:gd name="T88" fmla="*/ 129 w 140"/>
                <a:gd name="T89" fmla="*/ 34 h 124"/>
                <a:gd name="T90" fmla="*/ 125 w 140"/>
                <a:gd name="T91" fmla="*/ 25 h 124"/>
                <a:gd name="T92" fmla="*/ 116 w 140"/>
                <a:gd name="T93" fmla="*/ 29 h 124"/>
                <a:gd name="T94" fmla="*/ 109 w 140"/>
                <a:gd name="T95" fmla="*/ 30 h 124"/>
                <a:gd name="T96" fmla="*/ 100 w 140"/>
                <a:gd name="T97" fmla="*/ 29 h 124"/>
                <a:gd name="T98" fmla="*/ 99 w 140"/>
                <a:gd name="T99" fmla="*/ 39 h 124"/>
                <a:gd name="T100" fmla="*/ 91 w 140"/>
                <a:gd name="T101" fmla="*/ 46 h 124"/>
                <a:gd name="T102" fmla="*/ 98 w 140"/>
                <a:gd name="T103" fmla="*/ 54 h 124"/>
                <a:gd name="T104" fmla="*/ 97 w 140"/>
                <a:gd name="T105" fmla="*/ 63 h 124"/>
                <a:gd name="T106" fmla="*/ 108 w 140"/>
                <a:gd name="T107" fmla="*/ 64 h 124"/>
                <a:gd name="T108" fmla="*/ 114 w 140"/>
                <a:gd name="T109" fmla="*/ 72 h 124"/>
                <a:gd name="T110" fmla="*/ 116 w 140"/>
                <a:gd name="T111" fmla="*/ 66 h 124"/>
                <a:gd name="T112" fmla="*/ 125 w 140"/>
                <a:gd name="T113" fmla="*/ 70 h 124"/>
                <a:gd name="T114" fmla="*/ 129 w 140"/>
                <a:gd name="T115" fmla="*/ 61 h 124"/>
                <a:gd name="T116" fmla="*/ 105 w 140"/>
                <a:gd name="T117" fmla="*/ 45 h 124"/>
                <a:gd name="T118" fmla="*/ 118 w 140"/>
                <a:gd name="T119" fmla="*/ 37 h 124"/>
                <a:gd name="T120" fmla="*/ 126 w 140"/>
                <a:gd name="T121" fmla="*/ 50 h 124"/>
                <a:gd name="T122" fmla="*/ 106 w 140"/>
                <a:gd name="T123" fmla="*/ 5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124">
                  <a:moveTo>
                    <a:pt x="60" y="84"/>
                  </a:moveTo>
                  <a:cubicBezTo>
                    <a:pt x="74" y="76"/>
                    <a:pt x="74" y="76"/>
                    <a:pt x="74" y="76"/>
                  </a:cubicBezTo>
                  <a:cubicBezTo>
                    <a:pt x="69" y="68"/>
                    <a:pt x="69" y="68"/>
                    <a:pt x="69" y="68"/>
                  </a:cubicBezTo>
                  <a:cubicBezTo>
                    <a:pt x="71" y="65"/>
                    <a:pt x="73" y="62"/>
                    <a:pt x="75" y="59"/>
                  </a:cubicBezTo>
                  <a:cubicBezTo>
                    <a:pt x="84" y="61"/>
                    <a:pt x="84" y="61"/>
                    <a:pt x="84" y="61"/>
                  </a:cubicBezTo>
                  <a:cubicBezTo>
                    <a:pt x="88" y="45"/>
                    <a:pt x="88" y="45"/>
                    <a:pt x="88" y="45"/>
                  </a:cubicBezTo>
                  <a:cubicBezTo>
                    <a:pt x="79" y="43"/>
                    <a:pt x="79" y="43"/>
                    <a:pt x="79" y="43"/>
                  </a:cubicBezTo>
                  <a:cubicBezTo>
                    <a:pt x="79" y="40"/>
                    <a:pt x="78" y="36"/>
                    <a:pt x="77" y="32"/>
                  </a:cubicBezTo>
                  <a:cubicBezTo>
                    <a:pt x="85" y="27"/>
                    <a:pt x="85" y="27"/>
                    <a:pt x="85" y="27"/>
                  </a:cubicBezTo>
                  <a:cubicBezTo>
                    <a:pt x="77" y="14"/>
                    <a:pt x="77" y="14"/>
                    <a:pt x="77" y="14"/>
                  </a:cubicBezTo>
                  <a:cubicBezTo>
                    <a:pt x="68" y="19"/>
                    <a:pt x="68" y="19"/>
                    <a:pt x="68" y="19"/>
                  </a:cubicBezTo>
                  <a:cubicBezTo>
                    <a:pt x="66" y="16"/>
                    <a:pt x="63" y="14"/>
                    <a:pt x="60" y="12"/>
                  </a:cubicBezTo>
                  <a:cubicBezTo>
                    <a:pt x="62" y="3"/>
                    <a:pt x="62" y="3"/>
                    <a:pt x="62" y="3"/>
                  </a:cubicBezTo>
                  <a:cubicBezTo>
                    <a:pt x="46" y="0"/>
                    <a:pt x="46" y="0"/>
                    <a:pt x="46" y="0"/>
                  </a:cubicBezTo>
                  <a:cubicBezTo>
                    <a:pt x="44" y="9"/>
                    <a:pt x="44" y="9"/>
                    <a:pt x="44" y="9"/>
                  </a:cubicBezTo>
                  <a:cubicBezTo>
                    <a:pt x="40" y="9"/>
                    <a:pt x="37" y="9"/>
                    <a:pt x="33" y="11"/>
                  </a:cubicBezTo>
                  <a:cubicBezTo>
                    <a:pt x="28" y="3"/>
                    <a:pt x="28" y="3"/>
                    <a:pt x="28" y="3"/>
                  </a:cubicBezTo>
                  <a:cubicBezTo>
                    <a:pt x="15" y="11"/>
                    <a:pt x="15" y="11"/>
                    <a:pt x="15" y="11"/>
                  </a:cubicBezTo>
                  <a:cubicBezTo>
                    <a:pt x="20" y="19"/>
                    <a:pt x="20" y="19"/>
                    <a:pt x="20" y="19"/>
                  </a:cubicBezTo>
                  <a:cubicBezTo>
                    <a:pt x="17" y="22"/>
                    <a:pt x="15" y="25"/>
                    <a:pt x="13" y="28"/>
                  </a:cubicBezTo>
                  <a:cubicBezTo>
                    <a:pt x="4" y="26"/>
                    <a:pt x="4" y="26"/>
                    <a:pt x="4" y="26"/>
                  </a:cubicBezTo>
                  <a:cubicBezTo>
                    <a:pt x="0" y="41"/>
                    <a:pt x="0" y="41"/>
                    <a:pt x="0" y="41"/>
                  </a:cubicBezTo>
                  <a:cubicBezTo>
                    <a:pt x="10" y="43"/>
                    <a:pt x="10" y="43"/>
                    <a:pt x="10" y="43"/>
                  </a:cubicBezTo>
                  <a:cubicBezTo>
                    <a:pt x="10" y="47"/>
                    <a:pt x="10" y="51"/>
                    <a:pt x="11" y="54"/>
                  </a:cubicBezTo>
                  <a:cubicBezTo>
                    <a:pt x="3" y="59"/>
                    <a:pt x="3" y="59"/>
                    <a:pt x="3" y="59"/>
                  </a:cubicBezTo>
                  <a:cubicBezTo>
                    <a:pt x="12" y="73"/>
                    <a:pt x="12" y="73"/>
                    <a:pt x="12" y="73"/>
                  </a:cubicBezTo>
                  <a:cubicBezTo>
                    <a:pt x="20" y="68"/>
                    <a:pt x="20" y="68"/>
                    <a:pt x="20" y="68"/>
                  </a:cubicBezTo>
                  <a:cubicBezTo>
                    <a:pt x="22" y="70"/>
                    <a:pt x="25" y="73"/>
                    <a:pt x="29" y="74"/>
                  </a:cubicBezTo>
                  <a:cubicBezTo>
                    <a:pt x="26" y="84"/>
                    <a:pt x="26" y="84"/>
                    <a:pt x="26" y="84"/>
                  </a:cubicBezTo>
                  <a:cubicBezTo>
                    <a:pt x="42" y="87"/>
                    <a:pt x="42" y="87"/>
                    <a:pt x="42" y="87"/>
                  </a:cubicBezTo>
                  <a:cubicBezTo>
                    <a:pt x="44" y="78"/>
                    <a:pt x="44" y="78"/>
                    <a:pt x="44" y="78"/>
                  </a:cubicBezTo>
                  <a:cubicBezTo>
                    <a:pt x="48" y="78"/>
                    <a:pt x="52" y="77"/>
                    <a:pt x="55" y="76"/>
                  </a:cubicBezTo>
                  <a:lnTo>
                    <a:pt x="60" y="84"/>
                  </a:lnTo>
                  <a:close/>
                  <a:moveTo>
                    <a:pt x="26" y="39"/>
                  </a:moveTo>
                  <a:cubicBezTo>
                    <a:pt x="28" y="31"/>
                    <a:pt x="35" y="25"/>
                    <a:pt x="44" y="25"/>
                  </a:cubicBezTo>
                  <a:cubicBezTo>
                    <a:pt x="45" y="25"/>
                    <a:pt x="47" y="25"/>
                    <a:pt x="48" y="25"/>
                  </a:cubicBezTo>
                  <a:cubicBezTo>
                    <a:pt x="53" y="26"/>
                    <a:pt x="57" y="29"/>
                    <a:pt x="60" y="34"/>
                  </a:cubicBezTo>
                  <a:cubicBezTo>
                    <a:pt x="62" y="38"/>
                    <a:pt x="63" y="43"/>
                    <a:pt x="62" y="48"/>
                  </a:cubicBezTo>
                  <a:cubicBezTo>
                    <a:pt x="60" y="56"/>
                    <a:pt x="53" y="62"/>
                    <a:pt x="44" y="62"/>
                  </a:cubicBezTo>
                  <a:cubicBezTo>
                    <a:pt x="43" y="62"/>
                    <a:pt x="41" y="62"/>
                    <a:pt x="40" y="61"/>
                  </a:cubicBezTo>
                  <a:cubicBezTo>
                    <a:pt x="35" y="60"/>
                    <a:pt x="31" y="57"/>
                    <a:pt x="28" y="53"/>
                  </a:cubicBezTo>
                  <a:cubicBezTo>
                    <a:pt x="26" y="49"/>
                    <a:pt x="25" y="44"/>
                    <a:pt x="26" y="39"/>
                  </a:cubicBezTo>
                  <a:close/>
                  <a:moveTo>
                    <a:pt x="114" y="95"/>
                  </a:moveTo>
                  <a:cubicBezTo>
                    <a:pt x="118" y="92"/>
                    <a:pt x="118" y="92"/>
                    <a:pt x="118" y="92"/>
                  </a:cubicBezTo>
                  <a:cubicBezTo>
                    <a:pt x="111" y="82"/>
                    <a:pt x="111" y="82"/>
                    <a:pt x="111" y="82"/>
                  </a:cubicBezTo>
                  <a:cubicBezTo>
                    <a:pt x="108" y="84"/>
                    <a:pt x="108" y="84"/>
                    <a:pt x="108" y="84"/>
                  </a:cubicBezTo>
                  <a:cubicBezTo>
                    <a:pt x="107" y="83"/>
                    <a:pt x="106" y="83"/>
                    <a:pt x="105" y="82"/>
                  </a:cubicBezTo>
                  <a:cubicBezTo>
                    <a:pt x="105" y="78"/>
                    <a:pt x="105" y="78"/>
                    <a:pt x="105" y="78"/>
                  </a:cubicBezTo>
                  <a:cubicBezTo>
                    <a:pt x="94" y="75"/>
                    <a:pt x="94" y="75"/>
                    <a:pt x="94" y="75"/>
                  </a:cubicBezTo>
                  <a:cubicBezTo>
                    <a:pt x="93" y="79"/>
                    <a:pt x="93" y="79"/>
                    <a:pt x="93" y="79"/>
                  </a:cubicBezTo>
                  <a:cubicBezTo>
                    <a:pt x="91" y="79"/>
                    <a:pt x="90" y="80"/>
                    <a:pt x="89" y="80"/>
                  </a:cubicBezTo>
                  <a:cubicBezTo>
                    <a:pt x="87" y="76"/>
                    <a:pt x="87" y="76"/>
                    <a:pt x="87" y="76"/>
                  </a:cubicBezTo>
                  <a:cubicBezTo>
                    <a:pt x="76" y="83"/>
                    <a:pt x="76" y="83"/>
                    <a:pt x="76" y="83"/>
                  </a:cubicBezTo>
                  <a:cubicBezTo>
                    <a:pt x="79" y="86"/>
                    <a:pt x="79" y="86"/>
                    <a:pt x="79" y="86"/>
                  </a:cubicBezTo>
                  <a:cubicBezTo>
                    <a:pt x="78" y="87"/>
                    <a:pt x="77" y="88"/>
                    <a:pt x="76" y="89"/>
                  </a:cubicBezTo>
                  <a:cubicBezTo>
                    <a:pt x="72" y="89"/>
                    <a:pt x="72" y="89"/>
                    <a:pt x="72" y="89"/>
                  </a:cubicBezTo>
                  <a:cubicBezTo>
                    <a:pt x="70" y="100"/>
                    <a:pt x="70" y="100"/>
                    <a:pt x="70" y="100"/>
                  </a:cubicBezTo>
                  <a:cubicBezTo>
                    <a:pt x="74" y="101"/>
                    <a:pt x="74" y="101"/>
                    <a:pt x="74" y="101"/>
                  </a:cubicBezTo>
                  <a:cubicBezTo>
                    <a:pt x="74" y="103"/>
                    <a:pt x="74" y="104"/>
                    <a:pt x="74" y="105"/>
                  </a:cubicBezTo>
                  <a:cubicBezTo>
                    <a:pt x="71" y="107"/>
                    <a:pt x="71" y="107"/>
                    <a:pt x="71" y="107"/>
                  </a:cubicBezTo>
                  <a:cubicBezTo>
                    <a:pt x="77" y="118"/>
                    <a:pt x="77" y="118"/>
                    <a:pt x="77" y="118"/>
                  </a:cubicBezTo>
                  <a:cubicBezTo>
                    <a:pt x="81" y="115"/>
                    <a:pt x="81" y="115"/>
                    <a:pt x="81" y="115"/>
                  </a:cubicBezTo>
                  <a:cubicBezTo>
                    <a:pt x="82" y="116"/>
                    <a:pt x="83" y="117"/>
                    <a:pt x="84" y="118"/>
                  </a:cubicBezTo>
                  <a:cubicBezTo>
                    <a:pt x="83" y="122"/>
                    <a:pt x="83" y="122"/>
                    <a:pt x="83" y="122"/>
                  </a:cubicBezTo>
                  <a:cubicBezTo>
                    <a:pt x="95" y="124"/>
                    <a:pt x="95" y="124"/>
                    <a:pt x="95" y="124"/>
                  </a:cubicBezTo>
                  <a:cubicBezTo>
                    <a:pt x="95" y="120"/>
                    <a:pt x="95" y="120"/>
                    <a:pt x="95" y="120"/>
                  </a:cubicBezTo>
                  <a:cubicBezTo>
                    <a:pt x="97" y="120"/>
                    <a:pt x="98" y="120"/>
                    <a:pt x="99" y="120"/>
                  </a:cubicBezTo>
                  <a:cubicBezTo>
                    <a:pt x="102" y="123"/>
                    <a:pt x="102" y="123"/>
                    <a:pt x="102" y="123"/>
                  </a:cubicBezTo>
                  <a:cubicBezTo>
                    <a:pt x="112" y="117"/>
                    <a:pt x="112" y="117"/>
                    <a:pt x="112" y="117"/>
                  </a:cubicBezTo>
                  <a:cubicBezTo>
                    <a:pt x="110" y="114"/>
                    <a:pt x="110" y="114"/>
                    <a:pt x="110" y="114"/>
                  </a:cubicBezTo>
                  <a:cubicBezTo>
                    <a:pt x="111" y="113"/>
                    <a:pt x="111" y="111"/>
                    <a:pt x="112" y="110"/>
                  </a:cubicBezTo>
                  <a:cubicBezTo>
                    <a:pt x="116" y="111"/>
                    <a:pt x="116" y="111"/>
                    <a:pt x="116" y="111"/>
                  </a:cubicBezTo>
                  <a:cubicBezTo>
                    <a:pt x="119" y="99"/>
                    <a:pt x="119" y="99"/>
                    <a:pt x="119" y="99"/>
                  </a:cubicBezTo>
                  <a:cubicBezTo>
                    <a:pt x="115" y="98"/>
                    <a:pt x="115" y="98"/>
                    <a:pt x="115" y="98"/>
                  </a:cubicBezTo>
                  <a:cubicBezTo>
                    <a:pt x="115" y="97"/>
                    <a:pt x="114" y="96"/>
                    <a:pt x="114" y="95"/>
                  </a:cubicBezTo>
                  <a:close/>
                  <a:moveTo>
                    <a:pt x="103" y="102"/>
                  </a:moveTo>
                  <a:cubicBezTo>
                    <a:pt x="102" y="106"/>
                    <a:pt x="97" y="109"/>
                    <a:pt x="92" y="108"/>
                  </a:cubicBezTo>
                  <a:cubicBezTo>
                    <a:pt x="90" y="108"/>
                    <a:pt x="88" y="106"/>
                    <a:pt x="87" y="104"/>
                  </a:cubicBezTo>
                  <a:cubicBezTo>
                    <a:pt x="86" y="102"/>
                    <a:pt x="85" y="100"/>
                    <a:pt x="86" y="98"/>
                  </a:cubicBezTo>
                  <a:cubicBezTo>
                    <a:pt x="87" y="94"/>
                    <a:pt x="90" y="91"/>
                    <a:pt x="94" y="91"/>
                  </a:cubicBezTo>
                  <a:cubicBezTo>
                    <a:pt x="95" y="91"/>
                    <a:pt x="95" y="91"/>
                    <a:pt x="96" y="91"/>
                  </a:cubicBezTo>
                  <a:cubicBezTo>
                    <a:pt x="101" y="92"/>
                    <a:pt x="104" y="97"/>
                    <a:pt x="103" y="102"/>
                  </a:cubicBezTo>
                  <a:close/>
                  <a:moveTo>
                    <a:pt x="132" y="55"/>
                  </a:moveTo>
                  <a:cubicBezTo>
                    <a:pt x="138" y="57"/>
                    <a:pt x="138" y="57"/>
                    <a:pt x="138" y="57"/>
                  </a:cubicBezTo>
                  <a:cubicBezTo>
                    <a:pt x="140" y="49"/>
                    <a:pt x="140" y="49"/>
                    <a:pt x="140" y="49"/>
                  </a:cubicBezTo>
                  <a:cubicBezTo>
                    <a:pt x="134" y="48"/>
                    <a:pt x="134" y="48"/>
                    <a:pt x="134" y="48"/>
                  </a:cubicBezTo>
                  <a:cubicBezTo>
                    <a:pt x="134" y="45"/>
                    <a:pt x="134" y="43"/>
                    <a:pt x="133" y="41"/>
                  </a:cubicBezTo>
                  <a:cubicBezTo>
                    <a:pt x="138" y="38"/>
                    <a:pt x="138" y="38"/>
                    <a:pt x="138" y="38"/>
                  </a:cubicBezTo>
                  <a:cubicBezTo>
                    <a:pt x="134" y="31"/>
                    <a:pt x="134" y="31"/>
                    <a:pt x="134" y="31"/>
                  </a:cubicBezTo>
                  <a:cubicBezTo>
                    <a:pt x="129" y="34"/>
                    <a:pt x="129" y="34"/>
                    <a:pt x="129" y="34"/>
                  </a:cubicBezTo>
                  <a:cubicBezTo>
                    <a:pt x="127" y="33"/>
                    <a:pt x="126" y="32"/>
                    <a:pt x="124" y="31"/>
                  </a:cubicBezTo>
                  <a:cubicBezTo>
                    <a:pt x="125" y="25"/>
                    <a:pt x="125" y="25"/>
                    <a:pt x="125" y="25"/>
                  </a:cubicBezTo>
                  <a:cubicBezTo>
                    <a:pt x="117" y="23"/>
                    <a:pt x="117" y="23"/>
                    <a:pt x="117" y="23"/>
                  </a:cubicBezTo>
                  <a:cubicBezTo>
                    <a:pt x="116" y="29"/>
                    <a:pt x="116" y="29"/>
                    <a:pt x="116" y="29"/>
                  </a:cubicBezTo>
                  <a:cubicBezTo>
                    <a:pt x="116" y="29"/>
                    <a:pt x="116" y="29"/>
                    <a:pt x="116" y="29"/>
                  </a:cubicBezTo>
                  <a:cubicBezTo>
                    <a:pt x="113" y="29"/>
                    <a:pt x="111" y="29"/>
                    <a:pt x="109" y="30"/>
                  </a:cubicBezTo>
                  <a:cubicBezTo>
                    <a:pt x="106" y="25"/>
                    <a:pt x="106" y="25"/>
                    <a:pt x="106" y="25"/>
                  </a:cubicBezTo>
                  <a:cubicBezTo>
                    <a:pt x="100" y="29"/>
                    <a:pt x="100" y="29"/>
                    <a:pt x="100" y="29"/>
                  </a:cubicBezTo>
                  <a:cubicBezTo>
                    <a:pt x="103" y="34"/>
                    <a:pt x="103" y="34"/>
                    <a:pt x="103" y="34"/>
                  </a:cubicBezTo>
                  <a:cubicBezTo>
                    <a:pt x="101" y="36"/>
                    <a:pt x="100" y="37"/>
                    <a:pt x="99" y="39"/>
                  </a:cubicBezTo>
                  <a:cubicBezTo>
                    <a:pt x="93" y="38"/>
                    <a:pt x="93" y="38"/>
                    <a:pt x="93" y="38"/>
                  </a:cubicBezTo>
                  <a:cubicBezTo>
                    <a:pt x="91" y="46"/>
                    <a:pt x="91" y="46"/>
                    <a:pt x="91" y="46"/>
                  </a:cubicBezTo>
                  <a:cubicBezTo>
                    <a:pt x="97" y="47"/>
                    <a:pt x="97" y="47"/>
                    <a:pt x="97" y="47"/>
                  </a:cubicBezTo>
                  <a:cubicBezTo>
                    <a:pt x="97" y="49"/>
                    <a:pt x="97" y="52"/>
                    <a:pt x="98" y="54"/>
                  </a:cubicBezTo>
                  <a:cubicBezTo>
                    <a:pt x="93" y="57"/>
                    <a:pt x="93" y="57"/>
                    <a:pt x="93" y="57"/>
                  </a:cubicBezTo>
                  <a:cubicBezTo>
                    <a:pt x="97" y="63"/>
                    <a:pt x="97" y="63"/>
                    <a:pt x="97" y="63"/>
                  </a:cubicBezTo>
                  <a:cubicBezTo>
                    <a:pt x="102" y="60"/>
                    <a:pt x="102" y="60"/>
                    <a:pt x="102" y="60"/>
                  </a:cubicBezTo>
                  <a:cubicBezTo>
                    <a:pt x="104" y="62"/>
                    <a:pt x="106" y="63"/>
                    <a:pt x="108" y="64"/>
                  </a:cubicBezTo>
                  <a:cubicBezTo>
                    <a:pt x="106" y="70"/>
                    <a:pt x="106" y="70"/>
                    <a:pt x="106" y="70"/>
                  </a:cubicBezTo>
                  <a:cubicBezTo>
                    <a:pt x="114" y="72"/>
                    <a:pt x="114" y="72"/>
                    <a:pt x="114" y="72"/>
                  </a:cubicBezTo>
                  <a:cubicBezTo>
                    <a:pt x="115" y="66"/>
                    <a:pt x="115" y="66"/>
                    <a:pt x="115" y="66"/>
                  </a:cubicBezTo>
                  <a:cubicBezTo>
                    <a:pt x="115" y="66"/>
                    <a:pt x="116" y="66"/>
                    <a:pt x="116" y="66"/>
                  </a:cubicBezTo>
                  <a:cubicBezTo>
                    <a:pt x="118" y="66"/>
                    <a:pt x="120" y="66"/>
                    <a:pt x="122" y="65"/>
                  </a:cubicBezTo>
                  <a:cubicBezTo>
                    <a:pt x="125" y="70"/>
                    <a:pt x="125" y="70"/>
                    <a:pt x="125" y="70"/>
                  </a:cubicBezTo>
                  <a:cubicBezTo>
                    <a:pt x="132" y="66"/>
                    <a:pt x="132" y="66"/>
                    <a:pt x="132" y="66"/>
                  </a:cubicBezTo>
                  <a:cubicBezTo>
                    <a:pt x="129" y="61"/>
                    <a:pt x="129" y="61"/>
                    <a:pt x="129" y="61"/>
                  </a:cubicBezTo>
                  <a:cubicBezTo>
                    <a:pt x="130" y="59"/>
                    <a:pt x="131" y="58"/>
                    <a:pt x="132" y="55"/>
                  </a:cubicBezTo>
                  <a:close/>
                  <a:moveTo>
                    <a:pt x="105" y="45"/>
                  </a:moveTo>
                  <a:cubicBezTo>
                    <a:pt x="106" y="40"/>
                    <a:pt x="111" y="37"/>
                    <a:pt x="116" y="37"/>
                  </a:cubicBezTo>
                  <a:cubicBezTo>
                    <a:pt x="116" y="37"/>
                    <a:pt x="117" y="37"/>
                    <a:pt x="118" y="37"/>
                  </a:cubicBezTo>
                  <a:cubicBezTo>
                    <a:pt x="121" y="38"/>
                    <a:pt x="123" y="39"/>
                    <a:pt x="125" y="42"/>
                  </a:cubicBezTo>
                  <a:cubicBezTo>
                    <a:pt x="126" y="44"/>
                    <a:pt x="127" y="47"/>
                    <a:pt x="126" y="50"/>
                  </a:cubicBezTo>
                  <a:cubicBezTo>
                    <a:pt x="125" y="56"/>
                    <a:pt x="119" y="59"/>
                    <a:pt x="113" y="58"/>
                  </a:cubicBezTo>
                  <a:cubicBezTo>
                    <a:pt x="110" y="57"/>
                    <a:pt x="108" y="56"/>
                    <a:pt x="106" y="53"/>
                  </a:cubicBezTo>
                  <a:cubicBezTo>
                    <a:pt x="105" y="51"/>
                    <a:pt x="104" y="48"/>
                    <a:pt x="10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71"/>
            <p:cNvSpPr>
              <a:spLocks/>
            </p:cNvSpPr>
            <p:nvPr/>
          </p:nvSpPr>
          <p:spPr bwMode="auto">
            <a:xfrm>
              <a:off x="8330509" y="2246927"/>
              <a:ext cx="140934" cy="138395"/>
            </a:xfrm>
            <a:custGeom>
              <a:avLst/>
              <a:gdLst>
                <a:gd name="T0" fmla="*/ 111 w 111"/>
                <a:gd name="T1" fmla="*/ 16 h 109"/>
                <a:gd name="T2" fmla="*/ 90 w 111"/>
                <a:gd name="T3" fmla="*/ 0 h 109"/>
                <a:gd name="T4" fmla="*/ 43 w 111"/>
                <a:gd name="T5" fmla="*/ 68 h 109"/>
                <a:gd name="T6" fmla="*/ 17 w 111"/>
                <a:gd name="T7" fmla="*/ 45 h 109"/>
                <a:gd name="T8" fmla="*/ 0 w 111"/>
                <a:gd name="T9" fmla="*/ 64 h 109"/>
                <a:gd name="T10" fmla="*/ 45 w 111"/>
                <a:gd name="T11" fmla="*/ 109 h 109"/>
                <a:gd name="T12" fmla="*/ 111 w 111"/>
                <a:gd name="T13" fmla="*/ 16 h 109"/>
              </a:gdLst>
              <a:ahLst/>
              <a:cxnLst>
                <a:cxn ang="0">
                  <a:pos x="T0" y="T1"/>
                </a:cxn>
                <a:cxn ang="0">
                  <a:pos x="T2" y="T3"/>
                </a:cxn>
                <a:cxn ang="0">
                  <a:pos x="T4" y="T5"/>
                </a:cxn>
                <a:cxn ang="0">
                  <a:pos x="T6" y="T7"/>
                </a:cxn>
                <a:cxn ang="0">
                  <a:pos x="T8" y="T9"/>
                </a:cxn>
                <a:cxn ang="0">
                  <a:pos x="T10" y="T11"/>
                </a:cxn>
                <a:cxn ang="0">
                  <a:pos x="T12" y="T13"/>
                </a:cxn>
              </a:cxnLst>
              <a:rect l="0" t="0" r="r" b="b"/>
              <a:pathLst>
                <a:path w="111" h="109">
                  <a:moveTo>
                    <a:pt x="111" y="16"/>
                  </a:moveTo>
                  <a:lnTo>
                    <a:pt x="90" y="0"/>
                  </a:lnTo>
                  <a:lnTo>
                    <a:pt x="43" y="68"/>
                  </a:lnTo>
                  <a:lnTo>
                    <a:pt x="17" y="45"/>
                  </a:lnTo>
                  <a:lnTo>
                    <a:pt x="0" y="64"/>
                  </a:lnTo>
                  <a:lnTo>
                    <a:pt x="45" y="109"/>
                  </a:lnTo>
                  <a:lnTo>
                    <a:pt x="1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Rectangle 24"/>
            <p:cNvSpPr/>
            <p:nvPr/>
          </p:nvSpPr>
          <p:spPr>
            <a:xfrm>
              <a:off x="8283429" y="2217677"/>
              <a:ext cx="235095" cy="202517"/>
            </a:xfrm>
            <a:prstGeom prst="rect">
              <a:avLst/>
            </a:prstGeom>
            <a:noFill/>
            <a:ln w="28575">
              <a:solidFill>
                <a:srgbClr val="E7B8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latin typeface="+mj-lt"/>
              </a:endParaRPr>
            </a:p>
          </p:txBody>
        </p:sp>
      </p:grpSp>
      <p:grpSp>
        <p:nvGrpSpPr>
          <p:cNvPr id="5" name="Group 25"/>
          <p:cNvGrpSpPr/>
          <p:nvPr/>
        </p:nvGrpSpPr>
        <p:grpSpPr>
          <a:xfrm>
            <a:off x="5320038" y="2198851"/>
            <a:ext cx="589080" cy="532666"/>
            <a:chOff x="7161213" y="4241800"/>
            <a:chExt cx="712787" cy="644526"/>
          </a:xfrm>
          <a:solidFill>
            <a:srgbClr val="CCC1DB"/>
          </a:solidFill>
        </p:grpSpPr>
        <p:sp>
          <p:nvSpPr>
            <p:cNvPr id="27" name="Oval 5"/>
            <p:cNvSpPr>
              <a:spLocks noChangeArrowheads="1"/>
            </p:cNvSpPr>
            <p:nvPr/>
          </p:nvSpPr>
          <p:spPr bwMode="auto">
            <a:xfrm>
              <a:off x="7254875" y="4294188"/>
              <a:ext cx="104775" cy="104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8" name="Freeform 27"/>
            <p:cNvSpPr>
              <a:spLocks/>
            </p:cNvSpPr>
            <p:nvPr/>
          </p:nvSpPr>
          <p:spPr bwMode="auto">
            <a:xfrm>
              <a:off x="7161213" y="4413250"/>
              <a:ext cx="228600" cy="420688"/>
            </a:xfrm>
            <a:custGeom>
              <a:avLst/>
              <a:gdLst>
                <a:gd name="T0" fmla="*/ 58 w 61"/>
                <a:gd name="T1" fmla="*/ 65 h 112"/>
                <a:gd name="T2" fmla="*/ 53 w 61"/>
                <a:gd name="T3" fmla="*/ 64 h 112"/>
                <a:gd name="T4" fmla="*/ 42 w 61"/>
                <a:gd name="T5" fmla="*/ 54 h 112"/>
                <a:gd name="T6" fmla="*/ 42 w 61"/>
                <a:gd name="T7" fmla="*/ 39 h 112"/>
                <a:gd name="T8" fmla="*/ 57 w 61"/>
                <a:gd name="T9" fmla="*/ 0 h 112"/>
                <a:gd name="T10" fmla="*/ 54 w 61"/>
                <a:gd name="T11" fmla="*/ 0 h 112"/>
                <a:gd name="T12" fmla="*/ 46 w 61"/>
                <a:gd name="T13" fmla="*/ 0 h 112"/>
                <a:gd name="T14" fmla="*/ 41 w 61"/>
                <a:gd name="T15" fmla="*/ 2 h 112"/>
                <a:gd name="T16" fmla="*/ 37 w 61"/>
                <a:gd name="T17" fmla="*/ 2 h 112"/>
                <a:gd name="T18" fmla="*/ 31 w 61"/>
                <a:gd name="T19" fmla="*/ 0 h 112"/>
                <a:gd name="T20" fmla="*/ 23 w 61"/>
                <a:gd name="T21" fmla="*/ 0 h 112"/>
                <a:gd name="T22" fmla="*/ 16 w 61"/>
                <a:gd name="T23" fmla="*/ 5 h 112"/>
                <a:gd name="T24" fmla="*/ 2 w 61"/>
                <a:gd name="T25" fmla="*/ 42 h 112"/>
                <a:gd name="T26" fmla="*/ 6 w 61"/>
                <a:gd name="T27" fmla="*/ 53 h 112"/>
                <a:gd name="T28" fmla="*/ 16 w 61"/>
                <a:gd name="T29" fmla="*/ 48 h 112"/>
                <a:gd name="T30" fmla="*/ 23 w 61"/>
                <a:gd name="T31" fmla="*/ 30 h 112"/>
                <a:gd name="T32" fmla="*/ 23 w 61"/>
                <a:gd name="T33" fmla="*/ 51 h 112"/>
                <a:gd name="T34" fmla="*/ 9 w 61"/>
                <a:gd name="T35" fmla="*/ 102 h 112"/>
                <a:gd name="T36" fmla="*/ 14 w 61"/>
                <a:gd name="T37" fmla="*/ 112 h 112"/>
                <a:gd name="T38" fmla="*/ 16 w 61"/>
                <a:gd name="T39" fmla="*/ 112 h 112"/>
                <a:gd name="T40" fmla="*/ 24 w 61"/>
                <a:gd name="T41" fmla="*/ 107 h 112"/>
                <a:gd name="T42" fmla="*/ 39 w 61"/>
                <a:gd name="T43" fmla="*/ 55 h 112"/>
                <a:gd name="T44" fmla="*/ 53 w 61"/>
                <a:gd name="T45" fmla="*/ 104 h 112"/>
                <a:gd name="T46" fmla="*/ 61 w 61"/>
                <a:gd name="T47" fmla="*/ 75 h 112"/>
                <a:gd name="T48" fmla="*/ 58 w 61"/>
                <a:gd name="T49" fmla="*/ 6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112">
                  <a:moveTo>
                    <a:pt x="58" y="65"/>
                  </a:moveTo>
                  <a:cubicBezTo>
                    <a:pt x="56" y="65"/>
                    <a:pt x="55" y="64"/>
                    <a:pt x="53" y="64"/>
                  </a:cubicBezTo>
                  <a:cubicBezTo>
                    <a:pt x="48" y="62"/>
                    <a:pt x="44" y="58"/>
                    <a:pt x="42" y="54"/>
                  </a:cubicBezTo>
                  <a:cubicBezTo>
                    <a:pt x="40" y="49"/>
                    <a:pt x="40" y="44"/>
                    <a:pt x="42" y="39"/>
                  </a:cubicBezTo>
                  <a:cubicBezTo>
                    <a:pt x="57" y="0"/>
                    <a:pt x="57" y="0"/>
                    <a:pt x="57" y="0"/>
                  </a:cubicBezTo>
                  <a:cubicBezTo>
                    <a:pt x="56" y="0"/>
                    <a:pt x="55" y="0"/>
                    <a:pt x="54" y="0"/>
                  </a:cubicBezTo>
                  <a:cubicBezTo>
                    <a:pt x="46" y="0"/>
                    <a:pt x="46" y="0"/>
                    <a:pt x="46" y="0"/>
                  </a:cubicBezTo>
                  <a:cubicBezTo>
                    <a:pt x="44" y="0"/>
                    <a:pt x="42" y="1"/>
                    <a:pt x="41" y="2"/>
                  </a:cubicBezTo>
                  <a:cubicBezTo>
                    <a:pt x="37" y="2"/>
                    <a:pt x="37" y="2"/>
                    <a:pt x="37" y="2"/>
                  </a:cubicBezTo>
                  <a:cubicBezTo>
                    <a:pt x="35" y="1"/>
                    <a:pt x="33" y="0"/>
                    <a:pt x="31" y="0"/>
                  </a:cubicBezTo>
                  <a:cubicBezTo>
                    <a:pt x="23" y="0"/>
                    <a:pt x="23" y="0"/>
                    <a:pt x="23" y="0"/>
                  </a:cubicBezTo>
                  <a:cubicBezTo>
                    <a:pt x="20" y="0"/>
                    <a:pt x="17" y="2"/>
                    <a:pt x="16" y="5"/>
                  </a:cubicBezTo>
                  <a:cubicBezTo>
                    <a:pt x="2" y="42"/>
                    <a:pt x="2" y="42"/>
                    <a:pt x="2" y="42"/>
                  </a:cubicBezTo>
                  <a:cubicBezTo>
                    <a:pt x="0" y="46"/>
                    <a:pt x="2" y="51"/>
                    <a:pt x="6" y="53"/>
                  </a:cubicBezTo>
                  <a:cubicBezTo>
                    <a:pt x="10" y="54"/>
                    <a:pt x="15" y="52"/>
                    <a:pt x="16" y="48"/>
                  </a:cubicBezTo>
                  <a:cubicBezTo>
                    <a:pt x="23" y="30"/>
                    <a:pt x="23" y="30"/>
                    <a:pt x="23" y="30"/>
                  </a:cubicBezTo>
                  <a:cubicBezTo>
                    <a:pt x="23" y="51"/>
                    <a:pt x="23" y="51"/>
                    <a:pt x="23" y="51"/>
                  </a:cubicBezTo>
                  <a:cubicBezTo>
                    <a:pt x="9" y="102"/>
                    <a:pt x="9" y="102"/>
                    <a:pt x="9" y="102"/>
                  </a:cubicBezTo>
                  <a:cubicBezTo>
                    <a:pt x="7" y="107"/>
                    <a:pt x="10" y="111"/>
                    <a:pt x="14" y="112"/>
                  </a:cubicBezTo>
                  <a:cubicBezTo>
                    <a:pt x="15" y="112"/>
                    <a:pt x="16" y="112"/>
                    <a:pt x="16" y="112"/>
                  </a:cubicBezTo>
                  <a:cubicBezTo>
                    <a:pt x="20" y="112"/>
                    <a:pt x="23" y="110"/>
                    <a:pt x="24" y="107"/>
                  </a:cubicBezTo>
                  <a:cubicBezTo>
                    <a:pt x="39" y="55"/>
                    <a:pt x="39" y="55"/>
                    <a:pt x="39" y="55"/>
                  </a:cubicBezTo>
                  <a:cubicBezTo>
                    <a:pt x="53" y="104"/>
                    <a:pt x="53" y="104"/>
                    <a:pt x="53" y="104"/>
                  </a:cubicBezTo>
                  <a:cubicBezTo>
                    <a:pt x="61" y="75"/>
                    <a:pt x="61" y="75"/>
                    <a:pt x="61" y="75"/>
                  </a:cubicBezTo>
                  <a:lnTo>
                    <a:pt x="58"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9" name="Oval 28"/>
            <p:cNvSpPr>
              <a:spLocks noChangeArrowheads="1"/>
            </p:cNvSpPr>
            <p:nvPr/>
          </p:nvSpPr>
          <p:spPr bwMode="auto">
            <a:xfrm>
              <a:off x="7675563" y="4294188"/>
              <a:ext cx="104775" cy="104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0" name="Freeform 29"/>
            <p:cNvSpPr>
              <a:spLocks/>
            </p:cNvSpPr>
            <p:nvPr/>
          </p:nvSpPr>
          <p:spPr bwMode="auto">
            <a:xfrm>
              <a:off x="7645400" y="4413250"/>
              <a:ext cx="228600" cy="420688"/>
            </a:xfrm>
            <a:custGeom>
              <a:avLst/>
              <a:gdLst>
                <a:gd name="T0" fmla="*/ 59 w 61"/>
                <a:gd name="T1" fmla="*/ 42 h 112"/>
                <a:gd name="T2" fmla="*/ 45 w 61"/>
                <a:gd name="T3" fmla="*/ 5 h 112"/>
                <a:gd name="T4" fmla="*/ 38 w 61"/>
                <a:gd name="T5" fmla="*/ 0 h 112"/>
                <a:gd name="T6" fmla="*/ 30 w 61"/>
                <a:gd name="T7" fmla="*/ 0 h 112"/>
                <a:gd name="T8" fmla="*/ 24 w 61"/>
                <a:gd name="T9" fmla="*/ 2 h 112"/>
                <a:gd name="T10" fmla="*/ 20 w 61"/>
                <a:gd name="T11" fmla="*/ 2 h 112"/>
                <a:gd name="T12" fmla="*/ 15 w 61"/>
                <a:gd name="T13" fmla="*/ 0 h 112"/>
                <a:gd name="T14" fmla="*/ 7 w 61"/>
                <a:gd name="T15" fmla="*/ 0 h 112"/>
                <a:gd name="T16" fmla="*/ 4 w 61"/>
                <a:gd name="T17" fmla="*/ 0 h 112"/>
                <a:gd name="T18" fmla="*/ 19 w 61"/>
                <a:gd name="T19" fmla="*/ 39 h 112"/>
                <a:gd name="T20" fmla="*/ 19 w 61"/>
                <a:gd name="T21" fmla="*/ 54 h 112"/>
                <a:gd name="T22" fmla="*/ 8 w 61"/>
                <a:gd name="T23" fmla="*/ 64 h 112"/>
                <a:gd name="T24" fmla="*/ 3 w 61"/>
                <a:gd name="T25" fmla="*/ 65 h 112"/>
                <a:gd name="T26" fmla="*/ 0 w 61"/>
                <a:gd name="T27" fmla="*/ 75 h 112"/>
                <a:gd name="T28" fmla="*/ 8 w 61"/>
                <a:gd name="T29" fmla="*/ 104 h 112"/>
                <a:gd name="T30" fmla="*/ 22 w 61"/>
                <a:gd name="T31" fmla="*/ 55 h 112"/>
                <a:gd name="T32" fmla="*/ 37 w 61"/>
                <a:gd name="T33" fmla="*/ 107 h 112"/>
                <a:gd name="T34" fmla="*/ 45 w 61"/>
                <a:gd name="T35" fmla="*/ 112 h 112"/>
                <a:gd name="T36" fmla="*/ 47 w 61"/>
                <a:gd name="T37" fmla="*/ 112 h 112"/>
                <a:gd name="T38" fmla="*/ 52 w 61"/>
                <a:gd name="T39" fmla="*/ 102 h 112"/>
                <a:gd name="T40" fmla="*/ 38 w 61"/>
                <a:gd name="T41" fmla="*/ 51 h 112"/>
                <a:gd name="T42" fmla="*/ 38 w 61"/>
                <a:gd name="T43" fmla="*/ 30 h 112"/>
                <a:gd name="T44" fmla="*/ 45 w 61"/>
                <a:gd name="T45" fmla="*/ 48 h 112"/>
                <a:gd name="T46" fmla="*/ 55 w 61"/>
                <a:gd name="T47" fmla="*/ 53 h 112"/>
                <a:gd name="T48" fmla="*/ 59 w 61"/>
                <a:gd name="T49"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112">
                  <a:moveTo>
                    <a:pt x="59" y="42"/>
                  </a:moveTo>
                  <a:cubicBezTo>
                    <a:pt x="45" y="5"/>
                    <a:pt x="45" y="5"/>
                    <a:pt x="45" y="5"/>
                  </a:cubicBezTo>
                  <a:cubicBezTo>
                    <a:pt x="44" y="2"/>
                    <a:pt x="41" y="0"/>
                    <a:pt x="38" y="0"/>
                  </a:cubicBezTo>
                  <a:cubicBezTo>
                    <a:pt x="30" y="0"/>
                    <a:pt x="30" y="0"/>
                    <a:pt x="30" y="0"/>
                  </a:cubicBezTo>
                  <a:cubicBezTo>
                    <a:pt x="28" y="0"/>
                    <a:pt x="26" y="1"/>
                    <a:pt x="24" y="2"/>
                  </a:cubicBezTo>
                  <a:cubicBezTo>
                    <a:pt x="20" y="2"/>
                    <a:pt x="20" y="2"/>
                    <a:pt x="20" y="2"/>
                  </a:cubicBezTo>
                  <a:cubicBezTo>
                    <a:pt x="19" y="1"/>
                    <a:pt x="17" y="0"/>
                    <a:pt x="15" y="0"/>
                  </a:cubicBezTo>
                  <a:cubicBezTo>
                    <a:pt x="7" y="0"/>
                    <a:pt x="7" y="0"/>
                    <a:pt x="7" y="0"/>
                  </a:cubicBezTo>
                  <a:cubicBezTo>
                    <a:pt x="6" y="0"/>
                    <a:pt x="5" y="0"/>
                    <a:pt x="4" y="0"/>
                  </a:cubicBezTo>
                  <a:cubicBezTo>
                    <a:pt x="19" y="39"/>
                    <a:pt x="19" y="39"/>
                    <a:pt x="19" y="39"/>
                  </a:cubicBezTo>
                  <a:cubicBezTo>
                    <a:pt x="21" y="44"/>
                    <a:pt x="21" y="49"/>
                    <a:pt x="19" y="54"/>
                  </a:cubicBezTo>
                  <a:cubicBezTo>
                    <a:pt x="17" y="58"/>
                    <a:pt x="13" y="62"/>
                    <a:pt x="8" y="64"/>
                  </a:cubicBezTo>
                  <a:cubicBezTo>
                    <a:pt x="6" y="64"/>
                    <a:pt x="5" y="65"/>
                    <a:pt x="3" y="65"/>
                  </a:cubicBezTo>
                  <a:cubicBezTo>
                    <a:pt x="0" y="75"/>
                    <a:pt x="0" y="75"/>
                    <a:pt x="0" y="75"/>
                  </a:cubicBezTo>
                  <a:cubicBezTo>
                    <a:pt x="8" y="104"/>
                    <a:pt x="8" y="104"/>
                    <a:pt x="8" y="104"/>
                  </a:cubicBezTo>
                  <a:cubicBezTo>
                    <a:pt x="22" y="55"/>
                    <a:pt x="22" y="55"/>
                    <a:pt x="22" y="55"/>
                  </a:cubicBezTo>
                  <a:cubicBezTo>
                    <a:pt x="37" y="107"/>
                    <a:pt x="37" y="107"/>
                    <a:pt x="37" y="107"/>
                  </a:cubicBezTo>
                  <a:cubicBezTo>
                    <a:pt x="38" y="110"/>
                    <a:pt x="41" y="112"/>
                    <a:pt x="45" y="112"/>
                  </a:cubicBezTo>
                  <a:cubicBezTo>
                    <a:pt x="45" y="112"/>
                    <a:pt x="46" y="112"/>
                    <a:pt x="47" y="112"/>
                  </a:cubicBezTo>
                  <a:cubicBezTo>
                    <a:pt x="51" y="111"/>
                    <a:pt x="54" y="107"/>
                    <a:pt x="52" y="102"/>
                  </a:cubicBezTo>
                  <a:cubicBezTo>
                    <a:pt x="38" y="51"/>
                    <a:pt x="38" y="51"/>
                    <a:pt x="38" y="51"/>
                  </a:cubicBezTo>
                  <a:cubicBezTo>
                    <a:pt x="38" y="30"/>
                    <a:pt x="38" y="30"/>
                    <a:pt x="38" y="30"/>
                  </a:cubicBezTo>
                  <a:cubicBezTo>
                    <a:pt x="45" y="48"/>
                    <a:pt x="45" y="48"/>
                    <a:pt x="45" y="48"/>
                  </a:cubicBezTo>
                  <a:cubicBezTo>
                    <a:pt x="46" y="52"/>
                    <a:pt x="51" y="54"/>
                    <a:pt x="55" y="53"/>
                  </a:cubicBezTo>
                  <a:cubicBezTo>
                    <a:pt x="59" y="51"/>
                    <a:pt x="61" y="46"/>
                    <a:pt x="5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1" name="Oval 30"/>
            <p:cNvSpPr>
              <a:spLocks noChangeArrowheads="1"/>
            </p:cNvSpPr>
            <p:nvPr/>
          </p:nvSpPr>
          <p:spPr bwMode="auto">
            <a:xfrm>
              <a:off x="7453313" y="4241800"/>
              <a:ext cx="127000"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2" name="Freeform 31"/>
            <p:cNvSpPr>
              <a:spLocks/>
            </p:cNvSpPr>
            <p:nvPr/>
          </p:nvSpPr>
          <p:spPr bwMode="auto">
            <a:xfrm>
              <a:off x="7343775" y="4383088"/>
              <a:ext cx="346075" cy="503238"/>
            </a:xfrm>
            <a:custGeom>
              <a:avLst/>
              <a:gdLst>
                <a:gd name="T0" fmla="*/ 64 w 92"/>
                <a:gd name="T1" fmla="*/ 61 h 134"/>
                <a:gd name="T2" fmla="*/ 64 w 92"/>
                <a:gd name="T3" fmla="*/ 36 h 134"/>
                <a:gd name="T4" fmla="*/ 73 w 92"/>
                <a:gd name="T5" fmla="*/ 58 h 134"/>
                <a:gd name="T6" fmla="*/ 85 w 92"/>
                <a:gd name="T7" fmla="*/ 63 h 134"/>
                <a:gd name="T8" fmla="*/ 90 w 92"/>
                <a:gd name="T9" fmla="*/ 51 h 134"/>
                <a:gd name="T10" fmla="*/ 73 w 92"/>
                <a:gd name="T11" fmla="*/ 6 h 134"/>
                <a:gd name="T12" fmla="*/ 64 w 92"/>
                <a:gd name="T13" fmla="*/ 0 h 134"/>
                <a:gd name="T14" fmla="*/ 55 w 92"/>
                <a:gd name="T15" fmla="*/ 0 h 134"/>
                <a:gd name="T16" fmla="*/ 48 w 92"/>
                <a:gd name="T17" fmla="*/ 3 h 134"/>
                <a:gd name="T18" fmla="*/ 53 w 92"/>
                <a:gd name="T19" fmla="*/ 35 h 134"/>
                <a:gd name="T20" fmla="*/ 46 w 92"/>
                <a:gd name="T21" fmla="*/ 41 h 134"/>
                <a:gd name="T22" fmla="*/ 39 w 92"/>
                <a:gd name="T23" fmla="*/ 35 h 134"/>
                <a:gd name="T24" fmla="*/ 44 w 92"/>
                <a:gd name="T25" fmla="*/ 3 h 134"/>
                <a:gd name="T26" fmla="*/ 37 w 92"/>
                <a:gd name="T27" fmla="*/ 0 h 134"/>
                <a:gd name="T28" fmla="*/ 28 w 92"/>
                <a:gd name="T29" fmla="*/ 0 h 134"/>
                <a:gd name="T30" fmla="*/ 19 w 92"/>
                <a:gd name="T31" fmla="*/ 6 h 134"/>
                <a:gd name="T32" fmla="*/ 2 w 92"/>
                <a:gd name="T33" fmla="*/ 51 h 134"/>
                <a:gd name="T34" fmla="*/ 7 w 92"/>
                <a:gd name="T35" fmla="*/ 63 h 134"/>
                <a:gd name="T36" fmla="*/ 19 w 92"/>
                <a:gd name="T37" fmla="*/ 58 h 134"/>
                <a:gd name="T38" fmla="*/ 28 w 92"/>
                <a:gd name="T39" fmla="*/ 36 h 134"/>
                <a:gd name="T40" fmla="*/ 28 w 92"/>
                <a:gd name="T41" fmla="*/ 61 h 134"/>
                <a:gd name="T42" fmla="*/ 10 w 92"/>
                <a:gd name="T43" fmla="*/ 122 h 134"/>
                <a:gd name="T44" fmla="*/ 17 w 92"/>
                <a:gd name="T45" fmla="*/ 134 h 134"/>
                <a:gd name="T46" fmla="*/ 19 w 92"/>
                <a:gd name="T47" fmla="*/ 134 h 134"/>
                <a:gd name="T48" fmla="*/ 28 w 92"/>
                <a:gd name="T49" fmla="*/ 127 h 134"/>
                <a:gd name="T50" fmla="*/ 46 w 92"/>
                <a:gd name="T51" fmla="*/ 66 h 134"/>
                <a:gd name="T52" fmla="*/ 64 w 92"/>
                <a:gd name="T53" fmla="*/ 127 h 134"/>
                <a:gd name="T54" fmla="*/ 73 w 92"/>
                <a:gd name="T55" fmla="*/ 134 h 134"/>
                <a:gd name="T56" fmla="*/ 75 w 92"/>
                <a:gd name="T57" fmla="*/ 134 h 134"/>
                <a:gd name="T58" fmla="*/ 82 w 92"/>
                <a:gd name="T59" fmla="*/ 122 h 134"/>
                <a:gd name="T60" fmla="*/ 64 w 92"/>
                <a:gd name="T61" fmla="*/ 6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134">
                  <a:moveTo>
                    <a:pt x="64" y="61"/>
                  </a:moveTo>
                  <a:cubicBezTo>
                    <a:pt x="64" y="36"/>
                    <a:pt x="64" y="36"/>
                    <a:pt x="64" y="36"/>
                  </a:cubicBezTo>
                  <a:cubicBezTo>
                    <a:pt x="73" y="58"/>
                    <a:pt x="73" y="58"/>
                    <a:pt x="73" y="58"/>
                  </a:cubicBezTo>
                  <a:cubicBezTo>
                    <a:pt x="74" y="62"/>
                    <a:pt x="80" y="65"/>
                    <a:pt x="85" y="63"/>
                  </a:cubicBezTo>
                  <a:cubicBezTo>
                    <a:pt x="90" y="61"/>
                    <a:pt x="92" y="56"/>
                    <a:pt x="90" y="51"/>
                  </a:cubicBezTo>
                  <a:cubicBezTo>
                    <a:pt x="73" y="6"/>
                    <a:pt x="73" y="6"/>
                    <a:pt x="73" y="6"/>
                  </a:cubicBezTo>
                  <a:cubicBezTo>
                    <a:pt x="71" y="2"/>
                    <a:pt x="68" y="0"/>
                    <a:pt x="64" y="0"/>
                  </a:cubicBezTo>
                  <a:cubicBezTo>
                    <a:pt x="55" y="0"/>
                    <a:pt x="55" y="0"/>
                    <a:pt x="55" y="0"/>
                  </a:cubicBezTo>
                  <a:cubicBezTo>
                    <a:pt x="52" y="0"/>
                    <a:pt x="50" y="1"/>
                    <a:pt x="48" y="3"/>
                  </a:cubicBezTo>
                  <a:cubicBezTo>
                    <a:pt x="53" y="35"/>
                    <a:pt x="53" y="35"/>
                    <a:pt x="53" y="35"/>
                  </a:cubicBezTo>
                  <a:cubicBezTo>
                    <a:pt x="46" y="41"/>
                    <a:pt x="46" y="41"/>
                    <a:pt x="46" y="41"/>
                  </a:cubicBezTo>
                  <a:cubicBezTo>
                    <a:pt x="39" y="35"/>
                    <a:pt x="39" y="35"/>
                    <a:pt x="39" y="35"/>
                  </a:cubicBezTo>
                  <a:cubicBezTo>
                    <a:pt x="44" y="3"/>
                    <a:pt x="44" y="3"/>
                    <a:pt x="44" y="3"/>
                  </a:cubicBezTo>
                  <a:cubicBezTo>
                    <a:pt x="42" y="1"/>
                    <a:pt x="40" y="0"/>
                    <a:pt x="37" y="0"/>
                  </a:cubicBezTo>
                  <a:cubicBezTo>
                    <a:pt x="28" y="0"/>
                    <a:pt x="28" y="0"/>
                    <a:pt x="28" y="0"/>
                  </a:cubicBezTo>
                  <a:cubicBezTo>
                    <a:pt x="24" y="0"/>
                    <a:pt x="21" y="2"/>
                    <a:pt x="19" y="6"/>
                  </a:cubicBezTo>
                  <a:cubicBezTo>
                    <a:pt x="2" y="51"/>
                    <a:pt x="2" y="51"/>
                    <a:pt x="2" y="51"/>
                  </a:cubicBezTo>
                  <a:cubicBezTo>
                    <a:pt x="0" y="56"/>
                    <a:pt x="2" y="61"/>
                    <a:pt x="7" y="63"/>
                  </a:cubicBezTo>
                  <a:cubicBezTo>
                    <a:pt x="12" y="65"/>
                    <a:pt x="18" y="62"/>
                    <a:pt x="19" y="58"/>
                  </a:cubicBezTo>
                  <a:cubicBezTo>
                    <a:pt x="28" y="36"/>
                    <a:pt x="28" y="36"/>
                    <a:pt x="28" y="36"/>
                  </a:cubicBezTo>
                  <a:cubicBezTo>
                    <a:pt x="28" y="61"/>
                    <a:pt x="28" y="61"/>
                    <a:pt x="28" y="61"/>
                  </a:cubicBezTo>
                  <a:cubicBezTo>
                    <a:pt x="10" y="122"/>
                    <a:pt x="10" y="122"/>
                    <a:pt x="10" y="122"/>
                  </a:cubicBezTo>
                  <a:cubicBezTo>
                    <a:pt x="9" y="127"/>
                    <a:pt x="12" y="132"/>
                    <a:pt x="17" y="134"/>
                  </a:cubicBezTo>
                  <a:cubicBezTo>
                    <a:pt x="18" y="134"/>
                    <a:pt x="19" y="134"/>
                    <a:pt x="19" y="134"/>
                  </a:cubicBezTo>
                  <a:cubicBezTo>
                    <a:pt x="23" y="134"/>
                    <a:pt x="27" y="131"/>
                    <a:pt x="28" y="127"/>
                  </a:cubicBezTo>
                  <a:cubicBezTo>
                    <a:pt x="46" y="66"/>
                    <a:pt x="46" y="66"/>
                    <a:pt x="46" y="66"/>
                  </a:cubicBezTo>
                  <a:cubicBezTo>
                    <a:pt x="64" y="127"/>
                    <a:pt x="64" y="127"/>
                    <a:pt x="64" y="127"/>
                  </a:cubicBezTo>
                  <a:cubicBezTo>
                    <a:pt x="65" y="131"/>
                    <a:pt x="69" y="134"/>
                    <a:pt x="73" y="134"/>
                  </a:cubicBezTo>
                  <a:cubicBezTo>
                    <a:pt x="73" y="134"/>
                    <a:pt x="74" y="134"/>
                    <a:pt x="75" y="134"/>
                  </a:cubicBezTo>
                  <a:cubicBezTo>
                    <a:pt x="80" y="132"/>
                    <a:pt x="83" y="127"/>
                    <a:pt x="82" y="122"/>
                  </a:cubicBezTo>
                  <a:lnTo>
                    <a:pt x="6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grpSp>
        <p:nvGrpSpPr>
          <p:cNvPr id="10" name="Group 40"/>
          <p:cNvGrpSpPr>
            <a:grpSpLocks noChangeAspect="1"/>
          </p:cNvGrpSpPr>
          <p:nvPr/>
        </p:nvGrpSpPr>
        <p:grpSpPr bwMode="auto">
          <a:xfrm>
            <a:off x="7412577" y="2233314"/>
            <a:ext cx="646450" cy="463740"/>
            <a:chOff x="2330" y="1701"/>
            <a:chExt cx="789" cy="566"/>
          </a:xfrm>
          <a:solidFill>
            <a:srgbClr val="FDD5B4"/>
          </a:solidFill>
        </p:grpSpPr>
        <p:sp>
          <p:nvSpPr>
            <p:cNvPr id="34" name="Freeform 41"/>
            <p:cNvSpPr>
              <a:spLocks noEditPoints="1"/>
            </p:cNvSpPr>
            <p:nvPr/>
          </p:nvSpPr>
          <p:spPr bwMode="auto">
            <a:xfrm>
              <a:off x="2370" y="1701"/>
              <a:ext cx="709" cy="437"/>
            </a:xfrm>
            <a:custGeom>
              <a:avLst/>
              <a:gdLst>
                <a:gd name="T0" fmla="*/ 16 w 374"/>
                <a:gd name="T1" fmla="*/ 230 h 230"/>
                <a:gd name="T2" fmla="*/ 358 w 374"/>
                <a:gd name="T3" fmla="*/ 230 h 230"/>
                <a:gd name="T4" fmla="*/ 374 w 374"/>
                <a:gd name="T5" fmla="*/ 214 h 230"/>
                <a:gd name="T6" fmla="*/ 374 w 374"/>
                <a:gd name="T7" fmla="*/ 16 h 230"/>
                <a:gd name="T8" fmla="*/ 358 w 374"/>
                <a:gd name="T9" fmla="*/ 0 h 230"/>
                <a:gd name="T10" fmla="*/ 16 w 374"/>
                <a:gd name="T11" fmla="*/ 0 h 230"/>
                <a:gd name="T12" fmla="*/ 0 w 374"/>
                <a:gd name="T13" fmla="*/ 16 h 230"/>
                <a:gd name="T14" fmla="*/ 0 w 374"/>
                <a:gd name="T15" fmla="*/ 214 h 230"/>
                <a:gd name="T16" fmla="*/ 16 w 374"/>
                <a:gd name="T17" fmla="*/ 230 h 230"/>
                <a:gd name="T18" fmla="*/ 16 w 374"/>
                <a:gd name="T19" fmla="*/ 16 h 230"/>
                <a:gd name="T20" fmla="*/ 358 w 374"/>
                <a:gd name="T21" fmla="*/ 16 h 230"/>
                <a:gd name="T22" fmla="*/ 358 w 374"/>
                <a:gd name="T23" fmla="*/ 214 h 230"/>
                <a:gd name="T24" fmla="*/ 16 w 374"/>
                <a:gd name="T25" fmla="*/ 214 h 230"/>
                <a:gd name="T26" fmla="*/ 16 w 374"/>
                <a:gd name="T27"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230">
                  <a:moveTo>
                    <a:pt x="16" y="230"/>
                  </a:moveTo>
                  <a:cubicBezTo>
                    <a:pt x="358" y="230"/>
                    <a:pt x="358" y="230"/>
                    <a:pt x="358" y="230"/>
                  </a:cubicBezTo>
                  <a:cubicBezTo>
                    <a:pt x="366" y="230"/>
                    <a:pt x="374" y="223"/>
                    <a:pt x="374" y="214"/>
                  </a:cubicBezTo>
                  <a:cubicBezTo>
                    <a:pt x="374" y="16"/>
                    <a:pt x="374" y="16"/>
                    <a:pt x="374" y="16"/>
                  </a:cubicBezTo>
                  <a:cubicBezTo>
                    <a:pt x="374" y="7"/>
                    <a:pt x="366" y="0"/>
                    <a:pt x="358" y="0"/>
                  </a:cubicBezTo>
                  <a:cubicBezTo>
                    <a:pt x="16" y="0"/>
                    <a:pt x="16" y="0"/>
                    <a:pt x="16" y="0"/>
                  </a:cubicBezTo>
                  <a:cubicBezTo>
                    <a:pt x="8" y="0"/>
                    <a:pt x="0" y="7"/>
                    <a:pt x="0" y="16"/>
                  </a:cubicBezTo>
                  <a:cubicBezTo>
                    <a:pt x="0" y="214"/>
                    <a:pt x="0" y="214"/>
                    <a:pt x="0" y="214"/>
                  </a:cubicBezTo>
                  <a:cubicBezTo>
                    <a:pt x="0" y="223"/>
                    <a:pt x="8" y="230"/>
                    <a:pt x="16" y="230"/>
                  </a:cubicBezTo>
                  <a:close/>
                  <a:moveTo>
                    <a:pt x="16" y="16"/>
                  </a:moveTo>
                  <a:cubicBezTo>
                    <a:pt x="358" y="16"/>
                    <a:pt x="358" y="16"/>
                    <a:pt x="358" y="16"/>
                  </a:cubicBezTo>
                  <a:cubicBezTo>
                    <a:pt x="358" y="214"/>
                    <a:pt x="358" y="214"/>
                    <a:pt x="358" y="214"/>
                  </a:cubicBezTo>
                  <a:cubicBezTo>
                    <a:pt x="16" y="214"/>
                    <a:pt x="16" y="214"/>
                    <a:pt x="16" y="21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5" name="Freeform 42"/>
            <p:cNvSpPr>
              <a:spLocks noEditPoints="1"/>
            </p:cNvSpPr>
            <p:nvPr/>
          </p:nvSpPr>
          <p:spPr bwMode="auto">
            <a:xfrm>
              <a:off x="2330" y="2229"/>
              <a:ext cx="789" cy="38"/>
            </a:xfrm>
            <a:custGeom>
              <a:avLst/>
              <a:gdLst>
                <a:gd name="T0" fmla="*/ 412 w 416"/>
                <a:gd name="T1" fmla="*/ 0 h 20"/>
                <a:gd name="T2" fmla="*/ 410 w 416"/>
                <a:gd name="T3" fmla="*/ 0 h 20"/>
                <a:gd name="T4" fmla="*/ 410 w 416"/>
                <a:gd name="T5" fmla="*/ 0 h 20"/>
                <a:gd name="T6" fmla="*/ 6 w 416"/>
                <a:gd name="T7" fmla="*/ 0 h 20"/>
                <a:gd name="T8" fmla="*/ 4 w 416"/>
                <a:gd name="T9" fmla="*/ 0 h 20"/>
                <a:gd name="T10" fmla="*/ 4 w 416"/>
                <a:gd name="T11" fmla="*/ 0 h 20"/>
                <a:gd name="T12" fmla="*/ 0 w 416"/>
                <a:gd name="T13" fmla="*/ 2 h 20"/>
                <a:gd name="T14" fmla="*/ 1 w 416"/>
                <a:gd name="T15" fmla="*/ 7 h 20"/>
                <a:gd name="T16" fmla="*/ 70 w 416"/>
                <a:gd name="T17" fmla="*/ 17 h 20"/>
                <a:gd name="T18" fmla="*/ 206 w 416"/>
                <a:gd name="T19" fmla="*/ 20 h 20"/>
                <a:gd name="T20" fmla="*/ 415 w 416"/>
                <a:gd name="T21" fmla="*/ 8 h 20"/>
                <a:gd name="T22" fmla="*/ 416 w 416"/>
                <a:gd name="T23" fmla="*/ 4 h 20"/>
                <a:gd name="T24" fmla="*/ 412 w 416"/>
                <a:gd name="T25" fmla="*/ 0 h 20"/>
                <a:gd name="T26" fmla="*/ 237 w 416"/>
                <a:gd name="T27" fmla="*/ 12 h 20"/>
                <a:gd name="T28" fmla="*/ 179 w 416"/>
                <a:gd name="T29" fmla="*/ 12 h 20"/>
                <a:gd name="T30" fmla="*/ 177 w 416"/>
                <a:gd name="T31" fmla="*/ 10 h 20"/>
                <a:gd name="T32" fmla="*/ 179 w 416"/>
                <a:gd name="T33" fmla="*/ 8 h 20"/>
                <a:gd name="T34" fmla="*/ 237 w 416"/>
                <a:gd name="T35" fmla="*/ 8 h 20"/>
                <a:gd name="T36" fmla="*/ 239 w 416"/>
                <a:gd name="T37" fmla="*/ 10 h 20"/>
                <a:gd name="T38" fmla="*/ 237 w 4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6" h="20">
                  <a:moveTo>
                    <a:pt x="412" y="0"/>
                  </a:moveTo>
                  <a:cubicBezTo>
                    <a:pt x="412" y="0"/>
                    <a:pt x="411" y="0"/>
                    <a:pt x="410" y="0"/>
                  </a:cubicBezTo>
                  <a:cubicBezTo>
                    <a:pt x="410" y="0"/>
                    <a:pt x="410" y="0"/>
                    <a:pt x="410" y="0"/>
                  </a:cubicBezTo>
                  <a:cubicBezTo>
                    <a:pt x="6" y="0"/>
                    <a:pt x="6" y="0"/>
                    <a:pt x="6" y="0"/>
                  </a:cubicBezTo>
                  <a:cubicBezTo>
                    <a:pt x="5" y="0"/>
                    <a:pt x="5" y="0"/>
                    <a:pt x="4" y="0"/>
                  </a:cubicBezTo>
                  <a:cubicBezTo>
                    <a:pt x="4" y="0"/>
                    <a:pt x="4" y="0"/>
                    <a:pt x="4" y="0"/>
                  </a:cubicBezTo>
                  <a:cubicBezTo>
                    <a:pt x="3" y="0"/>
                    <a:pt x="1" y="1"/>
                    <a:pt x="0" y="2"/>
                  </a:cubicBezTo>
                  <a:cubicBezTo>
                    <a:pt x="0" y="4"/>
                    <a:pt x="0" y="6"/>
                    <a:pt x="1" y="7"/>
                  </a:cubicBezTo>
                  <a:cubicBezTo>
                    <a:pt x="2" y="10"/>
                    <a:pt x="5" y="14"/>
                    <a:pt x="70" y="17"/>
                  </a:cubicBezTo>
                  <a:cubicBezTo>
                    <a:pt x="106" y="19"/>
                    <a:pt x="154" y="20"/>
                    <a:pt x="206" y="20"/>
                  </a:cubicBezTo>
                  <a:cubicBezTo>
                    <a:pt x="252" y="20"/>
                    <a:pt x="404" y="19"/>
                    <a:pt x="415" y="8"/>
                  </a:cubicBezTo>
                  <a:cubicBezTo>
                    <a:pt x="416" y="6"/>
                    <a:pt x="416" y="5"/>
                    <a:pt x="416" y="4"/>
                  </a:cubicBezTo>
                  <a:cubicBezTo>
                    <a:pt x="416" y="1"/>
                    <a:pt x="414" y="0"/>
                    <a:pt x="412" y="0"/>
                  </a:cubicBezTo>
                  <a:close/>
                  <a:moveTo>
                    <a:pt x="237" y="12"/>
                  </a:moveTo>
                  <a:cubicBezTo>
                    <a:pt x="179" y="12"/>
                    <a:pt x="179" y="12"/>
                    <a:pt x="179" y="12"/>
                  </a:cubicBezTo>
                  <a:cubicBezTo>
                    <a:pt x="178" y="12"/>
                    <a:pt x="177" y="11"/>
                    <a:pt x="177" y="10"/>
                  </a:cubicBezTo>
                  <a:cubicBezTo>
                    <a:pt x="177" y="9"/>
                    <a:pt x="178" y="8"/>
                    <a:pt x="179" y="8"/>
                  </a:cubicBezTo>
                  <a:cubicBezTo>
                    <a:pt x="237" y="8"/>
                    <a:pt x="237" y="8"/>
                    <a:pt x="237" y="8"/>
                  </a:cubicBezTo>
                  <a:cubicBezTo>
                    <a:pt x="238" y="8"/>
                    <a:pt x="239" y="9"/>
                    <a:pt x="239" y="10"/>
                  </a:cubicBezTo>
                  <a:cubicBezTo>
                    <a:pt x="239" y="11"/>
                    <a:pt x="238" y="12"/>
                    <a:pt x="23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6" name="Freeform 43"/>
            <p:cNvSpPr>
              <a:spLocks noEditPoints="1"/>
            </p:cNvSpPr>
            <p:nvPr/>
          </p:nvSpPr>
          <p:spPr bwMode="auto">
            <a:xfrm>
              <a:off x="2332" y="2142"/>
              <a:ext cx="783" cy="79"/>
            </a:xfrm>
            <a:custGeom>
              <a:avLst/>
              <a:gdLst>
                <a:gd name="T0" fmla="*/ 3 w 413"/>
                <a:gd name="T1" fmla="*/ 42 h 42"/>
                <a:gd name="T2" fmla="*/ 411 w 413"/>
                <a:gd name="T3" fmla="*/ 42 h 42"/>
                <a:gd name="T4" fmla="*/ 411 w 413"/>
                <a:gd name="T5" fmla="*/ 42 h 42"/>
                <a:gd name="T6" fmla="*/ 413 w 413"/>
                <a:gd name="T7" fmla="*/ 38 h 42"/>
                <a:gd name="T8" fmla="*/ 412 w 413"/>
                <a:gd name="T9" fmla="*/ 35 h 42"/>
                <a:gd name="T10" fmla="*/ 388 w 413"/>
                <a:gd name="T11" fmla="*/ 2 h 42"/>
                <a:gd name="T12" fmla="*/ 384 w 413"/>
                <a:gd name="T13" fmla="*/ 0 h 42"/>
                <a:gd name="T14" fmla="*/ 31 w 413"/>
                <a:gd name="T15" fmla="*/ 0 h 42"/>
                <a:gd name="T16" fmla="*/ 28 w 413"/>
                <a:gd name="T17" fmla="*/ 2 h 42"/>
                <a:gd name="T18" fmla="*/ 1 w 413"/>
                <a:gd name="T19" fmla="*/ 36 h 42"/>
                <a:gd name="T20" fmla="*/ 1 w 413"/>
                <a:gd name="T21" fmla="*/ 40 h 42"/>
                <a:gd name="T22" fmla="*/ 3 w 413"/>
                <a:gd name="T23" fmla="*/ 42 h 42"/>
                <a:gd name="T24" fmla="*/ 33 w 413"/>
                <a:gd name="T25" fmla="*/ 8 h 42"/>
                <a:gd name="T26" fmla="*/ 382 w 413"/>
                <a:gd name="T27" fmla="*/ 8 h 42"/>
                <a:gd name="T28" fmla="*/ 401 w 413"/>
                <a:gd name="T29" fmla="*/ 34 h 42"/>
                <a:gd name="T30" fmla="*/ 13 w 413"/>
                <a:gd name="T31" fmla="*/ 34 h 42"/>
                <a:gd name="T32" fmla="*/ 33 w 413"/>
                <a:gd name="T3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3" h="42">
                  <a:moveTo>
                    <a:pt x="3" y="42"/>
                  </a:moveTo>
                  <a:cubicBezTo>
                    <a:pt x="411" y="42"/>
                    <a:pt x="411" y="42"/>
                    <a:pt x="411" y="42"/>
                  </a:cubicBezTo>
                  <a:cubicBezTo>
                    <a:pt x="411" y="42"/>
                    <a:pt x="411" y="42"/>
                    <a:pt x="411" y="42"/>
                  </a:cubicBezTo>
                  <a:cubicBezTo>
                    <a:pt x="412" y="41"/>
                    <a:pt x="413" y="40"/>
                    <a:pt x="413" y="38"/>
                  </a:cubicBezTo>
                  <a:cubicBezTo>
                    <a:pt x="413" y="37"/>
                    <a:pt x="413" y="36"/>
                    <a:pt x="412" y="35"/>
                  </a:cubicBezTo>
                  <a:cubicBezTo>
                    <a:pt x="388" y="2"/>
                    <a:pt x="388" y="2"/>
                    <a:pt x="388" y="2"/>
                  </a:cubicBezTo>
                  <a:cubicBezTo>
                    <a:pt x="387" y="1"/>
                    <a:pt x="386" y="0"/>
                    <a:pt x="384" y="0"/>
                  </a:cubicBezTo>
                  <a:cubicBezTo>
                    <a:pt x="31" y="0"/>
                    <a:pt x="31" y="0"/>
                    <a:pt x="31" y="0"/>
                  </a:cubicBezTo>
                  <a:cubicBezTo>
                    <a:pt x="29" y="0"/>
                    <a:pt x="28" y="1"/>
                    <a:pt x="28" y="2"/>
                  </a:cubicBezTo>
                  <a:cubicBezTo>
                    <a:pt x="1" y="36"/>
                    <a:pt x="1" y="36"/>
                    <a:pt x="1" y="36"/>
                  </a:cubicBezTo>
                  <a:cubicBezTo>
                    <a:pt x="1" y="37"/>
                    <a:pt x="0" y="39"/>
                    <a:pt x="1" y="40"/>
                  </a:cubicBezTo>
                  <a:cubicBezTo>
                    <a:pt x="1" y="41"/>
                    <a:pt x="2" y="42"/>
                    <a:pt x="3" y="42"/>
                  </a:cubicBezTo>
                  <a:close/>
                  <a:moveTo>
                    <a:pt x="33" y="8"/>
                  </a:moveTo>
                  <a:cubicBezTo>
                    <a:pt x="382" y="8"/>
                    <a:pt x="382" y="8"/>
                    <a:pt x="382" y="8"/>
                  </a:cubicBezTo>
                  <a:cubicBezTo>
                    <a:pt x="401" y="34"/>
                    <a:pt x="401" y="34"/>
                    <a:pt x="401" y="34"/>
                  </a:cubicBezTo>
                  <a:cubicBezTo>
                    <a:pt x="13" y="34"/>
                    <a:pt x="13" y="34"/>
                    <a:pt x="13" y="34"/>
                  </a:cubicBezTo>
                  <a:lnTo>
                    <a:pt x="3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7" name="Freeform 44"/>
            <p:cNvSpPr>
              <a:spLocks noEditPoints="1"/>
            </p:cNvSpPr>
            <p:nvPr/>
          </p:nvSpPr>
          <p:spPr bwMode="auto">
            <a:xfrm>
              <a:off x="2599" y="1813"/>
              <a:ext cx="245" cy="247"/>
            </a:xfrm>
            <a:custGeom>
              <a:avLst/>
              <a:gdLst>
                <a:gd name="T0" fmla="*/ 129 w 129"/>
                <a:gd name="T1" fmla="*/ 75 h 130"/>
                <a:gd name="T2" fmla="*/ 129 w 129"/>
                <a:gd name="T3" fmla="*/ 75 h 130"/>
                <a:gd name="T4" fmla="*/ 129 w 129"/>
                <a:gd name="T5" fmla="*/ 75 h 130"/>
                <a:gd name="T6" fmla="*/ 128 w 129"/>
                <a:gd name="T7" fmla="*/ 75 h 130"/>
                <a:gd name="T8" fmla="*/ 128 w 129"/>
                <a:gd name="T9" fmla="*/ 75 h 130"/>
                <a:gd name="T10" fmla="*/ 128 w 129"/>
                <a:gd name="T11" fmla="*/ 75 h 130"/>
                <a:gd name="T12" fmla="*/ 128 w 129"/>
                <a:gd name="T13" fmla="*/ 74 h 130"/>
                <a:gd name="T14" fmla="*/ 128 w 129"/>
                <a:gd name="T15" fmla="*/ 74 h 130"/>
                <a:gd name="T16" fmla="*/ 128 w 129"/>
                <a:gd name="T17" fmla="*/ 74 h 130"/>
                <a:gd name="T18" fmla="*/ 128 w 129"/>
                <a:gd name="T19" fmla="*/ 74 h 130"/>
                <a:gd name="T20" fmla="*/ 128 w 129"/>
                <a:gd name="T21" fmla="*/ 74 h 130"/>
                <a:gd name="T22" fmla="*/ 128 w 129"/>
                <a:gd name="T23" fmla="*/ 74 h 130"/>
                <a:gd name="T24" fmla="*/ 106 w 129"/>
                <a:gd name="T25" fmla="*/ 71 h 130"/>
                <a:gd name="T26" fmla="*/ 106 w 129"/>
                <a:gd name="T27" fmla="*/ 71 h 130"/>
                <a:gd name="T28" fmla="*/ 106 w 129"/>
                <a:gd name="T29" fmla="*/ 71 h 130"/>
                <a:gd name="T30" fmla="*/ 106 w 129"/>
                <a:gd name="T31" fmla="*/ 71 h 130"/>
                <a:gd name="T32" fmla="*/ 105 w 129"/>
                <a:gd name="T33" fmla="*/ 71 h 130"/>
                <a:gd name="T34" fmla="*/ 105 w 129"/>
                <a:gd name="T35" fmla="*/ 71 h 130"/>
                <a:gd name="T36" fmla="*/ 105 w 129"/>
                <a:gd name="T37" fmla="*/ 71 h 130"/>
                <a:gd name="T38" fmla="*/ 105 w 129"/>
                <a:gd name="T39" fmla="*/ 72 h 130"/>
                <a:gd name="T40" fmla="*/ 105 w 129"/>
                <a:gd name="T41" fmla="*/ 72 h 130"/>
                <a:gd name="T42" fmla="*/ 93 w 129"/>
                <a:gd name="T43" fmla="*/ 94 h 130"/>
                <a:gd name="T44" fmla="*/ 65 w 129"/>
                <a:gd name="T45" fmla="*/ 106 h 130"/>
                <a:gd name="T46" fmla="*/ 23 w 129"/>
                <a:gd name="T47" fmla="*/ 65 h 130"/>
                <a:gd name="T48" fmla="*/ 65 w 129"/>
                <a:gd name="T49" fmla="*/ 24 h 130"/>
                <a:gd name="T50" fmla="*/ 78 w 129"/>
                <a:gd name="T51" fmla="*/ 26 h 130"/>
                <a:gd name="T52" fmla="*/ 78 w 129"/>
                <a:gd name="T53" fmla="*/ 26 h 130"/>
                <a:gd name="T54" fmla="*/ 78 w 129"/>
                <a:gd name="T55" fmla="*/ 26 h 130"/>
                <a:gd name="T56" fmla="*/ 79 w 129"/>
                <a:gd name="T57" fmla="*/ 26 h 130"/>
                <a:gd name="T58" fmla="*/ 79 w 129"/>
                <a:gd name="T59" fmla="*/ 26 h 130"/>
                <a:gd name="T60" fmla="*/ 79 w 129"/>
                <a:gd name="T61" fmla="*/ 26 h 130"/>
                <a:gd name="T62" fmla="*/ 79 w 129"/>
                <a:gd name="T63" fmla="*/ 26 h 130"/>
                <a:gd name="T64" fmla="*/ 79 w 129"/>
                <a:gd name="T65" fmla="*/ 26 h 130"/>
                <a:gd name="T66" fmla="*/ 80 w 129"/>
                <a:gd name="T67" fmla="*/ 26 h 130"/>
                <a:gd name="T68" fmla="*/ 80 w 129"/>
                <a:gd name="T69" fmla="*/ 26 h 130"/>
                <a:gd name="T70" fmla="*/ 80 w 129"/>
                <a:gd name="T71" fmla="*/ 26 h 130"/>
                <a:gd name="T72" fmla="*/ 80 w 129"/>
                <a:gd name="T73" fmla="*/ 26 h 130"/>
                <a:gd name="T74" fmla="*/ 80 w 129"/>
                <a:gd name="T75" fmla="*/ 26 h 130"/>
                <a:gd name="T76" fmla="*/ 87 w 129"/>
                <a:gd name="T77" fmla="*/ 5 h 130"/>
                <a:gd name="T78" fmla="*/ 87 w 129"/>
                <a:gd name="T79" fmla="*/ 5 h 130"/>
                <a:gd name="T80" fmla="*/ 87 w 129"/>
                <a:gd name="T81" fmla="*/ 5 h 130"/>
                <a:gd name="T82" fmla="*/ 87 w 129"/>
                <a:gd name="T83" fmla="*/ 5 h 130"/>
                <a:gd name="T84" fmla="*/ 87 w 129"/>
                <a:gd name="T85" fmla="*/ 4 h 130"/>
                <a:gd name="T86" fmla="*/ 87 w 129"/>
                <a:gd name="T87" fmla="*/ 4 h 130"/>
                <a:gd name="T88" fmla="*/ 87 w 129"/>
                <a:gd name="T89" fmla="*/ 4 h 130"/>
                <a:gd name="T90" fmla="*/ 86 w 129"/>
                <a:gd name="T91" fmla="*/ 4 h 130"/>
                <a:gd name="T92" fmla="*/ 86 w 129"/>
                <a:gd name="T93" fmla="*/ 4 h 130"/>
                <a:gd name="T94" fmla="*/ 86 w 129"/>
                <a:gd name="T95" fmla="*/ 4 h 130"/>
                <a:gd name="T96" fmla="*/ 64 w 129"/>
                <a:gd name="T97" fmla="*/ 0 h 130"/>
                <a:gd name="T98" fmla="*/ 0 w 129"/>
                <a:gd name="T99" fmla="*/ 65 h 130"/>
                <a:gd name="T100" fmla="*/ 64 w 129"/>
                <a:gd name="T101" fmla="*/ 130 h 130"/>
                <a:gd name="T102" fmla="*/ 110 w 129"/>
                <a:gd name="T103" fmla="*/ 111 h 130"/>
                <a:gd name="T104" fmla="*/ 129 w 129"/>
                <a:gd name="T105" fmla="*/ 75 h 130"/>
                <a:gd name="T106" fmla="*/ 109 w 129"/>
                <a:gd name="T107" fmla="*/ 109 h 130"/>
                <a:gd name="T108" fmla="*/ 96 w 129"/>
                <a:gd name="T109" fmla="*/ 95 h 130"/>
                <a:gd name="T110" fmla="*/ 107 w 129"/>
                <a:gd name="T111" fmla="*/ 73 h 130"/>
                <a:gd name="T112" fmla="*/ 126 w 129"/>
                <a:gd name="T113" fmla="*/ 76 h 130"/>
                <a:gd name="T114" fmla="*/ 109 w 129"/>
                <a:gd name="T115" fmla="*/ 10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30">
                  <a:moveTo>
                    <a:pt x="129" y="75"/>
                  </a:moveTo>
                  <a:cubicBezTo>
                    <a:pt x="129" y="75"/>
                    <a:pt x="129" y="75"/>
                    <a:pt x="129" y="75"/>
                  </a:cubicBezTo>
                  <a:cubicBezTo>
                    <a:pt x="129" y="75"/>
                    <a:pt x="129" y="75"/>
                    <a:pt x="129" y="75"/>
                  </a:cubicBezTo>
                  <a:cubicBezTo>
                    <a:pt x="129" y="75"/>
                    <a:pt x="129" y="75"/>
                    <a:pt x="128" y="75"/>
                  </a:cubicBezTo>
                  <a:cubicBezTo>
                    <a:pt x="128" y="75"/>
                    <a:pt x="128" y="75"/>
                    <a:pt x="128" y="75"/>
                  </a:cubicBezTo>
                  <a:cubicBezTo>
                    <a:pt x="128" y="75"/>
                    <a:pt x="128" y="75"/>
                    <a:pt x="128" y="75"/>
                  </a:cubicBezTo>
                  <a:cubicBezTo>
                    <a:pt x="128" y="74"/>
                    <a:pt x="128" y="74"/>
                    <a:pt x="128" y="74"/>
                  </a:cubicBezTo>
                  <a:cubicBezTo>
                    <a:pt x="128" y="74"/>
                    <a:pt x="128" y="74"/>
                    <a:pt x="128" y="74"/>
                  </a:cubicBezTo>
                  <a:cubicBezTo>
                    <a:pt x="128" y="74"/>
                    <a:pt x="128" y="74"/>
                    <a:pt x="128" y="74"/>
                  </a:cubicBezTo>
                  <a:cubicBezTo>
                    <a:pt x="128" y="74"/>
                    <a:pt x="128" y="74"/>
                    <a:pt x="128" y="74"/>
                  </a:cubicBezTo>
                  <a:cubicBezTo>
                    <a:pt x="128" y="74"/>
                    <a:pt x="128" y="74"/>
                    <a:pt x="128" y="74"/>
                  </a:cubicBezTo>
                  <a:cubicBezTo>
                    <a:pt x="128" y="74"/>
                    <a:pt x="128" y="74"/>
                    <a:pt x="128" y="74"/>
                  </a:cubicBezTo>
                  <a:cubicBezTo>
                    <a:pt x="106" y="71"/>
                    <a:pt x="106" y="71"/>
                    <a:pt x="106" y="71"/>
                  </a:cubicBezTo>
                  <a:cubicBezTo>
                    <a:pt x="106" y="71"/>
                    <a:pt x="106" y="71"/>
                    <a:pt x="106" y="71"/>
                  </a:cubicBezTo>
                  <a:cubicBezTo>
                    <a:pt x="106" y="71"/>
                    <a:pt x="106" y="71"/>
                    <a:pt x="106" y="71"/>
                  </a:cubicBezTo>
                  <a:cubicBezTo>
                    <a:pt x="106" y="71"/>
                    <a:pt x="106" y="71"/>
                    <a:pt x="106" y="71"/>
                  </a:cubicBezTo>
                  <a:cubicBezTo>
                    <a:pt x="106" y="71"/>
                    <a:pt x="105" y="71"/>
                    <a:pt x="105" y="71"/>
                  </a:cubicBezTo>
                  <a:cubicBezTo>
                    <a:pt x="105" y="71"/>
                    <a:pt x="105" y="71"/>
                    <a:pt x="105" y="71"/>
                  </a:cubicBezTo>
                  <a:cubicBezTo>
                    <a:pt x="105" y="71"/>
                    <a:pt x="105" y="71"/>
                    <a:pt x="105" y="71"/>
                  </a:cubicBezTo>
                  <a:cubicBezTo>
                    <a:pt x="105" y="71"/>
                    <a:pt x="105" y="71"/>
                    <a:pt x="105" y="72"/>
                  </a:cubicBezTo>
                  <a:cubicBezTo>
                    <a:pt x="105" y="72"/>
                    <a:pt x="105" y="72"/>
                    <a:pt x="105" y="72"/>
                  </a:cubicBezTo>
                  <a:cubicBezTo>
                    <a:pt x="104" y="80"/>
                    <a:pt x="99" y="88"/>
                    <a:pt x="93" y="94"/>
                  </a:cubicBezTo>
                  <a:cubicBezTo>
                    <a:pt x="86" y="102"/>
                    <a:pt x="75" y="106"/>
                    <a:pt x="65" y="106"/>
                  </a:cubicBezTo>
                  <a:cubicBezTo>
                    <a:pt x="42" y="106"/>
                    <a:pt x="23" y="88"/>
                    <a:pt x="23" y="65"/>
                  </a:cubicBezTo>
                  <a:cubicBezTo>
                    <a:pt x="23" y="42"/>
                    <a:pt x="42" y="24"/>
                    <a:pt x="65" y="24"/>
                  </a:cubicBezTo>
                  <a:cubicBezTo>
                    <a:pt x="69" y="24"/>
                    <a:pt x="74" y="25"/>
                    <a:pt x="78" y="26"/>
                  </a:cubicBezTo>
                  <a:cubicBezTo>
                    <a:pt x="78" y="26"/>
                    <a:pt x="78" y="26"/>
                    <a:pt x="78" y="26"/>
                  </a:cubicBezTo>
                  <a:cubicBezTo>
                    <a:pt x="78" y="26"/>
                    <a:pt x="78" y="26"/>
                    <a:pt x="78" y="26"/>
                  </a:cubicBezTo>
                  <a:cubicBezTo>
                    <a:pt x="78" y="26"/>
                    <a:pt x="79" y="26"/>
                    <a:pt x="79" y="26"/>
                  </a:cubicBezTo>
                  <a:cubicBezTo>
                    <a:pt x="79" y="26"/>
                    <a:pt x="79" y="26"/>
                    <a:pt x="79" y="26"/>
                  </a:cubicBezTo>
                  <a:cubicBezTo>
                    <a:pt x="79" y="26"/>
                    <a:pt x="79" y="26"/>
                    <a:pt x="79" y="26"/>
                  </a:cubicBezTo>
                  <a:cubicBezTo>
                    <a:pt x="79" y="26"/>
                    <a:pt x="79" y="26"/>
                    <a:pt x="79" y="26"/>
                  </a:cubicBezTo>
                  <a:cubicBezTo>
                    <a:pt x="79" y="26"/>
                    <a:pt x="79" y="26"/>
                    <a:pt x="79" y="26"/>
                  </a:cubicBezTo>
                  <a:cubicBezTo>
                    <a:pt x="79" y="26"/>
                    <a:pt x="79" y="26"/>
                    <a:pt x="80" y="26"/>
                  </a:cubicBezTo>
                  <a:cubicBezTo>
                    <a:pt x="80" y="26"/>
                    <a:pt x="80" y="26"/>
                    <a:pt x="80" y="26"/>
                  </a:cubicBezTo>
                  <a:cubicBezTo>
                    <a:pt x="80" y="26"/>
                    <a:pt x="80" y="26"/>
                    <a:pt x="80" y="26"/>
                  </a:cubicBezTo>
                  <a:cubicBezTo>
                    <a:pt x="80" y="26"/>
                    <a:pt x="80" y="26"/>
                    <a:pt x="80" y="26"/>
                  </a:cubicBezTo>
                  <a:cubicBezTo>
                    <a:pt x="80" y="26"/>
                    <a:pt x="80" y="26"/>
                    <a:pt x="80" y="26"/>
                  </a:cubicBezTo>
                  <a:cubicBezTo>
                    <a:pt x="87" y="5"/>
                    <a:pt x="87" y="5"/>
                    <a:pt x="87" y="5"/>
                  </a:cubicBezTo>
                  <a:cubicBezTo>
                    <a:pt x="87" y="5"/>
                    <a:pt x="87" y="5"/>
                    <a:pt x="87" y="5"/>
                  </a:cubicBezTo>
                  <a:cubicBezTo>
                    <a:pt x="87" y="5"/>
                    <a:pt x="87" y="5"/>
                    <a:pt x="87" y="5"/>
                  </a:cubicBezTo>
                  <a:cubicBezTo>
                    <a:pt x="87" y="5"/>
                    <a:pt x="87" y="5"/>
                    <a:pt x="87" y="5"/>
                  </a:cubicBezTo>
                  <a:cubicBezTo>
                    <a:pt x="87" y="5"/>
                    <a:pt x="87" y="5"/>
                    <a:pt x="87" y="4"/>
                  </a:cubicBezTo>
                  <a:cubicBezTo>
                    <a:pt x="87" y="4"/>
                    <a:pt x="87" y="4"/>
                    <a:pt x="87" y="4"/>
                  </a:cubicBezTo>
                  <a:cubicBezTo>
                    <a:pt x="87" y="4"/>
                    <a:pt x="87" y="4"/>
                    <a:pt x="87" y="4"/>
                  </a:cubicBezTo>
                  <a:cubicBezTo>
                    <a:pt x="87" y="4"/>
                    <a:pt x="87" y="4"/>
                    <a:pt x="86" y="4"/>
                  </a:cubicBezTo>
                  <a:cubicBezTo>
                    <a:pt x="86" y="4"/>
                    <a:pt x="86" y="4"/>
                    <a:pt x="86" y="4"/>
                  </a:cubicBezTo>
                  <a:cubicBezTo>
                    <a:pt x="86" y="4"/>
                    <a:pt x="86" y="4"/>
                    <a:pt x="86" y="4"/>
                  </a:cubicBezTo>
                  <a:cubicBezTo>
                    <a:pt x="79" y="1"/>
                    <a:pt x="72" y="0"/>
                    <a:pt x="64" y="0"/>
                  </a:cubicBezTo>
                  <a:cubicBezTo>
                    <a:pt x="29" y="0"/>
                    <a:pt x="0" y="29"/>
                    <a:pt x="0" y="65"/>
                  </a:cubicBezTo>
                  <a:cubicBezTo>
                    <a:pt x="0" y="101"/>
                    <a:pt x="29" y="130"/>
                    <a:pt x="64" y="130"/>
                  </a:cubicBezTo>
                  <a:cubicBezTo>
                    <a:pt x="82" y="130"/>
                    <a:pt x="98" y="123"/>
                    <a:pt x="110" y="111"/>
                  </a:cubicBezTo>
                  <a:cubicBezTo>
                    <a:pt x="120" y="101"/>
                    <a:pt x="126" y="89"/>
                    <a:pt x="129" y="75"/>
                  </a:cubicBezTo>
                  <a:close/>
                  <a:moveTo>
                    <a:pt x="109" y="109"/>
                  </a:moveTo>
                  <a:cubicBezTo>
                    <a:pt x="96" y="95"/>
                    <a:pt x="96" y="95"/>
                    <a:pt x="96" y="95"/>
                  </a:cubicBezTo>
                  <a:cubicBezTo>
                    <a:pt x="102" y="89"/>
                    <a:pt x="105" y="81"/>
                    <a:pt x="107" y="73"/>
                  </a:cubicBezTo>
                  <a:cubicBezTo>
                    <a:pt x="126" y="76"/>
                    <a:pt x="126" y="76"/>
                    <a:pt x="126" y="76"/>
                  </a:cubicBezTo>
                  <a:cubicBezTo>
                    <a:pt x="124" y="88"/>
                    <a:pt x="118" y="100"/>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38" name="Freeform 45"/>
            <p:cNvSpPr>
              <a:spLocks/>
            </p:cNvSpPr>
            <p:nvPr/>
          </p:nvSpPr>
          <p:spPr bwMode="auto">
            <a:xfrm>
              <a:off x="2774" y="1796"/>
              <a:ext cx="98" cy="137"/>
            </a:xfrm>
            <a:custGeom>
              <a:avLst/>
              <a:gdLst>
                <a:gd name="T0" fmla="*/ 1 w 52"/>
                <a:gd name="T1" fmla="*/ 22 h 72"/>
                <a:gd name="T2" fmla="*/ 1 w 52"/>
                <a:gd name="T3" fmla="*/ 22 h 72"/>
                <a:gd name="T4" fmla="*/ 1 w 52"/>
                <a:gd name="T5" fmla="*/ 22 h 72"/>
                <a:gd name="T6" fmla="*/ 1 w 52"/>
                <a:gd name="T7" fmla="*/ 22 h 72"/>
                <a:gd name="T8" fmla="*/ 1 w 52"/>
                <a:gd name="T9" fmla="*/ 22 h 72"/>
                <a:gd name="T10" fmla="*/ 28 w 52"/>
                <a:gd name="T11" fmla="*/ 61 h 72"/>
                <a:gd name="T12" fmla="*/ 28 w 52"/>
                <a:gd name="T13" fmla="*/ 68 h 72"/>
                <a:gd name="T14" fmla="*/ 28 w 52"/>
                <a:gd name="T15" fmla="*/ 68 h 72"/>
                <a:gd name="T16" fmla="*/ 28 w 52"/>
                <a:gd name="T17" fmla="*/ 68 h 72"/>
                <a:gd name="T18" fmla="*/ 28 w 52"/>
                <a:gd name="T19" fmla="*/ 68 h 72"/>
                <a:gd name="T20" fmla="*/ 28 w 52"/>
                <a:gd name="T21" fmla="*/ 68 h 72"/>
                <a:gd name="T22" fmla="*/ 28 w 52"/>
                <a:gd name="T23" fmla="*/ 69 h 72"/>
                <a:gd name="T24" fmla="*/ 28 w 52"/>
                <a:gd name="T25" fmla="*/ 69 h 72"/>
                <a:gd name="T26" fmla="*/ 28 w 52"/>
                <a:gd name="T27" fmla="*/ 69 h 72"/>
                <a:gd name="T28" fmla="*/ 28 w 52"/>
                <a:gd name="T29" fmla="*/ 69 h 72"/>
                <a:gd name="T30" fmla="*/ 29 w 52"/>
                <a:gd name="T31" fmla="*/ 69 h 72"/>
                <a:gd name="T32" fmla="*/ 29 w 52"/>
                <a:gd name="T33" fmla="*/ 69 h 72"/>
                <a:gd name="T34" fmla="*/ 29 w 52"/>
                <a:gd name="T35" fmla="*/ 69 h 72"/>
                <a:gd name="T36" fmla="*/ 29 w 52"/>
                <a:gd name="T37" fmla="*/ 69 h 72"/>
                <a:gd name="T38" fmla="*/ 50 w 52"/>
                <a:gd name="T39" fmla="*/ 72 h 72"/>
                <a:gd name="T40" fmla="*/ 50 w 52"/>
                <a:gd name="T41" fmla="*/ 72 h 72"/>
                <a:gd name="T42" fmla="*/ 50 w 52"/>
                <a:gd name="T43" fmla="*/ 72 h 72"/>
                <a:gd name="T44" fmla="*/ 50 w 52"/>
                <a:gd name="T45" fmla="*/ 72 h 72"/>
                <a:gd name="T46" fmla="*/ 51 w 52"/>
                <a:gd name="T47" fmla="*/ 72 h 72"/>
                <a:gd name="T48" fmla="*/ 51 w 52"/>
                <a:gd name="T49" fmla="*/ 72 h 72"/>
                <a:gd name="T50" fmla="*/ 51 w 52"/>
                <a:gd name="T51" fmla="*/ 72 h 72"/>
                <a:gd name="T52" fmla="*/ 51 w 52"/>
                <a:gd name="T53" fmla="*/ 72 h 72"/>
                <a:gd name="T54" fmla="*/ 51 w 52"/>
                <a:gd name="T55" fmla="*/ 72 h 72"/>
                <a:gd name="T56" fmla="*/ 51 w 52"/>
                <a:gd name="T57" fmla="*/ 72 h 72"/>
                <a:gd name="T58" fmla="*/ 51 w 52"/>
                <a:gd name="T59" fmla="*/ 71 h 72"/>
                <a:gd name="T60" fmla="*/ 51 w 52"/>
                <a:gd name="T61" fmla="*/ 71 h 72"/>
                <a:gd name="T62" fmla="*/ 52 w 52"/>
                <a:gd name="T63" fmla="*/ 61 h 72"/>
                <a:gd name="T64" fmla="*/ 9 w 52"/>
                <a:gd name="T65" fmla="*/ 0 h 72"/>
                <a:gd name="T66" fmla="*/ 9 w 52"/>
                <a:gd name="T67" fmla="*/ 0 h 72"/>
                <a:gd name="T68" fmla="*/ 8 w 52"/>
                <a:gd name="T69" fmla="*/ 0 h 72"/>
                <a:gd name="T70" fmla="*/ 8 w 52"/>
                <a:gd name="T71" fmla="*/ 0 h 72"/>
                <a:gd name="T72" fmla="*/ 8 w 52"/>
                <a:gd name="T73" fmla="*/ 0 h 72"/>
                <a:gd name="T74" fmla="*/ 8 w 52"/>
                <a:gd name="T75" fmla="*/ 0 h 72"/>
                <a:gd name="T76" fmla="*/ 8 w 52"/>
                <a:gd name="T77" fmla="*/ 1 h 72"/>
                <a:gd name="T78" fmla="*/ 8 w 52"/>
                <a:gd name="T79" fmla="*/ 1 h 72"/>
                <a:gd name="T80" fmla="*/ 8 w 52"/>
                <a:gd name="T81" fmla="*/ 1 h 72"/>
                <a:gd name="T82" fmla="*/ 0 w 52"/>
                <a:gd name="T83" fmla="*/ 21 h 72"/>
                <a:gd name="T84" fmla="*/ 0 w 52"/>
                <a:gd name="T85" fmla="*/ 21 h 72"/>
                <a:gd name="T86" fmla="*/ 0 w 52"/>
                <a:gd name="T87" fmla="*/ 21 h 72"/>
                <a:gd name="T88" fmla="*/ 0 w 52"/>
                <a:gd name="T89" fmla="*/ 22 h 72"/>
                <a:gd name="T90" fmla="*/ 1 w 52"/>
                <a:gd name="T91"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2">
                  <a:moveTo>
                    <a:pt x="1" y="22"/>
                  </a:moveTo>
                  <a:cubicBezTo>
                    <a:pt x="1" y="22"/>
                    <a:pt x="1" y="22"/>
                    <a:pt x="1" y="22"/>
                  </a:cubicBezTo>
                  <a:cubicBezTo>
                    <a:pt x="1" y="22"/>
                    <a:pt x="1" y="22"/>
                    <a:pt x="1" y="22"/>
                  </a:cubicBezTo>
                  <a:cubicBezTo>
                    <a:pt x="1" y="22"/>
                    <a:pt x="1" y="22"/>
                    <a:pt x="1" y="22"/>
                  </a:cubicBezTo>
                  <a:cubicBezTo>
                    <a:pt x="1" y="22"/>
                    <a:pt x="1" y="22"/>
                    <a:pt x="1" y="22"/>
                  </a:cubicBezTo>
                  <a:cubicBezTo>
                    <a:pt x="17" y="28"/>
                    <a:pt x="28" y="44"/>
                    <a:pt x="28" y="61"/>
                  </a:cubicBezTo>
                  <a:cubicBezTo>
                    <a:pt x="28" y="63"/>
                    <a:pt x="28" y="66"/>
                    <a:pt x="28" y="68"/>
                  </a:cubicBezTo>
                  <a:cubicBezTo>
                    <a:pt x="28" y="68"/>
                    <a:pt x="28" y="68"/>
                    <a:pt x="28" y="68"/>
                  </a:cubicBezTo>
                  <a:cubicBezTo>
                    <a:pt x="28" y="68"/>
                    <a:pt x="28" y="68"/>
                    <a:pt x="28" y="68"/>
                  </a:cubicBezTo>
                  <a:cubicBezTo>
                    <a:pt x="28" y="68"/>
                    <a:pt x="28" y="68"/>
                    <a:pt x="28" y="68"/>
                  </a:cubicBezTo>
                  <a:cubicBezTo>
                    <a:pt x="28" y="68"/>
                    <a:pt x="28" y="68"/>
                    <a:pt x="28" y="68"/>
                  </a:cubicBezTo>
                  <a:cubicBezTo>
                    <a:pt x="28" y="68"/>
                    <a:pt x="28" y="68"/>
                    <a:pt x="28" y="69"/>
                  </a:cubicBezTo>
                  <a:cubicBezTo>
                    <a:pt x="28" y="69"/>
                    <a:pt x="28" y="69"/>
                    <a:pt x="28" y="69"/>
                  </a:cubicBezTo>
                  <a:cubicBezTo>
                    <a:pt x="28" y="69"/>
                    <a:pt x="28" y="69"/>
                    <a:pt x="28" y="69"/>
                  </a:cubicBezTo>
                  <a:cubicBezTo>
                    <a:pt x="28" y="69"/>
                    <a:pt x="28" y="69"/>
                    <a:pt x="28" y="69"/>
                  </a:cubicBezTo>
                  <a:cubicBezTo>
                    <a:pt x="28" y="69"/>
                    <a:pt x="28" y="69"/>
                    <a:pt x="29" y="69"/>
                  </a:cubicBezTo>
                  <a:cubicBezTo>
                    <a:pt x="29" y="69"/>
                    <a:pt x="29" y="69"/>
                    <a:pt x="29" y="69"/>
                  </a:cubicBezTo>
                  <a:cubicBezTo>
                    <a:pt x="29" y="69"/>
                    <a:pt x="29" y="69"/>
                    <a:pt x="29" y="69"/>
                  </a:cubicBezTo>
                  <a:cubicBezTo>
                    <a:pt x="29" y="69"/>
                    <a:pt x="29" y="69"/>
                    <a:pt x="29" y="69"/>
                  </a:cubicBezTo>
                  <a:cubicBezTo>
                    <a:pt x="50" y="72"/>
                    <a:pt x="50" y="72"/>
                    <a:pt x="50" y="72"/>
                  </a:cubicBezTo>
                  <a:cubicBezTo>
                    <a:pt x="50" y="72"/>
                    <a:pt x="50" y="72"/>
                    <a:pt x="50" y="72"/>
                  </a:cubicBezTo>
                  <a:cubicBezTo>
                    <a:pt x="50" y="72"/>
                    <a:pt x="50" y="72"/>
                    <a:pt x="50" y="72"/>
                  </a:cubicBezTo>
                  <a:cubicBezTo>
                    <a:pt x="50" y="72"/>
                    <a:pt x="50" y="72"/>
                    <a:pt x="50" y="72"/>
                  </a:cubicBezTo>
                  <a:cubicBezTo>
                    <a:pt x="50" y="72"/>
                    <a:pt x="50" y="72"/>
                    <a:pt x="51" y="72"/>
                  </a:cubicBezTo>
                  <a:cubicBezTo>
                    <a:pt x="51" y="72"/>
                    <a:pt x="51" y="72"/>
                    <a:pt x="51" y="72"/>
                  </a:cubicBezTo>
                  <a:cubicBezTo>
                    <a:pt x="51" y="72"/>
                    <a:pt x="51" y="72"/>
                    <a:pt x="51" y="72"/>
                  </a:cubicBezTo>
                  <a:cubicBezTo>
                    <a:pt x="51" y="72"/>
                    <a:pt x="51" y="72"/>
                    <a:pt x="51" y="72"/>
                  </a:cubicBezTo>
                  <a:cubicBezTo>
                    <a:pt x="51" y="72"/>
                    <a:pt x="51" y="72"/>
                    <a:pt x="51" y="72"/>
                  </a:cubicBezTo>
                  <a:cubicBezTo>
                    <a:pt x="51" y="72"/>
                    <a:pt x="51" y="72"/>
                    <a:pt x="51" y="72"/>
                  </a:cubicBezTo>
                  <a:cubicBezTo>
                    <a:pt x="51" y="72"/>
                    <a:pt x="51" y="72"/>
                    <a:pt x="51" y="71"/>
                  </a:cubicBezTo>
                  <a:cubicBezTo>
                    <a:pt x="51" y="71"/>
                    <a:pt x="51" y="71"/>
                    <a:pt x="51" y="71"/>
                  </a:cubicBezTo>
                  <a:cubicBezTo>
                    <a:pt x="52" y="68"/>
                    <a:pt x="52" y="65"/>
                    <a:pt x="52" y="61"/>
                  </a:cubicBezTo>
                  <a:cubicBezTo>
                    <a:pt x="52" y="34"/>
                    <a:pt x="35" y="9"/>
                    <a:pt x="9" y="0"/>
                  </a:cubicBezTo>
                  <a:cubicBezTo>
                    <a:pt x="9" y="0"/>
                    <a:pt x="9" y="0"/>
                    <a:pt x="9" y="0"/>
                  </a:cubicBezTo>
                  <a:cubicBezTo>
                    <a:pt x="9" y="0"/>
                    <a:pt x="9" y="0"/>
                    <a:pt x="8" y="0"/>
                  </a:cubicBezTo>
                  <a:cubicBezTo>
                    <a:pt x="8" y="0"/>
                    <a:pt x="8" y="0"/>
                    <a:pt x="8" y="0"/>
                  </a:cubicBezTo>
                  <a:cubicBezTo>
                    <a:pt x="8" y="0"/>
                    <a:pt x="8" y="0"/>
                    <a:pt x="8" y="0"/>
                  </a:cubicBezTo>
                  <a:cubicBezTo>
                    <a:pt x="8" y="0"/>
                    <a:pt x="8" y="0"/>
                    <a:pt x="8" y="0"/>
                  </a:cubicBezTo>
                  <a:cubicBezTo>
                    <a:pt x="8" y="0"/>
                    <a:pt x="8" y="0"/>
                    <a:pt x="8" y="1"/>
                  </a:cubicBezTo>
                  <a:cubicBezTo>
                    <a:pt x="8" y="1"/>
                    <a:pt x="8" y="1"/>
                    <a:pt x="8" y="1"/>
                  </a:cubicBezTo>
                  <a:cubicBezTo>
                    <a:pt x="8" y="1"/>
                    <a:pt x="8" y="1"/>
                    <a:pt x="8" y="1"/>
                  </a:cubicBezTo>
                  <a:cubicBezTo>
                    <a:pt x="0" y="21"/>
                    <a:pt x="0" y="21"/>
                    <a:pt x="0" y="21"/>
                  </a:cubicBezTo>
                  <a:cubicBezTo>
                    <a:pt x="0" y="21"/>
                    <a:pt x="0" y="21"/>
                    <a:pt x="0" y="21"/>
                  </a:cubicBezTo>
                  <a:cubicBezTo>
                    <a:pt x="0" y="21"/>
                    <a:pt x="0" y="21"/>
                    <a:pt x="0" y="21"/>
                  </a:cubicBezTo>
                  <a:cubicBezTo>
                    <a:pt x="0" y="21"/>
                    <a:pt x="0" y="22"/>
                    <a:pt x="0" y="22"/>
                  </a:cubicBezTo>
                  <a:cubicBezTo>
                    <a:pt x="0" y="22"/>
                    <a:pt x="1" y="22"/>
                    <a:pt x="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49" name="Freeform 46"/>
            <p:cNvSpPr>
              <a:spLocks/>
            </p:cNvSpPr>
            <p:nvPr/>
          </p:nvSpPr>
          <p:spPr bwMode="auto">
            <a:xfrm>
              <a:off x="2832" y="1999"/>
              <a:ext cx="59" cy="32"/>
            </a:xfrm>
            <a:custGeom>
              <a:avLst/>
              <a:gdLst>
                <a:gd name="T0" fmla="*/ 8 w 59"/>
                <a:gd name="T1" fmla="*/ 0 h 32"/>
                <a:gd name="T2" fmla="*/ 0 w 59"/>
                <a:gd name="T3" fmla="*/ 6 h 32"/>
                <a:gd name="T4" fmla="*/ 27 w 59"/>
                <a:gd name="T5" fmla="*/ 32 h 32"/>
                <a:gd name="T6" fmla="*/ 59 w 59"/>
                <a:gd name="T7" fmla="*/ 32 h 32"/>
                <a:gd name="T8" fmla="*/ 59 w 59"/>
                <a:gd name="T9" fmla="*/ 23 h 32"/>
                <a:gd name="T10" fmla="*/ 31 w 59"/>
                <a:gd name="T11" fmla="*/ 23 h 32"/>
                <a:gd name="T12" fmla="*/ 8 w 5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59" h="32">
                  <a:moveTo>
                    <a:pt x="8" y="0"/>
                  </a:moveTo>
                  <a:lnTo>
                    <a:pt x="0" y="6"/>
                  </a:lnTo>
                  <a:lnTo>
                    <a:pt x="27" y="32"/>
                  </a:lnTo>
                  <a:lnTo>
                    <a:pt x="59" y="32"/>
                  </a:lnTo>
                  <a:lnTo>
                    <a:pt x="59" y="23"/>
                  </a:lnTo>
                  <a:lnTo>
                    <a:pt x="31" y="23"/>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0" name="Freeform 47"/>
            <p:cNvSpPr>
              <a:spLocks/>
            </p:cNvSpPr>
            <p:nvPr/>
          </p:nvSpPr>
          <p:spPr bwMode="auto">
            <a:xfrm>
              <a:off x="2501" y="1982"/>
              <a:ext cx="92" cy="38"/>
            </a:xfrm>
            <a:custGeom>
              <a:avLst/>
              <a:gdLst>
                <a:gd name="T0" fmla="*/ 41 w 92"/>
                <a:gd name="T1" fmla="*/ 27 h 38"/>
                <a:gd name="T2" fmla="*/ 0 w 92"/>
                <a:gd name="T3" fmla="*/ 27 h 38"/>
                <a:gd name="T4" fmla="*/ 0 w 92"/>
                <a:gd name="T5" fmla="*/ 38 h 38"/>
                <a:gd name="T6" fmla="*/ 45 w 92"/>
                <a:gd name="T7" fmla="*/ 38 h 38"/>
                <a:gd name="T8" fmla="*/ 92 w 92"/>
                <a:gd name="T9" fmla="*/ 10 h 38"/>
                <a:gd name="T10" fmla="*/ 87 w 92"/>
                <a:gd name="T11" fmla="*/ 0 h 38"/>
                <a:gd name="T12" fmla="*/ 41 w 92"/>
                <a:gd name="T13" fmla="*/ 27 h 38"/>
              </a:gdLst>
              <a:ahLst/>
              <a:cxnLst>
                <a:cxn ang="0">
                  <a:pos x="T0" y="T1"/>
                </a:cxn>
                <a:cxn ang="0">
                  <a:pos x="T2" y="T3"/>
                </a:cxn>
                <a:cxn ang="0">
                  <a:pos x="T4" y="T5"/>
                </a:cxn>
                <a:cxn ang="0">
                  <a:pos x="T6" y="T7"/>
                </a:cxn>
                <a:cxn ang="0">
                  <a:pos x="T8" y="T9"/>
                </a:cxn>
                <a:cxn ang="0">
                  <a:pos x="T10" y="T11"/>
                </a:cxn>
                <a:cxn ang="0">
                  <a:pos x="T12" y="T13"/>
                </a:cxn>
              </a:cxnLst>
              <a:rect l="0" t="0" r="r" b="b"/>
              <a:pathLst>
                <a:path w="92" h="38">
                  <a:moveTo>
                    <a:pt x="41" y="27"/>
                  </a:moveTo>
                  <a:lnTo>
                    <a:pt x="0" y="27"/>
                  </a:lnTo>
                  <a:lnTo>
                    <a:pt x="0" y="38"/>
                  </a:lnTo>
                  <a:lnTo>
                    <a:pt x="45" y="38"/>
                  </a:lnTo>
                  <a:lnTo>
                    <a:pt x="92" y="10"/>
                  </a:lnTo>
                  <a:lnTo>
                    <a:pt x="87" y="0"/>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1" name="Freeform 48"/>
            <p:cNvSpPr>
              <a:spLocks/>
            </p:cNvSpPr>
            <p:nvPr/>
          </p:nvSpPr>
          <p:spPr bwMode="auto">
            <a:xfrm>
              <a:off x="2861" y="1804"/>
              <a:ext cx="87" cy="39"/>
            </a:xfrm>
            <a:custGeom>
              <a:avLst/>
              <a:gdLst>
                <a:gd name="T0" fmla="*/ 87 w 87"/>
                <a:gd name="T1" fmla="*/ 0 h 39"/>
                <a:gd name="T2" fmla="*/ 34 w 87"/>
                <a:gd name="T3" fmla="*/ 0 h 39"/>
                <a:gd name="T4" fmla="*/ 0 w 87"/>
                <a:gd name="T5" fmla="*/ 32 h 39"/>
                <a:gd name="T6" fmla="*/ 8 w 87"/>
                <a:gd name="T7" fmla="*/ 39 h 39"/>
                <a:gd name="T8" fmla="*/ 38 w 87"/>
                <a:gd name="T9" fmla="*/ 9 h 39"/>
                <a:gd name="T10" fmla="*/ 87 w 87"/>
                <a:gd name="T11" fmla="*/ 9 h 39"/>
                <a:gd name="T12" fmla="*/ 87 w 8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87" h="39">
                  <a:moveTo>
                    <a:pt x="87" y="0"/>
                  </a:moveTo>
                  <a:lnTo>
                    <a:pt x="34" y="0"/>
                  </a:lnTo>
                  <a:lnTo>
                    <a:pt x="0" y="32"/>
                  </a:lnTo>
                  <a:lnTo>
                    <a:pt x="8" y="39"/>
                  </a:lnTo>
                  <a:lnTo>
                    <a:pt x="38" y="9"/>
                  </a:lnTo>
                  <a:lnTo>
                    <a:pt x="87" y="9"/>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2" name="Rectangle 49"/>
            <p:cNvSpPr>
              <a:spLocks noChangeArrowheads="1"/>
            </p:cNvSpPr>
            <p:nvPr/>
          </p:nvSpPr>
          <p:spPr bwMode="auto">
            <a:xfrm>
              <a:off x="3003" y="1902"/>
              <a:ext cx="38"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3" name="Rectangle 50"/>
            <p:cNvSpPr>
              <a:spLocks noChangeArrowheads="1"/>
            </p:cNvSpPr>
            <p:nvPr/>
          </p:nvSpPr>
          <p:spPr bwMode="auto">
            <a:xfrm>
              <a:off x="2960" y="1914"/>
              <a:ext cx="81"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4" name="Rectangle 51"/>
            <p:cNvSpPr>
              <a:spLocks noChangeArrowheads="1"/>
            </p:cNvSpPr>
            <p:nvPr/>
          </p:nvSpPr>
          <p:spPr bwMode="auto">
            <a:xfrm>
              <a:off x="2984" y="1925"/>
              <a:ext cx="57"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5" name="Rectangle 52"/>
            <p:cNvSpPr>
              <a:spLocks noChangeArrowheads="1"/>
            </p:cNvSpPr>
            <p:nvPr/>
          </p:nvSpPr>
          <p:spPr bwMode="auto">
            <a:xfrm>
              <a:off x="2992" y="1938"/>
              <a:ext cx="49"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6" name="Rectangle 53"/>
            <p:cNvSpPr>
              <a:spLocks noChangeArrowheads="1"/>
            </p:cNvSpPr>
            <p:nvPr/>
          </p:nvSpPr>
          <p:spPr bwMode="auto">
            <a:xfrm>
              <a:off x="2933" y="1950"/>
              <a:ext cx="108"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7" name="Rectangle 54"/>
            <p:cNvSpPr>
              <a:spLocks noChangeArrowheads="1"/>
            </p:cNvSpPr>
            <p:nvPr/>
          </p:nvSpPr>
          <p:spPr bwMode="auto">
            <a:xfrm>
              <a:off x="2965" y="1961"/>
              <a:ext cx="76"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8" name="Freeform 55"/>
            <p:cNvSpPr>
              <a:spLocks noEditPoints="1"/>
            </p:cNvSpPr>
            <p:nvPr/>
          </p:nvSpPr>
          <p:spPr bwMode="auto">
            <a:xfrm>
              <a:off x="2901" y="1986"/>
              <a:ext cx="127" cy="95"/>
            </a:xfrm>
            <a:custGeom>
              <a:avLst/>
              <a:gdLst>
                <a:gd name="T0" fmla="*/ 43 w 67"/>
                <a:gd name="T1" fmla="*/ 2 h 50"/>
                <a:gd name="T2" fmla="*/ 29 w 67"/>
                <a:gd name="T3" fmla="*/ 6 h 50"/>
                <a:gd name="T4" fmla="*/ 22 w 67"/>
                <a:gd name="T5" fmla="*/ 0 h 50"/>
                <a:gd name="T6" fmla="*/ 0 w 67"/>
                <a:gd name="T7" fmla="*/ 0 h 50"/>
                <a:gd name="T8" fmla="*/ 0 w 67"/>
                <a:gd name="T9" fmla="*/ 1 h 50"/>
                <a:gd name="T10" fmla="*/ 22 w 67"/>
                <a:gd name="T11" fmla="*/ 1 h 50"/>
                <a:gd name="T12" fmla="*/ 28 w 67"/>
                <a:gd name="T13" fmla="*/ 7 h 50"/>
                <a:gd name="T14" fmla="*/ 19 w 67"/>
                <a:gd name="T15" fmla="*/ 26 h 50"/>
                <a:gd name="T16" fmla="*/ 43 w 67"/>
                <a:gd name="T17" fmla="*/ 50 h 50"/>
                <a:gd name="T18" fmla="*/ 67 w 67"/>
                <a:gd name="T19" fmla="*/ 26 h 50"/>
                <a:gd name="T20" fmla="*/ 43 w 67"/>
                <a:gd name="T21" fmla="*/ 2 h 50"/>
                <a:gd name="T22" fmla="*/ 43 w 67"/>
                <a:gd name="T23" fmla="*/ 48 h 50"/>
                <a:gd name="T24" fmla="*/ 21 w 67"/>
                <a:gd name="T25" fmla="*/ 26 h 50"/>
                <a:gd name="T26" fmla="*/ 29 w 67"/>
                <a:gd name="T27" fmla="*/ 8 h 50"/>
                <a:gd name="T28" fmla="*/ 35 w 67"/>
                <a:gd name="T29" fmla="*/ 14 h 50"/>
                <a:gd name="T30" fmla="*/ 29 w 67"/>
                <a:gd name="T31" fmla="*/ 26 h 50"/>
                <a:gd name="T32" fmla="*/ 43 w 67"/>
                <a:gd name="T33" fmla="*/ 40 h 50"/>
                <a:gd name="T34" fmla="*/ 57 w 67"/>
                <a:gd name="T35" fmla="*/ 26 h 50"/>
                <a:gd name="T36" fmla="*/ 43 w 67"/>
                <a:gd name="T37" fmla="*/ 11 h 50"/>
                <a:gd name="T38" fmla="*/ 36 w 67"/>
                <a:gd name="T39" fmla="*/ 13 h 50"/>
                <a:gd name="T40" fmla="*/ 30 w 67"/>
                <a:gd name="T41" fmla="*/ 8 h 50"/>
                <a:gd name="T42" fmla="*/ 43 w 67"/>
                <a:gd name="T43" fmla="*/ 4 h 50"/>
                <a:gd name="T44" fmla="*/ 65 w 67"/>
                <a:gd name="T45" fmla="*/ 26 h 50"/>
                <a:gd name="T46" fmla="*/ 43 w 67"/>
                <a:gd name="T47" fmla="*/ 48 h 50"/>
                <a:gd name="T48" fmla="*/ 43 w 67"/>
                <a:gd name="T49" fmla="*/ 12 h 50"/>
                <a:gd name="T50" fmla="*/ 56 w 67"/>
                <a:gd name="T51" fmla="*/ 26 h 50"/>
                <a:gd name="T52" fmla="*/ 43 w 67"/>
                <a:gd name="T53" fmla="*/ 39 h 50"/>
                <a:gd name="T54" fmla="*/ 30 w 67"/>
                <a:gd name="T55" fmla="*/ 26 h 50"/>
                <a:gd name="T56" fmla="*/ 43 w 67"/>
                <a:gd name="T57"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50">
                  <a:moveTo>
                    <a:pt x="43" y="2"/>
                  </a:moveTo>
                  <a:cubicBezTo>
                    <a:pt x="38" y="2"/>
                    <a:pt x="33" y="3"/>
                    <a:pt x="29" y="6"/>
                  </a:cubicBezTo>
                  <a:cubicBezTo>
                    <a:pt x="22" y="0"/>
                    <a:pt x="22" y="0"/>
                    <a:pt x="22" y="0"/>
                  </a:cubicBezTo>
                  <a:cubicBezTo>
                    <a:pt x="0" y="0"/>
                    <a:pt x="0" y="0"/>
                    <a:pt x="0" y="0"/>
                  </a:cubicBezTo>
                  <a:cubicBezTo>
                    <a:pt x="0" y="1"/>
                    <a:pt x="0" y="1"/>
                    <a:pt x="0" y="1"/>
                  </a:cubicBezTo>
                  <a:cubicBezTo>
                    <a:pt x="22" y="1"/>
                    <a:pt x="22" y="1"/>
                    <a:pt x="22" y="1"/>
                  </a:cubicBezTo>
                  <a:cubicBezTo>
                    <a:pt x="28" y="7"/>
                    <a:pt x="28" y="7"/>
                    <a:pt x="28" y="7"/>
                  </a:cubicBezTo>
                  <a:cubicBezTo>
                    <a:pt x="22" y="11"/>
                    <a:pt x="19" y="18"/>
                    <a:pt x="19" y="26"/>
                  </a:cubicBezTo>
                  <a:cubicBezTo>
                    <a:pt x="19" y="39"/>
                    <a:pt x="30" y="50"/>
                    <a:pt x="43" y="50"/>
                  </a:cubicBezTo>
                  <a:cubicBezTo>
                    <a:pt x="56" y="50"/>
                    <a:pt x="67" y="39"/>
                    <a:pt x="67" y="26"/>
                  </a:cubicBezTo>
                  <a:cubicBezTo>
                    <a:pt x="67" y="12"/>
                    <a:pt x="56" y="2"/>
                    <a:pt x="43" y="2"/>
                  </a:cubicBezTo>
                  <a:close/>
                  <a:moveTo>
                    <a:pt x="43" y="48"/>
                  </a:moveTo>
                  <a:cubicBezTo>
                    <a:pt x="31" y="48"/>
                    <a:pt x="21" y="38"/>
                    <a:pt x="21" y="26"/>
                  </a:cubicBezTo>
                  <a:cubicBezTo>
                    <a:pt x="21" y="19"/>
                    <a:pt x="24" y="12"/>
                    <a:pt x="29" y="8"/>
                  </a:cubicBezTo>
                  <a:cubicBezTo>
                    <a:pt x="35" y="14"/>
                    <a:pt x="35" y="14"/>
                    <a:pt x="35" y="14"/>
                  </a:cubicBezTo>
                  <a:cubicBezTo>
                    <a:pt x="31" y="16"/>
                    <a:pt x="29" y="21"/>
                    <a:pt x="29" y="26"/>
                  </a:cubicBezTo>
                  <a:cubicBezTo>
                    <a:pt x="29" y="34"/>
                    <a:pt x="35" y="40"/>
                    <a:pt x="43" y="40"/>
                  </a:cubicBezTo>
                  <a:cubicBezTo>
                    <a:pt x="51" y="40"/>
                    <a:pt x="57" y="34"/>
                    <a:pt x="57" y="26"/>
                  </a:cubicBezTo>
                  <a:cubicBezTo>
                    <a:pt x="57" y="18"/>
                    <a:pt x="51" y="11"/>
                    <a:pt x="43" y="11"/>
                  </a:cubicBezTo>
                  <a:cubicBezTo>
                    <a:pt x="40" y="11"/>
                    <a:pt x="38" y="12"/>
                    <a:pt x="36" y="13"/>
                  </a:cubicBezTo>
                  <a:cubicBezTo>
                    <a:pt x="30" y="8"/>
                    <a:pt x="30" y="8"/>
                    <a:pt x="30" y="8"/>
                  </a:cubicBezTo>
                  <a:cubicBezTo>
                    <a:pt x="34" y="5"/>
                    <a:pt x="38" y="4"/>
                    <a:pt x="43" y="4"/>
                  </a:cubicBezTo>
                  <a:cubicBezTo>
                    <a:pt x="55" y="4"/>
                    <a:pt x="65" y="13"/>
                    <a:pt x="65" y="26"/>
                  </a:cubicBezTo>
                  <a:cubicBezTo>
                    <a:pt x="65" y="38"/>
                    <a:pt x="55" y="48"/>
                    <a:pt x="43" y="48"/>
                  </a:cubicBezTo>
                  <a:close/>
                  <a:moveTo>
                    <a:pt x="43" y="12"/>
                  </a:moveTo>
                  <a:cubicBezTo>
                    <a:pt x="50" y="12"/>
                    <a:pt x="56" y="18"/>
                    <a:pt x="56" y="26"/>
                  </a:cubicBezTo>
                  <a:cubicBezTo>
                    <a:pt x="56" y="33"/>
                    <a:pt x="50" y="39"/>
                    <a:pt x="43" y="39"/>
                  </a:cubicBezTo>
                  <a:cubicBezTo>
                    <a:pt x="36" y="39"/>
                    <a:pt x="30" y="33"/>
                    <a:pt x="30" y="26"/>
                  </a:cubicBezTo>
                  <a:cubicBezTo>
                    <a:pt x="30" y="18"/>
                    <a:pt x="36" y="12"/>
                    <a:pt x="4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9" name="Rectangle 56"/>
            <p:cNvSpPr>
              <a:spLocks noChangeArrowheads="1"/>
            </p:cNvSpPr>
            <p:nvPr/>
          </p:nvSpPr>
          <p:spPr bwMode="auto">
            <a:xfrm>
              <a:off x="2413" y="1758"/>
              <a:ext cx="6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0" name="Rectangle 57"/>
            <p:cNvSpPr>
              <a:spLocks noChangeArrowheads="1"/>
            </p:cNvSpPr>
            <p:nvPr/>
          </p:nvSpPr>
          <p:spPr bwMode="auto">
            <a:xfrm>
              <a:off x="2487" y="1758"/>
              <a:ext cx="65"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1" name="Rectangle 58"/>
            <p:cNvSpPr>
              <a:spLocks noChangeArrowheads="1"/>
            </p:cNvSpPr>
            <p:nvPr/>
          </p:nvSpPr>
          <p:spPr bwMode="auto">
            <a:xfrm>
              <a:off x="2413" y="1855"/>
              <a:ext cx="70"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2" name="Rectangle 59"/>
            <p:cNvSpPr>
              <a:spLocks noChangeArrowheads="1"/>
            </p:cNvSpPr>
            <p:nvPr/>
          </p:nvSpPr>
          <p:spPr bwMode="auto">
            <a:xfrm>
              <a:off x="2413" y="1840"/>
              <a:ext cx="114"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3" name="Rectangle 60"/>
            <p:cNvSpPr>
              <a:spLocks noChangeArrowheads="1"/>
            </p:cNvSpPr>
            <p:nvPr/>
          </p:nvSpPr>
          <p:spPr bwMode="auto">
            <a:xfrm>
              <a:off x="2413" y="1824"/>
              <a:ext cx="5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4" name="Rectangle 61"/>
            <p:cNvSpPr>
              <a:spLocks noChangeArrowheads="1"/>
            </p:cNvSpPr>
            <p:nvPr/>
          </p:nvSpPr>
          <p:spPr bwMode="auto">
            <a:xfrm>
              <a:off x="2413" y="1809"/>
              <a:ext cx="8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5" name="Rectangle 62"/>
            <p:cNvSpPr>
              <a:spLocks noChangeArrowheads="1"/>
            </p:cNvSpPr>
            <p:nvPr/>
          </p:nvSpPr>
          <p:spPr bwMode="auto">
            <a:xfrm>
              <a:off x="2413" y="1792"/>
              <a:ext cx="10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6" name="Rectangle 63"/>
            <p:cNvSpPr>
              <a:spLocks noChangeArrowheads="1"/>
            </p:cNvSpPr>
            <p:nvPr/>
          </p:nvSpPr>
          <p:spPr bwMode="auto">
            <a:xfrm>
              <a:off x="2413" y="1777"/>
              <a:ext cx="84"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Tree>
    <p:extLst>
      <p:ext uri="{BB962C8B-B14F-4D97-AF65-F5344CB8AC3E}">
        <p14:creationId xmlns:p14="http://schemas.microsoft.com/office/powerpoint/2010/main" val="90356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4B94-4228-BD4D-9787-DCA6FE04316E}"/>
              </a:ext>
            </a:extLst>
          </p:cNvPr>
          <p:cNvSpPr>
            <a:spLocks noGrp="1"/>
          </p:cNvSpPr>
          <p:nvPr>
            <p:ph type="title"/>
          </p:nvPr>
        </p:nvSpPr>
        <p:spPr>
          <a:xfrm>
            <a:off x="161068" y="82818"/>
            <a:ext cx="7538400" cy="369332"/>
          </a:xfrm>
        </p:spPr>
        <p:txBody>
          <a:bodyPr>
            <a:noAutofit/>
          </a:bodyPr>
          <a:lstStyle/>
          <a:p>
            <a:pPr fontAlgn="base">
              <a:lnSpc>
                <a:spcPct val="90000"/>
              </a:lnSpc>
              <a:spcAft>
                <a:spcPct val="0"/>
              </a:spcAft>
              <a:defRPr/>
            </a:pPr>
            <a:r>
              <a:rPr lang="en-US" sz="1900" dirty="0">
                <a:latin typeface="Segoe UI" panose="020B0502040204020203" pitchFamily="34" charset="0"/>
                <a:cs typeface="Segoe UI" panose="020B0502040204020203" pitchFamily="34" charset="0"/>
              </a:rPr>
              <a:t>Sify Managed SD-WAN Service Lifecycle</a:t>
            </a:r>
          </a:p>
        </p:txBody>
      </p:sp>
      <p:graphicFrame>
        <p:nvGraphicFramePr>
          <p:cNvPr id="5" name="Content Placeholder 4">
            <a:extLst>
              <a:ext uri="{FF2B5EF4-FFF2-40B4-BE49-F238E27FC236}">
                <a16:creationId xmlns:a16="http://schemas.microsoft.com/office/drawing/2014/main" id="{B9FCD67E-02D6-D144-9C82-2C052350A513}"/>
              </a:ext>
            </a:extLst>
          </p:cNvPr>
          <p:cNvGraphicFramePr>
            <a:graphicFrameLocks noGrp="1"/>
          </p:cNvGraphicFramePr>
          <p:nvPr>
            <p:ph idx="1"/>
          </p:nvPr>
        </p:nvGraphicFramePr>
        <p:xfrm>
          <a:off x="161069" y="1383430"/>
          <a:ext cx="8821864" cy="45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a:extLst>
              <a:ext uri="{FF2B5EF4-FFF2-40B4-BE49-F238E27FC236}">
                <a16:creationId xmlns:a16="http://schemas.microsoft.com/office/drawing/2014/main" id="{6AE553A0-7B4E-644D-BF8B-8A5957584545}"/>
              </a:ext>
            </a:extLst>
          </p:cNvPr>
          <p:cNvGrpSpPr/>
          <p:nvPr/>
        </p:nvGrpSpPr>
        <p:grpSpPr>
          <a:xfrm>
            <a:off x="161069" y="2021399"/>
            <a:ext cx="8821864" cy="2898416"/>
            <a:chOff x="161068" y="1689809"/>
            <a:chExt cx="8821864" cy="2898416"/>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B45E6D6A-3735-4E43-A977-346349DB54D0}"/>
                </a:ext>
              </a:extLst>
            </p:cNvPr>
            <p:cNvSpPr/>
            <p:nvPr/>
          </p:nvSpPr>
          <p:spPr bwMode="auto">
            <a:xfrm>
              <a:off x="161068" y="1692842"/>
              <a:ext cx="1433947" cy="2895383"/>
            </a:xfrm>
            <a:prstGeom prst="rect">
              <a:avLst/>
            </a:prstGeom>
            <a:ln>
              <a:solidFill>
                <a:srgbClr val="BDD70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Develop a right WAN strategy</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Assess current network and propose an SDWAN design.</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Align network design with transformation objectives.</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Proof of concept against key objectives.</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B154E6DD-31EF-C04D-B6C2-B2A8DF1203DF}"/>
                </a:ext>
              </a:extLst>
            </p:cNvPr>
            <p:cNvSpPr/>
            <p:nvPr/>
          </p:nvSpPr>
          <p:spPr bwMode="auto">
            <a:xfrm>
              <a:off x="1646968" y="1689810"/>
              <a:ext cx="1433947" cy="2895383"/>
            </a:xfrm>
            <a:prstGeom prst="rect">
              <a:avLst/>
            </a:prstGeom>
            <a:ln>
              <a:solidFill>
                <a:srgbClr val="BDD70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Network High level and low -level design.</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Identify the right network partners </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Cloud connect design.</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Configuration templates.</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Documentation</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AT plan.</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1EF54869-B183-DA4E-BBCA-F1208A6EAC3B}"/>
                </a:ext>
              </a:extLst>
            </p:cNvPr>
            <p:cNvSpPr/>
            <p:nvPr/>
          </p:nvSpPr>
          <p:spPr bwMode="auto">
            <a:xfrm>
              <a:off x="3122476" y="1689810"/>
              <a:ext cx="1433947" cy="2895383"/>
            </a:xfrm>
            <a:prstGeom prst="rect">
              <a:avLst/>
            </a:prstGeom>
            <a:ln>
              <a:solidFill>
                <a:srgbClr val="BDD70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Project Management</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Site RFE</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Links RFU</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Hardware supply, I&amp;C.</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Branch onboarding and provisioning.</a:t>
              </a:r>
              <a:br>
                <a:rPr lang="en-US" sz="1000" dirty="0">
                  <a:solidFill>
                    <a:schemeClr val="tx1"/>
                  </a:solidFill>
                  <a:latin typeface="Segoe UI" panose="020B0502040204020203" pitchFamily="34" charset="0"/>
                  <a:cs typeface="Segoe UI" panose="020B0502040204020203" pitchFamily="34" charset="0"/>
                </a:rPr>
              </a:b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AT &amp; Ops handoff</a:t>
              </a:r>
            </a:p>
          </p:txBody>
        </p:sp>
        <p:sp>
          <p:nvSpPr>
            <p:cNvPr id="10" name="Rectangle 9">
              <a:extLst>
                <a:ext uri="{FF2B5EF4-FFF2-40B4-BE49-F238E27FC236}">
                  <a16:creationId xmlns:a16="http://schemas.microsoft.com/office/drawing/2014/main" id="{CF1589C9-BBB0-0346-862B-0D9D2413E71E}"/>
                </a:ext>
              </a:extLst>
            </p:cNvPr>
            <p:cNvSpPr/>
            <p:nvPr/>
          </p:nvSpPr>
          <p:spPr bwMode="auto">
            <a:xfrm>
              <a:off x="4597979" y="1692842"/>
              <a:ext cx="1433947" cy="2895383"/>
            </a:xfrm>
            <a:prstGeom prst="rect">
              <a:avLst/>
            </a:prstGeom>
            <a:ln>
              <a:solidFill>
                <a:srgbClr val="BDD70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Migration plan.</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Migration calendar.</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Sites RFM assessment.</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Migration execution.</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Roll back</a:t>
              </a: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Failure assessment </a:t>
              </a:r>
            </a:p>
          </p:txBody>
        </p:sp>
        <p:sp>
          <p:nvSpPr>
            <p:cNvPr id="11" name="Rectangle 10">
              <a:extLst>
                <a:ext uri="{FF2B5EF4-FFF2-40B4-BE49-F238E27FC236}">
                  <a16:creationId xmlns:a16="http://schemas.microsoft.com/office/drawing/2014/main" id="{375DAAE1-41A7-CC43-A037-95AE78F218FA}"/>
                </a:ext>
              </a:extLst>
            </p:cNvPr>
            <p:cNvSpPr/>
            <p:nvPr/>
          </p:nvSpPr>
          <p:spPr bwMode="auto">
            <a:xfrm>
              <a:off x="6073482" y="1689810"/>
              <a:ext cx="1433947" cy="2895383"/>
            </a:xfrm>
            <a:prstGeom prst="rect">
              <a:avLst/>
            </a:prstGeom>
            <a:ln>
              <a:solidFill>
                <a:srgbClr val="BDD70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Documentation handover</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Systems visibility</a:t>
              </a:r>
              <a:endParaRPr lang="en-IN"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Design vs as-built</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Customer contacts</a:t>
              </a:r>
              <a:endParaRPr lang="en-IN"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Escalation matrix and review mechanisms</a:t>
              </a:r>
              <a:endParaRPr lang="en-IN"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Custom KPIs.&amp; SLA review</a:t>
              </a:r>
              <a:endParaRPr lang="en-IN"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Spares transfer.</a:t>
              </a:r>
              <a:endParaRPr lang="en-IN"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Reporting custom build up </a:t>
              </a:r>
              <a:endParaRPr lang="en-IN"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Project signoff.</a:t>
              </a:r>
              <a:endParaRPr lang="en-IN" sz="1000" dirty="0">
                <a:solidFill>
                  <a:schemeClr val="tx1"/>
                </a:solidFill>
                <a:latin typeface="Segoe UI" panose="020B0502040204020203" pitchFamily="34" charset="0"/>
                <a:cs typeface="Segoe UI" panose="020B0502040204020203" pitchFamily="34" charset="0"/>
              </a:endParaRPr>
            </a:p>
            <a:p>
              <a:pPr marL="171446" indent="-171446" defTabSz="685783" fontAlgn="base">
                <a:spcBef>
                  <a:spcPct val="20000"/>
                </a:spcBef>
                <a:spcAft>
                  <a:spcPct val="0"/>
                </a:spcAft>
                <a:buFont typeface="Wingdings" panose="05000000000000000000" pitchFamily="2" charset="2"/>
                <a:buChar char="§"/>
              </a:pPr>
              <a:endParaRPr lang="en-US" sz="1000" dirty="0">
                <a:solidFill>
                  <a:schemeClr val="tx1"/>
                </a:solidFill>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FC40E28-F78B-904E-99C8-3C36623B3680}"/>
                </a:ext>
              </a:extLst>
            </p:cNvPr>
            <p:cNvSpPr/>
            <p:nvPr/>
          </p:nvSpPr>
          <p:spPr bwMode="auto">
            <a:xfrm>
              <a:off x="7548985" y="1689809"/>
              <a:ext cx="1433947" cy="2895383"/>
            </a:xfrm>
            <a:prstGeom prst="rect">
              <a:avLst/>
            </a:prstGeom>
            <a:ln>
              <a:solidFill>
                <a:srgbClr val="BDD70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Network monitoring</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Fault and Incident management.</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Telco management.</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Change, Assets Problem, config and SW management.</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Security policy management</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Solution sustenance &amp; continuity.</a:t>
              </a:r>
            </a:p>
            <a:p>
              <a:pPr marL="171446" indent="-171446" defTabSz="685783" fontAlgn="base">
                <a:spcBef>
                  <a:spcPct val="20000"/>
                </a:spcBef>
                <a:spcAft>
                  <a:spcPct val="0"/>
                </a:spcAft>
                <a:buFont typeface="Wingdings" panose="05000000000000000000" pitchFamily="2" charset="2"/>
                <a:buChar char="§"/>
              </a:pPr>
              <a:r>
                <a:rPr lang="en-US" sz="1000" dirty="0">
                  <a:solidFill>
                    <a:schemeClr val="tx1"/>
                  </a:solidFill>
                  <a:latin typeface="Segoe UI" panose="020B0502040204020203" pitchFamily="34" charset="0"/>
                  <a:cs typeface="Segoe UI" panose="020B0502040204020203" pitchFamily="34" charset="0"/>
                </a:rPr>
                <a:t>Network MACDs</a:t>
              </a:r>
            </a:p>
          </p:txBody>
        </p:sp>
      </p:grpSp>
      <p:sp>
        <p:nvSpPr>
          <p:cNvPr id="7" name="TextBox 6">
            <a:extLst>
              <a:ext uri="{FF2B5EF4-FFF2-40B4-BE49-F238E27FC236}">
                <a16:creationId xmlns:a16="http://schemas.microsoft.com/office/drawing/2014/main" id="{20EBE058-9E6F-D74F-807E-1E0B20919658}"/>
              </a:ext>
            </a:extLst>
          </p:cNvPr>
          <p:cNvSpPr txBox="1"/>
          <p:nvPr/>
        </p:nvSpPr>
        <p:spPr>
          <a:xfrm>
            <a:off x="161069" y="1103455"/>
            <a:ext cx="1429679" cy="253916"/>
          </a:xfrm>
          <a:prstGeom prst="rect">
            <a:avLst/>
          </a:prstGeom>
          <a:solidFill>
            <a:schemeClr val="tx2"/>
          </a:solidFill>
        </p:spPr>
        <p:txBody>
          <a:bodyPr wrap="square" rtlCol="0">
            <a:spAutoFit/>
          </a:bodyPr>
          <a:lstStyle/>
          <a:p>
            <a:pPr algn="ctr"/>
            <a:r>
              <a:rPr lang="en-US" sz="1050" b="1" dirty="0">
                <a:solidFill>
                  <a:schemeClr val="bg1"/>
                </a:solidFill>
                <a:latin typeface="Segoe UI" panose="020B0502040204020203" pitchFamily="34" charset="0"/>
                <a:cs typeface="Segoe UI" panose="020B0502040204020203" pitchFamily="34" charset="0"/>
              </a:rPr>
              <a:t>Solution architects</a:t>
            </a:r>
          </a:p>
        </p:txBody>
      </p:sp>
      <p:sp>
        <p:nvSpPr>
          <p:cNvPr id="13" name="TextBox 12">
            <a:extLst>
              <a:ext uri="{FF2B5EF4-FFF2-40B4-BE49-F238E27FC236}">
                <a16:creationId xmlns:a16="http://schemas.microsoft.com/office/drawing/2014/main" id="{4EC1C069-0F14-D447-8DC4-78AF5B9817A0}"/>
              </a:ext>
            </a:extLst>
          </p:cNvPr>
          <p:cNvSpPr txBox="1"/>
          <p:nvPr/>
        </p:nvSpPr>
        <p:spPr>
          <a:xfrm>
            <a:off x="1646968" y="1089147"/>
            <a:ext cx="4846299" cy="276999"/>
          </a:xfrm>
          <a:prstGeom prst="rect">
            <a:avLst/>
          </a:prstGeom>
          <a:solidFill>
            <a:schemeClr val="tx2"/>
          </a:solidFill>
        </p:spPr>
        <p:txBody>
          <a:bodyPr wrap="square" rtlCol="0">
            <a:spAutoFit/>
          </a:bodyPr>
          <a:lstStyle/>
          <a:p>
            <a:pPr algn="ctr"/>
            <a:r>
              <a:rPr lang="en-US" sz="1200" b="1" dirty="0">
                <a:solidFill>
                  <a:schemeClr val="bg1"/>
                </a:solidFill>
                <a:latin typeface="Segoe UI" panose="020B0502040204020203" pitchFamily="34" charset="0"/>
                <a:cs typeface="Segoe UI" panose="020B0502040204020203" pitchFamily="34" charset="0"/>
              </a:rPr>
              <a:t>Activation &amp; Delivery teams</a:t>
            </a:r>
          </a:p>
        </p:txBody>
      </p:sp>
      <p:sp>
        <p:nvSpPr>
          <p:cNvPr id="14" name="TextBox 13">
            <a:extLst>
              <a:ext uri="{FF2B5EF4-FFF2-40B4-BE49-F238E27FC236}">
                <a16:creationId xmlns:a16="http://schemas.microsoft.com/office/drawing/2014/main" id="{1C1770B8-6AD2-E048-95A3-083C2D8A9E87}"/>
              </a:ext>
            </a:extLst>
          </p:cNvPr>
          <p:cNvSpPr txBox="1"/>
          <p:nvPr/>
        </p:nvSpPr>
        <p:spPr>
          <a:xfrm>
            <a:off x="6540952" y="1089146"/>
            <a:ext cx="2202357" cy="276999"/>
          </a:xfrm>
          <a:prstGeom prst="rect">
            <a:avLst/>
          </a:prstGeom>
          <a:solidFill>
            <a:schemeClr val="tx2"/>
          </a:solidFill>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r>
              <a:rPr lang="en-US" b="1" dirty="0">
                <a:latin typeface="Segoe UI" panose="020B0502040204020203" pitchFamily="34" charset="0"/>
                <a:cs typeface="Segoe UI" panose="020B0502040204020203" pitchFamily="34" charset="0"/>
              </a:rPr>
              <a:t>NOC + Field Ops</a:t>
            </a:r>
          </a:p>
        </p:txBody>
      </p:sp>
      <p:sp>
        <p:nvSpPr>
          <p:cNvPr id="15" name="TextBox 14">
            <a:extLst>
              <a:ext uri="{FF2B5EF4-FFF2-40B4-BE49-F238E27FC236}">
                <a16:creationId xmlns:a16="http://schemas.microsoft.com/office/drawing/2014/main" id="{216A2B35-0CF2-184C-8228-EA7E8B971E37}"/>
              </a:ext>
            </a:extLst>
          </p:cNvPr>
          <p:cNvSpPr txBox="1"/>
          <p:nvPr/>
        </p:nvSpPr>
        <p:spPr>
          <a:xfrm>
            <a:off x="1646966" y="797943"/>
            <a:ext cx="4846299" cy="276999"/>
          </a:xfrm>
          <a:prstGeom prst="rect">
            <a:avLst/>
          </a:prstGeom>
          <a:solidFill>
            <a:schemeClr val="accent1"/>
          </a:solidFill>
        </p:spPr>
        <p:txBody>
          <a:bodyPr wrap="square" rtlCol="0">
            <a:spAutoFit/>
          </a:bodyPr>
          <a:lstStyle/>
          <a:p>
            <a:pPr algn="ctr"/>
            <a:r>
              <a:rPr lang="en-US" sz="1200" b="1" dirty="0">
                <a:solidFill>
                  <a:schemeClr val="bg1"/>
                </a:solidFill>
                <a:latin typeface="Segoe UI" panose="020B0502040204020203" pitchFamily="34" charset="0"/>
                <a:cs typeface="Segoe UI" panose="020B0502040204020203" pitchFamily="34" charset="0"/>
              </a:rPr>
              <a:t>Project Manager</a:t>
            </a:r>
          </a:p>
        </p:txBody>
      </p:sp>
      <p:sp>
        <p:nvSpPr>
          <p:cNvPr id="16" name="TextBox 15">
            <a:extLst>
              <a:ext uri="{FF2B5EF4-FFF2-40B4-BE49-F238E27FC236}">
                <a16:creationId xmlns:a16="http://schemas.microsoft.com/office/drawing/2014/main" id="{E8468489-5EBC-074D-8361-0AF143EC0CD2}"/>
              </a:ext>
            </a:extLst>
          </p:cNvPr>
          <p:cNvSpPr txBox="1"/>
          <p:nvPr/>
        </p:nvSpPr>
        <p:spPr>
          <a:xfrm>
            <a:off x="6540952" y="796403"/>
            <a:ext cx="2202357" cy="276999"/>
          </a:xfrm>
          <a:prstGeom prst="rect">
            <a:avLst/>
          </a:prstGeom>
          <a:solidFill>
            <a:schemeClr val="accent1"/>
          </a:solid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Engagement Manager</a:t>
            </a:r>
          </a:p>
        </p:txBody>
      </p:sp>
      <p:sp>
        <p:nvSpPr>
          <p:cNvPr id="18" name="TextBox 17">
            <a:extLst>
              <a:ext uri="{FF2B5EF4-FFF2-40B4-BE49-F238E27FC236}">
                <a16:creationId xmlns:a16="http://schemas.microsoft.com/office/drawing/2014/main" id="{79050B0A-A4DD-9B46-A7E1-F85E85DB4767}"/>
              </a:ext>
            </a:extLst>
          </p:cNvPr>
          <p:cNvSpPr txBox="1"/>
          <p:nvPr/>
        </p:nvSpPr>
        <p:spPr>
          <a:xfrm>
            <a:off x="156801" y="796403"/>
            <a:ext cx="1433947" cy="276999"/>
          </a:xfrm>
          <a:prstGeom prst="rect">
            <a:avLst/>
          </a:prstGeom>
          <a:solidFill>
            <a:schemeClr val="accent1"/>
          </a:solidFill>
          <a:ln>
            <a:solidFill>
              <a:schemeClr val="accent1"/>
            </a:solidFill>
          </a:ln>
        </p:spPr>
        <p:txBody>
          <a:bodyPr wrap="square" rtlCol="0">
            <a:spAutoFit/>
          </a:bodyPr>
          <a:lstStyle/>
          <a:p>
            <a:pPr algn="ctr"/>
            <a:r>
              <a:rPr lang="en-US" sz="1200" b="1" dirty="0">
                <a:solidFill>
                  <a:schemeClr val="bg1"/>
                </a:solidFill>
                <a:latin typeface="Segoe UI" panose="020B0502040204020203" pitchFamily="34" charset="0"/>
                <a:cs typeface="Segoe UI" panose="020B0502040204020203" pitchFamily="34" charset="0"/>
              </a:rPr>
              <a:t>A/c &amp; BD Team</a:t>
            </a:r>
          </a:p>
        </p:txBody>
      </p:sp>
    </p:spTree>
    <p:extLst>
      <p:ext uri="{BB962C8B-B14F-4D97-AF65-F5344CB8AC3E}">
        <p14:creationId xmlns:p14="http://schemas.microsoft.com/office/powerpoint/2010/main" val="2380652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chain&#10;&#10;Description generated with high confidence">
            <a:extLst>
              <a:ext uri="{FF2B5EF4-FFF2-40B4-BE49-F238E27FC236}">
                <a16:creationId xmlns:a16="http://schemas.microsoft.com/office/drawing/2014/main" id="{C0F94CF1-6985-4CDA-AEE2-ACCADEA361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761" t="-1" r="3901" b="-25854"/>
          <a:stretch/>
        </p:blipFill>
        <p:spPr>
          <a:xfrm>
            <a:off x="1" y="971550"/>
            <a:ext cx="3659225" cy="5262364"/>
          </a:xfrm>
          <a:prstGeom prst="rect">
            <a:avLst/>
          </a:prstGeom>
        </p:spPr>
      </p:pic>
      <p:sp>
        <p:nvSpPr>
          <p:cNvPr id="9" name="Rectangle 8">
            <a:extLst>
              <a:ext uri="{FF2B5EF4-FFF2-40B4-BE49-F238E27FC236}">
                <a16:creationId xmlns:a16="http://schemas.microsoft.com/office/drawing/2014/main" id="{57613E6E-6E90-4479-9E31-D360E267B182}"/>
              </a:ext>
            </a:extLst>
          </p:cNvPr>
          <p:cNvSpPr/>
          <p:nvPr/>
        </p:nvSpPr>
        <p:spPr>
          <a:xfrm flipH="1">
            <a:off x="-5960" y="969795"/>
            <a:ext cx="3643231" cy="4173705"/>
          </a:xfrm>
          <a:prstGeom prst="rect">
            <a:avLst/>
          </a:prstGeom>
          <a:gradFill flip="none" rotWithShape="1">
            <a:gsLst>
              <a:gs pos="0">
                <a:schemeClr val="bg1">
                  <a:alpha val="97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TextBox 34">
            <a:extLst>
              <a:ext uri="{FF2B5EF4-FFF2-40B4-BE49-F238E27FC236}">
                <a16:creationId xmlns:a16="http://schemas.microsoft.com/office/drawing/2014/main" id="{09C90548-4DEF-473C-A126-2547F075404A}"/>
              </a:ext>
            </a:extLst>
          </p:cNvPr>
          <p:cNvSpPr txBox="1"/>
          <p:nvPr/>
        </p:nvSpPr>
        <p:spPr>
          <a:xfrm>
            <a:off x="4431616" y="969795"/>
            <a:ext cx="4411662" cy="3370153"/>
          </a:xfrm>
          <a:prstGeom prst="rect">
            <a:avLst/>
          </a:prstGeom>
          <a:noFill/>
        </p:spPr>
        <p:txBody>
          <a:bodyPr wrap="square" lIns="0" tIns="0" rIns="0" bIns="0" rtlCol="0">
            <a:spAutoFit/>
          </a:bodyPr>
          <a:lstStyle/>
          <a:p>
            <a:pPr>
              <a:spcAft>
                <a:spcPts val="450"/>
              </a:spcAft>
            </a:pPr>
            <a:r>
              <a:rPr lang="en-US" sz="1400" b="1" dirty="0">
                <a:solidFill>
                  <a:srgbClr val="595959"/>
                </a:solidFill>
                <a:latin typeface="Segoe UI" panose="020B0502040204020203" pitchFamily="34" charset="0"/>
                <a:cs typeface="Segoe UI" panose="020B0502040204020203" pitchFamily="34" charset="0"/>
              </a:rPr>
              <a:t>Network &amp; Service Provider Agnostic Solution</a:t>
            </a:r>
          </a:p>
          <a:p>
            <a:pPr marL="214308" indent="-214308">
              <a:spcAft>
                <a:spcPts val="450"/>
              </a:spcAft>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Supports multiple transport types – MPLS/ Internet/ LTE/ DSL</a:t>
            </a:r>
          </a:p>
          <a:p>
            <a:pPr marL="214308" indent="-214308">
              <a:spcAft>
                <a:spcPts val="450"/>
              </a:spcAft>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Support for 3</a:t>
            </a:r>
            <a:r>
              <a:rPr lang="en-US" sz="1200" baseline="30000" dirty="0">
                <a:solidFill>
                  <a:srgbClr val="595959"/>
                </a:solidFill>
                <a:latin typeface="Segoe UI" panose="020B0502040204020203" pitchFamily="34" charset="0"/>
                <a:cs typeface="Segoe UI" panose="020B0502040204020203" pitchFamily="34" charset="0"/>
              </a:rPr>
              <a:t>rd</a:t>
            </a:r>
            <a:r>
              <a:rPr lang="en-US" sz="1200" dirty="0">
                <a:solidFill>
                  <a:srgbClr val="595959"/>
                </a:solidFill>
                <a:latin typeface="Segoe UI" panose="020B0502040204020203" pitchFamily="34" charset="0"/>
                <a:cs typeface="Segoe UI" panose="020B0502040204020203" pitchFamily="34" charset="0"/>
              </a:rPr>
              <a:t> party ISP links</a:t>
            </a:r>
          </a:p>
          <a:p>
            <a:pPr marL="214308" indent="-214308">
              <a:spcAft>
                <a:spcPts val="450"/>
              </a:spcAft>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End-to-End Managed Services Model- Edge CPEs, Subscription, Installation &amp; Support</a:t>
            </a:r>
          </a:p>
          <a:p>
            <a:pPr>
              <a:spcBef>
                <a:spcPts val="1350"/>
              </a:spcBef>
              <a:spcAft>
                <a:spcPts val="450"/>
              </a:spcAft>
            </a:pPr>
            <a:r>
              <a:rPr lang="en-US" sz="1400" b="1" dirty="0">
                <a:solidFill>
                  <a:srgbClr val="595959"/>
                </a:solidFill>
                <a:latin typeface="Segoe UI" panose="020B0502040204020203" pitchFamily="34" charset="0"/>
                <a:cs typeface="Segoe UI" panose="020B0502040204020203" pitchFamily="34" charset="0"/>
              </a:rPr>
              <a:t>Sify Owned Sify Managed Highly redundant SD-WAN Platform</a:t>
            </a:r>
          </a:p>
          <a:p>
            <a:pPr marL="214308" indent="-214308">
              <a:spcAft>
                <a:spcPts val="450"/>
              </a:spcAft>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Cloud based, Multi tenant platform hosted within </a:t>
            </a:r>
            <a:r>
              <a:rPr lang="en-US" sz="1200" dirty="0" err="1">
                <a:solidFill>
                  <a:srgbClr val="595959"/>
                </a:solidFill>
                <a:latin typeface="Segoe UI" panose="020B0502040204020203" pitchFamily="34" charset="0"/>
                <a:cs typeface="Segoe UI" panose="020B0502040204020203" pitchFamily="34" charset="0"/>
              </a:rPr>
              <a:t>Sify</a:t>
            </a:r>
            <a:r>
              <a:rPr lang="en-US" sz="1200" dirty="0">
                <a:solidFill>
                  <a:srgbClr val="595959"/>
                </a:solidFill>
                <a:latin typeface="Segoe UI" panose="020B0502040204020203" pitchFamily="34" charset="0"/>
                <a:cs typeface="Segoe UI" panose="020B0502040204020203" pitchFamily="34" charset="0"/>
              </a:rPr>
              <a:t> Core Net  work infrastructure</a:t>
            </a:r>
          </a:p>
          <a:p>
            <a:pPr marL="214308" indent="-214308">
              <a:spcAft>
                <a:spcPts val="450"/>
              </a:spcAft>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Geo-redundant core for business continuity (Mumbai and Chennai)</a:t>
            </a:r>
          </a:p>
          <a:p>
            <a:pPr marL="214308" indent="-214308">
              <a:spcAft>
                <a:spcPts val="450"/>
              </a:spcAft>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 High level of redundancy for Connectivity links for the platform</a:t>
            </a:r>
          </a:p>
          <a:p>
            <a:pPr marL="214308" indent="-214308">
              <a:spcAft>
                <a:spcPts val="450"/>
              </a:spcAft>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 Managed 24x7 by skilled resources.</a:t>
            </a:r>
            <a:endParaRPr lang="en-US" sz="1200" dirty="0">
              <a:solidFill>
                <a:srgbClr val="595959"/>
              </a:solidFill>
              <a:latin typeface="+mj-lt"/>
            </a:endParaRPr>
          </a:p>
        </p:txBody>
      </p:sp>
      <p:grpSp>
        <p:nvGrpSpPr>
          <p:cNvPr id="15" name="Group 14">
            <a:extLst>
              <a:ext uri="{FF2B5EF4-FFF2-40B4-BE49-F238E27FC236}">
                <a16:creationId xmlns:a16="http://schemas.microsoft.com/office/drawing/2014/main" id="{97E6747D-2C37-4E83-973E-3917704810AA}"/>
              </a:ext>
            </a:extLst>
          </p:cNvPr>
          <p:cNvGrpSpPr/>
          <p:nvPr/>
        </p:nvGrpSpPr>
        <p:grpSpPr>
          <a:xfrm>
            <a:off x="3945256" y="1047751"/>
            <a:ext cx="358346" cy="324759"/>
            <a:chOff x="-2378076" y="530225"/>
            <a:chExt cx="2047875" cy="2041525"/>
          </a:xfrm>
          <a:solidFill>
            <a:schemeClr val="accent1"/>
          </a:solidFill>
        </p:grpSpPr>
        <p:sp>
          <p:nvSpPr>
            <p:cNvPr id="8" name="Freeform 5">
              <a:extLst>
                <a:ext uri="{FF2B5EF4-FFF2-40B4-BE49-F238E27FC236}">
                  <a16:creationId xmlns:a16="http://schemas.microsoft.com/office/drawing/2014/main" id="{55093A79-26A9-4F76-8F7B-8B89BE0A0C2F}"/>
                </a:ext>
              </a:extLst>
            </p:cNvPr>
            <p:cNvSpPr>
              <a:spLocks noEditPoints="1"/>
            </p:cNvSpPr>
            <p:nvPr/>
          </p:nvSpPr>
          <p:spPr bwMode="auto">
            <a:xfrm>
              <a:off x="-2378076" y="530225"/>
              <a:ext cx="2047875" cy="2041525"/>
            </a:xfrm>
            <a:custGeom>
              <a:avLst/>
              <a:gdLst>
                <a:gd name="T0" fmla="*/ 1808 w 2048"/>
                <a:gd name="T1" fmla="*/ 1328 h 2048"/>
                <a:gd name="T2" fmla="*/ 1790 w 2048"/>
                <a:gd name="T3" fmla="*/ 378 h 2048"/>
                <a:gd name="T4" fmla="*/ 1388 w 2048"/>
                <a:gd name="T5" fmla="*/ 0 h 2048"/>
                <a:gd name="T6" fmla="*/ 240 w 2048"/>
                <a:gd name="T7" fmla="*/ 60 h 2048"/>
                <a:gd name="T8" fmla="*/ 180 w 2048"/>
                <a:gd name="T9" fmla="*/ 360 h 2048"/>
                <a:gd name="T10" fmla="*/ 0 w 2048"/>
                <a:gd name="T11" fmla="*/ 780 h 2048"/>
                <a:gd name="T12" fmla="*/ 240 w 2048"/>
                <a:gd name="T13" fmla="*/ 960 h 2048"/>
                <a:gd name="T14" fmla="*/ 300 w 2048"/>
                <a:gd name="T15" fmla="*/ 2048 h 2048"/>
                <a:gd name="T16" fmla="*/ 1808 w 2048"/>
                <a:gd name="T17" fmla="*/ 1988 h 2048"/>
                <a:gd name="T18" fmla="*/ 1868 w 2048"/>
                <a:gd name="T19" fmla="*/ 1928 h 2048"/>
                <a:gd name="T20" fmla="*/ 2048 w 2048"/>
                <a:gd name="T21" fmla="*/ 1508 h 2048"/>
                <a:gd name="T22" fmla="*/ 1928 w 2048"/>
                <a:gd name="T23" fmla="*/ 1508 h 2048"/>
                <a:gd name="T24" fmla="*/ 1868 w 2048"/>
                <a:gd name="T25" fmla="*/ 1568 h 2048"/>
                <a:gd name="T26" fmla="*/ 1448 w 2048"/>
                <a:gd name="T27" fmla="*/ 1628 h 2048"/>
                <a:gd name="T28" fmla="*/ 1256 w 2048"/>
                <a:gd name="T29" fmla="*/ 1508 h 2048"/>
                <a:gd name="T30" fmla="*/ 1448 w 2048"/>
                <a:gd name="T31" fmla="*/ 1388 h 2048"/>
                <a:gd name="T32" fmla="*/ 1868 w 2048"/>
                <a:gd name="T33" fmla="*/ 1448 h 2048"/>
                <a:gd name="T34" fmla="*/ 1448 w 2048"/>
                <a:gd name="T35" fmla="*/ 205 h 2048"/>
                <a:gd name="T36" fmla="*/ 1448 w 2048"/>
                <a:gd name="T37" fmla="*/ 360 h 2048"/>
                <a:gd name="T38" fmla="*/ 180 w 2048"/>
                <a:gd name="T39" fmla="*/ 480 h 2048"/>
                <a:gd name="T40" fmla="*/ 600 w 2048"/>
                <a:gd name="T41" fmla="*/ 420 h 2048"/>
                <a:gd name="T42" fmla="*/ 795 w 2048"/>
                <a:gd name="T43" fmla="*/ 540 h 2048"/>
                <a:gd name="T44" fmla="*/ 600 w 2048"/>
                <a:gd name="T45" fmla="*/ 660 h 2048"/>
                <a:gd name="T46" fmla="*/ 180 w 2048"/>
                <a:gd name="T47" fmla="*/ 600 h 2048"/>
                <a:gd name="T48" fmla="*/ 120 w 2048"/>
                <a:gd name="T49" fmla="*/ 540 h 2048"/>
                <a:gd name="T50" fmla="*/ 180 w 2048"/>
                <a:gd name="T51" fmla="*/ 840 h 2048"/>
                <a:gd name="T52" fmla="*/ 180 w 2048"/>
                <a:gd name="T53" fmla="*/ 720 h 2048"/>
                <a:gd name="T54" fmla="*/ 240 w 2048"/>
                <a:gd name="T55" fmla="*/ 840 h 2048"/>
                <a:gd name="T56" fmla="*/ 1688 w 2048"/>
                <a:gd name="T57" fmla="*/ 1928 h 2048"/>
                <a:gd name="T58" fmla="*/ 360 w 2048"/>
                <a:gd name="T59" fmla="*/ 720 h 2048"/>
                <a:gd name="T60" fmla="*/ 480 w 2048"/>
                <a:gd name="T61" fmla="*/ 780 h 2048"/>
                <a:gd name="T62" fmla="*/ 573 w 2048"/>
                <a:gd name="T63" fmla="*/ 830 h 2048"/>
                <a:gd name="T64" fmla="*/ 964 w 2048"/>
                <a:gd name="T65" fmla="*/ 540 h 2048"/>
                <a:gd name="T66" fmla="*/ 573 w 2048"/>
                <a:gd name="T67" fmla="*/ 250 h 2048"/>
                <a:gd name="T68" fmla="*/ 480 w 2048"/>
                <a:gd name="T69" fmla="*/ 300 h 2048"/>
                <a:gd name="T70" fmla="*/ 360 w 2048"/>
                <a:gd name="T71" fmla="*/ 360 h 2048"/>
                <a:gd name="T72" fmla="*/ 1328 w 2048"/>
                <a:gd name="T73" fmla="*/ 120 h 2048"/>
                <a:gd name="T74" fmla="*/ 1388 w 2048"/>
                <a:gd name="T75" fmla="*/ 480 h 2048"/>
                <a:gd name="T76" fmla="*/ 1688 w 2048"/>
                <a:gd name="T77" fmla="*/ 1328 h 2048"/>
                <a:gd name="T78" fmla="*/ 1568 w 2048"/>
                <a:gd name="T79" fmla="*/ 1268 h 2048"/>
                <a:gd name="T80" fmla="*/ 1475 w 2048"/>
                <a:gd name="T81" fmla="*/ 1218 h 2048"/>
                <a:gd name="T82" fmla="*/ 1088 w 2048"/>
                <a:gd name="T83" fmla="*/ 1508 h 2048"/>
                <a:gd name="T84" fmla="*/ 1475 w 2048"/>
                <a:gd name="T85" fmla="*/ 1798 h 2048"/>
                <a:gd name="T86" fmla="*/ 1568 w 2048"/>
                <a:gd name="T87" fmla="*/ 1748 h 2048"/>
                <a:gd name="T88" fmla="*/ 1688 w 2048"/>
                <a:gd name="T89" fmla="*/ 1688 h 2048"/>
                <a:gd name="T90" fmla="*/ 1868 w 2048"/>
                <a:gd name="T91" fmla="*/ 1808 h 2048"/>
                <a:gd name="T92" fmla="*/ 1808 w 2048"/>
                <a:gd name="T93" fmla="*/ 1688 h 2048"/>
                <a:gd name="T94" fmla="*/ 1928 w 2048"/>
                <a:gd name="T95" fmla="*/ 1748 h 2048"/>
                <a:gd name="T96" fmla="*/ 1868 w 2048"/>
                <a:gd name="T97" fmla="*/ 180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2048">
                  <a:moveTo>
                    <a:pt x="1868" y="1328"/>
                  </a:moveTo>
                  <a:cubicBezTo>
                    <a:pt x="1808" y="1328"/>
                    <a:pt x="1808" y="1328"/>
                    <a:pt x="1808" y="1328"/>
                  </a:cubicBezTo>
                  <a:cubicBezTo>
                    <a:pt x="1808" y="420"/>
                    <a:pt x="1808" y="420"/>
                    <a:pt x="1808" y="420"/>
                  </a:cubicBezTo>
                  <a:cubicBezTo>
                    <a:pt x="1808" y="404"/>
                    <a:pt x="1802" y="389"/>
                    <a:pt x="1790" y="378"/>
                  </a:cubicBezTo>
                  <a:cubicBezTo>
                    <a:pt x="1430" y="18"/>
                    <a:pt x="1430" y="18"/>
                    <a:pt x="1430" y="18"/>
                  </a:cubicBezTo>
                  <a:cubicBezTo>
                    <a:pt x="1420" y="7"/>
                    <a:pt x="1404" y="0"/>
                    <a:pt x="1388" y="0"/>
                  </a:cubicBezTo>
                  <a:cubicBezTo>
                    <a:pt x="300" y="0"/>
                    <a:pt x="300" y="0"/>
                    <a:pt x="300" y="0"/>
                  </a:cubicBezTo>
                  <a:cubicBezTo>
                    <a:pt x="267" y="0"/>
                    <a:pt x="240" y="27"/>
                    <a:pt x="240" y="60"/>
                  </a:cubicBezTo>
                  <a:cubicBezTo>
                    <a:pt x="240" y="360"/>
                    <a:pt x="240" y="360"/>
                    <a:pt x="240" y="360"/>
                  </a:cubicBezTo>
                  <a:cubicBezTo>
                    <a:pt x="180" y="360"/>
                    <a:pt x="180" y="360"/>
                    <a:pt x="180" y="360"/>
                  </a:cubicBezTo>
                  <a:cubicBezTo>
                    <a:pt x="81" y="360"/>
                    <a:pt x="0" y="441"/>
                    <a:pt x="0" y="540"/>
                  </a:cubicBezTo>
                  <a:cubicBezTo>
                    <a:pt x="0" y="780"/>
                    <a:pt x="0" y="780"/>
                    <a:pt x="0" y="780"/>
                  </a:cubicBezTo>
                  <a:cubicBezTo>
                    <a:pt x="0" y="879"/>
                    <a:pt x="81" y="960"/>
                    <a:pt x="180" y="960"/>
                  </a:cubicBezTo>
                  <a:cubicBezTo>
                    <a:pt x="240" y="960"/>
                    <a:pt x="240" y="960"/>
                    <a:pt x="240" y="960"/>
                  </a:cubicBezTo>
                  <a:cubicBezTo>
                    <a:pt x="240" y="1988"/>
                    <a:pt x="240" y="1988"/>
                    <a:pt x="240" y="1988"/>
                  </a:cubicBezTo>
                  <a:cubicBezTo>
                    <a:pt x="240" y="2021"/>
                    <a:pt x="267" y="2048"/>
                    <a:pt x="300" y="2048"/>
                  </a:cubicBezTo>
                  <a:cubicBezTo>
                    <a:pt x="1748" y="2048"/>
                    <a:pt x="1748" y="2048"/>
                    <a:pt x="1748" y="2048"/>
                  </a:cubicBezTo>
                  <a:cubicBezTo>
                    <a:pt x="1781" y="2048"/>
                    <a:pt x="1808" y="2021"/>
                    <a:pt x="1808" y="1988"/>
                  </a:cubicBezTo>
                  <a:cubicBezTo>
                    <a:pt x="1808" y="1928"/>
                    <a:pt x="1808" y="1928"/>
                    <a:pt x="1808" y="1928"/>
                  </a:cubicBezTo>
                  <a:cubicBezTo>
                    <a:pt x="1868" y="1928"/>
                    <a:pt x="1868" y="1928"/>
                    <a:pt x="1868" y="1928"/>
                  </a:cubicBezTo>
                  <a:cubicBezTo>
                    <a:pt x="1967" y="1928"/>
                    <a:pt x="2048" y="1847"/>
                    <a:pt x="2048" y="1748"/>
                  </a:cubicBezTo>
                  <a:cubicBezTo>
                    <a:pt x="2048" y="1508"/>
                    <a:pt x="2048" y="1508"/>
                    <a:pt x="2048" y="1508"/>
                  </a:cubicBezTo>
                  <a:cubicBezTo>
                    <a:pt x="2048" y="1409"/>
                    <a:pt x="1967" y="1328"/>
                    <a:pt x="1868" y="1328"/>
                  </a:cubicBezTo>
                  <a:close/>
                  <a:moveTo>
                    <a:pt x="1928" y="1508"/>
                  </a:moveTo>
                  <a:cubicBezTo>
                    <a:pt x="1928" y="1578"/>
                    <a:pt x="1928" y="1578"/>
                    <a:pt x="1928" y="1578"/>
                  </a:cubicBezTo>
                  <a:cubicBezTo>
                    <a:pt x="1909" y="1572"/>
                    <a:pt x="1889" y="1568"/>
                    <a:pt x="1868" y="1568"/>
                  </a:cubicBezTo>
                  <a:cubicBezTo>
                    <a:pt x="1824" y="1568"/>
                    <a:pt x="1547" y="1568"/>
                    <a:pt x="1508" y="1568"/>
                  </a:cubicBezTo>
                  <a:cubicBezTo>
                    <a:pt x="1475" y="1568"/>
                    <a:pt x="1448" y="1595"/>
                    <a:pt x="1448" y="1628"/>
                  </a:cubicBezTo>
                  <a:cubicBezTo>
                    <a:pt x="1448" y="1636"/>
                    <a:pt x="1448" y="1636"/>
                    <a:pt x="1448" y="1636"/>
                  </a:cubicBezTo>
                  <a:cubicBezTo>
                    <a:pt x="1256" y="1508"/>
                    <a:pt x="1256" y="1508"/>
                    <a:pt x="1256" y="1508"/>
                  </a:cubicBezTo>
                  <a:cubicBezTo>
                    <a:pt x="1448" y="1380"/>
                    <a:pt x="1448" y="1380"/>
                    <a:pt x="1448" y="1380"/>
                  </a:cubicBezTo>
                  <a:cubicBezTo>
                    <a:pt x="1448" y="1388"/>
                    <a:pt x="1448" y="1388"/>
                    <a:pt x="1448" y="1388"/>
                  </a:cubicBezTo>
                  <a:cubicBezTo>
                    <a:pt x="1448" y="1421"/>
                    <a:pt x="1475" y="1448"/>
                    <a:pt x="1508" y="1448"/>
                  </a:cubicBezTo>
                  <a:cubicBezTo>
                    <a:pt x="1868" y="1448"/>
                    <a:pt x="1868" y="1448"/>
                    <a:pt x="1868" y="1448"/>
                  </a:cubicBezTo>
                  <a:cubicBezTo>
                    <a:pt x="1901" y="1448"/>
                    <a:pt x="1928" y="1475"/>
                    <a:pt x="1928" y="1508"/>
                  </a:cubicBezTo>
                  <a:close/>
                  <a:moveTo>
                    <a:pt x="1448" y="205"/>
                  </a:moveTo>
                  <a:cubicBezTo>
                    <a:pt x="1603" y="360"/>
                    <a:pt x="1603" y="360"/>
                    <a:pt x="1603" y="360"/>
                  </a:cubicBezTo>
                  <a:cubicBezTo>
                    <a:pt x="1448" y="360"/>
                    <a:pt x="1448" y="360"/>
                    <a:pt x="1448" y="360"/>
                  </a:cubicBezTo>
                  <a:lnTo>
                    <a:pt x="1448" y="205"/>
                  </a:lnTo>
                  <a:close/>
                  <a:moveTo>
                    <a:pt x="180" y="480"/>
                  </a:moveTo>
                  <a:cubicBezTo>
                    <a:pt x="540" y="480"/>
                    <a:pt x="540" y="480"/>
                    <a:pt x="540" y="480"/>
                  </a:cubicBezTo>
                  <a:cubicBezTo>
                    <a:pt x="573" y="480"/>
                    <a:pt x="600" y="453"/>
                    <a:pt x="600" y="420"/>
                  </a:cubicBezTo>
                  <a:cubicBezTo>
                    <a:pt x="600" y="411"/>
                    <a:pt x="600" y="411"/>
                    <a:pt x="600" y="411"/>
                  </a:cubicBezTo>
                  <a:cubicBezTo>
                    <a:pt x="795" y="540"/>
                    <a:pt x="795" y="540"/>
                    <a:pt x="795" y="540"/>
                  </a:cubicBezTo>
                  <a:cubicBezTo>
                    <a:pt x="600" y="669"/>
                    <a:pt x="600" y="669"/>
                    <a:pt x="600" y="669"/>
                  </a:cubicBezTo>
                  <a:cubicBezTo>
                    <a:pt x="600" y="660"/>
                    <a:pt x="600" y="660"/>
                    <a:pt x="600" y="660"/>
                  </a:cubicBezTo>
                  <a:cubicBezTo>
                    <a:pt x="600" y="627"/>
                    <a:pt x="573" y="600"/>
                    <a:pt x="540" y="600"/>
                  </a:cubicBezTo>
                  <a:cubicBezTo>
                    <a:pt x="498" y="600"/>
                    <a:pt x="237" y="600"/>
                    <a:pt x="180" y="600"/>
                  </a:cubicBezTo>
                  <a:cubicBezTo>
                    <a:pt x="159" y="600"/>
                    <a:pt x="139" y="604"/>
                    <a:pt x="120" y="610"/>
                  </a:cubicBezTo>
                  <a:cubicBezTo>
                    <a:pt x="120" y="540"/>
                    <a:pt x="120" y="540"/>
                    <a:pt x="120" y="540"/>
                  </a:cubicBezTo>
                  <a:cubicBezTo>
                    <a:pt x="120" y="507"/>
                    <a:pt x="147" y="480"/>
                    <a:pt x="180" y="480"/>
                  </a:cubicBezTo>
                  <a:close/>
                  <a:moveTo>
                    <a:pt x="180" y="840"/>
                  </a:moveTo>
                  <a:cubicBezTo>
                    <a:pt x="147" y="840"/>
                    <a:pt x="120" y="813"/>
                    <a:pt x="120" y="780"/>
                  </a:cubicBezTo>
                  <a:cubicBezTo>
                    <a:pt x="120" y="747"/>
                    <a:pt x="147" y="720"/>
                    <a:pt x="180" y="720"/>
                  </a:cubicBezTo>
                  <a:cubicBezTo>
                    <a:pt x="240" y="720"/>
                    <a:pt x="240" y="720"/>
                    <a:pt x="240" y="720"/>
                  </a:cubicBezTo>
                  <a:cubicBezTo>
                    <a:pt x="240" y="840"/>
                    <a:pt x="240" y="840"/>
                    <a:pt x="240" y="840"/>
                  </a:cubicBezTo>
                  <a:lnTo>
                    <a:pt x="180" y="840"/>
                  </a:lnTo>
                  <a:close/>
                  <a:moveTo>
                    <a:pt x="1688" y="1928"/>
                  </a:moveTo>
                  <a:cubicBezTo>
                    <a:pt x="360" y="1928"/>
                    <a:pt x="360" y="1928"/>
                    <a:pt x="360" y="1928"/>
                  </a:cubicBezTo>
                  <a:cubicBezTo>
                    <a:pt x="360" y="1889"/>
                    <a:pt x="360" y="784"/>
                    <a:pt x="360" y="720"/>
                  </a:cubicBezTo>
                  <a:cubicBezTo>
                    <a:pt x="480" y="720"/>
                    <a:pt x="480" y="720"/>
                    <a:pt x="480" y="720"/>
                  </a:cubicBezTo>
                  <a:cubicBezTo>
                    <a:pt x="480" y="780"/>
                    <a:pt x="480" y="780"/>
                    <a:pt x="480" y="780"/>
                  </a:cubicBezTo>
                  <a:cubicBezTo>
                    <a:pt x="480" y="802"/>
                    <a:pt x="492" y="822"/>
                    <a:pt x="512" y="833"/>
                  </a:cubicBezTo>
                  <a:cubicBezTo>
                    <a:pt x="531" y="843"/>
                    <a:pt x="555" y="842"/>
                    <a:pt x="573" y="830"/>
                  </a:cubicBezTo>
                  <a:cubicBezTo>
                    <a:pt x="937" y="590"/>
                    <a:pt x="937" y="590"/>
                    <a:pt x="937" y="590"/>
                  </a:cubicBezTo>
                  <a:cubicBezTo>
                    <a:pt x="954" y="579"/>
                    <a:pt x="964" y="560"/>
                    <a:pt x="964" y="540"/>
                  </a:cubicBezTo>
                  <a:cubicBezTo>
                    <a:pt x="964" y="520"/>
                    <a:pt x="954" y="501"/>
                    <a:pt x="937" y="490"/>
                  </a:cubicBezTo>
                  <a:cubicBezTo>
                    <a:pt x="573" y="250"/>
                    <a:pt x="573" y="250"/>
                    <a:pt x="573" y="250"/>
                  </a:cubicBezTo>
                  <a:cubicBezTo>
                    <a:pt x="555" y="238"/>
                    <a:pt x="531" y="237"/>
                    <a:pt x="512" y="247"/>
                  </a:cubicBezTo>
                  <a:cubicBezTo>
                    <a:pt x="492" y="258"/>
                    <a:pt x="480" y="278"/>
                    <a:pt x="480" y="300"/>
                  </a:cubicBezTo>
                  <a:cubicBezTo>
                    <a:pt x="480" y="360"/>
                    <a:pt x="480" y="360"/>
                    <a:pt x="480" y="360"/>
                  </a:cubicBezTo>
                  <a:cubicBezTo>
                    <a:pt x="360" y="360"/>
                    <a:pt x="360" y="360"/>
                    <a:pt x="360" y="360"/>
                  </a:cubicBezTo>
                  <a:cubicBezTo>
                    <a:pt x="360" y="120"/>
                    <a:pt x="360" y="120"/>
                    <a:pt x="360" y="120"/>
                  </a:cubicBezTo>
                  <a:cubicBezTo>
                    <a:pt x="1328" y="120"/>
                    <a:pt x="1328" y="120"/>
                    <a:pt x="1328" y="120"/>
                  </a:cubicBezTo>
                  <a:cubicBezTo>
                    <a:pt x="1328" y="420"/>
                    <a:pt x="1328" y="420"/>
                    <a:pt x="1328" y="420"/>
                  </a:cubicBezTo>
                  <a:cubicBezTo>
                    <a:pt x="1328" y="453"/>
                    <a:pt x="1355" y="480"/>
                    <a:pt x="1388" y="480"/>
                  </a:cubicBezTo>
                  <a:cubicBezTo>
                    <a:pt x="1688" y="480"/>
                    <a:pt x="1688" y="480"/>
                    <a:pt x="1688" y="480"/>
                  </a:cubicBezTo>
                  <a:cubicBezTo>
                    <a:pt x="1688" y="1328"/>
                    <a:pt x="1688" y="1328"/>
                    <a:pt x="1688" y="1328"/>
                  </a:cubicBezTo>
                  <a:cubicBezTo>
                    <a:pt x="1568" y="1328"/>
                    <a:pt x="1568" y="1328"/>
                    <a:pt x="1568" y="1328"/>
                  </a:cubicBezTo>
                  <a:cubicBezTo>
                    <a:pt x="1568" y="1268"/>
                    <a:pt x="1568" y="1268"/>
                    <a:pt x="1568" y="1268"/>
                  </a:cubicBezTo>
                  <a:cubicBezTo>
                    <a:pt x="1568" y="1246"/>
                    <a:pt x="1556" y="1226"/>
                    <a:pt x="1536" y="1215"/>
                  </a:cubicBezTo>
                  <a:cubicBezTo>
                    <a:pt x="1517" y="1205"/>
                    <a:pt x="1493" y="1206"/>
                    <a:pt x="1475" y="1218"/>
                  </a:cubicBezTo>
                  <a:cubicBezTo>
                    <a:pt x="1115" y="1458"/>
                    <a:pt x="1115" y="1458"/>
                    <a:pt x="1115" y="1458"/>
                  </a:cubicBezTo>
                  <a:cubicBezTo>
                    <a:pt x="1098" y="1469"/>
                    <a:pt x="1088" y="1488"/>
                    <a:pt x="1088" y="1508"/>
                  </a:cubicBezTo>
                  <a:cubicBezTo>
                    <a:pt x="1088" y="1528"/>
                    <a:pt x="1098" y="1547"/>
                    <a:pt x="1115" y="1558"/>
                  </a:cubicBezTo>
                  <a:cubicBezTo>
                    <a:pt x="1475" y="1798"/>
                    <a:pt x="1475" y="1798"/>
                    <a:pt x="1475" y="1798"/>
                  </a:cubicBezTo>
                  <a:cubicBezTo>
                    <a:pt x="1493" y="1810"/>
                    <a:pt x="1517" y="1811"/>
                    <a:pt x="1536" y="1801"/>
                  </a:cubicBezTo>
                  <a:cubicBezTo>
                    <a:pt x="1556" y="1790"/>
                    <a:pt x="1568" y="1770"/>
                    <a:pt x="1568" y="1748"/>
                  </a:cubicBezTo>
                  <a:cubicBezTo>
                    <a:pt x="1568" y="1688"/>
                    <a:pt x="1568" y="1688"/>
                    <a:pt x="1568" y="1688"/>
                  </a:cubicBezTo>
                  <a:cubicBezTo>
                    <a:pt x="1688" y="1688"/>
                    <a:pt x="1688" y="1688"/>
                    <a:pt x="1688" y="1688"/>
                  </a:cubicBezTo>
                  <a:lnTo>
                    <a:pt x="1688" y="1928"/>
                  </a:lnTo>
                  <a:close/>
                  <a:moveTo>
                    <a:pt x="1868" y="1808"/>
                  </a:moveTo>
                  <a:cubicBezTo>
                    <a:pt x="1808" y="1808"/>
                    <a:pt x="1808" y="1808"/>
                    <a:pt x="1808" y="1808"/>
                  </a:cubicBezTo>
                  <a:cubicBezTo>
                    <a:pt x="1808" y="1688"/>
                    <a:pt x="1808" y="1688"/>
                    <a:pt x="1808" y="1688"/>
                  </a:cubicBezTo>
                  <a:cubicBezTo>
                    <a:pt x="1868" y="1688"/>
                    <a:pt x="1868" y="1688"/>
                    <a:pt x="1868" y="1688"/>
                  </a:cubicBezTo>
                  <a:cubicBezTo>
                    <a:pt x="1901" y="1688"/>
                    <a:pt x="1928" y="1715"/>
                    <a:pt x="1928" y="1748"/>
                  </a:cubicBezTo>
                  <a:cubicBezTo>
                    <a:pt x="1928" y="1781"/>
                    <a:pt x="1901" y="1808"/>
                    <a:pt x="1868" y="1808"/>
                  </a:cubicBezTo>
                  <a:close/>
                  <a:moveTo>
                    <a:pt x="1868" y="1808"/>
                  </a:moveTo>
                  <a:cubicBezTo>
                    <a:pt x="1868" y="1808"/>
                    <a:pt x="1868" y="1808"/>
                    <a:pt x="1868" y="18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0" name="Freeform 6">
              <a:extLst>
                <a:ext uri="{FF2B5EF4-FFF2-40B4-BE49-F238E27FC236}">
                  <a16:creationId xmlns:a16="http://schemas.microsoft.com/office/drawing/2014/main" id="{F4F7F4A4-A4EC-4ABD-85FB-74ED1930791A}"/>
                </a:ext>
              </a:extLst>
            </p:cNvPr>
            <p:cNvSpPr>
              <a:spLocks noEditPoints="1"/>
            </p:cNvSpPr>
            <p:nvPr/>
          </p:nvSpPr>
          <p:spPr bwMode="auto">
            <a:xfrm>
              <a:off x="-1409701" y="1128713"/>
              <a:ext cx="479425" cy="119062"/>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1" name="Freeform 7">
              <a:extLst>
                <a:ext uri="{FF2B5EF4-FFF2-40B4-BE49-F238E27FC236}">
                  <a16:creationId xmlns:a16="http://schemas.microsoft.com/office/drawing/2014/main" id="{BE8B33D9-7085-4182-BE58-00188A783C7C}"/>
                </a:ext>
              </a:extLst>
            </p:cNvPr>
            <p:cNvSpPr>
              <a:spLocks noEditPoints="1"/>
            </p:cNvSpPr>
            <p:nvPr/>
          </p:nvSpPr>
          <p:spPr bwMode="auto">
            <a:xfrm>
              <a:off x="-1409701" y="1366838"/>
              <a:ext cx="479425" cy="120650"/>
            </a:xfrm>
            <a:custGeom>
              <a:avLst/>
              <a:gdLst>
                <a:gd name="T0" fmla="*/ 60 w 480"/>
                <a:gd name="T1" fmla="*/ 120 h 120"/>
                <a:gd name="T2" fmla="*/ 420 w 480"/>
                <a:gd name="T3" fmla="*/ 120 h 120"/>
                <a:gd name="T4" fmla="*/ 480 w 480"/>
                <a:gd name="T5" fmla="*/ 60 h 120"/>
                <a:gd name="T6" fmla="*/ 420 w 480"/>
                <a:gd name="T7" fmla="*/ 0 h 120"/>
                <a:gd name="T8" fmla="*/ 60 w 480"/>
                <a:gd name="T9" fmla="*/ 0 h 120"/>
                <a:gd name="T10" fmla="*/ 0 w 480"/>
                <a:gd name="T11" fmla="*/ 60 h 120"/>
                <a:gd name="T12" fmla="*/ 60 w 480"/>
                <a:gd name="T13" fmla="*/ 120 h 120"/>
                <a:gd name="T14" fmla="*/ 60 w 480"/>
                <a:gd name="T15" fmla="*/ 120 h 120"/>
                <a:gd name="T16" fmla="*/ 60 w 480"/>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120">
                  <a:moveTo>
                    <a:pt x="60" y="120"/>
                  </a:moveTo>
                  <a:cubicBezTo>
                    <a:pt x="420" y="120"/>
                    <a:pt x="420" y="120"/>
                    <a:pt x="420" y="120"/>
                  </a:cubicBezTo>
                  <a:cubicBezTo>
                    <a:pt x="453" y="120"/>
                    <a:pt x="480" y="93"/>
                    <a:pt x="480" y="60"/>
                  </a:cubicBezTo>
                  <a:cubicBezTo>
                    <a:pt x="480" y="27"/>
                    <a:pt x="453" y="0"/>
                    <a:pt x="420"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2" name="Freeform 8">
              <a:extLst>
                <a:ext uri="{FF2B5EF4-FFF2-40B4-BE49-F238E27FC236}">
                  <a16:creationId xmlns:a16="http://schemas.microsoft.com/office/drawing/2014/main" id="{B3738298-B45E-47C4-AF16-CA027F03F715}"/>
                </a:ext>
              </a:extLst>
            </p:cNvPr>
            <p:cNvSpPr>
              <a:spLocks noEditPoints="1"/>
            </p:cNvSpPr>
            <p:nvPr/>
          </p:nvSpPr>
          <p:spPr bwMode="auto">
            <a:xfrm>
              <a:off x="-1897063" y="1854200"/>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3" name="Freeform 9">
              <a:extLst>
                <a:ext uri="{FF2B5EF4-FFF2-40B4-BE49-F238E27FC236}">
                  <a16:creationId xmlns:a16="http://schemas.microsoft.com/office/drawing/2014/main" id="{5EAFCB27-5D66-4153-86AA-16ED300D0225}"/>
                </a:ext>
              </a:extLst>
            </p:cNvPr>
            <p:cNvSpPr>
              <a:spLocks noEditPoints="1"/>
            </p:cNvSpPr>
            <p:nvPr/>
          </p:nvSpPr>
          <p:spPr bwMode="auto">
            <a:xfrm>
              <a:off x="-1897063" y="2093913"/>
              <a:ext cx="482600" cy="119062"/>
            </a:xfrm>
            <a:custGeom>
              <a:avLst/>
              <a:gdLst>
                <a:gd name="T0" fmla="*/ 424 w 484"/>
                <a:gd name="T1" fmla="*/ 0 h 120"/>
                <a:gd name="T2" fmla="*/ 60 w 484"/>
                <a:gd name="T3" fmla="*/ 0 h 120"/>
                <a:gd name="T4" fmla="*/ 0 w 484"/>
                <a:gd name="T5" fmla="*/ 60 h 120"/>
                <a:gd name="T6" fmla="*/ 60 w 484"/>
                <a:gd name="T7" fmla="*/ 120 h 120"/>
                <a:gd name="T8" fmla="*/ 424 w 484"/>
                <a:gd name="T9" fmla="*/ 120 h 120"/>
                <a:gd name="T10" fmla="*/ 484 w 484"/>
                <a:gd name="T11" fmla="*/ 60 h 120"/>
                <a:gd name="T12" fmla="*/ 424 w 484"/>
                <a:gd name="T13" fmla="*/ 0 h 120"/>
                <a:gd name="T14" fmla="*/ 424 w 484"/>
                <a:gd name="T15" fmla="*/ 0 h 120"/>
                <a:gd name="T16" fmla="*/ 424 w 484"/>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120">
                  <a:moveTo>
                    <a:pt x="424" y="0"/>
                  </a:moveTo>
                  <a:cubicBezTo>
                    <a:pt x="60" y="0"/>
                    <a:pt x="60" y="0"/>
                    <a:pt x="60" y="0"/>
                  </a:cubicBezTo>
                  <a:cubicBezTo>
                    <a:pt x="27" y="0"/>
                    <a:pt x="0" y="27"/>
                    <a:pt x="0" y="60"/>
                  </a:cubicBezTo>
                  <a:cubicBezTo>
                    <a:pt x="0" y="93"/>
                    <a:pt x="27" y="120"/>
                    <a:pt x="60" y="120"/>
                  </a:cubicBezTo>
                  <a:cubicBezTo>
                    <a:pt x="424" y="120"/>
                    <a:pt x="424" y="120"/>
                    <a:pt x="424" y="120"/>
                  </a:cubicBezTo>
                  <a:cubicBezTo>
                    <a:pt x="457" y="120"/>
                    <a:pt x="484" y="93"/>
                    <a:pt x="484" y="60"/>
                  </a:cubicBezTo>
                  <a:cubicBezTo>
                    <a:pt x="484" y="27"/>
                    <a:pt x="457" y="0"/>
                    <a:pt x="424" y="0"/>
                  </a:cubicBezTo>
                  <a:close/>
                  <a:moveTo>
                    <a:pt x="424" y="0"/>
                  </a:moveTo>
                  <a:cubicBezTo>
                    <a:pt x="424" y="0"/>
                    <a:pt x="424"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4" name="Freeform 10">
              <a:extLst>
                <a:ext uri="{FF2B5EF4-FFF2-40B4-BE49-F238E27FC236}">
                  <a16:creationId xmlns:a16="http://schemas.microsoft.com/office/drawing/2014/main" id="{510D992D-1943-403C-A130-B2E66CE14548}"/>
                </a:ext>
              </a:extLst>
            </p:cNvPr>
            <p:cNvSpPr>
              <a:spLocks noEditPoints="1"/>
            </p:cNvSpPr>
            <p:nvPr/>
          </p:nvSpPr>
          <p:spPr bwMode="auto">
            <a:xfrm>
              <a:off x="-1897063" y="1614488"/>
              <a:ext cx="966788" cy="119062"/>
            </a:xfrm>
            <a:custGeom>
              <a:avLst/>
              <a:gdLst>
                <a:gd name="T0" fmla="*/ 60 w 968"/>
                <a:gd name="T1" fmla="*/ 120 h 120"/>
                <a:gd name="T2" fmla="*/ 908 w 968"/>
                <a:gd name="T3" fmla="*/ 120 h 120"/>
                <a:gd name="T4" fmla="*/ 968 w 968"/>
                <a:gd name="T5" fmla="*/ 60 h 120"/>
                <a:gd name="T6" fmla="*/ 908 w 968"/>
                <a:gd name="T7" fmla="*/ 0 h 120"/>
                <a:gd name="T8" fmla="*/ 60 w 968"/>
                <a:gd name="T9" fmla="*/ 0 h 120"/>
                <a:gd name="T10" fmla="*/ 0 w 968"/>
                <a:gd name="T11" fmla="*/ 60 h 120"/>
                <a:gd name="T12" fmla="*/ 60 w 968"/>
                <a:gd name="T13" fmla="*/ 120 h 120"/>
                <a:gd name="T14" fmla="*/ 60 w 968"/>
                <a:gd name="T15" fmla="*/ 120 h 120"/>
                <a:gd name="T16" fmla="*/ 60 w 968"/>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20">
                  <a:moveTo>
                    <a:pt x="60" y="120"/>
                  </a:moveTo>
                  <a:cubicBezTo>
                    <a:pt x="908" y="120"/>
                    <a:pt x="908" y="120"/>
                    <a:pt x="908" y="120"/>
                  </a:cubicBezTo>
                  <a:cubicBezTo>
                    <a:pt x="941" y="120"/>
                    <a:pt x="968" y="93"/>
                    <a:pt x="968" y="60"/>
                  </a:cubicBezTo>
                  <a:cubicBezTo>
                    <a:pt x="968" y="27"/>
                    <a:pt x="941" y="0"/>
                    <a:pt x="908" y="0"/>
                  </a:cubicBezTo>
                  <a:cubicBezTo>
                    <a:pt x="60" y="0"/>
                    <a:pt x="60" y="0"/>
                    <a:pt x="60" y="0"/>
                  </a:cubicBezTo>
                  <a:cubicBezTo>
                    <a:pt x="27" y="0"/>
                    <a:pt x="0" y="27"/>
                    <a:pt x="0" y="60"/>
                  </a:cubicBezTo>
                  <a:cubicBezTo>
                    <a:pt x="0" y="93"/>
                    <a:pt x="27" y="120"/>
                    <a:pt x="60" y="120"/>
                  </a:cubicBezTo>
                  <a:close/>
                  <a:moveTo>
                    <a:pt x="60" y="120"/>
                  </a:moveTo>
                  <a:cubicBezTo>
                    <a:pt x="60" y="120"/>
                    <a:pt x="60" y="120"/>
                    <a:pt x="6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43" name="Group 42">
            <a:extLst>
              <a:ext uri="{FF2B5EF4-FFF2-40B4-BE49-F238E27FC236}">
                <a16:creationId xmlns:a16="http://schemas.microsoft.com/office/drawing/2014/main" id="{735EA95C-2433-4F8E-86B1-69D6A0030619}"/>
              </a:ext>
            </a:extLst>
          </p:cNvPr>
          <p:cNvGrpSpPr/>
          <p:nvPr/>
        </p:nvGrpSpPr>
        <p:grpSpPr>
          <a:xfrm>
            <a:off x="3964306" y="2398861"/>
            <a:ext cx="379095" cy="353657"/>
            <a:chOff x="12560300" y="2195513"/>
            <a:chExt cx="666751" cy="684212"/>
          </a:xfrm>
          <a:solidFill>
            <a:srgbClr val="C4D89B"/>
          </a:solidFill>
        </p:grpSpPr>
        <p:sp>
          <p:nvSpPr>
            <p:cNvPr id="37" name="Freeform 26">
              <a:extLst>
                <a:ext uri="{FF2B5EF4-FFF2-40B4-BE49-F238E27FC236}">
                  <a16:creationId xmlns:a16="http://schemas.microsoft.com/office/drawing/2014/main" id="{FDAD7E8B-4F21-4B90-896F-949C5E315134}"/>
                </a:ext>
              </a:extLst>
            </p:cNvPr>
            <p:cNvSpPr>
              <a:spLocks noEditPoints="1"/>
            </p:cNvSpPr>
            <p:nvPr/>
          </p:nvSpPr>
          <p:spPr bwMode="auto">
            <a:xfrm>
              <a:off x="12703175" y="2405063"/>
              <a:ext cx="381000" cy="106363"/>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8" name="Freeform 27">
              <a:extLst>
                <a:ext uri="{FF2B5EF4-FFF2-40B4-BE49-F238E27FC236}">
                  <a16:creationId xmlns:a16="http://schemas.microsoft.com/office/drawing/2014/main" id="{E173422B-871E-4801-B548-016790BFABDE}"/>
                </a:ext>
              </a:extLst>
            </p:cNvPr>
            <p:cNvSpPr>
              <a:spLocks noEditPoints="1"/>
            </p:cNvSpPr>
            <p:nvPr/>
          </p:nvSpPr>
          <p:spPr bwMode="auto">
            <a:xfrm>
              <a:off x="12703175" y="2522538"/>
              <a:ext cx="381000" cy="106363"/>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9" name="Freeform 28">
              <a:extLst>
                <a:ext uri="{FF2B5EF4-FFF2-40B4-BE49-F238E27FC236}">
                  <a16:creationId xmlns:a16="http://schemas.microsoft.com/office/drawing/2014/main" id="{625F4B2E-4B92-4029-8C09-C708A35D7E5E}"/>
                </a:ext>
              </a:extLst>
            </p:cNvPr>
            <p:cNvSpPr>
              <a:spLocks noEditPoints="1"/>
            </p:cNvSpPr>
            <p:nvPr/>
          </p:nvSpPr>
          <p:spPr bwMode="auto">
            <a:xfrm>
              <a:off x="12703175" y="2638425"/>
              <a:ext cx="381000" cy="1047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0" name="Freeform 29">
              <a:extLst>
                <a:ext uri="{FF2B5EF4-FFF2-40B4-BE49-F238E27FC236}">
                  <a16:creationId xmlns:a16="http://schemas.microsoft.com/office/drawing/2014/main" id="{6A7A1E39-15D0-41E3-ADDF-9F61E8DD075D}"/>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close/>
                  <a:moveTo>
                    <a:pt x="155" y="33"/>
                  </a:moveTo>
                  <a:lnTo>
                    <a:pt x="15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1" name="Freeform 30">
              <a:extLst>
                <a:ext uri="{FF2B5EF4-FFF2-40B4-BE49-F238E27FC236}">
                  <a16:creationId xmlns:a16="http://schemas.microsoft.com/office/drawing/2014/main" id="{5AAECDD4-25C5-47F8-9E99-1992B81BE359}"/>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moveTo>
                    <a:pt x="155" y="33"/>
                  </a:moveTo>
                  <a:lnTo>
                    <a:pt x="155" y="3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42" name="Freeform 31">
              <a:extLst>
                <a:ext uri="{FF2B5EF4-FFF2-40B4-BE49-F238E27FC236}">
                  <a16:creationId xmlns:a16="http://schemas.microsoft.com/office/drawing/2014/main" id="{361695D6-46A3-4075-B9D7-93F052040498}"/>
                </a:ext>
              </a:extLst>
            </p:cNvPr>
            <p:cNvSpPr>
              <a:spLocks noEditPoints="1"/>
            </p:cNvSpPr>
            <p:nvPr/>
          </p:nvSpPr>
          <p:spPr bwMode="auto">
            <a:xfrm>
              <a:off x="12560300" y="2195513"/>
              <a:ext cx="666751" cy="388938"/>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
        <p:nvSpPr>
          <p:cNvPr id="2" name="Title 1">
            <a:extLst>
              <a:ext uri="{FF2B5EF4-FFF2-40B4-BE49-F238E27FC236}">
                <a16:creationId xmlns:a16="http://schemas.microsoft.com/office/drawing/2014/main" id="{43688ACF-632E-44A4-9CCF-F600D416A847}"/>
              </a:ext>
            </a:extLst>
          </p:cNvPr>
          <p:cNvSpPr>
            <a:spLocks noGrp="1"/>
          </p:cNvSpPr>
          <p:nvPr>
            <p:ph type="title"/>
          </p:nvPr>
        </p:nvSpPr>
        <p:spPr>
          <a:xfrm>
            <a:off x="83933" y="91186"/>
            <a:ext cx="7538400" cy="384711"/>
          </a:xfrm>
        </p:spPr>
        <p:txBody>
          <a:bodyPr/>
          <a:lstStyle/>
          <a:p>
            <a:r>
              <a:rPr lang="en-US" sz="1900" dirty="0">
                <a:solidFill>
                  <a:schemeClr val="tx1">
                    <a:lumMod val="65000"/>
                    <a:lumOff val="35000"/>
                  </a:schemeClr>
                </a:solidFill>
                <a:latin typeface="Segoe UI" panose="020B0502040204020203" pitchFamily="34" charset="0"/>
                <a:cs typeface="Segoe UI" panose="020B0502040204020203" pitchFamily="34" charset="0"/>
              </a:rPr>
              <a:t>Sify as a SD-WAN partner</a:t>
            </a:r>
          </a:p>
        </p:txBody>
      </p:sp>
      <p:sp>
        <p:nvSpPr>
          <p:cNvPr id="20" name="TextBox 19">
            <a:extLst>
              <a:ext uri="{FF2B5EF4-FFF2-40B4-BE49-F238E27FC236}">
                <a16:creationId xmlns:a16="http://schemas.microsoft.com/office/drawing/2014/main" id="{32EC2B5A-443F-4110-9D64-BEC266764E94}"/>
              </a:ext>
            </a:extLst>
          </p:cNvPr>
          <p:cNvSpPr txBox="1"/>
          <p:nvPr/>
        </p:nvSpPr>
        <p:spPr>
          <a:xfrm>
            <a:off x="922833" y="4587624"/>
            <a:ext cx="7298333" cy="492443"/>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b="1" dirty="0">
                <a:latin typeface="Segoe UI" panose="020B0502040204020203" pitchFamily="34" charset="0"/>
                <a:cs typeface="Segoe UI" panose="020B0502040204020203" pitchFamily="34" charset="0"/>
              </a:rPr>
              <a:t>End to End Managed services </a:t>
            </a:r>
            <a:r>
              <a:rPr lang="en-US" sz="1200" dirty="0">
                <a:latin typeface="Segoe UI" panose="020B0502040204020203" pitchFamily="34" charset="0"/>
                <a:cs typeface="Segoe UI" panose="020B0502040204020203" pitchFamily="34" charset="0"/>
              </a:rPr>
              <a:t>to drive efficiencies, lead engagements through insights and value beyond cost economics</a:t>
            </a:r>
            <a:r>
              <a:rPr lang="en-US" sz="14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980508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3BD23A-9EB1-4254-A075-BBD54FA203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611" r="9948" b="5700"/>
          <a:stretch/>
        </p:blipFill>
        <p:spPr>
          <a:xfrm>
            <a:off x="-14477" y="984186"/>
            <a:ext cx="3659226" cy="4159316"/>
          </a:xfrm>
          <a:prstGeom prst="rect">
            <a:avLst/>
          </a:prstGeom>
        </p:spPr>
      </p:pic>
      <p:grpSp>
        <p:nvGrpSpPr>
          <p:cNvPr id="16" name="Group 15">
            <a:extLst>
              <a:ext uri="{FF2B5EF4-FFF2-40B4-BE49-F238E27FC236}">
                <a16:creationId xmlns:a16="http://schemas.microsoft.com/office/drawing/2014/main" id="{8670CB2F-E6D0-4C7E-80CE-87D2E07C2276}"/>
              </a:ext>
            </a:extLst>
          </p:cNvPr>
          <p:cNvGrpSpPr/>
          <p:nvPr/>
        </p:nvGrpSpPr>
        <p:grpSpPr>
          <a:xfrm>
            <a:off x="3933865" y="2419351"/>
            <a:ext cx="377936" cy="298833"/>
            <a:chOff x="-3033713" y="1181100"/>
            <a:chExt cx="1911350" cy="1511300"/>
          </a:xfrm>
          <a:solidFill>
            <a:schemeClr val="accent1"/>
          </a:solidFill>
        </p:grpSpPr>
        <p:sp>
          <p:nvSpPr>
            <p:cNvPr id="14" name="Freeform 9">
              <a:extLst>
                <a:ext uri="{FF2B5EF4-FFF2-40B4-BE49-F238E27FC236}">
                  <a16:creationId xmlns:a16="http://schemas.microsoft.com/office/drawing/2014/main" id="{01C995C2-3465-4DCB-853C-B64616B54FD1}"/>
                </a:ext>
              </a:extLst>
            </p:cNvPr>
            <p:cNvSpPr>
              <a:spLocks noEditPoints="1"/>
            </p:cNvSpPr>
            <p:nvPr/>
          </p:nvSpPr>
          <p:spPr bwMode="auto">
            <a:xfrm>
              <a:off x="-2144713" y="1181100"/>
              <a:ext cx="1022350" cy="825500"/>
            </a:xfrm>
            <a:custGeom>
              <a:avLst/>
              <a:gdLst>
                <a:gd name="T0" fmla="*/ 574 w 779"/>
                <a:gd name="T1" fmla="*/ 280 h 629"/>
                <a:gd name="T2" fmla="*/ 258 w 779"/>
                <a:gd name="T3" fmla="*/ 0 h 629"/>
                <a:gd name="T4" fmla="*/ 0 w 779"/>
                <a:gd name="T5" fmla="*/ 132 h 629"/>
                <a:gd name="T6" fmla="*/ 21 w 779"/>
                <a:gd name="T7" fmla="*/ 131 h 629"/>
                <a:gd name="T8" fmla="*/ 525 w 779"/>
                <a:gd name="T9" fmla="*/ 516 h 629"/>
                <a:gd name="T10" fmla="*/ 706 w 779"/>
                <a:gd name="T11" fmla="*/ 615 h 629"/>
                <a:gd name="T12" fmla="*/ 719 w 779"/>
                <a:gd name="T13" fmla="*/ 629 h 629"/>
                <a:gd name="T14" fmla="*/ 779 w 779"/>
                <a:gd name="T15" fmla="*/ 485 h 629"/>
                <a:gd name="T16" fmla="*/ 574 w 779"/>
                <a:gd name="T17" fmla="*/ 280 h 629"/>
                <a:gd name="T18" fmla="*/ 574 w 779"/>
                <a:gd name="T19" fmla="*/ 280 h 629"/>
                <a:gd name="T20" fmla="*/ 574 w 779"/>
                <a:gd name="T21" fmla="*/ 28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629">
                  <a:moveTo>
                    <a:pt x="574" y="280"/>
                  </a:moveTo>
                  <a:cubicBezTo>
                    <a:pt x="556" y="122"/>
                    <a:pt x="421" y="0"/>
                    <a:pt x="258" y="0"/>
                  </a:cubicBezTo>
                  <a:cubicBezTo>
                    <a:pt x="152" y="0"/>
                    <a:pt x="58" y="52"/>
                    <a:pt x="0" y="132"/>
                  </a:cubicBezTo>
                  <a:cubicBezTo>
                    <a:pt x="7" y="131"/>
                    <a:pt x="14" y="131"/>
                    <a:pt x="21" y="131"/>
                  </a:cubicBezTo>
                  <a:cubicBezTo>
                    <a:pt x="259" y="131"/>
                    <a:pt x="464" y="292"/>
                    <a:pt x="525" y="516"/>
                  </a:cubicBezTo>
                  <a:cubicBezTo>
                    <a:pt x="593" y="531"/>
                    <a:pt x="656" y="565"/>
                    <a:pt x="706" y="615"/>
                  </a:cubicBezTo>
                  <a:cubicBezTo>
                    <a:pt x="711" y="620"/>
                    <a:pt x="715" y="625"/>
                    <a:pt x="719" y="629"/>
                  </a:cubicBezTo>
                  <a:cubicBezTo>
                    <a:pt x="756" y="592"/>
                    <a:pt x="779" y="541"/>
                    <a:pt x="779" y="485"/>
                  </a:cubicBezTo>
                  <a:cubicBezTo>
                    <a:pt x="779" y="372"/>
                    <a:pt x="687" y="280"/>
                    <a:pt x="574" y="280"/>
                  </a:cubicBezTo>
                  <a:close/>
                  <a:moveTo>
                    <a:pt x="574" y="280"/>
                  </a:moveTo>
                  <a:cubicBezTo>
                    <a:pt x="574" y="280"/>
                    <a:pt x="574" y="280"/>
                    <a:pt x="5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15" name="Freeform 10">
              <a:extLst>
                <a:ext uri="{FF2B5EF4-FFF2-40B4-BE49-F238E27FC236}">
                  <a16:creationId xmlns:a16="http://schemas.microsoft.com/office/drawing/2014/main" id="{14E1FFAF-B65E-40E3-B16F-CFEBAA9A76C0}"/>
                </a:ext>
              </a:extLst>
            </p:cNvPr>
            <p:cNvSpPr>
              <a:spLocks noEditPoints="1"/>
            </p:cNvSpPr>
            <p:nvPr/>
          </p:nvSpPr>
          <p:spPr bwMode="auto">
            <a:xfrm>
              <a:off x="-3033713" y="1479550"/>
              <a:ext cx="1833563" cy="1212850"/>
            </a:xfrm>
            <a:custGeom>
              <a:avLst/>
              <a:gdLst>
                <a:gd name="T0" fmla="*/ 1121 w 1396"/>
                <a:gd name="T1" fmla="*/ 376 h 925"/>
                <a:gd name="T2" fmla="*/ 698 w 1396"/>
                <a:gd name="T3" fmla="*/ 0 h 925"/>
                <a:gd name="T4" fmla="*/ 274 w 1396"/>
                <a:gd name="T5" fmla="*/ 376 h 925"/>
                <a:gd name="T6" fmla="*/ 0 w 1396"/>
                <a:gd name="T7" fmla="*/ 650 h 925"/>
                <a:gd name="T8" fmla="*/ 274 w 1396"/>
                <a:gd name="T9" fmla="*/ 925 h 925"/>
                <a:gd name="T10" fmla="*/ 1121 w 1396"/>
                <a:gd name="T11" fmla="*/ 925 h 925"/>
                <a:gd name="T12" fmla="*/ 1396 w 1396"/>
                <a:gd name="T13" fmla="*/ 650 h 925"/>
                <a:gd name="T14" fmla="*/ 1121 w 1396"/>
                <a:gd name="T15" fmla="*/ 376 h 925"/>
                <a:gd name="T16" fmla="*/ 1121 w 1396"/>
                <a:gd name="T17" fmla="*/ 376 h 925"/>
                <a:gd name="T18" fmla="*/ 1121 w 1396"/>
                <a:gd name="T19" fmla="*/ 376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6" h="925">
                  <a:moveTo>
                    <a:pt x="1121" y="376"/>
                  </a:moveTo>
                  <a:cubicBezTo>
                    <a:pt x="1096" y="164"/>
                    <a:pt x="916" y="0"/>
                    <a:pt x="698" y="0"/>
                  </a:cubicBezTo>
                  <a:cubicBezTo>
                    <a:pt x="479" y="0"/>
                    <a:pt x="299" y="164"/>
                    <a:pt x="274" y="376"/>
                  </a:cubicBezTo>
                  <a:cubicBezTo>
                    <a:pt x="123" y="376"/>
                    <a:pt x="0" y="499"/>
                    <a:pt x="0" y="650"/>
                  </a:cubicBezTo>
                  <a:cubicBezTo>
                    <a:pt x="0" y="802"/>
                    <a:pt x="123" y="925"/>
                    <a:pt x="274" y="925"/>
                  </a:cubicBezTo>
                  <a:cubicBezTo>
                    <a:pt x="1121" y="925"/>
                    <a:pt x="1121" y="925"/>
                    <a:pt x="1121" y="925"/>
                  </a:cubicBezTo>
                  <a:cubicBezTo>
                    <a:pt x="1273" y="925"/>
                    <a:pt x="1396" y="802"/>
                    <a:pt x="1396" y="650"/>
                  </a:cubicBezTo>
                  <a:cubicBezTo>
                    <a:pt x="1396" y="499"/>
                    <a:pt x="1273" y="376"/>
                    <a:pt x="1121" y="376"/>
                  </a:cubicBezTo>
                  <a:close/>
                  <a:moveTo>
                    <a:pt x="1121" y="376"/>
                  </a:moveTo>
                  <a:cubicBezTo>
                    <a:pt x="1121" y="376"/>
                    <a:pt x="1121" y="376"/>
                    <a:pt x="1121" y="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
        <p:nvSpPr>
          <p:cNvPr id="17" name="TextBox 16">
            <a:extLst>
              <a:ext uri="{FF2B5EF4-FFF2-40B4-BE49-F238E27FC236}">
                <a16:creationId xmlns:a16="http://schemas.microsoft.com/office/drawing/2014/main" id="{3658277B-E12F-494D-BE8B-7D484707CAFD}"/>
              </a:ext>
            </a:extLst>
          </p:cNvPr>
          <p:cNvSpPr txBox="1"/>
          <p:nvPr/>
        </p:nvSpPr>
        <p:spPr>
          <a:xfrm>
            <a:off x="4427538" y="1023940"/>
            <a:ext cx="4716462" cy="3816429"/>
          </a:xfrm>
          <a:prstGeom prst="rect">
            <a:avLst/>
          </a:prstGeom>
          <a:noFill/>
        </p:spPr>
        <p:txBody>
          <a:bodyPr wrap="square" lIns="0" tIns="0" rIns="0" bIns="0" rtlCol="0">
            <a:spAutoFit/>
          </a:bodyPr>
          <a:lstStyle/>
          <a:p>
            <a:r>
              <a:rPr lang="en-US" sz="1400" b="1" dirty="0">
                <a:solidFill>
                  <a:srgbClr val="595959"/>
                </a:solidFill>
                <a:latin typeface="Segoe UI" panose="020B0502040204020203" pitchFamily="34" charset="0"/>
                <a:cs typeface="Segoe UI" panose="020B0502040204020203" pitchFamily="34" charset="0"/>
              </a:rPr>
              <a:t>NOC, SOC and systems experience</a:t>
            </a:r>
          </a:p>
          <a:p>
            <a:pPr marL="214308"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Managing multi-vendor environments, single ownership, SLA driven</a:t>
            </a:r>
          </a:p>
          <a:p>
            <a:pPr marL="214308"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Integrated NOC &amp; SOC, 24x7x365 monitoring and management</a:t>
            </a:r>
          </a:p>
          <a:p>
            <a:pPr marL="214308"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Visibility Tools -1200+ Man Years in Tools &amp; Process</a:t>
            </a:r>
          </a:p>
          <a:p>
            <a:pPr marL="214308"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1800+ Network services strength</a:t>
            </a:r>
          </a:p>
          <a:p>
            <a:pPr marL="0" lvl="1"/>
            <a:endParaRPr lang="en-US" sz="1400" b="1" dirty="0">
              <a:solidFill>
                <a:srgbClr val="595959"/>
              </a:solidFill>
              <a:latin typeface="Segoe UI" panose="020B0502040204020203" pitchFamily="34" charset="0"/>
              <a:cs typeface="Segoe UI" panose="020B0502040204020203" pitchFamily="34" charset="0"/>
            </a:endParaRPr>
          </a:p>
          <a:p>
            <a:pPr marL="0" lvl="1"/>
            <a:r>
              <a:rPr lang="en-US" sz="1400" b="1" dirty="0">
                <a:solidFill>
                  <a:srgbClr val="595959"/>
                </a:solidFill>
                <a:latin typeface="Segoe UI" panose="020B0502040204020203" pitchFamily="34" charset="0"/>
                <a:cs typeface="Segoe UI" panose="020B0502040204020203" pitchFamily="34" charset="0"/>
              </a:rPr>
              <a:t>Inhouse cloud and application delivery</a:t>
            </a:r>
          </a:p>
          <a:p>
            <a:pPr marL="214308"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Capability and experience in all aspects of building cloud infrastructure</a:t>
            </a:r>
          </a:p>
          <a:p>
            <a:pPr marL="214308"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Managing public and hybrid cloud services</a:t>
            </a:r>
          </a:p>
          <a:p>
            <a:pPr marL="214308"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CloudInfinit CMP to provide multi cloud operational best practices</a:t>
            </a:r>
          </a:p>
          <a:p>
            <a:pPr marL="214308" indent="-214308">
              <a:buFont typeface="Wingdings" panose="05000000000000000000" pitchFamily="2" charset="2"/>
              <a:buChar char="§"/>
            </a:pPr>
            <a:r>
              <a:rPr lang="en-IN" sz="1200" dirty="0">
                <a:solidFill>
                  <a:srgbClr val="595959"/>
                </a:solidFill>
                <a:latin typeface="Segoe UI" panose="020B0502040204020203" pitchFamily="34" charset="0"/>
                <a:cs typeface="Segoe UI" panose="020B0502040204020203" pitchFamily="34" charset="0"/>
              </a:rPr>
              <a:t>AWS/Azure/Oracle/Google cloud implementation</a:t>
            </a:r>
          </a:p>
          <a:p>
            <a:pPr marL="214308" indent="-214308">
              <a:buFont typeface="Wingdings" panose="05000000000000000000" pitchFamily="2" charset="2"/>
              <a:buChar char="§"/>
            </a:pPr>
            <a:r>
              <a:rPr lang="en-IN" sz="1200" dirty="0">
                <a:solidFill>
                  <a:srgbClr val="595959"/>
                </a:solidFill>
                <a:latin typeface="Segoe UI" panose="020B0502040204020203" pitchFamily="34" charset="0"/>
                <a:cs typeface="Segoe UI" panose="020B0502040204020203" pitchFamily="34" charset="0"/>
              </a:rPr>
              <a:t>Delivering SaaS - ForumNXT, I-test, Safescrypt and E-learning</a:t>
            </a:r>
          </a:p>
          <a:p>
            <a:pPr marL="214308" indent="-214308">
              <a:buFont typeface="Wingdings" panose="05000000000000000000" pitchFamily="2" charset="2"/>
              <a:buChar char="§"/>
            </a:pPr>
            <a:endParaRPr lang="en-US" sz="1200" dirty="0">
              <a:solidFill>
                <a:srgbClr val="595959"/>
              </a:solidFill>
              <a:latin typeface="Segoe UI" panose="020B0502040204020203" pitchFamily="34" charset="0"/>
              <a:cs typeface="Segoe UI" panose="020B0502040204020203" pitchFamily="34" charset="0"/>
            </a:endParaRPr>
          </a:p>
          <a:p>
            <a:pPr marL="0" lvl="1"/>
            <a:r>
              <a:rPr lang="en-US" sz="1400" b="1" dirty="0">
                <a:solidFill>
                  <a:srgbClr val="595959"/>
                </a:solidFill>
                <a:latin typeface="Segoe UI" panose="020B0502040204020203" pitchFamily="34" charset="0"/>
                <a:cs typeface="Segoe UI" panose="020B0502040204020203" pitchFamily="34" charset="0"/>
              </a:rPr>
              <a:t>Pan India Regional Field team Structure</a:t>
            </a:r>
          </a:p>
          <a:p>
            <a:pPr marL="214308" lvl="1"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Sify presence in 1500+ cities in India</a:t>
            </a:r>
          </a:p>
          <a:p>
            <a:pPr marL="214308" lvl="1"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1300 + trained engineers on field covering 400+ locations</a:t>
            </a:r>
          </a:p>
          <a:p>
            <a:pPr marL="214308" lvl="1" indent="-214308">
              <a:buFont typeface="Wingdings" panose="05000000000000000000" pitchFamily="2" charset="2"/>
              <a:buChar char="§"/>
            </a:pPr>
            <a:r>
              <a:rPr lang="en-US" sz="1200" dirty="0">
                <a:solidFill>
                  <a:srgbClr val="595959"/>
                </a:solidFill>
                <a:latin typeface="Segoe UI" panose="020B0502040204020203" pitchFamily="34" charset="0"/>
                <a:cs typeface="Segoe UI" panose="020B0502040204020203" pitchFamily="34" charset="0"/>
              </a:rPr>
              <a:t>Project teams that deliver customer centric projects</a:t>
            </a:r>
          </a:p>
          <a:p>
            <a:pPr marL="214308" lvl="1" indent="-214308">
              <a:buFont typeface="Wingdings" panose="05000000000000000000" pitchFamily="2" charset="2"/>
              <a:buChar char="§"/>
            </a:pPr>
            <a:endParaRPr lang="en-US" sz="1200" dirty="0">
              <a:solidFill>
                <a:srgbClr val="595959"/>
              </a:solidFill>
              <a:latin typeface="+mj-lt"/>
            </a:endParaRPr>
          </a:p>
        </p:txBody>
      </p:sp>
      <p:grpSp>
        <p:nvGrpSpPr>
          <p:cNvPr id="18" name="Group 17">
            <a:extLst>
              <a:ext uri="{FF2B5EF4-FFF2-40B4-BE49-F238E27FC236}">
                <a16:creationId xmlns:a16="http://schemas.microsoft.com/office/drawing/2014/main" id="{735EA95C-2433-4F8E-86B1-69D6A0030619}"/>
              </a:ext>
            </a:extLst>
          </p:cNvPr>
          <p:cNvGrpSpPr/>
          <p:nvPr/>
        </p:nvGrpSpPr>
        <p:grpSpPr>
          <a:xfrm>
            <a:off x="3933865" y="1000803"/>
            <a:ext cx="379095" cy="389023"/>
            <a:chOff x="12560300" y="2195513"/>
            <a:chExt cx="666751" cy="684212"/>
          </a:xfrm>
          <a:solidFill>
            <a:srgbClr val="C4D89B"/>
          </a:solidFill>
        </p:grpSpPr>
        <p:sp>
          <p:nvSpPr>
            <p:cNvPr id="19" name="Freeform 26">
              <a:extLst>
                <a:ext uri="{FF2B5EF4-FFF2-40B4-BE49-F238E27FC236}">
                  <a16:creationId xmlns:a16="http://schemas.microsoft.com/office/drawing/2014/main" id="{FDAD7E8B-4F21-4B90-896F-949C5E315134}"/>
                </a:ext>
              </a:extLst>
            </p:cNvPr>
            <p:cNvSpPr>
              <a:spLocks noEditPoints="1"/>
            </p:cNvSpPr>
            <p:nvPr/>
          </p:nvSpPr>
          <p:spPr bwMode="auto">
            <a:xfrm>
              <a:off x="12703175" y="2405063"/>
              <a:ext cx="381000" cy="106363"/>
            </a:xfrm>
            <a:custGeom>
              <a:avLst/>
              <a:gdLst>
                <a:gd name="T0" fmla="*/ 166 w 175"/>
                <a:gd name="T1" fmla="*/ 0 h 49"/>
                <a:gd name="T2" fmla="*/ 10 w 175"/>
                <a:gd name="T3" fmla="*/ 0 h 49"/>
                <a:gd name="T4" fmla="*/ 0 w 175"/>
                <a:gd name="T5" fmla="*/ 9 h 49"/>
                <a:gd name="T6" fmla="*/ 0 w 175"/>
                <a:gd name="T7" fmla="*/ 40 h 49"/>
                <a:gd name="T8" fmla="*/ 10 w 175"/>
                <a:gd name="T9" fmla="*/ 49 h 49"/>
                <a:gd name="T10" fmla="*/ 166 w 175"/>
                <a:gd name="T11" fmla="*/ 49 h 49"/>
                <a:gd name="T12" fmla="*/ 175 w 175"/>
                <a:gd name="T13" fmla="*/ 40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40"/>
                    <a:pt x="0" y="40"/>
                    <a:pt x="0" y="40"/>
                  </a:cubicBezTo>
                  <a:cubicBezTo>
                    <a:pt x="0" y="45"/>
                    <a:pt x="5" y="49"/>
                    <a:pt x="10" y="49"/>
                  </a:cubicBezTo>
                  <a:cubicBezTo>
                    <a:pt x="166" y="49"/>
                    <a:pt x="166" y="49"/>
                    <a:pt x="166" y="49"/>
                  </a:cubicBezTo>
                  <a:cubicBezTo>
                    <a:pt x="171" y="49"/>
                    <a:pt x="175" y="45"/>
                    <a:pt x="175" y="40"/>
                  </a:cubicBezTo>
                  <a:cubicBezTo>
                    <a:pt x="175" y="9"/>
                    <a:pt x="175" y="9"/>
                    <a:pt x="175" y="9"/>
                  </a:cubicBezTo>
                  <a:cubicBezTo>
                    <a:pt x="175" y="4"/>
                    <a:pt x="171" y="0"/>
                    <a:pt x="166" y="0"/>
                  </a:cubicBezTo>
                  <a:close/>
                  <a:moveTo>
                    <a:pt x="17" y="21"/>
                  </a:moveTo>
                  <a:cubicBezTo>
                    <a:pt x="14" y="21"/>
                    <a:pt x="11" y="19"/>
                    <a:pt x="11" y="16"/>
                  </a:cubicBezTo>
                  <a:cubicBezTo>
                    <a:pt x="11" y="13"/>
                    <a:pt x="14" y="10"/>
                    <a:pt x="17" y="10"/>
                  </a:cubicBezTo>
                  <a:cubicBezTo>
                    <a:pt x="20" y="10"/>
                    <a:pt x="22" y="13"/>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 name="Freeform 27">
              <a:extLst>
                <a:ext uri="{FF2B5EF4-FFF2-40B4-BE49-F238E27FC236}">
                  <a16:creationId xmlns:a16="http://schemas.microsoft.com/office/drawing/2014/main" id="{E173422B-871E-4801-B548-016790BFABDE}"/>
                </a:ext>
              </a:extLst>
            </p:cNvPr>
            <p:cNvSpPr>
              <a:spLocks noEditPoints="1"/>
            </p:cNvSpPr>
            <p:nvPr/>
          </p:nvSpPr>
          <p:spPr bwMode="auto">
            <a:xfrm>
              <a:off x="12703175" y="2522538"/>
              <a:ext cx="381000" cy="106363"/>
            </a:xfrm>
            <a:custGeom>
              <a:avLst/>
              <a:gdLst>
                <a:gd name="T0" fmla="*/ 166 w 175"/>
                <a:gd name="T1" fmla="*/ 0 h 49"/>
                <a:gd name="T2" fmla="*/ 10 w 175"/>
                <a:gd name="T3" fmla="*/ 0 h 49"/>
                <a:gd name="T4" fmla="*/ 0 w 175"/>
                <a:gd name="T5" fmla="*/ 9 h 49"/>
                <a:gd name="T6" fmla="*/ 0 w 175"/>
                <a:gd name="T7" fmla="*/ 39 h 49"/>
                <a:gd name="T8" fmla="*/ 10 w 175"/>
                <a:gd name="T9" fmla="*/ 49 h 49"/>
                <a:gd name="T10" fmla="*/ 166 w 175"/>
                <a:gd name="T11" fmla="*/ 49 h 49"/>
                <a:gd name="T12" fmla="*/ 175 w 175"/>
                <a:gd name="T13" fmla="*/ 39 h 49"/>
                <a:gd name="T14" fmla="*/ 175 w 175"/>
                <a:gd name="T15" fmla="*/ 9 h 49"/>
                <a:gd name="T16" fmla="*/ 166 w 175"/>
                <a:gd name="T17" fmla="*/ 0 h 49"/>
                <a:gd name="T18" fmla="*/ 17 w 175"/>
                <a:gd name="T19" fmla="*/ 21 h 49"/>
                <a:gd name="T20" fmla="*/ 11 w 175"/>
                <a:gd name="T21" fmla="*/ 16 h 49"/>
                <a:gd name="T22" fmla="*/ 17 w 175"/>
                <a:gd name="T23" fmla="*/ 10 h 49"/>
                <a:gd name="T24" fmla="*/ 22 w 175"/>
                <a:gd name="T25" fmla="*/ 16 h 49"/>
                <a:gd name="T26" fmla="*/ 17 w 175"/>
                <a:gd name="T27" fmla="*/ 21 h 49"/>
                <a:gd name="T28" fmla="*/ 151 w 175"/>
                <a:gd name="T29" fmla="*/ 37 h 49"/>
                <a:gd name="T30" fmla="*/ 112 w 175"/>
                <a:gd name="T31" fmla="*/ 37 h 49"/>
                <a:gd name="T32" fmla="*/ 112 w 175"/>
                <a:gd name="T33" fmla="*/ 24 h 49"/>
                <a:gd name="T34" fmla="*/ 151 w 175"/>
                <a:gd name="T35" fmla="*/ 24 h 49"/>
                <a:gd name="T36" fmla="*/ 151 w 175"/>
                <a:gd name="T37" fmla="*/ 37 h 49"/>
                <a:gd name="T38" fmla="*/ 151 w 175"/>
                <a:gd name="T39" fmla="*/ 37 h 49"/>
                <a:gd name="T40" fmla="*/ 151 w 175"/>
                <a:gd name="T41"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9">
                  <a:moveTo>
                    <a:pt x="166" y="0"/>
                  </a:moveTo>
                  <a:cubicBezTo>
                    <a:pt x="10" y="0"/>
                    <a:pt x="10" y="0"/>
                    <a:pt x="10" y="0"/>
                  </a:cubicBezTo>
                  <a:cubicBezTo>
                    <a:pt x="5" y="0"/>
                    <a:pt x="0" y="4"/>
                    <a:pt x="0" y="9"/>
                  </a:cubicBezTo>
                  <a:cubicBezTo>
                    <a:pt x="0" y="39"/>
                    <a:pt x="0" y="39"/>
                    <a:pt x="0" y="39"/>
                  </a:cubicBezTo>
                  <a:cubicBezTo>
                    <a:pt x="0" y="45"/>
                    <a:pt x="5" y="49"/>
                    <a:pt x="10" y="49"/>
                  </a:cubicBezTo>
                  <a:cubicBezTo>
                    <a:pt x="166" y="49"/>
                    <a:pt x="166" y="49"/>
                    <a:pt x="166" y="49"/>
                  </a:cubicBezTo>
                  <a:cubicBezTo>
                    <a:pt x="171" y="49"/>
                    <a:pt x="175" y="45"/>
                    <a:pt x="175" y="39"/>
                  </a:cubicBezTo>
                  <a:cubicBezTo>
                    <a:pt x="175" y="9"/>
                    <a:pt x="175" y="9"/>
                    <a:pt x="175" y="9"/>
                  </a:cubicBezTo>
                  <a:cubicBezTo>
                    <a:pt x="175" y="4"/>
                    <a:pt x="171" y="0"/>
                    <a:pt x="166" y="0"/>
                  </a:cubicBezTo>
                  <a:close/>
                  <a:moveTo>
                    <a:pt x="17" y="21"/>
                  </a:moveTo>
                  <a:cubicBezTo>
                    <a:pt x="14" y="21"/>
                    <a:pt x="11" y="19"/>
                    <a:pt x="11" y="16"/>
                  </a:cubicBezTo>
                  <a:cubicBezTo>
                    <a:pt x="11" y="12"/>
                    <a:pt x="14" y="10"/>
                    <a:pt x="17" y="10"/>
                  </a:cubicBezTo>
                  <a:cubicBezTo>
                    <a:pt x="20" y="10"/>
                    <a:pt x="22" y="12"/>
                    <a:pt x="22" y="16"/>
                  </a:cubicBezTo>
                  <a:cubicBezTo>
                    <a:pt x="22" y="19"/>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2" name="Freeform 28">
              <a:extLst>
                <a:ext uri="{FF2B5EF4-FFF2-40B4-BE49-F238E27FC236}">
                  <a16:creationId xmlns:a16="http://schemas.microsoft.com/office/drawing/2014/main" id="{625F4B2E-4B92-4029-8C09-C708A35D7E5E}"/>
                </a:ext>
              </a:extLst>
            </p:cNvPr>
            <p:cNvSpPr>
              <a:spLocks noEditPoints="1"/>
            </p:cNvSpPr>
            <p:nvPr/>
          </p:nvSpPr>
          <p:spPr bwMode="auto">
            <a:xfrm>
              <a:off x="12703175" y="2638425"/>
              <a:ext cx="381000" cy="104775"/>
            </a:xfrm>
            <a:custGeom>
              <a:avLst/>
              <a:gdLst>
                <a:gd name="T0" fmla="*/ 166 w 175"/>
                <a:gd name="T1" fmla="*/ 0 h 48"/>
                <a:gd name="T2" fmla="*/ 10 w 175"/>
                <a:gd name="T3" fmla="*/ 0 h 48"/>
                <a:gd name="T4" fmla="*/ 0 w 175"/>
                <a:gd name="T5" fmla="*/ 9 h 48"/>
                <a:gd name="T6" fmla="*/ 0 w 175"/>
                <a:gd name="T7" fmla="*/ 39 h 48"/>
                <a:gd name="T8" fmla="*/ 10 w 175"/>
                <a:gd name="T9" fmla="*/ 48 h 48"/>
                <a:gd name="T10" fmla="*/ 166 w 175"/>
                <a:gd name="T11" fmla="*/ 48 h 48"/>
                <a:gd name="T12" fmla="*/ 175 w 175"/>
                <a:gd name="T13" fmla="*/ 39 h 48"/>
                <a:gd name="T14" fmla="*/ 175 w 175"/>
                <a:gd name="T15" fmla="*/ 9 h 48"/>
                <a:gd name="T16" fmla="*/ 166 w 175"/>
                <a:gd name="T17" fmla="*/ 0 h 48"/>
                <a:gd name="T18" fmla="*/ 17 w 175"/>
                <a:gd name="T19" fmla="*/ 21 h 48"/>
                <a:gd name="T20" fmla="*/ 11 w 175"/>
                <a:gd name="T21" fmla="*/ 15 h 48"/>
                <a:gd name="T22" fmla="*/ 17 w 175"/>
                <a:gd name="T23" fmla="*/ 10 h 48"/>
                <a:gd name="T24" fmla="*/ 22 w 175"/>
                <a:gd name="T25" fmla="*/ 15 h 48"/>
                <a:gd name="T26" fmla="*/ 17 w 175"/>
                <a:gd name="T27" fmla="*/ 21 h 48"/>
                <a:gd name="T28" fmla="*/ 151 w 175"/>
                <a:gd name="T29" fmla="*/ 37 h 48"/>
                <a:gd name="T30" fmla="*/ 112 w 175"/>
                <a:gd name="T31" fmla="*/ 37 h 48"/>
                <a:gd name="T32" fmla="*/ 112 w 175"/>
                <a:gd name="T33" fmla="*/ 24 h 48"/>
                <a:gd name="T34" fmla="*/ 151 w 175"/>
                <a:gd name="T35" fmla="*/ 24 h 48"/>
                <a:gd name="T36" fmla="*/ 151 w 175"/>
                <a:gd name="T37" fmla="*/ 37 h 48"/>
                <a:gd name="T38" fmla="*/ 151 w 175"/>
                <a:gd name="T39" fmla="*/ 37 h 48"/>
                <a:gd name="T40" fmla="*/ 151 w 175"/>
                <a:gd name="T41"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48">
                  <a:moveTo>
                    <a:pt x="166" y="0"/>
                  </a:moveTo>
                  <a:cubicBezTo>
                    <a:pt x="10" y="0"/>
                    <a:pt x="10" y="0"/>
                    <a:pt x="10" y="0"/>
                  </a:cubicBezTo>
                  <a:cubicBezTo>
                    <a:pt x="5" y="0"/>
                    <a:pt x="0" y="4"/>
                    <a:pt x="0" y="9"/>
                  </a:cubicBezTo>
                  <a:cubicBezTo>
                    <a:pt x="0" y="39"/>
                    <a:pt x="0" y="39"/>
                    <a:pt x="0" y="39"/>
                  </a:cubicBezTo>
                  <a:cubicBezTo>
                    <a:pt x="0" y="44"/>
                    <a:pt x="5" y="48"/>
                    <a:pt x="10" y="48"/>
                  </a:cubicBezTo>
                  <a:cubicBezTo>
                    <a:pt x="166" y="48"/>
                    <a:pt x="166" y="48"/>
                    <a:pt x="166" y="48"/>
                  </a:cubicBezTo>
                  <a:cubicBezTo>
                    <a:pt x="171" y="48"/>
                    <a:pt x="175" y="44"/>
                    <a:pt x="175" y="39"/>
                  </a:cubicBezTo>
                  <a:cubicBezTo>
                    <a:pt x="175" y="9"/>
                    <a:pt x="175" y="9"/>
                    <a:pt x="175" y="9"/>
                  </a:cubicBezTo>
                  <a:cubicBezTo>
                    <a:pt x="175" y="4"/>
                    <a:pt x="171" y="0"/>
                    <a:pt x="166" y="0"/>
                  </a:cubicBezTo>
                  <a:close/>
                  <a:moveTo>
                    <a:pt x="17" y="21"/>
                  </a:moveTo>
                  <a:cubicBezTo>
                    <a:pt x="14" y="21"/>
                    <a:pt x="11" y="18"/>
                    <a:pt x="11" y="15"/>
                  </a:cubicBezTo>
                  <a:cubicBezTo>
                    <a:pt x="11" y="12"/>
                    <a:pt x="14" y="10"/>
                    <a:pt x="17" y="10"/>
                  </a:cubicBezTo>
                  <a:cubicBezTo>
                    <a:pt x="20" y="10"/>
                    <a:pt x="22" y="12"/>
                    <a:pt x="22" y="15"/>
                  </a:cubicBezTo>
                  <a:cubicBezTo>
                    <a:pt x="22" y="18"/>
                    <a:pt x="20" y="21"/>
                    <a:pt x="17" y="21"/>
                  </a:cubicBezTo>
                  <a:close/>
                  <a:moveTo>
                    <a:pt x="151" y="37"/>
                  </a:moveTo>
                  <a:cubicBezTo>
                    <a:pt x="112" y="37"/>
                    <a:pt x="112" y="37"/>
                    <a:pt x="112" y="37"/>
                  </a:cubicBezTo>
                  <a:cubicBezTo>
                    <a:pt x="112" y="24"/>
                    <a:pt x="112" y="24"/>
                    <a:pt x="112" y="24"/>
                  </a:cubicBezTo>
                  <a:cubicBezTo>
                    <a:pt x="151" y="24"/>
                    <a:pt x="151" y="24"/>
                    <a:pt x="151" y="24"/>
                  </a:cubicBezTo>
                  <a:lnTo>
                    <a:pt x="151" y="37"/>
                  </a:lnTo>
                  <a:close/>
                  <a:moveTo>
                    <a:pt x="151" y="37"/>
                  </a:moveTo>
                  <a:cubicBezTo>
                    <a:pt x="151" y="37"/>
                    <a:pt x="151" y="37"/>
                    <a:pt x="151"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3" name="Freeform 29">
              <a:extLst>
                <a:ext uri="{FF2B5EF4-FFF2-40B4-BE49-F238E27FC236}">
                  <a16:creationId xmlns:a16="http://schemas.microsoft.com/office/drawing/2014/main" id="{6A7A1E39-15D0-41E3-ADDF-9F61E8DD075D}"/>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close/>
                  <a:moveTo>
                    <a:pt x="155" y="33"/>
                  </a:moveTo>
                  <a:lnTo>
                    <a:pt x="15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4" name="Freeform 30">
              <a:extLst>
                <a:ext uri="{FF2B5EF4-FFF2-40B4-BE49-F238E27FC236}">
                  <a16:creationId xmlns:a16="http://schemas.microsoft.com/office/drawing/2014/main" id="{5AAECDD4-25C5-47F8-9E99-1992B81BE359}"/>
                </a:ext>
              </a:extLst>
            </p:cNvPr>
            <p:cNvSpPr>
              <a:spLocks noEditPoints="1"/>
            </p:cNvSpPr>
            <p:nvPr/>
          </p:nvSpPr>
          <p:spPr bwMode="auto">
            <a:xfrm>
              <a:off x="12707938" y="2755900"/>
              <a:ext cx="371475" cy="123825"/>
            </a:xfrm>
            <a:custGeom>
              <a:avLst/>
              <a:gdLst>
                <a:gd name="T0" fmla="*/ 155 w 234"/>
                <a:gd name="T1" fmla="*/ 33 h 78"/>
                <a:gd name="T2" fmla="*/ 132 w 234"/>
                <a:gd name="T3" fmla="*/ 33 h 78"/>
                <a:gd name="T4" fmla="*/ 132 w 234"/>
                <a:gd name="T5" fmla="*/ 0 h 78"/>
                <a:gd name="T6" fmla="*/ 103 w 234"/>
                <a:gd name="T7" fmla="*/ 0 h 78"/>
                <a:gd name="T8" fmla="*/ 103 w 234"/>
                <a:gd name="T9" fmla="*/ 33 h 78"/>
                <a:gd name="T10" fmla="*/ 81 w 234"/>
                <a:gd name="T11" fmla="*/ 33 h 78"/>
                <a:gd name="T12" fmla="*/ 81 w 234"/>
                <a:gd name="T13" fmla="*/ 41 h 78"/>
                <a:gd name="T14" fmla="*/ 0 w 234"/>
                <a:gd name="T15" fmla="*/ 41 h 78"/>
                <a:gd name="T16" fmla="*/ 0 w 234"/>
                <a:gd name="T17" fmla="*/ 70 h 78"/>
                <a:gd name="T18" fmla="*/ 81 w 234"/>
                <a:gd name="T19" fmla="*/ 70 h 78"/>
                <a:gd name="T20" fmla="*/ 81 w 234"/>
                <a:gd name="T21" fmla="*/ 78 h 78"/>
                <a:gd name="T22" fmla="*/ 155 w 234"/>
                <a:gd name="T23" fmla="*/ 78 h 78"/>
                <a:gd name="T24" fmla="*/ 155 w 234"/>
                <a:gd name="T25" fmla="*/ 70 h 78"/>
                <a:gd name="T26" fmla="*/ 234 w 234"/>
                <a:gd name="T27" fmla="*/ 70 h 78"/>
                <a:gd name="T28" fmla="*/ 234 w 234"/>
                <a:gd name="T29" fmla="*/ 41 h 78"/>
                <a:gd name="T30" fmla="*/ 155 w 234"/>
                <a:gd name="T31" fmla="*/ 41 h 78"/>
                <a:gd name="T32" fmla="*/ 155 w 234"/>
                <a:gd name="T33" fmla="*/ 33 h 78"/>
                <a:gd name="T34" fmla="*/ 155 w 234"/>
                <a:gd name="T35" fmla="*/ 33 h 78"/>
                <a:gd name="T36" fmla="*/ 155 w 234"/>
                <a:gd name="T3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78">
                  <a:moveTo>
                    <a:pt x="155" y="33"/>
                  </a:moveTo>
                  <a:lnTo>
                    <a:pt x="132" y="33"/>
                  </a:lnTo>
                  <a:lnTo>
                    <a:pt x="132" y="0"/>
                  </a:lnTo>
                  <a:lnTo>
                    <a:pt x="103" y="0"/>
                  </a:lnTo>
                  <a:lnTo>
                    <a:pt x="103" y="33"/>
                  </a:lnTo>
                  <a:lnTo>
                    <a:pt x="81" y="33"/>
                  </a:lnTo>
                  <a:lnTo>
                    <a:pt x="81" y="41"/>
                  </a:lnTo>
                  <a:lnTo>
                    <a:pt x="0" y="41"/>
                  </a:lnTo>
                  <a:lnTo>
                    <a:pt x="0" y="70"/>
                  </a:lnTo>
                  <a:lnTo>
                    <a:pt x="81" y="70"/>
                  </a:lnTo>
                  <a:lnTo>
                    <a:pt x="81" y="78"/>
                  </a:lnTo>
                  <a:lnTo>
                    <a:pt x="155" y="78"/>
                  </a:lnTo>
                  <a:lnTo>
                    <a:pt x="155" y="70"/>
                  </a:lnTo>
                  <a:lnTo>
                    <a:pt x="234" y="70"/>
                  </a:lnTo>
                  <a:lnTo>
                    <a:pt x="234" y="41"/>
                  </a:lnTo>
                  <a:lnTo>
                    <a:pt x="155" y="41"/>
                  </a:lnTo>
                  <a:lnTo>
                    <a:pt x="155" y="33"/>
                  </a:lnTo>
                  <a:moveTo>
                    <a:pt x="155" y="33"/>
                  </a:moveTo>
                  <a:lnTo>
                    <a:pt x="155" y="3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5" name="Freeform 31">
              <a:extLst>
                <a:ext uri="{FF2B5EF4-FFF2-40B4-BE49-F238E27FC236}">
                  <a16:creationId xmlns:a16="http://schemas.microsoft.com/office/drawing/2014/main" id="{361695D6-46A3-4075-B9D7-93F052040498}"/>
                </a:ext>
              </a:extLst>
            </p:cNvPr>
            <p:cNvSpPr>
              <a:spLocks noEditPoints="1"/>
            </p:cNvSpPr>
            <p:nvPr/>
          </p:nvSpPr>
          <p:spPr bwMode="auto">
            <a:xfrm>
              <a:off x="12560300" y="2195513"/>
              <a:ext cx="666751" cy="388938"/>
            </a:xfrm>
            <a:custGeom>
              <a:avLst/>
              <a:gdLst>
                <a:gd name="T0" fmla="*/ 246 w 307"/>
                <a:gd name="T1" fmla="*/ 47 h 180"/>
                <a:gd name="T2" fmla="*/ 240 w 307"/>
                <a:gd name="T3" fmla="*/ 44 h 180"/>
                <a:gd name="T4" fmla="*/ 186 w 307"/>
                <a:gd name="T5" fmla="*/ 17 h 180"/>
                <a:gd name="T6" fmla="*/ 182 w 307"/>
                <a:gd name="T7" fmla="*/ 17 h 180"/>
                <a:gd name="T8" fmla="*/ 177 w 307"/>
                <a:gd name="T9" fmla="*/ 15 h 180"/>
                <a:gd name="T10" fmla="*/ 132 w 307"/>
                <a:gd name="T11" fmla="*/ 0 h 180"/>
                <a:gd name="T12" fmla="*/ 64 w 307"/>
                <a:gd name="T13" fmla="*/ 43 h 180"/>
                <a:gd name="T14" fmla="*/ 58 w 307"/>
                <a:gd name="T15" fmla="*/ 47 h 180"/>
                <a:gd name="T16" fmla="*/ 0 w 307"/>
                <a:gd name="T17" fmla="*/ 114 h 180"/>
                <a:gd name="T18" fmla="*/ 53 w 307"/>
                <a:gd name="T19" fmla="*/ 180 h 180"/>
                <a:gd name="T20" fmla="*/ 53 w 307"/>
                <a:gd name="T21" fmla="*/ 160 h 180"/>
                <a:gd name="T22" fmla="*/ 54 w 307"/>
                <a:gd name="T23" fmla="*/ 153 h 180"/>
                <a:gd name="T24" fmla="*/ 26 w 307"/>
                <a:gd name="T25" fmla="*/ 114 h 180"/>
                <a:gd name="T26" fmla="*/ 67 w 307"/>
                <a:gd name="T27" fmla="*/ 73 h 180"/>
                <a:gd name="T28" fmla="*/ 71 w 307"/>
                <a:gd name="T29" fmla="*/ 73 h 180"/>
                <a:gd name="T30" fmla="*/ 84 w 307"/>
                <a:gd name="T31" fmla="*/ 63 h 180"/>
                <a:gd name="T32" fmla="*/ 132 w 307"/>
                <a:gd name="T33" fmla="*/ 26 h 180"/>
                <a:gd name="T34" fmla="*/ 166 w 307"/>
                <a:gd name="T35" fmla="*/ 40 h 180"/>
                <a:gd name="T36" fmla="*/ 178 w 307"/>
                <a:gd name="T37" fmla="*/ 44 h 180"/>
                <a:gd name="T38" fmla="*/ 186 w 307"/>
                <a:gd name="T39" fmla="*/ 43 h 180"/>
                <a:gd name="T40" fmla="*/ 223 w 307"/>
                <a:gd name="T41" fmla="*/ 66 h 180"/>
                <a:gd name="T42" fmla="*/ 236 w 307"/>
                <a:gd name="T43" fmla="*/ 73 h 180"/>
                <a:gd name="T44" fmla="*/ 240 w 307"/>
                <a:gd name="T45" fmla="*/ 73 h 180"/>
                <a:gd name="T46" fmla="*/ 281 w 307"/>
                <a:gd name="T47" fmla="*/ 114 h 180"/>
                <a:gd name="T48" fmla="*/ 253 w 307"/>
                <a:gd name="T49" fmla="*/ 153 h 180"/>
                <a:gd name="T50" fmla="*/ 254 w 307"/>
                <a:gd name="T51" fmla="*/ 160 h 180"/>
                <a:gd name="T52" fmla="*/ 254 w 307"/>
                <a:gd name="T53" fmla="*/ 180 h 180"/>
                <a:gd name="T54" fmla="*/ 307 w 307"/>
                <a:gd name="T55" fmla="*/ 114 h 180"/>
                <a:gd name="T56" fmla="*/ 246 w 307"/>
                <a:gd name="T57" fmla="*/ 47 h 180"/>
                <a:gd name="T58" fmla="*/ 246 w 307"/>
                <a:gd name="T59" fmla="*/ 47 h 180"/>
                <a:gd name="T60" fmla="*/ 246 w 307"/>
                <a:gd name="T61"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180">
                  <a:moveTo>
                    <a:pt x="246" y="47"/>
                  </a:moveTo>
                  <a:cubicBezTo>
                    <a:pt x="244" y="47"/>
                    <a:pt x="242" y="46"/>
                    <a:pt x="240" y="44"/>
                  </a:cubicBezTo>
                  <a:cubicBezTo>
                    <a:pt x="228" y="27"/>
                    <a:pt x="208" y="17"/>
                    <a:pt x="186" y="17"/>
                  </a:cubicBezTo>
                  <a:cubicBezTo>
                    <a:pt x="185" y="17"/>
                    <a:pt x="184" y="17"/>
                    <a:pt x="182" y="17"/>
                  </a:cubicBezTo>
                  <a:cubicBezTo>
                    <a:pt x="180" y="17"/>
                    <a:pt x="179" y="16"/>
                    <a:pt x="177" y="15"/>
                  </a:cubicBezTo>
                  <a:cubicBezTo>
                    <a:pt x="164" y="5"/>
                    <a:pt x="148" y="0"/>
                    <a:pt x="132" y="0"/>
                  </a:cubicBezTo>
                  <a:cubicBezTo>
                    <a:pt x="102" y="0"/>
                    <a:pt x="76" y="17"/>
                    <a:pt x="64" y="43"/>
                  </a:cubicBezTo>
                  <a:cubicBezTo>
                    <a:pt x="63" y="45"/>
                    <a:pt x="60" y="47"/>
                    <a:pt x="58" y="47"/>
                  </a:cubicBezTo>
                  <a:cubicBezTo>
                    <a:pt x="25" y="52"/>
                    <a:pt x="0" y="80"/>
                    <a:pt x="0" y="114"/>
                  </a:cubicBezTo>
                  <a:cubicBezTo>
                    <a:pt x="0" y="146"/>
                    <a:pt x="23" y="173"/>
                    <a:pt x="53" y="180"/>
                  </a:cubicBezTo>
                  <a:cubicBezTo>
                    <a:pt x="53" y="160"/>
                    <a:pt x="53" y="160"/>
                    <a:pt x="53" y="160"/>
                  </a:cubicBezTo>
                  <a:cubicBezTo>
                    <a:pt x="53" y="157"/>
                    <a:pt x="54" y="155"/>
                    <a:pt x="54" y="153"/>
                  </a:cubicBezTo>
                  <a:cubicBezTo>
                    <a:pt x="38" y="147"/>
                    <a:pt x="26" y="132"/>
                    <a:pt x="26" y="114"/>
                  </a:cubicBezTo>
                  <a:cubicBezTo>
                    <a:pt x="26" y="92"/>
                    <a:pt x="45" y="73"/>
                    <a:pt x="67" y="73"/>
                  </a:cubicBezTo>
                  <a:cubicBezTo>
                    <a:pt x="68" y="73"/>
                    <a:pt x="69" y="73"/>
                    <a:pt x="71" y="73"/>
                  </a:cubicBezTo>
                  <a:cubicBezTo>
                    <a:pt x="77" y="74"/>
                    <a:pt x="83" y="70"/>
                    <a:pt x="84" y="63"/>
                  </a:cubicBezTo>
                  <a:cubicBezTo>
                    <a:pt x="90" y="42"/>
                    <a:pt x="109" y="26"/>
                    <a:pt x="132" y="26"/>
                  </a:cubicBezTo>
                  <a:cubicBezTo>
                    <a:pt x="145" y="26"/>
                    <a:pt x="157" y="31"/>
                    <a:pt x="166" y="40"/>
                  </a:cubicBezTo>
                  <a:cubicBezTo>
                    <a:pt x="169" y="43"/>
                    <a:pt x="174" y="45"/>
                    <a:pt x="178" y="44"/>
                  </a:cubicBezTo>
                  <a:cubicBezTo>
                    <a:pt x="181" y="43"/>
                    <a:pt x="184" y="43"/>
                    <a:pt x="186" y="43"/>
                  </a:cubicBezTo>
                  <a:cubicBezTo>
                    <a:pt x="202" y="43"/>
                    <a:pt x="216" y="52"/>
                    <a:pt x="223" y="66"/>
                  </a:cubicBezTo>
                  <a:cubicBezTo>
                    <a:pt x="225" y="71"/>
                    <a:pt x="231" y="74"/>
                    <a:pt x="236" y="73"/>
                  </a:cubicBezTo>
                  <a:cubicBezTo>
                    <a:pt x="238" y="73"/>
                    <a:pt x="239" y="73"/>
                    <a:pt x="240" y="73"/>
                  </a:cubicBezTo>
                  <a:cubicBezTo>
                    <a:pt x="263" y="73"/>
                    <a:pt x="281" y="92"/>
                    <a:pt x="281" y="114"/>
                  </a:cubicBezTo>
                  <a:cubicBezTo>
                    <a:pt x="281" y="132"/>
                    <a:pt x="269" y="147"/>
                    <a:pt x="253" y="153"/>
                  </a:cubicBezTo>
                  <a:cubicBezTo>
                    <a:pt x="254" y="155"/>
                    <a:pt x="254" y="157"/>
                    <a:pt x="254" y="160"/>
                  </a:cubicBezTo>
                  <a:cubicBezTo>
                    <a:pt x="254" y="180"/>
                    <a:pt x="254" y="180"/>
                    <a:pt x="254" y="180"/>
                  </a:cubicBezTo>
                  <a:cubicBezTo>
                    <a:pt x="284" y="173"/>
                    <a:pt x="307" y="146"/>
                    <a:pt x="307" y="114"/>
                  </a:cubicBezTo>
                  <a:cubicBezTo>
                    <a:pt x="307" y="79"/>
                    <a:pt x="280" y="50"/>
                    <a:pt x="246" y="47"/>
                  </a:cubicBezTo>
                  <a:close/>
                  <a:moveTo>
                    <a:pt x="246" y="47"/>
                  </a:moveTo>
                  <a:cubicBezTo>
                    <a:pt x="246" y="47"/>
                    <a:pt x="246" y="47"/>
                    <a:pt x="246"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grpSp>
        <p:nvGrpSpPr>
          <p:cNvPr id="26" name="Group 25">
            <a:extLst>
              <a:ext uri="{FF2B5EF4-FFF2-40B4-BE49-F238E27FC236}">
                <a16:creationId xmlns:a16="http://schemas.microsoft.com/office/drawing/2014/main" id="{8F240124-2163-4C06-AD79-E77AC212E377}"/>
              </a:ext>
            </a:extLst>
          </p:cNvPr>
          <p:cNvGrpSpPr/>
          <p:nvPr/>
        </p:nvGrpSpPr>
        <p:grpSpPr>
          <a:xfrm>
            <a:off x="3980800" y="4109700"/>
            <a:ext cx="362600" cy="367051"/>
            <a:chOff x="-2732088" y="566737"/>
            <a:chExt cx="2457450" cy="2487613"/>
          </a:xfrm>
          <a:solidFill>
            <a:srgbClr val="FDD5B4"/>
          </a:solidFill>
        </p:grpSpPr>
        <p:sp>
          <p:nvSpPr>
            <p:cNvPr id="27" name="Freeform 35">
              <a:extLst>
                <a:ext uri="{FF2B5EF4-FFF2-40B4-BE49-F238E27FC236}">
                  <a16:creationId xmlns:a16="http://schemas.microsoft.com/office/drawing/2014/main" id="{DEC74A2C-DEC9-4316-989F-9D4880E500A0}"/>
                </a:ext>
              </a:extLst>
            </p:cNvPr>
            <p:cNvSpPr>
              <a:spLocks noEditPoints="1"/>
            </p:cNvSpPr>
            <p:nvPr/>
          </p:nvSpPr>
          <p:spPr bwMode="auto">
            <a:xfrm>
              <a:off x="-1811338" y="2093913"/>
              <a:ext cx="614362" cy="525463"/>
            </a:xfrm>
            <a:custGeom>
              <a:avLst/>
              <a:gdLst>
                <a:gd name="T0" fmla="*/ 0 w 448"/>
                <a:gd name="T1" fmla="*/ 384 h 384"/>
                <a:gd name="T2" fmla="*/ 448 w 448"/>
                <a:gd name="T3" fmla="*/ 384 h 384"/>
                <a:gd name="T4" fmla="*/ 448 w 448"/>
                <a:gd name="T5" fmla="*/ 0 h 384"/>
                <a:gd name="T6" fmla="*/ 0 w 448"/>
                <a:gd name="T7" fmla="*/ 0 h 384"/>
                <a:gd name="T8" fmla="*/ 0 w 448"/>
                <a:gd name="T9" fmla="*/ 384 h 384"/>
                <a:gd name="T10" fmla="*/ 224 w 448"/>
                <a:gd name="T11" fmla="*/ 32 h 384"/>
                <a:gd name="T12" fmla="*/ 319 w 448"/>
                <a:gd name="T13" fmla="*/ 112 h 384"/>
                <a:gd name="T14" fmla="*/ 256 w 448"/>
                <a:gd name="T15" fmla="*/ 218 h 384"/>
                <a:gd name="T16" fmla="*/ 256 w 448"/>
                <a:gd name="T17" fmla="*/ 320 h 384"/>
                <a:gd name="T18" fmla="*/ 224 w 448"/>
                <a:gd name="T19" fmla="*/ 352 h 384"/>
                <a:gd name="T20" fmla="*/ 192 w 448"/>
                <a:gd name="T21" fmla="*/ 320 h 384"/>
                <a:gd name="T22" fmla="*/ 192 w 448"/>
                <a:gd name="T23" fmla="*/ 218 h 384"/>
                <a:gd name="T24" fmla="*/ 129 w 448"/>
                <a:gd name="T25" fmla="*/ 112 h 384"/>
                <a:gd name="T26" fmla="*/ 224 w 448"/>
                <a:gd name="T27" fmla="*/ 32 h 384"/>
                <a:gd name="T28" fmla="*/ 224 w 448"/>
                <a:gd name="T29" fmla="*/ 32 h 384"/>
                <a:gd name="T30" fmla="*/ 224 w 448"/>
                <a:gd name="T31" fmla="*/ 3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384">
                  <a:moveTo>
                    <a:pt x="0" y="384"/>
                  </a:moveTo>
                  <a:cubicBezTo>
                    <a:pt x="448" y="384"/>
                    <a:pt x="448" y="384"/>
                    <a:pt x="448" y="384"/>
                  </a:cubicBezTo>
                  <a:cubicBezTo>
                    <a:pt x="448" y="0"/>
                    <a:pt x="448" y="0"/>
                    <a:pt x="448" y="0"/>
                  </a:cubicBezTo>
                  <a:cubicBezTo>
                    <a:pt x="0" y="0"/>
                    <a:pt x="0" y="0"/>
                    <a:pt x="0" y="0"/>
                  </a:cubicBezTo>
                  <a:lnTo>
                    <a:pt x="0" y="384"/>
                  </a:lnTo>
                  <a:close/>
                  <a:moveTo>
                    <a:pt x="224" y="32"/>
                  </a:moveTo>
                  <a:cubicBezTo>
                    <a:pt x="271" y="32"/>
                    <a:pt x="311" y="66"/>
                    <a:pt x="319" y="112"/>
                  </a:cubicBezTo>
                  <a:cubicBezTo>
                    <a:pt x="326" y="158"/>
                    <a:pt x="300" y="203"/>
                    <a:pt x="256" y="218"/>
                  </a:cubicBezTo>
                  <a:cubicBezTo>
                    <a:pt x="256" y="320"/>
                    <a:pt x="256" y="320"/>
                    <a:pt x="256" y="320"/>
                  </a:cubicBezTo>
                  <a:cubicBezTo>
                    <a:pt x="256" y="338"/>
                    <a:pt x="242" y="352"/>
                    <a:pt x="224" y="352"/>
                  </a:cubicBezTo>
                  <a:cubicBezTo>
                    <a:pt x="206" y="352"/>
                    <a:pt x="192" y="338"/>
                    <a:pt x="192" y="320"/>
                  </a:cubicBezTo>
                  <a:cubicBezTo>
                    <a:pt x="192" y="218"/>
                    <a:pt x="192" y="218"/>
                    <a:pt x="192" y="218"/>
                  </a:cubicBezTo>
                  <a:cubicBezTo>
                    <a:pt x="148" y="203"/>
                    <a:pt x="122" y="158"/>
                    <a:pt x="129" y="112"/>
                  </a:cubicBezTo>
                  <a:cubicBezTo>
                    <a:pt x="137" y="66"/>
                    <a:pt x="177" y="32"/>
                    <a:pt x="224" y="32"/>
                  </a:cubicBezTo>
                  <a:close/>
                  <a:moveTo>
                    <a:pt x="224" y="32"/>
                  </a:moveTo>
                  <a:cubicBezTo>
                    <a:pt x="224" y="32"/>
                    <a:pt x="224" y="32"/>
                    <a:pt x="22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8" name="Freeform 36">
              <a:extLst>
                <a:ext uri="{FF2B5EF4-FFF2-40B4-BE49-F238E27FC236}">
                  <a16:creationId xmlns:a16="http://schemas.microsoft.com/office/drawing/2014/main" id="{CE98D41D-0A1F-493C-83A0-A3032F9E2E7D}"/>
                </a:ext>
              </a:extLst>
            </p:cNvPr>
            <p:cNvSpPr>
              <a:spLocks noEditPoints="1"/>
            </p:cNvSpPr>
            <p:nvPr/>
          </p:nvSpPr>
          <p:spPr bwMode="auto">
            <a:xfrm>
              <a:off x="-2732088" y="566737"/>
              <a:ext cx="2457450" cy="1439863"/>
            </a:xfrm>
            <a:custGeom>
              <a:avLst/>
              <a:gdLst>
                <a:gd name="T0" fmla="*/ 1792 w 1793"/>
                <a:gd name="T1" fmla="*/ 733 h 1053"/>
                <a:gd name="T2" fmla="*/ 1665 w 1793"/>
                <a:gd name="T3" fmla="*/ 478 h 1053"/>
                <a:gd name="T4" fmla="*/ 1384 w 1793"/>
                <a:gd name="T5" fmla="*/ 425 h 1053"/>
                <a:gd name="T6" fmla="*/ 1356 w 1793"/>
                <a:gd name="T7" fmla="*/ 419 h 1053"/>
                <a:gd name="T8" fmla="*/ 1344 w 1793"/>
                <a:gd name="T9" fmla="*/ 392 h 1053"/>
                <a:gd name="T10" fmla="*/ 1344 w 1793"/>
                <a:gd name="T11" fmla="*/ 381 h 1053"/>
                <a:gd name="T12" fmla="*/ 1081 w 1793"/>
                <a:gd name="T13" fmla="*/ 40 h 1053"/>
                <a:gd name="T14" fmla="*/ 685 w 1793"/>
                <a:gd name="T15" fmla="*/ 210 h 1053"/>
                <a:gd name="T16" fmla="*/ 663 w 1793"/>
                <a:gd name="T17" fmla="*/ 225 h 1053"/>
                <a:gd name="T18" fmla="*/ 638 w 1793"/>
                <a:gd name="T19" fmla="*/ 220 h 1053"/>
                <a:gd name="T20" fmla="*/ 544 w 1793"/>
                <a:gd name="T21" fmla="*/ 189 h 1053"/>
                <a:gd name="T22" fmla="*/ 384 w 1793"/>
                <a:gd name="T23" fmla="*/ 349 h 1053"/>
                <a:gd name="T24" fmla="*/ 387 w 1793"/>
                <a:gd name="T25" fmla="*/ 377 h 1053"/>
                <a:gd name="T26" fmla="*/ 379 w 1793"/>
                <a:gd name="T27" fmla="*/ 405 h 1053"/>
                <a:gd name="T28" fmla="*/ 352 w 1793"/>
                <a:gd name="T29" fmla="*/ 415 h 1053"/>
                <a:gd name="T30" fmla="*/ 320 w 1793"/>
                <a:gd name="T31" fmla="*/ 413 h 1053"/>
                <a:gd name="T32" fmla="*/ 0 w 1793"/>
                <a:gd name="T33" fmla="*/ 733 h 1053"/>
                <a:gd name="T34" fmla="*/ 320 w 1793"/>
                <a:gd name="T35" fmla="*/ 1053 h 1053"/>
                <a:gd name="T36" fmla="*/ 320 w 1793"/>
                <a:gd name="T37" fmla="*/ 701 h 1053"/>
                <a:gd name="T38" fmla="*/ 333 w 1793"/>
                <a:gd name="T39" fmla="*/ 675 h 1053"/>
                <a:gd name="T40" fmla="*/ 362 w 1793"/>
                <a:gd name="T41" fmla="*/ 671 h 1053"/>
                <a:gd name="T42" fmla="*/ 372 w 1793"/>
                <a:gd name="T43" fmla="*/ 674 h 1053"/>
                <a:gd name="T44" fmla="*/ 839 w 1793"/>
                <a:gd name="T45" fmla="*/ 580 h 1053"/>
                <a:gd name="T46" fmla="*/ 875 w 1793"/>
                <a:gd name="T47" fmla="*/ 549 h 1053"/>
                <a:gd name="T48" fmla="*/ 917 w 1793"/>
                <a:gd name="T49" fmla="*/ 549 h 1053"/>
                <a:gd name="T50" fmla="*/ 953 w 1793"/>
                <a:gd name="T51" fmla="*/ 580 h 1053"/>
                <a:gd name="T52" fmla="*/ 1420 w 1793"/>
                <a:gd name="T53" fmla="*/ 674 h 1053"/>
                <a:gd name="T54" fmla="*/ 1430 w 1793"/>
                <a:gd name="T55" fmla="*/ 671 h 1053"/>
                <a:gd name="T56" fmla="*/ 1439 w 1793"/>
                <a:gd name="T57" fmla="*/ 669 h 1053"/>
                <a:gd name="T58" fmla="*/ 1440 w 1793"/>
                <a:gd name="T59" fmla="*/ 669 h 1053"/>
                <a:gd name="T60" fmla="*/ 1441 w 1793"/>
                <a:gd name="T61" fmla="*/ 670 h 1053"/>
                <a:gd name="T62" fmla="*/ 1448 w 1793"/>
                <a:gd name="T63" fmla="*/ 671 h 1053"/>
                <a:gd name="T64" fmla="*/ 1451 w 1793"/>
                <a:gd name="T65" fmla="*/ 671 h 1053"/>
                <a:gd name="T66" fmla="*/ 1459 w 1793"/>
                <a:gd name="T67" fmla="*/ 675 h 1053"/>
                <a:gd name="T68" fmla="*/ 1472 w 1793"/>
                <a:gd name="T69" fmla="*/ 701 h 1053"/>
                <a:gd name="T70" fmla="*/ 1472 w 1793"/>
                <a:gd name="T71" fmla="*/ 1053 h 1053"/>
                <a:gd name="T72" fmla="*/ 1501 w 1793"/>
                <a:gd name="T73" fmla="*/ 1052 h 1053"/>
                <a:gd name="T74" fmla="*/ 1792 w 1793"/>
                <a:gd name="T75" fmla="*/ 733 h 1053"/>
                <a:gd name="T76" fmla="*/ 1792 w 1793"/>
                <a:gd name="T77" fmla="*/ 733 h 1053"/>
                <a:gd name="T78" fmla="*/ 1792 w 1793"/>
                <a:gd name="T79" fmla="*/ 73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3" h="1053">
                  <a:moveTo>
                    <a:pt x="1792" y="733"/>
                  </a:moveTo>
                  <a:cubicBezTo>
                    <a:pt x="1792" y="633"/>
                    <a:pt x="1745" y="538"/>
                    <a:pt x="1665" y="478"/>
                  </a:cubicBezTo>
                  <a:cubicBezTo>
                    <a:pt x="1585" y="417"/>
                    <a:pt x="1481" y="398"/>
                    <a:pt x="1384" y="425"/>
                  </a:cubicBezTo>
                  <a:cubicBezTo>
                    <a:pt x="1374" y="428"/>
                    <a:pt x="1364" y="426"/>
                    <a:pt x="1356" y="419"/>
                  </a:cubicBezTo>
                  <a:cubicBezTo>
                    <a:pt x="1347" y="413"/>
                    <a:pt x="1343" y="403"/>
                    <a:pt x="1344" y="392"/>
                  </a:cubicBezTo>
                  <a:cubicBezTo>
                    <a:pt x="1344" y="389"/>
                    <a:pt x="1344" y="385"/>
                    <a:pt x="1344" y="381"/>
                  </a:cubicBezTo>
                  <a:cubicBezTo>
                    <a:pt x="1344" y="221"/>
                    <a:pt x="1236" y="81"/>
                    <a:pt x="1081" y="40"/>
                  </a:cubicBezTo>
                  <a:cubicBezTo>
                    <a:pt x="925" y="0"/>
                    <a:pt x="763" y="70"/>
                    <a:pt x="685" y="210"/>
                  </a:cubicBezTo>
                  <a:cubicBezTo>
                    <a:pt x="680" y="218"/>
                    <a:pt x="672" y="223"/>
                    <a:pt x="663" y="225"/>
                  </a:cubicBezTo>
                  <a:cubicBezTo>
                    <a:pt x="654" y="227"/>
                    <a:pt x="645" y="225"/>
                    <a:pt x="638" y="220"/>
                  </a:cubicBezTo>
                  <a:cubicBezTo>
                    <a:pt x="611" y="200"/>
                    <a:pt x="578" y="189"/>
                    <a:pt x="544" y="189"/>
                  </a:cubicBezTo>
                  <a:cubicBezTo>
                    <a:pt x="456" y="189"/>
                    <a:pt x="384" y="261"/>
                    <a:pt x="384" y="349"/>
                  </a:cubicBezTo>
                  <a:cubicBezTo>
                    <a:pt x="384" y="358"/>
                    <a:pt x="385" y="368"/>
                    <a:pt x="387" y="377"/>
                  </a:cubicBezTo>
                  <a:cubicBezTo>
                    <a:pt x="389" y="387"/>
                    <a:pt x="386" y="397"/>
                    <a:pt x="379" y="405"/>
                  </a:cubicBezTo>
                  <a:cubicBezTo>
                    <a:pt x="372" y="412"/>
                    <a:pt x="362" y="416"/>
                    <a:pt x="352" y="415"/>
                  </a:cubicBezTo>
                  <a:cubicBezTo>
                    <a:pt x="341" y="414"/>
                    <a:pt x="331" y="413"/>
                    <a:pt x="320" y="413"/>
                  </a:cubicBezTo>
                  <a:cubicBezTo>
                    <a:pt x="143" y="413"/>
                    <a:pt x="0" y="556"/>
                    <a:pt x="0" y="733"/>
                  </a:cubicBezTo>
                  <a:cubicBezTo>
                    <a:pt x="0" y="910"/>
                    <a:pt x="143" y="1053"/>
                    <a:pt x="320" y="1053"/>
                  </a:cubicBezTo>
                  <a:cubicBezTo>
                    <a:pt x="320" y="701"/>
                    <a:pt x="320" y="701"/>
                    <a:pt x="320" y="701"/>
                  </a:cubicBezTo>
                  <a:cubicBezTo>
                    <a:pt x="320" y="691"/>
                    <a:pt x="325" y="681"/>
                    <a:pt x="333" y="675"/>
                  </a:cubicBezTo>
                  <a:cubicBezTo>
                    <a:pt x="342" y="669"/>
                    <a:pt x="352" y="667"/>
                    <a:pt x="362" y="671"/>
                  </a:cubicBezTo>
                  <a:cubicBezTo>
                    <a:pt x="372" y="674"/>
                    <a:pt x="372" y="674"/>
                    <a:pt x="372" y="674"/>
                  </a:cubicBezTo>
                  <a:cubicBezTo>
                    <a:pt x="533" y="728"/>
                    <a:pt x="711" y="692"/>
                    <a:pt x="839" y="580"/>
                  </a:cubicBezTo>
                  <a:cubicBezTo>
                    <a:pt x="875" y="549"/>
                    <a:pt x="875" y="549"/>
                    <a:pt x="875" y="549"/>
                  </a:cubicBezTo>
                  <a:cubicBezTo>
                    <a:pt x="887" y="538"/>
                    <a:pt x="905" y="538"/>
                    <a:pt x="917" y="549"/>
                  </a:cubicBezTo>
                  <a:cubicBezTo>
                    <a:pt x="953" y="580"/>
                    <a:pt x="953" y="580"/>
                    <a:pt x="953" y="580"/>
                  </a:cubicBezTo>
                  <a:cubicBezTo>
                    <a:pt x="1081" y="692"/>
                    <a:pt x="1259" y="728"/>
                    <a:pt x="1420" y="674"/>
                  </a:cubicBezTo>
                  <a:cubicBezTo>
                    <a:pt x="1430" y="671"/>
                    <a:pt x="1430" y="671"/>
                    <a:pt x="1430" y="671"/>
                  </a:cubicBezTo>
                  <a:cubicBezTo>
                    <a:pt x="1433" y="670"/>
                    <a:pt x="1436" y="669"/>
                    <a:pt x="1439" y="669"/>
                  </a:cubicBezTo>
                  <a:cubicBezTo>
                    <a:pt x="1440" y="669"/>
                    <a:pt x="1440" y="669"/>
                    <a:pt x="1440" y="669"/>
                  </a:cubicBezTo>
                  <a:cubicBezTo>
                    <a:pt x="1440" y="669"/>
                    <a:pt x="1441" y="670"/>
                    <a:pt x="1441" y="670"/>
                  </a:cubicBezTo>
                  <a:cubicBezTo>
                    <a:pt x="1444" y="670"/>
                    <a:pt x="1446" y="670"/>
                    <a:pt x="1448" y="671"/>
                  </a:cubicBezTo>
                  <a:cubicBezTo>
                    <a:pt x="1449" y="671"/>
                    <a:pt x="1450" y="671"/>
                    <a:pt x="1451" y="671"/>
                  </a:cubicBezTo>
                  <a:cubicBezTo>
                    <a:pt x="1453" y="672"/>
                    <a:pt x="1456" y="674"/>
                    <a:pt x="1459" y="675"/>
                  </a:cubicBezTo>
                  <a:cubicBezTo>
                    <a:pt x="1467" y="681"/>
                    <a:pt x="1472" y="691"/>
                    <a:pt x="1472" y="701"/>
                  </a:cubicBezTo>
                  <a:cubicBezTo>
                    <a:pt x="1472" y="1053"/>
                    <a:pt x="1472" y="1053"/>
                    <a:pt x="1472" y="1053"/>
                  </a:cubicBezTo>
                  <a:cubicBezTo>
                    <a:pt x="1482" y="1053"/>
                    <a:pt x="1491" y="1052"/>
                    <a:pt x="1501" y="1052"/>
                  </a:cubicBezTo>
                  <a:cubicBezTo>
                    <a:pt x="1666" y="1038"/>
                    <a:pt x="1793" y="899"/>
                    <a:pt x="1792" y="733"/>
                  </a:cubicBezTo>
                  <a:close/>
                  <a:moveTo>
                    <a:pt x="1792" y="733"/>
                  </a:moveTo>
                  <a:cubicBezTo>
                    <a:pt x="1792" y="733"/>
                    <a:pt x="1792" y="733"/>
                    <a:pt x="1792" y="7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9" name="Freeform 37">
              <a:extLst>
                <a:ext uri="{FF2B5EF4-FFF2-40B4-BE49-F238E27FC236}">
                  <a16:creationId xmlns:a16="http://schemas.microsoft.com/office/drawing/2014/main" id="{CF41E728-84AF-4BCB-94ED-AC9DDB6F1802}"/>
                </a:ext>
              </a:extLst>
            </p:cNvPr>
            <p:cNvSpPr>
              <a:spLocks noEditPoints="1"/>
            </p:cNvSpPr>
            <p:nvPr/>
          </p:nvSpPr>
          <p:spPr bwMode="auto">
            <a:xfrm>
              <a:off x="-2206625" y="1409700"/>
              <a:ext cx="1404937" cy="1644650"/>
            </a:xfrm>
            <a:custGeom>
              <a:avLst/>
              <a:gdLst>
                <a:gd name="T0" fmla="*/ 512 w 1024"/>
                <a:gd name="T1" fmla="*/ 0 h 1203"/>
                <a:gd name="T2" fmla="*/ 498 w 1024"/>
                <a:gd name="T3" fmla="*/ 12 h 1203"/>
                <a:gd name="T4" fmla="*/ 0 w 1024"/>
                <a:gd name="T5" fmla="*/ 128 h 1203"/>
                <a:gd name="T6" fmla="*/ 0 w 1024"/>
                <a:gd name="T7" fmla="*/ 469 h 1203"/>
                <a:gd name="T8" fmla="*/ 63 w 1024"/>
                <a:gd name="T9" fmla="*/ 775 h 1203"/>
                <a:gd name="T10" fmla="*/ 512 w 1024"/>
                <a:gd name="T11" fmla="*/ 1203 h 1203"/>
                <a:gd name="T12" fmla="*/ 961 w 1024"/>
                <a:gd name="T13" fmla="*/ 777 h 1203"/>
                <a:gd name="T14" fmla="*/ 1024 w 1024"/>
                <a:gd name="T15" fmla="*/ 469 h 1203"/>
                <a:gd name="T16" fmla="*/ 1024 w 1024"/>
                <a:gd name="T17" fmla="*/ 128 h 1203"/>
                <a:gd name="T18" fmla="*/ 526 w 1024"/>
                <a:gd name="T19" fmla="*/ 12 h 1203"/>
                <a:gd name="T20" fmla="*/ 512 w 1024"/>
                <a:gd name="T21" fmla="*/ 0 h 1203"/>
                <a:gd name="T22" fmla="*/ 736 w 1024"/>
                <a:gd name="T23" fmla="*/ 405 h 1203"/>
                <a:gd name="T24" fmla="*/ 736 w 1024"/>
                <a:gd name="T25" fmla="*/ 437 h 1203"/>
                <a:gd name="T26" fmla="*/ 768 w 1024"/>
                <a:gd name="T27" fmla="*/ 437 h 1203"/>
                <a:gd name="T28" fmla="*/ 800 w 1024"/>
                <a:gd name="T29" fmla="*/ 469 h 1203"/>
                <a:gd name="T30" fmla="*/ 800 w 1024"/>
                <a:gd name="T31" fmla="*/ 917 h 1203"/>
                <a:gd name="T32" fmla="*/ 768 w 1024"/>
                <a:gd name="T33" fmla="*/ 949 h 1203"/>
                <a:gd name="T34" fmla="*/ 256 w 1024"/>
                <a:gd name="T35" fmla="*/ 949 h 1203"/>
                <a:gd name="T36" fmla="*/ 224 w 1024"/>
                <a:gd name="T37" fmla="*/ 917 h 1203"/>
                <a:gd name="T38" fmla="*/ 224 w 1024"/>
                <a:gd name="T39" fmla="*/ 469 h 1203"/>
                <a:gd name="T40" fmla="*/ 256 w 1024"/>
                <a:gd name="T41" fmla="*/ 437 h 1203"/>
                <a:gd name="T42" fmla="*/ 288 w 1024"/>
                <a:gd name="T43" fmla="*/ 437 h 1203"/>
                <a:gd name="T44" fmla="*/ 288 w 1024"/>
                <a:gd name="T45" fmla="*/ 405 h 1203"/>
                <a:gd name="T46" fmla="*/ 512 w 1024"/>
                <a:gd name="T47" fmla="*/ 181 h 1203"/>
                <a:gd name="T48" fmla="*/ 736 w 1024"/>
                <a:gd name="T49" fmla="*/ 405 h 1203"/>
                <a:gd name="T50" fmla="*/ 736 w 1024"/>
                <a:gd name="T51" fmla="*/ 405 h 1203"/>
                <a:gd name="T52" fmla="*/ 736 w 1024"/>
                <a:gd name="T53" fmla="*/ 405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4" h="1203">
                  <a:moveTo>
                    <a:pt x="512" y="0"/>
                  </a:moveTo>
                  <a:cubicBezTo>
                    <a:pt x="498" y="12"/>
                    <a:pt x="498" y="12"/>
                    <a:pt x="498" y="12"/>
                  </a:cubicBezTo>
                  <a:cubicBezTo>
                    <a:pt x="361" y="131"/>
                    <a:pt x="175" y="174"/>
                    <a:pt x="0" y="128"/>
                  </a:cubicBezTo>
                  <a:cubicBezTo>
                    <a:pt x="0" y="469"/>
                    <a:pt x="0" y="469"/>
                    <a:pt x="0" y="469"/>
                  </a:cubicBezTo>
                  <a:cubicBezTo>
                    <a:pt x="0" y="574"/>
                    <a:pt x="21" y="679"/>
                    <a:pt x="63" y="775"/>
                  </a:cubicBezTo>
                  <a:cubicBezTo>
                    <a:pt x="147" y="973"/>
                    <a:pt x="310" y="1128"/>
                    <a:pt x="512" y="1203"/>
                  </a:cubicBezTo>
                  <a:cubicBezTo>
                    <a:pt x="714" y="1128"/>
                    <a:pt x="876" y="974"/>
                    <a:pt x="961" y="777"/>
                  </a:cubicBezTo>
                  <a:cubicBezTo>
                    <a:pt x="1003" y="680"/>
                    <a:pt x="1024" y="575"/>
                    <a:pt x="1024" y="469"/>
                  </a:cubicBezTo>
                  <a:cubicBezTo>
                    <a:pt x="1024" y="128"/>
                    <a:pt x="1024" y="128"/>
                    <a:pt x="1024" y="128"/>
                  </a:cubicBezTo>
                  <a:cubicBezTo>
                    <a:pt x="849" y="175"/>
                    <a:pt x="663" y="131"/>
                    <a:pt x="526" y="12"/>
                  </a:cubicBezTo>
                  <a:lnTo>
                    <a:pt x="512" y="0"/>
                  </a:lnTo>
                  <a:close/>
                  <a:moveTo>
                    <a:pt x="736" y="405"/>
                  </a:moveTo>
                  <a:cubicBezTo>
                    <a:pt x="736" y="437"/>
                    <a:pt x="736" y="437"/>
                    <a:pt x="736" y="437"/>
                  </a:cubicBezTo>
                  <a:cubicBezTo>
                    <a:pt x="768" y="437"/>
                    <a:pt x="768" y="437"/>
                    <a:pt x="768" y="437"/>
                  </a:cubicBezTo>
                  <a:cubicBezTo>
                    <a:pt x="786" y="437"/>
                    <a:pt x="800" y="451"/>
                    <a:pt x="800" y="469"/>
                  </a:cubicBezTo>
                  <a:cubicBezTo>
                    <a:pt x="800" y="917"/>
                    <a:pt x="800" y="917"/>
                    <a:pt x="800" y="917"/>
                  </a:cubicBezTo>
                  <a:cubicBezTo>
                    <a:pt x="800" y="935"/>
                    <a:pt x="786" y="949"/>
                    <a:pt x="768" y="949"/>
                  </a:cubicBezTo>
                  <a:cubicBezTo>
                    <a:pt x="256" y="949"/>
                    <a:pt x="256" y="949"/>
                    <a:pt x="256" y="949"/>
                  </a:cubicBezTo>
                  <a:cubicBezTo>
                    <a:pt x="238" y="949"/>
                    <a:pt x="224" y="935"/>
                    <a:pt x="224" y="917"/>
                  </a:cubicBezTo>
                  <a:cubicBezTo>
                    <a:pt x="224" y="469"/>
                    <a:pt x="224" y="469"/>
                    <a:pt x="224" y="469"/>
                  </a:cubicBezTo>
                  <a:cubicBezTo>
                    <a:pt x="224" y="451"/>
                    <a:pt x="238" y="437"/>
                    <a:pt x="256" y="437"/>
                  </a:cubicBezTo>
                  <a:cubicBezTo>
                    <a:pt x="288" y="437"/>
                    <a:pt x="288" y="437"/>
                    <a:pt x="288" y="437"/>
                  </a:cubicBezTo>
                  <a:cubicBezTo>
                    <a:pt x="288" y="405"/>
                    <a:pt x="288" y="405"/>
                    <a:pt x="288" y="405"/>
                  </a:cubicBezTo>
                  <a:cubicBezTo>
                    <a:pt x="288" y="281"/>
                    <a:pt x="388" y="181"/>
                    <a:pt x="512" y="181"/>
                  </a:cubicBezTo>
                  <a:cubicBezTo>
                    <a:pt x="636" y="181"/>
                    <a:pt x="736" y="281"/>
                    <a:pt x="736" y="405"/>
                  </a:cubicBezTo>
                  <a:close/>
                  <a:moveTo>
                    <a:pt x="736" y="405"/>
                  </a:moveTo>
                  <a:cubicBezTo>
                    <a:pt x="736" y="405"/>
                    <a:pt x="736" y="405"/>
                    <a:pt x="736" y="4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0" name="Freeform 38">
              <a:extLst>
                <a:ext uri="{FF2B5EF4-FFF2-40B4-BE49-F238E27FC236}">
                  <a16:creationId xmlns:a16="http://schemas.microsoft.com/office/drawing/2014/main" id="{4E1994D8-C561-45C5-AD7F-6048E6704E42}"/>
                </a:ext>
              </a:extLst>
            </p:cNvPr>
            <p:cNvSpPr>
              <a:spLocks noEditPoints="1"/>
            </p:cNvSpPr>
            <p:nvPr/>
          </p:nvSpPr>
          <p:spPr bwMode="auto">
            <a:xfrm>
              <a:off x="-1547813" y="2225675"/>
              <a:ext cx="87312" cy="87313"/>
            </a:xfrm>
            <a:custGeom>
              <a:avLst/>
              <a:gdLst>
                <a:gd name="T0" fmla="*/ 64 w 64"/>
                <a:gd name="T1" fmla="*/ 32 h 64"/>
                <a:gd name="T2" fmla="*/ 32 w 64"/>
                <a:gd name="T3" fmla="*/ 64 h 64"/>
                <a:gd name="T4" fmla="*/ 0 w 64"/>
                <a:gd name="T5" fmla="*/ 32 h 64"/>
                <a:gd name="T6" fmla="*/ 32 w 64"/>
                <a:gd name="T7" fmla="*/ 0 h 64"/>
                <a:gd name="T8" fmla="*/ 64 w 64"/>
                <a:gd name="T9" fmla="*/ 32 h 64"/>
                <a:gd name="T10" fmla="*/ 64 w 64"/>
                <a:gd name="T11" fmla="*/ 32 h 64"/>
                <a:gd name="T12" fmla="*/ 64 w 64"/>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32"/>
                  </a:moveTo>
                  <a:cubicBezTo>
                    <a:pt x="64" y="50"/>
                    <a:pt x="50" y="64"/>
                    <a:pt x="32" y="64"/>
                  </a:cubicBezTo>
                  <a:cubicBezTo>
                    <a:pt x="14" y="64"/>
                    <a:pt x="0" y="50"/>
                    <a:pt x="0" y="32"/>
                  </a:cubicBezTo>
                  <a:cubicBezTo>
                    <a:pt x="0" y="14"/>
                    <a:pt x="14" y="0"/>
                    <a:pt x="32" y="0"/>
                  </a:cubicBezTo>
                  <a:cubicBezTo>
                    <a:pt x="50" y="0"/>
                    <a:pt x="64" y="14"/>
                    <a:pt x="64" y="32"/>
                  </a:cubicBezTo>
                  <a:close/>
                  <a:moveTo>
                    <a:pt x="64" y="32"/>
                  </a:moveTo>
                  <a:cubicBezTo>
                    <a:pt x="64" y="32"/>
                    <a:pt x="64" y="32"/>
                    <a:pt x="6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31" name="Freeform 39">
              <a:extLst>
                <a:ext uri="{FF2B5EF4-FFF2-40B4-BE49-F238E27FC236}">
                  <a16:creationId xmlns:a16="http://schemas.microsoft.com/office/drawing/2014/main" id="{03E71B11-2A74-4BBC-B147-481CE0DFEB1F}"/>
                </a:ext>
              </a:extLst>
            </p:cNvPr>
            <p:cNvSpPr>
              <a:spLocks noEditPoints="1"/>
            </p:cNvSpPr>
            <p:nvPr/>
          </p:nvSpPr>
          <p:spPr bwMode="auto">
            <a:xfrm>
              <a:off x="-1724025" y="1744663"/>
              <a:ext cx="439737" cy="261938"/>
            </a:xfrm>
            <a:custGeom>
              <a:avLst/>
              <a:gdLst>
                <a:gd name="T0" fmla="*/ 0 w 320"/>
                <a:gd name="T1" fmla="*/ 160 h 192"/>
                <a:gd name="T2" fmla="*/ 0 w 320"/>
                <a:gd name="T3" fmla="*/ 192 h 192"/>
                <a:gd name="T4" fmla="*/ 320 w 320"/>
                <a:gd name="T5" fmla="*/ 192 h 192"/>
                <a:gd name="T6" fmla="*/ 320 w 320"/>
                <a:gd name="T7" fmla="*/ 160 h 192"/>
                <a:gd name="T8" fmla="*/ 160 w 320"/>
                <a:gd name="T9" fmla="*/ 0 h 192"/>
                <a:gd name="T10" fmla="*/ 0 w 320"/>
                <a:gd name="T11" fmla="*/ 160 h 192"/>
                <a:gd name="T12" fmla="*/ 0 w 320"/>
                <a:gd name="T13" fmla="*/ 160 h 192"/>
                <a:gd name="T14" fmla="*/ 0 w 320"/>
                <a:gd name="T15" fmla="*/ 16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192">
                  <a:moveTo>
                    <a:pt x="0" y="160"/>
                  </a:moveTo>
                  <a:cubicBezTo>
                    <a:pt x="0" y="192"/>
                    <a:pt x="0" y="192"/>
                    <a:pt x="0" y="192"/>
                  </a:cubicBezTo>
                  <a:cubicBezTo>
                    <a:pt x="320" y="192"/>
                    <a:pt x="320" y="192"/>
                    <a:pt x="320" y="192"/>
                  </a:cubicBezTo>
                  <a:cubicBezTo>
                    <a:pt x="320" y="160"/>
                    <a:pt x="320" y="160"/>
                    <a:pt x="320" y="160"/>
                  </a:cubicBezTo>
                  <a:cubicBezTo>
                    <a:pt x="320" y="72"/>
                    <a:pt x="248" y="0"/>
                    <a:pt x="160" y="0"/>
                  </a:cubicBezTo>
                  <a:cubicBezTo>
                    <a:pt x="72" y="0"/>
                    <a:pt x="0" y="72"/>
                    <a:pt x="0" y="160"/>
                  </a:cubicBezTo>
                  <a:close/>
                  <a:moveTo>
                    <a:pt x="0" y="160"/>
                  </a:moveTo>
                  <a:cubicBezTo>
                    <a:pt x="0" y="160"/>
                    <a:pt x="0" y="160"/>
                    <a:pt x="0"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grpSp>
      <p:sp>
        <p:nvSpPr>
          <p:cNvPr id="34" name="Title 1">
            <a:extLst>
              <a:ext uri="{FF2B5EF4-FFF2-40B4-BE49-F238E27FC236}">
                <a16:creationId xmlns:a16="http://schemas.microsoft.com/office/drawing/2014/main" id="{489A80B6-3D94-4943-8F1D-D2E344F88A36}"/>
              </a:ext>
            </a:extLst>
          </p:cNvPr>
          <p:cNvSpPr>
            <a:spLocks noGrp="1"/>
          </p:cNvSpPr>
          <p:nvPr>
            <p:ph type="title"/>
          </p:nvPr>
        </p:nvSpPr>
        <p:spPr>
          <a:xfrm>
            <a:off x="88576" y="72396"/>
            <a:ext cx="7538400" cy="384711"/>
          </a:xfrm>
        </p:spPr>
        <p:txBody>
          <a:bodyPr/>
          <a:lstStyle/>
          <a:p>
            <a:r>
              <a:rPr lang="en-US" sz="1900" dirty="0">
                <a:solidFill>
                  <a:schemeClr val="tx1">
                    <a:lumMod val="65000"/>
                    <a:lumOff val="35000"/>
                  </a:schemeClr>
                </a:solidFill>
                <a:latin typeface="Segoe UI" panose="020B0502040204020203" pitchFamily="34" charset="0"/>
                <a:cs typeface="Segoe UI" panose="020B0502040204020203" pitchFamily="34" charset="0"/>
              </a:rPr>
              <a:t>Sify </a:t>
            </a:r>
            <a:r>
              <a:rPr lang="en-US" sz="1900" dirty="0">
                <a:latin typeface="Segoe UI" panose="020B0502040204020203" pitchFamily="34" charset="0"/>
                <a:cs typeface="Segoe UI" panose="020B0502040204020203" pitchFamily="34" charset="0"/>
              </a:rPr>
              <a:t>as a SD-WAN partner</a:t>
            </a:r>
          </a:p>
        </p:txBody>
      </p:sp>
      <p:sp>
        <p:nvSpPr>
          <p:cNvPr id="33" name="Rectangle 32">
            <a:extLst>
              <a:ext uri="{FF2B5EF4-FFF2-40B4-BE49-F238E27FC236}">
                <a16:creationId xmlns:a16="http://schemas.microsoft.com/office/drawing/2014/main" id="{71706733-9E47-4ECA-8210-B1A06AE4CF68}"/>
              </a:ext>
            </a:extLst>
          </p:cNvPr>
          <p:cNvSpPr/>
          <p:nvPr/>
        </p:nvSpPr>
        <p:spPr>
          <a:xfrm flipH="1">
            <a:off x="4689" y="971550"/>
            <a:ext cx="3659225" cy="4171950"/>
          </a:xfrm>
          <a:prstGeom prst="rect">
            <a:avLst/>
          </a:prstGeom>
          <a:gradFill flip="none" rotWithShape="1">
            <a:gsLst>
              <a:gs pos="0">
                <a:schemeClr val="bg1">
                  <a:alpha val="97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140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9C58ED-BA68-4B2B-AC2A-B1D21732C1CB}"/>
              </a:ext>
            </a:extLst>
          </p:cNvPr>
          <p:cNvSpPr>
            <a:spLocks noGrp="1"/>
          </p:cNvSpPr>
          <p:nvPr>
            <p:ph type="body" sz="quarter" idx="11"/>
          </p:nvPr>
        </p:nvSpPr>
        <p:spPr>
          <a:xfrm>
            <a:off x="235403" y="1979525"/>
            <a:ext cx="5200755" cy="943918"/>
          </a:xfrm>
        </p:spPr>
        <p:txBody>
          <a:bodyPr>
            <a:normAutofit/>
          </a:bodyPr>
          <a:lstStyle/>
          <a:p>
            <a:r>
              <a:rPr lang="en-US" dirty="0"/>
              <a:t>SD-WAN MANAGED SERVICES VS DIY</a:t>
            </a:r>
            <a:endParaRPr lang="en-IN" dirty="0"/>
          </a:p>
        </p:txBody>
      </p:sp>
    </p:spTree>
    <p:extLst>
      <p:ext uri="{BB962C8B-B14F-4D97-AF65-F5344CB8AC3E}">
        <p14:creationId xmlns:p14="http://schemas.microsoft.com/office/powerpoint/2010/main" val="109906220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8ECC1-11C3-B64A-A212-50B1792E6EBE}"/>
              </a:ext>
            </a:extLst>
          </p:cNvPr>
          <p:cNvSpPr>
            <a:spLocks noGrp="1"/>
          </p:cNvSpPr>
          <p:nvPr>
            <p:ph sz="half" idx="1"/>
          </p:nvPr>
        </p:nvSpPr>
        <p:spPr>
          <a:xfrm>
            <a:off x="570378" y="1495938"/>
            <a:ext cx="4800156" cy="2240070"/>
          </a:xfrm>
          <a:solidFill>
            <a:schemeClr val="bg1"/>
          </a:solidFill>
          <a:effectLst>
            <a:outerShdw blurRad="50800" dist="38100" dir="2700000" algn="tl" rotWithShape="0">
              <a:prstClr val="black">
                <a:alpha val="40000"/>
              </a:prstClr>
            </a:outerShdw>
          </a:effectLst>
        </p:spPr>
        <p:txBody>
          <a:bodyPr anchor="t">
            <a:normAutofit fontScale="92500"/>
          </a:bodyPr>
          <a:lstStyle/>
          <a:p>
            <a:pPr marL="0" indent="0" algn="ctr">
              <a:buNone/>
            </a:pPr>
            <a:endParaRPr lang="en-US" dirty="0"/>
          </a:p>
          <a:p>
            <a:pPr marL="0" indent="0" algn="ctr">
              <a:buNone/>
            </a:pPr>
            <a:endParaRPr lang="en-US" dirty="0"/>
          </a:p>
          <a:p>
            <a:pPr marL="0" indent="0">
              <a:buNone/>
            </a:pPr>
            <a:r>
              <a:rPr lang="en-US" sz="2400" dirty="0">
                <a:latin typeface="Segoe UI" panose="020B0502040204020203" pitchFamily="34" charset="0"/>
                <a:cs typeface="Segoe UI" panose="020B0502040204020203" pitchFamily="34" charset="0"/>
              </a:rPr>
              <a:t> Global SD-WAN Managed Services </a:t>
            </a:r>
          </a:p>
          <a:p>
            <a:pPr marL="0" indent="0">
              <a:buNone/>
            </a:pPr>
            <a:r>
              <a:rPr lang="en-US" sz="2400" dirty="0">
                <a:latin typeface="Segoe UI" panose="020B0502040204020203" pitchFamily="34" charset="0"/>
                <a:cs typeface="Segoe UI" panose="020B0502040204020203" pitchFamily="34" charset="0"/>
              </a:rPr>
              <a:t> to grow at </a:t>
            </a:r>
            <a:r>
              <a:rPr lang="en-US" sz="4000" dirty="0">
                <a:latin typeface="Segoe UI" panose="020B0502040204020203" pitchFamily="34" charset="0"/>
                <a:cs typeface="Segoe UI" panose="020B0502040204020203" pitchFamily="34" charset="0"/>
              </a:rPr>
              <a:t>76% </a:t>
            </a:r>
            <a:r>
              <a:rPr lang="en-US" sz="2400" dirty="0">
                <a:latin typeface="Segoe UI" panose="020B0502040204020203" pitchFamily="34" charset="0"/>
                <a:cs typeface="Segoe UI" panose="020B0502040204020203" pitchFamily="34" charset="0"/>
              </a:rPr>
              <a:t>CAGR to </a:t>
            </a:r>
            <a:r>
              <a:rPr lang="en-US" sz="4000" dirty="0">
                <a:latin typeface="Segoe UI" panose="020B0502040204020203" pitchFamily="34" charset="0"/>
                <a:cs typeface="Segoe UI" panose="020B0502040204020203" pitchFamily="34" charset="0"/>
              </a:rPr>
              <a:t>$5.7B </a:t>
            </a:r>
          </a:p>
          <a:p>
            <a:pPr marL="0" indent="0">
              <a:buNone/>
            </a:pPr>
            <a:r>
              <a:rPr lang="en-US" sz="2400" dirty="0">
                <a:latin typeface="Segoe UI" panose="020B0502040204020203" pitchFamily="34" charset="0"/>
                <a:cs typeface="Segoe UI" panose="020B0502040204020203" pitchFamily="34" charset="0"/>
              </a:rPr>
              <a:t> by 2023 </a:t>
            </a:r>
          </a:p>
        </p:txBody>
      </p:sp>
      <p:sp>
        <p:nvSpPr>
          <p:cNvPr id="4" name="Title 3">
            <a:extLst>
              <a:ext uri="{FF2B5EF4-FFF2-40B4-BE49-F238E27FC236}">
                <a16:creationId xmlns:a16="http://schemas.microsoft.com/office/drawing/2014/main" id="{10DAD348-6FB0-B648-9A43-AE8C15FF58A7}"/>
              </a:ext>
            </a:extLst>
          </p:cNvPr>
          <p:cNvSpPr>
            <a:spLocks noGrp="1"/>
          </p:cNvSpPr>
          <p:nvPr>
            <p:ph type="title"/>
          </p:nvPr>
        </p:nvSpPr>
        <p:spPr>
          <a:xfrm>
            <a:off x="118640" y="95039"/>
            <a:ext cx="7578150" cy="355472"/>
          </a:xfrm>
        </p:spPr>
        <p:txBody>
          <a:bodyPr/>
          <a:lstStyle/>
          <a:p>
            <a:pPr fontAlgn="base">
              <a:lnSpc>
                <a:spcPct val="90000"/>
              </a:lnSpc>
              <a:spcAft>
                <a:spcPct val="0"/>
              </a:spcAft>
              <a:defRPr/>
            </a:pPr>
            <a:r>
              <a:rPr lang="en-US" sz="1900" dirty="0">
                <a:latin typeface="Segoe UI" panose="020B0502040204020203" pitchFamily="34" charset="0"/>
                <a:cs typeface="Segoe UI" panose="020B0502040204020203" pitchFamily="34" charset="0"/>
              </a:rPr>
              <a:t>Managed SD-WAN opportunity is Big !</a:t>
            </a:r>
          </a:p>
        </p:txBody>
      </p:sp>
      <p:sp>
        <p:nvSpPr>
          <p:cNvPr id="9" name="TextBox 8">
            <a:extLst>
              <a:ext uri="{FF2B5EF4-FFF2-40B4-BE49-F238E27FC236}">
                <a16:creationId xmlns:a16="http://schemas.microsoft.com/office/drawing/2014/main" id="{7507A15E-A79C-E948-AA84-1FD1FE2FBF09}"/>
              </a:ext>
            </a:extLst>
          </p:cNvPr>
          <p:cNvSpPr txBox="1"/>
          <p:nvPr/>
        </p:nvSpPr>
        <p:spPr>
          <a:xfrm>
            <a:off x="3810000" y="4544751"/>
            <a:ext cx="5236285"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defTabSz="342892">
              <a:lnSpc>
                <a:spcPct val="90000"/>
              </a:lnSpc>
              <a:spcBef>
                <a:spcPts val="225"/>
              </a:spcBef>
            </a:pPr>
            <a:r>
              <a:rPr lang="en-US" sz="1000" dirty="0">
                <a:latin typeface="Segoe UI" panose="020B0502040204020203" pitchFamily="34" charset="0"/>
                <a:cs typeface="Segoe UI" panose="020B0502040204020203" pitchFamily="34" charset="0"/>
              </a:rPr>
              <a:t>Gartner report, “Forecast: Enterprise Networking Connectivity Growth Trends, Worldwide, 2018-2023, 2019 Update,” published on October 4, 2019</a:t>
            </a:r>
          </a:p>
        </p:txBody>
      </p:sp>
      <p:pic>
        <p:nvPicPr>
          <p:cNvPr id="3" name="Picture 2">
            <a:extLst>
              <a:ext uri="{FF2B5EF4-FFF2-40B4-BE49-F238E27FC236}">
                <a16:creationId xmlns:a16="http://schemas.microsoft.com/office/drawing/2014/main" id="{E08BCC9A-7C24-AC43-9298-01EA4029B12A}"/>
              </a:ext>
            </a:extLst>
          </p:cNvPr>
          <p:cNvPicPr>
            <a:picLocks noChangeAspect="1"/>
          </p:cNvPicPr>
          <p:nvPr/>
        </p:nvPicPr>
        <p:blipFill>
          <a:blip r:embed="rId2"/>
          <a:stretch>
            <a:fillRect/>
          </a:stretch>
        </p:blipFill>
        <p:spPr>
          <a:xfrm>
            <a:off x="6068173" y="1841012"/>
            <a:ext cx="2052856" cy="1461476"/>
          </a:xfrm>
          <a:prstGeom prst="rect">
            <a:avLst/>
          </a:prstGeom>
        </p:spPr>
      </p:pic>
    </p:spTree>
    <p:extLst>
      <p:ext uri="{BB962C8B-B14F-4D97-AF65-F5344CB8AC3E}">
        <p14:creationId xmlns:p14="http://schemas.microsoft.com/office/powerpoint/2010/main" val="64719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355B5-BF42-4244-9A5A-7E5AA5E5F726}"/>
              </a:ext>
            </a:extLst>
          </p:cNvPr>
          <p:cNvSpPr>
            <a:spLocks noGrp="1"/>
          </p:cNvSpPr>
          <p:nvPr>
            <p:ph type="title"/>
          </p:nvPr>
        </p:nvSpPr>
        <p:spPr>
          <a:xfrm>
            <a:off x="82660" y="155286"/>
            <a:ext cx="7300273" cy="355472"/>
          </a:xfrm>
        </p:spPr>
        <p:txBody>
          <a:bodyPr/>
          <a:lstStyle/>
          <a:p>
            <a:pPr fontAlgn="base">
              <a:lnSpc>
                <a:spcPct val="90000"/>
              </a:lnSpc>
              <a:spcAft>
                <a:spcPct val="0"/>
              </a:spcAft>
              <a:defRPr/>
            </a:pPr>
            <a:r>
              <a:rPr lang="en-US" sz="1900" dirty="0">
                <a:latin typeface="Segoe UI" panose="020B0502040204020203" pitchFamily="34" charset="0"/>
                <a:cs typeface="Segoe UI" panose="020B0502040204020203" pitchFamily="34" charset="0"/>
              </a:rPr>
              <a:t>Different approaches adopted by enterprises </a:t>
            </a:r>
          </a:p>
        </p:txBody>
      </p:sp>
      <p:grpSp>
        <p:nvGrpSpPr>
          <p:cNvPr id="13" name="Group 12">
            <a:extLst>
              <a:ext uri="{FF2B5EF4-FFF2-40B4-BE49-F238E27FC236}">
                <a16:creationId xmlns:a16="http://schemas.microsoft.com/office/drawing/2014/main" id="{8EEED80A-D8B9-4E42-9CE8-D63F04AE695B}"/>
              </a:ext>
            </a:extLst>
          </p:cNvPr>
          <p:cNvGrpSpPr/>
          <p:nvPr/>
        </p:nvGrpSpPr>
        <p:grpSpPr>
          <a:xfrm>
            <a:off x="6054589" y="1480665"/>
            <a:ext cx="2659435" cy="2296772"/>
            <a:chOff x="5841238" y="4474834"/>
            <a:chExt cx="2212355" cy="1653526"/>
          </a:xfrm>
          <a:solidFill>
            <a:schemeClr val="accent6"/>
          </a:solidFill>
        </p:grpSpPr>
        <p:sp>
          <p:nvSpPr>
            <p:cNvPr id="15" name="Rectangle 14">
              <a:extLst>
                <a:ext uri="{FF2B5EF4-FFF2-40B4-BE49-F238E27FC236}">
                  <a16:creationId xmlns:a16="http://schemas.microsoft.com/office/drawing/2014/main" id="{3CD4B7E0-9B33-9E4F-B781-56FB20CBACA9}"/>
                </a:ext>
              </a:extLst>
            </p:cNvPr>
            <p:cNvSpPr/>
            <p:nvPr/>
          </p:nvSpPr>
          <p:spPr>
            <a:xfrm>
              <a:off x="5841238" y="4474834"/>
              <a:ext cx="2212355" cy="527125"/>
            </a:xfrm>
            <a:prstGeom prst="rect">
              <a:avLst/>
            </a:prstGeom>
            <a:solidFill>
              <a:schemeClr val="tx2">
                <a:lumMod val="40000"/>
                <a:lumOff val="60000"/>
              </a:schemeClr>
            </a:solidFill>
            <a:ln w="12700" cap="flat" cmpd="sng" algn="ctr">
              <a:solidFill>
                <a:schemeClr val="tx1"/>
              </a:solidFill>
              <a:prstDash val="solid"/>
              <a:miter lim="800000"/>
            </a:ln>
            <a:effectLst/>
          </p:spPr>
          <p:txBody>
            <a:bodyPr rtlCol="0" anchor="ctr"/>
            <a:lstStyle/>
            <a:p>
              <a:pPr algn="ctr"/>
              <a:r>
                <a:rPr lang="en-US" sz="1400" b="1" dirty="0">
                  <a:solidFill>
                    <a:schemeClr val="tx1">
                      <a:lumMod val="75000"/>
                      <a:lumOff val="25000"/>
                    </a:schemeClr>
                  </a:solidFill>
                  <a:latin typeface="Segoe UI" panose="020B0502040204020203" pitchFamily="34" charset="0"/>
                  <a:cs typeface="Segoe UI" panose="020B0502040204020203" pitchFamily="34" charset="0"/>
                </a:rPr>
                <a:t>Service Provider Managed</a:t>
              </a:r>
            </a:p>
          </p:txBody>
        </p:sp>
        <p:sp>
          <p:nvSpPr>
            <p:cNvPr id="16" name="Rectangle 15">
              <a:extLst>
                <a:ext uri="{FF2B5EF4-FFF2-40B4-BE49-F238E27FC236}">
                  <a16:creationId xmlns:a16="http://schemas.microsoft.com/office/drawing/2014/main" id="{6CF80C87-4B7B-234C-9073-93CF0E295F1C}"/>
                </a:ext>
              </a:extLst>
            </p:cNvPr>
            <p:cNvSpPr/>
            <p:nvPr/>
          </p:nvSpPr>
          <p:spPr>
            <a:xfrm>
              <a:off x="5841238" y="4990440"/>
              <a:ext cx="2212355" cy="1137920"/>
            </a:xfrm>
            <a:prstGeom prst="rect">
              <a:avLst/>
            </a:prstGeom>
            <a:noFill/>
            <a:ln w="6350" cap="flat" cmpd="sng" algn="ctr">
              <a:solidFill>
                <a:schemeClr val="tx1"/>
              </a:solidFill>
              <a:prstDash val="solid"/>
              <a:miter lim="800000"/>
            </a:ln>
            <a:effectLst/>
          </p:spPr>
          <p:txBody>
            <a:bodyPr rtlCol="0" anchor="ctr"/>
            <a:lstStyle/>
            <a:p>
              <a:pPr algn="ctr" defTabSz="685783">
                <a:lnSpc>
                  <a:spcPct val="90000"/>
                </a:lnSpc>
                <a:spcBef>
                  <a:spcPts val="225"/>
                </a:spcBef>
                <a:defRPr/>
              </a:pPr>
              <a:endParaRPr lang="en-US" sz="1200" kern="0" dirty="0" err="1">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8" name="Group 7">
            <a:extLst>
              <a:ext uri="{FF2B5EF4-FFF2-40B4-BE49-F238E27FC236}">
                <a16:creationId xmlns:a16="http://schemas.microsoft.com/office/drawing/2014/main" id="{F7DA9F33-5335-B349-82FE-9CA0BD59412F}"/>
              </a:ext>
            </a:extLst>
          </p:cNvPr>
          <p:cNvGrpSpPr/>
          <p:nvPr/>
        </p:nvGrpSpPr>
        <p:grpSpPr>
          <a:xfrm>
            <a:off x="306310" y="1480667"/>
            <a:ext cx="2700926" cy="2312771"/>
            <a:chOff x="5841238" y="4438184"/>
            <a:chExt cx="2212355" cy="1665045"/>
          </a:xfrm>
          <a:solidFill>
            <a:schemeClr val="accent6"/>
          </a:solidFill>
        </p:grpSpPr>
        <p:sp>
          <p:nvSpPr>
            <p:cNvPr id="10" name="Rectangle 9">
              <a:extLst>
                <a:ext uri="{FF2B5EF4-FFF2-40B4-BE49-F238E27FC236}">
                  <a16:creationId xmlns:a16="http://schemas.microsoft.com/office/drawing/2014/main" id="{D9CF0422-8EB2-9442-9491-216509475974}"/>
                </a:ext>
              </a:extLst>
            </p:cNvPr>
            <p:cNvSpPr/>
            <p:nvPr/>
          </p:nvSpPr>
          <p:spPr>
            <a:xfrm>
              <a:off x="5841238" y="4438184"/>
              <a:ext cx="2212355" cy="527125"/>
            </a:xfrm>
            <a:prstGeom prst="rect">
              <a:avLst/>
            </a:prstGeom>
            <a:solidFill>
              <a:schemeClr val="tx2">
                <a:lumMod val="40000"/>
                <a:lumOff val="60000"/>
              </a:schemeClr>
            </a:solidFill>
            <a:ln w="12700" cap="flat" cmpd="sng" algn="ctr">
              <a:solidFill>
                <a:schemeClr val="tx1"/>
              </a:solidFill>
              <a:prstDash val="solid"/>
              <a:miter lim="800000"/>
            </a:ln>
            <a:effectLst/>
          </p:spPr>
          <p:txBody>
            <a:bodyPr rtlCol="0" anchor="ctr"/>
            <a:lstStyle/>
            <a:p>
              <a:pPr algn="ctr" defTabSz="685783">
                <a:defRPr/>
              </a:pPr>
              <a:r>
                <a:rPr lang="en-US" sz="1400" b="1" kern="0" dirty="0">
                  <a:solidFill>
                    <a:schemeClr val="tx1">
                      <a:lumMod val="75000"/>
                      <a:lumOff val="25000"/>
                    </a:schemeClr>
                  </a:solidFill>
                  <a:latin typeface="Segoe UI" panose="020B0502040204020203" pitchFamily="34" charset="0"/>
                  <a:cs typeface="Segoe UI" panose="020B0502040204020203" pitchFamily="34" charset="0"/>
                </a:rPr>
                <a:t>DIY SD-WAN</a:t>
              </a:r>
            </a:p>
          </p:txBody>
        </p:sp>
        <p:sp>
          <p:nvSpPr>
            <p:cNvPr id="11" name="Rectangle 10">
              <a:extLst>
                <a:ext uri="{FF2B5EF4-FFF2-40B4-BE49-F238E27FC236}">
                  <a16:creationId xmlns:a16="http://schemas.microsoft.com/office/drawing/2014/main" id="{6C0CC08C-2F85-2545-8E2E-33BCF494CA0D}"/>
                </a:ext>
              </a:extLst>
            </p:cNvPr>
            <p:cNvSpPr/>
            <p:nvPr/>
          </p:nvSpPr>
          <p:spPr>
            <a:xfrm>
              <a:off x="5841238" y="4965309"/>
              <a:ext cx="2212355" cy="1137920"/>
            </a:xfrm>
            <a:prstGeom prst="rect">
              <a:avLst/>
            </a:prstGeom>
            <a:noFill/>
            <a:ln w="6350" cap="flat" cmpd="sng" algn="ctr">
              <a:solidFill>
                <a:schemeClr val="tx1"/>
              </a:solidFill>
              <a:prstDash val="solid"/>
              <a:miter lim="800000"/>
            </a:ln>
            <a:effectLst/>
          </p:spPr>
          <p:txBody>
            <a:bodyPr rtlCol="0" anchor="ctr"/>
            <a:lstStyle/>
            <a:p>
              <a:pPr algn="ctr" defTabSz="685783">
                <a:lnSpc>
                  <a:spcPct val="90000"/>
                </a:lnSpc>
                <a:spcBef>
                  <a:spcPts val="225"/>
                </a:spcBef>
                <a:defRPr/>
              </a:pPr>
              <a:endParaRPr lang="en-US" sz="1200" kern="0" dirty="0" err="1">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D7EB7884-24FD-6F4A-A8C8-0D176009CF01}"/>
              </a:ext>
            </a:extLst>
          </p:cNvPr>
          <p:cNvGrpSpPr/>
          <p:nvPr/>
        </p:nvGrpSpPr>
        <p:grpSpPr>
          <a:xfrm>
            <a:off x="3192248" y="1487501"/>
            <a:ext cx="2677328" cy="2305937"/>
            <a:chOff x="5841238" y="4438184"/>
            <a:chExt cx="2212355" cy="1665045"/>
          </a:xfrm>
          <a:solidFill>
            <a:schemeClr val="accent6"/>
          </a:solidFill>
        </p:grpSpPr>
        <p:sp>
          <p:nvSpPr>
            <p:cNvPr id="20" name="Rectangle 19">
              <a:extLst>
                <a:ext uri="{FF2B5EF4-FFF2-40B4-BE49-F238E27FC236}">
                  <a16:creationId xmlns:a16="http://schemas.microsoft.com/office/drawing/2014/main" id="{A281135D-8E52-E94A-A3AF-170021DCEEC7}"/>
                </a:ext>
              </a:extLst>
            </p:cNvPr>
            <p:cNvSpPr/>
            <p:nvPr/>
          </p:nvSpPr>
          <p:spPr>
            <a:xfrm>
              <a:off x="5841238" y="4438184"/>
              <a:ext cx="2212355" cy="527125"/>
            </a:xfrm>
            <a:prstGeom prst="rect">
              <a:avLst/>
            </a:prstGeom>
            <a:solidFill>
              <a:schemeClr val="tx2">
                <a:lumMod val="40000"/>
                <a:lumOff val="60000"/>
              </a:schemeClr>
            </a:solidFill>
            <a:ln w="12700" cap="flat" cmpd="sng" algn="ctr">
              <a:solidFill>
                <a:schemeClr val="tx1"/>
              </a:solidFill>
              <a:prstDash val="solid"/>
              <a:miter lim="800000"/>
            </a:ln>
            <a:effectLst/>
          </p:spPr>
          <p:txBody>
            <a:bodyPr rtlCol="0" anchor="ctr"/>
            <a:lstStyle/>
            <a:p>
              <a:pPr algn="ctr" defTabSz="685783"/>
              <a:endParaRPr lang="en-US" sz="1200" kern="0" dirty="0">
                <a:solidFill>
                  <a:schemeClr val="tx1">
                    <a:lumMod val="75000"/>
                    <a:lumOff val="25000"/>
                  </a:schemeClr>
                </a:solidFill>
                <a:latin typeface="Segoe UI" panose="020B0502040204020203" pitchFamily="34" charset="0"/>
                <a:cs typeface="Segoe UI" panose="020B0502040204020203" pitchFamily="34" charset="0"/>
              </a:endParaRPr>
            </a:p>
            <a:p>
              <a:pPr algn="ctr" defTabSz="685783"/>
              <a:r>
                <a:rPr lang="en-US" sz="1400" b="1" kern="0" dirty="0">
                  <a:solidFill>
                    <a:schemeClr val="tx1">
                      <a:lumMod val="75000"/>
                      <a:lumOff val="25000"/>
                    </a:schemeClr>
                  </a:solidFill>
                  <a:latin typeface="Segoe UI" panose="020B0502040204020203" pitchFamily="34" charset="0"/>
                  <a:cs typeface="Segoe UI" panose="020B0502040204020203" pitchFamily="34" charset="0"/>
                </a:rPr>
                <a:t>Shared-Responsibility Model  </a:t>
              </a:r>
            </a:p>
            <a:p>
              <a:pPr algn="ctr" defTabSz="685783"/>
              <a:r>
                <a:rPr lang="en-US" sz="1200" kern="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21" name="Rectangle 20">
              <a:extLst>
                <a:ext uri="{FF2B5EF4-FFF2-40B4-BE49-F238E27FC236}">
                  <a16:creationId xmlns:a16="http://schemas.microsoft.com/office/drawing/2014/main" id="{7C9FE1B6-5FC9-C64C-96DB-070ECE42EB14}"/>
                </a:ext>
              </a:extLst>
            </p:cNvPr>
            <p:cNvSpPr/>
            <p:nvPr/>
          </p:nvSpPr>
          <p:spPr>
            <a:xfrm>
              <a:off x="5841238" y="4965309"/>
              <a:ext cx="2212355" cy="1137920"/>
            </a:xfrm>
            <a:prstGeom prst="rect">
              <a:avLst/>
            </a:prstGeom>
            <a:noFill/>
            <a:ln w="6350" cap="flat" cmpd="sng" algn="ctr">
              <a:solidFill>
                <a:schemeClr val="tx1"/>
              </a:solidFill>
              <a:prstDash val="solid"/>
              <a:miter lim="800000"/>
            </a:ln>
            <a:effectLst/>
          </p:spPr>
          <p:txBody>
            <a:bodyPr rtlCol="0" anchor="ctr"/>
            <a:lstStyle/>
            <a:p>
              <a:pPr algn="ctr" defTabSz="685783">
                <a:lnSpc>
                  <a:spcPct val="90000"/>
                </a:lnSpc>
                <a:spcBef>
                  <a:spcPts val="225"/>
                </a:spcBef>
                <a:defRPr/>
              </a:pPr>
              <a:endParaRPr lang="en-US" sz="1200" kern="0" dirty="0" err="1">
                <a:solidFill>
                  <a:schemeClr val="tx1">
                    <a:lumMod val="75000"/>
                    <a:lumOff val="25000"/>
                  </a:schemeClr>
                </a:solidFill>
                <a:latin typeface="Segoe UI" panose="020B0502040204020203" pitchFamily="34" charset="0"/>
                <a:cs typeface="Segoe UI" panose="020B0502040204020203" pitchFamily="34" charset="0"/>
              </a:endParaRPr>
            </a:p>
          </p:txBody>
        </p:sp>
      </p:grpSp>
      <p:sp>
        <p:nvSpPr>
          <p:cNvPr id="2" name="TextBox 1">
            <a:extLst>
              <a:ext uri="{FF2B5EF4-FFF2-40B4-BE49-F238E27FC236}">
                <a16:creationId xmlns:a16="http://schemas.microsoft.com/office/drawing/2014/main" id="{114AFD90-BAAA-4645-B0C0-922854DA509F}"/>
              </a:ext>
            </a:extLst>
          </p:cNvPr>
          <p:cNvSpPr txBox="1"/>
          <p:nvPr/>
        </p:nvSpPr>
        <p:spPr>
          <a:xfrm>
            <a:off x="364850" y="2581475"/>
            <a:ext cx="2583847" cy="706347"/>
          </a:xfrm>
          <a:prstGeom prst="rect">
            <a:avLst/>
          </a:prstGeom>
          <a:noFill/>
        </p:spPr>
        <p:txBody>
          <a:bodyPr wrap="square" rtlCol="0">
            <a:spAutoFit/>
          </a:bodyPr>
          <a:lstStyle/>
          <a:p>
            <a:pPr algn="ctr" defTabSz="342892">
              <a:lnSpc>
                <a:spcPct val="95000"/>
              </a:lnSpc>
              <a:spcAft>
                <a:spcPts val="450"/>
              </a:spcAft>
            </a:pPr>
            <a:r>
              <a:rPr lang="en-US" sz="1400" dirty="0">
                <a:solidFill>
                  <a:schemeClr val="tx1">
                    <a:lumMod val="75000"/>
                    <a:lumOff val="25000"/>
                  </a:schemeClr>
                </a:solidFill>
                <a:latin typeface="Segoe UI" panose="020B0502040204020203" pitchFamily="34" charset="0"/>
                <a:cs typeface="Segoe UI" panose="020B0502040204020203" pitchFamily="34" charset="0"/>
              </a:rPr>
              <a:t>Enterprise owns and manages the end-to-end network and service platform </a:t>
            </a:r>
          </a:p>
        </p:txBody>
      </p:sp>
      <p:sp>
        <p:nvSpPr>
          <p:cNvPr id="44" name="TextBox 43">
            <a:extLst>
              <a:ext uri="{FF2B5EF4-FFF2-40B4-BE49-F238E27FC236}">
                <a16:creationId xmlns:a16="http://schemas.microsoft.com/office/drawing/2014/main" id="{21EA7BA8-F398-054D-9E94-2754715D3A24}"/>
              </a:ext>
            </a:extLst>
          </p:cNvPr>
          <p:cNvSpPr txBox="1"/>
          <p:nvPr/>
        </p:nvSpPr>
        <p:spPr>
          <a:xfrm>
            <a:off x="3396523" y="2297219"/>
            <a:ext cx="2468894" cy="1448602"/>
          </a:xfrm>
          <a:prstGeom prst="rect">
            <a:avLst/>
          </a:prstGeom>
          <a:noFill/>
        </p:spPr>
        <p:txBody>
          <a:bodyPr wrap="square" rtlCol="0">
            <a:spAutoFit/>
          </a:bodyPr>
          <a:lstStyle/>
          <a:p>
            <a:pPr algn="ctr" defTabSz="342892">
              <a:lnSpc>
                <a:spcPct val="95000"/>
              </a:lnSpc>
              <a:spcAft>
                <a:spcPts val="450"/>
              </a:spcAft>
            </a:pPr>
            <a:r>
              <a:rPr lang="en-US" sz="1400" dirty="0">
                <a:solidFill>
                  <a:schemeClr val="tx1">
                    <a:lumMod val="75000"/>
                    <a:lumOff val="25000"/>
                  </a:schemeClr>
                </a:solidFill>
                <a:latin typeface="Segoe UI" panose="020B0502040204020203" pitchFamily="34" charset="0"/>
                <a:cs typeface="Segoe UI" panose="020B0502040204020203" pitchFamily="34" charset="0"/>
              </a:rPr>
              <a:t>SP manage and support Network services platform </a:t>
            </a:r>
          </a:p>
          <a:p>
            <a:pPr algn="ctr" defTabSz="342892">
              <a:lnSpc>
                <a:spcPct val="95000"/>
              </a:lnSpc>
              <a:spcAft>
                <a:spcPts val="450"/>
              </a:spcAft>
            </a:pPr>
            <a:endParaRPr lang="en-US" sz="1400" dirty="0">
              <a:solidFill>
                <a:schemeClr val="tx1">
                  <a:lumMod val="75000"/>
                  <a:lumOff val="25000"/>
                </a:schemeClr>
              </a:solidFill>
              <a:latin typeface="Segoe UI" panose="020B0502040204020203" pitchFamily="34" charset="0"/>
              <a:cs typeface="Segoe UI" panose="020B0502040204020203" pitchFamily="34" charset="0"/>
            </a:endParaRPr>
          </a:p>
          <a:p>
            <a:pPr algn="ctr" defTabSz="342892">
              <a:lnSpc>
                <a:spcPct val="95000"/>
              </a:lnSpc>
              <a:spcAft>
                <a:spcPts val="450"/>
              </a:spcAft>
            </a:pPr>
            <a:r>
              <a:rPr lang="en-US" sz="1400" dirty="0">
                <a:solidFill>
                  <a:schemeClr val="tx1">
                    <a:lumMod val="75000"/>
                    <a:lumOff val="25000"/>
                  </a:schemeClr>
                </a:solidFill>
                <a:latin typeface="Segoe UI" panose="020B0502040204020203" pitchFamily="34" charset="0"/>
                <a:cs typeface="Segoe UI" panose="020B0502040204020203" pitchFamily="34" charset="0"/>
              </a:rPr>
              <a:t>Enterprise maintains service policies and configurations via portal</a:t>
            </a:r>
          </a:p>
        </p:txBody>
      </p:sp>
      <p:sp>
        <p:nvSpPr>
          <p:cNvPr id="45" name="TextBox 44">
            <a:extLst>
              <a:ext uri="{FF2B5EF4-FFF2-40B4-BE49-F238E27FC236}">
                <a16:creationId xmlns:a16="http://schemas.microsoft.com/office/drawing/2014/main" id="{AA5E22DF-4739-E84A-A92B-802B4D5C8ABC}"/>
              </a:ext>
            </a:extLst>
          </p:cNvPr>
          <p:cNvSpPr txBox="1"/>
          <p:nvPr/>
        </p:nvSpPr>
        <p:spPr>
          <a:xfrm>
            <a:off x="6254704" y="2510901"/>
            <a:ext cx="2376579" cy="706347"/>
          </a:xfrm>
          <a:prstGeom prst="rect">
            <a:avLst/>
          </a:prstGeom>
          <a:noFill/>
        </p:spPr>
        <p:txBody>
          <a:bodyPr wrap="square" rtlCol="0">
            <a:spAutoFit/>
          </a:bodyPr>
          <a:lstStyle/>
          <a:p>
            <a:pPr algn="ctr" defTabSz="342892">
              <a:lnSpc>
                <a:spcPct val="95000"/>
              </a:lnSpc>
              <a:spcAft>
                <a:spcPts val="450"/>
              </a:spcAft>
            </a:pPr>
            <a:r>
              <a:rPr lang="en-US" sz="1400" dirty="0">
                <a:solidFill>
                  <a:schemeClr val="tx1">
                    <a:lumMod val="75000"/>
                    <a:lumOff val="25000"/>
                  </a:schemeClr>
                </a:solidFill>
                <a:latin typeface="Segoe UI" panose="020B0502040204020203" pitchFamily="34" charset="0"/>
                <a:cs typeface="Segoe UI" panose="020B0502040204020203" pitchFamily="34" charset="0"/>
              </a:rPr>
              <a:t>Service Provider manages the end-to-end network and service platform </a:t>
            </a:r>
          </a:p>
        </p:txBody>
      </p:sp>
      <p:sp>
        <p:nvSpPr>
          <p:cNvPr id="5" name="Right Arrow 4">
            <a:extLst>
              <a:ext uri="{FF2B5EF4-FFF2-40B4-BE49-F238E27FC236}">
                <a16:creationId xmlns:a16="http://schemas.microsoft.com/office/drawing/2014/main" id="{599DF105-1CB2-E245-B20A-0A300700DA23}"/>
              </a:ext>
            </a:extLst>
          </p:cNvPr>
          <p:cNvSpPr/>
          <p:nvPr/>
        </p:nvSpPr>
        <p:spPr>
          <a:xfrm>
            <a:off x="646611" y="3825308"/>
            <a:ext cx="8067413" cy="1087182"/>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225"/>
              </a:spcBef>
            </a:pPr>
            <a:r>
              <a:rPr lang="en-US" sz="1350" b="1" dirty="0">
                <a:solidFill>
                  <a:schemeClr val="tx1"/>
                </a:solidFill>
                <a:latin typeface="Segoe UI" panose="020B0502040204020203" pitchFamily="34" charset="0"/>
                <a:cs typeface="Segoe UI" panose="020B0502040204020203" pitchFamily="34" charset="0"/>
              </a:rPr>
              <a:t>Increased responsibility by the Service Provider equates to less risk for the Enterprise </a:t>
            </a:r>
          </a:p>
        </p:txBody>
      </p:sp>
    </p:spTree>
    <p:extLst>
      <p:ext uri="{BB962C8B-B14F-4D97-AF65-F5344CB8AC3E}">
        <p14:creationId xmlns:p14="http://schemas.microsoft.com/office/powerpoint/2010/main" val="3973468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itle 1">
            <a:extLst>
              <a:ext uri="{FF2B5EF4-FFF2-40B4-BE49-F238E27FC236}">
                <a16:creationId xmlns:a16="http://schemas.microsoft.com/office/drawing/2014/main" id="{615C2F3B-3A97-3548-8663-4683059B4EF0}"/>
              </a:ext>
            </a:extLst>
          </p:cNvPr>
          <p:cNvSpPr>
            <a:spLocks noGrp="1"/>
          </p:cNvSpPr>
          <p:nvPr>
            <p:ph type="title"/>
          </p:nvPr>
        </p:nvSpPr>
        <p:spPr>
          <a:xfrm>
            <a:off x="109858" y="40440"/>
            <a:ext cx="3279523" cy="369332"/>
          </a:xfrm>
        </p:spPr>
        <p:txBody>
          <a:bodyPr>
            <a:noAutofit/>
          </a:bodyPr>
          <a:lstStyle/>
          <a:p>
            <a:pPr fontAlgn="base">
              <a:lnSpc>
                <a:spcPct val="90000"/>
              </a:lnSpc>
              <a:spcAft>
                <a:spcPct val="0"/>
              </a:spcAft>
              <a:defRPr/>
            </a:pPr>
            <a:r>
              <a:rPr lang="en-IN" sz="1900" dirty="0">
                <a:latin typeface="Segoe UI" panose="020B0502040204020203" pitchFamily="34" charset="0"/>
                <a:cs typeface="Segoe UI" panose="020B0502040204020203" pitchFamily="34" charset="0"/>
              </a:rPr>
              <a:t>Managed SDWaN Vs diy</a:t>
            </a:r>
          </a:p>
        </p:txBody>
      </p:sp>
      <p:graphicFrame>
        <p:nvGraphicFramePr>
          <p:cNvPr id="2" name="Table 1">
            <a:extLst>
              <a:ext uri="{FF2B5EF4-FFF2-40B4-BE49-F238E27FC236}">
                <a16:creationId xmlns:a16="http://schemas.microsoft.com/office/drawing/2014/main" id="{B232ED45-5F73-4EE6-BE61-F5493DEFBE1D}"/>
              </a:ext>
            </a:extLst>
          </p:cNvPr>
          <p:cNvGraphicFramePr>
            <a:graphicFrameLocks noGrp="1"/>
          </p:cNvGraphicFramePr>
          <p:nvPr/>
        </p:nvGraphicFramePr>
        <p:xfrm>
          <a:off x="198239" y="2004141"/>
          <a:ext cx="8747522" cy="2914253"/>
        </p:xfrm>
        <a:graphic>
          <a:graphicData uri="http://schemas.openxmlformats.org/drawingml/2006/table">
            <a:tbl>
              <a:tblPr firstRow="1" firstCol="1" bandRow="1">
                <a:tableStyleId>{5C22544A-7EE6-4342-B048-85BDC9FD1C3A}</a:tableStyleId>
              </a:tblPr>
              <a:tblGrid>
                <a:gridCol w="4373761">
                  <a:extLst>
                    <a:ext uri="{9D8B030D-6E8A-4147-A177-3AD203B41FA5}">
                      <a16:colId xmlns:a16="http://schemas.microsoft.com/office/drawing/2014/main" val="1093330561"/>
                    </a:ext>
                  </a:extLst>
                </a:gridCol>
                <a:gridCol w="4373761">
                  <a:extLst>
                    <a:ext uri="{9D8B030D-6E8A-4147-A177-3AD203B41FA5}">
                      <a16:colId xmlns:a16="http://schemas.microsoft.com/office/drawing/2014/main" val="1892305357"/>
                    </a:ext>
                  </a:extLst>
                </a:gridCol>
              </a:tblGrid>
              <a:tr h="311785">
                <a:tc>
                  <a:txBody>
                    <a:bodyPr/>
                    <a:lstStyle/>
                    <a:p>
                      <a:pPr algn="ctr">
                        <a:lnSpc>
                          <a:spcPct val="107000"/>
                        </a:lnSpc>
                        <a:spcAft>
                          <a:spcPts val="0"/>
                        </a:spcAft>
                      </a:pPr>
                      <a:r>
                        <a:rPr lang="en-US" sz="1600" b="1" dirty="0">
                          <a:solidFill>
                            <a:schemeClr val="tx1">
                              <a:lumMod val="75000"/>
                              <a:lumOff val="25000"/>
                            </a:schemeClr>
                          </a:solidFill>
                          <a:effectLst/>
                          <a:latin typeface="Segoe UI" panose="020B0502040204020203" pitchFamily="34" charset="0"/>
                          <a:cs typeface="Segoe UI" panose="020B0502040204020203" pitchFamily="34" charset="0"/>
                        </a:rPr>
                        <a:t>DIY</a:t>
                      </a:r>
                      <a:endParaRPr lang="en-IN" sz="1600" b="1"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600" b="1"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SIFY’S SD-WAN AS A SERVICE</a:t>
                      </a:r>
                      <a:endParaRPr lang="en-IN" sz="2000" b="1"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1937231"/>
                  </a:ext>
                </a:extLst>
              </a:tr>
              <a:tr h="1044904">
                <a:tc>
                  <a:txBody>
                    <a:bodyPr/>
                    <a:lstStyle/>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Usually built “on-premise”, increasing risk of maintenance and dependency on organization’s it team for maintenance</a:t>
                      </a:r>
                      <a:endParaRPr lang="en-IN" sz="1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Usually built on “cloud” model, reducing risk of maintenance by availing MSPs offered “managed services” with end to end process being owned by the MSP</a:t>
                      </a:r>
                      <a:endParaRPr lang="en-IN" sz="1000" b="0" dirty="0">
                        <a:solidFill>
                          <a:schemeClr val="tx1"/>
                        </a:solidFill>
                        <a:effectLst/>
                        <a:latin typeface="Segoe UI" panose="020B0502040204020203" pitchFamily="34" charset="0"/>
                        <a:cs typeface="Segoe UI" panose="020B0502040204020203" pitchFamily="34" charset="0"/>
                      </a:endParaRPr>
                    </a:p>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 </a:t>
                      </a:r>
                      <a:endParaRPr lang="en-IN" sz="1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05469777"/>
                  </a:ext>
                </a:extLst>
              </a:tr>
              <a:tr h="778782">
                <a:tc>
                  <a:txBody>
                    <a:bodyPr/>
                    <a:lstStyle/>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Requires capital expenditure (cap-ex) on procurement of the required hardware / software</a:t>
                      </a:r>
                      <a:endParaRPr lang="en-IN" sz="1000" b="0" dirty="0">
                        <a:solidFill>
                          <a:schemeClr val="tx1"/>
                        </a:solidFill>
                        <a:effectLst/>
                        <a:latin typeface="Segoe UI" panose="020B0502040204020203" pitchFamily="34" charset="0"/>
                        <a:cs typeface="Segoe UI" panose="020B0502040204020203" pitchFamily="34" charset="0"/>
                      </a:endParaRPr>
                    </a:p>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 </a:t>
                      </a:r>
                      <a:endParaRPr lang="en-IN" sz="1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Option of an op-ex based flat monthly rate service offering, freeing up the cash flow</a:t>
                      </a:r>
                      <a:endParaRPr lang="en-IN" sz="1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77127228"/>
                  </a:ext>
                </a:extLst>
              </a:tr>
              <a:tr h="778782">
                <a:tc>
                  <a:txBody>
                    <a:bodyPr/>
                    <a:lstStyle/>
                    <a:p>
                      <a:pPr algn="just">
                        <a:lnSpc>
                          <a:spcPct val="150000"/>
                        </a:lnSpc>
                        <a:spcAft>
                          <a:spcPts val="0"/>
                        </a:spcAft>
                      </a:pPr>
                      <a:r>
                        <a:rPr lang="en-IN" sz="1000" b="0" dirty="0">
                          <a:solidFill>
                            <a:schemeClr val="tx1"/>
                          </a:solidFill>
                          <a:effectLst/>
                          <a:latin typeface="Segoe UI" panose="020B0502040204020203" pitchFamily="34" charset="0"/>
                          <a:cs typeface="Segoe UI" panose="020B0502040204020203" pitchFamily="34" charset="0"/>
                        </a:rPr>
                        <a:t>Enterprise has to decide the platform, model numbers, capacity, features etc from A wide market</a:t>
                      </a:r>
                    </a:p>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 </a:t>
                      </a:r>
                      <a:endParaRPr lang="en-IN" sz="1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MSP</a:t>
                      </a:r>
                      <a:r>
                        <a:rPr lang="en-IN" sz="1000" b="0" dirty="0">
                          <a:solidFill>
                            <a:schemeClr val="tx1"/>
                          </a:solidFill>
                          <a:effectLst/>
                          <a:latin typeface="Segoe UI" panose="020B0502040204020203" pitchFamily="34" charset="0"/>
                          <a:cs typeface="Segoe UI" panose="020B0502040204020203" pitchFamily="34" charset="0"/>
                        </a:rPr>
                        <a:t> designs the best-fit solution based on the enterprise’s current architecture and future needs</a:t>
                      </a:r>
                    </a:p>
                    <a:p>
                      <a:pPr algn="just">
                        <a:lnSpc>
                          <a:spcPct val="150000"/>
                        </a:lnSpc>
                        <a:spcAft>
                          <a:spcPts val="0"/>
                        </a:spcAft>
                      </a:pPr>
                      <a:r>
                        <a:rPr lang="en-US" sz="1000" b="0" dirty="0">
                          <a:solidFill>
                            <a:schemeClr val="tx1"/>
                          </a:solidFill>
                          <a:effectLst/>
                          <a:latin typeface="Segoe UI" panose="020B0502040204020203" pitchFamily="34" charset="0"/>
                          <a:cs typeface="Segoe UI" panose="020B0502040204020203" pitchFamily="34" charset="0"/>
                        </a:rPr>
                        <a:t> </a:t>
                      </a:r>
                      <a:endParaRPr lang="en-IN" sz="1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40842826"/>
                  </a:ext>
                </a:extLst>
              </a:tr>
            </a:tbl>
          </a:graphicData>
        </a:graphic>
      </p:graphicFrame>
      <p:pic>
        <p:nvPicPr>
          <p:cNvPr id="3" name="Picture 2">
            <a:extLst>
              <a:ext uri="{FF2B5EF4-FFF2-40B4-BE49-F238E27FC236}">
                <a16:creationId xmlns:a16="http://schemas.microsoft.com/office/drawing/2014/main" id="{B517281C-891F-4C83-ADBA-8D464237BC70}"/>
              </a:ext>
            </a:extLst>
          </p:cNvPr>
          <p:cNvPicPr>
            <a:picLocks noChangeAspect="1"/>
          </p:cNvPicPr>
          <p:nvPr/>
        </p:nvPicPr>
        <p:blipFill>
          <a:blip r:embed="rId3"/>
          <a:stretch>
            <a:fillRect/>
          </a:stretch>
        </p:blipFill>
        <p:spPr>
          <a:xfrm>
            <a:off x="1749620" y="491109"/>
            <a:ext cx="1238250" cy="1257300"/>
          </a:xfrm>
          <a:prstGeom prst="rect">
            <a:avLst/>
          </a:prstGeom>
        </p:spPr>
      </p:pic>
      <p:pic>
        <p:nvPicPr>
          <p:cNvPr id="4" name="Picture 3">
            <a:extLst>
              <a:ext uri="{FF2B5EF4-FFF2-40B4-BE49-F238E27FC236}">
                <a16:creationId xmlns:a16="http://schemas.microsoft.com/office/drawing/2014/main" id="{23484790-AE45-4147-990B-89DF43E0E76D}"/>
              </a:ext>
            </a:extLst>
          </p:cNvPr>
          <p:cNvPicPr>
            <a:picLocks noChangeAspect="1"/>
          </p:cNvPicPr>
          <p:nvPr/>
        </p:nvPicPr>
        <p:blipFill>
          <a:blip r:embed="rId4"/>
          <a:stretch>
            <a:fillRect/>
          </a:stretch>
        </p:blipFill>
        <p:spPr>
          <a:xfrm>
            <a:off x="6098752" y="481584"/>
            <a:ext cx="1304925" cy="1266825"/>
          </a:xfrm>
          <a:prstGeom prst="rect">
            <a:avLst/>
          </a:prstGeom>
        </p:spPr>
      </p:pic>
    </p:spTree>
    <p:extLst>
      <p:ext uri="{BB962C8B-B14F-4D97-AF65-F5344CB8AC3E}">
        <p14:creationId xmlns:p14="http://schemas.microsoft.com/office/powerpoint/2010/main" val="399991590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DFDD638F-D5FF-EA42-BC5C-CBD481B7752F}"/>
              </a:ext>
            </a:extLst>
          </p:cNvPr>
          <p:cNvSpPr/>
          <p:nvPr/>
        </p:nvSpPr>
        <p:spPr bwMode="auto">
          <a:xfrm>
            <a:off x="2771750" y="1119759"/>
            <a:ext cx="2844395" cy="168411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fontAlgn="base">
              <a:spcBef>
                <a:spcPct val="20000"/>
              </a:spcBef>
              <a:spcAft>
                <a:spcPct val="0"/>
              </a:spcAft>
              <a:buFontTx/>
              <a:buChar char="•"/>
              <a:defRPr/>
            </a:pPr>
            <a:endParaRPr lang="en-US" dirty="0">
              <a:solidFill>
                <a:srgbClr val="4E555B">
                  <a:lumMod val="50000"/>
                </a:srgbClr>
              </a:solidFill>
              <a:latin typeface="TheSansOffice"/>
            </a:endParaRPr>
          </a:p>
        </p:txBody>
      </p:sp>
      <p:sp>
        <p:nvSpPr>
          <p:cNvPr id="302" name="Title 1">
            <a:extLst>
              <a:ext uri="{FF2B5EF4-FFF2-40B4-BE49-F238E27FC236}">
                <a16:creationId xmlns:a16="http://schemas.microsoft.com/office/drawing/2014/main" id="{615C2F3B-3A97-3548-8663-4683059B4EF0}"/>
              </a:ext>
            </a:extLst>
          </p:cNvPr>
          <p:cNvSpPr>
            <a:spLocks noGrp="1"/>
          </p:cNvSpPr>
          <p:nvPr>
            <p:ph type="title"/>
          </p:nvPr>
        </p:nvSpPr>
        <p:spPr>
          <a:xfrm>
            <a:off x="111592" y="100999"/>
            <a:ext cx="3229919" cy="474133"/>
          </a:xfrm>
        </p:spPr>
        <p:txBody>
          <a:bodyPr>
            <a:noAutofit/>
          </a:bodyPr>
          <a:lstStyle/>
          <a:p>
            <a:r>
              <a:rPr lang="en-IN" sz="1900" dirty="0">
                <a:solidFill>
                  <a:schemeClr val="tx1">
                    <a:lumMod val="65000"/>
                    <a:lumOff val="35000"/>
                  </a:schemeClr>
                </a:solidFill>
                <a:latin typeface="Segoe UI" panose="020B0502040204020203" pitchFamily="34" charset="0"/>
                <a:cs typeface="Segoe UI" panose="020B0502040204020203" pitchFamily="34" charset="0"/>
              </a:rPr>
              <a:t>Managed SDWaN Vs diy</a:t>
            </a:r>
            <a:endParaRPr lang="en-IN" sz="1600" dirty="0"/>
          </a:p>
        </p:txBody>
      </p:sp>
      <p:graphicFrame>
        <p:nvGraphicFramePr>
          <p:cNvPr id="2" name="Table 1">
            <a:extLst>
              <a:ext uri="{FF2B5EF4-FFF2-40B4-BE49-F238E27FC236}">
                <a16:creationId xmlns:a16="http://schemas.microsoft.com/office/drawing/2014/main" id="{B232ED45-5F73-4EE6-BE61-F5493DEFBE1D}"/>
              </a:ext>
            </a:extLst>
          </p:cNvPr>
          <p:cNvGraphicFramePr>
            <a:graphicFrameLocks noGrp="1"/>
          </p:cNvGraphicFramePr>
          <p:nvPr/>
        </p:nvGraphicFramePr>
        <p:xfrm>
          <a:off x="192807" y="771500"/>
          <a:ext cx="8758386" cy="4237134"/>
        </p:xfrm>
        <a:graphic>
          <a:graphicData uri="http://schemas.openxmlformats.org/drawingml/2006/table">
            <a:tbl>
              <a:tblPr firstRow="1" firstCol="1" bandRow="1">
                <a:tableStyleId>{5C22544A-7EE6-4342-B048-85BDC9FD1C3A}</a:tableStyleId>
              </a:tblPr>
              <a:tblGrid>
                <a:gridCol w="4379193">
                  <a:extLst>
                    <a:ext uri="{9D8B030D-6E8A-4147-A177-3AD203B41FA5}">
                      <a16:colId xmlns:a16="http://schemas.microsoft.com/office/drawing/2014/main" val="1093330561"/>
                    </a:ext>
                  </a:extLst>
                </a:gridCol>
                <a:gridCol w="4379193">
                  <a:extLst>
                    <a:ext uri="{9D8B030D-6E8A-4147-A177-3AD203B41FA5}">
                      <a16:colId xmlns:a16="http://schemas.microsoft.com/office/drawing/2014/main" val="1892305357"/>
                    </a:ext>
                  </a:extLst>
                </a:gridCol>
              </a:tblGrid>
              <a:tr h="308683">
                <a:tc>
                  <a:txBody>
                    <a:bodyPr/>
                    <a:lstStyle/>
                    <a:p>
                      <a:pPr marL="0" algn="ctr" defTabSz="914286" rtl="0" eaLnBrk="1" latinLnBrk="0" hangingPunct="1">
                        <a:lnSpc>
                          <a:spcPct val="107000"/>
                        </a:lnSpc>
                        <a:spcAft>
                          <a:spcPts val="0"/>
                        </a:spcAft>
                      </a:pPr>
                      <a:r>
                        <a:rPr lang="en-US" sz="1600" b="1"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DIY</a:t>
                      </a:r>
                      <a:endParaRPr lang="en-IN" sz="1600" b="1"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600" b="1" kern="1200" dirty="0">
                          <a:solidFill>
                            <a:schemeClr val="tx1">
                              <a:lumMod val="75000"/>
                              <a:lumOff val="25000"/>
                            </a:schemeClr>
                          </a:solidFill>
                          <a:effectLst/>
                          <a:latin typeface="Segoe UI" panose="020B0502040204020203" pitchFamily="34" charset="0"/>
                          <a:ea typeface="+mn-ea"/>
                          <a:cs typeface="Segoe UI" panose="020B0502040204020203" pitchFamily="34" charset="0"/>
                        </a:rPr>
                        <a:t>SIFY’S SD-WAN AS a SERVICE</a:t>
                      </a:r>
                      <a:endParaRPr lang="en-IN" sz="2000" b="1" kern="1200" dirty="0">
                        <a:solidFill>
                          <a:schemeClr val="tx1">
                            <a:lumMod val="75000"/>
                            <a:lumOff val="25000"/>
                          </a:schemeClr>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37231"/>
                  </a:ext>
                </a:extLst>
              </a:tr>
              <a:tr h="612987">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Platform/models will come to EOL/EOS, forcing the enterprise to a technology refresh</a:t>
                      </a:r>
                    </a:p>
                    <a:p>
                      <a:pPr marL="0" algn="just" defTabSz="914286" rtl="0" eaLnBrk="1" latinLnBrk="0" hangingPunct="1">
                        <a:lnSpc>
                          <a:spcPct val="150000"/>
                        </a:lnSpc>
                        <a:spcAft>
                          <a:spcPts val="0"/>
                        </a:spcAft>
                      </a:pPr>
                      <a:r>
                        <a:rPr lang="en-US" sz="1000" b="0" kern="1200" dirty="0">
                          <a:solidFill>
                            <a:schemeClr val="tx1"/>
                          </a:solidFill>
                          <a:effectLst/>
                          <a:latin typeface="Segoe UI" panose="020B0502040204020203" pitchFamily="34" charset="0"/>
                          <a:ea typeface="+mn-ea"/>
                          <a:cs typeface="Segoe UI" panose="020B0502040204020203" pitchFamily="34" charset="0"/>
                        </a:rPr>
                        <a:t> </a:t>
                      </a:r>
                      <a:endParaRPr lang="en-IN" sz="1000" b="0" kern="1200" dirty="0">
                        <a:solidFill>
                          <a:schemeClr val="tx1"/>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Technology refresh is the responsibility of the MSP</a:t>
                      </a:r>
                    </a:p>
                    <a:p>
                      <a:pPr marL="0" algn="just" defTabSz="914286" rtl="0" eaLnBrk="1" latinLnBrk="0" hangingPunct="1">
                        <a:lnSpc>
                          <a:spcPct val="150000"/>
                        </a:lnSpc>
                        <a:spcAft>
                          <a:spcPts val="0"/>
                        </a:spcAft>
                      </a:pPr>
                      <a:r>
                        <a:rPr lang="en-US" sz="1000" b="0" kern="1200" dirty="0">
                          <a:solidFill>
                            <a:schemeClr val="tx1"/>
                          </a:solidFill>
                          <a:effectLst/>
                          <a:latin typeface="Segoe UI" panose="020B0502040204020203" pitchFamily="34" charset="0"/>
                          <a:ea typeface="+mn-ea"/>
                          <a:cs typeface="Segoe UI" panose="020B0502040204020203" pitchFamily="34" charset="0"/>
                        </a:rPr>
                        <a:t> </a:t>
                      </a:r>
                      <a:endParaRPr lang="en-IN" sz="1000" b="0" kern="1200" dirty="0">
                        <a:solidFill>
                          <a:schemeClr val="tx1"/>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181791899"/>
                  </a:ext>
                </a:extLst>
              </a:tr>
              <a:tr h="664978">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Dependency on organization’s it team for build, deploy, BAU (Business As Usual) operations and maintenance – increased expenditure</a:t>
                      </a: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Access to MSPs </a:t>
                      </a:r>
                      <a:r>
                        <a:rPr lang="en-US" sz="1000" b="0" kern="1200" dirty="0">
                          <a:solidFill>
                            <a:schemeClr val="tx1"/>
                          </a:solidFill>
                          <a:effectLst/>
                          <a:latin typeface="Segoe UI" panose="020B0502040204020203" pitchFamily="34" charset="0"/>
                          <a:ea typeface="+mn-ea"/>
                          <a:cs typeface="Segoe UI" panose="020B0502040204020203" pitchFamily="34" charset="0"/>
                        </a:rPr>
                        <a:t>domain-specific expertise for consulting along with access to dedicated </a:t>
                      </a:r>
                      <a:r>
                        <a:rPr lang="en-IN" sz="1000" b="0" kern="1200" dirty="0">
                          <a:solidFill>
                            <a:schemeClr val="tx1"/>
                          </a:solidFill>
                          <a:effectLst/>
                          <a:latin typeface="Segoe UI" panose="020B0502040204020203" pitchFamily="34" charset="0"/>
                          <a:ea typeface="+mn-ea"/>
                          <a:cs typeface="Segoe UI" panose="020B0502040204020203" pitchFamily="34" charset="0"/>
                        </a:rPr>
                        <a:t>helpdesk support for BAU operations and maintenance – frees up it team to focus on </a:t>
                      </a:r>
                      <a:r>
                        <a:rPr lang="en-US" sz="1000" b="0" kern="1200" dirty="0">
                          <a:solidFill>
                            <a:schemeClr val="tx1"/>
                          </a:solidFill>
                          <a:effectLst/>
                          <a:latin typeface="Segoe UI" panose="020B0502040204020203" pitchFamily="34" charset="0"/>
                          <a:ea typeface="+mn-ea"/>
                          <a:cs typeface="Segoe UI" panose="020B0502040204020203" pitchFamily="34" charset="0"/>
                        </a:rPr>
                        <a:t>other critical market-facing processes and business innovations</a:t>
                      </a:r>
                      <a:endParaRPr lang="en-IN" sz="1000" b="0" kern="1200" dirty="0">
                        <a:solidFill>
                          <a:schemeClr val="tx1"/>
                        </a:solidFill>
                        <a:effectLst/>
                        <a:latin typeface="Segoe UI" panose="020B0502040204020203" pitchFamily="34" charset="0"/>
                        <a:ea typeface="+mn-ea"/>
                        <a:cs typeface="Segoe UI" panose="020B0502040204020203" pitchFamily="34" charset="0"/>
                      </a:endParaRPr>
                    </a:p>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 </a:t>
                      </a: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96522402"/>
                  </a:ext>
                </a:extLst>
              </a:tr>
              <a:tr h="817316">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Platform requires to be hosted locally, redundancy to be planned, high availability to be ensured, no SLAs in place</a:t>
                      </a:r>
                    </a:p>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 </a:t>
                      </a: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Platform is available in geo-redundant mode. Connectivity, power, hosting ensures ~100% availability, service offerings are backed with enterprise grade SLAs</a:t>
                      </a:r>
                    </a:p>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 </a:t>
                      </a: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7266157"/>
                  </a:ext>
                </a:extLst>
              </a:tr>
              <a:tr h="612987">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Optimum utilisation of feature set depends on internal skillsets available</a:t>
                      </a:r>
                    </a:p>
                    <a:p>
                      <a:pPr marL="0" algn="just" defTabSz="914286" rtl="0" eaLnBrk="1" latinLnBrk="0" hangingPunct="1">
                        <a:lnSpc>
                          <a:spcPct val="150000"/>
                        </a:lnSpc>
                        <a:spcAft>
                          <a:spcPts val="0"/>
                        </a:spcAft>
                      </a:pPr>
                      <a:r>
                        <a:rPr lang="en-US" sz="1000" b="0" kern="1200" dirty="0">
                          <a:solidFill>
                            <a:schemeClr val="tx1"/>
                          </a:solidFill>
                          <a:effectLst/>
                          <a:latin typeface="Segoe UI" panose="020B0502040204020203" pitchFamily="34" charset="0"/>
                          <a:ea typeface="+mn-ea"/>
                          <a:cs typeface="Segoe UI" panose="020B0502040204020203" pitchFamily="34" charset="0"/>
                        </a:rPr>
                        <a:t> </a:t>
                      </a:r>
                      <a:endParaRPr lang="en-IN" sz="1000" b="0" kern="1200" dirty="0">
                        <a:solidFill>
                          <a:schemeClr val="tx1"/>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MSP teams are well-trained and up to date with the technology</a:t>
                      </a:r>
                    </a:p>
                    <a:p>
                      <a:pPr marL="0" algn="just" defTabSz="914286" rtl="0" eaLnBrk="1" latinLnBrk="0" hangingPunct="1">
                        <a:lnSpc>
                          <a:spcPct val="150000"/>
                        </a:lnSpc>
                        <a:spcAft>
                          <a:spcPts val="0"/>
                        </a:spcAft>
                      </a:pPr>
                      <a:r>
                        <a:rPr lang="en-US" sz="1000" b="0" kern="1200" dirty="0">
                          <a:solidFill>
                            <a:schemeClr val="tx1"/>
                          </a:solidFill>
                          <a:effectLst/>
                          <a:latin typeface="Segoe UI" panose="020B0502040204020203" pitchFamily="34" charset="0"/>
                          <a:ea typeface="+mn-ea"/>
                          <a:cs typeface="Segoe UI" panose="020B0502040204020203" pitchFamily="34" charset="0"/>
                        </a:rPr>
                        <a:t> </a:t>
                      </a:r>
                      <a:endParaRPr lang="en-IN" sz="1000" b="0" kern="1200" dirty="0">
                        <a:solidFill>
                          <a:schemeClr val="tx1"/>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40159253"/>
                  </a:ext>
                </a:extLst>
              </a:tr>
              <a:tr h="612987">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RMA (Returns Material Authorization) and spares planning are a tedious process and involves additional cost</a:t>
                      </a:r>
                    </a:p>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 </a:t>
                      </a: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algn="just" defTabSz="914286" rtl="0" eaLnBrk="1" latinLnBrk="0" hangingPunct="1">
                        <a:lnSpc>
                          <a:spcPct val="150000"/>
                        </a:lnSpc>
                        <a:spcAft>
                          <a:spcPts val="0"/>
                        </a:spcAft>
                      </a:pPr>
                      <a:r>
                        <a:rPr lang="en-IN" sz="1000" b="0" kern="1200" dirty="0">
                          <a:solidFill>
                            <a:schemeClr val="tx1"/>
                          </a:solidFill>
                          <a:effectLst/>
                          <a:latin typeface="Segoe UI" panose="020B0502040204020203" pitchFamily="34" charset="0"/>
                          <a:ea typeface="+mn-ea"/>
                          <a:cs typeface="Segoe UI" panose="020B0502040204020203" pitchFamily="34" charset="0"/>
                        </a:rPr>
                        <a:t>Spare's supply and replacement is a planned activity with standardised process of RMA followed</a:t>
                      </a:r>
                    </a:p>
                    <a:p>
                      <a:pPr marL="0" algn="just" defTabSz="914286" rtl="0" eaLnBrk="1" latinLnBrk="0" hangingPunct="1">
                        <a:lnSpc>
                          <a:spcPct val="150000"/>
                        </a:lnSpc>
                        <a:spcAft>
                          <a:spcPts val="0"/>
                        </a:spcAft>
                      </a:pPr>
                      <a:r>
                        <a:rPr lang="en-US" sz="1000" b="0" kern="1200" dirty="0">
                          <a:solidFill>
                            <a:schemeClr val="tx1"/>
                          </a:solidFill>
                          <a:effectLst/>
                          <a:latin typeface="Segoe UI" panose="020B0502040204020203" pitchFamily="34" charset="0"/>
                          <a:ea typeface="+mn-ea"/>
                          <a:cs typeface="Segoe UI" panose="020B0502040204020203" pitchFamily="34" charset="0"/>
                        </a:rPr>
                        <a:t> </a:t>
                      </a:r>
                      <a:endParaRPr lang="en-IN" sz="1000" b="0" kern="1200" dirty="0">
                        <a:solidFill>
                          <a:schemeClr val="tx1"/>
                        </a:solidFill>
                        <a:effectLst/>
                        <a:latin typeface="Segoe UI" panose="020B0502040204020203" pitchFamily="34" charset="0"/>
                        <a:ea typeface="+mn-ea"/>
                        <a:cs typeface="Segoe UI" panose="020B0502040204020203" pitchFamily="34" charset="0"/>
                      </a:endParaRPr>
                    </a:p>
                  </a:txBody>
                  <a:tcPr marL="39293" marR="392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53817730"/>
                  </a:ext>
                </a:extLst>
              </a:tr>
            </a:tbl>
          </a:graphicData>
        </a:graphic>
      </p:graphicFrame>
    </p:spTree>
    <p:extLst>
      <p:ext uri="{BB962C8B-B14F-4D97-AF65-F5344CB8AC3E}">
        <p14:creationId xmlns:p14="http://schemas.microsoft.com/office/powerpoint/2010/main" val="363858330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A7D8E90-AC30-4F41-AEBA-282A7EEE65E4}"/>
              </a:ext>
            </a:extLst>
          </p:cNvPr>
          <p:cNvSpPr>
            <a:spLocks noGrp="1"/>
          </p:cNvSpPr>
          <p:nvPr>
            <p:ph type="title"/>
          </p:nvPr>
        </p:nvSpPr>
        <p:spPr>
          <a:xfrm>
            <a:off x="53797" y="119144"/>
            <a:ext cx="6698695" cy="384711"/>
          </a:xfrm>
        </p:spPr>
        <p:txBody>
          <a:bodyPr/>
          <a:lstStyle/>
          <a:p>
            <a:r>
              <a:rPr lang="en-US" sz="1900" dirty="0">
                <a:solidFill>
                  <a:schemeClr val="tx1">
                    <a:lumMod val="65000"/>
                    <a:lumOff val="35000"/>
                  </a:schemeClr>
                </a:solidFill>
                <a:latin typeface="Segoe UI" panose="020B0502040204020203" pitchFamily="34" charset="0"/>
                <a:cs typeface="Segoe UI" panose="020B0502040204020203" pitchFamily="34" charset="0"/>
              </a:rPr>
              <a:t>MANAGED SD-WAN SERVICES BENEFITS AND USE-CASES</a:t>
            </a:r>
          </a:p>
        </p:txBody>
      </p:sp>
      <p:graphicFrame>
        <p:nvGraphicFramePr>
          <p:cNvPr id="7" name="Table 6">
            <a:extLst>
              <a:ext uri="{FF2B5EF4-FFF2-40B4-BE49-F238E27FC236}">
                <a16:creationId xmlns:a16="http://schemas.microsoft.com/office/drawing/2014/main" id="{771808E2-448A-4C2F-972B-F66C175FBE02}"/>
              </a:ext>
            </a:extLst>
          </p:cNvPr>
          <p:cNvGraphicFramePr>
            <a:graphicFrameLocks noGrp="1"/>
          </p:cNvGraphicFramePr>
          <p:nvPr/>
        </p:nvGraphicFramePr>
        <p:xfrm>
          <a:off x="57043" y="762046"/>
          <a:ext cx="9029913" cy="4270922"/>
        </p:xfrm>
        <a:graphic>
          <a:graphicData uri="http://schemas.openxmlformats.org/drawingml/2006/table">
            <a:tbl>
              <a:tblPr firstRow="1" bandRow="1">
                <a:tableStyleId>{5C22544A-7EE6-4342-B048-85BDC9FD1C3A}</a:tableStyleId>
              </a:tblPr>
              <a:tblGrid>
                <a:gridCol w="2647961">
                  <a:extLst>
                    <a:ext uri="{9D8B030D-6E8A-4147-A177-3AD203B41FA5}">
                      <a16:colId xmlns:a16="http://schemas.microsoft.com/office/drawing/2014/main" val="20000"/>
                    </a:ext>
                  </a:extLst>
                </a:gridCol>
                <a:gridCol w="6381952">
                  <a:extLst>
                    <a:ext uri="{9D8B030D-6E8A-4147-A177-3AD203B41FA5}">
                      <a16:colId xmlns:a16="http://schemas.microsoft.com/office/drawing/2014/main" val="20001"/>
                    </a:ext>
                  </a:extLst>
                </a:gridCol>
              </a:tblGrid>
              <a:tr h="255600">
                <a:tc>
                  <a:txBody>
                    <a:bodyPr/>
                    <a:lstStyle/>
                    <a:p>
                      <a:pPr algn="ctr"/>
                      <a:r>
                        <a:rPr lang="en-US" sz="1100" b="1" dirty="0">
                          <a:solidFill>
                            <a:schemeClr val="tx1"/>
                          </a:solidFill>
                          <a:latin typeface="Segoe UI" panose="020B0502040204020203" pitchFamily="34" charset="0"/>
                          <a:cs typeface="Segoe UI" panose="020B0502040204020203" pitchFamily="34" charset="0"/>
                        </a:rPr>
                        <a:t>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100" b="1" dirty="0">
                          <a:solidFill>
                            <a:schemeClr val="tx1"/>
                          </a:solidFill>
                          <a:latin typeface="Segoe UI" panose="020B0502040204020203" pitchFamily="34" charset="0"/>
                          <a:cs typeface="Segoe UI" panose="020B0502040204020203" pitchFamily="34" charset="0"/>
                        </a:rPr>
                        <a:t>Benefits/Use-cases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3014">
                <a:tc>
                  <a:txBody>
                    <a:bodyPr/>
                    <a:lstStyle/>
                    <a:p>
                      <a:r>
                        <a:rPr lang="en-US" sz="1000" dirty="0">
                          <a:latin typeface="Segoe UI" panose="020B0502040204020203" pitchFamily="34" charset="0"/>
                          <a:cs typeface="Segoe UI" panose="020B0502040204020203" pitchFamily="34" charset="0"/>
                        </a:rPr>
                        <a:t>Multiple access circuit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Customer can use</a:t>
                      </a:r>
                      <a:r>
                        <a:rPr lang="en-US" sz="1000" baseline="0" dirty="0">
                          <a:latin typeface="Segoe UI" panose="020B0502040204020203" pitchFamily="34" charset="0"/>
                          <a:cs typeface="Segoe UI" panose="020B0502040204020203" pitchFamily="34" charset="0"/>
                        </a:rPr>
                        <a:t> any of the transport network and transport types and the Managed Service Provider will manage the multiple access circuit types.</a:t>
                      </a:r>
                      <a:endParaRPr lang="en-US" sz="10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695333">
                <a:tc>
                  <a:txBody>
                    <a:bodyPr/>
                    <a:lstStyle/>
                    <a:p>
                      <a:pPr marL="0" algn="l" defTabSz="914286" rtl="0" eaLnBrk="1" latinLnBrk="0" hangingPunct="1"/>
                      <a:r>
                        <a:rPr lang="en-US" sz="1000" kern="1200" dirty="0">
                          <a:solidFill>
                            <a:schemeClr val="dk1"/>
                          </a:solidFill>
                          <a:latin typeface="Segoe UI" panose="020B0502040204020203" pitchFamily="34" charset="0"/>
                          <a:ea typeface="+mn-ea"/>
                          <a:cs typeface="Segoe UI" panose="020B0502040204020203" pitchFamily="34" charset="0"/>
                        </a:rPr>
                        <a:t>Expertise, at a Lower Cost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Arial" panose="020B0604020202020204" pitchFamily="34" charset="0"/>
                        <a:buChar char="•"/>
                      </a:pPr>
                      <a:r>
                        <a:rPr lang="en-US" sz="1000" kern="1200" dirty="0">
                          <a:solidFill>
                            <a:schemeClr val="dk1"/>
                          </a:solidFill>
                          <a:latin typeface="Segoe UI" panose="020B0502040204020203" pitchFamily="34" charset="0"/>
                          <a:ea typeface="+mn-ea"/>
                          <a:cs typeface="Segoe UI" panose="020B0502040204020203" pitchFamily="34" charset="0"/>
                        </a:rPr>
                        <a:t>Managed services offerings provide organizations with the expertise required, without having to hire specialists, which again is a significant cost-avoidance.</a:t>
                      </a:r>
                    </a:p>
                    <a:p>
                      <a:pPr marL="171450" indent="-171450" algn="l" defTabSz="914286" rtl="0" eaLnBrk="1" latinLnBrk="0" hangingPunct="1">
                        <a:buFont typeface="Arial" panose="020B0604020202020204" pitchFamily="34" charset="0"/>
                        <a:buChar char="•"/>
                      </a:pPr>
                      <a:r>
                        <a:rPr lang="en-US" sz="1000" kern="1200" dirty="0">
                          <a:solidFill>
                            <a:schemeClr val="dk1"/>
                          </a:solidFill>
                          <a:latin typeface="Segoe UI" panose="020B0502040204020203" pitchFamily="34" charset="0"/>
                          <a:ea typeface="+mn-ea"/>
                          <a:cs typeface="Segoe UI" panose="020B0502040204020203" pitchFamily="34" charset="0"/>
                        </a:rPr>
                        <a:t>With organizations becoming increasingly multi-functional, the need for domain-specific expertise, both in terms of workforce and tools utilized, has increased manifold.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837568">
                <a:tc>
                  <a:txBody>
                    <a:bodyPr/>
                    <a:lstStyle/>
                    <a:p>
                      <a:pPr marL="0" algn="l" defTabSz="914286" rtl="0" eaLnBrk="1" latinLnBrk="0" hangingPunct="1"/>
                      <a:r>
                        <a:rPr lang="en-US" sz="1000" kern="1200" dirty="0">
                          <a:solidFill>
                            <a:schemeClr val="dk1"/>
                          </a:solidFill>
                          <a:latin typeface="Segoe UI" panose="020B0502040204020203" pitchFamily="34" charset="0"/>
                          <a:ea typeface="+mn-ea"/>
                          <a:cs typeface="Segoe UI" panose="020B0502040204020203" pitchFamily="34" charset="0"/>
                        </a:rPr>
                        <a:t>Streamlined Efficiency and Enhanced User Experience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lgn="l" defTabSz="914286" rtl="0" eaLnBrk="1" latinLnBrk="0" hangingPunct="1">
                        <a:buFont typeface="Arial" panose="020B0604020202020204" pitchFamily="34" charset="0"/>
                        <a:buChar char="•"/>
                      </a:pPr>
                      <a:r>
                        <a:rPr lang="en-US" sz="1000" kern="1200" dirty="0">
                          <a:solidFill>
                            <a:schemeClr val="dk1"/>
                          </a:solidFill>
                          <a:latin typeface="Segoe UI" panose="020B0502040204020203" pitchFamily="34" charset="0"/>
                          <a:ea typeface="+mn-ea"/>
                          <a:cs typeface="Segoe UI" panose="020B0502040204020203" pitchFamily="34" charset="0"/>
                        </a:rPr>
                        <a:t>MSP’s augment the operational efficiency of an organization by allowing its IT staff to focus on strategic initiatives and technological planning, while offloading the operational aspects of such initiatives to MSP’s</a:t>
                      </a:r>
                    </a:p>
                    <a:p>
                      <a:pPr marL="171450" indent="-171450" algn="l" defTabSz="914286" rtl="0" eaLnBrk="1" latinLnBrk="0" hangingPunct="1">
                        <a:buFont typeface="Arial" panose="020B0604020202020204" pitchFamily="34" charset="0"/>
                        <a:buChar char="•"/>
                      </a:pPr>
                      <a:r>
                        <a:rPr lang="en-US" sz="1000" kern="1200" dirty="0">
                          <a:solidFill>
                            <a:schemeClr val="dk1"/>
                          </a:solidFill>
                          <a:latin typeface="Segoe UI" panose="020B0502040204020203" pitchFamily="34" charset="0"/>
                          <a:ea typeface="+mn-ea"/>
                          <a:cs typeface="Segoe UI" panose="020B0502040204020203" pitchFamily="34" charset="0"/>
                        </a:rPr>
                        <a:t>MSPs provide services as per agreed Service Level Agreements (SLAs) that define the level of service offered over the contracted period of time. Proactive monitoring offered as part of the managed services offering ensures fast/efficient troubleshooting.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846492">
                <a:tc>
                  <a:txBody>
                    <a:bodyPr/>
                    <a:lstStyle/>
                    <a:p>
                      <a:r>
                        <a:rPr lang="en-US" sz="1000" dirty="0">
                          <a:latin typeface="Segoe UI" panose="020B0502040204020203" pitchFamily="34" charset="0"/>
                          <a:cs typeface="Segoe UI" panose="020B0502040204020203" pitchFamily="34" charset="0"/>
                        </a:rPr>
                        <a:t>Visibility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indent="0">
                        <a:buFont typeface="Arial" panose="020B0604020202020204" pitchFamily="34" charset="0"/>
                        <a:buNone/>
                      </a:pPr>
                      <a:r>
                        <a:rPr lang="en-US" sz="1000" baseline="0" dirty="0">
                          <a:latin typeface="Segoe UI" panose="020B0502040204020203" pitchFamily="34" charset="0"/>
                          <a:cs typeface="Segoe UI" panose="020B0502040204020203" pitchFamily="34" charset="0"/>
                        </a:rPr>
                        <a:t>Managed Service Provider configures to provide organizations with;</a:t>
                      </a:r>
                    </a:p>
                    <a:p>
                      <a:pPr marL="171450" indent="-171450">
                        <a:buFont typeface="Arial" panose="020B0604020202020204" pitchFamily="34" charset="0"/>
                        <a:buChar char="•"/>
                      </a:pPr>
                      <a:r>
                        <a:rPr lang="en-US" sz="1000" baseline="0" dirty="0">
                          <a:latin typeface="Segoe UI" panose="020B0502040204020203" pitchFamily="34" charset="0"/>
                          <a:cs typeface="Segoe UI" panose="020B0502040204020203" pitchFamily="34" charset="0"/>
                        </a:rPr>
                        <a:t>Granular visibility into the Applications, SLA Path Metrics, Quality of Service</a:t>
                      </a:r>
                    </a:p>
                    <a:p>
                      <a:pPr marL="171450" indent="-171450">
                        <a:buFont typeface="Arial" panose="020B0604020202020204" pitchFamily="34" charset="0"/>
                        <a:buChar char="•"/>
                      </a:pPr>
                      <a:r>
                        <a:rPr lang="en-US" sz="1000" baseline="0" dirty="0">
                          <a:latin typeface="Segoe UI" panose="020B0502040204020203" pitchFamily="34" charset="0"/>
                          <a:cs typeface="Segoe UI" panose="020B0502040204020203" pitchFamily="34" charset="0"/>
                        </a:rPr>
                        <a:t>Detailed end to end path performance reporting</a:t>
                      </a:r>
                    </a:p>
                    <a:p>
                      <a:pPr marL="171450" indent="-171450">
                        <a:buFont typeface="Arial" panose="020B0604020202020204" pitchFamily="34" charset="0"/>
                        <a:buChar char="•"/>
                      </a:pPr>
                      <a:r>
                        <a:rPr lang="en-US" sz="1000" baseline="0" dirty="0">
                          <a:latin typeface="Segoe UI" panose="020B0502040204020203" pitchFamily="34" charset="0"/>
                          <a:cs typeface="Segoe UI" panose="020B0502040204020203" pitchFamily="34" charset="0"/>
                        </a:rPr>
                        <a:t>Site and link availability reporting</a:t>
                      </a:r>
                    </a:p>
                    <a:p>
                      <a:pPr marL="171450" indent="-171450">
                        <a:buFont typeface="Arial" panose="020B0604020202020204" pitchFamily="34" charset="0"/>
                        <a:buChar char="•"/>
                      </a:pPr>
                      <a:r>
                        <a:rPr lang="en-US" sz="1000" baseline="0" dirty="0">
                          <a:latin typeface="Segoe UI" panose="020B0502040204020203" pitchFamily="34" charset="0"/>
                          <a:cs typeface="Segoe UI" panose="020B0502040204020203" pitchFamily="34" charset="0"/>
                        </a:rPr>
                        <a:t>Reporting is configured and enabled as required by the organizations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26853569"/>
                  </a:ext>
                </a:extLst>
              </a:tr>
              <a:tr h="415202">
                <a:tc>
                  <a:txBody>
                    <a:bodyPr/>
                    <a:lstStyle/>
                    <a:p>
                      <a:r>
                        <a:rPr lang="en-US" sz="1000" dirty="0">
                          <a:latin typeface="Segoe UI" panose="020B0502040204020203" pitchFamily="34" charset="0"/>
                          <a:cs typeface="Segoe UI" panose="020B0502040204020203" pitchFamily="34" charset="0"/>
                        </a:rPr>
                        <a:t>Subscription tier pricing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Arial" panose="020B0604020202020204" pitchFamily="34" charset="0"/>
                        <a:buChar char="•"/>
                      </a:pPr>
                      <a:r>
                        <a:rPr lang="en-US" sz="1000" baseline="0" dirty="0">
                          <a:latin typeface="Segoe UI" panose="020B0502040204020203" pitchFamily="34" charset="0"/>
                          <a:cs typeface="Segoe UI" panose="020B0502040204020203" pitchFamily="34" charset="0"/>
                        </a:rPr>
                        <a:t>Based on throughput and features required</a:t>
                      </a:r>
                    </a:p>
                    <a:p>
                      <a:pPr marL="171450" indent="-171450">
                        <a:buFont typeface="Arial" panose="020B0604020202020204" pitchFamily="34" charset="0"/>
                        <a:buChar char="•"/>
                      </a:pPr>
                      <a:r>
                        <a:rPr lang="en-US" sz="1000" baseline="0" dirty="0">
                          <a:latin typeface="Segoe UI" panose="020B0502040204020203" pitchFamily="34" charset="0"/>
                          <a:cs typeface="Segoe UI" panose="020B0502040204020203" pitchFamily="34" charset="0"/>
                        </a:rPr>
                        <a:t>Pay as you grow model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52717879"/>
                  </a:ext>
                </a:extLst>
              </a:tr>
              <a:tr h="393014">
                <a:tc>
                  <a:txBody>
                    <a:bodyPr/>
                    <a:lstStyle/>
                    <a:p>
                      <a:r>
                        <a:rPr lang="en-US" sz="1000" dirty="0">
                          <a:latin typeface="Segoe UI" panose="020B0502040204020203" pitchFamily="34" charset="0"/>
                          <a:cs typeface="Segoe UI" panose="020B0502040204020203" pitchFamily="34" charset="0"/>
                        </a:rPr>
                        <a:t>Scalability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Beneficial</a:t>
                      </a:r>
                      <a:r>
                        <a:rPr lang="en-US" sz="1000" baseline="0" dirty="0">
                          <a:latin typeface="Segoe UI" panose="020B0502040204020203" pitchFamily="34" charset="0"/>
                          <a:cs typeface="Segoe UI" panose="020B0502040204020203" pitchFamily="34" charset="0"/>
                        </a:rPr>
                        <a:t> for large site deployments – typically in 100s and the site turn ups are huge. MSP ensures all the infrastructure is available to support the required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7519859"/>
                  </a:ext>
                </a:extLst>
              </a:tr>
              <a:tr h="393014">
                <a:tc>
                  <a:txBody>
                    <a:bodyPr/>
                    <a:lstStyle/>
                    <a:p>
                      <a:r>
                        <a:rPr lang="en-US" sz="1000" dirty="0">
                          <a:latin typeface="Segoe UI" panose="020B0502040204020203" pitchFamily="34" charset="0"/>
                          <a:cs typeface="Segoe UI" panose="020B0502040204020203" pitchFamily="34" charset="0"/>
                        </a:rPr>
                        <a:t>Head End Infrastructure – Controller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Managed Service Provider builds the Head end infrastructure on a High-Availability robust architecture.</a:t>
                      </a:r>
                    </a:p>
                    <a:p>
                      <a:pPr marL="171450" indent="-171450">
                        <a:buFont typeface="Arial" panose="020B0604020202020204" pitchFamily="34" charset="0"/>
                        <a:buChar char="•"/>
                      </a:pPr>
                      <a:r>
                        <a:rPr lang="en-US" sz="1000" dirty="0">
                          <a:latin typeface="Segoe UI" panose="020B0502040204020203" pitchFamily="34" charset="0"/>
                          <a:cs typeface="Segoe UI" panose="020B0502040204020203" pitchFamily="34" charset="0"/>
                        </a:rPr>
                        <a:t>Proactively monitored and Managed 24x7x365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95706152"/>
                  </a:ext>
                </a:extLst>
              </a:tr>
            </a:tbl>
          </a:graphicData>
        </a:graphic>
      </p:graphicFrame>
    </p:spTree>
    <p:extLst>
      <p:ext uri="{BB962C8B-B14F-4D97-AF65-F5344CB8AC3E}">
        <p14:creationId xmlns:p14="http://schemas.microsoft.com/office/powerpoint/2010/main" val="75758703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2" y="127210"/>
            <a:ext cx="7538400" cy="369332"/>
          </a:xfrm>
        </p:spPr>
        <p:txBody>
          <a:bodyPr>
            <a:normAutofit fontScale="90000"/>
          </a:bodyPr>
          <a:lstStyle/>
          <a:p>
            <a:r>
              <a:rPr lang="en-US" sz="2100" dirty="0">
                <a:latin typeface="Segoe UI" panose="020B0502040204020203" pitchFamily="34" charset="0"/>
                <a:cs typeface="Segoe UI" panose="020B0502040204020203" pitchFamily="34" charset="0"/>
              </a:rPr>
              <a:t>SIFY MANAGED SD-WAN DELIVERABLES (1/2)</a:t>
            </a:r>
          </a:p>
        </p:txBody>
      </p:sp>
      <p:graphicFrame>
        <p:nvGraphicFramePr>
          <p:cNvPr id="5" name="Table 4">
            <a:extLst>
              <a:ext uri="{FF2B5EF4-FFF2-40B4-BE49-F238E27FC236}">
                <a16:creationId xmlns:a16="http://schemas.microsoft.com/office/drawing/2014/main" id="{577986B0-B2C1-4142-96D7-EB5588BAA87B}"/>
              </a:ext>
            </a:extLst>
          </p:cNvPr>
          <p:cNvGraphicFramePr>
            <a:graphicFrameLocks noGrp="1"/>
          </p:cNvGraphicFramePr>
          <p:nvPr/>
        </p:nvGraphicFramePr>
        <p:xfrm>
          <a:off x="153178" y="778306"/>
          <a:ext cx="8427751" cy="3927385"/>
        </p:xfrm>
        <a:graphic>
          <a:graphicData uri="http://schemas.openxmlformats.org/drawingml/2006/table">
            <a:tbl>
              <a:tblPr firstRow="1" bandRow="1">
                <a:tableStyleId>{9D7B26C5-4107-4FEC-AEDC-1716B250A1EF}</a:tableStyleId>
              </a:tblPr>
              <a:tblGrid>
                <a:gridCol w="1972524">
                  <a:extLst>
                    <a:ext uri="{9D8B030D-6E8A-4147-A177-3AD203B41FA5}">
                      <a16:colId xmlns:a16="http://schemas.microsoft.com/office/drawing/2014/main" val="20000"/>
                    </a:ext>
                  </a:extLst>
                </a:gridCol>
                <a:gridCol w="6455227">
                  <a:extLst>
                    <a:ext uri="{9D8B030D-6E8A-4147-A177-3AD203B41FA5}">
                      <a16:colId xmlns:a16="http://schemas.microsoft.com/office/drawing/2014/main" val="20001"/>
                    </a:ext>
                  </a:extLst>
                </a:gridCol>
              </a:tblGrid>
              <a:tr h="26186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cs typeface="Segoe UI" panose="020B0502040204020203" pitchFamily="34" charset="0"/>
                        </a:rPr>
                        <a:t>Deliverable</a:t>
                      </a:r>
                    </a:p>
                  </a:txBody>
                  <a:tcPr/>
                </a:tc>
                <a:tc>
                  <a:txBody>
                    <a:bodyPr/>
                    <a:lstStyle/>
                    <a:p>
                      <a:r>
                        <a:rPr lang="en-US" sz="1050" dirty="0">
                          <a:latin typeface="Segoe UI" panose="020B0502040204020203" pitchFamily="34" charset="0"/>
                          <a:cs typeface="Segoe UI" panose="020B0502040204020203" pitchFamily="34" charset="0"/>
                        </a:rPr>
                        <a:t>Description</a:t>
                      </a:r>
                    </a:p>
                  </a:txBody>
                  <a:tcPr/>
                </a:tc>
                <a:extLst>
                  <a:ext uri="{0D108BD9-81ED-4DB2-BD59-A6C34878D82A}">
                    <a16:rowId xmlns:a16="http://schemas.microsoft.com/office/drawing/2014/main" val="10000"/>
                  </a:ext>
                </a:extLst>
              </a:tr>
              <a:tr h="436436">
                <a:tc>
                  <a:txBody>
                    <a:bodyPr/>
                    <a:lstStyle/>
                    <a:p>
                      <a:r>
                        <a:rPr lang="en-US" sz="1050" dirty="0">
                          <a:latin typeface="Segoe UI" panose="020B0502040204020203" pitchFamily="34" charset="0"/>
                          <a:cs typeface="Segoe UI" panose="020B0502040204020203" pitchFamily="34" charset="0"/>
                        </a:rPr>
                        <a:t>Service</a:t>
                      </a:r>
                      <a:r>
                        <a:rPr lang="en-US" sz="1050" baseline="0" dirty="0">
                          <a:latin typeface="Segoe UI" panose="020B0502040204020203" pitchFamily="34" charset="0"/>
                          <a:cs typeface="Segoe UI" panose="020B0502040204020203" pitchFamily="34" charset="0"/>
                        </a:rPr>
                        <a:t> portal</a:t>
                      </a:r>
                      <a:endParaRPr lang="en-US" sz="1050" dirty="0">
                        <a:latin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cs typeface="Segoe UI" panose="020B0502040204020203" pitchFamily="34" charset="0"/>
                        </a:rPr>
                        <a:t>Portal to customer,</a:t>
                      </a:r>
                      <a:r>
                        <a:rPr lang="en-US" sz="1050" baseline="0" dirty="0">
                          <a:latin typeface="Segoe UI" panose="020B0502040204020203" pitchFamily="34" charset="0"/>
                          <a:cs typeface="Segoe UI" panose="020B0502040204020203" pitchFamily="34" charset="0"/>
                        </a:rPr>
                        <a:t> able to view, configure, monitor WAN network performance of Sify and other providers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436436">
                <a:tc>
                  <a:txBody>
                    <a:bodyPr/>
                    <a:lstStyle/>
                    <a:p>
                      <a:r>
                        <a:rPr lang="en-US" sz="1050" dirty="0">
                          <a:latin typeface="Segoe UI" panose="020B0502040204020203" pitchFamily="34" charset="0"/>
                          <a:cs typeface="Segoe UI" panose="020B0502040204020203" pitchFamily="34" charset="0"/>
                        </a:rPr>
                        <a:t>Capacity</a:t>
                      </a:r>
                      <a:r>
                        <a:rPr lang="en-US" sz="1050" baseline="0" dirty="0">
                          <a:latin typeface="Segoe UI" panose="020B0502040204020203" pitchFamily="34" charset="0"/>
                          <a:cs typeface="Segoe UI" panose="020B0502040204020203" pitchFamily="34" charset="0"/>
                        </a:rPr>
                        <a:t> management</a:t>
                      </a:r>
                      <a:endParaRPr lang="en-US" sz="1050" dirty="0">
                        <a:latin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cs typeface="Segoe UI" panose="020B0502040204020203" pitchFamily="34" charset="0"/>
                        </a:rPr>
                        <a:t>Measure</a:t>
                      </a:r>
                      <a:r>
                        <a:rPr lang="en-US" sz="1050" baseline="0" dirty="0">
                          <a:latin typeface="Segoe UI" panose="020B0502040204020203" pitchFamily="34" charset="0"/>
                          <a:cs typeface="Segoe UI" panose="020B0502040204020203" pitchFamily="34" charset="0"/>
                        </a:rPr>
                        <a:t> WAN link utilization trends, create baselines and recommend customer on the actions taken – upgrade, downgrade</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526151">
                <a:tc>
                  <a:txBody>
                    <a:bodyPr/>
                    <a:lstStyle/>
                    <a:p>
                      <a:r>
                        <a:rPr lang="en-US" sz="1050" dirty="0">
                          <a:latin typeface="Segoe UI" panose="020B0502040204020203" pitchFamily="34" charset="0"/>
                          <a:cs typeface="Segoe UI" panose="020B0502040204020203" pitchFamily="34" charset="0"/>
                        </a:rPr>
                        <a:t>Transition and implementation services</a:t>
                      </a:r>
                    </a:p>
                  </a:txBody>
                  <a:tcPr/>
                </a:tc>
                <a:tc>
                  <a:txBody>
                    <a:bodyPr/>
                    <a:lstStyle/>
                    <a:p>
                      <a:r>
                        <a:rPr lang="en-US" sz="1050" dirty="0">
                          <a:latin typeface="Segoe UI" panose="020B0502040204020203" pitchFamily="34" charset="0"/>
                          <a:cs typeface="Segoe UI" panose="020B0502040204020203" pitchFamily="34" charset="0"/>
                        </a:rPr>
                        <a:t>Site survey,</a:t>
                      </a:r>
                      <a:r>
                        <a:rPr lang="en-US" sz="1050" baseline="0" dirty="0">
                          <a:latin typeface="Segoe UI" panose="020B0502040204020203" pitchFamily="34" charset="0"/>
                          <a:cs typeface="Segoe UI" panose="020B0502040204020203" pitchFamily="34" charset="0"/>
                        </a:rPr>
                        <a:t> CRD, HLD and LLD. </a:t>
                      </a:r>
                      <a:r>
                        <a:rPr lang="en-US" sz="1050" dirty="0">
                          <a:latin typeface="Segoe UI" panose="020B0502040204020203" pitchFamily="34" charset="0"/>
                          <a:cs typeface="Segoe UI" panose="020B0502040204020203" pitchFamily="34" charset="0"/>
                        </a:rPr>
                        <a:t>Deploy initial</a:t>
                      </a:r>
                      <a:r>
                        <a:rPr lang="en-US" sz="1050" baseline="0" dirty="0">
                          <a:latin typeface="Segoe UI" panose="020B0502040204020203" pitchFamily="34" charset="0"/>
                          <a:cs typeface="Segoe UI" panose="020B0502040204020203" pitchFamily="34" charset="0"/>
                        </a:rPr>
                        <a:t> CPE devices across all sites. Perform MACD as and when changes required [bandwidth upgrade/downgrade, new features]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436436">
                <a:tc>
                  <a:txBody>
                    <a:bodyPr/>
                    <a:lstStyle/>
                    <a:p>
                      <a:r>
                        <a:rPr lang="en-US" sz="1050" dirty="0">
                          <a:latin typeface="Segoe UI" panose="020B0502040204020203" pitchFamily="34" charset="0"/>
                          <a:cs typeface="Segoe UI" panose="020B0502040204020203" pitchFamily="34" charset="0"/>
                        </a:rPr>
                        <a:t>Proactive</a:t>
                      </a:r>
                      <a:r>
                        <a:rPr lang="en-US" sz="1050" baseline="0" dirty="0">
                          <a:latin typeface="Segoe UI" panose="020B0502040204020203" pitchFamily="34" charset="0"/>
                          <a:cs typeface="Segoe UI" panose="020B0502040204020203" pitchFamily="34" charset="0"/>
                        </a:rPr>
                        <a:t> network monitoring</a:t>
                      </a:r>
                      <a:endParaRPr lang="en-US" sz="1050" dirty="0">
                        <a:latin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cs typeface="Segoe UI" panose="020B0502040204020203" pitchFamily="34" charset="0"/>
                        </a:rPr>
                        <a:t>24x7 Monitoring of network related faults and performance management.</a:t>
                      </a:r>
                      <a:r>
                        <a:rPr lang="en-US" sz="1050" baseline="0" dirty="0">
                          <a:latin typeface="Segoe UI" panose="020B0502040204020203" pitchFamily="34" charset="0"/>
                          <a:cs typeface="Segoe UI" panose="020B0502040204020203" pitchFamily="34" charset="0"/>
                        </a:rPr>
                        <a:t> Able to view this alerts on self-service portal</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261861">
                <a:tc>
                  <a:txBody>
                    <a:bodyPr/>
                    <a:lstStyle/>
                    <a:p>
                      <a:r>
                        <a:rPr lang="en-US" sz="1050" dirty="0">
                          <a:latin typeface="Segoe UI" panose="020B0502040204020203" pitchFamily="34" charset="0"/>
                          <a:cs typeface="Segoe UI" panose="020B0502040204020203" pitchFamily="34" charset="0"/>
                        </a:rPr>
                        <a:t>Application visibility</a:t>
                      </a:r>
                    </a:p>
                  </a:txBody>
                  <a:tcPr/>
                </a:tc>
                <a:tc>
                  <a:txBody>
                    <a:bodyPr/>
                    <a:lstStyle/>
                    <a:p>
                      <a:r>
                        <a:rPr lang="en-US" sz="1050" dirty="0">
                          <a:latin typeface="Segoe UI" panose="020B0502040204020203" pitchFamily="34" charset="0"/>
                          <a:cs typeface="Segoe UI" panose="020B0502040204020203" pitchFamily="34" charset="0"/>
                        </a:rPr>
                        <a:t>Identify applications and sub-applications,</a:t>
                      </a:r>
                      <a:r>
                        <a:rPr lang="en-US" sz="1050" baseline="0" dirty="0">
                          <a:latin typeface="Segoe UI" panose="020B0502040204020203" pitchFamily="34" charset="0"/>
                          <a:cs typeface="Segoe UI" panose="020B0502040204020203" pitchFamily="34" charset="0"/>
                        </a:rPr>
                        <a:t> report the performance of applications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r h="436436">
                <a:tc>
                  <a:txBody>
                    <a:bodyPr/>
                    <a:lstStyle/>
                    <a:p>
                      <a:r>
                        <a:rPr lang="en-US" sz="1050" dirty="0">
                          <a:latin typeface="Segoe UI" panose="020B0502040204020203" pitchFamily="34" charset="0"/>
                          <a:cs typeface="Segoe UI" panose="020B0502040204020203" pitchFamily="34" charset="0"/>
                        </a:rPr>
                        <a:t>Incident reporting and management</a:t>
                      </a:r>
                    </a:p>
                  </a:txBody>
                  <a:tcPr/>
                </a:tc>
                <a:tc>
                  <a:txBody>
                    <a:bodyPr/>
                    <a:lstStyle/>
                    <a:p>
                      <a:r>
                        <a:rPr lang="en-US" sz="1050" dirty="0">
                          <a:latin typeface="Segoe UI" panose="020B0502040204020203" pitchFamily="34" charset="0"/>
                          <a:cs typeface="Segoe UI" panose="020B0502040204020203" pitchFamily="34" charset="0"/>
                        </a:rPr>
                        <a:t>Trouble ticketing for all network related issues including other SP links.</a:t>
                      </a:r>
                      <a:r>
                        <a:rPr lang="en-US" sz="1050" baseline="0" dirty="0">
                          <a:latin typeface="Segoe UI" panose="020B0502040204020203" pitchFamily="34" charset="0"/>
                          <a:cs typeface="Segoe UI" panose="020B0502040204020203" pitchFamily="34" charset="0"/>
                        </a:rPr>
                        <a:t> Detection of alerts from fault and performance management systems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6"/>
                  </a:ext>
                </a:extLst>
              </a:tr>
              <a:tr h="436436">
                <a:tc>
                  <a:txBody>
                    <a:bodyPr/>
                    <a:lstStyle/>
                    <a:p>
                      <a:r>
                        <a:rPr lang="en-US" sz="1050" dirty="0">
                          <a:latin typeface="Segoe UI" panose="020B0502040204020203" pitchFamily="34" charset="0"/>
                          <a:cs typeface="Segoe UI" panose="020B0502040204020203" pitchFamily="34" charset="0"/>
                        </a:rPr>
                        <a:t>Problem management</a:t>
                      </a:r>
                    </a:p>
                  </a:txBody>
                  <a:tcPr/>
                </a:tc>
                <a:tc>
                  <a:txBody>
                    <a:bodyPr/>
                    <a:lstStyle/>
                    <a:p>
                      <a:r>
                        <a:rPr lang="en-US" sz="1050" dirty="0">
                          <a:latin typeface="Segoe UI" panose="020B0502040204020203" pitchFamily="34" charset="0"/>
                          <a:cs typeface="Segoe UI" panose="020B0502040204020203" pitchFamily="34" charset="0"/>
                        </a:rPr>
                        <a:t>Diagnose,</a:t>
                      </a:r>
                      <a:r>
                        <a:rPr lang="en-US" sz="1050" baseline="0" dirty="0">
                          <a:latin typeface="Segoe UI" panose="020B0502040204020203" pitchFamily="34" charset="0"/>
                          <a:cs typeface="Segoe UI" panose="020B0502040204020203" pitchFamily="34" charset="0"/>
                        </a:rPr>
                        <a:t> identify and isolate issues. Work on fix and workarounds with providers and SD-WAN vendors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7"/>
                  </a:ext>
                </a:extLst>
              </a:tr>
              <a:tr h="375823">
                <a:tc>
                  <a:txBody>
                    <a:bodyPr/>
                    <a:lstStyle/>
                    <a:p>
                      <a:r>
                        <a:rPr lang="en-US" sz="1050" dirty="0">
                          <a:latin typeface="Segoe UI" panose="020B0502040204020203" pitchFamily="34" charset="0"/>
                          <a:cs typeface="Segoe UI" panose="020B0502040204020203" pitchFamily="34" charset="0"/>
                        </a:rPr>
                        <a:t>Configuration management</a:t>
                      </a:r>
                    </a:p>
                  </a:txBody>
                  <a:tcPr/>
                </a:tc>
                <a:tc>
                  <a:txBody>
                    <a:bodyPr/>
                    <a:lstStyle/>
                    <a:p>
                      <a:r>
                        <a:rPr lang="en-US" sz="1050" dirty="0">
                          <a:latin typeface="Segoe UI" panose="020B0502040204020203" pitchFamily="34" charset="0"/>
                          <a:cs typeface="Segoe UI" panose="020B0502040204020203" pitchFamily="34" charset="0"/>
                        </a:rPr>
                        <a:t>Configuration</a:t>
                      </a:r>
                      <a:r>
                        <a:rPr lang="en-US" sz="1050" baseline="0" dirty="0">
                          <a:latin typeface="Segoe UI" panose="020B0502040204020203" pitchFamily="34" charset="0"/>
                          <a:cs typeface="Segoe UI" panose="020B0502040204020203" pitchFamily="34" charset="0"/>
                        </a:rPr>
                        <a:t> of managed CPE devices, auditing, backup of configuration, template based </a:t>
                      </a:r>
                      <a:r>
                        <a:rPr lang="en-US" sz="1050" baseline="0" dirty="0" err="1">
                          <a:latin typeface="Segoe UI" panose="020B0502040204020203" pitchFamily="34" charset="0"/>
                          <a:cs typeface="Segoe UI" panose="020B0502040204020203" pitchFamily="34" charset="0"/>
                        </a:rPr>
                        <a:t>config</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8"/>
                  </a:ext>
                </a:extLst>
              </a:tr>
              <a:tr h="319509">
                <a:tc>
                  <a:txBody>
                    <a:bodyPr/>
                    <a:lstStyle/>
                    <a:p>
                      <a:r>
                        <a:rPr lang="en-US" sz="1000" dirty="0">
                          <a:latin typeface="Segoe UI" panose="020B0502040204020203" pitchFamily="34" charset="0"/>
                          <a:cs typeface="Segoe UI" panose="020B0502040204020203" pitchFamily="34" charset="0"/>
                        </a:rPr>
                        <a:t>Inventory management</a:t>
                      </a:r>
                    </a:p>
                  </a:txBody>
                  <a:tcPr/>
                </a:tc>
                <a:tc>
                  <a:txBody>
                    <a:bodyPr/>
                    <a:lstStyle/>
                    <a:p>
                      <a:r>
                        <a:rPr lang="en-US" sz="1000" dirty="0">
                          <a:latin typeface="Segoe UI" panose="020B0502040204020203" pitchFamily="34" charset="0"/>
                          <a:cs typeface="Segoe UI" panose="020B0502040204020203" pitchFamily="34" charset="0"/>
                        </a:rPr>
                        <a:t>Manages inventory of CPE devices, resource</a:t>
                      </a:r>
                      <a:r>
                        <a:rPr lang="en-US" sz="1000" baseline="0" dirty="0">
                          <a:latin typeface="Segoe UI" panose="020B0502040204020203" pitchFamily="34" charset="0"/>
                          <a:cs typeface="Segoe UI" panose="020B0502040204020203" pitchFamily="34" charset="0"/>
                        </a:rPr>
                        <a:t>s – IP address, VLAN </a:t>
                      </a:r>
                      <a:r>
                        <a:rPr lang="en-US" sz="1000" baseline="0" dirty="0" err="1">
                          <a:latin typeface="Segoe UI" panose="020B0502040204020203" pitchFamily="34" charset="0"/>
                          <a:cs typeface="Segoe UI" panose="020B0502040204020203" pitchFamily="34" charset="0"/>
                        </a:rPr>
                        <a:t>etc</a:t>
                      </a:r>
                      <a:endParaRPr lang="en-US" sz="10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5137795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C583C-AF06-46BF-BE8C-AFA38F93023A}"/>
              </a:ext>
            </a:extLst>
          </p:cNvPr>
          <p:cNvPicPr>
            <a:picLocks noChangeAspect="1"/>
          </p:cNvPicPr>
          <p:nvPr/>
        </p:nvPicPr>
        <p:blipFill>
          <a:blip r:embed="rId3"/>
          <a:stretch>
            <a:fillRect/>
          </a:stretch>
        </p:blipFill>
        <p:spPr>
          <a:xfrm>
            <a:off x="323850" y="1673786"/>
            <a:ext cx="8496300" cy="3161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a:extLst>
              <a:ext uri="{FF2B5EF4-FFF2-40B4-BE49-F238E27FC236}">
                <a16:creationId xmlns:a16="http://schemas.microsoft.com/office/drawing/2014/main" id="{E3A9A57E-A14E-AA40-B265-A4DEDF89E1E6}"/>
              </a:ext>
            </a:extLst>
          </p:cNvPr>
          <p:cNvSpPr>
            <a:spLocks noGrp="1"/>
          </p:cNvSpPr>
          <p:nvPr>
            <p:ph type="title"/>
          </p:nvPr>
        </p:nvSpPr>
        <p:spPr>
          <a:xfrm>
            <a:off x="114679" y="124647"/>
            <a:ext cx="7537450" cy="384711"/>
          </a:xfrm>
        </p:spPr>
        <p:txBody>
          <a:bodyPr/>
          <a:lstStyle/>
          <a:p>
            <a:r>
              <a:rPr lang="en-US" sz="1900" dirty="0">
                <a:solidFill>
                  <a:schemeClr val="tx1">
                    <a:lumMod val="65000"/>
                    <a:lumOff val="35000"/>
                  </a:schemeClr>
                </a:solidFill>
                <a:latin typeface="Segoe UI" panose="020B0502040204020203" pitchFamily="34" charset="0"/>
                <a:cs typeface="Segoe UI" panose="020B0502040204020203" pitchFamily="34" charset="0"/>
              </a:rPr>
              <a:t>SD-WAN – Network Transformation Enabler </a:t>
            </a:r>
          </a:p>
        </p:txBody>
      </p:sp>
      <p:sp>
        <p:nvSpPr>
          <p:cNvPr id="3" name="Rectangle 2">
            <a:extLst>
              <a:ext uri="{FF2B5EF4-FFF2-40B4-BE49-F238E27FC236}">
                <a16:creationId xmlns:a16="http://schemas.microsoft.com/office/drawing/2014/main" id="{74C69F8C-60EA-F64E-BC01-07DDE7E4F824}"/>
              </a:ext>
            </a:extLst>
          </p:cNvPr>
          <p:cNvSpPr/>
          <p:nvPr/>
        </p:nvSpPr>
        <p:spPr>
          <a:xfrm>
            <a:off x="315905" y="799143"/>
            <a:ext cx="8489719" cy="461665"/>
          </a:xfrm>
          <a:prstGeom prst="rect">
            <a:avLst/>
          </a:prstGeom>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 the cloud era, when we are witnessing a huge migration of workloads to the cloud, SDN is a big network transformation enabler, which intelligently and centrally controls the network architecture using software applications</a:t>
            </a:r>
            <a:r>
              <a:rPr kumimoji="0" lang="en-IN" sz="1200" b="0" i="0" u="none" strike="noStrike" kern="1200" cap="none" spc="0" normalizeH="0" baseline="0" noProof="0" dirty="0">
                <a:ln>
                  <a:noFill/>
                </a:ln>
                <a:solidFill>
                  <a:prstClr val="black"/>
                </a:solidFill>
                <a:effectLst/>
                <a:uLnTx/>
                <a:uFillTx/>
                <a:latin typeface="Trebuchet MS"/>
                <a:ea typeface="+mn-ea"/>
                <a:cs typeface="+mn-cs"/>
              </a:rPr>
              <a:t>. </a:t>
            </a:r>
          </a:p>
        </p:txBody>
      </p:sp>
      <p:sp>
        <p:nvSpPr>
          <p:cNvPr id="21" name="TextBox 20">
            <a:extLst>
              <a:ext uri="{FF2B5EF4-FFF2-40B4-BE49-F238E27FC236}">
                <a16:creationId xmlns:a16="http://schemas.microsoft.com/office/drawing/2014/main" id="{B3D9B730-3463-4C43-93F6-C47A74FAE0F4}"/>
              </a:ext>
            </a:extLst>
          </p:cNvPr>
          <p:cNvSpPr txBox="1"/>
          <p:nvPr/>
        </p:nvSpPr>
        <p:spPr>
          <a:xfrm>
            <a:off x="3779912" y="2499742"/>
            <a:ext cx="1656184" cy="116955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SD-WAN overcomes</a:t>
            </a:r>
            <a:br>
              <a:rPr kumimoji="0" lang="en-IN" sz="14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br>
            <a:r>
              <a:rPr kumimoji="0" lang="en-IN" sz="14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the shortcomings</a:t>
            </a:r>
            <a:br>
              <a:rPr kumimoji="0" lang="en-IN" sz="14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br>
            <a:r>
              <a:rPr kumimoji="0" lang="en-IN" sz="14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of legacy WAN architectures</a:t>
            </a:r>
          </a:p>
        </p:txBody>
      </p:sp>
      <p:sp>
        <p:nvSpPr>
          <p:cNvPr id="22" name="TextBox 21">
            <a:extLst>
              <a:ext uri="{FF2B5EF4-FFF2-40B4-BE49-F238E27FC236}">
                <a16:creationId xmlns:a16="http://schemas.microsoft.com/office/drawing/2014/main" id="{717088DD-3290-441C-96B8-186606AB79FD}"/>
              </a:ext>
            </a:extLst>
          </p:cNvPr>
          <p:cNvSpPr txBox="1"/>
          <p:nvPr/>
        </p:nvSpPr>
        <p:spPr>
          <a:xfrm>
            <a:off x="6012160" y="1707654"/>
            <a:ext cx="2304256" cy="72327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Customers can now utilize </a:t>
            </a:r>
            <a:r>
              <a:rPr kumimoji="0" lang="en-US"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any Service provider, any transport type</a:t>
            </a:r>
            <a:r>
              <a:rPr kumimoji="0" lang="en-US" sz="11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 </a:t>
            </a:r>
            <a:r>
              <a:rPr kumimoji="0" lang="en-US"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(MPLS/ILL/BB/4G-LTE) suiting Applications in their network</a:t>
            </a:r>
            <a:endParaRPr kumimoji="0" lang="en-IN"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CE3885CD-73CE-48D7-A516-D611FA4C2C8D}"/>
              </a:ext>
            </a:extLst>
          </p:cNvPr>
          <p:cNvSpPr txBox="1"/>
          <p:nvPr/>
        </p:nvSpPr>
        <p:spPr>
          <a:xfrm>
            <a:off x="6444208" y="2799287"/>
            <a:ext cx="2232248" cy="646331"/>
          </a:xfrm>
          <a:prstGeom prst="rect">
            <a:avLst/>
          </a:prstGeom>
          <a:noFill/>
        </p:spPr>
        <p:txBody>
          <a:bodyPr wrap="square" rtlCol="0">
            <a:sp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en-US"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Cloud based Centralized Management platform </a:t>
            </a:r>
            <a:r>
              <a:rPr kumimoji="0" lang="en-US"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provides real time visibility and unified management</a:t>
            </a:r>
            <a:endParaRPr kumimoji="0" lang="en-IN"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EEF8C4D1-85A6-4277-BA38-7133949B3792}"/>
              </a:ext>
            </a:extLst>
          </p:cNvPr>
          <p:cNvSpPr txBox="1"/>
          <p:nvPr/>
        </p:nvSpPr>
        <p:spPr>
          <a:xfrm>
            <a:off x="6048164" y="3999870"/>
            <a:ext cx="2232248" cy="369332"/>
          </a:xfrm>
          <a:prstGeom prst="rect">
            <a:avLst/>
          </a:prstGeom>
          <a:noFill/>
        </p:spPr>
        <p:txBody>
          <a:bodyPr wrap="square" rtlCol="0">
            <a:sp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SD-WAN </a:t>
            </a:r>
            <a:r>
              <a:rPr kumimoji="0" lang="en-US"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supports integration with legacy network architectures </a:t>
            </a:r>
            <a:endParaRPr kumimoji="0" lang="en-IN"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4F0436AE-A752-4B3A-99CA-03C71DCDA483}"/>
              </a:ext>
            </a:extLst>
          </p:cNvPr>
          <p:cNvSpPr txBox="1"/>
          <p:nvPr/>
        </p:nvSpPr>
        <p:spPr>
          <a:xfrm>
            <a:off x="915843" y="1926666"/>
            <a:ext cx="2304256" cy="369332"/>
          </a:xfrm>
          <a:prstGeom prst="rect">
            <a:avLst/>
          </a:prstGeom>
          <a:noFill/>
        </p:spPr>
        <p:txBody>
          <a:bodyPr wrap="square" rtlCol="0">
            <a:sp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en-IN"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Allowing </a:t>
            </a:r>
            <a:r>
              <a:rPr kumimoji="0" lang="en-IN"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Application Prioritisation </a:t>
            </a:r>
            <a:r>
              <a:rPr kumimoji="0" lang="en-IN"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against only QoS </a:t>
            </a:r>
          </a:p>
        </p:txBody>
      </p:sp>
      <p:sp>
        <p:nvSpPr>
          <p:cNvPr id="30" name="TextBox 29">
            <a:extLst>
              <a:ext uri="{FF2B5EF4-FFF2-40B4-BE49-F238E27FC236}">
                <a16:creationId xmlns:a16="http://schemas.microsoft.com/office/drawing/2014/main" id="{630E16BE-3F39-48B7-BD1F-5AC5B6AE2267}"/>
              </a:ext>
            </a:extLst>
          </p:cNvPr>
          <p:cNvSpPr txBox="1"/>
          <p:nvPr/>
        </p:nvSpPr>
        <p:spPr>
          <a:xfrm>
            <a:off x="611560" y="2798611"/>
            <a:ext cx="2088232" cy="646331"/>
          </a:xfrm>
          <a:prstGeom prst="rect">
            <a:avLst/>
          </a:prstGeom>
          <a:noFill/>
        </p:spPr>
        <p:txBody>
          <a:bodyPr wrap="square" rtlCol="0">
            <a:sp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en-IN"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Rapid and scalable deployment of network services with </a:t>
            </a:r>
            <a:r>
              <a:rPr kumimoji="0" lang="en-IN"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Zero Touch Provisioning,</a:t>
            </a:r>
            <a:r>
              <a:rPr kumimoji="0" lang="en-IN"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 hence providing Agility </a:t>
            </a:r>
          </a:p>
        </p:txBody>
      </p:sp>
      <p:sp>
        <p:nvSpPr>
          <p:cNvPr id="31" name="TextBox 30">
            <a:extLst>
              <a:ext uri="{FF2B5EF4-FFF2-40B4-BE49-F238E27FC236}">
                <a16:creationId xmlns:a16="http://schemas.microsoft.com/office/drawing/2014/main" id="{1ED583BD-21E5-468D-8FA7-4EF739459C96}"/>
              </a:ext>
            </a:extLst>
          </p:cNvPr>
          <p:cNvSpPr txBox="1"/>
          <p:nvPr/>
        </p:nvSpPr>
        <p:spPr>
          <a:xfrm>
            <a:off x="951847" y="3930621"/>
            <a:ext cx="2232248" cy="507831"/>
          </a:xfrm>
          <a:prstGeom prst="rect">
            <a:avLst/>
          </a:prstGeom>
          <a:noFill/>
        </p:spPr>
        <p:txBody>
          <a:bodyPr wrap="square" rtlCol="0">
            <a:spAutoFit/>
          </a:bodyPr>
          <a:lstStyle/>
          <a:p>
            <a:pPr marL="0" marR="0" lvl="0" indent="0" algn="ctr" defTabSz="300038"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All WAN links can be aggregated to give </a:t>
            </a:r>
            <a:r>
              <a:rPr kumimoji="0" lang="en-US"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unified WAN pipe </a:t>
            </a:r>
            <a:r>
              <a:rPr kumimoji="0" lang="en-US" sz="1000" b="0"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and links can be used in </a:t>
            </a:r>
            <a:r>
              <a:rPr kumimoji="0" lang="en-US"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rPr>
              <a:t>active-active</a:t>
            </a:r>
            <a:endParaRPr kumimoji="0" lang="en-IN" sz="1000" b="1" i="0" u="none" strike="noStrike" kern="1200" cap="none" spc="0" normalizeH="0" baseline="0" noProof="0" dirty="0">
              <a:ln>
                <a:noFill/>
              </a:ln>
              <a:solidFill>
                <a:schemeClr val="tx1">
                  <a:lumMod val="75000"/>
                  <a:lumOff val="25000"/>
                </a:schemeClr>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8144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84" y="126040"/>
            <a:ext cx="7538400" cy="369332"/>
          </a:xfrm>
        </p:spPr>
        <p:txBody>
          <a:bodyPr>
            <a:normAutofit/>
          </a:bodyPr>
          <a:lstStyle/>
          <a:p>
            <a:pPr fontAlgn="base">
              <a:lnSpc>
                <a:spcPct val="90000"/>
              </a:lnSpc>
              <a:spcAft>
                <a:spcPct val="0"/>
              </a:spcAft>
              <a:defRPr/>
            </a:pPr>
            <a:r>
              <a:rPr lang="en-US" sz="1900" dirty="0">
                <a:latin typeface="Segoe UI" panose="020B0502040204020203" pitchFamily="34" charset="0"/>
                <a:cs typeface="Segoe UI" panose="020B0502040204020203" pitchFamily="34" charset="0"/>
              </a:rPr>
              <a:t>SIFY MANAGED SD-WAN DELIVERABLES (2/2)</a:t>
            </a:r>
          </a:p>
        </p:txBody>
      </p:sp>
      <p:graphicFrame>
        <p:nvGraphicFramePr>
          <p:cNvPr id="4" name="Table 3"/>
          <p:cNvGraphicFramePr>
            <a:graphicFrameLocks noGrp="1"/>
          </p:cNvGraphicFramePr>
          <p:nvPr/>
        </p:nvGraphicFramePr>
        <p:xfrm>
          <a:off x="356616" y="903517"/>
          <a:ext cx="8430768" cy="2664680"/>
        </p:xfrm>
        <a:graphic>
          <a:graphicData uri="http://schemas.openxmlformats.org/drawingml/2006/table">
            <a:tbl>
              <a:tblPr firstRow="1" bandRow="1">
                <a:tableStyleId>{9D7B26C5-4107-4FEC-AEDC-1716B250A1EF}</a:tableStyleId>
              </a:tblPr>
              <a:tblGrid>
                <a:gridCol w="2168849">
                  <a:extLst>
                    <a:ext uri="{9D8B030D-6E8A-4147-A177-3AD203B41FA5}">
                      <a16:colId xmlns:a16="http://schemas.microsoft.com/office/drawing/2014/main" val="20000"/>
                    </a:ext>
                  </a:extLst>
                </a:gridCol>
                <a:gridCol w="6261919">
                  <a:extLst>
                    <a:ext uri="{9D8B030D-6E8A-4147-A177-3AD203B41FA5}">
                      <a16:colId xmlns:a16="http://schemas.microsoft.com/office/drawing/2014/main" val="20001"/>
                    </a:ext>
                  </a:extLst>
                </a:gridCol>
              </a:tblGrid>
              <a:tr h="278439">
                <a:tc>
                  <a:txBody>
                    <a:bodyPr/>
                    <a:lstStyle/>
                    <a:p>
                      <a:r>
                        <a:rPr lang="en-US" sz="1050" dirty="0">
                          <a:latin typeface="Segoe UI" panose="020B0502040204020203" pitchFamily="34" charset="0"/>
                          <a:cs typeface="Segoe UI" panose="020B0502040204020203" pitchFamily="34" charset="0"/>
                        </a:rPr>
                        <a:t>Deliverable</a:t>
                      </a:r>
                      <a:r>
                        <a:rPr lang="en-US" sz="1050" baseline="0" dirty="0">
                          <a:latin typeface="Segoe UI" panose="020B0502040204020203" pitchFamily="34" charset="0"/>
                          <a:cs typeface="Segoe UI" panose="020B0502040204020203" pitchFamily="34" charset="0"/>
                        </a:rPr>
                        <a:t> parameter</a:t>
                      </a:r>
                      <a:endParaRPr lang="en-US" sz="1050" dirty="0">
                        <a:latin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cs typeface="Segoe UI" panose="020B0502040204020203" pitchFamily="34" charset="0"/>
                        </a:rPr>
                        <a:t>Description</a:t>
                      </a:r>
                    </a:p>
                  </a:txBody>
                  <a:tcPr/>
                </a:tc>
                <a:extLst>
                  <a:ext uri="{0D108BD9-81ED-4DB2-BD59-A6C34878D82A}">
                    <a16:rowId xmlns:a16="http://schemas.microsoft.com/office/drawing/2014/main" val="10000"/>
                  </a:ext>
                </a:extLst>
              </a:tr>
              <a:tr h="385122">
                <a:tc>
                  <a:txBody>
                    <a:bodyPr/>
                    <a:lstStyle/>
                    <a:p>
                      <a:r>
                        <a:rPr lang="en-US" sz="1050" dirty="0">
                          <a:latin typeface="Segoe UI" panose="020B0502040204020203" pitchFamily="34" charset="0"/>
                          <a:cs typeface="Segoe UI" panose="020B0502040204020203" pitchFamily="34" charset="0"/>
                        </a:rPr>
                        <a:t>Vendor</a:t>
                      </a:r>
                      <a:r>
                        <a:rPr lang="en-US" sz="1050" baseline="0" dirty="0">
                          <a:latin typeface="Segoe UI" panose="020B0502040204020203" pitchFamily="34" charset="0"/>
                          <a:cs typeface="Segoe UI" panose="020B0502040204020203" pitchFamily="34" charset="0"/>
                        </a:rPr>
                        <a:t> management</a:t>
                      </a:r>
                      <a:endParaRPr lang="en-US" sz="1050" dirty="0">
                        <a:latin typeface="Segoe UI" panose="020B0502040204020203" pitchFamily="34" charset="0"/>
                        <a:cs typeface="Segoe UI" panose="020B0502040204020203" pitchFamily="34" charset="0"/>
                      </a:endParaRPr>
                    </a:p>
                  </a:txBody>
                  <a:tcPr/>
                </a:tc>
                <a:tc>
                  <a:txBody>
                    <a:bodyPr/>
                    <a:lstStyle/>
                    <a:p>
                      <a:r>
                        <a:rPr lang="en-US" sz="1050" dirty="0">
                          <a:latin typeface="Segoe UI" panose="020B0502040204020203" pitchFamily="34" charset="0"/>
                          <a:cs typeface="Segoe UI" panose="020B0502040204020203" pitchFamily="34" charset="0"/>
                        </a:rPr>
                        <a:t>Co-ordinate</a:t>
                      </a:r>
                      <a:r>
                        <a:rPr lang="en-US" sz="1050" baseline="0" dirty="0">
                          <a:latin typeface="Segoe UI" panose="020B0502040204020203" pitchFamily="34" charset="0"/>
                          <a:cs typeface="Segoe UI" panose="020B0502040204020203" pitchFamily="34" charset="0"/>
                        </a:rPr>
                        <a:t> with vendors for issue reporting and resolution, faulty hardware management, recommended best practices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539171">
                <a:tc>
                  <a:txBody>
                    <a:bodyPr/>
                    <a:lstStyle/>
                    <a:p>
                      <a:r>
                        <a:rPr lang="en-US" sz="1050" dirty="0">
                          <a:latin typeface="Segoe UI" panose="020B0502040204020203" pitchFamily="34" charset="0"/>
                          <a:cs typeface="Segoe UI" panose="020B0502040204020203" pitchFamily="34" charset="0"/>
                        </a:rPr>
                        <a:t>Change management</a:t>
                      </a:r>
                    </a:p>
                  </a:txBody>
                  <a:tcPr/>
                </a:tc>
                <a:tc>
                  <a:txBody>
                    <a:bodyPr/>
                    <a:lstStyle/>
                    <a:p>
                      <a:r>
                        <a:rPr lang="en-US" sz="1050" dirty="0">
                          <a:latin typeface="Segoe UI" panose="020B0502040204020203" pitchFamily="34" charset="0"/>
                          <a:cs typeface="Segoe UI" panose="020B0502040204020203" pitchFamily="34" charset="0"/>
                        </a:rPr>
                        <a:t>Scheduled</a:t>
                      </a:r>
                      <a:r>
                        <a:rPr lang="en-US" sz="1050" baseline="0" dirty="0">
                          <a:latin typeface="Segoe UI" panose="020B0502040204020203" pitchFamily="34" charset="0"/>
                          <a:cs typeface="Segoe UI" panose="020B0502040204020203" pitchFamily="34" charset="0"/>
                        </a:rPr>
                        <a:t> network changes – changing software based on EOL, proactive identification of network issues and resolution, MACD of WAN links and bandwidth</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2"/>
                  </a:ext>
                </a:extLst>
              </a:tr>
              <a:tr h="385122">
                <a:tc>
                  <a:txBody>
                    <a:bodyPr/>
                    <a:lstStyle/>
                    <a:p>
                      <a:r>
                        <a:rPr lang="en-US" sz="1050" dirty="0">
                          <a:latin typeface="Segoe UI" panose="020B0502040204020203" pitchFamily="34" charset="0"/>
                          <a:cs typeface="Segoe UI" panose="020B0502040204020203" pitchFamily="34" charset="0"/>
                        </a:rPr>
                        <a:t>Service desk</a:t>
                      </a:r>
                    </a:p>
                  </a:txBody>
                  <a:tcPr/>
                </a:tc>
                <a:tc>
                  <a:txBody>
                    <a:bodyPr/>
                    <a:lstStyle/>
                    <a:p>
                      <a:r>
                        <a:rPr lang="en-US" sz="1050" dirty="0">
                          <a:latin typeface="Segoe UI" panose="020B0502040204020203" pitchFamily="34" charset="0"/>
                          <a:cs typeface="Segoe UI" panose="020B0502040204020203" pitchFamily="34" charset="0"/>
                        </a:rPr>
                        <a:t>24x7 technical support team to</a:t>
                      </a:r>
                      <a:r>
                        <a:rPr lang="en-US" sz="1050" baseline="0" dirty="0">
                          <a:latin typeface="Segoe UI" panose="020B0502040204020203" pitchFamily="34" charset="0"/>
                          <a:cs typeface="Segoe UI" panose="020B0502040204020203" pitchFamily="34" charset="0"/>
                        </a:rPr>
                        <a:t> co-ordinate with customer for issue reporting and resolution</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385122">
                <a:tc>
                  <a:txBody>
                    <a:bodyPr/>
                    <a:lstStyle/>
                    <a:p>
                      <a:r>
                        <a:rPr lang="en-US" sz="1050" dirty="0">
                          <a:latin typeface="Segoe UI" panose="020B0502040204020203" pitchFamily="34" charset="0"/>
                          <a:cs typeface="Segoe UI" panose="020B0502040204020203" pitchFamily="34" charset="0"/>
                        </a:rPr>
                        <a:t>Hardware replacement time</a:t>
                      </a:r>
                    </a:p>
                  </a:txBody>
                  <a:tcPr/>
                </a:tc>
                <a:tc>
                  <a:txBody>
                    <a:bodyPr/>
                    <a:lstStyle/>
                    <a:p>
                      <a:r>
                        <a:rPr lang="en-US" sz="1050" dirty="0">
                          <a:latin typeface="Segoe UI" panose="020B0502040204020203" pitchFamily="34" charset="0"/>
                          <a:cs typeface="Segoe UI" panose="020B0502040204020203" pitchFamily="34" charset="0"/>
                        </a:rPr>
                        <a:t>Replacement of faulty hardware and components</a:t>
                      </a:r>
                    </a:p>
                  </a:txBody>
                  <a:tcPr/>
                </a:tc>
                <a:extLst>
                  <a:ext uri="{0D108BD9-81ED-4DB2-BD59-A6C34878D82A}">
                    <a16:rowId xmlns:a16="http://schemas.microsoft.com/office/drawing/2014/main" val="10004"/>
                  </a:ext>
                </a:extLst>
              </a:tr>
              <a:tr h="280224">
                <a:tc>
                  <a:txBody>
                    <a:bodyPr/>
                    <a:lstStyle/>
                    <a:p>
                      <a:r>
                        <a:rPr lang="en-US" sz="1050" dirty="0">
                          <a:latin typeface="Segoe UI" panose="020B0502040204020203" pitchFamily="34" charset="0"/>
                          <a:cs typeface="Segoe UI" panose="020B0502040204020203" pitchFamily="34" charset="0"/>
                        </a:rPr>
                        <a:t>Support systems</a:t>
                      </a:r>
                    </a:p>
                  </a:txBody>
                  <a:tcPr/>
                </a:tc>
                <a:tc>
                  <a:txBody>
                    <a:bodyPr/>
                    <a:lstStyle/>
                    <a:p>
                      <a:r>
                        <a:rPr lang="en-US" sz="1050" dirty="0">
                          <a:latin typeface="Segoe UI" panose="020B0502040204020203" pitchFamily="34" charset="0"/>
                          <a:cs typeface="Segoe UI" panose="020B0502040204020203" pitchFamily="34" charset="0"/>
                        </a:rPr>
                        <a:t>IAM,</a:t>
                      </a:r>
                      <a:r>
                        <a:rPr lang="en-US" sz="1050" baseline="0" dirty="0">
                          <a:latin typeface="Segoe UI" panose="020B0502040204020203" pitchFamily="34" charset="0"/>
                          <a:cs typeface="Segoe UI" panose="020B0502040204020203" pitchFamily="34" charset="0"/>
                        </a:rPr>
                        <a:t> NTP, OOB management systems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r h="385122">
                <a:tc>
                  <a:txBody>
                    <a:bodyPr/>
                    <a:lstStyle/>
                    <a:p>
                      <a:r>
                        <a:rPr lang="en-US" sz="1050" dirty="0">
                          <a:latin typeface="Segoe UI" panose="020B0502040204020203" pitchFamily="34" charset="0"/>
                          <a:cs typeface="Segoe UI" panose="020B0502040204020203" pitchFamily="34" charset="0"/>
                        </a:rPr>
                        <a:t>Root cause analysis</a:t>
                      </a:r>
                    </a:p>
                  </a:txBody>
                  <a:tcPr/>
                </a:tc>
                <a:tc>
                  <a:txBody>
                    <a:bodyPr/>
                    <a:lstStyle/>
                    <a:p>
                      <a:r>
                        <a:rPr lang="en-US" sz="1050" dirty="0">
                          <a:latin typeface="Segoe UI" panose="020B0502040204020203" pitchFamily="34" charset="0"/>
                          <a:cs typeface="Segoe UI" panose="020B0502040204020203" pitchFamily="34" charset="0"/>
                        </a:rPr>
                        <a:t>Analysis of</a:t>
                      </a:r>
                      <a:r>
                        <a:rPr lang="en-US" sz="1050" baseline="0" dirty="0">
                          <a:latin typeface="Segoe UI" panose="020B0502040204020203" pitchFamily="34" charset="0"/>
                          <a:cs typeface="Segoe UI" panose="020B0502040204020203" pitchFamily="34" charset="0"/>
                        </a:rPr>
                        <a:t> issues and identify root causes – including CPE and provider links</a:t>
                      </a:r>
                      <a:endParaRPr lang="en-US" sz="105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62482504"/>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9C58ED-BA68-4B2B-AC2A-B1D21732C1CB}"/>
              </a:ext>
            </a:extLst>
          </p:cNvPr>
          <p:cNvSpPr>
            <a:spLocks noGrp="1"/>
          </p:cNvSpPr>
          <p:nvPr>
            <p:ph type="body" sz="quarter" idx="11"/>
          </p:nvPr>
        </p:nvSpPr>
        <p:spPr>
          <a:xfrm>
            <a:off x="235403" y="1979525"/>
            <a:ext cx="5948829" cy="859928"/>
          </a:xfrm>
        </p:spPr>
        <p:txBody>
          <a:bodyPr>
            <a:normAutofit/>
          </a:bodyPr>
          <a:lstStyle/>
          <a:p>
            <a:r>
              <a:rPr lang="en-US" dirty="0"/>
              <a:t>SIFY TOOLS, DASHBOARDS &amp; ANALYTICS</a:t>
            </a:r>
            <a:endParaRPr lang="en-IN" dirty="0"/>
          </a:p>
        </p:txBody>
      </p:sp>
    </p:spTree>
    <p:extLst>
      <p:ext uri="{BB962C8B-B14F-4D97-AF65-F5344CB8AC3E}">
        <p14:creationId xmlns:p14="http://schemas.microsoft.com/office/powerpoint/2010/main" val="159261167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CD1DA-E8CB-4B60-9119-DFBD95F93C54}"/>
              </a:ext>
            </a:extLst>
          </p:cNvPr>
          <p:cNvSpPr>
            <a:spLocks noGrp="1"/>
          </p:cNvSpPr>
          <p:nvPr>
            <p:ph type="title"/>
          </p:nvPr>
        </p:nvSpPr>
        <p:spPr>
          <a:xfrm>
            <a:off x="194457" y="218635"/>
            <a:ext cx="7538400" cy="355472"/>
          </a:xfrm>
        </p:spPr>
        <p:txBody>
          <a:bodyPr/>
          <a:lstStyle/>
          <a:p>
            <a:pPr fontAlgn="base">
              <a:lnSpc>
                <a:spcPct val="90000"/>
              </a:lnSpc>
              <a:spcAft>
                <a:spcPct val="0"/>
              </a:spcAft>
              <a:defRPr/>
            </a:pPr>
            <a:r>
              <a:rPr lang="en-IN" sz="1900" dirty="0">
                <a:latin typeface="Segoe UI" panose="020B0502040204020203" pitchFamily="34" charset="0"/>
                <a:cs typeface="Segoe UI" panose="020B0502040204020203" pitchFamily="34" charset="0"/>
              </a:rPr>
              <a:t>Sify NMS Tool</a:t>
            </a:r>
          </a:p>
        </p:txBody>
      </p:sp>
      <p:sp>
        <p:nvSpPr>
          <p:cNvPr id="5" name="Rectangle 4">
            <a:extLst>
              <a:ext uri="{FF2B5EF4-FFF2-40B4-BE49-F238E27FC236}">
                <a16:creationId xmlns:a16="http://schemas.microsoft.com/office/drawing/2014/main" id="{DA726C10-8334-4D55-A6C9-0A98CA238528}"/>
              </a:ext>
            </a:extLst>
          </p:cNvPr>
          <p:cNvSpPr/>
          <p:nvPr/>
        </p:nvSpPr>
        <p:spPr>
          <a:xfrm>
            <a:off x="5039051" y="986987"/>
            <a:ext cx="3997569" cy="4041922"/>
          </a:xfrm>
          <a:prstGeom prst="rect">
            <a:avLst/>
          </a:prstGeom>
          <a:solidFill>
            <a:schemeClr val="tx2">
              <a:lumMod val="20000"/>
              <a:lumOff val="80000"/>
            </a:schemeClr>
          </a:solidFill>
          <a:ln>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descr="A screenshot of a social media post&#10;&#10;Description generated with very high confidence">
            <a:extLst>
              <a:ext uri="{FF2B5EF4-FFF2-40B4-BE49-F238E27FC236}">
                <a16:creationId xmlns:a16="http://schemas.microsoft.com/office/drawing/2014/main" id="{C42019F8-821E-495D-A19A-C086B3A117B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4457" y="986986"/>
            <a:ext cx="4744232" cy="4041923"/>
          </a:xfrm>
          <a:prstGeom prst="rect">
            <a:avLst/>
          </a:prstGeom>
          <a:ln>
            <a:solidFill>
              <a:srgbClr val="606A74"/>
            </a:solidFill>
          </a:ln>
        </p:spPr>
      </p:pic>
      <p:sp>
        <p:nvSpPr>
          <p:cNvPr id="7" name="Content Placeholder 2">
            <a:extLst>
              <a:ext uri="{FF2B5EF4-FFF2-40B4-BE49-F238E27FC236}">
                <a16:creationId xmlns:a16="http://schemas.microsoft.com/office/drawing/2014/main" id="{2AE66552-2582-4DA4-A8F7-C17286984206}"/>
              </a:ext>
            </a:extLst>
          </p:cNvPr>
          <p:cNvSpPr txBox="1">
            <a:spLocks/>
          </p:cNvSpPr>
          <p:nvPr/>
        </p:nvSpPr>
        <p:spPr>
          <a:xfrm>
            <a:off x="5124056" y="1429554"/>
            <a:ext cx="3766026" cy="3128888"/>
          </a:xfrm>
          <a:prstGeom prst="rect">
            <a:avLst/>
          </a:prstGeom>
        </p:spPr>
        <p:txBody>
          <a:bodyPr/>
          <a:lst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750"/>
              </a:spcBef>
              <a:buFont typeface="Arial" pitchFamily="34" charset="0"/>
              <a:buNone/>
            </a:pPr>
            <a:r>
              <a:rPr lang="en-US" sz="1200" b="1" dirty="0">
                <a:solidFill>
                  <a:srgbClr val="000000"/>
                </a:solidFill>
                <a:latin typeface="Segoe UI" panose="020B0502040204020203" pitchFamily="34" charset="0"/>
                <a:cs typeface="Segoe UI" panose="020B0502040204020203" pitchFamily="34" charset="0"/>
              </a:rPr>
              <a:t>Customer Service Portal Highlights:</a:t>
            </a:r>
          </a:p>
          <a:p>
            <a:pPr marL="0" lvl="1" indent="0" algn="ctr">
              <a:spcBef>
                <a:spcPts val="750"/>
              </a:spcBef>
              <a:buFont typeface="Arial" pitchFamily="34" charset="0"/>
              <a:buNone/>
            </a:pPr>
            <a:endParaRPr lang="en-US" sz="1200" b="1" dirty="0">
              <a:solidFill>
                <a:srgbClr val="000000"/>
              </a:solidFill>
              <a:latin typeface="Segoe UI" panose="020B0502040204020203" pitchFamily="34" charset="0"/>
              <a:cs typeface="Segoe UI" panose="020B0502040204020203" pitchFamily="34" charset="0"/>
            </a:endParaRPr>
          </a:p>
          <a:p>
            <a:pPr marL="0" lvl="1" indent="0" algn="just">
              <a:buNone/>
            </a:pPr>
            <a:r>
              <a:rPr lang="en-US" sz="1100" dirty="0">
                <a:solidFill>
                  <a:srgbClr val="000000"/>
                </a:solidFill>
                <a:latin typeface="Segoe UI" panose="020B0502040204020203" pitchFamily="34" charset="0"/>
                <a:ea typeface="Arial"/>
                <a:cs typeface="Segoe UI" panose="020B0502040204020203" pitchFamily="34" charset="0"/>
              </a:rPr>
              <a:t>Sify Aakaash Portal is customer facing portal that offers integrated view of the Service requests, Network performance Reports, Inventory and trouble tickets that have been registered for the issues reported and identified pro-actively.</a:t>
            </a:r>
          </a:p>
          <a:p>
            <a:pPr marL="171450" lvl="1" algn="just">
              <a:buFont typeface="Wingdings" panose="05000000000000000000" pitchFamily="2" charset="2"/>
              <a:buChar char="§"/>
            </a:pPr>
            <a:endParaRPr lang="en-US" sz="1100" dirty="0">
              <a:solidFill>
                <a:srgbClr val="000000"/>
              </a:solidFill>
              <a:latin typeface="Segoe UI" panose="020B0502040204020203" pitchFamily="34" charset="0"/>
              <a:ea typeface="Arial"/>
              <a:cs typeface="Segoe UI" panose="020B0502040204020203" pitchFamily="34" charset="0"/>
            </a:endParaRPr>
          </a:p>
          <a:p>
            <a:pPr marL="0" lvl="1" indent="0" algn="just">
              <a:buNone/>
            </a:pPr>
            <a:r>
              <a:rPr lang="en-US" sz="1100" dirty="0">
                <a:solidFill>
                  <a:srgbClr val="000000"/>
                </a:solidFill>
                <a:latin typeface="Segoe UI" panose="020B0502040204020203" pitchFamily="34" charset="0"/>
                <a:ea typeface="Arial"/>
                <a:cs typeface="Segoe UI" panose="020B0502040204020203" pitchFamily="34" charset="0"/>
              </a:rPr>
              <a:t>All the incidents and changes are recorded through the system for customer visibility as well as for analysis</a:t>
            </a:r>
          </a:p>
          <a:p>
            <a:pPr marL="171450" lvl="1" algn="just">
              <a:buFont typeface="Wingdings" panose="05000000000000000000" pitchFamily="2" charset="2"/>
              <a:buChar char="§"/>
            </a:pPr>
            <a:endParaRPr lang="en-US" sz="1100" dirty="0">
              <a:solidFill>
                <a:srgbClr val="000000"/>
              </a:solidFill>
              <a:latin typeface="Segoe UI" panose="020B0502040204020203" pitchFamily="34" charset="0"/>
              <a:ea typeface="Arial"/>
              <a:cs typeface="Segoe UI" panose="020B0502040204020203" pitchFamily="34" charset="0"/>
            </a:endParaRPr>
          </a:p>
          <a:p>
            <a:pPr marL="0" lvl="1" indent="0" algn="just">
              <a:buNone/>
            </a:pPr>
            <a:r>
              <a:rPr lang="en-US" sz="1100" dirty="0">
                <a:solidFill>
                  <a:srgbClr val="000000"/>
                </a:solidFill>
                <a:latin typeface="Segoe UI" panose="020B0502040204020203" pitchFamily="34" charset="0"/>
                <a:ea typeface="Arial"/>
                <a:cs typeface="Segoe UI" panose="020B0502040204020203" pitchFamily="34" charset="0"/>
              </a:rPr>
              <a:t>Enhanced real-time and scheduled reporting based on defined configuration</a:t>
            </a:r>
          </a:p>
        </p:txBody>
      </p:sp>
    </p:spTree>
    <p:extLst>
      <p:ext uri="{BB962C8B-B14F-4D97-AF65-F5344CB8AC3E}">
        <p14:creationId xmlns:p14="http://schemas.microsoft.com/office/powerpoint/2010/main" val="2247876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0CD1DA-E8CB-4B60-9119-DFBD95F93C54}"/>
              </a:ext>
            </a:extLst>
          </p:cNvPr>
          <p:cNvSpPr>
            <a:spLocks noGrp="1"/>
          </p:cNvSpPr>
          <p:nvPr>
            <p:ph type="title"/>
          </p:nvPr>
        </p:nvSpPr>
        <p:spPr>
          <a:xfrm>
            <a:off x="163757" y="122340"/>
            <a:ext cx="7538400" cy="355472"/>
          </a:xfrm>
        </p:spPr>
        <p:txBody>
          <a:bodyPr/>
          <a:lstStyle/>
          <a:p>
            <a:pPr fontAlgn="base">
              <a:lnSpc>
                <a:spcPct val="90000"/>
              </a:lnSpc>
              <a:spcAft>
                <a:spcPct val="0"/>
              </a:spcAft>
              <a:defRPr/>
            </a:pPr>
            <a:r>
              <a:rPr lang="en-IN" sz="1900" dirty="0">
                <a:latin typeface="Segoe UI" panose="020B0502040204020203" pitchFamily="34" charset="0"/>
                <a:cs typeface="Segoe UI" panose="020B0502040204020203" pitchFamily="34" charset="0"/>
              </a:rPr>
              <a:t>Sify NMS tool </a:t>
            </a:r>
            <a:r>
              <a:rPr lang="en-US" sz="1900" dirty="0">
                <a:latin typeface="Segoe UI" panose="020B0502040204020203" pitchFamily="34" charset="0"/>
                <a:cs typeface="Segoe UI" panose="020B0502040204020203" pitchFamily="34" charset="0"/>
              </a:rPr>
              <a:t>DASHBOARD</a:t>
            </a:r>
            <a:endParaRPr lang="en-IN" sz="1900" dirty="0">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0D1B7E41-86D2-4019-AD5F-1142A8067F95}"/>
              </a:ext>
            </a:extLst>
          </p:cNvPr>
          <p:cNvPicPr>
            <a:picLocks noChangeAspect="1"/>
          </p:cNvPicPr>
          <p:nvPr/>
        </p:nvPicPr>
        <p:blipFill>
          <a:blip r:embed="rId2"/>
          <a:stretch>
            <a:fillRect/>
          </a:stretch>
        </p:blipFill>
        <p:spPr>
          <a:xfrm>
            <a:off x="163757" y="835285"/>
            <a:ext cx="4248000" cy="4112795"/>
          </a:xfrm>
          <a:prstGeom prst="rect">
            <a:avLst/>
          </a:prstGeom>
        </p:spPr>
      </p:pic>
      <p:pic>
        <p:nvPicPr>
          <p:cNvPr id="9" name="Picture 8">
            <a:extLst>
              <a:ext uri="{FF2B5EF4-FFF2-40B4-BE49-F238E27FC236}">
                <a16:creationId xmlns:a16="http://schemas.microsoft.com/office/drawing/2014/main" id="{84AA730A-8B37-4F41-9754-7C6544F282F1}"/>
              </a:ext>
            </a:extLst>
          </p:cNvPr>
          <p:cNvPicPr>
            <a:picLocks noChangeAspect="1"/>
          </p:cNvPicPr>
          <p:nvPr/>
        </p:nvPicPr>
        <p:blipFill>
          <a:blip r:embed="rId3"/>
          <a:stretch>
            <a:fillRect/>
          </a:stretch>
        </p:blipFill>
        <p:spPr>
          <a:xfrm>
            <a:off x="4809455" y="835302"/>
            <a:ext cx="4079551" cy="4111200"/>
          </a:xfrm>
          <a:prstGeom prst="rect">
            <a:avLst/>
          </a:prstGeom>
        </p:spPr>
      </p:pic>
    </p:spTree>
    <p:extLst>
      <p:ext uri="{BB962C8B-B14F-4D97-AF65-F5344CB8AC3E}">
        <p14:creationId xmlns:p14="http://schemas.microsoft.com/office/powerpoint/2010/main" val="981485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xfrm>
            <a:off x="158866" y="58724"/>
            <a:ext cx="7886700" cy="369116"/>
          </a:xfrm>
        </p:spPr>
        <p:txBody>
          <a:bodyPr>
            <a:normAutofit/>
          </a:bodyPr>
          <a:lstStyle/>
          <a:p>
            <a:pPr fontAlgn="base">
              <a:lnSpc>
                <a:spcPct val="90000"/>
              </a:lnSpc>
              <a:spcAft>
                <a:spcPct val="0"/>
              </a:spcAft>
              <a:defRPr/>
            </a:pPr>
            <a:r>
              <a:rPr lang="en-GB" sz="1900" dirty="0">
                <a:latin typeface="Segoe UI" panose="020B0502040204020203" pitchFamily="34" charset="0"/>
                <a:cs typeface="Segoe UI" panose="020B0502040204020203" pitchFamily="34" charset="0"/>
              </a:rPr>
              <a:t>LOGIN PAGE</a:t>
            </a:r>
            <a:endParaRPr lang="en-IN" sz="1900" dirty="0">
              <a:latin typeface="Segoe UI" panose="020B0502040204020203" pitchFamily="34" charset="0"/>
              <a:cs typeface="Segoe UI" panose="020B0502040204020203"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61952" y="805344"/>
            <a:ext cx="6983614" cy="3376445"/>
          </a:xfrm>
          <a:prstGeom prst="rect">
            <a:avLst/>
          </a:prstGeom>
        </p:spPr>
      </p:pic>
    </p:spTree>
    <p:extLst>
      <p:ext uri="{BB962C8B-B14F-4D97-AF65-F5344CB8AC3E}">
        <p14:creationId xmlns:p14="http://schemas.microsoft.com/office/powerpoint/2010/main" val="14032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xfrm>
            <a:off x="158866" y="58724"/>
            <a:ext cx="7886700" cy="369116"/>
          </a:xfrm>
        </p:spPr>
        <p:txBody>
          <a:bodyPr>
            <a:normAutofit/>
          </a:bodyPr>
          <a:lstStyle/>
          <a:p>
            <a:pPr fontAlgn="base">
              <a:lnSpc>
                <a:spcPct val="90000"/>
              </a:lnSpc>
              <a:spcAft>
                <a:spcPct val="0"/>
              </a:spcAft>
              <a:defRPr/>
            </a:pPr>
            <a:r>
              <a:rPr lang="en-GB" sz="1900" dirty="0">
                <a:latin typeface="Segoe UI" panose="020B0502040204020203" pitchFamily="34" charset="0"/>
                <a:cs typeface="Segoe UI" panose="020B0502040204020203" pitchFamily="34" charset="0"/>
              </a:rPr>
              <a:t>MAIN DASHBOARD</a:t>
            </a:r>
            <a:endParaRPr lang="en-IN" sz="1900" dirty="0">
              <a:latin typeface="Segoe UI" panose="020B0502040204020203" pitchFamily="34" charset="0"/>
              <a:cs typeface="Segoe UI" panose="020B0502040204020203"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81145" y="883051"/>
            <a:ext cx="6981709" cy="3377398"/>
          </a:xfrm>
          <a:prstGeom prst="rect">
            <a:avLst/>
          </a:prstGeom>
        </p:spPr>
      </p:pic>
    </p:spTree>
    <p:extLst>
      <p:ext uri="{BB962C8B-B14F-4D97-AF65-F5344CB8AC3E}">
        <p14:creationId xmlns:p14="http://schemas.microsoft.com/office/powerpoint/2010/main" val="1911999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xfrm>
            <a:off x="158866" y="58724"/>
            <a:ext cx="7886700" cy="369116"/>
          </a:xfrm>
        </p:spPr>
        <p:txBody>
          <a:bodyPr>
            <a:normAutofit/>
          </a:bodyPr>
          <a:lstStyle/>
          <a:p>
            <a:pPr fontAlgn="base">
              <a:lnSpc>
                <a:spcPct val="90000"/>
              </a:lnSpc>
              <a:spcAft>
                <a:spcPct val="0"/>
              </a:spcAft>
              <a:defRPr/>
            </a:pPr>
            <a:r>
              <a:rPr lang="en-GB" sz="1900" dirty="0">
                <a:latin typeface="Segoe UI" panose="020B0502040204020203" pitchFamily="34" charset="0"/>
                <a:cs typeface="Segoe UI" panose="020B0502040204020203" pitchFamily="34" charset="0"/>
              </a:rPr>
              <a:t>INTERFACE UTILIZATION REPORTS</a:t>
            </a:r>
            <a:endParaRPr lang="en-IN" sz="1900" dirty="0">
              <a:latin typeface="Segoe UI" panose="020B0502040204020203" pitchFamily="34" charset="0"/>
              <a:cs typeface="Segoe UI" panose="020B0502040204020203" pitchFamily="34" charset="0"/>
            </a:endParaRPr>
          </a:p>
        </p:txBody>
      </p:sp>
      <p:pic>
        <p:nvPicPr>
          <p:cNvPr id="1026" name="Picture 2" descr="t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94" y="962526"/>
            <a:ext cx="7166412" cy="345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604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xfrm>
            <a:off x="158866" y="58724"/>
            <a:ext cx="7886700" cy="369116"/>
          </a:xfrm>
        </p:spPr>
        <p:txBody>
          <a:bodyPr>
            <a:normAutofit/>
          </a:bodyPr>
          <a:lstStyle/>
          <a:p>
            <a:pPr fontAlgn="base">
              <a:lnSpc>
                <a:spcPct val="90000"/>
              </a:lnSpc>
              <a:spcAft>
                <a:spcPct val="0"/>
              </a:spcAft>
              <a:defRPr/>
            </a:pPr>
            <a:r>
              <a:rPr lang="en-GB" sz="1900" dirty="0">
                <a:latin typeface="Segoe UI" panose="020B0502040204020203" pitchFamily="34" charset="0"/>
                <a:cs typeface="Segoe UI" panose="020B0502040204020203" pitchFamily="34" charset="0"/>
              </a:rPr>
              <a:t>ALARMS CONSOLE</a:t>
            </a:r>
            <a:endParaRPr lang="en-IN" sz="1900" dirty="0">
              <a:latin typeface="Segoe UI" panose="020B0502040204020203" pitchFamily="34" charset="0"/>
              <a:cs typeface="Segoe UI" panose="020B0502040204020203" pitchFamily="34" charset="0"/>
            </a:endParaRPr>
          </a:p>
        </p:txBody>
      </p:sp>
      <p:pic>
        <p:nvPicPr>
          <p:cNvPr id="3" name="Picture 2"/>
          <p:cNvPicPr/>
          <p:nvPr/>
        </p:nvPicPr>
        <p:blipFill>
          <a:blip r:embed="rId2"/>
          <a:stretch>
            <a:fillRect/>
          </a:stretch>
        </p:blipFill>
        <p:spPr>
          <a:xfrm>
            <a:off x="837766" y="1029419"/>
            <a:ext cx="7082352" cy="3686071"/>
          </a:xfrm>
          <a:prstGeom prst="rect">
            <a:avLst/>
          </a:prstGeom>
        </p:spPr>
      </p:pic>
    </p:spTree>
    <p:extLst>
      <p:ext uri="{BB962C8B-B14F-4D97-AF65-F5344CB8AC3E}">
        <p14:creationId xmlns:p14="http://schemas.microsoft.com/office/powerpoint/2010/main" val="400311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xfrm>
            <a:off x="158866" y="58724"/>
            <a:ext cx="7886700" cy="369116"/>
          </a:xfrm>
        </p:spPr>
        <p:txBody>
          <a:bodyPr>
            <a:normAutofit/>
          </a:bodyPr>
          <a:lstStyle/>
          <a:p>
            <a:pPr fontAlgn="base">
              <a:lnSpc>
                <a:spcPct val="90000"/>
              </a:lnSpc>
              <a:spcAft>
                <a:spcPct val="0"/>
              </a:spcAft>
              <a:defRPr/>
            </a:pPr>
            <a:r>
              <a:rPr lang="en-GB" sz="1900" dirty="0">
                <a:latin typeface="Segoe UI" panose="020B0502040204020203" pitchFamily="34" charset="0"/>
                <a:cs typeface="Segoe UI" panose="020B0502040204020203" pitchFamily="34" charset="0"/>
              </a:rPr>
              <a:t>EVENTS CONSOLE</a:t>
            </a:r>
            <a:endParaRPr lang="en-IN" sz="1900" dirty="0">
              <a:latin typeface="Segoe UI" panose="020B0502040204020203" pitchFamily="34" charset="0"/>
              <a:cs typeface="Segoe UI" panose="020B0502040204020203" pitchFamily="34" charset="0"/>
            </a:endParaRPr>
          </a:p>
        </p:txBody>
      </p:sp>
      <p:pic>
        <p:nvPicPr>
          <p:cNvPr id="3" name="Picture 2"/>
          <p:cNvPicPr/>
          <p:nvPr/>
        </p:nvPicPr>
        <p:blipFill>
          <a:blip r:embed="rId2"/>
          <a:stretch>
            <a:fillRect/>
          </a:stretch>
        </p:blipFill>
        <p:spPr>
          <a:xfrm>
            <a:off x="639267" y="921136"/>
            <a:ext cx="7406299" cy="3795726"/>
          </a:xfrm>
          <a:prstGeom prst="rect">
            <a:avLst/>
          </a:prstGeom>
        </p:spPr>
      </p:pic>
    </p:spTree>
    <p:extLst>
      <p:ext uri="{BB962C8B-B14F-4D97-AF65-F5344CB8AC3E}">
        <p14:creationId xmlns:p14="http://schemas.microsoft.com/office/powerpoint/2010/main" val="580356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xfrm>
            <a:off x="158866" y="58724"/>
            <a:ext cx="7886700" cy="369116"/>
          </a:xfrm>
        </p:spPr>
        <p:txBody>
          <a:bodyPr>
            <a:normAutofit/>
          </a:bodyPr>
          <a:lstStyle/>
          <a:p>
            <a:pPr fontAlgn="base">
              <a:lnSpc>
                <a:spcPct val="90000"/>
              </a:lnSpc>
              <a:spcAft>
                <a:spcPct val="0"/>
              </a:spcAft>
              <a:defRPr/>
            </a:pPr>
            <a:r>
              <a:rPr lang="en-GB" sz="1900" dirty="0">
                <a:latin typeface="Segoe UI" panose="020B0502040204020203" pitchFamily="34" charset="0"/>
                <a:cs typeface="Segoe UI" panose="020B0502040204020203" pitchFamily="34" charset="0"/>
              </a:rPr>
              <a:t>APPLICATION STATISTICS</a:t>
            </a:r>
            <a:endParaRPr lang="en-IN" sz="1900" dirty="0">
              <a:latin typeface="Segoe UI" panose="020B0502040204020203" pitchFamily="34" charset="0"/>
              <a:cs typeface="Segoe UI" panose="020B0502040204020203" pitchFamily="34" charset="0"/>
            </a:endParaRPr>
          </a:p>
        </p:txBody>
      </p:sp>
      <p:pic>
        <p:nvPicPr>
          <p:cNvPr id="3" name="Picture 2"/>
          <p:cNvPicPr/>
          <p:nvPr/>
        </p:nvPicPr>
        <p:blipFill>
          <a:blip r:embed="rId2"/>
          <a:stretch>
            <a:fillRect/>
          </a:stretch>
        </p:blipFill>
        <p:spPr>
          <a:xfrm>
            <a:off x="158866" y="444884"/>
            <a:ext cx="5467985" cy="2619375"/>
          </a:xfrm>
          <a:prstGeom prst="rect">
            <a:avLst/>
          </a:prstGeom>
        </p:spPr>
      </p:pic>
      <p:pic>
        <p:nvPicPr>
          <p:cNvPr id="4" name="Picture 3"/>
          <p:cNvPicPr/>
          <p:nvPr/>
        </p:nvPicPr>
        <p:blipFill>
          <a:blip r:embed="rId3"/>
          <a:stretch>
            <a:fillRect/>
          </a:stretch>
        </p:blipFill>
        <p:spPr>
          <a:xfrm>
            <a:off x="1798011" y="1362731"/>
            <a:ext cx="5584825" cy="2681605"/>
          </a:xfrm>
          <a:prstGeom prst="rect">
            <a:avLst/>
          </a:prstGeom>
        </p:spPr>
      </p:pic>
      <p:pic>
        <p:nvPicPr>
          <p:cNvPr id="5" name="Picture 4"/>
          <p:cNvPicPr/>
          <p:nvPr/>
        </p:nvPicPr>
        <p:blipFill>
          <a:blip r:embed="rId4"/>
          <a:stretch>
            <a:fillRect/>
          </a:stretch>
        </p:blipFill>
        <p:spPr>
          <a:xfrm>
            <a:off x="3521075" y="2210320"/>
            <a:ext cx="5622925" cy="2687955"/>
          </a:xfrm>
          <a:prstGeom prst="rect">
            <a:avLst/>
          </a:prstGeom>
        </p:spPr>
      </p:pic>
    </p:spTree>
    <p:extLst>
      <p:ext uri="{BB962C8B-B14F-4D97-AF65-F5344CB8AC3E}">
        <p14:creationId xmlns:p14="http://schemas.microsoft.com/office/powerpoint/2010/main" val="116882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Rounded Corners 90">
            <a:extLst>
              <a:ext uri="{FF2B5EF4-FFF2-40B4-BE49-F238E27FC236}">
                <a16:creationId xmlns:a16="http://schemas.microsoft.com/office/drawing/2014/main" id="{B128B2D6-A547-4709-B12E-EF8DE104BF0E}"/>
              </a:ext>
            </a:extLst>
          </p:cNvPr>
          <p:cNvSpPr/>
          <p:nvPr/>
        </p:nvSpPr>
        <p:spPr>
          <a:xfrm>
            <a:off x="441240" y="1120318"/>
            <a:ext cx="2636878" cy="3349334"/>
          </a:xfrm>
          <a:prstGeom prst="roundRect">
            <a:avLst>
              <a:gd name="adj" fmla="val 6893"/>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dirty="0">
              <a:solidFill>
                <a:srgbClr val="005073"/>
              </a:solidFill>
              <a:latin typeface="CiscoSansTT ExtraLight"/>
            </a:endParaRPr>
          </a:p>
        </p:txBody>
      </p:sp>
      <p:sp>
        <p:nvSpPr>
          <p:cNvPr id="2" name="Rounded Rectangle 1">
            <a:extLst>
              <a:ext uri="{FF2B5EF4-FFF2-40B4-BE49-F238E27FC236}">
                <a16:creationId xmlns:a16="http://schemas.microsoft.com/office/drawing/2014/main" id="{4B478694-3456-9943-B293-8BA41DF80DA5}"/>
              </a:ext>
            </a:extLst>
          </p:cNvPr>
          <p:cNvSpPr/>
          <p:nvPr/>
        </p:nvSpPr>
        <p:spPr>
          <a:xfrm>
            <a:off x="625894" y="1762741"/>
            <a:ext cx="2263193" cy="1256129"/>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endParaRPr lang="en-US" sz="675" dirty="0">
              <a:solidFill>
                <a:schemeClr val="bg2"/>
              </a:solidFill>
              <a:latin typeface="CiscoSansTT ExtraLight" panose="020B0303020201020303" pitchFamily="34" charset="0"/>
              <a:cs typeface="CiscoSansTT ExtraLight" panose="020B0303020201020303" pitchFamily="34" charset="0"/>
            </a:endParaRPr>
          </a:p>
        </p:txBody>
      </p:sp>
      <p:sp>
        <p:nvSpPr>
          <p:cNvPr id="23" name="Rectangle: Rounded Corners 90">
            <a:extLst>
              <a:ext uri="{FF2B5EF4-FFF2-40B4-BE49-F238E27FC236}">
                <a16:creationId xmlns:a16="http://schemas.microsoft.com/office/drawing/2014/main" id="{FE87ED2C-71D7-634D-B473-68F7C988D328}"/>
              </a:ext>
            </a:extLst>
          </p:cNvPr>
          <p:cNvSpPr/>
          <p:nvPr/>
        </p:nvSpPr>
        <p:spPr>
          <a:xfrm>
            <a:off x="3241617" y="1120318"/>
            <a:ext cx="2636878" cy="3349334"/>
          </a:xfrm>
          <a:prstGeom prst="roundRect">
            <a:avLst>
              <a:gd name="adj" fmla="val 6893"/>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dirty="0">
              <a:solidFill>
                <a:srgbClr val="005073"/>
              </a:solidFill>
              <a:latin typeface="CiscoSansTT ExtraLight"/>
            </a:endParaRPr>
          </a:p>
        </p:txBody>
      </p:sp>
      <p:sp>
        <p:nvSpPr>
          <p:cNvPr id="24" name="Rectangle: Rounded Corners 90">
            <a:extLst>
              <a:ext uri="{FF2B5EF4-FFF2-40B4-BE49-F238E27FC236}">
                <a16:creationId xmlns:a16="http://schemas.microsoft.com/office/drawing/2014/main" id="{1FBBD285-2AA0-D746-A15D-8B60F681DCA4}"/>
              </a:ext>
            </a:extLst>
          </p:cNvPr>
          <p:cNvSpPr/>
          <p:nvPr/>
        </p:nvSpPr>
        <p:spPr>
          <a:xfrm>
            <a:off x="6060198" y="1120318"/>
            <a:ext cx="2636878" cy="3349334"/>
          </a:xfrm>
          <a:prstGeom prst="roundRect">
            <a:avLst>
              <a:gd name="adj" fmla="val 6893"/>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en-US" dirty="0">
              <a:solidFill>
                <a:srgbClr val="005073"/>
              </a:solidFill>
              <a:latin typeface="CiscoSansTT ExtraLight"/>
            </a:endParaRPr>
          </a:p>
        </p:txBody>
      </p:sp>
      <p:sp>
        <p:nvSpPr>
          <p:cNvPr id="3" name="Title 2">
            <a:extLst>
              <a:ext uri="{FF2B5EF4-FFF2-40B4-BE49-F238E27FC236}">
                <a16:creationId xmlns:a16="http://schemas.microsoft.com/office/drawing/2014/main" id="{D50F4B0C-2C3E-4C24-8951-4F0E386FC661}"/>
              </a:ext>
            </a:extLst>
          </p:cNvPr>
          <p:cNvSpPr>
            <a:spLocks noGrp="1"/>
          </p:cNvSpPr>
          <p:nvPr>
            <p:ph type="title"/>
          </p:nvPr>
        </p:nvSpPr>
        <p:spPr>
          <a:xfrm>
            <a:off x="116219" y="170462"/>
            <a:ext cx="4134234" cy="384705"/>
          </a:xfrm>
        </p:spPr>
        <p:txBody>
          <a:bodyPr/>
          <a:lstStyle/>
          <a:p>
            <a:r>
              <a:rPr lang="en-US" sz="1900" dirty="0">
                <a:solidFill>
                  <a:srgbClr val="595959"/>
                </a:solidFill>
                <a:latin typeface="Segoe UI" panose="020B0502040204020203" pitchFamily="34" charset="0"/>
                <a:cs typeface="Segoe UI" panose="020B0502040204020203" pitchFamily="34" charset="0"/>
              </a:rPr>
              <a:t>Benefits of Cisco SD-WAN</a:t>
            </a:r>
          </a:p>
        </p:txBody>
      </p:sp>
      <p:pic>
        <p:nvPicPr>
          <p:cNvPr id="94" name="Picture 93">
            <a:extLst>
              <a:ext uri="{FF2B5EF4-FFF2-40B4-BE49-F238E27FC236}">
                <a16:creationId xmlns:a16="http://schemas.microsoft.com/office/drawing/2014/main" id="{EA6DC07A-EC15-4E5D-87ED-ABC805B77E1B}"/>
              </a:ext>
            </a:extLst>
          </p:cNvPr>
          <p:cNvPicPr>
            <a:picLocks noChangeAspect="1"/>
          </p:cNvPicPr>
          <p:nvPr/>
        </p:nvPicPr>
        <p:blipFill>
          <a:blip r:embed="rId3"/>
          <a:stretch>
            <a:fillRect/>
          </a:stretch>
        </p:blipFill>
        <p:spPr>
          <a:xfrm>
            <a:off x="6751892" y="1765379"/>
            <a:ext cx="1253491" cy="1253491"/>
          </a:xfrm>
          <a:prstGeom prst="rect">
            <a:avLst/>
          </a:prstGeom>
        </p:spPr>
      </p:pic>
      <p:sp>
        <p:nvSpPr>
          <p:cNvPr id="96" name="TextBox 95">
            <a:extLst>
              <a:ext uri="{FF2B5EF4-FFF2-40B4-BE49-F238E27FC236}">
                <a16:creationId xmlns:a16="http://schemas.microsoft.com/office/drawing/2014/main" id="{ABC1B526-3E4C-410E-BC8D-9693533D4F71}"/>
              </a:ext>
            </a:extLst>
          </p:cNvPr>
          <p:cNvSpPr txBox="1"/>
          <p:nvPr/>
        </p:nvSpPr>
        <p:spPr>
          <a:xfrm>
            <a:off x="3362579" y="3190263"/>
            <a:ext cx="2394951" cy="884858"/>
          </a:xfrm>
          <a:prstGeom prst="rect">
            <a:avLst/>
          </a:prstGeom>
          <a:noFill/>
        </p:spPr>
        <p:txBody>
          <a:bodyPr wrap="square" rtlCol="0">
            <a:spAutoFit/>
          </a:bodyPr>
          <a:lstStyle/>
          <a:p>
            <a:pPr algn="ctr" defTabSz="457178">
              <a:defRPr/>
            </a:pPr>
            <a:r>
              <a:rPr lang="en-US" sz="1100" dirty="0">
                <a:solidFill>
                  <a:schemeClr val="tx1">
                    <a:lumMod val="85000"/>
                    <a:lumOff val="15000"/>
                  </a:schemeClr>
                </a:solidFill>
                <a:latin typeface="Segoe UI" panose="020B0502040204020203" pitchFamily="34" charset="0"/>
                <a:cs typeface="Segoe UI" panose="020B0502040204020203" pitchFamily="34" charset="0"/>
              </a:rPr>
              <a:t>Secure segmentation across entire network stack</a:t>
            </a:r>
          </a:p>
          <a:p>
            <a:pPr algn="ctr" defTabSz="457178">
              <a:spcBef>
                <a:spcPts val="900"/>
              </a:spcBef>
              <a:defRPr/>
            </a:pPr>
            <a:r>
              <a:rPr lang="en-US" sz="1100" dirty="0">
                <a:solidFill>
                  <a:schemeClr val="tx1">
                    <a:lumMod val="85000"/>
                    <a:lumOff val="15000"/>
                  </a:schemeClr>
                </a:solidFill>
                <a:latin typeface="Segoe UI" panose="020B0502040204020203" pitchFamily="34" charset="0"/>
                <a:cs typeface="Segoe UI" panose="020B0502040204020203" pitchFamily="34" charset="0"/>
              </a:rPr>
              <a:t>Full edge security stack from branch to cloud and colocations</a:t>
            </a:r>
          </a:p>
        </p:txBody>
      </p:sp>
      <p:sp>
        <p:nvSpPr>
          <p:cNvPr id="97" name="Rounded Rectangle 79">
            <a:extLst>
              <a:ext uri="{FF2B5EF4-FFF2-40B4-BE49-F238E27FC236}">
                <a16:creationId xmlns:a16="http://schemas.microsoft.com/office/drawing/2014/main" id="{AF195522-0C3F-4553-B6FB-556987964913}"/>
              </a:ext>
            </a:extLst>
          </p:cNvPr>
          <p:cNvSpPr/>
          <p:nvPr/>
        </p:nvSpPr>
        <p:spPr>
          <a:xfrm>
            <a:off x="6051096" y="1120317"/>
            <a:ext cx="2655082" cy="473667"/>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r>
              <a:rPr lang="en-US" sz="1400" b="1" dirty="0">
                <a:solidFill>
                  <a:schemeClr val="tx1">
                    <a:lumMod val="85000"/>
                    <a:lumOff val="15000"/>
                  </a:schemeClr>
                </a:solidFill>
                <a:latin typeface="Segoe UI" panose="020B0502040204020203" pitchFamily="34" charset="0"/>
                <a:cs typeface="Segoe UI" panose="020B0502040204020203" pitchFamily="34" charset="0"/>
              </a:rPr>
              <a:t>Enterprise grade, simplified</a:t>
            </a:r>
          </a:p>
        </p:txBody>
      </p:sp>
      <p:sp>
        <p:nvSpPr>
          <p:cNvPr id="98" name="Rectangle 97">
            <a:extLst>
              <a:ext uri="{FF2B5EF4-FFF2-40B4-BE49-F238E27FC236}">
                <a16:creationId xmlns:a16="http://schemas.microsoft.com/office/drawing/2014/main" id="{D7342901-162C-4841-8D1F-82D819F161B0}"/>
              </a:ext>
            </a:extLst>
          </p:cNvPr>
          <p:cNvSpPr/>
          <p:nvPr/>
        </p:nvSpPr>
        <p:spPr>
          <a:xfrm>
            <a:off x="689465" y="3190263"/>
            <a:ext cx="2133480" cy="884858"/>
          </a:xfrm>
          <a:prstGeom prst="rect">
            <a:avLst/>
          </a:prstGeom>
        </p:spPr>
        <p:txBody>
          <a:bodyPr wrap="square">
            <a:spAutoFit/>
          </a:bodyPr>
          <a:lstStyle/>
          <a:p>
            <a:pPr algn="ctr" defTabSz="457178">
              <a:defRPr/>
            </a:pPr>
            <a:r>
              <a:rPr lang="en-US" sz="1100" dirty="0">
                <a:solidFill>
                  <a:schemeClr val="tx1">
                    <a:lumMod val="85000"/>
                    <a:lumOff val="15000"/>
                  </a:schemeClr>
                </a:solidFill>
                <a:latin typeface="Segoe UI" panose="020B0502040204020203" pitchFamily="34" charset="0"/>
                <a:cs typeface="Segoe UI" panose="020B0502040204020203" pitchFamily="34" charset="0"/>
              </a:rPr>
              <a:t>Support for evolving business application strategy</a:t>
            </a:r>
          </a:p>
          <a:p>
            <a:pPr algn="ctr" defTabSz="457178">
              <a:spcBef>
                <a:spcPts val="900"/>
              </a:spcBef>
              <a:defRPr/>
            </a:pPr>
            <a:r>
              <a:rPr lang="en-US" sz="1100" dirty="0">
                <a:solidFill>
                  <a:schemeClr val="tx1">
                    <a:lumMod val="85000"/>
                    <a:lumOff val="15000"/>
                  </a:schemeClr>
                </a:solidFill>
                <a:latin typeface="Segoe UI" panose="020B0502040204020203" pitchFamily="34" charset="0"/>
                <a:cs typeface="Segoe UI" panose="020B0502040204020203" pitchFamily="34" charset="0"/>
              </a:rPr>
              <a:t>Cloud OnRamp for IaaS, SaaS and Colocation</a:t>
            </a:r>
          </a:p>
        </p:txBody>
      </p:sp>
      <p:sp>
        <p:nvSpPr>
          <p:cNvPr id="99" name="Rounded Rectangle 80">
            <a:extLst>
              <a:ext uri="{FF2B5EF4-FFF2-40B4-BE49-F238E27FC236}">
                <a16:creationId xmlns:a16="http://schemas.microsoft.com/office/drawing/2014/main" id="{DD456ACA-CD82-48D6-8DC9-1FFEC4C26D59}"/>
              </a:ext>
            </a:extLst>
          </p:cNvPr>
          <p:cNvSpPr/>
          <p:nvPr/>
        </p:nvSpPr>
        <p:spPr>
          <a:xfrm>
            <a:off x="441240" y="1110082"/>
            <a:ext cx="2636878" cy="471029"/>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r>
              <a:rPr lang="en-US" sz="1400" b="1" dirty="0">
                <a:solidFill>
                  <a:schemeClr val="tx1">
                    <a:lumMod val="85000"/>
                    <a:lumOff val="15000"/>
                  </a:schemeClr>
                </a:solidFill>
                <a:latin typeface="Segoe UI" panose="020B0502040204020203" pitchFamily="34" charset="0"/>
                <a:cs typeface="Segoe UI" panose="020B0502040204020203" pitchFamily="34" charset="0"/>
              </a:rPr>
              <a:t>Predictable app experience</a:t>
            </a:r>
          </a:p>
        </p:txBody>
      </p:sp>
      <p:grpSp>
        <p:nvGrpSpPr>
          <p:cNvPr id="116" name="Group 115">
            <a:extLst>
              <a:ext uri="{FF2B5EF4-FFF2-40B4-BE49-F238E27FC236}">
                <a16:creationId xmlns:a16="http://schemas.microsoft.com/office/drawing/2014/main" id="{FE9FC868-524A-4417-BDB3-6149FEC41FAC}"/>
              </a:ext>
            </a:extLst>
          </p:cNvPr>
          <p:cNvGrpSpPr/>
          <p:nvPr/>
        </p:nvGrpSpPr>
        <p:grpSpPr>
          <a:xfrm>
            <a:off x="1230187" y="1910029"/>
            <a:ext cx="1014101" cy="966837"/>
            <a:chOff x="1635735" y="2192820"/>
            <a:chExt cx="757074" cy="721790"/>
          </a:xfrm>
        </p:grpSpPr>
        <p:pic>
          <p:nvPicPr>
            <p:cNvPr id="118" name="Picture 117">
              <a:extLst>
                <a:ext uri="{FF2B5EF4-FFF2-40B4-BE49-F238E27FC236}">
                  <a16:creationId xmlns:a16="http://schemas.microsoft.com/office/drawing/2014/main" id="{E83F0CE6-6F73-46C5-813A-94F07B8E9AD4}"/>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2102529" y="2418449"/>
              <a:ext cx="252146" cy="264059"/>
            </a:xfrm>
            <a:prstGeom prst="rect">
              <a:avLst/>
            </a:prstGeom>
          </p:spPr>
        </p:pic>
        <p:pic>
          <p:nvPicPr>
            <p:cNvPr id="119" name="Picture 118">
              <a:extLst>
                <a:ext uri="{FF2B5EF4-FFF2-40B4-BE49-F238E27FC236}">
                  <a16:creationId xmlns:a16="http://schemas.microsoft.com/office/drawing/2014/main" id="{26D683CD-1D18-4B94-9EC3-D3C04D42877E}"/>
                </a:ext>
              </a:extLst>
            </p:cNvPr>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1660888" y="2764336"/>
              <a:ext cx="705348" cy="150274"/>
            </a:xfrm>
            <a:prstGeom prst="rect">
              <a:avLst/>
            </a:prstGeom>
          </p:spPr>
        </p:pic>
        <p:pic>
          <p:nvPicPr>
            <p:cNvPr id="120" name="Picture 119">
              <a:extLst>
                <a:ext uri="{FF2B5EF4-FFF2-40B4-BE49-F238E27FC236}">
                  <a16:creationId xmlns:a16="http://schemas.microsoft.com/office/drawing/2014/main" id="{7102DF9D-D7AE-4CD8-877B-1208DC78547E}"/>
                </a:ext>
              </a:extLst>
            </p:cNvPr>
            <p:cNvPicPr>
              <a:picLocks noChangeAspect="1"/>
            </p:cNvPicPr>
            <p:nvPr/>
          </p:nvPicPr>
          <p:blipFill>
            <a:blip r:embed="rId7" cstate="print">
              <a:biLevel thresh="25000"/>
              <a:extLst>
                <a:ext uri="{28A0092B-C50C-407E-A947-70E740481C1C}">
                  <a14:useLocalDpi xmlns:a14="http://schemas.microsoft.com/office/drawing/2010/main"/>
                </a:ext>
              </a:extLst>
            </a:blip>
            <a:stretch>
              <a:fillRect/>
            </a:stretch>
          </p:blipFill>
          <p:spPr>
            <a:xfrm>
              <a:off x="1635735" y="2192820"/>
              <a:ext cx="757074" cy="174127"/>
            </a:xfrm>
            <a:prstGeom prst="rect">
              <a:avLst/>
            </a:prstGeom>
          </p:spPr>
        </p:pic>
        <p:pic>
          <p:nvPicPr>
            <p:cNvPr id="121" name="Picture 120">
              <a:extLst>
                <a:ext uri="{FF2B5EF4-FFF2-40B4-BE49-F238E27FC236}">
                  <a16:creationId xmlns:a16="http://schemas.microsoft.com/office/drawing/2014/main" id="{F9F548F4-9C7D-49F9-99B8-28879AEE7753}"/>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9000"/>
                      </a14:imgEffect>
                    </a14:imgLayer>
                  </a14:imgProps>
                </a:ext>
                <a:ext uri="{28A0092B-C50C-407E-A947-70E740481C1C}">
                  <a14:useLocalDpi xmlns:a14="http://schemas.microsoft.com/office/drawing/2010/main"/>
                </a:ext>
              </a:extLst>
            </a:blip>
            <a:stretch>
              <a:fillRect/>
            </a:stretch>
          </p:blipFill>
          <p:spPr>
            <a:xfrm>
              <a:off x="1648019" y="2434076"/>
              <a:ext cx="365543" cy="256509"/>
            </a:xfrm>
            <a:prstGeom prst="rect">
              <a:avLst/>
            </a:prstGeom>
          </p:spPr>
        </p:pic>
      </p:grpSp>
      <p:sp>
        <p:nvSpPr>
          <p:cNvPr id="122" name="TextBox 121">
            <a:extLst>
              <a:ext uri="{FF2B5EF4-FFF2-40B4-BE49-F238E27FC236}">
                <a16:creationId xmlns:a16="http://schemas.microsoft.com/office/drawing/2014/main" id="{8BC852B4-710F-43ED-9007-E2CA645C2F53}"/>
              </a:ext>
            </a:extLst>
          </p:cNvPr>
          <p:cNvSpPr txBox="1"/>
          <p:nvPr/>
        </p:nvSpPr>
        <p:spPr>
          <a:xfrm>
            <a:off x="6395504" y="3190263"/>
            <a:ext cx="1977636" cy="884858"/>
          </a:xfrm>
          <a:prstGeom prst="rect">
            <a:avLst/>
          </a:prstGeom>
          <a:noFill/>
        </p:spPr>
        <p:txBody>
          <a:bodyPr wrap="square" rtlCol="0">
            <a:spAutoFit/>
          </a:bodyPr>
          <a:lstStyle/>
          <a:p>
            <a:pPr algn="ctr" defTabSz="457178">
              <a:defRPr/>
            </a:pPr>
            <a:r>
              <a:rPr lang="en-US" sz="1100" dirty="0">
                <a:solidFill>
                  <a:schemeClr val="tx1">
                    <a:lumMod val="85000"/>
                    <a:lumOff val="15000"/>
                  </a:schemeClr>
                </a:solidFill>
                <a:latin typeface="Segoe UI" panose="020B0502040204020203" pitchFamily="34" charset="0"/>
                <a:cs typeface="Segoe UI" panose="020B0502040204020203" pitchFamily="34" charset="0"/>
              </a:rPr>
              <a:t>Intent-based networking with multi-domain policy</a:t>
            </a:r>
          </a:p>
          <a:p>
            <a:pPr algn="ctr" defTabSz="457178">
              <a:spcBef>
                <a:spcPts val="900"/>
              </a:spcBef>
              <a:defRPr/>
            </a:pPr>
            <a:r>
              <a:rPr lang="en-US" sz="1100" dirty="0">
                <a:solidFill>
                  <a:schemeClr val="tx1">
                    <a:lumMod val="85000"/>
                    <a:lumOff val="15000"/>
                  </a:schemeClr>
                </a:solidFill>
                <a:latin typeface="Segoe UI" panose="020B0502040204020203" pitchFamily="34" charset="0"/>
                <a:cs typeface="Segoe UI" panose="020B0502040204020203" pitchFamily="34" charset="0"/>
              </a:rPr>
              <a:t>Proven deployments to over 10,000+ sites</a:t>
            </a:r>
          </a:p>
        </p:txBody>
      </p:sp>
      <p:pic>
        <p:nvPicPr>
          <p:cNvPr id="37" name="Picture 36" descr="A close up of a sign&#10;&#10;Description automatically generated">
            <a:extLst>
              <a:ext uri="{FF2B5EF4-FFF2-40B4-BE49-F238E27FC236}">
                <a16:creationId xmlns:a16="http://schemas.microsoft.com/office/drawing/2014/main" id="{60365A8E-2CD8-6B47-ADA5-5F35F6F2BC7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931990" y="1762741"/>
            <a:ext cx="1256129" cy="1256129"/>
          </a:xfrm>
          <a:prstGeom prst="rect">
            <a:avLst/>
          </a:prstGeom>
        </p:spPr>
      </p:pic>
      <p:sp>
        <p:nvSpPr>
          <p:cNvPr id="21" name="Rounded Rectangle 57">
            <a:extLst>
              <a:ext uri="{FF2B5EF4-FFF2-40B4-BE49-F238E27FC236}">
                <a16:creationId xmlns:a16="http://schemas.microsoft.com/office/drawing/2014/main" id="{4D05CFEB-C7E2-DD4E-927E-B273212114FF}"/>
              </a:ext>
            </a:extLst>
          </p:cNvPr>
          <p:cNvSpPr/>
          <p:nvPr/>
        </p:nvSpPr>
        <p:spPr>
          <a:xfrm>
            <a:off x="0" y="4732020"/>
            <a:ext cx="9144000" cy="4114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dirty="0">
                <a:solidFill>
                  <a:srgbClr val="FFFFFF"/>
                </a:solidFill>
                <a:latin typeface="CiscoSansTT ExtraLight"/>
              </a:rPr>
              <a:t>One user interface for security and SD-WAN across branch, cloud, and colocation</a:t>
            </a:r>
          </a:p>
        </p:txBody>
      </p:sp>
      <p:sp>
        <p:nvSpPr>
          <p:cNvPr id="95" name="Rounded Rectangle 74">
            <a:extLst>
              <a:ext uri="{FF2B5EF4-FFF2-40B4-BE49-F238E27FC236}">
                <a16:creationId xmlns:a16="http://schemas.microsoft.com/office/drawing/2014/main" id="{003E5285-C2F1-4BF0-8993-442232CB9C0B}"/>
              </a:ext>
            </a:extLst>
          </p:cNvPr>
          <p:cNvSpPr/>
          <p:nvPr/>
        </p:nvSpPr>
        <p:spPr>
          <a:xfrm>
            <a:off x="3241617" y="1120317"/>
            <a:ext cx="2636878" cy="471031"/>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defRPr/>
            </a:pPr>
            <a:r>
              <a:rPr lang="en-US" sz="1400" b="1" dirty="0">
                <a:solidFill>
                  <a:schemeClr val="tx1">
                    <a:lumMod val="85000"/>
                    <a:lumOff val="15000"/>
                  </a:schemeClr>
                </a:solidFill>
                <a:latin typeface="Segoe UI" panose="020B0502040204020203" pitchFamily="34" charset="0"/>
                <a:cs typeface="Segoe UI" panose="020B0502040204020203" pitchFamily="34" charset="0"/>
              </a:rPr>
              <a:t>Right security, right place</a:t>
            </a:r>
          </a:p>
        </p:txBody>
      </p:sp>
    </p:spTree>
    <p:extLst>
      <p:ext uri="{BB962C8B-B14F-4D97-AF65-F5344CB8AC3E}">
        <p14:creationId xmlns:p14="http://schemas.microsoft.com/office/powerpoint/2010/main" val="135187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E73C9C-602C-41EC-8137-C84569CCA9B2}"/>
              </a:ext>
            </a:extLst>
          </p:cNvPr>
          <p:cNvSpPr>
            <a:spLocks noGrp="1"/>
          </p:cNvSpPr>
          <p:nvPr>
            <p:ph type="body" sz="quarter" idx="11"/>
          </p:nvPr>
        </p:nvSpPr>
        <p:spPr>
          <a:xfrm>
            <a:off x="366031" y="2314827"/>
            <a:ext cx="5860598" cy="524111"/>
          </a:xfrm>
        </p:spPr>
        <p:txBody>
          <a:bodyPr>
            <a:normAutofit fontScale="92500"/>
          </a:bodyPr>
          <a:lstStyle/>
          <a:p>
            <a:r>
              <a:rPr lang="en-US" dirty="0"/>
              <a:t>SIFY MANAGED SD-WAN SUCCESS STORIES</a:t>
            </a:r>
          </a:p>
        </p:txBody>
      </p:sp>
      <p:sp>
        <p:nvSpPr>
          <p:cNvPr id="4" name="Title 3">
            <a:extLst>
              <a:ext uri="{FF2B5EF4-FFF2-40B4-BE49-F238E27FC236}">
                <a16:creationId xmlns:a16="http://schemas.microsoft.com/office/drawing/2014/main" id="{59346240-98A9-954E-B599-3D12554EBDFC}"/>
              </a:ext>
            </a:extLst>
          </p:cNvPr>
          <p:cNvSpPr>
            <a:spLocks noGrp="1"/>
          </p:cNvSpPr>
          <p:nvPr>
            <p:ph type="title" idx="4294967295"/>
          </p:nvPr>
        </p:nvSpPr>
        <p:spPr>
          <a:xfrm>
            <a:off x="1371600" y="3397533"/>
            <a:ext cx="7772400" cy="369322"/>
          </a:xfrm>
        </p:spPr>
        <p:txBody>
          <a:bodyPr/>
          <a:lstStyle/>
          <a:p>
            <a:endParaRPr lang="en-US" dirty="0"/>
          </a:p>
        </p:txBody>
      </p:sp>
    </p:spTree>
    <p:extLst>
      <p:ext uri="{BB962C8B-B14F-4D97-AF65-F5344CB8AC3E}">
        <p14:creationId xmlns:p14="http://schemas.microsoft.com/office/powerpoint/2010/main" val="2336002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0153" y="3770244"/>
            <a:ext cx="2879998" cy="339320"/>
          </a:xfrm>
          <a:prstGeom prst="rect">
            <a:avLst/>
          </a:prstGeom>
        </p:spPr>
        <p:txBody>
          <a:bodyPr vert="horz" wrap="square" lIns="0" tIns="0" rIns="0" bIns="34286" rtlCol="0" anchor="ctr">
            <a:spAutoFit/>
          </a:bodyPr>
          <a:lstStyle/>
          <a:p>
            <a:pPr algn="r"/>
            <a:r>
              <a:rPr lang="en-US" altLang="ko-KR" sz="2200" dirty="0">
                <a:solidFill>
                  <a:schemeClr val="accent1">
                    <a:lumMod val="75000"/>
                  </a:schemeClr>
                </a:solidFill>
                <a:latin typeface="Segoe UI" panose="020B0502040204020203" pitchFamily="34" charset="0"/>
                <a:cs typeface="Segoe UI" panose="020B0502040204020203" pitchFamily="34" charset="0"/>
              </a:rPr>
              <a:t>CO-OPERATIVE BANKS</a:t>
            </a:r>
            <a:endParaRPr lang="ko-KR" altLang="en-US" sz="2200" dirty="0">
              <a:solidFill>
                <a:schemeClr val="accent1">
                  <a:lumMod val="75000"/>
                </a:schemeClr>
              </a:solidFill>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1"/>
          </p:nvPr>
        </p:nvSpPr>
        <p:spPr>
          <a:xfrm>
            <a:off x="5940153" y="4143076"/>
            <a:ext cx="2879998" cy="457750"/>
          </a:xfrm>
          <a:prstGeom prst="rect">
            <a:avLst/>
          </a:prstGeom>
        </p:spPr>
        <p:txBody>
          <a:bodyPr vert="horz" wrap="square" lIns="0" tIns="0" rIns="0" bIns="34286" rtlCol="0" anchor="ctr">
            <a:spAutoFit/>
          </a:bodyPr>
          <a:lstStyle/>
          <a:p>
            <a:pPr lvl="0" algn="r">
              <a:lnSpc>
                <a:spcPct val="120000"/>
              </a:lnSpc>
            </a:pPr>
            <a:r>
              <a:rPr lang="en-US" altLang="ko-KR" sz="1200" dirty="0">
                <a:solidFill>
                  <a:schemeClr val="tx1">
                    <a:lumMod val="75000"/>
                    <a:lumOff val="25000"/>
                  </a:schemeClr>
                </a:solidFill>
                <a:latin typeface="Segoe UI" panose="020B0502040204020203" pitchFamily="34" charset="0"/>
                <a:cs typeface="Segoe UI" panose="020B0502040204020203" pitchFamily="34" charset="0"/>
              </a:rPr>
              <a:t>One of the National Co-operative Banks- </a:t>
            </a:r>
            <a:br>
              <a:rPr lang="en-US" altLang="ko-KR" sz="1200" dirty="0">
                <a:solidFill>
                  <a:schemeClr val="tx1">
                    <a:lumMod val="75000"/>
                    <a:lumOff val="25000"/>
                  </a:schemeClr>
                </a:solidFill>
                <a:latin typeface="Segoe UI" panose="020B0502040204020203" pitchFamily="34" charset="0"/>
                <a:cs typeface="Segoe UI" panose="020B0502040204020203" pitchFamily="34" charset="0"/>
              </a:rPr>
            </a:br>
            <a:r>
              <a:rPr lang="en-US" altLang="ko-KR" sz="1200" dirty="0">
                <a:solidFill>
                  <a:schemeClr val="tx1">
                    <a:lumMod val="75000"/>
                    <a:lumOff val="25000"/>
                  </a:schemeClr>
                </a:solidFill>
                <a:latin typeface="Segoe UI" panose="020B0502040204020203" pitchFamily="34" charset="0"/>
                <a:cs typeface="Segoe UI" panose="020B0502040204020203" pitchFamily="34" charset="0"/>
              </a:rPr>
              <a:t>55 Locations</a:t>
            </a:r>
          </a:p>
        </p:txBody>
      </p:sp>
      <p:sp>
        <p:nvSpPr>
          <p:cNvPr id="12" name="Title 11">
            <a:extLst>
              <a:ext uri="{FF2B5EF4-FFF2-40B4-BE49-F238E27FC236}">
                <a16:creationId xmlns:a16="http://schemas.microsoft.com/office/drawing/2014/main" id="{7E07BD68-C64B-4802-90BF-F6334704CFBF}"/>
              </a:ext>
            </a:extLst>
          </p:cNvPr>
          <p:cNvSpPr>
            <a:spLocks noGrp="1"/>
          </p:cNvSpPr>
          <p:nvPr>
            <p:ph type="title"/>
          </p:nvPr>
        </p:nvSpPr>
        <p:spPr>
          <a:xfrm>
            <a:off x="324000" y="228775"/>
            <a:ext cx="6624264" cy="646321"/>
          </a:xfrm>
        </p:spPr>
        <p:txBody>
          <a:bodyPr/>
          <a:lstStyle/>
          <a:p>
            <a:r>
              <a:rPr lang="en-US" b="0" dirty="0">
                <a:latin typeface="Segoe UI" panose="020B0502040204020203" pitchFamily="34" charset="0"/>
                <a:cs typeface="Segoe UI" panose="020B0502040204020203" pitchFamily="34" charset="0"/>
              </a:rPr>
              <a:t>CASE STUDY: One of the National Co-operative Banks - 55 Locations</a:t>
            </a:r>
            <a:endParaRPr lang="en-IN" b="0" dirty="0">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302F0AC0-AEB1-4F9D-BC8E-DE235E958CD4}"/>
              </a:ext>
            </a:extLst>
          </p:cNvPr>
          <p:cNvGrpSpPr/>
          <p:nvPr/>
        </p:nvGrpSpPr>
        <p:grpSpPr>
          <a:xfrm>
            <a:off x="2123920" y="1365124"/>
            <a:ext cx="1728000" cy="1866721"/>
            <a:chOff x="2060321" y="1365123"/>
            <a:chExt cx="1728000" cy="1866719"/>
          </a:xfrm>
        </p:grpSpPr>
        <p:sp>
          <p:nvSpPr>
            <p:cNvPr id="16" name="TextBox 15"/>
            <p:cNvSpPr txBox="1"/>
            <p:nvPr/>
          </p:nvSpPr>
          <p:spPr>
            <a:xfrm>
              <a:off x="2060321" y="1635646"/>
              <a:ext cx="1728000" cy="1596196"/>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Tech refresh with SDWAN</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Secondary connectivity on third party provider.</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Complete managed services for both links &amp; SDWAN solution.</a:t>
              </a:r>
            </a:p>
          </p:txBody>
        </p:sp>
        <p:sp>
          <p:nvSpPr>
            <p:cNvPr id="17" name="TextBox 16"/>
            <p:cNvSpPr txBox="1"/>
            <p:nvPr/>
          </p:nvSpPr>
          <p:spPr>
            <a:xfrm>
              <a:off x="2060321"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SOLUTION</a:t>
              </a:r>
            </a:p>
          </p:txBody>
        </p:sp>
      </p:grpSp>
      <p:grpSp>
        <p:nvGrpSpPr>
          <p:cNvPr id="24" name="Group 23">
            <a:extLst>
              <a:ext uri="{FF2B5EF4-FFF2-40B4-BE49-F238E27FC236}">
                <a16:creationId xmlns:a16="http://schemas.microsoft.com/office/drawing/2014/main" id="{76D65AA7-5B97-47D7-A4A8-2B948683E23A}"/>
              </a:ext>
            </a:extLst>
          </p:cNvPr>
          <p:cNvGrpSpPr/>
          <p:nvPr/>
        </p:nvGrpSpPr>
        <p:grpSpPr>
          <a:xfrm>
            <a:off x="251712" y="1365124"/>
            <a:ext cx="1728000" cy="2374551"/>
            <a:chOff x="251712" y="1365123"/>
            <a:chExt cx="1728000" cy="2374550"/>
          </a:xfrm>
        </p:grpSpPr>
        <p:sp>
          <p:nvSpPr>
            <p:cNvPr id="19" name="TextBox 18"/>
            <p:cNvSpPr txBox="1"/>
            <p:nvPr/>
          </p:nvSpPr>
          <p:spPr>
            <a:xfrm>
              <a:off x="251712" y="1635646"/>
              <a:ext cx="1728000" cy="2104027"/>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Customer was looking for renewal of contract for primary connectivity and adding secondary connectivity</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Routers had reached end of life</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There was no visibility &amp; managed services for the network</a:t>
              </a:r>
            </a:p>
          </p:txBody>
        </p:sp>
        <p:sp>
          <p:nvSpPr>
            <p:cNvPr id="20" name="TextBox 19"/>
            <p:cNvSpPr txBox="1"/>
            <p:nvPr/>
          </p:nvSpPr>
          <p:spPr>
            <a:xfrm>
              <a:off x="251712" y="1365123"/>
              <a:ext cx="1728000" cy="241980"/>
            </a:xfrm>
            <a:prstGeom prst="rect">
              <a:avLst/>
            </a:prstGeom>
            <a:solidFill>
              <a:schemeClr val="bg1">
                <a:alpha val="80000"/>
              </a:schemeClr>
            </a:solidFill>
          </p:spPr>
          <p:txBody>
            <a:bodyPr wrap="square" lIns="36000" tIns="36000" rIns="36000" bIns="36000" rtlCol="0" anchor="ctr">
              <a:spAutoFit/>
            </a:bodyPr>
            <a:lstStyle/>
            <a:p>
              <a:r>
                <a:rPr lang="en-US" altLang="ko-KR" sz="1100" b="1" spc="-40" dirty="0">
                  <a:solidFill>
                    <a:schemeClr val="accent2">
                      <a:lumMod val="75000"/>
                    </a:schemeClr>
                  </a:solidFill>
                  <a:latin typeface="Segoe UI" panose="020B0502040204020203" pitchFamily="34" charset="0"/>
                  <a:cs typeface="Segoe UI" panose="020B0502040204020203" pitchFamily="34" charset="0"/>
                </a:rPr>
                <a:t>CHALLENGES</a:t>
              </a:r>
            </a:p>
          </p:txBody>
        </p:sp>
      </p:grpSp>
      <p:grpSp>
        <p:nvGrpSpPr>
          <p:cNvPr id="13" name="Group 12">
            <a:extLst>
              <a:ext uri="{FF2B5EF4-FFF2-40B4-BE49-F238E27FC236}">
                <a16:creationId xmlns:a16="http://schemas.microsoft.com/office/drawing/2014/main" id="{EACAE3DC-1B1E-47F2-9585-43762AA8C7FD}"/>
              </a:ext>
            </a:extLst>
          </p:cNvPr>
          <p:cNvGrpSpPr/>
          <p:nvPr/>
        </p:nvGrpSpPr>
        <p:grpSpPr>
          <a:xfrm>
            <a:off x="3996128" y="1365124"/>
            <a:ext cx="1728000" cy="2543829"/>
            <a:chOff x="3868929" y="1365123"/>
            <a:chExt cx="1728000" cy="2543827"/>
          </a:xfrm>
        </p:grpSpPr>
        <p:sp>
          <p:nvSpPr>
            <p:cNvPr id="22" name="TextBox 21">
              <a:extLst>
                <a:ext uri="{FF2B5EF4-FFF2-40B4-BE49-F238E27FC236}">
                  <a16:creationId xmlns:a16="http://schemas.microsoft.com/office/drawing/2014/main" id="{EE6E64B4-911A-4407-8DBF-5184FC5E4520}"/>
                </a:ext>
              </a:extLst>
            </p:cNvPr>
            <p:cNvSpPr txBox="1"/>
            <p:nvPr/>
          </p:nvSpPr>
          <p:spPr>
            <a:xfrm>
              <a:off x="3868929" y="1635646"/>
              <a:ext cx="1728000" cy="2273304"/>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Single ownership with Sify for management of all links and SDWAN infra</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No capex &amp; risk with new technology implementation</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Application based routing &amp; QoS with rate limiting for selected applications</a:t>
              </a:r>
            </a:p>
          </p:txBody>
        </p:sp>
        <p:sp>
          <p:nvSpPr>
            <p:cNvPr id="23" name="TextBox 22">
              <a:extLst>
                <a:ext uri="{FF2B5EF4-FFF2-40B4-BE49-F238E27FC236}">
                  <a16:creationId xmlns:a16="http://schemas.microsoft.com/office/drawing/2014/main" id="{C59E1683-495A-4E3B-B21A-6DB539BFBC5C}"/>
                </a:ext>
              </a:extLst>
            </p:cNvPr>
            <p:cNvSpPr txBox="1"/>
            <p:nvPr/>
          </p:nvSpPr>
          <p:spPr>
            <a:xfrm>
              <a:off x="3868929"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BENEFITS</a:t>
              </a:r>
            </a:p>
          </p:txBody>
        </p:sp>
      </p:grpSp>
      <p:pic>
        <p:nvPicPr>
          <p:cNvPr id="26" name="Picture 6" descr="Image result for benefits icon">
            <a:extLst>
              <a:ext uri="{FF2B5EF4-FFF2-40B4-BE49-F238E27FC236}">
                <a16:creationId xmlns:a16="http://schemas.microsoft.com/office/drawing/2014/main" id="{B6ECA819-AF2B-4092-BDDB-F5E27EC7330C}"/>
              </a:ext>
            </a:extLst>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621139" y="868545"/>
            <a:ext cx="477978" cy="4779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before icon">
            <a:extLst>
              <a:ext uri="{FF2B5EF4-FFF2-40B4-BE49-F238E27FC236}">
                <a16:creationId xmlns:a16="http://schemas.microsoft.com/office/drawing/2014/main" id="{87C68BBB-5A3A-4E13-B81D-0F192679B602}"/>
              </a:ext>
            </a:extLst>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3702" y="928422"/>
            <a:ext cx="364020" cy="3640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after icon">
            <a:extLst>
              <a:ext uri="{FF2B5EF4-FFF2-40B4-BE49-F238E27FC236}">
                <a16:creationId xmlns:a16="http://schemas.microsoft.com/office/drawing/2014/main" id="{3E8F87A6-ED7C-4AFD-B779-D7CE994B338B}"/>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34782" y="870269"/>
            <a:ext cx="506279" cy="506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ank icon">
            <a:extLst>
              <a:ext uri="{FF2B5EF4-FFF2-40B4-BE49-F238E27FC236}">
                <a16:creationId xmlns:a16="http://schemas.microsoft.com/office/drawing/2014/main" id="{9327F150-3D0F-4B7D-B8E1-877A90C2B65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8855" y="2571750"/>
            <a:ext cx="1005933"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7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68336" y="3839494"/>
            <a:ext cx="2951814" cy="200820"/>
          </a:xfrm>
          <a:prstGeom prst="rect">
            <a:avLst/>
          </a:prstGeom>
        </p:spPr>
        <p:txBody>
          <a:bodyPr vert="horz" wrap="square" lIns="0" tIns="0" rIns="0" bIns="34286" rtlCol="0" anchor="ctr">
            <a:spAutoFit/>
          </a:bodyPr>
          <a:lstStyle/>
          <a:p>
            <a:pPr algn="r"/>
            <a:r>
              <a:rPr lang="en-US" altLang="ko-KR" sz="1200" dirty="0">
                <a:solidFill>
                  <a:schemeClr val="accent1">
                    <a:lumMod val="75000"/>
                  </a:schemeClr>
                </a:solidFill>
                <a:latin typeface="Segoe UI" panose="020B0502040204020203" pitchFamily="34" charset="0"/>
                <a:cs typeface="Segoe UI" panose="020B0502040204020203" pitchFamily="34" charset="0"/>
              </a:rPr>
              <a:t>SECURITY COMPANIES</a:t>
            </a:r>
            <a:endParaRPr lang="ko-KR" altLang="en-US" sz="1200" dirty="0">
              <a:solidFill>
                <a:schemeClr val="accent1">
                  <a:lumMod val="75000"/>
                </a:schemeClr>
              </a:solidFill>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1"/>
          </p:nvPr>
        </p:nvSpPr>
        <p:spPr>
          <a:xfrm>
            <a:off x="5940153" y="4143075"/>
            <a:ext cx="2879998" cy="457750"/>
          </a:xfrm>
          <a:prstGeom prst="rect">
            <a:avLst/>
          </a:prstGeom>
        </p:spPr>
        <p:txBody>
          <a:bodyPr vert="horz" lIns="0" tIns="0" rIns="0" bIns="34286" rtlCol="0" anchor="ctr">
            <a:spAutoFit/>
          </a:bodyPr>
          <a:lstStyle/>
          <a:p>
            <a:pPr lvl="0" algn="r">
              <a:lnSpc>
                <a:spcPct val="120000"/>
              </a:lnSpc>
            </a:pPr>
            <a:r>
              <a:rPr lang="en-US" altLang="ko-KR" sz="1200" dirty="0">
                <a:solidFill>
                  <a:schemeClr val="tx1">
                    <a:lumMod val="75000"/>
                    <a:lumOff val="25000"/>
                  </a:schemeClr>
                </a:solidFill>
                <a:latin typeface="Segoe UI" panose="020B0502040204020203" pitchFamily="34" charset="0"/>
                <a:cs typeface="Segoe UI" panose="020B0502040204020203" pitchFamily="34" charset="0"/>
              </a:rPr>
              <a:t>One of India’s leading Infrastructure Security companies- 250+ sites pan India</a:t>
            </a:r>
          </a:p>
        </p:txBody>
      </p:sp>
      <p:sp>
        <p:nvSpPr>
          <p:cNvPr id="12" name="Title 11">
            <a:extLst>
              <a:ext uri="{FF2B5EF4-FFF2-40B4-BE49-F238E27FC236}">
                <a16:creationId xmlns:a16="http://schemas.microsoft.com/office/drawing/2014/main" id="{7E07BD68-C64B-4802-90BF-F6334704CFBF}"/>
              </a:ext>
            </a:extLst>
          </p:cNvPr>
          <p:cNvSpPr>
            <a:spLocks noGrp="1"/>
          </p:cNvSpPr>
          <p:nvPr>
            <p:ph type="title"/>
          </p:nvPr>
        </p:nvSpPr>
        <p:spPr>
          <a:xfrm>
            <a:off x="90084" y="179340"/>
            <a:ext cx="6624264" cy="646321"/>
          </a:xfrm>
        </p:spPr>
        <p:txBody>
          <a:bodyPr/>
          <a:lstStyle/>
          <a:p>
            <a:r>
              <a:rPr lang="en-US" b="0" dirty="0">
                <a:latin typeface="Segoe UI" panose="020B0502040204020203" pitchFamily="34" charset="0"/>
                <a:cs typeface="Segoe UI" panose="020B0502040204020203" pitchFamily="34" charset="0"/>
              </a:rPr>
              <a:t>CASE STUDY: One of India’s leading Infrastructure Security companies- 250+ sites pan India</a:t>
            </a:r>
            <a:endParaRPr lang="en-IN" b="0" dirty="0">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302F0AC0-AEB1-4F9D-BC8E-DE235E958CD4}"/>
              </a:ext>
            </a:extLst>
          </p:cNvPr>
          <p:cNvGrpSpPr/>
          <p:nvPr/>
        </p:nvGrpSpPr>
        <p:grpSpPr>
          <a:xfrm>
            <a:off x="2123920" y="1365124"/>
            <a:ext cx="1728000" cy="3051660"/>
            <a:chOff x="2060321" y="1365123"/>
            <a:chExt cx="1728000" cy="3051658"/>
          </a:xfrm>
        </p:grpSpPr>
        <p:sp>
          <p:nvSpPr>
            <p:cNvPr id="16" name="TextBox 15"/>
            <p:cNvSpPr txBox="1"/>
            <p:nvPr/>
          </p:nvSpPr>
          <p:spPr>
            <a:xfrm>
              <a:off x="2060321" y="1635646"/>
              <a:ext cx="1728000" cy="2781135"/>
            </a:xfrm>
            <a:prstGeom prst="rect">
              <a:avLst/>
            </a:prstGeom>
            <a:noFill/>
          </p:spPr>
          <p:txBody>
            <a:bodyPr wrap="square" lIns="36000" tIns="36000" rIns="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Tech refresh with SDWAN at all locations with in built LTE connectivity option</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WAN Link consolidation with active-active architecture</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Edge security with next gen firewall &amp; UTM features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Complete managed services for both links &amp; SDWAN solution</a:t>
              </a:r>
            </a:p>
          </p:txBody>
        </p:sp>
        <p:sp>
          <p:nvSpPr>
            <p:cNvPr id="17" name="TextBox 16"/>
            <p:cNvSpPr txBox="1"/>
            <p:nvPr/>
          </p:nvSpPr>
          <p:spPr>
            <a:xfrm>
              <a:off x="2060321"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SOLUTION</a:t>
              </a:r>
            </a:p>
          </p:txBody>
        </p:sp>
      </p:grpSp>
      <p:grpSp>
        <p:nvGrpSpPr>
          <p:cNvPr id="24" name="Group 23">
            <a:extLst>
              <a:ext uri="{FF2B5EF4-FFF2-40B4-BE49-F238E27FC236}">
                <a16:creationId xmlns:a16="http://schemas.microsoft.com/office/drawing/2014/main" id="{76D65AA7-5B97-47D7-A4A8-2B948683E23A}"/>
              </a:ext>
            </a:extLst>
          </p:cNvPr>
          <p:cNvGrpSpPr/>
          <p:nvPr/>
        </p:nvGrpSpPr>
        <p:grpSpPr>
          <a:xfrm>
            <a:off x="251712" y="1365123"/>
            <a:ext cx="1728000" cy="2882383"/>
            <a:chOff x="251712" y="1365123"/>
            <a:chExt cx="1728000" cy="2882382"/>
          </a:xfrm>
        </p:grpSpPr>
        <p:sp>
          <p:nvSpPr>
            <p:cNvPr id="19" name="TextBox 18"/>
            <p:cNvSpPr txBox="1"/>
            <p:nvPr/>
          </p:nvSpPr>
          <p:spPr>
            <a:xfrm>
              <a:off x="251712" y="1635646"/>
              <a:ext cx="1728000" cy="2611859"/>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Heavy outflow with multiple MPLS &amp; internet links for branch uptime</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There was no visibility &amp; control on the branch locations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Non standard and EOL CPEs in various branch locations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No fallback option in several locations</a:t>
              </a:r>
            </a:p>
          </p:txBody>
        </p:sp>
        <p:sp>
          <p:nvSpPr>
            <p:cNvPr id="20" name="TextBox 19"/>
            <p:cNvSpPr txBox="1"/>
            <p:nvPr/>
          </p:nvSpPr>
          <p:spPr>
            <a:xfrm>
              <a:off x="251712" y="1365123"/>
              <a:ext cx="1728000" cy="241980"/>
            </a:xfrm>
            <a:prstGeom prst="rect">
              <a:avLst/>
            </a:prstGeom>
            <a:solidFill>
              <a:schemeClr val="bg1">
                <a:alpha val="80000"/>
              </a:schemeClr>
            </a:solidFill>
          </p:spPr>
          <p:txBody>
            <a:bodyPr wrap="square" lIns="36000" tIns="36000" rIns="36000" bIns="36000" rtlCol="0" anchor="ctr">
              <a:spAutoFit/>
            </a:bodyPr>
            <a:lstStyle/>
            <a:p>
              <a:r>
                <a:rPr lang="en-US" altLang="ko-KR" sz="1100" b="1" spc="-40" dirty="0">
                  <a:solidFill>
                    <a:schemeClr val="accent2">
                      <a:lumMod val="75000"/>
                    </a:schemeClr>
                  </a:solidFill>
                  <a:latin typeface="Segoe UI" panose="020B0502040204020203" pitchFamily="34" charset="0"/>
                  <a:cs typeface="Segoe UI" panose="020B0502040204020203" pitchFamily="34" charset="0"/>
                </a:rPr>
                <a:t>CHALLENGES</a:t>
              </a:r>
            </a:p>
          </p:txBody>
        </p:sp>
      </p:grpSp>
      <p:grpSp>
        <p:nvGrpSpPr>
          <p:cNvPr id="13" name="Group 12">
            <a:extLst>
              <a:ext uri="{FF2B5EF4-FFF2-40B4-BE49-F238E27FC236}">
                <a16:creationId xmlns:a16="http://schemas.microsoft.com/office/drawing/2014/main" id="{EACAE3DC-1B1E-47F2-9585-43762AA8C7FD}"/>
              </a:ext>
            </a:extLst>
          </p:cNvPr>
          <p:cNvGrpSpPr/>
          <p:nvPr/>
        </p:nvGrpSpPr>
        <p:grpSpPr>
          <a:xfrm>
            <a:off x="3996128" y="1365124"/>
            <a:ext cx="1728000" cy="2882383"/>
            <a:chOff x="3868929" y="1365123"/>
            <a:chExt cx="1728000" cy="2882381"/>
          </a:xfrm>
        </p:grpSpPr>
        <p:sp>
          <p:nvSpPr>
            <p:cNvPr id="22" name="TextBox 21">
              <a:extLst>
                <a:ext uri="{FF2B5EF4-FFF2-40B4-BE49-F238E27FC236}">
                  <a16:creationId xmlns:a16="http://schemas.microsoft.com/office/drawing/2014/main" id="{EE6E64B4-911A-4407-8DBF-5184FC5E4520}"/>
                </a:ext>
              </a:extLst>
            </p:cNvPr>
            <p:cNvSpPr txBox="1"/>
            <p:nvPr/>
          </p:nvSpPr>
          <p:spPr>
            <a:xfrm>
              <a:off x="3868929" y="1635646"/>
              <a:ext cx="1728000" cy="2611858"/>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Single ownership with </a:t>
              </a:r>
              <a:r>
                <a:rPr lang="en-US" altLang="ko-KR" sz="1100" dirty="0" err="1">
                  <a:solidFill>
                    <a:schemeClr val="bg1"/>
                  </a:solidFill>
                  <a:latin typeface="Segoe UI" panose="020B0502040204020203" pitchFamily="34" charset="0"/>
                  <a:cs typeface="Segoe UI" panose="020B0502040204020203" pitchFamily="34" charset="0"/>
                </a:rPr>
                <a:t>Sify</a:t>
              </a:r>
              <a:r>
                <a:rPr lang="en-US" altLang="ko-KR" sz="1100" dirty="0">
                  <a:solidFill>
                    <a:schemeClr val="bg1"/>
                  </a:solidFill>
                  <a:latin typeface="Segoe UI" panose="020B0502040204020203" pitchFamily="34" charset="0"/>
                  <a:cs typeface="Segoe UI" panose="020B0502040204020203" pitchFamily="34" charset="0"/>
                </a:rPr>
                <a:t> for installation and 24x7 monitoring &amp; management</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Significant cost reduction with LTE/broadband as fallback for non critical traffic/locations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Zero touch unified security policies across pan India 250+ locations</a:t>
              </a:r>
            </a:p>
          </p:txBody>
        </p:sp>
        <p:sp>
          <p:nvSpPr>
            <p:cNvPr id="23" name="TextBox 22">
              <a:extLst>
                <a:ext uri="{FF2B5EF4-FFF2-40B4-BE49-F238E27FC236}">
                  <a16:creationId xmlns:a16="http://schemas.microsoft.com/office/drawing/2014/main" id="{C59E1683-495A-4E3B-B21A-6DB539BFBC5C}"/>
                </a:ext>
              </a:extLst>
            </p:cNvPr>
            <p:cNvSpPr txBox="1"/>
            <p:nvPr/>
          </p:nvSpPr>
          <p:spPr>
            <a:xfrm>
              <a:off x="3868929"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BENEFITS</a:t>
              </a:r>
            </a:p>
          </p:txBody>
        </p:sp>
      </p:grpSp>
      <p:pic>
        <p:nvPicPr>
          <p:cNvPr id="26" name="Picture 6" descr="Image result for benefits icon">
            <a:extLst>
              <a:ext uri="{FF2B5EF4-FFF2-40B4-BE49-F238E27FC236}">
                <a16:creationId xmlns:a16="http://schemas.microsoft.com/office/drawing/2014/main" id="{B6ECA819-AF2B-4092-BDDB-F5E27EC7330C}"/>
              </a:ext>
            </a:extLst>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621139" y="868545"/>
            <a:ext cx="477978" cy="4779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before icon">
            <a:extLst>
              <a:ext uri="{FF2B5EF4-FFF2-40B4-BE49-F238E27FC236}">
                <a16:creationId xmlns:a16="http://schemas.microsoft.com/office/drawing/2014/main" id="{87C68BBB-5A3A-4E13-B81D-0F192679B602}"/>
              </a:ext>
            </a:extLst>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3702" y="928422"/>
            <a:ext cx="364020" cy="3640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after icon">
            <a:extLst>
              <a:ext uri="{FF2B5EF4-FFF2-40B4-BE49-F238E27FC236}">
                <a16:creationId xmlns:a16="http://schemas.microsoft.com/office/drawing/2014/main" id="{3E8F87A6-ED7C-4AFD-B779-D7CE994B338B}"/>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34782" y="870269"/>
            <a:ext cx="506279" cy="506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476079A-A2BA-4073-BE68-9CB8ED1C15E3}"/>
              </a:ext>
            </a:extLst>
          </p:cNvPr>
          <p:cNvPicPr>
            <a:picLocks noChangeAspect="1"/>
          </p:cNvPicPr>
          <p:nvPr/>
        </p:nvPicPr>
        <p:blipFill>
          <a:blip r:embed="rId9"/>
          <a:stretch>
            <a:fillRect/>
          </a:stretch>
        </p:blipFill>
        <p:spPr>
          <a:xfrm>
            <a:off x="7796843" y="2571751"/>
            <a:ext cx="1008111" cy="1005506"/>
          </a:xfrm>
          <a:prstGeom prst="rect">
            <a:avLst/>
          </a:prstGeom>
        </p:spPr>
      </p:pic>
    </p:spTree>
    <p:extLst>
      <p:ext uri="{BB962C8B-B14F-4D97-AF65-F5344CB8AC3E}">
        <p14:creationId xmlns:p14="http://schemas.microsoft.com/office/powerpoint/2010/main" val="2367865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0152" y="3651870"/>
            <a:ext cx="2888787" cy="576064"/>
          </a:xfrm>
          <a:prstGeom prst="rect">
            <a:avLst/>
          </a:prstGeom>
        </p:spPr>
        <p:txBody>
          <a:bodyPr vert="horz" lIns="0" tIns="0" rIns="0" bIns="34286" rtlCol="0" anchor="ctr">
            <a:normAutofit/>
          </a:bodyPr>
          <a:lstStyle/>
          <a:p>
            <a:pPr algn="r"/>
            <a:r>
              <a:rPr lang="en-US" altLang="ko-KR" sz="2200" dirty="0">
                <a:solidFill>
                  <a:schemeClr val="accent1">
                    <a:lumMod val="75000"/>
                  </a:schemeClr>
                </a:solidFill>
                <a:latin typeface="Segoe UI" panose="020B0502040204020203" pitchFamily="34" charset="0"/>
                <a:cs typeface="Segoe UI" panose="020B0502040204020203" pitchFamily="34" charset="0"/>
              </a:rPr>
              <a:t>HEALTHCARE</a:t>
            </a:r>
            <a:endParaRPr lang="ko-KR" altLang="en-US" sz="2200" dirty="0">
              <a:solidFill>
                <a:schemeClr val="accent1">
                  <a:lumMod val="75000"/>
                </a:schemeClr>
              </a:solidFill>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1"/>
          </p:nvPr>
        </p:nvSpPr>
        <p:spPr>
          <a:xfrm>
            <a:off x="5940152" y="4109776"/>
            <a:ext cx="3203848" cy="406190"/>
          </a:xfrm>
          <a:prstGeom prst="rect">
            <a:avLst/>
          </a:prstGeom>
        </p:spPr>
        <p:txBody>
          <a:bodyPr vert="horz" lIns="0" tIns="0" rIns="0" bIns="34286" rtlCol="0" anchor="ctr">
            <a:noAutofit/>
          </a:bodyPr>
          <a:lstStyle/>
          <a:p>
            <a:pPr lvl="0" algn="r">
              <a:lnSpc>
                <a:spcPct val="120000"/>
              </a:lnSpc>
            </a:pPr>
            <a:r>
              <a:rPr lang="en-US" altLang="ko-KR" sz="1200" dirty="0">
                <a:solidFill>
                  <a:schemeClr val="tx1">
                    <a:lumMod val="75000"/>
                    <a:lumOff val="25000"/>
                  </a:schemeClr>
                </a:solidFill>
                <a:latin typeface="Segoe UI" panose="020B0502040204020203" pitchFamily="34" charset="0"/>
                <a:cs typeface="Segoe UI" panose="020B0502040204020203" pitchFamily="34" charset="0"/>
              </a:rPr>
              <a:t>One of India’s leading Healthcare companies – </a:t>
            </a:r>
          </a:p>
          <a:p>
            <a:pPr lvl="0" algn="r">
              <a:lnSpc>
                <a:spcPct val="120000"/>
              </a:lnSpc>
            </a:pPr>
            <a:r>
              <a:rPr lang="en-US" altLang="ko-KR" sz="1200" dirty="0">
                <a:solidFill>
                  <a:schemeClr val="tx1">
                    <a:lumMod val="75000"/>
                    <a:lumOff val="25000"/>
                  </a:schemeClr>
                </a:solidFill>
                <a:latin typeface="Segoe UI" panose="020B0502040204020203" pitchFamily="34" charset="0"/>
                <a:cs typeface="Segoe UI" panose="020B0502040204020203" pitchFamily="34" charset="0"/>
              </a:rPr>
              <a:t>Phase 1: 14 Locations</a:t>
            </a:r>
          </a:p>
        </p:txBody>
      </p:sp>
      <p:sp>
        <p:nvSpPr>
          <p:cNvPr id="12" name="Title 11">
            <a:extLst>
              <a:ext uri="{FF2B5EF4-FFF2-40B4-BE49-F238E27FC236}">
                <a16:creationId xmlns:a16="http://schemas.microsoft.com/office/drawing/2014/main" id="{7E07BD68-C64B-4802-90BF-F6334704CFBF}"/>
              </a:ext>
            </a:extLst>
          </p:cNvPr>
          <p:cNvSpPr>
            <a:spLocks noGrp="1"/>
          </p:cNvSpPr>
          <p:nvPr>
            <p:ph type="title"/>
          </p:nvPr>
        </p:nvSpPr>
        <p:spPr>
          <a:xfrm>
            <a:off x="175144" y="157236"/>
            <a:ext cx="6624264" cy="646321"/>
          </a:xfrm>
        </p:spPr>
        <p:txBody>
          <a:bodyPr/>
          <a:lstStyle/>
          <a:p>
            <a:r>
              <a:rPr lang="en-US" b="0" dirty="0">
                <a:latin typeface="Segoe UI" panose="020B0502040204020203" pitchFamily="34" charset="0"/>
                <a:cs typeface="Segoe UI" panose="020B0502040204020203" pitchFamily="34" charset="0"/>
              </a:rPr>
              <a:t>CASE STUDY: One of India’s leading Healthcare companies- Phase 1: 12 Locations</a:t>
            </a:r>
            <a:endParaRPr lang="en-IN" b="0" dirty="0">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302F0AC0-AEB1-4F9D-BC8E-DE235E958CD4}"/>
              </a:ext>
            </a:extLst>
          </p:cNvPr>
          <p:cNvGrpSpPr/>
          <p:nvPr/>
        </p:nvGrpSpPr>
        <p:grpSpPr>
          <a:xfrm>
            <a:off x="2123920" y="1365124"/>
            <a:ext cx="1728000" cy="2882383"/>
            <a:chOff x="2060321" y="1365123"/>
            <a:chExt cx="1728000" cy="2882381"/>
          </a:xfrm>
        </p:grpSpPr>
        <p:sp>
          <p:nvSpPr>
            <p:cNvPr id="16" name="TextBox 15"/>
            <p:cNvSpPr txBox="1"/>
            <p:nvPr/>
          </p:nvSpPr>
          <p:spPr>
            <a:xfrm>
              <a:off x="2060321" y="1635646"/>
              <a:ext cx="1728000" cy="2611858"/>
            </a:xfrm>
            <a:prstGeom prst="rect">
              <a:avLst/>
            </a:prstGeom>
            <a:noFill/>
          </p:spPr>
          <p:txBody>
            <a:bodyPr wrap="square" lIns="36000" tIns="36000" rIns="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SD-WAN based simplified architecture with public cloud based DC as hub site with secure access from branches through internet</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Edge security with next gen firewall &amp; UTM features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Complete managed services for both links &amp; SDWAN solution</a:t>
              </a:r>
            </a:p>
          </p:txBody>
        </p:sp>
        <p:sp>
          <p:nvSpPr>
            <p:cNvPr id="17" name="TextBox 16"/>
            <p:cNvSpPr txBox="1"/>
            <p:nvPr/>
          </p:nvSpPr>
          <p:spPr>
            <a:xfrm>
              <a:off x="2060321"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SOLUTION</a:t>
              </a:r>
            </a:p>
          </p:txBody>
        </p:sp>
      </p:grpSp>
      <p:grpSp>
        <p:nvGrpSpPr>
          <p:cNvPr id="24" name="Group 23">
            <a:extLst>
              <a:ext uri="{FF2B5EF4-FFF2-40B4-BE49-F238E27FC236}">
                <a16:creationId xmlns:a16="http://schemas.microsoft.com/office/drawing/2014/main" id="{76D65AA7-5B97-47D7-A4A8-2B948683E23A}"/>
              </a:ext>
            </a:extLst>
          </p:cNvPr>
          <p:cNvGrpSpPr/>
          <p:nvPr/>
        </p:nvGrpSpPr>
        <p:grpSpPr>
          <a:xfrm>
            <a:off x="251712" y="1365125"/>
            <a:ext cx="1728000" cy="2543829"/>
            <a:chOff x="251712" y="1365123"/>
            <a:chExt cx="1728000" cy="2543829"/>
          </a:xfrm>
        </p:grpSpPr>
        <p:sp>
          <p:nvSpPr>
            <p:cNvPr id="19" name="TextBox 18"/>
            <p:cNvSpPr txBox="1"/>
            <p:nvPr/>
          </p:nvSpPr>
          <p:spPr>
            <a:xfrm>
              <a:off x="251712" y="1635646"/>
              <a:ext cx="1728000" cy="2273306"/>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Large pan India presence of core and satellite offices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Complex architecture, EOL routers with multiple P2P &amp; MPLS links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Most applications need to move to the cloud and performance on MPLS network is slow</a:t>
              </a:r>
            </a:p>
          </p:txBody>
        </p:sp>
        <p:sp>
          <p:nvSpPr>
            <p:cNvPr id="20" name="TextBox 19"/>
            <p:cNvSpPr txBox="1"/>
            <p:nvPr/>
          </p:nvSpPr>
          <p:spPr>
            <a:xfrm>
              <a:off x="251712" y="1365123"/>
              <a:ext cx="1728000" cy="241980"/>
            </a:xfrm>
            <a:prstGeom prst="rect">
              <a:avLst/>
            </a:prstGeom>
            <a:solidFill>
              <a:schemeClr val="bg1">
                <a:alpha val="80000"/>
              </a:schemeClr>
            </a:solidFill>
          </p:spPr>
          <p:txBody>
            <a:bodyPr wrap="square" lIns="36000" tIns="36000" rIns="36000" bIns="36000" rtlCol="0" anchor="ctr">
              <a:spAutoFit/>
            </a:bodyPr>
            <a:lstStyle/>
            <a:p>
              <a:r>
                <a:rPr lang="en-US" altLang="ko-KR" sz="1100" b="1" spc="-40" dirty="0">
                  <a:solidFill>
                    <a:schemeClr val="accent2">
                      <a:lumMod val="75000"/>
                    </a:schemeClr>
                  </a:solidFill>
                  <a:latin typeface="Segoe UI" panose="020B0502040204020203" pitchFamily="34" charset="0"/>
                  <a:cs typeface="Segoe UI" panose="020B0502040204020203" pitchFamily="34" charset="0"/>
                </a:rPr>
                <a:t>CHALLENGES</a:t>
              </a:r>
            </a:p>
          </p:txBody>
        </p:sp>
      </p:grpSp>
      <p:grpSp>
        <p:nvGrpSpPr>
          <p:cNvPr id="13" name="Group 12">
            <a:extLst>
              <a:ext uri="{FF2B5EF4-FFF2-40B4-BE49-F238E27FC236}">
                <a16:creationId xmlns:a16="http://schemas.microsoft.com/office/drawing/2014/main" id="{EACAE3DC-1B1E-47F2-9585-43762AA8C7FD}"/>
              </a:ext>
            </a:extLst>
          </p:cNvPr>
          <p:cNvGrpSpPr/>
          <p:nvPr/>
        </p:nvGrpSpPr>
        <p:grpSpPr>
          <a:xfrm>
            <a:off x="3996128" y="1365124"/>
            <a:ext cx="1728000" cy="3220937"/>
            <a:chOff x="3868929" y="1365123"/>
            <a:chExt cx="1728000" cy="3220935"/>
          </a:xfrm>
        </p:grpSpPr>
        <p:sp>
          <p:nvSpPr>
            <p:cNvPr id="22" name="TextBox 21">
              <a:extLst>
                <a:ext uri="{FF2B5EF4-FFF2-40B4-BE49-F238E27FC236}">
                  <a16:creationId xmlns:a16="http://schemas.microsoft.com/office/drawing/2014/main" id="{EE6E64B4-911A-4407-8DBF-5184FC5E4520}"/>
                </a:ext>
              </a:extLst>
            </p:cNvPr>
            <p:cNvSpPr txBox="1"/>
            <p:nvPr/>
          </p:nvSpPr>
          <p:spPr>
            <a:xfrm>
              <a:off x="3868929" y="1635646"/>
              <a:ext cx="1728000" cy="2950412"/>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Significant improvement in application performance with internet based access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Zero touch unified security policies across pan India locations</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Single ownership with </a:t>
              </a:r>
              <a:r>
                <a:rPr lang="en-US" altLang="ko-KR" sz="1100" dirty="0" err="1">
                  <a:solidFill>
                    <a:schemeClr val="bg1"/>
                  </a:solidFill>
                  <a:latin typeface="Segoe UI" panose="020B0502040204020203" pitchFamily="34" charset="0"/>
                  <a:cs typeface="Segoe UI" panose="020B0502040204020203" pitchFamily="34" charset="0"/>
                </a:rPr>
                <a:t>Sify</a:t>
              </a:r>
              <a:r>
                <a:rPr lang="en-US" altLang="ko-KR" sz="1100" dirty="0">
                  <a:solidFill>
                    <a:schemeClr val="bg1"/>
                  </a:solidFill>
                  <a:latin typeface="Segoe UI" panose="020B0502040204020203" pitchFamily="34" charset="0"/>
                  <a:cs typeface="Segoe UI" panose="020B0502040204020203" pitchFamily="34" charset="0"/>
                </a:rPr>
                <a:t> for installation and 24x7 monitoring &amp; management</a:t>
              </a:r>
            </a:p>
            <a:p>
              <a:pPr marL="171446" indent="-171446">
                <a:buFont typeface="Wingdings" panose="05000000000000000000" pitchFamily="2" charset="2"/>
                <a:buChar char="§"/>
              </a:pPr>
              <a:endParaRPr lang="en-US" altLang="ko-KR" sz="11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1100" dirty="0">
                  <a:solidFill>
                    <a:schemeClr val="bg1"/>
                  </a:solidFill>
                  <a:latin typeface="Segoe UI" panose="020B0502040204020203" pitchFamily="34" charset="0"/>
                  <a:cs typeface="Segoe UI" panose="020B0502040204020203" pitchFamily="34" charset="0"/>
                </a:rPr>
                <a:t>Faster go to Market for phase 2 onwards sites</a:t>
              </a:r>
            </a:p>
          </p:txBody>
        </p:sp>
        <p:sp>
          <p:nvSpPr>
            <p:cNvPr id="23" name="TextBox 22">
              <a:extLst>
                <a:ext uri="{FF2B5EF4-FFF2-40B4-BE49-F238E27FC236}">
                  <a16:creationId xmlns:a16="http://schemas.microsoft.com/office/drawing/2014/main" id="{C59E1683-495A-4E3B-B21A-6DB539BFBC5C}"/>
                </a:ext>
              </a:extLst>
            </p:cNvPr>
            <p:cNvSpPr txBox="1"/>
            <p:nvPr/>
          </p:nvSpPr>
          <p:spPr>
            <a:xfrm>
              <a:off x="3868929"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BENEFITS</a:t>
              </a:r>
            </a:p>
          </p:txBody>
        </p:sp>
      </p:grpSp>
      <p:pic>
        <p:nvPicPr>
          <p:cNvPr id="26" name="Picture 6" descr="Image result for benefits icon">
            <a:extLst>
              <a:ext uri="{FF2B5EF4-FFF2-40B4-BE49-F238E27FC236}">
                <a16:creationId xmlns:a16="http://schemas.microsoft.com/office/drawing/2014/main" id="{B6ECA819-AF2B-4092-BDDB-F5E27EC7330C}"/>
              </a:ext>
            </a:extLst>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621139" y="868545"/>
            <a:ext cx="477978" cy="4779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before icon">
            <a:extLst>
              <a:ext uri="{FF2B5EF4-FFF2-40B4-BE49-F238E27FC236}">
                <a16:creationId xmlns:a16="http://schemas.microsoft.com/office/drawing/2014/main" id="{87C68BBB-5A3A-4E13-B81D-0F192679B602}"/>
              </a:ext>
            </a:extLst>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3702" y="928422"/>
            <a:ext cx="364020" cy="3640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after icon">
            <a:extLst>
              <a:ext uri="{FF2B5EF4-FFF2-40B4-BE49-F238E27FC236}">
                <a16:creationId xmlns:a16="http://schemas.microsoft.com/office/drawing/2014/main" id="{3E8F87A6-ED7C-4AFD-B779-D7CE994B338B}"/>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34782" y="870269"/>
            <a:ext cx="506279" cy="506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5087B47A-E51E-4FED-86F9-3C04065EF80E}"/>
              </a:ext>
            </a:extLst>
          </p:cNvPr>
          <p:cNvGraphicFramePr>
            <a:graphicFrameLocks noChangeAspect="1"/>
          </p:cNvGraphicFramePr>
          <p:nvPr/>
        </p:nvGraphicFramePr>
        <p:xfrm>
          <a:off x="7761695" y="2575798"/>
          <a:ext cx="1067245" cy="1076073"/>
        </p:xfrm>
        <a:graphic>
          <a:graphicData uri="http://schemas.openxmlformats.org/presentationml/2006/ole">
            <mc:AlternateContent xmlns:mc="http://schemas.openxmlformats.org/markup-compatibility/2006">
              <mc:Choice xmlns:v="urn:schemas-microsoft-com:vml" Requires="v">
                <p:oleObj r:id="rId9" imgW="12164760" imgH="12228480" progId="">
                  <p:embed/>
                </p:oleObj>
              </mc:Choice>
              <mc:Fallback>
                <p:oleObj r:id="rId9" imgW="12164760" imgH="12228480" progId="">
                  <p:embed/>
                  <p:pic>
                    <p:nvPicPr>
                      <p:cNvPr id="5" name="Object 4">
                        <a:extLst>
                          <a:ext uri="{FF2B5EF4-FFF2-40B4-BE49-F238E27FC236}">
                            <a16:creationId xmlns:a16="http://schemas.microsoft.com/office/drawing/2014/main" id="{5087B47A-E51E-4FED-86F9-3C04065EF80E}"/>
                          </a:ext>
                        </a:extLst>
                      </p:cNvPr>
                      <p:cNvPicPr/>
                      <p:nvPr/>
                    </p:nvPicPr>
                    <p:blipFill>
                      <a:blip r:embed="rId10"/>
                      <a:stretch>
                        <a:fillRect/>
                      </a:stretch>
                    </p:blipFill>
                    <p:spPr>
                      <a:xfrm>
                        <a:off x="7761695" y="2575798"/>
                        <a:ext cx="1067245" cy="1076073"/>
                      </a:xfrm>
                      <a:prstGeom prst="rect">
                        <a:avLst/>
                      </a:prstGeom>
                    </p:spPr>
                  </p:pic>
                </p:oleObj>
              </mc:Fallback>
            </mc:AlternateContent>
          </a:graphicData>
        </a:graphic>
      </p:graphicFrame>
    </p:spTree>
    <p:extLst>
      <p:ext uri="{BB962C8B-B14F-4D97-AF65-F5344CB8AC3E}">
        <p14:creationId xmlns:p14="http://schemas.microsoft.com/office/powerpoint/2010/main" val="4071432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0152" y="3651870"/>
            <a:ext cx="2888787" cy="576064"/>
          </a:xfrm>
          <a:prstGeom prst="rect">
            <a:avLst/>
          </a:prstGeom>
        </p:spPr>
        <p:txBody>
          <a:bodyPr vert="horz" lIns="0" tIns="0" rIns="0" bIns="34286" rtlCol="0" anchor="ctr">
            <a:normAutofit/>
          </a:bodyPr>
          <a:lstStyle/>
          <a:p>
            <a:pPr algn="r"/>
            <a:r>
              <a:rPr lang="en-US" altLang="ko-KR" sz="2200" dirty="0">
                <a:solidFill>
                  <a:schemeClr val="accent1">
                    <a:lumMod val="75000"/>
                  </a:schemeClr>
                </a:solidFill>
                <a:latin typeface="Segoe UI" panose="020B0502040204020203" pitchFamily="34" charset="0"/>
                <a:cs typeface="Segoe UI" panose="020B0502040204020203" pitchFamily="34" charset="0"/>
              </a:rPr>
              <a:t>PSU</a:t>
            </a:r>
            <a:endParaRPr lang="ko-KR" altLang="en-US" sz="2200" dirty="0">
              <a:solidFill>
                <a:schemeClr val="accent1">
                  <a:lumMod val="75000"/>
                </a:schemeClr>
              </a:solidFill>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1"/>
          </p:nvPr>
        </p:nvSpPr>
        <p:spPr>
          <a:xfrm>
            <a:off x="5940152" y="4109776"/>
            <a:ext cx="3203848" cy="406190"/>
          </a:xfrm>
          <a:prstGeom prst="rect">
            <a:avLst/>
          </a:prstGeom>
        </p:spPr>
        <p:txBody>
          <a:bodyPr vert="horz" lIns="0" tIns="0" rIns="0" bIns="34286" rtlCol="0" anchor="ctr">
            <a:noAutofit/>
          </a:bodyPr>
          <a:lstStyle/>
          <a:p>
            <a:pPr lvl="0" algn="r">
              <a:lnSpc>
                <a:spcPct val="120000"/>
              </a:lnSpc>
            </a:pPr>
            <a:r>
              <a:rPr lang="en-US" altLang="ko-KR" sz="1200" dirty="0">
                <a:solidFill>
                  <a:schemeClr val="tx1">
                    <a:lumMod val="75000"/>
                    <a:lumOff val="25000"/>
                  </a:schemeClr>
                </a:solidFill>
                <a:latin typeface="Segoe UI" panose="020B0502040204020203" pitchFamily="34" charset="0"/>
                <a:cs typeface="Segoe UI" panose="020B0502040204020203" pitchFamily="34" charset="0"/>
              </a:rPr>
              <a:t>One of India’s largest PSU in Electricity Sector:</a:t>
            </a:r>
          </a:p>
          <a:p>
            <a:pPr lvl="0" algn="r">
              <a:lnSpc>
                <a:spcPct val="120000"/>
              </a:lnSpc>
            </a:pPr>
            <a:r>
              <a:rPr lang="en-US" altLang="ko-KR" sz="1200" dirty="0">
                <a:solidFill>
                  <a:schemeClr val="tx1">
                    <a:lumMod val="75000"/>
                    <a:lumOff val="25000"/>
                  </a:schemeClr>
                </a:solidFill>
                <a:latin typeface="Segoe UI" panose="020B0502040204020203" pitchFamily="34" charset="0"/>
                <a:cs typeface="Segoe UI" panose="020B0502040204020203" pitchFamily="34" charset="0"/>
              </a:rPr>
              <a:t>750 Locations</a:t>
            </a:r>
          </a:p>
        </p:txBody>
      </p:sp>
      <p:sp>
        <p:nvSpPr>
          <p:cNvPr id="12" name="Title 11">
            <a:extLst>
              <a:ext uri="{FF2B5EF4-FFF2-40B4-BE49-F238E27FC236}">
                <a16:creationId xmlns:a16="http://schemas.microsoft.com/office/drawing/2014/main" id="{7E07BD68-C64B-4802-90BF-F6334704CFBF}"/>
              </a:ext>
            </a:extLst>
          </p:cNvPr>
          <p:cNvSpPr>
            <a:spLocks noGrp="1"/>
          </p:cNvSpPr>
          <p:nvPr>
            <p:ph type="title"/>
          </p:nvPr>
        </p:nvSpPr>
        <p:spPr>
          <a:xfrm>
            <a:off x="175144" y="-25"/>
            <a:ext cx="6788364" cy="646321"/>
          </a:xfrm>
        </p:spPr>
        <p:txBody>
          <a:bodyPr/>
          <a:lstStyle/>
          <a:p>
            <a:r>
              <a:rPr lang="en-US" b="0" dirty="0">
                <a:latin typeface="Segoe UI" panose="020B0502040204020203" pitchFamily="34" charset="0"/>
                <a:cs typeface="Segoe UI" panose="020B0502040204020203" pitchFamily="34" charset="0"/>
              </a:rPr>
              <a:t>CASE STUDY: One of India’s </a:t>
            </a:r>
            <a:r>
              <a:rPr lang="en-US" altLang="ko-KR" b="0" dirty="0">
                <a:latin typeface="Segoe UI" panose="020B0502040204020203" pitchFamily="34" charset="0"/>
                <a:cs typeface="Segoe UI" panose="020B0502040204020203" pitchFamily="34" charset="0"/>
              </a:rPr>
              <a:t>largest PSU in Electricity Sector: 750 locations</a:t>
            </a:r>
            <a:endParaRPr lang="en-IN" b="0" dirty="0">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302F0AC0-AEB1-4F9D-BC8E-DE235E958CD4}"/>
              </a:ext>
            </a:extLst>
          </p:cNvPr>
          <p:cNvGrpSpPr/>
          <p:nvPr/>
        </p:nvGrpSpPr>
        <p:grpSpPr>
          <a:xfrm>
            <a:off x="2123920" y="1365124"/>
            <a:ext cx="1728000" cy="3428686"/>
            <a:chOff x="2060321" y="1365123"/>
            <a:chExt cx="1728000" cy="3428685"/>
          </a:xfrm>
        </p:grpSpPr>
        <p:sp>
          <p:nvSpPr>
            <p:cNvPr id="16" name="TextBox 15"/>
            <p:cNvSpPr txBox="1"/>
            <p:nvPr/>
          </p:nvSpPr>
          <p:spPr>
            <a:xfrm>
              <a:off x="2060321" y="1635646"/>
              <a:ext cx="1728000" cy="3158162"/>
            </a:xfrm>
            <a:prstGeom prst="rect">
              <a:avLst/>
            </a:prstGeom>
            <a:noFill/>
          </p:spPr>
          <p:txBody>
            <a:bodyPr wrap="square" lIns="36000" tIns="36000" rIns="0" bIns="36000" rtlCol="0" anchor="t">
              <a:spAutoFit/>
            </a:bodyPr>
            <a:lstStyle/>
            <a:p>
              <a:r>
                <a:rPr lang="en-IN" sz="1000" dirty="0">
                  <a:solidFill>
                    <a:schemeClr val="bg1"/>
                  </a:solidFill>
                  <a:latin typeface="Segoe UI" panose="020B0502040204020203" pitchFamily="34" charset="0"/>
                  <a:cs typeface="Segoe UI" panose="020B0502040204020203" pitchFamily="34" charset="0"/>
                </a:rPr>
                <a:t>P</a:t>
              </a:r>
              <a:r>
                <a:rPr lang="en-US" sz="900" dirty="0">
                  <a:solidFill>
                    <a:schemeClr val="bg1"/>
                  </a:solidFill>
                  <a:latin typeface="Segoe UI" panose="020B0502040204020203" pitchFamily="34" charset="0"/>
                  <a:cs typeface="Segoe UI" panose="020B0502040204020203" pitchFamily="34" charset="0"/>
                </a:rPr>
                <a:t>rovision, install, configure &amp; complete management of SD-WAN devices at all locations</a:t>
              </a:r>
            </a:p>
            <a:p>
              <a:endParaRPr lang="en-US" sz="900" dirty="0">
                <a:solidFill>
                  <a:schemeClr val="bg1"/>
                </a:solidFill>
                <a:latin typeface="Segoe UI" panose="020B0502040204020203" pitchFamily="34" charset="0"/>
                <a:cs typeface="Segoe UI" panose="020B0502040204020203" pitchFamily="34" charset="0"/>
              </a:endParaRPr>
            </a:p>
            <a:p>
              <a:r>
                <a:rPr lang="en-US" sz="900" dirty="0">
                  <a:solidFill>
                    <a:schemeClr val="bg1"/>
                  </a:solidFill>
                  <a:latin typeface="Segoe UI" panose="020B0502040204020203" pitchFamily="34" charset="0"/>
                  <a:cs typeface="Segoe UI" panose="020B0502040204020203" pitchFamily="34" charset="0"/>
                </a:rPr>
                <a:t>Centralized authentication system to authenticate network elements of control plane, data plane and NMS management tool.</a:t>
              </a:r>
            </a:p>
            <a:p>
              <a:endParaRPr lang="en-US" sz="900" dirty="0">
                <a:solidFill>
                  <a:schemeClr val="bg1"/>
                </a:solidFill>
                <a:latin typeface="Segoe UI" panose="020B0502040204020203" pitchFamily="34" charset="0"/>
                <a:cs typeface="Segoe UI" panose="020B0502040204020203" pitchFamily="34" charset="0"/>
              </a:endParaRPr>
            </a:p>
            <a:p>
              <a:r>
                <a:rPr lang="en-US" sz="900" dirty="0">
                  <a:solidFill>
                    <a:schemeClr val="bg1"/>
                  </a:solidFill>
                  <a:latin typeface="Segoe UI" panose="020B0502040204020203" pitchFamily="34" charset="0"/>
                  <a:cs typeface="Segoe UI" panose="020B0502040204020203" pitchFamily="34" charset="0"/>
                </a:rPr>
                <a:t>Traffic dynamically routed, based on application,</a:t>
              </a:r>
            </a:p>
            <a:p>
              <a:r>
                <a:rPr lang="en-US" sz="900" dirty="0">
                  <a:solidFill>
                    <a:schemeClr val="bg1"/>
                  </a:solidFill>
                  <a:latin typeface="Segoe UI" panose="020B0502040204020203" pitchFamily="34" charset="0"/>
                  <a:cs typeface="Segoe UI" panose="020B0502040204020203" pitchFamily="34" charset="0"/>
                </a:rPr>
                <a:t>endpoint, and network conditions to deliver the best-quality experience. </a:t>
              </a:r>
            </a:p>
            <a:p>
              <a:endParaRPr lang="en-US" sz="900" dirty="0">
                <a:solidFill>
                  <a:schemeClr val="bg1"/>
                </a:solidFill>
                <a:latin typeface="Segoe UI" panose="020B0502040204020203" pitchFamily="34" charset="0"/>
                <a:cs typeface="Segoe UI" panose="020B0502040204020203" pitchFamily="34" charset="0"/>
              </a:endParaRPr>
            </a:p>
            <a:p>
              <a:r>
                <a:rPr lang="en-US" sz="900" dirty="0">
                  <a:solidFill>
                    <a:schemeClr val="bg1"/>
                  </a:solidFill>
                  <a:latin typeface="Segoe UI" panose="020B0502040204020203" pitchFamily="34" charset="0"/>
                  <a:cs typeface="Segoe UI" panose="020B0502040204020203" pitchFamily="34" charset="0"/>
                </a:rPr>
                <a:t>Scalable solution to meet future requirements of the customer, as and when required and other features pertinent to minimizing overall system obsolescence during contract period</a:t>
              </a:r>
              <a:r>
                <a:rPr lang="en-US" sz="1050" dirty="0">
                  <a:solidFill>
                    <a:schemeClr val="bg1"/>
                  </a:solidFill>
                  <a:latin typeface="Segoe UI" panose="020B0502040204020203" pitchFamily="34" charset="0"/>
                  <a:cs typeface="Segoe UI" panose="020B0502040204020203" pitchFamily="34" charset="0"/>
                </a:rPr>
                <a:t>.</a:t>
              </a:r>
            </a:p>
          </p:txBody>
        </p:sp>
        <p:sp>
          <p:nvSpPr>
            <p:cNvPr id="17" name="TextBox 16"/>
            <p:cNvSpPr txBox="1"/>
            <p:nvPr/>
          </p:nvSpPr>
          <p:spPr>
            <a:xfrm>
              <a:off x="2060321"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SOLUTION</a:t>
              </a:r>
            </a:p>
          </p:txBody>
        </p:sp>
      </p:grpSp>
      <p:grpSp>
        <p:nvGrpSpPr>
          <p:cNvPr id="24" name="Group 23">
            <a:extLst>
              <a:ext uri="{FF2B5EF4-FFF2-40B4-BE49-F238E27FC236}">
                <a16:creationId xmlns:a16="http://schemas.microsoft.com/office/drawing/2014/main" id="{76D65AA7-5B97-47D7-A4A8-2B948683E23A}"/>
              </a:ext>
            </a:extLst>
          </p:cNvPr>
          <p:cNvGrpSpPr/>
          <p:nvPr/>
        </p:nvGrpSpPr>
        <p:grpSpPr>
          <a:xfrm>
            <a:off x="251712" y="1365125"/>
            <a:ext cx="1728000" cy="2697717"/>
            <a:chOff x="251712" y="1365123"/>
            <a:chExt cx="1728000" cy="2697717"/>
          </a:xfrm>
        </p:grpSpPr>
        <p:sp>
          <p:nvSpPr>
            <p:cNvPr id="19" name="TextBox 18"/>
            <p:cNvSpPr txBox="1"/>
            <p:nvPr/>
          </p:nvSpPr>
          <p:spPr>
            <a:xfrm>
              <a:off x="251712" y="1635646"/>
              <a:ext cx="1728000" cy="2427194"/>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900" dirty="0">
                  <a:solidFill>
                    <a:schemeClr val="bg1"/>
                  </a:solidFill>
                  <a:latin typeface="Segoe UI" panose="020B0502040204020203" pitchFamily="34" charset="0"/>
                  <a:cs typeface="Segoe UI" panose="020B0502040204020203" pitchFamily="34" charset="0"/>
                </a:rPr>
                <a:t>Implemented many online systems to facilitate consumers. Required continuous efforts to make online systems more robust and efficient.</a:t>
              </a:r>
            </a:p>
            <a:p>
              <a:pPr marL="171446" indent="-171446">
                <a:buFont typeface="Wingdings" panose="05000000000000000000" pitchFamily="2" charset="2"/>
                <a:buChar char="§"/>
              </a:pPr>
              <a:endParaRPr lang="en-US" altLang="ko-KR" sz="9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900" dirty="0">
                  <a:solidFill>
                    <a:schemeClr val="bg1"/>
                  </a:solidFill>
                  <a:latin typeface="Segoe UI" panose="020B0502040204020203" pitchFamily="34" charset="0"/>
                  <a:cs typeface="Segoe UI" panose="020B0502040204020203" pitchFamily="34" charset="0"/>
                </a:rPr>
                <a:t>Most applications needed to be moved to the cloud , performance on MPLS network was slow</a:t>
              </a:r>
            </a:p>
            <a:p>
              <a:pPr marL="171446" indent="-171446">
                <a:buFont typeface="Wingdings" panose="05000000000000000000" pitchFamily="2" charset="2"/>
                <a:buChar char="§"/>
              </a:pPr>
              <a:endParaRPr lang="en-US" altLang="ko-KR" sz="9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900" dirty="0">
                  <a:solidFill>
                    <a:schemeClr val="bg1"/>
                  </a:solidFill>
                  <a:latin typeface="Segoe UI" panose="020B0502040204020203" pitchFamily="34" charset="0"/>
                  <a:cs typeface="Segoe UI" panose="020B0502040204020203" pitchFamily="34" charset="0"/>
                </a:rPr>
                <a:t>System not able to support deployment of any kind of topologies, such as any-to-any, Hub-spoke and Partial mesh.</a:t>
              </a:r>
            </a:p>
          </p:txBody>
        </p:sp>
        <p:sp>
          <p:nvSpPr>
            <p:cNvPr id="20" name="TextBox 19"/>
            <p:cNvSpPr txBox="1"/>
            <p:nvPr/>
          </p:nvSpPr>
          <p:spPr>
            <a:xfrm>
              <a:off x="251712" y="1365123"/>
              <a:ext cx="1728000" cy="241980"/>
            </a:xfrm>
            <a:prstGeom prst="rect">
              <a:avLst/>
            </a:prstGeom>
            <a:solidFill>
              <a:schemeClr val="bg1">
                <a:alpha val="80000"/>
              </a:schemeClr>
            </a:solidFill>
          </p:spPr>
          <p:txBody>
            <a:bodyPr wrap="square" lIns="36000" tIns="36000" rIns="36000" bIns="36000" rtlCol="0" anchor="ctr">
              <a:spAutoFit/>
            </a:bodyPr>
            <a:lstStyle/>
            <a:p>
              <a:r>
                <a:rPr lang="en-US" altLang="ko-KR" sz="1100" b="1" spc="-40" dirty="0">
                  <a:solidFill>
                    <a:schemeClr val="accent2">
                      <a:lumMod val="75000"/>
                    </a:schemeClr>
                  </a:solidFill>
                  <a:latin typeface="Segoe UI" panose="020B0502040204020203" pitchFamily="34" charset="0"/>
                  <a:cs typeface="Segoe UI" panose="020B0502040204020203" pitchFamily="34" charset="0"/>
                </a:rPr>
                <a:t>CHALLENGES</a:t>
              </a:r>
            </a:p>
          </p:txBody>
        </p:sp>
      </p:grpSp>
      <p:grpSp>
        <p:nvGrpSpPr>
          <p:cNvPr id="13" name="Group 12">
            <a:extLst>
              <a:ext uri="{FF2B5EF4-FFF2-40B4-BE49-F238E27FC236}">
                <a16:creationId xmlns:a16="http://schemas.microsoft.com/office/drawing/2014/main" id="{EACAE3DC-1B1E-47F2-9585-43762AA8C7FD}"/>
              </a:ext>
            </a:extLst>
          </p:cNvPr>
          <p:cNvGrpSpPr/>
          <p:nvPr/>
        </p:nvGrpSpPr>
        <p:grpSpPr>
          <a:xfrm>
            <a:off x="3996128" y="1365124"/>
            <a:ext cx="1728000" cy="3128604"/>
            <a:chOff x="3868929" y="1365123"/>
            <a:chExt cx="1728000" cy="3128601"/>
          </a:xfrm>
        </p:grpSpPr>
        <p:sp>
          <p:nvSpPr>
            <p:cNvPr id="22" name="TextBox 21">
              <a:extLst>
                <a:ext uri="{FF2B5EF4-FFF2-40B4-BE49-F238E27FC236}">
                  <a16:creationId xmlns:a16="http://schemas.microsoft.com/office/drawing/2014/main" id="{EE6E64B4-911A-4407-8DBF-5184FC5E4520}"/>
                </a:ext>
              </a:extLst>
            </p:cNvPr>
            <p:cNvSpPr txBox="1"/>
            <p:nvPr/>
          </p:nvSpPr>
          <p:spPr>
            <a:xfrm>
              <a:off x="3868929" y="1635646"/>
              <a:ext cx="1728000" cy="2858078"/>
            </a:xfrm>
            <a:prstGeom prst="rect">
              <a:avLst/>
            </a:prstGeom>
            <a:noFill/>
          </p:spPr>
          <p:txBody>
            <a:bodyPr wrap="square" lIns="36000" tIns="36000" rIns="36000" bIns="36000" rtlCol="0" anchor="t">
              <a:spAutoFit/>
            </a:bodyPr>
            <a:lstStyle/>
            <a:p>
              <a:pPr marL="171446" indent="-171446">
                <a:buFont typeface="Wingdings" panose="05000000000000000000" pitchFamily="2" charset="2"/>
                <a:buChar char="§"/>
              </a:pPr>
              <a:r>
                <a:rPr lang="en-US" altLang="ko-KR" sz="900" dirty="0">
                  <a:solidFill>
                    <a:schemeClr val="bg1"/>
                  </a:solidFill>
                  <a:latin typeface="Segoe UI" panose="020B0502040204020203" pitchFamily="34" charset="0"/>
                  <a:cs typeface="Segoe UI" panose="020B0502040204020203" pitchFamily="34" charset="0"/>
                </a:rPr>
                <a:t>Achieved centralized policy enforcement across all locations, dashboard-based monitoring and control of the entire WAN.</a:t>
              </a:r>
            </a:p>
            <a:p>
              <a:pPr marL="171446" indent="-171446">
                <a:buFont typeface="Wingdings" panose="05000000000000000000" pitchFamily="2" charset="2"/>
                <a:buChar char="§"/>
              </a:pPr>
              <a:endParaRPr lang="en-US" altLang="ko-KR" sz="9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900" dirty="0">
                  <a:solidFill>
                    <a:schemeClr val="bg1"/>
                  </a:solidFill>
                  <a:latin typeface="Segoe UI" panose="020B0502040204020203" pitchFamily="34" charset="0"/>
                  <a:cs typeface="Segoe UI" panose="020B0502040204020203" pitchFamily="34" charset="0"/>
                </a:rPr>
                <a:t>Solution provided application-level monitoring and traffic control to improve business-critical application performance, facilitated capacity management and planning, resulting in reduced network operating costs. </a:t>
              </a:r>
            </a:p>
            <a:p>
              <a:pPr marL="171446" indent="-171446">
                <a:buFont typeface="Wingdings" panose="05000000000000000000" pitchFamily="2" charset="2"/>
                <a:buChar char="§"/>
              </a:pPr>
              <a:endParaRPr lang="en-US" altLang="ko-KR" sz="900" dirty="0">
                <a:solidFill>
                  <a:schemeClr val="bg1"/>
                </a:solidFill>
                <a:latin typeface="Segoe UI" panose="020B0502040204020203" pitchFamily="34" charset="0"/>
                <a:cs typeface="Segoe UI" panose="020B0502040204020203" pitchFamily="34" charset="0"/>
              </a:endParaRPr>
            </a:p>
            <a:p>
              <a:pPr marL="171446" indent="-171446">
                <a:buFont typeface="Wingdings" panose="05000000000000000000" pitchFamily="2" charset="2"/>
                <a:buChar char="§"/>
              </a:pPr>
              <a:r>
                <a:rPr lang="en-US" altLang="ko-KR" sz="900" dirty="0">
                  <a:solidFill>
                    <a:schemeClr val="bg1"/>
                  </a:solidFill>
                  <a:latin typeface="Segoe UI" panose="020B0502040204020203" pitchFamily="34" charset="0"/>
                  <a:cs typeface="Segoe UI" panose="020B0502040204020203" pitchFamily="34" charset="0"/>
                </a:rPr>
                <a:t>Single ownership with Sify for installation and 24x7 monitoring &amp; management</a:t>
              </a:r>
            </a:p>
            <a:p>
              <a:pPr marL="171446" indent="-171446">
                <a:buFont typeface="Wingdings" panose="05000000000000000000" pitchFamily="2" charset="2"/>
                <a:buChar char="§"/>
              </a:pPr>
              <a:endParaRPr lang="en-US" altLang="ko-KR" sz="1000" dirty="0">
                <a:solidFill>
                  <a:schemeClr val="bg1"/>
                </a:solidFill>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C59E1683-495A-4E3B-B21A-6DB539BFBC5C}"/>
                </a:ext>
              </a:extLst>
            </p:cNvPr>
            <p:cNvSpPr txBox="1"/>
            <p:nvPr/>
          </p:nvSpPr>
          <p:spPr>
            <a:xfrm>
              <a:off x="3868929" y="1365123"/>
              <a:ext cx="1728000" cy="241980"/>
            </a:xfrm>
            <a:prstGeom prst="rect">
              <a:avLst/>
            </a:prstGeom>
            <a:solidFill>
              <a:schemeClr val="bg1">
                <a:alpha val="80000"/>
              </a:schemeClr>
            </a:solidFill>
          </p:spPr>
          <p:txBody>
            <a:bodyPr wrap="square" lIns="36000" tIns="36000" rIns="36000" bIns="36000" rtlCol="0" anchor="ctr">
              <a:spAutoFit/>
            </a:bodyPr>
            <a:lstStyle>
              <a:defPPr>
                <a:defRPr lang="en-US"/>
              </a:defPPr>
              <a:lvl1pPr>
                <a:defRPr sz="1200" b="1" spc="-40">
                  <a:solidFill>
                    <a:schemeClr val="accent2">
                      <a:lumMod val="75000"/>
                    </a:schemeClr>
                  </a:solidFill>
                  <a:cs typeface="Arial" pitchFamily="34" charset="0"/>
                </a:defRPr>
              </a:lvl1pPr>
            </a:lstStyle>
            <a:p>
              <a:r>
                <a:rPr lang="en-US" altLang="ko-KR" sz="1100" dirty="0">
                  <a:latin typeface="Segoe UI" panose="020B0502040204020203" pitchFamily="34" charset="0"/>
                  <a:cs typeface="Segoe UI" panose="020B0502040204020203" pitchFamily="34" charset="0"/>
                </a:rPr>
                <a:t>BENEFITS</a:t>
              </a:r>
            </a:p>
          </p:txBody>
        </p:sp>
      </p:grpSp>
      <p:pic>
        <p:nvPicPr>
          <p:cNvPr id="26" name="Picture 6" descr="Image result for benefits icon">
            <a:extLst>
              <a:ext uri="{FF2B5EF4-FFF2-40B4-BE49-F238E27FC236}">
                <a16:creationId xmlns:a16="http://schemas.microsoft.com/office/drawing/2014/main" id="{B6ECA819-AF2B-4092-BDDB-F5E27EC7330C}"/>
              </a:ext>
            </a:extLst>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621139" y="868545"/>
            <a:ext cx="477978" cy="4779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before icon">
            <a:extLst>
              <a:ext uri="{FF2B5EF4-FFF2-40B4-BE49-F238E27FC236}">
                <a16:creationId xmlns:a16="http://schemas.microsoft.com/office/drawing/2014/main" id="{87C68BBB-5A3A-4E13-B81D-0F192679B602}"/>
              </a:ext>
            </a:extLst>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3702" y="928422"/>
            <a:ext cx="364020" cy="3640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after icon">
            <a:extLst>
              <a:ext uri="{FF2B5EF4-FFF2-40B4-BE49-F238E27FC236}">
                <a16:creationId xmlns:a16="http://schemas.microsoft.com/office/drawing/2014/main" id="{3E8F87A6-ED7C-4AFD-B779-D7CE994B338B}"/>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34782" y="870269"/>
            <a:ext cx="506279" cy="506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9F4DFE8-011D-4EE0-A40C-B6B3779B65BA}"/>
              </a:ext>
            </a:extLst>
          </p:cNvPr>
          <p:cNvPicPr>
            <a:picLocks noChangeAspect="1"/>
          </p:cNvPicPr>
          <p:nvPr/>
        </p:nvPicPr>
        <p:blipFill>
          <a:blip r:embed="rId9"/>
          <a:stretch>
            <a:fillRect/>
          </a:stretch>
        </p:blipFill>
        <p:spPr>
          <a:xfrm>
            <a:off x="7943850" y="2670795"/>
            <a:ext cx="1200150" cy="981075"/>
          </a:xfrm>
          <a:prstGeom prst="rect">
            <a:avLst/>
          </a:prstGeom>
        </p:spPr>
      </p:pic>
    </p:spTree>
    <p:extLst>
      <p:ext uri="{BB962C8B-B14F-4D97-AF65-F5344CB8AC3E}">
        <p14:creationId xmlns:p14="http://schemas.microsoft.com/office/powerpoint/2010/main" val="2258301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95666-02F8-4EC2-9A49-76645FAFDC97}"/>
              </a:ext>
            </a:extLst>
          </p:cNvPr>
          <p:cNvPicPr>
            <a:picLocks noChangeAspect="1"/>
          </p:cNvPicPr>
          <p:nvPr/>
        </p:nvPicPr>
        <p:blipFill>
          <a:blip r:embed="rId2"/>
          <a:stretch>
            <a:fillRect/>
          </a:stretch>
        </p:blipFill>
        <p:spPr>
          <a:xfrm>
            <a:off x="0" y="1830032"/>
            <a:ext cx="3866840" cy="1943086"/>
          </a:xfrm>
          <a:prstGeom prst="rect">
            <a:avLst/>
          </a:prstGeom>
          <a:noFill/>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70F0C992-5DA6-4292-B48A-D2329FBEC976}"/>
              </a:ext>
            </a:extLst>
          </p:cNvPr>
          <p:cNvSpPr txBox="1"/>
          <p:nvPr/>
        </p:nvSpPr>
        <p:spPr>
          <a:xfrm>
            <a:off x="3988671" y="1031149"/>
            <a:ext cx="4919401" cy="3540852"/>
          </a:xfrm>
          <a:prstGeom prst="rect">
            <a:avLst/>
          </a:prstGeom>
          <a:solidFill>
            <a:schemeClr val="bg1"/>
          </a:solidFill>
          <a:effectLst>
            <a:outerShdw blurRad="50800" dist="38100" dir="2700000" algn="tl" rotWithShape="0">
              <a:prstClr val="black">
                <a:alpha val="40000"/>
              </a:prstClr>
            </a:outerShdw>
          </a:effectLst>
        </p:spPr>
        <p:txBody>
          <a:bodyPr vert="horz" lIns="0" tIns="0" rIns="91428" bIns="45715" rtlCol="0">
            <a:noAutofit/>
          </a:bodyPr>
          <a:lstStyle/>
          <a:p>
            <a:pPr marL="285750" indent="-285750">
              <a:spcBef>
                <a:spcPts val="600"/>
              </a:spcBef>
              <a:buFont typeface="Arial" panose="020B0604020202020204" pitchFamily="34" charset="0"/>
              <a:buChar char="•"/>
            </a:pPr>
            <a:endParaRPr lang="en-US" sz="1050" dirty="0">
              <a:solidFill>
                <a:srgbClr val="595959"/>
              </a:solidFill>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r>
              <a:rPr lang="en-US" sz="1100" dirty="0">
                <a:solidFill>
                  <a:srgbClr val="595959"/>
                </a:solidFill>
                <a:latin typeface="Segoe UI" panose="020B0502040204020203" pitchFamily="34" charset="0"/>
                <a:cs typeface="Segoe UI" panose="020B0502040204020203" pitchFamily="34" charset="0"/>
              </a:rPr>
              <a:t>Existing Cisco Infrastructure, i.e., Cisco Hardware ISR series, only need to purchase DNA SD-WAN Licenses.</a:t>
            </a:r>
          </a:p>
          <a:p>
            <a:pPr marL="285750" indent="-285750">
              <a:spcBef>
                <a:spcPts val="600"/>
              </a:spcBef>
              <a:buFont typeface="Arial" panose="020B0604020202020204" pitchFamily="34" charset="0"/>
              <a:buChar char="•"/>
            </a:pPr>
            <a:r>
              <a:rPr lang="en-US" sz="1100" dirty="0">
                <a:solidFill>
                  <a:srgbClr val="595959"/>
                </a:solidFill>
                <a:latin typeface="Segoe UI" panose="020B0502040204020203" pitchFamily="34" charset="0"/>
                <a:cs typeface="Segoe UI" panose="020B0502040204020203" pitchFamily="34" charset="0"/>
              </a:rPr>
              <a:t>Global customer locations are already on Cisco platform and the network needs to be integrated. </a:t>
            </a:r>
          </a:p>
          <a:p>
            <a:pPr marL="285750" indent="-285750">
              <a:spcBef>
                <a:spcPts val="600"/>
              </a:spcBef>
              <a:buFont typeface="Arial" panose="020B0604020202020204" pitchFamily="34" charset="0"/>
              <a:buChar char="•"/>
            </a:pPr>
            <a:r>
              <a:rPr lang="en-US" sz="1100" dirty="0">
                <a:solidFill>
                  <a:srgbClr val="595959"/>
                </a:solidFill>
                <a:latin typeface="Segoe UI" panose="020B0502040204020203" pitchFamily="34" charset="0"/>
                <a:cs typeface="Segoe UI" panose="020B0502040204020203" pitchFamily="34" charset="0"/>
              </a:rPr>
              <a:t>Two phased approach for customers who want to invest on the hardware refresh immediately and have the network SD-WAN Ready for migration later.</a:t>
            </a:r>
          </a:p>
          <a:p>
            <a:pPr marL="285750" indent="-285750">
              <a:spcBef>
                <a:spcPts val="600"/>
              </a:spcBef>
              <a:buFont typeface="Arial" panose="020B0604020202020204" pitchFamily="34" charset="0"/>
              <a:buChar char="•"/>
            </a:pPr>
            <a:r>
              <a:rPr lang="en-US" sz="1100" dirty="0">
                <a:solidFill>
                  <a:srgbClr val="595959"/>
                </a:solidFill>
                <a:latin typeface="Segoe UI" panose="020B0502040204020203" pitchFamily="34" charset="0"/>
                <a:cs typeface="Segoe UI" panose="020B0502040204020203" pitchFamily="34" charset="0"/>
              </a:rPr>
              <a:t>Maintain flexibility with a cloud-first architecture to connect any user, to any application, across any cloud.</a:t>
            </a:r>
          </a:p>
          <a:p>
            <a:pPr marL="285750" indent="-285750">
              <a:spcBef>
                <a:spcPts val="600"/>
              </a:spcBef>
              <a:buFont typeface="Arial" panose="020B0604020202020204" pitchFamily="34" charset="0"/>
              <a:buChar char="•"/>
            </a:pPr>
            <a:r>
              <a:rPr lang="en-US" sz="1100" dirty="0">
                <a:solidFill>
                  <a:srgbClr val="595959"/>
                </a:solidFill>
                <a:latin typeface="Segoe UI" panose="020B0502040204020203" pitchFamily="34" charset="0"/>
                <a:cs typeface="Segoe UI" panose="020B0502040204020203" pitchFamily="34" charset="0"/>
              </a:rPr>
              <a:t>Increase user productivity by optimizing cloud and on-premises application performance with real-time analytics, visibility, and control.  </a:t>
            </a:r>
          </a:p>
          <a:p>
            <a:pPr marL="285750" indent="-285750">
              <a:spcBef>
                <a:spcPts val="600"/>
              </a:spcBef>
              <a:buFont typeface="Arial" panose="020B0604020202020204" pitchFamily="34" charset="0"/>
              <a:buChar char="•"/>
            </a:pPr>
            <a:r>
              <a:rPr lang="en-US" sz="1100" dirty="0">
                <a:solidFill>
                  <a:srgbClr val="595959"/>
                </a:solidFill>
                <a:latin typeface="Segoe UI" panose="020B0502040204020203" pitchFamily="34" charset="0"/>
                <a:cs typeface="Segoe UI" panose="020B0502040204020203" pitchFamily="34" charset="0"/>
              </a:rPr>
              <a:t>Customers looking for operational simplification with single management dashboard for management of WAN, Cloud and Security • </a:t>
            </a:r>
          </a:p>
          <a:p>
            <a:pPr marL="285750" indent="-285750">
              <a:spcBef>
                <a:spcPts val="600"/>
              </a:spcBef>
              <a:buFont typeface="Arial" panose="020B0604020202020204" pitchFamily="34" charset="0"/>
              <a:buChar char="•"/>
            </a:pPr>
            <a:r>
              <a:rPr lang="en-US" sz="1100" dirty="0">
                <a:solidFill>
                  <a:srgbClr val="595959"/>
                </a:solidFill>
                <a:latin typeface="Segoe UI" panose="020B0502040204020203" pitchFamily="34" charset="0"/>
                <a:cs typeface="Segoe UI" panose="020B0502040204020203" pitchFamily="34" charset="0"/>
              </a:rPr>
              <a:t>Customers looking for full automation with RESTful integration into existing tools Rich Analytics. </a:t>
            </a:r>
          </a:p>
        </p:txBody>
      </p:sp>
      <p:sp>
        <p:nvSpPr>
          <p:cNvPr id="2" name="Title 1">
            <a:extLst>
              <a:ext uri="{FF2B5EF4-FFF2-40B4-BE49-F238E27FC236}">
                <a16:creationId xmlns:a16="http://schemas.microsoft.com/office/drawing/2014/main" id="{96045899-AA38-41DA-AD06-007489E5350A}"/>
              </a:ext>
            </a:extLst>
          </p:cNvPr>
          <p:cNvSpPr>
            <a:spLocks noGrp="1"/>
          </p:cNvSpPr>
          <p:nvPr>
            <p:ph type="title" idx="4294967295"/>
          </p:nvPr>
        </p:nvSpPr>
        <p:spPr>
          <a:xfrm>
            <a:off x="104172" y="148563"/>
            <a:ext cx="5205413" cy="512762"/>
          </a:xfrm>
        </p:spPr>
        <p:txBody>
          <a:bodyPr vert="horz" wrap="square" lIns="0" tIns="45715" rIns="91428" bIns="45715" rtlCol="0" anchor="ctr">
            <a:noAutofit/>
          </a:bodyPr>
          <a:lstStyle/>
          <a:p>
            <a:r>
              <a:rPr kumimoji="0" lang="en-US" sz="1900" b="1" i="0" u="none" strike="noStrike" kern="1200" cap="all" spc="0" normalizeH="0" baseline="0" noProof="0" dirty="0">
                <a:ln>
                  <a:noFill/>
                </a:ln>
                <a:effectLst/>
                <a:uLnTx/>
                <a:uFillTx/>
                <a:latin typeface="Segoe UI" panose="020B0502040204020203" pitchFamily="34" charset="0"/>
                <a:cs typeface="Segoe UI" panose="020B0502040204020203" pitchFamily="34" charset="0"/>
              </a:rPr>
              <a:t>Why CHOOSE CISCO SD-WAN SOLUTION?</a:t>
            </a:r>
          </a:p>
        </p:txBody>
      </p:sp>
    </p:spTree>
    <p:extLst>
      <p:ext uri="{BB962C8B-B14F-4D97-AF65-F5344CB8AC3E}">
        <p14:creationId xmlns:p14="http://schemas.microsoft.com/office/powerpoint/2010/main" val="220067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BAA35AAC-2015-9A41-9B30-022E9B2E0788}"/>
              </a:ext>
            </a:extLst>
          </p:cNvPr>
          <p:cNvSpPr>
            <a:spLocks/>
          </p:cNvSpPr>
          <p:nvPr/>
        </p:nvSpPr>
        <p:spPr bwMode="auto">
          <a:xfrm>
            <a:off x="2224690" y="1177661"/>
            <a:ext cx="3884931" cy="1805025"/>
          </a:xfrm>
          <a:custGeom>
            <a:avLst/>
            <a:gdLst/>
            <a:ahLst/>
            <a:cxnLst>
              <a:cxn ang="0">
                <a:pos x="988" y="372"/>
              </a:cxn>
              <a:cxn ang="0">
                <a:pos x="1538" y="0"/>
              </a:cxn>
              <a:cxn ang="0">
                <a:pos x="2112" y="671"/>
              </a:cxn>
              <a:cxn ang="0">
                <a:pos x="2331" y="880"/>
              </a:cxn>
              <a:cxn ang="0">
                <a:pos x="2602" y="1207"/>
              </a:cxn>
              <a:cxn ang="0">
                <a:pos x="2188" y="1541"/>
              </a:cxn>
              <a:cxn ang="0">
                <a:pos x="362" y="1541"/>
              </a:cxn>
              <a:cxn ang="0">
                <a:pos x="0" y="1113"/>
              </a:cxn>
              <a:cxn ang="0">
                <a:pos x="477" y="675"/>
              </a:cxn>
              <a:cxn ang="0">
                <a:pos x="595" y="368"/>
              </a:cxn>
              <a:cxn ang="0">
                <a:pos x="988" y="372"/>
              </a:cxn>
            </a:cxnLst>
            <a:rect l="0" t="0" r="r" b="b"/>
            <a:pathLst>
              <a:path w="2602" h="1541">
                <a:moveTo>
                  <a:pt x="988" y="372"/>
                </a:moveTo>
                <a:cubicBezTo>
                  <a:pt x="988" y="372"/>
                  <a:pt x="1009" y="0"/>
                  <a:pt x="1538" y="0"/>
                </a:cubicBezTo>
                <a:cubicBezTo>
                  <a:pt x="2066" y="0"/>
                  <a:pt x="2171" y="410"/>
                  <a:pt x="2112" y="671"/>
                </a:cubicBezTo>
                <a:cubicBezTo>
                  <a:pt x="2112" y="671"/>
                  <a:pt x="2362" y="650"/>
                  <a:pt x="2331" y="880"/>
                </a:cubicBezTo>
                <a:cubicBezTo>
                  <a:pt x="2331" y="880"/>
                  <a:pt x="2602" y="918"/>
                  <a:pt x="2602" y="1207"/>
                </a:cubicBezTo>
                <a:cubicBezTo>
                  <a:pt x="2602" y="1495"/>
                  <a:pt x="2352" y="1541"/>
                  <a:pt x="2188" y="1541"/>
                </a:cubicBezTo>
                <a:cubicBezTo>
                  <a:pt x="2025" y="1541"/>
                  <a:pt x="362" y="1541"/>
                  <a:pt x="362" y="1541"/>
                </a:cubicBezTo>
                <a:cubicBezTo>
                  <a:pt x="362" y="1541"/>
                  <a:pt x="0" y="1502"/>
                  <a:pt x="0" y="1113"/>
                </a:cubicBezTo>
                <a:cubicBezTo>
                  <a:pt x="0" y="723"/>
                  <a:pt x="310" y="675"/>
                  <a:pt x="477" y="675"/>
                </a:cubicBezTo>
                <a:cubicBezTo>
                  <a:pt x="477" y="675"/>
                  <a:pt x="421" y="480"/>
                  <a:pt x="595" y="368"/>
                </a:cubicBezTo>
                <a:cubicBezTo>
                  <a:pt x="769" y="257"/>
                  <a:pt x="988" y="372"/>
                  <a:pt x="988" y="372"/>
                </a:cubicBezTo>
                <a:close/>
              </a:path>
            </a:pathLst>
          </a:custGeom>
          <a:gradFill>
            <a:gsLst>
              <a:gs pos="43000">
                <a:srgbClr val="0096D6">
                  <a:lumMod val="20000"/>
                  <a:lumOff val="80000"/>
                </a:srgbClr>
              </a:gs>
              <a:gs pos="100000">
                <a:srgbClr val="FFFFFF"/>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defTabSz="685845" eaLnBrk="0" fontAlgn="base" hangingPunct="0">
              <a:spcBef>
                <a:spcPct val="0"/>
              </a:spcBef>
              <a:spcAft>
                <a:spcPct val="0"/>
              </a:spcAft>
              <a:defRPr/>
            </a:pPr>
            <a:endParaRPr lang="en-US" dirty="0">
              <a:solidFill>
                <a:schemeClr val="tx1"/>
              </a:solidFill>
              <a:latin typeface="+mj-lt"/>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47BCDA7E-05F7-7A49-A614-7DF0E1900514}"/>
              </a:ext>
            </a:extLst>
          </p:cNvPr>
          <p:cNvGrpSpPr/>
          <p:nvPr/>
        </p:nvGrpSpPr>
        <p:grpSpPr>
          <a:xfrm>
            <a:off x="3832737" y="2188593"/>
            <a:ext cx="1126375" cy="345898"/>
            <a:chOff x="3769359" y="3225520"/>
            <a:chExt cx="1501875" cy="461191"/>
          </a:xfrm>
        </p:grpSpPr>
        <p:cxnSp>
          <p:nvCxnSpPr>
            <p:cNvPr id="5" name="Straight Connector 4">
              <a:extLst>
                <a:ext uri="{FF2B5EF4-FFF2-40B4-BE49-F238E27FC236}">
                  <a16:creationId xmlns:a16="http://schemas.microsoft.com/office/drawing/2014/main" id="{EB65699E-3A69-494A-9834-41CC2E75ED9D}"/>
                </a:ext>
              </a:extLst>
            </p:cNvPr>
            <p:cNvCxnSpPr/>
            <p:nvPr/>
          </p:nvCxnSpPr>
          <p:spPr>
            <a:xfrm flipV="1">
              <a:off x="4526248" y="3225520"/>
              <a:ext cx="0" cy="461191"/>
            </a:xfrm>
            <a:prstGeom prst="line">
              <a:avLst/>
            </a:prstGeom>
            <a:ln w="9525" cmpd="sng">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F126A54-100E-3C40-9686-B1650B90E88A}"/>
                </a:ext>
              </a:extLst>
            </p:cNvPr>
            <p:cNvCxnSpPr/>
            <p:nvPr/>
          </p:nvCxnSpPr>
          <p:spPr>
            <a:xfrm flipH="1" flipV="1">
              <a:off x="4539219" y="3225520"/>
              <a:ext cx="732015" cy="447921"/>
            </a:xfrm>
            <a:prstGeom prst="line">
              <a:avLst/>
            </a:prstGeom>
            <a:ln w="9525" cmpd="sng">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BF7E43F-BC6C-A545-9AC7-8CBE67B28BAD}"/>
                </a:ext>
              </a:extLst>
            </p:cNvPr>
            <p:cNvCxnSpPr/>
            <p:nvPr/>
          </p:nvCxnSpPr>
          <p:spPr>
            <a:xfrm flipV="1">
              <a:off x="3769359" y="3225520"/>
              <a:ext cx="756889" cy="461191"/>
            </a:xfrm>
            <a:prstGeom prst="line">
              <a:avLst/>
            </a:prstGeom>
            <a:ln w="9525" cmpd="sng">
              <a:solidFill>
                <a:schemeClr val="tx1">
                  <a:lumMod val="50000"/>
                  <a:lumOff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4F15AC2A-0A09-134C-8A38-ED6354B05160}"/>
              </a:ext>
            </a:extLst>
          </p:cNvPr>
          <p:cNvGrpSpPr/>
          <p:nvPr/>
        </p:nvGrpSpPr>
        <p:grpSpPr>
          <a:xfrm>
            <a:off x="3996407" y="1331570"/>
            <a:ext cx="827412" cy="857022"/>
            <a:chOff x="2761373" y="1183802"/>
            <a:chExt cx="827412" cy="857022"/>
          </a:xfrm>
        </p:grpSpPr>
        <p:pic>
          <p:nvPicPr>
            <p:cNvPr id="12" name="Picture 11" descr="8_vmanage.png">
              <a:extLst>
                <a:ext uri="{FF2B5EF4-FFF2-40B4-BE49-F238E27FC236}">
                  <a16:creationId xmlns:a16="http://schemas.microsoft.com/office/drawing/2014/main" id="{5ED7436C-AB6D-C143-BD87-2945DFDD2F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3378" y="1440258"/>
              <a:ext cx="583406" cy="600566"/>
            </a:xfrm>
            <a:prstGeom prst="rect">
              <a:avLst/>
            </a:prstGeom>
            <a:effectLst>
              <a:outerShdw blurRad="76200" dir="18900000" sy="23000" kx="-1200000" algn="bl" rotWithShape="0">
                <a:prstClr val="black">
                  <a:alpha val="20000"/>
                </a:prstClr>
              </a:outerShdw>
            </a:effectLst>
          </p:spPr>
        </p:pic>
        <p:sp>
          <p:nvSpPr>
            <p:cNvPr id="13" name="TextBox 12">
              <a:extLst>
                <a:ext uri="{FF2B5EF4-FFF2-40B4-BE49-F238E27FC236}">
                  <a16:creationId xmlns:a16="http://schemas.microsoft.com/office/drawing/2014/main" id="{A1269A4A-672E-794C-87B3-67DB05B72323}"/>
                </a:ext>
              </a:extLst>
            </p:cNvPr>
            <p:cNvSpPr txBox="1"/>
            <p:nvPr/>
          </p:nvSpPr>
          <p:spPr>
            <a:xfrm>
              <a:off x="2761373" y="1183802"/>
              <a:ext cx="827412" cy="261610"/>
            </a:xfrm>
            <a:prstGeom prst="rect">
              <a:avLst/>
            </a:prstGeom>
            <a:noFill/>
          </p:spPr>
          <p:txBody>
            <a:bodyPr wrap="square" rtlCol="0">
              <a:spAutoFit/>
            </a:bodyPr>
            <a:lstStyle/>
            <a:p>
              <a:pPr algn="ctr" defTabSz="457189" eaLnBrk="0" fontAlgn="base" hangingPunct="0">
                <a:spcBef>
                  <a:spcPct val="0"/>
                </a:spcBef>
                <a:spcAft>
                  <a:spcPct val="0"/>
                </a:spcAft>
              </a:pPr>
              <a:r>
                <a:rPr lang="en-US" sz="11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vManage</a:t>
              </a:r>
            </a:p>
          </p:txBody>
        </p:sp>
      </p:grpSp>
      <p:grpSp>
        <p:nvGrpSpPr>
          <p:cNvPr id="14" name="Group 13">
            <a:extLst>
              <a:ext uri="{FF2B5EF4-FFF2-40B4-BE49-F238E27FC236}">
                <a16:creationId xmlns:a16="http://schemas.microsoft.com/office/drawing/2014/main" id="{4F88C510-8B0F-A543-8FDD-7FB255054E4E}"/>
              </a:ext>
            </a:extLst>
          </p:cNvPr>
          <p:cNvGrpSpPr/>
          <p:nvPr/>
        </p:nvGrpSpPr>
        <p:grpSpPr>
          <a:xfrm>
            <a:off x="3267508" y="1590634"/>
            <a:ext cx="624244" cy="819019"/>
            <a:chOff x="1131203" y="1924514"/>
            <a:chExt cx="624244" cy="819019"/>
          </a:xfrm>
        </p:grpSpPr>
        <p:pic>
          <p:nvPicPr>
            <p:cNvPr id="15" name="Picture 14" descr="9_vbond.png">
              <a:extLst>
                <a:ext uri="{FF2B5EF4-FFF2-40B4-BE49-F238E27FC236}">
                  <a16:creationId xmlns:a16="http://schemas.microsoft.com/office/drawing/2014/main" id="{F724259C-0F16-7649-B08C-A3B26D525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898" y="1924514"/>
              <a:ext cx="615549" cy="614970"/>
            </a:xfrm>
            <a:prstGeom prst="rect">
              <a:avLst/>
            </a:prstGeom>
            <a:effectLst>
              <a:outerShdw blurRad="76200" dir="18900000" sy="23000" kx="-1200000" algn="bl" rotWithShape="0">
                <a:prstClr val="black">
                  <a:alpha val="20000"/>
                </a:prstClr>
              </a:outerShdw>
            </a:effectLst>
          </p:spPr>
        </p:pic>
        <p:sp>
          <p:nvSpPr>
            <p:cNvPr id="16" name="TextBox 15">
              <a:extLst>
                <a:ext uri="{FF2B5EF4-FFF2-40B4-BE49-F238E27FC236}">
                  <a16:creationId xmlns:a16="http://schemas.microsoft.com/office/drawing/2014/main" id="{06124FC7-C702-0348-B21E-0C779750A71C}"/>
                </a:ext>
              </a:extLst>
            </p:cNvPr>
            <p:cNvSpPr txBox="1"/>
            <p:nvPr/>
          </p:nvSpPr>
          <p:spPr>
            <a:xfrm>
              <a:off x="1131203" y="2481923"/>
              <a:ext cx="623520" cy="261610"/>
            </a:xfrm>
            <a:prstGeom prst="rect">
              <a:avLst/>
            </a:prstGeom>
            <a:noFill/>
          </p:spPr>
          <p:txBody>
            <a:bodyPr wrap="square" rtlCol="0">
              <a:spAutoFit/>
            </a:bodyPr>
            <a:lstStyle/>
            <a:p>
              <a:pPr algn="ctr" defTabSz="457189" eaLnBrk="0" fontAlgn="base" hangingPunct="0">
                <a:spcBef>
                  <a:spcPct val="0"/>
                </a:spcBef>
                <a:spcAft>
                  <a:spcPct val="0"/>
                </a:spcAft>
              </a:pPr>
              <a:r>
                <a:rPr lang="en-US" sz="11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vBond</a:t>
              </a:r>
            </a:p>
          </p:txBody>
        </p:sp>
      </p:grpSp>
      <p:grpSp>
        <p:nvGrpSpPr>
          <p:cNvPr id="17" name="Group 16">
            <a:extLst>
              <a:ext uri="{FF2B5EF4-FFF2-40B4-BE49-F238E27FC236}">
                <a16:creationId xmlns:a16="http://schemas.microsoft.com/office/drawing/2014/main" id="{F48A28EB-C8D4-8E45-A38A-EDC1DD61CED1}"/>
              </a:ext>
            </a:extLst>
          </p:cNvPr>
          <p:cNvGrpSpPr/>
          <p:nvPr/>
        </p:nvGrpSpPr>
        <p:grpSpPr>
          <a:xfrm>
            <a:off x="3020143" y="2830243"/>
            <a:ext cx="2741659" cy="1633334"/>
            <a:chOff x="1785109" y="2682475"/>
            <a:chExt cx="2741659" cy="1633334"/>
          </a:xfrm>
        </p:grpSpPr>
        <p:pic>
          <p:nvPicPr>
            <p:cNvPr id="18" name="Picture 17">
              <a:extLst>
                <a:ext uri="{FF2B5EF4-FFF2-40B4-BE49-F238E27FC236}">
                  <a16:creationId xmlns:a16="http://schemas.microsoft.com/office/drawing/2014/main" id="{E63D8530-99E4-E842-A26D-7C1A17A52D97}"/>
                </a:ext>
              </a:extLst>
            </p:cNvPr>
            <p:cNvPicPr>
              <a:picLocks noChangeAspect="1"/>
            </p:cNvPicPr>
            <p:nvPr/>
          </p:nvPicPr>
          <p:blipFill>
            <a:blip r:embed="rId4" cstate="print">
              <a:duotone>
                <a:prstClr val="black"/>
                <a:srgbClr val="676767">
                  <a:tint val="45000"/>
                  <a:satMod val="400000"/>
                </a:srgbClr>
              </a:duotone>
              <a:extLst>
                <a:ext uri="{28A0092B-C50C-407E-A947-70E740481C1C}">
                  <a14:useLocalDpi xmlns:a14="http://schemas.microsoft.com/office/drawing/2010/main"/>
                </a:ext>
              </a:extLst>
            </a:blip>
            <a:stretch>
              <a:fillRect/>
            </a:stretch>
          </p:blipFill>
          <p:spPr>
            <a:xfrm>
              <a:off x="1785109" y="2682475"/>
              <a:ext cx="2741659" cy="1633334"/>
            </a:xfrm>
            <a:prstGeom prst="rect">
              <a:avLst/>
            </a:prstGeom>
            <a:effectLst/>
          </p:spPr>
        </p:pic>
        <p:grpSp>
          <p:nvGrpSpPr>
            <p:cNvPr id="19" name="Group 18">
              <a:extLst>
                <a:ext uri="{FF2B5EF4-FFF2-40B4-BE49-F238E27FC236}">
                  <a16:creationId xmlns:a16="http://schemas.microsoft.com/office/drawing/2014/main" id="{5F7107CE-EFFE-5B4E-B20C-9C6E349A123D}"/>
                </a:ext>
              </a:extLst>
            </p:cNvPr>
            <p:cNvGrpSpPr/>
            <p:nvPr/>
          </p:nvGrpSpPr>
          <p:grpSpPr>
            <a:xfrm>
              <a:off x="2341163" y="3178839"/>
              <a:ext cx="1494024" cy="672922"/>
              <a:chOff x="2341163" y="3178839"/>
              <a:chExt cx="1494024" cy="672922"/>
            </a:xfrm>
          </p:grpSpPr>
          <p:grpSp>
            <p:nvGrpSpPr>
              <p:cNvPr id="20" name="Group 19">
                <a:extLst>
                  <a:ext uri="{FF2B5EF4-FFF2-40B4-BE49-F238E27FC236}">
                    <a16:creationId xmlns:a16="http://schemas.microsoft.com/office/drawing/2014/main" id="{9D40F42B-EE78-124D-A2E7-C0BC8138E113}"/>
                  </a:ext>
                </a:extLst>
              </p:cNvPr>
              <p:cNvGrpSpPr/>
              <p:nvPr/>
            </p:nvGrpSpPr>
            <p:grpSpPr>
              <a:xfrm>
                <a:off x="3144854" y="3178839"/>
                <a:ext cx="690333" cy="426842"/>
                <a:chOff x="6420813" y="3215419"/>
                <a:chExt cx="690333" cy="426842"/>
              </a:xfrm>
              <a:effectLst>
                <a:outerShdw blurRad="76200" dir="18900000" sy="23000" kx="-1200000" algn="bl" rotWithShape="0">
                  <a:prstClr val="black">
                    <a:alpha val="20000"/>
                  </a:prstClr>
                </a:outerShdw>
              </a:effectLst>
            </p:grpSpPr>
            <p:sp>
              <p:nvSpPr>
                <p:cNvPr id="27" name="Freeform 7">
                  <a:extLst>
                    <a:ext uri="{FF2B5EF4-FFF2-40B4-BE49-F238E27FC236}">
                      <a16:creationId xmlns:a16="http://schemas.microsoft.com/office/drawing/2014/main" id="{F3CF97A7-B63A-1743-B74F-8D5E334D4DF1}"/>
                    </a:ext>
                  </a:extLst>
                </p:cNvPr>
                <p:cNvSpPr>
                  <a:spLocks/>
                </p:cNvSpPr>
                <p:nvPr/>
              </p:nvSpPr>
              <p:spPr bwMode="auto">
                <a:xfrm>
                  <a:off x="6420813" y="3215419"/>
                  <a:ext cx="690333" cy="426842"/>
                </a:xfrm>
                <a:custGeom>
                  <a:avLst/>
                  <a:gdLst/>
                  <a:ahLst/>
                  <a:cxnLst>
                    <a:cxn ang="0">
                      <a:pos x="988" y="372"/>
                    </a:cxn>
                    <a:cxn ang="0">
                      <a:pos x="1538" y="0"/>
                    </a:cxn>
                    <a:cxn ang="0">
                      <a:pos x="2112" y="671"/>
                    </a:cxn>
                    <a:cxn ang="0">
                      <a:pos x="2331" y="880"/>
                    </a:cxn>
                    <a:cxn ang="0">
                      <a:pos x="2602" y="1207"/>
                    </a:cxn>
                    <a:cxn ang="0">
                      <a:pos x="2188" y="1541"/>
                    </a:cxn>
                    <a:cxn ang="0">
                      <a:pos x="362" y="1541"/>
                    </a:cxn>
                    <a:cxn ang="0">
                      <a:pos x="0" y="1113"/>
                    </a:cxn>
                    <a:cxn ang="0">
                      <a:pos x="477" y="675"/>
                    </a:cxn>
                    <a:cxn ang="0">
                      <a:pos x="595" y="368"/>
                    </a:cxn>
                    <a:cxn ang="0">
                      <a:pos x="988" y="372"/>
                    </a:cxn>
                  </a:cxnLst>
                  <a:rect l="0" t="0" r="r" b="b"/>
                  <a:pathLst>
                    <a:path w="2602" h="1541">
                      <a:moveTo>
                        <a:pt x="988" y="372"/>
                      </a:moveTo>
                      <a:cubicBezTo>
                        <a:pt x="988" y="372"/>
                        <a:pt x="1009" y="0"/>
                        <a:pt x="1538" y="0"/>
                      </a:cubicBezTo>
                      <a:cubicBezTo>
                        <a:pt x="2066" y="0"/>
                        <a:pt x="2171" y="410"/>
                        <a:pt x="2112" y="671"/>
                      </a:cubicBezTo>
                      <a:cubicBezTo>
                        <a:pt x="2112" y="671"/>
                        <a:pt x="2362" y="650"/>
                        <a:pt x="2331" y="880"/>
                      </a:cubicBezTo>
                      <a:cubicBezTo>
                        <a:pt x="2331" y="880"/>
                        <a:pt x="2602" y="918"/>
                        <a:pt x="2602" y="1207"/>
                      </a:cubicBezTo>
                      <a:cubicBezTo>
                        <a:pt x="2602" y="1495"/>
                        <a:pt x="2352" y="1541"/>
                        <a:pt x="2188" y="1541"/>
                      </a:cubicBezTo>
                      <a:cubicBezTo>
                        <a:pt x="2025" y="1541"/>
                        <a:pt x="362" y="1541"/>
                        <a:pt x="362" y="1541"/>
                      </a:cubicBezTo>
                      <a:cubicBezTo>
                        <a:pt x="362" y="1541"/>
                        <a:pt x="0" y="1502"/>
                        <a:pt x="0" y="1113"/>
                      </a:cubicBezTo>
                      <a:cubicBezTo>
                        <a:pt x="0" y="723"/>
                        <a:pt x="310" y="675"/>
                        <a:pt x="477" y="675"/>
                      </a:cubicBezTo>
                      <a:cubicBezTo>
                        <a:pt x="477" y="675"/>
                        <a:pt x="421" y="480"/>
                        <a:pt x="595" y="368"/>
                      </a:cubicBezTo>
                      <a:cubicBezTo>
                        <a:pt x="769" y="257"/>
                        <a:pt x="988" y="372"/>
                        <a:pt x="988" y="372"/>
                      </a:cubicBezTo>
                      <a:close/>
                    </a:path>
                  </a:pathLst>
                </a:custGeom>
                <a:gradFill>
                  <a:gsLst>
                    <a:gs pos="0">
                      <a:schemeClr val="tx1">
                        <a:lumMod val="60000"/>
                        <a:lumOff val="40000"/>
                      </a:schemeClr>
                    </a:gs>
                    <a:gs pos="100000">
                      <a:srgbClr val="FFFFFF"/>
                    </a:gs>
                  </a:gsLst>
                  <a:lin ang="5400000" scaled="0"/>
                </a:gradFill>
                <a:ln w="9525">
                  <a:solidFill>
                    <a:schemeClr val="tx1">
                      <a:lumMod val="50000"/>
                      <a:lumOff val="50000"/>
                    </a:schemeClr>
                  </a:solidFill>
                  <a:round/>
                  <a:headEnd/>
                  <a:tailEnd/>
                </a:ln>
              </p:spPr>
              <p:txBody>
                <a:bodyPr vert="horz" wrap="square" lIns="68586" tIns="34294" rIns="68586" bIns="34294" numCol="1" anchor="t" anchorCtr="0" compatLnSpc="1">
                  <a:prstTxWarp prst="textNoShape">
                    <a:avLst/>
                  </a:prstTxWarp>
                </a:bodyPr>
                <a:lstStyle/>
                <a:p>
                  <a:pPr defTabSz="685845" eaLnBrk="0" fontAlgn="base" hangingPunct="0">
                    <a:spcBef>
                      <a:spcPct val="0"/>
                    </a:spcBef>
                    <a:spcAft>
                      <a:spcPct val="0"/>
                    </a:spcAft>
                    <a:defRPr/>
                  </a:pPr>
                  <a:endParaRPr lang="en-US" dirty="0">
                    <a:solidFill>
                      <a:schemeClr val="tx1"/>
                    </a:solidFill>
                    <a:latin typeface="+mj-lt"/>
                    <a:ea typeface="ＭＳ Ｐゴシック" panose="020B0600070205080204" pitchFamily="34" charset="-128"/>
                    <a:cs typeface="+mn-cs"/>
                  </a:endParaRPr>
                </a:p>
              </p:txBody>
            </p:sp>
            <p:sp>
              <p:nvSpPr>
                <p:cNvPr id="28" name="TextBox 28">
                  <a:extLst>
                    <a:ext uri="{FF2B5EF4-FFF2-40B4-BE49-F238E27FC236}">
                      <a16:creationId xmlns:a16="http://schemas.microsoft.com/office/drawing/2014/main" id="{D98615B9-871C-0541-AF6B-DF1D938C3F40}"/>
                    </a:ext>
                  </a:extLst>
                </p:cNvPr>
                <p:cNvSpPr txBox="1">
                  <a:spLocks noChangeArrowheads="1"/>
                </p:cNvSpPr>
                <p:nvPr/>
              </p:nvSpPr>
              <p:spPr bwMode="auto">
                <a:xfrm>
                  <a:off x="6616199" y="3396038"/>
                  <a:ext cx="328936" cy="230832"/>
                </a:xfrm>
                <a:prstGeom prst="rect">
                  <a:avLst/>
                </a:prstGeom>
                <a:noFill/>
                <a:ln w="9525">
                  <a:noFill/>
                  <a:miter lim="800000"/>
                  <a:headEnd/>
                  <a:tailEnd/>
                </a:ln>
              </p:spPr>
              <p:txBody>
                <a:bodyPr wrap="none">
                  <a:spAutoFit/>
                </a:bodyPr>
                <a:lstStyle/>
                <a:p>
                  <a:pPr algn="ctr" defTabSz="685845" eaLnBrk="0" fontAlgn="base" hangingPunct="0">
                    <a:spcBef>
                      <a:spcPct val="0"/>
                    </a:spcBef>
                    <a:spcAft>
                      <a:spcPct val="0"/>
                    </a:spcAft>
                    <a:buClr>
                      <a:srgbClr val="000000"/>
                    </a:buClr>
                    <a:buSzPct val="100000"/>
                    <a:defRPr/>
                  </a:pPr>
                  <a:r>
                    <a:rPr lang="en-US" sz="900" b="1" dirty="0">
                      <a:solidFill>
                        <a:schemeClr val="tx1"/>
                      </a:solidFill>
                      <a:latin typeface="+mj-lt"/>
                      <a:ea typeface="ＭＳ Ｐゴシック" panose="020B0600070205080204" pitchFamily="34" charset="-128"/>
                      <a:cs typeface="Arial" pitchFamily="34" charset="0"/>
                      <a:sym typeface="Arial" pitchFamily="34" charset="0"/>
                    </a:rPr>
                    <a:t>4G</a:t>
                  </a:r>
                </a:p>
              </p:txBody>
            </p:sp>
          </p:grpSp>
          <p:grpSp>
            <p:nvGrpSpPr>
              <p:cNvPr id="21" name="Group 20">
                <a:extLst>
                  <a:ext uri="{FF2B5EF4-FFF2-40B4-BE49-F238E27FC236}">
                    <a16:creationId xmlns:a16="http://schemas.microsoft.com/office/drawing/2014/main" id="{5C50995F-6316-554E-BDA5-2BC807DDEA0A}"/>
                  </a:ext>
                </a:extLst>
              </p:cNvPr>
              <p:cNvGrpSpPr/>
              <p:nvPr/>
            </p:nvGrpSpPr>
            <p:grpSpPr>
              <a:xfrm>
                <a:off x="2341163" y="3208810"/>
                <a:ext cx="690333" cy="411452"/>
                <a:chOff x="5750570" y="3215419"/>
                <a:chExt cx="690333" cy="411452"/>
              </a:xfrm>
              <a:effectLst>
                <a:outerShdw blurRad="76200" dir="18900000" sy="23000" kx="-1200000" algn="bl" rotWithShape="0">
                  <a:prstClr val="black">
                    <a:alpha val="20000"/>
                  </a:prstClr>
                </a:outerShdw>
              </a:effectLst>
            </p:grpSpPr>
            <p:sp>
              <p:nvSpPr>
                <p:cNvPr id="25" name="Freeform 7">
                  <a:extLst>
                    <a:ext uri="{FF2B5EF4-FFF2-40B4-BE49-F238E27FC236}">
                      <a16:creationId xmlns:a16="http://schemas.microsoft.com/office/drawing/2014/main" id="{21249095-E15B-A74C-9A3E-158EB419BF0D}"/>
                    </a:ext>
                  </a:extLst>
                </p:cNvPr>
                <p:cNvSpPr>
                  <a:spLocks/>
                </p:cNvSpPr>
                <p:nvPr/>
              </p:nvSpPr>
              <p:spPr bwMode="auto">
                <a:xfrm>
                  <a:off x="5750570" y="3215419"/>
                  <a:ext cx="690333" cy="408002"/>
                </a:xfrm>
                <a:custGeom>
                  <a:avLst/>
                  <a:gdLst/>
                  <a:ahLst/>
                  <a:cxnLst>
                    <a:cxn ang="0">
                      <a:pos x="988" y="372"/>
                    </a:cxn>
                    <a:cxn ang="0">
                      <a:pos x="1538" y="0"/>
                    </a:cxn>
                    <a:cxn ang="0">
                      <a:pos x="2112" y="671"/>
                    </a:cxn>
                    <a:cxn ang="0">
                      <a:pos x="2331" y="880"/>
                    </a:cxn>
                    <a:cxn ang="0">
                      <a:pos x="2602" y="1207"/>
                    </a:cxn>
                    <a:cxn ang="0">
                      <a:pos x="2188" y="1541"/>
                    </a:cxn>
                    <a:cxn ang="0">
                      <a:pos x="362" y="1541"/>
                    </a:cxn>
                    <a:cxn ang="0">
                      <a:pos x="0" y="1113"/>
                    </a:cxn>
                    <a:cxn ang="0">
                      <a:pos x="477" y="675"/>
                    </a:cxn>
                    <a:cxn ang="0">
                      <a:pos x="595" y="368"/>
                    </a:cxn>
                    <a:cxn ang="0">
                      <a:pos x="988" y="372"/>
                    </a:cxn>
                  </a:cxnLst>
                  <a:rect l="0" t="0" r="r" b="b"/>
                  <a:pathLst>
                    <a:path w="2602" h="1541">
                      <a:moveTo>
                        <a:pt x="988" y="372"/>
                      </a:moveTo>
                      <a:cubicBezTo>
                        <a:pt x="988" y="372"/>
                        <a:pt x="1009" y="0"/>
                        <a:pt x="1538" y="0"/>
                      </a:cubicBezTo>
                      <a:cubicBezTo>
                        <a:pt x="2066" y="0"/>
                        <a:pt x="2171" y="410"/>
                        <a:pt x="2112" y="671"/>
                      </a:cubicBezTo>
                      <a:cubicBezTo>
                        <a:pt x="2112" y="671"/>
                        <a:pt x="2362" y="650"/>
                        <a:pt x="2331" y="880"/>
                      </a:cubicBezTo>
                      <a:cubicBezTo>
                        <a:pt x="2331" y="880"/>
                        <a:pt x="2602" y="918"/>
                        <a:pt x="2602" y="1207"/>
                      </a:cubicBezTo>
                      <a:cubicBezTo>
                        <a:pt x="2602" y="1495"/>
                        <a:pt x="2352" y="1541"/>
                        <a:pt x="2188" y="1541"/>
                      </a:cubicBezTo>
                      <a:cubicBezTo>
                        <a:pt x="2025" y="1541"/>
                        <a:pt x="362" y="1541"/>
                        <a:pt x="362" y="1541"/>
                      </a:cubicBezTo>
                      <a:cubicBezTo>
                        <a:pt x="362" y="1541"/>
                        <a:pt x="0" y="1502"/>
                        <a:pt x="0" y="1113"/>
                      </a:cubicBezTo>
                      <a:cubicBezTo>
                        <a:pt x="0" y="723"/>
                        <a:pt x="310" y="675"/>
                        <a:pt x="477" y="675"/>
                      </a:cubicBezTo>
                      <a:cubicBezTo>
                        <a:pt x="477" y="675"/>
                        <a:pt x="421" y="480"/>
                        <a:pt x="595" y="368"/>
                      </a:cubicBezTo>
                      <a:cubicBezTo>
                        <a:pt x="769" y="257"/>
                        <a:pt x="988" y="372"/>
                        <a:pt x="988" y="372"/>
                      </a:cubicBezTo>
                      <a:close/>
                    </a:path>
                  </a:pathLst>
                </a:custGeom>
                <a:gradFill>
                  <a:gsLst>
                    <a:gs pos="0">
                      <a:schemeClr val="tx1">
                        <a:lumMod val="60000"/>
                        <a:lumOff val="40000"/>
                      </a:schemeClr>
                    </a:gs>
                    <a:gs pos="100000">
                      <a:srgbClr val="FFFFFF"/>
                    </a:gs>
                  </a:gsLst>
                  <a:lin ang="5400000" scaled="0"/>
                </a:gradFill>
                <a:ln w="9525">
                  <a:solidFill>
                    <a:schemeClr val="tx1">
                      <a:lumMod val="50000"/>
                      <a:lumOff val="50000"/>
                    </a:schemeClr>
                  </a:solidFill>
                  <a:round/>
                  <a:headEnd/>
                  <a:tailEnd/>
                </a:ln>
              </p:spPr>
              <p:txBody>
                <a:bodyPr vert="horz" wrap="square" lIns="68586" tIns="34294" rIns="68586" bIns="34294" numCol="1" anchor="t" anchorCtr="0" compatLnSpc="1">
                  <a:prstTxWarp prst="textNoShape">
                    <a:avLst/>
                  </a:prstTxWarp>
                </a:bodyPr>
                <a:lstStyle/>
                <a:p>
                  <a:pPr defTabSz="685845" eaLnBrk="0" fontAlgn="base" hangingPunct="0">
                    <a:spcBef>
                      <a:spcPct val="0"/>
                    </a:spcBef>
                    <a:spcAft>
                      <a:spcPct val="0"/>
                    </a:spcAft>
                    <a:defRPr/>
                  </a:pPr>
                  <a:endParaRPr lang="en-US" dirty="0">
                    <a:solidFill>
                      <a:schemeClr val="tx1"/>
                    </a:solidFill>
                    <a:latin typeface="+mj-lt"/>
                    <a:ea typeface="ＭＳ Ｐゴシック" panose="020B0600070205080204" pitchFamily="34" charset="-128"/>
                    <a:cs typeface="+mn-cs"/>
                  </a:endParaRPr>
                </a:p>
              </p:txBody>
            </p:sp>
            <p:sp>
              <p:nvSpPr>
                <p:cNvPr id="26" name="TextBox 28">
                  <a:extLst>
                    <a:ext uri="{FF2B5EF4-FFF2-40B4-BE49-F238E27FC236}">
                      <a16:creationId xmlns:a16="http://schemas.microsoft.com/office/drawing/2014/main" id="{52A3AA9A-77F2-6C4D-A19E-B9359E9EECD2}"/>
                    </a:ext>
                  </a:extLst>
                </p:cNvPr>
                <p:cNvSpPr txBox="1">
                  <a:spLocks noChangeArrowheads="1"/>
                </p:cNvSpPr>
                <p:nvPr/>
              </p:nvSpPr>
              <p:spPr bwMode="auto">
                <a:xfrm>
                  <a:off x="5879432" y="3396039"/>
                  <a:ext cx="461985" cy="230832"/>
                </a:xfrm>
                <a:prstGeom prst="rect">
                  <a:avLst/>
                </a:prstGeom>
                <a:noFill/>
                <a:ln w="9525">
                  <a:noFill/>
                  <a:miter lim="800000"/>
                  <a:headEnd/>
                  <a:tailEnd/>
                </a:ln>
              </p:spPr>
              <p:txBody>
                <a:bodyPr wrap="none">
                  <a:spAutoFit/>
                </a:bodyPr>
                <a:lstStyle/>
                <a:p>
                  <a:pPr algn="ctr" defTabSz="685845" eaLnBrk="0" fontAlgn="base" hangingPunct="0">
                    <a:spcBef>
                      <a:spcPct val="0"/>
                    </a:spcBef>
                    <a:spcAft>
                      <a:spcPct val="0"/>
                    </a:spcAft>
                    <a:buClr>
                      <a:srgbClr val="000000"/>
                    </a:buClr>
                    <a:buSzPct val="100000"/>
                    <a:defRPr/>
                  </a:pPr>
                  <a:r>
                    <a:rPr lang="en-US" sz="900" b="1" dirty="0">
                      <a:solidFill>
                        <a:schemeClr val="tx1"/>
                      </a:solidFill>
                      <a:latin typeface="+mj-lt"/>
                      <a:ea typeface="ＭＳ Ｐゴシック" panose="020B0600070205080204" pitchFamily="34" charset="-128"/>
                      <a:cs typeface="Arial" pitchFamily="34" charset="0"/>
                      <a:sym typeface="Arial" pitchFamily="34" charset="0"/>
                    </a:rPr>
                    <a:t>MPLS</a:t>
                  </a:r>
                </a:p>
              </p:txBody>
            </p:sp>
          </p:grpSp>
          <p:grpSp>
            <p:nvGrpSpPr>
              <p:cNvPr id="22" name="Group 21">
                <a:extLst>
                  <a:ext uri="{FF2B5EF4-FFF2-40B4-BE49-F238E27FC236}">
                    <a16:creationId xmlns:a16="http://schemas.microsoft.com/office/drawing/2014/main" id="{41665FFC-A4B4-0046-A1AE-A65996CE8218}"/>
                  </a:ext>
                </a:extLst>
              </p:cNvPr>
              <p:cNvGrpSpPr/>
              <p:nvPr/>
            </p:nvGrpSpPr>
            <p:grpSpPr>
              <a:xfrm>
                <a:off x="2754036" y="3454482"/>
                <a:ext cx="680766" cy="397279"/>
                <a:chOff x="2754036" y="3348683"/>
                <a:chExt cx="680766" cy="397279"/>
              </a:xfrm>
              <a:effectLst>
                <a:outerShdw blurRad="76200" dir="18900000" sy="23000" kx="-1200000" algn="bl" rotWithShape="0">
                  <a:prstClr val="black">
                    <a:alpha val="20000"/>
                  </a:prstClr>
                </a:outerShdw>
              </a:effectLst>
            </p:grpSpPr>
            <p:sp>
              <p:nvSpPr>
                <p:cNvPr id="23" name="Freeform 22">
                  <a:extLst>
                    <a:ext uri="{FF2B5EF4-FFF2-40B4-BE49-F238E27FC236}">
                      <a16:creationId xmlns:a16="http://schemas.microsoft.com/office/drawing/2014/main" id="{16E09155-513C-E645-9669-350EC5C86DD9}"/>
                    </a:ext>
                  </a:extLst>
                </p:cNvPr>
                <p:cNvSpPr>
                  <a:spLocks/>
                </p:cNvSpPr>
                <p:nvPr/>
              </p:nvSpPr>
              <p:spPr bwMode="auto">
                <a:xfrm>
                  <a:off x="2754036" y="3348683"/>
                  <a:ext cx="680766" cy="395517"/>
                </a:xfrm>
                <a:custGeom>
                  <a:avLst/>
                  <a:gdLst/>
                  <a:ahLst/>
                  <a:cxnLst>
                    <a:cxn ang="0">
                      <a:pos x="988" y="372"/>
                    </a:cxn>
                    <a:cxn ang="0">
                      <a:pos x="1538" y="0"/>
                    </a:cxn>
                    <a:cxn ang="0">
                      <a:pos x="2112" y="671"/>
                    </a:cxn>
                    <a:cxn ang="0">
                      <a:pos x="2331" y="880"/>
                    </a:cxn>
                    <a:cxn ang="0">
                      <a:pos x="2602" y="1207"/>
                    </a:cxn>
                    <a:cxn ang="0">
                      <a:pos x="2188" y="1541"/>
                    </a:cxn>
                    <a:cxn ang="0">
                      <a:pos x="362" y="1541"/>
                    </a:cxn>
                    <a:cxn ang="0">
                      <a:pos x="0" y="1113"/>
                    </a:cxn>
                    <a:cxn ang="0">
                      <a:pos x="477" y="675"/>
                    </a:cxn>
                    <a:cxn ang="0">
                      <a:pos x="595" y="368"/>
                    </a:cxn>
                    <a:cxn ang="0">
                      <a:pos x="988" y="372"/>
                    </a:cxn>
                  </a:cxnLst>
                  <a:rect l="0" t="0" r="r" b="b"/>
                  <a:pathLst>
                    <a:path w="2602" h="1541">
                      <a:moveTo>
                        <a:pt x="988" y="372"/>
                      </a:moveTo>
                      <a:cubicBezTo>
                        <a:pt x="988" y="372"/>
                        <a:pt x="1009" y="0"/>
                        <a:pt x="1538" y="0"/>
                      </a:cubicBezTo>
                      <a:cubicBezTo>
                        <a:pt x="2066" y="0"/>
                        <a:pt x="2171" y="410"/>
                        <a:pt x="2112" y="671"/>
                      </a:cubicBezTo>
                      <a:cubicBezTo>
                        <a:pt x="2112" y="671"/>
                        <a:pt x="2362" y="650"/>
                        <a:pt x="2331" y="880"/>
                      </a:cubicBezTo>
                      <a:cubicBezTo>
                        <a:pt x="2331" y="880"/>
                        <a:pt x="2602" y="918"/>
                        <a:pt x="2602" y="1207"/>
                      </a:cubicBezTo>
                      <a:cubicBezTo>
                        <a:pt x="2602" y="1495"/>
                        <a:pt x="2352" y="1541"/>
                        <a:pt x="2188" y="1541"/>
                      </a:cubicBezTo>
                      <a:cubicBezTo>
                        <a:pt x="2025" y="1541"/>
                        <a:pt x="362" y="1541"/>
                        <a:pt x="362" y="1541"/>
                      </a:cubicBezTo>
                      <a:cubicBezTo>
                        <a:pt x="362" y="1541"/>
                        <a:pt x="0" y="1502"/>
                        <a:pt x="0" y="1113"/>
                      </a:cubicBezTo>
                      <a:cubicBezTo>
                        <a:pt x="0" y="723"/>
                        <a:pt x="310" y="675"/>
                        <a:pt x="477" y="675"/>
                      </a:cubicBezTo>
                      <a:cubicBezTo>
                        <a:pt x="477" y="675"/>
                        <a:pt x="421" y="480"/>
                        <a:pt x="595" y="368"/>
                      </a:cubicBezTo>
                      <a:cubicBezTo>
                        <a:pt x="769" y="257"/>
                        <a:pt x="988" y="372"/>
                        <a:pt x="988" y="372"/>
                      </a:cubicBezTo>
                      <a:close/>
                    </a:path>
                  </a:pathLst>
                </a:custGeom>
                <a:gradFill>
                  <a:gsLst>
                    <a:gs pos="0">
                      <a:schemeClr val="tx1">
                        <a:lumMod val="60000"/>
                        <a:lumOff val="40000"/>
                      </a:schemeClr>
                    </a:gs>
                    <a:gs pos="100000">
                      <a:srgbClr val="FFFFFF"/>
                    </a:gs>
                  </a:gsLst>
                  <a:lin ang="5400000" scaled="0"/>
                </a:grad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pPr defTabSz="685845" eaLnBrk="0" fontAlgn="base" hangingPunct="0">
                    <a:spcBef>
                      <a:spcPct val="0"/>
                    </a:spcBef>
                    <a:spcAft>
                      <a:spcPct val="0"/>
                    </a:spcAft>
                    <a:defRPr/>
                  </a:pPr>
                  <a:endParaRPr lang="en-US" dirty="0">
                    <a:solidFill>
                      <a:schemeClr val="tx1"/>
                    </a:solidFill>
                    <a:latin typeface="+mj-lt"/>
                    <a:ea typeface="ＭＳ Ｐゴシック" panose="020B0600070205080204" pitchFamily="34" charset="-128"/>
                    <a:cs typeface="+mn-cs"/>
                  </a:endParaRPr>
                </a:p>
              </p:txBody>
            </p:sp>
            <p:sp>
              <p:nvSpPr>
                <p:cNvPr id="24" name="TextBox 28">
                  <a:extLst>
                    <a:ext uri="{FF2B5EF4-FFF2-40B4-BE49-F238E27FC236}">
                      <a16:creationId xmlns:a16="http://schemas.microsoft.com/office/drawing/2014/main" id="{8F6D956F-CC64-ED41-A161-836D9F80BB02}"/>
                    </a:ext>
                  </a:extLst>
                </p:cNvPr>
                <p:cNvSpPr txBox="1">
                  <a:spLocks noChangeArrowheads="1"/>
                </p:cNvSpPr>
                <p:nvPr/>
              </p:nvSpPr>
              <p:spPr bwMode="auto">
                <a:xfrm>
                  <a:off x="2890013" y="3515130"/>
                  <a:ext cx="429925" cy="230832"/>
                </a:xfrm>
                <a:prstGeom prst="rect">
                  <a:avLst/>
                </a:prstGeom>
                <a:noFill/>
                <a:ln w="9525">
                  <a:noFill/>
                  <a:miter lim="800000"/>
                  <a:headEnd/>
                  <a:tailEnd/>
                </a:ln>
              </p:spPr>
              <p:txBody>
                <a:bodyPr wrap="none">
                  <a:spAutoFit/>
                </a:bodyPr>
                <a:lstStyle/>
                <a:p>
                  <a:pPr algn="ctr" defTabSz="685845" eaLnBrk="0" fontAlgn="base" hangingPunct="0">
                    <a:spcBef>
                      <a:spcPct val="0"/>
                    </a:spcBef>
                    <a:spcAft>
                      <a:spcPct val="0"/>
                    </a:spcAft>
                    <a:buClr>
                      <a:srgbClr val="000000"/>
                    </a:buClr>
                    <a:buSzPct val="100000"/>
                    <a:defRPr/>
                  </a:pPr>
                  <a:r>
                    <a:rPr lang="en-US" sz="900" b="1" dirty="0">
                      <a:solidFill>
                        <a:schemeClr val="tx1"/>
                      </a:solidFill>
                      <a:latin typeface="+mj-lt"/>
                      <a:ea typeface="ＭＳ Ｐゴシック" panose="020B0600070205080204" pitchFamily="34" charset="-128"/>
                      <a:cs typeface="Arial" pitchFamily="34" charset="0"/>
                      <a:sym typeface="Arial" pitchFamily="34" charset="0"/>
                    </a:rPr>
                    <a:t>INET</a:t>
                  </a:r>
                </a:p>
              </p:txBody>
            </p:sp>
          </p:grpSp>
        </p:grpSp>
      </p:grpSp>
      <p:grpSp>
        <p:nvGrpSpPr>
          <p:cNvPr id="29" name="Group 28">
            <a:extLst>
              <a:ext uri="{FF2B5EF4-FFF2-40B4-BE49-F238E27FC236}">
                <a16:creationId xmlns:a16="http://schemas.microsoft.com/office/drawing/2014/main" id="{6811C5A7-B0C7-C94C-88FC-AB5E1754E42D}"/>
              </a:ext>
            </a:extLst>
          </p:cNvPr>
          <p:cNvGrpSpPr/>
          <p:nvPr/>
        </p:nvGrpSpPr>
        <p:grpSpPr>
          <a:xfrm>
            <a:off x="2210705" y="2082151"/>
            <a:ext cx="923238" cy="797953"/>
            <a:chOff x="1818991" y="1464251"/>
            <a:chExt cx="923238" cy="797953"/>
          </a:xfrm>
        </p:grpSpPr>
        <p:sp>
          <p:nvSpPr>
            <p:cNvPr id="30" name="TextBox 29">
              <a:extLst>
                <a:ext uri="{FF2B5EF4-FFF2-40B4-BE49-F238E27FC236}">
                  <a16:creationId xmlns:a16="http://schemas.microsoft.com/office/drawing/2014/main" id="{DDA9B100-C9A0-5146-83A3-01B0388A7129}"/>
                </a:ext>
              </a:extLst>
            </p:cNvPr>
            <p:cNvSpPr txBox="1"/>
            <p:nvPr/>
          </p:nvSpPr>
          <p:spPr>
            <a:xfrm>
              <a:off x="1818991" y="2000594"/>
              <a:ext cx="923238" cy="261610"/>
            </a:xfrm>
            <a:prstGeom prst="rect">
              <a:avLst/>
            </a:prstGeom>
            <a:noFill/>
          </p:spPr>
          <p:txBody>
            <a:bodyPr wrap="square" rtlCol="0">
              <a:spAutoFit/>
            </a:bodyPr>
            <a:lstStyle/>
            <a:p>
              <a:pPr algn="ctr" defTabSz="457189" eaLnBrk="0" fontAlgn="base" hangingPunct="0">
                <a:spcBef>
                  <a:spcPct val="0"/>
                </a:spcBef>
                <a:spcAft>
                  <a:spcPct val="0"/>
                </a:spcAft>
              </a:pPr>
              <a:r>
                <a:rPr lang="en-US" sz="11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vAnalytics</a:t>
              </a:r>
            </a:p>
          </p:txBody>
        </p:sp>
        <p:pic>
          <p:nvPicPr>
            <p:cNvPr id="31" name="Picture 30">
              <a:extLst>
                <a:ext uri="{FF2B5EF4-FFF2-40B4-BE49-F238E27FC236}">
                  <a16:creationId xmlns:a16="http://schemas.microsoft.com/office/drawing/2014/main" id="{63711F5D-F3CB-CE4F-9226-0A923ED9A587}"/>
                </a:ext>
              </a:extLst>
            </p:cNvPr>
            <p:cNvPicPr>
              <a:picLocks noChangeAspect="1"/>
            </p:cNvPicPr>
            <p:nvPr/>
          </p:nvPicPr>
          <p:blipFill>
            <a:blip r:embed="rId5"/>
            <a:stretch>
              <a:fillRect/>
            </a:stretch>
          </p:blipFill>
          <p:spPr>
            <a:xfrm>
              <a:off x="2001320" y="1464251"/>
              <a:ext cx="574869" cy="562372"/>
            </a:xfrm>
            <a:prstGeom prst="rect">
              <a:avLst/>
            </a:prstGeom>
            <a:effectLst>
              <a:outerShdw blurRad="76200" dir="18900000" sy="23000" kx="-1200000" algn="bl" rotWithShape="0">
                <a:prstClr val="black">
                  <a:alpha val="20000"/>
                </a:prstClr>
              </a:outerShdw>
            </a:effectLst>
          </p:spPr>
        </p:pic>
      </p:grpSp>
      <p:grpSp>
        <p:nvGrpSpPr>
          <p:cNvPr id="32" name="Group 31">
            <a:extLst>
              <a:ext uri="{FF2B5EF4-FFF2-40B4-BE49-F238E27FC236}">
                <a16:creationId xmlns:a16="http://schemas.microsoft.com/office/drawing/2014/main" id="{1F69E58C-EAFD-9948-A009-D0797016AABF}"/>
              </a:ext>
            </a:extLst>
          </p:cNvPr>
          <p:cNvGrpSpPr/>
          <p:nvPr/>
        </p:nvGrpSpPr>
        <p:grpSpPr>
          <a:xfrm>
            <a:off x="1612086" y="4210227"/>
            <a:ext cx="5415170" cy="876786"/>
            <a:chOff x="377052" y="4062459"/>
            <a:chExt cx="5415170" cy="876786"/>
          </a:xfrm>
        </p:grpSpPr>
        <p:cxnSp>
          <p:nvCxnSpPr>
            <p:cNvPr id="33" name="Straight Connector 32">
              <a:extLst>
                <a:ext uri="{FF2B5EF4-FFF2-40B4-BE49-F238E27FC236}">
                  <a16:creationId xmlns:a16="http://schemas.microsoft.com/office/drawing/2014/main" id="{49C2B357-B0DE-E741-85F8-91B51E53927C}"/>
                </a:ext>
              </a:extLst>
            </p:cNvPr>
            <p:cNvCxnSpPr/>
            <p:nvPr/>
          </p:nvCxnSpPr>
          <p:spPr>
            <a:xfrm>
              <a:off x="728761" y="4239069"/>
              <a:ext cx="4711752" cy="0"/>
            </a:xfrm>
            <a:prstGeom prst="line">
              <a:avLst/>
            </a:prstGeom>
            <a:ln w="76200" cmpd="tri">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05CF469-018A-8A47-AA9A-00ADD9C2B798}"/>
                </a:ext>
              </a:extLst>
            </p:cNvPr>
            <p:cNvSpPr txBox="1"/>
            <p:nvPr/>
          </p:nvSpPr>
          <p:spPr>
            <a:xfrm>
              <a:off x="1897391" y="4462762"/>
              <a:ext cx="813364" cy="223138"/>
            </a:xfrm>
            <a:prstGeom prst="rect">
              <a:avLst/>
            </a:prstGeom>
          </p:spPr>
          <p:txBody>
            <a:bodyPr vert="horz" wrap="none" lIns="68580" tIns="34290" rIns="68580" bIns="34290" rtlCol="0" anchor="t" anchorCtr="0">
              <a:spAutoFit/>
            </a:bodyPr>
            <a:lstStyle/>
            <a:p>
              <a:pPr defTabSz="457189" eaLnBrk="0" fontAlgn="base" hangingPunct="0">
                <a:spcBef>
                  <a:spcPct val="0"/>
                </a:spcBef>
                <a:spcAft>
                  <a:spcPct val="0"/>
                </a:spcAft>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Data Center</a:t>
              </a:r>
            </a:p>
          </p:txBody>
        </p:sp>
        <p:sp>
          <p:nvSpPr>
            <p:cNvPr id="35" name="TextBox 34">
              <a:extLst>
                <a:ext uri="{FF2B5EF4-FFF2-40B4-BE49-F238E27FC236}">
                  <a16:creationId xmlns:a16="http://schemas.microsoft.com/office/drawing/2014/main" id="{DFE4C2A8-0C94-1748-9DC4-32DA8645F9C7}"/>
                </a:ext>
              </a:extLst>
            </p:cNvPr>
            <p:cNvSpPr txBox="1"/>
            <p:nvPr/>
          </p:nvSpPr>
          <p:spPr>
            <a:xfrm>
              <a:off x="3019041" y="4466834"/>
              <a:ext cx="596959" cy="223138"/>
            </a:xfrm>
            <a:prstGeom prst="rect">
              <a:avLst/>
            </a:prstGeom>
          </p:spPr>
          <p:txBody>
            <a:bodyPr vert="horz" wrap="none" lIns="68580" tIns="34290" rIns="68580" bIns="34290" rtlCol="0" anchor="t" anchorCtr="0">
              <a:spAutoFit/>
            </a:bodyPr>
            <a:lstStyle/>
            <a:p>
              <a:pPr algn="ctr" defTabSz="457189" eaLnBrk="0" fontAlgn="base" hangingPunct="0">
                <a:spcBef>
                  <a:spcPct val="0"/>
                </a:spcBef>
                <a:spcAft>
                  <a:spcPct val="0"/>
                </a:spcAft>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Campus</a:t>
              </a:r>
            </a:p>
          </p:txBody>
        </p:sp>
        <p:sp>
          <p:nvSpPr>
            <p:cNvPr id="36" name="TextBox 35">
              <a:extLst>
                <a:ext uri="{FF2B5EF4-FFF2-40B4-BE49-F238E27FC236}">
                  <a16:creationId xmlns:a16="http://schemas.microsoft.com/office/drawing/2014/main" id="{B87AFEF0-15EA-C740-96BE-F4601008D6B1}"/>
                </a:ext>
              </a:extLst>
            </p:cNvPr>
            <p:cNvSpPr txBox="1"/>
            <p:nvPr/>
          </p:nvSpPr>
          <p:spPr>
            <a:xfrm>
              <a:off x="3783935" y="4456481"/>
              <a:ext cx="542456" cy="223138"/>
            </a:xfrm>
            <a:prstGeom prst="rect">
              <a:avLst/>
            </a:prstGeom>
          </p:spPr>
          <p:txBody>
            <a:bodyPr vert="horz" wrap="none" lIns="68580" tIns="34290" rIns="68580" bIns="34290" rtlCol="0" anchor="t" anchorCtr="0">
              <a:spAutoFit/>
            </a:bodyPr>
            <a:lstStyle/>
            <a:p>
              <a:pPr defTabSz="457189" eaLnBrk="0" fontAlgn="base" hangingPunct="0">
                <a:spcBef>
                  <a:spcPct val="0"/>
                </a:spcBef>
                <a:spcAft>
                  <a:spcPct val="0"/>
                </a:spcAft>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Branch</a:t>
              </a:r>
            </a:p>
          </p:txBody>
        </p:sp>
        <p:sp>
          <p:nvSpPr>
            <p:cNvPr id="37" name="TextBox 36">
              <a:extLst>
                <a:ext uri="{FF2B5EF4-FFF2-40B4-BE49-F238E27FC236}">
                  <a16:creationId xmlns:a16="http://schemas.microsoft.com/office/drawing/2014/main" id="{413C908D-1D6A-F549-9BA8-7E8F085DE9B6}"/>
                </a:ext>
              </a:extLst>
            </p:cNvPr>
            <p:cNvSpPr txBox="1"/>
            <p:nvPr/>
          </p:nvSpPr>
          <p:spPr>
            <a:xfrm>
              <a:off x="4490267" y="4462405"/>
              <a:ext cx="481543" cy="223138"/>
            </a:xfrm>
            <a:prstGeom prst="rect">
              <a:avLst/>
            </a:prstGeom>
          </p:spPr>
          <p:txBody>
            <a:bodyPr vert="horz" wrap="none" lIns="68580" tIns="34290" rIns="68580" bIns="34290" rtlCol="0" anchor="t" anchorCtr="0">
              <a:spAutoFit/>
            </a:bodyPr>
            <a:lstStyle/>
            <a:p>
              <a:pPr algn="ctr" defTabSz="457189" eaLnBrk="0" fontAlgn="base" hangingPunct="0">
                <a:spcBef>
                  <a:spcPct val="0"/>
                </a:spcBef>
                <a:spcAft>
                  <a:spcPct val="0"/>
                </a:spcAft>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Co-Lo</a:t>
              </a:r>
            </a:p>
          </p:txBody>
        </p:sp>
        <p:sp>
          <p:nvSpPr>
            <p:cNvPr id="38" name="TextBox 37">
              <a:extLst>
                <a:ext uri="{FF2B5EF4-FFF2-40B4-BE49-F238E27FC236}">
                  <a16:creationId xmlns:a16="http://schemas.microsoft.com/office/drawing/2014/main" id="{DACE6665-C6C7-C843-B046-6E8EB2E3C093}"/>
                </a:ext>
              </a:extLst>
            </p:cNvPr>
            <p:cNvSpPr txBox="1"/>
            <p:nvPr/>
          </p:nvSpPr>
          <p:spPr>
            <a:xfrm>
              <a:off x="1169278" y="4462762"/>
              <a:ext cx="476734" cy="223138"/>
            </a:xfrm>
            <a:prstGeom prst="rect">
              <a:avLst/>
            </a:prstGeom>
          </p:spPr>
          <p:txBody>
            <a:bodyPr vert="horz" wrap="none" lIns="68580" tIns="34290" rIns="68580" bIns="34290" rtlCol="0" anchor="t" anchorCtr="0">
              <a:spAutoFit/>
            </a:bodyPr>
            <a:lstStyle/>
            <a:p>
              <a:pPr defTabSz="457189" eaLnBrk="0" fontAlgn="base" hangingPunct="0">
                <a:spcBef>
                  <a:spcPct val="0"/>
                </a:spcBef>
                <a:spcAft>
                  <a:spcPct val="0"/>
                </a:spcAft>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Cloud</a:t>
              </a:r>
            </a:p>
          </p:txBody>
        </p:sp>
        <p:sp>
          <p:nvSpPr>
            <p:cNvPr id="39" name="TextBox 38">
              <a:extLst>
                <a:ext uri="{FF2B5EF4-FFF2-40B4-BE49-F238E27FC236}">
                  <a16:creationId xmlns:a16="http://schemas.microsoft.com/office/drawing/2014/main" id="{B2E7DADD-0B4A-8144-AA0B-932E12ED7E82}"/>
                </a:ext>
              </a:extLst>
            </p:cNvPr>
            <p:cNvSpPr txBox="1"/>
            <p:nvPr/>
          </p:nvSpPr>
          <p:spPr>
            <a:xfrm>
              <a:off x="1966453" y="4662246"/>
              <a:ext cx="2236367" cy="276999"/>
            </a:xfrm>
            <a:prstGeom prst="rect">
              <a:avLst/>
            </a:prstGeom>
            <a:noFill/>
          </p:spPr>
          <p:txBody>
            <a:bodyPr wrap="square" rtlCol="0">
              <a:spAutoFit/>
            </a:bodyPr>
            <a:lstStyle/>
            <a:p>
              <a:pPr algn="ctr" defTabSz="457189" eaLnBrk="0" fontAlgn="base" hangingPunct="0">
                <a:spcBef>
                  <a:spcPct val="0"/>
                </a:spcBef>
                <a:spcAft>
                  <a:spcPct val="0"/>
                </a:spcAft>
              </a:pPr>
              <a:r>
                <a:rPr lang="en-US" sz="12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SD-WAN Edge Routers</a:t>
              </a:r>
            </a:p>
          </p:txBody>
        </p:sp>
        <p:pic>
          <p:nvPicPr>
            <p:cNvPr id="40" name="Picture 39">
              <a:extLst>
                <a:ext uri="{FF2B5EF4-FFF2-40B4-BE49-F238E27FC236}">
                  <a16:creationId xmlns:a16="http://schemas.microsoft.com/office/drawing/2014/main" id="{BA387849-B733-CA47-A9D0-773A427BE3B5}"/>
                </a:ext>
              </a:extLst>
            </p:cNvPr>
            <p:cNvPicPr>
              <a:picLocks noChangeAspect="1"/>
            </p:cNvPicPr>
            <p:nvPr/>
          </p:nvPicPr>
          <p:blipFill>
            <a:blip r:embed="rId6">
              <a:duotone>
                <a:schemeClr val="accent2">
                  <a:shade val="45000"/>
                  <a:satMod val="135000"/>
                </a:schemeClr>
                <a:prstClr val="white"/>
              </a:duotone>
            </a:blip>
            <a:stretch>
              <a:fillRect/>
            </a:stretch>
          </p:blipFill>
          <p:spPr>
            <a:xfrm>
              <a:off x="5436622" y="4062459"/>
              <a:ext cx="355600" cy="342900"/>
            </a:xfrm>
            <a:prstGeom prst="rect">
              <a:avLst/>
            </a:prstGeom>
            <a:effectLst>
              <a:outerShdw blurRad="76200" dir="18900000" sy="23000" kx="-1200000" algn="bl" rotWithShape="0">
                <a:prstClr val="black">
                  <a:alpha val="20000"/>
                </a:prstClr>
              </a:outerShdw>
            </a:effectLst>
          </p:spPr>
        </p:pic>
        <p:pic>
          <p:nvPicPr>
            <p:cNvPr id="41" name="Picture 40">
              <a:extLst>
                <a:ext uri="{FF2B5EF4-FFF2-40B4-BE49-F238E27FC236}">
                  <a16:creationId xmlns:a16="http://schemas.microsoft.com/office/drawing/2014/main" id="{B0DA8542-971E-014B-9E8D-55ED0B6DE700}"/>
                </a:ext>
              </a:extLst>
            </p:cNvPr>
            <p:cNvPicPr>
              <a:picLocks noChangeAspect="1"/>
            </p:cNvPicPr>
            <p:nvPr/>
          </p:nvPicPr>
          <p:blipFill>
            <a:blip r:embed="rId6">
              <a:duotone>
                <a:schemeClr val="accent2">
                  <a:shade val="45000"/>
                  <a:satMod val="135000"/>
                </a:schemeClr>
                <a:prstClr val="white"/>
              </a:duotone>
            </a:blip>
            <a:stretch>
              <a:fillRect/>
            </a:stretch>
          </p:blipFill>
          <p:spPr>
            <a:xfrm>
              <a:off x="377052" y="4062459"/>
              <a:ext cx="355600" cy="342900"/>
            </a:xfrm>
            <a:prstGeom prst="rect">
              <a:avLst/>
            </a:prstGeom>
            <a:effectLst>
              <a:outerShdw blurRad="76200" dir="18900000" sy="23000" kx="-1200000" algn="bl" rotWithShape="0">
                <a:prstClr val="black">
                  <a:alpha val="20000"/>
                </a:prstClr>
              </a:outerShdw>
            </a:effectLst>
          </p:spPr>
        </p:pic>
      </p:grpSp>
      <p:sp>
        <p:nvSpPr>
          <p:cNvPr id="42" name="Rectangle 41">
            <a:extLst>
              <a:ext uri="{FF2B5EF4-FFF2-40B4-BE49-F238E27FC236}">
                <a16:creationId xmlns:a16="http://schemas.microsoft.com/office/drawing/2014/main" id="{D0BB8791-EE44-E447-AD65-7BC8C41907A1}"/>
              </a:ext>
            </a:extLst>
          </p:cNvPr>
          <p:cNvSpPr/>
          <p:nvPr/>
        </p:nvSpPr>
        <p:spPr>
          <a:xfrm>
            <a:off x="6035558" y="1391163"/>
            <a:ext cx="2994142" cy="784830"/>
          </a:xfrm>
          <a:prstGeom prst="rect">
            <a:avLst/>
          </a:prstGeom>
        </p:spPr>
        <p:txBody>
          <a:bodyPr wrap="square">
            <a:spAutoFit/>
          </a:bodyPr>
          <a:lstStyle/>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Single pane of glass</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Centralized provisioning, troubleshooting and monitoring</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RBAC</a:t>
            </a:r>
          </a:p>
        </p:txBody>
      </p:sp>
      <p:sp>
        <p:nvSpPr>
          <p:cNvPr id="43" name="Rectangle 42">
            <a:extLst>
              <a:ext uri="{FF2B5EF4-FFF2-40B4-BE49-F238E27FC236}">
                <a16:creationId xmlns:a16="http://schemas.microsoft.com/office/drawing/2014/main" id="{4D3EDA68-5411-D040-865C-084A06D02BCD}"/>
              </a:ext>
            </a:extLst>
          </p:cNvPr>
          <p:cNvSpPr/>
          <p:nvPr/>
        </p:nvSpPr>
        <p:spPr>
          <a:xfrm>
            <a:off x="5925486" y="3029315"/>
            <a:ext cx="3016754" cy="784830"/>
          </a:xfrm>
          <a:prstGeom prst="rect">
            <a:avLst/>
          </a:prstGeom>
        </p:spPr>
        <p:txBody>
          <a:bodyPr wrap="square">
            <a:spAutoFit/>
          </a:bodyPr>
          <a:lstStyle/>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Propagates control plane information between edge routers</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Distributes data plane policies</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Implements control plane policies </a:t>
            </a:r>
          </a:p>
        </p:txBody>
      </p:sp>
      <p:sp>
        <p:nvSpPr>
          <p:cNvPr id="44" name="TextBox 43">
            <a:extLst>
              <a:ext uri="{FF2B5EF4-FFF2-40B4-BE49-F238E27FC236}">
                <a16:creationId xmlns:a16="http://schemas.microsoft.com/office/drawing/2014/main" id="{230CFDDF-337F-7F4C-A656-E90C3EE1F9EE}"/>
              </a:ext>
            </a:extLst>
          </p:cNvPr>
          <p:cNvSpPr txBox="1"/>
          <p:nvPr/>
        </p:nvSpPr>
        <p:spPr>
          <a:xfrm>
            <a:off x="6035558" y="1047750"/>
            <a:ext cx="1892779" cy="307777"/>
          </a:xfrm>
          <a:prstGeom prst="rect">
            <a:avLst/>
          </a:prstGeom>
          <a:noFill/>
        </p:spPr>
        <p:txBody>
          <a:bodyPr wrap="square" rtlCol="0">
            <a:spAutoFit/>
          </a:bodyPr>
          <a:lstStyle/>
          <a:p>
            <a:pPr defTabSz="457189" eaLnBrk="0" fontAlgn="base" hangingPunct="0">
              <a:spcBef>
                <a:spcPct val="0"/>
              </a:spcBef>
              <a:spcAft>
                <a:spcPct val="0"/>
              </a:spcAft>
            </a:pPr>
            <a:r>
              <a:rPr lang="en-US" sz="14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Management Plane</a:t>
            </a:r>
          </a:p>
        </p:txBody>
      </p:sp>
      <p:sp>
        <p:nvSpPr>
          <p:cNvPr id="45" name="TextBox 44">
            <a:extLst>
              <a:ext uri="{FF2B5EF4-FFF2-40B4-BE49-F238E27FC236}">
                <a16:creationId xmlns:a16="http://schemas.microsoft.com/office/drawing/2014/main" id="{0BF28B51-3926-D64E-AE38-70E459BD48DD}"/>
              </a:ext>
            </a:extLst>
          </p:cNvPr>
          <p:cNvSpPr txBox="1"/>
          <p:nvPr/>
        </p:nvSpPr>
        <p:spPr>
          <a:xfrm>
            <a:off x="5925486" y="2692782"/>
            <a:ext cx="2108792" cy="307777"/>
          </a:xfrm>
          <a:prstGeom prst="rect">
            <a:avLst/>
          </a:prstGeom>
          <a:noFill/>
        </p:spPr>
        <p:txBody>
          <a:bodyPr wrap="square" rtlCol="0">
            <a:spAutoFit/>
          </a:bodyPr>
          <a:lstStyle/>
          <a:p>
            <a:pPr defTabSz="457189" eaLnBrk="0" fontAlgn="base" hangingPunct="0">
              <a:spcBef>
                <a:spcPct val="0"/>
              </a:spcBef>
              <a:spcAft>
                <a:spcPct val="0"/>
              </a:spcAft>
            </a:pPr>
            <a:r>
              <a:rPr lang="en-US" sz="14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Control Plane</a:t>
            </a:r>
          </a:p>
        </p:txBody>
      </p:sp>
      <p:sp>
        <p:nvSpPr>
          <p:cNvPr id="46" name="TextBox 45">
            <a:extLst>
              <a:ext uri="{FF2B5EF4-FFF2-40B4-BE49-F238E27FC236}">
                <a16:creationId xmlns:a16="http://schemas.microsoft.com/office/drawing/2014/main" id="{640D878F-5A96-534E-BA22-F76D69F794DE}"/>
              </a:ext>
            </a:extLst>
          </p:cNvPr>
          <p:cNvSpPr txBox="1"/>
          <p:nvPr/>
        </p:nvSpPr>
        <p:spPr>
          <a:xfrm>
            <a:off x="346353" y="1058263"/>
            <a:ext cx="1892779" cy="307777"/>
          </a:xfrm>
          <a:prstGeom prst="rect">
            <a:avLst/>
          </a:prstGeom>
          <a:noFill/>
        </p:spPr>
        <p:txBody>
          <a:bodyPr wrap="square" rtlCol="0">
            <a:spAutoFit/>
          </a:bodyPr>
          <a:lstStyle/>
          <a:p>
            <a:pPr defTabSz="457189" eaLnBrk="0" fontAlgn="base" hangingPunct="0">
              <a:spcBef>
                <a:spcPct val="0"/>
              </a:spcBef>
              <a:spcAft>
                <a:spcPct val="0"/>
              </a:spcAft>
            </a:pPr>
            <a:r>
              <a:rPr lang="en-US" sz="14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Orchestration Plane</a:t>
            </a:r>
          </a:p>
        </p:txBody>
      </p:sp>
      <p:sp>
        <p:nvSpPr>
          <p:cNvPr id="47" name="Rectangle 46">
            <a:extLst>
              <a:ext uri="{FF2B5EF4-FFF2-40B4-BE49-F238E27FC236}">
                <a16:creationId xmlns:a16="http://schemas.microsoft.com/office/drawing/2014/main" id="{468B7408-3D41-4C4C-BF2E-D5D49EDC1DC1}"/>
              </a:ext>
            </a:extLst>
          </p:cNvPr>
          <p:cNvSpPr/>
          <p:nvPr/>
        </p:nvSpPr>
        <p:spPr>
          <a:xfrm>
            <a:off x="346353" y="1384516"/>
            <a:ext cx="2704647" cy="784830"/>
          </a:xfrm>
          <a:prstGeom prst="rect">
            <a:avLst/>
          </a:prstGeom>
        </p:spPr>
        <p:txBody>
          <a:bodyPr wrap="square">
            <a:spAutoFit/>
          </a:bodyPr>
          <a:lstStyle/>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First point of authentication</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Distributes list of vSmarts/ vManage to all Edge routers</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Facilitates NAT traversal</a:t>
            </a:r>
          </a:p>
        </p:txBody>
      </p:sp>
      <p:sp>
        <p:nvSpPr>
          <p:cNvPr id="48" name="TextBox 47">
            <a:extLst>
              <a:ext uri="{FF2B5EF4-FFF2-40B4-BE49-F238E27FC236}">
                <a16:creationId xmlns:a16="http://schemas.microsoft.com/office/drawing/2014/main" id="{AE7E0AC1-FAAD-9F42-AB49-F30E37EECF86}"/>
              </a:ext>
            </a:extLst>
          </p:cNvPr>
          <p:cNvSpPr txBox="1"/>
          <p:nvPr/>
        </p:nvSpPr>
        <p:spPr>
          <a:xfrm>
            <a:off x="337528" y="2708299"/>
            <a:ext cx="1164294" cy="307777"/>
          </a:xfrm>
          <a:prstGeom prst="rect">
            <a:avLst/>
          </a:prstGeom>
          <a:noFill/>
        </p:spPr>
        <p:txBody>
          <a:bodyPr wrap="square" rtlCol="0">
            <a:spAutoFit/>
          </a:bodyPr>
          <a:lstStyle/>
          <a:p>
            <a:pPr defTabSz="457189" eaLnBrk="0" fontAlgn="base" hangingPunct="0">
              <a:spcBef>
                <a:spcPct val="0"/>
              </a:spcBef>
              <a:spcAft>
                <a:spcPct val="0"/>
              </a:spcAft>
            </a:pPr>
            <a:r>
              <a:rPr lang="en-US" sz="14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Data Plane</a:t>
            </a:r>
          </a:p>
        </p:txBody>
      </p:sp>
      <p:sp>
        <p:nvSpPr>
          <p:cNvPr id="49" name="Rectangle 48">
            <a:extLst>
              <a:ext uri="{FF2B5EF4-FFF2-40B4-BE49-F238E27FC236}">
                <a16:creationId xmlns:a16="http://schemas.microsoft.com/office/drawing/2014/main" id="{F354EE7D-4A73-4045-8909-386E242153DD}"/>
              </a:ext>
            </a:extLst>
          </p:cNvPr>
          <p:cNvSpPr/>
          <p:nvPr/>
        </p:nvSpPr>
        <p:spPr>
          <a:xfrm>
            <a:off x="337528" y="3028275"/>
            <a:ext cx="2653291" cy="1015663"/>
          </a:xfrm>
          <a:prstGeom prst="rect">
            <a:avLst/>
          </a:prstGeom>
        </p:spPr>
        <p:txBody>
          <a:bodyPr wrap="square">
            <a:spAutoFit/>
          </a:bodyPr>
          <a:lstStyle/>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Physical or virtual transports</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Zero Touch Provisioning</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Establishes secure fabric</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Implements data plane policies</a:t>
            </a:r>
          </a:p>
          <a:p>
            <a:pPr marL="182563" indent="-182563" defTabSz="457189" eaLnBrk="0" fontAlgn="base" hangingPunct="0">
              <a:spcBef>
                <a:spcPts val="300"/>
              </a:spcBef>
              <a:spcAft>
                <a:spcPct val="0"/>
              </a:spcAft>
              <a:buFont typeface="Arial" charset="0"/>
              <a:buChar char="•"/>
            </a:pPr>
            <a:r>
              <a:rPr lang="en-US" sz="1000"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Exports performance &amp; other  statistics</a:t>
            </a:r>
          </a:p>
        </p:txBody>
      </p:sp>
      <p:grpSp>
        <p:nvGrpSpPr>
          <p:cNvPr id="50" name="Group 49">
            <a:extLst>
              <a:ext uri="{FF2B5EF4-FFF2-40B4-BE49-F238E27FC236}">
                <a16:creationId xmlns:a16="http://schemas.microsoft.com/office/drawing/2014/main" id="{B8176DB9-3D16-0945-86F2-A9FEECB79E3B}"/>
              </a:ext>
            </a:extLst>
          </p:cNvPr>
          <p:cNvGrpSpPr/>
          <p:nvPr/>
        </p:nvGrpSpPr>
        <p:grpSpPr>
          <a:xfrm>
            <a:off x="5137294" y="2895493"/>
            <a:ext cx="3360313" cy="165100"/>
            <a:chOff x="5137294" y="2717377"/>
            <a:chExt cx="3360313" cy="165100"/>
          </a:xfrm>
        </p:grpSpPr>
        <p:cxnSp>
          <p:nvCxnSpPr>
            <p:cNvPr id="51" name="Straight Connector 50">
              <a:extLst>
                <a:ext uri="{FF2B5EF4-FFF2-40B4-BE49-F238E27FC236}">
                  <a16:creationId xmlns:a16="http://schemas.microsoft.com/office/drawing/2014/main" id="{9CBB1C17-FE79-5446-928B-B4F463877361}"/>
                </a:ext>
              </a:extLst>
            </p:cNvPr>
            <p:cNvCxnSpPr>
              <a:cxnSpLocks/>
              <a:stCxn id="52" idx="6"/>
            </p:cNvCxnSpPr>
            <p:nvPr/>
          </p:nvCxnSpPr>
          <p:spPr>
            <a:xfrm>
              <a:off x="5300865" y="2799927"/>
              <a:ext cx="3196742" cy="8390"/>
            </a:xfrm>
            <a:prstGeom prst="line">
              <a:avLst/>
            </a:prstGeom>
            <a:noFill/>
            <a:ln w="9525" cap="rnd" cmpd="sng" algn="ctr">
              <a:solidFill>
                <a:schemeClr val="tx1"/>
              </a:solidFill>
              <a:prstDash val="solid"/>
            </a:ln>
            <a:effectLst/>
          </p:spPr>
        </p:cxnSp>
        <p:sp>
          <p:nvSpPr>
            <p:cNvPr id="52" name="Oval 51">
              <a:extLst>
                <a:ext uri="{FF2B5EF4-FFF2-40B4-BE49-F238E27FC236}">
                  <a16:creationId xmlns:a16="http://schemas.microsoft.com/office/drawing/2014/main" id="{BA41A34C-C5C6-EF4E-AF97-7EF2E1D2EB2B}"/>
                </a:ext>
              </a:extLst>
            </p:cNvPr>
            <p:cNvSpPr/>
            <p:nvPr/>
          </p:nvSpPr>
          <p:spPr>
            <a:xfrm>
              <a:off x="5137294" y="2717377"/>
              <a:ext cx="163571" cy="1651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400" kern="1200" dirty="0">
                <a:solidFill>
                  <a:schemeClr val="tx1"/>
                </a:solidFill>
                <a:latin typeface="+mj-lt"/>
              </a:endParaRPr>
            </a:p>
          </p:txBody>
        </p:sp>
      </p:grpSp>
      <p:grpSp>
        <p:nvGrpSpPr>
          <p:cNvPr id="53" name="Group 52">
            <a:extLst>
              <a:ext uri="{FF2B5EF4-FFF2-40B4-BE49-F238E27FC236}">
                <a16:creationId xmlns:a16="http://schemas.microsoft.com/office/drawing/2014/main" id="{C0B0F276-30A0-8B46-9BFE-99DC91519327}"/>
              </a:ext>
            </a:extLst>
          </p:cNvPr>
          <p:cNvGrpSpPr/>
          <p:nvPr/>
        </p:nvGrpSpPr>
        <p:grpSpPr>
          <a:xfrm>
            <a:off x="4647433" y="1331572"/>
            <a:ext cx="3850174" cy="425794"/>
            <a:chOff x="4647433" y="1153456"/>
            <a:chExt cx="3850174" cy="425794"/>
          </a:xfrm>
        </p:grpSpPr>
        <p:cxnSp>
          <p:nvCxnSpPr>
            <p:cNvPr id="54" name="Straight Connector 53">
              <a:extLst>
                <a:ext uri="{FF2B5EF4-FFF2-40B4-BE49-F238E27FC236}">
                  <a16:creationId xmlns:a16="http://schemas.microsoft.com/office/drawing/2014/main" id="{F072BB83-091C-4146-8B52-74599307632D}"/>
                </a:ext>
              </a:extLst>
            </p:cNvPr>
            <p:cNvCxnSpPr>
              <a:cxnSpLocks/>
              <a:stCxn id="56" idx="6"/>
            </p:cNvCxnSpPr>
            <p:nvPr/>
          </p:nvCxnSpPr>
          <p:spPr>
            <a:xfrm flipV="1">
              <a:off x="4811004" y="1153456"/>
              <a:ext cx="950798" cy="343244"/>
            </a:xfrm>
            <a:prstGeom prst="line">
              <a:avLst/>
            </a:prstGeom>
            <a:noFill/>
            <a:ln w="9525" cap="rnd" cmpd="sng" algn="ctr">
              <a:solidFill>
                <a:schemeClr val="tx1"/>
              </a:solidFill>
              <a:prstDash val="solid"/>
            </a:ln>
            <a:effectLst/>
          </p:spPr>
        </p:cxnSp>
        <p:cxnSp>
          <p:nvCxnSpPr>
            <p:cNvPr id="55" name="Straight Connector 54">
              <a:extLst>
                <a:ext uri="{FF2B5EF4-FFF2-40B4-BE49-F238E27FC236}">
                  <a16:creationId xmlns:a16="http://schemas.microsoft.com/office/drawing/2014/main" id="{0F7AB5C9-B8F9-9E44-BC61-E6FF95E01EC7}"/>
                </a:ext>
              </a:extLst>
            </p:cNvPr>
            <p:cNvCxnSpPr>
              <a:cxnSpLocks/>
            </p:cNvCxnSpPr>
            <p:nvPr/>
          </p:nvCxnSpPr>
          <p:spPr>
            <a:xfrm flipV="1">
              <a:off x="5761802" y="1153632"/>
              <a:ext cx="2735805" cy="1"/>
            </a:xfrm>
            <a:prstGeom prst="line">
              <a:avLst/>
            </a:prstGeom>
            <a:noFill/>
            <a:ln w="9525" cap="rnd" cmpd="sng" algn="ctr">
              <a:solidFill>
                <a:schemeClr val="tx1"/>
              </a:solidFill>
              <a:prstDash val="solid"/>
            </a:ln>
            <a:effectLst/>
          </p:spPr>
        </p:cxnSp>
        <p:sp>
          <p:nvSpPr>
            <p:cNvPr id="56" name="Oval 55">
              <a:extLst>
                <a:ext uri="{FF2B5EF4-FFF2-40B4-BE49-F238E27FC236}">
                  <a16:creationId xmlns:a16="http://schemas.microsoft.com/office/drawing/2014/main" id="{CFDA4A38-D716-3948-9B34-73854E74EF1A}"/>
                </a:ext>
              </a:extLst>
            </p:cNvPr>
            <p:cNvSpPr/>
            <p:nvPr/>
          </p:nvSpPr>
          <p:spPr>
            <a:xfrm>
              <a:off x="4647433" y="1414150"/>
              <a:ext cx="163571" cy="1651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800" kern="1200" dirty="0">
                <a:solidFill>
                  <a:schemeClr val="tx1"/>
                </a:solidFill>
                <a:latin typeface="+mj-lt"/>
              </a:endParaRPr>
            </a:p>
          </p:txBody>
        </p:sp>
      </p:grpSp>
      <p:grpSp>
        <p:nvGrpSpPr>
          <p:cNvPr id="57" name="Group 56">
            <a:extLst>
              <a:ext uri="{FF2B5EF4-FFF2-40B4-BE49-F238E27FC236}">
                <a16:creationId xmlns:a16="http://schemas.microsoft.com/office/drawing/2014/main" id="{E7B1D5DD-DE44-9446-9BA3-AFA35DA19F8E}"/>
              </a:ext>
            </a:extLst>
          </p:cNvPr>
          <p:cNvGrpSpPr/>
          <p:nvPr/>
        </p:nvGrpSpPr>
        <p:grpSpPr>
          <a:xfrm>
            <a:off x="356616" y="1330670"/>
            <a:ext cx="2968441" cy="426696"/>
            <a:chOff x="356616" y="1152554"/>
            <a:chExt cx="2968441" cy="426696"/>
          </a:xfrm>
        </p:grpSpPr>
        <p:cxnSp>
          <p:nvCxnSpPr>
            <p:cNvPr id="58" name="Straight Connector 57">
              <a:extLst>
                <a:ext uri="{FF2B5EF4-FFF2-40B4-BE49-F238E27FC236}">
                  <a16:creationId xmlns:a16="http://schemas.microsoft.com/office/drawing/2014/main" id="{C0864F7F-AFE6-5040-854B-4E87DE9B9F8E}"/>
                </a:ext>
              </a:extLst>
            </p:cNvPr>
            <p:cNvCxnSpPr>
              <a:cxnSpLocks/>
              <a:stCxn id="60" idx="2"/>
            </p:cNvCxnSpPr>
            <p:nvPr/>
          </p:nvCxnSpPr>
          <p:spPr>
            <a:xfrm flipH="1" flipV="1">
              <a:off x="2112940" y="1152554"/>
              <a:ext cx="1048546" cy="344146"/>
            </a:xfrm>
            <a:prstGeom prst="line">
              <a:avLst/>
            </a:prstGeom>
            <a:noFill/>
            <a:ln w="12700" cap="rnd" cmpd="sng" algn="ctr">
              <a:solidFill>
                <a:schemeClr val="tx1"/>
              </a:solidFill>
              <a:prstDash val="solid"/>
            </a:ln>
            <a:effectLst/>
          </p:spPr>
        </p:cxnSp>
        <p:cxnSp>
          <p:nvCxnSpPr>
            <p:cNvPr id="59" name="Straight Connector 58">
              <a:extLst>
                <a:ext uri="{FF2B5EF4-FFF2-40B4-BE49-F238E27FC236}">
                  <a16:creationId xmlns:a16="http://schemas.microsoft.com/office/drawing/2014/main" id="{DE9CB20F-3B33-CA41-9F93-C6B88002DE57}"/>
                </a:ext>
              </a:extLst>
            </p:cNvPr>
            <p:cNvCxnSpPr>
              <a:cxnSpLocks/>
            </p:cNvCxnSpPr>
            <p:nvPr/>
          </p:nvCxnSpPr>
          <p:spPr>
            <a:xfrm>
              <a:off x="356616" y="1153454"/>
              <a:ext cx="1756324" cy="0"/>
            </a:xfrm>
            <a:prstGeom prst="line">
              <a:avLst/>
            </a:prstGeom>
            <a:noFill/>
            <a:ln w="12700" cap="rnd" cmpd="sng" algn="ctr">
              <a:solidFill>
                <a:schemeClr val="tx1"/>
              </a:solidFill>
              <a:prstDash val="solid"/>
            </a:ln>
            <a:effectLst/>
          </p:spPr>
        </p:cxnSp>
        <p:sp>
          <p:nvSpPr>
            <p:cNvPr id="60" name="Oval 59">
              <a:extLst>
                <a:ext uri="{FF2B5EF4-FFF2-40B4-BE49-F238E27FC236}">
                  <a16:creationId xmlns:a16="http://schemas.microsoft.com/office/drawing/2014/main" id="{9302B327-9029-8049-8574-84C485EEA959}"/>
                </a:ext>
              </a:extLst>
            </p:cNvPr>
            <p:cNvSpPr/>
            <p:nvPr/>
          </p:nvSpPr>
          <p:spPr>
            <a:xfrm>
              <a:off x="3161486" y="1414150"/>
              <a:ext cx="163571" cy="1651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800" kern="1200" dirty="0">
                <a:solidFill>
                  <a:schemeClr val="tx1"/>
                </a:solidFill>
                <a:latin typeface="+mj-lt"/>
              </a:endParaRPr>
            </a:p>
          </p:txBody>
        </p:sp>
      </p:grpSp>
      <p:grpSp>
        <p:nvGrpSpPr>
          <p:cNvPr id="61" name="Group 60">
            <a:extLst>
              <a:ext uri="{FF2B5EF4-FFF2-40B4-BE49-F238E27FC236}">
                <a16:creationId xmlns:a16="http://schemas.microsoft.com/office/drawing/2014/main" id="{2BE8069F-2105-564D-8B87-3911B2689BA4}"/>
              </a:ext>
            </a:extLst>
          </p:cNvPr>
          <p:cNvGrpSpPr/>
          <p:nvPr/>
        </p:nvGrpSpPr>
        <p:grpSpPr>
          <a:xfrm>
            <a:off x="431838" y="2997478"/>
            <a:ext cx="2994604" cy="1165389"/>
            <a:chOff x="431838" y="2819362"/>
            <a:chExt cx="2994604" cy="1165389"/>
          </a:xfrm>
        </p:grpSpPr>
        <p:cxnSp>
          <p:nvCxnSpPr>
            <p:cNvPr id="62" name="Straight Connector 61">
              <a:extLst>
                <a:ext uri="{FF2B5EF4-FFF2-40B4-BE49-F238E27FC236}">
                  <a16:creationId xmlns:a16="http://schemas.microsoft.com/office/drawing/2014/main" id="{7ACD3381-40F7-5843-8F47-69F545DA3BC6}"/>
                </a:ext>
              </a:extLst>
            </p:cNvPr>
            <p:cNvCxnSpPr>
              <a:cxnSpLocks/>
              <a:endCxn id="64" idx="1"/>
            </p:cNvCxnSpPr>
            <p:nvPr/>
          </p:nvCxnSpPr>
          <p:spPr>
            <a:xfrm>
              <a:off x="2188162" y="2819362"/>
              <a:ext cx="1098663" cy="1024467"/>
            </a:xfrm>
            <a:prstGeom prst="line">
              <a:avLst/>
            </a:prstGeom>
            <a:noFill/>
            <a:ln w="12700" cap="rnd" cmpd="sng" algn="ctr">
              <a:solidFill>
                <a:schemeClr val="tx1"/>
              </a:solidFill>
              <a:prstDash val="solid"/>
            </a:ln>
            <a:effectLst/>
          </p:spPr>
        </p:cxnSp>
        <p:cxnSp>
          <p:nvCxnSpPr>
            <p:cNvPr id="63" name="Straight Connector 62">
              <a:extLst>
                <a:ext uri="{FF2B5EF4-FFF2-40B4-BE49-F238E27FC236}">
                  <a16:creationId xmlns:a16="http://schemas.microsoft.com/office/drawing/2014/main" id="{CAFCB6E6-0B50-3449-B63E-4F694FCB61D9}"/>
                </a:ext>
              </a:extLst>
            </p:cNvPr>
            <p:cNvCxnSpPr>
              <a:cxnSpLocks/>
            </p:cNvCxnSpPr>
            <p:nvPr/>
          </p:nvCxnSpPr>
          <p:spPr>
            <a:xfrm>
              <a:off x="431838" y="2819362"/>
              <a:ext cx="1756324" cy="0"/>
            </a:xfrm>
            <a:prstGeom prst="line">
              <a:avLst/>
            </a:prstGeom>
            <a:noFill/>
            <a:ln w="12700" cap="rnd" cmpd="sng" algn="ctr">
              <a:solidFill>
                <a:schemeClr val="tx1"/>
              </a:solidFill>
              <a:prstDash val="solid"/>
            </a:ln>
            <a:effectLst/>
          </p:spPr>
        </p:cxnSp>
        <p:sp>
          <p:nvSpPr>
            <p:cNvPr id="64" name="Oval 63">
              <a:extLst>
                <a:ext uri="{FF2B5EF4-FFF2-40B4-BE49-F238E27FC236}">
                  <a16:creationId xmlns:a16="http://schemas.microsoft.com/office/drawing/2014/main" id="{73E7E854-6B3C-8B42-A8A1-E5CF52092936}"/>
                </a:ext>
              </a:extLst>
            </p:cNvPr>
            <p:cNvSpPr/>
            <p:nvPr/>
          </p:nvSpPr>
          <p:spPr>
            <a:xfrm>
              <a:off x="3262871" y="3819651"/>
              <a:ext cx="163571" cy="165100"/>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1800" kern="1200" dirty="0">
                <a:solidFill>
                  <a:schemeClr val="tx1"/>
                </a:solidFill>
                <a:latin typeface="+mj-lt"/>
              </a:endParaRPr>
            </a:p>
          </p:txBody>
        </p:sp>
      </p:grpSp>
      <p:grpSp>
        <p:nvGrpSpPr>
          <p:cNvPr id="65" name="Group 64">
            <a:extLst>
              <a:ext uri="{FF2B5EF4-FFF2-40B4-BE49-F238E27FC236}">
                <a16:creationId xmlns:a16="http://schemas.microsoft.com/office/drawing/2014/main" id="{DB9245F8-8EE1-7344-A362-2BF3DF2BBCE8}"/>
              </a:ext>
            </a:extLst>
          </p:cNvPr>
          <p:cNvGrpSpPr/>
          <p:nvPr/>
        </p:nvGrpSpPr>
        <p:grpSpPr>
          <a:xfrm>
            <a:off x="3519259" y="2524536"/>
            <a:ext cx="1699821" cy="675491"/>
            <a:chOff x="2284225" y="2376768"/>
            <a:chExt cx="1699821" cy="675491"/>
          </a:xfrm>
        </p:grpSpPr>
        <p:sp>
          <p:nvSpPr>
            <p:cNvPr id="66" name="TextBox 65">
              <a:extLst>
                <a:ext uri="{FF2B5EF4-FFF2-40B4-BE49-F238E27FC236}">
                  <a16:creationId xmlns:a16="http://schemas.microsoft.com/office/drawing/2014/main" id="{638FA202-CC0E-3247-92B9-E56E506DB342}"/>
                </a:ext>
              </a:extLst>
            </p:cNvPr>
            <p:cNvSpPr txBox="1"/>
            <p:nvPr/>
          </p:nvSpPr>
          <p:spPr>
            <a:xfrm>
              <a:off x="2284225" y="2790649"/>
              <a:ext cx="1699821" cy="261610"/>
            </a:xfrm>
            <a:prstGeom prst="rect">
              <a:avLst/>
            </a:prstGeom>
            <a:noFill/>
          </p:spPr>
          <p:txBody>
            <a:bodyPr wrap="square" rtlCol="0">
              <a:spAutoFit/>
            </a:bodyPr>
            <a:lstStyle/>
            <a:p>
              <a:pPr algn="ctr" defTabSz="457189" eaLnBrk="0" fontAlgn="base" hangingPunct="0">
                <a:spcBef>
                  <a:spcPct val="0"/>
                </a:spcBef>
                <a:spcAft>
                  <a:spcPct val="0"/>
                </a:spcAft>
              </a:pPr>
              <a:r>
                <a:rPr lang="en-US" sz="1100" b="1" kern="1200" dirty="0">
                  <a:solidFill>
                    <a:schemeClr val="tx1"/>
                  </a:solidFill>
                  <a:latin typeface="Segoe UI" panose="020B0502040204020203" pitchFamily="34" charset="0"/>
                  <a:ea typeface="ＭＳ Ｐゴシック" panose="020B0600070205080204" pitchFamily="34" charset="-128"/>
                  <a:cs typeface="Segoe UI" panose="020B0502040204020203" pitchFamily="34" charset="0"/>
                </a:rPr>
                <a:t>vSmart Controllers</a:t>
              </a:r>
            </a:p>
          </p:txBody>
        </p:sp>
        <p:pic>
          <p:nvPicPr>
            <p:cNvPr id="67" name="Picture 66" descr="7_vsmart.png">
              <a:extLst>
                <a:ext uri="{FF2B5EF4-FFF2-40B4-BE49-F238E27FC236}">
                  <a16:creationId xmlns:a16="http://schemas.microsoft.com/office/drawing/2014/main" id="{00A2AEC6-E57A-E045-82AF-948D05158B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4589" y="2386722"/>
              <a:ext cx="420983" cy="433366"/>
            </a:xfrm>
            <a:prstGeom prst="rect">
              <a:avLst/>
            </a:prstGeom>
            <a:ln>
              <a:noFill/>
            </a:ln>
            <a:effectLst>
              <a:outerShdw blurRad="76200" dir="18900000" sy="23000" kx="-1200000" algn="bl" rotWithShape="0">
                <a:prstClr val="black">
                  <a:alpha val="20000"/>
                </a:prstClr>
              </a:outerShdw>
            </a:effectLst>
          </p:spPr>
        </p:pic>
        <p:pic>
          <p:nvPicPr>
            <p:cNvPr id="68" name="Picture 67" descr="7_vsmart.png">
              <a:extLst>
                <a:ext uri="{FF2B5EF4-FFF2-40B4-BE49-F238E27FC236}">
                  <a16:creationId xmlns:a16="http://schemas.microsoft.com/office/drawing/2014/main" id="{5364D089-70C2-AE40-BA35-F8226B41F2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13585" y="2376768"/>
              <a:ext cx="420983" cy="433366"/>
            </a:xfrm>
            <a:prstGeom prst="rect">
              <a:avLst/>
            </a:prstGeom>
            <a:ln>
              <a:noFill/>
            </a:ln>
            <a:effectLst>
              <a:outerShdw blurRad="76200" dir="18900000" sy="23000" kx="-1200000" algn="bl" rotWithShape="0">
                <a:prstClr val="black">
                  <a:alpha val="20000"/>
                </a:prstClr>
              </a:outerShdw>
            </a:effectLst>
          </p:spPr>
        </p:pic>
        <p:pic>
          <p:nvPicPr>
            <p:cNvPr id="69" name="Picture 68" descr="7_vsmart.png">
              <a:extLst>
                <a:ext uri="{FF2B5EF4-FFF2-40B4-BE49-F238E27FC236}">
                  <a16:creationId xmlns:a16="http://schemas.microsoft.com/office/drawing/2014/main" id="{0A7AD869-6461-DD48-BAC3-A08625D118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96938" y="2386722"/>
              <a:ext cx="420983" cy="433366"/>
            </a:xfrm>
            <a:prstGeom prst="rect">
              <a:avLst/>
            </a:prstGeom>
            <a:ln>
              <a:noFill/>
            </a:ln>
            <a:effectLst>
              <a:outerShdw blurRad="76200" dir="18900000" sy="23000" kx="-1200000" algn="bl" rotWithShape="0">
                <a:prstClr val="black">
                  <a:alpha val="20000"/>
                </a:prstClr>
              </a:outerShdw>
            </a:effectLst>
          </p:spPr>
        </p:pic>
      </p:grpSp>
      <p:pic>
        <p:nvPicPr>
          <p:cNvPr id="70" name="Picture 69">
            <a:extLst>
              <a:ext uri="{FF2B5EF4-FFF2-40B4-BE49-F238E27FC236}">
                <a16:creationId xmlns:a16="http://schemas.microsoft.com/office/drawing/2014/main" id="{4730F5DD-3E2A-E442-91CD-F81D0F0F4954}"/>
              </a:ext>
            </a:extLst>
          </p:cNvPr>
          <p:cNvPicPr>
            <a:picLocks noChangeAspect="1"/>
          </p:cNvPicPr>
          <p:nvPr/>
        </p:nvPicPr>
        <p:blipFill>
          <a:blip r:embed="rId8"/>
          <a:stretch>
            <a:fillRect/>
          </a:stretch>
        </p:blipFill>
        <p:spPr>
          <a:xfrm>
            <a:off x="2171153" y="4158797"/>
            <a:ext cx="433000" cy="451733"/>
          </a:xfrm>
          <a:prstGeom prst="rect">
            <a:avLst/>
          </a:prstGeom>
        </p:spPr>
      </p:pic>
      <p:pic>
        <p:nvPicPr>
          <p:cNvPr id="71" name="Picture 70">
            <a:extLst>
              <a:ext uri="{FF2B5EF4-FFF2-40B4-BE49-F238E27FC236}">
                <a16:creationId xmlns:a16="http://schemas.microsoft.com/office/drawing/2014/main" id="{795563C9-67F8-874A-98AE-EC98F90E0265}"/>
              </a:ext>
            </a:extLst>
          </p:cNvPr>
          <p:cNvPicPr>
            <a:picLocks noChangeAspect="1"/>
          </p:cNvPicPr>
          <p:nvPr/>
        </p:nvPicPr>
        <p:blipFill>
          <a:blip r:embed="rId8"/>
          <a:stretch>
            <a:fillRect/>
          </a:stretch>
        </p:blipFill>
        <p:spPr>
          <a:xfrm>
            <a:off x="2622133" y="4158797"/>
            <a:ext cx="433000" cy="451733"/>
          </a:xfrm>
          <a:prstGeom prst="rect">
            <a:avLst/>
          </a:prstGeom>
        </p:spPr>
      </p:pic>
      <p:pic>
        <p:nvPicPr>
          <p:cNvPr id="72" name="Picture 71">
            <a:extLst>
              <a:ext uri="{FF2B5EF4-FFF2-40B4-BE49-F238E27FC236}">
                <a16:creationId xmlns:a16="http://schemas.microsoft.com/office/drawing/2014/main" id="{8BD89E43-6AE1-C84B-B042-A1968F2E4BD1}"/>
              </a:ext>
            </a:extLst>
          </p:cNvPr>
          <p:cNvPicPr>
            <a:picLocks noChangeAspect="1"/>
          </p:cNvPicPr>
          <p:nvPr/>
        </p:nvPicPr>
        <p:blipFill>
          <a:blip r:embed="rId8"/>
          <a:stretch>
            <a:fillRect/>
          </a:stretch>
        </p:blipFill>
        <p:spPr>
          <a:xfrm>
            <a:off x="3108557" y="4169270"/>
            <a:ext cx="433000" cy="451733"/>
          </a:xfrm>
          <a:prstGeom prst="rect">
            <a:avLst/>
          </a:prstGeom>
        </p:spPr>
      </p:pic>
      <p:pic>
        <p:nvPicPr>
          <p:cNvPr id="73" name="Picture 72">
            <a:extLst>
              <a:ext uri="{FF2B5EF4-FFF2-40B4-BE49-F238E27FC236}">
                <a16:creationId xmlns:a16="http://schemas.microsoft.com/office/drawing/2014/main" id="{DEED8534-AFB0-DD44-8886-4767646C2C92}"/>
              </a:ext>
            </a:extLst>
          </p:cNvPr>
          <p:cNvPicPr>
            <a:picLocks noChangeAspect="1"/>
          </p:cNvPicPr>
          <p:nvPr/>
        </p:nvPicPr>
        <p:blipFill>
          <a:blip r:embed="rId8"/>
          <a:stretch>
            <a:fillRect/>
          </a:stretch>
        </p:blipFill>
        <p:spPr>
          <a:xfrm>
            <a:off x="3586292" y="4162869"/>
            <a:ext cx="433000" cy="451733"/>
          </a:xfrm>
          <a:prstGeom prst="rect">
            <a:avLst/>
          </a:prstGeom>
        </p:spPr>
      </p:pic>
      <p:pic>
        <p:nvPicPr>
          <p:cNvPr id="74" name="Picture 73">
            <a:extLst>
              <a:ext uri="{FF2B5EF4-FFF2-40B4-BE49-F238E27FC236}">
                <a16:creationId xmlns:a16="http://schemas.microsoft.com/office/drawing/2014/main" id="{6F299AFD-41AD-7A42-92D7-403FB3191F04}"/>
              </a:ext>
            </a:extLst>
          </p:cNvPr>
          <p:cNvPicPr>
            <a:picLocks noChangeAspect="1"/>
          </p:cNvPicPr>
          <p:nvPr/>
        </p:nvPicPr>
        <p:blipFill>
          <a:blip r:embed="rId8"/>
          <a:stretch>
            <a:fillRect/>
          </a:stretch>
        </p:blipFill>
        <p:spPr>
          <a:xfrm>
            <a:off x="4086141" y="4158724"/>
            <a:ext cx="433000" cy="451733"/>
          </a:xfrm>
          <a:prstGeom prst="rect">
            <a:avLst/>
          </a:prstGeom>
        </p:spPr>
      </p:pic>
      <p:pic>
        <p:nvPicPr>
          <p:cNvPr id="75" name="Picture 74">
            <a:extLst>
              <a:ext uri="{FF2B5EF4-FFF2-40B4-BE49-F238E27FC236}">
                <a16:creationId xmlns:a16="http://schemas.microsoft.com/office/drawing/2014/main" id="{02599970-F360-424F-9E43-FA747FDBD3DB}"/>
              </a:ext>
            </a:extLst>
          </p:cNvPr>
          <p:cNvPicPr>
            <a:picLocks noChangeAspect="1"/>
          </p:cNvPicPr>
          <p:nvPr/>
        </p:nvPicPr>
        <p:blipFill>
          <a:blip r:embed="rId8"/>
          <a:stretch>
            <a:fillRect/>
          </a:stretch>
        </p:blipFill>
        <p:spPr>
          <a:xfrm>
            <a:off x="4541564" y="4158724"/>
            <a:ext cx="433000" cy="451733"/>
          </a:xfrm>
          <a:prstGeom prst="rect">
            <a:avLst/>
          </a:prstGeom>
        </p:spPr>
      </p:pic>
      <p:pic>
        <p:nvPicPr>
          <p:cNvPr id="76" name="Picture 75">
            <a:extLst>
              <a:ext uri="{FF2B5EF4-FFF2-40B4-BE49-F238E27FC236}">
                <a16:creationId xmlns:a16="http://schemas.microsoft.com/office/drawing/2014/main" id="{B8C4622D-FFB5-8947-8105-82FBE97F20AB}"/>
              </a:ext>
            </a:extLst>
          </p:cNvPr>
          <p:cNvPicPr>
            <a:picLocks noChangeAspect="1"/>
          </p:cNvPicPr>
          <p:nvPr/>
        </p:nvPicPr>
        <p:blipFill>
          <a:blip r:embed="rId8"/>
          <a:stretch>
            <a:fillRect/>
          </a:stretch>
        </p:blipFill>
        <p:spPr>
          <a:xfrm>
            <a:off x="5492486" y="4151481"/>
            <a:ext cx="433000" cy="451733"/>
          </a:xfrm>
          <a:prstGeom prst="rect">
            <a:avLst/>
          </a:prstGeom>
        </p:spPr>
      </p:pic>
      <p:pic>
        <p:nvPicPr>
          <p:cNvPr id="77" name="Picture 76">
            <a:extLst>
              <a:ext uri="{FF2B5EF4-FFF2-40B4-BE49-F238E27FC236}">
                <a16:creationId xmlns:a16="http://schemas.microsoft.com/office/drawing/2014/main" id="{6EDE4572-33EB-3741-9130-5FAD1932957A}"/>
              </a:ext>
            </a:extLst>
          </p:cNvPr>
          <p:cNvPicPr>
            <a:picLocks noChangeAspect="1"/>
          </p:cNvPicPr>
          <p:nvPr/>
        </p:nvPicPr>
        <p:blipFill>
          <a:blip r:embed="rId8"/>
          <a:stretch>
            <a:fillRect/>
          </a:stretch>
        </p:blipFill>
        <p:spPr>
          <a:xfrm>
            <a:off x="5037063" y="4153166"/>
            <a:ext cx="433000" cy="451733"/>
          </a:xfrm>
          <a:prstGeom prst="rect">
            <a:avLst/>
          </a:prstGeom>
        </p:spPr>
      </p:pic>
      <p:pic>
        <p:nvPicPr>
          <p:cNvPr id="78" name="Picture 77">
            <a:extLst>
              <a:ext uri="{FF2B5EF4-FFF2-40B4-BE49-F238E27FC236}">
                <a16:creationId xmlns:a16="http://schemas.microsoft.com/office/drawing/2014/main" id="{E486A6FA-AA5E-3E45-A313-39CD1C587A0A}"/>
              </a:ext>
            </a:extLst>
          </p:cNvPr>
          <p:cNvPicPr>
            <a:picLocks noChangeAspect="1"/>
          </p:cNvPicPr>
          <p:nvPr/>
        </p:nvPicPr>
        <p:blipFill>
          <a:blip r:embed="rId8"/>
          <a:stretch>
            <a:fillRect/>
          </a:stretch>
        </p:blipFill>
        <p:spPr>
          <a:xfrm>
            <a:off x="5966072" y="4151480"/>
            <a:ext cx="433000" cy="451733"/>
          </a:xfrm>
          <a:prstGeom prst="rect">
            <a:avLst/>
          </a:prstGeom>
        </p:spPr>
      </p:pic>
      <p:sp>
        <p:nvSpPr>
          <p:cNvPr id="8" name="Title 7">
            <a:extLst>
              <a:ext uri="{FF2B5EF4-FFF2-40B4-BE49-F238E27FC236}">
                <a16:creationId xmlns:a16="http://schemas.microsoft.com/office/drawing/2014/main" id="{1CA8B5BB-8F64-41B1-8643-FADFBCCB5543}"/>
              </a:ext>
            </a:extLst>
          </p:cNvPr>
          <p:cNvSpPr>
            <a:spLocks noGrp="1"/>
          </p:cNvSpPr>
          <p:nvPr>
            <p:ph type="title"/>
          </p:nvPr>
        </p:nvSpPr>
        <p:spPr>
          <a:xfrm>
            <a:off x="220345" y="151877"/>
            <a:ext cx="7537450" cy="384711"/>
          </a:xfrm>
        </p:spPr>
        <p:txBody>
          <a:bodyPr/>
          <a:lstStyle/>
          <a:p>
            <a:r>
              <a:rPr lang="en-US" sz="1900" dirty="0">
                <a:latin typeface="Segoe UI" panose="020B0502040204020203" pitchFamily="34" charset="0"/>
                <a:cs typeface="Segoe UI" panose="020B0502040204020203" pitchFamily="34" charset="0"/>
              </a:rPr>
              <a:t>Cisco SD-WAN Solution elements</a:t>
            </a:r>
            <a:endParaRPr lang="en-IN" sz="1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0020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C867-2AAB-4F07-9BE6-37F03AEC262C}"/>
              </a:ext>
            </a:extLst>
          </p:cNvPr>
          <p:cNvSpPr>
            <a:spLocks noGrp="1"/>
          </p:cNvSpPr>
          <p:nvPr>
            <p:ph type="title"/>
          </p:nvPr>
        </p:nvSpPr>
        <p:spPr>
          <a:xfrm>
            <a:off x="102936" y="32148"/>
            <a:ext cx="7538400" cy="384711"/>
          </a:xfrm>
        </p:spPr>
        <p:txBody>
          <a:bodyPr/>
          <a:lstStyle/>
          <a:p>
            <a:r>
              <a:rPr lang="en-IN" sz="1900" dirty="0">
                <a:latin typeface="Segoe UI" panose="020B0502040204020203" pitchFamily="34" charset="0"/>
                <a:cs typeface="Segoe UI" panose="020B0502040204020203" pitchFamily="34" charset="0"/>
              </a:rPr>
              <a:t>Sify’s MANAGED SD-WAN FEATURE tiers</a:t>
            </a:r>
          </a:p>
        </p:txBody>
      </p:sp>
      <p:graphicFrame>
        <p:nvGraphicFramePr>
          <p:cNvPr id="4" name="Content Placeholder 3">
            <a:extLst>
              <a:ext uri="{FF2B5EF4-FFF2-40B4-BE49-F238E27FC236}">
                <a16:creationId xmlns:a16="http://schemas.microsoft.com/office/drawing/2014/main" id="{B70B5267-2E13-4066-98BC-B7B49824CD73}"/>
              </a:ext>
            </a:extLst>
          </p:cNvPr>
          <p:cNvGraphicFramePr>
            <a:graphicFrameLocks noGrp="1"/>
          </p:cNvGraphicFramePr>
          <p:nvPr>
            <p:ph idx="1"/>
            <p:extLst>
              <p:ext uri="{D42A27DB-BD31-4B8C-83A1-F6EECF244321}">
                <p14:modId xmlns:p14="http://schemas.microsoft.com/office/powerpoint/2010/main" val="2334978573"/>
              </p:ext>
            </p:extLst>
          </p:nvPr>
        </p:nvGraphicFramePr>
        <p:xfrm>
          <a:off x="269786" y="536476"/>
          <a:ext cx="8604427" cy="3708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97DA8681-B68F-4B71-A47C-F74F1834DD7D}"/>
              </a:ext>
            </a:extLst>
          </p:cNvPr>
          <p:cNvSpPr/>
          <p:nvPr/>
        </p:nvSpPr>
        <p:spPr>
          <a:xfrm>
            <a:off x="1999622" y="4351132"/>
            <a:ext cx="4762919" cy="22420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latin typeface="Segoe UI" panose="020B0502040204020203" pitchFamily="34" charset="0"/>
                <a:cs typeface="Segoe UI" panose="020B0502040204020203" pitchFamily="34" charset="0"/>
              </a:rPr>
              <a:t>Platforms Supported: vEdge, ISR1K, ISR 4K, ASR</a:t>
            </a:r>
          </a:p>
        </p:txBody>
      </p:sp>
      <p:sp>
        <p:nvSpPr>
          <p:cNvPr id="5" name="Rounded Rectangle 1">
            <a:extLst>
              <a:ext uri="{FF2B5EF4-FFF2-40B4-BE49-F238E27FC236}">
                <a16:creationId xmlns:a16="http://schemas.microsoft.com/office/drawing/2014/main" id="{A61FC230-F682-4D20-A06F-15200D725691}"/>
              </a:ext>
            </a:extLst>
          </p:cNvPr>
          <p:cNvSpPr/>
          <p:nvPr/>
        </p:nvSpPr>
        <p:spPr>
          <a:xfrm>
            <a:off x="365723" y="4607024"/>
            <a:ext cx="8508490" cy="496639"/>
          </a:xfrm>
          <a:prstGeom prst="roundRect">
            <a:avLst/>
          </a:prstGeom>
          <a:solidFill>
            <a:schemeClr val="accent5">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IN" sz="1000" b="1" dirty="0">
                <a:solidFill>
                  <a:schemeClr val="tx1">
                    <a:lumMod val="85000"/>
                    <a:lumOff val="15000"/>
                  </a:schemeClr>
                </a:solidFill>
                <a:latin typeface="Segoe UI" panose="020B0502040204020203" pitchFamily="34" charset="0"/>
                <a:cs typeface="Segoe UI" panose="020B0502040204020203" pitchFamily="34" charset="0"/>
              </a:rPr>
              <a:t>Subscription Model: Per Site Annual Recurring Charges</a:t>
            </a:r>
          </a:p>
          <a:p>
            <a:pPr algn="ctr"/>
            <a:r>
              <a:rPr lang="en-IN" sz="1000" b="1" dirty="0">
                <a:solidFill>
                  <a:schemeClr val="tx1">
                    <a:lumMod val="85000"/>
                    <a:lumOff val="15000"/>
                  </a:schemeClr>
                </a:solidFill>
                <a:latin typeface="Segoe UI" panose="020B0502040204020203" pitchFamily="34" charset="0"/>
                <a:cs typeface="Segoe UI" panose="020B0502040204020203" pitchFamily="34" charset="0"/>
              </a:rPr>
              <a:t>Includes- Edge CPEs, Platform Feature Subscription, Control Components and Managed Services</a:t>
            </a:r>
          </a:p>
        </p:txBody>
      </p:sp>
    </p:spTree>
    <p:extLst>
      <p:ext uri="{BB962C8B-B14F-4D97-AF65-F5344CB8AC3E}">
        <p14:creationId xmlns:p14="http://schemas.microsoft.com/office/powerpoint/2010/main" val="66113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2E4F45CF-3BC8-D641-BF80-403284CD9813}"/>
              </a:ext>
            </a:extLst>
          </p:cNvPr>
          <p:cNvSpPr/>
          <p:nvPr/>
        </p:nvSpPr>
        <p:spPr bwMode="auto">
          <a:xfrm>
            <a:off x="237140" y="2048227"/>
            <a:ext cx="2651760" cy="27432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914378">
              <a:spcAft>
                <a:spcPts val="450"/>
              </a:spcAft>
              <a:buSzPct val="80000"/>
              <a:defRPr/>
            </a:pPr>
            <a:r>
              <a:rPr lang="en-US" sz="1100" b="1" kern="0" dirty="0">
                <a:solidFill>
                  <a:srgbClr val="595959"/>
                </a:solidFill>
                <a:latin typeface="Segoe UI" panose="020B0502040204020203" pitchFamily="34" charset="0"/>
                <a:ea typeface="ＭＳ Ｐゴシック" charset="0"/>
                <a:cs typeface="Segoe UI" panose="020B0502040204020203" pitchFamily="34" charset="0"/>
              </a:rPr>
              <a:t>Single Pane of Glass</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ＭＳ Ｐゴシック" charset="0"/>
                <a:cs typeface="Segoe UI" panose="020B0502040204020203" pitchFamily="34" charset="0"/>
              </a:rPr>
              <a:t>Provision</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ＭＳ Ｐゴシック" charset="0"/>
                <a:cs typeface="Segoe UI" panose="020B0502040204020203" pitchFamily="34" charset="0"/>
              </a:rPr>
              <a:t>Manage</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ＭＳ Ｐゴシック" charset="0"/>
                <a:cs typeface="Segoe UI" panose="020B0502040204020203" pitchFamily="34" charset="0"/>
              </a:rPr>
              <a:t>Monitor</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ＭＳ Ｐゴシック" charset="0"/>
                <a:cs typeface="Segoe UI" panose="020B0502040204020203" pitchFamily="34" charset="0"/>
              </a:rPr>
              <a:t>Report</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ＭＳ Ｐゴシック" charset="0"/>
                <a:cs typeface="Segoe UI" panose="020B0502040204020203" pitchFamily="34" charset="0"/>
              </a:rPr>
              <a:t>Troubleshoot</a:t>
            </a:r>
          </a:p>
          <a:p>
            <a:pPr marL="117472" indent="-117472" defTabSz="914378">
              <a:spcAft>
                <a:spcPts val="450"/>
              </a:spcAft>
              <a:buSzPct val="80000"/>
              <a:buFont typeface="Arial" panose="020B0604020202020204" pitchFamily="34" charset="0"/>
              <a:buChar char="•"/>
              <a:defRPr/>
            </a:pPr>
            <a:endParaRPr lang="en-US" sz="1100" kern="0" dirty="0">
              <a:solidFill>
                <a:srgbClr val="FFFFFF"/>
              </a:solidFill>
              <a:latin typeface="Segoe UI" panose="020B0502040204020203" pitchFamily="34" charset="0"/>
              <a:ea typeface="MS PGothic" panose="020B0600070205080204" pitchFamily="34" charset="-128"/>
              <a:cs typeface="Segoe UI" panose="020B0502040204020203" pitchFamily="34" charset="0"/>
            </a:endParaRPr>
          </a:p>
        </p:txBody>
      </p:sp>
      <p:sp>
        <p:nvSpPr>
          <p:cNvPr id="79" name="Rectangle 78">
            <a:extLst>
              <a:ext uri="{FF2B5EF4-FFF2-40B4-BE49-F238E27FC236}">
                <a16:creationId xmlns:a16="http://schemas.microsoft.com/office/drawing/2014/main" id="{79E97AC6-5DE7-D048-A537-6BABE5671157}"/>
              </a:ext>
            </a:extLst>
          </p:cNvPr>
          <p:cNvSpPr/>
          <p:nvPr/>
        </p:nvSpPr>
        <p:spPr bwMode="auto">
          <a:xfrm>
            <a:off x="3026046" y="2048227"/>
            <a:ext cx="2651760" cy="27432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spcAft>
                <a:spcPts val="450"/>
              </a:spcAft>
              <a:buSzPct val="80000"/>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Embedded</a:t>
            </a:r>
          </a:p>
          <a:p>
            <a:pPr marL="117472" indent="-117472">
              <a:spcAft>
                <a:spcPts val="450"/>
              </a:spcAft>
              <a:buSzPct val="80000"/>
              <a:buFont typeface="Arial" panose="020B0604020202020204" pitchFamily="34" charset="0"/>
              <a:buChar char="•"/>
            </a:pPr>
            <a:r>
              <a:rPr lang="en-US" sz="1100" b="1" dirty="0">
                <a:solidFill>
                  <a:srgbClr val="595959"/>
                </a:solidFill>
                <a:latin typeface="Segoe UI" panose="020B0502040204020203" pitchFamily="34" charset="0"/>
                <a:ea typeface="ＭＳ Ｐゴシック" charset="0"/>
                <a:cs typeface="Segoe UI" panose="020B0502040204020203" pitchFamily="34" charset="0"/>
              </a:rPr>
              <a:t>Ent. Firewall App Aware</a:t>
            </a:r>
          </a:p>
          <a:p>
            <a:pPr marL="117472" indent="-117472">
              <a:spcAft>
                <a:spcPts val="450"/>
              </a:spcAft>
              <a:buSzPct val="80000"/>
              <a:buFont typeface="Arial" panose="020B0604020202020204" pitchFamily="34" charset="0"/>
              <a:buChar char="•"/>
            </a:pPr>
            <a:r>
              <a:rPr lang="en-US" sz="1100" b="1" dirty="0">
                <a:solidFill>
                  <a:srgbClr val="595959"/>
                </a:solidFill>
                <a:latin typeface="Segoe UI" panose="020B0502040204020203" pitchFamily="34" charset="0"/>
                <a:ea typeface="ＭＳ Ｐゴシック" charset="0"/>
                <a:cs typeface="Segoe UI" panose="020B0502040204020203" pitchFamily="34" charset="0"/>
              </a:rPr>
              <a:t>IPS </a:t>
            </a:r>
          </a:p>
          <a:p>
            <a:pPr marL="117472" indent="-117472">
              <a:spcAft>
                <a:spcPts val="450"/>
              </a:spcAft>
              <a:buSzPct val="80000"/>
              <a:buFont typeface="Arial" panose="020B0604020202020204" pitchFamily="34" charset="0"/>
              <a:buChar char="•"/>
            </a:pPr>
            <a:r>
              <a:rPr lang="en-US" sz="1100" b="1" dirty="0">
                <a:solidFill>
                  <a:srgbClr val="595959"/>
                </a:solidFill>
                <a:latin typeface="Segoe UI" panose="020B0502040204020203" pitchFamily="34" charset="0"/>
                <a:ea typeface="ＭＳ Ｐゴシック" charset="0"/>
                <a:cs typeface="Segoe UI" panose="020B0502040204020203" pitchFamily="34" charset="0"/>
              </a:rPr>
              <a:t>URL-Filtering</a:t>
            </a:r>
          </a:p>
          <a:p>
            <a:pPr marL="117472" indent="-117472">
              <a:spcAft>
                <a:spcPts val="450"/>
              </a:spcAft>
              <a:buSzPct val="80000"/>
              <a:buFont typeface="Arial" panose="020B0604020202020204" pitchFamily="34" charset="0"/>
              <a:buChar char="•"/>
            </a:pPr>
            <a:r>
              <a:rPr lang="en-US" sz="1100" b="1" dirty="0">
                <a:solidFill>
                  <a:srgbClr val="595959"/>
                </a:solidFill>
                <a:latin typeface="Segoe UI" panose="020B0502040204020203" pitchFamily="34" charset="0"/>
                <a:ea typeface="ＭＳ Ｐゴシック" charset="0"/>
                <a:cs typeface="Segoe UI" panose="020B0502040204020203" pitchFamily="34" charset="0"/>
              </a:rPr>
              <a:t>AMP and Threat Grid </a:t>
            </a:r>
          </a:p>
          <a:p>
            <a:pPr marL="117472" indent="-117472">
              <a:spcAft>
                <a:spcPts val="450"/>
              </a:spcAft>
              <a:buSzPct val="80000"/>
              <a:buFont typeface="Arial" panose="020B0604020202020204" pitchFamily="34" charset="0"/>
              <a:buChar char="•"/>
            </a:pPr>
            <a:endPar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endParaRPr>
          </a:p>
          <a:p>
            <a:pPr>
              <a:spcAft>
                <a:spcPts val="450"/>
              </a:spcAft>
              <a:buSzPct val="80000"/>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Cloud</a:t>
            </a:r>
          </a:p>
          <a:p>
            <a:pPr marL="117472" indent="-117472">
              <a:spcAft>
                <a:spcPts val="450"/>
              </a:spcAft>
              <a:buSzPct val="80000"/>
              <a:buFont typeface="Arial" panose="020B0604020202020204" pitchFamily="34" charset="0"/>
              <a:buChar char="•"/>
            </a:pPr>
            <a:r>
              <a:rPr lang="en-US" sz="1100" b="1" dirty="0">
                <a:solidFill>
                  <a:srgbClr val="595959"/>
                </a:solidFill>
                <a:latin typeface="Segoe UI" panose="020B0502040204020203" pitchFamily="34" charset="0"/>
                <a:ea typeface="ＭＳ Ｐゴシック" charset="0"/>
                <a:cs typeface="Segoe UI" panose="020B0502040204020203" pitchFamily="34" charset="0"/>
              </a:rPr>
              <a:t>DNS/web-layer Security</a:t>
            </a:r>
          </a:p>
          <a:p>
            <a:pPr>
              <a:spcAft>
                <a:spcPts val="450"/>
              </a:spcAft>
              <a:buSzPct val="80000"/>
            </a:pPr>
            <a:endParaRPr lang="en-US" sz="1100" dirty="0">
              <a:solidFill>
                <a:srgbClr val="FFFFFF"/>
              </a:solidFill>
              <a:latin typeface="Segoe UI" panose="020B0502040204020203" pitchFamily="34" charset="0"/>
              <a:ea typeface="ＭＳ Ｐゴシック" charset="0"/>
              <a:cs typeface="Segoe UI" panose="020B0502040204020203" pitchFamily="34" charset="0"/>
            </a:endParaRPr>
          </a:p>
          <a:p>
            <a:pPr marL="117472" indent="-117472">
              <a:spcAft>
                <a:spcPts val="450"/>
              </a:spcAft>
              <a:buSzPct val="80000"/>
              <a:buFont typeface="Arial" panose="020B0604020202020204" pitchFamily="34" charset="0"/>
              <a:buChar char="•"/>
            </a:pPr>
            <a:endParaRPr lang="en-US" sz="1100" dirty="0">
              <a:solidFill>
                <a:srgbClr val="FFFFFF"/>
              </a:solidFill>
              <a:latin typeface="Segoe UI" panose="020B0502040204020203" pitchFamily="34" charset="0"/>
              <a:ea typeface="ＭＳ Ｐゴシック" charset="0"/>
              <a:cs typeface="Segoe UI" panose="020B0502040204020203" pitchFamily="34" charset="0"/>
            </a:endParaRPr>
          </a:p>
        </p:txBody>
      </p:sp>
      <p:sp>
        <p:nvSpPr>
          <p:cNvPr id="80" name="Rectangle 79">
            <a:extLst>
              <a:ext uri="{FF2B5EF4-FFF2-40B4-BE49-F238E27FC236}">
                <a16:creationId xmlns:a16="http://schemas.microsoft.com/office/drawing/2014/main" id="{24FDE60C-425F-5D47-A05A-E778F350F483}"/>
              </a:ext>
            </a:extLst>
          </p:cNvPr>
          <p:cNvSpPr/>
          <p:nvPr/>
        </p:nvSpPr>
        <p:spPr bwMode="auto">
          <a:xfrm>
            <a:off x="5809454" y="2051937"/>
            <a:ext cx="2651760" cy="27432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914378">
              <a:spcAft>
                <a:spcPts val="900"/>
              </a:spcAft>
              <a:defRPr/>
            </a:pPr>
            <a:r>
              <a:rPr lang="en-US" sz="1100" b="1" kern="0" dirty="0">
                <a:solidFill>
                  <a:srgbClr val="595959"/>
                </a:solidFill>
                <a:latin typeface="Segoe UI" panose="020B0502040204020203" pitchFamily="34" charset="0"/>
                <a:ea typeface="ＭＳ Ｐゴシック" charset="0"/>
                <a:cs typeface="Segoe UI" panose="020B0502040204020203" pitchFamily="34" charset="0"/>
              </a:rPr>
              <a:t>Platforms</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ISR 1K</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ISR 4K</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ENCS (ISRv)</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CSR</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ASR 1K (</a:t>
            </a:r>
            <a:r>
              <a:rPr lang="en-GB" sz="1100" b="1" kern="0" noProof="1">
                <a:solidFill>
                  <a:srgbClr val="595959"/>
                </a:solidFill>
                <a:latin typeface="Segoe UI" panose="020B0502040204020203" pitchFamily="34" charset="0"/>
                <a:ea typeface="ＭＳ Ｐゴシック" charset="0"/>
                <a:cs typeface="Segoe UI" panose="020B0502040204020203" pitchFamily="34" charset="0"/>
              </a:rPr>
              <a:t>Ent FW App Aware and </a:t>
            </a:r>
            <a:r>
              <a:rPr lang="en-US" sz="1100" b="1" kern="0" dirty="0">
                <a:solidFill>
                  <a:srgbClr val="595959"/>
                </a:solidFill>
                <a:latin typeface="Segoe UI" panose="020B0502040204020203" pitchFamily="34" charset="0"/>
                <a:ea typeface="ＭＳ Ｐゴシック" charset="0"/>
                <a:cs typeface="Segoe UI" panose="020B0502040204020203" pitchFamily="34" charset="0"/>
              </a:rPr>
              <a:t>DNS/web-layer security)</a:t>
            </a:r>
          </a:p>
          <a:p>
            <a:pPr marL="117472" indent="-117472" defTabSz="914378">
              <a:spcAft>
                <a:spcPts val="450"/>
              </a:spcAft>
              <a:buSzPct val="80000"/>
              <a:buFont typeface="Arial" panose="020B0604020202020204" pitchFamily="34" charset="0"/>
              <a:buChar char="•"/>
              <a:defRPr/>
            </a:pPr>
            <a:r>
              <a:rPr lang="en-US" sz="1100" b="1" kern="0" dirty="0">
                <a:solidFill>
                  <a:srgbClr val="595959"/>
                </a:solidFill>
                <a:latin typeface="Segoe UI" panose="020B0502040204020203" pitchFamily="34" charset="0"/>
                <a:ea typeface="MS PGothic" panose="020B0600070205080204" pitchFamily="34" charset="-128"/>
                <a:cs typeface="Segoe UI" panose="020B0502040204020203" pitchFamily="34" charset="0"/>
              </a:rPr>
              <a:t>vEdges </a:t>
            </a:r>
            <a:r>
              <a:rPr lang="en-US" sz="1100" b="1" kern="0" dirty="0">
                <a:solidFill>
                  <a:srgbClr val="595959"/>
                </a:solidFill>
                <a:latin typeface="Segoe UI" panose="020B0502040204020203" pitchFamily="34" charset="0"/>
                <a:ea typeface="ＭＳ Ｐゴシック" charset="0"/>
                <a:cs typeface="Segoe UI" panose="020B0502040204020203" pitchFamily="34" charset="0"/>
              </a:rPr>
              <a:t>(</a:t>
            </a:r>
            <a:r>
              <a:rPr lang="en-GB" sz="1100" b="1" kern="0" noProof="1">
                <a:solidFill>
                  <a:srgbClr val="595959"/>
                </a:solidFill>
                <a:latin typeface="Segoe UI" panose="020B0502040204020203" pitchFamily="34" charset="0"/>
                <a:ea typeface="ＭＳ Ｐゴシック" charset="0"/>
                <a:cs typeface="Segoe UI" panose="020B0502040204020203" pitchFamily="34" charset="0"/>
              </a:rPr>
              <a:t>FW and </a:t>
            </a:r>
            <a:r>
              <a:rPr lang="en-US" sz="1100" b="1" kern="0" dirty="0">
                <a:solidFill>
                  <a:srgbClr val="595959"/>
                </a:solidFill>
                <a:latin typeface="Segoe UI" panose="020B0502040204020203" pitchFamily="34" charset="0"/>
                <a:ea typeface="ＭＳ Ｐゴシック" charset="0"/>
                <a:cs typeface="Segoe UI" panose="020B0502040204020203" pitchFamily="34" charset="0"/>
              </a:rPr>
              <a:t>DNS/web-layer security)</a:t>
            </a:r>
          </a:p>
          <a:p>
            <a:pPr marL="117472" indent="-117472" defTabSz="914378">
              <a:spcAft>
                <a:spcPts val="450"/>
              </a:spcAft>
              <a:buSzPct val="80000"/>
              <a:buFont typeface="Arial" panose="020B0604020202020204" pitchFamily="34" charset="0"/>
              <a:buChar char="•"/>
              <a:defRPr/>
            </a:pPr>
            <a:endParaRPr lang="en-US" sz="1100" kern="0" dirty="0">
              <a:solidFill>
                <a:srgbClr val="FFFFFF"/>
              </a:solidFill>
              <a:latin typeface="Segoe UI" panose="020B0502040204020203" pitchFamily="34" charset="0"/>
              <a:ea typeface="MS PGothic" panose="020B0600070205080204" pitchFamily="34" charset="-128"/>
              <a:cs typeface="Segoe UI" panose="020B0502040204020203" pitchFamily="34" charset="0"/>
            </a:endParaRPr>
          </a:p>
          <a:p>
            <a:pPr marL="117472" indent="-117472" defTabSz="914378">
              <a:spcAft>
                <a:spcPts val="450"/>
              </a:spcAft>
              <a:buSzPct val="80000"/>
              <a:buFont typeface="Arial" panose="020B0604020202020204" pitchFamily="34" charset="0"/>
              <a:buChar char="•"/>
              <a:defRPr/>
            </a:pPr>
            <a:endParaRPr lang="en-US" sz="1100" kern="0" dirty="0">
              <a:solidFill>
                <a:srgbClr val="FFFFFF"/>
              </a:solidFill>
              <a:latin typeface="Segoe UI" panose="020B0502040204020203" pitchFamily="34" charset="0"/>
              <a:ea typeface="ＭＳ Ｐゴシック" charset="0"/>
              <a:cs typeface="Segoe UI" panose="020B0502040204020203" pitchFamily="34" charset="0"/>
            </a:endParaRPr>
          </a:p>
          <a:p>
            <a:pPr marL="117472" indent="-117472" defTabSz="914378">
              <a:spcAft>
                <a:spcPts val="450"/>
              </a:spcAft>
              <a:buSzPct val="80000"/>
              <a:buFont typeface="Arial" panose="020B0604020202020204" pitchFamily="34" charset="0"/>
              <a:buChar char="•"/>
              <a:defRPr/>
            </a:pPr>
            <a:endParaRPr lang="en-US" sz="1100" kern="0" dirty="0">
              <a:solidFill>
                <a:srgbClr val="FFFFFF"/>
              </a:solidFill>
              <a:latin typeface="Segoe UI" panose="020B0502040204020203" pitchFamily="34" charset="0"/>
              <a:ea typeface="ＭＳ Ｐゴシック" charset="0"/>
              <a:cs typeface="Segoe UI" panose="020B0502040204020203" pitchFamily="34" charset="0"/>
            </a:endParaRPr>
          </a:p>
        </p:txBody>
      </p:sp>
      <p:sp>
        <p:nvSpPr>
          <p:cNvPr id="81" name="Rounded Rectangle 80">
            <a:extLst>
              <a:ext uri="{FF2B5EF4-FFF2-40B4-BE49-F238E27FC236}">
                <a16:creationId xmlns:a16="http://schemas.microsoft.com/office/drawing/2014/main" id="{87C759CF-18EE-4242-ABB2-C988327A89E5}"/>
              </a:ext>
            </a:extLst>
          </p:cNvPr>
          <p:cNvSpPr/>
          <p:nvPr/>
        </p:nvSpPr>
        <p:spPr>
          <a:xfrm>
            <a:off x="365675" y="712475"/>
            <a:ext cx="2312895" cy="1104141"/>
          </a:xfrm>
          <a:prstGeom prst="roundRect">
            <a:avLst>
              <a:gd name="adj" fmla="val 50000"/>
            </a:avLst>
          </a:prstGeom>
          <a:solidFill>
            <a:schemeClr val="tx2">
              <a:lumMod val="40000"/>
              <a:lumOff val="60000"/>
            </a:schemeClr>
          </a:solidFill>
          <a:ln w="25400" cap="flat" cmpd="sng" algn="ctr">
            <a:noFill/>
            <a:prstDash val="solid"/>
          </a:ln>
          <a:effectLst/>
        </p:spPr>
        <p:txBody>
          <a:bodyPr lIns="0" rIns="0" rtlCol="0" anchor="ctr"/>
          <a:lstStyle/>
          <a:p>
            <a:pPr algn="ctr" defTabSz="914378">
              <a:defRPr/>
            </a:pPr>
            <a:endParaRPr lang="en-US" kern="0" dirty="0">
              <a:solidFill>
                <a:srgbClr val="005073">
                  <a:lumMod val="75000"/>
                </a:srgbClr>
              </a:solidFill>
              <a:latin typeface="CiscoSansTT Light"/>
            </a:endParaRPr>
          </a:p>
        </p:txBody>
      </p:sp>
      <p:sp>
        <p:nvSpPr>
          <p:cNvPr id="82" name="Rectangle 81">
            <a:extLst>
              <a:ext uri="{FF2B5EF4-FFF2-40B4-BE49-F238E27FC236}">
                <a16:creationId xmlns:a16="http://schemas.microsoft.com/office/drawing/2014/main" id="{4E0B7B37-87EC-7F4E-A201-3F85C200DD89}"/>
              </a:ext>
            </a:extLst>
          </p:cNvPr>
          <p:cNvSpPr/>
          <p:nvPr/>
        </p:nvSpPr>
        <p:spPr>
          <a:xfrm>
            <a:off x="1375650" y="945228"/>
            <a:ext cx="1299398" cy="430887"/>
          </a:xfrm>
          <a:prstGeom prst="rect">
            <a:avLst/>
          </a:prstGeom>
        </p:spPr>
        <p:txBody>
          <a:bodyPr wrap="square">
            <a:spAutoFit/>
          </a:bodyPr>
          <a:lstStyle/>
          <a:p>
            <a:pPr algn="ctr">
              <a:defRPr/>
            </a:pPr>
            <a:r>
              <a:rPr lang="en-GB" sz="1100" b="1" noProof="1">
                <a:solidFill>
                  <a:srgbClr val="595959"/>
                </a:solidFill>
                <a:latin typeface="Segoe UI" panose="020B0502040204020203" pitchFamily="34" charset="0"/>
                <a:ea typeface="ＭＳ Ｐゴシック" charset="0"/>
                <a:cs typeface="Segoe UI" panose="020B0502040204020203" pitchFamily="34" charset="0"/>
              </a:rPr>
              <a:t>Manage in Cloud or On-Prem</a:t>
            </a:r>
          </a:p>
        </p:txBody>
      </p:sp>
      <p:grpSp>
        <p:nvGrpSpPr>
          <p:cNvPr id="83" name="Group 82">
            <a:extLst>
              <a:ext uri="{FF2B5EF4-FFF2-40B4-BE49-F238E27FC236}">
                <a16:creationId xmlns:a16="http://schemas.microsoft.com/office/drawing/2014/main" id="{CB55B370-F546-FB40-A19E-0BA5E2A3F8BA}"/>
              </a:ext>
            </a:extLst>
          </p:cNvPr>
          <p:cNvGrpSpPr>
            <a:grpSpLocks noChangeAspect="1"/>
          </p:cNvGrpSpPr>
          <p:nvPr/>
        </p:nvGrpSpPr>
        <p:grpSpPr>
          <a:xfrm>
            <a:off x="358445" y="721170"/>
            <a:ext cx="1122992" cy="1102617"/>
            <a:chOff x="2190663" y="1508381"/>
            <a:chExt cx="1286005" cy="1289304"/>
          </a:xfrm>
        </p:grpSpPr>
        <p:sp>
          <p:nvSpPr>
            <p:cNvPr id="84" name="Oval 83">
              <a:extLst>
                <a:ext uri="{FF2B5EF4-FFF2-40B4-BE49-F238E27FC236}">
                  <a16:creationId xmlns:a16="http://schemas.microsoft.com/office/drawing/2014/main" id="{27FDC1DC-C55F-E149-B503-55F5AEB81CF4}"/>
                </a:ext>
              </a:extLst>
            </p:cNvPr>
            <p:cNvSpPr>
              <a:spLocks noChangeAspect="1"/>
            </p:cNvSpPr>
            <p:nvPr/>
          </p:nvSpPr>
          <p:spPr>
            <a:xfrm>
              <a:off x="2190663" y="1508381"/>
              <a:ext cx="1286005" cy="1289304"/>
            </a:xfrm>
            <a:prstGeom prst="ellipse">
              <a:avLst/>
            </a:prstGeom>
            <a:solidFill>
              <a:srgbClr val="005073"/>
            </a:solidFill>
            <a:ln w="25400" cap="flat" cmpd="sng" algn="ctr">
              <a:noFill/>
              <a:prstDash val="solid"/>
            </a:ln>
            <a:effectLst/>
          </p:spPr>
          <p:txBody>
            <a:bodyPr rtlCol="0" anchor="ctr"/>
            <a:lstStyle/>
            <a:p>
              <a:pPr algn="ctr" defTabSz="914378">
                <a:defRPr/>
              </a:pPr>
              <a:endParaRPr lang="en-US" kern="0" dirty="0">
                <a:solidFill>
                  <a:srgbClr val="005073"/>
                </a:solidFill>
                <a:latin typeface="CiscoSansTT Light"/>
              </a:endParaRPr>
            </a:p>
          </p:txBody>
        </p:sp>
        <p:grpSp>
          <p:nvGrpSpPr>
            <p:cNvPr id="85" name="Group 84">
              <a:extLst>
                <a:ext uri="{FF2B5EF4-FFF2-40B4-BE49-F238E27FC236}">
                  <a16:creationId xmlns:a16="http://schemas.microsoft.com/office/drawing/2014/main" id="{7FBEC828-E83E-D742-BDD6-D59E9A5980A9}"/>
                </a:ext>
              </a:extLst>
            </p:cNvPr>
            <p:cNvGrpSpPr/>
            <p:nvPr/>
          </p:nvGrpSpPr>
          <p:grpSpPr>
            <a:xfrm>
              <a:off x="2612965" y="1941588"/>
              <a:ext cx="422746" cy="426337"/>
              <a:chOff x="3758274" y="2969552"/>
              <a:chExt cx="500954" cy="505209"/>
            </a:xfrm>
            <a:solidFill>
              <a:srgbClr val="005073">
                <a:lumMod val="75000"/>
              </a:srgbClr>
            </a:solidFill>
          </p:grpSpPr>
          <p:sp>
            <p:nvSpPr>
              <p:cNvPr id="92" name="Freeform 36">
                <a:extLst>
                  <a:ext uri="{FF2B5EF4-FFF2-40B4-BE49-F238E27FC236}">
                    <a16:creationId xmlns:a16="http://schemas.microsoft.com/office/drawing/2014/main" id="{B731E121-AB6D-7446-A4A7-E5C7ABFE231B}"/>
                  </a:ext>
                </a:extLst>
              </p:cNvPr>
              <p:cNvSpPr>
                <a:spLocks noChangeAspect="1"/>
              </p:cNvSpPr>
              <p:nvPr/>
            </p:nvSpPr>
            <p:spPr bwMode="auto">
              <a:xfrm>
                <a:off x="3962974" y="3074075"/>
                <a:ext cx="91457" cy="100168"/>
              </a:xfrm>
              <a:custGeom>
                <a:avLst/>
                <a:gdLst>
                  <a:gd name="T0" fmla="*/ 9 w 9"/>
                  <a:gd name="T1" fmla="*/ 0 h 10"/>
                  <a:gd name="T2" fmla="*/ 7 w 9"/>
                  <a:gd name="T3" fmla="*/ 0 h 10"/>
                  <a:gd name="T4" fmla="*/ 0 w 9"/>
                  <a:gd name="T5" fmla="*/ 0 h 10"/>
                  <a:gd name="T6" fmla="*/ 0 w 9"/>
                  <a:gd name="T7" fmla="*/ 10 h 10"/>
                  <a:gd name="T8" fmla="*/ 9 w 9"/>
                  <a:gd name="T9" fmla="*/ 10 h 10"/>
                  <a:gd name="T10" fmla="*/ 9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9" y="0"/>
                    </a:moveTo>
                    <a:cubicBezTo>
                      <a:pt x="9" y="0"/>
                      <a:pt x="8" y="0"/>
                      <a:pt x="7" y="0"/>
                    </a:cubicBezTo>
                    <a:cubicBezTo>
                      <a:pt x="0" y="0"/>
                      <a:pt x="0" y="0"/>
                      <a:pt x="0" y="0"/>
                    </a:cubicBezTo>
                    <a:cubicBezTo>
                      <a:pt x="0" y="10"/>
                      <a:pt x="0" y="10"/>
                      <a:pt x="0" y="10"/>
                    </a:cubicBezTo>
                    <a:cubicBezTo>
                      <a:pt x="9" y="10"/>
                      <a:pt x="9" y="10"/>
                      <a:pt x="9" y="10"/>
                    </a:cubicBezTo>
                    <a:cubicBezTo>
                      <a:pt x="9" y="0"/>
                      <a:pt x="9" y="0"/>
                      <a:pt x="9" y="0"/>
                    </a:cubicBezTo>
                  </a:path>
                </a:pathLst>
              </a:custGeom>
              <a:grpFill/>
              <a:ln w="9525">
                <a:solidFill>
                  <a:srgbClr val="005073">
                    <a:lumMod val="75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93" name="Freeform 37">
                <a:extLst>
                  <a:ext uri="{FF2B5EF4-FFF2-40B4-BE49-F238E27FC236}">
                    <a16:creationId xmlns:a16="http://schemas.microsoft.com/office/drawing/2014/main" id="{332AA536-C055-F94A-BB18-8D22D8DF456A}"/>
                  </a:ext>
                </a:extLst>
              </p:cNvPr>
              <p:cNvSpPr>
                <a:spLocks noChangeAspect="1"/>
              </p:cNvSpPr>
              <p:nvPr/>
            </p:nvSpPr>
            <p:spPr bwMode="auto">
              <a:xfrm>
                <a:off x="3962974" y="2969552"/>
                <a:ext cx="91457" cy="104523"/>
              </a:xfrm>
              <a:custGeom>
                <a:avLst/>
                <a:gdLst>
                  <a:gd name="T0" fmla="*/ 4 w 9"/>
                  <a:gd name="T1" fmla="*/ 0 h 10"/>
                  <a:gd name="T2" fmla="*/ 0 w 9"/>
                  <a:gd name="T3" fmla="*/ 5 h 10"/>
                  <a:gd name="T4" fmla="*/ 0 w 9"/>
                  <a:gd name="T5" fmla="*/ 10 h 10"/>
                  <a:gd name="T6" fmla="*/ 7 w 9"/>
                  <a:gd name="T7" fmla="*/ 10 h 10"/>
                  <a:gd name="T8" fmla="*/ 9 w 9"/>
                  <a:gd name="T9" fmla="*/ 10 h 10"/>
                  <a:gd name="T10" fmla="*/ 9 w 9"/>
                  <a:gd name="T11" fmla="*/ 5 h 10"/>
                  <a:gd name="T12" fmla="*/ 4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4" y="0"/>
                    </a:moveTo>
                    <a:cubicBezTo>
                      <a:pt x="2" y="0"/>
                      <a:pt x="0" y="2"/>
                      <a:pt x="0" y="5"/>
                    </a:cubicBezTo>
                    <a:cubicBezTo>
                      <a:pt x="0" y="10"/>
                      <a:pt x="0" y="10"/>
                      <a:pt x="0" y="10"/>
                    </a:cubicBezTo>
                    <a:cubicBezTo>
                      <a:pt x="7" y="10"/>
                      <a:pt x="7" y="10"/>
                      <a:pt x="7" y="10"/>
                    </a:cubicBezTo>
                    <a:cubicBezTo>
                      <a:pt x="8" y="10"/>
                      <a:pt x="9" y="10"/>
                      <a:pt x="9" y="10"/>
                    </a:cubicBezTo>
                    <a:cubicBezTo>
                      <a:pt x="9" y="5"/>
                      <a:pt x="9" y="5"/>
                      <a:pt x="9" y="5"/>
                    </a:cubicBezTo>
                    <a:cubicBezTo>
                      <a:pt x="9" y="2"/>
                      <a:pt x="7" y="0"/>
                      <a:pt x="4" y="0"/>
                    </a:cubicBezTo>
                  </a:path>
                </a:pathLst>
              </a:custGeom>
              <a:grpFill/>
              <a:ln w="9525">
                <a:solidFill>
                  <a:srgbClr val="005073">
                    <a:lumMod val="75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94" name="Freeform 38">
                <a:extLst>
                  <a:ext uri="{FF2B5EF4-FFF2-40B4-BE49-F238E27FC236}">
                    <a16:creationId xmlns:a16="http://schemas.microsoft.com/office/drawing/2014/main" id="{DBCC5991-344A-DB48-A441-3416A21D7B5F}"/>
                  </a:ext>
                </a:extLst>
              </p:cNvPr>
              <p:cNvSpPr>
                <a:spLocks noChangeAspect="1"/>
              </p:cNvSpPr>
              <p:nvPr/>
            </p:nvSpPr>
            <p:spPr bwMode="auto">
              <a:xfrm>
                <a:off x="3962974" y="3300548"/>
                <a:ext cx="91457" cy="174209"/>
              </a:xfrm>
              <a:custGeom>
                <a:avLst/>
                <a:gdLst>
                  <a:gd name="T0" fmla="*/ 9 w 9"/>
                  <a:gd name="T1" fmla="*/ 0 h 17"/>
                  <a:gd name="T2" fmla="*/ 0 w 9"/>
                  <a:gd name="T3" fmla="*/ 0 h 17"/>
                  <a:gd name="T4" fmla="*/ 0 w 9"/>
                  <a:gd name="T5" fmla="*/ 13 h 17"/>
                  <a:gd name="T6" fmla="*/ 4 w 9"/>
                  <a:gd name="T7" fmla="*/ 17 h 17"/>
                  <a:gd name="T8" fmla="*/ 9 w 9"/>
                  <a:gd name="T9" fmla="*/ 13 h 17"/>
                  <a:gd name="T10" fmla="*/ 9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9" y="0"/>
                    </a:moveTo>
                    <a:cubicBezTo>
                      <a:pt x="0" y="0"/>
                      <a:pt x="0" y="0"/>
                      <a:pt x="0" y="0"/>
                    </a:cubicBezTo>
                    <a:cubicBezTo>
                      <a:pt x="0" y="13"/>
                      <a:pt x="0" y="13"/>
                      <a:pt x="0" y="13"/>
                    </a:cubicBezTo>
                    <a:cubicBezTo>
                      <a:pt x="0" y="15"/>
                      <a:pt x="2" y="17"/>
                      <a:pt x="4" y="17"/>
                    </a:cubicBezTo>
                    <a:cubicBezTo>
                      <a:pt x="7" y="17"/>
                      <a:pt x="9" y="15"/>
                      <a:pt x="9" y="13"/>
                    </a:cubicBezTo>
                    <a:cubicBezTo>
                      <a:pt x="9" y="0"/>
                      <a:pt x="9" y="0"/>
                      <a:pt x="9" y="0"/>
                    </a:cubicBezTo>
                  </a:path>
                </a:pathLst>
              </a:custGeom>
              <a:grpFill/>
              <a:ln w="9525">
                <a:solidFill>
                  <a:srgbClr val="005073">
                    <a:lumMod val="75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95" name="Rectangle 39">
                <a:extLst>
                  <a:ext uri="{FF2B5EF4-FFF2-40B4-BE49-F238E27FC236}">
                    <a16:creationId xmlns:a16="http://schemas.microsoft.com/office/drawing/2014/main" id="{F839EE3C-51D3-9441-8008-4F6829D11071}"/>
                  </a:ext>
                </a:extLst>
              </p:cNvPr>
              <p:cNvSpPr>
                <a:spLocks noChangeAspect="1" noChangeArrowheads="1"/>
              </p:cNvSpPr>
              <p:nvPr/>
            </p:nvSpPr>
            <p:spPr bwMode="auto">
              <a:xfrm>
                <a:off x="3962974" y="3270061"/>
                <a:ext cx="91457" cy="30487"/>
              </a:xfrm>
              <a:prstGeom prst="rect">
                <a:avLst/>
              </a:prstGeom>
              <a:grpFill/>
              <a:ln w="9525">
                <a:solidFill>
                  <a:srgbClr val="005073">
                    <a:lumMod val="75000"/>
                  </a:srgbClr>
                </a:solidFill>
                <a:miter lim="800000"/>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96" name="Rectangle 40">
                <a:extLst>
                  <a:ext uri="{FF2B5EF4-FFF2-40B4-BE49-F238E27FC236}">
                    <a16:creationId xmlns:a16="http://schemas.microsoft.com/office/drawing/2014/main" id="{D83565AC-B3DF-9043-A040-8D65B045929D}"/>
                  </a:ext>
                </a:extLst>
              </p:cNvPr>
              <p:cNvSpPr>
                <a:spLocks noChangeAspect="1" noChangeArrowheads="1"/>
              </p:cNvSpPr>
              <p:nvPr/>
            </p:nvSpPr>
            <p:spPr bwMode="auto">
              <a:xfrm>
                <a:off x="3962974" y="3270061"/>
                <a:ext cx="91457" cy="30487"/>
              </a:xfrm>
              <a:prstGeom prst="rect">
                <a:avLst/>
              </a:prstGeom>
              <a:grpFill/>
              <a:ln w="9525">
                <a:solidFill>
                  <a:srgbClr val="005073">
                    <a:lumMod val="75000"/>
                  </a:srgbClr>
                </a:solidFill>
                <a:miter lim="800000"/>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97" name="Freeform 41">
                <a:extLst>
                  <a:ext uri="{FF2B5EF4-FFF2-40B4-BE49-F238E27FC236}">
                    <a16:creationId xmlns:a16="http://schemas.microsoft.com/office/drawing/2014/main" id="{852E83E9-FF00-4C4A-BE05-0BAAFAE0B50C}"/>
                  </a:ext>
                </a:extLst>
              </p:cNvPr>
              <p:cNvSpPr>
                <a:spLocks noChangeAspect="1" noEditPoints="1"/>
              </p:cNvSpPr>
              <p:nvPr/>
            </p:nvSpPr>
            <p:spPr bwMode="auto">
              <a:xfrm>
                <a:off x="3758274" y="3174248"/>
                <a:ext cx="500845" cy="95813"/>
              </a:xfrm>
              <a:custGeom>
                <a:avLst/>
                <a:gdLst>
                  <a:gd name="T0" fmla="*/ 20 w 49"/>
                  <a:gd name="T1" fmla="*/ 0 h 9"/>
                  <a:gd name="T2" fmla="*/ 4 w 49"/>
                  <a:gd name="T3" fmla="*/ 0 h 9"/>
                  <a:gd name="T4" fmla="*/ 0 w 49"/>
                  <a:gd name="T5" fmla="*/ 5 h 9"/>
                  <a:gd name="T6" fmla="*/ 4 w 49"/>
                  <a:gd name="T7" fmla="*/ 9 h 9"/>
                  <a:gd name="T8" fmla="*/ 20 w 49"/>
                  <a:gd name="T9" fmla="*/ 9 h 9"/>
                  <a:gd name="T10" fmla="*/ 20 w 49"/>
                  <a:gd name="T11" fmla="*/ 0 h 9"/>
                  <a:gd name="T12" fmla="*/ 44 w 49"/>
                  <a:gd name="T13" fmla="*/ 0 h 9"/>
                  <a:gd name="T14" fmla="*/ 29 w 49"/>
                  <a:gd name="T15" fmla="*/ 0 h 9"/>
                  <a:gd name="T16" fmla="*/ 29 w 49"/>
                  <a:gd name="T17" fmla="*/ 9 h 9"/>
                  <a:gd name="T18" fmla="*/ 44 w 49"/>
                  <a:gd name="T19" fmla="*/ 9 h 9"/>
                  <a:gd name="T20" fmla="*/ 49 w 49"/>
                  <a:gd name="T21" fmla="*/ 5 h 9"/>
                  <a:gd name="T22" fmla="*/ 44 w 4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9">
                    <a:moveTo>
                      <a:pt x="20" y="0"/>
                    </a:moveTo>
                    <a:cubicBezTo>
                      <a:pt x="4" y="0"/>
                      <a:pt x="4" y="0"/>
                      <a:pt x="4" y="0"/>
                    </a:cubicBezTo>
                    <a:cubicBezTo>
                      <a:pt x="2" y="0"/>
                      <a:pt x="0" y="2"/>
                      <a:pt x="0" y="5"/>
                    </a:cubicBezTo>
                    <a:cubicBezTo>
                      <a:pt x="0" y="7"/>
                      <a:pt x="2" y="9"/>
                      <a:pt x="4" y="9"/>
                    </a:cubicBezTo>
                    <a:cubicBezTo>
                      <a:pt x="20" y="9"/>
                      <a:pt x="20" y="9"/>
                      <a:pt x="20" y="9"/>
                    </a:cubicBezTo>
                    <a:cubicBezTo>
                      <a:pt x="20" y="0"/>
                      <a:pt x="20" y="0"/>
                      <a:pt x="20" y="0"/>
                    </a:cubicBezTo>
                    <a:moveTo>
                      <a:pt x="44" y="0"/>
                    </a:moveTo>
                    <a:cubicBezTo>
                      <a:pt x="29" y="0"/>
                      <a:pt x="29" y="0"/>
                      <a:pt x="29" y="0"/>
                    </a:cubicBezTo>
                    <a:cubicBezTo>
                      <a:pt x="29" y="9"/>
                      <a:pt x="29" y="9"/>
                      <a:pt x="29" y="9"/>
                    </a:cubicBezTo>
                    <a:cubicBezTo>
                      <a:pt x="44" y="9"/>
                      <a:pt x="44" y="9"/>
                      <a:pt x="44" y="9"/>
                    </a:cubicBezTo>
                    <a:cubicBezTo>
                      <a:pt x="47" y="9"/>
                      <a:pt x="49" y="7"/>
                      <a:pt x="49" y="5"/>
                    </a:cubicBezTo>
                    <a:cubicBezTo>
                      <a:pt x="49" y="2"/>
                      <a:pt x="47" y="0"/>
                      <a:pt x="44" y="0"/>
                    </a:cubicBezTo>
                  </a:path>
                </a:pathLst>
              </a:custGeom>
              <a:grpFill/>
              <a:ln w="9525">
                <a:solidFill>
                  <a:srgbClr val="005073">
                    <a:lumMod val="75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98" name="Rectangle 42">
                <a:extLst>
                  <a:ext uri="{FF2B5EF4-FFF2-40B4-BE49-F238E27FC236}">
                    <a16:creationId xmlns:a16="http://schemas.microsoft.com/office/drawing/2014/main" id="{84EFA92F-EC0E-4A40-9951-9BADD5C9AE9A}"/>
                  </a:ext>
                </a:extLst>
              </p:cNvPr>
              <p:cNvSpPr>
                <a:spLocks noChangeAspect="1" noChangeArrowheads="1"/>
              </p:cNvSpPr>
              <p:nvPr/>
            </p:nvSpPr>
            <p:spPr bwMode="auto">
              <a:xfrm>
                <a:off x="3962970" y="3174248"/>
                <a:ext cx="91457" cy="95813"/>
              </a:xfrm>
              <a:prstGeom prst="rect">
                <a:avLst/>
              </a:prstGeom>
              <a:grpFill/>
              <a:ln w="9525">
                <a:solidFill>
                  <a:srgbClr val="005073">
                    <a:lumMod val="75000"/>
                  </a:srgbClr>
                </a:solidFill>
                <a:miter lim="800000"/>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99" name="Rectangle 43">
                <a:extLst>
                  <a:ext uri="{FF2B5EF4-FFF2-40B4-BE49-F238E27FC236}">
                    <a16:creationId xmlns:a16="http://schemas.microsoft.com/office/drawing/2014/main" id="{0CB8E599-D5D9-B348-8D61-653A7B5DAFC9}"/>
                  </a:ext>
                </a:extLst>
              </p:cNvPr>
              <p:cNvSpPr>
                <a:spLocks noChangeAspect="1" noChangeArrowheads="1"/>
              </p:cNvSpPr>
              <p:nvPr/>
            </p:nvSpPr>
            <p:spPr bwMode="auto">
              <a:xfrm>
                <a:off x="3962970" y="3174248"/>
                <a:ext cx="91457" cy="95813"/>
              </a:xfrm>
              <a:prstGeom prst="rect">
                <a:avLst/>
              </a:prstGeom>
              <a:grpFill/>
              <a:ln w="9525">
                <a:solidFill>
                  <a:srgbClr val="005073">
                    <a:lumMod val="75000"/>
                  </a:srgbClr>
                </a:solidFill>
                <a:miter lim="800000"/>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100" name="Freeform 44">
                <a:extLst>
                  <a:ext uri="{FF2B5EF4-FFF2-40B4-BE49-F238E27FC236}">
                    <a16:creationId xmlns:a16="http://schemas.microsoft.com/office/drawing/2014/main" id="{AEEC6905-E2F5-6047-9A17-9E03DC1FBBC0}"/>
                  </a:ext>
                </a:extLst>
              </p:cNvPr>
              <p:cNvSpPr>
                <a:spLocks noChangeAspect="1"/>
              </p:cNvSpPr>
              <p:nvPr/>
            </p:nvSpPr>
            <p:spPr bwMode="auto">
              <a:xfrm>
                <a:off x="3962970" y="2969561"/>
                <a:ext cx="91457" cy="505200"/>
              </a:xfrm>
              <a:custGeom>
                <a:avLst/>
                <a:gdLst>
                  <a:gd name="T0" fmla="*/ 0 w 9"/>
                  <a:gd name="T1" fmla="*/ 45 h 49"/>
                  <a:gd name="T2" fmla="*/ 0 w 9"/>
                  <a:gd name="T3" fmla="*/ 5 h 49"/>
                  <a:gd name="T4" fmla="*/ 4 w 9"/>
                  <a:gd name="T5" fmla="*/ 0 h 49"/>
                  <a:gd name="T6" fmla="*/ 9 w 9"/>
                  <a:gd name="T7" fmla="*/ 5 h 49"/>
                  <a:gd name="T8" fmla="*/ 9 w 9"/>
                  <a:gd name="T9" fmla="*/ 45 h 49"/>
                  <a:gd name="T10" fmla="*/ 4 w 9"/>
                  <a:gd name="T11" fmla="*/ 49 h 49"/>
                  <a:gd name="T12" fmla="*/ 0 w 9"/>
                  <a:gd name="T13" fmla="*/ 45 h 49"/>
                </a:gdLst>
                <a:ahLst/>
                <a:cxnLst>
                  <a:cxn ang="0">
                    <a:pos x="T0" y="T1"/>
                  </a:cxn>
                  <a:cxn ang="0">
                    <a:pos x="T2" y="T3"/>
                  </a:cxn>
                  <a:cxn ang="0">
                    <a:pos x="T4" y="T5"/>
                  </a:cxn>
                  <a:cxn ang="0">
                    <a:pos x="T6" y="T7"/>
                  </a:cxn>
                  <a:cxn ang="0">
                    <a:pos x="T8" y="T9"/>
                  </a:cxn>
                  <a:cxn ang="0">
                    <a:pos x="T10" y="T11"/>
                  </a:cxn>
                  <a:cxn ang="0">
                    <a:pos x="T12" y="T13"/>
                  </a:cxn>
                </a:cxnLst>
                <a:rect l="0" t="0" r="r" b="b"/>
                <a:pathLst>
                  <a:path w="9" h="49">
                    <a:moveTo>
                      <a:pt x="0" y="45"/>
                    </a:moveTo>
                    <a:cubicBezTo>
                      <a:pt x="0" y="5"/>
                      <a:pt x="0" y="5"/>
                      <a:pt x="0" y="5"/>
                    </a:cubicBezTo>
                    <a:cubicBezTo>
                      <a:pt x="0" y="2"/>
                      <a:pt x="2" y="0"/>
                      <a:pt x="4" y="0"/>
                    </a:cubicBezTo>
                    <a:cubicBezTo>
                      <a:pt x="7" y="0"/>
                      <a:pt x="9" y="2"/>
                      <a:pt x="9" y="5"/>
                    </a:cubicBezTo>
                    <a:cubicBezTo>
                      <a:pt x="9" y="45"/>
                      <a:pt x="9" y="45"/>
                      <a:pt x="9" y="45"/>
                    </a:cubicBezTo>
                    <a:cubicBezTo>
                      <a:pt x="9" y="47"/>
                      <a:pt x="7" y="49"/>
                      <a:pt x="4" y="49"/>
                    </a:cubicBezTo>
                    <a:cubicBezTo>
                      <a:pt x="2" y="49"/>
                      <a:pt x="0" y="47"/>
                      <a:pt x="0" y="45"/>
                    </a:cubicBezTo>
                    <a:close/>
                  </a:path>
                </a:pathLst>
              </a:custGeom>
              <a:grpFill/>
              <a:ln w="9525">
                <a:solidFill>
                  <a:srgbClr val="005073">
                    <a:lumMod val="20000"/>
                    <a:lumOff val="80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101" name="Freeform 45">
                <a:extLst>
                  <a:ext uri="{FF2B5EF4-FFF2-40B4-BE49-F238E27FC236}">
                    <a16:creationId xmlns:a16="http://schemas.microsoft.com/office/drawing/2014/main" id="{FB3B4CBD-0C6A-E240-9137-75850FE5E8E8}"/>
                  </a:ext>
                </a:extLst>
              </p:cNvPr>
              <p:cNvSpPr>
                <a:spLocks noChangeAspect="1"/>
              </p:cNvSpPr>
              <p:nvPr/>
            </p:nvSpPr>
            <p:spPr bwMode="auto">
              <a:xfrm>
                <a:off x="3758383" y="3174257"/>
                <a:ext cx="500845" cy="95813"/>
              </a:xfrm>
              <a:custGeom>
                <a:avLst/>
                <a:gdLst>
                  <a:gd name="T0" fmla="*/ 4 w 49"/>
                  <a:gd name="T1" fmla="*/ 0 h 9"/>
                  <a:gd name="T2" fmla="*/ 44 w 49"/>
                  <a:gd name="T3" fmla="*/ 0 h 9"/>
                  <a:gd name="T4" fmla="*/ 49 w 49"/>
                  <a:gd name="T5" fmla="*/ 5 h 9"/>
                  <a:gd name="T6" fmla="*/ 44 w 49"/>
                  <a:gd name="T7" fmla="*/ 9 h 9"/>
                  <a:gd name="T8" fmla="*/ 4 w 49"/>
                  <a:gd name="T9" fmla="*/ 9 h 9"/>
                  <a:gd name="T10" fmla="*/ 0 w 49"/>
                  <a:gd name="T11" fmla="*/ 5 h 9"/>
                  <a:gd name="T12" fmla="*/ 4 w 4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9" h="9">
                    <a:moveTo>
                      <a:pt x="4" y="0"/>
                    </a:moveTo>
                    <a:cubicBezTo>
                      <a:pt x="44" y="0"/>
                      <a:pt x="44" y="0"/>
                      <a:pt x="44" y="0"/>
                    </a:cubicBezTo>
                    <a:cubicBezTo>
                      <a:pt x="47" y="0"/>
                      <a:pt x="49" y="2"/>
                      <a:pt x="49" y="5"/>
                    </a:cubicBezTo>
                    <a:cubicBezTo>
                      <a:pt x="49" y="7"/>
                      <a:pt x="47" y="9"/>
                      <a:pt x="44" y="9"/>
                    </a:cubicBezTo>
                    <a:cubicBezTo>
                      <a:pt x="4" y="9"/>
                      <a:pt x="4" y="9"/>
                      <a:pt x="4" y="9"/>
                    </a:cubicBezTo>
                    <a:cubicBezTo>
                      <a:pt x="2" y="9"/>
                      <a:pt x="0" y="7"/>
                      <a:pt x="0" y="5"/>
                    </a:cubicBezTo>
                    <a:cubicBezTo>
                      <a:pt x="0" y="2"/>
                      <a:pt x="2" y="0"/>
                      <a:pt x="4" y="0"/>
                    </a:cubicBezTo>
                    <a:close/>
                  </a:path>
                </a:pathLst>
              </a:custGeom>
              <a:grpFill/>
              <a:ln w="9525">
                <a:solidFill>
                  <a:srgbClr val="005073">
                    <a:lumMod val="20000"/>
                    <a:lumOff val="80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102" name="Freeform 46">
                <a:extLst>
                  <a:ext uri="{FF2B5EF4-FFF2-40B4-BE49-F238E27FC236}">
                    <a16:creationId xmlns:a16="http://schemas.microsoft.com/office/drawing/2014/main" id="{0EFEA329-FA82-EB48-8B7A-AC75A5EEE676}"/>
                  </a:ext>
                </a:extLst>
              </p:cNvPr>
              <p:cNvSpPr>
                <a:spLocks noChangeAspect="1"/>
              </p:cNvSpPr>
              <p:nvPr/>
            </p:nvSpPr>
            <p:spPr bwMode="auto">
              <a:xfrm>
                <a:off x="3806326" y="3021825"/>
                <a:ext cx="405032" cy="400677"/>
              </a:xfrm>
              <a:custGeom>
                <a:avLst/>
                <a:gdLst>
                  <a:gd name="T0" fmla="*/ 2 w 39"/>
                  <a:gd name="T1" fmla="*/ 30 h 39"/>
                  <a:gd name="T2" fmla="*/ 30 w 39"/>
                  <a:gd name="T3" fmla="*/ 2 h 39"/>
                  <a:gd name="T4" fmla="*/ 37 w 39"/>
                  <a:gd name="T5" fmla="*/ 2 h 39"/>
                  <a:gd name="T6" fmla="*/ 37 w 39"/>
                  <a:gd name="T7" fmla="*/ 9 h 39"/>
                  <a:gd name="T8" fmla="*/ 9 w 39"/>
                  <a:gd name="T9" fmla="*/ 37 h 39"/>
                  <a:gd name="T10" fmla="*/ 2 w 39"/>
                  <a:gd name="T11" fmla="*/ 37 h 39"/>
                  <a:gd name="T12" fmla="*/ 2 w 39"/>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2" y="30"/>
                    </a:moveTo>
                    <a:cubicBezTo>
                      <a:pt x="30" y="2"/>
                      <a:pt x="30" y="2"/>
                      <a:pt x="30" y="2"/>
                    </a:cubicBezTo>
                    <a:cubicBezTo>
                      <a:pt x="32" y="0"/>
                      <a:pt x="35" y="0"/>
                      <a:pt x="37" y="2"/>
                    </a:cubicBezTo>
                    <a:cubicBezTo>
                      <a:pt x="39" y="4"/>
                      <a:pt x="39" y="7"/>
                      <a:pt x="37" y="9"/>
                    </a:cubicBezTo>
                    <a:cubicBezTo>
                      <a:pt x="9" y="37"/>
                      <a:pt x="9" y="37"/>
                      <a:pt x="9" y="37"/>
                    </a:cubicBezTo>
                    <a:cubicBezTo>
                      <a:pt x="7" y="39"/>
                      <a:pt x="4" y="39"/>
                      <a:pt x="2" y="37"/>
                    </a:cubicBezTo>
                    <a:cubicBezTo>
                      <a:pt x="0" y="35"/>
                      <a:pt x="0" y="32"/>
                      <a:pt x="2" y="30"/>
                    </a:cubicBezTo>
                    <a:close/>
                  </a:path>
                </a:pathLst>
              </a:custGeom>
              <a:grpFill/>
              <a:ln w="9525">
                <a:solidFill>
                  <a:srgbClr val="005073">
                    <a:lumMod val="20000"/>
                    <a:lumOff val="80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103" name="Freeform 47">
                <a:extLst>
                  <a:ext uri="{FF2B5EF4-FFF2-40B4-BE49-F238E27FC236}">
                    <a16:creationId xmlns:a16="http://schemas.microsoft.com/office/drawing/2014/main" id="{D5794FE9-6A0C-9B45-81ED-87CD1E0C5D5D}"/>
                  </a:ext>
                </a:extLst>
              </p:cNvPr>
              <p:cNvSpPr>
                <a:spLocks noChangeAspect="1"/>
              </p:cNvSpPr>
              <p:nvPr/>
            </p:nvSpPr>
            <p:spPr bwMode="auto">
              <a:xfrm>
                <a:off x="3806292" y="3021825"/>
                <a:ext cx="405032" cy="400677"/>
              </a:xfrm>
              <a:custGeom>
                <a:avLst/>
                <a:gdLst>
                  <a:gd name="T0" fmla="*/ 9 w 39"/>
                  <a:gd name="T1" fmla="*/ 2 h 39"/>
                  <a:gd name="T2" fmla="*/ 37 w 39"/>
                  <a:gd name="T3" fmla="*/ 30 h 39"/>
                  <a:gd name="T4" fmla="*/ 37 w 39"/>
                  <a:gd name="T5" fmla="*/ 37 h 39"/>
                  <a:gd name="T6" fmla="*/ 30 w 39"/>
                  <a:gd name="T7" fmla="*/ 37 h 39"/>
                  <a:gd name="T8" fmla="*/ 2 w 39"/>
                  <a:gd name="T9" fmla="*/ 9 h 39"/>
                  <a:gd name="T10" fmla="*/ 2 w 39"/>
                  <a:gd name="T11" fmla="*/ 2 h 39"/>
                  <a:gd name="T12" fmla="*/ 9 w 39"/>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9" y="2"/>
                    </a:moveTo>
                    <a:cubicBezTo>
                      <a:pt x="37" y="30"/>
                      <a:pt x="37" y="30"/>
                      <a:pt x="37" y="30"/>
                    </a:cubicBezTo>
                    <a:cubicBezTo>
                      <a:pt x="39" y="32"/>
                      <a:pt x="39" y="35"/>
                      <a:pt x="37" y="37"/>
                    </a:cubicBezTo>
                    <a:cubicBezTo>
                      <a:pt x="35" y="39"/>
                      <a:pt x="32" y="39"/>
                      <a:pt x="30" y="37"/>
                    </a:cubicBezTo>
                    <a:cubicBezTo>
                      <a:pt x="2" y="9"/>
                      <a:pt x="2" y="9"/>
                      <a:pt x="2" y="9"/>
                    </a:cubicBezTo>
                    <a:cubicBezTo>
                      <a:pt x="0" y="7"/>
                      <a:pt x="0" y="4"/>
                      <a:pt x="2" y="2"/>
                    </a:cubicBezTo>
                    <a:cubicBezTo>
                      <a:pt x="4" y="0"/>
                      <a:pt x="7" y="0"/>
                      <a:pt x="9" y="2"/>
                    </a:cubicBezTo>
                    <a:close/>
                  </a:path>
                </a:pathLst>
              </a:custGeom>
              <a:grpFill/>
              <a:ln w="9525">
                <a:solidFill>
                  <a:srgbClr val="005073">
                    <a:lumMod val="20000"/>
                    <a:lumOff val="80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sp>
            <p:nvSpPr>
              <p:cNvPr id="104" name="Freeform 49">
                <a:extLst>
                  <a:ext uri="{FF2B5EF4-FFF2-40B4-BE49-F238E27FC236}">
                    <a16:creationId xmlns:a16="http://schemas.microsoft.com/office/drawing/2014/main" id="{E6EDDD3B-32A6-1A4B-B91C-E8B3433B3ACC}"/>
                  </a:ext>
                </a:extLst>
              </p:cNvPr>
              <p:cNvSpPr>
                <a:spLocks noChangeAspect="1" noEditPoints="1"/>
              </p:cNvSpPr>
              <p:nvPr/>
            </p:nvSpPr>
            <p:spPr bwMode="auto">
              <a:xfrm>
                <a:off x="3849845" y="3074093"/>
                <a:ext cx="309219" cy="309219"/>
              </a:xfrm>
              <a:custGeom>
                <a:avLst/>
                <a:gdLst>
                  <a:gd name="T0" fmla="*/ 15 w 30"/>
                  <a:gd name="T1" fmla="*/ 7 h 30"/>
                  <a:gd name="T2" fmla="*/ 23 w 30"/>
                  <a:gd name="T3" fmla="*/ 15 h 30"/>
                  <a:gd name="T4" fmla="*/ 15 w 30"/>
                  <a:gd name="T5" fmla="*/ 22 h 30"/>
                  <a:gd name="T6" fmla="*/ 8 w 30"/>
                  <a:gd name="T7" fmla="*/ 15 h 30"/>
                  <a:gd name="T8" fmla="*/ 15 w 30"/>
                  <a:gd name="T9" fmla="*/ 7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7"/>
                    </a:moveTo>
                    <a:cubicBezTo>
                      <a:pt x="20" y="7"/>
                      <a:pt x="23" y="10"/>
                      <a:pt x="23" y="15"/>
                    </a:cubicBezTo>
                    <a:cubicBezTo>
                      <a:pt x="23" y="19"/>
                      <a:pt x="20" y="22"/>
                      <a:pt x="15" y="22"/>
                    </a:cubicBezTo>
                    <a:cubicBezTo>
                      <a:pt x="11" y="22"/>
                      <a:pt x="8" y="19"/>
                      <a:pt x="8" y="15"/>
                    </a:cubicBezTo>
                    <a:cubicBezTo>
                      <a:pt x="8" y="10"/>
                      <a:pt x="11" y="7"/>
                      <a:pt x="15" y="7"/>
                    </a:cubicBezTo>
                    <a:moveTo>
                      <a:pt x="15" y="0"/>
                    </a:moveTo>
                    <a:cubicBezTo>
                      <a:pt x="7" y="0"/>
                      <a:pt x="0" y="6"/>
                      <a:pt x="0" y="15"/>
                    </a:cubicBezTo>
                    <a:cubicBezTo>
                      <a:pt x="0" y="23"/>
                      <a:pt x="7" y="30"/>
                      <a:pt x="15" y="30"/>
                    </a:cubicBezTo>
                    <a:cubicBezTo>
                      <a:pt x="24" y="30"/>
                      <a:pt x="30" y="23"/>
                      <a:pt x="30" y="15"/>
                    </a:cubicBezTo>
                    <a:cubicBezTo>
                      <a:pt x="30" y="6"/>
                      <a:pt x="24" y="0"/>
                      <a:pt x="15" y="0"/>
                    </a:cubicBezTo>
                    <a:close/>
                  </a:path>
                </a:pathLst>
              </a:custGeom>
              <a:grpFill/>
              <a:ln w="9525">
                <a:solidFill>
                  <a:srgbClr val="005073">
                    <a:lumMod val="20000"/>
                    <a:lumOff val="80000"/>
                  </a:srgbClr>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grpSp>
        <p:sp>
          <p:nvSpPr>
            <p:cNvPr id="86" name="Oval 48">
              <a:extLst>
                <a:ext uri="{FF2B5EF4-FFF2-40B4-BE49-F238E27FC236}">
                  <a16:creationId xmlns:a16="http://schemas.microsoft.com/office/drawing/2014/main" id="{732E5D95-1635-674A-B89A-D4A58C7F69A9}"/>
                </a:ext>
              </a:extLst>
            </p:cNvPr>
            <p:cNvSpPr>
              <a:spLocks noChangeAspect="1" noChangeArrowheads="1"/>
            </p:cNvSpPr>
            <p:nvPr/>
          </p:nvSpPr>
          <p:spPr bwMode="auto">
            <a:xfrm>
              <a:off x="2760069" y="2088606"/>
              <a:ext cx="128635" cy="132309"/>
            </a:xfrm>
            <a:prstGeom prst="ellipse">
              <a:avLst/>
            </a:prstGeom>
            <a:solidFill>
              <a:srgbClr val="005073">
                <a:lumMod val="20000"/>
                <a:lumOff val="80000"/>
              </a:srgbClr>
            </a:solidFill>
            <a:ln>
              <a:solidFill>
                <a:srgbClr val="005073">
                  <a:lumMod val="75000"/>
                </a:srgbClr>
              </a:solidFill>
            </a:ln>
          </p:spPr>
          <p:txBody>
            <a:bodyPr vert="horz" wrap="square" lIns="91440" tIns="45720" rIns="91440" bIns="45720" numCol="1" anchor="t" anchorCtr="0" compatLnSpc="1">
              <a:prstTxWarp prst="textNoShape">
                <a:avLst/>
              </a:prstTxWarp>
            </a:bodyPr>
            <a:lstStyle/>
            <a:p>
              <a:pPr defTabSz="914378">
                <a:defRPr/>
              </a:pPr>
              <a:endParaRPr lang="en-US" kern="0">
                <a:solidFill>
                  <a:srgbClr val="282828"/>
                </a:solidFill>
                <a:latin typeface="Arial" charset="0"/>
                <a:ea typeface="ＭＳ Ｐゴシック" charset="0"/>
              </a:endParaRPr>
            </a:p>
          </p:txBody>
        </p:sp>
        <p:grpSp>
          <p:nvGrpSpPr>
            <p:cNvPr id="87" name="Group 86">
              <a:extLst>
                <a:ext uri="{FF2B5EF4-FFF2-40B4-BE49-F238E27FC236}">
                  <a16:creationId xmlns:a16="http://schemas.microsoft.com/office/drawing/2014/main" id="{7868CB78-1B28-B544-989B-553ED11BE3BC}"/>
                </a:ext>
              </a:extLst>
            </p:cNvPr>
            <p:cNvGrpSpPr/>
            <p:nvPr/>
          </p:nvGrpSpPr>
          <p:grpSpPr>
            <a:xfrm>
              <a:off x="2418102" y="1750944"/>
              <a:ext cx="831126" cy="804178"/>
              <a:chOff x="3765327" y="2985118"/>
              <a:chExt cx="499005" cy="482825"/>
            </a:xfrm>
          </p:grpSpPr>
          <p:sp>
            <p:nvSpPr>
              <p:cNvPr id="88" name="Freeform 62">
                <a:extLst>
                  <a:ext uri="{FF2B5EF4-FFF2-40B4-BE49-F238E27FC236}">
                    <a16:creationId xmlns:a16="http://schemas.microsoft.com/office/drawing/2014/main" id="{369E9383-6CC6-3348-9753-7FB15CA540F3}"/>
                  </a:ext>
                </a:extLst>
              </p:cNvPr>
              <p:cNvSpPr>
                <a:spLocks noChangeArrowheads="1"/>
              </p:cNvSpPr>
              <p:nvPr/>
            </p:nvSpPr>
            <p:spPr bwMode="auto">
              <a:xfrm>
                <a:off x="4138906" y="3021533"/>
                <a:ext cx="125426" cy="126775"/>
              </a:xfrm>
              <a:custGeom>
                <a:avLst/>
                <a:gdLst>
                  <a:gd name="T0" fmla="*/ 408 w 409"/>
                  <a:gd name="T1" fmla="*/ 80 h 415"/>
                  <a:gd name="T2" fmla="*/ 0 w 409"/>
                  <a:gd name="T3" fmla="*/ 0 h 415"/>
                  <a:gd name="T4" fmla="*/ 38 w 409"/>
                  <a:gd name="T5" fmla="*/ 414 h 415"/>
                </a:gdLst>
                <a:ahLst/>
                <a:cxnLst>
                  <a:cxn ang="0">
                    <a:pos x="T0" y="T1"/>
                  </a:cxn>
                  <a:cxn ang="0">
                    <a:pos x="T2" y="T3"/>
                  </a:cxn>
                  <a:cxn ang="0">
                    <a:pos x="T4" y="T5"/>
                  </a:cxn>
                </a:cxnLst>
                <a:rect l="0" t="0" r="r" b="b"/>
                <a:pathLst>
                  <a:path w="409" h="415">
                    <a:moveTo>
                      <a:pt x="408" y="80"/>
                    </a:moveTo>
                    <a:lnTo>
                      <a:pt x="0" y="0"/>
                    </a:lnTo>
                    <a:lnTo>
                      <a:pt x="38" y="414"/>
                    </a:lnTo>
                  </a:path>
                </a:pathLst>
              </a:custGeom>
              <a:noFill/>
              <a:ln w="5080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378">
                  <a:defRPr/>
                </a:pPr>
                <a:endParaRPr lang="en-US" kern="0">
                  <a:solidFill>
                    <a:srgbClr val="282828"/>
                  </a:solidFill>
                  <a:latin typeface="Arial" charset="0"/>
                  <a:ea typeface="ＭＳ Ｐゴシック" charset="0"/>
                </a:endParaRPr>
              </a:p>
            </p:txBody>
          </p:sp>
          <p:sp>
            <p:nvSpPr>
              <p:cNvPr id="89" name="Freeform 63">
                <a:extLst>
                  <a:ext uri="{FF2B5EF4-FFF2-40B4-BE49-F238E27FC236}">
                    <a16:creationId xmlns:a16="http://schemas.microsoft.com/office/drawing/2014/main" id="{C85FA7F6-D073-B743-A179-DDCF9AE294F5}"/>
                  </a:ext>
                </a:extLst>
              </p:cNvPr>
              <p:cNvSpPr>
                <a:spLocks noChangeArrowheads="1"/>
              </p:cNvSpPr>
              <p:nvPr/>
            </p:nvSpPr>
            <p:spPr bwMode="auto">
              <a:xfrm>
                <a:off x="3765327" y="3310009"/>
                <a:ext cx="121381" cy="126775"/>
              </a:xfrm>
              <a:custGeom>
                <a:avLst/>
                <a:gdLst>
                  <a:gd name="T0" fmla="*/ 0 w 397"/>
                  <a:gd name="T1" fmla="*/ 336 h 414"/>
                  <a:gd name="T2" fmla="*/ 396 w 397"/>
                  <a:gd name="T3" fmla="*/ 413 h 414"/>
                  <a:gd name="T4" fmla="*/ 358 w 397"/>
                  <a:gd name="T5" fmla="*/ 0 h 414"/>
                </a:gdLst>
                <a:ahLst/>
                <a:cxnLst>
                  <a:cxn ang="0">
                    <a:pos x="T0" y="T1"/>
                  </a:cxn>
                  <a:cxn ang="0">
                    <a:pos x="T2" y="T3"/>
                  </a:cxn>
                  <a:cxn ang="0">
                    <a:pos x="T4" y="T5"/>
                  </a:cxn>
                </a:cxnLst>
                <a:rect l="0" t="0" r="r" b="b"/>
                <a:pathLst>
                  <a:path w="397" h="414">
                    <a:moveTo>
                      <a:pt x="0" y="336"/>
                    </a:moveTo>
                    <a:lnTo>
                      <a:pt x="396" y="413"/>
                    </a:lnTo>
                    <a:lnTo>
                      <a:pt x="358" y="0"/>
                    </a:lnTo>
                  </a:path>
                </a:pathLst>
              </a:custGeom>
              <a:noFill/>
              <a:ln w="5080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378">
                  <a:defRPr/>
                </a:pPr>
                <a:endParaRPr lang="en-US" kern="0">
                  <a:solidFill>
                    <a:srgbClr val="282828"/>
                  </a:solidFill>
                  <a:latin typeface="Arial" charset="0"/>
                  <a:ea typeface="ＭＳ Ｐゴシック" charset="0"/>
                </a:endParaRPr>
              </a:p>
            </p:txBody>
          </p:sp>
          <p:sp>
            <p:nvSpPr>
              <p:cNvPr id="90" name="Freeform 64">
                <a:extLst>
                  <a:ext uri="{FF2B5EF4-FFF2-40B4-BE49-F238E27FC236}">
                    <a16:creationId xmlns:a16="http://schemas.microsoft.com/office/drawing/2014/main" id="{D88433B3-19DC-9C4B-98D3-B22E6073BEC3}"/>
                  </a:ext>
                </a:extLst>
              </p:cNvPr>
              <p:cNvSpPr>
                <a:spLocks noChangeArrowheads="1"/>
              </p:cNvSpPr>
              <p:nvPr/>
            </p:nvSpPr>
            <p:spPr bwMode="auto">
              <a:xfrm>
                <a:off x="3960881" y="3021533"/>
                <a:ext cx="292661" cy="446410"/>
              </a:xfrm>
              <a:custGeom>
                <a:avLst/>
                <a:gdLst>
                  <a:gd name="T0" fmla="*/ 584 w 959"/>
                  <a:gd name="T1" fmla="*/ 0 h 1460"/>
                  <a:gd name="T2" fmla="*/ 958 w 959"/>
                  <a:gd name="T3" fmla="*/ 671 h 1460"/>
                  <a:gd name="T4" fmla="*/ 169 w 959"/>
                  <a:gd name="T5" fmla="*/ 1459 h 1460"/>
                  <a:gd name="T6" fmla="*/ 0 w 959"/>
                  <a:gd name="T7" fmla="*/ 1440 h 1460"/>
                </a:gdLst>
                <a:ahLst/>
                <a:cxnLst>
                  <a:cxn ang="0">
                    <a:pos x="T0" y="T1"/>
                  </a:cxn>
                  <a:cxn ang="0">
                    <a:pos x="T2" y="T3"/>
                  </a:cxn>
                  <a:cxn ang="0">
                    <a:pos x="T4" y="T5"/>
                  </a:cxn>
                  <a:cxn ang="0">
                    <a:pos x="T6" y="T7"/>
                  </a:cxn>
                </a:cxnLst>
                <a:rect l="0" t="0" r="r" b="b"/>
                <a:pathLst>
                  <a:path w="959" h="1460">
                    <a:moveTo>
                      <a:pt x="584" y="0"/>
                    </a:moveTo>
                    <a:cubicBezTo>
                      <a:pt x="808" y="139"/>
                      <a:pt x="958" y="388"/>
                      <a:pt x="958" y="671"/>
                    </a:cubicBezTo>
                    <a:cubicBezTo>
                      <a:pt x="958" y="1106"/>
                      <a:pt x="604" y="1459"/>
                      <a:pt x="169" y="1459"/>
                    </a:cubicBezTo>
                    <a:cubicBezTo>
                      <a:pt x="111" y="1459"/>
                      <a:pt x="54" y="1452"/>
                      <a:pt x="0" y="1440"/>
                    </a:cubicBezTo>
                  </a:path>
                </a:pathLst>
              </a:custGeom>
              <a:noFill/>
              <a:ln w="5080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378">
                  <a:defRPr/>
                </a:pPr>
                <a:endParaRPr lang="en-US" kern="0">
                  <a:solidFill>
                    <a:srgbClr val="282828"/>
                  </a:solidFill>
                  <a:latin typeface="Arial" charset="0"/>
                  <a:ea typeface="ＭＳ Ｐゴシック" charset="0"/>
                </a:endParaRPr>
              </a:p>
            </p:txBody>
          </p:sp>
          <p:sp>
            <p:nvSpPr>
              <p:cNvPr id="91" name="Freeform 65">
                <a:extLst>
                  <a:ext uri="{FF2B5EF4-FFF2-40B4-BE49-F238E27FC236}">
                    <a16:creationId xmlns:a16="http://schemas.microsoft.com/office/drawing/2014/main" id="{C05EDBE7-84B3-FC4F-9DBC-A0DC42988418}"/>
                  </a:ext>
                </a:extLst>
              </p:cNvPr>
              <p:cNvSpPr>
                <a:spLocks noChangeArrowheads="1"/>
              </p:cNvSpPr>
              <p:nvPr/>
            </p:nvSpPr>
            <p:spPr bwMode="auto">
              <a:xfrm>
                <a:off x="3772067" y="2985118"/>
                <a:ext cx="292661" cy="446411"/>
              </a:xfrm>
              <a:custGeom>
                <a:avLst/>
                <a:gdLst>
                  <a:gd name="T0" fmla="*/ 374 w 957"/>
                  <a:gd name="T1" fmla="*/ 1459 h 1460"/>
                  <a:gd name="T2" fmla="*/ 0 w 957"/>
                  <a:gd name="T3" fmla="*/ 789 h 1460"/>
                  <a:gd name="T4" fmla="*/ 789 w 957"/>
                  <a:gd name="T5" fmla="*/ 0 h 1460"/>
                  <a:gd name="T6" fmla="*/ 956 w 957"/>
                  <a:gd name="T7" fmla="*/ 18 h 1460"/>
                </a:gdLst>
                <a:ahLst/>
                <a:cxnLst>
                  <a:cxn ang="0">
                    <a:pos x="T0" y="T1"/>
                  </a:cxn>
                  <a:cxn ang="0">
                    <a:pos x="T2" y="T3"/>
                  </a:cxn>
                  <a:cxn ang="0">
                    <a:pos x="T4" y="T5"/>
                  </a:cxn>
                  <a:cxn ang="0">
                    <a:pos x="T6" y="T7"/>
                  </a:cxn>
                </a:cxnLst>
                <a:rect l="0" t="0" r="r" b="b"/>
                <a:pathLst>
                  <a:path w="957" h="1460">
                    <a:moveTo>
                      <a:pt x="374" y="1459"/>
                    </a:moveTo>
                    <a:cubicBezTo>
                      <a:pt x="149" y="1321"/>
                      <a:pt x="0" y="1072"/>
                      <a:pt x="0" y="789"/>
                    </a:cubicBezTo>
                    <a:cubicBezTo>
                      <a:pt x="0" y="353"/>
                      <a:pt x="353" y="0"/>
                      <a:pt x="789" y="0"/>
                    </a:cubicBezTo>
                    <a:cubicBezTo>
                      <a:pt x="846" y="0"/>
                      <a:pt x="902" y="6"/>
                      <a:pt x="956" y="18"/>
                    </a:cubicBezTo>
                  </a:path>
                </a:pathLst>
              </a:custGeom>
              <a:noFill/>
              <a:ln w="50800" cap="rnd">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378">
                  <a:defRPr/>
                </a:pPr>
                <a:endParaRPr lang="en-US" kern="0">
                  <a:solidFill>
                    <a:srgbClr val="282828"/>
                  </a:solidFill>
                  <a:latin typeface="Arial" charset="0"/>
                  <a:ea typeface="ＭＳ Ｐゴシック" charset="0"/>
                </a:endParaRPr>
              </a:p>
            </p:txBody>
          </p:sp>
        </p:grpSp>
      </p:grpSp>
      <p:sp>
        <p:nvSpPr>
          <p:cNvPr id="105" name="Rounded Rectangle 104">
            <a:extLst>
              <a:ext uri="{FF2B5EF4-FFF2-40B4-BE49-F238E27FC236}">
                <a16:creationId xmlns:a16="http://schemas.microsoft.com/office/drawing/2014/main" id="{642298CA-1B0E-E84B-BD40-7FE50E17A19F}"/>
              </a:ext>
            </a:extLst>
          </p:cNvPr>
          <p:cNvSpPr/>
          <p:nvPr/>
        </p:nvSpPr>
        <p:spPr>
          <a:xfrm>
            <a:off x="3166810" y="751732"/>
            <a:ext cx="2258249" cy="1104141"/>
          </a:xfrm>
          <a:prstGeom prst="roundRect">
            <a:avLst>
              <a:gd name="adj" fmla="val 50000"/>
            </a:avLst>
          </a:prstGeom>
          <a:solidFill>
            <a:schemeClr val="tx2">
              <a:lumMod val="40000"/>
              <a:lumOff val="60000"/>
            </a:schemeClr>
          </a:solidFill>
          <a:ln w="25400" cap="flat" cmpd="sng" algn="ctr">
            <a:noFill/>
            <a:prstDash val="solid"/>
          </a:ln>
          <a:effectLst/>
        </p:spPr>
        <p:txBody>
          <a:bodyPr lIns="0" rIns="0" rtlCol="0" anchor="ctr"/>
          <a:lstStyle/>
          <a:p>
            <a:pPr algn="ctr" defTabSz="914378">
              <a:spcBef>
                <a:spcPts val="500"/>
              </a:spcBef>
              <a:defRPr/>
            </a:pPr>
            <a:endParaRPr lang="en-GB" kern="0" noProof="1">
              <a:solidFill>
                <a:srgbClr val="005073"/>
              </a:solidFill>
              <a:latin typeface="CiscoSansTT Light"/>
              <a:cs typeface="Calibri" pitchFamily="34" charset="0"/>
            </a:endParaRPr>
          </a:p>
        </p:txBody>
      </p:sp>
      <p:sp>
        <p:nvSpPr>
          <p:cNvPr id="106" name="Oval 105">
            <a:extLst>
              <a:ext uri="{FF2B5EF4-FFF2-40B4-BE49-F238E27FC236}">
                <a16:creationId xmlns:a16="http://schemas.microsoft.com/office/drawing/2014/main" id="{08C67604-2BFA-9341-A13F-A27D15ACFB74}"/>
              </a:ext>
            </a:extLst>
          </p:cNvPr>
          <p:cNvSpPr>
            <a:spLocks noChangeAspect="1"/>
          </p:cNvSpPr>
          <p:nvPr/>
        </p:nvSpPr>
        <p:spPr>
          <a:xfrm>
            <a:off x="3200995" y="767806"/>
            <a:ext cx="1085563" cy="1085562"/>
          </a:xfrm>
          <a:prstGeom prst="ellipse">
            <a:avLst/>
          </a:prstGeom>
          <a:solidFill>
            <a:srgbClr val="005073"/>
          </a:solidFill>
          <a:ln w="25400" cap="flat" cmpd="sng" algn="ctr">
            <a:solidFill>
              <a:srgbClr val="005073"/>
            </a:solidFill>
            <a:prstDash val="solid"/>
          </a:ln>
          <a:effectLst/>
        </p:spPr>
        <p:txBody>
          <a:bodyPr rtlCol="0" anchor="ctr"/>
          <a:lstStyle/>
          <a:p>
            <a:pPr algn="ctr" defTabSz="914378">
              <a:defRPr/>
            </a:pPr>
            <a:endParaRPr lang="en-US" kern="0" dirty="0">
              <a:solidFill>
                <a:srgbClr val="005073"/>
              </a:solidFill>
              <a:latin typeface="CiscoSansTT Light"/>
            </a:endParaRPr>
          </a:p>
        </p:txBody>
      </p:sp>
      <p:sp>
        <p:nvSpPr>
          <p:cNvPr id="107" name="Freeform 106">
            <a:extLst>
              <a:ext uri="{FF2B5EF4-FFF2-40B4-BE49-F238E27FC236}">
                <a16:creationId xmlns:a16="http://schemas.microsoft.com/office/drawing/2014/main" id="{212AE15C-0695-394A-878B-87C17DB26B4D}"/>
              </a:ext>
            </a:extLst>
          </p:cNvPr>
          <p:cNvSpPr>
            <a:spLocks noChangeArrowheads="1"/>
          </p:cNvSpPr>
          <p:nvPr/>
        </p:nvSpPr>
        <p:spPr bwMode="auto">
          <a:xfrm flipH="1">
            <a:off x="3368557" y="973202"/>
            <a:ext cx="719589" cy="720137"/>
          </a:xfrm>
          <a:custGeom>
            <a:avLst/>
            <a:gdLst>
              <a:gd name="T0" fmla="*/ 10703 w 11588"/>
              <a:gd name="T1" fmla="*/ 1311 h 11596"/>
              <a:gd name="T2" fmla="*/ 9966 w 11588"/>
              <a:gd name="T3" fmla="*/ 575 h 11596"/>
              <a:gd name="T4" fmla="*/ 9244 w 11588"/>
              <a:gd name="T5" fmla="*/ 1178 h 11596"/>
              <a:gd name="T6" fmla="*/ 6625 w 11588"/>
              <a:gd name="T7" fmla="*/ 704 h 11596"/>
              <a:gd name="T8" fmla="*/ 5892 w 11588"/>
              <a:gd name="T9" fmla="*/ 0 h 11596"/>
              <a:gd name="T10" fmla="*/ 5161 w 11588"/>
              <a:gd name="T11" fmla="*/ 683 h 11596"/>
              <a:gd name="T12" fmla="*/ 2349 w 11588"/>
              <a:gd name="T13" fmla="*/ 1184 h 11596"/>
              <a:gd name="T14" fmla="*/ 1626 w 11588"/>
              <a:gd name="T15" fmla="*/ 575 h 11596"/>
              <a:gd name="T16" fmla="*/ 890 w 11588"/>
              <a:gd name="T17" fmla="*/ 1311 h 11596"/>
              <a:gd name="T18" fmla="*/ 5770 w 11588"/>
              <a:gd name="T19" fmla="*/ 11595 h 11596"/>
              <a:gd name="T20" fmla="*/ 5794 w 11588"/>
              <a:gd name="T21" fmla="*/ 11590 h 11596"/>
              <a:gd name="T22" fmla="*/ 5818 w 11588"/>
              <a:gd name="T23" fmla="*/ 11595 h 11596"/>
              <a:gd name="T24" fmla="*/ 10703 w 11588"/>
              <a:gd name="T25" fmla="*/ 1311 h 1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88" h="11596">
                <a:moveTo>
                  <a:pt x="10703" y="1311"/>
                </a:moveTo>
                <a:cubicBezTo>
                  <a:pt x="10703" y="903"/>
                  <a:pt x="10372" y="575"/>
                  <a:pt x="9966" y="575"/>
                </a:cubicBezTo>
                <a:cubicBezTo>
                  <a:pt x="9604" y="575"/>
                  <a:pt x="9304" y="837"/>
                  <a:pt x="9244" y="1178"/>
                </a:cubicBezTo>
                <a:cubicBezTo>
                  <a:pt x="8412" y="1027"/>
                  <a:pt x="7096" y="786"/>
                  <a:pt x="6625" y="704"/>
                </a:cubicBezTo>
                <a:cubicBezTo>
                  <a:pt x="6609" y="312"/>
                  <a:pt x="6288" y="0"/>
                  <a:pt x="5892" y="0"/>
                </a:cubicBezTo>
                <a:cubicBezTo>
                  <a:pt x="5503" y="0"/>
                  <a:pt x="5188" y="302"/>
                  <a:pt x="5161" y="683"/>
                </a:cubicBezTo>
                <a:lnTo>
                  <a:pt x="2349" y="1184"/>
                </a:lnTo>
                <a:cubicBezTo>
                  <a:pt x="2288" y="839"/>
                  <a:pt x="1989" y="575"/>
                  <a:pt x="1626" y="575"/>
                </a:cubicBezTo>
                <a:cubicBezTo>
                  <a:pt x="1219" y="575"/>
                  <a:pt x="890" y="906"/>
                  <a:pt x="890" y="1311"/>
                </a:cubicBezTo>
                <a:cubicBezTo>
                  <a:pt x="0" y="9582"/>
                  <a:pt x="5153" y="11595"/>
                  <a:pt x="5770" y="11595"/>
                </a:cubicBezTo>
                <a:cubicBezTo>
                  <a:pt x="5778" y="11595"/>
                  <a:pt x="5786" y="11592"/>
                  <a:pt x="5794" y="11590"/>
                </a:cubicBezTo>
                <a:cubicBezTo>
                  <a:pt x="5802" y="11590"/>
                  <a:pt x="5810" y="11595"/>
                  <a:pt x="5818" y="11595"/>
                </a:cubicBezTo>
                <a:cubicBezTo>
                  <a:pt x="6434" y="11595"/>
                  <a:pt x="11587" y="9582"/>
                  <a:pt x="10703" y="1311"/>
                </a:cubicBezTo>
              </a:path>
            </a:pathLst>
          </a:custGeom>
          <a:solidFill>
            <a:srgbClr val="FFFFFF"/>
          </a:solidFill>
          <a:ln>
            <a:noFill/>
          </a:ln>
          <a:effectLst/>
        </p:spPr>
        <p:txBody>
          <a:bodyPr wrap="none" anchor="ctr"/>
          <a:lstStyle/>
          <a:p>
            <a:pPr defTabSz="914378">
              <a:defRPr/>
            </a:pPr>
            <a:endParaRPr lang="en-US" kern="0">
              <a:solidFill>
                <a:srgbClr val="282828"/>
              </a:solidFill>
              <a:latin typeface="Arial" charset="0"/>
              <a:ea typeface="ＭＳ Ｐゴシック" charset="0"/>
            </a:endParaRPr>
          </a:p>
        </p:txBody>
      </p:sp>
      <p:grpSp>
        <p:nvGrpSpPr>
          <p:cNvPr id="108" name="Group 107">
            <a:extLst>
              <a:ext uri="{FF2B5EF4-FFF2-40B4-BE49-F238E27FC236}">
                <a16:creationId xmlns:a16="http://schemas.microsoft.com/office/drawing/2014/main" id="{3E76082C-8336-4D4E-A648-9F6E77A12781}"/>
              </a:ext>
            </a:extLst>
          </p:cNvPr>
          <p:cNvGrpSpPr/>
          <p:nvPr/>
        </p:nvGrpSpPr>
        <p:grpSpPr>
          <a:xfrm>
            <a:off x="3585435" y="1058237"/>
            <a:ext cx="215099" cy="367351"/>
            <a:chOff x="4523900" y="897161"/>
            <a:chExt cx="1794604" cy="3064895"/>
          </a:xfrm>
          <a:solidFill>
            <a:srgbClr val="005073"/>
          </a:solidFill>
        </p:grpSpPr>
        <p:sp>
          <p:nvSpPr>
            <p:cNvPr id="109" name="Rounded Rectangle 108">
              <a:extLst>
                <a:ext uri="{FF2B5EF4-FFF2-40B4-BE49-F238E27FC236}">
                  <a16:creationId xmlns:a16="http://schemas.microsoft.com/office/drawing/2014/main" id="{0E4B75E3-BA3D-384C-9D25-E4673AA0AFD2}"/>
                </a:ext>
              </a:extLst>
            </p:cNvPr>
            <p:cNvSpPr/>
            <p:nvPr/>
          </p:nvSpPr>
          <p:spPr>
            <a:xfrm rot="19565564">
              <a:off x="4523900" y="1807919"/>
              <a:ext cx="822144" cy="2069500"/>
            </a:xfrm>
            <a:prstGeom prst="roundRect">
              <a:avLst>
                <a:gd name="adj" fmla="val 50000"/>
              </a:avLst>
            </a:prstGeom>
            <a:grpFill/>
            <a:ln w="25400" cap="flat" cmpd="sng" algn="ctr">
              <a:noFill/>
              <a:prstDash val="solid"/>
            </a:ln>
            <a:effectLst/>
          </p:spPr>
          <p:txBody>
            <a:bodyPr rtlCol="0" anchor="ctr"/>
            <a:lstStyle/>
            <a:p>
              <a:pPr algn="ctr" defTabSz="914378">
                <a:defRPr/>
              </a:pPr>
              <a:endParaRPr lang="en-US" kern="0">
                <a:solidFill>
                  <a:srgbClr val="005073"/>
                </a:solidFill>
                <a:latin typeface="CiscoSansTT Light"/>
              </a:endParaRPr>
            </a:p>
          </p:txBody>
        </p:sp>
        <p:sp>
          <p:nvSpPr>
            <p:cNvPr id="110" name="Rounded Rectangle 109">
              <a:extLst>
                <a:ext uri="{FF2B5EF4-FFF2-40B4-BE49-F238E27FC236}">
                  <a16:creationId xmlns:a16="http://schemas.microsoft.com/office/drawing/2014/main" id="{B394F9E4-819A-B745-A2E0-38851FEF14E8}"/>
                </a:ext>
              </a:extLst>
            </p:cNvPr>
            <p:cNvSpPr/>
            <p:nvPr/>
          </p:nvSpPr>
          <p:spPr>
            <a:xfrm rot="2034436" flipH="1">
              <a:off x="5496360" y="897161"/>
              <a:ext cx="822144" cy="3064895"/>
            </a:xfrm>
            <a:prstGeom prst="roundRect">
              <a:avLst>
                <a:gd name="adj" fmla="val 50000"/>
              </a:avLst>
            </a:prstGeom>
            <a:grpFill/>
            <a:ln w="25400" cap="flat" cmpd="sng" algn="ctr">
              <a:noFill/>
              <a:prstDash val="solid"/>
            </a:ln>
            <a:effectLst/>
          </p:spPr>
          <p:txBody>
            <a:bodyPr rtlCol="0" anchor="ctr"/>
            <a:lstStyle/>
            <a:p>
              <a:pPr algn="ctr" defTabSz="914378">
                <a:defRPr/>
              </a:pPr>
              <a:endParaRPr lang="en-US" kern="0">
                <a:solidFill>
                  <a:srgbClr val="005073"/>
                </a:solidFill>
                <a:latin typeface="CiscoSansTT Light"/>
              </a:endParaRPr>
            </a:p>
          </p:txBody>
        </p:sp>
        <p:sp>
          <p:nvSpPr>
            <p:cNvPr id="111" name="Freeform 110">
              <a:extLst>
                <a:ext uri="{FF2B5EF4-FFF2-40B4-BE49-F238E27FC236}">
                  <a16:creationId xmlns:a16="http://schemas.microsoft.com/office/drawing/2014/main" id="{CFF3FF23-548F-4E4D-AE1E-8D27CA409069}"/>
                </a:ext>
              </a:extLst>
            </p:cNvPr>
            <p:cNvSpPr>
              <a:spLocks noChangeArrowheads="1"/>
            </p:cNvSpPr>
            <p:nvPr/>
          </p:nvSpPr>
          <p:spPr bwMode="auto">
            <a:xfrm>
              <a:off x="4847799" y="2618442"/>
              <a:ext cx="871774" cy="1154299"/>
            </a:xfrm>
            <a:custGeom>
              <a:avLst/>
              <a:gdLst>
                <a:gd name="T0" fmla="*/ 8661 w 9689"/>
                <a:gd name="T1" fmla="*/ 5675 h 12827"/>
                <a:gd name="T2" fmla="*/ 4846 w 9689"/>
                <a:gd name="T3" fmla="*/ 0 h 12827"/>
                <a:gd name="T4" fmla="*/ 1030 w 9689"/>
                <a:gd name="T5" fmla="*/ 5675 h 12827"/>
                <a:gd name="T6" fmla="*/ 916 w 9689"/>
                <a:gd name="T7" fmla="*/ 10610 h 12827"/>
                <a:gd name="T8" fmla="*/ 4846 w 9689"/>
                <a:gd name="T9" fmla="*/ 12826 h 12827"/>
                <a:gd name="T10" fmla="*/ 8775 w 9689"/>
                <a:gd name="T11" fmla="*/ 10610 h 12827"/>
                <a:gd name="T12" fmla="*/ 8661 w 9689"/>
                <a:gd name="T13" fmla="*/ 5675 h 12827"/>
              </a:gdLst>
              <a:ahLst/>
              <a:cxnLst>
                <a:cxn ang="0">
                  <a:pos x="T0" y="T1"/>
                </a:cxn>
                <a:cxn ang="0">
                  <a:pos x="T2" y="T3"/>
                </a:cxn>
                <a:cxn ang="0">
                  <a:pos x="T4" y="T5"/>
                </a:cxn>
                <a:cxn ang="0">
                  <a:pos x="T6" y="T7"/>
                </a:cxn>
                <a:cxn ang="0">
                  <a:pos x="T8" y="T9"/>
                </a:cxn>
                <a:cxn ang="0">
                  <a:pos x="T10" y="T11"/>
                </a:cxn>
                <a:cxn ang="0">
                  <a:pos x="T12" y="T13"/>
                </a:cxn>
              </a:cxnLst>
              <a:rect l="0" t="0" r="r" b="b"/>
              <a:pathLst>
                <a:path w="9689" h="12827">
                  <a:moveTo>
                    <a:pt x="8661" y="5675"/>
                  </a:moveTo>
                  <a:lnTo>
                    <a:pt x="4846" y="0"/>
                  </a:lnTo>
                  <a:lnTo>
                    <a:pt x="1030" y="5675"/>
                  </a:lnTo>
                  <a:cubicBezTo>
                    <a:pt x="0" y="7204"/>
                    <a:pt x="21" y="9129"/>
                    <a:pt x="916" y="10610"/>
                  </a:cubicBezTo>
                  <a:cubicBezTo>
                    <a:pt x="916" y="10610"/>
                    <a:pt x="2105" y="12826"/>
                    <a:pt x="4846" y="12826"/>
                  </a:cubicBezTo>
                  <a:cubicBezTo>
                    <a:pt x="7586" y="12826"/>
                    <a:pt x="8775" y="10610"/>
                    <a:pt x="8775" y="10610"/>
                  </a:cubicBezTo>
                  <a:cubicBezTo>
                    <a:pt x="9670" y="9129"/>
                    <a:pt x="9688" y="7204"/>
                    <a:pt x="8661" y="5675"/>
                  </a:cubicBezTo>
                </a:path>
              </a:pathLst>
            </a:custGeom>
            <a:grpFill/>
            <a:ln>
              <a:noFill/>
            </a:ln>
            <a:effectLst/>
          </p:spPr>
          <p:txBody>
            <a:bodyPr wrap="none" anchor="ctr"/>
            <a:lstStyle/>
            <a:p>
              <a:pPr defTabSz="914378">
                <a:defRPr/>
              </a:pPr>
              <a:endParaRPr lang="en-US" kern="0">
                <a:solidFill>
                  <a:srgbClr val="282828"/>
                </a:solidFill>
                <a:latin typeface="Arial" charset="0"/>
                <a:ea typeface="ＭＳ Ｐゴシック" charset="0"/>
              </a:endParaRPr>
            </a:p>
          </p:txBody>
        </p:sp>
      </p:grpSp>
      <p:sp>
        <p:nvSpPr>
          <p:cNvPr id="112" name="Rectangle 111">
            <a:extLst>
              <a:ext uri="{FF2B5EF4-FFF2-40B4-BE49-F238E27FC236}">
                <a16:creationId xmlns:a16="http://schemas.microsoft.com/office/drawing/2014/main" id="{E940C364-2181-1D49-B7E7-A5C19C12B0F3}"/>
              </a:ext>
            </a:extLst>
          </p:cNvPr>
          <p:cNvSpPr/>
          <p:nvPr/>
        </p:nvSpPr>
        <p:spPr>
          <a:xfrm>
            <a:off x="4263048" y="945763"/>
            <a:ext cx="1085563" cy="430887"/>
          </a:xfrm>
          <a:prstGeom prst="rect">
            <a:avLst/>
          </a:prstGeom>
        </p:spPr>
        <p:txBody>
          <a:bodyPr wrap="square">
            <a:spAutoFit/>
          </a:bodyPr>
          <a:lstStyle/>
          <a:p>
            <a:pPr algn="ctr">
              <a:defRPr/>
            </a:pPr>
            <a:r>
              <a:rPr lang="en-GB" sz="1100" b="1" noProof="1">
                <a:solidFill>
                  <a:srgbClr val="595959"/>
                </a:solidFill>
                <a:latin typeface="Segoe UI" panose="020B0502040204020203" pitchFamily="34" charset="0"/>
                <a:ea typeface="ＭＳ Ｐゴシック" charset="0"/>
                <a:cs typeface="Segoe UI" panose="020B0502040204020203" pitchFamily="34" charset="0"/>
              </a:rPr>
              <a:t>Full Edge</a:t>
            </a:r>
          </a:p>
          <a:p>
            <a:pPr algn="ctr">
              <a:defRPr/>
            </a:pPr>
            <a:r>
              <a:rPr lang="en-GB" sz="1100" b="1" noProof="1">
                <a:solidFill>
                  <a:srgbClr val="595959"/>
                </a:solidFill>
                <a:latin typeface="Segoe UI" panose="020B0502040204020203" pitchFamily="34" charset="0"/>
                <a:ea typeface="ＭＳ Ｐゴシック" charset="0"/>
                <a:cs typeface="Segoe UI" panose="020B0502040204020203" pitchFamily="34" charset="0"/>
              </a:rPr>
              <a:t>Security</a:t>
            </a:r>
          </a:p>
        </p:txBody>
      </p:sp>
      <p:sp>
        <p:nvSpPr>
          <p:cNvPr id="114" name="Rounded Rectangle 113">
            <a:extLst>
              <a:ext uri="{FF2B5EF4-FFF2-40B4-BE49-F238E27FC236}">
                <a16:creationId xmlns:a16="http://schemas.microsoft.com/office/drawing/2014/main" id="{4A5D79B8-641C-464C-AE3C-E563C8BF5356}"/>
              </a:ext>
            </a:extLst>
          </p:cNvPr>
          <p:cNvSpPr/>
          <p:nvPr/>
        </p:nvSpPr>
        <p:spPr>
          <a:xfrm>
            <a:off x="5932182" y="686857"/>
            <a:ext cx="2233873" cy="1104141"/>
          </a:xfrm>
          <a:prstGeom prst="roundRect">
            <a:avLst>
              <a:gd name="adj" fmla="val 50000"/>
            </a:avLst>
          </a:prstGeom>
          <a:solidFill>
            <a:schemeClr val="tx2">
              <a:lumMod val="40000"/>
              <a:lumOff val="60000"/>
            </a:schemeClr>
          </a:solidFill>
          <a:ln w="25400" cap="flat" cmpd="sng" algn="ctr">
            <a:noFill/>
            <a:prstDash val="solid"/>
          </a:ln>
          <a:effectLst/>
        </p:spPr>
        <p:txBody>
          <a:bodyPr lIns="0" rIns="0" rtlCol="0" anchor="ctr"/>
          <a:lstStyle/>
          <a:p>
            <a:pPr algn="ctr" defTabSz="914378">
              <a:spcBef>
                <a:spcPts val="500"/>
              </a:spcBef>
              <a:defRPr/>
            </a:pPr>
            <a:endParaRPr lang="en-GB" kern="0" noProof="1">
              <a:solidFill>
                <a:srgbClr val="005073"/>
              </a:solidFill>
              <a:latin typeface="CiscoSansTT Light"/>
              <a:cs typeface="Calibri" pitchFamily="34" charset="0"/>
            </a:endParaRPr>
          </a:p>
        </p:txBody>
      </p:sp>
      <p:sp>
        <p:nvSpPr>
          <p:cNvPr id="115" name="Rectangle 114">
            <a:extLst>
              <a:ext uri="{FF2B5EF4-FFF2-40B4-BE49-F238E27FC236}">
                <a16:creationId xmlns:a16="http://schemas.microsoft.com/office/drawing/2014/main" id="{EED006D1-B73C-FC4A-9439-5C907274977E}"/>
              </a:ext>
            </a:extLst>
          </p:cNvPr>
          <p:cNvSpPr/>
          <p:nvPr/>
        </p:nvSpPr>
        <p:spPr>
          <a:xfrm>
            <a:off x="6971560" y="876409"/>
            <a:ext cx="1182036" cy="430887"/>
          </a:xfrm>
          <a:prstGeom prst="rect">
            <a:avLst/>
          </a:prstGeom>
        </p:spPr>
        <p:txBody>
          <a:bodyPr wrap="square">
            <a:spAutoFit/>
          </a:bodyPr>
          <a:lstStyle/>
          <a:p>
            <a:pPr algn="ctr">
              <a:defRPr/>
            </a:pPr>
            <a:r>
              <a:rPr lang="en-GB" sz="1100" b="1" noProof="1">
                <a:solidFill>
                  <a:srgbClr val="595959"/>
                </a:solidFill>
                <a:latin typeface="Segoe UI" panose="020B0502040204020203" pitchFamily="34" charset="0"/>
                <a:ea typeface="ＭＳ Ｐゴシック" charset="0"/>
                <a:cs typeface="Segoe UI" panose="020B0502040204020203" pitchFamily="34" charset="0"/>
              </a:rPr>
              <a:t>Edge Router Flexibility</a:t>
            </a:r>
          </a:p>
        </p:txBody>
      </p:sp>
      <p:grpSp>
        <p:nvGrpSpPr>
          <p:cNvPr id="116" name="Group 115">
            <a:extLst>
              <a:ext uri="{FF2B5EF4-FFF2-40B4-BE49-F238E27FC236}">
                <a16:creationId xmlns:a16="http://schemas.microsoft.com/office/drawing/2014/main" id="{02F21EDC-3283-3748-89E2-5D9B4570990D}"/>
              </a:ext>
            </a:extLst>
          </p:cNvPr>
          <p:cNvGrpSpPr>
            <a:grpSpLocks noChangeAspect="1"/>
          </p:cNvGrpSpPr>
          <p:nvPr/>
        </p:nvGrpSpPr>
        <p:grpSpPr>
          <a:xfrm>
            <a:off x="5913298" y="689503"/>
            <a:ext cx="1086879" cy="1087686"/>
            <a:chOff x="3927802" y="1508357"/>
            <a:chExt cx="1288396" cy="1289353"/>
          </a:xfrm>
        </p:grpSpPr>
        <p:grpSp>
          <p:nvGrpSpPr>
            <p:cNvPr id="117" name="Group 116">
              <a:extLst>
                <a:ext uri="{FF2B5EF4-FFF2-40B4-BE49-F238E27FC236}">
                  <a16:creationId xmlns:a16="http://schemas.microsoft.com/office/drawing/2014/main" id="{E94E755F-3F64-9246-B4E9-4B5782DBB00F}"/>
                </a:ext>
              </a:extLst>
            </p:cNvPr>
            <p:cNvGrpSpPr/>
            <p:nvPr/>
          </p:nvGrpSpPr>
          <p:grpSpPr>
            <a:xfrm>
              <a:off x="3927802" y="1508357"/>
              <a:ext cx="1288396" cy="1289353"/>
              <a:chOff x="2555776" y="1508357"/>
              <a:chExt cx="1288396" cy="1289353"/>
            </a:xfrm>
          </p:grpSpPr>
          <p:sp>
            <p:nvSpPr>
              <p:cNvPr id="141" name="Oval 140">
                <a:extLst>
                  <a:ext uri="{FF2B5EF4-FFF2-40B4-BE49-F238E27FC236}">
                    <a16:creationId xmlns:a16="http://schemas.microsoft.com/office/drawing/2014/main" id="{FBA433D1-BFE6-E644-8117-CAC917A61760}"/>
                  </a:ext>
                </a:extLst>
              </p:cNvPr>
              <p:cNvSpPr>
                <a:spLocks noChangeAspect="1"/>
              </p:cNvSpPr>
              <p:nvPr/>
            </p:nvSpPr>
            <p:spPr>
              <a:xfrm>
                <a:off x="2555776" y="1508381"/>
                <a:ext cx="1286005" cy="1289304"/>
              </a:xfrm>
              <a:prstGeom prst="ellipse">
                <a:avLst/>
              </a:prstGeom>
              <a:solidFill>
                <a:srgbClr val="005073"/>
              </a:solidFill>
              <a:ln w="25400" cap="flat" cmpd="sng" algn="ctr">
                <a:noFill/>
                <a:prstDash val="solid"/>
              </a:ln>
              <a:effectLst/>
            </p:spPr>
            <p:txBody>
              <a:bodyPr rtlCol="0" anchor="ctr"/>
              <a:lstStyle/>
              <a:p>
                <a:pPr algn="ctr" defTabSz="914378">
                  <a:defRPr/>
                </a:pPr>
                <a:endParaRPr lang="en-US" kern="0">
                  <a:solidFill>
                    <a:srgbClr val="005073"/>
                  </a:solidFill>
                  <a:latin typeface="CiscoSansTT Light"/>
                </a:endParaRPr>
              </a:p>
            </p:txBody>
          </p:sp>
          <p:grpSp>
            <p:nvGrpSpPr>
              <p:cNvPr id="142" name="Group 141">
                <a:extLst>
                  <a:ext uri="{FF2B5EF4-FFF2-40B4-BE49-F238E27FC236}">
                    <a16:creationId xmlns:a16="http://schemas.microsoft.com/office/drawing/2014/main" id="{779CC260-A4B9-0D46-8772-261D211D1394}"/>
                  </a:ext>
                </a:extLst>
              </p:cNvPr>
              <p:cNvGrpSpPr>
                <a:grpSpLocks noChangeAspect="1"/>
              </p:cNvGrpSpPr>
              <p:nvPr/>
            </p:nvGrpSpPr>
            <p:grpSpPr>
              <a:xfrm>
                <a:off x="2975492" y="1508357"/>
                <a:ext cx="868680" cy="1289353"/>
                <a:chOff x="1695450" y="155575"/>
                <a:chExt cx="4792663" cy="7113588"/>
              </a:xfrm>
              <a:solidFill>
                <a:srgbClr val="FFFFFF"/>
              </a:solidFill>
            </p:grpSpPr>
            <p:sp>
              <p:nvSpPr>
                <p:cNvPr id="143" name="Freeform 1">
                  <a:extLst>
                    <a:ext uri="{FF2B5EF4-FFF2-40B4-BE49-F238E27FC236}">
                      <a16:creationId xmlns:a16="http://schemas.microsoft.com/office/drawing/2014/main" id="{9265BC6E-7002-B841-819F-5CB7DA76D6AB}"/>
                    </a:ext>
                  </a:extLst>
                </p:cNvPr>
                <p:cNvSpPr>
                  <a:spLocks noChangeArrowheads="1"/>
                </p:cNvSpPr>
                <p:nvPr/>
              </p:nvSpPr>
              <p:spPr bwMode="auto">
                <a:xfrm>
                  <a:off x="1695450" y="155575"/>
                  <a:ext cx="3763963" cy="1055688"/>
                </a:xfrm>
                <a:custGeom>
                  <a:avLst/>
                  <a:gdLst>
                    <a:gd name="T0" fmla="*/ 749 w 10457"/>
                    <a:gd name="T1" fmla="*/ 2931 h 2932"/>
                    <a:gd name="T2" fmla="*/ 10456 w 10457"/>
                    <a:gd name="T3" fmla="*/ 2931 h 2932"/>
                    <a:gd name="T4" fmla="*/ 5984 w 10457"/>
                    <a:gd name="T5" fmla="*/ 328 h 2932"/>
                    <a:gd name="T6" fmla="*/ 5984 w 10457"/>
                    <a:gd name="T7" fmla="*/ 1952 h 2932"/>
                    <a:gd name="T8" fmla="*/ 5791 w 10457"/>
                    <a:gd name="T9" fmla="*/ 2145 h 2932"/>
                    <a:gd name="T10" fmla="*/ 5598 w 10457"/>
                    <a:gd name="T11" fmla="*/ 1952 h 2932"/>
                    <a:gd name="T12" fmla="*/ 5598 w 10457"/>
                    <a:gd name="T13" fmla="*/ 233 h 2932"/>
                    <a:gd name="T14" fmla="*/ 4830 w 10457"/>
                    <a:gd name="T15" fmla="*/ 93 h 2932"/>
                    <a:gd name="T16" fmla="*/ 4830 w 10457"/>
                    <a:gd name="T17" fmla="*/ 1952 h 2932"/>
                    <a:gd name="T18" fmla="*/ 4636 w 10457"/>
                    <a:gd name="T19" fmla="*/ 2145 h 2932"/>
                    <a:gd name="T20" fmla="*/ 4443 w 10457"/>
                    <a:gd name="T21" fmla="*/ 1952 h 2932"/>
                    <a:gd name="T22" fmla="*/ 4443 w 10457"/>
                    <a:gd name="T23" fmla="*/ 48 h 2932"/>
                    <a:gd name="T24" fmla="*/ 3675 w 10457"/>
                    <a:gd name="T25" fmla="*/ 0 h 2932"/>
                    <a:gd name="T26" fmla="*/ 3675 w 10457"/>
                    <a:gd name="T27" fmla="*/ 1954 h 2932"/>
                    <a:gd name="T28" fmla="*/ 3482 w 10457"/>
                    <a:gd name="T29" fmla="*/ 2148 h 2932"/>
                    <a:gd name="T30" fmla="*/ 3289 w 10457"/>
                    <a:gd name="T31" fmla="*/ 1954 h 2932"/>
                    <a:gd name="T32" fmla="*/ 3289 w 10457"/>
                    <a:gd name="T33" fmla="*/ 0 h 2932"/>
                    <a:gd name="T34" fmla="*/ 2521 w 10457"/>
                    <a:gd name="T35" fmla="*/ 40 h 2932"/>
                    <a:gd name="T36" fmla="*/ 2521 w 10457"/>
                    <a:gd name="T37" fmla="*/ 1954 h 2932"/>
                    <a:gd name="T38" fmla="*/ 2327 w 10457"/>
                    <a:gd name="T39" fmla="*/ 2148 h 2932"/>
                    <a:gd name="T40" fmla="*/ 2134 w 10457"/>
                    <a:gd name="T41" fmla="*/ 1954 h 2932"/>
                    <a:gd name="T42" fmla="*/ 2134 w 10457"/>
                    <a:gd name="T43" fmla="*/ 85 h 2932"/>
                    <a:gd name="T44" fmla="*/ 1366 w 10457"/>
                    <a:gd name="T45" fmla="*/ 217 h 2932"/>
                    <a:gd name="T46" fmla="*/ 1366 w 10457"/>
                    <a:gd name="T47" fmla="*/ 1954 h 2932"/>
                    <a:gd name="T48" fmla="*/ 1173 w 10457"/>
                    <a:gd name="T49" fmla="*/ 2148 h 2932"/>
                    <a:gd name="T50" fmla="*/ 980 w 10457"/>
                    <a:gd name="T51" fmla="*/ 1954 h 2932"/>
                    <a:gd name="T52" fmla="*/ 980 w 10457"/>
                    <a:gd name="T53" fmla="*/ 310 h 2932"/>
                    <a:gd name="T54" fmla="*/ 16 w 10457"/>
                    <a:gd name="T55" fmla="*/ 612 h 2932"/>
                    <a:gd name="T56" fmla="*/ 16 w 10457"/>
                    <a:gd name="T57" fmla="*/ 2190 h 2932"/>
                    <a:gd name="T58" fmla="*/ 749 w 10457"/>
                    <a:gd name="T59" fmla="*/ 2931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57" h="2932">
                      <a:moveTo>
                        <a:pt x="749" y="2931"/>
                      </a:moveTo>
                      <a:lnTo>
                        <a:pt x="10456" y="2931"/>
                      </a:lnTo>
                      <a:cubicBezTo>
                        <a:pt x="9240" y="1700"/>
                        <a:pt x="7705" y="789"/>
                        <a:pt x="5984" y="328"/>
                      </a:cubicBezTo>
                      <a:lnTo>
                        <a:pt x="5984" y="1952"/>
                      </a:lnTo>
                      <a:cubicBezTo>
                        <a:pt x="5984" y="2060"/>
                        <a:pt x="5897" y="2145"/>
                        <a:pt x="5791" y="2145"/>
                      </a:cubicBezTo>
                      <a:cubicBezTo>
                        <a:pt x="5682" y="2145"/>
                        <a:pt x="5598" y="2058"/>
                        <a:pt x="5598" y="1952"/>
                      </a:cubicBezTo>
                      <a:lnTo>
                        <a:pt x="5598" y="233"/>
                      </a:lnTo>
                      <a:cubicBezTo>
                        <a:pt x="5346" y="178"/>
                        <a:pt x="5089" y="130"/>
                        <a:pt x="4830" y="93"/>
                      </a:cubicBezTo>
                      <a:lnTo>
                        <a:pt x="4830" y="1952"/>
                      </a:lnTo>
                      <a:cubicBezTo>
                        <a:pt x="4830" y="2060"/>
                        <a:pt x="4742" y="2145"/>
                        <a:pt x="4636" y="2145"/>
                      </a:cubicBezTo>
                      <a:cubicBezTo>
                        <a:pt x="4528" y="2145"/>
                        <a:pt x="4443" y="2058"/>
                        <a:pt x="4443" y="1952"/>
                      </a:cubicBezTo>
                      <a:lnTo>
                        <a:pt x="4443" y="48"/>
                      </a:lnTo>
                      <a:cubicBezTo>
                        <a:pt x="4189" y="21"/>
                        <a:pt x="3932" y="5"/>
                        <a:pt x="3675" y="0"/>
                      </a:cubicBezTo>
                      <a:lnTo>
                        <a:pt x="3675" y="1954"/>
                      </a:lnTo>
                      <a:cubicBezTo>
                        <a:pt x="3675" y="2063"/>
                        <a:pt x="3588" y="2148"/>
                        <a:pt x="3482" y="2148"/>
                      </a:cubicBezTo>
                      <a:cubicBezTo>
                        <a:pt x="3373" y="2148"/>
                        <a:pt x="3289" y="2060"/>
                        <a:pt x="3289" y="1954"/>
                      </a:cubicBezTo>
                      <a:lnTo>
                        <a:pt x="3289" y="0"/>
                      </a:lnTo>
                      <a:cubicBezTo>
                        <a:pt x="3029" y="3"/>
                        <a:pt x="2772" y="19"/>
                        <a:pt x="2521" y="40"/>
                      </a:cubicBezTo>
                      <a:lnTo>
                        <a:pt x="2521" y="1954"/>
                      </a:lnTo>
                      <a:cubicBezTo>
                        <a:pt x="2521" y="2063"/>
                        <a:pt x="2433" y="2148"/>
                        <a:pt x="2327" y="2148"/>
                      </a:cubicBezTo>
                      <a:cubicBezTo>
                        <a:pt x="2219" y="2148"/>
                        <a:pt x="2134" y="2060"/>
                        <a:pt x="2134" y="1954"/>
                      </a:cubicBezTo>
                      <a:lnTo>
                        <a:pt x="2134" y="85"/>
                      </a:lnTo>
                      <a:cubicBezTo>
                        <a:pt x="1875" y="119"/>
                        <a:pt x="1618" y="164"/>
                        <a:pt x="1366" y="217"/>
                      </a:cubicBezTo>
                      <a:lnTo>
                        <a:pt x="1366" y="1954"/>
                      </a:lnTo>
                      <a:cubicBezTo>
                        <a:pt x="1366" y="2063"/>
                        <a:pt x="1279" y="2148"/>
                        <a:pt x="1173" y="2148"/>
                      </a:cubicBezTo>
                      <a:cubicBezTo>
                        <a:pt x="1064" y="2148"/>
                        <a:pt x="980" y="2060"/>
                        <a:pt x="980" y="1954"/>
                      </a:cubicBezTo>
                      <a:lnTo>
                        <a:pt x="980" y="310"/>
                      </a:lnTo>
                      <a:cubicBezTo>
                        <a:pt x="651" y="395"/>
                        <a:pt x="328" y="495"/>
                        <a:pt x="16" y="612"/>
                      </a:cubicBezTo>
                      <a:lnTo>
                        <a:pt x="16" y="2190"/>
                      </a:lnTo>
                      <a:cubicBezTo>
                        <a:pt x="0" y="2595"/>
                        <a:pt x="336" y="2931"/>
                        <a:pt x="749" y="29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378">
                    <a:defRPr/>
                  </a:pPr>
                  <a:endParaRPr lang="en-US" kern="0">
                    <a:solidFill>
                      <a:srgbClr val="282828"/>
                    </a:solidFill>
                    <a:latin typeface="Arial" charset="0"/>
                    <a:ea typeface="ＭＳ Ｐゴシック" charset="0"/>
                  </a:endParaRPr>
                </a:p>
              </p:txBody>
            </p:sp>
            <p:sp>
              <p:nvSpPr>
                <p:cNvPr id="144" name="Freeform 2">
                  <a:extLst>
                    <a:ext uri="{FF2B5EF4-FFF2-40B4-BE49-F238E27FC236}">
                      <a16:creationId xmlns:a16="http://schemas.microsoft.com/office/drawing/2014/main" id="{9B80F520-3D41-3943-80B7-F879EF064A0A}"/>
                    </a:ext>
                  </a:extLst>
                </p:cNvPr>
                <p:cNvSpPr>
                  <a:spLocks noChangeArrowheads="1"/>
                </p:cNvSpPr>
                <p:nvPr/>
              </p:nvSpPr>
              <p:spPr bwMode="auto">
                <a:xfrm>
                  <a:off x="1695450" y="1422400"/>
                  <a:ext cx="4683125" cy="1411288"/>
                </a:xfrm>
                <a:custGeom>
                  <a:avLst/>
                  <a:gdLst>
                    <a:gd name="T0" fmla="*/ 749 w 13009"/>
                    <a:gd name="T1" fmla="*/ 3919 h 3920"/>
                    <a:gd name="T2" fmla="*/ 13008 w 13009"/>
                    <a:gd name="T3" fmla="*/ 3919 h 3920"/>
                    <a:gd name="T4" fmla="*/ 10993 w 13009"/>
                    <a:gd name="T5" fmla="*/ 2 h 3920"/>
                    <a:gd name="T6" fmla="*/ 749 w 13009"/>
                    <a:gd name="T7" fmla="*/ 2 h 3920"/>
                    <a:gd name="T8" fmla="*/ 0 w 13009"/>
                    <a:gd name="T9" fmla="*/ 749 h 3920"/>
                    <a:gd name="T10" fmla="*/ 0 w 13009"/>
                    <a:gd name="T11" fmla="*/ 3169 h 3920"/>
                    <a:gd name="T12" fmla="*/ 749 w 13009"/>
                    <a:gd name="T13" fmla="*/ 3919 h 3920"/>
                    <a:gd name="T14" fmla="*/ 5595 w 13009"/>
                    <a:gd name="T15" fmla="*/ 977 h 3920"/>
                    <a:gd name="T16" fmla="*/ 5788 w 13009"/>
                    <a:gd name="T17" fmla="*/ 784 h 3920"/>
                    <a:gd name="T18" fmla="*/ 5982 w 13009"/>
                    <a:gd name="T19" fmla="*/ 977 h 3920"/>
                    <a:gd name="T20" fmla="*/ 5982 w 13009"/>
                    <a:gd name="T21" fmla="*/ 2934 h 3920"/>
                    <a:gd name="T22" fmla="*/ 5788 w 13009"/>
                    <a:gd name="T23" fmla="*/ 3127 h 3920"/>
                    <a:gd name="T24" fmla="*/ 5595 w 13009"/>
                    <a:gd name="T25" fmla="*/ 2934 h 3920"/>
                    <a:gd name="T26" fmla="*/ 5595 w 13009"/>
                    <a:gd name="T27" fmla="*/ 977 h 3920"/>
                    <a:gd name="T28" fmla="*/ 4438 w 13009"/>
                    <a:gd name="T29" fmla="*/ 977 h 3920"/>
                    <a:gd name="T30" fmla="*/ 4631 w 13009"/>
                    <a:gd name="T31" fmla="*/ 784 h 3920"/>
                    <a:gd name="T32" fmla="*/ 4824 w 13009"/>
                    <a:gd name="T33" fmla="*/ 977 h 3920"/>
                    <a:gd name="T34" fmla="*/ 4824 w 13009"/>
                    <a:gd name="T35" fmla="*/ 2934 h 3920"/>
                    <a:gd name="T36" fmla="*/ 4631 w 13009"/>
                    <a:gd name="T37" fmla="*/ 3127 h 3920"/>
                    <a:gd name="T38" fmla="*/ 4438 w 13009"/>
                    <a:gd name="T39" fmla="*/ 2934 h 3920"/>
                    <a:gd name="T40" fmla="*/ 4438 w 13009"/>
                    <a:gd name="T41" fmla="*/ 977 h 3920"/>
                    <a:gd name="T42" fmla="*/ 3281 w 13009"/>
                    <a:gd name="T43" fmla="*/ 977 h 3920"/>
                    <a:gd name="T44" fmla="*/ 3474 w 13009"/>
                    <a:gd name="T45" fmla="*/ 784 h 3920"/>
                    <a:gd name="T46" fmla="*/ 3667 w 13009"/>
                    <a:gd name="T47" fmla="*/ 977 h 3920"/>
                    <a:gd name="T48" fmla="*/ 3667 w 13009"/>
                    <a:gd name="T49" fmla="*/ 2934 h 3920"/>
                    <a:gd name="T50" fmla="*/ 3474 w 13009"/>
                    <a:gd name="T51" fmla="*/ 3127 h 3920"/>
                    <a:gd name="T52" fmla="*/ 3281 w 13009"/>
                    <a:gd name="T53" fmla="*/ 2934 h 3920"/>
                    <a:gd name="T54" fmla="*/ 3281 w 13009"/>
                    <a:gd name="T55" fmla="*/ 977 h 3920"/>
                    <a:gd name="T56" fmla="*/ 2121 w 13009"/>
                    <a:gd name="T57" fmla="*/ 977 h 3920"/>
                    <a:gd name="T58" fmla="*/ 2314 w 13009"/>
                    <a:gd name="T59" fmla="*/ 784 h 3920"/>
                    <a:gd name="T60" fmla="*/ 2508 w 13009"/>
                    <a:gd name="T61" fmla="*/ 977 h 3920"/>
                    <a:gd name="T62" fmla="*/ 2508 w 13009"/>
                    <a:gd name="T63" fmla="*/ 2934 h 3920"/>
                    <a:gd name="T64" fmla="*/ 2314 w 13009"/>
                    <a:gd name="T65" fmla="*/ 3127 h 3920"/>
                    <a:gd name="T66" fmla="*/ 2121 w 13009"/>
                    <a:gd name="T67" fmla="*/ 2934 h 3920"/>
                    <a:gd name="T68" fmla="*/ 2121 w 13009"/>
                    <a:gd name="T69" fmla="*/ 977 h 3920"/>
                    <a:gd name="T70" fmla="*/ 964 w 13009"/>
                    <a:gd name="T71" fmla="*/ 977 h 3920"/>
                    <a:gd name="T72" fmla="*/ 1157 w 13009"/>
                    <a:gd name="T73" fmla="*/ 784 h 3920"/>
                    <a:gd name="T74" fmla="*/ 1350 w 13009"/>
                    <a:gd name="T75" fmla="*/ 977 h 3920"/>
                    <a:gd name="T76" fmla="*/ 1350 w 13009"/>
                    <a:gd name="T77" fmla="*/ 2934 h 3920"/>
                    <a:gd name="T78" fmla="*/ 1157 w 13009"/>
                    <a:gd name="T79" fmla="*/ 3127 h 3920"/>
                    <a:gd name="T80" fmla="*/ 964 w 13009"/>
                    <a:gd name="T81" fmla="*/ 2934 h 3920"/>
                    <a:gd name="T82" fmla="*/ 964 w 13009"/>
                    <a:gd name="T83" fmla="*/ 977 h 3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09" h="3920">
                      <a:moveTo>
                        <a:pt x="749" y="3919"/>
                      </a:moveTo>
                      <a:lnTo>
                        <a:pt x="13008" y="3919"/>
                      </a:lnTo>
                      <a:cubicBezTo>
                        <a:pt x="12635" y="2454"/>
                        <a:pt x="11936" y="1122"/>
                        <a:pt x="10993" y="2"/>
                      </a:cubicBezTo>
                      <a:lnTo>
                        <a:pt x="749" y="2"/>
                      </a:lnTo>
                      <a:cubicBezTo>
                        <a:pt x="336" y="0"/>
                        <a:pt x="0" y="336"/>
                        <a:pt x="0" y="749"/>
                      </a:cubicBezTo>
                      <a:lnTo>
                        <a:pt x="0" y="3169"/>
                      </a:lnTo>
                      <a:cubicBezTo>
                        <a:pt x="0" y="3583"/>
                        <a:pt x="334" y="3919"/>
                        <a:pt x="749" y="3919"/>
                      </a:cubicBezTo>
                      <a:close/>
                      <a:moveTo>
                        <a:pt x="5595" y="977"/>
                      </a:moveTo>
                      <a:cubicBezTo>
                        <a:pt x="5595" y="868"/>
                        <a:pt x="5682" y="784"/>
                        <a:pt x="5788" y="784"/>
                      </a:cubicBezTo>
                      <a:cubicBezTo>
                        <a:pt x="5897" y="784"/>
                        <a:pt x="5982" y="871"/>
                        <a:pt x="5982" y="977"/>
                      </a:cubicBezTo>
                      <a:lnTo>
                        <a:pt x="5982" y="2934"/>
                      </a:lnTo>
                      <a:cubicBezTo>
                        <a:pt x="5982" y="3042"/>
                        <a:pt x="5894" y="3127"/>
                        <a:pt x="5788" y="3127"/>
                      </a:cubicBezTo>
                      <a:cubicBezTo>
                        <a:pt x="5680" y="3127"/>
                        <a:pt x="5595" y="3040"/>
                        <a:pt x="5595" y="2934"/>
                      </a:cubicBezTo>
                      <a:lnTo>
                        <a:pt x="5595" y="977"/>
                      </a:lnTo>
                      <a:close/>
                      <a:moveTo>
                        <a:pt x="4438" y="977"/>
                      </a:moveTo>
                      <a:cubicBezTo>
                        <a:pt x="4438" y="868"/>
                        <a:pt x="4525" y="784"/>
                        <a:pt x="4631" y="784"/>
                      </a:cubicBezTo>
                      <a:cubicBezTo>
                        <a:pt x="4740" y="784"/>
                        <a:pt x="4824" y="871"/>
                        <a:pt x="4824" y="977"/>
                      </a:cubicBezTo>
                      <a:lnTo>
                        <a:pt x="4824" y="2934"/>
                      </a:lnTo>
                      <a:cubicBezTo>
                        <a:pt x="4824" y="3042"/>
                        <a:pt x="4737" y="3127"/>
                        <a:pt x="4631" y="3127"/>
                      </a:cubicBezTo>
                      <a:cubicBezTo>
                        <a:pt x="4523" y="3127"/>
                        <a:pt x="4438" y="3040"/>
                        <a:pt x="4438" y="2934"/>
                      </a:cubicBezTo>
                      <a:lnTo>
                        <a:pt x="4438" y="977"/>
                      </a:lnTo>
                      <a:close/>
                      <a:moveTo>
                        <a:pt x="3281" y="977"/>
                      </a:moveTo>
                      <a:cubicBezTo>
                        <a:pt x="3281" y="868"/>
                        <a:pt x="3368" y="784"/>
                        <a:pt x="3474" y="784"/>
                      </a:cubicBezTo>
                      <a:cubicBezTo>
                        <a:pt x="3583" y="784"/>
                        <a:pt x="3667" y="871"/>
                        <a:pt x="3667" y="977"/>
                      </a:cubicBezTo>
                      <a:lnTo>
                        <a:pt x="3667" y="2934"/>
                      </a:lnTo>
                      <a:cubicBezTo>
                        <a:pt x="3667" y="3042"/>
                        <a:pt x="3580" y="3127"/>
                        <a:pt x="3474" y="3127"/>
                      </a:cubicBezTo>
                      <a:cubicBezTo>
                        <a:pt x="3365" y="3127"/>
                        <a:pt x="3281" y="3040"/>
                        <a:pt x="3281" y="2934"/>
                      </a:cubicBezTo>
                      <a:lnTo>
                        <a:pt x="3281" y="977"/>
                      </a:lnTo>
                      <a:close/>
                      <a:moveTo>
                        <a:pt x="2121" y="977"/>
                      </a:moveTo>
                      <a:cubicBezTo>
                        <a:pt x="2121" y="868"/>
                        <a:pt x="2208" y="784"/>
                        <a:pt x="2314" y="784"/>
                      </a:cubicBezTo>
                      <a:cubicBezTo>
                        <a:pt x="2423" y="784"/>
                        <a:pt x="2508" y="871"/>
                        <a:pt x="2508" y="977"/>
                      </a:cubicBezTo>
                      <a:lnTo>
                        <a:pt x="2508" y="2934"/>
                      </a:lnTo>
                      <a:cubicBezTo>
                        <a:pt x="2508" y="3042"/>
                        <a:pt x="2420" y="3127"/>
                        <a:pt x="2314" y="3127"/>
                      </a:cubicBezTo>
                      <a:cubicBezTo>
                        <a:pt x="2206" y="3127"/>
                        <a:pt x="2121" y="3040"/>
                        <a:pt x="2121" y="2934"/>
                      </a:cubicBezTo>
                      <a:lnTo>
                        <a:pt x="2121" y="977"/>
                      </a:lnTo>
                      <a:close/>
                      <a:moveTo>
                        <a:pt x="964" y="977"/>
                      </a:moveTo>
                      <a:cubicBezTo>
                        <a:pt x="964" y="868"/>
                        <a:pt x="1051" y="784"/>
                        <a:pt x="1157" y="784"/>
                      </a:cubicBezTo>
                      <a:cubicBezTo>
                        <a:pt x="1266" y="784"/>
                        <a:pt x="1350" y="871"/>
                        <a:pt x="1350" y="977"/>
                      </a:cubicBezTo>
                      <a:lnTo>
                        <a:pt x="1350" y="2934"/>
                      </a:lnTo>
                      <a:cubicBezTo>
                        <a:pt x="1350" y="3042"/>
                        <a:pt x="1263" y="3127"/>
                        <a:pt x="1157" y="3127"/>
                      </a:cubicBezTo>
                      <a:cubicBezTo>
                        <a:pt x="1048" y="3127"/>
                        <a:pt x="964" y="3040"/>
                        <a:pt x="964" y="2934"/>
                      </a:cubicBezTo>
                      <a:lnTo>
                        <a:pt x="964" y="97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378">
                    <a:defRPr/>
                  </a:pPr>
                  <a:endParaRPr lang="en-US" kern="0">
                    <a:solidFill>
                      <a:srgbClr val="282828"/>
                    </a:solidFill>
                    <a:latin typeface="Arial" charset="0"/>
                    <a:ea typeface="ＭＳ Ｐゴシック" charset="0"/>
                  </a:endParaRPr>
                </a:p>
              </p:txBody>
            </p:sp>
            <p:sp>
              <p:nvSpPr>
                <p:cNvPr id="145" name="Freeform 3">
                  <a:extLst>
                    <a:ext uri="{FF2B5EF4-FFF2-40B4-BE49-F238E27FC236}">
                      <a16:creationId xmlns:a16="http://schemas.microsoft.com/office/drawing/2014/main" id="{5B156E69-76FF-9440-BEEF-F3295E5CD08D}"/>
                    </a:ext>
                  </a:extLst>
                </p:cNvPr>
                <p:cNvSpPr>
                  <a:spLocks noChangeArrowheads="1"/>
                </p:cNvSpPr>
                <p:nvPr/>
              </p:nvSpPr>
              <p:spPr bwMode="auto">
                <a:xfrm>
                  <a:off x="1695450" y="3043238"/>
                  <a:ext cx="4792663" cy="1411287"/>
                </a:xfrm>
                <a:custGeom>
                  <a:avLst/>
                  <a:gdLst>
                    <a:gd name="T0" fmla="*/ 13135 w 13314"/>
                    <a:gd name="T1" fmla="*/ 5 h 3919"/>
                    <a:gd name="T2" fmla="*/ 749 w 13314"/>
                    <a:gd name="T3" fmla="*/ 5 h 3919"/>
                    <a:gd name="T4" fmla="*/ 0 w 13314"/>
                    <a:gd name="T5" fmla="*/ 749 h 3919"/>
                    <a:gd name="T6" fmla="*/ 0 w 13314"/>
                    <a:gd name="T7" fmla="*/ 3169 h 3919"/>
                    <a:gd name="T8" fmla="*/ 749 w 13314"/>
                    <a:gd name="T9" fmla="*/ 3918 h 3919"/>
                    <a:gd name="T10" fmla="*/ 13098 w 13314"/>
                    <a:gd name="T11" fmla="*/ 3918 h 3919"/>
                    <a:gd name="T12" fmla="*/ 13313 w 13314"/>
                    <a:gd name="T13" fmla="*/ 1863 h 3919"/>
                    <a:gd name="T14" fmla="*/ 13135 w 13314"/>
                    <a:gd name="T15" fmla="*/ 5 h 3919"/>
                    <a:gd name="T16" fmla="*/ 1353 w 13314"/>
                    <a:gd name="T17" fmla="*/ 2928 h 3919"/>
                    <a:gd name="T18" fmla="*/ 1160 w 13314"/>
                    <a:gd name="T19" fmla="*/ 3121 h 3919"/>
                    <a:gd name="T20" fmla="*/ 966 w 13314"/>
                    <a:gd name="T21" fmla="*/ 2928 h 3919"/>
                    <a:gd name="T22" fmla="*/ 966 w 13314"/>
                    <a:gd name="T23" fmla="*/ 972 h 3919"/>
                    <a:gd name="T24" fmla="*/ 1160 w 13314"/>
                    <a:gd name="T25" fmla="*/ 779 h 3919"/>
                    <a:gd name="T26" fmla="*/ 1353 w 13314"/>
                    <a:gd name="T27" fmla="*/ 972 h 3919"/>
                    <a:gd name="T28" fmla="*/ 1353 w 13314"/>
                    <a:gd name="T29" fmla="*/ 2928 h 3919"/>
                    <a:gd name="T30" fmla="*/ 2510 w 13314"/>
                    <a:gd name="T31" fmla="*/ 2928 h 3919"/>
                    <a:gd name="T32" fmla="*/ 2317 w 13314"/>
                    <a:gd name="T33" fmla="*/ 3121 h 3919"/>
                    <a:gd name="T34" fmla="*/ 2124 w 13314"/>
                    <a:gd name="T35" fmla="*/ 2928 h 3919"/>
                    <a:gd name="T36" fmla="*/ 2124 w 13314"/>
                    <a:gd name="T37" fmla="*/ 972 h 3919"/>
                    <a:gd name="T38" fmla="*/ 2317 w 13314"/>
                    <a:gd name="T39" fmla="*/ 779 h 3919"/>
                    <a:gd name="T40" fmla="*/ 2510 w 13314"/>
                    <a:gd name="T41" fmla="*/ 972 h 3919"/>
                    <a:gd name="T42" fmla="*/ 2510 w 13314"/>
                    <a:gd name="T43" fmla="*/ 2928 h 3919"/>
                    <a:gd name="T44" fmla="*/ 3667 w 13314"/>
                    <a:gd name="T45" fmla="*/ 2928 h 3919"/>
                    <a:gd name="T46" fmla="*/ 3474 w 13314"/>
                    <a:gd name="T47" fmla="*/ 3121 h 3919"/>
                    <a:gd name="T48" fmla="*/ 3281 w 13314"/>
                    <a:gd name="T49" fmla="*/ 2928 h 3919"/>
                    <a:gd name="T50" fmla="*/ 3281 w 13314"/>
                    <a:gd name="T51" fmla="*/ 972 h 3919"/>
                    <a:gd name="T52" fmla="*/ 3474 w 13314"/>
                    <a:gd name="T53" fmla="*/ 779 h 3919"/>
                    <a:gd name="T54" fmla="*/ 3667 w 13314"/>
                    <a:gd name="T55" fmla="*/ 972 h 3919"/>
                    <a:gd name="T56" fmla="*/ 3667 w 13314"/>
                    <a:gd name="T57" fmla="*/ 2928 h 3919"/>
                    <a:gd name="T58" fmla="*/ 4827 w 13314"/>
                    <a:gd name="T59" fmla="*/ 2928 h 3919"/>
                    <a:gd name="T60" fmla="*/ 4634 w 13314"/>
                    <a:gd name="T61" fmla="*/ 3121 h 3919"/>
                    <a:gd name="T62" fmla="*/ 4441 w 13314"/>
                    <a:gd name="T63" fmla="*/ 2928 h 3919"/>
                    <a:gd name="T64" fmla="*/ 4441 w 13314"/>
                    <a:gd name="T65" fmla="*/ 972 h 3919"/>
                    <a:gd name="T66" fmla="*/ 4634 w 13314"/>
                    <a:gd name="T67" fmla="*/ 779 h 3919"/>
                    <a:gd name="T68" fmla="*/ 4827 w 13314"/>
                    <a:gd name="T69" fmla="*/ 972 h 3919"/>
                    <a:gd name="T70" fmla="*/ 4827 w 13314"/>
                    <a:gd name="T71" fmla="*/ 2928 h 3919"/>
                    <a:gd name="T72" fmla="*/ 5984 w 13314"/>
                    <a:gd name="T73" fmla="*/ 2928 h 3919"/>
                    <a:gd name="T74" fmla="*/ 5791 w 13314"/>
                    <a:gd name="T75" fmla="*/ 3121 h 3919"/>
                    <a:gd name="T76" fmla="*/ 5598 w 13314"/>
                    <a:gd name="T77" fmla="*/ 2928 h 3919"/>
                    <a:gd name="T78" fmla="*/ 5598 w 13314"/>
                    <a:gd name="T79" fmla="*/ 972 h 3919"/>
                    <a:gd name="T80" fmla="*/ 5791 w 13314"/>
                    <a:gd name="T81" fmla="*/ 779 h 3919"/>
                    <a:gd name="T82" fmla="*/ 5984 w 13314"/>
                    <a:gd name="T83" fmla="*/ 972 h 3919"/>
                    <a:gd name="T84" fmla="*/ 5984 w 13314"/>
                    <a:gd name="T85" fmla="*/ 2928 h 3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14" h="3919">
                      <a:moveTo>
                        <a:pt x="13135" y="5"/>
                      </a:moveTo>
                      <a:lnTo>
                        <a:pt x="749" y="5"/>
                      </a:lnTo>
                      <a:cubicBezTo>
                        <a:pt x="336" y="0"/>
                        <a:pt x="0" y="334"/>
                        <a:pt x="0" y="749"/>
                      </a:cubicBezTo>
                      <a:lnTo>
                        <a:pt x="0" y="3169"/>
                      </a:lnTo>
                      <a:cubicBezTo>
                        <a:pt x="0" y="3582"/>
                        <a:pt x="334" y="3918"/>
                        <a:pt x="749" y="3918"/>
                      </a:cubicBezTo>
                      <a:lnTo>
                        <a:pt x="13098" y="3918"/>
                      </a:lnTo>
                      <a:cubicBezTo>
                        <a:pt x="13239" y="3256"/>
                        <a:pt x="13313" y="2568"/>
                        <a:pt x="13313" y="1863"/>
                      </a:cubicBezTo>
                      <a:cubicBezTo>
                        <a:pt x="13313" y="1229"/>
                        <a:pt x="13249" y="606"/>
                        <a:pt x="13135" y="5"/>
                      </a:cubicBezTo>
                      <a:close/>
                      <a:moveTo>
                        <a:pt x="1353" y="2928"/>
                      </a:moveTo>
                      <a:cubicBezTo>
                        <a:pt x="1353" y="3036"/>
                        <a:pt x="1266" y="3121"/>
                        <a:pt x="1160" y="3121"/>
                      </a:cubicBezTo>
                      <a:cubicBezTo>
                        <a:pt x="1051" y="3121"/>
                        <a:pt x="966" y="3034"/>
                        <a:pt x="966" y="2928"/>
                      </a:cubicBezTo>
                      <a:lnTo>
                        <a:pt x="966" y="972"/>
                      </a:lnTo>
                      <a:cubicBezTo>
                        <a:pt x="966" y="863"/>
                        <a:pt x="1054" y="779"/>
                        <a:pt x="1160" y="779"/>
                      </a:cubicBezTo>
                      <a:cubicBezTo>
                        <a:pt x="1268" y="779"/>
                        <a:pt x="1353" y="866"/>
                        <a:pt x="1353" y="972"/>
                      </a:cubicBezTo>
                      <a:lnTo>
                        <a:pt x="1353" y="2928"/>
                      </a:lnTo>
                      <a:close/>
                      <a:moveTo>
                        <a:pt x="2510" y="2928"/>
                      </a:moveTo>
                      <a:cubicBezTo>
                        <a:pt x="2510" y="3036"/>
                        <a:pt x="2423" y="3121"/>
                        <a:pt x="2317" y="3121"/>
                      </a:cubicBezTo>
                      <a:cubicBezTo>
                        <a:pt x="2208" y="3121"/>
                        <a:pt x="2124" y="3034"/>
                        <a:pt x="2124" y="2928"/>
                      </a:cubicBezTo>
                      <a:lnTo>
                        <a:pt x="2124" y="972"/>
                      </a:lnTo>
                      <a:cubicBezTo>
                        <a:pt x="2124" y="863"/>
                        <a:pt x="2211" y="779"/>
                        <a:pt x="2317" y="779"/>
                      </a:cubicBezTo>
                      <a:cubicBezTo>
                        <a:pt x="2425" y="779"/>
                        <a:pt x="2510" y="866"/>
                        <a:pt x="2510" y="972"/>
                      </a:cubicBezTo>
                      <a:lnTo>
                        <a:pt x="2510" y="2928"/>
                      </a:lnTo>
                      <a:close/>
                      <a:moveTo>
                        <a:pt x="3667" y="2928"/>
                      </a:moveTo>
                      <a:cubicBezTo>
                        <a:pt x="3667" y="3036"/>
                        <a:pt x="3580" y="3121"/>
                        <a:pt x="3474" y="3121"/>
                      </a:cubicBezTo>
                      <a:cubicBezTo>
                        <a:pt x="3365" y="3121"/>
                        <a:pt x="3281" y="3034"/>
                        <a:pt x="3281" y="2928"/>
                      </a:cubicBezTo>
                      <a:lnTo>
                        <a:pt x="3281" y="972"/>
                      </a:lnTo>
                      <a:cubicBezTo>
                        <a:pt x="3281" y="863"/>
                        <a:pt x="3368" y="779"/>
                        <a:pt x="3474" y="779"/>
                      </a:cubicBezTo>
                      <a:cubicBezTo>
                        <a:pt x="3583" y="779"/>
                        <a:pt x="3667" y="866"/>
                        <a:pt x="3667" y="972"/>
                      </a:cubicBezTo>
                      <a:lnTo>
                        <a:pt x="3667" y="2928"/>
                      </a:lnTo>
                      <a:close/>
                      <a:moveTo>
                        <a:pt x="4827" y="2928"/>
                      </a:moveTo>
                      <a:cubicBezTo>
                        <a:pt x="4827" y="3036"/>
                        <a:pt x="4740" y="3121"/>
                        <a:pt x="4634" y="3121"/>
                      </a:cubicBezTo>
                      <a:cubicBezTo>
                        <a:pt x="4525" y="3121"/>
                        <a:pt x="4441" y="3034"/>
                        <a:pt x="4441" y="2928"/>
                      </a:cubicBezTo>
                      <a:lnTo>
                        <a:pt x="4441" y="972"/>
                      </a:lnTo>
                      <a:cubicBezTo>
                        <a:pt x="4441" y="863"/>
                        <a:pt x="4528" y="779"/>
                        <a:pt x="4634" y="779"/>
                      </a:cubicBezTo>
                      <a:cubicBezTo>
                        <a:pt x="4742" y="779"/>
                        <a:pt x="4827" y="866"/>
                        <a:pt x="4827" y="972"/>
                      </a:cubicBezTo>
                      <a:lnTo>
                        <a:pt x="4827" y="2928"/>
                      </a:lnTo>
                      <a:close/>
                      <a:moveTo>
                        <a:pt x="5984" y="2928"/>
                      </a:moveTo>
                      <a:cubicBezTo>
                        <a:pt x="5984" y="3036"/>
                        <a:pt x="5897" y="3121"/>
                        <a:pt x="5791" y="3121"/>
                      </a:cubicBezTo>
                      <a:cubicBezTo>
                        <a:pt x="5682" y="3121"/>
                        <a:pt x="5598" y="3034"/>
                        <a:pt x="5598" y="2928"/>
                      </a:cubicBezTo>
                      <a:lnTo>
                        <a:pt x="5598" y="972"/>
                      </a:lnTo>
                      <a:cubicBezTo>
                        <a:pt x="5598" y="863"/>
                        <a:pt x="5685" y="779"/>
                        <a:pt x="5791" y="779"/>
                      </a:cubicBezTo>
                      <a:cubicBezTo>
                        <a:pt x="5900" y="779"/>
                        <a:pt x="5984" y="866"/>
                        <a:pt x="5984" y="972"/>
                      </a:cubicBezTo>
                      <a:lnTo>
                        <a:pt x="5984" y="292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378">
                    <a:defRPr/>
                  </a:pPr>
                  <a:endParaRPr lang="en-US" kern="0">
                    <a:solidFill>
                      <a:srgbClr val="282828"/>
                    </a:solidFill>
                    <a:latin typeface="Arial" charset="0"/>
                    <a:ea typeface="ＭＳ Ｐゴシック" charset="0"/>
                  </a:endParaRPr>
                </a:p>
              </p:txBody>
            </p:sp>
            <p:sp>
              <p:nvSpPr>
                <p:cNvPr id="146" name="Freeform 4">
                  <a:extLst>
                    <a:ext uri="{FF2B5EF4-FFF2-40B4-BE49-F238E27FC236}">
                      <a16:creationId xmlns:a16="http://schemas.microsoft.com/office/drawing/2014/main" id="{DDDA6D2E-6F49-6141-A28C-A06E29555C94}"/>
                    </a:ext>
                  </a:extLst>
                </p:cNvPr>
                <p:cNvSpPr>
                  <a:spLocks noChangeArrowheads="1"/>
                </p:cNvSpPr>
                <p:nvPr/>
              </p:nvSpPr>
              <p:spPr bwMode="auto">
                <a:xfrm>
                  <a:off x="1695450" y="4664075"/>
                  <a:ext cx="4664075" cy="1409700"/>
                </a:xfrm>
                <a:custGeom>
                  <a:avLst/>
                  <a:gdLst>
                    <a:gd name="T0" fmla="*/ 0 w 12954"/>
                    <a:gd name="T1" fmla="*/ 747 h 3918"/>
                    <a:gd name="T2" fmla="*/ 0 w 12954"/>
                    <a:gd name="T3" fmla="*/ 3167 h 3918"/>
                    <a:gd name="T4" fmla="*/ 749 w 12954"/>
                    <a:gd name="T5" fmla="*/ 3917 h 3918"/>
                    <a:gd name="T6" fmla="*/ 10821 w 12954"/>
                    <a:gd name="T7" fmla="*/ 3917 h 3918"/>
                    <a:gd name="T8" fmla="*/ 12953 w 12954"/>
                    <a:gd name="T9" fmla="*/ 0 h 3918"/>
                    <a:gd name="T10" fmla="*/ 749 w 12954"/>
                    <a:gd name="T11" fmla="*/ 0 h 3918"/>
                    <a:gd name="T12" fmla="*/ 0 w 12954"/>
                    <a:gd name="T13" fmla="*/ 747 h 3918"/>
                    <a:gd name="T14" fmla="*/ 5595 w 12954"/>
                    <a:gd name="T15" fmla="*/ 967 h 3918"/>
                    <a:gd name="T16" fmla="*/ 5788 w 12954"/>
                    <a:gd name="T17" fmla="*/ 774 h 3918"/>
                    <a:gd name="T18" fmla="*/ 5982 w 12954"/>
                    <a:gd name="T19" fmla="*/ 967 h 3918"/>
                    <a:gd name="T20" fmla="*/ 5982 w 12954"/>
                    <a:gd name="T21" fmla="*/ 2924 h 3918"/>
                    <a:gd name="T22" fmla="*/ 5788 w 12954"/>
                    <a:gd name="T23" fmla="*/ 3117 h 3918"/>
                    <a:gd name="T24" fmla="*/ 5595 w 12954"/>
                    <a:gd name="T25" fmla="*/ 2924 h 3918"/>
                    <a:gd name="T26" fmla="*/ 5595 w 12954"/>
                    <a:gd name="T27" fmla="*/ 967 h 3918"/>
                    <a:gd name="T28" fmla="*/ 4438 w 12954"/>
                    <a:gd name="T29" fmla="*/ 967 h 3918"/>
                    <a:gd name="T30" fmla="*/ 4631 w 12954"/>
                    <a:gd name="T31" fmla="*/ 774 h 3918"/>
                    <a:gd name="T32" fmla="*/ 4824 w 12954"/>
                    <a:gd name="T33" fmla="*/ 967 h 3918"/>
                    <a:gd name="T34" fmla="*/ 4824 w 12954"/>
                    <a:gd name="T35" fmla="*/ 2924 h 3918"/>
                    <a:gd name="T36" fmla="*/ 4631 w 12954"/>
                    <a:gd name="T37" fmla="*/ 3117 h 3918"/>
                    <a:gd name="T38" fmla="*/ 4438 w 12954"/>
                    <a:gd name="T39" fmla="*/ 2924 h 3918"/>
                    <a:gd name="T40" fmla="*/ 4438 w 12954"/>
                    <a:gd name="T41" fmla="*/ 967 h 3918"/>
                    <a:gd name="T42" fmla="*/ 3281 w 12954"/>
                    <a:gd name="T43" fmla="*/ 967 h 3918"/>
                    <a:gd name="T44" fmla="*/ 3474 w 12954"/>
                    <a:gd name="T45" fmla="*/ 774 h 3918"/>
                    <a:gd name="T46" fmla="*/ 3667 w 12954"/>
                    <a:gd name="T47" fmla="*/ 967 h 3918"/>
                    <a:gd name="T48" fmla="*/ 3667 w 12954"/>
                    <a:gd name="T49" fmla="*/ 2924 h 3918"/>
                    <a:gd name="T50" fmla="*/ 3474 w 12954"/>
                    <a:gd name="T51" fmla="*/ 3117 h 3918"/>
                    <a:gd name="T52" fmla="*/ 3281 w 12954"/>
                    <a:gd name="T53" fmla="*/ 2924 h 3918"/>
                    <a:gd name="T54" fmla="*/ 3281 w 12954"/>
                    <a:gd name="T55" fmla="*/ 967 h 3918"/>
                    <a:gd name="T56" fmla="*/ 2121 w 12954"/>
                    <a:gd name="T57" fmla="*/ 967 h 3918"/>
                    <a:gd name="T58" fmla="*/ 2314 w 12954"/>
                    <a:gd name="T59" fmla="*/ 774 h 3918"/>
                    <a:gd name="T60" fmla="*/ 2508 w 12954"/>
                    <a:gd name="T61" fmla="*/ 967 h 3918"/>
                    <a:gd name="T62" fmla="*/ 2508 w 12954"/>
                    <a:gd name="T63" fmla="*/ 2924 h 3918"/>
                    <a:gd name="T64" fmla="*/ 2314 w 12954"/>
                    <a:gd name="T65" fmla="*/ 3117 h 3918"/>
                    <a:gd name="T66" fmla="*/ 2121 w 12954"/>
                    <a:gd name="T67" fmla="*/ 2924 h 3918"/>
                    <a:gd name="T68" fmla="*/ 2121 w 12954"/>
                    <a:gd name="T69" fmla="*/ 967 h 3918"/>
                    <a:gd name="T70" fmla="*/ 964 w 12954"/>
                    <a:gd name="T71" fmla="*/ 967 h 3918"/>
                    <a:gd name="T72" fmla="*/ 1157 w 12954"/>
                    <a:gd name="T73" fmla="*/ 774 h 3918"/>
                    <a:gd name="T74" fmla="*/ 1350 w 12954"/>
                    <a:gd name="T75" fmla="*/ 967 h 3918"/>
                    <a:gd name="T76" fmla="*/ 1350 w 12954"/>
                    <a:gd name="T77" fmla="*/ 2924 h 3918"/>
                    <a:gd name="T78" fmla="*/ 1157 w 12954"/>
                    <a:gd name="T79" fmla="*/ 3117 h 3918"/>
                    <a:gd name="T80" fmla="*/ 964 w 12954"/>
                    <a:gd name="T81" fmla="*/ 2924 h 3918"/>
                    <a:gd name="T82" fmla="*/ 964 w 12954"/>
                    <a:gd name="T83" fmla="*/ 967 h 3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954" h="3918">
                      <a:moveTo>
                        <a:pt x="0" y="747"/>
                      </a:moveTo>
                      <a:lnTo>
                        <a:pt x="0" y="3167"/>
                      </a:lnTo>
                      <a:cubicBezTo>
                        <a:pt x="0" y="3581"/>
                        <a:pt x="334" y="3917"/>
                        <a:pt x="749" y="3917"/>
                      </a:cubicBezTo>
                      <a:lnTo>
                        <a:pt x="10821" y="3917"/>
                      </a:lnTo>
                      <a:cubicBezTo>
                        <a:pt x="11806" y="2807"/>
                        <a:pt x="12545" y="1473"/>
                        <a:pt x="12953" y="0"/>
                      </a:cubicBezTo>
                      <a:lnTo>
                        <a:pt x="749" y="0"/>
                      </a:lnTo>
                      <a:cubicBezTo>
                        <a:pt x="336" y="0"/>
                        <a:pt x="0" y="334"/>
                        <a:pt x="0" y="747"/>
                      </a:cubicBezTo>
                      <a:close/>
                      <a:moveTo>
                        <a:pt x="5595" y="967"/>
                      </a:moveTo>
                      <a:cubicBezTo>
                        <a:pt x="5595" y="858"/>
                        <a:pt x="5682" y="774"/>
                        <a:pt x="5788" y="774"/>
                      </a:cubicBezTo>
                      <a:cubicBezTo>
                        <a:pt x="5897" y="774"/>
                        <a:pt x="5982" y="861"/>
                        <a:pt x="5982" y="967"/>
                      </a:cubicBezTo>
                      <a:lnTo>
                        <a:pt x="5982" y="2924"/>
                      </a:lnTo>
                      <a:cubicBezTo>
                        <a:pt x="5982" y="3032"/>
                        <a:pt x="5894" y="3117"/>
                        <a:pt x="5788" y="3117"/>
                      </a:cubicBezTo>
                      <a:cubicBezTo>
                        <a:pt x="5680" y="3117"/>
                        <a:pt x="5595" y="3030"/>
                        <a:pt x="5595" y="2924"/>
                      </a:cubicBezTo>
                      <a:lnTo>
                        <a:pt x="5595" y="967"/>
                      </a:lnTo>
                      <a:close/>
                      <a:moveTo>
                        <a:pt x="4438" y="967"/>
                      </a:moveTo>
                      <a:cubicBezTo>
                        <a:pt x="4438" y="858"/>
                        <a:pt x="4525" y="774"/>
                        <a:pt x="4631" y="774"/>
                      </a:cubicBezTo>
                      <a:cubicBezTo>
                        <a:pt x="4740" y="774"/>
                        <a:pt x="4824" y="861"/>
                        <a:pt x="4824" y="967"/>
                      </a:cubicBezTo>
                      <a:lnTo>
                        <a:pt x="4824" y="2924"/>
                      </a:lnTo>
                      <a:cubicBezTo>
                        <a:pt x="4824" y="3032"/>
                        <a:pt x="4737" y="3117"/>
                        <a:pt x="4631" y="3117"/>
                      </a:cubicBezTo>
                      <a:cubicBezTo>
                        <a:pt x="4523" y="3117"/>
                        <a:pt x="4438" y="3030"/>
                        <a:pt x="4438" y="2924"/>
                      </a:cubicBezTo>
                      <a:lnTo>
                        <a:pt x="4438" y="967"/>
                      </a:lnTo>
                      <a:close/>
                      <a:moveTo>
                        <a:pt x="3281" y="967"/>
                      </a:moveTo>
                      <a:cubicBezTo>
                        <a:pt x="3281" y="858"/>
                        <a:pt x="3368" y="774"/>
                        <a:pt x="3474" y="774"/>
                      </a:cubicBezTo>
                      <a:cubicBezTo>
                        <a:pt x="3583" y="774"/>
                        <a:pt x="3667" y="861"/>
                        <a:pt x="3667" y="967"/>
                      </a:cubicBezTo>
                      <a:lnTo>
                        <a:pt x="3667" y="2924"/>
                      </a:lnTo>
                      <a:cubicBezTo>
                        <a:pt x="3667" y="3032"/>
                        <a:pt x="3580" y="3117"/>
                        <a:pt x="3474" y="3117"/>
                      </a:cubicBezTo>
                      <a:cubicBezTo>
                        <a:pt x="3365" y="3117"/>
                        <a:pt x="3281" y="3030"/>
                        <a:pt x="3281" y="2924"/>
                      </a:cubicBezTo>
                      <a:lnTo>
                        <a:pt x="3281" y="967"/>
                      </a:lnTo>
                      <a:close/>
                      <a:moveTo>
                        <a:pt x="2121" y="967"/>
                      </a:moveTo>
                      <a:cubicBezTo>
                        <a:pt x="2121" y="858"/>
                        <a:pt x="2208" y="774"/>
                        <a:pt x="2314" y="774"/>
                      </a:cubicBezTo>
                      <a:cubicBezTo>
                        <a:pt x="2423" y="774"/>
                        <a:pt x="2508" y="861"/>
                        <a:pt x="2508" y="967"/>
                      </a:cubicBezTo>
                      <a:lnTo>
                        <a:pt x="2508" y="2924"/>
                      </a:lnTo>
                      <a:cubicBezTo>
                        <a:pt x="2508" y="3032"/>
                        <a:pt x="2420" y="3117"/>
                        <a:pt x="2314" y="3117"/>
                      </a:cubicBezTo>
                      <a:cubicBezTo>
                        <a:pt x="2206" y="3117"/>
                        <a:pt x="2121" y="3030"/>
                        <a:pt x="2121" y="2924"/>
                      </a:cubicBezTo>
                      <a:lnTo>
                        <a:pt x="2121" y="967"/>
                      </a:lnTo>
                      <a:close/>
                      <a:moveTo>
                        <a:pt x="964" y="967"/>
                      </a:moveTo>
                      <a:cubicBezTo>
                        <a:pt x="964" y="858"/>
                        <a:pt x="1051" y="774"/>
                        <a:pt x="1157" y="774"/>
                      </a:cubicBezTo>
                      <a:cubicBezTo>
                        <a:pt x="1266" y="774"/>
                        <a:pt x="1350" y="861"/>
                        <a:pt x="1350" y="967"/>
                      </a:cubicBezTo>
                      <a:lnTo>
                        <a:pt x="1350" y="2924"/>
                      </a:lnTo>
                      <a:cubicBezTo>
                        <a:pt x="1350" y="3032"/>
                        <a:pt x="1263" y="3117"/>
                        <a:pt x="1157" y="3117"/>
                      </a:cubicBezTo>
                      <a:cubicBezTo>
                        <a:pt x="1048" y="3117"/>
                        <a:pt x="964" y="3030"/>
                        <a:pt x="964" y="2924"/>
                      </a:cubicBezTo>
                      <a:lnTo>
                        <a:pt x="964" y="96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378">
                    <a:defRPr/>
                  </a:pPr>
                  <a:endParaRPr lang="en-US" kern="0">
                    <a:solidFill>
                      <a:srgbClr val="282828"/>
                    </a:solidFill>
                    <a:latin typeface="Arial" charset="0"/>
                    <a:ea typeface="ＭＳ Ｐゴシック" charset="0"/>
                  </a:endParaRPr>
                </a:p>
              </p:txBody>
            </p:sp>
            <p:sp>
              <p:nvSpPr>
                <p:cNvPr id="147" name="Freeform 5">
                  <a:extLst>
                    <a:ext uri="{FF2B5EF4-FFF2-40B4-BE49-F238E27FC236}">
                      <a16:creationId xmlns:a16="http://schemas.microsoft.com/office/drawing/2014/main" id="{53B93189-440A-004F-A3EF-BD2C22545CB2}"/>
                    </a:ext>
                  </a:extLst>
                </p:cNvPr>
                <p:cNvSpPr>
                  <a:spLocks noChangeArrowheads="1"/>
                </p:cNvSpPr>
                <p:nvPr/>
              </p:nvSpPr>
              <p:spPr bwMode="auto">
                <a:xfrm>
                  <a:off x="1695450" y="6283325"/>
                  <a:ext cx="3686175" cy="985838"/>
                </a:xfrm>
                <a:custGeom>
                  <a:avLst/>
                  <a:gdLst>
                    <a:gd name="T0" fmla="*/ 749 w 10240"/>
                    <a:gd name="T1" fmla="*/ 3 h 2739"/>
                    <a:gd name="T2" fmla="*/ 0 w 10240"/>
                    <a:gd name="T3" fmla="*/ 752 h 2739"/>
                    <a:gd name="T4" fmla="*/ 0 w 10240"/>
                    <a:gd name="T5" fmla="*/ 2135 h 2739"/>
                    <a:gd name="T6" fmla="*/ 964 w 10240"/>
                    <a:gd name="T7" fmla="*/ 2434 h 2739"/>
                    <a:gd name="T8" fmla="*/ 964 w 10240"/>
                    <a:gd name="T9" fmla="*/ 967 h 2739"/>
                    <a:gd name="T10" fmla="*/ 1157 w 10240"/>
                    <a:gd name="T11" fmla="*/ 774 h 2739"/>
                    <a:gd name="T12" fmla="*/ 1350 w 10240"/>
                    <a:gd name="T13" fmla="*/ 967 h 2739"/>
                    <a:gd name="T14" fmla="*/ 1350 w 10240"/>
                    <a:gd name="T15" fmla="*/ 2524 h 2739"/>
                    <a:gd name="T16" fmla="*/ 2118 w 10240"/>
                    <a:gd name="T17" fmla="*/ 2656 h 2739"/>
                    <a:gd name="T18" fmla="*/ 2118 w 10240"/>
                    <a:gd name="T19" fmla="*/ 964 h 2739"/>
                    <a:gd name="T20" fmla="*/ 2312 w 10240"/>
                    <a:gd name="T21" fmla="*/ 771 h 2739"/>
                    <a:gd name="T22" fmla="*/ 2505 w 10240"/>
                    <a:gd name="T23" fmla="*/ 964 h 2739"/>
                    <a:gd name="T24" fmla="*/ 2505 w 10240"/>
                    <a:gd name="T25" fmla="*/ 2699 h 2739"/>
                    <a:gd name="T26" fmla="*/ 3273 w 10240"/>
                    <a:gd name="T27" fmla="*/ 2738 h 2739"/>
                    <a:gd name="T28" fmla="*/ 3273 w 10240"/>
                    <a:gd name="T29" fmla="*/ 964 h 2739"/>
                    <a:gd name="T30" fmla="*/ 3466 w 10240"/>
                    <a:gd name="T31" fmla="*/ 771 h 2739"/>
                    <a:gd name="T32" fmla="*/ 3659 w 10240"/>
                    <a:gd name="T33" fmla="*/ 964 h 2739"/>
                    <a:gd name="T34" fmla="*/ 3659 w 10240"/>
                    <a:gd name="T35" fmla="*/ 2738 h 2739"/>
                    <a:gd name="T36" fmla="*/ 4427 w 10240"/>
                    <a:gd name="T37" fmla="*/ 2691 h 2739"/>
                    <a:gd name="T38" fmla="*/ 4427 w 10240"/>
                    <a:gd name="T39" fmla="*/ 967 h 2739"/>
                    <a:gd name="T40" fmla="*/ 4621 w 10240"/>
                    <a:gd name="T41" fmla="*/ 774 h 2739"/>
                    <a:gd name="T42" fmla="*/ 4814 w 10240"/>
                    <a:gd name="T43" fmla="*/ 967 h 2739"/>
                    <a:gd name="T44" fmla="*/ 4814 w 10240"/>
                    <a:gd name="T45" fmla="*/ 2643 h 2739"/>
                    <a:gd name="T46" fmla="*/ 5582 w 10240"/>
                    <a:gd name="T47" fmla="*/ 2503 h 2739"/>
                    <a:gd name="T48" fmla="*/ 5582 w 10240"/>
                    <a:gd name="T49" fmla="*/ 967 h 2739"/>
                    <a:gd name="T50" fmla="*/ 5775 w 10240"/>
                    <a:gd name="T51" fmla="*/ 774 h 2739"/>
                    <a:gd name="T52" fmla="*/ 5968 w 10240"/>
                    <a:gd name="T53" fmla="*/ 967 h 2739"/>
                    <a:gd name="T54" fmla="*/ 5968 w 10240"/>
                    <a:gd name="T55" fmla="*/ 2407 h 2739"/>
                    <a:gd name="T56" fmla="*/ 10239 w 10240"/>
                    <a:gd name="T57" fmla="*/ 0 h 2739"/>
                    <a:gd name="T58" fmla="*/ 749 w 10240"/>
                    <a:gd name="T59" fmla="*/ 0 h 2739"/>
                    <a:gd name="T60" fmla="*/ 749 w 10240"/>
                    <a:gd name="T61" fmla="*/ 3 h 2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40" h="2739">
                      <a:moveTo>
                        <a:pt x="749" y="3"/>
                      </a:moveTo>
                      <a:cubicBezTo>
                        <a:pt x="336" y="3"/>
                        <a:pt x="0" y="339"/>
                        <a:pt x="0" y="752"/>
                      </a:cubicBezTo>
                      <a:lnTo>
                        <a:pt x="0" y="2135"/>
                      </a:lnTo>
                      <a:cubicBezTo>
                        <a:pt x="315" y="2251"/>
                        <a:pt x="635" y="2352"/>
                        <a:pt x="964" y="2434"/>
                      </a:cubicBezTo>
                      <a:lnTo>
                        <a:pt x="964" y="967"/>
                      </a:lnTo>
                      <a:cubicBezTo>
                        <a:pt x="964" y="858"/>
                        <a:pt x="1051" y="774"/>
                        <a:pt x="1157" y="774"/>
                      </a:cubicBezTo>
                      <a:cubicBezTo>
                        <a:pt x="1266" y="774"/>
                        <a:pt x="1350" y="861"/>
                        <a:pt x="1350" y="967"/>
                      </a:cubicBezTo>
                      <a:lnTo>
                        <a:pt x="1350" y="2524"/>
                      </a:lnTo>
                      <a:cubicBezTo>
                        <a:pt x="1605" y="2577"/>
                        <a:pt x="1859" y="2622"/>
                        <a:pt x="2118" y="2656"/>
                      </a:cubicBezTo>
                      <a:lnTo>
                        <a:pt x="2118" y="964"/>
                      </a:lnTo>
                      <a:cubicBezTo>
                        <a:pt x="2118" y="856"/>
                        <a:pt x="2206" y="771"/>
                        <a:pt x="2312" y="771"/>
                      </a:cubicBezTo>
                      <a:cubicBezTo>
                        <a:pt x="2420" y="771"/>
                        <a:pt x="2505" y="858"/>
                        <a:pt x="2505" y="964"/>
                      </a:cubicBezTo>
                      <a:lnTo>
                        <a:pt x="2505" y="2699"/>
                      </a:lnTo>
                      <a:cubicBezTo>
                        <a:pt x="2759" y="2723"/>
                        <a:pt x="3016" y="2736"/>
                        <a:pt x="3273" y="2738"/>
                      </a:cubicBezTo>
                      <a:lnTo>
                        <a:pt x="3273" y="964"/>
                      </a:lnTo>
                      <a:cubicBezTo>
                        <a:pt x="3273" y="856"/>
                        <a:pt x="3360" y="771"/>
                        <a:pt x="3466" y="771"/>
                      </a:cubicBezTo>
                      <a:cubicBezTo>
                        <a:pt x="3575" y="771"/>
                        <a:pt x="3659" y="858"/>
                        <a:pt x="3659" y="964"/>
                      </a:cubicBezTo>
                      <a:lnTo>
                        <a:pt x="3659" y="2738"/>
                      </a:lnTo>
                      <a:cubicBezTo>
                        <a:pt x="3919" y="2733"/>
                        <a:pt x="4176" y="2715"/>
                        <a:pt x="4427" y="2691"/>
                      </a:cubicBezTo>
                      <a:lnTo>
                        <a:pt x="4427" y="967"/>
                      </a:lnTo>
                      <a:cubicBezTo>
                        <a:pt x="4427" y="858"/>
                        <a:pt x="4515" y="774"/>
                        <a:pt x="4621" y="774"/>
                      </a:cubicBezTo>
                      <a:cubicBezTo>
                        <a:pt x="4729" y="774"/>
                        <a:pt x="4814" y="861"/>
                        <a:pt x="4814" y="967"/>
                      </a:cubicBezTo>
                      <a:lnTo>
                        <a:pt x="4814" y="2643"/>
                      </a:lnTo>
                      <a:cubicBezTo>
                        <a:pt x="5073" y="2606"/>
                        <a:pt x="5330" y="2558"/>
                        <a:pt x="5582" y="2503"/>
                      </a:cubicBezTo>
                      <a:lnTo>
                        <a:pt x="5582" y="967"/>
                      </a:lnTo>
                      <a:cubicBezTo>
                        <a:pt x="5582" y="858"/>
                        <a:pt x="5669" y="774"/>
                        <a:pt x="5775" y="774"/>
                      </a:cubicBezTo>
                      <a:cubicBezTo>
                        <a:pt x="5884" y="774"/>
                        <a:pt x="5968" y="861"/>
                        <a:pt x="5968" y="967"/>
                      </a:cubicBezTo>
                      <a:lnTo>
                        <a:pt x="5968" y="2407"/>
                      </a:lnTo>
                      <a:cubicBezTo>
                        <a:pt x="7594" y="1973"/>
                        <a:pt x="9055" y="1131"/>
                        <a:pt x="10239" y="0"/>
                      </a:cubicBezTo>
                      <a:lnTo>
                        <a:pt x="749" y="0"/>
                      </a:lnTo>
                      <a:lnTo>
                        <a:pt x="749" y="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378">
                    <a:defRPr/>
                  </a:pPr>
                  <a:endParaRPr lang="en-US" kern="0">
                    <a:solidFill>
                      <a:srgbClr val="282828"/>
                    </a:solidFill>
                    <a:latin typeface="Arial" charset="0"/>
                    <a:ea typeface="ＭＳ Ｐゴシック" charset="0"/>
                  </a:endParaRPr>
                </a:p>
              </p:txBody>
            </p:sp>
          </p:grpSp>
        </p:grpSp>
        <p:grpSp>
          <p:nvGrpSpPr>
            <p:cNvPr id="118" name="Group 117">
              <a:extLst>
                <a:ext uri="{FF2B5EF4-FFF2-40B4-BE49-F238E27FC236}">
                  <a16:creationId xmlns:a16="http://schemas.microsoft.com/office/drawing/2014/main" id="{262F97A3-4CA4-6640-9E29-5DC3679E7E3E}"/>
                </a:ext>
              </a:extLst>
            </p:cNvPr>
            <p:cNvGrpSpPr/>
            <p:nvPr/>
          </p:nvGrpSpPr>
          <p:grpSpPr>
            <a:xfrm>
              <a:off x="4214872" y="1795905"/>
              <a:ext cx="714257" cy="714257"/>
              <a:chOff x="4207893" y="1798376"/>
              <a:chExt cx="714257" cy="714257"/>
            </a:xfrm>
          </p:grpSpPr>
          <p:sp>
            <p:nvSpPr>
              <p:cNvPr id="119" name="Oval 118">
                <a:extLst>
                  <a:ext uri="{FF2B5EF4-FFF2-40B4-BE49-F238E27FC236}">
                    <a16:creationId xmlns:a16="http://schemas.microsoft.com/office/drawing/2014/main" id="{C78F7A9C-59C2-EC45-82A1-D7DFBA96BD4E}"/>
                  </a:ext>
                </a:extLst>
              </p:cNvPr>
              <p:cNvSpPr>
                <a:spLocks noChangeAspect="1"/>
              </p:cNvSpPr>
              <p:nvPr/>
            </p:nvSpPr>
            <p:spPr>
              <a:xfrm>
                <a:off x="4207893" y="1798376"/>
                <a:ext cx="714257" cy="714257"/>
              </a:xfrm>
              <a:prstGeom prst="ellipse">
                <a:avLst/>
              </a:prstGeom>
              <a:solidFill>
                <a:srgbClr val="FFFFFF"/>
              </a:solidFill>
              <a:ln w="25400" cap="flat" cmpd="sng" algn="ctr">
                <a:noFill/>
                <a:prstDash val="solid"/>
              </a:ln>
              <a:effectLst/>
            </p:spPr>
            <p:txBody>
              <a:bodyPr rtlCol="0" anchor="ctr"/>
              <a:lstStyle/>
              <a:p>
                <a:pPr algn="ctr" defTabSz="914378">
                  <a:defRPr/>
                </a:pPr>
                <a:endParaRPr lang="en-US" kern="0">
                  <a:solidFill>
                    <a:srgbClr val="005073"/>
                  </a:solidFill>
                  <a:latin typeface="CiscoSansTT Light"/>
                </a:endParaRPr>
              </a:p>
            </p:txBody>
          </p:sp>
          <p:grpSp>
            <p:nvGrpSpPr>
              <p:cNvPr id="120" name="Group 119">
                <a:extLst>
                  <a:ext uri="{FF2B5EF4-FFF2-40B4-BE49-F238E27FC236}">
                    <a16:creationId xmlns:a16="http://schemas.microsoft.com/office/drawing/2014/main" id="{E3D9061F-82C4-D34A-970E-F69277DF3A2F}"/>
                  </a:ext>
                </a:extLst>
              </p:cNvPr>
              <p:cNvGrpSpPr/>
              <p:nvPr/>
            </p:nvGrpSpPr>
            <p:grpSpPr>
              <a:xfrm>
                <a:off x="4295238" y="1890681"/>
                <a:ext cx="529647" cy="529649"/>
                <a:chOff x="4295238" y="1890681"/>
                <a:chExt cx="529647" cy="529649"/>
              </a:xfrm>
            </p:grpSpPr>
            <p:grpSp>
              <p:nvGrpSpPr>
                <p:cNvPr id="121" name="Group 120">
                  <a:extLst>
                    <a:ext uri="{FF2B5EF4-FFF2-40B4-BE49-F238E27FC236}">
                      <a16:creationId xmlns:a16="http://schemas.microsoft.com/office/drawing/2014/main" id="{E740B2F4-EB2B-7A45-AA79-AD1371ADED96}"/>
                    </a:ext>
                  </a:extLst>
                </p:cNvPr>
                <p:cNvGrpSpPr/>
                <p:nvPr/>
              </p:nvGrpSpPr>
              <p:grpSpPr>
                <a:xfrm>
                  <a:off x="4493070" y="2231849"/>
                  <a:ext cx="143906" cy="188481"/>
                  <a:chOff x="3447417" y="3821102"/>
                  <a:chExt cx="226587" cy="296773"/>
                </a:xfrm>
              </p:grpSpPr>
              <p:cxnSp>
                <p:nvCxnSpPr>
                  <p:cNvPr id="137" name="Straight Connector 136">
                    <a:extLst>
                      <a:ext uri="{FF2B5EF4-FFF2-40B4-BE49-F238E27FC236}">
                        <a16:creationId xmlns:a16="http://schemas.microsoft.com/office/drawing/2014/main" id="{EBF36AB3-F60A-5A41-AB68-DEBDE69A93EA}"/>
                      </a:ext>
                    </a:extLst>
                  </p:cNvPr>
                  <p:cNvCxnSpPr/>
                  <p:nvPr/>
                </p:nvCxnSpPr>
                <p:spPr>
                  <a:xfrm>
                    <a:off x="3560383" y="3821102"/>
                    <a:ext cx="0" cy="260232"/>
                  </a:xfrm>
                  <a:prstGeom prst="line">
                    <a:avLst/>
                  </a:prstGeom>
                  <a:noFill/>
                  <a:ln w="50800" cap="rnd" cmpd="sng" algn="ctr">
                    <a:solidFill>
                      <a:srgbClr val="005073"/>
                    </a:solidFill>
                    <a:prstDash val="solid"/>
                  </a:ln>
                  <a:effectLst/>
                </p:spPr>
              </p:cxnSp>
              <p:grpSp>
                <p:nvGrpSpPr>
                  <p:cNvPr id="138" name="Group 137">
                    <a:extLst>
                      <a:ext uri="{FF2B5EF4-FFF2-40B4-BE49-F238E27FC236}">
                        <a16:creationId xmlns:a16="http://schemas.microsoft.com/office/drawing/2014/main" id="{A1434886-A49F-0742-B109-6D216B765CDF}"/>
                      </a:ext>
                    </a:extLst>
                  </p:cNvPr>
                  <p:cNvGrpSpPr/>
                  <p:nvPr/>
                </p:nvGrpSpPr>
                <p:grpSpPr>
                  <a:xfrm>
                    <a:off x="3447417" y="4002226"/>
                    <a:ext cx="226587" cy="115649"/>
                    <a:chOff x="4458707" y="3624467"/>
                    <a:chExt cx="226587" cy="115649"/>
                  </a:xfrm>
                </p:grpSpPr>
                <p:cxnSp>
                  <p:nvCxnSpPr>
                    <p:cNvPr id="139" name="Straight Connector 138">
                      <a:extLst>
                        <a:ext uri="{FF2B5EF4-FFF2-40B4-BE49-F238E27FC236}">
                          <a16:creationId xmlns:a16="http://schemas.microsoft.com/office/drawing/2014/main" id="{F07A8202-EC2D-DB49-BD3E-AB208BE1C77C}"/>
                        </a:ext>
                      </a:extLst>
                    </p:cNvPr>
                    <p:cNvCxnSpPr/>
                    <p:nvPr/>
                  </p:nvCxnSpPr>
                  <p:spPr>
                    <a:xfrm rot="5400000">
                      <a:off x="4571316" y="3626138"/>
                      <a:ext cx="115647" cy="112309"/>
                    </a:xfrm>
                    <a:prstGeom prst="line">
                      <a:avLst/>
                    </a:prstGeom>
                    <a:noFill/>
                    <a:ln w="50800" cap="rnd" cmpd="sng" algn="ctr">
                      <a:solidFill>
                        <a:srgbClr val="005073"/>
                      </a:solidFill>
                      <a:prstDash val="solid"/>
                    </a:ln>
                    <a:effectLst/>
                  </p:spPr>
                </p:cxnSp>
                <p:cxnSp>
                  <p:nvCxnSpPr>
                    <p:cNvPr id="140" name="Straight Connector 139">
                      <a:extLst>
                        <a:ext uri="{FF2B5EF4-FFF2-40B4-BE49-F238E27FC236}">
                          <a16:creationId xmlns:a16="http://schemas.microsoft.com/office/drawing/2014/main" id="{F1D02BA7-7805-C448-A2B1-5B26396AD6FC}"/>
                        </a:ext>
                      </a:extLst>
                    </p:cNvPr>
                    <p:cNvCxnSpPr/>
                    <p:nvPr/>
                  </p:nvCxnSpPr>
                  <p:spPr>
                    <a:xfrm rot="5400000" flipV="1">
                      <a:off x="4457048" y="3626126"/>
                      <a:ext cx="114967" cy="111650"/>
                    </a:xfrm>
                    <a:prstGeom prst="line">
                      <a:avLst/>
                    </a:prstGeom>
                    <a:noFill/>
                    <a:ln w="50800" cap="rnd" cmpd="sng" algn="ctr">
                      <a:solidFill>
                        <a:srgbClr val="005073"/>
                      </a:solidFill>
                      <a:prstDash val="solid"/>
                    </a:ln>
                    <a:effectLst/>
                  </p:spPr>
                </p:cxnSp>
              </p:grpSp>
            </p:grpSp>
            <p:grpSp>
              <p:nvGrpSpPr>
                <p:cNvPr id="122" name="Group 121">
                  <a:extLst>
                    <a:ext uri="{FF2B5EF4-FFF2-40B4-BE49-F238E27FC236}">
                      <a16:creationId xmlns:a16="http://schemas.microsoft.com/office/drawing/2014/main" id="{73B6344F-3876-AF45-B117-B2CDCC3C9DB2}"/>
                    </a:ext>
                  </a:extLst>
                </p:cNvPr>
                <p:cNvGrpSpPr/>
                <p:nvPr/>
              </p:nvGrpSpPr>
              <p:grpSpPr>
                <a:xfrm flipV="1">
                  <a:off x="4493070" y="1890681"/>
                  <a:ext cx="143906" cy="188482"/>
                  <a:chOff x="3447417" y="3821100"/>
                  <a:chExt cx="226587" cy="296775"/>
                </a:xfrm>
              </p:grpSpPr>
              <p:cxnSp>
                <p:nvCxnSpPr>
                  <p:cNvPr id="133" name="Straight Connector 132">
                    <a:extLst>
                      <a:ext uri="{FF2B5EF4-FFF2-40B4-BE49-F238E27FC236}">
                        <a16:creationId xmlns:a16="http://schemas.microsoft.com/office/drawing/2014/main" id="{33C14253-1F93-6946-80E2-A7810DC059E6}"/>
                      </a:ext>
                    </a:extLst>
                  </p:cNvPr>
                  <p:cNvCxnSpPr/>
                  <p:nvPr/>
                </p:nvCxnSpPr>
                <p:spPr>
                  <a:xfrm>
                    <a:off x="3560383" y="3821100"/>
                    <a:ext cx="0" cy="286013"/>
                  </a:xfrm>
                  <a:prstGeom prst="line">
                    <a:avLst/>
                  </a:prstGeom>
                  <a:noFill/>
                  <a:ln w="50800" cap="rnd" cmpd="sng" algn="ctr">
                    <a:solidFill>
                      <a:srgbClr val="005073"/>
                    </a:solidFill>
                    <a:prstDash val="solid"/>
                  </a:ln>
                  <a:effectLst/>
                </p:spPr>
              </p:cxnSp>
              <p:grpSp>
                <p:nvGrpSpPr>
                  <p:cNvPr id="134" name="Group 133">
                    <a:extLst>
                      <a:ext uri="{FF2B5EF4-FFF2-40B4-BE49-F238E27FC236}">
                        <a16:creationId xmlns:a16="http://schemas.microsoft.com/office/drawing/2014/main" id="{157CDE56-DC42-1244-BD14-0BD58B90FFE5}"/>
                      </a:ext>
                    </a:extLst>
                  </p:cNvPr>
                  <p:cNvGrpSpPr/>
                  <p:nvPr/>
                </p:nvGrpSpPr>
                <p:grpSpPr>
                  <a:xfrm>
                    <a:off x="3447417" y="4002226"/>
                    <a:ext cx="226587" cy="115649"/>
                    <a:chOff x="4458707" y="3624467"/>
                    <a:chExt cx="226587" cy="115649"/>
                  </a:xfrm>
                </p:grpSpPr>
                <p:cxnSp>
                  <p:nvCxnSpPr>
                    <p:cNvPr id="135" name="Straight Connector 134">
                      <a:extLst>
                        <a:ext uri="{FF2B5EF4-FFF2-40B4-BE49-F238E27FC236}">
                          <a16:creationId xmlns:a16="http://schemas.microsoft.com/office/drawing/2014/main" id="{EB9F4094-01AC-2449-AB91-4F29343D9B3E}"/>
                        </a:ext>
                      </a:extLst>
                    </p:cNvPr>
                    <p:cNvCxnSpPr/>
                    <p:nvPr/>
                  </p:nvCxnSpPr>
                  <p:spPr>
                    <a:xfrm rot="5400000">
                      <a:off x="4571316" y="3626138"/>
                      <a:ext cx="115647" cy="112309"/>
                    </a:xfrm>
                    <a:prstGeom prst="line">
                      <a:avLst/>
                    </a:prstGeom>
                    <a:noFill/>
                    <a:ln w="50800" cap="rnd" cmpd="sng" algn="ctr">
                      <a:solidFill>
                        <a:srgbClr val="005073"/>
                      </a:solidFill>
                      <a:prstDash val="solid"/>
                    </a:ln>
                    <a:effectLst/>
                  </p:spPr>
                </p:cxnSp>
                <p:cxnSp>
                  <p:nvCxnSpPr>
                    <p:cNvPr id="136" name="Straight Connector 135">
                      <a:extLst>
                        <a:ext uri="{FF2B5EF4-FFF2-40B4-BE49-F238E27FC236}">
                          <a16:creationId xmlns:a16="http://schemas.microsoft.com/office/drawing/2014/main" id="{6A47C5E6-6626-7D4C-B54B-2918A2F1CD6B}"/>
                        </a:ext>
                      </a:extLst>
                    </p:cNvPr>
                    <p:cNvCxnSpPr/>
                    <p:nvPr/>
                  </p:nvCxnSpPr>
                  <p:spPr>
                    <a:xfrm rot="5400000" flipV="1">
                      <a:off x="4457048" y="3626126"/>
                      <a:ext cx="114967" cy="111650"/>
                    </a:xfrm>
                    <a:prstGeom prst="line">
                      <a:avLst/>
                    </a:prstGeom>
                    <a:noFill/>
                    <a:ln w="50800" cap="rnd" cmpd="sng" algn="ctr">
                      <a:solidFill>
                        <a:srgbClr val="005073"/>
                      </a:solidFill>
                      <a:prstDash val="solid"/>
                    </a:ln>
                    <a:effectLst/>
                  </p:spPr>
                </p:cxnSp>
              </p:grpSp>
            </p:grpSp>
            <p:grpSp>
              <p:nvGrpSpPr>
                <p:cNvPr id="123" name="Group 122">
                  <a:extLst>
                    <a:ext uri="{FF2B5EF4-FFF2-40B4-BE49-F238E27FC236}">
                      <a16:creationId xmlns:a16="http://schemas.microsoft.com/office/drawing/2014/main" id="{26D47995-AC07-0B46-BE8D-69E76AAEAB20}"/>
                    </a:ext>
                  </a:extLst>
                </p:cNvPr>
                <p:cNvGrpSpPr/>
                <p:nvPr/>
              </p:nvGrpSpPr>
              <p:grpSpPr>
                <a:xfrm rot="16200000" flipH="1">
                  <a:off x="4317525" y="2061265"/>
                  <a:ext cx="143906" cy="188479"/>
                  <a:chOff x="3447417" y="3821103"/>
                  <a:chExt cx="226587" cy="296772"/>
                </a:xfrm>
              </p:grpSpPr>
              <p:cxnSp>
                <p:nvCxnSpPr>
                  <p:cNvPr id="129" name="Straight Connector 128">
                    <a:extLst>
                      <a:ext uri="{FF2B5EF4-FFF2-40B4-BE49-F238E27FC236}">
                        <a16:creationId xmlns:a16="http://schemas.microsoft.com/office/drawing/2014/main" id="{29459AF1-4F34-E644-A09C-35F96389E8FA}"/>
                      </a:ext>
                    </a:extLst>
                  </p:cNvPr>
                  <p:cNvCxnSpPr/>
                  <p:nvPr/>
                </p:nvCxnSpPr>
                <p:spPr>
                  <a:xfrm rot="16200000" flipH="1">
                    <a:off x="3430256" y="3951229"/>
                    <a:ext cx="260251" cy="0"/>
                  </a:xfrm>
                  <a:prstGeom prst="line">
                    <a:avLst/>
                  </a:prstGeom>
                  <a:noFill/>
                  <a:ln w="50800" cap="rnd" cmpd="sng" algn="ctr">
                    <a:solidFill>
                      <a:srgbClr val="005073"/>
                    </a:solidFill>
                    <a:prstDash val="solid"/>
                  </a:ln>
                  <a:effectLst/>
                </p:spPr>
              </p:cxnSp>
              <p:grpSp>
                <p:nvGrpSpPr>
                  <p:cNvPr id="130" name="Group 129">
                    <a:extLst>
                      <a:ext uri="{FF2B5EF4-FFF2-40B4-BE49-F238E27FC236}">
                        <a16:creationId xmlns:a16="http://schemas.microsoft.com/office/drawing/2014/main" id="{4C4CBA60-89DB-4645-ACEF-FE9AEA43167B}"/>
                      </a:ext>
                    </a:extLst>
                  </p:cNvPr>
                  <p:cNvGrpSpPr/>
                  <p:nvPr/>
                </p:nvGrpSpPr>
                <p:grpSpPr>
                  <a:xfrm>
                    <a:off x="3447417" y="4002226"/>
                    <a:ext cx="226587" cy="115649"/>
                    <a:chOff x="4458707" y="3624467"/>
                    <a:chExt cx="226587" cy="115649"/>
                  </a:xfrm>
                </p:grpSpPr>
                <p:cxnSp>
                  <p:nvCxnSpPr>
                    <p:cNvPr id="131" name="Straight Connector 130">
                      <a:extLst>
                        <a:ext uri="{FF2B5EF4-FFF2-40B4-BE49-F238E27FC236}">
                          <a16:creationId xmlns:a16="http://schemas.microsoft.com/office/drawing/2014/main" id="{7827F12F-A3E4-0F44-B111-AEAE4EDDD29D}"/>
                        </a:ext>
                      </a:extLst>
                    </p:cNvPr>
                    <p:cNvCxnSpPr/>
                    <p:nvPr/>
                  </p:nvCxnSpPr>
                  <p:spPr>
                    <a:xfrm rot="5400000">
                      <a:off x="4571316" y="3626138"/>
                      <a:ext cx="115647" cy="112309"/>
                    </a:xfrm>
                    <a:prstGeom prst="line">
                      <a:avLst/>
                    </a:prstGeom>
                    <a:noFill/>
                    <a:ln w="50800" cap="rnd" cmpd="sng" algn="ctr">
                      <a:solidFill>
                        <a:srgbClr val="005073"/>
                      </a:solidFill>
                      <a:prstDash val="solid"/>
                    </a:ln>
                    <a:effectLst/>
                  </p:spPr>
                </p:cxnSp>
                <p:cxnSp>
                  <p:nvCxnSpPr>
                    <p:cNvPr id="132" name="Straight Connector 131">
                      <a:extLst>
                        <a:ext uri="{FF2B5EF4-FFF2-40B4-BE49-F238E27FC236}">
                          <a16:creationId xmlns:a16="http://schemas.microsoft.com/office/drawing/2014/main" id="{85DD8DB1-E589-FA41-8426-CDE47FD8FD16}"/>
                        </a:ext>
                      </a:extLst>
                    </p:cNvPr>
                    <p:cNvCxnSpPr/>
                    <p:nvPr/>
                  </p:nvCxnSpPr>
                  <p:spPr>
                    <a:xfrm rot="5400000" flipV="1">
                      <a:off x="4457048" y="3626126"/>
                      <a:ext cx="114967" cy="111650"/>
                    </a:xfrm>
                    <a:prstGeom prst="line">
                      <a:avLst/>
                    </a:prstGeom>
                    <a:noFill/>
                    <a:ln w="50800" cap="rnd" cmpd="sng" algn="ctr">
                      <a:solidFill>
                        <a:srgbClr val="005073"/>
                      </a:solidFill>
                      <a:prstDash val="solid"/>
                    </a:ln>
                    <a:effectLst/>
                  </p:spPr>
                </p:cxnSp>
              </p:grpSp>
            </p:grpSp>
            <p:grpSp>
              <p:nvGrpSpPr>
                <p:cNvPr id="124" name="Group 123">
                  <a:extLst>
                    <a:ext uri="{FF2B5EF4-FFF2-40B4-BE49-F238E27FC236}">
                      <a16:creationId xmlns:a16="http://schemas.microsoft.com/office/drawing/2014/main" id="{6EA3B7EA-F3AE-C047-B6B8-879C63580FA5}"/>
                    </a:ext>
                  </a:extLst>
                </p:cNvPr>
                <p:cNvGrpSpPr/>
                <p:nvPr/>
              </p:nvGrpSpPr>
              <p:grpSpPr>
                <a:xfrm rot="16200000" flipH="1" flipV="1">
                  <a:off x="4658692" y="2061264"/>
                  <a:ext cx="143906" cy="188480"/>
                  <a:chOff x="3447417" y="3821102"/>
                  <a:chExt cx="226587" cy="296773"/>
                </a:xfrm>
              </p:grpSpPr>
              <p:cxnSp>
                <p:nvCxnSpPr>
                  <p:cNvPr id="125" name="Straight Connector 124">
                    <a:extLst>
                      <a:ext uri="{FF2B5EF4-FFF2-40B4-BE49-F238E27FC236}">
                        <a16:creationId xmlns:a16="http://schemas.microsoft.com/office/drawing/2014/main" id="{A298A48E-EDCB-464F-B3D9-86FF9D6A9A98}"/>
                      </a:ext>
                    </a:extLst>
                  </p:cNvPr>
                  <p:cNvCxnSpPr/>
                  <p:nvPr/>
                </p:nvCxnSpPr>
                <p:spPr>
                  <a:xfrm rot="5400000" flipV="1">
                    <a:off x="3426444" y="3955040"/>
                    <a:ext cx="267875" cy="0"/>
                  </a:xfrm>
                  <a:prstGeom prst="line">
                    <a:avLst/>
                  </a:prstGeom>
                  <a:noFill/>
                  <a:ln w="50800" cap="rnd" cmpd="sng" algn="ctr">
                    <a:solidFill>
                      <a:srgbClr val="005073"/>
                    </a:solidFill>
                    <a:prstDash val="solid"/>
                  </a:ln>
                  <a:effectLst/>
                </p:spPr>
              </p:cxnSp>
              <p:grpSp>
                <p:nvGrpSpPr>
                  <p:cNvPr id="126" name="Group 125">
                    <a:extLst>
                      <a:ext uri="{FF2B5EF4-FFF2-40B4-BE49-F238E27FC236}">
                        <a16:creationId xmlns:a16="http://schemas.microsoft.com/office/drawing/2014/main" id="{7D1F2D97-5F98-A646-9E4C-FCDAD66391EF}"/>
                      </a:ext>
                    </a:extLst>
                  </p:cNvPr>
                  <p:cNvGrpSpPr/>
                  <p:nvPr/>
                </p:nvGrpSpPr>
                <p:grpSpPr>
                  <a:xfrm>
                    <a:off x="3447417" y="4002226"/>
                    <a:ext cx="226587" cy="115649"/>
                    <a:chOff x="4458707" y="3624467"/>
                    <a:chExt cx="226587" cy="115649"/>
                  </a:xfrm>
                </p:grpSpPr>
                <p:cxnSp>
                  <p:nvCxnSpPr>
                    <p:cNvPr id="127" name="Straight Connector 126">
                      <a:extLst>
                        <a:ext uri="{FF2B5EF4-FFF2-40B4-BE49-F238E27FC236}">
                          <a16:creationId xmlns:a16="http://schemas.microsoft.com/office/drawing/2014/main" id="{1603E958-4BF5-D340-85FF-C59BBD45C468}"/>
                        </a:ext>
                      </a:extLst>
                    </p:cNvPr>
                    <p:cNvCxnSpPr/>
                    <p:nvPr/>
                  </p:nvCxnSpPr>
                  <p:spPr>
                    <a:xfrm rot="5400000">
                      <a:off x="4571316" y="3626138"/>
                      <a:ext cx="115647" cy="112309"/>
                    </a:xfrm>
                    <a:prstGeom prst="line">
                      <a:avLst/>
                    </a:prstGeom>
                    <a:noFill/>
                    <a:ln w="50800" cap="rnd" cmpd="sng" algn="ctr">
                      <a:solidFill>
                        <a:srgbClr val="005073"/>
                      </a:solidFill>
                      <a:prstDash val="solid"/>
                    </a:ln>
                    <a:effectLst/>
                  </p:spPr>
                </p:cxnSp>
                <p:cxnSp>
                  <p:nvCxnSpPr>
                    <p:cNvPr id="128" name="Straight Connector 127">
                      <a:extLst>
                        <a:ext uri="{FF2B5EF4-FFF2-40B4-BE49-F238E27FC236}">
                          <a16:creationId xmlns:a16="http://schemas.microsoft.com/office/drawing/2014/main" id="{4D2EC8B9-E2E1-7F4B-9791-3BF4D01662AC}"/>
                        </a:ext>
                      </a:extLst>
                    </p:cNvPr>
                    <p:cNvCxnSpPr/>
                    <p:nvPr/>
                  </p:nvCxnSpPr>
                  <p:spPr>
                    <a:xfrm rot="5400000" flipV="1">
                      <a:off x="4457048" y="3626126"/>
                      <a:ext cx="114967" cy="111650"/>
                    </a:xfrm>
                    <a:prstGeom prst="line">
                      <a:avLst/>
                    </a:prstGeom>
                    <a:noFill/>
                    <a:ln w="50800" cap="rnd" cmpd="sng" algn="ctr">
                      <a:solidFill>
                        <a:srgbClr val="005073"/>
                      </a:solidFill>
                      <a:prstDash val="solid"/>
                    </a:ln>
                    <a:effectLst/>
                  </p:spPr>
                </p:cxnSp>
              </p:grpSp>
            </p:grpSp>
          </p:grpSp>
        </p:grpSp>
      </p:grpSp>
      <p:sp>
        <p:nvSpPr>
          <p:cNvPr id="75" name="Title 1">
            <a:extLst>
              <a:ext uri="{FF2B5EF4-FFF2-40B4-BE49-F238E27FC236}">
                <a16:creationId xmlns:a16="http://schemas.microsoft.com/office/drawing/2014/main" id="{877A0185-9E7B-4F5F-B1BE-F7DE64433A23}"/>
              </a:ext>
            </a:extLst>
          </p:cNvPr>
          <p:cNvSpPr>
            <a:spLocks noGrp="1"/>
          </p:cNvSpPr>
          <p:nvPr>
            <p:ph type="title"/>
          </p:nvPr>
        </p:nvSpPr>
        <p:spPr>
          <a:xfrm>
            <a:off x="177513" y="189169"/>
            <a:ext cx="2651760" cy="384711"/>
          </a:xfrm>
        </p:spPr>
        <p:txBody>
          <a:bodyPr/>
          <a:lstStyle/>
          <a:p>
            <a:r>
              <a:rPr lang="en-IN" sz="1900" dirty="0">
                <a:solidFill>
                  <a:srgbClr val="595959"/>
                </a:solidFill>
                <a:latin typeface="Segoe UI" panose="020B0502040204020203" pitchFamily="34" charset="0"/>
                <a:cs typeface="Segoe UI" panose="020B0502040204020203" pitchFamily="34" charset="0"/>
              </a:rPr>
              <a:t>Security Feature's</a:t>
            </a:r>
          </a:p>
        </p:txBody>
      </p:sp>
    </p:spTree>
    <p:extLst>
      <p:ext uri="{BB962C8B-B14F-4D97-AF65-F5344CB8AC3E}">
        <p14:creationId xmlns:p14="http://schemas.microsoft.com/office/powerpoint/2010/main" val="374475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dissolve">
                                      <p:cBhvr>
                                        <p:cTn id="10" dur="500"/>
                                        <p:tgtEl>
                                          <p:spTgt spid="8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ssolve">
                                      <p:cBhvr>
                                        <p:cTn id="13" dur="500"/>
                                        <p:tgtEl>
                                          <p:spTgt spid="82"/>
                                        </p:tgtEl>
                                      </p:cBhvr>
                                    </p:animEffect>
                                  </p:childTnLst>
                                </p:cTn>
                              </p:par>
                              <p:par>
                                <p:cTn id="14" presetID="9" presetClass="entr" presetSubtype="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dissolve">
                                      <p:cBhvr>
                                        <p:cTn id="21" dur="500"/>
                                        <p:tgtEl>
                                          <p:spTgt spid="10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dissolve">
                                      <p:cBhvr>
                                        <p:cTn id="24" dur="500"/>
                                        <p:tgtEl>
                                          <p:spTgt spid="10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dissolve">
                                      <p:cBhvr>
                                        <p:cTn id="27" dur="500"/>
                                        <p:tgtEl>
                                          <p:spTgt spid="107"/>
                                        </p:tgtEl>
                                      </p:cBhvr>
                                    </p:animEffect>
                                  </p:childTnLst>
                                </p:cTn>
                              </p:par>
                              <p:par>
                                <p:cTn id="28" presetID="9" presetClass="entr" presetSubtype="0" fill="hold" nodeType="with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dissolve">
                                      <p:cBhvr>
                                        <p:cTn id="30" dur="500"/>
                                        <p:tgtEl>
                                          <p:spTgt spid="10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dissolve">
                                      <p:cBhvr>
                                        <p:cTn id="33" dur="500"/>
                                        <p:tgtEl>
                                          <p:spTgt spid="1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dissolve">
                                      <p:cBhvr>
                                        <p:cTn id="36" dur="500"/>
                                        <p:tgtEl>
                                          <p:spTgt spid="7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dissolve">
                                      <p:cBhvr>
                                        <p:cTn id="41" dur="500"/>
                                        <p:tgtEl>
                                          <p:spTgt spid="8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dissolve">
                                      <p:cBhvr>
                                        <p:cTn id="44" dur="500"/>
                                        <p:tgtEl>
                                          <p:spTgt spid="11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par>
                                <p:cTn id="48" presetID="9" presetClass="entr" presetSubtype="0" fill="hold" nodeType="with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dissolve">
                                      <p:cBhvr>
                                        <p:cTn id="5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p:bldP spid="105" grpId="0" animBg="1"/>
      <p:bldP spid="106" grpId="0" animBg="1"/>
      <p:bldP spid="107" grpId="0" animBg="1"/>
      <p:bldP spid="112" grpId="0"/>
      <p:bldP spid="114" grpId="0" animBg="1"/>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90">
            <a:extLst>
              <a:ext uri="{FF2B5EF4-FFF2-40B4-BE49-F238E27FC236}">
                <a16:creationId xmlns:a16="http://schemas.microsoft.com/office/drawing/2014/main" id="{2E5C4134-9408-FC4A-8B07-EC4E93AF53D8}"/>
              </a:ext>
            </a:extLst>
          </p:cNvPr>
          <p:cNvSpPr/>
          <p:nvPr/>
        </p:nvSpPr>
        <p:spPr>
          <a:xfrm>
            <a:off x="2533948" y="1294195"/>
            <a:ext cx="1965427" cy="3154502"/>
          </a:xfrm>
          <a:prstGeom prst="roundRect">
            <a:avLst>
              <a:gd name="adj" fmla="val 6893"/>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endParaRPr lang="en-US">
              <a:solidFill>
                <a:srgbClr val="005073"/>
              </a:solidFill>
              <a:latin typeface="CiscoSansTT ExtraLight"/>
            </a:endParaRPr>
          </a:p>
        </p:txBody>
      </p:sp>
      <p:sp>
        <p:nvSpPr>
          <p:cNvPr id="20" name="Rectangle: Rounded Corners 90">
            <a:extLst>
              <a:ext uri="{FF2B5EF4-FFF2-40B4-BE49-F238E27FC236}">
                <a16:creationId xmlns:a16="http://schemas.microsoft.com/office/drawing/2014/main" id="{AA684339-34BA-8049-8C93-5E207AD73C13}"/>
              </a:ext>
            </a:extLst>
          </p:cNvPr>
          <p:cNvSpPr/>
          <p:nvPr/>
        </p:nvSpPr>
        <p:spPr>
          <a:xfrm>
            <a:off x="4656668" y="1294195"/>
            <a:ext cx="1965427" cy="3154502"/>
          </a:xfrm>
          <a:prstGeom prst="roundRect">
            <a:avLst>
              <a:gd name="adj" fmla="val 6893"/>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endParaRPr lang="en-US">
              <a:solidFill>
                <a:srgbClr val="005073"/>
              </a:solidFill>
              <a:latin typeface="CiscoSansTT ExtraLight"/>
            </a:endParaRPr>
          </a:p>
        </p:txBody>
      </p:sp>
      <p:sp>
        <p:nvSpPr>
          <p:cNvPr id="21" name="Rectangle: Rounded Corners 90">
            <a:extLst>
              <a:ext uri="{FF2B5EF4-FFF2-40B4-BE49-F238E27FC236}">
                <a16:creationId xmlns:a16="http://schemas.microsoft.com/office/drawing/2014/main" id="{87D5F55E-9826-C247-BE6E-97B200C71035}"/>
              </a:ext>
            </a:extLst>
          </p:cNvPr>
          <p:cNvSpPr/>
          <p:nvPr/>
        </p:nvSpPr>
        <p:spPr>
          <a:xfrm>
            <a:off x="6779388" y="1294195"/>
            <a:ext cx="1965427" cy="3154502"/>
          </a:xfrm>
          <a:prstGeom prst="roundRect">
            <a:avLst>
              <a:gd name="adj" fmla="val 6893"/>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endParaRPr lang="en-US">
              <a:solidFill>
                <a:srgbClr val="005073"/>
              </a:solidFill>
              <a:latin typeface="CiscoSansTT ExtraLight"/>
            </a:endParaRPr>
          </a:p>
        </p:txBody>
      </p:sp>
      <p:sp>
        <p:nvSpPr>
          <p:cNvPr id="91" name="Rectangle: Rounded Corners 90">
            <a:extLst>
              <a:ext uri="{FF2B5EF4-FFF2-40B4-BE49-F238E27FC236}">
                <a16:creationId xmlns:a16="http://schemas.microsoft.com/office/drawing/2014/main" id="{B128B2D6-A547-4709-B12E-EF8DE104BF0E}"/>
              </a:ext>
            </a:extLst>
          </p:cNvPr>
          <p:cNvSpPr/>
          <p:nvPr/>
        </p:nvSpPr>
        <p:spPr>
          <a:xfrm>
            <a:off x="411228" y="1294195"/>
            <a:ext cx="1965427" cy="3154502"/>
          </a:xfrm>
          <a:prstGeom prst="roundRect">
            <a:avLst>
              <a:gd name="adj" fmla="val 6893"/>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endParaRPr lang="en-US">
              <a:solidFill>
                <a:srgbClr val="005073"/>
              </a:solidFill>
              <a:latin typeface="CiscoSansTT ExtraLight"/>
            </a:endParaRPr>
          </a:p>
        </p:txBody>
      </p:sp>
      <p:sp>
        <p:nvSpPr>
          <p:cNvPr id="3" name="Title 2">
            <a:extLst>
              <a:ext uri="{FF2B5EF4-FFF2-40B4-BE49-F238E27FC236}">
                <a16:creationId xmlns:a16="http://schemas.microsoft.com/office/drawing/2014/main" id="{D50F4B0C-2C3E-4C24-8951-4F0E386FC661}"/>
              </a:ext>
            </a:extLst>
          </p:cNvPr>
          <p:cNvSpPr>
            <a:spLocks noGrp="1"/>
          </p:cNvSpPr>
          <p:nvPr>
            <p:ph type="title" idx="4294967295"/>
          </p:nvPr>
        </p:nvSpPr>
        <p:spPr>
          <a:xfrm>
            <a:off x="73192" y="80288"/>
            <a:ext cx="6886937" cy="538406"/>
          </a:xfrm>
        </p:spPr>
        <p:txBody>
          <a:bodyPr/>
          <a:lstStyle/>
          <a:p>
            <a:r>
              <a:rPr lang="en-US" sz="1900" dirty="0">
                <a:latin typeface="Segoe UI" panose="020B0502040204020203" pitchFamily="34" charset="0"/>
                <a:cs typeface="Segoe UI" panose="020B0502040204020203" pitchFamily="34" charset="0"/>
              </a:rPr>
              <a:t>Multicloud Partners: SD-WAN Beyond the Branch</a:t>
            </a:r>
          </a:p>
        </p:txBody>
      </p:sp>
      <p:sp>
        <p:nvSpPr>
          <p:cNvPr id="96" name="TextBox 95">
            <a:extLst>
              <a:ext uri="{FF2B5EF4-FFF2-40B4-BE49-F238E27FC236}">
                <a16:creationId xmlns:a16="http://schemas.microsoft.com/office/drawing/2014/main" id="{ABC1B526-3E4C-410E-BC8D-9693533D4F71}"/>
              </a:ext>
            </a:extLst>
          </p:cNvPr>
          <p:cNvSpPr txBox="1"/>
          <p:nvPr/>
        </p:nvSpPr>
        <p:spPr>
          <a:xfrm>
            <a:off x="2473171" y="3006647"/>
            <a:ext cx="2071466" cy="1131079"/>
          </a:xfrm>
          <a:prstGeom prst="rect">
            <a:avLst/>
          </a:prstGeom>
          <a:noFill/>
        </p:spPr>
        <p:txBody>
          <a:bodyPr wrap="square" rtlCol="0">
            <a:spAutoFit/>
          </a:bodyPr>
          <a:lstStyle/>
          <a:p>
            <a:pPr algn="ctr" defTabSz="457166">
              <a:defRPr/>
            </a:pPr>
            <a:r>
              <a:rPr lang="en-US" sz="1000" dirty="0">
                <a:solidFill>
                  <a:srgbClr val="0D274D"/>
                </a:solidFill>
                <a:latin typeface="CiscoSansTT ExtraLight"/>
              </a:rPr>
              <a:t>Easy network extension to Amazon AWS using virtual instances of on-prem devices</a:t>
            </a:r>
          </a:p>
          <a:p>
            <a:pPr algn="ctr" defTabSz="457166">
              <a:spcBef>
                <a:spcPts val="900"/>
              </a:spcBef>
              <a:defRPr/>
            </a:pPr>
            <a:r>
              <a:rPr lang="en-US" sz="1000" dirty="0">
                <a:solidFill>
                  <a:srgbClr val="0D274D"/>
                </a:solidFill>
                <a:latin typeface="CiscoSansTT ExtraLight"/>
              </a:rPr>
              <a:t>Native integration of SD-WAN end points into AWS Transit Gateway (TGW) Network</a:t>
            </a:r>
          </a:p>
        </p:txBody>
      </p:sp>
      <p:sp>
        <p:nvSpPr>
          <p:cNvPr id="97" name="Rounded Rectangle 79">
            <a:extLst>
              <a:ext uri="{FF2B5EF4-FFF2-40B4-BE49-F238E27FC236}">
                <a16:creationId xmlns:a16="http://schemas.microsoft.com/office/drawing/2014/main" id="{AF195522-0C3F-4553-B6FB-556987964913}"/>
              </a:ext>
            </a:extLst>
          </p:cNvPr>
          <p:cNvSpPr/>
          <p:nvPr/>
        </p:nvSpPr>
        <p:spPr>
          <a:xfrm>
            <a:off x="4656668" y="1150638"/>
            <a:ext cx="1965427" cy="518428"/>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r>
              <a:rPr lang="en-US" sz="1400" dirty="0">
                <a:solidFill>
                  <a:srgbClr val="FFFFFF"/>
                </a:solidFill>
                <a:latin typeface="CiscoSansTT ExtraLight"/>
              </a:rPr>
              <a:t>Equinix</a:t>
            </a:r>
          </a:p>
        </p:txBody>
      </p:sp>
      <p:sp>
        <p:nvSpPr>
          <p:cNvPr id="98" name="Rectangle 97">
            <a:extLst>
              <a:ext uri="{FF2B5EF4-FFF2-40B4-BE49-F238E27FC236}">
                <a16:creationId xmlns:a16="http://schemas.microsoft.com/office/drawing/2014/main" id="{D7342901-162C-4841-8D1F-82D819F161B0}"/>
              </a:ext>
            </a:extLst>
          </p:cNvPr>
          <p:cNvSpPr/>
          <p:nvPr/>
        </p:nvSpPr>
        <p:spPr>
          <a:xfrm>
            <a:off x="398790" y="3006647"/>
            <a:ext cx="1965427" cy="1169551"/>
          </a:xfrm>
          <a:prstGeom prst="rect">
            <a:avLst/>
          </a:prstGeom>
        </p:spPr>
        <p:txBody>
          <a:bodyPr wrap="square">
            <a:spAutoFit/>
          </a:bodyPr>
          <a:lstStyle/>
          <a:p>
            <a:pPr algn="ctr" defTabSz="457166">
              <a:defRPr/>
            </a:pPr>
            <a:r>
              <a:rPr lang="en-US" sz="1000" dirty="0">
                <a:solidFill>
                  <a:srgbClr val="0D274D"/>
                </a:solidFill>
                <a:latin typeface="CiscoSansTT ExtraLight"/>
              </a:rPr>
              <a:t>Office 365 path selection and optimization improves the end user experience</a:t>
            </a:r>
          </a:p>
          <a:p>
            <a:pPr algn="ctr" defTabSz="457166">
              <a:defRPr/>
            </a:pPr>
            <a:endParaRPr lang="en-US" sz="1000" dirty="0">
              <a:solidFill>
                <a:srgbClr val="0D274D"/>
              </a:solidFill>
              <a:latin typeface="CiscoSansTT ExtraLight"/>
            </a:endParaRPr>
          </a:p>
          <a:p>
            <a:pPr algn="ctr" defTabSz="457166">
              <a:defRPr/>
            </a:pPr>
            <a:r>
              <a:rPr lang="en-US" sz="1000" dirty="0">
                <a:solidFill>
                  <a:srgbClr val="0D274D"/>
                </a:solidFill>
                <a:latin typeface="CiscoSansTT ExtraLight"/>
              </a:rPr>
              <a:t>Centralized management, automated configuration and policy changes with Azure </a:t>
            </a:r>
          </a:p>
        </p:txBody>
      </p:sp>
      <p:sp>
        <p:nvSpPr>
          <p:cNvPr id="99" name="Rounded Rectangle 80">
            <a:extLst>
              <a:ext uri="{FF2B5EF4-FFF2-40B4-BE49-F238E27FC236}">
                <a16:creationId xmlns:a16="http://schemas.microsoft.com/office/drawing/2014/main" id="{DD456ACA-CD82-48D6-8DC9-1FFEC4C26D59}"/>
              </a:ext>
            </a:extLst>
          </p:cNvPr>
          <p:cNvSpPr/>
          <p:nvPr/>
        </p:nvSpPr>
        <p:spPr>
          <a:xfrm>
            <a:off x="407754" y="1161383"/>
            <a:ext cx="1965427" cy="518429"/>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r>
              <a:rPr lang="en-US" sz="1400" dirty="0">
                <a:solidFill>
                  <a:srgbClr val="FFFFFF"/>
                </a:solidFill>
                <a:latin typeface="CiscoSansTT ExtraLight"/>
              </a:rPr>
              <a:t>Microsoft</a:t>
            </a:r>
          </a:p>
        </p:txBody>
      </p:sp>
      <p:sp>
        <p:nvSpPr>
          <p:cNvPr id="122" name="TextBox 121">
            <a:extLst>
              <a:ext uri="{FF2B5EF4-FFF2-40B4-BE49-F238E27FC236}">
                <a16:creationId xmlns:a16="http://schemas.microsoft.com/office/drawing/2014/main" id="{8BC852B4-710F-43ED-9007-E2CA645C2F53}"/>
              </a:ext>
            </a:extLst>
          </p:cNvPr>
          <p:cNvSpPr txBox="1"/>
          <p:nvPr/>
        </p:nvSpPr>
        <p:spPr>
          <a:xfrm>
            <a:off x="4641153" y="3001470"/>
            <a:ext cx="1956074" cy="1131079"/>
          </a:xfrm>
          <a:prstGeom prst="rect">
            <a:avLst/>
          </a:prstGeom>
          <a:noFill/>
        </p:spPr>
        <p:txBody>
          <a:bodyPr wrap="square" rtlCol="0">
            <a:spAutoFit/>
          </a:bodyPr>
          <a:lstStyle/>
          <a:p>
            <a:pPr algn="ctr" defTabSz="457166">
              <a:spcBef>
                <a:spcPts val="900"/>
              </a:spcBef>
              <a:defRPr/>
            </a:pPr>
            <a:r>
              <a:rPr lang="en-US" sz="1000" dirty="0">
                <a:solidFill>
                  <a:srgbClr val="0D274D"/>
                </a:solidFill>
                <a:latin typeface="CiscoSansTT ExtraLight"/>
              </a:rPr>
              <a:t>Ease of management with the ability to extend Cisco SD-WAN fabric into colocation</a:t>
            </a:r>
          </a:p>
          <a:p>
            <a:pPr algn="ctr" defTabSz="457166">
              <a:spcBef>
                <a:spcPts val="900"/>
              </a:spcBef>
              <a:defRPr/>
            </a:pPr>
            <a:r>
              <a:rPr lang="en-US" sz="1000" dirty="0">
                <a:solidFill>
                  <a:srgbClr val="0D274D"/>
                </a:solidFill>
                <a:latin typeface="CiscoSansTT ExtraLight"/>
              </a:rPr>
              <a:t>Establish direct and secure, private interconnection between branch and public clouds</a:t>
            </a:r>
          </a:p>
        </p:txBody>
      </p:sp>
      <p:sp>
        <p:nvSpPr>
          <p:cNvPr id="95" name="Rounded Rectangle 74">
            <a:extLst>
              <a:ext uri="{FF2B5EF4-FFF2-40B4-BE49-F238E27FC236}">
                <a16:creationId xmlns:a16="http://schemas.microsoft.com/office/drawing/2014/main" id="{003E5285-C2F1-4BF0-8993-442232CB9C0B}"/>
              </a:ext>
            </a:extLst>
          </p:cNvPr>
          <p:cNvSpPr/>
          <p:nvPr/>
        </p:nvSpPr>
        <p:spPr>
          <a:xfrm>
            <a:off x="2530474" y="1161383"/>
            <a:ext cx="1956861" cy="518428"/>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r>
              <a:rPr lang="en-US" sz="1400" dirty="0">
                <a:solidFill>
                  <a:srgbClr val="FFFFFF"/>
                </a:solidFill>
                <a:latin typeface="CiscoSansTT ExtraLight"/>
              </a:rPr>
              <a:t>Amazon</a:t>
            </a:r>
          </a:p>
        </p:txBody>
      </p:sp>
      <p:sp>
        <p:nvSpPr>
          <p:cNvPr id="5" name="Oval 4">
            <a:extLst>
              <a:ext uri="{FF2B5EF4-FFF2-40B4-BE49-F238E27FC236}">
                <a16:creationId xmlns:a16="http://schemas.microsoft.com/office/drawing/2014/main" id="{AEA42B64-191A-DF4A-BF91-511943F6F8D8}"/>
              </a:ext>
            </a:extLst>
          </p:cNvPr>
          <p:cNvSpPr/>
          <p:nvPr/>
        </p:nvSpPr>
        <p:spPr>
          <a:xfrm>
            <a:off x="906977" y="1789598"/>
            <a:ext cx="966978" cy="9669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0D274D"/>
              </a:solidFill>
              <a:latin typeface="CiscoSansTT ExtraLight"/>
            </a:endParaRPr>
          </a:p>
        </p:txBody>
      </p:sp>
      <p:sp>
        <p:nvSpPr>
          <p:cNvPr id="38" name="Oval 37">
            <a:extLst>
              <a:ext uri="{FF2B5EF4-FFF2-40B4-BE49-F238E27FC236}">
                <a16:creationId xmlns:a16="http://schemas.microsoft.com/office/drawing/2014/main" id="{2B09B07F-6E1E-C642-9CBD-7727DB9C379B}"/>
              </a:ext>
            </a:extLst>
          </p:cNvPr>
          <p:cNvSpPr/>
          <p:nvPr/>
        </p:nvSpPr>
        <p:spPr>
          <a:xfrm>
            <a:off x="3025414" y="1791477"/>
            <a:ext cx="966978" cy="9669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0D274D"/>
              </a:solidFill>
              <a:latin typeface="CiscoSansTT ExtraLight"/>
            </a:endParaRPr>
          </a:p>
        </p:txBody>
      </p:sp>
      <p:sp>
        <p:nvSpPr>
          <p:cNvPr id="40" name="Rectangle 39">
            <a:extLst>
              <a:ext uri="{FF2B5EF4-FFF2-40B4-BE49-F238E27FC236}">
                <a16:creationId xmlns:a16="http://schemas.microsoft.com/office/drawing/2014/main" id="{1E6B2CD1-4FA2-084F-9EBF-5BB61896607D}"/>
              </a:ext>
            </a:extLst>
          </p:cNvPr>
          <p:cNvSpPr/>
          <p:nvPr/>
        </p:nvSpPr>
        <p:spPr>
          <a:xfrm>
            <a:off x="0" y="4656757"/>
            <a:ext cx="9144000" cy="4886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r>
              <a:rPr lang="en-US">
                <a:solidFill>
                  <a:srgbClr val="FFFFFF"/>
                </a:solidFill>
                <a:latin typeface="CiscoSansTT ExtraLight"/>
              </a:rPr>
              <a:t>These Partnerships Will Help Accelerate Enterprise Cloud Strategy</a:t>
            </a:r>
          </a:p>
        </p:txBody>
      </p:sp>
      <p:sp>
        <p:nvSpPr>
          <p:cNvPr id="46" name="Oval 45">
            <a:extLst>
              <a:ext uri="{FF2B5EF4-FFF2-40B4-BE49-F238E27FC236}">
                <a16:creationId xmlns:a16="http://schemas.microsoft.com/office/drawing/2014/main" id="{BBD907FD-2C34-A64F-85CE-30BD7154B558}"/>
              </a:ext>
            </a:extLst>
          </p:cNvPr>
          <p:cNvSpPr/>
          <p:nvPr/>
        </p:nvSpPr>
        <p:spPr>
          <a:xfrm>
            <a:off x="5155891" y="1789598"/>
            <a:ext cx="966978" cy="9669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0D274D"/>
              </a:solidFill>
              <a:latin typeface="CiscoSansTT ExtraLight"/>
            </a:endParaRPr>
          </a:p>
        </p:txBody>
      </p:sp>
      <p:pic>
        <p:nvPicPr>
          <p:cNvPr id="27" name="Picture 26" descr="A picture containing plate, clock, drawing&#10;&#10;Description automatically generated">
            <a:extLst>
              <a:ext uri="{FF2B5EF4-FFF2-40B4-BE49-F238E27FC236}">
                <a16:creationId xmlns:a16="http://schemas.microsoft.com/office/drawing/2014/main" id="{8C147A5B-B776-A246-BA86-696F535D9B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9931" y="2119849"/>
            <a:ext cx="597946" cy="357366"/>
          </a:xfrm>
          <a:prstGeom prst="rect">
            <a:avLst/>
          </a:prstGeom>
        </p:spPr>
      </p:pic>
      <p:pic>
        <p:nvPicPr>
          <p:cNvPr id="28" name="Picture 27" descr="A picture containing clock, drawing&#10;&#10;Description automatically generated">
            <a:extLst>
              <a:ext uri="{FF2B5EF4-FFF2-40B4-BE49-F238E27FC236}">
                <a16:creationId xmlns:a16="http://schemas.microsoft.com/office/drawing/2014/main" id="{DEA84AB9-4082-D042-ACFA-26C698C377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9918" y="2115810"/>
            <a:ext cx="894624" cy="25834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A2CC73E3-1275-BB4E-AAAF-A6A44A7CCC0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5877" t="1748" r="28256" b="-1748"/>
          <a:stretch/>
        </p:blipFill>
        <p:spPr>
          <a:xfrm>
            <a:off x="5246683" y="1997657"/>
            <a:ext cx="799463" cy="508656"/>
          </a:xfrm>
          <a:prstGeom prst="rect">
            <a:avLst/>
          </a:prstGeom>
        </p:spPr>
      </p:pic>
      <p:sp>
        <p:nvSpPr>
          <p:cNvPr id="22" name="Rounded Rectangle 79">
            <a:extLst>
              <a:ext uri="{FF2B5EF4-FFF2-40B4-BE49-F238E27FC236}">
                <a16:creationId xmlns:a16="http://schemas.microsoft.com/office/drawing/2014/main" id="{1E575F06-809A-B440-B9E1-3385D462C878}"/>
              </a:ext>
            </a:extLst>
          </p:cNvPr>
          <p:cNvSpPr/>
          <p:nvPr/>
        </p:nvSpPr>
        <p:spPr>
          <a:xfrm>
            <a:off x="6779387" y="1150001"/>
            <a:ext cx="1965427" cy="518428"/>
          </a:xfrm>
          <a:prstGeom prst="roundRect">
            <a:avLst>
              <a:gd name="adj" fmla="val 50000"/>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r>
              <a:rPr lang="en-US" sz="1400" dirty="0">
                <a:solidFill>
                  <a:srgbClr val="FFFFFF"/>
                </a:solidFill>
                <a:latin typeface="CiscoSansTT ExtraLight"/>
              </a:rPr>
              <a:t>Google</a:t>
            </a:r>
          </a:p>
        </p:txBody>
      </p:sp>
      <p:sp>
        <p:nvSpPr>
          <p:cNvPr id="25" name="Oval 24">
            <a:extLst>
              <a:ext uri="{FF2B5EF4-FFF2-40B4-BE49-F238E27FC236}">
                <a16:creationId xmlns:a16="http://schemas.microsoft.com/office/drawing/2014/main" id="{8B59DD3C-CD34-8F42-B7A7-2B43D9A0BCAA}"/>
              </a:ext>
            </a:extLst>
          </p:cNvPr>
          <p:cNvSpPr/>
          <p:nvPr/>
        </p:nvSpPr>
        <p:spPr>
          <a:xfrm>
            <a:off x="7278610" y="1789598"/>
            <a:ext cx="966978" cy="96697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srgbClr val="0D274D"/>
              </a:solidFill>
              <a:latin typeface="CiscoSansTT ExtraLight"/>
            </a:endParaRPr>
          </a:p>
        </p:txBody>
      </p:sp>
      <p:pic>
        <p:nvPicPr>
          <p:cNvPr id="29" name="Picture 28">
            <a:extLst>
              <a:ext uri="{FF2B5EF4-FFF2-40B4-BE49-F238E27FC236}">
                <a16:creationId xmlns:a16="http://schemas.microsoft.com/office/drawing/2014/main" id="{5ED6FB42-75A2-9C42-AE3A-F08575D4BAC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58052" y="1789599"/>
            <a:ext cx="808246" cy="808246"/>
          </a:xfrm>
          <a:prstGeom prst="rect">
            <a:avLst/>
          </a:prstGeom>
        </p:spPr>
      </p:pic>
      <p:sp>
        <p:nvSpPr>
          <p:cNvPr id="30" name="TextBox 29">
            <a:extLst>
              <a:ext uri="{FF2B5EF4-FFF2-40B4-BE49-F238E27FC236}">
                <a16:creationId xmlns:a16="http://schemas.microsoft.com/office/drawing/2014/main" id="{97114F68-655C-0549-8A37-6C205B706FBC}"/>
              </a:ext>
            </a:extLst>
          </p:cNvPr>
          <p:cNvSpPr txBox="1"/>
          <p:nvPr/>
        </p:nvSpPr>
        <p:spPr>
          <a:xfrm>
            <a:off x="6774673" y="3001470"/>
            <a:ext cx="1958100" cy="1131079"/>
          </a:xfrm>
          <a:prstGeom prst="rect">
            <a:avLst/>
          </a:prstGeom>
          <a:noFill/>
        </p:spPr>
        <p:txBody>
          <a:bodyPr wrap="square" rtlCol="0">
            <a:spAutoFit/>
          </a:bodyPr>
          <a:lstStyle/>
          <a:p>
            <a:pPr algn="ctr" defTabSz="457166">
              <a:spcBef>
                <a:spcPts val="900"/>
              </a:spcBef>
              <a:defRPr/>
            </a:pPr>
            <a:r>
              <a:rPr lang="en-US" sz="1000" dirty="0">
                <a:solidFill>
                  <a:srgbClr val="0D274D"/>
                </a:solidFill>
                <a:latin typeface="CiscoSansTT ExtraLight"/>
              </a:rPr>
              <a:t> Industry’s first application-centric multicloud networking fabric</a:t>
            </a:r>
          </a:p>
          <a:p>
            <a:pPr algn="ctr" defTabSz="457166">
              <a:spcBef>
                <a:spcPts val="900"/>
              </a:spcBef>
              <a:defRPr/>
            </a:pPr>
            <a:r>
              <a:rPr lang="en-US" sz="1000" dirty="0">
                <a:solidFill>
                  <a:srgbClr val="0D274D"/>
                </a:solidFill>
                <a:latin typeface="CiscoSansTT ExtraLight"/>
              </a:rPr>
              <a:t>Exchange service-level agreement settings, security policy, and compliance data, between SD-WAN and GCP  </a:t>
            </a:r>
          </a:p>
        </p:txBody>
      </p:sp>
    </p:spTree>
    <p:extLst>
      <p:ext uri="{BB962C8B-B14F-4D97-AF65-F5344CB8AC3E}">
        <p14:creationId xmlns:p14="http://schemas.microsoft.com/office/powerpoint/2010/main" val="1935975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E5HqlQfDa9dxkRtcpWJ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KpjfBglRwLOUFaYgfd.XQ"/>
</p:tagLst>
</file>

<file path=ppt/theme/theme1.xml><?xml version="1.0" encoding="utf-8"?>
<a:theme xmlns:a="http://schemas.openxmlformats.org/drawingml/2006/main" name="Sify Theme 11102018">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3.xml><?xml version="1.0" encoding="utf-8"?>
<a:theme xmlns:a="http://schemas.openxmlformats.org/drawingml/2006/main" name="Cisco Default">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Default" id="{EE87E134-4B85-5747-B715-1100AA8E2F9B}" vid="{8A932DA3-ECC4-B445-A3D8-8240C1188F41}"/>
    </a:ext>
  </a:extLst>
</a:theme>
</file>

<file path=ppt/theme/theme4.xml><?xml version="1.0" encoding="utf-8"?>
<a:theme xmlns:a="http://schemas.openxmlformats.org/drawingml/2006/main" name="2_Blue theme 2015 16x9">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499AD8BA63924692DA443767D49F52" ma:contentTypeVersion="10" ma:contentTypeDescription="Create a new document." ma:contentTypeScope="" ma:versionID="7b24fc4ad12e27cfddff17a901eb1a7e">
  <xsd:schema xmlns:xsd="http://www.w3.org/2001/XMLSchema" xmlns:xs="http://www.w3.org/2001/XMLSchema" xmlns:p="http://schemas.microsoft.com/office/2006/metadata/properties" xmlns:ns2="a9737608-6411-43df-b6f7-623960834065" xmlns:ns3="f88915e0-1670-401d-a4a3-4cd49bc9dada" xmlns:ns4="a34cfb6f-27f8-4094-9ca9-c60d4da75307" targetNamespace="http://schemas.microsoft.com/office/2006/metadata/properties" ma:root="true" ma:fieldsID="77d01aea0152a5695634367c3c86bef3" ns2:_="" ns3:_="" ns4:_="">
    <xsd:import namespace="a9737608-6411-43df-b6f7-623960834065"/>
    <xsd:import namespace="f88915e0-1670-401d-a4a3-4cd49bc9dada"/>
    <xsd:import namespace="a34cfb6f-27f8-4094-9ca9-c60d4da75307"/>
    <xsd:element name="properties">
      <xsd:complexType>
        <xsd:sequence>
          <xsd:element name="documentManagement">
            <xsd:complexType>
              <xsd:all>
                <xsd:element ref="ns2:Produce_x0020_Name_x003a_"/>
                <xsd:element ref="ns2:Document_x0020_Category"/>
                <xsd:element ref="ns2:Notes_x003a_"/>
                <xsd:element ref="ns2:Key_x0020_Words_x003a_"/>
                <xsd:element ref="ns3:SharedWithUsers" minOccurs="0"/>
                <xsd:element ref="ns4:SharingHintHash" minOccurs="0"/>
                <xsd:element ref="ns3: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37608-6411-43df-b6f7-623960834065" elementFormDefault="qualified">
    <xsd:import namespace="http://schemas.microsoft.com/office/2006/documentManagement/types"/>
    <xsd:import namespace="http://schemas.microsoft.com/office/infopath/2007/PartnerControls"/>
    <xsd:element name="Produce_x0020_Name_x003a_" ma:index="8" ma:displayName="Product Name:" ma:internalName="Produce_x0020_Name_x003a_">
      <xsd:simpleType>
        <xsd:restriction base="dms:Text">
          <xsd:maxLength value="255"/>
        </xsd:restriction>
      </xsd:simpleType>
    </xsd:element>
    <xsd:element name="Document_x0020_Category" ma:index="9" ma:displayName="Document Category" ma:default="Client: Overview presentation" ma:format="Dropdown" ma:internalName="Document_x0020_Category">
      <xsd:simpleType>
        <xsd:restriction base="dms:Choice">
          <xsd:enumeration value="Client: Overview presentation"/>
          <xsd:enumeration value="Client: Product Brochure"/>
          <xsd:enumeration value="Client: Case study"/>
          <xsd:enumeration value="Internal: Sales Guide"/>
          <xsd:enumeration value="Internal: SFA Checklist"/>
          <xsd:enumeration value="Internal: Pricing Mechanism"/>
          <xsd:enumeration value="Internal: Elevator pitch"/>
          <xsd:enumeration value="Internal: Sample proposal"/>
          <xsd:enumeration value="Internal: Proposal template"/>
          <xsd:enumeration value="Internal: Sample Task and Outcome Plan"/>
          <xsd:enumeration value="Internal: FAQ"/>
          <xsd:enumeration value="Internal: Deliverable templates (for different phases of the project)"/>
          <xsd:enumeration value="Internal: Scope of Work Delivery Checklist for SFA"/>
        </xsd:restriction>
      </xsd:simpleType>
    </xsd:element>
    <xsd:element name="Notes_x003a_" ma:index="10" ma:displayName="Notes:" ma:internalName="Notes_x003a_">
      <xsd:simpleType>
        <xsd:restriction base="dms:Note">
          <xsd:maxLength value="255"/>
        </xsd:restriction>
      </xsd:simpleType>
    </xsd:element>
    <xsd:element name="Key_x0020_Words_x003a_" ma:index="11" ma:displayName="Key Words:" ma:internalName="Key_x0020_Words_x003a_">
      <xsd:simpleType>
        <xsd:restriction base="dms:Text">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8915e0-1670-401d-a4a3-4cd49bc9da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4cfb6f-27f8-4094-9ca9-c60d4da75307" elementFormDefault="qualified">
    <xsd:import namespace="http://schemas.microsoft.com/office/2006/documentManagement/types"/>
    <xsd:import namespace="http://schemas.microsoft.com/office/infopath/2007/PartnerControls"/>
    <xsd:element name="SharingHintHash" ma:index="13"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duce_x0020_Name_x003a_ xmlns="a9737608-6411-43df-b6f7-623960834065">SD WAN</Produce_x0020_Name_x003a_>
    <Key_x0020_Words_x003a_ xmlns="a9737608-6411-43df-b6f7-623960834065">SDWAN Customer facing PPT</Key_x0020_Words_x003a_>
    <Notes_x003a_ xmlns="a9737608-6411-43df-b6f7-623960834065">SDWAN Customer facing PPT</Notes_x003a_>
    <Document_x0020_Category xmlns="a9737608-6411-43df-b6f7-623960834065">Client: Overview presentation</Document_x0020_Category>
    <SharedWithUsers xmlns="f88915e0-1670-401d-a4a3-4cd49bc9dada">
      <UserInfo>
        <DisplayName>Sumeet Sud</DisplayName>
        <AccountId>3176</AccountId>
        <AccountType/>
      </UserInfo>
      <UserInfo>
        <DisplayName>Richa Sharma</DisplayName>
        <AccountId>7243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05225ff6-d8db-4da8-8d9c-1f925f835688" ContentTypeId="0x0101" PreviousValue="false"/>
</file>

<file path=customXml/itemProps1.xml><?xml version="1.0" encoding="utf-8"?>
<ds:datastoreItem xmlns:ds="http://schemas.openxmlformats.org/officeDocument/2006/customXml" ds:itemID="{839F8858-00D3-48D7-91FB-BAE9D3F6B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37608-6411-43df-b6f7-623960834065"/>
    <ds:schemaRef ds:uri="f88915e0-1670-401d-a4a3-4cd49bc9dada"/>
    <ds:schemaRef ds:uri="a34cfb6f-27f8-4094-9ca9-c60d4da753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3F389-47D4-4431-81AD-C1E12FBA08B8}">
  <ds:schemaRefs>
    <ds:schemaRef ds:uri="a34cfb6f-27f8-4094-9ca9-c60d4da75307"/>
    <ds:schemaRef ds:uri="http://schemas.microsoft.com/office/2006/documentManagement/types"/>
    <ds:schemaRef ds:uri="a9737608-6411-43df-b6f7-623960834065"/>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 ds:uri="f88915e0-1670-401d-a4a3-4cd49bc9dad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81E7F4A-6950-4A8E-972D-E67EBAA2373A}">
  <ds:schemaRefs>
    <ds:schemaRef ds:uri="http://schemas.microsoft.com/sharepoint/v3/contenttype/forms"/>
  </ds:schemaRefs>
</ds:datastoreItem>
</file>

<file path=customXml/itemProps4.xml><?xml version="1.0" encoding="utf-8"?>
<ds:datastoreItem xmlns:ds="http://schemas.openxmlformats.org/officeDocument/2006/customXml" ds:itemID="{57E49760-D448-47DE-B0B2-5D6111DFD36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1166</TotalTime>
  <Words>4586</Words>
  <Application>Microsoft Office PowerPoint</Application>
  <PresentationFormat>On-screen Show (16:9)</PresentationFormat>
  <Paragraphs>730</Paragraphs>
  <Slides>45</Slides>
  <Notes>22</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61" baseType="lpstr">
      <vt:lpstr>Arial</vt:lpstr>
      <vt:lpstr>Calibri</vt:lpstr>
      <vt:lpstr>CiscoSans ExtraLight</vt:lpstr>
      <vt:lpstr>CiscoSansTT ExtraLight</vt:lpstr>
      <vt:lpstr>CiscoSansTT Light</vt:lpstr>
      <vt:lpstr>Impact</vt:lpstr>
      <vt:lpstr>Segoe UI</vt:lpstr>
      <vt:lpstr>TheSansOffice</vt:lpstr>
      <vt:lpstr>Trebuchet MS</vt:lpstr>
      <vt:lpstr>-webkit-standard</vt:lpstr>
      <vt:lpstr>Wingdings</vt:lpstr>
      <vt:lpstr>Sify Theme 11102018</vt:lpstr>
      <vt:lpstr>Sify New Theme</vt:lpstr>
      <vt:lpstr>Cisco Default</vt:lpstr>
      <vt:lpstr>2_Blue theme 2015 16x9</vt:lpstr>
      <vt:lpstr>think-cell Slide</vt:lpstr>
      <vt:lpstr>PowerPoint Presentation</vt:lpstr>
      <vt:lpstr>SD-WAN FRAMEWORK</vt:lpstr>
      <vt:lpstr>SD-WAN – Network Transformation Enabler </vt:lpstr>
      <vt:lpstr>Benefits of Cisco SD-WAN</vt:lpstr>
      <vt:lpstr>Why CHOOSE CISCO SD-WAN SOLUTION?</vt:lpstr>
      <vt:lpstr>Cisco SD-WAN Solution elements</vt:lpstr>
      <vt:lpstr>Sify’s MANAGED SD-WAN FEATURE tiers</vt:lpstr>
      <vt:lpstr>Security Feature's</vt:lpstr>
      <vt:lpstr>Multicloud Partners: SD-WAN Beyond the Branch</vt:lpstr>
      <vt:lpstr>Sd-wan security Driving towards SASE model</vt:lpstr>
      <vt:lpstr>Cisco SD-WAN Security &amp; SASE Solution </vt:lpstr>
      <vt:lpstr>Cisco SD-WAN Fully integrated with Umbrella</vt:lpstr>
      <vt:lpstr>PowerPoint Presentation</vt:lpstr>
      <vt:lpstr>PowerPoint Presentation</vt:lpstr>
      <vt:lpstr>PowerPoint Presentation</vt:lpstr>
      <vt:lpstr>Cisco SD-WAN  DNA EPLUS Details</vt:lpstr>
      <vt:lpstr>Cisco 1000 Series Integrated Services Routers (isr) -  Value and Benefits</vt:lpstr>
      <vt:lpstr>Cisco ISR 1000 Platform Family - Overview</vt:lpstr>
      <vt:lpstr>PowerPoint Presentation</vt:lpstr>
      <vt:lpstr>Sify Managed SD-WAN Service Lifecycle</vt:lpstr>
      <vt:lpstr>Sify as a SD-WAN partner</vt:lpstr>
      <vt:lpstr>Sify as a SD-WAN partner</vt:lpstr>
      <vt:lpstr>PowerPoint Presentation</vt:lpstr>
      <vt:lpstr>Managed SD-WAN opportunity is Big !</vt:lpstr>
      <vt:lpstr>Different approaches adopted by enterprises </vt:lpstr>
      <vt:lpstr>Managed SDWaN Vs diy</vt:lpstr>
      <vt:lpstr>Managed SDWaN Vs diy</vt:lpstr>
      <vt:lpstr>MANAGED SD-WAN SERVICES BENEFITS AND USE-CASES</vt:lpstr>
      <vt:lpstr>SIFY MANAGED SD-WAN DELIVERABLES (1/2)</vt:lpstr>
      <vt:lpstr>SIFY MANAGED SD-WAN DELIVERABLES (2/2)</vt:lpstr>
      <vt:lpstr>PowerPoint Presentation</vt:lpstr>
      <vt:lpstr>Sify NMS Tool</vt:lpstr>
      <vt:lpstr>Sify NMS tool DASHBOARD</vt:lpstr>
      <vt:lpstr>LOGIN PAGE</vt:lpstr>
      <vt:lpstr>MAIN DASHBOARD</vt:lpstr>
      <vt:lpstr>INTERFACE UTILIZATION REPORTS</vt:lpstr>
      <vt:lpstr>ALARMS CONSOLE</vt:lpstr>
      <vt:lpstr>EVENTS CONSOLE</vt:lpstr>
      <vt:lpstr>APPLICATION STATISTICS</vt:lpstr>
      <vt:lpstr>PowerPoint Presentation</vt:lpstr>
      <vt:lpstr>CASE STUDY: One of the National Co-operative Banks - 55 Locations</vt:lpstr>
      <vt:lpstr>CASE STUDY: One of India’s leading Infrastructure Security companies- 250+ sites pan India</vt:lpstr>
      <vt:lpstr>CASE STUDY: One of India’s leading Healthcare companies- Phase 1: 12 Locations</vt:lpstr>
      <vt:lpstr>CASE STUDY: One of India’s largest PSU in Electricity Sector: 750 locations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Gautam Gangadhar</dc:creator>
  <cp:lastModifiedBy>Gautam Gangadhar</cp:lastModifiedBy>
  <cp:revision>30</cp:revision>
  <dcterms:created xsi:type="dcterms:W3CDTF">2020-04-13T16:19:31Z</dcterms:created>
  <dcterms:modified xsi:type="dcterms:W3CDTF">2021-04-15T10:18:56Z</dcterms:modified>
</cp:coreProperties>
</file>