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sldIdLst>
    <p:sldId id="644" r:id="rId2"/>
    <p:sldId id="660" r:id="rId3"/>
    <p:sldId id="663" r:id="rId4"/>
    <p:sldId id="655" r:id="rId5"/>
    <p:sldId id="657" r:id="rId6"/>
    <p:sldId id="661" r:id="rId7"/>
    <p:sldId id="659" r:id="rId8"/>
    <p:sldId id="664" r:id="rId9"/>
    <p:sldId id="665" r:id="rId10"/>
  </p:sldIdLst>
  <p:sldSz cx="9144000" cy="5143500" type="screen16x9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3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2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5" userDrawn="1">
          <p15:clr>
            <a:srgbClr val="A4A3A4"/>
          </p15:clr>
        </p15:guide>
        <p15:guide id="2" orient="horz" pos="2935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226" userDrawn="1">
          <p15:clr>
            <a:srgbClr val="A4A3A4"/>
          </p15:clr>
        </p15:guide>
        <p15:guide id="5" pos="5511" userDrawn="1">
          <p15:clr>
            <a:srgbClr val="A4A3A4"/>
          </p15:clr>
        </p15:guide>
        <p15:guide id="6" pos="3243" userDrawn="1">
          <p15:clr>
            <a:srgbClr val="A4A3A4"/>
          </p15:clr>
        </p15:guide>
        <p15:guide id="7" pos="2779">
          <p15:clr>
            <a:srgbClr val="A4A3A4"/>
          </p15:clr>
        </p15:guide>
        <p15:guide id="8" pos="2993" userDrawn="1">
          <p15:clr>
            <a:srgbClr val="A4A3A4"/>
          </p15:clr>
        </p15:guide>
        <p15:guide id="9" orient="horz" pos="42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ha Bhasin Chawla" initials="NB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E833E"/>
    <a:srgbClr val="70707B"/>
    <a:srgbClr val="BDD70C"/>
    <a:srgbClr val="8FB4E0"/>
    <a:srgbClr val="B2A2C8"/>
    <a:srgbClr val="93CEDE"/>
    <a:srgbClr val="FDD5B4"/>
    <a:srgbClr val="CCC1DB"/>
    <a:srgbClr val="E7B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494E2-7733-4C6F-9A4D-F859752B908E}" v="460" dt="2023-05-25T10:03:04.3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00" autoAdjust="0"/>
    <p:restoredTop sz="94090" autoAdjust="0"/>
  </p:normalViewPr>
  <p:slideViewPr>
    <p:cSldViewPr snapToGrid="0" showGuides="1">
      <p:cViewPr varScale="1">
        <p:scale>
          <a:sx n="78" d="100"/>
          <a:sy n="78" d="100"/>
        </p:scale>
        <p:origin x="904" y="68"/>
      </p:cViewPr>
      <p:guideLst>
        <p:guide orient="horz" pos="645"/>
        <p:guide orient="horz" pos="2935"/>
        <p:guide orient="horz" pos="395"/>
        <p:guide pos="226"/>
        <p:guide pos="5511"/>
        <p:guide pos="3243"/>
        <p:guide pos="2779"/>
        <p:guide pos="2993"/>
        <p:guide orient="horz" pos="4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44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685665-D900-4BD9-BA19-A4B769B2054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2239B86-E547-48B0-848C-7FBCEBDFFCDB}">
      <dgm:prSet phldrT="[Text]"/>
      <dgm:spPr/>
      <dgm:t>
        <a:bodyPr/>
        <a:lstStyle/>
        <a:p>
          <a:r>
            <a:rPr lang="en-IN" dirty="0"/>
            <a:t>Venkat</a:t>
          </a:r>
        </a:p>
      </dgm:t>
    </dgm:pt>
    <dgm:pt modelId="{D6CAC20E-16EF-4E99-8FD5-7340311C4723}" type="parTrans" cxnId="{F663767A-5A1F-4D7B-B98F-65D0568705F5}">
      <dgm:prSet/>
      <dgm:spPr/>
      <dgm:t>
        <a:bodyPr/>
        <a:lstStyle/>
        <a:p>
          <a:endParaRPr lang="en-IN"/>
        </a:p>
      </dgm:t>
    </dgm:pt>
    <dgm:pt modelId="{0F7901E0-A707-480A-A0F9-DE6F110FBF8A}" type="sibTrans" cxnId="{F663767A-5A1F-4D7B-B98F-65D0568705F5}">
      <dgm:prSet/>
      <dgm:spPr/>
      <dgm:t>
        <a:bodyPr/>
        <a:lstStyle/>
        <a:p>
          <a:endParaRPr lang="en-IN"/>
        </a:p>
      </dgm:t>
    </dgm:pt>
    <dgm:pt modelId="{F2BF669D-937E-49CB-B3B0-10B3FC313882}">
      <dgm:prSet phldrT="[Text]"/>
      <dgm:spPr/>
      <dgm:t>
        <a:bodyPr/>
        <a:lstStyle/>
        <a:p>
          <a:r>
            <a:rPr lang="en-IN" dirty="0"/>
            <a:t>Vignesh</a:t>
          </a:r>
        </a:p>
      </dgm:t>
    </dgm:pt>
    <dgm:pt modelId="{07640FD6-9696-44A4-9DDD-DC8637BB7456}" type="parTrans" cxnId="{CA526CE9-2DB8-4923-99AA-6B8E89F0BBCE}">
      <dgm:prSet/>
      <dgm:spPr/>
      <dgm:t>
        <a:bodyPr/>
        <a:lstStyle/>
        <a:p>
          <a:endParaRPr lang="en-IN"/>
        </a:p>
      </dgm:t>
    </dgm:pt>
    <dgm:pt modelId="{724D0B79-0320-4511-82D9-6D212DF815E1}" type="sibTrans" cxnId="{CA526CE9-2DB8-4923-99AA-6B8E89F0BBCE}">
      <dgm:prSet/>
      <dgm:spPr/>
      <dgm:t>
        <a:bodyPr/>
        <a:lstStyle/>
        <a:p>
          <a:endParaRPr lang="en-IN"/>
        </a:p>
      </dgm:t>
    </dgm:pt>
    <dgm:pt modelId="{D80E540A-58E0-491F-8D0A-CBE38D70A1FB}">
      <dgm:prSet/>
      <dgm:spPr/>
      <dgm:t>
        <a:bodyPr/>
        <a:lstStyle/>
        <a:p>
          <a:r>
            <a:rPr lang="en-IN" dirty="0" err="1"/>
            <a:t>Sheshadri</a:t>
          </a:r>
          <a:endParaRPr lang="en-IN" dirty="0"/>
        </a:p>
        <a:p>
          <a:r>
            <a:rPr lang="en-IN" dirty="0"/>
            <a:t>Head Commercial </a:t>
          </a:r>
        </a:p>
      </dgm:t>
    </dgm:pt>
    <dgm:pt modelId="{F3D11AEA-D569-43AB-A9A3-833A892B6B56}" type="parTrans" cxnId="{1F4915A1-1370-417B-9288-A88DE41DAE55}">
      <dgm:prSet/>
      <dgm:spPr/>
      <dgm:t>
        <a:bodyPr/>
        <a:lstStyle/>
        <a:p>
          <a:endParaRPr lang="en-IN"/>
        </a:p>
      </dgm:t>
    </dgm:pt>
    <dgm:pt modelId="{9ED63CB5-C23C-47AA-AEC7-642BF6BBD905}" type="sibTrans" cxnId="{1F4915A1-1370-417B-9288-A88DE41DAE55}">
      <dgm:prSet/>
      <dgm:spPr/>
      <dgm:t>
        <a:bodyPr/>
        <a:lstStyle/>
        <a:p>
          <a:endParaRPr lang="en-IN"/>
        </a:p>
      </dgm:t>
    </dgm:pt>
    <dgm:pt modelId="{1A2570AA-6972-4C49-9724-6A99844A3E28}" type="pres">
      <dgm:prSet presAssocID="{B2685665-D900-4BD9-BA19-A4B769B205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A549E3-3872-439A-8CCD-5475ECE04DBC}" type="pres">
      <dgm:prSet presAssocID="{D80E540A-58E0-491F-8D0A-CBE38D70A1FB}" presName="hierRoot1" presStyleCnt="0"/>
      <dgm:spPr/>
    </dgm:pt>
    <dgm:pt modelId="{32FB580E-F392-4962-8EFE-FD6EB28AD2F0}" type="pres">
      <dgm:prSet presAssocID="{D80E540A-58E0-491F-8D0A-CBE38D70A1FB}" presName="composite" presStyleCnt="0"/>
      <dgm:spPr/>
    </dgm:pt>
    <dgm:pt modelId="{3CC68FAB-0E14-4506-A0D5-6E7DD130C6EE}" type="pres">
      <dgm:prSet presAssocID="{D80E540A-58E0-491F-8D0A-CBE38D70A1FB}" presName="background" presStyleLbl="node0" presStyleIdx="0" presStyleCnt="1"/>
      <dgm:spPr/>
    </dgm:pt>
    <dgm:pt modelId="{21164CFC-565A-4304-8AA3-1127A34E4094}" type="pres">
      <dgm:prSet presAssocID="{D80E540A-58E0-491F-8D0A-CBE38D70A1FB}" presName="text" presStyleLbl="fgAcc0" presStyleIdx="0" presStyleCnt="1">
        <dgm:presLayoutVars>
          <dgm:chPref val="3"/>
        </dgm:presLayoutVars>
      </dgm:prSet>
      <dgm:spPr/>
    </dgm:pt>
    <dgm:pt modelId="{626DCFDD-21ED-4F4D-84C2-E18E78F39E20}" type="pres">
      <dgm:prSet presAssocID="{D80E540A-58E0-491F-8D0A-CBE38D70A1FB}" presName="hierChild2" presStyleCnt="0"/>
      <dgm:spPr/>
    </dgm:pt>
    <dgm:pt modelId="{9B3F7E5E-7080-4CBA-A0EB-417DF337F7A3}" type="pres">
      <dgm:prSet presAssocID="{D6CAC20E-16EF-4E99-8FD5-7340311C4723}" presName="Name10" presStyleLbl="parChTrans1D2" presStyleIdx="0" presStyleCnt="1"/>
      <dgm:spPr/>
    </dgm:pt>
    <dgm:pt modelId="{F6C7F1ED-5452-4387-BBBA-7497054123E5}" type="pres">
      <dgm:prSet presAssocID="{82239B86-E547-48B0-848C-7FBCEBDFFCDB}" presName="hierRoot2" presStyleCnt="0"/>
      <dgm:spPr/>
    </dgm:pt>
    <dgm:pt modelId="{DA5CD565-EA59-456A-AB60-93932E784271}" type="pres">
      <dgm:prSet presAssocID="{82239B86-E547-48B0-848C-7FBCEBDFFCDB}" presName="composite2" presStyleCnt="0"/>
      <dgm:spPr/>
    </dgm:pt>
    <dgm:pt modelId="{B2DC79AE-7B7F-4C46-8D7F-CFA72F9F2CC8}" type="pres">
      <dgm:prSet presAssocID="{82239B86-E547-48B0-848C-7FBCEBDFFCDB}" presName="background2" presStyleLbl="node2" presStyleIdx="0" presStyleCnt="1"/>
      <dgm:spPr/>
    </dgm:pt>
    <dgm:pt modelId="{E28059A0-B7BA-4896-9282-E0E0EFD31A35}" type="pres">
      <dgm:prSet presAssocID="{82239B86-E547-48B0-848C-7FBCEBDFFCDB}" presName="text2" presStyleLbl="fgAcc2" presStyleIdx="0" presStyleCnt="1">
        <dgm:presLayoutVars>
          <dgm:chPref val="3"/>
        </dgm:presLayoutVars>
      </dgm:prSet>
      <dgm:spPr/>
    </dgm:pt>
    <dgm:pt modelId="{42DE195D-669D-44CD-96B6-F7118296B28B}" type="pres">
      <dgm:prSet presAssocID="{82239B86-E547-48B0-848C-7FBCEBDFFCDB}" presName="hierChild3" presStyleCnt="0"/>
      <dgm:spPr/>
    </dgm:pt>
    <dgm:pt modelId="{FCE3028D-EDF8-4D76-9F5B-17CA30743626}" type="pres">
      <dgm:prSet presAssocID="{07640FD6-9696-44A4-9DDD-DC8637BB7456}" presName="Name17" presStyleLbl="parChTrans1D3" presStyleIdx="0" presStyleCnt="1"/>
      <dgm:spPr/>
    </dgm:pt>
    <dgm:pt modelId="{4D8601A2-1E16-4DB6-AF01-7E0875313FC1}" type="pres">
      <dgm:prSet presAssocID="{F2BF669D-937E-49CB-B3B0-10B3FC313882}" presName="hierRoot3" presStyleCnt="0"/>
      <dgm:spPr/>
    </dgm:pt>
    <dgm:pt modelId="{E9BC06DC-4E9E-49FE-9183-8E2E545584BE}" type="pres">
      <dgm:prSet presAssocID="{F2BF669D-937E-49CB-B3B0-10B3FC313882}" presName="composite3" presStyleCnt="0"/>
      <dgm:spPr/>
    </dgm:pt>
    <dgm:pt modelId="{0551FD18-1091-41B9-9A96-45A4FC5EBA6F}" type="pres">
      <dgm:prSet presAssocID="{F2BF669D-937E-49CB-B3B0-10B3FC313882}" presName="background3" presStyleLbl="node3" presStyleIdx="0" presStyleCnt="1"/>
      <dgm:spPr/>
    </dgm:pt>
    <dgm:pt modelId="{F001EE8F-D45E-4DD3-892C-36429FB7E4F0}" type="pres">
      <dgm:prSet presAssocID="{F2BF669D-937E-49CB-B3B0-10B3FC313882}" presName="text3" presStyleLbl="fgAcc3" presStyleIdx="0" presStyleCnt="1">
        <dgm:presLayoutVars>
          <dgm:chPref val="3"/>
        </dgm:presLayoutVars>
      </dgm:prSet>
      <dgm:spPr/>
    </dgm:pt>
    <dgm:pt modelId="{0ABA4C09-3075-4C49-8399-D9A4F6450A28}" type="pres">
      <dgm:prSet presAssocID="{F2BF669D-937E-49CB-B3B0-10B3FC313882}" presName="hierChild4" presStyleCnt="0"/>
      <dgm:spPr/>
    </dgm:pt>
  </dgm:ptLst>
  <dgm:cxnLst>
    <dgm:cxn modelId="{49CE8B28-4D62-4FFA-BE99-776646FB5E0E}" type="presOf" srcId="{82239B86-E547-48B0-848C-7FBCEBDFFCDB}" destId="{E28059A0-B7BA-4896-9282-E0E0EFD31A35}" srcOrd="0" destOrd="0" presId="urn:microsoft.com/office/officeart/2005/8/layout/hierarchy1"/>
    <dgm:cxn modelId="{30280865-1A50-4B88-A3D3-7FB9AFE3571D}" type="presOf" srcId="{F2BF669D-937E-49CB-B3B0-10B3FC313882}" destId="{F001EE8F-D45E-4DD3-892C-36429FB7E4F0}" srcOrd="0" destOrd="0" presId="urn:microsoft.com/office/officeart/2005/8/layout/hierarchy1"/>
    <dgm:cxn modelId="{9AA54A4B-931A-4C69-8E7F-96241C33B7F3}" type="presOf" srcId="{D6CAC20E-16EF-4E99-8FD5-7340311C4723}" destId="{9B3F7E5E-7080-4CBA-A0EB-417DF337F7A3}" srcOrd="0" destOrd="0" presId="urn:microsoft.com/office/officeart/2005/8/layout/hierarchy1"/>
    <dgm:cxn modelId="{63117577-CA27-4EFD-BF20-83747099EC52}" type="presOf" srcId="{07640FD6-9696-44A4-9DDD-DC8637BB7456}" destId="{FCE3028D-EDF8-4D76-9F5B-17CA30743626}" srcOrd="0" destOrd="0" presId="urn:microsoft.com/office/officeart/2005/8/layout/hierarchy1"/>
    <dgm:cxn modelId="{F663767A-5A1F-4D7B-B98F-65D0568705F5}" srcId="{D80E540A-58E0-491F-8D0A-CBE38D70A1FB}" destId="{82239B86-E547-48B0-848C-7FBCEBDFFCDB}" srcOrd="0" destOrd="0" parTransId="{D6CAC20E-16EF-4E99-8FD5-7340311C4723}" sibTransId="{0F7901E0-A707-480A-A0F9-DE6F110FBF8A}"/>
    <dgm:cxn modelId="{1F4915A1-1370-417B-9288-A88DE41DAE55}" srcId="{B2685665-D900-4BD9-BA19-A4B769B20542}" destId="{D80E540A-58E0-491F-8D0A-CBE38D70A1FB}" srcOrd="0" destOrd="0" parTransId="{F3D11AEA-D569-43AB-A9A3-833A892B6B56}" sibTransId="{9ED63CB5-C23C-47AA-AEC7-642BF6BBD905}"/>
    <dgm:cxn modelId="{A217ADC7-3162-45FE-BF6A-54EE6AD3AC08}" type="presOf" srcId="{D80E540A-58E0-491F-8D0A-CBE38D70A1FB}" destId="{21164CFC-565A-4304-8AA3-1127A34E4094}" srcOrd="0" destOrd="0" presId="urn:microsoft.com/office/officeart/2005/8/layout/hierarchy1"/>
    <dgm:cxn modelId="{CA526CE9-2DB8-4923-99AA-6B8E89F0BBCE}" srcId="{82239B86-E547-48B0-848C-7FBCEBDFFCDB}" destId="{F2BF669D-937E-49CB-B3B0-10B3FC313882}" srcOrd="0" destOrd="0" parTransId="{07640FD6-9696-44A4-9DDD-DC8637BB7456}" sibTransId="{724D0B79-0320-4511-82D9-6D212DF815E1}"/>
    <dgm:cxn modelId="{3B756AFD-F16A-4FEE-8806-E359B3CADE8B}" type="presOf" srcId="{B2685665-D900-4BD9-BA19-A4B769B20542}" destId="{1A2570AA-6972-4C49-9724-6A99844A3E28}" srcOrd="0" destOrd="0" presId="urn:microsoft.com/office/officeart/2005/8/layout/hierarchy1"/>
    <dgm:cxn modelId="{D610ADDF-5C41-48C9-98EA-85CB4A4B1286}" type="presParOf" srcId="{1A2570AA-6972-4C49-9724-6A99844A3E28}" destId="{BCA549E3-3872-439A-8CCD-5475ECE04DBC}" srcOrd="0" destOrd="0" presId="urn:microsoft.com/office/officeart/2005/8/layout/hierarchy1"/>
    <dgm:cxn modelId="{ECE150A5-56C1-4929-A69D-CC89F4E7EFB4}" type="presParOf" srcId="{BCA549E3-3872-439A-8CCD-5475ECE04DBC}" destId="{32FB580E-F392-4962-8EFE-FD6EB28AD2F0}" srcOrd="0" destOrd="0" presId="urn:microsoft.com/office/officeart/2005/8/layout/hierarchy1"/>
    <dgm:cxn modelId="{11929F54-7FF9-4707-83B3-87851C31153B}" type="presParOf" srcId="{32FB580E-F392-4962-8EFE-FD6EB28AD2F0}" destId="{3CC68FAB-0E14-4506-A0D5-6E7DD130C6EE}" srcOrd="0" destOrd="0" presId="urn:microsoft.com/office/officeart/2005/8/layout/hierarchy1"/>
    <dgm:cxn modelId="{DB210BE1-B8D2-44AD-8A87-7CF6CE1D1A2E}" type="presParOf" srcId="{32FB580E-F392-4962-8EFE-FD6EB28AD2F0}" destId="{21164CFC-565A-4304-8AA3-1127A34E4094}" srcOrd="1" destOrd="0" presId="urn:microsoft.com/office/officeart/2005/8/layout/hierarchy1"/>
    <dgm:cxn modelId="{23421BD0-9483-4449-B5EA-D65EFC08DAF7}" type="presParOf" srcId="{BCA549E3-3872-439A-8CCD-5475ECE04DBC}" destId="{626DCFDD-21ED-4F4D-84C2-E18E78F39E20}" srcOrd="1" destOrd="0" presId="urn:microsoft.com/office/officeart/2005/8/layout/hierarchy1"/>
    <dgm:cxn modelId="{E42D17EF-172D-4C15-93DA-47DE4410E62A}" type="presParOf" srcId="{626DCFDD-21ED-4F4D-84C2-E18E78F39E20}" destId="{9B3F7E5E-7080-4CBA-A0EB-417DF337F7A3}" srcOrd="0" destOrd="0" presId="urn:microsoft.com/office/officeart/2005/8/layout/hierarchy1"/>
    <dgm:cxn modelId="{87B0F3CA-16D3-4E4A-A089-9714DA196B40}" type="presParOf" srcId="{626DCFDD-21ED-4F4D-84C2-E18E78F39E20}" destId="{F6C7F1ED-5452-4387-BBBA-7497054123E5}" srcOrd="1" destOrd="0" presId="urn:microsoft.com/office/officeart/2005/8/layout/hierarchy1"/>
    <dgm:cxn modelId="{9BD9E7FB-86F6-4429-8E6B-E4671E9737EC}" type="presParOf" srcId="{F6C7F1ED-5452-4387-BBBA-7497054123E5}" destId="{DA5CD565-EA59-456A-AB60-93932E784271}" srcOrd="0" destOrd="0" presId="urn:microsoft.com/office/officeart/2005/8/layout/hierarchy1"/>
    <dgm:cxn modelId="{C4045B04-875C-4190-B37C-EA1A5F967D05}" type="presParOf" srcId="{DA5CD565-EA59-456A-AB60-93932E784271}" destId="{B2DC79AE-7B7F-4C46-8D7F-CFA72F9F2CC8}" srcOrd="0" destOrd="0" presId="urn:microsoft.com/office/officeart/2005/8/layout/hierarchy1"/>
    <dgm:cxn modelId="{EB06AD39-31F4-401C-9192-8EB81D67712B}" type="presParOf" srcId="{DA5CD565-EA59-456A-AB60-93932E784271}" destId="{E28059A0-B7BA-4896-9282-E0E0EFD31A35}" srcOrd="1" destOrd="0" presId="urn:microsoft.com/office/officeart/2005/8/layout/hierarchy1"/>
    <dgm:cxn modelId="{FB45D84B-441E-4449-B2DE-35215F7BF1B3}" type="presParOf" srcId="{F6C7F1ED-5452-4387-BBBA-7497054123E5}" destId="{42DE195D-669D-44CD-96B6-F7118296B28B}" srcOrd="1" destOrd="0" presId="urn:microsoft.com/office/officeart/2005/8/layout/hierarchy1"/>
    <dgm:cxn modelId="{E8BD250D-7A91-4058-A495-1940A6FCE4CC}" type="presParOf" srcId="{42DE195D-669D-44CD-96B6-F7118296B28B}" destId="{FCE3028D-EDF8-4D76-9F5B-17CA30743626}" srcOrd="0" destOrd="0" presId="urn:microsoft.com/office/officeart/2005/8/layout/hierarchy1"/>
    <dgm:cxn modelId="{DEAE2B85-1BDF-4BE5-B8B7-ADB82F3A64DB}" type="presParOf" srcId="{42DE195D-669D-44CD-96B6-F7118296B28B}" destId="{4D8601A2-1E16-4DB6-AF01-7E0875313FC1}" srcOrd="1" destOrd="0" presId="urn:microsoft.com/office/officeart/2005/8/layout/hierarchy1"/>
    <dgm:cxn modelId="{BFF8019C-D1D9-46C0-8A82-066A22B49F4E}" type="presParOf" srcId="{4D8601A2-1E16-4DB6-AF01-7E0875313FC1}" destId="{E9BC06DC-4E9E-49FE-9183-8E2E545584BE}" srcOrd="0" destOrd="0" presId="urn:microsoft.com/office/officeart/2005/8/layout/hierarchy1"/>
    <dgm:cxn modelId="{221CC0CD-C330-4090-88B6-1725C7761238}" type="presParOf" srcId="{E9BC06DC-4E9E-49FE-9183-8E2E545584BE}" destId="{0551FD18-1091-41B9-9A96-45A4FC5EBA6F}" srcOrd="0" destOrd="0" presId="urn:microsoft.com/office/officeart/2005/8/layout/hierarchy1"/>
    <dgm:cxn modelId="{E842FE71-22EB-46EA-A7D1-CE2AEC888FBD}" type="presParOf" srcId="{E9BC06DC-4E9E-49FE-9183-8E2E545584BE}" destId="{F001EE8F-D45E-4DD3-892C-36429FB7E4F0}" srcOrd="1" destOrd="0" presId="urn:microsoft.com/office/officeart/2005/8/layout/hierarchy1"/>
    <dgm:cxn modelId="{41BCE8F9-A242-4A58-8D7C-4D4659006E02}" type="presParOf" srcId="{4D8601A2-1E16-4DB6-AF01-7E0875313FC1}" destId="{0ABA4C09-3075-4C49-8399-D9A4F6450A2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3028D-EDF8-4D76-9F5B-17CA30743626}">
      <dsp:nvSpPr>
        <dsp:cNvPr id="0" name=""/>
        <dsp:cNvSpPr/>
      </dsp:nvSpPr>
      <dsp:spPr>
        <a:xfrm>
          <a:off x="2044816" y="1989870"/>
          <a:ext cx="91440" cy="370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7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F7E5E-7080-4CBA-A0EB-417DF337F7A3}">
      <dsp:nvSpPr>
        <dsp:cNvPr id="0" name=""/>
        <dsp:cNvSpPr/>
      </dsp:nvSpPr>
      <dsp:spPr>
        <a:xfrm>
          <a:off x="2044816" y="809758"/>
          <a:ext cx="91440" cy="3707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7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68FAB-0E14-4506-A0D5-6E7DD130C6EE}">
      <dsp:nvSpPr>
        <dsp:cNvPr id="0" name=""/>
        <dsp:cNvSpPr/>
      </dsp:nvSpPr>
      <dsp:spPr>
        <a:xfrm>
          <a:off x="1453212" y="357"/>
          <a:ext cx="1274647" cy="809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64CFC-565A-4304-8AA3-1127A34E4094}">
      <dsp:nvSpPr>
        <dsp:cNvPr id="0" name=""/>
        <dsp:cNvSpPr/>
      </dsp:nvSpPr>
      <dsp:spPr>
        <a:xfrm>
          <a:off x="1594839" y="134903"/>
          <a:ext cx="1274647" cy="809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kern="1200" dirty="0" err="1"/>
            <a:t>Sheshadri</a:t>
          </a:r>
          <a:endParaRPr lang="en-IN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kern="1200" dirty="0"/>
            <a:t>Head Commercial </a:t>
          </a:r>
        </a:p>
      </dsp:txBody>
      <dsp:txXfrm>
        <a:off x="1618546" y="158610"/>
        <a:ext cx="1227233" cy="761987"/>
      </dsp:txXfrm>
    </dsp:sp>
    <dsp:sp modelId="{B2DC79AE-7B7F-4C46-8D7F-CFA72F9F2CC8}">
      <dsp:nvSpPr>
        <dsp:cNvPr id="0" name=""/>
        <dsp:cNvSpPr/>
      </dsp:nvSpPr>
      <dsp:spPr>
        <a:xfrm>
          <a:off x="1453212" y="1180468"/>
          <a:ext cx="1274647" cy="809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059A0-B7BA-4896-9282-E0E0EFD31A35}">
      <dsp:nvSpPr>
        <dsp:cNvPr id="0" name=""/>
        <dsp:cNvSpPr/>
      </dsp:nvSpPr>
      <dsp:spPr>
        <a:xfrm>
          <a:off x="1594839" y="1315014"/>
          <a:ext cx="1274647" cy="809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kern="1200" dirty="0"/>
            <a:t>Venkat</a:t>
          </a:r>
        </a:p>
      </dsp:txBody>
      <dsp:txXfrm>
        <a:off x="1618546" y="1338721"/>
        <a:ext cx="1227233" cy="761987"/>
      </dsp:txXfrm>
    </dsp:sp>
    <dsp:sp modelId="{0551FD18-1091-41B9-9A96-45A4FC5EBA6F}">
      <dsp:nvSpPr>
        <dsp:cNvPr id="0" name=""/>
        <dsp:cNvSpPr/>
      </dsp:nvSpPr>
      <dsp:spPr>
        <a:xfrm>
          <a:off x="1453212" y="2360580"/>
          <a:ext cx="1274647" cy="809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1EE8F-D45E-4DD3-892C-36429FB7E4F0}">
      <dsp:nvSpPr>
        <dsp:cNvPr id="0" name=""/>
        <dsp:cNvSpPr/>
      </dsp:nvSpPr>
      <dsp:spPr>
        <a:xfrm>
          <a:off x="1594839" y="2495126"/>
          <a:ext cx="1274647" cy="809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kern="1200" dirty="0"/>
            <a:t>Vignesh</a:t>
          </a:r>
        </a:p>
      </dsp:txBody>
      <dsp:txXfrm>
        <a:off x="1618546" y="2518833"/>
        <a:ext cx="1227233" cy="761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58456-C41B-40D1-8F1E-3E01E3ED8636}" type="datetimeFigureOut">
              <a:rPr lang="en-US" smtClean="0"/>
              <a:pPr/>
              <a:t>5/24/2023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0C7FB-05A3-4118-86D5-E4ADFF43D7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82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3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2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1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0C7FB-05A3-4118-86D5-E4ADFF43D7F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7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5A46C-A1A7-4E9C-8330-2D54FC2AD1E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7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600" y="367201"/>
            <a:ext cx="7538400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marR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TITLE OF THE SLIDE GOES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600" y="367201"/>
            <a:ext cx="7538400" cy="36933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THE SLIDE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1" y="1026161"/>
            <a:ext cx="8412163" cy="36585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600" y="367201"/>
            <a:ext cx="7538400" cy="36933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THE SLIDE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950" y="1026478"/>
            <a:ext cx="4038600" cy="364807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5513" y="1026478"/>
            <a:ext cx="4038600" cy="364807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600" y="367201"/>
            <a:ext cx="7538400" cy="369332"/>
          </a:xfrm>
          <a:prstGeom prst="rect">
            <a:avLst/>
          </a:prstGeom>
        </p:spPr>
        <p:txBody>
          <a:bodyPr anchor="b"/>
          <a:lstStyle>
            <a:lvl1pPr marL="0" marR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TITLE OF THE SLIDE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71475" y="1025124"/>
            <a:ext cx="4040188" cy="215444"/>
          </a:xfrm>
        </p:spPr>
        <p:txBody>
          <a:bodyPr wrap="square" rIns="0" bIns="0" anchor="ctr">
            <a:spAutoFit/>
          </a:bodyPr>
          <a:lstStyle>
            <a:lvl1pPr marL="0" indent="0">
              <a:buNone/>
              <a:defRPr kumimoji="0" lang="en-US" sz="1400" b="1" i="0" u="none" strike="noStrike" kern="1200" cap="all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defRPr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29" indent="0">
              <a:buNone/>
              <a:defRPr sz="1600" b="1"/>
            </a:lvl4pPr>
            <a:lvl5pPr marL="1828572" indent="0">
              <a:buNone/>
              <a:defRPr sz="1600" b="1"/>
            </a:lvl5pPr>
            <a:lvl6pPr marL="2285715" indent="0">
              <a:buNone/>
              <a:defRPr sz="1600" b="1"/>
            </a:lvl6pPr>
            <a:lvl7pPr marL="2742857" indent="0">
              <a:buNone/>
              <a:defRPr sz="1600" b="1"/>
            </a:lvl7pPr>
            <a:lvl8pPr marL="3200001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marL="0" marR="0" lvl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 Column heading goes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477" y="1333501"/>
            <a:ext cx="4040187" cy="335121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lang="en-US" sz="1400" kern="1200" dirty="0" smtClean="0">
                <a:solidFill>
                  <a:srgbClr val="595959"/>
                </a:solidFill>
                <a:latin typeface="Trebuchet MS" pitchFamily="34" charset="0"/>
                <a:ea typeface="+mn-ea"/>
                <a:cs typeface="+mn-cs"/>
              </a:defRPr>
            </a:lvl1pPr>
            <a:lvl2pPr marL="568729">
              <a:lnSpc>
                <a:spcPct val="100000"/>
              </a:lnSpc>
              <a:spcBef>
                <a:spcPts val="400"/>
              </a:spcBef>
              <a:defRPr sz="12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226772" lvl="0" indent="-226772" algn="l" defTabSz="914286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35514" y="1025124"/>
            <a:ext cx="4038600" cy="215444"/>
          </a:xfrm>
        </p:spPr>
        <p:txBody>
          <a:bodyPr wrap="square" rIns="0" bIns="0" anchor="ctr">
            <a:spAutoFit/>
          </a:bodyPr>
          <a:lstStyle>
            <a:lvl1pPr marL="0" marR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400" b="1" i="0" u="none" strike="noStrike" kern="1200" cap="all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defRPr>
            </a:lvl1pPr>
            <a:lvl2pPr marL="457143" indent="0">
              <a:buNone/>
              <a:defRPr sz="2000" b="1"/>
            </a:lvl2pPr>
            <a:lvl3pPr marL="914286" indent="0">
              <a:buNone/>
              <a:defRPr sz="1800" b="1"/>
            </a:lvl3pPr>
            <a:lvl4pPr marL="1371429" indent="0">
              <a:buNone/>
              <a:defRPr sz="1600" b="1"/>
            </a:lvl4pPr>
            <a:lvl5pPr marL="1828572" indent="0">
              <a:buNone/>
              <a:defRPr sz="1600" b="1"/>
            </a:lvl5pPr>
            <a:lvl6pPr marL="2285715" indent="0">
              <a:buNone/>
              <a:defRPr sz="1600" b="1"/>
            </a:lvl6pPr>
            <a:lvl7pPr marL="2742857" indent="0">
              <a:buNone/>
              <a:defRPr sz="1600" b="1"/>
            </a:lvl7pPr>
            <a:lvl8pPr marL="3200001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marL="0" marR="0" lvl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 Column heading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5513" y="1333501"/>
            <a:ext cx="4038600" cy="3351213"/>
          </a:xfrm>
        </p:spPr>
        <p:txBody>
          <a:bodyPr/>
          <a:lstStyle>
            <a:lvl1pPr>
              <a:defRPr lang="en-US" sz="1400" kern="1200" dirty="0" smtClean="0">
                <a:solidFill>
                  <a:srgbClr val="595959"/>
                </a:solidFill>
                <a:latin typeface="Trebuchet MS" pitchFamily="34" charset="0"/>
                <a:ea typeface="+mn-ea"/>
                <a:cs typeface="+mn-cs"/>
              </a:defRPr>
            </a:lvl1pPr>
            <a:lvl2pPr>
              <a:defRPr lang="en-US" sz="1200" kern="1200" dirty="0" smtClean="0">
                <a:solidFill>
                  <a:srgbClr val="595959"/>
                </a:solidFill>
                <a:latin typeface="Trebuchet MS" pitchFamily="34" charset="0"/>
                <a:ea typeface="+mn-ea"/>
                <a:cs typeface="+mn-cs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226772" lvl="0" indent="-226772" algn="l" defTabSz="914286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/>
              <a:t>Click to edit Master text styles</a:t>
            </a:r>
          </a:p>
          <a:p>
            <a:pPr marL="568729" lvl="1" indent="-285714" algn="l" defTabSz="914286" rtl="0" eaLnBrk="1" latinLnBrk="0" hangingPunct="1">
              <a:lnSpc>
                <a:spcPct val="100000"/>
              </a:lnSpc>
              <a:spcBef>
                <a:spcPts val="400"/>
              </a:spcBef>
              <a:buFont typeface="Arial" pitchFamily="34" charset="0"/>
              <a:buChar char="–"/>
            </a:pPr>
            <a:r>
              <a:rPr lang="en-US" dirty="0"/>
              <a:t>Second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600" y="367201"/>
            <a:ext cx="7538400" cy="36933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THE SLIDE GOES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THE SLIDE GOES HERE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 descr="http://skillwise.in/consulting/images_new/logo/sify.png">
            <a:extLst>
              <a:ext uri="{FF2B5EF4-FFF2-40B4-BE49-F238E27FC236}">
                <a16:creationId xmlns:a16="http://schemas.microsoft.com/office/drawing/2014/main" id="{E95DE93F-67CB-4FB4-9215-63C8D341FA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25578" y="-97289"/>
            <a:ext cx="1194705" cy="119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 OF THE SLIDE GOES HERE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48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921023C-A013-47C8-9119-8A9AE84FB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38010" y="4767267"/>
            <a:ext cx="2057400" cy="273844"/>
          </a:xfrm>
          <a:prstGeom prst="rect">
            <a:avLst/>
          </a:prstGeom>
        </p:spPr>
        <p:txBody>
          <a:bodyPr vert="horz" lIns="69686" tIns="34843" rIns="69686" bIns="3484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28DF-D215-450C-9DB5-2AB96B301B6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6" descr="http://skillwise.in/consulting/images_new/logo/sify.png">
            <a:extLst>
              <a:ext uri="{FF2B5EF4-FFF2-40B4-BE49-F238E27FC236}">
                <a16:creationId xmlns:a16="http://schemas.microsoft.com/office/drawing/2014/main" id="{E95DE93F-67CB-4FB4-9215-63C8D341FA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577" y="-97290"/>
            <a:ext cx="1194705" cy="119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40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ith collar shirt&#10;&#10;Description generated with high confidence">
            <a:extLst>
              <a:ext uri="{FF2B5EF4-FFF2-40B4-BE49-F238E27FC236}">
                <a16:creationId xmlns:a16="http://schemas.microsoft.com/office/drawing/2014/main" id="{427DC553-00DE-47BF-BD40-4EE79C4719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03"/>
          <a:stretch/>
        </p:blipFill>
        <p:spPr>
          <a:xfrm>
            <a:off x="1" y="0"/>
            <a:ext cx="9144000" cy="515944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6D69DAA-50B0-490B-B879-A9AFA26B8029}"/>
              </a:ext>
            </a:extLst>
          </p:cNvPr>
          <p:cNvSpPr/>
          <p:nvPr userDrawn="1"/>
        </p:nvSpPr>
        <p:spPr>
          <a:xfrm flipH="1">
            <a:off x="0" y="0"/>
            <a:ext cx="9144001" cy="5143500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100332-FD9E-43B4-A5EA-D655F50E55C6}"/>
              </a:ext>
            </a:extLst>
          </p:cNvPr>
          <p:cNvSpPr/>
          <p:nvPr userDrawn="1"/>
        </p:nvSpPr>
        <p:spPr>
          <a:xfrm>
            <a:off x="-1" y="3028449"/>
            <a:ext cx="6829063" cy="184150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62DC76-2326-4337-A09D-F6B09741B5C5}"/>
              </a:ext>
            </a:extLst>
          </p:cNvPr>
          <p:cNvSpPr/>
          <p:nvPr userDrawn="1"/>
        </p:nvSpPr>
        <p:spPr>
          <a:xfrm>
            <a:off x="0" y="3028449"/>
            <a:ext cx="6829062" cy="88900"/>
          </a:xfrm>
          <a:prstGeom prst="rect">
            <a:avLst/>
          </a:prstGeom>
          <a:solidFill>
            <a:srgbClr val="BDD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4349FB-3EFD-45E8-9741-7BB218BE08AE}"/>
              </a:ext>
            </a:extLst>
          </p:cNvPr>
          <p:cNvSpPr/>
          <p:nvPr userDrawn="1"/>
        </p:nvSpPr>
        <p:spPr>
          <a:xfrm>
            <a:off x="8877270" y="0"/>
            <a:ext cx="266729" cy="5143500"/>
          </a:xfrm>
          <a:prstGeom prst="rect">
            <a:avLst/>
          </a:prstGeom>
          <a:solidFill>
            <a:srgbClr val="BDD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E0560B-C8EC-45DE-AE89-65A343A6FE8A}"/>
              </a:ext>
            </a:extLst>
          </p:cNvPr>
          <p:cNvSpPr/>
          <p:nvPr userDrawn="1"/>
        </p:nvSpPr>
        <p:spPr>
          <a:xfrm>
            <a:off x="8613456" y="0"/>
            <a:ext cx="266729" cy="5143500"/>
          </a:xfrm>
          <a:prstGeom prst="rect">
            <a:avLst/>
          </a:prstGeom>
          <a:solidFill>
            <a:srgbClr val="BDD70C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73730A-509F-4C18-8764-173CF6818E38}"/>
              </a:ext>
            </a:extLst>
          </p:cNvPr>
          <p:cNvSpPr/>
          <p:nvPr userDrawn="1"/>
        </p:nvSpPr>
        <p:spPr>
          <a:xfrm>
            <a:off x="8352302" y="0"/>
            <a:ext cx="266729" cy="5143500"/>
          </a:xfrm>
          <a:prstGeom prst="rect">
            <a:avLst/>
          </a:prstGeom>
          <a:solidFill>
            <a:srgbClr val="BDD70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F74E99E-CF72-4D8E-A24E-0DAC4860C504}"/>
              </a:ext>
            </a:extLst>
          </p:cNvPr>
          <p:cNvGrpSpPr/>
          <p:nvPr userDrawn="1"/>
        </p:nvGrpSpPr>
        <p:grpSpPr>
          <a:xfrm>
            <a:off x="7306510" y="0"/>
            <a:ext cx="1465634" cy="829997"/>
            <a:chOff x="9753599" y="1"/>
            <a:chExt cx="1739885" cy="985307"/>
          </a:xfrm>
        </p:grpSpPr>
        <p:sp>
          <p:nvSpPr>
            <p:cNvPr id="14" name="Round Same Side Corner Rectangle 72">
              <a:extLst>
                <a:ext uri="{FF2B5EF4-FFF2-40B4-BE49-F238E27FC236}">
                  <a16:creationId xmlns:a16="http://schemas.microsoft.com/office/drawing/2014/main" id="{16C0E275-4B85-4EE2-BC46-F29E0C9C6A03}"/>
                </a:ext>
              </a:extLst>
            </p:cNvPr>
            <p:cNvSpPr/>
            <p:nvPr/>
          </p:nvSpPr>
          <p:spPr>
            <a:xfrm rot="10800000">
              <a:off x="9753599" y="1"/>
              <a:ext cx="1739885" cy="985307"/>
            </a:xfrm>
            <a:prstGeom prst="round2Same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pic>
          <p:nvPicPr>
            <p:cNvPr id="15" name="Picture 2" descr="Image result for sify logo">
              <a:extLst>
                <a:ext uri="{FF2B5EF4-FFF2-40B4-BE49-F238E27FC236}">
                  <a16:creationId xmlns:a16="http://schemas.microsoft.com/office/drawing/2014/main" id="{77506E3D-8016-4414-AE74-79A26E121E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14"/>
            <a:stretch/>
          </p:blipFill>
          <p:spPr bwMode="auto">
            <a:xfrm>
              <a:off x="9913463" y="95622"/>
              <a:ext cx="1420156" cy="8046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Slide Number Placeholder 27">
            <a:extLst>
              <a:ext uri="{FF2B5EF4-FFF2-40B4-BE49-F238E27FC236}">
                <a16:creationId xmlns:a16="http://schemas.microsoft.com/office/drawing/2014/main" id="{83D9CD19-34E8-4942-B632-FFBD3669E4B3}"/>
              </a:ext>
            </a:extLst>
          </p:cNvPr>
          <p:cNvSpPr txBox="1">
            <a:spLocks/>
          </p:cNvSpPr>
          <p:nvPr userDrawn="1"/>
        </p:nvSpPr>
        <p:spPr>
          <a:xfrm>
            <a:off x="3215861" y="4767264"/>
            <a:ext cx="2057400" cy="273844"/>
          </a:xfrm>
          <a:prstGeom prst="rect">
            <a:avLst/>
          </a:prstGeom>
        </p:spPr>
        <p:txBody>
          <a:bodyPr vert="horz" lIns="91428" tIns="45715" rIns="0" bIns="45715" rtlCol="0" anchor="ctr"/>
          <a:lstStyle>
            <a:defPPr>
              <a:defRPr lang="en-US"/>
            </a:defPPr>
            <a:lvl1pPr marL="0" algn="r" defTabSz="914286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143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86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29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72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15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57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1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43" algn="l" defTabSz="91428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8A3319-5104-4E46-B7BB-4F68F196E486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E64CF6D-2EC1-4E99-9509-ABE945C9B9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031" y="3348348"/>
            <a:ext cx="5112246" cy="341072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10253F"/>
                </a:solidFill>
              </a:defRPr>
            </a:lvl1pPr>
          </a:lstStyle>
          <a:p>
            <a:pPr lvl="0"/>
            <a:r>
              <a:rPr lang="en-US" dirty="0"/>
              <a:t>TITLE OF THE SLIDE - LINE ONE</a:t>
            </a:r>
            <a:endParaRPr lang="en-IN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B8F72929-D74C-4BDB-9B56-6937C3360D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6031" y="3754390"/>
            <a:ext cx="5112246" cy="341072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LINE TWO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E4206FC-F25B-4090-B5DC-00954F9FF8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6031" y="4367938"/>
            <a:ext cx="5112246" cy="341072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Month ‘18</a:t>
            </a:r>
          </a:p>
        </p:txBody>
      </p:sp>
    </p:spTree>
    <p:extLst>
      <p:ext uri="{BB962C8B-B14F-4D97-AF65-F5344CB8AC3E}">
        <p14:creationId xmlns:p14="http://schemas.microsoft.com/office/powerpoint/2010/main" val="151953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1" y="1026161"/>
            <a:ext cx="8412163" cy="3658553"/>
          </a:xfrm>
          <a:prstGeom prst="rect">
            <a:avLst/>
          </a:prstGeom>
        </p:spPr>
        <p:txBody>
          <a:bodyPr vert="horz" lIns="0" tIns="0" rIns="91428" bIns="4571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6433" y="4767264"/>
            <a:ext cx="487680" cy="274637"/>
          </a:xfrm>
          <a:prstGeom prst="rect">
            <a:avLst/>
          </a:prstGeom>
        </p:spPr>
        <p:txBody>
          <a:bodyPr vert="horz" lIns="91428" tIns="45715" rIns="0" bIns="45715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D6AB342A-830E-438F-A6A8-BEDF509AB0A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http://skillwise.in/consulting/images_new/logo/sify.png">
            <a:extLst>
              <a:ext uri="{FF2B5EF4-FFF2-40B4-BE49-F238E27FC236}">
                <a16:creationId xmlns:a16="http://schemas.microsoft.com/office/drawing/2014/main" id="{E95DE93F-67CB-4FB4-9215-63C8D341FA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25578" y="-97289"/>
            <a:ext cx="1194705" cy="119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Placeholder 11"/>
          <p:cNvSpPr>
            <a:spLocks noGrp="1"/>
          </p:cNvSpPr>
          <p:nvPr>
            <p:ph type="title"/>
          </p:nvPr>
        </p:nvSpPr>
        <p:spPr>
          <a:xfrm>
            <a:off x="361950" y="367268"/>
            <a:ext cx="7537450" cy="369332"/>
          </a:xfrm>
          <a:prstGeom prst="rect">
            <a:avLst/>
          </a:prstGeom>
        </p:spPr>
        <p:txBody>
          <a:bodyPr vert="horz" wrap="square" lIns="0" tIns="45715" rIns="91428" bIns="45715" rtlCol="0" anchor="ctr">
            <a:spAutoFit/>
          </a:bodyPr>
          <a:lstStyle/>
          <a:p>
            <a:pPr marL="0" marR="0" lvl="0" indent="0" algn="l" defTabSz="91428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TITLE OF THE SLIDE GOES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6" r:id="rId3"/>
    <p:sldLayoutId id="2147483667" r:id="rId4"/>
    <p:sldLayoutId id="2147483668" r:id="rId5"/>
    <p:sldLayoutId id="2147483669" r:id="rId6"/>
    <p:sldLayoutId id="2147483660" r:id="rId7"/>
    <p:sldLayoutId id="2147483704" r:id="rId8"/>
    <p:sldLayoutId id="2147483716" r:id="rId9"/>
  </p:sldLayoutIdLst>
  <p:txStyles>
    <p:titleStyle>
      <a:lvl1pPr algn="l" defTabSz="914286" rtl="0" eaLnBrk="1" latinLnBrk="0" hangingPunct="1">
        <a:spcBef>
          <a:spcPct val="0"/>
        </a:spcBef>
        <a:buNone/>
        <a:defRPr kumimoji="0" lang="en-US" sz="1800" b="1" i="0" u="none" strike="noStrike" kern="1200" cap="all" spc="0" normalizeH="0" baseline="0" noProof="0" dirty="0" smtClean="0">
          <a:ln>
            <a:noFill/>
          </a:ln>
          <a:solidFill>
            <a:srgbClr val="595959"/>
          </a:solidFill>
          <a:effectLst/>
          <a:uLnTx/>
          <a:uFillTx/>
          <a:latin typeface="Trebuchet MS" pitchFamily="34" charset="0"/>
          <a:ea typeface="+mj-ea"/>
          <a:cs typeface="+mj-cs"/>
        </a:defRPr>
      </a:lvl1pPr>
    </p:titleStyle>
    <p:bodyStyle>
      <a:lvl1pPr marL="226772" indent="-226772" algn="l" defTabSz="9142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600" kern="1200">
          <a:solidFill>
            <a:srgbClr val="595959"/>
          </a:solidFill>
          <a:latin typeface="Trebuchet MS" pitchFamily="34" charset="0"/>
          <a:ea typeface="+mn-ea"/>
          <a:cs typeface="+mn-cs"/>
        </a:defRPr>
      </a:lvl1pPr>
      <a:lvl2pPr marL="568729" indent="-285714" algn="l" defTabSz="9142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rgbClr val="595959"/>
          </a:solidFill>
          <a:latin typeface="Trebuchet MS" pitchFamily="34" charset="0"/>
          <a:ea typeface="+mn-ea"/>
          <a:cs typeface="+mn-cs"/>
        </a:defRPr>
      </a:lvl2pPr>
      <a:lvl3pPr marL="1142857" indent="-228571" algn="l" defTabSz="9142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200" kern="1200">
          <a:solidFill>
            <a:srgbClr val="595959"/>
          </a:solidFill>
          <a:latin typeface="Trebuchet MS" pitchFamily="34" charset="0"/>
          <a:ea typeface="+mn-ea"/>
          <a:cs typeface="+mn-cs"/>
        </a:defRPr>
      </a:lvl3pPr>
      <a:lvl4pPr marL="1600000" indent="-228571" algn="l" defTabSz="9142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100" kern="1200">
          <a:solidFill>
            <a:srgbClr val="595959"/>
          </a:solidFill>
          <a:latin typeface="Trebuchet MS" pitchFamily="34" charset="0"/>
          <a:ea typeface="+mn-ea"/>
          <a:cs typeface="+mn-cs"/>
        </a:defRPr>
      </a:lvl4pPr>
      <a:lvl5pPr marL="2057143" indent="-228571" algn="l" defTabSz="914286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»"/>
        <a:defRPr sz="1100" kern="1200">
          <a:solidFill>
            <a:srgbClr val="595959"/>
          </a:solidFill>
          <a:latin typeface="Trebuchet MS" pitchFamily="34" charset="0"/>
          <a:ea typeface="+mn-ea"/>
          <a:cs typeface="+mn-cs"/>
        </a:defRPr>
      </a:lvl5pPr>
      <a:lvl6pPr marL="2514286" indent="-228571" algn="l" defTabSz="9142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29" indent="-228571" algn="l" defTabSz="9142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2" indent="-228571" algn="l" defTabSz="9142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5" indent="-228571" algn="l" defTabSz="9142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6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29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2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5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7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1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3" algn="l" defTabSz="9142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PRF%20Format.xl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E18233-45BF-4684-9DB6-DABB4CC82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030" y="3348348"/>
            <a:ext cx="6356887" cy="1109352"/>
          </a:xfrm>
        </p:spPr>
        <p:txBody>
          <a:bodyPr/>
          <a:lstStyle/>
          <a:p>
            <a:r>
              <a:rPr lang="en-IN" dirty="0"/>
              <a:t>Purchase Requisition, Purchase Order &amp; Invoice Submission Process</a:t>
            </a:r>
          </a:p>
        </p:txBody>
      </p:sp>
    </p:spTree>
    <p:extLst>
      <p:ext uri="{BB962C8B-B14F-4D97-AF65-F5344CB8AC3E}">
        <p14:creationId xmlns:p14="http://schemas.microsoft.com/office/powerpoint/2010/main" val="57725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B1F71-7DF1-4BE9-A195-A52DA85176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9450" y="872836"/>
            <a:ext cx="7886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Organisation structure &amp; current challenges</a:t>
            </a:r>
          </a:p>
          <a:p>
            <a:endParaRPr lang="en-I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PRE PR/ PO Requisition and workflow</a:t>
            </a:r>
          </a:p>
          <a:p>
            <a:pPr marL="742893" lvl="1" indent="-285750">
              <a:buFont typeface="Arial" panose="020B0604020202020204" pitchFamily="34" charset="0"/>
              <a:buChar char="•"/>
            </a:pPr>
            <a:r>
              <a:rPr lang="en-IN" dirty="0"/>
              <a:t>RFP closure process </a:t>
            </a:r>
          </a:p>
          <a:p>
            <a:pPr marL="742893" lvl="1" indent="-285750">
              <a:buFont typeface="Arial" panose="020B0604020202020204" pitchFamily="34" charset="0"/>
              <a:buChar char="•"/>
            </a:pPr>
            <a:r>
              <a:rPr lang="en-IN" dirty="0"/>
              <a:t>Sponsorship of events / Non RFP closure process </a:t>
            </a:r>
          </a:p>
          <a:p>
            <a:pPr marL="742893" lvl="1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Purchase Requisition Creation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Purchase Order Creation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Invoice Submission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dirty="0"/>
              <a:t>Support Required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5030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Organisation Structure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18023900"/>
              </p:ext>
            </p:extLst>
          </p:nvPr>
        </p:nvGraphicFramePr>
        <p:xfrm>
          <a:off x="218127" y="1516496"/>
          <a:ext cx="4322700" cy="330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79418" y="1059872"/>
            <a:ext cx="1350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900" dirty="0"/>
              <a:t>Commercial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1209" y="993285"/>
            <a:ext cx="1350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Marketing SPOC –</a:t>
            </a:r>
          </a:p>
          <a:p>
            <a:r>
              <a:rPr lang="en-IN" sz="1100" dirty="0"/>
              <a:t>Preethi Ramesh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51209" y="1782070"/>
            <a:ext cx="11762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Finance SPOC for item code – Logesh Kumar 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1208" y="2740132"/>
            <a:ext cx="17477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Finance Controller – Ganesh </a:t>
            </a:r>
            <a:r>
              <a:rPr lang="en-IN" sz="1100" dirty="0" err="1"/>
              <a:t>Sankararaman</a:t>
            </a:r>
            <a:endParaRPr lang="en-IN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DC6054-AD2F-4E22-A2EC-A0CC480E3BB4}"/>
              </a:ext>
            </a:extLst>
          </p:cNvPr>
          <p:cNvSpPr txBox="1"/>
          <p:nvPr/>
        </p:nvSpPr>
        <p:spPr>
          <a:xfrm>
            <a:off x="5951209" y="3698194"/>
            <a:ext cx="29746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Invoice submission and payment provisioning  Finance – Mayank Agarwal + Vendor help desk (K Sathishkumar) </a:t>
            </a:r>
          </a:p>
        </p:txBody>
      </p:sp>
    </p:spTree>
    <p:extLst>
      <p:ext uri="{BB962C8B-B14F-4D97-AF65-F5344CB8AC3E}">
        <p14:creationId xmlns:p14="http://schemas.microsoft.com/office/powerpoint/2010/main" val="16589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 PR/PO Requisition  Work-Flow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2" y="1026161"/>
            <a:ext cx="6277840" cy="387003"/>
          </a:xfrm>
        </p:spPr>
        <p:txBody>
          <a:bodyPr/>
          <a:lstStyle/>
          <a:p>
            <a:pPr lvl="0"/>
            <a:r>
              <a:rPr lang="en-IN" dirty="0"/>
              <a:t>RFP Rollout</a:t>
            </a:r>
          </a:p>
          <a:p>
            <a:endParaRPr lang="en-IN" dirty="0"/>
          </a:p>
        </p:txBody>
      </p:sp>
      <p:sp>
        <p:nvSpPr>
          <p:cNvPr id="6" name="Freeform 5"/>
          <p:cNvSpPr/>
          <p:nvPr/>
        </p:nvSpPr>
        <p:spPr>
          <a:xfrm>
            <a:off x="-1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1. Marketing spoc to create the list of deliverables.</a:t>
            </a:r>
          </a:p>
        </p:txBody>
      </p:sp>
      <p:sp>
        <p:nvSpPr>
          <p:cNvPr id="7" name="Freeform 6"/>
          <p:cNvSpPr/>
          <p:nvPr/>
        </p:nvSpPr>
        <p:spPr>
          <a:xfrm>
            <a:off x="1257299" y="2340385"/>
            <a:ext cx="242316" cy="283464"/>
          </a:xfrm>
          <a:custGeom>
            <a:avLst/>
            <a:gdLst>
              <a:gd name="connsiteX0" fmla="*/ 0 w 242316"/>
              <a:gd name="connsiteY0" fmla="*/ 56693 h 283464"/>
              <a:gd name="connsiteX1" fmla="*/ 121158 w 242316"/>
              <a:gd name="connsiteY1" fmla="*/ 56693 h 283464"/>
              <a:gd name="connsiteX2" fmla="*/ 121158 w 242316"/>
              <a:gd name="connsiteY2" fmla="*/ 0 h 283464"/>
              <a:gd name="connsiteX3" fmla="*/ 242316 w 242316"/>
              <a:gd name="connsiteY3" fmla="*/ 141732 h 283464"/>
              <a:gd name="connsiteX4" fmla="*/ 121158 w 242316"/>
              <a:gd name="connsiteY4" fmla="*/ 283464 h 283464"/>
              <a:gd name="connsiteX5" fmla="*/ 121158 w 242316"/>
              <a:gd name="connsiteY5" fmla="*/ 226771 h 283464"/>
              <a:gd name="connsiteX6" fmla="*/ 0 w 242316"/>
              <a:gd name="connsiteY6" fmla="*/ 226771 h 283464"/>
              <a:gd name="connsiteX7" fmla="*/ 0 w 242316"/>
              <a:gd name="connsiteY7" fmla="*/ 56693 h 28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316" h="283464">
                <a:moveTo>
                  <a:pt x="0" y="56693"/>
                </a:moveTo>
                <a:lnTo>
                  <a:pt x="121158" y="56693"/>
                </a:lnTo>
                <a:lnTo>
                  <a:pt x="121158" y="0"/>
                </a:lnTo>
                <a:lnTo>
                  <a:pt x="242316" y="141732"/>
                </a:lnTo>
                <a:lnTo>
                  <a:pt x="121158" y="283464"/>
                </a:lnTo>
                <a:lnTo>
                  <a:pt x="121158" y="226771"/>
                </a:lnTo>
                <a:lnTo>
                  <a:pt x="0" y="226771"/>
                </a:lnTo>
                <a:lnTo>
                  <a:pt x="0" y="5669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6693" rIns="72695" bIns="5669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000" kern="1200">
              <a:solidFill>
                <a:schemeClr val="tx2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600199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976212"/>
              <a:satOff val="8013"/>
              <a:lumOff val="1059"/>
              <a:alphaOff val="0"/>
            </a:schemeClr>
          </a:fillRef>
          <a:effectRef idx="0">
            <a:schemeClr val="accent5">
              <a:hueOff val="-1976212"/>
              <a:satOff val="8013"/>
              <a:lumOff val="105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2. Marketing spoc to roll out the RFP with the registered vendors.</a:t>
            </a:r>
          </a:p>
        </p:txBody>
      </p:sp>
      <p:sp>
        <p:nvSpPr>
          <p:cNvPr id="9" name="Freeform 8"/>
          <p:cNvSpPr/>
          <p:nvPr/>
        </p:nvSpPr>
        <p:spPr>
          <a:xfrm>
            <a:off x="2857499" y="2329627"/>
            <a:ext cx="242316" cy="283464"/>
          </a:xfrm>
          <a:custGeom>
            <a:avLst/>
            <a:gdLst>
              <a:gd name="connsiteX0" fmla="*/ 0 w 242316"/>
              <a:gd name="connsiteY0" fmla="*/ 56693 h 283464"/>
              <a:gd name="connsiteX1" fmla="*/ 121158 w 242316"/>
              <a:gd name="connsiteY1" fmla="*/ 56693 h 283464"/>
              <a:gd name="connsiteX2" fmla="*/ 121158 w 242316"/>
              <a:gd name="connsiteY2" fmla="*/ 0 h 283464"/>
              <a:gd name="connsiteX3" fmla="*/ 242316 w 242316"/>
              <a:gd name="connsiteY3" fmla="*/ 141732 h 283464"/>
              <a:gd name="connsiteX4" fmla="*/ 121158 w 242316"/>
              <a:gd name="connsiteY4" fmla="*/ 283464 h 283464"/>
              <a:gd name="connsiteX5" fmla="*/ 121158 w 242316"/>
              <a:gd name="connsiteY5" fmla="*/ 226771 h 283464"/>
              <a:gd name="connsiteX6" fmla="*/ 0 w 242316"/>
              <a:gd name="connsiteY6" fmla="*/ 226771 h 283464"/>
              <a:gd name="connsiteX7" fmla="*/ 0 w 242316"/>
              <a:gd name="connsiteY7" fmla="*/ 56693 h 28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316" h="283464">
                <a:moveTo>
                  <a:pt x="0" y="56693"/>
                </a:moveTo>
                <a:lnTo>
                  <a:pt x="121158" y="56693"/>
                </a:lnTo>
                <a:lnTo>
                  <a:pt x="121158" y="0"/>
                </a:lnTo>
                <a:lnTo>
                  <a:pt x="242316" y="141732"/>
                </a:lnTo>
                <a:lnTo>
                  <a:pt x="121158" y="283464"/>
                </a:lnTo>
                <a:lnTo>
                  <a:pt x="121158" y="226771"/>
                </a:lnTo>
                <a:lnTo>
                  <a:pt x="0" y="226771"/>
                </a:lnTo>
                <a:lnTo>
                  <a:pt x="0" y="5669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70264"/>
              <a:satOff val="10016"/>
              <a:lumOff val="1324"/>
              <a:alphaOff val="0"/>
            </a:schemeClr>
          </a:fillRef>
          <a:effectRef idx="0">
            <a:schemeClr val="accent5">
              <a:hueOff val="-2470264"/>
              <a:satOff val="10016"/>
              <a:lumOff val="13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6693" rIns="72695" bIns="5669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000" kern="1200">
              <a:solidFill>
                <a:schemeClr val="tx2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200399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952423"/>
              <a:satOff val="16026"/>
              <a:lumOff val="2118"/>
              <a:alphaOff val="0"/>
            </a:schemeClr>
          </a:fillRef>
          <a:effectRef idx="0">
            <a:schemeClr val="accent5">
              <a:hueOff val="-3952423"/>
              <a:satOff val="16026"/>
              <a:lumOff val="211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3. Marketing spoc to get  first cut pricing with deliverables, creatives / design from 3 registered  vendors.</a:t>
            </a:r>
          </a:p>
        </p:txBody>
      </p:sp>
      <p:sp>
        <p:nvSpPr>
          <p:cNvPr id="11" name="Freeform 10"/>
          <p:cNvSpPr/>
          <p:nvPr/>
        </p:nvSpPr>
        <p:spPr>
          <a:xfrm>
            <a:off x="4457699" y="2329627"/>
            <a:ext cx="242316" cy="283464"/>
          </a:xfrm>
          <a:custGeom>
            <a:avLst/>
            <a:gdLst>
              <a:gd name="connsiteX0" fmla="*/ 0 w 242316"/>
              <a:gd name="connsiteY0" fmla="*/ 56693 h 283464"/>
              <a:gd name="connsiteX1" fmla="*/ 121158 w 242316"/>
              <a:gd name="connsiteY1" fmla="*/ 56693 h 283464"/>
              <a:gd name="connsiteX2" fmla="*/ 121158 w 242316"/>
              <a:gd name="connsiteY2" fmla="*/ 0 h 283464"/>
              <a:gd name="connsiteX3" fmla="*/ 242316 w 242316"/>
              <a:gd name="connsiteY3" fmla="*/ 141732 h 283464"/>
              <a:gd name="connsiteX4" fmla="*/ 121158 w 242316"/>
              <a:gd name="connsiteY4" fmla="*/ 283464 h 283464"/>
              <a:gd name="connsiteX5" fmla="*/ 121158 w 242316"/>
              <a:gd name="connsiteY5" fmla="*/ 226771 h 283464"/>
              <a:gd name="connsiteX6" fmla="*/ 0 w 242316"/>
              <a:gd name="connsiteY6" fmla="*/ 226771 h 283464"/>
              <a:gd name="connsiteX7" fmla="*/ 0 w 242316"/>
              <a:gd name="connsiteY7" fmla="*/ 56693 h 28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316" h="283464">
                <a:moveTo>
                  <a:pt x="0" y="56693"/>
                </a:moveTo>
                <a:lnTo>
                  <a:pt x="121158" y="56693"/>
                </a:lnTo>
                <a:lnTo>
                  <a:pt x="121158" y="0"/>
                </a:lnTo>
                <a:lnTo>
                  <a:pt x="242316" y="141732"/>
                </a:lnTo>
                <a:lnTo>
                  <a:pt x="121158" y="283464"/>
                </a:lnTo>
                <a:lnTo>
                  <a:pt x="121158" y="226771"/>
                </a:lnTo>
                <a:lnTo>
                  <a:pt x="0" y="226771"/>
                </a:lnTo>
                <a:lnTo>
                  <a:pt x="0" y="5669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40529"/>
              <a:satOff val="20032"/>
              <a:lumOff val="2647"/>
              <a:alphaOff val="0"/>
            </a:schemeClr>
          </a:fillRef>
          <a:effectRef idx="0">
            <a:schemeClr val="accent5">
              <a:hueOff val="-4940529"/>
              <a:satOff val="20032"/>
              <a:lumOff val="2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6693" rIns="72695" bIns="5669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000" kern="1200">
              <a:solidFill>
                <a:schemeClr val="tx2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4800599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28635"/>
              <a:satOff val="24038"/>
              <a:lumOff val="3176"/>
              <a:alphaOff val="0"/>
            </a:schemeClr>
          </a:fillRef>
          <a:effectRef idx="0">
            <a:schemeClr val="accent5">
              <a:hueOff val="-5928635"/>
              <a:satOff val="24038"/>
              <a:lumOff val="317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4. Marketing spoc creates a single price comparison sheet and shares the same with commercials. </a:t>
            </a:r>
          </a:p>
        </p:txBody>
      </p:sp>
      <p:sp>
        <p:nvSpPr>
          <p:cNvPr id="13" name="Freeform 12"/>
          <p:cNvSpPr/>
          <p:nvPr/>
        </p:nvSpPr>
        <p:spPr>
          <a:xfrm>
            <a:off x="6057899" y="2329627"/>
            <a:ext cx="242316" cy="283464"/>
          </a:xfrm>
          <a:custGeom>
            <a:avLst/>
            <a:gdLst>
              <a:gd name="connsiteX0" fmla="*/ 0 w 242316"/>
              <a:gd name="connsiteY0" fmla="*/ 56693 h 283464"/>
              <a:gd name="connsiteX1" fmla="*/ 121158 w 242316"/>
              <a:gd name="connsiteY1" fmla="*/ 56693 h 283464"/>
              <a:gd name="connsiteX2" fmla="*/ 121158 w 242316"/>
              <a:gd name="connsiteY2" fmla="*/ 0 h 283464"/>
              <a:gd name="connsiteX3" fmla="*/ 242316 w 242316"/>
              <a:gd name="connsiteY3" fmla="*/ 141732 h 283464"/>
              <a:gd name="connsiteX4" fmla="*/ 121158 w 242316"/>
              <a:gd name="connsiteY4" fmla="*/ 283464 h 283464"/>
              <a:gd name="connsiteX5" fmla="*/ 121158 w 242316"/>
              <a:gd name="connsiteY5" fmla="*/ 226771 h 283464"/>
              <a:gd name="connsiteX6" fmla="*/ 0 w 242316"/>
              <a:gd name="connsiteY6" fmla="*/ 226771 h 283464"/>
              <a:gd name="connsiteX7" fmla="*/ 0 w 242316"/>
              <a:gd name="connsiteY7" fmla="*/ 56693 h 28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316" h="283464">
                <a:moveTo>
                  <a:pt x="0" y="56693"/>
                </a:moveTo>
                <a:lnTo>
                  <a:pt x="121158" y="56693"/>
                </a:lnTo>
                <a:lnTo>
                  <a:pt x="121158" y="0"/>
                </a:lnTo>
                <a:lnTo>
                  <a:pt x="242316" y="141732"/>
                </a:lnTo>
                <a:lnTo>
                  <a:pt x="121158" y="283464"/>
                </a:lnTo>
                <a:lnTo>
                  <a:pt x="121158" y="226771"/>
                </a:lnTo>
                <a:lnTo>
                  <a:pt x="0" y="226771"/>
                </a:lnTo>
                <a:lnTo>
                  <a:pt x="0" y="5669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410793"/>
              <a:satOff val="30048"/>
              <a:lumOff val="3971"/>
              <a:alphaOff val="0"/>
            </a:schemeClr>
          </a:fillRef>
          <a:effectRef idx="0">
            <a:schemeClr val="accent5">
              <a:hueOff val="-7410793"/>
              <a:satOff val="30048"/>
              <a:lumOff val="39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6693" rIns="72695" bIns="5669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000" kern="1200">
              <a:solidFill>
                <a:schemeClr val="tx2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6400799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904846"/>
              <a:satOff val="32051"/>
              <a:lumOff val="4235"/>
              <a:alphaOff val="0"/>
            </a:schemeClr>
          </a:fillRef>
          <a:effectRef idx="0">
            <a:schemeClr val="accent5">
              <a:hueOff val="-7904846"/>
              <a:satOff val="32051"/>
              <a:lumOff val="4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5. Commercial needs to negotiate with vendors and get L1 from submitted proposals.</a:t>
            </a:r>
          </a:p>
        </p:txBody>
      </p:sp>
      <p:sp>
        <p:nvSpPr>
          <p:cNvPr id="15" name="Freeform 14"/>
          <p:cNvSpPr/>
          <p:nvPr/>
        </p:nvSpPr>
        <p:spPr>
          <a:xfrm>
            <a:off x="7659684" y="2329627"/>
            <a:ext cx="242316" cy="283464"/>
          </a:xfrm>
          <a:custGeom>
            <a:avLst/>
            <a:gdLst>
              <a:gd name="connsiteX0" fmla="*/ 0 w 242316"/>
              <a:gd name="connsiteY0" fmla="*/ 56693 h 283464"/>
              <a:gd name="connsiteX1" fmla="*/ 121158 w 242316"/>
              <a:gd name="connsiteY1" fmla="*/ 56693 h 283464"/>
              <a:gd name="connsiteX2" fmla="*/ 121158 w 242316"/>
              <a:gd name="connsiteY2" fmla="*/ 0 h 283464"/>
              <a:gd name="connsiteX3" fmla="*/ 242316 w 242316"/>
              <a:gd name="connsiteY3" fmla="*/ 141732 h 283464"/>
              <a:gd name="connsiteX4" fmla="*/ 121158 w 242316"/>
              <a:gd name="connsiteY4" fmla="*/ 283464 h 283464"/>
              <a:gd name="connsiteX5" fmla="*/ 121158 w 242316"/>
              <a:gd name="connsiteY5" fmla="*/ 226771 h 283464"/>
              <a:gd name="connsiteX6" fmla="*/ 0 w 242316"/>
              <a:gd name="connsiteY6" fmla="*/ 226771 h 283464"/>
              <a:gd name="connsiteX7" fmla="*/ 0 w 242316"/>
              <a:gd name="connsiteY7" fmla="*/ 56693 h 28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316" h="283464">
                <a:moveTo>
                  <a:pt x="0" y="56693"/>
                </a:moveTo>
                <a:lnTo>
                  <a:pt x="121158" y="56693"/>
                </a:lnTo>
                <a:lnTo>
                  <a:pt x="121158" y="0"/>
                </a:lnTo>
                <a:lnTo>
                  <a:pt x="242316" y="141732"/>
                </a:lnTo>
                <a:lnTo>
                  <a:pt x="121158" y="283464"/>
                </a:lnTo>
                <a:lnTo>
                  <a:pt x="121158" y="226771"/>
                </a:lnTo>
                <a:lnTo>
                  <a:pt x="0" y="226771"/>
                </a:lnTo>
                <a:lnTo>
                  <a:pt x="0" y="5669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6693" rIns="72695" bIns="5669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000" kern="1200">
              <a:solidFill>
                <a:schemeClr val="tx2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8000999" y="1668733"/>
            <a:ext cx="1143000" cy="1605251"/>
          </a:xfrm>
          <a:custGeom>
            <a:avLst/>
            <a:gdLst>
              <a:gd name="connsiteX0" fmla="*/ 0 w 1143000"/>
              <a:gd name="connsiteY0" fmla="*/ 114300 h 1605251"/>
              <a:gd name="connsiteX1" fmla="*/ 114300 w 1143000"/>
              <a:gd name="connsiteY1" fmla="*/ 0 h 1605251"/>
              <a:gd name="connsiteX2" fmla="*/ 1028700 w 1143000"/>
              <a:gd name="connsiteY2" fmla="*/ 0 h 1605251"/>
              <a:gd name="connsiteX3" fmla="*/ 1143000 w 1143000"/>
              <a:gd name="connsiteY3" fmla="*/ 114300 h 1605251"/>
              <a:gd name="connsiteX4" fmla="*/ 1143000 w 1143000"/>
              <a:gd name="connsiteY4" fmla="*/ 1490951 h 1605251"/>
              <a:gd name="connsiteX5" fmla="*/ 1028700 w 1143000"/>
              <a:gd name="connsiteY5" fmla="*/ 1605251 h 1605251"/>
              <a:gd name="connsiteX6" fmla="*/ 114300 w 1143000"/>
              <a:gd name="connsiteY6" fmla="*/ 1605251 h 1605251"/>
              <a:gd name="connsiteX7" fmla="*/ 0 w 1143000"/>
              <a:gd name="connsiteY7" fmla="*/ 1490951 h 1605251"/>
              <a:gd name="connsiteX8" fmla="*/ 0 w 1143000"/>
              <a:gd name="connsiteY8" fmla="*/ 114300 h 1605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605251">
                <a:moveTo>
                  <a:pt x="0" y="114300"/>
                </a:moveTo>
                <a:cubicBezTo>
                  <a:pt x="0" y="51174"/>
                  <a:pt x="51174" y="0"/>
                  <a:pt x="114300" y="0"/>
                </a:cubicBezTo>
                <a:lnTo>
                  <a:pt x="1028700" y="0"/>
                </a:lnTo>
                <a:cubicBezTo>
                  <a:pt x="1091826" y="0"/>
                  <a:pt x="1143000" y="51174"/>
                  <a:pt x="1143000" y="114300"/>
                </a:cubicBezTo>
                <a:lnTo>
                  <a:pt x="1143000" y="1490951"/>
                </a:lnTo>
                <a:cubicBezTo>
                  <a:pt x="1143000" y="1554077"/>
                  <a:pt x="1091826" y="1605251"/>
                  <a:pt x="1028700" y="1605251"/>
                </a:cubicBezTo>
                <a:lnTo>
                  <a:pt x="114300" y="1605251"/>
                </a:lnTo>
                <a:cubicBezTo>
                  <a:pt x="51174" y="1605251"/>
                  <a:pt x="0" y="1554077"/>
                  <a:pt x="0" y="1490951"/>
                </a:cubicBezTo>
                <a:lnTo>
                  <a:pt x="0" y="114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197" tIns="79197" rIns="79197" bIns="7919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200" kern="1200" dirty="0">
                <a:solidFill>
                  <a:schemeClr val="tx2"/>
                </a:solidFill>
              </a:rPr>
              <a:t>6. Commercial communicates to Marketing on the finalised vendor.</a:t>
            </a:r>
          </a:p>
        </p:txBody>
      </p:sp>
    </p:spTree>
    <p:extLst>
      <p:ext uri="{BB962C8B-B14F-4D97-AF65-F5344CB8AC3E}">
        <p14:creationId xmlns:p14="http://schemas.microsoft.com/office/powerpoint/2010/main" val="92480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91" y="278016"/>
            <a:ext cx="6277840" cy="387003"/>
          </a:xfrm>
        </p:spPr>
        <p:txBody>
          <a:bodyPr/>
          <a:lstStyle/>
          <a:p>
            <a:pPr marL="0" lvl="0" indent="0">
              <a:buNone/>
            </a:pPr>
            <a:r>
              <a:rPr lang="en-IN" dirty="0"/>
              <a:t>Sponsorship of events / non-RFP closure process</a:t>
            </a:r>
          </a:p>
        </p:txBody>
      </p:sp>
      <p:sp>
        <p:nvSpPr>
          <p:cNvPr id="4" name="Freeform 3"/>
          <p:cNvSpPr/>
          <p:nvPr/>
        </p:nvSpPr>
        <p:spPr>
          <a:xfrm>
            <a:off x="459429" y="1791505"/>
            <a:ext cx="1258930" cy="1573048"/>
          </a:xfrm>
          <a:custGeom>
            <a:avLst/>
            <a:gdLst>
              <a:gd name="connsiteX0" fmla="*/ 0 w 1258930"/>
              <a:gd name="connsiteY0" fmla="*/ 125893 h 1573048"/>
              <a:gd name="connsiteX1" fmla="*/ 125893 w 1258930"/>
              <a:gd name="connsiteY1" fmla="*/ 0 h 1573048"/>
              <a:gd name="connsiteX2" fmla="*/ 1133037 w 1258930"/>
              <a:gd name="connsiteY2" fmla="*/ 0 h 1573048"/>
              <a:gd name="connsiteX3" fmla="*/ 1258930 w 1258930"/>
              <a:gd name="connsiteY3" fmla="*/ 125893 h 1573048"/>
              <a:gd name="connsiteX4" fmla="*/ 1258930 w 1258930"/>
              <a:gd name="connsiteY4" fmla="*/ 1447155 h 1573048"/>
              <a:gd name="connsiteX5" fmla="*/ 1133037 w 1258930"/>
              <a:gd name="connsiteY5" fmla="*/ 1573048 h 1573048"/>
              <a:gd name="connsiteX6" fmla="*/ 125893 w 1258930"/>
              <a:gd name="connsiteY6" fmla="*/ 1573048 h 1573048"/>
              <a:gd name="connsiteX7" fmla="*/ 0 w 1258930"/>
              <a:gd name="connsiteY7" fmla="*/ 1447155 h 1573048"/>
              <a:gd name="connsiteX8" fmla="*/ 0 w 1258930"/>
              <a:gd name="connsiteY8" fmla="*/ 125893 h 157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8930" h="1573048">
                <a:moveTo>
                  <a:pt x="0" y="125893"/>
                </a:moveTo>
                <a:cubicBezTo>
                  <a:pt x="0" y="56364"/>
                  <a:pt x="56364" y="0"/>
                  <a:pt x="125893" y="0"/>
                </a:cubicBezTo>
                <a:lnTo>
                  <a:pt x="1133037" y="0"/>
                </a:lnTo>
                <a:cubicBezTo>
                  <a:pt x="1202566" y="0"/>
                  <a:pt x="1258930" y="56364"/>
                  <a:pt x="1258930" y="125893"/>
                </a:cubicBezTo>
                <a:lnTo>
                  <a:pt x="1258930" y="1447155"/>
                </a:lnTo>
                <a:cubicBezTo>
                  <a:pt x="1258930" y="1516684"/>
                  <a:pt x="1202566" y="1573048"/>
                  <a:pt x="1133037" y="1573048"/>
                </a:cubicBezTo>
                <a:lnTo>
                  <a:pt x="125893" y="1573048"/>
                </a:lnTo>
                <a:cubicBezTo>
                  <a:pt x="56364" y="1573048"/>
                  <a:pt x="0" y="1516684"/>
                  <a:pt x="0" y="1447155"/>
                </a:cubicBezTo>
                <a:lnTo>
                  <a:pt x="0" y="1258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403" tIns="86403" rIns="86403" bIns="86403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300" kern="1200" dirty="0">
                <a:solidFill>
                  <a:schemeClr val="tx2"/>
                </a:solidFill>
              </a:rPr>
              <a:t>1. Marketing spoc identifies sponsorship or chooses registered vendor. </a:t>
            </a:r>
          </a:p>
        </p:txBody>
      </p:sp>
      <p:sp>
        <p:nvSpPr>
          <p:cNvPr id="6" name="Freeform 5"/>
          <p:cNvSpPr/>
          <p:nvPr/>
        </p:nvSpPr>
        <p:spPr>
          <a:xfrm>
            <a:off x="1845267" y="2421922"/>
            <a:ext cx="269044" cy="312214"/>
          </a:xfrm>
          <a:custGeom>
            <a:avLst/>
            <a:gdLst>
              <a:gd name="connsiteX0" fmla="*/ 0 w 269044"/>
              <a:gd name="connsiteY0" fmla="*/ 62443 h 312214"/>
              <a:gd name="connsiteX1" fmla="*/ 134522 w 269044"/>
              <a:gd name="connsiteY1" fmla="*/ 62443 h 312214"/>
              <a:gd name="connsiteX2" fmla="*/ 134522 w 269044"/>
              <a:gd name="connsiteY2" fmla="*/ 0 h 312214"/>
              <a:gd name="connsiteX3" fmla="*/ 269044 w 269044"/>
              <a:gd name="connsiteY3" fmla="*/ 156107 h 312214"/>
              <a:gd name="connsiteX4" fmla="*/ 134522 w 269044"/>
              <a:gd name="connsiteY4" fmla="*/ 312214 h 312214"/>
              <a:gd name="connsiteX5" fmla="*/ 134522 w 269044"/>
              <a:gd name="connsiteY5" fmla="*/ 249771 h 312214"/>
              <a:gd name="connsiteX6" fmla="*/ 0 w 269044"/>
              <a:gd name="connsiteY6" fmla="*/ 249771 h 312214"/>
              <a:gd name="connsiteX7" fmla="*/ 0 w 269044"/>
              <a:gd name="connsiteY7" fmla="*/ 62443 h 31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044" h="312214">
                <a:moveTo>
                  <a:pt x="0" y="62443"/>
                </a:moveTo>
                <a:lnTo>
                  <a:pt x="134522" y="62443"/>
                </a:lnTo>
                <a:lnTo>
                  <a:pt x="134522" y="0"/>
                </a:lnTo>
                <a:lnTo>
                  <a:pt x="269044" y="156107"/>
                </a:lnTo>
                <a:lnTo>
                  <a:pt x="134522" y="312214"/>
                </a:lnTo>
                <a:lnTo>
                  <a:pt x="134522" y="249771"/>
                </a:lnTo>
                <a:lnTo>
                  <a:pt x="0" y="249771"/>
                </a:lnTo>
                <a:lnTo>
                  <a:pt x="0" y="624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2443" rIns="80713" bIns="6244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100" kern="1200">
              <a:solidFill>
                <a:schemeClr val="tx2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225990" y="1791505"/>
            <a:ext cx="1258930" cy="1573048"/>
          </a:xfrm>
          <a:custGeom>
            <a:avLst/>
            <a:gdLst>
              <a:gd name="connsiteX0" fmla="*/ 0 w 1258930"/>
              <a:gd name="connsiteY0" fmla="*/ 125893 h 1573048"/>
              <a:gd name="connsiteX1" fmla="*/ 125893 w 1258930"/>
              <a:gd name="connsiteY1" fmla="*/ 0 h 1573048"/>
              <a:gd name="connsiteX2" fmla="*/ 1133037 w 1258930"/>
              <a:gd name="connsiteY2" fmla="*/ 0 h 1573048"/>
              <a:gd name="connsiteX3" fmla="*/ 1258930 w 1258930"/>
              <a:gd name="connsiteY3" fmla="*/ 125893 h 1573048"/>
              <a:gd name="connsiteX4" fmla="*/ 1258930 w 1258930"/>
              <a:gd name="connsiteY4" fmla="*/ 1447155 h 1573048"/>
              <a:gd name="connsiteX5" fmla="*/ 1133037 w 1258930"/>
              <a:gd name="connsiteY5" fmla="*/ 1573048 h 1573048"/>
              <a:gd name="connsiteX6" fmla="*/ 125893 w 1258930"/>
              <a:gd name="connsiteY6" fmla="*/ 1573048 h 1573048"/>
              <a:gd name="connsiteX7" fmla="*/ 0 w 1258930"/>
              <a:gd name="connsiteY7" fmla="*/ 1447155 h 1573048"/>
              <a:gd name="connsiteX8" fmla="*/ 0 w 1258930"/>
              <a:gd name="connsiteY8" fmla="*/ 125893 h 157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8930" h="1573048">
                <a:moveTo>
                  <a:pt x="0" y="125893"/>
                </a:moveTo>
                <a:cubicBezTo>
                  <a:pt x="0" y="56364"/>
                  <a:pt x="56364" y="0"/>
                  <a:pt x="125893" y="0"/>
                </a:cubicBezTo>
                <a:lnTo>
                  <a:pt x="1133037" y="0"/>
                </a:lnTo>
                <a:cubicBezTo>
                  <a:pt x="1202566" y="0"/>
                  <a:pt x="1258930" y="56364"/>
                  <a:pt x="1258930" y="125893"/>
                </a:cubicBezTo>
                <a:lnTo>
                  <a:pt x="1258930" y="1447155"/>
                </a:lnTo>
                <a:cubicBezTo>
                  <a:pt x="1258930" y="1516684"/>
                  <a:pt x="1202566" y="1573048"/>
                  <a:pt x="1133037" y="1573048"/>
                </a:cubicBezTo>
                <a:lnTo>
                  <a:pt x="125893" y="1573048"/>
                </a:lnTo>
                <a:cubicBezTo>
                  <a:pt x="56364" y="1573048"/>
                  <a:pt x="0" y="1516684"/>
                  <a:pt x="0" y="1447155"/>
                </a:cubicBezTo>
                <a:lnTo>
                  <a:pt x="0" y="1258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70264"/>
              <a:satOff val="10016"/>
              <a:lumOff val="1324"/>
              <a:alphaOff val="0"/>
            </a:schemeClr>
          </a:fillRef>
          <a:effectRef idx="0">
            <a:schemeClr val="accent5">
              <a:hueOff val="-2470264"/>
              <a:satOff val="10016"/>
              <a:lumOff val="13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403" tIns="86403" rIns="86403" bIns="86403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300" kern="1200" dirty="0">
                <a:solidFill>
                  <a:schemeClr val="tx2"/>
                </a:solidFill>
              </a:rPr>
              <a:t>2. Marketing spoc to get  first cut pricing final list of deliverables.</a:t>
            </a:r>
          </a:p>
        </p:txBody>
      </p:sp>
      <p:sp>
        <p:nvSpPr>
          <p:cNvPr id="8" name="Freeform 7"/>
          <p:cNvSpPr/>
          <p:nvPr/>
        </p:nvSpPr>
        <p:spPr>
          <a:xfrm>
            <a:off x="3610814" y="2421922"/>
            <a:ext cx="266893" cy="312214"/>
          </a:xfrm>
          <a:custGeom>
            <a:avLst/>
            <a:gdLst>
              <a:gd name="connsiteX0" fmla="*/ 0 w 266893"/>
              <a:gd name="connsiteY0" fmla="*/ 62443 h 312214"/>
              <a:gd name="connsiteX1" fmla="*/ 133447 w 266893"/>
              <a:gd name="connsiteY1" fmla="*/ 62443 h 312214"/>
              <a:gd name="connsiteX2" fmla="*/ 133447 w 266893"/>
              <a:gd name="connsiteY2" fmla="*/ 0 h 312214"/>
              <a:gd name="connsiteX3" fmla="*/ 266893 w 266893"/>
              <a:gd name="connsiteY3" fmla="*/ 156107 h 312214"/>
              <a:gd name="connsiteX4" fmla="*/ 133447 w 266893"/>
              <a:gd name="connsiteY4" fmla="*/ 312214 h 312214"/>
              <a:gd name="connsiteX5" fmla="*/ 133447 w 266893"/>
              <a:gd name="connsiteY5" fmla="*/ 249771 h 312214"/>
              <a:gd name="connsiteX6" fmla="*/ 0 w 266893"/>
              <a:gd name="connsiteY6" fmla="*/ 249771 h 312214"/>
              <a:gd name="connsiteX7" fmla="*/ 0 w 266893"/>
              <a:gd name="connsiteY7" fmla="*/ 62443 h 31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893" h="312214">
                <a:moveTo>
                  <a:pt x="0" y="62443"/>
                </a:moveTo>
                <a:lnTo>
                  <a:pt x="133447" y="62443"/>
                </a:lnTo>
                <a:lnTo>
                  <a:pt x="133447" y="0"/>
                </a:lnTo>
                <a:lnTo>
                  <a:pt x="266893" y="156107"/>
                </a:lnTo>
                <a:lnTo>
                  <a:pt x="133447" y="312214"/>
                </a:lnTo>
                <a:lnTo>
                  <a:pt x="133447" y="249771"/>
                </a:lnTo>
                <a:lnTo>
                  <a:pt x="0" y="249771"/>
                </a:lnTo>
                <a:lnTo>
                  <a:pt x="0" y="624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293686"/>
              <a:satOff val="13355"/>
              <a:lumOff val="1765"/>
              <a:alphaOff val="0"/>
            </a:schemeClr>
          </a:fillRef>
          <a:effectRef idx="0">
            <a:schemeClr val="accent5">
              <a:hueOff val="-3293686"/>
              <a:satOff val="13355"/>
              <a:lumOff val="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2443" rIns="80068" bIns="6244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100" kern="120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988493" y="1791505"/>
            <a:ext cx="1258930" cy="1573048"/>
          </a:xfrm>
          <a:custGeom>
            <a:avLst/>
            <a:gdLst>
              <a:gd name="connsiteX0" fmla="*/ 0 w 1258930"/>
              <a:gd name="connsiteY0" fmla="*/ 125893 h 1573048"/>
              <a:gd name="connsiteX1" fmla="*/ 125893 w 1258930"/>
              <a:gd name="connsiteY1" fmla="*/ 0 h 1573048"/>
              <a:gd name="connsiteX2" fmla="*/ 1133037 w 1258930"/>
              <a:gd name="connsiteY2" fmla="*/ 0 h 1573048"/>
              <a:gd name="connsiteX3" fmla="*/ 1258930 w 1258930"/>
              <a:gd name="connsiteY3" fmla="*/ 125893 h 1573048"/>
              <a:gd name="connsiteX4" fmla="*/ 1258930 w 1258930"/>
              <a:gd name="connsiteY4" fmla="*/ 1447155 h 1573048"/>
              <a:gd name="connsiteX5" fmla="*/ 1133037 w 1258930"/>
              <a:gd name="connsiteY5" fmla="*/ 1573048 h 1573048"/>
              <a:gd name="connsiteX6" fmla="*/ 125893 w 1258930"/>
              <a:gd name="connsiteY6" fmla="*/ 1573048 h 1573048"/>
              <a:gd name="connsiteX7" fmla="*/ 0 w 1258930"/>
              <a:gd name="connsiteY7" fmla="*/ 1447155 h 1573048"/>
              <a:gd name="connsiteX8" fmla="*/ 0 w 1258930"/>
              <a:gd name="connsiteY8" fmla="*/ 125893 h 157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8930" h="1573048">
                <a:moveTo>
                  <a:pt x="0" y="125893"/>
                </a:moveTo>
                <a:cubicBezTo>
                  <a:pt x="0" y="56364"/>
                  <a:pt x="56364" y="0"/>
                  <a:pt x="125893" y="0"/>
                </a:cubicBezTo>
                <a:lnTo>
                  <a:pt x="1133037" y="0"/>
                </a:lnTo>
                <a:cubicBezTo>
                  <a:pt x="1202566" y="0"/>
                  <a:pt x="1258930" y="56364"/>
                  <a:pt x="1258930" y="125893"/>
                </a:cubicBezTo>
                <a:lnTo>
                  <a:pt x="1258930" y="1447155"/>
                </a:lnTo>
                <a:cubicBezTo>
                  <a:pt x="1258930" y="1516684"/>
                  <a:pt x="1202566" y="1573048"/>
                  <a:pt x="1133037" y="1573048"/>
                </a:cubicBezTo>
                <a:lnTo>
                  <a:pt x="125893" y="1573048"/>
                </a:lnTo>
                <a:cubicBezTo>
                  <a:pt x="56364" y="1573048"/>
                  <a:pt x="0" y="1516684"/>
                  <a:pt x="0" y="1447155"/>
                </a:cubicBezTo>
                <a:lnTo>
                  <a:pt x="0" y="1258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40529"/>
              <a:satOff val="20032"/>
              <a:lumOff val="2647"/>
              <a:alphaOff val="0"/>
            </a:schemeClr>
          </a:fillRef>
          <a:effectRef idx="0">
            <a:schemeClr val="accent5">
              <a:hueOff val="-4940529"/>
              <a:satOff val="20032"/>
              <a:lumOff val="2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403" tIns="86403" rIns="86403" bIns="86403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300" kern="1200" dirty="0">
                <a:solidFill>
                  <a:schemeClr val="tx2"/>
                </a:solidFill>
              </a:rPr>
              <a:t>3. Marketing spoc shares the proposal with Commercial to negotiate.</a:t>
            </a:r>
          </a:p>
        </p:txBody>
      </p:sp>
      <p:sp>
        <p:nvSpPr>
          <p:cNvPr id="10" name="Freeform 9"/>
          <p:cNvSpPr/>
          <p:nvPr/>
        </p:nvSpPr>
        <p:spPr>
          <a:xfrm>
            <a:off x="5373317" y="2421922"/>
            <a:ext cx="266893" cy="312214"/>
          </a:xfrm>
          <a:custGeom>
            <a:avLst/>
            <a:gdLst>
              <a:gd name="connsiteX0" fmla="*/ 0 w 266893"/>
              <a:gd name="connsiteY0" fmla="*/ 62443 h 312214"/>
              <a:gd name="connsiteX1" fmla="*/ 133447 w 266893"/>
              <a:gd name="connsiteY1" fmla="*/ 62443 h 312214"/>
              <a:gd name="connsiteX2" fmla="*/ 133447 w 266893"/>
              <a:gd name="connsiteY2" fmla="*/ 0 h 312214"/>
              <a:gd name="connsiteX3" fmla="*/ 266893 w 266893"/>
              <a:gd name="connsiteY3" fmla="*/ 156107 h 312214"/>
              <a:gd name="connsiteX4" fmla="*/ 133447 w 266893"/>
              <a:gd name="connsiteY4" fmla="*/ 312214 h 312214"/>
              <a:gd name="connsiteX5" fmla="*/ 133447 w 266893"/>
              <a:gd name="connsiteY5" fmla="*/ 249771 h 312214"/>
              <a:gd name="connsiteX6" fmla="*/ 0 w 266893"/>
              <a:gd name="connsiteY6" fmla="*/ 249771 h 312214"/>
              <a:gd name="connsiteX7" fmla="*/ 0 w 266893"/>
              <a:gd name="connsiteY7" fmla="*/ 62443 h 31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893" h="312214">
                <a:moveTo>
                  <a:pt x="0" y="62443"/>
                </a:moveTo>
                <a:lnTo>
                  <a:pt x="133447" y="62443"/>
                </a:lnTo>
                <a:lnTo>
                  <a:pt x="133447" y="0"/>
                </a:lnTo>
                <a:lnTo>
                  <a:pt x="266893" y="156107"/>
                </a:lnTo>
                <a:lnTo>
                  <a:pt x="133447" y="312214"/>
                </a:lnTo>
                <a:lnTo>
                  <a:pt x="133447" y="249771"/>
                </a:lnTo>
                <a:lnTo>
                  <a:pt x="0" y="249771"/>
                </a:lnTo>
                <a:lnTo>
                  <a:pt x="0" y="624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587372"/>
              <a:satOff val="26709"/>
              <a:lumOff val="3529"/>
              <a:alphaOff val="0"/>
            </a:schemeClr>
          </a:fillRef>
          <a:effectRef idx="0">
            <a:schemeClr val="accent5">
              <a:hueOff val="-6587372"/>
              <a:satOff val="26709"/>
              <a:lumOff val="352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2443" rIns="80068" bIns="6244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100" kern="1200">
              <a:solidFill>
                <a:schemeClr val="tx2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5750996" y="1791505"/>
            <a:ext cx="1258930" cy="1573048"/>
          </a:xfrm>
          <a:custGeom>
            <a:avLst/>
            <a:gdLst>
              <a:gd name="connsiteX0" fmla="*/ 0 w 1258930"/>
              <a:gd name="connsiteY0" fmla="*/ 125893 h 1573048"/>
              <a:gd name="connsiteX1" fmla="*/ 125893 w 1258930"/>
              <a:gd name="connsiteY1" fmla="*/ 0 h 1573048"/>
              <a:gd name="connsiteX2" fmla="*/ 1133037 w 1258930"/>
              <a:gd name="connsiteY2" fmla="*/ 0 h 1573048"/>
              <a:gd name="connsiteX3" fmla="*/ 1258930 w 1258930"/>
              <a:gd name="connsiteY3" fmla="*/ 125893 h 1573048"/>
              <a:gd name="connsiteX4" fmla="*/ 1258930 w 1258930"/>
              <a:gd name="connsiteY4" fmla="*/ 1447155 h 1573048"/>
              <a:gd name="connsiteX5" fmla="*/ 1133037 w 1258930"/>
              <a:gd name="connsiteY5" fmla="*/ 1573048 h 1573048"/>
              <a:gd name="connsiteX6" fmla="*/ 125893 w 1258930"/>
              <a:gd name="connsiteY6" fmla="*/ 1573048 h 1573048"/>
              <a:gd name="connsiteX7" fmla="*/ 0 w 1258930"/>
              <a:gd name="connsiteY7" fmla="*/ 1447155 h 1573048"/>
              <a:gd name="connsiteX8" fmla="*/ 0 w 1258930"/>
              <a:gd name="connsiteY8" fmla="*/ 125893 h 157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8930" h="1573048">
                <a:moveTo>
                  <a:pt x="0" y="125893"/>
                </a:moveTo>
                <a:cubicBezTo>
                  <a:pt x="0" y="56364"/>
                  <a:pt x="56364" y="0"/>
                  <a:pt x="125893" y="0"/>
                </a:cubicBezTo>
                <a:lnTo>
                  <a:pt x="1133037" y="0"/>
                </a:lnTo>
                <a:cubicBezTo>
                  <a:pt x="1202566" y="0"/>
                  <a:pt x="1258930" y="56364"/>
                  <a:pt x="1258930" y="125893"/>
                </a:cubicBezTo>
                <a:lnTo>
                  <a:pt x="1258930" y="1447155"/>
                </a:lnTo>
                <a:cubicBezTo>
                  <a:pt x="1258930" y="1516684"/>
                  <a:pt x="1202566" y="1573048"/>
                  <a:pt x="1133037" y="1573048"/>
                </a:cubicBezTo>
                <a:lnTo>
                  <a:pt x="125893" y="1573048"/>
                </a:lnTo>
                <a:cubicBezTo>
                  <a:pt x="56364" y="1573048"/>
                  <a:pt x="0" y="1516684"/>
                  <a:pt x="0" y="1447155"/>
                </a:cubicBezTo>
                <a:lnTo>
                  <a:pt x="0" y="1258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410793"/>
              <a:satOff val="30048"/>
              <a:lumOff val="3971"/>
              <a:alphaOff val="0"/>
            </a:schemeClr>
          </a:fillRef>
          <a:effectRef idx="0">
            <a:schemeClr val="accent5">
              <a:hueOff val="-7410793"/>
              <a:satOff val="30048"/>
              <a:lumOff val="39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403" tIns="86403" rIns="86403" bIns="86403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300" kern="1200" dirty="0">
                <a:solidFill>
                  <a:schemeClr val="tx2"/>
                </a:solidFill>
              </a:rPr>
              <a:t>4. Commercial needs to negotiate sponsorship cost without compromising on deliverables.</a:t>
            </a:r>
          </a:p>
        </p:txBody>
      </p:sp>
      <p:sp>
        <p:nvSpPr>
          <p:cNvPr id="12" name="Freeform 11"/>
          <p:cNvSpPr/>
          <p:nvPr/>
        </p:nvSpPr>
        <p:spPr>
          <a:xfrm>
            <a:off x="7135820" y="2421922"/>
            <a:ext cx="266893" cy="312214"/>
          </a:xfrm>
          <a:custGeom>
            <a:avLst/>
            <a:gdLst>
              <a:gd name="connsiteX0" fmla="*/ 0 w 266893"/>
              <a:gd name="connsiteY0" fmla="*/ 62443 h 312214"/>
              <a:gd name="connsiteX1" fmla="*/ 133447 w 266893"/>
              <a:gd name="connsiteY1" fmla="*/ 62443 h 312214"/>
              <a:gd name="connsiteX2" fmla="*/ 133447 w 266893"/>
              <a:gd name="connsiteY2" fmla="*/ 0 h 312214"/>
              <a:gd name="connsiteX3" fmla="*/ 266893 w 266893"/>
              <a:gd name="connsiteY3" fmla="*/ 156107 h 312214"/>
              <a:gd name="connsiteX4" fmla="*/ 133447 w 266893"/>
              <a:gd name="connsiteY4" fmla="*/ 312214 h 312214"/>
              <a:gd name="connsiteX5" fmla="*/ 133447 w 266893"/>
              <a:gd name="connsiteY5" fmla="*/ 249771 h 312214"/>
              <a:gd name="connsiteX6" fmla="*/ 0 w 266893"/>
              <a:gd name="connsiteY6" fmla="*/ 249771 h 312214"/>
              <a:gd name="connsiteX7" fmla="*/ 0 w 266893"/>
              <a:gd name="connsiteY7" fmla="*/ 62443 h 312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893" h="312214">
                <a:moveTo>
                  <a:pt x="0" y="62443"/>
                </a:moveTo>
                <a:lnTo>
                  <a:pt x="133447" y="62443"/>
                </a:lnTo>
                <a:lnTo>
                  <a:pt x="133447" y="0"/>
                </a:lnTo>
                <a:lnTo>
                  <a:pt x="266893" y="156107"/>
                </a:lnTo>
                <a:lnTo>
                  <a:pt x="133447" y="312214"/>
                </a:lnTo>
                <a:lnTo>
                  <a:pt x="133447" y="249771"/>
                </a:lnTo>
                <a:lnTo>
                  <a:pt x="0" y="249771"/>
                </a:lnTo>
                <a:lnTo>
                  <a:pt x="0" y="6244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2443" rIns="80068" bIns="6244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1100" kern="1200">
              <a:solidFill>
                <a:schemeClr val="tx2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7513499" y="1791505"/>
            <a:ext cx="1258930" cy="1573048"/>
          </a:xfrm>
          <a:custGeom>
            <a:avLst/>
            <a:gdLst>
              <a:gd name="connsiteX0" fmla="*/ 0 w 1258930"/>
              <a:gd name="connsiteY0" fmla="*/ 125893 h 1573048"/>
              <a:gd name="connsiteX1" fmla="*/ 125893 w 1258930"/>
              <a:gd name="connsiteY1" fmla="*/ 0 h 1573048"/>
              <a:gd name="connsiteX2" fmla="*/ 1133037 w 1258930"/>
              <a:gd name="connsiteY2" fmla="*/ 0 h 1573048"/>
              <a:gd name="connsiteX3" fmla="*/ 1258930 w 1258930"/>
              <a:gd name="connsiteY3" fmla="*/ 125893 h 1573048"/>
              <a:gd name="connsiteX4" fmla="*/ 1258930 w 1258930"/>
              <a:gd name="connsiteY4" fmla="*/ 1447155 h 1573048"/>
              <a:gd name="connsiteX5" fmla="*/ 1133037 w 1258930"/>
              <a:gd name="connsiteY5" fmla="*/ 1573048 h 1573048"/>
              <a:gd name="connsiteX6" fmla="*/ 125893 w 1258930"/>
              <a:gd name="connsiteY6" fmla="*/ 1573048 h 1573048"/>
              <a:gd name="connsiteX7" fmla="*/ 0 w 1258930"/>
              <a:gd name="connsiteY7" fmla="*/ 1447155 h 1573048"/>
              <a:gd name="connsiteX8" fmla="*/ 0 w 1258930"/>
              <a:gd name="connsiteY8" fmla="*/ 125893 h 157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8930" h="1573048">
                <a:moveTo>
                  <a:pt x="0" y="125893"/>
                </a:moveTo>
                <a:cubicBezTo>
                  <a:pt x="0" y="56364"/>
                  <a:pt x="56364" y="0"/>
                  <a:pt x="125893" y="0"/>
                </a:cubicBezTo>
                <a:lnTo>
                  <a:pt x="1133037" y="0"/>
                </a:lnTo>
                <a:cubicBezTo>
                  <a:pt x="1202566" y="0"/>
                  <a:pt x="1258930" y="56364"/>
                  <a:pt x="1258930" y="125893"/>
                </a:cubicBezTo>
                <a:lnTo>
                  <a:pt x="1258930" y="1447155"/>
                </a:lnTo>
                <a:cubicBezTo>
                  <a:pt x="1258930" y="1516684"/>
                  <a:pt x="1202566" y="1573048"/>
                  <a:pt x="1133037" y="1573048"/>
                </a:cubicBezTo>
                <a:lnTo>
                  <a:pt x="125893" y="1573048"/>
                </a:lnTo>
                <a:cubicBezTo>
                  <a:pt x="56364" y="1573048"/>
                  <a:pt x="0" y="1516684"/>
                  <a:pt x="0" y="1447155"/>
                </a:cubicBezTo>
                <a:lnTo>
                  <a:pt x="0" y="1258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6403" tIns="86403" rIns="86403" bIns="86403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300" kern="1200" dirty="0">
                <a:solidFill>
                  <a:schemeClr val="tx2"/>
                </a:solidFill>
              </a:rPr>
              <a:t>5. Commercial communicates to Marketing on the finalised cost.</a:t>
            </a:r>
          </a:p>
        </p:txBody>
      </p:sp>
    </p:spTree>
    <p:extLst>
      <p:ext uri="{BB962C8B-B14F-4D97-AF65-F5344CB8AC3E}">
        <p14:creationId xmlns:p14="http://schemas.microsoft.com/office/powerpoint/2010/main" val="183515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 Creation</a:t>
            </a:r>
          </a:p>
        </p:txBody>
      </p:sp>
      <p:sp>
        <p:nvSpPr>
          <p:cNvPr id="4" name="Freeform 3"/>
          <p:cNvSpPr/>
          <p:nvPr/>
        </p:nvSpPr>
        <p:spPr>
          <a:xfrm>
            <a:off x="1648681" y="1579624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29485" y="1169045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1. Commercial communicates to Marketing on the finalised vendor and cost.</a:t>
            </a:r>
          </a:p>
        </p:txBody>
      </p:sp>
      <p:sp>
        <p:nvSpPr>
          <p:cNvPr id="7" name="Freeform 6"/>
          <p:cNvSpPr/>
          <p:nvPr/>
        </p:nvSpPr>
        <p:spPr>
          <a:xfrm>
            <a:off x="3519506" y="1579624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1411580"/>
              <a:satOff val="5723"/>
              <a:lumOff val="756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00310" y="1169045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235132"/>
              <a:satOff val="5008"/>
              <a:lumOff val="662"/>
              <a:alphaOff val="0"/>
            </a:schemeClr>
          </a:fillRef>
          <a:effectRef idx="0">
            <a:schemeClr val="accent5">
              <a:hueOff val="-1235132"/>
              <a:satOff val="5008"/>
              <a:lumOff val="66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2. Marketing spoc needs to ensure cost and activity approval from CEO / Respective BU head.</a:t>
            </a:r>
          </a:p>
        </p:txBody>
      </p:sp>
      <p:sp>
        <p:nvSpPr>
          <p:cNvPr id="9" name="Freeform 8"/>
          <p:cNvSpPr/>
          <p:nvPr/>
        </p:nvSpPr>
        <p:spPr>
          <a:xfrm>
            <a:off x="5390331" y="1579624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2823159"/>
              <a:satOff val="11447"/>
              <a:lumOff val="1513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871135" y="1169045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70264"/>
              <a:satOff val="10016"/>
              <a:lumOff val="1324"/>
              <a:alphaOff val="0"/>
            </a:schemeClr>
          </a:fillRef>
          <a:effectRef idx="0">
            <a:schemeClr val="accent5">
              <a:hueOff val="-2470264"/>
              <a:satOff val="10016"/>
              <a:lumOff val="13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3. Marketing spoc needs to get the Performa Invoice (including tax) from the vendor </a:t>
            </a:r>
          </a:p>
        </p:txBody>
      </p:sp>
      <p:sp>
        <p:nvSpPr>
          <p:cNvPr id="11" name="Freeform 10"/>
          <p:cNvSpPr/>
          <p:nvPr/>
        </p:nvSpPr>
        <p:spPr>
          <a:xfrm>
            <a:off x="7261156" y="1579624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4234739"/>
              <a:satOff val="17170"/>
              <a:lumOff val="2269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5741960" y="1169045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705397"/>
              <a:satOff val="15024"/>
              <a:lumOff val="1985"/>
              <a:alphaOff val="0"/>
            </a:schemeClr>
          </a:fillRef>
          <a:effectRef idx="0">
            <a:schemeClr val="accent5">
              <a:hueOff val="-3705397"/>
              <a:satOff val="15024"/>
              <a:lumOff val="198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4. Marketing spoc  needs to raise PR request on mail for approval with CMO.</a:t>
            </a:r>
          </a:p>
        </p:txBody>
      </p:sp>
      <p:sp>
        <p:nvSpPr>
          <p:cNvPr id="13" name="Freeform 12"/>
          <p:cNvSpPr/>
          <p:nvPr/>
        </p:nvSpPr>
        <p:spPr>
          <a:xfrm>
            <a:off x="889983" y="2079842"/>
            <a:ext cx="7483299" cy="439888"/>
          </a:xfrm>
          <a:custGeom>
            <a:avLst/>
            <a:gdLst>
              <a:gd name="connsiteX0" fmla="*/ 7483299 w 7483299"/>
              <a:gd name="connsiteY0" fmla="*/ 0 h 439888"/>
              <a:gd name="connsiteX1" fmla="*/ 7483299 w 7483299"/>
              <a:gd name="connsiteY1" fmla="*/ 237044 h 439888"/>
              <a:gd name="connsiteX2" fmla="*/ 0 w 7483299"/>
              <a:gd name="connsiteY2" fmla="*/ 237044 h 439888"/>
              <a:gd name="connsiteX3" fmla="*/ 0 w 7483299"/>
              <a:gd name="connsiteY3" fmla="*/ 439888 h 43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83299" h="439888">
                <a:moveTo>
                  <a:pt x="7483299" y="0"/>
                </a:moveTo>
                <a:lnTo>
                  <a:pt x="7483299" y="237044"/>
                </a:lnTo>
                <a:lnTo>
                  <a:pt x="0" y="237044"/>
                </a:lnTo>
                <a:lnTo>
                  <a:pt x="0" y="439888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5646319"/>
              <a:satOff val="22894"/>
              <a:lumOff val="3025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66898" tIns="218194" rIns="3566898" bIns="218193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612785" y="1169045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40529"/>
              <a:satOff val="20032"/>
              <a:lumOff val="2647"/>
              <a:alphaOff val="0"/>
            </a:schemeClr>
          </a:fillRef>
          <a:effectRef idx="0">
            <a:schemeClr val="accent5">
              <a:hueOff val="-4940529"/>
              <a:satOff val="20032"/>
              <a:lumOff val="2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5. Post approval from CMO, Finance - Logesh needs to facilitate the ITEM CODE</a:t>
            </a:r>
          </a:p>
        </p:txBody>
      </p:sp>
      <p:sp>
        <p:nvSpPr>
          <p:cNvPr id="15" name="Freeform 14"/>
          <p:cNvSpPr/>
          <p:nvPr/>
        </p:nvSpPr>
        <p:spPr>
          <a:xfrm>
            <a:off x="1648681" y="2962709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7057899"/>
              <a:satOff val="28617"/>
              <a:lumOff val="3781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129485" y="2552131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175661"/>
              <a:satOff val="25040"/>
              <a:lumOff val="3309"/>
              <a:alphaOff val="0"/>
            </a:schemeClr>
          </a:fillRef>
          <a:effectRef idx="0">
            <a:schemeClr val="accent5">
              <a:hueOff val="-6175661"/>
              <a:satOff val="25040"/>
              <a:lumOff val="330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6. Preethi raises the PR request in system which needs to be approved by CMO</a:t>
            </a:r>
          </a:p>
        </p:txBody>
      </p:sp>
      <p:sp>
        <p:nvSpPr>
          <p:cNvPr id="17" name="Freeform 16"/>
          <p:cNvSpPr/>
          <p:nvPr/>
        </p:nvSpPr>
        <p:spPr>
          <a:xfrm>
            <a:off x="3519506" y="2962709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8469478"/>
              <a:satOff val="34341"/>
              <a:lumOff val="4538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/>
          </a:p>
        </p:txBody>
      </p:sp>
      <p:sp>
        <p:nvSpPr>
          <p:cNvPr id="18" name="Freeform 17"/>
          <p:cNvSpPr/>
          <p:nvPr/>
        </p:nvSpPr>
        <p:spPr>
          <a:xfrm>
            <a:off x="2000310" y="2552131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410793"/>
              <a:satOff val="30048"/>
              <a:lumOff val="3971"/>
              <a:alphaOff val="0"/>
            </a:schemeClr>
          </a:fillRef>
          <a:effectRef idx="0">
            <a:schemeClr val="accent5">
              <a:hueOff val="-7410793"/>
              <a:satOff val="30048"/>
              <a:lumOff val="39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7. Post approval from CMO, Commercial approval from Venkat is required</a:t>
            </a:r>
          </a:p>
        </p:txBody>
      </p:sp>
      <p:sp>
        <p:nvSpPr>
          <p:cNvPr id="19" name="Freeform 18"/>
          <p:cNvSpPr/>
          <p:nvPr/>
        </p:nvSpPr>
        <p:spPr>
          <a:xfrm>
            <a:off x="5547237" y="2962709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9881058"/>
              <a:satOff val="40064"/>
              <a:lumOff val="5294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/>
          </a:p>
        </p:txBody>
      </p:sp>
      <p:sp>
        <p:nvSpPr>
          <p:cNvPr id="20" name="Freeform 19"/>
          <p:cNvSpPr/>
          <p:nvPr/>
        </p:nvSpPr>
        <p:spPr>
          <a:xfrm>
            <a:off x="3871135" y="2552131"/>
            <a:ext cx="1677901" cy="912597"/>
          </a:xfrm>
          <a:custGeom>
            <a:avLst/>
            <a:gdLst>
              <a:gd name="connsiteX0" fmla="*/ 0 w 1677901"/>
              <a:gd name="connsiteY0" fmla="*/ 0 h 1153915"/>
              <a:gd name="connsiteX1" fmla="*/ 1677901 w 1677901"/>
              <a:gd name="connsiteY1" fmla="*/ 0 h 1153915"/>
              <a:gd name="connsiteX2" fmla="*/ 1677901 w 1677901"/>
              <a:gd name="connsiteY2" fmla="*/ 1153915 h 1153915"/>
              <a:gd name="connsiteX3" fmla="*/ 0 w 1677901"/>
              <a:gd name="connsiteY3" fmla="*/ 1153915 h 1153915"/>
              <a:gd name="connsiteX4" fmla="*/ 0 w 1677901"/>
              <a:gd name="connsiteY4" fmla="*/ 0 h 115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7901" h="1153915">
                <a:moveTo>
                  <a:pt x="0" y="0"/>
                </a:moveTo>
                <a:lnTo>
                  <a:pt x="1677901" y="0"/>
                </a:lnTo>
                <a:lnTo>
                  <a:pt x="1677901" y="1153915"/>
                </a:lnTo>
                <a:lnTo>
                  <a:pt x="0" y="11539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8645925"/>
              <a:satOff val="35056"/>
              <a:lumOff val="4632"/>
              <a:alphaOff val="0"/>
            </a:schemeClr>
          </a:fillRef>
          <a:effectRef idx="0">
            <a:schemeClr val="accent5">
              <a:hueOff val="-8645925"/>
              <a:satOff val="35056"/>
              <a:lumOff val="463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8. Post approval from  Commercial – Venkat, Finance Controller Ganesh’s approval is required</a:t>
            </a:r>
          </a:p>
        </p:txBody>
      </p:sp>
      <p:sp>
        <p:nvSpPr>
          <p:cNvPr id="21" name="Freeform 20"/>
          <p:cNvSpPr/>
          <p:nvPr/>
        </p:nvSpPr>
        <p:spPr>
          <a:xfrm>
            <a:off x="5898866" y="2552131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9. Post approval from finance controller Ganesh, PR request goes in commercial bin for PO Creation</a:t>
            </a:r>
            <a:endParaRPr lang="en-IN" sz="1100" kern="1200" dirty="0"/>
          </a:p>
        </p:txBody>
      </p:sp>
    </p:spTree>
    <p:extLst>
      <p:ext uri="{BB962C8B-B14F-4D97-AF65-F5344CB8AC3E}">
        <p14:creationId xmlns:p14="http://schemas.microsoft.com/office/powerpoint/2010/main" val="65609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Purchase Order Creation</a:t>
            </a:r>
          </a:p>
        </p:txBody>
      </p:sp>
      <p:sp>
        <p:nvSpPr>
          <p:cNvPr id="4" name="Freeform 3"/>
          <p:cNvSpPr/>
          <p:nvPr/>
        </p:nvSpPr>
        <p:spPr>
          <a:xfrm>
            <a:off x="119269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1. Post approval from Finance Controller </a:t>
            </a:r>
            <a:r>
              <a:rPr lang="en-IN" sz="1100" dirty="0">
                <a:solidFill>
                  <a:schemeClr val="tx2"/>
                </a:solidFill>
              </a:rPr>
              <a:t>G</a:t>
            </a:r>
            <a:r>
              <a:rPr lang="en-IN" sz="1100" kern="1200" dirty="0">
                <a:solidFill>
                  <a:schemeClr val="tx2"/>
                </a:solidFill>
              </a:rPr>
              <a:t>anesh, the PR Request goes in commercial bin for PO Creation</a:t>
            </a:r>
          </a:p>
        </p:txBody>
      </p:sp>
      <p:sp>
        <p:nvSpPr>
          <p:cNvPr id="6" name="Freeform 5"/>
          <p:cNvSpPr/>
          <p:nvPr/>
        </p:nvSpPr>
        <p:spPr>
          <a:xfrm>
            <a:off x="1329930" y="2024637"/>
            <a:ext cx="233327" cy="272949"/>
          </a:xfrm>
          <a:custGeom>
            <a:avLst/>
            <a:gdLst>
              <a:gd name="connsiteX0" fmla="*/ 0 w 233327"/>
              <a:gd name="connsiteY0" fmla="*/ 54590 h 272949"/>
              <a:gd name="connsiteX1" fmla="*/ 116664 w 233327"/>
              <a:gd name="connsiteY1" fmla="*/ 54590 h 272949"/>
              <a:gd name="connsiteX2" fmla="*/ 116664 w 233327"/>
              <a:gd name="connsiteY2" fmla="*/ 0 h 272949"/>
              <a:gd name="connsiteX3" fmla="*/ 233327 w 233327"/>
              <a:gd name="connsiteY3" fmla="*/ 136475 h 272949"/>
              <a:gd name="connsiteX4" fmla="*/ 116664 w 233327"/>
              <a:gd name="connsiteY4" fmla="*/ 272949 h 272949"/>
              <a:gd name="connsiteX5" fmla="*/ 116664 w 233327"/>
              <a:gd name="connsiteY5" fmla="*/ 218359 h 272949"/>
              <a:gd name="connsiteX6" fmla="*/ 0 w 233327"/>
              <a:gd name="connsiteY6" fmla="*/ 218359 h 272949"/>
              <a:gd name="connsiteX7" fmla="*/ 0 w 233327"/>
              <a:gd name="connsiteY7" fmla="*/ 54590 h 27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327" h="272949">
                <a:moveTo>
                  <a:pt x="0" y="54590"/>
                </a:moveTo>
                <a:lnTo>
                  <a:pt x="116664" y="54590"/>
                </a:lnTo>
                <a:lnTo>
                  <a:pt x="116664" y="0"/>
                </a:lnTo>
                <a:lnTo>
                  <a:pt x="233327" y="136475"/>
                </a:lnTo>
                <a:lnTo>
                  <a:pt x="116664" y="272949"/>
                </a:lnTo>
                <a:lnTo>
                  <a:pt x="116664" y="218359"/>
                </a:lnTo>
                <a:lnTo>
                  <a:pt x="0" y="218359"/>
                </a:lnTo>
                <a:lnTo>
                  <a:pt x="0" y="5459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4590" rIns="69998" bIns="5459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900" kern="1200">
              <a:solidFill>
                <a:schemeClr val="tx2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660111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976212"/>
              <a:satOff val="8013"/>
              <a:lumOff val="1059"/>
              <a:alphaOff val="0"/>
            </a:schemeClr>
          </a:fillRef>
          <a:effectRef idx="0">
            <a:schemeClr val="accent5">
              <a:hueOff val="-1976212"/>
              <a:satOff val="8013"/>
              <a:lumOff val="105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2. Commercial Spoc </a:t>
            </a:r>
            <a:r>
              <a:rPr lang="en-IN" sz="1100" kern="1200" dirty="0" err="1">
                <a:solidFill>
                  <a:schemeClr val="tx2"/>
                </a:solidFill>
              </a:rPr>
              <a:t>Venkat’s</a:t>
            </a:r>
            <a:r>
              <a:rPr lang="en-IN" sz="1100" kern="1200" dirty="0">
                <a:solidFill>
                  <a:schemeClr val="tx2"/>
                </a:solidFill>
              </a:rPr>
              <a:t> team creates PO for PO approval </a:t>
            </a:r>
          </a:p>
        </p:txBody>
      </p:sp>
      <p:sp>
        <p:nvSpPr>
          <p:cNvPr id="8" name="Freeform 7"/>
          <p:cNvSpPr/>
          <p:nvPr/>
        </p:nvSpPr>
        <p:spPr>
          <a:xfrm>
            <a:off x="2870772" y="2024637"/>
            <a:ext cx="233327" cy="272949"/>
          </a:xfrm>
          <a:custGeom>
            <a:avLst/>
            <a:gdLst>
              <a:gd name="connsiteX0" fmla="*/ 0 w 233327"/>
              <a:gd name="connsiteY0" fmla="*/ 54590 h 272949"/>
              <a:gd name="connsiteX1" fmla="*/ 116664 w 233327"/>
              <a:gd name="connsiteY1" fmla="*/ 54590 h 272949"/>
              <a:gd name="connsiteX2" fmla="*/ 116664 w 233327"/>
              <a:gd name="connsiteY2" fmla="*/ 0 h 272949"/>
              <a:gd name="connsiteX3" fmla="*/ 233327 w 233327"/>
              <a:gd name="connsiteY3" fmla="*/ 136475 h 272949"/>
              <a:gd name="connsiteX4" fmla="*/ 116664 w 233327"/>
              <a:gd name="connsiteY4" fmla="*/ 272949 h 272949"/>
              <a:gd name="connsiteX5" fmla="*/ 116664 w 233327"/>
              <a:gd name="connsiteY5" fmla="*/ 218359 h 272949"/>
              <a:gd name="connsiteX6" fmla="*/ 0 w 233327"/>
              <a:gd name="connsiteY6" fmla="*/ 218359 h 272949"/>
              <a:gd name="connsiteX7" fmla="*/ 0 w 233327"/>
              <a:gd name="connsiteY7" fmla="*/ 54590 h 27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327" h="272949">
                <a:moveTo>
                  <a:pt x="0" y="54590"/>
                </a:moveTo>
                <a:lnTo>
                  <a:pt x="116664" y="54590"/>
                </a:lnTo>
                <a:lnTo>
                  <a:pt x="116664" y="0"/>
                </a:lnTo>
                <a:lnTo>
                  <a:pt x="233327" y="136475"/>
                </a:lnTo>
                <a:lnTo>
                  <a:pt x="116664" y="272949"/>
                </a:lnTo>
                <a:lnTo>
                  <a:pt x="116664" y="218359"/>
                </a:lnTo>
                <a:lnTo>
                  <a:pt x="0" y="218359"/>
                </a:lnTo>
                <a:lnTo>
                  <a:pt x="0" y="5459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70264"/>
              <a:satOff val="10016"/>
              <a:lumOff val="1324"/>
              <a:alphaOff val="0"/>
            </a:schemeClr>
          </a:fillRef>
          <a:effectRef idx="0">
            <a:schemeClr val="accent5">
              <a:hueOff val="-2470264"/>
              <a:satOff val="10016"/>
              <a:lumOff val="13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4590" rIns="69998" bIns="5459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900" kern="120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200953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952423"/>
              <a:satOff val="16026"/>
              <a:lumOff val="2118"/>
              <a:alphaOff val="0"/>
            </a:schemeClr>
          </a:fillRef>
          <a:effectRef idx="0">
            <a:schemeClr val="accent5">
              <a:hueOff val="-3952423"/>
              <a:satOff val="16026"/>
              <a:lumOff val="211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3. Venkat approve the PO in System</a:t>
            </a:r>
          </a:p>
        </p:txBody>
      </p:sp>
      <p:sp>
        <p:nvSpPr>
          <p:cNvPr id="10" name="Freeform 9"/>
          <p:cNvSpPr/>
          <p:nvPr/>
        </p:nvSpPr>
        <p:spPr>
          <a:xfrm>
            <a:off x="4411614" y="2024637"/>
            <a:ext cx="233327" cy="272949"/>
          </a:xfrm>
          <a:custGeom>
            <a:avLst/>
            <a:gdLst>
              <a:gd name="connsiteX0" fmla="*/ 0 w 233327"/>
              <a:gd name="connsiteY0" fmla="*/ 54590 h 272949"/>
              <a:gd name="connsiteX1" fmla="*/ 116664 w 233327"/>
              <a:gd name="connsiteY1" fmla="*/ 54590 h 272949"/>
              <a:gd name="connsiteX2" fmla="*/ 116664 w 233327"/>
              <a:gd name="connsiteY2" fmla="*/ 0 h 272949"/>
              <a:gd name="connsiteX3" fmla="*/ 233327 w 233327"/>
              <a:gd name="connsiteY3" fmla="*/ 136475 h 272949"/>
              <a:gd name="connsiteX4" fmla="*/ 116664 w 233327"/>
              <a:gd name="connsiteY4" fmla="*/ 272949 h 272949"/>
              <a:gd name="connsiteX5" fmla="*/ 116664 w 233327"/>
              <a:gd name="connsiteY5" fmla="*/ 218359 h 272949"/>
              <a:gd name="connsiteX6" fmla="*/ 0 w 233327"/>
              <a:gd name="connsiteY6" fmla="*/ 218359 h 272949"/>
              <a:gd name="connsiteX7" fmla="*/ 0 w 233327"/>
              <a:gd name="connsiteY7" fmla="*/ 54590 h 27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327" h="272949">
                <a:moveTo>
                  <a:pt x="0" y="54590"/>
                </a:moveTo>
                <a:lnTo>
                  <a:pt x="116664" y="54590"/>
                </a:lnTo>
                <a:lnTo>
                  <a:pt x="116664" y="0"/>
                </a:lnTo>
                <a:lnTo>
                  <a:pt x="233327" y="136475"/>
                </a:lnTo>
                <a:lnTo>
                  <a:pt x="116664" y="272949"/>
                </a:lnTo>
                <a:lnTo>
                  <a:pt x="116664" y="218359"/>
                </a:lnTo>
                <a:lnTo>
                  <a:pt x="0" y="218359"/>
                </a:lnTo>
                <a:lnTo>
                  <a:pt x="0" y="5459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40529"/>
              <a:satOff val="20032"/>
              <a:lumOff val="2647"/>
              <a:alphaOff val="0"/>
            </a:schemeClr>
          </a:fillRef>
          <a:effectRef idx="0">
            <a:schemeClr val="accent5">
              <a:hueOff val="-4940529"/>
              <a:satOff val="20032"/>
              <a:lumOff val="2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4590" rIns="69998" bIns="5459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900" kern="1200">
              <a:solidFill>
                <a:schemeClr val="tx2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741795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928635"/>
              <a:satOff val="24038"/>
              <a:lumOff val="3176"/>
              <a:alphaOff val="0"/>
            </a:schemeClr>
          </a:fillRef>
          <a:effectRef idx="0">
            <a:schemeClr val="accent5">
              <a:hueOff val="-5928635"/>
              <a:satOff val="24038"/>
              <a:lumOff val="317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4. Post </a:t>
            </a:r>
            <a:r>
              <a:rPr lang="en-IN" sz="1100" kern="1200" dirty="0" err="1">
                <a:solidFill>
                  <a:schemeClr val="tx2"/>
                </a:solidFill>
              </a:rPr>
              <a:t>Venkat’s</a:t>
            </a:r>
            <a:r>
              <a:rPr lang="en-IN" sz="1100" kern="1200" dirty="0">
                <a:solidFill>
                  <a:schemeClr val="tx2"/>
                </a:solidFill>
              </a:rPr>
              <a:t> approval </a:t>
            </a:r>
            <a:r>
              <a:rPr lang="en-IN" sz="1100" kern="1200" dirty="0" err="1">
                <a:solidFill>
                  <a:schemeClr val="tx2"/>
                </a:solidFill>
              </a:rPr>
              <a:t>Sheshadri</a:t>
            </a:r>
            <a:r>
              <a:rPr lang="en-IN" sz="1100" kern="1200" dirty="0">
                <a:solidFill>
                  <a:schemeClr val="tx2"/>
                </a:solidFill>
              </a:rPr>
              <a:t> (Commercial Head) approves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5952456" y="2024637"/>
            <a:ext cx="233327" cy="272949"/>
          </a:xfrm>
          <a:custGeom>
            <a:avLst/>
            <a:gdLst>
              <a:gd name="connsiteX0" fmla="*/ 0 w 233327"/>
              <a:gd name="connsiteY0" fmla="*/ 54590 h 272949"/>
              <a:gd name="connsiteX1" fmla="*/ 116664 w 233327"/>
              <a:gd name="connsiteY1" fmla="*/ 54590 h 272949"/>
              <a:gd name="connsiteX2" fmla="*/ 116664 w 233327"/>
              <a:gd name="connsiteY2" fmla="*/ 0 h 272949"/>
              <a:gd name="connsiteX3" fmla="*/ 233327 w 233327"/>
              <a:gd name="connsiteY3" fmla="*/ 136475 h 272949"/>
              <a:gd name="connsiteX4" fmla="*/ 116664 w 233327"/>
              <a:gd name="connsiteY4" fmla="*/ 272949 h 272949"/>
              <a:gd name="connsiteX5" fmla="*/ 116664 w 233327"/>
              <a:gd name="connsiteY5" fmla="*/ 218359 h 272949"/>
              <a:gd name="connsiteX6" fmla="*/ 0 w 233327"/>
              <a:gd name="connsiteY6" fmla="*/ 218359 h 272949"/>
              <a:gd name="connsiteX7" fmla="*/ 0 w 233327"/>
              <a:gd name="connsiteY7" fmla="*/ 54590 h 27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327" h="272949">
                <a:moveTo>
                  <a:pt x="0" y="54590"/>
                </a:moveTo>
                <a:lnTo>
                  <a:pt x="116664" y="54590"/>
                </a:lnTo>
                <a:lnTo>
                  <a:pt x="116664" y="0"/>
                </a:lnTo>
                <a:lnTo>
                  <a:pt x="233327" y="136475"/>
                </a:lnTo>
                <a:lnTo>
                  <a:pt x="116664" y="272949"/>
                </a:lnTo>
                <a:lnTo>
                  <a:pt x="116664" y="218359"/>
                </a:lnTo>
                <a:lnTo>
                  <a:pt x="0" y="218359"/>
                </a:lnTo>
                <a:lnTo>
                  <a:pt x="0" y="5459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410793"/>
              <a:satOff val="30048"/>
              <a:lumOff val="3971"/>
              <a:alphaOff val="0"/>
            </a:schemeClr>
          </a:fillRef>
          <a:effectRef idx="0">
            <a:schemeClr val="accent5">
              <a:hueOff val="-7410793"/>
              <a:satOff val="30048"/>
              <a:lumOff val="39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4590" rIns="69998" bIns="5459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900" kern="1200">
              <a:solidFill>
                <a:schemeClr val="tx2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282637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904846"/>
              <a:satOff val="32051"/>
              <a:lumOff val="4235"/>
              <a:alphaOff val="0"/>
            </a:schemeClr>
          </a:fillRef>
          <a:effectRef idx="0">
            <a:schemeClr val="accent5">
              <a:hueOff val="-7904846"/>
              <a:satOff val="32051"/>
              <a:lumOff val="4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5. Post </a:t>
            </a:r>
            <a:r>
              <a:rPr lang="en-IN" sz="1100" kern="1200" dirty="0" err="1">
                <a:solidFill>
                  <a:schemeClr val="tx2"/>
                </a:solidFill>
              </a:rPr>
              <a:t>Sheshadri</a:t>
            </a:r>
            <a:r>
              <a:rPr lang="en-IN" sz="1100" kern="1200" dirty="0">
                <a:solidFill>
                  <a:schemeClr val="tx2"/>
                </a:solidFill>
              </a:rPr>
              <a:t> Finance Controller </a:t>
            </a:r>
            <a:r>
              <a:rPr lang="en-IN" sz="1100" dirty="0">
                <a:solidFill>
                  <a:schemeClr val="tx2"/>
                </a:solidFill>
              </a:rPr>
              <a:t>Ganesh</a:t>
            </a:r>
            <a:r>
              <a:rPr lang="en-IN" sz="1100" kern="1200" dirty="0">
                <a:solidFill>
                  <a:schemeClr val="tx2"/>
                </a:solidFill>
              </a:rPr>
              <a:t> approves it</a:t>
            </a:r>
          </a:p>
        </p:txBody>
      </p:sp>
      <p:sp>
        <p:nvSpPr>
          <p:cNvPr id="14" name="Freeform 13"/>
          <p:cNvSpPr/>
          <p:nvPr/>
        </p:nvSpPr>
        <p:spPr>
          <a:xfrm>
            <a:off x="7493299" y="2024637"/>
            <a:ext cx="233327" cy="272949"/>
          </a:xfrm>
          <a:custGeom>
            <a:avLst/>
            <a:gdLst>
              <a:gd name="connsiteX0" fmla="*/ 0 w 233327"/>
              <a:gd name="connsiteY0" fmla="*/ 54590 h 272949"/>
              <a:gd name="connsiteX1" fmla="*/ 116664 w 233327"/>
              <a:gd name="connsiteY1" fmla="*/ 54590 h 272949"/>
              <a:gd name="connsiteX2" fmla="*/ 116664 w 233327"/>
              <a:gd name="connsiteY2" fmla="*/ 0 h 272949"/>
              <a:gd name="connsiteX3" fmla="*/ 233327 w 233327"/>
              <a:gd name="connsiteY3" fmla="*/ 136475 h 272949"/>
              <a:gd name="connsiteX4" fmla="*/ 116664 w 233327"/>
              <a:gd name="connsiteY4" fmla="*/ 272949 h 272949"/>
              <a:gd name="connsiteX5" fmla="*/ 116664 w 233327"/>
              <a:gd name="connsiteY5" fmla="*/ 218359 h 272949"/>
              <a:gd name="connsiteX6" fmla="*/ 0 w 233327"/>
              <a:gd name="connsiteY6" fmla="*/ 218359 h 272949"/>
              <a:gd name="connsiteX7" fmla="*/ 0 w 233327"/>
              <a:gd name="connsiteY7" fmla="*/ 54590 h 27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327" h="272949">
                <a:moveTo>
                  <a:pt x="0" y="54590"/>
                </a:moveTo>
                <a:lnTo>
                  <a:pt x="116664" y="54590"/>
                </a:lnTo>
                <a:lnTo>
                  <a:pt x="116664" y="0"/>
                </a:lnTo>
                <a:lnTo>
                  <a:pt x="233327" y="136475"/>
                </a:lnTo>
                <a:lnTo>
                  <a:pt x="116664" y="272949"/>
                </a:lnTo>
                <a:lnTo>
                  <a:pt x="116664" y="218359"/>
                </a:lnTo>
                <a:lnTo>
                  <a:pt x="0" y="218359"/>
                </a:lnTo>
                <a:lnTo>
                  <a:pt x="0" y="5459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4590" rIns="69998" bIns="5459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900" kern="1200">
              <a:solidFill>
                <a:schemeClr val="tx2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823479" y="1355975"/>
            <a:ext cx="1100601" cy="1610274"/>
          </a:xfrm>
          <a:custGeom>
            <a:avLst/>
            <a:gdLst>
              <a:gd name="connsiteX0" fmla="*/ 0 w 1100601"/>
              <a:gd name="connsiteY0" fmla="*/ 110060 h 1610274"/>
              <a:gd name="connsiteX1" fmla="*/ 110060 w 1100601"/>
              <a:gd name="connsiteY1" fmla="*/ 0 h 1610274"/>
              <a:gd name="connsiteX2" fmla="*/ 990541 w 1100601"/>
              <a:gd name="connsiteY2" fmla="*/ 0 h 1610274"/>
              <a:gd name="connsiteX3" fmla="*/ 1100601 w 1100601"/>
              <a:gd name="connsiteY3" fmla="*/ 110060 h 1610274"/>
              <a:gd name="connsiteX4" fmla="*/ 1100601 w 1100601"/>
              <a:gd name="connsiteY4" fmla="*/ 1500214 h 1610274"/>
              <a:gd name="connsiteX5" fmla="*/ 990541 w 1100601"/>
              <a:gd name="connsiteY5" fmla="*/ 1610274 h 1610274"/>
              <a:gd name="connsiteX6" fmla="*/ 110060 w 1100601"/>
              <a:gd name="connsiteY6" fmla="*/ 1610274 h 1610274"/>
              <a:gd name="connsiteX7" fmla="*/ 0 w 1100601"/>
              <a:gd name="connsiteY7" fmla="*/ 1500214 h 1610274"/>
              <a:gd name="connsiteX8" fmla="*/ 0 w 1100601"/>
              <a:gd name="connsiteY8" fmla="*/ 110060 h 16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0601" h="1610274">
                <a:moveTo>
                  <a:pt x="0" y="110060"/>
                </a:moveTo>
                <a:cubicBezTo>
                  <a:pt x="0" y="49276"/>
                  <a:pt x="49276" y="0"/>
                  <a:pt x="110060" y="0"/>
                </a:cubicBezTo>
                <a:lnTo>
                  <a:pt x="990541" y="0"/>
                </a:lnTo>
                <a:cubicBezTo>
                  <a:pt x="1051325" y="0"/>
                  <a:pt x="1100601" y="49276"/>
                  <a:pt x="1100601" y="110060"/>
                </a:cubicBezTo>
                <a:lnTo>
                  <a:pt x="1100601" y="1500214"/>
                </a:lnTo>
                <a:cubicBezTo>
                  <a:pt x="1100601" y="1560998"/>
                  <a:pt x="1051325" y="1610274"/>
                  <a:pt x="990541" y="1610274"/>
                </a:cubicBezTo>
                <a:lnTo>
                  <a:pt x="110060" y="1610274"/>
                </a:lnTo>
                <a:cubicBezTo>
                  <a:pt x="49276" y="1610274"/>
                  <a:pt x="0" y="1560998"/>
                  <a:pt x="0" y="1500214"/>
                </a:cubicBezTo>
                <a:lnTo>
                  <a:pt x="0" y="1100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881058"/>
              <a:satOff val="40064"/>
              <a:lumOff val="5294"/>
              <a:alphaOff val="0"/>
            </a:schemeClr>
          </a:fillRef>
          <a:effectRef idx="0">
            <a:schemeClr val="accent5">
              <a:hueOff val="-9881058"/>
              <a:satOff val="40064"/>
              <a:lumOff val="529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4146" tIns="74146" rIns="74146" bIns="74146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1100" kern="1200" dirty="0">
                <a:solidFill>
                  <a:schemeClr val="tx2"/>
                </a:solidFill>
              </a:rPr>
              <a:t>6. After Ganesh approves it then Vignesh creates the PO and uploads on the </a:t>
            </a:r>
            <a:r>
              <a:rPr lang="en-IN" sz="1100" kern="1200" dirty="0" err="1">
                <a:solidFill>
                  <a:schemeClr val="tx2"/>
                </a:solidFill>
              </a:rPr>
              <a:t>iPortal</a:t>
            </a:r>
            <a:endParaRPr lang="en-IN" sz="1100" kern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81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Invoice Submission</a:t>
            </a:r>
          </a:p>
        </p:txBody>
      </p:sp>
      <p:sp>
        <p:nvSpPr>
          <p:cNvPr id="4" name="Freeform 3"/>
          <p:cNvSpPr/>
          <p:nvPr/>
        </p:nvSpPr>
        <p:spPr>
          <a:xfrm>
            <a:off x="1648681" y="1420997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29485" y="1010418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1. </a:t>
            </a:r>
            <a:r>
              <a:rPr lang="en-IN" sz="900" dirty="0">
                <a:solidFill>
                  <a:schemeClr val="tx2"/>
                </a:solidFill>
              </a:rPr>
              <a:t>Partner / Vendor needs to create invoice based on PO</a:t>
            </a:r>
            <a:endParaRPr lang="en-IN" sz="900" kern="1200" dirty="0">
              <a:solidFill>
                <a:schemeClr val="tx2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519506" y="1420997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1411580"/>
              <a:satOff val="5723"/>
              <a:lumOff val="756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00310" y="1010418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235132"/>
              <a:satOff val="5008"/>
              <a:lumOff val="662"/>
              <a:alphaOff val="0"/>
            </a:schemeClr>
          </a:fillRef>
          <a:effectRef idx="0">
            <a:schemeClr val="accent5">
              <a:hueOff val="-1235132"/>
              <a:satOff val="5008"/>
              <a:lumOff val="66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2. Marketing to </a:t>
            </a:r>
            <a:r>
              <a:rPr lang="en-IN" sz="900" dirty="0">
                <a:solidFill>
                  <a:schemeClr val="tx2"/>
                </a:solidFill>
              </a:rPr>
              <a:t>v</a:t>
            </a:r>
            <a:r>
              <a:rPr lang="en-IN" sz="900" kern="1200" dirty="0">
                <a:solidFill>
                  <a:schemeClr val="tx2"/>
                </a:solidFill>
              </a:rPr>
              <a:t>alidate the soft copy of the invoice visa vis Purchase Order</a:t>
            </a:r>
          </a:p>
        </p:txBody>
      </p:sp>
      <p:sp>
        <p:nvSpPr>
          <p:cNvPr id="9" name="Freeform 8"/>
          <p:cNvSpPr/>
          <p:nvPr/>
        </p:nvSpPr>
        <p:spPr>
          <a:xfrm>
            <a:off x="5390331" y="1420997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2823159"/>
              <a:satOff val="11447"/>
              <a:lumOff val="1513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871135" y="1010418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70264"/>
              <a:satOff val="10016"/>
              <a:lumOff val="1324"/>
              <a:alphaOff val="0"/>
            </a:schemeClr>
          </a:fillRef>
          <a:effectRef idx="0">
            <a:schemeClr val="accent5">
              <a:hueOff val="-2470264"/>
              <a:satOff val="10016"/>
              <a:lumOff val="13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3. Ensure the Hardcopy </a:t>
            </a:r>
            <a:r>
              <a:rPr lang="en-IN" sz="900" dirty="0">
                <a:solidFill>
                  <a:schemeClr val="tx2"/>
                </a:solidFill>
              </a:rPr>
              <a:t>of invoice and submission of the same visa vis PO copy with all necessary document on the </a:t>
            </a:r>
            <a:r>
              <a:rPr lang="en-IN" sz="900" dirty="0" err="1">
                <a:solidFill>
                  <a:schemeClr val="tx2"/>
                </a:solidFill>
              </a:rPr>
              <a:t>iPortal</a:t>
            </a:r>
            <a:endParaRPr lang="en-IN" sz="900" kern="1200" dirty="0">
              <a:solidFill>
                <a:schemeClr val="tx2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261156" y="1420997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4234739"/>
              <a:satOff val="17170"/>
              <a:lumOff val="2269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5741960" y="1010418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705397"/>
              <a:satOff val="15024"/>
              <a:lumOff val="1985"/>
              <a:alphaOff val="0"/>
            </a:schemeClr>
          </a:fillRef>
          <a:effectRef idx="0">
            <a:schemeClr val="accent5">
              <a:hueOff val="-3705397"/>
              <a:satOff val="15024"/>
              <a:lumOff val="198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4. </a:t>
            </a:r>
            <a:r>
              <a:rPr lang="en-IN" sz="900" dirty="0">
                <a:solidFill>
                  <a:schemeClr val="tx2"/>
                </a:solidFill>
              </a:rPr>
              <a:t>After invoice is uploaded on the </a:t>
            </a:r>
            <a:r>
              <a:rPr lang="en-IN" sz="900" dirty="0" err="1">
                <a:solidFill>
                  <a:schemeClr val="tx2"/>
                </a:solidFill>
              </a:rPr>
              <a:t>iPortal</a:t>
            </a:r>
            <a:r>
              <a:rPr lang="en-IN" sz="900" dirty="0">
                <a:solidFill>
                  <a:schemeClr val="tx2"/>
                </a:solidFill>
              </a:rPr>
              <a:t> by the vendor, the ASBN code is generated.</a:t>
            </a:r>
            <a:endParaRPr lang="en-IN" sz="900" kern="1200" dirty="0">
              <a:solidFill>
                <a:schemeClr val="tx2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200400" y="1921214"/>
            <a:ext cx="5172882" cy="499451"/>
          </a:xfrm>
          <a:custGeom>
            <a:avLst/>
            <a:gdLst>
              <a:gd name="connsiteX0" fmla="*/ 7483299 w 7483299"/>
              <a:gd name="connsiteY0" fmla="*/ 0 h 439888"/>
              <a:gd name="connsiteX1" fmla="*/ 7483299 w 7483299"/>
              <a:gd name="connsiteY1" fmla="*/ 237044 h 439888"/>
              <a:gd name="connsiteX2" fmla="*/ 0 w 7483299"/>
              <a:gd name="connsiteY2" fmla="*/ 237044 h 439888"/>
              <a:gd name="connsiteX3" fmla="*/ 0 w 7483299"/>
              <a:gd name="connsiteY3" fmla="*/ 439888 h 43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83299" h="439888">
                <a:moveTo>
                  <a:pt x="7483299" y="0"/>
                </a:moveTo>
                <a:lnTo>
                  <a:pt x="7483299" y="237044"/>
                </a:lnTo>
                <a:lnTo>
                  <a:pt x="0" y="237044"/>
                </a:lnTo>
                <a:lnTo>
                  <a:pt x="0" y="439888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5646319"/>
              <a:satOff val="22894"/>
              <a:lumOff val="3025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66898" tIns="218194" rIns="3566898" bIns="218193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4" name="Freeform 13">
            <a:hlinkClick r:id="rId2" action="ppaction://hlinkfile"/>
          </p:cNvPr>
          <p:cNvSpPr/>
          <p:nvPr/>
        </p:nvSpPr>
        <p:spPr>
          <a:xfrm>
            <a:off x="7612785" y="1010418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40529"/>
              <a:satOff val="20032"/>
              <a:lumOff val="2647"/>
              <a:alphaOff val="0"/>
            </a:schemeClr>
          </a:fillRef>
          <a:effectRef idx="0">
            <a:schemeClr val="accent5">
              <a:hueOff val="-4940529"/>
              <a:satOff val="20032"/>
              <a:lumOff val="2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5. </a:t>
            </a:r>
            <a:r>
              <a:rPr lang="en-IN" sz="900" dirty="0">
                <a:solidFill>
                  <a:schemeClr val="tx2"/>
                </a:solidFill>
              </a:rPr>
              <a:t>Marketing SPOC shares the ASBN code and invoice details to the Commercials team to process payments.</a:t>
            </a:r>
            <a:endParaRPr lang="en-IN" sz="900" kern="1200" dirty="0">
              <a:solidFill>
                <a:schemeClr val="tx2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032653" y="2831245"/>
            <a:ext cx="319229" cy="91440"/>
          </a:xfrm>
          <a:custGeom>
            <a:avLst/>
            <a:gdLst>
              <a:gd name="connsiteX0" fmla="*/ 0 w 319229"/>
              <a:gd name="connsiteY0" fmla="*/ 45720 h 91440"/>
              <a:gd name="connsiteX1" fmla="*/ 319229 w 319229"/>
              <a:gd name="connsiteY1" fmla="*/ 45720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9229" h="91440">
                <a:moveTo>
                  <a:pt x="0" y="45720"/>
                </a:moveTo>
                <a:lnTo>
                  <a:pt x="319229" y="45720"/>
                </a:lnTo>
              </a:path>
            </a:pathLst>
          </a:custGeom>
          <a:noFill/>
          <a:ln w="28575">
            <a:tailEnd type="arrow"/>
          </a:ln>
        </p:spPr>
        <p:style>
          <a:lnRef idx="1">
            <a:schemeClr val="accent5">
              <a:hueOff val="-7057899"/>
              <a:satOff val="28617"/>
              <a:lumOff val="3781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3569" tIns="43969" rIns="163569" bIns="4397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kern="1200">
              <a:solidFill>
                <a:schemeClr val="tx2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2513457" y="2420667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175661"/>
              <a:satOff val="25040"/>
              <a:lumOff val="3309"/>
              <a:alphaOff val="0"/>
            </a:schemeClr>
          </a:fillRef>
          <a:effectRef idx="0">
            <a:schemeClr val="accent5">
              <a:hueOff val="-6175661"/>
              <a:satOff val="25040"/>
              <a:lumOff val="330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6</a:t>
            </a:r>
            <a:r>
              <a:rPr lang="en-IN" sz="900" dirty="0">
                <a:solidFill>
                  <a:schemeClr val="tx2"/>
                </a:solidFill>
              </a:rPr>
              <a:t>. Satish generates the MRN and makes the GL entries. From there it goes to Finance team.</a:t>
            </a:r>
            <a:endParaRPr lang="en-IN" sz="900" kern="1200" dirty="0">
              <a:solidFill>
                <a:schemeClr val="tx2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4384282" y="2420667"/>
            <a:ext cx="1520995" cy="912597"/>
          </a:xfrm>
          <a:custGeom>
            <a:avLst/>
            <a:gdLst>
              <a:gd name="connsiteX0" fmla="*/ 0 w 1520995"/>
              <a:gd name="connsiteY0" fmla="*/ 0 h 912597"/>
              <a:gd name="connsiteX1" fmla="*/ 1520995 w 1520995"/>
              <a:gd name="connsiteY1" fmla="*/ 0 h 912597"/>
              <a:gd name="connsiteX2" fmla="*/ 1520995 w 1520995"/>
              <a:gd name="connsiteY2" fmla="*/ 912597 h 912597"/>
              <a:gd name="connsiteX3" fmla="*/ 0 w 1520995"/>
              <a:gd name="connsiteY3" fmla="*/ 912597 h 912597"/>
              <a:gd name="connsiteX4" fmla="*/ 0 w 1520995"/>
              <a:gd name="connsiteY4" fmla="*/ 0 h 91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995" h="912597">
                <a:moveTo>
                  <a:pt x="0" y="0"/>
                </a:moveTo>
                <a:lnTo>
                  <a:pt x="1520995" y="0"/>
                </a:lnTo>
                <a:lnTo>
                  <a:pt x="1520995" y="912597"/>
                </a:lnTo>
                <a:lnTo>
                  <a:pt x="0" y="9125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410793"/>
              <a:satOff val="30048"/>
              <a:lumOff val="3971"/>
              <a:alphaOff val="0"/>
            </a:schemeClr>
          </a:fillRef>
          <a:effectRef idx="0">
            <a:schemeClr val="accent5">
              <a:hueOff val="-7410793"/>
              <a:satOff val="30048"/>
              <a:lumOff val="39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900" kern="1200" dirty="0">
                <a:solidFill>
                  <a:schemeClr val="tx2"/>
                </a:solidFill>
              </a:rPr>
              <a:t>7. Finance to make payments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2878" y="3743842"/>
            <a:ext cx="5038243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Note:</a:t>
            </a:r>
          </a:p>
          <a:p>
            <a:r>
              <a:rPr lang="en-IN" sz="1400" dirty="0"/>
              <a:t>Marketing team to maintain a weekly tracker online to be updated every Wednesday . </a:t>
            </a:r>
          </a:p>
          <a:p>
            <a:endParaRPr lang="en-IN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501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1BDC-4B81-40C4-A2DC-D44F3B241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Submission -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D156-8E6E-44F0-B9C9-4683BAD01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invoices that needs to be submitted for payment vis-a-vis the PO issued needs to be submitted within 30 days from the invoice date.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Invoices crossed more than 30 days from the invoice date, we need get the processing approvals before submission of invoice.</a:t>
            </a:r>
          </a:p>
          <a:p>
            <a:endParaRPr lang="en-US" dirty="0"/>
          </a:p>
          <a:p>
            <a:r>
              <a:rPr lang="en-US" dirty="0"/>
              <a:t>Approvals required as below:</a:t>
            </a:r>
          </a:p>
          <a:p>
            <a:endParaRPr lang="en-US" dirty="0"/>
          </a:p>
          <a:p>
            <a:pPr lvl="1"/>
            <a:r>
              <a:rPr lang="en-US" dirty="0"/>
              <a:t>Invoice crossed more than 30 days &amp; </a:t>
            </a:r>
            <a:r>
              <a:rPr lang="en-US" dirty="0" err="1"/>
              <a:t>upto</a:t>
            </a:r>
            <a:r>
              <a:rPr lang="en-US" dirty="0"/>
              <a:t> 90 days :  Need approval from Mr. Seshadri  Venkiteswaran.</a:t>
            </a:r>
          </a:p>
          <a:p>
            <a:pPr lvl="1"/>
            <a:r>
              <a:rPr lang="en-US" dirty="0"/>
              <a:t>Invoice crossed more than 90 days : Need approval from Mr. C R Rao.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70462"/>
      </p:ext>
    </p:extLst>
  </p:cSld>
  <p:clrMapOvr>
    <a:masterClrMapping/>
  </p:clrMapOvr>
</p:sld>
</file>

<file path=ppt/theme/theme1.xml><?xml version="1.0" encoding="utf-8"?>
<a:theme xmlns:a="http://schemas.openxmlformats.org/drawingml/2006/main" name="Sify New Theme">
  <a:themeElements>
    <a:clrScheme name="Sify new them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5B3D7"/>
      </a:accent1>
      <a:accent2>
        <a:srgbClr val="D99694"/>
      </a:accent2>
      <a:accent3>
        <a:srgbClr val="C3D69B"/>
      </a:accent3>
      <a:accent4>
        <a:srgbClr val="B2A2C7"/>
      </a:accent4>
      <a:accent5>
        <a:srgbClr val="92CDDC"/>
      </a:accent5>
      <a:accent6>
        <a:srgbClr val="FAC08F"/>
      </a:accent6>
      <a:hlink>
        <a:srgbClr val="0000FF"/>
      </a:hlink>
      <a:folHlink>
        <a:srgbClr val="800080"/>
      </a:folHlink>
    </a:clrScheme>
    <a:fontScheme name="Sify New Them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9959</TotalTime>
  <Words>698</Words>
  <Application>Microsoft Office PowerPoint</Application>
  <PresentationFormat>On-screen Show (16:9)</PresentationFormat>
  <Paragraphs>79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</vt:lpstr>
      <vt:lpstr>Sify New Theme</vt:lpstr>
      <vt:lpstr>PowerPoint Presentation</vt:lpstr>
      <vt:lpstr>Agenda</vt:lpstr>
      <vt:lpstr>Organisation Structure</vt:lpstr>
      <vt:lpstr>PRE PR/PO Requisition  Work-Flow</vt:lpstr>
      <vt:lpstr>PowerPoint Presentation</vt:lpstr>
      <vt:lpstr>PR Creation</vt:lpstr>
      <vt:lpstr>Purchase Order Creation</vt:lpstr>
      <vt:lpstr>Invoice Submission</vt:lpstr>
      <vt:lpstr>Invoice Submission -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Shanker Sareen</dc:creator>
  <cp:lastModifiedBy>Ali Imran Khan</cp:lastModifiedBy>
  <cp:revision>505</cp:revision>
  <dcterms:created xsi:type="dcterms:W3CDTF">2018-05-30T06:38:40Z</dcterms:created>
  <dcterms:modified xsi:type="dcterms:W3CDTF">2023-05-25T10:04:57Z</dcterms:modified>
</cp:coreProperties>
</file>