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10" r:id="rId2"/>
  </p:sldMasterIdLst>
  <p:notesMasterIdLst>
    <p:notesMasterId r:id="rId59"/>
  </p:notesMasterIdLst>
  <p:handoutMasterIdLst>
    <p:handoutMasterId r:id="rId60"/>
  </p:handoutMasterIdLst>
  <p:sldIdLst>
    <p:sldId id="2112" r:id="rId3"/>
    <p:sldId id="2113" r:id="rId4"/>
    <p:sldId id="337" r:id="rId5"/>
    <p:sldId id="392" r:id="rId6"/>
    <p:sldId id="352" r:id="rId7"/>
    <p:sldId id="350" r:id="rId8"/>
    <p:sldId id="767" r:id="rId9"/>
    <p:sldId id="2100" r:id="rId10"/>
    <p:sldId id="2101" r:id="rId11"/>
    <p:sldId id="715" r:id="rId12"/>
    <p:sldId id="2114" r:id="rId13"/>
    <p:sldId id="2092" r:id="rId14"/>
    <p:sldId id="2088" r:id="rId15"/>
    <p:sldId id="2102" r:id="rId16"/>
    <p:sldId id="2103" r:id="rId17"/>
    <p:sldId id="2104" r:id="rId18"/>
    <p:sldId id="591" r:id="rId19"/>
    <p:sldId id="2108" r:id="rId20"/>
    <p:sldId id="508" r:id="rId21"/>
    <p:sldId id="2085" r:id="rId22"/>
    <p:sldId id="2086" r:id="rId23"/>
    <p:sldId id="2093" r:id="rId24"/>
    <p:sldId id="2094" r:id="rId25"/>
    <p:sldId id="2105" r:id="rId26"/>
    <p:sldId id="2115" r:id="rId27"/>
    <p:sldId id="712" r:id="rId28"/>
    <p:sldId id="2106" r:id="rId29"/>
    <p:sldId id="388" r:id="rId30"/>
    <p:sldId id="2116" r:id="rId31"/>
    <p:sldId id="545" r:id="rId32"/>
    <p:sldId id="2117" r:id="rId33"/>
    <p:sldId id="528" r:id="rId34"/>
    <p:sldId id="530" r:id="rId35"/>
    <p:sldId id="529" r:id="rId36"/>
    <p:sldId id="2118" r:id="rId37"/>
    <p:sldId id="257" r:id="rId38"/>
    <p:sldId id="577" r:id="rId39"/>
    <p:sldId id="258" r:id="rId40"/>
    <p:sldId id="399" r:id="rId41"/>
    <p:sldId id="259" r:id="rId42"/>
    <p:sldId id="260" r:id="rId43"/>
    <p:sldId id="512" r:id="rId44"/>
    <p:sldId id="716" r:id="rId45"/>
    <p:sldId id="2107" r:id="rId46"/>
    <p:sldId id="2119" r:id="rId47"/>
    <p:sldId id="2098" r:id="rId48"/>
    <p:sldId id="2120" r:id="rId49"/>
    <p:sldId id="568" r:id="rId50"/>
    <p:sldId id="624" r:id="rId51"/>
    <p:sldId id="2087" r:id="rId52"/>
    <p:sldId id="2097" r:id="rId53"/>
    <p:sldId id="623" r:id="rId54"/>
    <p:sldId id="2109" r:id="rId55"/>
    <p:sldId id="543" r:id="rId56"/>
    <p:sldId id="2111" r:id="rId57"/>
    <p:sldId id="765" r:id="rId58"/>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2" userDrawn="1">
          <p15:clr>
            <a:srgbClr val="A4A3A4"/>
          </p15:clr>
        </p15:guide>
        <p15:guide id="2" orient="horz" pos="2935"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157CBE"/>
    <a:srgbClr val="D3482D"/>
    <a:srgbClr val="858586"/>
    <a:srgbClr val="A6A6A6"/>
    <a:srgbClr val="F2F2F2"/>
    <a:srgbClr val="03A7A8"/>
    <a:srgbClr val="FDCD0F"/>
    <a:srgbClr val="10253F"/>
    <a:srgbClr val="BDD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2" autoAdjust="0"/>
    <p:restoredTop sz="94279" autoAdjust="0"/>
  </p:normalViewPr>
  <p:slideViewPr>
    <p:cSldViewPr showGuides="1">
      <p:cViewPr>
        <p:scale>
          <a:sx n="75" d="100"/>
          <a:sy n="75" d="100"/>
        </p:scale>
        <p:origin x="696" y="432"/>
      </p:cViewPr>
      <p:guideLst>
        <p:guide orient="horz" pos="622"/>
        <p:guide orient="horz" pos="2935"/>
        <p:guide orient="horz" pos="395"/>
        <p:guide pos="204"/>
        <p:guide pos="5556"/>
        <p:guide pos="2880"/>
        <p:guide pos="2789"/>
        <p:guide pos="2971"/>
      </p:guideLst>
    </p:cSldViewPr>
  </p:slideViewPr>
  <p:notesTextViewPr>
    <p:cViewPr>
      <p:scale>
        <a:sx n="100" d="100"/>
        <a:sy n="100" d="100"/>
      </p:scale>
      <p:origin x="0" y="0"/>
    </p:cViewPr>
  </p:notesTextViewPr>
  <p:sorterViewPr>
    <p:cViewPr>
      <p:scale>
        <a:sx n="150" d="100"/>
        <a:sy n="150" d="100"/>
      </p:scale>
      <p:origin x="0" y="-19085"/>
    </p:cViewPr>
  </p:sorterViewPr>
  <p:notesViewPr>
    <p:cSldViewPr showGuides="1">
      <p:cViewPr varScale="1">
        <p:scale>
          <a:sx n="60" d="100"/>
          <a:sy n="60" d="100"/>
        </p:scale>
        <p:origin x="2333" y="38"/>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83FB6-25A0-4ACC-91F9-F6E0C26B02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DBBA7074-63E8-49E5-AA44-3F78326723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4D0E73-2ADC-4F32-8470-415ECE018C05}" type="datetimeFigureOut">
              <a:rPr lang="en-IN" smtClean="0"/>
              <a:t>11-09-2023</a:t>
            </a:fld>
            <a:endParaRPr lang="en-IN"/>
          </a:p>
        </p:txBody>
      </p:sp>
      <p:sp>
        <p:nvSpPr>
          <p:cNvPr id="4" name="Footer Placeholder 3">
            <a:extLst>
              <a:ext uri="{FF2B5EF4-FFF2-40B4-BE49-F238E27FC236}">
                <a16:creationId xmlns:a16="http://schemas.microsoft.com/office/drawing/2014/main" id="{CE02E91D-FB5C-43FF-B33E-2C4EB59D60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746C83B-3C65-430D-A372-C2ADDAD7BB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BA433D-93E1-40D2-B5B6-19B2713DE70A}" type="slidenum">
              <a:rPr lang="en-IN" smtClean="0"/>
              <a:t>‹#›</a:t>
            </a:fld>
            <a:endParaRPr lang="en-IN"/>
          </a:p>
        </p:txBody>
      </p:sp>
    </p:spTree>
    <p:extLst>
      <p:ext uri="{BB962C8B-B14F-4D97-AF65-F5344CB8AC3E}">
        <p14:creationId xmlns:p14="http://schemas.microsoft.com/office/powerpoint/2010/main" val="3085708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8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11630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4</a:t>
            </a:fld>
            <a:endParaRPr lang="en-US" dirty="0"/>
          </a:p>
        </p:txBody>
      </p:sp>
    </p:spTree>
    <p:extLst>
      <p:ext uri="{BB962C8B-B14F-4D97-AF65-F5344CB8AC3E}">
        <p14:creationId xmlns:p14="http://schemas.microsoft.com/office/powerpoint/2010/main" val="6451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3B302B-2E52-4D63-B2EB-99A98702C762}" type="slidenum">
              <a:rPr lang="en-IN" smtClean="0"/>
              <a:pPr>
                <a:defRPr/>
              </a:pPr>
              <a:t>30</a:t>
            </a:fld>
            <a:endParaRPr lang="en-IN"/>
          </a:p>
        </p:txBody>
      </p:sp>
    </p:spTree>
    <p:extLst>
      <p:ext uri="{BB962C8B-B14F-4D97-AF65-F5344CB8AC3E}">
        <p14:creationId xmlns:p14="http://schemas.microsoft.com/office/powerpoint/2010/main" val="291814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5D6DFA8-C673-46FC-9156-DA546E2A9808}" type="slidenum">
              <a:rPr lang="en-US" smtClean="0"/>
              <a:t>37</a:t>
            </a:fld>
            <a:endParaRPr lang="en-US"/>
          </a:p>
        </p:txBody>
      </p:sp>
    </p:spTree>
    <p:extLst>
      <p:ext uri="{BB962C8B-B14F-4D97-AF65-F5344CB8AC3E}">
        <p14:creationId xmlns:p14="http://schemas.microsoft.com/office/powerpoint/2010/main" val="183259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IN" baseline="0" dirty="0"/>
          </a:p>
        </p:txBody>
      </p:sp>
    </p:spTree>
    <p:extLst>
      <p:ext uri="{BB962C8B-B14F-4D97-AF65-F5344CB8AC3E}">
        <p14:creationId xmlns:p14="http://schemas.microsoft.com/office/powerpoint/2010/main" val="227433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CD3B302B-2E52-4D63-B2EB-99A98702C762}" type="slidenum">
              <a:rPr lang="en-IN" smtClean="0"/>
              <a:pPr>
                <a:defRPr/>
              </a:pPr>
              <a:t>54</a:t>
            </a:fld>
            <a:endParaRPr lang="en-IN"/>
          </a:p>
        </p:txBody>
      </p:sp>
    </p:spTree>
    <p:extLst>
      <p:ext uri="{BB962C8B-B14F-4D97-AF65-F5344CB8AC3E}">
        <p14:creationId xmlns:p14="http://schemas.microsoft.com/office/powerpoint/2010/main" val="2037465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9"/>
            <a:ext cx="8229586" cy="646321"/>
          </a:xfrm>
        </p:spPr>
        <p:txBody>
          <a:bodyPr anchor="t" anchorCtr="0"/>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04347" y="1522102"/>
            <a:ext cx="8229600" cy="306260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25">
                <a:solidFill>
                  <a:schemeClr val="accent1"/>
                </a:solidFill>
              </a:defRPr>
            </a:lvl1pPr>
            <a:lvl2pPr marL="457120" indent="0">
              <a:buFontTx/>
              <a:buNone/>
              <a:defRPr/>
            </a:lvl2pPr>
            <a:lvl3pPr marL="914240" indent="0">
              <a:buFontTx/>
              <a:buNone/>
              <a:defRPr/>
            </a:lvl3pPr>
            <a:lvl4pPr marL="1371360" indent="0">
              <a:buFontTx/>
              <a:buNone/>
              <a:defRPr/>
            </a:lvl4pPr>
            <a:lvl5pPr marL="1828480" indent="0">
              <a:buFontTx/>
              <a:buNone/>
              <a:defRPr/>
            </a:lvl5pPr>
          </a:lstStyle>
          <a:p>
            <a:pPr lvl="0"/>
            <a:r>
              <a:rPr lang="en-US"/>
              <a:t>Click to edit Master text styles</a:t>
            </a:r>
          </a:p>
        </p:txBody>
      </p:sp>
    </p:spTree>
    <p:extLst>
      <p:ext uri="{BB962C8B-B14F-4D97-AF65-F5344CB8AC3E}">
        <p14:creationId xmlns:p14="http://schemas.microsoft.com/office/powerpoint/2010/main" val="236423634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dirty="0"/>
          </a:p>
        </p:txBody>
      </p:sp>
      <p:sp>
        <p:nvSpPr>
          <p:cNvPr id="6" name="Text Placeholder 12"/>
          <p:cNvSpPr>
            <a:spLocks noGrp="1"/>
          </p:cNvSpPr>
          <p:nvPr>
            <p:ph type="body" sz="quarter" idx="13" hasCustomPrompt="1"/>
          </p:nvPr>
        </p:nvSpPr>
        <p:spPr>
          <a:xfrm>
            <a:off x="398964" y="1030306"/>
            <a:ext cx="8346072"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9/11/2023</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0035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9/11/2023</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6020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38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3218783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050" name="Picture 2" descr="https://ibcdn.imagesbazaar.com/img1024/15005/SM583169.jpg">
            <a:extLst>
              <a:ext uri="{FF2B5EF4-FFF2-40B4-BE49-F238E27FC236}">
                <a16:creationId xmlns:a16="http://schemas.microsoft.com/office/drawing/2014/main" id="{9A4D980E-576A-4201-B532-B46C278545F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590" b="20213"/>
          <a:stretch/>
        </p:blipFill>
        <p:spPr bwMode="auto">
          <a:xfrm>
            <a:off x="0" y="1"/>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907C59E5-49DF-412C-ADAE-38D77BC6DC98}"/>
              </a:ext>
            </a:extLst>
          </p:cNvPr>
          <p:cNvSpPr/>
          <p:nvPr userDrawn="1"/>
        </p:nvSpPr>
        <p:spPr>
          <a:xfrm>
            <a:off x="8877270" y="3013317"/>
            <a:ext cx="266729" cy="1724400"/>
          </a:xfrm>
          <a:prstGeom prst="rect">
            <a:avLst/>
          </a:prstGeom>
          <a:solidFill>
            <a:srgbClr val="157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CC1D9FEF-B05A-4094-A4E6-831FBF0BE7E2}"/>
              </a:ext>
            </a:extLst>
          </p:cNvPr>
          <p:cNvSpPr/>
          <p:nvPr userDrawn="1"/>
        </p:nvSpPr>
        <p:spPr>
          <a:xfrm>
            <a:off x="8613456" y="3013317"/>
            <a:ext cx="266729" cy="1724400"/>
          </a:xfrm>
          <a:prstGeom prst="rect">
            <a:avLst/>
          </a:prstGeom>
          <a:solidFill>
            <a:srgbClr val="157CB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0BBC12B1-2EB6-4914-888D-B95D9E18F442}"/>
              </a:ext>
            </a:extLst>
          </p:cNvPr>
          <p:cNvSpPr/>
          <p:nvPr userDrawn="1"/>
        </p:nvSpPr>
        <p:spPr>
          <a:xfrm>
            <a:off x="8352302" y="3013317"/>
            <a:ext cx="266729" cy="1724400"/>
          </a:xfrm>
          <a:prstGeom prst="rect">
            <a:avLst/>
          </a:prstGeom>
          <a:solidFill>
            <a:srgbClr val="157C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3458559"/>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le 33">
            <a:extLst>
              <a:ext uri="{FF2B5EF4-FFF2-40B4-BE49-F238E27FC236}">
                <a16:creationId xmlns:a16="http://schemas.microsoft.com/office/drawing/2014/main" id="{41A53F10-CBC5-444F-AA00-64BF461C9C71}"/>
              </a:ext>
            </a:extLst>
          </p:cNvPr>
          <p:cNvSpPr/>
          <p:nvPr userDrawn="1"/>
        </p:nvSpPr>
        <p:spPr>
          <a:xfrm>
            <a:off x="-1" y="3012577"/>
            <a:ext cx="6350001"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userDrawn="1"/>
        </p:nvSpPr>
        <p:spPr>
          <a:xfrm>
            <a:off x="0" y="2931800"/>
            <a:ext cx="6350000" cy="47916"/>
          </a:xfrm>
          <a:prstGeom prst="rect">
            <a:avLst/>
          </a:prstGeom>
          <a:solidFill>
            <a:srgbClr val="D34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userDrawn="1"/>
        </p:nvSpPr>
        <p:spPr>
          <a:xfrm>
            <a:off x="0" y="4777664"/>
            <a:ext cx="6350000" cy="47916"/>
          </a:xfrm>
          <a:prstGeom prst="rect">
            <a:avLst/>
          </a:prstGeom>
          <a:solidFill>
            <a:srgbClr val="D34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 Placeholder 3">
            <a:extLst>
              <a:ext uri="{FF2B5EF4-FFF2-40B4-BE49-F238E27FC236}">
                <a16:creationId xmlns:a16="http://schemas.microsoft.com/office/drawing/2014/main" id="{DE1DF722-DBE4-4E6D-BFCC-DE5D388C6978}"/>
              </a:ext>
            </a:extLst>
          </p:cNvPr>
          <p:cNvSpPr>
            <a:spLocks noGrp="1"/>
          </p:cNvSpPr>
          <p:nvPr userDrawn="1">
            <p:ph type="body" sz="quarter" idx="11" hasCustomPrompt="1"/>
          </p:nvPr>
        </p:nvSpPr>
        <p:spPr>
          <a:xfrm>
            <a:off x="366031" y="3616635"/>
            <a:ext cx="5450400" cy="524111"/>
          </a:xfrm>
        </p:spPr>
        <p:txBody>
          <a:bodyPr anchor="ctr">
            <a:normAutofit/>
          </a:bodyPr>
          <a:lstStyle>
            <a:lvl1pPr marL="0" indent="0">
              <a:buNone/>
              <a:defRPr sz="2400" b="1">
                <a:solidFill>
                  <a:schemeClr val="tx1">
                    <a:lumMod val="85000"/>
                    <a:lumOff val="15000"/>
                  </a:schemeClr>
                </a:solidFill>
              </a:defRPr>
            </a:lvl1pPr>
          </a:lstStyle>
          <a:p>
            <a:pPr lvl="0"/>
            <a:r>
              <a:rPr lang="en-US" dirty="0"/>
              <a:t>SECTION DIVIDER</a:t>
            </a:r>
          </a:p>
        </p:txBody>
      </p:sp>
    </p:spTree>
    <p:extLst>
      <p:ext uri="{BB962C8B-B14F-4D97-AF65-F5344CB8AC3E}">
        <p14:creationId xmlns:p14="http://schemas.microsoft.com/office/powerpoint/2010/main" val="417396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7300"/>
            <a:ext cx="8229600" cy="325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
        <p:nvSpPr>
          <p:cNvPr id="9" name="Text Placeholder 8"/>
          <p:cNvSpPr>
            <a:spLocks noGrp="1"/>
          </p:cNvSpPr>
          <p:nvPr>
            <p:ph type="body" sz="quarter" idx="13" hasCustomPrompt="1"/>
          </p:nvPr>
        </p:nvSpPr>
        <p:spPr>
          <a:xfrm>
            <a:off x="457200" y="904875"/>
            <a:ext cx="8229600" cy="228600"/>
          </a:xfrm>
        </p:spPr>
        <p:txBody>
          <a:bodyPr/>
          <a:lstStyle>
            <a:lvl1pPr marL="0" indent="0">
              <a:lnSpc>
                <a:spcPct val="90000"/>
              </a:lnSpc>
              <a:spcBef>
                <a:spcPts val="0"/>
              </a:spcBef>
              <a:buNone/>
              <a:defRPr sz="1350">
                <a:solidFill>
                  <a:schemeClr val="tx1">
                    <a:lumMod val="75000"/>
                  </a:schemeClr>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a:t>Click to add subtitle</a:t>
            </a:r>
          </a:p>
        </p:txBody>
      </p:sp>
    </p:spTree>
    <p:extLst>
      <p:ext uri="{BB962C8B-B14F-4D97-AF65-F5344CB8AC3E}">
        <p14:creationId xmlns:p14="http://schemas.microsoft.com/office/powerpoint/2010/main" val="37323140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606A74"/>
                </a:solidFill>
              </a:defRPr>
            </a:lvl1pPr>
          </a:lstStyle>
          <a:p>
            <a:r>
              <a:rPr lang="en-US" dirty="0"/>
              <a:t>CLICK TO EDIT MASTER TITLE STYLE</a:t>
            </a:r>
            <a:endParaRPr lang="en-IN"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BE2691A8-8EA4-4B03-A046-F29376EC35E3}" type="datetimeFigureOut">
              <a:rPr lang="en-IN" smtClean="0"/>
              <a:t>11-09-2023</a:t>
            </a:fld>
            <a:endParaRPr lang="en-IN"/>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A46C75B1-CE05-4E9D-8092-F8F869AB3679}" type="slidenum">
              <a:rPr lang="en-IN" smtClean="0"/>
              <a:t>‹#›</a:t>
            </a:fld>
            <a:endParaRPr lang="en-IN"/>
          </a:p>
        </p:txBody>
      </p:sp>
    </p:spTree>
    <p:extLst>
      <p:ext uri="{BB962C8B-B14F-4D97-AF65-F5344CB8AC3E}">
        <p14:creationId xmlns:p14="http://schemas.microsoft.com/office/powerpoint/2010/main" val="2576968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074" name="Picture 2" descr="https://ibcdn.imagesbazaar.com/img1024/15257/SM607149.jpg">
            <a:extLst>
              <a:ext uri="{FF2B5EF4-FFF2-40B4-BE49-F238E27FC236}">
                <a16:creationId xmlns:a16="http://schemas.microsoft.com/office/drawing/2014/main" id="{D0443A3F-E188-4276-B8B1-CF200152B1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526" t="25089" b="17143"/>
          <a:stretch/>
        </p:blipFill>
        <p:spPr bwMode="auto">
          <a:xfrm>
            <a:off x="-2" y="0"/>
            <a:ext cx="9144002"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1" y="0"/>
            <a:ext cx="9144001" cy="5143500"/>
          </a:xfrm>
          <a:prstGeom prst="rect">
            <a:avLst/>
          </a:prstGeom>
          <a:solidFill>
            <a:schemeClr val="tx1">
              <a:lumMod val="50000"/>
              <a:lumOff val="5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7740190" cy="18415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1" y="3028449"/>
            <a:ext cx="7740189" cy="46348"/>
          </a:xfrm>
          <a:prstGeom prst="rect">
            <a:avLst/>
          </a:prstGeom>
          <a:solidFill>
            <a:srgbClr val="D34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157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157CB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157C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chemeClr val="tx1">
                    <a:lumMod val="85000"/>
                    <a:lumOff val="15000"/>
                  </a:schemeClr>
                </a:solidFill>
              </a:defRPr>
            </a:lvl1pPr>
          </a:lstStyle>
          <a:p>
            <a:pPr lvl="0"/>
            <a:r>
              <a:rPr lang="en-US" dirty="0"/>
              <a:t>TITLE OF THE SLIDE - LINE ONE</a:t>
            </a:r>
            <a:endParaRPr lang="en-IN" dirty="0"/>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extLst>
      <p:ext uri="{BB962C8B-B14F-4D97-AF65-F5344CB8AC3E}">
        <p14:creationId xmlns:p14="http://schemas.microsoft.com/office/powerpoint/2010/main" val="83159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6" name="Group 5">
            <a:extLst>
              <a:ext uri="{FF2B5EF4-FFF2-40B4-BE49-F238E27FC236}">
                <a16:creationId xmlns:a16="http://schemas.microsoft.com/office/drawing/2014/main" id="{D28D9E70-1562-49F8-A147-5EEFB8B65134}"/>
              </a:ext>
            </a:extLst>
          </p:cNvPr>
          <p:cNvGrpSpPr/>
          <p:nvPr userDrawn="1"/>
        </p:nvGrpSpPr>
        <p:grpSpPr>
          <a:xfrm>
            <a:off x="324000" y="970388"/>
            <a:ext cx="739298" cy="430887"/>
            <a:chOff x="324000" y="970388"/>
            <a:chExt cx="739298" cy="430887"/>
          </a:xfrm>
        </p:grpSpPr>
        <p:sp>
          <p:nvSpPr>
            <p:cNvPr id="8" name="Rectangle 7">
              <a:extLst>
                <a:ext uri="{FF2B5EF4-FFF2-40B4-BE49-F238E27FC236}">
                  <a16:creationId xmlns:a16="http://schemas.microsoft.com/office/drawing/2014/main" id="{1C3166A6-F41B-45A4-92DF-F0B509EE8458}"/>
                </a:ext>
              </a:extLst>
            </p:cNvPr>
            <p:cNvSpPr/>
            <p:nvPr/>
          </p:nvSpPr>
          <p:spPr>
            <a:xfrm>
              <a:off x="324000" y="1006871"/>
              <a:ext cx="122382" cy="35792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430887"/>
            </a:xfrm>
            <a:prstGeom prst="rect">
              <a:avLst/>
            </a:prstGeom>
            <a:noFill/>
          </p:spPr>
          <p:txBody>
            <a:bodyPr wrap="square" tIns="0" bIns="0" rtlCol="0">
              <a:spAutoFit/>
            </a:bodyPr>
            <a:lstStyle/>
            <a:p>
              <a:r>
                <a:rPr lang="en-US" sz="2800" dirty="0">
                  <a:solidFill>
                    <a:schemeClr val="accent1"/>
                  </a:solidFill>
                  <a:latin typeface="Impact" pitchFamily="34" charset="0"/>
                </a:rPr>
                <a:t>01</a:t>
              </a:r>
            </a:p>
          </p:txBody>
        </p:sp>
      </p:grpSp>
      <p:grpSp>
        <p:nvGrpSpPr>
          <p:cNvPr id="2" name="Group 1">
            <a:extLst>
              <a:ext uri="{FF2B5EF4-FFF2-40B4-BE49-F238E27FC236}">
                <a16:creationId xmlns:a16="http://schemas.microsoft.com/office/drawing/2014/main" id="{AB501547-F67D-4CA2-9AF2-7937FF763B79}"/>
              </a:ext>
            </a:extLst>
          </p:cNvPr>
          <p:cNvGrpSpPr/>
          <p:nvPr userDrawn="1"/>
        </p:nvGrpSpPr>
        <p:grpSpPr>
          <a:xfrm>
            <a:off x="324000" y="1451244"/>
            <a:ext cx="776242" cy="430887"/>
            <a:chOff x="324000" y="1609779"/>
            <a:chExt cx="776242" cy="430887"/>
          </a:xfrm>
        </p:grpSpPr>
        <p:sp>
          <p:nvSpPr>
            <p:cNvPr id="12" name="Rectangle 11">
              <a:extLst>
                <a:ext uri="{FF2B5EF4-FFF2-40B4-BE49-F238E27FC236}">
                  <a16:creationId xmlns:a16="http://schemas.microsoft.com/office/drawing/2014/main" id="{C8AA51CE-5F59-4296-B4EA-B308738960AB}"/>
                </a:ext>
              </a:extLst>
            </p:cNvPr>
            <p:cNvSpPr/>
            <p:nvPr/>
          </p:nvSpPr>
          <p:spPr>
            <a:xfrm>
              <a:off x="324000" y="1646262"/>
              <a:ext cx="122382" cy="35792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430887"/>
            </a:xfrm>
            <a:prstGeom prst="rect">
              <a:avLst/>
            </a:prstGeom>
            <a:noFill/>
          </p:spPr>
          <p:txBody>
            <a:bodyPr wrap="square" tIns="0" bIns="0" rtlCol="0">
              <a:spAutoFit/>
            </a:bodyPr>
            <a:lstStyle/>
            <a:p>
              <a:r>
                <a:rPr lang="en-US" sz="2800" dirty="0">
                  <a:solidFill>
                    <a:schemeClr val="accent2"/>
                  </a:solidFill>
                  <a:latin typeface="Impact" pitchFamily="34" charset="0"/>
                </a:rPr>
                <a:t>02</a:t>
              </a:r>
            </a:p>
          </p:txBody>
        </p:sp>
      </p:grpSp>
      <p:grpSp>
        <p:nvGrpSpPr>
          <p:cNvPr id="7" name="Group 6">
            <a:extLst>
              <a:ext uri="{FF2B5EF4-FFF2-40B4-BE49-F238E27FC236}">
                <a16:creationId xmlns:a16="http://schemas.microsoft.com/office/drawing/2014/main" id="{1671DD6B-C031-428A-8D94-3497B04B2499}"/>
              </a:ext>
            </a:extLst>
          </p:cNvPr>
          <p:cNvGrpSpPr/>
          <p:nvPr userDrawn="1"/>
        </p:nvGrpSpPr>
        <p:grpSpPr>
          <a:xfrm>
            <a:off x="324000" y="1932100"/>
            <a:ext cx="776242" cy="430887"/>
            <a:chOff x="324000" y="2249170"/>
            <a:chExt cx="776242" cy="430887"/>
          </a:xfrm>
        </p:grpSpPr>
        <p:sp>
          <p:nvSpPr>
            <p:cNvPr id="16" name="Rectangle 15">
              <a:extLst>
                <a:ext uri="{FF2B5EF4-FFF2-40B4-BE49-F238E27FC236}">
                  <a16:creationId xmlns:a16="http://schemas.microsoft.com/office/drawing/2014/main" id="{3C680145-B3AD-4B2A-9E40-F5094E133BFE}"/>
                </a:ext>
              </a:extLst>
            </p:cNvPr>
            <p:cNvSpPr/>
            <p:nvPr/>
          </p:nvSpPr>
          <p:spPr>
            <a:xfrm>
              <a:off x="324000" y="2285653"/>
              <a:ext cx="122382" cy="35792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430887"/>
            </a:xfrm>
            <a:prstGeom prst="rect">
              <a:avLst/>
            </a:prstGeom>
            <a:noFill/>
          </p:spPr>
          <p:txBody>
            <a:bodyPr wrap="square" tIns="0" bIns="0" rtlCol="0">
              <a:spAutoFit/>
            </a:bodyPr>
            <a:lstStyle/>
            <a:p>
              <a:r>
                <a:rPr lang="en-US" sz="2800" dirty="0">
                  <a:solidFill>
                    <a:schemeClr val="accent3"/>
                  </a:solidFill>
                  <a:latin typeface="Impact" pitchFamily="34" charset="0"/>
                </a:rPr>
                <a:t>03</a:t>
              </a:r>
            </a:p>
          </p:txBody>
        </p:sp>
      </p:grpSp>
      <p:grpSp>
        <p:nvGrpSpPr>
          <p:cNvPr id="10" name="Group 9">
            <a:extLst>
              <a:ext uri="{FF2B5EF4-FFF2-40B4-BE49-F238E27FC236}">
                <a16:creationId xmlns:a16="http://schemas.microsoft.com/office/drawing/2014/main" id="{254C8DA0-BCB7-4EDE-B218-10E2AE2BF933}"/>
              </a:ext>
            </a:extLst>
          </p:cNvPr>
          <p:cNvGrpSpPr/>
          <p:nvPr userDrawn="1"/>
        </p:nvGrpSpPr>
        <p:grpSpPr>
          <a:xfrm>
            <a:off x="324000" y="2412956"/>
            <a:ext cx="776242" cy="430887"/>
            <a:chOff x="324000" y="2888561"/>
            <a:chExt cx="776242" cy="430887"/>
          </a:xfrm>
        </p:grpSpPr>
        <p:sp>
          <p:nvSpPr>
            <p:cNvPr id="20" name="Rectangle 19">
              <a:extLst>
                <a:ext uri="{FF2B5EF4-FFF2-40B4-BE49-F238E27FC236}">
                  <a16:creationId xmlns:a16="http://schemas.microsoft.com/office/drawing/2014/main" id="{8140F5ED-12D8-43D6-B130-3C4F403121C1}"/>
                </a:ext>
              </a:extLst>
            </p:cNvPr>
            <p:cNvSpPr/>
            <p:nvPr/>
          </p:nvSpPr>
          <p:spPr>
            <a:xfrm>
              <a:off x="324000" y="2925044"/>
              <a:ext cx="122382" cy="35792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430887"/>
            </a:xfrm>
            <a:prstGeom prst="rect">
              <a:avLst/>
            </a:prstGeom>
            <a:noFill/>
          </p:spPr>
          <p:txBody>
            <a:bodyPr wrap="square" tIns="0" bIns="0" rtlCol="0">
              <a:spAutoFit/>
            </a:bodyPr>
            <a:lstStyle/>
            <a:p>
              <a:r>
                <a:rPr lang="en-US" sz="2800" dirty="0">
                  <a:solidFill>
                    <a:schemeClr val="accent4"/>
                  </a:solidFill>
                  <a:latin typeface="Impact" pitchFamily="34" charset="0"/>
                </a:rPr>
                <a:t>04</a:t>
              </a:r>
            </a:p>
          </p:txBody>
        </p:sp>
      </p:grpSp>
      <p:grpSp>
        <p:nvGrpSpPr>
          <p:cNvPr id="11" name="Group 10">
            <a:extLst>
              <a:ext uri="{FF2B5EF4-FFF2-40B4-BE49-F238E27FC236}">
                <a16:creationId xmlns:a16="http://schemas.microsoft.com/office/drawing/2014/main" id="{F8D9FB1B-DA3D-410C-A735-BDE858C0C263}"/>
              </a:ext>
            </a:extLst>
          </p:cNvPr>
          <p:cNvGrpSpPr/>
          <p:nvPr userDrawn="1"/>
        </p:nvGrpSpPr>
        <p:grpSpPr>
          <a:xfrm>
            <a:off x="324000" y="2893812"/>
            <a:ext cx="869950" cy="430887"/>
            <a:chOff x="324000" y="3527952"/>
            <a:chExt cx="869950" cy="430887"/>
          </a:xfrm>
        </p:grpSpPr>
        <p:sp>
          <p:nvSpPr>
            <p:cNvPr id="24" name="Rectangle 23">
              <a:extLst>
                <a:ext uri="{FF2B5EF4-FFF2-40B4-BE49-F238E27FC236}">
                  <a16:creationId xmlns:a16="http://schemas.microsoft.com/office/drawing/2014/main" id="{7CA7B16F-5C06-4879-B941-44B5FD928812}"/>
                </a:ext>
              </a:extLst>
            </p:cNvPr>
            <p:cNvSpPr/>
            <p:nvPr/>
          </p:nvSpPr>
          <p:spPr>
            <a:xfrm>
              <a:off x="324000" y="3564435"/>
              <a:ext cx="122382" cy="35792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430887"/>
            </a:xfrm>
            <a:prstGeom prst="rect">
              <a:avLst/>
            </a:prstGeom>
            <a:noFill/>
          </p:spPr>
          <p:txBody>
            <a:bodyPr wrap="square" tIns="0" bIns="0" rtlCol="0">
              <a:spAutoFit/>
            </a:bodyPr>
            <a:lstStyle/>
            <a:p>
              <a:r>
                <a:rPr lang="en-US" sz="2800" dirty="0">
                  <a:solidFill>
                    <a:schemeClr val="accent5"/>
                  </a:solidFill>
                  <a:latin typeface="Impact" pitchFamily="34" charset="0"/>
                </a:rPr>
                <a:t>05</a:t>
              </a:r>
            </a:p>
          </p:txBody>
        </p:sp>
      </p:grpSp>
      <p:grpSp>
        <p:nvGrpSpPr>
          <p:cNvPr id="14" name="Group 13">
            <a:extLst>
              <a:ext uri="{FF2B5EF4-FFF2-40B4-BE49-F238E27FC236}">
                <a16:creationId xmlns:a16="http://schemas.microsoft.com/office/drawing/2014/main" id="{44786EEB-CBD9-43ED-B9FC-E4C5730D03DD}"/>
              </a:ext>
            </a:extLst>
          </p:cNvPr>
          <p:cNvGrpSpPr/>
          <p:nvPr userDrawn="1"/>
        </p:nvGrpSpPr>
        <p:grpSpPr>
          <a:xfrm>
            <a:off x="324000" y="3374668"/>
            <a:ext cx="869950" cy="430887"/>
            <a:chOff x="324000" y="4167342"/>
            <a:chExt cx="869950" cy="430887"/>
          </a:xfrm>
        </p:grpSpPr>
        <p:sp>
          <p:nvSpPr>
            <p:cNvPr id="28" name="Rectangle 27">
              <a:extLst>
                <a:ext uri="{FF2B5EF4-FFF2-40B4-BE49-F238E27FC236}">
                  <a16:creationId xmlns:a16="http://schemas.microsoft.com/office/drawing/2014/main" id="{1ED37896-6292-483B-89F7-8E03C1B9ED68}"/>
                </a:ext>
              </a:extLst>
            </p:cNvPr>
            <p:cNvSpPr/>
            <p:nvPr/>
          </p:nvSpPr>
          <p:spPr>
            <a:xfrm>
              <a:off x="324000" y="4203825"/>
              <a:ext cx="122382" cy="35792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430887"/>
            </a:xfrm>
            <a:prstGeom prst="rect">
              <a:avLst/>
            </a:prstGeom>
            <a:noFill/>
          </p:spPr>
          <p:txBody>
            <a:bodyPr wrap="square" tIns="0" bIns="0" rtlCol="0">
              <a:spAutoFit/>
            </a:bodyPr>
            <a:lstStyle/>
            <a:p>
              <a:r>
                <a:rPr lang="en-US" sz="28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userDrawn="1">
            <p:ph type="body" sz="quarter" idx="13" hasCustomPrompt="1"/>
          </p:nvPr>
        </p:nvSpPr>
        <p:spPr>
          <a:xfrm>
            <a:off x="1229100" y="1068614"/>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userDrawn="1">
            <p:ph type="body" sz="quarter" idx="14" hasCustomPrompt="1"/>
          </p:nvPr>
        </p:nvSpPr>
        <p:spPr>
          <a:xfrm>
            <a:off x="1229100" y="1549470"/>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userDrawn="1">
            <p:ph type="body" sz="quarter" idx="15" hasCustomPrompt="1"/>
          </p:nvPr>
        </p:nvSpPr>
        <p:spPr>
          <a:xfrm>
            <a:off x="1229100" y="2030326"/>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userDrawn="1">
            <p:ph type="body" sz="quarter" idx="16" hasCustomPrompt="1"/>
          </p:nvPr>
        </p:nvSpPr>
        <p:spPr>
          <a:xfrm>
            <a:off x="1229100" y="2511182"/>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userDrawn="1">
            <p:ph type="body" sz="quarter" idx="17" hasCustomPrompt="1"/>
          </p:nvPr>
        </p:nvSpPr>
        <p:spPr>
          <a:xfrm>
            <a:off x="1229100" y="2992038"/>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userDrawn="1">
            <p:ph type="body" sz="quarter" idx="18" hasCustomPrompt="1"/>
          </p:nvPr>
        </p:nvSpPr>
        <p:spPr>
          <a:xfrm>
            <a:off x="1229100" y="3472894"/>
            <a:ext cx="4896862" cy="234434"/>
          </a:xfrm>
        </p:spPr>
        <p:txBody>
          <a:bodyPr rIns="0" bIns="0" anchor="ctr">
            <a:normAutofit/>
          </a:bodyPr>
          <a:lstStyle>
            <a:lvl1pPr marL="0" indent="0">
              <a:buNone/>
              <a:defRPr sz="1400"/>
            </a:lvl1pPr>
          </a:lstStyle>
          <a:p>
            <a:pPr lvl="0"/>
            <a:r>
              <a:rPr lang="en-US" dirty="0"/>
              <a:t>SECTION DIVIDER 6</a:t>
            </a:r>
          </a:p>
        </p:txBody>
      </p:sp>
      <p:grpSp>
        <p:nvGrpSpPr>
          <p:cNvPr id="41" name="Group 40">
            <a:extLst>
              <a:ext uri="{FF2B5EF4-FFF2-40B4-BE49-F238E27FC236}">
                <a16:creationId xmlns:a16="http://schemas.microsoft.com/office/drawing/2014/main" id="{92BC9AF2-C09D-4670-8392-720809DBBEE4}"/>
              </a:ext>
            </a:extLst>
          </p:cNvPr>
          <p:cNvGrpSpPr/>
          <p:nvPr userDrawn="1"/>
        </p:nvGrpSpPr>
        <p:grpSpPr>
          <a:xfrm>
            <a:off x="324000" y="3855524"/>
            <a:ext cx="869950" cy="430887"/>
            <a:chOff x="324000" y="4167342"/>
            <a:chExt cx="869950" cy="430887"/>
          </a:xfrm>
        </p:grpSpPr>
        <p:sp>
          <p:nvSpPr>
            <p:cNvPr id="42" name="Rectangle 41">
              <a:extLst>
                <a:ext uri="{FF2B5EF4-FFF2-40B4-BE49-F238E27FC236}">
                  <a16:creationId xmlns:a16="http://schemas.microsoft.com/office/drawing/2014/main" id="{C0FE65F0-856F-45D0-8303-F4F265B6DCA1}"/>
                </a:ext>
              </a:extLst>
            </p:cNvPr>
            <p:cNvSpPr/>
            <p:nvPr/>
          </p:nvSpPr>
          <p:spPr>
            <a:xfrm>
              <a:off x="324000" y="4203825"/>
              <a:ext cx="122382" cy="35792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43" name="TextBox 42">
              <a:extLst>
                <a:ext uri="{FF2B5EF4-FFF2-40B4-BE49-F238E27FC236}">
                  <a16:creationId xmlns:a16="http://schemas.microsoft.com/office/drawing/2014/main" id="{EF0D1744-0C40-4EF8-99F4-9EECE7CC2F93}"/>
                </a:ext>
              </a:extLst>
            </p:cNvPr>
            <p:cNvSpPr txBox="1"/>
            <p:nvPr/>
          </p:nvSpPr>
          <p:spPr>
            <a:xfrm>
              <a:off x="462934" y="4167342"/>
              <a:ext cx="731016" cy="430887"/>
            </a:xfrm>
            <a:prstGeom prst="rect">
              <a:avLst/>
            </a:prstGeom>
            <a:noFill/>
          </p:spPr>
          <p:txBody>
            <a:bodyPr wrap="square" tIns="0" bIns="0" rtlCol="0">
              <a:spAutoFit/>
            </a:bodyPr>
            <a:lstStyle/>
            <a:p>
              <a:r>
                <a:rPr lang="en-US" sz="2800" dirty="0">
                  <a:solidFill>
                    <a:schemeClr val="bg2">
                      <a:lumMod val="75000"/>
                    </a:schemeClr>
                  </a:solidFill>
                  <a:latin typeface="Impact" pitchFamily="34" charset="0"/>
                </a:rPr>
                <a:t>07</a:t>
              </a:r>
            </a:p>
          </p:txBody>
        </p:sp>
      </p:grpSp>
      <p:grpSp>
        <p:nvGrpSpPr>
          <p:cNvPr id="44" name="Group 43">
            <a:extLst>
              <a:ext uri="{FF2B5EF4-FFF2-40B4-BE49-F238E27FC236}">
                <a16:creationId xmlns:a16="http://schemas.microsoft.com/office/drawing/2014/main" id="{D9174E84-DE03-4FE6-88D8-7BE7A0960824}"/>
              </a:ext>
            </a:extLst>
          </p:cNvPr>
          <p:cNvGrpSpPr/>
          <p:nvPr userDrawn="1"/>
        </p:nvGrpSpPr>
        <p:grpSpPr>
          <a:xfrm>
            <a:off x="324000" y="4336377"/>
            <a:ext cx="869950" cy="430887"/>
            <a:chOff x="324000" y="4167342"/>
            <a:chExt cx="869950" cy="430887"/>
          </a:xfrm>
        </p:grpSpPr>
        <p:sp>
          <p:nvSpPr>
            <p:cNvPr id="45" name="Rectangle 44">
              <a:extLst>
                <a:ext uri="{FF2B5EF4-FFF2-40B4-BE49-F238E27FC236}">
                  <a16:creationId xmlns:a16="http://schemas.microsoft.com/office/drawing/2014/main" id="{8BA78318-A76C-4B10-80F7-7F65560141DB}"/>
                </a:ext>
              </a:extLst>
            </p:cNvPr>
            <p:cNvSpPr/>
            <p:nvPr/>
          </p:nvSpPr>
          <p:spPr>
            <a:xfrm>
              <a:off x="324000" y="4203825"/>
              <a:ext cx="122382" cy="35792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46" name="TextBox 45">
              <a:extLst>
                <a:ext uri="{FF2B5EF4-FFF2-40B4-BE49-F238E27FC236}">
                  <a16:creationId xmlns:a16="http://schemas.microsoft.com/office/drawing/2014/main" id="{966C9395-1974-4551-9758-F16C0E73241B}"/>
                </a:ext>
              </a:extLst>
            </p:cNvPr>
            <p:cNvSpPr txBox="1"/>
            <p:nvPr/>
          </p:nvSpPr>
          <p:spPr>
            <a:xfrm>
              <a:off x="462934" y="4167342"/>
              <a:ext cx="731016" cy="430887"/>
            </a:xfrm>
            <a:prstGeom prst="rect">
              <a:avLst/>
            </a:prstGeom>
            <a:noFill/>
          </p:spPr>
          <p:txBody>
            <a:bodyPr wrap="square" tIns="0" bIns="0" rtlCol="0">
              <a:spAutoFit/>
            </a:bodyPr>
            <a:lstStyle/>
            <a:p>
              <a:r>
                <a:rPr lang="en-US" sz="2800" dirty="0">
                  <a:solidFill>
                    <a:schemeClr val="bg1">
                      <a:lumMod val="75000"/>
                    </a:schemeClr>
                  </a:solidFill>
                  <a:latin typeface="Impact" pitchFamily="34" charset="0"/>
                </a:rPr>
                <a:t>08</a:t>
              </a:r>
            </a:p>
          </p:txBody>
        </p:sp>
      </p:grpSp>
      <p:sp>
        <p:nvSpPr>
          <p:cNvPr id="47" name="Text Placeholder 2">
            <a:extLst>
              <a:ext uri="{FF2B5EF4-FFF2-40B4-BE49-F238E27FC236}">
                <a16:creationId xmlns:a16="http://schemas.microsoft.com/office/drawing/2014/main" id="{F577B927-6327-4C59-BA2D-960782A240C9}"/>
              </a:ext>
            </a:extLst>
          </p:cNvPr>
          <p:cNvSpPr>
            <a:spLocks noGrp="1"/>
          </p:cNvSpPr>
          <p:nvPr>
            <p:ph type="body" sz="quarter" idx="19" hasCustomPrompt="1"/>
          </p:nvPr>
        </p:nvSpPr>
        <p:spPr>
          <a:xfrm>
            <a:off x="1229100" y="3953750"/>
            <a:ext cx="4896862" cy="234434"/>
          </a:xfrm>
        </p:spPr>
        <p:txBody>
          <a:bodyPr rIns="0" bIns="0" anchor="ctr">
            <a:normAutofit/>
          </a:bodyPr>
          <a:lstStyle>
            <a:lvl1pPr marL="0" indent="0">
              <a:buNone/>
              <a:defRPr sz="1400"/>
            </a:lvl1pPr>
          </a:lstStyle>
          <a:p>
            <a:pPr lvl="0"/>
            <a:r>
              <a:rPr lang="en-US" dirty="0"/>
              <a:t>SECTION DIVIDER 7</a:t>
            </a:r>
          </a:p>
        </p:txBody>
      </p:sp>
      <p:sp>
        <p:nvSpPr>
          <p:cNvPr id="48" name="Text Placeholder 2">
            <a:extLst>
              <a:ext uri="{FF2B5EF4-FFF2-40B4-BE49-F238E27FC236}">
                <a16:creationId xmlns:a16="http://schemas.microsoft.com/office/drawing/2014/main" id="{D084E7BA-FA53-4CEE-BE49-07390CD9DB2C}"/>
              </a:ext>
            </a:extLst>
          </p:cNvPr>
          <p:cNvSpPr>
            <a:spLocks noGrp="1"/>
          </p:cNvSpPr>
          <p:nvPr>
            <p:ph type="body" sz="quarter" idx="20" hasCustomPrompt="1"/>
          </p:nvPr>
        </p:nvSpPr>
        <p:spPr>
          <a:xfrm>
            <a:off x="1229100" y="4434603"/>
            <a:ext cx="4896862" cy="234434"/>
          </a:xfrm>
        </p:spPr>
        <p:txBody>
          <a:bodyPr rIns="0" bIns="0" anchor="ctr">
            <a:normAutofit/>
          </a:bodyPr>
          <a:lstStyle>
            <a:lvl1pPr marL="0" indent="0">
              <a:buNone/>
              <a:defRPr sz="1400"/>
            </a:lvl1pPr>
          </a:lstStyle>
          <a:p>
            <a:pPr lvl="0"/>
            <a:r>
              <a:rPr lang="en-US" dirty="0"/>
              <a:t>SECTION DIVIDER 8</a:t>
            </a:r>
          </a:p>
        </p:txBody>
      </p:sp>
      <p:sp>
        <p:nvSpPr>
          <p:cNvPr id="49" name="Slide Number Placeholder 3">
            <a:extLst>
              <a:ext uri="{FF2B5EF4-FFF2-40B4-BE49-F238E27FC236}">
                <a16:creationId xmlns:a16="http://schemas.microsoft.com/office/drawing/2014/main" id="{14F3162B-FB32-4C8C-BAA3-DF45130BA62D}"/>
              </a:ext>
            </a:extLst>
          </p:cNvPr>
          <p:cNvSpPr txBox="1">
            <a:spLocks/>
          </p:cNvSpPr>
          <p:nvPr userDrawn="1"/>
        </p:nvSpPr>
        <p:spPr>
          <a:xfrm>
            <a:off x="324000" y="4767264"/>
            <a:ext cx="1447594" cy="274637"/>
          </a:xfrm>
          <a:prstGeom prst="rect">
            <a:avLst/>
          </a:prstGeom>
        </p:spPr>
        <p:txBody>
          <a:bodyPr vert="horz" lIns="0"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l"/>
            <a:r>
              <a:rPr lang="en-US" dirty="0" err="1"/>
              <a:t>Sify</a:t>
            </a:r>
            <a:r>
              <a:rPr lang="en-US" dirty="0"/>
              <a:t> confidentiality </a:t>
            </a:r>
          </a:p>
        </p:txBody>
      </p:sp>
    </p:spTree>
    <p:extLst>
      <p:ext uri="{BB962C8B-B14F-4D97-AF65-F5344CB8AC3E}">
        <p14:creationId xmlns:p14="http://schemas.microsoft.com/office/powerpoint/2010/main" val="208266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663611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84371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700841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358112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extLst>
      <p:ext uri="{BB962C8B-B14F-4D97-AF65-F5344CB8AC3E}">
        <p14:creationId xmlns:p14="http://schemas.microsoft.com/office/powerpoint/2010/main" val="685698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pic>
        <p:nvPicPr>
          <p:cNvPr id="6" name="Picture 1" descr="image001">
            <a:extLst>
              <a:ext uri="{FF2B5EF4-FFF2-40B4-BE49-F238E27FC236}">
                <a16:creationId xmlns:a16="http://schemas.microsoft.com/office/drawing/2014/main" id="{E674DE79-5090-446C-B125-2BC4BA003C0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88044" y="1023938"/>
            <a:ext cx="49679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81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A sign on the side of a building&#10;&#10;Description generated with high confidence">
            <a:extLst>
              <a:ext uri="{FF2B5EF4-FFF2-40B4-BE49-F238E27FC236}">
                <a16:creationId xmlns:a16="http://schemas.microsoft.com/office/drawing/2014/main" id="{037B4C66-B038-436D-9A8D-7D06EAE437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01" y="0"/>
            <a:ext cx="9139700" cy="5143500"/>
          </a:xfrm>
          <a:prstGeom prst="rect">
            <a:avLst/>
          </a:prstGeom>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 name="Group 4">
            <a:extLst>
              <a:ext uri="{FF2B5EF4-FFF2-40B4-BE49-F238E27FC236}">
                <a16:creationId xmlns:a16="http://schemas.microsoft.com/office/drawing/2014/main" id="{AFACA7E0-B2A0-4D59-B341-E116115682F9}"/>
              </a:ext>
            </a:extLst>
          </p:cNvPr>
          <p:cNvGrpSpPr/>
          <p:nvPr userDrawn="1"/>
        </p:nvGrpSpPr>
        <p:grpSpPr>
          <a:xfrm>
            <a:off x="8352302" y="3013317"/>
            <a:ext cx="791697" cy="1724400"/>
            <a:chOff x="8352302" y="-5549284"/>
            <a:chExt cx="791697" cy="5143500"/>
          </a:xfrm>
        </p:grpSpPr>
        <p:sp>
          <p:nvSpPr>
            <p:cNvPr id="20" name="Rectangle 19">
              <a:extLst>
                <a:ext uri="{FF2B5EF4-FFF2-40B4-BE49-F238E27FC236}">
                  <a16:creationId xmlns:a16="http://schemas.microsoft.com/office/drawing/2014/main" id="{907C59E5-49DF-412C-ADAE-38D77BC6DC98}"/>
                </a:ext>
              </a:extLst>
            </p:cNvPr>
            <p:cNvSpPr/>
            <p:nvPr userDrawn="1"/>
          </p:nvSpPr>
          <p:spPr>
            <a:xfrm>
              <a:off x="8877270" y="-5549284"/>
              <a:ext cx="266729" cy="5143500"/>
            </a:xfrm>
            <a:prstGeom prst="rect">
              <a:avLst/>
            </a:prstGeom>
            <a:solidFill>
              <a:srgbClr val="FDC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CC1D9FEF-B05A-4094-A4E6-831FBF0BE7E2}"/>
                </a:ext>
              </a:extLst>
            </p:cNvPr>
            <p:cNvSpPr/>
            <p:nvPr userDrawn="1"/>
          </p:nvSpPr>
          <p:spPr>
            <a:xfrm>
              <a:off x="8613456" y="-5549284"/>
              <a:ext cx="266729" cy="5143500"/>
            </a:xfrm>
            <a:prstGeom prst="rect">
              <a:avLst/>
            </a:prstGeom>
            <a:solidFill>
              <a:srgbClr val="FDCD0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0BBC12B1-2EB6-4914-888D-B95D9E18F442}"/>
                </a:ext>
              </a:extLst>
            </p:cNvPr>
            <p:cNvSpPr/>
            <p:nvPr userDrawn="1"/>
          </p:nvSpPr>
          <p:spPr>
            <a:xfrm>
              <a:off x="8352302" y="-5549284"/>
              <a:ext cx="266729" cy="5143500"/>
            </a:xfrm>
            <a:prstGeom prst="rect">
              <a:avLst/>
            </a:prstGeom>
            <a:solidFill>
              <a:srgbClr val="FDCD0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3" name="Slide Number Placeholder 27">
            <a:extLst>
              <a:ext uri="{FF2B5EF4-FFF2-40B4-BE49-F238E27FC236}">
                <a16:creationId xmlns:a16="http://schemas.microsoft.com/office/drawing/2014/main" id="{B8184272-6D96-42C5-98CF-3167B08878AD}"/>
              </a:ext>
            </a:extLst>
          </p:cNvPr>
          <p:cNvSpPr txBox="1">
            <a:spLocks/>
          </p:cNvSpPr>
          <p:nvPr userDrawn="1"/>
        </p:nvSpPr>
        <p:spPr>
          <a:xfrm>
            <a:off x="3215861" y="-782020"/>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3458559"/>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2931800"/>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03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03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3616635"/>
            <a:ext cx="5450400" cy="524111"/>
          </a:xfrm>
        </p:spPr>
        <p:txBody>
          <a:bodyPr anchor="ctr">
            <a:normAutofit/>
          </a:bodyPr>
          <a:lstStyle>
            <a:lvl1pPr marL="0" indent="0">
              <a:buNone/>
              <a:defRPr sz="2400" b="1">
                <a:solidFill>
                  <a:srgbClr val="C00000"/>
                </a:solidFill>
              </a:defRPr>
            </a:lvl1pPr>
          </a:lstStyle>
          <a:p>
            <a:pPr lvl="0"/>
            <a:r>
              <a:rPr lang="en-US" dirty="0"/>
              <a:t>SECTION DIVIDER</a:t>
            </a:r>
          </a:p>
        </p:txBody>
      </p:sp>
    </p:spTree>
    <p:extLst>
      <p:ext uri="{BB962C8B-B14F-4D97-AF65-F5344CB8AC3E}">
        <p14:creationId xmlns:p14="http://schemas.microsoft.com/office/powerpoint/2010/main" val="1966088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63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161749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
        <p:nvSpPr>
          <p:cNvPr id="5" name="Slide Number Placeholder 3">
            <a:extLst>
              <a:ext uri="{FF2B5EF4-FFF2-40B4-BE49-F238E27FC236}">
                <a16:creationId xmlns:a16="http://schemas.microsoft.com/office/drawing/2014/main" id="{E8364727-22F2-402B-9E47-F20A98A7BFBF}"/>
              </a:ext>
            </a:extLst>
          </p:cNvPr>
          <p:cNvSpPr txBox="1">
            <a:spLocks/>
          </p:cNvSpPr>
          <p:nvPr userDrawn="1"/>
        </p:nvSpPr>
        <p:spPr>
          <a:xfrm>
            <a:off x="324000" y="4767264"/>
            <a:ext cx="1447594" cy="274637"/>
          </a:xfrm>
          <a:prstGeom prst="rect">
            <a:avLst/>
          </a:prstGeom>
        </p:spPr>
        <p:txBody>
          <a:bodyPr vert="horz" lIns="0"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l"/>
            <a:r>
              <a:rPr lang="en-US" dirty="0" err="1"/>
              <a:t>Sify</a:t>
            </a:r>
            <a:r>
              <a:rPr lang="en-US" dirty="0"/>
              <a:t> confidentiality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a:xfrm>
            <a:off x="324000" y="367268"/>
            <a:ext cx="7537450" cy="369332"/>
          </a:xfrm>
        </p:spPr>
        <p:txBody>
          <a:bodyPr/>
          <a:lstStyle>
            <a:lvl1pPr>
              <a:defRPr baseline="0"/>
            </a:lvl1pPr>
          </a:lstStyle>
          <a:p>
            <a:r>
              <a:rPr lang="en-US" dirty="0"/>
              <a:t>TITLE OF THE SLIDE GOES HERE</a:t>
            </a:r>
          </a:p>
        </p:txBody>
      </p:sp>
      <p:sp>
        <p:nvSpPr>
          <p:cNvPr id="6" name="Slide Number Placeholder 3">
            <a:extLst>
              <a:ext uri="{FF2B5EF4-FFF2-40B4-BE49-F238E27FC236}">
                <a16:creationId xmlns:a16="http://schemas.microsoft.com/office/drawing/2014/main" id="{E3ACB521-A147-478A-9B20-6FF49534EE7F}"/>
              </a:ext>
            </a:extLst>
          </p:cNvPr>
          <p:cNvSpPr txBox="1">
            <a:spLocks/>
          </p:cNvSpPr>
          <p:nvPr userDrawn="1"/>
        </p:nvSpPr>
        <p:spPr>
          <a:xfrm>
            <a:off x="324000" y="4767264"/>
            <a:ext cx="1447594" cy="274637"/>
          </a:xfrm>
          <a:prstGeom prst="rect">
            <a:avLst/>
          </a:prstGeom>
        </p:spPr>
        <p:txBody>
          <a:bodyPr vert="horz" lIns="0"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l"/>
            <a:r>
              <a:rPr lang="en-US" dirty="0" err="1"/>
              <a:t>Sify</a:t>
            </a:r>
            <a:r>
              <a:rPr lang="en-US" dirty="0"/>
              <a:t> confidentiality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95349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398467" y="1485900"/>
            <a:ext cx="8347065"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9/11/2023</a:t>
            </a:fld>
            <a:endParaRPr dirty="0"/>
          </a:p>
        </p:txBody>
      </p:sp>
      <p:sp>
        <p:nvSpPr>
          <p:cNvPr id="5" name="Footer Placeholder 4"/>
          <p:cNvSpPr>
            <a:spLocks noGrp="1"/>
          </p:cNvSpPr>
          <p:nvPr>
            <p:ph type="ftr" sz="quarter" idx="11"/>
          </p:nvPr>
        </p:nvSpPr>
        <p:spPr/>
        <p:txBody>
          <a:bodyPr/>
          <a:lstStyle/>
          <a:p>
            <a:r>
              <a:rPr lang="en-US" dirty="0"/>
              <a:t>Oracle Confidential – Internal</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398964" y="1030306"/>
            <a:ext cx="8346073"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Tree>
    <p:extLst>
      <p:ext uri="{BB962C8B-B14F-4D97-AF65-F5344CB8AC3E}">
        <p14:creationId xmlns:p14="http://schemas.microsoft.com/office/powerpoint/2010/main" val="378286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703" r:id="rId8"/>
    <p:sldLayoutId id="2147483704" r:id="rId9"/>
    <p:sldLayoutId id="2147483705" r:id="rId10"/>
    <p:sldLayoutId id="2147483706" r:id="rId11"/>
    <p:sldLayoutId id="2147483707" r:id="rId12"/>
    <p:sldLayoutId id="2147483708" r:id="rId13"/>
    <p:sldLayoutId id="2147483709" r:id="rId14"/>
    <p:sldLayoutId id="2147483721" r:id="rId15"/>
    <p:sldLayoutId id="2147483722" r:id="rId16"/>
    <p:sldLayoutId id="2147483723" r:id="rId17"/>
    <p:sldLayoutId id="2147483724" r:id="rId18"/>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18928141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svg"/><Relationship Id="rId21" Type="http://schemas.openxmlformats.org/officeDocument/2006/relationships/image" Target="../media/image37.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jpeg"/><Relationship Id="rId25" Type="http://schemas.openxmlformats.org/officeDocument/2006/relationships/image" Target="../media/image41.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jpeg"/><Relationship Id="rId5" Type="http://schemas.openxmlformats.org/officeDocument/2006/relationships/image" Target="../media/image21.svg"/><Relationship Id="rId15" Type="http://schemas.openxmlformats.org/officeDocument/2006/relationships/image" Target="../media/image31.png"/><Relationship Id="rId23" Type="http://schemas.openxmlformats.org/officeDocument/2006/relationships/image" Target="../media/image39.gif"/><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png"/></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a:xfrm>
            <a:off x="366030" y="3348348"/>
            <a:ext cx="5286119" cy="341072"/>
          </a:xfrm>
        </p:spPr>
        <p:txBody>
          <a:bodyPr/>
          <a:lstStyle/>
          <a:p>
            <a:r>
              <a:rPr lang="en-US" sz="2000" dirty="0" err="1"/>
              <a:t>Sify</a:t>
            </a:r>
            <a:r>
              <a:rPr lang="en-US" sz="2000" dirty="0"/>
              <a:t> Solution Presentation to BOI for Blade Server, Rack Servers, virtualization, Cloud Software and Storage</a:t>
            </a:r>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p:txBody>
          <a:bodyPr/>
          <a:lstStyle/>
          <a:p>
            <a:r>
              <a:rPr lang="en-IN" dirty="0"/>
              <a:t>31</a:t>
            </a:r>
            <a:r>
              <a:rPr lang="en-IN" baseline="30000" dirty="0"/>
              <a:t>st</a:t>
            </a:r>
            <a:r>
              <a:rPr lang="en-IN" dirty="0"/>
              <a:t> OCT 2018</a:t>
            </a:r>
          </a:p>
        </p:txBody>
      </p:sp>
      <p:pic>
        <p:nvPicPr>
          <p:cNvPr id="8" name="Picture 7">
            <a:extLst>
              <a:ext uri="{FF2B5EF4-FFF2-40B4-BE49-F238E27FC236}">
                <a16:creationId xmlns:a16="http://schemas.microsoft.com/office/drawing/2014/main" id="{4D262E80-0600-44C1-92B6-E9E353DC1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69" y="3585203"/>
            <a:ext cx="1656230" cy="782735"/>
          </a:xfrm>
          <a:prstGeom prst="rect">
            <a:avLst/>
          </a:prstGeom>
        </p:spPr>
      </p:pic>
    </p:spTree>
    <p:extLst>
      <p:ext uri="{BB962C8B-B14F-4D97-AF65-F5344CB8AC3E}">
        <p14:creationId xmlns:p14="http://schemas.microsoft.com/office/powerpoint/2010/main" val="83607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49000-B8FA-48C2-886A-9CDB1DD8DE8B}"/>
              </a:ext>
            </a:extLst>
          </p:cNvPr>
          <p:cNvSpPr>
            <a:spLocks noGrp="1"/>
          </p:cNvSpPr>
          <p:nvPr>
            <p:ph type="title"/>
          </p:nvPr>
        </p:nvSpPr>
        <p:spPr/>
        <p:txBody>
          <a:bodyPr/>
          <a:lstStyle/>
          <a:p>
            <a:r>
              <a:rPr lang="en-IN" dirty="0"/>
              <a:t>Current BOI Landscape</a:t>
            </a:r>
          </a:p>
        </p:txBody>
      </p:sp>
      <p:sp>
        <p:nvSpPr>
          <p:cNvPr id="5" name="Content Placeholder 4">
            <a:extLst>
              <a:ext uri="{FF2B5EF4-FFF2-40B4-BE49-F238E27FC236}">
                <a16:creationId xmlns:a16="http://schemas.microsoft.com/office/drawing/2014/main" id="{1CF99AD9-6F6C-4D03-BB7A-358ED6FF30F2}"/>
              </a:ext>
            </a:extLst>
          </p:cNvPr>
          <p:cNvSpPr>
            <a:spLocks noGrp="1"/>
          </p:cNvSpPr>
          <p:nvPr>
            <p:ph idx="1"/>
          </p:nvPr>
        </p:nvSpPr>
        <p:spPr/>
        <p:txBody>
          <a:bodyPr>
            <a:normAutofit/>
          </a:bodyPr>
          <a:lstStyle/>
          <a:p>
            <a:pPr marL="0" indent="0">
              <a:buNone/>
            </a:pPr>
            <a:r>
              <a:rPr lang="en-IN" sz="1400" b="1" dirty="0"/>
              <a:t>Current BOI setup contain below mentioned Hardware &amp; Software</a:t>
            </a:r>
          </a:p>
          <a:p>
            <a:endParaRPr lang="en-IN" sz="1400" dirty="0"/>
          </a:p>
          <a:p>
            <a:r>
              <a:rPr lang="en-IN" sz="1400" dirty="0"/>
              <a:t>48 Cisco Blade servers in DC &amp; DR</a:t>
            </a:r>
          </a:p>
          <a:p>
            <a:r>
              <a:rPr lang="en-IN" sz="1400" dirty="0"/>
              <a:t>Storage – Hitachi &amp; </a:t>
            </a:r>
            <a:r>
              <a:rPr lang="en-IN" sz="1400" dirty="0" err="1"/>
              <a:t>Netapp</a:t>
            </a:r>
            <a:endParaRPr lang="en-IN" sz="1400" dirty="0"/>
          </a:p>
          <a:p>
            <a:r>
              <a:rPr lang="en-IN" sz="1400" dirty="0"/>
              <a:t>Cisco SAN &amp; FC switches</a:t>
            </a:r>
          </a:p>
          <a:p>
            <a:r>
              <a:rPr lang="en-IN" sz="1400" dirty="0"/>
              <a:t>Tape Library – Quantum</a:t>
            </a:r>
          </a:p>
          <a:p>
            <a:r>
              <a:rPr lang="en-IN" sz="1400" dirty="0"/>
              <a:t>Backup Software – Commvault</a:t>
            </a:r>
          </a:p>
          <a:p>
            <a:r>
              <a:rPr lang="en-IN" sz="1400" dirty="0"/>
              <a:t>Current Hypervisor - VMware</a:t>
            </a:r>
          </a:p>
        </p:txBody>
      </p:sp>
    </p:spTree>
    <p:extLst>
      <p:ext uri="{BB962C8B-B14F-4D97-AF65-F5344CB8AC3E}">
        <p14:creationId xmlns:p14="http://schemas.microsoft.com/office/powerpoint/2010/main" val="182133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IN" dirty="0"/>
              <a:t>PROPOSED SOLUTION</a:t>
            </a:r>
          </a:p>
        </p:txBody>
      </p:sp>
    </p:spTree>
    <p:extLst>
      <p:ext uri="{BB962C8B-B14F-4D97-AF65-F5344CB8AC3E}">
        <p14:creationId xmlns:p14="http://schemas.microsoft.com/office/powerpoint/2010/main" val="30581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11234-9379-487A-AACF-1763FBCFE91A}"/>
              </a:ext>
            </a:extLst>
          </p:cNvPr>
          <p:cNvPicPr>
            <a:picLocks noChangeAspect="1"/>
          </p:cNvPicPr>
          <p:nvPr/>
        </p:nvPicPr>
        <p:blipFill>
          <a:blip r:embed="rId2"/>
          <a:stretch>
            <a:fillRect/>
          </a:stretch>
        </p:blipFill>
        <p:spPr>
          <a:xfrm>
            <a:off x="433591" y="1061348"/>
            <a:ext cx="8396569" cy="3597965"/>
          </a:xfrm>
          <a:prstGeom prst="rect">
            <a:avLst/>
          </a:prstGeom>
        </p:spPr>
      </p:pic>
      <p:sp>
        <p:nvSpPr>
          <p:cNvPr id="3" name="Title 2">
            <a:extLst>
              <a:ext uri="{FF2B5EF4-FFF2-40B4-BE49-F238E27FC236}">
                <a16:creationId xmlns:a16="http://schemas.microsoft.com/office/drawing/2014/main" id="{26D25771-451B-46CF-A4F5-E3F1BB065F60}"/>
              </a:ext>
            </a:extLst>
          </p:cNvPr>
          <p:cNvSpPr>
            <a:spLocks noGrp="1"/>
          </p:cNvSpPr>
          <p:nvPr>
            <p:ph type="title"/>
          </p:nvPr>
        </p:nvSpPr>
        <p:spPr>
          <a:xfrm>
            <a:off x="324000" y="367273"/>
            <a:ext cx="7537450" cy="369322"/>
          </a:xfrm>
        </p:spPr>
        <p:txBody>
          <a:bodyPr/>
          <a:lstStyle/>
          <a:p>
            <a:r>
              <a:rPr lang="en-US" dirty="0" err="1"/>
              <a:t>Sify</a:t>
            </a:r>
            <a:r>
              <a:rPr lang="en-US" dirty="0"/>
              <a:t> Proposed – High level Architecture</a:t>
            </a:r>
            <a:endParaRPr lang="en-IN" dirty="0"/>
          </a:p>
        </p:txBody>
      </p:sp>
    </p:spTree>
    <p:extLst>
      <p:ext uri="{BB962C8B-B14F-4D97-AF65-F5344CB8AC3E}">
        <p14:creationId xmlns:p14="http://schemas.microsoft.com/office/powerpoint/2010/main" val="374375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FD84C3-A8E5-49B2-9092-EE2A3B724D21}"/>
              </a:ext>
            </a:extLst>
          </p:cNvPr>
          <p:cNvSpPr txBox="1"/>
          <p:nvPr/>
        </p:nvSpPr>
        <p:spPr>
          <a:xfrm flipH="1">
            <a:off x="359804" y="695962"/>
            <a:ext cx="8239538" cy="861774"/>
          </a:xfrm>
          <a:prstGeom prst="rect">
            <a:avLst/>
          </a:prstGeom>
          <a:noFill/>
        </p:spPr>
        <p:txBody>
          <a:bodyPr wrap="square" rtlCol="0">
            <a:spAutoFit/>
          </a:bodyPr>
          <a:lstStyle/>
          <a:p>
            <a:endParaRPr lang="en-US" sz="1200" dirty="0"/>
          </a:p>
          <a:p>
            <a:r>
              <a:rPr lang="en-US" sz="1200" dirty="0"/>
              <a:t> </a:t>
            </a:r>
            <a:endParaRPr lang="en-IN" sz="1200" dirty="0"/>
          </a:p>
          <a:p>
            <a:pPr algn="just"/>
            <a:endParaRPr lang="en-US" sz="1200" dirty="0"/>
          </a:p>
          <a:p>
            <a:endParaRPr lang="en-US" dirty="0"/>
          </a:p>
        </p:txBody>
      </p:sp>
      <p:graphicFrame>
        <p:nvGraphicFramePr>
          <p:cNvPr id="6" name="Table 5">
            <a:extLst>
              <a:ext uri="{FF2B5EF4-FFF2-40B4-BE49-F238E27FC236}">
                <a16:creationId xmlns:a16="http://schemas.microsoft.com/office/drawing/2014/main" id="{71A4181B-BDD3-4B7F-8E5F-84CB1B56F85A}"/>
              </a:ext>
            </a:extLst>
          </p:cNvPr>
          <p:cNvGraphicFramePr>
            <a:graphicFrameLocks noGrp="1"/>
          </p:cNvGraphicFramePr>
          <p:nvPr>
            <p:extLst>
              <p:ext uri="{D42A27DB-BD31-4B8C-83A1-F6EECF244321}">
                <p14:modId xmlns:p14="http://schemas.microsoft.com/office/powerpoint/2010/main" val="4147869661"/>
              </p:ext>
            </p:extLst>
          </p:nvPr>
        </p:nvGraphicFramePr>
        <p:xfrm>
          <a:off x="341954" y="987355"/>
          <a:ext cx="8478195" cy="3657600"/>
        </p:xfrm>
        <a:graphic>
          <a:graphicData uri="http://schemas.openxmlformats.org/drawingml/2006/table">
            <a:tbl>
              <a:tblPr>
                <a:tableStyleId>{BDBED569-4797-4DF1-A0F4-6AAB3CD982D8}</a:tableStyleId>
              </a:tblPr>
              <a:tblGrid>
                <a:gridCol w="636950">
                  <a:extLst>
                    <a:ext uri="{9D8B030D-6E8A-4147-A177-3AD203B41FA5}">
                      <a16:colId xmlns:a16="http://schemas.microsoft.com/office/drawing/2014/main" val="2493482170"/>
                    </a:ext>
                  </a:extLst>
                </a:gridCol>
                <a:gridCol w="3691417">
                  <a:extLst>
                    <a:ext uri="{9D8B030D-6E8A-4147-A177-3AD203B41FA5}">
                      <a16:colId xmlns:a16="http://schemas.microsoft.com/office/drawing/2014/main" val="3752845271"/>
                    </a:ext>
                  </a:extLst>
                </a:gridCol>
                <a:gridCol w="4149828">
                  <a:extLst>
                    <a:ext uri="{9D8B030D-6E8A-4147-A177-3AD203B41FA5}">
                      <a16:colId xmlns:a16="http://schemas.microsoft.com/office/drawing/2014/main" val="1414114440"/>
                    </a:ext>
                  </a:extLst>
                </a:gridCol>
              </a:tblGrid>
              <a:tr h="0">
                <a:tc>
                  <a:txBody>
                    <a:bodyPr/>
                    <a:lstStyle/>
                    <a:p>
                      <a:pPr algn="l" fontAlgn="b"/>
                      <a:r>
                        <a:rPr lang="en-IN" sz="1000" b="1" u="none" strike="noStrike" dirty="0">
                          <a:solidFill>
                            <a:schemeClr val="bg1"/>
                          </a:solidFill>
                          <a:effectLst/>
                          <a:latin typeface="+mn-lt"/>
                        </a:rPr>
                        <a:t>Sr No</a:t>
                      </a:r>
                      <a:endParaRPr lang="en-IN" sz="1000" b="1" i="0" u="none" strike="noStrike" dirty="0">
                        <a:solidFill>
                          <a:schemeClr val="bg1"/>
                        </a:solidFill>
                        <a:effectLst/>
                        <a:latin typeface="+mn-lt"/>
                      </a:endParaRPr>
                    </a:p>
                  </a:txBody>
                  <a:tcPr marL="45720" marR="4572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IN" sz="1000" b="1" u="none" strike="noStrike" dirty="0">
                          <a:solidFill>
                            <a:schemeClr val="bg1"/>
                          </a:solidFill>
                          <a:effectLst/>
                          <a:latin typeface="+mn-lt"/>
                        </a:rPr>
                        <a:t>Module</a:t>
                      </a:r>
                      <a:endParaRPr lang="en-IN" sz="1000" b="1" i="0" u="none" strike="noStrike" dirty="0">
                        <a:solidFill>
                          <a:schemeClr val="bg1"/>
                        </a:solidFill>
                        <a:effectLst/>
                        <a:latin typeface="+mn-lt"/>
                      </a:endParaRPr>
                    </a:p>
                  </a:txBody>
                  <a:tcPr marL="45720" marR="4572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IN" sz="1000" b="1" u="none" strike="noStrike" dirty="0">
                          <a:solidFill>
                            <a:schemeClr val="bg1"/>
                          </a:solidFill>
                          <a:effectLst/>
                          <a:latin typeface="+mn-lt"/>
                        </a:rPr>
                        <a:t>Make &amp; Model</a:t>
                      </a:r>
                      <a:endParaRPr lang="en-IN" sz="1000" b="1" i="0" u="none" strike="noStrike" dirty="0">
                        <a:solidFill>
                          <a:schemeClr val="bg1"/>
                        </a:solidFill>
                        <a:effectLst/>
                        <a:latin typeface="+mn-lt"/>
                      </a:endParaRPr>
                    </a:p>
                  </a:txBody>
                  <a:tcPr marL="45720" marR="4572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02355560"/>
                  </a:ext>
                </a:extLst>
              </a:tr>
              <a:tr h="0">
                <a:tc>
                  <a:txBody>
                    <a:bodyPr/>
                    <a:lstStyle/>
                    <a:p>
                      <a:pPr algn="l" fontAlgn="ctr"/>
                      <a:r>
                        <a:rPr lang="en-IN" sz="1000" u="none" strike="noStrike" dirty="0">
                          <a:effectLst/>
                          <a:latin typeface="+mn-lt"/>
                        </a:rPr>
                        <a:t>1</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Blade Server for DC &amp; DR </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Dell PowerEdge MX840C Server</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0914196"/>
                  </a:ext>
                </a:extLst>
              </a:tr>
              <a:tr h="0">
                <a:tc>
                  <a:txBody>
                    <a:bodyPr/>
                    <a:lstStyle/>
                    <a:p>
                      <a:pPr algn="l" fontAlgn="ctr"/>
                      <a:r>
                        <a:rPr lang="en-IN" sz="1000" u="none" strike="noStrike" dirty="0">
                          <a:effectLst/>
                          <a:latin typeface="+mn-lt"/>
                        </a:rPr>
                        <a:t>2</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da-DK" sz="1000" u="none" strike="noStrike" dirty="0">
                          <a:effectLst/>
                          <a:latin typeface="+mn-lt"/>
                        </a:rPr>
                        <a:t>Blade Chassis for DC &amp; DR</a:t>
                      </a:r>
                      <a:endParaRPr lang="da-DK"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Dell PowerEdge MX7000 Blade Enclosure</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722597"/>
                  </a:ext>
                </a:extLst>
              </a:tr>
              <a:tr h="0">
                <a:tc>
                  <a:txBody>
                    <a:bodyPr/>
                    <a:lstStyle/>
                    <a:p>
                      <a:pPr algn="l" fontAlgn="ctr"/>
                      <a:r>
                        <a:rPr lang="en-IN" sz="1000" u="none" strike="noStrike">
                          <a:effectLst/>
                          <a:latin typeface="+mn-lt"/>
                        </a:rPr>
                        <a:t>3</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da-DK" sz="1000" u="none" strike="noStrike" dirty="0">
                          <a:effectLst/>
                          <a:latin typeface="+mn-lt"/>
                        </a:rPr>
                        <a:t>vCenter License for DC &amp; DR</a:t>
                      </a:r>
                      <a:endParaRPr lang="da-DK"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VMware vCenter</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433749"/>
                  </a:ext>
                </a:extLst>
              </a:tr>
              <a:tr h="0">
                <a:tc>
                  <a:txBody>
                    <a:bodyPr/>
                    <a:lstStyle/>
                    <a:p>
                      <a:pPr algn="l" fontAlgn="ctr"/>
                      <a:r>
                        <a:rPr lang="en-IN" sz="1000" u="none" strike="noStrike" dirty="0">
                          <a:effectLst/>
                          <a:latin typeface="+mn-lt"/>
                        </a:rPr>
                        <a:t>4</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Hypervisor Licenses for DC</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VMware vSphere</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3455409"/>
                  </a:ext>
                </a:extLst>
              </a:tr>
              <a:tr h="0">
                <a:tc>
                  <a:txBody>
                    <a:bodyPr/>
                    <a:lstStyle/>
                    <a:p>
                      <a:pPr algn="l" fontAlgn="ctr"/>
                      <a:r>
                        <a:rPr lang="en-IN" sz="1000" u="none" strike="noStrike">
                          <a:effectLst/>
                          <a:latin typeface="+mn-lt"/>
                        </a:rPr>
                        <a:t>5</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Cloud Licenses</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VMware </a:t>
                      </a:r>
                      <a:r>
                        <a:rPr lang="en-IN" sz="1000" u="none" strike="noStrike" dirty="0" err="1">
                          <a:effectLst/>
                          <a:latin typeface="+mn-lt"/>
                        </a:rPr>
                        <a:t>vRealize</a:t>
                      </a:r>
                      <a:r>
                        <a:rPr lang="en-IN" sz="1000" u="none" strike="noStrike" dirty="0">
                          <a:effectLst/>
                          <a:latin typeface="+mn-lt"/>
                        </a:rPr>
                        <a:t> Suite 2017 Advance </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564167"/>
                  </a:ext>
                </a:extLst>
              </a:tr>
              <a:tr h="0">
                <a:tc>
                  <a:txBody>
                    <a:bodyPr/>
                    <a:lstStyle/>
                    <a:p>
                      <a:pPr algn="l" fontAlgn="ctr"/>
                      <a:r>
                        <a:rPr lang="en-IN" sz="1000" u="none" strike="noStrike">
                          <a:effectLst/>
                          <a:latin typeface="+mn-lt"/>
                        </a:rPr>
                        <a:t>6</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err="1">
                          <a:effectLst/>
                          <a:latin typeface="+mn-lt"/>
                        </a:rPr>
                        <a:t>Connectrix</a:t>
                      </a:r>
                      <a:r>
                        <a:rPr lang="en-IN" sz="1000" u="none" strike="noStrike" dirty="0">
                          <a:effectLst/>
                          <a:latin typeface="+mn-lt"/>
                        </a:rPr>
                        <a:t> 6610 SAN Switch, 48 Port</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Dell EMC Connectrix - 6610 SAN Switch</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360357"/>
                  </a:ext>
                </a:extLst>
              </a:tr>
              <a:tr h="0">
                <a:tc>
                  <a:txBody>
                    <a:bodyPr/>
                    <a:lstStyle/>
                    <a:p>
                      <a:pPr algn="l" fontAlgn="ctr"/>
                      <a:r>
                        <a:rPr lang="en-IN" sz="1000" u="none" strike="noStrike" dirty="0">
                          <a:effectLst/>
                          <a:latin typeface="+mn-lt"/>
                        </a:rPr>
                        <a:t>7</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err="1">
                          <a:effectLst/>
                          <a:latin typeface="+mn-lt"/>
                        </a:rPr>
                        <a:t>Connectrix</a:t>
                      </a:r>
                      <a:r>
                        <a:rPr lang="en-IN" sz="1000" u="none" strike="noStrike" dirty="0">
                          <a:effectLst/>
                          <a:latin typeface="+mn-lt"/>
                        </a:rPr>
                        <a:t> 6510 SAN Switch, 8 Port</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Dell EMC </a:t>
                      </a:r>
                      <a:r>
                        <a:rPr lang="en-IN" sz="1000" u="none" strike="noStrike" dirty="0" err="1">
                          <a:effectLst/>
                          <a:latin typeface="+mn-lt"/>
                        </a:rPr>
                        <a:t>Connectrix</a:t>
                      </a:r>
                      <a:r>
                        <a:rPr lang="en-IN" sz="1000" u="none" strike="noStrike" dirty="0">
                          <a:effectLst/>
                          <a:latin typeface="+mn-lt"/>
                        </a:rPr>
                        <a:t> - 6510 SAN Switch</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3807271"/>
                  </a:ext>
                </a:extLst>
              </a:tr>
              <a:tr h="0">
                <a:tc>
                  <a:txBody>
                    <a:bodyPr/>
                    <a:lstStyle/>
                    <a:p>
                      <a:pPr algn="l" fontAlgn="ctr"/>
                      <a:r>
                        <a:rPr lang="en-IN" sz="1000" u="none" strike="noStrike">
                          <a:effectLst/>
                          <a:latin typeface="+mn-lt"/>
                        </a:rPr>
                        <a:t>8</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Tape Library</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Dell ML3</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2432828"/>
                  </a:ext>
                </a:extLst>
              </a:tr>
              <a:tr h="0">
                <a:tc>
                  <a:txBody>
                    <a:bodyPr/>
                    <a:lstStyle/>
                    <a:p>
                      <a:pPr algn="l" fontAlgn="ctr"/>
                      <a:r>
                        <a:rPr lang="en-IN" sz="1000" u="none" strike="noStrike">
                          <a:effectLst/>
                          <a:latin typeface="+mn-lt"/>
                        </a:rPr>
                        <a:t>9</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Rack Servers</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Dell PowerEdge R740xd</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5344063"/>
                  </a:ext>
                </a:extLst>
              </a:tr>
              <a:tr h="0">
                <a:tc>
                  <a:txBody>
                    <a:bodyPr/>
                    <a:lstStyle/>
                    <a:p>
                      <a:pPr algn="l" fontAlgn="ctr"/>
                      <a:r>
                        <a:rPr lang="en-IN" sz="1000" u="none" strike="noStrike">
                          <a:effectLst/>
                          <a:latin typeface="+mn-lt"/>
                        </a:rPr>
                        <a:t>10</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Primary Storage- DC &amp; DR</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IN" sz="1000" u="none" strike="noStrike">
                          <a:effectLst/>
                          <a:latin typeface="+mn-lt"/>
                        </a:rPr>
                        <a:t>Dell EMC SC7020</a:t>
                      </a:r>
                      <a:endParaRPr lang="en-IN" sz="1000" b="0" i="0" u="none" strike="noStrike">
                        <a:solidFill>
                          <a:srgbClr val="000000"/>
                        </a:solidFill>
                        <a:effectLst/>
                        <a:latin typeface="+mn-lt"/>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8999212"/>
                  </a:ext>
                </a:extLst>
              </a:tr>
              <a:tr h="0">
                <a:tc>
                  <a:txBody>
                    <a:bodyPr/>
                    <a:lstStyle/>
                    <a:p>
                      <a:pPr algn="l" fontAlgn="ctr"/>
                      <a:r>
                        <a:rPr lang="en-IN" sz="1000" u="none" strike="noStrike">
                          <a:effectLst/>
                          <a:latin typeface="+mn-lt"/>
                        </a:rPr>
                        <a:t>11</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Storage Type 1 &amp; 2</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Dell EMC SC5020</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8535286"/>
                  </a:ext>
                </a:extLst>
              </a:tr>
              <a:tr h="0">
                <a:tc>
                  <a:txBody>
                    <a:bodyPr/>
                    <a:lstStyle/>
                    <a:p>
                      <a:pPr algn="l" fontAlgn="ctr"/>
                      <a:r>
                        <a:rPr lang="en-IN" sz="1000" u="none" strike="noStrike">
                          <a:effectLst/>
                          <a:latin typeface="+mn-lt"/>
                        </a:rPr>
                        <a:t>12</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Back Up Software - DC &amp; DR</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Quest NetVault</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8101513"/>
                  </a:ext>
                </a:extLst>
              </a:tr>
              <a:tr h="0">
                <a:tc>
                  <a:txBody>
                    <a:bodyPr/>
                    <a:lstStyle/>
                    <a:p>
                      <a:pPr algn="l" fontAlgn="ctr"/>
                      <a:r>
                        <a:rPr lang="en-IN" sz="1000" u="none" strike="noStrike">
                          <a:effectLst/>
                          <a:latin typeface="+mn-lt"/>
                        </a:rPr>
                        <a:t>13</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Luna PCI 7000 v5 7000 TPS HSM</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a:effectLst/>
                          <a:latin typeface="+mn-lt"/>
                        </a:rPr>
                        <a:t>gemalto</a:t>
                      </a:r>
                      <a:endParaRPr lang="en-IN" sz="1000" b="0" i="0" u="none" strike="noStrike">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509286"/>
                  </a:ext>
                </a:extLst>
              </a:tr>
              <a:tr h="0">
                <a:tc>
                  <a:txBody>
                    <a:bodyPr/>
                    <a:lstStyle/>
                    <a:p>
                      <a:pPr algn="l" fontAlgn="ctr"/>
                      <a:r>
                        <a:rPr lang="en-IN" sz="1000" u="none" strike="noStrike" dirty="0">
                          <a:effectLst/>
                          <a:latin typeface="+mn-lt"/>
                        </a:rPr>
                        <a:t>14</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a:effectLst/>
                          <a:latin typeface="+mn-lt"/>
                        </a:rPr>
                        <a:t>Luna Backup Remote HSM</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000" u="none" strike="noStrike" dirty="0" err="1">
                          <a:effectLst/>
                          <a:latin typeface="+mn-lt"/>
                        </a:rPr>
                        <a:t>gemalto</a:t>
                      </a:r>
                      <a:endParaRPr lang="en-IN" sz="1000" b="0" i="0" u="none" strike="noStrike" dirty="0">
                        <a:solidFill>
                          <a:srgbClr val="000000"/>
                        </a:solidFill>
                        <a:effectLst/>
                        <a:latin typeface="+mn-lt"/>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54467"/>
                  </a:ext>
                </a:extLst>
              </a:tr>
            </a:tbl>
          </a:graphicData>
        </a:graphic>
      </p:graphicFrame>
      <p:sp>
        <p:nvSpPr>
          <p:cNvPr id="4" name="Title 3">
            <a:extLst>
              <a:ext uri="{FF2B5EF4-FFF2-40B4-BE49-F238E27FC236}">
                <a16:creationId xmlns:a16="http://schemas.microsoft.com/office/drawing/2014/main" id="{936E5FEA-B685-4BE2-A689-4C386CE9D6B8}"/>
              </a:ext>
            </a:extLst>
          </p:cNvPr>
          <p:cNvSpPr>
            <a:spLocks noGrp="1"/>
          </p:cNvSpPr>
          <p:nvPr>
            <p:ph type="title"/>
          </p:nvPr>
        </p:nvSpPr>
        <p:spPr>
          <a:xfrm>
            <a:off x="324000" y="367273"/>
            <a:ext cx="7537450" cy="369322"/>
          </a:xfrm>
        </p:spPr>
        <p:txBody>
          <a:bodyPr/>
          <a:lstStyle/>
          <a:p>
            <a:r>
              <a:rPr lang="en-US" dirty="0"/>
              <a:t>Solution Stack and OEM Product Positioning</a:t>
            </a:r>
            <a:endParaRPr lang="en-IN" dirty="0"/>
          </a:p>
        </p:txBody>
      </p:sp>
    </p:spTree>
    <p:extLst>
      <p:ext uri="{BB962C8B-B14F-4D97-AF65-F5344CB8AC3E}">
        <p14:creationId xmlns:p14="http://schemas.microsoft.com/office/powerpoint/2010/main" val="137975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Compute Solution</a:t>
            </a:r>
          </a:p>
        </p:txBody>
      </p:sp>
      <p:sp>
        <p:nvSpPr>
          <p:cNvPr id="9" name="Rectangle 2"/>
          <p:cNvSpPr>
            <a:spLocks noChangeArrowheads="1"/>
          </p:cNvSpPr>
          <p:nvPr/>
        </p:nvSpPr>
        <p:spPr bwMode="auto">
          <a:xfrm>
            <a:off x="1"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N" sz="1050"/>
          </a:p>
        </p:txBody>
      </p:sp>
      <p:sp>
        <p:nvSpPr>
          <p:cNvPr id="11" name="Rectangle 10"/>
          <p:cNvSpPr/>
          <p:nvPr/>
        </p:nvSpPr>
        <p:spPr>
          <a:xfrm>
            <a:off x="3142398" y="2328780"/>
            <a:ext cx="5221972" cy="707886"/>
          </a:xfrm>
          <a:prstGeom prst="rect">
            <a:avLst/>
          </a:prstGeom>
        </p:spPr>
        <p:txBody>
          <a:bodyPr wrap="square">
            <a:spAutoFit/>
          </a:bodyPr>
          <a:lstStyle/>
          <a:p>
            <a:pPr marL="214313" indent="-214313">
              <a:buFont typeface="Wingdings" panose="05000000000000000000" pitchFamily="2" charset="2"/>
              <a:buChar char="§"/>
            </a:pPr>
            <a:r>
              <a:rPr lang="de-DE" sz="1000" dirty="0"/>
              <a:t>4x Intel Xeon Gold 6130 2.1G, 16C/32T,</a:t>
            </a:r>
            <a:r>
              <a:rPr lang="pl-PL" sz="1000" dirty="0"/>
              <a:t> 10.4GT/s , 22M Cache, Turbo, HT (125W)</a:t>
            </a:r>
            <a:endParaRPr lang="en-US" sz="1000" dirty="0"/>
          </a:p>
          <a:p>
            <a:pPr marL="214313" indent="-214313">
              <a:buFont typeface="Wingdings" panose="05000000000000000000" pitchFamily="2" charset="2"/>
              <a:buChar char="§"/>
            </a:pPr>
            <a:r>
              <a:rPr lang="en-IN" sz="1000" dirty="0"/>
              <a:t>DDR4-2666  64GB LRDIMM</a:t>
            </a:r>
          </a:p>
          <a:p>
            <a:pPr marL="214313" indent="-214313">
              <a:buFont typeface="Wingdings" panose="05000000000000000000" pitchFamily="2" charset="2"/>
              <a:buChar char="§"/>
            </a:pPr>
            <a:r>
              <a:rPr lang="en-US" sz="1000" dirty="0"/>
              <a:t>300GB 10K RPM SAS Hot-plug Hard Drive</a:t>
            </a:r>
          </a:p>
          <a:p>
            <a:pPr marL="214313" indent="-214313">
              <a:buFont typeface="Wingdings" panose="05000000000000000000" pitchFamily="2" charset="2"/>
              <a:buChar char="§"/>
            </a:pPr>
            <a:r>
              <a:rPr lang="en-US" sz="1000" dirty="0"/>
              <a:t>Hardware RAID Card (RAID 1)</a:t>
            </a:r>
          </a:p>
        </p:txBody>
      </p:sp>
      <p:sp>
        <p:nvSpPr>
          <p:cNvPr id="13" name="Rectangle 4"/>
          <p:cNvSpPr>
            <a:spLocks noChangeArrowheads="1"/>
          </p:cNvSpPr>
          <p:nvPr/>
        </p:nvSpPr>
        <p:spPr bwMode="auto">
          <a:xfrm>
            <a:off x="1"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N" sz="1050"/>
          </a:p>
        </p:txBody>
      </p:sp>
      <p:sp>
        <p:nvSpPr>
          <p:cNvPr id="15" name="Rectangle 14"/>
          <p:cNvSpPr/>
          <p:nvPr/>
        </p:nvSpPr>
        <p:spPr>
          <a:xfrm>
            <a:off x="3142398" y="996800"/>
            <a:ext cx="5221972" cy="707886"/>
          </a:xfrm>
          <a:prstGeom prst="rect">
            <a:avLst/>
          </a:prstGeom>
        </p:spPr>
        <p:txBody>
          <a:bodyPr wrap="square">
            <a:spAutoFit/>
          </a:bodyPr>
          <a:lstStyle/>
          <a:p>
            <a:pPr marL="214313" indent="-214313">
              <a:buFont typeface="Wingdings" panose="05000000000000000000" pitchFamily="2" charset="2"/>
              <a:buChar char="§"/>
            </a:pPr>
            <a:r>
              <a:rPr lang="en-US" sz="1000" dirty="0"/>
              <a:t>Redundant Management Module for PowerEdge MX7000 Chassis</a:t>
            </a:r>
          </a:p>
          <a:p>
            <a:pPr marL="214313" indent="-214313">
              <a:buFont typeface="Wingdings" panose="05000000000000000000" pitchFamily="2" charset="2"/>
              <a:buChar char="§"/>
            </a:pPr>
            <a:r>
              <a:rPr lang="en-US" sz="1000" dirty="0"/>
              <a:t>PowerEdge MX7000 Redundant Power</a:t>
            </a:r>
          </a:p>
          <a:p>
            <a:pPr marL="214313" indent="-214313">
              <a:buFont typeface="Wingdings" panose="05000000000000000000" pitchFamily="2" charset="2"/>
              <a:buChar char="§"/>
            </a:pPr>
            <a:r>
              <a:rPr lang="en-US" sz="1000" dirty="0"/>
              <a:t>Supply, 3000W, (</a:t>
            </a:r>
            <a:r>
              <a:rPr lang="en-US" sz="1000" dirty="0" err="1"/>
              <a:t>n+n</a:t>
            </a:r>
            <a:r>
              <a:rPr lang="en-US" sz="1000" dirty="0"/>
              <a:t>)</a:t>
            </a:r>
          </a:p>
          <a:p>
            <a:pPr marL="214313" indent="-214313">
              <a:buFont typeface="Wingdings" panose="05000000000000000000" pitchFamily="2" charset="2"/>
              <a:buChar char="§"/>
            </a:pPr>
            <a:r>
              <a:rPr lang="en-IN" sz="1000" dirty="0" err="1"/>
              <a:t>ReadyRail</a:t>
            </a:r>
            <a:r>
              <a:rPr lang="en-IN" sz="1000" dirty="0"/>
              <a:t> II for MX7000</a:t>
            </a:r>
          </a:p>
        </p:txBody>
      </p:sp>
      <p:sp>
        <p:nvSpPr>
          <p:cNvPr id="16" name="Rectangle 15"/>
          <p:cNvSpPr/>
          <p:nvPr/>
        </p:nvSpPr>
        <p:spPr>
          <a:xfrm>
            <a:off x="396416" y="1863916"/>
            <a:ext cx="2444900" cy="253916"/>
          </a:xfrm>
          <a:prstGeom prst="rect">
            <a:avLst/>
          </a:prstGeom>
        </p:spPr>
        <p:txBody>
          <a:bodyPr wrap="none">
            <a:spAutoFit/>
          </a:bodyPr>
          <a:lstStyle/>
          <a:p>
            <a:r>
              <a:rPr lang="en-GB" sz="1050" dirty="0"/>
              <a:t>PowerEdge MX7000 Blade Enclosure</a:t>
            </a:r>
            <a:endParaRPr lang="en-IN" sz="1050" dirty="0"/>
          </a:p>
        </p:txBody>
      </p:sp>
      <p:sp>
        <p:nvSpPr>
          <p:cNvPr id="23" name="Rectangle 22"/>
          <p:cNvSpPr/>
          <p:nvPr/>
        </p:nvSpPr>
        <p:spPr>
          <a:xfrm>
            <a:off x="3256698" y="3715622"/>
            <a:ext cx="5107672" cy="276999"/>
          </a:xfrm>
          <a:prstGeom prst="rect">
            <a:avLst/>
          </a:prstGeom>
        </p:spPr>
        <p:txBody>
          <a:bodyPr wrap="square">
            <a:spAutoFit/>
          </a:bodyPr>
          <a:lstStyle/>
          <a:p>
            <a:pPr marL="214313" indent="-214313">
              <a:buFont typeface="Arial" panose="020B0604020202020204" pitchFamily="34" charset="0"/>
              <a:buChar char="•"/>
            </a:pPr>
            <a:endParaRPr lang="en-IN" sz="1200" dirty="0"/>
          </a:p>
        </p:txBody>
      </p:sp>
      <p:sp>
        <p:nvSpPr>
          <p:cNvPr id="3" name="AutoShape 2" descr="Image result for PowerEdge MX7000 Blade Enclo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2"/>
          <a:stretch>
            <a:fillRect/>
          </a:stretch>
        </p:blipFill>
        <p:spPr>
          <a:xfrm>
            <a:off x="891499" y="988609"/>
            <a:ext cx="1454734" cy="914992"/>
          </a:xfrm>
          <a:prstGeom prst="rect">
            <a:avLst/>
          </a:prstGeom>
        </p:spPr>
      </p:pic>
      <p:pic>
        <p:nvPicPr>
          <p:cNvPr id="6151" name="Picture 7" descr="Image result for PowerEdge MX840C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45" y="2108320"/>
            <a:ext cx="1880643" cy="118929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Image result for PowerEdge R740XD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49" y="3498610"/>
            <a:ext cx="2031834" cy="116346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142398" y="3640704"/>
            <a:ext cx="5221972" cy="1015663"/>
          </a:xfrm>
          <a:prstGeom prst="rect">
            <a:avLst/>
          </a:prstGeom>
        </p:spPr>
        <p:txBody>
          <a:bodyPr wrap="square">
            <a:spAutoFit/>
          </a:bodyPr>
          <a:lstStyle/>
          <a:p>
            <a:pPr marL="214313" indent="-214313">
              <a:buFont typeface="Wingdings" panose="05000000000000000000" pitchFamily="2" charset="2"/>
              <a:buChar char="§"/>
            </a:pPr>
            <a:r>
              <a:rPr lang="de-DE" sz="1000" dirty="0"/>
              <a:t>Intel Xeon Silver 4112 2.6G, 4C/8T, 9.6GT/s,</a:t>
            </a:r>
            <a:r>
              <a:rPr lang="pl-PL" sz="1000" dirty="0"/>
              <a:t> 8.25M Cache, Turbo, HT (85W) DDR4-2400</a:t>
            </a:r>
            <a:endParaRPr lang="en-US" sz="1000" dirty="0"/>
          </a:p>
          <a:p>
            <a:pPr marL="214313" indent="-214313">
              <a:buFont typeface="Wingdings" panose="05000000000000000000" pitchFamily="2" charset="2"/>
              <a:buChar char="§"/>
            </a:pPr>
            <a:r>
              <a:rPr lang="en-US" sz="1000" dirty="0"/>
              <a:t>Chassis with Up to 24 x 2.5" Hard Drives for 2cpu</a:t>
            </a:r>
          </a:p>
          <a:p>
            <a:pPr marL="214313" indent="-214313">
              <a:buFont typeface="Wingdings" panose="05000000000000000000" pitchFamily="2" charset="2"/>
              <a:buChar char="§"/>
            </a:pPr>
            <a:r>
              <a:rPr lang="de-DE" sz="1000" dirty="0"/>
              <a:t>600GB 10K RPM SAS 12Gbps 512n 2.5in Hot-plug Hard Drive</a:t>
            </a:r>
          </a:p>
          <a:p>
            <a:pPr marL="214313" indent="-214313">
              <a:buFont typeface="Wingdings" panose="05000000000000000000" pitchFamily="2" charset="2"/>
              <a:buChar char="§"/>
            </a:pPr>
            <a:r>
              <a:rPr lang="fr-FR" sz="1000" dirty="0"/>
              <a:t>Dual Port 16Gb Fibre Channel HBA</a:t>
            </a:r>
          </a:p>
          <a:p>
            <a:pPr marL="214313" indent="-214313">
              <a:buFont typeface="Wingdings" panose="05000000000000000000" pitchFamily="2" charset="2"/>
              <a:buChar char="§"/>
            </a:pPr>
            <a:r>
              <a:rPr lang="fr-FR" sz="1000" dirty="0"/>
              <a:t>Dual Port 10Gb Direct </a:t>
            </a:r>
            <a:r>
              <a:rPr lang="fr-FR" sz="1000" dirty="0" err="1"/>
              <a:t>Attach</a:t>
            </a:r>
            <a:r>
              <a:rPr lang="fr-FR" sz="1000" dirty="0"/>
              <a:t>,</a:t>
            </a:r>
            <a:endParaRPr lang="de-DE" sz="1000" dirty="0"/>
          </a:p>
        </p:txBody>
      </p:sp>
      <p:sp>
        <p:nvSpPr>
          <p:cNvPr id="18" name="Rectangle 17"/>
          <p:cNvSpPr/>
          <p:nvPr/>
        </p:nvSpPr>
        <p:spPr>
          <a:xfrm>
            <a:off x="685758" y="4487516"/>
            <a:ext cx="1866217" cy="253916"/>
          </a:xfrm>
          <a:prstGeom prst="rect">
            <a:avLst/>
          </a:prstGeom>
        </p:spPr>
        <p:txBody>
          <a:bodyPr wrap="none">
            <a:spAutoFit/>
          </a:bodyPr>
          <a:lstStyle/>
          <a:p>
            <a:r>
              <a:rPr lang="en-US" sz="1050" dirty="0"/>
              <a:t>PowerEdge R740XD Server</a:t>
            </a:r>
            <a:endParaRPr lang="en-IN" sz="1050" dirty="0"/>
          </a:p>
        </p:txBody>
      </p:sp>
      <p:sp>
        <p:nvSpPr>
          <p:cNvPr id="12" name="Rectangle 11"/>
          <p:cNvSpPr/>
          <p:nvPr/>
        </p:nvSpPr>
        <p:spPr>
          <a:xfrm>
            <a:off x="678545" y="3180565"/>
            <a:ext cx="1880643" cy="253916"/>
          </a:xfrm>
          <a:prstGeom prst="rect">
            <a:avLst/>
          </a:prstGeom>
        </p:spPr>
        <p:txBody>
          <a:bodyPr wrap="none">
            <a:spAutoFit/>
          </a:bodyPr>
          <a:lstStyle/>
          <a:p>
            <a:r>
              <a:rPr lang="en-US" sz="1050" dirty="0"/>
              <a:t>PowerEdge MX840C Server</a:t>
            </a:r>
            <a:endParaRPr lang="en-IN" sz="1050" dirty="0"/>
          </a:p>
        </p:txBody>
      </p:sp>
    </p:spTree>
    <p:extLst>
      <p:ext uri="{BB962C8B-B14F-4D97-AF65-F5344CB8AC3E}">
        <p14:creationId xmlns:p14="http://schemas.microsoft.com/office/powerpoint/2010/main" val="210332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Storage Solution</a:t>
            </a:r>
            <a:endParaRPr lang="en-IN" dirty="0"/>
          </a:p>
        </p:txBody>
      </p:sp>
      <p:sp>
        <p:nvSpPr>
          <p:cNvPr id="9" name="Rectangle 2"/>
          <p:cNvSpPr>
            <a:spLocks noChangeArrowheads="1"/>
          </p:cNvSpPr>
          <p:nvPr/>
        </p:nvSpPr>
        <p:spPr bwMode="auto">
          <a:xfrm>
            <a:off x="1"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N" sz="1050"/>
          </a:p>
        </p:txBody>
      </p:sp>
      <p:sp>
        <p:nvSpPr>
          <p:cNvPr id="13" name="Rectangle 4"/>
          <p:cNvSpPr>
            <a:spLocks noChangeArrowheads="1"/>
          </p:cNvSpPr>
          <p:nvPr/>
        </p:nvSpPr>
        <p:spPr bwMode="auto">
          <a:xfrm>
            <a:off x="1"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N" sz="1050"/>
          </a:p>
        </p:txBody>
      </p:sp>
      <p:sp>
        <p:nvSpPr>
          <p:cNvPr id="15" name="Rectangle 14"/>
          <p:cNvSpPr/>
          <p:nvPr/>
        </p:nvSpPr>
        <p:spPr>
          <a:xfrm>
            <a:off x="3275466" y="1257970"/>
            <a:ext cx="5544684" cy="707886"/>
          </a:xfrm>
          <a:prstGeom prst="rect">
            <a:avLst/>
          </a:prstGeom>
        </p:spPr>
        <p:txBody>
          <a:bodyPr wrap="square">
            <a:spAutoFit/>
          </a:bodyPr>
          <a:lstStyle/>
          <a:p>
            <a:pPr marL="214313" indent="-214313">
              <a:buFont typeface="Wingdings" panose="05000000000000000000" pitchFamily="2" charset="2"/>
              <a:buChar char="§"/>
            </a:pPr>
            <a:r>
              <a:rPr lang="en-US" sz="1000" dirty="0"/>
              <a:t>Storage 1 SC7000 with 80 x 3.84 TB SED SSD (200 </a:t>
            </a:r>
            <a:r>
              <a:rPr lang="en-US" sz="1000" dirty="0" err="1"/>
              <a:t>TBu</a:t>
            </a:r>
            <a:r>
              <a:rPr lang="en-US" sz="1000" dirty="0"/>
              <a:t>) + 336 x 1.8 TB 10k SED SAS (300TBu) + 28 x 6 TB NL-SAS SED (100 </a:t>
            </a:r>
            <a:r>
              <a:rPr lang="en-US" sz="1000" dirty="0" err="1"/>
              <a:t>TBu</a:t>
            </a:r>
            <a:r>
              <a:rPr lang="en-US" sz="1000" dirty="0"/>
              <a:t>) </a:t>
            </a:r>
          </a:p>
          <a:p>
            <a:pPr marL="214313" indent="-214313">
              <a:buFont typeface="Wingdings" panose="05000000000000000000" pitchFamily="2" charset="2"/>
              <a:buChar char="§"/>
            </a:pPr>
            <a:r>
              <a:rPr lang="en-US" sz="1000" dirty="0"/>
              <a:t>4 x 16 Gb FC , 4 x 10 </a:t>
            </a:r>
            <a:r>
              <a:rPr lang="en-US" sz="1000" dirty="0" err="1"/>
              <a:t>Gbps</a:t>
            </a:r>
            <a:r>
              <a:rPr lang="en-US" sz="1000" dirty="0"/>
              <a:t> IP ports, 8 x 12 </a:t>
            </a:r>
            <a:r>
              <a:rPr lang="en-US" sz="1000" dirty="0" err="1"/>
              <a:t>Gbps</a:t>
            </a:r>
            <a:r>
              <a:rPr lang="en-US" sz="1000" dirty="0"/>
              <a:t> SAS backend ports per controller Pair.</a:t>
            </a:r>
          </a:p>
          <a:p>
            <a:pPr marL="214313" indent="-214313">
              <a:buFont typeface="Wingdings" panose="05000000000000000000" pitchFamily="2" charset="2"/>
              <a:buChar char="§"/>
            </a:pPr>
            <a:r>
              <a:rPr lang="en-US" sz="1000" dirty="0"/>
              <a:t>All Software bundled</a:t>
            </a:r>
            <a:endParaRPr lang="en-IN" sz="1000" dirty="0"/>
          </a:p>
        </p:txBody>
      </p:sp>
      <p:sp>
        <p:nvSpPr>
          <p:cNvPr id="23" name="Rectangle 22"/>
          <p:cNvSpPr/>
          <p:nvPr/>
        </p:nvSpPr>
        <p:spPr>
          <a:xfrm>
            <a:off x="3256698" y="3715622"/>
            <a:ext cx="5107672" cy="276999"/>
          </a:xfrm>
          <a:prstGeom prst="rect">
            <a:avLst/>
          </a:prstGeom>
        </p:spPr>
        <p:txBody>
          <a:bodyPr wrap="square">
            <a:spAutoFit/>
          </a:bodyPr>
          <a:lstStyle/>
          <a:p>
            <a:pPr marL="214313" indent="-214313">
              <a:buFont typeface="Arial" panose="020B0604020202020204" pitchFamily="34" charset="0"/>
              <a:buChar char="•"/>
            </a:pPr>
            <a:endParaRPr lang="en-IN" sz="1200" dirty="0"/>
          </a:p>
        </p:txBody>
      </p:sp>
      <p:sp>
        <p:nvSpPr>
          <p:cNvPr id="3" name="AutoShape 2" descr="Image result for PowerEdge MX7000 Blade Enclo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p:cNvPicPr>
            <a:picLocks noChangeAspect="1"/>
          </p:cNvPicPr>
          <p:nvPr/>
        </p:nvPicPr>
        <p:blipFill>
          <a:blip r:embed="rId2"/>
          <a:stretch>
            <a:fillRect/>
          </a:stretch>
        </p:blipFill>
        <p:spPr>
          <a:xfrm>
            <a:off x="517343" y="862124"/>
            <a:ext cx="2149948" cy="1667534"/>
          </a:xfrm>
          <a:prstGeom prst="rect">
            <a:avLst/>
          </a:prstGeom>
        </p:spPr>
      </p:pic>
      <p:sp>
        <p:nvSpPr>
          <p:cNvPr id="16" name="Rectangle 15"/>
          <p:cNvSpPr/>
          <p:nvPr/>
        </p:nvSpPr>
        <p:spPr>
          <a:xfrm>
            <a:off x="678445" y="2205110"/>
            <a:ext cx="1827744" cy="253916"/>
          </a:xfrm>
          <a:prstGeom prst="rect">
            <a:avLst/>
          </a:prstGeom>
        </p:spPr>
        <p:txBody>
          <a:bodyPr wrap="none">
            <a:spAutoFit/>
          </a:bodyPr>
          <a:lstStyle/>
          <a:p>
            <a:r>
              <a:rPr lang="en-GB" sz="1050" dirty="0"/>
              <a:t>Dell EMC Storage SC7020</a:t>
            </a:r>
            <a:endParaRPr lang="en-IN" sz="1050" dirty="0"/>
          </a:p>
        </p:txBody>
      </p:sp>
      <p:pic>
        <p:nvPicPr>
          <p:cNvPr id="7172" name="Picture 4" descr="Image result for sc 5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24" y="3082066"/>
            <a:ext cx="2414186" cy="169416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17343" y="4322716"/>
            <a:ext cx="2149948" cy="253916"/>
          </a:xfrm>
          <a:prstGeom prst="rect">
            <a:avLst/>
          </a:prstGeom>
        </p:spPr>
        <p:txBody>
          <a:bodyPr wrap="none">
            <a:spAutoFit/>
          </a:bodyPr>
          <a:lstStyle/>
          <a:p>
            <a:r>
              <a:rPr lang="en-US" sz="1050" dirty="0"/>
              <a:t>Dell EMC SC5020 Storage Array</a:t>
            </a:r>
            <a:endParaRPr lang="en-IN" sz="1050" dirty="0"/>
          </a:p>
        </p:txBody>
      </p:sp>
      <p:sp>
        <p:nvSpPr>
          <p:cNvPr id="27" name="Rectangle 26"/>
          <p:cNvSpPr/>
          <p:nvPr/>
        </p:nvSpPr>
        <p:spPr>
          <a:xfrm>
            <a:off x="3418139" y="3560969"/>
            <a:ext cx="5221972" cy="276999"/>
          </a:xfrm>
          <a:prstGeom prst="rect">
            <a:avLst/>
          </a:prstGeom>
        </p:spPr>
        <p:txBody>
          <a:bodyPr wrap="square">
            <a:spAutoFit/>
          </a:bodyPr>
          <a:lstStyle/>
          <a:p>
            <a:pPr marL="214313" indent="-214313">
              <a:buFont typeface="Arial" panose="020B0604020202020204" pitchFamily="34" charset="0"/>
              <a:buChar char="•"/>
            </a:pPr>
            <a:endParaRPr lang="en-IN" sz="1200" dirty="0"/>
          </a:p>
        </p:txBody>
      </p:sp>
      <p:sp>
        <p:nvSpPr>
          <p:cNvPr id="28" name="Rectangle 27"/>
          <p:cNvSpPr/>
          <p:nvPr/>
        </p:nvSpPr>
        <p:spPr>
          <a:xfrm>
            <a:off x="3275466" y="3560969"/>
            <a:ext cx="5544684" cy="553998"/>
          </a:xfrm>
          <a:prstGeom prst="rect">
            <a:avLst/>
          </a:prstGeom>
        </p:spPr>
        <p:txBody>
          <a:bodyPr wrap="square">
            <a:spAutoFit/>
          </a:bodyPr>
          <a:lstStyle/>
          <a:p>
            <a:pPr marL="214313" indent="-214313">
              <a:buFont typeface="Wingdings" panose="05000000000000000000" pitchFamily="2" charset="2"/>
              <a:buChar char="§"/>
            </a:pPr>
            <a:r>
              <a:rPr lang="en-US" sz="1000" dirty="0"/>
              <a:t>SC5020 Storage Quote with following drives - 6 x 960 GB SSD, 4 x 16 Gb FC </a:t>
            </a:r>
          </a:p>
          <a:p>
            <a:pPr marL="214313" indent="-214313">
              <a:buFont typeface="Wingdings" panose="05000000000000000000" pitchFamily="2" charset="2"/>
              <a:buChar char="§"/>
            </a:pPr>
            <a:r>
              <a:rPr lang="en-US" sz="1000" dirty="0"/>
              <a:t>4 x 10 </a:t>
            </a:r>
            <a:r>
              <a:rPr lang="en-US" sz="1000" dirty="0" err="1"/>
              <a:t>Gbps</a:t>
            </a:r>
            <a:r>
              <a:rPr lang="en-US" sz="1000" dirty="0"/>
              <a:t> IP ports, 8 x 12 </a:t>
            </a:r>
            <a:r>
              <a:rPr lang="en-US" sz="1000" dirty="0" err="1"/>
              <a:t>Gbps</a:t>
            </a:r>
            <a:r>
              <a:rPr lang="en-US" sz="1000" dirty="0"/>
              <a:t> SAS backend ports per controller Pair.</a:t>
            </a:r>
          </a:p>
          <a:p>
            <a:pPr marL="214313" indent="-214313">
              <a:buFont typeface="Wingdings" panose="05000000000000000000" pitchFamily="2" charset="2"/>
              <a:buChar char="§"/>
            </a:pPr>
            <a:r>
              <a:rPr lang="en-US" sz="1000" dirty="0"/>
              <a:t>All Software bundled</a:t>
            </a:r>
            <a:endParaRPr lang="en-IN" sz="1000" dirty="0"/>
          </a:p>
        </p:txBody>
      </p:sp>
    </p:spTree>
    <p:extLst>
      <p:ext uri="{BB962C8B-B14F-4D97-AF65-F5344CB8AC3E}">
        <p14:creationId xmlns:p14="http://schemas.microsoft.com/office/powerpoint/2010/main" val="138891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Tape Library &amp; SAN Switch Solution</a:t>
            </a:r>
          </a:p>
        </p:txBody>
      </p:sp>
      <p:sp>
        <p:nvSpPr>
          <p:cNvPr id="9" name="Rectangle 2"/>
          <p:cNvSpPr>
            <a:spLocks noChangeArrowheads="1"/>
          </p:cNvSpPr>
          <p:nvPr/>
        </p:nvSpPr>
        <p:spPr bwMode="auto">
          <a:xfrm>
            <a:off x="1"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N" sz="1050"/>
          </a:p>
        </p:txBody>
      </p:sp>
      <p:sp>
        <p:nvSpPr>
          <p:cNvPr id="13" name="Rectangle 4"/>
          <p:cNvSpPr>
            <a:spLocks noChangeArrowheads="1"/>
          </p:cNvSpPr>
          <p:nvPr/>
        </p:nvSpPr>
        <p:spPr bwMode="auto">
          <a:xfrm>
            <a:off x="1"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N" sz="1050"/>
          </a:p>
        </p:txBody>
      </p:sp>
      <p:sp>
        <p:nvSpPr>
          <p:cNvPr id="15" name="Rectangle 14"/>
          <p:cNvSpPr/>
          <p:nvPr/>
        </p:nvSpPr>
        <p:spPr>
          <a:xfrm>
            <a:off x="3275466" y="987424"/>
            <a:ext cx="5221972" cy="646331"/>
          </a:xfrm>
          <a:prstGeom prst="rect">
            <a:avLst/>
          </a:prstGeom>
        </p:spPr>
        <p:txBody>
          <a:bodyPr wrap="square">
            <a:spAutoFit/>
          </a:bodyPr>
          <a:lstStyle/>
          <a:p>
            <a:pPr marL="214313" indent="-214313">
              <a:buFont typeface="Wingdings" panose="05000000000000000000" pitchFamily="2" charset="2"/>
              <a:buChar char="§"/>
            </a:pPr>
            <a:r>
              <a:rPr lang="en-US" sz="1200" dirty="0"/>
              <a:t>ML3 TL with 4 x LTO 7 FC Drives, (Total 72 slots ,correct?) </a:t>
            </a:r>
          </a:p>
          <a:p>
            <a:pPr marL="214313" indent="-214313">
              <a:buFont typeface="Wingdings" panose="05000000000000000000" pitchFamily="2" charset="2"/>
              <a:buChar char="§"/>
            </a:pPr>
            <a:r>
              <a:rPr lang="en-US" sz="1200" dirty="0"/>
              <a:t>Encryption software &amp; kit bundle </a:t>
            </a:r>
          </a:p>
          <a:p>
            <a:pPr marL="214313" indent="-214313">
              <a:buFont typeface="Wingdings" panose="05000000000000000000" pitchFamily="2" charset="2"/>
              <a:buChar char="§"/>
            </a:pPr>
            <a:r>
              <a:rPr lang="en-US" sz="1200" dirty="0"/>
              <a:t>All software included.</a:t>
            </a:r>
            <a:endParaRPr lang="en-IN" sz="1200" dirty="0"/>
          </a:p>
        </p:txBody>
      </p:sp>
      <p:sp>
        <p:nvSpPr>
          <p:cNvPr id="23" name="Rectangle 22"/>
          <p:cNvSpPr/>
          <p:nvPr/>
        </p:nvSpPr>
        <p:spPr>
          <a:xfrm>
            <a:off x="3256698" y="3715622"/>
            <a:ext cx="5107672" cy="276999"/>
          </a:xfrm>
          <a:prstGeom prst="rect">
            <a:avLst/>
          </a:prstGeom>
        </p:spPr>
        <p:txBody>
          <a:bodyPr wrap="square">
            <a:spAutoFit/>
          </a:bodyPr>
          <a:lstStyle/>
          <a:p>
            <a:pPr marL="214313" indent="-214313">
              <a:buFont typeface="Arial" panose="020B0604020202020204" pitchFamily="34" charset="0"/>
              <a:buChar char="•"/>
            </a:pPr>
            <a:endParaRPr lang="en-IN" sz="1200" dirty="0"/>
          </a:p>
        </p:txBody>
      </p:sp>
      <p:sp>
        <p:nvSpPr>
          <p:cNvPr id="3" name="AutoShape 2" descr="Image result for PowerEdge MX7000 Blade Enclo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7" name="Rectangle 26"/>
          <p:cNvSpPr/>
          <p:nvPr/>
        </p:nvSpPr>
        <p:spPr>
          <a:xfrm>
            <a:off x="3418139" y="3560969"/>
            <a:ext cx="5221972" cy="276999"/>
          </a:xfrm>
          <a:prstGeom prst="rect">
            <a:avLst/>
          </a:prstGeom>
        </p:spPr>
        <p:txBody>
          <a:bodyPr wrap="square">
            <a:spAutoFit/>
          </a:bodyPr>
          <a:lstStyle/>
          <a:p>
            <a:pPr marL="214313" indent="-214313">
              <a:buFont typeface="Arial" panose="020B0604020202020204" pitchFamily="34" charset="0"/>
              <a:buChar char="•"/>
            </a:pPr>
            <a:endParaRPr lang="en-IN" sz="1200" dirty="0"/>
          </a:p>
        </p:txBody>
      </p:sp>
      <p:sp>
        <p:nvSpPr>
          <p:cNvPr id="28" name="Rectangle 27"/>
          <p:cNvSpPr/>
          <p:nvPr/>
        </p:nvSpPr>
        <p:spPr>
          <a:xfrm>
            <a:off x="3294234" y="3785854"/>
            <a:ext cx="5221972" cy="276999"/>
          </a:xfrm>
          <a:prstGeom prst="rect">
            <a:avLst/>
          </a:prstGeom>
        </p:spPr>
        <p:txBody>
          <a:bodyPr wrap="square">
            <a:spAutoFit/>
          </a:bodyPr>
          <a:lstStyle/>
          <a:p>
            <a:pPr marL="214313" indent="-214313">
              <a:buFont typeface="Wingdings" panose="05000000000000000000" pitchFamily="2" charset="2"/>
              <a:buChar char="§"/>
            </a:pPr>
            <a:r>
              <a:rPr lang="en-US" sz="1200" dirty="0"/>
              <a:t>SAN Switch 8 ports as per requirement for storage cluster ( In Pairs)</a:t>
            </a:r>
            <a:endParaRPr lang="en-IN" sz="1200" dirty="0"/>
          </a:p>
        </p:txBody>
      </p:sp>
      <p:pic>
        <p:nvPicPr>
          <p:cNvPr id="6146" name="Picture 2" descr="Image result for ml3 tape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t="32484"/>
          <a:stretch/>
        </p:blipFill>
        <p:spPr bwMode="auto">
          <a:xfrm>
            <a:off x="489862" y="987424"/>
            <a:ext cx="2431982" cy="11522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62326" y="1780779"/>
            <a:ext cx="1887055" cy="253916"/>
          </a:xfrm>
          <a:prstGeom prst="rect">
            <a:avLst/>
          </a:prstGeom>
        </p:spPr>
        <p:txBody>
          <a:bodyPr wrap="none">
            <a:spAutoFit/>
          </a:bodyPr>
          <a:lstStyle/>
          <a:p>
            <a:r>
              <a:rPr lang="en-GB" sz="1050" dirty="0"/>
              <a:t>Dell EMC </a:t>
            </a:r>
            <a:r>
              <a:rPr lang="en-US" sz="1050" dirty="0"/>
              <a:t> ML3 Tape Library</a:t>
            </a:r>
            <a:endParaRPr lang="en-IN" sz="1050" dirty="0"/>
          </a:p>
        </p:txBody>
      </p:sp>
      <p:pic>
        <p:nvPicPr>
          <p:cNvPr id="4" name="Picture 3"/>
          <p:cNvPicPr>
            <a:picLocks noChangeAspect="1"/>
          </p:cNvPicPr>
          <p:nvPr/>
        </p:nvPicPr>
        <p:blipFill>
          <a:blip r:embed="rId3"/>
          <a:stretch>
            <a:fillRect/>
          </a:stretch>
        </p:blipFill>
        <p:spPr>
          <a:xfrm>
            <a:off x="298795" y="3785854"/>
            <a:ext cx="2814117" cy="735936"/>
          </a:xfrm>
          <a:prstGeom prst="rect">
            <a:avLst/>
          </a:prstGeom>
        </p:spPr>
      </p:pic>
      <p:sp>
        <p:nvSpPr>
          <p:cNvPr id="6" name="AutoShape 4" descr="Image result for san switch 66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a:blip r:embed="rId4"/>
          <a:stretch>
            <a:fillRect/>
          </a:stretch>
        </p:blipFill>
        <p:spPr>
          <a:xfrm>
            <a:off x="274574" y="2553952"/>
            <a:ext cx="2862559" cy="678302"/>
          </a:xfrm>
          <a:prstGeom prst="rect">
            <a:avLst/>
          </a:prstGeom>
        </p:spPr>
      </p:pic>
      <p:sp>
        <p:nvSpPr>
          <p:cNvPr id="21" name="Rectangle 20"/>
          <p:cNvSpPr/>
          <p:nvPr/>
        </p:nvSpPr>
        <p:spPr>
          <a:xfrm>
            <a:off x="3284850" y="2553952"/>
            <a:ext cx="5221972" cy="276999"/>
          </a:xfrm>
          <a:prstGeom prst="rect">
            <a:avLst/>
          </a:prstGeom>
        </p:spPr>
        <p:txBody>
          <a:bodyPr wrap="square">
            <a:spAutoFit/>
          </a:bodyPr>
          <a:lstStyle/>
          <a:p>
            <a:pPr marL="214313" indent="-214313">
              <a:buFont typeface="Wingdings" panose="05000000000000000000" pitchFamily="2" charset="2"/>
              <a:buChar char="§"/>
            </a:pPr>
            <a:r>
              <a:rPr lang="en-US" sz="1200" dirty="0"/>
              <a:t>SAN Switch 48 ports of 16 </a:t>
            </a:r>
            <a:r>
              <a:rPr lang="en-US" sz="1200" dirty="0" err="1"/>
              <a:t>Gbps</a:t>
            </a:r>
            <a:r>
              <a:rPr lang="en-US" sz="1200" dirty="0"/>
              <a:t> FC as per RFP ( In Pairs)</a:t>
            </a:r>
            <a:endParaRPr lang="en-IN" sz="1200" dirty="0"/>
          </a:p>
        </p:txBody>
      </p:sp>
      <p:sp>
        <p:nvSpPr>
          <p:cNvPr id="24" name="Rectangle 23"/>
          <p:cNvSpPr/>
          <p:nvPr/>
        </p:nvSpPr>
        <p:spPr>
          <a:xfrm>
            <a:off x="975525" y="4406860"/>
            <a:ext cx="1460656" cy="253916"/>
          </a:xfrm>
          <a:prstGeom prst="rect">
            <a:avLst/>
          </a:prstGeom>
        </p:spPr>
        <p:txBody>
          <a:bodyPr wrap="none">
            <a:spAutoFit/>
          </a:bodyPr>
          <a:lstStyle/>
          <a:p>
            <a:r>
              <a:rPr lang="en-US" sz="1050" dirty="0"/>
              <a:t>Brocade Switch 6510</a:t>
            </a:r>
            <a:endParaRPr lang="en-IN" sz="1050" dirty="0"/>
          </a:p>
        </p:txBody>
      </p:sp>
      <p:sp>
        <p:nvSpPr>
          <p:cNvPr id="22" name="Rectangle 21"/>
          <p:cNvSpPr/>
          <p:nvPr/>
        </p:nvSpPr>
        <p:spPr>
          <a:xfrm>
            <a:off x="975525" y="3205961"/>
            <a:ext cx="1460656" cy="253916"/>
          </a:xfrm>
          <a:prstGeom prst="rect">
            <a:avLst/>
          </a:prstGeom>
        </p:spPr>
        <p:txBody>
          <a:bodyPr wrap="none">
            <a:spAutoFit/>
          </a:bodyPr>
          <a:lstStyle/>
          <a:p>
            <a:r>
              <a:rPr lang="en-US" sz="1050" dirty="0"/>
              <a:t>Brocade Switch 6610</a:t>
            </a:r>
            <a:endParaRPr lang="en-IN" sz="1050" dirty="0"/>
          </a:p>
        </p:txBody>
      </p:sp>
    </p:spTree>
    <p:extLst>
      <p:ext uri="{BB962C8B-B14F-4D97-AF65-F5344CB8AC3E}">
        <p14:creationId xmlns:p14="http://schemas.microsoft.com/office/powerpoint/2010/main" val="295967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23333" y="1909823"/>
            <a:ext cx="4106549" cy="2887614"/>
          </a:xfrm>
          <a:prstGeom prst="roundRect">
            <a:avLst>
              <a:gd name="adj" fmla="val 5123"/>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sp>
        <p:nvSpPr>
          <p:cNvPr id="3" name="Rounded Rectangle 2"/>
          <p:cNvSpPr/>
          <p:nvPr/>
        </p:nvSpPr>
        <p:spPr>
          <a:xfrm>
            <a:off x="327081" y="1909823"/>
            <a:ext cx="4093588" cy="2887614"/>
          </a:xfrm>
          <a:prstGeom prst="roundRect">
            <a:avLst>
              <a:gd name="adj" fmla="val 5123"/>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sp>
        <p:nvSpPr>
          <p:cNvPr id="2" name="Title 1"/>
          <p:cNvSpPr>
            <a:spLocks noGrp="1"/>
          </p:cNvSpPr>
          <p:nvPr>
            <p:ph type="title"/>
          </p:nvPr>
        </p:nvSpPr>
        <p:spPr/>
        <p:txBody>
          <a:bodyPr/>
          <a:lstStyle/>
          <a:p>
            <a:r>
              <a:rPr lang="en-IN"/>
              <a:t>Virtualization-VMware vSphere</a:t>
            </a:r>
            <a:endParaRPr lang="en-IN" dirty="0"/>
          </a:p>
        </p:txBody>
      </p:sp>
      <p:sp>
        <p:nvSpPr>
          <p:cNvPr id="4" name="Rectangle 3"/>
          <p:cNvSpPr/>
          <p:nvPr/>
        </p:nvSpPr>
        <p:spPr>
          <a:xfrm>
            <a:off x="323851" y="813766"/>
            <a:ext cx="8496300" cy="1028487"/>
          </a:xfrm>
          <a:prstGeom prst="rect">
            <a:avLst/>
          </a:prstGeom>
        </p:spPr>
        <p:txBody>
          <a:bodyPr wrap="square">
            <a:spAutoFit/>
          </a:bodyPr>
          <a:lstStyle/>
          <a:p>
            <a:r>
              <a:rPr lang="en-US" sz="1000" b="1" dirty="0">
                <a:solidFill>
                  <a:srgbClr val="595959"/>
                </a:solidFill>
                <a:latin typeface="Trebuchet MS" pitchFamily="34" charset="0"/>
                <a:ea typeface="Calibri" pitchFamily="34" charset="0"/>
                <a:cs typeface="Arial" pitchFamily="34" charset="0"/>
              </a:rPr>
              <a:t>Benefits</a:t>
            </a:r>
          </a:p>
          <a:p>
            <a:endParaRPr lang="en-US" sz="1000" b="1" dirty="0">
              <a:solidFill>
                <a:srgbClr val="595959"/>
              </a:solidFill>
              <a:latin typeface="Trebuchet MS" pitchFamily="34" charset="0"/>
              <a:ea typeface="Calibri" pitchFamily="34" charset="0"/>
              <a:cs typeface="Arial" pitchFamily="34" charset="0"/>
            </a:endParaRPr>
          </a:p>
          <a:p>
            <a:pPr marL="171450" indent="-171450">
              <a:spcAft>
                <a:spcPts val="450"/>
              </a:spcAft>
              <a:buFont typeface="Wingdings" panose="05000000000000000000" pitchFamily="2" charset="2"/>
              <a:buChar char="§"/>
            </a:pPr>
            <a:r>
              <a:rPr lang="en-US" sz="1000" u="sng" dirty="0">
                <a:solidFill>
                  <a:srgbClr val="595959"/>
                </a:solidFill>
                <a:latin typeface="Trebuchet MS" pitchFamily="34" charset="0"/>
              </a:rPr>
              <a:t>Consolidation</a:t>
            </a:r>
            <a:r>
              <a:rPr lang="en-US" sz="1000" dirty="0">
                <a:solidFill>
                  <a:srgbClr val="595959"/>
                </a:solidFill>
                <a:latin typeface="Trebuchet MS" pitchFamily="34" charset="0"/>
              </a:rPr>
              <a:t> - One-time event that moves existing applications onto a fewer number of servers</a:t>
            </a:r>
          </a:p>
          <a:p>
            <a:pPr marL="171450" indent="-171450">
              <a:spcAft>
                <a:spcPts val="450"/>
              </a:spcAft>
              <a:buFont typeface="Wingdings" panose="05000000000000000000" pitchFamily="2" charset="2"/>
              <a:buChar char="§"/>
            </a:pPr>
            <a:r>
              <a:rPr lang="en-US" sz="1000" u="sng" dirty="0">
                <a:solidFill>
                  <a:srgbClr val="595959"/>
                </a:solidFill>
                <a:latin typeface="Trebuchet MS" pitchFamily="34" charset="0"/>
              </a:rPr>
              <a:t>Containment</a:t>
            </a:r>
            <a:r>
              <a:rPr lang="en-US" sz="1000" dirty="0">
                <a:solidFill>
                  <a:srgbClr val="595959"/>
                </a:solidFill>
                <a:latin typeface="Trebuchet MS" pitchFamily="34" charset="0"/>
              </a:rPr>
              <a:t> - An ongoing effort to </a:t>
            </a:r>
            <a:r>
              <a:rPr lang="en-US" sz="1000" dirty="0" err="1">
                <a:solidFill>
                  <a:srgbClr val="595959"/>
                </a:solidFill>
                <a:latin typeface="Trebuchet MS" pitchFamily="34" charset="0"/>
              </a:rPr>
              <a:t>virtualize</a:t>
            </a:r>
            <a:r>
              <a:rPr lang="en-US" sz="1000" dirty="0">
                <a:solidFill>
                  <a:srgbClr val="595959"/>
                </a:solidFill>
                <a:latin typeface="Trebuchet MS" pitchFamily="34" charset="0"/>
              </a:rPr>
              <a:t> new applications and manage growth of existing ones</a:t>
            </a:r>
          </a:p>
          <a:p>
            <a:pPr marL="171450" indent="-171450">
              <a:spcAft>
                <a:spcPts val="450"/>
              </a:spcAft>
              <a:buFont typeface="Wingdings" panose="05000000000000000000" pitchFamily="2" charset="2"/>
              <a:buChar char="§"/>
            </a:pPr>
            <a:r>
              <a:rPr lang="en-US" sz="1000" u="sng" dirty="0">
                <a:solidFill>
                  <a:srgbClr val="595959"/>
                </a:solidFill>
                <a:latin typeface="Trebuchet MS" pitchFamily="34" charset="0"/>
              </a:rPr>
              <a:t>Availability</a:t>
            </a:r>
            <a:r>
              <a:rPr lang="en-US" sz="1000" dirty="0">
                <a:solidFill>
                  <a:srgbClr val="595959"/>
                </a:solidFill>
                <a:latin typeface="Trebuchet MS" pitchFamily="34" charset="0"/>
              </a:rPr>
              <a:t> – Introducing virtualization to increase application availability and data recoverability</a:t>
            </a:r>
            <a:endParaRPr lang="en-US" sz="1000" dirty="0">
              <a:solidFill>
                <a:srgbClr val="595959"/>
              </a:solidFill>
              <a:latin typeface="Trebuchet MS" pitchFamily="34" charset="0"/>
              <a:ea typeface="Calibri" pitchFamily="34" charset="0"/>
              <a:cs typeface="Arial" pitchFamily="34" charset="0"/>
            </a:endParaRPr>
          </a:p>
        </p:txBody>
      </p:sp>
      <p:pic>
        <p:nvPicPr>
          <p:cNvPr id="55298" name="Picture 2"/>
          <p:cNvPicPr>
            <a:picLocks noChangeAspect="1" noChangeArrowheads="1"/>
          </p:cNvPicPr>
          <p:nvPr/>
        </p:nvPicPr>
        <p:blipFill>
          <a:blip r:embed="rId2" cstate="print"/>
          <a:srcRect/>
          <a:stretch>
            <a:fillRect/>
          </a:stretch>
        </p:blipFill>
        <p:spPr bwMode="auto">
          <a:xfrm>
            <a:off x="400569" y="2327104"/>
            <a:ext cx="2053623" cy="2397993"/>
          </a:xfrm>
          <a:prstGeom prst="rect">
            <a:avLst/>
          </a:prstGeom>
          <a:noFill/>
          <a:ln w="9525">
            <a:noFill/>
            <a:miter lim="800000"/>
            <a:headEnd/>
            <a:tailEnd/>
          </a:ln>
        </p:spPr>
      </p:pic>
      <p:sp>
        <p:nvSpPr>
          <p:cNvPr id="33" name="Rectangle 32"/>
          <p:cNvSpPr/>
          <p:nvPr/>
        </p:nvSpPr>
        <p:spPr>
          <a:xfrm>
            <a:off x="1653062" y="1991506"/>
            <a:ext cx="1439866" cy="276999"/>
          </a:xfrm>
          <a:prstGeom prst="rect">
            <a:avLst/>
          </a:prstGeom>
        </p:spPr>
        <p:txBody>
          <a:bodyPr wrap="square">
            <a:spAutoFit/>
          </a:bodyPr>
          <a:lstStyle/>
          <a:p>
            <a:r>
              <a:rPr lang="en-US" sz="1200" b="1" dirty="0">
                <a:solidFill>
                  <a:srgbClr val="606A74"/>
                </a:solidFill>
                <a:latin typeface="Trebuchet MS" pitchFamily="34" charset="0"/>
                <a:ea typeface="Calibri" pitchFamily="34" charset="0"/>
                <a:cs typeface="Arial" pitchFamily="34" charset="0"/>
              </a:rPr>
              <a:t>High Availability</a:t>
            </a:r>
          </a:p>
        </p:txBody>
      </p:sp>
      <p:sp>
        <p:nvSpPr>
          <p:cNvPr id="34" name="Rectangle 33"/>
          <p:cNvSpPr/>
          <p:nvPr/>
        </p:nvSpPr>
        <p:spPr>
          <a:xfrm>
            <a:off x="2527680" y="2421933"/>
            <a:ext cx="1892989" cy="1805110"/>
          </a:xfrm>
          <a:prstGeom prst="rect">
            <a:avLst/>
          </a:prstGeom>
        </p:spPr>
        <p:txBody>
          <a:bodyPr wrap="square">
            <a:spAutoFit/>
          </a:bodyPr>
          <a:lstStyle/>
          <a:p>
            <a:pPr>
              <a:spcAft>
                <a:spcPct val="20000"/>
              </a:spcAft>
              <a:buClr>
                <a:schemeClr val="tx2"/>
              </a:buClr>
              <a:buFont typeface="Wingdings 3" charset="2"/>
              <a:buNone/>
            </a:pPr>
            <a:r>
              <a:rPr lang="en-US" sz="1050" dirty="0">
                <a:solidFill>
                  <a:srgbClr val="606A74"/>
                </a:solidFill>
                <a:latin typeface="Trebuchet MS" pitchFamily="34" charset="0"/>
                <a:ea typeface="Arial" charset="0"/>
                <a:cs typeface="Arial" charset="0"/>
              </a:rPr>
              <a:t>Enables the high availability of virtual machines by making it available on a different </a:t>
            </a:r>
            <a:r>
              <a:rPr lang="en-US" sz="1050" dirty="0" err="1">
                <a:solidFill>
                  <a:srgbClr val="606A74"/>
                </a:solidFill>
                <a:latin typeface="Trebuchet MS" pitchFamily="34" charset="0"/>
                <a:ea typeface="Arial" charset="0"/>
                <a:cs typeface="Arial" charset="0"/>
              </a:rPr>
              <a:t>vSphere</a:t>
            </a:r>
            <a:r>
              <a:rPr lang="en-US" sz="1050" dirty="0">
                <a:solidFill>
                  <a:srgbClr val="606A74"/>
                </a:solidFill>
                <a:latin typeface="Trebuchet MS" pitchFamily="34" charset="0"/>
                <a:ea typeface="Arial" charset="0"/>
                <a:cs typeface="Arial" charset="0"/>
              </a:rPr>
              <a:t> host in the event of a failure</a:t>
            </a:r>
          </a:p>
          <a:p>
            <a:pPr marL="225029" lvl="1" indent="-223838">
              <a:spcAft>
                <a:spcPct val="40000"/>
              </a:spcAft>
              <a:buClr>
                <a:schemeClr val="folHlink"/>
              </a:buClr>
              <a:buSzPct val="75000"/>
              <a:buFont typeface="Arial" pitchFamily="34" charset="0"/>
              <a:buChar char="•"/>
            </a:pPr>
            <a:r>
              <a:rPr lang="en-US" sz="1050" dirty="0">
                <a:solidFill>
                  <a:srgbClr val="606A74"/>
                </a:solidFill>
                <a:latin typeface="Trebuchet MS" pitchFamily="34" charset="0"/>
                <a:ea typeface="Arial" charset="0"/>
                <a:cs typeface="Arial" charset="0"/>
              </a:rPr>
              <a:t>Minimizes downtime and IT service disruption</a:t>
            </a:r>
          </a:p>
          <a:p>
            <a:pPr marL="225029" lvl="1" indent="-223838">
              <a:spcAft>
                <a:spcPct val="40000"/>
              </a:spcAft>
              <a:buClr>
                <a:schemeClr val="folHlink"/>
              </a:buClr>
              <a:buSzPct val="75000"/>
              <a:buFont typeface="Arial" pitchFamily="34" charset="0"/>
              <a:buChar char="•"/>
            </a:pPr>
            <a:r>
              <a:rPr lang="en-US" sz="1050" dirty="0">
                <a:solidFill>
                  <a:srgbClr val="606A74"/>
                </a:solidFill>
                <a:latin typeface="Trebuchet MS" pitchFamily="34" charset="0"/>
                <a:ea typeface="Arial" charset="0"/>
                <a:cs typeface="Arial" charset="0"/>
              </a:rPr>
              <a:t>Reduce cost and complexity compared to traditional clustering</a:t>
            </a:r>
          </a:p>
        </p:txBody>
      </p:sp>
      <p:pic>
        <p:nvPicPr>
          <p:cNvPr id="55300" name="Picture 4"/>
          <p:cNvPicPr>
            <a:picLocks noChangeAspect="1" noChangeArrowheads="1"/>
          </p:cNvPicPr>
          <p:nvPr/>
        </p:nvPicPr>
        <p:blipFill>
          <a:blip r:embed="rId3" cstate="print"/>
          <a:srcRect/>
          <a:stretch>
            <a:fillRect/>
          </a:stretch>
        </p:blipFill>
        <p:spPr bwMode="auto">
          <a:xfrm>
            <a:off x="4856119" y="2327104"/>
            <a:ext cx="1859738" cy="2431287"/>
          </a:xfrm>
          <a:prstGeom prst="rect">
            <a:avLst/>
          </a:prstGeom>
          <a:noFill/>
          <a:ln w="9525">
            <a:noFill/>
            <a:miter lim="800000"/>
            <a:headEnd/>
            <a:tailEnd/>
          </a:ln>
        </p:spPr>
      </p:pic>
      <p:sp>
        <p:nvSpPr>
          <p:cNvPr id="37" name="Rectangle 36"/>
          <p:cNvSpPr/>
          <p:nvPr/>
        </p:nvSpPr>
        <p:spPr>
          <a:xfrm>
            <a:off x="5574575" y="1997584"/>
            <a:ext cx="2978331" cy="276999"/>
          </a:xfrm>
          <a:prstGeom prst="rect">
            <a:avLst/>
          </a:prstGeom>
        </p:spPr>
        <p:txBody>
          <a:bodyPr wrap="square">
            <a:spAutoFit/>
          </a:bodyPr>
          <a:lstStyle/>
          <a:p>
            <a:r>
              <a:rPr lang="en-US" sz="1200" b="1" dirty="0">
                <a:solidFill>
                  <a:srgbClr val="606A74"/>
                </a:solidFill>
                <a:latin typeface="Trebuchet MS" pitchFamily="34" charset="0"/>
                <a:ea typeface="Calibri" pitchFamily="34" charset="0"/>
                <a:cs typeface="Arial" pitchFamily="34" charset="0"/>
              </a:rPr>
              <a:t>Automated Workload Balancing</a:t>
            </a:r>
          </a:p>
        </p:txBody>
      </p:sp>
      <p:sp>
        <p:nvSpPr>
          <p:cNvPr id="38" name="Rectangle 37"/>
          <p:cNvSpPr/>
          <p:nvPr/>
        </p:nvSpPr>
        <p:spPr>
          <a:xfrm>
            <a:off x="6867187" y="2404502"/>
            <a:ext cx="1962695" cy="1126462"/>
          </a:xfrm>
          <a:prstGeom prst="rect">
            <a:avLst/>
          </a:prstGeom>
        </p:spPr>
        <p:txBody>
          <a:bodyPr wrap="square">
            <a:spAutoFit/>
          </a:bodyPr>
          <a:lstStyle/>
          <a:p>
            <a:pPr marL="133350" indent="-133350">
              <a:spcAft>
                <a:spcPct val="40000"/>
              </a:spcAft>
              <a:buClr>
                <a:srgbClr val="606A74"/>
              </a:buClr>
              <a:buFont typeface="Arial" pitchFamily="34" charset="0"/>
              <a:buChar char="•"/>
              <a:defRPr/>
            </a:pPr>
            <a:r>
              <a:rPr lang="en-US" sz="1050" dirty="0">
                <a:solidFill>
                  <a:srgbClr val="606A74"/>
                </a:solidFill>
                <a:latin typeface="Trebuchet MS" pitchFamily="34" charset="0"/>
              </a:rPr>
              <a:t>Dynamic balancing of computing resources across resource pools</a:t>
            </a:r>
          </a:p>
          <a:p>
            <a:pPr marL="133350" indent="-133350">
              <a:spcAft>
                <a:spcPct val="40000"/>
              </a:spcAft>
              <a:buClr>
                <a:srgbClr val="606A74"/>
              </a:buClr>
              <a:buFont typeface="Arial" pitchFamily="34" charset="0"/>
              <a:buChar char="•"/>
              <a:defRPr/>
            </a:pPr>
            <a:r>
              <a:rPr lang="en-US" sz="1050" dirty="0">
                <a:solidFill>
                  <a:srgbClr val="606A74"/>
                </a:solidFill>
                <a:latin typeface="Trebuchet MS" pitchFamily="34" charset="0"/>
              </a:rPr>
              <a:t> Intelligent resource allocation based on pre-defined rules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E7A0-8979-6F43-A983-E1564C851617}"/>
              </a:ext>
            </a:extLst>
          </p:cNvPr>
          <p:cNvSpPr>
            <a:spLocks noGrp="1"/>
          </p:cNvSpPr>
          <p:nvPr>
            <p:ph type="title"/>
          </p:nvPr>
        </p:nvSpPr>
        <p:spPr/>
        <p:txBody>
          <a:bodyPr/>
          <a:lstStyle/>
          <a:p>
            <a:r>
              <a:rPr lang="en-GB"/>
              <a:t>VMware Cloud Management Platform(CMP)</a:t>
            </a:r>
            <a:endParaRPr lang="en-GB" dirty="0"/>
          </a:p>
        </p:txBody>
      </p:sp>
      <p:sp>
        <p:nvSpPr>
          <p:cNvPr id="3" name="Content Placeholder 2">
            <a:extLst>
              <a:ext uri="{FF2B5EF4-FFF2-40B4-BE49-F238E27FC236}">
                <a16:creationId xmlns:a16="http://schemas.microsoft.com/office/drawing/2014/main" id="{0434DEC0-2815-324B-811D-1CE856517AF1}"/>
              </a:ext>
            </a:extLst>
          </p:cNvPr>
          <p:cNvSpPr>
            <a:spLocks noGrp="1"/>
          </p:cNvSpPr>
          <p:nvPr>
            <p:ph idx="1"/>
          </p:nvPr>
        </p:nvSpPr>
        <p:spPr/>
        <p:txBody>
          <a:bodyPr vert="horz" lIns="0" tIns="0" rIns="0" bIns="0" rtlCol="0" anchor="t" anchorCtr="0">
            <a:noAutofit/>
          </a:bodyPr>
          <a:lstStyle/>
          <a:p>
            <a:r>
              <a:rPr lang="en-IN" sz="1200" dirty="0">
                <a:latin typeface="+mn-lt"/>
                <a:cs typeface="Arial" panose="020B0604020202020204" pitchFamily="34" charset="0"/>
              </a:rPr>
              <a:t>VMware's Cloud Management Platform (CMP) is a package that includes VMware’s market-leading vSphere® Enterprise Plus hypervisor with VMware’s hybrid cloud management platform.</a:t>
            </a:r>
          </a:p>
          <a:p>
            <a:r>
              <a:rPr lang="en-IN" sz="1200" b="1" dirty="0">
                <a:latin typeface="+mn-lt"/>
                <a:cs typeface="Arial" panose="020B0604020202020204" pitchFamily="34" charset="0"/>
              </a:rPr>
              <a:t>VMware vSphere: </a:t>
            </a:r>
            <a:r>
              <a:rPr lang="en-IN" sz="1200" dirty="0">
                <a:latin typeface="+mn-lt"/>
                <a:cs typeface="Arial" panose="020B0604020202020204" pitchFamily="34" charset="0"/>
              </a:rPr>
              <a:t>Industry leading server virtualization platform. </a:t>
            </a:r>
          </a:p>
          <a:p>
            <a:r>
              <a:rPr lang="en-IN" sz="1200" b="1" dirty="0">
                <a:latin typeface="+mn-lt"/>
                <a:cs typeface="Arial" panose="020B0604020202020204" pitchFamily="34" charset="0"/>
              </a:rPr>
              <a:t>VMware </a:t>
            </a:r>
            <a:r>
              <a:rPr lang="en-IN" sz="1200" b="1" dirty="0" err="1">
                <a:latin typeface="+mn-lt"/>
                <a:cs typeface="Arial" panose="020B0604020202020204" pitchFamily="34" charset="0"/>
              </a:rPr>
              <a:t>vRealize</a:t>
            </a:r>
            <a:r>
              <a:rPr lang="en-IN" sz="1200" b="1" dirty="0">
                <a:latin typeface="+mn-lt"/>
                <a:cs typeface="Arial" panose="020B0604020202020204" pitchFamily="34" charset="0"/>
              </a:rPr>
              <a:t> Suite Cloud Management Platform </a:t>
            </a:r>
          </a:p>
          <a:p>
            <a:r>
              <a:rPr lang="en-IN" sz="1200" b="1" dirty="0">
                <a:latin typeface="+mn-lt"/>
                <a:cs typeface="Arial" panose="020B0604020202020204" pitchFamily="34" charset="0"/>
              </a:rPr>
              <a:t>VMware </a:t>
            </a:r>
            <a:r>
              <a:rPr lang="en-IN" sz="1200" b="1" dirty="0" err="1">
                <a:latin typeface="+mn-lt"/>
                <a:cs typeface="Arial" panose="020B0604020202020204" pitchFamily="34" charset="0"/>
              </a:rPr>
              <a:t>vRealize</a:t>
            </a:r>
            <a:r>
              <a:rPr lang="en-IN" sz="1200" b="1" dirty="0">
                <a:latin typeface="+mn-lt"/>
                <a:cs typeface="Arial" panose="020B0604020202020204" pitchFamily="34" charset="0"/>
              </a:rPr>
              <a:t> Automation™</a:t>
            </a:r>
            <a:r>
              <a:rPr lang="en-IN" sz="1200" dirty="0">
                <a:latin typeface="+mn-lt"/>
                <a:cs typeface="Arial" panose="020B0604020202020204" pitchFamily="34" charset="0"/>
              </a:rPr>
              <a:t>: Self-service, policy-based infrastructure and application provisioning and lifecycle management for virtual, physical, and public cloud environments. </a:t>
            </a:r>
          </a:p>
          <a:p>
            <a:r>
              <a:rPr lang="en-IN" sz="1200" b="1" dirty="0">
                <a:latin typeface="+mn-lt"/>
                <a:cs typeface="Arial" panose="020B0604020202020204" pitchFamily="34" charset="0"/>
              </a:rPr>
              <a:t>VMware </a:t>
            </a:r>
            <a:r>
              <a:rPr lang="en-IN" sz="1200" b="1" dirty="0" err="1">
                <a:latin typeface="+mn-lt"/>
                <a:cs typeface="Arial" panose="020B0604020202020204" pitchFamily="34" charset="0"/>
              </a:rPr>
              <a:t>vRealize</a:t>
            </a:r>
            <a:r>
              <a:rPr lang="en-IN" sz="1200" b="1" dirty="0">
                <a:latin typeface="+mn-lt"/>
                <a:cs typeface="Arial" panose="020B0604020202020204" pitchFamily="34" charset="0"/>
              </a:rPr>
              <a:t> Operations™</a:t>
            </a:r>
            <a:r>
              <a:rPr lang="en-IN" sz="1200" dirty="0">
                <a:latin typeface="+mn-lt"/>
                <a:cs typeface="Arial" panose="020B0604020202020204" pitchFamily="34" charset="0"/>
              </a:rPr>
              <a:t>: Intelligent performance, capacity, and configuration management for multi-vendor environments. </a:t>
            </a:r>
          </a:p>
          <a:p>
            <a:r>
              <a:rPr lang="en-IN" sz="1200" b="1" dirty="0" err="1">
                <a:latin typeface="+mn-lt"/>
                <a:cs typeface="Arial" panose="020B0604020202020204" pitchFamily="34" charset="0"/>
              </a:rPr>
              <a:t>Mware</a:t>
            </a:r>
            <a:r>
              <a:rPr lang="en-IN" sz="1200" b="1" dirty="0">
                <a:latin typeface="+mn-lt"/>
                <a:cs typeface="Arial" panose="020B0604020202020204" pitchFamily="34" charset="0"/>
              </a:rPr>
              <a:t> </a:t>
            </a:r>
            <a:r>
              <a:rPr lang="en-IN" sz="1200" b="1" dirty="0" err="1">
                <a:latin typeface="+mn-lt"/>
                <a:cs typeface="Arial" panose="020B0604020202020204" pitchFamily="34" charset="0"/>
              </a:rPr>
              <a:t>vRealize</a:t>
            </a:r>
            <a:r>
              <a:rPr lang="en-IN" sz="1200" b="1" dirty="0">
                <a:latin typeface="+mn-lt"/>
                <a:cs typeface="Arial" panose="020B0604020202020204" pitchFamily="34" charset="0"/>
              </a:rPr>
              <a:t> Log Insight™</a:t>
            </a:r>
            <a:r>
              <a:rPr lang="en-IN" sz="1200" dirty="0">
                <a:latin typeface="+mn-lt"/>
                <a:cs typeface="Arial" panose="020B0604020202020204" pitchFamily="34" charset="0"/>
              </a:rPr>
              <a:t>: Enables real time log management and log analysis. </a:t>
            </a:r>
          </a:p>
          <a:p>
            <a:r>
              <a:rPr lang="en-IN" sz="1200" b="1" dirty="0">
                <a:latin typeface="+mn-lt"/>
                <a:cs typeface="Arial" panose="020B0604020202020204" pitchFamily="34" charset="0"/>
              </a:rPr>
              <a:t>VMware </a:t>
            </a:r>
            <a:r>
              <a:rPr lang="en-IN" sz="1200" b="1" dirty="0" err="1">
                <a:latin typeface="+mn-lt"/>
                <a:cs typeface="Arial" panose="020B0604020202020204" pitchFamily="34" charset="0"/>
              </a:rPr>
              <a:t>vRealize</a:t>
            </a:r>
            <a:r>
              <a:rPr lang="en-IN" sz="1200" b="1" dirty="0">
                <a:latin typeface="+mn-lt"/>
                <a:cs typeface="Arial" panose="020B0604020202020204" pitchFamily="34" charset="0"/>
              </a:rPr>
              <a:t> Business™ for Cloud</a:t>
            </a:r>
            <a:r>
              <a:rPr lang="en-IN" sz="1200" dirty="0">
                <a:latin typeface="+mn-lt"/>
                <a:cs typeface="Arial" panose="020B0604020202020204" pitchFamily="34" charset="0"/>
              </a:rPr>
              <a:t>: Automated costing, usage metering, and service pricing of multi-vendor virtualized environments</a:t>
            </a:r>
            <a:endParaRPr lang="en-GB" sz="1200" dirty="0">
              <a:latin typeface="+mn-lt"/>
              <a:cs typeface="Arial" panose="020B0604020202020204" pitchFamily="34" charset="0"/>
            </a:endParaRPr>
          </a:p>
          <a:p>
            <a:endParaRPr lang="en-GB" sz="1200" dirty="0">
              <a:latin typeface="+mn-lt"/>
              <a:cs typeface="Arial" panose="020B0604020202020204" pitchFamily="34" charset="0"/>
            </a:endParaRPr>
          </a:p>
        </p:txBody>
      </p:sp>
      <p:pic>
        <p:nvPicPr>
          <p:cNvPr id="6" name="Picture 5">
            <a:extLst>
              <a:ext uri="{FF2B5EF4-FFF2-40B4-BE49-F238E27FC236}">
                <a16:creationId xmlns:a16="http://schemas.microsoft.com/office/drawing/2014/main" id="{F58C6B59-9EEC-6349-A209-634E6D2C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752" y="3407277"/>
            <a:ext cx="3513888" cy="1266266"/>
          </a:xfrm>
          <a:prstGeom prst="rect">
            <a:avLst/>
          </a:prstGeom>
          <a:ln>
            <a:solidFill>
              <a:schemeClr val="tx2"/>
            </a:solidFill>
          </a:ln>
        </p:spPr>
      </p:pic>
    </p:spTree>
    <p:extLst>
      <p:ext uri="{BB962C8B-B14F-4D97-AF65-F5344CB8AC3E}">
        <p14:creationId xmlns:p14="http://schemas.microsoft.com/office/powerpoint/2010/main" val="371212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B3C9E0A9-008C-44AF-8CF7-0E70DE08526C}"/>
              </a:ext>
            </a:extLst>
          </p:cNvPr>
          <p:cNvPicPr>
            <a:picLocks noChangeAspect="1"/>
          </p:cNvPicPr>
          <p:nvPr/>
        </p:nvPicPr>
        <p:blipFill>
          <a:blip r:embed="rId2"/>
          <a:stretch>
            <a:fillRect/>
          </a:stretch>
        </p:blipFill>
        <p:spPr>
          <a:xfrm>
            <a:off x="301073" y="987425"/>
            <a:ext cx="8541854" cy="3671888"/>
          </a:xfrm>
          <a:prstGeom prst="rect">
            <a:avLst/>
          </a:prstGeom>
        </p:spPr>
      </p:pic>
      <p:sp>
        <p:nvSpPr>
          <p:cNvPr id="2" name="Title 1">
            <a:extLst>
              <a:ext uri="{FF2B5EF4-FFF2-40B4-BE49-F238E27FC236}">
                <a16:creationId xmlns:a16="http://schemas.microsoft.com/office/drawing/2014/main" id="{E621D9CE-0129-4E91-B4F6-741D8D7A5212}"/>
              </a:ext>
            </a:extLst>
          </p:cNvPr>
          <p:cNvSpPr>
            <a:spLocks noGrp="1"/>
          </p:cNvSpPr>
          <p:nvPr>
            <p:ph type="title"/>
          </p:nvPr>
        </p:nvSpPr>
        <p:spPr>
          <a:xfrm>
            <a:off x="324000" y="367273"/>
            <a:ext cx="7537450" cy="369322"/>
          </a:xfrm>
        </p:spPr>
        <p:txBody>
          <a:bodyPr/>
          <a:lstStyle/>
          <a:p>
            <a:r>
              <a:rPr lang="en-IN" dirty="0" err="1"/>
              <a:t>VRealize</a:t>
            </a:r>
            <a:r>
              <a:rPr lang="en-IN" dirty="0"/>
              <a:t> Business</a:t>
            </a:r>
          </a:p>
        </p:txBody>
      </p:sp>
    </p:spTree>
    <p:extLst>
      <p:ext uri="{BB962C8B-B14F-4D97-AF65-F5344CB8AC3E}">
        <p14:creationId xmlns:p14="http://schemas.microsoft.com/office/powerpoint/2010/main" val="16277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00A528DF-D215-450C-9DB5-2AB96B301B6B}" type="slidenum">
              <a:rPr lang="en-US" smtClean="0"/>
              <a:pPr/>
              <a:t>2</a:t>
            </a:fld>
            <a:endParaRPr lang="en-US" dirty="0"/>
          </a:p>
        </p:txBody>
      </p:sp>
      <p:sp>
        <p:nvSpPr>
          <p:cNvPr id="3" name="Title 2"/>
          <p:cNvSpPr>
            <a:spLocks noGrp="1"/>
          </p:cNvSpPr>
          <p:nvPr>
            <p:ph type="title"/>
          </p:nvPr>
        </p:nvSpPr>
        <p:spPr/>
        <p:txBody>
          <a:bodyPr/>
          <a:lstStyle/>
          <a:p>
            <a:r>
              <a:rPr lang="en-IN" dirty="0"/>
              <a:t>AGENDA</a:t>
            </a:r>
          </a:p>
        </p:txBody>
      </p:sp>
      <p:sp>
        <p:nvSpPr>
          <p:cNvPr id="25" name="Text Placeholder 24">
            <a:extLst>
              <a:ext uri="{FF2B5EF4-FFF2-40B4-BE49-F238E27FC236}">
                <a16:creationId xmlns:a16="http://schemas.microsoft.com/office/drawing/2014/main" id="{3D9BE1E4-39AB-4EB1-93BD-BCBF5AD25D31}"/>
              </a:ext>
            </a:extLst>
          </p:cNvPr>
          <p:cNvSpPr>
            <a:spLocks noGrp="1"/>
          </p:cNvSpPr>
          <p:nvPr>
            <p:ph type="body" sz="quarter" idx="13"/>
          </p:nvPr>
        </p:nvSpPr>
        <p:spPr/>
        <p:txBody>
          <a:bodyPr/>
          <a:lstStyle/>
          <a:p>
            <a:r>
              <a:rPr lang="en-IN" dirty="0"/>
              <a:t>SIFY CAPABILITIES</a:t>
            </a:r>
          </a:p>
        </p:txBody>
      </p:sp>
      <p:sp>
        <p:nvSpPr>
          <p:cNvPr id="26" name="Text Placeholder 25">
            <a:extLst>
              <a:ext uri="{FF2B5EF4-FFF2-40B4-BE49-F238E27FC236}">
                <a16:creationId xmlns:a16="http://schemas.microsoft.com/office/drawing/2014/main" id="{FF7343D1-1E9B-4CDA-9FC0-0BD0123B4F78}"/>
              </a:ext>
            </a:extLst>
          </p:cNvPr>
          <p:cNvSpPr>
            <a:spLocks noGrp="1"/>
          </p:cNvSpPr>
          <p:nvPr>
            <p:ph type="body" sz="quarter" idx="14"/>
          </p:nvPr>
        </p:nvSpPr>
        <p:spPr/>
        <p:txBody>
          <a:bodyPr/>
          <a:lstStyle/>
          <a:p>
            <a:r>
              <a:rPr lang="en-IN" dirty="0"/>
              <a:t>SCOPE UNDERSTANDING</a:t>
            </a:r>
          </a:p>
        </p:txBody>
      </p:sp>
      <p:sp>
        <p:nvSpPr>
          <p:cNvPr id="37" name="Text Placeholder 36">
            <a:extLst>
              <a:ext uri="{FF2B5EF4-FFF2-40B4-BE49-F238E27FC236}">
                <a16:creationId xmlns:a16="http://schemas.microsoft.com/office/drawing/2014/main" id="{AF1B39CC-6A47-4D2D-AA16-7AC32B4982F9}"/>
              </a:ext>
            </a:extLst>
          </p:cNvPr>
          <p:cNvSpPr>
            <a:spLocks noGrp="1"/>
          </p:cNvSpPr>
          <p:nvPr>
            <p:ph type="body" sz="quarter" idx="15"/>
          </p:nvPr>
        </p:nvSpPr>
        <p:spPr/>
        <p:txBody>
          <a:bodyPr/>
          <a:lstStyle/>
          <a:p>
            <a:r>
              <a:rPr lang="en-US" dirty="0"/>
              <a:t>CURRENT LANDSCAPE</a:t>
            </a:r>
          </a:p>
        </p:txBody>
      </p:sp>
      <p:sp>
        <p:nvSpPr>
          <p:cNvPr id="38" name="Text Placeholder 37">
            <a:extLst>
              <a:ext uri="{FF2B5EF4-FFF2-40B4-BE49-F238E27FC236}">
                <a16:creationId xmlns:a16="http://schemas.microsoft.com/office/drawing/2014/main" id="{65BDB6F1-8EB7-4771-8CFF-7C03741DC132}"/>
              </a:ext>
            </a:extLst>
          </p:cNvPr>
          <p:cNvSpPr>
            <a:spLocks noGrp="1"/>
          </p:cNvSpPr>
          <p:nvPr>
            <p:ph type="body" sz="quarter" idx="16"/>
          </p:nvPr>
        </p:nvSpPr>
        <p:spPr/>
        <p:txBody>
          <a:bodyPr/>
          <a:lstStyle/>
          <a:p>
            <a:r>
              <a:rPr lang="en-IN" dirty="0"/>
              <a:t>PROPOSED SOLUTION</a:t>
            </a:r>
          </a:p>
        </p:txBody>
      </p:sp>
      <p:sp>
        <p:nvSpPr>
          <p:cNvPr id="39" name="Text Placeholder 38">
            <a:extLst>
              <a:ext uri="{FF2B5EF4-FFF2-40B4-BE49-F238E27FC236}">
                <a16:creationId xmlns:a16="http://schemas.microsoft.com/office/drawing/2014/main" id="{93DD146F-856D-4009-8D00-D8F82EF99BE7}"/>
              </a:ext>
            </a:extLst>
          </p:cNvPr>
          <p:cNvSpPr>
            <a:spLocks noGrp="1"/>
          </p:cNvSpPr>
          <p:nvPr>
            <p:ph type="body" sz="quarter" idx="17"/>
          </p:nvPr>
        </p:nvSpPr>
        <p:spPr/>
        <p:txBody>
          <a:bodyPr>
            <a:normAutofit/>
          </a:bodyPr>
          <a:lstStyle/>
          <a:p>
            <a:r>
              <a:rPr lang="en-IN" dirty="0"/>
              <a:t>IMPLEMENTATION APPROACH</a:t>
            </a:r>
          </a:p>
        </p:txBody>
      </p:sp>
      <p:sp>
        <p:nvSpPr>
          <p:cNvPr id="40" name="Text Placeholder 39">
            <a:extLst>
              <a:ext uri="{FF2B5EF4-FFF2-40B4-BE49-F238E27FC236}">
                <a16:creationId xmlns:a16="http://schemas.microsoft.com/office/drawing/2014/main" id="{89B74221-B0BA-44FD-BB4A-A001F9EA259E}"/>
              </a:ext>
            </a:extLst>
          </p:cNvPr>
          <p:cNvSpPr>
            <a:spLocks noGrp="1"/>
          </p:cNvSpPr>
          <p:nvPr>
            <p:ph type="body" sz="quarter" idx="18"/>
          </p:nvPr>
        </p:nvSpPr>
        <p:spPr/>
        <p:txBody>
          <a:bodyPr/>
          <a:lstStyle/>
          <a:p>
            <a:r>
              <a:rPr lang="en-IN" dirty="0"/>
              <a:t>OPERATION &amp; MANAGEMENT</a:t>
            </a:r>
          </a:p>
        </p:txBody>
      </p:sp>
      <p:sp>
        <p:nvSpPr>
          <p:cNvPr id="10" name="Text Placeholder 2">
            <a:extLst>
              <a:ext uri="{FF2B5EF4-FFF2-40B4-BE49-F238E27FC236}">
                <a16:creationId xmlns:a16="http://schemas.microsoft.com/office/drawing/2014/main" id="{790C3086-B2AB-442B-BA18-47D15AB3530D}"/>
              </a:ext>
            </a:extLst>
          </p:cNvPr>
          <p:cNvSpPr>
            <a:spLocks noGrp="1"/>
          </p:cNvSpPr>
          <p:nvPr>
            <p:ph type="body" sz="quarter" idx="19"/>
          </p:nvPr>
        </p:nvSpPr>
        <p:spPr/>
        <p:txBody>
          <a:bodyPr rIns="0" bIns="0" anchor="ctr">
            <a:normAutofit/>
          </a:bodyPr>
          <a:lstStyle>
            <a:lvl1pPr marL="0" indent="0">
              <a:buNone/>
              <a:defRPr sz="1400"/>
            </a:lvl1pPr>
          </a:lstStyle>
          <a:p>
            <a:pPr lvl="0"/>
            <a:r>
              <a:rPr lang="en-US" dirty="0"/>
              <a:t>PREREQUISITES, ASSUMPTIONS &amp; OUT OF SCOPE</a:t>
            </a:r>
          </a:p>
        </p:txBody>
      </p:sp>
      <p:sp>
        <p:nvSpPr>
          <p:cNvPr id="11" name="Text Placeholder 2">
            <a:extLst>
              <a:ext uri="{FF2B5EF4-FFF2-40B4-BE49-F238E27FC236}">
                <a16:creationId xmlns:a16="http://schemas.microsoft.com/office/drawing/2014/main" id="{07EDC8C1-8E3F-4B5B-8DBC-DC6EBEB446D6}"/>
              </a:ext>
            </a:extLst>
          </p:cNvPr>
          <p:cNvSpPr>
            <a:spLocks noGrp="1"/>
          </p:cNvSpPr>
          <p:nvPr>
            <p:ph type="body" sz="quarter" idx="20"/>
          </p:nvPr>
        </p:nvSpPr>
        <p:spPr/>
        <p:txBody>
          <a:bodyPr rIns="0" bIns="0" anchor="ctr">
            <a:normAutofit/>
          </a:bodyPr>
          <a:lstStyle>
            <a:lvl1pPr marL="0" indent="0">
              <a:buNone/>
              <a:defRPr sz="1400"/>
            </a:lvl1pPr>
          </a:lstStyle>
          <a:p>
            <a:pPr lvl="0"/>
            <a:r>
              <a:rPr lang="en-US" dirty="0"/>
              <a:t>CASE STUDIES</a:t>
            </a:r>
          </a:p>
        </p:txBody>
      </p:sp>
    </p:spTree>
    <p:extLst>
      <p:ext uri="{BB962C8B-B14F-4D97-AF65-F5344CB8AC3E}">
        <p14:creationId xmlns:p14="http://schemas.microsoft.com/office/powerpoint/2010/main" val="295810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6E47F-2614-458F-9378-7B3CD901DAE5}"/>
              </a:ext>
            </a:extLst>
          </p:cNvPr>
          <p:cNvPicPr>
            <a:picLocks noChangeAspect="1"/>
          </p:cNvPicPr>
          <p:nvPr/>
        </p:nvPicPr>
        <p:blipFill>
          <a:blip r:embed="rId2"/>
          <a:stretch>
            <a:fillRect/>
          </a:stretch>
        </p:blipFill>
        <p:spPr>
          <a:xfrm>
            <a:off x="355159" y="842364"/>
            <a:ext cx="8433682" cy="3933863"/>
          </a:xfrm>
          <a:prstGeom prst="rect">
            <a:avLst/>
          </a:prstGeom>
        </p:spPr>
      </p:pic>
      <p:sp>
        <p:nvSpPr>
          <p:cNvPr id="3" name="Title 2">
            <a:extLst>
              <a:ext uri="{FF2B5EF4-FFF2-40B4-BE49-F238E27FC236}">
                <a16:creationId xmlns:a16="http://schemas.microsoft.com/office/drawing/2014/main" id="{FDB3CBE4-0383-4136-AE9B-ADDC23AA1B72}"/>
              </a:ext>
            </a:extLst>
          </p:cNvPr>
          <p:cNvSpPr>
            <a:spLocks noGrp="1"/>
          </p:cNvSpPr>
          <p:nvPr>
            <p:ph type="title"/>
          </p:nvPr>
        </p:nvSpPr>
        <p:spPr>
          <a:xfrm>
            <a:off x="324000" y="367273"/>
            <a:ext cx="7537450" cy="369322"/>
          </a:xfrm>
        </p:spPr>
        <p:txBody>
          <a:bodyPr/>
          <a:lstStyle/>
          <a:p>
            <a:r>
              <a:rPr lang="en-IN" dirty="0" err="1"/>
              <a:t>vRealize</a:t>
            </a:r>
            <a:r>
              <a:rPr lang="en-IN" dirty="0"/>
              <a:t> Operations</a:t>
            </a:r>
          </a:p>
        </p:txBody>
      </p:sp>
    </p:spTree>
    <p:extLst>
      <p:ext uri="{BB962C8B-B14F-4D97-AF65-F5344CB8AC3E}">
        <p14:creationId xmlns:p14="http://schemas.microsoft.com/office/powerpoint/2010/main" val="250345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61137-F862-46FC-B11B-78CF08ECE934}"/>
              </a:ext>
            </a:extLst>
          </p:cNvPr>
          <p:cNvPicPr>
            <a:picLocks noChangeAspect="1"/>
          </p:cNvPicPr>
          <p:nvPr/>
        </p:nvPicPr>
        <p:blipFill>
          <a:blip r:embed="rId2"/>
          <a:stretch>
            <a:fillRect/>
          </a:stretch>
        </p:blipFill>
        <p:spPr>
          <a:xfrm>
            <a:off x="371475" y="821013"/>
            <a:ext cx="8401050" cy="3819525"/>
          </a:xfrm>
          <a:prstGeom prst="rect">
            <a:avLst/>
          </a:prstGeom>
        </p:spPr>
      </p:pic>
      <p:sp>
        <p:nvSpPr>
          <p:cNvPr id="2" name="Title 1">
            <a:extLst>
              <a:ext uri="{FF2B5EF4-FFF2-40B4-BE49-F238E27FC236}">
                <a16:creationId xmlns:a16="http://schemas.microsoft.com/office/drawing/2014/main" id="{9B67C717-1350-43FE-98F8-BA7198B42ACC}"/>
              </a:ext>
            </a:extLst>
          </p:cNvPr>
          <p:cNvSpPr>
            <a:spLocks noGrp="1"/>
          </p:cNvSpPr>
          <p:nvPr>
            <p:ph type="title"/>
          </p:nvPr>
        </p:nvSpPr>
        <p:spPr>
          <a:xfrm>
            <a:off x="324000" y="367273"/>
            <a:ext cx="7537450" cy="369322"/>
          </a:xfrm>
        </p:spPr>
        <p:txBody>
          <a:bodyPr/>
          <a:lstStyle/>
          <a:p>
            <a:r>
              <a:rPr lang="en-US" dirty="0"/>
              <a:t>Policy based governance: Personalize the Cloud</a:t>
            </a:r>
            <a:endParaRPr lang="en-IN" dirty="0"/>
          </a:p>
        </p:txBody>
      </p:sp>
    </p:spTree>
    <p:extLst>
      <p:ext uri="{BB962C8B-B14F-4D97-AF65-F5344CB8AC3E}">
        <p14:creationId xmlns:p14="http://schemas.microsoft.com/office/powerpoint/2010/main" val="394602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BD13F-A6DF-4A22-878D-EC2722FCE673}"/>
              </a:ext>
            </a:extLst>
          </p:cNvPr>
          <p:cNvPicPr>
            <a:picLocks noChangeAspect="1"/>
          </p:cNvPicPr>
          <p:nvPr/>
        </p:nvPicPr>
        <p:blipFill>
          <a:blip r:embed="rId2"/>
          <a:stretch>
            <a:fillRect/>
          </a:stretch>
        </p:blipFill>
        <p:spPr>
          <a:xfrm>
            <a:off x="467139" y="987425"/>
            <a:ext cx="8065411" cy="3671888"/>
          </a:xfrm>
          <a:prstGeom prst="rect">
            <a:avLst/>
          </a:prstGeom>
        </p:spPr>
      </p:pic>
      <p:sp>
        <p:nvSpPr>
          <p:cNvPr id="3" name="Title 2">
            <a:extLst>
              <a:ext uri="{FF2B5EF4-FFF2-40B4-BE49-F238E27FC236}">
                <a16:creationId xmlns:a16="http://schemas.microsoft.com/office/drawing/2014/main" id="{55949894-1C3A-4FA3-ACA9-CBC33C83D2C1}"/>
              </a:ext>
            </a:extLst>
          </p:cNvPr>
          <p:cNvSpPr>
            <a:spLocks noGrp="1"/>
          </p:cNvSpPr>
          <p:nvPr>
            <p:ph type="title"/>
          </p:nvPr>
        </p:nvSpPr>
        <p:spPr>
          <a:xfrm>
            <a:off x="324000" y="367273"/>
            <a:ext cx="7537450" cy="369322"/>
          </a:xfrm>
        </p:spPr>
        <p:txBody>
          <a:bodyPr/>
          <a:lstStyle/>
          <a:p>
            <a:r>
              <a:rPr lang="en-US" dirty="0"/>
              <a:t>Backup Architecture – Disk To Tape</a:t>
            </a:r>
            <a:endParaRPr lang="en-IN" dirty="0"/>
          </a:p>
        </p:txBody>
      </p:sp>
    </p:spTree>
    <p:extLst>
      <p:ext uri="{BB962C8B-B14F-4D97-AF65-F5344CB8AC3E}">
        <p14:creationId xmlns:p14="http://schemas.microsoft.com/office/powerpoint/2010/main" val="316408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08C47-770C-4A8D-A61B-4AB13D30FD9E}"/>
              </a:ext>
            </a:extLst>
          </p:cNvPr>
          <p:cNvPicPr>
            <a:picLocks noChangeAspect="1"/>
          </p:cNvPicPr>
          <p:nvPr/>
        </p:nvPicPr>
        <p:blipFill>
          <a:blip r:embed="rId2"/>
          <a:stretch>
            <a:fillRect/>
          </a:stretch>
        </p:blipFill>
        <p:spPr>
          <a:xfrm>
            <a:off x="349865" y="815008"/>
            <a:ext cx="8028821" cy="3890341"/>
          </a:xfrm>
          <a:prstGeom prst="rect">
            <a:avLst/>
          </a:prstGeom>
        </p:spPr>
      </p:pic>
      <p:sp>
        <p:nvSpPr>
          <p:cNvPr id="3" name="Title 2">
            <a:extLst>
              <a:ext uri="{FF2B5EF4-FFF2-40B4-BE49-F238E27FC236}">
                <a16:creationId xmlns:a16="http://schemas.microsoft.com/office/drawing/2014/main" id="{5411C02E-A470-42B4-9F20-31C560EECE46}"/>
              </a:ext>
            </a:extLst>
          </p:cNvPr>
          <p:cNvSpPr>
            <a:spLocks noGrp="1"/>
          </p:cNvSpPr>
          <p:nvPr>
            <p:ph type="title"/>
          </p:nvPr>
        </p:nvSpPr>
        <p:spPr>
          <a:xfrm>
            <a:off x="324000" y="367273"/>
            <a:ext cx="7537450" cy="369322"/>
          </a:xfrm>
        </p:spPr>
        <p:txBody>
          <a:bodyPr/>
          <a:lstStyle/>
          <a:p>
            <a:r>
              <a:rPr lang="en-IN" dirty="0"/>
              <a:t>Backup Application Proposition</a:t>
            </a:r>
          </a:p>
        </p:txBody>
      </p:sp>
    </p:spTree>
    <p:extLst>
      <p:ext uri="{BB962C8B-B14F-4D97-AF65-F5344CB8AC3E}">
        <p14:creationId xmlns:p14="http://schemas.microsoft.com/office/powerpoint/2010/main" val="165360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5AFC0-C3B4-4166-A47B-097CB23E53C5}"/>
              </a:ext>
            </a:extLst>
          </p:cNvPr>
          <p:cNvPicPr>
            <a:picLocks noChangeAspect="1"/>
          </p:cNvPicPr>
          <p:nvPr/>
        </p:nvPicPr>
        <p:blipFill>
          <a:blip r:embed="rId2"/>
          <a:stretch>
            <a:fillRect/>
          </a:stretch>
        </p:blipFill>
        <p:spPr>
          <a:xfrm>
            <a:off x="1603305" y="1384272"/>
            <a:ext cx="5937390" cy="2374956"/>
          </a:xfrm>
          <a:prstGeom prst="rect">
            <a:avLst/>
          </a:prstGeom>
        </p:spPr>
      </p:pic>
      <p:sp>
        <p:nvSpPr>
          <p:cNvPr id="6" name="Rectangle 5">
            <a:extLst>
              <a:ext uri="{FF2B5EF4-FFF2-40B4-BE49-F238E27FC236}">
                <a16:creationId xmlns:a16="http://schemas.microsoft.com/office/drawing/2014/main" id="{DD3CC4FD-67AE-4B94-A7C4-6211E86693B6}"/>
              </a:ext>
            </a:extLst>
          </p:cNvPr>
          <p:cNvSpPr/>
          <p:nvPr/>
        </p:nvSpPr>
        <p:spPr>
          <a:xfrm>
            <a:off x="3131335" y="4000119"/>
            <a:ext cx="3170256" cy="307777"/>
          </a:xfrm>
          <a:prstGeom prst="rect">
            <a:avLst/>
          </a:prstGeom>
        </p:spPr>
        <p:txBody>
          <a:bodyPr wrap="square">
            <a:spAutoFit/>
          </a:bodyPr>
          <a:lstStyle/>
          <a:p>
            <a:pPr marL="228600" indent="-228600" fontAlgn="base">
              <a:spcAft>
                <a:spcPts val="600"/>
              </a:spcAft>
              <a:defRPr/>
            </a:pPr>
            <a:r>
              <a:rPr lang="en-US" b="1" dirty="0">
                <a:solidFill>
                  <a:srgbClr val="606A74"/>
                </a:solidFill>
                <a:latin typeface="Trebuchet MS" pitchFamily="34" charset="0"/>
              </a:rPr>
              <a:t>Storage-Based Replication </a:t>
            </a:r>
          </a:p>
        </p:txBody>
      </p:sp>
      <p:sp>
        <p:nvSpPr>
          <p:cNvPr id="3" name="Title 2">
            <a:extLst>
              <a:ext uri="{FF2B5EF4-FFF2-40B4-BE49-F238E27FC236}">
                <a16:creationId xmlns:a16="http://schemas.microsoft.com/office/drawing/2014/main" id="{9C4E04EF-7540-4666-A054-2D8735ECD1F5}"/>
              </a:ext>
            </a:extLst>
          </p:cNvPr>
          <p:cNvSpPr>
            <a:spLocks noGrp="1"/>
          </p:cNvSpPr>
          <p:nvPr>
            <p:ph type="title"/>
          </p:nvPr>
        </p:nvSpPr>
        <p:spPr>
          <a:xfrm>
            <a:off x="324000" y="367273"/>
            <a:ext cx="7537450" cy="369322"/>
          </a:xfrm>
        </p:spPr>
        <p:txBody>
          <a:bodyPr/>
          <a:lstStyle/>
          <a:p>
            <a:r>
              <a:rPr lang="en-IN" dirty="0"/>
              <a:t>BCP &amp; DR Architecture</a:t>
            </a:r>
          </a:p>
        </p:txBody>
      </p:sp>
    </p:spTree>
    <p:extLst>
      <p:ext uri="{BB962C8B-B14F-4D97-AF65-F5344CB8AC3E}">
        <p14:creationId xmlns:p14="http://schemas.microsoft.com/office/powerpoint/2010/main" val="79065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IN" dirty="0"/>
              <a:t>IMPLEMENTATION APPROACH</a:t>
            </a:r>
          </a:p>
        </p:txBody>
      </p:sp>
    </p:spTree>
    <p:extLst>
      <p:ext uri="{BB962C8B-B14F-4D97-AF65-F5344CB8AC3E}">
        <p14:creationId xmlns:p14="http://schemas.microsoft.com/office/powerpoint/2010/main" val="186296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AF886-DEDA-41DD-94E3-EB1E091B3F5C}"/>
              </a:ext>
            </a:extLst>
          </p:cNvPr>
          <p:cNvPicPr>
            <a:picLocks noChangeAspect="1"/>
          </p:cNvPicPr>
          <p:nvPr/>
        </p:nvPicPr>
        <p:blipFill>
          <a:blip r:embed="rId2"/>
          <a:stretch>
            <a:fillRect/>
          </a:stretch>
        </p:blipFill>
        <p:spPr>
          <a:xfrm>
            <a:off x="323850" y="987425"/>
            <a:ext cx="8496299" cy="3671888"/>
          </a:xfrm>
          <a:prstGeom prst="rect">
            <a:avLst/>
          </a:prstGeom>
        </p:spPr>
      </p:pic>
      <p:sp>
        <p:nvSpPr>
          <p:cNvPr id="4" name="Title 3">
            <a:extLst>
              <a:ext uri="{FF2B5EF4-FFF2-40B4-BE49-F238E27FC236}">
                <a16:creationId xmlns:a16="http://schemas.microsoft.com/office/drawing/2014/main" id="{3FDF192E-6EF7-425E-9800-BB7471F2BC31}"/>
              </a:ext>
            </a:extLst>
          </p:cNvPr>
          <p:cNvSpPr>
            <a:spLocks noGrp="1"/>
          </p:cNvSpPr>
          <p:nvPr>
            <p:ph type="title"/>
          </p:nvPr>
        </p:nvSpPr>
        <p:spPr/>
        <p:txBody>
          <a:bodyPr/>
          <a:lstStyle/>
          <a:p>
            <a:r>
              <a:rPr lang="en-IN" dirty="0"/>
              <a:t>Implementation Plan </a:t>
            </a:r>
          </a:p>
        </p:txBody>
      </p:sp>
    </p:spTree>
    <p:extLst>
      <p:ext uri="{BB962C8B-B14F-4D97-AF65-F5344CB8AC3E}">
        <p14:creationId xmlns:p14="http://schemas.microsoft.com/office/powerpoint/2010/main" val="18176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CBCF211-B837-450B-8E02-0A86992D7019}"/>
              </a:ext>
            </a:extLst>
          </p:cNvPr>
          <p:cNvGrpSpPr/>
          <p:nvPr/>
        </p:nvGrpSpPr>
        <p:grpSpPr>
          <a:xfrm>
            <a:off x="522514" y="1069800"/>
            <a:ext cx="7923137" cy="3446220"/>
            <a:chOff x="105834" y="1117600"/>
            <a:chExt cx="11364371" cy="4649789"/>
          </a:xfrm>
        </p:grpSpPr>
        <p:grpSp>
          <p:nvGrpSpPr>
            <p:cNvPr id="48" name="Group 62">
              <a:extLst>
                <a:ext uri="{FF2B5EF4-FFF2-40B4-BE49-F238E27FC236}">
                  <a16:creationId xmlns:a16="http://schemas.microsoft.com/office/drawing/2014/main" id="{726069C3-6C91-4CD3-9489-549EB921C81D}"/>
                </a:ext>
              </a:extLst>
            </p:cNvPr>
            <p:cNvGrpSpPr>
              <a:grpSpLocks/>
            </p:cNvGrpSpPr>
            <p:nvPr>
              <p:custDataLst>
                <p:tags r:id="rId1"/>
              </p:custDataLst>
            </p:nvPr>
          </p:nvGrpSpPr>
          <p:grpSpPr bwMode="auto">
            <a:xfrm>
              <a:off x="5056887" y="2294241"/>
              <a:ext cx="2457888" cy="472767"/>
              <a:chOff x="2259" y="1002"/>
              <a:chExt cx="1493" cy="269"/>
            </a:xfrm>
          </p:grpSpPr>
          <p:sp>
            <p:nvSpPr>
              <p:cNvPr id="87" name="Rectangle 10">
                <a:extLst>
                  <a:ext uri="{FF2B5EF4-FFF2-40B4-BE49-F238E27FC236}">
                    <a16:creationId xmlns:a16="http://schemas.microsoft.com/office/drawing/2014/main" id="{B71D8082-9ED4-4EA2-BC7C-A7166F756835}"/>
                  </a:ext>
                </a:extLst>
              </p:cNvPr>
              <p:cNvSpPr>
                <a:spLocks noChangeArrowheads="1"/>
              </p:cNvSpPr>
              <p:nvPr>
                <p:custDataLst>
                  <p:tags r:id="rId25"/>
                </p:custDataLst>
              </p:nvPr>
            </p:nvSpPr>
            <p:spPr bwMode="auto">
              <a:xfrm>
                <a:off x="2259" y="1135"/>
                <a:ext cx="1493" cy="136"/>
              </a:xfrm>
              <a:prstGeom prst="rect">
                <a:avLst/>
              </a:prstGeom>
              <a:solidFill>
                <a:srgbClr val="E7E6E6"/>
              </a:solidFill>
              <a:ln w="9525" algn="ctr">
                <a:solidFill>
                  <a:srgbClr val="0563C1"/>
                </a:solid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defRPr/>
                </a:pPr>
                <a:endParaRPr lang="en-GB" altLang="en-US" sz="1200" b="0" kern="0" dirty="0">
                  <a:solidFill>
                    <a:prstClr val="black"/>
                  </a:solidFill>
                  <a:latin typeface="Trebuchet MS" pitchFamily="34" charset="0"/>
                </a:endParaRPr>
              </a:p>
            </p:txBody>
          </p:sp>
          <p:sp>
            <p:nvSpPr>
              <p:cNvPr id="88" name="Rectangle 12">
                <a:extLst>
                  <a:ext uri="{FF2B5EF4-FFF2-40B4-BE49-F238E27FC236}">
                    <a16:creationId xmlns:a16="http://schemas.microsoft.com/office/drawing/2014/main" id="{825AB6D7-A0F9-4164-B9DB-965CFE7A57A5}"/>
                  </a:ext>
                </a:extLst>
              </p:cNvPr>
              <p:cNvSpPr>
                <a:spLocks noChangeArrowheads="1"/>
              </p:cNvSpPr>
              <p:nvPr>
                <p:custDataLst>
                  <p:tags r:id="rId26"/>
                </p:custDataLst>
              </p:nvPr>
            </p:nvSpPr>
            <p:spPr bwMode="auto">
              <a:xfrm>
                <a:off x="2259" y="1002"/>
                <a:ext cx="1493" cy="219"/>
              </a:xfrm>
              <a:prstGeom prst="rect">
                <a:avLst/>
              </a:prstGeom>
              <a:solidFill>
                <a:schemeClr val="accent5">
                  <a:lumMod val="60000"/>
                  <a:lumOff val="40000"/>
                </a:schemeClr>
              </a:solidFill>
              <a:ln w="9525">
                <a:no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Sify Project Manager</a:t>
                </a:r>
                <a:endParaRPr lang="en-US" altLang="en-US" sz="1000" b="0" kern="0" dirty="0">
                  <a:solidFill>
                    <a:prstClr val="black"/>
                  </a:solidFill>
                  <a:latin typeface="Trebuchet MS" pitchFamily="34" charset="0"/>
                </a:endParaRPr>
              </a:p>
            </p:txBody>
          </p:sp>
        </p:grpSp>
        <p:grpSp>
          <p:nvGrpSpPr>
            <p:cNvPr id="49" name="Group 103">
              <a:extLst>
                <a:ext uri="{FF2B5EF4-FFF2-40B4-BE49-F238E27FC236}">
                  <a16:creationId xmlns:a16="http://schemas.microsoft.com/office/drawing/2014/main" id="{A2D1DEB6-18AB-4DB7-A8F8-53FA2751A372}"/>
                </a:ext>
              </a:extLst>
            </p:cNvPr>
            <p:cNvGrpSpPr>
              <a:grpSpLocks/>
            </p:cNvGrpSpPr>
            <p:nvPr>
              <p:custDataLst>
                <p:tags r:id="rId2"/>
              </p:custDataLst>
            </p:nvPr>
          </p:nvGrpSpPr>
          <p:grpSpPr bwMode="auto">
            <a:xfrm>
              <a:off x="105834" y="2294241"/>
              <a:ext cx="2040137" cy="472767"/>
              <a:chOff x="2259" y="1002"/>
              <a:chExt cx="1493" cy="269"/>
            </a:xfrm>
          </p:grpSpPr>
          <p:sp>
            <p:nvSpPr>
              <p:cNvPr id="85" name="Rectangle 10">
                <a:extLst>
                  <a:ext uri="{FF2B5EF4-FFF2-40B4-BE49-F238E27FC236}">
                    <a16:creationId xmlns:a16="http://schemas.microsoft.com/office/drawing/2014/main" id="{9EE9F70F-A5E6-4C8D-9E36-E0BBD33291C1}"/>
                  </a:ext>
                </a:extLst>
              </p:cNvPr>
              <p:cNvSpPr>
                <a:spLocks noChangeArrowheads="1"/>
              </p:cNvSpPr>
              <p:nvPr>
                <p:custDataLst>
                  <p:tags r:id="rId23"/>
                </p:custDataLst>
              </p:nvPr>
            </p:nvSpPr>
            <p:spPr bwMode="auto">
              <a:xfrm>
                <a:off x="2259" y="1135"/>
                <a:ext cx="1493" cy="136"/>
              </a:xfrm>
              <a:prstGeom prst="rect">
                <a:avLst/>
              </a:prstGeom>
              <a:solidFill>
                <a:srgbClr val="E7E6E6"/>
              </a:solidFill>
              <a:ln w="9525" algn="ctr">
                <a:solidFill>
                  <a:srgbClr val="0563C1"/>
                </a:solid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defRPr/>
                </a:pPr>
                <a:endParaRPr lang="en-GB" altLang="en-US" sz="1200" b="0" kern="0" dirty="0">
                  <a:solidFill>
                    <a:prstClr val="black"/>
                  </a:solidFill>
                  <a:latin typeface="Trebuchet MS" pitchFamily="34" charset="0"/>
                </a:endParaRPr>
              </a:p>
            </p:txBody>
          </p:sp>
          <p:sp>
            <p:nvSpPr>
              <p:cNvPr id="86" name="Rectangle 12">
                <a:extLst>
                  <a:ext uri="{FF2B5EF4-FFF2-40B4-BE49-F238E27FC236}">
                    <a16:creationId xmlns:a16="http://schemas.microsoft.com/office/drawing/2014/main" id="{44600F26-9836-44D7-AD6D-97BDFBECFF24}"/>
                  </a:ext>
                </a:extLst>
              </p:cNvPr>
              <p:cNvSpPr>
                <a:spLocks noChangeArrowheads="1"/>
              </p:cNvSpPr>
              <p:nvPr>
                <p:custDataLst>
                  <p:tags r:id="rId24"/>
                </p:custDataLst>
              </p:nvPr>
            </p:nvSpPr>
            <p:spPr bwMode="auto">
              <a:xfrm>
                <a:off x="2259" y="1002"/>
                <a:ext cx="1456" cy="231"/>
              </a:xfrm>
              <a:prstGeom prst="rect">
                <a:avLst/>
              </a:prstGeom>
              <a:solidFill>
                <a:schemeClr val="accent4">
                  <a:lumMod val="60000"/>
                  <a:lumOff val="40000"/>
                </a:schemeClr>
              </a:solidFill>
              <a:ln w="9525">
                <a:no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Customer Project Manager</a:t>
                </a:r>
                <a:endParaRPr lang="en-US" altLang="en-US" sz="1000" b="0" kern="0" dirty="0">
                  <a:solidFill>
                    <a:prstClr val="black"/>
                  </a:solidFill>
                  <a:latin typeface="Trebuchet MS" pitchFamily="34" charset="0"/>
                </a:endParaRPr>
              </a:p>
            </p:txBody>
          </p:sp>
        </p:grpSp>
        <p:sp>
          <p:nvSpPr>
            <p:cNvPr id="51" name="Rectangle 14">
              <a:extLst>
                <a:ext uri="{FF2B5EF4-FFF2-40B4-BE49-F238E27FC236}">
                  <a16:creationId xmlns:a16="http://schemas.microsoft.com/office/drawing/2014/main" id="{33480DB3-082A-490D-A9B7-C0C827AB6EB3}"/>
                </a:ext>
              </a:extLst>
            </p:cNvPr>
            <p:cNvSpPr>
              <a:spLocks noChangeArrowheads="1"/>
            </p:cNvSpPr>
            <p:nvPr>
              <p:custDataLst>
                <p:tags r:id="rId3"/>
              </p:custDataLst>
            </p:nvPr>
          </p:nvSpPr>
          <p:spPr bwMode="auto">
            <a:xfrm>
              <a:off x="296334" y="3375025"/>
              <a:ext cx="1443567" cy="469900"/>
            </a:xfrm>
            <a:prstGeom prst="rect">
              <a:avLst/>
            </a:prstGeom>
            <a:solidFill>
              <a:schemeClr val="bg2">
                <a:lumMod val="75000"/>
              </a:schemeClr>
            </a:solidFill>
            <a:ln w="9525">
              <a:noFill/>
              <a:miter lim="800000"/>
              <a:headEnd/>
              <a:tailEnd/>
            </a:ln>
          </p:spPr>
          <p:txBody>
            <a:bodyPr lIns="0" tIns="0" rIns="0" bIns="0" anchor="ctr"/>
            <a:lstStyle/>
            <a:p>
              <a:pPr algn="ctr" fontAlgn="auto">
                <a:spcBef>
                  <a:spcPts val="0"/>
                </a:spcBef>
                <a:spcAft>
                  <a:spcPts val="0"/>
                </a:spcAft>
                <a:buFont typeface="Wingdings" panose="05000000000000000000" pitchFamily="2" charset="2"/>
                <a:buNone/>
              </a:pPr>
              <a:r>
                <a:rPr lang="en-US" altLang="en-US" sz="1000" b="1" kern="0" dirty="0">
                  <a:solidFill>
                    <a:prstClr val="black"/>
                  </a:solidFill>
                  <a:latin typeface="Trebuchet MS" pitchFamily="34" charset="0"/>
                </a:rPr>
                <a:t>Customer Contacts</a:t>
              </a:r>
            </a:p>
          </p:txBody>
        </p:sp>
        <p:grpSp>
          <p:nvGrpSpPr>
            <p:cNvPr id="52" name="Group 103">
              <a:extLst>
                <a:ext uri="{FF2B5EF4-FFF2-40B4-BE49-F238E27FC236}">
                  <a16:creationId xmlns:a16="http://schemas.microsoft.com/office/drawing/2014/main" id="{02CCF7B2-FDDC-4879-8CD7-1BD32FD06A01}"/>
                </a:ext>
              </a:extLst>
            </p:cNvPr>
            <p:cNvGrpSpPr>
              <a:grpSpLocks/>
            </p:cNvGrpSpPr>
            <p:nvPr>
              <p:custDataLst>
                <p:tags r:id="rId4"/>
              </p:custDataLst>
            </p:nvPr>
          </p:nvGrpSpPr>
          <p:grpSpPr bwMode="auto">
            <a:xfrm>
              <a:off x="1740194" y="1155375"/>
              <a:ext cx="2773049" cy="472767"/>
              <a:chOff x="2259" y="1002"/>
              <a:chExt cx="1493" cy="269"/>
            </a:xfrm>
          </p:grpSpPr>
          <p:sp>
            <p:nvSpPr>
              <p:cNvPr id="83" name="Rectangle 10">
                <a:extLst>
                  <a:ext uri="{FF2B5EF4-FFF2-40B4-BE49-F238E27FC236}">
                    <a16:creationId xmlns:a16="http://schemas.microsoft.com/office/drawing/2014/main" id="{0E5C1577-E789-4279-82E4-C334350CFD6F}"/>
                  </a:ext>
                </a:extLst>
              </p:cNvPr>
              <p:cNvSpPr>
                <a:spLocks noChangeArrowheads="1"/>
              </p:cNvSpPr>
              <p:nvPr>
                <p:custDataLst>
                  <p:tags r:id="rId21"/>
                </p:custDataLst>
              </p:nvPr>
            </p:nvSpPr>
            <p:spPr bwMode="auto">
              <a:xfrm>
                <a:off x="2259" y="1135"/>
                <a:ext cx="1493" cy="136"/>
              </a:xfrm>
              <a:prstGeom prst="rect">
                <a:avLst/>
              </a:prstGeom>
              <a:solidFill>
                <a:srgbClr val="E7E6E6"/>
              </a:solidFill>
              <a:ln w="9525" algn="ctr">
                <a:solidFill>
                  <a:srgbClr val="0563C1"/>
                </a:solid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GB" altLang="en-US" sz="1200" b="0" kern="0" dirty="0">
                    <a:solidFill>
                      <a:prstClr val="black"/>
                    </a:solidFill>
                    <a:latin typeface="Trebuchet MS" pitchFamily="34" charset="0"/>
                  </a:rPr>
                  <a:t> </a:t>
                </a:r>
              </a:p>
            </p:txBody>
          </p:sp>
          <p:sp>
            <p:nvSpPr>
              <p:cNvPr id="84" name="Rectangle 12">
                <a:extLst>
                  <a:ext uri="{FF2B5EF4-FFF2-40B4-BE49-F238E27FC236}">
                    <a16:creationId xmlns:a16="http://schemas.microsoft.com/office/drawing/2014/main" id="{DC0B15D5-00D8-4CA7-BCEB-6BFE18CE4723}"/>
                  </a:ext>
                </a:extLst>
              </p:cNvPr>
              <p:cNvSpPr>
                <a:spLocks noChangeArrowheads="1"/>
              </p:cNvSpPr>
              <p:nvPr>
                <p:custDataLst>
                  <p:tags r:id="rId22"/>
                </p:custDataLst>
              </p:nvPr>
            </p:nvSpPr>
            <p:spPr bwMode="auto">
              <a:xfrm>
                <a:off x="2259" y="1002"/>
                <a:ext cx="1493" cy="199"/>
              </a:xfrm>
              <a:prstGeom prst="rect">
                <a:avLst/>
              </a:prstGeom>
              <a:solidFill>
                <a:schemeClr val="accent1"/>
              </a:solidFill>
              <a:ln w="9525">
                <a:no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Customer Project Steering Committee</a:t>
                </a:r>
                <a:endParaRPr lang="en-US" altLang="en-US" sz="1000" b="0" kern="0" dirty="0">
                  <a:solidFill>
                    <a:prstClr val="black"/>
                  </a:solidFill>
                  <a:latin typeface="Trebuchet MS" pitchFamily="34" charset="0"/>
                </a:endParaRPr>
              </a:p>
            </p:txBody>
          </p:sp>
        </p:grpSp>
        <p:cxnSp>
          <p:nvCxnSpPr>
            <p:cNvPr id="53" name="Straight Arrow Connector 71">
              <a:extLst>
                <a:ext uri="{FF2B5EF4-FFF2-40B4-BE49-F238E27FC236}">
                  <a16:creationId xmlns:a16="http://schemas.microsoft.com/office/drawing/2014/main" id="{466360BB-6A54-472E-9C0E-55083C37BE99}"/>
                </a:ext>
              </a:extLst>
            </p:cNvPr>
            <p:cNvCxnSpPr>
              <a:cxnSpLocks noChangeShapeType="1"/>
              <a:stCxn id="85" idx="2"/>
            </p:cNvCxnSpPr>
            <p:nvPr/>
          </p:nvCxnSpPr>
          <p:spPr bwMode="auto">
            <a:xfrm flipH="1">
              <a:off x="1125902" y="2767008"/>
              <a:ext cx="1" cy="682473"/>
            </a:xfrm>
            <a:prstGeom prst="straightConnector1">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4" name="Elbow Connector 72">
              <a:extLst>
                <a:ext uri="{FF2B5EF4-FFF2-40B4-BE49-F238E27FC236}">
                  <a16:creationId xmlns:a16="http://schemas.microsoft.com/office/drawing/2014/main" id="{F28272EA-F9E6-4A43-BEE2-3892553E14E5}"/>
                </a:ext>
              </a:extLst>
            </p:cNvPr>
            <p:cNvCxnSpPr>
              <a:cxnSpLocks noChangeShapeType="1"/>
              <a:stCxn id="83" idx="2"/>
              <a:endCxn id="86" idx="0"/>
            </p:cNvCxnSpPr>
            <p:nvPr/>
          </p:nvCxnSpPr>
          <p:spPr bwMode="auto">
            <a:xfrm rot="5400000">
              <a:off x="1780701" y="948221"/>
              <a:ext cx="666099" cy="2025940"/>
            </a:xfrm>
            <a:prstGeom prst="bentConnector3">
              <a:avLst>
                <a:gd name="adj1" fmla="val 50000"/>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5" name="Elbow Connector 73">
              <a:extLst>
                <a:ext uri="{FF2B5EF4-FFF2-40B4-BE49-F238E27FC236}">
                  <a16:creationId xmlns:a16="http://schemas.microsoft.com/office/drawing/2014/main" id="{2C27B0D6-F44D-4F27-936F-E2C7702A232F}"/>
                </a:ext>
              </a:extLst>
            </p:cNvPr>
            <p:cNvCxnSpPr>
              <a:cxnSpLocks noChangeShapeType="1"/>
              <a:stCxn id="83" idx="2"/>
              <a:endCxn id="88" idx="0"/>
            </p:cNvCxnSpPr>
            <p:nvPr/>
          </p:nvCxnSpPr>
          <p:spPr bwMode="auto">
            <a:xfrm rot="16200000" flipH="1">
              <a:off x="4373227" y="381634"/>
              <a:ext cx="666099" cy="3159112"/>
            </a:xfrm>
            <a:prstGeom prst="bentConnector3">
              <a:avLst>
                <a:gd name="adj1" fmla="val 50000"/>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56" name="Rectangle 14">
              <a:extLst>
                <a:ext uri="{FF2B5EF4-FFF2-40B4-BE49-F238E27FC236}">
                  <a16:creationId xmlns:a16="http://schemas.microsoft.com/office/drawing/2014/main" id="{FC0ACE7E-3EC1-48A0-95DF-8B9E83EA31CB}"/>
                </a:ext>
              </a:extLst>
            </p:cNvPr>
            <p:cNvSpPr>
              <a:spLocks noChangeArrowheads="1"/>
            </p:cNvSpPr>
            <p:nvPr>
              <p:custDataLst>
                <p:tags r:id="rId5"/>
              </p:custDataLst>
            </p:nvPr>
          </p:nvSpPr>
          <p:spPr bwMode="auto">
            <a:xfrm>
              <a:off x="4481893" y="3138489"/>
              <a:ext cx="1443567" cy="471487"/>
            </a:xfrm>
            <a:prstGeom prst="rect">
              <a:avLst/>
            </a:prstGeom>
            <a:solidFill>
              <a:schemeClr val="accent6">
                <a:lumMod val="60000"/>
                <a:lumOff val="40000"/>
              </a:schemeClr>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Technical Lead- Compute</a:t>
              </a:r>
            </a:p>
          </p:txBody>
        </p:sp>
        <p:sp>
          <p:nvSpPr>
            <p:cNvPr id="57" name="Rectangle 14">
              <a:extLst>
                <a:ext uri="{FF2B5EF4-FFF2-40B4-BE49-F238E27FC236}">
                  <a16:creationId xmlns:a16="http://schemas.microsoft.com/office/drawing/2014/main" id="{ECEC80E2-A9C6-4015-9B98-772BF0796AE4}"/>
                </a:ext>
              </a:extLst>
            </p:cNvPr>
            <p:cNvSpPr>
              <a:spLocks noChangeArrowheads="1"/>
            </p:cNvSpPr>
            <p:nvPr>
              <p:custDataLst>
                <p:tags r:id="rId6"/>
              </p:custDataLst>
            </p:nvPr>
          </p:nvSpPr>
          <p:spPr bwMode="auto">
            <a:xfrm>
              <a:off x="2892277" y="3148014"/>
              <a:ext cx="1443567" cy="471487"/>
            </a:xfrm>
            <a:prstGeom prst="rect">
              <a:avLst/>
            </a:prstGeom>
            <a:solidFill>
              <a:srgbClr val="92D050"/>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endParaRPr lang="en-US" altLang="en-US" sz="1200" kern="0" dirty="0">
                <a:solidFill>
                  <a:prstClr val="black"/>
                </a:solidFill>
                <a:latin typeface="Trebuchet MS" pitchFamily="34" charset="0"/>
              </a:endParaRPr>
            </a:p>
          </p:txBody>
        </p:sp>
        <p:sp>
          <p:nvSpPr>
            <p:cNvPr id="58" name="Rectangle 57">
              <a:extLst>
                <a:ext uri="{FF2B5EF4-FFF2-40B4-BE49-F238E27FC236}">
                  <a16:creationId xmlns:a16="http://schemas.microsoft.com/office/drawing/2014/main" id="{A8AD4518-A404-4B88-B5C7-0108F770A713}"/>
                </a:ext>
              </a:extLst>
            </p:cNvPr>
            <p:cNvSpPr>
              <a:spLocks noChangeArrowheads="1"/>
            </p:cNvSpPr>
            <p:nvPr>
              <p:custDataLst>
                <p:tags r:id="rId7"/>
              </p:custDataLst>
            </p:nvPr>
          </p:nvSpPr>
          <p:spPr bwMode="auto">
            <a:xfrm>
              <a:off x="6075743" y="3106739"/>
              <a:ext cx="1443567" cy="471487"/>
            </a:xfrm>
            <a:prstGeom prst="rect">
              <a:avLst/>
            </a:prstGeom>
            <a:solidFill>
              <a:schemeClr val="accent6">
                <a:lumMod val="60000"/>
                <a:lumOff val="40000"/>
              </a:schemeClr>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Technical Lead - Storage</a:t>
              </a:r>
            </a:p>
          </p:txBody>
        </p:sp>
        <p:sp>
          <p:nvSpPr>
            <p:cNvPr id="59" name="Rectangle 14">
              <a:extLst>
                <a:ext uri="{FF2B5EF4-FFF2-40B4-BE49-F238E27FC236}">
                  <a16:creationId xmlns:a16="http://schemas.microsoft.com/office/drawing/2014/main" id="{7BDDCC61-AB47-4435-AB51-90602B9F8C39}"/>
                </a:ext>
              </a:extLst>
            </p:cNvPr>
            <p:cNvSpPr>
              <a:spLocks noChangeArrowheads="1"/>
            </p:cNvSpPr>
            <p:nvPr>
              <p:custDataLst>
                <p:tags r:id="rId8"/>
              </p:custDataLst>
            </p:nvPr>
          </p:nvSpPr>
          <p:spPr bwMode="auto">
            <a:xfrm>
              <a:off x="7669593" y="3122614"/>
              <a:ext cx="1443567" cy="469900"/>
            </a:xfrm>
            <a:prstGeom prst="rect">
              <a:avLst/>
            </a:prstGeom>
            <a:solidFill>
              <a:schemeClr val="accent6">
                <a:lumMod val="60000"/>
                <a:lumOff val="40000"/>
              </a:schemeClr>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Technical Lead - Virtualization</a:t>
              </a:r>
            </a:p>
          </p:txBody>
        </p:sp>
        <p:sp>
          <p:nvSpPr>
            <p:cNvPr id="60" name="Text Box 115">
              <a:extLst>
                <a:ext uri="{FF2B5EF4-FFF2-40B4-BE49-F238E27FC236}">
                  <a16:creationId xmlns:a16="http://schemas.microsoft.com/office/drawing/2014/main" id="{EDE77042-396D-4B8E-9B1D-734CAB169EF2}"/>
                </a:ext>
              </a:extLst>
            </p:cNvPr>
            <p:cNvSpPr txBox="1">
              <a:spLocks noChangeArrowheads="1"/>
            </p:cNvSpPr>
            <p:nvPr>
              <p:custDataLst>
                <p:tags r:id="rId9"/>
              </p:custDataLst>
            </p:nvPr>
          </p:nvSpPr>
          <p:spPr bwMode="gray">
            <a:xfrm>
              <a:off x="2909210" y="3709989"/>
              <a:ext cx="1407583" cy="2054225"/>
            </a:xfrm>
            <a:prstGeom prst="rect">
              <a:avLst/>
            </a:prstGeom>
            <a:solidFill>
              <a:schemeClr val="bg1">
                <a:lumMod val="85000"/>
              </a:schemeClr>
            </a:solidFill>
            <a:ln w="12700" algn="ctr">
              <a:noFill/>
              <a:prstDash val="lgDash"/>
              <a:miter lim="800000"/>
              <a:headEnd/>
              <a:tailEnd/>
            </a:ln>
          </p:spPr>
          <p:txBody>
            <a:bodyPr wrap="none" lIns="0" tIns="0" rIns="0" bIns="0" anchor="ctr" anchorCtr="1"/>
            <a:lstStyle>
              <a:lvl1pPr defTabSz="912813">
                <a:defRPr sz="1300" b="1">
                  <a:solidFill>
                    <a:srgbClr val="000000"/>
                  </a:solidFill>
                  <a:latin typeface="Arial" panose="020B0604020202020204" pitchFamily="34" charset="0"/>
                </a:defRPr>
              </a:lvl1pPr>
              <a:lvl2pPr marL="742950" indent="-285750" defTabSz="912813">
                <a:defRPr sz="1300" b="1">
                  <a:solidFill>
                    <a:srgbClr val="000000"/>
                  </a:solidFill>
                  <a:latin typeface="Arial" panose="020B0604020202020204" pitchFamily="34" charset="0"/>
                </a:defRPr>
              </a:lvl2pPr>
              <a:lvl3pPr marL="1143000" indent="-228600" defTabSz="912813">
                <a:defRPr sz="1300" b="1">
                  <a:solidFill>
                    <a:srgbClr val="000000"/>
                  </a:solidFill>
                  <a:latin typeface="Arial" panose="020B0604020202020204" pitchFamily="34" charset="0"/>
                </a:defRPr>
              </a:lvl3pPr>
              <a:lvl4pPr marL="1600200" indent="-228600" defTabSz="912813">
                <a:defRPr sz="1300" b="1">
                  <a:solidFill>
                    <a:srgbClr val="000000"/>
                  </a:solidFill>
                  <a:latin typeface="Arial" panose="020B0604020202020204" pitchFamily="34" charset="0"/>
                </a:defRPr>
              </a:lvl4pPr>
              <a:lvl5pPr marL="2057400" indent="-228600" defTabSz="912813">
                <a:defRPr sz="1300" b="1">
                  <a:solidFill>
                    <a:srgbClr val="000000"/>
                  </a:solidFill>
                  <a:latin typeface="Arial" panose="020B0604020202020204" pitchFamily="34" charset="0"/>
                </a:defRPr>
              </a:lvl5pPr>
              <a:lvl6pPr marL="2514600" indent="-228600" algn="ctr" defTabSz="912813"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defTabSz="912813"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defTabSz="912813"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defTabSz="912813"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lnSpc>
                  <a:spcPct val="90000"/>
                </a:lnSpc>
                <a:spcBef>
                  <a:spcPts val="0"/>
                </a:spcBef>
                <a:spcAft>
                  <a:spcPts val="0"/>
                </a:spcAft>
                <a:buFont typeface="Wingdings" panose="05000000000000000000" pitchFamily="2" charset="2"/>
                <a:buNone/>
                <a:defRPr/>
              </a:pPr>
              <a:r>
                <a:rPr lang="en-US" altLang="en-US" sz="1000" b="0" kern="0" dirty="0">
                  <a:solidFill>
                    <a:prstClr val="black"/>
                  </a:solidFill>
                  <a:latin typeface="Trebuchet MS" pitchFamily="34" charset="0"/>
                </a:rPr>
                <a:t>Implementation</a:t>
              </a:r>
            </a:p>
            <a:p>
              <a:pPr algn="ctr" fontAlgn="auto">
                <a:lnSpc>
                  <a:spcPct val="90000"/>
                </a:lnSpc>
                <a:spcBef>
                  <a:spcPts val="0"/>
                </a:spcBef>
                <a:spcAft>
                  <a:spcPts val="0"/>
                </a:spcAft>
                <a:buFont typeface="Wingdings" panose="05000000000000000000" pitchFamily="2" charset="2"/>
                <a:buNone/>
                <a:defRPr/>
              </a:pPr>
              <a:r>
                <a:rPr lang="en-US" altLang="en-US" sz="1000" b="0" kern="0" dirty="0">
                  <a:solidFill>
                    <a:prstClr val="black"/>
                  </a:solidFill>
                  <a:latin typeface="Trebuchet MS" pitchFamily="34" charset="0"/>
                </a:rPr>
                <a:t>Team</a:t>
              </a:r>
            </a:p>
          </p:txBody>
        </p:sp>
        <p:sp>
          <p:nvSpPr>
            <p:cNvPr id="61" name="Text Box 115">
              <a:extLst>
                <a:ext uri="{FF2B5EF4-FFF2-40B4-BE49-F238E27FC236}">
                  <a16:creationId xmlns:a16="http://schemas.microsoft.com/office/drawing/2014/main" id="{14C95B60-0B98-424F-8FDF-93BBA290D6F6}"/>
                </a:ext>
              </a:extLst>
            </p:cNvPr>
            <p:cNvSpPr txBox="1">
              <a:spLocks noChangeArrowheads="1"/>
            </p:cNvSpPr>
            <p:nvPr>
              <p:custDataLst>
                <p:tags r:id="rId10"/>
              </p:custDataLst>
            </p:nvPr>
          </p:nvSpPr>
          <p:spPr bwMode="gray">
            <a:xfrm>
              <a:off x="4500943" y="3705225"/>
              <a:ext cx="1405467" cy="2054225"/>
            </a:xfrm>
            <a:prstGeom prst="rect">
              <a:avLst/>
            </a:prstGeom>
            <a:solidFill>
              <a:schemeClr val="bg1">
                <a:lumMod val="85000"/>
              </a:schemeClr>
            </a:solidFill>
            <a:ln w="12700" algn="ctr">
              <a:noFill/>
              <a:prstDash val="lgDash"/>
              <a:miter lim="800000"/>
              <a:headEnd/>
              <a:tailEnd/>
            </a:ln>
          </p:spPr>
          <p:txBody>
            <a:bodyPr wrap="none" lIns="0" tIns="0" rIns="0" bIns="0" anchor="ctr" anchorCtr="1"/>
            <a:lstStyle>
              <a:lvl1pPr defTabSz="912813">
                <a:defRPr sz="1300" b="1">
                  <a:solidFill>
                    <a:srgbClr val="000000"/>
                  </a:solidFill>
                  <a:latin typeface="Arial" panose="020B0604020202020204" pitchFamily="34" charset="0"/>
                </a:defRPr>
              </a:lvl1pPr>
              <a:lvl2pPr marL="742950" indent="-285750" defTabSz="912813">
                <a:defRPr sz="1300" b="1">
                  <a:solidFill>
                    <a:srgbClr val="000000"/>
                  </a:solidFill>
                  <a:latin typeface="Arial" panose="020B0604020202020204" pitchFamily="34" charset="0"/>
                </a:defRPr>
              </a:lvl2pPr>
              <a:lvl3pPr marL="1143000" indent="-228600" defTabSz="912813">
                <a:defRPr sz="1300" b="1">
                  <a:solidFill>
                    <a:srgbClr val="000000"/>
                  </a:solidFill>
                  <a:latin typeface="Arial" panose="020B0604020202020204" pitchFamily="34" charset="0"/>
                </a:defRPr>
              </a:lvl3pPr>
              <a:lvl4pPr marL="1600200" indent="-228600" defTabSz="912813">
                <a:defRPr sz="1300" b="1">
                  <a:solidFill>
                    <a:srgbClr val="000000"/>
                  </a:solidFill>
                  <a:latin typeface="Arial" panose="020B0604020202020204" pitchFamily="34" charset="0"/>
                </a:defRPr>
              </a:lvl4pPr>
              <a:lvl5pPr marL="2057400" indent="-228600" defTabSz="912813">
                <a:defRPr sz="1300" b="1">
                  <a:solidFill>
                    <a:srgbClr val="000000"/>
                  </a:solidFill>
                  <a:latin typeface="Arial" panose="020B0604020202020204" pitchFamily="34" charset="0"/>
                </a:defRPr>
              </a:lvl5pPr>
              <a:lvl6pPr marL="2514600" indent="-228600" algn="ctr" defTabSz="912813"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defTabSz="912813"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defTabSz="912813"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defTabSz="912813" eaLnBrk="0" fontAlgn="base" hangingPunct="0">
                <a:spcBef>
                  <a:spcPct val="0"/>
                </a:spcBef>
                <a:spcAft>
                  <a:spcPct val="0"/>
                </a:spcAft>
                <a:defRPr sz="1300" b="1">
                  <a:solidFill>
                    <a:srgbClr val="000000"/>
                  </a:solidFill>
                  <a:latin typeface="Arial" panose="020B0604020202020204" pitchFamily="34" charset="0"/>
                </a:defRPr>
              </a:lvl9pPr>
            </a:lstStyle>
            <a:p>
              <a:pPr algn="ctr">
                <a:lnSpc>
                  <a:spcPct val="90000"/>
                </a:lnSpc>
                <a:defRPr/>
              </a:pPr>
              <a:r>
                <a:rPr lang="en-US" altLang="en-US" sz="1000" b="0" dirty="0">
                  <a:solidFill>
                    <a:prstClr val="black"/>
                  </a:solidFill>
                  <a:latin typeface="Trebuchet MS" pitchFamily="34" charset="0"/>
                </a:rPr>
                <a:t>Implementation</a:t>
              </a:r>
            </a:p>
            <a:p>
              <a:pPr algn="ctr">
                <a:lnSpc>
                  <a:spcPct val="90000"/>
                </a:lnSpc>
                <a:defRPr/>
              </a:pPr>
              <a:r>
                <a:rPr lang="en-US" altLang="en-US" sz="1000" b="0" dirty="0">
                  <a:solidFill>
                    <a:prstClr val="black"/>
                  </a:solidFill>
                  <a:latin typeface="Trebuchet MS" pitchFamily="34" charset="0"/>
                </a:rPr>
                <a:t>Team</a:t>
              </a:r>
            </a:p>
          </p:txBody>
        </p:sp>
        <p:sp>
          <p:nvSpPr>
            <p:cNvPr id="62" name="Text Box 115">
              <a:extLst>
                <a:ext uri="{FF2B5EF4-FFF2-40B4-BE49-F238E27FC236}">
                  <a16:creationId xmlns:a16="http://schemas.microsoft.com/office/drawing/2014/main" id="{6041EFB2-369D-4D4E-AE01-00A05D3BB701}"/>
                </a:ext>
              </a:extLst>
            </p:cNvPr>
            <p:cNvSpPr txBox="1">
              <a:spLocks noChangeArrowheads="1"/>
            </p:cNvSpPr>
            <p:nvPr>
              <p:custDataLst>
                <p:tags r:id="rId11"/>
              </p:custDataLst>
            </p:nvPr>
          </p:nvSpPr>
          <p:spPr bwMode="gray">
            <a:xfrm>
              <a:off x="6046110" y="3713164"/>
              <a:ext cx="1407583" cy="2054225"/>
            </a:xfrm>
            <a:prstGeom prst="rect">
              <a:avLst/>
            </a:prstGeom>
            <a:solidFill>
              <a:schemeClr val="bg1">
                <a:lumMod val="85000"/>
              </a:schemeClr>
            </a:solidFill>
            <a:ln w="12700" algn="ctr">
              <a:noFill/>
              <a:prstDash val="lgDash"/>
              <a:miter lim="800000"/>
              <a:headEnd/>
              <a:tailEnd/>
            </a:ln>
          </p:spPr>
          <p:txBody>
            <a:bodyPr wrap="none" lIns="0" tIns="0" rIns="0" bIns="0" anchor="ctr" anchorCtr="1"/>
            <a:lstStyle>
              <a:lvl1pPr defTabSz="912813">
                <a:defRPr sz="1300" b="1">
                  <a:solidFill>
                    <a:srgbClr val="000000"/>
                  </a:solidFill>
                  <a:latin typeface="Arial" panose="020B0604020202020204" pitchFamily="34" charset="0"/>
                </a:defRPr>
              </a:lvl1pPr>
              <a:lvl2pPr marL="742950" indent="-285750" defTabSz="912813">
                <a:defRPr sz="1300" b="1">
                  <a:solidFill>
                    <a:srgbClr val="000000"/>
                  </a:solidFill>
                  <a:latin typeface="Arial" panose="020B0604020202020204" pitchFamily="34" charset="0"/>
                </a:defRPr>
              </a:lvl2pPr>
              <a:lvl3pPr marL="1143000" indent="-228600" defTabSz="912813">
                <a:defRPr sz="1300" b="1">
                  <a:solidFill>
                    <a:srgbClr val="000000"/>
                  </a:solidFill>
                  <a:latin typeface="Arial" panose="020B0604020202020204" pitchFamily="34" charset="0"/>
                </a:defRPr>
              </a:lvl3pPr>
              <a:lvl4pPr marL="1600200" indent="-228600" defTabSz="912813">
                <a:defRPr sz="1300" b="1">
                  <a:solidFill>
                    <a:srgbClr val="000000"/>
                  </a:solidFill>
                  <a:latin typeface="Arial" panose="020B0604020202020204" pitchFamily="34" charset="0"/>
                </a:defRPr>
              </a:lvl4pPr>
              <a:lvl5pPr marL="2057400" indent="-228600" defTabSz="912813">
                <a:defRPr sz="1300" b="1">
                  <a:solidFill>
                    <a:srgbClr val="000000"/>
                  </a:solidFill>
                  <a:latin typeface="Arial" panose="020B0604020202020204" pitchFamily="34" charset="0"/>
                </a:defRPr>
              </a:lvl5pPr>
              <a:lvl6pPr marL="2514600" indent="-228600" algn="ctr" defTabSz="912813"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defTabSz="912813"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defTabSz="912813"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defTabSz="912813"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lnSpc>
                  <a:spcPct val="90000"/>
                </a:lnSpc>
                <a:defRPr/>
              </a:pPr>
              <a:r>
                <a:rPr lang="en-US" altLang="en-US" sz="1000" b="0" dirty="0">
                  <a:solidFill>
                    <a:prstClr val="black"/>
                  </a:solidFill>
                  <a:latin typeface="Trebuchet MS" pitchFamily="34" charset="0"/>
                </a:rPr>
                <a:t>Implementation</a:t>
              </a:r>
            </a:p>
            <a:p>
              <a:pPr algn="ctr" fontAlgn="auto">
                <a:lnSpc>
                  <a:spcPct val="90000"/>
                </a:lnSpc>
                <a:defRPr/>
              </a:pPr>
              <a:r>
                <a:rPr lang="en-US" altLang="en-US" sz="1000" b="0" dirty="0">
                  <a:solidFill>
                    <a:prstClr val="black"/>
                  </a:solidFill>
                  <a:latin typeface="Trebuchet MS" pitchFamily="34" charset="0"/>
                </a:rPr>
                <a:t>Team</a:t>
              </a:r>
            </a:p>
          </p:txBody>
        </p:sp>
        <p:sp>
          <p:nvSpPr>
            <p:cNvPr id="63" name="Text Box 115">
              <a:extLst>
                <a:ext uri="{FF2B5EF4-FFF2-40B4-BE49-F238E27FC236}">
                  <a16:creationId xmlns:a16="http://schemas.microsoft.com/office/drawing/2014/main" id="{9D8B3608-5E9E-4D61-BEA4-28D394C249E9}"/>
                </a:ext>
              </a:extLst>
            </p:cNvPr>
            <p:cNvSpPr txBox="1">
              <a:spLocks noChangeArrowheads="1"/>
            </p:cNvSpPr>
            <p:nvPr>
              <p:custDataLst>
                <p:tags r:id="rId12"/>
              </p:custDataLst>
            </p:nvPr>
          </p:nvSpPr>
          <p:spPr bwMode="gray">
            <a:xfrm>
              <a:off x="7650543" y="3705225"/>
              <a:ext cx="1407583" cy="2054225"/>
            </a:xfrm>
            <a:prstGeom prst="rect">
              <a:avLst/>
            </a:prstGeom>
            <a:solidFill>
              <a:schemeClr val="bg1">
                <a:lumMod val="85000"/>
              </a:schemeClr>
            </a:solidFill>
            <a:ln w="12700" algn="ctr">
              <a:noFill/>
              <a:prstDash val="lgDash"/>
              <a:miter lim="800000"/>
              <a:headEnd/>
              <a:tailEnd/>
            </a:ln>
          </p:spPr>
          <p:txBody>
            <a:bodyPr wrap="none" lIns="0" tIns="0" rIns="0" bIns="0" anchor="ctr" anchorCtr="1"/>
            <a:lstStyle>
              <a:lvl1pPr defTabSz="912813">
                <a:defRPr sz="1300" b="1">
                  <a:solidFill>
                    <a:srgbClr val="000000"/>
                  </a:solidFill>
                  <a:latin typeface="Arial" panose="020B0604020202020204" pitchFamily="34" charset="0"/>
                </a:defRPr>
              </a:lvl1pPr>
              <a:lvl2pPr marL="742950" indent="-285750" defTabSz="912813">
                <a:defRPr sz="1300" b="1">
                  <a:solidFill>
                    <a:srgbClr val="000000"/>
                  </a:solidFill>
                  <a:latin typeface="Arial" panose="020B0604020202020204" pitchFamily="34" charset="0"/>
                </a:defRPr>
              </a:lvl2pPr>
              <a:lvl3pPr marL="1143000" indent="-228600" defTabSz="912813">
                <a:defRPr sz="1300" b="1">
                  <a:solidFill>
                    <a:srgbClr val="000000"/>
                  </a:solidFill>
                  <a:latin typeface="Arial" panose="020B0604020202020204" pitchFamily="34" charset="0"/>
                </a:defRPr>
              </a:lvl3pPr>
              <a:lvl4pPr marL="1600200" indent="-228600" defTabSz="912813">
                <a:defRPr sz="1300" b="1">
                  <a:solidFill>
                    <a:srgbClr val="000000"/>
                  </a:solidFill>
                  <a:latin typeface="Arial" panose="020B0604020202020204" pitchFamily="34" charset="0"/>
                </a:defRPr>
              </a:lvl4pPr>
              <a:lvl5pPr marL="2057400" indent="-228600" defTabSz="912813">
                <a:defRPr sz="1300" b="1">
                  <a:solidFill>
                    <a:srgbClr val="000000"/>
                  </a:solidFill>
                  <a:latin typeface="Arial" panose="020B0604020202020204" pitchFamily="34" charset="0"/>
                </a:defRPr>
              </a:lvl5pPr>
              <a:lvl6pPr marL="2514600" indent="-228600" algn="ctr" defTabSz="912813"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defTabSz="912813"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defTabSz="912813"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defTabSz="912813" eaLnBrk="0" fontAlgn="base" hangingPunct="0">
                <a:spcBef>
                  <a:spcPct val="0"/>
                </a:spcBef>
                <a:spcAft>
                  <a:spcPct val="0"/>
                </a:spcAft>
                <a:defRPr sz="1300" b="1">
                  <a:solidFill>
                    <a:srgbClr val="000000"/>
                  </a:solidFill>
                  <a:latin typeface="Arial" panose="020B0604020202020204" pitchFamily="34" charset="0"/>
                </a:defRPr>
              </a:lvl9pPr>
            </a:lstStyle>
            <a:p>
              <a:pPr algn="ctr">
                <a:lnSpc>
                  <a:spcPct val="90000"/>
                </a:lnSpc>
                <a:defRPr/>
              </a:pPr>
              <a:r>
                <a:rPr lang="en-US" altLang="en-US" sz="1000" b="0" dirty="0">
                  <a:solidFill>
                    <a:prstClr val="black"/>
                  </a:solidFill>
                  <a:latin typeface="Trebuchet MS" pitchFamily="34" charset="0"/>
                </a:rPr>
                <a:t>Implementation</a:t>
              </a:r>
            </a:p>
            <a:p>
              <a:pPr algn="ctr">
                <a:lnSpc>
                  <a:spcPct val="90000"/>
                </a:lnSpc>
                <a:defRPr/>
              </a:pPr>
              <a:r>
                <a:rPr lang="en-US" altLang="en-US" sz="1000" b="0" dirty="0">
                  <a:solidFill>
                    <a:prstClr val="black"/>
                  </a:solidFill>
                  <a:latin typeface="Trebuchet MS" pitchFamily="34" charset="0"/>
                </a:rPr>
                <a:t>Team</a:t>
              </a:r>
            </a:p>
          </p:txBody>
        </p:sp>
        <p:sp>
          <p:nvSpPr>
            <p:cNvPr id="64" name="Rectangle 14">
              <a:extLst>
                <a:ext uri="{FF2B5EF4-FFF2-40B4-BE49-F238E27FC236}">
                  <a16:creationId xmlns:a16="http://schemas.microsoft.com/office/drawing/2014/main" id="{98C0E48F-8EB5-448C-A591-0842C3FC5ECA}"/>
                </a:ext>
              </a:extLst>
            </p:cNvPr>
            <p:cNvSpPr>
              <a:spLocks noChangeArrowheads="1"/>
            </p:cNvSpPr>
            <p:nvPr>
              <p:custDataLst>
                <p:tags r:id="rId13"/>
              </p:custDataLst>
            </p:nvPr>
          </p:nvSpPr>
          <p:spPr bwMode="auto">
            <a:xfrm>
              <a:off x="9837238" y="3125789"/>
              <a:ext cx="1443567" cy="471488"/>
            </a:xfrm>
            <a:prstGeom prst="rect">
              <a:avLst/>
            </a:prstGeom>
            <a:solidFill>
              <a:schemeClr val="accent3"/>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Solution Architec</a:t>
              </a:r>
              <a:r>
                <a:rPr lang="en-US" altLang="en-US" sz="1200" kern="0" dirty="0">
                  <a:solidFill>
                    <a:prstClr val="black"/>
                  </a:solidFill>
                  <a:latin typeface="Trebuchet MS" pitchFamily="34" charset="0"/>
                </a:rPr>
                <a:t>t</a:t>
              </a:r>
            </a:p>
          </p:txBody>
        </p:sp>
        <p:grpSp>
          <p:nvGrpSpPr>
            <p:cNvPr id="65" name="Group 62">
              <a:extLst>
                <a:ext uri="{FF2B5EF4-FFF2-40B4-BE49-F238E27FC236}">
                  <a16:creationId xmlns:a16="http://schemas.microsoft.com/office/drawing/2014/main" id="{AF31CFCF-4274-4D19-83D2-E38EFA4D2947}"/>
                </a:ext>
              </a:extLst>
            </p:cNvPr>
            <p:cNvGrpSpPr>
              <a:grpSpLocks/>
            </p:cNvGrpSpPr>
            <p:nvPr>
              <p:custDataLst>
                <p:tags r:id="rId14"/>
              </p:custDataLst>
            </p:nvPr>
          </p:nvGrpSpPr>
          <p:grpSpPr bwMode="auto">
            <a:xfrm>
              <a:off x="9002438" y="1117600"/>
              <a:ext cx="2467767" cy="456950"/>
              <a:chOff x="2256" y="1011"/>
              <a:chExt cx="1499" cy="260"/>
            </a:xfrm>
          </p:grpSpPr>
          <p:sp>
            <p:nvSpPr>
              <p:cNvPr id="81" name="Rectangle 10">
                <a:extLst>
                  <a:ext uri="{FF2B5EF4-FFF2-40B4-BE49-F238E27FC236}">
                    <a16:creationId xmlns:a16="http://schemas.microsoft.com/office/drawing/2014/main" id="{1DA416D1-1454-4EED-A09D-B7781ACE6FB8}"/>
                  </a:ext>
                </a:extLst>
              </p:cNvPr>
              <p:cNvSpPr>
                <a:spLocks noChangeArrowheads="1"/>
              </p:cNvSpPr>
              <p:nvPr>
                <p:custDataLst>
                  <p:tags r:id="rId19"/>
                </p:custDataLst>
              </p:nvPr>
            </p:nvSpPr>
            <p:spPr bwMode="auto">
              <a:xfrm>
                <a:off x="2256" y="1135"/>
                <a:ext cx="1499" cy="136"/>
              </a:xfrm>
              <a:prstGeom prst="rect">
                <a:avLst/>
              </a:prstGeom>
              <a:solidFill>
                <a:srgbClr val="E7E6E6"/>
              </a:solidFill>
              <a:ln w="9525" algn="ctr">
                <a:solidFill>
                  <a:srgbClr val="0563C1"/>
                </a:solid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defRPr/>
                </a:pPr>
                <a:endParaRPr lang="en-GB" altLang="en-US" sz="1200" b="0" kern="0" dirty="0">
                  <a:solidFill>
                    <a:prstClr val="black"/>
                  </a:solidFill>
                  <a:latin typeface="Trebuchet MS" pitchFamily="34" charset="0"/>
                </a:endParaRPr>
              </a:p>
            </p:txBody>
          </p:sp>
          <p:sp>
            <p:nvSpPr>
              <p:cNvPr id="82" name="Rectangle 12">
                <a:extLst>
                  <a:ext uri="{FF2B5EF4-FFF2-40B4-BE49-F238E27FC236}">
                    <a16:creationId xmlns:a16="http://schemas.microsoft.com/office/drawing/2014/main" id="{CEBA547C-85A1-45AD-B286-89773035D59B}"/>
                  </a:ext>
                </a:extLst>
              </p:cNvPr>
              <p:cNvSpPr>
                <a:spLocks noChangeArrowheads="1"/>
              </p:cNvSpPr>
              <p:nvPr>
                <p:custDataLst>
                  <p:tags r:id="rId20"/>
                </p:custDataLst>
              </p:nvPr>
            </p:nvSpPr>
            <p:spPr bwMode="auto">
              <a:xfrm>
                <a:off x="2256" y="1011"/>
                <a:ext cx="1499" cy="215"/>
              </a:xfrm>
              <a:prstGeom prst="rect">
                <a:avLst/>
              </a:prstGeom>
              <a:solidFill>
                <a:schemeClr val="accent2"/>
              </a:solidFill>
              <a:ln w="9525">
                <a:noFill/>
                <a:miter lim="800000"/>
                <a:headEnd/>
                <a:tailEnd/>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Sify PMO</a:t>
                </a:r>
                <a:endParaRPr lang="en-US" altLang="en-US" sz="1000" b="0" kern="0" dirty="0">
                  <a:solidFill>
                    <a:prstClr val="black"/>
                  </a:solidFill>
                  <a:latin typeface="Trebuchet MS" pitchFamily="34" charset="0"/>
                </a:endParaRPr>
              </a:p>
            </p:txBody>
          </p:sp>
        </p:grpSp>
        <p:sp>
          <p:nvSpPr>
            <p:cNvPr id="66" name="Rectangle 14">
              <a:extLst>
                <a:ext uri="{FF2B5EF4-FFF2-40B4-BE49-F238E27FC236}">
                  <a16:creationId xmlns:a16="http://schemas.microsoft.com/office/drawing/2014/main" id="{504B4E65-3F51-4EE3-824C-4D1BDFAF7E57}"/>
                </a:ext>
              </a:extLst>
            </p:cNvPr>
            <p:cNvSpPr>
              <a:spLocks noChangeArrowheads="1"/>
            </p:cNvSpPr>
            <p:nvPr>
              <p:custDataLst>
                <p:tags r:id="rId15"/>
              </p:custDataLst>
            </p:nvPr>
          </p:nvSpPr>
          <p:spPr bwMode="auto">
            <a:xfrm>
              <a:off x="9837238" y="3659188"/>
              <a:ext cx="1443567" cy="471488"/>
            </a:xfrm>
            <a:prstGeom prst="rect">
              <a:avLst/>
            </a:prstGeom>
            <a:solidFill>
              <a:schemeClr val="accent3"/>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Procurement, Logistics</a:t>
              </a:r>
            </a:p>
          </p:txBody>
        </p:sp>
        <p:sp>
          <p:nvSpPr>
            <p:cNvPr id="67" name="Rectangle 14">
              <a:extLst>
                <a:ext uri="{FF2B5EF4-FFF2-40B4-BE49-F238E27FC236}">
                  <a16:creationId xmlns:a16="http://schemas.microsoft.com/office/drawing/2014/main" id="{5DA96A75-BCC7-40AB-B0A9-76EFC52A8C06}"/>
                </a:ext>
              </a:extLst>
            </p:cNvPr>
            <p:cNvSpPr>
              <a:spLocks noChangeArrowheads="1"/>
            </p:cNvSpPr>
            <p:nvPr>
              <p:custDataLst>
                <p:tags r:id="rId16"/>
              </p:custDataLst>
            </p:nvPr>
          </p:nvSpPr>
          <p:spPr bwMode="auto">
            <a:xfrm>
              <a:off x="9837238" y="4192589"/>
              <a:ext cx="1443567" cy="471488"/>
            </a:xfrm>
            <a:prstGeom prst="rect">
              <a:avLst/>
            </a:prstGeom>
            <a:solidFill>
              <a:schemeClr val="accent3"/>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Enterprise Architect</a:t>
              </a:r>
            </a:p>
          </p:txBody>
        </p:sp>
        <p:cxnSp>
          <p:nvCxnSpPr>
            <p:cNvPr id="68" name="Elbow Connector 89">
              <a:extLst>
                <a:ext uri="{FF2B5EF4-FFF2-40B4-BE49-F238E27FC236}">
                  <a16:creationId xmlns:a16="http://schemas.microsoft.com/office/drawing/2014/main" id="{554B2613-D8DE-4C53-8525-DA51BCBE8E2A}"/>
                </a:ext>
              </a:extLst>
            </p:cNvPr>
            <p:cNvCxnSpPr>
              <a:cxnSpLocks noChangeShapeType="1"/>
              <a:stCxn id="81" idx="1"/>
              <a:endCxn id="88" idx="3"/>
            </p:cNvCxnSpPr>
            <p:nvPr/>
          </p:nvCxnSpPr>
          <p:spPr bwMode="auto">
            <a:xfrm rot="10800000" flipV="1">
              <a:off x="7514777" y="1455040"/>
              <a:ext cx="1487663" cy="1031646"/>
            </a:xfrm>
            <a:prstGeom prst="bentConnector3">
              <a:avLst>
                <a:gd name="adj1" fmla="val 50000"/>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69" name="Elbow Connector 91">
              <a:extLst>
                <a:ext uri="{FF2B5EF4-FFF2-40B4-BE49-F238E27FC236}">
                  <a16:creationId xmlns:a16="http://schemas.microsoft.com/office/drawing/2014/main" id="{BECE6788-D273-49F3-AB10-47EF1410E1D2}"/>
                </a:ext>
              </a:extLst>
            </p:cNvPr>
            <p:cNvCxnSpPr>
              <a:cxnSpLocks noChangeShapeType="1"/>
              <a:stCxn id="87" idx="2"/>
              <a:endCxn id="57" idx="0"/>
            </p:cNvCxnSpPr>
            <p:nvPr/>
          </p:nvCxnSpPr>
          <p:spPr bwMode="auto">
            <a:xfrm rot="5400000">
              <a:off x="4759442" y="1621625"/>
              <a:ext cx="381006" cy="2671771"/>
            </a:xfrm>
            <a:prstGeom prst="bentConnector3">
              <a:avLst>
                <a:gd name="adj1" fmla="val 50000"/>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0" name="Elbow Connector 92">
              <a:extLst>
                <a:ext uri="{FF2B5EF4-FFF2-40B4-BE49-F238E27FC236}">
                  <a16:creationId xmlns:a16="http://schemas.microsoft.com/office/drawing/2014/main" id="{49E4466A-72BF-42A6-8E72-CE9ED29CBB2B}"/>
                </a:ext>
              </a:extLst>
            </p:cNvPr>
            <p:cNvCxnSpPr>
              <a:cxnSpLocks noChangeShapeType="1"/>
              <a:stCxn id="87" idx="2"/>
              <a:endCxn id="56" idx="0"/>
            </p:cNvCxnSpPr>
            <p:nvPr/>
          </p:nvCxnSpPr>
          <p:spPr bwMode="auto">
            <a:xfrm rot="5400000">
              <a:off x="5559014" y="2411670"/>
              <a:ext cx="371481" cy="1082155"/>
            </a:xfrm>
            <a:prstGeom prst="bentConnector3">
              <a:avLst>
                <a:gd name="adj1" fmla="val 50000"/>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1" name="Elbow Connector 93">
              <a:extLst>
                <a:ext uri="{FF2B5EF4-FFF2-40B4-BE49-F238E27FC236}">
                  <a16:creationId xmlns:a16="http://schemas.microsoft.com/office/drawing/2014/main" id="{ABC9315D-88A1-41CD-A6ED-730BA5F42E93}"/>
                </a:ext>
              </a:extLst>
            </p:cNvPr>
            <p:cNvCxnSpPr>
              <a:cxnSpLocks noChangeShapeType="1"/>
              <a:endCxn id="58" idx="0"/>
            </p:cNvCxnSpPr>
            <p:nvPr/>
          </p:nvCxnSpPr>
          <p:spPr bwMode="auto">
            <a:xfrm>
              <a:off x="5295519" y="2963538"/>
              <a:ext cx="1502469" cy="143884"/>
            </a:xfrm>
            <a:prstGeom prst="bentConnector2">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72" name="Elbow Connector 94">
              <a:extLst>
                <a:ext uri="{FF2B5EF4-FFF2-40B4-BE49-F238E27FC236}">
                  <a16:creationId xmlns:a16="http://schemas.microsoft.com/office/drawing/2014/main" id="{AECFDEB6-AFD1-4F39-B2CD-EF0F30B02009}"/>
                </a:ext>
              </a:extLst>
            </p:cNvPr>
            <p:cNvCxnSpPr>
              <a:cxnSpLocks noChangeShapeType="1"/>
              <a:stCxn id="87" idx="2"/>
              <a:endCxn id="59" idx="0"/>
            </p:cNvCxnSpPr>
            <p:nvPr/>
          </p:nvCxnSpPr>
          <p:spPr bwMode="auto">
            <a:xfrm rot="16200000" flipH="1">
              <a:off x="7160801" y="1892038"/>
              <a:ext cx="355607" cy="2105545"/>
            </a:xfrm>
            <a:prstGeom prst="bentConnector3">
              <a:avLst>
                <a:gd name="adj1" fmla="val 50000"/>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3" name="Elbow Connector 96">
              <a:extLst>
                <a:ext uri="{FF2B5EF4-FFF2-40B4-BE49-F238E27FC236}">
                  <a16:creationId xmlns:a16="http://schemas.microsoft.com/office/drawing/2014/main" id="{493E5EDB-85FC-48A8-8BFA-E577EE3E6426}"/>
                </a:ext>
              </a:extLst>
            </p:cNvPr>
            <p:cNvCxnSpPr>
              <a:cxnSpLocks noChangeShapeType="1"/>
              <a:endCxn id="64" idx="1"/>
            </p:cNvCxnSpPr>
            <p:nvPr/>
          </p:nvCxnSpPr>
          <p:spPr bwMode="auto">
            <a:xfrm rot="16200000" flipH="1">
              <a:off x="8645671" y="2169966"/>
              <a:ext cx="1776322" cy="606812"/>
            </a:xfrm>
            <a:prstGeom prst="bentConnector2">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4" name="Elbow Connector 97">
              <a:extLst>
                <a:ext uri="{FF2B5EF4-FFF2-40B4-BE49-F238E27FC236}">
                  <a16:creationId xmlns:a16="http://schemas.microsoft.com/office/drawing/2014/main" id="{6988B399-EB75-41E7-9386-00D8634449B1}"/>
                </a:ext>
              </a:extLst>
            </p:cNvPr>
            <p:cNvCxnSpPr>
              <a:cxnSpLocks noChangeShapeType="1"/>
            </p:cNvCxnSpPr>
            <p:nvPr/>
          </p:nvCxnSpPr>
          <p:spPr bwMode="auto">
            <a:xfrm rot="16200000" flipH="1">
              <a:off x="9297436" y="3372247"/>
              <a:ext cx="552006" cy="493365"/>
            </a:xfrm>
            <a:prstGeom prst="bentConnector2">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5" name="Elbow Connector 98">
              <a:extLst>
                <a:ext uri="{FF2B5EF4-FFF2-40B4-BE49-F238E27FC236}">
                  <a16:creationId xmlns:a16="http://schemas.microsoft.com/office/drawing/2014/main" id="{52855C20-71E0-4B37-958F-E2EFFE330777}"/>
                </a:ext>
              </a:extLst>
            </p:cNvPr>
            <p:cNvCxnSpPr>
              <a:cxnSpLocks noChangeShapeType="1"/>
            </p:cNvCxnSpPr>
            <p:nvPr/>
          </p:nvCxnSpPr>
          <p:spPr bwMode="auto">
            <a:xfrm rot="16200000" flipH="1">
              <a:off x="9300070" y="3908280"/>
              <a:ext cx="543599" cy="496505"/>
            </a:xfrm>
            <a:prstGeom prst="bentConnector2">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6" name="Elbow Connector 99">
              <a:extLst>
                <a:ext uri="{FF2B5EF4-FFF2-40B4-BE49-F238E27FC236}">
                  <a16:creationId xmlns:a16="http://schemas.microsoft.com/office/drawing/2014/main" id="{21636C9F-D1AF-42F5-AC51-268A50985A93}"/>
                </a:ext>
              </a:extLst>
            </p:cNvPr>
            <p:cNvCxnSpPr>
              <a:cxnSpLocks noChangeShapeType="1"/>
            </p:cNvCxnSpPr>
            <p:nvPr/>
          </p:nvCxnSpPr>
          <p:spPr bwMode="auto">
            <a:xfrm rot="16200000" flipH="1">
              <a:off x="9293764" y="4433787"/>
              <a:ext cx="557784" cy="494933"/>
            </a:xfrm>
            <a:prstGeom prst="bentConnector2">
              <a:avLst/>
            </a:prstGeom>
            <a:noFill/>
            <a:ln w="6350" algn="ctr">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77" name="Straight Arrow Connector 3">
              <a:extLst>
                <a:ext uri="{FF2B5EF4-FFF2-40B4-BE49-F238E27FC236}">
                  <a16:creationId xmlns:a16="http://schemas.microsoft.com/office/drawing/2014/main" id="{F734C19C-90F5-42AE-83B1-8B7F6E6D8BD2}"/>
                </a:ext>
              </a:extLst>
            </p:cNvPr>
            <p:cNvCxnSpPr>
              <a:cxnSpLocks noChangeShapeType="1"/>
            </p:cNvCxnSpPr>
            <p:nvPr/>
          </p:nvCxnSpPr>
          <p:spPr bwMode="auto">
            <a:xfrm>
              <a:off x="2146301" y="2371725"/>
              <a:ext cx="2910417" cy="0"/>
            </a:xfrm>
            <a:prstGeom prst="straightConnector1">
              <a:avLst/>
            </a:prstGeom>
            <a:noFill/>
            <a:ln w="12700" algn="ctr">
              <a:solidFill>
                <a:schemeClr val="bg1">
                  <a:lumMod val="65000"/>
                </a:schemeClr>
              </a:solidFill>
              <a:prstDash val="lgDashDotDot"/>
              <a:round/>
              <a:headEnd/>
              <a:tailEnd type="arrow" w="med" len="med"/>
            </a:ln>
            <a:extLst>
              <a:ext uri="{909E8E84-426E-40DD-AFC4-6F175D3DCCD1}">
                <a14:hiddenFill xmlns:a14="http://schemas.microsoft.com/office/drawing/2010/main">
                  <a:noFill/>
                </a14:hiddenFill>
              </a:ext>
            </a:extLst>
          </p:spPr>
        </p:cxnSp>
        <p:cxnSp>
          <p:nvCxnSpPr>
            <p:cNvPr id="78" name="Straight Arrow Connector 49">
              <a:extLst>
                <a:ext uri="{FF2B5EF4-FFF2-40B4-BE49-F238E27FC236}">
                  <a16:creationId xmlns:a16="http://schemas.microsoft.com/office/drawing/2014/main" id="{876EF6A9-0C41-4CB9-9565-FACA642E0761}"/>
                </a:ext>
              </a:extLst>
            </p:cNvPr>
            <p:cNvCxnSpPr>
              <a:cxnSpLocks noChangeShapeType="1"/>
            </p:cNvCxnSpPr>
            <p:nvPr/>
          </p:nvCxnSpPr>
          <p:spPr bwMode="auto">
            <a:xfrm>
              <a:off x="4614333" y="1176338"/>
              <a:ext cx="4377267" cy="0"/>
            </a:xfrm>
            <a:prstGeom prst="straightConnector1">
              <a:avLst/>
            </a:prstGeom>
            <a:noFill/>
            <a:ln w="12700" algn="ctr">
              <a:solidFill>
                <a:schemeClr val="bg1">
                  <a:lumMod val="65000"/>
                </a:schemeClr>
              </a:solidFill>
              <a:prstDash val="lgDashDotDot"/>
              <a:round/>
              <a:headEnd/>
              <a:tailEnd type="arrow" w="med" len="med"/>
            </a:ln>
            <a:extLst>
              <a:ext uri="{909E8E84-426E-40DD-AFC4-6F175D3DCCD1}">
                <a14:hiddenFill xmlns:a14="http://schemas.microsoft.com/office/drawing/2010/main">
                  <a:noFill/>
                </a14:hiddenFill>
              </a:ext>
            </a:extLst>
          </p:spPr>
        </p:cxnSp>
        <p:sp>
          <p:nvSpPr>
            <p:cNvPr id="79" name="Rectangle 14">
              <a:extLst>
                <a:ext uri="{FF2B5EF4-FFF2-40B4-BE49-F238E27FC236}">
                  <a16:creationId xmlns:a16="http://schemas.microsoft.com/office/drawing/2014/main" id="{64DCFED7-50C7-4622-ADC9-A44F0DA1E226}"/>
                </a:ext>
              </a:extLst>
            </p:cNvPr>
            <p:cNvSpPr>
              <a:spLocks noChangeArrowheads="1"/>
            </p:cNvSpPr>
            <p:nvPr>
              <p:custDataLst>
                <p:tags r:id="rId17"/>
              </p:custDataLst>
            </p:nvPr>
          </p:nvSpPr>
          <p:spPr bwMode="auto">
            <a:xfrm>
              <a:off x="2864759" y="3152775"/>
              <a:ext cx="1443567" cy="469900"/>
            </a:xfrm>
            <a:prstGeom prst="rect">
              <a:avLst/>
            </a:prstGeom>
            <a:solidFill>
              <a:schemeClr val="accent6">
                <a:lumMod val="60000"/>
                <a:lumOff val="40000"/>
              </a:schemeClr>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Technical Lead -Compute	</a:t>
              </a:r>
            </a:p>
          </p:txBody>
        </p:sp>
        <p:sp>
          <p:nvSpPr>
            <p:cNvPr id="80" name="Rectangle 14">
              <a:extLst>
                <a:ext uri="{FF2B5EF4-FFF2-40B4-BE49-F238E27FC236}">
                  <a16:creationId xmlns:a16="http://schemas.microsoft.com/office/drawing/2014/main" id="{154C77A0-AD2F-4EFB-9F4D-888E7B981C5A}"/>
                </a:ext>
              </a:extLst>
            </p:cNvPr>
            <p:cNvSpPr>
              <a:spLocks noChangeArrowheads="1"/>
            </p:cNvSpPr>
            <p:nvPr>
              <p:custDataLst>
                <p:tags r:id="rId18"/>
              </p:custDataLst>
            </p:nvPr>
          </p:nvSpPr>
          <p:spPr bwMode="auto">
            <a:xfrm>
              <a:off x="9837238" y="4725989"/>
              <a:ext cx="1443567" cy="471488"/>
            </a:xfrm>
            <a:prstGeom prst="rect">
              <a:avLst/>
            </a:prstGeom>
            <a:solidFill>
              <a:schemeClr val="accent3"/>
            </a:solidFill>
            <a:ln>
              <a:noFill/>
            </a:ln>
          </p:spPr>
          <p:txBody>
            <a:bodyPr lIns="0" tIns="0" rIns="0" bIns="0" anchor="ctr"/>
            <a:lstStyle>
              <a:lvl1pPr>
                <a:defRPr sz="1300" b="1">
                  <a:solidFill>
                    <a:srgbClr val="000000"/>
                  </a:solidFill>
                  <a:latin typeface="Arial" panose="020B0604020202020204" pitchFamily="34" charset="0"/>
                </a:defRPr>
              </a:lvl1pPr>
              <a:lvl2pPr marL="742950" indent="-285750">
                <a:defRPr sz="1300" b="1">
                  <a:solidFill>
                    <a:srgbClr val="000000"/>
                  </a:solidFill>
                  <a:latin typeface="Arial" panose="020B0604020202020204" pitchFamily="34" charset="0"/>
                </a:defRPr>
              </a:lvl2pPr>
              <a:lvl3pPr marL="1143000" indent="-228600">
                <a:defRPr sz="1300" b="1">
                  <a:solidFill>
                    <a:srgbClr val="000000"/>
                  </a:solidFill>
                  <a:latin typeface="Arial" panose="020B0604020202020204" pitchFamily="34" charset="0"/>
                </a:defRPr>
              </a:lvl3pPr>
              <a:lvl4pPr marL="1600200" indent="-228600">
                <a:defRPr sz="1300" b="1">
                  <a:solidFill>
                    <a:srgbClr val="000000"/>
                  </a:solidFill>
                  <a:latin typeface="Arial" panose="020B0604020202020204" pitchFamily="34" charset="0"/>
                </a:defRPr>
              </a:lvl4pPr>
              <a:lvl5pPr marL="2057400" indent="-228600">
                <a:defRPr sz="13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3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3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3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300" b="1">
                  <a:solidFill>
                    <a:srgbClr val="000000"/>
                  </a:solidFill>
                  <a:latin typeface="Arial" panose="020B0604020202020204" pitchFamily="34" charset="0"/>
                </a:defRPr>
              </a:lvl9pPr>
            </a:lstStyle>
            <a:p>
              <a:pPr algn="ctr" fontAlgn="auto">
                <a:spcBef>
                  <a:spcPts val="0"/>
                </a:spcBef>
                <a:spcAft>
                  <a:spcPts val="0"/>
                </a:spcAft>
                <a:buFont typeface="Wingdings" panose="05000000000000000000" pitchFamily="2" charset="2"/>
                <a:buNone/>
                <a:defRPr/>
              </a:pPr>
              <a:r>
                <a:rPr lang="en-US" altLang="en-US" sz="1000" kern="0" dirty="0">
                  <a:solidFill>
                    <a:prstClr val="black"/>
                  </a:solidFill>
                  <a:latin typeface="Trebuchet MS" pitchFamily="34" charset="0"/>
                </a:rPr>
                <a:t>Quality Assurance</a:t>
              </a:r>
            </a:p>
          </p:txBody>
        </p:sp>
      </p:grpSp>
      <p:sp>
        <p:nvSpPr>
          <p:cNvPr id="3" name="Title 2">
            <a:extLst>
              <a:ext uri="{FF2B5EF4-FFF2-40B4-BE49-F238E27FC236}">
                <a16:creationId xmlns:a16="http://schemas.microsoft.com/office/drawing/2014/main" id="{EFD1B55B-1A40-41C4-89E7-490753EBB8D9}"/>
              </a:ext>
            </a:extLst>
          </p:cNvPr>
          <p:cNvSpPr>
            <a:spLocks noGrp="1"/>
          </p:cNvSpPr>
          <p:nvPr>
            <p:ph type="title"/>
          </p:nvPr>
        </p:nvSpPr>
        <p:spPr>
          <a:xfrm>
            <a:off x="324000" y="367273"/>
            <a:ext cx="7537450" cy="369322"/>
          </a:xfrm>
        </p:spPr>
        <p:txBody>
          <a:bodyPr/>
          <a:lstStyle/>
          <a:p>
            <a:r>
              <a:rPr lang="en-IN" dirty="0"/>
              <a:t>Implementation Project Organisation</a:t>
            </a:r>
          </a:p>
        </p:txBody>
      </p:sp>
    </p:spTree>
    <p:extLst>
      <p:ext uri="{BB962C8B-B14F-4D97-AF65-F5344CB8AC3E}">
        <p14:creationId xmlns:p14="http://schemas.microsoft.com/office/powerpoint/2010/main" val="156525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62917D91-8297-426B-A42D-FA154A679268}"/>
              </a:ext>
            </a:extLst>
          </p:cNvPr>
          <p:cNvSpPr>
            <a:spLocks noGrp="1"/>
          </p:cNvSpPr>
          <p:nvPr>
            <p:ph type="title"/>
          </p:nvPr>
        </p:nvSpPr>
        <p:spPr>
          <a:xfrm>
            <a:off x="324000" y="367273"/>
            <a:ext cx="7537450" cy="369322"/>
          </a:xfrm>
        </p:spPr>
        <p:txBody>
          <a:bodyPr/>
          <a:lstStyle/>
          <a:p>
            <a:r>
              <a:rPr lang="en-IN" dirty="0"/>
              <a:t>Migration plan - Storage </a:t>
            </a:r>
            <a:r>
              <a:rPr lang="en-IN" dirty="0" err="1"/>
              <a:t>VMotion</a:t>
            </a:r>
            <a:endParaRPr lang="en-IN" dirty="0"/>
          </a:p>
        </p:txBody>
      </p:sp>
      <p:sp>
        <p:nvSpPr>
          <p:cNvPr id="4" name="Content Placeholder 3"/>
          <p:cNvSpPr>
            <a:spLocks noGrp="1"/>
          </p:cNvSpPr>
          <p:nvPr>
            <p:ph sz="half" idx="4294967295"/>
          </p:nvPr>
        </p:nvSpPr>
        <p:spPr>
          <a:xfrm>
            <a:off x="4696294" y="987425"/>
            <a:ext cx="4123856" cy="3644900"/>
          </a:xfrm>
        </p:spPr>
        <p:txBody>
          <a:bodyPr>
            <a:noAutofit/>
          </a:bodyPr>
          <a:lstStyle/>
          <a:p>
            <a:pPr>
              <a:buFont typeface="Wingdings" panose="05000000000000000000" pitchFamily="2" charset="2"/>
              <a:buChar char="§"/>
            </a:pPr>
            <a:r>
              <a:rPr lang="en-US" sz="1200" dirty="0"/>
              <a:t>Storage vMotion is a component of VMware vSphere that allows the live migration of a running virtual machine's (VM) file system from one storage system to another, with no downtime for the VM or service disruption for end users. This migration occurs while maintaining data integrity.</a:t>
            </a:r>
          </a:p>
          <a:p>
            <a:pPr>
              <a:buFont typeface="Wingdings" panose="05000000000000000000" pitchFamily="2" charset="2"/>
              <a:buChar char="§"/>
            </a:pPr>
            <a:r>
              <a:rPr lang="en-US" sz="1200" dirty="0"/>
              <a:t>You can move VM’s from one physical host to another, which is done rapidly over a high speed network connection, the original host and destination host stay in sync until the transfer it complete leaving the user unaware of the move. </a:t>
            </a:r>
          </a:p>
          <a:p>
            <a:pPr>
              <a:buFont typeface="Wingdings" panose="05000000000000000000" pitchFamily="2" charset="2"/>
              <a:buChar char="§"/>
            </a:pPr>
            <a:r>
              <a:rPr lang="en-US" sz="1200" dirty="0"/>
              <a:t>Having all the servers as virtual machines, you only have to move the VM to another physical host, creating zero downtime for the users and allowing administrators to perform maintenance at any time</a:t>
            </a:r>
          </a:p>
        </p:txBody>
      </p:sp>
      <p:pic>
        <p:nvPicPr>
          <p:cNvPr id="3" name="Picture 2">
            <a:extLst>
              <a:ext uri="{FF2B5EF4-FFF2-40B4-BE49-F238E27FC236}">
                <a16:creationId xmlns:a16="http://schemas.microsoft.com/office/drawing/2014/main" id="{5DCE5D31-C7CB-49A7-A292-282470105EB9}"/>
              </a:ext>
            </a:extLst>
          </p:cNvPr>
          <p:cNvPicPr>
            <a:picLocks noChangeAspect="1"/>
          </p:cNvPicPr>
          <p:nvPr/>
        </p:nvPicPr>
        <p:blipFill>
          <a:blip r:embed="rId2"/>
          <a:stretch>
            <a:fillRect/>
          </a:stretch>
        </p:blipFill>
        <p:spPr>
          <a:xfrm>
            <a:off x="328055" y="981205"/>
            <a:ext cx="4119653" cy="29831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IN" dirty="0"/>
              <a:t>OPERATION &amp; MANAGEMENT</a:t>
            </a:r>
          </a:p>
        </p:txBody>
      </p:sp>
    </p:spTree>
    <p:extLst>
      <p:ext uri="{BB962C8B-B14F-4D97-AF65-F5344CB8AC3E}">
        <p14:creationId xmlns:p14="http://schemas.microsoft.com/office/powerpoint/2010/main" val="331565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3</a:t>
            </a:fld>
            <a:endParaRPr lang="en-US" dirty="0"/>
          </a:p>
        </p:txBody>
      </p:sp>
      <p:sp>
        <p:nvSpPr>
          <p:cNvPr id="2" name="Title 1">
            <a:extLst>
              <a:ext uri="{FF2B5EF4-FFF2-40B4-BE49-F238E27FC236}">
                <a16:creationId xmlns:a16="http://schemas.microsoft.com/office/drawing/2014/main" id="{AD31BF5A-6AD2-40BB-A7BF-EDA7CA7E51BE}"/>
              </a:ext>
            </a:extLst>
          </p:cNvPr>
          <p:cNvSpPr>
            <a:spLocks noGrp="1"/>
          </p:cNvSpPr>
          <p:nvPr>
            <p:ph type="title"/>
          </p:nvPr>
        </p:nvSpPr>
        <p:spPr>
          <a:xfrm>
            <a:off x="324000" y="367272"/>
            <a:ext cx="7537450" cy="369322"/>
          </a:xfrm>
        </p:spPr>
        <p:txBody>
          <a:bodyPr/>
          <a:lstStyle/>
          <a:p>
            <a:r>
              <a:rPr lang="fr-FR" spc="-30" dirty="0"/>
              <a:t>DC &amp; Cloud Services -- Infrastructure Transformation Partner</a:t>
            </a:r>
            <a:endParaRPr lang="en-IN" spc="-30" dirty="0"/>
          </a:p>
        </p:txBody>
      </p:sp>
      <p:sp>
        <p:nvSpPr>
          <p:cNvPr id="93" name="Rounded Rectangle 92"/>
          <p:cNvSpPr>
            <a:spLocks noChangeAspect="1"/>
          </p:cNvSpPr>
          <p:nvPr/>
        </p:nvSpPr>
        <p:spPr>
          <a:xfrm>
            <a:off x="400051" y="3195334"/>
            <a:ext cx="2553578" cy="117427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Arial" panose="020B0604020202020204" pitchFamily="34" charset="0"/>
              <a:cs typeface="Arial" panose="020B0604020202020204" pitchFamily="34" charset="0"/>
            </a:endParaRPr>
          </a:p>
        </p:txBody>
      </p:sp>
      <p:sp>
        <p:nvSpPr>
          <p:cNvPr id="94" name="Rounded Rectangle 93"/>
          <p:cNvSpPr>
            <a:spLocks noChangeAspect="1"/>
          </p:cNvSpPr>
          <p:nvPr/>
        </p:nvSpPr>
        <p:spPr>
          <a:xfrm>
            <a:off x="6316426" y="1361882"/>
            <a:ext cx="2370375" cy="127598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Arial" panose="020B0604020202020204" pitchFamily="34" charset="0"/>
              <a:cs typeface="Arial" panose="020B0604020202020204" pitchFamily="34" charset="0"/>
            </a:endParaRPr>
          </a:p>
        </p:txBody>
      </p:sp>
      <p:sp>
        <p:nvSpPr>
          <p:cNvPr id="95" name="Rectangle 94"/>
          <p:cNvSpPr/>
          <p:nvPr/>
        </p:nvSpPr>
        <p:spPr>
          <a:xfrm>
            <a:off x="2559840" y="3076795"/>
            <a:ext cx="648517" cy="139860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sz="825" b="1" dirty="0">
              <a:latin typeface="Arial" panose="020B0604020202020204" pitchFamily="34" charset="0"/>
              <a:cs typeface="Arial" panose="020B0604020202020204" pitchFamily="34" charset="0"/>
            </a:endParaRPr>
          </a:p>
        </p:txBody>
      </p:sp>
      <p:sp>
        <p:nvSpPr>
          <p:cNvPr id="96" name="Left Brace 95"/>
          <p:cNvSpPr/>
          <p:nvPr/>
        </p:nvSpPr>
        <p:spPr>
          <a:xfrm>
            <a:off x="2173231" y="3076795"/>
            <a:ext cx="386609" cy="1398600"/>
          </a:xfrm>
          <a:prstGeom prst="leftBrace">
            <a:avLst>
              <a:gd name="adj1" fmla="val 71392"/>
              <a:gd name="adj2" fmla="val 50000"/>
            </a:avLst>
          </a:prstGeom>
          <a:solidFill>
            <a:schemeClr val="accent5">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97" name="Rounded Rectangle 96"/>
          <p:cNvSpPr>
            <a:spLocks noChangeAspect="1"/>
          </p:cNvSpPr>
          <p:nvPr/>
        </p:nvSpPr>
        <p:spPr>
          <a:xfrm>
            <a:off x="6316425" y="3195335"/>
            <a:ext cx="2370376" cy="116209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98" name="Rounded Rectangle 97"/>
          <p:cNvSpPr>
            <a:spLocks noChangeAspect="1"/>
          </p:cNvSpPr>
          <p:nvPr/>
        </p:nvSpPr>
        <p:spPr>
          <a:xfrm>
            <a:off x="400051" y="1361882"/>
            <a:ext cx="2437505" cy="127598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latin typeface="Arial" panose="020B0604020202020204" pitchFamily="34" charset="0"/>
              <a:cs typeface="Arial" panose="020B0604020202020204" pitchFamily="34" charset="0"/>
            </a:endParaRPr>
          </a:p>
        </p:txBody>
      </p:sp>
      <p:sp>
        <p:nvSpPr>
          <p:cNvPr id="99" name="Rectangle 98"/>
          <p:cNvSpPr/>
          <p:nvPr/>
        </p:nvSpPr>
        <p:spPr>
          <a:xfrm>
            <a:off x="5747702" y="3076795"/>
            <a:ext cx="648517" cy="1399172"/>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sz="825" b="1" dirty="0">
              <a:latin typeface="Arial" panose="020B0604020202020204" pitchFamily="34" charset="0"/>
              <a:cs typeface="Arial" panose="020B0604020202020204" pitchFamily="34" charset="0"/>
            </a:endParaRPr>
          </a:p>
        </p:txBody>
      </p:sp>
      <p:sp>
        <p:nvSpPr>
          <p:cNvPr id="100" name="Left Brace 99"/>
          <p:cNvSpPr/>
          <p:nvPr/>
        </p:nvSpPr>
        <p:spPr>
          <a:xfrm flipH="1">
            <a:off x="6386304" y="3076795"/>
            <a:ext cx="250970" cy="1399172"/>
          </a:xfrm>
          <a:prstGeom prst="leftBrace">
            <a:avLst>
              <a:gd name="adj1" fmla="val 71392"/>
              <a:gd name="adj2" fmla="val 50000"/>
            </a:avLst>
          </a:prstGeom>
          <a:solidFill>
            <a:schemeClr val="accent6">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101" name="Rectangle 100"/>
          <p:cNvSpPr/>
          <p:nvPr/>
        </p:nvSpPr>
        <p:spPr>
          <a:xfrm>
            <a:off x="5747702" y="1303069"/>
            <a:ext cx="648517" cy="1399172"/>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sz="825" b="1" dirty="0">
              <a:latin typeface="Arial" panose="020B0604020202020204" pitchFamily="34" charset="0"/>
              <a:cs typeface="Arial" panose="020B0604020202020204" pitchFamily="34" charset="0"/>
            </a:endParaRPr>
          </a:p>
        </p:txBody>
      </p:sp>
      <p:sp>
        <p:nvSpPr>
          <p:cNvPr id="102" name="Left Brace 101"/>
          <p:cNvSpPr/>
          <p:nvPr/>
        </p:nvSpPr>
        <p:spPr>
          <a:xfrm flipH="1">
            <a:off x="6386304" y="1303069"/>
            <a:ext cx="250970" cy="1399172"/>
          </a:xfrm>
          <a:prstGeom prst="leftBrace">
            <a:avLst>
              <a:gd name="adj1" fmla="val 71392"/>
              <a:gd name="adj2" fmla="val 50000"/>
            </a:avLst>
          </a:prstGeom>
          <a:solidFill>
            <a:schemeClr val="accent2">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103" name="Rectangle 102"/>
          <p:cNvSpPr/>
          <p:nvPr/>
        </p:nvSpPr>
        <p:spPr>
          <a:xfrm>
            <a:off x="2559840" y="1303069"/>
            <a:ext cx="648517" cy="139860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sz="825" b="1" dirty="0">
              <a:latin typeface="Arial" panose="020B0604020202020204" pitchFamily="34" charset="0"/>
              <a:cs typeface="Arial" panose="020B0604020202020204" pitchFamily="34" charset="0"/>
            </a:endParaRPr>
          </a:p>
        </p:txBody>
      </p:sp>
      <p:sp>
        <p:nvSpPr>
          <p:cNvPr id="104" name="Left Brace 103"/>
          <p:cNvSpPr/>
          <p:nvPr/>
        </p:nvSpPr>
        <p:spPr>
          <a:xfrm>
            <a:off x="2173231" y="1303069"/>
            <a:ext cx="386609" cy="1398600"/>
          </a:xfrm>
          <a:prstGeom prst="leftBrace">
            <a:avLst>
              <a:gd name="adj1" fmla="val 71392"/>
              <a:gd name="adj2" fmla="val 50000"/>
            </a:avLst>
          </a:prstGeom>
          <a:solidFill>
            <a:schemeClr val="accent4">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105" name="Oval 104"/>
          <p:cNvSpPr/>
          <p:nvPr/>
        </p:nvSpPr>
        <p:spPr>
          <a:xfrm>
            <a:off x="4466780" y="1129125"/>
            <a:ext cx="1853636" cy="1786628"/>
          </a:xfrm>
          <a:prstGeom prst="ellipse">
            <a:avLst/>
          </a:prstGeom>
          <a:solidFill>
            <a:srgbClr val="0070C0"/>
          </a:solidFill>
          <a:ln w="228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06" name="Oval 105"/>
          <p:cNvSpPr/>
          <p:nvPr/>
        </p:nvSpPr>
        <p:spPr>
          <a:xfrm>
            <a:off x="2615186" y="1124139"/>
            <a:ext cx="1853636" cy="1786628"/>
          </a:xfrm>
          <a:prstGeom prst="ellipse">
            <a:avLst/>
          </a:prstGeom>
          <a:solidFill>
            <a:schemeClr val="accent4"/>
          </a:solidFill>
          <a:ln w="228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07" name="Oval 106"/>
          <p:cNvSpPr/>
          <p:nvPr/>
        </p:nvSpPr>
        <p:spPr>
          <a:xfrm>
            <a:off x="2615186" y="2910766"/>
            <a:ext cx="1853636" cy="1786628"/>
          </a:xfrm>
          <a:prstGeom prst="ellipse">
            <a:avLst/>
          </a:prstGeom>
          <a:solidFill>
            <a:srgbClr val="679A9A"/>
          </a:solidFill>
          <a:ln w="228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6A9A9A"/>
              </a:solidFill>
              <a:latin typeface="Arial" panose="020B0604020202020204" pitchFamily="34" charset="0"/>
              <a:cs typeface="Arial" panose="020B0604020202020204" pitchFamily="34" charset="0"/>
            </a:endParaRPr>
          </a:p>
        </p:txBody>
      </p:sp>
      <p:sp>
        <p:nvSpPr>
          <p:cNvPr id="108" name="Oval 107"/>
          <p:cNvSpPr/>
          <p:nvPr/>
        </p:nvSpPr>
        <p:spPr>
          <a:xfrm>
            <a:off x="4468822" y="2903030"/>
            <a:ext cx="1853636" cy="1786628"/>
          </a:xfrm>
          <a:prstGeom prst="ellipse">
            <a:avLst/>
          </a:prstGeom>
          <a:solidFill>
            <a:schemeClr val="accent2"/>
          </a:solidFill>
          <a:ln w="228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09" name="Rectangle 108"/>
          <p:cNvSpPr/>
          <p:nvPr/>
        </p:nvSpPr>
        <p:spPr>
          <a:xfrm>
            <a:off x="3555968" y="2017453"/>
            <a:ext cx="1878500" cy="1809463"/>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0000"/>
              </a:solidFill>
              <a:latin typeface="Arial" panose="020B0604020202020204" pitchFamily="34" charset="0"/>
              <a:cs typeface="Arial" panose="020B0604020202020204" pitchFamily="34" charset="0"/>
            </a:endParaRPr>
          </a:p>
        </p:txBody>
      </p:sp>
      <p:sp>
        <p:nvSpPr>
          <p:cNvPr id="110" name="Oval 109"/>
          <p:cNvSpPr>
            <a:spLocks noChangeAspect="1"/>
          </p:cNvSpPr>
          <p:nvPr/>
        </p:nvSpPr>
        <p:spPr>
          <a:xfrm>
            <a:off x="2690056" y="1196303"/>
            <a:ext cx="1710371" cy="164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11" name="Oval 110"/>
          <p:cNvSpPr>
            <a:spLocks noChangeAspect="1"/>
          </p:cNvSpPr>
          <p:nvPr/>
        </p:nvSpPr>
        <p:spPr>
          <a:xfrm>
            <a:off x="2690056" y="2982930"/>
            <a:ext cx="1703896" cy="1642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12" name="Oval 111"/>
          <p:cNvSpPr>
            <a:spLocks noChangeAspect="1"/>
          </p:cNvSpPr>
          <p:nvPr/>
        </p:nvSpPr>
        <p:spPr>
          <a:xfrm>
            <a:off x="4539820" y="1196303"/>
            <a:ext cx="1714244" cy="16522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13" name="Oval 112"/>
          <p:cNvSpPr>
            <a:spLocks noChangeAspect="1"/>
          </p:cNvSpPr>
          <p:nvPr/>
        </p:nvSpPr>
        <p:spPr>
          <a:xfrm>
            <a:off x="4539820" y="2972956"/>
            <a:ext cx="1714244" cy="16522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14" name="Rectangle 113"/>
          <p:cNvSpPr>
            <a:spLocks noChangeArrowheads="1"/>
          </p:cNvSpPr>
          <p:nvPr/>
        </p:nvSpPr>
        <p:spPr bwMode="auto">
          <a:xfrm>
            <a:off x="2743200" y="3249877"/>
            <a:ext cx="1593175" cy="1079993"/>
          </a:xfrm>
          <a:prstGeom prst="rect">
            <a:avLst/>
          </a:prstGeom>
          <a:noFill/>
          <a:ln w="12700" cmpd="sng">
            <a:noFill/>
            <a:miter lim="800000"/>
            <a:headEnd/>
            <a:tailEnd/>
          </a:ln>
        </p:spPr>
        <p:txBody>
          <a:bodyPr vert="horz" wrap="square" lIns="0" tIns="0" rIns="0" bIns="0" numCol="1" anchor="ctr" anchorCtr="0" compatLnSpc="1">
            <a:prstTxWarp prst="textNoShape">
              <a:avLst/>
            </a:prstTxWarp>
            <a:noAutofit/>
          </a:bodyP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algn="ctr">
              <a:spcBef>
                <a:spcPts val="410"/>
              </a:spcBef>
              <a:defRPr/>
            </a:pPr>
            <a:r>
              <a:rPr lang="en-ZA" sz="1500" b="1" dirty="0">
                <a:solidFill>
                  <a:schemeClr val="accent5"/>
                </a:solidFill>
                <a:latin typeface="Arial" panose="020B0604020202020204" pitchFamily="34" charset="0"/>
                <a:cs typeface="Arial" panose="020B0604020202020204" pitchFamily="34" charset="0"/>
              </a:rPr>
              <a:t>DC IT and technology integration experience</a:t>
            </a:r>
            <a:endParaRPr lang="en-ZA" sz="1050" b="1" dirty="0">
              <a:solidFill>
                <a:schemeClr val="accent5"/>
              </a:solidFill>
              <a:latin typeface="Arial" panose="020B0604020202020204" pitchFamily="34" charset="0"/>
              <a:cs typeface="Arial" panose="020B0604020202020204" pitchFamily="34" charset="0"/>
            </a:endParaRPr>
          </a:p>
        </p:txBody>
      </p:sp>
      <p:sp>
        <p:nvSpPr>
          <p:cNvPr id="115" name="Rectangle 114"/>
          <p:cNvSpPr>
            <a:spLocks noChangeArrowheads="1"/>
          </p:cNvSpPr>
          <p:nvPr/>
        </p:nvSpPr>
        <p:spPr bwMode="auto">
          <a:xfrm>
            <a:off x="2863642" y="1364683"/>
            <a:ext cx="1356725" cy="1252877"/>
          </a:xfrm>
          <a:prstGeom prst="rect">
            <a:avLst/>
          </a:prstGeom>
          <a:noFill/>
          <a:ln w="12700" cmpd="sng">
            <a:noFill/>
            <a:miter lim="800000"/>
            <a:headEnd/>
            <a:tailEnd/>
          </a:ln>
        </p:spPr>
        <p:txBody>
          <a:bodyPr vert="horz" wrap="square" lIns="0" tIns="0" rIns="0" bIns="0" numCol="1" anchor="ctr" anchorCtr="0" compatLnSpc="1">
            <a:prstTxWarp prst="textNoShape">
              <a:avLst/>
            </a:prstTxWarp>
            <a:noAutofit/>
          </a:bodyP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algn="ctr">
              <a:spcBef>
                <a:spcPts val="410"/>
              </a:spcBef>
              <a:defRPr/>
            </a:pPr>
            <a:r>
              <a:rPr lang="en-ZA" sz="1500" b="1" dirty="0">
                <a:solidFill>
                  <a:schemeClr val="accent4"/>
                </a:solidFill>
                <a:latin typeface="Arial" panose="020B0604020202020204" pitchFamily="34" charset="0"/>
                <a:cs typeface="Arial" panose="020B0604020202020204" pitchFamily="34" charset="0"/>
              </a:rPr>
              <a:t>Data center experience</a:t>
            </a:r>
            <a:endParaRPr lang="en-ZA" sz="1050" b="1" dirty="0">
              <a:solidFill>
                <a:schemeClr val="accent4"/>
              </a:solidFill>
              <a:latin typeface="Arial" panose="020B0604020202020204" pitchFamily="34" charset="0"/>
              <a:cs typeface="Arial" panose="020B0604020202020204" pitchFamily="34" charset="0"/>
            </a:endParaRPr>
          </a:p>
        </p:txBody>
      </p:sp>
      <p:sp>
        <p:nvSpPr>
          <p:cNvPr id="116" name="Rectangle 115"/>
          <p:cNvSpPr>
            <a:spLocks noChangeArrowheads="1"/>
          </p:cNvSpPr>
          <p:nvPr/>
        </p:nvSpPr>
        <p:spPr bwMode="auto">
          <a:xfrm>
            <a:off x="4597381" y="3195334"/>
            <a:ext cx="1596518" cy="1079993"/>
          </a:xfrm>
          <a:prstGeom prst="rect">
            <a:avLst/>
          </a:prstGeom>
          <a:noFill/>
          <a:ln w="12700" cmpd="sng">
            <a:noFill/>
            <a:miter lim="800000"/>
            <a:headEnd/>
            <a:tailEnd/>
          </a:ln>
        </p:spPr>
        <p:txBody>
          <a:bodyPr vert="horz" wrap="square" lIns="0" tIns="0" rIns="0" bIns="0" numCol="1" anchor="ctr" anchorCtr="0" compatLnSpc="1">
            <a:prstTxWarp prst="textNoShape">
              <a:avLst/>
            </a:prstTxWarp>
            <a:noAutofit/>
          </a:bodyP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algn="ctr">
              <a:spcBef>
                <a:spcPts val="410"/>
              </a:spcBef>
              <a:defRPr/>
            </a:pPr>
            <a:r>
              <a:rPr lang="en-ZA" sz="1500" b="1" dirty="0">
                <a:solidFill>
                  <a:schemeClr val="accent6"/>
                </a:solidFill>
                <a:latin typeface="Arial" panose="020B0604020202020204" pitchFamily="34" charset="0"/>
                <a:cs typeface="Arial" panose="020B0604020202020204" pitchFamily="34" charset="0"/>
              </a:rPr>
              <a:t>Service provider experience</a:t>
            </a:r>
            <a:endParaRPr lang="en-ZA" sz="1050" b="1" dirty="0">
              <a:solidFill>
                <a:schemeClr val="accent6"/>
              </a:solidFill>
              <a:latin typeface="Arial" panose="020B0604020202020204" pitchFamily="34" charset="0"/>
              <a:cs typeface="Arial" panose="020B0604020202020204" pitchFamily="34" charset="0"/>
            </a:endParaRPr>
          </a:p>
        </p:txBody>
      </p:sp>
      <p:sp>
        <p:nvSpPr>
          <p:cNvPr id="117" name="Rectangle 116"/>
          <p:cNvSpPr>
            <a:spLocks noChangeArrowheads="1"/>
          </p:cNvSpPr>
          <p:nvPr/>
        </p:nvSpPr>
        <p:spPr bwMode="auto">
          <a:xfrm>
            <a:off x="4698685" y="1451125"/>
            <a:ext cx="1464433" cy="1079993"/>
          </a:xfrm>
          <a:prstGeom prst="rect">
            <a:avLst/>
          </a:prstGeom>
          <a:noFill/>
          <a:ln w="12700" cmpd="sng">
            <a:noFill/>
            <a:miter lim="800000"/>
            <a:headEnd/>
            <a:tailEnd/>
          </a:ln>
        </p:spPr>
        <p:txBody>
          <a:bodyPr vert="horz" wrap="square" lIns="0" tIns="0" rIns="0" bIns="0" numCol="1" anchor="ctr" anchorCtr="0" compatLnSpc="1">
            <a:prstTxWarp prst="textNoShape">
              <a:avLst/>
            </a:prstTxWarp>
            <a:noAutofit/>
          </a:bodyPr>
          <a:lstStyle>
            <a:defPPr>
              <a:defRPr lang="en-US"/>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a:lstStyle>
          <a:p>
            <a:pPr algn="ctr">
              <a:spcBef>
                <a:spcPts val="410"/>
              </a:spcBef>
              <a:defRPr/>
            </a:pPr>
            <a:r>
              <a:rPr lang="en-ZA" sz="1500" b="1" dirty="0">
                <a:solidFill>
                  <a:schemeClr val="accent2"/>
                </a:solidFill>
                <a:latin typeface="Arial" panose="020B0604020202020204" pitchFamily="34" charset="0"/>
                <a:cs typeface="Arial" panose="020B0604020202020204" pitchFamily="34" charset="0"/>
              </a:rPr>
              <a:t>Cloud experience</a:t>
            </a:r>
            <a:endParaRPr lang="en-ZA" sz="1050" b="1" dirty="0">
              <a:solidFill>
                <a:schemeClr val="accent2"/>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3099456B-75A3-44AF-931D-747A643E00D4}"/>
              </a:ext>
            </a:extLst>
          </p:cNvPr>
          <p:cNvSpPr txBox="1"/>
          <p:nvPr/>
        </p:nvSpPr>
        <p:spPr>
          <a:xfrm>
            <a:off x="503227" y="1484336"/>
            <a:ext cx="1674000" cy="485005"/>
          </a:xfrm>
          <a:prstGeom prst="rect">
            <a:avLst/>
          </a:prstGeom>
          <a:noFill/>
        </p:spPr>
        <p:txBody>
          <a:bodyPr wrap="square" lIns="0" tIns="0" rIns="0" bIns="0" rtlCol="0">
            <a:spAutoFit/>
          </a:bodyPr>
          <a:lstStyle/>
          <a:p>
            <a:pPr marL="128588" indent="-128588">
              <a:buClr>
                <a:schemeClr val="accent4"/>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Over 250 man-years of experience in Data Centre build &amp; operations</a:t>
            </a:r>
            <a:endParaRPr lang="en-US" sz="788" dirty="0">
              <a:latin typeface="Arial" panose="020B0604020202020204" pitchFamily="34" charset="0"/>
              <a:cs typeface="Arial" panose="020B0604020202020204" pitchFamily="34" charset="0"/>
            </a:endParaRPr>
          </a:p>
          <a:p>
            <a:pPr marL="128588" indent="-128588">
              <a:buClr>
                <a:schemeClr val="accent4"/>
              </a:buClr>
              <a:buFont typeface="Arial" panose="020B0604020202020204" pitchFamily="34" charset="0"/>
              <a:buChar char="█"/>
            </a:pPr>
            <a:endParaRPr lang="en-IN" sz="788" dirty="0">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8FE5877B-9519-443B-957B-E011AE020E62}"/>
              </a:ext>
            </a:extLst>
          </p:cNvPr>
          <p:cNvSpPr txBox="1"/>
          <p:nvPr/>
        </p:nvSpPr>
        <p:spPr>
          <a:xfrm>
            <a:off x="503227" y="1899840"/>
            <a:ext cx="1827518" cy="242502"/>
          </a:xfrm>
          <a:prstGeom prst="rect">
            <a:avLst/>
          </a:prstGeom>
        </p:spPr>
        <p:txBody>
          <a:bodyPr wrap="square" lIns="0" tIns="0" rIns="0" bIns="0" rtlCol="0">
            <a:spAutoFit/>
          </a:bodyPr>
          <a:lstStyle/>
          <a:p>
            <a:pPr marL="128588" indent="-128588">
              <a:buClr>
                <a:schemeClr val="accent4"/>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Designed and built 12 Tier III DC’s in India with 2 lakhs + sq. ft. </a:t>
            </a:r>
            <a:endParaRPr lang="en-IN" sz="788" dirty="0">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F3B756AE-FD68-4ACF-88C5-027E59B43A13}"/>
              </a:ext>
            </a:extLst>
          </p:cNvPr>
          <p:cNvSpPr txBox="1"/>
          <p:nvPr/>
        </p:nvSpPr>
        <p:spPr>
          <a:xfrm>
            <a:off x="503227" y="2166945"/>
            <a:ext cx="1674000" cy="485005"/>
          </a:xfrm>
          <a:prstGeom prst="rect">
            <a:avLst/>
          </a:prstGeom>
        </p:spPr>
        <p:txBody>
          <a:bodyPr wrap="square" lIns="0" tIns="0" rIns="0" bIns="0" rtlCol="0">
            <a:spAutoFit/>
          </a:bodyPr>
          <a:lstStyle/>
          <a:p>
            <a:pPr marL="128588" indent="-128588">
              <a:buClr>
                <a:schemeClr val="accent4"/>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Hosting major Enterprises, Govt, PSU, Global Cloud and Content Providers</a:t>
            </a:r>
          </a:p>
          <a:p>
            <a:pPr marL="128588" indent="-128588">
              <a:buClr>
                <a:schemeClr val="accent4"/>
              </a:buClr>
              <a:buFont typeface="Arial" panose="020B0604020202020204" pitchFamily="34" charset="0"/>
              <a:buChar char="█"/>
            </a:pPr>
            <a:endParaRPr lang="en-IN" sz="788" dirty="0">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85A66ADE-74E8-4B0B-B84F-8A784B8E1CFD}"/>
              </a:ext>
            </a:extLst>
          </p:cNvPr>
          <p:cNvSpPr txBox="1"/>
          <p:nvPr/>
        </p:nvSpPr>
        <p:spPr>
          <a:xfrm>
            <a:off x="514350" y="3823081"/>
            <a:ext cx="1816395" cy="334835"/>
          </a:xfrm>
          <a:prstGeom prst="rect">
            <a:avLst/>
          </a:prstGeom>
        </p:spPr>
        <p:txBody>
          <a:bodyPr wrap="square" lIns="0" tIns="0" rIns="0" bIns="0" rtlCol="0">
            <a:spAutoFit/>
          </a:bodyPr>
          <a:lstStyle/>
          <a:p>
            <a:pPr marL="128588" indent="-128588">
              <a:buClr>
                <a:schemeClr val="accent5"/>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In house team of 400+ skilled and certified resources to deliver projects</a:t>
            </a:r>
          </a:p>
          <a:p>
            <a:pPr marL="128588" indent="-128588">
              <a:buClr>
                <a:schemeClr val="accent5"/>
              </a:buClr>
              <a:buFont typeface="Arial" panose="020B0604020202020204" pitchFamily="34" charset="0"/>
              <a:buChar char="█"/>
            </a:pPr>
            <a:endParaRPr lang="en-IN" sz="600" dirty="0">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3099456B-75A3-44AF-931D-747A643E00D4}"/>
              </a:ext>
            </a:extLst>
          </p:cNvPr>
          <p:cNvSpPr txBox="1"/>
          <p:nvPr/>
        </p:nvSpPr>
        <p:spPr>
          <a:xfrm>
            <a:off x="503227" y="3242650"/>
            <a:ext cx="1857230" cy="485005"/>
          </a:xfrm>
          <a:prstGeom prst="rect">
            <a:avLst/>
          </a:prstGeom>
          <a:noFill/>
        </p:spPr>
        <p:txBody>
          <a:bodyPr wrap="square" lIns="0" tIns="0" rIns="0" bIns="0" rtlCol="0">
            <a:spAutoFit/>
          </a:bodyPr>
          <a:lstStyle/>
          <a:p>
            <a:pPr marL="128588" indent="-128588">
              <a:buClr>
                <a:schemeClr val="accent5"/>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Extensive experience in delivering end-to-end Data Centre services from design, implementation, operations</a:t>
            </a:r>
          </a:p>
          <a:p>
            <a:pPr marL="128588" indent="-128588">
              <a:buClr>
                <a:schemeClr val="accent5"/>
              </a:buClr>
              <a:buFont typeface="Arial" panose="020B0604020202020204" pitchFamily="34" charset="0"/>
              <a:buChar char="█"/>
            </a:pPr>
            <a:endParaRPr lang="en-IN" sz="788" dirty="0">
              <a:latin typeface="Arial" panose="020B0604020202020204" pitchFamily="34" charset="0"/>
              <a:ea typeface="Segoe UI Light" charset="0"/>
              <a:cs typeface="Arial" panose="020B0604020202020204" pitchFamily="34" charset="0"/>
            </a:endParaRPr>
          </a:p>
        </p:txBody>
      </p:sp>
      <p:sp>
        <p:nvSpPr>
          <p:cNvPr id="126" name="TextBox 125">
            <a:extLst>
              <a:ext uri="{FF2B5EF4-FFF2-40B4-BE49-F238E27FC236}">
                <a16:creationId xmlns:a16="http://schemas.microsoft.com/office/drawing/2014/main" id="{3099456B-75A3-44AF-931D-747A643E00D4}"/>
              </a:ext>
            </a:extLst>
          </p:cNvPr>
          <p:cNvSpPr txBox="1"/>
          <p:nvPr/>
        </p:nvSpPr>
        <p:spPr>
          <a:xfrm>
            <a:off x="6658628" y="1484337"/>
            <a:ext cx="1971023" cy="456087"/>
          </a:xfrm>
          <a:prstGeom prst="rect">
            <a:avLst/>
          </a:prstGeom>
          <a:noFill/>
        </p:spPr>
        <p:txBody>
          <a:bodyPr wrap="square" lIns="0" tIns="0" rIns="0" bIns="0" rtlCol="0">
            <a:spAutoFit/>
          </a:bodyPr>
          <a:lstStyle/>
          <a:p>
            <a:pPr marL="128588" indent="-128588">
              <a:buClr>
                <a:schemeClr val="accent2"/>
              </a:buClr>
              <a:buFont typeface="Arial" panose="020B0604020202020204" pitchFamily="34" charset="0"/>
              <a:buChar char="█"/>
            </a:pPr>
            <a:r>
              <a:rPr lang="en-IN" sz="788" dirty="0">
                <a:latin typeface="Arial" panose="020B0604020202020204" pitchFamily="34" charset="0"/>
                <a:ea typeface="Segoe UI Light" charset="0"/>
                <a:cs typeface="Arial" panose="020B0604020202020204" pitchFamily="34" charset="0"/>
              </a:rPr>
              <a:t> </a:t>
            </a:r>
            <a:r>
              <a:rPr lang="en-US" sz="788" dirty="0">
                <a:latin typeface="Arial" panose="020B0604020202020204" pitchFamily="34" charset="0"/>
                <a:ea typeface="Segoe UI Light" charset="0"/>
                <a:cs typeface="Arial" panose="020B0604020202020204" pitchFamily="34" charset="0"/>
              </a:rPr>
              <a:t>Own Cloud Orchestration &amp; Management IP which is hosting 300+ customers</a:t>
            </a:r>
          </a:p>
          <a:p>
            <a:pPr marL="128588" indent="-128588">
              <a:buClr>
                <a:schemeClr val="accent2"/>
              </a:buClr>
              <a:buFont typeface="Arial" panose="020B0604020202020204" pitchFamily="34" charset="0"/>
              <a:buChar char="█"/>
            </a:pPr>
            <a:endParaRPr lang="en-IN" sz="600" dirty="0">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8FE5877B-9519-443B-957B-E011AE020E62}"/>
              </a:ext>
            </a:extLst>
          </p:cNvPr>
          <p:cNvSpPr txBox="1"/>
          <p:nvPr/>
        </p:nvSpPr>
        <p:spPr>
          <a:xfrm>
            <a:off x="6658629" y="1946648"/>
            <a:ext cx="1827518" cy="363754"/>
          </a:xfrm>
          <a:prstGeom prst="rect">
            <a:avLst/>
          </a:prstGeom>
        </p:spPr>
        <p:txBody>
          <a:bodyPr wrap="square" lIns="0" tIns="0" rIns="0" bIns="0" rtlCol="0">
            <a:spAutoFit/>
          </a:bodyPr>
          <a:lstStyle/>
          <a:p>
            <a:pPr marL="128588" indent="-128588">
              <a:buClr>
                <a:schemeClr val="accent2"/>
              </a:buClr>
              <a:buFont typeface="Arial" panose="020B0604020202020204" pitchFamily="34" charset="0"/>
              <a:buChar char="█"/>
            </a:pPr>
            <a:r>
              <a:rPr lang="en-IN" sz="788" dirty="0">
                <a:latin typeface="Arial" panose="020B0604020202020204" pitchFamily="34" charset="0"/>
                <a:ea typeface="Segoe UI Light" charset="0"/>
                <a:cs typeface="Arial" panose="020B0604020202020204" pitchFamily="34" charset="0"/>
              </a:rPr>
              <a:t> </a:t>
            </a:r>
            <a:r>
              <a:rPr lang="en-US" sz="788" dirty="0">
                <a:latin typeface="Arial" panose="020B0604020202020204" pitchFamily="34" charset="0"/>
                <a:ea typeface="Segoe UI Light" charset="0"/>
                <a:cs typeface="Arial" panose="020B0604020202020204" pitchFamily="34" charset="0"/>
              </a:rPr>
              <a:t>Implemented Hybrid Managed Cloud for 100+ organizations</a:t>
            </a:r>
          </a:p>
          <a:p>
            <a:pPr marL="128588" indent="-128588">
              <a:buClr>
                <a:schemeClr val="accent2"/>
              </a:buClr>
              <a:buFont typeface="Arial" panose="020B0604020202020204" pitchFamily="34" charset="0"/>
              <a:buChar char="█"/>
            </a:pPr>
            <a:endParaRPr lang="en-IN" sz="788" dirty="0">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3099456B-75A3-44AF-931D-747A643E00D4}"/>
              </a:ext>
            </a:extLst>
          </p:cNvPr>
          <p:cNvSpPr txBox="1"/>
          <p:nvPr/>
        </p:nvSpPr>
        <p:spPr>
          <a:xfrm>
            <a:off x="6658628" y="3323692"/>
            <a:ext cx="1971023" cy="456087"/>
          </a:xfrm>
          <a:prstGeom prst="rect">
            <a:avLst/>
          </a:prstGeom>
          <a:noFill/>
        </p:spPr>
        <p:txBody>
          <a:bodyPr wrap="square" lIns="0" tIns="0" rIns="0" bIns="0" rtlCol="0">
            <a:spAutoFit/>
          </a:bodyPr>
          <a:lstStyle/>
          <a:p>
            <a:pPr marL="128588" indent="-128588">
              <a:buClr>
                <a:schemeClr val="accent6"/>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Experience of providing IAAS/PAAS/DRAAS (300+ customers) on our Sify Cloudinfinit platform </a:t>
            </a:r>
          </a:p>
          <a:p>
            <a:pPr marL="128588" indent="-128588">
              <a:buClr>
                <a:schemeClr val="accent6"/>
              </a:buClr>
              <a:buFont typeface="Arial" panose="020B0604020202020204" pitchFamily="34" charset="0"/>
              <a:buChar char="█"/>
            </a:pPr>
            <a:endParaRPr lang="en-IN" sz="600" dirty="0">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ADE81FF5-8995-46D2-938E-05FE4DE67EA6}"/>
              </a:ext>
            </a:extLst>
          </p:cNvPr>
          <p:cNvSpPr txBox="1"/>
          <p:nvPr/>
        </p:nvSpPr>
        <p:spPr>
          <a:xfrm>
            <a:off x="6658629" y="3842878"/>
            <a:ext cx="1890215" cy="485005"/>
          </a:xfrm>
          <a:prstGeom prst="rect">
            <a:avLst/>
          </a:prstGeom>
        </p:spPr>
        <p:txBody>
          <a:bodyPr wrap="square" lIns="0" tIns="0" rIns="0" bIns="0" rtlCol="0">
            <a:spAutoFit/>
          </a:bodyPr>
          <a:lstStyle/>
          <a:p>
            <a:pPr marL="128588" indent="-128588">
              <a:buClr>
                <a:schemeClr val="accent6"/>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Our Cloud services offer industry-leading SLAs with guaranteed 99.95% uptime</a:t>
            </a:r>
          </a:p>
          <a:p>
            <a:pPr marL="128588" indent="-128588">
              <a:buClr>
                <a:schemeClr val="accent6"/>
              </a:buClr>
              <a:buFont typeface="Arial" panose="020B0604020202020204" pitchFamily="34" charset="0"/>
              <a:buChar char="█"/>
            </a:pPr>
            <a:endParaRPr lang="nb-NO" sz="788" dirty="0">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8FE5877B-9519-443B-957B-E011AE020E62}"/>
              </a:ext>
            </a:extLst>
          </p:cNvPr>
          <p:cNvSpPr txBox="1"/>
          <p:nvPr/>
        </p:nvSpPr>
        <p:spPr>
          <a:xfrm>
            <a:off x="6650097" y="2388500"/>
            <a:ext cx="1827518" cy="242502"/>
          </a:xfrm>
          <a:prstGeom prst="rect">
            <a:avLst/>
          </a:prstGeom>
        </p:spPr>
        <p:txBody>
          <a:bodyPr wrap="square" lIns="0" tIns="0" rIns="0" bIns="0" rtlCol="0">
            <a:spAutoFit/>
          </a:bodyPr>
          <a:lstStyle/>
          <a:p>
            <a:pPr marL="128588" indent="-128588">
              <a:buClr>
                <a:schemeClr val="accent2"/>
              </a:buClr>
              <a:buFont typeface="Arial" panose="020B0604020202020204" pitchFamily="34" charset="0"/>
              <a:buChar char="█"/>
            </a:pPr>
            <a:r>
              <a:rPr lang="en-US" sz="788" dirty="0">
                <a:latin typeface="Arial" panose="020B0604020202020204" pitchFamily="34" charset="0"/>
                <a:ea typeface="Segoe UI Light" charset="0"/>
                <a:cs typeface="Arial" panose="020B0604020202020204" pitchFamily="34" charset="0"/>
              </a:rPr>
              <a:t>MeitY certified CSP, STQC audit completed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6687-2DD4-4886-9AAB-6AF216606752}"/>
              </a:ext>
            </a:extLst>
          </p:cNvPr>
          <p:cNvSpPr>
            <a:spLocks noGrp="1"/>
          </p:cNvSpPr>
          <p:nvPr>
            <p:ph type="title"/>
          </p:nvPr>
        </p:nvSpPr>
        <p:spPr/>
        <p:txBody>
          <a:bodyPr/>
          <a:lstStyle/>
          <a:p>
            <a:r>
              <a:rPr lang="en-US" dirty="0"/>
              <a:t>Post Implementation Support and Facility Management</a:t>
            </a:r>
            <a:endParaRPr lang="en-IN" dirty="0"/>
          </a:p>
        </p:txBody>
      </p:sp>
      <p:sp>
        <p:nvSpPr>
          <p:cNvPr id="3" name="Content Placeholder 2">
            <a:extLst>
              <a:ext uri="{FF2B5EF4-FFF2-40B4-BE49-F238E27FC236}">
                <a16:creationId xmlns:a16="http://schemas.microsoft.com/office/drawing/2014/main" id="{9DCAABB4-E8C8-45DF-9C4A-19C4ED1ECB37}"/>
              </a:ext>
            </a:extLst>
          </p:cNvPr>
          <p:cNvSpPr>
            <a:spLocks noGrp="1"/>
          </p:cNvSpPr>
          <p:nvPr>
            <p:ph idx="1"/>
          </p:nvPr>
        </p:nvSpPr>
        <p:spPr/>
        <p:txBody>
          <a:bodyPr/>
          <a:lstStyle/>
          <a:p>
            <a:pPr>
              <a:lnSpc>
                <a:spcPct val="100000"/>
              </a:lnSpc>
            </a:pPr>
            <a:r>
              <a:rPr lang="en-US" dirty="0" err="1"/>
              <a:t>Sify</a:t>
            </a:r>
            <a:r>
              <a:rPr lang="en-US" dirty="0"/>
              <a:t> will provide Operations &amp; Management Services to operate and maintain the proposed solution for 5 Years.</a:t>
            </a:r>
          </a:p>
          <a:p>
            <a:pPr>
              <a:lnSpc>
                <a:spcPct val="100000"/>
              </a:lnSpc>
            </a:pPr>
            <a:r>
              <a:rPr lang="en-US" dirty="0"/>
              <a:t>Three L2 Engineer per shift (total 3 shifts) at for providing facilities management services round the clock in DC Location</a:t>
            </a:r>
          </a:p>
          <a:p>
            <a:pPr>
              <a:lnSpc>
                <a:spcPct val="100000"/>
              </a:lnSpc>
            </a:pPr>
            <a:r>
              <a:rPr lang="en-US" dirty="0"/>
              <a:t>One L3 Engineer will be available during general shift in the DC Location</a:t>
            </a:r>
          </a:p>
          <a:p>
            <a:pPr>
              <a:lnSpc>
                <a:spcPct val="100000"/>
              </a:lnSpc>
            </a:pPr>
            <a:endParaRPr lang="en-IN" dirty="0"/>
          </a:p>
        </p:txBody>
      </p:sp>
    </p:spTree>
    <p:extLst>
      <p:ext uri="{BB962C8B-B14F-4D97-AF65-F5344CB8AC3E}">
        <p14:creationId xmlns:p14="http://schemas.microsoft.com/office/powerpoint/2010/main" val="396722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IN" dirty="0"/>
              <a:t>PREREQUISITES AND ASSUMPTIONS</a:t>
            </a:r>
          </a:p>
        </p:txBody>
      </p:sp>
    </p:spTree>
    <p:extLst>
      <p:ext uri="{BB962C8B-B14F-4D97-AF65-F5344CB8AC3E}">
        <p14:creationId xmlns:p14="http://schemas.microsoft.com/office/powerpoint/2010/main" val="1424327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A0DD-95FE-446A-BFBC-C3FA43D8ED41}"/>
              </a:ext>
            </a:extLst>
          </p:cNvPr>
          <p:cNvSpPr>
            <a:spLocks noGrp="1"/>
          </p:cNvSpPr>
          <p:nvPr>
            <p:ph type="title"/>
          </p:nvPr>
        </p:nvSpPr>
        <p:spPr/>
        <p:txBody>
          <a:bodyPr/>
          <a:lstStyle/>
          <a:p>
            <a:r>
              <a:rPr lang="en-IN" dirty="0"/>
              <a:t>Prerequisites</a:t>
            </a:r>
          </a:p>
        </p:txBody>
      </p:sp>
      <p:sp>
        <p:nvSpPr>
          <p:cNvPr id="5" name="Content Placeholder 4">
            <a:extLst>
              <a:ext uri="{FF2B5EF4-FFF2-40B4-BE49-F238E27FC236}">
                <a16:creationId xmlns:a16="http://schemas.microsoft.com/office/drawing/2014/main" id="{60469ECA-275D-468A-BBF9-81E8FE3718A8}"/>
              </a:ext>
            </a:extLst>
          </p:cNvPr>
          <p:cNvSpPr>
            <a:spLocks noGrp="1"/>
          </p:cNvSpPr>
          <p:nvPr>
            <p:ph idx="1"/>
          </p:nvPr>
        </p:nvSpPr>
        <p:spPr/>
        <p:txBody>
          <a:bodyPr/>
          <a:lstStyle/>
          <a:p>
            <a:r>
              <a:rPr lang="en-US" dirty="0"/>
              <a:t>Power provisioning for proposed infra</a:t>
            </a:r>
          </a:p>
          <a:p>
            <a:r>
              <a:rPr lang="en-US" dirty="0"/>
              <a:t>Rack provisioning for new hardware</a:t>
            </a:r>
          </a:p>
          <a:p>
            <a:r>
              <a:rPr lang="en-US" dirty="0"/>
              <a:t>Seating space for FMS engineers</a:t>
            </a:r>
          </a:p>
          <a:p>
            <a:r>
              <a:rPr lang="en-US" dirty="0"/>
              <a:t>Workstations for engineers</a:t>
            </a:r>
          </a:p>
          <a:p>
            <a:r>
              <a:rPr lang="en-US" dirty="0"/>
              <a:t>Access of existing infra during the migration process</a:t>
            </a:r>
          </a:p>
          <a:p>
            <a:r>
              <a:rPr lang="en-US" dirty="0"/>
              <a:t>Port availability on active components</a:t>
            </a:r>
          </a:p>
        </p:txBody>
      </p:sp>
    </p:spTree>
    <p:extLst>
      <p:ext uri="{BB962C8B-B14F-4D97-AF65-F5344CB8AC3E}">
        <p14:creationId xmlns:p14="http://schemas.microsoft.com/office/powerpoint/2010/main" val="156538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4BE82-A667-4305-92B4-57262CA78618}"/>
              </a:ext>
            </a:extLst>
          </p:cNvPr>
          <p:cNvSpPr>
            <a:spLocks noGrp="1"/>
          </p:cNvSpPr>
          <p:nvPr>
            <p:ph type="title"/>
          </p:nvPr>
        </p:nvSpPr>
        <p:spPr/>
        <p:txBody>
          <a:bodyPr/>
          <a:lstStyle/>
          <a:p>
            <a:r>
              <a:rPr lang="en-IN" dirty="0"/>
              <a:t> ASSUMPTIONS </a:t>
            </a:r>
          </a:p>
        </p:txBody>
      </p:sp>
      <p:sp>
        <p:nvSpPr>
          <p:cNvPr id="5" name="Content Placeholder 4">
            <a:extLst>
              <a:ext uri="{FF2B5EF4-FFF2-40B4-BE49-F238E27FC236}">
                <a16:creationId xmlns:a16="http://schemas.microsoft.com/office/drawing/2014/main" id="{DD6DBE24-481F-4CE8-8330-FCDCE8B6E000}"/>
              </a:ext>
            </a:extLst>
          </p:cNvPr>
          <p:cNvSpPr>
            <a:spLocks noGrp="1"/>
          </p:cNvSpPr>
          <p:nvPr>
            <p:ph idx="1"/>
          </p:nvPr>
        </p:nvSpPr>
        <p:spPr/>
        <p:txBody>
          <a:bodyPr/>
          <a:lstStyle/>
          <a:p>
            <a:pPr>
              <a:lnSpc>
                <a:spcPct val="100000"/>
              </a:lnSpc>
              <a:spcAft>
                <a:spcPts val="600"/>
              </a:spcAft>
            </a:pPr>
            <a:r>
              <a:rPr lang="en-US" dirty="0"/>
              <a:t>All required Software Licenses like Microsoft Windows, Microsoft SQL, Oracle database, RDS CAL will be provided by bank</a:t>
            </a:r>
          </a:p>
          <a:p>
            <a:pPr>
              <a:lnSpc>
                <a:spcPct val="100000"/>
              </a:lnSpc>
              <a:spcAft>
                <a:spcPts val="600"/>
              </a:spcAft>
            </a:pPr>
            <a:r>
              <a:rPr lang="en-US" dirty="0"/>
              <a:t>Existing Active Directory, DNS and DHCP services are expected to be made available for this project</a:t>
            </a:r>
          </a:p>
          <a:p>
            <a:pPr>
              <a:lnSpc>
                <a:spcPct val="100000"/>
              </a:lnSpc>
              <a:spcAft>
                <a:spcPts val="600"/>
              </a:spcAft>
            </a:pPr>
            <a:r>
              <a:rPr lang="en-US" dirty="0"/>
              <a:t>Relevant firewall ports required for the products to function need to be opened</a:t>
            </a:r>
          </a:p>
          <a:p>
            <a:pPr>
              <a:lnSpc>
                <a:spcPct val="100000"/>
              </a:lnSpc>
              <a:spcAft>
                <a:spcPts val="600"/>
              </a:spcAft>
            </a:pPr>
            <a:r>
              <a:rPr lang="en-US" dirty="0"/>
              <a:t>Adequate Replication bandwidth to be provided for Replication based on RPO</a:t>
            </a:r>
          </a:p>
          <a:p>
            <a:pPr>
              <a:lnSpc>
                <a:spcPct val="100000"/>
              </a:lnSpc>
              <a:spcAft>
                <a:spcPts val="600"/>
              </a:spcAft>
            </a:pPr>
            <a:r>
              <a:rPr lang="en-US" dirty="0"/>
              <a:t>Any new changes during the migration will be considered as Change Request.</a:t>
            </a:r>
          </a:p>
          <a:p>
            <a:pPr>
              <a:lnSpc>
                <a:spcPct val="100000"/>
              </a:lnSpc>
              <a:spcAft>
                <a:spcPts val="600"/>
              </a:spcAft>
            </a:pPr>
            <a:r>
              <a:rPr lang="en-US" dirty="0"/>
              <a:t>Third Party integration Responsibility will be taken care from customer end.</a:t>
            </a:r>
          </a:p>
        </p:txBody>
      </p:sp>
    </p:spTree>
    <p:extLst>
      <p:ext uri="{BB962C8B-B14F-4D97-AF65-F5344CB8AC3E}">
        <p14:creationId xmlns:p14="http://schemas.microsoft.com/office/powerpoint/2010/main" val="3023321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58141F-9DBD-4BAC-AC72-452795D6E282}"/>
              </a:ext>
            </a:extLst>
          </p:cNvPr>
          <p:cNvSpPr>
            <a:spLocks noGrp="1"/>
          </p:cNvSpPr>
          <p:nvPr>
            <p:ph type="title"/>
          </p:nvPr>
        </p:nvSpPr>
        <p:spPr/>
        <p:txBody>
          <a:bodyPr/>
          <a:lstStyle/>
          <a:p>
            <a:r>
              <a:rPr lang="en-IN" dirty="0"/>
              <a:t>OUT OF SCOPE </a:t>
            </a:r>
          </a:p>
        </p:txBody>
      </p:sp>
      <p:sp>
        <p:nvSpPr>
          <p:cNvPr id="5" name="Content Placeholder 4">
            <a:extLst>
              <a:ext uri="{FF2B5EF4-FFF2-40B4-BE49-F238E27FC236}">
                <a16:creationId xmlns:a16="http://schemas.microsoft.com/office/drawing/2014/main" id="{BA6F6850-5758-4537-838E-48A74EEA3299}"/>
              </a:ext>
            </a:extLst>
          </p:cNvPr>
          <p:cNvSpPr>
            <a:spLocks noGrp="1"/>
          </p:cNvSpPr>
          <p:nvPr>
            <p:ph idx="1"/>
          </p:nvPr>
        </p:nvSpPr>
        <p:spPr/>
        <p:txBody>
          <a:bodyPr/>
          <a:lstStyle/>
          <a:p>
            <a:r>
              <a:rPr lang="en-IN" dirty="0"/>
              <a:t>Security components</a:t>
            </a:r>
          </a:p>
          <a:p>
            <a:r>
              <a:rPr lang="en-IN" dirty="0"/>
              <a:t>OS &amp; DB licenses</a:t>
            </a:r>
          </a:p>
          <a:p>
            <a:r>
              <a:rPr lang="en-IN" dirty="0"/>
              <a:t>Application management &amp; maintenance </a:t>
            </a:r>
          </a:p>
        </p:txBody>
      </p:sp>
    </p:spTree>
    <p:extLst>
      <p:ext uri="{BB962C8B-B14F-4D97-AF65-F5344CB8AC3E}">
        <p14:creationId xmlns:p14="http://schemas.microsoft.com/office/powerpoint/2010/main" val="15162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IN" dirty="0"/>
              <a:t>CASE STUDIES</a:t>
            </a:r>
          </a:p>
        </p:txBody>
      </p:sp>
    </p:spTree>
    <p:extLst>
      <p:ext uri="{BB962C8B-B14F-4D97-AF65-F5344CB8AC3E}">
        <p14:creationId xmlns:p14="http://schemas.microsoft.com/office/powerpoint/2010/main" val="525931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FC885-5400-4E77-B02D-39B30C3AC247}"/>
              </a:ext>
            </a:extLst>
          </p:cNvPr>
          <p:cNvSpPr/>
          <p:nvPr/>
        </p:nvSpPr>
        <p:spPr>
          <a:xfrm>
            <a:off x="243817" y="758653"/>
            <a:ext cx="2782386" cy="3970318"/>
          </a:xfrm>
          <a:prstGeom prst="rect">
            <a:avLst/>
          </a:prstGeom>
        </p:spPr>
        <p:txBody>
          <a:bodyPr wrap="square">
            <a:spAutoFit/>
          </a:bodyPr>
          <a:lstStyle/>
          <a:p>
            <a:r>
              <a:rPr lang="en-US" sz="1050" b="1" dirty="0">
                <a:solidFill>
                  <a:srgbClr val="606A74"/>
                </a:solidFill>
                <a:latin typeface="Trebuchet MS" panose="020B0603020202020204" pitchFamily="34" charset="0"/>
              </a:rPr>
              <a:t>Infrastructure Scope</a:t>
            </a:r>
          </a:p>
          <a:p>
            <a:endParaRPr lang="en-US" sz="1050" b="1"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Supply, Installation, Commissioning and support of IT Infrastructure at Allahabad Bank Primary DC Site (Mumbai), DR Site (</a:t>
            </a:r>
            <a:r>
              <a:rPr lang="en-US" sz="1050" dirty="0" err="1">
                <a:solidFill>
                  <a:srgbClr val="606A74"/>
                </a:solidFill>
                <a:latin typeface="Trebuchet MS" panose="020B0603020202020204" pitchFamily="34" charset="0"/>
              </a:rPr>
              <a:t>Lucknow</a:t>
            </a:r>
            <a:r>
              <a:rPr lang="en-US" sz="1050" dirty="0">
                <a:solidFill>
                  <a:srgbClr val="606A74"/>
                </a:solidFill>
                <a:latin typeface="Trebuchet MS" panose="020B0603020202020204" pitchFamily="34" charset="0"/>
              </a:rPr>
              <a:t>) which includes:</a:t>
            </a:r>
          </a:p>
          <a:p>
            <a:pPr marL="511969" lvl="1" indent="-169069">
              <a:buFont typeface="Arial" pitchFamily="34" charset="0"/>
              <a:buChar char="•"/>
            </a:pPr>
            <a:r>
              <a:rPr lang="en-US" sz="1050" dirty="0">
                <a:solidFill>
                  <a:srgbClr val="606A74"/>
                </a:solidFill>
                <a:latin typeface="Trebuchet MS" panose="020B0603020202020204" pitchFamily="34" charset="0"/>
              </a:rPr>
              <a:t>Servers, </a:t>
            </a:r>
          </a:p>
          <a:p>
            <a:pPr marL="511969" lvl="1" indent="-169069">
              <a:buFont typeface="Arial" pitchFamily="34" charset="0"/>
              <a:buChar char="•"/>
            </a:pPr>
            <a:r>
              <a:rPr lang="en-US" sz="1050" dirty="0">
                <a:solidFill>
                  <a:srgbClr val="606A74"/>
                </a:solidFill>
                <a:latin typeface="Trebuchet MS" panose="020B0603020202020204" pitchFamily="34" charset="0"/>
              </a:rPr>
              <a:t>Storage, </a:t>
            </a:r>
          </a:p>
          <a:p>
            <a:pPr marL="511969" lvl="1" indent="-169069">
              <a:buFont typeface="Arial" pitchFamily="34" charset="0"/>
              <a:buChar char="•"/>
            </a:pPr>
            <a:r>
              <a:rPr lang="en-US" sz="1050" dirty="0">
                <a:solidFill>
                  <a:srgbClr val="606A74"/>
                </a:solidFill>
                <a:latin typeface="Trebuchet MS" panose="020B0603020202020204" pitchFamily="34" charset="0"/>
              </a:rPr>
              <a:t>Tape Drives, </a:t>
            </a:r>
          </a:p>
          <a:p>
            <a:pPr marL="511969" lvl="1" indent="-169069">
              <a:buFont typeface="Arial" pitchFamily="34" charset="0"/>
              <a:buChar char="•"/>
            </a:pPr>
            <a:r>
              <a:rPr lang="en-US" sz="1050" dirty="0">
                <a:solidFill>
                  <a:srgbClr val="606A74"/>
                </a:solidFill>
                <a:latin typeface="Trebuchet MS" panose="020B0603020202020204" pitchFamily="34" charset="0"/>
              </a:rPr>
              <a:t>SAN Switch, </a:t>
            </a:r>
          </a:p>
          <a:p>
            <a:pPr marL="511969" lvl="1" indent="-169069">
              <a:buFont typeface="Arial" pitchFamily="34" charset="0"/>
              <a:buChar char="•"/>
            </a:pPr>
            <a:r>
              <a:rPr lang="en-US" sz="1050" dirty="0">
                <a:solidFill>
                  <a:srgbClr val="606A74"/>
                </a:solidFill>
                <a:latin typeface="Trebuchet MS" panose="020B0603020202020204" pitchFamily="34" charset="0"/>
              </a:rPr>
              <a:t>Virtualization Software, </a:t>
            </a:r>
          </a:p>
          <a:p>
            <a:pPr marL="511969" lvl="1" indent="-169069">
              <a:buFont typeface="Arial" pitchFamily="34" charset="0"/>
              <a:buChar char="•"/>
            </a:pPr>
            <a:r>
              <a:rPr lang="en-US" sz="1050" dirty="0">
                <a:solidFill>
                  <a:srgbClr val="606A74"/>
                </a:solidFill>
                <a:latin typeface="Trebuchet MS" panose="020B0603020202020204" pitchFamily="34" charset="0"/>
              </a:rPr>
              <a:t>Cloud Software from 2nd year onwards, </a:t>
            </a:r>
          </a:p>
          <a:p>
            <a:pPr marL="511969" lvl="1" indent="-169069">
              <a:buFont typeface="Arial" pitchFamily="34" charset="0"/>
              <a:buChar char="•"/>
            </a:pPr>
            <a:r>
              <a:rPr lang="en-US" sz="1050" dirty="0">
                <a:solidFill>
                  <a:srgbClr val="606A74"/>
                </a:solidFill>
                <a:latin typeface="Trebuchet MS" panose="020B0603020202020204" pitchFamily="34" charset="0"/>
              </a:rPr>
              <a:t>Backup Software,</a:t>
            </a:r>
          </a:p>
          <a:p>
            <a:pPr marL="511969" lvl="1" indent="-169069">
              <a:buFont typeface="Arial" pitchFamily="34" charset="0"/>
              <a:buChar char="•"/>
            </a:pPr>
            <a:r>
              <a:rPr lang="en-US" sz="1050" dirty="0">
                <a:solidFill>
                  <a:srgbClr val="606A74"/>
                </a:solidFill>
                <a:latin typeface="Trebuchet MS" panose="020B0603020202020204" pitchFamily="34" charset="0"/>
              </a:rPr>
              <a:t>EMS, </a:t>
            </a:r>
          </a:p>
          <a:p>
            <a:pPr marL="511969" lvl="1" indent="-169069">
              <a:buFont typeface="Arial" pitchFamily="34" charset="0"/>
              <a:buChar char="•"/>
            </a:pPr>
            <a:r>
              <a:rPr lang="en-US" sz="1050" dirty="0">
                <a:solidFill>
                  <a:srgbClr val="606A74"/>
                </a:solidFill>
                <a:latin typeface="Trebuchet MS" panose="020B0603020202020204" pitchFamily="34" charset="0"/>
              </a:rPr>
              <a:t>10G ports for existing core switch</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Passive cabling for connecting supplied servers with SAN switches and connecting other supplied devices / interconnectivity </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Buyback of existing Infra </a:t>
            </a:r>
            <a:endParaRPr lang="en-IN" sz="1050" dirty="0">
              <a:solidFill>
                <a:srgbClr val="606A74"/>
              </a:solidFill>
              <a:latin typeface="Trebuchet MS" panose="020B0603020202020204" pitchFamily="34" charset="0"/>
            </a:endParaRPr>
          </a:p>
          <a:p>
            <a:pPr marL="129779" indent="-129779"/>
            <a:endParaRPr lang="en-US" sz="1050" dirty="0">
              <a:latin typeface="Trebuchet MS" panose="020B0603020202020204" pitchFamily="34" charset="0"/>
            </a:endParaRPr>
          </a:p>
          <a:p>
            <a:endParaRPr lang="en-IN" sz="1050" dirty="0">
              <a:latin typeface="Trebuchet MS" panose="020B0603020202020204" pitchFamily="34" charset="0"/>
            </a:endParaRPr>
          </a:p>
          <a:p>
            <a:endParaRPr lang="en-IN" sz="1050" dirty="0">
              <a:latin typeface="Trebuchet MS" panose="020B0603020202020204" pitchFamily="34" charset="0"/>
            </a:endParaRPr>
          </a:p>
        </p:txBody>
      </p:sp>
      <p:sp>
        <p:nvSpPr>
          <p:cNvPr id="3" name="Rectangle 2">
            <a:extLst>
              <a:ext uri="{FF2B5EF4-FFF2-40B4-BE49-F238E27FC236}">
                <a16:creationId xmlns:a16="http://schemas.microsoft.com/office/drawing/2014/main" id="{765A8547-EB19-45F6-B6AD-D32ED1793FEB}"/>
              </a:ext>
            </a:extLst>
          </p:cNvPr>
          <p:cNvSpPr/>
          <p:nvPr/>
        </p:nvSpPr>
        <p:spPr>
          <a:xfrm>
            <a:off x="3198880" y="808774"/>
            <a:ext cx="2766010" cy="3808735"/>
          </a:xfrm>
          <a:prstGeom prst="rect">
            <a:avLst/>
          </a:prstGeom>
        </p:spPr>
        <p:txBody>
          <a:bodyPr wrap="square">
            <a:spAutoFit/>
          </a:bodyPr>
          <a:lstStyle/>
          <a:p>
            <a:r>
              <a:rPr lang="en-US" sz="1050" b="1" dirty="0">
                <a:solidFill>
                  <a:srgbClr val="606A74"/>
                </a:solidFill>
                <a:latin typeface="Trebuchet MS" panose="020B0603020202020204" pitchFamily="34" charset="0"/>
              </a:rPr>
              <a:t>Implementation and Integration</a:t>
            </a:r>
          </a:p>
          <a:p>
            <a:endParaRPr lang="en-US" sz="1050" b="1"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Implementation &amp; configuration of hardware, software components</a:t>
            </a:r>
          </a:p>
          <a:p>
            <a:pPr marL="129779" indent="-129779">
              <a:buFont typeface="Arial" pitchFamily="34" charset="0"/>
              <a:buChar char="•"/>
            </a:pPr>
            <a:r>
              <a:rPr lang="en-GB" sz="1050" dirty="0">
                <a:solidFill>
                  <a:srgbClr val="606A74"/>
                </a:solidFill>
                <a:latin typeface="Trebuchet MS" panose="020B0603020202020204" pitchFamily="34" charset="0"/>
              </a:rPr>
              <a:t>Virtualization and cloud Set-up</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Installation &amp; configuration of the Virtualization software proposed </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Configure virtual machines (VMs)</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Create separate groups for Application Server set cluster, and Database Server set cluster, etc. as per application landscape</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Implementation of Cloud solution 2nd year onward</a:t>
            </a:r>
          </a:p>
          <a:p>
            <a:pPr marL="129779" indent="-129779"/>
            <a:endParaRPr lang="en-GB" sz="1050" b="1" dirty="0">
              <a:solidFill>
                <a:srgbClr val="606A74"/>
              </a:solidFill>
              <a:latin typeface="Trebuchet MS" panose="020B0603020202020204" pitchFamily="34" charset="0"/>
            </a:endParaRPr>
          </a:p>
          <a:p>
            <a:pPr marL="129779" indent="-129779"/>
            <a:r>
              <a:rPr lang="en-GB" sz="1050" b="1" dirty="0">
                <a:solidFill>
                  <a:srgbClr val="606A74"/>
                </a:solidFill>
                <a:latin typeface="Trebuchet MS" panose="020B0603020202020204" pitchFamily="34" charset="0"/>
              </a:rPr>
              <a:t>Network</a:t>
            </a:r>
            <a:endParaRPr lang="en-IN" sz="1050" b="1"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Installation of 10G ports in existing core switch and connect the proposed servers for network connectivity.</a:t>
            </a:r>
            <a:endParaRPr lang="en-IN" sz="1050" dirty="0">
              <a:solidFill>
                <a:srgbClr val="606A74"/>
              </a:solidFill>
              <a:latin typeface="Trebuchet MS" panose="020B0603020202020204" pitchFamily="34" charset="0"/>
            </a:endParaRPr>
          </a:p>
          <a:p>
            <a:endParaRPr lang="en-IN" sz="1050" dirty="0">
              <a:latin typeface="Trebuchet MS" panose="020B0603020202020204" pitchFamily="34" charset="0"/>
            </a:endParaRPr>
          </a:p>
          <a:p>
            <a:pPr>
              <a:buFont typeface="Arial" pitchFamily="34" charset="0"/>
              <a:buChar char="•"/>
            </a:pPr>
            <a:endParaRPr lang="en-US" sz="1050" dirty="0">
              <a:latin typeface="Trebuchet MS" panose="020B0603020202020204" pitchFamily="34" charset="0"/>
            </a:endParaRPr>
          </a:p>
          <a:p>
            <a:endParaRPr lang="en-IN" sz="1050" dirty="0">
              <a:latin typeface="Trebuchet MS" panose="020B0603020202020204" pitchFamily="34" charset="0"/>
            </a:endParaRPr>
          </a:p>
          <a:p>
            <a:endParaRPr lang="en-IN" sz="1050" dirty="0">
              <a:latin typeface="Trebuchet MS" panose="020B0603020202020204" pitchFamily="34" charset="0"/>
            </a:endParaRPr>
          </a:p>
        </p:txBody>
      </p:sp>
      <p:sp>
        <p:nvSpPr>
          <p:cNvPr id="4" name="Rectangle 3">
            <a:extLst>
              <a:ext uri="{FF2B5EF4-FFF2-40B4-BE49-F238E27FC236}">
                <a16:creationId xmlns:a16="http://schemas.microsoft.com/office/drawing/2014/main" id="{0465230D-C832-447D-9136-FCAA45979FCC}"/>
              </a:ext>
            </a:extLst>
          </p:cNvPr>
          <p:cNvSpPr/>
          <p:nvPr/>
        </p:nvSpPr>
        <p:spPr>
          <a:xfrm>
            <a:off x="6156827" y="806177"/>
            <a:ext cx="2779038" cy="2031325"/>
          </a:xfrm>
          <a:prstGeom prst="rect">
            <a:avLst/>
          </a:prstGeom>
        </p:spPr>
        <p:txBody>
          <a:bodyPr wrap="square">
            <a:spAutoFit/>
          </a:bodyPr>
          <a:lstStyle/>
          <a:p>
            <a:r>
              <a:rPr lang="en-US" sz="1050" b="1" dirty="0">
                <a:solidFill>
                  <a:srgbClr val="606A74"/>
                </a:solidFill>
                <a:latin typeface="Trebuchet MS" panose="020B0603020202020204" pitchFamily="34" charset="0"/>
              </a:rPr>
              <a:t>Migration</a:t>
            </a:r>
          </a:p>
          <a:p>
            <a:endParaRPr lang="en-US" sz="1050" b="1"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Migrate existing application (inventory list provided in the RFP) from Physical to Virtual (P2V) as per the requirement of the bank </a:t>
            </a:r>
          </a:p>
          <a:p>
            <a:pPr marL="129779" indent="-129779">
              <a:buFont typeface="Arial" pitchFamily="34" charset="0"/>
              <a:buChar char="•"/>
            </a:pPr>
            <a:r>
              <a:rPr lang="en-US" sz="1050" dirty="0">
                <a:solidFill>
                  <a:srgbClr val="606A74"/>
                </a:solidFill>
                <a:latin typeface="Trebuchet MS" panose="020B0603020202020204" pitchFamily="34" charset="0"/>
              </a:rPr>
              <a:t>Migration of Data from existing storage to new storage</a:t>
            </a:r>
          </a:p>
          <a:p>
            <a:pPr marL="129779" indent="-129779"/>
            <a:endParaRPr lang="en-IN" sz="1050" dirty="0">
              <a:latin typeface="Trebuchet MS" panose="020B0603020202020204" pitchFamily="34" charset="0"/>
            </a:endParaRPr>
          </a:p>
          <a:p>
            <a:pPr>
              <a:buFont typeface="Arial" pitchFamily="34" charset="0"/>
              <a:buChar char="•"/>
            </a:pPr>
            <a:endParaRPr lang="en-US" sz="1050" dirty="0">
              <a:latin typeface="Trebuchet MS" panose="020B0603020202020204" pitchFamily="34" charset="0"/>
            </a:endParaRPr>
          </a:p>
          <a:p>
            <a:endParaRPr lang="en-IN" sz="1050" dirty="0">
              <a:latin typeface="Trebuchet MS" panose="020B0603020202020204" pitchFamily="34" charset="0"/>
            </a:endParaRPr>
          </a:p>
          <a:p>
            <a:endParaRPr lang="en-IN" sz="1050" dirty="0">
              <a:latin typeface="Trebuchet MS" panose="020B0603020202020204" pitchFamily="34" charset="0"/>
            </a:endParaRPr>
          </a:p>
        </p:txBody>
      </p:sp>
      <p:sp>
        <p:nvSpPr>
          <p:cNvPr id="5" name="Rounded Rectangle 10">
            <a:extLst>
              <a:ext uri="{FF2B5EF4-FFF2-40B4-BE49-F238E27FC236}">
                <a16:creationId xmlns:a16="http://schemas.microsoft.com/office/drawing/2014/main" id="{5A5A65A0-8D33-4B14-8991-79AD9E574D31}"/>
              </a:ext>
            </a:extLst>
          </p:cNvPr>
          <p:cNvSpPr/>
          <p:nvPr/>
        </p:nvSpPr>
        <p:spPr>
          <a:xfrm>
            <a:off x="178050" y="708652"/>
            <a:ext cx="2810079" cy="3351479"/>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Trebuchet MS" panose="020B0603020202020204" pitchFamily="34" charset="0"/>
            </a:endParaRPr>
          </a:p>
        </p:txBody>
      </p:sp>
      <p:sp>
        <p:nvSpPr>
          <p:cNvPr id="6" name="Rounded Rectangle 11">
            <a:extLst>
              <a:ext uri="{FF2B5EF4-FFF2-40B4-BE49-F238E27FC236}">
                <a16:creationId xmlns:a16="http://schemas.microsoft.com/office/drawing/2014/main" id="{F53F29F7-5317-4708-83B3-BE72AD2CC279}"/>
              </a:ext>
            </a:extLst>
          </p:cNvPr>
          <p:cNvSpPr/>
          <p:nvPr/>
        </p:nvSpPr>
        <p:spPr>
          <a:xfrm>
            <a:off x="3133553" y="724980"/>
            <a:ext cx="2810079" cy="3351479"/>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Trebuchet MS" panose="020B0603020202020204" pitchFamily="34" charset="0"/>
            </a:endParaRPr>
          </a:p>
        </p:txBody>
      </p:sp>
      <p:sp>
        <p:nvSpPr>
          <p:cNvPr id="7" name="Rounded Rectangle 13">
            <a:extLst>
              <a:ext uri="{FF2B5EF4-FFF2-40B4-BE49-F238E27FC236}">
                <a16:creationId xmlns:a16="http://schemas.microsoft.com/office/drawing/2014/main" id="{2398A907-6A91-4646-B292-E3E43300279E}"/>
              </a:ext>
            </a:extLst>
          </p:cNvPr>
          <p:cNvSpPr/>
          <p:nvPr/>
        </p:nvSpPr>
        <p:spPr>
          <a:xfrm>
            <a:off x="6098852" y="731510"/>
            <a:ext cx="2810079" cy="1559456"/>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Trebuchet MS" panose="020B0603020202020204" pitchFamily="34" charset="0"/>
            </a:endParaRPr>
          </a:p>
        </p:txBody>
      </p:sp>
      <p:sp>
        <p:nvSpPr>
          <p:cNvPr id="9" name="Rectangle 8">
            <a:extLst>
              <a:ext uri="{FF2B5EF4-FFF2-40B4-BE49-F238E27FC236}">
                <a16:creationId xmlns:a16="http://schemas.microsoft.com/office/drawing/2014/main" id="{972EFC32-E22A-4EF1-93E5-2E3F101054F6}"/>
              </a:ext>
            </a:extLst>
          </p:cNvPr>
          <p:cNvSpPr/>
          <p:nvPr/>
        </p:nvSpPr>
        <p:spPr>
          <a:xfrm>
            <a:off x="6223969" y="2457447"/>
            <a:ext cx="2741981" cy="2192908"/>
          </a:xfrm>
          <a:prstGeom prst="rect">
            <a:avLst/>
          </a:prstGeom>
        </p:spPr>
        <p:txBody>
          <a:bodyPr wrap="square">
            <a:spAutoFit/>
          </a:bodyPr>
          <a:lstStyle/>
          <a:p>
            <a:r>
              <a:rPr lang="en-US" sz="1050" b="1" dirty="0">
                <a:solidFill>
                  <a:srgbClr val="606A74"/>
                </a:solidFill>
                <a:latin typeface="Trebuchet MS" panose="020B0603020202020204" pitchFamily="34" charset="0"/>
              </a:rPr>
              <a:t>Facility Management Services</a:t>
            </a:r>
          </a:p>
          <a:p>
            <a:pPr marL="129779" indent="-129779">
              <a:buFont typeface="Arial" pitchFamily="34" charset="0"/>
              <a:buChar char="•"/>
            </a:pPr>
            <a:r>
              <a:rPr lang="en-US" sz="1050" dirty="0">
                <a:solidFill>
                  <a:srgbClr val="606A74"/>
                </a:solidFill>
                <a:latin typeface="Trebuchet MS" panose="020B0603020202020204" pitchFamily="34" charset="0"/>
              </a:rPr>
              <a:t>Provide Operations &amp; Management Services to operate and maintain the proposed solution for 5 Years.</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One person per shift (total 3 shifts) at DC is required for providing facilities management services round the clock.</a:t>
            </a:r>
            <a:endParaRPr lang="en-IN" sz="1050" dirty="0">
              <a:solidFill>
                <a:srgbClr val="606A74"/>
              </a:solidFill>
              <a:latin typeface="Trebuchet MS" panose="020B0603020202020204" pitchFamily="34" charset="0"/>
            </a:endParaRPr>
          </a:p>
          <a:p>
            <a:pPr marL="129779" indent="-129779">
              <a:buFont typeface="Arial" pitchFamily="34" charset="0"/>
              <a:buChar char="•"/>
            </a:pPr>
            <a:r>
              <a:rPr lang="en-US" sz="1050" dirty="0">
                <a:solidFill>
                  <a:srgbClr val="606A74"/>
                </a:solidFill>
                <a:latin typeface="Trebuchet MS" panose="020B0603020202020204" pitchFamily="34" charset="0"/>
              </a:rPr>
              <a:t>During quarterly DR Drills when Bank’s DR site at </a:t>
            </a:r>
            <a:r>
              <a:rPr lang="en-US" sz="1050" dirty="0" err="1">
                <a:solidFill>
                  <a:srgbClr val="606A74"/>
                </a:solidFill>
                <a:latin typeface="Trebuchet MS" panose="020B0603020202020204" pitchFamily="34" charset="0"/>
              </a:rPr>
              <a:t>Lucknow</a:t>
            </a:r>
            <a:r>
              <a:rPr lang="en-US" sz="1050" dirty="0">
                <a:solidFill>
                  <a:srgbClr val="606A74"/>
                </a:solidFill>
                <a:latin typeface="Trebuchet MS" panose="020B0603020202020204" pitchFamily="34" charset="0"/>
              </a:rPr>
              <a:t> acts as Primary Site, bidder will have to provide round the clock onsite support at DRS, </a:t>
            </a:r>
            <a:r>
              <a:rPr lang="en-US" sz="1050" dirty="0" err="1">
                <a:solidFill>
                  <a:srgbClr val="606A74"/>
                </a:solidFill>
                <a:latin typeface="Trebuchet MS" panose="020B0603020202020204" pitchFamily="34" charset="0"/>
              </a:rPr>
              <a:t>Lucknow</a:t>
            </a:r>
            <a:r>
              <a:rPr lang="en-US" sz="1050" dirty="0">
                <a:solidFill>
                  <a:srgbClr val="606A74"/>
                </a:solidFill>
                <a:latin typeface="Trebuchet MS" panose="020B0603020202020204" pitchFamily="34" charset="0"/>
              </a:rPr>
              <a:t>.</a:t>
            </a:r>
          </a:p>
          <a:p>
            <a:pPr marL="129779" indent="-129779">
              <a:buFont typeface="Arial" pitchFamily="34" charset="0"/>
              <a:buChar char="•"/>
            </a:pPr>
            <a:endParaRPr lang="en-IN" sz="1050" dirty="0">
              <a:solidFill>
                <a:srgbClr val="606A74"/>
              </a:solidFill>
              <a:latin typeface="Trebuchet MS" panose="020B0603020202020204" pitchFamily="34" charset="0"/>
            </a:endParaRPr>
          </a:p>
          <a:p>
            <a:endParaRPr lang="en-IN" sz="1050" dirty="0">
              <a:latin typeface="Trebuchet MS" panose="020B0603020202020204" pitchFamily="34" charset="0"/>
            </a:endParaRPr>
          </a:p>
        </p:txBody>
      </p:sp>
      <p:sp>
        <p:nvSpPr>
          <p:cNvPr id="10" name="Rounded Rectangle 17">
            <a:extLst>
              <a:ext uri="{FF2B5EF4-FFF2-40B4-BE49-F238E27FC236}">
                <a16:creationId xmlns:a16="http://schemas.microsoft.com/office/drawing/2014/main" id="{03492B10-E2F2-452A-AEAB-C041C187BA05}"/>
              </a:ext>
            </a:extLst>
          </p:cNvPr>
          <p:cNvSpPr/>
          <p:nvPr/>
        </p:nvSpPr>
        <p:spPr>
          <a:xfrm>
            <a:off x="6098852" y="2384392"/>
            <a:ext cx="2837013" cy="2085914"/>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pic>
        <p:nvPicPr>
          <p:cNvPr id="16" name="Picture 15">
            <a:extLst>
              <a:ext uri="{FF2B5EF4-FFF2-40B4-BE49-F238E27FC236}">
                <a16:creationId xmlns:a16="http://schemas.microsoft.com/office/drawing/2014/main" id="{19AB6ACF-7F3F-4EBB-8AF8-E9F6D7231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36" y="4145296"/>
            <a:ext cx="2782386" cy="703268"/>
          </a:xfrm>
          <a:prstGeom prst="rect">
            <a:avLst/>
          </a:prstGeom>
        </p:spPr>
      </p:pic>
      <p:sp>
        <p:nvSpPr>
          <p:cNvPr id="18" name="TextBox 17">
            <a:extLst>
              <a:ext uri="{FF2B5EF4-FFF2-40B4-BE49-F238E27FC236}">
                <a16:creationId xmlns:a16="http://schemas.microsoft.com/office/drawing/2014/main" id="{867DC01A-44E0-4D3B-948C-A48671C5783D}"/>
              </a:ext>
            </a:extLst>
          </p:cNvPr>
          <p:cNvSpPr txBox="1"/>
          <p:nvPr/>
        </p:nvSpPr>
        <p:spPr>
          <a:xfrm>
            <a:off x="3133553" y="4145296"/>
            <a:ext cx="2810079" cy="577081"/>
          </a:xfrm>
          <a:prstGeom prst="rect">
            <a:avLst/>
          </a:prstGeom>
          <a:solidFill>
            <a:schemeClr val="accent4">
              <a:lumMod val="20000"/>
              <a:lumOff val="80000"/>
            </a:schemeClr>
          </a:solidFill>
        </p:spPr>
        <p:txBody>
          <a:bodyPr wrap="square" rtlCol="0">
            <a:spAutoFit/>
          </a:bodyPr>
          <a:lstStyle/>
          <a:p>
            <a:pPr algn="ctr"/>
            <a:r>
              <a:rPr lang="en-IN" sz="1050" b="1" dirty="0"/>
              <a:t>155 Servers in DC &amp; 85 Servers in DR consolidated to 10 servers each in DC &amp; DR</a:t>
            </a:r>
          </a:p>
        </p:txBody>
      </p:sp>
      <p:sp>
        <p:nvSpPr>
          <p:cNvPr id="8" name="Title 7">
            <a:extLst>
              <a:ext uri="{FF2B5EF4-FFF2-40B4-BE49-F238E27FC236}">
                <a16:creationId xmlns:a16="http://schemas.microsoft.com/office/drawing/2014/main" id="{D5F9A060-06D5-4B84-8CA1-5B4EC7E64849}"/>
              </a:ext>
            </a:extLst>
          </p:cNvPr>
          <p:cNvSpPr>
            <a:spLocks noGrp="1"/>
          </p:cNvSpPr>
          <p:nvPr>
            <p:ph type="title"/>
          </p:nvPr>
        </p:nvSpPr>
        <p:spPr>
          <a:xfrm>
            <a:off x="324000" y="367273"/>
            <a:ext cx="7537450" cy="369322"/>
          </a:xfrm>
        </p:spPr>
        <p:txBody>
          <a:bodyPr/>
          <a:lstStyle/>
          <a:p>
            <a:r>
              <a:rPr lang="en-IN" dirty="0"/>
              <a:t>Allahabad Bank : Virtualization Project</a:t>
            </a:r>
          </a:p>
        </p:txBody>
      </p:sp>
    </p:spTree>
    <p:extLst>
      <p:ext uri="{BB962C8B-B14F-4D97-AF65-F5344CB8AC3E}">
        <p14:creationId xmlns:p14="http://schemas.microsoft.com/office/powerpoint/2010/main" val="369424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435" y="987530"/>
            <a:ext cx="8487245" cy="230832"/>
          </a:xfrm>
          <a:prstGeom prst="rect">
            <a:avLst/>
          </a:prstGeom>
          <a:noFill/>
        </p:spPr>
        <p:txBody>
          <a:bodyPr wrap="square" rtlCol="0">
            <a:spAutoFit/>
          </a:bodyPr>
          <a:lstStyle/>
          <a:p>
            <a:pPr algn="just" defTabSz="514350">
              <a:defRPr/>
            </a:pPr>
            <a:endParaRPr lang="en-IN" sz="900" kern="1200" dirty="0">
              <a:solidFill>
                <a:prstClr val="black"/>
              </a:solidFill>
              <a:cs typeface="Arial" panose="020B0604020202020204" pitchFamily="34" charset="0"/>
            </a:endParaRPr>
          </a:p>
        </p:txBody>
      </p:sp>
      <p:sp>
        <p:nvSpPr>
          <p:cNvPr id="6" name="Content Placeholder 2"/>
          <p:cNvSpPr txBox="1">
            <a:spLocks/>
          </p:cNvSpPr>
          <p:nvPr/>
        </p:nvSpPr>
        <p:spPr>
          <a:xfrm>
            <a:off x="326877" y="1512749"/>
            <a:ext cx="2731618" cy="1563071"/>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lIns="68569" tIns="68569" rIns="68569" bIns="68569"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63">
              <a:buClr>
                <a:srgbClr val="44546A"/>
              </a:buClr>
              <a:defRPr/>
            </a:pPr>
            <a:r>
              <a:rPr lang="en-US" sz="900" b="1" dirty="0">
                <a:solidFill>
                  <a:srgbClr val="595959"/>
                </a:solidFill>
                <a:ea typeface="Open Sans Condensed" panose="020B0806030504020204" pitchFamily="34" charset="0"/>
                <a:cs typeface="Arial" panose="020B0604020202020204" pitchFamily="34" charset="0"/>
              </a:rPr>
              <a:t>Drivers for the  Opportunity</a:t>
            </a:r>
          </a:p>
          <a:p>
            <a:pPr algn="just" defTabSz="385763">
              <a:buFont typeface="Wingdings" panose="05000000000000000000" pitchFamily="2" charset="2"/>
              <a:buChar char="§"/>
              <a:defRPr/>
            </a:pPr>
            <a:r>
              <a:rPr lang="en-IN" sz="900" dirty="0">
                <a:solidFill>
                  <a:srgbClr val="595959"/>
                </a:solidFill>
                <a:ea typeface="Open Sans Condensed" panose="020B0806030504020204" pitchFamily="34" charset="0"/>
                <a:cs typeface="Arial" panose="020B0604020202020204" pitchFamily="34" charset="0"/>
              </a:rPr>
              <a:t>Transform the current Infrastructure to have the latest in technology, efficient and ready to scale.</a:t>
            </a:r>
          </a:p>
          <a:p>
            <a:pPr algn="l" defTabSz="385763">
              <a:buFont typeface="Wingdings" panose="05000000000000000000" pitchFamily="2" charset="2"/>
              <a:buChar char="§"/>
              <a:defRPr/>
            </a:pPr>
            <a:r>
              <a:rPr lang="en-IN" sz="900" dirty="0">
                <a:solidFill>
                  <a:srgbClr val="595959"/>
                </a:solidFill>
                <a:ea typeface="Open Sans Condensed" panose="020B0806030504020204" pitchFamily="34" charset="0"/>
                <a:cs typeface="Arial" panose="020B0604020202020204" pitchFamily="34" charset="0"/>
              </a:rPr>
              <a:t>Consolidate the applications infra in different data centre.</a:t>
            </a:r>
          </a:p>
          <a:p>
            <a:pPr algn="l" defTabSz="385763">
              <a:buFont typeface="Wingdings" panose="05000000000000000000" pitchFamily="2" charset="2"/>
              <a:buChar char="§"/>
              <a:defRPr/>
            </a:pPr>
            <a:r>
              <a:rPr lang="en-IN" sz="900" dirty="0">
                <a:solidFill>
                  <a:srgbClr val="595959"/>
                </a:solidFill>
                <a:ea typeface="Open Sans Condensed" panose="020B0806030504020204" pitchFamily="34" charset="0"/>
                <a:cs typeface="Arial" panose="020B0604020202020204" pitchFamily="34" charset="0"/>
              </a:rPr>
              <a:t>Provide high availability for the application with improved security. </a:t>
            </a:r>
          </a:p>
          <a:p>
            <a:pPr algn="l" defTabSz="385763">
              <a:buFont typeface="Wingdings" panose="05000000000000000000" pitchFamily="2" charset="2"/>
              <a:buChar char="§"/>
              <a:defRPr/>
            </a:pPr>
            <a:r>
              <a:rPr lang="en-IN" sz="900" dirty="0">
                <a:solidFill>
                  <a:srgbClr val="595959"/>
                </a:solidFill>
                <a:ea typeface="Open Sans Condensed" panose="020B0806030504020204" pitchFamily="34" charset="0"/>
                <a:cs typeface="Arial" panose="020B0604020202020204" pitchFamily="34" charset="0"/>
              </a:rPr>
              <a:t>Provide a round the clock monitoring and support</a:t>
            </a:r>
          </a:p>
        </p:txBody>
      </p:sp>
      <p:sp>
        <p:nvSpPr>
          <p:cNvPr id="7" name="Content Placeholder 2"/>
          <p:cNvSpPr txBox="1">
            <a:spLocks/>
          </p:cNvSpPr>
          <p:nvPr/>
        </p:nvSpPr>
        <p:spPr>
          <a:xfrm>
            <a:off x="3163003" y="1512749"/>
            <a:ext cx="2912568" cy="1563071"/>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350">
              <a:lnSpc>
                <a:spcPct val="100000"/>
              </a:lnSpc>
              <a:spcBef>
                <a:spcPts val="0"/>
              </a:spcBef>
              <a:buClr>
                <a:srgbClr val="44546A"/>
              </a:buClr>
              <a:buNone/>
              <a:defRPr/>
            </a:pPr>
            <a:r>
              <a:rPr lang="en-US" sz="900" b="1" dirty="0">
                <a:solidFill>
                  <a:srgbClr val="595959"/>
                </a:solidFill>
                <a:ea typeface="Open Sans Condensed" panose="020B0806030504020204" pitchFamily="34" charset="0"/>
                <a:cs typeface="Arial" panose="020B0604020202020204" pitchFamily="34" charset="0"/>
              </a:rPr>
              <a:t>Solution</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Built a Private Cloud for DC &amp; DR </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Migrate 100+ servers and 60 TB data migration</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VMware, OVM based Hypervisors</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Enabled DRaaS tool based replication and recovery at DC and DR with RTO/RPO SLA’s</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Improved Security Significantly</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Project Management for Implementation </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Managed Services for 5 years</a:t>
            </a:r>
          </a:p>
          <a:p>
            <a:pPr marL="171450" lvl="2" indent="-171450" algn="just" defTabSz="385763">
              <a:lnSpc>
                <a:spcPct val="100000"/>
              </a:lnSpc>
              <a:spcBef>
                <a:spcPts val="0"/>
              </a:spcBef>
              <a:buClr>
                <a:srgbClr val="595959"/>
              </a:buClr>
              <a:buSzPct val="100000"/>
              <a:buFont typeface="Wingdings" panose="05000000000000000000" pitchFamily="2" charset="2"/>
              <a:buChar char="§"/>
              <a:defRPr/>
            </a:pPr>
            <a:endParaRPr lang="en-US" sz="900" dirty="0">
              <a:solidFill>
                <a:srgbClr val="595959"/>
              </a:solidFill>
              <a:cs typeface="Arial" panose="020B0604020202020204" pitchFamily="34" charset="0"/>
            </a:endParaRPr>
          </a:p>
          <a:p>
            <a:pPr marL="0" indent="0" defTabSz="514350">
              <a:lnSpc>
                <a:spcPct val="100000"/>
              </a:lnSpc>
              <a:spcBef>
                <a:spcPts val="0"/>
              </a:spcBef>
              <a:buClr>
                <a:srgbClr val="44546A"/>
              </a:buClr>
              <a:buNone/>
              <a:defRPr/>
            </a:pPr>
            <a:endParaRPr lang="en-IN" sz="900" dirty="0">
              <a:solidFill>
                <a:srgbClr val="595959"/>
              </a:solidFill>
              <a:ea typeface="Open Sans Condensed" panose="020B0806030504020204" pitchFamily="34" charset="0"/>
              <a:cs typeface="Arial" panose="020B0604020202020204" pitchFamily="34" charset="0"/>
            </a:endParaRPr>
          </a:p>
        </p:txBody>
      </p:sp>
      <p:sp>
        <p:nvSpPr>
          <p:cNvPr id="8" name="Content Placeholder 2"/>
          <p:cNvSpPr txBox="1">
            <a:spLocks/>
          </p:cNvSpPr>
          <p:nvPr/>
        </p:nvSpPr>
        <p:spPr>
          <a:xfrm>
            <a:off x="6180078" y="1512749"/>
            <a:ext cx="2640072" cy="1563071"/>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350">
              <a:lnSpc>
                <a:spcPct val="100000"/>
              </a:lnSpc>
              <a:spcBef>
                <a:spcPts val="0"/>
              </a:spcBef>
              <a:buClr>
                <a:srgbClr val="44546A"/>
              </a:buClr>
              <a:buNone/>
              <a:defRPr/>
            </a:pPr>
            <a:r>
              <a:rPr lang="en-US" sz="900" b="1" dirty="0">
                <a:solidFill>
                  <a:srgbClr val="595959"/>
                </a:solidFill>
                <a:ea typeface="Open Sans Condensed" panose="020B0806030504020204" pitchFamily="34" charset="0"/>
                <a:cs typeface="Arial" panose="020B0604020202020204" pitchFamily="34" charset="0"/>
              </a:rPr>
              <a:t>IT Landscape</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Data Centre - 2 at Delhi, 1 at Mumbai</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DR @ Bangalore</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endParaRPr lang="en-IN" sz="900" dirty="0">
              <a:solidFill>
                <a:srgbClr val="595959"/>
              </a:solidFill>
              <a:cs typeface="Arial" panose="020B0604020202020204" pitchFamily="34" charset="0"/>
            </a:endParaRPr>
          </a:p>
          <a:p>
            <a:pPr marL="685766" lvl="2" indent="0" defTabSz="514350">
              <a:lnSpc>
                <a:spcPct val="100000"/>
              </a:lnSpc>
              <a:spcBef>
                <a:spcPts val="0"/>
              </a:spcBef>
              <a:buNone/>
              <a:defRPr/>
            </a:pPr>
            <a:endParaRPr lang="en-US" sz="900" dirty="0">
              <a:solidFill>
                <a:srgbClr val="595959"/>
              </a:solidFill>
              <a:ea typeface="Open Sans Condensed" panose="020B0806030504020204" pitchFamily="34" charset="0"/>
              <a:cs typeface="Arial" panose="020B0604020202020204" pitchFamily="34" charset="0"/>
            </a:endParaRPr>
          </a:p>
        </p:txBody>
      </p:sp>
      <p:sp>
        <p:nvSpPr>
          <p:cNvPr id="9" name="Rectangle 8"/>
          <p:cNvSpPr/>
          <p:nvPr/>
        </p:nvSpPr>
        <p:spPr>
          <a:xfrm>
            <a:off x="323849" y="971764"/>
            <a:ext cx="8487245" cy="507831"/>
          </a:xfrm>
          <a:prstGeom prst="rect">
            <a:avLst/>
          </a:prstGeom>
        </p:spPr>
        <p:txBody>
          <a:bodyPr wrap="square">
            <a:spAutoFit/>
          </a:bodyPr>
          <a:lstStyle/>
          <a:p>
            <a:pPr defTabSz="514350">
              <a:defRPr/>
            </a:pPr>
            <a:r>
              <a:rPr lang="en-GB" sz="900" kern="1200" dirty="0">
                <a:solidFill>
                  <a:prstClr val="black"/>
                </a:solidFill>
                <a:cs typeface="Arial" panose="020B0604020202020204" pitchFamily="34" charset="0"/>
              </a:rPr>
              <a:t>Max Bupa a leading heath insurance company, </a:t>
            </a:r>
            <a:r>
              <a:rPr lang="en-GB" sz="900" i="1" kern="1200" dirty="0">
                <a:solidFill>
                  <a:prstClr val="black"/>
                </a:solidFill>
                <a:cs typeface="Arial" panose="020B0604020202020204" pitchFamily="34" charset="0"/>
              </a:rPr>
              <a:t>growing at a 30 % YOY rate</a:t>
            </a:r>
            <a:r>
              <a:rPr lang="en-GB" sz="900" kern="1200" dirty="0">
                <a:solidFill>
                  <a:prstClr val="black"/>
                </a:solidFill>
                <a:cs typeface="Arial" panose="020B0604020202020204" pitchFamily="34" charset="0"/>
              </a:rPr>
              <a:t>. With a </a:t>
            </a:r>
            <a:r>
              <a:rPr lang="en-GB" sz="900" i="1" kern="1200" dirty="0">
                <a:solidFill>
                  <a:prstClr val="black"/>
                </a:solidFill>
                <a:cs typeface="Arial" panose="020B0604020202020204" pitchFamily="34" charset="0"/>
              </a:rPr>
              <a:t>client base of 2 million</a:t>
            </a:r>
            <a:r>
              <a:rPr lang="en-GB" sz="900" kern="1200" dirty="0">
                <a:solidFill>
                  <a:prstClr val="black"/>
                </a:solidFill>
                <a:cs typeface="Arial" panose="020B0604020202020204" pitchFamily="34" charset="0"/>
              </a:rPr>
              <a:t>. To be able to support the expected growth required to have an </a:t>
            </a:r>
            <a:r>
              <a:rPr lang="en-GB" sz="900" i="1" kern="1200" dirty="0">
                <a:solidFill>
                  <a:prstClr val="black"/>
                </a:solidFill>
                <a:cs typeface="Arial" panose="020B0604020202020204" pitchFamily="34" charset="0"/>
              </a:rPr>
              <a:t>IT set up which is reliable, Scalable, Optimised, Secure, and always available. This initiative needs to  cover the technology upgrade &amp; transformation of the IT infrastructure and also the consolidation of the IT infrastructure and the Datacentre. </a:t>
            </a:r>
            <a:endParaRPr lang="en-US" sz="900" kern="1200" dirty="0">
              <a:solidFill>
                <a:prstClr val="black"/>
              </a:solidFill>
              <a:cs typeface="Arial" panose="020B0604020202020204" pitchFamily="34" charset="0"/>
            </a:endParaRPr>
          </a:p>
        </p:txBody>
      </p:sp>
      <p:pic>
        <p:nvPicPr>
          <p:cNvPr id="10" name="Picture 2">
            <a:extLst>
              <a:ext uri="{FF2B5EF4-FFF2-40B4-BE49-F238E27FC236}">
                <a16:creationId xmlns:a16="http://schemas.microsoft.com/office/drawing/2014/main" id="{21222AA9-A367-4117-BE42-9395C62690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0" y="3244937"/>
            <a:ext cx="2019457" cy="140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929910E-584A-4138-B0CB-23EBB30D54FE}"/>
              </a:ext>
            </a:extLst>
          </p:cNvPr>
          <p:cNvSpPr/>
          <p:nvPr/>
        </p:nvSpPr>
        <p:spPr>
          <a:xfrm>
            <a:off x="3119901" y="3139685"/>
            <a:ext cx="4677077" cy="161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pPr defTabSz="514350">
              <a:buClr>
                <a:srgbClr val="44546A"/>
              </a:buClr>
              <a:defRPr/>
            </a:pPr>
            <a:r>
              <a:rPr lang="en-IN" sz="1000" b="1" kern="1200" dirty="0">
                <a:solidFill>
                  <a:srgbClr val="595959"/>
                </a:solidFill>
                <a:ea typeface="Open Sans Condensed" panose="020B0806030504020204" pitchFamily="34" charset="0"/>
                <a:cs typeface="Arial" panose="020B0604020202020204" pitchFamily="34" charset="0"/>
              </a:rPr>
              <a:t>Key  benefits</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Business Services are continuously available</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Improved Performance &amp; Operational Efficiency</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New Age DC + DR set-up</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Zero Downtime Migration </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Quick set up reducing planning and deployment time</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Granular recovery intervals and data protection</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Large Bandwidth to replicate DC data</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Seamless transition to Managed Services</a:t>
            </a:r>
          </a:p>
          <a:p>
            <a:pPr marL="171450" indent="-171450" defTabSz="514350">
              <a:buClr>
                <a:prstClr val="black"/>
              </a:buClr>
              <a:buFont typeface="Wingdings" panose="05000000000000000000" pitchFamily="2" charset="2"/>
              <a:buChar char="§"/>
              <a:defRPr/>
            </a:pPr>
            <a:r>
              <a:rPr lang="en-IN" sz="1000" kern="1200" dirty="0">
                <a:solidFill>
                  <a:srgbClr val="595959"/>
                </a:solidFill>
                <a:ea typeface="Open Sans Condensed" panose="020B0806030504020204" pitchFamily="34" charset="0"/>
                <a:cs typeface="Arial" panose="020B0604020202020204" pitchFamily="34" charset="0"/>
              </a:rPr>
              <a:t>State of art tools, process and procedures</a:t>
            </a:r>
          </a:p>
        </p:txBody>
      </p:sp>
      <p:sp>
        <p:nvSpPr>
          <p:cNvPr id="2" name="Title 1">
            <a:extLst>
              <a:ext uri="{FF2B5EF4-FFF2-40B4-BE49-F238E27FC236}">
                <a16:creationId xmlns:a16="http://schemas.microsoft.com/office/drawing/2014/main" id="{8A9CDC93-0C8C-4CEA-9BB9-C979B8FB8E50}"/>
              </a:ext>
            </a:extLst>
          </p:cNvPr>
          <p:cNvSpPr>
            <a:spLocks noGrp="1"/>
          </p:cNvSpPr>
          <p:nvPr>
            <p:ph type="title"/>
          </p:nvPr>
        </p:nvSpPr>
        <p:spPr>
          <a:xfrm>
            <a:off x="323999" y="228773"/>
            <a:ext cx="7988729" cy="646321"/>
          </a:xfrm>
        </p:spPr>
        <p:txBody>
          <a:bodyPr/>
          <a:lstStyle/>
          <a:p>
            <a:r>
              <a:rPr lang="en-US" spc="-30" dirty="0"/>
              <a:t>CASE STUDY–DC MS &amp; TRANSFORMATION FOR MAX BUPA HEALTH INSURANCE</a:t>
            </a:r>
            <a:endParaRPr lang="en-IN" spc="-30" dirty="0"/>
          </a:p>
        </p:txBody>
      </p:sp>
    </p:spTree>
    <p:extLst>
      <p:ext uri="{BB962C8B-B14F-4D97-AF65-F5344CB8AC3E}">
        <p14:creationId xmlns:p14="http://schemas.microsoft.com/office/powerpoint/2010/main" val="387815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2"/>
          </p:nvPr>
        </p:nvSpPr>
        <p:spPr/>
        <p:txBody>
          <a:bodyPr/>
          <a:lstStyle/>
          <a:p>
            <a:pPr algn="ctr" defTabSz="672290">
              <a:defRPr/>
            </a:pPr>
            <a:fld id="{408A3319-5104-4E46-B7BB-4F68F196E486}" type="slidenum">
              <a:rPr lang="en-IN">
                <a:solidFill>
                  <a:prstClr val="white"/>
                </a:solidFill>
                <a:latin typeface="Calibri" panose="020F0502020204030204"/>
              </a:rPr>
              <a:pPr algn="ctr" defTabSz="672290">
                <a:defRPr/>
              </a:pPr>
              <a:t>38</a:t>
            </a:fld>
            <a:endParaRPr lang="en-IN" dirty="0">
              <a:solidFill>
                <a:prstClr val="white"/>
              </a:solidFill>
              <a:latin typeface="Calibri" panose="020F0502020204030204"/>
            </a:endParaRPr>
          </a:p>
        </p:txBody>
      </p:sp>
      <p:sp>
        <p:nvSpPr>
          <p:cNvPr id="2" name="Title 1">
            <a:extLst>
              <a:ext uri="{FF2B5EF4-FFF2-40B4-BE49-F238E27FC236}">
                <a16:creationId xmlns:a16="http://schemas.microsoft.com/office/drawing/2014/main" id="{DDE584FC-BF06-4B51-A348-8B7E8ED507D0}"/>
              </a:ext>
            </a:extLst>
          </p:cNvPr>
          <p:cNvSpPr>
            <a:spLocks noGrp="1"/>
          </p:cNvSpPr>
          <p:nvPr>
            <p:ph type="title"/>
          </p:nvPr>
        </p:nvSpPr>
        <p:spPr>
          <a:xfrm>
            <a:off x="324000" y="367273"/>
            <a:ext cx="7537450" cy="369322"/>
          </a:xfrm>
        </p:spPr>
        <p:txBody>
          <a:bodyPr/>
          <a:lstStyle/>
          <a:p>
            <a:r>
              <a:rPr lang="en-IN" dirty="0"/>
              <a:t>Data </a:t>
            </a:r>
            <a:r>
              <a:rPr lang="en-IN" dirty="0" err="1"/>
              <a:t>Center</a:t>
            </a:r>
            <a:r>
              <a:rPr lang="en-IN" dirty="0"/>
              <a:t> Transformation &amp; Managed Services FOR GIC Re</a:t>
            </a:r>
          </a:p>
        </p:txBody>
      </p:sp>
      <p:sp>
        <p:nvSpPr>
          <p:cNvPr id="19" name="Rectangle 18">
            <a:extLst>
              <a:ext uri="{FF2B5EF4-FFF2-40B4-BE49-F238E27FC236}">
                <a16:creationId xmlns:a16="http://schemas.microsoft.com/office/drawing/2014/main" id="{4929910E-584A-4138-B0CB-23EBB30D54FE}"/>
              </a:ext>
            </a:extLst>
          </p:cNvPr>
          <p:cNvSpPr/>
          <p:nvPr/>
        </p:nvSpPr>
        <p:spPr>
          <a:xfrm>
            <a:off x="3311356" y="4059652"/>
            <a:ext cx="5462757" cy="727693"/>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lstStyle/>
          <a:p>
            <a:pPr defTabSz="672290">
              <a:buClr>
                <a:srgbClr val="44546A"/>
              </a:buClr>
              <a:defRPr/>
            </a:pPr>
            <a:r>
              <a:rPr lang="en-IN" sz="956" b="1" dirty="0">
                <a:solidFill>
                  <a:prstClr val="black"/>
                </a:solidFill>
                <a:latin typeface="Arial" panose="020B0604020202020204" pitchFamily="34" charset="0"/>
                <a:ea typeface="Open Sans Condensed" panose="020B0806030504020204" pitchFamily="34" charset="0"/>
                <a:cs typeface="Arial" panose="020B0604020202020204" pitchFamily="34" charset="0"/>
              </a:rPr>
              <a:t>Solution  Benefits</a:t>
            </a:r>
          </a:p>
          <a:p>
            <a:pPr marL="171450" indent="-171450" defTabSz="672290">
              <a:buSzPct val="112000"/>
              <a:buFont typeface="Wingdings" panose="05000000000000000000" pitchFamily="2" charset="2"/>
              <a:buChar char="§"/>
              <a:defRPr/>
            </a:pPr>
            <a:r>
              <a:rPr lang="en-IN" sz="900" dirty="0">
                <a:solidFill>
                  <a:srgbClr val="373F47"/>
                </a:solidFill>
                <a:cs typeface="Arial" panose="020B0604020202020204" pitchFamily="34" charset="0"/>
              </a:rPr>
              <a:t>Scalable &amp; Elastic environment to react business needs</a:t>
            </a:r>
          </a:p>
          <a:p>
            <a:pPr marL="171450" indent="-171450" defTabSz="672290">
              <a:buSzPct val="112000"/>
              <a:buFont typeface="Wingdings" panose="05000000000000000000" pitchFamily="2" charset="2"/>
              <a:buChar char="§"/>
              <a:defRPr/>
            </a:pPr>
            <a:r>
              <a:rPr lang="en-IN" sz="900" dirty="0">
                <a:solidFill>
                  <a:srgbClr val="373F47"/>
                </a:solidFill>
                <a:cs typeface="Arial" panose="020B0604020202020204" pitchFamily="34" charset="0"/>
              </a:rPr>
              <a:t>Security, Reliability, Availability &amp; Serviceability</a:t>
            </a:r>
          </a:p>
          <a:p>
            <a:pPr marL="171450" indent="-171450" defTabSz="672290">
              <a:buSzPct val="112000"/>
              <a:buFont typeface="Wingdings" panose="05000000000000000000" pitchFamily="2" charset="2"/>
              <a:buChar char="§"/>
              <a:defRPr/>
            </a:pPr>
            <a:r>
              <a:rPr lang="en-IN" sz="900" dirty="0">
                <a:solidFill>
                  <a:srgbClr val="373F47"/>
                </a:solidFill>
                <a:cs typeface="Arial" panose="020B0604020202020204" pitchFamily="34" charset="0"/>
              </a:rPr>
              <a:t>Best in Class Technology</a:t>
            </a:r>
          </a:p>
        </p:txBody>
      </p:sp>
      <p:sp>
        <p:nvSpPr>
          <p:cNvPr id="21" name="Rectangle 20">
            <a:extLst>
              <a:ext uri="{FF2B5EF4-FFF2-40B4-BE49-F238E27FC236}">
                <a16:creationId xmlns:a16="http://schemas.microsoft.com/office/drawing/2014/main" id="{7951FEA6-C69E-4CF0-8443-7576A1C83AF6}"/>
              </a:ext>
            </a:extLst>
          </p:cNvPr>
          <p:cNvSpPr/>
          <p:nvPr/>
        </p:nvSpPr>
        <p:spPr>
          <a:xfrm>
            <a:off x="3241249" y="3108973"/>
            <a:ext cx="5578901" cy="171889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290">
              <a:defRPr/>
            </a:pPr>
            <a:endParaRPr lang="en-US" sz="1765">
              <a:solidFill>
                <a:prstClr val="white"/>
              </a:solidFill>
              <a:latin typeface="Calibri" panose="020F0502020204030204"/>
            </a:endParaRPr>
          </a:p>
        </p:txBody>
      </p:sp>
      <p:pic>
        <p:nvPicPr>
          <p:cNvPr id="14" name="Picture 13"/>
          <p:cNvPicPr>
            <a:picLocks noChangeAspect="1"/>
          </p:cNvPicPr>
          <p:nvPr/>
        </p:nvPicPr>
        <p:blipFill>
          <a:blip r:embed="rId2"/>
          <a:stretch>
            <a:fillRect/>
          </a:stretch>
        </p:blipFill>
        <p:spPr>
          <a:xfrm>
            <a:off x="330718" y="2896603"/>
            <a:ext cx="2920717" cy="1931268"/>
          </a:xfrm>
          <a:prstGeom prst="rect">
            <a:avLst/>
          </a:prstGeom>
        </p:spPr>
      </p:pic>
      <p:sp>
        <p:nvSpPr>
          <p:cNvPr id="22" name="Rectangle 21">
            <a:extLst>
              <a:ext uri="{FF2B5EF4-FFF2-40B4-BE49-F238E27FC236}">
                <a16:creationId xmlns:a16="http://schemas.microsoft.com/office/drawing/2014/main" id="{B275BDCC-C56B-45BD-BC13-87C1C0EDA4BE}"/>
              </a:ext>
            </a:extLst>
          </p:cNvPr>
          <p:cNvSpPr/>
          <p:nvPr/>
        </p:nvSpPr>
        <p:spPr>
          <a:xfrm>
            <a:off x="3292182" y="3147480"/>
            <a:ext cx="5481931" cy="87932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290">
              <a:defRPr/>
            </a:pPr>
            <a:endParaRPr lang="en-US" sz="1765">
              <a:solidFill>
                <a:prstClr val="white"/>
              </a:solidFill>
              <a:latin typeface="Calibri" panose="020F0502020204030204"/>
            </a:endParaRPr>
          </a:p>
        </p:txBody>
      </p:sp>
      <p:sp>
        <p:nvSpPr>
          <p:cNvPr id="24" name="Rectangle 23">
            <a:extLst>
              <a:ext uri="{FF2B5EF4-FFF2-40B4-BE49-F238E27FC236}">
                <a16:creationId xmlns:a16="http://schemas.microsoft.com/office/drawing/2014/main" id="{4DEE5E9E-FC94-4D7C-808C-FDEF06B6D320}"/>
              </a:ext>
            </a:extLst>
          </p:cNvPr>
          <p:cNvSpPr/>
          <p:nvPr/>
        </p:nvSpPr>
        <p:spPr>
          <a:xfrm>
            <a:off x="3311358" y="3135230"/>
            <a:ext cx="2401547" cy="923330"/>
          </a:xfrm>
          <a:prstGeom prst="rect">
            <a:avLst/>
          </a:prstGeom>
        </p:spPr>
        <p:txBody>
          <a:bodyPr wrap="square">
            <a:spAutoFit/>
          </a:bodyPr>
          <a:lstStyle/>
          <a:p>
            <a:pPr marL="171450" indent="-171450" algn="just" defTabSz="672290">
              <a:buFont typeface="Wingdings" panose="05000000000000000000" pitchFamily="2" charset="2"/>
              <a:buChar char="§"/>
              <a:defRPr/>
            </a:pPr>
            <a:r>
              <a:rPr lang="en-IN" sz="900" b="1" dirty="0">
                <a:solidFill>
                  <a:srgbClr val="595959"/>
                </a:solidFill>
                <a:latin typeface="Arial" panose="020B0604020202020204" pitchFamily="34" charset="0"/>
                <a:ea typeface="Open Sans Condensed" panose="020B0806030504020204" pitchFamily="34" charset="0"/>
                <a:cs typeface="Arial" panose="020B0604020202020204" pitchFamily="34" charset="0"/>
              </a:rPr>
              <a:t>Managed Services</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Incident Management </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Change Management </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Problem Management </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IT Security Support </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Call Centre, VC and Telecom Support </a:t>
            </a:r>
          </a:p>
        </p:txBody>
      </p:sp>
      <p:sp>
        <p:nvSpPr>
          <p:cNvPr id="25" name="Rectangle 24">
            <a:extLst>
              <a:ext uri="{FF2B5EF4-FFF2-40B4-BE49-F238E27FC236}">
                <a16:creationId xmlns:a16="http://schemas.microsoft.com/office/drawing/2014/main" id="{43C53B48-3FD6-4078-BC2A-4B62362F3DA5}"/>
              </a:ext>
            </a:extLst>
          </p:cNvPr>
          <p:cNvSpPr/>
          <p:nvPr/>
        </p:nvSpPr>
        <p:spPr>
          <a:xfrm>
            <a:off x="6012199" y="3135230"/>
            <a:ext cx="2797947" cy="923330"/>
          </a:xfrm>
          <a:prstGeom prst="rect">
            <a:avLst/>
          </a:prstGeom>
        </p:spPr>
        <p:txBody>
          <a:bodyPr wrap="square">
            <a:spAutoFit/>
          </a:bodyPr>
          <a:lstStyle/>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Network Support </a:t>
            </a:r>
          </a:p>
          <a:p>
            <a:pPr marL="210091" indent="-210091" algn="just" defTabSz="672290">
              <a:buFont typeface="Wingdings" panose="05000000000000000000" pitchFamily="2" charset="2"/>
              <a:buChar char="§"/>
              <a:defRPr/>
            </a:pPr>
            <a:r>
              <a:rPr lang="en-US" sz="900" dirty="0" err="1">
                <a:solidFill>
                  <a:srgbClr val="595959"/>
                </a:solidFill>
                <a:latin typeface="Arial" panose="020B0604020202020204" pitchFamily="34" charset="0"/>
                <a:cs typeface="Arial" panose="020B0604020202020204" pitchFamily="34" charset="0"/>
              </a:rPr>
              <a:t>Datacentre</a:t>
            </a:r>
            <a:r>
              <a:rPr lang="en-US" sz="900" dirty="0">
                <a:solidFill>
                  <a:srgbClr val="595959"/>
                </a:solidFill>
                <a:latin typeface="Arial" panose="020B0604020202020204" pitchFamily="34" charset="0"/>
                <a:cs typeface="Arial" panose="020B0604020202020204" pitchFamily="34" charset="0"/>
              </a:rPr>
              <a:t>, Server, Storage, Back-up and disaster recovery </a:t>
            </a:r>
            <a:r>
              <a:rPr lang="en-US" sz="900" dirty="0" err="1">
                <a:solidFill>
                  <a:srgbClr val="595959"/>
                </a:solidFill>
                <a:latin typeface="Arial" panose="020B0604020202020204" pitchFamily="34" charset="0"/>
                <a:cs typeface="Arial" panose="020B0604020202020204" pitchFamily="34" charset="0"/>
              </a:rPr>
              <a:t>Mgmt</a:t>
            </a:r>
            <a:r>
              <a:rPr lang="en-US" sz="900" dirty="0">
                <a:solidFill>
                  <a:srgbClr val="595959"/>
                </a:solidFill>
                <a:latin typeface="Arial" panose="020B0604020202020204" pitchFamily="34" charset="0"/>
                <a:cs typeface="Arial" panose="020B0604020202020204" pitchFamily="34" charset="0"/>
              </a:rPr>
              <a:t> services</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Database Support </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Hardware Warranty/ AMC</a:t>
            </a:r>
          </a:p>
          <a:p>
            <a:pPr marL="210091" indent="-210091" algn="just" defTabSz="672290">
              <a:buFont typeface="Wingdings" panose="05000000000000000000" pitchFamily="2" charset="2"/>
              <a:buChar char="§"/>
              <a:defRPr/>
            </a:pPr>
            <a:r>
              <a:rPr lang="en-US" sz="900" dirty="0">
                <a:solidFill>
                  <a:srgbClr val="595959"/>
                </a:solidFill>
                <a:latin typeface="Arial" panose="020B0604020202020204" pitchFamily="34" charset="0"/>
                <a:cs typeface="Arial" panose="020B0604020202020204" pitchFamily="34" charset="0"/>
              </a:rPr>
              <a:t>Strategic Planning</a:t>
            </a:r>
          </a:p>
        </p:txBody>
      </p:sp>
      <p:sp>
        <p:nvSpPr>
          <p:cNvPr id="26" name="Content Placeholder 2">
            <a:extLst>
              <a:ext uri="{FF2B5EF4-FFF2-40B4-BE49-F238E27FC236}">
                <a16:creationId xmlns:a16="http://schemas.microsoft.com/office/drawing/2014/main" id="{F1FBE613-C291-4F2C-A92F-5033444B2264}"/>
              </a:ext>
            </a:extLst>
          </p:cNvPr>
          <p:cNvSpPr txBox="1">
            <a:spLocks/>
          </p:cNvSpPr>
          <p:nvPr/>
        </p:nvSpPr>
        <p:spPr>
          <a:xfrm>
            <a:off x="326877" y="1512749"/>
            <a:ext cx="2731618" cy="1563071"/>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lIns="68569" tIns="68569" rIns="68569" bIns="68569"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63">
              <a:buClr>
                <a:srgbClr val="44546A"/>
              </a:buClr>
              <a:defRPr/>
            </a:pPr>
            <a:r>
              <a:rPr lang="en-US" sz="900" b="1" dirty="0">
                <a:solidFill>
                  <a:srgbClr val="595959"/>
                </a:solidFill>
                <a:ea typeface="Open Sans Condensed" panose="020B0806030504020204" pitchFamily="34" charset="0"/>
                <a:cs typeface="Arial" panose="020B0604020202020204" pitchFamily="34" charset="0"/>
              </a:rPr>
              <a:t>Drivers for the  Opportunity</a:t>
            </a:r>
          </a:p>
          <a:p>
            <a:pPr algn="just" defTabSz="385763">
              <a:buFont typeface="Wingdings" panose="05000000000000000000" pitchFamily="2" charset="2"/>
              <a:buChar char="§"/>
              <a:defRPr/>
            </a:pPr>
            <a:r>
              <a:rPr lang="en-US" sz="900" dirty="0">
                <a:solidFill>
                  <a:srgbClr val="595959"/>
                </a:solidFill>
                <a:ea typeface="Open Sans Condensed" panose="020B0806030504020204" pitchFamily="34" charset="0"/>
                <a:cs typeface="Arial" panose="020B0604020202020204" pitchFamily="34" charset="0"/>
              </a:rPr>
              <a:t>Transform the current Infrastructure to have the latest in technology, efficient and ready to scale.</a:t>
            </a:r>
          </a:p>
          <a:p>
            <a:pPr algn="just" defTabSz="385763">
              <a:buFont typeface="Wingdings" panose="05000000000000000000" pitchFamily="2" charset="2"/>
              <a:buChar char="§"/>
              <a:defRPr/>
            </a:pPr>
            <a:r>
              <a:rPr lang="en-US" sz="900" dirty="0">
                <a:solidFill>
                  <a:srgbClr val="595959"/>
                </a:solidFill>
                <a:ea typeface="Open Sans Condensed" panose="020B0806030504020204" pitchFamily="34" charset="0"/>
                <a:cs typeface="Arial" panose="020B0604020202020204" pitchFamily="34" charset="0"/>
              </a:rPr>
              <a:t>Consolidate SAP and other critical applications infra in different data </a:t>
            </a:r>
            <a:r>
              <a:rPr lang="en-US" sz="900" dirty="0" err="1">
                <a:solidFill>
                  <a:srgbClr val="595959"/>
                </a:solidFill>
                <a:ea typeface="Open Sans Condensed" panose="020B0806030504020204" pitchFamily="34" charset="0"/>
                <a:cs typeface="Arial" panose="020B0604020202020204" pitchFamily="34" charset="0"/>
              </a:rPr>
              <a:t>centre</a:t>
            </a:r>
            <a:r>
              <a:rPr lang="en-US" sz="900" dirty="0">
                <a:solidFill>
                  <a:srgbClr val="595959"/>
                </a:solidFill>
                <a:ea typeface="Open Sans Condensed" panose="020B0806030504020204" pitchFamily="34" charset="0"/>
                <a:cs typeface="Arial" panose="020B0604020202020204" pitchFamily="34" charset="0"/>
              </a:rPr>
              <a:t>.</a:t>
            </a:r>
          </a:p>
          <a:p>
            <a:pPr algn="just" defTabSz="385763">
              <a:buFont typeface="Wingdings" panose="05000000000000000000" pitchFamily="2" charset="2"/>
              <a:buChar char="§"/>
              <a:defRPr/>
            </a:pPr>
            <a:r>
              <a:rPr lang="en-US" sz="900" dirty="0">
                <a:solidFill>
                  <a:srgbClr val="595959"/>
                </a:solidFill>
                <a:ea typeface="Open Sans Condensed" panose="020B0806030504020204" pitchFamily="34" charset="0"/>
                <a:cs typeface="Arial" panose="020B0604020202020204" pitchFamily="34" charset="0"/>
              </a:rPr>
              <a:t>Provide high availability for the Business application with improved security. </a:t>
            </a:r>
          </a:p>
          <a:p>
            <a:pPr algn="just" defTabSz="385763">
              <a:buFont typeface="Wingdings" panose="05000000000000000000" pitchFamily="2" charset="2"/>
              <a:buChar char="§"/>
              <a:defRPr/>
            </a:pPr>
            <a:r>
              <a:rPr lang="en-US" sz="900" dirty="0">
                <a:solidFill>
                  <a:srgbClr val="595959"/>
                </a:solidFill>
                <a:ea typeface="Open Sans Condensed" panose="020B0806030504020204" pitchFamily="34" charset="0"/>
                <a:cs typeface="Arial" panose="020B0604020202020204" pitchFamily="34" charset="0"/>
              </a:rPr>
              <a:t>Provide a round the clock monitoring and support</a:t>
            </a:r>
          </a:p>
        </p:txBody>
      </p:sp>
      <p:sp>
        <p:nvSpPr>
          <p:cNvPr id="27" name="Content Placeholder 2">
            <a:extLst>
              <a:ext uri="{FF2B5EF4-FFF2-40B4-BE49-F238E27FC236}">
                <a16:creationId xmlns:a16="http://schemas.microsoft.com/office/drawing/2014/main" id="{1E44FDBE-DB47-405B-B507-2F8D5C5C0C02}"/>
              </a:ext>
            </a:extLst>
          </p:cNvPr>
          <p:cNvSpPr txBox="1">
            <a:spLocks/>
          </p:cNvSpPr>
          <p:nvPr/>
        </p:nvSpPr>
        <p:spPr>
          <a:xfrm>
            <a:off x="3163003" y="1512749"/>
            <a:ext cx="2912568" cy="1563071"/>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350">
              <a:lnSpc>
                <a:spcPct val="100000"/>
              </a:lnSpc>
              <a:spcBef>
                <a:spcPts val="0"/>
              </a:spcBef>
              <a:buClr>
                <a:srgbClr val="44546A"/>
              </a:buClr>
              <a:buNone/>
              <a:defRPr/>
            </a:pPr>
            <a:r>
              <a:rPr lang="en-US" sz="900" b="1" dirty="0">
                <a:solidFill>
                  <a:srgbClr val="595959"/>
                </a:solidFill>
                <a:ea typeface="Open Sans Condensed" panose="020B0806030504020204" pitchFamily="34" charset="0"/>
                <a:cs typeface="Arial" panose="020B0604020202020204" pitchFamily="34" charset="0"/>
              </a:rPr>
              <a:t>Solution</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Build Hyper Converged Infrastructure for DC &amp; DR</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Migrate Infra to Private Cloud for DC &amp; DR</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Migrate Physical workload to Virtual with improved IOPS for SAP and related workloads</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Migrate 50+ servers and 40 TB data migration</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err="1">
                <a:solidFill>
                  <a:srgbClr val="595959"/>
                </a:solidFill>
                <a:cs typeface="Arial" panose="020B0604020202020204" pitchFamily="34" charset="0"/>
              </a:rPr>
              <a:t>Vmware</a:t>
            </a:r>
            <a:r>
              <a:rPr lang="en-IN" sz="900" dirty="0">
                <a:solidFill>
                  <a:srgbClr val="595959"/>
                </a:solidFill>
                <a:cs typeface="Arial" panose="020B0604020202020204" pitchFamily="34" charset="0"/>
              </a:rPr>
              <a:t> Suite, NSX, Orchestration Automation</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Enabled </a:t>
            </a:r>
            <a:r>
              <a:rPr lang="en-IN" sz="900" dirty="0" err="1">
                <a:solidFill>
                  <a:srgbClr val="595959"/>
                </a:solidFill>
                <a:cs typeface="Arial" panose="020B0604020202020204" pitchFamily="34" charset="0"/>
              </a:rPr>
              <a:t>DRaaS</a:t>
            </a:r>
            <a:r>
              <a:rPr lang="en-IN" sz="900" dirty="0">
                <a:solidFill>
                  <a:srgbClr val="595959"/>
                </a:solidFill>
                <a:cs typeface="Arial" panose="020B0604020202020204" pitchFamily="34" charset="0"/>
              </a:rPr>
              <a:t> tool based replication and recovery at DC and DR with RTO/RPO SLA’s</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Improved Security Significantly (SOC, SIEM etc.)</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Managed Services for 5 years</a:t>
            </a:r>
          </a:p>
        </p:txBody>
      </p:sp>
      <p:sp>
        <p:nvSpPr>
          <p:cNvPr id="28" name="Content Placeholder 2">
            <a:extLst>
              <a:ext uri="{FF2B5EF4-FFF2-40B4-BE49-F238E27FC236}">
                <a16:creationId xmlns:a16="http://schemas.microsoft.com/office/drawing/2014/main" id="{E59FEB7F-56F5-41FE-90C6-DD07893116D8}"/>
              </a:ext>
            </a:extLst>
          </p:cNvPr>
          <p:cNvSpPr txBox="1">
            <a:spLocks/>
          </p:cNvSpPr>
          <p:nvPr/>
        </p:nvSpPr>
        <p:spPr>
          <a:xfrm>
            <a:off x="6180078" y="1512749"/>
            <a:ext cx="2640072" cy="1563071"/>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350">
              <a:lnSpc>
                <a:spcPct val="100000"/>
              </a:lnSpc>
              <a:spcBef>
                <a:spcPts val="0"/>
              </a:spcBef>
              <a:buClr>
                <a:srgbClr val="44546A"/>
              </a:buClr>
              <a:buNone/>
              <a:defRPr/>
            </a:pPr>
            <a:r>
              <a:rPr lang="en-US" sz="900" b="1" dirty="0">
                <a:solidFill>
                  <a:srgbClr val="595959"/>
                </a:solidFill>
                <a:ea typeface="Open Sans Condensed" panose="020B0806030504020204" pitchFamily="34" charset="0"/>
                <a:cs typeface="Arial" panose="020B0604020202020204" pitchFamily="34" charset="0"/>
              </a:rPr>
              <a:t>IT Landscape</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Data Centre - 1 at Mumbai</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900" dirty="0">
                <a:solidFill>
                  <a:srgbClr val="595959"/>
                </a:solidFill>
                <a:cs typeface="Arial" panose="020B0604020202020204" pitchFamily="34" charset="0"/>
              </a:rPr>
              <a:t>DR @ Bangalore</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endParaRPr lang="en-IN" sz="900" dirty="0">
              <a:solidFill>
                <a:srgbClr val="595959"/>
              </a:solidFill>
              <a:cs typeface="Arial" panose="020B0604020202020204" pitchFamily="34" charset="0"/>
            </a:endParaRPr>
          </a:p>
          <a:p>
            <a:pPr marL="685766" lvl="2" indent="0" defTabSz="514350">
              <a:lnSpc>
                <a:spcPct val="100000"/>
              </a:lnSpc>
              <a:spcBef>
                <a:spcPts val="0"/>
              </a:spcBef>
              <a:buNone/>
              <a:defRPr/>
            </a:pPr>
            <a:endParaRPr lang="en-US" sz="900" dirty="0">
              <a:solidFill>
                <a:srgbClr val="595959"/>
              </a:solidFill>
              <a:ea typeface="Open Sans Condensed" panose="020B0806030504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C05BCD8-BA49-4D82-9DD9-5119FFCBE4E8}"/>
              </a:ext>
            </a:extLst>
          </p:cNvPr>
          <p:cNvSpPr/>
          <p:nvPr/>
        </p:nvSpPr>
        <p:spPr>
          <a:xfrm>
            <a:off x="323849" y="995827"/>
            <a:ext cx="8487245" cy="392415"/>
          </a:xfrm>
          <a:prstGeom prst="rect">
            <a:avLst/>
          </a:prstGeom>
        </p:spPr>
        <p:txBody>
          <a:bodyPr wrap="square" lIns="0" tIns="0" rIns="0" bIns="0">
            <a:spAutoFit/>
          </a:bodyPr>
          <a:lstStyle/>
          <a:p>
            <a:pPr defTabSz="514350">
              <a:defRPr/>
            </a:pPr>
            <a:r>
              <a:rPr lang="en-US" sz="850" dirty="0">
                <a:solidFill>
                  <a:prstClr val="black"/>
                </a:solidFill>
                <a:cs typeface="Arial" panose="020B0604020202020204" pitchFamily="34" charset="0"/>
              </a:rPr>
              <a:t>GIC of India (GIC Re) was the sole reinsurance company in the Indian insurance market with over four decades of experience until the insurance market was open to foreign reinsurance players by late 2016 including companies from Germany, Switzerland and France. To be able to support the expected growth required to have an IT set up which is reliable, Scalable, </a:t>
            </a:r>
            <a:r>
              <a:rPr lang="en-US" sz="850" dirty="0" err="1">
                <a:solidFill>
                  <a:prstClr val="black"/>
                </a:solidFill>
                <a:cs typeface="Arial" panose="020B0604020202020204" pitchFamily="34" charset="0"/>
              </a:rPr>
              <a:t>Optimised</a:t>
            </a:r>
            <a:r>
              <a:rPr lang="en-US" sz="850" dirty="0">
                <a:solidFill>
                  <a:prstClr val="black"/>
                </a:solidFill>
                <a:cs typeface="Arial" panose="020B0604020202020204" pitchFamily="34" charset="0"/>
              </a:rPr>
              <a:t>, Secure, and always available. This initiative covers the technology upgrade &amp; transformation of the IT infrastructure and Managed Services. </a:t>
            </a:r>
            <a:endParaRPr lang="en-US" sz="850" kern="1200" dirty="0">
              <a:solidFill>
                <a:prstClr val="black"/>
              </a:solidFill>
              <a:cs typeface="Arial" panose="020B0604020202020204" pitchFamily="34" charset="0"/>
            </a:endParaRPr>
          </a:p>
        </p:txBody>
      </p:sp>
      <p:sp>
        <p:nvSpPr>
          <p:cNvPr id="23" name="Rectangle 22">
            <a:extLst>
              <a:ext uri="{FF2B5EF4-FFF2-40B4-BE49-F238E27FC236}">
                <a16:creationId xmlns:a16="http://schemas.microsoft.com/office/drawing/2014/main" id="{54237013-D5F6-4646-A8E0-82B8B18E7B20}"/>
              </a:ext>
            </a:extLst>
          </p:cNvPr>
          <p:cNvSpPr/>
          <p:nvPr/>
        </p:nvSpPr>
        <p:spPr>
          <a:xfrm>
            <a:off x="6488616" y="4156712"/>
            <a:ext cx="2285497" cy="385748"/>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lstStyle/>
          <a:p>
            <a:pPr marL="171450" indent="-171450" defTabSz="672290">
              <a:buSzPct val="112000"/>
              <a:buFont typeface="Wingdings" panose="05000000000000000000" pitchFamily="2" charset="2"/>
              <a:buChar char="§"/>
              <a:defRPr/>
            </a:pPr>
            <a:r>
              <a:rPr lang="en-US" sz="900" dirty="0">
                <a:solidFill>
                  <a:srgbClr val="373F47"/>
                </a:solidFill>
                <a:cs typeface="Arial" panose="020B0604020202020204" pitchFamily="34" charset="0"/>
              </a:rPr>
              <a:t>Operations Best Practices &amp; Tools</a:t>
            </a:r>
          </a:p>
          <a:p>
            <a:pPr marL="171450" indent="-171450" defTabSz="672290">
              <a:buSzPct val="112000"/>
              <a:buFont typeface="Wingdings" panose="05000000000000000000" pitchFamily="2" charset="2"/>
              <a:buChar char="§"/>
              <a:defRPr/>
            </a:pPr>
            <a:r>
              <a:rPr lang="en-US" sz="900" dirty="0">
                <a:solidFill>
                  <a:srgbClr val="373F47"/>
                </a:solidFill>
                <a:cs typeface="Arial" panose="020B0604020202020204" pitchFamily="34" charset="0"/>
              </a:rPr>
              <a:t>Management, Governance &amp; Control</a:t>
            </a:r>
          </a:p>
        </p:txBody>
      </p:sp>
    </p:spTree>
    <p:extLst>
      <p:ext uri="{BB962C8B-B14F-4D97-AF65-F5344CB8AC3E}">
        <p14:creationId xmlns:p14="http://schemas.microsoft.com/office/powerpoint/2010/main" val="322300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5013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3" name="Group 312"/>
          <p:cNvGrpSpPr/>
          <p:nvPr/>
        </p:nvGrpSpPr>
        <p:grpSpPr>
          <a:xfrm rot="5400000" flipH="1">
            <a:off x="5048000" y="1741715"/>
            <a:ext cx="2411240" cy="1873391"/>
            <a:chOff x="3286603" y="2029893"/>
            <a:chExt cx="8316674" cy="1568849"/>
          </a:xfrm>
        </p:grpSpPr>
        <p:sp>
          <p:nvSpPr>
            <p:cNvPr id="314" name="Rectangle 80"/>
            <p:cNvSpPr/>
            <p:nvPr/>
          </p:nvSpPr>
          <p:spPr>
            <a:xfrm flipH="1" flipV="1">
              <a:off x="3295254" y="2413632"/>
              <a:ext cx="8308023" cy="1185110"/>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65000"/>
                  </a:schemeClr>
                </a:solidFill>
              </a:endParaRPr>
            </a:p>
          </p:txBody>
        </p:sp>
        <p:sp>
          <p:nvSpPr>
            <p:cNvPr id="315" name="Rectangle 314"/>
            <p:cNvSpPr/>
            <p:nvPr/>
          </p:nvSpPr>
          <p:spPr>
            <a:xfrm>
              <a:off x="3286603" y="2029893"/>
              <a:ext cx="8308028" cy="138831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11" name="Group 310"/>
          <p:cNvGrpSpPr/>
          <p:nvPr/>
        </p:nvGrpSpPr>
        <p:grpSpPr>
          <a:xfrm>
            <a:off x="5668465" y="1606848"/>
            <a:ext cx="2533667" cy="1913325"/>
            <a:chOff x="4638803" y="1590183"/>
            <a:chExt cx="2533667" cy="1913325"/>
          </a:xfrm>
        </p:grpSpPr>
        <p:grpSp>
          <p:nvGrpSpPr>
            <p:cNvPr id="306" name="Group 305"/>
            <p:cNvGrpSpPr/>
            <p:nvPr/>
          </p:nvGrpSpPr>
          <p:grpSpPr>
            <a:xfrm>
              <a:off x="4638803" y="1590183"/>
              <a:ext cx="2035453" cy="1556361"/>
              <a:chOff x="5197179" y="1821996"/>
              <a:chExt cx="2035453" cy="1556361"/>
            </a:xfrm>
          </p:grpSpPr>
          <p:sp>
            <p:nvSpPr>
              <p:cNvPr id="307" name="Rectangle 306"/>
              <p:cNvSpPr/>
              <p:nvPr/>
            </p:nvSpPr>
            <p:spPr>
              <a:xfrm>
                <a:off x="5398178" y="2684241"/>
                <a:ext cx="1834454" cy="694116"/>
              </a:xfrm>
              <a:prstGeom prst="rect">
                <a:avLst/>
              </a:prstGeom>
              <a:solidFill>
                <a:srgbClr val="C0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pic>
            <p:nvPicPr>
              <p:cNvPr id="308" name="Picture 6" descr="http://skillwise.in/consulting/images_new/logo/sif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7179" y="1821996"/>
                <a:ext cx="1071563" cy="1071563"/>
              </a:xfrm>
              <a:prstGeom prst="rect">
                <a:avLst/>
              </a:prstGeom>
              <a:noFill/>
              <a:extLst>
                <a:ext uri="{909E8E84-426E-40DD-AFC4-6F175D3DCCD1}">
                  <a14:hiddenFill xmlns:a14="http://schemas.microsoft.com/office/drawing/2010/main">
                    <a:solidFill>
                      <a:srgbClr val="FFFFFF"/>
                    </a:solidFill>
                  </a14:hiddenFill>
                </a:ext>
              </a:extLst>
            </p:spPr>
          </p:pic>
          <p:sp>
            <p:nvSpPr>
              <p:cNvPr id="309" name="TextBox 308"/>
              <p:cNvSpPr txBox="1"/>
              <p:nvPr/>
            </p:nvSpPr>
            <p:spPr>
              <a:xfrm>
                <a:off x="5398178" y="2732025"/>
                <a:ext cx="1738761" cy="523220"/>
              </a:xfrm>
              <a:prstGeom prst="rect">
                <a:avLst/>
              </a:prstGeom>
              <a:noFill/>
            </p:spPr>
            <p:txBody>
              <a:bodyPr wrap="square" rtlCol="0">
                <a:spAutoFit/>
              </a:bodyPr>
              <a:lstStyle/>
              <a:p>
                <a:r>
                  <a:rPr lang="en-IN" sz="2800" b="1" dirty="0">
                    <a:solidFill>
                      <a:srgbClr val="595959"/>
                    </a:solidFill>
                    <a:latin typeface="Arial Narrow" panose="020B0606020202030204" pitchFamily="34" charset="0"/>
                  </a:rPr>
                  <a:t>Thank You</a:t>
                </a:r>
                <a:endParaRPr lang="en-IN" sz="900" b="1" dirty="0">
                  <a:solidFill>
                    <a:srgbClr val="595959"/>
                  </a:solidFill>
                </a:endParaRPr>
              </a:p>
            </p:txBody>
          </p:sp>
        </p:grpSp>
        <p:sp>
          <p:nvSpPr>
            <p:cNvPr id="310" name="Rectangle 309"/>
            <p:cNvSpPr/>
            <p:nvPr/>
          </p:nvSpPr>
          <p:spPr>
            <a:xfrm>
              <a:off x="4768552" y="3105963"/>
              <a:ext cx="2403918" cy="397545"/>
            </a:xfrm>
            <a:prstGeom prst="rect">
              <a:avLst/>
            </a:prstGeom>
          </p:spPr>
          <p:txBody>
            <a:bodyPr wrap="square">
              <a:spAutoFit/>
            </a:bodyPr>
            <a:lstStyle/>
            <a:p>
              <a:pPr>
                <a:lnSpc>
                  <a:spcPts val="2700"/>
                </a:lnSpc>
              </a:pPr>
              <a:r>
                <a:rPr lang="en-US" sz="1450" dirty="0">
                  <a:solidFill>
                    <a:schemeClr val="bg1"/>
                  </a:solidFill>
                  <a:latin typeface="Century Gothic" panose="020B0502020202020204" pitchFamily="34" charset="0"/>
                </a:rPr>
                <a:t>Keeping you ahead</a:t>
              </a:r>
            </a:p>
          </p:txBody>
        </p:sp>
      </p:gr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804252" y="1095094"/>
            <a:ext cx="4299041" cy="2843566"/>
          </a:xfrm>
          <a:prstGeom prst="rect">
            <a:avLst/>
          </a:prstGeom>
        </p:spPr>
      </p:pic>
      <p:sp>
        <p:nvSpPr>
          <p:cNvPr id="2" name="Title 1">
            <a:extLst>
              <a:ext uri="{FF2B5EF4-FFF2-40B4-BE49-F238E27FC236}">
                <a16:creationId xmlns:a16="http://schemas.microsoft.com/office/drawing/2014/main" id="{49B573A3-4E60-43F3-9375-DA2B8BCB4484}"/>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422138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514850" y="800100"/>
            <a:ext cx="4057650" cy="4171950"/>
          </a:xfrm>
          <a:prstGeom prst="rect">
            <a:avLst/>
          </a:prstGeom>
          <a:solidFill>
            <a:schemeClr val="accent1">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Rectangle 41"/>
          <p:cNvSpPr/>
          <p:nvPr/>
        </p:nvSpPr>
        <p:spPr>
          <a:xfrm>
            <a:off x="400050" y="800100"/>
            <a:ext cx="4057650" cy="3976127"/>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Slide Number Placeholder 21"/>
          <p:cNvSpPr>
            <a:spLocks noGrp="1"/>
          </p:cNvSpPr>
          <p:nvPr>
            <p:ph type="sldNum" sz="quarter" idx="12"/>
          </p:nvPr>
        </p:nvSpPr>
        <p:spPr/>
        <p:txBody>
          <a:bodyPr/>
          <a:lstStyle/>
          <a:p>
            <a:fld id="{00A528DF-D215-450C-9DB5-2AB96B301B6B}" type="slidenum">
              <a:rPr lang="en-US" smtClean="0"/>
              <a:pPr/>
              <a:t>4</a:t>
            </a:fld>
            <a:endParaRPr lang="en-US" dirty="0"/>
          </a:p>
        </p:txBody>
      </p:sp>
      <p:sp>
        <p:nvSpPr>
          <p:cNvPr id="7" name="Title 6">
            <a:extLst>
              <a:ext uri="{FF2B5EF4-FFF2-40B4-BE49-F238E27FC236}">
                <a16:creationId xmlns:a16="http://schemas.microsoft.com/office/drawing/2014/main" id="{2ABAE730-8526-4D42-98DE-224052149F10}"/>
              </a:ext>
            </a:extLst>
          </p:cNvPr>
          <p:cNvSpPr>
            <a:spLocks noGrp="1"/>
          </p:cNvSpPr>
          <p:nvPr>
            <p:ph type="title"/>
          </p:nvPr>
        </p:nvSpPr>
        <p:spPr>
          <a:xfrm>
            <a:off x="324000" y="367273"/>
            <a:ext cx="7537450" cy="369322"/>
          </a:xfrm>
        </p:spPr>
        <p:txBody>
          <a:bodyPr/>
          <a:lstStyle/>
          <a:p>
            <a:r>
              <a:rPr lang="en-IN" dirty="0"/>
              <a:t>BFSI Credentials</a:t>
            </a:r>
          </a:p>
        </p:txBody>
      </p:sp>
      <p:sp>
        <p:nvSpPr>
          <p:cNvPr id="3" name="TextBox 2"/>
          <p:cNvSpPr txBox="1"/>
          <p:nvPr/>
        </p:nvSpPr>
        <p:spPr>
          <a:xfrm>
            <a:off x="526471" y="3856583"/>
            <a:ext cx="1657350" cy="276999"/>
          </a:xfrm>
          <a:prstGeom prst="rect">
            <a:avLst/>
          </a:prstGeom>
          <a:noFill/>
          <a:effectLst/>
        </p:spPr>
        <p:txBody>
          <a:bodyPr wrap="square" rtlCol="0">
            <a:spAutoFit/>
          </a:bodyPr>
          <a:lstStyle/>
          <a:p>
            <a:r>
              <a:rPr lang="en-US" sz="1200" b="1" dirty="0">
                <a:solidFill>
                  <a:schemeClr val="accent2"/>
                </a:solidFill>
                <a:latin typeface="Trebuchet MS" pitchFamily="34" charset="0"/>
              </a:rPr>
              <a:t>100+ </a:t>
            </a:r>
            <a:r>
              <a:rPr lang="en-US" sz="1200" dirty="0"/>
              <a:t>BFSI Private</a:t>
            </a:r>
          </a:p>
        </p:txBody>
      </p:sp>
      <p:sp>
        <p:nvSpPr>
          <p:cNvPr id="32" name="TextBox 31"/>
          <p:cNvSpPr txBox="1"/>
          <p:nvPr/>
        </p:nvSpPr>
        <p:spPr>
          <a:xfrm>
            <a:off x="563073" y="4198444"/>
            <a:ext cx="1584148" cy="276999"/>
          </a:xfrm>
          <a:prstGeom prst="rect">
            <a:avLst/>
          </a:prstGeom>
          <a:noFill/>
          <a:effectLst/>
        </p:spPr>
        <p:txBody>
          <a:bodyPr wrap="square" rtlCol="0">
            <a:spAutoFit/>
          </a:bodyPr>
          <a:lstStyle/>
          <a:p>
            <a:r>
              <a:rPr lang="en-US" sz="1200" b="1" dirty="0">
                <a:solidFill>
                  <a:schemeClr val="accent2"/>
                </a:solidFill>
                <a:latin typeface="Trebuchet MS" pitchFamily="34" charset="0"/>
              </a:rPr>
              <a:t>80+ </a:t>
            </a:r>
            <a:r>
              <a:rPr lang="en-US" sz="1200" dirty="0"/>
              <a:t>BFSI PSU</a:t>
            </a:r>
          </a:p>
        </p:txBody>
      </p:sp>
      <p:sp>
        <p:nvSpPr>
          <p:cNvPr id="34" name="TextBox 33"/>
          <p:cNvSpPr txBox="1"/>
          <p:nvPr/>
        </p:nvSpPr>
        <p:spPr>
          <a:xfrm>
            <a:off x="2402758" y="3807712"/>
            <a:ext cx="1584148" cy="276999"/>
          </a:xfrm>
          <a:prstGeom prst="rect">
            <a:avLst/>
          </a:prstGeom>
          <a:noFill/>
          <a:effectLst/>
        </p:spPr>
        <p:txBody>
          <a:bodyPr wrap="square" rtlCol="0">
            <a:spAutoFit/>
          </a:bodyPr>
          <a:lstStyle/>
          <a:p>
            <a:r>
              <a:rPr lang="en-US" sz="1200" b="1" dirty="0">
                <a:solidFill>
                  <a:schemeClr val="accent2"/>
                </a:solidFill>
                <a:latin typeface="Trebuchet MS" pitchFamily="34" charset="0"/>
              </a:rPr>
              <a:t>35+ </a:t>
            </a:r>
            <a:r>
              <a:rPr lang="en-US" sz="1200" dirty="0"/>
              <a:t>SOC Services</a:t>
            </a:r>
          </a:p>
        </p:txBody>
      </p:sp>
      <p:sp>
        <p:nvSpPr>
          <p:cNvPr id="35" name="TextBox 34"/>
          <p:cNvSpPr txBox="1"/>
          <p:nvPr/>
        </p:nvSpPr>
        <p:spPr>
          <a:xfrm>
            <a:off x="2391873" y="4206608"/>
            <a:ext cx="2294428" cy="276999"/>
          </a:xfrm>
          <a:prstGeom prst="rect">
            <a:avLst/>
          </a:prstGeom>
          <a:noFill/>
          <a:effectLst/>
        </p:spPr>
        <p:txBody>
          <a:bodyPr wrap="square" rtlCol="0">
            <a:spAutoFit/>
          </a:bodyPr>
          <a:lstStyle/>
          <a:p>
            <a:r>
              <a:rPr lang="en-US" sz="1200" b="1" dirty="0">
                <a:solidFill>
                  <a:schemeClr val="accent2"/>
                </a:solidFill>
                <a:latin typeface="Trebuchet MS" pitchFamily="34" charset="0"/>
              </a:rPr>
              <a:t>25+ </a:t>
            </a:r>
            <a:r>
              <a:rPr lang="en-US" sz="1200" dirty="0"/>
              <a:t>Security Engagements</a:t>
            </a:r>
          </a:p>
        </p:txBody>
      </p:sp>
      <p:sp>
        <p:nvSpPr>
          <p:cNvPr id="36" name="TextBox 35"/>
          <p:cNvSpPr txBox="1"/>
          <p:nvPr/>
        </p:nvSpPr>
        <p:spPr>
          <a:xfrm>
            <a:off x="2391873" y="4580752"/>
            <a:ext cx="1951528" cy="276999"/>
          </a:xfrm>
          <a:prstGeom prst="rect">
            <a:avLst/>
          </a:prstGeom>
          <a:noFill/>
          <a:effectLst/>
        </p:spPr>
        <p:txBody>
          <a:bodyPr wrap="square" rtlCol="0">
            <a:spAutoFit/>
          </a:bodyPr>
          <a:lstStyle/>
          <a:p>
            <a:r>
              <a:rPr lang="en-US" sz="1200" b="1" dirty="0">
                <a:solidFill>
                  <a:schemeClr val="accent2"/>
                </a:solidFill>
                <a:latin typeface="Trebuchet MS" pitchFamily="34" charset="0"/>
              </a:rPr>
              <a:t>20+ </a:t>
            </a:r>
            <a:r>
              <a:rPr lang="en-US" sz="1200" dirty="0"/>
              <a:t>Security Projects</a:t>
            </a:r>
          </a:p>
        </p:txBody>
      </p:sp>
      <p:sp>
        <p:nvSpPr>
          <p:cNvPr id="5" name="Rectangle 4"/>
          <p:cNvSpPr/>
          <p:nvPr/>
        </p:nvSpPr>
        <p:spPr>
          <a:xfrm>
            <a:off x="1153886" y="2505450"/>
            <a:ext cx="3692979" cy="200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p:cNvSpPr txBox="1"/>
          <p:nvPr/>
        </p:nvSpPr>
        <p:spPr>
          <a:xfrm>
            <a:off x="3661002" y="1489812"/>
            <a:ext cx="1657350" cy="461665"/>
          </a:xfrm>
          <a:prstGeom prst="rect">
            <a:avLst/>
          </a:prstGeom>
          <a:noFill/>
          <a:ln>
            <a:noFill/>
          </a:ln>
        </p:spPr>
        <p:txBody>
          <a:bodyPr wrap="square" rtlCol="0">
            <a:spAutoFit/>
          </a:bodyPr>
          <a:lstStyle/>
          <a:p>
            <a:pPr algn="ctr"/>
            <a:r>
              <a:rPr lang="en-US" sz="1200" b="1" dirty="0">
                <a:solidFill>
                  <a:schemeClr val="accent2"/>
                </a:solidFill>
                <a:latin typeface="Trebuchet MS" pitchFamily="34" charset="0"/>
              </a:rPr>
              <a:t>35%+ </a:t>
            </a:r>
          </a:p>
          <a:p>
            <a:pPr algn="ctr"/>
            <a:r>
              <a:rPr lang="en-US" sz="1200" dirty="0"/>
              <a:t>Revenue from </a:t>
            </a:r>
            <a:r>
              <a:rPr lang="en-US" sz="1200" b="1" dirty="0"/>
              <a:t>BFSI</a:t>
            </a:r>
          </a:p>
        </p:txBody>
      </p:sp>
      <p:sp>
        <p:nvSpPr>
          <p:cNvPr id="43" name="TextBox 42"/>
          <p:cNvSpPr txBox="1"/>
          <p:nvPr/>
        </p:nvSpPr>
        <p:spPr>
          <a:xfrm>
            <a:off x="319759" y="2019728"/>
            <a:ext cx="1714500" cy="646331"/>
          </a:xfrm>
          <a:prstGeom prst="rect">
            <a:avLst/>
          </a:prstGeom>
          <a:noFill/>
          <a:ln>
            <a:noFill/>
          </a:ln>
        </p:spPr>
        <p:txBody>
          <a:bodyPr wrap="square" rtlCol="0">
            <a:spAutoFit/>
          </a:bodyPr>
          <a:lstStyle/>
          <a:p>
            <a:pPr algn="ctr"/>
            <a:r>
              <a:rPr lang="en-US" sz="1200" b="1" dirty="0">
                <a:solidFill>
                  <a:schemeClr val="accent2"/>
                </a:solidFill>
                <a:latin typeface="Trebuchet MS" pitchFamily="34" charset="0"/>
              </a:rPr>
              <a:t>300+ </a:t>
            </a:r>
            <a:r>
              <a:rPr lang="en-US" sz="1200" dirty="0"/>
              <a:t>data center services projects executed in </a:t>
            </a:r>
            <a:r>
              <a:rPr lang="en-US" sz="1200" b="1" dirty="0"/>
              <a:t>BFSI</a:t>
            </a:r>
          </a:p>
        </p:txBody>
      </p:sp>
      <p:pic>
        <p:nvPicPr>
          <p:cNvPr id="1034" name="Picture 10" descr="Image result for transformati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53" y="1284523"/>
            <a:ext cx="758711" cy="7587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evenue shar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490" y="751746"/>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a:spLocks/>
          </p:cNvSpPr>
          <p:nvPr/>
        </p:nvSpPr>
        <p:spPr>
          <a:xfrm>
            <a:off x="5348740" y="3078856"/>
            <a:ext cx="1452192" cy="646331"/>
          </a:xfrm>
          <a:prstGeom prst="rect">
            <a:avLst/>
          </a:prstGeom>
          <a:noFill/>
        </p:spPr>
        <p:txBody>
          <a:bodyPr wrap="square" rtlCol="0">
            <a:spAutoFit/>
          </a:bodyPr>
          <a:lstStyle/>
          <a:p>
            <a:r>
              <a:rPr lang="en-US" sz="1200" b="1" dirty="0">
                <a:solidFill>
                  <a:schemeClr val="accent2"/>
                </a:solidFill>
                <a:latin typeface="Trebuchet MS" pitchFamily="34" charset="0"/>
              </a:rPr>
              <a:t>10000+</a:t>
            </a:r>
          </a:p>
          <a:p>
            <a:r>
              <a:rPr lang="en-US" sz="1200" dirty="0">
                <a:latin typeface="Trebuchet MS" pitchFamily="34" charset="0"/>
              </a:rPr>
              <a:t>Public sector </a:t>
            </a:r>
          </a:p>
          <a:p>
            <a:r>
              <a:rPr lang="en-US" sz="1200" dirty="0">
                <a:latin typeface="Trebuchet MS" pitchFamily="34" charset="0"/>
              </a:rPr>
              <a:t>Bank offices</a:t>
            </a:r>
          </a:p>
        </p:txBody>
      </p:sp>
      <p:sp>
        <p:nvSpPr>
          <p:cNvPr id="57" name="TextBox 56"/>
          <p:cNvSpPr txBox="1">
            <a:spLocks/>
          </p:cNvSpPr>
          <p:nvPr/>
        </p:nvSpPr>
        <p:spPr>
          <a:xfrm>
            <a:off x="7206343" y="3843204"/>
            <a:ext cx="1491710" cy="830997"/>
          </a:xfrm>
          <a:prstGeom prst="rect">
            <a:avLst/>
          </a:prstGeom>
          <a:noFill/>
        </p:spPr>
        <p:txBody>
          <a:bodyPr wrap="square" rtlCol="0">
            <a:spAutoFit/>
          </a:bodyPr>
          <a:lstStyle/>
          <a:p>
            <a:r>
              <a:rPr lang="en-US" sz="1200" b="1" dirty="0">
                <a:solidFill>
                  <a:schemeClr val="accent2"/>
                </a:solidFill>
                <a:latin typeface="Trebuchet MS" pitchFamily="34" charset="0"/>
              </a:rPr>
              <a:t>3000+</a:t>
            </a:r>
          </a:p>
          <a:p>
            <a:r>
              <a:rPr lang="en-US" sz="1200" dirty="0">
                <a:latin typeface="Trebuchet MS" pitchFamily="34" charset="0"/>
              </a:rPr>
              <a:t>Public sector </a:t>
            </a:r>
          </a:p>
          <a:p>
            <a:r>
              <a:rPr lang="en-US" sz="1200" dirty="0">
                <a:latin typeface="Trebuchet MS" pitchFamily="34" charset="0"/>
              </a:rPr>
              <a:t>Insurance co. </a:t>
            </a:r>
          </a:p>
          <a:p>
            <a:r>
              <a:rPr lang="en-US" sz="1200" dirty="0">
                <a:latin typeface="Trebuchet MS" pitchFamily="34" charset="0"/>
              </a:rPr>
              <a:t>offices</a:t>
            </a:r>
          </a:p>
        </p:txBody>
      </p:sp>
      <p:sp>
        <p:nvSpPr>
          <p:cNvPr id="62" name="TextBox 61"/>
          <p:cNvSpPr txBox="1">
            <a:spLocks/>
          </p:cNvSpPr>
          <p:nvPr/>
        </p:nvSpPr>
        <p:spPr>
          <a:xfrm>
            <a:off x="7200900" y="3079403"/>
            <a:ext cx="1449265" cy="646331"/>
          </a:xfrm>
          <a:prstGeom prst="rect">
            <a:avLst/>
          </a:prstGeom>
          <a:noFill/>
        </p:spPr>
        <p:txBody>
          <a:bodyPr wrap="square" rtlCol="0">
            <a:spAutoFit/>
          </a:bodyPr>
          <a:lstStyle/>
          <a:p>
            <a:r>
              <a:rPr lang="en-US" sz="1200" b="1" dirty="0">
                <a:solidFill>
                  <a:schemeClr val="accent2"/>
                </a:solidFill>
                <a:latin typeface="Trebuchet MS" pitchFamily="34" charset="0"/>
              </a:rPr>
              <a:t>5000+</a:t>
            </a:r>
          </a:p>
          <a:p>
            <a:r>
              <a:rPr lang="en-US" sz="1200" dirty="0">
                <a:latin typeface="Trebuchet MS" pitchFamily="34" charset="0"/>
              </a:rPr>
              <a:t>Co-operative </a:t>
            </a:r>
          </a:p>
          <a:p>
            <a:r>
              <a:rPr lang="en-US" sz="1200" dirty="0">
                <a:latin typeface="Trebuchet MS" pitchFamily="34" charset="0"/>
              </a:rPr>
              <a:t>bank offices</a:t>
            </a:r>
          </a:p>
        </p:txBody>
      </p:sp>
      <p:sp>
        <p:nvSpPr>
          <p:cNvPr id="63" name="TextBox 62"/>
          <p:cNvSpPr txBox="1">
            <a:spLocks/>
          </p:cNvSpPr>
          <p:nvPr/>
        </p:nvSpPr>
        <p:spPr>
          <a:xfrm>
            <a:off x="5350325" y="3892543"/>
            <a:ext cx="1345700" cy="646331"/>
          </a:xfrm>
          <a:prstGeom prst="rect">
            <a:avLst/>
          </a:prstGeom>
          <a:noFill/>
        </p:spPr>
        <p:txBody>
          <a:bodyPr wrap="square" rtlCol="0">
            <a:spAutoFit/>
          </a:bodyPr>
          <a:lstStyle/>
          <a:p>
            <a:r>
              <a:rPr lang="en-US" sz="1200" b="1" dirty="0">
                <a:solidFill>
                  <a:schemeClr val="accent2"/>
                </a:solidFill>
                <a:latin typeface="Trebuchet MS" pitchFamily="34" charset="0"/>
              </a:rPr>
              <a:t>4500+</a:t>
            </a:r>
          </a:p>
          <a:p>
            <a:r>
              <a:rPr lang="en-US" sz="1200" dirty="0">
                <a:latin typeface="Trebuchet MS" pitchFamily="34" charset="0"/>
              </a:rPr>
              <a:t>Private bank</a:t>
            </a:r>
          </a:p>
          <a:p>
            <a:r>
              <a:rPr lang="en-US" sz="1200" dirty="0">
                <a:latin typeface="Trebuchet MS" pitchFamily="34" charset="0"/>
              </a:rPr>
              <a:t>offices</a:t>
            </a:r>
          </a:p>
        </p:txBody>
      </p:sp>
      <p:pic>
        <p:nvPicPr>
          <p:cNvPr id="1038" name="Picture 14" descr="Image result for banks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151" y="3089336"/>
            <a:ext cx="649751" cy="6497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anks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0339" y="3062935"/>
            <a:ext cx="592048" cy="5920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rivate bank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8245" y="3893186"/>
            <a:ext cx="624781" cy="62478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013146\Desktop\Untitl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9797" y="3887693"/>
            <a:ext cx="620246" cy="603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7F4FB0-B0F8-4670-A0BE-CEBE2D966D0E}"/>
              </a:ext>
            </a:extLst>
          </p:cNvPr>
          <p:cNvSpPr txBox="1"/>
          <p:nvPr/>
        </p:nvSpPr>
        <p:spPr>
          <a:xfrm>
            <a:off x="400051" y="3115215"/>
            <a:ext cx="1767212" cy="646331"/>
          </a:xfrm>
          <a:prstGeom prst="rect">
            <a:avLst/>
          </a:prstGeom>
          <a:noFill/>
        </p:spPr>
        <p:txBody>
          <a:bodyPr wrap="square" rtlCol="0">
            <a:spAutoFit/>
          </a:bodyPr>
          <a:lstStyle/>
          <a:p>
            <a:pPr algn="ctr"/>
            <a:r>
              <a:rPr lang="en-IN" sz="1200" b="1" dirty="0"/>
              <a:t>Data center migration &amp; transition projects executed</a:t>
            </a:r>
          </a:p>
        </p:txBody>
      </p:sp>
      <p:sp>
        <p:nvSpPr>
          <p:cNvPr id="29" name="TextBox 28">
            <a:extLst>
              <a:ext uri="{FF2B5EF4-FFF2-40B4-BE49-F238E27FC236}">
                <a16:creationId xmlns:a16="http://schemas.microsoft.com/office/drawing/2014/main" id="{8004CD7C-B93D-48E1-A273-AFE6E94326DB}"/>
              </a:ext>
            </a:extLst>
          </p:cNvPr>
          <p:cNvSpPr txBox="1"/>
          <p:nvPr/>
        </p:nvSpPr>
        <p:spPr>
          <a:xfrm>
            <a:off x="2436293" y="3107772"/>
            <a:ext cx="1746492" cy="461665"/>
          </a:xfrm>
          <a:prstGeom prst="rect">
            <a:avLst/>
          </a:prstGeom>
          <a:noFill/>
        </p:spPr>
        <p:txBody>
          <a:bodyPr wrap="square" rtlCol="0">
            <a:spAutoFit/>
          </a:bodyPr>
          <a:lstStyle/>
          <a:p>
            <a:pPr algn="ctr"/>
            <a:r>
              <a:rPr lang="en-IN" sz="1200" b="1" dirty="0"/>
              <a:t>Security services projects executed</a:t>
            </a:r>
          </a:p>
        </p:txBody>
      </p:sp>
      <p:sp>
        <p:nvSpPr>
          <p:cNvPr id="30" name="TextBox 29">
            <a:extLst>
              <a:ext uri="{FF2B5EF4-FFF2-40B4-BE49-F238E27FC236}">
                <a16:creationId xmlns:a16="http://schemas.microsoft.com/office/drawing/2014/main" id="{8004CD7C-B93D-48E1-A273-AFE6E94326DB}"/>
              </a:ext>
            </a:extLst>
          </p:cNvPr>
          <p:cNvSpPr txBox="1"/>
          <p:nvPr/>
        </p:nvSpPr>
        <p:spPr>
          <a:xfrm>
            <a:off x="1428750" y="889085"/>
            <a:ext cx="1746492" cy="253916"/>
          </a:xfrm>
          <a:prstGeom prst="rect">
            <a:avLst/>
          </a:prstGeom>
          <a:noFill/>
        </p:spPr>
        <p:txBody>
          <a:bodyPr wrap="square" rtlCol="0">
            <a:spAutoFit/>
          </a:bodyPr>
          <a:lstStyle/>
          <a:p>
            <a:pPr algn="ctr"/>
            <a:r>
              <a:rPr lang="en-IN" sz="1050" b="1" dirty="0"/>
              <a:t>Data center Services</a:t>
            </a:r>
          </a:p>
        </p:txBody>
      </p:sp>
      <p:sp>
        <p:nvSpPr>
          <p:cNvPr id="31" name="TextBox 30">
            <a:extLst>
              <a:ext uri="{FF2B5EF4-FFF2-40B4-BE49-F238E27FC236}">
                <a16:creationId xmlns:a16="http://schemas.microsoft.com/office/drawing/2014/main" id="{8004CD7C-B93D-48E1-A273-AFE6E94326DB}"/>
              </a:ext>
            </a:extLst>
          </p:cNvPr>
          <p:cNvSpPr txBox="1"/>
          <p:nvPr/>
        </p:nvSpPr>
        <p:spPr>
          <a:xfrm>
            <a:off x="5600700" y="857250"/>
            <a:ext cx="2000250" cy="253916"/>
          </a:xfrm>
          <a:prstGeom prst="rect">
            <a:avLst/>
          </a:prstGeom>
          <a:noFill/>
        </p:spPr>
        <p:txBody>
          <a:bodyPr wrap="square" rtlCol="0">
            <a:spAutoFit/>
          </a:bodyPr>
          <a:lstStyle/>
          <a:p>
            <a:pPr algn="ctr"/>
            <a:r>
              <a:rPr lang="en-IN" sz="1050" b="1" dirty="0"/>
              <a:t>Network Services</a:t>
            </a:r>
          </a:p>
        </p:txBody>
      </p:sp>
      <p:sp>
        <p:nvSpPr>
          <p:cNvPr id="37" name="TextBox 36">
            <a:extLst>
              <a:ext uri="{FF2B5EF4-FFF2-40B4-BE49-F238E27FC236}">
                <a16:creationId xmlns:a16="http://schemas.microsoft.com/office/drawing/2014/main" id="{3C3105C7-4E03-4FC7-8978-3975DDAE75A5}"/>
              </a:ext>
            </a:extLst>
          </p:cNvPr>
          <p:cNvSpPr txBox="1"/>
          <p:nvPr/>
        </p:nvSpPr>
        <p:spPr>
          <a:xfrm>
            <a:off x="5695900" y="2714633"/>
            <a:ext cx="2000250" cy="276999"/>
          </a:xfrm>
          <a:prstGeom prst="rect">
            <a:avLst/>
          </a:prstGeom>
          <a:noFill/>
        </p:spPr>
        <p:txBody>
          <a:bodyPr wrap="square" rtlCol="0">
            <a:spAutoFit/>
          </a:bodyPr>
          <a:lstStyle/>
          <a:p>
            <a:pPr algn="ctr"/>
            <a:r>
              <a:rPr lang="en-IN" sz="1200" b="1" dirty="0"/>
              <a:t>Network Services</a:t>
            </a:r>
          </a:p>
        </p:txBody>
      </p:sp>
      <p:sp>
        <p:nvSpPr>
          <p:cNvPr id="38" name="TextBox 37">
            <a:extLst>
              <a:ext uri="{FF2B5EF4-FFF2-40B4-BE49-F238E27FC236}">
                <a16:creationId xmlns:a16="http://schemas.microsoft.com/office/drawing/2014/main" id="{C319DDFA-CA20-499F-98D7-C6D1ED7B1E20}"/>
              </a:ext>
            </a:extLst>
          </p:cNvPr>
          <p:cNvSpPr txBox="1">
            <a:spLocks/>
          </p:cNvSpPr>
          <p:nvPr/>
        </p:nvSpPr>
        <p:spPr>
          <a:xfrm>
            <a:off x="5935178" y="1352208"/>
            <a:ext cx="1551472" cy="830997"/>
          </a:xfrm>
          <a:prstGeom prst="rect">
            <a:avLst/>
          </a:prstGeom>
          <a:noFill/>
        </p:spPr>
        <p:txBody>
          <a:bodyPr wrap="square" rtlCol="0">
            <a:spAutoFit/>
          </a:bodyPr>
          <a:lstStyle/>
          <a:p>
            <a:pPr algn="ctr"/>
            <a:r>
              <a:rPr lang="en-US" sz="1200" b="1" dirty="0">
                <a:solidFill>
                  <a:schemeClr val="accent2"/>
                </a:solidFill>
                <a:latin typeface="Trebuchet MS" pitchFamily="34" charset="0"/>
              </a:rPr>
              <a:t>15+ </a:t>
            </a:r>
          </a:p>
          <a:p>
            <a:pPr algn="ctr"/>
            <a:r>
              <a:rPr lang="en-US" sz="1200" dirty="0"/>
              <a:t>network &amp; transformation project executed </a:t>
            </a:r>
          </a:p>
        </p:txBody>
      </p:sp>
      <p:sp>
        <p:nvSpPr>
          <p:cNvPr id="39" name="TextBox 38">
            <a:extLst>
              <a:ext uri="{FF2B5EF4-FFF2-40B4-BE49-F238E27FC236}">
                <a16:creationId xmlns:a16="http://schemas.microsoft.com/office/drawing/2014/main" id="{B3D07DD7-6D7A-4DC3-B21A-B7884A50EC95}"/>
              </a:ext>
            </a:extLst>
          </p:cNvPr>
          <p:cNvSpPr txBox="1"/>
          <p:nvPr/>
        </p:nvSpPr>
        <p:spPr>
          <a:xfrm>
            <a:off x="2346567" y="2137788"/>
            <a:ext cx="1714499" cy="646331"/>
          </a:xfrm>
          <a:prstGeom prst="rect">
            <a:avLst/>
          </a:prstGeom>
          <a:noFill/>
          <a:ln>
            <a:noFill/>
          </a:ln>
        </p:spPr>
        <p:txBody>
          <a:bodyPr wrap="square" rtlCol="0">
            <a:spAutoFit/>
          </a:bodyPr>
          <a:lstStyle/>
          <a:p>
            <a:pPr algn="ctr"/>
            <a:r>
              <a:rPr lang="en-US" sz="1200" b="1" dirty="0">
                <a:solidFill>
                  <a:schemeClr val="accent2"/>
                </a:solidFill>
                <a:latin typeface="Trebuchet MS" pitchFamily="34" charset="0"/>
              </a:rPr>
              <a:t>50+ &amp; counting</a:t>
            </a:r>
          </a:p>
          <a:p>
            <a:pPr algn="ctr"/>
            <a:r>
              <a:rPr lang="en-US" sz="1200" dirty="0"/>
              <a:t>Marquee logos in </a:t>
            </a:r>
            <a:r>
              <a:rPr lang="en-US" sz="1200" b="1" dirty="0"/>
              <a:t>BFSI</a:t>
            </a:r>
          </a:p>
        </p:txBody>
      </p:sp>
      <p:pic>
        <p:nvPicPr>
          <p:cNvPr id="4" name="Picture 3">
            <a:extLst>
              <a:ext uri="{FF2B5EF4-FFF2-40B4-BE49-F238E27FC236}">
                <a16:creationId xmlns:a16="http://schemas.microsoft.com/office/drawing/2014/main" id="{7447EF25-19EC-48FB-A5D8-EF7D0E7A6C4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4000" b="99556" l="9778" r="89778">
                        <a14:foregroundMark x1="47111" y1="60000" x2="47111" y2="60000"/>
                        <a14:foregroundMark x1="49778" y1="66222" x2="49778" y2="66222"/>
                        <a14:foregroundMark x1="49778" y1="66222" x2="49778" y2="66222"/>
                        <a14:foregroundMark x1="57333" y1="11111" x2="57333" y2="11111"/>
                        <a14:foregroundMark x1="48889" y1="4444" x2="48889" y2="4444"/>
                        <a14:foregroundMark x1="50222" y1="22222" x2="50222" y2="22222"/>
                        <a14:foregroundMark x1="36889" y1="72000" x2="36889" y2="72000"/>
                        <a14:foregroundMark x1="25778" y1="78667" x2="25778" y2="78667"/>
                        <a14:foregroundMark x1="16889" y1="99556" x2="16889" y2="99556"/>
                      </a14:backgroundRemoval>
                    </a14:imgEffect>
                  </a14:imgLayer>
                </a14:imgProps>
              </a:ext>
            </a:extLst>
          </a:blip>
          <a:stretch>
            <a:fillRect/>
          </a:stretch>
        </p:blipFill>
        <p:spPr>
          <a:xfrm>
            <a:off x="2788928" y="1361491"/>
            <a:ext cx="746522" cy="746522"/>
          </a:xfrm>
          <a:prstGeom prst="rect">
            <a:avLst/>
          </a:prstGeom>
        </p:spPr>
      </p:pic>
    </p:spTree>
    <p:extLst>
      <p:ext uri="{BB962C8B-B14F-4D97-AF65-F5344CB8AC3E}">
        <p14:creationId xmlns:p14="http://schemas.microsoft.com/office/powerpoint/2010/main" val="416177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2B8333-8951-4B16-9613-9A632DA32EB6}"/>
              </a:ext>
            </a:extLst>
          </p:cNvPr>
          <p:cNvSpPr/>
          <p:nvPr/>
        </p:nvSpPr>
        <p:spPr>
          <a:xfrm>
            <a:off x="262628" y="2571750"/>
            <a:ext cx="8642095" cy="2220654"/>
          </a:xfrm>
          <a:prstGeom prst="rect">
            <a:avLst/>
          </a:prstGeom>
          <a:noFill/>
          <a:ln>
            <a:solidFill>
              <a:srgbClr val="FC9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290">
              <a:defRPr/>
            </a:pPr>
            <a:endParaRPr lang="en-US" sz="1765">
              <a:solidFill>
                <a:prstClr val="white"/>
              </a:solidFill>
              <a:latin typeface="Calibri" panose="020F0502020204030204"/>
            </a:endParaRPr>
          </a:p>
        </p:txBody>
      </p:sp>
      <p:sp>
        <p:nvSpPr>
          <p:cNvPr id="20" name="Rectangle 19">
            <a:extLst>
              <a:ext uri="{FF2B5EF4-FFF2-40B4-BE49-F238E27FC236}">
                <a16:creationId xmlns:a16="http://schemas.microsoft.com/office/drawing/2014/main" id="{7C5AA3F8-2DE3-4595-8979-972DFED0175A}"/>
              </a:ext>
            </a:extLst>
          </p:cNvPr>
          <p:cNvSpPr/>
          <p:nvPr/>
        </p:nvSpPr>
        <p:spPr>
          <a:xfrm>
            <a:off x="3562104" y="3905690"/>
            <a:ext cx="4588391" cy="100808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pPr defTabSz="672290">
              <a:buClr>
                <a:srgbClr val="44546A"/>
              </a:buClr>
              <a:defRPr/>
            </a:pPr>
            <a:r>
              <a:rPr lang="en-IN" sz="800" b="1" dirty="0">
                <a:solidFill>
                  <a:prstClr val="black"/>
                </a:solidFill>
                <a:ea typeface="Open Sans Condensed" panose="020B0806030504020204" pitchFamily="34" charset="0"/>
                <a:cs typeface="Arial" panose="020B0604020202020204" pitchFamily="34" charset="0"/>
              </a:rPr>
              <a:t>Key  benefits</a:t>
            </a:r>
          </a:p>
          <a:p>
            <a:pPr marL="112043" indent="-112043" defTabSz="672290">
              <a:buClr>
                <a:prstClr val="black"/>
              </a:buClr>
              <a:buFont typeface="Arial" panose="020B0604020202020204" pitchFamily="34" charset="0"/>
              <a:buChar char="•"/>
              <a:defRPr/>
            </a:pPr>
            <a:r>
              <a:rPr lang="en-US" sz="800" dirty="0">
                <a:solidFill>
                  <a:prstClr val="black"/>
                </a:solidFill>
                <a:cs typeface="Arial" panose="020B0604020202020204" pitchFamily="34" charset="0"/>
              </a:rPr>
              <a:t>99.95% Service Availability</a:t>
            </a:r>
          </a:p>
          <a:p>
            <a:pPr marL="112043" indent="-112043" defTabSz="672290">
              <a:buClr>
                <a:prstClr val="black"/>
              </a:buClr>
              <a:buFont typeface="Arial" panose="020B0604020202020204" pitchFamily="34" charset="0"/>
              <a:buChar char="•"/>
              <a:defRPr/>
            </a:pPr>
            <a:r>
              <a:rPr lang="en-US" sz="800" dirty="0">
                <a:solidFill>
                  <a:prstClr val="black"/>
                </a:solidFill>
                <a:ea typeface="Open Sans Condensed" panose="020B0806030504020204" pitchFamily="34" charset="0"/>
                <a:cs typeface="Arial" panose="020B0604020202020204" pitchFamily="34" charset="0"/>
              </a:rPr>
              <a:t>Higher performance</a:t>
            </a:r>
          </a:p>
          <a:p>
            <a:pPr marL="112043" indent="-112043" defTabSz="672290">
              <a:buClr>
                <a:prstClr val="black"/>
              </a:buClr>
              <a:buFont typeface="Arial" panose="020B0604020202020204" pitchFamily="34" charset="0"/>
              <a:buChar char="•"/>
              <a:defRPr/>
            </a:pPr>
            <a:r>
              <a:rPr lang="en-US" sz="800" dirty="0">
                <a:solidFill>
                  <a:prstClr val="black"/>
                </a:solidFill>
                <a:ea typeface="Open Sans Condensed" panose="020B0806030504020204" pitchFamily="34" charset="0"/>
                <a:cs typeface="Arial" panose="020B0604020202020204" pitchFamily="34" charset="0"/>
              </a:rPr>
              <a:t>Reduced footprint</a:t>
            </a:r>
          </a:p>
          <a:p>
            <a:pPr marL="112043" indent="-112043" defTabSz="672290">
              <a:buClr>
                <a:prstClr val="black"/>
              </a:buClr>
              <a:buFont typeface="Arial" panose="020B0604020202020204" pitchFamily="34" charset="0"/>
              <a:buChar char="•"/>
              <a:defRPr/>
            </a:pPr>
            <a:r>
              <a:rPr lang="en-US" sz="800" dirty="0">
                <a:solidFill>
                  <a:prstClr val="black"/>
                </a:solidFill>
                <a:ea typeface="Open Sans Condensed" panose="020B0806030504020204" pitchFamily="34" charset="0"/>
                <a:cs typeface="Arial" panose="020B0604020202020204" pitchFamily="34" charset="0"/>
              </a:rPr>
              <a:t>Increased customer delight</a:t>
            </a:r>
          </a:p>
          <a:p>
            <a:pPr marL="112043" indent="-112043" defTabSz="672290">
              <a:buClr>
                <a:prstClr val="black"/>
              </a:buClr>
              <a:buFont typeface="Arial" panose="020B0604020202020204" pitchFamily="34" charset="0"/>
              <a:buChar char="•"/>
              <a:defRPr/>
            </a:pPr>
            <a:r>
              <a:rPr lang="en-US" sz="800" dirty="0">
                <a:solidFill>
                  <a:prstClr val="black"/>
                </a:solidFill>
                <a:ea typeface="Open Sans Condensed" panose="020B0806030504020204" pitchFamily="34" charset="0"/>
                <a:cs typeface="Arial" panose="020B0604020202020204" pitchFamily="34" charset="0"/>
              </a:rPr>
              <a:t>Dashboard, </a:t>
            </a:r>
            <a:r>
              <a:rPr lang="en-IN" sz="800" dirty="0">
                <a:solidFill>
                  <a:prstClr val="black"/>
                </a:solidFill>
                <a:ea typeface="Open Sans Condensed" panose="020B0806030504020204" pitchFamily="34" charset="0"/>
                <a:cs typeface="Arial" panose="020B0604020202020204" pitchFamily="34" charset="0"/>
              </a:rPr>
              <a:t>State of the art tools, process and procedures</a:t>
            </a:r>
          </a:p>
          <a:p>
            <a:pPr marL="112043" indent="-112043" defTabSz="672290">
              <a:buClr>
                <a:prstClr val="black"/>
              </a:buClr>
              <a:buFont typeface="Arial" panose="020B0604020202020204" pitchFamily="34" charset="0"/>
              <a:buChar char="•"/>
              <a:defRPr/>
            </a:pPr>
            <a:endParaRPr lang="en-IN" sz="800" dirty="0">
              <a:solidFill>
                <a:prstClr val="black"/>
              </a:solidFill>
              <a:ea typeface="Open Sans Condensed" panose="020B0806030504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AA4ECF9-9C31-4434-9489-C9912F2FDEF1}"/>
              </a:ext>
            </a:extLst>
          </p:cNvPr>
          <p:cNvSpPr/>
          <p:nvPr/>
        </p:nvSpPr>
        <p:spPr>
          <a:xfrm>
            <a:off x="3434798" y="3905690"/>
            <a:ext cx="5469924" cy="818416"/>
          </a:xfrm>
          <a:prstGeom prst="rect">
            <a:avLst/>
          </a:prstGeom>
          <a:noFill/>
          <a:ln>
            <a:solidFill>
              <a:srgbClr val="B9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290">
              <a:defRPr/>
            </a:pPr>
            <a:endParaRPr lang="en-US" sz="1765">
              <a:solidFill>
                <a:prstClr val="white"/>
              </a:solidFill>
              <a:latin typeface="Calibri" panose="020F0502020204030204"/>
            </a:endParaRPr>
          </a:p>
        </p:txBody>
      </p:sp>
      <p:sp>
        <p:nvSpPr>
          <p:cNvPr id="12" name="Rectangle 11">
            <a:extLst>
              <a:ext uri="{FF2B5EF4-FFF2-40B4-BE49-F238E27FC236}">
                <a16:creationId xmlns:a16="http://schemas.microsoft.com/office/drawing/2014/main" id="{7C5AA3F8-2DE3-4595-8979-972DFED0175A}"/>
              </a:ext>
            </a:extLst>
          </p:cNvPr>
          <p:cNvSpPr/>
          <p:nvPr/>
        </p:nvSpPr>
        <p:spPr>
          <a:xfrm>
            <a:off x="3437942" y="2297488"/>
            <a:ext cx="2605801" cy="10494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pPr defTabSz="672290">
              <a:buClr>
                <a:prstClr val="black"/>
              </a:buClr>
              <a:defRPr/>
            </a:pPr>
            <a:endParaRPr lang="en-IN" sz="882" b="1" dirty="0">
              <a:solidFill>
                <a:prstClr val="black"/>
              </a:solidFill>
              <a:latin typeface="Arial" panose="020B0604020202020204" pitchFamily="34" charset="0"/>
              <a:ea typeface="Open Sans Condensed" panose="020B0806030504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AA4ECF9-9C31-4434-9489-C9912F2FDEF1}"/>
              </a:ext>
            </a:extLst>
          </p:cNvPr>
          <p:cNvSpPr/>
          <p:nvPr/>
        </p:nvSpPr>
        <p:spPr>
          <a:xfrm>
            <a:off x="3424460" y="2613899"/>
            <a:ext cx="5469924" cy="1223493"/>
          </a:xfrm>
          <a:prstGeom prst="rect">
            <a:avLst/>
          </a:prstGeom>
          <a:noFill/>
          <a:ln>
            <a:solidFill>
              <a:srgbClr val="B9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290">
              <a:defRPr/>
            </a:pPr>
            <a:endParaRPr lang="en-US" sz="1765">
              <a:solidFill>
                <a:prstClr val="white"/>
              </a:solidFill>
              <a:latin typeface="Calibri" panose="020F0502020204030204"/>
            </a:endParaRPr>
          </a:p>
        </p:txBody>
      </p:sp>
      <p:sp>
        <p:nvSpPr>
          <p:cNvPr id="3" name="Rectangle 2"/>
          <p:cNvSpPr/>
          <p:nvPr/>
        </p:nvSpPr>
        <p:spPr>
          <a:xfrm>
            <a:off x="3424459" y="2587613"/>
            <a:ext cx="2546050" cy="1200329"/>
          </a:xfrm>
          <a:prstGeom prst="rect">
            <a:avLst/>
          </a:prstGeom>
        </p:spPr>
        <p:txBody>
          <a:bodyPr wrap="square">
            <a:spAutoFit/>
          </a:bodyPr>
          <a:lstStyle/>
          <a:p>
            <a:pPr algn="just" defTabSz="672290">
              <a:defRPr/>
            </a:pPr>
            <a:r>
              <a:rPr lang="en-IN" sz="800" b="1" dirty="0">
                <a:solidFill>
                  <a:prstClr val="black"/>
                </a:solidFill>
                <a:ea typeface="Open Sans Condensed" panose="020B0806030504020204" pitchFamily="34" charset="0"/>
                <a:cs typeface="Arial" panose="020B0604020202020204" pitchFamily="34" charset="0"/>
              </a:rPr>
              <a:t>Managed Services</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24X7 proactive remote monitoring services (L3 Level Support) </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Server, O/S, D/B Support</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Secure online portal and tool set </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Continuous monitoring of events , performance reporting, incident tracking and remediation, change management, inventory management, configuration management</a:t>
            </a:r>
          </a:p>
        </p:txBody>
      </p:sp>
      <p:sp>
        <p:nvSpPr>
          <p:cNvPr id="4" name="Rectangle 3"/>
          <p:cNvSpPr/>
          <p:nvPr/>
        </p:nvSpPr>
        <p:spPr>
          <a:xfrm>
            <a:off x="5970509" y="2667337"/>
            <a:ext cx="2997703" cy="1200329"/>
          </a:xfrm>
          <a:prstGeom prst="rect">
            <a:avLst/>
          </a:prstGeom>
        </p:spPr>
        <p:txBody>
          <a:bodyPr wrap="square">
            <a:spAutoFit/>
          </a:bodyPr>
          <a:lstStyle/>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Network Support</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Security Support Services</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Onsite team for Infrastructure Administration, stable, reliable and efficient operations.</a:t>
            </a:r>
            <a:endParaRPr lang="en-IN" sz="800" dirty="0">
              <a:solidFill>
                <a:prstClr val="black"/>
              </a:solidFill>
              <a:cs typeface="Arial" panose="020B0604020202020204" pitchFamily="34" charset="0"/>
            </a:endParaRP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ITIL based processes</a:t>
            </a: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Continual optimization of environment</a:t>
            </a:r>
            <a:endParaRPr lang="en-IN" sz="800" dirty="0">
              <a:solidFill>
                <a:prstClr val="black"/>
              </a:solidFill>
              <a:cs typeface="Arial" panose="020B0604020202020204" pitchFamily="34" charset="0"/>
            </a:endParaRP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Prompt issue identification and resolution</a:t>
            </a:r>
            <a:endParaRPr lang="en-IN" sz="800" dirty="0">
              <a:solidFill>
                <a:prstClr val="black"/>
              </a:solidFill>
              <a:cs typeface="Arial" panose="020B0604020202020204" pitchFamily="34" charset="0"/>
            </a:endParaRPr>
          </a:p>
          <a:p>
            <a:pPr marL="126054" indent="-126054" algn="just" defTabSz="672290">
              <a:buFont typeface="Arial" panose="020B0604020202020204" pitchFamily="34" charset="0"/>
              <a:buChar char="•"/>
              <a:defRPr/>
            </a:pPr>
            <a:r>
              <a:rPr lang="en-US" sz="800" dirty="0">
                <a:solidFill>
                  <a:prstClr val="black"/>
                </a:solidFill>
                <a:cs typeface="Arial" panose="020B0604020202020204" pitchFamily="34" charset="0"/>
              </a:rPr>
              <a:t>Help in change management, incident management and process management</a:t>
            </a:r>
            <a:endParaRPr lang="en-IN" sz="800" dirty="0">
              <a:solidFill>
                <a:prstClr val="black"/>
              </a:solidFill>
              <a:cs typeface="Arial" panose="020B0604020202020204" pitchFamily="34" charset="0"/>
            </a:endParaRPr>
          </a:p>
        </p:txBody>
      </p:sp>
      <p:pic>
        <p:nvPicPr>
          <p:cNvPr id="18" name="Picture 17"/>
          <p:cNvPicPr/>
          <p:nvPr/>
        </p:nvPicPr>
        <p:blipFill>
          <a:blip r:embed="rId2">
            <a:extLst>
              <a:ext uri="{28A0092B-C50C-407E-A947-70E740481C1C}">
                <a14:useLocalDpi xmlns:a14="http://schemas.microsoft.com/office/drawing/2010/main" val="0"/>
              </a:ext>
            </a:extLst>
          </a:blip>
          <a:stretch>
            <a:fillRect/>
          </a:stretch>
        </p:blipFill>
        <p:spPr>
          <a:xfrm>
            <a:off x="541084" y="2785161"/>
            <a:ext cx="2491558" cy="1936327"/>
          </a:xfrm>
          <a:prstGeom prst="rect">
            <a:avLst/>
          </a:prstGeom>
        </p:spPr>
      </p:pic>
      <p:sp>
        <p:nvSpPr>
          <p:cNvPr id="5" name="Title 4">
            <a:extLst>
              <a:ext uri="{FF2B5EF4-FFF2-40B4-BE49-F238E27FC236}">
                <a16:creationId xmlns:a16="http://schemas.microsoft.com/office/drawing/2014/main" id="{F54CEF23-9B49-431C-84C6-59C980BE893A}"/>
              </a:ext>
            </a:extLst>
          </p:cNvPr>
          <p:cNvSpPr>
            <a:spLocks noGrp="1"/>
          </p:cNvSpPr>
          <p:nvPr>
            <p:ph type="title"/>
          </p:nvPr>
        </p:nvSpPr>
        <p:spPr>
          <a:xfrm>
            <a:off x="324000" y="367273"/>
            <a:ext cx="7537450" cy="369322"/>
          </a:xfrm>
        </p:spPr>
        <p:txBody>
          <a:bodyPr/>
          <a:lstStyle/>
          <a:p>
            <a:r>
              <a:rPr lang="en-IN" dirty="0"/>
              <a:t>CASE STUDY – DHFL GI</a:t>
            </a:r>
          </a:p>
        </p:txBody>
      </p:sp>
      <p:sp>
        <p:nvSpPr>
          <p:cNvPr id="16" name="Content Placeholder 2">
            <a:extLst>
              <a:ext uri="{FF2B5EF4-FFF2-40B4-BE49-F238E27FC236}">
                <a16:creationId xmlns:a16="http://schemas.microsoft.com/office/drawing/2014/main" id="{407CA6EA-9211-463A-A58C-C4BE94C5FE0D}"/>
              </a:ext>
            </a:extLst>
          </p:cNvPr>
          <p:cNvSpPr txBox="1">
            <a:spLocks/>
          </p:cNvSpPr>
          <p:nvPr/>
        </p:nvSpPr>
        <p:spPr>
          <a:xfrm>
            <a:off x="326877" y="1331444"/>
            <a:ext cx="2731618" cy="1240305"/>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lIns="68569" tIns="68569" rIns="68569" bIns="68569"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63">
              <a:buClr>
                <a:srgbClr val="44546A"/>
              </a:buClr>
              <a:defRPr/>
            </a:pPr>
            <a:r>
              <a:rPr lang="en-US" sz="800" b="1" dirty="0">
                <a:solidFill>
                  <a:srgbClr val="595959"/>
                </a:solidFill>
                <a:ea typeface="Open Sans Condensed" panose="020B0806030504020204" pitchFamily="34" charset="0"/>
                <a:cs typeface="Arial" panose="020B0604020202020204" pitchFamily="34" charset="0"/>
              </a:rPr>
              <a:t>Drivers for the  Opportunity</a:t>
            </a:r>
          </a:p>
          <a:p>
            <a:pPr algn="just" defTabSz="385763">
              <a:buFont typeface="Wingdings" panose="05000000000000000000" pitchFamily="2" charset="2"/>
              <a:buChar char="§"/>
              <a:defRPr/>
            </a:pPr>
            <a:r>
              <a:rPr lang="en-US" sz="800" dirty="0">
                <a:solidFill>
                  <a:srgbClr val="595959"/>
                </a:solidFill>
                <a:ea typeface="Open Sans Condensed" panose="020B0806030504020204" pitchFamily="34" charset="0"/>
                <a:cs typeface="Arial" panose="020B0604020202020204" pitchFamily="34" charset="0"/>
              </a:rPr>
              <a:t>New Venture role out</a:t>
            </a:r>
          </a:p>
          <a:p>
            <a:pPr algn="just" defTabSz="385763">
              <a:buFont typeface="Wingdings" panose="05000000000000000000" pitchFamily="2" charset="2"/>
              <a:buChar char="§"/>
              <a:defRPr/>
            </a:pPr>
            <a:r>
              <a:rPr lang="en-US" sz="800" dirty="0">
                <a:solidFill>
                  <a:srgbClr val="595959"/>
                </a:solidFill>
                <a:ea typeface="Open Sans Condensed" panose="020B0806030504020204" pitchFamily="34" charset="0"/>
                <a:cs typeface="Arial" panose="020B0604020202020204" pitchFamily="34" charset="0"/>
              </a:rPr>
              <a:t>Insurance application role out</a:t>
            </a:r>
          </a:p>
          <a:p>
            <a:pPr algn="just" defTabSz="385763">
              <a:buFont typeface="Wingdings" panose="05000000000000000000" pitchFamily="2" charset="2"/>
              <a:buChar char="§"/>
              <a:defRPr/>
            </a:pPr>
            <a:r>
              <a:rPr lang="en-US" sz="800" dirty="0">
                <a:solidFill>
                  <a:srgbClr val="595959"/>
                </a:solidFill>
                <a:ea typeface="Open Sans Condensed" panose="020B0806030504020204" pitchFamily="34" charset="0"/>
                <a:cs typeface="Arial" panose="020B0604020202020204" pitchFamily="34" charset="0"/>
              </a:rPr>
              <a:t>IRDA Compliance</a:t>
            </a:r>
          </a:p>
          <a:p>
            <a:pPr algn="just" defTabSz="385763">
              <a:buFont typeface="Wingdings" panose="05000000000000000000" pitchFamily="2" charset="2"/>
              <a:buChar char="§"/>
              <a:defRPr/>
            </a:pPr>
            <a:r>
              <a:rPr lang="en-US" sz="800" dirty="0">
                <a:solidFill>
                  <a:srgbClr val="595959"/>
                </a:solidFill>
                <a:ea typeface="Open Sans Condensed" panose="020B0806030504020204" pitchFamily="34" charset="0"/>
                <a:cs typeface="Arial" panose="020B0604020202020204" pitchFamily="34" charset="0"/>
              </a:rPr>
              <a:t>Business continuity</a:t>
            </a:r>
          </a:p>
          <a:p>
            <a:pPr algn="just" defTabSz="385763">
              <a:buFont typeface="Wingdings" panose="05000000000000000000" pitchFamily="2" charset="2"/>
              <a:buChar char="§"/>
              <a:defRPr/>
            </a:pPr>
            <a:r>
              <a:rPr lang="en-US" sz="800" dirty="0">
                <a:solidFill>
                  <a:srgbClr val="595959"/>
                </a:solidFill>
                <a:ea typeface="Open Sans Condensed" panose="020B0806030504020204" pitchFamily="34" charset="0"/>
                <a:cs typeface="Arial" panose="020B0604020202020204" pitchFamily="34" charset="0"/>
              </a:rPr>
              <a:t>SAP Landscape </a:t>
            </a:r>
            <a:endParaRPr lang="en-IN" sz="800" dirty="0">
              <a:solidFill>
                <a:srgbClr val="595959"/>
              </a:solidFill>
              <a:ea typeface="Open Sans Condensed" panose="020B0806030504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B59045AD-E4C2-47AD-8073-21F1081F1D29}"/>
              </a:ext>
            </a:extLst>
          </p:cNvPr>
          <p:cNvSpPr txBox="1">
            <a:spLocks/>
          </p:cNvSpPr>
          <p:nvPr/>
        </p:nvSpPr>
        <p:spPr>
          <a:xfrm>
            <a:off x="3163003" y="1331444"/>
            <a:ext cx="2912568" cy="1240305"/>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350">
              <a:lnSpc>
                <a:spcPct val="100000"/>
              </a:lnSpc>
              <a:spcBef>
                <a:spcPts val="0"/>
              </a:spcBef>
              <a:buClr>
                <a:srgbClr val="44546A"/>
              </a:buClr>
              <a:buNone/>
              <a:defRPr/>
            </a:pPr>
            <a:r>
              <a:rPr lang="en-US" sz="800" b="1" dirty="0">
                <a:solidFill>
                  <a:srgbClr val="595959"/>
                </a:solidFill>
                <a:ea typeface="Open Sans Condensed" panose="020B0806030504020204" pitchFamily="34" charset="0"/>
                <a:cs typeface="Arial" panose="020B0604020202020204" pitchFamily="34" charset="0"/>
              </a:rPr>
              <a:t>Solution</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Latest Infrastructure with Dell Blades servers &amp; Storage at DC </a:t>
            </a:r>
            <a:r>
              <a:rPr lang="en-IN" sz="800" dirty="0" err="1">
                <a:solidFill>
                  <a:srgbClr val="595959"/>
                </a:solidFill>
                <a:cs typeface="Arial" panose="020B0604020202020204" pitchFamily="34" charset="0"/>
              </a:rPr>
              <a:t>Airoli</a:t>
            </a:r>
            <a:r>
              <a:rPr lang="en-IN" sz="800" dirty="0">
                <a:solidFill>
                  <a:srgbClr val="595959"/>
                </a:solidFill>
                <a:cs typeface="Arial" panose="020B0604020202020204" pitchFamily="34" charset="0"/>
              </a:rPr>
              <a:t> &amp; DR Bengaluru on Virtualized Environment</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SAP Application Infra Components</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Cisco APIC Network</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IRDA Compliant Security Network</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Clusters for high availability</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DRM tool for Application Continuity </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dirty="0">
                <a:solidFill>
                  <a:srgbClr val="595959"/>
                </a:solidFill>
                <a:cs typeface="Arial" panose="020B0604020202020204" pitchFamily="34" charset="0"/>
              </a:rPr>
              <a:t>Managed Services</a:t>
            </a:r>
          </a:p>
        </p:txBody>
      </p:sp>
      <p:sp>
        <p:nvSpPr>
          <p:cNvPr id="22" name="Content Placeholder 2">
            <a:extLst>
              <a:ext uri="{FF2B5EF4-FFF2-40B4-BE49-F238E27FC236}">
                <a16:creationId xmlns:a16="http://schemas.microsoft.com/office/drawing/2014/main" id="{F301E19A-8673-49DF-9C40-2167C3BBEFB6}"/>
              </a:ext>
            </a:extLst>
          </p:cNvPr>
          <p:cNvSpPr txBox="1">
            <a:spLocks/>
          </p:cNvSpPr>
          <p:nvPr/>
        </p:nvSpPr>
        <p:spPr>
          <a:xfrm>
            <a:off x="6180078" y="1331444"/>
            <a:ext cx="2640072" cy="1240305"/>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350">
              <a:lnSpc>
                <a:spcPct val="100000"/>
              </a:lnSpc>
              <a:spcBef>
                <a:spcPts val="0"/>
              </a:spcBef>
              <a:buClr>
                <a:srgbClr val="44546A"/>
              </a:buClr>
              <a:buNone/>
              <a:defRPr/>
            </a:pPr>
            <a:r>
              <a:rPr lang="en-US" sz="800" b="1" dirty="0">
                <a:solidFill>
                  <a:srgbClr val="595959"/>
                </a:solidFill>
                <a:ea typeface="Open Sans Condensed" panose="020B0806030504020204" pitchFamily="34" charset="0"/>
                <a:cs typeface="Arial" panose="020B0604020202020204" pitchFamily="34" charset="0"/>
              </a:rPr>
              <a:t>IT Landscape - Data Center (1), DR(1)</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spc="-30" dirty="0">
                <a:solidFill>
                  <a:srgbClr val="595959"/>
                </a:solidFill>
                <a:cs typeface="Arial" panose="020B0604020202020204" pitchFamily="34" charset="0"/>
              </a:rPr>
              <a:t>Dell Chassis, Blades servers &amp; Storage in HA at DC and single node configuration at DR</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spc="-30" dirty="0">
                <a:solidFill>
                  <a:srgbClr val="595959"/>
                </a:solidFill>
                <a:cs typeface="Arial" panose="020B0604020202020204" pitchFamily="34" charset="0"/>
              </a:rPr>
              <a:t>CISCO APIC enabled network</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spc="-30" dirty="0">
                <a:solidFill>
                  <a:srgbClr val="595959"/>
                </a:solidFill>
                <a:cs typeface="Arial" panose="020B0604020202020204" pitchFamily="34" charset="0"/>
              </a:rPr>
              <a:t>EMC De-Duplication Data Backup Solution at DC-DR</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spc="-30" dirty="0">
                <a:solidFill>
                  <a:srgbClr val="595959"/>
                </a:solidFill>
                <a:cs typeface="Arial" panose="020B0604020202020204" pitchFamily="34" charset="0"/>
              </a:rPr>
              <a:t>DDOS,PIM,DAM,SIEM,HSM &amp; Security related components required for IRDA compliance implemented</a:t>
            </a:r>
          </a:p>
          <a:p>
            <a:pPr marL="171450" indent="-171450" algn="just" defTabSz="385763">
              <a:lnSpc>
                <a:spcPct val="100000"/>
              </a:lnSpc>
              <a:spcBef>
                <a:spcPts val="0"/>
              </a:spcBef>
              <a:buClr>
                <a:srgbClr val="595959"/>
              </a:buClr>
              <a:buSzPct val="100000"/>
              <a:buFont typeface="Wingdings" panose="05000000000000000000" pitchFamily="2" charset="2"/>
              <a:buChar char="§"/>
              <a:defRPr/>
            </a:pPr>
            <a:r>
              <a:rPr lang="en-IN" sz="800" spc="-30" dirty="0">
                <a:solidFill>
                  <a:srgbClr val="595959"/>
                </a:solidFill>
                <a:cs typeface="Arial" panose="020B0604020202020204" pitchFamily="34" charset="0"/>
              </a:rPr>
              <a:t>Automated DR using DRM tool</a:t>
            </a:r>
          </a:p>
        </p:txBody>
      </p:sp>
      <p:sp>
        <p:nvSpPr>
          <p:cNvPr id="23" name="Rectangle 22">
            <a:extLst>
              <a:ext uri="{FF2B5EF4-FFF2-40B4-BE49-F238E27FC236}">
                <a16:creationId xmlns:a16="http://schemas.microsoft.com/office/drawing/2014/main" id="{0F43BB41-77E1-4ECA-B0A0-8409F83C99BC}"/>
              </a:ext>
            </a:extLst>
          </p:cNvPr>
          <p:cNvSpPr/>
          <p:nvPr/>
        </p:nvSpPr>
        <p:spPr>
          <a:xfrm>
            <a:off x="323849" y="971764"/>
            <a:ext cx="8487245" cy="369332"/>
          </a:xfrm>
          <a:prstGeom prst="rect">
            <a:avLst/>
          </a:prstGeom>
        </p:spPr>
        <p:txBody>
          <a:bodyPr wrap="square">
            <a:spAutoFit/>
          </a:bodyPr>
          <a:lstStyle/>
          <a:p>
            <a:pPr defTabSz="514350">
              <a:defRPr/>
            </a:pPr>
            <a:r>
              <a:rPr lang="en-US" sz="900" b="1" dirty="0">
                <a:solidFill>
                  <a:prstClr val="black"/>
                </a:solidFill>
                <a:cs typeface="Arial" panose="020B0604020202020204" pitchFamily="34" charset="0"/>
              </a:rPr>
              <a:t>DHFL  One of India’s leading housing finance company</a:t>
            </a:r>
            <a:r>
              <a:rPr lang="en-US" sz="900" dirty="0">
                <a:solidFill>
                  <a:prstClr val="black"/>
                </a:solidFill>
                <a:cs typeface="Arial" panose="020B0604020202020204" pitchFamily="34" charset="0"/>
              </a:rPr>
              <a:t>. DHFL has an existing joint venture agreement with Prudential Financial, Inc. and holds 50% equity stake in DHFL Pramerica Life Insurance Company Private Limited (DPLI), a registered life insurance company in India regulated by the IRDAI. </a:t>
            </a:r>
          </a:p>
        </p:txBody>
      </p:sp>
    </p:spTree>
    <p:extLst>
      <p:ext uri="{BB962C8B-B14F-4D97-AF65-F5344CB8AC3E}">
        <p14:creationId xmlns:p14="http://schemas.microsoft.com/office/powerpoint/2010/main" val="3790757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422082-20E8-499F-87A3-B26C7097EE50}"/>
              </a:ext>
            </a:extLst>
          </p:cNvPr>
          <p:cNvSpPr txBox="1">
            <a:spLocks/>
          </p:cNvSpPr>
          <p:nvPr/>
        </p:nvSpPr>
        <p:spPr>
          <a:xfrm>
            <a:off x="358536" y="999652"/>
            <a:ext cx="3773559" cy="3378473"/>
          </a:xfrm>
          <a:prstGeom prst="rect">
            <a:avLst/>
          </a:prstGeom>
          <a:no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buNone/>
            </a:pPr>
            <a:r>
              <a:rPr lang="en-IN" sz="1050" b="1" dirty="0">
                <a:solidFill>
                  <a:schemeClr val="tx1"/>
                </a:solidFill>
                <a:cs typeface="Arial" panose="020B0604020202020204" pitchFamily="34" charset="0"/>
              </a:rPr>
              <a:t>OBJECTIVES</a:t>
            </a:r>
          </a:p>
          <a:p>
            <a:pPr algn="just"/>
            <a:r>
              <a:rPr lang="en-GB" sz="1050" dirty="0"/>
              <a:t>R sites.</a:t>
            </a:r>
            <a:endParaRPr lang="en-US" sz="1050" dirty="0">
              <a:solidFill>
                <a:schemeClr val="tx1"/>
              </a:solidFill>
              <a:cs typeface="Arial" panose="020B0604020202020204" pitchFamily="34" charset="0"/>
            </a:endParaRPr>
          </a:p>
          <a:p>
            <a:pPr algn="just">
              <a:buFont typeface="Wingdings" panose="05000000000000000000" pitchFamily="2" charset="2"/>
              <a:buChar char="§"/>
            </a:pPr>
            <a:r>
              <a:rPr lang="en-US" sz="1050" dirty="0">
                <a:solidFill>
                  <a:schemeClr val="tx1"/>
                </a:solidFill>
                <a:cs typeface="Arial" panose="020B0604020202020204" pitchFamily="34" charset="0"/>
              </a:rPr>
              <a:t>To roll out IT Application services for the new venture. Integration with existing infrastructure,</a:t>
            </a:r>
            <a:r>
              <a:rPr lang="en-IN" sz="1050" dirty="0">
                <a:solidFill>
                  <a:schemeClr val="tx1"/>
                </a:solidFill>
                <a:cs typeface="Arial" panose="020B0604020202020204" pitchFamily="34" charset="0"/>
              </a:rPr>
              <a:t> DHFL required to expand it’s IT footprint and thus envisaged to setup new datacentre and DR sites</a:t>
            </a:r>
            <a:r>
              <a:rPr lang="en-US" sz="1050" dirty="0">
                <a:solidFill>
                  <a:schemeClr val="tx1"/>
                </a:solidFill>
                <a:cs typeface="Arial" panose="020B0604020202020204" pitchFamily="34" charset="0"/>
              </a:rPr>
              <a:t> </a:t>
            </a:r>
          </a:p>
          <a:p>
            <a:pPr algn="just">
              <a:buFont typeface="Wingdings" panose="05000000000000000000" pitchFamily="2" charset="2"/>
              <a:buChar char="§"/>
            </a:pPr>
            <a:r>
              <a:rPr lang="en-IN" sz="1050" dirty="0">
                <a:solidFill>
                  <a:schemeClr val="tx1"/>
                </a:solidFill>
                <a:cs typeface="Arial" panose="020B0604020202020204" pitchFamily="34" charset="0"/>
              </a:rPr>
              <a:t>The new DD/ DR need to be built around security, management and compliance requirements governed by IRDAI compliance policies.</a:t>
            </a:r>
          </a:p>
          <a:p>
            <a:pPr algn="just">
              <a:buFont typeface="Wingdings" panose="05000000000000000000" pitchFamily="2" charset="2"/>
              <a:buChar char="§"/>
            </a:pPr>
            <a:r>
              <a:rPr lang="en-IN" sz="1050" dirty="0">
                <a:solidFill>
                  <a:schemeClr val="tx1"/>
                </a:solidFill>
                <a:cs typeface="Arial" panose="020B0604020202020204" pitchFamily="34" charset="0"/>
              </a:rPr>
              <a:t>Design &amp; Implementation Professional Services</a:t>
            </a:r>
          </a:p>
          <a:p>
            <a:pPr algn="just">
              <a:buFont typeface="Wingdings" panose="05000000000000000000" pitchFamily="2" charset="2"/>
              <a:buChar char="§"/>
            </a:pPr>
            <a:r>
              <a:rPr lang="en-IN" sz="1050" dirty="0">
                <a:solidFill>
                  <a:schemeClr val="tx1"/>
                </a:solidFill>
                <a:cs typeface="Arial" panose="020B0604020202020204" pitchFamily="34" charset="0"/>
              </a:rPr>
              <a:t>Migrate existing / port new application to this new Private cloud setup</a:t>
            </a:r>
          </a:p>
          <a:p>
            <a:pPr algn="just">
              <a:buFont typeface="Wingdings" panose="05000000000000000000" pitchFamily="2" charset="2"/>
              <a:buChar char="§"/>
            </a:pPr>
            <a:r>
              <a:rPr lang="en-IN" sz="1050" dirty="0">
                <a:solidFill>
                  <a:schemeClr val="tx1"/>
                </a:solidFill>
                <a:cs typeface="Arial" panose="020B0604020202020204" pitchFamily="34" charset="0"/>
              </a:rPr>
              <a:t>Managed services for the new DC-DR for the next 5 years, including NOC, SOC, WAN mgmt. and O&amp;M services, DC-DR drills, documentation</a:t>
            </a:r>
            <a:endParaRPr lang="en-US" sz="1050" dirty="0">
              <a:solidFill>
                <a:schemeClr val="tx1"/>
              </a:solidFill>
              <a:cs typeface="Arial" panose="020B0604020202020204" pitchFamily="34" charset="0"/>
            </a:endParaRPr>
          </a:p>
        </p:txBody>
      </p:sp>
      <p:graphicFrame>
        <p:nvGraphicFramePr>
          <p:cNvPr id="5" name="Table 4">
            <a:extLst>
              <a:ext uri="{FF2B5EF4-FFF2-40B4-BE49-F238E27FC236}">
                <a16:creationId xmlns:a16="http://schemas.microsoft.com/office/drawing/2014/main" id="{0F4C685F-6E1C-4573-B199-A38A3FA66B76}"/>
              </a:ext>
            </a:extLst>
          </p:cNvPr>
          <p:cNvGraphicFramePr>
            <a:graphicFrameLocks noGrp="1"/>
          </p:cNvGraphicFramePr>
          <p:nvPr>
            <p:extLst>
              <p:ext uri="{D42A27DB-BD31-4B8C-83A1-F6EECF244321}">
                <p14:modId xmlns:p14="http://schemas.microsoft.com/office/powerpoint/2010/main" val="1354241113"/>
              </p:ext>
            </p:extLst>
          </p:nvPr>
        </p:nvGraphicFramePr>
        <p:xfrm>
          <a:off x="4427538" y="1344400"/>
          <a:ext cx="4627008" cy="3333375"/>
        </p:xfrm>
        <a:graphic>
          <a:graphicData uri="http://schemas.openxmlformats.org/drawingml/2006/table">
            <a:tbl>
              <a:tblPr/>
              <a:tblGrid>
                <a:gridCol w="504512">
                  <a:extLst>
                    <a:ext uri="{9D8B030D-6E8A-4147-A177-3AD203B41FA5}">
                      <a16:colId xmlns:a16="http://schemas.microsoft.com/office/drawing/2014/main" val="20000"/>
                    </a:ext>
                  </a:extLst>
                </a:gridCol>
                <a:gridCol w="2614359">
                  <a:extLst>
                    <a:ext uri="{9D8B030D-6E8A-4147-A177-3AD203B41FA5}">
                      <a16:colId xmlns:a16="http://schemas.microsoft.com/office/drawing/2014/main" val="20001"/>
                    </a:ext>
                  </a:extLst>
                </a:gridCol>
                <a:gridCol w="1508137">
                  <a:extLst>
                    <a:ext uri="{9D8B030D-6E8A-4147-A177-3AD203B41FA5}">
                      <a16:colId xmlns:a16="http://schemas.microsoft.com/office/drawing/2014/main" val="2955144171"/>
                    </a:ext>
                  </a:extLst>
                </a:gridCol>
              </a:tblGrid>
              <a:tr h="222225">
                <a:tc>
                  <a:txBody>
                    <a:bodyPr/>
                    <a:lstStyle/>
                    <a:p>
                      <a:pPr algn="ctr" rtl="0" fontAlgn="b"/>
                      <a:r>
                        <a:rPr lang="en-IN" sz="900" b="1" i="0" u="none" strike="noStrike" dirty="0">
                          <a:solidFill>
                            <a:schemeClr val="bg1"/>
                          </a:solidFill>
                          <a:effectLst/>
                          <a:latin typeface="+mj-lt"/>
                          <a:cs typeface="Arial" panose="020B0604020202020204" pitchFamily="34" charset="0"/>
                        </a:rPr>
                        <a:t>Sr. No.</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b"/>
                      <a:r>
                        <a:rPr lang="en-IN" sz="900" b="1" i="0" u="none" strike="noStrike" dirty="0">
                          <a:solidFill>
                            <a:schemeClr val="bg1"/>
                          </a:solidFill>
                          <a:effectLst/>
                          <a:latin typeface="+mj-lt"/>
                          <a:cs typeface="Arial" panose="020B0604020202020204" pitchFamily="34" charset="0"/>
                        </a:rPr>
                        <a:t>Solution Component </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b"/>
                      <a:r>
                        <a:rPr lang="en-IN" sz="900" b="1" i="0" u="none" strike="noStrike" dirty="0">
                          <a:solidFill>
                            <a:schemeClr val="bg1"/>
                          </a:solidFill>
                          <a:effectLst/>
                          <a:latin typeface="+mj-lt"/>
                          <a:cs typeface="Arial" panose="020B0604020202020204" pitchFamily="34" charset="0"/>
                        </a:rPr>
                        <a:t>Technology Stack</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1</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Core Switch - Leaf</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Cisco</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2</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Access Switch - Spine</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Cisco</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3</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Internet and Replication Router</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Cisco</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4</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a:solidFill>
                            <a:srgbClr val="000000"/>
                          </a:solidFill>
                          <a:effectLst/>
                          <a:latin typeface="+mj-lt"/>
                          <a:cs typeface="Arial" panose="020B0604020202020204" pitchFamily="34" charset="0"/>
                        </a:rPr>
                        <a:t>Server</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a:solidFill>
                            <a:srgbClr val="000000"/>
                          </a:solidFill>
                          <a:effectLst/>
                          <a:latin typeface="+mj-lt"/>
                          <a:cs typeface="Arial" panose="020B0604020202020204" pitchFamily="34" charset="0"/>
                        </a:rPr>
                        <a:t>DELL</a:t>
                      </a:r>
                      <a:r>
                        <a:rPr lang="en-US" sz="900" b="0" i="0" u="none" strike="noStrike" baseline="0" dirty="0">
                          <a:solidFill>
                            <a:srgbClr val="000000"/>
                          </a:solidFill>
                          <a:effectLst/>
                          <a:latin typeface="+mj-lt"/>
                          <a:cs typeface="Arial" panose="020B0604020202020204" pitchFamily="34" charset="0"/>
                        </a:rPr>
                        <a:t> EMC</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5</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a:solidFill>
                            <a:srgbClr val="000000"/>
                          </a:solidFill>
                          <a:effectLst/>
                          <a:latin typeface="+mj-lt"/>
                          <a:cs typeface="Arial" panose="020B0604020202020204" pitchFamily="34" charset="0"/>
                        </a:rPr>
                        <a:t>Storage</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a:solidFill>
                            <a:srgbClr val="000000"/>
                          </a:solidFill>
                          <a:effectLst/>
                          <a:latin typeface="+mj-lt"/>
                          <a:cs typeface="Arial" panose="020B0604020202020204" pitchFamily="34" charset="0"/>
                        </a:rPr>
                        <a:t>DELL</a:t>
                      </a:r>
                      <a:r>
                        <a:rPr lang="en-US" sz="900" b="0" i="0" u="none" strike="noStrike" baseline="0" dirty="0">
                          <a:solidFill>
                            <a:srgbClr val="000000"/>
                          </a:solidFill>
                          <a:effectLst/>
                          <a:latin typeface="+mj-lt"/>
                          <a:cs typeface="Arial" panose="020B0604020202020204" pitchFamily="34" charset="0"/>
                        </a:rPr>
                        <a:t> EMC</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6</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Firewall (Core)</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a:solidFill>
                            <a:srgbClr val="000000"/>
                          </a:solidFill>
                          <a:effectLst/>
                          <a:latin typeface="+mj-lt"/>
                          <a:cs typeface="Arial" panose="020B0604020202020204" pitchFamily="34" charset="0"/>
                        </a:rPr>
                        <a:t>Fortinet</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7</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Perimeter Firewall with Anti-APT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Checkpoint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8</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a:solidFill>
                            <a:srgbClr val="000000"/>
                          </a:solidFill>
                          <a:effectLst/>
                          <a:latin typeface="+mj-lt"/>
                          <a:cs typeface="Arial" panose="020B0604020202020204" pitchFamily="34" charset="0"/>
                        </a:rPr>
                        <a:t>URL filtering</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Forcepoint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9</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a:solidFill>
                            <a:srgbClr val="000000"/>
                          </a:solidFill>
                          <a:effectLst/>
                          <a:latin typeface="+mj-lt"/>
                          <a:cs typeface="Arial" panose="020B0604020202020204" pitchFamily="34" charset="0"/>
                        </a:rPr>
                        <a:t>DLP</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Forcepoint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10</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Anti-Virus</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TrendMicro</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11</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Patch Management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err="1">
                          <a:solidFill>
                            <a:srgbClr val="000000"/>
                          </a:solidFill>
                          <a:effectLst/>
                          <a:latin typeface="+mj-lt"/>
                          <a:cs typeface="Arial" panose="020B0604020202020204" pitchFamily="34" charset="0"/>
                        </a:rPr>
                        <a:t>Radia</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12</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Privilege Identity Management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Arcos</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13</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err="1">
                          <a:latin typeface="+mj-lt"/>
                        </a:rPr>
                        <a:t>Raplication</a:t>
                      </a:r>
                      <a:r>
                        <a:rPr lang="en-US" sz="900" dirty="0">
                          <a:latin typeface="+mj-lt"/>
                        </a:rPr>
                        <a:t> Tool</a:t>
                      </a:r>
                      <a:endParaRPr lang="en-IN" sz="900" dirty="0">
                        <a:latin typeface="+mj-lt"/>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err="1">
                          <a:latin typeface="+mj-lt"/>
                        </a:rPr>
                        <a:t>Perprtuuiti</a:t>
                      </a:r>
                      <a:endParaRPr lang="en-IN" sz="900" dirty="0">
                        <a:latin typeface="+mj-lt"/>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22225">
                <a:tc>
                  <a:txBody>
                    <a:bodyPr/>
                    <a:lstStyle/>
                    <a:p>
                      <a:pPr algn="ctr" rtl="0" fontAlgn="b"/>
                      <a:r>
                        <a:rPr lang="en-IN" sz="900" b="0" i="0" u="none" strike="noStrike" dirty="0">
                          <a:solidFill>
                            <a:srgbClr val="000000"/>
                          </a:solidFill>
                          <a:effectLst/>
                          <a:latin typeface="+mj-lt"/>
                          <a:cs typeface="Arial" panose="020B0604020202020204" pitchFamily="34" charset="0"/>
                        </a:rPr>
                        <a:t>14</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IN" sz="900" b="0" i="0" u="none" strike="noStrike" dirty="0">
                          <a:solidFill>
                            <a:srgbClr val="000000"/>
                          </a:solidFill>
                          <a:effectLst/>
                          <a:latin typeface="+mj-lt"/>
                          <a:cs typeface="Arial" panose="020B0604020202020204" pitchFamily="34" charset="0"/>
                        </a:rPr>
                        <a:t>Vulnerability Management</a:t>
                      </a: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err="1">
                          <a:solidFill>
                            <a:srgbClr val="000000"/>
                          </a:solidFill>
                          <a:effectLst/>
                          <a:latin typeface="+mj-lt"/>
                          <a:cs typeface="Arial" panose="020B0604020202020204" pitchFamily="34" charset="0"/>
                        </a:rPr>
                        <a:t>Qradar</a:t>
                      </a:r>
                      <a:endParaRPr lang="en-IN" sz="900" b="0" i="0" u="none" strike="noStrike" dirty="0">
                        <a:solidFill>
                          <a:srgbClr val="000000"/>
                        </a:solidFill>
                        <a:effectLst/>
                        <a:latin typeface="+mj-lt"/>
                        <a:cs typeface="Arial" panose="020B0604020202020204" pitchFamily="34" charset="0"/>
                      </a:endParaRPr>
                    </a:p>
                  </a:txBody>
                  <a:tcPr marL="45720" marR="4572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bl>
          </a:graphicData>
        </a:graphic>
      </p:graphicFrame>
      <p:pic>
        <p:nvPicPr>
          <p:cNvPr id="8" name="Picture 7"/>
          <p:cNvPicPr>
            <a:picLocks noChangeAspect="1"/>
          </p:cNvPicPr>
          <p:nvPr/>
        </p:nvPicPr>
        <p:blipFill>
          <a:blip r:embed="rId2"/>
          <a:stretch>
            <a:fillRect/>
          </a:stretch>
        </p:blipFill>
        <p:spPr>
          <a:xfrm>
            <a:off x="6453807" y="465720"/>
            <a:ext cx="878681" cy="878681"/>
          </a:xfrm>
          <a:prstGeom prst="rect">
            <a:avLst/>
          </a:prstGeom>
        </p:spPr>
      </p:pic>
      <p:sp>
        <p:nvSpPr>
          <p:cNvPr id="9" name="TextBox 8"/>
          <p:cNvSpPr txBox="1"/>
          <p:nvPr/>
        </p:nvSpPr>
        <p:spPr>
          <a:xfrm>
            <a:off x="597877" y="4360985"/>
            <a:ext cx="2138727" cy="253916"/>
          </a:xfrm>
          <a:prstGeom prst="rect">
            <a:avLst/>
          </a:prstGeom>
          <a:noFill/>
        </p:spPr>
        <p:txBody>
          <a:bodyPr wrap="none" rtlCol="0">
            <a:spAutoFit/>
          </a:bodyPr>
          <a:lstStyle/>
          <a:p>
            <a:r>
              <a:rPr lang="en-US" sz="1050" dirty="0"/>
              <a:t>Total ACV 24.5CR  &amp; TCV 34CE</a:t>
            </a:r>
            <a:endParaRPr lang="en-IN" sz="1050" dirty="0"/>
          </a:p>
        </p:txBody>
      </p:sp>
      <p:sp>
        <p:nvSpPr>
          <p:cNvPr id="3" name="Title 2">
            <a:extLst>
              <a:ext uri="{FF2B5EF4-FFF2-40B4-BE49-F238E27FC236}">
                <a16:creationId xmlns:a16="http://schemas.microsoft.com/office/drawing/2014/main" id="{A24A5348-E0C5-43E2-BB2F-C0F8B5218427}"/>
              </a:ext>
            </a:extLst>
          </p:cNvPr>
          <p:cNvSpPr>
            <a:spLocks noGrp="1"/>
          </p:cNvSpPr>
          <p:nvPr>
            <p:ph type="title"/>
          </p:nvPr>
        </p:nvSpPr>
        <p:spPr/>
        <p:txBody>
          <a:bodyPr/>
          <a:lstStyle/>
          <a:p>
            <a:r>
              <a:rPr lang="en-IN"/>
              <a:t>DHFL GI : Data Center Build</a:t>
            </a:r>
            <a:endParaRPr lang="en-IN" dirty="0"/>
          </a:p>
        </p:txBody>
      </p:sp>
    </p:spTree>
    <p:extLst>
      <p:ext uri="{BB962C8B-B14F-4D97-AF65-F5344CB8AC3E}">
        <p14:creationId xmlns:p14="http://schemas.microsoft.com/office/powerpoint/2010/main" val="2243012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11E3E0-1C61-404B-9E42-BA1723658F09}"/>
              </a:ext>
            </a:extLst>
          </p:cNvPr>
          <p:cNvSpPr>
            <a:spLocks noGrp="1"/>
          </p:cNvSpPr>
          <p:nvPr>
            <p:ph type="title"/>
          </p:nvPr>
        </p:nvSpPr>
        <p:spPr/>
        <p:txBody>
          <a:bodyPr/>
          <a:lstStyle/>
          <a:p>
            <a:r>
              <a:rPr lang="en-IN" dirty="0"/>
              <a:t>Our Scope Understanding</a:t>
            </a:r>
          </a:p>
        </p:txBody>
      </p:sp>
      <p:sp>
        <p:nvSpPr>
          <p:cNvPr id="5" name="Content Placeholder 4">
            <a:extLst>
              <a:ext uri="{FF2B5EF4-FFF2-40B4-BE49-F238E27FC236}">
                <a16:creationId xmlns:a16="http://schemas.microsoft.com/office/drawing/2014/main" id="{C9F0A1CD-213E-475E-BD6B-24E0FB8A1AAE}"/>
              </a:ext>
            </a:extLst>
          </p:cNvPr>
          <p:cNvSpPr>
            <a:spLocks noGrp="1"/>
          </p:cNvSpPr>
          <p:nvPr>
            <p:ph idx="1"/>
          </p:nvPr>
        </p:nvSpPr>
        <p:spPr/>
        <p:txBody>
          <a:bodyPr>
            <a:noAutofit/>
          </a:bodyPr>
          <a:lstStyle/>
          <a:p>
            <a:pPr>
              <a:spcAft>
                <a:spcPts val="300"/>
              </a:spcAft>
            </a:pPr>
            <a:r>
              <a:rPr lang="en-US" sz="1400" dirty="0"/>
              <a:t>Supply, Installation, Integration, Implementation and facility management of Server Virtualization and facility management for existing infrastructure mentioned in the RFP for a period of 5 years </a:t>
            </a:r>
          </a:p>
          <a:p>
            <a:pPr>
              <a:spcAft>
                <a:spcPts val="300"/>
              </a:spcAft>
            </a:pPr>
            <a:r>
              <a:rPr lang="en-US" sz="1400" dirty="0"/>
              <a:t>To submit a detailed plan for migration and implementation of Server Virtualization and cloud software.  </a:t>
            </a:r>
          </a:p>
          <a:p>
            <a:pPr>
              <a:spcAft>
                <a:spcPts val="300"/>
              </a:spcAft>
            </a:pPr>
            <a:r>
              <a:rPr lang="en-US" sz="1400" dirty="0"/>
              <a:t>To handle all matters relating to the configuration and operation of the system including but not limited to application, system interfaces, documentation, user manual documentation and training for the successful implementation of the system </a:t>
            </a:r>
          </a:p>
          <a:p>
            <a:pPr>
              <a:spcAft>
                <a:spcPts val="300"/>
              </a:spcAft>
            </a:pPr>
            <a:r>
              <a:rPr lang="en-US" sz="1400" dirty="0"/>
              <a:t>To provide a comprehensive training plan and materials to carry out the training for the bank officials who will handle the project during implementation and after implementation</a:t>
            </a:r>
          </a:p>
          <a:p>
            <a:pPr>
              <a:spcAft>
                <a:spcPts val="300"/>
              </a:spcAft>
            </a:pPr>
            <a:r>
              <a:rPr lang="en-US" sz="1400" dirty="0"/>
              <a:t>Solution should support all the existing application of Bank and also any other application which bank may implement in future</a:t>
            </a:r>
          </a:p>
          <a:p>
            <a:pPr>
              <a:spcAft>
                <a:spcPts val="300"/>
              </a:spcAft>
            </a:pPr>
            <a:r>
              <a:rPr lang="en-US" sz="1400" dirty="0"/>
              <a:t>To ensure the support from respective OEM’s for infrastructure provided to carry out the activity for expansion, up gradation and configuration of Bank Virtualized environment during the period of contract</a:t>
            </a:r>
          </a:p>
        </p:txBody>
      </p:sp>
    </p:spTree>
    <p:extLst>
      <p:ext uri="{BB962C8B-B14F-4D97-AF65-F5344CB8AC3E}">
        <p14:creationId xmlns:p14="http://schemas.microsoft.com/office/powerpoint/2010/main" val="1240764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7063-F865-452E-8FB3-76778C851242}"/>
              </a:ext>
            </a:extLst>
          </p:cNvPr>
          <p:cNvSpPr>
            <a:spLocks noGrp="1"/>
          </p:cNvSpPr>
          <p:nvPr>
            <p:ph type="title"/>
          </p:nvPr>
        </p:nvSpPr>
        <p:spPr/>
        <p:txBody>
          <a:bodyPr/>
          <a:lstStyle/>
          <a:p>
            <a:r>
              <a:rPr lang="en-IN" dirty="0" err="1"/>
              <a:t>Sify</a:t>
            </a:r>
            <a:r>
              <a:rPr lang="en-IN" dirty="0"/>
              <a:t> Scope of Engagement</a:t>
            </a:r>
          </a:p>
        </p:txBody>
      </p:sp>
      <p:sp>
        <p:nvSpPr>
          <p:cNvPr id="5" name="Content Placeholder 4">
            <a:extLst>
              <a:ext uri="{FF2B5EF4-FFF2-40B4-BE49-F238E27FC236}">
                <a16:creationId xmlns:a16="http://schemas.microsoft.com/office/drawing/2014/main" id="{52A20CE2-7057-452D-99EE-9C0F164BE718}"/>
              </a:ext>
            </a:extLst>
          </p:cNvPr>
          <p:cNvSpPr>
            <a:spLocks noGrp="1"/>
          </p:cNvSpPr>
          <p:nvPr>
            <p:ph idx="1"/>
          </p:nvPr>
        </p:nvSpPr>
        <p:spPr/>
        <p:txBody>
          <a:bodyPr>
            <a:normAutofit/>
          </a:bodyPr>
          <a:lstStyle/>
          <a:p>
            <a:r>
              <a:rPr lang="en-US" sz="1400" dirty="0"/>
              <a:t>Study &amp; Analysis of current landscape</a:t>
            </a:r>
          </a:p>
          <a:p>
            <a:r>
              <a:rPr lang="en-US" sz="1400" dirty="0"/>
              <a:t>DC &amp; DR Cloud workload sizing</a:t>
            </a:r>
          </a:p>
          <a:p>
            <a:r>
              <a:rPr lang="en-US" sz="1400" dirty="0"/>
              <a:t>Provisioning of  Private Cloud Infrastructure  DC &amp; DR</a:t>
            </a:r>
          </a:p>
          <a:p>
            <a:r>
              <a:rPr lang="en-US" sz="1400" dirty="0"/>
              <a:t>Migration of existing workload in to new setup</a:t>
            </a:r>
          </a:p>
          <a:p>
            <a:r>
              <a:rPr lang="en-US" sz="1400" dirty="0"/>
              <a:t>Backup solution –DC &amp; DR</a:t>
            </a:r>
          </a:p>
          <a:p>
            <a:r>
              <a:rPr lang="en-US" sz="1400" dirty="0"/>
              <a:t>FMS &amp; AMC – DC &amp; DR</a:t>
            </a:r>
          </a:p>
          <a:p>
            <a:r>
              <a:rPr lang="en-US" sz="1400" dirty="0"/>
              <a:t>Pro-active monitoring and Management</a:t>
            </a:r>
          </a:p>
          <a:p>
            <a:r>
              <a:rPr lang="en-US" sz="1400" dirty="0"/>
              <a:t>Service reporting</a:t>
            </a:r>
          </a:p>
          <a:p>
            <a:r>
              <a:rPr lang="en-US" sz="1400" dirty="0"/>
              <a:t>Governance and Audit support </a:t>
            </a:r>
          </a:p>
          <a:p>
            <a:r>
              <a:rPr lang="en-US" sz="1400" dirty="0"/>
              <a:t>Continuous Improvement</a:t>
            </a:r>
          </a:p>
        </p:txBody>
      </p:sp>
    </p:spTree>
    <p:extLst>
      <p:ext uri="{BB962C8B-B14F-4D97-AF65-F5344CB8AC3E}">
        <p14:creationId xmlns:p14="http://schemas.microsoft.com/office/powerpoint/2010/main" val="1440171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4"/>
          <p:cNvSpPr/>
          <p:nvPr/>
        </p:nvSpPr>
        <p:spPr>
          <a:xfrm>
            <a:off x="719550" y="1810065"/>
            <a:ext cx="2403260" cy="2403260"/>
          </a:xfrm>
          <a:prstGeom prst="leftCircularArrow">
            <a:avLst>
              <a:gd name="adj1" fmla="val 3970"/>
              <a:gd name="adj2" fmla="val 498121"/>
              <a:gd name="adj3" fmla="val 1975658"/>
              <a:gd name="adj4" fmla="val 8726515"/>
              <a:gd name="adj5" fmla="val 4631"/>
            </a:avLst>
          </a:prstGeom>
          <a:solidFill>
            <a:schemeClr val="bg1">
              <a:lumMod val="75000"/>
            </a:schemeClr>
          </a:solidFill>
          <a:ln>
            <a:noFill/>
          </a:ln>
          <a:effectLst/>
        </p:spPr>
      </p:sp>
      <p:grpSp>
        <p:nvGrpSpPr>
          <p:cNvPr id="2" name="Group 1"/>
          <p:cNvGrpSpPr/>
          <p:nvPr/>
        </p:nvGrpSpPr>
        <p:grpSpPr>
          <a:xfrm>
            <a:off x="192752" y="1967117"/>
            <a:ext cx="1629707" cy="1905900"/>
            <a:chOff x="257002" y="2622822"/>
            <a:chExt cx="2172943" cy="2541200"/>
          </a:xfrm>
        </p:grpSpPr>
        <p:grpSp>
          <p:nvGrpSpPr>
            <p:cNvPr id="3" name="Group 31"/>
            <p:cNvGrpSpPr/>
            <p:nvPr/>
          </p:nvGrpSpPr>
          <p:grpSpPr>
            <a:xfrm>
              <a:off x="257002" y="2622822"/>
              <a:ext cx="2172943" cy="2030769"/>
              <a:chOff x="45087" y="814267"/>
              <a:chExt cx="2172943" cy="2030769"/>
            </a:xfrm>
          </p:grpSpPr>
          <p:sp>
            <p:nvSpPr>
              <p:cNvPr id="33" name="Rounded Rectangle 32"/>
              <p:cNvSpPr/>
              <p:nvPr/>
            </p:nvSpPr>
            <p:spPr>
              <a:xfrm>
                <a:off x="45087" y="814267"/>
                <a:ext cx="2172943" cy="2030769"/>
              </a:xfrm>
              <a:prstGeom prst="roundRect">
                <a:avLst>
                  <a:gd name="adj" fmla="val 10000"/>
                </a:avLst>
              </a:prstGeom>
              <a:solidFill>
                <a:srgbClr val="FFFFFF">
                  <a:alpha val="90000"/>
                  <a:hueOff val="0"/>
                  <a:satOff val="0"/>
                  <a:lumOff val="0"/>
                  <a:alphaOff val="0"/>
                </a:srgbClr>
              </a:solidFill>
              <a:ln w="25400" cap="flat" cmpd="sng" algn="ctr">
                <a:solidFill>
                  <a:schemeClr val="bg1">
                    <a:lumMod val="75000"/>
                  </a:schemeClr>
                </a:solidFill>
                <a:prstDash val="solid"/>
              </a:ln>
              <a:effectLst/>
            </p:spPr>
          </p:sp>
          <p:sp>
            <p:nvSpPr>
              <p:cNvPr id="34" name="Rounded Rectangle 4"/>
              <p:cNvSpPr/>
              <p:nvPr/>
            </p:nvSpPr>
            <p:spPr>
              <a:xfrm>
                <a:off x="91821" y="861001"/>
                <a:ext cx="2079475" cy="1502136"/>
              </a:xfrm>
              <a:prstGeom prst="rect">
                <a:avLst/>
              </a:prstGeom>
              <a:noFill/>
              <a:ln>
                <a:noFill/>
              </a:ln>
              <a:effectLst/>
            </p:spPr>
            <p:txBody>
              <a:bodyPr spcFirstLastPara="0" vert="horz" wrap="square" lIns="92869" tIns="92869" rIns="92869" bIns="92869" numCol="1" spcCol="1270" anchor="t" anchorCtr="0">
                <a:noAutofit/>
              </a:bodyPr>
              <a:lstStyle/>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Requirement Gathering</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Assessment of Existing infrastructure</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Road map definition</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High Level design</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Approach for Design and Analysis</a:t>
                </a:r>
              </a:p>
            </p:txBody>
          </p:sp>
        </p:grpSp>
        <p:grpSp>
          <p:nvGrpSpPr>
            <p:cNvPr id="4" name="Group 35"/>
            <p:cNvGrpSpPr/>
            <p:nvPr/>
          </p:nvGrpSpPr>
          <p:grpSpPr>
            <a:xfrm>
              <a:off x="389832" y="4689070"/>
              <a:ext cx="1931505" cy="474952"/>
              <a:chOff x="177917" y="2855115"/>
              <a:chExt cx="1931505" cy="474952"/>
            </a:xfrm>
            <a:solidFill>
              <a:srgbClr val="B9D300"/>
            </a:solidFill>
          </p:grpSpPr>
          <p:sp>
            <p:nvSpPr>
              <p:cNvPr id="37" name="Rounded Rectangle 36"/>
              <p:cNvSpPr/>
              <p:nvPr/>
            </p:nvSpPr>
            <p:spPr>
              <a:xfrm>
                <a:off x="177917" y="2855115"/>
                <a:ext cx="1931505" cy="474952"/>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38" name="Rounded Rectangle 7"/>
              <p:cNvSpPr/>
              <p:nvPr/>
            </p:nvSpPr>
            <p:spPr>
              <a:xfrm>
                <a:off x="191828" y="2869026"/>
                <a:ext cx="1903683" cy="447130"/>
              </a:xfrm>
              <a:prstGeom prst="rect">
                <a:avLst/>
              </a:prstGeom>
              <a:solidFill>
                <a:schemeClr val="accent1"/>
              </a:solidFill>
              <a:ln>
                <a:noFill/>
              </a:ln>
              <a:effectLst/>
            </p:spPr>
            <p:txBody>
              <a:bodyPr spcFirstLastPara="0" vert="horz" wrap="square" lIns="40005" tIns="26670" rIns="40005" bIns="26670" numCol="1" spcCol="1270" anchor="ctr" anchorCtr="0">
                <a:noAutofit/>
              </a:bodyPr>
              <a:lstStyle/>
              <a:p>
                <a:pPr algn="ctr" defTabSz="933450">
                  <a:lnSpc>
                    <a:spcPct val="90000"/>
                  </a:lnSpc>
                  <a:spcBef>
                    <a:spcPct val="0"/>
                  </a:spcBef>
                  <a:spcAft>
                    <a:spcPct val="35000"/>
                  </a:spcAft>
                  <a:defRPr/>
                </a:pPr>
                <a:r>
                  <a:rPr lang="en-US" sz="1500" dirty="0">
                    <a:solidFill>
                      <a:schemeClr val="bg1"/>
                    </a:solidFill>
                    <a:latin typeface="Trebuchet MS" panose="020B0603020202020204" pitchFamily="34" charset="0"/>
                  </a:rPr>
                  <a:t>Assessment</a:t>
                </a:r>
              </a:p>
            </p:txBody>
          </p:sp>
        </p:grpSp>
      </p:grpSp>
      <p:sp>
        <p:nvSpPr>
          <p:cNvPr id="42" name="Circular Arrow 41"/>
          <p:cNvSpPr/>
          <p:nvPr/>
        </p:nvSpPr>
        <p:spPr>
          <a:xfrm>
            <a:off x="3100471" y="1137261"/>
            <a:ext cx="2718590" cy="2718590"/>
          </a:xfrm>
          <a:prstGeom prst="circularArrow">
            <a:avLst>
              <a:gd name="adj1" fmla="val 3509"/>
              <a:gd name="adj2" fmla="val 435500"/>
              <a:gd name="adj3" fmla="val 19694669"/>
              <a:gd name="adj4" fmla="val 12881191"/>
              <a:gd name="adj5" fmla="val 4094"/>
            </a:avLst>
          </a:prstGeom>
          <a:solidFill>
            <a:schemeClr val="bg1">
              <a:lumMod val="75000"/>
            </a:schemeClr>
          </a:solidFill>
          <a:ln>
            <a:noFill/>
          </a:ln>
          <a:effectLst/>
        </p:spPr>
      </p:sp>
      <p:grpSp>
        <p:nvGrpSpPr>
          <p:cNvPr id="5" name="Group 2"/>
          <p:cNvGrpSpPr/>
          <p:nvPr/>
        </p:nvGrpSpPr>
        <p:grpSpPr>
          <a:xfrm>
            <a:off x="2457821" y="1592980"/>
            <a:ext cx="1629707" cy="1873814"/>
            <a:chOff x="3277094" y="2123974"/>
            <a:chExt cx="2172943" cy="2498418"/>
          </a:xfrm>
        </p:grpSpPr>
        <p:grpSp>
          <p:nvGrpSpPr>
            <p:cNvPr id="6" name="Group 38"/>
            <p:cNvGrpSpPr/>
            <p:nvPr/>
          </p:nvGrpSpPr>
          <p:grpSpPr>
            <a:xfrm>
              <a:off x="3277094" y="2651036"/>
              <a:ext cx="2172943" cy="1971356"/>
              <a:chOff x="3065179" y="842481"/>
              <a:chExt cx="2172943" cy="1971356"/>
            </a:xfrm>
          </p:grpSpPr>
          <p:sp>
            <p:nvSpPr>
              <p:cNvPr id="40" name="Rounded Rectangle 39"/>
              <p:cNvSpPr/>
              <p:nvPr/>
            </p:nvSpPr>
            <p:spPr>
              <a:xfrm>
                <a:off x="3065179" y="842481"/>
                <a:ext cx="2172943" cy="1971356"/>
              </a:xfrm>
              <a:prstGeom prst="roundRect">
                <a:avLst>
                  <a:gd name="adj" fmla="val 10000"/>
                </a:avLst>
              </a:prstGeom>
              <a:solidFill>
                <a:srgbClr val="FFFFFF">
                  <a:alpha val="90000"/>
                  <a:hueOff val="0"/>
                  <a:satOff val="0"/>
                  <a:lumOff val="0"/>
                  <a:alphaOff val="0"/>
                </a:srgbClr>
              </a:solidFill>
              <a:ln w="25400" cap="flat" cmpd="sng" algn="ctr">
                <a:solidFill>
                  <a:schemeClr val="bg1">
                    <a:lumMod val="75000"/>
                  </a:schemeClr>
                </a:solidFill>
                <a:prstDash val="solid"/>
              </a:ln>
              <a:effectLst/>
            </p:spPr>
          </p:sp>
          <p:sp>
            <p:nvSpPr>
              <p:cNvPr id="41" name="Rounded Rectangle 9"/>
              <p:cNvSpPr/>
              <p:nvPr/>
            </p:nvSpPr>
            <p:spPr>
              <a:xfrm>
                <a:off x="3110545" y="946035"/>
                <a:ext cx="2082211" cy="1458191"/>
              </a:xfrm>
              <a:prstGeom prst="rect">
                <a:avLst/>
              </a:prstGeom>
              <a:noFill/>
              <a:ln>
                <a:noFill/>
              </a:ln>
              <a:effectLst/>
            </p:spPr>
            <p:txBody>
              <a:bodyPr spcFirstLastPara="0" vert="horz" wrap="square" lIns="92869" tIns="92869" rIns="92869" bIns="92869" numCol="1" spcCol="1270" anchor="t" anchorCtr="0">
                <a:noAutofit/>
              </a:bodyPr>
              <a:lstStyle/>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Application-Servers Dependency</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Partition of servers for P2P | P2V | V2V</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Ranking of Servers</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Customer verification</a:t>
                </a:r>
              </a:p>
            </p:txBody>
          </p:sp>
        </p:grpSp>
        <p:grpSp>
          <p:nvGrpSpPr>
            <p:cNvPr id="7" name="Group 42"/>
            <p:cNvGrpSpPr/>
            <p:nvPr/>
          </p:nvGrpSpPr>
          <p:grpSpPr>
            <a:xfrm>
              <a:off x="3320959" y="2123974"/>
              <a:ext cx="1931505" cy="491857"/>
              <a:chOff x="3109044" y="290019"/>
              <a:chExt cx="1931505" cy="491857"/>
            </a:xfrm>
            <a:solidFill>
              <a:srgbClr val="B9D300"/>
            </a:solidFill>
          </p:grpSpPr>
          <p:sp>
            <p:nvSpPr>
              <p:cNvPr id="44" name="Rounded Rectangle 43"/>
              <p:cNvSpPr/>
              <p:nvPr/>
            </p:nvSpPr>
            <p:spPr>
              <a:xfrm>
                <a:off x="3109044" y="290019"/>
                <a:ext cx="1931505" cy="491857"/>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45" name="Rounded Rectangle 12"/>
              <p:cNvSpPr/>
              <p:nvPr/>
            </p:nvSpPr>
            <p:spPr>
              <a:xfrm>
                <a:off x="3123450" y="304425"/>
                <a:ext cx="1902693" cy="463045"/>
              </a:xfrm>
              <a:prstGeom prst="rect">
                <a:avLst/>
              </a:prstGeom>
              <a:solidFill>
                <a:schemeClr val="accent2"/>
              </a:solidFill>
              <a:ln>
                <a:noFill/>
              </a:ln>
              <a:effectLst/>
            </p:spPr>
            <p:txBody>
              <a:bodyPr spcFirstLastPara="0" vert="horz" wrap="square" lIns="40005" tIns="26670" rIns="40005" bIns="26670" numCol="1" spcCol="1270" anchor="ctr" anchorCtr="0">
                <a:noAutofit/>
              </a:bodyPr>
              <a:lstStyle/>
              <a:p>
                <a:pPr algn="ctr" defTabSz="933450">
                  <a:lnSpc>
                    <a:spcPct val="90000"/>
                  </a:lnSpc>
                  <a:spcBef>
                    <a:spcPct val="0"/>
                  </a:spcBef>
                  <a:spcAft>
                    <a:spcPct val="35000"/>
                  </a:spcAft>
                  <a:defRPr/>
                </a:pPr>
                <a:r>
                  <a:rPr lang="en-US" sz="1500" dirty="0">
                    <a:solidFill>
                      <a:schemeClr val="bg1"/>
                    </a:solidFill>
                    <a:latin typeface="Trebuchet MS" panose="020B0603020202020204" pitchFamily="34" charset="0"/>
                  </a:rPr>
                  <a:t>Planning</a:t>
                </a:r>
              </a:p>
            </p:txBody>
          </p:sp>
        </p:grpSp>
      </p:grpSp>
      <p:sp>
        <p:nvSpPr>
          <p:cNvPr id="49" name="Shape 48"/>
          <p:cNvSpPr/>
          <p:nvPr/>
        </p:nvSpPr>
        <p:spPr>
          <a:xfrm>
            <a:off x="5214497" y="1690789"/>
            <a:ext cx="2881211" cy="2881211"/>
          </a:xfrm>
          <a:prstGeom prst="leftCircularArrow">
            <a:avLst>
              <a:gd name="adj1" fmla="val 3311"/>
              <a:gd name="adj2" fmla="val 408987"/>
              <a:gd name="adj3" fmla="val 1941056"/>
              <a:gd name="adj4" fmla="val 8781048"/>
              <a:gd name="adj5" fmla="val 3863"/>
            </a:avLst>
          </a:prstGeom>
          <a:solidFill>
            <a:schemeClr val="bg1">
              <a:lumMod val="75000"/>
            </a:schemeClr>
          </a:solidFill>
          <a:ln>
            <a:noFill/>
          </a:ln>
          <a:effectLst/>
        </p:spPr>
      </p:sp>
      <p:grpSp>
        <p:nvGrpSpPr>
          <p:cNvPr id="8" name="Group 4"/>
          <p:cNvGrpSpPr/>
          <p:nvPr/>
        </p:nvGrpSpPr>
        <p:grpSpPr>
          <a:xfrm>
            <a:off x="4706891" y="2074982"/>
            <a:ext cx="1670645" cy="1797396"/>
            <a:chOff x="6275854" y="2766642"/>
            <a:chExt cx="2227527" cy="2396528"/>
          </a:xfrm>
        </p:grpSpPr>
        <p:grpSp>
          <p:nvGrpSpPr>
            <p:cNvPr id="9" name="Group 45"/>
            <p:cNvGrpSpPr/>
            <p:nvPr/>
          </p:nvGrpSpPr>
          <p:grpSpPr>
            <a:xfrm>
              <a:off x="6330438" y="2766642"/>
              <a:ext cx="2172943" cy="1855749"/>
              <a:chOff x="6118523" y="932687"/>
              <a:chExt cx="2172943" cy="1855749"/>
            </a:xfrm>
          </p:grpSpPr>
          <p:sp>
            <p:nvSpPr>
              <p:cNvPr id="47" name="Rounded Rectangle 46"/>
              <p:cNvSpPr/>
              <p:nvPr/>
            </p:nvSpPr>
            <p:spPr>
              <a:xfrm>
                <a:off x="6118523" y="932687"/>
                <a:ext cx="2172943" cy="1855749"/>
              </a:xfrm>
              <a:prstGeom prst="roundRect">
                <a:avLst>
                  <a:gd name="adj" fmla="val 10000"/>
                </a:avLst>
              </a:prstGeom>
              <a:solidFill>
                <a:srgbClr val="FFFFFF">
                  <a:alpha val="90000"/>
                  <a:hueOff val="0"/>
                  <a:satOff val="0"/>
                  <a:lumOff val="0"/>
                  <a:alphaOff val="0"/>
                </a:srgbClr>
              </a:solidFill>
              <a:ln w="25400" cap="flat" cmpd="sng" algn="ctr">
                <a:solidFill>
                  <a:schemeClr val="bg1">
                    <a:lumMod val="75000"/>
                  </a:schemeClr>
                </a:solidFill>
                <a:prstDash val="solid"/>
              </a:ln>
              <a:effectLst/>
            </p:spPr>
          </p:sp>
          <p:sp>
            <p:nvSpPr>
              <p:cNvPr id="48" name="Rounded Rectangle 14"/>
              <p:cNvSpPr/>
              <p:nvPr/>
            </p:nvSpPr>
            <p:spPr>
              <a:xfrm>
                <a:off x="6159767" y="973932"/>
                <a:ext cx="2090455" cy="1325688"/>
              </a:xfrm>
              <a:prstGeom prst="rect">
                <a:avLst/>
              </a:prstGeom>
              <a:noFill/>
              <a:ln>
                <a:noFill/>
              </a:ln>
              <a:effectLst/>
            </p:spPr>
            <p:txBody>
              <a:bodyPr spcFirstLastPara="0" vert="horz" wrap="square" lIns="92869" tIns="92869" rIns="92869" bIns="92869" numCol="1" spcCol="1270" anchor="t" anchorCtr="0">
                <a:noAutofit/>
              </a:bodyPr>
              <a:lstStyle/>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Complete design</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Testing</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Migration</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Integration</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Implementation</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Documentation</a:t>
                </a:r>
              </a:p>
            </p:txBody>
          </p:sp>
        </p:grpSp>
        <p:grpSp>
          <p:nvGrpSpPr>
            <p:cNvPr id="10" name="Group 49"/>
            <p:cNvGrpSpPr/>
            <p:nvPr/>
          </p:nvGrpSpPr>
          <p:grpSpPr>
            <a:xfrm>
              <a:off x="6275854" y="4688218"/>
              <a:ext cx="2226715" cy="474952"/>
              <a:chOff x="5695417" y="2854263"/>
              <a:chExt cx="2963759" cy="474952"/>
            </a:xfrm>
            <a:solidFill>
              <a:srgbClr val="B9D300"/>
            </a:solidFill>
          </p:grpSpPr>
          <p:sp>
            <p:nvSpPr>
              <p:cNvPr id="51" name="Rounded Rectangle 50"/>
              <p:cNvSpPr/>
              <p:nvPr/>
            </p:nvSpPr>
            <p:spPr>
              <a:xfrm>
                <a:off x="5695417" y="2854263"/>
                <a:ext cx="2963759" cy="474952"/>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52" name="Rounded Rectangle 17"/>
              <p:cNvSpPr/>
              <p:nvPr/>
            </p:nvSpPr>
            <p:spPr>
              <a:xfrm>
                <a:off x="5709328" y="2868174"/>
                <a:ext cx="2935937" cy="447130"/>
              </a:xfrm>
              <a:prstGeom prst="rect">
                <a:avLst/>
              </a:prstGeom>
              <a:solidFill>
                <a:schemeClr val="accent4"/>
              </a:solidFill>
              <a:ln>
                <a:noFill/>
              </a:ln>
              <a:effectLst/>
            </p:spPr>
            <p:txBody>
              <a:bodyPr spcFirstLastPara="0" vert="horz" wrap="square" lIns="40005" tIns="26670" rIns="40005" bIns="26670" numCol="1" spcCol="1270" anchor="ctr" anchorCtr="0">
                <a:noAutofit/>
              </a:bodyPr>
              <a:lstStyle/>
              <a:p>
                <a:pPr algn="ctr" defTabSz="933450">
                  <a:lnSpc>
                    <a:spcPct val="90000"/>
                  </a:lnSpc>
                  <a:spcBef>
                    <a:spcPct val="0"/>
                  </a:spcBef>
                  <a:spcAft>
                    <a:spcPct val="35000"/>
                  </a:spcAft>
                  <a:defRPr/>
                </a:pPr>
                <a:r>
                  <a:rPr lang="en-US" sz="1500" dirty="0">
                    <a:solidFill>
                      <a:schemeClr val="bg1"/>
                    </a:solidFill>
                    <a:latin typeface="Trebuchet MS" panose="020B0603020202020204" pitchFamily="34" charset="0"/>
                  </a:rPr>
                  <a:t>Implementation</a:t>
                </a:r>
              </a:p>
            </p:txBody>
          </p:sp>
        </p:grpSp>
      </p:grpSp>
      <p:grpSp>
        <p:nvGrpSpPr>
          <p:cNvPr id="11" name="Group 3"/>
          <p:cNvGrpSpPr/>
          <p:nvPr/>
        </p:nvGrpSpPr>
        <p:grpSpPr>
          <a:xfrm>
            <a:off x="7399993" y="1669022"/>
            <a:ext cx="1629707" cy="1797772"/>
            <a:chOff x="9866657" y="2225362"/>
            <a:chExt cx="2172943" cy="2397029"/>
          </a:xfrm>
        </p:grpSpPr>
        <p:grpSp>
          <p:nvGrpSpPr>
            <p:cNvPr id="12" name="Group 52"/>
            <p:cNvGrpSpPr/>
            <p:nvPr/>
          </p:nvGrpSpPr>
          <p:grpSpPr>
            <a:xfrm>
              <a:off x="9866657" y="2766642"/>
              <a:ext cx="2172943" cy="1855749"/>
              <a:chOff x="9654742" y="932687"/>
              <a:chExt cx="2172943" cy="1855749"/>
            </a:xfrm>
          </p:grpSpPr>
          <p:sp>
            <p:nvSpPr>
              <p:cNvPr id="54" name="Rounded Rectangle 53"/>
              <p:cNvSpPr/>
              <p:nvPr/>
            </p:nvSpPr>
            <p:spPr>
              <a:xfrm>
                <a:off x="9654742" y="932687"/>
                <a:ext cx="2172943" cy="1855749"/>
              </a:xfrm>
              <a:prstGeom prst="roundRect">
                <a:avLst>
                  <a:gd name="adj" fmla="val 10000"/>
                </a:avLst>
              </a:prstGeom>
              <a:solidFill>
                <a:srgbClr val="FFFFFF">
                  <a:alpha val="90000"/>
                  <a:hueOff val="0"/>
                  <a:satOff val="0"/>
                  <a:lumOff val="0"/>
                  <a:alphaOff val="0"/>
                </a:srgbClr>
              </a:solidFill>
              <a:ln w="25400" cap="flat" cmpd="sng" algn="ctr">
                <a:solidFill>
                  <a:schemeClr val="bg1">
                    <a:lumMod val="75000"/>
                  </a:schemeClr>
                </a:solidFill>
                <a:prstDash val="solid"/>
              </a:ln>
              <a:effectLst/>
            </p:spPr>
          </p:sp>
          <p:sp>
            <p:nvSpPr>
              <p:cNvPr id="55" name="Rounded Rectangle 19"/>
              <p:cNvSpPr/>
              <p:nvPr/>
            </p:nvSpPr>
            <p:spPr>
              <a:xfrm>
                <a:off x="9701476" y="964262"/>
                <a:ext cx="2079475" cy="1502136"/>
              </a:xfrm>
              <a:prstGeom prst="rect">
                <a:avLst/>
              </a:prstGeom>
              <a:noFill/>
              <a:ln>
                <a:noFill/>
              </a:ln>
              <a:effectLst/>
            </p:spPr>
            <p:txBody>
              <a:bodyPr spcFirstLastPara="0" vert="horz" wrap="square" lIns="92869" tIns="92869" rIns="92869" bIns="92869" numCol="1" spcCol="1270" anchor="t" anchorCtr="0">
                <a:noAutofit/>
              </a:bodyPr>
              <a:lstStyle/>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Steady state</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Service Catalog</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Service Levels</a:t>
                </a:r>
              </a:p>
              <a:p>
                <a:pPr marL="133350" lvl="1" indent="-133350" defTabSz="466725">
                  <a:lnSpc>
                    <a:spcPct val="90000"/>
                  </a:lnSpc>
                  <a:spcBef>
                    <a:spcPct val="0"/>
                  </a:spcBef>
                  <a:spcAft>
                    <a:spcPct val="15000"/>
                  </a:spcAft>
                  <a:buFontTx/>
                  <a:buChar char="••"/>
                  <a:defRPr/>
                </a:pPr>
                <a:r>
                  <a:rPr lang="en-US" sz="975">
                    <a:solidFill>
                      <a:srgbClr val="606A74"/>
                    </a:solidFill>
                    <a:latin typeface="Trebuchet MS" panose="020B0603020202020204" pitchFamily="34" charset="0"/>
                  </a:rPr>
                  <a:t>Escalation Matrix</a:t>
                </a:r>
                <a:endParaRPr lang="en-US" sz="975" dirty="0">
                  <a:solidFill>
                    <a:srgbClr val="606A74"/>
                  </a:solidFill>
                  <a:latin typeface="Trebuchet MS" panose="020B0603020202020204" pitchFamily="34" charset="0"/>
                </a:endParaRP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Maintenance</a:t>
                </a:r>
              </a:p>
              <a:p>
                <a:pPr marL="133350" lvl="1" indent="-133350" defTabSz="466725">
                  <a:lnSpc>
                    <a:spcPct val="90000"/>
                  </a:lnSpc>
                  <a:spcBef>
                    <a:spcPct val="0"/>
                  </a:spcBef>
                  <a:spcAft>
                    <a:spcPct val="15000"/>
                  </a:spcAft>
                  <a:buFontTx/>
                  <a:buChar char="••"/>
                  <a:defRPr/>
                </a:pPr>
                <a:r>
                  <a:rPr lang="en-US" sz="975" dirty="0">
                    <a:solidFill>
                      <a:srgbClr val="606A74"/>
                    </a:solidFill>
                    <a:latin typeface="Trebuchet MS" panose="020B0603020202020204" pitchFamily="34" charset="0"/>
                  </a:rPr>
                  <a:t>Governance</a:t>
                </a:r>
              </a:p>
            </p:txBody>
          </p:sp>
        </p:grpSp>
        <p:grpSp>
          <p:nvGrpSpPr>
            <p:cNvPr id="13" name="Group 55"/>
            <p:cNvGrpSpPr/>
            <p:nvPr/>
          </p:nvGrpSpPr>
          <p:grpSpPr>
            <a:xfrm>
              <a:off x="9939784" y="2225362"/>
              <a:ext cx="1931505" cy="491857"/>
              <a:chOff x="9727869" y="289807"/>
              <a:chExt cx="1931505" cy="491857"/>
            </a:xfrm>
            <a:solidFill>
              <a:srgbClr val="B9D300"/>
            </a:solidFill>
          </p:grpSpPr>
          <p:sp>
            <p:nvSpPr>
              <p:cNvPr id="57" name="Rounded Rectangle 56"/>
              <p:cNvSpPr/>
              <p:nvPr/>
            </p:nvSpPr>
            <p:spPr>
              <a:xfrm>
                <a:off x="9727869" y="289807"/>
                <a:ext cx="1931505" cy="491857"/>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58" name="Rounded Rectangle 21"/>
              <p:cNvSpPr/>
              <p:nvPr/>
            </p:nvSpPr>
            <p:spPr>
              <a:xfrm>
                <a:off x="9742275" y="304213"/>
                <a:ext cx="1902693" cy="463045"/>
              </a:xfrm>
              <a:prstGeom prst="rect">
                <a:avLst/>
              </a:prstGeom>
              <a:solidFill>
                <a:schemeClr val="accent5"/>
              </a:solidFill>
              <a:ln>
                <a:noFill/>
              </a:ln>
              <a:effectLst/>
            </p:spPr>
            <p:txBody>
              <a:bodyPr spcFirstLastPara="0" vert="horz" wrap="square" lIns="40005" tIns="26670" rIns="40005" bIns="26670" numCol="1" spcCol="1270" anchor="ctr" anchorCtr="0">
                <a:noAutofit/>
              </a:bodyPr>
              <a:lstStyle/>
              <a:p>
                <a:pPr algn="ctr" defTabSz="933450">
                  <a:lnSpc>
                    <a:spcPct val="90000"/>
                  </a:lnSpc>
                  <a:spcBef>
                    <a:spcPct val="0"/>
                  </a:spcBef>
                  <a:spcAft>
                    <a:spcPct val="35000"/>
                  </a:spcAft>
                  <a:defRPr/>
                </a:pPr>
                <a:r>
                  <a:rPr lang="en-US" sz="1500" dirty="0">
                    <a:solidFill>
                      <a:schemeClr val="bg1"/>
                    </a:solidFill>
                    <a:latin typeface="Trebuchet MS" panose="020B0603020202020204" pitchFamily="34" charset="0"/>
                  </a:rPr>
                  <a:t>Manage</a:t>
                </a:r>
              </a:p>
            </p:txBody>
          </p:sp>
        </p:grpSp>
      </p:grpSp>
      <p:sp>
        <p:nvSpPr>
          <p:cNvPr id="14" name="Title 13">
            <a:extLst>
              <a:ext uri="{FF2B5EF4-FFF2-40B4-BE49-F238E27FC236}">
                <a16:creationId xmlns:a16="http://schemas.microsoft.com/office/drawing/2014/main" id="{A3C848E2-413B-4F78-8821-8F13922E6CB1}"/>
              </a:ext>
            </a:extLst>
          </p:cNvPr>
          <p:cNvSpPr>
            <a:spLocks noGrp="1"/>
          </p:cNvSpPr>
          <p:nvPr>
            <p:ph type="title"/>
          </p:nvPr>
        </p:nvSpPr>
        <p:spPr>
          <a:xfrm>
            <a:off x="324000" y="367273"/>
            <a:ext cx="7537450" cy="369322"/>
          </a:xfrm>
        </p:spPr>
        <p:txBody>
          <a:bodyPr/>
          <a:lstStyle/>
          <a:p>
            <a:r>
              <a:rPr lang="en-IN" dirty="0"/>
              <a:t>Migration Phases</a:t>
            </a:r>
          </a:p>
        </p:txBody>
      </p:sp>
    </p:spTree>
    <p:extLst>
      <p:ext uri="{BB962C8B-B14F-4D97-AF65-F5344CB8AC3E}">
        <p14:creationId xmlns:p14="http://schemas.microsoft.com/office/powerpoint/2010/main" val="223081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IN" dirty="0"/>
              <a:t>MIGRATION METHODOLOGY</a:t>
            </a:r>
          </a:p>
        </p:txBody>
      </p:sp>
    </p:spTree>
    <p:extLst>
      <p:ext uri="{BB962C8B-B14F-4D97-AF65-F5344CB8AC3E}">
        <p14:creationId xmlns:p14="http://schemas.microsoft.com/office/powerpoint/2010/main" val="3439893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04AF0-76D3-4955-8EC5-A1980735F3FA}"/>
              </a:ext>
            </a:extLst>
          </p:cNvPr>
          <p:cNvSpPr/>
          <p:nvPr/>
        </p:nvSpPr>
        <p:spPr bwMode="auto">
          <a:xfrm>
            <a:off x="1026464" y="880418"/>
            <a:ext cx="1160407" cy="52329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endParaRPr lang="en-US" sz="900" dirty="0">
              <a:solidFill>
                <a:srgbClr val="000000"/>
              </a:solidFill>
              <a:latin typeface="Arial" pitchFamily="34" charset="0"/>
            </a:endParaRPr>
          </a:p>
          <a:p>
            <a:pPr algn="ctr" defTabSz="685800" eaLnBrk="0" hangingPunct="0">
              <a:defRPr/>
            </a:pPr>
            <a:r>
              <a:rPr lang="en-US" sz="900" dirty="0">
                <a:solidFill>
                  <a:srgbClr val="000000"/>
                </a:solidFill>
                <a:latin typeface="Arial" pitchFamily="34" charset="0"/>
              </a:rPr>
              <a:t>HLD/LLD</a:t>
            </a:r>
          </a:p>
          <a:p>
            <a:pPr algn="ctr" defTabSz="685800" eaLnBrk="0" hangingPunct="0">
              <a:defRPr/>
            </a:pPr>
            <a:r>
              <a:rPr lang="en-US" sz="900" dirty="0">
                <a:solidFill>
                  <a:srgbClr val="000000"/>
                </a:solidFill>
                <a:latin typeface="Arial" pitchFamily="34" charset="0"/>
              </a:rPr>
              <a:t>Of Transformed DC</a:t>
            </a:r>
          </a:p>
        </p:txBody>
      </p:sp>
      <p:sp>
        <p:nvSpPr>
          <p:cNvPr id="7" name="Rectangle 6">
            <a:extLst>
              <a:ext uri="{FF2B5EF4-FFF2-40B4-BE49-F238E27FC236}">
                <a16:creationId xmlns:a16="http://schemas.microsoft.com/office/drawing/2014/main" id="{F64E60A3-52B9-499D-8C87-8D9D7021AA3F}"/>
              </a:ext>
            </a:extLst>
          </p:cNvPr>
          <p:cNvSpPr/>
          <p:nvPr/>
        </p:nvSpPr>
        <p:spPr bwMode="auto">
          <a:xfrm>
            <a:off x="2455231" y="880418"/>
            <a:ext cx="806077" cy="52329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New / Swing  HW/SW Procurement</a:t>
            </a:r>
          </a:p>
        </p:txBody>
      </p:sp>
      <p:sp>
        <p:nvSpPr>
          <p:cNvPr id="8" name="Rectangle 7">
            <a:extLst>
              <a:ext uri="{FF2B5EF4-FFF2-40B4-BE49-F238E27FC236}">
                <a16:creationId xmlns:a16="http://schemas.microsoft.com/office/drawing/2014/main" id="{B030C2B8-EB07-4A9F-9B05-9900D55787ED}"/>
              </a:ext>
            </a:extLst>
          </p:cNvPr>
          <p:cNvSpPr/>
          <p:nvPr/>
        </p:nvSpPr>
        <p:spPr bwMode="auto">
          <a:xfrm>
            <a:off x="3529667" y="888495"/>
            <a:ext cx="1121377" cy="515218"/>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Build the Target DC with New and Swing Hardware</a:t>
            </a:r>
          </a:p>
        </p:txBody>
      </p:sp>
      <p:sp>
        <p:nvSpPr>
          <p:cNvPr id="9" name="Rectangle 8">
            <a:extLst>
              <a:ext uri="{FF2B5EF4-FFF2-40B4-BE49-F238E27FC236}">
                <a16:creationId xmlns:a16="http://schemas.microsoft.com/office/drawing/2014/main" id="{B12D1D46-7CCF-4DCB-A455-98CB2872CF7B}"/>
              </a:ext>
            </a:extLst>
          </p:cNvPr>
          <p:cNvSpPr/>
          <p:nvPr/>
        </p:nvSpPr>
        <p:spPr bwMode="auto">
          <a:xfrm>
            <a:off x="5028655" y="880530"/>
            <a:ext cx="1089799" cy="546374"/>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Establish Network to the Source DC &amp; DR</a:t>
            </a:r>
          </a:p>
        </p:txBody>
      </p:sp>
      <p:sp>
        <p:nvSpPr>
          <p:cNvPr id="10" name="Rectangle 9">
            <a:extLst>
              <a:ext uri="{FF2B5EF4-FFF2-40B4-BE49-F238E27FC236}">
                <a16:creationId xmlns:a16="http://schemas.microsoft.com/office/drawing/2014/main" id="{5E340A2A-6E09-4FCB-9C34-8A53AD4F9D05}"/>
              </a:ext>
            </a:extLst>
          </p:cNvPr>
          <p:cNvSpPr/>
          <p:nvPr/>
        </p:nvSpPr>
        <p:spPr bwMode="auto">
          <a:xfrm>
            <a:off x="2400839" y="1827931"/>
            <a:ext cx="924124" cy="52329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Target DC Ready for Wire Migration</a:t>
            </a:r>
          </a:p>
        </p:txBody>
      </p:sp>
      <p:sp>
        <p:nvSpPr>
          <p:cNvPr id="11" name="Chevron 22">
            <a:extLst>
              <a:ext uri="{FF2B5EF4-FFF2-40B4-BE49-F238E27FC236}">
                <a16:creationId xmlns:a16="http://schemas.microsoft.com/office/drawing/2014/main" id="{BF81FB2A-FF1B-47E4-BB81-68DA6E7FDA4E}"/>
              </a:ext>
            </a:extLst>
          </p:cNvPr>
          <p:cNvSpPr/>
          <p:nvPr/>
        </p:nvSpPr>
        <p:spPr>
          <a:xfrm>
            <a:off x="2203197" y="1011242"/>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12" name="Chevron 23">
            <a:extLst>
              <a:ext uri="{FF2B5EF4-FFF2-40B4-BE49-F238E27FC236}">
                <a16:creationId xmlns:a16="http://schemas.microsoft.com/office/drawing/2014/main" id="{7532C130-7110-41D9-816F-386F2618C1CE}"/>
              </a:ext>
            </a:extLst>
          </p:cNvPr>
          <p:cNvSpPr/>
          <p:nvPr/>
        </p:nvSpPr>
        <p:spPr>
          <a:xfrm>
            <a:off x="3292416" y="992669"/>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13" name="Chevron 24">
            <a:extLst>
              <a:ext uri="{FF2B5EF4-FFF2-40B4-BE49-F238E27FC236}">
                <a16:creationId xmlns:a16="http://schemas.microsoft.com/office/drawing/2014/main" id="{C5E0D73D-9A01-4C84-9EED-30F6304D6A8F}"/>
              </a:ext>
            </a:extLst>
          </p:cNvPr>
          <p:cNvSpPr/>
          <p:nvPr/>
        </p:nvSpPr>
        <p:spPr>
          <a:xfrm>
            <a:off x="4750761" y="992668"/>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14" name="Chevron 25">
            <a:extLst>
              <a:ext uri="{FF2B5EF4-FFF2-40B4-BE49-F238E27FC236}">
                <a16:creationId xmlns:a16="http://schemas.microsoft.com/office/drawing/2014/main" id="{058BBCA4-79B5-4AD4-9934-5594C74BF8B6}"/>
              </a:ext>
            </a:extLst>
          </p:cNvPr>
          <p:cNvSpPr/>
          <p:nvPr/>
        </p:nvSpPr>
        <p:spPr>
          <a:xfrm>
            <a:off x="6208374" y="1033026"/>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15" name="TextBox 14">
            <a:extLst>
              <a:ext uri="{FF2B5EF4-FFF2-40B4-BE49-F238E27FC236}">
                <a16:creationId xmlns:a16="http://schemas.microsoft.com/office/drawing/2014/main" id="{2D47E501-CAA1-42C1-BC3F-C83EE79DA868}"/>
              </a:ext>
            </a:extLst>
          </p:cNvPr>
          <p:cNvSpPr txBox="1"/>
          <p:nvPr/>
        </p:nvSpPr>
        <p:spPr>
          <a:xfrm>
            <a:off x="291509" y="992669"/>
            <a:ext cx="769763" cy="253916"/>
          </a:xfrm>
          <a:prstGeom prst="rect">
            <a:avLst/>
          </a:prstGeom>
          <a:noFill/>
        </p:spPr>
        <p:txBody>
          <a:bodyPr wrap="none" rtlCol="0">
            <a:spAutoFit/>
          </a:bodyPr>
          <a:lstStyle/>
          <a:p>
            <a:r>
              <a:rPr lang="en-IN" sz="1050" b="1" dirty="0"/>
              <a:t>Phase 1a</a:t>
            </a:r>
          </a:p>
        </p:txBody>
      </p:sp>
      <p:sp>
        <p:nvSpPr>
          <p:cNvPr id="16" name="Rectangle 15">
            <a:extLst>
              <a:ext uri="{FF2B5EF4-FFF2-40B4-BE49-F238E27FC236}">
                <a16:creationId xmlns:a16="http://schemas.microsoft.com/office/drawing/2014/main" id="{90E47D1C-0137-410F-9C7F-4C323BC8E4F9}"/>
              </a:ext>
            </a:extLst>
          </p:cNvPr>
          <p:cNvSpPr/>
          <p:nvPr/>
        </p:nvSpPr>
        <p:spPr bwMode="auto">
          <a:xfrm>
            <a:off x="1026463" y="1832405"/>
            <a:ext cx="1160407" cy="52329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endParaRPr lang="en-US" sz="900" dirty="0">
              <a:solidFill>
                <a:srgbClr val="000000"/>
              </a:solidFill>
              <a:latin typeface="Arial" pitchFamily="34" charset="0"/>
            </a:endParaRPr>
          </a:p>
          <a:p>
            <a:pPr algn="ctr" defTabSz="685800" eaLnBrk="0" hangingPunct="0">
              <a:defRPr/>
            </a:pPr>
            <a:r>
              <a:rPr lang="en-US" sz="900" dirty="0">
                <a:solidFill>
                  <a:srgbClr val="000000"/>
                </a:solidFill>
                <a:latin typeface="Arial" pitchFamily="34" charset="0"/>
              </a:rPr>
              <a:t>Application Grouping</a:t>
            </a:r>
          </a:p>
        </p:txBody>
      </p:sp>
      <p:sp>
        <p:nvSpPr>
          <p:cNvPr id="17" name="Rounded Rectangle 36">
            <a:extLst>
              <a:ext uri="{FF2B5EF4-FFF2-40B4-BE49-F238E27FC236}">
                <a16:creationId xmlns:a16="http://schemas.microsoft.com/office/drawing/2014/main" id="{D357EBD5-030D-4BCB-896F-59AAF4B7FF4E}"/>
              </a:ext>
            </a:extLst>
          </p:cNvPr>
          <p:cNvSpPr/>
          <p:nvPr/>
        </p:nvSpPr>
        <p:spPr bwMode="auto">
          <a:xfrm>
            <a:off x="3572062" y="1776240"/>
            <a:ext cx="848599" cy="622277"/>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endParaRPr lang="en-US" sz="900" dirty="0">
              <a:solidFill>
                <a:srgbClr val="000000"/>
              </a:solidFill>
              <a:latin typeface="Arial" pitchFamily="34" charset="0"/>
            </a:endParaRPr>
          </a:p>
        </p:txBody>
      </p:sp>
      <p:sp>
        <p:nvSpPr>
          <p:cNvPr id="18" name="Rectangle 17">
            <a:extLst>
              <a:ext uri="{FF2B5EF4-FFF2-40B4-BE49-F238E27FC236}">
                <a16:creationId xmlns:a16="http://schemas.microsoft.com/office/drawing/2014/main" id="{4CE3D8AE-7B32-4166-B399-F5EBD2C4040B}"/>
              </a:ext>
            </a:extLst>
          </p:cNvPr>
          <p:cNvSpPr/>
          <p:nvPr/>
        </p:nvSpPr>
        <p:spPr bwMode="auto">
          <a:xfrm>
            <a:off x="3631617" y="1827932"/>
            <a:ext cx="361230" cy="204013"/>
          </a:xfrm>
          <a:prstGeom prst="rect">
            <a:avLst/>
          </a:prstGeom>
          <a:solidFill>
            <a:srgbClr val="6AADE4"/>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P2V</a:t>
            </a:r>
          </a:p>
        </p:txBody>
      </p:sp>
      <p:sp>
        <p:nvSpPr>
          <p:cNvPr id="19" name="Rectangle 18">
            <a:extLst>
              <a:ext uri="{FF2B5EF4-FFF2-40B4-BE49-F238E27FC236}">
                <a16:creationId xmlns:a16="http://schemas.microsoft.com/office/drawing/2014/main" id="{1C99690F-3E0E-484D-ADF5-CA4FED99D173}"/>
              </a:ext>
            </a:extLst>
          </p:cNvPr>
          <p:cNvSpPr/>
          <p:nvPr/>
        </p:nvSpPr>
        <p:spPr bwMode="auto">
          <a:xfrm>
            <a:off x="4012358" y="1827932"/>
            <a:ext cx="363146" cy="204013"/>
          </a:xfrm>
          <a:prstGeom prst="rect">
            <a:avLst/>
          </a:prstGeom>
          <a:solidFill>
            <a:srgbClr val="6AADE4"/>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V2V</a:t>
            </a:r>
          </a:p>
        </p:txBody>
      </p:sp>
      <p:sp>
        <p:nvSpPr>
          <p:cNvPr id="20" name="Rectangle 19">
            <a:extLst>
              <a:ext uri="{FF2B5EF4-FFF2-40B4-BE49-F238E27FC236}">
                <a16:creationId xmlns:a16="http://schemas.microsoft.com/office/drawing/2014/main" id="{1C7959FC-5F2B-4A9E-902E-76E996ACC651}"/>
              </a:ext>
            </a:extLst>
          </p:cNvPr>
          <p:cNvSpPr/>
          <p:nvPr/>
        </p:nvSpPr>
        <p:spPr bwMode="auto">
          <a:xfrm>
            <a:off x="3627512" y="2051751"/>
            <a:ext cx="747989" cy="204013"/>
          </a:xfrm>
          <a:prstGeom prst="rect">
            <a:avLst/>
          </a:prstGeom>
          <a:solidFill>
            <a:srgbClr val="6AADE4"/>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P2V+V2V</a:t>
            </a:r>
          </a:p>
        </p:txBody>
      </p:sp>
      <p:sp>
        <p:nvSpPr>
          <p:cNvPr id="21" name="TextBox 143">
            <a:extLst>
              <a:ext uri="{FF2B5EF4-FFF2-40B4-BE49-F238E27FC236}">
                <a16:creationId xmlns:a16="http://schemas.microsoft.com/office/drawing/2014/main" id="{6C3090C0-7286-497E-8A45-83E407F93698}"/>
              </a:ext>
            </a:extLst>
          </p:cNvPr>
          <p:cNvSpPr txBox="1"/>
          <p:nvPr/>
        </p:nvSpPr>
        <p:spPr>
          <a:xfrm>
            <a:off x="3682893" y="2206217"/>
            <a:ext cx="659155" cy="230832"/>
          </a:xfrm>
          <a:prstGeom prst="rect">
            <a:avLst/>
          </a:prstGeom>
          <a:noFill/>
        </p:spPr>
        <p:txBody>
          <a:bodyPr wrap="none" rtlCol="0">
            <a:spAutoFit/>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defTabSz="685800">
              <a:defRPr/>
            </a:pPr>
            <a:r>
              <a:rPr lang="en-US" sz="900" dirty="0">
                <a:solidFill>
                  <a:srgbClr val="000000"/>
                </a:solidFill>
              </a:rPr>
              <a:t>Migration</a:t>
            </a:r>
          </a:p>
        </p:txBody>
      </p:sp>
      <p:sp>
        <p:nvSpPr>
          <p:cNvPr id="22" name="Rectangle 21">
            <a:extLst>
              <a:ext uri="{FF2B5EF4-FFF2-40B4-BE49-F238E27FC236}">
                <a16:creationId xmlns:a16="http://schemas.microsoft.com/office/drawing/2014/main" id="{50B23A2B-9FC2-453D-B57F-B812FB685FB9}"/>
              </a:ext>
            </a:extLst>
          </p:cNvPr>
          <p:cNvSpPr/>
          <p:nvPr/>
        </p:nvSpPr>
        <p:spPr bwMode="auto">
          <a:xfrm>
            <a:off x="2388587" y="2593420"/>
            <a:ext cx="936376" cy="448523"/>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Swing Hardware Ready</a:t>
            </a:r>
          </a:p>
        </p:txBody>
      </p:sp>
      <p:sp>
        <p:nvSpPr>
          <p:cNvPr id="23" name="Chevron 43">
            <a:extLst>
              <a:ext uri="{FF2B5EF4-FFF2-40B4-BE49-F238E27FC236}">
                <a16:creationId xmlns:a16="http://schemas.microsoft.com/office/drawing/2014/main" id="{633B416C-FC98-4FDA-9B43-BD664B660293}"/>
              </a:ext>
            </a:extLst>
          </p:cNvPr>
          <p:cNvSpPr/>
          <p:nvPr/>
        </p:nvSpPr>
        <p:spPr>
          <a:xfrm>
            <a:off x="2188777" y="1970905"/>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24" name="Chevron 44">
            <a:extLst>
              <a:ext uri="{FF2B5EF4-FFF2-40B4-BE49-F238E27FC236}">
                <a16:creationId xmlns:a16="http://schemas.microsoft.com/office/drawing/2014/main" id="{11B98FAD-6C58-4356-93BB-EB7EDCA782B3}"/>
              </a:ext>
            </a:extLst>
          </p:cNvPr>
          <p:cNvSpPr/>
          <p:nvPr/>
        </p:nvSpPr>
        <p:spPr>
          <a:xfrm>
            <a:off x="3327303" y="1956555"/>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25" name="Rectangle 24">
            <a:extLst>
              <a:ext uri="{FF2B5EF4-FFF2-40B4-BE49-F238E27FC236}">
                <a16:creationId xmlns:a16="http://schemas.microsoft.com/office/drawing/2014/main" id="{63D966D8-3EF4-4227-9207-DB6232E6F51E}"/>
              </a:ext>
            </a:extLst>
          </p:cNvPr>
          <p:cNvSpPr/>
          <p:nvPr/>
        </p:nvSpPr>
        <p:spPr bwMode="auto">
          <a:xfrm>
            <a:off x="6526894" y="895994"/>
            <a:ext cx="1167132" cy="523295"/>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chemeClr val="bg1"/>
                </a:solidFill>
                <a:latin typeface="Arial" pitchFamily="34" charset="0"/>
              </a:rPr>
              <a:t>Target DC Ready for Wire Migration</a:t>
            </a:r>
          </a:p>
        </p:txBody>
      </p:sp>
      <p:sp>
        <p:nvSpPr>
          <p:cNvPr id="26" name="Rectangle 25">
            <a:extLst>
              <a:ext uri="{FF2B5EF4-FFF2-40B4-BE49-F238E27FC236}">
                <a16:creationId xmlns:a16="http://schemas.microsoft.com/office/drawing/2014/main" id="{2DA751EA-024E-437B-B0C8-F74FB79617C6}"/>
              </a:ext>
            </a:extLst>
          </p:cNvPr>
          <p:cNvSpPr/>
          <p:nvPr/>
        </p:nvSpPr>
        <p:spPr bwMode="auto">
          <a:xfrm>
            <a:off x="4740756" y="2623568"/>
            <a:ext cx="924124" cy="401091"/>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Platform Ready</a:t>
            </a:r>
          </a:p>
        </p:txBody>
      </p:sp>
      <p:sp>
        <p:nvSpPr>
          <p:cNvPr id="27" name="Chevron 50">
            <a:extLst>
              <a:ext uri="{FF2B5EF4-FFF2-40B4-BE49-F238E27FC236}">
                <a16:creationId xmlns:a16="http://schemas.microsoft.com/office/drawing/2014/main" id="{EBE29CCB-A8B7-4D77-BB09-2249F79CC330}"/>
              </a:ext>
            </a:extLst>
          </p:cNvPr>
          <p:cNvSpPr/>
          <p:nvPr/>
        </p:nvSpPr>
        <p:spPr>
          <a:xfrm>
            <a:off x="4474055" y="1938171"/>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cxnSp>
        <p:nvCxnSpPr>
          <p:cNvPr id="28" name="Straight Connector 27">
            <a:extLst>
              <a:ext uri="{FF2B5EF4-FFF2-40B4-BE49-F238E27FC236}">
                <a16:creationId xmlns:a16="http://schemas.microsoft.com/office/drawing/2014/main" id="{FEBE9499-4180-447D-B4D0-55E5DD322588}"/>
              </a:ext>
            </a:extLst>
          </p:cNvPr>
          <p:cNvCxnSpPr/>
          <p:nvPr/>
        </p:nvCxnSpPr>
        <p:spPr bwMode="auto">
          <a:xfrm>
            <a:off x="916322" y="1711216"/>
            <a:ext cx="7792835" cy="65024"/>
          </a:xfrm>
          <a:prstGeom prst="line">
            <a:avLst/>
          </a:prstGeom>
          <a:solidFill>
            <a:srgbClr val="6AADE4"/>
          </a:solidFill>
          <a:ln w="19050" cap="flat" cmpd="sng" algn="ctr">
            <a:solidFill>
              <a:srgbClr val="000000"/>
            </a:solidFill>
            <a:prstDash val="dash"/>
            <a:round/>
            <a:headEnd type="none" w="med" len="med"/>
            <a:tailEnd type="none" w="med" len="med"/>
          </a:ln>
          <a:effectLst/>
        </p:spPr>
      </p:cxnSp>
      <p:cxnSp>
        <p:nvCxnSpPr>
          <p:cNvPr id="29" name="Straight Connector 28">
            <a:extLst>
              <a:ext uri="{FF2B5EF4-FFF2-40B4-BE49-F238E27FC236}">
                <a16:creationId xmlns:a16="http://schemas.microsoft.com/office/drawing/2014/main" id="{3A090118-635D-4FE8-BD76-A236A7662E3D}"/>
              </a:ext>
            </a:extLst>
          </p:cNvPr>
          <p:cNvCxnSpPr/>
          <p:nvPr/>
        </p:nvCxnSpPr>
        <p:spPr bwMode="auto">
          <a:xfrm>
            <a:off x="1026464" y="3784353"/>
            <a:ext cx="7682693" cy="0"/>
          </a:xfrm>
          <a:prstGeom prst="line">
            <a:avLst/>
          </a:prstGeom>
          <a:solidFill>
            <a:srgbClr val="6AADE4"/>
          </a:solidFill>
          <a:ln w="19050" cap="flat" cmpd="sng" algn="ctr">
            <a:solidFill>
              <a:srgbClr val="000000"/>
            </a:solidFill>
            <a:prstDash val="dash"/>
            <a:round/>
            <a:headEnd type="none" w="med" len="med"/>
            <a:tailEnd type="none" w="med" len="med"/>
          </a:ln>
          <a:effectLst/>
        </p:spPr>
      </p:cxnSp>
      <p:sp>
        <p:nvSpPr>
          <p:cNvPr id="30" name="Chevron 55">
            <a:extLst>
              <a:ext uri="{FF2B5EF4-FFF2-40B4-BE49-F238E27FC236}">
                <a16:creationId xmlns:a16="http://schemas.microsoft.com/office/drawing/2014/main" id="{5F017A15-E38E-47EA-9AFF-09D1BD12B4F7}"/>
              </a:ext>
            </a:extLst>
          </p:cNvPr>
          <p:cNvSpPr/>
          <p:nvPr/>
        </p:nvSpPr>
        <p:spPr>
          <a:xfrm>
            <a:off x="5724920" y="2705446"/>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31" name="Chevron 56">
            <a:extLst>
              <a:ext uri="{FF2B5EF4-FFF2-40B4-BE49-F238E27FC236}">
                <a16:creationId xmlns:a16="http://schemas.microsoft.com/office/drawing/2014/main" id="{D4E69EA1-7615-41A0-9452-483738A9C08D}"/>
              </a:ext>
            </a:extLst>
          </p:cNvPr>
          <p:cNvSpPr/>
          <p:nvPr/>
        </p:nvSpPr>
        <p:spPr>
          <a:xfrm>
            <a:off x="5730873" y="1935200"/>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32" name="Rectangle 31">
            <a:extLst>
              <a:ext uri="{FF2B5EF4-FFF2-40B4-BE49-F238E27FC236}">
                <a16:creationId xmlns:a16="http://schemas.microsoft.com/office/drawing/2014/main" id="{EA91260D-2FA5-47D0-9613-BE01FDC9768C}"/>
              </a:ext>
            </a:extLst>
          </p:cNvPr>
          <p:cNvSpPr/>
          <p:nvPr/>
        </p:nvSpPr>
        <p:spPr bwMode="auto">
          <a:xfrm rot="16200000">
            <a:off x="6613836" y="2563467"/>
            <a:ext cx="1771803" cy="197349"/>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CUT OVER</a:t>
            </a:r>
          </a:p>
        </p:txBody>
      </p:sp>
      <p:sp>
        <p:nvSpPr>
          <p:cNvPr id="33" name="Rectangle 32">
            <a:extLst>
              <a:ext uri="{FF2B5EF4-FFF2-40B4-BE49-F238E27FC236}">
                <a16:creationId xmlns:a16="http://schemas.microsoft.com/office/drawing/2014/main" id="{CFAE70AA-6173-4211-B0F8-8F7214685A10}"/>
              </a:ext>
            </a:extLst>
          </p:cNvPr>
          <p:cNvSpPr/>
          <p:nvPr/>
        </p:nvSpPr>
        <p:spPr bwMode="auto">
          <a:xfrm rot="16200000">
            <a:off x="5216387" y="2584535"/>
            <a:ext cx="1804133" cy="236973"/>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Semi Transformed DC</a:t>
            </a:r>
          </a:p>
        </p:txBody>
      </p:sp>
      <p:sp>
        <p:nvSpPr>
          <p:cNvPr id="34" name="Chevron 61">
            <a:extLst>
              <a:ext uri="{FF2B5EF4-FFF2-40B4-BE49-F238E27FC236}">
                <a16:creationId xmlns:a16="http://schemas.microsoft.com/office/drawing/2014/main" id="{02A9807F-11D0-4C95-B2EE-952419B72EB9}"/>
              </a:ext>
            </a:extLst>
          </p:cNvPr>
          <p:cNvSpPr/>
          <p:nvPr/>
        </p:nvSpPr>
        <p:spPr>
          <a:xfrm>
            <a:off x="4505716" y="2688899"/>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35" name="Rectangle 34">
            <a:extLst>
              <a:ext uri="{FF2B5EF4-FFF2-40B4-BE49-F238E27FC236}">
                <a16:creationId xmlns:a16="http://schemas.microsoft.com/office/drawing/2014/main" id="{35D6A0F3-53A5-4E34-B688-1E39D212D5B2}"/>
              </a:ext>
            </a:extLst>
          </p:cNvPr>
          <p:cNvSpPr/>
          <p:nvPr/>
        </p:nvSpPr>
        <p:spPr bwMode="auto">
          <a:xfrm>
            <a:off x="4740921" y="1817959"/>
            <a:ext cx="924124" cy="52329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Intel Platform Ready </a:t>
            </a:r>
          </a:p>
        </p:txBody>
      </p:sp>
      <p:sp>
        <p:nvSpPr>
          <p:cNvPr id="36" name="Rectangle 35">
            <a:extLst>
              <a:ext uri="{FF2B5EF4-FFF2-40B4-BE49-F238E27FC236}">
                <a16:creationId xmlns:a16="http://schemas.microsoft.com/office/drawing/2014/main" id="{B62B3347-D20A-487D-A99C-8FEB740D5E07}"/>
              </a:ext>
            </a:extLst>
          </p:cNvPr>
          <p:cNvSpPr/>
          <p:nvPr/>
        </p:nvSpPr>
        <p:spPr bwMode="auto">
          <a:xfrm>
            <a:off x="3572062" y="2601370"/>
            <a:ext cx="936376" cy="448523"/>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Data </a:t>
            </a:r>
          </a:p>
          <a:p>
            <a:pPr algn="ctr" defTabSz="685800" eaLnBrk="0" hangingPunct="0">
              <a:defRPr/>
            </a:pPr>
            <a:r>
              <a:rPr lang="en-US" sz="900" dirty="0">
                <a:solidFill>
                  <a:srgbClr val="000000"/>
                </a:solidFill>
                <a:latin typeface="Arial" pitchFamily="34" charset="0"/>
              </a:rPr>
              <a:t>Restore</a:t>
            </a:r>
          </a:p>
        </p:txBody>
      </p:sp>
      <p:sp>
        <p:nvSpPr>
          <p:cNvPr id="37" name="Chevron 64">
            <a:extLst>
              <a:ext uri="{FF2B5EF4-FFF2-40B4-BE49-F238E27FC236}">
                <a16:creationId xmlns:a16="http://schemas.microsoft.com/office/drawing/2014/main" id="{3D6B77ED-7FC3-4BF3-A9C4-48B73ECB952E}"/>
              </a:ext>
            </a:extLst>
          </p:cNvPr>
          <p:cNvSpPr/>
          <p:nvPr/>
        </p:nvSpPr>
        <p:spPr>
          <a:xfrm>
            <a:off x="3324963" y="2686858"/>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38" name="Rectangle 37">
            <a:extLst>
              <a:ext uri="{FF2B5EF4-FFF2-40B4-BE49-F238E27FC236}">
                <a16:creationId xmlns:a16="http://schemas.microsoft.com/office/drawing/2014/main" id="{5458DE13-959C-4C34-84F3-1AF03DDDF6BF}"/>
              </a:ext>
            </a:extLst>
          </p:cNvPr>
          <p:cNvSpPr/>
          <p:nvPr/>
        </p:nvSpPr>
        <p:spPr bwMode="auto">
          <a:xfrm>
            <a:off x="7833145" y="2351226"/>
            <a:ext cx="972443" cy="523295"/>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chemeClr val="bg1"/>
                </a:solidFill>
                <a:latin typeface="Arial" pitchFamily="34" charset="0"/>
              </a:rPr>
              <a:t>Transformed DC in Production</a:t>
            </a:r>
          </a:p>
        </p:txBody>
      </p:sp>
      <p:sp>
        <p:nvSpPr>
          <p:cNvPr id="39" name="TextBox 38">
            <a:extLst>
              <a:ext uri="{FF2B5EF4-FFF2-40B4-BE49-F238E27FC236}">
                <a16:creationId xmlns:a16="http://schemas.microsoft.com/office/drawing/2014/main" id="{F65ACDB0-F653-47C9-BE32-84892125BFEA}"/>
              </a:ext>
            </a:extLst>
          </p:cNvPr>
          <p:cNvSpPr txBox="1"/>
          <p:nvPr/>
        </p:nvSpPr>
        <p:spPr>
          <a:xfrm>
            <a:off x="5515503" y="4161896"/>
            <a:ext cx="694421" cy="253916"/>
          </a:xfrm>
          <a:prstGeom prst="rect">
            <a:avLst/>
          </a:prstGeom>
          <a:noFill/>
        </p:spPr>
        <p:txBody>
          <a:bodyPr wrap="none" rtlCol="0">
            <a:spAutoFit/>
          </a:bodyPr>
          <a:lstStyle/>
          <a:p>
            <a:r>
              <a:rPr lang="en-IN" sz="1050" b="1" dirty="0"/>
              <a:t>Phase 2</a:t>
            </a:r>
          </a:p>
        </p:txBody>
      </p:sp>
      <p:sp>
        <p:nvSpPr>
          <p:cNvPr id="40" name="Rectangle 39">
            <a:extLst>
              <a:ext uri="{FF2B5EF4-FFF2-40B4-BE49-F238E27FC236}">
                <a16:creationId xmlns:a16="http://schemas.microsoft.com/office/drawing/2014/main" id="{B5333FEC-25E8-4446-940C-B8AC72A7D079}"/>
              </a:ext>
            </a:extLst>
          </p:cNvPr>
          <p:cNvSpPr/>
          <p:nvPr/>
        </p:nvSpPr>
        <p:spPr bwMode="auto">
          <a:xfrm>
            <a:off x="7785033" y="4015913"/>
            <a:ext cx="924124" cy="523295"/>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sz="900" dirty="0">
                <a:solidFill>
                  <a:schemeClr val="bg1"/>
                </a:solidFill>
                <a:latin typeface="Arial" pitchFamily="34" charset="0"/>
                <a:ea typeface="MS PGothic" pitchFamily="34" charset="-128"/>
              </a:rPr>
              <a:t>Transformation DR with 100% Capacity</a:t>
            </a:r>
          </a:p>
        </p:txBody>
      </p:sp>
      <p:sp>
        <p:nvSpPr>
          <p:cNvPr id="41" name="Rectangle 40">
            <a:extLst>
              <a:ext uri="{FF2B5EF4-FFF2-40B4-BE49-F238E27FC236}">
                <a16:creationId xmlns:a16="http://schemas.microsoft.com/office/drawing/2014/main" id="{190A4375-1869-4EA2-A3E2-C2F0E94814DF}"/>
              </a:ext>
            </a:extLst>
          </p:cNvPr>
          <p:cNvSpPr/>
          <p:nvPr/>
        </p:nvSpPr>
        <p:spPr bwMode="auto">
          <a:xfrm>
            <a:off x="6471007" y="4005523"/>
            <a:ext cx="1160408" cy="52329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endParaRPr lang="en-US" sz="900" dirty="0">
              <a:solidFill>
                <a:srgbClr val="000000"/>
              </a:solidFill>
              <a:latin typeface="Arial" pitchFamily="34" charset="0"/>
            </a:endParaRPr>
          </a:p>
          <a:p>
            <a:pPr algn="ctr" defTabSz="685800" eaLnBrk="0" hangingPunct="0">
              <a:defRPr/>
            </a:pPr>
            <a:r>
              <a:rPr lang="en-US" sz="900" dirty="0">
                <a:solidFill>
                  <a:srgbClr val="000000"/>
                </a:solidFill>
                <a:latin typeface="Arial" pitchFamily="34" charset="0"/>
              </a:rPr>
              <a:t>HLD/LLD</a:t>
            </a:r>
          </a:p>
          <a:p>
            <a:pPr algn="ctr" defTabSz="685800" eaLnBrk="0" hangingPunct="0">
              <a:defRPr/>
            </a:pPr>
            <a:r>
              <a:rPr lang="en-US" sz="900" dirty="0">
                <a:solidFill>
                  <a:srgbClr val="000000"/>
                </a:solidFill>
                <a:latin typeface="Arial" pitchFamily="34" charset="0"/>
              </a:rPr>
              <a:t>For DR</a:t>
            </a:r>
          </a:p>
        </p:txBody>
      </p:sp>
      <p:cxnSp>
        <p:nvCxnSpPr>
          <p:cNvPr id="42" name="Elbow Connector 8">
            <a:extLst>
              <a:ext uri="{FF2B5EF4-FFF2-40B4-BE49-F238E27FC236}">
                <a16:creationId xmlns:a16="http://schemas.microsoft.com/office/drawing/2014/main" id="{924B9158-C28E-454F-A689-F7B4D4283601}"/>
              </a:ext>
            </a:extLst>
          </p:cNvPr>
          <p:cNvCxnSpPr>
            <a:stCxn id="25" idx="3"/>
            <a:endCxn id="16" idx="1"/>
          </p:cNvCxnSpPr>
          <p:nvPr/>
        </p:nvCxnSpPr>
        <p:spPr>
          <a:xfrm flipH="1">
            <a:off x="1026463" y="1157642"/>
            <a:ext cx="6667563" cy="936411"/>
          </a:xfrm>
          <a:prstGeom prst="bentConnector5">
            <a:avLst>
              <a:gd name="adj1" fmla="val -2571"/>
              <a:gd name="adj2" fmla="val 50000"/>
              <a:gd name="adj3" fmla="val 102571"/>
            </a:avLst>
          </a:prstGeom>
          <a:ln>
            <a:tailEnd type="triangle"/>
          </a:ln>
        </p:spPr>
        <p:style>
          <a:lnRef idx="2">
            <a:schemeClr val="dk1"/>
          </a:lnRef>
          <a:fillRef idx="0">
            <a:schemeClr val="dk1"/>
          </a:fillRef>
          <a:effectRef idx="1">
            <a:schemeClr val="dk1"/>
          </a:effectRef>
          <a:fontRef idx="minor">
            <a:schemeClr val="tx1"/>
          </a:fontRef>
        </p:style>
      </p:cxnSp>
      <p:cxnSp>
        <p:nvCxnSpPr>
          <p:cNvPr id="43" name="Elbow Connector 70">
            <a:extLst>
              <a:ext uri="{FF2B5EF4-FFF2-40B4-BE49-F238E27FC236}">
                <a16:creationId xmlns:a16="http://schemas.microsoft.com/office/drawing/2014/main" id="{89C3ABEA-B906-44A2-9EA0-CCEA9C2F0E79}"/>
              </a:ext>
            </a:extLst>
          </p:cNvPr>
          <p:cNvCxnSpPr>
            <a:stCxn id="38" idx="2"/>
            <a:endCxn id="41" idx="1"/>
          </p:cNvCxnSpPr>
          <p:nvPr/>
        </p:nvCxnSpPr>
        <p:spPr>
          <a:xfrm rot="5400000">
            <a:off x="6698862" y="2646667"/>
            <a:ext cx="1392650" cy="1848359"/>
          </a:xfrm>
          <a:prstGeom prst="bentConnector4">
            <a:avLst>
              <a:gd name="adj1" fmla="val 77366"/>
              <a:gd name="adj2" fmla="val 109276"/>
            </a:avLst>
          </a:prstGeom>
          <a:ln>
            <a:tailEnd type="triangle"/>
          </a:ln>
        </p:spPr>
        <p:style>
          <a:lnRef idx="2">
            <a:schemeClr val="dk1"/>
          </a:lnRef>
          <a:fillRef idx="0">
            <a:schemeClr val="dk1"/>
          </a:fillRef>
          <a:effectRef idx="1">
            <a:schemeClr val="dk1"/>
          </a:effectRef>
          <a:fontRef idx="minor">
            <a:schemeClr val="tx1"/>
          </a:fontRef>
        </p:style>
      </p:cxnSp>
      <p:sp>
        <p:nvSpPr>
          <p:cNvPr id="44" name="Chevron 71">
            <a:extLst>
              <a:ext uri="{FF2B5EF4-FFF2-40B4-BE49-F238E27FC236}">
                <a16:creationId xmlns:a16="http://schemas.microsoft.com/office/drawing/2014/main" id="{150A81A8-6D6F-42EE-B98A-E9AE76F3B98A}"/>
              </a:ext>
            </a:extLst>
          </p:cNvPr>
          <p:cNvSpPr/>
          <p:nvPr/>
        </p:nvSpPr>
        <p:spPr>
          <a:xfrm>
            <a:off x="7616084" y="2502469"/>
            <a:ext cx="228600"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45" name="Rectangle 44">
            <a:extLst>
              <a:ext uri="{FF2B5EF4-FFF2-40B4-BE49-F238E27FC236}">
                <a16:creationId xmlns:a16="http://schemas.microsoft.com/office/drawing/2014/main" id="{B21C562E-27EA-400B-A91D-E9A02D804FDF}"/>
              </a:ext>
            </a:extLst>
          </p:cNvPr>
          <p:cNvSpPr/>
          <p:nvPr/>
        </p:nvSpPr>
        <p:spPr bwMode="auto">
          <a:xfrm>
            <a:off x="7882361" y="3145650"/>
            <a:ext cx="832787" cy="471281"/>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fontAlgn="base">
              <a:spcBef>
                <a:spcPct val="0"/>
              </a:spcBef>
              <a:spcAft>
                <a:spcPct val="0"/>
              </a:spcAft>
              <a:defRPr sz="2500" kern="1200">
                <a:solidFill>
                  <a:schemeClr val="tx1"/>
                </a:solidFill>
                <a:latin typeface="Arial" charset="0"/>
                <a:ea typeface="MS PGothic" pitchFamily="34" charset="-128"/>
                <a:cs typeface="+mn-cs"/>
              </a:defRPr>
            </a:lvl1pPr>
            <a:lvl2pPr marL="478451" indent="-143186" algn="l" rtl="0" fontAlgn="base">
              <a:spcBef>
                <a:spcPct val="0"/>
              </a:spcBef>
              <a:spcAft>
                <a:spcPct val="0"/>
              </a:spcAft>
              <a:defRPr sz="2500" kern="1200">
                <a:solidFill>
                  <a:schemeClr val="tx1"/>
                </a:solidFill>
                <a:latin typeface="Arial" charset="0"/>
                <a:ea typeface="MS PGothic" pitchFamily="34" charset="-128"/>
                <a:cs typeface="+mn-cs"/>
              </a:defRPr>
            </a:lvl2pPr>
            <a:lvl3pPr marL="956902" indent="-286372" algn="l" rtl="0" fontAlgn="base">
              <a:spcBef>
                <a:spcPct val="0"/>
              </a:spcBef>
              <a:spcAft>
                <a:spcPct val="0"/>
              </a:spcAft>
              <a:defRPr sz="2500" kern="1200">
                <a:solidFill>
                  <a:schemeClr val="tx1"/>
                </a:solidFill>
                <a:latin typeface="Arial" charset="0"/>
                <a:ea typeface="MS PGothic" pitchFamily="34" charset="-128"/>
                <a:cs typeface="+mn-cs"/>
              </a:defRPr>
            </a:lvl3pPr>
            <a:lvl4pPr marL="1436516" indent="-430722" algn="l" rtl="0" fontAlgn="base">
              <a:spcBef>
                <a:spcPct val="0"/>
              </a:spcBef>
              <a:spcAft>
                <a:spcPct val="0"/>
              </a:spcAft>
              <a:defRPr sz="2500" kern="1200">
                <a:solidFill>
                  <a:schemeClr val="tx1"/>
                </a:solidFill>
                <a:latin typeface="Arial" charset="0"/>
                <a:ea typeface="MS PGothic" pitchFamily="34" charset="-128"/>
                <a:cs typeface="+mn-cs"/>
              </a:defRPr>
            </a:lvl4pPr>
            <a:lvl5pPr marL="1914967" indent="-573908" algn="l" rtl="0" fontAlgn="base">
              <a:spcBef>
                <a:spcPct val="0"/>
              </a:spcBef>
              <a:spcAft>
                <a:spcPct val="0"/>
              </a:spcAft>
              <a:defRPr sz="2500" kern="1200">
                <a:solidFill>
                  <a:schemeClr val="tx1"/>
                </a:solidFill>
                <a:latin typeface="Arial" charset="0"/>
                <a:ea typeface="MS PGothic" pitchFamily="34" charset="-128"/>
                <a:cs typeface="+mn-cs"/>
              </a:defRPr>
            </a:lvl5pPr>
            <a:lvl6pPr marL="1676324" algn="l" defTabSz="670530" rtl="0" eaLnBrk="1" latinLnBrk="0" hangingPunct="1">
              <a:defRPr sz="2500" kern="1200">
                <a:solidFill>
                  <a:schemeClr val="tx1"/>
                </a:solidFill>
                <a:latin typeface="Arial" charset="0"/>
                <a:ea typeface="MS PGothic" pitchFamily="34" charset="-128"/>
                <a:cs typeface="+mn-cs"/>
              </a:defRPr>
            </a:lvl6pPr>
            <a:lvl7pPr marL="2011589" algn="l" defTabSz="670530" rtl="0" eaLnBrk="1" latinLnBrk="0" hangingPunct="1">
              <a:defRPr sz="2500" kern="1200">
                <a:solidFill>
                  <a:schemeClr val="tx1"/>
                </a:solidFill>
                <a:latin typeface="Arial" charset="0"/>
                <a:ea typeface="MS PGothic" pitchFamily="34" charset="-128"/>
                <a:cs typeface="+mn-cs"/>
              </a:defRPr>
            </a:lvl7pPr>
            <a:lvl8pPr marL="2346853" algn="l" defTabSz="670530" rtl="0" eaLnBrk="1" latinLnBrk="0" hangingPunct="1">
              <a:defRPr sz="2500" kern="1200">
                <a:solidFill>
                  <a:schemeClr val="tx1"/>
                </a:solidFill>
                <a:latin typeface="Arial" charset="0"/>
                <a:ea typeface="MS PGothic" pitchFamily="34" charset="-128"/>
                <a:cs typeface="+mn-cs"/>
              </a:defRPr>
            </a:lvl8pPr>
            <a:lvl9pPr marL="2682118" algn="l" defTabSz="670530" rtl="0" eaLnBrk="1" latinLnBrk="0" hangingPunct="1">
              <a:defRPr sz="2500" kern="1200">
                <a:solidFill>
                  <a:schemeClr val="tx1"/>
                </a:solidFill>
                <a:latin typeface="Arial" charset="0"/>
                <a:ea typeface="MS PGothic" pitchFamily="34" charset="-128"/>
                <a:cs typeface="+mn-cs"/>
              </a:defRPr>
            </a:lvl9pPr>
          </a:lstStyle>
          <a:p>
            <a:pPr algn="ctr" defTabSz="685800" eaLnBrk="0" hangingPunct="0">
              <a:defRPr/>
            </a:pPr>
            <a:r>
              <a:rPr lang="en-US" sz="900" dirty="0">
                <a:solidFill>
                  <a:srgbClr val="000000"/>
                </a:solidFill>
                <a:latin typeface="Arial" pitchFamily="34" charset="0"/>
              </a:rPr>
              <a:t>Releasing Swing Hardware</a:t>
            </a:r>
          </a:p>
        </p:txBody>
      </p:sp>
      <p:sp>
        <p:nvSpPr>
          <p:cNvPr id="46" name="Chevron 74">
            <a:extLst>
              <a:ext uri="{FF2B5EF4-FFF2-40B4-BE49-F238E27FC236}">
                <a16:creationId xmlns:a16="http://schemas.microsoft.com/office/drawing/2014/main" id="{BE4A46A4-C02F-42DB-85A7-0269EC70CC1E}"/>
              </a:ext>
            </a:extLst>
          </p:cNvPr>
          <p:cNvSpPr/>
          <p:nvPr/>
        </p:nvSpPr>
        <p:spPr>
          <a:xfrm>
            <a:off x="6571862" y="2633292"/>
            <a:ext cx="545252" cy="261647"/>
          </a:xfrm>
          <a:prstGeom prst="chevron">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IN" sz="900" dirty="0">
              <a:latin typeface="Arial" pitchFamily="34" charset="0"/>
              <a:ea typeface="MS PGothic" pitchFamily="34" charset="-128"/>
            </a:endParaRPr>
          </a:p>
        </p:txBody>
      </p:sp>
      <p:sp>
        <p:nvSpPr>
          <p:cNvPr id="47" name="Double Brace 46">
            <a:extLst>
              <a:ext uri="{FF2B5EF4-FFF2-40B4-BE49-F238E27FC236}">
                <a16:creationId xmlns:a16="http://schemas.microsoft.com/office/drawing/2014/main" id="{EDA57563-911B-4093-87B5-CE6C086C64E2}"/>
              </a:ext>
            </a:extLst>
          </p:cNvPr>
          <p:cNvSpPr/>
          <p:nvPr/>
        </p:nvSpPr>
        <p:spPr>
          <a:xfrm>
            <a:off x="2416790" y="3110906"/>
            <a:ext cx="2234254" cy="277818"/>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IN" sz="1050" b="1" dirty="0"/>
              <a:t>Phased Over a Time Period </a:t>
            </a:r>
          </a:p>
        </p:txBody>
      </p:sp>
      <p:sp>
        <p:nvSpPr>
          <p:cNvPr id="48" name="Double Brace 47">
            <a:extLst>
              <a:ext uri="{FF2B5EF4-FFF2-40B4-BE49-F238E27FC236}">
                <a16:creationId xmlns:a16="http://schemas.microsoft.com/office/drawing/2014/main" id="{1B2A1AB3-D09B-44EB-BAB1-5DE1A3DD0D64}"/>
              </a:ext>
            </a:extLst>
          </p:cNvPr>
          <p:cNvSpPr/>
          <p:nvPr/>
        </p:nvSpPr>
        <p:spPr>
          <a:xfrm>
            <a:off x="4651043" y="3438104"/>
            <a:ext cx="1253309" cy="277818"/>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IN" sz="1050" b="1" dirty="0"/>
              <a:t>Delta Data Sync </a:t>
            </a:r>
          </a:p>
        </p:txBody>
      </p:sp>
      <p:sp>
        <p:nvSpPr>
          <p:cNvPr id="49" name="Rectangle 48">
            <a:extLst>
              <a:ext uri="{FF2B5EF4-FFF2-40B4-BE49-F238E27FC236}">
                <a16:creationId xmlns:a16="http://schemas.microsoft.com/office/drawing/2014/main" id="{6F93E4A7-99EB-4765-A5EF-FDDAD42866B7}"/>
              </a:ext>
            </a:extLst>
          </p:cNvPr>
          <p:cNvSpPr/>
          <p:nvPr/>
        </p:nvSpPr>
        <p:spPr>
          <a:xfrm>
            <a:off x="4242023" y="2159954"/>
            <a:ext cx="506870" cy="253916"/>
          </a:xfrm>
          <a:prstGeom prst="rect">
            <a:avLst/>
          </a:prstGeom>
        </p:spPr>
        <p:txBody>
          <a:bodyPr wrap="none">
            <a:spAutoFit/>
          </a:bodyPr>
          <a:lstStyle/>
          <a:p>
            <a:r>
              <a:rPr lang="en-GB" sz="1050" dirty="0">
                <a:solidFill>
                  <a:schemeClr val="bg1"/>
                </a:solidFill>
              </a:rPr>
              <a:t>MLIC</a:t>
            </a:r>
          </a:p>
        </p:txBody>
      </p:sp>
      <p:sp>
        <p:nvSpPr>
          <p:cNvPr id="50" name="Rectangle 49">
            <a:extLst>
              <a:ext uri="{FF2B5EF4-FFF2-40B4-BE49-F238E27FC236}">
                <a16:creationId xmlns:a16="http://schemas.microsoft.com/office/drawing/2014/main" id="{CE9327B9-9354-4D9B-9CD5-E2CE447D4A1A}"/>
              </a:ext>
            </a:extLst>
          </p:cNvPr>
          <p:cNvSpPr/>
          <p:nvPr/>
        </p:nvSpPr>
        <p:spPr>
          <a:xfrm>
            <a:off x="4242023" y="2159954"/>
            <a:ext cx="506870" cy="253916"/>
          </a:xfrm>
          <a:prstGeom prst="rect">
            <a:avLst/>
          </a:prstGeom>
        </p:spPr>
        <p:txBody>
          <a:bodyPr wrap="none">
            <a:spAutoFit/>
          </a:bodyPr>
          <a:lstStyle/>
          <a:p>
            <a:r>
              <a:rPr lang="en-GB" sz="1050" dirty="0">
                <a:solidFill>
                  <a:schemeClr val="bg1"/>
                </a:solidFill>
              </a:rPr>
              <a:t>MLIC</a:t>
            </a:r>
          </a:p>
        </p:txBody>
      </p:sp>
      <p:sp>
        <p:nvSpPr>
          <p:cNvPr id="2" name="Title 1">
            <a:extLst>
              <a:ext uri="{FF2B5EF4-FFF2-40B4-BE49-F238E27FC236}">
                <a16:creationId xmlns:a16="http://schemas.microsoft.com/office/drawing/2014/main" id="{316E0E8A-8287-41FA-BE03-4514558A8392}"/>
              </a:ext>
            </a:extLst>
          </p:cNvPr>
          <p:cNvSpPr>
            <a:spLocks noGrp="1"/>
          </p:cNvSpPr>
          <p:nvPr>
            <p:ph type="title"/>
          </p:nvPr>
        </p:nvSpPr>
        <p:spPr>
          <a:xfrm>
            <a:off x="324000" y="367273"/>
            <a:ext cx="7537450" cy="369322"/>
          </a:xfrm>
        </p:spPr>
        <p:txBody>
          <a:bodyPr/>
          <a:lstStyle/>
          <a:p>
            <a:r>
              <a:rPr lang="en-IN" dirty="0"/>
              <a:t>Migration flow</a:t>
            </a:r>
          </a:p>
        </p:txBody>
      </p:sp>
    </p:spTree>
    <p:extLst>
      <p:ext uri="{BB962C8B-B14F-4D97-AF65-F5344CB8AC3E}">
        <p14:creationId xmlns:p14="http://schemas.microsoft.com/office/powerpoint/2010/main" val="2382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2594FB-282E-47B6-808D-8BEC3E9C06E9}"/>
              </a:ext>
            </a:extLst>
          </p:cNvPr>
          <p:cNvSpPr>
            <a:spLocks noGrp="1"/>
          </p:cNvSpPr>
          <p:nvPr>
            <p:ph type="body" sz="quarter" idx="11"/>
          </p:nvPr>
        </p:nvSpPr>
        <p:spPr/>
        <p:txBody>
          <a:bodyPr/>
          <a:lstStyle/>
          <a:p>
            <a:r>
              <a:rPr lang="en-US" dirty="0"/>
              <a:t>FMS – INFRA OF DC &amp; DR </a:t>
            </a:r>
          </a:p>
        </p:txBody>
      </p:sp>
    </p:spTree>
    <p:extLst>
      <p:ext uri="{BB962C8B-B14F-4D97-AF65-F5344CB8AC3E}">
        <p14:creationId xmlns:p14="http://schemas.microsoft.com/office/powerpoint/2010/main" val="3624861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440480" y="1094983"/>
            <a:ext cx="1011677" cy="593387"/>
          </a:xfrm>
          <a:prstGeom prst="snip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End user – Raise ticket</a:t>
            </a:r>
          </a:p>
        </p:txBody>
      </p:sp>
      <p:cxnSp>
        <p:nvCxnSpPr>
          <p:cNvPr id="4" name="Elbow Connector 3"/>
          <p:cNvCxnSpPr/>
          <p:nvPr/>
        </p:nvCxnSpPr>
        <p:spPr>
          <a:xfrm flipV="1">
            <a:off x="2452157" y="1430588"/>
            <a:ext cx="972766" cy="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424923" y="1153349"/>
            <a:ext cx="982494" cy="5252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Notification to </a:t>
            </a:r>
            <a:r>
              <a:rPr lang="en-US" sz="900" dirty="0" err="1"/>
              <a:t>Sify</a:t>
            </a:r>
            <a:endParaRPr lang="en-US" sz="900" dirty="0"/>
          </a:p>
        </p:txBody>
      </p:sp>
      <p:cxnSp>
        <p:nvCxnSpPr>
          <p:cNvPr id="6" name="Elbow Connector 5"/>
          <p:cNvCxnSpPr/>
          <p:nvPr/>
        </p:nvCxnSpPr>
        <p:spPr>
          <a:xfrm flipV="1">
            <a:off x="4436600" y="1420859"/>
            <a:ext cx="972766" cy="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Diamond 6"/>
          <p:cNvSpPr/>
          <p:nvPr/>
        </p:nvSpPr>
        <p:spPr>
          <a:xfrm>
            <a:off x="5419093" y="1119300"/>
            <a:ext cx="1478604" cy="6079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Agree on Priority</a:t>
            </a:r>
          </a:p>
        </p:txBody>
      </p:sp>
      <p:cxnSp>
        <p:nvCxnSpPr>
          <p:cNvPr id="9" name="Elbow Connector 8"/>
          <p:cNvCxnSpPr>
            <a:stCxn id="7" idx="2"/>
          </p:cNvCxnSpPr>
          <p:nvPr/>
        </p:nvCxnSpPr>
        <p:spPr>
          <a:xfrm rot="5400000">
            <a:off x="5759559" y="1775922"/>
            <a:ext cx="447478" cy="350195"/>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21" idx="0"/>
          </p:cNvCxnSpPr>
          <p:nvPr/>
        </p:nvCxnSpPr>
        <p:spPr>
          <a:xfrm rot="16200000" flipH="1">
            <a:off x="6300658" y="1585017"/>
            <a:ext cx="454776" cy="739302"/>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60027" y="1928535"/>
            <a:ext cx="332142" cy="230832"/>
          </a:xfrm>
          <a:prstGeom prst="rect">
            <a:avLst/>
          </a:prstGeom>
          <a:noFill/>
        </p:spPr>
        <p:txBody>
          <a:bodyPr wrap="none" rtlCol="0">
            <a:spAutoFit/>
          </a:bodyPr>
          <a:lstStyle/>
          <a:p>
            <a:r>
              <a:rPr lang="en-US" sz="900" dirty="0"/>
              <a:t>No</a:t>
            </a:r>
          </a:p>
        </p:txBody>
      </p:sp>
      <p:sp>
        <p:nvSpPr>
          <p:cNvPr id="17" name="TextBox 16"/>
          <p:cNvSpPr txBox="1"/>
          <p:nvPr/>
        </p:nvSpPr>
        <p:spPr>
          <a:xfrm>
            <a:off x="6549525" y="1928534"/>
            <a:ext cx="383438" cy="230832"/>
          </a:xfrm>
          <a:prstGeom prst="rect">
            <a:avLst/>
          </a:prstGeom>
          <a:noFill/>
        </p:spPr>
        <p:txBody>
          <a:bodyPr wrap="none" rtlCol="0">
            <a:spAutoFit/>
          </a:bodyPr>
          <a:lstStyle/>
          <a:p>
            <a:r>
              <a:rPr lang="en-US" sz="900" dirty="0"/>
              <a:t>Yes</a:t>
            </a:r>
          </a:p>
        </p:txBody>
      </p:sp>
      <p:sp>
        <p:nvSpPr>
          <p:cNvPr id="18" name="Rounded Rectangle 17"/>
          <p:cNvSpPr/>
          <p:nvPr/>
        </p:nvSpPr>
        <p:spPr>
          <a:xfrm>
            <a:off x="4927846" y="2223400"/>
            <a:ext cx="982494" cy="5252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Client Ramification</a:t>
            </a:r>
          </a:p>
        </p:txBody>
      </p:sp>
      <p:cxnSp>
        <p:nvCxnSpPr>
          <p:cNvPr id="20" name="Elbow Connector 19"/>
          <p:cNvCxnSpPr>
            <a:stCxn id="18" idx="1"/>
            <a:endCxn id="5" idx="2"/>
          </p:cNvCxnSpPr>
          <p:nvPr/>
        </p:nvCxnSpPr>
        <p:spPr>
          <a:xfrm rot="10800000">
            <a:off x="3916170" y="1678643"/>
            <a:ext cx="1011676" cy="807405"/>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Diamond 20"/>
          <p:cNvSpPr/>
          <p:nvPr/>
        </p:nvSpPr>
        <p:spPr>
          <a:xfrm>
            <a:off x="6158395" y="2182056"/>
            <a:ext cx="1478604" cy="6079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Technical Assistance</a:t>
            </a:r>
          </a:p>
        </p:txBody>
      </p:sp>
      <p:cxnSp>
        <p:nvCxnSpPr>
          <p:cNvPr id="23" name="Elbow Connector 22"/>
          <p:cNvCxnSpPr/>
          <p:nvPr/>
        </p:nvCxnSpPr>
        <p:spPr>
          <a:xfrm rot="5400000">
            <a:off x="6495630" y="2871905"/>
            <a:ext cx="447478" cy="350195"/>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7036729" y="2681000"/>
            <a:ext cx="454776" cy="739302"/>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96098" y="3024518"/>
            <a:ext cx="332142" cy="230832"/>
          </a:xfrm>
          <a:prstGeom prst="rect">
            <a:avLst/>
          </a:prstGeom>
          <a:noFill/>
        </p:spPr>
        <p:txBody>
          <a:bodyPr wrap="none" rtlCol="0">
            <a:spAutoFit/>
          </a:bodyPr>
          <a:lstStyle/>
          <a:p>
            <a:r>
              <a:rPr lang="en-US" sz="900" dirty="0"/>
              <a:t>No</a:t>
            </a:r>
          </a:p>
        </p:txBody>
      </p:sp>
      <p:sp>
        <p:nvSpPr>
          <p:cNvPr id="26" name="TextBox 25"/>
          <p:cNvSpPr txBox="1"/>
          <p:nvPr/>
        </p:nvSpPr>
        <p:spPr>
          <a:xfrm>
            <a:off x="7285596" y="3024517"/>
            <a:ext cx="383438" cy="230832"/>
          </a:xfrm>
          <a:prstGeom prst="rect">
            <a:avLst/>
          </a:prstGeom>
          <a:noFill/>
          <a:ln>
            <a:solidFill>
              <a:schemeClr val="bg1">
                <a:lumMod val="50000"/>
              </a:schemeClr>
            </a:solidFill>
          </a:ln>
        </p:spPr>
        <p:txBody>
          <a:bodyPr wrap="none" rtlCol="0">
            <a:spAutoFit/>
          </a:bodyPr>
          <a:lstStyle/>
          <a:p>
            <a:r>
              <a:rPr lang="en-US" sz="900" dirty="0"/>
              <a:t>Yes</a:t>
            </a:r>
          </a:p>
        </p:txBody>
      </p:sp>
      <p:sp>
        <p:nvSpPr>
          <p:cNvPr id="27" name="Rounded Rectangle 26"/>
          <p:cNvSpPr/>
          <p:nvPr/>
        </p:nvSpPr>
        <p:spPr>
          <a:xfrm>
            <a:off x="5876706" y="3278039"/>
            <a:ext cx="982494" cy="5252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Change Request</a:t>
            </a:r>
          </a:p>
        </p:txBody>
      </p:sp>
      <p:sp>
        <p:nvSpPr>
          <p:cNvPr id="28" name="Oval 27"/>
          <p:cNvSpPr/>
          <p:nvPr/>
        </p:nvSpPr>
        <p:spPr>
          <a:xfrm>
            <a:off x="7202313" y="3270742"/>
            <a:ext cx="898177" cy="702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Solution</a:t>
            </a:r>
          </a:p>
        </p:txBody>
      </p:sp>
      <p:sp>
        <p:nvSpPr>
          <p:cNvPr id="29" name="Rounded Rectangle 28"/>
          <p:cNvSpPr/>
          <p:nvPr/>
        </p:nvSpPr>
        <p:spPr>
          <a:xfrm>
            <a:off x="3811199" y="4062737"/>
            <a:ext cx="982494" cy="5252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User Acceptance Test</a:t>
            </a:r>
          </a:p>
        </p:txBody>
      </p:sp>
      <p:cxnSp>
        <p:nvCxnSpPr>
          <p:cNvPr id="30" name="Elbow Connector 29"/>
          <p:cNvCxnSpPr>
            <a:stCxn id="27" idx="1"/>
            <a:endCxn id="18" idx="2"/>
          </p:cNvCxnSpPr>
          <p:nvPr/>
        </p:nvCxnSpPr>
        <p:spPr>
          <a:xfrm rot="10800000">
            <a:off x="5419094" y="2748694"/>
            <a:ext cx="457613" cy="79199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960910" y="2877286"/>
            <a:ext cx="982494" cy="5252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Request Released</a:t>
            </a:r>
          </a:p>
        </p:txBody>
      </p:sp>
      <p:cxnSp>
        <p:nvCxnSpPr>
          <p:cNvPr id="35" name="Elbow Connector 34"/>
          <p:cNvCxnSpPr>
            <a:stCxn id="28" idx="4"/>
            <a:endCxn id="29" idx="3"/>
          </p:cNvCxnSpPr>
          <p:nvPr/>
        </p:nvCxnSpPr>
        <p:spPr>
          <a:xfrm rot="5400000">
            <a:off x="6046235" y="2720217"/>
            <a:ext cx="352626" cy="2857709"/>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9" idx="1"/>
            <a:endCxn id="33" idx="2"/>
          </p:cNvCxnSpPr>
          <p:nvPr/>
        </p:nvCxnSpPr>
        <p:spPr>
          <a:xfrm rot="10800000">
            <a:off x="2452157" y="3402580"/>
            <a:ext cx="1359042" cy="922805"/>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3" idx="0"/>
            <a:endCxn id="2" idx="1"/>
          </p:cNvCxnSpPr>
          <p:nvPr/>
        </p:nvCxnSpPr>
        <p:spPr>
          <a:xfrm rot="16200000" flipV="1">
            <a:off x="1604780" y="2029909"/>
            <a:ext cx="1188916" cy="505838"/>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1CC3B61-A181-4108-B892-D999991FC6A9}"/>
              </a:ext>
            </a:extLst>
          </p:cNvPr>
          <p:cNvSpPr>
            <a:spLocks noGrp="1"/>
          </p:cNvSpPr>
          <p:nvPr>
            <p:ph type="title"/>
          </p:nvPr>
        </p:nvSpPr>
        <p:spPr>
          <a:xfrm>
            <a:off x="324000" y="367273"/>
            <a:ext cx="7537450" cy="369322"/>
          </a:xfrm>
        </p:spPr>
        <p:txBody>
          <a:bodyPr/>
          <a:lstStyle/>
          <a:p>
            <a:r>
              <a:rPr lang="en-IN" dirty="0"/>
              <a:t>Process Flow</a:t>
            </a:r>
          </a:p>
        </p:txBody>
      </p:sp>
    </p:spTree>
    <p:extLst>
      <p:ext uri="{BB962C8B-B14F-4D97-AF65-F5344CB8AC3E}">
        <p14:creationId xmlns:p14="http://schemas.microsoft.com/office/powerpoint/2010/main" val="6614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P2V Migration Approach</a:t>
            </a:r>
            <a:endParaRPr lang="en-IN" dirty="0"/>
          </a:p>
        </p:txBody>
      </p:sp>
      <p:sp>
        <p:nvSpPr>
          <p:cNvPr id="42" name="OTLSHAPE_TB_00000000000000000000000000000000_ElapsedTime"/>
          <p:cNvSpPr/>
          <p:nvPr>
            <p:custDataLst>
              <p:tags r:id="rId1"/>
            </p:custDataLst>
          </p:nvPr>
        </p:nvSpPr>
        <p:spPr>
          <a:xfrm rot="16200000">
            <a:off x="4779207" y="655347"/>
            <a:ext cx="403297" cy="7580724"/>
          </a:xfrm>
          <a:prstGeom prst="rect">
            <a:avLst/>
          </a:prstGeom>
          <a:solidFill>
            <a:schemeClr val="bg1">
              <a:lumMod val="65000"/>
              <a:alpha val="30196"/>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cxnSp>
        <p:nvCxnSpPr>
          <p:cNvPr id="43" name="Straight Connector 42"/>
          <p:cNvCxnSpPr/>
          <p:nvPr/>
        </p:nvCxnSpPr>
        <p:spPr>
          <a:xfrm flipV="1">
            <a:off x="1198388" y="1399396"/>
            <a:ext cx="7599384" cy="1595"/>
          </a:xfrm>
          <a:prstGeom prst="line">
            <a:avLst/>
          </a:prstGeom>
          <a:ln/>
        </p:spPr>
        <p:style>
          <a:lnRef idx="1">
            <a:schemeClr val="dk1"/>
          </a:lnRef>
          <a:fillRef idx="0">
            <a:schemeClr val="dk1"/>
          </a:fillRef>
          <a:effectRef idx="0">
            <a:schemeClr val="dk1"/>
          </a:effectRef>
          <a:fontRef idx="minor">
            <a:schemeClr val="tx1"/>
          </a:fontRef>
        </p:style>
      </p:cxnSp>
      <p:sp>
        <p:nvSpPr>
          <p:cNvPr id="45" name="Rectangle 44"/>
          <p:cNvSpPr/>
          <p:nvPr/>
        </p:nvSpPr>
        <p:spPr bwMode="auto">
          <a:xfrm>
            <a:off x="324000" y="1611226"/>
            <a:ext cx="823455" cy="491772"/>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750" b="1" dirty="0">
                <a:solidFill>
                  <a:srgbClr val="595959"/>
                </a:solidFill>
                <a:latin typeface="Trebuchet MS" panose="020B0603020202020204" pitchFamily="34" charset="0"/>
                <a:cs typeface="Times New Roman" pitchFamily="18" charset="0"/>
              </a:rPr>
              <a:t>Business</a:t>
            </a:r>
          </a:p>
        </p:txBody>
      </p:sp>
      <p:sp>
        <p:nvSpPr>
          <p:cNvPr id="46" name="OTLSHAPE_TB_00000000000000000000000000000000_ElapsedTime"/>
          <p:cNvSpPr/>
          <p:nvPr>
            <p:custDataLst>
              <p:tags r:id="rId2"/>
            </p:custDataLst>
          </p:nvPr>
        </p:nvSpPr>
        <p:spPr>
          <a:xfrm rot="16200000">
            <a:off x="4750031" y="-1944746"/>
            <a:ext cx="488206" cy="7607281"/>
          </a:xfrm>
          <a:prstGeom prst="rect">
            <a:avLst/>
          </a:prstGeom>
          <a:solidFill>
            <a:schemeClr val="bg1">
              <a:lumMod val="65000"/>
              <a:alpha val="30196"/>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sp>
        <p:nvSpPr>
          <p:cNvPr id="47" name="OTLSHAPE_TB_00000000000000000000000000000000_ElapsedTime"/>
          <p:cNvSpPr/>
          <p:nvPr>
            <p:custDataLst>
              <p:tags r:id="rId3"/>
            </p:custDataLst>
          </p:nvPr>
        </p:nvSpPr>
        <p:spPr>
          <a:xfrm rot="16200000">
            <a:off x="4750685" y="-1417349"/>
            <a:ext cx="470337" cy="7590720"/>
          </a:xfrm>
          <a:prstGeom prst="rect">
            <a:avLst/>
          </a:prstGeom>
          <a:solidFill>
            <a:schemeClr val="bg1">
              <a:lumMod val="65000"/>
              <a:alpha val="30196"/>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sp>
        <p:nvSpPr>
          <p:cNvPr id="48" name="OTLSHAPE_TB_00000000000000000000000000000000_ElapsedTime"/>
          <p:cNvSpPr/>
          <p:nvPr>
            <p:custDataLst>
              <p:tags r:id="rId4"/>
            </p:custDataLst>
          </p:nvPr>
        </p:nvSpPr>
        <p:spPr>
          <a:xfrm rot="16200000">
            <a:off x="4747538" y="-904016"/>
            <a:ext cx="493195" cy="7607281"/>
          </a:xfrm>
          <a:prstGeom prst="rect">
            <a:avLst/>
          </a:prstGeom>
          <a:solidFill>
            <a:schemeClr val="bg1">
              <a:lumMod val="65000"/>
              <a:alpha val="30196"/>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sp>
        <p:nvSpPr>
          <p:cNvPr id="49" name="OTLSHAPE_TB_00000000000000000000000000000000_ElapsedTime"/>
          <p:cNvSpPr/>
          <p:nvPr>
            <p:custDataLst>
              <p:tags r:id="rId5"/>
            </p:custDataLst>
          </p:nvPr>
        </p:nvSpPr>
        <p:spPr>
          <a:xfrm rot="16200000">
            <a:off x="4743370" y="-366808"/>
            <a:ext cx="484968" cy="7590719"/>
          </a:xfrm>
          <a:prstGeom prst="rect">
            <a:avLst/>
          </a:prstGeom>
          <a:solidFill>
            <a:schemeClr val="bg1">
              <a:lumMod val="65000"/>
              <a:alpha val="30196"/>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sp>
        <p:nvSpPr>
          <p:cNvPr id="50" name="OTLSHAPE_TB_00000000000000000000000000000000_ElapsedTime"/>
          <p:cNvSpPr/>
          <p:nvPr>
            <p:custDataLst>
              <p:tags r:id="rId6"/>
            </p:custDataLst>
          </p:nvPr>
        </p:nvSpPr>
        <p:spPr>
          <a:xfrm rot="16200000">
            <a:off x="4739187" y="162188"/>
            <a:ext cx="493333" cy="7590719"/>
          </a:xfrm>
          <a:prstGeom prst="rect">
            <a:avLst/>
          </a:prstGeom>
          <a:solidFill>
            <a:schemeClr val="bg1">
              <a:lumMod val="65000"/>
              <a:alpha val="30196"/>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sp>
        <p:nvSpPr>
          <p:cNvPr id="51" name="OTLSHAPE_TB_00000000000000000000000000000000_ElapsedTime"/>
          <p:cNvSpPr/>
          <p:nvPr>
            <p:custDataLst>
              <p:tags r:id="rId7"/>
            </p:custDataLst>
          </p:nvPr>
        </p:nvSpPr>
        <p:spPr>
          <a:xfrm>
            <a:off x="2733857" y="1589855"/>
            <a:ext cx="1453340" cy="3032220"/>
          </a:xfrm>
          <a:prstGeom prst="rect">
            <a:avLst/>
          </a:prstGeom>
          <a:solidFill>
            <a:schemeClr val="accent3">
              <a:lumMod val="20000"/>
              <a:lumOff val="80000"/>
              <a:alpha val="30196"/>
            </a:schemeClr>
          </a:solidFill>
          <a:ln>
            <a:noFill/>
          </a:ln>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sp>
        <p:nvSpPr>
          <p:cNvPr id="52" name="OTLSHAPE_TB_00000000000000000000000000000000_ElapsedTime"/>
          <p:cNvSpPr/>
          <p:nvPr>
            <p:custDataLst>
              <p:tags r:id="rId8"/>
            </p:custDataLst>
          </p:nvPr>
        </p:nvSpPr>
        <p:spPr>
          <a:xfrm>
            <a:off x="5778857" y="1614790"/>
            <a:ext cx="1460224" cy="3007285"/>
          </a:xfrm>
          <a:prstGeom prst="rect">
            <a:avLst/>
          </a:prstGeom>
          <a:solidFill>
            <a:schemeClr val="accent3">
              <a:lumMod val="20000"/>
              <a:lumOff val="80000"/>
              <a:alpha val="30196"/>
            </a:schemeClr>
          </a:solidFill>
          <a:ln>
            <a:noFill/>
          </a:ln>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50" dirty="0">
              <a:solidFill>
                <a:schemeClr val="tx1">
                  <a:lumMod val="75000"/>
                  <a:lumOff val="25000"/>
                </a:schemeClr>
              </a:solidFill>
              <a:latin typeface="Trebuchet MS" panose="020B0603020202020204" pitchFamily="34" charset="0"/>
            </a:endParaRPr>
          </a:p>
        </p:txBody>
      </p:sp>
      <p:cxnSp>
        <p:nvCxnSpPr>
          <p:cNvPr id="53" name="Shape 5"/>
          <p:cNvCxnSpPr>
            <a:stCxn id="66" idx="3"/>
          </p:cNvCxnSpPr>
          <p:nvPr/>
        </p:nvCxnSpPr>
        <p:spPr>
          <a:xfrm flipH="1" flipV="1">
            <a:off x="945431" y="1383692"/>
            <a:ext cx="7821819" cy="23356"/>
          </a:xfrm>
          <a:prstGeom prst="bentConnector5">
            <a:avLst>
              <a:gd name="adj1" fmla="val -2800"/>
              <a:gd name="adj2" fmla="val 1430443"/>
              <a:gd name="adj3" fmla="val 107221"/>
            </a:avLst>
          </a:prstGeom>
          <a:ln>
            <a:prstDash val="sysDash"/>
            <a:tailEnd type="arrow"/>
          </a:ln>
        </p:spPr>
        <p:style>
          <a:lnRef idx="1">
            <a:schemeClr val="dk1"/>
          </a:lnRef>
          <a:fillRef idx="0">
            <a:schemeClr val="dk1"/>
          </a:fillRef>
          <a:effectRef idx="0">
            <a:schemeClr val="dk1"/>
          </a:effectRef>
          <a:fontRef idx="minor">
            <a:schemeClr val="tx1"/>
          </a:fontRef>
        </p:style>
      </p:cxnSp>
      <p:grpSp>
        <p:nvGrpSpPr>
          <p:cNvPr id="3" name="Group 22"/>
          <p:cNvGrpSpPr>
            <a:grpSpLocks/>
          </p:cNvGrpSpPr>
          <p:nvPr/>
        </p:nvGrpSpPr>
        <p:grpSpPr bwMode="auto">
          <a:xfrm>
            <a:off x="1198389" y="1199854"/>
            <a:ext cx="1553674" cy="370867"/>
            <a:chOff x="12192" y="1714896"/>
            <a:chExt cx="1419930" cy="567977"/>
          </a:xfrm>
          <a:solidFill>
            <a:schemeClr val="accent1"/>
          </a:solidFill>
        </p:grpSpPr>
        <p:sp>
          <p:nvSpPr>
            <p:cNvPr id="55" name="Pentagon 54"/>
            <p:cNvSpPr/>
            <p:nvPr/>
          </p:nvSpPr>
          <p:spPr>
            <a:xfrm>
              <a:off x="12192" y="1714896"/>
              <a:ext cx="1419930" cy="567977"/>
            </a:xfrm>
            <a:prstGeom prst="homePlate">
              <a:avLst/>
            </a:prstGeom>
            <a:grp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6" name="Pentagon 4"/>
            <p:cNvSpPr/>
            <p:nvPr/>
          </p:nvSpPr>
          <p:spPr>
            <a:xfrm>
              <a:off x="164668" y="1825953"/>
              <a:ext cx="914854" cy="415670"/>
            </a:xfrm>
            <a:prstGeom prst="rect">
              <a:avLst/>
            </a:prstGeom>
            <a:grpFill/>
          </p:spPr>
          <p:style>
            <a:lnRef idx="0">
              <a:scrgbClr r="0" g="0" b="0"/>
            </a:lnRef>
            <a:fillRef idx="0">
              <a:scrgbClr r="0" g="0" b="0"/>
            </a:fillRef>
            <a:effectRef idx="0">
              <a:scrgbClr r="0" g="0" b="0"/>
            </a:effectRef>
            <a:fontRef idx="minor">
              <a:schemeClr val="lt1"/>
            </a:fontRef>
          </p:style>
          <p:txBody>
            <a:bodyPr lIns="52007" tIns="26003" rIns="13002" bIns="26003" spcCol="1270" anchor="ctr"/>
            <a:lstStyle/>
            <a:p>
              <a:pPr algn="ctr" defTabSz="433388">
                <a:lnSpc>
                  <a:spcPct val="90000"/>
                </a:lnSpc>
                <a:spcAft>
                  <a:spcPct val="35000"/>
                </a:spcAft>
                <a:defRPr/>
              </a:pPr>
              <a:r>
                <a:rPr lang="en-US" sz="900" b="1" dirty="0">
                  <a:solidFill>
                    <a:schemeClr val="bg1"/>
                  </a:solidFill>
                  <a:latin typeface="Trebuchet MS" panose="020B0603020202020204" pitchFamily="34" charset="0"/>
                  <a:cs typeface="Arial" pitchFamily="34" charset="0"/>
                </a:rPr>
                <a:t>Discovery</a:t>
              </a:r>
            </a:p>
          </p:txBody>
        </p:sp>
      </p:grpSp>
      <p:grpSp>
        <p:nvGrpSpPr>
          <p:cNvPr id="4" name="Group 27"/>
          <p:cNvGrpSpPr>
            <a:grpSpLocks/>
          </p:cNvGrpSpPr>
          <p:nvPr/>
        </p:nvGrpSpPr>
        <p:grpSpPr bwMode="auto">
          <a:xfrm>
            <a:off x="2739552" y="1196725"/>
            <a:ext cx="1455889" cy="370867"/>
            <a:chOff x="1136811" y="1702710"/>
            <a:chExt cx="1419930" cy="567972"/>
          </a:xfrm>
          <a:solidFill>
            <a:schemeClr val="accent2"/>
          </a:solidFill>
        </p:grpSpPr>
        <p:sp>
          <p:nvSpPr>
            <p:cNvPr id="58" name="Chevron 57"/>
            <p:cNvSpPr/>
            <p:nvPr/>
          </p:nvSpPr>
          <p:spPr>
            <a:xfrm>
              <a:off x="1136811" y="1702710"/>
              <a:ext cx="1419930" cy="567972"/>
            </a:xfrm>
            <a:prstGeom prst="chevron">
              <a:avLst/>
            </a:prstGeom>
            <a:grpFill/>
          </p:spPr>
          <p:style>
            <a:lnRef idx="0">
              <a:schemeClr val="lt1">
                <a:hueOff val="0"/>
                <a:satOff val="0"/>
                <a:lumOff val="0"/>
                <a:alphaOff val="0"/>
              </a:schemeClr>
            </a:lnRef>
            <a:fillRef idx="3">
              <a:schemeClr val="accent4">
                <a:hueOff val="-892954"/>
                <a:satOff val="5380"/>
                <a:lumOff val="431"/>
                <a:alphaOff val="0"/>
              </a:schemeClr>
            </a:fillRef>
            <a:effectRef idx="2">
              <a:schemeClr val="accent4">
                <a:hueOff val="-892954"/>
                <a:satOff val="5380"/>
                <a:lumOff val="431"/>
                <a:alphaOff val="0"/>
              </a:schemeClr>
            </a:effectRef>
            <a:fontRef idx="minor">
              <a:schemeClr val="lt1"/>
            </a:fontRef>
          </p:style>
        </p:sp>
        <p:sp>
          <p:nvSpPr>
            <p:cNvPr id="59" name="Chevron 4"/>
            <p:cNvSpPr/>
            <p:nvPr/>
          </p:nvSpPr>
          <p:spPr>
            <a:xfrm>
              <a:off x="1420797" y="1702710"/>
              <a:ext cx="851959" cy="567972"/>
            </a:xfrm>
            <a:prstGeom prst="rect">
              <a:avLst/>
            </a:prstGeom>
            <a:grpFill/>
          </p:spPr>
          <p:style>
            <a:lnRef idx="0">
              <a:scrgbClr r="0" g="0" b="0"/>
            </a:lnRef>
            <a:fillRef idx="0">
              <a:scrgbClr r="0" g="0" b="0"/>
            </a:fillRef>
            <a:effectRef idx="0">
              <a:scrgbClr r="0" g="0" b="0"/>
            </a:effectRef>
            <a:fontRef idx="minor">
              <a:schemeClr val="lt1"/>
            </a:fontRef>
          </p:style>
          <p:txBody>
            <a:bodyPr lIns="39005" tIns="26003" rIns="13002" bIns="26003" spcCol="1270" anchor="ctr"/>
            <a:lstStyle/>
            <a:p>
              <a:pPr algn="ctr" defTabSz="433388">
                <a:lnSpc>
                  <a:spcPct val="90000"/>
                </a:lnSpc>
                <a:spcAft>
                  <a:spcPct val="35000"/>
                </a:spcAft>
                <a:defRPr/>
              </a:pPr>
              <a:r>
                <a:rPr lang="en-US" sz="900" b="1" dirty="0">
                  <a:latin typeface="Trebuchet MS" panose="020B0603020202020204" pitchFamily="34" charset="0"/>
                  <a:cs typeface="Arial" pitchFamily="34" charset="0"/>
                </a:rPr>
                <a:t>Optimize</a:t>
              </a:r>
            </a:p>
            <a:p>
              <a:pPr algn="ctr" defTabSz="433388">
                <a:lnSpc>
                  <a:spcPct val="90000"/>
                </a:lnSpc>
                <a:spcAft>
                  <a:spcPct val="35000"/>
                </a:spcAft>
                <a:defRPr/>
              </a:pPr>
              <a:r>
                <a:rPr lang="en-US" sz="900" b="1" dirty="0">
                  <a:latin typeface="Trebuchet MS" panose="020B0603020202020204" pitchFamily="34" charset="0"/>
                  <a:cs typeface="Arial" pitchFamily="34" charset="0"/>
                </a:rPr>
                <a:t>&amp; Design</a:t>
              </a:r>
              <a:endParaRPr lang="en-IN" sz="900" b="1" dirty="0">
                <a:latin typeface="Trebuchet MS" panose="020B0603020202020204" pitchFamily="34" charset="0"/>
                <a:cs typeface="Arial" pitchFamily="34" charset="0"/>
              </a:endParaRPr>
            </a:p>
          </p:txBody>
        </p:sp>
      </p:grpSp>
      <p:grpSp>
        <p:nvGrpSpPr>
          <p:cNvPr id="5" name="Group 35"/>
          <p:cNvGrpSpPr>
            <a:grpSpLocks/>
          </p:cNvGrpSpPr>
          <p:nvPr/>
        </p:nvGrpSpPr>
        <p:grpSpPr bwMode="auto">
          <a:xfrm>
            <a:off x="4256365" y="1203232"/>
            <a:ext cx="1460224" cy="370867"/>
            <a:chOff x="3056098" y="1702710"/>
            <a:chExt cx="1419930" cy="567972"/>
          </a:xfrm>
          <a:solidFill>
            <a:schemeClr val="accent4"/>
          </a:solidFill>
        </p:grpSpPr>
        <p:sp>
          <p:nvSpPr>
            <p:cNvPr id="61" name="Chevron 60"/>
            <p:cNvSpPr/>
            <p:nvPr/>
          </p:nvSpPr>
          <p:spPr>
            <a:xfrm>
              <a:off x="3056098" y="1702710"/>
              <a:ext cx="1419930" cy="567972"/>
            </a:xfrm>
            <a:prstGeom prst="chevron">
              <a:avLst/>
            </a:prstGeom>
            <a:grpFill/>
          </p:spPr>
          <p:style>
            <a:lnRef idx="0">
              <a:schemeClr val="lt1">
                <a:hueOff val="0"/>
                <a:satOff val="0"/>
                <a:lumOff val="0"/>
                <a:alphaOff val="0"/>
              </a:schemeClr>
            </a:lnRef>
            <a:fillRef idx="3">
              <a:schemeClr val="accent4">
                <a:hueOff val="-2678862"/>
                <a:satOff val="16139"/>
                <a:lumOff val="1294"/>
                <a:alphaOff val="0"/>
              </a:schemeClr>
            </a:fillRef>
            <a:effectRef idx="2">
              <a:schemeClr val="accent4">
                <a:hueOff val="-2678862"/>
                <a:satOff val="16139"/>
                <a:lumOff val="1294"/>
                <a:alphaOff val="0"/>
              </a:schemeClr>
            </a:effectRef>
            <a:fontRef idx="minor">
              <a:schemeClr val="lt1"/>
            </a:fontRef>
          </p:style>
        </p:sp>
        <p:sp>
          <p:nvSpPr>
            <p:cNvPr id="62" name="Chevron 4"/>
            <p:cNvSpPr/>
            <p:nvPr/>
          </p:nvSpPr>
          <p:spPr>
            <a:xfrm>
              <a:off x="3384649" y="1737613"/>
              <a:ext cx="775085" cy="533069"/>
            </a:xfrm>
            <a:prstGeom prst="rect">
              <a:avLst/>
            </a:prstGeom>
            <a:grpFill/>
          </p:spPr>
          <p:style>
            <a:lnRef idx="0">
              <a:scrgbClr r="0" g="0" b="0"/>
            </a:lnRef>
            <a:fillRef idx="0">
              <a:scrgbClr r="0" g="0" b="0"/>
            </a:fillRef>
            <a:effectRef idx="0">
              <a:scrgbClr r="0" g="0" b="0"/>
            </a:effectRef>
            <a:fontRef idx="minor">
              <a:schemeClr val="lt1"/>
            </a:fontRef>
          </p:style>
          <p:txBody>
            <a:bodyPr lIns="39005" tIns="26003" rIns="13002" bIns="26003" spcCol="1270" anchor="ctr"/>
            <a:lstStyle/>
            <a:p>
              <a:pPr algn="ctr" defTabSz="433388">
                <a:lnSpc>
                  <a:spcPct val="90000"/>
                </a:lnSpc>
                <a:spcAft>
                  <a:spcPct val="35000"/>
                </a:spcAft>
                <a:defRPr/>
              </a:pPr>
              <a:r>
                <a:rPr lang="en-US" sz="900" b="1" dirty="0">
                  <a:latin typeface="Trebuchet MS" panose="020B0603020202020204" pitchFamily="34" charset="0"/>
                  <a:cs typeface="Arial" pitchFamily="34" charset="0"/>
                </a:rPr>
                <a:t>Planning</a:t>
              </a:r>
              <a:endParaRPr lang="en-IN" sz="900" b="1" dirty="0">
                <a:latin typeface="Trebuchet MS" panose="020B0603020202020204" pitchFamily="34" charset="0"/>
                <a:cs typeface="Arial" pitchFamily="34" charset="0"/>
              </a:endParaRPr>
            </a:p>
          </p:txBody>
        </p:sp>
      </p:grpSp>
      <p:grpSp>
        <p:nvGrpSpPr>
          <p:cNvPr id="6" name="Group 38"/>
          <p:cNvGrpSpPr>
            <a:grpSpLocks/>
          </p:cNvGrpSpPr>
          <p:nvPr/>
        </p:nvGrpSpPr>
        <p:grpSpPr bwMode="auto">
          <a:xfrm>
            <a:off x="5788628" y="1212136"/>
            <a:ext cx="1461570" cy="369831"/>
            <a:chOff x="4208000" y="1702710"/>
            <a:chExt cx="1508541" cy="567972"/>
          </a:xfrm>
          <a:solidFill>
            <a:srgbClr val="606A74"/>
          </a:solidFill>
        </p:grpSpPr>
        <p:sp>
          <p:nvSpPr>
            <p:cNvPr id="64" name="Chevron 63"/>
            <p:cNvSpPr/>
            <p:nvPr/>
          </p:nvSpPr>
          <p:spPr>
            <a:xfrm>
              <a:off x="4208000" y="1702710"/>
              <a:ext cx="1508541" cy="567972"/>
            </a:xfrm>
            <a:prstGeom prst="chevron">
              <a:avLst/>
            </a:prstGeom>
            <a:solidFill>
              <a:schemeClr val="accent5"/>
            </a:solidFill>
          </p:spPr>
          <p:style>
            <a:lnRef idx="0">
              <a:schemeClr val="lt1">
                <a:hueOff val="0"/>
                <a:satOff val="0"/>
                <a:lumOff val="0"/>
                <a:alphaOff val="0"/>
              </a:schemeClr>
            </a:lnRef>
            <a:fillRef idx="3">
              <a:schemeClr val="accent4">
                <a:hueOff val="-3571816"/>
                <a:satOff val="21519"/>
                <a:lumOff val="1725"/>
                <a:alphaOff val="0"/>
              </a:schemeClr>
            </a:fillRef>
            <a:effectRef idx="2">
              <a:schemeClr val="accent4">
                <a:hueOff val="-3571816"/>
                <a:satOff val="21519"/>
                <a:lumOff val="1725"/>
                <a:alphaOff val="0"/>
              </a:schemeClr>
            </a:effectRef>
            <a:fontRef idx="minor">
              <a:schemeClr val="lt1"/>
            </a:fontRef>
          </p:style>
        </p:sp>
        <p:sp>
          <p:nvSpPr>
            <p:cNvPr id="65" name="Chevron 4"/>
            <p:cNvSpPr/>
            <p:nvPr/>
          </p:nvSpPr>
          <p:spPr>
            <a:xfrm>
              <a:off x="4589105" y="1702710"/>
              <a:ext cx="851135" cy="567972"/>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lIns="39005" tIns="26003" rIns="13002" bIns="26003" spcCol="1270" anchor="ctr"/>
            <a:lstStyle/>
            <a:p>
              <a:pPr algn="ctr" defTabSz="433388">
                <a:lnSpc>
                  <a:spcPct val="90000"/>
                </a:lnSpc>
                <a:spcAft>
                  <a:spcPct val="35000"/>
                </a:spcAft>
                <a:defRPr/>
              </a:pPr>
              <a:r>
                <a:rPr lang="en-US" sz="900" b="1" dirty="0">
                  <a:latin typeface="Trebuchet MS" panose="020B0603020202020204" pitchFamily="34" charset="0"/>
                  <a:cs typeface="Arial" pitchFamily="34" charset="0"/>
                </a:rPr>
                <a:t>Build &amp; </a:t>
              </a:r>
            </a:p>
            <a:p>
              <a:pPr algn="ctr" defTabSz="433388">
                <a:lnSpc>
                  <a:spcPct val="90000"/>
                </a:lnSpc>
                <a:spcAft>
                  <a:spcPct val="35000"/>
                </a:spcAft>
                <a:defRPr/>
              </a:pPr>
              <a:r>
                <a:rPr lang="en-US" sz="900" b="1" dirty="0">
                  <a:latin typeface="Trebuchet MS" panose="020B0603020202020204" pitchFamily="34" charset="0"/>
                  <a:cs typeface="Arial" pitchFamily="34" charset="0"/>
                </a:rPr>
                <a:t>Implement</a:t>
              </a:r>
              <a:endParaRPr lang="en-IN" sz="900" b="1" dirty="0">
                <a:latin typeface="Trebuchet MS" panose="020B0603020202020204" pitchFamily="34" charset="0"/>
                <a:cs typeface="Arial" pitchFamily="34" charset="0"/>
              </a:endParaRPr>
            </a:p>
          </p:txBody>
        </p:sp>
      </p:grpSp>
      <p:sp>
        <p:nvSpPr>
          <p:cNvPr id="66" name="Chevron 65"/>
          <p:cNvSpPr/>
          <p:nvPr/>
        </p:nvSpPr>
        <p:spPr bwMode="auto">
          <a:xfrm>
            <a:off x="7305830" y="1222132"/>
            <a:ext cx="1461420" cy="369831"/>
          </a:xfrm>
          <a:prstGeom prst="chevron">
            <a:avLst/>
          </a:prstGeom>
          <a:solidFill>
            <a:schemeClr val="accent6"/>
          </a:solidFill>
        </p:spPr>
        <p:style>
          <a:lnRef idx="0">
            <a:schemeClr val="lt1">
              <a:hueOff val="0"/>
              <a:satOff val="0"/>
              <a:lumOff val="0"/>
              <a:alphaOff val="0"/>
            </a:schemeClr>
          </a:lnRef>
          <a:fillRef idx="3">
            <a:schemeClr val="accent4">
              <a:hueOff val="-3571816"/>
              <a:satOff val="21519"/>
              <a:lumOff val="1725"/>
              <a:alphaOff val="0"/>
            </a:schemeClr>
          </a:fillRef>
          <a:effectRef idx="2">
            <a:schemeClr val="accent4">
              <a:hueOff val="-3571816"/>
              <a:satOff val="21519"/>
              <a:lumOff val="1725"/>
              <a:alphaOff val="0"/>
            </a:schemeClr>
          </a:effectRef>
          <a:fontRef idx="minor">
            <a:schemeClr val="lt1"/>
          </a:fontRef>
        </p:style>
      </p:sp>
      <p:sp>
        <p:nvSpPr>
          <p:cNvPr id="67" name="TextBox 66"/>
          <p:cNvSpPr txBox="1"/>
          <p:nvPr/>
        </p:nvSpPr>
        <p:spPr>
          <a:xfrm>
            <a:off x="1270139" y="2622855"/>
            <a:ext cx="1136346" cy="482023"/>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Inventory Baseline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Network/Security  </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Compute </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Storage </a:t>
            </a:r>
            <a:endParaRPr lang="en-IN" sz="750" dirty="0">
              <a:solidFill>
                <a:schemeClr val="tx1">
                  <a:lumMod val="75000"/>
                  <a:lumOff val="25000"/>
                </a:schemeClr>
              </a:solidFill>
              <a:latin typeface="Trebuchet MS" panose="020B0603020202020204" pitchFamily="34" charset="0"/>
            </a:endParaRPr>
          </a:p>
        </p:txBody>
      </p:sp>
      <p:sp>
        <p:nvSpPr>
          <p:cNvPr id="68" name="TextBox 67"/>
          <p:cNvSpPr txBox="1"/>
          <p:nvPr/>
        </p:nvSpPr>
        <p:spPr>
          <a:xfrm>
            <a:off x="1239358" y="2190453"/>
            <a:ext cx="1227908" cy="381602"/>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Inventory Baseline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Infra Applications</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Business Applications</a:t>
            </a:r>
          </a:p>
        </p:txBody>
      </p:sp>
      <p:sp>
        <p:nvSpPr>
          <p:cNvPr id="69" name="TextBox 68"/>
          <p:cNvSpPr txBox="1"/>
          <p:nvPr/>
        </p:nvSpPr>
        <p:spPr>
          <a:xfrm>
            <a:off x="1251418" y="1745776"/>
            <a:ext cx="1486405" cy="281180"/>
          </a:xfrm>
          <a:prstGeom prst="rect">
            <a:avLst/>
          </a:prstGeom>
          <a:noFill/>
        </p:spPr>
        <p:txBody>
          <a:bodyPr wrap="square" rtlCol="0">
            <a:spAutoFit/>
          </a:bodyPr>
          <a:lstStyle/>
          <a:p>
            <a:r>
              <a:rPr lang="en-US" sz="750" dirty="0">
                <a:solidFill>
                  <a:schemeClr val="tx1">
                    <a:lumMod val="75000"/>
                    <a:lumOff val="25000"/>
                  </a:schemeClr>
                </a:solidFill>
                <a:latin typeface="Trebuchet MS" panose="020B0603020202020204" pitchFamily="34" charset="0"/>
              </a:rPr>
              <a:t>Data Center Locations</a:t>
            </a:r>
          </a:p>
          <a:p>
            <a:r>
              <a:rPr lang="en-US" sz="750" dirty="0">
                <a:solidFill>
                  <a:schemeClr val="tx1">
                    <a:lumMod val="75000"/>
                    <a:lumOff val="25000"/>
                  </a:schemeClr>
                </a:solidFill>
                <a:latin typeface="Trebuchet MS" panose="020B0603020202020204" pitchFamily="34" charset="0"/>
              </a:rPr>
              <a:t>Business Continuity Plans</a:t>
            </a:r>
          </a:p>
        </p:txBody>
      </p:sp>
      <p:sp>
        <p:nvSpPr>
          <p:cNvPr id="70" name="TextBox 69"/>
          <p:cNvSpPr txBox="1"/>
          <p:nvPr/>
        </p:nvSpPr>
        <p:spPr>
          <a:xfrm>
            <a:off x="1244373" y="3217348"/>
            <a:ext cx="1070484" cy="381602"/>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Process Maturity</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Process Workflow</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Service Reports</a:t>
            </a:r>
            <a:endParaRPr lang="en-IN" sz="750" dirty="0">
              <a:solidFill>
                <a:schemeClr val="tx1">
                  <a:lumMod val="75000"/>
                  <a:lumOff val="25000"/>
                </a:schemeClr>
              </a:solidFill>
              <a:latin typeface="Trebuchet MS" panose="020B0603020202020204" pitchFamily="34" charset="0"/>
            </a:endParaRPr>
          </a:p>
        </p:txBody>
      </p:sp>
      <p:sp>
        <p:nvSpPr>
          <p:cNvPr id="71" name="TextBox 70"/>
          <p:cNvSpPr txBox="1"/>
          <p:nvPr/>
        </p:nvSpPr>
        <p:spPr>
          <a:xfrm>
            <a:off x="1251526" y="3748543"/>
            <a:ext cx="890250" cy="381602"/>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Tool Assessment</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Infra</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Apps</a:t>
            </a:r>
            <a:endParaRPr lang="en-IN" sz="750" dirty="0">
              <a:solidFill>
                <a:schemeClr val="tx1">
                  <a:lumMod val="75000"/>
                  <a:lumOff val="25000"/>
                </a:schemeClr>
              </a:solidFill>
              <a:latin typeface="Trebuchet MS" panose="020B0603020202020204" pitchFamily="34" charset="0"/>
            </a:endParaRPr>
          </a:p>
        </p:txBody>
      </p:sp>
      <p:sp>
        <p:nvSpPr>
          <p:cNvPr id="72" name="TextBox 71"/>
          <p:cNvSpPr txBox="1"/>
          <p:nvPr/>
        </p:nvSpPr>
        <p:spPr>
          <a:xfrm>
            <a:off x="1259579" y="4255714"/>
            <a:ext cx="1190641" cy="381602"/>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In-House Resource</a:t>
            </a:r>
          </a:p>
          <a:p>
            <a:r>
              <a:rPr lang="en-US" sz="750" dirty="0">
                <a:solidFill>
                  <a:schemeClr val="tx1">
                    <a:lumMod val="75000"/>
                    <a:lumOff val="25000"/>
                  </a:schemeClr>
                </a:solidFill>
                <a:latin typeface="Trebuchet MS" panose="020B0603020202020204" pitchFamily="34" charset="0"/>
              </a:rPr>
              <a:t>Partner Resource</a:t>
            </a:r>
          </a:p>
          <a:p>
            <a:r>
              <a:rPr lang="en-US" sz="750" dirty="0">
                <a:solidFill>
                  <a:schemeClr val="tx1">
                    <a:lumMod val="75000"/>
                    <a:lumOff val="25000"/>
                  </a:schemeClr>
                </a:solidFill>
                <a:latin typeface="Trebuchet MS" panose="020B0603020202020204" pitchFamily="34" charset="0"/>
              </a:rPr>
              <a:t>SOP / Run Book Review</a:t>
            </a:r>
            <a:endParaRPr lang="en-IN" sz="750" dirty="0">
              <a:solidFill>
                <a:schemeClr val="tx1">
                  <a:lumMod val="75000"/>
                  <a:lumOff val="25000"/>
                </a:schemeClr>
              </a:solidFill>
              <a:latin typeface="Trebuchet MS" panose="020B0603020202020204" pitchFamily="34" charset="0"/>
            </a:endParaRPr>
          </a:p>
        </p:txBody>
      </p:sp>
      <p:sp>
        <p:nvSpPr>
          <p:cNvPr id="73" name="TextBox 72"/>
          <p:cNvSpPr txBox="1"/>
          <p:nvPr/>
        </p:nvSpPr>
        <p:spPr>
          <a:xfrm>
            <a:off x="4286516" y="1795549"/>
            <a:ext cx="1073376" cy="180759"/>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Test Strategy &amp; Plan</a:t>
            </a:r>
          </a:p>
        </p:txBody>
      </p:sp>
      <p:sp>
        <p:nvSpPr>
          <p:cNvPr id="74" name="TextBox 73"/>
          <p:cNvSpPr txBox="1"/>
          <p:nvPr/>
        </p:nvSpPr>
        <p:spPr>
          <a:xfrm>
            <a:off x="2757279" y="1679907"/>
            <a:ext cx="1486935" cy="582445"/>
          </a:xfrm>
          <a:prstGeom prst="rect">
            <a:avLst/>
          </a:prstGeom>
          <a:noFill/>
        </p:spPr>
        <p:txBody>
          <a:bodyPr wrap="square" rtlCol="0">
            <a:spAutoFit/>
          </a:bodyPr>
          <a:lstStyle/>
          <a:p>
            <a:r>
              <a:rPr lang="en-US" sz="750" dirty="0">
                <a:solidFill>
                  <a:schemeClr val="tx1">
                    <a:lumMod val="75000"/>
                    <a:lumOff val="25000"/>
                  </a:schemeClr>
                </a:solidFill>
                <a:latin typeface="Trebuchet MS" panose="020B0603020202020204" pitchFamily="34" charset="0"/>
              </a:rPr>
              <a:t>Compliance  &amp; Licensing </a:t>
            </a:r>
          </a:p>
          <a:p>
            <a:r>
              <a:rPr lang="en-US" sz="750" dirty="0">
                <a:solidFill>
                  <a:schemeClr val="tx1">
                    <a:lumMod val="75000"/>
                    <a:lumOff val="25000"/>
                  </a:schemeClr>
                </a:solidFill>
                <a:latin typeface="Trebuchet MS" panose="020B0603020202020204" pitchFamily="34" charset="0"/>
              </a:rPr>
              <a:t>Migration Risks</a:t>
            </a:r>
          </a:p>
          <a:p>
            <a:r>
              <a:rPr lang="en-US" sz="750" dirty="0">
                <a:solidFill>
                  <a:schemeClr val="tx1">
                    <a:lumMod val="75000"/>
                    <a:lumOff val="25000"/>
                  </a:schemeClr>
                </a:solidFill>
                <a:latin typeface="Trebuchet MS" panose="020B0603020202020204" pitchFamily="34" charset="0"/>
              </a:rPr>
              <a:t>Business Case Approval</a:t>
            </a:r>
          </a:p>
          <a:p>
            <a:endParaRPr lang="en-US" sz="750" dirty="0">
              <a:solidFill>
                <a:schemeClr val="tx1">
                  <a:lumMod val="75000"/>
                  <a:lumOff val="25000"/>
                </a:schemeClr>
              </a:solidFill>
              <a:latin typeface="Trebuchet MS" panose="020B0603020202020204" pitchFamily="34" charset="0"/>
            </a:endParaRPr>
          </a:p>
          <a:p>
            <a:endParaRPr lang="en-US" sz="750" dirty="0">
              <a:solidFill>
                <a:schemeClr val="tx1">
                  <a:lumMod val="75000"/>
                  <a:lumOff val="25000"/>
                </a:schemeClr>
              </a:solidFill>
              <a:latin typeface="Trebuchet MS" panose="020B0603020202020204" pitchFamily="34" charset="0"/>
            </a:endParaRPr>
          </a:p>
        </p:txBody>
      </p:sp>
      <p:sp>
        <p:nvSpPr>
          <p:cNvPr id="75" name="TextBox 74"/>
          <p:cNvSpPr txBox="1"/>
          <p:nvPr/>
        </p:nvSpPr>
        <p:spPr>
          <a:xfrm>
            <a:off x="2757280" y="2159102"/>
            <a:ext cx="1588753" cy="381602"/>
          </a:xfrm>
          <a:prstGeom prst="rect">
            <a:avLst/>
          </a:prstGeom>
          <a:noFill/>
        </p:spPr>
        <p:txBody>
          <a:bodyPr wrap="square" rtlCol="0">
            <a:spAutoFit/>
          </a:bodyPr>
          <a:lstStyle/>
          <a:p>
            <a:r>
              <a:rPr lang="en-US" sz="750" dirty="0">
                <a:solidFill>
                  <a:schemeClr val="tx1">
                    <a:lumMod val="75000"/>
                    <a:lumOff val="25000"/>
                  </a:schemeClr>
                </a:solidFill>
                <a:latin typeface="Trebuchet MS" panose="020B0603020202020204" pitchFamily="34" charset="0"/>
              </a:rPr>
              <a:t>Dependency Tree &amp; Map</a:t>
            </a:r>
          </a:p>
          <a:p>
            <a:r>
              <a:rPr lang="en-US" sz="750" dirty="0">
                <a:solidFill>
                  <a:schemeClr val="tx1">
                    <a:lumMod val="75000"/>
                    <a:lumOff val="25000"/>
                  </a:schemeClr>
                </a:solidFill>
                <a:latin typeface="Trebuchet MS" panose="020B0603020202020204" pitchFamily="34" charset="0"/>
              </a:rPr>
              <a:t>Application Resizing</a:t>
            </a:r>
          </a:p>
          <a:p>
            <a:r>
              <a:rPr lang="en-US" sz="750" dirty="0">
                <a:solidFill>
                  <a:schemeClr val="tx1">
                    <a:lumMod val="75000"/>
                    <a:lumOff val="25000"/>
                  </a:schemeClr>
                </a:solidFill>
                <a:latin typeface="Trebuchet MS" panose="020B0603020202020204" pitchFamily="34" charset="0"/>
              </a:rPr>
              <a:t>Application Consolidation</a:t>
            </a:r>
          </a:p>
        </p:txBody>
      </p:sp>
      <p:sp>
        <p:nvSpPr>
          <p:cNvPr id="76" name="TextBox 75"/>
          <p:cNvSpPr txBox="1"/>
          <p:nvPr/>
        </p:nvSpPr>
        <p:spPr>
          <a:xfrm>
            <a:off x="2757279" y="2676420"/>
            <a:ext cx="1665162" cy="582445"/>
          </a:xfrm>
          <a:prstGeom prst="rect">
            <a:avLst/>
          </a:prstGeom>
          <a:noFill/>
        </p:spPr>
        <p:txBody>
          <a:bodyPr wrap="squar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Bench Marking</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Reference Architecture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Refresh Strategy</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OEM finalization</a:t>
            </a:r>
          </a:p>
          <a:p>
            <a:pPr marL="128588" indent="-128588">
              <a:buFont typeface="Arial" panose="020B0604020202020204" pitchFamily="34" charset="0"/>
              <a:buChar char="•"/>
            </a:pPr>
            <a:endParaRPr lang="en-US" sz="750" dirty="0">
              <a:solidFill>
                <a:schemeClr val="tx1">
                  <a:lumMod val="75000"/>
                  <a:lumOff val="25000"/>
                </a:schemeClr>
              </a:solidFill>
              <a:latin typeface="Trebuchet MS" panose="020B0603020202020204" pitchFamily="34" charset="0"/>
            </a:endParaRPr>
          </a:p>
        </p:txBody>
      </p:sp>
      <p:sp>
        <p:nvSpPr>
          <p:cNvPr id="77" name="TextBox 76"/>
          <p:cNvSpPr txBox="1"/>
          <p:nvPr/>
        </p:nvSpPr>
        <p:spPr>
          <a:xfrm>
            <a:off x="4286516" y="2601591"/>
            <a:ext cx="1665162" cy="582445"/>
          </a:xfrm>
          <a:prstGeom prst="rect">
            <a:avLst/>
          </a:prstGeom>
          <a:noFill/>
        </p:spPr>
        <p:txBody>
          <a:bodyPr wrap="square" rtlCol="0">
            <a:spAutoFit/>
          </a:bodyPr>
          <a:lstStyle/>
          <a:p>
            <a:pPr marL="128588" indent="-128588">
              <a:buFont typeface="Arial" panose="020B0604020202020204" pitchFamily="34" charset="0"/>
              <a:buChar char="•"/>
            </a:pPr>
            <a:endParaRPr lang="en-US" sz="750" dirty="0">
              <a:solidFill>
                <a:schemeClr val="tx1">
                  <a:lumMod val="75000"/>
                  <a:lumOff val="25000"/>
                </a:schemeClr>
              </a:solidFill>
              <a:latin typeface="Trebuchet MS" panose="020B0603020202020204" pitchFamily="34" charset="0"/>
            </a:endParaRP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Refresh Plan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Migration  Plan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Migration Rehearsals</a:t>
            </a:r>
          </a:p>
          <a:p>
            <a:endParaRPr lang="en-US" sz="750" dirty="0">
              <a:solidFill>
                <a:schemeClr val="tx1">
                  <a:lumMod val="75000"/>
                  <a:lumOff val="25000"/>
                </a:schemeClr>
              </a:solidFill>
              <a:latin typeface="Trebuchet MS" panose="020B0603020202020204" pitchFamily="34" charset="0"/>
            </a:endParaRPr>
          </a:p>
        </p:txBody>
      </p:sp>
      <p:sp>
        <p:nvSpPr>
          <p:cNvPr id="78" name="TextBox 77"/>
          <p:cNvSpPr txBox="1"/>
          <p:nvPr/>
        </p:nvSpPr>
        <p:spPr>
          <a:xfrm>
            <a:off x="4286516" y="2296464"/>
            <a:ext cx="1182930" cy="180759"/>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Decide Move Bundle</a:t>
            </a:r>
          </a:p>
        </p:txBody>
      </p:sp>
      <p:sp>
        <p:nvSpPr>
          <p:cNvPr id="79" name="TextBox 78"/>
          <p:cNvSpPr txBox="1"/>
          <p:nvPr/>
        </p:nvSpPr>
        <p:spPr>
          <a:xfrm>
            <a:off x="5809309" y="1754026"/>
            <a:ext cx="1081408" cy="281180"/>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Project Management</a:t>
            </a:r>
          </a:p>
          <a:p>
            <a:r>
              <a:rPr lang="en-US" sz="750" dirty="0">
                <a:solidFill>
                  <a:schemeClr val="tx1">
                    <a:lumMod val="75000"/>
                    <a:lumOff val="25000"/>
                  </a:schemeClr>
                </a:solidFill>
                <a:latin typeface="Trebuchet MS" panose="020B0603020202020204" pitchFamily="34" charset="0"/>
              </a:rPr>
              <a:t>Procurement</a:t>
            </a:r>
          </a:p>
        </p:txBody>
      </p:sp>
      <p:sp>
        <p:nvSpPr>
          <p:cNvPr id="80" name="TextBox 79"/>
          <p:cNvSpPr txBox="1"/>
          <p:nvPr/>
        </p:nvSpPr>
        <p:spPr>
          <a:xfrm>
            <a:off x="7323624" y="1787030"/>
            <a:ext cx="808325" cy="180759"/>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Handover Plan</a:t>
            </a:r>
          </a:p>
        </p:txBody>
      </p:sp>
      <p:sp>
        <p:nvSpPr>
          <p:cNvPr id="81" name="Chevron 4"/>
          <p:cNvSpPr/>
          <p:nvPr/>
        </p:nvSpPr>
        <p:spPr bwMode="auto">
          <a:xfrm>
            <a:off x="7638001" y="1265206"/>
            <a:ext cx="797080" cy="262332"/>
          </a:xfrm>
          <a:prstGeom prst="rect">
            <a:avLst/>
          </a:prstGeom>
          <a:noFill/>
        </p:spPr>
        <p:style>
          <a:lnRef idx="0">
            <a:scrgbClr r="0" g="0" b="0"/>
          </a:lnRef>
          <a:fillRef idx="0">
            <a:scrgbClr r="0" g="0" b="0"/>
          </a:fillRef>
          <a:effectRef idx="0">
            <a:scrgbClr r="0" g="0" b="0"/>
          </a:effectRef>
          <a:fontRef idx="minor">
            <a:schemeClr val="lt1"/>
          </a:fontRef>
        </p:style>
        <p:txBody>
          <a:bodyPr lIns="39005" tIns="26003" rIns="13002" bIns="26003" spcCol="1270" anchor="ctr"/>
          <a:lstStyle/>
          <a:p>
            <a:pPr algn="ctr" defTabSz="433388">
              <a:lnSpc>
                <a:spcPct val="90000"/>
              </a:lnSpc>
              <a:spcAft>
                <a:spcPct val="35000"/>
              </a:spcAft>
              <a:defRPr/>
            </a:pPr>
            <a:r>
              <a:rPr lang="en-US" sz="900" b="1" dirty="0">
                <a:latin typeface="Trebuchet MS" panose="020B0603020202020204" pitchFamily="34" charset="0"/>
                <a:cs typeface="Arial" pitchFamily="34" charset="0"/>
              </a:rPr>
              <a:t>Closure</a:t>
            </a:r>
            <a:endParaRPr lang="en-IN" sz="900" b="1" dirty="0">
              <a:latin typeface="Trebuchet MS" panose="020B0603020202020204" pitchFamily="34" charset="0"/>
              <a:cs typeface="Arial" pitchFamily="34" charset="0"/>
            </a:endParaRPr>
          </a:p>
        </p:txBody>
      </p:sp>
      <p:sp>
        <p:nvSpPr>
          <p:cNvPr id="82" name="TextBox 81"/>
          <p:cNvSpPr txBox="1"/>
          <p:nvPr/>
        </p:nvSpPr>
        <p:spPr>
          <a:xfrm>
            <a:off x="5809310" y="2191224"/>
            <a:ext cx="1022293" cy="482023"/>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App Installation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App Reconfigure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Wire Migration</a:t>
            </a:r>
          </a:p>
          <a:p>
            <a:pPr marL="128588" indent="-128588">
              <a:buFont typeface="Arial" panose="020B0604020202020204" pitchFamily="34" charset="0"/>
              <a:buChar char="•"/>
            </a:pPr>
            <a:endParaRPr lang="en-US" sz="750" dirty="0">
              <a:solidFill>
                <a:schemeClr val="tx1">
                  <a:lumMod val="75000"/>
                  <a:lumOff val="25000"/>
                </a:schemeClr>
              </a:solidFill>
              <a:latin typeface="Trebuchet MS" panose="020B0603020202020204" pitchFamily="34" charset="0"/>
            </a:endParaRPr>
          </a:p>
        </p:txBody>
      </p:sp>
      <p:sp>
        <p:nvSpPr>
          <p:cNvPr id="83" name="TextBox 82"/>
          <p:cNvSpPr txBox="1"/>
          <p:nvPr/>
        </p:nvSpPr>
        <p:spPr>
          <a:xfrm>
            <a:off x="2757279" y="3238345"/>
            <a:ext cx="1571518" cy="381602"/>
          </a:xfrm>
          <a:prstGeom prst="rect">
            <a:avLst/>
          </a:prstGeom>
          <a:noFill/>
        </p:spPr>
        <p:txBody>
          <a:bodyPr wrap="squar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Service Catalogue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Process Re-engineering</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Process Documentation</a:t>
            </a:r>
          </a:p>
        </p:txBody>
      </p:sp>
      <p:sp>
        <p:nvSpPr>
          <p:cNvPr id="84" name="TextBox 83"/>
          <p:cNvSpPr txBox="1"/>
          <p:nvPr/>
        </p:nvSpPr>
        <p:spPr>
          <a:xfrm>
            <a:off x="4286516" y="3346367"/>
            <a:ext cx="1086227" cy="180759"/>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 Process Rollout Plan</a:t>
            </a:r>
          </a:p>
        </p:txBody>
      </p:sp>
      <p:sp>
        <p:nvSpPr>
          <p:cNvPr id="85" name="TextBox 84"/>
          <p:cNvSpPr txBox="1"/>
          <p:nvPr/>
        </p:nvSpPr>
        <p:spPr>
          <a:xfrm>
            <a:off x="5809309" y="3244290"/>
            <a:ext cx="1445899" cy="482023"/>
          </a:xfrm>
          <a:prstGeom prst="rect">
            <a:avLst/>
          </a:prstGeom>
          <a:noFill/>
        </p:spPr>
        <p:txBody>
          <a:bodyPr wrap="squar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Awareness Planning</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Tool Configuration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Catalogue Implementation</a:t>
            </a:r>
          </a:p>
        </p:txBody>
      </p:sp>
      <p:sp>
        <p:nvSpPr>
          <p:cNvPr id="86" name="TextBox 85"/>
          <p:cNvSpPr txBox="1"/>
          <p:nvPr/>
        </p:nvSpPr>
        <p:spPr>
          <a:xfrm>
            <a:off x="7323624" y="3269192"/>
            <a:ext cx="1078195" cy="281180"/>
          </a:xfrm>
          <a:prstGeom prst="rect">
            <a:avLst/>
          </a:prstGeom>
          <a:noFill/>
        </p:spPr>
        <p:txBody>
          <a:bodyPr wrap="none" rtlCol="0">
            <a:spAutoFit/>
          </a:bodyPr>
          <a:lstStyle/>
          <a:p>
            <a:r>
              <a:rPr lang="en-US" sz="750" dirty="0">
                <a:solidFill>
                  <a:schemeClr val="tx1">
                    <a:lumMod val="75000"/>
                    <a:lumOff val="25000"/>
                  </a:schemeClr>
                </a:solidFill>
                <a:latin typeface="Trebuchet MS" panose="020B0603020202020204" pitchFamily="34" charset="0"/>
              </a:rPr>
              <a:t>Process Acceptance</a:t>
            </a:r>
          </a:p>
          <a:p>
            <a:r>
              <a:rPr lang="en-US" sz="750" dirty="0">
                <a:solidFill>
                  <a:schemeClr val="tx1">
                    <a:lumMod val="75000"/>
                    <a:lumOff val="25000"/>
                  </a:schemeClr>
                </a:solidFill>
                <a:latin typeface="Trebuchet MS" panose="020B0603020202020204" pitchFamily="34" charset="0"/>
              </a:rPr>
              <a:t>Criteria &amp; Validation</a:t>
            </a:r>
          </a:p>
        </p:txBody>
      </p:sp>
      <p:sp>
        <p:nvSpPr>
          <p:cNvPr id="87" name="TextBox 86"/>
          <p:cNvSpPr txBox="1"/>
          <p:nvPr/>
        </p:nvSpPr>
        <p:spPr>
          <a:xfrm>
            <a:off x="5809310" y="2650551"/>
            <a:ext cx="1102611" cy="482023"/>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New Architecture </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Migration Events</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Lift &amp; Shift</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Wire Migrate</a:t>
            </a:r>
          </a:p>
        </p:txBody>
      </p:sp>
      <p:sp>
        <p:nvSpPr>
          <p:cNvPr id="88" name="TextBox 87"/>
          <p:cNvSpPr txBox="1"/>
          <p:nvPr/>
        </p:nvSpPr>
        <p:spPr>
          <a:xfrm>
            <a:off x="7323624" y="2236097"/>
            <a:ext cx="1194175" cy="482023"/>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Testing &amp; Validation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Sign Off</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Decommission  </a:t>
            </a:r>
          </a:p>
          <a:p>
            <a:pPr marL="128588" indent="-128588">
              <a:buFont typeface="Arial" panose="020B0604020202020204" pitchFamily="34" charset="0"/>
              <a:buChar char="•"/>
            </a:pPr>
            <a:endParaRPr lang="en-US" sz="750" dirty="0">
              <a:solidFill>
                <a:schemeClr val="tx1">
                  <a:lumMod val="75000"/>
                  <a:lumOff val="25000"/>
                </a:schemeClr>
              </a:solidFill>
              <a:latin typeface="Trebuchet MS" panose="020B0603020202020204" pitchFamily="34" charset="0"/>
            </a:endParaRPr>
          </a:p>
        </p:txBody>
      </p:sp>
      <p:sp>
        <p:nvSpPr>
          <p:cNvPr id="89" name="TextBox 88"/>
          <p:cNvSpPr txBox="1"/>
          <p:nvPr/>
        </p:nvSpPr>
        <p:spPr>
          <a:xfrm>
            <a:off x="7323624" y="2692739"/>
            <a:ext cx="1194175" cy="482023"/>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Testing &amp; Validation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Sign Off</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Decommission  </a:t>
            </a:r>
          </a:p>
          <a:p>
            <a:pPr marL="128588" indent="-128588">
              <a:buFont typeface="Arial" panose="020B0604020202020204" pitchFamily="34" charset="0"/>
              <a:buChar char="•"/>
            </a:pPr>
            <a:endParaRPr lang="en-US" sz="750" dirty="0">
              <a:solidFill>
                <a:schemeClr val="tx1">
                  <a:lumMod val="75000"/>
                  <a:lumOff val="25000"/>
                </a:schemeClr>
              </a:solidFill>
              <a:latin typeface="Trebuchet MS" panose="020B0603020202020204" pitchFamily="34" charset="0"/>
            </a:endParaRPr>
          </a:p>
        </p:txBody>
      </p:sp>
      <p:sp>
        <p:nvSpPr>
          <p:cNvPr id="90" name="TextBox 89"/>
          <p:cNvSpPr txBox="1"/>
          <p:nvPr/>
        </p:nvSpPr>
        <p:spPr>
          <a:xfrm>
            <a:off x="2757280" y="3780939"/>
            <a:ext cx="932336" cy="381602"/>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Tool Selection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Tool Design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Mock -Ups</a:t>
            </a:r>
          </a:p>
        </p:txBody>
      </p:sp>
      <p:sp>
        <p:nvSpPr>
          <p:cNvPr id="91" name="TextBox 90"/>
          <p:cNvSpPr txBox="1"/>
          <p:nvPr/>
        </p:nvSpPr>
        <p:spPr>
          <a:xfrm>
            <a:off x="4286516" y="3781821"/>
            <a:ext cx="1133133" cy="381602"/>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Tool Infrastructure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Tool Rollout Plan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Thresholds</a:t>
            </a:r>
          </a:p>
        </p:txBody>
      </p:sp>
      <p:sp>
        <p:nvSpPr>
          <p:cNvPr id="92" name="TextBox 91"/>
          <p:cNvSpPr txBox="1"/>
          <p:nvPr/>
        </p:nvSpPr>
        <p:spPr>
          <a:xfrm>
            <a:off x="5809310" y="3721833"/>
            <a:ext cx="900209" cy="482023"/>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Installation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Configuration</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Testing </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Data Porting</a:t>
            </a:r>
          </a:p>
        </p:txBody>
      </p:sp>
      <p:sp>
        <p:nvSpPr>
          <p:cNvPr id="93" name="TextBox 92"/>
          <p:cNvSpPr txBox="1"/>
          <p:nvPr/>
        </p:nvSpPr>
        <p:spPr>
          <a:xfrm>
            <a:off x="7323624" y="3805595"/>
            <a:ext cx="1003017" cy="281180"/>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Go-Live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Documentation </a:t>
            </a:r>
          </a:p>
        </p:txBody>
      </p:sp>
      <p:sp>
        <p:nvSpPr>
          <p:cNvPr id="94" name="TextBox 93"/>
          <p:cNvSpPr txBox="1"/>
          <p:nvPr/>
        </p:nvSpPr>
        <p:spPr>
          <a:xfrm>
            <a:off x="2757279" y="4255714"/>
            <a:ext cx="1264855" cy="381602"/>
          </a:xfrm>
          <a:prstGeom prst="rect">
            <a:avLst/>
          </a:prstGeom>
          <a:noFill/>
        </p:spPr>
        <p:txBody>
          <a:bodyPr wrap="non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Gap Analysis</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Design New Operating</a:t>
            </a:r>
          </a:p>
          <a:p>
            <a:r>
              <a:rPr lang="en-US" sz="750" dirty="0">
                <a:solidFill>
                  <a:schemeClr val="tx1">
                    <a:lumMod val="75000"/>
                    <a:lumOff val="25000"/>
                  </a:schemeClr>
                </a:solidFill>
                <a:latin typeface="Trebuchet MS" panose="020B0603020202020204" pitchFamily="34" charset="0"/>
              </a:rPr>
              <a:t>     Model</a:t>
            </a:r>
          </a:p>
        </p:txBody>
      </p:sp>
      <p:sp>
        <p:nvSpPr>
          <p:cNvPr id="95" name="TextBox 94"/>
          <p:cNvSpPr txBox="1"/>
          <p:nvPr/>
        </p:nvSpPr>
        <p:spPr>
          <a:xfrm>
            <a:off x="5809309" y="4292379"/>
            <a:ext cx="1325903" cy="281180"/>
          </a:xfrm>
          <a:prstGeom prst="rect">
            <a:avLst/>
          </a:prstGeom>
          <a:noFill/>
        </p:spPr>
        <p:txBody>
          <a:bodyPr wrap="squar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Training</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Knowledge Transfer</a:t>
            </a:r>
          </a:p>
        </p:txBody>
      </p:sp>
      <p:sp>
        <p:nvSpPr>
          <p:cNvPr id="96" name="TextBox 95"/>
          <p:cNvSpPr txBox="1"/>
          <p:nvPr/>
        </p:nvSpPr>
        <p:spPr>
          <a:xfrm>
            <a:off x="4286516" y="4348181"/>
            <a:ext cx="1196253" cy="180759"/>
          </a:xfrm>
          <a:prstGeom prst="rect">
            <a:avLst/>
          </a:prstGeom>
          <a:noFill/>
        </p:spPr>
        <p:txBody>
          <a:bodyPr wrap="squar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Transfer Plan</a:t>
            </a:r>
          </a:p>
        </p:txBody>
      </p:sp>
      <p:sp>
        <p:nvSpPr>
          <p:cNvPr id="97" name="TextBox 96"/>
          <p:cNvSpPr txBox="1"/>
          <p:nvPr/>
        </p:nvSpPr>
        <p:spPr>
          <a:xfrm>
            <a:off x="7323623" y="4277712"/>
            <a:ext cx="1325903" cy="381602"/>
          </a:xfrm>
          <a:prstGeom prst="rect">
            <a:avLst/>
          </a:prstGeom>
          <a:noFill/>
        </p:spPr>
        <p:txBody>
          <a:bodyPr wrap="square" rtlCol="0">
            <a:spAutoFit/>
          </a:bodyPr>
          <a:lstStyle/>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Steady State</a:t>
            </a:r>
          </a:p>
          <a:p>
            <a:pPr marL="128588" indent="-128588">
              <a:buFont typeface="Arial" panose="020B0604020202020204" pitchFamily="34" charset="0"/>
              <a:buChar char="•"/>
            </a:pPr>
            <a:r>
              <a:rPr lang="en-US" sz="750" dirty="0">
                <a:solidFill>
                  <a:schemeClr val="tx1">
                    <a:lumMod val="75000"/>
                    <a:lumOff val="25000"/>
                  </a:schemeClr>
                </a:solidFill>
                <a:latin typeface="Trebuchet MS" panose="020B0603020202020204" pitchFamily="34" charset="0"/>
              </a:rPr>
              <a:t>Target Operating Model</a:t>
            </a:r>
          </a:p>
        </p:txBody>
      </p:sp>
      <p:sp>
        <p:nvSpPr>
          <p:cNvPr id="98" name="Rectangle 97"/>
          <p:cNvSpPr/>
          <p:nvPr/>
        </p:nvSpPr>
        <p:spPr bwMode="auto">
          <a:xfrm>
            <a:off x="324000" y="2137864"/>
            <a:ext cx="823455" cy="471062"/>
          </a:xfrm>
          <a:prstGeom prst="rect">
            <a:avLst/>
          </a:prstGeom>
          <a:solidFill>
            <a:schemeClr val="accent2">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750" b="1" dirty="0">
                <a:solidFill>
                  <a:srgbClr val="595959"/>
                </a:solidFill>
                <a:latin typeface="Trebuchet MS" panose="020B0603020202020204" pitchFamily="34" charset="0"/>
                <a:cs typeface="Times New Roman" pitchFamily="18" charset="0"/>
              </a:rPr>
              <a:t>IT Application</a:t>
            </a:r>
          </a:p>
        </p:txBody>
      </p:sp>
      <p:sp>
        <p:nvSpPr>
          <p:cNvPr id="99" name="Rectangle 98"/>
          <p:cNvSpPr/>
          <p:nvPr/>
        </p:nvSpPr>
        <p:spPr bwMode="auto">
          <a:xfrm>
            <a:off x="324001" y="2643792"/>
            <a:ext cx="823455" cy="502179"/>
          </a:xfrm>
          <a:prstGeom prst="rect">
            <a:avLst/>
          </a:prstGeom>
          <a:solidFill>
            <a:schemeClr val="accent4">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750" b="1" dirty="0">
                <a:solidFill>
                  <a:srgbClr val="595959"/>
                </a:solidFill>
                <a:latin typeface="Trebuchet MS" panose="020B0603020202020204" pitchFamily="34" charset="0"/>
                <a:cs typeface="Times New Roman" pitchFamily="18" charset="0"/>
              </a:rPr>
              <a:t>IT Technology</a:t>
            </a:r>
          </a:p>
        </p:txBody>
      </p:sp>
      <p:sp>
        <p:nvSpPr>
          <p:cNvPr id="100" name="Rectangle 99"/>
          <p:cNvSpPr/>
          <p:nvPr/>
        </p:nvSpPr>
        <p:spPr bwMode="auto">
          <a:xfrm>
            <a:off x="324000" y="3180836"/>
            <a:ext cx="821054" cy="484968"/>
          </a:xfrm>
          <a:prstGeom prst="rect">
            <a:avLst/>
          </a:prstGeom>
          <a:solidFill>
            <a:schemeClr val="accent5">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750" b="1" dirty="0">
                <a:solidFill>
                  <a:srgbClr val="595959"/>
                </a:solidFill>
                <a:latin typeface="Trebuchet MS" panose="020B0603020202020204" pitchFamily="34" charset="0"/>
                <a:cs typeface="Times New Roman" pitchFamily="18" charset="0"/>
              </a:rPr>
              <a:t>Process </a:t>
            </a:r>
          </a:p>
        </p:txBody>
      </p:sp>
      <p:sp>
        <p:nvSpPr>
          <p:cNvPr id="101" name="Rectangle 100"/>
          <p:cNvSpPr/>
          <p:nvPr/>
        </p:nvSpPr>
        <p:spPr bwMode="auto">
          <a:xfrm>
            <a:off x="324000" y="3700670"/>
            <a:ext cx="818196" cy="508522"/>
          </a:xfrm>
          <a:prstGeom prst="rect">
            <a:avLst/>
          </a:prstGeom>
          <a:solidFill>
            <a:schemeClr val="accent6">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750" b="1" dirty="0">
                <a:solidFill>
                  <a:srgbClr val="595959"/>
                </a:solidFill>
                <a:latin typeface="Trebuchet MS" panose="020B0603020202020204" pitchFamily="34" charset="0"/>
                <a:cs typeface="Times New Roman" pitchFamily="18" charset="0"/>
              </a:rPr>
              <a:t>Tools</a:t>
            </a:r>
          </a:p>
        </p:txBody>
      </p:sp>
      <p:sp>
        <p:nvSpPr>
          <p:cNvPr id="102" name="Rectangle 101"/>
          <p:cNvSpPr/>
          <p:nvPr/>
        </p:nvSpPr>
        <p:spPr bwMode="auto">
          <a:xfrm>
            <a:off x="324000" y="4244060"/>
            <a:ext cx="818196" cy="395169"/>
          </a:xfrm>
          <a:prstGeom prst="rect">
            <a:avLst/>
          </a:prstGeom>
          <a:solidFill>
            <a:schemeClr val="bg2">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750" b="1" dirty="0">
                <a:solidFill>
                  <a:srgbClr val="595959"/>
                </a:solidFill>
                <a:latin typeface="Trebuchet MS" panose="020B0603020202020204" pitchFamily="34" charset="0"/>
                <a:cs typeface="Times New Roman" pitchFamily="18" charset="0"/>
              </a:rPr>
              <a:t>Services</a:t>
            </a:r>
          </a:p>
        </p:txBody>
      </p:sp>
      <p:sp>
        <p:nvSpPr>
          <p:cNvPr id="103" name="Rounded Rectangle 102"/>
          <p:cNvSpPr/>
          <p:nvPr/>
        </p:nvSpPr>
        <p:spPr>
          <a:xfrm>
            <a:off x="1194723" y="987426"/>
            <a:ext cx="7572526" cy="164703"/>
          </a:xfrm>
          <a:prstGeom prst="roundRect">
            <a:avLst/>
          </a:prstGeom>
          <a:solidFill>
            <a:schemeClr val="bg2">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solidFill>
                  <a:schemeClr val="bg1"/>
                </a:solidFill>
                <a:latin typeface="Trebuchet MS" panose="020B0603020202020204" pitchFamily="34" charset="0"/>
              </a:rPr>
              <a:t>Program Management</a:t>
            </a:r>
            <a:endParaRPr lang="en-IN" sz="1050" dirty="0">
              <a:solidFill>
                <a:schemeClr val="bg1"/>
              </a:solidFill>
              <a:latin typeface="Trebuchet MS" panose="020B0603020202020204" pitchFamily="34" charset="0"/>
            </a:endParaRPr>
          </a:p>
        </p:txBody>
      </p:sp>
      <p:sp>
        <p:nvSpPr>
          <p:cNvPr id="104" name="Oval 103"/>
          <p:cNvSpPr/>
          <p:nvPr/>
        </p:nvSpPr>
        <p:spPr>
          <a:xfrm>
            <a:off x="8696462" y="1322618"/>
            <a:ext cx="178692" cy="1688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dirty="0">
              <a:latin typeface="Trebuchet MS" panose="020B0603020202020204" pitchFamily="34" charset="0"/>
            </a:endParaRPr>
          </a:p>
        </p:txBody>
      </p:sp>
      <p:sp>
        <p:nvSpPr>
          <p:cNvPr id="105" name="Oval 104"/>
          <p:cNvSpPr/>
          <p:nvPr/>
        </p:nvSpPr>
        <p:spPr>
          <a:xfrm>
            <a:off x="938905" y="1299263"/>
            <a:ext cx="178692" cy="1688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dirty="0">
              <a:latin typeface="Trebuchet MS" panose="020B0603020202020204" pitchFamily="34" charset="0"/>
            </a:endParaRPr>
          </a:p>
        </p:txBody>
      </p:sp>
      <p:sp>
        <p:nvSpPr>
          <p:cNvPr id="106" name="Oval 105"/>
          <p:cNvSpPr/>
          <p:nvPr/>
        </p:nvSpPr>
        <p:spPr>
          <a:xfrm>
            <a:off x="2697600" y="1304319"/>
            <a:ext cx="178692" cy="1688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dirty="0">
              <a:latin typeface="Trebuchet MS" panose="020B0603020202020204" pitchFamily="34" charset="0"/>
            </a:endParaRPr>
          </a:p>
        </p:txBody>
      </p:sp>
      <p:sp>
        <p:nvSpPr>
          <p:cNvPr id="107" name="Oval 106"/>
          <p:cNvSpPr/>
          <p:nvPr/>
        </p:nvSpPr>
        <p:spPr>
          <a:xfrm>
            <a:off x="4199200" y="1304090"/>
            <a:ext cx="178692" cy="1688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dirty="0">
              <a:latin typeface="Trebuchet MS" panose="020B0603020202020204" pitchFamily="34" charset="0"/>
            </a:endParaRPr>
          </a:p>
        </p:txBody>
      </p:sp>
      <p:sp>
        <p:nvSpPr>
          <p:cNvPr id="108" name="Oval 107"/>
          <p:cNvSpPr/>
          <p:nvPr/>
        </p:nvSpPr>
        <p:spPr>
          <a:xfrm>
            <a:off x="5719969" y="1311988"/>
            <a:ext cx="178692" cy="1688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dirty="0">
              <a:latin typeface="Trebuchet MS" panose="020B0603020202020204" pitchFamily="34" charset="0"/>
            </a:endParaRPr>
          </a:p>
        </p:txBody>
      </p:sp>
      <p:sp>
        <p:nvSpPr>
          <p:cNvPr id="109" name="Oval 108"/>
          <p:cNvSpPr/>
          <p:nvPr/>
        </p:nvSpPr>
        <p:spPr>
          <a:xfrm>
            <a:off x="7232557" y="1311988"/>
            <a:ext cx="178692" cy="1688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dirty="0">
              <a:latin typeface="Trebuchet MS" panose="020B0603020202020204" pitchFamily="34" charset="0"/>
            </a:endParaRPr>
          </a:p>
        </p:txBody>
      </p:sp>
    </p:spTree>
    <p:extLst>
      <p:ext uri="{BB962C8B-B14F-4D97-AF65-F5344CB8AC3E}">
        <p14:creationId xmlns:p14="http://schemas.microsoft.com/office/powerpoint/2010/main" val="229577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Network">
            <a:extLst>
              <a:ext uri="{FF2B5EF4-FFF2-40B4-BE49-F238E27FC236}">
                <a16:creationId xmlns:a16="http://schemas.microsoft.com/office/drawing/2014/main" id="{D2755C90-0B09-4A90-AB3E-2A8CDBD07C2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73882" y="1314450"/>
            <a:ext cx="342900" cy="342900"/>
          </a:xfrm>
          <a:prstGeom prst="rect">
            <a:avLst/>
          </a:prstGeom>
        </p:spPr>
      </p:pic>
      <p:pic>
        <p:nvPicPr>
          <p:cNvPr id="11" name="Graphic 10" descr="Database">
            <a:extLst>
              <a:ext uri="{FF2B5EF4-FFF2-40B4-BE49-F238E27FC236}">
                <a16:creationId xmlns:a16="http://schemas.microsoft.com/office/drawing/2014/main" id="{D4F0BFF4-2B16-4A6C-8302-86A3320B47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14650" y="1371600"/>
            <a:ext cx="285750" cy="285750"/>
          </a:xfrm>
          <a:prstGeom prst="rect">
            <a:avLst/>
          </a:prstGeom>
        </p:spPr>
      </p:pic>
      <p:sp>
        <p:nvSpPr>
          <p:cNvPr id="23" name="Slide Number Placeholder 21">
            <a:extLst>
              <a:ext uri="{FF2B5EF4-FFF2-40B4-BE49-F238E27FC236}">
                <a16:creationId xmlns:a16="http://schemas.microsoft.com/office/drawing/2014/main" id="{82F65AF7-8905-44CF-8B3E-9508883F3C72}"/>
              </a:ext>
            </a:extLst>
          </p:cNvPr>
          <p:cNvSpPr>
            <a:spLocks noGrp="1"/>
          </p:cNvSpPr>
          <p:nvPr>
            <p:ph type="sldNum" sz="quarter" idx="12"/>
          </p:nvPr>
        </p:nvSpPr>
        <p:spPr/>
        <p:txBody>
          <a:bodyPr/>
          <a:lstStyle/>
          <a:p>
            <a:fld id="{00A528DF-D215-450C-9DB5-2AB96B301B6B}" type="slidenum">
              <a:rPr lang="en-US" smtClean="0"/>
              <a:pPr/>
              <a:t>5</a:t>
            </a:fld>
            <a:endParaRPr lang="en-US" dirty="0"/>
          </a:p>
        </p:txBody>
      </p:sp>
      <p:sp>
        <p:nvSpPr>
          <p:cNvPr id="2" name="Title 1"/>
          <p:cNvSpPr>
            <a:spLocks noGrp="1"/>
          </p:cNvSpPr>
          <p:nvPr>
            <p:ph type="title"/>
          </p:nvPr>
        </p:nvSpPr>
        <p:spPr/>
        <p:txBody>
          <a:bodyPr/>
          <a:lstStyle/>
          <a:p>
            <a:r>
              <a:rPr lang="en-IN" dirty="0"/>
              <a:t>EXECUTION CAPABILITIES</a:t>
            </a:r>
          </a:p>
        </p:txBody>
      </p:sp>
      <p:sp>
        <p:nvSpPr>
          <p:cNvPr id="27" name="Freeform 31">
            <a:extLst>
              <a:ext uri="{FF2B5EF4-FFF2-40B4-BE49-F238E27FC236}">
                <a16:creationId xmlns:a16="http://schemas.microsoft.com/office/drawing/2014/main" id="{189ECFE1-1194-4912-825C-2CDAE7D23BED}"/>
              </a:ext>
            </a:extLst>
          </p:cNvPr>
          <p:cNvSpPr>
            <a:spLocks/>
          </p:cNvSpPr>
          <p:nvPr/>
        </p:nvSpPr>
        <p:spPr bwMode="auto">
          <a:xfrm>
            <a:off x="358776" y="2943063"/>
            <a:ext cx="4125219" cy="1743237"/>
          </a:xfrm>
          <a:custGeom>
            <a:avLst/>
            <a:gdLst>
              <a:gd name="T0" fmla="*/ 2846 w 2898"/>
              <a:gd name="T1" fmla="*/ 919 h 1249"/>
              <a:gd name="T2" fmla="*/ 2798 w 2898"/>
              <a:gd name="T3" fmla="*/ 913 h 1249"/>
              <a:gd name="T4" fmla="*/ 2750 w 2898"/>
              <a:gd name="T5" fmla="*/ 905 h 1249"/>
              <a:gd name="T6" fmla="*/ 2702 w 2898"/>
              <a:gd name="T7" fmla="*/ 893 h 1249"/>
              <a:gd name="T8" fmla="*/ 2656 w 2898"/>
              <a:gd name="T9" fmla="*/ 881 h 1249"/>
              <a:gd name="T10" fmla="*/ 2610 w 2898"/>
              <a:gd name="T11" fmla="*/ 865 h 1249"/>
              <a:gd name="T12" fmla="*/ 2566 w 2898"/>
              <a:gd name="T13" fmla="*/ 847 h 1249"/>
              <a:gd name="T14" fmla="*/ 2522 w 2898"/>
              <a:gd name="T15" fmla="*/ 829 h 1249"/>
              <a:gd name="T16" fmla="*/ 2480 w 2898"/>
              <a:gd name="T17" fmla="*/ 807 h 1249"/>
              <a:gd name="T18" fmla="*/ 2438 w 2898"/>
              <a:gd name="T19" fmla="*/ 783 h 1249"/>
              <a:gd name="T20" fmla="*/ 2398 w 2898"/>
              <a:gd name="T21" fmla="*/ 757 h 1249"/>
              <a:gd name="T22" fmla="*/ 2360 w 2898"/>
              <a:gd name="T23" fmla="*/ 731 h 1249"/>
              <a:gd name="T24" fmla="*/ 2322 w 2898"/>
              <a:gd name="T25" fmla="*/ 701 h 1249"/>
              <a:gd name="T26" fmla="*/ 2286 w 2898"/>
              <a:gd name="T27" fmla="*/ 671 h 1249"/>
              <a:gd name="T28" fmla="*/ 2251 w 2898"/>
              <a:gd name="T29" fmla="*/ 637 h 1249"/>
              <a:gd name="T30" fmla="*/ 2219 w 2898"/>
              <a:gd name="T31" fmla="*/ 605 h 1249"/>
              <a:gd name="T32" fmla="*/ 2189 w 2898"/>
              <a:gd name="T33" fmla="*/ 569 h 1249"/>
              <a:gd name="T34" fmla="*/ 2159 w 2898"/>
              <a:gd name="T35" fmla="*/ 531 h 1249"/>
              <a:gd name="T36" fmla="*/ 2133 w 2898"/>
              <a:gd name="T37" fmla="*/ 493 h 1249"/>
              <a:gd name="T38" fmla="*/ 2107 w 2898"/>
              <a:gd name="T39" fmla="*/ 452 h 1249"/>
              <a:gd name="T40" fmla="*/ 2083 w 2898"/>
              <a:gd name="T41" fmla="*/ 412 h 1249"/>
              <a:gd name="T42" fmla="*/ 2061 w 2898"/>
              <a:gd name="T43" fmla="*/ 370 h 1249"/>
              <a:gd name="T44" fmla="*/ 2041 w 2898"/>
              <a:gd name="T45" fmla="*/ 326 h 1249"/>
              <a:gd name="T46" fmla="*/ 2023 w 2898"/>
              <a:gd name="T47" fmla="*/ 282 h 1249"/>
              <a:gd name="T48" fmla="*/ 2009 w 2898"/>
              <a:gd name="T49" fmla="*/ 236 h 1249"/>
              <a:gd name="T50" fmla="*/ 1995 w 2898"/>
              <a:gd name="T51" fmla="*/ 190 h 1249"/>
              <a:gd name="T52" fmla="*/ 1985 w 2898"/>
              <a:gd name="T53" fmla="*/ 142 h 1249"/>
              <a:gd name="T54" fmla="*/ 1975 w 2898"/>
              <a:gd name="T55" fmla="*/ 94 h 1249"/>
              <a:gd name="T56" fmla="*/ 1969 w 2898"/>
              <a:gd name="T57" fmla="*/ 44 h 1249"/>
              <a:gd name="T58" fmla="*/ 1965 w 2898"/>
              <a:gd name="T59" fmla="*/ 0 h 1249"/>
              <a:gd name="T60" fmla="*/ 0 w 2898"/>
              <a:gd name="T61" fmla="*/ 1249 h 1249"/>
              <a:gd name="T62" fmla="*/ 2898 w 2898"/>
              <a:gd name="T63" fmla="*/ 923 h 1249"/>
              <a:gd name="T64" fmla="*/ 2872 w 2898"/>
              <a:gd name="T65" fmla="*/ 921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8" h="1249">
                <a:moveTo>
                  <a:pt x="2872" y="921"/>
                </a:moveTo>
                <a:lnTo>
                  <a:pt x="2846" y="919"/>
                </a:lnTo>
                <a:lnTo>
                  <a:pt x="2822" y="917"/>
                </a:lnTo>
                <a:lnTo>
                  <a:pt x="2798" y="913"/>
                </a:lnTo>
                <a:lnTo>
                  <a:pt x="2774" y="909"/>
                </a:lnTo>
                <a:lnTo>
                  <a:pt x="2750" y="905"/>
                </a:lnTo>
                <a:lnTo>
                  <a:pt x="2726" y="899"/>
                </a:lnTo>
                <a:lnTo>
                  <a:pt x="2702" y="893"/>
                </a:lnTo>
                <a:lnTo>
                  <a:pt x="2678" y="887"/>
                </a:lnTo>
                <a:lnTo>
                  <a:pt x="2656" y="881"/>
                </a:lnTo>
                <a:lnTo>
                  <a:pt x="2632" y="873"/>
                </a:lnTo>
                <a:lnTo>
                  <a:pt x="2610" y="865"/>
                </a:lnTo>
                <a:lnTo>
                  <a:pt x="2588" y="857"/>
                </a:lnTo>
                <a:lnTo>
                  <a:pt x="2566" y="847"/>
                </a:lnTo>
                <a:lnTo>
                  <a:pt x="2544" y="839"/>
                </a:lnTo>
                <a:lnTo>
                  <a:pt x="2522" y="829"/>
                </a:lnTo>
                <a:lnTo>
                  <a:pt x="2500" y="817"/>
                </a:lnTo>
                <a:lnTo>
                  <a:pt x="2480" y="807"/>
                </a:lnTo>
                <a:lnTo>
                  <a:pt x="2458" y="795"/>
                </a:lnTo>
                <a:lnTo>
                  <a:pt x="2438" y="783"/>
                </a:lnTo>
                <a:lnTo>
                  <a:pt x="2418" y="771"/>
                </a:lnTo>
                <a:lnTo>
                  <a:pt x="2398" y="757"/>
                </a:lnTo>
                <a:lnTo>
                  <a:pt x="2378" y="745"/>
                </a:lnTo>
                <a:lnTo>
                  <a:pt x="2360" y="731"/>
                </a:lnTo>
                <a:lnTo>
                  <a:pt x="2342" y="717"/>
                </a:lnTo>
                <a:lnTo>
                  <a:pt x="2322" y="701"/>
                </a:lnTo>
                <a:lnTo>
                  <a:pt x="2304" y="687"/>
                </a:lnTo>
                <a:lnTo>
                  <a:pt x="2286" y="671"/>
                </a:lnTo>
                <a:lnTo>
                  <a:pt x="2270" y="655"/>
                </a:lnTo>
                <a:lnTo>
                  <a:pt x="2251" y="637"/>
                </a:lnTo>
                <a:lnTo>
                  <a:pt x="2235" y="621"/>
                </a:lnTo>
                <a:lnTo>
                  <a:pt x="2219" y="605"/>
                </a:lnTo>
                <a:lnTo>
                  <a:pt x="2203" y="587"/>
                </a:lnTo>
                <a:lnTo>
                  <a:pt x="2189" y="569"/>
                </a:lnTo>
                <a:lnTo>
                  <a:pt x="2173" y="551"/>
                </a:lnTo>
                <a:lnTo>
                  <a:pt x="2159" y="531"/>
                </a:lnTo>
                <a:lnTo>
                  <a:pt x="2145" y="513"/>
                </a:lnTo>
                <a:lnTo>
                  <a:pt x="2133" y="493"/>
                </a:lnTo>
                <a:lnTo>
                  <a:pt x="2119" y="472"/>
                </a:lnTo>
                <a:lnTo>
                  <a:pt x="2107" y="452"/>
                </a:lnTo>
                <a:lnTo>
                  <a:pt x="2095" y="432"/>
                </a:lnTo>
                <a:lnTo>
                  <a:pt x="2083" y="412"/>
                </a:lnTo>
                <a:lnTo>
                  <a:pt x="2071" y="390"/>
                </a:lnTo>
                <a:lnTo>
                  <a:pt x="2061" y="370"/>
                </a:lnTo>
                <a:lnTo>
                  <a:pt x="2051" y="348"/>
                </a:lnTo>
                <a:lnTo>
                  <a:pt x="2041" y="326"/>
                </a:lnTo>
                <a:lnTo>
                  <a:pt x="2033" y="304"/>
                </a:lnTo>
                <a:lnTo>
                  <a:pt x="2023" y="282"/>
                </a:lnTo>
                <a:lnTo>
                  <a:pt x="2015" y="258"/>
                </a:lnTo>
                <a:lnTo>
                  <a:pt x="2009" y="236"/>
                </a:lnTo>
                <a:lnTo>
                  <a:pt x="2001" y="212"/>
                </a:lnTo>
                <a:lnTo>
                  <a:pt x="1995" y="190"/>
                </a:lnTo>
                <a:lnTo>
                  <a:pt x="1989" y="166"/>
                </a:lnTo>
                <a:lnTo>
                  <a:pt x="1985" y="142"/>
                </a:lnTo>
                <a:lnTo>
                  <a:pt x="1979" y="118"/>
                </a:lnTo>
                <a:lnTo>
                  <a:pt x="1975" y="94"/>
                </a:lnTo>
                <a:lnTo>
                  <a:pt x="1971" y="68"/>
                </a:lnTo>
                <a:lnTo>
                  <a:pt x="1969" y="44"/>
                </a:lnTo>
                <a:lnTo>
                  <a:pt x="1967" y="20"/>
                </a:lnTo>
                <a:lnTo>
                  <a:pt x="1965" y="0"/>
                </a:lnTo>
                <a:lnTo>
                  <a:pt x="0" y="0"/>
                </a:lnTo>
                <a:lnTo>
                  <a:pt x="0" y="1249"/>
                </a:lnTo>
                <a:lnTo>
                  <a:pt x="2898" y="1249"/>
                </a:lnTo>
                <a:lnTo>
                  <a:pt x="2898" y="923"/>
                </a:lnTo>
                <a:lnTo>
                  <a:pt x="2896" y="923"/>
                </a:lnTo>
                <a:lnTo>
                  <a:pt x="2872" y="921"/>
                </a:lnTo>
                <a:close/>
              </a:path>
            </a:pathLst>
          </a:custGeom>
          <a:noFill/>
          <a:ln w="12700" cmpd="sng">
            <a:noFill/>
            <a:round/>
            <a:headEnd/>
            <a:tailEnd/>
          </a:ln>
        </p:spPr>
        <p:txBody>
          <a:bodyPr vert="horz" wrap="square" lIns="91440" tIns="91440" rIns="1554480" bIns="91440" numCol="1" anchor="t" anchorCtr="0" compatLnSpc="1">
            <a:prstTxWarp prst="textNoShape">
              <a:avLst/>
            </a:prstTxWarp>
          </a:bodyPr>
          <a:lstStyle/>
          <a:p>
            <a:r>
              <a:rPr lang="en-US" sz="1000" b="1" dirty="0">
                <a:solidFill>
                  <a:schemeClr val="accent6"/>
                </a:solidFill>
              </a:rPr>
              <a:t>LARGE SECUIRITY SOLUTIONS PROJECTS</a:t>
            </a:r>
          </a:p>
          <a:p>
            <a:pPr marL="144000" indent="-144000">
              <a:buClr>
                <a:srgbClr val="595959"/>
              </a:buClr>
              <a:buFont typeface="Wingdings" panose="05000000000000000000" pitchFamily="2" charset="2"/>
              <a:buChar char="§"/>
            </a:pPr>
            <a:r>
              <a:rPr lang="en-US" sz="1000" dirty="0"/>
              <a:t>Preferred over players like Wipro, IBM, Dimension Data and Tata Communications</a:t>
            </a:r>
          </a:p>
        </p:txBody>
      </p:sp>
      <p:sp>
        <p:nvSpPr>
          <p:cNvPr id="28" name="Freeform 32">
            <a:extLst>
              <a:ext uri="{FF2B5EF4-FFF2-40B4-BE49-F238E27FC236}">
                <a16:creationId xmlns:a16="http://schemas.microsoft.com/office/drawing/2014/main" id="{4C03229A-4BC8-43E2-8D51-37094F360BD6}"/>
              </a:ext>
            </a:extLst>
          </p:cNvPr>
          <p:cNvSpPr>
            <a:spLocks/>
          </p:cNvSpPr>
          <p:nvPr/>
        </p:nvSpPr>
        <p:spPr bwMode="auto">
          <a:xfrm>
            <a:off x="358776" y="1023939"/>
            <a:ext cx="4125219" cy="1753466"/>
          </a:xfrm>
          <a:custGeom>
            <a:avLst/>
            <a:gdLst>
              <a:gd name="T0" fmla="*/ 1971 w 2898"/>
              <a:gd name="T1" fmla="*/ 1187 h 1249"/>
              <a:gd name="T2" fmla="*/ 1979 w 2898"/>
              <a:gd name="T3" fmla="*/ 1139 h 1249"/>
              <a:gd name="T4" fmla="*/ 1989 w 2898"/>
              <a:gd name="T5" fmla="*/ 1091 h 1249"/>
              <a:gd name="T6" fmla="*/ 2001 w 2898"/>
              <a:gd name="T7" fmla="*/ 1043 h 1249"/>
              <a:gd name="T8" fmla="*/ 2015 w 2898"/>
              <a:gd name="T9" fmla="*/ 997 h 1249"/>
              <a:gd name="T10" fmla="*/ 2031 w 2898"/>
              <a:gd name="T11" fmla="*/ 953 h 1249"/>
              <a:gd name="T12" fmla="*/ 2051 w 2898"/>
              <a:gd name="T13" fmla="*/ 909 h 1249"/>
              <a:gd name="T14" fmla="*/ 2071 w 2898"/>
              <a:gd name="T15" fmla="*/ 865 h 1249"/>
              <a:gd name="T16" fmla="*/ 2093 w 2898"/>
              <a:gd name="T17" fmla="*/ 823 h 1249"/>
              <a:gd name="T18" fmla="*/ 2119 w 2898"/>
              <a:gd name="T19" fmla="*/ 783 h 1249"/>
              <a:gd name="T20" fmla="*/ 2145 w 2898"/>
              <a:gd name="T21" fmla="*/ 745 h 1249"/>
              <a:gd name="T22" fmla="*/ 2173 w 2898"/>
              <a:gd name="T23" fmla="*/ 707 h 1249"/>
              <a:gd name="T24" fmla="*/ 2203 w 2898"/>
              <a:gd name="T25" fmla="*/ 671 h 1249"/>
              <a:gd name="T26" fmla="*/ 2235 w 2898"/>
              <a:gd name="T27" fmla="*/ 635 h 1249"/>
              <a:gd name="T28" fmla="*/ 2268 w 2898"/>
              <a:gd name="T29" fmla="*/ 602 h 1249"/>
              <a:gd name="T30" fmla="*/ 2304 w 2898"/>
              <a:gd name="T31" fmla="*/ 570 h 1249"/>
              <a:gd name="T32" fmla="*/ 2340 w 2898"/>
              <a:gd name="T33" fmla="*/ 540 h 1249"/>
              <a:gd name="T34" fmla="*/ 2378 w 2898"/>
              <a:gd name="T35" fmla="*/ 512 h 1249"/>
              <a:gd name="T36" fmla="*/ 2418 w 2898"/>
              <a:gd name="T37" fmla="*/ 484 h 1249"/>
              <a:gd name="T38" fmla="*/ 2458 w 2898"/>
              <a:gd name="T39" fmla="*/ 460 h 1249"/>
              <a:gd name="T40" fmla="*/ 2500 w 2898"/>
              <a:gd name="T41" fmla="*/ 438 h 1249"/>
              <a:gd name="T42" fmla="*/ 2542 w 2898"/>
              <a:gd name="T43" fmla="*/ 416 h 1249"/>
              <a:gd name="T44" fmla="*/ 2586 w 2898"/>
              <a:gd name="T45" fmla="*/ 398 h 1249"/>
              <a:gd name="T46" fmla="*/ 2632 w 2898"/>
              <a:gd name="T47" fmla="*/ 382 h 1249"/>
              <a:gd name="T48" fmla="*/ 2678 w 2898"/>
              <a:gd name="T49" fmla="*/ 368 h 1249"/>
              <a:gd name="T50" fmla="*/ 2724 w 2898"/>
              <a:gd name="T51" fmla="*/ 356 h 1249"/>
              <a:gd name="T52" fmla="*/ 2772 w 2898"/>
              <a:gd name="T53" fmla="*/ 346 h 1249"/>
              <a:gd name="T54" fmla="*/ 2820 w 2898"/>
              <a:gd name="T55" fmla="*/ 338 h 1249"/>
              <a:gd name="T56" fmla="*/ 2870 w 2898"/>
              <a:gd name="T57" fmla="*/ 334 h 1249"/>
              <a:gd name="T58" fmla="*/ 2898 w 2898"/>
              <a:gd name="T59" fmla="*/ 332 h 1249"/>
              <a:gd name="T60" fmla="*/ 0 w 2898"/>
              <a:gd name="T61" fmla="*/ 0 h 1249"/>
              <a:gd name="T62" fmla="*/ 1967 w 2898"/>
              <a:gd name="T63" fmla="*/ 1249 h 1249"/>
              <a:gd name="T64" fmla="*/ 1969 w 2898"/>
              <a:gd name="T65" fmla="*/ 1211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8" h="1249">
                <a:moveTo>
                  <a:pt x="1969" y="1211"/>
                </a:moveTo>
                <a:lnTo>
                  <a:pt x="1971" y="1187"/>
                </a:lnTo>
                <a:lnTo>
                  <a:pt x="1975" y="1163"/>
                </a:lnTo>
                <a:lnTo>
                  <a:pt x="1979" y="1139"/>
                </a:lnTo>
                <a:lnTo>
                  <a:pt x="1983" y="1115"/>
                </a:lnTo>
                <a:lnTo>
                  <a:pt x="1989" y="1091"/>
                </a:lnTo>
                <a:lnTo>
                  <a:pt x="1995" y="1067"/>
                </a:lnTo>
                <a:lnTo>
                  <a:pt x="2001" y="1043"/>
                </a:lnTo>
                <a:lnTo>
                  <a:pt x="2009" y="1021"/>
                </a:lnTo>
                <a:lnTo>
                  <a:pt x="2015" y="997"/>
                </a:lnTo>
                <a:lnTo>
                  <a:pt x="2023" y="975"/>
                </a:lnTo>
                <a:lnTo>
                  <a:pt x="2031" y="953"/>
                </a:lnTo>
                <a:lnTo>
                  <a:pt x="2041" y="931"/>
                </a:lnTo>
                <a:lnTo>
                  <a:pt x="2051" y="909"/>
                </a:lnTo>
                <a:lnTo>
                  <a:pt x="2061" y="887"/>
                </a:lnTo>
                <a:lnTo>
                  <a:pt x="2071" y="865"/>
                </a:lnTo>
                <a:lnTo>
                  <a:pt x="2083" y="845"/>
                </a:lnTo>
                <a:lnTo>
                  <a:pt x="2093" y="823"/>
                </a:lnTo>
                <a:lnTo>
                  <a:pt x="2105" y="803"/>
                </a:lnTo>
                <a:lnTo>
                  <a:pt x="2119" y="783"/>
                </a:lnTo>
                <a:lnTo>
                  <a:pt x="2131" y="763"/>
                </a:lnTo>
                <a:lnTo>
                  <a:pt x="2145" y="745"/>
                </a:lnTo>
                <a:lnTo>
                  <a:pt x="2159" y="725"/>
                </a:lnTo>
                <a:lnTo>
                  <a:pt x="2173" y="707"/>
                </a:lnTo>
                <a:lnTo>
                  <a:pt x="2189" y="689"/>
                </a:lnTo>
                <a:lnTo>
                  <a:pt x="2203" y="671"/>
                </a:lnTo>
                <a:lnTo>
                  <a:pt x="2219" y="653"/>
                </a:lnTo>
                <a:lnTo>
                  <a:pt x="2235" y="635"/>
                </a:lnTo>
                <a:lnTo>
                  <a:pt x="2251" y="618"/>
                </a:lnTo>
                <a:lnTo>
                  <a:pt x="2268" y="602"/>
                </a:lnTo>
                <a:lnTo>
                  <a:pt x="2286" y="586"/>
                </a:lnTo>
                <a:lnTo>
                  <a:pt x="2304" y="570"/>
                </a:lnTo>
                <a:lnTo>
                  <a:pt x="2322" y="554"/>
                </a:lnTo>
                <a:lnTo>
                  <a:pt x="2340" y="540"/>
                </a:lnTo>
                <a:lnTo>
                  <a:pt x="2360" y="526"/>
                </a:lnTo>
                <a:lnTo>
                  <a:pt x="2378" y="512"/>
                </a:lnTo>
                <a:lnTo>
                  <a:pt x="2398" y="498"/>
                </a:lnTo>
                <a:lnTo>
                  <a:pt x="2418" y="484"/>
                </a:lnTo>
                <a:lnTo>
                  <a:pt x="2438" y="472"/>
                </a:lnTo>
                <a:lnTo>
                  <a:pt x="2458" y="460"/>
                </a:lnTo>
                <a:lnTo>
                  <a:pt x="2478" y="448"/>
                </a:lnTo>
                <a:lnTo>
                  <a:pt x="2500" y="438"/>
                </a:lnTo>
                <a:lnTo>
                  <a:pt x="2520" y="426"/>
                </a:lnTo>
                <a:lnTo>
                  <a:pt x="2542" y="416"/>
                </a:lnTo>
                <a:lnTo>
                  <a:pt x="2564" y="408"/>
                </a:lnTo>
                <a:lnTo>
                  <a:pt x="2586" y="398"/>
                </a:lnTo>
                <a:lnTo>
                  <a:pt x="2608" y="390"/>
                </a:lnTo>
                <a:lnTo>
                  <a:pt x="2632" y="382"/>
                </a:lnTo>
                <a:lnTo>
                  <a:pt x="2654" y="374"/>
                </a:lnTo>
                <a:lnTo>
                  <a:pt x="2678" y="368"/>
                </a:lnTo>
                <a:lnTo>
                  <a:pt x="2700" y="362"/>
                </a:lnTo>
                <a:lnTo>
                  <a:pt x="2724" y="356"/>
                </a:lnTo>
                <a:lnTo>
                  <a:pt x="2748" y="350"/>
                </a:lnTo>
                <a:lnTo>
                  <a:pt x="2772" y="346"/>
                </a:lnTo>
                <a:lnTo>
                  <a:pt x="2796" y="342"/>
                </a:lnTo>
                <a:lnTo>
                  <a:pt x="2820" y="338"/>
                </a:lnTo>
                <a:lnTo>
                  <a:pt x="2846" y="336"/>
                </a:lnTo>
                <a:lnTo>
                  <a:pt x="2870" y="334"/>
                </a:lnTo>
                <a:lnTo>
                  <a:pt x="2896" y="332"/>
                </a:lnTo>
                <a:lnTo>
                  <a:pt x="2898" y="332"/>
                </a:lnTo>
                <a:lnTo>
                  <a:pt x="2898" y="0"/>
                </a:lnTo>
                <a:lnTo>
                  <a:pt x="0" y="0"/>
                </a:lnTo>
                <a:lnTo>
                  <a:pt x="0" y="1249"/>
                </a:lnTo>
                <a:lnTo>
                  <a:pt x="1967" y="1249"/>
                </a:lnTo>
                <a:lnTo>
                  <a:pt x="1967" y="1237"/>
                </a:lnTo>
                <a:lnTo>
                  <a:pt x="1969" y="1211"/>
                </a:lnTo>
                <a:close/>
              </a:path>
            </a:pathLst>
          </a:custGeom>
          <a:noFill/>
          <a:ln w="12700" cmpd="sng">
            <a:noFill/>
            <a:round/>
            <a:headEnd/>
            <a:tailEnd/>
          </a:ln>
        </p:spPr>
        <p:txBody>
          <a:bodyPr vert="horz" wrap="square" lIns="91440" tIns="91440" rIns="1554480" bIns="91440" numCol="1" anchor="t" anchorCtr="0" compatLnSpc="1">
            <a:prstTxWarp prst="textNoShape">
              <a:avLst/>
            </a:prstTxWarp>
          </a:bodyPr>
          <a:lstStyle/>
          <a:p>
            <a:pPr>
              <a:spcAft>
                <a:spcPts val="600"/>
              </a:spcAft>
            </a:pPr>
            <a:r>
              <a:rPr lang="en-US" sz="1000" b="1" dirty="0">
                <a:solidFill>
                  <a:schemeClr val="accent1"/>
                </a:solidFill>
              </a:rPr>
              <a:t>LARGE DATA CENTER TRANSFORMATION PROJECTS</a:t>
            </a:r>
          </a:p>
          <a:p>
            <a:pPr marL="144000" indent="-144000">
              <a:buClr>
                <a:srgbClr val="595959"/>
              </a:buClr>
              <a:buFont typeface="Wingdings" panose="05000000000000000000" pitchFamily="2" charset="2"/>
              <a:buChar char="§"/>
            </a:pPr>
            <a:r>
              <a:rPr lang="en-US" sz="1000" dirty="0"/>
              <a:t>Preferred over players like IBM, Wipro, HCL &amp; TCS</a:t>
            </a:r>
          </a:p>
        </p:txBody>
      </p:sp>
      <p:sp>
        <p:nvSpPr>
          <p:cNvPr id="29" name="Freeform 34">
            <a:extLst>
              <a:ext uri="{FF2B5EF4-FFF2-40B4-BE49-F238E27FC236}">
                <a16:creationId xmlns:a16="http://schemas.microsoft.com/office/drawing/2014/main" id="{F4E7ED08-4B3A-4CB8-BEF1-D50CFA7948A1}"/>
              </a:ext>
            </a:extLst>
          </p:cNvPr>
          <p:cNvSpPr>
            <a:spLocks/>
          </p:cNvSpPr>
          <p:nvPr/>
        </p:nvSpPr>
        <p:spPr bwMode="auto">
          <a:xfrm>
            <a:off x="4623495" y="2943063"/>
            <a:ext cx="4125219" cy="1743237"/>
          </a:xfrm>
          <a:custGeom>
            <a:avLst/>
            <a:gdLst>
              <a:gd name="T0" fmla="*/ 925 w 2898"/>
              <a:gd name="T1" fmla="*/ 68 h 1249"/>
              <a:gd name="T2" fmla="*/ 919 w 2898"/>
              <a:gd name="T3" fmla="*/ 116 h 1249"/>
              <a:gd name="T4" fmla="*/ 909 w 2898"/>
              <a:gd name="T5" fmla="*/ 164 h 1249"/>
              <a:gd name="T6" fmla="*/ 897 w 2898"/>
              <a:gd name="T7" fmla="*/ 212 h 1249"/>
              <a:gd name="T8" fmla="*/ 881 w 2898"/>
              <a:gd name="T9" fmla="*/ 258 h 1249"/>
              <a:gd name="T10" fmla="*/ 865 w 2898"/>
              <a:gd name="T11" fmla="*/ 302 h 1249"/>
              <a:gd name="T12" fmla="*/ 847 w 2898"/>
              <a:gd name="T13" fmla="*/ 346 h 1249"/>
              <a:gd name="T14" fmla="*/ 827 w 2898"/>
              <a:gd name="T15" fmla="*/ 390 h 1249"/>
              <a:gd name="T16" fmla="*/ 803 w 2898"/>
              <a:gd name="T17" fmla="*/ 432 h 1249"/>
              <a:gd name="T18" fmla="*/ 779 w 2898"/>
              <a:gd name="T19" fmla="*/ 472 h 1249"/>
              <a:gd name="T20" fmla="*/ 753 w 2898"/>
              <a:gd name="T21" fmla="*/ 511 h 1249"/>
              <a:gd name="T22" fmla="*/ 725 w 2898"/>
              <a:gd name="T23" fmla="*/ 549 h 1249"/>
              <a:gd name="T24" fmla="*/ 694 w 2898"/>
              <a:gd name="T25" fmla="*/ 585 h 1249"/>
              <a:gd name="T26" fmla="*/ 662 w 2898"/>
              <a:gd name="T27" fmla="*/ 621 h 1249"/>
              <a:gd name="T28" fmla="*/ 628 w 2898"/>
              <a:gd name="T29" fmla="*/ 653 h 1249"/>
              <a:gd name="T30" fmla="*/ 594 w 2898"/>
              <a:gd name="T31" fmla="*/ 685 h 1249"/>
              <a:gd name="T32" fmla="*/ 558 w 2898"/>
              <a:gd name="T33" fmla="*/ 715 h 1249"/>
              <a:gd name="T34" fmla="*/ 520 w 2898"/>
              <a:gd name="T35" fmla="*/ 743 h 1249"/>
              <a:gd name="T36" fmla="*/ 480 w 2898"/>
              <a:gd name="T37" fmla="*/ 769 h 1249"/>
              <a:gd name="T38" fmla="*/ 440 w 2898"/>
              <a:gd name="T39" fmla="*/ 795 h 1249"/>
              <a:gd name="T40" fmla="*/ 398 w 2898"/>
              <a:gd name="T41" fmla="*/ 817 h 1249"/>
              <a:gd name="T42" fmla="*/ 354 w 2898"/>
              <a:gd name="T43" fmla="*/ 837 h 1249"/>
              <a:gd name="T44" fmla="*/ 310 w 2898"/>
              <a:gd name="T45" fmla="*/ 857 h 1249"/>
              <a:gd name="T46" fmla="*/ 266 w 2898"/>
              <a:gd name="T47" fmla="*/ 873 h 1249"/>
              <a:gd name="T48" fmla="*/ 220 w 2898"/>
              <a:gd name="T49" fmla="*/ 887 h 1249"/>
              <a:gd name="T50" fmla="*/ 172 w 2898"/>
              <a:gd name="T51" fmla="*/ 899 h 1249"/>
              <a:gd name="T52" fmla="*/ 124 w 2898"/>
              <a:gd name="T53" fmla="*/ 909 h 1249"/>
              <a:gd name="T54" fmla="*/ 76 w 2898"/>
              <a:gd name="T55" fmla="*/ 917 h 1249"/>
              <a:gd name="T56" fmla="*/ 26 w 2898"/>
              <a:gd name="T57" fmla="*/ 921 h 1249"/>
              <a:gd name="T58" fmla="*/ 0 w 2898"/>
              <a:gd name="T59" fmla="*/ 923 h 1249"/>
              <a:gd name="T60" fmla="*/ 2898 w 2898"/>
              <a:gd name="T61" fmla="*/ 1249 h 1249"/>
              <a:gd name="T62" fmla="*/ 931 w 2898"/>
              <a:gd name="T63" fmla="*/ 0 h 1249"/>
              <a:gd name="T64" fmla="*/ 929 w 2898"/>
              <a:gd name="T65" fmla="*/ 44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8" h="1249">
                <a:moveTo>
                  <a:pt x="929" y="44"/>
                </a:moveTo>
                <a:lnTo>
                  <a:pt x="925" y="68"/>
                </a:lnTo>
                <a:lnTo>
                  <a:pt x="923" y="92"/>
                </a:lnTo>
                <a:lnTo>
                  <a:pt x="919" y="116"/>
                </a:lnTo>
                <a:lnTo>
                  <a:pt x="913" y="140"/>
                </a:lnTo>
                <a:lnTo>
                  <a:pt x="909" y="164"/>
                </a:lnTo>
                <a:lnTo>
                  <a:pt x="903" y="188"/>
                </a:lnTo>
                <a:lnTo>
                  <a:pt x="897" y="212"/>
                </a:lnTo>
                <a:lnTo>
                  <a:pt x="889" y="234"/>
                </a:lnTo>
                <a:lnTo>
                  <a:pt x="881" y="258"/>
                </a:lnTo>
                <a:lnTo>
                  <a:pt x="873" y="280"/>
                </a:lnTo>
                <a:lnTo>
                  <a:pt x="865" y="302"/>
                </a:lnTo>
                <a:lnTo>
                  <a:pt x="857" y="324"/>
                </a:lnTo>
                <a:lnTo>
                  <a:pt x="847" y="346"/>
                </a:lnTo>
                <a:lnTo>
                  <a:pt x="837" y="368"/>
                </a:lnTo>
                <a:lnTo>
                  <a:pt x="827" y="390"/>
                </a:lnTo>
                <a:lnTo>
                  <a:pt x="815" y="410"/>
                </a:lnTo>
                <a:lnTo>
                  <a:pt x="803" y="432"/>
                </a:lnTo>
                <a:lnTo>
                  <a:pt x="791" y="452"/>
                </a:lnTo>
                <a:lnTo>
                  <a:pt x="779" y="472"/>
                </a:lnTo>
                <a:lnTo>
                  <a:pt x="767" y="493"/>
                </a:lnTo>
                <a:lnTo>
                  <a:pt x="753" y="511"/>
                </a:lnTo>
                <a:lnTo>
                  <a:pt x="739" y="531"/>
                </a:lnTo>
                <a:lnTo>
                  <a:pt x="725" y="549"/>
                </a:lnTo>
                <a:lnTo>
                  <a:pt x="708" y="567"/>
                </a:lnTo>
                <a:lnTo>
                  <a:pt x="694" y="585"/>
                </a:lnTo>
                <a:lnTo>
                  <a:pt x="678" y="603"/>
                </a:lnTo>
                <a:lnTo>
                  <a:pt x="662" y="621"/>
                </a:lnTo>
                <a:lnTo>
                  <a:pt x="644" y="637"/>
                </a:lnTo>
                <a:lnTo>
                  <a:pt x="628" y="653"/>
                </a:lnTo>
                <a:lnTo>
                  <a:pt x="612" y="669"/>
                </a:lnTo>
                <a:lnTo>
                  <a:pt x="594" y="685"/>
                </a:lnTo>
                <a:lnTo>
                  <a:pt x="576" y="701"/>
                </a:lnTo>
                <a:lnTo>
                  <a:pt x="558" y="715"/>
                </a:lnTo>
                <a:lnTo>
                  <a:pt x="538" y="729"/>
                </a:lnTo>
                <a:lnTo>
                  <a:pt x="520" y="743"/>
                </a:lnTo>
                <a:lnTo>
                  <a:pt x="500" y="757"/>
                </a:lnTo>
                <a:lnTo>
                  <a:pt x="480" y="769"/>
                </a:lnTo>
                <a:lnTo>
                  <a:pt x="460" y="783"/>
                </a:lnTo>
                <a:lnTo>
                  <a:pt x="440" y="795"/>
                </a:lnTo>
                <a:lnTo>
                  <a:pt x="420" y="807"/>
                </a:lnTo>
                <a:lnTo>
                  <a:pt x="398" y="817"/>
                </a:lnTo>
                <a:lnTo>
                  <a:pt x="376" y="827"/>
                </a:lnTo>
                <a:lnTo>
                  <a:pt x="354" y="837"/>
                </a:lnTo>
                <a:lnTo>
                  <a:pt x="334" y="847"/>
                </a:lnTo>
                <a:lnTo>
                  <a:pt x="310" y="857"/>
                </a:lnTo>
                <a:lnTo>
                  <a:pt x="288" y="865"/>
                </a:lnTo>
                <a:lnTo>
                  <a:pt x="266" y="873"/>
                </a:lnTo>
                <a:lnTo>
                  <a:pt x="244" y="881"/>
                </a:lnTo>
                <a:lnTo>
                  <a:pt x="220" y="887"/>
                </a:lnTo>
                <a:lnTo>
                  <a:pt x="196" y="893"/>
                </a:lnTo>
                <a:lnTo>
                  <a:pt x="172" y="899"/>
                </a:lnTo>
                <a:lnTo>
                  <a:pt x="148" y="905"/>
                </a:lnTo>
                <a:lnTo>
                  <a:pt x="124" y="909"/>
                </a:lnTo>
                <a:lnTo>
                  <a:pt x="100" y="913"/>
                </a:lnTo>
                <a:lnTo>
                  <a:pt x="76" y="917"/>
                </a:lnTo>
                <a:lnTo>
                  <a:pt x="52" y="919"/>
                </a:lnTo>
                <a:lnTo>
                  <a:pt x="26" y="921"/>
                </a:lnTo>
                <a:lnTo>
                  <a:pt x="2" y="923"/>
                </a:lnTo>
                <a:lnTo>
                  <a:pt x="0" y="923"/>
                </a:lnTo>
                <a:lnTo>
                  <a:pt x="0" y="1249"/>
                </a:lnTo>
                <a:lnTo>
                  <a:pt x="2898" y="1249"/>
                </a:lnTo>
                <a:lnTo>
                  <a:pt x="2898" y="0"/>
                </a:lnTo>
                <a:lnTo>
                  <a:pt x="931" y="0"/>
                </a:lnTo>
                <a:lnTo>
                  <a:pt x="931" y="18"/>
                </a:lnTo>
                <a:lnTo>
                  <a:pt x="929" y="44"/>
                </a:lnTo>
                <a:close/>
              </a:path>
            </a:pathLst>
          </a:custGeom>
          <a:noFill/>
          <a:ln w="12700" cmpd="sng">
            <a:noFill/>
            <a:round/>
            <a:headEnd/>
            <a:tailEnd/>
          </a:ln>
        </p:spPr>
        <p:txBody>
          <a:bodyPr vert="horz" wrap="square" lIns="1554480" tIns="91440" rIns="91440" bIns="45720" numCol="1" anchor="t" anchorCtr="0" compatLnSpc="1">
            <a:prstTxWarp prst="textNoShape">
              <a:avLst/>
            </a:prstTxWarp>
          </a:bodyPr>
          <a:lstStyle/>
          <a:p>
            <a:pPr>
              <a:spcAft>
                <a:spcPts val="600"/>
              </a:spcAft>
            </a:pPr>
            <a:r>
              <a:rPr lang="en-US" sz="1000" b="1" dirty="0">
                <a:solidFill>
                  <a:schemeClr val="accent4"/>
                </a:solidFill>
              </a:rPr>
              <a:t>BUSINESS OUTCOME BASED MODELS</a:t>
            </a:r>
          </a:p>
          <a:p>
            <a:pPr marL="144000" indent="-144000">
              <a:buClr>
                <a:srgbClr val="595959"/>
              </a:buClr>
              <a:buFont typeface="Wingdings" panose="05000000000000000000" pitchFamily="2" charset="2"/>
              <a:buChar char="§"/>
            </a:pPr>
            <a:r>
              <a:rPr lang="en-US" sz="1000" dirty="0" err="1"/>
              <a:t>Preferrred</a:t>
            </a:r>
            <a:r>
              <a:rPr lang="en-US" sz="1000" dirty="0"/>
              <a:t> over players like TCS, Wipro, </a:t>
            </a:r>
            <a:r>
              <a:rPr lang="en-US" sz="1000" dirty="0" err="1"/>
              <a:t>Netmagic</a:t>
            </a:r>
            <a:endParaRPr lang="en-US" sz="1000" dirty="0"/>
          </a:p>
        </p:txBody>
      </p:sp>
      <p:sp>
        <p:nvSpPr>
          <p:cNvPr id="30" name="Freeform 36">
            <a:extLst>
              <a:ext uri="{FF2B5EF4-FFF2-40B4-BE49-F238E27FC236}">
                <a16:creationId xmlns:a16="http://schemas.microsoft.com/office/drawing/2014/main" id="{1FEC4A4C-87DE-4333-A1D2-AE8252454F76}"/>
              </a:ext>
            </a:extLst>
          </p:cNvPr>
          <p:cNvSpPr>
            <a:spLocks/>
          </p:cNvSpPr>
          <p:nvPr/>
        </p:nvSpPr>
        <p:spPr bwMode="auto">
          <a:xfrm>
            <a:off x="4623495" y="1023939"/>
            <a:ext cx="4125219" cy="1753466"/>
          </a:xfrm>
          <a:custGeom>
            <a:avLst/>
            <a:gdLst>
              <a:gd name="T0" fmla="*/ 50 w 2898"/>
              <a:gd name="T1" fmla="*/ 336 h 1249"/>
              <a:gd name="T2" fmla="*/ 100 w 2898"/>
              <a:gd name="T3" fmla="*/ 342 h 1249"/>
              <a:gd name="T4" fmla="*/ 148 w 2898"/>
              <a:gd name="T5" fmla="*/ 350 h 1249"/>
              <a:gd name="T6" fmla="*/ 196 w 2898"/>
              <a:gd name="T7" fmla="*/ 362 h 1249"/>
              <a:gd name="T8" fmla="*/ 242 w 2898"/>
              <a:gd name="T9" fmla="*/ 374 h 1249"/>
              <a:gd name="T10" fmla="*/ 288 w 2898"/>
              <a:gd name="T11" fmla="*/ 390 h 1249"/>
              <a:gd name="T12" fmla="*/ 332 w 2898"/>
              <a:gd name="T13" fmla="*/ 408 h 1249"/>
              <a:gd name="T14" fmla="*/ 376 w 2898"/>
              <a:gd name="T15" fmla="*/ 426 h 1249"/>
              <a:gd name="T16" fmla="*/ 418 w 2898"/>
              <a:gd name="T17" fmla="*/ 448 h 1249"/>
              <a:gd name="T18" fmla="*/ 460 w 2898"/>
              <a:gd name="T19" fmla="*/ 472 h 1249"/>
              <a:gd name="T20" fmla="*/ 500 w 2898"/>
              <a:gd name="T21" fmla="*/ 498 h 1249"/>
              <a:gd name="T22" fmla="*/ 538 w 2898"/>
              <a:gd name="T23" fmla="*/ 524 h 1249"/>
              <a:gd name="T24" fmla="*/ 574 w 2898"/>
              <a:gd name="T25" fmla="*/ 554 h 1249"/>
              <a:gd name="T26" fmla="*/ 610 w 2898"/>
              <a:gd name="T27" fmla="*/ 584 h 1249"/>
              <a:gd name="T28" fmla="*/ 644 w 2898"/>
              <a:gd name="T29" fmla="*/ 618 h 1249"/>
              <a:gd name="T30" fmla="*/ 676 w 2898"/>
              <a:gd name="T31" fmla="*/ 651 h 1249"/>
              <a:gd name="T32" fmla="*/ 708 w 2898"/>
              <a:gd name="T33" fmla="*/ 687 h 1249"/>
              <a:gd name="T34" fmla="*/ 737 w 2898"/>
              <a:gd name="T35" fmla="*/ 725 h 1249"/>
              <a:gd name="T36" fmla="*/ 765 w 2898"/>
              <a:gd name="T37" fmla="*/ 763 h 1249"/>
              <a:gd name="T38" fmla="*/ 791 w 2898"/>
              <a:gd name="T39" fmla="*/ 803 h 1249"/>
              <a:gd name="T40" fmla="*/ 815 w 2898"/>
              <a:gd name="T41" fmla="*/ 843 h 1249"/>
              <a:gd name="T42" fmla="*/ 837 w 2898"/>
              <a:gd name="T43" fmla="*/ 885 h 1249"/>
              <a:gd name="T44" fmla="*/ 855 w 2898"/>
              <a:gd name="T45" fmla="*/ 929 h 1249"/>
              <a:gd name="T46" fmla="*/ 873 w 2898"/>
              <a:gd name="T47" fmla="*/ 973 h 1249"/>
              <a:gd name="T48" fmla="*/ 889 w 2898"/>
              <a:gd name="T49" fmla="*/ 1019 h 1249"/>
              <a:gd name="T50" fmla="*/ 903 w 2898"/>
              <a:gd name="T51" fmla="*/ 1065 h 1249"/>
              <a:gd name="T52" fmla="*/ 913 w 2898"/>
              <a:gd name="T53" fmla="*/ 1113 h 1249"/>
              <a:gd name="T54" fmla="*/ 921 w 2898"/>
              <a:gd name="T55" fmla="*/ 1161 h 1249"/>
              <a:gd name="T56" fmla="*/ 929 w 2898"/>
              <a:gd name="T57" fmla="*/ 1211 h 1249"/>
              <a:gd name="T58" fmla="*/ 931 w 2898"/>
              <a:gd name="T59" fmla="*/ 1249 h 1249"/>
              <a:gd name="T60" fmla="*/ 2898 w 2898"/>
              <a:gd name="T61" fmla="*/ 0 h 1249"/>
              <a:gd name="T62" fmla="*/ 0 w 2898"/>
              <a:gd name="T63" fmla="*/ 332 h 1249"/>
              <a:gd name="T64" fmla="*/ 26 w 2898"/>
              <a:gd name="T65" fmla="*/ 334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8" h="1249">
                <a:moveTo>
                  <a:pt x="26" y="334"/>
                </a:moveTo>
                <a:lnTo>
                  <a:pt x="50" y="336"/>
                </a:lnTo>
                <a:lnTo>
                  <a:pt x="76" y="338"/>
                </a:lnTo>
                <a:lnTo>
                  <a:pt x="100" y="342"/>
                </a:lnTo>
                <a:lnTo>
                  <a:pt x="124" y="346"/>
                </a:lnTo>
                <a:lnTo>
                  <a:pt x="148" y="350"/>
                </a:lnTo>
                <a:lnTo>
                  <a:pt x="172" y="356"/>
                </a:lnTo>
                <a:lnTo>
                  <a:pt x="196" y="362"/>
                </a:lnTo>
                <a:lnTo>
                  <a:pt x="218" y="368"/>
                </a:lnTo>
                <a:lnTo>
                  <a:pt x="242" y="374"/>
                </a:lnTo>
                <a:lnTo>
                  <a:pt x="266" y="382"/>
                </a:lnTo>
                <a:lnTo>
                  <a:pt x="288" y="390"/>
                </a:lnTo>
                <a:lnTo>
                  <a:pt x="310" y="398"/>
                </a:lnTo>
                <a:lnTo>
                  <a:pt x="332" y="408"/>
                </a:lnTo>
                <a:lnTo>
                  <a:pt x="354" y="416"/>
                </a:lnTo>
                <a:lnTo>
                  <a:pt x="376" y="426"/>
                </a:lnTo>
                <a:lnTo>
                  <a:pt x="398" y="438"/>
                </a:lnTo>
                <a:lnTo>
                  <a:pt x="418" y="448"/>
                </a:lnTo>
                <a:lnTo>
                  <a:pt x="438" y="460"/>
                </a:lnTo>
                <a:lnTo>
                  <a:pt x="460" y="472"/>
                </a:lnTo>
                <a:lnTo>
                  <a:pt x="480" y="484"/>
                </a:lnTo>
                <a:lnTo>
                  <a:pt x="500" y="498"/>
                </a:lnTo>
                <a:lnTo>
                  <a:pt x="518" y="510"/>
                </a:lnTo>
                <a:lnTo>
                  <a:pt x="538" y="524"/>
                </a:lnTo>
                <a:lnTo>
                  <a:pt x="556" y="538"/>
                </a:lnTo>
                <a:lnTo>
                  <a:pt x="574" y="554"/>
                </a:lnTo>
                <a:lnTo>
                  <a:pt x="592" y="568"/>
                </a:lnTo>
                <a:lnTo>
                  <a:pt x="610" y="584"/>
                </a:lnTo>
                <a:lnTo>
                  <a:pt x="628" y="600"/>
                </a:lnTo>
                <a:lnTo>
                  <a:pt x="644" y="618"/>
                </a:lnTo>
                <a:lnTo>
                  <a:pt x="660" y="635"/>
                </a:lnTo>
                <a:lnTo>
                  <a:pt x="676" y="651"/>
                </a:lnTo>
                <a:lnTo>
                  <a:pt x="692" y="669"/>
                </a:lnTo>
                <a:lnTo>
                  <a:pt x="708" y="687"/>
                </a:lnTo>
                <a:lnTo>
                  <a:pt x="723" y="705"/>
                </a:lnTo>
                <a:lnTo>
                  <a:pt x="737" y="725"/>
                </a:lnTo>
                <a:lnTo>
                  <a:pt x="751" y="743"/>
                </a:lnTo>
                <a:lnTo>
                  <a:pt x="765" y="763"/>
                </a:lnTo>
                <a:lnTo>
                  <a:pt x="779" y="783"/>
                </a:lnTo>
                <a:lnTo>
                  <a:pt x="791" y="803"/>
                </a:lnTo>
                <a:lnTo>
                  <a:pt x="803" y="823"/>
                </a:lnTo>
                <a:lnTo>
                  <a:pt x="815" y="843"/>
                </a:lnTo>
                <a:lnTo>
                  <a:pt x="825" y="865"/>
                </a:lnTo>
                <a:lnTo>
                  <a:pt x="837" y="885"/>
                </a:lnTo>
                <a:lnTo>
                  <a:pt x="847" y="907"/>
                </a:lnTo>
                <a:lnTo>
                  <a:pt x="855" y="929"/>
                </a:lnTo>
                <a:lnTo>
                  <a:pt x="865" y="951"/>
                </a:lnTo>
                <a:lnTo>
                  <a:pt x="873" y="973"/>
                </a:lnTo>
                <a:lnTo>
                  <a:pt x="881" y="997"/>
                </a:lnTo>
                <a:lnTo>
                  <a:pt x="889" y="1019"/>
                </a:lnTo>
                <a:lnTo>
                  <a:pt x="895" y="1043"/>
                </a:lnTo>
                <a:lnTo>
                  <a:pt x="903" y="1065"/>
                </a:lnTo>
                <a:lnTo>
                  <a:pt x="907" y="1089"/>
                </a:lnTo>
                <a:lnTo>
                  <a:pt x="913" y="1113"/>
                </a:lnTo>
                <a:lnTo>
                  <a:pt x="917" y="1137"/>
                </a:lnTo>
                <a:lnTo>
                  <a:pt x="921" y="1161"/>
                </a:lnTo>
                <a:lnTo>
                  <a:pt x="925" y="1185"/>
                </a:lnTo>
                <a:lnTo>
                  <a:pt x="929" y="1211"/>
                </a:lnTo>
                <a:lnTo>
                  <a:pt x="931" y="1235"/>
                </a:lnTo>
                <a:lnTo>
                  <a:pt x="931" y="1249"/>
                </a:lnTo>
                <a:lnTo>
                  <a:pt x="2898" y="1249"/>
                </a:lnTo>
                <a:lnTo>
                  <a:pt x="2898" y="0"/>
                </a:lnTo>
                <a:lnTo>
                  <a:pt x="0" y="0"/>
                </a:lnTo>
                <a:lnTo>
                  <a:pt x="0" y="332"/>
                </a:lnTo>
                <a:lnTo>
                  <a:pt x="0" y="332"/>
                </a:lnTo>
                <a:lnTo>
                  <a:pt x="26" y="334"/>
                </a:lnTo>
                <a:close/>
              </a:path>
            </a:pathLst>
          </a:custGeom>
          <a:noFill/>
          <a:ln w="12700" cmpd="sng">
            <a:noFill/>
            <a:round/>
            <a:headEnd/>
            <a:tailEnd/>
          </a:ln>
        </p:spPr>
        <p:txBody>
          <a:bodyPr vert="horz" wrap="square" lIns="1554480" tIns="91440" rIns="91440" bIns="45720" numCol="1" anchor="t" anchorCtr="0" compatLnSpc="1">
            <a:prstTxWarp prst="textNoShape">
              <a:avLst/>
            </a:prstTxWarp>
          </a:bodyPr>
          <a:lstStyle/>
          <a:p>
            <a:pPr>
              <a:spcAft>
                <a:spcPts val="600"/>
              </a:spcAft>
            </a:pPr>
            <a:r>
              <a:rPr lang="en-US" sz="1000" b="1" dirty="0">
                <a:solidFill>
                  <a:schemeClr val="accent2"/>
                </a:solidFill>
              </a:rPr>
              <a:t>LARGE NETWORK TRANSFORMATION PROJECTS</a:t>
            </a:r>
          </a:p>
          <a:p>
            <a:pPr marL="144000" indent="-144000">
              <a:buClr>
                <a:srgbClr val="595959"/>
              </a:buClr>
              <a:buFont typeface="Wingdings" panose="05000000000000000000" pitchFamily="2" charset="2"/>
              <a:buChar char="§"/>
            </a:pPr>
            <a:r>
              <a:rPr lang="en-US" sz="1000" dirty="0"/>
              <a:t>Preferred over players like IBM, Wipro, Dimension Data, Tata Communications &amp; Airtel</a:t>
            </a:r>
          </a:p>
        </p:txBody>
      </p:sp>
      <p:grpSp>
        <p:nvGrpSpPr>
          <p:cNvPr id="31" name="Group 30">
            <a:extLst>
              <a:ext uri="{FF2B5EF4-FFF2-40B4-BE49-F238E27FC236}">
                <a16:creationId xmlns:a16="http://schemas.microsoft.com/office/drawing/2014/main" id="{F58B67E1-7D6B-43BA-B595-7A47ED0BEFED}"/>
              </a:ext>
            </a:extLst>
          </p:cNvPr>
          <p:cNvGrpSpPr/>
          <p:nvPr/>
        </p:nvGrpSpPr>
        <p:grpSpPr>
          <a:xfrm>
            <a:off x="3269775" y="1602344"/>
            <a:ext cx="2565094" cy="2524204"/>
            <a:chOff x="3269775" y="1602344"/>
            <a:chExt cx="2565094" cy="2524204"/>
          </a:xfrm>
        </p:grpSpPr>
        <p:sp>
          <p:nvSpPr>
            <p:cNvPr id="32" name="Freeform 30">
              <a:extLst>
                <a:ext uri="{FF2B5EF4-FFF2-40B4-BE49-F238E27FC236}">
                  <a16:creationId xmlns:a16="http://schemas.microsoft.com/office/drawing/2014/main" id="{D41DBAA4-D0E7-4B51-A761-454806A19568}"/>
                </a:ext>
              </a:extLst>
            </p:cNvPr>
            <p:cNvSpPr>
              <a:spLocks/>
            </p:cNvSpPr>
            <p:nvPr/>
          </p:nvSpPr>
          <p:spPr bwMode="auto">
            <a:xfrm>
              <a:off x="3269775" y="2943064"/>
              <a:ext cx="1214221" cy="1183484"/>
            </a:xfrm>
            <a:custGeom>
              <a:avLst/>
              <a:gdLst>
                <a:gd name="T0" fmla="*/ 2 w 853"/>
                <a:gd name="T1" fmla="*/ 12 h 843"/>
                <a:gd name="T2" fmla="*/ 4 w 853"/>
                <a:gd name="T3" fmla="*/ 36 h 843"/>
                <a:gd name="T4" fmla="*/ 6 w 853"/>
                <a:gd name="T5" fmla="*/ 58 h 843"/>
                <a:gd name="T6" fmla="*/ 10 w 853"/>
                <a:gd name="T7" fmla="*/ 80 h 843"/>
                <a:gd name="T8" fmla="*/ 12 w 853"/>
                <a:gd name="T9" fmla="*/ 102 h 843"/>
                <a:gd name="T10" fmla="*/ 16 w 853"/>
                <a:gd name="T11" fmla="*/ 124 h 843"/>
                <a:gd name="T12" fmla="*/ 22 w 853"/>
                <a:gd name="T13" fmla="*/ 146 h 843"/>
                <a:gd name="T14" fmla="*/ 28 w 853"/>
                <a:gd name="T15" fmla="*/ 168 h 843"/>
                <a:gd name="T16" fmla="*/ 32 w 853"/>
                <a:gd name="T17" fmla="*/ 190 h 843"/>
                <a:gd name="T18" fmla="*/ 40 w 853"/>
                <a:gd name="T19" fmla="*/ 212 h 843"/>
                <a:gd name="T20" fmla="*/ 46 w 853"/>
                <a:gd name="T21" fmla="*/ 232 h 843"/>
                <a:gd name="T22" fmla="*/ 54 w 853"/>
                <a:gd name="T23" fmla="*/ 254 h 843"/>
                <a:gd name="T24" fmla="*/ 62 w 853"/>
                <a:gd name="T25" fmla="*/ 274 h 843"/>
                <a:gd name="T26" fmla="*/ 70 w 853"/>
                <a:gd name="T27" fmla="*/ 294 h 843"/>
                <a:gd name="T28" fmla="*/ 78 w 853"/>
                <a:gd name="T29" fmla="*/ 314 h 843"/>
                <a:gd name="T30" fmla="*/ 88 w 853"/>
                <a:gd name="T31" fmla="*/ 334 h 843"/>
                <a:gd name="T32" fmla="*/ 98 w 853"/>
                <a:gd name="T33" fmla="*/ 354 h 843"/>
                <a:gd name="T34" fmla="*/ 108 w 853"/>
                <a:gd name="T35" fmla="*/ 372 h 843"/>
                <a:gd name="T36" fmla="*/ 118 w 853"/>
                <a:gd name="T37" fmla="*/ 392 h 843"/>
                <a:gd name="T38" fmla="*/ 130 w 853"/>
                <a:gd name="T39" fmla="*/ 410 h 843"/>
                <a:gd name="T40" fmla="*/ 140 w 853"/>
                <a:gd name="T41" fmla="*/ 428 h 843"/>
                <a:gd name="T42" fmla="*/ 152 w 853"/>
                <a:gd name="T43" fmla="*/ 446 h 843"/>
                <a:gd name="T44" fmla="*/ 164 w 853"/>
                <a:gd name="T45" fmla="*/ 464 h 843"/>
                <a:gd name="T46" fmla="*/ 178 w 853"/>
                <a:gd name="T47" fmla="*/ 482 h 843"/>
                <a:gd name="T48" fmla="*/ 190 w 853"/>
                <a:gd name="T49" fmla="*/ 501 h 843"/>
                <a:gd name="T50" fmla="*/ 204 w 853"/>
                <a:gd name="T51" fmla="*/ 517 h 843"/>
                <a:gd name="T52" fmla="*/ 218 w 853"/>
                <a:gd name="T53" fmla="*/ 533 h 843"/>
                <a:gd name="T54" fmla="*/ 233 w 853"/>
                <a:gd name="T55" fmla="*/ 549 h 843"/>
                <a:gd name="T56" fmla="*/ 249 w 853"/>
                <a:gd name="T57" fmla="*/ 565 h 843"/>
                <a:gd name="T58" fmla="*/ 263 w 853"/>
                <a:gd name="T59" fmla="*/ 581 h 843"/>
                <a:gd name="T60" fmla="*/ 279 w 853"/>
                <a:gd name="T61" fmla="*/ 597 h 843"/>
                <a:gd name="T62" fmla="*/ 295 w 853"/>
                <a:gd name="T63" fmla="*/ 611 h 843"/>
                <a:gd name="T64" fmla="*/ 311 w 853"/>
                <a:gd name="T65" fmla="*/ 625 h 843"/>
                <a:gd name="T66" fmla="*/ 327 w 853"/>
                <a:gd name="T67" fmla="*/ 639 h 843"/>
                <a:gd name="T68" fmla="*/ 345 w 853"/>
                <a:gd name="T69" fmla="*/ 653 h 843"/>
                <a:gd name="T70" fmla="*/ 361 w 853"/>
                <a:gd name="T71" fmla="*/ 665 h 843"/>
                <a:gd name="T72" fmla="*/ 379 w 853"/>
                <a:gd name="T73" fmla="*/ 679 h 843"/>
                <a:gd name="T74" fmla="*/ 397 w 853"/>
                <a:gd name="T75" fmla="*/ 691 h 843"/>
                <a:gd name="T76" fmla="*/ 415 w 853"/>
                <a:gd name="T77" fmla="*/ 703 h 843"/>
                <a:gd name="T78" fmla="*/ 433 w 853"/>
                <a:gd name="T79" fmla="*/ 715 h 843"/>
                <a:gd name="T80" fmla="*/ 453 w 853"/>
                <a:gd name="T81" fmla="*/ 725 h 843"/>
                <a:gd name="T82" fmla="*/ 471 w 853"/>
                <a:gd name="T83" fmla="*/ 737 h 843"/>
                <a:gd name="T84" fmla="*/ 491 w 853"/>
                <a:gd name="T85" fmla="*/ 747 h 843"/>
                <a:gd name="T86" fmla="*/ 511 w 853"/>
                <a:gd name="T87" fmla="*/ 757 h 843"/>
                <a:gd name="T88" fmla="*/ 531 w 853"/>
                <a:gd name="T89" fmla="*/ 765 h 843"/>
                <a:gd name="T90" fmla="*/ 551 w 853"/>
                <a:gd name="T91" fmla="*/ 775 h 843"/>
                <a:gd name="T92" fmla="*/ 571 w 853"/>
                <a:gd name="T93" fmla="*/ 783 h 843"/>
                <a:gd name="T94" fmla="*/ 591 w 853"/>
                <a:gd name="T95" fmla="*/ 791 h 843"/>
                <a:gd name="T96" fmla="*/ 613 w 853"/>
                <a:gd name="T97" fmla="*/ 797 h 843"/>
                <a:gd name="T98" fmla="*/ 633 w 853"/>
                <a:gd name="T99" fmla="*/ 805 h 843"/>
                <a:gd name="T100" fmla="*/ 655 w 853"/>
                <a:gd name="T101" fmla="*/ 811 h 843"/>
                <a:gd name="T102" fmla="*/ 675 w 853"/>
                <a:gd name="T103" fmla="*/ 817 h 843"/>
                <a:gd name="T104" fmla="*/ 697 w 853"/>
                <a:gd name="T105" fmla="*/ 821 h 843"/>
                <a:gd name="T106" fmla="*/ 719 w 853"/>
                <a:gd name="T107" fmla="*/ 827 h 843"/>
                <a:gd name="T108" fmla="*/ 741 w 853"/>
                <a:gd name="T109" fmla="*/ 831 h 843"/>
                <a:gd name="T110" fmla="*/ 763 w 853"/>
                <a:gd name="T111" fmla="*/ 835 h 843"/>
                <a:gd name="T112" fmla="*/ 787 w 853"/>
                <a:gd name="T113" fmla="*/ 837 h 843"/>
                <a:gd name="T114" fmla="*/ 809 w 853"/>
                <a:gd name="T115" fmla="*/ 841 h 843"/>
                <a:gd name="T116" fmla="*/ 831 w 853"/>
                <a:gd name="T117" fmla="*/ 843 h 843"/>
                <a:gd name="T118" fmla="*/ 853 w 853"/>
                <a:gd name="T119" fmla="*/ 843 h 843"/>
                <a:gd name="T120" fmla="*/ 853 w 853"/>
                <a:gd name="T121" fmla="*/ 0 h 843"/>
                <a:gd name="T122" fmla="*/ 0 w 853"/>
                <a:gd name="T123" fmla="*/ 0 h 843"/>
                <a:gd name="T124" fmla="*/ 2 w 853"/>
                <a:gd name="T125" fmla="*/ 12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3" h="843">
                  <a:moveTo>
                    <a:pt x="2" y="12"/>
                  </a:moveTo>
                  <a:lnTo>
                    <a:pt x="4" y="36"/>
                  </a:lnTo>
                  <a:lnTo>
                    <a:pt x="6" y="58"/>
                  </a:lnTo>
                  <a:lnTo>
                    <a:pt x="10" y="80"/>
                  </a:lnTo>
                  <a:lnTo>
                    <a:pt x="12" y="102"/>
                  </a:lnTo>
                  <a:lnTo>
                    <a:pt x="16" y="124"/>
                  </a:lnTo>
                  <a:lnTo>
                    <a:pt x="22" y="146"/>
                  </a:lnTo>
                  <a:lnTo>
                    <a:pt x="28" y="168"/>
                  </a:lnTo>
                  <a:lnTo>
                    <a:pt x="32" y="190"/>
                  </a:lnTo>
                  <a:lnTo>
                    <a:pt x="40" y="212"/>
                  </a:lnTo>
                  <a:lnTo>
                    <a:pt x="46" y="232"/>
                  </a:lnTo>
                  <a:lnTo>
                    <a:pt x="54" y="254"/>
                  </a:lnTo>
                  <a:lnTo>
                    <a:pt x="62" y="274"/>
                  </a:lnTo>
                  <a:lnTo>
                    <a:pt x="70" y="294"/>
                  </a:lnTo>
                  <a:lnTo>
                    <a:pt x="78" y="314"/>
                  </a:lnTo>
                  <a:lnTo>
                    <a:pt x="88" y="334"/>
                  </a:lnTo>
                  <a:lnTo>
                    <a:pt x="98" y="354"/>
                  </a:lnTo>
                  <a:lnTo>
                    <a:pt x="108" y="372"/>
                  </a:lnTo>
                  <a:lnTo>
                    <a:pt x="118" y="392"/>
                  </a:lnTo>
                  <a:lnTo>
                    <a:pt x="130" y="410"/>
                  </a:lnTo>
                  <a:lnTo>
                    <a:pt x="140" y="428"/>
                  </a:lnTo>
                  <a:lnTo>
                    <a:pt x="152" y="446"/>
                  </a:lnTo>
                  <a:lnTo>
                    <a:pt x="164" y="464"/>
                  </a:lnTo>
                  <a:lnTo>
                    <a:pt x="178" y="482"/>
                  </a:lnTo>
                  <a:lnTo>
                    <a:pt x="190" y="501"/>
                  </a:lnTo>
                  <a:lnTo>
                    <a:pt x="204" y="517"/>
                  </a:lnTo>
                  <a:lnTo>
                    <a:pt x="218" y="533"/>
                  </a:lnTo>
                  <a:lnTo>
                    <a:pt x="233" y="549"/>
                  </a:lnTo>
                  <a:lnTo>
                    <a:pt x="249" y="565"/>
                  </a:lnTo>
                  <a:lnTo>
                    <a:pt x="263" y="581"/>
                  </a:lnTo>
                  <a:lnTo>
                    <a:pt x="279" y="597"/>
                  </a:lnTo>
                  <a:lnTo>
                    <a:pt x="295" y="611"/>
                  </a:lnTo>
                  <a:lnTo>
                    <a:pt x="311" y="625"/>
                  </a:lnTo>
                  <a:lnTo>
                    <a:pt x="327" y="639"/>
                  </a:lnTo>
                  <a:lnTo>
                    <a:pt x="345" y="653"/>
                  </a:lnTo>
                  <a:lnTo>
                    <a:pt x="361" y="665"/>
                  </a:lnTo>
                  <a:lnTo>
                    <a:pt x="379" y="679"/>
                  </a:lnTo>
                  <a:lnTo>
                    <a:pt x="397" y="691"/>
                  </a:lnTo>
                  <a:lnTo>
                    <a:pt x="415" y="703"/>
                  </a:lnTo>
                  <a:lnTo>
                    <a:pt x="433" y="715"/>
                  </a:lnTo>
                  <a:lnTo>
                    <a:pt x="453" y="725"/>
                  </a:lnTo>
                  <a:lnTo>
                    <a:pt x="471" y="737"/>
                  </a:lnTo>
                  <a:lnTo>
                    <a:pt x="491" y="747"/>
                  </a:lnTo>
                  <a:lnTo>
                    <a:pt x="511" y="757"/>
                  </a:lnTo>
                  <a:lnTo>
                    <a:pt x="531" y="765"/>
                  </a:lnTo>
                  <a:lnTo>
                    <a:pt x="551" y="775"/>
                  </a:lnTo>
                  <a:lnTo>
                    <a:pt x="571" y="783"/>
                  </a:lnTo>
                  <a:lnTo>
                    <a:pt x="591" y="791"/>
                  </a:lnTo>
                  <a:lnTo>
                    <a:pt x="613" y="797"/>
                  </a:lnTo>
                  <a:lnTo>
                    <a:pt x="633" y="805"/>
                  </a:lnTo>
                  <a:lnTo>
                    <a:pt x="655" y="811"/>
                  </a:lnTo>
                  <a:lnTo>
                    <a:pt x="675" y="817"/>
                  </a:lnTo>
                  <a:lnTo>
                    <a:pt x="697" y="821"/>
                  </a:lnTo>
                  <a:lnTo>
                    <a:pt x="719" y="827"/>
                  </a:lnTo>
                  <a:lnTo>
                    <a:pt x="741" y="831"/>
                  </a:lnTo>
                  <a:lnTo>
                    <a:pt x="763" y="835"/>
                  </a:lnTo>
                  <a:lnTo>
                    <a:pt x="787" y="837"/>
                  </a:lnTo>
                  <a:lnTo>
                    <a:pt x="809" y="841"/>
                  </a:lnTo>
                  <a:lnTo>
                    <a:pt x="831" y="843"/>
                  </a:lnTo>
                  <a:lnTo>
                    <a:pt x="853" y="843"/>
                  </a:lnTo>
                  <a:lnTo>
                    <a:pt x="853" y="0"/>
                  </a:lnTo>
                  <a:lnTo>
                    <a:pt x="0" y="0"/>
                  </a:lnTo>
                  <a:lnTo>
                    <a:pt x="2" y="12"/>
                  </a:lnTo>
                  <a:close/>
                </a:path>
              </a:pathLst>
            </a:custGeom>
            <a:solidFill>
              <a:schemeClr val="accent4">
                <a:lumMod val="60000"/>
                <a:lumOff val="40000"/>
              </a:schemeClr>
            </a:solidFill>
            <a:ln w="190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3">
              <a:extLst>
                <a:ext uri="{FF2B5EF4-FFF2-40B4-BE49-F238E27FC236}">
                  <a16:creationId xmlns:a16="http://schemas.microsoft.com/office/drawing/2014/main" id="{278E6712-DF8A-4FB5-BB9E-159F25336975}"/>
                </a:ext>
              </a:extLst>
            </p:cNvPr>
            <p:cNvSpPr>
              <a:spLocks/>
            </p:cNvSpPr>
            <p:nvPr/>
          </p:nvSpPr>
          <p:spPr bwMode="auto">
            <a:xfrm>
              <a:off x="3272622" y="1602344"/>
              <a:ext cx="1211374" cy="1175061"/>
            </a:xfrm>
            <a:custGeom>
              <a:avLst/>
              <a:gdLst>
                <a:gd name="T0" fmla="*/ 831 w 851"/>
                <a:gd name="T1" fmla="*/ 0 h 837"/>
                <a:gd name="T2" fmla="*/ 807 w 851"/>
                <a:gd name="T3" fmla="*/ 2 h 837"/>
                <a:gd name="T4" fmla="*/ 785 w 851"/>
                <a:gd name="T5" fmla="*/ 4 h 837"/>
                <a:gd name="T6" fmla="*/ 763 w 851"/>
                <a:gd name="T7" fmla="*/ 8 h 837"/>
                <a:gd name="T8" fmla="*/ 741 w 851"/>
                <a:gd name="T9" fmla="*/ 12 h 837"/>
                <a:gd name="T10" fmla="*/ 719 w 851"/>
                <a:gd name="T11" fmla="*/ 16 h 837"/>
                <a:gd name="T12" fmla="*/ 697 w 851"/>
                <a:gd name="T13" fmla="*/ 20 h 837"/>
                <a:gd name="T14" fmla="*/ 675 w 851"/>
                <a:gd name="T15" fmla="*/ 26 h 837"/>
                <a:gd name="T16" fmla="*/ 653 w 851"/>
                <a:gd name="T17" fmla="*/ 32 h 837"/>
                <a:gd name="T18" fmla="*/ 631 w 851"/>
                <a:gd name="T19" fmla="*/ 38 h 837"/>
                <a:gd name="T20" fmla="*/ 611 w 851"/>
                <a:gd name="T21" fmla="*/ 44 h 837"/>
                <a:gd name="T22" fmla="*/ 591 w 851"/>
                <a:gd name="T23" fmla="*/ 52 h 837"/>
                <a:gd name="T24" fmla="*/ 569 w 851"/>
                <a:gd name="T25" fmla="*/ 60 h 837"/>
                <a:gd name="T26" fmla="*/ 549 w 851"/>
                <a:gd name="T27" fmla="*/ 68 h 837"/>
                <a:gd name="T28" fmla="*/ 529 w 851"/>
                <a:gd name="T29" fmla="*/ 78 h 837"/>
                <a:gd name="T30" fmla="*/ 509 w 851"/>
                <a:gd name="T31" fmla="*/ 86 h 837"/>
                <a:gd name="T32" fmla="*/ 489 w 851"/>
                <a:gd name="T33" fmla="*/ 96 h 837"/>
                <a:gd name="T34" fmla="*/ 471 w 851"/>
                <a:gd name="T35" fmla="*/ 106 h 837"/>
                <a:gd name="T36" fmla="*/ 451 w 851"/>
                <a:gd name="T37" fmla="*/ 116 h 837"/>
                <a:gd name="T38" fmla="*/ 433 w 851"/>
                <a:gd name="T39" fmla="*/ 128 h 837"/>
                <a:gd name="T40" fmla="*/ 415 w 851"/>
                <a:gd name="T41" fmla="*/ 140 h 837"/>
                <a:gd name="T42" fmla="*/ 395 w 851"/>
                <a:gd name="T43" fmla="*/ 152 h 837"/>
                <a:gd name="T44" fmla="*/ 379 w 851"/>
                <a:gd name="T45" fmla="*/ 164 h 837"/>
                <a:gd name="T46" fmla="*/ 361 w 851"/>
                <a:gd name="T47" fmla="*/ 176 h 837"/>
                <a:gd name="T48" fmla="*/ 343 w 851"/>
                <a:gd name="T49" fmla="*/ 190 h 837"/>
                <a:gd name="T50" fmla="*/ 327 w 851"/>
                <a:gd name="T51" fmla="*/ 204 h 837"/>
                <a:gd name="T52" fmla="*/ 309 w 851"/>
                <a:gd name="T53" fmla="*/ 216 h 837"/>
                <a:gd name="T54" fmla="*/ 293 w 851"/>
                <a:gd name="T55" fmla="*/ 233 h 837"/>
                <a:gd name="T56" fmla="*/ 277 w 851"/>
                <a:gd name="T57" fmla="*/ 247 h 837"/>
                <a:gd name="T58" fmla="*/ 263 w 851"/>
                <a:gd name="T59" fmla="*/ 263 h 837"/>
                <a:gd name="T60" fmla="*/ 247 w 851"/>
                <a:gd name="T61" fmla="*/ 277 h 837"/>
                <a:gd name="T62" fmla="*/ 233 w 851"/>
                <a:gd name="T63" fmla="*/ 293 h 837"/>
                <a:gd name="T64" fmla="*/ 218 w 851"/>
                <a:gd name="T65" fmla="*/ 309 h 837"/>
                <a:gd name="T66" fmla="*/ 202 w 851"/>
                <a:gd name="T67" fmla="*/ 327 h 837"/>
                <a:gd name="T68" fmla="*/ 190 w 851"/>
                <a:gd name="T69" fmla="*/ 343 h 837"/>
                <a:gd name="T70" fmla="*/ 176 w 851"/>
                <a:gd name="T71" fmla="*/ 361 h 837"/>
                <a:gd name="T72" fmla="*/ 164 w 851"/>
                <a:gd name="T73" fmla="*/ 377 h 837"/>
                <a:gd name="T74" fmla="*/ 152 w 851"/>
                <a:gd name="T75" fmla="*/ 395 h 837"/>
                <a:gd name="T76" fmla="*/ 140 w 851"/>
                <a:gd name="T77" fmla="*/ 413 h 837"/>
                <a:gd name="T78" fmla="*/ 128 w 851"/>
                <a:gd name="T79" fmla="*/ 431 h 837"/>
                <a:gd name="T80" fmla="*/ 116 w 851"/>
                <a:gd name="T81" fmla="*/ 451 h 837"/>
                <a:gd name="T82" fmla="*/ 106 w 851"/>
                <a:gd name="T83" fmla="*/ 469 h 837"/>
                <a:gd name="T84" fmla="*/ 96 w 851"/>
                <a:gd name="T85" fmla="*/ 489 h 837"/>
                <a:gd name="T86" fmla="*/ 86 w 851"/>
                <a:gd name="T87" fmla="*/ 509 h 837"/>
                <a:gd name="T88" fmla="*/ 76 w 851"/>
                <a:gd name="T89" fmla="*/ 529 h 837"/>
                <a:gd name="T90" fmla="*/ 68 w 851"/>
                <a:gd name="T91" fmla="*/ 549 h 837"/>
                <a:gd name="T92" fmla="*/ 60 w 851"/>
                <a:gd name="T93" fmla="*/ 569 h 837"/>
                <a:gd name="T94" fmla="*/ 52 w 851"/>
                <a:gd name="T95" fmla="*/ 589 h 837"/>
                <a:gd name="T96" fmla="*/ 44 w 851"/>
                <a:gd name="T97" fmla="*/ 609 h 837"/>
                <a:gd name="T98" fmla="*/ 38 w 851"/>
                <a:gd name="T99" fmla="*/ 631 h 837"/>
                <a:gd name="T100" fmla="*/ 32 w 851"/>
                <a:gd name="T101" fmla="*/ 653 h 837"/>
                <a:gd name="T102" fmla="*/ 26 w 851"/>
                <a:gd name="T103" fmla="*/ 673 h 837"/>
                <a:gd name="T104" fmla="*/ 20 w 851"/>
                <a:gd name="T105" fmla="*/ 695 h 837"/>
                <a:gd name="T106" fmla="*/ 16 w 851"/>
                <a:gd name="T107" fmla="*/ 717 h 837"/>
                <a:gd name="T108" fmla="*/ 12 w 851"/>
                <a:gd name="T109" fmla="*/ 739 h 837"/>
                <a:gd name="T110" fmla="*/ 8 w 851"/>
                <a:gd name="T111" fmla="*/ 761 h 837"/>
                <a:gd name="T112" fmla="*/ 4 w 851"/>
                <a:gd name="T113" fmla="*/ 783 h 837"/>
                <a:gd name="T114" fmla="*/ 2 w 851"/>
                <a:gd name="T115" fmla="*/ 807 h 837"/>
                <a:gd name="T116" fmla="*/ 0 w 851"/>
                <a:gd name="T117" fmla="*/ 829 h 837"/>
                <a:gd name="T118" fmla="*/ 0 w 851"/>
                <a:gd name="T119" fmla="*/ 837 h 837"/>
                <a:gd name="T120" fmla="*/ 851 w 851"/>
                <a:gd name="T121" fmla="*/ 837 h 837"/>
                <a:gd name="T122" fmla="*/ 851 w 851"/>
                <a:gd name="T123" fmla="*/ 0 h 837"/>
                <a:gd name="T124" fmla="*/ 831 w 851"/>
                <a:gd name="T125"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1" h="837">
                  <a:moveTo>
                    <a:pt x="831" y="0"/>
                  </a:moveTo>
                  <a:lnTo>
                    <a:pt x="807" y="2"/>
                  </a:lnTo>
                  <a:lnTo>
                    <a:pt x="785" y="4"/>
                  </a:lnTo>
                  <a:lnTo>
                    <a:pt x="763" y="8"/>
                  </a:lnTo>
                  <a:lnTo>
                    <a:pt x="741" y="12"/>
                  </a:lnTo>
                  <a:lnTo>
                    <a:pt x="719" y="16"/>
                  </a:lnTo>
                  <a:lnTo>
                    <a:pt x="697" y="20"/>
                  </a:lnTo>
                  <a:lnTo>
                    <a:pt x="675" y="26"/>
                  </a:lnTo>
                  <a:lnTo>
                    <a:pt x="653" y="32"/>
                  </a:lnTo>
                  <a:lnTo>
                    <a:pt x="631" y="38"/>
                  </a:lnTo>
                  <a:lnTo>
                    <a:pt x="611" y="44"/>
                  </a:lnTo>
                  <a:lnTo>
                    <a:pt x="591" y="52"/>
                  </a:lnTo>
                  <a:lnTo>
                    <a:pt x="569" y="60"/>
                  </a:lnTo>
                  <a:lnTo>
                    <a:pt x="549" y="68"/>
                  </a:lnTo>
                  <a:lnTo>
                    <a:pt x="529" y="78"/>
                  </a:lnTo>
                  <a:lnTo>
                    <a:pt x="509" y="86"/>
                  </a:lnTo>
                  <a:lnTo>
                    <a:pt x="489" y="96"/>
                  </a:lnTo>
                  <a:lnTo>
                    <a:pt x="471" y="106"/>
                  </a:lnTo>
                  <a:lnTo>
                    <a:pt x="451" y="116"/>
                  </a:lnTo>
                  <a:lnTo>
                    <a:pt x="433" y="128"/>
                  </a:lnTo>
                  <a:lnTo>
                    <a:pt x="415" y="140"/>
                  </a:lnTo>
                  <a:lnTo>
                    <a:pt x="395" y="152"/>
                  </a:lnTo>
                  <a:lnTo>
                    <a:pt x="379" y="164"/>
                  </a:lnTo>
                  <a:lnTo>
                    <a:pt x="361" y="176"/>
                  </a:lnTo>
                  <a:lnTo>
                    <a:pt x="343" y="190"/>
                  </a:lnTo>
                  <a:lnTo>
                    <a:pt x="327" y="204"/>
                  </a:lnTo>
                  <a:lnTo>
                    <a:pt x="309" y="216"/>
                  </a:lnTo>
                  <a:lnTo>
                    <a:pt x="293" y="233"/>
                  </a:lnTo>
                  <a:lnTo>
                    <a:pt x="277" y="247"/>
                  </a:lnTo>
                  <a:lnTo>
                    <a:pt x="263" y="263"/>
                  </a:lnTo>
                  <a:lnTo>
                    <a:pt x="247" y="277"/>
                  </a:lnTo>
                  <a:lnTo>
                    <a:pt x="233" y="293"/>
                  </a:lnTo>
                  <a:lnTo>
                    <a:pt x="218" y="309"/>
                  </a:lnTo>
                  <a:lnTo>
                    <a:pt x="202" y="327"/>
                  </a:lnTo>
                  <a:lnTo>
                    <a:pt x="190" y="343"/>
                  </a:lnTo>
                  <a:lnTo>
                    <a:pt x="176" y="361"/>
                  </a:lnTo>
                  <a:lnTo>
                    <a:pt x="164" y="377"/>
                  </a:lnTo>
                  <a:lnTo>
                    <a:pt x="152" y="395"/>
                  </a:lnTo>
                  <a:lnTo>
                    <a:pt x="140" y="413"/>
                  </a:lnTo>
                  <a:lnTo>
                    <a:pt x="128" y="431"/>
                  </a:lnTo>
                  <a:lnTo>
                    <a:pt x="116" y="451"/>
                  </a:lnTo>
                  <a:lnTo>
                    <a:pt x="106" y="469"/>
                  </a:lnTo>
                  <a:lnTo>
                    <a:pt x="96" y="489"/>
                  </a:lnTo>
                  <a:lnTo>
                    <a:pt x="86" y="509"/>
                  </a:lnTo>
                  <a:lnTo>
                    <a:pt x="76" y="529"/>
                  </a:lnTo>
                  <a:lnTo>
                    <a:pt x="68" y="549"/>
                  </a:lnTo>
                  <a:lnTo>
                    <a:pt x="60" y="569"/>
                  </a:lnTo>
                  <a:lnTo>
                    <a:pt x="52" y="589"/>
                  </a:lnTo>
                  <a:lnTo>
                    <a:pt x="44" y="609"/>
                  </a:lnTo>
                  <a:lnTo>
                    <a:pt x="38" y="631"/>
                  </a:lnTo>
                  <a:lnTo>
                    <a:pt x="32" y="653"/>
                  </a:lnTo>
                  <a:lnTo>
                    <a:pt x="26" y="673"/>
                  </a:lnTo>
                  <a:lnTo>
                    <a:pt x="20" y="695"/>
                  </a:lnTo>
                  <a:lnTo>
                    <a:pt x="16" y="717"/>
                  </a:lnTo>
                  <a:lnTo>
                    <a:pt x="12" y="739"/>
                  </a:lnTo>
                  <a:lnTo>
                    <a:pt x="8" y="761"/>
                  </a:lnTo>
                  <a:lnTo>
                    <a:pt x="4" y="783"/>
                  </a:lnTo>
                  <a:lnTo>
                    <a:pt x="2" y="807"/>
                  </a:lnTo>
                  <a:lnTo>
                    <a:pt x="0" y="829"/>
                  </a:lnTo>
                  <a:lnTo>
                    <a:pt x="0" y="837"/>
                  </a:lnTo>
                  <a:lnTo>
                    <a:pt x="851" y="837"/>
                  </a:lnTo>
                  <a:lnTo>
                    <a:pt x="851" y="0"/>
                  </a:lnTo>
                  <a:lnTo>
                    <a:pt x="831" y="0"/>
                  </a:ln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5">
              <a:extLst>
                <a:ext uri="{FF2B5EF4-FFF2-40B4-BE49-F238E27FC236}">
                  <a16:creationId xmlns:a16="http://schemas.microsoft.com/office/drawing/2014/main" id="{0755ECD2-8033-453F-9BED-A191D8BE68F1}"/>
                </a:ext>
              </a:extLst>
            </p:cNvPr>
            <p:cNvSpPr>
              <a:spLocks/>
            </p:cNvSpPr>
            <p:nvPr/>
          </p:nvSpPr>
          <p:spPr bwMode="auto">
            <a:xfrm>
              <a:off x="4623495" y="2943064"/>
              <a:ext cx="1211374" cy="1183484"/>
            </a:xfrm>
            <a:custGeom>
              <a:avLst/>
              <a:gdLst>
                <a:gd name="T0" fmla="*/ 20 w 851"/>
                <a:gd name="T1" fmla="*/ 843 h 843"/>
                <a:gd name="T2" fmla="*/ 42 w 851"/>
                <a:gd name="T3" fmla="*/ 841 h 843"/>
                <a:gd name="T4" fmla="*/ 64 w 851"/>
                <a:gd name="T5" fmla="*/ 839 h 843"/>
                <a:gd name="T6" fmla="*/ 88 w 851"/>
                <a:gd name="T7" fmla="*/ 835 h 843"/>
                <a:gd name="T8" fmla="*/ 110 w 851"/>
                <a:gd name="T9" fmla="*/ 831 h 843"/>
                <a:gd name="T10" fmla="*/ 132 w 851"/>
                <a:gd name="T11" fmla="*/ 827 h 843"/>
                <a:gd name="T12" fmla="*/ 154 w 851"/>
                <a:gd name="T13" fmla="*/ 823 h 843"/>
                <a:gd name="T14" fmla="*/ 176 w 851"/>
                <a:gd name="T15" fmla="*/ 817 h 843"/>
                <a:gd name="T16" fmla="*/ 196 w 851"/>
                <a:gd name="T17" fmla="*/ 811 h 843"/>
                <a:gd name="T18" fmla="*/ 218 w 851"/>
                <a:gd name="T19" fmla="*/ 805 h 843"/>
                <a:gd name="T20" fmla="*/ 240 w 851"/>
                <a:gd name="T21" fmla="*/ 799 h 843"/>
                <a:gd name="T22" fmla="*/ 260 w 851"/>
                <a:gd name="T23" fmla="*/ 791 h 843"/>
                <a:gd name="T24" fmla="*/ 280 w 851"/>
                <a:gd name="T25" fmla="*/ 783 h 843"/>
                <a:gd name="T26" fmla="*/ 302 w 851"/>
                <a:gd name="T27" fmla="*/ 775 h 843"/>
                <a:gd name="T28" fmla="*/ 322 w 851"/>
                <a:gd name="T29" fmla="*/ 765 h 843"/>
                <a:gd name="T30" fmla="*/ 342 w 851"/>
                <a:gd name="T31" fmla="*/ 757 h 843"/>
                <a:gd name="T32" fmla="*/ 360 w 851"/>
                <a:gd name="T33" fmla="*/ 747 h 843"/>
                <a:gd name="T34" fmla="*/ 380 w 851"/>
                <a:gd name="T35" fmla="*/ 737 h 843"/>
                <a:gd name="T36" fmla="*/ 400 w 851"/>
                <a:gd name="T37" fmla="*/ 727 h 843"/>
                <a:gd name="T38" fmla="*/ 418 w 851"/>
                <a:gd name="T39" fmla="*/ 715 h 843"/>
                <a:gd name="T40" fmla="*/ 436 w 851"/>
                <a:gd name="T41" fmla="*/ 703 h 843"/>
                <a:gd name="T42" fmla="*/ 454 w 851"/>
                <a:gd name="T43" fmla="*/ 691 h 843"/>
                <a:gd name="T44" fmla="*/ 472 w 851"/>
                <a:gd name="T45" fmla="*/ 679 h 843"/>
                <a:gd name="T46" fmla="*/ 490 w 851"/>
                <a:gd name="T47" fmla="*/ 667 h 843"/>
                <a:gd name="T48" fmla="*/ 508 w 851"/>
                <a:gd name="T49" fmla="*/ 653 h 843"/>
                <a:gd name="T50" fmla="*/ 524 w 851"/>
                <a:gd name="T51" fmla="*/ 639 h 843"/>
                <a:gd name="T52" fmla="*/ 540 w 851"/>
                <a:gd name="T53" fmla="*/ 625 h 843"/>
                <a:gd name="T54" fmla="*/ 556 w 851"/>
                <a:gd name="T55" fmla="*/ 611 h 843"/>
                <a:gd name="T56" fmla="*/ 572 w 851"/>
                <a:gd name="T57" fmla="*/ 597 h 843"/>
                <a:gd name="T58" fmla="*/ 588 w 851"/>
                <a:gd name="T59" fmla="*/ 581 h 843"/>
                <a:gd name="T60" fmla="*/ 604 w 851"/>
                <a:gd name="T61" fmla="*/ 567 h 843"/>
                <a:gd name="T62" fmla="*/ 618 w 851"/>
                <a:gd name="T63" fmla="*/ 551 h 843"/>
                <a:gd name="T64" fmla="*/ 632 w 851"/>
                <a:gd name="T65" fmla="*/ 535 h 843"/>
                <a:gd name="T66" fmla="*/ 646 w 851"/>
                <a:gd name="T67" fmla="*/ 517 h 843"/>
                <a:gd name="T68" fmla="*/ 660 w 851"/>
                <a:gd name="T69" fmla="*/ 501 h 843"/>
                <a:gd name="T70" fmla="*/ 674 w 851"/>
                <a:gd name="T71" fmla="*/ 482 h 843"/>
                <a:gd name="T72" fmla="*/ 686 w 851"/>
                <a:gd name="T73" fmla="*/ 466 h 843"/>
                <a:gd name="T74" fmla="*/ 698 w 851"/>
                <a:gd name="T75" fmla="*/ 448 h 843"/>
                <a:gd name="T76" fmla="*/ 711 w 851"/>
                <a:gd name="T77" fmla="*/ 430 h 843"/>
                <a:gd name="T78" fmla="*/ 723 w 851"/>
                <a:gd name="T79" fmla="*/ 412 h 843"/>
                <a:gd name="T80" fmla="*/ 733 w 851"/>
                <a:gd name="T81" fmla="*/ 392 h 843"/>
                <a:gd name="T82" fmla="*/ 745 w 851"/>
                <a:gd name="T83" fmla="*/ 374 h 843"/>
                <a:gd name="T84" fmla="*/ 755 w 851"/>
                <a:gd name="T85" fmla="*/ 354 h 843"/>
                <a:gd name="T86" fmla="*/ 765 w 851"/>
                <a:gd name="T87" fmla="*/ 334 h 843"/>
                <a:gd name="T88" fmla="*/ 773 w 851"/>
                <a:gd name="T89" fmla="*/ 314 h 843"/>
                <a:gd name="T90" fmla="*/ 783 w 851"/>
                <a:gd name="T91" fmla="*/ 294 h 843"/>
                <a:gd name="T92" fmla="*/ 791 w 851"/>
                <a:gd name="T93" fmla="*/ 274 h 843"/>
                <a:gd name="T94" fmla="*/ 799 w 851"/>
                <a:gd name="T95" fmla="*/ 254 h 843"/>
                <a:gd name="T96" fmla="*/ 807 w 851"/>
                <a:gd name="T97" fmla="*/ 234 h 843"/>
                <a:gd name="T98" fmla="*/ 813 w 851"/>
                <a:gd name="T99" fmla="*/ 212 h 843"/>
                <a:gd name="T100" fmla="*/ 819 w 851"/>
                <a:gd name="T101" fmla="*/ 190 h 843"/>
                <a:gd name="T102" fmla="*/ 825 w 851"/>
                <a:gd name="T103" fmla="*/ 170 h 843"/>
                <a:gd name="T104" fmla="*/ 831 w 851"/>
                <a:gd name="T105" fmla="*/ 148 h 843"/>
                <a:gd name="T106" fmla="*/ 835 w 851"/>
                <a:gd name="T107" fmla="*/ 126 h 843"/>
                <a:gd name="T108" fmla="*/ 839 w 851"/>
                <a:gd name="T109" fmla="*/ 104 h 843"/>
                <a:gd name="T110" fmla="*/ 843 w 851"/>
                <a:gd name="T111" fmla="*/ 82 h 843"/>
                <a:gd name="T112" fmla="*/ 847 w 851"/>
                <a:gd name="T113" fmla="*/ 60 h 843"/>
                <a:gd name="T114" fmla="*/ 849 w 851"/>
                <a:gd name="T115" fmla="*/ 36 h 843"/>
                <a:gd name="T116" fmla="*/ 851 w 851"/>
                <a:gd name="T117" fmla="*/ 14 h 843"/>
                <a:gd name="T118" fmla="*/ 851 w 851"/>
                <a:gd name="T119" fmla="*/ 0 h 843"/>
                <a:gd name="T120" fmla="*/ 0 w 851"/>
                <a:gd name="T121" fmla="*/ 0 h 843"/>
                <a:gd name="T122" fmla="*/ 0 w 851"/>
                <a:gd name="T123" fmla="*/ 843 h 843"/>
                <a:gd name="T124" fmla="*/ 20 w 851"/>
                <a:gd name="T125"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1" h="843">
                  <a:moveTo>
                    <a:pt x="20" y="843"/>
                  </a:moveTo>
                  <a:lnTo>
                    <a:pt x="42" y="841"/>
                  </a:lnTo>
                  <a:lnTo>
                    <a:pt x="64" y="839"/>
                  </a:lnTo>
                  <a:lnTo>
                    <a:pt x="88" y="835"/>
                  </a:lnTo>
                  <a:lnTo>
                    <a:pt x="110" y="831"/>
                  </a:lnTo>
                  <a:lnTo>
                    <a:pt x="132" y="827"/>
                  </a:lnTo>
                  <a:lnTo>
                    <a:pt x="154" y="823"/>
                  </a:lnTo>
                  <a:lnTo>
                    <a:pt x="176" y="817"/>
                  </a:lnTo>
                  <a:lnTo>
                    <a:pt x="196" y="811"/>
                  </a:lnTo>
                  <a:lnTo>
                    <a:pt x="218" y="805"/>
                  </a:lnTo>
                  <a:lnTo>
                    <a:pt x="240" y="799"/>
                  </a:lnTo>
                  <a:lnTo>
                    <a:pt x="260" y="791"/>
                  </a:lnTo>
                  <a:lnTo>
                    <a:pt x="280" y="783"/>
                  </a:lnTo>
                  <a:lnTo>
                    <a:pt x="302" y="775"/>
                  </a:lnTo>
                  <a:lnTo>
                    <a:pt x="322" y="765"/>
                  </a:lnTo>
                  <a:lnTo>
                    <a:pt x="342" y="757"/>
                  </a:lnTo>
                  <a:lnTo>
                    <a:pt x="360" y="747"/>
                  </a:lnTo>
                  <a:lnTo>
                    <a:pt x="380" y="737"/>
                  </a:lnTo>
                  <a:lnTo>
                    <a:pt x="400" y="727"/>
                  </a:lnTo>
                  <a:lnTo>
                    <a:pt x="418" y="715"/>
                  </a:lnTo>
                  <a:lnTo>
                    <a:pt x="436" y="703"/>
                  </a:lnTo>
                  <a:lnTo>
                    <a:pt x="454" y="691"/>
                  </a:lnTo>
                  <a:lnTo>
                    <a:pt x="472" y="679"/>
                  </a:lnTo>
                  <a:lnTo>
                    <a:pt x="490" y="667"/>
                  </a:lnTo>
                  <a:lnTo>
                    <a:pt x="508" y="653"/>
                  </a:lnTo>
                  <a:lnTo>
                    <a:pt x="524" y="639"/>
                  </a:lnTo>
                  <a:lnTo>
                    <a:pt x="540" y="625"/>
                  </a:lnTo>
                  <a:lnTo>
                    <a:pt x="556" y="611"/>
                  </a:lnTo>
                  <a:lnTo>
                    <a:pt x="572" y="597"/>
                  </a:lnTo>
                  <a:lnTo>
                    <a:pt x="588" y="581"/>
                  </a:lnTo>
                  <a:lnTo>
                    <a:pt x="604" y="567"/>
                  </a:lnTo>
                  <a:lnTo>
                    <a:pt x="618" y="551"/>
                  </a:lnTo>
                  <a:lnTo>
                    <a:pt x="632" y="535"/>
                  </a:lnTo>
                  <a:lnTo>
                    <a:pt x="646" y="517"/>
                  </a:lnTo>
                  <a:lnTo>
                    <a:pt x="660" y="501"/>
                  </a:lnTo>
                  <a:lnTo>
                    <a:pt x="674" y="482"/>
                  </a:lnTo>
                  <a:lnTo>
                    <a:pt x="686" y="466"/>
                  </a:lnTo>
                  <a:lnTo>
                    <a:pt x="698" y="448"/>
                  </a:lnTo>
                  <a:lnTo>
                    <a:pt x="711" y="430"/>
                  </a:lnTo>
                  <a:lnTo>
                    <a:pt x="723" y="412"/>
                  </a:lnTo>
                  <a:lnTo>
                    <a:pt x="733" y="392"/>
                  </a:lnTo>
                  <a:lnTo>
                    <a:pt x="745" y="374"/>
                  </a:lnTo>
                  <a:lnTo>
                    <a:pt x="755" y="354"/>
                  </a:lnTo>
                  <a:lnTo>
                    <a:pt x="765" y="334"/>
                  </a:lnTo>
                  <a:lnTo>
                    <a:pt x="773" y="314"/>
                  </a:lnTo>
                  <a:lnTo>
                    <a:pt x="783" y="294"/>
                  </a:lnTo>
                  <a:lnTo>
                    <a:pt x="791" y="274"/>
                  </a:lnTo>
                  <a:lnTo>
                    <a:pt x="799" y="254"/>
                  </a:lnTo>
                  <a:lnTo>
                    <a:pt x="807" y="234"/>
                  </a:lnTo>
                  <a:lnTo>
                    <a:pt x="813" y="212"/>
                  </a:lnTo>
                  <a:lnTo>
                    <a:pt x="819" y="190"/>
                  </a:lnTo>
                  <a:lnTo>
                    <a:pt x="825" y="170"/>
                  </a:lnTo>
                  <a:lnTo>
                    <a:pt x="831" y="148"/>
                  </a:lnTo>
                  <a:lnTo>
                    <a:pt x="835" y="126"/>
                  </a:lnTo>
                  <a:lnTo>
                    <a:pt x="839" y="104"/>
                  </a:lnTo>
                  <a:lnTo>
                    <a:pt x="843" y="82"/>
                  </a:lnTo>
                  <a:lnTo>
                    <a:pt x="847" y="60"/>
                  </a:lnTo>
                  <a:lnTo>
                    <a:pt x="849" y="36"/>
                  </a:lnTo>
                  <a:lnTo>
                    <a:pt x="851" y="14"/>
                  </a:lnTo>
                  <a:lnTo>
                    <a:pt x="851" y="0"/>
                  </a:lnTo>
                  <a:lnTo>
                    <a:pt x="0" y="0"/>
                  </a:lnTo>
                  <a:lnTo>
                    <a:pt x="0" y="843"/>
                  </a:lnTo>
                  <a:lnTo>
                    <a:pt x="20" y="843"/>
                  </a:lnTo>
                  <a:close/>
                </a:path>
              </a:pathLst>
            </a:custGeom>
            <a:solidFill>
              <a:schemeClr val="accent2">
                <a:lumMod val="60000"/>
                <a:lumOff val="40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7">
              <a:extLst>
                <a:ext uri="{FF2B5EF4-FFF2-40B4-BE49-F238E27FC236}">
                  <a16:creationId xmlns:a16="http://schemas.microsoft.com/office/drawing/2014/main" id="{1F9FAA82-51ED-4CE7-B6B1-ABC8E092C524}"/>
                </a:ext>
              </a:extLst>
            </p:cNvPr>
            <p:cNvSpPr>
              <a:spLocks/>
            </p:cNvSpPr>
            <p:nvPr/>
          </p:nvSpPr>
          <p:spPr bwMode="auto">
            <a:xfrm>
              <a:off x="4623495" y="1602344"/>
              <a:ext cx="1211374" cy="1175061"/>
            </a:xfrm>
            <a:custGeom>
              <a:avLst/>
              <a:gdLst>
                <a:gd name="T0" fmla="*/ 851 w 851"/>
                <a:gd name="T1" fmla="*/ 837 h 837"/>
                <a:gd name="T2" fmla="*/ 851 w 851"/>
                <a:gd name="T3" fmla="*/ 831 h 837"/>
                <a:gd name="T4" fmla="*/ 849 w 851"/>
                <a:gd name="T5" fmla="*/ 807 h 837"/>
                <a:gd name="T6" fmla="*/ 847 w 851"/>
                <a:gd name="T7" fmla="*/ 785 h 837"/>
                <a:gd name="T8" fmla="*/ 843 w 851"/>
                <a:gd name="T9" fmla="*/ 763 h 837"/>
                <a:gd name="T10" fmla="*/ 839 w 851"/>
                <a:gd name="T11" fmla="*/ 739 h 837"/>
                <a:gd name="T12" fmla="*/ 835 w 851"/>
                <a:gd name="T13" fmla="*/ 717 h 837"/>
                <a:gd name="T14" fmla="*/ 831 w 851"/>
                <a:gd name="T15" fmla="*/ 697 h 837"/>
                <a:gd name="T16" fmla="*/ 825 w 851"/>
                <a:gd name="T17" fmla="*/ 675 h 837"/>
                <a:gd name="T18" fmla="*/ 819 w 851"/>
                <a:gd name="T19" fmla="*/ 653 h 837"/>
                <a:gd name="T20" fmla="*/ 813 w 851"/>
                <a:gd name="T21" fmla="*/ 631 h 837"/>
                <a:gd name="T22" fmla="*/ 807 w 851"/>
                <a:gd name="T23" fmla="*/ 611 h 837"/>
                <a:gd name="T24" fmla="*/ 799 w 851"/>
                <a:gd name="T25" fmla="*/ 589 h 837"/>
                <a:gd name="T26" fmla="*/ 791 w 851"/>
                <a:gd name="T27" fmla="*/ 569 h 837"/>
                <a:gd name="T28" fmla="*/ 783 w 851"/>
                <a:gd name="T29" fmla="*/ 549 h 837"/>
                <a:gd name="T30" fmla="*/ 775 w 851"/>
                <a:gd name="T31" fmla="*/ 529 h 837"/>
                <a:gd name="T32" fmla="*/ 765 w 851"/>
                <a:gd name="T33" fmla="*/ 509 h 837"/>
                <a:gd name="T34" fmla="*/ 755 w 851"/>
                <a:gd name="T35" fmla="*/ 489 h 837"/>
                <a:gd name="T36" fmla="*/ 745 w 851"/>
                <a:gd name="T37" fmla="*/ 471 h 837"/>
                <a:gd name="T38" fmla="*/ 735 w 851"/>
                <a:gd name="T39" fmla="*/ 451 h 837"/>
                <a:gd name="T40" fmla="*/ 723 w 851"/>
                <a:gd name="T41" fmla="*/ 433 h 837"/>
                <a:gd name="T42" fmla="*/ 711 w 851"/>
                <a:gd name="T43" fmla="*/ 415 h 837"/>
                <a:gd name="T44" fmla="*/ 698 w 851"/>
                <a:gd name="T45" fmla="*/ 397 h 837"/>
                <a:gd name="T46" fmla="*/ 686 w 851"/>
                <a:gd name="T47" fmla="*/ 379 h 837"/>
                <a:gd name="T48" fmla="*/ 674 w 851"/>
                <a:gd name="T49" fmla="*/ 361 h 837"/>
                <a:gd name="T50" fmla="*/ 660 w 851"/>
                <a:gd name="T51" fmla="*/ 343 h 837"/>
                <a:gd name="T52" fmla="*/ 646 w 851"/>
                <a:gd name="T53" fmla="*/ 327 h 837"/>
                <a:gd name="T54" fmla="*/ 632 w 851"/>
                <a:gd name="T55" fmla="*/ 311 h 837"/>
                <a:gd name="T56" fmla="*/ 618 w 851"/>
                <a:gd name="T57" fmla="*/ 295 h 837"/>
                <a:gd name="T58" fmla="*/ 604 w 851"/>
                <a:gd name="T59" fmla="*/ 279 h 837"/>
                <a:gd name="T60" fmla="*/ 588 w 851"/>
                <a:gd name="T61" fmla="*/ 263 h 837"/>
                <a:gd name="T62" fmla="*/ 574 w 851"/>
                <a:gd name="T63" fmla="*/ 247 h 837"/>
                <a:gd name="T64" fmla="*/ 558 w 851"/>
                <a:gd name="T65" fmla="*/ 233 h 837"/>
                <a:gd name="T66" fmla="*/ 542 w 851"/>
                <a:gd name="T67" fmla="*/ 218 h 837"/>
                <a:gd name="T68" fmla="*/ 524 w 851"/>
                <a:gd name="T69" fmla="*/ 204 h 837"/>
                <a:gd name="T70" fmla="*/ 508 w 851"/>
                <a:gd name="T71" fmla="*/ 190 h 837"/>
                <a:gd name="T72" fmla="*/ 490 w 851"/>
                <a:gd name="T73" fmla="*/ 176 h 837"/>
                <a:gd name="T74" fmla="*/ 474 w 851"/>
                <a:gd name="T75" fmla="*/ 164 h 837"/>
                <a:gd name="T76" fmla="*/ 456 w 851"/>
                <a:gd name="T77" fmla="*/ 152 h 837"/>
                <a:gd name="T78" fmla="*/ 438 w 851"/>
                <a:gd name="T79" fmla="*/ 140 h 837"/>
                <a:gd name="T80" fmla="*/ 418 w 851"/>
                <a:gd name="T81" fmla="*/ 128 h 837"/>
                <a:gd name="T82" fmla="*/ 400 w 851"/>
                <a:gd name="T83" fmla="*/ 118 h 837"/>
                <a:gd name="T84" fmla="*/ 382 w 851"/>
                <a:gd name="T85" fmla="*/ 106 h 837"/>
                <a:gd name="T86" fmla="*/ 362 w 851"/>
                <a:gd name="T87" fmla="*/ 96 h 837"/>
                <a:gd name="T88" fmla="*/ 342 w 851"/>
                <a:gd name="T89" fmla="*/ 86 h 837"/>
                <a:gd name="T90" fmla="*/ 322 w 851"/>
                <a:gd name="T91" fmla="*/ 78 h 837"/>
                <a:gd name="T92" fmla="*/ 302 w 851"/>
                <a:gd name="T93" fmla="*/ 68 h 837"/>
                <a:gd name="T94" fmla="*/ 282 w 851"/>
                <a:gd name="T95" fmla="*/ 60 h 837"/>
                <a:gd name="T96" fmla="*/ 262 w 851"/>
                <a:gd name="T97" fmla="*/ 52 h 837"/>
                <a:gd name="T98" fmla="*/ 240 w 851"/>
                <a:gd name="T99" fmla="*/ 46 h 837"/>
                <a:gd name="T100" fmla="*/ 220 w 851"/>
                <a:gd name="T101" fmla="*/ 38 h 837"/>
                <a:gd name="T102" fmla="*/ 198 w 851"/>
                <a:gd name="T103" fmla="*/ 32 h 837"/>
                <a:gd name="T104" fmla="*/ 176 w 851"/>
                <a:gd name="T105" fmla="*/ 26 h 837"/>
                <a:gd name="T106" fmla="*/ 154 w 851"/>
                <a:gd name="T107" fmla="*/ 20 h 837"/>
                <a:gd name="T108" fmla="*/ 134 w 851"/>
                <a:gd name="T109" fmla="*/ 16 h 837"/>
                <a:gd name="T110" fmla="*/ 110 w 851"/>
                <a:gd name="T111" fmla="*/ 12 h 837"/>
                <a:gd name="T112" fmla="*/ 88 w 851"/>
                <a:gd name="T113" fmla="*/ 8 h 837"/>
                <a:gd name="T114" fmla="*/ 66 w 851"/>
                <a:gd name="T115" fmla="*/ 6 h 837"/>
                <a:gd name="T116" fmla="*/ 44 w 851"/>
                <a:gd name="T117" fmla="*/ 2 h 837"/>
                <a:gd name="T118" fmla="*/ 20 w 851"/>
                <a:gd name="T119" fmla="*/ 0 h 837"/>
                <a:gd name="T120" fmla="*/ 0 w 851"/>
                <a:gd name="T121" fmla="*/ 0 h 837"/>
                <a:gd name="T122" fmla="*/ 0 w 851"/>
                <a:gd name="T123" fmla="*/ 837 h 837"/>
                <a:gd name="T124" fmla="*/ 851 w 851"/>
                <a:gd name="T125" fmla="*/ 83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1" h="837">
                  <a:moveTo>
                    <a:pt x="851" y="837"/>
                  </a:moveTo>
                  <a:lnTo>
                    <a:pt x="851" y="831"/>
                  </a:lnTo>
                  <a:lnTo>
                    <a:pt x="849" y="807"/>
                  </a:lnTo>
                  <a:lnTo>
                    <a:pt x="847" y="785"/>
                  </a:lnTo>
                  <a:lnTo>
                    <a:pt x="843" y="763"/>
                  </a:lnTo>
                  <a:lnTo>
                    <a:pt x="839" y="739"/>
                  </a:lnTo>
                  <a:lnTo>
                    <a:pt x="835" y="717"/>
                  </a:lnTo>
                  <a:lnTo>
                    <a:pt x="831" y="697"/>
                  </a:lnTo>
                  <a:lnTo>
                    <a:pt x="825" y="675"/>
                  </a:lnTo>
                  <a:lnTo>
                    <a:pt x="819" y="653"/>
                  </a:lnTo>
                  <a:lnTo>
                    <a:pt x="813" y="631"/>
                  </a:lnTo>
                  <a:lnTo>
                    <a:pt x="807" y="611"/>
                  </a:lnTo>
                  <a:lnTo>
                    <a:pt x="799" y="589"/>
                  </a:lnTo>
                  <a:lnTo>
                    <a:pt x="791" y="569"/>
                  </a:lnTo>
                  <a:lnTo>
                    <a:pt x="783" y="549"/>
                  </a:lnTo>
                  <a:lnTo>
                    <a:pt x="775" y="529"/>
                  </a:lnTo>
                  <a:lnTo>
                    <a:pt x="765" y="509"/>
                  </a:lnTo>
                  <a:lnTo>
                    <a:pt x="755" y="489"/>
                  </a:lnTo>
                  <a:lnTo>
                    <a:pt x="745" y="471"/>
                  </a:lnTo>
                  <a:lnTo>
                    <a:pt x="735" y="451"/>
                  </a:lnTo>
                  <a:lnTo>
                    <a:pt x="723" y="433"/>
                  </a:lnTo>
                  <a:lnTo>
                    <a:pt x="711" y="415"/>
                  </a:lnTo>
                  <a:lnTo>
                    <a:pt x="698" y="397"/>
                  </a:lnTo>
                  <a:lnTo>
                    <a:pt x="686" y="379"/>
                  </a:lnTo>
                  <a:lnTo>
                    <a:pt x="674" y="361"/>
                  </a:lnTo>
                  <a:lnTo>
                    <a:pt x="660" y="343"/>
                  </a:lnTo>
                  <a:lnTo>
                    <a:pt x="646" y="327"/>
                  </a:lnTo>
                  <a:lnTo>
                    <a:pt x="632" y="311"/>
                  </a:lnTo>
                  <a:lnTo>
                    <a:pt x="618" y="295"/>
                  </a:lnTo>
                  <a:lnTo>
                    <a:pt x="604" y="279"/>
                  </a:lnTo>
                  <a:lnTo>
                    <a:pt x="588" y="263"/>
                  </a:lnTo>
                  <a:lnTo>
                    <a:pt x="574" y="247"/>
                  </a:lnTo>
                  <a:lnTo>
                    <a:pt x="558" y="233"/>
                  </a:lnTo>
                  <a:lnTo>
                    <a:pt x="542" y="218"/>
                  </a:lnTo>
                  <a:lnTo>
                    <a:pt x="524" y="204"/>
                  </a:lnTo>
                  <a:lnTo>
                    <a:pt x="508" y="190"/>
                  </a:lnTo>
                  <a:lnTo>
                    <a:pt x="490" y="176"/>
                  </a:lnTo>
                  <a:lnTo>
                    <a:pt x="474" y="164"/>
                  </a:lnTo>
                  <a:lnTo>
                    <a:pt x="456" y="152"/>
                  </a:lnTo>
                  <a:lnTo>
                    <a:pt x="438" y="140"/>
                  </a:lnTo>
                  <a:lnTo>
                    <a:pt x="418" y="128"/>
                  </a:lnTo>
                  <a:lnTo>
                    <a:pt x="400" y="118"/>
                  </a:lnTo>
                  <a:lnTo>
                    <a:pt x="382" y="106"/>
                  </a:lnTo>
                  <a:lnTo>
                    <a:pt x="362" y="96"/>
                  </a:lnTo>
                  <a:lnTo>
                    <a:pt x="342" y="86"/>
                  </a:lnTo>
                  <a:lnTo>
                    <a:pt x="322" y="78"/>
                  </a:lnTo>
                  <a:lnTo>
                    <a:pt x="302" y="68"/>
                  </a:lnTo>
                  <a:lnTo>
                    <a:pt x="282" y="60"/>
                  </a:lnTo>
                  <a:lnTo>
                    <a:pt x="262" y="52"/>
                  </a:lnTo>
                  <a:lnTo>
                    <a:pt x="240" y="46"/>
                  </a:lnTo>
                  <a:lnTo>
                    <a:pt x="220" y="38"/>
                  </a:lnTo>
                  <a:lnTo>
                    <a:pt x="198" y="32"/>
                  </a:lnTo>
                  <a:lnTo>
                    <a:pt x="176" y="26"/>
                  </a:lnTo>
                  <a:lnTo>
                    <a:pt x="154" y="20"/>
                  </a:lnTo>
                  <a:lnTo>
                    <a:pt x="134" y="16"/>
                  </a:lnTo>
                  <a:lnTo>
                    <a:pt x="110" y="12"/>
                  </a:lnTo>
                  <a:lnTo>
                    <a:pt x="88" y="8"/>
                  </a:lnTo>
                  <a:lnTo>
                    <a:pt x="66" y="6"/>
                  </a:lnTo>
                  <a:lnTo>
                    <a:pt x="44" y="2"/>
                  </a:lnTo>
                  <a:lnTo>
                    <a:pt x="20" y="0"/>
                  </a:lnTo>
                  <a:lnTo>
                    <a:pt x="0" y="0"/>
                  </a:lnTo>
                  <a:lnTo>
                    <a:pt x="0" y="837"/>
                  </a:lnTo>
                  <a:lnTo>
                    <a:pt x="851" y="837"/>
                  </a:lnTo>
                  <a:close/>
                </a:path>
              </a:pathLst>
            </a:custGeom>
            <a:solidFill>
              <a:schemeClr val="accent1">
                <a:lumMod val="60000"/>
                <a:lumOff val="40000"/>
              </a:schemeClr>
            </a:solidFill>
            <a:ln w="0" cmpd="sng">
              <a:solidFill>
                <a:schemeClr val="accent2">
                  <a:tint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Verdana" panose="020B0604030504040204" pitchFamily="34" charset="0"/>
              </a:endParaRPr>
            </a:p>
          </p:txBody>
        </p:sp>
      </p:grpSp>
      <p:sp>
        <p:nvSpPr>
          <p:cNvPr id="36" name="Oval 35">
            <a:extLst>
              <a:ext uri="{FF2B5EF4-FFF2-40B4-BE49-F238E27FC236}">
                <a16:creationId xmlns:a16="http://schemas.microsoft.com/office/drawing/2014/main" id="{83D3E6A1-0413-42EA-9A18-3E54F07B28A8}"/>
              </a:ext>
            </a:extLst>
          </p:cNvPr>
          <p:cNvSpPr/>
          <p:nvPr/>
        </p:nvSpPr>
        <p:spPr>
          <a:xfrm>
            <a:off x="3156025" y="1490615"/>
            <a:ext cx="2809777" cy="2760848"/>
          </a:xfrm>
          <a:prstGeom prst="ellipse">
            <a:avLst/>
          </a:prstGeom>
          <a:noFill/>
          <a:ln w="28575">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grpSp>
        <p:nvGrpSpPr>
          <p:cNvPr id="37" name="Group 36">
            <a:extLst>
              <a:ext uri="{FF2B5EF4-FFF2-40B4-BE49-F238E27FC236}">
                <a16:creationId xmlns:a16="http://schemas.microsoft.com/office/drawing/2014/main" id="{06796CF0-C940-4AB8-9C53-72A543C5F40C}"/>
              </a:ext>
            </a:extLst>
          </p:cNvPr>
          <p:cNvGrpSpPr/>
          <p:nvPr/>
        </p:nvGrpSpPr>
        <p:grpSpPr>
          <a:xfrm>
            <a:off x="2577832" y="1279338"/>
            <a:ext cx="3935613" cy="3153710"/>
            <a:chOff x="2820837" y="1789142"/>
            <a:chExt cx="4389120" cy="3566160"/>
          </a:xfrm>
        </p:grpSpPr>
        <p:sp>
          <p:nvSpPr>
            <p:cNvPr id="38" name="Rectangle 37">
              <a:extLst>
                <a:ext uri="{FF2B5EF4-FFF2-40B4-BE49-F238E27FC236}">
                  <a16:creationId xmlns:a16="http://schemas.microsoft.com/office/drawing/2014/main" id="{24F212A1-E526-48F3-81C3-785D46835C68}"/>
                </a:ext>
              </a:extLst>
            </p:cNvPr>
            <p:cNvSpPr/>
            <p:nvPr/>
          </p:nvSpPr>
          <p:spPr>
            <a:xfrm>
              <a:off x="2820837" y="3483129"/>
              <a:ext cx="4389120" cy="17488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39" name="Rectangle 38">
              <a:extLst>
                <a:ext uri="{FF2B5EF4-FFF2-40B4-BE49-F238E27FC236}">
                  <a16:creationId xmlns:a16="http://schemas.microsoft.com/office/drawing/2014/main" id="{CE8367B0-420B-4B38-8AEF-4B77E5429E66}"/>
                </a:ext>
              </a:extLst>
            </p:cNvPr>
            <p:cNvSpPr/>
            <p:nvPr/>
          </p:nvSpPr>
          <p:spPr>
            <a:xfrm rot="5400000">
              <a:off x="3235849" y="3503642"/>
              <a:ext cx="3566160" cy="13716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grpSp>
      <p:pic>
        <p:nvPicPr>
          <p:cNvPr id="40" name="Graphic 39" descr="Database">
            <a:extLst>
              <a:ext uri="{FF2B5EF4-FFF2-40B4-BE49-F238E27FC236}">
                <a16:creationId xmlns:a16="http://schemas.microsoft.com/office/drawing/2014/main" id="{3CECFCBB-8203-4B30-9976-94690A3D47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4878" y="2060976"/>
            <a:ext cx="542742" cy="529173"/>
          </a:xfrm>
          <a:prstGeom prst="rect">
            <a:avLst/>
          </a:prstGeom>
        </p:spPr>
      </p:pic>
      <p:pic>
        <p:nvPicPr>
          <p:cNvPr id="41" name="Graphic 40" descr="Network">
            <a:extLst>
              <a:ext uri="{FF2B5EF4-FFF2-40B4-BE49-F238E27FC236}">
                <a16:creationId xmlns:a16="http://schemas.microsoft.com/office/drawing/2014/main" id="{451F760E-1760-436D-9683-D7035FF41A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0759" y="2012116"/>
            <a:ext cx="598010" cy="583060"/>
          </a:xfrm>
          <a:prstGeom prst="rect">
            <a:avLst/>
          </a:prstGeom>
        </p:spPr>
      </p:pic>
      <p:pic>
        <p:nvPicPr>
          <p:cNvPr id="42" name="Graphic 41" descr="Lock">
            <a:extLst>
              <a:ext uri="{FF2B5EF4-FFF2-40B4-BE49-F238E27FC236}">
                <a16:creationId xmlns:a16="http://schemas.microsoft.com/office/drawing/2014/main" id="{6BEDD664-CD77-4365-9239-9822BF14BA1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58684" y="3143342"/>
            <a:ext cx="538936" cy="525462"/>
          </a:xfrm>
          <a:prstGeom prst="rect">
            <a:avLst/>
          </a:prstGeom>
        </p:spPr>
      </p:pic>
      <p:pic>
        <p:nvPicPr>
          <p:cNvPr id="43" name="Graphic 42" descr="Bar chart">
            <a:extLst>
              <a:ext uri="{FF2B5EF4-FFF2-40B4-BE49-F238E27FC236}">
                <a16:creationId xmlns:a16="http://schemas.microsoft.com/office/drawing/2014/main" id="{E19334DD-4B4A-4558-B350-99AB5316E91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56409" y="3174762"/>
            <a:ext cx="506710" cy="494042"/>
          </a:xfrm>
          <a:prstGeom prst="rect">
            <a:avLst/>
          </a:prstGeom>
        </p:spPr>
      </p:pic>
      <p:sp>
        <p:nvSpPr>
          <p:cNvPr id="44" name="Oval 43">
            <a:extLst>
              <a:ext uri="{FF2B5EF4-FFF2-40B4-BE49-F238E27FC236}">
                <a16:creationId xmlns:a16="http://schemas.microsoft.com/office/drawing/2014/main" id="{9652A2E0-D4D3-4AC1-B9F0-9069D2ED1B9D}"/>
              </a:ext>
            </a:extLst>
          </p:cNvPr>
          <p:cNvSpPr>
            <a:spLocks noChangeAspect="1"/>
          </p:cNvSpPr>
          <p:nvPr/>
        </p:nvSpPr>
        <p:spPr>
          <a:xfrm>
            <a:off x="3325046" y="1658062"/>
            <a:ext cx="2455883" cy="2414550"/>
          </a:xfrm>
          <a:prstGeom prst="ellipse">
            <a:avLst/>
          </a:prstGeom>
          <a:noFill/>
          <a:ln w="127000">
            <a:solidFill>
              <a:schemeClr val="bg1">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5" name="Group 44">
            <a:extLst>
              <a:ext uri="{FF2B5EF4-FFF2-40B4-BE49-F238E27FC236}">
                <a16:creationId xmlns:a16="http://schemas.microsoft.com/office/drawing/2014/main" id="{3F79669A-262F-4B30-BB38-7C394DC45985}"/>
              </a:ext>
            </a:extLst>
          </p:cNvPr>
          <p:cNvGrpSpPr/>
          <p:nvPr/>
        </p:nvGrpSpPr>
        <p:grpSpPr>
          <a:xfrm>
            <a:off x="600586" y="2057496"/>
            <a:ext cx="2241006" cy="564356"/>
            <a:chOff x="600586" y="2057496"/>
            <a:chExt cx="2241006" cy="564356"/>
          </a:xfrm>
        </p:grpSpPr>
        <p:pic>
          <p:nvPicPr>
            <p:cNvPr id="46" name="Picture 2" descr="Image result for max bupa health insurance">
              <a:extLst>
                <a:ext uri="{FF2B5EF4-FFF2-40B4-BE49-F238E27FC236}">
                  <a16:creationId xmlns:a16="http://schemas.microsoft.com/office/drawing/2014/main" id="{BC39D772-EEE0-4D65-81A2-F42B81E013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43704" y="2128129"/>
              <a:ext cx="797888" cy="4230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dhfl general insurance company">
              <a:extLst>
                <a:ext uri="{FF2B5EF4-FFF2-40B4-BE49-F238E27FC236}">
                  <a16:creationId xmlns:a16="http://schemas.microsoft.com/office/drawing/2014/main" id="{46703D1B-5EEE-49C9-94A1-CC3ACBA035F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0586" y="2078708"/>
              <a:ext cx="491081" cy="52193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
              <a:extLst>
                <a:ext uri="{FF2B5EF4-FFF2-40B4-BE49-F238E27FC236}">
                  <a16:creationId xmlns:a16="http://schemas.microsoft.com/office/drawing/2014/main" id="{2F0F7467-ADAA-4B51-A4C6-BF3617931A09}"/>
                </a:ext>
              </a:extLst>
            </p:cNvPr>
            <p:cNvPicPr>
              <a:picLocks noChangeAspect="1" noChangeArrowheads="1"/>
            </p:cNvPicPr>
            <p:nvPr/>
          </p:nvPicPr>
          <p:blipFill>
            <a:blip r:embed="rId16" cstate="print"/>
            <a:srcRect/>
            <a:stretch>
              <a:fillRect/>
            </a:stretch>
          </p:blipFill>
          <p:spPr bwMode="auto">
            <a:xfrm>
              <a:off x="1369426" y="2057496"/>
              <a:ext cx="396519" cy="564356"/>
            </a:xfrm>
            <a:prstGeom prst="rect">
              <a:avLst/>
            </a:prstGeom>
            <a:noFill/>
            <a:ln w="9525">
              <a:noFill/>
              <a:miter lim="800000"/>
              <a:headEnd/>
              <a:tailEnd/>
            </a:ln>
          </p:spPr>
        </p:pic>
      </p:grpSp>
      <p:pic>
        <p:nvPicPr>
          <p:cNvPr id="49" name="Picture 6" descr="united bank of india">
            <a:extLst>
              <a:ext uri="{FF2B5EF4-FFF2-40B4-BE49-F238E27FC236}">
                <a16:creationId xmlns:a16="http://schemas.microsoft.com/office/drawing/2014/main" id="{C8057950-B1A4-4BC8-9017-C5C223C6F84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6728" y="4244248"/>
            <a:ext cx="1345497" cy="2863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Image result for central bank of india">
            <a:extLst>
              <a:ext uri="{FF2B5EF4-FFF2-40B4-BE49-F238E27FC236}">
                <a16:creationId xmlns:a16="http://schemas.microsoft.com/office/drawing/2014/main" id="{83C13866-F29F-40B9-AC2A-2A2C88AFE21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6728" y="3841548"/>
            <a:ext cx="1366402" cy="3457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syndicate bank">
            <a:extLst>
              <a:ext uri="{FF2B5EF4-FFF2-40B4-BE49-F238E27FC236}">
                <a16:creationId xmlns:a16="http://schemas.microsoft.com/office/drawing/2014/main" id="{7BDEA1AC-B761-40CF-8F37-EA170DE5663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84043" y="3841548"/>
            <a:ext cx="1408309" cy="2732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punjab national bank">
            <a:extLst>
              <a:ext uri="{FF2B5EF4-FFF2-40B4-BE49-F238E27FC236}">
                <a16:creationId xmlns:a16="http://schemas.microsoft.com/office/drawing/2014/main" id="{C5BEE081-0EC3-43FB-989A-CC0C6CB674C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84531" y="4180468"/>
            <a:ext cx="1408309" cy="371083"/>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a:extLst>
              <a:ext uri="{FF2B5EF4-FFF2-40B4-BE49-F238E27FC236}">
                <a16:creationId xmlns:a16="http://schemas.microsoft.com/office/drawing/2014/main" id="{B578D499-CE65-43EE-9342-9DA68C1C3FB1}"/>
              </a:ext>
            </a:extLst>
          </p:cNvPr>
          <p:cNvSpPr/>
          <p:nvPr/>
        </p:nvSpPr>
        <p:spPr>
          <a:xfrm>
            <a:off x="4198713" y="2519276"/>
            <a:ext cx="670918" cy="67091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010FC6D7-84F0-4EE0-A244-1CC2DD645026}"/>
              </a:ext>
            </a:extLst>
          </p:cNvPr>
          <p:cNvSpPr/>
          <p:nvPr/>
        </p:nvSpPr>
        <p:spPr>
          <a:xfrm>
            <a:off x="4327777" y="2648340"/>
            <a:ext cx="412790" cy="41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5" name="Picture 8" descr="Image result for india post">
            <a:extLst>
              <a:ext uri="{FF2B5EF4-FFF2-40B4-BE49-F238E27FC236}">
                <a16:creationId xmlns:a16="http://schemas.microsoft.com/office/drawing/2014/main" id="{48DFEE53-79E1-412A-9FCB-087EC2C64BD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86270" y="2114422"/>
            <a:ext cx="806104" cy="39257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Image result for idrbt">
            <a:extLst>
              <a:ext uri="{FF2B5EF4-FFF2-40B4-BE49-F238E27FC236}">
                <a16:creationId xmlns:a16="http://schemas.microsoft.com/office/drawing/2014/main" id="{8B638ED5-D97B-4E59-B7B8-6310749BDE9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12686" y="2186875"/>
            <a:ext cx="686415" cy="3201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descr="NSE">
            <a:extLst>
              <a:ext uri="{FF2B5EF4-FFF2-40B4-BE49-F238E27FC236}">
                <a16:creationId xmlns:a16="http://schemas.microsoft.com/office/drawing/2014/main" id="{39A2A981-6D8E-4AE1-8EE2-5243E4ECB00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92949" y="2186876"/>
            <a:ext cx="745272" cy="28019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Image result for ssc">
            <a:extLst>
              <a:ext uri="{FF2B5EF4-FFF2-40B4-BE49-F238E27FC236}">
                <a16:creationId xmlns:a16="http://schemas.microsoft.com/office/drawing/2014/main" id="{1EC4F780-D652-425D-B063-951240A8510B}"/>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271689" y="4195780"/>
            <a:ext cx="720685" cy="4133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up power corporation">
            <a:extLst>
              <a:ext uri="{FF2B5EF4-FFF2-40B4-BE49-F238E27FC236}">
                <a16:creationId xmlns:a16="http://schemas.microsoft.com/office/drawing/2014/main" id="{1F801E67-5B10-47E9-83C2-CDA471863DA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70279" y="3767237"/>
            <a:ext cx="1467942" cy="30537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81EBFC4A-899F-4960-92A5-DE05C1F8ECF1}"/>
              </a:ext>
            </a:extLst>
          </p:cNvPr>
          <p:cNvPicPr>
            <a:picLocks noChangeAspect="1" noChangeArrowheads="1"/>
          </p:cNvPicPr>
          <p:nvPr/>
        </p:nvPicPr>
        <p:blipFill>
          <a:blip r:embed="rId26" cstate="print"/>
          <a:srcRect/>
          <a:stretch>
            <a:fillRect/>
          </a:stretch>
        </p:blipFill>
        <p:spPr bwMode="auto">
          <a:xfrm>
            <a:off x="7435000" y="4229494"/>
            <a:ext cx="835903" cy="259921"/>
          </a:xfrm>
          <a:prstGeom prst="rect">
            <a:avLst/>
          </a:prstGeom>
          <a:noFill/>
          <a:ln w="9525">
            <a:noFill/>
            <a:miter lim="800000"/>
            <a:headEnd/>
            <a:tailEnd/>
          </a:ln>
        </p:spPr>
      </p:pic>
      <p:pic>
        <p:nvPicPr>
          <p:cNvPr id="61" name="Picture 3">
            <a:extLst>
              <a:ext uri="{FF2B5EF4-FFF2-40B4-BE49-F238E27FC236}">
                <a16:creationId xmlns:a16="http://schemas.microsoft.com/office/drawing/2014/main" id="{CC25FF74-00BB-4C75-A6ED-4F1B59BCF95F}"/>
              </a:ext>
            </a:extLst>
          </p:cNvPr>
          <p:cNvPicPr>
            <a:picLocks noChangeAspect="1" noChangeArrowheads="1"/>
          </p:cNvPicPr>
          <p:nvPr/>
        </p:nvPicPr>
        <p:blipFill>
          <a:blip r:embed="rId27" cstate="print"/>
          <a:srcRect/>
          <a:stretch>
            <a:fillRect/>
          </a:stretch>
        </p:blipFill>
        <p:spPr bwMode="auto">
          <a:xfrm>
            <a:off x="6249902" y="3752993"/>
            <a:ext cx="584157" cy="363090"/>
          </a:xfrm>
          <a:prstGeom prst="rect">
            <a:avLst/>
          </a:prstGeom>
          <a:noFill/>
          <a:ln w="9525">
            <a:noFill/>
            <a:miter lim="800000"/>
            <a:headEnd/>
            <a:tailEnd/>
          </a:ln>
        </p:spPr>
      </p:pic>
    </p:spTree>
    <p:extLst>
      <p:ext uri="{BB962C8B-B14F-4D97-AF65-F5344CB8AC3E}">
        <p14:creationId xmlns:p14="http://schemas.microsoft.com/office/powerpoint/2010/main" val="1489145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E7A0-8979-6F43-A983-E1564C851617}"/>
              </a:ext>
            </a:extLst>
          </p:cNvPr>
          <p:cNvSpPr>
            <a:spLocks noGrp="1"/>
          </p:cNvSpPr>
          <p:nvPr>
            <p:ph type="title"/>
          </p:nvPr>
        </p:nvSpPr>
        <p:spPr/>
        <p:txBody>
          <a:bodyPr/>
          <a:lstStyle/>
          <a:p>
            <a:r>
              <a:rPr lang="en-GB"/>
              <a:t>VMware Cloud Management Platform(CMP)</a:t>
            </a:r>
            <a:endParaRPr lang="en-GB" dirty="0"/>
          </a:p>
        </p:txBody>
      </p:sp>
      <p:sp>
        <p:nvSpPr>
          <p:cNvPr id="3" name="Content Placeholder 2">
            <a:extLst>
              <a:ext uri="{FF2B5EF4-FFF2-40B4-BE49-F238E27FC236}">
                <a16:creationId xmlns:a16="http://schemas.microsoft.com/office/drawing/2014/main" id="{0434DEC0-2815-324B-811D-1CE856517AF1}"/>
              </a:ext>
            </a:extLst>
          </p:cNvPr>
          <p:cNvSpPr>
            <a:spLocks noGrp="1"/>
          </p:cNvSpPr>
          <p:nvPr>
            <p:ph idx="1"/>
          </p:nvPr>
        </p:nvSpPr>
        <p:spPr/>
        <p:txBody>
          <a:bodyPr vert="horz" lIns="0" tIns="0" rIns="0" bIns="0" rtlCol="0" anchor="t" anchorCtr="0">
            <a:noAutofit/>
          </a:bodyPr>
          <a:lstStyle/>
          <a:p>
            <a:r>
              <a:rPr lang="en-IN" sz="1200" dirty="0"/>
              <a:t>VMware's Cloud Management Platform (CMP) is a package that includes VMware’s market-leading vSphere® Enterprise Plus hypervisor with VMware’s hybrid cloud management platform.</a:t>
            </a:r>
          </a:p>
          <a:p>
            <a:r>
              <a:rPr lang="en-IN" sz="1200" b="1" dirty="0"/>
              <a:t>VMware vSphere: </a:t>
            </a:r>
            <a:r>
              <a:rPr lang="en-IN" sz="1200" dirty="0"/>
              <a:t>Industry leading server virtualization platform. </a:t>
            </a:r>
            <a:endParaRPr lang="en-US" sz="1200" dirty="0"/>
          </a:p>
          <a:p>
            <a:r>
              <a:rPr lang="en-IN" sz="1200" b="1" dirty="0"/>
              <a:t>VMware </a:t>
            </a:r>
            <a:r>
              <a:rPr lang="en-IN" sz="1200" b="1" dirty="0" err="1"/>
              <a:t>vRealize</a:t>
            </a:r>
            <a:r>
              <a:rPr lang="en-IN" sz="1200" b="1" dirty="0"/>
              <a:t> Suite Cloud Management Platform </a:t>
            </a:r>
          </a:p>
          <a:p>
            <a:r>
              <a:rPr lang="en-IN" sz="1200" b="1" dirty="0"/>
              <a:t>VMware </a:t>
            </a:r>
            <a:r>
              <a:rPr lang="en-IN" sz="1200" b="1" dirty="0" err="1"/>
              <a:t>vRealize</a:t>
            </a:r>
            <a:r>
              <a:rPr lang="en-IN" sz="1200" b="1" dirty="0"/>
              <a:t> Automation™</a:t>
            </a:r>
            <a:r>
              <a:rPr lang="en-IN" sz="1200" dirty="0"/>
              <a:t>: Self-service, policy-based infrastructure and application provisioning and lifecycle management for virtual, physical, and public cloud environments. </a:t>
            </a:r>
          </a:p>
          <a:p>
            <a:pPr lvl="1"/>
            <a:r>
              <a:rPr lang="en-IN" sz="1200" b="1" dirty="0"/>
              <a:t>VMware </a:t>
            </a:r>
            <a:r>
              <a:rPr lang="en-IN" sz="1200" b="1" dirty="0" err="1"/>
              <a:t>vRealize</a:t>
            </a:r>
            <a:r>
              <a:rPr lang="en-IN" sz="1200" b="1" dirty="0"/>
              <a:t> Operations™</a:t>
            </a:r>
            <a:r>
              <a:rPr lang="en-IN" sz="1200" dirty="0"/>
              <a:t>: Intelligent performance, capacity, and configuration management for multi-vendor environments. </a:t>
            </a:r>
            <a:endParaRPr lang="en-IN" sz="1200" dirty="0">
              <a:cs typeface="Arial"/>
            </a:endParaRPr>
          </a:p>
          <a:p>
            <a:pPr lvl="1"/>
            <a:r>
              <a:rPr lang="en-IN" sz="1200" b="1" dirty="0"/>
              <a:t>VMware </a:t>
            </a:r>
            <a:r>
              <a:rPr lang="en-IN" sz="1200" b="1" dirty="0" err="1"/>
              <a:t>vRealize</a:t>
            </a:r>
            <a:r>
              <a:rPr lang="en-IN" sz="1200" b="1" dirty="0"/>
              <a:t> Log Insight™</a:t>
            </a:r>
            <a:r>
              <a:rPr lang="en-IN" sz="1200" dirty="0"/>
              <a:t>: Enables real time log management and log analysis. </a:t>
            </a:r>
            <a:endParaRPr lang="en-IN" sz="1200" dirty="0">
              <a:cs typeface="Arial"/>
            </a:endParaRPr>
          </a:p>
          <a:p>
            <a:pPr lvl="1"/>
            <a:r>
              <a:rPr lang="en-IN" sz="1200" b="1" dirty="0"/>
              <a:t>VMware </a:t>
            </a:r>
            <a:r>
              <a:rPr lang="en-IN" sz="1200" b="1" dirty="0" err="1"/>
              <a:t>vRealize</a:t>
            </a:r>
            <a:r>
              <a:rPr lang="en-IN" sz="1200" b="1" dirty="0"/>
              <a:t> Business™ for Cloud</a:t>
            </a:r>
            <a:r>
              <a:rPr lang="en-IN" sz="1200" dirty="0"/>
              <a:t>: Automated costing, usage metering, and service pricing of multi-vendor virtualized environments</a:t>
            </a:r>
            <a:endParaRPr lang="en-GB" sz="1200" dirty="0"/>
          </a:p>
          <a:p>
            <a:endParaRPr lang="en-GB" sz="1200" dirty="0"/>
          </a:p>
        </p:txBody>
      </p:sp>
      <p:pic>
        <p:nvPicPr>
          <p:cNvPr id="6" name="Picture 5">
            <a:extLst>
              <a:ext uri="{FF2B5EF4-FFF2-40B4-BE49-F238E27FC236}">
                <a16:creationId xmlns:a16="http://schemas.microsoft.com/office/drawing/2014/main" id="{F58C6B59-9EEC-6349-A209-634E6D2C2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112" y="3393047"/>
            <a:ext cx="3513888" cy="1266266"/>
          </a:xfrm>
          <a:prstGeom prst="rect">
            <a:avLst/>
          </a:prstGeom>
          <a:ln>
            <a:solidFill>
              <a:schemeClr val="tx2"/>
            </a:solidFill>
          </a:ln>
        </p:spPr>
      </p:pic>
    </p:spTree>
    <p:extLst>
      <p:ext uri="{BB962C8B-B14F-4D97-AF65-F5344CB8AC3E}">
        <p14:creationId xmlns:p14="http://schemas.microsoft.com/office/powerpoint/2010/main" val="463606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AFF8E2B-4634-4E11-BFF5-830233DEEFC3}"/>
              </a:ext>
            </a:extLst>
          </p:cNvPr>
          <p:cNvSpPr txBox="1">
            <a:spLocks noChangeArrowheads="1"/>
          </p:cNvSpPr>
          <p:nvPr/>
        </p:nvSpPr>
        <p:spPr bwMode="auto">
          <a:xfrm>
            <a:off x="381776" y="3192792"/>
            <a:ext cx="2319745" cy="1026207"/>
          </a:xfrm>
          <a:prstGeom prst="rect">
            <a:avLst/>
          </a:prstGeom>
          <a:noFill/>
          <a:ln w="9525">
            <a:noFill/>
            <a:miter lim="800000"/>
            <a:headEnd/>
            <a:tailEnd/>
          </a:ln>
        </p:spPr>
        <p:txBody>
          <a:bodyPr wrap="square" lIns="101882" tIns="50941" rIns="101882" bIns="50941">
            <a:spAutoFit/>
          </a:bodyPr>
          <a:lstStyle/>
          <a:p>
            <a:pPr marL="177800" indent="-177800" fontAlgn="base">
              <a:spcBef>
                <a:spcPct val="0"/>
              </a:spcBef>
              <a:spcAft>
                <a:spcPct val="0"/>
              </a:spcAft>
              <a:buFont typeface="Wingdings" panose="05000000000000000000" pitchFamily="2" charset="2"/>
              <a:buChar char="§"/>
              <a:defRPr/>
            </a:pPr>
            <a:r>
              <a:rPr lang="en-US" sz="1000" dirty="0">
                <a:solidFill>
                  <a:srgbClr val="606A74"/>
                </a:solidFill>
                <a:latin typeface="Trebuchet MS" pitchFamily="34" charset="0"/>
                <a:cs typeface="Arial" charset="0"/>
              </a:rPr>
              <a:t>Turn up request to customer.</a:t>
            </a:r>
          </a:p>
          <a:p>
            <a:pPr marL="177800" indent="-177800" fontAlgn="base">
              <a:spcBef>
                <a:spcPct val="0"/>
              </a:spcBef>
              <a:spcAft>
                <a:spcPct val="0"/>
              </a:spcAft>
              <a:buFont typeface="Wingdings" panose="05000000000000000000" pitchFamily="2" charset="2"/>
              <a:buChar char="§"/>
              <a:defRPr/>
            </a:pPr>
            <a:r>
              <a:rPr lang="en-US" sz="1000" dirty="0">
                <a:solidFill>
                  <a:srgbClr val="606A74"/>
                </a:solidFill>
                <a:latin typeface="Trebuchet MS" pitchFamily="34" charset="0"/>
                <a:cs typeface="Arial" charset="0"/>
              </a:rPr>
              <a:t>UAT document and testing</a:t>
            </a:r>
          </a:p>
          <a:p>
            <a:pPr marL="177800" indent="-177800" fontAlgn="base">
              <a:spcBef>
                <a:spcPct val="0"/>
              </a:spcBef>
              <a:spcAft>
                <a:spcPct val="0"/>
              </a:spcAft>
              <a:buFont typeface="Wingdings" panose="05000000000000000000" pitchFamily="2" charset="2"/>
              <a:buChar char="§"/>
              <a:defRPr/>
            </a:pPr>
            <a:r>
              <a:rPr lang="en-US" sz="1000" dirty="0">
                <a:solidFill>
                  <a:srgbClr val="606A74"/>
                </a:solidFill>
                <a:latin typeface="Trebuchet MS" pitchFamily="34" charset="0"/>
                <a:cs typeface="Arial" charset="0"/>
              </a:rPr>
              <a:t>I&amp;C Sign off</a:t>
            </a:r>
          </a:p>
          <a:p>
            <a:pPr marL="177800" indent="-177800" fontAlgn="base">
              <a:spcBef>
                <a:spcPct val="0"/>
              </a:spcBef>
              <a:spcAft>
                <a:spcPct val="0"/>
              </a:spcAft>
              <a:buFont typeface="Wingdings" panose="05000000000000000000" pitchFamily="2" charset="2"/>
              <a:buChar char="§"/>
              <a:defRPr/>
            </a:pPr>
            <a:r>
              <a:rPr lang="en-US" sz="1000" dirty="0">
                <a:solidFill>
                  <a:srgbClr val="606A74"/>
                </a:solidFill>
                <a:latin typeface="Trebuchet MS" pitchFamily="34" charset="0"/>
                <a:cs typeface="Arial" charset="0"/>
              </a:rPr>
              <a:t>Documentation</a:t>
            </a:r>
          </a:p>
          <a:p>
            <a:pPr marL="177800" indent="-177800" fontAlgn="base">
              <a:spcBef>
                <a:spcPct val="0"/>
              </a:spcBef>
              <a:spcAft>
                <a:spcPct val="0"/>
              </a:spcAft>
              <a:buFont typeface="Wingdings" panose="05000000000000000000" pitchFamily="2" charset="2"/>
              <a:buChar char="§"/>
              <a:defRPr/>
            </a:pPr>
            <a:r>
              <a:rPr lang="en-US" sz="1000" b="1" dirty="0">
                <a:solidFill>
                  <a:srgbClr val="606A74"/>
                </a:solidFill>
                <a:latin typeface="Trebuchet MS" pitchFamily="34" charset="0"/>
                <a:cs typeface="Arial" charset="0"/>
              </a:rPr>
              <a:t>Service Handover </a:t>
            </a:r>
            <a:r>
              <a:rPr lang="en-US" sz="1000" dirty="0">
                <a:solidFill>
                  <a:srgbClr val="606A74"/>
                </a:solidFill>
                <a:latin typeface="Trebuchet MS" pitchFamily="34" charset="0"/>
                <a:cs typeface="Arial" charset="0"/>
              </a:rPr>
              <a:t>to support team  </a:t>
            </a:r>
          </a:p>
        </p:txBody>
      </p:sp>
      <p:sp>
        <p:nvSpPr>
          <p:cNvPr id="7" name="Rectangle 11">
            <a:extLst>
              <a:ext uri="{FF2B5EF4-FFF2-40B4-BE49-F238E27FC236}">
                <a16:creationId xmlns:a16="http://schemas.microsoft.com/office/drawing/2014/main" id="{1CA4DEA3-CC72-47CF-BFC2-B5DAF86D6A50}"/>
              </a:ext>
            </a:extLst>
          </p:cNvPr>
          <p:cNvSpPr>
            <a:spLocks noChangeArrowheads="1"/>
          </p:cNvSpPr>
          <p:nvPr/>
        </p:nvSpPr>
        <p:spPr bwMode="auto">
          <a:xfrm>
            <a:off x="0" y="1701407"/>
            <a:ext cx="4819777" cy="1356963"/>
          </a:xfrm>
          <a:prstGeom prst="rect">
            <a:avLst/>
          </a:prstGeom>
          <a:noFill/>
          <a:ln w="9525">
            <a:noFill/>
            <a:miter lim="800000"/>
            <a:headEnd/>
            <a:tailEnd/>
          </a:ln>
        </p:spPr>
        <p:txBody>
          <a:bodyPr wrap="square" lIns="101882" tIns="50941" rIns="101882" bIns="50941">
            <a:spAutoFit/>
          </a:bodyPr>
          <a:lstStyle/>
          <a:p>
            <a:pPr fontAlgn="base">
              <a:spcBef>
                <a:spcPct val="0"/>
              </a:spcBef>
              <a:spcAft>
                <a:spcPct val="0"/>
              </a:spcAft>
            </a:pPr>
            <a:r>
              <a:rPr lang="en-IN" sz="2700">
                <a:solidFill>
                  <a:srgbClr val="606A74"/>
                </a:solidFill>
                <a:latin typeface="Trebuchet MS" pitchFamily="34" charset="0"/>
                <a:cs typeface="Arial" charset="0"/>
              </a:rPr>
              <a:t> </a:t>
            </a:r>
            <a:endParaRPr lang="en-IN" sz="2200">
              <a:solidFill>
                <a:srgbClr val="606A74"/>
              </a:solidFill>
              <a:latin typeface="Trebuchet MS" pitchFamily="34" charset="0"/>
              <a:cs typeface="Arial" charset="0"/>
            </a:endParaRPr>
          </a:p>
          <a:p>
            <a:pPr fontAlgn="base">
              <a:spcBef>
                <a:spcPct val="0"/>
              </a:spcBef>
              <a:spcAft>
                <a:spcPct val="0"/>
              </a:spcAft>
              <a:buFont typeface="Arial" pitchFamily="34" charset="0"/>
              <a:buChar char="•"/>
            </a:pPr>
            <a:endParaRPr lang="en-IN" sz="2200">
              <a:solidFill>
                <a:srgbClr val="606A74"/>
              </a:solidFill>
              <a:latin typeface="Trebuchet MS" pitchFamily="34" charset="0"/>
              <a:cs typeface="Arial" charset="0"/>
            </a:endParaRPr>
          </a:p>
          <a:p>
            <a:pPr fontAlgn="base">
              <a:spcBef>
                <a:spcPct val="0"/>
              </a:spcBef>
              <a:spcAft>
                <a:spcPct val="0"/>
              </a:spcAft>
            </a:pPr>
            <a:endParaRPr lang="en-IN" sz="2200">
              <a:solidFill>
                <a:srgbClr val="606A74"/>
              </a:solidFill>
              <a:latin typeface="Trebuchet MS" pitchFamily="34" charset="0"/>
              <a:cs typeface="Arial" charset="0"/>
            </a:endParaRPr>
          </a:p>
          <a:p>
            <a:pPr fontAlgn="base">
              <a:spcBef>
                <a:spcPct val="0"/>
              </a:spcBef>
              <a:spcAft>
                <a:spcPct val="0"/>
              </a:spcAft>
            </a:pPr>
            <a:endParaRPr lang="en-IN" sz="2700">
              <a:solidFill>
                <a:srgbClr val="606A74"/>
              </a:solidFill>
              <a:latin typeface="Trebuchet MS" pitchFamily="34" charset="0"/>
              <a:cs typeface="Arial" charset="0"/>
            </a:endParaRPr>
          </a:p>
        </p:txBody>
      </p:sp>
      <p:grpSp>
        <p:nvGrpSpPr>
          <p:cNvPr id="8" name="Group 7">
            <a:extLst>
              <a:ext uri="{FF2B5EF4-FFF2-40B4-BE49-F238E27FC236}">
                <a16:creationId xmlns:a16="http://schemas.microsoft.com/office/drawing/2014/main" id="{A1ED0FAE-C4BB-445D-AE0B-339788796659}"/>
              </a:ext>
            </a:extLst>
          </p:cNvPr>
          <p:cNvGrpSpPr/>
          <p:nvPr/>
        </p:nvGrpSpPr>
        <p:grpSpPr>
          <a:xfrm>
            <a:off x="3027284" y="1566985"/>
            <a:ext cx="3089433" cy="2660995"/>
            <a:chOff x="1329812" y="1575446"/>
            <a:chExt cx="5140425" cy="4547524"/>
          </a:xfrm>
        </p:grpSpPr>
        <p:grpSp>
          <p:nvGrpSpPr>
            <p:cNvPr id="9" name="Group 8">
              <a:extLst>
                <a:ext uri="{FF2B5EF4-FFF2-40B4-BE49-F238E27FC236}">
                  <a16:creationId xmlns:a16="http://schemas.microsoft.com/office/drawing/2014/main" id="{77BD198B-8E99-4C58-B9F4-67F0D41A06CF}"/>
                </a:ext>
              </a:extLst>
            </p:cNvPr>
            <p:cNvGrpSpPr/>
            <p:nvPr/>
          </p:nvGrpSpPr>
          <p:grpSpPr>
            <a:xfrm>
              <a:off x="1329812" y="1575446"/>
              <a:ext cx="5140425" cy="4547524"/>
              <a:chOff x="1079287" y="1575446"/>
              <a:chExt cx="5654469" cy="4547524"/>
            </a:xfrm>
          </p:grpSpPr>
          <p:grpSp>
            <p:nvGrpSpPr>
              <p:cNvPr id="12" name="Group 11">
                <a:extLst>
                  <a:ext uri="{FF2B5EF4-FFF2-40B4-BE49-F238E27FC236}">
                    <a16:creationId xmlns:a16="http://schemas.microsoft.com/office/drawing/2014/main" id="{22376C9E-D9FA-47C1-910E-64651E757ED6}"/>
                  </a:ext>
                </a:extLst>
              </p:cNvPr>
              <p:cNvGrpSpPr>
                <a:grpSpLocks/>
              </p:cNvGrpSpPr>
              <p:nvPr/>
            </p:nvGrpSpPr>
            <p:grpSpPr bwMode="auto">
              <a:xfrm>
                <a:off x="1181551" y="1575446"/>
                <a:ext cx="2625726" cy="2252930"/>
                <a:chOff x="1150582" y="845782"/>
                <a:chExt cx="2385764" cy="2385763"/>
              </a:xfrm>
              <a:solidFill>
                <a:srgbClr val="BAD300"/>
              </a:solidFill>
            </p:grpSpPr>
            <p:sp>
              <p:nvSpPr>
                <p:cNvPr id="22" name="Pie 92">
                  <a:extLst>
                    <a:ext uri="{FF2B5EF4-FFF2-40B4-BE49-F238E27FC236}">
                      <a16:creationId xmlns:a16="http://schemas.microsoft.com/office/drawing/2014/main" id="{629CCC4D-115E-45F5-B8D1-ED8489C3FE3B}"/>
                    </a:ext>
                  </a:extLst>
                </p:cNvPr>
                <p:cNvSpPr/>
                <p:nvPr/>
              </p:nvSpPr>
              <p:spPr>
                <a:xfrm>
                  <a:off x="1150582" y="845782"/>
                  <a:ext cx="2385763" cy="2385763"/>
                </a:xfrm>
                <a:prstGeom prst="pieWedge">
                  <a:avLst/>
                </a:prstGeom>
                <a:solidFill>
                  <a:schemeClr val="accent5"/>
                </a:solidFill>
                <a:ln w="25400" cap="flat" cmpd="sng" algn="ctr">
                  <a:solidFill>
                    <a:srgbClr val="FFFFFF">
                      <a:hueOff val="0"/>
                      <a:satOff val="0"/>
                      <a:lumOff val="0"/>
                      <a:alphaOff val="0"/>
                    </a:srgbClr>
                  </a:solidFill>
                  <a:prstDash val="solid"/>
                </a:ln>
                <a:effectLst/>
              </p:spPr>
            </p:sp>
            <p:sp>
              <p:nvSpPr>
                <p:cNvPr id="23" name="Pie 4">
                  <a:extLst>
                    <a:ext uri="{FF2B5EF4-FFF2-40B4-BE49-F238E27FC236}">
                      <a16:creationId xmlns:a16="http://schemas.microsoft.com/office/drawing/2014/main" id="{34DD5AC9-38F5-4A2B-9BC2-BE06C9292C54}"/>
                    </a:ext>
                  </a:extLst>
                </p:cNvPr>
                <p:cNvSpPr/>
                <p:nvPr/>
              </p:nvSpPr>
              <p:spPr>
                <a:xfrm>
                  <a:off x="1195905" y="1374919"/>
                  <a:ext cx="2340441" cy="1686706"/>
                </a:xfrm>
                <a:prstGeom prst="rect">
                  <a:avLst/>
                </a:prstGeom>
                <a:noFill/>
                <a:ln>
                  <a:noFill/>
                </a:ln>
                <a:effectLst/>
              </p:spPr>
              <p:txBody>
                <a:bodyPr lIns="184912" tIns="184912" rIns="184912" bIns="184912" spcCol="1270" anchor="ctr"/>
                <a:lstStyle/>
                <a:p>
                  <a:pPr marL="0" marR="0" lvl="0" indent="0" algn="ctr" defTabSz="1287681"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606A74"/>
                      </a:solidFill>
                      <a:effectLst/>
                      <a:uLnTx/>
                      <a:uFillTx/>
                      <a:latin typeface="Trebuchet MS" pitchFamily="34" charset="0"/>
                      <a:ea typeface="+mn-ea"/>
                      <a:cs typeface="+mn-cs"/>
                    </a:rPr>
                    <a:t>Initiation </a:t>
                  </a:r>
                </a:p>
              </p:txBody>
            </p:sp>
          </p:grpSp>
          <p:grpSp>
            <p:nvGrpSpPr>
              <p:cNvPr id="13" name="Group 6">
                <a:extLst>
                  <a:ext uri="{FF2B5EF4-FFF2-40B4-BE49-F238E27FC236}">
                    <a16:creationId xmlns:a16="http://schemas.microsoft.com/office/drawing/2014/main" id="{A5FEB941-35B1-4B1A-BDA0-AC61C228DC5E}"/>
                  </a:ext>
                </a:extLst>
              </p:cNvPr>
              <p:cNvGrpSpPr>
                <a:grpSpLocks/>
              </p:cNvGrpSpPr>
              <p:nvPr/>
            </p:nvGrpSpPr>
            <p:grpSpPr bwMode="auto">
              <a:xfrm>
                <a:off x="3659910" y="1582677"/>
                <a:ext cx="3073846" cy="2252928"/>
                <a:chOff x="3455712" y="835736"/>
                <a:chExt cx="2794620" cy="2385763"/>
              </a:xfrm>
              <a:solidFill>
                <a:srgbClr val="606A74"/>
              </a:solidFill>
            </p:grpSpPr>
            <p:sp>
              <p:nvSpPr>
                <p:cNvPr id="20" name="Pie 90">
                  <a:extLst>
                    <a:ext uri="{FF2B5EF4-FFF2-40B4-BE49-F238E27FC236}">
                      <a16:creationId xmlns:a16="http://schemas.microsoft.com/office/drawing/2014/main" id="{5C37BF3B-657A-4831-BF81-3B567E677190}"/>
                    </a:ext>
                  </a:extLst>
                </p:cNvPr>
                <p:cNvSpPr/>
                <p:nvPr/>
              </p:nvSpPr>
              <p:spPr>
                <a:xfrm rot="5400000">
                  <a:off x="3636497" y="835736"/>
                  <a:ext cx="2385763" cy="2385763"/>
                </a:xfrm>
                <a:prstGeom prst="pieWedge">
                  <a:avLst/>
                </a:prstGeom>
                <a:solidFill>
                  <a:schemeClr val="accent1"/>
                </a:solidFill>
                <a:ln w="25400" cap="flat" cmpd="sng" algn="ctr">
                  <a:solidFill>
                    <a:srgbClr val="FFFFFF">
                      <a:hueOff val="0"/>
                      <a:satOff val="0"/>
                      <a:lumOff val="0"/>
                      <a:alphaOff val="0"/>
                    </a:srgbClr>
                  </a:solidFill>
                  <a:prstDash val="solid"/>
                </a:ln>
                <a:effectLst/>
              </p:spPr>
            </p:sp>
            <p:sp>
              <p:nvSpPr>
                <p:cNvPr id="21" name="Pie 6">
                  <a:extLst>
                    <a:ext uri="{FF2B5EF4-FFF2-40B4-BE49-F238E27FC236}">
                      <a16:creationId xmlns:a16="http://schemas.microsoft.com/office/drawing/2014/main" id="{61FB9B46-8C0F-4D55-A796-188E906768D5}"/>
                    </a:ext>
                  </a:extLst>
                </p:cNvPr>
                <p:cNvSpPr/>
                <p:nvPr/>
              </p:nvSpPr>
              <p:spPr>
                <a:xfrm>
                  <a:off x="3455712" y="1454131"/>
                  <a:ext cx="2794620" cy="1686705"/>
                </a:xfrm>
                <a:prstGeom prst="rect">
                  <a:avLst/>
                </a:prstGeom>
                <a:noFill/>
                <a:ln>
                  <a:noFill/>
                </a:ln>
                <a:effectLst/>
              </p:spPr>
              <p:txBody>
                <a:bodyPr lIns="184912" tIns="184912" rIns="184912" bIns="184912" spcCol="1270" anchor="ctr"/>
                <a:lstStyle/>
                <a:p>
                  <a:pPr marL="0" marR="0" lvl="0" indent="0" algn="ctr" defTabSz="1287681"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rebuchet MS" pitchFamily="34" charset="0"/>
                      <a:ea typeface="+mn-ea"/>
                      <a:cs typeface="+mn-cs"/>
                    </a:rPr>
                    <a:t>Planning</a:t>
                  </a:r>
                </a:p>
              </p:txBody>
            </p:sp>
          </p:grpSp>
          <p:grpSp>
            <p:nvGrpSpPr>
              <p:cNvPr id="14" name="Group 7">
                <a:extLst>
                  <a:ext uri="{FF2B5EF4-FFF2-40B4-BE49-F238E27FC236}">
                    <a16:creationId xmlns:a16="http://schemas.microsoft.com/office/drawing/2014/main" id="{C28DE756-6E94-4EA0-A8B4-8FD726CEE040}"/>
                  </a:ext>
                </a:extLst>
              </p:cNvPr>
              <p:cNvGrpSpPr>
                <a:grpSpLocks/>
              </p:cNvGrpSpPr>
              <p:nvPr/>
            </p:nvGrpSpPr>
            <p:grpSpPr bwMode="auto">
              <a:xfrm>
                <a:off x="3842654" y="3870041"/>
                <a:ext cx="2645910" cy="2252929"/>
                <a:chOff x="3616704" y="3299086"/>
                <a:chExt cx="2405557" cy="2385453"/>
              </a:xfrm>
            </p:grpSpPr>
            <p:sp>
              <p:nvSpPr>
                <p:cNvPr id="18" name="Pie 88">
                  <a:extLst>
                    <a:ext uri="{FF2B5EF4-FFF2-40B4-BE49-F238E27FC236}">
                      <a16:creationId xmlns:a16="http://schemas.microsoft.com/office/drawing/2014/main" id="{EC0C4DFA-B8CD-4721-87E1-D66F9DBCCBA2}"/>
                    </a:ext>
                  </a:extLst>
                </p:cNvPr>
                <p:cNvSpPr/>
                <p:nvPr/>
              </p:nvSpPr>
              <p:spPr>
                <a:xfrm rot="10800000">
                  <a:off x="3636498" y="3299086"/>
                  <a:ext cx="2385763" cy="2385453"/>
                </a:xfrm>
                <a:prstGeom prst="pieWedge">
                  <a:avLst/>
                </a:prstGeom>
                <a:solidFill>
                  <a:schemeClr val="accent2"/>
                </a:solidFill>
                <a:ln w="25400" cap="flat" cmpd="sng" algn="ctr">
                  <a:solidFill>
                    <a:srgbClr val="FFFFFF">
                      <a:hueOff val="0"/>
                      <a:satOff val="0"/>
                      <a:lumOff val="0"/>
                      <a:alphaOff val="0"/>
                    </a:srgbClr>
                  </a:solidFill>
                  <a:prstDash val="solid"/>
                </a:ln>
                <a:effectLst/>
              </p:spPr>
            </p:sp>
            <p:sp>
              <p:nvSpPr>
                <p:cNvPr id="19" name="Pie 8">
                  <a:extLst>
                    <a:ext uri="{FF2B5EF4-FFF2-40B4-BE49-F238E27FC236}">
                      <a16:creationId xmlns:a16="http://schemas.microsoft.com/office/drawing/2014/main" id="{1CCE3B5F-8551-4F0A-BF17-98A3F01CEBA0}"/>
                    </a:ext>
                  </a:extLst>
                </p:cNvPr>
                <p:cNvSpPr/>
                <p:nvPr/>
              </p:nvSpPr>
              <p:spPr>
                <a:xfrm>
                  <a:off x="3616704" y="3361937"/>
                  <a:ext cx="2400405" cy="1687889"/>
                </a:xfrm>
                <a:prstGeom prst="rect">
                  <a:avLst/>
                </a:prstGeom>
                <a:noFill/>
                <a:ln>
                  <a:noFill/>
                </a:ln>
                <a:effectLst/>
              </p:spPr>
              <p:txBody>
                <a:bodyPr lIns="184912" tIns="184912" rIns="184912" bIns="184912" spcCol="1270" anchor="ctr"/>
                <a:lstStyle/>
                <a:p>
                  <a:pPr marL="0" marR="0" lvl="0" indent="0" algn="ctr" defTabSz="1287681"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606A74"/>
                      </a:solidFill>
                      <a:effectLst/>
                      <a:uLnTx/>
                      <a:uFillTx/>
                      <a:latin typeface="Trebuchet MS" pitchFamily="34" charset="0"/>
                      <a:ea typeface="+mn-ea"/>
                      <a:cs typeface="+mn-cs"/>
                    </a:rPr>
                    <a:t>Execution</a:t>
                  </a:r>
                </a:p>
              </p:txBody>
            </p:sp>
          </p:grpSp>
          <p:grpSp>
            <p:nvGrpSpPr>
              <p:cNvPr id="15" name="Group 8">
                <a:extLst>
                  <a:ext uri="{FF2B5EF4-FFF2-40B4-BE49-F238E27FC236}">
                    <a16:creationId xmlns:a16="http://schemas.microsoft.com/office/drawing/2014/main" id="{37429CAD-4EC9-427C-A1C6-CB48C6EA2223}"/>
                  </a:ext>
                </a:extLst>
              </p:cNvPr>
              <p:cNvGrpSpPr>
                <a:grpSpLocks/>
              </p:cNvGrpSpPr>
              <p:nvPr/>
            </p:nvGrpSpPr>
            <p:grpSpPr bwMode="auto">
              <a:xfrm>
                <a:off x="1079287" y="3870041"/>
                <a:ext cx="3073846" cy="2252927"/>
                <a:chOff x="1047619" y="3298776"/>
                <a:chExt cx="2792930" cy="2385758"/>
              </a:xfrm>
            </p:grpSpPr>
            <p:sp>
              <p:nvSpPr>
                <p:cNvPr id="16" name="Pie 86">
                  <a:extLst>
                    <a:ext uri="{FF2B5EF4-FFF2-40B4-BE49-F238E27FC236}">
                      <a16:creationId xmlns:a16="http://schemas.microsoft.com/office/drawing/2014/main" id="{597554A9-8A12-4A54-9CDD-232D2626F111}"/>
                    </a:ext>
                  </a:extLst>
                </p:cNvPr>
                <p:cNvSpPr/>
                <p:nvPr/>
              </p:nvSpPr>
              <p:spPr>
                <a:xfrm rot="16200000">
                  <a:off x="1140540" y="3298773"/>
                  <a:ext cx="2385758" cy="2385763"/>
                </a:xfrm>
                <a:prstGeom prst="pieWedge">
                  <a:avLst/>
                </a:prstGeom>
                <a:solidFill>
                  <a:schemeClr val="accent4"/>
                </a:solidFill>
                <a:ln w="25400" cap="flat" cmpd="sng" algn="ctr">
                  <a:solidFill>
                    <a:srgbClr val="FFFFFF">
                      <a:hueOff val="0"/>
                      <a:satOff val="0"/>
                      <a:lumOff val="0"/>
                      <a:alphaOff val="0"/>
                    </a:srgbClr>
                  </a:solidFill>
                  <a:prstDash val="solid"/>
                </a:ln>
                <a:effectLst/>
              </p:spPr>
            </p:sp>
            <p:sp>
              <p:nvSpPr>
                <p:cNvPr id="17" name="Pie 10">
                  <a:extLst>
                    <a:ext uri="{FF2B5EF4-FFF2-40B4-BE49-F238E27FC236}">
                      <a16:creationId xmlns:a16="http://schemas.microsoft.com/office/drawing/2014/main" id="{5CFF2B45-783A-4F2E-A2EA-F49FCD59049B}"/>
                    </a:ext>
                  </a:extLst>
                </p:cNvPr>
                <p:cNvSpPr/>
                <p:nvPr/>
              </p:nvSpPr>
              <p:spPr>
                <a:xfrm>
                  <a:off x="1047619" y="3325169"/>
                  <a:ext cx="2792930" cy="1686701"/>
                </a:xfrm>
                <a:prstGeom prst="rect">
                  <a:avLst/>
                </a:prstGeom>
                <a:noFill/>
                <a:ln>
                  <a:noFill/>
                </a:ln>
                <a:effectLst/>
              </p:spPr>
              <p:txBody>
                <a:bodyPr lIns="184912" tIns="184912" rIns="184912" bIns="184912" spcCol="1270" anchor="ctr"/>
                <a:lstStyle/>
                <a:p>
                  <a:pPr marL="0" marR="0" lvl="0" indent="0" algn="ctr" defTabSz="1287681"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rebuchet MS" pitchFamily="34" charset="0"/>
                      <a:ea typeface="+mn-ea"/>
                      <a:cs typeface="+mn-cs"/>
                    </a:rPr>
                    <a:t>UAT/Closure</a:t>
                  </a:r>
                </a:p>
              </p:txBody>
            </p:sp>
          </p:grpSp>
        </p:grpSp>
        <p:sp>
          <p:nvSpPr>
            <p:cNvPr id="10" name="Circular Arrow 80">
              <a:extLst>
                <a:ext uri="{FF2B5EF4-FFF2-40B4-BE49-F238E27FC236}">
                  <a16:creationId xmlns:a16="http://schemas.microsoft.com/office/drawing/2014/main" id="{7CA06D70-3A98-4DB5-8BC1-7BB818966514}"/>
                </a:ext>
              </a:extLst>
            </p:cNvPr>
            <p:cNvSpPr/>
            <p:nvPr/>
          </p:nvSpPr>
          <p:spPr>
            <a:xfrm>
              <a:off x="3361189" y="3411972"/>
              <a:ext cx="904875" cy="819573"/>
            </a:xfrm>
            <a:prstGeom prst="circularArrow">
              <a:avLst/>
            </a:prstGeom>
            <a:solidFill>
              <a:srgbClr val="FFFFFF"/>
            </a:solidFill>
            <a:ln w="25400" cap="flat" cmpd="sng" algn="ctr">
              <a:solidFill>
                <a:srgbClr val="FFFFFF">
                  <a:hueOff val="0"/>
                  <a:satOff val="0"/>
                  <a:lumOff val="0"/>
                  <a:alphaOff val="0"/>
                </a:srgbClr>
              </a:solidFill>
              <a:prstDash val="solid"/>
            </a:ln>
            <a:effectLst/>
          </p:spPr>
        </p:sp>
        <p:sp>
          <p:nvSpPr>
            <p:cNvPr id="11" name="Circular Arrow 81">
              <a:extLst>
                <a:ext uri="{FF2B5EF4-FFF2-40B4-BE49-F238E27FC236}">
                  <a16:creationId xmlns:a16="http://schemas.microsoft.com/office/drawing/2014/main" id="{9F4B726F-6E3B-45BD-8E23-C069DE393F9B}"/>
                </a:ext>
              </a:extLst>
            </p:cNvPr>
            <p:cNvSpPr/>
            <p:nvPr/>
          </p:nvSpPr>
          <p:spPr>
            <a:xfrm rot="10800000">
              <a:off x="3361189" y="3520590"/>
              <a:ext cx="904875" cy="817973"/>
            </a:xfrm>
            <a:prstGeom prst="circularArrow">
              <a:avLst/>
            </a:prstGeom>
            <a:solidFill>
              <a:srgbClr val="FFFFFF"/>
            </a:solidFill>
            <a:ln w="25400" cap="flat" cmpd="sng" algn="ctr">
              <a:solidFill>
                <a:srgbClr val="FFFFFF">
                  <a:hueOff val="0"/>
                  <a:satOff val="0"/>
                  <a:lumOff val="0"/>
                  <a:alphaOff val="0"/>
                </a:srgbClr>
              </a:solidFill>
              <a:prstDash val="solid"/>
            </a:ln>
            <a:effectLst/>
          </p:spPr>
        </p:sp>
      </p:grpSp>
      <p:sp>
        <p:nvSpPr>
          <p:cNvPr id="24" name="TextBox 23">
            <a:extLst>
              <a:ext uri="{FF2B5EF4-FFF2-40B4-BE49-F238E27FC236}">
                <a16:creationId xmlns:a16="http://schemas.microsoft.com/office/drawing/2014/main" id="{8B4A70C4-2C5D-47C3-AAD2-2DE16E7C307C}"/>
              </a:ext>
            </a:extLst>
          </p:cNvPr>
          <p:cNvSpPr txBox="1">
            <a:spLocks noChangeArrowheads="1"/>
          </p:cNvSpPr>
          <p:nvPr/>
        </p:nvSpPr>
        <p:spPr bwMode="auto">
          <a:xfrm>
            <a:off x="381776" y="1150636"/>
            <a:ext cx="2553640" cy="903096"/>
          </a:xfrm>
          <a:prstGeom prst="rect">
            <a:avLst/>
          </a:prstGeom>
          <a:noFill/>
          <a:ln w="9525">
            <a:noFill/>
            <a:miter lim="800000"/>
            <a:headEnd/>
            <a:tailEnd/>
          </a:ln>
        </p:spPr>
        <p:txBody>
          <a:bodyPr wrap="square" lIns="101882" tIns="50941" rIns="101882" bIns="50941">
            <a:spAutoFit/>
          </a:bodyPr>
          <a:lstStyle/>
          <a:p>
            <a:pPr marL="171450" lvl="1" indent="-171450" defTabSz="594314" fontAlgn="base">
              <a:lnSpc>
                <a:spcPct val="90000"/>
              </a:lnSpc>
              <a:spcBef>
                <a:spcPct val="0"/>
              </a:spcBef>
              <a:spcAft>
                <a:spcPct val="15000"/>
              </a:spcAft>
              <a:buFont typeface="Wingdings" panose="05000000000000000000" pitchFamily="2" charset="2"/>
              <a:buChar char="§"/>
              <a:defRPr/>
            </a:pPr>
            <a:r>
              <a:rPr lang="en-US" sz="1000" dirty="0">
                <a:solidFill>
                  <a:srgbClr val="606A74"/>
                </a:solidFill>
                <a:latin typeface="Trebuchet MS" pitchFamily="34" charset="0"/>
                <a:cs typeface="Arial" charset="0"/>
              </a:rPr>
              <a:t>Order Entry in System</a:t>
            </a:r>
          </a:p>
          <a:p>
            <a:pPr marL="171450" lvl="1" indent="-171450" defTabSz="594314" fontAlgn="base">
              <a:lnSpc>
                <a:spcPct val="90000"/>
              </a:lnSpc>
              <a:spcBef>
                <a:spcPct val="0"/>
              </a:spcBef>
              <a:spcAft>
                <a:spcPct val="15000"/>
              </a:spcAft>
              <a:buFont typeface="Wingdings" panose="05000000000000000000" pitchFamily="2" charset="2"/>
              <a:buChar char="§"/>
              <a:defRPr/>
            </a:pPr>
            <a:r>
              <a:rPr lang="en-US" sz="1000" dirty="0">
                <a:solidFill>
                  <a:srgbClr val="606A74"/>
                </a:solidFill>
                <a:latin typeface="Trebuchet MS" pitchFamily="34" charset="0"/>
                <a:cs typeface="Arial" charset="0"/>
              </a:rPr>
              <a:t> Project evaluation/ Site survey</a:t>
            </a:r>
          </a:p>
          <a:p>
            <a:pPr marL="171450" lvl="1" indent="-171450" defTabSz="594314" fontAlgn="base">
              <a:lnSpc>
                <a:spcPct val="90000"/>
              </a:lnSpc>
              <a:spcBef>
                <a:spcPct val="0"/>
              </a:spcBef>
              <a:spcAft>
                <a:spcPct val="15000"/>
              </a:spcAft>
              <a:buFont typeface="Wingdings" panose="05000000000000000000" pitchFamily="2" charset="2"/>
              <a:buChar char="§"/>
              <a:defRPr/>
            </a:pPr>
            <a:r>
              <a:rPr lang="en-US" sz="1000" dirty="0">
                <a:solidFill>
                  <a:srgbClr val="606A74"/>
                </a:solidFill>
                <a:latin typeface="Trebuchet MS" pitchFamily="34" charset="0"/>
                <a:cs typeface="Arial" charset="0"/>
              </a:rPr>
              <a:t> SOW/ final BOM Approval.</a:t>
            </a:r>
          </a:p>
          <a:p>
            <a:pPr marL="171450" lvl="1" indent="-171450" defTabSz="594314" fontAlgn="base">
              <a:lnSpc>
                <a:spcPct val="90000"/>
              </a:lnSpc>
              <a:spcBef>
                <a:spcPct val="0"/>
              </a:spcBef>
              <a:spcAft>
                <a:spcPct val="15000"/>
              </a:spcAft>
              <a:buFont typeface="Wingdings" panose="05000000000000000000" pitchFamily="2" charset="2"/>
              <a:buChar char="§"/>
              <a:defRPr/>
            </a:pPr>
            <a:r>
              <a:rPr lang="en-US" sz="1000" dirty="0">
                <a:solidFill>
                  <a:srgbClr val="606A74"/>
                </a:solidFill>
                <a:latin typeface="Trebuchet MS" pitchFamily="34" charset="0"/>
                <a:cs typeface="Arial" charset="0"/>
              </a:rPr>
              <a:t> Kick off meeting  with  customer.</a:t>
            </a:r>
          </a:p>
          <a:p>
            <a:pPr marL="171450" indent="-171450" defTabSz="594314" fontAlgn="base">
              <a:spcBef>
                <a:spcPct val="0"/>
              </a:spcBef>
              <a:spcAft>
                <a:spcPct val="0"/>
              </a:spcAft>
              <a:buFont typeface="Wingdings" panose="05000000000000000000" pitchFamily="2" charset="2"/>
              <a:buChar char="§"/>
              <a:defRPr/>
            </a:pPr>
            <a:endParaRPr lang="en-US" sz="1000" dirty="0">
              <a:solidFill>
                <a:srgbClr val="606A74"/>
              </a:solidFill>
              <a:latin typeface="Trebuchet MS" pitchFamily="34" charset="0"/>
              <a:cs typeface="Arial" charset="0"/>
            </a:endParaRPr>
          </a:p>
        </p:txBody>
      </p:sp>
      <p:sp>
        <p:nvSpPr>
          <p:cNvPr id="25" name="TextBox 24">
            <a:extLst>
              <a:ext uri="{FF2B5EF4-FFF2-40B4-BE49-F238E27FC236}">
                <a16:creationId xmlns:a16="http://schemas.microsoft.com/office/drawing/2014/main" id="{A2D05CBF-5F3B-4FB6-8CFE-70CDB99F5CA3}"/>
              </a:ext>
            </a:extLst>
          </p:cNvPr>
          <p:cNvSpPr txBox="1">
            <a:spLocks noChangeArrowheads="1"/>
          </p:cNvSpPr>
          <p:nvPr/>
        </p:nvSpPr>
        <p:spPr bwMode="auto">
          <a:xfrm>
            <a:off x="6054881" y="1002443"/>
            <a:ext cx="2765269" cy="564542"/>
          </a:xfrm>
          <a:prstGeom prst="rect">
            <a:avLst/>
          </a:prstGeom>
          <a:noFill/>
          <a:ln w="9525">
            <a:noFill/>
            <a:miter lim="800000"/>
            <a:headEnd/>
            <a:tailEnd/>
          </a:ln>
        </p:spPr>
        <p:txBody>
          <a:bodyPr wrap="square" lIns="101882" tIns="50941" rIns="101882" bIns="50941">
            <a:spAutoFit/>
          </a:bodyPr>
          <a:lstStyle>
            <a:defPPr>
              <a:defRPr lang="en-US"/>
            </a:defPPr>
            <a:lvl1pPr defTabSz="594314">
              <a:defRPr sz="1400">
                <a:latin typeface="Trebuchet MS" pitchFamily="34" charset="0"/>
              </a:defRPr>
            </a:lvl1pPr>
            <a:lvl2pPr marL="127353" lvl="1" indent="-127353" defTabSz="594314">
              <a:lnSpc>
                <a:spcPct val="90000"/>
              </a:lnSpc>
              <a:spcAft>
                <a:spcPct val="15000"/>
              </a:spcAft>
              <a:buFontTx/>
              <a:buChar char="•"/>
              <a:defRPr sz="1100" b="1">
                <a:latin typeface="Trebuchet MS" pitchFamily="34" charset="0"/>
              </a:defRPr>
            </a:lvl2pPr>
          </a:lstStyle>
          <a:p>
            <a:pPr lvl="1" fontAlgn="base">
              <a:spcBef>
                <a:spcPct val="0"/>
              </a:spcBef>
              <a:buFont typeface="Wingdings" panose="05000000000000000000" pitchFamily="2" charset="2"/>
              <a:buChar char="§"/>
            </a:pPr>
            <a:r>
              <a:rPr lang="en-US" sz="1000" b="0" dirty="0">
                <a:solidFill>
                  <a:srgbClr val="606A74"/>
                </a:solidFill>
                <a:cs typeface="Arial" charset="0"/>
              </a:rPr>
              <a:t>Project Plan to customer.</a:t>
            </a:r>
          </a:p>
          <a:p>
            <a:pPr lvl="1" fontAlgn="base">
              <a:spcBef>
                <a:spcPct val="0"/>
              </a:spcBef>
              <a:buFont typeface="Wingdings" panose="05000000000000000000" pitchFamily="2" charset="2"/>
              <a:buChar char="§"/>
            </a:pPr>
            <a:r>
              <a:rPr lang="en-US" sz="1000" b="0" dirty="0">
                <a:solidFill>
                  <a:srgbClr val="606A74"/>
                </a:solidFill>
                <a:cs typeface="Arial" charset="0"/>
              </a:rPr>
              <a:t> Project Scope statement/ Joint Scope.</a:t>
            </a:r>
          </a:p>
          <a:p>
            <a:pPr lvl="1" fontAlgn="base">
              <a:spcBef>
                <a:spcPct val="0"/>
              </a:spcBef>
              <a:buFont typeface="Wingdings" panose="05000000000000000000" pitchFamily="2" charset="2"/>
              <a:buChar char="§"/>
            </a:pPr>
            <a:r>
              <a:rPr lang="en-US" sz="1000" b="0" dirty="0">
                <a:solidFill>
                  <a:srgbClr val="606A74"/>
                </a:solidFill>
                <a:cs typeface="Arial" charset="0"/>
              </a:rPr>
              <a:t> Solution revalidation with customer</a:t>
            </a:r>
          </a:p>
        </p:txBody>
      </p:sp>
      <p:sp>
        <p:nvSpPr>
          <p:cNvPr id="26" name="TextBox 25">
            <a:extLst>
              <a:ext uri="{FF2B5EF4-FFF2-40B4-BE49-F238E27FC236}">
                <a16:creationId xmlns:a16="http://schemas.microsoft.com/office/drawing/2014/main" id="{A4C8B4F2-37A8-4D12-A516-F598FDBBFAD5}"/>
              </a:ext>
            </a:extLst>
          </p:cNvPr>
          <p:cNvSpPr txBox="1">
            <a:spLocks noChangeArrowheads="1"/>
          </p:cNvSpPr>
          <p:nvPr/>
        </p:nvSpPr>
        <p:spPr bwMode="auto">
          <a:xfrm>
            <a:off x="6054881" y="2153892"/>
            <a:ext cx="2985267" cy="2472756"/>
          </a:xfrm>
          <a:prstGeom prst="rect">
            <a:avLst/>
          </a:prstGeom>
          <a:noFill/>
          <a:ln w="9525">
            <a:noFill/>
            <a:miter lim="800000"/>
            <a:headEnd/>
            <a:tailEnd/>
          </a:ln>
        </p:spPr>
        <p:txBody>
          <a:bodyPr wrap="square" lIns="101882" tIns="50941" rIns="101882" bIns="50941">
            <a:spAutoFit/>
          </a:bodyPr>
          <a:lstStyle/>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Welcome Mail to customer</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Site Readiness for installation.</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P.O Request to  procurement Team </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P.O to Vendors.</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Request to internal/ Partner Teams for  items delivery</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Coordination  with customer for product  delivery &amp; receipt </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Project review meetings with customer &amp; internal  Teams</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Device configurations &amp; integration as per scope with OEM.</a:t>
            </a:r>
          </a:p>
          <a:p>
            <a:pPr marL="177800" indent="-177800" fontAlgn="base">
              <a:spcBef>
                <a:spcPct val="0"/>
              </a:spcBef>
              <a:spcAft>
                <a:spcPct val="0"/>
              </a:spcAft>
              <a:buFont typeface="Wingdings" panose="05000000000000000000" pitchFamily="2" charset="2"/>
              <a:buChar char="§"/>
              <a:defRPr/>
            </a:pPr>
            <a:r>
              <a:rPr lang="en-US" sz="1100" dirty="0">
                <a:solidFill>
                  <a:srgbClr val="606A74"/>
                </a:solidFill>
                <a:latin typeface="Trebuchet MS" pitchFamily="34" charset="0"/>
                <a:cs typeface="Arial" charset="0"/>
              </a:rPr>
              <a:t>Performance test of deployed hardware/software</a:t>
            </a:r>
          </a:p>
        </p:txBody>
      </p:sp>
      <p:sp>
        <p:nvSpPr>
          <p:cNvPr id="28" name="Bent Arrow 98">
            <a:extLst>
              <a:ext uri="{FF2B5EF4-FFF2-40B4-BE49-F238E27FC236}">
                <a16:creationId xmlns:a16="http://schemas.microsoft.com/office/drawing/2014/main" id="{20C32605-6E67-4370-AE9D-AB90E5EE8BE5}"/>
              </a:ext>
            </a:extLst>
          </p:cNvPr>
          <p:cNvSpPr/>
          <p:nvPr/>
        </p:nvSpPr>
        <p:spPr>
          <a:xfrm rot="5400000">
            <a:off x="5252171" y="930359"/>
            <a:ext cx="376112" cy="334393"/>
          </a:xfrm>
          <a:prstGeom prst="bentArrow">
            <a:avLst/>
          </a:prstGeom>
          <a:solidFill>
            <a:srgbClr val="606A74"/>
          </a:solidFill>
          <a:ln w="25400" cap="flat" cmpd="sng" algn="ctr">
            <a:noFill/>
            <a:prstDash val="solid"/>
          </a:ln>
          <a:effectLst/>
        </p:spPr>
        <p:txBody>
          <a:bodyPr lIns="101882" tIns="50941" rIns="101882" bIns="50941"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06A74"/>
              </a:solidFill>
              <a:effectLst/>
              <a:uLnTx/>
              <a:uFillTx/>
              <a:latin typeface="Trebuchet MS" pitchFamily="34" charset="0"/>
              <a:ea typeface="+mn-ea"/>
              <a:cs typeface="+mn-cs"/>
            </a:endParaRPr>
          </a:p>
        </p:txBody>
      </p:sp>
      <p:sp>
        <p:nvSpPr>
          <p:cNvPr id="29" name="TextBox 28">
            <a:extLst>
              <a:ext uri="{FF2B5EF4-FFF2-40B4-BE49-F238E27FC236}">
                <a16:creationId xmlns:a16="http://schemas.microsoft.com/office/drawing/2014/main" id="{0E72742C-E7CD-4182-8C1C-E3C0768CA68E}"/>
              </a:ext>
            </a:extLst>
          </p:cNvPr>
          <p:cNvSpPr txBox="1">
            <a:spLocks noChangeArrowheads="1"/>
          </p:cNvSpPr>
          <p:nvPr/>
        </p:nvSpPr>
        <p:spPr bwMode="auto">
          <a:xfrm>
            <a:off x="3056316" y="799960"/>
            <a:ext cx="2663692" cy="318321"/>
          </a:xfrm>
          <a:prstGeom prst="rect">
            <a:avLst/>
          </a:prstGeom>
          <a:noFill/>
          <a:ln w="9525">
            <a:noFill/>
            <a:miter lim="800000"/>
            <a:headEnd/>
            <a:tailEnd/>
          </a:ln>
        </p:spPr>
        <p:txBody>
          <a:bodyPr wrap="square" lIns="101882" tIns="50941" rIns="101882" bIns="50941">
            <a:spAutoFit/>
          </a:bodyPr>
          <a:lstStyle/>
          <a:p>
            <a:pPr fontAlgn="base">
              <a:spcBef>
                <a:spcPct val="0"/>
              </a:spcBef>
              <a:spcAft>
                <a:spcPct val="0"/>
              </a:spcAft>
              <a:defRPr/>
            </a:pPr>
            <a:r>
              <a:rPr lang="en-US" dirty="0">
                <a:solidFill>
                  <a:srgbClr val="606A74"/>
                </a:solidFill>
                <a:latin typeface="Trebuchet MS" pitchFamily="34" charset="0"/>
                <a:cs typeface="Arial" charset="0"/>
              </a:rPr>
              <a:t> P.O/LOI From Customer</a:t>
            </a:r>
          </a:p>
        </p:txBody>
      </p:sp>
      <p:sp>
        <p:nvSpPr>
          <p:cNvPr id="2" name="Title 1">
            <a:extLst>
              <a:ext uri="{FF2B5EF4-FFF2-40B4-BE49-F238E27FC236}">
                <a16:creationId xmlns:a16="http://schemas.microsoft.com/office/drawing/2014/main" id="{B553A592-65B9-499F-8BEF-305406411FD8}"/>
              </a:ext>
            </a:extLst>
          </p:cNvPr>
          <p:cNvSpPr>
            <a:spLocks noGrp="1"/>
          </p:cNvSpPr>
          <p:nvPr>
            <p:ph type="title"/>
          </p:nvPr>
        </p:nvSpPr>
        <p:spPr>
          <a:xfrm>
            <a:off x="324000" y="367273"/>
            <a:ext cx="7537450" cy="369322"/>
          </a:xfrm>
        </p:spPr>
        <p:txBody>
          <a:bodyPr/>
          <a:lstStyle/>
          <a:p>
            <a:r>
              <a:rPr lang="en-IN" dirty="0"/>
              <a:t>Project Execution Methodology</a:t>
            </a:r>
          </a:p>
        </p:txBody>
      </p:sp>
    </p:spTree>
    <p:extLst>
      <p:ext uri="{BB962C8B-B14F-4D97-AF65-F5344CB8AC3E}">
        <p14:creationId xmlns:p14="http://schemas.microsoft.com/office/powerpoint/2010/main" val="30263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23410" y="970337"/>
            <a:ext cx="6276109" cy="716973"/>
          </a:xfrm>
          <a:custGeom>
            <a:avLst/>
            <a:gdLst>
              <a:gd name="connsiteX0" fmla="*/ 0 w 9204960"/>
              <a:gd name="connsiteY0" fmla="*/ 115672 h 1156716"/>
              <a:gd name="connsiteX1" fmla="*/ 115672 w 9204960"/>
              <a:gd name="connsiteY1" fmla="*/ 0 h 1156716"/>
              <a:gd name="connsiteX2" fmla="*/ 9089288 w 9204960"/>
              <a:gd name="connsiteY2" fmla="*/ 0 h 1156716"/>
              <a:gd name="connsiteX3" fmla="*/ 9204960 w 9204960"/>
              <a:gd name="connsiteY3" fmla="*/ 115672 h 1156716"/>
              <a:gd name="connsiteX4" fmla="*/ 9204960 w 9204960"/>
              <a:gd name="connsiteY4" fmla="*/ 1041044 h 1156716"/>
              <a:gd name="connsiteX5" fmla="*/ 9089288 w 9204960"/>
              <a:gd name="connsiteY5" fmla="*/ 1156716 h 1156716"/>
              <a:gd name="connsiteX6" fmla="*/ 115672 w 9204960"/>
              <a:gd name="connsiteY6" fmla="*/ 1156716 h 1156716"/>
              <a:gd name="connsiteX7" fmla="*/ 0 w 9204960"/>
              <a:gd name="connsiteY7" fmla="*/ 1041044 h 1156716"/>
              <a:gd name="connsiteX8" fmla="*/ 0 w 9204960"/>
              <a:gd name="connsiteY8" fmla="*/ 115672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960" h="1156716">
                <a:moveTo>
                  <a:pt x="0" y="115672"/>
                </a:moveTo>
                <a:cubicBezTo>
                  <a:pt x="0" y="51788"/>
                  <a:pt x="51788" y="0"/>
                  <a:pt x="115672" y="0"/>
                </a:cubicBezTo>
                <a:lnTo>
                  <a:pt x="9089288" y="0"/>
                </a:lnTo>
                <a:cubicBezTo>
                  <a:pt x="9153172" y="0"/>
                  <a:pt x="9204960" y="51788"/>
                  <a:pt x="9204960" y="115672"/>
                </a:cubicBezTo>
                <a:lnTo>
                  <a:pt x="9204960" y="1041044"/>
                </a:lnTo>
                <a:cubicBezTo>
                  <a:pt x="9204960" y="1104928"/>
                  <a:pt x="9153172" y="1156716"/>
                  <a:pt x="9089288" y="1156716"/>
                </a:cubicBezTo>
                <a:lnTo>
                  <a:pt x="115672" y="1156716"/>
                </a:lnTo>
                <a:cubicBezTo>
                  <a:pt x="51788" y="1156716"/>
                  <a:pt x="0" y="1104928"/>
                  <a:pt x="0" y="1041044"/>
                </a:cubicBezTo>
                <a:lnTo>
                  <a:pt x="0" y="115672"/>
                </a:lnTo>
                <a:close/>
              </a:path>
            </a:pathLst>
          </a:custGeom>
          <a:solidFill>
            <a:schemeClr val="accent1"/>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6844" tIns="76844" rIns="1035473" bIns="76844" numCol="1" spcCol="1270" anchor="ctr" anchorCtr="0">
            <a:noAutofit/>
          </a:bodyPr>
          <a:lstStyle/>
          <a:p>
            <a:pPr defTabSz="600075">
              <a:lnSpc>
                <a:spcPct val="90000"/>
              </a:lnSpc>
              <a:spcBef>
                <a:spcPct val="0"/>
              </a:spcBef>
              <a:spcAft>
                <a:spcPct val="35000"/>
              </a:spcAft>
            </a:pPr>
            <a:r>
              <a:rPr lang="en-US" sz="1200" kern="1200" dirty="0">
                <a:solidFill>
                  <a:schemeClr val="bg1"/>
                </a:solidFill>
                <a:latin typeface="Trebuchet MS" panose="020B0603020202020204" pitchFamily="34" charset="0"/>
              </a:rPr>
              <a:t>Conduct an AS-IS Infrastructure assessment</a:t>
            </a:r>
          </a:p>
          <a:p>
            <a:pPr defTabSz="600075">
              <a:lnSpc>
                <a:spcPct val="90000"/>
              </a:lnSpc>
              <a:spcBef>
                <a:spcPct val="0"/>
              </a:spcBef>
              <a:spcAft>
                <a:spcPct val="35000"/>
              </a:spcAft>
            </a:pPr>
            <a:r>
              <a:rPr lang="en-US" sz="1050" kern="1200" dirty="0">
                <a:solidFill>
                  <a:schemeClr val="bg1"/>
                </a:solidFill>
                <a:latin typeface="Trebuchet MS" panose="020B0603020202020204" pitchFamily="34" charset="0"/>
              </a:rPr>
              <a:t>Estate Review (Server Hardware, Storage, Network, Backup &amp; DR Infrastructure), Business requirements, Process Requirements, etc.</a:t>
            </a:r>
          </a:p>
        </p:txBody>
      </p:sp>
      <p:sp>
        <p:nvSpPr>
          <p:cNvPr id="6" name="Freeform 5"/>
          <p:cNvSpPr/>
          <p:nvPr/>
        </p:nvSpPr>
        <p:spPr>
          <a:xfrm>
            <a:off x="1067513" y="1892525"/>
            <a:ext cx="6276109" cy="716973"/>
          </a:xfrm>
          <a:custGeom>
            <a:avLst/>
            <a:gdLst>
              <a:gd name="connsiteX0" fmla="*/ 0 w 9204960"/>
              <a:gd name="connsiteY0" fmla="*/ 115672 h 1156716"/>
              <a:gd name="connsiteX1" fmla="*/ 115672 w 9204960"/>
              <a:gd name="connsiteY1" fmla="*/ 0 h 1156716"/>
              <a:gd name="connsiteX2" fmla="*/ 9089288 w 9204960"/>
              <a:gd name="connsiteY2" fmla="*/ 0 h 1156716"/>
              <a:gd name="connsiteX3" fmla="*/ 9204960 w 9204960"/>
              <a:gd name="connsiteY3" fmla="*/ 115672 h 1156716"/>
              <a:gd name="connsiteX4" fmla="*/ 9204960 w 9204960"/>
              <a:gd name="connsiteY4" fmla="*/ 1041044 h 1156716"/>
              <a:gd name="connsiteX5" fmla="*/ 9089288 w 9204960"/>
              <a:gd name="connsiteY5" fmla="*/ 1156716 h 1156716"/>
              <a:gd name="connsiteX6" fmla="*/ 115672 w 9204960"/>
              <a:gd name="connsiteY6" fmla="*/ 1156716 h 1156716"/>
              <a:gd name="connsiteX7" fmla="*/ 0 w 9204960"/>
              <a:gd name="connsiteY7" fmla="*/ 1041044 h 1156716"/>
              <a:gd name="connsiteX8" fmla="*/ 0 w 9204960"/>
              <a:gd name="connsiteY8" fmla="*/ 115672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960" h="1156716">
                <a:moveTo>
                  <a:pt x="0" y="115672"/>
                </a:moveTo>
                <a:cubicBezTo>
                  <a:pt x="0" y="51788"/>
                  <a:pt x="51788" y="0"/>
                  <a:pt x="115672" y="0"/>
                </a:cubicBezTo>
                <a:lnTo>
                  <a:pt x="9089288" y="0"/>
                </a:lnTo>
                <a:cubicBezTo>
                  <a:pt x="9153172" y="0"/>
                  <a:pt x="9204960" y="51788"/>
                  <a:pt x="9204960" y="115672"/>
                </a:cubicBezTo>
                <a:lnTo>
                  <a:pt x="9204960" y="1041044"/>
                </a:lnTo>
                <a:cubicBezTo>
                  <a:pt x="9204960" y="1104928"/>
                  <a:pt x="9153172" y="1156716"/>
                  <a:pt x="9089288" y="1156716"/>
                </a:cubicBezTo>
                <a:lnTo>
                  <a:pt x="115672" y="1156716"/>
                </a:lnTo>
                <a:cubicBezTo>
                  <a:pt x="51788" y="1156716"/>
                  <a:pt x="0" y="1104928"/>
                  <a:pt x="0" y="1041044"/>
                </a:cubicBezTo>
                <a:lnTo>
                  <a:pt x="0" y="115672"/>
                </a:lnTo>
                <a:close/>
              </a:path>
            </a:pathLst>
          </a:custGeom>
          <a:solidFill>
            <a:schemeClr val="accent2"/>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6844" tIns="76844" rIns="1218930" bIns="76844" numCol="1" spcCol="1270" anchor="ctr" anchorCtr="0">
            <a:noAutofit/>
          </a:bodyPr>
          <a:lstStyle/>
          <a:p>
            <a:pPr defTabSz="600075">
              <a:lnSpc>
                <a:spcPct val="90000"/>
              </a:lnSpc>
              <a:spcBef>
                <a:spcPct val="0"/>
              </a:spcBef>
              <a:spcAft>
                <a:spcPct val="35000"/>
              </a:spcAft>
            </a:pPr>
            <a:r>
              <a:rPr lang="en-US" sz="1200" kern="1200" dirty="0">
                <a:solidFill>
                  <a:srgbClr val="FFFFFF"/>
                </a:solidFill>
                <a:latin typeface="Trebuchet MS" panose="020B0603020202020204" pitchFamily="34" charset="0"/>
              </a:rPr>
              <a:t>Conduct a thorough workload (IT Infrastructure, Applications, Databases) portfolio analysis</a:t>
            </a:r>
          </a:p>
          <a:p>
            <a:pPr defTabSz="600075">
              <a:lnSpc>
                <a:spcPct val="90000"/>
              </a:lnSpc>
              <a:spcBef>
                <a:spcPct val="0"/>
              </a:spcBef>
              <a:spcAft>
                <a:spcPct val="35000"/>
              </a:spcAft>
            </a:pPr>
            <a:r>
              <a:rPr lang="en-US" sz="1050" kern="1200" dirty="0">
                <a:solidFill>
                  <a:srgbClr val="FFFFFF"/>
                </a:solidFill>
                <a:latin typeface="Trebuchet MS" panose="020B0603020202020204" pitchFamily="34" charset="0"/>
              </a:rPr>
              <a:t>Compute, Network, Storage resource utilization, criticality, clustering solutions, platform dependency, backup strategy, Test / Dev / prod environment, etc.</a:t>
            </a:r>
          </a:p>
        </p:txBody>
      </p:sp>
      <p:sp>
        <p:nvSpPr>
          <p:cNvPr id="7" name="Freeform 6"/>
          <p:cNvSpPr/>
          <p:nvPr/>
        </p:nvSpPr>
        <p:spPr>
          <a:xfrm>
            <a:off x="1811616" y="2917796"/>
            <a:ext cx="6276109" cy="716973"/>
          </a:xfrm>
          <a:custGeom>
            <a:avLst/>
            <a:gdLst>
              <a:gd name="connsiteX0" fmla="*/ 0 w 9204960"/>
              <a:gd name="connsiteY0" fmla="*/ 115672 h 1156716"/>
              <a:gd name="connsiteX1" fmla="*/ 115672 w 9204960"/>
              <a:gd name="connsiteY1" fmla="*/ 0 h 1156716"/>
              <a:gd name="connsiteX2" fmla="*/ 9089288 w 9204960"/>
              <a:gd name="connsiteY2" fmla="*/ 0 h 1156716"/>
              <a:gd name="connsiteX3" fmla="*/ 9204960 w 9204960"/>
              <a:gd name="connsiteY3" fmla="*/ 115672 h 1156716"/>
              <a:gd name="connsiteX4" fmla="*/ 9204960 w 9204960"/>
              <a:gd name="connsiteY4" fmla="*/ 1041044 h 1156716"/>
              <a:gd name="connsiteX5" fmla="*/ 9089288 w 9204960"/>
              <a:gd name="connsiteY5" fmla="*/ 1156716 h 1156716"/>
              <a:gd name="connsiteX6" fmla="*/ 115672 w 9204960"/>
              <a:gd name="connsiteY6" fmla="*/ 1156716 h 1156716"/>
              <a:gd name="connsiteX7" fmla="*/ 0 w 9204960"/>
              <a:gd name="connsiteY7" fmla="*/ 1041044 h 1156716"/>
              <a:gd name="connsiteX8" fmla="*/ 0 w 9204960"/>
              <a:gd name="connsiteY8" fmla="*/ 115672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960" h="1156716">
                <a:moveTo>
                  <a:pt x="0" y="115672"/>
                </a:moveTo>
                <a:cubicBezTo>
                  <a:pt x="0" y="51788"/>
                  <a:pt x="51788" y="0"/>
                  <a:pt x="115672" y="0"/>
                </a:cubicBezTo>
                <a:lnTo>
                  <a:pt x="9089288" y="0"/>
                </a:lnTo>
                <a:cubicBezTo>
                  <a:pt x="9153172" y="0"/>
                  <a:pt x="9204960" y="51788"/>
                  <a:pt x="9204960" y="115672"/>
                </a:cubicBezTo>
                <a:lnTo>
                  <a:pt x="9204960" y="1041044"/>
                </a:lnTo>
                <a:cubicBezTo>
                  <a:pt x="9204960" y="1104928"/>
                  <a:pt x="9153172" y="1156716"/>
                  <a:pt x="9089288" y="1156716"/>
                </a:cubicBezTo>
                <a:lnTo>
                  <a:pt x="115672" y="1156716"/>
                </a:lnTo>
                <a:cubicBezTo>
                  <a:pt x="51788" y="1156716"/>
                  <a:pt x="0" y="1104928"/>
                  <a:pt x="0" y="1041044"/>
                </a:cubicBezTo>
                <a:lnTo>
                  <a:pt x="0" y="115672"/>
                </a:lnTo>
                <a:close/>
              </a:path>
            </a:pathLst>
          </a:custGeom>
          <a:solidFill>
            <a:schemeClr val="accent4"/>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6844" tIns="76844" rIns="1210301" bIns="76844" numCol="1" spcCol="1270" anchor="ctr" anchorCtr="0">
            <a:noAutofit/>
          </a:bodyPr>
          <a:lstStyle/>
          <a:p>
            <a:pPr defTabSz="600075">
              <a:lnSpc>
                <a:spcPct val="90000"/>
              </a:lnSpc>
              <a:spcBef>
                <a:spcPct val="0"/>
              </a:spcBef>
              <a:spcAft>
                <a:spcPct val="35000"/>
              </a:spcAft>
            </a:pPr>
            <a:r>
              <a:rPr lang="en-US" sz="1200" kern="1200" dirty="0">
                <a:solidFill>
                  <a:schemeClr val="bg1"/>
                </a:solidFill>
                <a:latin typeface="Trebuchet MS" panose="020B0603020202020204" pitchFamily="34" charset="0"/>
              </a:rPr>
              <a:t>Check for the dependencies on existing Infrastructure, Applications &amp; Databases</a:t>
            </a:r>
          </a:p>
          <a:p>
            <a:pPr defTabSz="600075">
              <a:lnSpc>
                <a:spcPct val="90000"/>
              </a:lnSpc>
              <a:spcBef>
                <a:spcPct val="0"/>
              </a:spcBef>
              <a:spcAft>
                <a:spcPct val="35000"/>
              </a:spcAft>
            </a:pPr>
            <a:r>
              <a:rPr lang="en-US" sz="1050" kern="1200" dirty="0">
                <a:solidFill>
                  <a:schemeClr val="bg1"/>
                </a:solidFill>
                <a:latin typeface="Trebuchet MS" panose="020B0603020202020204" pitchFamily="34" charset="0"/>
              </a:rPr>
              <a:t>Example: VLAN dependency, Other application services dependency, etc.</a:t>
            </a:r>
          </a:p>
        </p:txBody>
      </p:sp>
      <p:sp>
        <p:nvSpPr>
          <p:cNvPr id="8" name="Freeform 7"/>
          <p:cNvSpPr/>
          <p:nvPr/>
        </p:nvSpPr>
        <p:spPr>
          <a:xfrm>
            <a:off x="2555720" y="3943067"/>
            <a:ext cx="6276109" cy="716973"/>
          </a:xfrm>
          <a:custGeom>
            <a:avLst/>
            <a:gdLst>
              <a:gd name="connsiteX0" fmla="*/ 0 w 9204960"/>
              <a:gd name="connsiteY0" fmla="*/ 115672 h 1156716"/>
              <a:gd name="connsiteX1" fmla="*/ 115672 w 9204960"/>
              <a:gd name="connsiteY1" fmla="*/ 0 h 1156716"/>
              <a:gd name="connsiteX2" fmla="*/ 9089288 w 9204960"/>
              <a:gd name="connsiteY2" fmla="*/ 0 h 1156716"/>
              <a:gd name="connsiteX3" fmla="*/ 9204960 w 9204960"/>
              <a:gd name="connsiteY3" fmla="*/ 115672 h 1156716"/>
              <a:gd name="connsiteX4" fmla="*/ 9204960 w 9204960"/>
              <a:gd name="connsiteY4" fmla="*/ 1041044 h 1156716"/>
              <a:gd name="connsiteX5" fmla="*/ 9089288 w 9204960"/>
              <a:gd name="connsiteY5" fmla="*/ 1156716 h 1156716"/>
              <a:gd name="connsiteX6" fmla="*/ 115672 w 9204960"/>
              <a:gd name="connsiteY6" fmla="*/ 1156716 h 1156716"/>
              <a:gd name="connsiteX7" fmla="*/ 0 w 9204960"/>
              <a:gd name="connsiteY7" fmla="*/ 1041044 h 1156716"/>
              <a:gd name="connsiteX8" fmla="*/ 0 w 9204960"/>
              <a:gd name="connsiteY8" fmla="*/ 115672 h 1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960" h="1156716">
                <a:moveTo>
                  <a:pt x="0" y="115672"/>
                </a:moveTo>
                <a:cubicBezTo>
                  <a:pt x="0" y="51788"/>
                  <a:pt x="51788" y="0"/>
                  <a:pt x="115672" y="0"/>
                </a:cubicBezTo>
                <a:lnTo>
                  <a:pt x="9089288" y="0"/>
                </a:lnTo>
                <a:cubicBezTo>
                  <a:pt x="9153172" y="0"/>
                  <a:pt x="9204960" y="51788"/>
                  <a:pt x="9204960" y="115672"/>
                </a:cubicBezTo>
                <a:lnTo>
                  <a:pt x="9204960" y="1041044"/>
                </a:lnTo>
                <a:cubicBezTo>
                  <a:pt x="9204960" y="1104928"/>
                  <a:pt x="9153172" y="1156716"/>
                  <a:pt x="9089288" y="1156716"/>
                </a:cubicBezTo>
                <a:lnTo>
                  <a:pt x="115672" y="1156716"/>
                </a:lnTo>
                <a:cubicBezTo>
                  <a:pt x="51788" y="1156716"/>
                  <a:pt x="0" y="1104928"/>
                  <a:pt x="0" y="1041044"/>
                </a:cubicBezTo>
                <a:lnTo>
                  <a:pt x="0" y="115672"/>
                </a:lnTo>
                <a:close/>
              </a:path>
            </a:pathLst>
          </a:custGeom>
          <a:solidFill>
            <a:schemeClr val="accent5"/>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559" tIns="82559" rIns="1224645" bIns="82559" numCol="1" spcCol="1270" anchor="ctr" anchorCtr="0">
            <a:noAutofit/>
          </a:bodyPr>
          <a:lstStyle/>
          <a:p>
            <a:pPr defTabSz="666750">
              <a:lnSpc>
                <a:spcPct val="90000"/>
              </a:lnSpc>
              <a:spcBef>
                <a:spcPct val="0"/>
              </a:spcBef>
              <a:spcAft>
                <a:spcPct val="35000"/>
              </a:spcAft>
            </a:pPr>
            <a:r>
              <a:rPr lang="en-US" sz="1200" kern="1200" dirty="0">
                <a:solidFill>
                  <a:srgbClr val="FFFFFF"/>
                </a:solidFill>
                <a:latin typeface="Trebuchet MS" panose="020B0603020202020204" pitchFamily="34" charset="0"/>
              </a:rPr>
              <a:t>Sequencing the migration, data migration, re-sync of data before cut-over, testing and hand-over to managed services team</a:t>
            </a:r>
          </a:p>
        </p:txBody>
      </p:sp>
      <p:sp>
        <p:nvSpPr>
          <p:cNvPr id="9" name="Freeform 8"/>
          <p:cNvSpPr/>
          <p:nvPr/>
        </p:nvSpPr>
        <p:spPr>
          <a:xfrm>
            <a:off x="6035620" y="1405360"/>
            <a:ext cx="563899" cy="563899"/>
          </a:xfrm>
          <a:custGeom>
            <a:avLst/>
            <a:gdLst>
              <a:gd name="connsiteX0" fmla="*/ 0 w 751865"/>
              <a:gd name="connsiteY0" fmla="*/ 413526 h 751865"/>
              <a:gd name="connsiteX1" fmla="*/ 169170 w 751865"/>
              <a:gd name="connsiteY1" fmla="*/ 413526 h 751865"/>
              <a:gd name="connsiteX2" fmla="*/ 169170 w 751865"/>
              <a:gd name="connsiteY2" fmla="*/ 0 h 751865"/>
              <a:gd name="connsiteX3" fmla="*/ 582695 w 751865"/>
              <a:gd name="connsiteY3" fmla="*/ 0 h 751865"/>
              <a:gd name="connsiteX4" fmla="*/ 582695 w 751865"/>
              <a:gd name="connsiteY4" fmla="*/ 413526 h 751865"/>
              <a:gd name="connsiteX5" fmla="*/ 751865 w 751865"/>
              <a:gd name="connsiteY5" fmla="*/ 413526 h 751865"/>
              <a:gd name="connsiteX6" fmla="*/ 375933 w 751865"/>
              <a:gd name="connsiteY6" fmla="*/ 751865 h 751865"/>
              <a:gd name="connsiteX7" fmla="*/ 0 w 751865"/>
              <a:gd name="connsiteY7" fmla="*/ 413526 h 75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865" h="751865">
                <a:moveTo>
                  <a:pt x="0" y="413526"/>
                </a:moveTo>
                <a:lnTo>
                  <a:pt x="169170" y="413526"/>
                </a:lnTo>
                <a:lnTo>
                  <a:pt x="169170" y="0"/>
                </a:lnTo>
                <a:lnTo>
                  <a:pt x="582695" y="0"/>
                </a:lnTo>
                <a:lnTo>
                  <a:pt x="582695" y="413526"/>
                </a:lnTo>
                <a:lnTo>
                  <a:pt x="751865" y="413526"/>
                </a:lnTo>
                <a:lnTo>
                  <a:pt x="375933" y="751865"/>
                </a:lnTo>
                <a:lnTo>
                  <a:pt x="0" y="413526"/>
                </a:lnTo>
                <a:close/>
              </a:path>
            </a:pathLst>
          </a:custGeom>
          <a:solidFill>
            <a:schemeClr val="bg1">
              <a:lumMod val="75000"/>
              <a:alpha val="90000"/>
            </a:schemeClr>
          </a:solidFill>
          <a:ln w="25400" cap="flat" cmpd="sng" algn="ctr">
            <a:solidFill>
              <a:schemeClr val="bg1">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60215" tIns="33338" rIns="160215" bIns="172903" numCol="1" spcCol="1270" anchor="ctr" anchorCtr="0">
            <a:noAutofit/>
          </a:bodyPr>
          <a:lstStyle/>
          <a:p>
            <a:pPr algn="ctr" defTabSz="1166813">
              <a:lnSpc>
                <a:spcPct val="90000"/>
              </a:lnSpc>
              <a:spcBef>
                <a:spcPct val="0"/>
              </a:spcBef>
              <a:spcAft>
                <a:spcPct val="35000"/>
              </a:spcAft>
            </a:pPr>
            <a:endParaRPr lang="en-US" sz="2400" kern="1200">
              <a:solidFill>
                <a:srgbClr val="000000">
                  <a:hueOff val="0"/>
                  <a:satOff val="0"/>
                  <a:lumOff val="0"/>
                  <a:alphaOff val="0"/>
                </a:srgbClr>
              </a:solidFill>
              <a:latin typeface="Trebuchet MS" panose="020B0603020202020204" pitchFamily="34" charset="0"/>
            </a:endParaRPr>
          </a:p>
        </p:txBody>
      </p:sp>
      <p:sp>
        <p:nvSpPr>
          <p:cNvPr id="10" name="Freeform 9"/>
          <p:cNvSpPr/>
          <p:nvPr/>
        </p:nvSpPr>
        <p:spPr>
          <a:xfrm>
            <a:off x="6779723" y="2389258"/>
            <a:ext cx="563899" cy="563899"/>
          </a:xfrm>
          <a:custGeom>
            <a:avLst/>
            <a:gdLst>
              <a:gd name="connsiteX0" fmla="*/ 0 w 751865"/>
              <a:gd name="connsiteY0" fmla="*/ 413526 h 751865"/>
              <a:gd name="connsiteX1" fmla="*/ 169170 w 751865"/>
              <a:gd name="connsiteY1" fmla="*/ 413526 h 751865"/>
              <a:gd name="connsiteX2" fmla="*/ 169170 w 751865"/>
              <a:gd name="connsiteY2" fmla="*/ 0 h 751865"/>
              <a:gd name="connsiteX3" fmla="*/ 582695 w 751865"/>
              <a:gd name="connsiteY3" fmla="*/ 0 h 751865"/>
              <a:gd name="connsiteX4" fmla="*/ 582695 w 751865"/>
              <a:gd name="connsiteY4" fmla="*/ 413526 h 751865"/>
              <a:gd name="connsiteX5" fmla="*/ 751865 w 751865"/>
              <a:gd name="connsiteY5" fmla="*/ 413526 h 751865"/>
              <a:gd name="connsiteX6" fmla="*/ 375933 w 751865"/>
              <a:gd name="connsiteY6" fmla="*/ 751865 h 751865"/>
              <a:gd name="connsiteX7" fmla="*/ 0 w 751865"/>
              <a:gd name="connsiteY7" fmla="*/ 413526 h 75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865" h="751865">
                <a:moveTo>
                  <a:pt x="0" y="413526"/>
                </a:moveTo>
                <a:lnTo>
                  <a:pt x="169170" y="413526"/>
                </a:lnTo>
                <a:lnTo>
                  <a:pt x="169170" y="0"/>
                </a:lnTo>
                <a:lnTo>
                  <a:pt x="582695" y="0"/>
                </a:lnTo>
                <a:lnTo>
                  <a:pt x="582695" y="413526"/>
                </a:lnTo>
                <a:lnTo>
                  <a:pt x="751865" y="413526"/>
                </a:lnTo>
                <a:lnTo>
                  <a:pt x="375933" y="751865"/>
                </a:lnTo>
                <a:lnTo>
                  <a:pt x="0" y="413526"/>
                </a:lnTo>
                <a:close/>
              </a:path>
            </a:pathLst>
          </a:custGeom>
          <a:solidFill>
            <a:schemeClr val="bg1">
              <a:lumMod val="75000"/>
              <a:alpha val="90000"/>
            </a:schemeClr>
          </a:solidFill>
          <a:ln w="25400" cap="flat" cmpd="sng" algn="ctr">
            <a:solidFill>
              <a:schemeClr val="bg1">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60215" tIns="33338" rIns="160215" bIns="172903" numCol="1" spcCol="1270" anchor="ctr" anchorCtr="0">
            <a:noAutofit/>
          </a:bodyPr>
          <a:lstStyle/>
          <a:p>
            <a:pPr algn="ctr" defTabSz="1166813">
              <a:lnSpc>
                <a:spcPct val="90000"/>
              </a:lnSpc>
              <a:spcBef>
                <a:spcPct val="0"/>
              </a:spcBef>
              <a:spcAft>
                <a:spcPct val="35000"/>
              </a:spcAft>
            </a:pPr>
            <a:endParaRPr lang="en-US" sz="2400" kern="1200">
              <a:solidFill>
                <a:srgbClr val="000000">
                  <a:hueOff val="0"/>
                  <a:satOff val="0"/>
                  <a:lumOff val="0"/>
                  <a:alphaOff val="0"/>
                </a:srgbClr>
              </a:solidFill>
              <a:latin typeface="Trebuchet MS" panose="020B0603020202020204" pitchFamily="34" charset="0"/>
            </a:endParaRPr>
          </a:p>
        </p:txBody>
      </p:sp>
      <p:sp>
        <p:nvSpPr>
          <p:cNvPr id="11" name="Freeform 10"/>
          <p:cNvSpPr/>
          <p:nvPr/>
        </p:nvSpPr>
        <p:spPr>
          <a:xfrm>
            <a:off x="7523826" y="3506969"/>
            <a:ext cx="563899" cy="563899"/>
          </a:xfrm>
          <a:custGeom>
            <a:avLst/>
            <a:gdLst>
              <a:gd name="connsiteX0" fmla="*/ 0 w 751865"/>
              <a:gd name="connsiteY0" fmla="*/ 413526 h 751865"/>
              <a:gd name="connsiteX1" fmla="*/ 169170 w 751865"/>
              <a:gd name="connsiteY1" fmla="*/ 413526 h 751865"/>
              <a:gd name="connsiteX2" fmla="*/ 169170 w 751865"/>
              <a:gd name="connsiteY2" fmla="*/ 0 h 751865"/>
              <a:gd name="connsiteX3" fmla="*/ 582695 w 751865"/>
              <a:gd name="connsiteY3" fmla="*/ 0 h 751865"/>
              <a:gd name="connsiteX4" fmla="*/ 582695 w 751865"/>
              <a:gd name="connsiteY4" fmla="*/ 413526 h 751865"/>
              <a:gd name="connsiteX5" fmla="*/ 751865 w 751865"/>
              <a:gd name="connsiteY5" fmla="*/ 413526 h 751865"/>
              <a:gd name="connsiteX6" fmla="*/ 375933 w 751865"/>
              <a:gd name="connsiteY6" fmla="*/ 751865 h 751865"/>
              <a:gd name="connsiteX7" fmla="*/ 0 w 751865"/>
              <a:gd name="connsiteY7" fmla="*/ 413526 h 75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865" h="751865">
                <a:moveTo>
                  <a:pt x="0" y="413526"/>
                </a:moveTo>
                <a:lnTo>
                  <a:pt x="169170" y="413526"/>
                </a:lnTo>
                <a:lnTo>
                  <a:pt x="169170" y="0"/>
                </a:lnTo>
                <a:lnTo>
                  <a:pt x="582695" y="0"/>
                </a:lnTo>
                <a:lnTo>
                  <a:pt x="582695" y="413526"/>
                </a:lnTo>
                <a:lnTo>
                  <a:pt x="751865" y="413526"/>
                </a:lnTo>
                <a:lnTo>
                  <a:pt x="375933" y="751865"/>
                </a:lnTo>
                <a:lnTo>
                  <a:pt x="0" y="413526"/>
                </a:lnTo>
                <a:close/>
              </a:path>
            </a:pathLst>
          </a:custGeom>
          <a:solidFill>
            <a:schemeClr val="bg1">
              <a:lumMod val="75000"/>
              <a:alpha val="90000"/>
            </a:schemeClr>
          </a:solidFill>
          <a:ln w="25400" cap="flat" cmpd="sng" algn="ctr">
            <a:solidFill>
              <a:schemeClr val="bg1">
                <a:alpha val="9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60215" tIns="33338" rIns="160215" bIns="172903" numCol="1" spcCol="1270" anchor="ctr" anchorCtr="0">
            <a:noAutofit/>
          </a:bodyPr>
          <a:lstStyle/>
          <a:p>
            <a:pPr algn="ctr" defTabSz="1166813">
              <a:lnSpc>
                <a:spcPct val="90000"/>
              </a:lnSpc>
              <a:spcBef>
                <a:spcPct val="0"/>
              </a:spcBef>
              <a:spcAft>
                <a:spcPct val="35000"/>
              </a:spcAft>
            </a:pPr>
            <a:endParaRPr lang="en-US" sz="2400" kern="1200">
              <a:solidFill>
                <a:srgbClr val="000000">
                  <a:hueOff val="0"/>
                  <a:satOff val="0"/>
                  <a:lumOff val="0"/>
                  <a:alphaOff val="0"/>
                </a:srgbClr>
              </a:solidFill>
              <a:latin typeface="Trebuchet MS" panose="020B0603020202020204" pitchFamily="34" charset="0"/>
            </a:endParaRPr>
          </a:p>
        </p:txBody>
      </p:sp>
      <p:sp>
        <p:nvSpPr>
          <p:cNvPr id="2" name="Title 1">
            <a:extLst>
              <a:ext uri="{FF2B5EF4-FFF2-40B4-BE49-F238E27FC236}">
                <a16:creationId xmlns:a16="http://schemas.microsoft.com/office/drawing/2014/main" id="{DA147C61-AB64-494C-8147-F68E8612BFB4}"/>
              </a:ext>
            </a:extLst>
          </p:cNvPr>
          <p:cNvSpPr>
            <a:spLocks noGrp="1"/>
          </p:cNvSpPr>
          <p:nvPr>
            <p:ph type="title"/>
          </p:nvPr>
        </p:nvSpPr>
        <p:spPr>
          <a:xfrm>
            <a:off x="324000" y="367273"/>
            <a:ext cx="7537450" cy="369322"/>
          </a:xfrm>
        </p:spPr>
        <p:txBody>
          <a:bodyPr/>
          <a:lstStyle/>
          <a:p>
            <a:r>
              <a:rPr lang="en-IN" dirty="0"/>
              <a:t>Migration Plan</a:t>
            </a:r>
          </a:p>
        </p:txBody>
      </p:sp>
    </p:spTree>
    <p:extLst>
      <p:ext uri="{BB962C8B-B14F-4D97-AF65-F5344CB8AC3E}">
        <p14:creationId xmlns:p14="http://schemas.microsoft.com/office/powerpoint/2010/main" val="17429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8D1EF-EE14-4301-AEAE-468368A0942C}"/>
              </a:ext>
            </a:extLst>
          </p:cNvPr>
          <p:cNvSpPr>
            <a:spLocks noGrp="1"/>
          </p:cNvSpPr>
          <p:nvPr>
            <p:ph type="title"/>
          </p:nvPr>
        </p:nvSpPr>
        <p:spPr/>
        <p:txBody>
          <a:bodyPr/>
          <a:lstStyle/>
          <a:p>
            <a:r>
              <a:rPr lang="en-IN" dirty="0"/>
              <a:t>ASSUMPTIONS </a:t>
            </a:r>
          </a:p>
        </p:txBody>
      </p:sp>
      <p:sp>
        <p:nvSpPr>
          <p:cNvPr id="7" name="Content Placeholder 6">
            <a:extLst>
              <a:ext uri="{FF2B5EF4-FFF2-40B4-BE49-F238E27FC236}">
                <a16:creationId xmlns:a16="http://schemas.microsoft.com/office/drawing/2014/main" id="{57DCC977-88CB-4F63-BC54-43A3FCA917B7}"/>
              </a:ext>
            </a:extLst>
          </p:cNvPr>
          <p:cNvSpPr>
            <a:spLocks noGrp="1"/>
          </p:cNvSpPr>
          <p:nvPr>
            <p:ph idx="1"/>
          </p:nvPr>
        </p:nvSpPr>
        <p:spPr/>
        <p:txBody>
          <a:bodyPr>
            <a:noAutofit/>
          </a:bodyPr>
          <a:lstStyle/>
          <a:p>
            <a:r>
              <a:rPr lang="en-US" sz="1400" dirty="0"/>
              <a:t>Current on-going projects / changes in the development system will be approved and moved to Production during the migration phase.</a:t>
            </a:r>
          </a:p>
          <a:p>
            <a:r>
              <a:rPr lang="en-US" sz="1400" dirty="0"/>
              <a:t>Downtime window confirmation should be provided by BOI during Production cutover.</a:t>
            </a:r>
          </a:p>
          <a:p>
            <a:r>
              <a:rPr lang="en-US" sz="1400" dirty="0"/>
              <a:t>BOI will coordinate with third party for creating additional RFC Connectivity source systems (if any)</a:t>
            </a:r>
          </a:p>
          <a:p>
            <a:r>
              <a:rPr lang="en-US" sz="1400" dirty="0"/>
              <a:t>System Backup will be scheduled only after migration of current Landscape.</a:t>
            </a:r>
          </a:p>
          <a:p>
            <a:r>
              <a:rPr lang="en-US" sz="1400" dirty="0"/>
              <a:t>Any new changes during the migration will be considered as Change Request.</a:t>
            </a:r>
          </a:p>
          <a:p>
            <a:r>
              <a:rPr lang="en-US" sz="1400" dirty="0"/>
              <a:t>Third Party integration Responsibility will be taken care from customer end.</a:t>
            </a:r>
          </a:p>
          <a:p>
            <a:r>
              <a:rPr lang="en-US" sz="1400" dirty="0"/>
              <a:t>All required Licenses are in place</a:t>
            </a:r>
          </a:p>
        </p:txBody>
      </p:sp>
    </p:spTree>
    <p:extLst>
      <p:ext uri="{BB962C8B-B14F-4D97-AF65-F5344CB8AC3E}">
        <p14:creationId xmlns:p14="http://schemas.microsoft.com/office/powerpoint/2010/main" val="1988394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duotone>
              <a:prstClr val="black"/>
              <a:srgbClr val="515962">
                <a:tint val="45000"/>
                <a:satMod val="400000"/>
              </a:srgbClr>
            </a:duotone>
            <a:extLst>
              <a:ext uri="{28A0092B-C50C-407E-A947-70E740481C1C}">
                <a14:useLocalDpi xmlns:a14="http://schemas.microsoft.com/office/drawing/2010/main" val="0"/>
              </a:ext>
            </a:extLst>
          </a:blip>
          <a:srcRect/>
          <a:stretch>
            <a:fillRect/>
          </a:stretch>
        </p:blipFill>
        <p:spPr bwMode="auto">
          <a:xfrm>
            <a:off x="1527135" y="987424"/>
            <a:ext cx="6515100" cy="3671889"/>
          </a:xfrm>
          <a:prstGeom prst="rect">
            <a:avLst/>
          </a:prstGeom>
          <a:noFill/>
          <a:ln>
            <a:noFill/>
          </a:ln>
        </p:spPr>
      </p:pic>
      <p:sp>
        <p:nvSpPr>
          <p:cNvPr id="2" name="Title 1">
            <a:extLst>
              <a:ext uri="{FF2B5EF4-FFF2-40B4-BE49-F238E27FC236}">
                <a16:creationId xmlns:a16="http://schemas.microsoft.com/office/drawing/2014/main" id="{9A6938A6-1069-4825-A24D-2D7AC4A9CF5F}"/>
              </a:ext>
            </a:extLst>
          </p:cNvPr>
          <p:cNvSpPr>
            <a:spLocks noGrp="1"/>
          </p:cNvSpPr>
          <p:nvPr>
            <p:ph type="title"/>
          </p:nvPr>
        </p:nvSpPr>
        <p:spPr>
          <a:xfrm>
            <a:off x="324000" y="367272"/>
            <a:ext cx="7537450" cy="369322"/>
          </a:xfrm>
        </p:spPr>
        <p:txBody>
          <a:bodyPr/>
          <a:lstStyle/>
          <a:p>
            <a:r>
              <a:rPr lang="en-IN" dirty="0"/>
              <a:t>Governance Organization</a:t>
            </a:r>
          </a:p>
        </p:txBody>
      </p:sp>
    </p:spTree>
    <p:extLst>
      <p:ext uri="{BB962C8B-B14F-4D97-AF65-F5344CB8AC3E}">
        <p14:creationId xmlns:p14="http://schemas.microsoft.com/office/powerpoint/2010/main" val="28198322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64D3254-86A6-42A4-A872-A3944A2D0839}"/>
              </a:ext>
            </a:extLst>
          </p:cNvPr>
          <p:cNvGraphicFramePr>
            <a:graphicFrameLocks noChangeAspect="1"/>
          </p:cNvGraphicFramePr>
          <p:nvPr>
            <p:extLst>
              <p:ext uri="{D42A27DB-BD31-4B8C-83A1-F6EECF244321}">
                <p14:modId xmlns:p14="http://schemas.microsoft.com/office/powerpoint/2010/main" val="2521323538"/>
              </p:ext>
            </p:extLst>
          </p:nvPr>
        </p:nvGraphicFramePr>
        <p:xfrm>
          <a:off x="323850" y="1138238"/>
          <a:ext cx="8591550" cy="3521075"/>
        </p:xfrm>
        <a:graphic>
          <a:graphicData uri="http://schemas.openxmlformats.org/presentationml/2006/ole">
            <mc:AlternateContent xmlns:mc="http://schemas.openxmlformats.org/markup-compatibility/2006">
              <mc:Choice xmlns:v="urn:schemas-microsoft-com:vml" Requires="v">
                <p:oleObj name="Worksheet" r:id="rId2" imgW="8062031" imgH="2750733" progId="Excel.Sheet.12">
                  <p:embed/>
                </p:oleObj>
              </mc:Choice>
              <mc:Fallback>
                <p:oleObj name="Worksheet" r:id="rId2" imgW="8062031" imgH="2750733" progId="Excel.Sheet.12">
                  <p:embed/>
                  <p:pic>
                    <p:nvPicPr>
                      <p:cNvPr id="6" name="Object 5">
                        <a:extLst>
                          <a:ext uri="{FF2B5EF4-FFF2-40B4-BE49-F238E27FC236}">
                            <a16:creationId xmlns:a16="http://schemas.microsoft.com/office/drawing/2014/main" id="{864D3254-86A6-42A4-A872-A3944A2D0839}"/>
                          </a:ext>
                        </a:extLst>
                      </p:cNvPr>
                      <p:cNvPicPr/>
                      <p:nvPr/>
                    </p:nvPicPr>
                    <p:blipFill>
                      <a:blip r:embed="rId3"/>
                      <a:stretch>
                        <a:fillRect/>
                      </a:stretch>
                    </p:blipFill>
                    <p:spPr>
                      <a:xfrm>
                        <a:off x="323850" y="1138238"/>
                        <a:ext cx="8591550" cy="3521075"/>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BDA1749-C5AC-4E82-938D-289B82AB5F5C}"/>
              </a:ext>
            </a:extLst>
          </p:cNvPr>
          <p:cNvSpPr>
            <a:spLocks noGrp="1"/>
          </p:cNvSpPr>
          <p:nvPr>
            <p:ph type="title"/>
          </p:nvPr>
        </p:nvSpPr>
        <p:spPr/>
        <p:txBody>
          <a:bodyPr/>
          <a:lstStyle/>
          <a:p>
            <a:r>
              <a:rPr lang="en-IN" dirty="0"/>
              <a:t>Implementation Plan </a:t>
            </a:r>
          </a:p>
        </p:txBody>
      </p:sp>
    </p:spTree>
    <p:extLst>
      <p:ext uri="{BB962C8B-B14F-4D97-AF65-F5344CB8AC3E}">
        <p14:creationId xmlns:p14="http://schemas.microsoft.com/office/powerpoint/2010/main" val="264795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61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91F38DA-1F33-4BF1-8D47-5743D0596F13}"/>
              </a:ext>
            </a:extLst>
          </p:cNvPr>
          <p:cNvCxnSpPr/>
          <p:nvPr/>
        </p:nvCxnSpPr>
        <p:spPr>
          <a:xfrm>
            <a:off x="4566444" y="1023937"/>
            <a:ext cx="0" cy="3660775"/>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773F6E-BCD1-4828-BCCE-47C674D3E235}"/>
              </a:ext>
            </a:extLst>
          </p:cNvPr>
          <p:cNvCxnSpPr/>
          <p:nvPr/>
        </p:nvCxnSpPr>
        <p:spPr>
          <a:xfrm>
            <a:off x="358775" y="2854325"/>
            <a:ext cx="8415338" cy="0"/>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8774" y="1023937"/>
            <a:ext cx="4068763" cy="1688400"/>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p:cNvSpPr/>
          <p:nvPr/>
        </p:nvSpPr>
        <p:spPr>
          <a:xfrm>
            <a:off x="358774" y="2999741"/>
            <a:ext cx="4068763" cy="1688400"/>
          </a:xfrm>
          <a:prstGeom prst="rect">
            <a:avLst/>
          </a:prstGeom>
          <a:solidFill>
            <a:srgbClr val="CB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29"/>
          <p:cNvSpPr/>
          <p:nvPr/>
        </p:nvSpPr>
        <p:spPr>
          <a:xfrm>
            <a:off x="4705350" y="1023937"/>
            <a:ext cx="4068763" cy="1688400"/>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30"/>
          <p:cNvSpPr/>
          <p:nvPr/>
        </p:nvSpPr>
        <p:spPr>
          <a:xfrm>
            <a:off x="4705350" y="2999741"/>
            <a:ext cx="4068763" cy="1688400"/>
          </a:xfrm>
          <a:prstGeom prst="rect">
            <a:avLst/>
          </a:prstGeom>
          <a:solidFill>
            <a:srgbClr val="92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9"/>
          <p:cNvSpPr>
            <a:spLocks noGrp="1"/>
          </p:cNvSpPr>
          <p:nvPr>
            <p:ph type="sldNum" sz="quarter" idx="12"/>
          </p:nvPr>
        </p:nvSpPr>
        <p:spPr/>
        <p:txBody>
          <a:bodyPr/>
          <a:lstStyle/>
          <a:p>
            <a:fld id="{00A528DF-D215-450C-9DB5-2AB96B301B6B}" type="slidenum">
              <a:rPr lang="en-US" smtClean="0"/>
              <a:pPr/>
              <a:t>6</a:t>
            </a:fld>
            <a:endParaRPr lang="en-US" dirty="0"/>
          </a:p>
        </p:txBody>
      </p:sp>
      <p:sp>
        <p:nvSpPr>
          <p:cNvPr id="3" name="Title 2"/>
          <p:cNvSpPr>
            <a:spLocks noGrp="1"/>
          </p:cNvSpPr>
          <p:nvPr>
            <p:ph type="title"/>
          </p:nvPr>
        </p:nvSpPr>
        <p:spPr/>
        <p:txBody>
          <a:bodyPr/>
          <a:lstStyle/>
          <a:p>
            <a:r>
              <a:rPr lang="en-IN" dirty="0"/>
              <a:t>People Capabilities and Strengths</a:t>
            </a:r>
          </a:p>
        </p:txBody>
      </p:sp>
      <p:sp>
        <p:nvSpPr>
          <p:cNvPr id="2" name="TextBox 1">
            <a:extLst>
              <a:ext uri="{FF2B5EF4-FFF2-40B4-BE49-F238E27FC236}">
                <a16:creationId xmlns:a16="http://schemas.microsoft.com/office/drawing/2014/main" id="{3BAC6B3E-2FCB-4C60-9179-39CCCD3292F4}"/>
              </a:ext>
            </a:extLst>
          </p:cNvPr>
          <p:cNvSpPr txBox="1"/>
          <p:nvPr/>
        </p:nvSpPr>
        <p:spPr>
          <a:xfrm>
            <a:off x="1193005" y="1191029"/>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550+</a:t>
            </a:r>
            <a:r>
              <a:rPr lang="en-IN" sz="5000" dirty="0">
                <a:solidFill>
                  <a:srgbClr val="C0504D"/>
                </a:solidFill>
                <a:latin typeface="Arial" panose="020B0604020202020204" pitchFamily="34" charset="0"/>
                <a:cs typeface="Arial" panose="020B0604020202020204" pitchFamily="34" charset="0"/>
              </a:rPr>
              <a:t> </a:t>
            </a:r>
          </a:p>
          <a:p>
            <a:pPr algn="ctr" defTabSz="685800"/>
            <a:r>
              <a:rPr lang="en-IN" sz="1600" dirty="0">
                <a:solidFill>
                  <a:srgbClr val="595959"/>
                </a:solidFill>
                <a:latin typeface="+mj-lt"/>
                <a:cs typeface="Arial" panose="020B0604020202020204" pitchFamily="34" charset="0"/>
              </a:rPr>
              <a:t>DATA CENTER AND MANAGED SERVICES</a:t>
            </a:r>
          </a:p>
        </p:txBody>
      </p:sp>
      <p:sp>
        <p:nvSpPr>
          <p:cNvPr id="5" name="TextBox 4">
            <a:extLst>
              <a:ext uri="{FF2B5EF4-FFF2-40B4-BE49-F238E27FC236}">
                <a16:creationId xmlns:a16="http://schemas.microsoft.com/office/drawing/2014/main" id="{8E638015-37E9-4758-B5A4-C8851761401B}"/>
              </a:ext>
            </a:extLst>
          </p:cNvPr>
          <p:cNvSpPr txBox="1"/>
          <p:nvPr/>
        </p:nvSpPr>
        <p:spPr>
          <a:xfrm>
            <a:off x="5539581" y="1191029"/>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1800+ </a:t>
            </a:r>
          </a:p>
          <a:p>
            <a:pPr algn="ctr" defTabSz="685800"/>
            <a:r>
              <a:rPr lang="en-IN" sz="1600" dirty="0">
                <a:solidFill>
                  <a:srgbClr val="595959"/>
                </a:solidFill>
                <a:latin typeface="+mj-lt"/>
                <a:cs typeface="Arial" panose="020B0604020202020204" pitchFamily="34" charset="0"/>
              </a:rPr>
              <a:t>NETWORK</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6" name="TextBox 5">
            <a:extLst>
              <a:ext uri="{FF2B5EF4-FFF2-40B4-BE49-F238E27FC236}">
                <a16:creationId xmlns:a16="http://schemas.microsoft.com/office/drawing/2014/main" id="{ECCA1801-A1D3-4E52-93E6-B6E2CB1C83B7}"/>
              </a:ext>
            </a:extLst>
          </p:cNvPr>
          <p:cNvSpPr txBox="1"/>
          <p:nvPr/>
        </p:nvSpPr>
        <p:spPr>
          <a:xfrm>
            <a:off x="1193005" y="3166833"/>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70+ </a:t>
            </a:r>
          </a:p>
          <a:p>
            <a:pPr algn="ctr" defTabSz="685800"/>
            <a:r>
              <a:rPr lang="en-IN" sz="1600" dirty="0">
                <a:solidFill>
                  <a:srgbClr val="595959"/>
                </a:solidFill>
                <a:latin typeface="+mj-lt"/>
                <a:cs typeface="Arial" panose="020B0604020202020204" pitchFamily="34" charset="0"/>
              </a:rPr>
              <a:t>SECURITY</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7" name="TextBox 6">
            <a:extLst>
              <a:ext uri="{FF2B5EF4-FFF2-40B4-BE49-F238E27FC236}">
                <a16:creationId xmlns:a16="http://schemas.microsoft.com/office/drawing/2014/main" id="{D2C85AA3-1505-44A9-97F4-53988F81EA36}"/>
              </a:ext>
            </a:extLst>
          </p:cNvPr>
          <p:cNvSpPr txBox="1"/>
          <p:nvPr/>
        </p:nvSpPr>
        <p:spPr>
          <a:xfrm>
            <a:off x="5539581" y="3166833"/>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225+ </a:t>
            </a:r>
          </a:p>
          <a:p>
            <a:pPr algn="ctr" defTabSz="685800"/>
            <a:r>
              <a:rPr lang="en-IN" sz="1600" dirty="0">
                <a:solidFill>
                  <a:srgbClr val="595959"/>
                </a:solidFill>
                <a:latin typeface="+mj-lt"/>
                <a:cs typeface="Arial" panose="020B0604020202020204" pitchFamily="34" charset="0"/>
              </a:rPr>
              <a:t>APPLICATION</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Tree>
    <p:extLst>
      <p:ext uri="{BB962C8B-B14F-4D97-AF65-F5344CB8AC3E}">
        <p14:creationId xmlns:p14="http://schemas.microsoft.com/office/powerpoint/2010/main" val="222629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cstate="print"/>
          <a:stretch>
            <a:fillRect/>
          </a:stretch>
        </p:blipFill>
        <p:spPr>
          <a:xfrm>
            <a:off x="323850" y="843511"/>
            <a:ext cx="8496300" cy="3960550"/>
          </a:xfrm>
          <a:prstGeom prst="rect">
            <a:avLst/>
          </a:prstGeom>
        </p:spPr>
      </p:pic>
      <p:sp>
        <p:nvSpPr>
          <p:cNvPr id="4" name="Slide Number Placeholder 3"/>
          <p:cNvSpPr>
            <a:spLocks noGrp="1"/>
          </p:cNvSpPr>
          <p:nvPr>
            <p:ph type="sldNum" sz="quarter" idx="12"/>
          </p:nvPr>
        </p:nvSpPr>
        <p:spPr/>
        <p:txBody>
          <a:bodyPr/>
          <a:lstStyle/>
          <a:p>
            <a:fld id="{00A528DF-D215-450C-9DB5-2AB96B301B6B}" type="slidenum">
              <a:rPr lang="en-US" smtClean="0"/>
              <a:pPr/>
              <a:t>7</a:t>
            </a:fld>
            <a:endParaRPr lang="en-US" dirty="0"/>
          </a:p>
        </p:txBody>
      </p:sp>
      <p:sp>
        <p:nvSpPr>
          <p:cNvPr id="2" name="Title 1">
            <a:extLst>
              <a:ext uri="{FF2B5EF4-FFF2-40B4-BE49-F238E27FC236}">
                <a16:creationId xmlns:a16="http://schemas.microsoft.com/office/drawing/2014/main" id="{DC8491D6-417C-49BB-A30A-728C8545830A}"/>
              </a:ext>
            </a:extLst>
          </p:cNvPr>
          <p:cNvSpPr>
            <a:spLocks noGrp="1"/>
          </p:cNvSpPr>
          <p:nvPr>
            <p:ph type="title"/>
          </p:nvPr>
        </p:nvSpPr>
        <p:spPr>
          <a:xfrm>
            <a:off x="324000" y="367273"/>
            <a:ext cx="7537450" cy="369322"/>
          </a:xfrm>
        </p:spPr>
        <p:txBody>
          <a:bodyPr/>
          <a:lstStyle/>
          <a:p>
            <a:r>
              <a:rPr lang="en-IN" dirty="0"/>
              <a:t>DC Transformation Aligned Services</a:t>
            </a:r>
          </a:p>
        </p:txBody>
      </p:sp>
    </p:spTree>
    <p:extLst>
      <p:ext uri="{BB962C8B-B14F-4D97-AF65-F5344CB8AC3E}">
        <p14:creationId xmlns:p14="http://schemas.microsoft.com/office/powerpoint/2010/main" val="67766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D417-E8A5-454A-ACA8-C6DC21B2981A}"/>
              </a:ext>
            </a:extLst>
          </p:cNvPr>
          <p:cNvSpPr>
            <a:spLocks noGrp="1"/>
          </p:cNvSpPr>
          <p:nvPr>
            <p:ph type="title"/>
          </p:nvPr>
        </p:nvSpPr>
        <p:spPr>
          <a:xfrm>
            <a:off x="324000" y="367273"/>
            <a:ext cx="7537450" cy="369322"/>
          </a:xfrm>
        </p:spPr>
        <p:txBody>
          <a:bodyPr/>
          <a:lstStyle/>
          <a:p>
            <a:r>
              <a:rPr lang="en-IN" dirty="0"/>
              <a:t>Scope Understanding</a:t>
            </a:r>
          </a:p>
        </p:txBody>
      </p:sp>
      <p:sp>
        <p:nvSpPr>
          <p:cNvPr id="11" name="Freeform: Shape 10">
            <a:extLst>
              <a:ext uri="{FF2B5EF4-FFF2-40B4-BE49-F238E27FC236}">
                <a16:creationId xmlns:a16="http://schemas.microsoft.com/office/drawing/2014/main" id="{4FD6BD1E-A72A-4B29-9871-0B98EB708DB5}"/>
              </a:ext>
            </a:extLst>
          </p:cNvPr>
          <p:cNvSpPr/>
          <p:nvPr/>
        </p:nvSpPr>
        <p:spPr>
          <a:xfrm>
            <a:off x="323998" y="1001844"/>
            <a:ext cx="2590288" cy="437632"/>
          </a:xfrm>
          <a:custGeom>
            <a:avLst/>
            <a:gdLst>
              <a:gd name="connsiteX0" fmla="*/ 0 w 1990060"/>
              <a:gd name="connsiteY0" fmla="*/ 0 h 430054"/>
              <a:gd name="connsiteX1" fmla="*/ 1990060 w 1990060"/>
              <a:gd name="connsiteY1" fmla="*/ 0 h 430054"/>
              <a:gd name="connsiteX2" fmla="*/ 1990060 w 1990060"/>
              <a:gd name="connsiteY2" fmla="*/ 430054 h 430054"/>
              <a:gd name="connsiteX3" fmla="*/ 0 w 1990060"/>
              <a:gd name="connsiteY3" fmla="*/ 430054 h 430054"/>
              <a:gd name="connsiteX4" fmla="*/ 0 w 1990060"/>
              <a:gd name="connsiteY4" fmla="*/ 0 h 43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60" h="430054">
                <a:moveTo>
                  <a:pt x="0" y="0"/>
                </a:moveTo>
                <a:lnTo>
                  <a:pt x="1990060" y="0"/>
                </a:lnTo>
                <a:lnTo>
                  <a:pt x="1990060" y="430054"/>
                </a:lnTo>
                <a:lnTo>
                  <a:pt x="0" y="430054"/>
                </a:lnTo>
                <a:lnTo>
                  <a:pt x="0"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dirty="0"/>
              <a:t>INFRASTRUCTURE SCOPE</a:t>
            </a:r>
          </a:p>
        </p:txBody>
      </p:sp>
      <p:sp>
        <p:nvSpPr>
          <p:cNvPr id="12" name="Freeform: Shape 11">
            <a:extLst>
              <a:ext uri="{FF2B5EF4-FFF2-40B4-BE49-F238E27FC236}">
                <a16:creationId xmlns:a16="http://schemas.microsoft.com/office/drawing/2014/main" id="{5AEA44BD-BE0B-4534-8B55-C388EC8EA462}"/>
              </a:ext>
            </a:extLst>
          </p:cNvPr>
          <p:cNvSpPr/>
          <p:nvPr/>
        </p:nvSpPr>
        <p:spPr>
          <a:xfrm>
            <a:off x="323998" y="1516960"/>
            <a:ext cx="2590288" cy="3178865"/>
          </a:xfrm>
          <a:custGeom>
            <a:avLst/>
            <a:gdLst>
              <a:gd name="connsiteX0" fmla="*/ 0 w 1990060"/>
              <a:gd name="connsiteY0" fmla="*/ 0 h 2581672"/>
              <a:gd name="connsiteX1" fmla="*/ 1990060 w 1990060"/>
              <a:gd name="connsiteY1" fmla="*/ 0 h 2581672"/>
              <a:gd name="connsiteX2" fmla="*/ 1990060 w 1990060"/>
              <a:gd name="connsiteY2" fmla="*/ 2581672 h 2581672"/>
              <a:gd name="connsiteX3" fmla="*/ 0 w 1990060"/>
              <a:gd name="connsiteY3" fmla="*/ 2581672 h 2581672"/>
              <a:gd name="connsiteX4" fmla="*/ 0 w 1990060"/>
              <a:gd name="connsiteY4" fmla="*/ 0 h 258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60" h="2581672">
                <a:moveTo>
                  <a:pt x="0" y="0"/>
                </a:moveTo>
                <a:lnTo>
                  <a:pt x="1990060" y="0"/>
                </a:lnTo>
                <a:lnTo>
                  <a:pt x="1990060" y="2581672"/>
                </a:lnTo>
                <a:lnTo>
                  <a:pt x="0" y="2581672"/>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Supply, Installation, Integration and facility management of Server Virtualization and facility management for existing infrastructure which includes:</a:t>
            </a:r>
          </a:p>
          <a:p>
            <a:pPr marL="628593" lvl="2"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Servers, Storage, SAN Switch, Virtualization Software, Cloud Software, Backup Software</a:t>
            </a:r>
          </a:p>
          <a:p>
            <a:pPr marL="628593" lvl="2"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32 cores of dark fiber cable for Chassis to switch connectivity</a:t>
            </a:r>
          </a:p>
          <a:p>
            <a:pPr marL="628593" lvl="2"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LC-LC Cable for Server to Switch</a:t>
            </a:r>
          </a:p>
          <a:p>
            <a:pPr marL="628593" lvl="2"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Cable for SAN Connectivity</a:t>
            </a:r>
          </a:p>
        </p:txBody>
      </p:sp>
      <p:sp>
        <p:nvSpPr>
          <p:cNvPr id="13" name="Freeform: Shape 12">
            <a:extLst>
              <a:ext uri="{FF2B5EF4-FFF2-40B4-BE49-F238E27FC236}">
                <a16:creationId xmlns:a16="http://schemas.microsoft.com/office/drawing/2014/main" id="{7DC8DEF5-C95C-4861-8701-38A3D9893BE8}"/>
              </a:ext>
            </a:extLst>
          </p:cNvPr>
          <p:cNvSpPr/>
          <p:nvPr/>
        </p:nvSpPr>
        <p:spPr>
          <a:xfrm>
            <a:off x="3276929" y="1001844"/>
            <a:ext cx="2590288" cy="437632"/>
          </a:xfrm>
          <a:custGeom>
            <a:avLst/>
            <a:gdLst>
              <a:gd name="connsiteX0" fmla="*/ 0 w 1990060"/>
              <a:gd name="connsiteY0" fmla="*/ 0 h 430054"/>
              <a:gd name="connsiteX1" fmla="*/ 1990060 w 1990060"/>
              <a:gd name="connsiteY1" fmla="*/ 0 h 430054"/>
              <a:gd name="connsiteX2" fmla="*/ 1990060 w 1990060"/>
              <a:gd name="connsiteY2" fmla="*/ 430054 h 430054"/>
              <a:gd name="connsiteX3" fmla="*/ 0 w 1990060"/>
              <a:gd name="connsiteY3" fmla="*/ 430054 h 430054"/>
              <a:gd name="connsiteX4" fmla="*/ 0 w 1990060"/>
              <a:gd name="connsiteY4" fmla="*/ 0 h 43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60" h="430054">
                <a:moveTo>
                  <a:pt x="0" y="0"/>
                </a:moveTo>
                <a:lnTo>
                  <a:pt x="1990060" y="0"/>
                </a:lnTo>
                <a:lnTo>
                  <a:pt x="1990060" y="430054"/>
                </a:lnTo>
                <a:lnTo>
                  <a:pt x="0" y="430054"/>
                </a:lnTo>
                <a:lnTo>
                  <a:pt x="0"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dirty="0"/>
              <a:t>IMPLEMENTATION AND INTEGRATION</a:t>
            </a:r>
          </a:p>
        </p:txBody>
      </p:sp>
      <p:sp>
        <p:nvSpPr>
          <p:cNvPr id="14" name="Freeform: Shape 13">
            <a:extLst>
              <a:ext uri="{FF2B5EF4-FFF2-40B4-BE49-F238E27FC236}">
                <a16:creationId xmlns:a16="http://schemas.microsoft.com/office/drawing/2014/main" id="{459680C5-FFE2-4FB5-B1AD-751D2FC133AF}"/>
              </a:ext>
            </a:extLst>
          </p:cNvPr>
          <p:cNvSpPr/>
          <p:nvPr/>
        </p:nvSpPr>
        <p:spPr>
          <a:xfrm>
            <a:off x="3276929" y="1516960"/>
            <a:ext cx="2590288" cy="3178865"/>
          </a:xfrm>
          <a:custGeom>
            <a:avLst/>
            <a:gdLst>
              <a:gd name="connsiteX0" fmla="*/ 0 w 1990060"/>
              <a:gd name="connsiteY0" fmla="*/ 0 h 2581672"/>
              <a:gd name="connsiteX1" fmla="*/ 1990060 w 1990060"/>
              <a:gd name="connsiteY1" fmla="*/ 0 h 2581672"/>
              <a:gd name="connsiteX2" fmla="*/ 1990060 w 1990060"/>
              <a:gd name="connsiteY2" fmla="*/ 2581672 h 2581672"/>
              <a:gd name="connsiteX3" fmla="*/ 0 w 1990060"/>
              <a:gd name="connsiteY3" fmla="*/ 2581672 h 2581672"/>
              <a:gd name="connsiteX4" fmla="*/ 0 w 1990060"/>
              <a:gd name="connsiteY4" fmla="*/ 0 h 258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60" h="2581672">
                <a:moveTo>
                  <a:pt x="0" y="0"/>
                </a:moveTo>
                <a:lnTo>
                  <a:pt x="1990060" y="0"/>
                </a:lnTo>
                <a:lnTo>
                  <a:pt x="1990060" y="2581672"/>
                </a:lnTo>
                <a:lnTo>
                  <a:pt x="0" y="2581672"/>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Implementation &amp; configuration of hardware, software components</a:t>
            </a:r>
          </a:p>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 Virtualization and cloud Set-up</a:t>
            </a:r>
          </a:p>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Configure virtual machines (VMs)</a:t>
            </a:r>
          </a:p>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Implementation of Cloud solution</a:t>
            </a:r>
          </a:p>
        </p:txBody>
      </p:sp>
      <p:sp>
        <p:nvSpPr>
          <p:cNvPr id="15" name="Freeform: Shape 14">
            <a:extLst>
              <a:ext uri="{FF2B5EF4-FFF2-40B4-BE49-F238E27FC236}">
                <a16:creationId xmlns:a16="http://schemas.microsoft.com/office/drawing/2014/main" id="{3EFB78B7-9C2B-407D-904F-897DFABE0ECD}"/>
              </a:ext>
            </a:extLst>
          </p:cNvPr>
          <p:cNvSpPr/>
          <p:nvPr/>
        </p:nvSpPr>
        <p:spPr>
          <a:xfrm>
            <a:off x="6229861" y="1001844"/>
            <a:ext cx="2590288" cy="437632"/>
          </a:xfrm>
          <a:custGeom>
            <a:avLst/>
            <a:gdLst>
              <a:gd name="connsiteX0" fmla="*/ 0 w 1990060"/>
              <a:gd name="connsiteY0" fmla="*/ 0 h 430054"/>
              <a:gd name="connsiteX1" fmla="*/ 1990060 w 1990060"/>
              <a:gd name="connsiteY1" fmla="*/ 0 h 430054"/>
              <a:gd name="connsiteX2" fmla="*/ 1990060 w 1990060"/>
              <a:gd name="connsiteY2" fmla="*/ 430054 h 430054"/>
              <a:gd name="connsiteX3" fmla="*/ 0 w 1990060"/>
              <a:gd name="connsiteY3" fmla="*/ 430054 h 430054"/>
              <a:gd name="connsiteX4" fmla="*/ 0 w 1990060"/>
              <a:gd name="connsiteY4" fmla="*/ 0 h 43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60" h="430054">
                <a:moveTo>
                  <a:pt x="0" y="0"/>
                </a:moveTo>
                <a:lnTo>
                  <a:pt x="1990060" y="0"/>
                </a:lnTo>
                <a:lnTo>
                  <a:pt x="1990060" y="430054"/>
                </a:lnTo>
                <a:lnTo>
                  <a:pt x="0" y="430054"/>
                </a:lnTo>
                <a:lnTo>
                  <a:pt x="0"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dirty="0"/>
              <a:t>MIGRATION</a:t>
            </a:r>
            <a:endParaRPr lang="en-US" sz="1200" b="1" kern="1200" dirty="0"/>
          </a:p>
        </p:txBody>
      </p:sp>
      <p:sp>
        <p:nvSpPr>
          <p:cNvPr id="16" name="Freeform: Shape 15">
            <a:extLst>
              <a:ext uri="{FF2B5EF4-FFF2-40B4-BE49-F238E27FC236}">
                <a16:creationId xmlns:a16="http://schemas.microsoft.com/office/drawing/2014/main" id="{9187F835-3E2B-4983-9136-BE30226363AE}"/>
              </a:ext>
            </a:extLst>
          </p:cNvPr>
          <p:cNvSpPr/>
          <p:nvPr/>
        </p:nvSpPr>
        <p:spPr>
          <a:xfrm>
            <a:off x="6229861" y="1516960"/>
            <a:ext cx="2590288" cy="3178865"/>
          </a:xfrm>
          <a:custGeom>
            <a:avLst/>
            <a:gdLst>
              <a:gd name="connsiteX0" fmla="*/ 0 w 1990060"/>
              <a:gd name="connsiteY0" fmla="*/ 0 h 2581672"/>
              <a:gd name="connsiteX1" fmla="*/ 1990060 w 1990060"/>
              <a:gd name="connsiteY1" fmla="*/ 0 h 2581672"/>
              <a:gd name="connsiteX2" fmla="*/ 1990060 w 1990060"/>
              <a:gd name="connsiteY2" fmla="*/ 2581672 h 2581672"/>
              <a:gd name="connsiteX3" fmla="*/ 0 w 1990060"/>
              <a:gd name="connsiteY3" fmla="*/ 2581672 h 2581672"/>
              <a:gd name="connsiteX4" fmla="*/ 0 w 1990060"/>
              <a:gd name="connsiteY4" fmla="*/ 0 h 258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60" h="2581672">
                <a:moveTo>
                  <a:pt x="0" y="0"/>
                </a:moveTo>
                <a:lnTo>
                  <a:pt x="1990060" y="0"/>
                </a:lnTo>
                <a:lnTo>
                  <a:pt x="1990060" y="2581672"/>
                </a:lnTo>
                <a:lnTo>
                  <a:pt x="0" y="2581672"/>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Migrate existing application from Physical to Virtual (P2V), Virtual to Virtual(V2V) as per the requirement of the bank </a:t>
            </a:r>
          </a:p>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Migration of Data from existing storage to new storage</a:t>
            </a:r>
          </a:p>
          <a:p>
            <a:pPr marL="171450" lvl="1" indent="-171450" defTabSz="533400">
              <a:lnSpc>
                <a:spcPct val="90000"/>
              </a:lnSpc>
              <a:spcBef>
                <a:spcPts val="300"/>
              </a:spcBef>
              <a:spcAft>
                <a:spcPct val="15000"/>
              </a:spcAft>
              <a:buFont typeface="Wingdings" panose="05000000000000000000" pitchFamily="2" charset="2"/>
              <a:buChar char="§"/>
            </a:pPr>
            <a:r>
              <a:rPr lang="en-US" sz="1200" dirty="0">
                <a:solidFill>
                  <a:srgbClr val="595959"/>
                </a:solidFill>
              </a:rPr>
              <a:t>Migration will happen in Phased manner as &amp; when Existing Hardware is due for tech refresh.</a:t>
            </a:r>
          </a:p>
        </p:txBody>
      </p:sp>
    </p:spTree>
    <p:extLst>
      <p:ext uri="{BB962C8B-B14F-4D97-AF65-F5344CB8AC3E}">
        <p14:creationId xmlns:p14="http://schemas.microsoft.com/office/powerpoint/2010/main" val="68872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2">
            <a:extLst>
              <a:ext uri="{FF2B5EF4-FFF2-40B4-BE49-F238E27FC236}">
                <a16:creationId xmlns:a16="http://schemas.microsoft.com/office/drawing/2014/main" id="{C8C469D9-DF89-470C-B411-8BF1AA79CFF9}"/>
              </a:ext>
            </a:extLst>
          </p:cNvPr>
          <p:cNvSpPr/>
          <p:nvPr/>
        </p:nvSpPr>
        <p:spPr>
          <a:xfrm>
            <a:off x="323999" y="990571"/>
            <a:ext cx="4095371" cy="1821989"/>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EC4CFBC7-9996-4733-8450-3E7CB004AFAA}"/>
              </a:ext>
            </a:extLst>
          </p:cNvPr>
          <p:cNvSpPr/>
          <p:nvPr/>
        </p:nvSpPr>
        <p:spPr>
          <a:xfrm>
            <a:off x="447153" y="1056131"/>
            <a:ext cx="3903785" cy="1631216"/>
          </a:xfrm>
          <a:prstGeom prst="rect">
            <a:avLst/>
          </a:prstGeom>
        </p:spPr>
        <p:txBody>
          <a:bodyPr wrap="square">
            <a:spAutoFit/>
          </a:bodyPr>
          <a:lstStyle/>
          <a:p>
            <a:r>
              <a:rPr lang="en-US" sz="1000" b="1" dirty="0">
                <a:solidFill>
                  <a:schemeClr val="tx1"/>
                </a:solidFill>
                <a:latin typeface="Arial" panose="020B0604020202020204" pitchFamily="34" charset="0"/>
                <a:cs typeface="Arial" panose="020B0604020202020204" pitchFamily="34" charset="0"/>
              </a:rPr>
              <a:t>Documentation</a:t>
            </a:r>
          </a:p>
          <a:p>
            <a:pPr marL="173038" indent="-173038">
              <a:buFont typeface="Arial" pitchFamily="34" charset="0"/>
              <a:buChar char="•"/>
            </a:pPr>
            <a:r>
              <a:rPr lang="en-US" sz="1000" dirty="0">
                <a:solidFill>
                  <a:schemeClr val="tx1"/>
                </a:solidFill>
                <a:latin typeface="Arial" panose="020B0604020202020204" pitchFamily="34" charset="0"/>
                <a:cs typeface="Arial" panose="020B0604020202020204" pitchFamily="34" charset="0"/>
              </a:rPr>
              <a:t>Project Management Documents</a:t>
            </a:r>
            <a:endParaRPr lang="en-IN" sz="1000" dirty="0">
              <a:solidFill>
                <a:schemeClr val="tx1"/>
              </a:solidFill>
              <a:latin typeface="Arial" panose="020B0604020202020204" pitchFamily="34" charset="0"/>
              <a:cs typeface="Arial" panose="020B0604020202020204" pitchFamily="34" charset="0"/>
            </a:endParaRPr>
          </a:p>
          <a:p>
            <a:pPr marL="682625" lvl="1" indent="-225425">
              <a:buFont typeface="Arial" pitchFamily="34" charset="0"/>
              <a:buChar char="•"/>
            </a:pPr>
            <a:r>
              <a:rPr lang="en-US" sz="1000" dirty="0">
                <a:solidFill>
                  <a:schemeClr val="tx1"/>
                </a:solidFill>
                <a:latin typeface="Arial" panose="020B0604020202020204" pitchFamily="34" charset="0"/>
                <a:cs typeface="Arial" panose="020B0604020202020204" pitchFamily="34" charset="0"/>
              </a:rPr>
              <a:t>Project Charter, Project Schedule / Plan, Project Stakeholders</a:t>
            </a:r>
            <a:endParaRPr lang="en-IN" sz="1000" dirty="0">
              <a:solidFill>
                <a:schemeClr val="tx1"/>
              </a:solidFill>
              <a:latin typeface="Arial" panose="020B0604020202020204" pitchFamily="34" charset="0"/>
              <a:cs typeface="Arial" panose="020B0604020202020204" pitchFamily="34" charset="0"/>
            </a:endParaRPr>
          </a:p>
          <a:p>
            <a:pPr marL="173038" indent="-173038">
              <a:buFont typeface="Arial" pitchFamily="34" charset="0"/>
              <a:buChar char="•"/>
            </a:pPr>
            <a:r>
              <a:rPr lang="en-US" sz="1000" dirty="0">
                <a:solidFill>
                  <a:schemeClr val="tx1"/>
                </a:solidFill>
                <a:latin typeface="Arial" panose="020B0604020202020204" pitchFamily="34" charset="0"/>
                <a:cs typeface="Arial" panose="020B0604020202020204" pitchFamily="34" charset="0"/>
              </a:rPr>
              <a:t>Standard Operating Procedures</a:t>
            </a:r>
            <a:endParaRPr lang="en-IN" sz="1000" dirty="0">
              <a:solidFill>
                <a:schemeClr val="tx1"/>
              </a:solidFill>
              <a:latin typeface="Arial" panose="020B0604020202020204" pitchFamily="34" charset="0"/>
              <a:cs typeface="Arial" panose="020B0604020202020204" pitchFamily="34" charset="0"/>
            </a:endParaRPr>
          </a:p>
          <a:p>
            <a:pPr marL="682625" lvl="1" indent="-225425">
              <a:buFont typeface="Arial" pitchFamily="34" charset="0"/>
              <a:buChar char="•"/>
            </a:pPr>
            <a:r>
              <a:rPr lang="en-US" sz="1000" dirty="0">
                <a:solidFill>
                  <a:schemeClr val="tx1"/>
                </a:solidFill>
                <a:latin typeface="Arial" panose="020B0604020202020204" pitchFamily="34" charset="0"/>
                <a:cs typeface="Arial" panose="020B0604020202020204" pitchFamily="34" charset="0"/>
              </a:rPr>
              <a:t>Contact details and procedures for obtaining service from OEMs, OEM product and User manuals</a:t>
            </a:r>
          </a:p>
          <a:p>
            <a:pPr marL="682625" lvl="1" indent="-225425">
              <a:buFont typeface="Arial" pitchFamily="34" charset="0"/>
              <a:buChar char="•"/>
            </a:pPr>
            <a:r>
              <a:rPr lang="en-IN" sz="1000" dirty="0">
                <a:solidFill>
                  <a:schemeClr val="tx1"/>
                </a:solidFill>
                <a:latin typeface="Arial" panose="020B0604020202020204" pitchFamily="34" charset="0"/>
                <a:cs typeface="Arial" panose="020B0604020202020204" pitchFamily="34" charset="0"/>
              </a:rPr>
              <a:t>detailed instruction for operation and</a:t>
            </a:r>
          </a:p>
          <a:p>
            <a:pPr marL="457200" lvl="1"/>
            <a:r>
              <a:rPr lang="en-IN" sz="1000" dirty="0">
                <a:solidFill>
                  <a:schemeClr val="tx1"/>
                </a:solidFill>
                <a:latin typeface="Arial" panose="020B0604020202020204" pitchFamily="34" charset="0"/>
                <a:cs typeface="Arial" panose="020B0604020202020204" pitchFamily="34" charset="0"/>
              </a:rPr>
              <a:t>       maintenance of the hardware (if any) and software is    </a:t>
            </a:r>
          </a:p>
          <a:p>
            <a:pPr marL="457200" lvl="1"/>
            <a:r>
              <a:rPr lang="en-IN" sz="1000" dirty="0">
                <a:solidFill>
                  <a:schemeClr val="tx1"/>
                </a:solidFill>
                <a:latin typeface="Arial" panose="020B0604020202020204" pitchFamily="34" charset="0"/>
                <a:cs typeface="Arial" panose="020B0604020202020204" pitchFamily="34" charset="0"/>
              </a:rPr>
              <a:t>       to be delivered</a:t>
            </a:r>
          </a:p>
        </p:txBody>
      </p:sp>
      <p:sp>
        <p:nvSpPr>
          <p:cNvPr id="14" name="Rectangle 13">
            <a:extLst>
              <a:ext uri="{FF2B5EF4-FFF2-40B4-BE49-F238E27FC236}">
                <a16:creationId xmlns:a16="http://schemas.microsoft.com/office/drawing/2014/main" id="{363ECBCC-17D2-4F8A-B83E-2870CB1B9B1B}"/>
              </a:ext>
            </a:extLst>
          </p:cNvPr>
          <p:cNvSpPr/>
          <p:nvPr/>
        </p:nvSpPr>
        <p:spPr>
          <a:xfrm>
            <a:off x="4783090" y="1056131"/>
            <a:ext cx="4069507" cy="1631216"/>
          </a:xfrm>
          <a:prstGeom prst="rect">
            <a:avLst/>
          </a:prstGeom>
        </p:spPr>
        <p:txBody>
          <a:bodyPr wrap="square">
            <a:spAutoFit/>
          </a:bodyPr>
          <a:lstStyle/>
          <a:p>
            <a:r>
              <a:rPr lang="en-US" sz="1000" b="1" dirty="0">
                <a:solidFill>
                  <a:schemeClr val="tx1"/>
                </a:solidFill>
                <a:latin typeface="Arial" panose="020B0604020202020204" pitchFamily="34" charset="0"/>
                <a:cs typeface="Arial" panose="020B0604020202020204" pitchFamily="34" charset="0"/>
              </a:rPr>
              <a:t>Training</a:t>
            </a:r>
          </a:p>
          <a:p>
            <a:endParaRPr lang="en-US" sz="1000" b="1" dirty="0">
              <a:solidFill>
                <a:schemeClr val="tx1"/>
              </a:solidFill>
              <a:latin typeface="Arial" panose="020B0604020202020204" pitchFamily="34" charset="0"/>
              <a:cs typeface="Arial" panose="020B0604020202020204" pitchFamily="34" charset="0"/>
            </a:endParaRPr>
          </a:p>
          <a:p>
            <a:pPr marL="173038" indent="-173038">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Provide training covering the following: </a:t>
            </a:r>
            <a:endParaRPr lang="en-IN" sz="1000" dirty="0">
              <a:solidFill>
                <a:schemeClr val="tx1"/>
              </a:solidFill>
              <a:latin typeface="Arial" panose="020B0604020202020204" pitchFamily="34" charset="0"/>
              <a:cs typeface="Arial" panose="020B0604020202020204" pitchFamily="34" charset="0"/>
            </a:endParaRPr>
          </a:p>
          <a:p>
            <a:pPr marL="682625" lvl="1" indent="-225425">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Overview of the components Installed</a:t>
            </a:r>
            <a:endParaRPr lang="en-IN" sz="1000" dirty="0">
              <a:solidFill>
                <a:schemeClr val="tx1"/>
              </a:solidFill>
              <a:latin typeface="Arial" panose="020B0604020202020204" pitchFamily="34" charset="0"/>
              <a:cs typeface="Arial" panose="020B0604020202020204" pitchFamily="34" charset="0"/>
            </a:endParaRPr>
          </a:p>
          <a:p>
            <a:pPr marL="682625" lvl="1" indent="-225425">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Technical Architecture</a:t>
            </a:r>
            <a:endParaRPr lang="en-IN" sz="1000" dirty="0">
              <a:solidFill>
                <a:schemeClr val="tx1"/>
              </a:solidFill>
              <a:latin typeface="Arial" panose="020B0604020202020204" pitchFamily="34" charset="0"/>
              <a:cs typeface="Arial" panose="020B0604020202020204" pitchFamily="34" charset="0"/>
            </a:endParaRPr>
          </a:p>
          <a:p>
            <a:pPr marL="682625" lvl="1" indent="-225425">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Server Virtualization</a:t>
            </a:r>
            <a:endParaRPr lang="en-IN" sz="1000" dirty="0">
              <a:solidFill>
                <a:schemeClr val="tx1"/>
              </a:solidFill>
              <a:latin typeface="Arial" panose="020B0604020202020204" pitchFamily="34" charset="0"/>
              <a:cs typeface="Arial" panose="020B0604020202020204" pitchFamily="34" charset="0"/>
            </a:endParaRPr>
          </a:p>
          <a:p>
            <a:pPr marL="682625" lvl="1" indent="-225425">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System Administration</a:t>
            </a:r>
          </a:p>
          <a:p>
            <a:pPr marL="682625" lvl="1" indent="-225425">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Re</a:t>
            </a:r>
            <a:r>
              <a:rPr lang="en-IN" sz="1000" dirty="0">
                <a:solidFill>
                  <a:schemeClr val="tx1"/>
                </a:solidFill>
                <a:latin typeface="Arial" panose="020B0604020202020204" pitchFamily="34" charset="0"/>
                <a:cs typeface="Arial" panose="020B0604020202020204" pitchFamily="34" charset="0"/>
              </a:rPr>
              <a:t>resource management of hardware and software, storage allocation, backup management</a:t>
            </a:r>
          </a:p>
          <a:p>
            <a:pPr marL="173038" indent="-173038">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Provide training documents for the proposed solution. </a:t>
            </a:r>
            <a:endParaRPr lang="en-IN" sz="1000" dirty="0">
              <a:solidFill>
                <a:schemeClr val="tx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67C7CF50-C117-4326-9232-C4B625105AA5}"/>
              </a:ext>
            </a:extLst>
          </p:cNvPr>
          <p:cNvSpPr/>
          <p:nvPr/>
        </p:nvSpPr>
        <p:spPr>
          <a:xfrm>
            <a:off x="4716463" y="990570"/>
            <a:ext cx="4103538" cy="1840749"/>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ounded Rectangle 16">
            <a:extLst>
              <a:ext uri="{FF2B5EF4-FFF2-40B4-BE49-F238E27FC236}">
                <a16:creationId xmlns:a16="http://schemas.microsoft.com/office/drawing/2014/main" id="{C5655935-51CB-4BA0-8D0F-B491D2A97EA7}"/>
              </a:ext>
            </a:extLst>
          </p:cNvPr>
          <p:cNvSpPr/>
          <p:nvPr/>
        </p:nvSpPr>
        <p:spPr>
          <a:xfrm>
            <a:off x="349864" y="2983378"/>
            <a:ext cx="4069507" cy="1679057"/>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E52C052A-7647-47E5-8D25-31D49427B49A}"/>
              </a:ext>
            </a:extLst>
          </p:cNvPr>
          <p:cNvSpPr/>
          <p:nvPr/>
        </p:nvSpPr>
        <p:spPr>
          <a:xfrm>
            <a:off x="447153" y="3059547"/>
            <a:ext cx="3655475" cy="553998"/>
          </a:xfrm>
          <a:prstGeom prst="rect">
            <a:avLst/>
          </a:prstGeom>
        </p:spPr>
        <p:txBody>
          <a:bodyPr wrap="square">
            <a:spAutoFit/>
          </a:bodyPr>
          <a:lstStyle/>
          <a:p>
            <a:r>
              <a:rPr lang="en-US" sz="1000" b="1" dirty="0">
                <a:solidFill>
                  <a:schemeClr val="tx1"/>
                </a:solidFill>
                <a:latin typeface="Arial" panose="020B0604020202020204" pitchFamily="34" charset="0"/>
                <a:cs typeface="Arial" panose="020B0604020202020204" pitchFamily="34" charset="0"/>
              </a:rPr>
              <a:t>Warranty/ AMC </a:t>
            </a:r>
          </a:p>
          <a:p>
            <a:pPr marL="173038" indent="-173038">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Warranty for 3 followed by 4th and 5th  years AMC for all supplied H / W &amp; S / W Components</a:t>
            </a:r>
            <a:endParaRPr lang="en-IN" sz="1000" dirty="0">
              <a:solidFill>
                <a:schemeClr val="tx1"/>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86FEAA8E-E9CD-4323-8C72-5D93FADAF5F4}"/>
              </a:ext>
            </a:extLst>
          </p:cNvPr>
          <p:cNvSpPr/>
          <p:nvPr/>
        </p:nvSpPr>
        <p:spPr>
          <a:xfrm>
            <a:off x="4716463" y="2983378"/>
            <a:ext cx="4103538" cy="1679057"/>
          </a:xfrm>
          <a:prstGeom prst="roundRect">
            <a:avLst>
              <a:gd name="adj" fmla="val 397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7C0EF685-6C7C-43BC-A709-08CA34D9E86B}"/>
              </a:ext>
            </a:extLst>
          </p:cNvPr>
          <p:cNvSpPr/>
          <p:nvPr/>
        </p:nvSpPr>
        <p:spPr>
          <a:xfrm>
            <a:off x="4788030" y="3015285"/>
            <a:ext cx="3983886" cy="1015663"/>
          </a:xfrm>
          <a:prstGeom prst="rect">
            <a:avLst/>
          </a:prstGeom>
        </p:spPr>
        <p:txBody>
          <a:bodyPr wrap="square">
            <a:spAutoFit/>
          </a:bodyPr>
          <a:lstStyle/>
          <a:p>
            <a:r>
              <a:rPr lang="en-US" sz="1000" b="1" dirty="0">
                <a:solidFill>
                  <a:schemeClr val="tx1"/>
                </a:solidFill>
                <a:latin typeface="Arial" panose="020B0604020202020204" pitchFamily="34" charset="0"/>
                <a:cs typeface="Arial" panose="020B0604020202020204" pitchFamily="34" charset="0"/>
              </a:rPr>
              <a:t>FMS</a:t>
            </a:r>
          </a:p>
          <a:p>
            <a:pPr marL="173038" lvl="0" indent="-173038">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Provide Operations &amp; Management Services to operate and maintain the proposed solution for 5 Years.</a:t>
            </a:r>
            <a:endParaRPr lang="en-IN" sz="1000" dirty="0">
              <a:solidFill>
                <a:schemeClr val="tx1"/>
              </a:solidFill>
              <a:latin typeface="Arial" panose="020B0604020202020204" pitchFamily="34" charset="0"/>
              <a:cs typeface="Arial" panose="020B0604020202020204" pitchFamily="34" charset="0"/>
            </a:endParaRPr>
          </a:p>
          <a:p>
            <a:pPr marL="173038" lvl="0" indent="-173038">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Proposed Three L2 Engineers per shift (total 3 shifts) at DC for providing facilities management services round the clock.</a:t>
            </a:r>
          </a:p>
          <a:p>
            <a:pPr marL="173038" lvl="0" indent="-173038">
              <a:buFont typeface="Wingdings" panose="05000000000000000000" pitchFamily="2" charset="2"/>
              <a:buChar char="§"/>
            </a:pPr>
            <a:r>
              <a:rPr lang="en-US" sz="1000" dirty="0">
                <a:solidFill>
                  <a:schemeClr val="tx1"/>
                </a:solidFill>
                <a:latin typeface="Arial" panose="020B0604020202020204" pitchFamily="34" charset="0"/>
                <a:cs typeface="Arial" panose="020B0604020202020204" pitchFamily="34" charset="0"/>
              </a:rPr>
              <a:t>One L3 Engineer per General Shift</a:t>
            </a:r>
            <a:endParaRPr lang="en-IN" sz="100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FC865C0-9770-467D-A301-95363673D456}"/>
              </a:ext>
            </a:extLst>
          </p:cNvPr>
          <p:cNvSpPr>
            <a:spLocks noGrp="1"/>
          </p:cNvSpPr>
          <p:nvPr>
            <p:ph type="title"/>
          </p:nvPr>
        </p:nvSpPr>
        <p:spPr>
          <a:xfrm>
            <a:off x="324000" y="367273"/>
            <a:ext cx="7537450" cy="369322"/>
          </a:xfrm>
        </p:spPr>
        <p:txBody>
          <a:bodyPr/>
          <a:lstStyle/>
          <a:p>
            <a:r>
              <a:rPr lang="en-IN" dirty="0"/>
              <a:t>Scope Understanding</a:t>
            </a:r>
          </a:p>
        </p:txBody>
      </p:sp>
    </p:spTree>
    <p:extLst>
      <p:ext uri="{BB962C8B-B14F-4D97-AF65-F5344CB8AC3E}">
        <p14:creationId xmlns:p14="http://schemas.microsoft.com/office/powerpoint/2010/main" val="3733744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M0Mikd8vU2NuM5ENLo_u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il2OBwxUkOW9Eb90Vaa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il2OBwxUkOW9Eb90Vaau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il2OBwxUkOW9Eb90Vaa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M0Mikd8vU2NuM5ENLo_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XZY9Bj1L029jER4b5fT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M0Mikd8vU2NuM5ENLo_u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PQVKarFp06DVzBVsBNN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XZY9Bj1L029jER4b5fT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PQVKarFp06DVzBVsBNN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XZY9Bj1L029jER4b5fT6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PQVKarFp06DVzBVsBNN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XZY9Bj1L029jER4b5fT6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PQVKarFp06DVzBVsBNNsQ"/>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M0Mikd8vU2NuM5ENLo_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ca6JdGCcEWtoroTh1b9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il2OBwxUkOW9Eb90VaauQ"/>
</p:tagLst>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1681</TotalTime>
  <Words>3953</Words>
  <Application>Microsoft Office PowerPoint</Application>
  <PresentationFormat>On-screen Show (16:9)</PresentationFormat>
  <Paragraphs>749</Paragraphs>
  <Slides>56</Slides>
  <Notes>7</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Sify New Theme</vt:lpstr>
      <vt:lpstr>1_Sify New Theme</vt:lpstr>
      <vt:lpstr>PowerPoint Presentation</vt:lpstr>
      <vt:lpstr>AGENDA</vt:lpstr>
      <vt:lpstr>DC &amp; Cloud Services -- Infrastructure Transformation Partner</vt:lpstr>
      <vt:lpstr>BFSI Credentials</vt:lpstr>
      <vt:lpstr>EXECUTION CAPABILITIES</vt:lpstr>
      <vt:lpstr>People Capabilities and Strengths</vt:lpstr>
      <vt:lpstr>DC Transformation Aligned Services</vt:lpstr>
      <vt:lpstr>Scope Understanding</vt:lpstr>
      <vt:lpstr>Scope Understanding</vt:lpstr>
      <vt:lpstr>Current BOI Landscape</vt:lpstr>
      <vt:lpstr>PowerPoint Presentation</vt:lpstr>
      <vt:lpstr>Sify Proposed – High level Architecture</vt:lpstr>
      <vt:lpstr>Solution Stack and OEM Product Positioning</vt:lpstr>
      <vt:lpstr>Compute Solution</vt:lpstr>
      <vt:lpstr>Storage Solution</vt:lpstr>
      <vt:lpstr>Tape Library &amp; SAN Switch Solution</vt:lpstr>
      <vt:lpstr>Virtualization-VMware vSphere</vt:lpstr>
      <vt:lpstr>VMware Cloud Management Platform(CMP)</vt:lpstr>
      <vt:lpstr>VRealize Business</vt:lpstr>
      <vt:lpstr>vRealize Operations</vt:lpstr>
      <vt:lpstr>Policy based governance: Personalize the Cloud</vt:lpstr>
      <vt:lpstr>Backup Architecture – Disk To Tape</vt:lpstr>
      <vt:lpstr>Backup Application Proposition</vt:lpstr>
      <vt:lpstr>BCP &amp; DR Architecture</vt:lpstr>
      <vt:lpstr>PowerPoint Presentation</vt:lpstr>
      <vt:lpstr>Implementation Plan </vt:lpstr>
      <vt:lpstr>Implementation Project Organisation</vt:lpstr>
      <vt:lpstr>Migration plan - Storage VMotion</vt:lpstr>
      <vt:lpstr>PowerPoint Presentation</vt:lpstr>
      <vt:lpstr>Post Implementation Support and Facility Management</vt:lpstr>
      <vt:lpstr>PowerPoint Presentation</vt:lpstr>
      <vt:lpstr>Prerequisites</vt:lpstr>
      <vt:lpstr> ASSUMPTIONS </vt:lpstr>
      <vt:lpstr>OUT OF SCOPE </vt:lpstr>
      <vt:lpstr>PowerPoint Presentation</vt:lpstr>
      <vt:lpstr>Allahabad Bank : Virtualization Project</vt:lpstr>
      <vt:lpstr>CASE STUDY–DC MS &amp; TRANSFORMATION FOR MAX BUPA HEALTH INSURANCE</vt:lpstr>
      <vt:lpstr>Data Center Transformation &amp; Managed Services FOR GIC Re</vt:lpstr>
      <vt:lpstr>PowerPoint Presentation</vt:lpstr>
      <vt:lpstr>CASE STUDY – DHFL GI</vt:lpstr>
      <vt:lpstr>DHFL GI : Data Center Build</vt:lpstr>
      <vt:lpstr>Our Scope Understanding</vt:lpstr>
      <vt:lpstr>Sify Scope of Engagement</vt:lpstr>
      <vt:lpstr>Migration Phases</vt:lpstr>
      <vt:lpstr>PowerPoint Presentation</vt:lpstr>
      <vt:lpstr>Migration flow</vt:lpstr>
      <vt:lpstr>PowerPoint Presentation</vt:lpstr>
      <vt:lpstr>Process Flow</vt:lpstr>
      <vt:lpstr>P2V Migration Approach</vt:lpstr>
      <vt:lpstr>VMware Cloud Management Platform(CMP)</vt:lpstr>
      <vt:lpstr>Project Execution Methodology</vt:lpstr>
      <vt:lpstr>Migration Plan</vt:lpstr>
      <vt:lpstr>ASSUMPTIONS </vt:lpstr>
      <vt:lpstr>Governance Organization</vt:lpstr>
      <vt:lpstr>Implementation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Neha Bhasin Chawla</dc:creator>
  <cp:keywords>Neha Bhasin Chawla</cp:keywords>
  <cp:lastModifiedBy>Neha Bhasin Chawla</cp:lastModifiedBy>
  <cp:revision>177</cp:revision>
  <dcterms:created xsi:type="dcterms:W3CDTF">2018-05-30T06:38:40Z</dcterms:created>
  <dcterms:modified xsi:type="dcterms:W3CDTF">2023-09-11T10:06:20Z</dcterms:modified>
</cp:coreProperties>
</file>