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6"/>
  </p:notesMasterIdLst>
  <p:sldIdLst>
    <p:sldId id="266" r:id="rId2"/>
    <p:sldId id="340" r:id="rId3"/>
    <p:sldId id="349" r:id="rId4"/>
    <p:sldId id="347" r:id="rId5"/>
    <p:sldId id="267" r:id="rId6"/>
    <p:sldId id="268" r:id="rId7"/>
    <p:sldId id="355" r:id="rId8"/>
    <p:sldId id="270" r:id="rId9"/>
    <p:sldId id="271" r:id="rId10"/>
    <p:sldId id="274" r:id="rId11"/>
    <p:sldId id="275" r:id="rId12"/>
    <p:sldId id="276" r:id="rId13"/>
    <p:sldId id="317" r:id="rId14"/>
    <p:sldId id="318" r:id="rId15"/>
    <p:sldId id="2555" r:id="rId16"/>
    <p:sldId id="357" r:id="rId17"/>
    <p:sldId id="280" r:id="rId18"/>
    <p:sldId id="362" r:id="rId19"/>
    <p:sldId id="363" r:id="rId20"/>
    <p:sldId id="350" r:id="rId21"/>
    <p:sldId id="283" r:id="rId22"/>
    <p:sldId id="272" r:id="rId23"/>
    <p:sldId id="273" r:id="rId24"/>
    <p:sldId id="358" r:id="rId25"/>
    <p:sldId id="284" r:id="rId26"/>
    <p:sldId id="364" r:id="rId27"/>
    <p:sldId id="365" r:id="rId28"/>
    <p:sldId id="366" r:id="rId29"/>
    <p:sldId id="288" r:id="rId30"/>
    <p:sldId id="367" r:id="rId31"/>
    <p:sldId id="293" r:id="rId32"/>
    <p:sldId id="294" r:id="rId33"/>
    <p:sldId id="295" r:id="rId34"/>
    <p:sldId id="296" r:id="rId35"/>
    <p:sldId id="297" r:id="rId36"/>
    <p:sldId id="298" r:id="rId37"/>
    <p:sldId id="290" r:id="rId38"/>
    <p:sldId id="359" r:id="rId39"/>
    <p:sldId id="380" r:id="rId40"/>
    <p:sldId id="382" r:id="rId41"/>
    <p:sldId id="384" r:id="rId42"/>
    <p:sldId id="383" r:id="rId43"/>
    <p:sldId id="385" r:id="rId44"/>
    <p:sldId id="300" r:id="rId45"/>
    <p:sldId id="360" r:id="rId46"/>
    <p:sldId id="301" r:id="rId47"/>
    <p:sldId id="302" r:id="rId48"/>
    <p:sldId id="303" r:id="rId49"/>
    <p:sldId id="304" r:id="rId50"/>
    <p:sldId id="305" r:id="rId51"/>
    <p:sldId id="361" r:id="rId52"/>
    <p:sldId id="289" r:id="rId53"/>
    <p:sldId id="306" r:id="rId54"/>
    <p:sldId id="263" r:id="rId5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FB4E0"/>
    <a:srgbClr val="B2A2C8"/>
    <a:srgbClr val="595959"/>
    <a:srgbClr val="93CEDE"/>
    <a:srgbClr val="FDD5B4"/>
    <a:srgbClr val="CCC1DB"/>
    <a:srgbClr val="E7B8B7"/>
    <a:srgbClr val="C3D79B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6CF43-72D2-48B7-B664-518328C4239C}" v="1" dt="2019-09-03T10:01:5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546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9487166647889202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31520"/>
        <c:axId val="202733056"/>
      </c:barChart>
      <c:catAx>
        <c:axId val="2027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33056"/>
        <c:crosses val="autoZero"/>
        <c:auto val="1"/>
        <c:lblAlgn val="ctr"/>
        <c:lblOffset val="100"/>
        <c:noMultiLvlLbl val="0"/>
      </c:catAx>
      <c:valAx>
        <c:axId val="20273305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027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2750976"/>
        <c:axId val="202797824"/>
      </c:barChart>
      <c:catAx>
        <c:axId val="202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97824"/>
        <c:crosses val="autoZero"/>
        <c:auto val="1"/>
        <c:lblAlgn val="ctr"/>
        <c:lblOffset val="100"/>
        <c:noMultiLvlLbl val="0"/>
      </c:catAx>
      <c:valAx>
        <c:axId val="20279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7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ADC-B8FA-B78FA2FCC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6-4ADC-B8FA-B78FA2FC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57088"/>
        <c:axId val="202887552"/>
      </c:barChart>
      <c:catAx>
        <c:axId val="202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87552"/>
        <c:crosses val="autoZero"/>
        <c:auto val="1"/>
        <c:lblAlgn val="ctr"/>
        <c:lblOffset val="100"/>
        <c:noMultiLvlLbl val="0"/>
      </c:catAx>
      <c:valAx>
        <c:axId val="20288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2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2779264"/>
        <c:axId val="202781056"/>
      </c:barChart>
      <c:catAx>
        <c:axId val="202779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81056"/>
        <c:crosses val="autoZero"/>
        <c:auto val="1"/>
        <c:lblAlgn val="ctr"/>
        <c:lblOffset val="100"/>
        <c:noMultiLvlLbl val="0"/>
      </c:catAx>
      <c:valAx>
        <c:axId val="20278105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9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2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6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3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18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8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8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fld id="{31955FAA-B548-4C42-A7F7-1EE7353C52E3}" type="datetimeFigureOut">
              <a:rPr lang="en-IN" sz="14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/>
              <a:t>18-09-2023</a:t>
            </a:fld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71" r:id="rId8"/>
    <p:sldLayoutId id="2147483672" r:id="rId9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21" Type="http://schemas.openxmlformats.org/officeDocument/2006/relationships/image" Target="../media/image53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gif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18" Type="http://schemas.openxmlformats.org/officeDocument/2006/relationships/image" Target="../media/image114.png"/><Relationship Id="rId3" Type="http://schemas.microsoft.com/office/2007/relationships/hdphoto" Target="../media/hdphoto3.wdp"/><Relationship Id="rId21" Type="http://schemas.openxmlformats.org/officeDocument/2006/relationships/image" Target="../media/image117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113.png"/><Relationship Id="rId2" Type="http://schemas.openxmlformats.org/officeDocument/2006/relationships/image" Target="../media/image103.png"/><Relationship Id="rId16" Type="http://schemas.microsoft.com/office/2007/relationships/hdphoto" Target="../media/hdphoto7.wdp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5" Type="http://schemas.openxmlformats.org/officeDocument/2006/relationships/image" Target="../media/image112.png"/><Relationship Id="rId10" Type="http://schemas.microsoft.com/office/2007/relationships/hdphoto" Target="../media/hdphoto5.wdp"/><Relationship Id="rId19" Type="http://schemas.openxmlformats.org/officeDocument/2006/relationships/image" Target="../media/image115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microsoft.com/office/2007/relationships/hdphoto" Target="../media/hdphoto9.wdp"/><Relationship Id="rId3" Type="http://schemas.openxmlformats.org/officeDocument/2006/relationships/image" Target="../media/image119.png"/><Relationship Id="rId21" Type="http://schemas.openxmlformats.org/officeDocument/2006/relationships/image" Target="../media/image133.png"/><Relationship Id="rId7" Type="http://schemas.openxmlformats.org/officeDocument/2006/relationships/image" Target="../media/image105.png"/><Relationship Id="rId12" Type="http://schemas.microsoft.com/office/2007/relationships/hdphoto" Target="../media/hdphoto8.wdp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image" Target="../media/image118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24.png"/><Relationship Id="rId24" Type="http://schemas.openxmlformats.org/officeDocument/2006/relationships/image" Target="../media/image136.png"/><Relationship Id="rId5" Type="http://schemas.openxmlformats.org/officeDocument/2006/relationships/image" Target="../media/image106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microsoft.com/office/2007/relationships/hdphoto" Target="../media/hdphoto10.wdp"/><Relationship Id="rId10" Type="http://schemas.openxmlformats.org/officeDocument/2006/relationships/image" Target="../media/image123.png"/><Relationship Id="rId19" Type="http://schemas.openxmlformats.org/officeDocument/2006/relationships/image" Target="../media/image131.png"/><Relationship Id="rId4" Type="http://schemas.openxmlformats.org/officeDocument/2006/relationships/image" Target="../media/image120.png"/><Relationship Id="rId9" Type="http://schemas.openxmlformats.org/officeDocument/2006/relationships/image" Target="../media/image122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svg"/><Relationship Id="rId7" Type="http://schemas.openxmlformats.org/officeDocument/2006/relationships/image" Target="../media/image145.sv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svg"/><Relationship Id="rId4" Type="http://schemas.openxmlformats.org/officeDocument/2006/relationships/image" Target="../media/image142.png"/><Relationship Id="rId9" Type="http://schemas.openxmlformats.org/officeDocument/2006/relationships/image" Target="../media/image147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gif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osits">
            <a:extLst>
              <a:ext uri="{FF2B5EF4-FFF2-40B4-BE49-F238E27FC236}">
                <a16:creationId xmlns:a16="http://schemas.microsoft.com/office/drawing/2014/main" id="{C5A967A7-02C3-4F39-B5D7-8E77C27BA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2"/>
          <a:stretch/>
        </p:blipFill>
        <p:spPr bwMode="auto">
          <a:xfrm>
            <a:off x="-21897" y="-29947"/>
            <a:ext cx="9165897" cy="42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217832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69" y="-17041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844722"/>
            <a:ext cx="9144002" cy="128218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2" name="Freeform 21"/>
          <p:cNvSpPr/>
          <p:nvPr/>
        </p:nvSpPr>
        <p:spPr>
          <a:xfrm>
            <a:off x="-1" y="3641464"/>
            <a:ext cx="9144001" cy="248501"/>
          </a:xfrm>
          <a:custGeom>
            <a:avLst/>
            <a:gdLst>
              <a:gd name="connsiteX0" fmla="*/ 0 w 10045700"/>
              <a:gd name="connsiteY0" fmla="*/ 0 h 248501"/>
              <a:gd name="connsiteX1" fmla="*/ 4581427 w 10045700"/>
              <a:gd name="connsiteY1" fmla="*/ 0 h 248501"/>
              <a:gd name="connsiteX2" fmla="*/ 4695652 w 10045700"/>
              <a:gd name="connsiteY2" fmla="*/ 200739 h 248501"/>
              <a:gd name="connsiteX3" fmla="*/ 10045700 w 10045700"/>
              <a:gd name="connsiteY3" fmla="*/ 200739 h 248501"/>
              <a:gd name="connsiteX4" fmla="*/ 10045700 w 10045700"/>
              <a:gd name="connsiteY4" fmla="*/ 248501 h 248501"/>
              <a:gd name="connsiteX5" fmla="*/ 4722829 w 10045700"/>
              <a:gd name="connsiteY5" fmla="*/ 248501 h 248501"/>
              <a:gd name="connsiteX6" fmla="*/ 0 w 10045700"/>
              <a:gd name="connsiteY6" fmla="*/ 248501 h 248501"/>
              <a:gd name="connsiteX7" fmla="*/ 0 w 10045700"/>
              <a:gd name="connsiteY7" fmla="*/ 200739 h 2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700" h="248501">
                <a:moveTo>
                  <a:pt x="0" y="0"/>
                </a:moveTo>
                <a:lnTo>
                  <a:pt x="4581427" y="0"/>
                </a:lnTo>
                <a:lnTo>
                  <a:pt x="4695652" y="200739"/>
                </a:lnTo>
                <a:lnTo>
                  <a:pt x="10045700" y="200739"/>
                </a:lnTo>
                <a:lnTo>
                  <a:pt x="10045700" y="248501"/>
                </a:lnTo>
                <a:lnTo>
                  <a:pt x="4722829" y="248501"/>
                </a:lnTo>
                <a:lnTo>
                  <a:pt x="0" y="248501"/>
                </a:lnTo>
                <a:lnTo>
                  <a:pt x="0" y="200739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6032" y="3953813"/>
            <a:ext cx="5187130" cy="830997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  <a:t>CAPABILITY PRESENTATION TO</a:t>
            </a:r>
            <a:b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</a:br>
            <a:r>
              <a:rPr lang="en-IN" dirty="0">
                <a:solidFill>
                  <a:srgbClr val="ED1C24"/>
                </a:solidFill>
                <a:latin typeface="Trebuchet MS" panose="020B0603020202020204" pitchFamily="34" charset="0"/>
              </a:rPr>
              <a:t>KOTAK MAHINDRA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5767609" y="4087200"/>
            <a:ext cx="0" cy="88448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647402" y="3272215"/>
            <a:ext cx="4287308" cy="664272"/>
            <a:chOff x="8223557" y="-2223216"/>
            <a:chExt cx="6766560" cy="1048405"/>
          </a:xfrm>
        </p:grpSpPr>
        <p:grpSp>
          <p:nvGrpSpPr>
            <p:cNvPr id="29" name="Group 110"/>
            <p:cNvGrpSpPr/>
            <p:nvPr/>
          </p:nvGrpSpPr>
          <p:grpSpPr>
            <a:xfrm>
              <a:off x="8223557" y="-2223216"/>
              <a:ext cx="1048405" cy="1048405"/>
              <a:chOff x="5119580" y="2412318"/>
              <a:chExt cx="1048405" cy="104840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119580" y="2412318"/>
                <a:ext cx="1048405" cy="1048405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98901" y="2718611"/>
                <a:ext cx="466555" cy="487414"/>
              </a:xfrm>
              <a:custGeom>
                <a:avLst/>
                <a:gdLst>
                  <a:gd name="T0" fmla="*/ 2747 w 2756"/>
                  <a:gd name="T1" fmla="*/ 2617 h 2872"/>
                  <a:gd name="T2" fmla="*/ 2208 w 2756"/>
                  <a:gd name="T3" fmla="*/ 1817 h 2872"/>
                  <a:gd name="T4" fmla="*/ 1722 w 2756"/>
                  <a:gd name="T5" fmla="*/ 1575 h 2872"/>
                  <a:gd name="T6" fmla="*/ 1970 w 2756"/>
                  <a:gd name="T7" fmla="*/ 995 h 2872"/>
                  <a:gd name="T8" fmla="*/ 1989 w 2756"/>
                  <a:gd name="T9" fmla="*/ 520 h 2872"/>
                  <a:gd name="T10" fmla="*/ 1383 w 2756"/>
                  <a:gd name="T11" fmla="*/ 0 h 2872"/>
                  <a:gd name="T12" fmla="*/ 1378 w 2756"/>
                  <a:gd name="T13" fmla="*/ 0 h 2872"/>
                  <a:gd name="T14" fmla="*/ 1374 w 2756"/>
                  <a:gd name="T15" fmla="*/ 0 h 2872"/>
                  <a:gd name="T16" fmla="*/ 767 w 2756"/>
                  <a:gd name="T17" fmla="*/ 520 h 2872"/>
                  <a:gd name="T18" fmla="*/ 786 w 2756"/>
                  <a:gd name="T19" fmla="*/ 995 h 2872"/>
                  <a:gd name="T20" fmla="*/ 808 w 2756"/>
                  <a:gd name="T21" fmla="*/ 1099 h 2872"/>
                  <a:gd name="T22" fmla="*/ 1178 w 2756"/>
                  <a:gd name="T23" fmla="*/ 1320 h 2872"/>
                  <a:gd name="T24" fmla="*/ 1239 w 2756"/>
                  <a:gd name="T25" fmla="*/ 1296 h 2872"/>
                  <a:gd name="T26" fmla="*/ 1463 w 2756"/>
                  <a:gd name="T27" fmla="*/ 1296 h 2872"/>
                  <a:gd name="T28" fmla="*/ 1549 w 2756"/>
                  <a:gd name="T29" fmla="*/ 1382 h 2872"/>
                  <a:gd name="T30" fmla="*/ 1463 w 2756"/>
                  <a:gd name="T31" fmla="*/ 1468 h 2872"/>
                  <a:gd name="T32" fmla="*/ 1239 w 2756"/>
                  <a:gd name="T33" fmla="*/ 1468 h 2872"/>
                  <a:gd name="T34" fmla="*/ 1159 w 2756"/>
                  <a:gd name="T35" fmla="*/ 1416 h 2872"/>
                  <a:gd name="T36" fmla="*/ 866 w 2756"/>
                  <a:gd name="T37" fmla="*/ 1288 h 2872"/>
                  <a:gd name="T38" fmla="*/ 1034 w 2756"/>
                  <a:gd name="T39" fmla="*/ 1575 h 2872"/>
                  <a:gd name="T40" fmla="*/ 548 w 2756"/>
                  <a:gd name="T41" fmla="*/ 1817 h 2872"/>
                  <a:gd name="T42" fmla="*/ 9 w 2756"/>
                  <a:gd name="T43" fmla="*/ 2617 h 2872"/>
                  <a:gd name="T44" fmla="*/ 179 w 2756"/>
                  <a:gd name="T45" fmla="*/ 2747 h 2872"/>
                  <a:gd name="T46" fmla="*/ 1378 w 2756"/>
                  <a:gd name="T47" fmla="*/ 2872 h 2872"/>
                  <a:gd name="T48" fmla="*/ 2577 w 2756"/>
                  <a:gd name="T49" fmla="*/ 2747 h 2872"/>
                  <a:gd name="T50" fmla="*/ 2747 w 2756"/>
                  <a:gd name="T51" fmla="*/ 2617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56" h="2872">
                    <a:moveTo>
                      <a:pt x="2747" y="2617"/>
                    </a:moveTo>
                    <a:cubicBezTo>
                      <a:pt x="2717" y="2051"/>
                      <a:pt x="2208" y="1817"/>
                      <a:pt x="2208" y="1817"/>
                    </a:cubicBezTo>
                    <a:cubicBezTo>
                      <a:pt x="2086" y="1760"/>
                      <a:pt x="1866" y="1649"/>
                      <a:pt x="1722" y="1575"/>
                    </a:cubicBezTo>
                    <a:cubicBezTo>
                      <a:pt x="1907" y="1373"/>
                      <a:pt x="1961" y="1042"/>
                      <a:pt x="1970" y="995"/>
                    </a:cubicBezTo>
                    <a:cubicBezTo>
                      <a:pt x="2009" y="783"/>
                      <a:pt x="1989" y="520"/>
                      <a:pt x="1989" y="520"/>
                    </a:cubicBezTo>
                    <a:cubicBezTo>
                      <a:pt x="1954" y="8"/>
                      <a:pt x="1437" y="0"/>
                      <a:pt x="1383" y="0"/>
                    </a:cubicBezTo>
                    <a:cubicBezTo>
                      <a:pt x="1380" y="0"/>
                      <a:pt x="1378" y="0"/>
                      <a:pt x="1378" y="0"/>
                    </a:cubicBezTo>
                    <a:cubicBezTo>
                      <a:pt x="1378" y="0"/>
                      <a:pt x="1376" y="0"/>
                      <a:pt x="1374" y="0"/>
                    </a:cubicBezTo>
                    <a:cubicBezTo>
                      <a:pt x="1325" y="0"/>
                      <a:pt x="802" y="5"/>
                      <a:pt x="767" y="520"/>
                    </a:cubicBezTo>
                    <a:cubicBezTo>
                      <a:pt x="767" y="520"/>
                      <a:pt x="747" y="783"/>
                      <a:pt x="786" y="995"/>
                    </a:cubicBezTo>
                    <a:cubicBezTo>
                      <a:pt x="789" y="1009"/>
                      <a:pt x="795" y="1047"/>
                      <a:pt x="808" y="1099"/>
                    </a:cubicBezTo>
                    <a:cubicBezTo>
                      <a:pt x="905" y="1227"/>
                      <a:pt x="1055" y="1289"/>
                      <a:pt x="1178" y="1320"/>
                    </a:cubicBezTo>
                    <a:cubicBezTo>
                      <a:pt x="1194" y="1305"/>
                      <a:pt x="1215" y="1296"/>
                      <a:pt x="1239" y="1296"/>
                    </a:cubicBezTo>
                    <a:cubicBezTo>
                      <a:pt x="1463" y="1296"/>
                      <a:pt x="1463" y="1296"/>
                      <a:pt x="1463" y="1296"/>
                    </a:cubicBezTo>
                    <a:cubicBezTo>
                      <a:pt x="1511" y="1296"/>
                      <a:pt x="1549" y="1334"/>
                      <a:pt x="1549" y="1382"/>
                    </a:cubicBezTo>
                    <a:cubicBezTo>
                      <a:pt x="1549" y="1429"/>
                      <a:pt x="1511" y="1468"/>
                      <a:pt x="1463" y="1468"/>
                    </a:cubicBezTo>
                    <a:cubicBezTo>
                      <a:pt x="1239" y="1468"/>
                      <a:pt x="1239" y="1468"/>
                      <a:pt x="1239" y="1468"/>
                    </a:cubicBezTo>
                    <a:cubicBezTo>
                      <a:pt x="1203" y="1468"/>
                      <a:pt x="1173" y="1446"/>
                      <a:pt x="1159" y="1416"/>
                    </a:cubicBezTo>
                    <a:cubicBezTo>
                      <a:pt x="1067" y="1394"/>
                      <a:pt x="961" y="1355"/>
                      <a:pt x="866" y="1288"/>
                    </a:cubicBezTo>
                    <a:cubicBezTo>
                      <a:pt x="904" y="1386"/>
                      <a:pt x="958" y="1492"/>
                      <a:pt x="1034" y="1575"/>
                    </a:cubicBezTo>
                    <a:cubicBezTo>
                      <a:pt x="890" y="1649"/>
                      <a:pt x="670" y="1760"/>
                      <a:pt x="548" y="1817"/>
                    </a:cubicBezTo>
                    <a:cubicBezTo>
                      <a:pt x="548" y="1817"/>
                      <a:pt x="39" y="2051"/>
                      <a:pt x="9" y="2617"/>
                    </a:cubicBezTo>
                    <a:cubicBezTo>
                      <a:pt x="9" y="2617"/>
                      <a:pt x="0" y="2712"/>
                      <a:pt x="179" y="2747"/>
                    </a:cubicBezTo>
                    <a:cubicBezTo>
                      <a:pt x="179" y="2747"/>
                      <a:pt x="725" y="2872"/>
                      <a:pt x="1378" y="2872"/>
                    </a:cubicBezTo>
                    <a:cubicBezTo>
                      <a:pt x="2031" y="2872"/>
                      <a:pt x="2577" y="2747"/>
                      <a:pt x="2577" y="2747"/>
                    </a:cubicBezTo>
                    <a:cubicBezTo>
                      <a:pt x="2756" y="2712"/>
                      <a:pt x="2747" y="2617"/>
                      <a:pt x="2747" y="26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5458181" y="2667015"/>
                <a:ext cx="347995" cy="251392"/>
              </a:xfrm>
              <a:custGeom>
                <a:avLst/>
                <a:gdLst>
                  <a:gd name="T0" fmla="*/ 242 w 2056"/>
                  <a:gd name="T1" fmla="*/ 1481 h 1481"/>
                  <a:gd name="T2" fmla="*/ 296 w 2056"/>
                  <a:gd name="T3" fmla="*/ 1481 h 1481"/>
                  <a:gd name="T4" fmla="*/ 296 w 2056"/>
                  <a:gd name="T5" fmla="*/ 843 h 1481"/>
                  <a:gd name="T6" fmla="*/ 297 w 2056"/>
                  <a:gd name="T7" fmla="*/ 838 h 1481"/>
                  <a:gd name="T8" fmla="*/ 297 w 2056"/>
                  <a:gd name="T9" fmla="*/ 744 h 1481"/>
                  <a:gd name="T10" fmla="*/ 451 w 2056"/>
                  <a:gd name="T11" fmla="*/ 340 h 1481"/>
                  <a:gd name="T12" fmla="*/ 1030 w 2056"/>
                  <a:gd name="T13" fmla="*/ 135 h 1481"/>
                  <a:gd name="T14" fmla="*/ 1604 w 2056"/>
                  <a:gd name="T15" fmla="*/ 338 h 1481"/>
                  <a:gd name="T16" fmla="*/ 1759 w 2056"/>
                  <a:gd name="T17" fmla="*/ 744 h 1481"/>
                  <a:gd name="T18" fmla="*/ 1759 w 2056"/>
                  <a:gd name="T19" fmla="*/ 844 h 1481"/>
                  <a:gd name="T20" fmla="*/ 1760 w 2056"/>
                  <a:gd name="T21" fmla="*/ 847 h 1481"/>
                  <a:gd name="T22" fmla="*/ 1760 w 2056"/>
                  <a:gd name="T23" fmla="*/ 1481 h 1481"/>
                  <a:gd name="T24" fmla="*/ 1814 w 2056"/>
                  <a:gd name="T25" fmla="*/ 1481 h 1481"/>
                  <a:gd name="T26" fmla="*/ 2056 w 2056"/>
                  <a:gd name="T27" fmla="*/ 1239 h 1481"/>
                  <a:gd name="T28" fmla="*/ 2056 w 2056"/>
                  <a:gd name="T29" fmla="*/ 1007 h 1481"/>
                  <a:gd name="T30" fmla="*/ 1889 w 2056"/>
                  <a:gd name="T31" fmla="*/ 777 h 1481"/>
                  <a:gd name="T32" fmla="*/ 1889 w 2056"/>
                  <a:gd name="T33" fmla="*/ 744 h 1481"/>
                  <a:gd name="T34" fmla="*/ 1695 w 2056"/>
                  <a:gd name="T35" fmla="*/ 245 h 1481"/>
                  <a:gd name="T36" fmla="*/ 1029 w 2056"/>
                  <a:gd name="T37" fmla="*/ 6 h 1481"/>
                  <a:gd name="T38" fmla="*/ 361 w 2056"/>
                  <a:gd name="T39" fmla="*/ 247 h 1481"/>
                  <a:gd name="T40" fmla="*/ 167 w 2056"/>
                  <a:gd name="T41" fmla="*/ 744 h 1481"/>
                  <a:gd name="T42" fmla="*/ 167 w 2056"/>
                  <a:gd name="T43" fmla="*/ 776 h 1481"/>
                  <a:gd name="T44" fmla="*/ 0 w 2056"/>
                  <a:gd name="T45" fmla="*/ 1006 h 1481"/>
                  <a:gd name="T46" fmla="*/ 0 w 2056"/>
                  <a:gd name="T47" fmla="*/ 1239 h 1481"/>
                  <a:gd name="T48" fmla="*/ 242 w 2056"/>
                  <a:gd name="T49" fmla="*/ 1481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56" h="1481">
                    <a:moveTo>
                      <a:pt x="242" y="1481"/>
                    </a:moveTo>
                    <a:cubicBezTo>
                      <a:pt x="296" y="1481"/>
                      <a:pt x="296" y="1481"/>
                      <a:pt x="296" y="1481"/>
                    </a:cubicBezTo>
                    <a:cubicBezTo>
                      <a:pt x="296" y="843"/>
                      <a:pt x="296" y="843"/>
                      <a:pt x="296" y="843"/>
                    </a:cubicBezTo>
                    <a:cubicBezTo>
                      <a:pt x="296" y="842"/>
                      <a:pt x="297" y="840"/>
                      <a:pt x="297" y="838"/>
                    </a:cubicBezTo>
                    <a:cubicBezTo>
                      <a:pt x="297" y="744"/>
                      <a:pt x="297" y="744"/>
                      <a:pt x="297" y="744"/>
                    </a:cubicBezTo>
                    <a:cubicBezTo>
                      <a:pt x="297" y="576"/>
                      <a:pt x="349" y="440"/>
                      <a:pt x="451" y="340"/>
                    </a:cubicBezTo>
                    <a:cubicBezTo>
                      <a:pt x="662" y="132"/>
                      <a:pt x="1023" y="134"/>
                      <a:pt x="1030" y="135"/>
                    </a:cubicBezTo>
                    <a:cubicBezTo>
                      <a:pt x="1034" y="135"/>
                      <a:pt x="1392" y="130"/>
                      <a:pt x="1604" y="338"/>
                    </a:cubicBezTo>
                    <a:cubicBezTo>
                      <a:pt x="1707" y="438"/>
                      <a:pt x="1759" y="575"/>
                      <a:pt x="1759" y="744"/>
                    </a:cubicBezTo>
                    <a:cubicBezTo>
                      <a:pt x="1759" y="844"/>
                      <a:pt x="1759" y="844"/>
                      <a:pt x="1759" y="844"/>
                    </a:cubicBezTo>
                    <a:cubicBezTo>
                      <a:pt x="1759" y="845"/>
                      <a:pt x="1760" y="846"/>
                      <a:pt x="1760" y="847"/>
                    </a:cubicBezTo>
                    <a:cubicBezTo>
                      <a:pt x="1760" y="1481"/>
                      <a:pt x="1760" y="1481"/>
                      <a:pt x="1760" y="1481"/>
                    </a:cubicBezTo>
                    <a:cubicBezTo>
                      <a:pt x="1814" y="1481"/>
                      <a:pt x="1814" y="1481"/>
                      <a:pt x="1814" y="1481"/>
                    </a:cubicBezTo>
                    <a:cubicBezTo>
                      <a:pt x="1948" y="1481"/>
                      <a:pt x="2056" y="1373"/>
                      <a:pt x="2056" y="1239"/>
                    </a:cubicBezTo>
                    <a:cubicBezTo>
                      <a:pt x="2056" y="1007"/>
                      <a:pt x="2056" y="1007"/>
                      <a:pt x="2056" y="1007"/>
                    </a:cubicBezTo>
                    <a:cubicBezTo>
                      <a:pt x="2056" y="899"/>
                      <a:pt x="1986" y="808"/>
                      <a:pt x="1889" y="777"/>
                    </a:cubicBezTo>
                    <a:cubicBezTo>
                      <a:pt x="1889" y="744"/>
                      <a:pt x="1889" y="744"/>
                      <a:pt x="1889" y="744"/>
                    </a:cubicBezTo>
                    <a:cubicBezTo>
                      <a:pt x="1889" y="539"/>
                      <a:pt x="1823" y="371"/>
                      <a:pt x="1695" y="245"/>
                    </a:cubicBezTo>
                    <a:cubicBezTo>
                      <a:pt x="1444" y="0"/>
                      <a:pt x="1043" y="6"/>
                      <a:pt x="1029" y="6"/>
                    </a:cubicBezTo>
                    <a:cubicBezTo>
                      <a:pt x="1012" y="6"/>
                      <a:pt x="611" y="1"/>
                      <a:pt x="361" y="247"/>
                    </a:cubicBezTo>
                    <a:cubicBezTo>
                      <a:pt x="232" y="373"/>
                      <a:pt x="167" y="540"/>
                      <a:pt x="167" y="744"/>
                    </a:cubicBezTo>
                    <a:cubicBezTo>
                      <a:pt x="167" y="776"/>
                      <a:pt x="167" y="776"/>
                      <a:pt x="167" y="776"/>
                    </a:cubicBezTo>
                    <a:cubicBezTo>
                      <a:pt x="70" y="808"/>
                      <a:pt x="0" y="899"/>
                      <a:pt x="0" y="1006"/>
                    </a:cubicBezTo>
                    <a:cubicBezTo>
                      <a:pt x="0" y="1239"/>
                      <a:pt x="0" y="1239"/>
                      <a:pt x="0" y="1239"/>
                    </a:cubicBezTo>
                    <a:cubicBezTo>
                      <a:pt x="0" y="1373"/>
                      <a:pt x="108" y="1481"/>
                      <a:pt x="242" y="14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109"/>
            <p:cNvGrpSpPr/>
            <p:nvPr/>
          </p:nvGrpSpPr>
          <p:grpSpPr>
            <a:xfrm>
              <a:off x="9653096" y="-2223216"/>
              <a:ext cx="1048405" cy="1048405"/>
              <a:chOff x="6362817" y="2412318"/>
              <a:chExt cx="1048405" cy="104840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6362817" y="2412318"/>
                <a:ext cx="1048405" cy="1048405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5" name="Freeform 67"/>
              <p:cNvSpPr>
                <a:spLocks noEditPoints="1"/>
              </p:cNvSpPr>
              <p:nvPr/>
            </p:nvSpPr>
            <p:spPr bwMode="auto">
              <a:xfrm>
                <a:off x="6610165" y="2696808"/>
                <a:ext cx="588733" cy="595836"/>
              </a:xfrm>
              <a:custGeom>
                <a:avLst/>
                <a:gdLst>
                  <a:gd name="T0" fmla="*/ 179 w 316"/>
                  <a:gd name="T1" fmla="*/ 86 h 320"/>
                  <a:gd name="T2" fmla="*/ 221 w 316"/>
                  <a:gd name="T3" fmla="*/ 53 h 320"/>
                  <a:gd name="T4" fmla="*/ 223 w 316"/>
                  <a:gd name="T5" fmla="*/ 53 h 320"/>
                  <a:gd name="T6" fmla="*/ 215 w 316"/>
                  <a:gd name="T7" fmla="*/ 76 h 320"/>
                  <a:gd name="T8" fmla="*/ 228 w 316"/>
                  <a:gd name="T9" fmla="*/ 76 h 320"/>
                  <a:gd name="T10" fmla="*/ 264 w 316"/>
                  <a:gd name="T11" fmla="*/ 90 h 320"/>
                  <a:gd name="T12" fmla="*/ 257 w 316"/>
                  <a:gd name="T13" fmla="*/ 125 h 320"/>
                  <a:gd name="T14" fmla="*/ 230 w 316"/>
                  <a:gd name="T15" fmla="*/ 96 h 320"/>
                  <a:gd name="T16" fmla="*/ 223 w 316"/>
                  <a:gd name="T17" fmla="*/ 117 h 320"/>
                  <a:gd name="T18" fmla="*/ 221 w 316"/>
                  <a:gd name="T19" fmla="*/ 119 h 320"/>
                  <a:gd name="T20" fmla="*/ 24 w 316"/>
                  <a:gd name="T21" fmla="*/ 186 h 320"/>
                  <a:gd name="T22" fmla="*/ 74 w 316"/>
                  <a:gd name="T23" fmla="*/ 167 h 320"/>
                  <a:gd name="T24" fmla="*/ 24 w 316"/>
                  <a:gd name="T25" fmla="*/ 186 h 320"/>
                  <a:gd name="T26" fmla="*/ 86 w 316"/>
                  <a:gd name="T27" fmla="*/ 31 h 320"/>
                  <a:gd name="T28" fmla="*/ 74 w 316"/>
                  <a:gd name="T29" fmla="*/ 31 h 320"/>
                  <a:gd name="T30" fmla="*/ 119 w 316"/>
                  <a:gd name="T31" fmla="*/ 37 h 320"/>
                  <a:gd name="T32" fmla="*/ 119 w 316"/>
                  <a:gd name="T33" fmla="*/ 25 h 320"/>
                  <a:gd name="T34" fmla="*/ 119 w 316"/>
                  <a:gd name="T35" fmla="*/ 37 h 320"/>
                  <a:gd name="T36" fmla="*/ 74 w 316"/>
                  <a:gd name="T37" fmla="*/ 134 h 320"/>
                  <a:gd name="T38" fmla="*/ 24 w 316"/>
                  <a:gd name="T39" fmla="*/ 138 h 320"/>
                  <a:gd name="T40" fmla="*/ 132 w 316"/>
                  <a:gd name="T41" fmla="*/ 119 h 320"/>
                  <a:gd name="T42" fmla="*/ 125 w 316"/>
                  <a:gd name="T43" fmla="*/ 126 h 320"/>
                  <a:gd name="T44" fmla="*/ 110 w 316"/>
                  <a:gd name="T45" fmla="*/ 131 h 320"/>
                  <a:gd name="T46" fmla="*/ 125 w 316"/>
                  <a:gd name="T47" fmla="*/ 126 h 320"/>
                  <a:gd name="T48" fmla="*/ 74 w 316"/>
                  <a:gd name="T49" fmla="*/ 147 h 320"/>
                  <a:gd name="T50" fmla="*/ 15 w 316"/>
                  <a:gd name="T51" fmla="*/ 158 h 320"/>
                  <a:gd name="T52" fmla="*/ 74 w 316"/>
                  <a:gd name="T53" fmla="*/ 195 h 320"/>
                  <a:gd name="T54" fmla="*/ 0 w 316"/>
                  <a:gd name="T55" fmla="*/ 216 h 320"/>
                  <a:gd name="T56" fmla="*/ 154 w 316"/>
                  <a:gd name="T57" fmla="*/ 0 h 320"/>
                  <a:gd name="T58" fmla="*/ 142 w 316"/>
                  <a:gd name="T59" fmla="*/ 134 h 320"/>
                  <a:gd name="T60" fmla="*/ 15 w 316"/>
                  <a:gd name="T61" fmla="*/ 110 h 320"/>
                  <a:gd name="T62" fmla="*/ 103 w 316"/>
                  <a:gd name="T63" fmla="*/ 31 h 320"/>
                  <a:gd name="T64" fmla="*/ 134 w 316"/>
                  <a:gd name="T65" fmla="*/ 31 h 320"/>
                  <a:gd name="T66" fmla="*/ 103 w 316"/>
                  <a:gd name="T67" fmla="*/ 31 h 320"/>
                  <a:gd name="T68" fmla="*/ 80 w 316"/>
                  <a:gd name="T69" fmla="*/ 47 h 320"/>
                  <a:gd name="T70" fmla="*/ 80 w 316"/>
                  <a:gd name="T71" fmla="*/ 16 h 320"/>
                  <a:gd name="T72" fmla="*/ 15 w 316"/>
                  <a:gd name="T73" fmla="*/ 99 h 320"/>
                  <a:gd name="T74" fmla="*/ 142 w 316"/>
                  <a:gd name="T75" fmla="*/ 61 h 320"/>
                  <a:gd name="T76" fmla="*/ 15 w 316"/>
                  <a:gd name="T77" fmla="*/ 99 h 320"/>
                  <a:gd name="T78" fmla="*/ 132 w 316"/>
                  <a:gd name="T79" fmla="*/ 71 h 320"/>
                  <a:gd name="T80" fmla="*/ 24 w 316"/>
                  <a:gd name="T81" fmla="*/ 89 h 320"/>
                  <a:gd name="T82" fmla="*/ 110 w 316"/>
                  <a:gd name="T83" fmla="*/ 82 h 320"/>
                  <a:gd name="T84" fmla="*/ 125 w 316"/>
                  <a:gd name="T85" fmla="*/ 77 h 320"/>
                  <a:gd name="T86" fmla="*/ 110 w 316"/>
                  <a:gd name="T87" fmla="*/ 82 h 320"/>
                  <a:gd name="T88" fmla="*/ 229 w 316"/>
                  <a:gd name="T89" fmla="*/ 306 h 320"/>
                  <a:gd name="T90" fmla="*/ 205 w 316"/>
                  <a:gd name="T91" fmla="*/ 320 h 320"/>
                  <a:gd name="T92" fmla="*/ 173 w 316"/>
                  <a:gd name="T93" fmla="*/ 306 h 320"/>
                  <a:gd name="T94" fmla="*/ 86 w 316"/>
                  <a:gd name="T95" fmla="*/ 295 h 320"/>
                  <a:gd name="T96" fmla="*/ 316 w 316"/>
                  <a:gd name="T97" fmla="*/ 149 h 320"/>
                  <a:gd name="T98" fmla="*/ 229 w 316"/>
                  <a:gd name="T99" fmla="*/ 295 h 320"/>
                  <a:gd name="T100" fmla="*/ 301 w 316"/>
                  <a:gd name="T101" fmla="*/ 160 h 320"/>
                  <a:gd name="T102" fmla="*/ 101 w 316"/>
                  <a:gd name="T103" fmla="*/ 28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6" h="320">
                    <a:moveTo>
                      <a:pt x="179" y="87"/>
                    </a:moveTo>
                    <a:cubicBezTo>
                      <a:pt x="179" y="87"/>
                      <a:pt x="179" y="87"/>
                      <a:pt x="179" y="86"/>
                    </a:cubicBezTo>
                    <a:cubicBezTo>
                      <a:pt x="179" y="86"/>
                      <a:pt x="179" y="85"/>
                      <a:pt x="179" y="85"/>
                    </a:cubicBezTo>
                    <a:cubicBezTo>
                      <a:pt x="221" y="53"/>
                      <a:pt x="221" y="53"/>
                      <a:pt x="221" y="53"/>
                    </a:cubicBezTo>
                    <a:cubicBezTo>
                      <a:pt x="221" y="53"/>
                      <a:pt x="221" y="53"/>
                      <a:pt x="222" y="53"/>
                    </a:cubicBezTo>
                    <a:cubicBezTo>
                      <a:pt x="222" y="53"/>
                      <a:pt x="222" y="53"/>
                      <a:pt x="223" y="53"/>
                    </a:cubicBezTo>
                    <a:cubicBezTo>
                      <a:pt x="223" y="53"/>
                      <a:pt x="224" y="54"/>
                      <a:pt x="223" y="55"/>
                    </a:cubicBezTo>
                    <a:cubicBezTo>
                      <a:pt x="215" y="76"/>
                      <a:pt x="215" y="76"/>
                      <a:pt x="215" y="76"/>
                    </a:cubicBezTo>
                    <a:cubicBezTo>
                      <a:pt x="226" y="76"/>
                      <a:pt x="226" y="76"/>
                      <a:pt x="226" y="76"/>
                    </a:cubicBezTo>
                    <a:cubicBezTo>
                      <a:pt x="226" y="76"/>
                      <a:pt x="227" y="76"/>
                      <a:pt x="228" y="76"/>
                    </a:cubicBezTo>
                    <a:cubicBezTo>
                      <a:pt x="228" y="76"/>
                      <a:pt x="228" y="76"/>
                      <a:pt x="228" y="76"/>
                    </a:cubicBezTo>
                    <a:cubicBezTo>
                      <a:pt x="229" y="76"/>
                      <a:pt x="250" y="76"/>
                      <a:pt x="264" y="90"/>
                    </a:cubicBezTo>
                    <a:cubicBezTo>
                      <a:pt x="273" y="99"/>
                      <a:pt x="278" y="110"/>
                      <a:pt x="278" y="125"/>
                    </a:cubicBezTo>
                    <a:cubicBezTo>
                      <a:pt x="257" y="125"/>
                      <a:pt x="257" y="125"/>
                      <a:pt x="257" y="125"/>
                    </a:cubicBezTo>
                    <a:cubicBezTo>
                      <a:pt x="257" y="116"/>
                      <a:pt x="255" y="109"/>
                      <a:pt x="250" y="104"/>
                    </a:cubicBezTo>
                    <a:cubicBezTo>
                      <a:pt x="243" y="97"/>
                      <a:pt x="233" y="96"/>
                      <a:pt x="230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4" y="118"/>
                      <a:pt x="223" y="119"/>
                      <a:pt x="223" y="119"/>
                    </a:cubicBezTo>
                    <a:cubicBezTo>
                      <a:pt x="222" y="120"/>
                      <a:pt x="221" y="120"/>
                      <a:pt x="221" y="119"/>
                    </a:cubicBezTo>
                    <a:lnTo>
                      <a:pt x="179" y="87"/>
                    </a:lnTo>
                    <a:close/>
                    <a:moveTo>
                      <a:pt x="24" y="186"/>
                    </a:moveTo>
                    <a:cubicBezTo>
                      <a:pt x="74" y="186"/>
                      <a:pt x="74" y="186"/>
                      <a:pt x="74" y="186"/>
                    </a:cubicBezTo>
                    <a:cubicBezTo>
                      <a:pt x="74" y="167"/>
                      <a:pt x="74" y="167"/>
                      <a:pt x="74" y="167"/>
                    </a:cubicBezTo>
                    <a:cubicBezTo>
                      <a:pt x="24" y="167"/>
                      <a:pt x="24" y="167"/>
                      <a:pt x="24" y="167"/>
                    </a:cubicBezTo>
                    <a:lnTo>
                      <a:pt x="24" y="186"/>
                    </a:lnTo>
                    <a:close/>
                    <a:moveTo>
                      <a:pt x="80" y="37"/>
                    </a:moveTo>
                    <a:cubicBezTo>
                      <a:pt x="83" y="37"/>
                      <a:pt x="86" y="35"/>
                      <a:pt x="86" y="31"/>
                    </a:cubicBezTo>
                    <a:cubicBezTo>
                      <a:pt x="86" y="28"/>
                      <a:pt x="83" y="25"/>
                      <a:pt x="80" y="25"/>
                    </a:cubicBezTo>
                    <a:cubicBezTo>
                      <a:pt x="77" y="25"/>
                      <a:pt x="74" y="28"/>
                      <a:pt x="74" y="31"/>
                    </a:cubicBezTo>
                    <a:cubicBezTo>
                      <a:pt x="74" y="35"/>
                      <a:pt x="77" y="37"/>
                      <a:pt x="80" y="37"/>
                    </a:cubicBezTo>
                    <a:close/>
                    <a:moveTo>
                      <a:pt x="119" y="37"/>
                    </a:moveTo>
                    <a:cubicBezTo>
                      <a:pt x="122" y="37"/>
                      <a:pt x="125" y="35"/>
                      <a:pt x="125" y="31"/>
                    </a:cubicBezTo>
                    <a:cubicBezTo>
                      <a:pt x="125" y="28"/>
                      <a:pt x="122" y="25"/>
                      <a:pt x="119" y="25"/>
                    </a:cubicBezTo>
                    <a:cubicBezTo>
                      <a:pt x="115" y="25"/>
                      <a:pt x="113" y="28"/>
                      <a:pt x="113" y="31"/>
                    </a:cubicBezTo>
                    <a:cubicBezTo>
                      <a:pt x="113" y="35"/>
                      <a:pt x="115" y="37"/>
                      <a:pt x="119" y="37"/>
                    </a:cubicBezTo>
                    <a:close/>
                    <a:moveTo>
                      <a:pt x="132" y="134"/>
                    </a:moveTo>
                    <a:cubicBezTo>
                      <a:pt x="74" y="134"/>
                      <a:pt x="74" y="134"/>
                      <a:pt x="74" y="134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24" y="138"/>
                      <a:pt x="24" y="138"/>
                      <a:pt x="24" y="138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132" y="119"/>
                      <a:pt x="132" y="119"/>
                      <a:pt x="132" y="119"/>
                    </a:cubicBezTo>
                    <a:lnTo>
                      <a:pt x="132" y="134"/>
                    </a:lnTo>
                    <a:close/>
                    <a:moveTo>
                      <a:pt x="125" y="126"/>
                    </a:move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125" y="131"/>
                      <a:pt x="125" y="131"/>
                      <a:pt x="125" y="131"/>
                    </a:cubicBezTo>
                    <a:lnTo>
                      <a:pt x="125" y="126"/>
                    </a:lnTo>
                    <a:close/>
                    <a:moveTo>
                      <a:pt x="15" y="147"/>
                    </a:move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5" y="195"/>
                      <a:pt x="15" y="195"/>
                      <a:pt x="15" y="195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42" y="134"/>
                      <a:pt x="142" y="134"/>
                      <a:pt x="142" y="13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5" y="110"/>
                      <a:pt x="15" y="110"/>
                      <a:pt x="15" y="110"/>
                    </a:cubicBezTo>
                    <a:lnTo>
                      <a:pt x="15" y="147"/>
                    </a:lnTo>
                    <a:close/>
                    <a:moveTo>
                      <a:pt x="103" y="31"/>
                    </a:moveTo>
                    <a:cubicBezTo>
                      <a:pt x="103" y="40"/>
                      <a:pt x="110" y="47"/>
                      <a:pt x="119" y="47"/>
                    </a:cubicBezTo>
                    <a:cubicBezTo>
                      <a:pt x="127" y="47"/>
                      <a:pt x="134" y="40"/>
                      <a:pt x="134" y="31"/>
                    </a:cubicBezTo>
                    <a:cubicBezTo>
                      <a:pt x="134" y="23"/>
                      <a:pt x="127" y="16"/>
                      <a:pt x="119" y="16"/>
                    </a:cubicBezTo>
                    <a:cubicBezTo>
                      <a:pt x="110" y="16"/>
                      <a:pt x="103" y="23"/>
                      <a:pt x="103" y="31"/>
                    </a:cubicBezTo>
                    <a:close/>
                    <a:moveTo>
                      <a:pt x="65" y="31"/>
                    </a:moveTo>
                    <a:cubicBezTo>
                      <a:pt x="65" y="40"/>
                      <a:pt x="72" y="47"/>
                      <a:pt x="80" y="47"/>
                    </a:cubicBezTo>
                    <a:cubicBezTo>
                      <a:pt x="89" y="47"/>
                      <a:pt x="96" y="40"/>
                      <a:pt x="96" y="31"/>
                    </a:cubicBezTo>
                    <a:cubicBezTo>
                      <a:pt x="96" y="23"/>
                      <a:pt x="89" y="16"/>
                      <a:pt x="80" y="16"/>
                    </a:cubicBezTo>
                    <a:cubicBezTo>
                      <a:pt x="72" y="16"/>
                      <a:pt x="65" y="23"/>
                      <a:pt x="65" y="31"/>
                    </a:cubicBezTo>
                    <a:close/>
                    <a:moveTo>
                      <a:pt x="15" y="99"/>
                    </a:moveTo>
                    <a:cubicBezTo>
                      <a:pt x="142" y="99"/>
                      <a:pt x="142" y="99"/>
                      <a:pt x="142" y="99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5" y="61"/>
                      <a:pt x="15" y="61"/>
                      <a:pt x="15" y="61"/>
                    </a:cubicBezTo>
                    <a:lnTo>
                      <a:pt x="15" y="99"/>
                    </a:lnTo>
                    <a:close/>
                    <a:moveTo>
                      <a:pt x="24" y="71"/>
                    </a:moveTo>
                    <a:cubicBezTo>
                      <a:pt x="132" y="71"/>
                      <a:pt x="132" y="71"/>
                      <a:pt x="132" y="71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24" y="89"/>
                      <a:pt x="24" y="89"/>
                      <a:pt x="24" y="89"/>
                    </a:cubicBezTo>
                    <a:lnTo>
                      <a:pt x="24" y="71"/>
                    </a:lnTo>
                    <a:close/>
                    <a:moveTo>
                      <a:pt x="110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10" y="77"/>
                      <a:pt x="110" y="77"/>
                      <a:pt x="110" y="77"/>
                    </a:cubicBezTo>
                    <a:lnTo>
                      <a:pt x="110" y="82"/>
                    </a:lnTo>
                    <a:close/>
                    <a:moveTo>
                      <a:pt x="229" y="295"/>
                    </a:moveTo>
                    <a:cubicBezTo>
                      <a:pt x="229" y="306"/>
                      <a:pt x="229" y="306"/>
                      <a:pt x="229" y="306"/>
                    </a:cubicBezTo>
                    <a:cubicBezTo>
                      <a:pt x="258" y="307"/>
                      <a:pt x="279" y="310"/>
                      <a:pt x="279" y="313"/>
                    </a:cubicBezTo>
                    <a:cubicBezTo>
                      <a:pt x="279" y="317"/>
                      <a:pt x="246" y="320"/>
                      <a:pt x="205" y="320"/>
                    </a:cubicBezTo>
                    <a:cubicBezTo>
                      <a:pt x="165" y="320"/>
                      <a:pt x="132" y="317"/>
                      <a:pt x="132" y="313"/>
                    </a:cubicBezTo>
                    <a:cubicBezTo>
                      <a:pt x="132" y="310"/>
                      <a:pt x="149" y="308"/>
                      <a:pt x="173" y="306"/>
                    </a:cubicBezTo>
                    <a:cubicBezTo>
                      <a:pt x="173" y="295"/>
                      <a:pt x="173" y="295"/>
                      <a:pt x="173" y="295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316" y="149"/>
                      <a:pt x="316" y="149"/>
                      <a:pt x="316" y="149"/>
                    </a:cubicBezTo>
                    <a:cubicBezTo>
                      <a:pt x="316" y="295"/>
                      <a:pt x="316" y="295"/>
                      <a:pt x="316" y="295"/>
                    </a:cubicBezTo>
                    <a:lnTo>
                      <a:pt x="229" y="295"/>
                    </a:lnTo>
                    <a:close/>
                    <a:moveTo>
                      <a:pt x="301" y="283"/>
                    </a:moveTo>
                    <a:cubicBezTo>
                      <a:pt x="301" y="160"/>
                      <a:pt x="301" y="160"/>
                      <a:pt x="301" y="160"/>
                    </a:cubicBezTo>
                    <a:cubicBezTo>
                      <a:pt x="101" y="160"/>
                      <a:pt x="101" y="160"/>
                      <a:pt x="101" y="160"/>
                    </a:cubicBezTo>
                    <a:cubicBezTo>
                      <a:pt x="101" y="283"/>
                      <a:pt x="101" y="283"/>
                      <a:pt x="101" y="283"/>
                    </a:cubicBezTo>
                    <a:lnTo>
                      <a:pt x="301" y="2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1082635" y="-2223216"/>
              <a:ext cx="1048405" cy="1048405"/>
              <a:chOff x="7606053" y="2412318"/>
              <a:chExt cx="1048405" cy="104840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7606053" y="2412318"/>
                <a:ext cx="1048405" cy="1048405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7900807" y="2688330"/>
                <a:ext cx="458895" cy="526521"/>
              </a:xfrm>
              <a:custGeom>
                <a:avLst/>
                <a:gdLst>
                  <a:gd name="T0" fmla="*/ 119 w 137"/>
                  <a:gd name="T1" fmla="*/ 114 h 158"/>
                  <a:gd name="T2" fmla="*/ 86 w 137"/>
                  <a:gd name="T3" fmla="*/ 114 h 158"/>
                  <a:gd name="T4" fmla="*/ 86 w 137"/>
                  <a:gd name="T5" fmla="*/ 79 h 158"/>
                  <a:gd name="T6" fmla="*/ 94 w 137"/>
                  <a:gd name="T7" fmla="*/ 79 h 158"/>
                  <a:gd name="T8" fmla="*/ 94 w 137"/>
                  <a:gd name="T9" fmla="*/ 97 h 158"/>
                  <a:gd name="T10" fmla="*/ 109 w 137"/>
                  <a:gd name="T11" fmla="*/ 97 h 158"/>
                  <a:gd name="T12" fmla="*/ 109 w 137"/>
                  <a:gd name="T13" fmla="*/ 104 h 158"/>
                  <a:gd name="T14" fmla="*/ 121 w 137"/>
                  <a:gd name="T15" fmla="*/ 94 h 158"/>
                  <a:gd name="T16" fmla="*/ 109 w 137"/>
                  <a:gd name="T17" fmla="*/ 85 h 158"/>
                  <a:gd name="T18" fmla="*/ 109 w 137"/>
                  <a:gd name="T19" fmla="*/ 93 h 158"/>
                  <a:gd name="T20" fmla="*/ 99 w 137"/>
                  <a:gd name="T21" fmla="*/ 93 h 158"/>
                  <a:gd name="T22" fmla="*/ 99 w 137"/>
                  <a:gd name="T23" fmla="*/ 79 h 158"/>
                  <a:gd name="T24" fmla="*/ 117 w 137"/>
                  <a:gd name="T25" fmla="*/ 79 h 158"/>
                  <a:gd name="T26" fmla="*/ 117 w 137"/>
                  <a:gd name="T27" fmla="*/ 79 h 158"/>
                  <a:gd name="T28" fmla="*/ 137 w 137"/>
                  <a:gd name="T29" fmla="*/ 54 h 158"/>
                  <a:gd name="T30" fmla="*/ 112 w 137"/>
                  <a:gd name="T31" fmla="*/ 29 h 158"/>
                  <a:gd name="T32" fmla="*/ 111 w 137"/>
                  <a:gd name="T33" fmla="*/ 29 h 158"/>
                  <a:gd name="T34" fmla="*/ 112 w 137"/>
                  <a:gd name="T35" fmla="*/ 24 h 158"/>
                  <a:gd name="T36" fmla="*/ 89 w 137"/>
                  <a:gd name="T37" fmla="*/ 1 h 158"/>
                  <a:gd name="T38" fmla="*/ 70 w 137"/>
                  <a:gd name="T39" fmla="*/ 10 h 158"/>
                  <a:gd name="T40" fmla="*/ 52 w 137"/>
                  <a:gd name="T41" fmla="*/ 1 h 158"/>
                  <a:gd name="T42" fmla="*/ 29 w 137"/>
                  <a:gd name="T43" fmla="*/ 24 h 158"/>
                  <a:gd name="T44" fmla="*/ 29 w 137"/>
                  <a:gd name="T45" fmla="*/ 29 h 158"/>
                  <a:gd name="T46" fmla="*/ 26 w 137"/>
                  <a:gd name="T47" fmla="*/ 29 h 158"/>
                  <a:gd name="T48" fmla="*/ 1 w 137"/>
                  <a:gd name="T49" fmla="*/ 54 h 158"/>
                  <a:gd name="T50" fmla="*/ 24 w 137"/>
                  <a:gd name="T51" fmla="*/ 79 h 158"/>
                  <a:gd name="T52" fmla="*/ 24 w 137"/>
                  <a:gd name="T53" fmla="*/ 79 h 158"/>
                  <a:gd name="T54" fmla="*/ 44 w 137"/>
                  <a:gd name="T55" fmla="*/ 79 h 158"/>
                  <a:gd name="T56" fmla="*/ 44 w 137"/>
                  <a:gd name="T57" fmla="*/ 92 h 158"/>
                  <a:gd name="T58" fmla="*/ 34 w 137"/>
                  <a:gd name="T59" fmla="*/ 92 h 158"/>
                  <a:gd name="T60" fmla="*/ 34 w 137"/>
                  <a:gd name="T61" fmla="*/ 85 h 158"/>
                  <a:gd name="T62" fmla="*/ 22 w 137"/>
                  <a:gd name="T63" fmla="*/ 95 h 158"/>
                  <a:gd name="T64" fmla="*/ 34 w 137"/>
                  <a:gd name="T65" fmla="*/ 104 h 158"/>
                  <a:gd name="T66" fmla="*/ 34 w 137"/>
                  <a:gd name="T67" fmla="*/ 97 h 158"/>
                  <a:gd name="T68" fmla="*/ 48 w 137"/>
                  <a:gd name="T69" fmla="*/ 97 h 158"/>
                  <a:gd name="T70" fmla="*/ 48 w 137"/>
                  <a:gd name="T71" fmla="*/ 79 h 158"/>
                  <a:gd name="T72" fmla="*/ 57 w 137"/>
                  <a:gd name="T73" fmla="*/ 79 h 158"/>
                  <a:gd name="T74" fmla="*/ 57 w 137"/>
                  <a:gd name="T75" fmla="*/ 114 h 158"/>
                  <a:gd name="T76" fmla="*/ 15 w 137"/>
                  <a:gd name="T77" fmla="*/ 114 h 158"/>
                  <a:gd name="T78" fmla="*/ 15 w 137"/>
                  <a:gd name="T79" fmla="*/ 107 h 158"/>
                  <a:gd name="T80" fmla="*/ 4 w 137"/>
                  <a:gd name="T81" fmla="*/ 117 h 158"/>
                  <a:gd name="T82" fmla="*/ 15 w 137"/>
                  <a:gd name="T83" fmla="*/ 126 h 158"/>
                  <a:gd name="T84" fmla="*/ 15 w 137"/>
                  <a:gd name="T85" fmla="*/ 119 h 158"/>
                  <a:gd name="T86" fmla="*/ 61 w 137"/>
                  <a:gd name="T87" fmla="*/ 119 h 158"/>
                  <a:gd name="T88" fmla="*/ 61 w 137"/>
                  <a:gd name="T89" fmla="*/ 79 h 158"/>
                  <a:gd name="T90" fmla="*/ 68 w 137"/>
                  <a:gd name="T91" fmla="*/ 79 h 158"/>
                  <a:gd name="T92" fmla="*/ 68 w 137"/>
                  <a:gd name="T93" fmla="*/ 146 h 158"/>
                  <a:gd name="T94" fmla="*/ 61 w 137"/>
                  <a:gd name="T95" fmla="*/ 146 h 158"/>
                  <a:gd name="T96" fmla="*/ 71 w 137"/>
                  <a:gd name="T97" fmla="*/ 158 h 158"/>
                  <a:gd name="T98" fmla="*/ 80 w 137"/>
                  <a:gd name="T99" fmla="*/ 146 h 158"/>
                  <a:gd name="T100" fmla="*/ 73 w 137"/>
                  <a:gd name="T101" fmla="*/ 146 h 158"/>
                  <a:gd name="T102" fmla="*/ 73 w 137"/>
                  <a:gd name="T103" fmla="*/ 79 h 158"/>
                  <a:gd name="T104" fmla="*/ 81 w 137"/>
                  <a:gd name="T105" fmla="*/ 79 h 158"/>
                  <a:gd name="T106" fmla="*/ 81 w 137"/>
                  <a:gd name="T107" fmla="*/ 119 h 158"/>
                  <a:gd name="T108" fmla="*/ 119 w 137"/>
                  <a:gd name="T109" fmla="*/ 119 h 158"/>
                  <a:gd name="T110" fmla="*/ 119 w 137"/>
                  <a:gd name="T111" fmla="*/ 126 h 158"/>
                  <a:gd name="T112" fmla="*/ 131 w 137"/>
                  <a:gd name="T113" fmla="*/ 116 h 158"/>
                  <a:gd name="T114" fmla="*/ 119 w 137"/>
                  <a:gd name="T115" fmla="*/ 107 h 158"/>
                  <a:gd name="T116" fmla="*/ 119 w 137"/>
                  <a:gd name="T117" fmla="*/ 114 h 158"/>
                  <a:gd name="T118" fmla="*/ 119 w 137"/>
                  <a:gd name="T119" fmla="*/ 114 h 158"/>
                  <a:gd name="T120" fmla="*/ 119 w 137"/>
                  <a:gd name="T121" fmla="*/ 1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158">
                    <a:moveTo>
                      <a:pt x="119" y="114"/>
                    </a:moveTo>
                    <a:cubicBezTo>
                      <a:pt x="86" y="114"/>
                      <a:pt x="86" y="114"/>
                      <a:pt x="86" y="114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21" y="94"/>
                      <a:pt x="121" y="94"/>
                      <a:pt x="121" y="94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29" y="77"/>
                      <a:pt x="137" y="65"/>
                      <a:pt x="137" y="54"/>
                    </a:cubicBezTo>
                    <a:cubicBezTo>
                      <a:pt x="137" y="40"/>
                      <a:pt x="126" y="29"/>
                      <a:pt x="112" y="29"/>
                    </a:cubicBezTo>
                    <a:cubicBezTo>
                      <a:pt x="112" y="29"/>
                      <a:pt x="112" y="29"/>
                      <a:pt x="111" y="29"/>
                    </a:cubicBezTo>
                    <a:cubicBezTo>
                      <a:pt x="112" y="27"/>
                      <a:pt x="112" y="26"/>
                      <a:pt x="112" y="24"/>
                    </a:cubicBezTo>
                    <a:cubicBezTo>
                      <a:pt x="111" y="11"/>
                      <a:pt x="102" y="2"/>
                      <a:pt x="89" y="1"/>
                    </a:cubicBezTo>
                    <a:cubicBezTo>
                      <a:pt x="81" y="1"/>
                      <a:pt x="74" y="5"/>
                      <a:pt x="70" y="10"/>
                    </a:cubicBezTo>
                    <a:cubicBezTo>
                      <a:pt x="66" y="5"/>
                      <a:pt x="60" y="1"/>
                      <a:pt x="52" y="1"/>
                    </a:cubicBezTo>
                    <a:cubicBezTo>
                      <a:pt x="39" y="0"/>
                      <a:pt x="29" y="12"/>
                      <a:pt x="29" y="24"/>
                    </a:cubicBezTo>
                    <a:cubicBezTo>
                      <a:pt x="28" y="26"/>
                      <a:pt x="29" y="27"/>
                      <a:pt x="29" y="29"/>
                    </a:cubicBezTo>
                    <a:cubicBezTo>
                      <a:pt x="28" y="29"/>
                      <a:pt x="27" y="29"/>
                      <a:pt x="26" y="29"/>
                    </a:cubicBezTo>
                    <a:cubicBezTo>
                      <a:pt x="12" y="28"/>
                      <a:pt x="2" y="41"/>
                      <a:pt x="1" y="54"/>
                    </a:cubicBezTo>
                    <a:cubicBezTo>
                      <a:pt x="0" y="67"/>
                      <a:pt x="12" y="77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97"/>
                      <a:pt x="34" y="97"/>
                      <a:pt x="34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8" y="146"/>
                      <a:pt x="68" y="146"/>
                      <a:pt x="68" y="146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71" y="158"/>
                      <a:pt x="71" y="158"/>
                      <a:pt x="71" y="158"/>
                    </a:cubicBezTo>
                    <a:cubicBezTo>
                      <a:pt x="80" y="146"/>
                      <a:pt x="80" y="146"/>
                      <a:pt x="80" y="146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31" y="116"/>
                      <a:pt x="131" y="116"/>
                      <a:pt x="131" y="116"/>
                    </a:cubicBezTo>
                    <a:cubicBezTo>
                      <a:pt x="119" y="107"/>
                      <a:pt x="119" y="107"/>
                      <a:pt x="119" y="107"/>
                    </a:cubicBezTo>
                    <a:lnTo>
                      <a:pt x="119" y="114"/>
                    </a:lnTo>
                    <a:close/>
                    <a:moveTo>
                      <a:pt x="119" y="114"/>
                    </a:moveTo>
                    <a:cubicBezTo>
                      <a:pt x="119" y="114"/>
                      <a:pt x="119" y="114"/>
                      <a:pt x="119" y="1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2" name="Group 107"/>
            <p:cNvGrpSpPr/>
            <p:nvPr/>
          </p:nvGrpSpPr>
          <p:grpSpPr>
            <a:xfrm>
              <a:off x="12512174" y="-2223216"/>
              <a:ext cx="1048405" cy="1048405"/>
              <a:chOff x="8849290" y="2412318"/>
              <a:chExt cx="1048405" cy="104840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8849290" y="2412318"/>
                <a:ext cx="1048405" cy="1048405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41" name="Freeform 91"/>
              <p:cNvSpPr>
                <a:spLocks noEditPoints="1"/>
              </p:cNvSpPr>
              <p:nvPr/>
            </p:nvSpPr>
            <p:spPr bwMode="auto">
              <a:xfrm>
                <a:off x="9072425" y="2743974"/>
                <a:ext cx="602135" cy="436684"/>
              </a:xfrm>
              <a:custGeom>
                <a:avLst/>
                <a:gdLst>
                  <a:gd name="T0" fmla="*/ 444 w 444"/>
                  <a:gd name="T1" fmla="*/ 286 h 322"/>
                  <a:gd name="T2" fmla="*/ 444 w 444"/>
                  <a:gd name="T3" fmla="*/ 0 h 322"/>
                  <a:gd name="T4" fmla="*/ 0 w 444"/>
                  <a:gd name="T5" fmla="*/ 0 h 322"/>
                  <a:gd name="T6" fmla="*/ 0 w 444"/>
                  <a:gd name="T7" fmla="*/ 286 h 322"/>
                  <a:gd name="T8" fmla="*/ 182 w 444"/>
                  <a:gd name="T9" fmla="*/ 286 h 322"/>
                  <a:gd name="T10" fmla="*/ 182 w 444"/>
                  <a:gd name="T11" fmla="*/ 305 h 322"/>
                  <a:gd name="T12" fmla="*/ 85 w 444"/>
                  <a:gd name="T13" fmla="*/ 305 h 322"/>
                  <a:gd name="T14" fmla="*/ 85 w 444"/>
                  <a:gd name="T15" fmla="*/ 322 h 322"/>
                  <a:gd name="T16" fmla="*/ 352 w 444"/>
                  <a:gd name="T17" fmla="*/ 322 h 322"/>
                  <a:gd name="T18" fmla="*/ 352 w 444"/>
                  <a:gd name="T19" fmla="*/ 305 h 322"/>
                  <a:gd name="T20" fmla="*/ 260 w 444"/>
                  <a:gd name="T21" fmla="*/ 305 h 322"/>
                  <a:gd name="T22" fmla="*/ 260 w 444"/>
                  <a:gd name="T23" fmla="*/ 286 h 322"/>
                  <a:gd name="T24" fmla="*/ 444 w 444"/>
                  <a:gd name="T25" fmla="*/ 286 h 322"/>
                  <a:gd name="T26" fmla="*/ 31 w 444"/>
                  <a:gd name="T27" fmla="*/ 246 h 322"/>
                  <a:gd name="T28" fmla="*/ 31 w 444"/>
                  <a:gd name="T29" fmla="*/ 33 h 322"/>
                  <a:gd name="T30" fmla="*/ 413 w 444"/>
                  <a:gd name="T31" fmla="*/ 33 h 322"/>
                  <a:gd name="T32" fmla="*/ 413 w 444"/>
                  <a:gd name="T33" fmla="*/ 246 h 322"/>
                  <a:gd name="T34" fmla="*/ 31 w 444"/>
                  <a:gd name="T35" fmla="*/ 246 h 322"/>
                  <a:gd name="T36" fmla="*/ 31 w 444"/>
                  <a:gd name="T37" fmla="*/ 24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4" h="322">
                    <a:moveTo>
                      <a:pt x="444" y="286"/>
                    </a:moveTo>
                    <a:lnTo>
                      <a:pt x="444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82" y="286"/>
                    </a:lnTo>
                    <a:lnTo>
                      <a:pt x="182" y="305"/>
                    </a:lnTo>
                    <a:lnTo>
                      <a:pt x="85" y="305"/>
                    </a:lnTo>
                    <a:lnTo>
                      <a:pt x="85" y="322"/>
                    </a:lnTo>
                    <a:lnTo>
                      <a:pt x="352" y="322"/>
                    </a:lnTo>
                    <a:lnTo>
                      <a:pt x="352" y="305"/>
                    </a:lnTo>
                    <a:lnTo>
                      <a:pt x="260" y="305"/>
                    </a:lnTo>
                    <a:lnTo>
                      <a:pt x="260" y="286"/>
                    </a:lnTo>
                    <a:lnTo>
                      <a:pt x="444" y="286"/>
                    </a:lnTo>
                    <a:close/>
                    <a:moveTo>
                      <a:pt x="31" y="246"/>
                    </a:moveTo>
                    <a:lnTo>
                      <a:pt x="31" y="33"/>
                    </a:lnTo>
                    <a:lnTo>
                      <a:pt x="413" y="33"/>
                    </a:lnTo>
                    <a:lnTo>
                      <a:pt x="413" y="246"/>
                    </a:lnTo>
                    <a:lnTo>
                      <a:pt x="31" y="246"/>
                    </a:lnTo>
                    <a:lnTo>
                      <a:pt x="31" y="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92"/>
              <p:cNvSpPr>
                <a:spLocks noEditPoints="1"/>
              </p:cNvSpPr>
              <p:nvPr/>
            </p:nvSpPr>
            <p:spPr bwMode="auto">
              <a:xfrm>
                <a:off x="9213466" y="2828056"/>
                <a:ext cx="320054" cy="80014"/>
              </a:xfrm>
              <a:custGeom>
                <a:avLst/>
                <a:gdLst>
                  <a:gd name="T0" fmla="*/ 0 w 236"/>
                  <a:gd name="T1" fmla="*/ 59 h 59"/>
                  <a:gd name="T2" fmla="*/ 236 w 236"/>
                  <a:gd name="T3" fmla="*/ 59 h 59"/>
                  <a:gd name="T4" fmla="*/ 236 w 236"/>
                  <a:gd name="T5" fmla="*/ 0 h 59"/>
                  <a:gd name="T6" fmla="*/ 0 w 236"/>
                  <a:gd name="T7" fmla="*/ 0 h 59"/>
                  <a:gd name="T8" fmla="*/ 0 w 236"/>
                  <a:gd name="T9" fmla="*/ 59 h 59"/>
                  <a:gd name="T10" fmla="*/ 5 w 236"/>
                  <a:gd name="T11" fmla="*/ 4 h 59"/>
                  <a:gd name="T12" fmla="*/ 231 w 236"/>
                  <a:gd name="T13" fmla="*/ 4 h 59"/>
                  <a:gd name="T14" fmla="*/ 231 w 236"/>
                  <a:gd name="T15" fmla="*/ 54 h 59"/>
                  <a:gd name="T16" fmla="*/ 5 w 236"/>
                  <a:gd name="T17" fmla="*/ 54 h 59"/>
                  <a:gd name="T18" fmla="*/ 5 w 236"/>
                  <a:gd name="T1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236" y="59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59"/>
                    </a:lnTo>
                    <a:close/>
                    <a:moveTo>
                      <a:pt x="5" y="4"/>
                    </a:moveTo>
                    <a:lnTo>
                      <a:pt x="231" y="4"/>
                    </a:lnTo>
                    <a:lnTo>
                      <a:pt x="231" y="54"/>
                    </a:lnTo>
                    <a:lnTo>
                      <a:pt x="5" y="5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93"/>
              <p:cNvSpPr>
                <a:spLocks noEditPoints="1"/>
              </p:cNvSpPr>
              <p:nvPr/>
            </p:nvSpPr>
            <p:spPr bwMode="auto">
              <a:xfrm>
                <a:off x="9210753" y="2917563"/>
                <a:ext cx="99000" cy="73233"/>
              </a:xfrm>
              <a:custGeom>
                <a:avLst/>
                <a:gdLst>
                  <a:gd name="T0" fmla="*/ 0 w 73"/>
                  <a:gd name="T1" fmla="*/ 54 h 54"/>
                  <a:gd name="T2" fmla="*/ 73 w 73"/>
                  <a:gd name="T3" fmla="*/ 54 h 54"/>
                  <a:gd name="T4" fmla="*/ 73 w 73"/>
                  <a:gd name="T5" fmla="*/ 0 h 54"/>
                  <a:gd name="T6" fmla="*/ 0 w 73"/>
                  <a:gd name="T7" fmla="*/ 0 h 54"/>
                  <a:gd name="T8" fmla="*/ 0 w 73"/>
                  <a:gd name="T9" fmla="*/ 54 h 54"/>
                  <a:gd name="T10" fmla="*/ 5 w 73"/>
                  <a:gd name="T11" fmla="*/ 5 h 54"/>
                  <a:gd name="T12" fmla="*/ 68 w 73"/>
                  <a:gd name="T13" fmla="*/ 5 h 54"/>
                  <a:gd name="T14" fmla="*/ 68 w 73"/>
                  <a:gd name="T15" fmla="*/ 50 h 54"/>
                  <a:gd name="T16" fmla="*/ 5 w 73"/>
                  <a:gd name="T17" fmla="*/ 50 h 54"/>
                  <a:gd name="T18" fmla="*/ 5 w 73"/>
                  <a:gd name="T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54">
                    <a:moveTo>
                      <a:pt x="0" y="54"/>
                    </a:moveTo>
                    <a:lnTo>
                      <a:pt x="73" y="54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  <a:moveTo>
                      <a:pt x="5" y="5"/>
                    </a:moveTo>
                    <a:lnTo>
                      <a:pt x="68" y="5"/>
                    </a:lnTo>
                    <a:lnTo>
                      <a:pt x="68" y="50"/>
                    </a:lnTo>
                    <a:lnTo>
                      <a:pt x="5" y="5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94"/>
              <p:cNvSpPr>
                <a:spLocks noEditPoints="1"/>
              </p:cNvSpPr>
              <p:nvPr/>
            </p:nvSpPr>
            <p:spPr bwMode="auto">
              <a:xfrm>
                <a:off x="9321958" y="2917563"/>
                <a:ext cx="100356" cy="73233"/>
              </a:xfrm>
              <a:custGeom>
                <a:avLst/>
                <a:gdLst>
                  <a:gd name="T0" fmla="*/ 0 w 74"/>
                  <a:gd name="T1" fmla="*/ 54 h 54"/>
                  <a:gd name="T2" fmla="*/ 74 w 74"/>
                  <a:gd name="T3" fmla="*/ 54 h 54"/>
                  <a:gd name="T4" fmla="*/ 74 w 74"/>
                  <a:gd name="T5" fmla="*/ 0 h 54"/>
                  <a:gd name="T6" fmla="*/ 0 w 74"/>
                  <a:gd name="T7" fmla="*/ 0 h 54"/>
                  <a:gd name="T8" fmla="*/ 0 w 74"/>
                  <a:gd name="T9" fmla="*/ 54 h 54"/>
                  <a:gd name="T10" fmla="*/ 5 w 74"/>
                  <a:gd name="T11" fmla="*/ 5 h 54"/>
                  <a:gd name="T12" fmla="*/ 69 w 74"/>
                  <a:gd name="T13" fmla="*/ 5 h 54"/>
                  <a:gd name="T14" fmla="*/ 69 w 74"/>
                  <a:gd name="T15" fmla="*/ 50 h 54"/>
                  <a:gd name="T16" fmla="*/ 5 w 74"/>
                  <a:gd name="T17" fmla="*/ 50 h 54"/>
                  <a:gd name="T18" fmla="*/ 5 w 74"/>
                  <a:gd name="T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54">
                    <a:moveTo>
                      <a:pt x="0" y="54"/>
                    </a:moveTo>
                    <a:lnTo>
                      <a:pt x="74" y="5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  <a:moveTo>
                      <a:pt x="5" y="5"/>
                    </a:moveTo>
                    <a:lnTo>
                      <a:pt x="69" y="5"/>
                    </a:lnTo>
                    <a:lnTo>
                      <a:pt x="69" y="50"/>
                    </a:lnTo>
                    <a:lnTo>
                      <a:pt x="5" y="5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5"/>
              <p:cNvSpPr>
                <a:spLocks noEditPoints="1"/>
              </p:cNvSpPr>
              <p:nvPr/>
            </p:nvSpPr>
            <p:spPr bwMode="auto">
              <a:xfrm>
                <a:off x="9434520" y="2917563"/>
                <a:ext cx="99000" cy="73233"/>
              </a:xfrm>
              <a:custGeom>
                <a:avLst/>
                <a:gdLst>
                  <a:gd name="T0" fmla="*/ 73 w 73"/>
                  <a:gd name="T1" fmla="*/ 0 h 54"/>
                  <a:gd name="T2" fmla="*/ 0 w 73"/>
                  <a:gd name="T3" fmla="*/ 0 h 54"/>
                  <a:gd name="T4" fmla="*/ 0 w 73"/>
                  <a:gd name="T5" fmla="*/ 54 h 54"/>
                  <a:gd name="T6" fmla="*/ 73 w 73"/>
                  <a:gd name="T7" fmla="*/ 54 h 54"/>
                  <a:gd name="T8" fmla="*/ 73 w 73"/>
                  <a:gd name="T9" fmla="*/ 0 h 54"/>
                  <a:gd name="T10" fmla="*/ 68 w 73"/>
                  <a:gd name="T11" fmla="*/ 50 h 54"/>
                  <a:gd name="T12" fmla="*/ 5 w 73"/>
                  <a:gd name="T13" fmla="*/ 50 h 54"/>
                  <a:gd name="T14" fmla="*/ 5 w 73"/>
                  <a:gd name="T15" fmla="*/ 5 h 54"/>
                  <a:gd name="T16" fmla="*/ 68 w 73"/>
                  <a:gd name="T17" fmla="*/ 5 h 54"/>
                  <a:gd name="T18" fmla="*/ 68 w 73"/>
                  <a:gd name="T1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73" y="54"/>
                    </a:lnTo>
                    <a:lnTo>
                      <a:pt x="73" y="0"/>
                    </a:lnTo>
                    <a:close/>
                    <a:moveTo>
                      <a:pt x="68" y="50"/>
                    </a:moveTo>
                    <a:lnTo>
                      <a:pt x="5" y="50"/>
                    </a:lnTo>
                    <a:lnTo>
                      <a:pt x="5" y="5"/>
                    </a:lnTo>
                    <a:lnTo>
                      <a:pt x="68" y="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96"/>
              <p:cNvSpPr>
                <a:spLocks noChangeArrowheads="1"/>
              </p:cNvSpPr>
              <p:nvPr/>
            </p:nvSpPr>
            <p:spPr bwMode="auto">
              <a:xfrm>
                <a:off x="9210753" y="3007069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97"/>
              <p:cNvSpPr>
                <a:spLocks noChangeArrowheads="1"/>
              </p:cNvSpPr>
              <p:nvPr/>
            </p:nvSpPr>
            <p:spPr bwMode="auto">
              <a:xfrm>
                <a:off x="9210753" y="3016562"/>
                <a:ext cx="99000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98"/>
              <p:cNvSpPr>
                <a:spLocks noChangeArrowheads="1"/>
              </p:cNvSpPr>
              <p:nvPr/>
            </p:nvSpPr>
            <p:spPr bwMode="auto">
              <a:xfrm>
                <a:off x="9210753" y="3030124"/>
                <a:ext cx="82726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99"/>
              <p:cNvSpPr>
                <a:spLocks noChangeArrowheads="1"/>
              </p:cNvSpPr>
              <p:nvPr/>
            </p:nvSpPr>
            <p:spPr bwMode="auto">
              <a:xfrm>
                <a:off x="9210753" y="3042330"/>
                <a:ext cx="92219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00"/>
              <p:cNvSpPr>
                <a:spLocks noChangeArrowheads="1"/>
              </p:cNvSpPr>
              <p:nvPr/>
            </p:nvSpPr>
            <p:spPr bwMode="auto">
              <a:xfrm>
                <a:off x="9208041" y="3055891"/>
                <a:ext cx="56959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01"/>
              <p:cNvSpPr>
                <a:spLocks noChangeArrowheads="1"/>
              </p:cNvSpPr>
              <p:nvPr/>
            </p:nvSpPr>
            <p:spPr bwMode="auto">
              <a:xfrm>
                <a:off x="9321958" y="3007069"/>
                <a:ext cx="90863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9321958" y="3016562"/>
                <a:ext cx="100356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9321958" y="3030124"/>
                <a:ext cx="80013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9321958" y="3042330"/>
                <a:ext cx="90863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9316534" y="3055891"/>
                <a:ext cx="61027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9437232" y="3007069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9437232" y="3016562"/>
                <a:ext cx="100356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108"/>
              <p:cNvSpPr>
                <a:spLocks noChangeArrowheads="1"/>
              </p:cNvSpPr>
              <p:nvPr/>
            </p:nvSpPr>
            <p:spPr bwMode="auto">
              <a:xfrm>
                <a:off x="9437232" y="3030124"/>
                <a:ext cx="80013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109"/>
              <p:cNvSpPr>
                <a:spLocks noChangeArrowheads="1"/>
              </p:cNvSpPr>
              <p:nvPr/>
            </p:nvSpPr>
            <p:spPr bwMode="auto">
              <a:xfrm>
                <a:off x="9437232" y="3042330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110"/>
              <p:cNvSpPr>
                <a:spLocks noChangeArrowheads="1"/>
              </p:cNvSpPr>
              <p:nvPr/>
            </p:nvSpPr>
            <p:spPr bwMode="auto">
              <a:xfrm>
                <a:off x="9431807" y="3055891"/>
                <a:ext cx="56959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1"/>
              <p:cNvSpPr>
                <a:spLocks noEditPoints="1"/>
              </p:cNvSpPr>
              <p:nvPr/>
            </p:nvSpPr>
            <p:spPr bwMode="auto">
              <a:xfrm>
                <a:off x="9210753" y="2802289"/>
                <a:ext cx="150534" cy="16274"/>
              </a:xfrm>
              <a:custGeom>
                <a:avLst/>
                <a:gdLst>
                  <a:gd name="T0" fmla="*/ 111 w 111"/>
                  <a:gd name="T1" fmla="*/ 0 h 12"/>
                  <a:gd name="T2" fmla="*/ 0 w 111"/>
                  <a:gd name="T3" fmla="*/ 0 h 12"/>
                  <a:gd name="T4" fmla="*/ 0 w 111"/>
                  <a:gd name="T5" fmla="*/ 12 h 12"/>
                  <a:gd name="T6" fmla="*/ 111 w 111"/>
                  <a:gd name="T7" fmla="*/ 12 h 12"/>
                  <a:gd name="T8" fmla="*/ 111 w 111"/>
                  <a:gd name="T9" fmla="*/ 0 h 12"/>
                  <a:gd name="T10" fmla="*/ 106 w 111"/>
                  <a:gd name="T11" fmla="*/ 7 h 12"/>
                  <a:gd name="T12" fmla="*/ 5 w 111"/>
                  <a:gd name="T13" fmla="*/ 7 h 12"/>
                  <a:gd name="T14" fmla="*/ 5 w 111"/>
                  <a:gd name="T15" fmla="*/ 5 h 12"/>
                  <a:gd name="T16" fmla="*/ 106 w 111"/>
                  <a:gd name="T17" fmla="*/ 5 h 12"/>
                  <a:gd name="T18" fmla="*/ 106 w 1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2">
                    <a:moveTo>
                      <a:pt x="1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11" y="12"/>
                    </a:lnTo>
                    <a:lnTo>
                      <a:pt x="111" y="0"/>
                    </a:lnTo>
                    <a:close/>
                    <a:moveTo>
                      <a:pt x="106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106" y="5"/>
                    </a:lnTo>
                    <a:lnTo>
                      <a:pt x="106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106"/>
            <p:cNvGrpSpPr/>
            <p:nvPr/>
          </p:nvGrpSpPr>
          <p:grpSpPr>
            <a:xfrm>
              <a:off x="13941712" y="-2223216"/>
              <a:ext cx="1048405" cy="1048405"/>
              <a:chOff x="10092523" y="2412318"/>
              <a:chExt cx="1048405" cy="104840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092523" y="2412318"/>
                <a:ext cx="1048405" cy="1048405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35" name="Freeform 55"/>
              <p:cNvSpPr>
                <a:spLocks noEditPoints="1"/>
              </p:cNvSpPr>
              <p:nvPr/>
            </p:nvSpPr>
            <p:spPr bwMode="auto">
              <a:xfrm>
                <a:off x="10304997" y="2608079"/>
                <a:ext cx="623458" cy="575615"/>
              </a:xfrm>
              <a:custGeom>
                <a:avLst/>
                <a:gdLst>
                  <a:gd name="T0" fmla="*/ 1056 w 2056"/>
                  <a:gd name="T1" fmla="*/ 0 h 1898"/>
                  <a:gd name="T2" fmla="*/ 1144 w 2056"/>
                  <a:gd name="T3" fmla="*/ 95 h 1898"/>
                  <a:gd name="T4" fmla="*/ 1072 w 2056"/>
                  <a:gd name="T5" fmla="*/ 231 h 1898"/>
                  <a:gd name="T6" fmla="*/ 1072 w 2056"/>
                  <a:gd name="T7" fmla="*/ 803 h 1898"/>
                  <a:gd name="T8" fmla="*/ 1269 w 2056"/>
                  <a:gd name="T9" fmla="*/ 488 h 1898"/>
                  <a:gd name="T10" fmla="*/ 1552 w 2056"/>
                  <a:gd name="T11" fmla="*/ 471 h 1898"/>
                  <a:gd name="T12" fmla="*/ 1755 w 2056"/>
                  <a:gd name="T13" fmla="*/ 515 h 1898"/>
                  <a:gd name="T14" fmla="*/ 1564 w 2056"/>
                  <a:gd name="T15" fmla="*/ 592 h 1898"/>
                  <a:gd name="T16" fmla="*/ 1362 w 2056"/>
                  <a:gd name="T17" fmla="*/ 560 h 1898"/>
                  <a:gd name="T18" fmla="*/ 1341 w 2056"/>
                  <a:gd name="T19" fmla="*/ 805 h 1898"/>
                  <a:gd name="T20" fmla="*/ 1756 w 2056"/>
                  <a:gd name="T21" fmla="*/ 1460 h 1898"/>
                  <a:gd name="T22" fmla="*/ 1902 w 2056"/>
                  <a:gd name="T23" fmla="*/ 1436 h 1898"/>
                  <a:gd name="T24" fmla="*/ 1888 w 2056"/>
                  <a:gd name="T25" fmla="*/ 387 h 1898"/>
                  <a:gd name="T26" fmla="*/ 1939 w 2056"/>
                  <a:gd name="T27" fmla="*/ 184 h 1898"/>
                  <a:gd name="T28" fmla="*/ 1991 w 2056"/>
                  <a:gd name="T29" fmla="*/ 386 h 1898"/>
                  <a:gd name="T30" fmla="*/ 1975 w 2056"/>
                  <a:gd name="T31" fmla="*/ 1511 h 1898"/>
                  <a:gd name="T32" fmla="*/ 1778 w 2056"/>
                  <a:gd name="T33" fmla="*/ 1534 h 1898"/>
                  <a:gd name="T34" fmla="*/ 1757 w 2056"/>
                  <a:gd name="T35" fmla="*/ 1705 h 1898"/>
                  <a:gd name="T36" fmla="*/ 1926 w 2056"/>
                  <a:gd name="T37" fmla="*/ 1724 h 1898"/>
                  <a:gd name="T38" fmla="*/ 1925 w 2056"/>
                  <a:gd name="T39" fmla="*/ 1898 h 1898"/>
                  <a:gd name="T40" fmla="*/ 124 w 2056"/>
                  <a:gd name="T41" fmla="*/ 1704 h 1898"/>
                  <a:gd name="T42" fmla="*/ 291 w 2056"/>
                  <a:gd name="T43" fmla="*/ 1533 h 1898"/>
                  <a:gd name="T44" fmla="*/ 73 w 2056"/>
                  <a:gd name="T45" fmla="*/ 1439 h 1898"/>
                  <a:gd name="T46" fmla="*/ 67 w 2056"/>
                  <a:gd name="T47" fmla="*/ 940 h 1898"/>
                  <a:gd name="T48" fmla="*/ 0 w 2056"/>
                  <a:gd name="T49" fmla="*/ 820 h 1898"/>
                  <a:gd name="T50" fmla="*/ 117 w 2056"/>
                  <a:gd name="T51" fmla="*/ 732 h 1898"/>
                  <a:gd name="T52" fmla="*/ 160 w 2056"/>
                  <a:gd name="T53" fmla="*/ 935 h 1898"/>
                  <a:gd name="T54" fmla="*/ 146 w 2056"/>
                  <a:gd name="T55" fmla="*/ 1431 h 1898"/>
                  <a:gd name="T56" fmla="*/ 294 w 2056"/>
                  <a:gd name="T57" fmla="*/ 1460 h 1898"/>
                  <a:gd name="T58" fmla="*/ 755 w 2056"/>
                  <a:gd name="T59" fmla="*/ 803 h 1898"/>
                  <a:gd name="T60" fmla="*/ 746 w 2056"/>
                  <a:gd name="T61" fmla="*/ 463 h 1898"/>
                  <a:gd name="T62" fmla="*/ 280 w 2056"/>
                  <a:gd name="T63" fmla="*/ 476 h 1898"/>
                  <a:gd name="T64" fmla="*/ 76 w 2056"/>
                  <a:gd name="T65" fmla="*/ 445 h 1898"/>
                  <a:gd name="T66" fmla="*/ 279 w 2056"/>
                  <a:gd name="T67" fmla="*/ 373 h 1898"/>
                  <a:gd name="T68" fmla="*/ 802 w 2056"/>
                  <a:gd name="T69" fmla="*/ 390 h 1898"/>
                  <a:gd name="T70" fmla="*/ 829 w 2056"/>
                  <a:gd name="T71" fmla="*/ 803 h 1898"/>
                  <a:gd name="T72" fmla="*/ 1000 w 2056"/>
                  <a:gd name="T73" fmla="*/ 783 h 1898"/>
                  <a:gd name="T74" fmla="*/ 984 w 2056"/>
                  <a:gd name="T75" fmla="*/ 203 h 1898"/>
                  <a:gd name="T76" fmla="*/ 1002 w 2056"/>
                  <a:gd name="T77" fmla="*/ 6 h 1898"/>
                  <a:gd name="T78" fmla="*/ 804 w 2056"/>
                  <a:gd name="T79" fmla="*/ 1802 h 1898"/>
                  <a:gd name="T80" fmla="*/ 1226 w 2056"/>
                  <a:gd name="T81" fmla="*/ 1804 h 1898"/>
                  <a:gd name="T82" fmla="*/ 1244 w 2056"/>
                  <a:gd name="T83" fmla="*/ 1704 h 1898"/>
                  <a:gd name="T84" fmla="*/ 1608 w 2056"/>
                  <a:gd name="T85" fmla="*/ 951 h 1898"/>
                  <a:gd name="T86" fmla="*/ 440 w 2056"/>
                  <a:gd name="T87" fmla="*/ 1706 h 1898"/>
                  <a:gd name="T88" fmla="*/ 804 w 2056"/>
                  <a:gd name="T89" fmla="*/ 1802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56" h="1898">
                    <a:moveTo>
                      <a:pt x="1016" y="0"/>
                    </a:moveTo>
                    <a:cubicBezTo>
                      <a:pt x="1029" y="0"/>
                      <a:pt x="1043" y="0"/>
                      <a:pt x="1056" y="0"/>
                    </a:cubicBezTo>
                    <a:cubicBezTo>
                      <a:pt x="1060" y="2"/>
                      <a:pt x="1063" y="3"/>
                      <a:pt x="1067" y="5"/>
                    </a:cubicBezTo>
                    <a:cubicBezTo>
                      <a:pt x="1110" y="19"/>
                      <a:pt x="1138" y="49"/>
                      <a:pt x="1144" y="95"/>
                    </a:cubicBezTo>
                    <a:cubicBezTo>
                      <a:pt x="1150" y="144"/>
                      <a:pt x="1129" y="181"/>
                      <a:pt x="1087" y="204"/>
                    </a:cubicBezTo>
                    <a:cubicBezTo>
                      <a:pt x="1075" y="211"/>
                      <a:pt x="1072" y="218"/>
                      <a:pt x="1072" y="231"/>
                    </a:cubicBezTo>
                    <a:cubicBezTo>
                      <a:pt x="1072" y="407"/>
                      <a:pt x="1072" y="583"/>
                      <a:pt x="1072" y="759"/>
                    </a:cubicBezTo>
                    <a:cubicBezTo>
                      <a:pt x="1072" y="773"/>
                      <a:pt x="1072" y="788"/>
                      <a:pt x="1072" y="803"/>
                    </a:cubicBezTo>
                    <a:cubicBezTo>
                      <a:pt x="1138" y="803"/>
                      <a:pt x="1203" y="803"/>
                      <a:pt x="1269" y="803"/>
                    </a:cubicBezTo>
                    <a:cubicBezTo>
                      <a:pt x="1269" y="697"/>
                      <a:pt x="1269" y="593"/>
                      <a:pt x="1269" y="488"/>
                    </a:cubicBezTo>
                    <a:cubicBezTo>
                      <a:pt x="1355" y="488"/>
                      <a:pt x="1438" y="488"/>
                      <a:pt x="1521" y="488"/>
                    </a:cubicBezTo>
                    <a:cubicBezTo>
                      <a:pt x="1536" y="488"/>
                      <a:pt x="1545" y="485"/>
                      <a:pt x="1552" y="471"/>
                    </a:cubicBezTo>
                    <a:cubicBezTo>
                      <a:pt x="1575" y="427"/>
                      <a:pt x="1623" y="406"/>
                      <a:pt x="1671" y="417"/>
                    </a:cubicBezTo>
                    <a:cubicBezTo>
                      <a:pt x="1716" y="428"/>
                      <a:pt x="1750" y="467"/>
                      <a:pt x="1755" y="515"/>
                    </a:cubicBezTo>
                    <a:cubicBezTo>
                      <a:pt x="1759" y="562"/>
                      <a:pt x="1731" y="607"/>
                      <a:pt x="1687" y="625"/>
                    </a:cubicBezTo>
                    <a:cubicBezTo>
                      <a:pt x="1643" y="642"/>
                      <a:pt x="1588" y="632"/>
                      <a:pt x="1564" y="592"/>
                    </a:cubicBezTo>
                    <a:cubicBezTo>
                      <a:pt x="1545" y="559"/>
                      <a:pt x="1522" y="559"/>
                      <a:pt x="1492" y="559"/>
                    </a:cubicBezTo>
                    <a:cubicBezTo>
                      <a:pt x="1449" y="560"/>
                      <a:pt x="1405" y="560"/>
                      <a:pt x="1362" y="560"/>
                    </a:cubicBezTo>
                    <a:cubicBezTo>
                      <a:pt x="1356" y="560"/>
                      <a:pt x="1349" y="560"/>
                      <a:pt x="1341" y="561"/>
                    </a:cubicBezTo>
                    <a:cubicBezTo>
                      <a:pt x="1341" y="642"/>
                      <a:pt x="1341" y="722"/>
                      <a:pt x="1341" y="805"/>
                    </a:cubicBezTo>
                    <a:cubicBezTo>
                      <a:pt x="1480" y="805"/>
                      <a:pt x="1617" y="805"/>
                      <a:pt x="1756" y="805"/>
                    </a:cubicBezTo>
                    <a:cubicBezTo>
                      <a:pt x="1756" y="1025"/>
                      <a:pt x="1756" y="1242"/>
                      <a:pt x="1756" y="1460"/>
                    </a:cubicBezTo>
                    <a:cubicBezTo>
                      <a:pt x="1805" y="1460"/>
                      <a:pt x="1853" y="1460"/>
                      <a:pt x="1902" y="1460"/>
                    </a:cubicBezTo>
                    <a:cubicBezTo>
                      <a:pt x="1902" y="1451"/>
                      <a:pt x="1902" y="1443"/>
                      <a:pt x="1902" y="1436"/>
                    </a:cubicBezTo>
                    <a:cubicBezTo>
                      <a:pt x="1902" y="1095"/>
                      <a:pt x="1902" y="754"/>
                      <a:pt x="1902" y="412"/>
                    </a:cubicBezTo>
                    <a:cubicBezTo>
                      <a:pt x="1902" y="400"/>
                      <a:pt x="1899" y="393"/>
                      <a:pt x="1888" y="387"/>
                    </a:cubicBezTo>
                    <a:cubicBezTo>
                      <a:pt x="1841" y="363"/>
                      <a:pt x="1820" y="315"/>
                      <a:pt x="1833" y="265"/>
                    </a:cubicBezTo>
                    <a:cubicBezTo>
                      <a:pt x="1845" y="218"/>
                      <a:pt x="1889" y="184"/>
                      <a:pt x="1939" y="184"/>
                    </a:cubicBezTo>
                    <a:cubicBezTo>
                      <a:pt x="1989" y="183"/>
                      <a:pt x="2031" y="216"/>
                      <a:pt x="2044" y="264"/>
                    </a:cubicBezTo>
                    <a:cubicBezTo>
                      <a:pt x="2056" y="312"/>
                      <a:pt x="2036" y="362"/>
                      <a:pt x="1991" y="386"/>
                    </a:cubicBezTo>
                    <a:cubicBezTo>
                      <a:pt x="1977" y="393"/>
                      <a:pt x="1975" y="402"/>
                      <a:pt x="1975" y="416"/>
                    </a:cubicBezTo>
                    <a:cubicBezTo>
                      <a:pt x="1975" y="781"/>
                      <a:pt x="1975" y="1146"/>
                      <a:pt x="1975" y="1511"/>
                    </a:cubicBezTo>
                    <a:cubicBezTo>
                      <a:pt x="1975" y="1530"/>
                      <a:pt x="1970" y="1535"/>
                      <a:pt x="1952" y="1535"/>
                    </a:cubicBezTo>
                    <a:cubicBezTo>
                      <a:pt x="1894" y="1534"/>
                      <a:pt x="1836" y="1534"/>
                      <a:pt x="1778" y="1534"/>
                    </a:cubicBezTo>
                    <a:cubicBezTo>
                      <a:pt x="1771" y="1534"/>
                      <a:pt x="1764" y="1535"/>
                      <a:pt x="1757" y="1535"/>
                    </a:cubicBezTo>
                    <a:cubicBezTo>
                      <a:pt x="1757" y="1593"/>
                      <a:pt x="1757" y="1649"/>
                      <a:pt x="1757" y="1705"/>
                    </a:cubicBezTo>
                    <a:cubicBezTo>
                      <a:pt x="1808" y="1705"/>
                      <a:pt x="1857" y="1706"/>
                      <a:pt x="1906" y="1705"/>
                    </a:cubicBezTo>
                    <a:cubicBezTo>
                      <a:pt x="1921" y="1705"/>
                      <a:pt x="1926" y="1709"/>
                      <a:pt x="1926" y="1724"/>
                    </a:cubicBezTo>
                    <a:cubicBezTo>
                      <a:pt x="1925" y="1772"/>
                      <a:pt x="1925" y="1820"/>
                      <a:pt x="1925" y="1868"/>
                    </a:cubicBezTo>
                    <a:cubicBezTo>
                      <a:pt x="1925" y="1878"/>
                      <a:pt x="1925" y="1888"/>
                      <a:pt x="1925" y="1898"/>
                    </a:cubicBezTo>
                    <a:cubicBezTo>
                      <a:pt x="1323" y="1898"/>
                      <a:pt x="724" y="1898"/>
                      <a:pt x="124" y="1898"/>
                    </a:cubicBezTo>
                    <a:cubicBezTo>
                      <a:pt x="124" y="1833"/>
                      <a:pt x="124" y="1769"/>
                      <a:pt x="124" y="1704"/>
                    </a:cubicBezTo>
                    <a:cubicBezTo>
                      <a:pt x="181" y="1704"/>
                      <a:pt x="236" y="1704"/>
                      <a:pt x="291" y="1704"/>
                    </a:cubicBezTo>
                    <a:cubicBezTo>
                      <a:pt x="291" y="1647"/>
                      <a:pt x="291" y="1591"/>
                      <a:pt x="291" y="1533"/>
                    </a:cubicBezTo>
                    <a:cubicBezTo>
                      <a:pt x="218" y="1533"/>
                      <a:pt x="146" y="1533"/>
                      <a:pt x="73" y="1533"/>
                    </a:cubicBezTo>
                    <a:cubicBezTo>
                      <a:pt x="73" y="1500"/>
                      <a:pt x="73" y="1470"/>
                      <a:pt x="73" y="1439"/>
                    </a:cubicBezTo>
                    <a:cubicBezTo>
                      <a:pt x="73" y="1279"/>
                      <a:pt x="73" y="1119"/>
                      <a:pt x="73" y="959"/>
                    </a:cubicBezTo>
                    <a:cubicBezTo>
                      <a:pt x="73" y="953"/>
                      <a:pt x="71" y="942"/>
                      <a:pt x="67" y="940"/>
                    </a:cubicBezTo>
                    <a:cubicBezTo>
                      <a:pt x="31" y="924"/>
                      <a:pt x="12" y="895"/>
                      <a:pt x="0" y="860"/>
                    </a:cubicBezTo>
                    <a:cubicBezTo>
                      <a:pt x="0" y="847"/>
                      <a:pt x="0" y="833"/>
                      <a:pt x="0" y="820"/>
                    </a:cubicBezTo>
                    <a:cubicBezTo>
                      <a:pt x="2" y="817"/>
                      <a:pt x="4" y="813"/>
                      <a:pt x="5" y="810"/>
                    </a:cubicBezTo>
                    <a:cubicBezTo>
                      <a:pt x="22" y="758"/>
                      <a:pt x="63" y="730"/>
                      <a:pt x="117" y="732"/>
                    </a:cubicBezTo>
                    <a:cubicBezTo>
                      <a:pt x="164" y="734"/>
                      <a:pt x="205" y="768"/>
                      <a:pt x="216" y="815"/>
                    </a:cubicBezTo>
                    <a:cubicBezTo>
                      <a:pt x="227" y="863"/>
                      <a:pt x="206" y="911"/>
                      <a:pt x="160" y="935"/>
                    </a:cubicBezTo>
                    <a:cubicBezTo>
                      <a:pt x="148" y="942"/>
                      <a:pt x="146" y="949"/>
                      <a:pt x="146" y="961"/>
                    </a:cubicBezTo>
                    <a:cubicBezTo>
                      <a:pt x="146" y="1117"/>
                      <a:pt x="146" y="1274"/>
                      <a:pt x="146" y="1431"/>
                    </a:cubicBezTo>
                    <a:cubicBezTo>
                      <a:pt x="146" y="1440"/>
                      <a:pt x="146" y="1450"/>
                      <a:pt x="146" y="1460"/>
                    </a:cubicBezTo>
                    <a:cubicBezTo>
                      <a:pt x="197" y="1460"/>
                      <a:pt x="244" y="1460"/>
                      <a:pt x="294" y="1460"/>
                    </a:cubicBezTo>
                    <a:cubicBezTo>
                      <a:pt x="294" y="1240"/>
                      <a:pt x="294" y="1023"/>
                      <a:pt x="294" y="803"/>
                    </a:cubicBezTo>
                    <a:cubicBezTo>
                      <a:pt x="449" y="803"/>
                      <a:pt x="602" y="803"/>
                      <a:pt x="755" y="803"/>
                    </a:cubicBezTo>
                    <a:cubicBezTo>
                      <a:pt x="755" y="689"/>
                      <a:pt x="755" y="577"/>
                      <a:pt x="755" y="464"/>
                    </a:cubicBezTo>
                    <a:cubicBezTo>
                      <a:pt x="751" y="464"/>
                      <a:pt x="749" y="463"/>
                      <a:pt x="746" y="463"/>
                    </a:cubicBezTo>
                    <a:cubicBezTo>
                      <a:pt x="597" y="463"/>
                      <a:pt x="448" y="463"/>
                      <a:pt x="298" y="463"/>
                    </a:cubicBezTo>
                    <a:cubicBezTo>
                      <a:pt x="292" y="463"/>
                      <a:pt x="283" y="470"/>
                      <a:pt x="280" y="476"/>
                    </a:cubicBezTo>
                    <a:cubicBezTo>
                      <a:pt x="258" y="513"/>
                      <a:pt x="227" y="534"/>
                      <a:pt x="184" y="535"/>
                    </a:cubicBezTo>
                    <a:cubicBezTo>
                      <a:pt x="130" y="537"/>
                      <a:pt x="85" y="499"/>
                      <a:pt x="76" y="445"/>
                    </a:cubicBezTo>
                    <a:cubicBezTo>
                      <a:pt x="66" y="392"/>
                      <a:pt x="95" y="342"/>
                      <a:pt x="147" y="324"/>
                    </a:cubicBezTo>
                    <a:cubicBezTo>
                      <a:pt x="198" y="306"/>
                      <a:pt x="253" y="326"/>
                      <a:pt x="279" y="373"/>
                    </a:cubicBezTo>
                    <a:cubicBezTo>
                      <a:pt x="286" y="386"/>
                      <a:pt x="293" y="390"/>
                      <a:pt x="307" y="390"/>
                    </a:cubicBezTo>
                    <a:cubicBezTo>
                      <a:pt x="472" y="390"/>
                      <a:pt x="637" y="390"/>
                      <a:pt x="802" y="390"/>
                    </a:cubicBezTo>
                    <a:cubicBezTo>
                      <a:pt x="810" y="390"/>
                      <a:pt x="818" y="390"/>
                      <a:pt x="829" y="390"/>
                    </a:cubicBezTo>
                    <a:cubicBezTo>
                      <a:pt x="829" y="529"/>
                      <a:pt x="829" y="666"/>
                      <a:pt x="829" y="803"/>
                    </a:cubicBezTo>
                    <a:cubicBezTo>
                      <a:pt x="887" y="803"/>
                      <a:pt x="943" y="803"/>
                      <a:pt x="999" y="803"/>
                    </a:cubicBezTo>
                    <a:cubicBezTo>
                      <a:pt x="1000" y="796"/>
                      <a:pt x="1000" y="789"/>
                      <a:pt x="1000" y="783"/>
                    </a:cubicBezTo>
                    <a:cubicBezTo>
                      <a:pt x="1000" y="599"/>
                      <a:pt x="1000" y="416"/>
                      <a:pt x="1001" y="233"/>
                    </a:cubicBezTo>
                    <a:cubicBezTo>
                      <a:pt x="1001" y="218"/>
                      <a:pt x="997" y="211"/>
                      <a:pt x="984" y="203"/>
                    </a:cubicBezTo>
                    <a:cubicBezTo>
                      <a:pt x="942" y="181"/>
                      <a:pt x="923" y="144"/>
                      <a:pt x="928" y="97"/>
                    </a:cubicBezTo>
                    <a:cubicBezTo>
                      <a:pt x="933" y="52"/>
                      <a:pt x="959" y="22"/>
                      <a:pt x="1002" y="6"/>
                    </a:cubicBezTo>
                    <a:cubicBezTo>
                      <a:pt x="1006" y="4"/>
                      <a:pt x="1011" y="2"/>
                      <a:pt x="1016" y="0"/>
                    </a:cubicBezTo>
                    <a:close/>
                    <a:moveTo>
                      <a:pt x="804" y="1802"/>
                    </a:moveTo>
                    <a:cubicBezTo>
                      <a:pt x="810" y="1803"/>
                      <a:pt x="814" y="1803"/>
                      <a:pt x="818" y="1803"/>
                    </a:cubicBezTo>
                    <a:cubicBezTo>
                      <a:pt x="954" y="1803"/>
                      <a:pt x="1090" y="1803"/>
                      <a:pt x="1226" y="1804"/>
                    </a:cubicBezTo>
                    <a:cubicBezTo>
                      <a:pt x="1242" y="1804"/>
                      <a:pt x="1245" y="1798"/>
                      <a:pt x="1244" y="1784"/>
                    </a:cubicBezTo>
                    <a:cubicBezTo>
                      <a:pt x="1244" y="1758"/>
                      <a:pt x="1244" y="1732"/>
                      <a:pt x="1244" y="1704"/>
                    </a:cubicBezTo>
                    <a:cubicBezTo>
                      <a:pt x="1367" y="1704"/>
                      <a:pt x="1488" y="1704"/>
                      <a:pt x="1608" y="1704"/>
                    </a:cubicBezTo>
                    <a:cubicBezTo>
                      <a:pt x="1608" y="1452"/>
                      <a:pt x="1608" y="1202"/>
                      <a:pt x="1608" y="951"/>
                    </a:cubicBezTo>
                    <a:cubicBezTo>
                      <a:pt x="1217" y="951"/>
                      <a:pt x="829" y="951"/>
                      <a:pt x="440" y="951"/>
                    </a:cubicBezTo>
                    <a:cubicBezTo>
                      <a:pt x="440" y="1203"/>
                      <a:pt x="440" y="1453"/>
                      <a:pt x="440" y="1706"/>
                    </a:cubicBezTo>
                    <a:cubicBezTo>
                      <a:pt x="562" y="1706"/>
                      <a:pt x="682" y="1706"/>
                      <a:pt x="804" y="1706"/>
                    </a:cubicBezTo>
                    <a:cubicBezTo>
                      <a:pt x="804" y="1739"/>
                      <a:pt x="804" y="1769"/>
                      <a:pt x="804" y="18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6" name="Group 99"/>
              <p:cNvGrpSpPr/>
              <p:nvPr/>
            </p:nvGrpSpPr>
            <p:grpSpPr>
              <a:xfrm>
                <a:off x="10525739" y="2932542"/>
                <a:ext cx="165206" cy="147555"/>
                <a:chOff x="592450" y="1344089"/>
                <a:chExt cx="237453" cy="212084"/>
              </a:xfrm>
              <a:solidFill>
                <a:schemeClr val="bg1"/>
              </a:solidFill>
            </p:grpSpPr>
            <p:sp>
              <p:nvSpPr>
                <p:cNvPr id="37" name="Freeform 15"/>
                <p:cNvSpPr>
                  <a:spLocks/>
                </p:cNvSpPr>
                <p:nvPr/>
              </p:nvSpPr>
              <p:spPr bwMode="auto">
                <a:xfrm>
                  <a:off x="640143" y="1420196"/>
                  <a:ext cx="135977" cy="58856"/>
                </a:xfrm>
                <a:custGeom>
                  <a:avLst/>
                  <a:gdLst>
                    <a:gd name="T0" fmla="*/ 3 w 46"/>
                    <a:gd name="T1" fmla="*/ 8 h 20"/>
                    <a:gd name="T2" fmla="*/ 1 w 46"/>
                    <a:gd name="T3" fmla="*/ 12 h 20"/>
                    <a:gd name="T4" fmla="*/ 2 w 46"/>
                    <a:gd name="T5" fmla="*/ 16 h 20"/>
                    <a:gd name="T6" fmla="*/ 3 w 46"/>
                    <a:gd name="T7" fmla="*/ 17 h 20"/>
                    <a:gd name="T8" fmla="*/ 10 w 46"/>
                    <a:gd name="T9" fmla="*/ 18 h 20"/>
                    <a:gd name="T10" fmla="*/ 36 w 46"/>
                    <a:gd name="T11" fmla="*/ 18 h 20"/>
                    <a:gd name="T12" fmla="*/ 44 w 46"/>
                    <a:gd name="T13" fmla="*/ 18 h 20"/>
                    <a:gd name="T14" fmla="*/ 44 w 46"/>
                    <a:gd name="T15" fmla="*/ 17 h 20"/>
                    <a:gd name="T16" fmla="*/ 46 w 46"/>
                    <a:gd name="T17" fmla="*/ 13 h 20"/>
                    <a:gd name="T18" fmla="*/ 43 w 46"/>
                    <a:gd name="T19" fmla="*/ 8 h 20"/>
                    <a:gd name="T20" fmla="*/ 3 w 46"/>
                    <a:gd name="T2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20">
                      <a:moveTo>
                        <a:pt x="3" y="8"/>
                      </a:moveTo>
                      <a:cubicBezTo>
                        <a:pt x="2" y="9"/>
                        <a:pt x="1" y="10"/>
                        <a:pt x="1" y="12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5" y="19"/>
                        <a:pt x="7" y="19"/>
                        <a:pt x="10" y="18"/>
                      </a:cubicBezTo>
                      <a:cubicBezTo>
                        <a:pt x="18" y="13"/>
                        <a:pt x="28" y="13"/>
                        <a:pt x="36" y="18"/>
                      </a:cubicBezTo>
                      <a:cubicBezTo>
                        <a:pt x="39" y="20"/>
                        <a:pt x="42" y="20"/>
                        <a:pt x="44" y="18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6"/>
                        <a:pt x="46" y="14"/>
                        <a:pt x="46" y="13"/>
                      </a:cubicBezTo>
                      <a:cubicBezTo>
                        <a:pt x="46" y="11"/>
                        <a:pt x="45" y="9"/>
                        <a:pt x="43" y="8"/>
                      </a:cubicBezTo>
                      <a:cubicBezTo>
                        <a:pt x="31" y="0"/>
                        <a:pt x="15" y="0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16"/>
                <p:cNvSpPr>
                  <a:spLocks/>
                </p:cNvSpPr>
                <p:nvPr/>
              </p:nvSpPr>
              <p:spPr bwMode="auto">
                <a:xfrm>
                  <a:off x="592450" y="1344089"/>
                  <a:ext cx="237453" cy="85239"/>
                </a:xfrm>
                <a:custGeom>
                  <a:avLst/>
                  <a:gdLst>
                    <a:gd name="T0" fmla="*/ 2 w 80"/>
                    <a:gd name="T1" fmla="*/ 17 h 29"/>
                    <a:gd name="T2" fmla="*/ 0 w 80"/>
                    <a:gd name="T3" fmla="*/ 21 h 29"/>
                    <a:gd name="T4" fmla="*/ 1 w 80"/>
                    <a:gd name="T5" fmla="*/ 26 h 29"/>
                    <a:gd name="T6" fmla="*/ 2 w 80"/>
                    <a:gd name="T7" fmla="*/ 26 h 29"/>
                    <a:gd name="T8" fmla="*/ 9 w 80"/>
                    <a:gd name="T9" fmla="*/ 27 h 29"/>
                    <a:gd name="T10" fmla="*/ 69 w 80"/>
                    <a:gd name="T11" fmla="*/ 27 h 29"/>
                    <a:gd name="T12" fmla="*/ 76 w 80"/>
                    <a:gd name="T13" fmla="*/ 27 h 29"/>
                    <a:gd name="T14" fmla="*/ 79 w 80"/>
                    <a:gd name="T15" fmla="*/ 24 h 29"/>
                    <a:gd name="T16" fmla="*/ 80 w 80"/>
                    <a:gd name="T17" fmla="*/ 22 h 29"/>
                    <a:gd name="T18" fmla="*/ 79 w 80"/>
                    <a:gd name="T19" fmla="*/ 20 h 29"/>
                    <a:gd name="T20" fmla="*/ 2 w 8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29">
                      <a:moveTo>
                        <a:pt x="2" y="17"/>
                      </a:moveTo>
                      <a:cubicBezTo>
                        <a:pt x="1" y="18"/>
                        <a:pt x="0" y="20"/>
                        <a:pt x="0" y="21"/>
                      </a:cubicBezTo>
                      <a:cubicBezTo>
                        <a:pt x="0" y="23"/>
                        <a:pt x="0" y="24"/>
                        <a:pt x="1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4" y="28"/>
                        <a:pt x="7" y="28"/>
                        <a:pt x="9" y="27"/>
                      </a:cubicBezTo>
                      <a:cubicBezTo>
                        <a:pt x="27" y="13"/>
                        <a:pt x="52" y="13"/>
                        <a:pt x="69" y="27"/>
                      </a:cubicBezTo>
                      <a:cubicBezTo>
                        <a:pt x="71" y="29"/>
                        <a:pt x="74" y="29"/>
                        <a:pt x="76" y="27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9" y="24"/>
                        <a:pt x="80" y="23"/>
                        <a:pt x="80" y="22"/>
                      </a:cubicBezTo>
                      <a:cubicBezTo>
                        <a:pt x="80" y="21"/>
                        <a:pt x="79" y="20"/>
                        <a:pt x="79" y="20"/>
                      </a:cubicBezTo>
                      <a:cubicBezTo>
                        <a:pt x="57" y="1"/>
                        <a:pt x="25" y="0"/>
                        <a:pt x="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Oval 17"/>
                <p:cNvSpPr>
                  <a:spLocks noChangeArrowheads="1"/>
                </p:cNvSpPr>
                <p:nvPr/>
              </p:nvSpPr>
              <p:spPr bwMode="auto">
                <a:xfrm>
                  <a:off x="675660" y="1494273"/>
                  <a:ext cx="64944" cy="61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" name="Text Placeholder 2"/>
          <p:cNvSpPr txBox="1">
            <a:spLocks/>
          </p:cNvSpPr>
          <p:nvPr/>
        </p:nvSpPr>
        <p:spPr>
          <a:xfrm>
            <a:off x="366031" y="4762128"/>
            <a:ext cx="5187130" cy="241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1600" dirty="0">
                <a:latin typeface="Trebuchet MS" panose="020B0603020202020204" pitchFamily="34" charset="0"/>
              </a:rPr>
              <a:t>July ‘18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26909"/>
            <a:ext cx="91440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A692E9-A1C0-4080-A9B5-112C730E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515" y="4151412"/>
            <a:ext cx="2214243" cy="6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2749552" y="1023938"/>
            <a:ext cx="3644896" cy="3660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5142847" y="1015497"/>
            <a:ext cx="1483420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26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200" b="1" spc="19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200" b="1" spc="-2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6537331" y="2345061"/>
            <a:ext cx="965835" cy="103441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463040" y="3983721"/>
            <a:ext cx="2496185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2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9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050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50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05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812799" y="2401669"/>
            <a:ext cx="1790061" cy="86770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050" spc="-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05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0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estment">
            <a:extLst>
              <a:ext uri="{FF2B5EF4-FFF2-40B4-BE49-F238E27FC236}">
                <a16:creationId xmlns:a16="http://schemas.microsoft.com/office/drawing/2014/main" id="{3D51DA99-3D5F-4507-B80C-25150FA8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2500"/>
          <a:stretch/>
        </p:blipFill>
        <p:spPr bwMode="auto">
          <a:xfrm>
            <a:off x="-10888" y="-26632"/>
            <a:ext cx="9154888" cy="3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17428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200" y="-26689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552910"/>
            <a:ext cx="9144002" cy="1531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16023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E61BCB-B022-4AA0-A988-744A43396663}"/>
              </a:ext>
            </a:extLst>
          </p:cNvPr>
          <p:cNvCxnSpPr>
            <a:cxnSpLocks/>
          </p:cNvCxnSpPr>
          <p:nvPr/>
        </p:nvCxnSpPr>
        <p:spPr>
          <a:xfrm>
            <a:off x="-10886" y="3552910"/>
            <a:ext cx="914231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00362605-AA93-4050-833E-2E4E722C0B85}"/>
              </a:ext>
            </a:extLst>
          </p:cNvPr>
          <p:cNvSpPr txBox="1">
            <a:spLocks/>
          </p:cNvSpPr>
          <p:nvPr/>
        </p:nvSpPr>
        <p:spPr>
          <a:xfrm>
            <a:off x="347889" y="3866168"/>
            <a:ext cx="7539038" cy="830987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003960"/>
            <a:r>
              <a:rPr lang="en-IN" sz="2400" dirty="0">
                <a:solidFill>
                  <a:srgbClr val="ED1C24"/>
                </a:solidFill>
              </a:rPr>
              <a:t>Data center and cloud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5577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91430"/>
            <a:ext cx="7538400" cy="646321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" y="4167342"/>
            <a:ext cx="4608513" cy="584775"/>
            <a:chOff x="4573588" y="3725382"/>
            <a:chExt cx="4608513" cy="584775"/>
          </a:xfrm>
        </p:grpSpPr>
        <p:sp>
          <p:nvSpPr>
            <p:cNvPr id="27" name="Rectangle 26"/>
            <p:cNvSpPr/>
            <p:nvPr/>
          </p:nvSpPr>
          <p:spPr>
            <a:xfrm>
              <a:off x="5349830" y="3874974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IN" sz="1400" dirty="0">
                  <a:solidFill>
                    <a:srgbClr val="595959"/>
                  </a:solidFill>
                </a:rPr>
                <a:t>WHY SIFY FOR KOTAK MAHINDRA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3588" y="378916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2522" y="372538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2250114"/>
            <a:ext cx="2372810" cy="24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" y="821271"/>
            <a:ext cx="8617491" cy="4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8775" y="1036642"/>
          <a:ext cx="8415337" cy="36480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6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04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</a:t>
                      </a:r>
                      <a:r>
                        <a:rPr lang="en-US" sz="900" b="1" i="0" u="none" strike="noStrike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CLOUD</a:t>
                      </a:r>
                    </a:p>
                  </a:txBody>
                  <a:tcPr marL="72000" marR="0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 and Insurance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GIC Housing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Shriram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Services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Sonata Finance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Hinduja Leyland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Credit India Finance Pvt Ltd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4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 Post Payment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5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Amazon Pay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(1/2)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1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3601" y="1035366"/>
          <a:ext cx="8410512" cy="366879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05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7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97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54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latin typeface="Wingding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References – Private (BFSI) (2/2)</a:t>
            </a:r>
          </a:p>
        </p:txBody>
      </p:sp>
    </p:spTree>
    <p:extLst>
      <p:ext uri="{BB962C8B-B14F-4D97-AF65-F5344CB8AC3E}">
        <p14:creationId xmlns:p14="http://schemas.microsoft.com/office/powerpoint/2010/main" val="85793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estment">
            <a:extLst>
              <a:ext uri="{FF2B5EF4-FFF2-40B4-BE49-F238E27FC236}">
                <a16:creationId xmlns:a16="http://schemas.microsoft.com/office/drawing/2014/main" id="{3D51DA99-3D5F-4507-B80C-25150FA8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2500"/>
          <a:stretch/>
        </p:blipFill>
        <p:spPr bwMode="auto">
          <a:xfrm>
            <a:off x="-10888" y="-26632"/>
            <a:ext cx="9154888" cy="3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17428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200" y="-26689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552910"/>
            <a:ext cx="9144002" cy="1531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16023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E61BCB-B022-4AA0-A988-744A43396663}"/>
              </a:ext>
            </a:extLst>
          </p:cNvPr>
          <p:cNvCxnSpPr>
            <a:cxnSpLocks/>
          </p:cNvCxnSpPr>
          <p:nvPr/>
        </p:nvCxnSpPr>
        <p:spPr>
          <a:xfrm>
            <a:off x="-10886" y="3552910"/>
            <a:ext cx="914231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00362605-AA93-4050-833E-2E4E722C0B85}"/>
              </a:ext>
            </a:extLst>
          </p:cNvPr>
          <p:cNvSpPr txBox="1">
            <a:spLocks/>
          </p:cNvSpPr>
          <p:nvPr/>
        </p:nvSpPr>
        <p:spPr>
          <a:xfrm>
            <a:off x="347889" y="4050834"/>
            <a:ext cx="7539038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003960"/>
            <a:r>
              <a:rPr lang="en-IN" sz="2400" dirty="0">
                <a:solidFill>
                  <a:srgbClr val="ED1C24"/>
                </a:solidFill>
              </a:rPr>
              <a:t>Network service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59360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Muthoot, Sanmar, DHFL General Insurance, Max Bupa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867551" y="2502716"/>
            <a:ext cx="3132000" cy="2195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72000" rIns="91428" bIns="45715" rtlCol="0">
            <a:norm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3132000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4165778" y="1033784"/>
            <a:ext cx="3132000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4175278" y="2502717"/>
            <a:ext cx="3132000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54011" y="1765230"/>
            <a:ext cx="921375" cy="256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5" cy="260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313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4175278" y="1432697"/>
            <a:ext cx="313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estment">
            <a:extLst>
              <a:ext uri="{FF2B5EF4-FFF2-40B4-BE49-F238E27FC236}">
                <a16:creationId xmlns:a16="http://schemas.microsoft.com/office/drawing/2014/main" id="{3D51DA99-3D5F-4507-B80C-25150FA8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2500"/>
          <a:stretch/>
        </p:blipFill>
        <p:spPr bwMode="auto">
          <a:xfrm>
            <a:off x="-10888" y="-26632"/>
            <a:ext cx="9154888" cy="3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17428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200" y="-26689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552910"/>
            <a:ext cx="9144002" cy="1531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16023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E61BCB-B022-4AA0-A988-744A43396663}"/>
              </a:ext>
            </a:extLst>
          </p:cNvPr>
          <p:cNvCxnSpPr>
            <a:cxnSpLocks/>
          </p:cNvCxnSpPr>
          <p:nvPr/>
        </p:nvCxnSpPr>
        <p:spPr>
          <a:xfrm>
            <a:off x="-10886" y="3552910"/>
            <a:ext cx="914231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00362605-AA93-4050-833E-2E4E722C0B85}"/>
              </a:ext>
            </a:extLst>
          </p:cNvPr>
          <p:cNvSpPr txBox="1">
            <a:spLocks/>
          </p:cNvSpPr>
          <p:nvPr/>
        </p:nvSpPr>
        <p:spPr>
          <a:xfrm>
            <a:off x="347889" y="4050834"/>
            <a:ext cx="7539038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003960"/>
            <a:r>
              <a:rPr lang="en-IN" sz="2400" dirty="0">
                <a:solidFill>
                  <a:srgbClr val="ED1C24"/>
                </a:solidFill>
              </a:rPr>
              <a:t>Introducing sify</a:t>
            </a:r>
          </a:p>
        </p:txBody>
      </p:sp>
    </p:spTree>
    <p:extLst>
      <p:ext uri="{BB962C8B-B14F-4D97-AF65-F5344CB8AC3E}">
        <p14:creationId xmlns:p14="http://schemas.microsoft.com/office/powerpoint/2010/main" val="52105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358775" y="2885895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358775" y="1746950"/>
            <a:ext cx="2030400" cy="343260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2479077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2479077" y="1746950"/>
            <a:ext cx="2030400" cy="343260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4599379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4599379" y="1746950"/>
            <a:ext cx="2030400" cy="343260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6719681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6719681" y="1746950"/>
            <a:ext cx="2030400" cy="343260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054" y="2174487"/>
            <a:ext cx="579980" cy="581395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4263" y="2224383"/>
            <a:ext cx="360027" cy="481603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0038" y="2198851"/>
            <a:ext cx="589080" cy="5326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7412577" y="2233314"/>
            <a:ext cx="646450" cy="463740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358776" y="4084320"/>
            <a:ext cx="8389938" cy="578882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775" y="1022510"/>
            <a:ext cx="2449710" cy="93289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889" y="1022510"/>
            <a:ext cx="2449710" cy="93289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99003" y="1022510"/>
            <a:ext cx="2449710" cy="93289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75" y="2555788"/>
            <a:ext cx="2449710" cy="93289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8889" y="2555788"/>
            <a:ext cx="2449710" cy="93289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99003" y="2555788"/>
            <a:ext cx="2449710" cy="93289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8775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28889" y="1955409"/>
            <a:ext cx="245160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99003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8775" y="3488687"/>
            <a:ext cx="245160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8889" y="3488687"/>
            <a:ext cx="245160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99003" y="3488687"/>
            <a:ext cx="245160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528766" y="1471076"/>
            <a:ext cx="1800000" cy="2658964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SD-WAN CPE</a:t>
            </a:r>
            <a:endParaRPr lang="en-US" sz="1200" b="1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Data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Standalone or HA deployment (Active-Standby)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2838739" y="1471076"/>
            <a:ext cx="1800000" cy="2658964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CONTROLLER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Control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Complete discovery of WAN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CPE devices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WAN links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808730" y="1471076"/>
            <a:ext cx="1800000" cy="2658964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DIRECTOR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Initial on-boarding of CPE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Configuration of WAN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Link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IPSEC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Dynamic and performance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6778721" y="1471076"/>
            <a:ext cx="1800000" cy="2658964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ANALYTICS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Gathers visibility and reporting data of WAN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CPE health and link monitoring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Application fingerprinting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774" y="1035348"/>
            <a:ext cx="2139982" cy="3178042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59" y="1017487"/>
            <a:ext cx="1512613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2236" y="1035348"/>
            <a:ext cx="2541915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58773" y="4276971"/>
            <a:ext cx="8389939" cy="403854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57673" y="1035348"/>
            <a:ext cx="6091040" cy="3178042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1285" y="1262156"/>
            <a:ext cx="468000" cy="4680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261258" y="1262156"/>
            <a:ext cx="468000" cy="4680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31249" y="1262156"/>
            <a:ext cx="468000" cy="4680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8201240" y="1262156"/>
            <a:ext cx="468000" cy="4680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28088" y="1349999"/>
            <a:ext cx="310930" cy="287070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260416" y="1369343"/>
            <a:ext cx="357966" cy="248381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74231" y="1389605"/>
            <a:ext cx="316206" cy="2586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342689" y="1356724"/>
            <a:ext cx="296118" cy="273620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843723"/>
            <a:ext cx="272840" cy="215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993" y="3656677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013274"/>
            <a:ext cx="272840" cy="2158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993" y="2826228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3545515"/>
            <a:ext cx="1341811" cy="505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2843926"/>
            <a:ext cx="1341811" cy="505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24" y="2131132"/>
            <a:ext cx="1341811" cy="505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2203757"/>
            <a:ext cx="272840" cy="2158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6993" y="2016710"/>
            <a:ext cx="1411726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3679" y="3719839"/>
            <a:ext cx="82451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3675" y="2944940"/>
            <a:ext cx="766808" cy="460189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20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0012" y="2327142"/>
            <a:ext cx="73955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6785" y="2005584"/>
            <a:ext cx="2151201" cy="2398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" y="4390920"/>
            <a:ext cx="1562606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7017" y="4387032"/>
            <a:ext cx="2360852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2921961"/>
            <a:ext cx="272840" cy="2158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7462" y="273673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3840791"/>
            <a:ext cx="272840" cy="21584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5387462" y="365556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259486" y="3588797"/>
            <a:ext cx="541206" cy="218916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37361" y="2029550"/>
              <a:ext cx="35289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145246" y="3515418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75643" y="3881762"/>
            <a:ext cx="541206" cy="218916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35694" y="2029550"/>
              <a:ext cx="356221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53607" y="3594119"/>
            <a:ext cx="541205" cy="218916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6549" y="2029550"/>
              <a:ext cx="37451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0218" y="2431927"/>
            <a:ext cx="541206" cy="218916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03269" y="2029550"/>
              <a:ext cx="42107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844869" y="2431932"/>
            <a:ext cx="541206" cy="218916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6769" y="2459589"/>
            <a:ext cx="577401" cy="165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203675" y="2719094"/>
            <a:ext cx="617478" cy="218916"/>
            <a:chOff x="1893508" y="2029326"/>
            <a:chExt cx="640600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93508" y="2029550"/>
              <a:ext cx="640600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842310" y="2719094"/>
            <a:ext cx="541206" cy="218916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5833" y="2029550"/>
              <a:ext cx="47595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145246" y="2381354"/>
            <a:ext cx="1371972" cy="85196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65301" y="2966652"/>
            <a:ext cx="541205" cy="218916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70841" y="2029550"/>
              <a:ext cx="485938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45098" y="1570721"/>
            <a:ext cx="541206" cy="218916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69176" y="2029550"/>
              <a:ext cx="48926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130861" y="1497340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174009" y="1863679"/>
            <a:ext cx="720918" cy="218915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8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39222" y="1576043"/>
            <a:ext cx="541205" cy="218916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5916" y="2029549"/>
              <a:ext cx="555787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47549" y="4152531"/>
            <a:ext cx="1617977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47549" y="3233498"/>
            <a:ext cx="1537852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4932" y="2118797"/>
            <a:ext cx="872606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789729" y="1856472"/>
            <a:ext cx="697172" cy="218915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356198" y="1836795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4015" y="1508516"/>
            <a:ext cx="1564208" cy="3678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467486" y="3918194"/>
            <a:ext cx="1384775" cy="2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423977" y="3335884"/>
            <a:ext cx="1428284" cy="57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494083" y="2225846"/>
            <a:ext cx="1379862" cy="27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29988" y="2562544"/>
            <a:ext cx="1414367" cy="65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463029" y="3024809"/>
            <a:ext cx="1389232" cy="20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463029" y="3222236"/>
            <a:ext cx="1389232" cy="61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191884" y="1962508"/>
            <a:ext cx="1346060" cy="54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166389" y="2327088"/>
            <a:ext cx="1409285" cy="8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195868" y="2504321"/>
            <a:ext cx="1375116" cy="41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200766" y="2505356"/>
            <a:ext cx="1357378" cy="133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199078" y="2505356"/>
            <a:ext cx="1384561" cy="77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73097" y="3915554"/>
            <a:ext cx="1410542" cy="29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72648" y="3225898"/>
            <a:ext cx="1385493" cy="63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13429" y="1451825"/>
            <a:ext cx="1735284" cy="29711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2687" y="4396251"/>
            <a:ext cx="1383964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287970" y="1179834"/>
            <a:ext cx="1374089" cy="572220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44356" y="2033422"/>
                <a:ext cx="538906" cy="25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3782038" y="1192265"/>
            <a:ext cx="1374089" cy="572220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44357" y="2033422"/>
                <a:ext cx="538906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1778719" y="1720439"/>
            <a:ext cx="1217592" cy="6644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1778719" y="1718388"/>
            <a:ext cx="2711660" cy="66648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1778719" y="1720439"/>
            <a:ext cx="1217592" cy="147395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1778719" y="1718388"/>
            <a:ext cx="2711660" cy="14760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1778719" y="1752054"/>
            <a:ext cx="1196296" cy="227278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566238" y="1718388"/>
            <a:ext cx="2733069" cy="230645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4490375" y="1732869"/>
            <a:ext cx="886127" cy="46455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2996309" y="1720438"/>
            <a:ext cx="2359890" cy="4845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4490377" y="1732869"/>
            <a:ext cx="897086" cy="137203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2996307" y="1720439"/>
            <a:ext cx="2391154" cy="138446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045886" y="1770171"/>
            <a:ext cx="2393143" cy="216132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4490379" y="1718388"/>
            <a:ext cx="877614" cy="216337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552897" y="978218"/>
            <a:ext cx="234255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528306" y="4413256"/>
            <a:ext cx="108740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236011" y="1549651"/>
            <a:ext cx="1572213" cy="28813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1700" y="281011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4591" y="282093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1700" y="316131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4591" y="317214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1700" y="372894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591" y="373976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01700" y="408014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4591" y="409097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5712" y="2558659"/>
            <a:ext cx="321173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0309" y="3484234"/>
            <a:ext cx="319570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470436" y="1910168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413327" y="19209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70436" y="2261375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13327" y="2272196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617" y="3712911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508" y="3723732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617" y="4064117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08" y="4074938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3617" y="2882462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08" y="289328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3617" y="3233668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508" y="32444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3616" y="2072944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277" y="2088182"/>
            <a:ext cx="7073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617" y="2424151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218" y="2428858"/>
            <a:ext cx="757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5" y="102393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2464664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4555700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6646737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65438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2464664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55700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46737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5438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64664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55700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646737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209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8641" y="2013416"/>
            <a:ext cx="1044149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774" y="1021079"/>
            <a:ext cx="1507917" cy="366363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77565" y="1021080"/>
            <a:ext cx="1507916" cy="366363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416900" y="2091247"/>
            <a:ext cx="1645771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698910" y="2013416"/>
            <a:ext cx="1044149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858" y="1021080"/>
            <a:ext cx="1507917" cy="366363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766244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8675" y="2013416"/>
            <a:ext cx="1044149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40796" y="1021080"/>
            <a:ext cx="1507917" cy="366363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283050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75482" y="2013416"/>
            <a:ext cx="1044149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044816" y="1021080"/>
            <a:ext cx="1507917" cy="366363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2082235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274667" y="2013416"/>
            <a:ext cx="1044149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72491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L3 and L4 based stateful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Zone based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052478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Master central repository lookup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1477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SSL inspection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Expired SSL certificates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Untrusted issuers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Restrict cert extensions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5480743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unwanted apps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Signature, heuristics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724946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Integrated DoS mitigation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29338" y="1271852"/>
            <a:ext cx="766789" cy="632957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2456434" y="1236157"/>
            <a:ext cx="672570" cy="699429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2650853" y="1437490"/>
            <a:ext cx="283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4129656" y="1271852"/>
            <a:ext cx="702185" cy="700238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3" name="TextBox 92"/>
          <p:cNvSpPr txBox="1"/>
          <p:nvPr/>
        </p:nvSpPr>
        <p:spPr>
          <a:xfrm>
            <a:off x="4480748" y="1639219"/>
            <a:ext cx="2019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0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2479" y="1284081"/>
            <a:ext cx="606378" cy="602562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7713394" y="1225675"/>
            <a:ext cx="638126" cy="598913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58774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4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ZTP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VRRP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OSPF – 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MP-BGP – Controller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Routing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VRF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067076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067076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Bronze+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IPSEC transport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Any to any IPSEC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378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3775378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Silver+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visibility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83680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3680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Gold+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CGNAT</a:t>
            </a:r>
            <a:br>
              <a:rPr lang="en-US" sz="1200" kern="1200" dirty="0">
                <a:solidFill>
                  <a:srgbClr val="595959"/>
                </a:solidFill>
              </a:rPr>
            </a:br>
            <a:r>
              <a:rPr lang="en-US" sz="1200" kern="1200" dirty="0">
                <a:solidFill>
                  <a:srgbClr val="595959"/>
                </a:solidFill>
              </a:rPr>
              <a:t>DoS protection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URL filtering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91983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1983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Diamond+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IDS/IPS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Anti-virus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decryption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3121" y="1023938"/>
            <a:ext cx="775911" cy="920823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866" y="1023938"/>
            <a:ext cx="775817" cy="919488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1470" y="1023938"/>
            <a:ext cx="775817" cy="919488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69772" y="1023938"/>
            <a:ext cx="775817" cy="919488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7578075" y="1023938"/>
            <a:ext cx="775817" cy="919488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1476" y="1025723"/>
          <a:ext cx="8402636" cy="36589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72000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86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</a:rPr>
                        <a:t>û</a:t>
                      </a:r>
                    </a:p>
                  </a:txBody>
                  <a:tcPr marL="72000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References &amp; Transformation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1348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estment">
            <a:extLst>
              <a:ext uri="{FF2B5EF4-FFF2-40B4-BE49-F238E27FC236}">
                <a16:creationId xmlns:a16="http://schemas.microsoft.com/office/drawing/2014/main" id="{3D51DA99-3D5F-4507-B80C-25150FA8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2500"/>
          <a:stretch/>
        </p:blipFill>
        <p:spPr bwMode="auto">
          <a:xfrm>
            <a:off x="-10888" y="-26632"/>
            <a:ext cx="9154888" cy="3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17428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200" y="-26689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552910"/>
            <a:ext cx="9144002" cy="1531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16023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E61BCB-B022-4AA0-A988-744A43396663}"/>
              </a:ext>
            </a:extLst>
          </p:cNvPr>
          <p:cNvCxnSpPr>
            <a:cxnSpLocks/>
          </p:cNvCxnSpPr>
          <p:nvPr/>
        </p:nvCxnSpPr>
        <p:spPr>
          <a:xfrm>
            <a:off x="-10886" y="3552910"/>
            <a:ext cx="914231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00362605-AA93-4050-833E-2E4E722C0B85}"/>
              </a:ext>
            </a:extLst>
          </p:cNvPr>
          <p:cNvSpPr txBox="1">
            <a:spLocks/>
          </p:cNvSpPr>
          <p:nvPr/>
        </p:nvSpPr>
        <p:spPr>
          <a:xfrm>
            <a:off x="347889" y="4050834"/>
            <a:ext cx="7539038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003960"/>
            <a:r>
              <a:rPr lang="en-IN" sz="2400" dirty="0">
                <a:solidFill>
                  <a:srgbClr val="ED1C24"/>
                </a:solidFill>
              </a:rPr>
              <a:t>Security service engagement model</a:t>
            </a:r>
          </a:p>
        </p:txBody>
      </p:sp>
    </p:spTree>
    <p:extLst>
      <p:ext uri="{BB962C8B-B14F-4D97-AF65-F5344CB8AC3E}">
        <p14:creationId xmlns:p14="http://schemas.microsoft.com/office/powerpoint/2010/main" val="2782611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D05DCB-BC3E-454C-B712-8890A66DA6AA}"/>
              </a:ext>
            </a:extLst>
          </p:cNvPr>
          <p:cNvSpPr/>
          <p:nvPr/>
        </p:nvSpPr>
        <p:spPr>
          <a:xfrm>
            <a:off x="2909909" y="1032196"/>
            <a:ext cx="5875317" cy="23091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IN" dirty="0"/>
              <a:t>Security services engagement models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2966008" y="1080481"/>
            <a:ext cx="290337" cy="219926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algn="ctr" defTabSz="685800"/>
            <a:r>
              <a:rPr lang="en-US" sz="800" b="1" kern="1200" dirty="0">
                <a:solidFill>
                  <a:schemeClr val="bg1"/>
                </a:solidFill>
              </a:rPr>
              <a:t>Engagement by Stage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2013EF-0371-42DC-A6B2-D7B832F67817}"/>
              </a:ext>
            </a:extLst>
          </p:cNvPr>
          <p:cNvGrpSpPr/>
          <p:nvPr/>
        </p:nvGrpSpPr>
        <p:grpSpPr>
          <a:xfrm>
            <a:off x="3156584" y="3655324"/>
            <a:ext cx="5628640" cy="1029389"/>
            <a:chOff x="3162180" y="3655324"/>
            <a:chExt cx="5623044" cy="10293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0936E6-2C18-46E9-AF94-8E7250F30685}"/>
                </a:ext>
              </a:extLst>
            </p:cNvPr>
            <p:cNvSpPr/>
            <p:nvPr/>
          </p:nvSpPr>
          <p:spPr>
            <a:xfrm>
              <a:off x="6223305" y="3655324"/>
              <a:ext cx="2561919" cy="33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marL="108000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Sify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Native(Built over NW/DC Infra)</a:t>
              </a:r>
            </a:p>
            <a:p>
              <a:pPr marL="108000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Partner Driven(Akamai /</a:t>
              </a: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isco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etc)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4101B1A-9195-4DC2-8CBE-6509EE33D023}"/>
                </a:ext>
              </a:extLst>
            </p:cNvPr>
            <p:cNvSpPr/>
            <p:nvPr/>
          </p:nvSpPr>
          <p:spPr>
            <a:xfrm>
              <a:off x="3162180" y="3655324"/>
              <a:ext cx="3266015" cy="33151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0" rIns="0" bIns="0" numCol="1" spcCol="1270" anchor="ctr" anchorCtr="0">
              <a:noAutofit/>
            </a:bodyPr>
            <a:lstStyle/>
            <a:p>
              <a:pPr marL="0" lvl="0" indent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bg1"/>
                  </a:solidFill>
                  <a:latin typeface="+mj-lt"/>
                </a:rPr>
                <a:t>Cloud Delivered Security (From the cloud)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6DC7F7-BC81-40A7-A7DB-18D560E197D2}"/>
                </a:ext>
              </a:extLst>
            </p:cNvPr>
            <p:cNvSpPr/>
            <p:nvPr/>
          </p:nvSpPr>
          <p:spPr>
            <a:xfrm>
              <a:off x="6223306" y="4005108"/>
              <a:ext cx="2561918" cy="33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5492287"/>
                <a:satOff val="-7749"/>
                <a:lumOff val="-314"/>
                <a:alphaOff val="0"/>
              </a:schemeClr>
            </a:lnRef>
            <a:fillRef idx="1">
              <a:schemeClr val="accent3">
                <a:tint val="40000"/>
                <a:alpha val="90000"/>
                <a:hueOff val="5492287"/>
                <a:satOff val="-7749"/>
                <a:lumOff val="-31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5492287"/>
                <a:satOff val="-7749"/>
                <a:lumOff val="-31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Sify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Infinit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Security Public | Private</a:t>
              </a:r>
            </a:p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Partner Cloud( Azure/AWS)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18914A-BD0E-4FD9-B905-90B2D435FD8A}"/>
                </a:ext>
              </a:extLst>
            </p:cNvPr>
            <p:cNvSpPr/>
            <p:nvPr/>
          </p:nvSpPr>
          <p:spPr>
            <a:xfrm>
              <a:off x="3162180" y="4005108"/>
              <a:ext cx="3266015" cy="33151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598688"/>
                <a:satOff val="-8506"/>
                <a:lumOff val="-784"/>
                <a:alphaOff val="0"/>
              </a:schemeClr>
            </a:fillRef>
            <a:effectRef idx="0">
              <a:schemeClr val="accent3">
                <a:hueOff val="5598688"/>
                <a:satOff val="-850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0" rIns="0" bIns="0" numCol="1" spcCol="1270" anchor="ctr" anchorCtr="0">
              <a:noAutofit/>
            </a:bodyPr>
            <a:lstStyle/>
            <a:p>
              <a:pPr marL="0" lvl="0" indent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bg1"/>
                  </a:solidFill>
                  <a:latin typeface="+mj-lt"/>
                </a:rPr>
                <a:t>Security As A Service (From the Cloud)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C0E1A1-834F-4E23-833C-BEC85F421E4F}"/>
                </a:ext>
              </a:extLst>
            </p:cNvPr>
            <p:cNvSpPr/>
            <p:nvPr/>
          </p:nvSpPr>
          <p:spPr>
            <a:xfrm>
              <a:off x="6223306" y="4353199"/>
              <a:ext cx="2561918" cy="33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10984575"/>
                <a:satOff val="-15497"/>
                <a:lumOff val="-628"/>
                <a:alphaOff val="0"/>
              </a:schemeClr>
            </a:lnRef>
            <a:fillRef idx="1">
              <a:schemeClr val="accent3">
                <a:tint val="40000"/>
                <a:alpha val="90000"/>
                <a:hueOff val="10984575"/>
                <a:satOff val="-15497"/>
                <a:lumOff val="-62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984575"/>
                <a:satOff val="-15497"/>
                <a:lumOff val="-6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Colocated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@ </a:t>
              </a: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Sify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| 3</a:t>
              </a:r>
              <a:r>
                <a:rPr lang="en-US" sz="900" baseline="300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rd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party DC </a:t>
              </a:r>
            </a:p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On premise DC | Branch RO/BO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2A9395EF-A57D-4A5A-925D-86DB84CC58A6}"/>
                </a:ext>
              </a:extLst>
            </p:cNvPr>
            <p:cNvSpPr/>
            <p:nvPr/>
          </p:nvSpPr>
          <p:spPr>
            <a:xfrm>
              <a:off x="3162180" y="4353199"/>
              <a:ext cx="3266015" cy="33151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197375"/>
                <a:satOff val="-17012"/>
                <a:lumOff val="-1569"/>
                <a:alphaOff val="0"/>
              </a:schemeClr>
            </a:fillRef>
            <a:effectRef idx="0">
              <a:schemeClr val="accent3">
                <a:hueOff val="11197375"/>
                <a:satOff val="-17012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0" rIns="0" bIns="0" numCol="1" spcCol="1270" anchor="ctr" anchorCtr="0">
              <a:noAutofit/>
            </a:bodyPr>
            <a:lstStyle/>
            <a:p>
              <a:pPr marL="0" lvl="0" indent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bg1"/>
                  </a:solidFill>
                  <a:latin typeface="+mj-lt"/>
                </a:rPr>
                <a:t>Dedicated &amp; Captive Solutions (Supply, Install &amp; Manage)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6B12A5-1817-4861-8FE3-2118C7A794FB}"/>
              </a:ext>
            </a:extLst>
          </p:cNvPr>
          <p:cNvGrpSpPr/>
          <p:nvPr/>
        </p:nvGrpSpPr>
        <p:grpSpPr>
          <a:xfrm>
            <a:off x="358775" y="992030"/>
            <a:ext cx="2520000" cy="3727939"/>
            <a:chOff x="358775" y="992030"/>
            <a:chExt cx="2520000" cy="37279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7F2B58-E1B9-4E6B-B3EA-CEC0D45E0422}"/>
                </a:ext>
              </a:extLst>
            </p:cNvPr>
            <p:cNvGrpSpPr/>
            <p:nvPr/>
          </p:nvGrpSpPr>
          <p:grpSpPr>
            <a:xfrm>
              <a:off x="358775" y="992030"/>
              <a:ext cx="2520000" cy="1109123"/>
              <a:chOff x="358775" y="1022510"/>
              <a:chExt cx="2520000" cy="110912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32F0E3-572B-4164-985C-511999CDC5FD}"/>
                  </a:ext>
                </a:extLst>
              </p:cNvPr>
              <p:cNvSpPr/>
              <p:nvPr/>
            </p:nvSpPr>
            <p:spPr>
              <a:xfrm>
                <a:off x="758190" y="1062676"/>
                <a:ext cx="2050295" cy="3689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000" b="1" dirty="0">
                    <a:latin typeface="+mj-lt"/>
                  </a:rPr>
                  <a:t>Study &amp; Assess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7810EC9-FB5B-43F8-80D7-47014B80088B}"/>
                  </a:ext>
                </a:extLst>
              </p:cNvPr>
              <p:cNvSpPr/>
              <p:nvPr/>
            </p:nvSpPr>
            <p:spPr>
              <a:xfrm>
                <a:off x="358775" y="1549935"/>
                <a:ext cx="2520000" cy="581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spAutoFit/>
              </a:bodyPr>
              <a:lstStyle/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Study the IT foot-print in scope for Information Security Posture Assessment</a:t>
                </a:r>
              </a:p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Assess to find potential Security Risks and its Threat Vectors with business relevance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043069-DCC9-4472-9098-1682214F7B00}"/>
                  </a:ext>
                </a:extLst>
              </p:cNvPr>
              <p:cNvSpPr/>
              <p:nvPr/>
            </p:nvSpPr>
            <p:spPr>
              <a:xfrm>
                <a:off x="358775" y="1022510"/>
                <a:ext cx="399415" cy="44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>
                    <a:solidFill>
                      <a:srgbClr val="8FB4E0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B18199F-F60F-4124-A361-62BD055DEFB1}"/>
                </a:ext>
              </a:extLst>
            </p:cNvPr>
            <p:cNvGrpSpPr/>
            <p:nvPr/>
          </p:nvGrpSpPr>
          <p:grpSpPr>
            <a:xfrm>
              <a:off x="358775" y="2232188"/>
              <a:ext cx="2520000" cy="1109123"/>
              <a:chOff x="3328889" y="1022510"/>
              <a:chExt cx="2520000" cy="11091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4F43BE-2AFD-4DBF-8508-869AA54A0EB4}"/>
                  </a:ext>
                </a:extLst>
              </p:cNvPr>
              <p:cNvSpPr/>
              <p:nvPr/>
            </p:nvSpPr>
            <p:spPr>
              <a:xfrm>
                <a:off x="3728304" y="1062676"/>
                <a:ext cx="2050295" cy="368925"/>
              </a:xfrm>
              <a:prstGeom prst="rect">
                <a:avLst/>
              </a:prstGeom>
              <a:solidFill>
                <a:srgbClr val="E7B8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000" b="1" dirty="0">
                    <a:latin typeface="+mj-lt"/>
                  </a:rPr>
                  <a:t>Design &amp; Implement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5CD440-9DFC-4FE0-A797-FB773B0E89E1}"/>
                  </a:ext>
                </a:extLst>
              </p:cNvPr>
              <p:cNvSpPr/>
              <p:nvPr/>
            </p:nvSpPr>
            <p:spPr>
              <a:xfrm>
                <a:off x="3328889" y="1549935"/>
                <a:ext cx="2520000" cy="581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spAutoFit/>
              </a:bodyPr>
              <a:lstStyle/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Design Security solution based on assessment report findings prioritized based on Risk Value</a:t>
                </a:r>
              </a:p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Implement Security Controls in the order of priority to address identified Threat Vectors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EF0BAF-6356-442C-B1D6-C052FF8F6F9B}"/>
                  </a:ext>
                </a:extLst>
              </p:cNvPr>
              <p:cNvSpPr/>
              <p:nvPr/>
            </p:nvSpPr>
            <p:spPr>
              <a:xfrm>
                <a:off x="3328889" y="1022510"/>
                <a:ext cx="399415" cy="44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>
                    <a:solidFill>
                      <a:srgbClr val="E7B8B7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948D2E-519D-4C77-98D4-84E3CE01E255}"/>
                </a:ext>
              </a:extLst>
            </p:cNvPr>
            <p:cNvGrpSpPr/>
            <p:nvPr/>
          </p:nvGrpSpPr>
          <p:grpSpPr>
            <a:xfrm>
              <a:off x="358775" y="3472347"/>
              <a:ext cx="2520000" cy="1247622"/>
              <a:chOff x="6299003" y="1022510"/>
              <a:chExt cx="2520000" cy="124762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9B34BA-18F9-4759-B05D-3EC746A9ADB3}"/>
                  </a:ext>
                </a:extLst>
              </p:cNvPr>
              <p:cNvSpPr/>
              <p:nvPr/>
            </p:nvSpPr>
            <p:spPr>
              <a:xfrm>
                <a:off x="6698418" y="1062676"/>
                <a:ext cx="2050295" cy="368925"/>
              </a:xfrm>
              <a:prstGeom prst="rect">
                <a:avLst/>
              </a:prstGeom>
              <a:solidFill>
                <a:srgbClr val="CCC1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000" b="1" dirty="0">
                    <a:latin typeface="+mj-lt"/>
                  </a:rPr>
                  <a:t>Operate &amp; Protect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AD865B7-8FBF-420D-9527-4D4C2C2E449F}"/>
                  </a:ext>
                </a:extLst>
              </p:cNvPr>
              <p:cNvSpPr/>
              <p:nvPr/>
            </p:nvSpPr>
            <p:spPr>
              <a:xfrm>
                <a:off x="6299003" y="1549935"/>
                <a:ext cx="2520000" cy="7201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spAutoFit/>
              </a:bodyPr>
              <a:lstStyle/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Administer and Manage Security Assets and Tools for its lifecycle governed by ITSM framework</a:t>
                </a:r>
              </a:p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Run Active Incident Response program with Security Threat Analysis and Reporting (STAR)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F3E7D2-AECA-42C2-8010-63D08F7FC1BE}"/>
                  </a:ext>
                </a:extLst>
              </p:cNvPr>
              <p:cNvSpPr/>
              <p:nvPr/>
            </p:nvSpPr>
            <p:spPr>
              <a:xfrm>
                <a:off x="6299003" y="1022510"/>
                <a:ext cx="399415" cy="44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>
                    <a:solidFill>
                      <a:srgbClr val="CCC1DB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42E520-F086-4461-B359-AD8F932353FF}"/>
              </a:ext>
            </a:extLst>
          </p:cNvPr>
          <p:cNvGrpSpPr/>
          <p:nvPr/>
        </p:nvGrpSpPr>
        <p:grpSpPr>
          <a:xfrm>
            <a:off x="3314582" y="1080481"/>
            <a:ext cx="3904092" cy="648995"/>
            <a:chOff x="5044717" y="2564822"/>
            <a:chExt cx="3858985" cy="814573"/>
          </a:xfrm>
          <a:solidFill>
            <a:srgbClr val="8FB4E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2057E5-5F8F-4ECE-B08F-CAAAD5BE2303}"/>
                </a:ext>
              </a:extLst>
            </p:cNvPr>
            <p:cNvSpPr/>
            <p:nvPr/>
          </p:nvSpPr>
          <p:spPr>
            <a:xfrm>
              <a:off x="5890624" y="2564822"/>
              <a:ext cx="3013078" cy="8127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Policy framework &amp; development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Compliance readiness &amp; assessment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posture assessment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Gap &amp; Risk Assessment</a:t>
              </a:r>
            </a:p>
          </p:txBody>
        </p:sp>
        <p:sp>
          <p:nvSpPr>
            <p:cNvPr id="49" name="Round Same Side Corner Rectangle 4">
              <a:extLst>
                <a:ext uri="{FF2B5EF4-FFF2-40B4-BE49-F238E27FC236}">
                  <a16:creationId xmlns:a16="http://schemas.microsoft.com/office/drawing/2014/main" id="{35CED495-5E84-4523-826A-B0DDE239FA9C}"/>
                </a:ext>
              </a:extLst>
            </p:cNvPr>
            <p:cNvSpPr/>
            <p:nvPr/>
          </p:nvSpPr>
          <p:spPr>
            <a:xfrm>
              <a:off x="5044716" y="2564822"/>
              <a:ext cx="1184786" cy="814572"/>
            </a:xfrm>
            <a:prstGeom prst="homePlate">
              <a:avLst>
                <a:gd name="adj" fmla="val 27454"/>
              </a:avLst>
            </a:prstGeom>
            <a:solidFill>
              <a:srgbClr val="8FB4E0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50" b="1" dirty="0">
                  <a:latin typeface="+mj-lt"/>
                </a:rPr>
                <a:t>STUDY, ASSESS &amp; REPORT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012CF6-EE0A-4FCD-A34C-3C95FA3AB794}"/>
              </a:ext>
            </a:extLst>
          </p:cNvPr>
          <p:cNvGrpSpPr/>
          <p:nvPr/>
        </p:nvGrpSpPr>
        <p:grpSpPr>
          <a:xfrm>
            <a:off x="4072962" y="1855618"/>
            <a:ext cx="3904093" cy="648994"/>
            <a:chOff x="5044716" y="2564822"/>
            <a:chExt cx="3858986" cy="814572"/>
          </a:xfrm>
          <a:solidFill>
            <a:srgbClr val="E7B8B7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5016C2-2BC9-4A84-9B17-04637AD21603}"/>
                </a:ext>
              </a:extLst>
            </p:cNvPr>
            <p:cNvSpPr/>
            <p:nvPr/>
          </p:nvSpPr>
          <p:spPr>
            <a:xfrm>
              <a:off x="5890624" y="2564822"/>
              <a:ext cx="3013078" cy="8127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Web &amp; Email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point &amp; mobile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Cloud &amp;  Network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System &amp; Data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Cloud &amp; Application security</a:t>
              </a:r>
            </a:p>
          </p:txBody>
        </p:sp>
        <p:sp>
          <p:nvSpPr>
            <p:cNvPr id="53" name="Round Same Side Corner Rectangle 4">
              <a:extLst>
                <a:ext uri="{FF2B5EF4-FFF2-40B4-BE49-F238E27FC236}">
                  <a16:creationId xmlns:a16="http://schemas.microsoft.com/office/drawing/2014/main" id="{92EED2CE-CC91-481D-8C31-178DEA504AB0}"/>
                </a:ext>
              </a:extLst>
            </p:cNvPr>
            <p:cNvSpPr/>
            <p:nvPr/>
          </p:nvSpPr>
          <p:spPr>
            <a:xfrm>
              <a:off x="5044716" y="2564822"/>
              <a:ext cx="1184786" cy="814572"/>
            </a:xfrm>
            <a:prstGeom prst="homePlate">
              <a:avLst>
                <a:gd name="adj" fmla="val 27454"/>
              </a:avLst>
            </a:prstGeom>
            <a:solidFill>
              <a:srgbClr val="E7B8B7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50" b="1" dirty="0">
                  <a:latin typeface="+mj-lt"/>
                </a:rPr>
                <a:t>DESIGN, BUILD &amp; TRANSFORM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709F20-2612-472C-AEE7-703896D6FD2A}"/>
              </a:ext>
            </a:extLst>
          </p:cNvPr>
          <p:cNvGrpSpPr/>
          <p:nvPr/>
        </p:nvGrpSpPr>
        <p:grpSpPr>
          <a:xfrm>
            <a:off x="4831342" y="2630755"/>
            <a:ext cx="3904092" cy="648994"/>
            <a:chOff x="5044716" y="2564822"/>
            <a:chExt cx="3858985" cy="814572"/>
          </a:xfrm>
          <a:solidFill>
            <a:srgbClr val="B2A2C8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91621C4-7081-4361-9938-EE6ED6FF28BB}"/>
                </a:ext>
              </a:extLst>
            </p:cNvPr>
            <p:cNvSpPr/>
            <p:nvPr/>
          </p:nvSpPr>
          <p:spPr>
            <a:xfrm>
              <a:off x="5890623" y="2564822"/>
              <a:ext cx="3013078" cy="8127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asset monitoring &amp; management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threat detection &amp; remediation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risk &amp; compliance management</a:t>
              </a:r>
            </a:p>
          </p:txBody>
        </p:sp>
        <p:sp>
          <p:nvSpPr>
            <p:cNvPr id="56" name="Round Same Side Corner Rectangle 4">
              <a:extLst>
                <a:ext uri="{FF2B5EF4-FFF2-40B4-BE49-F238E27FC236}">
                  <a16:creationId xmlns:a16="http://schemas.microsoft.com/office/drawing/2014/main" id="{D60C506F-6D62-4392-937F-A08FCFCD6AEA}"/>
                </a:ext>
              </a:extLst>
            </p:cNvPr>
            <p:cNvSpPr/>
            <p:nvPr/>
          </p:nvSpPr>
          <p:spPr>
            <a:xfrm>
              <a:off x="5044716" y="2564822"/>
              <a:ext cx="1184786" cy="814572"/>
            </a:xfrm>
            <a:prstGeom prst="homePlate">
              <a:avLst>
                <a:gd name="adj" fmla="val 27454"/>
              </a:avLst>
            </a:prstGeom>
            <a:solidFill>
              <a:srgbClr val="B2A2C8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50" b="1" dirty="0">
                  <a:latin typeface="+mj-lt"/>
                </a:rPr>
                <a:t>OPERATE &amp; PROTECT</a:t>
              </a:r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1B59A45-9C8A-423C-80B1-D8893CA66BA8}"/>
              </a:ext>
            </a:extLst>
          </p:cNvPr>
          <p:cNvSpPr/>
          <p:nvPr/>
        </p:nvSpPr>
        <p:spPr>
          <a:xfrm rot="10800000">
            <a:off x="5118375" y="3400813"/>
            <a:ext cx="1627231" cy="1920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2511885" y="4054037"/>
            <a:ext cx="1029389" cy="2333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000" b="1" kern="1200" dirty="0">
                <a:solidFill>
                  <a:prstClr val="black"/>
                </a:solidFill>
                <a:ea typeface="+mn-ea"/>
                <a:cs typeface="+mn-cs"/>
              </a:rPr>
              <a:t>Delivery Models</a:t>
            </a:r>
          </a:p>
        </p:txBody>
      </p:sp>
    </p:spTree>
    <p:extLst>
      <p:ext uri="{BB962C8B-B14F-4D97-AF65-F5344CB8AC3E}">
        <p14:creationId xmlns:p14="http://schemas.microsoft.com/office/powerpoint/2010/main" val="263497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services delivery models : Dedicated &amp; captive</a:t>
            </a:r>
          </a:p>
        </p:txBody>
      </p:sp>
      <p:sp>
        <p:nvSpPr>
          <p:cNvPr id="46096" name="AutoShape 16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AutoShape 18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AutoShape 20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4C4B1F-1828-475A-BE43-082D106553D2}"/>
              </a:ext>
            </a:extLst>
          </p:cNvPr>
          <p:cNvCxnSpPr>
            <a:cxnSpLocks/>
            <a:stCxn id="26" idx="6"/>
            <a:endCxn id="68" idx="3"/>
          </p:cNvCxnSpPr>
          <p:nvPr/>
        </p:nvCxnSpPr>
        <p:spPr>
          <a:xfrm flipV="1">
            <a:off x="6078918" y="1763912"/>
            <a:ext cx="695415" cy="545147"/>
          </a:xfrm>
          <a:prstGeom prst="line">
            <a:avLst/>
          </a:prstGeom>
          <a:ln w="190500" cap="rnd">
            <a:gradFill>
              <a:gsLst>
                <a:gs pos="35000">
                  <a:schemeClr val="accent5"/>
                </a:gs>
                <a:gs pos="74000">
                  <a:schemeClr val="accent3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18B90C-5683-4CFD-8B87-18D835011E89}"/>
              </a:ext>
            </a:extLst>
          </p:cNvPr>
          <p:cNvSpPr/>
          <p:nvPr/>
        </p:nvSpPr>
        <p:spPr>
          <a:xfrm>
            <a:off x="474214" y="1863254"/>
            <a:ext cx="891611" cy="8916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0661C-594F-4C98-8071-854D307034ED}"/>
              </a:ext>
            </a:extLst>
          </p:cNvPr>
          <p:cNvSpPr/>
          <p:nvPr/>
        </p:nvSpPr>
        <p:spPr>
          <a:xfrm>
            <a:off x="1676473" y="1070718"/>
            <a:ext cx="891611" cy="891611"/>
          </a:xfrm>
          <a:prstGeom prst="ellipse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DDECCD-90FF-4A4D-9069-7A41B011A2C0}"/>
              </a:ext>
            </a:extLst>
          </p:cNvPr>
          <p:cNvSpPr/>
          <p:nvPr/>
        </p:nvSpPr>
        <p:spPr>
          <a:xfrm>
            <a:off x="2878731" y="1863255"/>
            <a:ext cx="891611" cy="891611"/>
          </a:xfrm>
          <a:prstGeom prst="ellipse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4C9C97-F287-457A-B8A1-CFDC60A3D8D3}"/>
              </a:ext>
            </a:extLst>
          </p:cNvPr>
          <p:cNvSpPr/>
          <p:nvPr/>
        </p:nvSpPr>
        <p:spPr>
          <a:xfrm>
            <a:off x="4080991" y="1070718"/>
            <a:ext cx="891611" cy="891611"/>
          </a:xfrm>
          <a:prstGeom prst="ellipse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2A0456-DBB6-4F95-B57E-E76731468064}"/>
              </a:ext>
            </a:extLst>
          </p:cNvPr>
          <p:cNvSpPr/>
          <p:nvPr/>
        </p:nvSpPr>
        <p:spPr>
          <a:xfrm>
            <a:off x="5283249" y="1863254"/>
            <a:ext cx="891611" cy="891611"/>
          </a:xfrm>
          <a:prstGeom prst="ellipse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573301-EDDF-4010-9B13-BDED4312C572}"/>
              </a:ext>
            </a:extLst>
          </p:cNvPr>
          <p:cNvCxnSpPr>
            <a:cxnSpLocks/>
            <a:stCxn id="22" idx="6"/>
            <a:endCxn id="23" idx="3"/>
          </p:cNvCxnSpPr>
          <p:nvPr/>
        </p:nvCxnSpPr>
        <p:spPr>
          <a:xfrm flipV="1">
            <a:off x="1269880" y="1763912"/>
            <a:ext cx="605008" cy="545147"/>
          </a:xfrm>
          <a:prstGeom prst="line">
            <a:avLst/>
          </a:prstGeom>
          <a:ln w="190500" cap="rnd">
            <a:gradFill>
              <a:gsLst>
                <a:gs pos="35000">
                  <a:srgbClr val="95B3D7"/>
                </a:gs>
                <a:gs pos="74000">
                  <a:srgbClr val="E7B9B8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CF705-DA54-4406-A693-1AD0146C62A1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2369667" y="1763912"/>
            <a:ext cx="605007" cy="545147"/>
          </a:xfrm>
          <a:prstGeom prst="line">
            <a:avLst/>
          </a:prstGeom>
          <a:ln w="190500" cap="sq">
            <a:gradFill>
              <a:gsLst>
                <a:gs pos="35000">
                  <a:srgbClr val="B3A3C9"/>
                </a:gs>
                <a:gs pos="74000">
                  <a:srgbClr val="E7B9B8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76A445-52A3-4AD6-B965-79E42F8A746A}"/>
              </a:ext>
            </a:extLst>
          </p:cNvPr>
          <p:cNvCxnSpPr>
            <a:cxnSpLocks/>
            <a:stCxn id="24" idx="6"/>
            <a:endCxn id="25" idx="3"/>
          </p:cNvCxnSpPr>
          <p:nvPr/>
        </p:nvCxnSpPr>
        <p:spPr>
          <a:xfrm flipV="1">
            <a:off x="3674397" y="1763912"/>
            <a:ext cx="605008" cy="545147"/>
          </a:xfrm>
          <a:prstGeom prst="line">
            <a:avLst/>
          </a:prstGeom>
          <a:ln w="190500" cap="sq">
            <a:gradFill>
              <a:gsLst>
                <a:gs pos="35000">
                  <a:srgbClr val="B3A3C9"/>
                </a:gs>
                <a:gs pos="74000">
                  <a:srgbClr val="FDD5B4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A3D6FF-0C72-47F3-A379-BA9A7798352A}"/>
              </a:ext>
            </a:extLst>
          </p:cNvPr>
          <p:cNvCxnSpPr>
            <a:cxnSpLocks/>
            <a:stCxn id="26" idx="2"/>
            <a:endCxn id="25" idx="5"/>
          </p:cNvCxnSpPr>
          <p:nvPr/>
        </p:nvCxnSpPr>
        <p:spPr>
          <a:xfrm flipH="1" flipV="1">
            <a:off x="4774184" y="1763912"/>
            <a:ext cx="605011" cy="545147"/>
          </a:xfrm>
          <a:prstGeom prst="line">
            <a:avLst/>
          </a:prstGeom>
          <a:ln w="190500" cap="sq">
            <a:gradFill>
              <a:gsLst>
                <a:gs pos="35000">
                  <a:srgbClr val="93CFDE"/>
                </a:gs>
                <a:gs pos="74000">
                  <a:srgbClr val="FDD5B4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51C6150-6D3E-4DC7-A529-5280C036F27E}"/>
              </a:ext>
            </a:extLst>
          </p:cNvPr>
          <p:cNvSpPr/>
          <p:nvPr/>
        </p:nvSpPr>
        <p:spPr>
          <a:xfrm>
            <a:off x="570157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0CEBCA-68E2-4446-92BD-D2BCDD1ED50F}"/>
              </a:ext>
            </a:extLst>
          </p:cNvPr>
          <p:cNvSpPr/>
          <p:nvPr/>
        </p:nvSpPr>
        <p:spPr>
          <a:xfrm>
            <a:off x="1772416" y="1166661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5D346C-5084-43C9-B456-7B104AA68ADE}"/>
              </a:ext>
            </a:extLst>
          </p:cNvPr>
          <p:cNvSpPr/>
          <p:nvPr/>
        </p:nvSpPr>
        <p:spPr>
          <a:xfrm>
            <a:off x="2974674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879800-1D1A-4F5F-8139-560F1E7D93C8}"/>
              </a:ext>
            </a:extLst>
          </p:cNvPr>
          <p:cNvSpPr/>
          <p:nvPr/>
        </p:nvSpPr>
        <p:spPr>
          <a:xfrm>
            <a:off x="4176933" y="1166661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13A832-FDE3-4B83-A73D-E20D35EBCA2C}"/>
              </a:ext>
            </a:extLst>
          </p:cNvPr>
          <p:cNvSpPr/>
          <p:nvPr/>
        </p:nvSpPr>
        <p:spPr>
          <a:xfrm>
            <a:off x="5379195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0E3057-9230-4EA8-964F-98EBF2911DC8}"/>
              </a:ext>
            </a:extLst>
          </p:cNvPr>
          <p:cNvSpPr txBox="1"/>
          <p:nvPr/>
        </p:nvSpPr>
        <p:spPr>
          <a:xfrm>
            <a:off x="368031" y="3077488"/>
            <a:ext cx="1103974" cy="444350"/>
          </a:xfrm>
          <a:prstGeom prst="rect">
            <a:avLst/>
          </a:prstGeom>
          <a:solidFill>
            <a:srgbClr val="95B3D7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IN" sz="900" dirty="0"/>
              <a:t>Security Intelligence &amp; Threat Analytics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749C61-4CE1-495C-9C31-B12D4FD07268}"/>
              </a:ext>
            </a:extLst>
          </p:cNvPr>
          <p:cNvSpPr txBox="1"/>
          <p:nvPr/>
        </p:nvSpPr>
        <p:spPr>
          <a:xfrm>
            <a:off x="1570290" y="2469934"/>
            <a:ext cx="1103974" cy="444350"/>
          </a:xfrm>
          <a:prstGeom prst="rect">
            <a:avLst/>
          </a:prstGeom>
          <a:solidFill>
            <a:srgbClr val="E7B9B8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IN" sz="900" dirty="0"/>
              <a:t>User/Device Environment 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110CE-29E9-4960-9945-2296FF796E66}"/>
              </a:ext>
            </a:extLst>
          </p:cNvPr>
          <p:cNvSpPr txBox="1"/>
          <p:nvPr/>
        </p:nvSpPr>
        <p:spPr>
          <a:xfrm>
            <a:off x="2772549" y="3077487"/>
            <a:ext cx="1103974" cy="444350"/>
          </a:xfrm>
          <a:prstGeom prst="rect">
            <a:avLst/>
          </a:prstGeom>
          <a:solidFill>
            <a:srgbClr val="B3A3C9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Governance, Risk &amp; Compliance tools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F5097-96C9-4A74-A7BB-5569270E9F1D}"/>
              </a:ext>
            </a:extLst>
          </p:cNvPr>
          <p:cNvSpPr txBox="1"/>
          <p:nvPr/>
        </p:nvSpPr>
        <p:spPr>
          <a:xfrm>
            <a:off x="3974809" y="2469936"/>
            <a:ext cx="1103974" cy="444350"/>
          </a:xfrm>
          <a:prstGeom prst="rect">
            <a:avLst/>
          </a:prstGeom>
          <a:solidFill>
            <a:srgbClr val="FDD5B4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Identity &amp; Access Mgmt.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95F71-4892-46E5-928B-7C8A3C24F9D3}"/>
              </a:ext>
            </a:extLst>
          </p:cNvPr>
          <p:cNvSpPr txBox="1"/>
          <p:nvPr/>
        </p:nvSpPr>
        <p:spPr>
          <a:xfrm>
            <a:off x="5177068" y="3077487"/>
            <a:ext cx="1103974" cy="444350"/>
          </a:xfrm>
          <a:prstGeom prst="rect">
            <a:avLst/>
          </a:prstGeom>
          <a:solidFill>
            <a:srgbClr val="93CFDE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Network &amp; Systems Security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512904-EAAC-4B4B-A3D4-7870E780F7EE}"/>
              </a:ext>
            </a:extLst>
          </p:cNvPr>
          <p:cNvCxnSpPr>
            <a:stCxn id="14" idx="4"/>
            <a:endCxn id="28" idx="0"/>
          </p:cNvCxnSpPr>
          <p:nvPr/>
        </p:nvCxnSpPr>
        <p:spPr>
          <a:xfrm flipH="1">
            <a:off x="2122277" y="1962329"/>
            <a:ext cx="1" cy="507605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F2C1C8-E54C-4696-9443-7696EEAC49B4}"/>
              </a:ext>
            </a:extLst>
          </p:cNvPr>
          <p:cNvCxnSpPr>
            <a:cxnSpLocks/>
            <a:stCxn id="13" idx="4"/>
            <a:endCxn id="27" idx="0"/>
          </p:cNvCxnSpPr>
          <p:nvPr/>
        </p:nvCxnSpPr>
        <p:spPr>
          <a:xfrm>
            <a:off x="920018" y="2754865"/>
            <a:ext cx="0" cy="322624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EFEC34-F6AE-4F28-952B-6266AB849EDC}"/>
              </a:ext>
            </a:extLst>
          </p:cNvPr>
          <p:cNvCxnSpPr>
            <a:cxnSpLocks/>
            <a:stCxn id="15" idx="4"/>
            <a:endCxn id="29" idx="0"/>
          </p:cNvCxnSpPr>
          <p:nvPr/>
        </p:nvCxnSpPr>
        <p:spPr>
          <a:xfrm>
            <a:off x="3324536" y="2754866"/>
            <a:ext cx="0" cy="32262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A1F6F4-8130-4434-ACCA-92D2E554F49B}"/>
              </a:ext>
            </a:extLst>
          </p:cNvPr>
          <p:cNvCxnSpPr>
            <a:cxnSpLocks/>
            <a:stCxn id="16" idx="4"/>
            <a:endCxn id="30" idx="0"/>
          </p:cNvCxnSpPr>
          <p:nvPr/>
        </p:nvCxnSpPr>
        <p:spPr>
          <a:xfrm>
            <a:off x="4526795" y="1962329"/>
            <a:ext cx="0" cy="507605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C45D5E-4020-43A2-A202-0A4EBBB30C9F}"/>
              </a:ext>
            </a:extLst>
          </p:cNvPr>
          <p:cNvCxnSpPr>
            <a:cxnSpLocks/>
            <a:stCxn id="17" idx="4"/>
            <a:endCxn id="31" idx="0"/>
          </p:cNvCxnSpPr>
          <p:nvPr/>
        </p:nvCxnSpPr>
        <p:spPr>
          <a:xfrm>
            <a:off x="5729055" y="2754865"/>
            <a:ext cx="0" cy="322623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834E8F0-B3E6-463A-ADC0-D6D57941A26C}"/>
              </a:ext>
            </a:extLst>
          </p:cNvPr>
          <p:cNvSpPr/>
          <p:nvPr/>
        </p:nvSpPr>
        <p:spPr>
          <a:xfrm>
            <a:off x="6575917" y="1070718"/>
            <a:ext cx="891611" cy="8916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30B929C-5162-44B7-90C8-B242505BC479}"/>
              </a:ext>
            </a:extLst>
          </p:cNvPr>
          <p:cNvSpPr/>
          <p:nvPr/>
        </p:nvSpPr>
        <p:spPr>
          <a:xfrm>
            <a:off x="7778176" y="1863255"/>
            <a:ext cx="891611" cy="8916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B36F5-D450-46F3-A27B-282CE6A8A4F5}"/>
              </a:ext>
            </a:extLst>
          </p:cNvPr>
          <p:cNvCxnSpPr>
            <a:cxnSpLocks/>
            <a:stCxn id="69" idx="2"/>
            <a:endCxn id="68" idx="5"/>
          </p:cNvCxnSpPr>
          <p:nvPr/>
        </p:nvCxnSpPr>
        <p:spPr>
          <a:xfrm flipH="1" flipV="1">
            <a:off x="7269112" y="1763912"/>
            <a:ext cx="605007" cy="545147"/>
          </a:xfrm>
          <a:prstGeom prst="line">
            <a:avLst/>
          </a:prstGeom>
          <a:ln w="190500" cap="sq">
            <a:gradFill>
              <a:gsLst>
                <a:gs pos="35000">
                  <a:schemeClr val="bg1">
                    <a:lumMod val="65000"/>
                  </a:schemeClr>
                </a:gs>
                <a:gs pos="74000">
                  <a:schemeClr val="accent3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2821A6EF-F43E-499C-9A62-63A613143E8D}"/>
              </a:ext>
            </a:extLst>
          </p:cNvPr>
          <p:cNvSpPr/>
          <p:nvPr/>
        </p:nvSpPr>
        <p:spPr>
          <a:xfrm>
            <a:off x="6671861" y="1166661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1E28AF6-D04A-41A7-8545-DEFFD98A20AA}"/>
              </a:ext>
            </a:extLst>
          </p:cNvPr>
          <p:cNvSpPr/>
          <p:nvPr/>
        </p:nvSpPr>
        <p:spPr>
          <a:xfrm>
            <a:off x="7874119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1D3095-2753-4522-97F9-9D8E503A89BB}"/>
              </a:ext>
            </a:extLst>
          </p:cNvPr>
          <p:cNvSpPr txBox="1"/>
          <p:nvPr/>
        </p:nvSpPr>
        <p:spPr>
          <a:xfrm>
            <a:off x="6469735" y="2469934"/>
            <a:ext cx="1103974" cy="444350"/>
          </a:xfrm>
          <a:prstGeom prst="rect">
            <a:avLst/>
          </a:prstGeom>
          <a:solidFill>
            <a:srgbClr val="E7B9B8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IN" sz="900" dirty="0"/>
              <a:t>Data &amp; Application Security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5DCBB72-D1BB-44C2-8595-63B7C9AC298D}"/>
              </a:ext>
            </a:extLst>
          </p:cNvPr>
          <p:cNvSpPr txBox="1"/>
          <p:nvPr/>
        </p:nvSpPr>
        <p:spPr>
          <a:xfrm>
            <a:off x="7671995" y="3077487"/>
            <a:ext cx="1103974" cy="444350"/>
          </a:xfrm>
          <a:prstGeom prst="rect">
            <a:avLst/>
          </a:prstGeom>
          <a:solidFill>
            <a:srgbClr val="B3A3C9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Cloud &amp; Cloud Access Security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8DFFA4-1103-4DA5-B202-FAFF22BF15CD}"/>
              </a:ext>
            </a:extLst>
          </p:cNvPr>
          <p:cNvCxnSpPr>
            <a:stCxn id="60" idx="4"/>
            <a:endCxn id="72" idx="0"/>
          </p:cNvCxnSpPr>
          <p:nvPr/>
        </p:nvCxnSpPr>
        <p:spPr>
          <a:xfrm flipH="1">
            <a:off x="7021722" y="1962329"/>
            <a:ext cx="1" cy="507605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96DF18-07C5-4D5D-9E34-7B8BD3E6B9CD}"/>
              </a:ext>
            </a:extLst>
          </p:cNvPr>
          <p:cNvCxnSpPr>
            <a:cxnSpLocks/>
            <a:stCxn id="61" idx="4"/>
            <a:endCxn id="73" idx="0"/>
          </p:cNvCxnSpPr>
          <p:nvPr/>
        </p:nvCxnSpPr>
        <p:spPr>
          <a:xfrm>
            <a:off x="8223981" y="2754866"/>
            <a:ext cx="0" cy="322622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C1775AF0-CBB1-475C-A871-A1CFDAACC434}"/>
              </a:ext>
            </a:extLst>
          </p:cNvPr>
          <p:cNvSpPr>
            <a:spLocks noEditPoints="1"/>
          </p:cNvSpPr>
          <p:nvPr/>
        </p:nvSpPr>
        <p:spPr bwMode="auto">
          <a:xfrm>
            <a:off x="762851" y="2105316"/>
            <a:ext cx="314334" cy="407484"/>
          </a:xfrm>
          <a:custGeom>
            <a:avLst/>
            <a:gdLst>
              <a:gd name="T0" fmla="*/ 1112 w 1197"/>
              <a:gd name="T1" fmla="*/ 629 h 1558"/>
              <a:gd name="T2" fmla="*/ 1082 w 1197"/>
              <a:gd name="T3" fmla="*/ 629 h 1558"/>
              <a:gd name="T4" fmla="*/ 1082 w 1197"/>
              <a:gd name="T5" fmla="*/ 487 h 1558"/>
              <a:gd name="T6" fmla="*/ 613 w 1197"/>
              <a:gd name="T7" fmla="*/ 0 h 1558"/>
              <a:gd name="T8" fmla="*/ 584 w 1197"/>
              <a:gd name="T9" fmla="*/ 0 h 1558"/>
              <a:gd name="T10" fmla="*/ 115 w 1197"/>
              <a:gd name="T11" fmla="*/ 487 h 1558"/>
              <a:gd name="T12" fmla="*/ 115 w 1197"/>
              <a:gd name="T13" fmla="*/ 629 h 1558"/>
              <a:gd name="T14" fmla="*/ 85 w 1197"/>
              <a:gd name="T15" fmla="*/ 629 h 1558"/>
              <a:gd name="T16" fmla="*/ 0 w 1197"/>
              <a:gd name="T17" fmla="*/ 737 h 1558"/>
              <a:gd name="T18" fmla="*/ 0 w 1197"/>
              <a:gd name="T19" fmla="*/ 1449 h 1558"/>
              <a:gd name="T20" fmla="*/ 85 w 1197"/>
              <a:gd name="T21" fmla="*/ 1558 h 1558"/>
              <a:gd name="T22" fmla="*/ 1112 w 1197"/>
              <a:gd name="T23" fmla="*/ 1558 h 1558"/>
              <a:gd name="T24" fmla="*/ 1197 w 1197"/>
              <a:gd name="T25" fmla="*/ 1449 h 1558"/>
              <a:gd name="T26" fmla="*/ 1197 w 1197"/>
              <a:gd name="T27" fmla="*/ 737 h 1558"/>
              <a:gd name="T28" fmla="*/ 1112 w 1197"/>
              <a:gd name="T29" fmla="*/ 629 h 1558"/>
              <a:gd name="T30" fmla="*/ 695 w 1197"/>
              <a:gd name="T31" fmla="*/ 1092 h 1558"/>
              <a:gd name="T32" fmla="*/ 695 w 1197"/>
              <a:gd name="T33" fmla="*/ 1308 h 1558"/>
              <a:gd name="T34" fmla="*/ 650 w 1197"/>
              <a:gd name="T35" fmla="*/ 1353 h 1558"/>
              <a:gd name="T36" fmla="*/ 548 w 1197"/>
              <a:gd name="T37" fmla="*/ 1353 h 1558"/>
              <a:gd name="T38" fmla="*/ 502 w 1197"/>
              <a:gd name="T39" fmla="*/ 1308 h 1558"/>
              <a:gd name="T40" fmla="*/ 502 w 1197"/>
              <a:gd name="T41" fmla="*/ 1092 h 1558"/>
              <a:gd name="T42" fmla="*/ 464 w 1197"/>
              <a:gd name="T43" fmla="*/ 1000 h 1558"/>
              <a:gd name="T44" fmla="*/ 584 w 1197"/>
              <a:gd name="T45" fmla="*/ 871 h 1558"/>
              <a:gd name="T46" fmla="*/ 613 w 1197"/>
              <a:gd name="T47" fmla="*/ 871 h 1558"/>
              <a:gd name="T48" fmla="*/ 733 w 1197"/>
              <a:gd name="T49" fmla="*/ 1000 h 1558"/>
              <a:gd name="T50" fmla="*/ 695 w 1197"/>
              <a:gd name="T51" fmla="*/ 1092 h 1558"/>
              <a:gd name="T52" fmla="*/ 882 w 1197"/>
              <a:gd name="T53" fmla="*/ 629 h 1558"/>
              <a:gd name="T54" fmla="*/ 315 w 1197"/>
              <a:gd name="T55" fmla="*/ 629 h 1558"/>
              <a:gd name="T56" fmla="*/ 315 w 1197"/>
              <a:gd name="T57" fmla="*/ 487 h 1558"/>
              <a:gd name="T58" fmla="*/ 599 w 1197"/>
              <a:gd name="T59" fmla="*/ 201 h 1558"/>
              <a:gd name="T60" fmla="*/ 882 w 1197"/>
              <a:gd name="T61" fmla="*/ 487 h 1558"/>
              <a:gd name="T62" fmla="*/ 882 w 1197"/>
              <a:gd name="T63" fmla="*/ 629 h 1558"/>
              <a:gd name="T64" fmla="*/ 882 w 1197"/>
              <a:gd name="T65" fmla="*/ 629 h 1558"/>
              <a:gd name="T66" fmla="*/ 882 w 1197"/>
              <a:gd name="T67" fmla="*/ 629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7" h="1558">
                <a:moveTo>
                  <a:pt x="1112" y="629"/>
                </a:moveTo>
                <a:cubicBezTo>
                  <a:pt x="1082" y="629"/>
                  <a:pt x="1082" y="629"/>
                  <a:pt x="1082" y="629"/>
                </a:cubicBezTo>
                <a:cubicBezTo>
                  <a:pt x="1082" y="487"/>
                  <a:pt x="1082" y="487"/>
                  <a:pt x="1082" y="487"/>
                </a:cubicBezTo>
                <a:cubicBezTo>
                  <a:pt x="1082" y="224"/>
                  <a:pt x="873" y="5"/>
                  <a:pt x="613" y="0"/>
                </a:cubicBezTo>
                <a:cubicBezTo>
                  <a:pt x="606" y="0"/>
                  <a:pt x="591" y="0"/>
                  <a:pt x="584" y="0"/>
                </a:cubicBezTo>
                <a:cubicBezTo>
                  <a:pt x="324" y="5"/>
                  <a:pt x="115" y="224"/>
                  <a:pt x="115" y="487"/>
                </a:cubicBezTo>
                <a:cubicBezTo>
                  <a:pt x="115" y="629"/>
                  <a:pt x="115" y="629"/>
                  <a:pt x="115" y="629"/>
                </a:cubicBezTo>
                <a:cubicBezTo>
                  <a:pt x="85" y="629"/>
                  <a:pt x="85" y="629"/>
                  <a:pt x="85" y="629"/>
                </a:cubicBezTo>
                <a:cubicBezTo>
                  <a:pt x="38" y="629"/>
                  <a:pt x="0" y="677"/>
                  <a:pt x="0" y="737"/>
                </a:cubicBezTo>
                <a:cubicBezTo>
                  <a:pt x="0" y="1449"/>
                  <a:pt x="0" y="1449"/>
                  <a:pt x="0" y="1449"/>
                </a:cubicBezTo>
                <a:cubicBezTo>
                  <a:pt x="0" y="1509"/>
                  <a:pt x="38" y="1558"/>
                  <a:pt x="85" y="1558"/>
                </a:cubicBezTo>
                <a:cubicBezTo>
                  <a:pt x="1112" y="1558"/>
                  <a:pt x="1112" y="1558"/>
                  <a:pt x="1112" y="1558"/>
                </a:cubicBezTo>
                <a:cubicBezTo>
                  <a:pt x="1159" y="1558"/>
                  <a:pt x="1197" y="1509"/>
                  <a:pt x="1197" y="1449"/>
                </a:cubicBezTo>
                <a:cubicBezTo>
                  <a:pt x="1197" y="737"/>
                  <a:pt x="1197" y="737"/>
                  <a:pt x="1197" y="737"/>
                </a:cubicBezTo>
                <a:cubicBezTo>
                  <a:pt x="1197" y="677"/>
                  <a:pt x="1159" y="629"/>
                  <a:pt x="1112" y="629"/>
                </a:cubicBezTo>
                <a:close/>
                <a:moveTo>
                  <a:pt x="695" y="1092"/>
                </a:moveTo>
                <a:cubicBezTo>
                  <a:pt x="695" y="1308"/>
                  <a:pt x="695" y="1308"/>
                  <a:pt x="695" y="1308"/>
                </a:cubicBezTo>
                <a:cubicBezTo>
                  <a:pt x="695" y="1332"/>
                  <a:pt x="674" y="1353"/>
                  <a:pt x="650" y="1353"/>
                </a:cubicBezTo>
                <a:cubicBezTo>
                  <a:pt x="548" y="1353"/>
                  <a:pt x="548" y="1353"/>
                  <a:pt x="548" y="1353"/>
                </a:cubicBezTo>
                <a:cubicBezTo>
                  <a:pt x="523" y="1353"/>
                  <a:pt x="502" y="1332"/>
                  <a:pt x="502" y="1308"/>
                </a:cubicBezTo>
                <a:cubicBezTo>
                  <a:pt x="502" y="1092"/>
                  <a:pt x="502" y="1092"/>
                  <a:pt x="502" y="1092"/>
                </a:cubicBezTo>
                <a:cubicBezTo>
                  <a:pt x="478" y="1069"/>
                  <a:pt x="464" y="1036"/>
                  <a:pt x="464" y="1000"/>
                </a:cubicBezTo>
                <a:cubicBezTo>
                  <a:pt x="464" y="932"/>
                  <a:pt x="517" y="873"/>
                  <a:pt x="584" y="871"/>
                </a:cubicBezTo>
                <a:cubicBezTo>
                  <a:pt x="591" y="870"/>
                  <a:pt x="606" y="870"/>
                  <a:pt x="613" y="871"/>
                </a:cubicBezTo>
                <a:cubicBezTo>
                  <a:pt x="680" y="873"/>
                  <a:pt x="733" y="932"/>
                  <a:pt x="733" y="1000"/>
                </a:cubicBezTo>
                <a:cubicBezTo>
                  <a:pt x="733" y="1036"/>
                  <a:pt x="719" y="1069"/>
                  <a:pt x="695" y="1092"/>
                </a:cubicBezTo>
                <a:close/>
                <a:moveTo>
                  <a:pt x="882" y="629"/>
                </a:moveTo>
                <a:cubicBezTo>
                  <a:pt x="315" y="629"/>
                  <a:pt x="315" y="629"/>
                  <a:pt x="315" y="629"/>
                </a:cubicBezTo>
                <a:cubicBezTo>
                  <a:pt x="315" y="487"/>
                  <a:pt x="315" y="487"/>
                  <a:pt x="315" y="487"/>
                </a:cubicBezTo>
                <a:cubicBezTo>
                  <a:pt x="315" y="330"/>
                  <a:pt x="442" y="201"/>
                  <a:pt x="599" y="201"/>
                </a:cubicBezTo>
                <a:cubicBezTo>
                  <a:pt x="755" y="201"/>
                  <a:pt x="882" y="330"/>
                  <a:pt x="882" y="487"/>
                </a:cubicBezTo>
                <a:lnTo>
                  <a:pt x="882" y="629"/>
                </a:lnTo>
                <a:close/>
                <a:moveTo>
                  <a:pt x="882" y="629"/>
                </a:moveTo>
                <a:cubicBezTo>
                  <a:pt x="882" y="629"/>
                  <a:pt x="882" y="629"/>
                  <a:pt x="882" y="629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B2E520-5C1A-46DF-8566-7E3E1D3F7213}"/>
              </a:ext>
            </a:extLst>
          </p:cNvPr>
          <p:cNvGrpSpPr/>
          <p:nvPr/>
        </p:nvGrpSpPr>
        <p:grpSpPr>
          <a:xfrm>
            <a:off x="8006164" y="2091514"/>
            <a:ext cx="435630" cy="435086"/>
            <a:chOff x="9504363" y="4691063"/>
            <a:chExt cx="1273175" cy="1271587"/>
          </a:xfrm>
          <a:solidFill>
            <a:schemeClr val="bg1">
              <a:lumMod val="65000"/>
            </a:schemeClr>
          </a:solidFill>
        </p:grpSpPr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0C07BEB-4326-4807-8DB8-2D24F505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5776913"/>
              <a:ext cx="1273175" cy="185737"/>
            </a:xfrm>
            <a:custGeom>
              <a:avLst/>
              <a:gdLst>
                <a:gd name="T0" fmla="*/ 1907 w 2054"/>
                <a:gd name="T1" fmla="*/ 8 h 300"/>
                <a:gd name="T2" fmla="*/ 1770 w 2054"/>
                <a:gd name="T3" fmla="*/ 115 h 300"/>
                <a:gd name="T4" fmla="*/ 1766 w 2054"/>
                <a:gd name="T5" fmla="*/ 114 h 300"/>
                <a:gd name="T6" fmla="*/ 1165 w 2054"/>
                <a:gd name="T7" fmla="*/ 114 h 300"/>
                <a:gd name="T8" fmla="*/ 1161 w 2054"/>
                <a:gd name="T9" fmla="*/ 115 h 300"/>
                <a:gd name="T10" fmla="*/ 1024 w 2054"/>
                <a:gd name="T11" fmla="*/ 8 h 300"/>
                <a:gd name="T12" fmla="*/ 887 w 2054"/>
                <a:gd name="T13" fmla="*/ 115 h 300"/>
                <a:gd name="T14" fmla="*/ 883 w 2054"/>
                <a:gd name="T15" fmla="*/ 114 h 300"/>
                <a:gd name="T16" fmla="*/ 282 w 2054"/>
                <a:gd name="T17" fmla="*/ 114 h 300"/>
                <a:gd name="T18" fmla="*/ 278 w 2054"/>
                <a:gd name="T19" fmla="*/ 115 h 300"/>
                <a:gd name="T20" fmla="*/ 123 w 2054"/>
                <a:gd name="T21" fmla="*/ 9 h 300"/>
                <a:gd name="T22" fmla="*/ 0 w 2054"/>
                <a:gd name="T23" fmla="*/ 149 h 300"/>
                <a:gd name="T24" fmla="*/ 123 w 2054"/>
                <a:gd name="T25" fmla="*/ 289 h 300"/>
                <a:gd name="T26" fmla="*/ 278 w 2054"/>
                <a:gd name="T27" fmla="*/ 183 h 300"/>
                <a:gd name="T28" fmla="*/ 282 w 2054"/>
                <a:gd name="T29" fmla="*/ 184 h 300"/>
                <a:gd name="T30" fmla="*/ 883 w 2054"/>
                <a:gd name="T31" fmla="*/ 184 h 300"/>
                <a:gd name="T32" fmla="*/ 887 w 2054"/>
                <a:gd name="T33" fmla="*/ 183 h 300"/>
                <a:gd name="T34" fmla="*/ 1024 w 2054"/>
                <a:gd name="T35" fmla="*/ 290 h 300"/>
                <a:gd name="T36" fmla="*/ 1161 w 2054"/>
                <a:gd name="T37" fmla="*/ 183 h 300"/>
                <a:gd name="T38" fmla="*/ 1165 w 2054"/>
                <a:gd name="T39" fmla="*/ 184 h 300"/>
                <a:gd name="T40" fmla="*/ 1766 w 2054"/>
                <a:gd name="T41" fmla="*/ 184 h 300"/>
                <a:gd name="T42" fmla="*/ 1770 w 2054"/>
                <a:gd name="T43" fmla="*/ 183 h 300"/>
                <a:gd name="T44" fmla="*/ 1930 w 2054"/>
                <a:gd name="T45" fmla="*/ 288 h 300"/>
                <a:gd name="T46" fmla="*/ 2048 w 2054"/>
                <a:gd name="T47" fmla="*/ 137 h 300"/>
                <a:gd name="T48" fmla="*/ 1907 w 2054"/>
                <a:gd name="T49" fmla="*/ 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4" h="300">
                  <a:moveTo>
                    <a:pt x="1907" y="8"/>
                  </a:moveTo>
                  <a:cubicBezTo>
                    <a:pt x="1842" y="8"/>
                    <a:pt x="1786" y="52"/>
                    <a:pt x="1770" y="115"/>
                  </a:cubicBezTo>
                  <a:cubicBezTo>
                    <a:pt x="1769" y="114"/>
                    <a:pt x="1767" y="114"/>
                    <a:pt x="1766" y="114"/>
                  </a:cubicBezTo>
                  <a:cubicBezTo>
                    <a:pt x="1165" y="114"/>
                    <a:pt x="1165" y="114"/>
                    <a:pt x="1165" y="114"/>
                  </a:cubicBezTo>
                  <a:cubicBezTo>
                    <a:pt x="1164" y="114"/>
                    <a:pt x="1162" y="114"/>
                    <a:pt x="1161" y="115"/>
                  </a:cubicBezTo>
                  <a:cubicBezTo>
                    <a:pt x="1145" y="52"/>
                    <a:pt x="1089" y="8"/>
                    <a:pt x="1024" y="8"/>
                  </a:cubicBezTo>
                  <a:cubicBezTo>
                    <a:pt x="959" y="8"/>
                    <a:pt x="903" y="52"/>
                    <a:pt x="887" y="115"/>
                  </a:cubicBezTo>
                  <a:cubicBezTo>
                    <a:pt x="886" y="114"/>
                    <a:pt x="884" y="114"/>
                    <a:pt x="883" y="114"/>
                  </a:cubicBezTo>
                  <a:cubicBezTo>
                    <a:pt x="282" y="114"/>
                    <a:pt x="282" y="114"/>
                    <a:pt x="282" y="114"/>
                  </a:cubicBezTo>
                  <a:cubicBezTo>
                    <a:pt x="281" y="114"/>
                    <a:pt x="279" y="114"/>
                    <a:pt x="278" y="115"/>
                  </a:cubicBezTo>
                  <a:cubicBezTo>
                    <a:pt x="260" y="46"/>
                    <a:pt x="194" y="0"/>
                    <a:pt x="123" y="9"/>
                  </a:cubicBezTo>
                  <a:cubicBezTo>
                    <a:pt x="53" y="18"/>
                    <a:pt x="0" y="78"/>
                    <a:pt x="0" y="149"/>
                  </a:cubicBezTo>
                  <a:cubicBezTo>
                    <a:pt x="0" y="220"/>
                    <a:pt x="53" y="281"/>
                    <a:pt x="123" y="289"/>
                  </a:cubicBezTo>
                  <a:cubicBezTo>
                    <a:pt x="194" y="298"/>
                    <a:pt x="260" y="253"/>
                    <a:pt x="278" y="183"/>
                  </a:cubicBezTo>
                  <a:cubicBezTo>
                    <a:pt x="279" y="184"/>
                    <a:pt x="281" y="184"/>
                    <a:pt x="282" y="184"/>
                  </a:cubicBezTo>
                  <a:cubicBezTo>
                    <a:pt x="883" y="184"/>
                    <a:pt x="883" y="184"/>
                    <a:pt x="883" y="184"/>
                  </a:cubicBezTo>
                  <a:cubicBezTo>
                    <a:pt x="884" y="184"/>
                    <a:pt x="886" y="184"/>
                    <a:pt x="887" y="183"/>
                  </a:cubicBezTo>
                  <a:cubicBezTo>
                    <a:pt x="903" y="246"/>
                    <a:pt x="959" y="290"/>
                    <a:pt x="1024" y="290"/>
                  </a:cubicBezTo>
                  <a:cubicBezTo>
                    <a:pt x="1089" y="290"/>
                    <a:pt x="1145" y="246"/>
                    <a:pt x="1161" y="183"/>
                  </a:cubicBezTo>
                  <a:cubicBezTo>
                    <a:pt x="1162" y="184"/>
                    <a:pt x="1164" y="184"/>
                    <a:pt x="1165" y="184"/>
                  </a:cubicBezTo>
                  <a:cubicBezTo>
                    <a:pt x="1766" y="184"/>
                    <a:pt x="1766" y="184"/>
                    <a:pt x="1766" y="184"/>
                  </a:cubicBezTo>
                  <a:cubicBezTo>
                    <a:pt x="1767" y="184"/>
                    <a:pt x="1769" y="184"/>
                    <a:pt x="1770" y="183"/>
                  </a:cubicBezTo>
                  <a:cubicBezTo>
                    <a:pt x="1788" y="255"/>
                    <a:pt x="1858" y="300"/>
                    <a:pt x="1930" y="288"/>
                  </a:cubicBezTo>
                  <a:cubicBezTo>
                    <a:pt x="2003" y="276"/>
                    <a:pt x="2054" y="210"/>
                    <a:pt x="2048" y="137"/>
                  </a:cubicBezTo>
                  <a:cubicBezTo>
                    <a:pt x="2041" y="64"/>
                    <a:pt x="1980" y="8"/>
                    <a:pt x="190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37AAD3C8-BD76-475A-A7F1-9DFFE0AC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0713" y="4691063"/>
              <a:ext cx="1257300" cy="1058862"/>
            </a:xfrm>
            <a:custGeom>
              <a:avLst/>
              <a:gdLst>
                <a:gd name="T0" fmla="*/ 351 w 2028"/>
                <a:gd name="T1" fmla="*/ 1237 h 1715"/>
                <a:gd name="T2" fmla="*/ 943 w 2028"/>
                <a:gd name="T3" fmla="*/ 1237 h 1715"/>
                <a:gd name="T4" fmla="*/ 943 w 2028"/>
                <a:gd name="T5" fmla="*/ 1715 h 1715"/>
                <a:gd name="T6" fmla="*/ 1085 w 2028"/>
                <a:gd name="T7" fmla="*/ 1715 h 1715"/>
                <a:gd name="T8" fmla="*/ 1085 w 2028"/>
                <a:gd name="T9" fmla="*/ 1237 h 1715"/>
                <a:gd name="T10" fmla="*/ 1677 w 2028"/>
                <a:gd name="T11" fmla="*/ 1237 h 1715"/>
                <a:gd name="T12" fmla="*/ 1907 w 2028"/>
                <a:gd name="T13" fmla="*/ 1141 h 1715"/>
                <a:gd name="T14" fmla="*/ 1978 w 2028"/>
                <a:gd name="T15" fmla="*/ 785 h 1715"/>
                <a:gd name="T16" fmla="*/ 1677 w 2028"/>
                <a:gd name="T17" fmla="*/ 581 h 1715"/>
                <a:gd name="T18" fmla="*/ 1652 w 2028"/>
                <a:gd name="T19" fmla="*/ 571 h 1715"/>
                <a:gd name="T20" fmla="*/ 1641 w 2028"/>
                <a:gd name="T21" fmla="*/ 546 h 1715"/>
                <a:gd name="T22" fmla="*/ 1315 w 2028"/>
                <a:gd name="T23" fmla="*/ 218 h 1715"/>
                <a:gd name="T24" fmla="*/ 1229 w 2028"/>
                <a:gd name="T25" fmla="*/ 230 h 1715"/>
                <a:gd name="T26" fmla="*/ 989 w 2028"/>
                <a:gd name="T27" fmla="*/ 546 h 1715"/>
                <a:gd name="T28" fmla="*/ 954 w 2028"/>
                <a:gd name="T29" fmla="*/ 581 h 1715"/>
                <a:gd name="T30" fmla="*/ 918 w 2028"/>
                <a:gd name="T31" fmla="*/ 546 h 1715"/>
                <a:gd name="T32" fmla="*/ 1160 w 2028"/>
                <a:gd name="T33" fmla="*/ 180 h 1715"/>
                <a:gd name="T34" fmla="*/ 669 w 2028"/>
                <a:gd name="T35" fmla="*/ 68 h 1715"/>
                <a:gd name="T36" fmla="*/ 387 w 2028"/>
                <a:gd name="T37" fmla="*/ 486 h 1715"/>
                <a:gd name="T38" fmla="*/ 390 w 2028"/>
                <a:gd name="T39" fmla="*/ 542 h 1715"/>
                <a:gd name="T40" fmla="*/ 390 w 2028"/>
                <a:gd name="T41" fmla="*/ 544 h 1715"/>
                <a:gd name="T42" fmla="*/ 390 w 2028"/>
                <a:gd name="T43" fmla="*/ 546 h 1715"/>
                <a:gd name="T44" fmla="*/ 389 w 2028"/>
                <a:gd name="T45" fmla="*/ 551 h 1715"/>
                <a:gd name="T46" fmla="*/ 388 w 2028"/>
                <a:gd name="T47" fmla="*/ 558 h 1715"/>
                <a:gd name="T48" fmla="*/ 385 w 2028"/>
                <a:gd name="T49" fmla="*/ 564 h 1715"/>
                <a:gd name="T50" fmla="*/ 376 w 2028"/>
                <a:gd name="T51" fmla="*/ 574 h 1715"/>
                <a:gd name="T52" fmla="*/ 371 w 2028"/>
                <a:gd name="T53" fmla="*/ 577 h 1715"/>
                <a:gd name="T54" fmla="*/ 364 w 2028"/>
                <a:gd name="T55" fmla="*/ 580 h 1715"/>
                <a:gd name="T56" fmla="*/ 359 w 2028"/>
                <a:gd name="T57" fmla="*/ 581 h 1715"/>
                <a:gd name="T58" fmla="*/ 355 w 2028"/>
                <a:gd name="T59" fmla="*/ 581 h 1715"/>
                <a:gd name="T60" fmla="*/ 351 w 2028"/>
                <a:gd name="T61" fmla="*/ 581 h 1715"/>
                <a:gd name="T62" fmla="*/ 121 w 2028"/>
                <a:gd name="T63" fmla="*/ 677 h 1715"/>
                <a:gd name="T64" fmla="*/ 50 w 2028"/>
                <a:gd name="T65" fmla="*/ 1034 h 1715"/>
                <a:gd name="T66" fmla="*/ 351 w 2028"/>
                <a:gd name="T67" fmla="*/ 1237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8" h="1715">
                  <a:moveTo>
                    <a:pt x="351" y="1237"/>
                  </a:moveTo>
                  <a:cubicBezTo>
                    <a:pt x="943" y="1237"/>
                    <a:pt x="943" y="1237"/>
                    <a:pt x="943" y="1237"/>
                  </a:cubicBezTo>
                  <a:cubicBezTo>
                    <a:pt x="943" y="1715"/>
                    <a:pt x="943" y="1715"/>
                    <a:pt x="943" y="1715"/>
                  </a:cubicBezTo>
                  <a:cubicBezTo>
                    <a:pt x="987" y="1690"/>
                    <a:pt x="1041" y="1690"/>
                    <a:pt x="1085" y="1715"/>
                  </a:cubicBezTo>
                  <a:cubicBezTo>
                    <a:pt x="1085" y="1237"/>
                    <a:pt x="1085" y="1237"/>
                    <a:pt x="1085" y="1237"/>
                  </a:cubicBezTo>
                  <a:cubicBezTo>
                    <a:pt x="1677" y="1237"/>
                    <a:pt x="1677" y="1237"/>
                    <a:pt x="1677" y="1237"/>
                  </a:cubicBezTo>
                  <a:cubicBezTo>
                    <a:pt x="1763" y="1238"/>
                    <a:pt x="1846" y="1203"/>
                    <a:pt x="1907" y="1141"/>
                  </a:cubicBezTo>
                  <a:cubicBezTo>
                    <a:pt x="2000" y="1048"/>
                    <a:pt x="2028" y="907"/>
                    <a:pt x="1978" y="785"/>
                  </a:cubicBezTo>
                  <a:cubicBezTo>
                    <a:pt x="1928" y="662"/>
                    <a:pt x="1809" y="582"/>
                    <a:pt x="1677" y="581"/>
                  </a:cubicBezTo>
                  <a:cubicBezTo>
                    <a:pt x="1667" y="581"/>
                    <a:pt x="1658" y="578"/>
                    <a:pt x="1652" y="571"/>
                  </a:cubicBezTo>
                  <a:cubicBezTo>
                    <a:pt x="1645" y="564"/>
                    <a:pt x="1641" y="556"/>
                    <a:pt x="1641" y="546"/>
                  </a:cubicBezTo>
                  <a:cubicBezTo>
                    <a:pt x="1642" y="366"/>
                    <a:pt x="1496" y="219"/>
                    <a:pt x="1315" y="218"/>
                  </a:cubicBezTo>
                  <a:cubicBezTo>
                    <a:pt x="1286" y="218"/>
                    <a:pt x="1257" y="222"/>
                    <a:pt x="1229" y="230"/>
                  </a:cubicBezTo>
                  <a:cubicBezTo>
                    <a:pt x="1087" y="269"/>
                    <a:pt x="989" y="399"/>
                    <a:pt x="989" y="546"/>
                  </a:cubicBezTo>
                  <a:cubicBezTo>
                    <a:pt x="989" y="566"/>
                    <a:pt x="973" y="581"/>
                    <a:pt x="954" y="581"/>
                  </a:cubicBezTo>
                  <a:cubicBezTo>
                    <a:pt x="934" y="581"/>
                    <a:pt x="918" y="566"/>
                    <a:pt x="918" y="546"/>
                  </a:cubicBezTo>
                  <a:cubicBezTo>
                    <a:pt x="919" y="387"/>
                    <a:pt x="1013" y="243"/>
                    <a:pt x="1160" y="180"/>
                  </a:cubicBezTo>
                  <a:cubicBezTo>
                    <a:pt x="1035" y="45"/>
                    <a:pt x="840" y="0"/>
                    <a:pt x="669" y="68"/>
                  </a:cubicBezTo>
                  <a:cubicBezTo>
                    <a:pt x="497" y="136"/>
                    <a:pt x="385" y="301"/>
                    <a:pt x="387" y="486"/>
                  </a:cubicBezTo>
                  <a:cubicBezTo>
                    <a:pt x="387" y="504"/>
                    <a:pt x="388" y="523"/>
                    <a:pt x="390" y="542"/>
                  </a:cubicBezTo>
                  <a:cubicBezTo>
                    <a:pt x="390" y="543"/>
                    <a:pt x="390" y="543"/>
                    <a:pt x="390" y="544"/>
                  </a:cubicBezTo>
                  <a:cubicBezTo>
                    <a:pt x="390" y="545"/>
                    <a:pt x="390" y="545"/>
                    <a:pt x="390" y="546"/>
                  </a:cubicBezTo>
                  <a:cubicBezTo>
                    <a:pt x="390" y="548"/>
                    <a:pt x="390" y="549"/>
                    <a:pt x="389" y="551"/>
                  </a:cubicBezTo>
                  <a:cubicBezTo>
                    <a:pt x="389" y="553"/>
                    <a:pt x="389" y="556"/>
                    <a:pt x="388" y="558"/>
                  </a:cubicBezTo>
                  <a:cubicBezTo>
                    <a:pt x="387" y="560"/>
                    <a:pt x="386" y="562"/>
                    <a:pt x="385" y="564"/>
                  </a:cubicBezTo>
                  <a:cubicBezTo>
                    <a:pt x="383" y="568"/>
                    <a:pt x="380" y="571"/>
                    <a:pt x="376" y="574"/>
                  </a:cubicBezTo>
                  <a:cubicBezTo>
                    <a:pt x="374" y="575"/>
                    <a:pt x="373" y="576"/>
                    <a:pt x="371" y="577"/>
                  </a:cubicBezTo>
                  <a:cubicBezTo>
                    <a:pt x="368" y="578"/>
                    <a:pt x="366" y="579"/>
                    <a:pt x="364" y="580"/>
                  </a:cubicBezTo>
                  <a:cubicBezTo>
                    <a:pt x="362" y="580"/>
                    <a:pt x="361" y="581"/>
                    <a:pt x="359" y="581"/>
                  </a:cubicBezTo>
                  <a:cubicBezTo>
                    <a:pt x="358" y="581"/>
                    <a:pt x="356" y="581"/>
                    <a:pt x="355" y="581"/>
                  </a:cubicBezTo>
                  <a:cubicBezTo>
                    <a:pt x="351" y="581"/>
                    <a:pt x="351" y="581"/>
                    <a:pt x="351" y="581"/>
                  </a:cubicBezTo>
                  <a:cubicBezTo>
                    <a:pt x="265" y="581"/>
                    <a:pt x="182" y="616"/>
                    <a:pt x="121" y="677"/>
                  </a:cubicBezTo>
                  <a:cubicBezTo>
                    <a:pt x="28" y="771"/>
                    <a:pt x="0" y="912"/>
                    <a:pt x="50" y="1034"/>
                  </a:cubicBezTo>
                  <a:cubicBezTo>
                    <a:pt x="100" y="1156"/>
                    <a:pt x="219" y="1236"/>
                    <a:pt x="351" y="1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5" name="Freeform 14">
            <a:extLst>
              <a:ext uri="{FF2B5EF4-FFF2-40B4-BE49-F238E27FC236}">
                <a16:creationId xmlns:a16="http://schemas.microsoft.com/office/drawing/2014/main" id="{444AB99A-D7AB-465F-B451-E6B245FDD8B9}"/>
              </a:ext>
            </a:extLst>
          </p:cNvPr>
          <p:cNvSpPr>
            <a:spLocks noEditPoints="1"/>
          </p:cNvSpPr>
          <p:nvPr/>
        </p:nvSpPr>
        <p:spPr bwMode="auto">
          <a:xfrm>
            <a:off x="1952779" y="1291255"/>
            <a:ext cx="338996" cy="450535"/>
          </a:xfrm>
          <a:custGeom>
            <a:avLst/>
            <a:gdLst>
              <a:gd name="T0" fmla="*/ 1507 w 1536"/>
              <a:gd name="T1" fmla="*/ 259 h 2049"/>
              <a:gd name="T2" fmla="*/ 782 w 1536"/>
              <a:gd name="T3" fmla="*/ 3 h 2049"/>
              <a:gd name="T4" fmla="*/ 754 w 1536"/>
              <a:gd name="T5" fmla="*/ 3 h 2049"/>
              <a:gd name="T6" fmla="*/ 29 w 1536"/>
              <a:gd name="T7" fmla="*/ 259 h 2049"/>
              <a:gd name="T8" fmla="*/ 0 w 1536"/>
              <a:gd name="T9" fmla="*/ 300 h 2049"/>
              <a:gd name="T10" fmla="*/ 0 w 1536"/>
              <a:gd name="T11" fmla="*/ 812 h 2049"/>
              <a:gd name="T12" fmla="*/ 749 w 1536"/>
              <a:gd name="T13" fmla="*/ 2044 h 2049"/>
              <a:gd name="T14" fmla="*/ 768 w 1536"/>
              <a:gd name="T15" fmla="*/ 2049 h 2049"/>
              <a:gd name="T16" fmla="*/ 787 w 1536"/>
              <a:gd name="T17" fmla="*/ 2044 h 2049"/>
              <a:gd name="T18" fmla="*/ 1536 w 1536"/>
              <a:gd name="T19" fmla="*/ 812 h 2049"/>
              <a:gd name="T20" fmla="*/ 1536 w 1536"/>
              <a:gd name="T21" fmla="*/ 300 h 2049"/>
              <a:gd name="T22" fmla="*/ 1507 w 1536"/>
              <a:gd name="T23" fmla="*/ 259 h 2049"/>
              <a:gd name="T24" fmla="*/ 633 w 1536"/>
              <a:gd name="T25" fmla="*/ 1366 h 2049"/>
              <a:gd name="T26" fmla="*/ 431 w 1536"/>
              <a:gd name="T27" fmla="*/ 1289 h 2049"/>
              <a:gd name="T28" fmla="*/ 382 w 1536"/>
              <a:gd name="T29" fmla="*/ 1421 h 2049"/>
              <a:gd name="T30" fmla="*/ 341 w 1536"/>
              <a:gd name="T31" fmla="*/ 1452 h 2049"/>
              <a:gd name="T32" fmla="*/ 329 w 1536"/>
              <a:gd name="T33" fmla="*/ 1450 h 2049"/>
              <a:gd name="T34" fmla="*/ 301 w 1536"/>
              <a:gd name="T35" fmla="*/ 1396 h 2049"/>
              <a:gd name="T36" fmla="*/ 433 w 1536"/>
              <a:gd name="T37" fmla="*/ 1098 h 2049"/>
              <a:gd name="T38" fmla="*/ 439 w 1536"/>
              <a:gd name="T39" fmla="*/ 1092 h 2049"/>
              <a:gd name="T40" fmla="*/ 920 w 1536"/>
              <a:gd name="T41" fmla="*/ 688 h 2049"/>
              <a:gd name="T42" fmla="*/ 941 w 1536"/>
              <a:gd name="T43" fmla="*/ 664 h 2049"/>
              <a:gd name="T44" fmla="*/ 939 w 1536"/>
              <a:gd name="T45" fmla="*/ 631 h 2049"/>
              <a:gd name="T46" fmla="*/ 882 w 1536"/>
              <a:gd name="T47" fmla="*/ 612 h 2049"/>
              <a:gd name="T48" fmla="*/ 380 w 1536"/>
              <a:gd name="T49" fmla="*/ 1024 h 2049"/>
              <a:gd name="T50" fmla="*/ 330 w 1536"/>
              <a:gd name="T51" fmla="*/ 1040 h 2049"/>
              <a:gd name="T52" fmla="*/ 302 w 1536"/>
              <a:gd name="T53" fmla="*/ 996 h 2049"/>
              <a:gd name="T54" fmla="*/ 1127 w 1536"/>
              <a:gd name="T55" fmla="*/ 428 h 2049"/>
              <a:gd name="T56" fmla="*/ 1237 w 1536"/>
              <a:gd name="T57" fmla="*/ 538 h 2049"/>
              <a:gd name="T58" fmla="*/ 633 w 1536"/>
              <a:gd name="T59" fmla="*/ 1366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6" h="2049">
                <a:moveTo>
                  <a:pt x="1507" y="259"/>
                </a:moveTo>
                <a:cubicBezTo>
                  <a:pt x="782" y="3"/>
                  <a:pt x="782" y="3"/>
                  <a:pt x="782" y="3"/>
                </a:cubicBezTo>
                <a:cubicBezTo>
                  <a:pt x="773" y="0"/>
                  <a:pt x="763" y="0"/>
                  <a:pt x="754" y="3"/>
                </a:cubicBezTo>
                <a:cubicBezTo>
                  <a:pt x="29" y="259"/>
                  <a:pt x="29" y="259"/>
                  <a:pt x="29" y="259"/>
                </a:cubicBezTo>
                <a:cubicBezTo>
                  <a:pt x="11" y="265"/>
                  <a:pt x="0" y="282"/>
                  <a:pt x="0" y="300"/>
                </a:cubicBezTo>
                <a:cubicBezTo>
                  <a:pt x="0" y="812"/>
                  <a:pt x="0" y="812"/>
                  <a:pt x="0" y="812"/>
                </a:cubicBezTo>
                <a:cubicBezTo>
                  <a:pt x="0" y="1474"/>
                  <a:pt x="98" y="1716"/>
                  <a:pt x="749" y="2044"/>
                </a:cubicBezTo>
                <a:cubicBezTo>
                  <a:pt x="755" y="2047"/>
                  <a:pt x="761" y="2049"/>
                  <a:pt x="768" y="2049"/>
                </a:cubicBezTo>
                <a:cubicBezTo>
                  <a:pt x="775" y="2049"/>
                  <a:pt x="781" y="2047"/>
                  <a:pt x="787" y="2044"/>
                </a:cubicBezTo>
                <a:cubicBezTo>
                  <a:pt x="1438" y="1716"/>
                  <a:pt x="1536" y="1474"/>
                  <a:pt x="1536" y="812"/>
                </a:cubicBezTo>
                <a:cubicBezTo>
                  <a:pt x="1536" y="300"/>
                  <a:pt x="1536" y="300"/>
                  <a:pt x="1536" y="300"/>
                </a:cubicBezTo>
                <a:cubicBezTo>
                  <a:pt x="1536" y="282"/>
                  <a:pt x="1525" y="265"/>
                  <a:pt x="1507" y="259"/>
                </a:cubicBezTo>
                <a:close/>
                <a:moveTo>
                  <a:pt x="633" y="1366"/>
                </a:moveTo>
                <a:cubicBezTo>
                  <a:pt x="559" y="1366"/>
                  <a:pt x="491" y="1339"/>
                  <a:pt x="431" y="1289"/>
                </a:cubicBezTo>
                <a:cubicBezTo>
                  <a:pt x="413" y="1330"/>
                  <a:pt x="397" y="1374"/>
                  <a:pt x="382" y="1421"/>
                </a:cubicBezTo>
                <a:cubicBezTo>
                  <a:pt x="377" y="1440"/>
                  <a:pt x="360" y="1452"/>
                  <a:pt x="341" y="1452"/>
                </a:cubicBezTo>
                <a:cubicBezTo>
                  <a:pt x="337" y="1452"/>
                  <a:pt x="333" y="1451"/>
                  <a:pt x="329" y="1450"/>
                </a:cubicBezTo>
                <a:cubicBezTo>
                  <a:pt x="306" y="1443"/>
                  <a:pt x="294" y="1419"/>
                  <a:pt x="301" y="1396"/>
                </a:cubicBezTo>
                <a:cubicBezTo>
                  <a:pt x="336" y="1281"/>
                  <a:pt x="380" y="1183"/>
                  <a:pt x="433" y="1098"/>
                </a:cubicBezTo>
                <a:cubicBezTo>
                  <a:pt x="435" y="1096"/>
                  <a:pt x="437" y="1094"/>
                  <a:pt x="439" y="1092"/>
                </a:cubicBezTo>
                <a:cubicBezTo>
                  <a:pt x="546" y="924"/>
                  <a:pt x="695" y="799"/>
                  <a:pt x="920" y="688"/>
                </a:cubicBezTo>
                <a:cubicBezTo>
                  <a:pt x="930" y="683"/>
                  <a:pt x="938" y="674"/>
                  <a:pt x="941" y="664"/>
                </a:cubicBezTo>
                <a:cubicBezTo>
                  <a:pt x="945" y="653"/>
                  <a:pt x="944" y="641"/>
                  <a:pt x="939" y="631"/>
                </a:cubicBezTo>
                <a:cubicBezTo>
                  <a:pt x="929" y="611"/>
                  <a:pt x="903" y="601"/>
                  <a:pt x="882" y="612"/>
                </a:cubicBezTo>
                <a:cubicBezTo>
                  <a:pt x="652" y="725"/>
                  <a:pt x="493" y="856"/>
                  <a:pt x="380" y="1024"/>
                </a:cubicBezTo>
                <a:cubicBezTo>
                  <a:pt x="369" y="1040"/>
                  <a:pt x="348" y="1047"/>
                  <a:pt x="330" y="1040"/>
                </a:cubicBezTo>
                <a:cubicBezTo>
                  <a:pt x="311" y="1034"/>
                  <a:pt x="300" y="1015"/>
                  <a:pt x="302" y="996"/>
                </a:cubicBezTo>
                <a:cubicBezTo>
                  <a:pt x="333" y="676"/>
                  <a:pt x="771" y="428"/>
                  <a:pt x="1127" y="428"/>
                </a:cubicBezTo>
                <a:cubicBezTo>
                  <a:pt x="1188" y="428"/>
                  <a:pt x="1237" y="477"/>
                  <a:pt x="1237" y="538"/>
                </a:cubicBezTo>
                <a:cubicBezTo>
                  <a:pt x="1237" y="913"/>
                  <a:pt x="968" y="1366"/>
                  <a:pt x="633" y="13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B2D2E7D3-E610-4F7D-A03A-5806A7548F55}"/>
              </a:ext>
            </a:extLst>
          </p:cNvPr>
          <p:cNvSpPr>
            <a:spLocks noEditPoints="1"/>
          </p:cNvSpPr>
          <p:nvPr/>
        </p:nvSpPr>
        <p:spPr bwMode="auto">
          <a:xfrm>
            <a:off x="3100798" y="2086275"/>
            <a:ext cx="447475" cy="445566"/>
          </a:xfrm>
          <a:custGeom>
            <a:avLst/>
            <a:gdLst>
              <a:gd name="T0" fmla="*/ 858 w 862"/>
              <a:gd name="T1" fmla="*/ 383 h 861"/>
              <a:gd name="T2" fmla="*/ 831 w 862"/>
              <a:gd name="T3" fmla="*/ 362 h 861"/>
              <a:gd name="T4" fmla="*/ 742 w 862"/>
              <a:gd name="T5" fmla="*/ 303 h 861"/>
              <a:gd name="T6" fmla="*/ 766 w 862"/>
              <a:gd name="T7" fmla="*/ 197 h 861"/>
              <a:gd name="T8" fmla="*/ 768 w 862"/>
              <a:gd name="T9" fmla="*/ 164 h 861"/>
              <a:gd name="T10" fmla="*/ 700 w 862"/>
              <a:gd name="T11" fmla="*/ 96 h 861"/>
              <a:gd name="T12" fmla="*/ 668 w 862"/>
              <a:gd name="T13" fmla="*/ 98 h 861"/>
              <a:gd name="T14" fmla="*/ 560 w 862"/>
              <a:gd name="T15" fmla="*/ 122 h 861"/>
              <a:gd name="T16" fmla="*/ 502 w 862"/>
              <a:gd name="T17" fmla="*/ 29 h 861"/>
              <a:gd name="T18" fmla="*/ 481 w 862"/>
              <a:gd name="T19" fmla="*/ 4 h 861"/>
              <a:gd name="T20" fmla="*/ 384 w 862"/>
              <a:gd name="T21" fmla="*/ 4 h 861"/>
              <a:gd name="T22" fmla="*/ 363 w 862"/>
              <a:gd name="T23" fmla="*/ 28 h 861"/>
              <a:gd name="T24" fmla="*/ 304 w 862"/>
              <a:gd name="T25" fmla="*/ 120 h 861"/>
              <a:gd name="T26" fmla="*/ 198 w 862"/>
              <a:gd name="T27" fmla="*/ 96 h 861"/>
              <a:gd name="T28" fmla="*/ 165 w 862"/>
              <a:gd name="T29" fmla="*/ 93 h 861"/>
              <a:gd name="T30" fmla="*/ 96 w 862"/>
              <a:gd name="T31" fmla="*/ 162 h 861"/>
              <a:gd name="T32" fmla="*/ 98 w 862"/>
              <a:gd name="T33" fmla="*/ 194 h 861"/>
              <a:gd name="T34" fmla="*/ 122 w 862"/>
              <a:gd name="T35" fmla="*/ 302 h 861"/>
              <a:gd name="T36" fmla="*/ 29 w 862"/>
              <a:gd name="T37" fmla="*/ 360 h 861"/>
              <a:gd name="T38" fmla="*/ 4 w 862"/>
              <a:gd name="T39" fmla="*/ 381 h 861"/>
              <a:gd name="T40" fmla="*/ 4 w 862"/>
              <a:gd name="T41" fmla="*/ 479 h 861"/>
              <a:gd name="T42" fmla="*/ 32 w 862"/>
              <a:gd name="T43" fmla="*/ 500 h 861"/>
              <a:gd name="T44" fmla="*/ 120 w 862"/>
              <a:gd name="T45" fmla="*/ 559 h 861"/>
              <a:gd name="T46" fmla="*/ 96 w 862"/>
              <a:gd name="T47" fmla="*/ 665 h 861"/>
              <a:gd name="T48" fmla="*/ 94 w 862"/>
              <a:gd name="T49" fmla="*/ 698 h 861"/>
              <a:gd name="T50" fmla="*/ 162 w 862"/>
              <a:gd name="T51" fmla="*/ 766 h 861"/>
              <a:gd name="T52" fmla="*/ 194 w 862"/>
              <a:gd name="T53" fmla="*/ 764 h 861"/>
              <a:gd name="T54" fmla="*/ 302 w 862"/>
              <a:gd name="T55" fmla="*/ 740 h 861"/>
              <a:gd name="T56" fmla="*/ 360 w 862"/>
              <a:gd name="T57" fmla="*/ 833 h 861"/>
              <a:gd name="T58" fmla="*/ 381 w 862"/>
              <a:gd name="T59" fmla="*/ 858 h 861"/>
              <a:gd name="T60" fmla="*/ 431 w 862"/>
              <a:gd name="T61" fmla="*/ 861 h 861"/>
              <a:gd name="T62" fmla="*/ 478 w 862"/>
              <a:gd name="T63" fmla="*/ 858 h 861"/>
              <a:gd name="T64" fmla="*/ 499 w 862"/>
              <a:gd name="T65" fmla="*/ 834 h 861"/>
              <a:gd name="T66" fmla="*/ 558 w 862"/>
              <a:gd name="T67" fmla="*/ 742 h 861"/>
              <a:gd name="T68" fmla="*/ 664 w 862"/>
              <a:gd name="T69" fmla="*/ 766 h 861"/>
              <a:gd name="T70" fmla="*/ 697 w 862"/>
              <a:gd name="T71" fmla="*/ 769 h 861"/>
              <a:gd name="T72" fmla="*/ 766 w 862"/>
              <a:gd name="T73" fmla="*/ 700 h 861"/>
              <a:gd name="T74" fmla="*/ 764 w 862"/>
              <a:gd name="T75" fmla="*/ 668 h 861"/>
              <a:gd name="T76" fmla="*/ 740 w 862"/>
              <a:gd name="T77" fmla="*/ 560 h 861"/>
              <a:gd name="T78" fmla="*/ 828 w 862"/>
              <a:gd name="T79" fmla="*/ 502 h 861"/>
              <a:gd name="T80" fmla="*/ 833 w 862"/>
              <a:gd name="T81" fmla="*/ 502 h 861"/>
              <a:gd name="T82" fmla="*/ 858 w 862"/>
              <a:gd name="T83" fmla="*/ 481 h 861"/>
              <a:gd name="T84" fmla="*/ 858 w 862"/>
              <a:gd name="T85" fmla="*/ 383 h 861"/>
              <a:gd name="T86" fmla="*/ 432 w 862"/>
              <a:gd name="T87" fmla="*/ 575 h 861"/>
              <a:gd name="T88" fmla="*/ 288 w 862"/>
              <a:gd name="T89" fmla="*/ 432 h 861"/>
              <a:gd name="T90" fmla="*/ 432 w 862"/>
              <a:gd name="T91" fmla="*/ 288 h 861"/>
              <a:gd name="T92" fmla="*/ 575 w 862"/>
              <a:gd name="T93" fmla="*/ 432 h 861"/>
              <a:gd name="T94" fmla="*/ 432 w 862"/>
              <a:gd name="T95" fmla="*/ 575 h 861"/>
              <a:gd name="T96" fmla="*/ 432 w 862"/>
              <a:gd name="T97" fmla="*/ 575 h 861"/>
              <a:gd name="T98" fmla="*/ 432 w 862"/>
              <a:gd name="T99" fmla="*/ 575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62" h="861">
                <a:moveTo>
                  <a:pt x="858" y="383"/>
                </a:moveTo>
                <a:cubicBezTo>
                  <a:pt x="857" y="371"/>
                  <a:pt x="843" y="362"/>
                  <a:pt x="831" y="362"/>
                </a:cubicBezTo>
                <a:cubicBezTo>
                  <a:pt x="791" y="362"/>
                  <a:pt x="756" y="339"/>
                  <a:pt x="742" y="303"/>
                </a:cubicBezTo>
                <a:cubicBezTo>
                  <a:pt x="727" y="267"/>
                  <a:pt x="736" y="224"/>
                  <a:pt x="766" y="197"/>
                </a:cubicBezTo>
                <a:cubicBezTo>
                  <a:pt x="775" y="188"/>
                  <a:pt x="776" y="174"/>
                  <a:pt x="768" y="164"/>
                </a:cubicBezTo>
                <a:cubicBezTo>
                  <a:pt x="748" y="139"/>
                  <a:pt x="725" y="116"/>
                  <a:pt x="700" y="96"/>
                </a:cubicBezTo>
                <a:cubicBezTo>
                  <a:pt x="690" y="88"/>
                  <a:pt x="676" y="89"/>
                  <a:pt x="668" y="98"/>
                </a:cubicBezTo>
                <a:cubicBezTo>
                  <a:pt x="642" y="127"/>
                  <a:pt x="596" y="137"/>
                  <a:pt x="560" y="122"/>
                </a:cubicBezTo>
                <a:cubicBezTo>
                  <a:pt x="523" y="107"/>
                  <a:pt x="500" y="69"/>
                  <a:pt x="502" y="29"/>
                </a:cubicBezTo>
                <a:cubicBezTo>
                  <a:pt x="503" y="16"/>
                  <a:pt x="494" y="5"/>
                  <a:pt x="481" y="4"/>
                </a:cubicBezTo>
                <a:cubicBezTo>
                  <a:pt x="449" y="0"/>
                  <a:pt x="417" y="0"/>
                  <a:pt x="384" y="4"/>
                </a:cubicBezTo>
                <a:cubicBezTo>
                  <a:pt x="372" y="5"/>
                  <a:pt x="363" y="16"/>
                  <a:pt x="363" y="28"/>
                </a:cubicBezTo>
                <a:cubicBezTo>
                  <a:pt x="364" y="68"/>
                  <a:pt x="341" y="105"/>
                  <a:pt x="304" y="120"/>
                </a:cubicBezTo>
                <a:cubicBezTo>
                  <a:pt x="269" y="134"/>
                  <a:pt x="223" y="124"/>
                  <a:pt x="198" y="96"/>
                </a:cubicBezTo>
                <a:cubicBezTo>
                  <a:pt x="189" y="86"/>
                  <a:pt x="175" y="85"/>
                  <a:pt x="165" y="93"/>
                </a:cubicBezTo>
                <a:cubicBezTo>
                  <a:pt x="139" y="113"/>
                  <a:pt x="116" y="136"/>
                  <a:pt x="96" y="162"/>
                </a:cubicBezTo>
                <a:cubicBezTo>
                  <a:pt x="88" y="172"/>
                  <a:pt x="89" y="186"/>
                  <a:pt x="98" y="194"/>
                </a:cubicBezTo>
                <a:cubicBezTo>
                  <a:pt x="128" y="222"/>
                  <a:pt x="138" y="265"/>
                  <a:pt x="122" y="302"/>
                </a:cubicBezTo>
                <a:cubicBezTo>
                  <a:pt x="107" y="337"/>
                  <a:pt x="71" y="360"/>
                  <a:pt x="29" y="360"/>
                </a:cubicBezTo>
                <a:cubicBezTo>
                  <a:pt x="15" y="359"/>
                  <a:pt x="5" y="369"/>
                  <a:pt x="4" y="381"/>
                </a:cubicBezTo>
                <a:cubicBezTo>
                  <a:pt x="0" y="413"/>
                  <a:pt x="0" y="446"/>
                  <a:pt x="4" y="479"/>
                </a:cubicBezTo>
                <a:cubicBezTo>
                  <a:pt x="5" y="491"/>
                  <a:pt x="20" y="500"/>
                  <a:pt x="32" y="500"/>
                </a:cubicBezTo>
                <a:cubicBezTo>
                  <a:pt x="69" y="499"/>
                  <a:pt x="105" y="522"/>
                  <a:pt x="120" y="559"/>
                </a:cubicBezTo>
                <a:cubicBezTo>
                  <a:pt x="135" y="596"/>
                  <a:pt x="126" y="638"/>
                  <a:pt x="96" y="665"/>
                </a:cubicBezTo>
                <a:cubicBezTo>
                  <a:pt x="87" y="674"/>
                  <a:pt x="86" y="688"/>
                  <a:pt x="94" y="698"/>
                </a:cubicBezTo>
                <a:cubicBezTo>
                  <a:pt x="114" y="723"/>
                  <a:pt x="137" y="746"/>
                  <a:pt x="162" y="766"/>
                </a:cubicBezTo>
                <a:cubicBezTo>
                  <a:pt x="172" y="774"/>
                  <a:pt x="186" y="773"/>
                  <a:pt x="194" y="764"/>
                </a:cubicBezTo>
                <a:cubicBezTo>
                  <a:pt x="220" y="735"/>
                  <a:pt x="266" y="725"/>
                  <a:pt x="302" y="740"/>
                </a:cubicBezTo>
                <a:cubicBezTo>
                  <a:pt x="339" y="755"/>
                  <a:pt x="362" y="793"/>
                  <a:pt x="360" y="833"/>
                </a:cubicBezTo>
                <a:cubicBezTo>
                  <a:pt x="359" y="846"/>
                  <a:pt x="368" y="857"/>
                  <a:pt x="381" y="858"/>
                </a:cubicBezTo>
                <a:cubicBezTo>
                  <a:pt x="397" y="860"/>
                  <a:pt x="414" y="861"/>
                  <a:pt x="431" y="861"/>
                </a:cubicBezTo>
                <a:cubicBezTo>
                  <a:pt x="446" y="861"/>
                  <a:pt x="462" y="860"/>
                  <a:pt x="478" y="858"/>
                </a:cubicBezTo>
                <a:cubicBezTo>
                  <a:pt x="490" y="857"/>
                  <a:pt x="499" y="846"/>
                  <a:pt x="499" y="834"/>
                </a:cubicBezTo>
                <a:cubicBezTo>
                  <a:pt x="498" y="794"/>
                  <a:pt x="521" y="757"/>
                  <a:pt x="558" y="742"/>
                </a:cubicBezTo>
                <a:cubicBezTo>
                  <a:pt x="593" y="728"/>
                  <a:pt x="639" y="738"/>
                  <a:pt x="664" y="766"/>
                </a:cubicBezTo>
                <a:cubicBezTo>
                  <a:pt x="673" y="776"/>
                  <a:pt x="687" y="777"/>
                  <a:pt x="697" y="769"/>
                </a:cubicBezTo>
                <a:cubicBezTo>
                  <a:pt x="723" y="749"/>
                  <a:pt x="746" y="726"/>
                  <a:pt x="766" y="700"/>
                </a:cubicBezTo>
                <a:cubicBezTo>
                  <a:pt x="774" y="690"/>
                  <a:pt x="773" y="676"/>
                  <a:pt x="764" y="668"/>
                </a:cubicBezTo>
                <a:cubicBezTo>
                  <a:pt x="734" y="640"/>
                  <a:pt x="724" y="597"/>
                  <a:pt x="740" y="560"/>
                </a:cubicBezTo>
                <a:cubicBezTo>
                  <a:pt x="754" y="525"/>
                  <a:pt x="790" y="502"/>
                  <a:pt x="828" y="502"/>
                </a:cubicBezTo>
                <a:cubicBezTo>
                  <a:pt x="833" y="502"/>
                  <a:pt x="833" y="502"/>
                  <a:pt x="833" y="502"/>
                </a:cubicBezTo>
                <a:cubicBezTo>
                  <a:pt x="845" y="503"/>
                  <a:pt x="857" y="494"/>
                  <a:pt x="858" y="481"/>
                </a:cubicBezTo>
                <a:cubicBezTo>
                  <a:pt x="862" y="449"/>
                  <a:pt x="862" y="416"/>
                  <a:pt x="858" y="383"/>
                </a:cubicBezTo>
                <a:close/>
                <a:moveTo>
                  <a:pt x="432" y="575"/>
                </a:moveTo>
                <a:cubicBezTo>
                  <a:pt x="353" y="575"/>
                  <a:pt x="288" y="511"/>
                  <a:pt x="288" y="432"/>
                </a:cubicBezTo>
                <a:cubicBezTo>
                  <a:pt x="288" y="353"/>
                  <a:pt x="353" y="288"/>
                  <a:pt x="432" y="288"/>
                </a:cubicBezTo>
                <a:cubicBezTo>
                  <a:pt x="511" y="288"/>
                  <a:pt x="575" y="353"/>
                  <a:pt x="575" y="432"/>
                </a:cubicBezTo>
                <a:cubicBezTo>
                  <a:pt x="575" y="511"/>
                  <a:pt x="511" y="575"/>
                  <a:pt x="432" y="575"/>
                </a:cubicBezTo>
                <a:close/>
                <a:moveTo>
                  <a:pt x="432" y="575"/>
                </a:moveTo>
                <a:cubicBezTo>
                  <a:pt x="432" y="575"/>
                  <a:pt x="432" y="575"/>
                  <a:pt x="432" y="57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CCA301-CE7B-43CE-B4A5-12E21FFF8D07}"/>
              </a:ext>
            </a:extLst>
          </p:cNvPr>
          <p:cNvGrpSpPr/>
          <p:nvPr/>
        </p:nvGrpSpPr>
        <p:grpSpPr>
          <a:xfrm>
            <a:off x="4315184" y="1319992"/>
            <a:ext cx="423221" cy="393061"/>
            <a:chOff x="10179050" y="-1533525"/>
            <a:chExt cx="2049463" cy="1903412"/>
          </a:xfrm>
          <a:solidFill>
            <a:schemeClr val="accent6"/>
          </a:solidFill>
        </p:grpSpPr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05FC21DA-6178-4C04-BC37-FFBF71AAF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4663" y="-157163"/>
              <a:ext cx="303213" cy="179388"/>
            </a:xfrm>
            <a:custGeom>
              <a:avLst/>
              <a:gdLst>
                <a:gd name="T0" fmla="*/ 126 w 141"/>
                <a:gd name="T1" fmla="*/ 3 h 83"/>
                <a:gd name="T2" fmla="*/ 118 w 141"/>
                <a:gd name="T3" fmla="*/ 0 h 83"/>
                <a:gd name="T4" fmla="*/ 80 w 141"/>
                <a:gd name="T5" fmla="*/ 16 h 83"/>
                <a:gd name="T6" fmla="*/ 61 w 141"/>
                <a:gd name="T7" fmla="*/ 16 h 83"/>
                <a:gd name="T8" fmla="*/ 24 w 141"/>
                <a:gd name="T9" fmla="*/ 0 h 83"/>
                <a:gd name="T10" fmla="*/ 16 w 141"/>
                <a:gd name="T11" fmla="*/ 3 h 83"/>
                <a:gd name="T12" fmla="*/ 0 w 141"/>
                <a:gd name="T13" fmla="*/ 24 h 83"/>
                <a:gd name="T14" fmla="*/ 0 w 141"/>
                <a:gd name="T15" fmla="*/ 83 h 83"/>
                <a:gd name="T16" fmla="*/ 141 w 141"/>
                <a:gd name="T17" fmla="*/ 83 h 83"/>
                <a:gd name="T18" fmla="*/ 141 w 141"/>
                <a:gd name="T19" fmla="*/ 24 h 83"/>
                <a:gd name="T20" fmla="*/ 126 w 141"/>
                <a:gd name="T21" fmla="*/ 3 h 83"/>
                <a:gd name="T22" fmla="*/ 126 w 141"/>
                <a:gd name="T23" fmla="*/ 3 h 83"/>
                <a:gd name="T24" fmla="*/ 126 w 141"/>
                <a:gd name="T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83">
                  <a:moveTo>
                    <a:pt x="126" y="3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4" y="19"/>
                    <a:pt x="67" y="19"/>
                    <a:pt x="61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7" y="6"/>
                    <a:pt x="0" y="15"/>
                    <a:pt x="0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35" y="6"/>
                    <a:pt x="126" y="3"/>
                  </a:cubicBezTo>
                  <a:close/>
                  <a:moveTo>
                    <a:pt x="126" y="3"/>
                  </a:moveTo>
                  <a:cubicBezTo>
                    <a:pt x="126" y="3"/>
                    <a:pt x="126" y="3"/>
                    <a:pt x="12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F6044B98-14E3-4AA3-8E12-69B6C9451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8138" y="-638175"/>
              <a:ext cx="577850" cy="660400"/>
            </a:xfrm>
            <a:custGeom>
              <a:avLst/>
              <a:gdLst>
                <a:gd name="T0" fmla="*/ 0 w 268"/>
                <a:gd name="T1" fmla="*/ 307 h 307"/>
                <a:gd name="T2" fmla="*/ 16 w 268"/>
                <a:gd name="T3" fmla="*/ 307 h 307"/>
                <a:gd name="T4" fmla="*/ 16 w 268"/>
                <a:gd name="T5" fmla="*/ 248 h 307"/>
                <a:gd name="T6" fmla="*/ 64 w 268"/>
                <a:gd name="T7" fmla="*/ 182 h 307"/>
                <a:gd name="T8" fmla="*/ 65 w 268"/>
                <a:gd name="T9" fmla="*/ 182 h 307"/>
                <a:gd name="T10" fmla="*/ 81 w 268"/>
                <a:gd name="T11" fmla="*/ 177 h 307"/>
                <a:gd name="T12" fmla="*/ 97 w 268"/>
                <a:gd name="T13" fmla="*/ 178 h 307"/>
                <a:gd name="T14" fmla="*/ 134 w 268"/>
                <a:gd name="T15" fmla="*/ 193 h 307"/>
                <a:gd name="T16" fmla="*/ 170 w 268"/>
                <a:gd name="T17" fmla="*/ 178 h 307"/>
                <a:gd name="T18" fmla="*/ 186 w 268"/>
                <a:gd name="T19" fmla="*/ 177 h 307"/>
                <a:gd name="T20" fmla="*/ 203 w 268"/>
                <a:gd name="T21" fmla="*/ 182 h 307"/>
                <a:gd name="T22" fmla="*/ 203 w 268"/>
                <a:gd name="T23" fmla="*/ 182 h 307"/>
                <a:gd name="T24" fmla="*/ 251 w 268"/>
                <a:gd name="T25" fmla="*/ 248 h 307"/>
                <a:gd name="T26" fmla="*/ 251 w 268"/>
                <a:gd name="T27" fmla="*/ 307 h 307"/>
                <a:gd name="T28" fmla="*/ 268 w 268"/>
                <a:gd name="T29" fmla="*/ 307 h 307"/>
                <a:gd name="T30" fmla="*/ 268 w 268"/>
                <a:gd name="T31" fmla="*/ 20 h 307"/>
                <a:gd name="T32" fmla="*/ 247 w 268"/>
                <a:gd name="T33" fmla="*/ 0 h 307"/>
                <a:gd name="T34" fmla="*/ 21 w 268"/>
                <a:gd name="T35" fmla="*/ 0 h 307"/>
                <a:gd name="T36" fmla="*/ 0 w 268"/>
                <a:gd name="T37" fmla="*/ 20 h 307"/>
                <a:gd name="T38" fmla="*/ 0 w 268"/>
                <a:gd name="T39" fmla="*/ 307 h 307"/>
                <a:gd name="T40" fmla="*/ 134 w 268"/>
                <a:gd name="T41" fmla="*/ 28 h 307"/>
                <a:gd name="T42" fmla="*/ 204 w 268"/>
                <a:gd name="T43" fmla="*/ 98 h 307"/>
                <a:gd name="T44" fmla="*/ 134 w 268"/>
                <a:gd name="T45" fmla="*/ 169 h 307"/>
                <a:gd name="T46" fmla="*/ 63 w 268"/>
                <a:gd name="T47" fmla="*/ 98 h 307"/>
                <a:gd name="T48" fmla="*/ 134 w 268"/>
                <a:gd name="T49" fmla="*/ 28 h 307"/>
                <a:gd name="T50" fmla="*/ 134 w 268"/>
                <a:gd name="T51" fmla="*/ 28 h 307"/>
                <a:gd name="T52" fmla="*/ 134 w 268"/>
                <a:gd name="T53" fmla="*/ 2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307">
                  <a:moveTo>
                    <a:pt x="0" y="307"/>
                  </a:moveTo>
                  <a:cubicBezTo>
                    <a:pt x="16" y="307"/>
                    <a:pt x="16" y="307"/>
                    <a:pt x="16" y="307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6" y="218"/>
                    <a:pt x="36" y="192"/>
                    <a:pt x="64" y="182"/>
                  </a:cubicBezTo>
                  <a:cubicBezTo>
                    <a:pt x="64" y="182"/>
                    <a:pt x="65" y="182"/>
                    <a:pt x="65" y="182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7" y="175"/>
                    <a:pt x="92" y="176"/>
                    <a:pt x="97" y="178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5" y="176"/>
                    <a:pt x="181" y="175"/>
                    <a:pt x="186" y="177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32" y="192"/>
                    <a:pt x="251" y="218"/>
                    <a:pt x="251" y="248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68" y="307"/>
                    <a:pt x="268" y="307"/>
                    <a:pt x="268" y="30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8" y="9"/>
                    <a:pt x="258" y="0"/>
                    <a:pt x="24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307"/>
                  </a:lnTo>
                  <a:close/>
                  <a:moveTo>
                    <a:pt x="134" y="28"/>
                  </a:moveTo>
                  <a:cubicBezTo>
                    <a:pt x="173" y="28"/>
                    <a:pt x="204" y="59"/>
                    <a:pt x="204" y="98"/>
                  </a:cubicBezTo>
                  <a:cubicBezTo>
                    <a:pt x="204" y="137"/>
                    <a:pt x="173" y="169"/>
                    <a:pt x="134" y="169"/>
                  </a:cubicBezTo>
                  <a:cubicBezTo>
                    <a:pt x="95" y="169"/>
                    <a:pt x="63" y="137"/>
                    <a:pt x="63" y="98"/>
                  </a:cubicBezTo>
                  <a:cubicBezTo>
                    <a:pt x="63" y="59"/>
                    <a:pt x="95" y="28"/>
                    <a:pt x="134" y="28"/>
                  </a:cubicBezTo>
                  <a:close/>
                  <a:moveTo>
                    <a:pt x="134" y="28"/>
                  </a:moveTo>
                  <a:cubicBezTo>
                    <a:pt x="134" y="28"/>
                    <a:pt x="134" y="28"/>
                    <a:pt x="13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F4A3D6F2-F994-4641-9ED2-275923DDA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6263" y="-476250"/>
              <a:ext cx="100013" cy="100013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3 h 47"/>
                <a:gd name="T4" fmla="*/ 24 w 47"/>
                <a:gd name="T5" fmla="*/ 0 h 47"/>
                <a:gd name="T6" fmla="*/ 0 w 47"/>
                <a:gd name="T7" fmla="*/ 23 h 47"/>
                <a:gd name="T8" fmla="*/ 24 w 47"/>
                <a:gd name="T9" fmla="*/ 47 h 47"/>
                <a:gd name="T10" fmla="*/ 24 w 47"/>
                <a:gd name="T11" fmla="*/ 47 h 47"/>
                <a:gd name="T12" fmla="*/ 24 w 47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3B598113-87F7-4715-B8BA-4197AE506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650" y="-1533525"/>
              <a:ext cx="831850" cy="592138"/>
            </a:xfrm>
            <a:custGeom>
              <a:avLst/>
              <a:gdLst>
                <a:gd name="T0" fmla="*/ 358 w 385"/>
                <a:gd name="T1" fmla="*/ 111 h 275"/>
                <a:gd name="T2" fmla="*/ 303 w 385"/>
                <a:gd name="T3" fmla="*/ 111 h 275"/>
                <a:gd name="T4" fmla="*/ 274 w 385"/>
                <a:gd name="T5" fmla="*/ 82 h 275"/>
                <a:gd name="T6" fmla="*/ 192 w 385"/>
                <a:gd name="T7" fmla="*/ 0 h 275"/>
                <a:gd name="T8" fmla="*/ 110 w 385"/>
                <a:gd name="T9" fmla="*/ 82 h 275"/>
                <a:gd name="T10" fmla="*/ 82 w 385"/>
                <a:gd name="T11" fmla="*/ 111 h 275"/>
                <a:gd name="T12" fmla="*/ 26 w 385"/>
                <a:gd name="T13" fmla="*/ 111 h 275"/>
                <a:gd name="T14" fmla="*/ 0 w 385"/>
                <a:gd name="T15" fmla="*/ 137 h 275"/>
                <a:gd name="T16" fmla="*/ 0 w 385"/>
                <a:gd name="T17" fmla="*/ 248 h 275"/>
                <a:gd name="T18" fmla="*/ 26 w 385"/>
                <a:gd name="T19" fmla="*/ 275 h 275"/>
                <a:gd name="T20" fmla="*/ 358 w 385"/>
                <a:gd name="T21" fmla="*/ 275 h 275"/>
                <a:gd name="T22" fmla="*/ 385 w 385"/>
                <a:gd name="T23" fmla="*/ 248 h 275"/>
                <a:gd name="T24" fmla="*/ 385 w 385"/>
                <a:gd name="T25" fmla="*/ 137 h 275"/>
                <a:gd name="T26" fmla="*/ 358 w 385"/>
                <a:gd name="T27" fmla="*/ 111 h 275"/>
                <a:gd name="T28" fmla="*/ 192 w 385"/>
                <a:gd name="T29" fmla="*/ 117 h 275"/>
                <a:gd name="T30" fmla="*/ 160 w 385"/>
                <a:gd name="T31" fmla="*/ 85 h 275"/>
                <a:gd name="T32" fmla="*/ 192 w 385"/>
                <a:gd name="T33" fmla="*/ 54 h 275"/>
                <a:gd name="T34" fmla="*/ 224 w 385"/>
                <a:gd name="T35" fmla="*/ 85 h 275"/>
                <a:gd name="T36" fmla="*/ 192 w 385"/>
                <a:gd name="T37" fmla="*/ 117 h 275"/>
                <a:gd name="T38" fmla="*/ 192 w 385"/>
                <a:gd name="T39" fmla="*/ 117 h 275"/>
                <a:gd name="T40" fmla="*/ 192 w 385"/>
                <a:gd name="T41" fmla="*/ 11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5" h="275">
                  <a:moveTo>
                    <a:pt x="358" y="111"/>
                  </a:moveTo>
                  <a:cubicBezTo>
                    <a:pt x="303" y="111"/>
                    <a:pt x="303" y="111"/>
                    <a:pt x="303" y="111"/>
                  </a:cubicBezTo>
                  <a:cubicBezTo>
                    <a:pt x="287" y="111"/>
                    <a:pt x="274" y="98"/>
                    <a:pt x="274" y="82"/>
                  </a:cubicBezTo>
                  <a:cubicBezTo>
                    <a:pt x="274" y="37"/>
                    <a:pt x="237" y="0"/>
                    <a:pt x="192" y="0"/>
                  </a:cubicBezTo>
                  <a:cubicBezTo>
                    <a:pt x="147" y="0"/>
                    <a:pt x="110" y="37"/>
                    <a:pt x="110" y="82"/>
                  </a:cubicBezTo>
                  <a:cubicBezTo>
                    <a:pt x="110" y="98"/>
                    <a:pt x="98" y="111"/>
                    <a:pt x="82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12" y="111"/>
                    <a:pt x="0" y="123"/>
                    <a:pt x="0" y="13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3"/>
                    <a:pt x="12" y="275"/>
                    <a:pt x="26" y="275"/>
                  </a:cubicBezTo>
                  <a:cubicBezTo>
                    <a:pt x="358" y="275"/>
                    <a:pt x="358" y="275"/>
                    <a:pt x="358" y="275"/>
                  </a:cubicBezTo>
                  <a:cubicBezTo>
                    <a:pt x="373" y="275"/>
                    <a:pt x="385" y="263"/>
                    <a:pt x="385" y="248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5" y="123"/>
                    <a:pt x="373" y="111"/>
                    <a:pt x="358" y="111"/>
                  </a:cubicBezTo>
                  <a:close/>
                  <a:moveTo>
                    <a:pt x="192" y="117"/>
                  </a:moveTo>
                  <a:cubicBezTo>
                    <a:pt x="175" y="117"/>
                    <a:pt x="160" y="103"/>
                    <a:pt x="160" y="85"/>
                  </a:cubicBezTo>
                  <a:cubicBezTo>
                    <a:pt x="160" y="68"/>
                    <a:pt x="175" y="54"/>
                    <a:pt x="192" y="54"/>
                  </a:cubicBezTo>
                  <a:cubicBezTo>
                    <a:pt x="210" y="54"/>
                    <a:pt x="224" y="68"/>
                    <a:pt x="224" y="85"/>
                  </a:cubicBezTo>
                  <a:cubicBezTo>
                    <a:pt x="224" y="103"/>
                    <a:pt x="210" y="117"/>
                    <a:pt x="192" y="117"/>
                  </a:cubicBezTo>
                  <a:close/>
                  <a:moveTo>
                    <a:pt x="192" y="117"/>
                  </a:moveTo>
                  <a:cubicBezTo>
                    <a:pt x="192" y="117"/>
                    <a:pt x="192" y="117"/>
                    <a:pt x="192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AE871F26-9488-4B83-ABEA-B7F2241C9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9050" y="-1179513"/>
              <a:ext cx="2049463" cy="1549400"/>
            </a:xfrm>
            <a:custGeom>
              <a:avLst/>
              <a:gdLst>
                <a:gd name="T0" fmla="*/ 858 w 950"/>
                <a:gd name="T1" fmla="*/ 0 h 721"/>
                <a:gd name="T2" fmla="*/ 725 w 950"/>
                <a:gd name="T3" fmla="*/ 0 h 721"/>
                <a:gd name="T4" fmla="*/ 725 w 950"/>
                <a:gd name="T5" fmla="*/ 139 h 721"/>
                <a:gd name="T6" fmla="*/ 696 w 950"/>
                <a:gd name="T7" fmla="*/ 168 h 721"/>
                <a:gd name="T8" fmla="*/ 254 w 950"/>
                <a:gd name="T9" fmla="*/ 168 h 721"/>
                <a:gd name="T10" fmla="*/ 226 w 950"/>
                <a:gd name="T11" fmla="*/ 139 h 721"/>
                <a:gd name="T12" fmla="*/ 226 w 950"/>
                <a:gd name="T13" fmla="*/ 0 h 721"/>
                <a:gd name="T14" fmla="*/ 93 w 950"/>
                <a:gd name="T15" fmla="*/ 0 h 721"/>
                <a:gd name="T16" fmla="*/ 0 w 950"/>
                <a:gd name="T17" fmla="*/ 93 h 721"/>
                <a:gd name="T18" fmla="*/ 0 w 950"/>
                <a:gd name="T19" fmla="*/ 628 h 721"/>
                <a:gd name="T20" fmla="*/ 93 w 950"/>
                <a:gd name="T21" fmla="*/ 721 h 721"/>
                <a:gd name="T22" fmla="*/ 858 w 950"/>
                <a:gd name="T23" fmla="*/ 721 h 721"/>
                <a:gd name="T24" fmla="*/ 950 w 950"/>
                <a:gd name="T25" fmla="*/ 628 h 721"/>
                <a:gd name="T26" fmla="*/ 950 w 950"/>
                <a:gd name="T27" fmla="*/ 93 h 721"/>
                <a:gd name="T28" fmla="*/ 858 w 950"/>
                <a:gd name="T29" fmla="*/ 0 h 721"/>
                <a:gd name="T30" fmla="*/ 561 w 950"/>
                <a:gd name="T31" fmla="*/ 277 h 721"/>
                <a:gd name="T32" fmla="*/ 672 w 950"/>
                <a:gd name="T33" fmla="*/ 277 h 721"/>
                <a:gd name="T34" fmla="*/ 701 w 950"/>
                <a:gd name="T35" fmla="*/ 305 h 721"/>
                <a:gd name="T36" fmla="*/ 672 w 950"/>
                <a:gd name="T37" fmla="*/ 334 h 721"/>
                <a:gd name="T38" fmla="*/ 561 w 950"/>
                <a:gd name="T39" fmla="*/ 334 h 721"/>
                <a:gd name="T40" fmla="*/ 533 w 950"/>
                <a:gd name="T41" fmla="*/ 305 h 721"/>
                <a:gd name="T42" fmla="*/ 561 w 950"/>
                <a:gd name="T43" fmla="*/ 277 h 721"/>
                <a:gd name="T44" fmla="*/ 463 w 950"/>
                <a:gd name="T45" fmla="*/ 582 h 721"/>
                <a:gd name="T46" fmla="*/ 439 w 950"/>
                <a:gd name="T47" fmla="*/ 606 h 721"/>
                <a:gd name="T48" fmla="*/ 124 w 950"/>
                <a:gd name="T49" fmla="*/ 606 h 721"/>
                <a:gd name="T50" fmla="*/ 101 w 950"/>
                <a:gd name="T51" fmla="*/ 582 h 721"/>
                <a:gd name="T52" fmla="*/ 101 w 950"/>
                <a:gd name="T53" fmla="*/ 228 h 721"/>
                <a:gd name="T54" fmla="*/ 124 w 950"/>
                <a:gd name="T55" fmla="*/ 205 h 721"/>
                <a:gd name="T56" fmla="*/ 439 w 950"/>
                <a:gd name="T57" fmla="*/ 205 h 721"/>
                <a:gd name="T58" fmla="*/ 463 w 950"/>
                <a:gd name="T59" fmla="*/ 228 h 721"/>
                <a:gd name="T60" fmla="*/ 463 w 950"/>
                <a:gd name="T61" fmla="*/ 582 h 721"/>
                <a:gd name="T62" fmla="*/ 838 w 950"/>
                <a:gd name="T63" fmla="*/ 555 h 721"/>
                <a:gd name="T64" fmla="*/ 561 w 950"/>
                <a:gd name="T65" fmla="*/ 555 h 721"/>
                <a:gd name="T66" fmla="*/ 533 w 950"/>
                <a:gd name="T67" fmla="*/ 526 h 721"/>
                <a:gd name="T68" fmla="*/ 561 w 950"/>
                <a:gd name="T69" fmla="*/ 498 h 721"/>
                <a:gd name="T70" fmla="*/ 838 w 950"/>
                <a:gd name="T71" fmla="*/ 498 h 721"/>
                <a:gd name="T72" fmla="*/ 866 w 950"/>
                <a:gd name="T73" fmla="*/ 526 h 721"/>
                <a:gd name="T74" fmla="*/ 838 w 950"/>
                <a:gd name="T75" fmla="*/ 555 h 721"/>
                <a:gd name="T76" fmla="*/ 838 w 950"/>
                <a:gd name="T77" fmla="*/ 444 h 721"/>
                <a:gd name="T78" fmla="*/ 561 w 950"/>
                <a:gd name="T79" fmla="*/ 444 h 721"/>
                <a:gd name="T80" fmla="*/ 533 w 950"/>
                <a:gd name="T81" fmla="*/ 416 h 721"/>
                <a:gd name="T82" fmla="*/ 561 w 950"/>
                <a:gd name="T83" fmla="*/ 387 h 721"/>
                <a:gd name="T84" fmla="*/ 838 w 950"/>
                <a:gd name="T85" fmla="*/ 387 h 721"/>
                <a:gd name="T86" fmla="*/ 866 w 950"/>
                <a:gd name="T87" fmla="*/ 416 h 721"/>
                <a:gd name="T88" fmla="*/ 838 w 950"/>
                <a:gd name="T89" fmla="*/ 444 h 721"/>
                <a:gd name="T90" fmla="*/ 838 w 950"/>
                <a:gd name="T91" fmla="*/ 444 h 721"/>
                <a:gd name="T92" fmla="*/ 838 w 950"/>
                <a:gd name="T93" fmla="*/ 44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0" h="721">
                  <a:moveTo>
                    <a:pt x="858" y="0"/>
                  </a:moveTo>
                  <a:cubicBezTo>
                    <a:pt x="725" y="0"/>
                    <a:pt x="725" y="0"/>
                    <a:pt x="725" y="0"/>
                  </a:cubicBezTo>
                  <a:cubicBezTo>
                    <a:pt x="725" y="139"/>
                    <a:pt x="725" y="139"/>
                    <a:pt x="725" y="139"/>
                  </a:cubicBezTo>
                  <a:cubicBezTo>
                    <a:pt x="725" y="155"/>
                    <a:pt x="712" y="168"/>
                    <a:pt x="696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38" y="168"/>
                    <a:pt x="226" y="155"/>
                    <a:pt x="226" y="13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0" y="679"/>
                    <a:pt x="42" y="721"/>
                    <a:pt x="93" y="721"/>
                  </a:cubicBezTo>
                  <a:cubicBezTo>
                    <a:pt x="858" y="721"/>
                    <a:pt x="858" y="721"/>
                    <a:pt x="858" y="721"/>
                  </a:cubicBezTo>
                  <a:cubicBezTo>
                    <a:pt x="909" y="721"/>
                    <a:pt x="950" y="679"/>
                    <a:pt x="950" y="628"/>
                  </a:cubicBezTo>
                  <a:cubicBezTo>
                    <a:pt x="950" y="93"/>
                    <a:pt x="950" y="93"/>
                    <a:pt x="950" y="93"/>
                  </a:cubicBezTo>
                  <a:cubicBezTo>
                    <a:pt x="950" y="42"/>
                    <a:pt x="909" y="0"/>
                    <a:pt x="858" y="0"/>
                  </a:cubicBezTo>
                  <a:close/>
                  <a:moveTo>
                    <a:pt x="561" y="277"/>
                  </a:moveTo>
                  <a:cubicBezTo>
                    <a:pt x="672" y="277"/>
                    <a:pt x="672" y="277"/>
                    <a:pt x="672" y="277"/>
                  </a:cubicBezTo>
                  <a:cubicBezTo>
                    <a:pt x="688" y="277"/>
                    <a:pt x="701" y="289"/>
                    <a:pt x="701" y="305"/>
                  </a:cubicBezTo>
                  <a:cubicBezTo>
                    <a:pt x="701" y="321"/>
                    <a:pt x="688" y="334"/>
                    <a:pt x="672" y="334"/>
                  </a:cubicBezTo>
                  <a:cubicBezTo>
                    <a:pt x="561" y="334"/>
                    <a:pt x="561" y="334"/>
                    <a:pt x="561" y="334"/>
                  </a:cubicBezTo>
                  <a:cubicBezTo>
                    <a:pt x="546" y="334"/>
                    <a:pt x="533" y="321"/>
                    <a:pt x="533" y="305"/>
                  </a:cubicBezTo>
                  <a:cubicBezTo>
                    <a:pt x="533" y="289"/>
                    <a:pt x="546" y="277"/>
                    <a:pt x="561" y="277"/>
                  </a:cubicBezTo>
                  <a:close/>
                  <a:moveTo>
                    <a:pt x="463" y="582"/>
                  </a:moveTo>
                  <a:cubicBezTo>
                    <a:pt x="463" y="595"/>
                    <a:pt x="452" y="606"/>
                    <a:pt x="439" y="606"/>
                  </a:cubicBezTo>
                  <a:cubicBezTo>
                    <a:pt x="124" y="606"/>
                    <a:pt x="124" y="606"/>
                    <a:pt x="124" y="606"/>
                  </a:cubicBezTo>
                  <a:cubicBezTo>
                    <a:pt x="111" y="606"/>
                    <a:pt x="101" y="595"/>
                    <a:pt x="101" y="582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1" y="215"/>
                    <a:pt x="111" y="205"/>
                    <a:pt x="124" y="205"/>
                  </a:cubicBezTo>
                  <a:cubicBezTo>
                    <a:pt x="439" y="205"/>
                    <a:pt x="439" y="205"/>
                    <a:pt x="439" y="205"/>
                  </a:cubicBezTo>
                  <a:cubicBezTo>
                    <a:pt x="452" y="205"/>
                    <a:pt x="463" y="215"/>
                    <a:pt x="463" y="228"/>
                  </a:cubicBezTo>
                  <a:lnTo>
                    <a:pt x="463" y="582"/>
                  </a:lnTo>
                  <a:close/>
                  <a:moveTo>
                    <a:pt x="838" y="555"/>
                  </a:moveTo>
                  <a:cubicBezTo>
                    <a:pt x="561" y="555"/>
                    <a:pt x="561" y="555"/>
                    <a:pt x="561" y="555"/>
                  </a:cubicBezTo>
                  <a:cubicBezTo>
                    <a:pt x="546" y="555"/>
                    <a:pt x="533" y="542"/>
                    <a:pt x="533" y="526"/>
                  </a:cubicBezTo>
                  <a:cubicBezTo>
                    <a:pt x="533" y="510"/>
                    <a:pt x="546" y="498"/>
                    <a:pt x="561" y="498"/>
                  </a:cubicBezTo>
                  <a:cubicBezTo>
                    <a:pt x="838" y="498"/>
                    <a:pt x="838" y="498"/>
                    <a:pt x="838" y="498"/>
                  </a:cubicBezTo>
                  <a:cubicBezTo>
                    <a:pt x="854" y="498"/>
                    <a:pt x="866" y="510"/>
                    <a:pt x="866" y="526"/>
                  </a:cubicBezTo>
                  <a:cubicBezTo>
                    <a:pt x="866" y="542"/>
                    <a:pt x="854" y="555"/>
                    <a:pt x="838" y="555"/>
                  </a:cubicBezTo>
                  <a:close/>
                  <a:moveTo>
                    <a:pt x="838" y="444"/>
                  </a:moveTo>
                  <a:cubicBezTo>
                    <a:pt x="561" y="444"/>
                    <a:pt x="561" y="444"/>
                    <a:pt x="561" y="444"/>
                  </a:cubicBezTo>
                  <a:cubicBezTo>
                    <a:pt x="546" y="444"/>
                    <a:pt x="533" y="431"/>
                    <a:pt x="533" y="416"/>
                  </a:cubicBezTo>
                  <a:cubicBezTo>
                    <a:pt x="533" y="400"/>
                    <a:pt x="546" y="387"/>
                    <a:pt x="561" y="387"/>
                  </a:cubicBezTo>
                  <a:cubicBezTo>
                    <a:pt x="838" y="387"/>
                    <a:pt x="838" y="387"/>
                    <a:pt x="838" y="387"/>
                  </a:cubicBezTo>
                  <a:cubicBezTo>
                    <a:pt x="854" y="387"/>
                    <a:pt x="866" y="400"/>
                    <a:pt x="866" y="416"/>
                  </a:cubicBezTo>
                  <a:cubicBezTo>
                    <a:pt x="866" y="431"/>
                    <a:pt x="854" y="444"/>
                    <a:pt x="838" y="444"/>
                  </a:cubicBezTo>
                  <a:close/>
                  <a:moveTo>
                    <a:pt x="838" y="444"/>
                  </a:moveTo>
                  <a:cubicBezTo>
                    <a:pt x="838" y="444"/>
                    <a:pt x="838" y="444"/>
                    <a:pt x="838" y="4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45823-81A0-4076-A93F-607E5A9E0270}"/>
              </a:ext>
            </a:extLst>
          </p:cNvPr>
          <p:cNvGrpSpPr/>
          <p:nvPr/>
        </p:nvGrpSpPr>
        <p:grpSpPr>
          <a:xfrm>
            <a:off x="5511972" y="2133285"/>
            <a:ext cx="434169" cy="351547"/>
            <a:chOff x="-2617788" y="2101850"/>
            <a:chExt cx="1276351" cy="1033463"/>
          </a:xfrm>
          <a:solidFill>
            <a:schemeClr val="accent5"/>
          </a:solidFill>
        </p:grpSpPr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D234A505-33D1-4136-AA5B-9045131C1A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3775" y="2103438"/>
              <a:ext cx="566738" cy="736600"/>
            </a:xfrm>
            <a:custGeom>
              <a:avLst/>
              <a:gdLst>
                <a:gd name="T0" fmla="*/ 345 w 694"/>
                <a:gd name="T1" fmla="*/ 2 h 906"/>
                <a:gd name="T2" fmla="*/ 79 w 694"/>
                <a:gd name="T3" fmla="*/ 273 h 906"/>
                <a:gd name="T4" fmla="*/ 79 w 694"/>
                <a:gd name="T5" fmla="*/ 282 h 906"/>
                <a:gd name="T6" fmla="*/ 101 w 694"/>
                <a:gd name="T7" fmla="*/ 305 h 906"/>
                <a:gd name="T8" fmla="*/ 174 w 694"/>
                <a:gd name="T9" fmla="*/ 305 h 906"/>
                <a:gd name="T10" fmla="*/ 197 w 694"/>
                <a:gd name="T11" fmla="*/ 282 h 906"/>
                <a:gd name="T12" fmla="*/ 197 w 694"/>
                <a:gd name="T13" fmla="*/ 279 h 906"/>
                <a:gd name="T14" fmla="*/ 340 w 694"/>
                <a:gd name="T15" fmla="*/ 121 h 906"/>
                <a:gd name="T16" fmla="*/ 502 w 694"/>
                <a:gd name="T17" fmla="*/ 273 h 906"/>
                <a:gd name="T18" fmla="*/ 502 w 694"/>
                <a:gd name="T19" fmla="*/ 368 h 906"/>
                <a:gd name="T20" fmla="*/ 277 w 694"/>
                <a:gd name="T21" fmla="*/ 368 h 906"/>
                <a:gd name="T22" fmla="*/ 277 w 694"/>
                <a:gd name="T23" fmla="*/ 368 h 906"/>
                <a:gd name="T24" fmla="*/ 70 w 694"/>
                <a:gd name="T25" fmla="*/ 368 h 906"/>
                <a:gd name="T26" fmla="*/ 0 w 694"/>
                <a:gd name="T27" fmla="*/ 439 h 906"/>
                <a:gd name="T28" fmla="*/ 0 w 694"/>
                <a:gd name="T29" fmla="*/ 834 h 906"/>
                <a:gd name="T30" fmla="*/ 72 w 694"/>
                <a:gd name="T31" fmla="*/ 906 h 906"/>
                <a:gd name="T32" fmla="*/ 623 w 694"/>
                <a:gd name="T33" fmla="*/ 906 h 906"/>
                <a:gd name="T34" fmla="*/ 694 w 694"/>
                <a:gd name="T35" fmla="*/ 834 h 906"/>
                <a:gd name="T36" fmla="*/ 694 w 694"/>
                <a:gd name="T37" fmla="*/ 439 h 906"/>
                <a:gd name="T38" fmla="*/ 623 w 694"/>
                <a:gd name="T39" fmla="*/ 368 h 906"/>
                <a:gd name="T40" fmla="*/ 621 w 694"/>
                <a:gd name="T41" fmla="*/ 368 h 906"/>
                <a:gd name="T42" fmla="*/ 621 w 694"/>
                <a:gd name="T43" fmla="*/ 281 h 906"/>
                <a:gd name="T44" fmla="*/ 345 w 694"/>
                <a:gd name="T45" fmla="*/ 2 h 906"/>
                <a:gd name="T46" fmla="*/ 390 w 694"/>
                <a:gd name="T47" fmla="*/ 654 h 906"/>
                <a:gd name="T48" fmla="*/ 383 w 694"/>
                <a:gd name="T49" fmla="*/ 668 h 906"/>
                <a:gd name="T50" fmla="*/ 383 w 694"/>
                <a:gd name="T51" fmla="*/ 755 h 906"/>
                <a:gd name="T52" fmla="*/ 367 w 694"/>
                <a:gd name="T53" fmla="*/ 784 h 906"/>
                <a:gd name="T54" fmla="*/ 316 w 694"/>
                <a:gd name="T55" fmla="*/ 755 h 906"/>
                <a:gd name="T56" fmla="*/ 316 w 694"/>
                <a:gd name="T57" fmla="*/ 668 h 906"/>
                <a:gd name="T58" fmla="*/ 310 w 694"/>
                <a:gd name="T59" fmla="*/ 654 h 906"/>
                <a:gd name="T60" fmla="*/ 288 w 694"/>
                <a:gd name="T61" fmla="*/ 573 h 906"/>
                <a:gd name="T62" fmla="*/ 361 w 694"/>
                <a:gd name="T63" fmla="*/ 534 h 906"/>
                <a:gd name="T64" fmla="*/ 417 w 694"/>
                <a:gd name="T65" fmla="*/ 599 h 906"/>
                <a:gd name="T66" fmla="*/ 390 w 694"/>
                <a:gd name="T67" fmla="*/ 654 h 906"/>
                <a:gd name="T68" fmla="*/ 390 w 694"/>
                <a:gd name="T69" fmla="*/ 654 h 906"/>
                <a:gd name="T70" fmla="*/ 390 w 694"/>
                <a:gd name="T71" fmla="*/ 6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4" h="906">
                  <a:moveTo>
                    <a:pt x="345" y="2"/>
                  </a:moveTo>
                  <a:cubicBezTo>
                    <a:pt x="198" y="5"/>
                    <a:pt x="79" y="125"/>
                    <a:pt x="79" y="27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9" y="294"/>
                    <a:pt x="89" y="305"/>
                    <a:pt x="101" y="305"/>
                  </a:cubicBezTo>
                  <a:cubicBezTo>
                    <a:pt x="174" y="305"/>
                    <a:pt x="174" y="305"/>
                    <a:pt x="174" y="305"/>
                  </a:cubicBezTo>
                  <a:cubicBezTo>
                    <a:pt x="187" y="305"/>
                    <a:pt x="197" y="294"/>
                    <a:pt x="197" y="282"/>
                  </a:cubicBezTo>
                  <a:cubicBezTo>
                    <a:pt x="197" y="279"/>
                    <a:pt x="197" y="279"/>
                    <a:pt x="197" y="279"/>
                  </a:cubicBezTo>
                  <a:cubicBezTo>
                    <a:pt x="197" y="198"/>
                    <a:pt x="258" y="126"/>
                    <a:pt x="340" y="121"/>
                  </a:cubicBezTo>
                  <a:cubicBezTo>
                    <a:pt x="428" y="115"/>
                    <a:pt x="502" y="186"/>
                    <a:pt x="502" y="273"/>
                  </a:cubicBezTo>
                  <a:cubicBezTo>
                    <a:pt x="502" y="368"/>
                    <a:pt x="502" y="368"/>
                    <a:pt x="502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70" y="368"/>
                    <a:pt x="70" y="368"/>
                    <a:pt x="70" y="368"/>
                  </a:cubicBezTo>
                  <a:cubicBezTo>
                    <a:pt x="32" y="369"/>
                    <a:pt x="0" y="401"/>
                    <a:pt x="0" y="439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74"/>
                    <a:pt x="32" y="906"/>
                    <a:pt x="72" y="906"/>
                  </a:cubicBezTo>
                  <a:cubicBezTo>
                    <a:pt x="623" y="906"/>
                    <a:pt x="623" y="906"/>
                    <a:pt x="623" y="906"/>
                  </a:cubicBezTo>
                  <a:cubicBezTo>
                    <a:pt x="662" y="906"/>
                    <a:pt x="694" y="874"/>
                    <a:pt x="694" y="834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00"/>
                    <a:pt x="662" y="368"/>
                    <a:pt x="623" y="368"/>
                  </a:cubicBezTo>
                  <a:cubicBezTo>
                    <a:pt x="621" y="368"/>
                    <a:pt x="621" y="368"/>
                    <a:pt x="621" y="368"/>
                  </a:cubicBezTo>
                  <a:cubicBezTo>
                    <a:pt x="621" y="281"/>
                    <a:pt x="621" y="281"/>
                    <a:pt x="621" y="281"/>
                  </a:cubicBezTo>
                  <a:cubicBezTo>
                    <a:pt x="621" y="129"/>
                    <a:pt x="497" y="0"/>
                    <a:pt x="345" y="2"/>
                  </a:cubicBezTo>
                  <a:close/>
                  <a:moveTo>
                    <a:pt x="390" y="654"/>
                  </a:moveTo>
                  <a:cubicBezTo>
                    <a:pt x="384" y="658"/>
                    <a:pt x="383" y="662"/>
                    <a:pt x="383" y="668"/>
                  </a:cubicBezTo>
                  <a:cubicBezTo>
                    <a:pt x="383" y="697"/>
                    <a:pt x="383" y="726"/>
                    <a:pt x="383" y="755"/>
                  </a:cubicBezTo>
                  <a:cubicBezTo>
                    <a:pt x="384" y="767"/>
                    <a:pt x="377" y="779"/>
                    <a:pt x="367" y="784"/>
                  </a:cubicBezTo>
                  <a:cubicBezTo>
                    <a:pt x="341" y="797"/>
                    <a:pt x="316" y="779"/>
                    <a:pt x="316" y="755"/>
                  </a:cubicBezTo>
                  <a:cubicBezTo>
                    <a:pt x="316" y="668"/>
                    <a:pt x="316" y="668"/>
                    <a:pt x="316" y="668"/>
                  </a:cubicBezTo>
                  <a:cubicBezTo>
                    <a:pt x="316" y="662"/>
                    <a:pt x="315" y="658"/>
                    <a:pt x="310" y="654"/>
                  </a:cubicBezTo>
                  <a:cubicBezTo>
                    <a:pt x="283" y="635"/>
                    <a:pt x="275" y="602"/>
                    <a:pt x="288" y="573"/>
                  </a:cubicBezTo>
                  <a:cubicBezTo>
                    <a:pt x="301" y="544"/>
                    <a:pt x="332" y="528"/>
                    <a:pt x="361" y="534"/>
                  </a:cubicBezTo>
                  <a:cubicBezTo>
                    <a:pt x="394" y="540"/>
                    <a:pt x="416" y="567"/>
                    <a:pt x="417" y="599"/>
                  </a:cubicBezTo>
                  <a:cubicBezTo>
                    <a:pt x="417" y="622"/>
                    <a:pt x="408" y="641"/>
                    <a:pt x="390" y="654"/>
                  </a:cubicBezTo>
                  <a:close/>
                  <a:moveTo>
                    <a:pt x="390" y="654"/>
                  </a:moveTo>
                  <a:cubicBezTo>
                    <a:pt x="390" y="654"/>
                    <a:pt x="390" y="654"/>
                    <a:pt x="390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52F032E-6896-4F0F-8767-65329C631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7788" y="2511425"/>
              <a:ext cx="314325" cy="214313"/>
            </a:xfrm>
            <a:custGeom>
              <a:avLst/>
              <a:gdLst>
                <a:gd name="T0" fmla="*/ 132 w 387"/>
                <a:gd name="T1" fmla="*/ 264 h 264"/>
                <a:gd name="T2" fmla="*/ 260 w 387"/>
                <a:gd name="T3" fmla="*/ 164 h 264"/>
                <a:gd name="T4" fmla="*/ 387 w 387"/>
                <a:gd name="T5" fmla="*/ 164 h 264"/>
                <a:gd name="T6" fmla="*/ 387 w 387"/>
                <a:gd name="T7" fmla="*/ 100 h 264"/>
                <a:gd name="T8" fmla="*/ 260 w 387"/>
                <a:gd name="T9" fmla="*/ 100 h 264"/>
                <a:gd name="T10" fmla="*/ 132 w 387"/>
                <a:gd name="T11" fmla="*/ 0 h 264"/>
                <a:gd name="T12" fmla="*/ 0 w 387"/>
                <a:gd name="T13" fmla="*/ 131 h 264"/>
                <a:gd name="T14" fmla="*/ 0 w 387"/>
                <a:gd name="T15" fmla="*/ 132 h 264"/>
                <a:gd name="T16" fmla="*/ 132 w 387"/>
                <a:gd name="T17" fmla="*/ 264 h 264"/>
                <a:gd name="T18" fmla="*/ 132 w 387"/>
                <a:gd name="T19" fmla="*/ 63 h 264"/>
                <a:gd name="T20" fmla="*/ 200 w 387"/>
                <a:gd name="T21" fmla="*/ 132 h 264"/>
                <a:gd name="T22" fmla="*/ 132 w 387"/>
                <a:gd name="T23" fmla="*/ 200 h 264"/>
                <a:gd name="T24" fmla="*/ 63 w 387"/>
                <a:gd name="T25" fmla="*/ 132 h 264"/>
                <a:gd name="T26" fmla="*/ 132 w 387"/>
                <a:gd name="T27" fmla="*/ 63 h 264"/>
                <a:gd name="T28" fmla="*/ 132 w 387"/>
                <a:gd name="T29" fmla="*/ 63 h 264"/>
                <a:gd name="T30" fmla="*/ 132 w 387"/>
                <a:gd name="T31" fmla="*/ 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264">
                  <a:moveTo>
                    <a:pt x="132" y="264"/>
                  </a:moveTo>
                  <a:cubicBezTo>
                    <a:pt x="194" y="264"/>
                    <a:pt x="245" y="221"/>
                    <a:pt x="260" y="164"/>
                  </a:cubicBezTo>
                  <a:cubicBezTo>
                    <a:pt x="387" y="164"/>
                    <a:pt x="387" y="164"/>
                    <a:pt x="387" y="164"/>
                  </a:cubicBezTo>
                  <a:cubicBezTo>
                    <a:pt x="387" y="100"/>
                    <a:pt x="387" y="100"/>
                    <a:pt x="387" y="100"/>
                  </a:cubicBezTo>
                  <a:cubicBezTo>
                    <a:pt x="260" y="100"/>
                    <a:pt x="260" y="100"/>
                    <a:pt x="260" y="100"/>
                  </a:cubicBezTo>
                  <a:cubicBezTo>
                    <a:pt x="245" y="43"/>
                    <a:pt x="194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205"/>
                    <a:pt x="60" y="264"/>
                    <a:pt x="132" y="264"/>
                  </a:cubicBezTo>
                  <a:close/>
                  <a:moveTo>
                    <a:pt x="132" y="63"/>
                  </a:moveTo>
                  <a:cubicBezTo>
                    <a:pt x="170" y="63"/>
                    <a:pt x="200" y="94"/>
                    <a:pt x="200" y="132"/>
                  </a:cubicBezTo>
                  <a:cubicBezTo>
                    <a:pt x="200" y="170"/>
                    <a:pt x="170" y="200"/>
                    <a:pt x="132" y="200"/>
                  </a:cubicBezTo>
                  <a:cubicBezTo>
                    <a:pt x="94" y="200"/>
                    <a:pt x="63" y="169"/>
                    <a:pt x="63" y="132"/>
                  </a:cubicBezTo>
                  <a:cubicBezTo>
                    <a:pt x="63" y="94"/>
                    <a:pt x="94" y="63"/>
                    <a:pt x="132" y="63"/>
                  </a:cubicBezTo>
                  <a:close/>
                  <a:moveTo>
                    <a:pt x="132" y="63"/>
                  </a:moveTo>
                  <a:cubicBezTo>
                    <a:pt x="132" y="63"/>
                    <a:pt x="132" y="63"/>
                    <a:pt x="132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7BFDD3A0-7D6D-459C-B4BA-F172D163A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7788" y="2101850"/>
              <a:ext cx="315913" cy="392113"/>
            </a:xfrm>
            <a:custGeom>
              <a:avLst/>
              <a:gdLst>
                <a:gd name="T0" fmla="*/ 387 w 389"/>
                <a:gd name="T1" fmla="*/ 441 h 482"/>
                <a:gd name="T2" fmla="*/ 389 w 389"/>
                <a:gd name="T3" fmla="*/ 419 h 482"/>
                <a:gd name="T4" fmla="*/ 272 w 389"/>
                <a:gd name="T5" fmla="*/ 419 h 482"/>
                <a:gd name="T6" fmla="*/ 164 w 389"/>
                <a:gd name="T7" fmla="*/ 311 h 482"/>
                <a:gd name="T8" fmla="*/ 164 w 389"/>
                <a:gd name="T9" fmla="*/ 259 h 482"/>
                <a:gd name="T10" fmla="*/ 264 w 389"/>
                <a:gd name="T11" fmla="*/ 132 h 482"/>
                <a:gd name="T12" fmla="*/ 132 w 389"/>
                <a:gd name="T13" fmla="*/ 0 h 482"/>
                <a:gd name="T14" fmla="*/ 0 w 389"/>
                <a:gd name="T15" fmla="*/ 131 h 482"/>
                <a:gd name="T16" fmla="*/ 100 w 389"/>
                <a:gd name="T17" fmla="*/ 259 h 482"/>
                <a:gd name="T18" fmla="*/ 100 w 389"/>
                <a:gd name="T19" fmla="*/ 311 h 482"/>
                <a:gd name="T20" fmla="*/ 272 w 389"/>
                <a:gd name="T21" fmla="*/ 482 h 482"/>
                <a:gd name="T22" fmla="*/ 387 w 389"/>
                <a:gd name="T23" fmla="*/ 482 h 482"/>
                <a:gd name="T24" fmla="*/ 387 w 389"/>
                <a:gd name="T25" fmla="*/ 441 h 482"/>
                <a:gd name="T26" fmla="*/ 132 w 389"/>
                <a:gd name="T27" fmla="*/ 200 h 482"/>
                <a:gd name="T28" fmla="*/ 63 w 389"/>
                <a:gd name="T29" fmla="*/ 132 h 482"/>
                <a:gd name="T30" fmla="*/ 132 w 389"/>
                <a:gd name="T31" fmla="*/ 63 h 482"/>
                <a:gd name="T32" fmla="*/ 200 w 389"/>
                <a:gd name="T33" fmla="*/ 132 h 482"/>
                <a:gd name="T34" fmla="*/ 132 w 389"/>
                <a:gd name="T35" fmla="*/ 200 h 482"/>
                <a:gd name="T36" fmla="*/ 132 w 389"/>
                <a:gd name="T37" fmla="*/ 200 h 482"/>
                <a:gd name="T38" fmla="*/ 132 w 389"/>
                <a:gd name="T39" fmla="*/ 20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9" h="482">
                  <a:moveTo>
                    <a:pt x="387" y="441"/>
                  </a:moveTo>
                  <a:cubicBezTo>
                    <a:pt x="387" y="434"/>
                    <a:pt x="388" y="427"/>
                    <a:pt x="389" y="419"/>
                  </a:cubicBezTo>
                  <a:cubicBezTo>
                    <a:pt x="272" y="419"/>
                    <a:pt x="272" y="419"/>
                    <a:pt x="272" y="419"/>
                  </a:cubicBezTo>
                  <a:cubicBezTo>
                    <a:pt x="212" y="419"/>
                    <a:pt x="164" y="371"/>
                    <a:pt x="164" y="311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221" y="245"/>
                    <a:pt x="264" y="193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ubicBezTo>
                    <a:pt x="60" y="0"/>
                    <a:pt x="0" y="59"/>
                    <a:pt x="0" y="131"/>
                  </a:cubicBezTo>
                  <a:cubicBezTo>
                    <a:pt x="0" y="193"/>
                    <a:pt x="43" y="245"/>
                    <a:pt x="100" y="259"/>
                  </a:cubicBezTo>
                  <a:cubicBezTo>
                    <a:pt x="100" y="311"/>
                    <a:pt x="100" y="311"/>
                    <a:pt x="100" y="311"/>
                  </a:cubicBezTo>
                  <a:cubicBezTo>
                    <a:pt x="100" y="405"/>
                    <a:pt x="177" y="482"/>
                    <a:pt x="272" y="482"/>
                  </a:cubicBezTo>
                  <a:cubicBezTo>
                    <a:pt x="387" y="482"/>
                    <a:pt x="387" y="482"/>
                    <a:pt x="387" y="482"/>
                  </a:cubicBezTo>
                  <a:cubicBezTo>
                    <a:pt x="387" y="441"/>
                    <a:pt x="387" y="441"/>
                    <a:pt x="387" y="441"/>
                  </a:cubicBezTo>
                  <a:close/>
                  <a:moveTo>
                    <a:pt x="132" y="200"/>
                  </a:moveTo>
                  <a:cubicBezTo>
                    <a:pt x="94" y="200"/>
                    <a:pt x="63" y="169"/>
                    <a:pt x="63" y="132"/>
                  </a:cubicBezTo>
                  <a:cubicBezTo>
                    <a:pt x="63" y="94"/>
                    <a:pt x="94" y="63"/>
                    <a:pt x="132" y="63"/>
                  </a:cubicBezTo>
                  <a:cubicBezTo>
                    <a:pt x="170" y="63"/>
                    <a:pt x="200" y="94"/>
                    <a:pt x="200" y="132"/>
                  </a:cubicBezTo>
                  <a:cubicBezTo>
                    <a:pt x="201" y="169"/>
                    <a:pt x="170" y="200"/>
                    <a:pt x="132" y="200"/>
                  </a:cubicBezTo>
                  <a:close/>
                  <a:moveTo>
                    <a:pt x="132" y="200"/>
                  </a:moveTo>
                  <a:cubicBezTo>
                    <a:pt x="132" y="200"/>
                    <a:pt x="132" y="200"/>
                    <a:pt x="132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A04B60EB-724D-4D0A-B720-746BF03F6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7350" y="2511425"/>
              <a:ext cx="315913" cy="212725"/>
            </a:xfrm>
            <a:custGeom>
              <a:avLst/>
              <a:gdLst>
                <a:gd name="T0" fmla="*/ 255 w 386"/>
                <a:gd name="T1" fmla="*/ 0 h 263"/>
                <a:gd name="T2" fmla="*/ 127 w 386"/>
                <a:gd name="T3" fmla="*/ 100 h 263"/>
                <a:gd name="T4" fmla="*/ 0 w 386"/>
                <a:gd name="T5" fmla="*/ 100 h 263"/>
                <a:gd name="T6" fmla="*/ 0 w 386"/>
                <a:gd name="T7" fmla="*/ 163 h 263"/>
                <a:gd name="T8" fmla="*/ 127 w 386"/>
                <a:gd name="T9" fmla="*/ 163 h 263"/>
                <a:gd name="T10" fmla="*/ 255 w 386"/>
                <a:gd name="T11" fmla="*/ 263 h 263"/>
                <a:gd name="T12" fmla="*/ 386 w 386"/>
                <a:gd name="T13" fmla="*/ 132 h 263"/>
                <a:gd name="T14" fmla="*/ 255 w 386"/>
                <a:gd name="T15" fmla="*/ 0 h 263"/>
                <a:gd name="T16" fmla="*/ 255 w 386"/>
                <a:gd name="T17" fmla="*/ 200 h 263"/>
                <a:gd name="T18" fmla="*/ 186 w 386"/>
                <a:gd name="T19" fmla="*/ 132 h 263"/>
                <a:gd name="T20" fmla="*/ 255 w 386"/>
                <a:gd name="T21" fmla="*/ 63 h 263"/>
                <a:gd name="T22" fmla="*/ 323 w 386"/>
                <a:gd name="T23" fmla="*/ 132 h 263"/>
                <a:gd name="T24" fmla="*/ 255 w 386"/>
                <a:gd name="T25" fmla="*/ 200 h 263"/>
                <a:gd name="T26" fmla="*/ 255 w 386"/>
                <a:gd name="T27" fmla="*/ 200 h 263"/>
                <a:gd name="T28" fmla="*/ 255 w 386"/>
                <a:gd name="T29" fmla="*/ 20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263">
                  <a:moveTo>
                    <a:pt x="255" y="0"/>
                  </a:moveTo>
                  <a:cubicBezTo>
                    <a:pt x="193" y="0"/>
                    <a:pt x="141" y="43"/>
                    <a:pt x="127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41" y="221"/>
                    <a:pt x="193" y="263"/>
                    <a:pt x="255" y="263"/>
                  </a:cubicBezTo>
                  <a:cubicBezTo>
                    <a:pt x="328" y="263"/>
                    <a:pt x="386" y="205"/>
                    <a:pt x="386" y="132"/>
                  </a:cubicBezTo>
                  <a:cubicBezTo>
                    <a:pt x="386" y="59"/>
                    <a:pt x="327" y="0"/>
                    <a:pt x="255" y="0"/>
                  </a:cubicBezTo>
                  <a:close/>
                  <a:moveTo>
                    <a:pt x="255" y="200"/>
                  </a:moveTo>
                  <a:cubicBezTo>
                    <a:pt x="217" y="200"/>
                    <a:pt x="186" y="170"/>
                    <a:pt x="186" y="132"/>
                  </a:cubicBezTo>
                  <a:cubicBezTo>
                    <a:pt x="186" y="94"/>
                    <a:pt x="217" y="63"/>
                    <a:pt x="255" y="63"/>
                  </a:cubicBezTo>
                  <a:cubicBezTo>
                    <a:pt x="293" y="63"/>
                    <a:pt x="323" y="94"/>
                    <a:pt x="323" y="132"/>
                  </a:cubicBezTo>
                  <a:cubicBezTo>
                    <a:pt x="323" y="170"/>
                    <a:pt x="293" y="200"/>
                    <a:pt x="255" y="200"/>
                  </a:cubicBezTo>
                  <a:close/>
                  <a:moveTo>
                    <a:pt x="255" y="200"/>
                  </a:moveTo>
                  <a:cubicBezTo>
                    <a:pt x="255" y="200"/>
                    <a:pt x="255" y="200"/>
                    <a:pt x="255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47C79FE4-BC39-42AA-91C1-E0C0D0316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8938" y="2101850"/>
              <a:ext cx="317500" cy="392113"/>
            </a:xfrm>
            <a:custGeom>
              <a:avLst/>
              <a:gdLst>
                <a:gd name="T0" fmla="*/ 257 w 388"/>
                <a:gd name="T1" fmla="*/ 0 h 482"/>
                <a:gd name="T2" fmla="*/ 125 w 388"/>
                <a:gd name="T3" fmla="*/ 132 h 482"/>
                <a:gd name="T4" fmla="*/ 226 w 388"/>
                <a:gd name="T5" fmla="*/ 259 h 482"/>
                <a:gd name="T6" fmla="*/ 226 w 388"/>
                <a:gd name="T7" fmla="*/ 311 h 482"/>
                <a:gd name="T8" fmla="*/ 117 w 388"/>
                <a:gd name="T9" fmla="*/ 419 h 482"/>
                <a:gd name="T10" fmla="*/ 0 w 388"/>
                <a:gd name="T11" fmla="*/ 419 h 482"/>
                <a:gd name="T12" fmla="*/ 2 w 388"/>
                <a:gd name="T13" fmla="*/ 441 h 482"/>
                <a:gd name="T14" fmla="*/ 2 w 388"/>
                <a:gd name="T15" fmla="*/ 482 h 482"/>
                <a:gd name="T16" fmla="*/ 117 w 388"/>
                <a:gd name="T17" fmla="*/ 482 h 482"/>
                <a:gd name="T18" fmla="*/ 288 w 388"/>
                <a:gd name="T19" fmla="*/ 311 h 482"/>
                <a:gd name="T20" fmla="*/ 288 w 388"/>
                <a:gd name="T21" fmla="*/ 259 h 482"/>
                <a:gd name="T22" fmla="*/ 388 w 388"/>
                <a:gd name="T23" fmla="*/ 132 h 482"/>
                <a:gd name="T24" fmla="*/ 257 w 388"/>
                <a:gd name="T25" fmla="*/ 0 h 482"/>
                <a:gd name="T26" fmla="*/ 257 w 388"/>
                <a:gd name="T27" fmla="*/ 200 h 482"/>
                <a:gd name="T28" fmla="*/ 188 w 388"/>
                <a:gd name="T29" fmla="*/ 132 h 482"/>
                <a:gd name="T30" fmla="*/ 257 w 388"/>
                <a:gd name="T31" fmla="*/ 63 h 482"/>
                <a:gd name="T32" fmla="*/ 325 w 388"/>
                <a:gd name="T33" fmla="*/ 132 h 482"/>
                <a:gd name="T34" fmla="*/ 257 w 388"/>
                <a:gd name="T35" fmla="*/ 200 h 482"/>
                <a:gd name="T36" fmla="*/ 257 w 388"/>
                <a:gd name="T37" fmla="*/ 200 h 482"/>
                <a:gd name="T38" fmla="*/ 257 w 388"/>
                <a:gd name="T39" fmla="*/ 20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82">
                  <a:moveTo>
                    <a:pt x="257" y="0"/>
                  </a:moveTo>
                  <a:cubicBezTo>
                    <a:pt x="184" y="0"/>
                    <a:pt x="125" y="59"/>
                    <a:pt x="125" y="132"/>
                  </a:cubicBezTo>
                  <a:cubicBezTo>
                    <a:pt x="125" y="193"/>
                    <a:pt x="168" y="245"/>
                    <a:pt x="226" y="259"/>
                  </a:cubicBezTo>
                  <a:cubicBezTo>
                    <a:pt x="226" y="311"/>
                    <a:pt x="226" y="311"/>
                    <a:pt x="226" y="311"/>
                  </a:cubicBezTo>
                  <a:cubicBezTo>
                    <a:pt x="226" y="371"/>
                    <a:pt x="177" y="419"/>
                    <a:pt x="117" y="419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" y="426"/>
                    <a:pt x="2" y="434"/>
                    <a:pt x="2" y="441"/>
                  </a:cubicBezTo>
                  <a:cubicBezTo>
                    <a:pt x="2" y="482"/>
                    <a:pt x="2" y="482"/>
                    <a:pt x="2" y="482"/>
                  </a:cubicBezTo>
                  <a:cubicBezTo>
                    <a:pt x="117" y="482"/>
                    <a:pt x="117" y="482"/>
                    <a:pt x="117" y="482"/>
                  </a:cubicBezTo>
                  <a:cubicBezTo>
                    <a:pt x="211" y="482"/>
                    <a:pt x="288" y="405"/>
                    <a:pt x="288" y="311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346" y="245"/>
                    <a:pt x="388" y="193"/>
                    <a:pt x="388" y="132"/>
                  </a:cubicBezTo>
                  <a:cubicBezTo>
                    <a:pt x="388" y="59"/>
                    <a:pt x="329" y="0"/>
                    <a:pt x="257" y="0"/>
                  </a:cubicBezTo>
                  <a:close/>
                  <a:moveTo>
                    <a:pt x="257" y="200"/>
                  </a:moveTo>
                  <a:cubicBezTo>
                    <a:pt x="219" y="200"/>
                    <a:pt x="188" y="170"/>
                    <a:pt x="188" y="132"/>
                  </a:cubicBezTo>
                  <a:cubicBezTo>
                    <a:pt x="188" y="94"/>
                    <a:pt x="219" y="63"/>
                    <a:pt x="257" y="63"/>
                  </a:cubicBezTo>
                  <a:cubicBezTo>
                    <a:pt x="295" y="63"/>
                    <a:pt x="325" y="94"/>
                    <a:pt x="325" y="132"/>
                  </a:cubicBezTo>
                  <a:cubicBezTo>
                    <a:pt x="325" y="169"/>
                    <a:pt x="295" y="200"/>
                    <a:pt x="257" y="200"/>
                  </a:cubicBezTo>
                  <a:close/>
                  <a:moveTo>
                    <a:pt x="257" y="200"/>
                  </a:moveTo>
                  <a:cubicBezTo>
                    <a:pt x="257" y="200"/>
                    <a:pt x="257" y="200"/>
                    <a:pt x="257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87C71C0-8508-49C9-B8AD-CBFC606A3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7350" y="2743200"/>
              <a:ext cx="315913" cy="392113"/>
            </a:xfrm>
            <a:custGeom>
              <a:avLst/>
              <a:gdLst>
                <a:gd name="T0" fmla="*/ 287 w 387"/>
                <a:gd name="T1" fmla="*/ 223 h 482"/>
                <a:gd name="T2" fmla="*/ 287 w 387"/>
                <a:gd name="T3" fmla="*/ 171 h 482"/>
                <a:gd name="T4" fmla="*/ 116 w 387"/>
                <a:gd name="T5" fmla="*/ 0 h 482"/>
                <a:gd name="T6" fmla="*/ 1 w 387"/>
                <a:gd name="T7" fmla="*/ 0 h 482"/>
                <a:gd name="T8" fmla="*/ 1 w 387"/>
                <a:gd name="T9" fmla="*/ 48 h 482"/>
                <a:gd name="T10" fmla="*/ 0 w 387"/>
                <a:gd name="T11" fmla="*/ 63 h 482"/>
                <a:gd name="T12" fmla="*/ 116 w 387"/>
                <a:gd name="T13" fmla="*/ 63 h 482"/>
                <a:gd name="T14" fmla="*/ 224 w 387"/>
                <a:gd name="T15" fmla="*/ 171 h 482"/>
                <a:gd name="T16" fmla="*/ 224 w 387"/>
                <a:gd name="T17" fmla="*/ 223 h 482"/>
                <a:gd name="T18" fmla="*/ 124 w 387"/>
                <a:gd name="T19" fmla="*/ 351 h 482"/>
                <a:gd name="T20" fmla="*/ 256 w 387"/>
                <a:gd name="T21" fmla="*/ 482 h 482"/>
                <a:gd name="T22" fmla="*/ 387 w 387"/>
                <a:gd name="T23" fmla="*/ 351 h 482"/>
                <a:gd name="T24" fmla="*/ 287 w 387"/>
                <a:gd name="T25" fmla="*/ 223 h 482"/>
                <a:gd name="T26" fmla="*/ 256 w 387"/>
                <a:gd name="T27" fmla="*/ 419 h 482"/>
                <a:gd name="T28" fmla="*/ 187 w 387"/>
                <a:gd name="T29" fmla="*/ 351 h 482"/>
                <a:gd name="T30" fmla="*/ 256 w 387"/>
                <a:gd name="T31" fmla="*/ 282 h 482"/>
                <a:gd name="T32" fmla="*/ 324 w 387"/>
                <a:gd name="T33" fmla="*/ 351 h 482"/>
                <a:gd name="T34" fmla="*/ 256 w 387"/>
                <a:gd name="T35" fmla="*/ 419 h 482"/>
                <a:gd name="T36" fmla="*/ 256 w 387"/>
                <a:gd name="T37" fmla="*/ 419 h 482"/>
                <a:gd name="T38" fmla="*/ 256 w 387"/>
                <a:gd name="T39" fmla="*/ 4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7" h="482">
                  <a:moveTo>
                    <a:pt x="287" y="223"/>
                  </a:moveTo>
                  <a:cubicBezTo>
                    <a:pt x="287" y="171"/>
                    <a:pt x="287" y="171"/>
                    <a:pt x="287" y="171"/>
                  </a:cubicBezTo>
                  <a:cubicBezTo>
                    <a:pt x="287" y="77"/>
                    <a:pt x="210" y="0"/>
                    <a:pt x="1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53"/>
                    <a:pt x="1" y="58"/>
                    <a:pt x="0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76" y="63"/>
                    <a:pt x="224" y="112"/>
                    <a:pt x="224" y="171"/>
                  </a:cubicBezTo>
                  <a:cubicBezTo>
                    <a:pt x="224" y="223"/>
                    <a:pt x="224" y="223"/>
                    <a:pt x="224" y="223"/>
                  </a:cubicBezTo>
                  <a:cubicBezTo>
                    <a:pt x="167" y="237"/>
                    <a:pt x="124" y="289"/>
                    <a:pt x="124" y="351"/>
                  </a:cubicBezTo>
                  <a:cubicBezTo>
                    <a:pt x="124" y="423"/>
                    <a:pt x="183" y="482"/>
                    <a:pt x="256" y="482"/>
                  </a:cubicBezTo>
                  <a:cubicBezTo>
                    <a:pt x="328" y="482"/>
                    <a:pt x="387" y="423"/>
                    <a:pt x="387" y="351"/>
                  </a:cubicBezTo>
                  <a:cubicBezTo>
                    <a:pt x="387" y="289"/>
                    <a:pt x="345" y="237"/>
                    <a:pt x="287" y="223"/>
                  </a:cubicBezTo>
                  <a:close/>
                  <a:moveTo>
                    <a:pt x="256" y="419"/>
                  </a:moveTo>
                  <a:cubicBezTo>
                    <a:pt x="218" y="419"/>
                    <a:pt x="187" y="388"/>
                    <a:pt x="187" y="351"/>
                  </a:cubicBezTo>
                  <a:cubicBezTo>
                    <a:pt x="187" y="313"/>
                    <a:pt x="218" y="282"/>
                    <a:pt x="256" y="282"/>
                  </a:cubicBezTo>
                  <a:cubicBezTo>
                    <a:pt x="294" y="282"/>
                    <a:pt x="324" y="313"/>
                    <a:pt x="324" y="351"/>
                  </a:cubicBezTo>
                  <a:cubicBezTo>
                    <a:pt x="324" y="388"/>
                    <a:pt x="294" y="419"/>
                    <a:pt x="256" y="419"/>
                  </a:cubicBezTo>
                  <a:close/>
                  <a:moveTo>
                    <a:pt x="256" y="419"/>
                  </a:moveTo>
                  <a:cubicBezTo>
                    <a:pt x="256" y="419"/>
                    <a:pt x="256" y="419"/>
                    <a:pt x="256" y="4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142444B3-3155-4B79-A842-57F5F2696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7788" y="2743200"/>
              <a:ext cx="315913" cy="392113"/>
            </a:xfrm>
            <a:custGeom>
              <a:avLst/>
              <a:gdLst>
                <a:gd name="T0" fmla="*/ 132 w 388"/>
                <a:gd name="T1" fmla="*/ 482 h 482"/>
                <a:gd name="T2" fmla="*/ 263 w 388"/>
                <a:gd name="T3" fmla="*/ 350 h 482"/>
                <a:gd name="T4" fmla="*/ 163 w 388"/>
                <a:gd name="T5" fmla="*/ 223 h 482"/>
                <a:gd name="T6" fmla="*/ 163 w 388"/>
                <a:gd name="T7" fmla="*/ 171 h 482"/>
                <a:gd name="T8" fmla="*/ 271 w 388"/>
                <a:gd name="T9" fmla="*/ 63 h 482"/>
                <a:gd name="T10" fmla="*/ 388 w 388"/>
                <a:gd name="T11" fmla="*/ 63 h 482"/>
                <a:gd name="T12" fmla="*/ 387 w 388"/>
                <a:gd name="T13" fmla="*/ 48 h 482"/>
                <a:gd name="T14" fmla="*/ 387 w 388"/>
                <a:gd name="T15" fmla="*/ 0 h 482"/>
                <a:gd name="T16" fmla="*/ 271 w 388"/>
                <a:gd name="T17" fmla="*/ 0 h 482"/>
                <a:gd name="T18" fmla="*/ 100 w 388"/>
                <a:gd name="T19" fmla="*/ 171 h 482"/>
                <a:gd name="T20" fmla="*/ 100 w 388"/>
                <a:gd name="T21" fmla="*/ 223 h 482"/>
                <a:gd name="T22" fmla="*/ 0 w 388"/>
                <a:gd name="T23" fmla="*/ 350 h 482"/>
                <a:gd name="T24" fmla="*/ 132 w 388"/>
                <a:gd name="T25" fmla="*/ 482 h 482"/>
                <a:gd name="T26" fmla="*/ 132 w 388"/>
                <a:gd name="T27" fmla="*/ 281 h 482"/>
                <a:gd name="T28" fmla="*/ 200 w 388"/>
                <a:gd name="T29" fmla="*/ 350 h 482"/>
                <a:gd name="T30" fmla="*/ 132 w 388"/>
                <a:gd name="T31" fmla="*/ 418 h 482"/>
                <a:gd name="T32" fmla="*/ 63 w 388"/>
                <a:gd name="T33" fmla="*/ 350 h 482"/>
                <a:gd name="T34" fmla="*/ 132 w 388"/>
                <a:gd name="T35" fmla="*/ 281 h 482"/>
                <a:gd name="T36" fmla="*/ 132 w 388"/>
                <a:gd name="T37" fmla="*/ 281 h 482"/>
                <a:gd name="T38" fmla="*/ 132 w 388"/>
                <a:gd name="T39" fmla="*/ 2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82">
                  <a:moveTo>
                    <a:pt x="132" y="482"/>
                  </a:moveTo>
                  <a:cubicBezTo>
                    <a:pt x="204" y="482"/>
                    <a:pt x="263" y="423"/>
                    <a:pt x="263" y="350"/>
                  </a:cubicBezTo>
                  <a:cubicBezTo>
                    <a:pt x="263" y="288"/>
                    <a:pt x="220" y="237"/>
                    <a:pt x="163" y="223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63" y="111"/>
                    <a:pt x="212" y="63"/>
                    <a:pt x="271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87" y="58"/>
                    <a:pt x="387" y="53"/>
                    <a:pt x="387" y="48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177" y="0"/>
                    <a:pt x="100" y="76"/>
                    <a:pt x="100" y="171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43" y="237"/>
                    <a:pt x="0" y="288"/>
                    <a:pt x="0" y="350"/>
                  </a:cubicBezTo>
                  <a:cubicBezTo>
                    <a:pt x="0" y="423"/>
                    <a:pt x="60" y="482"/>
                    <a:pt x="132" y="482"/>
                  </a:cubicBezTo>
                  <a:close/>
                  <a:moveTo>
                    <a:pt x="132" y="281"/>
                  </a:moveTo>
                  <a:cubicBezTo>
                    <a:pt x="170" y="281"/>
                    <a:pt x="200" y="312"/>
                    <a:pt x="200" y="350"/>
                  </a:cubicBezTo>
                  <a:cubicBezTo>
                    <a:pt x="200" y="388"/>
                    <a:pt x="170" y="418"/>
                    <a:pt x="132" y="418"/>
                  </a:cubicBezTo>
                  <a:cubicBezTo>
                    <a:pt x="94" y="418"/>
                    <a:pt x="63" y="388"/>
                    <a:pt x="63" y="350"/>
                  </a:cubicBezTo>
                  <a:cubicBezTo>
                    <a:pt x="63" y="312"/>
                    <a:pt x="94" y="281"/>
                    <a:pt x="132" y="281"/>
                  </a:cubicBezTo>
                  <a:close/>
                  <a:moveTo>
                    <a:pt x="132" y="281"/>
                  </a:moveTo>
                  <a:cubicBezTo>
                    <a:pt x="132" y="281"/>
                    <a:pt x="132" y="281"/>
                    <a:pt x="132" y="2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3" name="Freeform 40">
            <a:extLst>
              <a:ext uri="{FF2B5EF4-FFF2-40B4-BE49-F238E27FC236}">
                <a16:creationId xmlns:a16="http://schemas.microsoft.com/office/drawing/2014/main" id="{DAF9457F-816C-4F28-90D9-6EE218F60640}"/>
              </a:ext>
            </a:extLst>
          </p:cNvPr>
          <p:cNvSpPr>
            <a:spLocks noEditPoints="1"/>
          </p:cNvSpPr>
          <p:nvPr/>
        </p:nvSpPr>
        <p:spPr bwMode="auto">
          <a:xfrm>
            <a:off x="6812935" y="1294578"/>
            <a:ext cx="417575" cy="443889"/>
          </a:xfrm>
          <a:custGeom>
            <a:avLst/>
            <a:gdLst>
              <a:gd name="T0" fmla="*/ 982 w 1046"/>
              <a:gd name="T1" fmla="*/ 174 h 1113"/>
              <a:gd name="T2" fmla="*/ 523 w 1046"/>
              <a:gd name="T3" fmla="*/ 0 h 1113"/>
              <a:gd name="T4" fmla="*/ 65 w 1046"/>
              <a:gd name="T5" fmla="*/ 174 h 1113"/>
              <a:gd name="T6" fmla="*/ 523 w 1046"/>
              <a:gd name="T7" fmla="*/ 1113 h 1113"/>
              <a:gd name="T8" fmla="*/ 982 w 1046"/>
              <a:gd name="T9" fmla="*/ 174 h 1113"/>
              <a:gd name="T10" fmla="*/ 485 w 1046"/>
              <a:gd name="T11" fmla="*/ 722 h 1113"/>
              <a:gd name="T12" fmla="*/ 332 w 1046"/>
              <a:gd name="T13" fmla="*/ 570 h 1113"/>
              <a:gd name="T14" fmla="*/ 401 w 1046"/>
              <a:gd name="T15" fmla="*/ 501 h 1113"/>
              <a:gd name="T16" fmla="*/ 485 w 1046"/>
              <a:gd name="T17" fmla="*/ 586 h 1113"/>
              <a:gd name="T18" fmla="*/ 646 w 1046"/>
              <a:gd name="T19" fmla="*/ 425 h 1113"/>
              <a:gd name="T20" fmla="*/ 714 w 1046"/>
              <a:gd name="T21" fmla="*/ 494 h 1113"/>
              <a:gd name="T22" fmla="*/ 485 w 1046"/>
              <a:gd name="T23" fmla="*/ 722 h 1113"/>
              <a:gd name="T24" fmla="*/ 485 w 1046"/>
              <a:gd name="T25" fmla="*/ 722 h 1113"/>
              <a:gd name="T26" fmla="*/ 485 w 1046"/>
              <a:gd name="T27" fmla="*/ 722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6" h="1113">
                <a:moveTo>
                  <a:pt x="982" y="174"/>
                </a:moveTo>
                <a:cubicBezTo>
                  <a:pt x="792" y="174"/>
                  <a:pt x="646" y="120"/>
                  <a:pt x="523" y="0"/>
                </a:cubicBezTo>
                <a:cubicBezTo>
                  <a:pt x="400" y="120"/>
                  <a:pt x="255" y="174"/>
                  <a:pt x="65" y="174"/>
                </a:cubicBezTo>
                <a:cubicBezTo>
                  <a:pt x="65" y="486"/>
                  <a:pt x="0" y="932"/>
                  <a:pt x="523" y="1113"/>
                </a:cubicBezTo>
                <a:cubicBezTo>
                  <a:pt x="1046" y="932"/>
                  <a:pt x="982" y="486"/>
                  <a:pt x="982" y="174"/>
                </a:cubicBezTo>
                <a:close/>
                <a:moveTo>
                  <a:pt x="485" y="722"/>
                </a:moveTo>
                <a:cubicBezTo>
                  <a:pt x="332" y="570"/>
                  <a:pt x="332" y="570"/>
                  <a:pt x="332" y="570"/>
                </a:cubicBezTo>
                <a:cubicBezTo>
                  <a:pt x="401" y="501"/>
                  <a:pt x="401" y="501"/>
                  <a:pt x="401" y="501"/>
                </a:cubicBezTo>
                <a:cubicBezTo>
                  <a:pt x="485" y="586"/>
                  <a:pt x="485" y="586"/>
                  <a:pt x="485" y="586"/>
                </a:cubicBezTo>
                <a:cubicBezTo>
                  <a:pt x="646" y="425"/>
                  <a:pt x="646" y="425"/>
                  <a:pt x="646" y="425"/>
                </a:cubicBezTo>
                <a:cubicBezTo>
                  <a:pt x="714" y="494"/>
                  <a:pt x="714" y="494"/>
                  <a:pt x="714" y="494"/>
                </a:cubicBezTo>
                <a:lnTo>
                  <a:pt x="485" y="722"/>
                </a:lnTo>
                <a:close/>
                <a:moveTo>
                  <a:pt x="485" y="722"/>
                </a:moveTo>
                <a:cubicBezTo>
                  <a:pt x="485" y="722"/>
                  <a:pt x="485" y="722"/>
                  <a:pt x="485" y="72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B4666B-1468-4205-A838-6987F5B1B7A6}"/>
              </a:ext>
            </a:extLst>
          </p:cNvPr>
          <p:cNvGrpSpPr/>
          <p:nvPr/>
        </p:nvGrpSpPr>
        <p:grpSpPr>
          <a:xfrm>
            <a:off x="1278814" y="3785871"/>
            <a:ext cx="6586372" cy="1013122"/>
            <a:chOff x="644138" y="1032736"/>
            <a:chExt cx="6586372" cy="10131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738B9A0-DCDD-478D-9EAF-236151AC6CB7}"/>
                </a:ext>
              </a:extLst>
            </p:cNvPr>
            <p:cNvSpPr/>
            <p:nvPr/>
          </p:nvSpPr>
          <p:spPr>
            <a:xfrm>
              <a:off x="1772416" y="1032736"/>
              <a:ext cx="5458094" cy="101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BF816508-41B3-4A2C-97D7-AA3AD1FF55CE}"/>
                </a:ext>
              </a:extLst>
            </p:cNvPr>
            <p:cNvSpPr/>
            <p:nvPr/>
          </p:nvSpPr>
          <p:spPr>
            <a:xfrm>
              <a:off x="1772416" y="1382190"/>
              <a:ext cx="5458094" cy="622352"/>
            </a:xfrm>
            <a:prstGeom prst="roundRect">
              <a:avLst>
                <a:gd name="adj" fmla="val 7906"/>
              </a:avLst>
            </a:prstGeom>
            <a:noFill/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000" dirty="0">
                  <a:solidFill>
                    <a:srgbClr val="595959"/>
                  </a:solidFill>
                  <a:latin typeface="+mj-lt"/>
                </a:rPr>
                <a:t>24x7 Monitoring | Auto-ticketing | Event Monitoring  |  Incident Management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+mj-lt"/>
                </a:rPr>
                <a:t>Availability | Performance | Change | Release | Vendor Co-ordination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+mj-lt"/>
                </a:rPr>
                <a:t>Service Reporting | Service Desk | Service Delivery Manager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7F21E7-E609-450F-BEEC-9F25883F369C}"/>
                </a:ext>
              </a:extLst>
            </p:cNvPr>
            <p:cNvGrpSpPr/>
            <p:nvPr/>
          </p:nvGrpSpPr>
          <p:grpSpPr>
            <a:xfrm>
              <a:off x="2273752" y="1116452"/>
              <a:ext cx="4596496" cy="275906"/>
              <a:chOff x="1632696" y="1124072"/>
              <a:chExt cx="4596496" cy="27590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FB78EF5-2A3B-4431-91D2-3A7039E49E2B}"/>
                  </a:ext>
                </a:extLst>
              </p:cNvPr>
              <p:cNvSpPr txBox="1"/>
              <p:nvPr/>
            </p:nvSpPr>
            <p:spPr>
              <a:xfrm>
                <a:off x="1632696" y="1124072"/>
                <a:ext cx="912375" cy="275906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OPERATE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0E492A9-82F7-4BDA-B8DD-0DB2590C2833}"/>
                  </a:ext>
                </a:extLst>
              </p:cNvPr>
              <p:cNvSpPr txBox="1"/>
              <p:nvPr/>
            </p:nvSpPr>
            <p:spPr>
              <a:xfrm>
                <a:off x="3474757" y="1124072"/>
                <a:ext cx="912375" cy="275906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ADMINISTER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1EEDD3-2ED2-44A0-AD05-FD83B03E7785}"/>
                  </a:ext>
                </a:extLst>
              </p:cNvPr>
              <p:cNvSpPr txBox="1"/>
              <p:nvPr/>
            </p:nvSpPr>
            <p:spPr>
              <a:xfrm>
                <a:off x="5316817" y="1124072"/>
                <a:ext cx="912375" cy="275906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MANAGE</a:t>
                </a:r>
              </a:p>
            </p:txBody>
          </p:sp>
        </p:grpSp>
        <p:sp>
          <p:nvSpPr>
            <p:cNvPr id="92" name="Arrow: Pentagon 91">
              <a:extLst>
                <a:ext uri="{FF2B5EF4-FFF2-40B4-BE49-F238E27FC236}">
                  <a16:creationId xmlns:a16="http://schemas.microsoft.com/office/drawing/2014/main" id="{3F99C16D-C5E9-48F8-941A-18ACCD424774}"/>
                </a:ext>
              </a:extLst>
            </p:cNvPr>
            <p:cNvSpPr/>
            <p:nvPr/>
          </p:nvSpPr>
          <p:spPr>
            <a:xfrm>
              <a:off x="644138" y="1034258"/>
              <a:ext cx="1447551" cy="1011600"/>
            </a:xfrm>
            <a:prstGeom prst="homePlate">
              <a:avLst>
                <a:gd name="adj" fmla="val 3081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200" b="1" dirty="0">
                  <a:solidFill>
                    <a:schemeClr val="bg1"/>
                  </a:solidFill>
                </a:rPr>
                <a:t>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38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9" name="Straight Arrow Connector 46088">
            <a:extLst>
              <a:ext uri="{FF2B5EF4-FFF2-40B4-BE49-F238E27FC236}">
                <a16:creationId xmlns:a16="http://schemas.microsoft.com/office/drawing/2014/main" id="{5275BAAE-F282-4509-9B1A-8BD6ABA717E6}"/>
              </a:ext>
            </a:extLst>
          </p:cNvPr>
          <p:cNvCxnSpPr>
            <a:cxnSpLocks/>
            <a:endCxn id="109" idx="2"/>
          </p:cNvCxnSpPr>
          <p:nvPr/>
        </p:nvCxnSpPr>
        <p:spPr>
          <a:xfrm flipH="1" flipV="1">
            <a:off x="2484570" y="1842540"/>
            <a:ext cx="337450" cy="5682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1" name="Straight Arrow Connector 46090">
            <a:extLst>
              <a:ext uri="{FF2B5EF4-FFF2-40B4-BE49-F238E27FC236}">
                <a16:creationId xmlns:a16="http://schemas.microsoft.com/office/drawing/2014/main" id="{7B32021D-C53D-490C-B267-47E2005AD671}"/>
              </a:ext>
            </a:extLst>
          </p:cNvPr>
          <p:cNvCxnSpPr>
            <a:cxnSpLocks/>
            <a:endCxn id="100" idx="2"/>
          </p:cNvCxnSpPr>
          <p:nvPr/>
        </p:nvCxnSpPr>
        <p:spPr>
          <a:xfrm flipH="1" flipV="1">
            <a:off x="1250077" y="2097831"/>
            <a:ext cx="1489708" cy="5038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3" name="Straight Arrow Connector 46092">
            <a:extLst>
              <a:ext uri="{FF2B5EF4-FFF2-40B4-BE49-F238E27FC236}">
                <a16:creationId xmlns:a16="http://schemas.microsoft.com/office/drawing/2014/main" id="{E5FD1D66-2C34-4E6A-9B66-D3A27BD95481}"/>
              </a:ext>
            </a:extLst>
          </p:cNvPr>
          <p:cNvCxnSpPr>
            <a:cxnSpLocks/>
            <a:endCxn id="102" idx="3"/>
          </p:cNvCxnSpPr>
          <p:nvPr/>
        </p:nvCxnSpPr>
        <p:spPr>
          <a:xfrm flipH="1">
            <a:off x="901101" y="2609274"/>
            <a:ext cx="1838684" cy="13826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5" name="Straight Arrow Connector 46094">
            <a:extLst>
              <a:ext uri="{FF2B5EF4-FFF2-40B4-BE49-F238E27FC236}">
                <a16:creationId xmlns:a16="http://schemas.microsoft.com/office/drawing/2014/main" id="{50A6C25A-C43C-4369-B096-3C36A11210EE}"/>
              </a:ext>
            </a:extLst>
          </p:cNvPr>
          <p:cNvCxnSpPr>
            <a:cxnSpLocks/>
          </p:cNvCxnSpPr>
          <p:nvPr/>
        </p:nvCxnSpPr>
        <p:spPr>
          <a:xfrm flipH="1">
            <a:off x="1447075" y="2807807"/>
            <a:ext cx="1374945" cy="10425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9" name="Straight Arrow Connector 46098">
            <a:extLst>
              <a:ext uri="{FF2B5EF4-FFF2-40B4-BE49-F238E27FC236}">
                <a16:creationId xmlns:a16="http://schemas.microsoft.com/office/drawing/2014/main" id="{B795B454-8772-4679-9EBB-FF57FFED3173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2298122" y="2890042"/>
            <a:ext cx="722431" cy="10819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6E54DC8-E45A-4C90-AB3A-ADF285C07F71}"/>
              </a:ext>
            </a:extLst>
          </p:cNvPr>
          <p:cNvCxnSpPr>
            <a:cxnSpLocks/>
            <a:endCxn id="116" idx="2"/>
          </p:cNvCxnSpPr>
          <p:nvPr/>
        </p:nvCxnSpPr>
        <p:spPr>
          <a:xfrm flipV="1">
            <a:off x="6206959" y="1661811"/>
            <a:ext cx="1" cy="6880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0903381-65D9-476C-994F-24977B0A74FD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6206959" y="2911370"/>
            <a:ext cx="0" cy="12035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59131EE-024C-4859-89D1-6E6AEBEE8145}"/>
              </a:ext>
            </a:extLst>
          </p:cNvPr>
          <p:cNvCxnSpPr>
            <a:cxnSpLocks/>
            <a:endCxn id="128" idx="2"/>
          </p:cNvCxnSpPr>
          <p:nvPr/>
        </p:nvCxnSpPr>
        <p:spPr>
          <a:xfrm flipV="1">
            <a:off x="6405492" y="1933442"/>
            <a:ext cx="1151787" cy="4986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6005742-A5A9-4F89-9748-44A5FDDAC530}"/>
              </a:ext>
            </a:extLst>
          </p:cNvPr>
          <p:cNvCxnSpPr>
            <a:endCxn id="118" idx="0"/>
          </p:cNvCxnSpPr>
          <p:nvPr/>
        </p:nvCxnSpPr>
        <p:spPr>
          <a:xfrm>
            <a:off x="6422954" y="2836001"/>
            <a:ext cx="1135171" cy="102465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59D995C-A6DA-4371-8D0C-62D19349A0A7}"/>
              </a:ext>
            </a:extLst>
          </p:cNvPr>
          <p:cNvCxnSpPr>
            <a:cxnSpLocks/>
          </p:cNvCxnSpPr>
          <p:nvPr/>
        </p:nvCxnSpPr>
        <p:spPr>
          <a:xfrm>
            <a:off x="6487727" y="2630602"/>
            <a:ext cx="1668446" cy="7177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1" name="Straight Arrow Connector 46080">
            <a:extLst>
              <a:ext uri="{FF2B5EF4-FFF2-40B4-BE49-F238E27FC236}">
                <a16:creationId xmlns:a16="http://schemas.microsoft.com/office/drawing/2014/main" id="{AC6DC692-1FE8-4622-8785-558721C141A3}"/>
              </a:ext>
            </a:extLst>
          </p:cNvPr>
          <p:cNvCxnSpPr>
            <a:endCxn id="131" idx="1"/>
          </p:cNvCxnSpPr>
          <p:nvPr/>
        </p:nvCxnSpPr>
        <p:spPr>
          <a:xfrm flipV="1">
            <a:off x="6503930" y="2449010"/>
            <a:ext cx="1212839" cy="14584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IN" dirty="0"/>
              <a:t>Security services delivery models : from the cloud</a:t>
            </a:r>
          </a:p>
        </p:txBody>
      </p:sp>
      <p:sp>
        <p:nvSpPr>
          <p:cNvPr id="46096" name="AutoShape 16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AutoShape 18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AutoShape 20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AutoShape 24" descr="Image result for p&amp;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219616" y="4713468"/>
            <a:ext cx="975774" cy="430032"/>
          </a:xfrm>
          <a:prstGeom prst="roundRect">
            <a:avLst>
              <a:gd name="adj" fmla="val 7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" dirty="0"/>
          </a:p>
        </p:txBody>
      </p:sp>
      <p:sp>
        <p:nvSpPr>
          <p:cNvPr id="65" name="Rounded Rectangle 64"/>
          <p:cNvSpPr/>
          <p:nvPr/>
        </p:nvSpPr>
        <p:spPr>
          <a:xfrm>
            <a:off x="3235914" y="4713468"/>
            <a:ext cx="973137" cy="430032"/>
          </a:xfrm>
          <a:prstGeom prst="roundRect">
            <a:avLst>
              <a:gd name="adj" fmla="val 7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" dirty="0"/>
          </a:p>
        </p:txBody>
      </p:sp>
      <p:sp>
        <p:nvSpPr>
          <p:cNvPr id="66" name="Rounded Rectangle 65"/>
          <p:cNvSpPr/>
          <p:nvPr/>
        </p:nvSpPr>
        <p:spPr>
          <a:xfrm>
            <a:off x="4269395" y="4713468"/>
            <a:ext cx="958591" cy="430032"/>
          </a:xfrm>
          <a:prstGeom prst="roundRect">
            <a:avLst>
              <a:gd name="adj" fmla="val 7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1150E1-A850-4D49-90C4-4E92000A49DC}"/>
              </a:ext>
            </a:extLst>
          </p:cNvPr>
          <p:cNvGrpSpPr/>
          <p:nvPr/>
        </p:nvGrpSpPr>
        <p:grpSpPr>
          <a:xfrm>
            <a:off x="923472" y="3716432"/>
            <a:ext cx="453357" cy="644947"/>
            <a:chOff x="1142880" y="1815163"/>
            <a:chExt cx="486247" cy="694545"/>
          </a:xfrm>
        </p:grpSpPr>
        <p:pic>
          <p:nvPicPr>
            <p:cNvPr id="87" name="Picture 8" descr="Image result for SIEM icon">
              <a:extLst>
                <a:ext uri="{FF2B5EF4-FFF2-40B4-BE49-F238E27FC236}">
                  <a16:creationId xmlns:a16="http://schemas.microsoft.com/office/drawing/2014/main" id="{A493AA1D-C083-4697-8932-18ECF4711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80" y="1815163"/>
              <a:ext cx="457257" cy="45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84CF4D-1493-48B8-B15C-03158B74F392}"/>
                </a:ext>
              </a:extLst>
            </p:cNvPr>
            <p:cNvSpPr txBox="1"/>
            <p:nvPr/>
          </p:nvSpPr>
          <p:spPr>
            <a:xfrm>
              <a:off x="1155977" y="2244552"/>
              <a:ext cx="473150" cy="26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SIEM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A20CFD-F5DF-4451-9014-58ADBC8E52CA}"/>
              </a:ext>
            </a:extLst>
          </p:cNvPr>
          <p:cNvGrpSpPr/>
          <p:nvPr/>
        </p:nvGrpSpPr>
        <p:grpSpPr>
          <a:xfrm>
            <a:off x="1888742" y="3972000"/>
            <a:ext cx="818761" cy="587368"/>
            <a:chOff x="2328107" y="3999636"/>
            <a:chExt cx="818761" cy="587368"/>
          </a:xfrm>
        </p:grpSpPr>
        <p:pic>
          <p:nvPicPr>
            <p:cNvPr id="96" name="Picture 10" descr="Image result for Log Management icon">
              <a:extLst>
                <a:ext uri="{FF2B5EF4-FFF2-40B4-BE49-F238E27FC236}">
                  <a16:creationId xmlns:a16="http://schemas.microsoft.com/office/drawing/2014/main" id="{CC98823D-360D-47AD-ABAC-3955920B4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481" y="3999636"/>
              <a:ext cx="368012" cy="36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4FFD1C8-9622-4939-8DFF-5F1006FD6A3D}"/>
                </a:ext>
              </a:extLst>
            </p:cNvPr>
            <p:cNvSpPr txBox="1"/>
            <p:nvPr/>
          </p:nvSpPr>
          <p:spPr>
            <a:xfrm>
              <a:off x="2328107" y="4340783"/>
              <a:ext cx="818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Log Mgmt.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CDE8780-D92C-4704-BE10-2CC48DD97FA4}"/>
              </a:ext>
            </a:extLst>
          </p:cNvPr>
          <p:cNvGrpSpPr/>
          <p:nvPr/>
        </p:nvGrpSpPr>
        <p:grpSpPr>
          <a:xfrm>
            <a:off x="787450" y="1282644"/>
            <a:ext cx="925254" cy="815187"/>
            <a:chOff x="2806469" y="533227"/>
            <a:chExt cx="978802" cy="862366"/>
          </a:xfrm>
        </p:grpSpPr>
        <p:pic>
          <p:nvPicPr>
            <p:cNvPr id="99" name="Picture 12" descr="Related image">
              <a:extLst>
                <a:ext uri="{FF2B5EF4-FFF2-40B4-BE49-F238E27FC236}">
                  <a16:creationId xmlns:a16="http://schemas.microsoft.com/office/drawing/2014/main" id="{BE0F8B0F-7C94-4060-B110-25F48324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418" y="533227"/>
              <a:ext cx="515104" cy="5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F3533F6-069B-434F-A885-CE81F6DC0807}"/>
                </a:ext>
              </a:extLst>
            </p:cNvPr>
            <p:cNvSpPr txBox="1"/>
            <p:nvPr/>
          </p:nvSpPr>
          <p:spPr>
            <a:xfrm>
              <a:off x="2806469" y="972327"/>
              <a:ext cx="978802" cy="423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Vulnerability</a:t>
              </a:r>
            </a:p>
            <a:p>
              <a:pPr algn="ctr"/>
              <a:r>
                <a:rPr lang="en-IN" sz="1000" dirty="0">
                  <a:latin typeface="+mj-lt"/>
                </a:rPr>
                <a:t>Mgmt.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C8673A-F327-4602-AB48-7155CEDF90E6}"/>
              </a:ext>
            </a:extLst>
          </p:cNvPr>
          <p:cNvGrpSpPr/>
          <p:nvPr/>
        </p:nvGrpSpPr>
        <p:grpSpPr>
          <a:xfrm>
            <a:off x="188020" y="2502614"/>
            <a:ext cx="902621" cy="889957"/>
            <a:chOff x="713945" y="1778378"/>
            <a:chExt cx="902621" cy="88995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9F59B224-C587-4DDA-9F1A-C59AF5C39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15617"/>
            <a:stretch/>
          </p:blipFill>
          <p:spPr>
            <a:xfrm>
              <a:off x="903484" y="1778378"/>
              <a:ext cx="523542" cy="489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82A8A67-7EF0-47DF-A2B9-5AD7E3D9FFBA}"/>
                </a:ext>
              </a:extLst>
            </p:cNvPr>
            <p:cNvSpPr txBox="1"/>
            <p:nvPr/>
          </p:nvSpPr>
          <p:spPr>
            <a:xfrm>
              <a:off x="713945" y="2268225"/>
              <a:ext cx="9026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Deception </a:t>
              </a:r>
            </a:p>
            <a:p>
              <a:pPr algn="ctr"/>
              <a:r>
                <a:rPr lang="en-IN" sz="1000" dirty="0">
                  <a:latin typeface="+mj-lt"/>
                </a:rPr>
                <a:t>&amp; Decoy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FCC15A-89E5-4908-B388-1D5928B78E02}"/>
              </a:ext>
            </a:extLst>
          </p:cNvPr>
          <p:cNvGrpSpPr/>
          <p:nvPr/>
        </p:nvGrpSpPr>
        <p:grpSpPr>
          <a:xfrm>
            <a:off x="2160603" y="1142348"/>
            <a:ext cx="647934" cy="700192"/>
            <a:chOff x="2448367" y="1025115"/>
            <a:chExt cx="647934" cy="700192"/>
          </a:xfrm>
        </p:grpSpPr>
        <p:pic>
          <p:nvPicPr>
            <p:cNvPr id="108" name="Picture 16" descr="Image result for VPN GW services icon">
              <a:extLst>
                <a:ext uri="{FF2B5EF4-FFF2-40B4-BE49-F238E27FC236}">
                  <a16:creationId xmlns:a16="http://schemas.microsoft.com/office/drawing/2014/main" id="{7929BCE6-23AB-43FB-BF40-17C5EA5A2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73" y="1025115"/>
              <a:ext cx="486923" cy="48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4EBFF80-437B-44EA-A8BC-C9E77B19D424}"/>
                </a:ext>
              </a:extLst>
            </p:cNvPr>
            <p:cNvSpPr txBox="1"/>
            <p:nvPr/>
          </p:nvSpPr>
          <p:spPr>
            <a:xfrm>
              <a:off x="2448367" y="1479086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VPN GW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83CD6C-58DA-42BB-8F89-7C3A7658DB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05" y="1845609"/>
            <a:ext cx="2814921" cy="1604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00E6762A-DE26-4721-87EB-A9373B2A56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4000"/>
                    </a14:imgEffect>
                    <a14:imgEffect>
                      <a14:colorTemperature colorTemp="2920"/>
                    </a14:imgEffect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5" y="1845608"/>
            <a:ext cx="2814921" cy="16046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8D50C20-89D0-4632-9197-7156B732B181}"/>
              </a:ext>
            </a:extLst>
          </p:cNvPr>
          <p:cNvGrpSpPr/>
          <p:nvPr/>
        </p:nvGrpSpPr>
        <p:grpSpPr>
          <a:xfrm>
            <a:off x="5736318" y="1004298"/>
            <a:ext cx="941283" cy="657513"/>
            <a:chOff x="5736318" y="1004298"/>
            <a:chExt cx="941283" cy="657513"/>
          </a:xfrm>
        </p:grpSpPr>
        <p:pic>
          <p:nvPicPr>
            <p:cNvPr id="115" name="Picture 4" descr="Image result for web security icon">
              <a:extLst>
                <a:ext uri="{FF2B5EF4-FFF2-40B4-BE49-F238E27FC236}">
                  <a16:creationId xmlns:a16="http://schemas.microsoft.com/office/drawing/2014/main" id="{F2D7F61B-3B8A-4E79-95CD-F46FD680B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148" y="1004298"/>
              <a:ext cx="449623" cy="44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D21E519-F42C-4659-892A-50EC19DCEB72}"/>
                </a:ext>
              </a:extLst>
            </p:cNvPr>
            <p:cNvSpPr txBox="1"/>
            <p:nvPr/>
          </p:nvSpPr>
          <p:spPr>
            <a:xfrm>
              <a:off x="5736318" y="1415590"/>
              <a:ext cx="9412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Web Security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4BCA545-C5AA-4114-B2FA-E1EF7299F5CB}"/>
              </a:ext>
            </a:extLst>
          </p:cNvPr>
          <p:cNvGrpSpPr/>
          <p:nvPr/>
        </p:nvGrpSpPr>
        <p:grpSpPr>
          <a:xfrm>
            <a:off x="7052131" y="3860658"/>
            <a:ext cx="1004492" cy="669039"/>
            <a:chOff x="6254701" y="619590"/>
            <a:chExt cx="1062627" cy="707760"/>
          </a:xfrm>
        </p:grpSpPr>
        <p:pic>
          <p:nvPicPr>
            <p:cNvPr id="118" name="Picture 6" descr="Image result for email security icon">
              <a:extLst>
                <a:ext uri="{FF2B5EF4-FFF2-40B4-BE49-F238E27FC236}">
                  <a16:creationId xmlns:a16="http://schemas.microsoft.com/office/drawing/2014/main" id="{6278AF16-2785-4CF6-A4D1-37C6F7CD4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91" y="619590"/>
              <a:ext cx="529777" cy="55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2268523-F1DD-4BEF-8CD8-635A2FAB70DA}"/>
                </a:ext>
              </a:extLst>
            </p:cNvPr>
            <p:cNvSpPr txBox="1"/>
            <p:nvPr/>
          </p:nvSpPr>
          <p:spPr>
            <a:xfrm>
              <a:off x="6254701" y="1066879"/>
              <a:ext cx="1062627" cy="260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Email security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1CF6CD-F743-4921-9B55-64545ED930A5}"/>
              </a:ext>
            </a:extLst>
          </p:cNvPr>
          <p:cNvGrpSpPr/>
          <p:nvPr/>
        </p:nvGrpSpPr>
        <p:grpSpPr>
          <a:xfrm>
            <a:off x="5621142" y="4114884"/>
            <a:ext cx="1171634" cy="624138"/>
            <a:chOff x="6866532" y="1113849"/>
            <a:chExt cx="1070144" cy="558798"/>
          </a:xfrm>
        </p:grpSpPr>
        <p:pic>
          <p:nvPicPr>
            <p:cNvPr id="121" name="Picture 6" descr="Image result for Anti-APT icon">
              <a:extLst>
                <a:ext uri="{FF2B5EF4-FFF2-40B4-BE49-F238E27FC236}">
                  <a16:creationId xmlns:a16="http://schemas.microsoft.com/office/drawing/2014/main" id="{1C176F62-5EB4-49FD-B339-3C02775CB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532" y="1113849"/>
              <a:ext cx="1070144" cy="38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4AF1084-F1F6-4F92-9A67-31CA26D33CDD}"/>
                </a:ext>
              </a:extLst>
            </p:cNvPr>
            <p:cNvSpPr txBox="1"/>
            <p:nvPr/>
          </p:nvSpPr>
          <p:spPr>
            <a:xfrm>
              <a:off x="7124963" y="1452202"/>
              <a:ext cx="626948" cy="22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Anti-APT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51E62AD-5CC7-45CC-B4DB-46787CD79B13}"/>
              </a:ext>
            </a:extLst>
          </p:cNvPr>
          <p:cNvGrpSpPr/>
          <p:nvPr/>
        </p:nvGrpSpPr>
        <p:grpSpPr>
          <a:xfrm>
            <a:off x="8111853" y="3035510"/>
            <a:ext cx="694421" cy="714121"/>
            <a:chOff x="1584581" y="1880989"/>
            <a:chExt cx="734611" cy="755451"/>
          </a:xfrm>
        </p:grpSpPr>
        <p:pic>
          <p:nvPicPr>
            <p:cNvPr id="124" name="Picture 8" descr="Related image">
              <a:extLst>
                <a:ext uri="{FF2B5EF4-FFF2-40B4-BE49-F238E27FC236}">
                  <a16:creationId xmlns:a16="http://schemas.microsoft.com/office/drawing/2014/main" id="{DB15015C-5067-4ED3-83E3-8AD8E3810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91" y="1880989"/>
              <a:ext cx="372104" cy="3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895D7BB-ED1D-42EE-9C42-044D64DEF276}"/>
                </a:ext>
              </a:extLst>
            </p:cNvPr>
            <p:cNvSpPr txBox="1"/>
            <p:nvPr/>
          </p:nvSpPr>
          <p:spPr>
            <a:xfrm>
              <a:off x="1584581" y="2213174"/>
              <a:ext cx="734611" cy="423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Web App</a:t>
              </a:r>
            </a:p>
            <a:p>
              <a:pPr algn="ctr"/>
              <a:r>
                <a:rPr lang="en-IN" sz="1000" dirty="0">
                  <a:latin typeface="+mj-lt"/>
                </a:rPr>
                <a:t>Firewall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210707-0730-4572-AD4C-4CC83F03222D}"/>
              </a:ext>
            </a:extLst>
          </p:cNvPr>
          <p:cNvGrpSpPr/>
          <p:nvPr/>
        </p:nvGrpSpPr>
        <p:grpSpPr>
          <a:xfrm>
            <a:off x="6904535" y="1063261"/>
            <a:ext cx="1305488" cy="870181"/>
            <a:chOff x="4995732" y="566464"/>
            <a:chExt cx="1381043" cy="920541"/>
          </a:xfrm>
        </p:grpSpPr>
        <p:pic>
          <p:nvPicPr>
            <p:cNvPr id="127" name="Picture 14" descr="Image result for identity management icon">
              <a:extLst>
                <a:ext uri="{FF2B5EF4-FFF2-40B4-BE49-F238E27FC236}">
                  <a16:creationId xmlns:a16="http://schemas.microsoft.com/office/drawing/2014/main" id="{5E630456-CA8A-4A80-A7CB-63679565A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97"/>
            <a:stretch/>
          </p:blipFill>
          <p:spPr bwMode="auto">
            <a:xfrm>
              <a:off x="5415817" y="566464"/>
              <a:ext cx="738541" cy="53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3776916-BC7B-4333-8191-E67F07FD9B56}"/>
                </a:ext>
              </a:extLst>
            </p:cNvPr>
            <p:cNvSpPr txBox="1"/>
            <p:nvPr/>
          </p:nvSpPr>
          <p:spPr>
            <a:xfrm>
              <a:off x="4995732" y="1063739"/>
              <a:ext cx="1381043" cy="4232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Identity and Access Management</a:t>
              </a:r>
            </a:p>
          </p:txBody>
        </p:sp>
      </p:grpSp>
      <p:pic>
        <p:nvPicPr>
          <p:cNvPr id="130" name="Picture 30" descr="Image result for DDOS Protection icon">
            <a:extLst>
              <a:ext uri="{FF2B5EF4-FFF2-40B4-BE49-F238E27FC236}">
                <a16:creationId xmlns:a16="http://schemas.microsoft.com/office/drawing/2014/main" id="{AD605475-C2BD-44B8-9240-5999A82D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22" y="1915907"/>
            <a:ext cx="593461" cy="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EDFBA872-4925-4110-AA5B-1F5727AB0F6F}"/>
              </a:ext>
            </a:extLst>
          </p:cNvPr>
          <p:cNvSpPr/>
          <p:nvPr/>
        </p:nvSpPr>
        <p:spPr>
          <a:xfrm>
            <a:off x="7716769" y="2325899"/>
            <a:ext cx="1212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000" dirty="0">
                <a:latin typeface="+mj-lt"/>
              </a:rPr>
              <a:t>DDOS Protection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D06E61D-1B50-4077-A897-DAA933BC596C}"/>
              </a:ext>
            </a:extLst>
          </p:cNvPr>
          <p:cNvSpPr txBox="1"/>
          <p:nvPr/>
        </p:nvSpPr>
        <p:spPr>
          <a:xfrm>
            <a:off x="2664880" y="2583551"/>
            <a:ext cx="1596602" cy="307777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Sify Native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4ABF831-4485-4FD2-987B-B1B6BA18544C}"/>
              </a:ext>
            </a:extLst>
          </p:cNvPr>
          <p:cNvSpPr txBox="1"/>
          <p:nvPr/>
        </p:nvSpPr>
        <p:spPr>
          <a:xfrm>
            <a:off x="4770363" y="2583551"/>
            <a:ext cx="2031065" cy="307777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Partner Aligned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4E3CF2-4397-416F-895B-A468CFDA5989}"/>
              </a:ext>
            </a:extLst>
          </p:cNvPr>
          <p:cNvGrpSpPr/>
          <p:nvPr/>
        </p:nvGrpSpPr>
        <p:grpSpPr>
          <a:xfrm>
            <a:off x="5216490" y="2268977"/>
            <a:ext cx="611502" cy="265723"/>
            <a:chOff x="4805508" y="3737892"/>
            <a:chExt cx="868195" cy="37726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14B8D5-8A0B-48AE-96EA-2862CE9412B6}"/>
                </a:ext>
              </a:extLst>
            </p:cNvPr>
            <p:cNvSpPr/>
            <p:nvPr/>
          </p:nvSpPr>
          <p:spPr>
            <a:xfrm>
              <a:off x="4805508" y="3737892"/>
              <a:ext cx="868195" cy="37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4" name="Picture 32" descr="Image result for akamai logo">
              <a:extLst>
                <a:ext uri="{FF2B5EF4-FFF2-40B4-BE49-F238E27FC236}">
                  <a16:creationId xmlns:a16="http://schemas.microsoft.com/office/drawing/2014/main" id="{C1934C82-0807-40B2-8362-84E30B2B6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053" y="3767228"/>
              <a:ext cx="719105" cy="31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8E08E2-9655-4F76-8C27-10B0886A6DB5}"/>
              </a:ext>
            </a:extLst>
          </p:cNvPr>
          <p:cNvGrpSpPr/>
          <p:nvPr/>
        </p:nvGrpSpPr>
        <p:grpSpPr>
          <a:xfrm>
            <a:off x="6002845" y="2268978"/>
            <a:ext cx="576629" cy="264476"/>
            <a:chOff x="5013011" y="3714148"/>
            <a:chExt cx="692049" cy="36801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15F687-E687-4FE2-A8F6-59D65C3BA2B0}"/>
                </a:ext>
              </a:extLst>
            </p:cNvPr>
            <p:cNvSpPr/>
            <p:nvPr/>
          </p:nvSpPr>
          <p:spPr>
            <a:xfrm>
              <a:off x="5013011" y="3714148"/>
              <a:ext cx="692049" cy="36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4" name="Picture 34" descr="Image result for Cisco logo">
              <a:extLst>
                <a:ext uri="{FF2B5EF4-FFF2-40B4-BE49-F238E27FC236}">
                  <a16:creationId xmlns:a16="http://schemas.microsoft.com/office/drawing/2014/main" id="{A8B46335-2D6E-4B71-BFC5-7309F9B0C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769" y="3727687"/>
              <a:ext cx="610532" cy="340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084" name="Straight Arrow Connector 46083">
            <a:extLst>
              <a:ext uri="{FF2B5EF4-FFF2-40B4-BE49-F238E27FC236}">
                <a16:creationId xmlns:a16="http://schemas.microsoft.com/office/drawing/2014/main" id="{BEA50ADC-220C-4313-8EB0-DE4410C43176}"/>
              </a:ext>
            </a:extLst>
          </p:cNvPr>
          <p:cNvCxnSpPr/>
          <p:nvPr/>
        </p:nvCxnSpPr>
        <p:spPr>
          <a:xfrm>
            <a:off x="6502742" y="3450292"/>
            <a:ext cx="0" cy="5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39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services delivery models : for the cloud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CB191A40-96B3-40BB-8700-D84F449C9AAA}"/>
              </a:ext>
            </a:extLst>
          </p:cNvPr>
          <p:cNvSpPr/>
          <p:nvPr/>
        </p:nvSpPr>
        <p:spPr>
          <a:xfrm>
            <a:off x="363600" y="1022920"/>
            <a:ext cx="3631931" cy="12689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Security Services Stack</a:t>
            </a:r>
          </a:p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for Sify DC &amp; Cloud </a:t>
            </a: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A3ACE291-D813-4E2D-9FD4-2247FF83169C}"/>
              </a:ext>
            </a:extLst>
          </p:cNvPr>
          <p:cNvSpPr/>
          <p:nvPr/>
        </p:nvSpPr>
        <p:spPr>
          <a:xfrm>
            <a:off x="4733648" y="1022920"/>
            <a:ext cx="3686999" cy="12649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Security Services Stack</a:t>
            </a:r>
          </a:p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for any cloud</a:t>
            </a:r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1E03021B-E993-489F-8BEF-09E90E7D67BB}"/>
              </a:ext>
            </a:extLst>
          </p:cNvPr>
          <p:cNvSpPr/>
          <p:nvPr/>
        </p:nvSpPr>
        <p:spPr>
          <a:xfrm>
            <a:off x="358775" y="2470778"/>
            <a:ext cx="4079671" cy="10262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35BAAC46-A9AB-4D66-AE97-6B71869CA440}"/>
              </a:ext>
            </a:extLst>
          </p:cNvPr>
          <p:cNvSpPr/>
          <p:nvPr/>
        </p:nvSpPr>
        <p:spPr>
          <a:xfrm>
            <a:off x="4727434" y="2470778"/>
            <a:ext cx="4111765" cy="10262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lt1"/>
              </a:solidFill>
              <a:latin typeface="+mj-lt"/>
            </a:endParaRP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3505BB17-AD9C-471A-B231-7B4228C09831}"/>
              </a:ext>
            </a:extLst>
          </p:cNvPr>
          <p:cNvSpPr/>
          <p:nvPr/>
        </p:nvSpPr>
        <p:spPr>
          <a:xfrm>
            <a:off x="358775" y="3675927"/>
            <a:ext cx="8480423" cy="10262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C2BF8B-45AD-4DCE-B021-539A090E3FF7}"/>
              </a:ext>
            </a:extLst>
          </p:cNvPr>
          <p:cNvGrpSpPr/>
          <p:nvPr/>
        </p:nvGrpSpPr>
        <p:grpSpPr>
          <a:xfrm>
            <a:off x="447102" y="2547877"/>
            <a:ext cx="1073305" cy="842614"/>
            <a:chOff x="6450813" y="945432"/>
            <a:chExt cx="1073305" cy="842614"/>
          </a:xfrm>
        </p:grpSpPr>
        <p:pic>
          <p:nvPicPr>
            <p:cNvPr id="29" name="Picture 12" descr="Image result for NGFW icon">
              <a:extLst>
                <a:ext uri="{FF2B5EF4-FFF2-40B4-BE49-F238E27FC236}">
                  <a16:creationId xmlns:a16="http://schemas.microsoft.com/office/drawing/2014/main" id="{267DBC35-455A-4D1B-B768-99D0540FC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813" y="945432"/>
              <a:ext cx="1073305" cy="5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4D8964-CB05-4A3F-971E-7E2708E09D94}"/>
                </a:ext>
              </a:extLst>
            </p:cNvPr>
            <p:cNvSpPr txBox="1"/>
            <p:nvPr/>
          </p:nvSpPr>
          <p:spPr>
            <a:xfrm>
              <a:off x="6636247" y="1387936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VPDC FW</a:t>
              </a:r>
            </a:p>
            <a:p>
              <a:pPr algn="ctr"/>
              <a:r>
                <a:rPr lang="en-IN" sz="1000" dirty="0">
                  <a:latin typeface="+mj-lt"/>
                </a:rPr>
                <a:t>Services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68EFB7-2E4B-4C77-A9CC-29B3BB226D79}"/>
              </a:ext>
            </a:extLst>
          </p:cNvPr>
          <p:cNvGrpSpPr/>
          <p:nvPr/>
        </p:nvGrpSpPr>
        <p:grpSpPr>
          <a:xfrm>
            <a:off x="1599772" y="2639309"/>
            <a:ext cx="694421" cy="732295"/>
            <a:chOff x="1604676" y="1880989"/>
            <a:chExt cx="694421" cy="732295"/>
          </a:xfrm>
        </p:grpSpPr>
        <p:pic>
          <p:nvPicPr>
            <p:cNvPr id="32" name="Picture 8" descr="Related image">
              <a:extLst>
                <a:ext uri="{FF2B5EF4-FFF2-40B4-BE49-F238E27FC236}">
                  <a16:creationId xmlns:a16="http://schemas.microsoft.com/office/drawing/2014/main" id="{199BE06E-7137-43E2-AC06-F36C2E167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91" y="1880989"/>
              <a:ext cx="372104" cy="3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2702EF-8A30-454F-8BF0-E0F6F5AF2744}"/>
                </a:ext>
              </a:extLst>
            </p:cNvPr>
            <p:cNvSpPr txBox="1"/>
            <p:nvPr/>
          </p:nvSpPr>
          <p:spPr>
            <a:xfrm>
              <a:off x="1604676" y="2213174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Web App</a:t>
              </a:r>
            </a:p>
            <a:p>
              <a:pPr algn="ctr"/>
              <a:r>
                <a:rPr lang="en-IN" sz="1000" dirty="0">
                  <a:latin typeface="+mj-lt"/>
                </a:rPr>
                <a:t>Firewall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980892-4F11-445A-ACF8-B80843AB3341}"/>
              </a:ext>
            </a:extLst>
          </p:cNvPr>
          <p:cNvGrpSpPr/>
          <p:nvPr/>
        </p:nvGrpSpPr>
        <p:grpSpPr>
          <a:xfrm>
            <a:off x="2541908" y="2455729"/>
            <a:ext cx="716157" cy="934762"/>
            <a:chOff x="2112168" y="2436577"/>
            <a:chExt cx="716157" cy="934762"/>
          </a:xfrm>
        </p:grpSpPr>
        <p:pic>
          <p:nvPicPr>
            <p:cNvPr id="36" name="Picture 4" descr="Image result for IPS icon">
              <a:extLst>
                <a:ext uri="{FF2B5EF4-FFF2-40B4-BE49-F238E27FC236}">
                  <a16:creationId xmlns:a16="http://schemas.microsoft.com/office/drawing/2014/main" id="{AED1412A-7DF3-4C09-8B81-9DCB6572E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68" y="2436577"/>
              <a:ext cx="631135" cy="65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111AB7-616D-478D-A118-1B68F9F047DB}"/>
                </a:ext>
              </a:extLst>
            </p:cNvPr>
            <p:cNvSpPr txBox="1"/>
            <p:nvPr/>
          </p:nvSpPr>
          <p:spPr>
            <a:xfrm>
              <a:off x="2161155" y="2971229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Network</a:t>
              </a:r>
            </a:p>
            <a:p>
              <a:pPr algn="ctr"/>
              <a:r>
                <a:rPr lang="en-IN" sz="1000" dirty="0">
                  <a:latin typeface="+mj-lt"/>
                </a:rPr>
                <a:t>IPS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545557-D27D-4D60-BAE0-E675451FD1FA}"/>
              </a:ext>
            </a:extLst>
          </p:cNvPr>
          <p:cNvGrpSpPr/>
          <p:nvPr/>
        </p:nvGrpSpPr>
        <p:grpSpPr>
          <a:xfrm>
            <a:off x="560359" y="3764026"/>
            <a:ext cx="785777" cy="954973"/>
            <a:chOff x="2014850" y="1016757"/>
            <a:chExt cx="785777" cy="95497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03F8669-575D-4193-855A-92CA3C0A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31113" y="1016757"/>
              <a:ext cx="553842" cy="6141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71E56-93FD-44AE-930C-856B2CFC0571}"/>
                </a:ext>
              </a:extLst>
            </p:cNvPr>
            <p:cNvSpPr txBox="1"/>
            <p:nvPr/>
          </p:nvSpPr>
          <p:spPr>
            <a:xfrm>
              <a:off x="2014850" y="1571620"/>
              <a:ext cx="7857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Deception </a:t>
              </a:r>
            </a:p>
            <a:p>
              <a:pPr algn="ctr"/>
              <a:r>
                <a:rPr lang="en-IN" sz="1000" dirty="0">
                  <a:latin typeface="+mj-lt"/>
                </a:rPr>
                <a:t>&amp; Decoy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74C76C-244F-46CF-8D16-5534D4E83A0B}"/>
              </a:ext>
            </a:extLst>
          </p:cNvPr>
          <p:cNvGrpSpPr/>
          <p:nvPr/>
        </p:nvGrpSpPr>
        <p:grpSpPr>
          <a:xfrm>
            <a:off x="1480228" y="3759665"/>
            <a:ext cx="925253" cy="869027"/>
            <a:chOff x="2833243" y="533227"/>
            <a:chExt cx="925253" cy="869027"/>
          </a:xfrm>
        </p:grpSpPr>
        <p:pic>
          <p:nvPicPr>
            <p:cNvPr id="43" name="Picture 12" descr="Related image">
              <a:extLst>
                <a:ext uri="{FF2B5EF4-FFF2-40B4-BE49-F238E27FC236}">
                  <a16:creationId xmlns:a16="http://schemas.microsoft.com/office/drawing/2014/main" id="{75797EBA-7BC7-451B-B496-F649F794F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418" y="533227"/>
              <a:ext cx="515104" cy="5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ECCFAE4-3772-4335-95BE-AC7C6620D689}"/>
                </a:ext>
              </a:extLst>
            </p:cNvPr>
            <p:cNvSpPr txBox="1"/>
            <p:nvPr/>
          </p:nvSpPr>
          <p:spPr>
            <a:xfrm>
              <a:off x="2833243" y="100214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Vulnerability</a:t>
              </a:r>
            </a:p>
            <a:p>
              <a:pPr algn="ctr"/>
              <a:r>
                <a:rPr lang="en-IN" sz="1000" dirty="0">
                  <a:latin typeface="+mj-lt"/>
                </a:rPr>
                <a:t>Mgmt.</a:t>
              </a:r>
            </a:p>
          </p:txBody>
        </p:sp>
      </p:grpSp>
      <p:pic>
        <p:nvPicPr>
          <p:cNvPr id="45" name="Picture 14" descr="Image result for identity management icon">
            <a:extLst>
              <a:ext uri="{FF2B5EF4-FFF2-40B4-BE49-F238E27FC236}">
                <a16:creationId xmlns:a16="http://schemas.microsoft.com/office/drawing/2014/main" id="{E22B1FF5-59E0-4DEA-8D1C-06AC2489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25" y="3751335"/>
            <a:ext cx="809291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9ED7E2F-2796-4561-8461-97BA3A15BAD6}"/>
              </a:ext>
            </a:extLst>
          </p:cNvPr>
          <p:cNvGrpSpPr/>
          <p:nvPr/>
        </p:nvGrpSpPr>
        <p:grpSpPr>
          <a:xfrm>
            <a:off x="2462362" y="3799711"/>
            <a:ext cx="845102" cy="987717"/>
            <a:chOff x="4315729" y="591131"/>
            <a:chExt cx="1069667" cy="1064919"/>
          </a:xfrm>
        </p:grpSpPr>
        <p:pic>
          <p:nvPicPr>
            <p:cNvPr id="47" name="Picture 30" descr="Image result for DDOS Protection icon">
              <a:extLst>
                <a:ext uri="{FF2B5EF4-FFF2-40B4-BE49-F238E27FC236}">
                  <a16:creationId xmlns:a16="http://schemas.microsoft.com/office/drawing/2014/main" id="{0385776C-5F87-4988-8D0D-E27377BC1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75" y="591131"/>
              <a:ext cx="794632" cy="52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1E0D869-B6E6-4307-AFBC-76F3E3A06F56}"/>
                </a:ext>
              </a:extLst>
            </p:cNvPr>
            <p:cNvSpPr/>
            <p:nvPr/>
          </p:nvSpPr>
          <p:spPr>
            <a:xfrm>
              <a:off x="4315729" y="1058750"/>
              <a:ext cx="1069667" cy="597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Cloud DDOS</a:t>
              </a:r>
            </a:p>
            <a:p>
              <a:pPr algn="ctr"/>
              <a:r>
                <a:rPr lang="en-IN" sz="1000" dirty="0">
                  <a:latin typeface="+mj-lt"/>
                </a:rPr>
                <a:t>Protection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BDDAB2-ABE2-444D-B1DE-51F01A2E4D3D}"/>
              </a:ext>
            </a:extLst>
          </p:cNvPr>
          <p:cNvGrpSpPr/>
          <p:nvPr/>
        </p:nvGrpSpPr>
        <p:grpSpPr>
          <a:xfrm>
            <a:off x="5347250" y="3952392"/>
            <a:ext cx="785778" cy="607112"/>
            <a:chOff x="1445754" y="2545240"/>
            <a:chExt cx="785778" cy="607112"/>
          </a:xfrm>
        </p:grpSpPr>
        <p:pic>
          <p:nvPicPr>
            <p:cNvPr id="50" name="Picture 10" descr="Image result for Log Management icon">
              <a:extLst>
                <a:ext uri="{FF2B5EF4-FFF2-40B4-BE49-F238E27FC236}">
                  <a16:creationId xmlns:a16="http://schemas.microsoft.com/office/drawing/2014/main" id="{3512BD0A-7B1A-4F68-8815-721A93726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932" y="2545240"/>
              <a:ext cx="389311" cy="38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A57CD5-E158-4866-8098-3E29A41AD0BF}"/>
                </a:ext>
              </a:extLst>
            </p:cNvPr>
            <p:cNvSpPr txBox="1"/>
            <p:nvPr/>
          </p:nvSpPr>
          <p:spPr>
            <a:xfrm>
              <a:off x="1445754" y="2906131"/>
              <a:ext cx="7857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Log Mgmt.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692212-D8B7-4B5E-AD84-2E7B0C50473D}"/>
              </a:ext>
            </a:extLst>
          </p:cNvPr>
          <p:cNvGrpSpPr/>
          <p:nvPr/>
        </p:nvGrpSpPr>
        <p:grpSpPr>
          <a:xfrm>
            <a:off x="6348709" y="3885492"/>
            <a:ext cx="454064" cy="668024"/>
            <a:chOff x="1142880" y="1815163"/>
            <a:chExt cx="460362" cy="680039"/>
          </a:xfrm>
        </p:grpSpPr>
        <p:pic>
          <p:nvPicPr>
            <p:cNvPr id="53" name="Picture 8" descr="Image result for SIEM icon">
              <a:extLst>
                <a:ext uri="{FF2B5EF4-FFF2-40B4-BE49-F238E27FC236}">
                  <a16:creationId xmlns:a16="http://schemas.microsoft.com/office/drawing/2014/main" id="{0FA3B9E4-AA39-4304-9E9C-0A49969B1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80" y="1815163"/>
              <a:ext cx="457257" cy="45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D6971-DE44-4C27-8FA1-1051243645CB}"/>
                </a:ext>
              </a:extLst>
            </p:cNvPr>
            <p:cNvSpPr txBox="1"/>
            <p:nvPr/>
          </p:nvSpPr>
          <p:spPr>
            <a:xfrm>
              <a:off x="1155977" y="2244552"/>
              <a:ext cx="447265" cy="250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SIEM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82619B8-9F2E-4971-8FC3-9DEA530F6D68}"/>
              </a:ext>
            </a:extLst>
          </p:cNvPr>
          <p:cNvGrpSpPr/>
          <p:nvPr/>
        </p:nvGrpSpPr>
        <p:grpSpPr>
          <a:xfrm>
            <a:off x="3465936" y="3871475"/>
            <a:ext cx="651140" cy="743364"/>
            <a:chOff x="4951094" y="2683926"/>
            <a:chExt cx="651140" cy="743364"/>
          </a:xfrm>
        </p:grpSpPr>
        <p:pic>
          <p:nvPicPr>
            <p:cNvPr id="56" name="Picture 6" descr="Image result for Host based security icon">
              <a:extLst>
                <a:ext uri="{FF2B5EF4-FFF2-40B4-BE49-F238E27FC236}">
                  <a16:creationId xmlns:a16="http://schemas.microsoft.com/office/drawing/2014/main" id="{E4831C92-098E-4DE7-A944-F90CA5F28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992" y="2683926"/>
              <a:ext cx="390576" cy="39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EB6F488-D945-4621-9283-53B0A2794E84}"/>
                </a:ext>
              </a:extLst>
            </p:cNvPr>
            <p:cNvSpPr txBox="1"/>
            <p:nvPr/>
          </p:nvSpPr>
          <p:spPr>
            <a:xfrm>
              <a:off x="4951094" y="3027180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Host </a:t>
              </a:r>
            </a:p>
            <a:p>
              <a:pPr algn="ctr"/>
              <a:r>
                <a:rPr lang="en-IN" sz="1000" dirty="0">
                  <a:latin typeface="+mj-lt"/>
                </a:rPr>
                <a:t>Security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DE6F22-6823-4CB8-BBED-77D1338EB9E2}"/>
              </a:ext>
            </a:extLst>
          </p:cNvPr>
          <p:cNvGrpSpPr/>
          <p:nvPr/>
        </p:nvGrpSpPr>
        <p:grpSpPr>
          <a:xfrm>
            <a:off x="3498579" y="2636599"/>
            <a:ext cx="647934" cy="726466"/>
            <a:chOff x="3820267" y="582470"/>
            <a:chExt cx="647934" cy="726466"/>
          </a:xfrm>
        </p:grpSpPr>
        <p:pic>
          <p:nvPicPr>
            <p:cNvPr id="59" name="Picture 16" descr="Image result for VPN GW services icon">
              <a:extLst>
                <a:ext uri="{FF2B5EF4-FFF2-40B4-BE49-F238E27FC236}">
                  <a16:creationId xmlns:a16="http://schemas.microsoft.com/office/drawing/2014/main" id="{29C5DCE1-A5AD-47E4-BCE1-D56224C36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373" y="582470"/>
              <a:ext cx="515104" cy="5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6DEB33-E67A-45BF-A02D-04E36B596788}"/>
                </a:ext>
              </a:extLst>
            </p:cNvPr>
            <p:cNvSpPr txBox="1"/>
            <p:nvPr/>
          </p:nvSpPr>
          <p:spPr>
            <a:xfrm>
              <a:off x="3820267" y="1062715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VPN GW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D10D9955-84C1-4E15-9DA1-62395B00C94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43710" y="2998479"/>
            <a:ext cx="347571" cy="4998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560AD39-17A9-4A37-8BD8-257D2D177CA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2899" y="2570327"/>
            <a:ext cx="380407" cy="4368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7003201-CB47-4F46-ABB9-19AEF724CB3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93306" y="2582821"/>
            <a:ext cx="409156" cy="39852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BFF1C7B-761F-48AC-AD07-001C7316C7B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69835" y="3065469"/>
            <a:ext cx="462490" cy="3985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BB7629C-089A-4D50-9E6B-BA70E08489B6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74801" y="2541747"/>
            <a:ext cx="486318" cy="43643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926872F-FF9E-48A5-8714-6527E698BD06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75887" y="3005945"/>
            <a:ext cx="443994" cy="49984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B0DE3E5-4A19-4B43-9058-8DFB16485819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956512" y="2570327"/>
            <a:ext cx="431675" cy="4233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788BF0-5381-4514-BDBC-AE11F5F83120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02462" y="3018242"/>
            <a:ext cx="339776" cy="436855"/>
          </a:xfrm>
          <a:prstGeom prst="rect">
            <a:avLst/>
          </a:prstGeom>
        </p:spPr>
      </p:pic>
      <p:pic>
        <p:nvPicPr>
          <p:cNvPr id="69" name="Picture 4" descr="Image result for AWS icons">
            <a:extLst>
              <a:ext uri="{FF2B5EF4-FFF2-40B4-BE49-F238E27FC236}">
                <a16:creationId xmlns:a16="http://schemas.microsoft.com/office/drawing/2014/main" id="{7739874C-389D-4D84-A1F2-3716DDFF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11" y="2254563"/>
            <a:ext cx="988524" cy="9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Related image">
            <a:extLst>
              <a:ext uri="{FF2B5EF4-FFF2-40B4-BE49-F238E27FC236}">
                <a16:creationId xmlns:a16="http://schemas.microsoft.com/office/drawing/2014/main" id="{6EC4858B-219B-4E2A-B092-C37561FE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6" y="3068799"/>
            <a:ext cx="623279" cy="3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4C37502-0BB9-41ED-9481-4415C847314B}"/>
              </a:ext>
            </a:extLst>
          </p:cNvPr>
          <p:cNvSpPr txBox="1"/>
          <p:nvPr/>
        </p:nvSpPr>
        <p:spPr>
          <a:xfrm>
            <a:off x="7207210" y="2733624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latin typeface="+mj-lt"/>
              </a:rPr>
              <a:t>Cloud native </a:t>
            </a:r>
          </a:p>
          <a:p>
            <a:r>
              <a:rPr lang="en-IN" sz="1400" dirty="0">
                <a:latin typeface="+mj-lt"/>
              </a:rPr>
              <a:t>Security services</a:t>
            </a:r>
          </a:p>
        </p:txBody>
      </p:sp>
      <p:pic>
        <p:nvPicPr>
          <p:cNvPr id="72" name="Picture 8" descr="Related image">
            <a:extLst>
              <a:ext uri="{FF2B5EF4-FFF2-40B4-BE49-F238E27FC236}">
                <a16:creationId xmlns:a16="http://schemas.microsoft.com/office/drawing/2014/main" id="{45548709-EFF0-49EA-B5F0-FC5BBBF6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72" y="3842625"/>
            <a:ext cx="372104" cy="3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3584529-99FC-4265-B0A4-BBD77DBAF67B}"/>
              </a:ext>
            </a:extLst>
          </p:cNvPr>
          <p:cNvSpPr txBox="1"/>
          <p:nvPr/>
        </p:nvSpPr>
        <p:spPr>
          <a:xfrm>
            <a:off x="7039970" y="4174810"/>
            <a:ext cx="78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dirty="0">
                <a:latin typeface="+mj-lt"/>
              </a:rPr>
              <a:t>Cloud CDN</a:t>
            </a:r>
          </a:p>
          <a:p>
            <a:pPr algn="ctr"/>
            <a:r>
              <a:rPr lang="en-IN" sz="1000" dirty="0">
                <a:latin typeface="+mj-lt"/>
              </a:rPr>
              <a:t>WAF</a:t>
            </a:r>
          </a:p>
        </p:txBody>
      </p:sp>
      <p:grpSp>
        <p:nvGrpSpPr>
          <p:cNvPr id="74" name="Group 1">
            <a:extLst>
              <a:ext uri="{FF2B5EF4-FFF2-40B4-BE49-F238E27FC236}">
                <a16:creationId xmlns:a16="http://schemas.microsoft.com/office/drawing/2014/main" id="{299FAD6F-EE86-42D7-A738-04A970FF04A2}"/>
              </a:ext>
            </a:extLst>
          </p:cNvPr>
          <p:cNvGrpSpPr/>
          <p:nvPr/>
        </p:nvGrpSpPr>
        <p:grpSpPr>
          <a:xfrm>
            <a:off x="7712749" y="3881743"/>
            <a:ext cx="967859" cy="760616"/>
            <a:chOff x="8176141" y="3941526"/>
            <a:chExt cx="967859" cy="760616"/>
          </a:xfrm>
        </p:grpSpPr>
        <p:pic>
          <p:nvPicPr>
            <p:cNvPr id="75" name="Picture 2" descr="Image result for microsegmentation icon">
              <a:extLst>
                <a:ext uri="{FF2B5EF4-FFF2-40B4-BE49-F238E27FC236}">
                  <a16:creationId xmlns:a16="http://schemas.microsoft.com/office/drawing/2014/main" id="{CC2AFB08-A75C-4A88-87E2-FD0A608BA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110" y="3941526"/>
              <a:ext cx="435256" cy="433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C55EE80-8B13-4EAF-9F6C-6CF52E482FAF}"/>
                </a:ext>
              </a:extLst>
            </p:cNvPr>
            <p:cNvSpPr txBox="1"/>
            <p:nvPr/>
          </p:nvSpPr>
          <p:spPr>
            <a:xfrm>
              <a:off x="8176141" y="4302032"/>
              <a:ext cx="9678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Micro-segmentation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7E98E19-3162-4C0D-AAC7-CB78E12CA76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60" y="1165371"/>
            <a:ext cx="2103352" cy="11990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F01AB86-7111-41A9-9404-72E338978FF7}"/>
              </a:ext>
            </a:extLst>
          </p:cNvPr>
          <p:cNvSpPr txBox="1"/>
          <p:nvPr/>
        </p:nvSpPr>
        <p:spPr>
          <a:xfrm>
            <a:off x="3110052" y="1444375"/>
            <a:ext cx="1236662" cy="648845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/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3A95E8-18A2-44CB-B318-5E91517267E6}"/>
              </a:ext>
            </a:extLst>
          </p:cNvPr>
          <p:cNvSpPr txBox="1"/>
          <p:nvPr/>
        </p:nvSpPr>
        <p:spPr>
          <a:xfrm>
            <a:off x="3039016" y="1437947"/>
            <a:ext cx="138852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Sify GoInfinit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Cloud</a:t>
            </a:r>
          </a:p>
          <a:p>
            <a:pPr algn="ctr"/>
            <a:r>
              <a:rPr lang="en-IN" sz="1050" b="1" dirty="0">
                <a:solidFill>
                  <a:schemeClr val="bg1"/>
                </a:solidFill>
                <a:latin typeface="+mj-lt"/>
              </a:rPr>
              <a:t>VPI | VPE | Private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B8F21AC-8A61-4EDC-9DCF-C40D8A7E8C1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86" y="1093339"/>
            <a:ext cx="2103350" cy="11990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A13931A-06D9-4640-8A68-E3C49980CD2D}"/>
              </a:ext>
            </a:extLst>
          </p:cNvPr>
          <p:cNvSpPr txBox="1"/>
          <p:nvPr/>
        </p:nvSpPr>
        <p:spPr>
          <a:xfrm>
            <a:off x="7419340" y="1444375"/>
            <a:ext cx="1419860" cy="576813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/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0CFF80-0FC8-48D4-A542-E5BAA62B9442}"/>
              </a:ext>
            </a:extLst>
          </p:cNvPr>
          <p:cNvSpPr txBox="1"/>
          <p:nvPr/>
        </p:nvSpPr>
        <p:spPr>
          <a:xfrm>
            <a:off x="7342264" y="1431955"/>
            <a:ext cx="15776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Public &amp;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On-premise Cloud</a:t>
            </a:r>
          </a:p>
          <a:p>
            <a:pPr algn="ctr"/>
            <a:r>
              <a:rPr lang="en-IN" sz="1000" b="1" dirty="0">
                <a:solidFill>
                  <a:schemeClr val="bg1"/>
                </a:solidFill>
                <a:latin typeface="+mj-lt"/>
              </a:rPr>
              <a:t>AWS | Azure | VMware</a:t>
            </a:r>
          </a:p>
        </p:txBody>
      </p:sp>
    </p:spTree>
    <p:extLst>
      <p:ext uri="{BB962C8B-B14F-4D97-AF65-F5344CB8AC3E}">
        <p14:creationId xmlns:p14="http://schemas.microsoft.com/office/powerpoint/2010/main" val="537956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IN" dirty="0"/>
              <a:t>Security services:  Security domains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C15B1A6-E2DF-4146-BCD8-7A6DD207A112}"/>
              </a:ext>
            </a:extLst>
          </p:cNvPr>
          <p:cNvSpPr/>
          <p:nvPr/>
        </p:nvSpPr>
        <p:spPr>
          <a:xfrm>
            <a:off x="2683655" y="2323226"/>
            <a:ext cx="2210401" cy="2058274"/>
          </a:xfrm>
          <a:prstGeom prst="rect">
            <a:avLst/>
          </a:prstGeom>
          <a:noFill/>
          <a:ln w="12700">
            <a:solidFill>
              <a:srgbClr val="E7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900" b="1" dirty="0">
                <a:solidFill>
                  <a:srgbClr val="595959"/>
                </a:solidFill>
                <a:latin typeface="+mj-lt"/>
              </a:rPr>
              <a:t>Branch Office &amp; WAN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Web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Email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Cloud Access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Perimeter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Secure VPN Gateway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WAN Encryption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Network Behavioural Anomaly Detection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Network Admission Control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DDOS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9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BCAFAC5-00DB-46CA-98E9-76AEE1FAFECC}"/>
              </a:ext>
            </a:extLst>
          </p:cNvPr>
          <p:cNvSpPr/>
          <p:nvPr/>
        </p:nvSpPr>
        <p:spPr>
          <a:xfrm>
            <a:off x="363600" y="2323226"/>
            <a:ext cx="2210400" cy="2058274"/>
          </a:xfrm>
          <a:prstGeom prst="rect">
            <a:avLst/>
          </a:prstGeom>
          <a:noFill/>
          <a:ln w="12700">
            <a:solidFill>
              <a:srgbClr val="8FB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900" b="1" dirty="0">
                <a:solidFill>
                  <a:srgbClr val="595959"/>
                </a:solidFill>
                <a:latin typeface="+mj-lt"/>
              </a:rPr>
              <a:t>User &amp; Entity Environment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Anti-Malware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Advanced Persistent Threat Protection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Data Loss Prevention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Identity &amp; Access Mgmt.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Mobile Device Mgmt.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User &amp; Entity Behaviour Analysis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Patch Management</a:t>
            </a:r>
          </a:p>
          <a:p>
            <a:endParaRPr lang="en-IN" sz="9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B89E1CD-F7C8-474C-92E9-D05D5D421328}"/>
              </a:ext>
            </a:extLst>
          </p:cNvPr>
          <p:cNvSpPr/>
          <p:nvPr/>
        </p:nvSpPr>
        <p:spPr>
          <a:xfrm>
            <a:off x="4971008" y="2323226"/>
            <a:ext cx="2210400" cy="2058274"/>
          </a:xfrm>
          <a:prstGeom prst="rect">
            <a:avLst/>
          </a:prstGeom>
          <a:noFill/>
          <a:ln w="12700"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900" b="1" dirty="0">
                <a:solidFill>
                  <a:srgbClr val="595959"/>
                </a:solidFill>
                <a:latin typeface="+mj-lt"/>
              </a:rPr>
              <a:t>DC &amp; Cloud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Host based Security Solutions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Micro &amp; Nano-segmentation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Firewalls &amp; Intrusion Prevention Systems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Data Loss Prevention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Web Application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Data Encryption &amp; Key Mgmt.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Vulnerability Management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Penetration testing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Dynamic Deception &amp; Decoy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9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8" name="Rectangle: Rounded Corners 27">
            <a:extLst>
              <a:ext uri="{FF2B5EF4-FFF2-40B4-BE49-F238E27FC236}">
                <a16:creationId xmlns:a16="http://schemas.microsoft.com/office/drawing/2014/main" id="{4278CAEB-7708-4F65-9B89-970A589F7FE3}"/>
              </a:ext>
            </a:extLst>
          </p:cNvPr>
          <p:cNvSpPr/>
          <p:nvPr/>
        </p:nvSpPr>
        <p:spPr>
          <a:xfrm>
            <a:off x="839466" y="4177154"/>
            <a:ext cx="5866076" cy="4119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Security Operations Center</a:t>
            </a:r>
          </a:p>
          <a:p>
            <a:pPr algn="ctr"/>
            <a:r>
              <a:rPr lang="en-IN" sz="1000" b="1" dirty="0">
                <a:solidFill>
                  <a:schemeClr val="bg1"/>
                </a:solidFill>
                <a:latin typeface="+mj-lt"/>
              </a:rPr>
              <a:t>Security Threat Analysis | Incident Response | Breach Detection | Policy Mgmt. &amp; Compliance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532D4DE-03E4-4D66-A56D-1E8E88BF3F75}"/>
              </a:ext>
            </a:extLst>
          </p:cNvPr>
          <p:cNvSpPr/>
          <p:nvPr/>
        </p:nvSpPr>
        <p:spPr>
          <a:xfrm>
            <a:off x="2683656" y="2003460"/>
            <a:ext cx="2210400" cy="338386"/>
          </a:xfrm>
          <a:prstGeom prst="rect">
            <a:avLst/>
          </a:prstGeom>
          <a:solidFill>
            <a:srgbClr val="E7B8B7"/>
          </a:solidFill>
          <a:ln w="12700">
            <a:solidFill>
              <a:srgbClr val="E7B8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200"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B8988F-E36A-4331-B387-8CA0C8038855}"/>
              </a:ext>
            </a:extLst>
          </p:cNvPr>
          <p:cNvSpPr/>
          <p:nvPr/>
        </p:nvSpPr>
        <p:spPr>
          <a:xfrm>
            <a:off x="4971008" y="2003460"/>
            <a:ext cx="2210400" cy="338386"/>
          </a:xfrm>
          <a:prstGeom prst="rect">
            <a:avLst/>
          </a:prstGeom>
          <a:solidFill>
            <a:srgbClr val="B2A2C8"/>
          </a:solidFill>
          <a:ln w="12700">
            <a:solidFill>
              <a:srgbClr val="B2A2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200">
              <a:latin typeface="+mj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79986F5-289D-4575-B641-FA53A2B1CA42}"/>
              </a:ext>
            </a:extLst>
          </p:cNvPr>
          <p:cNvSpPr/>
          <p:nvPr/>
        </p:nvSpPr>
        <p:spPr>
          <a:xfrm>
            <a:off x="363600" y="2003460"/>
            <a:ext cx="2210400" cy="338386"/>
          </a:xfrm>
          <a:prstGeom prst="rect">
            <a:avLst/>
          </a:prstGeom>
          <a:solidFill>
            <a:srgbClr val="8FB4E0"/>
          </a:solidFill>
          <a:ln w="12700">
            <a:solidFill>
              <a:srgbClr val="8FB4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200"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3A607E-65FD-4701-BF86-503EF131DAEA}"/>
              </a:ext>
            </a:extLst>
          </p:cNvPr>
          <p:cNvSpPr txBox="1"/>
          <p:nvPr/>
        </p:nvSpPr>
        <p:spPr>
          <a:xfrm>
            <a:off x="844082" y="2034154"/>
            <a:ext cx="124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User | Device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93A601-A42A-40AC-A64A-0DDC3490B02F}"/>
              </a:ext>
            </a:extLst>
          </p:cNvPr>
          <p:cNvSpPr txBox="1"/>
          <p:nvPr/>
        </p:nvSpPr>
        <p:spPr>
          <a:xfrm>
            <a:off x="3132120" y="2034154"/>
            <a:ext cx="128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Branch | WAN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1D93E1D-72E2-4DB3-9481-39AA81680197}"/>
              </a:ext>
            </a:extLst>
          </p:cNvPr>
          <p:cNvSpPr txBox="1"/>
          <p:nvPr/>
        </p:nvSpPr>
        <p:spPr>
          <a:xfrm>
            <a:off x="5559917" y="2034154"/>
            <a:ext cx="1017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Cloud | DC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F69EB13-7E48-4240-A8D8-3D8371B3AAA0}"/>
              </a:ext>
            </a:extLst>
          </p:cNvPr>
          <p:cNvGrpSpPr/>
          <p:nvPr/>
        </p:nvGrpSpPr>
        <p:grpSpPr>
          <a:xfrm>
            <a:off x="5707103" y="1126895"/>
            <a:ext cx="738211" cy="824235"/>
            <a:chOff x="1081088" y="-1374775"/>
            <a:chExt cx="1171575" cy="1308100"/>
          </a:xfrm>
          <a:solidFill>
            <a:srgbClr val="B2A2C8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DA4CAE6-9825-4E94-8D99-D3D0991C1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0" y="-650875"/>
              <a:ext cx="339725" cy="584200"/>
            </a:xfrm>
            <a:custGeom>
              <a:avLst/>
              <a:gdLst>
                <a:gd name="T0" fmla="*/ 74 w 82"/>
                <a:gd name="T1" fmla="*/ 0 h 141"/>
                <a:gd name="T2" fmla="*/ 9 w 82"/>
                <a:gd name="T3" fmla="*/ 0 h 141"/>
                <a:gd name="T4" fmla="*/ 0 w 82"/>
                <a:gd name="T5" fmla="*/ 8 h 141"/>
                <a:gd name="T6" fmla="*/ 0 w 82"/>
                <a:gd name="T7" fmla="*/ 132 h 141"/>
                <a:gd name="T8" fmla="*/ 9 w 82"/>
                <a:gd name="T9" fmla="*/ 141 h 141"/>
                <a:gd name="T10" fmla="*/ 74 w 82"/>
                <a:gd name="T11" fmla="*/ 141 h 141"/>
                <a:gd name="T12" fmla="*/ 82 w 82"/>
                <a:gd name="T13" fmla="*/ 132 h 141"/>
                <a:gd name="T14" fmla="*/ 82 w 82"/>
                <a:gd name="T15" fmla="*/ 8 h 141"/>
                <a:gd name="T16" fmla="*/ 74 w 82"/>
                <a:gd name="T17" fmla="*/ 0 h 141"/>
                <a:gd name="T18" fmla="*/ 69 w 82"/>
                <a:gd name="T19" fmla="*/ 127 h 141"/>
                <a:gd name="T20" fmla="*/ 14 w 82"/>
                <a:gd name="T21" fmla="*/ 127 h 141"/>
                <a:gd name="T22" fmla="*/ 14 w 82"/>
                <a:gd name="T23" fmla="*/ 13 h 141"/>
                <a:gd name="T24" fmla="*/ 69 w 82"/>
                <a:gd name="T25" fmla="*/ 13 h 141"/>
                <a:gd name="T26" fmla="*/ 69 w 82"/>
                <a:gd name="T27" fmla="*/ 127 h 141"/>
                <a:gd name="T28" fmla="*/ 69 w 82"/>
                <a:gd name="T29" fmla="*/ 127 h 141"/>
                <a:gd name="T30" fmla="*/ 69 w 82"/>
                <a:gd name="T3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41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1"/>
                    <a:pt x="9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9" y="141"/>
                    <a:pt x="82" y="137"/>
                    <a:pt x="82" y="13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79" y="0"/>
                    <a:pt x="74" y="0"/>
                  </a:cubicBezTo>
                  <a:close/>
                  <a:moveTo>
                    <a:pt x="69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69" y="127"/>
                  </a:lnTo>
                  <a:close/>
                  <a:moveTo>
                    <a:pt x="69" y="127"/>
                  </a:moveTo>
                  <a:cubicBezTo>
                    <a:pt x="69" y="127"/>
                    <a:pt x="69" y="127"/>
                    <a:pt x="69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E8FED11-BA11-4BF4-8D17-702123A76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8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8 w 118"/>
                <a:gd name="T17" fmla="*/ 10 h 76"/>
                <a:gd name="T18" fmla="*/ 108 w 118"/>
                <a:gd name="T19" fmla="*/ 65 h 76"/>
                <a:gd name="T20" fmla="*/ 108 w 118"/>
                <a:gd name="T21" fmla="*/ 65 h 76"/>
                <a:gd name="T22" fmla="*/ 108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close/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close/>
                  <a:moveTo>
                    <a:pt x="108" y="65"/>
                  </a:moveTo>
                  <a:lnTo>
                    <a:pt x="10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B92A7FC-192C-4869-A8F8-2DEB0642E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8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8 w 118"/>
                <a:gd name="T17" fmla="*/ 10 h 76"/>
                <a:gd name="T18" fmla="*/ 108 w 118"/>
                <a:gd name="T19" fmla="*/ 65 h 76"/>
                <a:gd name="T20" fmla="*/ 108 w 118"/>
                <a:gd name="T21" fmla="*/ 65 h 76"/>
                <a:gd name="T22" fmla="*/ 108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moveTo>
                    <a:pt x="108" y="65"/>
                  </a:moveTo>
                  <a:lnTo>
                    <a:pt x="108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0FDDB4F5-A69D-4105-8404-3EF27C5CA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-236538"/>
              <a:ext cx="174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292A0E3-1309-4D20-8755-454AA697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-236538"/>
              <a:ext cx="15875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0B8838D-E49F-4FEC-A5C3-7E10E5D49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-241300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7" y="10"/>
                  </a:cubicBezTo>
                  <a:cubicBezTo>
                    <a:pt x="6" y="10"/>
                    <a:pt x="4" y="9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7FCF5F7-2390-4D6E-A908-210D057A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8 w 118"/>
                <a:gd name="T17" fmla="*/ 13 h 78"/>
                <a:gd name="T18" fmla="*/ 108 w 118"/>
                <a:gd name="T19" fmla="*/ 67 h 78"/>
                <a:gd name="T20" fmla="*/ 108 w 118"/>
                <a:gd name="T21" fmla="*/ 67 h 78"/>
                <a:gd name="T22" fmla="*/ 108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8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8" y="13"/>
                  </a:lnTo>
                  <a:lnTo>
                    <a:pt x="108" y="67"/>
                  </a:lnTo>
                  <a:close/>
                  <a:moveTo>
                    <a:pt x="108" y="67"/>
                  </a:moveTo>
                  <a:lnTo>
                    <a:pt x="10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441F024-D56D-4BCE-B1CC-25B6EC821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8 w 118"/>
                <a:gd name="T17" fmla="*/ 13 h 78"/>
                <a:gd name="T18" fmla="*/ 108 w 118"/>
                <a:gd name="T19" fmla="*/ 67 h 78"/>
                <a:gd name="T20" fmla="*/ 108 w 118"/>
                <a:gd name="T21" fmla="*/ 67 h 78"/>
                <a:gd name="T22" fmla="*/ 108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8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8" y="13"/>
                  </a:lnTo>
                  <a:lnTo>
                    <a:pt x="108" y="67"/>
                  </a:lnTo>
                  <a:moveTo>
                    <a:pt x="108" y="67"/>
                  </a:moveTo>
                  <a:lnTo>
                    <a:pt x="108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A9C185C-C7E9-4B81-BD62-5BC8C786A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-390525"/>
              <a:ext cx="17463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CDFF40D-37E6-433B-8A66-DD7293C0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-390525"/>
              <a:ext cx="158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36505BB-F33F-4C49-B3E5-A672DF8A9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-390525"/>
              <a:ext cx="58738" cy="58737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  <a:gd name="T10" fmla="*/ 7 w 14"/>
                <a:gd name="T11" fmla="*/ 4 h 14"/>
                <a:gd name="T12" fmla="*/ 10 w 14"/>
                <a:gd name="T13" fmla="*/ 7 h 14"/>
                <a:gd name="T14" fmla="*/ 7 w 14"/>
                <a:gd name="T15" fmla="*/ 10 h 14"/>
                <a:gd name="T16" fmla="*/ 4 w 14"/>
                <a:gd name="T17" fmla="*/ 7 h 14"/>
                <a:gd name="T18" fmla="*/ 7 w 14"/>
                <a:gd name="T19" fmla="*/ 4 h 14"/>
                <a:gd name="T20" fmla="*/ 7 w 14"/>
                <a:gd name="T21" fmla="*/ 4 h 14"/>
                <a:gd name="T22" fmla="*/ 7 w 14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4"/>
                  </a:moveTo>
                  <a:cubicBezTo>
                    <a:pt x="9" y="4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ubicBezTo>
                    <a:pt x="6" y="10"/>
                    <a:pt x="4" y="8"/>
                    <a:pt x="4" y="7"/>
                  </a:cubicBezTo>
                  <a:cubicBezTo>
                    <a:pt x="4" y="5"/>
                    <a:pt x="6" y="4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9D91F7C-7ADE-45E6-8100-74B19F46C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8 w 118"/>
                <a:gd name="T17" fmla="*/ 10 h 78"/>
                <a:gd name="T18" fmla="*/ 108 w 118"/>
                <a:gd name="T19" fmla="*/ 65 h 78"/>
                <a:gd name="T20" fmla="*/ 108 w 118"/>
                <a:gd name="T21" fmla="*/ 65 h 78"/>
                <a:gd name="T22" fmla="*/ 108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close/>
                  <a:moveTo>
                    <a:pt x="108" y="65"/>
                  </a:moveTo>
                  <a:lnTo>
                    <a:pt x="10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784EE38-B9EB-447C-BBC3-B123686AD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8 w 118"/>
                <a:gd name="T17" fmla="*/ 10 h 78"/>
                <a:gd name="T18" fmla="*/ 108 w 118"/>
                <a:gd name="T19" fmla="*/ 65 h 78"/>
                <a:gd name="T20" fmla="*/ 108 w 118"/>
                <a:gd name="T21" fmla="*/ 65 h 78"/>
                <a:gd name="T22" fmla="*/ 108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moveTo>
                    <a:pt x="108" y="65"/>
                  </a:moveTo>
                  <a:lnTo>
                    <a:pt x="108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05BA7E91-6FB9-466F-9190-D3EFD582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-538163"/>
              <a:ext cx="17463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94D116AE-F06C-4985-847E-6967DEF9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-538163"/>
              <a:ext cx="15875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11E108-3ADF-47D0-8154-EB121613D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-542925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7" y="10"/>
                  </a:cubicBezTo>
                  <a:cubicBezTo>
                    <a:pt x="6" y="10"/>
                    <a:pt x="4" y="9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97F397-83E4-4E64-AC5F-4FD0257E6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013" y="-650875"/>
              <a:ext cx="341313" cy="584200"/>
            </a:xfrm>
            <a:custGeom>
              <a:avLst/>
              <a:gdLst>
                <a:gd name="T0" fmla="*/ 73 w 82"/>
                <a:gd name="T1" fmla="*/ 0 h 141"/>
                <a:gd name="T2" fmla="*/ 8 w 82"/>
                <a:gd name="T3" fmla="*/ 0 h 141"/>
                <a:gd name="T4" fmla="*/ 0 w 82"/>
                <a:gd name="T5" fmla="*/ 8 h 141"/>
                <a:gd name="T6" fmla="*/ 0 w 82"/>
                <a:gd name="T7" fmla="*/ 132 h 141"/>
                <a:gd name="T8" fmla="*/ 8 w 82"/>
                <a:gd name="T9" fmla="*/ 141 h 141"/>
                <a:gd name="T10" fmla="*/ 73 w 82"/>
                <a:gd name="T11" fmla="*/ 141 h 141"/>
                <a:gd name="T12" fmla="*/ 82 w 82"/>
                <a:gd name="T13" fmla="*/ 132 h 141"/>
                <a:gd name="T14" fmla="*/ 82 w 82"/>
                <a:gd name="T15" fmla="*/ 8 h 141"/>
                <a:gd name="T16" fmla="*/ 73 w 82"/>
                <a:gd name="T17" fmla="*/ 0 h 141"/>
                <a:gd name="T18" fmla="*/ 68 w 82"/>
                <a:gd name="T19" fmla="*/ 127 h 141"/>
                <a:gd name="T20" fmla="*/ 13 w 82"/>
                <a:gd name="T21" fmla="*/ 127 h 141"/>
                <a:gd name="T22" fmla="*/ 13 w 82"/>
                <a:gd name="T23" fmla="*/ 13 h 141"/>
                <a:gd name="T24" fmla="*/ 68 w 82"/>
                <a:gd name="T25" fmla="*/ 13 h 141"/>
                <a:gd name="T26" fmla="*/ 68 w 82"/>
                <a:gd name="T27" fmla="*/ 127 h 141"/>
                <a:gd name="T28" fmla="*/ 68 w 82"/>
                <a:gd name="T29" fmla="*/ 127 h 141"/>
                <a:gd name="T30" fmla="*/ 68 w 82"/>
                <a:gd name="T3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41">
                  <a:moveTo>
                    <a:pt x="7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1"/>
                    <a:pt x="8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8" y="141"/>
                    <a:pt x="82" y="137"/>
                    <a:pt x="82" y="13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78" y="0"/>
                    <a:pt x="73" y="0"/>
                  </a:cubicBezTo>
                  <a:close/>
                  <a:moveTo>
                    <a:pt x="68" y="127"/>
                  </a:moveTo>
                  <a:cubicBezTo>
                    <a:pt x="13" y="127"/>
                    <a:pt x="13" y="127"/>
                    <a:pt x="13" y="127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8" y="13"/>
                    <a:pt x="68" y="13"/>
                    <a:pt x="68" y="13"/>
                  </a:cubicBezTo>
                  <a:lnTo>
                    <a:pt x="68" y="127"/>
                  </a:lnTo>
                  <a:close/>
                  <a:moveTo>
                    <a:pt x="68" y="127"/>
                  </a:moveTo>
                  <a:cubicBezTo>
                    <a:pt x="68" y="127"/>
                    <a:pt x="68" y="127"/>
                    <a:pt x="68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0F02117-CCCB-4E85-B184-367F57641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7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7 w 118"/>
                <a:gd name="T17" fmla="*/ 10 h 76"/>
                <a:gd name="T18" fmla="*/ 107 w 118"/>
                <a:gd name="T19" fmla="*/ 65 h 76"/>
                <a:gd name="T20" fmla="*/ 107 w 118"/>
                <a:gd name="T21" fmla="*/ 65 h 76"/>
                <a:gd name="T22" fmla="*/ 107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close/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A8315B9-C06F-4A30-9233-3951158D2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7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7 w 118"/>
                <a:gd name="T17" fmla="*/ 10 h 76"/>
                <a:gd name="T18" fmla="*/ 107 w 118"/>
                <a:gd name="T19" fmla="*/ 65 h 76"/>
                <a:gd name="T20" fmla="*/ 107 w 118"/>
                <a:gd name="T21" fmla="*/ 65 h 76"/>
                <a:gd name="T22" fmla="*/ 107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9EDA9894-1DEC-46FA-843D-4F7BB54BD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-236538"/>
              <a:ext cx="2063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46B6D58-5CA5-4539-8CB7-5EFBF173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-236538"/>
              <a:ext cx="2063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CF862B62-7DAB-4AB2-A0D3-ACFCAB3BB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-241300"/>
              <a:ext cx="61913" cy="61912"/>
            </a:xfrm>
            <a:custGeom>
              <a:avLst/>
              <a:gdLst>
                <a:gd name="T0" fmla="*/ 8 w 15"/>
                <a:gd name="T1" fmla="*/ 15 h 15"/>
                <a:gd name="T2" fmla="*/ 15 w 15"/>
                <a:gd name="T3" fmla="*/ 7 h 15"/>
                <a:gd name="T4" fmla="*/ 8 w 15"/>
                <a:gd name="T5" fmla="*/ 0 h 15"/>
                <a:gd name="T6" fmla="*/ 0 w 15"/>
                <a:gd name="T7" fmla="*/ 7 h 15"/>
                <a:gd name="T8" fmla="*/ 8 w 15"/>
                <a:gd name="T9" fmla="*/ 15 h 15"/>
                <a:gd name="T10" fmla="*/ 8 w 15"/>
                <a:gd name="T11" fmla="*/ 5 h 15"/>
                <a:gd name="T12" fmla="*/ 10 w 15"/>
                <a:gd name="T13" fmla="*/ 7 h 15"/>
                <a:gd name="T14" fmla="*/ 8 w 15"/>
                <a:gd name="T15" fmla="*/ 10 h 15"/>
                <a:gd name="T16" fmla="*/ 5 w 15"/>
                <a:gd name="T17" fmla="*/ 7 h 15"/>
                <a:gd name="T18" fmla="*/ 8 w 15"/>
                <a:gd name="T19" fmla="*/ 5 h 15"/>
                <a:gd name="T20" fmla="*/ 8 w 15"/>
                <a:gd name="T21" fmla="*/ 5 h 15"/>
                <a:gd name="T22" fmla="*/ 8 w 15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12" y="15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lose/>
                  <a:moveTo>
                    <a:pt x="8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6" y="10"/>
                    <a:pt x="5" y="9"/>
                    <a:pt x="5" y="7"/>
                  </a:cubicBezTo>
                  <a:cubicBezTo>
                    <a:pt x="5" y="6"/>
                    <a:pt x="6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3F0E197F-0A2A-422D-A8C7-6DBEF4930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7 w 118"/>
                <a:gd name="T17" fmla="*/ 13 h 78"/>
                <a:gd name="T18" fmla="*/ 107 w 118"/>
                <a:gd name="T19" fmla="*/ 67 h 78"/>
                <a:gd name="T20" fmla="*/ 107 w 118"/>
                <a:gd name="T21" fmla="*/ 67 h 78"/>
                <a:gd name="T22" fmla="*/ 107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7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7" y="13"/>
                  </a:lnTo>
                  <a:lnTo>
                    <a:pt x="107" y="67"/>
                  </a:lnTo>
                  <a:close/>
                  <a:moveTo>
                    <a:pt x="107" y="67"/>
                  </a:move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A802E135-DC47-44DC-B71D-6B12C557A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7 w 118"/>
                <a:gd name="T17" fmla="*/ 13 h 78"/>
                <a:gd name="T18" fmla="*/ 107 w 118"/>
                <a:gd name="T19" fmla="*/ 67 h 78"/>
                <a:gd name="T20" fmla="*/ 107 w 118"/>
                <a:gd name="T21" fmla="*/ 67 h 78"/>
                <a:gd name="T22" fmla="*/ 107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7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7" y="13"/>
                  </a:lnTo>
                  <a:lnTo>
                    <a:pt x="107" y="67"/>
                  </a:lnTo>
                  <a:moveTo>
                    <a:pt x="107" y="67"/>
                  </a:moveTo>
                  <a:lnTo>
                    <a:pt x="107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3E15291D-B356-457D-9AEE-B11DDE9A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-390525"/>
              <a:ext cx="20638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F32BF95A-8F07-4B70-BEBB-B3767D716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-390525"/>
              <a:ext cx="20638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01AA9869-4188-4890-B82B-A87E6EE52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-390525"/>
              <a:ext cx="61913" cy="58737"/>
            </a:xfrm>
            <a:custGeom>
              <a:avLst/>
              <a:gdLst>
                <a:gd name="T0" fmla="*/ 8 w 15"/>
                <a:gd name="T1" fmla="*/ 14 h 14"/>
                <a:gd name="T2" fmla="*/ 15 w 15"/>
                <a:gd name="T3" fmla="*/ 7 h 14"/>
                <a:gd name="T4" fmla="*/ 8 w 15"/>
                <a:gd name="T5" fmla="*/ 0 h 14"/>
                <a:gd name="T6" fmla="*/ 0 w 15"/>
                <a:gd name="T7" fmla="*/ 7 h 14"/>
                <a:gd name="T8" fmla="*/ 8 w 15"/>
                <a:gd name="T9" fmla="*/ 14 h 14"/>
                <a:gd name="T10" fmla="*/ 8 w 15"/>
                <a:gd name="T11" fmla="*/ 4 h 14"/>
                <a:gd name="T12" fmla="*/ 10 w 15"/>
                <a:gd name="T13" fmla="*/ 7 h 14"/>
                <a:gd name="T14" fmla="*/ 8 w 15"/>
                <a:gd name="T15" fmla="*/ 10 h 14"/>
                <a:gd name="T16" fmla="*/ 5 w 15"/>
                <a:gd name="T17" fmla="*/ 7 h 14"/>
                <a:gd name="T18" fmla="*/ 8 w 15"/>
                <a:gd name="T19" fmla="*/ 4 h 14"/>
                <a:gd name="T20" fmla="*/ 8 w 15"/>
                <a:gd name="T21" fmla="*/ 4 h 14"/>
                <a:gd name="T22" fmla="*/ 8 w 15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12" y="14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8" y="14"/>
                  </a:cubicBezTo>
                  <a:close/>
                  <a:moveTo>
                    <a:pt x="8" y="4"/>
                  </a:moveTo>
                  <a:cubicBezTo>
                    <a:pt x="9" y="4"/>
                    <a:pt x="10" y="5"/>
                    <a:pt x="10" y="7"/>
                  </a:cubicBezTo>
                  <a:cubicBezTo>
                    <a:pt x="10" y="8"/>
                    <a:pt x="9" y="10"/>
                    <a:pt x="8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5" y="5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6CB5D668-364C-4643-88F0-6344BC2B5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7 w 118"/>
                <a:gd name="T17" fmla="*/ 10 h 78"/>
                <a:gd name="T18" fmla="*/ 107 w 118"/>
                <a:gd name="T19" fmla="*/ 65 h 78"/>
                <a:gd name="T20" fmla="*/ 107 w 118"/>
                <a:gd name="T21" fmla="*/ 65 h 78"/>
                <a:gd name="T22" fmla="*/ 107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3C89C4FD-B59C-4679-85CB-2EE7E439C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7 w 118"/>
                <a:gd name="T17" fmla="*/ 10 h 78"/>
                <a:gd name="T18" fmla="*/ 107 w 118"/>
                <a:gd name="T19" fmla="*/ 65 h 78"/>
                <a:gd name="T20" fmla="*/ 107 w 118"/>
                <a:gd name="T21" fmla="*/ 65 h 78"/>
                <a:gd name="T22" fmla="*/ 107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34">
              <a:extLst>
                <a:ext uri="{FF2B5EF4-FFF2-40B4-BE49-F238E27FC236}">
                  <a16:creationId xmlns:a16="http://schemas.microsoft.com/office/drawing/2014/main" id="{B49B6EF7-DC6D-45E7-9D79-A7A116FA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-538163"/>
              <a:ext cx="2063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Rectangle 35">
              <a:extLst>
                <a:ext uri="{FF2B5EF4-FFF2-40B4-BE49-F238E27FC236}">
                  <a16:creationId xmlns:a16="http://schemas.microsoft.com/office/drawing/2014/main" id="{F06FA39B-010F-43A3-8D52-6E67513F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-538163"/>
              <a:ext cx="2063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4C28ACFE-EDB5-413F-8348-7CF6B2EF3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-542925"/>
              <a:ext cx="61913" cy="61912"/>
            </a:xfrm>
            <a:custGeom>
              <a:avLst/>
              <a:gdLst>
                <a:gd name="T0" fmla="*/ 8 w 15"/>
                <a:gd name="T1" fmla="*/ 15 h 15"/>
                <a:gd name="T2" fmla="*/ 15 w 15"/>
                <a:gd name="T3" fmla="*/ 7 h 15"/>
                <a:gd name="T4" fmla="*/ 8 w 15"/>
                <a:gd name="T5" fmla="*/ 0 h 15"/>
                <a:gd name="T6" fmla="*/ 0 w 15"/>
                <a:gd name="T7" fmla="*/ 7 h 15"/>
                <a:gd name="T8" fmla="*/ 8 w 15"/>
                <a:gd name="T9" fmla="*/ 15 h 15"/>
                <a:gd name="T10" fmla="*/ 8 w 15"/>
                <a:gd name="T11" fmla="*/ 5 h 15"/>
                <a:gd name="T12" fmla="*/ 10 w 15"/>
                <a:gd name="T13" fmla="*/ 7 h 15"/>
                <a:gd name="T14" fmla="*/ 8 w 15"/>
                <a:gd name="T15" fmla="*/ 10 h 15"/>
                <a:gd name="T16" fmla="*/ 5 w 15"/>
                <a:gd name="T17" fmla="*/ 7 h 15"/>
                <a:gd name="T18" fmla="*/ 8 w 15"/>
                <a:gd name="T19" fmla="*/ 5 h 15"/>
                <a:gd name="T20" fmla="*/ 8 w 15"/>
                <a:gd name="T21" fmla="*/ 5 h 15"/>
                <a:gd name="T22" fmla="*/ 8 w 15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12" y="15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lose/>
                  <a:moveTo>
                    <a:pt x="8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6" y="10"/>
                    <a:pt x="5" y="9"/>
                    <a:pt x="5" y="7"/>
                  </a:cubicBezTo>
                  <a:cubicBezTo>
                    <a:pt x="5" y="6"/>
                    <a:pt x="6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573937C5-F8CA-454C-A475-3B32D78CA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9600" y="-650875"/>
              <a:ext cx="341313" cy="584200"/>
            </a:xfrm>
            <a:custGeom>
              <a:avLst/>
              <a:gdLst>
                <a:gd name="T0" fmla="*/ 74 w 82"/>
                <a:gd name="T1" fmla="*/ 0 h 141"/>
                <a:gd name="T2" fmla="*/ 9 w 82"/>
                <a:gd name="T3" fmla="*/ 0 h 141"/>
                <a:gd name="T4" fmla="*/ 0 w 82"/>
                <a:gd name="T5" fmla="*/ 8 h 141"/>
                <a:gd name="T6" fmla="*/ 0 w 82"/>
                <a:gd name="T7" fmla="*/ 132 h 141"/>
                <a:gd name="T8" fmla="*/ 9 w 82"/>
                <a:gd name="T9" fmla="*/ 141 h 141"/>
                <a:gd name="T10" fmla="*/ 74 w 82"/>
                <a:gd name="T11" fmla="*/ 141 h 141"/>
                <a:gd name="T12" fmla="*/ 82 w 82"/>
                <a:gd name="T13" fmla="*/ 132 h 141"/>
                <a:gd name="T14" fmla="*/ 82 w 82"/>
                <a:gd name="T15" fmla="*/ 8 h 141"/>
                <a:gd name="T16" fmla="*/ 74 w 82"/>
                <a:gd name="T17" fmla="*/ 0 h 141"/>
                <a:gd name="T18" fmla="*/ 68 w 82"/>
                <a:gd name="T19" fmla="*/ 127 h 141"/>
                <a:gd name="T20" fmla="*/ 14 w 82"/>
                <a:gd name="T21" fmla="*/ 127 h 141"/>
                <a:gd name="T22" fmla="*/ 14 w 82"/>
                <a:gd name="T23" fmla="*/ 13 h 141"/>
                <a:gd name="T24" fmla="*/ 68 w 82"/>
                <a:gd name="T25" fmla="*/ 13 h 141"/>
                <a:gd name="T26" fmla="*/ 68 w 82"/>
                <a:gd name="T27" fmla="*/ 127 h 141"/>
                <a:gd name="T28" fmla="*/ 68 w 82"/>
                <a:gd name="T29" fmla="*/ 127 h 141"/>
                <a:gd name="T30" fmla="*/ 68 w 82"/>
                <a:gd name="T3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41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1"/>
                    <a:pt x="9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8" y="141"/>
                    <a:pt x="82" y="137"/>
                    <a:pt x="82" y="13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78" y="0"/>
                    <a:pt x="74" y="0"/>
                  </a:cubicBezTo>
                  <a:close/>
                  <a:moveTo>
                    <a:pt x="68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68" y="13"/>
                    <a:pt x="68" y="13"/>
                    <a:pt x="68" y="13"/>
                  </a:cubicBezTo>
                  <a:lnTo>
                    <a:pt x="68" y="127"/>
                  </a:lnTo>
                  <a:close/>
                  <a:moveTo>
                    <a:pt x="68" y="127"/>
                  </a:moveTo>
                  <a:cubicBezTo>
                    <a:pt x="68" y="127"/>
                    <a:pt x="68" y="127"/>
                    <a:pt x="68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352EBB9D-D79A-4A4A-813B-9A84DEC0E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269875"/>
              <a:ext cx="190500" cy="120650"/>
            </a:xfrm>
            <a:custGeom>
              <a:avLst/>
              <a:gdLst>
                <a:gd name="T0" fmla="*/ 120 w 120"/>
                <a:gd name="T1" fmla="*/ 0 h 76"/>
                <a:gd name="T2" fmla="*/ 0 w 120"/>
                <a:gd name="T3" fmla="*/ 0 h 76"/>
                <a:gd name="T4" fmla="*/ 0 w 120"/>
                <a:gd name="T5" fmla="*/ 76 h 76"/>
                <a:gd name="T6" fmla="*/ 120 w 120"/>
                <a:gd name="T7" fmla="*/ 76 h 76"/>
                <a:gd name="T8" fmla="*/ 120 w 120"/>
                <a:gd name="T9" fmla="*/ 0 h 76"/>
                <a:gd name="T10" fmla="*/ 107 w 120"/>
                <a:gd name="T11" fmla="*/ 65 h 76"/>
                <a:gd name="T12" fmla="*/ 13 w 120"/>
                <a:gd name="T13" fmla="*/ 65 h 76"/>
                <a:gd name="T14" fmla="*/ 13 w 120"/>
                <a:gd name="T15" fmla="*/ 10 h 76"/>
                <a:gd name="T16" fmla="*/ 107 w 120"/>
                <a:gd name="T17" fmla="*/ 10 h 76"/>
                <a:gd name="T18" fmla="*/ 107 w 120"/>
                <a:gd name="T19" fmla="*/ 65 h 76"/>
                <a:gd name="T20" fmla="*/ 107 w 120"/>
                <a:gd name="T21" fmla="*/ 65 h 76"/>
                <a:gd name="T22" fmla="*/ 107 w 120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6">
                  <a:moveTo>
                    <a:pt x="120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20" y="76"/>
                  </a:lnTo>
                  <a:lnTo>
                    <a:pt x="120" y="0"/>
                  </a:lnTo>
                  <a:close/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1A05FCDC-A644-4855-A46C-E3EE42579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269875"/>
              <a:ext cx="190500" cy="120650"/>
            </a:xfrm>
            <a:custGeom>
              <a:avLst/>
              <a:gdLst>
                <a:gd name="T0" fmla="*/ 120 w 120"/>
                <a:gd name="T1" fmla="*/ 0 h 76"/>
                <a:gd name="T2" fmla="*/ 0 w 120"/>
                <a:gd name="T3" fmla="*/ 0 h 76"/>
                <a:gd name="T4" fmla="*/ 0 w 120"/>
                <a:gd name="T5" fmla="*/ 76 h 76"/>
                <a:gd name="T6" fmla="*/ 120 w 120"/>
                <a:gd name="T7" fmla="*/ 76 h 76"/>
                <a:gd name="T8" fmla="*/ 120 w 120"/>
                <a:gd name="T9" fmla="*/ 0 h 76"/>
                <a:gd name="T10" fmla="*/ 107 w 120"/>
                <a:gd name="T11" fmla="*/ 65 h 76"/>
                <a:gd name="T12" fmla="*/ 13 w 120"/>
                <a:gd name="T13" fmla="*/ 65 h 76"/>
                <a:gd name="T14" fmla="*/ 13 w 120"/>
                <a:gd name="T15" fmla="*/ 10 h 76"/>
                <a:gd name="T16" fmla="*/ 107 w 120"/>
                <a:gd name="T17" fmla="*/ 10 h 76"/>
                <a:gd name="T18" fmla="*/ 107 w 120"/>
                <a:gd name="T19" fmla="*/ 65 h 76"/>
                <a:gd name="T20" fmla="*/ 107 w 120"/>
                <a:gd name="T21" fmla="*/ 65 h 76"/>
                <a:gd name="T22" fmla="*/ 107 w 120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6">
                  <a:moveTo>
                    <a:pt x="120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20" y="76"/>
                  </a:lnTo>
                  <a:lnTo>
                    <a:pt x="120" y="0"/>
                  </a:lnTo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Rectangle 40">
              <a:extLst>
                <a:ext uri="{FF2B5EF4-FFF2-40B4-BE49-F238E27FC236}">
                  <a16:creationId xmlns:a16="http://schemas.microsoft.com/office/drawing/2014/main" id="{129CA7A4-50B4-4FCA-83F0-01BEEBA7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-236538"/>
              <a:ext cx="174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Rectangle 41">
              <a:extLst>
                <a:ext uri="{FF2B5EF4-FFF2-40B4-BE49-F238E27FC236}">
                  <a16:creationId xmlns:a16="http://schemas.microsoft.com/office/drawing/2014/main" id="{8C767CBF-F0C7-4526-AB1B-2B97BA0D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-236538"/>
              <a:ext cx="22225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BF85CF76-E83E-44AB-8C3B-3C4301362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-241300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8" y="5"/>
                    <a:pt x="10" y="6"/>
                    <a:pt x="10" y="7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5" y="10"/>
                    <a:pt x="4" y="9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2086712A-C49E-468B-BD43-F4CCB7C9E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422275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7 h 78"/>
                <a:gd name="T12" fmla="*/ 13 w 120"/>
                <a:gd name="T13" fmla="*/ 67 h 78"/>
                <a:gd name="T14" fmla="*/ 13 w 120"/>
                <a:gd name="T15" fmla="*/ 13 h 78"/>
                <a:gd name="T16" fmla="*/ 107 w 120"/>
                <a:gd name="T17" fmla="*/ 13 h 78"/>
                <a:gd name="T18" fmla="*/ 107 w 120"/>
                <a:gd name="T19" fmla="*/ 67 h 78"/>
                <a:gd name="T20" fmla="*/ 107 w 120"/>
                <a:gd name="T21" fmla="*/ 67 h 78"/>
                <a:gd name="T22" fmla="*/ 107 w 120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close/>
                  <a:moveTo>
                    <a:pt x="107" y="67"/>
                  </a:moveTo>
                  <a:lnTo>
                    <a:pt x="13" y="67"/>
                  </a:lnTo>
                  <a:lnTo>
                    <a:pt x="13" y="13"/>
                  </a:lnTo>
                  <a:lnTo>
                    <a:pt x="107" y="13"/>
                  </a:lnTo>
                  <a:lnTo>
                    <a:pt x="107" y="67"/>
                  </a:lnTo>
                  <a:close/>
                  <a:moveTo>
                    <a:pt x="107" y="67"/>
                  </a:move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F2300691-AF64-4DFF-A434-4938FB177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422275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7 h 78"/>
                <a:gd name="T12" fmla="*/ 13 w 120"/>
                <a:gd name="T13" fmla="*/ 67 h 78"/>
                <a:gd name="T14" fmla="*/ 13 w 120"/>
                <a:gd name="T15" fmla="*/ 13 h 78"/>
                <a:gd name="T16" fmla="*/ 107 w 120"/>
                <a:gd name="T17" fmla="*/ 13 h 78"/>
                <a:gd name="T18" fmla="*/ 107 w 120"/>
                <a:gd name="T19" fmla="*/ 67 h 78"/>
                <a:gd name="T20" fmla="*/ 107 w 120"/>
                <a:gd name="T21" fmla="*/ 67 h 78"/>
                <a:gd name="T22" fmla="*/ 107 w 120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moveTo>
                    <a:pt x="107" y="67"/>
                  </a:moveTo>
                  <a:lnTo>
                    <a:pt x="13" y="67"/>
                  </a:lnTo>
                  <a:lnTo>
                    <a:pt x="13" y="13"/>
                  </a:lnTo>
                  <a:lnTo>
                    <a:pt x="107" y="13"/>
                  </a:lnTo>
                  <a:lnTo>
                    <a:pt x="107" y="67"/>
                  </a:lnTo>
                  <a:moveTo>
                    <a:pt x="107" y="67"/>
                  </a:moveTo>
                  <a:lnTo>
                    <a:pt x="107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Rectangle 45">
              <a:extLst>
                <a:ext uri="{FF2B5EF4-FFF2-40B4-BE49-F238E27FC236}">
                  <a16:creationId xmlns:a16="http://schemas.microsoft.com/office/drawing/2014/main" id="{C4DB40E7-7ED4-4FF0-BC80-CD94B399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-390525"/>
              <a:ext cx="17463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Rectangle 46">
              <a:extLst>
                <a:ext uri="{FF2B5EF4-FFF2-40B4-BE49-F238E27FC236}">
                  <a16:creationId xmlns:a16="http://schemas.microsoft.com/office/drawing/2014/main" id="{3A141DB4-D5C5-4621-B6DA-E14DF13CF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-390525"/>
              <a:ext cx="2222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503E6228-82EB-4FBC-B8D4-B0661320A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-390525"/>
              <a:ext cx="58738" cy="58737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  <a:gd name="T10" fmla="*/ 7 w 14"/>
                <a:gd name="T11" fmla="*/ 4 h 14"/>
                <a:gd name="T12" fmla="*/ 10 w 14"/>
                <a:gd name="T13" fmla="*/ 7 h 14"/>
                <a:gd name="T14" fmla="*/ 7 w 14"/>
                <a:gd name="T15" fmla="*/ 10 h 14"/>
                <a:gd name="T16" fmla="*/ 4 w 14"/>
                <a:gd name="T17" fmla="*/ 7 h 14"/>
                <a:gd name="T18" fmla="*/ 7 w 14"/>
                <a:gd name="T19" fmla="*/ 4 h 14"/>
                <a:gd name="T20" fmla="*/ 7 w 14"/>
                <a:gd name="T21" fmla="*/ 4 h 14"/>
                <a:gd name="T22" fmla="*/ 7 w 14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8"/>
                    <a:pt x="8" y="10"/>
                    <a:pt x="7" y="10"/>
                  </a:cubicBez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3D55D9FD-D74F-423A-A244-5F6221E36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571500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5 h 78"/>
                <a:gd name="T12" fmla="*/ 13 w 120"/>
                <a:gd name="T13" fmla="*/ 65 h 78"/>
                <a:gd name="T14" fmla="*/ 13 w 120"/>
                <a:gd name="T15" fmla="*/ 10 h 78"/>
                <a:gd name="T16" fmla="*/ 107 w 120"/>
                <a:gd name="T17" fmla="*/ 10 h 78"/>
                <a:gd name="T18" fmla="*/ 107 w 120"/>
                <a:gd name="T19" fmla="*/ 65 h 78"/>
                <a:gd name="T20" fmla="*/ 107 w 120"/>
                <a:gd name="T21" fmla="*/ 65 h 78"/>
                <a:gd name="T22" fmla="*/ 107 w 120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close/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49">
              <a:extLst>
                <a:ext uri="{FF2B5EF4-FFF2-40B4-BE49-F238E27FC236}">
                  <a16:creationId xmlns:a16="http://schemas.microsoft.com/office/drawing/2014/main" id="{55EF2229-CFAD-4395-A6B8-126451F2C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571500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5 h 78"/>
                <a:gd name="T12" fmla="*/ 13 w 120"/>
                <a:gd name="T13" fmla="*/ 65 h 78"/>
                <a:gd name="T14" fmla="*/ 13 w 120"/>
                <a:gd name="T15" fmla="*/ 10 h 78"/>
                <a:gd name="T16" fmla="*/ 107 w 120"/>
                <a:gd name="T17" fmla="*/ 10 h 78"/>
                <a:gd name="T18" fmla="*/ 107 w 120"/>
                <a:gd name="T19" fmla="*/ 65 h 78"/>
                <a:gd name="T20" fmla="*/ 107 w 120"/>
                <a:gd name="T21" fmla="*/ 65 h 78"/>
                <a:gd name="T22" fmla="*/ 107 w 120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Rectangle 50">
              <a:extLst>
                <a:ext uri="{FF2B5EF4-FFF2-40B4-BE49-F238E27FC236}">
                  <a16:creationId xmlns:a16="http://schemas.microsoft.com/office/drawing/2014/main" id="{CB297CC9-BF9A-49E7-8F52-C11D09293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-538163"/>
              <a:ext cx="17463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Rectangle 51">
              <a:extLst>
                <a:ext uri="{FF2B5EF4-FFF2-40B4-BE49-F238E27FC236}">
                  <a16:creationId xmlns:a16="http://schemas.microsoft.com/office/drawing/2014/main" id="{54E2AFCE-80BF-474C-9A45-5578EF6B0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-538163"/>
              <a:ext cx="22225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52">
              <a:extLst>
                <a:ext uri="{FF2B5EF4-FFF2-40B4-BE49-F238E27FC236}">
                  <a16:creationId xmlns:a16="http://schemas.microsoft.com/office/drawing/2014/main" id="{CA4D4865-3148-4B11-904C-519E926BB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-542925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8" y="5"/>
                    <a:pt x="10" y="6"/>
                    <a:pt x="10" y="7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5" y="10"/>
                    <a:pt x="4" y="9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id="{E6CB2C95-6F85-4516-A250-0D8B9DC17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6988" y="-1063625"/>
              <a:ext cx="739775" cy="376237"/>
            </a:xfrm>
            <a:custGeom>
              <a:avLst/>
              <a:gdLst>
                <a:gd name="T0" fmla="*/ 97 w 178"/>
                <a:gd name="T1" fmla="*/ 91 h 91"/>
                <a:gd name="T2" fmla="*/ 97 w 178"/>
                <a:gd name="T3" fmla="*/ 38 h 91"/>
                <a:gd name="T4" fmla="*/ 154 w 178"/>
                <a:gd name="T5" fmla="*/ 91 h 91"/>
                <a:gd name="T6" fmla="*/ 178 w 178"/>
                <a:gd name="T7" fmla="*/ 91 h 91"/>
                <a:gd name="T8" fmla="*/ 107 w 178"/>
                <a:gd name="T9" fmla="*/ 26 h 91"/>
                <a:gd name="T10" fmla="*/ 108 w 178"/>
                <a:gd name="T11" fmla="*/ 20 h 91"/>
                <a:gd name="T12" fmla="*/ 89 w 178"/>
                <a:gd name="T13" fmla="*/ 0 h 91"/>
                <a:gd name="T14" fmla="*/ 69 w 178"/>
                <a:gd name="T15" fmla="*/ 20 h 91"/>
                <a:gd name="T16" fmla="*/ 70 w 178"/>
                <a:gd name="T17" fmla="*/ 26 h 91"/>
                <a:gd name="T18" fmla="*/ 0 w 178"/>
                <a:gd name="T19" fmla="*/ 91 h 91"/>
                <a:gd name="T20" fmla="*/ 23 w 178"/>
                <a:gd name="T21" fmla="*/ 91 h 91"/>
                <a:gd name="T22" fmla="*/ 81 w 178"/>
                <a:gd name="T23" fmla="*/ 38 h 91"/>
                <a:gd name="T24" fmla="*/ 81 w 178"/>
                <a:gd name="T25" fmla="*/ 91 h 91"/>
                <a:gd name="T26" fmla="*/ 97 w 178"/>
                <a:gd name="T27" fmla="*/ 91 h 91"/>
                <a:gd name="T28" fmla="*/ 97 w 178"/>
                <a:gd name="T29" fmla="*/ 91 h 91"/>
                <a:gd name="T30" fmla="*/ 97 w 178"/>
                <a:gd name="T3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91">
                  <a:moveTo>
                    <a:pt x="97" y="91"/>
                  </a:moveTo>
                  <a:cubicBezTo>
                    <a:pt x="97" y="38"/>
                    <a:pt x="97" y="38"/>
                    <a:pt x="97" y="38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8" y="24"/>
                    <a:pt x="108" y="22"/>
                    <a:pt x="108" y="20"/>
                  </a:cubicBezTo>
                  <a:cubicBezTo>
                    <a:pt x="108" y="9"/>
                    <a:pt x="100" y="0"/>
                    <a:pt x="89" y="0"/>
                  </a:cubicBezTo>
                  <a:cubicBezTo>
                    <a:pt x="78" y="0"/>
                    <a:pt x="69" y="9"/>
                    <a:pt x="69" y="20"/>
                  </a:cubicBezTo>
                  <a:cubicBezTo>
                    <a:pt x="69" y="22"/>
                    <a:pt x="70" y="24"/>
                    <a:pt x="70" y="2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91"/>
                    <a:pt x="81" y="91"/>
                    <a:pt x="81" y="91"/>
                  </a:cubicBezTo>
                  <a:lnTo>
                    <a:pt x="97" y="91"/>
                  </a:lnTo>
                  <a:close/>
                  <a:moveTo>
                    <a:pt x="97" y="91"/>
                  </a:moveTo>
                  <a:cubicBezTo>
                    <a:pt x="97" y="91"/>
                    <a:pt x="97" y="91"/>
                    <a:pt x="97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54">
              <a:extLst>
                <a:ext uri="{FF2B5EF4-FFF2-40B4-BE49-F238E27FC236}">
                  <a16:creationId xmlns:a16="http://schemas.microsoft.com/office/drawing/2014/main" id="{E0078EF8-DF36-4552-88A5-708A1F28B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088" y="-1374775"/>
              <a:ext cx="1171575" cy="666750"/>
            </a:xfrm>
            <a:custGeom>
              <a:avLst/>
              <a:gdLst>
                <a:gd name="T0" fmla="*/ 38 w 282"/>
                <a:gd name="T1" fmla="*/ 161 h 161"/>
                <a:gd name="T2" fmla="*/ 60 w 282"/>
                <a:gd name="T3" fmla="*/ 142 h 161"/>
                <a:gd name="T4" fmla="*/ 24 w 282"/>
                <a:gd name="T5" fmla="*/ 104 h 161"/>
                <a:gd name="T6" fmla="*/ 62 w 282"/>
                <a:gd name="T7" fmla="*/ 67 h 161"/>
                <a:gd name="T8" fmla="*/ 65 w 282"/>
                <a:gd name="T9" fmla="*/ 67 h 161"/>
                <a:gd name="T10" fmla="*/ 77 w 282"/>
                <a:gd name="T11" fmla="*/ 58 h 161"/>
                <a:gd name="T12" fmla="*/ 121 w 282"/>
                <a:gd name="T13" fmla="*/ 24 h 161"/>
                <a:gd name="T14" fmla="*/ 152 w 282"/>
                <a:gd name="T15" fmla="*/ 37 h 161"/>
                <a:gd name="T16" fmla="*/ 163 w 282"/>
                <a:gd name="T17" fmla="*/ 40 h 161"/>
                <a:gd name="T18" fmla="*/ 171 w 282"/>
                <a:gd name="T19" fmla="*/ 39 h 161"/>
                <a:gd name="T20" fmla="*/ 204 w 282"/>
                <a:gd name="T21" fmla="*/ 61 h 161"/>
                <a:gd name="T22" fmla="*/ 216 w 282"/>
                <a:gd name="T23" fmla="*/ 67 h 161"/>
                <a:gd name="T24" fmla="*/ 220 w 282"/>
                <a:gd name="T25" fmla="*/ 67 h 161"/>
                <a:gd name="T26" fmla="*/ 257 w 282"/>
                <a:gd name="T27" fmla="*/ 104 h 161"/>
                <a:gd name="T28" fmla="*/ 222 w 282"/>
                <a:gd name="T29" fmla="*/ 142 h 161"/>
                <a:gd name="T30" fmla="*/ 244 w 282"/>
                <a:gd name="T31" fmla="*/ 161 h 161"/>
                <a:gd name="T32" fmla="*/ 282 w 282"/>
                <a:gd name="T33" fmla="*/ 104 h 161"/>
                <a:gd name="T34" fmla="*/ 225 w 282"/>
                <a:gd name="T35" fmla="*/ 43 h 161"/>
                <a:gd name="T36" fmla="*/ 221 w 282"/>
                <a:gd name="T37" fmla="*/ 41 h 161"/>
                <a:gd name="T38" fmla="*/ 171 w 282"/>
                <a:gd name="T39" fmla="*/ 15 h 161"/>
                <a:gd name="T40" fmla="*/ 167 w 282"/>
                <a:gd name="T41" fmla="*/ 15 h 161"/>
                <a:gd name="T42" fmla="*/ 163 w 282"/>
                <a:gd name="T43" fmla="*/ 14 h 161"/>
                <a:gd name="T44" fmla="*/ 121 w 282"/>
                <a:gd name="T45" fmla="*/ 0 h 161"/>
                <a:gd name="T46" fmla="*/ 58 w 282"/>
                <a:gd name="T47" fmla="*/ 40 h 161"/>
                <a:gd name="T48" fmla="*/ 54 w 282"/>
                <a:gd name="T49" fmla="*/ 43 h 161"/>
                <a:gd name="T50" fmla="*/ 0 w 282"/>
                <a:gd name="T51" fmla="*/ 104 h 161"/>
                <a:gd name="T52" fmla="*/ 38 w 282"/>
                <a:gd name="T53" fmla="*/ 161 h 161"/>
                <a:gd name="T54" fmla="*/ 38 w 282"/>
                <a:gd name="T55" fmla="*/ 161 h 161"/>
                <a:gd name="T56" fmla="*/ 38 w 282"/>
                <a:gd name="T5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2" h="161">
                  <a:moveTo>
                    <a:pt x="38" y="161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40" y="141"/>
                    <a:pt x="24" y="124"/>
                    <a:pt x="24" y="104"/>
                  </a:cubicBezTo>
                  <a:cubicBezTo>
                    <a:pt x="24" y="84"/>
                    <a:pt x="41" y="67"/>
                    <a:pt x="62" y="67"/>
                  </a:cubicBezTo>
                  <a:cubicBezTo>
                    <a:pt x="63" y="67"/>
                    <a:pt x="64" y="67"/>
                    <a:pt x="65" y="67"/>
                  </a:cubicBezTo>
                  <a:cubicBezTo>
                    <a:pt x="71" y="68"/>
                    <a:pt x="76" y="64"/>
                    <a:pt x="77" y="58"/>
                  </a:cubicBezTo>
                  <a:cubicBezTo>
                    <a:pt x="82" y="38"/>
                    <a:pt x="100" y="24"/>
                    <a:pt x="121" y="24"/>
                  </a:cubicBezTo>
                  <a:cubicBezTo>
                    <a:pt x="133" y="24"/>
                    <a:pt x="144" y="29"/>
                    <a:pt x="152" y="37"/>
                  </a:cubicBezTo>
                  <a:cubicBezTo>
                    <a:pt x="155" y="40"/>
                    <a:pt x="159" y="41"/>
                    <a:pt x="163" y="40"/>
                  </a:cubicBezTo>
                  <a:cubicBezTo>
                    <a:pt x="166" y="40"/>
                    <a:pt x="168" y="39"/>
                    <a:pt x="171" y="39"/>
                  </a:cubicBezTo>
                  <a:cubicBezTo>
                    <a:pt x="185" y="39"/>
                    <a:pt x="198" y="48"/>
                    <a:pt x="204" y="61"/>
                  </a:cubicBezTo>
                  <a:cubicBezTo>
                    <a:pt x="206" y="65"/>
                    <a:pt x="211" y="68"/>
                    <a:pt x="216" y="67"/>
                  </a:cubicBezTo>
                  <a:cubicBezTo>
                    <a:pt x="218" y="67"/>
                    <a:pt x="219" y="67"/>
                    <a:pt x="220" y="67"/>
                  </a:cubicBezTo>
                  <a:cubicBezTo>
                    <a:pt x="241" y="67"/>
                    <a:pt x="257" y="84"/>
                    <a:pt x="257" y="104"/>
                  </a:cubicBezTo>
                  <a:cubicBezTo>
                    <a:pt x="257" y="124"/>
                    <a:pt x="242" y="141"/>
                    <a:pt x="222" y="142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66" y="152"/>
                    <a:pt x="282" y="130"/>
                    <a:pt x="282" y="104"/>
                  </a:cubicBezTo>
                  <a:cubicBezTo>
                    <a:pt x="282" y="72"/>
                    <a:pt x="257" y="45"/>
                    <a:pt x="225" y="43"/>
                  </a:cubicBezTo>
                  <a:cubicBezTo>
                    <a:pt x="223" y="43"/>
                    <a:pt x="222" y="42"/>
                    <a:pt x="221" y="41"/>
                  </a:cubicBezTo>
                  <a:cubicBezTo>
                    <a:pt x="209" y="25"/>
                    <a:pt x="190" y="15"/>
                    <a:pt x="171" y="15"/>
                  </a:cubicBezTo>
                  <a:cubicBezTo>
                    <a:pt x="169" y="15"/>
                    <a:pt x="168" y="15"/>
                    <a:pt x="167" y="15"/>
                  </a:cubicBezTo>
                  <a:cubicBezTo>
                    <a:pt x="165" y="15"/>
                    <a:pt x="164" y="15"/>
                    <a:pt x="163" y="14"/>
                  </a:cubicBezTo>
                  <a:cubicBezTo>
                    <a:pt x="151" y="5"/>
                    <a:pt x="136" y="0"/>
                    <a:pt x="121" y="0"/>
                  </a:cubicBezTo>
                  <a:cubicBezTo>
                    <a:pt x="94" y="0"/>
                    <a:pt x="69" y="16"/>
                    <a:pt x="58" y="40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23" y="47"/>
                    <a:pt x="0" y="73"/>
                    <a:pt x="0" y="104"/>
                  </a:cubicBezTo>
                  <a:cubicBezTo>
                    <a:pt x="0" y="130"/>
                    <a:pt x="16" y="152"/>
                    <a:pt x="38" y="161"/>
                  </a:cubicBezTo>
                  <a:close/>
                  <a:moveTo>
                    <a:pt x="38" y="161"/>
                  </a:moveTo>
                  <a:cubicBezTo>
                    <a:pt x="38" y="161"/>
                    <a:pt x="38" y="161"/>
                    <a:pt x="38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E9CAF6A-5508-4F04-9FDD-F17B0FC80329}"/>
              </a:ext>
            </a:extLst>
          </p:cNvPr>
          <p:cNvGrpSpPr/>
          <p:nvPr/>
        </p:nvGrpSpPr>
        <p:grpSpPr>
          <a:xfrm>
            <a:off x="1058580" y="1197919"/>
            <a:ext cx="820441" cy="696105"/>
            <a:chOff x="889671" y="894233"/>
            <a:chExt cx="1203453" cy="1021072"/>
          </a:xfrm>
          <a:solidFill>
            <a:srgbClr val="8FB4E0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05945E-21A2-4373-B96C-F092E6E10E57}"/>
                </a:ext>
              </a:extLst>
            </p:cNvPr>
            <p:cNvSpPr/>
            <p:nvPr/>
          </p:nvSpPr>
          <p:spPr>
            <a:xfrm>
              <a:off x="1133059" y="894233"/>
              <a:ext cx="960065" cy="1017862"/>
            </a:xfrm>
            <a:custGeom>
              <a:avLst/>
              <a:gdLst>
                <a:gd name="connsiteX0" fmla="*/ 840779 w 960065"/>
                <a:gd name="connsiteY0" fmla="*/ 2408 h 1017862"/>
                <a:gd name="connsiteX1" fmla="*/ 121212 w 960065"/>
                <a:gd name="connsiteY1" fmla="*/ 2408 h 1017862"/>
                <a:gd name="connsiteX2" fmla="*/ 2408 w 960065"/>
                <a:gd name="connsiteY2" fmla="*/ 121212 h 1017862"/>
                <a:gd name="connsiteX3" fmla="*/ 2408 w 960065"/>
                <a:gd name="connsiteY3" fmla="*/ 232952 h 1017862"/>
                <a:gd name="connsiteX4" fmla="*/ 105479 w 960065"/>
                <a:gd name="connsiteY4" fmla="*/ 232952 h 1017862"/>
                <a:gd name="connsiteX5" fmla="*/ 105479 w 960065"/>
                <a:gd name="connsiteY5" fmla="*/ 142725 h 1017862"/>
                <a:gd name="connsiteX6" fmla="*/ 150753 w 960065"/>
                <a:gd name="connsiteY6" fmla="*/ 97451 h 1017862"/>
                <a:gd name="connsiteX7" fmla="*/ 811560 w 960065"/>
                <a:gd name="connsiteY7" fmla="*/ 97451 h 1017862"/>
                <a:gd name="connsiteX8" fmla="*/ 856834 w 960065"/>
                <a:gd name="connsiteY8" fmla="*/ 142725 h 1017862"/>
                <a:gd name="connsiteX9" fmla="*/ 856834 w 960065"/>
                <a:gd name="connsiteY9" fmla="*/ 567851 h 1017862"/>
                <a:gd name="connsiteX10" fmla="*/ 811560 w 960065"/>
                <a:gd name="connsiteY10" fmla="*/ 613125 h 1017862"/>
                <a:gd name="connsiteX11" fmla="*/ 503633 w 960065"/>
                <a:gd name="connsiteY11" fmla="*/ 613125 h 1017862"/>
                <a:gd name="connsiteX12" fmla="*/ 503633 w 960065"/>
                <a:gd name="connsiteY12" fmla="*/ 761470 h 1017862"/>
                <a:gd name="connsiteX13" fmla="*/ 502991 w 960065"/>
                <a:gd name="connsiteY13" fmla="*/ 960226 h 1017862"/>
                <a:gd name="connsiteX14" fmla="*/ 486294 w 960065"/>
                <a:gd name="connsiteY14" fmla="*/ 1017380 h 1017862"/>
                <a:gd name="connsiteX15" fmla="*/ 700141 w 960065"/>
                <a:gd name="connsiteY15" fmla="*/ 1017380 h 1017862"/>
                <a:gd name="connsiteX16" fmla="*/ 745415 w 960065"/>
                <a:gd name="connsiteY16" fmla="*/ 972106 h 1017862"/>
                <a:gd name="connsiteX17" fmla="*/ 745415 w 960065"/>
                <a:gd name="connsiteY17" fmla="*/ 914310 h 1017862"/>
                <a:gd name="connsiteX18" fmla="*/ 700141 w 960065"/>
                <a:gd name="connsiteY18" fmla="*/ 869036 h 1017862"/>
                <a:gd name="connsiteX19" fmla="*/ 590006 w 960065"/>
                <a:gd name="connsiteY19" fmla="*/ 869036 h 1017862"/>
                <a:gd name="connsiteX20" fmla="*/ 590006 w 960065"/>
                <a:gd name="connsiteY20" fmla="*/ 788763 h 1017862"/>
                <a:gd name="connsiteX21" fmla="*/ 841100 w 960065"/>
                <a:gd name="connsiteY21" fmla="*/ 788763 h 1017862"/>
                <a:gd name="connsiteX22" fmla="*/ 959904 w 960065"/>
                <a:gd name="connsiteY22" fmla="*/ 669959 h 1017862"/>
                <a:gd name="connsiteX23" fmla="*/ 959904 w 960065"/>
                <a:gd name="connsiteY23" fmla="*/ 121212 h 1017862"/>
                <a:gd name="connsiteX24" fmla="*/ 840779 w 960065"/>
                <a:gd name="connsiteY24" fmla="*/ 2408 h 1017862"/>
                <a:gd name="connsiteX25" fmla="*/ 840779 w 960065"/>
                <a:gd name="connsiteY25" fmla="*/ 2408 h 1017862"/>
                <a:gd name="connsiteX26" fmla="*/ 782662 w 960065"/>
                <a:gd name="connsiteY26" fmla="*/ 730966 h 1017862"/>
                <a:gd name="connsiteX27" fmla="*/ 745736 w 960065"/>
                <a:gd name="connsiteY27" fmla="*/ 693720 h 1017862"/>
                <a:gd name="connsiteX28" fmla="*/ 782662 w 960065"/>
                <a:gd name="connsiteY28" fmla="*/ 656794 h 1017862"/>
                <a:gd name="connsiteX29" fmla="*/ 819587 w 960065"/>
                <a:gd name="connsiteY29" fmla="*/ 693720 h 1017862"/>
                <a:gd name="connsiteX30" fmla="*/ 782662 w 960065"/>
                <a:gd name="connsiteY30" fmla="*/ 730966 h 1017862"/>
                <a:gd name="connsiteX31" fmla="*/ 782662 w 960065"/>
                <a:gd name="connsiteY31" fmla="*/ 730966 h 10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0065" h="1017862">
                  <a:moveTo>
                    <a:pt x="840779" y="2408"/>
                  </a:moveTo>
                  <a:lnTo>
                    <a:pt x="121212" y="2408"/>
                  </a:lnTo>
                  <a:cubicBezTo>
                    <a:pt x="55709" y="2408"/>
                    <a:pt x="2408" y="55709"/>
                    <a:pt x="2408" y="121212"/>
                  </a:cubicBezTo>
                  <a:lnTo>
                    <a:pt x="2408" y="232952"/>
                  </a:lnTo>
                  <a:lnTo>
                    <a:pt x="105479" y="232952"/>
                  </a:lnTo>
                  <a:lnTo>
                    <a:pt x="105479" y="142725"/>
                  </a:lnTo>
                  <a:cubicBezTo>
                    <a:pt x="105479" y="117680"/>
                    <a:pt x="125707" y="97451"/>
                    <a:pt x="150753" y="97451"/>
                  </a:cubicBezTo>
                  <a:lnTo>
                    <a:pt x="811560" y="97451"/>
                  </a:lnTo>
                  <a:cubicBezTo>
                    <a:pt x="836605" y="97451"/>
                    <a:pt x="856834" y="117680"/>
                    <a:pt x="856834" y="142725"/>
                  </a:cubicBezTo>
                  <a:lnTo>
                    <a:pt x="856834" y="567851"/>
                  </a:lnTo>
                  <a:cubicBezTo>
                    <a:pt x="856834" y="592897"/>
                    <a:pt x="836605" y="613125"/>
                    <a:pt x="811560" y="613125"/>
                  </a:cubicBezTo>
                  <a:lnTo>
                    <a:pt x="503633" y="613125"/>
                  </a:lnTo>
                  <a:lnTo>
                    <a:pt x="503633" y="761470"/>
                  </a:lnTo>
                  <a:cubicBezTo>
                    <a:pt x="503633" y="761470"/>
                    <a:pt x="503312" y="958620"/>
                    <a:pt x="502991" y="960226"/>
                  </a:cubicBezTo>
                  <a:cubicBezTo>
                    <a:pt x="502027" y="981097"/>
                    <a:pt x="496248" y="1000362"/>
                    <a:pt x="486294" y="1017380"/>
                  </a:cubicBezTo>
                  <a:lnTo>
                    <a:pt x="700141" y="1017380"/>
                  </a:lnTo>
                  <a:cubicBezTo>
                    <a:pt x="725186" y="1017380"/>
                    <a:pt x="745415" y="997152"/>
                    <a:pt x="745415" y="972106"/>
                  </a:cubicBezTo>
                  <a:lnTo>
                    <a:pt x="745415" y="914310"/>
                  </a:lnTo>
                  <a:cubicBezTo>
                    <a:pt x="745415" y="889265"/>
                    <a:pt x="725186" y="869036"/>
                    <a:pt x="700141" y="869036"/>
                  </a:cubicBezTo>
                  <a:lnTo>
                    <a:pt x="590006" y="869036"/>
                  </a:lnTo>
                  <a:lnTo>
                    <a:pt x="590006" y="788763"/>
                  </a:lnTo>
                  <a:lnTo>
                    <a:pt x="841100" y="788763"/>
                  </a:lnTo>
                  <a:cubicBezTo>
                    <a:pt x="906603" y="788763"/>
                    <a:pt x="959904" y="735462"/>
                    <a:pt x="959904" y="669959"/>
                  </a:cubicBezTo>
                  <a:lnTo>
                    <a:pt x="959904" y="121212"/>
                  </a:lnTo>
                  <a:cubicBezTo>
                    <a:pt x="959583" y="55709"/>
                    <a:pt x="906603" y="2408"/>
                    <a:pt x="840779" y="2408"/>
                  </a:cubicBezTo>
                  <a:lnTo>
                    <a:pt x="840779" y="2408"/>
                  </a:lnTo>
                  <a:close/>
                  <a:moveTo>
                    <a:pt x="782662" y="730966"/>
                  </a:moveTo>
                  <a:cubicBezTo>
                    <a:pt x="762112" y="730966"/>
                    <a:pt x="745736" y="714269"/>
                    <a:pt x="745736" y="693720"/>
                  </a:cubicBezTo>
                  <a:cubicBezTo>
                    <a:pt x="745736" y="673170"/>
                    <a:pt x="762433" y="656794"/>
                    <a:pt x="782662" y="656794"/>
                  </a:cubicBezTo>
                  <a:cubicBezTo>
                    <a:pt x="803212" y="656794"/>
                    <a:pt x="819587" y="673491"/>
                    <a:pt x="819587" y="693720"/>
                  </a:cubicBezTo>
                  <a:cubicBezTo>
                    <a:pt x="819587" y="714269"/>
                    <a:pt x="802891" y="730966"/>
                    <a:pt x="782662" y="730966"/>
                  </a:cubicBezTo>
                  <a:lnTo>
                    <a:pt x="782662" y="7309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215902A-23B2-4172-B7C8-17D4CCB0693D}"/>
                </a:ext>
              </a:extLst>
            </p:cNvPr>
            <p:cNvSpPr/>
            <p:nvPr/>
          </p:nvSpPr>
          <p:spPr>
            <a:xfrm>
              <a:off x="1268238" y="1359816"/>
              <a:ext cx="308248" cy="555489"/>
            </a:xfrm>
            <a:custGeom>
              <a:avLst/>
              <a:gdLst>
                <a:gd name="connsiteX0" fmla="*/ 261208 w 308248"/>
                <a:gd name="connsiteY0" fmla="*/ 12362 h 555489"/>
                <a:gd name="connsiteX1" fmla="*/ 255750 w 308248"/>
                <a:gd name="connsiteY1" fmla="*/ 2408 h 555489"/>
                <a:gd name="connsiteX2" fmla="*/ 218824 w 308248"/>
                <a:gd name="connsiteY2" fmla="*/ 39655 h 555489"/>
                <a:gd name="connsiteX3" fmla="*/ 218824 w 308248"/>
                <a:gd name="connsiteY3" fmla="*/ 376159 h 555489"/>
                <a:gd name="connsiteX4" fmla="*/ 9151 w 308248"/>
                <a:gd name="connsiteY4" fmla="*/ 376159 h 555489"/>
                <a:gd name="connsiteX5" fmla="*/ 9151 w 308248"/>
                <a:gd name="connsiteY5" fmla="*/ 448405 h 555489"/>
                <a:gd name="connsiteX6" fmla="*/ 30022 w 308248"/>
                <a:gd name="connsiteY6" fmla="*/ 441020 h 555489"/>
                <a:gd name="connsiteX7" fmla="*/ 66948 w 308248"/>
                <a:gd name="connsiteY7" fmla="*/ 477946 h 555489"/>
                <a:gd name="connsiteX8" fmla="*/ 30022 w 308248"/>
                <a:gd name="connsiteY8" fmla="*/ 515192 h 555489"/>
                <a:gd name="connsiteX9" fmla="*/ 9151 w 308248"/>
                <a:gd name="connsiteY9" fmla="*/ 507807 h 555489"/>
                <a:gd name="connsiteX10" fmla="*/ 9151 w 308248"/>
                <a:gd name="connsiteY10" fmla="*/ 518403 h 555489"/>
                <a:gd name="connsiteX11" fmla="*/ 2408 w 308248"/>
                <a:gd name="connsiteY11" fmla="*/ 554044 h 555489"/>
                <a:gd name="connsiteX12" fmla="*/ 242906 w 308248"/>
                <a:gd name="connsiteY12" fmla="*/ 554044 h 555489"/>
                <a:gd name="connsiteX13" fmla="*/ 307767 w 308248"/>
                <a:gd name="connsiteY13" fmla="*/ 489184 h 555489"/>
                <a:gd name="connsiteX14" fmla="*/ 307767 w 308248"/>
                <a:gd name="connsiteY14" fmla="*/ 39334 h 555489"/>
                <a:gd name="connsiteX15" fmla="*/ 306482 w 308248"/>
                <a:gd name="connsiteY15" fmla="*/ 39334 h 555489"/>
                <a:gd name="connsiteX16" fmla="*/ 261208 w 308248"/>
                <a:gd name="connsiteY16" fmla="*/ 12362 h 555489"/>
                <a:gd name="connsiteX17" fmla="*/ 261208 w 308248"/>
                <a:gd name="connsiteY17" fmla="*/ 12362 h 55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8248" h="555489">
                  <a:moveTo>
                    <a:pt x="261208" y="12362"/>
                  </a:moveTo>
                  <a:lnTo>
                    <a:pt x="255750" y="2408"/>
                  </a:lnTo>
                  <a:lnTo>
                    <a:pt x="218824" y="39655"/>
                  </a:lnTo>
                  <a:lnTo>
                    <a:pt x="218824" y="376159"/>
                  </a:lnTo>
                  <a:lnTo>
                    <a:pt x="9151" y="376159"/>
                  </a:lnTo>
                  <a:lnTo>
                    <a:pt x="9151" y="448405"/>
                  </a:lnTo>
                  <a:cubicBezTo>
                    <a:pt x="15252" y="444231"/>
                    <a:pt x="21995" y="441020"/>
                    <a:pt x="30022" y="441020"/>
                  </a:cubicBezTo>
                  <a:cubicBezTo>
                    <a:pt x="50572" y="441020"/>
                    <a:pt x="66948" y="457717"/>
                    <a:pt x="66948" y="477946"/>
                  </a:cubicBezTo>
                  <a:cubicBezTo>
                    <a:pt x="66948" y="498496"/>
                    <a:pt x="50251" y="515192"/>
                    <a:pt x="30022" y="515192"/>
                  </a:cubicBezTo>
                  <a:cubicBezTo>
                    <a:pt x="21995" y="515192"/>
                    <a:pt x="15252" y="512302"/>
                    <a:pt x="9151" y="507807"/>
                  </a:cubicBezTo>
                  <a:lnTo>
                    <a:pt x="9151" y="518403"/>
                  </a:lnTo>
                  <a:cubicBezTo>
                    <a:pt x="9151" y="530926"/>
                    <a:pt x="6582" y="542806"/>
                    <a:pt x="2408" y="554044"/>
                  </a:cubicBezTo>
                  <a:lnTo>
                    <a:pt x="242906" y="554044"/>
                  </a:lnTo>
                  <a:cubicBezTo>
                    <a:pt x="278868" y="554044"/>
                    <a:pt x="307767" y="524825"/>
                    <a:pt x="307767" y="489184"/>
                  </a:cubicBezTo>
                  <a:lnTo>
                    <a:pt x="307767" y="39334"/>
                  </a:lnTo>
                  <a:lnTo>
                    <a:pt x="306482" y="39334"/>
                  </a:lnTo>
                  <a:cubicBezTo>
                    <a:pt x="287538" y="39334"/>
                    <a:pt x="270199" y="29059"/>
                    <a:pt x="261208" y="12362"/>
                  </a:cubicBezTo>
                  <a:lnTo>
                    <a:pt x="261208" y="12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1CE2473-CD58-4D2C-88EE-A2246132286C}"/>
                </a:ext>
              </a:extLst>
            </p:cNvPr>
            <p:cNvSpPr/>
            <p:nvPr/>
          </p:nvSpPr>
          <p:spPr>
            <a:xfrm>
              <a:off x="1017787" y="1185463"/>
              <a:ext cx="391732" cy="160546"/>
            </a:xfrm>
            <a:custGeom>
              <a:avLst/>
              <a:gdLst>
                <a:gd name="connsiteX0" fmla="*/ 91351 w 391732"/>
                <a:gd name="connsiteY0" fmla="*/ 104194 h 160546"/>
                <a:gd name="connsiteX1" fmla="*/ 350151 w 391732"/>
                <a:gd name="connsiteY1" fmla="*/ 104194 h 160546"/>
                <a:gd name="connsiteX2" fmla="*/ 391893 w 391732"/>
                <a:gd name="connsiteY2" fmla="*/ 62452 h 160546"/>
                <a:gd name="connsiteX3" fmla="*/ 381618 w 391732"/>
                <a:gd name="connsiteY3" fmla="*/ 56994 h 160546"/>
                <a:gd name="connsiteX4" fmla="*/ 355288 w 391732"/>
                <a:gd name="connsiteY4" fmla="*/ 6261 h 160546"/>
                <a:gd name="connsiteX5" fmla="*/ 356252 w 391732"/>
                <a:gd name="connsiteY5" fmla="*/ 2408 h 160546"/>
                <a:gd name="connsiteX6" fmla="*/ 67269 w 391732"/>
                <a:gd name="connsiteY6" fmla="*/ 2408 h 160546"/>
                <a:gd name="connsiteX7" fmla="*/ 2408 w 391732"/>
                <a:gd name="connsiteY7" fmla="*/ 67269 h 160546"/>
                <a:gd name="connsiteX8" fmla="*/ 2408 w 391732"/>
                <a:gd name="connsiteY8" fmla="*/ 158138 h 160546"/>
                <a:gd name="connsiteX9" fmla="*/ 91672 w 391732"/>
                <a:gd name="connsiteY9" fmla="*/ 158138 h 160546"/>
                <a:gd name="connsiteX10" fmla="*/ 91672 w 391732"/>
                <a:gd name="connsiteY10" fmla="*/ 104194 h 16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732" h="160546">
                  <a:moveTo>
                    <a:pt x="91351" y="104194"/>
                  </a:moveTo>
                  <a:lnTo>
                    <a:pt x="350151" y="104194"/>
                  </a:lnTo>
                  <a:lnTo>
                    <a:pt x="391893" y="62452"/>
                  </a:lnTo>
                  <a:lnTo>
                    <a:pt x="381618" y="56994"/>
                  </a:lnTo>
                  <a:cubicBezTo>
                    <a:pt x="363316" y="46719"/>
                    <a:pt x="353041" y="26811"/>
                    <a:pt x="355288" y="6261"/>
                  </a:cubicBezTo>
                  <a:cubicBezTo>
                    <a:pt x="355609" y="4977"/>
                    <a:pt x="355930" y="3693"/>
                    <a:pt x="356252" y="2408"/>
                  </a:cubicBezTo>
                  <a:lnTo>
                    <a:pt x="67269" y="2408"/>
                  </a:lnTo>
                  <a:cubicBezTo>
                    <a:pt x="31306" y="2408"/>
                    <a:pt x="2408" y="31628"/>
                    <a:pt x="2408" y="67269"/>
                  </a:cubicBezTo>
                  <a:lnTo>
                    <a:pt x="2408" y="158138"/>
                  </a:lnTo>
                  <a:lnTo>
                    <a:pt x="91672" y="158138"/>
                  </a:lnTo>
                  <a:lnTo>
                    <a:pt x="91672" y="1041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02F5DA7-2C5B-440E-A00F-C62E7B2E8B92}"/>
                </a:ext>
              </a:extLst>
            </p:cNvPr>
            <p:cNvSpPr/>
            <p:nvPr/>
          </p:nvSpPr>
          <p:spPr>
            <a:xfrm>
              <a:off x="889671" y="1395779"/>
              <a:ext cx="327514" cy="516958"/>
            </a:xfrm>
            <a:custGeom>
              <a:avLst/>
              <a:gdLst>
                <a:gd name="connsiteX0" fmla="*/ 286254 w 327513"/>
                <a:gd name="connsiteY0" fmla="*/ 2408 h 516958"/>
                <a:gd name="connsiteX1" fmla="*/ 42866 w 327513"/>
                <a:gd name="connsiteY1" fmla="*/ 2408 h 516958"/>
                <a:gd name="connsiteX2" fmla="*/ 2408 w 327513"/>
                <a:gd name="connsiteY2" fmla="*/ 42866 h 516958"/>
                <a:gd name="connsiteX3" fmla="*/ 2408 w 327513"/>
                <a:gd name="connsiteY3" fmla="*/ 476340 h 516958"/>
                <a:gd name="connsiteX4" fmla="*/ 42866 w 327513"/>
                <a:gd name="connsiteY4" fmla="*/ 516798 h 516958"/>
                <a:gd name="connsiteX5" fmla="*/ 286254 w 327513"/>
                <a:gd name="connsiteY5" fmla="*/ 516798 h 516958"/>
                <a:gd name="connsiteX6" fmla="*/ 326711 w 327513"/>
                <a:gd name="connsiteY6" fmla="*/ 476340 h 516958"/>
                <a:gd name="connsiteX7" fmla="*/ 326711 w 327513"/>
                <a:gd name="connsiteY7" fmla="*/ 42866 h 516958"/>
                <a:gd name="connsiteX8" fmla="*/ 286254 w 327513"/>
                <a:gd name="connsiteY8" fmla="*/ 2408 h 516958"/>
                <a:gd name="connsiteX9" fmla="*/ 286254 w 327513"/>
                <a:gd name="connsiteY9" fmla="*/ 2408 h 516958"/>
                <a:gd name="connsiteX10" fmla="*/ 164560 w 327513"/>
                <a:gd name="connsiteY10" fmla="*/ 493679 h 516958"/>
                <a:gd name="connsiteX11" fmla="*/ 133414 w 327513"/>
                <a:gd name="connsiteY11" fmla="*/ 462533 h 516958"/>
                <a:gd name="connsiteX12" fmla="*/ 164560 w 327513"/>
                <a:gd name="connsiteY12" fmla="*/ 431387 h 516958"/>
                <a:gd name="connsiteX13" fmla="*/ 195706 w 327513"/>
                <a:gd name="connsiteY13" fmla="*/ 462533 h 516958"/>
                <a:gd name="connsiteX14" fmla="*/ 164560 w 327513"/>
                <a:gd name="connsiteY14" fmla="*/ 493679 h 516958"/>
                <a:gd name="connsiteX15" fmla="*/ 164560 w 327513"/>
                <a:gd name="connsiteY15" fmla="*/ 493679 h 516958"/>
                <a:gd name="connsiteX16" fmla="*/ 261208 w 327513"/>
                <a:gd name="connsiteY16" fmla="*/ 367490 h 516958"/>
                <a:gd name="connsiteX17" fmla="*/ 68553 w 327513"/>
                <a:gd name="connsiteY17" fmla="*/ 367490 h 516958"/>
                <a:gd name="connsiteX18" fmla="*/ 68553 w 327513"/>
                <a:gd name="connsiteY18" fmla="*/ 83002 h 516958"/>
                <a:gd name="connsiteX19" fmla="*/ 261208 w 327513"/>
                <a:gd name="connsiteY19" fmla="*/ 83002 h 516958"/>
                <a:gd name="connsiteX20" fmla="*/ 261208 w 327513"/>
                <a:gd name="connsiteY20" fmla="*/ 367490 h 5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513" h="516958">
                  <a:moveTo>
                    <a:pt x="286254" y="2408"/>
                  </a:moveTo>
                  <a:lnTo>
                    <a:pt x="42866" y="2408"/>
                  </a:lnTo>
                  <a:cubicBezTo>
                    <a:pt x="20389" y="2408"/>
                    <a:pt x="2408" y="20389"/>
                    <a:pt x="2408" y="42866"/>
                  </a:cubicBezTo>
                  <a:lnTo>
                    <a:pt x="2408" y="476340"/>
                  </a:lnTo>
                  <a:cubicBezTo>
                    <a:pt x="2408" y="498817"/>
                    <a:pt x="20389" y="516798"/>
                    <a:pt x="42866" y="516798"/>
                  </a:cubicBezTo>
                  <a:lnTo>
                    <a:pt x="286254" y="516798"/>
                  </a:lnTo>
                  <a:cubicBezTo>
                    <a:pt x="308730" y="516798"/>
                    <a:pt x="326711" y="498817"/>
                    <a:pt x="326711" y="476340"/>
                  </a:cubicBezTo>
                  <a:lnTo>
                    <a:pt x="326711" y="42866"/>
                  </a:lnTo>
                  <a:cubicBezTo>
                    <a:pt x="326711" y="20389"/>
                    <a:pt x="308730" y="2408"/>
                    <a:pt x="286254" y="2408"/>
                  </a:cubicBezTo>
                  <a:lnTo>
                    <a:pt x="286254" y="2408"/>
                  </a:lnTo>
                  <a:close/>
                  <a:moveTo>
                    <a:pt x="164560" y="493679"/>
                  </a:moveTo>
                  <a:cubicBezTo>
                    <a:pt x="147221" y="493679"/>
                    <a:pt x="133414" y="479872"/>
                    <a:pt x="133414" y="462533"/>
                  </a:cubicBezTo>
                  <a:cubicBezTo>
                    <a:pt x="133414" y="445515"/>
                    <a:pt x="147542" y="431387"/>
                    <a:pt x="164560" y="431387"/>
                  </a:cubicBezTo>
                  <a:cubicBezTo>
                    <a:pt x="181578" y="431387"/>
                    <a:pt x="195706" y="445194"/>
                    <a:pt x="195706" y="462533"/>
                  </a:cubicBezTo>
                  <a:cubicBezTo>
                    <a:pt x="195706" y="479872"/>
                    <a:pt x="181899" y="493679"/>
                    <a:pt x="164560" y="493679"/>
                  </a:cubicBezTo>
                  <a:lnTo>
                    <a:pt x="164560" y="493679"/>
                  </a:lnTo>
                  <a:close/>
                  <a:moveTo>
                    <a:pt x="261208" y="367490"/>
                  </a:moveTo>
                  <a:lnTo>
                    <a:pt x="68553" y="367490"/>
                  </a:lnTo>
                  <a:lnTo>
                    <a:pt x="68553" y="83002"/>
                  </a:lnTo>
                  <a:lnTo>
                    <a:pt x="261208" y="83002"/>
                  </a:lnTo>
                  <a:lnTo>
                    <a:pt x="261208" y="3674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F90F921-5703-4970-93B4-72C593B488BC}"/>
                </a:ext>
              </a:extLst>
            </p:cNvPr>
            <p:cNvSpPr/>
            <p:nvPr/>
          </p:nvSpPr>
          <p:spPr>
            <a:xfrm>
              <a:off x="1311024" y="1120924"/>
              <a:ext cx="337147" cy="340358"/>
            </a:xfrm>
            <a:custGeom>
              <a:avLst/>
              <a:gdLst>
                <a:gd name="connsiteX0" fmla="*/ 334337 w 337146"/>
                <a:gd name="connsiteY0" fmla="*/ 5619 h 340357"/>
                <a:gd name="connsiteX1" fmla="*/ 326310 w 337146"/>
                <a:gd name="connsiteY1" fmla="*/ 2408 h 340357"/>
                <a:gd name="connsiteX2" fmla="*/ 323099 w 337146"/>
                <a:gd name="connsiteY2" fmla="*/ 2729 h 340357"/>
                <a:gd name="connsiteX3" fmla="*/ 110536 w 337146"/>
                <a:gd name="connsiteY3" fmla="*/ 65342 h 340357"/>
                <a:gd name="connsiteX4" fmla="*/ 102509 w 337146"/>
                <a:gd name="connsiteY4" fmla="*/ 74975 h 340357"/>
                <a:gd name="connsiteX5" fmla="*/ 108288 w 337146"/>
                <a:gd name="connsiteY5" fmla="*/ 86213 h 340357"/>
                <a:gd name="connsiteX6" fmla="*/ 165443 w 337146"/>
                <a:gd name="connsiteY6" fmla="*/ 117680 h 340357"/>
                <a:gd name="connsiteX7" fmla="*/ 14208 w 337146"/>
                <a:gd name="connsiteY7" fmla="*/ 268915 h 340357"/>
                <a:gd name="connsiteX8" fmla="*/ 14208 w 337146"/>
                <a:gd name="connsiteY8" fmla="*/ 326069 h 340357"/>
                <a:gd name="connsiteX9" fmla="*/ 42786 w 337146"/>
                <a:gd name="connsiteY9" fmla="*/ 337949 h 340357"/>
                <a:gd name="connsiteX10" fmla="*/ 71363 w 337146"/>
                <a:gd name="connsiteY10" fmla="*/ 326069 h 340357"/>
                <a:gd name="connsiteX11" fmla="*/ 222597 w 337146"/>
                <a:gd name="connsiteY11" fmla="*/ 174835 h 340357"/>
                <a:gd name="connsiteX12" fmla="*/ 254064 w 337146"/>
                <a:gd name="connsiteY12" fmla="*/ 231668 h 340357"/>
                <a:gd name="connsiteX13" fmla="*/ 264018 w 337146"/>
                <a:gd name="connsiteY13" fmla="*/ 237448 h 340357"/>
                <a:gd name="connsiteX14" fmla="*/ 265302 w 337146"/>
                <a:gd name="connsiteY14" fmla="*/ 237448 h 340357"/>
                <a:gd name="connsiteX15" fmla="*/ 274935 w 337146"/>
                <a:gd name="connsiteY15" fmla="*/ 229420 h 340357"/>
                <a:gd name="connsiteX16" fmla="*/ 337227 w 337146"/>
                <a:gd name="connsiteY16" fmla="*/ 16857 h 340357"/>
                <a:gd name="connsiteX17" fmla="*/ 334337 w 337146"/>
                <a:gd name="connsiteY17" fmla="*/ 5619 h 340357"/>
                <a:gd name="connsiteX18" fmla="*/ 334337 w 337146"/>
                <a:gd name="connsiteY18" fmla="*/ 5619 h 3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7146" h="340357">
                  <a:moveTo>
                    <a:pt x="334337" y="5619"/>
                  </a:moveTo>
                  <a:cubicBezTo>
                    <a:pt x="332089" y="3371"/>
                    <a:pt x="329200" y="2408"/>
                    <a:pt x="326310" y="2408"/>
                  </a:cubicBezTo>
                  <a:cubicBezTo>
                    <a:pt x="325346" y="2408"/>
                    <a:pt x="324062" y="2408"/>
                    <a:pt x="323099" y="2729"/>
                  </a:cubicBezTo>
                  <a:lnTo>
                    <a:pt x="110536" y="65342"/>
                  </a:lnTo>
                  <a:cubicBezTo>
                    <a:pt x="106041" y="66627"/>
                    <a:pt x="102830" y="70480"/>
                    <a:pt x="102509" y="74975"/>
                  </a:cubicBezTo>
                  <a:cubicBezTo>
                    <a:pt x="101866" y="79470"/>
                    <a:pt x="104435" y="83966"/>
                    <a:pt x="108288" y="86213"/>
                  </a:cubicBezTo>
                  <a:lnTo>
                    <a:pt x="165443" y="117680"/>
                  </a:lnTo>
                  <a:lnTo>
                    <a:pt x="14208" y="268915"/>
                  </a:lnTo>
                  <a:cubicBezTo>
                    <a:pt x="-1525" y="284648"/>
                    <a:pt x="-1525" y="310336"/>
                    <a:pt x="14208" y="326069"/>
                  </a:cubicBezTo>
                  <a:cubicBezTo>
                    <a:pt x="22236" y="333775"/>
                    <a:pt x="32511" y="337949"/>
                    <a:pt x="42786" y="337949"/>
                  </a:cubicBezTo>
                  <a:cubicBezTo>
                    <a:pt x="53060" y="337949"/>
                    <a:pt x="63335" y="334096"/>
                    <a:pt x="71363" y="326069"/>
                  </a:cubicBezTo>
                  <a:lnTo>
                    <a:pt x="222597" y="174835"/>
                  </a:lnTo>
                  <a:lnTo>
                    <a:pt x="254064" y="231668"/>
                  </a:lnTo>
                  <a:cubicBezTo>
                    <a:pt x="255991" y="235200"/>
                    <a:pt x="259844" y="237448"/>
                    <a:pt x="264018" y="237448"/>
                  </a:cubicBezTo>
                  <a:cubicBezTo>
                    <a:pt x="264339" y="237448"/>
                    <a:pt x="264981" y="237448"/>
                    <a:pt x="265302" y="237448"/>
                  </a:cubicBezTo>
                  <a:cubicBezTo>
                    <a:pt x="269798" y="237127"/>
                    <a:pt x="273651" y="233595"/>
                    <a:pt x="274935" y="229420"/>
                  </a:cubicBezTo>
                  <a:lnTo>
                    <a:pt x="337227" y="16857"/>
                  </a:lnTo>
                  <a:cubicBezTo>
                    <a:pt x="338511" y="13004"/>
                    <a:pt x="337227" y="8509"/>
                    <a:pt x="334337" y="5619"/>
                  </a:cubicBezTo>
                  <a:lnTo>
                    <a:pt x="334337" y="56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A6ABC6C-D422-4259-9E58-F8D3DF45D230}"/>
              </a:ext>
            </a:extLst>
          </p:cNvPr>
          <p:cNvGrpSpPr/>
          <p:nvPr/>
        </p:nvGrpSpPr>
        <p:grpSpPr>
          <a:xfrm>
            <a:off x="3197914" y="1226180"/>
            <a:ext cx="1181884" cy="749506"/>
            <a:chOff x="2949378" y="1226180"/>
            <a:chExt cx="1181884" cy="749506"/>
          </a:xfrm>
          <a:solidFill>
            <a:srgbClr val="E7B8B7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177E5F8-D4BE-4D23-894A-3A196AC4C3F7}"/>
                </a:ext>
              </a:extLst>
            </p:cNvPr>
            <p:cNvSpPr/>
            <p:nvPr/>
          </p:nvSpPr>
          <p:spPr>
            <a:xfrm>
              <a:off x="3282984" y="1504937"/>
              <a:ext cx="369333" cy="369333"/>
            </a:xfrm>
            <a:custGeom>
              <a:avLst/>
              <a:gdLst>
                <a:gd name="connsiteX0" fmla="*/ 1348 w 738912"/>
                <a:gd name="connsiteY0" fmla="*/ 737744 h 738912"/>
                <a:gd name="connsiteX1" fmla="*/ 369546 w 738912"/>
                <a:gd name="connsiteY1" fmla="*/ 737744 h 738912"/>
                <a:gd name="connsiteX2" fmla="*/ 369546 w 738912"/>
                <a:gd name="connsiteY2" fmla="*/ 1348 h 738912"/>
                <a:gd name="connsiteX3" fmla="*/ 1348 w 738912"/>
                <a:gd name="connsiteY3" fmla="*/ 1348 h 738912"/>
                <a:gd name="connsiteX4" fmla="*/ 1348 w 738912"/>
                <a:gd name="connsiteY4" fmla="*/ 737744 h 738912"/>
                <a:gd name="connsiteX5" fmla="*/ 231472 w 738912"/>
                <a:gd name="connsiteY5" fmla="*/ 93398 h 738912"/>
                <a:gd name="connsiteX6" fmla="*/ 323522 w 738912"/>
                <a:gd name="connsiteY6" fmla="*/ 93398 h 738912"/>
                <a:gd name="connsiteX7" fmla="*/ 323522 w 738912"/>
                <a:gd name="connsiteY7" fmla="*/ 185447 h 738912"/>
                <a:gd name="connsiteX8" fmla="*/ 231472 w 738912"/>
                <a:gd name="connsiteY8" fmla="*/ 185447 h 738912"/>
                <a:gd name="connsiteX9" fmla="*/ 231472 w 738912"/>
                <a:gd name="connsiteY9" fmla="*/ 93398 h 738912"/>
                <a:gd name="connsiteX10" fmla="*/ 231472 w 738912"/>
                <a:gd name="connsiteY10" fmla="*/ 277497 h 738912"/>
                <a:gd name="connsiteX11" fmla="*/ 323522 w 738912"/>
                <a:gd name="connsiteY11" fmla="*/ 277497 h 738912"/>
                <a:gd name="connsiteX12" fmla="*/ 323522 w 738912"/>
                <a:gd name="connsiteY12" fmla="*/ 369546 h 738912"/>
                <a:gd name="connsiteX13" fmla="*/ 231472 w 738912"/>
                <a:gd name="connsiteY13" fmla="*/ 369546 h 738912"/>
                <a:gd name="connsiteX14" fmla="*/ 231472 w 738912"/>
                <a:gd name="connsiteY14" fmla="*/ 277497 h 738912"/>
                <a:gd name="connsiteX15" fmla="*/ 231472 w 738912"/>
                <a:gd name="connsiteY15" fmla="*/ 461596 h 738912"/>
                <a:gd name="connsiteX16" fmla="*/ 323522 w 738912"/>
                <a:gd name="connsiteY16" fmla="*/ 461596 h 738912"/>
                <a:gd name="connsiteX17" fmla="*/ 323522 w 738912"/>
                <a:gd name="connsiteY17" fmla="*/ 553645 h 738912"/>
                <a:gd name="connsiteX18" fmla="*/ 231472 w 738912"/>
                <a:gd name="connsiteY18" fmla="*/ 553645 h 738912"/>
                <a:gd name="connsiteX19" fmla="*/ 231472 w 738912"/>
                <a:gd name="connsiteY19" fmla="*/ 461596 h 738912"/>
                <a:gd name="connsiteX20" fmla="*/ 47373 w 738912"/>
                <a:gd name="connsiteY20" fmla="*/ 93398 h 738912"/>
                <a:gd name="connsiteX21" fmla="*/ 139423 w 738912"/>
                <a:gd name="connsiteY21" fmla="*/ 93398 h 738912"/>
                <a:gd name="connsiteX22" fmla="*/ 139423 w 738912"/>
                <a:gd name="connsiteY22" fmla="*/ 185447 h 738912"/>
                <a:gd name="connsiteX23" fmla="*/ 47373 w 738912"/>
                <a:gd name="connsiteY23" fmla="*/ 185447 h 738912"/>
                <a:gd name="connsiteX24" fmla="*/ 47373 w 738912"/>
                <a:gd name="connsiteY24" fmla="*/ 93398 h 738912"/>
                <a:gd name="connsiteX25" fmla="*/ 47373 w 738912"/>
                <a:gd name="connsiteY25" fmla="*/ 277497 h 738912"/>
                <a:gd name="connsiteX26" fmla="*/ 139423 w 738912"/>
                <a:gd name="connsiteY26" fmla="*/ 277497 h 738912"/>
                <a:gd name="connsiteX27" fmla="*/ 139423 w 738912"/>
                <a:gd name="connsiteY27" fmla="*/ 369546 h 738912"/>
                <a:gd name="connsiteX28" fmla="*/ 47373 w 738912"/>
                <a:gd name="connsiteY28" fmla="*/ 369546 h 738912"/>
                <a:gd name="connsiteX29" fmla="*/ 47373 w 738912"/>
                <a:gd name="connsiteY29" fmla="*/ 277497 h 738912"/>
                <a:gd name="connsiteX30" fmla="*/ 47373 w 738912"/>
                <a:gd name="connsiteY30" fmla="*/ 461596 h 738912"/>
                <a:gd name="connsiteX31" fmla="*/ 139423 w 738912"/>
                <a:gd name="connsiteY31" fmla="*/ 461596 h 738912"/>
                <a:gd name="connsiteX32" fmla="*/ 139423 w 738912"/>
                <a:gd name="connsiteY32" fmla="*/ 553645 h 738912"/>
                <a:gd name="connsiteX33" fmla="*/ 47373 w 738912"/>
                <a:gd name="connsiteY33" fmla="*/ 553645 h 738912"/>
                <a:gd name="connsiteX34" fmla="*/ 47373 w 738912"/>
                <a:gd name="connsiteY34" fmla="*/ 461596 h 738912"/>
                <a:gd name="connsiteX35" fmla="*/ 415571 w 738912"/>
                <a:gd name="connsiteY35" fmla="*/ 231472 h 738912"/>
                <a:gd name="connsiteX36" fmla="*/ 737744 w 738912"/>
                <a:gd name="connsiteY36" fmla="*/ 231472 h 738912"/>
                <a:gd name="connsiteX37" fmla="*/ 737744 w 738912"/>
                <a:gd name="connsiteY37" fmla="*/ 277497 h 738912"/>
                <a:gd name="connsiteX38" fmla="*/ 415571 w 738912"/>
                <a:gd name="connsiteY38" fmla="*/ 277497 h 738912"/>
                <a:gd name="connsiteX39" fmla="*/ 415571 w 738912"/>
                <a:gd name="connsiteY39" fmla="*/ 231472 h 738912"/>
                <a:gd name="connsiteX40" fmla="*/ 415571 w 738912"/>
                <a:gd name="connsiteY40" fmla="*/ 737744 h 738912"/>
                <a:gd name="connsiteX41" fmla="*/ 507621 w 738912"/>
                <a:gd name="connsiteY41" fmla="*/ 737744 h 738912"/>
                <a:gd name="connsiteX42" fmla="*/ 507621 w 738912"/>
                <a:gd name="connsiteY42" fmla="*/ 553645 h 738912"/>
                <a:gd name="connsiteX43" fmla="*/ 645695 w 738912"/>
                <a:gd name="connsiteY43" fmla="*/ 553645 h 738912"/>
                <a:gd name="connsiteX44" fmla="*/ 645695 w 738912"/>
                <a:gd name="connsiteY44" fmla="*/ 737744 h 738912"/>
                <a:gd name="connsiteX45" fmla="*/ 737744 w 738912"/>
                <a:gd name="connsiteY45" fmla="*/ 737744 h 738912"/>
                <a:gd name="connsiteX46" fmla="*/ 737744 w 738912"/>
                <a:gd name="connsiteY46" fmla="*/ 323522 h 738912"/>
                <a:gd name="connsiteX47" fmla="*/ 415571 w 738912"/>
                <a:gd name="connsiteY47" fmla="*/ 323522 h 738912"/>
                <a:gd name="connsiteX48" fmla="*/ 415571 w 738912"/>
                <a:gd name="connsiteY48" fmla="*/ 737744 h 7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38912" h="738912">
                  <a:moveTo>
                    <a:pt x="1348" y="737744"/>
                  </a:moveTo>
                  <a:lnTo>
                    <a:pt x="369546" y="737744"/>
                  </a:lnTo>
                  <a:lnTo>
                    <a:pt x="369546" y="1348"/>
                  </a:lnTo>
                  <a:lnTo>
                    <a:pt x="1348" y="1348"/>
                  </a:lnTo>
                  <a:lnTo>
                    <a:pt x="1348" y="737744"/>
                  </a:lnTo>
                  <a:close/>
                  <a:moveTo>
                    <a:pt x="231472" y="93398"/>
                  </a:moveTo>
                  <a:lnTo>
                    <a:pt x="323522" y="93398"/>
                  </a:lnTo>
                  <a:lnTo>
                    <a:pt x="323522" y="185447"/>
                  </a:lnTo>
                  <a:lnTo>
                    <a:pt x="231472" y="185447"/>
                  </a:lnTo>
                  <a:lnTo>
                    <a:pt x="231472" y="93398"/>
                  </a:lnTo>
                  <a:close/>
                  <a:moveTo>
                    <a:pt x="231472" y="277497"/>
                  </a:moveTo>
                  <a:lnTo>
                    <a:pt x="323522" y="277497"/>
                  </a:lnTo>
                  <a:lnTo>
                    <a:pt x="323522" y="369546"/>
                  </a:lnTo>
                  <a:lnTo>
                    <a:pt x="231472" y="369546"/>
                  </a:lnTo>
                  <a:lnTo>
                    <a:pt x="231472" y="277497"/>
                  </a:lnTo>
                  <a:close/>
                  <a:moveTo>
                    <a:pt x="231472" y="461596"/>
                  </a:moveTo>
                  <a:lnTo>
                    <a:pt x="323522" y="461596"/>
                  </a:lnTo>
                  <a:lnTo>
                    <a:pt x="323522" y="553645"/>
                  </a:lnTo>
                  <a:lnTo>
                    <a:pt x="231472" y="553645"/>
                  </a:lnTo>
                  <a:lnTo>
                    <a:pt x="231472" y="461596"/>
                  </a:lnTo>
                  <a:close/>
                  <a:moveTo>
                    <a:pt x="47373" y="93398"/>
                  </a:moveTo>
                  <a:lnTo>
                    <a:pt x="139423" y="93398"/>
                  </a:lnTo>
                  <a:lnTo>
                    <a:pt x="139423" y="185447"/>
                  </a:lnTo>
                  <a:lnTo>
                    <a:pt x="47373" y="185447"/>
                  </a:lnTo>
                  <a:lnTo>
                    <a:pt x="47373" y="93398"/>
                  </a:lnTo>
                  <a:close/>
                  <a:moveTo>
                    <a:pt x="47373" y="277497"/>
                  </a:moveTo>
                  <a:lnTo>
                    <a:pt x="139423" y="277497"/>
                  </a:lnTo>
                  <a:lnTo>
                    <a:pt x="139423" y="369546"/>
                  </a:lnTo>
                  <a:lnTo>
                    <a:pt x="47373" y="369546"/>
                  </a:lnTo>
                  <a:lnTo>
                    <a:pt x="47373" y="277497"/>
                  </a:lnTo>
                  <a:close/>
                  <a:moveTo>
                    <a:pt x="47373" y="461596"/>
                  </a:moveTo>
                  <a:lnTo>
                    <a:pt x="139423" y="461596"/>
                  </a:lnTo>
                  <a:lnTo>
                    <a:pt x="139423" y="553645"/>
                  </a:lnTo>
                  <a:lnTo>
                    <a:pt x="47373" y="553645"/>
                  </a:lnTo>
                  <a:lnTo>
                    <a:pt x="47373" y="461596"/>
                  </a:lnTo>
                  <a:close/>
                  <a:moveTo>
                    <a:pt x="415571" y="231472"/>
                  </a:moveTo>
                  <a:lnTo>
                    <a:pt x="737744" y="231472"/>
                  </a:lnTo>
                  <a:lnTo>
                    <a:pt x="737744" y="277497"/>
                  </a:lnTo>
                  <a:lnTo>
                    <a:pt x="415571" y="277497"/>
                  </a:lnTo>
                  <a:lnTo>
                    <a:pt x="415571" y="231472"/>
                  </a:lnTo>
                  <a:close/>
                  <a:moveTo>
                    <a:pt x="415571" y="737744"/>
                  </a:moveTo>
                  <a:lnTo>
                    <a:pt x="507621" y="737744"/>
                  </a:lnTo>
                  <a:lnTo>
                    <a:pt x="507621" y="553645"/>
                  </a:lnTo>
                  <a:lnTo>
                    <a:pt x="645695" y="553645"/>
                  </a:lnTo>
                  <a:lnTo>
                    <a:pt x="645695" y="737744"/>
                  </a:lnTo>
                  <a:lnTo>
                    <a:pt x="737744" y="737744"/>
                  </a:lnTo>
                  <a:lnTo>
                    <a:pt x="737744" y="323522"/>
                  </a:lnTo>
                  <a:lnTo>
                    <a:pt x="415571" y="323522"/>
                  </a:lnTo>
                  <a:lnTo>
                    <a:pt x="415571" y="7377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2CEEE100-0DF0-49AB-827C-AE14773D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49408" y="1384388"/>
              <a:ext cx="260456" cy="162627"/>
            </a:xfrm>
            <a:prstGeom prst="rect">
              <a:avLst/>
            </a:prstGeom>
          </p:spPr>
        </p:pic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1F1D57-10A7-46CD-A97F-5F3F16BA7C2E}"/>
                </a:ext>
              </a:extLst>
            </p:cNvPr>
            <p:cNvSpPr/>
            <p:nvPr/>
          </p:nvSpPr>
          <p:spPr>
            <a:xfrm flipH="1">
              <a:off x="3696875" y="1369070"/>
              <a:ext cx="369333" cy="333313"/>
            </a:xfrm>
            <a:custGeom>
              <a:avLst/>
              <a:gdLst>
                <a:gd name="connsiteX0" fmla="*/ 1348 w 738912"/>
                <a:gd name="connsiteY0" fmla="*/ 737744 h 738912"/>
                <a:gd name="connsiteX1" fmla="*/ 369546 w 738912"/>
                <a:gd name="connsiteY1" fmla="*/ 737744 h 738912"/>
                <a:gd name="connsiteX2" fmla="*/ 369546 w 738912"/>
                <a:gd name="connsiteY2" fmla="*/ 1348 h 738912"/>
                <a:gd name="connsiteX3" fmla="*/ 1348 w 738912"/>
                <a:gd name="connsiteY3" fmla="*/ 1348 h 738912"/>
                <a:gd name="connsiteX4" fmla="*/ 1348 w 738912"/>
                <a:gd name="connsiteY4" fmla="*/ 737744 h 738912"/>
                <a:gd name="connsiteX5" fmla="*/ 231472 w 738912"/>
                <a:gd name="connsiteY5" fmla="*/ 93398 h 738912"/>
                <a:gd name="connsiteX6" fmla="*/ 323522 w 738912"/>
                <a:gd name="connsiteY6" fmla="*/ 93398 h 738912"/>
                <a:gd name="connsiteX7" fmla="*/ 323522 w 738912"/>
                <a:gd name="connsiteY7" fmla="*/ 185447 h 738912"/>
                <a:gd name="connsiteX8" fmla="*/ 231472 w 738912"/>
                <a:gd name="connsiteY8" fmla="*/ 185447 h 738912"/>
                <a:gd name="connsiteX9" fmla="*/ 231472 w 738912"/>
                <a:gd name="connsiteY9" fmla="*/ 93398 h 738912"/>
                <a:gd name="connsiteX10" fmla="*/ 231472 w 738912"/>
                <a:gd name="connsiteY10" fmla="*/ 277497 h 738912"/>
                <a:gd name="connsiteX11" fmla="*/ 323522 w 738912"/>
                <a:gd name="connsiteY11" fmla="*/ 277497 h 738912"/>
                <a:gd name="connsiteX12" fmla="*/ 323522 w 738912"/>
                <a:gd name="connsiteY12" fmla="*/ 369546 h 738912"/>
                <a:gd name="connsiteX13" fmla="*/ 231472 w 738912"/>
                <a:gd name="connsiteY13" fmla="*/ 369546 h 738912"/>
                <a:gd name="connsiteX14" fmla="*/ 231472 w 738912"/>
                <a:gd name="connsiteY14" fmla="*/ 277497 h 738912"/>
                <a:gd name="connsiteX15" fmla="*/ 231472 w 738912"/>
                <a:gd name="connsiteY15" fmla="*/ 461596 h 738912"/>
                <a:gd name="connsiteX16" fmla="*/ 323522 w 738912"/>
                <a:gd name="connsiteY16" fmla="*/ 461596 h 738912"/>
                <a:gd name="connsiteX17" fmla="*/ 323522 w 738912"/>
                <a:gd name="connsiteY17" fmla="*/ 553645 h 738912"/>
                <a:gd name="connsiteX18" fmla="*/ 231472 w 738912"/>
                <a:gd name="connsiteY18" fmla="*/ 553645 h 738912"/>
                <a:gd name="connsiteX19" fmla="*/ 231472 w 738912"/>
                <a:gd name="connsiteY19" fmla="*/ 461596 h 738912"/>
                <a:gd name="connsiteX20" fmla="*/ 47373 w 738912"/>
                <a:gd name="connsiteY20" fmla="*/ 93398 h 738912"/>
                <a:gd name="connsiteX21" fmla="*/ 139423 w 738912"/>
                <a:gd name="connsiteY21" fmla="*/ 93398 h 738912"/>
                <a:gd name="connsiteX22" fmla="*/ 139423 w 738912"/>
                <a:gd name="connsiteY22" fmla="*/ 185447 h 738912"/>
                <a:gd name="connsiteX23" fmla="*/ 47373 w 738912"/>
                <a:gd name="connsiteY23" fmla="*/ 185447 h 738912"/>
                <a:gd name="connsiteX24" fmla="*/ 47373 w 738912"/>
                <a:gd name="connsiteY24" fmla="*/ 93398 h 738912"/>
                <a:gd name="connsiteX25" fmla="*/ 47373 w 738912"/>
                <a:gd name="connsiteY25" fmla="*/ 277497 h 738912"/>
                <a:gd name="connsiteX26" fmla="*/ 139423 w 738912"/>
                <a:gd name="connsiteY26" fmla="*/ 277497 h 738912"/>
                <a:gd name="connsiteX27" fmla="*/ 139423 w 738912"/>
                <a:gd name="connsiteY27" fmla="*/ 369546 h 738912"/>
                <a:gd name="connsiteX28" fmla="*/ 47373 w 738912"/>
                <a:gd name="connsiteY28" fmla="*/ 369546 h 738912"/>
                <a:gd name="connsiteX29" fmla="*/ 47373 w 738912"/>
                <a:gd name="connsiteY29" fmla="*/ 277497 h 738912"/>
                <a:gd name="connsiteX30" fmla="*/ 47373 w 738912"/>
                <a:gd name="connsiteY30" fmla="*/ 461596 h 738912"/>
                <a:gd name="connsiteX31" fmla="*/ 139423 w 738912"/>
                <a:gd name="connsiteY31" fmla="*/ 461596 h 738912"/>
                <a:gd name="connsiteX32" fmla="*/ 139423 w 738912"/>
                <a:gd name="connsiteY32" fmla="*/ 553645 h 738912"/>
                <a:gd name="connsiteX33" fmla="*/ 47373 w 738912"/>
                <a:gd name="connsiteY33" fmla="*/ 553645 h 738912"/>
                <a:gd name="connsiteX34" fmla="*/ 47373 w 738912"/>
                <a:gd name="connsiteY34" fmla="*/ 461596 h 738912"/>
                <a:gd name="connsiteX35" fmla="*/ 415571 w 738912"/>
                <a:gd name="connsiteY35" fmla="*/ 231472 h 738912"/>
                <a:gd name="connsiteX36" fmla="*/ 737744 w 738912"/>
                <a:gd name="connsiteY36" fmla="*/ 231472 h 738912"/>
                <a:gd name="connsiteX37" fmla="*/ 737744 w 738912"/>
                <a:gd name="connsiteY37" fmla="*/ 277497 h 738912"/>
                <a:gd name="connsiteX38" fmla="*/ 415571 w 738912"/>
                <a:gd name="connsiteY38" fmla="*/ 277497 h 738912"/>
                <a:gd name="connsiteX39" fmla="*/ 415571 w 738912"/>
                <a:gd name="connsiteY39" fmla="*/ 231472 h 738912"/>
                <a:gd name="connsiteX40" fmla="*/ 415571 w 738912"/>
                <a:gd name="connsiteY40" fmla="*/ 737744 h 738912"/>
                <a:gd name="connsiteX41" fmla="*/ 507621 w 738912"/>
                <a:gd name="connsiteY41" fmla="*/ 737744 h 738912"/>
                <a:gd name="connsiteX42" fmla="*/ 507621 w 738912"/>
                <a:gd name="connsiteY42" fmla="*/ 553645 h 738912"/>
                <a:gd name="connsiteX43" fmla="*/ 645695 w 738912"/>
                <a:gd name="connsiteY43" fmla="*/ 553645 h 738912"/>
                <a:gd name="connsiteX44" fmla="*/ 645695 w 738912"/>
                <a:gd name="connsiteY44" fmla="*/ 737744 h 738912"/>
                <a:gd name="connsiteX45" fmla="*/ 737744 w 738912"/>
                <a:gd name="connsiteY45" fmla="*/ 737744 h 738912"/>
                <a:gd name="connsiteX46" fmla="*/ 737744 w 738912"/>
                <a:gd name="connsiteY46" fmla="*/ 323522 h 738912"/>
                <a:gd name="connsiteX47" fmla="*/ 415571 w 738912"/>
                <a:gd name="connsiteY47" fmla="*/ 323522 h 738912"/>
                <a:gd name="connsiteX48" fmla="*/ 415571 w 738912"/>
                <a:gd name="connsiteY48" fmla="*/ 737744 h 7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38912" h="738912">
                  <a:moveTo>
                    <a:pt x="1348" y="737744"/>
                  </a:moveTo>
                  <a:lnTo>
                    <a:pt x="369546" y="737744"/>
                  </a:lnTo>
                  <a:lnTo>
                    <a:pt x="369546" y="1348"/>
                  </a:lnTo>
                  <a:lnTo>
                    <a:pt x="1348" y="1348"/>
                  </a:lnTo>
                  <a:lnTo>
                    <a:pt x="1348" y="737744"/>
                  </a:lnTo>
                  <a:close/>
                  <a:moveTo>
                    <a:pt x="231472" y="93398"/>
                  </a:moveTo>
                  <a:lnTo>
                    <a:pt x="323522" y="93398"/>
                  </a:lnTo>
                  <a:lnTo>
                    <a:pt x="323522" y="185447"/>
                  </a:lnTo>
                  <a:lnTo>
                    <a:pt x="231472" y="185447"/>
                  </a:lnTo>
                  <a:lnTo>
                    <a:pt x="231472" y="93398"/>
                  </a:lnTo>
                  <a:close/>
                  <a:moveTo>
                    <a:pt x="231472" y="277497"/>
                  </a:moveTo>
                  <a:lnTo>
                    <a:pt x="323522" y="277497"/>
                  </a:lnTo>
                  <a:lnTo>
                    <a:pt x="323522" y="369546"/>
                  </a:lnTo>
                  <a:lnTo>
                    <a:pt x="231472" y="369546"/>
                  </a:lnTo>
                  <a:lnTo>
                    <a:pt x="231472" y="277497"/>
                  </a:lnTo>
                  <a:close/>
                  <a:moveTo>
                    <a:pt x="231472" y="461596"/>
                  </a:moveTo>
                  <a:lnTo>
                    <a:pt x="323522" y="461596"/>
                  </a:lnTo>
                  <a:lnTo>
                    <a:pt x="323522" y="553645"/>
                  </a:lnTo>
                  <a:lnTo>
                    <a:pt x="231472" y="553645"/>
                  </a:lnTo>
                  <a:lnTo>
                    <a:pt x="231472" y="461596"/>
                  </a:lnTo>
                  <a:close/>
                  <a:moveTo>
                    <a:pt x="47373" y="93398"/>
                  </a:moveTo>
                  <a:lnTo>
                    <a:pt x="139423" y="93398"/>
                  </a:lnTo>
                  <a:lnTo>
                    <a:pt x="139423" y="185447"/>
                  </a:lnTo>
                  <a:lnTo>
                    <a:pt x="47373" y="185447"/>
                  </a:lnTo>
                  <a:lnTo>
                    <a:pt x="47373" y="93398"/>
                  </a:lnTo>
                  <a:close/>
                  <a:moveTo>
                    <a:pt x="47373" y="277497"/>
                  </a:moveTo>
                  <a:lnTo>
                    <a:pt x="139423" y="277497"/>
                  </a:lnTo>
                  <a:lnTo>
                    <a:pt x="139423" y="369546"/>
                  </a:lnTo>
                  <a:lnTo>
                    <a:pt x="47373" y="369546"/>
                  </a:lnTo>
                  <a:lnTo>
                    <a:pt x="47373" y="277497"/>
                  </a:lnTo>
                  <a:close/>
                  <a:moveTo>
                    <a:pt x="47373" y="461596"/>
                  </a:moveTo>
                  <a:lnTo>
                    <a:pt x="139423" y="461596"/>
                  </a:lnTo>
                  <a:lnTo>
                    <a:pt x="139423" y="553645"/>
                  </a:lnTo>
                  <a:lnTo>
                    <a:pt x="47373" y="553645"/>
                  </a:lnTo>
                  <a:lnTo>
                    <a:pt x="47373" y="461596"/>
                  </a:lnTo>
                  <a:close/>
                  <a:moveTo>
                    <a:pt x="415571" y="231472"/>
                  </a:moveTo>
                  <a:lnTo>
                    <a:pt x="737744" y="231472"/>
                  </a:lnTo>
                  <a:lnTo>
                    <a:pt x="737744" y="277497"/>
                  </a:lnTo>
                  <a:lnTo>
                    <a:pt x="415571" y="277497"/>
                  </a:lnTo>
                  <a:lnTo>
                    <a:pt x="415571" y="231472"/>
                  </a:lnTo>
                  <a:close/>
                  <a:moveTo>
                    <a:pt x="415571" y="737744"/>
                  </a:moveTo>
                  <a:lnTo>
                    <a:pt x="507621" y="737744"/>
                  </a:lnTo>
                  <a:lnTo>
                    <a:pt x="507621" y="553645"/>
                  </a:lnTo>
                  <a:lnTo>
                    <a:pt x="645695" y="553645"/>
                  </a:lnTo>
                  <a:lnTo>
                    <a:pt x="645695" y="737744"/>
                  </a:lnTo>
                  <a:lnTo>
                    <a:pt x="737744" y="737744"/>
                  </a:lnTo>
                  <a:lnTo>
                    <a:pt x="737744" y="323522"/>
                  </a:lnTo>
                  <a:lnTo>
                    <a:pt x="415571" y="323522"/>
                  </a:lnTo>
                  <a:lnTo>
                    <a:pt x="415571" y="7377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30" name="Graphic 129">
              <a:extLst>
                <a:ext uri="{FF2B5EF4-FFF2-40B4-BE49-F238E27FC236}">
                  <a16:creationId xmlns:a16="http://schemas.microsoft.com/office/drawing/2014/main" id="{3752D819-168E-4141-8F98-61F83770A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82978" y="1239025"/>
              <a:ext cx="248284" cy="139907"/>
            </a:xfrm>
            <a:prstGeom prst="rect">
              <a:avLst/>
            </a:prstGeom>
          </p:spPr>
        </p:pic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3CC52A18-67CA-4251-A9D8-8682BF03C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76599" y="1226180"/>
              <a:ext cx="438359" cy="247014"/>
            </a:xfrm>
            <a:prstGeom prst="rect">
              <a:avLst/>
            </a:prstGeom>
          </p:spPr>
        </p:pic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F4DB5E4-A54B-49D7-87DA-98D7C7CB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6324" y="1719053"/>
              <a:ext cx="302597" cy="256633"/>
            </a:xfrm>
            <a:prstGeom prst="rect">
              <a:avLst/>
            </a:prstGeom>
          </p:spPr>
        </p:pic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B317C094-1DF7-4C17-9D34-9DA1815A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49378" y="1577709"/>
              <a:ext cx="302597" cy="25663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1CC393D-0EE7-45F2-ABEB-476F6B6A6886}"/>
              </a:ext>
            </a:extLst>
          </p:cNvPr>
          <p:cNvGrpSpPr/>
          <p:nvPr/>
        </p:nvGrpSpPr>
        <p:grpSpPr>
          <a:xfrm>
            <a:off x="7659329" y="1023938"/>
            <a:ext cx="1127936" cy="1984194"/>
            <a:chOff x="7652464" y="2076457"/>
            <a:chExt cx="1127936" cy="198419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0BF2EC-C4D9-4623-9222-F8301AF9082E}"/>
                </a:ext>
              </a:extLst>
            </p:cNvPr>
            <p:cNvSpPr/>
            <p:nvPr/>
          </p:nvSpPr>
          <p:spPr>
            <a:xfrm>
              <a:off x="7652464" y="2076457"/>
              <a:ext cx="1127936" cy="1984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52054A46-0CE9-4D87-9B7F-0695BFA1893D}"/>
                </a:ext>
              </a:extLst>
            </p:cNvPr>
            <p:cNvGrpSpPr/>
            <p:nvPr/>
          </p:nvGrpSpPr>
          <p:grpSpPr>
            <a:xfrm>
              <a:off x="7865159" y="2211616"/>
              <a:ext cx="702547" cy="843622"/>
              <a:chOff x="7881283" y="2211616"/>
              <a:chExt cx="702547" cy="843622"/>
            </a:xfrm>
          </p:grpSpPr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D4BA9EB7-9D2B-4E88-9389-1F75E22F3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34275" y="2211616"/>
                <a:ext cx="596563" cy="596563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710F80B-4FDD-4D63-B6B5-5C6FCBFB0058}"/>
                  </a:ext>
                </a:extLst>
              </p:cNvPr>
              <p:cNvSpPr txBox="1"/>
              <p:nvPr/>
            </p:nvSpPr>
            <p:spPr>
              <a:xfrm>
                <a:off x="7881283" y="2804293"/>
                <a:ext cx="702547" cy="25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 dirty="0">
                    <a:solidFill>
                      <a:srgbClr val="595959"/>
                    </a:solidFill>
                  </a:rPr>
                  <a:t>Internet</a:t>
                </a: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6720399-4E83-417C-9F77-36A50448086A}"/>
                </a:ext>
              </a:extLst>
            </p:cNvPr>
            <p:cNvGrpSpPr/>
            <p:nvPr/>
          </p:nvGrpSpPr>
          <p:grpSpPr>
            <a:xfrm>
              <a:off x="7837733" y="3262884"/>
              <a:ext cx="757398" cy="797767"/>
              <a:chOff x="7819689" y="3262884"/>
              <a:chExt cx="757398" cy="797767"/>
            </a:xfrm>
          </p:grpSpPr>
          <p:pic>
            <p:nvPicPr>
              <p:cNvPr id="139" name="Graphic 138">
                <a:extLst>
                  <a:ext uri="{FF2B5EF4-FFF2-40B4-BE49-F238E27FC236}">
                    <a16:creationId xmlns:a16="http://schemas.microsoft.com/office/drawing/2014/main" id="{201417F1-08A0-44CC-BAE2-64F67BDAB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819689" y="3262884"/>
                <a:ext cx="757398" cy="570962"/>
              </a:xfrm>
              <a:prstGeom prst="rect">
                <a:avLst/>
              </a:prstGeom>
            </p:spPr>
          </p:pic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2717B41-F50C-4F44-A3A2-33F479A3B91C}"/>
                  </a:ext>
                </a:extLst>
              </p:cNvPr>
              <p:cNvSpPr txBox="1"/>
              <p:nvPr/>
            </p:nvSpPr>
            <p:spPr>
              <a:xfrm>
                <a:off x="7847115" y="3809706"/>
                <a:ext cx="702547" cy="25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 dirty="0">
                    <a:solidFill>
                      <a:srgbClr val="595959"/>
                    </a:solidFill>
                  </a:rPr>
                  <a:t>Extranet</a:t>
                </a:r>
              </a:p>
            </p:txBody>
          </p:sp>
        </p:grp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594EF7-F3FE-43E7-95A9-1A6B61B31534}"/>
              </a:ext>
            </a:extLst>
          </p:cNvPr>
          <p:cNvCxnSpPr>
            <a:cxnSpLocks/>
            <a:stCxn id="116" idx="13"/>
          </p:cNvCxnSpPr>
          <p:nvPr/>
        </p:nvCxnSpPr>
        <p:spPr>
          <a:xfrm flipV="1">
            <a:off x="6379870" y="1396462"/>
            <a:ext cx="127945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A968F376-6943-4B4F-A80F-194A405A9CE2}"/>
              </a:ext>
            </a:extLst>
          </p:cNvPr>
          <p:cNvCxnSpPr>
            <a:stCxn id="116" idx="16"/>
          </p:cNvCxnSpPr>
          <p:nvPr/>
        </p:nvCxnSpPr>
        <p:spPr>
          <a:xfrm>
            <a:off x="6445314" y="1398277"/>
            <a:ext cx="1214015" cy="1173473"/>
          </a:xfrm>
          <a:prstGeom prst="bentConnector3">
            <a:avLst>
              <a:gd name="adj1" fmla="val 73911"/>
            </a:avLst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98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Security Services Execution Proof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3601" y="1023941"/>
          <a:ext cx="8385112" cy="366077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1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8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1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en-IN" sz="900" baseline="0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N" sz="9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</a:t>
                      </a:r>
                      <a:r>
                        <a:rPr lang="en-IN" sz="900" b="1" kern="1200" baseline="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kern="1200" dirty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63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rgbClr val="00B050"/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IN" sz="1400" b="0" i="0" u="none" strike="noStrike" kern="1200" noProof="0" dirty="0">
                        <a:solidFill>
                          <a:srgbClr val="00B050"/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ingdings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Wingdings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kern="1200" baseline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01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estment">
            <a:extLst>
              <a:ext uri="{FF2B5EF4-FFF2-40B4-BE49-F238E27FC236}">
                <a16:creationId xmlns:a16="http://schemas.microsoft.com/office/drawing/2014/main" id="{3D51DA99-3D5F-4507-B80C-25150FA8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2500"/>
          <a:stretch/>
        </p:blipFill>
        <p:spPr bwMode="auto">
          <a:xfrm>
            <a:off x="-10888" y="-26632"/>
            <a:ext cx="9154888" cy="3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17428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200" y="-26689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552910"/>
            <a:ext cx="9144002" cy="1531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16023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E61BCB-B022-4AA0-A988-744A43396663}"/>
              </a:ext>
            </a:extLst>
          </p:cNvPr>
          <p:cNvCxnSpPr>
            <a:cxnSpLocks/>
          </p:cNvCxnSpPr>
          <p:nvPr/>
        </p:nvCxnSpPr>
        <p:spPr>
          <a:xfrm>
            <a:off x="-10886" y="3552910"/>
            <a:ext cx="914231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00362605-AA93-4050-833E-2E4E722C0B85}"/>
              </a:ext>
            </a:extLst>
          </p:cNvPr>
          <p:cNvSpPr txBox="1">
            <a:spLocks/>
          </p:cNvSpPr>
          <p:nvPr/>
        </p:nvSpPr>
        <p:spPr>
          <a:xfrm>
            <a:off x="347889" y="4050834"/>
            <a:ext cx="7539038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003960"/>
            <a:r>
              <a:rPr lang="en-IN" sz="2400" dirty="0">
                <a:solidFill>
                  <a:srgbClr val="ED1C24"/>
                </a:solidFill>
              </a:rPr>
              <a:t>Tools &amp;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332611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46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2577567" y="2737332"/>
            <a:ext cx="1982390" cy="8489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2577567" y="1275361"/>
            <a:ext cx="99059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2538276" y="940133"/>
            <a:ext cx="2059781" cy="30003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2538276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6780736" y="1275361"/>
            <a:ext cx="1365043" cy="10092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6780738" y="2768686"/>
            <a:ext cx="2110978" cy="592470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6736685" y="940133"/>
            <a:ext cx="2059781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6736685" y="2381335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4755881" y="1275360"/>
            <a:ext cx="182580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fr-FR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6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4739742" y="2737332"/>
            <a:ext cx="1982390" cy="7207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4695150" y="940350"/>
            <a:ext cx="2060066" cy="29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4695688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3514588" y="1274170"/>
            <a:ext cx="108346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575186" y="4094128"/>
            <a:ext cx="1982390" cy="695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2535894" y="373813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6778356" y="4094127"/>
            <a:ext cx="1976438" cy="33598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6734304" y="3738130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4737361" y="4071236"/>
            <a:ext cx="1982390" cy="4642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4693307" y="3738130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7901117" y="1272979"/>
            <a:ext cx="990599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5743438" y="4105679"/>
            <a:ext cx="990599" cy="196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675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2615006" y="1234205"/>
            <a:ext cx="1928282" cy="14817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4748605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6784840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2615006" y="269724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4748605" y="269724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6784840" y="2690897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2615006" y="404852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4748605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6816586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40" y="1775680"/>
            <a:ext cx="2033772" cy="11275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265016" y="4094127"/>
            <a:ext cx="1982390" cy="3231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266935" y="374968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346047" y="4060076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97" y="1323821"/>
            <a:ext cx="8371716" cy="238790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47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47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3979953" y="131438"/>
            <a:ext cx="955874" cy="8150676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spcBef>
                <a:spcPts val="200"/>
              </a:spcBef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3938"/>
            <a:ext cx="8389938" cy="2340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45659" rIns="0" bIns="45659" rtlCol="0" anchor="ctr"/>
          <a:lstStyle/>
          <a:p>
            <a:pPr algn="ctr" defTabSz="456569" eaLnBrk="0" hangingPunct="0"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14" y="1323821"/>
            <a:ext cx="2367283" cy="2196924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58775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16000" indent="-144000" defTabSz="456569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2696537" y="2299125"/>
            <a:ext cx="419412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5965370" y="2299125"/>
            <a:ext cx="404037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58775" y="1323821"/>
            <a:ext cx="2108985" cy="234251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50" y="4401180"/>
            <a:ext cx="1376322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59" y="4401174"/>
            <a:ext cx="1156248" cy="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no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318" y="4401179"/>
            <a:ext cx="1006457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140" y="4401180"/>
            <a:ext cx="1146863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67" y="4401180"/>
            <a:ext cx="849200" cy="3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79" y="4401179"/>
            <a:ext cx="859376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4" y="3974365"/>
            <a:ext cx="428319" cy="3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16" y="3976711"/>
            <a:ext cx="408860" cy="3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9862" y="3943609"/>
            <a:ext cx="779418" cy="4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836" y="3976711"/>
            <a:ext cx="396862" cy="3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229164" y="3976718"/>
            <a:ext cx="678207" cy="36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65" y="4042451"/>
            <a:ext cx="300492" cy="3167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6652716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6639728" y="1323821"/>
            <a:ext cx="2108985" cy="234251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48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600" y="1023938"/>
            <a:ext cx="8385113" cy="3660775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837" cy="250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37400" y="4887913"/>
            <a:ext cx="2006600" cy="273050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6858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/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314950" y="1352610"/>
            <a:ext cx="2819400" cy="48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21091" y="1219166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35512" y="2986425"/>
            <a:ext cx="4038601" cy="16920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35512" y="2986425"/>
            <a:ext cx="4038601" cy="253916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/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/>
        </p:nvGraphicFramePr>
        <p:xfrm>
          <a:off x="4993052" y="3240341"/>
          <a:ext cx="3781062" cy="1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1"/>
          <p:cNvSpPr txBox="1"/>
          <p:nvPr/>
        </p:nvSpPr>
        <p:spPr>
          <a:xfrm rot="16200000">
            <a:off x="4455843" y="3708761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/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200" cy="25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vestment">
            <a:extLst>
              <a:ext uri="{FF2B5EF4-FFF2-40B4-BE49-F238E27FC236}">
                <a16:creationId xmlns:a16="http://schemas.microsoft.com/office/drawing/2014/main" id="{3D51DA99-3D5F-4507-B80C-25150FA85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2500"/>
          <a:stretch/>
        </p:blipFill>
        <p:spPr bwMode="auto">
          <a:xfrm>
            <a:off x="-10888" y="-26632"/>
            <a:ext cx="9154888" cy="3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417428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200" y="-26689"/>
            <a:ext cx="9140626" cy="4165902"/>
          </a:xfrm>
          <a:prstGeom prst="rect">
            <a:avLst/>
          </a:prstGeom>
          <a:solidFill>
            <a:srgbClr val="666666">
              <a:alpha val="1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-10888" y="3552910"/>
            <a:ext cx="9144002" cy="1531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2609AA-FB23-45B1-B353-9F2179EA78EB}"/>
              </a:ext>
            </a:extLst>
          </p:cNvPr>
          <p:cNvCxnSpPr>
            <a:cxnSpLocks/>
          </p:cNvCxnSpPr>
          <p:nvPr/>
        </p:nvCxnSpPr>
        <p:spPr>
          <a:xfrm>
            <a:off x="0" y="5116023"/>
            <a:ext cx="9144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E61BCB-B022-4AA0-A988-744A43396663}"/>
              </a:ext>
            </a:extLst>
          </p:cNvPr>
          <p:cNvCxnSpPr>
            <a:cxnSpLocks/>
          </p:cNvCxnSpPr>
          <p:nvPr/>
        </p:nvCxnSpPr>
        <p:spPr>
          <a:xfrm>
            <a:off x="-10886" y="3552910"/>
            <a:ext cx="9142312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00362605-AA93-4050-833E-2E4E722C0B85}"/>
              </a:ext>
            </a:extLst>
          </p:cNvPr>
          <p:cNvSpPr txBox="1">
            <a:spLocks/>
          </p:cNvSpPr>
          <p:nvPr/>
        </p:nvSpPr>
        <p:spPr>
          <a:xfrm>
            <a:off x="347889" y="4050834"/>
            <a:ext cx="7539038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1003960"/>
            <a:r>
              <a:rPr lang="en-IN" sz="2400" dirty="0">
                <a:solidFill>
                  <a:srgbClr val="ED1C24"/>
                </a:solidFill>
              </a:rPr>
              <a:t>Why SIFy for KOTAK MAHINDRA?</a:t>
            </a:r>
          </a:p>
        </p:txBody>
      </p:sp>
    </p:spTree>
    <p:extLst>
      <p:ext uri="{BB962C8B-B14F-4D97-AF65-F5344CB8AC3E}">
        <p14:creationId xmlns:p14="http://schemas.microsoft.com/office/powerpoint/2010/main" val="3649444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4350" y="914400"/>
            <a:ext cx="5715000" cy="2132243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01" y="2457450"/>
            <a:ext cx="5715000" cy="2135274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– BFSI CUSTOMERS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834-92F8-4CCD-9367-89E26A95CDD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2981806"/>
            <a:ext cx="4272012" cy="15330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EF98F-284D-470C-B232-D59B149A25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27" y="1060435"/>
            <a:ext cx="5578974" cy="196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379" y="182362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2659379" y="2784412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2659379" y="3743034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2659379" y="862836"/>
            <a:ext cx="3825241" cy="31294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99000"/>
                </a:schemeClr>
              </a:gs>
              <a:gs pos="19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228707"/>
            <a:ext cx="7538400" cy="646321"/>
          </a:xfrm>
        </p:spPr>
        <p:txBody>
          <a:bodyPr/>
          <a:lstStyle/>
          <a:p>
            <a:r>
              <a:rPr lang="en-IN" dirty="0"/>
              <a:t>Why Sify for Manappuram Finance? </a:t>
            </a:r>
            <a:r>
              <a:rPr lang="en-IN" dirty="0">
                <a:solidFill>
                  <a:srgbClr val="FF0000"/>
                </a:solidFill>
              </a:rPr>
              <a:t>(WIP – inputs to come from the sales team)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672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0800000">
            <a:off x="2659380" y="1029402"/>
            <a:ext cx="3825240" cy="738438"/>
          </a:xfrm>
          <a:prstGeom prst="round2Same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2659380" y="1993672"/>
            <a:ext cx="3825240" cy="738438"/>
          </a:xfrm>
          <a:prstGeom prst="round2SameRect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2659380" y="2957942"/>
            <a:ext cx="3825240" cy="738438"/>
          </a:xfrm>
          <a:prstGeom prst="round2SameRect">
            <a:avLst/>
          </a:prstGeom>
          <a:solidFill>
            <a:srgbClr val="B2A2C8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2659380" y="3922213"/>
            <a:ext cx="3825240" cy="738438"/>
          </a:xfrm>
          <a:prstGeom prst="round2SameRect">
            <a:avLst/>
          </a:prstGeom>
          <a:solidFill>
            <a:srgbClr val="FDD5B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847519" y="1137011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Sify customer in BFSI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7519" y="2101281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DC partner for 5-10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519" y="3065551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Network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7519" y="4029822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Security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200" i="1" dirty="0">
                <a:solidFill>
                  <a:schemeClr val="bg1"/>
                </a:solidFill>
              </a:rPr>
              <a:t>Data to be added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 bwMode="auto">
          <a:xfrm>
            <a:off x="2947870" y="1150505"/>
            <a:ext cx="466998" cy="496232"/>
            <a:chOff x="1314" y="2642"/>
            <a:chExt cx="639" cy="679"/>
          </a:xfrm>
          <a:solidFill>
            <a:schemeClr val="bg1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26" y="2772"/>
              <a:ext cx="33" cy="17"/>
            </a:xfrm>
            <a:custGeom>
              <a:avLst/>
              <a:gdLst>
                <a:gd name="T0" fmla="*/ 171 w 171"/>
                <a:gd name="T1" fmla="*/ 82 h 82"/>
                <a:gd name="T2" fmla="*/ 0 w 171"/>
                <a:gd name="T3" fmla="*/ 14 h 82"/>
                <a:gd name="T4" fmla="*/ 171 w 17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82">
                  <a:moveTo>
                    <a:pt x="171" y="82"/>
                  </a:moveTo>
                  <a:cubicBezTo>
                    <a:pt x="166" y="0"/>
                    <a:pt x="82" y="14"/>
                    <a:pt x="0" y="14"/>
                  </a:cubicBezTo>
                  <a:cubicBezTo>
                    <a:pt x="60" y="30"/>
                    <a:pt x="118" y="52"/>
                    <a:pt x="17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395" y="2748"/>
              <a:ext cx="146" cy="119"/>
            </a:xfrm>
            <a:custGeom>
              <a:avLst/>
              <a:gdLst>
                <a:gd name="T0" fmla="*/ 466 w 742"/>
                <a:gd name="T1" fmla="*/ 0 h 608"/>
                <a:gd name="T2" fmla="*/ 255 w 742"/>
                <a:gd name="T3" fmla="*/ 608 h 608"/>
                <a:gd name="T4" fmla="*/ 742 w 742"/>
                <a:gd name="T5" fmla="*/ 143 h 608"/>
                <a:gd name="T6" fmla="*/ 466 w 742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2" h="608">
                  <a:moveTo>
                    <a:pt x="466" y="0"/>
                  </a:moveTo>
                  <a:cubicBezTo>
                    <a:pt x="147" y="0"/>
                    <a:pt x="0" y="404"/>
                    <a:pt x="255" y="608"/>
                  </a:cubicBezTo>
                  <a:cubicBezTo>
                    <a:pt x="342" y="375"/>
                    <a:pt x="515" y="209"/>
                    <a:pt x="742" y="143"/>
                  </a:cubicBezTo>
                  <a:cubicBezTo>
                    <a:pt x="680" y="57"/>
                    <a:pt x="579" y="0"/>
                    <a:pt x="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14" y="2642"/>
              <a:ext cx="317" cy="318"/>
            </a:xfrm>
            <a:custGeom>
              <a:avLst/>
              <a:gdLst>
                <a:gd name="T0" fmla="*/ 220 w 1615"/>
                <a:gd name="T1" fmla="*/ 1082 h 1615"/>
                <a:gd name="T2" fmla="*/ 270 w 1615"/>
                <a:gd name="T3" fmla="*/ 1202 h 1615"/>
                <a:gd name="T4" fmla="*/ 165 w 1615"/>
                <a:gd name="T5" fmla="*/ 1307 h 1615"/>
                <a:gd name="T6" fmla="*/ 165 w 1615"/>
                <a:gd name="T7" fmla="*/ 1409 h 1615"/>
                <a:gd name="T8" fmla="*/ 350 w 1615"/>
                <a:gd name="T9" fmla="*/ 1594 h 1615"/>
                <a:gd name="T10" fmla="*/ 401 w 1615"/>
                <a:gd name="T11" fmla="*/ 1615 h 1615"/>
                <a:gd name="T12" fmla="*/ 452 w 1615"/>
                <a:gd name="T13" fmla="*/ 1594 h 1615"/>
                <a:gd name="T14" fmla="*/ 557 w 1615"/>
                <a:gd name="T15" fmla="*/ 1489 h 1615"/>
                <a:gd name="T16" fmla="*/ 606 w 1615"/>
                <a:gd name="T17" fmla="*/ 1510 h 1615"/>
                <a:gd name="T18" fmla="*/ 606 w 1615"/>
                <a:gd name="T19" fmla="*/ 1506 h 1615"/>
                <a:gd name="T20" fmla="*/ 634 w 1615"/>
                <a:gd name="T21" fmla="*/ 1263 h 1615"/>
                <a:gd name="T22" fmla="*/ 423 w 1615"/>
                <a:gd name="T23" fmla="*/ 879 h 1615"/>
                <a:gd name="T24" fmla="*/ 880 w 1615"/>
                <a:gd name="T25" fmla="*/ 423 h 1615"/>
                <a:gd name="T26" fmla="*/ 1276 w 1615"/>
                <a:gd name="T27" fmla="*/ 656 h 1615"/>
                <a:gd name="T28" fmla="*/ 1534 w 1615"/>
                <a:gd name="T29" fmla="*/ 664 h 1615"/>
                <a:gd name="T30" fmla="*/ 1489 w 1615"/>
                <a:gd name="T31" fmla="*/ 557 h 1615"/>
                <a:gd name="T32" fmla="*/ 1594 w 1615"/>
                <a:gd name="T33" fmla="*/ 452 h 1615"/>
                <a:gd name="T34" fmla="*/ 1615 w 1615"/>
                <a:gd name="T35" fmla="*/ 401 h 1615"/>
                <a:gd name="T36" fmla="*/ 1594 w 1615"/>
                <a:gd name="T37" fmla="*/ 350 h 1615"/>
                <a:gd name="T38" fmla="*/ 1409 w 1615"/>
                <a:gd name="T39" fmla="*/ 165 h 1615"/>
                <a:gd name="T40" fmla="*/ 1358 w 1615"/>
                <a:gd name="T41" fmla="*/ 144 h 1615"/>
                <a:gd name="T42" fmla="*/ 1307 w 1615"/>
                <a:gd name="T43" fmla="*/ 165 h 1615"/>
                <a:gd name="T44" fmla="*/ 1202 w 1615"/>
                <a:gd name="T45" fmla="*/ 270 h 1615"/>
                <a:gd name="T46" fmla="*/ 1082 w 1615"/>
                <a:gd name="T47" fmla="*/ 220 h 1615"/>
                <a:gd name="T48" fmla="*/ 1082 w 1615"/>
                <a:gd name="T49" fmla="*/ 72 h 1615"/>
                <a:gd name="T50" fmla="*/ 1010 w 1615"/>
                <a:gd name="T51" fmla="*/ 0 h 1615"/>
                <a:gd name="T52" fmla="*/ 749 w 1615"/>
                <a:gd name="T53" fmla="*/ 0 h 1615"/>
                <a:gd name="T54" fmla="*/ 677 w 1615"/>
                <a:gd name="T55" fmla="*/ 72 h 1615"/>
                <a:gd name="T56" fmla="*/ 677 w 1615"/>
                <a:gd name="T57" fmla="*/ 220 h 1615"/>
                <a:gd name="T58" fmla="*/ 557 w 1615"/>
                <a:gd name="T59" fmla="*/ 270 h 1615"/>
                <a:gd name="T60" fmla="*/ 452 w 1615"/>
                <a:gd name="T61" fmla="*/ 165 h 1615"/>
                <a:gd name="T62" fmla="*/ 401 w 1615"/>
                <a:gd name="T63" fmla="*/ 144 h 1615"/>
                <a:gd name="T64" fmla="*/ 350 w 1615"/>
                <a:gd name="T65" fmla="*/ 165 h 1615"/>
                <a:gd name="T66" fmla="*/ 165 w 1615"/>
                <a:gd name="T67" fmla="*/ 350 h 1615"/>
                <a:gd name="T68" fmla="*/ 144 w 1615"/>
                <a:gd name="T69" fmla="*/ 401 h 1615"/>
                <a:gd name="T70" fmla="*/ 165 w 1615"/>
                <a:gd name="T71" fmla="*/ 452 h 1615"/>
                <a:gd name="T72" fmla="*/ 270 w 1615"/>
                <a:gd name="T73" fmla="*/ 557 h 1615"/>
                <a:gd name="T74" fmla="*/ 221 w 1615"/>
                <a:gd name="T75" fmla="*/ 677 h 1615"/>
                <a:gd name="T76" fmla="*/ 72 w 1615"/>
                <a:gd name="T77" fmla="*/ 677 h 1615"/>
                <a:gd name="T78" fmla="*/ 0 w 1615"/>
                <a:gd name="T79" fmla="*/ 749 h 1615"/>
                <a:gd name="T80" fmla="*/ 0 w 1615"/>
                <a:gd name="T81" fmla="*/ 1010 h 1615"/>
                <a:gd name="T82" fmla="*/ 72 w 1615"/>
                <a:gd name="T83" fmla="*/ 1082 h 1615"/>
                <a:gd name="T84" fmla="*/ 220 w 1615"/>
                <a:gd name="T85" fmla="*/ 1082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" h="1615">
                  <a:moveTo>
                    <a:pt x="220" y="1082"/>
                  </a:moveTo>
                  <a:cubicBezTo>
                    <a:pt x="233" y="1124"/>
                    <a:pt x="250" y="1164"/>
                    <a:pt x="270" y="1202"/>
                  </a:cubicBezTo>
                  <a:cubicBezTo>
                    <a:pt x="165" y="1307"/>
                    <a:pt x="165" y="1307"/>
                    <a:pt x="165" y="1307"/>
                  </a:cubicBezTo>
                  <a:cubicBezTo>
                    <a:pt x="137" y="1335"/>
                    <a:pt x="137" y="1381"/>
                    <a:pt x="165" y="1409"/>
                  </a:cubicBezTo>
                  <a:cubicBezTo>
                    <a:pt x="350" y="1594"/>
                    <a:pt x="350" y="1594"/>
                    <a:pt x="350" y="1594"/>
                  </a:cubicBezTo>
                  <a:cubicBezTo>
                    <a:pt x="364" y="1607"/>
                    <a:pt x="382" y="1615"/>
                    <a:pt x="401" y="1615"/>
                  </a:cubicBezTo>
                  <a:cubicBezTo>
                    <a:pt x="420" y="1615"/>
                    <a:pt x="439" y="1607"/>
                    <a:pt x="452" y="1594"/>
                  </a:cubicBezTo>
                  <a:cubicBezTo>
                    <a:pt x="557" y="1489"/>
                    <a:pt x="557" y="1489"/>
                    <a:pt x="557" y="1489"/>
                  </a:cubicBezTo>
                  <a:cubicBezTo>
                    <a:pt x="573" y="1497"/>
                    <a:pt x="590" y="1502"/>
                    <a:pt x="606" y="1510"/>
                  </a:cubicBezTo>
                  <a:cubicBezTo>
                    <a:pt x="606" y="1508"/>
                    <a:pt x="606" y="1507"/>
                    <a:pt x="606" y="1506"/>
                  </a:cubicBezTo>
                  <a:cubicBezTo>
                    <a:pt x="606" y="1420"/>
                    <a:pt x="616" y="1339"/>
                    <a:pt x="634" y="1263"/>
                  </a:cubicBezTo>
                  <a:cubicBezTo>
                    <a:pt x="507" y="1182"/>
                    <a:pt x="423" y="1041"/>
                    <a:pt x="423" y="879"/>
                  </a:cubicBezTo>
                  <a:cubicBezTo>
                    <a:pt x="423" y="628"/>
                    <a:pt x="628" y="423"/>
                    <a:pt x="880" y="423"/>
                  </a:cubicBezTo>
                  <a:cubicBezTo>
                    <a:pt x="1050" y="423"/>
                    <a:pt x="1197" y="518"/>
                    <a:pt x="1276" y="656"/>
                  </a:cubicBezTo>
                  <a:cubicBezTo>
                    <a:pt x="1360" y="646"/>
                    <a:pt x="1439" y="646"/>
                    <a:pt x="1534" y="664"/>
                  </a:cubicBezTo>
                  <a:cubicBezTo>
                    <a:pt x="1521" y="627"/>
                    <a:pt x="1507" y="591"/>
                    <a:pt x="1489" y="557"/>
                  </a:cubicBezTo>
                  <a:cubicBezTo>
                    <a:pt x="1594" y="452"/>
                    <a:pt x="1594" y="452"/>
                    <a:pt x="1594" y="452"/>
                  </a:cubicBezTo>
                  <a:cubicBezTo>
                    <a:pt x="1608" y="438"/>
                    <a:pt x="1615" y="420"/>
                    <a:pt x="1615" y="401"/>
                  </a:cubicBezTo>
                  <a:cubicBezTo>
                    <a:pt x="1615" y="382"/>
                    <a:pt x="1608" y="363"/>
                    <a:pt x="1594" y="350"/>
                  </a:cubicBezTo>
                  <a:cubicBezTo>
                    <a:pt x="1409" y="165"/>
                    <a:pt x="1409" y="165"/>
                    <a:pt x="1409" y="165"/>
                  </a:cubicBezTo>
                  <a:cubicBezTo>
                    <a:pt x="1395" y="151"/>
                    <a:pt x="1377" y="144"/>
                    <a:pt x="1358" y="144"/>
                  </a:cubicBezTo>
                  <a:cubicBezTo>
                    <a:pt x="1340" y="144"/>
                    <a:pt x="1321" y="151"/>
                    <a:pt x="1307" y="165"/>
                  </a:cubicBezTo>
                  <a:cubicBezTo>
                    <a:pt x="1202" y="270"/>
                    <a:pt x="1202" y="270"/>
                    <a:pt x="1202" y="270"/>
                  </a:cubicBezTo>
                  <a:cubicBezTo>
                    <a:pt x="1164" y="250"/>
                    <a:pt x="1124" y="233"/>
                    <a:pt x="1082" y="220"/>
                  </a:cubicBezTo>
                  <a:cubicBezTo>
                    <a:pt x="1082" y="72"/>
                    <a:pt x="1082" y="72"/>
                    <a:pt x="1082" y="72"/>
                  </a:cubicBezTo>
                  <a:cubicBezTo>
                    <a:pt x="1082" y="32"/>
                    <a:pt x="1050" y="0"/>
                    <a:pt x="1010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09" y="0"/>
                    <a:pt x="677" y="32"/>
                    <a:pt x="677" y="72"/>
                  </a:cubicBezTo>
                  <a:cubicBezTo>
                    <a:pt x="677" y="220"/>
                    <a:pt x="677" y="220"/>
                    <a:pt x="677" y="220"/>
                  </a:cubicBezTo>
                  <a:cubicBezTo>
                    <a:pt x="635" y="233"/>
                    <a:pt x="595" y="250"/>
                    <a:pt x="557" y="270"/>
                  </a:cubicBezTo>
                  <a:cubicBezTo>
                    <a:pt x="452" y="165"/>
                    <a:pt x="452" y="165"/>
                    <a:pt x="452" y="165"/>
                  </a:cubicBezTo>
                  <a:cubicBezTo>
                    <a:pt x="438" y="151"/>
                    <a:pt x="420" y="144"/>
                    <a:pt x="401" y="144"/>
                  </a:cubicBezTo>
                  <a:cubicBezTo>
                    <a:pt x="383" y="144"/>
                    <a:pt x="364" y="151"/>
                    <a:pt x="350" y="165"/>
                  </a:cubicBezTo>
                  <a:cubicBezTo>
                    <a:pt x="165" y="350"/>
                    <a:pt x="165" y="350"/>
                    <a:pt x="165" y="350"/>
                  </a:cubicBezTo>
                  <a:cubicBezTo>
                    <a:pt x="152" y="363"/>
                    <a:pt x="144" y="382"/>
                    <a:pt x="144" y="401"/>
                  </a:cubicBezTo>
                  <a:cubicBezTo>
                    <a:pt x="144" y="420"/>
                    <a:pt x="152" y="438"/>
                    <a:pt x="165" y="452"/>
                  </a:cubicBezTo>
                  <a:cubicBezTo>
                    <a:pt x="270" y="557"/>
                    <a:pt x="270" y="557"/>
                    <a:pt x="270" y="557"/>
                  </a:cubicBezTo>
                  <a:cubicBezTo>
                    <a:pt x="250" y="595"/>
                    <a:pt x="233" y="635"/>
                    <a:pt x="221" y="677"/>
                  </a:cubicBezTo>
                  <a:cubicBezTo>
                    <a:pt x="72" y="677"/>
                    <a:pt x="72" y="677"/>
                    <a:pt x="72" y="677"/>
                  </a:cubicBezTo>
                  <a:cubicBezTo>
                    <a:pt x="32" y="677"/>
                    <a:pt x="0" y="709"/>
                    <a:pt x="0" y="749"/>
                  </a:cubicBezTo>
                  <a:cubicBezTo>
                    <a:pt x="0" y="1010"/>
                    <a:pt x="0" y="1010"/>
                    <a:pt x="0" y="1010"/>
                  </a:cubicBezTo>
                  <a:cubicBezTo>
                    <a:pt x="0" y="1050"/>
                    <a:pt x="32" y="1082"/>
                    <a:pt x="72" y="1082"/>
                  </a:cubicBezTo>
                  <a:lnTo>
                    <a:pt x="220" y="10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697" y="2993"/>
              <a:ext cx="143" cy="137"/>
            </a:xfrm>
            <a:custGeom>
              <a:avLst/>
              <a:gdLst>
                <a:gd name="T0" fmla="*/ 533 w 728"/>
                <a:gd name="T1" fmla="*/ 698 h 698"/>
                <a:gd name="T2" fmla="*/ 728 w 728"/>
                <a:gd name="T3" fmla="*/ 372 h 698"/>
                <a:gd name="T4" fmla="*/ 356 w 728"/>
                <a:gd name="T5" fmla="*/ 0 h 698"/>
                <a:gd name="T6" fmla="*/ 159 w 728"/>
                <a:gd name="T7" fmla="*/ 57 h 698"/>
                <a:gd name="T8" fmla="*/ 0 w 728"/>
                <a:gd name="T9" fmla="*/ 437 h 698"/>
                <a:gd name="T10" fmla="*/ 533 w 728"/>
                <a:gd name="T11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698">
                  <a:moveTo>
                    <a:pt x="533" y="698"/>
                  </a:moveTo>
                  <a:cubicBezTo>
                    <a:pt x="649" y="634"/>
                    <a:pt x="728" y="513"/>
                    <a:pt x="728" y="372"/>
                  </a:cubicBezTo>
                  <a:cubicBezTo>
                    <a:pt x="728" y="167"/>
                    <a:pt x="561" y="0"/>
                    <a:pt x="356" y="0"/>
                  </a:cubicBezTo>
                  <a:cubicBezTo>
                    <a:pt x="283" y="0"/>
                    <a:pt x="216" y="21"/>
                    <a:pt x="159" y="57"/>
                  </a:cubicBezTo>
                  <a:cubicBezTo>
                    <a:pt x="125" y="193"/>
                    <a:pt x="71" y="324"/>
                    <a:pt x="0" y="437"/>
                  </a:cubicBezTo>
                  <a:cubicBezTo>
                    <a:pt x="200" y="475"/>
                    <a:pt x="384" y="566"/>
                    <a:pt x="533" y="6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729" y="2879"/>
              <a:ext cx="224" cy="343"/>
            </a:xfrm>
            <a:custGeom>
              <a:avLst/>
              <a:gdLst>
                <a:gd name="T0" fmla="*/ 1139 w 1139"/>
                <a:gd name="T1" fmla="*/ 808 h 1743"/>
                <a:gd name="T2" fmla="*/ 1061 w 1139"/>
                <a:gd name="T3" fmla="*/ 730 h 1743"/>
                <a:gd name="T4" fmla="*/ 901 w 1139"/>
                <a:gd name="T5" fmla="*/ 730 h 1743"/>
                <a:gd name="T6" fmla="*/ 847 w 1139"/>
                <a:gd name="T7" fmla="*/ 601 h 1743"/>
                <a:gd name="T8" fmla="*/ 960 w 1139"/>
                <a:gd name="T9" fmla="*/ 488 h 1743"/>
                <a:gd name="T10" fmla="*/ 983 w 1139"/>
                <a:gd name="T11" fmla="*/ 433 h 1743"/>
                <a:gd name="T12" fmla="*/ 960 w 1139"/>
                <a:gd name="T13" fmla="*/ 378 h 1743"/>
                <a:gd name="T14" fmla="*/ 761 w 1139"/>
                <a:gd name="T15" fmla="*/ 178 h 1743"/>
                <a:gd name="T16" fmla="*/ 706 w 1139"/>
                <a:gd name="T17" fmla="*/ 156 h 1743"/>
                <a:gd name="T18" fmla="*/ 651 w 1139"/>
                <a:gd name="T19" fmla="*/ 178 h 1743"/>
                <a:gd name="T20" fmla="*/ 538 w 1139"/>
                <a:gd name="T21" fmla="*/ 292 h 1743"/>
                <a:gd name="T22" fmla="*/ 408 w 1139"/>
                <a:gd name="T23" fmla="*/ 238 h 1743"/>
                <a:gd name="T24" fmla="*/ 408 w 1139"/>
                <a:gd name="T25" fmla="*/ 78 h 1743"/>
                <a:gd name="T26" fmla="*/ 331 w 1139"/>
                <a:gd name="T27" fmla="*/ 0 h 1743"/>
                <a:gd name="T28" fmla="*/ 49 w 1139"/>
                <a:gd name="T29" fmla="*/ 0 h 1743"/>
                <a:gd name="T30" fmla="*/ 0 w 1139"/>
                <a:gd name="T31" fmla="*/ 19 h 1743"/>
                <a:gd name="T32" fmla="*/ 36 w 1139"/>
                <a:gd name="T33" fmla="*/ 300 h 1743"/>
                <a:gd name="T34" fmla="*/ 22 w 1139"/>
                <a:gd name="T35" fmla="*/ 492 h 1743"/>
                <a:gd name="T36" fmla="*/ 190 w 1139"/>
                <a:gd name="T37" fmla="*/ 461 h 1743"/>
                <a:gd name="T38" fmla="*/ 678 w 1139"/>
                <a:gd name="T39" fmla="*/ 949 h 1743"/>
                <a:gd name="T40" fmla="*/ 453 w 1139"/>
                <a:gd name="T41" fmla="*/ 1359 h 1743"/>
                <a:gd name="T42" fmla="*/ 680 w 1139"/>
                <a:gd name="T43" fmla="*/ 1738 h 1743"/>
                <a:gd name="T44" fmla="*/ 706 w 1139"/>
                <a:gd name="T45" fmla="*/ 1743 h 1743"/>
                <a:gd name="T46" fmla="*/ 761 w 1139"/>
                <a:gd name="T47" fmla="*/ 1720 h 1743"/>
                <a:gd name="T48" fmla="*/ 961 w 1139"/>
                <a:gd name="T49" fmla="*/ 1521 h 1743"/>
                <a:gd name="T50" fmla="*/ 983 w 1139"/>
                <a:gd name="T51" fmla="*/ 1466 h 1743"/>
                <a:gd name="T52" fmla="*/ 961 w 1139"/>
                <a:gd name="T53" fmla="*/ 1411 h 1743"/>
                <a:gd name="T54" fmla="*/ 847 w 1139"/>
                <a:gd name="T55" fmla="*/ 1297 h 1743"/>
                <a:gd name="T56" fmla="*/ 901 w 1139"/>
                <a:gd name="T57" fmla="*/ 1168 h 1743"/>
                <a:gd name="T58" fmla="*/ 1061 w 1139"/>
                <a:gd name="T59" fmla="*/ 1168 h 1743"/>
                <a:gd name="T60" fmla="*/ 1116 w 1139"/>
                <a:gd name="T61" fmla="*/ 1145 h 1743"/>
                <a:gd name="T62" fmla="*/ 1139 w 1139"/>
                <a:gd name="T63" fmla="*/ 1090 h 1743"/>
                <a:gd name="T64" fmla="*/ 1139 w 1139"/>
                <a:gd name="T65" fmla="*/ 808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9" h="1743">
                  <a:moveTo>
                    <a:pt x="1139" y="808"/>
                  </a:moveTo>
                  <a:cubicBezTo>
                    <a:pt x="1139" y="765"/>
                    <a:pt x="1104" y="730"/>
                    <a:pt x="1061" y="730"/>
                  </a:cubicBezTo>
                  <a:cubicBezTo>
                    <a:pt x="901" y="730"/>
                    <a:pt x="901" y="730"/>
                    <a:pt x="901" y="730"/>
                  </a:cubicBezTo>
                  <a:cubicBezTo>
                    <a:pt x="887" y="685"/>
                    <a:pt x="869" y="642"/>
                    <a:pt x="847" y="601"/>
                  </a:cubicBezTo>
                  <a:cubicBezTo>
                    <a:pt x="960" y="488"/>
                    <a:pt x="960" y="488"/>
                    <a:pt x="960" y="488"/>
                  </a:cubicBezTo>
                  <a:cubicBezTo>
                    <a:pt x="975" y="473"/>
                    <a:pt x="983" y="454"/>
                    <a:pt x="983" y="433"/>
                  </a:cubicBezTo>
                  <a:cubicBezTo>
                    <a:pt x="983" y="412"/>
                    <a:pt x="975" y="392"/>
                    <a:pt x="960" y="378"/>
                  </a:cubicBezTo>
                  <a:cubicBezTo>
                    <a:pt x="761" y="178"/>
                    <a:pt x="761" y="178"/>
                    <a:pt x="761" y="178"/>
                  </a:cubicBezTo>
                  <a:cubicBezTo>
                    <a:pt x="746" y="163"/>
                    <a:pt x="726" y="156"/>
                    <a:pt x="706" y="156"/>
                  </a:cubicBezTo>
                  <a:cubicBezTo>
                    <a:pt x="686" y="156"/>
                    <a:pt x="666" y="163"/>
                    <a:pt x="651" y="178"/>
                  </a:cubicBezTo>
                  <a:cubicBezTo>
                    <a:pt x="538" y="292"/>
                    <a:pt x="538" y="292"/>
                    <a:pt x="538" y="292"/>
                  </a:cubicBezTo>
                  <a:cubicBezTo>
                    <a:pt x="497" y="270"/>
                    <a:pt x="454" y="252"/>
                    <a:pt x="408" y="238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35"/>
                    <a:pt x="374" y="0"/>
                    <a:pt x="33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3" y="8"/>
                    <a:pt x="0" y="19"/>
                  </a:cubicBezTo>
                  <a:cubicBezTo>
                    <a:pt x="23" y="106"/>
                    <a:pt x="36" y="200"/>
                    <a:pt x="36" y="300"/>
                  </a:cubicBezTo>
                  <a:cubicBezTo>
                    <a:pt x="36" y="363"/>
                    <a:pt x="31" y="428"/>
                    <a:pt x="22" y="492"/>
                  </a:cubicBezTo>
                  <a:cubicBezTo>
                    <a:pt x="75" y="473"/>
                    <a:pt x="130" y="461"/>
                    <a:pt x="190" y="461"/>
                  </a:cubicBezTo>
                  <a:cubicBezTo>
                    <a:pt x="459" y="461"/>
                    <a:pt x="678" y="680"/>
                    <a:pt x="678" y="949"/>
                  </a:cubicBezTo>
                  <a:cubicBezTo>
                    <a:pt x="678" y="1121"/>
                    <a:pt x="588" y="1272"/>
                    <a:pt x="453" y="1359"/>
                  </a:cubicBezTo>
                  <a:cubicBezTo>
                    <a:pt x="551" y="1467"/>
                    <a:pt x="629" y="1595"/>
                    <a:pt x="680" y="1738"/>
                  </a:cubicBezTo>
                  <a:cubicBezTo>
                    <a:pt x="689" y="1741"/>
                    <a:pt x="697" y="1743"/>
                    <a:pt x="706" y="1743"/>
                  </a:cubicBezTo>
                  <a:cubicBezTo>
                    <a:pt x="726" y="1743"/>
                    <a:pt x="746" y="1735"/>
                    <a:pt x="761" y="1720"/>
                  </a:cubicBezTo>
                  <a:cubicBezTo>
                    <a:pt x="961" y="1521"/>
                    <a:pt x="961" y="1521"/>
                    <a:pt x="961" y="1521"/>
                  </a:cubicBezTo>
                  <a:cubicBezTo>
                    <a:pt x="975" y="1506"/>
                    <a:pt x="983" y="1486"/>
                    <a:pt x="983" y="1466"/>
                  </a:cubicBezTo>
                  <a:cubicBezTo>
                    <a:pt x="983" y="1445"/>
                    <a:pt x="975" y="1425"/>
                    <a:pt x="961" y="1411"/>
                  </a:cubicBezTo>
                  <a:cubicBezTo>
                    <a:pt x="847" y="1297"/>
                    <a:pt x="847" y="1297"/>
                    <a:pt x="847" y="1297"/>
                  </a:cubicBezTo>
                  <a:cubicBezTo>
                    <a:pt x="869" y="1256"/>
                    <a:pt x="887" y="1213"/>
                    <a:pt x="901" y="1168"/>
                  </a:cubicBezTo>
                  <a:cubicBezTo>
                    <a:pt x="1061" y="1168"/>
                    <a:pt x="1061" y="1168"/>
                    <a:pt x="1061" y="1168"/>
                  </a:cubicBezTo>
                  <a:cubicBezTo>
                    <a:pt x="1081" y="1168"/>
                    <a:pt x="1101" y="1160"/>
                    <a:pt x="1116" y="1145"/>
                  </a:cubicBezTo>
                  <a:cubicBezTo>
                    <a:pt x="1130" y="1131"/>
                    <a:pt x="1139" y="1111"/>
                    <a:pt x="1139" y="1090"/>
                  </a:cubicBezTo>
                  <a:lnTo>
                    <a:pt x="1139" y="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321" y="3110"/>
              <a:ext cx="528" cy="211"/>
            </a:xfrm>
            <a:custGeom>
              <a:avLst/>
              <a:gdLst>
                <a:gd name="T0" fmla="*/ 2603 w 2690"/>
                <a:gd name="T1" fmla="*/ 633 h 1075"/>
                <a:gd name="T2" fmla="*/ 1794 w 2690"/>
                <a:gd name="T3" fmla="*/ 0 h 1075"/>
                <a:gd name="T4" fmla="*/ 1345 w 2690"/>
                <a:gd name="T5" fmla="*/ 213 h 1075"/>
                <a:gd name="T6" fmla="*/ 895 w 2690"/>
                <a:gd name="T7" fmla="*/ 0 h 1075"/>
                <a:gd name="T8" fmla="*/ 86 w 2690"/>
                <a:gd name="T9" fmla="*/ 633 h 1075"/>
                <a:gd name="T10" fmla="*/ 19 w 2690"/>
                <a:gd name="T11" fmla="*/ 830 h 1075"/>
                <a:gd name="T12" fmla="*/ 44 w 2690"/>
                <a:gd name="T13" fmla="*/ 998 h 1075"/>
                <a:gd name="T14" fmla="*/ 195 w 2690"/>
                <a:gd name="T15" fmla="*/ 1075 h 1075"/>
                <a:gd name="T16" fmla="*/ 2495 w 2690"/>
                <a:gd name="T17" fmla="*/ 1075 h 1075"/>
                <a:gd name="T18" fmla="*/ 2646 w 2690"/>
                <a:gd name="T19" fmla="*/ 998 h 1075"/>
                <a:gd name="T20" fmla="*/ 2670 w 2690"/>
                <a:gd name="T21" fmla="*/ 830 h 1075"/>
                <a:gd name="T22" fmla="*/ 2603 w 2690"/>
                <a:gd name="T23" fmla="*/ 63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0" h="1075">
                  <a:moveTo>
                    <a:pt x="2603" y="633"/>
                  </a:moveTo>
                  <a:cubicBezTo>
                    <a:pt x="2483" y="278"/>
                    <a:pt x="2163" y="33"/>
                    <a:pt x="1794" y="0"/>
                  </a:cubicBezTo>
                  <a:cubicBezTo>
                    <a:pt x="1671" y="130"/>
                    <a:pt x="1518" y="213"/>
                    <a:pt x="1345" y="213"/>
                  </a:cubicBezTo>
                  <a:cubicBezTo>
                    <a:pt x="1172" y="213"/>
                    <a:pt x="1019" y="130"/>
                    <a:pt x="895" y="0"/>
                  </a:cubicBezTo>
                  <a:cubicBezTo>
                    <a:pt x="526" y="33"/>
                    <a:pt x="207" y="278"/>
                    <a:pt x="86" y="633"/>
                  </a:cubicBezTo>
                  <a:cubicBezTo>
                    <a:pt x="19" y="830"/>
                    <a:pt x="19" y="830"/>
                    <a:pt x="19" y="830"/>
                  </a:cubicBezTo>
                  <a:cubicBezTo>
                    <a:pt x="0" y="887"/>
                    <a:pt x="9" y="949"/>
                    <a:pt x="44" y="998"/>
                  </a:cubicBezTo>
                  <a:cubicBezTo>
                    <a:pt x="79" y="1046"/>
                    <a:pt x="135" y="1075"/>
                    <a:pt x="195" y="1075"/>
                  </a:cubicBezTo>
                  <a:cubicBezTo>
                    <a:pt x="2495" y="1075"/>
                    <a:pt x="2495" y="1075"/>
                    <a:pt x="2495" y="1075"/>
                  </a:cubicBezTo>
                  <a:cubicBezTo>
                    <a:pt x="2555" y="1075"/>
                    <a:pt x="2611" y="1046"/>
                    <a:pt x="2646" y="998"/>
                  </a:cubicBezTo>
                  <a:cubicBezTo>
                    <a:pt x="2680" y="949"/>
                    <a:pt x="2690" y="887"/>
                    <a:pt x="2670" y="830"/>
                  </a:cubicBezTo>
                  <a:lnTo>
                    <a:pt x="2603" y="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67" y="2758"/>
              <a:ext cx="236" cy="360"/>
            </a:xfrm>
            <a:custGeom>
              <a:avLst/>
              <a:gdLst>
                <a:gd name="T0" fmla="*/ 0 w 1200"/>
                <a:gd name="T1" fmla="*/ 917 h 1832"/>
                <a:gd name="T2" fmla="*/ 600 w 1200"/>
                <a:gd name="T3" fmla="*/ 1832 h 1832"/>
                <a:gd name="T4" fmla="*/ 1200 w 1200"/>
                <a:gd name="T5" fmla="*/ 917 h 1832"/>
                <a:gd name="T6" fmla="*/ 0 w 1200"/>
                <a:gd name="T7" fmla="*/ 917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832">
                  <a:moveTo>
                    <a:pt x="0" y="917"/>
                  </a:moveTo>
                  <a:cubicBezTo>
                    <a:pt x="0" y="1358"/>
                    <a:pt x="269" y="1832"/>
                    <a:pt x="600" y="1832"/>
                  </a:cubicBezTo>
                  <a:cubicBezTo>
                    <a:pt x="931" y="1832"/>
                    <a:pt x="1200" y="1358"/>
                    <a:pt x="1200" y="917"/>
                  </a:cubicBezTo>
                  <a:cubicBezTo>
                    <a:pt x="1200" y="2"/>
                    <a:pt x="0" y="0"/>
                    <a:pt x="0" y="9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841117" y="2177395"/>
            <a:ext cx="655336" cy="431950"/>
            <a:chOff x="3844" y="1944"/>
            <a:chExt cx="619" cy="408"/>
          </a:xfrm>
          <a:solidFill>
            <a:schemeClr val="bg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844" y="1944"/>
              <a:ext cx="426" cy="246"/>
            </a:xfrm>
            <a:custGeom>
              <a:avLst/>
              <a:gdLst>
                <a:gd name="T0" fmla="*/ 503 w 2555"/>
                <a:gd name="T1" fmla="*/ 1303 h 1474"/>
                <a:gd name="T2" fmla="*/ 477 w 2555"/>
                <a:gd name="T3" fmla="*/ 0 h 1474"/>
                <a:gd name="T4" fmla="*/ 975 w 2555"/>
                <a:gd name="T5" fmla="*/ 170 h 1474"/>
                <a:gd name="T6" fmla="*/ 1060 w 2555"/>
                <a:gd name="T7" fmla="*/ 203 h 1474"/>
                <a:gd name="T8" fmla="*/ 1169 w 2555"/>
                <a:gd name="T9" fmla="*/ 213 h 1474"/>
                <a:gd name="T10" fmla="*/ 1286 w 2555"/>
                <a:gd name="T11" fmla="*/ 169 h 1474"/>
                <a:gd name="T12" fmla="*/ 1430 w 2555"/>
                <a:gd name="T13" fmla="*/ 131 h 1474"/>
                <a:gd name="T14" fmla="*/ 1579 w 2555"/>
                <a:gd name="T15" fmla="*/ 151 h 1474"/>
                <a:gd name="T16" fmla="*/ 2535 w 2555"/>
                <a:gd name="T17" fmla="*/ 492 h 1474"/>
                <a:gd name="T18" fmla="*/ 2555 w 2555"/>
                <a:gd name="T19" fmla="*/ 544 h 1474"/>
                <a:gd name="T20" fmla="*/ 2550 w 2555"/>
                <a:gd name="T21" fmla="*/ 581 h 1474"/>
                <a:gd name="T22" fmla="*/ 2535 w 2555"/>
                <a:gd name="T23" fmla="*/ 652 h 1474"/>
                <a:gd name="T24" fmla="*/ 2495 w 2555"/>
                <a:gd name="T25" fmla="*/ 735 h 1474"/>
                <a:gd name="T26" fmla="*/ 2424 w 2555"/>
                <a:gd name="T27" fmla="*/ 809 h 1474"/>
                <a:gd name="T28" fmla="*/ 2314 w 2555"/>
                <a:gd name="T29" fmla="*/ 852 h 1474"/>
                <a:gd name="T30" fmla="*/ 2181 w 2555"/>
                <a:gd name="T31" fmla="*/ 843 h 1474"/>
                <a:gd name="T32" fmla="*/ 1801 w 2555"/>
                <a:gd name="T33" fmla="*/ 746 h 1474"/>
                <a:gd name="T34" fmla="*/ 1746 w 2555"/>
                <a:gd name="T35" fmla="*/ 842 h 1474"/>
                <a:gd name="T36" fmla="*/ 1662 w 2555"/>
                <a:gd name="T37" fmla="*/ 942 h 1474"/>
                <a:gd name="T38" fmla="*/ 1544 w 2555"/>
                <a:gd name="T39" fmla="*/ 1029 h 1474"/>
                <a:gd name="T40" fmla="*/ 1396 w 2555"/>
                <a:gd name="T41" fmla="*/ 1082 h 1474"/>
                <a:gd name="T42" fmla="*/ 1226 w 2555"/>
                <a:gd name="T43" fmla="*/ 1088 h 1474"/>
                <a:gd name="T44" fmla="*/ 1029 w 2555"/>
                <a:gd name="T45" fmla="*/ 1045 h 1474"/>
                <a:gd name="T46" fmla="*/ 986 w 2555"/>
                <a:gd name="T47" fmla="*/ 1007 h 1474"/>
                <a:gd name="T48" fmla="*/ 983 w 2555"/>
                <a:gd name="T49" fmla="*/ 950 h 1474"/>
                <a:gd name="T50" fmla="*/ 1021 w 2555"/>
                <a:gd name="T51" fmla="*/ 906 h 1474"/>
                <a:gd name="T52" fmla="*/ 1078 w 2555"/>
                <a:gd name="T53" fmla="*/ 903 h 1474"/>
                <a:gd name="T54" fmla="*/ 1243 w 2555"/>
                <a:gd name="T55" fmla="*/ 939 h 1474"/>
                <a:gd name="T56" fmla="*/ 1388 w 2555"/>
                <a:gd name="T57" fmla="*/ 930 h 1474"/>
                <a:gd name="T58" fmla="*/ 1509 w 2555"/>
                <a:gd name="T59" fmla="*/ 874 h 1474"/>
                <a:gd name="T60" fmla="*/ 1597 w 2555"/>
                <a:gd name="T61" fmla="*/ 791 h 1474"/>
                <a:gd name="T62" fmla="*/ 1654 w 2555"/>
                <a:gd name="T63" fmla="*/ 703 h 1474"/>
                <a:gd name="T64" fmla="*/ 1686 w 2555"/>
                <a:gd name="T65" fmla="*/ 633 h 1474"/>
                <a:gd name="T66" fmla="*/ 1695 w 2555"/>
                <a:gd name="T67" fmla="*/ 604 h 1474"/>
                <a:gd name="T68" fmla="*/ 1732 w 2555"/>
                <a:gd name="T69" fmla="*/ 557 h 1474"/>
                <a:gd name="T70" fmla="*/ 1793 w 2555"/>
                <a:gd name="T71" fmla="*/ 552 h 1474"/>
                <a:gd name="T72" fmla="*/ 2245 w 2555"/>
                <a:gd name="T73" fmla="*/ 701 h 1474"/>
                <a:gd name="T74" fmla="*/ 2321 w 2555"/>
                <a:gd name="T75" fmla="*/ 694 h 1474"/>
                <a:gd name="T76" fmla="*/ 2370 w 2555"/>
                <a:gd name="T77" fmla="*/ 652 h 1474"/>
                <a:gd name="T78" fmla="*/ 2396 w 2555"/>
                <a:gd name="T79" fmla="*/ 591 h 1474"/>
                <a:gd name="T80" fmla="*/ 1460 w 2555"/>
                <a:gd name="T81" fmla="*/ 279 h 1474"/>
                <a:gd name="T82" fmla="*/ 1354 w 2555"/>
                <a:gd name="T83" fmla="*/ 303 h 1474"/>
                <a:gd name="T84" fmla="*/ 1226 w 2555"/>
                <a:gd name="T85" fmla="*/ 355 h 1474"/>
                <a:gd name="T86" fmla="*/ 1096 w 2555"/>
                <a:gd name="T87" fmla="*/ 362 h 1474"/>
                <a:gd name="T88" fmla="*/ 993 w 2555"/>
                <a:gd name="T89" fmla="*/ 336 h 1474"/>
                <a:gd name="T90" fmla="*/ 600 w 2555"/>
                <a:gd name="T91" fmla="*/ 1455 h 1474"/>
                <a:gd name="T92" fmla="*/ 549 w 2555"/>
                <a:gd name="T93" fmla="*/ 1474 h 1474"/>
                <a:gd name="T94" fmla="*/ 51 w 2555"/>
                <a:gd name="T95" fmla="*/ 1307 h 1474"/>
                <a:gd name="T96" fmla="*/ 8 w 2555"/>
                <a:gd name="T97" fmla="*/ 1269 h 1474"/>
                <a:gd name="T98" fmla="*/ 3 w 2555"/>
                <a:gd name="T99" fmla="*/ 1212 h 1474"/>
                <a:gd name="T100" fmla="*/ 423 w 2555"/>
                <a:gd name="T101" fmla="*/ 18 h 1474"/>
                <a:gd name="T102" fmla="*/ 477 w 2555"/>
                <a:gd name="T103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5" h="1474">
                  <a:moveTo>
                    <a:pt x="520" y="170"/>
                  </a:moveTo>
                  <a:lnTo>
                    <a:pt x="171" y="1189"/>
                  </a:lnTo>
                  <a:lnTo>
                    <a:pt x="503" y="1303"/>
                  </a:lnTo>
                  <a:lnTo>
                    <a:pt x="852" y="284"/>
                  </a:lnTo>
                  <a:lnTo>
                    <a:pt x="520" y="170"/>
                  </a:lnTo>
                  <a:close/>
                  <a:moveTo>
                    <a:pt x="477" y="0"/>
                  </a:moveTo>
                  <a:lnTo>
                    <a:pt x="497" y="3"/>
                  </a:lnTo>
                  <a:lnTo>
                    <a:pt x="969" y="169"/>
                  </a:lnTo>
                  <a:lnTo>
                    <a:pt x="975" y="170"/>
                  </a:lnTo>
                  <a:lnTo>
                    <a:pt x="979" y="172"/>
                  </a:lnTo>
                  <a:lnTo>
                    <a:pt x="984" y="176"/>
                  </a:lnTo>
                  <a:lnTo>
                    <a:pt x="1060" y="203"/>
                  </a:lnTo>
                  <a:lnTo>
                    <a:pt x="1096" y="212"/>
                  </a:lnTo>
                  <a:lnTo>
                    <a:pt x="1132" y="215"/>
                  </a:lnTo>
                  <a:lnTo>
                    <a:pt x="1169" y="213"/>
                  </a:lnTo>
                  <a:lnTo>
                    <a:pt x="1205" y="205"/>
                  </a:lnTo>
                  <a:lnTo>
                    <a:pt x="1240" y="191"/>
                  </a:lnTo>
                  <a:lnTo>
                    <a:pt x="1286" y="169"/>
                  </a:lnTo>
                  <a:lnTo>
                    <a:pt x="1333" y="150"/>
                  </a:lnTo>
                  <a:lnTo>
                    <a:pt x="1381" y="137"/>
                  </a:lnTo>
                  <a:lnTo>
                    <a:pt x="1430" y="131"/>
                  </a:lnTo>
                  <a:lnTo>
                    <a:pt x="1481" y="132"/>
                  </a:lnTo>
                  <a:lnTo>
                    <a:pt x="1531" y="137"/>
                  </a:lnTo>
                  <a:lnTo>
                    <a:pt x="1579" y="151"/>
                  </a:lnTo>
                  <a:lnTo>
                    <a:pt x="2503" y="471"/>
                  </a:lnTo>
                  <a:lnTo>
                    <a:pt x="2521" y="479"/>
                  </a:lnTo>
                  <a:lnTo>
                    <a:pt x="2535" y="492"/>
                  </a:lnTo>
                  <a:lnTo>
                    <a:pt x="2546" y="507"/>
                  </a:lnTo>
                  <a:lnTo>
                    <a:pt x="2553" y="525"/>
                  </a:lnTo>
                  <a:lnTo>
                    <a:pt x="2555" y="544"/>
                  </a:lnTo>
                  <a:lnTo>
                    <a:pt x="2554" y="552"/>
                  </a:lnTo>
                  <a:lnTo>
                    <a:pt x="2553" y="564"/>
                  </a:lnTo>
                  <a:lnTo>
                    <a:pt x="2550" y="581"/>
                  </a:lnTo>
                  <a:lnTo>
                    <a:pt x="2547" y="603"/>
                  </a:lnTo>
                  <a:lnTo>
                    <a:pt x="2541" y="626"/>
                  </a:lnTo>
                  <a:lnTo>
                    <a:pt x="2535" y="652"/>
                  </a:lnTo>
                  <a:lnTo>
                    <a:pt x="2524" y="679"/>
                  </a:lnTo>
                  <a:lnTo>
                    <a:pt x="2512" y="708"/>
                  </a:lnTo>
                  <a:lnTo>
                    <a:pt x="2495" y="735"/>
                  </a:lnTo>
                  <a:lnTo>
                    <a:pt x="2476" y="762"/>
                  </a:lnTo>
                  <a:lnTo>
                    <a:pt x="2452" y="786"/>
                  </a:lnTo>
                  <a:lnTo>
                    <a:pt x="2424" y="809"/>
                  </a:lnTo>
                  <a:lnTo>
                    <a:pt x="2390" y="829"/>
                  </a:lnTo>
                  <a:lnTo>
                    <a:pt x="2353" y="843"/>
                  </a:lnTo>
                  <a:lnTo>
                    <a:pt x="2314" y="852"/>
                  </a:lnTo>
                  <a:lnTo>
                    <a:pt x="2272" y="854"/>
                  </a:lnTo>
                  <a:lnTo>
                    <a:pt x="2227" y="851"/>
                  </a:lnTo>
                  <a:lnTo>
                    <a:pt x="2181" y="843"/>
                  </a:lnTo>
                  <a:lnTo>
                    <a:pt x="2132" y="828"/>
                  </a:lnTo>
                  <a:lnTo>
                    <a:pt x="1813" y="719"/>
                  </a:lnTo>
                  <a:lnTo>
                    <a:pt x="1801" y="746"/>
                  </a:lnTo>
                  <a:lnTo>
                    <a:pt x="1785" y="776"/>
                  </a:lnTo>
                  <a:lnTo>
                    <a:pt x="1767" y="809"/>
                  </a:lnTo>
                  <a:lnTo>
                    <a:pt x="1746" y="842"/>
                  </a:lnTo>
                  <a:lnTo>
                    <a:pt x="1721" y="875"/>
                  </a:lnTo>
                  <a:lnTo>
                    <a:pt x="1694" y="909"/>
                  </a:lnTo>
                  <a:lnTo>
                    <a:pt x="1662" y="942"/>
                  </a:lnTo>
                  <a:lnTo>
                    <a:pt x="1626" y="974"/>
                  </a:lnTo>
                  <a:lnTo>
                    <a:pt x="1587" y="1003"/>
                  </a:lnTo>
                  <a:lnTo>
                    <a:pt x="1544" y="1029"/>
                  </a:lnTo>
                  <a:lnTo>
                    <a:pt x="1496" y="1051"/>
                  </a:lnTo>
                  <a:lnTo>
                    <a:pt x="1446" y="1069"/>
                  </a:lnTo>
                  <a:lnTo>
                    <a:pt x="1396" y="1082"/>
                  </a:lnTo>
                  <a:lnTo>
                    <a:pt x="1342" y="1090"/>
                  </a:lnTo>
                  <a:lnTo>
                    <a:pt x="1286" y="1092"/>
                  </a:lnTo>
                  <a:lnTo>
                    <a:pt x="1226" y="1088"/>
                  </a:lnTo>
                  <a:lnTo>
                    <a:pt x="1163" y="1081"/>
                  </a:lnTo>
                  <a:lnTo>
                    <a:pt x="1096" y="1066"/>
                  </a:lnTo>
                  <a:lnTo>
                    <a:pt x="1029" y="1045"/>
                  </a:lnTo>
                  <a:lnTo>
                    <a:pt x="1011" y="1036"/>
                  </a:lnTo>
                  <a:lnTo>
                    <a:pt x="996" y="1023"/>
                  </a:lnTo>
                  <a:lnTo>
                    <a:pt x="986" y="1007"/>
                  </a:lnTo>
                  <a:lnTo>
                    <a:pt x="979" y="988"/>
                  </a:lnTo>
                  <a:lnTo>
                    <a:pt x="978" y="969"/>
                  </a:lnTo>
                  <a:lnTo>
                    <a:pt x="983" y="950"/>
                  </a:lnTo>
                  <a:lnTo>
                    <a:pt x="992" y="931"/>
                  </a:lnTo>
                  <a:lnTo>
                    <a:pt x="1004" y="916"/>
                  </a:lnTo>
                  <a:lnTo>
                    <a:pt x="1021" y="906"/>
                  </a:lnTo>
                  <a:lnTo>
                    <a:pt x="1039" y="899"/>
                  </a:lnTo>
                  <a:lnTo>
                    <a:pt x="1058" y="898"/>
                  </a:lnTo>
                  <a:lnTo>
                    <a:pt x="1078" y="903"/>
                  </a:lnTo>
                  <a:lnTo>
                    <a:pt x="1134" y="919"/>
                  </a:lnTo>
                  <a:lnTo>
                    <a:pt x="1190" y="932"/>
                  </a:lnTo>
                  <a:lnTo>
                    <a:pt x="1243" y="939"/>
                  </a:lnTo>
                  <a:lnTo>
                    <a:pt x="1293" y="941"/>
                  </a:lnTo>
                  <a:lnTo>
                    <a:pt x="1342" y="937"/>
                  </a:lnTo>
                  <a:lnTo>
                    <a:pt x="1388" y="930"/>
                  </a:lnTo>
                  <a:lnTo>
                    <a:pt x="1430" y="916"/>
                  </a:lnTo>
                  <a:lnTo>
                    <a:pt x="1472" y="897"/>
                  </a:lnTo>
                  <a:lnTo>
                    <a:pt x="1509" y="874"/>
                  </a:lnTo>
                  <a:lnTo>
                    <a:pt x="1542" y="848"/>
                  </a:lnTo>
                  <a:lnTo>
                    <a:pt x="1571" y="820"/>
                  </a:lnTo>
                  <a:lnTo>
                    <a:pt x="1597" y="791"/>
                  </a:lnTo>
                  <a:lnTo>
                    <a:pt x="1618" y="762"/>
                  </a:lnTo>
                  <a:lnTo>
                    <a:pt x="1638" y="732"/>
                  </a:lnTo>
                  <a:lnTo>
                    <a:pt x="1654" y="703"/>
                  </a:lnTo>
                  <a:lnTo>
                    <a:pt x="1667" y="677"/>
                  </a:lnTo>
                  <a:lnTo>
                    <a:pt x="1678" y="653"/>
                  </a:lnTo>
                  <a:lnTo>
                    <a:pt x="1686" y="633"/>
                  </a:lnTo>
                  <a:lnTo>
                    <a:pt x="1692" y="619"/>
                  </a:lnTo>
                  <a:lnTo>
                    <a:pt x="1694" y="608"/>
                  </a:lnTo>
                  <a:lnTo>
                    <a:pt x="1695" y="604"/>
                  </a:lnTo>
                  <a:lnTo>
                    <a:pt x="1704" y="585"/>
                  </a:lnTo>
                  <a:lnTo>
                    <a:pt x="1716" y="569"/>
                  </a:lnTo>
                  <a:lnTo>
                    <a:pt x="1732" y="557"/>
                  </a:lnTo>
                  <a:lnTo>
                    <a:pt x="1752" y="550"/>
                  </a:lnTo>
                  <a:lnTo>
                    <a:pt x="1773" y="548"/>
                  </a:lnTo>
                  <a:lnTo>
                    <a:pt x="1793" y="552"/>
                  </a:lnTo>
                  <a:lnTo>
                    <a:pt x="2180" y="684"/>
                  </a:lnTo>
                  <a:lnTo>
                    <a:pt x="2215" y="694"/>
                  </a:lnTo>
                  <a:lnTo>
                    <a:pt x="2245" y="701"/>
                  </a:lnTo>
                  <a:lnTo>
                    <a:pt x="2273" y="703"/>
                  </a:lnTo>
                  <a:lnTo>
                    <a:pt x="2298" y="701"/>
                  </a:lnTo>
                  <a:lnTo>
                    <a:pt x="2321" y="694"/>
                  </a:lnTo>
                  <a:lnTo>
                    <a:pt x="2340" y="684"/>
                  </a:lnTo>
                  <a:lnTo>
                    <a:pt x="2357" y="669"/>
                  </a:lnTo>
                  <a:lnTo>
                    <a:pt x="2370" y="652"/>
                  </a:lnTo>
                  <a:lnTo>
                    <a:pt x="2381" y="632"/>
                  </a:lnTo>
                  <a:lnTo>
                    <a:pt x="2390" y="612"/>
                  </a:lnTo>
                  <a:lnTo>
                    <a:pt x="2396" y="591"/>
                  </a:lnTo>
                  <a:lnTo>
                    <a:pt x="1531" y="292"/>
                  </a:lnTo>
                  <a:lnTo>
                    <a:pt x="1496" y="283"/>
                  </a:lnTo>
                  <a:lnTo>
                    <a:pt x="1460" y="279"/>
                  </a:lnTo>
                  <a:lnTo>
                    <a:pt x="1424" y="282"/>
                  </a:lnTo>
                  <a:lnTo>
                    <a:pt x="1388" y="289"/>
                  </a:lnTo>
                  <a:lnTo>
                    <a:pt x="1354" y="303"/>
                  </a:lnTo>
                  <a:lnTo>
                    <a:pt x="1308" y="325"/>
                  </a:lnTo>
                  <a:lnTo>
                    <a:pt x="1267" y="342"/>
                  </a:lnTo>
                  <a:lnTo>
                    <a:pt x="1226" y="355"/>
                  </a:lnTo>
                  <a:lnTo>
                    <a:pt x="1183" y="362"/>
                  </a:lnTo>
                  <a:lnTo>
                    <a:pt x="1140" y="364"/>
                  </a:lnTo>
                  <a:lnTo>
                    <a:pt x="1096" y="362"/>
                  </a:lnTo>
                  <a:lnTo>
                    <a:pt x="1053" y="355"/>
                  </a:lnTo>
                  <a:lnTo>
                    <a:pt x="1012" y="342"/>
                  </a:lnTo>
                  <a:lnTo>
                    <a:pt x="993" y="336"/>
                  </a:lnTo>
                  <a:lnTo>
                    <a:pt x="620" y="1423"/>
                  </a:lnTo>
                  <a:lnTo>
                    <a:pt x="612" y="1440"/>
                  </a:lnTo>
                  <a:lnTo>
                    <a:pt x="600" y="1455"/>
                  </a:lnTo>
                  <a:lnTo>
                    <a:pt x="585" y="1465"/>
                  </a:lnTo>
                  <a:lnTo>
                    <a:pt x="567" y="1472"/>
                  </a:lnTo>
                  <a:lnTo>
                    <a:pt x="549" y="1474"/>
                  </a:lnTo>
                  <a:lnTo>
                    <a:pt x="537" y="1473"/>
                  </a:lnTo>
                  <a:lnTo>
                    <a:pt x="526" y="1471"/>
                  </a:lnTo>
                  <a:lnTo>
                    <a:pt x="51" y="1307"/>
                  </a:lnTo>
                  <a:lnTo>
                    <a:pt x="33" y="1298"/>
                  </a:lnTo>
                  <a:lnTo>
                    <a:pt x="18" y="1286"/>
                  </a:lnTo>
                  <a:lnTo>
                    <a:pt x="8" y="1269"/>
                  </a:lnTo>
                  <a:lnTo>
                    <a:pt x="1" y="1250"/>
                  </a:lnTo>
                  <a:lnTo>
                    <a:pt x="0" y="1231"/>
                  </a:lnTo>
                  <a:lnTo>
                    <a:pt x="3" y="1212"/>
                  </a:lnTo>
                  <a:lnTo>
                    <a:pt x="402" y="50"/>
                  </a:lnTo>
                  <a:lnTo>
                    <a:pt x="411" y="32"/>
                  </a:lnTo>
                  <a:lnTo>
                    <a:pt x="423" y="18"/>
                  </a:lnTo>
                  <a:lnTo>
                    <a:pt x="440" y="8"/>
                  </a:lnTo>
                  <a:lnTo>
                    <a:pt x="458" y="1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965" y="1945"/>
              <a:ext cx="498" cy="407"/>
            </a:xfrm>
            <a:custGeom>
              <a:avLst/>
              <a:gdLst>
                <a:gd name="T0" fmla="*/ 2816 w 2989"/>
                <a:gd name="T1" fmla="*/ 1142 h 2443"/>
                <a:gd name="T2" fmla="*/ 2419 w 2989"/>
                <a:gd name="T3" fmla="*/ 12 h 2443"/>
                <a:gd name="T4" fmla="*/ 2988 w 2989"/>
                <a:gd name="T5" fmla="*/ 1164 h 2443"/>
                <a:gd name="T6" fmla="*/ 2964 w 2989"/>
                <a:gd name="T7" fmla="*/ 1234 h 2443"/>
                <a:gd name="T8" fmla="*/ 2234 w 2989"/>
                <a:gd name="T9" fmla="*/ 1707 h 2443"/>
                <a:gd name="T10" fmla="*/ 1881 w 2989"/>
                <a:gd name="T11" fmla="*/ 1948 h 2443"/>
                <a:gd name="T12" fmla="*/ 862 w 2989"/>
                <a:gd name="T13" fmla="*/ 2441 h 2443"/>
                <a:gd name="T14" fmla="*/ 726 w 2989"/>
                <a:gd name="T15" fmla="*/ 2417 h 2443"/>
                <a:gd name="T16" fmla="*/ 631 w 2989"/>
                <a:gd name="T17" fmla="*/ 2319 h 2443"/>
                <a:gd name="T18" fmla="*/ 540 w 2989"/>
                <a:gd name="T19" fmla="*/ 2283 h 2443"/>
                <a:gd name="T20" fmla="*/ 404 w 2989"/>
                <a:gd name="T21" fmla="*/ 2282 h 2443"/>
                <a:gd name="T22" fmla="*/ 295 w 2989"/>
                <a:gd name="T23" fmla="*/ 2200 h 2443"/>
                <a:gd name="T24" fmla="*/ 255 w 2989"/>
                <a:gd name="T25" fmla="*/ 2073 h 2443"/>
                <a:gd name="T26" fmla="*/ 130 w 2989"/>
                <a:gd name="T27" fmla="*/ 2029 h 2443"/>
                <a:gd name="T28" fmla="*/ 51 w 2989"/>
                <a:gd name="T29" fmla="*/ 1918 h 2443"/>
                <a:gd name="T30" fmla="*/ 54 w 2989"/>
                <a:gd name="T31" fmla="*/ 1785 h 2443"/>
                <a:gd name="T32" fmla="*/ 39 w 2989"/>
                <a:gd name="T33" fmla="*/ 1679 h 2443"/>
                <a:gd name="T34" fmla="*/ 0 w 2989"/>
                <a:gd name="T35" fmla="*/ 1548 h 2443"/>
                <a:gd name="T36" fmla="*/ 42 w 2989"/>
                <a:gd name="T37" fmla="*/ 1421 h 2443"/>
                <a:gd name="T38" fmla="*/ 451 w 2989"/>
                <a:gd name="T39" fmla="*/ 1193 h 2443"/>
                <a:gd name="T40" fmla="*/ 525 w 2989"/>
                <a:gd name="T41" fmla="*/ 1199 h 2443"/>
                <a:gd name="T42" fmla="*/ 559 w 2989"/>
                <a:gd name="T43" fmla="*/ 1266 h 2443"/>
                <a:gd name="T44" fmla="*/ 517 w 2989"/>
                <a:gd name="T45" fmla="*/ 1328 h 2443"/>
                <a:gd name="T46" fmla="*/ 154 w 2989"/>
                <a:gd name="T47" fmla="*/ 1529 h 2443"/>
                <a:gd name="T48" fmla="*/ 167 w 2989"/>
                <a:gd name="T49" fmla="*/ 1599 h 2443"/>
                <a:gd name="T50" fmla="*/ 233 w 2989"/>
                <a:gd name="T51" fmla="*/ 1620 h 2443"/>
                <a:gd name="T52" fmla="*/ 908 w 2989"/>
                <a:gd name="T53" fmla="*/ 1304 h 2443"/>
                <a:gd name="T54" fmla="*/ 970 w 2989"/>
                <a:gd name="T55" fmla="*/ 1345 h 2443"/>
                <a:gd name="T56" fmla="*/ 965 w 2989"/>
                <a:gd name="T57" fmla="*/ 1420 h 2443"/>
                <a:gd name="T58" fmla="*/ 232 w 2989"/>
                <a:gd name="T59" fmla="*/ 1790 h 2443"/>
                <a:gd name="T60" fmla="*/ 192 w 2989"/>
                <a:gd name="T61" fmla="*/ 1849 h 2443"/>
                <a:gd name="T62" fmla="*/ 224 w 2989"/>
                <a:gd name="T63" fmla="*/ 1912 h 2443"/>
                <a:gd name="T64" fmla="*/ 293 w 2989"/>
                <a:gd name="T65" fmla="*/ 1917 h 2443"/>
                <a:gd name="T66" fmla="*/ 1127 w 2989"/>
                <a:gd name="T67" fmla="*/ 1533 h 2443"/>
                <a:gd name="T68" fmla="*/ 1177 w 2989"/>
                <a:gd name="T69" fmla="*/ 1590 h 2443"/>
                <a:gd name="T70" fmla="*/ 1152 w 2989"/>
                <a:gd name="T71" fmla="*/ 1660 h 2443"/>
                <a:gd name="T72" fmla="*/ 417 w 2989"/>
                <a:gd name="T73" fmla="*/ 2034 h 2443"/>
                <a:gd name="T74" fmla="*/ 412 w 2989"/>
                <a:gd name="T75" fmla="*/ 2104 h 2443"/>
                <a:gd name="T76" fmla="*/ 470 w 2989"/>
                <a:gd name="T77" fmla="*/ 2143 h 2443"/>
                <a:gd name="T78" fmla="*/ 1215 w 2989"/>
                <a:gd name="T79" fmla="*/ 1788 h 2443"/>
                <a:gd name="T80" fmla="*/ 1289 w 2989"/>
                <a:gd name="T81" fmla="*/ 1794 h 2443"/>
                <a:gd name="T82" fmla="*/ 1323 w 2989"/>
                <a:gd name="T83" fmla="*/ 1861 h 2443"/>
                <a:gd name="T84" fmla="*/ 1282 w 2989"/>
                <a:gd name="T85" fmla="*/ 1923 h 2443"/>
                <a:gd name="T86" fmla="*/ 764 w 2989"/>
                <a:gd name="T87" fmla="*/ 2200 h 2443"/>
                <a:gd name="T88" fmla="*/ 777 w 2989"/>
                <a:gd name="T89" fmla="*/ 2268 h 2443"/>
                <a:gd name="T90" fmla="*/ 844 w 2989"/>
                <a:gd name="T91" fmla="*/ 2292 h 2443"/>
                <a:gd name="T92" fmla="*/ 1897 w 2989"/>
                <a:gd name="T93" fmla="*/ 1767 h 2443"/>
                <a:gd name="T94" fmla="*/ 2215 w 2989"/>
                <a:gd name="T95" fmla="*/ 1527 h 2443"/>
                <a:gd name="T96" fmla="*/ 1852 w 2989"/>
                <a:gd name="T97" fmla="*/ 290 h 2443"/>
                <a:gd name="T98" fmla="*/ 1894 w 2989"/>
                <a:gd name="T99" fmla="*/ 228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9" h="2443">
                  <a:moveTo>
                    <a:pt x="2343" y="175"/>
                  </a:moveTo>
                  <a:lnTo>
                    <a:pt x="2028" y="330"/>
                  </a:lnTo>
                  <a:lnTo>
                    <a:pt x="2500" y="1298"/>
                  </a:lnTo>
                  <a:lnTo>
                    <a:pt x="2816" y="1142"/>
                  </a:lnTo>
                  <a:lnTo>
                    <a:pt x="2343" y="175"/>
                  </a:lnTo>
                  <a:close/>
                  <a:moveTo>
                    <a:pt x="2382" y="0"/>
                  </a:moveTo>
                  <a:lnTo>
                    <a:pt x="2401" y="3"/>
                  </a:lnTo>
                  <a:lnTo>
                    <a:pt x="2419" y="12"/>
                  </a:lnTo>
                  <a:lnTo>
                    <a:pt x="2434" y="24"/>
                  </a:lnTo>
                  <a:lnTo>
                    <a:pt x="2445" y="41"/>
                  </a:lnTo>
                  <a:lnTo>
                    <a:pt x="2981" y="1145"/>
                  </a:lnTo>
                  <a:lnTo>
                    <a:pt x="2988" y="1164"/>
                  </a:lnTo>
                  <a:lnTo>
                    <a:pt x="2989" y="1183"/>
                  </a:lnTo>
                  <a:lnTo>
                    <a:pt x="2985" y="1201"/>
                  </a:lnTo>
                  <a:lnTo>
                    <a:pt x="2976" y="1218"/>
                  </a:lnTo>
                  <a:lnTo>
                    <a:pt x="2964" y="1234"/>
                  </a:lnTo>
                  <a:lnTo>
                    <a:pt x="2947" y="1245"/>
                  </a:lnTo>
                  <a:lnTo>
                    <a:pt x="2507" y="1460"/>
                  </a:lnTo>
                  <a:lnTo>
                    <a:pt x="2315" y="1637"/>
                  </a:lnTo>
                  <a:lnTo>
                    <a:pt x="2234" y="1707"/>
                  </a:lnTo>
                  <a:lnTo>
                    <a:pt x="2150" y="1774"/>
                  </a:lnTo>
                  <a:lnTo>
                    <a:pt x="2064" y="1837"/>
                  </a:lnTo>
                  <a:lnTo>
                    <a:pt x="1975" y="1894"/>
                  </a:lnTo>
                  <a:lnTo>
                    <a:pt x="1881" y="1948"/>
                  </a:lnTo>
                  <a:lnTo>
                    <a:pt x="1787" y="1998"/>
                  </a:lnTo>
                  <a:lnTo>
                    <a:pt x="925" y="2420"/>
                  </a:lnTo>
                  <a:lnTo>
                    <a:pt x="894" y="2433"/>
                  </a:lnTo>
                  <a:lnTo>
                    <a:pt x="862" y="2441"/>
                  </a:lnTo>
                  <a:lnTo>
                    <a:pt x="829" y="2443"/>
                  </a:lnTo>
                  <a:lnTo>
                    <a:pt x="793" y="2440"/>
                  </a:lnTo>
                  <a:lnTo>
                    <a:pt x="758" y="2431"/>
                  </a:lnTo>
                  <a:lnTo>
                    <a:pt x="726" y="2417"/>
                  </a:lnTo>
                  <a:lnTo>
                    <a:pt x="696" y="2399"/>
                  </a:lnTo>
                  <a:lnTo>
                    <a:pt x="670" y="2376"/>
                  </a:lnTo>
                  <a:lnTo>
                    <a:pt x="649" y="2349"/>
                  </a:lnTo>
                  <a:lnTo>
                    <a:pt x="631" y="2319"/>
                  </a:lnTo>
                  <a:lnTo>
                    <a:pt x="618" y="2285"/>
                  </a:lnTo>
                  <a:lnTo>
                    <a:pt x="611" y="2251"/>
                  </a:lnTo>
                  <a:lnTo>
                    <a:pt x="571" y="2271"/>
                  </a:lnTo>
                  <a:lnTo>
                    <a:pt x="540" y="2283"/>
                  </a:lnTo>
                  <a:lnTo>
                    <a:pt x="508" y="2291"/>
                  </a:lnTo>
                  <a:lnTo>
                    <a:pt x="475" y="2293"/>
                  </a:lnTo>
                  <a:lnTo>
                    <a:pt x="440" y="2291"/>
                  </a:lnTo>
                  <a:lnTo>
                    <a:pt x="404" y="2282"/>
                  </a:lnTo>
                  <a:lnTo>
                    <a:pt x="371" y="2267"/>
                  </a:lnTo>
                  <a:lnTo>
                    <a:pt x="343" y="2249"/>
                  </a:lnTo>
                  <a:lnTo>
                    <a:pt x="317" y="2227"/>
                  </a:lnTo>
                  <a:lnTo>
                    <a:pt x="295" y="2200"/>
                  </a:lnTo>
                  <a:lnTo>
                    <a:pt x="278" y="2170"/>
                  </a:lnTo>
                  <a:lnTo>
                    <a:pt x="265" y="2139"/>
                  </a:lnTo>
                  <a:lnTo>
                    <a:pt x="257" y="2106"/>
                  </a:lnTo>
                  <a:lnTo>
                    <a:pt x="255" y="2073"/>
                  </a:lnTo>
                  <a:lnTo>
                    <a:pt x="221" y="2070"/>
                  </a:lnTo>
                  <a:lnTo>
                    <a:pt x="190" y="2061"/>
                  </a:lnTo>
                  <a:lnTo>
                    <a:pt x="158" y="2047"/>
                  </a:lnTo>
                  <a:lnTo>
                    <a:pt x="130" y="2029"/>
                  </a:lnTo>
                  <a:lnTo>
                    <a:pt x="105" y="2007"/>
                  </a:lnTo>
                  <a:lnTo>
                    <a:pt x="83" y="1981"/>
                  </a:lnTo>
                  <a:lnTo>
                    <a:pt x="65" y="1950"/>
                  </a:lnTo>
                  <a:lnTo>
                    <a:pt x="51" y="1918"/>
                  </a:lnTo>
                  <a:lnTo>
                    <a:pt x="45" y="1884"/>
                  </a:lnTo>
                  <a:lnTo>
                    <a:pt x="42" y="1850"/>
                  </a:lnTo>
                  <a:lnTo>
                    <a:pt x="46" y="1816"/>
                  </a:lnTo>
                  <a:lnTo>
                    <a:pt x="54" y="1785"/>
                  </a:lnTo>
                  <a:lnTo>
                    <a:pt x="66" y="1754"/>
                  </a:lnTo>
                  <a:lnTo>
                    <a:pt x="84" y="1726"/>
                  </a:lnTo>
                  <a:lnTo>
                    <a:pt x="59" y="1705"/>
                  </a:lnTo>
                  <a:lnTo>
                    <a:pt x="39" y="1679"/>
                  </a:lnTo>
                  <a:lnTo>
                    <a:pt x="22" y="1650"/>
                  </a:lnTo>
                  <a:lnTo>
                    <a:pt x="9" y="1617"/>
                  </a:lnTo>
                  <a:lnTo>
                    <a:pt x="1" y="1582"/>
                  </a:lnTo>
                  <a:lnTo>
                    <a:pt x="0" y="1548"/>
                  </a:lnTo>
                  <a:lnTo>
                    <a:pt x="3" y="1514"/>
                  </a:lnTo>
                  <a:lnTo>
                    <a:pt x="11" y="1482"/>
                  </a:lnTo>
                  <a:lnTo>
                    <a:pt x="24" y="1450"/>
                  </a:lnTo>
                  <a:lnTo>
                    <a:pt x="42" y="1421"/>
                  </a:lnTo>
                  <a:lnTo>
                    <a:pt x="65" y="1395"/>
                  </a:lnTo>
                  <a:lnTo>
                    <a:pt x="92" y="1372"/>
                  </a:lnTo>
                  <a:lnTo>
                    <a:pt x="122" y="1354"/>
                  </a:lnTo>
                  <a:lnTo>
                    <a:pt x="451" y="1193"/>
                  </a:lnTo>
                  <a:lnTo>
                    <a:pt x="470" y="1187"/>
                  </a:lnTo>
                  <a:lnTo>
                    <a:pt x="490" y="1186"/>
                  </a:lnTo>
                  <a:lnTo>
                    <a:pt x="508" y="1190"/>
                  </a:lnTo>
                  <a:lnTo>
                    <a:pt x="525" y="1199"/>
                  </a:lnTo>
                  <a:lnTo>
                    <a:pt x="540" y="1211"/>
                  </a:lnTo>
                  <a:lnTo>
                    <a:pt x="551" y="1228"/>
                  </a:lnTo>
                  <a:lnTo>
                    <a:pt x="558" y="1247"/>
                  </a:lnTo>
                  <a:lnTo>
                    <a:pt x="559" y="1266"/>
                  </a:lnTo>
                  <a:lnTo>
                    <a:pt x="556" y="1285"/>
                  </a:lnTo>
                  <a:lnTo>
                    <a:pt x="547" y="1302"/>
                  </a:lnTo>
                  <a:lnTo>
                    <a:pt x="534" y="1317"/>
                  </a:lnTo>
                  <a:lnTo>
                    <a:pt x="517" y="1328"/>
                  </a:lnTo>
                  <a:lnTo>
                    <a:pt x="189" y="1488"/>
                  </a:lnTo>
                  <a:lnTo>
                    <a:pt x="173" y="1500"/>
                  </a:lnTo>
                  <a:lnTo>
                    <a:pt x="162" y="1513"/>
                  </a:lnTo>
                  <a:lnTo>
                    <a:pt x="154" y="1529"/>
                  </a:lnTo>
                  <a:lnTo>
                    <a:pt x="149" y="1547"/>
                  </a:lnTo>
                  <a:lnTo>
                    <a:pt x="150" y="1565"/>
                  </a:lnTo>
                  <a:lnTo>
                    <a:pt x="156" y="1583"/>
                  </a:lnTo>
                  <a:lnTo>
                    <a:pt x="167" y="1599"/>
                  </a:lnTo>
                  <a:lnTo>
                    <a:pt x="181" y="1610"/>
                  </a:lnTo>
                  <a:lnTo>
                    <a:pt x="197" y="1618"/>
                  </a:lnTo>
                  <a:lnTo>
                    <a:pt x="215" y="1621"/>
                  </a:lnTo>
                  <a:lnTo>
                    <a:pt x="233" y="1620"/>
                  </a:lnTo>
                  <a:lnTo>
                    <a:pt x="251" y="1615"/>
                  </a:lnTo>
                  <a:lnTo>
                    <a:pt x="870" y="1311"/>
                  </a:lnTo>
                  <a:lnTo>
                    <a:pt x="889" y="1305"/>
                  </a:lnTo>
                  <a:lnTo>
                    <a:pt x="908" y="1304"/>
                  </a:lnTo>
                  <a:lnTo>
                    <a:pt x="927" y="1308"/>
                  </a:lnTo>
                  <a:lnTo>
                    <a:pt x="944" y="1316"/>
                  </a:lnTo>
                  <a:lnTo>
                    <a:pt x="959" y="1328"/>
                  </a:lnTo>
                  <a:lnTo>
                    <a:pt x="970" y="1345"/>
                  </a:lnTo>
                  <a:lnTo>
                    <a:pt x="977" y="1364"/>
                  </a:lnTo>
                  <a:lnTo>
                    <a:pt x="978" y="1384"/>
                  </a:lnTo>
                  <a:lnTo>
                    <a:pt x="973" y="1403"/>
                  </a:lnTo>
                  <a:lnTo>
                    <a:pt x="965" y="1420"/>
                  </a:lnTo>
                  <a:lnTo>
                    <a:pt x="953" y="1434"/>
                  </a:lnTo>
                  <a:lnTo>
                    <a:pt x="936" y="1446"/>
                  </a:lnTo>
                  <a:lnTo>
                    <a:pt x="538" y="1641"/>
                  </a:lnTo>
                  <a:lnTo>
                    <a:pt x="232" y="1790"/>
                  </a:lnTo>
                  <a:lnTo>
                    <a:pt x="217" y="1802"/>
                  </a:lnTo>
                  <a:lnTo>
                    <a:pt x="205" y="1815"/>
                  </a:lnTo>
                  <a:lnTo>
                    <a:pt x="195" y="1831"/>
                  </a:lnTo>
                  <a:lnTo>
                    <a:pt x="192" y="1849"/>
                  </a:lnTo>
                  <a:lnTo>
                    <a:pt x="193" y="1868"/>
                  </a:lnTo>
                  <a:lnTo>
                    <a:pt x="199" y="1885"/>
                  </a:lnTo>
                  <a:lnTo>
                    <a:pt x="210" y="1901"/>
                  </a:lnTo>
                  <a:lnTo>
                    <a:pt x="224" y="1912"/>
                  </a:lnTo>
                  <a:lnTo>
                    <a:pt x="239" y="1920"/>
                  </a:lnTo>
                  <a:lnTo>
                    <a:pt x="257" y="1923"/>
                  </a:lnTo>
                  <a:lnTo>
                    <a:pt x="275" y="1922"/>
                  </a:lnTo>
                  <a:lnTo>
                    <a:pt x="293" y="1917"/>
                  </a:lnTo>
                  <a:lnTo>
                    <a:pt x="1070" y="1537"/>
                  </a:lnTo>
                  <a:lnTo>
                    <a:pt x="1089" y="1530"/>
                  </a:lnTo>
                  <a:lnTo>
                    <a:pt x="1108" y="1529"/>
                  </a:lnTo>
                  <a:lnTo>
                    <a:pt x="1127" y="1533"/>
                  </a:lnTo>
                  <a:lnTo>
                    <a:pt x="1144" y="1541"/>
                  </a:lnTo>
                  <a:lnTo>
                    <a:pt x="1159" y="1554"/>
                  </a:lnTo>
                  <a:lnTo>
                    <a:pt x="1170" y="1571"/>
                  </a:lnTo>
                  <a:lnTo>
                    <a:pt x="1177" y="1590"/>
                  </a:lnTo>
                  <a:lnTo>
                    <a:pt x="1178" y="1609"/>
                  </a:lnTo>
                  <a:lnTo>
                    <a:pt x="1174" y="1628"/>
                  </a:lnTo>
                  <a:lnTo>
                    <a:pt x="1166" y="1645"/>
                  </a:lnTo>
                  <a:lnTo>
                    <a:pt x="1152" y="1660"/>
                  </a:lnTo>
                  <a:lnTo>
                    <a:pt x="1136" y="1671"/>
                  </a:lnTo>
                  <a:lnTo>
                    <a:pt x="444" y="2009"/>
                  </a:lnTo>
                  <a:lnTo>
                    <a:pt x="430" y="2020"/>
                  </a:lnTo>
                  <a:lnTo>
                    <a:pt x="417" y="2034"/>
                  </a:lnTo>
                  <a:lnTo>
                    <a:pt x="409" y="2050"/>
                  </a:lnTo>
                  <a:lnTo>
                    <a:pt x="405" y="2068"/>
                  </a:lnTo>
                  <a:lnTo>
                    <a:pt x="406" y="2087"/>
                  </a:lnTo>
                  <a:lnTo>
                    <a:pt x="412" y="2104"/>
                  </a:lnTo>
                  <a:lnTo>
                    <a:pt x="423" y="2120"/>
                  </a:lnTo>
                  <a:lnTo>
                    <a:pt x="436" y="2131"/>
                  </a:lnTo>
                  <a:lnTo>
                    <a:pt x="452" y="2140"/>
                  </a:lnTo>
                  <a:lnTo>
                    <a:pt x="470" y="2143"/>
                  </a:lnTo>
                  <a:lnTo>
                    <a:pt x="489" y="2142"/>
                  </a:lnTo>
                  <a:lnTo>
                    <a:pt x="506" y="2136"/>
                  </a:lnTo>
                  <a:lnTo>
                    <a:pt x="733" y="2025"/>
                  </a:lnTo>
                  <a:lnTo>
                    <a:pt x="1215" y="1788"/>
                  </a:lnTo>
                  <a:lnTo>
                    <a:pt x="1234" y="1783"/>
                  </a:lnTo>
                  <a:lnTo>
                    <a:pt x="1253" y="1781"/>
                  </a:lnTo>
                  <a:lnTo>
                    <a:pt x="1273" y="1785"/>
                  </a:lnTo>
                  <a:lnTo>
                    <a:pt x="1289" y="1794"/>
                  </a:lnTo>
                  <a:lnTo>
                    <a:pt x="1304" y="1806"/>
                  </a:lnTo>
                  <a:lnTo>
                    <a:pt x="1315" y="1823"/>
                  </a:lnTo>
                  <a:lnTo>
                    <a:pt x="1322" y="1842"/>
                  </a:lnTo>
                  <a:lnTo>
                    <a:pt x="1323" y="1861"/>
                  </a:lnTo>
                  <a:lnTo>
                    <a:pt x="1319" y="1881"/>
                  </a:lnTo>
                  <a:lnTo>
                    <a:pt x="1311" y="1897"/>
                  </a:lnTo>
                  <a:lnTo>
                    <a:pt x="1298" y="1912"/>
                  </a:lnTo>
                  <a:lnTo>
                    <a:pt x="1282" y="1923"/>
                  </a:lnTo>
                  <a:lnTo>
                    <a:pt x="800" y="2159"/>
                  </a:lnTo>
                  <a:lnTo>
                    <a:pt x="784" y="2169"/>
                  </a:lnTo>
                  <a:lnTo>
                    <a:pt x="772" y="2183"/>
                  </a:lnTo>
                  <a:lnTo>
                    <a:pt x="764" y="2200"/>
                  </a:lnTo>
                  <a:lnTo>
                    <a:pt x="760" y="2218"/>
                  </a:lnTo>
                  <a:lnTo>
                    <a:pt x="760" y="2236"/>
                  </a:lnTo>
                  <a:lnTo>
                    <a:pt x="767" y="2254"/>
                  </a:lnTo>
                  <a:lnTo>
                    <a:pt x="777" y="2268"/>
                  </a:lnTo>
                  <a:lnTo>
                    <a:pt x="791" y="2281"/>
                  </a:lnTo>
                  <a:lnTo>
                    <a:pt x="807" y="2289"/>
                  </a:lnTo>
                  <a:lnTo>
                    <a:pt x="826" y="2293"/>
                  </a:lnTo>
                  <a:lnTo>
                    <a:pt x="844" y="2292"/>
                  </a:lnTo>
                  <a:lnTo>
                    <a:pt x="861" y="2286"/>
                  </a:lnTo>
                  <a:lnTo>
                    <a:pt x="1723" y="1863"/>
                  </a:lnTo>
                  <a:lnTo>
                    <a:pt x="1811" y="1817"/>
                  </a:lnTo>
                  <a:lnTo>
                    <a:pt x="1897" y="1767"/>
                  </a:lnTo>
                  <a:lnTo>
                    <a:pt x="1980" y="1713"/>
                  </a:lnTo>
                  <a:lnTo>
                    <a:pt x="2062" y="1654"/>
                  </a:lnTo>
                  <a:lnTo>
                    <a:pt x="2139" y="1592"/>
                  </a:lnTo>
                  <a:lnTo>
                    <a:pt x="2215" y="1527"/>
                  </a:lnTo>
                  <a:lnTo>
                    <a:pt x="2373" y="1380"/>
                  </a:lnTo>
                  <a:lnTo>
                    <a:pt x="1860" y="329"/>
                  </a:lnTo>
                  <a:lnTo>
                    <a:pt x="1853" y="309"/>
                  </a:lnTo>
                  <a:lnTo>
                    <a:pt x="1852" y="290"/>
                  </a:lnTo>
                  <a:lnTo>
                    <a:pt x="1856" y="271"/>
                  </a:lnTo>
                  <a:lnTo>
                    <a:pt x="1865" y="254"/>
                  </a:lnTo>
                  <a:lnTo>
                    <a:pt x="1877" y="240"/>
                  </a:lnTo>
                  <a:lnTo>
                    <a:pt x="1894" y="228"/>
                  </a:lnTo>
                  <a:lnTo>
                    <a:pt x="2344" y="7"/>
                  </a:lnTo>
                  <a:lnTo>
                    <a:pt x="2363" y="1"/>
                  </a:lnTo>
                  <a:lnTo>
                    <a:pt x="238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42038" y="3022640"/>
            <a:ext cx="607119" cy="609043"/>
            <a:chOff x="6553200" y="5480051"/>
            <a:chExt cx="1001713" cy="1004887"/>
          </a:xfrm>
          <a:solidFill>
            <a:schemeClr val="bg1"/>
          </a:solidFill>
        </p:grpSpPr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6553200" y="6169026"/>
              <a:ext cx="279400" cy="315912"/>
            </a:xfrm>
            <a:custGeom>
              <a:avLst/>
              <a:gdLst>
                <a:gd name="T0" fmla="*/ 0 w 571"/>
                <a:gd name="T1" fmla="*/ 546 h 645"/>
                <a:gd name="T2" fmla="*/ 11 w 571"/>
                <a:gd name="T3" fmla="*/ 508 h 645"/>
                <a:gd name="T4" fmla="*/ 40 w 571"/>
                <a:gd name="T5" fmla="*/ 378 h 645"/>
                <a:gd name="T6" fmla="*/ 79 w 571"/>
                <a:gd name="T7" fmla="*/ 342 h 645"/>
                <a:gd name="T8" fmla="*/ 206 w 571"/>
                <a:gd name="T9" fmla="*/ 318 h 645"/>
                <a:gd name="T10" fmla="*/ 232 w 571"/>
                <a:gd name="T11" fmla="*/ 312 h 645"/>
                <a:gd name="T12" fmla="*/ 189 w 571"/>
                <a:gd name="T13" fmla="*/ 253 h 645"/>
                <a:gd name="T14" fmla="*/ 178 w 571"/>
                <a:gd name="T15" fmla="*/ 234 h 645"/>
                <a:gd name="T16" fmla="*/ 165 w 571"/>
                <a:gd name="T17" fmla="*/ 213 h 645"/>
                <a:gd name="T18" fmla="*/ 148 w 571"/>
                <a:gd name="T19" fmla="*/ 170 h 645"/>
                <a:gd name="T20" fmla="*/ 159 w 571"/>
                <a:gd name="T21" fmla="*/ 149 h 645"/>
                <a:gd name="T22" fmla="*/ 176 w 571"/>
                <a:gd name="T23" fmla="*/ 68 h 645"/>
                <a:gd name="T24" fmla="*/ 272 w 571"/>
                <a:gd name="T25" fmla="*/ 2 h 645"/>
                <a:gd name="T26" fmla="*/ 333 w 571"/>
                <a:gd name="T27" fmla="*/ 8 h 645"/>
                <a:gd name="T28" fmla="*/ 396 w 571"/>
                <a:gd name="T29" fmla="*/ 76 h 645"/>
                <a:gd name="T30" fmla="*/ 408 w 571"/>
                <a:gd name="T31" fmla="*/ 150 h 645"/>
                <a:gd name="T32" fmla="*/ 420 w 571"/>
                <a:gd name="T33" fmla="*/ 165 h 645"/>
                <a:gd name="T34" fmla="*/ 404 w 571"/>
                <a:gd name="T35" fmla="*/ 212 h 645"/>
                <a:gd name="T36" fmla="*/ 393 w 571"/>
                <a:gd name="T37" fmla="*/ 229 h 645"/>
                <a:gd name="T38" fmla="*/ 338 w 571"/>
                <a:gd name="T39" fmla="*/ 306 h 645"/>
                <a:gd name="T40" fmla="*/ 334 w 571"/>
                <a:gd name="T41" fmla="*/ 312 h 645"/>
                <a:gd name="T42" fmla="*/ 487 w 571"/>
                <a:gd name="T43" fmla="*/ 342 h 645"/>
                <a:gd name="T44" fmla="*/ 529 w 571"/>
                <a:gd name="T45" fmla="*/ 381 h 645"/>
                <a:gd name="T46" fmla="*/ 571 w 571"/>
                <a:gd name="T47" fmla="*/ 563 h 645"/>
                <a:gd name="T48" fmla="*/ 546 w 571"/>
                <a:gd name="T49" fmla="*/ 573 h 645"/>
                <a:gd name="T50" fmla="*/ 458 w 571"/>
                <a:gd name="T51" fmla="*/ 613 h 645"/>
                <a:gd name="T52" fmla="*/ 391 w 571"/>
                <a:gd name="T53" fmla="*/ 634 h 645"/>
                <a:gd name="T54" fmla="*/ 235 w 571"/>
                <a:gd name="T55" fmla="*/ 641 h 645"/>
                <a:gd name="T56" fmla="*/ 115 w 571"/>
                <a:gd name="T57" fmla="*/ 615 h 645"/>
                <a:gd name="T58" fmla="*/ 86 w 571"/>
                <a:gd name="T59" fmla="*/ 598 h 645"/>
                <a:gd name="T60" fmla="*/ 42 w 571"/>
                <a:gd name="T61" fmla="*/ 579 h 645"/>
                <a:gd name="T62" fmla="*/ 0 w 571"/>
                <a:gd name="T63" fmla="*/ 566 h 645"/>
                <a:gd name="T64" fmla="*/ 0 w 571"/>
                <a:gd name="T65" fmla="*/ 54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" h="645">
                  <a:moveTo>
                    <a:pt x="0" y="546"/>
                  </a:moveTo>
                  <a:cubicBezTo>
                    <a:pt x="4" y="533"/>
                    <a:pt x="8" y="521"/>
                    <a:pt x="11" y="508"/>
                  </a:cubicBezTo>
                  <a:cubicBezTo>
                    <a:pt x="21" y="465"/>
                    <a:pt x="31" y="421"/>
                    <a:pt x="40" y="378"/>
                  </a:cubicBezTo>
                  <a:cubicBezTo>
                    <a:pt x="45" y="357"/>
                    <a:pt x="59" y="346"/>
                    <a:pt x="79" y="342"/>
                  </a:cubicBezTo>
                  <a:cubicBezTo>
                    <a:pt x="121" y="333"/>
                    <a:pt x="163" y="326"/>
                    <a:pt x="206" y="318"/>
                  </a:cubicBezTo>
                  <a:cubicBezTo>
                    <a:pt x="215" y="316"/>
                    <a:pt x="224" y="314"/>
                    <a:pt x="232" y="312"/>
                  </a:cubicBezTo>
                  <a:cubicBezTo>
                    <a:pt x="218" y="293"/>
                    <a:pt x="203" y="273"/>
                    <a:pt x="189" y="253"/>
                  </a:cubicBezTo>
                  <a:cubicBezTo>
                    <a:pt x="185" y="247"/>
                    <a:pt x="182" y="241"/>
                    <a:pt x="178" y="234"/>
                  </a:cubicBezTo>
                  <a:cubicBezTo>
                    <a:pt x="174" y="227"/>
                    <a:pt x="170" y="219"/>
                    <a:pt x="165" y="213"/>
                  </a:cubicBezTo>
                  <a:cubicBezTo>
                    <a:pt x="155" y="200"/>
                    <a:pt x="151" y="186"/>
                    <a:pt x="148" y="170"/>
                  </a:cubicBezTo>
                  <a:cubicBezTo>
                    <a:pt x="152" y="163"/>
                    <a:pt x="155" y="156"/>
                    <a:pt x="159" y="149"/>
                  </a:cubicBezTo>
                  <a:cubicBezTo>
                    <a:pt x="161" y="121"/>
                    <a:pt x="165" y="94"/>
                    <a:pt x="176" y="68"/>
                  </a:cubicBezTo>
                  <a:cubicBezTo>
                    <a:pt x="191" y="29"/>
                    <a:pt x="229" y="2"/>
                    <a:pt x="272" y="2"/>
                  </a:cubicBezTo>
                  <a:cubicBezTo>
                    <a:pt x="292" y="1"/>
                    <a:pt x="313" y="0"/>
                    <a:pt x="333" y="8"/>
                  </a:cubicBezTo>
                  <a:cubicBezTo>
                    <a:pt x="364" y="21"/>
                    <a:pt x="385" y="44"/>
                    <a:pt x="396" y="76"/>
                  </a:cubicBezTo>
                  <a:cubicBezTo>
                    <a:pt x="405" y="100"/>
                    <a:pt x="410" y="124"/>
                    <a:pt x="408" y="150"/>
                  </a:cubicBezTo>
                  <a:cubicBezTo>
                    <a:pt x="412" y="155"/>
                    <a:pt x="416" y="160"/>
                    <a:pt x="420" y="165"/>
                  </a:cubicBezTo>
                  <a:cubicBezTo>
                    <a:pt x="421" y="183"/>
                    <a:pt x="416" y="199"/>
                    <a:pt x="404" y="212"/>
                  </a:cubicBezTo>
                  <a:cubicBezTo>
                    <a:pt x="399" y="217"/>
                    <a:pt x="395" y="223"/>
                    <a:pt x="393" y="229"/>
                  </a:cubicBezTo>
                  <a:cubicBezTo>
                    <a:pt x="379" y="258"/>
                    <a:pt x="362" y="285"/>
                    <a:pt x="338" y="306"/>
                  </a:cubicBezTo>
                  <a:cubicBezTo>
                    <a:pt x="336" y="308"/>
                    <a:pt x="336" y="310"/>
                    <a:pt x="334" y="312"/>
                  </a:cubicBezTo>
                  <a:cubicBezTo>
                    <a:pt x="386" y="322"/>
                    <a:pt x="436" y="332"/>
                    <a:pt x="487" y="342"/>
                  </a:cubicBezTo>
                  <a:cubicBezTo>
                    <a:pt x="509" y="346"/>
                    <a:pt x="523" y="357"/>
                    <a:pt x="529" y="381"/>
                  </a:cubicBezTo>
                  <a:cubicBezTo>
                    <a:pt x="542" y="441"/>
                    <a:pt x="557" y="502"/>
                    <a:pt x="571" y="563"/>
                  </a:cubicBezTo>
                  <a:cubicBezTo>
                    <a:pt x="562" y="567"/>
                    <a:pt x="554" y="570"/>
                    <a:pt x="546" y="573"/>
                  </a:cubicBezTo>
                  <a:cubicBezTo>
                    <a:pt x="516" y="584"/>
                    <a:pt x="485" y="595"/>
                    <a:pt x="458" y="613"/>
                  </a:cubicBezTo>
                  <a:cubicBezTo>
                    <a:pt x="438" y="625"/>
                    <a:pt x="414" y="629"/>
                    <a:pt x="391" y="634"/>
                  </a:cubicBezTo>
                  <a:cubicBezTo>
                    <a:pt x="340" y="645"/>
                    <a:pt x="287" y="644"/>
                    <a:pt x="235" y="641"/>
                  </a:cubicBezTo>
                  <a:cubicBezTo>
                    <a:pt x="194" y="639"/>
                    <a:pt x="153" y="631"/>
                    <a:pt x="115" y="615"/>
                  </a:cubicBezTo>
                  <a:cubicBezTo>
                    <a:pt x="104" y="610"/>
                    <a:pt x="96" y="603"/>
                    <a:pt x="86" y="598"/>
                  </a:cubicBezTo>
                  <a:cubicBezTo>
                    <a:pt x="71" y="591"/>
                    <a:pt x="57" y="585"/>
                    <a:pt x="42" y="579"/>
                  </a:cubicBezTo>
                  <a:cubicBezTo>
                    <a:pt x="28" y="574"/>
                    <a:pt x="14" y="570"/>
                    <a:pt x="0" y="566"/>
                  </a:cubicBezTo>
                  <a:cubicBezTo>
                    <a:pt x="0" y="559"/>
                    <a:pt x="0" y="552"/>
                    <a:pt x="0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6915150" y="6169026"/>
              <a:ext cx="277813" cy="314325"/>
            </a:xfrm>
            <a:custGeom>
              <a:avLst/>
              <a:gdLst>
                <a:gd name="T0" fmla="*/ 235 w 568"/>
                <a:gd name="T1" fmla="*/ 312 h 644"/>
                <a:gd name="T2" fmla="*/ 146 w 568"/>
                <a:gd name="T3" fmla="*/ 175 h 644"/>
                <a:gd name="T4" fmla="*/ 158 w 568"/>
                <a:gd name="T5" fmla="*/ 151 h 644"/>
                <a:gd name="T6" fmla="*/ 156 w 568"/>
                <a:gd name="T7" fmla="*/ 150 h 644"/>
                <a:gd name="T8" fmla="*/ 172 w 568"/>
                <a:gd name="T9" fmla="*/ 77 h 644"/>
                <a:gd name="T10" fmla="*/ 278 w 568"/>
                <a:gd name="T11" fmla="*/ 1 h 644"/>
                <a:gd name="T12" fmla="*/ 334 w 568"/>
                <a:gd name="T13" fmla="*/ 9 h 644"/>
                <a:gd name="T14" fmla="*/ 395 w 568"/>
                <a:gd name="T15" fmla="*/ 74 h 644"/>
                <a:gd name="T16" fmla="*/ 408 w 568"/>
                <a:gd name="T17" fmla="*/ 148 h 644"/>
                <a:gd name="T18" fmla="*/ 420 w 568"/>
                <a:gd name="T19" fmla="*/ 171 h 644"/>
                <a:gd name="T20" fmla="*/ 398 w 568"/>
                <a:gd name="T21" fmla="*/ 218 h 644"/>
                <a:gd name="T22" fmla="*/ 394 w 568"/>
                <a:gd name="T23" fmla="*/ 224 h 644"/>
                <a:gd name="T24" fmla="*/ 332 w 568"/>
                <a:gd name="T25" fmla="*/ 312 h 644"/>
                <a:gd name="T26" fmla="*/ 425 w 568"/>
                <a:gd name="T27" fmla="*/ 330 h 644"/>
                <a:gd name="T28" fmla="*/ 490 w 568"/>
                <a:gd name="T29" fmla="*/ 342 h 644"/>
                <a:gd name="T30" fmla="*/ 529 w 568"/>
                <a:gd name="T31" fmla="*/ 380 h 644"/>
                <a:gd name="T32" fmla="*/ 567 w 568"/>
                <a:gd name="T33" fmla="*/ 549 h 644"/>
                <a:gd name="T34" fmla="*/ 567 w 568"/>
                <a:gd name="T35" fmla="*/ 564 h 644"/>
                <a:gd name="T36" fmla="*/ 519 w 568"/>
                <a:gd name="T37" fmla="*/ 583 h 644"/>
                <a:gd name="T38" fmla="*/ 473 w 568"/>
                <a:gd name="T39" fmla="*/ 605 h 644"/>
                <a:gd name="T40" fmla="*/ 390 w 568"/>
                <a:gd name="T41" fmla="*/ 634 h 644"/>
                <a:gd name="T42" fmla="*/ 236 w 568"/>
                <a:gd name="T43" fmla="*/ 641 h 644"/>
                <a:gd name="T44" fmla="*/ 110 w 568"/>
                <a:gd name="T45" fmla="*/ 612 h 644"/>
                <a:gd name="T46" fmla="*/ 8 w 568"/>
                <a:gd name="T47" fmla="*/ 568 h 644"/>
                <a:gd name="T48" fmla="*/ 0 w 568"/>
                <a:gd name="T49" fmla="*/ 563 h 644"/>
                <a:gd name="T50" fmla="*/ 5 w 568"/>
                <a:gd name="T51" fmla="*/ 530 h 644"/>
                <a:gd name="T52" fmla="*/ 39 w 568"/>
                <a:gd name="T53" fmla="*/ 381 h 644"/>
                <a:gd name="T54" fmla="*/ 79 w 568"/>
                <a:gd name="T55" fmla="*/ 342 h 644"/>
                <a:gd name="T56" fmla="*/ 204 w 568"/>
                <a:gd name="T57" fmla="*/ 318 h 644"/>
                <a:gd name="T58" fmla="*/ 235 w 568"/>
                <a:gd name="T59" fmla="*/ 31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8" h="644">
                  <a:moveTo>
                    <a:pt x="235" y="312"/>
                  </a:moveTo>
                  <a:cubicBezTo>
                    <a:pt x="194" y="272"/>
                    <a:pt x="171" y="224"/>
                    <a:pt x="146" y="175"/>
                  </a:cubicBezTo>
                  <a:cubicBezTo>
                    <a:pt x="151" y="166"/>
                    <a:pt x="154" y="158"/>
                    <a:pt x="158" y="151"/>
                  </a:cubicBezTo>
                  <a:cubicBezTo>
                    <a:pt x="158" y="151"/>
                    <a:pt x="157" y="150"/>
                    <a:pt x="156" y="150"/>
                  </a:cubicBezTo>
                  <a:cubicBezTo>
                    <a:pt x="161" y="126"/>
                    <a:pt x="164" y="101"/>
                    <a:pt x="172" y="77"/>
                  </a:cubicBezTo>
                  <a:cubicBezTo>
                    <a:pt x="186" y="32"/>
                    <a:pt x="225" y="0"/>
                    <a:pt x="278" y="1"/>
                  </a:cubicBezTo>
                  <a:cubicBezTo>
                    <a:pt x="297" y="2"/>
                    <a:pt x="316" y="1"/>
                    <a:pt x="334" y="9"/>
                  </a:cubicBezTo>
                  <a:cubicBezTo>
                    <a:pt x="365" y="22"/>
                    <a:pt x="384" y="45"/>
                    <a:pt x="395" y="74"/>
                  </a:cubicBezTo>
                  <a:cubicBezTo>
                    <a:pt x="405" y="98"/>
                    <a:pt x="408" y="123"/>
                    <a:pt x="408" y="148"/>
                  </a:cubicBezTo>
                  <a:cubicBezTo>
                    <a:pt x="412" y="156"/>
                    <a:pt x="416" y="163"/>
                    <a:pt x="420" y="171"/>
                  </a:cubicBezTo>
                  <a:cubicBezTo>
                    <a:pt x="417" y="189"/>
                    <a:pt x="411" y="205"/>
                    <a:pt x="398" y="218"/>
                  </a:cubicBezTo>
                  <a:cubicBezTo>
                    <a:pt x="396" y="219"/>
                    <a:pt x="394" y="222"/>
                    <a:pt x="394" y="224"/>
                  </a:cubicBezTo>
                  <a:cubicBezTo>
                    <a:pt x="382" y="258"/>
                    <a:pt x="359" y="285"/>
                    <a:pt x="332" y="312"/>
                  </a:cubicBezTo>
                  <a:cubicBezTo>
                    <a:pt x="365" y="318"/>
                    <a:pt x="395" y="324"/>
                    <a:pt x="425" y="330"/>
                  </a:cubicBezTo>
                  <a:cubicBezTo>
                    <a:pt x="447" y="334"/>
                    <a:pt x="468" y="337"/>
                    <a:pt x="490" y="342"/>
                  </a:cubicBezTo>
                  <a:cubicBezTo>
                    <a:pt x="509" y="347"/>
                    <a:pt x="524" y="358"/>
                    <a:pt x="529" y="380"/>
                  </a:cubicBezTo>
                  <a:cubicBezTo>
                    <a:pt x="541" y="437"/>
                    <a:pt x="554" y="493"/>
                    <a:pt x="567" y="549"/>
                  </a:cubicBezTo>
                  <a:cubicBezTo>
                    <a:pt x="568" y="553"/>
                    <a:pt x="567" y="558"/>
                    <a:pt x="567" y="564"/>
                  </a:cubicBezTo>
                  <a:cubicBezTo>
                    <a:pt x="551" y="570"/>
                    <a:pt x="535" y="577"/>
                    <a:pt x="519" y="583"/>
                  </a:cubicBezTo>
                  <a:cubicBezTo>
                    <a:pt x="503" y="589"/>
                    <a:pt x="487" y="595"/>
                    <a:pt x="473" y="605"/>
                  </a:cubicBezTo>
                  <a:cubicBezTo>
                    <a:pt x="448" y="621"/>
                    <a:pt x="419" y="628"/>
                    <a:pt x="390" y="634"/>
                  </a:cubicBezTo>
                  <a:cubicBezTo>
                    <a:pt x="339" y="644"/>
                    <a:pt x="287" y="644"/>
                    <a:pt x="236" y="641"/>
                  </a:cubicBezTo>
                  <a:cubicBezTo>
                    <a:pt x="193" y="639"/>
                    <a:pt x="149" y="633"/>
                    <a:pt x="110" y="612"/>
                  </a:cubicBezTo>
                  <a:cubicBezTo>
                    <a:pt x="77" y="595"/>
                    <a:pt x="44" y="580"/>
                    <a:pt x="8" y="568"/>
                  </a:cubicBezTo>
                  <a:cubicBezTo>
                    <a:pt x="6" y="567"/>
                    <a:pt x="4" y="565"/>
                    <a:pt x="0" y="563"/>
                  </a:cubicBezTo>
                  <a:cubicBezTo>
                    <a:pt x="1" y="552"/>
                    <a:pt x="2" y="541"/>
                    <a:pt x="5" y="530"/>
                  </a:cubicBezTo>
                  <a:cubicBezTo>
                    <a:pt x="16" y="481"/>
                    <a:pt x="28" y="431"/>
                    <a:pt x="39" y="381"/>
                  </a:cubicBezTo>
                  <a:cubicBezTo>
                    <a:pt x="44" y="358"/>
                    <a:pt x="58" y="347"/>
                    <a:pt x="79" y="342"/>
                  </a:cubicBezTo>
                  <a:cubicBezTo>
                    <a:pt x="120" y="333"/>
                    <a:pt x="162" y="326"/>
                    <a:pt x="204" y="318"/>
                  </a:cubicBezTo>
                  <a:cubicBezTo>
                    <a:pt x="213" y="316"/>
                    <a:pt x="223" y="314"/>
                    <a:pt x="235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7275513" y="6167438"/>
              <a:ext cx="279400" cy="317500"/>
            </a:xfrm>
            <a:custGeom>
              <a:avLst/>
              <a:gdLst>
                <a:gd name="T0" fmla="*/ 334 w 572"/>
                <a:gd name="T1" fmla="*/ 315 h 648"/>
                <a:gd name="T2" fmla="*/ 486 w 572"/>
                <a:gd name="T3" fmla="*/ 344 h 648"/>
                <a:gd name="T4" fmla="*/ 531 w 572"/>
                <a:gd name="T5" fmla="*/ 387 h 648"/>
                <a:gd name="T6" fmla="*/ 564 w 572"/>
                <a:gd name="T7" fmla="*/ 531 h 648"/>
                <a:gd name="T8" fmla="*/ 572 w 572"/>
                <a:gd name="T9" fmla="*/ 566 h 648"/>
                <a:gd name="T10" fmla="*/ 516 w 572"/>
                <a:gd name="T11" fmla="*/ 588 h 648"/>
                <a:gd name="T12" fmla="*/ 475 w 572"/>
                <a:gd name="T13" fmla="*/ 607 h 648"/>
                <a:gd name="T14" fmla="*/ 411 w 572"/>
                <a:gd name="T15" fmla="*/ 632 h 648"/>
                <a:gd name="T16" fmla="*/ 236 w 572"/>
                <a:gd name="T17" fmla="*/ 644 h 648"/>
                <a:gd name="T18" fmla="*/ 108 w 572"/>
                <a:gd name="T19" fmla="*/ 613 h 648"/>
                <a:gd name="T20" fmla="*/ 8 w 572"/>
                <a:gd name="T21" fmla="*/ 570 h 648"/>
                <a:gd name="T22" fmla="*/ 0 w 572"/>
                <a:gd name="T23" fmla="*/ 566 h 648"/>
                <a:gd name="T24" fmla="*/ 28 w 572"/>
                <a:gd name="T25" fmla="*/ 444 h 648"/>
                <a:gd name="T26" fmla="*/ 42 w 572"/>
                <a:gd name="T27" fmla="*/ 384 h 648"/>
                <a:gd name="T28" fmla="*/ 84 w 572"/>
                <a:gd name="T29" fmla="*/ 345 h 648"/>
                <a:gd name="T30" fmla="*/ 237 w 572"/>
                <a:gd name="T31" fmla="*/ 315 h 648"/>
                <a:gd name="T32" fmla="*/ 207 w 572"/>
                <a:gd name="T33" fmla="*/ 281 h 648"/>
                <a:gd name="T34" fmla="*/ 180 w 572"/>
                <a:gd name="T35" fmla="*/ 235 h 648"/>
                <a:gd name="T36" fmla="*/ 167 w 572"/>
                <a:gd name="T37" fmla="*/ 215 h 648"/>
                <a:gd name="T38" fmla="*/ 151 w 572"/>
                <a:gd name="T39" fmla="*/ 170 h 648"/>
                <a:gd name="T40" fmla="*/ 161 w 572"/>
                <a:gd name="T41" fmla="*/ 155 h 648"/>
                <a:gd name="T42" fmla="*/ 167 w 572"/>
                <a:gd name="T43" fmla="*/ 106 h 648"/>
                <a:gd name="T44" fmla="*/ 205 w 572"/>
                <a:gd name="T45" fmla="*/ 32 h 648"/>
                <a:gd name="T46" fmla="*/ 255 w 572"/>
                <a:gd name="T47" fmla="*/ 7 h 648"/>
                <a:gd name="T48" fmla="*/ 375 w 572"/>
                <a:gd name="T49" fmla="*/ 39 h 648"/>
                <a:gd name="T50" fmla="*/ 406 w 572"/>
                <a:gd name="T51" fmla="*/ 107 h 648"/>
                <a:gd name="T52" fmla="*/ 412 w 572"/>
                <a:gd name="T53" fmla="*/ 154 h 648"/>
                <a:gd name="T54" fmla="*/ 422 w 572"/>
                <a:gd name="T55" fmla="*/ 172 h 648"/>
                <a:gd name="T56" fmla="*/ 399 w 572"/>
                <a:gd name="T57" fmla="*/ 223 h 648"/>
                <a:gd name="T58" fmla="*/ 386 w 572"/>
                <a:gd name="T59" fmla="*/ 248 h 648"/>
                <a:gd name="T60" fmla="*/ 334 w 572"/>
                <a:gd name="T61" fmla="*/ 31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648">
                  <a:moveTo>
                    <a:pt x="334" y="315"/>
                  </a:moveTo>
                  <a:cubicBezTo>
                    <a:pt x="387" y="325"/>
                    <a:pt x="437" y="336"/>
                    <a:pt x="486" y="344"/>
                  </a:cubicBezTo>
                  <a:cubicBezTo>
                    <a:pt x="512" y="349"/>
                    <a:pt x="526" y="362"/>
                    <a:pt x="531" y="387"/>
                  </a:cubicBezTo>
                  <a:cubicBezTo>
                    <a:pt x="542" y="435"/>
                    <a:pt x="553" y="483"/>
                    <a:pt x="564" y="531"/>
                  </a:cubicBezTo>
                  <a:cubicBezTo>
                    <a:pt x="567" y="542"/>
                    <a:pt x="569" y="554"/>
                    <a:pt x="572" y="566"/>
                  </a:cubicBezTo>
                  <a:cubicBezTo>
                    <a:pt x="552" y="574"/>
                    <a:pt x="534" y="581"/>
                    <a:pt x="516" y="588"/>
                  </a:cubicBezTo>
                  <a:cubicBezTo>
                    <a:pt x="502" y="592"/>
                    <a:pt x="489" y="600"/>
                    <a:pt x="475" y="607"/>
                  </a:cubicBezTo>
                  <a:cubicBezTo>
                    <a:pt x="455" y="618"/>
                    <a:pt x="433" y="626"/>
                    <a:pt x="411" y="632"/>
                  </a:cubicBezTo>
                  <a:cubicBezTo>
                    <a:pt x="353" y="648"/>
                    <a:pt x="295" y="648"/>
                    <a:pt x="236" y="644"/>
                  </a:cubicBezTo>
                  <a:cubicBezTo>
                    <a:pt x="192" y="641"/>
                    <a:pt x="147" y="637"/>
                    <a:pt x="108" y="613"/>
                  </a:cubicBezTo>
                  <a:cubicBezTo>
                    <a:pt x="76" y="593"/>
                    <a:pt x="41" y="583"/>
                    <a:pt x="8" y="570"/>
                  </a:cubicBezTo>
                  <a:cubicBezTo>
                    <a:pt x="5" y="569"/>
                    <a:pt x="3" y="567"/>
                    <a:pt x="0" y="566"/>
                  </a:cubicBezTo>
                  <a:cubicBezTo>
                    <a:pt x="9" y="525"/>
                    <a:pt x="18" y="484"/>
                    <a:pt x="28" y="444"/>
                  </a:cubicBezTo>
                  <a:cubicBezTo>
                    <a:pt x="32" y="424"/>
                    <a:pt x="38" y="404"/>
                    <a:pt x="42" y="384"/>
                  </a:cubicBezTo>
                  <a:cubicBezTo>
                    <a:pt x="47" y="360"/>
                    <a:pt x="62" y="349"/>
                    <a:pt x="84" y="345"/>
                  </a:cubicBezTo>
                  <a:cubicBezTo>
                    <a:pt x="135" y="335"/>
                    <a:pt x="185" y="325"/>
                    <a:pt x="237" y="315"/>
                  </a:cubicBezTo>
                  <a:cubicBezTo>
                    <a:pt x="227" y="303"/>
                    <a:pt x="216" y="293"/>
                    <a:pt x="207" y="281"/>
                  </a:cubicBezTo>
                  <a:cubicBezTo>
                    <a:pt x="197" y="267"/>
                    <a:pt x="189" y="251"/>
                    <a:pt x="180" y="235"/>
                  </a:cubicBezTo>
                  <a:cubicBezTo>
                    <a:pt x="176" y="228"/>
                    <a:pt x="172" y="221"/>
                    <a:pt x="167" y="215"/>
                  </a:cubicBezTo>
                  <a:cubicBezTo>
                    <a:pt x="155" y="202"/>
                    <a:pt x="151" y="187"/>
                    <a:pt x="151" y="170"/>
                  </a:cubicBezTo>
                  <a:cubicBezTo>
                    <a:pt x="155" y="164"/>
                    <a:pt x="158" y="158"/>
                    <a:pt x="161" y="155"/>
                  </a:cubicBezTo>
                  <a:cubicBezTo>
                    <a:pt x="163" y="137"/>
                    <a:pt x="164" y="121"/>
                    <a:pt x="167" y="106"/>
                  </a:cubicBezTo>
                  <a:cubicBezTo>
                    <a:pt x="172" y="77"/>
                    <a:pt x="183" y="53"/>
                    <a:pt x="205" y="32"/>
                  </a:cubicBezTo>
                  <a:cubicBezTo>
                    <a:pt x="219" y="19"/>
                    <a:pt x="236" y="10"/>
                    <a:pt x="255" y="7"/>
                  </a:cubicBezTo>
                  <a:cubicBezTo>
                    <a:pt x="300" y="0"/>
                    <a:pt x="342" y="3"/>
                    <a:pt x="375" y="39"/>
                  </a:cubicBezTo>
                  <a:cubicBezTo>
                    <a:pt x="393" y="58"/>
                    <a:pt x="401" y="82"/>
                    <a:pt x="406" y="107"/>
                  </a:cubicBezTo>
                  <a:cubicBezTo>
                    <a:pt x="409" y="122"/>
                    <a:pt x="410" y="137"/>
                    <a:pt x="412" y="154"/>
                  </a:cubicBezTo>
                  <a:cubicBezTo>
                    <a:pt x="415" y="159"/>
                    <a:pt x="419" y="166"/>
                    <a:pt x="422" y="172"/>
                  </a:cubicBezTo>
                  <a:cubicBezTo>
                    <a:pt x="419" y="192"/>
                    <a:pt x="413" y="209"/>
                    <a:pt x="399" y="223"/>
                  </a:cubicBezTo>
                  <a:cubicBezTo>
                    <a:pt x="393" y="230"/>
                    <a:pt x="391" y="239"/>
                    <a:pt x="386" y="248"/>
                  </a:cubicBezTo>
                  <a:cubicBezTo>
                    <a:pt x="373" y="271"/>
                    <a:pt x="359" y="295"/>
                    <a:pt x="334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845300" y="5480051"/>
              <a:ext cx="417513" cy="473075"/>
              <a:chOff x="6845300" y="5480051"/>
              <a:chExt cx="417513" cy="473075"/>
            </a:xfrm>
            <a:grpFill/>
          </p:grpSpPr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6845300" y="5711826"/>
                <a:ext cx="417513" cy="241300"/>
              </a:xfrm>
              <a:custGeom>
                <a:avLst/>
                <a:gdLst>
                  <a:gd name="T0" fmla="*/ 0 w 856"/>
                  <a:gd name="T1" fmla="*/ 373 h 492"/>
                  <a:gd name="T2" fmla="*/ 5 w 856"/>
                  <a:gd name="T3" fmla="*/ 343 h 492"/>
                  <a:gd name="T4" fmla="*/ 42 w 856"/>
                  <a:gd name="T5" fmla="*/ 182 h 492"/>
                  <a:gd name="T6" fmla="*/ 63 w 856"/>
                  <a:gd name="T7" fmla="*/ 93 h 492"/>
                  <a:gd name="T8" fmla="*/ 117 w 856"/>
                  <a:gd name="T9" fmla="*/ 41 h 492"/>
                  <a:gd name="T10" fmla="*/ 291 w 856"/>
                  <a:gd name="T11" fmla="*/ 8 h 492"/>
                  <a:gd name="T12" fmla="*/ 322 w 856"/>
                  <a:gd name="T13" fmla="*/ 1 h 492"/>
                  <a:gd name="T14" fmla="*/ 337 w 856"/>
                  <a:gd name="T15" fmla="*/ 1 h 492"/>
                  <a:gd name="T16" fmla="*/ 276 w 856"/>
                  <a:gd name="T17" fmla="*/ 43 h 492"/>
                  <a:gd name="T18" fmla="*/ 371 w 856"/>
                  <a:gd name="T19" fmla="*/ 338 h 492"/>
                  <a:gd name="T20" fmla="*/ 376 w 856"/>
                  <a:gd name="T21" fmla="*/ 325 h 492"/>
                  <a:gd name="T22" fmla="*/ 423 w 856"/>
                  <a:gd name="T23" fmla="*/ 137 h 492"/>
                  <a:gd name="T24" fmla="*/ 415 w 856"/>
                  <a:gd name="T25" fmla="*/ 105 h 492"/>
                  <a:gd name="T26" fmla="*/ 378 w 856"/>
                  <a:gd name="T27" fmla="*/ 52 h 492"/>
                  <a:gd name="T28" fmla="*/ 478 w 856"/>
                  <a:gd name="T29" fmla="*/ 51 h 492"/>
                  <a:gd name="T30" fmla="*/ 441 w 856"/>
                  <a:gd name="T31" fmla="*/ 105 h 492"/>
                  <a:gd name="T32" fmla="*/ 433 w 856"/>
                  <a:gd name="T33" fmla="*/ 137 h 492"/>
                  <a:gd name="T34" fmla="*/ 481 w 856"/>
                  <a:gd name="T35" fmla="*/ 332 h 492"/>
                  <a:gd name="T36" fmla="*/ 482 w 856"/>
                  <a:gd name="T37" fmla="*/ 333 h 492"/>
                  <a:gd name="T38" fmla="*/ 532 w 856"/>
                  <a:gd name="T39" fmla="*/ 191 h 492"/>
                  <a:gd name="T40" fmla="*/ 579 w 856"/>
                  <a:gd name="T41" fmla="*/ 43 h 492"/>
                  <a:gd name="T42" fmla="*/ 521 w 856"/>
                  <a:gd name="T43" fmla="*/ 3 h 492"/>
                  <a:gd name="T44" fmla="*/ 527 w 856"/>
                  <a:gd name="T45" fmla="*/ 0 h 492"/>
                  <a:gd name="T46" fmla="*/ 699 w 856"/>
                  <a:gd name="T47" fmla="*/ 34 h 492"/>
                  <a:gd name="T48" fmla="*/ 734 w 856"/>
                  <a:gd name="T49" fmla="*/ 40 h 492"/>
                  <a:gd name="T50" fmla="*/ 793 w 856"/>
                  <a:gd name="T51" fmla="*/ 94 h 492"/>
                  <a:gd name="T52" fmla="*/ 855 w 856"/>
                  <a:gd name="T53" fmla="*/ 366 h 492"/>
                  <a:gd name="T54" fmla="*/ 855 w 856"/>
                  <a:gd name="T55" fmla="*/ 373 h 492"/>
                  <a:gd name="T56" fmla="*/ 837 w 856"/>
                  <a:gd name="T57" fmla="*/ 380 h 492"/>
                  <a:gd name="T58" fmla="*/ 747 w 856"/>
                  <a:gd name="T59" fmla="*/ 412 h 492"/>
                  <a:gd name="T60" fmla="*/ 732 w 856"/>
                  <a:gd name="T61" fmla="*/ 418 h 492"/>
                  <a:gd name="T62" fmla="*/ 622 w 856"/>
                  <a:gd name="T63" fmla="*/ 468 h 492"/>
                  <a:gd name="T64" fmla="*/ 526 w 856"/>
                  <a:gd name="T65" fmla="*/ 484 h 492"/>
                  <a:gd name="T66" fmla="*/ 429 w 856"/>
                  <a:gd name="T67" fmla="*/ 491 h 492"/>
                  <a:gd name="T68" fmla="*/ 275 w 856"/>
                  <a:gd name="T69" fmla="*/ 477 h 492"/>
                  <a:gd name="T70" fmla="*/ 157 w 856"/>
                  <a:gd name="T71" fmla="*/ 441 h 492"/>
                  <a:gd name="T72" fmla="*/ 135 w 856"/>
                  <a:gd name="T73" fmla="*/ 427 h 492"/>
                  <a:gd name="T74" fmla="*/ 87 w 856"/>
                  <a:gd name="T75" fmla="*/ 403 h 492"/>
                  <a:gd name="T76" fmla="*/ 10 w 856"/>
                  <a:gd name="T77" fmla="*/ 377 h 492"/>
                  <a:gd name="T78" fmla="*/ 0 w 856"/>
                  <a:gd name="T79" fmla="*/ 373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6" h="492">
                    <a:moveTo>
                      <a:pt x="0" y="373"/>
                    </a:moveTo>
                    <a:cubicBezTo>
                      <a:pt x="2" y="363"/>
                      <a:pt x="3" y="353"/>
                      <a:pt x="5" y="343"/>
                    </a:cubicBezTo>
                    <a:cubicBezTo>
                      <a:pt x="17" y="290"/>
                      <a:pt x="30" y="236"/>
                      <a:pt x="42" y="182"/>
                    </a:cubicBezTo>
                    <a:cubicBezTo>
                      <a:pt x="49" y="153"/>
                      <a:pt x="56" y="123"/>
                      <a:pt x="63" y="93"/>
                    </a:cubicBezTo>
                    <a:cubicBezTo>
                      <a:pt x="69" y="64"/>
                      <a:pt x="89" y="47"/>
                      <a:pt x="117" y="41"/>
                    </a:cubicBezTo>
                    <a:cubicBezTo>
                      <a:pt x="175" y="29"/>
                      <a:pt x="233" y="19"/>
                      <a:pt x="291" y="8"/>
                    </a:cubicBezTo>
                    <a:cubicBezTo>
                      <a:pt x="301" y="6"/>
                      <a:pt x="311" y="3"/>
                      <a:pt x="322" y="1"/>
                    </a:cubicBezTo>
                    <a:cubicBezTo>
                      <a:pt x="325" y="1"/>
                      <a:pt x="329" y="1"/>
                      <a:pt x="337" y="1"/>
                    </a:cubicBezTo>
                    <a:cubicBezTo>
                      <a:pt x="315" y="17"/>
                      <a:pt x="296" y="29"/>
                      <a:pt x="276" y="43"/>
                    </a:cubicBezTo>
                    <a:cubicBezTo>
                      <a:pt x="308" y="140"/>
                      <a:pt x="338" y="237"/>
                      <a:pt x="371" y="338"/>
                    </a:cubicBezTo>
                    <a:cubicBezTo>
                      <a:pt x="374" y="331"/>
                      <a:pt x="375" y="328"/>
                      <a:pt x="376" y="325"/>
                    </a:cubicBezTo>
                    <a:cubicBezTo>
                      <a:pt x="392" y="262"/>
                      <a:pt x="407" y="200"/>
                      <a:pt x="423" y="137"/>
                    </a:cubicBezTo>
                    <a:cubicBezTo>
                      <a:pt x="426" y="126"/>
                      <a:pt x="423" y="115"/>
                      <a:pt x="415" y="105"/>
                    </a:cubicBezTo>
                    <a:cubicBezTo>
                      <a:pt x="402" y="88"/>
                      <a:pt x="390" y="70"/>
                      <a:pt x="378" y="52"/>
                    </a:cubicBezTo>
                    <a:cubicBezTo>
                      <a:pt x="413" y="27"/>
                      <a:pt x="439" y="27"/>
                      <a:pt x="478" y="51"/>
                    </a:cubicBezTo>
                    <a:cubicBezTo>
                      <a:pt x="466" y="69"/>
                      <a:pt x="454" y="87"/>
                      <a:pt x="441" y="105"/>
                    </a:cubicBezTo>
                    <a:cubicBezTo>
                      <a:pt x="433" y="115"/>
                      <a:pt x="430" y="125"/>
                      <a:pt x="433" y="137"/>
                    </a:cubicBezTo>
                    <a:cubicBezTo>
                      <a:pt x="449" y="202"/>
                      <a:pt x="465" y="267"/>
                      <a:pt x="481" y="332"/>
                    </a:cubicBezTo>
                    <a:cubicBezTo>
                      <a:pt x="481" y="333"/>
                      <a:pt x="482" y="333"/>
                      <a:pt x="482" y="333"/>
                    </a:cubicBezTo>
                    <a:cubicBezTo>
                      <a:pt x="491" y="323"/>
                      <a:pt x="516" y="249"/>
                      <a:pt x="532" y="191"/>
                    </a:cubicBezTo>
                    <a:cubicBezTo>
                      <a:pt x="546" y="141"/>
                      <a:pt x="563" y="93"/>
                      <a:pt x="579" y="43"/>
                    </a:cubicBezTo>
                    <a:cubicBezTo>
                      <a:pt x="560" y="30"/>
                      <a:pt x="541" y="17"/>
                      <a:pt x="521" y="3"/>
                    </a:cubicBezTo>
                    <a:cubicBezTo>
                      <a:pt x="524" y="1"/>
                      <a:pt x="526" y="0"/>
                      <a:pt x="527" y="0"/>
                    </a:cubicBezTo>
                    <a:cubicBezTo>
                      <a:pt x="585" y="11"/>
                      <a:pt x="642" y="23"/>
                      <a:pt x="699" y="34"/>
                    </a:cubicBezTo>
                    <a:cubicBezTo>
                      <a:pt x="711" y="36"/>
                      <a:pt x="723" y="38"/>
                      <a:pt x="734" y="40"/>
                    </a:cubicBezTo>
                    <a:cubicBezTo>
                      <a:pt x="765" y="46"/>
                      <a:pt x="786" y="63"/>
                      <a:pt x="793" y="94"/>
                    </a:cubicBezTo>
                    <a:cubicBezTo>
                      <a:pt x="814" y="185"/>
                      <a:pt x="835" y="275"/>
                      <a:pt x="855" y="366"/>
                    </a:cubicBezTo>
                    <a:cubicBezTo>
                      <a:pt x="856" y="368"/>
                      <a:pt x="855" y="370"/>
                      <a:pt x="855" y="373"/>
                    </a:cubicBezTo>
                    <a:cubicBezTo>
                      <a:pt x="849" y="376"/>
                      <a:pt x="843" y="378"/>
                      <a:pt x="837" y="380"/>
                    </a:cubicBezTo>
                    <a:cubicBezTo>
                      <a:pt x="807" y="391"/>
                      <a:pt x="777" y="401"/>
                      <a:pt x="747" y="412"/>
                    </a:cubicBezTo>
                    <a:cubicBezTo>
                      <a:pt x="742" y="414"/>
                      <a:pt x="736" y="415"/>
                      <a:pt x="732" y="418"/>
                    </a:cubicBezTo>
                    <a:cubicBezTo>
                      <a:pt x="700" y="446"/>
                      <a:pt x="661" y="457"/>
                      <a:pt x="622" y="468"/>
                    </a:cubicBezTo>
                    <a:cubicBezTo>
                      <a:pt x="591" y="477"/>
                      <a:pt x="559" y="482"/>
                      <a:pt x="526" y="484"/>
                    </a:cubicBezTo>
                    <a:cubicBezTo>
                      <a:pt x="494" y="487"/>
                      <a:pt x="461" y="492"/>
                      <a:pt x="429" y="491"/>
                    </a:cubicBezTo>
                    <a:cubicBezTo>
                      <a:pt x="378" y="489"/>
                      <a:pt x="326" y="487"/>
                      <a:pt x="275" y="477"/>
                    </a:cubicBezTo>
                    <a:cubicBezTo>
                      <a:pt x="234" y="469"/>
                      <a:pt x="194" y="459"/>
                      <a:pt x="157" y="441"/>
                    </a:cubicBezTo>
                    <a:cubicBezTo>
                      <a:pt x="150" y="437"/>
                      <a:pt x="142" y="433"/>
                      <a:pt x="135" y="427"/>
                    </a:cubicBezTo>
                    <a:cubicBezTo>
                      <a:pt x="121" y="415"/>
                      <a:pt x="104" y="409"/>
                      <a:pt x="87" y="403"/>
                    </a:cubicBezTo>
                    <a:cubicBezTo>
                      <a:pt x="62" y="394"/>
                      <a:pt x="36" y="386"/>
                      <a:pt x="10" y="377"/>
                    </a:cubicBezTo>
                    <a:cubicBezTo>
                      <a:pt x="7" y="376"/>
                      <a:pt x="4" y="374"/>
                      <a:pt x="0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6953250" y="5480051"/>
                <a:ext cx="201613" cy="247650"/>
              </a:xfrm>
              <a:custGeom>
                <a:avLst/>
                <a:gdLst>
                  <a:gd name="T0" fmla="*/ 22 w 411"/>
                  <a:gd name="T1" fmla="*/ 225 h 507"/>
                  <a:gd name="T2" fmla="*/ 37 w 411"/>
                  <a:gd name="T3" fmla="*/ 120 h 507"/>
                  <a:gd name="T4" fmla="*/ 80 w 411"/>
                  <a:gd name="T5" fmla="*/ 49 h 507"/>
                  <a:gd name="T6" fmla="*/ 154 w 411"/>
                  <a:gd name="T7" fmla="*/ 9 h 507"/>
                  <a:gd name="T8" fmla="*/ 280 w 411"/>
                  <a:gd name="T9" fmla="*/ 16 h 507"/>
                  <a:gd name="T10" fmla="*/ 359 w 411"/>
                  <a:gd name="T11" fmla="*/ 85 h 507"/>
                  <a:gd name="T12" fmla="*/ 390 w 411"/>
                  <a:gd name="T13" fmla="*/ 214 h 507"/>
                  <a:gd name="T14" fmla="*/ 390 w 411"/>
                  <a:gd name="T15" fmla="*/ 228 h 507"/>
                  <a:gd name="T16" fmla="*/ 403 w 411"/>
                  <a:gd name="T17" fmla="*/ 284 h 507"/>
                  <a:gd name="T18" fmla="*/ 383 w 411"/>
                  <a:gd name="T19" fmla="*/ 323 h 507"/>
                  <a:gd name="T20" fmla="*/ 357 w 411"/>
                  <a:gd name="T21" fmla="*/ 367 h 507"/>
                  <a:gd name="T22" fmla="*/ 291 w 411"/>
                  <a:gd name="T23" fmla="*/ 456 h 507"/>
                  <a:gd name="T24" fmla="*/ 248 w 411"/>
                  <a:gd name="T25" fmla="*/ 488 h 507"/>
                  <a:gd name="T26" fmla="*/ 158 w 411"/>
                  <a:gd name="T27" fmla="*/ 485 h 507"/>
                  <a:gd name="T28" fmla="*/ 89 w 411"/>
                  <a:gd name="T29" fmla="*/ 420 h 507"/>
                  <a:gd name="T30" fmla="*/ 53 w 411"/>
                  <a:gd name="T31" fmla="*/ 362 h 507"/>
                  <a:gd name="T32" fmla="*/ 29 w 411"/>
                  <a:gd name="T33" fmla="*/ 324 h 507"/>
                  <a:gd name="T34" fmla="*/ 10 w 411"/>
                  <a:gd name="T35" fmla="*/ 291 h 507"/>
                  <a:gd name="T36" fmla="*/ 22 w 411"/>
                  <a:gd name="T37" fmla="*/ 22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507">
                    <a:moveTo>
                      <a:pt x="22" y="225"/>
                    </a:moveTo>
                    <a:cubicBezTo>
                      <a:pt x="20" y="189"/>
                      <a:pt x="25" y="154"/>
                      <a:pt x="37" y="120"/>
                    </a:cubicBezTo>
                    <a:cubicBezTo>
                      <a:pt x="47" y="94"/>
                      <a:pt x="60" y="69"/>
                      <a:pt x="80" y="49"/>
                    </a:cubicBezTo>
                    <a:cubicBezTo>
                      <a:pt x="100" y="28"/>
                      <a:pt x="126" y="15"/>
                      <a:pt x="154" y="9"/>
                    </a:cubicBezTo>
                    <a:cubicBezTo>
                      <a:pt x="197" y="0"/>
                      <a:pt x="239" y="0"/>
                      <a:pt x="280" y="16"/>
                    </a:cubicBezTo>
                    <a:cubicBezTo>
                      <a:pt x="314" y="29"/>
                      <a:pt x="341" y="53"/>
                      <a:pt x="359" y="85"/>
                    </a:cubicBezTo>
                    <a:cubicBezTo>
                      <a:pt x="381" y="125"/>
                      <a:pt x="391" y="168"/>
                      <a:pt x="390" y="214"/>
                    </a:cubicBezTo>
                    <a:cubicBezTo>
                      <a:pt x="390" y="218"/>
                      <a:pt x="390" y="223"/>
                      <a:pt x="390" y="228"/>
                    </a:cubicBezTo>
                    <a:cubicBezTo>
                      <a:pt x="411" y="243"/>
                      <a:pt x="409" y="264"/>
                      <a:pt x="403" y="284"/>
                    </a:cubicBezTo>
                    <a:cubicBezTo>
                      <a:pt x="400" y="298"/>
                      <a:pt x="393" y="312"/>
                      <a:pt x="383" y="323"/>
                    </a:cubicBezTo>
                    <a:cubicBezTo>
                      <a:pt x="372" y="336"/>
                      <a:pt x="364" y="351"/>
                      <a:pt x="357" y="367"/>
                    </a:cubicBezTo>
                    <a:cubicBezTo>
                      <a:pt x="339" y="400"/>
                      <a:pt x="319" y="431"/>
                      <a:pt x="291" y="456"/>
                    </a:cubicBezTo>
                    <a:cubicBezTo>
                      <a:pt x="278" y="468"/>
                      <a:pt x="263" y="479"/>
                      <a:pt x="248" y="488"/>
                    </a:cubicBezTo>
                    <a:cubicBezTo>
                      <a:pt x="218" y="507"/>
                      <a:pt x="187" y="504"/>
                      <a:pt x="158" y="485"/>
                    </a:cubicBezTo>
                    <a:cubicBezTo>
                      <a:pt x="130" y="468"/>
                      <a:pt x="107" y="447"/>
                      <a:pt x="89" y="420"/>
                    </a:cubicBezTo>
                    <a:cubicBezTo>
                      <a:pt x="76" y="401"/>
                      <a:pt x="64" y="382"/>
                      <a:pt x="53" y="362"/>
                    </a:cubicBezTo>
                    <a:cubicBezTo>
                      <a:pt x="46" y="349"/>
                      <a:pt x="39" y="335"/>
                      <a:pt x="29" y="324"/>
                    </a:cubicBezTo>
                    <a:cubicBezTo>
                      <a:pt x="21" y="314"/>
                      <a:pt x="15" y="303"/>
                      <a:pt x="10" y="291"/>
                    </a:cubicBezTo>
                    <a:cubicBezTo>
                      <a:pt x="3" y="268"/>
                      <a:pt x="0" y="245"/>
                      <a:pt x="22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6689725" y="5967413"/>
              <a:ext cx="728663" cy="184150"/>
            </a:xfrm>
            <a:custGeom>
              <a:avLst/>
              <a:gdLst>
                <a:gd name="T0" fmla="*/ 1342 w 1492"/>
                <a:gd name="T1" fmla="*/ 78 h 378"/>
                <a:gd name="T2" fmla="*/ 1390 w 1492"/>
                <a:gd name="T3" fmla="*/ 182 h 378"/>
                <a:gd name="T4" fmla="*/ 1467 w 1492"/>
                <a:gd name="T5" fmla="*/ 218 h 378"/>
                <a:gd name="T6" fmla="*/ 1486 w 1492"/>
                <a:gd name="T7" fmla="*/ 263 h 378"/>
                <a:gd name="T8" fmla="*/ 1423 w 1492"/>
                <a:gd name="T9" fmla="*/ 363 h 378"/>
                <a:gd name="T10" fmla="*/ 1312 w 1492"/>
                <a:gd name="T11" fmla="*/ 318 h 378"/>
                <a:gd name="T12" fmla="*/ 1349 w 1492"/>
                <a:gd name="T13" fmla="*/ 192 h 378"/>
                <a:gd name="T14" fmla="*/ 1334 w 1492"/>
                <a:gd name="T15" fmla="*/ 156 h 378"/>
                <a:gd name="T16" fmla="*/ 1316 w 1492"/>
                <a:gd name="T17" fmla="*/ 120 h 378"/>
                <a:gd name="T18" fmla="*/ 767 w 1492"/>
                <a:gd name="T19" fmla="*/ 120 h 378"/>
                <a:gd name="T20" fmla="*/ 767 w 1492"/>
                <a:gd name="T21" fmla="*/ 189 h 378"/>
                <a:gd name="T22" fmla="*/ 830 w 1492"/>
                <a:gd name="T23" fmla="*/ 241 h 378"/>
                <a:gd name="T24" fmla="*/ 834 w 1492"/>
                <a:gd name="T25" fmla="*/ 309 h 378"/>
                <a:gd name="T26" fmla="*/ 735 w 1492"/>
                <a:gd name="T27" fmla="*/ 371 h 378"/>
                <a:gd name="T28" fmla="*/ 655 w 1492"/>
                <a:gd name="T29" fmla="*/ 299 h 378"/>
                <a:gd name="T30" fmla="*/ 725 w 1492"/>
                <a:gd name="T31" fmla="*/ 187 h 378"/>
                <a:gd name="T32" fmla="*/ 725 w 1492"/>
                <a:gd name="T33" fmla="*/ 123 h 378"/>
                <a:gd name="T34" fmla="*/ 723 w 1492"/>
                <a:gd name="T35" fmla="*/ 121 h 378"/>
                <a:gd name="T36" fmla="*/ 721 w 1492"/>
                <a:gd name="T37" fmla="*/ 120 h 378"/>
                <a:gd name="T38" fmla="*/ 191 w 1492"/>
                <a:gd name="T39" fmla="*/ 119 h 378"/>
                <a:gd name="T40" fmla="*/ 176 w 1492"/>
                <a:gd name="T41" fmla="*/ 120 h 378"/>
                <a:gd name="T42" fmla="*/ 140 w 1492"/>
                <a:gd name="T43" fmla="*/ 191 h 378"/>
                <a:gd name="T44" fmla="*/ 190 w 1492"/>
                <a:gd name="T45" fmla="*/ 262 h 378"/>
                <a:gd name="T46" fmla="*/ 174 w 1492"/>
                <a:gd name="T47" fmla="*/ 327 h 378"/>
                <a:gd name="T48" fmla="*/ 64 w 1492"/>
                <a:gd name="T49" fmla="*/ 361 h 378"/>
                <a:gd name="T50" fmla="*/ 6 w 1492"/>
                <a:gd name="T51" fmla="*/ 261 h 378"/>
                <a:gd name="T52" fmla="*/ 102 w 1492"/>
                <a:gd name="T53" fmla="*/ 181 h 378"/>
                <a:gd name="T54" fmla="*/ 149 w 1492"/>
                <a:gd name="T55" fmla="*/ 79 h 378"/>
                <a:gd name="T56" fmla="*/ 726 w 1492"/>
                <a:gd name="T57" fmla="*/ 79 h 378"/>
                <a:gd name="T58" fmla="*/ 726 w 1492"/>
                <a:gd name="T59" fmla="*/ 9 h 378"/>
                <a:gd name="T60" fmla="*/ 764 w 1492"/>
                <a:gd name="T61" fmla="*/ 6 h 378"/>
                <a:gd name="T62" fmla="*/ 767 w 1492"/>
                <a:gd name="T63" fmla="*/ 78 h 378"/>
                <a:gd name="T64" fmla="*/ 1342 w 1492"/>
                <a:gd name="T65" fmla="*/ 78 h 378"/>
                <a:gd name="T66" fmla="*/ 98 w 1492"/>
                <a:gd name="T67" fmla="*/ 219 h 378"/>
                <a:gd name="T68" fmla="*/ 42 w 1492"/>
                <a:gd name="T69" fmla="*/ 277 h 378"/>
                <a:gd name="T70" fmla="*/ 99 w 1492"/>
                <a:gd name="T71" fmla="*/ 330 h 378"/>
                <a:gd name="T72" fmla="*/ 151 w 1492"/>
                <a:gd name="T73" fmla="*/ 276 h 378"/>
                <a:gd name="T74" fmla="*/ 98 w 1492"/>
                <a:gd name="T75" fmla="*/ 219 h 378"/>
                <a:gd name="T76" fmla="*/ 1393 w 1492"/>
                <a:gd name="T77" fmla="*/ 331 h 378"/>
                <a:gd name="T78" fmla="*/ 1449 w 1492"/>
                <a:gd name="T79" fmla="*/ 273 h 378"/>
                <a:gd name="T80" fmla="*/ 1393 w 1492"/>
                <a:gd name="T81" fmla="*/ 219 h 378"/>
                <a:gd name="T82" fmla="*/ 1341 w 1492"/>
                <a:gd name="T83" fmla="*/ 276 h 378"/>
                <a:gd name="T84" fmla="*/ 1393 w 1492"/>
                <a:gd name="T85" fmla="*/ 331 h 378"/>
                <a:gd name="T86" fmla="*/ 802 w 1492"/>
                <a:gd name="T87" fmla="*/ 278 h 378"/>
                <a:gd name="T88" fmla="*/ 745 w 1492"/>
                <a:gd name="T89" fmla="*/ 224 h 378"/>
                <a:gd name="T90" fmla="*/ 690 w 1492"/>
                <a:gd name="T91" fmla="*/ 279 h 378"/>
                <a:gd name="T92" fmla="*/ 743 w 1492"/>
                <a:gd name="T93" fmla="*/ 334 h 378"/>
                <a:gd name="T94" fmla="*/ 802 w 1492"/>
                <a:gd name="T95" fmla="*/ 2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2" h="378">
                  <a:moveTo>
                    <a:pt x="1342" y="78"/>
                  </a:moveTo>
                  <a:cubicBezTo>
                    <a:pt x="1359" y="114"/>
                    <a:pt x="1374" y="148"/>
                    <a:pt x="1390" y="182"/>
                  </a:cubicBezTo>
                  <a:cubicBezTo>
                    <a:pt x="1422" y="180"/>
                    <a:pt x="1447" y="194"/>
                    <a:pt x="1467" y="218"/>
                  </a:cubicBezTo>
                  <a:cubicBezTo>
                    <a:pt x="1478" y="231"/>
                    <a:pt x="1484" y="246"/>
                    <a:pt x="1486" y="263"/>
                  </a:cubicBezTo>
                  <a:cubicBezTo>
                    <a:pt x="1492" y="320"/>
                    <a:pt x="1454" y="352"/>
                    <a:pt x="1423" y="363"/>
                  </a:cubicBezTo>
                  <a:cubicBezTo>
                    <a:pt x="1376" y="377"/>
                    <a:pt x="1332" y="356"/>
                    <a:pt x="1312" y="318"/>
                  </a:cubicBezTo>
                  <a:cubicBezTo>
                    <a:pt x="1295" y="284"/>
                    <a:pt x="1291" y="236"/>
                    <a:pt x="1349" y="192"/>
                  </a:cubicBezTo>
                  <a:cubicBezTo>
                    <a:pt x="1349" y="178"/>
                    <a:pt x="1340" y="168"/>
                    <a:pt x="1334" y="156"/>
                  </a:cubicBezTo>
                  <a:cubicBezTo>
                    <a:pt x="1329" y="144"/>
                    <a:pt x="1322" y="132"/>
                    <a:pt x="1316" y="120"/>
                  </a:cubicBezTo>
                  <a:cubicBezTo>
                    <a:pt x="1133" y="120"/>
                    <a:pt x="951" y="120"/>
                    <a:pt x="767" y="120"/>
                  </a:cubicBezTo>
                  <a:cubicBezTo>
                    <a:pt x="767" y="143"/>
                    <a:pt x="767" y="165"/>
                    <a:pt x="767" y="189"/>
                  </a:cubicBezTo>
                  <a:cubicBezTo>
                    <a:pt x="795" y="197"/>
                    <a:pt x="817" y="213"/>
                    <a:pt x="830" y="241"/>
                  </a:cubicBezTo>
                  <a:cubicBezTo>
                    <a:pt x="840" y="263"/>
                    <a:pt x="841" y="286"/>
                    <a:pt x="834" y="309"/>
                  </a:cubicBezTo>
                  <a:cubicBezTo>
                    <a:pt x="825" y="338"/>
                    <a:pt x="790" y="376"/>
                    <a:pt x="735" y="371"/>
                  </a:cubicBezTo>
                  <a:cubicBezTo>
                    <a:pt x="700" y="368"/>
                    <a:pt x="662" y="336"/>
                    <a:pt x="655" y="299"/>
                  </a:cubicBezTo>
                  <a:cubicBezTo>
                    <a:pt x="645" y="250"/>
                    <a:pt x="667" y="215"/>
                    <a:pt x="725" y="187"/>
                  </a:cubicBezTo>
                  <a:cubicBezTo>
                    <a:pt x="725" y="166"/>
                    <a:pt x="725" y="144"/>
                    <a:pt x="725" y="123"/>
                  </a:cubicBezTo>
                  <a:cubicBezTo>
                    <a:pt x="724" y="122"/>
                    <a:pt x="723" y="121"/>
                    <a:pt x="723" y="121"/>
                  </a:cubicBezTo>
                  <a:cubicBezTo>
                    <a:pt x="722" y="121"/>
                    <a:pt x="722" y="120"/>
                    <a:pt x="721" y="120"/>
                  </a:cubicBezTo>
                  <a:cubicBezTo>
                    <a:pt x="544" y="120"/>
                    <a:pt x="368" y="119"/>
                    <a:pt x="191" y="119"/>
                  </a:cubicBezTo>
                  <a:cubicBezTo>
                    <a:pt x="187" y="119"/>
                    <a:pt x="182" y="119"/>
                    <a:pt x="176" y="120"/>
                  </a:cubicBezTo>
                  <a:cubicBezTo>
                    <a:pt x="164" y="143"/>
                    <a:pt x="152" y="167"/>
                    <a:pt x="140" y="191"/>
                  </a:cubicBezTo>
                  <a:cubicBezTo>
                    <a:pt x="168" y="209"/>
                    <a:pt x="185" y="232"/>
                    <a:pt x="190" y="262"/>
                  </a:cubicBezTo>
                  <a:cubicBezTo>
                    <a:pt x="193" y="286"/>
                    <a:pt x="186" y="308"/>
                    <a:pt x="174" y="327"/>
                  </a:cubicBezTo>
                  <a:cubicBezTo>
                    <a:pt x="153" y="359"/>
                    <a:pt x="111" y="378"/>
                    <a:pt x="64" y="361"/>
                  </a:cubicBezTo>
                  <a:cubicBezTo>
                    <a:pt x="31" y="349"/>
                    <a:pt x="0" y="315"/>
                    <a:pt x="6" y="261"/>
                  </a:cubicBezTo>
                  <a:cubicBezTo>
                    <a:pt x="10" y="219"/>
                    <a:pt x="47" y="188"/>
                    <a:pt x="102" y="181"/>
                  </a:cubicBezTo>
                  <a:cubicBezTo>
                    <a:pt x="117" y="148"/>
                    <a:pt x="132" y="115"/>
                    <a:pt x="149" y="79"/>
                  </a:cubicBezTo>
                  <a:cubicBezTo>
                    <a:pt x="340" y="79"/>
                    <a:pt x="531" y="79"/>
                    <a:pt x="726" y="79"/>
                  </a:cubicBezTo>
                  <a:cubicBezTo>
                    <a:pt x="726" y="54"/>
                    <a:pt x="726" y="31"/>
                    <a:pt x="726" y="9"/>
                  </a:cubicBezTo>
                  <a:cubicBezTo>
                    <a:pt x="739" y="0"/>
                    <a:pt x="750" y="2"/>
                    <a:pt x="764" y="6"/>
                  </a:cubicBezTo>
                  <a:cubicBezTo>
                    <a:pt x="769" y="29"/>
                    <a:pt x="763" y="53"/>
                    <a:pt x="767" y="78"/>
                  </a:cubicBezTo>
                  <a:cubicBezTo>
                    <a:pt x="959" y="78"/>
                    <a:pt x="1149" y="78"/>
                    <a:pt x="1342" y="78"/>
                  </a:cubicBezTo>
                  <a:close/>
                  <a:moveTo>
                    <a:pt x="98" y="219"/>
                  </a:moveTo>
                  <a:cubicBezTo>
                    <a:pt x="59" y="229"/>
                    <a:pt x="40" y="248"/>
                    <a:pt x="42" y="277"/>
                  </a:cubicBezTo>
                  <a:cubicBezTo>
                    <a:pt x="45" y="303"/>
                    <a:pt x="59" y="324"/>
                    <a:pt x="99" y="330"/>
                  </a:cubicBezTo>
                  <a:cubicBezTo>
                    <a:pt x="141" y="321"/>
                    <a:pt x="151" y="306"/>
                    <a:pt x="151" y="276"/>
                  </a:cubicBezTo>
                  <a:cubicBezTo>
                    <a:pt x="152" y="246"/>
                    <a:pt x="142" y="229"/>
                    <a:pt x="98" y="219"/>
                  </a:cubicBezTo>
                  <a:close/>
                  <a:moveTo>
                    <a:pt x="1393" y="331"/>
                  </a:moveTo>
                  <a:cubicBezTo>
                    <a:pt x="1438" y="321"/>
                    <a:pt x="1447" y="301"/>
                    <a:pt x="1449" y="273"/>
                  </a:cubicBezTo>
                  <a:cubicBezTo>
                    <a:pt x="1451" y="245"/>
                    <a:pt x="1431" y="227"/>
                    <a:pt x="1393" y="219"/>
                  </a:cubicBezTo>
                  <a:cubicBezTo>
                    <a:pt x="1350" y="229"/>
                    <a:pt x="1340" y="246"/>
                    <a:pt x="1341" y="276"/>
                  </a:cubicBezTo>
                  <a:cubicBezTo>
                    <a:pt x="1341" y="306"/>
                    <a:pt x="1351" y="321"/>
                    <a:pt x="1393" y="331"/>
                  </a:cubicBezTo>
                  <a:close/>
                  <a:moveTo>
                    <a:pt x="802" y="278"/>
                  </a:moveTo>
                  <a:cubicBezTo>
                    <a:pt x="792" y="241"/>
                    <a:pt x="784" y="230"/>
                    <a:pt x="745" y="224"/>
                  </a:cubicBezTo>
                  <a:cubicBezTo>
                    <a:pt x="711" y="229"/>
                    <a:pt x="695" y="249"/>
                    <a:pt x="690" y="279"/>
                  </a:cubicBezTo>
                  <a:cubicBezTo>
                    <a:pt x="694" y="312"/>
                    <a:pt x="713" y="331"/>
                    <a:pt x="743" y="334"/>
                  </a:cubicBezTo>
                  <a:cubicBezTo>
                    <a:pt x="781" y="331"/>
                    <a:pt x="796" y="310"/>
                    <a:pt x="802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2924783" y="4029822"/>
            <a:ext cx="453777" cy="565391"/>
            <a:chOff x="-944" y="3325"/>
            <a:chExt cx="404" cy="545"/>
          </a:xfrm>
          <a:solidFill>
            <a:schemeClr val="bg1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-863" y="3485"/>
              <a:ext cx="259" cy="225"/>
            </a:xfrm>
            <a:custGeom>
              <a:avLst/>
              <a:gdLst>
                <a:gd name="T0" fmla="*/ 1075 w 1133"/>
                <a:gd name="T1" fmla="*/ 3 h 982"/>
                <a:gd name="T2" fmla="*/ 398 w 1133"/>
                <a:gd name="T3" fmla="*/ 585 h 982"/>
                <a:gd name="T4" fmla="*/ 146 w 1133"/>
                <a:gd name="T5" fmla="*/ 387 h 982"/>
                <a:gd name="T6" fmla="*/ 4 w 1133"/>
                <a:gd name="T7" fmla="*/ 509 h 982"/>
                <a:gd name="T8" fmla="*/ 464 w 1133"/>
                <a:gd name="T9" fmla="*/ 976 h 982"/>
                <a:gd name="T10" fmla="*/ 477 w 1133"/>
                <a:gd name="T11" fmla="*/ 982 h 982"/>
                <a:gd name="T12" fmla="*/ 481 w 1133"/>
                <a:gd name="T13" fmla="*/ 982 h 982"/>
                <a:gd name="T14" fmla="*/ 494 w 1133"/>
                <a:gd name="T15" fmla="*/ 970 h 982"/>
                <a:gd name="T16" fmla="*/ 1125 w 1133"/>
                <a:gd name="T17" fmla="*/ 97 h 982"/>
                <a:gd name="T18" fmla="*/ 1129 w 1133"/>
                <a:gd name="T19" fmla="*/ 76 h 982"/>
                <a:gd name="T20" fmla="*/ 1075 w 1133"/>
                <a:gd name="T21" fmla="*/ 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3" h="982">
                  <a:moveTo>
                    <a:pt x="1075" y="3"/>
                  </a:moveTo>
                  <a:cubicBezTo>
                    <a:pt x="739" y="209"/>
                    <a:pt x="497" y="469"/>
                    <a:pt x="398" y="585"/>
                  </a:cubicBezTo>
                  <a:cubicBezTo>
                    <a:pt x="146" y="387"/>
                    <a:pt x="146" y="387"/>
                    <a:pt x="146" y="387"/>
                  </a:cubicBezTo>
                  <a:cubicBezTo>
                    <a:pt x="139" y="382"/>
                    <a:pt x="0" y="505"/>
                    <a:pt x="4" y="509"/>
                  </a:cubicBezTo>
                  <a:cubicBezTo>
                    <a:pt x="464" y="976"/>
                    <a:pt x="464" y="976"/>
                    <a:pt x="464" y="976"/>
                  </a:cubicBezTo>
                  <a:cubicBezTo>
                    <a:pt x="467" y="980"/>
                    <a:pt x="472" y="982"/>
                    <a:pt x="477" y="982"/>
                  </a:cubicBezTo>
                  <a:cubicBezTo>
                    <a:pt x="478" y="982"/>
                    <a:pt x="479" y="982"/>
                    <a:pt x="481" y="982"/>
                  </a:cubicBezTo>
                  <a:cubicBezTo>
                    <a:pt x="487" y="980"/>
                    <a:pt x="492" y="976"/>
                    <a:pt x="494" y="970"/>
                  </a:cubicBezTo>
                  <a:cubicBezTo>
                    <a:pt x="568" y="781"/>
                    <a:pt x="813" y="384"/>
                    <a:pt x="1125" y="97"/>
                  </a:cubicBezTo>
                  <a:cubicBezTo>
                    <a:pt x="1131" y="92"/>
                    <a:pt x="1133" y="83"/>
                    <a:pt x="1129" y="76"/>
                  </a:cubicBezTo>
                  <a:cubicBezTo>
                    <a:pt x="1129" y="76"/>
                    <a:pt x="1079" y="0"/>
                    <a:pt x="107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-944" y="3325"/>
              <a:ext cx="404" cy="545"/>
            </a:xfrm>
            <a:custGeom>
              <a:avLst/>
              <a:gdLst>
                <a:gd name="T0" fmla="*/ 1729 w 1764"/>
                <a:gd name="T1" fmla="*/ 289 h 2382"/>
                <a:gd name="T2" fmla="*/ 914 w 1764"/>
                <a:gd name="T3" fmla="*/ 22 h 2382"/>
                <a:gd name="T4" fmla="*/ 882 w 1764"/>
                <a:gd name="T5" fmla="*/ 0 h 2382"/>
                <a:gd name="T6" fmla="*/ 882 w 1764"/>
                <a:gd name="T7" fmla="*/ 0 h 2382"/>
                <a:gd name="T8" fmla="*/ 849 w 1764"/>
                <a:gd name="T9" fmla="*/ 22 h 2382"/>
                <a:gd name="T10" fmla="*/ 35 w 1764"/>
                <a:gd name="T11" fmla="*/ 289 h 2382"/>
                <a:gd name="T12" fmla="*/ 0 w 1764"/>
                <a:gd name="T13" fmla="*/ 324 h 2382"/>
                <a:gd name="T14" fmla="*/ 0 w 1764"/>
                <a:gd name="T15" fmla="*/ 1508 h 2382"/>
                <a:gd name="T16" fmla="*/ 868 w 1764"/>
                <a:gd name="T17" fmla="*/ 2379 h 2382"/>
                <a:gd name="T18" fmla="*/ 882 w 1764"/>
                <a:gd name="T19" fmla="*/ 2382 h 2382"/>
                <a:gd name="T20" fmla="*/ 896 w 1764"/>
                <a:gd name="T21" fmla="*/ 2379 h 2382"/>
                <a:gd name="T22" fmla="*/ 1764 w 1764"/>
                <a:gd name="T23" fmla="*/ 1508 h 2382"/>
                <a:gd name="T24" fmla="*/ 1764 w 1764"/>
                <a:gd name="T25" fmla="*/ 324 h 2382"/>
                <a:gd name="T26" fmla="*/ 1729 w 1764"/>
                <a:gd name="T27" fmla="*/ 289 h 2382"/>
                <a:gd name="T28" fmla="*/ 1573 w 1764"/>
                <a:gd name="T29" fmla="*/ 1439 h 2382"/>
                <a:gd name="T30" fmla="*/ 893 w 1764"/>
                <a:gd name="T31" fmla="*/ 2121 h 2382"/>
                <a:gd name="T32" fmla="*/ 882 w 1764"/>
                <a:gd name="T33" fmla="*/ 2123 h 2382"/>
                <a:gd name="T34" fmla="*/ 871 w 1764"/>
                <a:gd name="T35" fmla="*/ 2121 h 2382"/>
                <a:gd name="T36" fmla="*/ 191 w 1764"/>
                <a:gd name="T37" fmla="*/ 1439 h 2382"/>
                <a:gd name="T38" fmla="*/ 191 w 1764"/>
                <a:gd name="T39" fmla="*/ 512 h 2382"/>
                <a:gd name="T40" fmla="*/ 219 w 1764"/>
                <a:gd name="T41" fmla="*/ 485 h 2382"/>
                <a:gd name="T42" fmla="*/ 857 w 1764"/>
                <a:gd name="T43" fmla="*/ 276 h 2382"/>
                <a:gd name="T44" fmla="*/ 882 w 1764"/>
                <a:gd name="T45" fmla="*/ 259 h 2382"/>
                <a:gd name="T46" fmla="*/ 882 w 1764"/>
                <a:gd name="T47" fmla="*/ 259 h 2382"/>
                <a:gd name="T48" fmla="*/ 907 w 1764"/>
                <a:gd name="T49" fmla="*/ 276 h 2382"/>
                <a:gd name="T50" fmla="*/ 1545 w 1764"/>
                <a:gd name="T51" fmla="*/ 485 h 2382"/>
                <a:gd name="T52" fmla="*/ 1572 w 1764"/>
                <a:gd name="T53" fmla="*/ 512 h 2382"/>
                <a:gd name="T54" fmla="*/ 1573 w 1764"/>
                <a:gd name="T55" fmla="*/ 1439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4" h="2382">
                  <a:moveTo>
                    <a:pt x="1729" y="289"/>
                  </a:moveTo>
                  <a:cubicBezTo>
                    <a:pt x="1033" y="289"/>
                    <a:pt x="915" y="25"/>
                    <a:pt x="914" y="22"/>
                  </a:cubicBezTo>
                  <a:cubicBezTo>
                    <a:pt x="909" y="9"/>
                    <a:pt x="897" y="1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868" y="0"/>
                    <a:pt x="855" y="9"/>
                    <a:pt x="849" y="22"/>
                  </a:cubicBezTo>
                  <a:cubicBezTo>
                    <a:pt x="849" y="24"/>
                    <a:pt x="728" y="289"/>
                    <a:pt x="35" y="289"/>
                  </a:cubicBezTo>
                  <a:cubicBezTo>
                    <a:pt x="15" y="289"/>
                    <a:pt x="0" y="305"/>
                    <a:pt x="0" y="324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0" y="1993"/>
                    <a:pt x="833" y="2363"/>
                    <a:pt x="868" y="2379"/>
                  </a:cubicBezTo>
                  <a:cubicBezTo>
                    <a:pt x="873" y="2381"/>
                    <a:pt x="877" y="2382"/>
                    <a:pt x="882" y="2382"/>
                  </a:cubicBezTo>
                  <a:cubicBezTo>
                    <a:pt x="887" y="2382"/>
                    <a:pt x="892" y="2381"/>
                    <a:pt x="896" y="2379"/>
                  </a:cubicBezTo>
                  <a:cubicBezTo>
                    <a:pt x="932" y="2363"/>
                    <a:pt x="1764" y="1993"/>
                    <a:pt x="1764" y="1508"/>
                  </a:cubicBezTo>
                  <a:cubicBezTo>
                    <a:pt x="1764" y="324"/>
                    <a:pt x="1764" y="324"/>
                    <a:pt x="1764" y="324"/>
                  </a:cubicBezTo>
                  <a:cubicBezTo>
                    <a:pt x="1764" y="305"/>
                    <a:pt x="1749" y="289"/>
                    <a:pt x="1729" y="289"/>
                  </a:cubicBezTo>
                  <a:close/>
                  <a:moveTo>
                    <a:pt x="1573" y="1439"/>
                  </a:moveTo>
                  <a:cubicBezTo>
                    <a:pt x="1573" y="1818"/>
                    <a:pt x="921" y="2109"/>
                    <a:pt x="893" y="2121"/>
                  </a:cubicBezTo>
                  <a:cubicBezTo>
                    <a:pt x="889" y="2122"/>
                    <a:pt x="885" y="2123"/>
                    <a:pt x="882" y="2123"/>
                  </a:cubicBezTo>
                  <a:cubicBezTo>
                    <a:pt x="878" y="2123"/>
                    <a:pt x="875" y="2122"/>
                    <a:pt x="871" y="2121"/>
                  </a:cubicBezTo>
                  <a:cubicBezTo>
                    <a:pt x="844" y="2109"/>
                    <a:pt x="191" y="1818"/>
                    <a:pt x="191" y="1439"/>
                  </a:cubicBezTo>
                  <a:cubicBezTo>
                    <a:pt x="191" y="512"/>
                    <a:pt x="191" y="512"/>
                    <a:pt x="191" y="512"/>
                  </a:cubicBezTo>
                  <a:cubicBezTo>
                    <a:pt x="191" y="497"/>
                    <a:pt x="203" y="485"/>
                    <a:pt x="219" y="485"/>
                  </a:cubicBezTo>
                  <a:cubicBezTo>
                    <a:pt x="762" y="485"/>
                    <a:pt x="856" y="278"/>
                    <a:pt x="857" y="276"/>
                  </a:cubicBezTo>
                  <a:cubicBezTo>
                    <a:pt x="861" y="266"/>
                    <a:pt x="871" y="259"/>
                    <a:pt x="882" y="259"/>
                  </a:cubicBezTo>
                  <a:cubicBezTo>
                    <a:pt x="882" y="259"/>
                    <a:pt x="882" y="259"/>
                    <a:pt x="882" y="259"/>
                  </a:cubicBezTo>
                  <a:cubicBezTo>
                    <a:pt x="893" y="259"/>
                    <a:pt x="903" y="266"/>
                    <a:pt x="907" y="276"/>
                  </a:cubicBezTo>
                  <a:cubicBezTo>
                    <a:pt x="908" y="278"/>
                    <a:pt x="1000" y="485"/>
                    <a:pt x="1545" y="485"/>
                  </a:cubicBezTo>
                  <a:cubicBezTo>
                    <a:pt x="1560" y="485"/>
                    <a:pt x="1572" y="497"/>
                    <a:pt x="1572" y="512"/>
                  </a:cubicBezTo>
                  <a:cubicBezTo>
                    <a:pt x="1573" y="1439"/>
                    <a:pt x="1573" y="1439"/>
                    <a:pt x="1573" y="1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445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4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BFSI Credentials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3886" y="2505450"/>
            <a:ext cx="3692979" cy="200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754" y="1023938"/>
            <a:ext cx="4053909" cy="3660775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58" y="3705920"/>
            <a:ext cx="1655822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100+ </a:t>
            </a:r>
            <a:r>
              <a:rPr lang="en-US" sz="1000" dirty="0">
                <a:solidFill>
                  <a:prstClr val="black"/>
                </a:solidFill>
              </a:rPr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627" y="4005894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80+ </a:t>
            </a:r>
            <a:r>
              <a:rPr lang="en-US" sz="1000" dirty="0">
                <a:solidFill>
                  <a:prstClr val="black"/>
                </a:solidFill>
              </a:rPr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616" y="3663037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35+ </a:t>
            </a:r>
            <a:r>
              <a:rPr lang="en-US" sz="1000" dirty="0">
                <a:solidFill>
                  <a:prstClr val="black"/>
                </a:solidFill>
              </a:rPr>
              <a:t>SOC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537" y="2094129"/>
            <a:ext cx="17129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300+ </a:t>
            </a:r>
            <a:r>
              <a:rPr lang="en-US" sz="1000" dirty="0">
                <a:solidFill>
                  <a:prstClr val="black"/>
                </a:solidFill>
              </a:rPr>
              <a:t>data center services projects executed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" y="1449006"/>
            <a:ext cx="758012" cy="6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357755" y="3055390"/>
            <a:ext cx="176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2392120" y="3048859"/>
            <a:ext cx="174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385506" y="1102019"/>
            <a:ext cx="1744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50" b="1" dirty="0">
                <a:solidFill>
                  <a:prstClr val="black"/>
                </a:solidFill>
              </a:rPr>
              <a:t>Data center Services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302476" y="2099471"/>
            <a:ext cx="17129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50+ &amp; counting</a:t>
            </a:r>
          </a:p>
          <a:p>
            <a:pPr algn="ctr" defTabSz="685800"/>
            <a:r>
              <a:rPr lang="en-US" sz="1000" dirty="0">
                <a:solidFill>
                  <a:prstClr val="black"/>
                </a:solidFill>
              </a:rPr>
              <a:t>Marquee logos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430" y="1451042"/>
            <a:ext cx="745834" cy="655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1692" y="1023938"/>
            <a:ext cx="4140368" cy="3644787"/>
            <a:chOff x="4514850" y="800100"/>
            <a:chExt cx="4183203" cy="4184161"/>
          </a:xfrm>
        </p:grpSpPr>
        <p:sp>
          <p:nvSpPr>
            <p:cNvPr id="44" name="Rectangle 43"/>
            <p:cNvSpPr/>
            <p:nvPr/>
          </p:nvSpPr>
          <p:spPr>
            <a:xfrm>
              <a:off x="4514850" y="800100"/>
              <a:ext cx="4057650" cy="417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>
            <a:xfrm>
              <a:off x="5348740" y="3407270"/>
              <a:ext cx="1452192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10000+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57" name="TextBox 56"/>
            <p:cNvSpPr txBox="1">
              <a:spLocks/>
            </p:cNvSpPr>
            <p:nvPr/>
          </p:nvSpPr>
          <p:spPr>
            <a:xfrm>
              <a:off x="7206343" y="4171618"/>
              <a:ext cx="1491710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3000+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Insurance co.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7200900" y="3407817"/>
              <a:ext cx="1449265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5000+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Co-operative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63" name="TextBox 62"/>
            <p:cNvSpPr txBox="1">
              <a:spLocks/>
            </p:cNvSpPr>
            <p:nvPr/>
          </p:nvSpPr>
          <p:spPr>
            <a:xfrm>
              <a:off x="5350325" y="4220958"/>
              <a:ext cx="1345700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4500+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Private bank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pic>
          <p:nvPicPr>
            <p:cNvPr id="1038" name="Picture 14" descr="Image result for bank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1" y="3417751"/>
              <a:ext cx="649751" cy="6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anks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339" y="3391350"/>
              <a:ext cx="592048" cy="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private bank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45" y="4221600"/>
              <a:ext cx="624781" cy="6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13146\Desktop\Untitl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97" y="4216107"/>
              <a:ext cx="620246" cy="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04CD7C-B93D-48E1-A273-AFE6E94326DB}"/>
                </a:ext>
              </a:extLst>
            </p:cNvPr>
            <p:cNvSpPr txBox="1"/>
            <p:nvPr/>
          </p:nvSpPr>
          <p:spPr>
            <a:xfrm>
              <a:off x="5600700" y="857250"/>
              <a:ext cx="2000250" cy="3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5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105C7-4E03-4FC7-8978-3975DDAE75A5}"/>
                </a:ext>
              </a:extLst>
            </p:cNvPr>
            <p:cNvSpPr txBox="1"/>
            <p:nvPr/>
          </p:nvSpPr>
          <p:spPr>
            <a:xfrm>
              <a:off x="5695900" y="3043047"/>
              <a:ext cx="2000250" cy="28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0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19DDFA-CA20-499F-98D7-C6D1ED7B1E20}"/>
                </a:ext>
              </a:extLst>
            </p:cNvPr>
            <p:cNvSpPr txBox="1">
              <a:spLocks/>
            </p:cNvSpPr>
            <p:nvPr/>
          </p:nvSpPr>
          <p:spPr>
            <a:xfrm>
              <a:off x="5935178" y="2124951"/>
              <a:ext cx="1551472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15+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network &amp; transformation project executed </a:t>
              </a:r>
            </a:p>
          </p:txBody>
        </p:sp>
        <p:pic>
          <p:nvPicPr>
            <p:cNvPr id="1026" name="Picture 2" descr="Image result for network services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93" y="1391347"/>
              <a:ext cx="746441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43325" y="751746"/>
            <a:ext cx="1657350" cy="1138176"/>
            <a:chOff x="3661002" y="751746"/>
            <a:chExt cx="1657350" cy="1138176"/>
          </a:xfrm>
        </p:grpSpPr>
        <p:sp>
          <p:nvSpPr>
            <p:cNvPr id="6" name="TextBox 5"/>
            <p:cNvSpPr txBox="1"/>
            <p:nvPr/>
          </p:nvSpPr>
          <p:spPr>
            <a:xfrm>
              <a:off x="3661002" y="1489812"/>
              <a:ext cx="1657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35%+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Revenue from </a:t>
              </a:r>
              <a:r>
                <a:rPr lang="en-US" sz="1000" b="1" dirty="0">
                  <a:solidFill>
                    <a:prstClr val="black"/>
                  </a:solidFill>
                </a:rPr>
                <a:t>BFSI</a:t>
              </a:r>
            </a:p>
          </p:txBody>
        </p:sp>
        <p:pic>
          <p:nvPicPr>
            <p:cNvPr id="1036" name="Picture 12" descr="Image result for revenue share ic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90" y="751746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353773" y="4157078"/>
            <a:ext cx="229442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  <a:latin typeface="Trebuchet MS" pitchFamily="34" charset="0"/>
              </a:rPr>
              <a:t>25+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7741" y="4341359"/>
            <a:ext cx="1949729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20+ </a:t>
            </a:r>
            <a:r>
              <a:rPr lang="en-US" sz="1000" dirty="0">
                <a:solidFill>
                  <a:prstClr val="black"/>
                </a:solidFill>
              </a:rPr>
              <a:t>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41108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63599" y="1036638"/>
            <a:ext cx="1737116" cy="3648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138" y="3142812"/>
            <a:ext cx="15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DC/ DR &amp; CLOUD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" y="1902322"/>
            <a:ext cx="1252276" cy="12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357051" y="1139358"/>
            <a:ext cx="5392048" cy="406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7051" y="3748860"/>
            <a:ext cx="5392048" cy="406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3357051" y="1735214"/>
            <a:ext cx="5392048" cy="40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3357051" y="2331070"/>
            <a:ext cx="5392048" cy="239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3357051" y="3319717"/>
            <a:ext cx="5392048" cy="239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3353530" y="2760213"/>
            <a:ext cx="5434900" cy="369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8254" y="4344716"/>
            <a:ext cx="5392048" cy="239415"/>
          </a:xfrm>
          <a:prstGeom prst="rect">
            <a:avLst/>
          </a:prstGeom>
          <a:solidFill>
            <a:schemeClr val="bg2"/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  <p:pic>
        <p:nvPicPr>
          <p:cNvPr id="1026" name="Picture 2" descr="Image result for Max Bupa Health Insura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13" y="1105975"/>
            <a:ext cx="910281" cy="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neral Insurance Corp. web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7" y="1663224"/>
            <a:ext cx="826792" cy="5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urance Information Bureau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092" b="11197"/>
          <a:stretch/>
        </p:blipFill>
        <p:spPr bwMode="auto">
          <a:xfrm>
            <a:off x="2526630" y="2245190"/>
            <a:ext cx="436246" cy="4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ahabad Bank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2731389"/>
            <a:ext cx="1009661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ental Insurance Company General Insuran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8885" r="7222" b="19900"/>
          <a:stretch/>
        </p:blipFill>
        <p:spPr bwMode="auto">
          <a:xfrm>
            <a:off x="2236018" y="3265856"/>
            <a:ext cx="1017471" cy="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HFL General Insuranc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3774010"/>
            <a:ext cx="1009661" cy="3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ax Life Insuranc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4" y="4283665"/>
            <a:ext cx="678259" cy="3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36018" y="1640350"/>
            <a:ext cx="6538094" cy="2609502"/>
            <a:chOff x="3402464" y="1640350"/>
            <a:chExt cx="5371648" cy="26095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02464" y="4249852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02464" y="365399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4" y="3224853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02464" y="2665349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02464" y="223620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402464" y="1640350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3599" y="1036638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81313" y="1120756"/>
            <a:ext cx="5392800" cy="42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1313" y="1714750"/>
            <a:ext cx="5392800" cy="42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1313" y="2308744"/>
            <a:ext cx="5392800" cy="42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81313" y="2986856"/>
            <a:ext cx="5392800" cy="42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3381313" y="3580850"/>
            <a:ext cx="5392800" cy="425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3381313" y="4174844"/>
            <a:ext cx="5392800" cy="425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36018" y="40907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36018" y="34967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36018" y="2860679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6018" y="22246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36018" y="16306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63599" y="2902732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99" y="2213827"/>
            <a:ext cx="17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737" y="4108480"/>
            <a:ext cx="159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0" y="3212743"/>
            <a:ext cx="888115" cy="7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0" y="1284906"/>
            <a:ext cx="954394" cy="7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5" y="1197060"/>
            <a:ext cx="1035611" cy="282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78" y="1800546"/>
            <a:ext cx="775570" cy="252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8" y="2230646"/>
            <a:ext cx="795460" cy="5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1" y="3041795"/>
            <a:ext cx="980935" cy="317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1" y="3551243"/>
            <a:ext cx="1066800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0" y="4117959"/>
            <a:ext cx="579439" cy="5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5637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4988</Words>
  <Application>Microsoft Office PowerPoint</Application>
  <PresentationFormat>On-screen Show (16:9)</PresentationFormat>
  <Paragraphs>1453</Paragraphs>
  <Slides>54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Sify New Theme</vt:lpstr>
      <vt:lpstr>PowerPoint Presentation</vt:lpstr>
      <vt:lpstr>AGENDA</vt:lpstr>
      <vt:lpstr>PowerPoint Presentation</vt:lpstr>
      <vt:lpstr>SIFY’S JOURNEY SO FAR…</vt:lpstr>
      <vt:lpstr>SIFY FINANCIALS</vt:lpstr>
      <vt:lpstr>BFSI Credentials</vt:lpstr>
      <vt:lpstr>SIFY’S INVESTMENT IN DIGITAL AGE TECHNOLOGY</vt:lpstr>
      <vt:lpstr>ICT Services Led Transformation Leadership in BFSI (1/2)</vt:lpstr>
      <vt:lpstr>ICT Services Led Transformation Leadership in BFSI (2/2)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PowerPoint Presentation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Key References – Private (BFSI) (1/2)</vt:lpstr>
      <vt:lpstr>Key References – Private (BFSI) (2/2)</vt:lpstr>
      <vt:lpstr>PowerPoint Presentation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Network References &amp; Transformation Capabilities</vt:lpstr>
      <vt:lpstr>PowerPoint Presentation</vt:lpstr>
      <vt:lpstr>Security services engagement models</vt:lpstr>
      <vt:lpstr>Security services delivery models : Dedicated &amp; captive</vt:lpstr>
      <vt:lpstr>Security services delivery models : from the cloud</vt:lpstr>
      <vt:lpstr>Security services delivery models : for the cloud</vt:lpstr>
      <vt:lpstr>Security services:  Security domains</vt:lpstr>
      <vt:lpstr>Security Services Execution Proof Points</vt:lpstr>
      <vt:lpstr>PowerPoint Presentation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PowerPoint Presentation</vt:lpstr>
      <vt:lpstr>SIFY – BFSI CUSTOMERS</vt:lpstr>
      <vt:lpstr>Why Sify for Manappuram Finance? (WIP – inputs to come from the sales team)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107</cp:revision>
  <dcterms:created xsi:type="dcterms:W3CDTF">2018-05-30T06:38:40Z</dcterms:created>
  <dcterms:modified xsi:type="dcterms:W3CDTF">2023-09-19T04:14:40Z</dcterms:modified>
</cp:coreProperties>
</file>