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  <p:sldMasterId id="2147483705" r:id="rId6"/>
    <p:sldMasterId id="2147483719" r:id="rId7"/>
  </p:sldMasterIdLst>
  <p:notesMasterIdLst>
    <p:notesMasterId r:id="rId42"/>
  </p:notesMasterIdLst>
  <p:sldIdLst>
    <p:sldId id="689" r:id="rId8"/>
    <p:sldId id="694" r:id="rId9"/>
    <p:sldId id="692" r:id="rId10"/>
    <p:sldId id="516" r:id="rId11"/>
    <p:sldId id="695" r:id="rId12"/>
    <p:sldId id="705" r:id="rId13"/>
    <p:sldId id="675" r:id="rId14"/>
    <p:sldId id="696" r:id="rId15"/>
    <p:sldId id="697" r:id="rId16"/>
    <p:sldId id="304" r:id="rId17"/>
    <p:sldId id="483" r:id="rId18"/>
    <p:sldId id="2555" r:id="rId19"/>
    <p:sldId id="691" r:id="rId20"/>
    <p:sldId id="678" r:id="rId21"/>
    <p:sldId id="679" r:id="rId22"/>
    <p:sldId id="680" r:id="rId23"/>
    <p:sldId id="681" r:id="rId24"/>
    <p:sldId id="682" r:id="rId25"/>
    <p:sldId id="683" r:id="rId26"/>
    <p:sldId id="684" r:id="rId27"/>
    <p:sldId id="685" r:id="rId28"/>
    <p:sldId id="686" r:id="rId29"/>
    <p:sldId id="687" r:id="rId30"/>
    <p:sldId id="688" r:id="rId31"/>
    <p:sldId id="693" r:id="rId32"/>
    <p:sldId id="256" r:id="rId33"/>
    <p:sldId id="698" r:id="rId34"/>
    <p:sldId id="699" r:id="rId35"/>
    <p:sldId id="704" r:id="rId36"/>
    <p:sldId id="700" r:id="rId37"/>
    <p:sldId id="701" r:id="rId38"/>
    <p:sldId id="702" r:id="rId39"/>
    <p:sldId id="703" r:id="rId40"/>
    <p:sldId id="507" r:id="rId4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72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ish Kumar" initials="A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6B9B8"/>
    <a:srgbClr val="B3A2C7"/>
    <a:srgbClr val="8EB4E3"/>
    <a:srgbClr val="FFE699"/>
    <a:srgbClr val="C6D9F1"/>
    <a:srgbClr val="9F9F9F"/>
    <a:srgbClr val="93CDDD"/>
    <a:srgbClr val="B7E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>
      <p:cViewPr varScale="1">
        <p:scale>
          <a:sx n="63" d="100"/>
          <a:sy n="63" d="100"/>
        </p:scale>
        <p:origin x="884" y="56"/>
      </p:cViewPr>
      <p:guideLst>
        <p:guide orient="horz" pos="528"/>
        <p:guide pos="288"/>
        <p:guide pos="72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i R" userId="dd847a34-d5f1-48f6-b25c-5443ec352298" providerId="ADAL" clId="{D509C0D2-949F-4D7B-9EC5-F6F11CE23745}"/>
    <pc:docChg chg="addSld delSld modSld">
      <pc:chgData name="Raji R" userId="dd847a34-d5f1-48f6-b25c-5443ec352298" providerId="ADAL" clId="{D509C0D2-949F-4D7B-9EC5-F6F11CE23745}" dt="2019-09-03T09:55:15.262" v="6" actId="2696"/>
      <pc:docMkLst>
        <pc:docMk/>
      </pc:docMkLst>
      <pc:sldChg chg="del">
        <pc:chgData name="Raji R" userId="dd847a34-d5f1-48f6-b25c-5443ec352298" providerId="ADAL" clId="{D509C0D2-949F-4D7B-9EC5-F6F11CE23745}" dt="2019-09-03T09:55:15.262" v="6" actId="2696"/>
        <pc:sldMkLst>
          <pc:docMk/>
          <pc:sldMk cId="2173219420" sldId="527"/>
        </pc:sldMkLst>
      </pc:sldChg>
      <pc:sldChg chg="modSp add del">
        <pc:chgData name="Raji R" userId="dd847a34-d5f1-48f6-b25c-5443ec352298" providerId="ADAL" clId="{D509C0D2-949F-4D7B-9EC5-F6F11CE23745}" dt="2019-09-03T09:54:59.344" v="5" actId="14100"/>
        <pc:sldMkLst>
          <pc:docMk/>
          <pc:sldMk cId="2895941836" sldId="889"/>
        </pc:sldMkLst>
        <pc:picChg chg="mod">
          <ac:chgData name="Raji R" userId="dd847a34-d5f1-48f6-b25c-5443ec352298" providerId="ADAL" clId="{D509C0D2-949F-4D7B-9EC5-F6F11CE23745}" dt="2019-09-03T09:54:59.344" v="5" actId="14100"/>
          <ac:picMkLst>
            <pc:docMk/>
            <pc:sldMk cId="2895941836" sldId="889"/>
            <ac:picMk id="3074" creationId="{90597501-E64B-4B62-AC0E-F754A1064A32}"/>
          </ac:picMkLst>
        </pc:picChg>
      </pc:sldChg>
    </pc:docChg>
  </pc:docChgLst>
  <pc:docChgLst>
    <pc:chgData name="Ali Imran Khan" userId="1b5bb57a-5950-47f3-9580-38148fcd8ba4" providerId="ADAL" clId="{6F03FED3-DA94-4BE1-BF4A-38734FFB1A67}"/>
    <pc:docChg chg="modSld">
      <pc:chgData name="Ali Imran Khan" userId="1b5bb57a-5950-47f3-9580-38148fcd8ba4" providerId="ADAL" clId="{6F03FED3-DA94-4BE1-BF4A-38734FFB1A67}" dt="2023-09-14T07:36:32.779" v="1" actId="1076"/>
      <pc:docMkLst>
        <pc:docMk/>
      </pc:docMkLst>
      <pc:sldChg chg="modSp mod">
        <pc:chgData name="Ali Imran Khan" userId="1b5bb57a-5950-47f3-9580-38148fcd8ba4" providerId="ADAL" clId="{6F03FED3-DA94-4BE1-BF4A-38734FFB1A67}" dt="2023-09-14T07:36:32.779" v="1" actId="1076"/>
        <pc:sldMkLst>
          <pc:docMk/>
          <pc:sldMk cId="3967156665" sldId="2555"/>
        </pc:sldMkLst>
        <pc:spChg chg="mod">
          <ac:chgData name="Ali Imran Khan" userId="1b5bb57a-5950-47f3-9580-38148fcd8ba4" providerId="ADAL" clId="{6F03FED3-DA94-4BE1-BF4A-38734FFB1A67}" dt="2023-09-14T07:36:32.779" v="1" actId="1076"/>
          <ac:spMkLst>
            <pc:docMk/>
            <pc:sldMk cId="3967156665" sldId="2555"/>
            <ac:spMk id="29" creationId="{E79CD82E-0016-4C0E-9A5B-7FC3B11F782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051282051282E-3"/>
          <c:y val="5.2083333333333409E-3"/>
          <c:w val="0.94358974358974368"/>
          <c:h val="0.793194307742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4-4BC7-8A11-13EFB94C9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21884880"/>
        <c:axId val="-1921879440"/>
      </c:barChart>
      <c:catAx>
        <c:axId val="-19218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1879440"/>
        <c:crosses val="autoZero"/>
        <c:auto val="1"/>
        <c:lblAlgn val="ctr"/>
        <c:lblOffset val="100"/>
        <c:noMultiLvlLbl val="0"/>
      </c:catAx>
      <c:valAx>
        <c:axId val="-192187944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-192188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1046</c:v>
                </c:pt>
                <c:pt idx="1">
                  <c:v>1286</c:v>
                </c:pt>
                <c:pt idx="2">
                  <c:v>1503</c:v>
                </c:pt>
                <c:pt idx="3">
                  <c:v>1843</c:v>
                </c:pt>
                <c:pt idx="4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2-4DC1-91CE-EE0E027EC6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1921879984"/>
        <c:axId val="-1921891408"/>
      </c:barChart>
      <c:catAx>
        <c:axId val="-192187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1891408"/>
        <c:crosses val="autoZero"/>
        <c:auto val="1"/>
        <c:lblAlgn val="ctr"/>
        <c:lblOffset val="100"/>
        <c:noMultiLvlLbl val="0"/>
      </c:catAx>
      <c:valAx>
        <c:axId val="-192189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187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34.300000000000004</c:v>
                </c:pt>
                <c:pt idx="1">
                  <c:v>34.300000000000004</c:v>
                </c:pt>
                <c:pt idx="2">
                  <c:v>36.5</c:v>
                </c:pt>
                <c:pt idx="3">
                  <c:v>44.9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3-4590-AC67-48C2981F81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65.7</c:v>
                </c:pt>
                <c:pt idx="1">
                  <c:v>65.7</c:v>
                </c:pt>
                <c:pt idx="2">
                  <c:v>63.5</c:v>
                </c:pt>
                <c:pt idx="3">
                  <c:v>55.1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E3-4590-AC67-48C2981F8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921888144"/>
        <c:axId val="-1921881616"/>
      </c:barChart>
      <c:catAx>
        <c:axId val="-1921888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1881616"/>
        <c:crosses val="autoZero"/>
        <c:auto val="1"/>
        <c:lblAlgn val="ctr"/>
        <c:lblOffset val="100"/>
        <c:noMultiLvlLbl val="0"/>
      </c:catAx>
      <c:valAx>
        <c:axId val="-192188161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1888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7224274828519E-2"/>
          <c:y val="0.82985224677519631"/>
          <c:w val="0.89999995122519905"/>
          <c:h val="0.1142955653802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59595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80</c:v>
                </c:pt>
                <c:pt idx="2">
                  <c:v>94</c:v>
                </c:pt>
                <c:pt idx="3">
                  <c:v>140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4-4589-B48D-036F5F1313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revenue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59595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997</c:v>
                </c:pt>
                <c:pt idx="1">
                  <c:v>1207</c:v>
                </c:pt>
                <c:pt idx="2">
                  <c:v>1410</c:v>
                </c:pt>
                <c:pt idx="3">
                  <c:v>1703</c:v>
                </c:pt>
                <c:pt idx="4">
                  <c:v>1910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4-4589-B48D-036F5F131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21887600"/>
        <c:axId val="-1921888688"/>
      </c:barChart>
      <c:catAx>
        <c:axId val="-192188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1888688"/>
        <c:crosses val="autoZero"/>
        <c:auto val="1"/>
        <c:lblAlgn val="ctr"/>
        <c:lblOffset val="100"/>
        <c:noMultiLvlLbl val="0"/>
      </c:catAx>
      <c:valAx>
        <c:axId val="-192188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188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67043-1E91-4BDB-AFC6-5A06161C031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AAF6ECED-4F05-426E-9219-5022654EFD70}">
      <dgm:prSet phldrT="[Text]" custT="1"/>
      <dgm:spPr>
        <a:solidFill>
          <a:srgbClr val="556670">
            <a:alpha val="77000"/>
          </a:srgb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3015+ Base stations with 90000 Plus wireless customer links</a:t>
          </a:r>
          <a:endParaRPr lang="en-IN" sz="1200" b="1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429865AE-9645-4DCB-922D-2CBE23553D3D}" type="parTrans" cxnId="{66B30AE7-CFCC-467A-927F-24BEE2455818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D7696DBD-0DF4-451C-9F2F-A4E8B4DF75E0}" type="sibTrans" cxnId="{66B30AE7-CFCC-467A-927F-24BEE2455818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56F8B126-15B5-4D92-9D6B-D8E995948FB7}">
      <dgm:prSet phldrT="[Text]" custT="1"/>
      <dgm:spPr>
        <a:solidFill>
          <a:srgbClr val="556670">
            <a:alpha val="80000"/>
          </a:srgb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FCC certified SMAC, High throughput, low latency, Near LOS, Licensed band</a:t>
          </a:r>
          <a:endParaRPr lang="en-IN" sz="1200" b="1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1194320B-3A5F-4365-9C5D-2963FB763375}" type="parTrans" cxnId="{79707145-DEFE-47A8-B364-FD8429843A2E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CDFCB95A-5E7F-4DE2-B89B-70A114D476D8}" type="sibTrans" cxnId="{79707145-DEFE-47A8-B364-FD8429843A2E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D68763D3-96A3-4448-8081-61DAB251BDD7}">
      <dgm:prSet phldrT="[Text]" custT="1"/>
      <dgm:spPr>
        <a:solidFill>
          <a:srgbClr val="556670">
            <a:alpha val="80000"/>
          </a:srgb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IEEE 802.1D, 802.1Q, Eth OAM, Routing, QoS, Encryption and Firewall.</a:t>
          </a:r>
          <a:endParaRPr lang="en-IN" sz="1200" b="1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B67997AA-0702-4C7B-A554-E3211079FFE6}" type="parTrans" cxnId="{D6DE3405-9559-4E08-BB4D-0AE1EB0002F8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9F4C7593-0D78-4AA6-972B-FD4D4D536EB1}" type="sibTrans" cxnId="{D6DE3405-9559-4E08-BB4D-0AE1EB0002F8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B14A0640-6625-4752-996E-7AFBDC106ACE}">
      <dgm:prSet phldrT="[Text]" custT="1"/>
      <dgm:spPr>
        <a:solidFill>
          <a:srgbClr val="556670">
            <a:alpha val="80000"/>
          </a:srgb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Engineered in house as a complete product.</a:t>
          </a:r>
          <a:endParaRPr lang="en-IN" sz="1200" b="1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3DC4A2C8-6B67-43F3-B79A-3439DA9A6CC5}" type="parTrans" cxnId="{5685E936-DC87-4E5E-86AF-F823A47F0084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1C542C6F-9083-48CB-90CC-EA144C4F4B01}" type="sibTrans" cxnId="{5685E936-DC87-4E5E-86AF-F823A47F0084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012A75A3-DFB9-45C8-99BE-007758567189}">
      <dgm:prSet phldrT="[Text]" custT="1"/>
      <dgm:spPr>
        <a:solidFill>
          <a:srgbClr val="556670">
            <a:alpha val="80000"/>
          </a:srgb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Flexible topologies – Point to point or Point to Multipoint.</a:t>
          </a:r>
          <a:endParaRPr lang="en-IN" sz="1200" b="1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6F399A87-4CF4-409A-BFDB-22BC291694AD}" type="parTrans" cxnId="{E989FB83-5895-41A4-AB7D-E3B312CFD828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C4FDDDA1-D118-4F57-BF0B-5878C3970460}" type="sibTrans" cxnId="{E989FB83-5895-41A4-AB7D-E3B312CFD828}">
      <dgm:prSet/>
      <dgm:spPr/>
      <dgm:t>
        <a:bodyPr/>
        <a:lstStyle/>
        <a:p>
          <a:endParaRPr lang="en-IN" sz="120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gm:t>
    </dgm:pt>
    <dgm:pt modelId="{5E453A4D-38AF-4342-BF4B-01C2B726619C}" type="pres">
      <dgm:prSet presAssocID="{E5E67043-1E91-4BDB-AFC6-5A06161C0315}" presName="Name0" presStyleCnt="0">
        <dgm:presLayoutVars>
          <dgm:dir/>
          <dgm:resizeHandles val="exact"/>
        </dgm:presLayoutVars>
      </dgm:prSet>
      <dgm:spPr/>
    </dgm:pt>
    <dgm:pt modelId="{50448F8E-8CD1-4117-B0F8-0FE46E3F077F}" type="pres">
      <dgm:prSet presAssocID="{AAF6ECED-4F05-426E-9219-5022654EFD70}" presName="composite" presStyleCnt="0"/>
      <dgm:spPr/>
    </dgm:pt>
    <dgm:pt modelId="{389DDDC1-7B7C-4293-86F7-8E1C5D267B3E}" type="pres">
      <dgm:prSet presAssocID="{AAF6ECED-4F05-426E-9219-5022654EFD70}" presName="rect1" presStyleLbl="bgShp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13B7D7-ACCC-4D17-92BA-4425146A040C}" type="pres">
      <dgm:prSet presAssocID="{AAF6ECED-4F05-426E-9219-5022654EFD70}" presName="rect2" presStyleLbl="trBgShp" presStyleIdx="0" presStyleCnt="5" custScaleY="180259" custLinFactNeighborY="99872">
        <dgm:presLayoutVars>
          <dgm:bulletEnabled val="1"/>
        </dgm:presLayoutVars>
      </dgm:prSet>
      <dgm:spPr/>
    </dgm:pt>
    <dgm:pt modelId="{5E1F5E10-5A7D-4DE8-96B7-F151CDF8F2BF}" type="pres">
      <dgm:prSet presAssocID="{D7696DBD-0DF4-451C-9F2F-A4E8B4DF75E0}" presName="sibTrans" presStyleCnt="0"/>
      <dgm:spPr/>
    </dgm:pt>
    <dgm:pt modelId="{3D316563-CB58-405F-B6AE-2F49A4852402}" type="pres">
      <dgm:prSet presAssocID="{56F8B126-15B5-4D92-9D6B-D8E995948FB7}" presName="composite" presStyleCnt="0"/>
      <dgm:spPr/>
    </dgm:pt>
    <dgm:pt modelId="{82246675-0076-4432-823E-A9C528AD85FD}" type="pres">
      <dgm:prSet presAssocID="{56F8B126-15B5-4D92-9D6B-D8E995948FB7}" presName="rect1" presStyleLbl="bgShp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E00E11-C4EF-4421-91E6-9C906D718E51}" type="pres">
      <dgm:prSet presAssocID="{56F8B126-15B5-4D92-9D6B-D8E995948FB7}" presName="rect2" presStyleLbl="trBgShp" presStyleIdx="1" presStyleCnt="5" custScaleY="185244" custLinFactNeighborY="99872">
        <dgm:presLayoutVars>
          <dgm:bulletEnabled val="1"/>
        </dgm:presLayoutVars>
      </dgm:prSet>
      <dgm:spPr/>
    </dgm:pt>
    <dgm:pt modelId="{51A0367A-EC38-4B9A-83A7-1FDD5DECA869}" type="pres">
      <dgm:prSet presAssocID="{CDFCB95A-5E7F-4DE2-B89B-70A114D476D8}" presName="sibTrans" presStyleCnt="0"/>
      <dgm:spPr/>
    </dgm:pt>
    <dgm:pt modelId="{F0ACB2F6-81C2-4178-BCCF-8A55504B1C12}" type="pres">
      <dgm:prSet presAssocID="{D68763D3-96A3-4448-8081-61DAB251BDD7}" presName="composite" presStyleCnt="0"/>
      <dgm:spPr/>
    </dgm:pt>
    <dgm:pt modelId="{007781E5-29BC-4F2B-A64E-3239925FC0B5}" type="pres">
      <dgm:prSet presAssocID="{D68763D3-96A3-4448-8081-61DAB251BDD7}" presName="rect1" presStyleLbl="bgShp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BB30C73-5DC4-4532-9EF1-7C177A3A1848}" type="pres">
      <dgm:prSet presAssocID="{D68763D3-96A3-4448-8081-61DAB251BDD7}" presName="rect2" presStyleLbl="trBgShp" presStyleIdx="2" presStyleCnt="5" custScaleY="200199" custLinFactNeighborY="99872">
        <dgm:presLayoutVars>
          <dgm:bulletEnabled val="1"/>
        </dgm:presLayoutVars>
      </dgm:prSet>
      <dgm:spPr/>
    </dgm:pt>
    <dgm:pt modelId="{BF08787D-9864-4B14-849C-C1CF61733EC1}" type="pres">
      <dgm:prSet presAssocID="{9F4C7593-0D78-4AA6-972B-FD4D4D536EB1}" presName="sibTrans" presStyleCnt="0"/>
      <dgm:spPr/>
    </dgm:pt>
    <dgm:pt modelId="{22952D4F-90C3-428C-9CE9-4EC0F8F5229F}" type="pres">
      <dgm:prSet presAssocID="{012A75A3-DFB9-45C8-99BE-007758567189}" presName="composite" presStyleCnt="0"/>
      <dgm:spPr/>
    </dgm:pt>
    <dgm:pt modelId="{2C7E8B14-3AC0-4FC5-937B-C7CBA035A1D3}" type="pres">
      <dgm:prSet presAssocID="{012A75A3-DFB9-45C8-99BE-007758567189}" presName="rect1" presStyleLbl="bgShp" presStyleIdx="3" presStyleCnt="5" custLinFactNeighborY="1722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9843BAA-E87B-4E43-B6E9-4AAFE48BE793}" type="pres">
      <dgm:prSet presAssocID="{012A75A3-DFB9-45C8-99BE-007758567189}" presName="rect2" presStyleLbl="trBgShp" presStyleIdx="3" presStyleCnt="5" custLinFactY="31898" custLinFactNeighborY="100000">
        <dgm:presLayoutVars>
          <dgm:bulletEnabled val="1"/>
        </dgm:presLayoutVars>
      </dgm:prSet>
      <dgm:spPr/>
    </dgm:pt>
    <dgm:pt modelId="{56A22813-033C-4824-9BFA-AD71CED4C5FB}" type="pres">
      <dgm:prSet presAssocID="{C4FDDDA1-D118-4F57-BF0B-5878C3970460}" presName="sibTrans" presStyleCnt="0"/>
      <dgm:spPr/>
    </dgm:pt>
    <dgm:pt modelId="{81126748-B4ED-4776-87FD-C5A02EB3B5E6}" type="pres">
      <dgm:prSet presAssocID="{B14A0640-6625-4752-996E-7AFBDC106ACE}" presName="composite" presStyleCnt="0"/>
      <dgm:spPr/>
    </dgm:pt>
    <dgm:pt modelId="{43C91CA4-91A4-4094-AEC1-28D5FBBDFD34}" type="pres">
      <dgm:prSet presAssocID="{B14A0640-6625-4752-996E-7AFBDC106ACE}" presName="rect1" presStyleLbl="bgShp" presStyleIdx="4" presStyleCnt="5" custLinFactNeighborY="1722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2544FE0-E656-4578-B3B6-1B36383DB26A}" type="pres">
      <dgm:prSet presAssocID="{B14A0640-6625-4752-996E-7AFBDC106ACE}" presName="rect2" presStyleLbl="trBgShp" presStyleIdx="4" presStyleCnt="5" custLinFactY="31898" custLinFactNeighborY="100000">
        <dgm:presLayoutVars>
          <dgm:bulletEnabled val="1"/>
        </dgm:presLayoutVars>
      </dgm:prSet>
      <dgm:spPr/>
    </dgm:pt>
  </dgm:ptLst>
  <dgm:cxnLst>
    <dgm:cxn modelId="{D6DE3405-9559-4E08-BB4D-0AE1EB0002F8}" srcId="{E5E67043-1E91-4BDB-AFC6-5A06161C0315}" destId="{D68763D3-96A3-4448-8081-61DAB251BDD7}" srcOrd="2" destOrd="0" parTransId="{B67997AA-0702-4C7B-A554-E3211079FFE6}" sibTransId="{9F4C7593-0D78-4AA6-972B-FD4D4D536EB1}"/>
    <dgm:cxn modelId="{3360670C-0E3E-44FB-B471-46E58F816AC1}" type="presOf" srcId="{D68763D3-96A3-4448-8081-61DAB251BDD7}" destId="{3BB30C73-5DC4-4532-9EF1-7C177A3A1848}" srcOrd="0" destOrd="0" presId="urn:microsoft.com/office/officeart/2008/layout/BendingPictureSemiTransparentText"/>
    <dgm:cxn modelId="{5685E936-DC87-4E5E-86AF-F823A47F0084}" srcId="{E5E67043-1E91-4BDB-AFC6-5A06161C0315}" destId="{B14A0640-6625-4752-996E-7AFBDC106ACE}" srcOrd="4" destOrd="0" parTransId="{3DC4A2C8-6B67-43F3-B79A-3439DA9A6CC5}" sibTransId="{1C542C6F-9083-48CB-90CC-EA144C4F4B01}"/>
    <dgm:cxn modelId="{1A2E695C-9BB9-47D5-9133-28CBE1CE1E9E}" type="presOf" srcId="{B14A0640-6625-4752-996E-7AFBDC106ACE}" destId="{B2544FE0-E656-4578-B3B6-1B36383DB26A}" srcOrd="0" destOrd="0" presId="urn:microsoft.com/office/officeart/2008/layout/BendingPictureSemiTransparentText"/>
    <dgm:cxn modelId="{79707145-DEFE-47A8-B364-FD8429843A2E}" srcId="{E5E67043-1E91-4BDB-AFC6-5A06161C0315}" destId="{56F8B126-15B5-4D92-9D6B-D8E995948FB7}" srcOrd="1" destOrd="0" parTransId="{1194320B-3A5F-4365-9C5D-2963FB763375}" sibTransId="{CDFCB95A-5E7F-4DE2-B89B-70A114D476D8}"/>
    <dgm:cxn modelId="{3E7BF46B-0B41-43DC-A5D8-D728BC9F3E21}" type="presOf" srcId="{56F8B126-15B5-4D92-9D6B-D8E995948FB7}" destId="{CFE00E11-C4EF-4421-91E6-9C906D718E51}" srcOrd="0" destOrd="0" presId="urn:microsoft.com/office/officeart/2008/layout/BendingPictureSemiTransparentText"/>
    <dgm:cxn modelId="{882C2974-BFBD-421B-B1D9-0311780A2894}" type="presOf" srcId="{E5E67043-1E91-4BDB-AFC6-5A06161C0315}" destId="{5E453A4D-38AF-4342-BF4B-01C2B726619C}" srcOrd="0" destOrd="0" presId="urn:microsoft.com/office/officeart/2008/layout/BendingPictureSemiTransparentText"/>
    <dgm:cxn modelId="{E989FB83-5895-41A4-AB7D-E3B312CFD828}" srcId="{E5E67043-1E91-4BDB-AFC6-5A06161C0315}" destId="{012A75A3-DFB9-45C8-99BE-007758567189}" srcOrd="3" destOrd="0" parTransId="{6F399A87-4CF4-409A-BFDB-22BC291694AD}" sibTransId="{C4FDDDA1-D118-4F57-BF0B-5878C3970460}"/>
    <dgm:cxn modelId="{2EF32084-20F4-4460-99E0-11CC0BC6F1C3}" type="presOf" srcId="{012A75A3-DFB9-45C8-99BE-007758567189}" destId="{19843BAA-E87B-4E43-B6E9-4AAFE48BE793}" srcOrd="0" destOrd="0" presId="urn:microsoft.com/office/officeart/2008/layout/BendingPictureSemiTransparentText"/>
    <dgm:cxn modelId="{B35554D2-FAB2-459D-A034-44451C13A78A}" type="presOf" srcId="{AAF6ECED-4F05-426E-9219-5022654EFD70}" destId="{7F13B7D7-ACCC-4D17-92BA-4425146A040C}" srcOrd="0" destOrd="0" presId="urn:microsoft.com/office/officeart/2008/layout/BendingPictureSemiTransparentText"/>
    <dgm:cxn modelId="{66B30AE7-CFCC-467A-927F-24BEE2455818}" srcId="{E5E67043-1E91-4BDB-AFC6-5A06161C0315}" destId="{AAF6ECED-4F05-426E-9219-5022654EFD70}" srcOrd="0" destOrd="0" parTransId="{429865AE-9645-4DCB-922D-2CBE23553D3D}" sibTransId="{D7696DBD-0DF4-451C-9F2F-A4E8B4DF75E0}"/>
    <dgm:cxn modelId="{65FBB05E-4A39-42EE-B42E-1F7A87762FA2}" type="presParOf" srcId="{5E453A4D-38AF-4342-BF4B-01C2B726619C}" destId="{50448F8E-8CD1-4117-B0F8-0FE46E3F077F}" srcOrd="0" destOrd="0" presId="urn:microsoft.com/office/officeart/2008/layout/BendingPictureSemiTransparentText"/>
    <dgm:cxn modelId="{5C41FB8F-D56B-4700-9FB8-D40400DC1C72}" type="presParOf" srcId="{50448F8E-8CD1-4117-B0F8-0FE46E3F077F}" destId="{389DDDC1-7B7C-4293-86F7-8E1C5D267B3E}" srcOrd="0" destOrd="0" presId="urn:microsoft.com/office/officeart/2008/layout/BendingPictureSemiTransparentText"/>
    <dgm:cxn modelId="{8E65510B-9498-4655-BE08-FB2B7D45C4B1}" type="presParOf" srcId="{50448F8E-8CD1-4117-B0F8-0FE46E3F077F}" destId="{7F13B7D7-ACCC-4D17-92BA-4425146A040C}" srcOrd="1" destOrd="0" presId="urn:microsoft.com/office/officeart/2008/layout/BendingPictureSemiTransparentText"/>
    <dgm:cxn modelId="{90221B6A-E6FA-40E2-9833-B51E6FA31E05}" type="presParOf" srcId="{5E453A4D-38AF-4342-BF4B-01C2B726619C}" destId="{5E1F5E10-5A7D-4DE8-96B7-F151CDF8F2BF}" srcOrd="1" destOrd="0" presId="urn:microsoft.com/office/officeart/2008/layout/BendingPictureSemiTransparentText"/>
    <dgm:cxn modelId="{8BA291FB-0598-4ADB-B382-FD860C20EE78}" type="presParOf" srcId="{5E453A4D-38AF-4342-BF4B-01C2B726619C}" destId="{3D316563-CB58-405F-B6AE-2F49A4852402}" srcOrd="2" destOrd="0" presId="urn:microsoft.com/office/officeart/2008/layout/BendingPictureSemiTransparentText"/>
    <dgm:cxn modelId="{06F004BE-C52D-4F4D-9F59-1D22BC3CDC29}" type="presParOf" srcId="{3D316563-CB58-405F-B6AE-2F49A4852402}" destId="{82246675-0076-4432-823E-A9C528AD85FD}" srcOrd="0" destOrd="0" presId="urn:microsoft.com/office/officeart/2008/layout/BendingPictureSemiTransparentText"/>
    <dgm:cxn modelId="{63A4383E-C5EC-48A8-B524-DB173DF7438E}" type="presParOf" srcId="{3D316563-CB58-405F-B6AE-2F49A4852402}" destId="{CFE00E11-C4EF-4421-91E6-9C906D718E51}" srcOrd="1" destOrd="0" presId="urn:microsoft.com/office/officeart/2008/layout/BendingPictureSemiTransparentText"/>
    <dgm:cxn modelId="{AF608E0E-F048-471B-ABFB-41CDD58E8BC5}" type="presParOf" srcId="{5E453A4D-38AF-4342-BF4B-01C2B726619C}" destId="{51A0367A-EC38-4B9A-83A7-1FDD5DECA869}" srcOrd="3" destOrd="0" presId="urn:microsoft.com/office/officeart/2008/layout/BendingPictureSemiTransparentText"/>
    <dgm:cxn modelId="{244CE439-17DD-414B-8E22-AC307D9C754F}" type="presParOf" srcId="{5E453A4D-38AF-4342-BF4B-01C2B726619C}" destId="{F0ACB2F6-81C2-4178-BCCF-8A55504B1C12}" srcOrd="4" destOrd="0" presId="urn:microsoft.com/office/officeart/2008/layout/BendingPictureSemiTransparentText"/>
    <dgm:cxn modelId="{9A744A27-1799-4F48-BEA6-73A17DDA5432}" type="presParOf" srcId="{F0ACB2F6-81C2-4178-BCCF-8A55504B1C12}" destId="{007781E5-29BC-4F2B-A64E-3239925FC0B5}" srcOrd="0" destOrd="0" presId="urn:microsoft.com/office/officeart/2008/layout/BendingPictureSemiTransparentText"/>
    <dgm:cxn modelId="{064145D3-F193-4F97-87EF-DB641FA5B5A6}" type="presParOf" srcId="{F0ACB2F6-81C2-4178-BCCF-8A55504B1C12}" destId="{3BB30C73-5DC4-4532-9EF1-7C177A3A1848}" srcOrd="1" destOrd="0" presId="urn:microsoft.com/office/officeart/2008/layout/BendingPictureSemiTransparentText"/>
    <dgm:cxn modelId="{2DE37EF5-C3D2-4D37-AC73-D4807966F06B}" type="presParOf" srcId="{5E453A4D-38AF-4342-BF4B-01C2B726619C}" destId="{BF08787D-9864-4B14-849C-C1CF61733EC1}" srcOrd="5" destOrd="0" presId="urn:microsoft.com/office/officeart/2008/layout/BendingPictureSemiTransparentText"/>
    <dgm:cxn modelId="{0668A31A-B899-41F7-9195-931BA2781263}" type="presParOf" srcId="{5E453A4D-38AF-4342-BF4B-01C2B726619C}" destId="{22952D4F-90C3-428C-9CE9-4EC0F8F5229F}" srcOrd="6" destOrd="0" presId="urn:microsoft.com/office/officeart/2008/layout/BendingPictureSemiTransparentText"/>
    <dgm:cxn modelId="{A01CE37C-B46C-4A6E-8FDB-D6FC26051546}" type="presParOf" srcId="{22952D4F-90C3-428C-9CE9-4EC0F8F5229F}" destId="{2C7E8B14-3AC0-4FC5-937B-C7CBA035A1D3}" srcOrd="0" destOrd="0" presId="urn:microsoft.com/office/officeart/2008/layout/BendingPictureSemiTransparentText"/>
    <dgm:cxn modelId="{EC1BA5E7-0EE4-4D60-9FA0-8C8B4FFEAAF0}" type="presParOf" srcId="{22952D4F-90C3-428C-9CE9-4EC0F8F5229F}" destId="{19843BAA-E87B-4E43-B6E9-4AAFE48BE793}" srcOrd="1" destOrd="0" presId="urn:microsoft.com/office/officeart/2008/layout/BendingPictureSemiTransparentText"/>
    <dgm:cxn modelId="{DF999353-F8AB-441B-9331-86B5176955C4}" type="presParOf" srcId="{5E453A4D-38AF-4342-BF4B-01C2B726619C}" destId="{56A22813-033C-4824-9BFA-AD71CED4C5FB}" srcOrd="7" destOrd="0" presId="urn:microsoft.com/office/officeart/2008/layout/BendingPictureSemiTransparentText"/>
    <dgm:cxn modelId="{76C7ABCF-FB32-4FC8-B044-2E19E7ABD84B}" type="presParOf" srcId="{5E453A4D-38AF-4342-BF4B-01C2B726619C}" destId="{81126748-B4ED-4776-87FD-C5A02EB3B5E6}" srcOrd="8" destOrd="0" presId="urn:microsoft.com/office/officeart/2008/layout/BendingPictureSemiTransparentText"/>
    <dgm:cxn modelId="{04FA83AC-E12F-407B-B512-0843C55697C8}" type="presParOf" srcId="{81126748-B4ED-4776-87FD-C5A02EB3B5E6}" destId="{43C91CA4-91A4-4094-AEC1-28D5FBBDFD34}" srcOrd="0" destOrd="0" presId="urn:microsoft.com/office/officeart/2008/layout/BendingPictureSemiTransparentText"/>
    <dgm:cxn modelId="{07C6097A-0DB3-42A4-95F7-309CA1C70D70}" type="presParOf" srcId="{81126748-B4ED-4776-87FD-C5A02EB3B5E6}" destId="{B2544FE0-E656-4578-B3B6-1B36383DB26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DDDC1-7B7C-4293-86F7-8E1C5D267B3E}">
      <dsp:nvSpPr>
        <dsp:cNvPr id="0" name=""/>
        <dsp:cNvSpPr/>
      </dsp:nvSpPr>
      <dsp:spPr>
        <a:xfrm>
          <a:off x="769" y="646075"/>
          <a:ext cx="2230938" cy="19121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3B7D7-ACCC-4D17-92BA-4425146A040C}">
      <dsp:nvSpPr>
        <dsp:cNvPr id="0" name=""/>
        <dsp:cNvSpPr/>
      </dsp:nvSpPr>
      <dsp:spPr>
        <a:xfrm>
          <a:off x="769" y="2258772"/>
          <a:ext cx="2230938" cy="827249"/>
        </a:xfrm>
        <a:prstGeom prst="rect">
          <a:avLst/>
        </a:prstGeom>
        <a:solidFill>
          <a:srgbClr val="556670">
            <a:alpha val="77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3015+ Base stations with 90000 Plus wireless customer links</a:t>
          </a:r>
          <a:endParaRPr lang="en-IN" sz="1200" b="1" kern="1200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sp:txBody>
      <dsp:txXfrm>
        <a:off x="769" y="2258772"/>
        <a:ext cx="2230938" cy="827249"/>
      </dsp:txXfrm>
    </dsp:sp>
    <dsp:sp modelId="{82246675-0076-4432-823E-A9C528AD85FD}">
      <dsp:nvSpPr>
        <dsp:cNvPr id="0" name=""/>
        <dsp:cNvSpPr/>
      </dsp:nvSpPr>
      <dsp:spPr>
        <a:xfrm>
          <a:off x="2459257" y="640356"/>
          <a:ext cx="2230938" cy="191217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00E11-C4EF-4421-91E6-9C906D718E51}">
      <dsp:nvSpPr>
        <dsp:cNvPr id="0" name=""/>
        <dsp:cNvSpPr/>
      </dsp:nvSpPr>
      <dsp:spPr>
        <a:xfrm>
          <a:off x="2459257" y="2241614"/>
          <a:ext cx="2230938" cy="850126"/>
        </a:xfrm>
        <a:prstGeom prst="rect">
          <a:avLst/>
        </a:prstGeom>
        <a:solidFill>
          <a:srgbClr val="556670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FCC certified SMAC, High throughput, low latency, Near LOS, Licensed band</a:t>
          </a:r>
          <a:endParaRPr lang="en-IN" sz="1200" b="1" kern="1200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sp:txBody>
      <dsp:txXfrm>
        <a:off x="2459257" y="2241614"/>
        <a:ext cx="2230938" cy="850126"/>
      </dsp:txXfrm>
    </dsp:sp>
    <dsp:sp modelId="{007781E5-29BC-4F2B-A64E-3239925FC0B5}">
      <dsp:nvSpPr>
        <dsp:cNvPr id="0" name=""/>
        <dsp:cNvSpPr/>
      </dsp:nvSpPr>
      <dsp:spPr>
        <a:xfrm>
          <a:off x="4917744" y="623198"/>
          <a:ext cx="2230938" cy="191217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30C73-5DC4-4532-9EF1-7C177A3A1848}">
      <dsp:nvSpPr>
        <dsp:cNvPr id="0" name=""/>
        <dsp:cNvSpPr/>
      </dsp:nvSpPr>
      <dsp:spPr>
        <a:xfrm>
          <a:off x="4917744" y="2190140"/>
          <a:ext cx="2230938" cy="918758"/>
        </a:xfrm>
        <a:prstGeom prst="rect">
          <a:avLst/>
        </a:prstGeom>
        <a:solidFill>
          <a:srgbClr val="556670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IEEE 802.1D, 802.1Q, Eth OAM, Routing, QoS, Encryption and Firewall.</a:t>
          </a:r>
          <a:endParaRPr lang="en-IN" sz="1200" b="1" kern="1200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sp:txBody>
      <dsp:txXfrm>
        <a:off x="4917744" y="2190140"/>
        <a:ext cx="2230938" cy="918758"/>
      </dsp:txXfrm>
    </dsp:sp>
    <dsp:sp modelId="{2C7E8B14-3AC0-4FC5-937B-C7CBA035A1D3}">
      <dsp:nvSpPr>
        <dsp:cNvPr id="0" name=""/>
        <dsp:cNvSpPr/>
      </dsp:nvSpPr>
      <dsp:spPr>
        <a:xfrm>
          <a:off x="1230013" y="3203069"/>
          <a:ext cx="2230938" cy="191217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43BAA-E87B-4E43-B6E9-4AAFE48BE793}">
      <dsp:nvSpPr>
        <dsp:cNvPr id="0" name=""/>
        <dsp:cNvSpPr/>
      </dsp:nvSpPr>
      <dsp:spPr>
        <a:xfrm>
          <a:off x="1230013" y="4817492"/>
          <a:ext cx="2230938" cy="458922"/>
        </a:xfrm>
        <a:prstGeom prst="rect">
          <a:avLst/>
        </a:prstGeom>
        <a:solidFill>
          <a:srgbClr val="556670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Flexible topologies – Point to point or Point to Multipoint.</a:t>
          </a:r>
          <a:endParaRPr lang="en-IN" sz="1200" b="1" kern="1200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sp:txBody>
      <dsp:txXfrm>
        <a:off x="1230013" y="4817492"/>
        <a:ext cx="2230938" cy="458922"/>
      </dsp:txXfrm>
    </dsp:sp>
    <dsp:sp modelId="{43C91CA4-91A4-4094-AEC1-28D5FBBDFD34}">
      <dsp:nvSpPr>
        <dsp:cNvPr id="0" name=""/>
        <dsp:cNvSpPr/>
      </dsp:nvSpPr>
      <dsp:spPr>
        <a:xfrm>
          <a:off x="3688501" y="3203069"/>
          <a:ext cx="2230938" cy="191217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44FE0-E656-4578-B3B6-1B36383DB26A}">
      <dsp:nvSpPr>
        <dsp:cNvPr id="0" name=""/>
        <dsp:cNvSpPr/>
      </dsp:nvSpPr>
      <dsp:spPr>
        <a:xfrm>
          <a:off x="3688501" y="4817492"/>
          <a:ext cx="2230938" cy="458922"/>
        </a:xfrm>
        <a:prstGeom prst="rect">
          <a:avLst/>
        </a:prstGeom>
        <a:solidFill>
          <a:srgbClr val="556670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Trebuchet MS" pitchFamily="34" charset="0"/>
              <a:ea typeface="Arial" charset="0"/>
              <a:cs typeface="Arial" charset="0"/>
            </a:rPr>
            <a:t>Engineered in house as a complete product.</a:t>
          </a:r>
          <a:endParaRPr lang="en-IN" sz="1200" b="1" kern="1200" dirty="0">
            <a:solidFill>
              <a:schemeClr val="bg1"/>
            </a:solidFill>
            <a:latin typeface="Trebuchet MS" pitchFamily="34" charset="0"/>
            <a:ea typeface="Arial" charset="0"/>
            <a:cs typeface="Arial" charset="0"/>
          </a:endParaRPr>
        </a:p>
      </dsp:txBody>
      <dsp:txXfrm>
        <a:off x="3688501" y="4817492"/>
        <a:ext cx="2230938" cy="458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2DCEA-F2E0-4F83-99B6-C0B8A48688E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A46C-A1A7-4E9C-8330-2D54FC2AD1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6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253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stations</a:t>
            </a:r>
            <a:r>
              <a:rPr lang="en-US" baseline="0" dirty="0"/>
              <a:t> to cover wireless links</a:t>
            </a:r>
          </a:p>
          <a:p>
            <a:r>
              <a:rPr lang="en-US" baseline="0" dirty="0"/>
              <a:t>Engineered and developed products for wireless coverage.</a:t>
            </a:r>
          </a:p>
          <a:p>
            <a:r>
              <a:rPr lang="en-US" baseline="0" dirty="0"/>
              <a:t>Supports all Enterprise technologies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E94B59F-8FB6-4A58-8726-C2BC7CC6F443}" type="slidenum">
              <a:rPr lang="en-IN" smtClean="0"/>
              <a:pPr/>
              <a:t>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937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413" y="6356356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250" y="-129721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2619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8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6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6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3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8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413" y="6356356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250" y="-129721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5005681" y="2311058"/>
            <a:ext cx="1873392" cy="2350959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794486" y="2768266"/>
            <a:ext cx="4295782" cy="143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IN" sz="80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085" y="-209233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378708" y="4989095"/>
            <a:ext cx="11069929" cy="1010794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984" y="472819"/>
            <a:ext cx="2219878" cy="19110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580" y="472819"/>
            <a:ext cx="2219878" cy="19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3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69" tIns="59985" rIns="119969" bIns="59985" rtlCol="0" anchor="ctr"/>
          <a:lstStyle/>
          <a:p>
            <a:pPr algn="ctr"/>
            <a:endParaRPr lang="en-US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703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918233" y="6534072"/>
            <a:ext cx="1025366" cy="327488"/>
          </a:xfrm>
          <a:prstGeom prst="rect">
            <a:avLst/>
          </a:prstGeom>
        </p:spPr>
        <p:txBody>
          <a:bodyPr/>
          <a:lstStyle/>
          <a:p>
            <a:pPr algn="ctr"/>
            <a:fld id="{408A3319-5104-4E46-B7BB-4F68F196E486}" type="slidenum">
              <a:rPr kern="1200">
                <a:solidFill>
                  <a:prstClr val="white"/>
                </a:solidFill>
                <a:latin typeface="Calibri" panose="020F0502020204030204"/>
                <a:ea typeface="+mn-ea"/>
              </a:rPr>
              <a:pPr algn="ctr"/>
              <a:t>‹#›</a:t>
            </a:fld>
            <a:endParaRPr kern="120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60" y="897385"/>
            <a:ext cx="11450833" cy="4351339"/>
          </a:xfrm>
          <a:prstGeom prst="rect">
            <a:avLst/>
          </a:prstGeom>
        </p:spPr>
        <p:txBody>
          <a:bodyPr lIns="119969" tIns="59985" rIns="119969" bIns="5998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lIns="119969" tIns="59985" rIns="119969" bIns="59985"/>
          <a:lstStyle/>
          <a:p>
            <a:fld id="{4FCBBFB9-B204-4F9D-9401-72DA15B1B74F}" type="datetime1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/>
              <a:t>9/14/2023</a:t>
            </a:fld>
            <a:endParaRPr lang="en-IN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8233" y="6534072"/>
            <a:ext cx="1025366" cy="32748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08A3319-5104-4E46-B7BB-4F68F196E486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8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6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6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40"/>
            <a:ext cx="10252710" cy="2852737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  <a:prstGeom prst="rect">
            <a:avLst/>
          </a:prstGeom>
        </p:spPr>
        <p:txBody>
          <a:bodyPr lIns="119969" tIns="59985" rIns="119969" bIns="59985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98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97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9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95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9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9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9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90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lIns="119969" tIns="59985" rIns="119969" bIns="59985"/>
          <a:lstStyle/>
          <a:p>
            <a:fld id="{64CFDF9C-DD47-47C0-B673-91F03F27CE06}" type="datetime1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/>
              <a:t>9/14/2023</a:t>
            </a:fld>
            <a:endParaRPr lang="en-IN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lIns="119969" tIns="59985" rIns="119969" bIns="59985"/>
          <a:lstStyle/>
          <a:p>
            <a:r>
              <a:rPr lang="en-IN" dirty="0">
                <a:solidFill>
                  <a:prstClr val="black"/>
                </a:solidFill>
                <a:cs typeface="Arial"/>
                <a:sym typeface="Arial"/>
              </a:rPr>
              <a:t>Sify Tech Limited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8233" y="6534072"/>
            <a:ext cx="1025366" cy="327488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5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9"/>
          </a:xfrm>
          <a:prstGeom prst="rect">
            <a:avLst/>
          </a:prstGeom>
        </p:spPr>
        <p:txBody>
          <a:bodyPr lIns="119969" tIns="59985" rIns="119969" bIns="5998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9"/>
          </a:xfrm>
          <a:prstGeom prst="rect">
            <a:avLst/>
          </a:prstGeom>
        </p:spPr>
        <p:txBody>
          <a:bodyPr lIns="119969" tIns="59985" rIns="119969" bIns="5998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lIns="119969" tIns="59985" rIns="119969" bIns="59985"/>
          <a:lstStyle/>
          <a:p>
            <a:fld id="{65BDFE73-6C05-4735-91A0-9BC779353AB3}" type="datetime1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/>
              <a:t>9/14/2023</a:t>
            </a:fld>
            <a:endParaRPr lang="en-IN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lIns="119969" tIns="59985" rIns="119969" bIns="59985"/>
          <a:lstStyle/>
          <a:p>
            <a:r>
              <a:rPr lang="en-IN" dirty="0">
                <a:solidFill>
                  <a:prstClr val="black"/>
                </a:solidFill>
                <a:cs typeface="Arial"/>
                <a:sym typeface="Arial"/>
              </a:rPr>
              <a:t>Sify Tech Limited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8233" y="6534072"/>
            <a:ext cx="1025366" cy="327488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84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2203" y="866140"/>
            <a:ext cx="11417254" cy="4701117"/>
          </a:xfrm>
          <a:prstGeom prst="rect">
            <a:avLst/>
          </a:prstGeom>
        </p:spPr>
        <p:txBody>
          <a:bodyPr lIns="119969" tIns="59985" rIns="119969" bIns="59985"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827" indent="-224942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4712" indent="-224942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31310" y="11613"/>
            <a:ext cx="9412763" cy="709024"/>
          </a:xfrm>
          <a:prstGeom prst="rect">
            <a:avLst/>
          </a:prstGeom>
        </p:spPr>
        <p:txBody>
          <a:bodyPr lIns="119969" tIns="59985" rIns="119969" bIns="59985" anchor="ctr"/>
          <a:lstStyle>
            <a:lvl1pPr marL="0" indent="0">
              <a:buNone/>
              <a:defRPr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  <a:prstGeom prst="rect">
            <a:avLst/>
          </a:prstGeom>
        </p:spPr>
        <p:txBody>
          <a:bodyPr lIns="119969" tIns="59985" rIns="119969" bIns="59985"/>
          <a:lstStyle>
            <a:lvl1pPr marL="0" indent="0">
              <a:buNone/>
              <a:defRPr sz="3100"/>
            </a:lvl1pPr>
            <a:lvl2pPr marL="449885" indent="0">
              <a:buNone/>
              <a:defRPr sz="2800"/>
            </a:lvl2pPr>
            <a:lvl3pPr marL="899770" indent="0">
              <a:buNone/>
              <a:defRPr sz="2400"/>
            </a:lvl3pPr>
            <a:lvl4pPr marL="1349654" indent="0">
              <a:buNone/>
              <a:defRPr sz="2000"/>
            </a:lvl4pPr>
            <a:lvl5pPr marL="1799539" indent="0">
              <a:buNone/>
              <a:defRPr sz="2000"/>
            </a:lvl5pPr>
            <a:lvl6pPr marL="2249424" indent="0">
              <a:buNone/>
              <a:defRPr sz="2000"/>
            </a:lvl6pPr>
            <a:lvl7pPr marL="2699309" indent="0">
              <a:buNone/>
              <a:defRPr sz="2000"/>
            </a:lvl7pPr>
            <a:lvl8pPr marL="3149194" indent="0">
              <a:buNone/>
              <a:defRPr sz="2000"/>
            </a:lvl8pPr>
            <a:lvl9pPr marL="3599078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1"/>
            <a:ext cx="3833931" cy="3811588"/>
          </a:xfrm>
          <a:prstGeom prst="rect">
            <a:avLst/>
          </a:prstGeom>
        </p:spPr>
        <p:txBody>
          <a:bodyPr lIns="119969" tIns="59985" rIns="119969" bIns="59985"/>
          <a:lstStyle>
            <a:lvl1pPr marL="0" indent="0">
              <a:buNone/>
              <a:defRPr sz="1600"/>
            </a:lvl1pPr>
            <a:lvl2pPr marL="449885" indent="0">
              <a:buNone/>
              <a:defRPr sz="1400"/>
            </a:lvl2pPr>
            <a:lvl3pPr marL="899770" indent="0">
              <a:buNone/>
              <a:defRPr sz="1200"/>
            </a:lvl3pPr>
            <a:lvl4pPr marL="1349654" indent="0">
              <a:buNone/>
              <a:defRPr sz="1000"/>
            </a:lvl4pPr>
            <a:lvl5pPr marL="1799539" indent="0">
              <a:buNone/>
              <a:defRPr sz="1000"/>
            </a:lvl5pPr>
            <a:lvl6pPr marL="2249424" indent="0">
              <a:buNone/>
              <a:defRPr sz="1000"/>
            </a:lvl6pPr>
            <a:lvl7pPr marL="2699309" indent="0">
              <a:buNone/>
              <a:defRPr sz="1000"/>
            </a:lvl7pPr>
            <a:lvl8pPr marL="3149194" indent="0">
              <a:buNone/>
              <a:defRPr sz="1000"/>
            </a:lvl8pPr>
            <a:lvl9pPr marL="359907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8233" y="6534072"/>
            <a:ext cx="1025366" cy="327488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82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6" y="-1314"/>
            <a:ext cx="11888231" cy="6860627"/>
          </a:xfrm>
          <a:prstGeom prst="rect">
            <a:avLst/>
          </a:prstGeom>
        </p:spPr>
      </p:pic>
      <p:grpSp>
        <p:nvGrpSpPr>
          <p:cNvPr id="3" name="Group 10"/>
          <p:cNvGrpSpPr/>
          <p:nvPr userDrawn="1"/>
        </p:nvGrpSpPr>
        <p:grpSpPr>
          <a:xfrm>
            <a:off x="250953" y="389156"/>
            <a:ext cx="11410268" cy="532681"/>
            <a:chOff x="193040" y="241065"/>
            <a:chExt cx="8777129" cy="399511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193040" y="460708"/>
              <a:ext cx="723418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4"/>
            <p:cNvGrpSpPr/>
            <p:nvPr userDrawn="1"/>
          </p:nvGrpSpPr>
          <p:grpSpPr>
            <a:xfrm>
              <a:off x="7427220" y="241065"/>
              <a:ext cx="1542949" cy="399511"/>
              <a:chOff x="7427220" y="241065"/>
              <a:chExt cx="1542949" cy="399511"/>
            </a:xfrm>
          </p:grpSpPr>
          <p:grpSp>
            <p:nvGrpSpPr>
              <p:cNvPr id="5" name="Group 17"/>
              <p:cNvGrpSpPr>
                <a:grpSpLocks noChangeAspect="1"/>
              </p:cNvGrpSpPr>
              <p:nvPr userDrawn="1"/>
            </p:nvGrpSpPr>
            <p:grpSpPr bwMode="auto">
              <a:xfrm>
                <a:off x="8539379" y="241065"/>
                <a:ext cx="430790" cy="399511"/>
                <a:chOff x="4169" y="1528"/>
                <a:chExt cx="1391" cy="1290"/>
              </a:xfrm>
            </p:grpSpPr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>
                  <a:off x="4169" y="1547"/>
                  <a:ext cx="1110" cy="1271"/>
                </a:xfrm>
                <a:custGeom>
                  <a:avLst/>
                  <a:gdLst>
                    <a:gd name="T0" fmla="*/ 1 w 469"/>
                    <a:gd name="T1" fmla="*/ 262 h 535"/>
                    <a:gd name="T2" fmla="*/ 1 w 469"/>
                    <a:gd name="T3" fmla="*/ 70 h 535"/>
                    <a:gd name="T4" fmla="*/ 6 w 469"/>
                    <a:gd name="T5" fmla="*/ 35 h 535"/>
                    <a:gd name="T6" fmla="*/ 59 w 469"/>
                    <a:gd name="T7" fmla="*/ 6 h 535"/>
                    <a:gd name="T8" fmla="*/ 88 w 469"/>
                    <a:gd name="T9" fmla="*/ 18 h 535"/>
                    <a:gd name="T10" fmla="*/ 424 w 469"/>
                    <a:gd name="T11" fmla="*/ 211 h 535"/>
                    <a:gd name="T12" fmla="*/ 452 w 469"/>
                    <a:gd name="T13" fmla="*/ 232 h 535"/>
                    <a:gd name="T14" fmla="*/ 452 w 469"/>
                    <a:gd name="T15" fmla="*/ 292 h 535"/>
                    <a:gd name="T16" fmla="*/ 426 w 469"/>
                    <a:gd name="T17" fmla="*/ 312 h 535"/>
                    <a:gd name="T18" fmla="*/ 88 w 469"/>
                    <a:gd name="T19" fmla="*/ 506 h 535"/>
                    <a:gd name="T20" fmla="*/ 1 w 469"/>
                    <a:gd name="T21" fmla="*/ 456 h 535"/>
                    <a:gd name="T22" fmla="*/ 1 w 469"/>
                    <a:gd name="T23" fmla="*/ 262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9" h="535">
                      <a:moveTo>
                        <a:pt x="1" y="262"/>
                      </a:moveTo>
                      <a:cubicBezTo>
                        <a:pt x="1" y="198"/>
                        <a:pt x="0" y="134"/>
                        <a:pt x="1" y="70"/>
                      </a:cubicBezTo>
                      <a:cubicBezTo>
                        <a:pt x="1" y="59"/>
                        <a:pt x="3" y="46"/>
                        <a:pt x="6" y="35"/>
                      </a:cubicBezTo>
                      <a:cubicBezTo>
                        <a:pt x="14" y="11"/>
                        <a:pt x="35" y="0"/>
                        <a:pt x="59" y="6"/>
                      </a:cubicBezTo>
                      <a:cubicBezTo>
                        <a:pt x="69" y="9"/>
                        <a:pt x="79" y="13"/>
                        <a:pt x="88" y="18"/>
                      </a:cubicBezTo>
                      <a:cubicBezTo>
                        <a:pt x="200" y="82"/>
                        <a:pt x="312" y="147"/>
                        <a:pt x="424" y="211"/>
                      </a:cubicBezTo>
                      <a:cubicBezTo>
                        <a:pt x="434" y="217"/>
                        <a:pt x="444" y="224"/>
                        <a:pt x="452" y="232"/>
                      </a:cubicBezTo>
                      <a:cubicBezTo>
                        <a:pt x="469" y="250"/>
                        <a:pt x="469" y="273"/>
                        <a:pt x="452" y="292"/>
                      </a:cubicBezTo>
                      <a:cubicBezTo>
                        <a:pt x="445" y="300"/>
                        <a:pt x="435" y="307"/>
                        <a:pt x="426" y="312"/>
                      </a:cubicBezTo>
                      <a:cubicBezTo>
                        <a:pt x="313" y="377"/>
                        <a:pt x="200" y="442"/>
                        <a:pt x="88" y="506"/>
                      </a:cubicBezTo>
                      <a:cubicBezTo>
                        <a:pt x="37" y="535"/>
                        <a:pt x="1" y="514"/>
                        <a:pt x="1" y="456"/>
                      </a:cubicBezTo>
                      <a:cubicBezTo>
                        <a:pt x="0" y="392"/>
                        <a:pt x="1" y="327"/>
                        <a:pt x="1" y="262"/>
                      </a:cubicBezTo>
                      <a:close/>
                    </a:path>
                  </a:pathLst>
                </a:custGeom>
                <a:solidFill>
                  <a:srgbClr val="C5D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" name="Freeform 6"/>
                <p:cNvSpPr>
                  <a:spLocks/>
                </p:cNvSpPr>
                <p:nvPr/>
              </p:nvSpPr>
              <p:spPr bwMode="auto">
                <a:xfrm>
                  <a:off x="4169" y="1547"/>
                  <a:ext cx="1110" cy="1271"/>
                </a:xfrm>
                <a:custGeom>
                  <a:avLst/>
                  <a:gdLst>
                    <a:gd name="T0" fmla="*/ 1 w 469"/>
                    <a:gd name="T1" fmla="*/ 262 h 535"/>
                    <a:gd name="T2" fmla="*/ 1 w 469"/>
                    <a:gd name="T3" fmla="*/ 70 h 535"/>
                    <a:gd name="T4" fmla="*/ 6 w 469"/>
                    <a:gd name="T5" fmla="*/ 35 h 535"/>
                    <a:gd name="T6" fmla="*/ 59 w 469"/>
                    <a:gd name="T7" fmla="*/ 6 h 535"/>
                    <a:gd name="T8" fmla="*/ 88 w 469"/>
                    <a:gd name="T9" fmla="*/ 18 h 535"/>
                    <a:gd name="T10" fmla="*/ 424 w 469"/>
                    <a:gd name="T11" fmla="*/ 211 h 535"/>
                    <a:gd name="T12" fmla="*/ 452 w 469"/>
                    <a:gd name="T13" fmla="*/ 232 h 535"/>
                    <a:gd name="T14" fmla="*/ 452 w 469"/>
                    <a:gd name="T15" fmla="*/ 292 h 535"/>
                    <a:gd name="T16" fmla="*/ 426 w 469"/>
                    <a:gd name="T17" fmla="*/ 312 h 535"/>
                    <a:gd name="T18" fmla="*/ 88 w 469"/>
                    <a:gd name="T19" fmla="*/ 506 h 535"/>
                    <a:gd name="T20" fmla="*/ 1 w 469"/>
                    <a:gd name="T21" fmla="*/ 456 h 535"/>
                    <a:gd name="T22" fmla="*/ 1 w 469"/>
                    <a:gd name="T23" fmla="*/ 262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9" h="535">
                      <a:moveTo>
                        <a:pt x="1" y="262"/>
                      </a:moveTo>
                      <a:cubicBezTo>
                        <a:pt x="1" y="198"/>
                        <a:pt x="0" y="134"/>
                        <a:pt x="1" y="70"/>
                      </a:cubicBezTo>
                      <a:cubicBezTo>
                        <a:pt x="1" y="59"/>
                        <a:pt x="3" y="46"/>
                        <a:pt x="6" y="35"/>
                      </a:cubicBezTo>
                      <a:cubicBezTo>
                        <a:pt x="14" y="11"/>
                        <a:pt x="35" y="0"/>
                        <a:pt x="59" y="6"/>
                      </a:cubicBezTo>
                      <a:cubicBezTo>
                        <a:pt x="69" y="9"/>
                        <a:pt x="79" y="13"/>
                        <a:pt x="88" y="18"/>
                      </a:cubicBezTo>
                      <a:cubicBezTo>
                        <a:pt x="200" y="82"/>
                        <a:pt x="312" y="147"/>
                        <a:pt x="424" y="211"/>
                      </a:cubicBezTo>
                      <a:cubicBezTo>
                        <a:pt x="434" y="217"/>
                        <a:pt x="444" y="224"/>
                        <a:pt x="452" y="232"/>
                      </a:cubicBezTo>
                      <a:cubicBezTo>
                        <a:pt x="469" y="250"/>
                        <a:pt x="469" y="273"/>
                        <a:pt x="452" y="292"/>
                      </a:cubicBezTo>
                      <a:cubicBezTo>
                        <a:pt x="445" y="300"/>
                        <a:pt x="435" y="307"/>
                        <a:pt x="426" y="312"/>
                      </a:cubicBezTo>
                      <a:cubicBezTo>
                        <a:pt x="313" y="377"/>
                        <a:pt x="200" y="442"/>
                        <a:pt x="88" y="506"/>
                      </a:cubicBezTo>
                      <a:cubicBezTo>
                        <a:pt x="37" y="535"/>
                        <a:pt x="1" y="514"/>
                        <a:pt x="1" y="456"/>
                      </a:cubicBezTo>
                      <a:cubicBezTo>
                        <a:pt x="0" y="392"/>
                        <a:pt x="1" y="327"/>
                        <a:pt x="1" y="262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9CA9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4451" y="1528"/>
                  <a:ext cx="1109" cy="1271"/>
                </a:xfrm>
                <a:custGeom>
                  <a:avLst/>
                  <a:gdLst>
                    <a:gd name="T0" fmla="*/ 0 w 469"/>
                    <a:gd name="T1" fmla="*/ 262 h 535"/>
                    <a:gd name="T2" fmla="*/ 1 w 469"/>
                    <a:gd name="T3" fmla="*/ 70 h 535"/>
                    <a:gd name="T4" fmla="*/ 6 w 469"/>
                    <a:gd name="T5" fmla="*/ 35 h 535"/>
                    <a:gd name="T6" fmla="*/ 59 w 469"/>
                    <a:gd name="T7" fmla="*/ 6 h 535"/>
                    <a:gd name="T8" fmla="*/ 87 w 469"/>
                    <a:gd name="T9" fmla="*/ 18 h 535"/>
                    <a:gd name="T10" fmla="*/ 424 w 469"/>
                    <a:gd name="T11" fmla="*/ 211 h 535"/>
                    <a:gd name="T12" fmla="*/ 452 w 469"/>
                    <a:gd name="T13" fmla="*/ 232 h 535"/>
                    <a:gd name="T14" fmla="*/ 452 w 469"/>
                    <a:gd name="T15" fmla="*/ 292 h 535"/>
                    <a:gd name="T16" fmla="*/ 426 w 469"/>
                    <a:gd name="T17" fmla="*/ 312 h 535"/>
                    <a:gd name="T18" fmla="*/ 88 w 469"/>
                    <a:gd name="T19" fmla="*/ 506 h 535"/>
                    <a:gd name="T20" fmla="*/ 1 w 469"/>
                    <a:gd name="T21" fmla="*/ 456 h 535"/>
                    <a:gd name="T22" fmla="*/ 0 w 469"/>
                    <a:gd name="T23" fmla="*/ 262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9" h="535">
                      <a:moveTo>
                        <a:pt x="0" y="262"/>
                      </a:moveTo>
                      <a:cubicBezTo>
                        <a:pt x="0" y="198"/>
                        <a:pt x="0" y="134"/>
                        <a:pt x="1" y="70"/>
                      </a:cubicBezTo>
                      <a:cubicBezTo>
                        <a:pt x="1" y="58"/>
                        <a:pt x="2" y="46"/>
                        <a:pt x="6" y="35"/>
                      </a:cubicBezTo>
                      <a:cubicBezTo>
                        <a:pt x="14" y="11"/>
                        <a:pt x="35" y="0"/>
                        <a:pt x="59" y="6"/>
                      </a:cubicBezTo>
                      <a:cubicBezTo>
                        <a:pt x="69" y="9"/>
                        <a:pt x="79" y="13"/>
                        <a:pt x="87" y="18"/>
                      </a:cubicBezTo>
                      <a:cubicBezTo>
                        <a:pt x="200" y="82"/>
                        <a:pt x="312" y="147"/>
                        <a:pt x="424" y="211"/>
                      </a:cubicBezTo>
                      <a:cubicBezTo>
                        <a:pt x="434" y="217"/>
                        <a:pt x="444" y="224"/>
                        <a:pt x="452" y="232"/>
                      </a:cubicBezTo>
                      <a:cubicBezTo>
                        <a:pt x="469" y="250"/>
                        <a:pt x="468" y="273"/>
                        <a:pt x="452" y="292"/>
                      </a:cubicBezTo>
                      <a:cubicBezTo>
                        <a:pt x="444" y="300"/>
                        <a:pt x="435" y="307"/>
                        <a:pt x="426" y="312"/>
                      </a:cubicBezTo>
                      <a:cubicBezTo>
                        <a:pt x="313" y="377"/>
                        <a:pt x="200" y="442"/>
                        <a:pt x="88" y="506"/>
                      </a:cubicBezTo>
                      <a:cubicBezTo>
                        <a:pt x="37" y="535"/>
                        <a:pt x="1" y="514"/>
                        <a:pt x="1" y="456"/>
                      </a:cubicBezTo>
                      <a:cubicBezTo>
                        <a:pt x="0" y="392"/>
                        <a:pt x="0" y="327"/>
                        <a:pt x="0" y="262"/>
                      </a:cubicBezTo>
                      <a:close/>
                    </a:path>
                  </a:pathLst>
                </a:custGeom>
                <a:solidFill>
                  <a:srgbClr val="C5D83A"/>
                </a:solidFill>
                <a:ln>
                  <a:noFill/>
                </a:ln>
                <a:effectLst>
                  <a:outerShdw blurRad="50800" dist="38100" dir="10800000" sx="92000" sy="92000" algn="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4451" y="1528"/>
                  <a:ext cx="1109" cy="1271"/>
                </a:xfrm>
                <a:custGeom>
                  <a:avLst/>
                  <a:gdLst>
                    <a:gd name="T0" fmla="*/ 0 w 469"/>
                    <a:gd name="T1" fmla="*/ 262 h 535"/>
                    <a:gd name="T2" fmla="*/ 1 w 469"/>
                    <a:gd name="T3" fmla="*/ 70 h 535"/>
                    <a:gd name="T4" fmla="*/ 6 w 469"/>
                    <a:gd name="T5" fmla="*/ 35 h 535"/>
                    <a:gd name="T6" fmla="*/ 59 w 469"/>
                    <a:gd name="T7" fmla="*/ 6 h 535"/>
                    <a:gd name="T8" fmla="*/ 87 w 469"/>
                    <a:gd name="T9" fmla="*/ 18 h 535"/>
                    <a:gd name="T10" fmla="*/ 424 w 469"/>
                    <a:gd name="T11" fmla="*/ 211 h 535"/>
                    <a:gd name="T12" fmla="*/ 452 w 469"/>
                    <a:gd name="T13" fmla="*/ 232 h 535"/>
                    <a:gd name="T14" fmla="*/ 452 w 469"/>
                    <a:gd name="T15" fmla="*/ 292 h 535"/>
                    <a:gd name="T16" fmla="*/ 426 w 469"/>
                    <a:gd name="T17" fmla="*/ 312 h 535"/>
                    <a:gd name="T18" fmla="*/ 88 w 469"/>
                    <a:gd name="T19" fmla="*/ 506 h 535"/>
                    <a:gd name="T20" fmla="*/ 1 w 469"/>
                    <a:gd name="T21" fmla="*/ 456 h 535"/>
                    <a:gd name="T22" fmla="*/ 0 w 469"/>
                    <a:gd name="T23" fmla="*/ 262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9" h="535">
                      <a:moveTo>
                        <a:pt x="0" y="262"/>
                      </a:moveTo>
                      <a:cubicBezTo>
                        <a:pt x="0" y="198"/>
                        <a:pt x="0" y="134"/>
                        <a:pt x="1" y="70"/>
                      </a:cubicBezTo>
                      <a:cubicBezTo>
                        <a:pt x="1" y="58"/>
                        <a:pt x="2" y="46"/>
                        <a:pt x="6" y="35"/>
                      </a:cubicBezTo>
                      <a:cubicBezTo>
                        <a:pt x="14" y="11"/>
                        <a:pt x="35" y="0"/>
                        <a:pt x="59" y="6"/>
                      </a:cubicBezTo>
                      <a:cubicBezTo>
                        <a:pt x="69" y="9"/>
                        <a:pt x="79" y="13"/>
                        <a:pt x="87" y="18"/>
                      </a:cubicBezTo>
                      <a:cubicBezTo>
                        <a:pt x="200" y="82"/>
                        <a:pt x="312" y="147"/>
                        <a:pt x="424" y="211"/>
                      </a:cubicBezTo>
                      <a:cubicBezTo>
                        <a:pt x="434" y="217"/>
                        <a:pt x="444" y="224"/>
                        <a:pt x="452" y="232"/>
                      </a:cubicBezTo>
                      <a:cubicBezTo>
                        <a:pt x="469" y="250"/>
                        <a:pt x="468" y="273"/>
                        <a:pt x="452" y="292"/>
                      </a:cubicBezTo>
                      <a:cubicBezTo>
                        <a:pt x="444" y="300"/>
                        <a:pt x="435" y="307"/>
                        <a:pt x="426" y="312"/>
                      </a:cubicBezTo>
                      <a:cubicBezTo>
                        <a:pt x="313" y="377"/>
                        <a:pt x="200" y="442"/>
                        <a:pt x="88" y="506"/>
                      </a:cubicBezTo>
                      <a:cubicBezTo>
                        <a:pt x="37" y="535"/>
                        <a:pt x="1" y="514"/>
                        <a:pt x="1" y="456"/>
                      </a:cubicBezTo>
                      <a:cubicBezTo>
                        <a:pt x="0" y="392"/>
                        <a:pt x="0" y="327"/>
                        <a:pt x="0" y="262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9CA94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4884" y="2029"/>
                  <a:ext cx="355" cy="397"/>
                </a:xfrm>
                <a:custGeom>
                  <a:avLst/>
                  <a:gdLst>
                    <a:gd name="T0" fmla="*/ 106 w 150"/>
                    <a:gd name="T1" fmla="*/ 103 h 167"/>
                    <a:gd name="T2" fmla="*/ 112 w 150"/>
                    <a:gd name="T3" fmla="*/ 85 h 167"/>
                    <a:gd name="T4" fmla="*/ 121 w 150"/>
                    <a:gd name="T5" fmla="*/ 60 h 167"/>
                    <a:gd name="T6" fmla="*/ 119 w 150"/>
                    <a:gd name="T7" fmla="*/ 58 h 167"/>
                    <a:gd name="T8" fmla="*/ 109 w 150"/>
                    <a:gd name="T9" fmla="*/ 58 h 167"/>
                    <a:gd name="T10" fmla="*/ 107 w 150"/>
                    <a:gd name="T11" fmla="*/ 56 h 167"/>
                    <a:gd name="T12" fmla="*/ 107 w 150"/>
                    <a:gd name="T13" fmla="*/ 42 h 167"/>
                    <a:gd name="T14" fmla="*/ 109 w 150"/>
                    <a:gd name="T15" fmla="*/ 40 h 167"/>
                    <a:gd name="T16" fmla="*/ 148 w 150"/>
                    <a:gd name="T17" fmla="*/ 40 h 167"/>
                    <a:gd name="T18" fmla="*/ 149 w 150"/>
                    <a:gd name="T19" fmla="*/ 43 h 167"/>
                    <a:gd name="T20" fmla="*/ 124 w 150"/>
                    <a:gd name="T21" fmla="*/ 109 h 167"/>
                    <a:gd name="T22" fmla="*/ 110 w 150"/>
                    <a:gd name="T23" fmla="*/ 145 h 167"/>
                    <a:gd name="T24" fmla="*/ 107 w 150"/>
                    <a:gd name="T25" fmla="*/ 152 h 167"/>
                    <a:gd name="T26" fmla="*/ 83 w 150"/>
                    <a:gd name="T27" fmla="*/ 167 h 167"/>
                    <a:gd name="T28" fmla="*/ 72 w 150"/>
                    <a:gd name="T29" fmla="*/ 167 h 167"/>
                    <a:gd name="T30" fmla="*/ 70 w 150"/>
                    <a:gd name="T31" fmla="*/ 165 h 167"/>
                    <a:gd name="T32" fmla="*/ 70 w 150"/>
                    <a:gd name="T33" fmla="*/ 150 h 167"/>
                    <a:gd name="T34" fmla="*/ 72 w 150"/>
                    <a:gd name="T35" fmla="*/ 148 h 167"/>
                    <a:gd name="T36" fmla="*/ 84 w 150"/>
                    <a:gd name="T37" fmla="*/ 147 h 167"/>
                    <a:gd name="T38" fmla="*/ 94 w 150"/>
                    <a:gd name="T39" fmla="*/ 131 h 167"/>
                    <a:gd name="T40" fmla="*/ 87 w 150"/>
                    <a:gd name="T41" fmla="*/ 111 h 167"/>
                    <a:gd name="T42" fmla="*/ 68 w 150"/>
                    <a:gd name="T43" fmla="*/ 63 h 167"/>
                    <a:gd name="T44" fmla="*/ 61 w 150"/>
                    <a:gd name="T45" fmla="*/ 58 h 167"/>
                    <a:gd name="T46" fmla="*/ 42 w 150"/>
                    <a:gd name="T47" fmla="*/ 58 h 167"/>
                    <a:gd name="T48" fmla="*/ 39 w 150"/>
                    <a:gd name="T49" fmla="*/ 61 h 167"/>
                    <a:gd name="T50" fmla="*/ 39 w 150"/>
                    <a:gd name="T51" fmla="*/ 128 h 167"/>
                    <a:gd name="T52" fmla="*/ 36 w 150"/>
                    <a:gd name="T53" fmla="*/ 131 h 167"/>
                    <a:gd name="T54" fmla="*/ 21 w 150"/>
                    <a:gd name="T55" fmla="*/ 131 h 167"/>
                    <a:gd name="T56" fmla="*/ 18 w 150"/>
                    <a:gd name="T57" fmla="*/ 128 h 167"/>
                    <a:gd name="T58" fmla="*/ 18 w 150"/>
                    <a:gd name="T59" fmla="*/ 61 h 167"/>
                    <a:gd name="T60" fmla="*/ 15 w 150"/>
                    <a:gd name="T61" fmla="*/ 58 h 167"/>
                    <a:gd name="T62" fmla="*/ 2 w 150"/>
                    <a:gd name="T63" fmla="*/ 58 h 167"/>
                    <a:gd name="T64" fmla="*/ 0 w 150"/>
                    <a:gd name="T65" fmla="*/ 56 h 167"/>
                    <a:gd name="T66" fmla="*/ 0 w 150"/>
                    <a:gd name="T67" fmla="*/ 42 h 167"/>
                    <a:gd name="T68" fmla="*/ 2 w 150"/>
                    <a:gd name="T69" fmla="*/ 40 h 167"/>
                    <a:gd name="T70" fmla="*/ 15 w 150"/>
                    <a:gd name="T71" fmla="*/ 41 h 167"/>
                    <a:gd name="T72" fmla="*/ 18 w 150"/>
                    <a:gd name="T73" fmla="*/ 37 h 167"/>
                    <a:gd name="T74" fmla="*/ 20 w 150"/>
                    <a:gd name="T75" fmla="*/ 27 h 167"/>
                    <a:gd name="T76" fmla="*/ 61 w 150"/>
                    <a:gd name="T77" fmla="*/ 4 h 167"/>
                    <a:gd name="T78" fmla="*/ 68 w 150"/>
                    <a:gd name="T79" fmla="*/ 6 h 167"/>
                    <a:gd name="T80" fmla="*/ 70 w 150"/>
                    <a:gd name="T81" fmla="*/ 8 h 167"/>
                    <a:gd name="T82" fmla="*/ 65 w 150"/>
                    <a:gd name="T83" fmla="*/ 21 h 167"/>
                    <a:gd name="T84" fmla="*/ 62 w 150"/>
                    <a:gd name="T85" fmla="*/ 22 h 167"/>
                    <a:gd name="T86" fmla="*/ 59 w 150"/>
                    <a:gd name="T87" fmla="*/ 21 h 167"/>
                    <a:gd name="T88" fmla="*/ 39 w 150"/>
                    <a:gd name="T89" fmla="*/ 35 h 167"/>
                    <a:gd name="T90" fmla="*/ 44 w 150"/>
                    <a:gd name="T91" fmla="*/ 40 h 167"/>
                    <a:gd name="T92" fmla="*/ 73 w 150"/>
                    <a:gd name="T93" fmla="*/ 40 h 167"/>
                    <a:gd name="T94" fmla="*/ 84 w 150"/>
                    <a:gd name="T95" fmla="*/ 48 h 167"/>
                    <a:gd name="T96" fmla="*/ 104 w 150"/>
                    <a:gd name="T97" fmla="*/ 100 h 167"/>
                    <a:gd name="T98" fmla="*/ 106 w 150"/>
                    <a:gd name="T99" fmla="*/ 103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0" h="167">
                      <a:moveTo>
                        <a:pt x="106" y="103"/>
                      </a:moveTo>
                      <a:cubicBezTo>
                        <a:pt x="108" y="97"/>
                        <a:pt x="110" y="91"/>
                        <a:pt x="112" y="85"/>
                      </a:cubicBezTo>
                      <a:cubicBezTo>
                        <a:pt x="115" y="77"/>
                        <a:pt x="118" y="69"/>
                        <a:pt x="121" y="60"/>
                      </a:cubicBezTo>
                      <a:cubicBezTo>
                        <a:pt x="122" y="58"/>
                        <a:pt x="121" y="58"/>
                        <a:pt x="119" y="58"/>
                      </a:cubicBezTo>
                      <a:cubicBezTo>
                        <a:pt x="116" y="58"/>
                        <a:pt x="113" y="58"/>
                        <a:pt x="109" y="58"/>
                      </a:cubicBezTo>
                      <a:cubicBezTo>
                        <a:pt x="108" y="58"/>
                        <a:pt x="107" y="58"/>
                        <a:pt x="107" y="56"/>
                      </a:cubicBezTo>
                      <a:cubicBezTo>
                        <a:pt x="107" y="51"/>
                        <a:pt x="107" y="47"/>
                        <a:pt x="107" y="42"/>
                      </a:cubicBezTo>
                      <a:cubicBezTo>
                        <a:pt x="107" y="41"/>
                        <a:pt x="108" y="40"/>
                        <a:pt x="109" y="40"/>
                      </a:cubicBezTo>
                      <a:cubicBezTo>
                        <a:pt x="122" y="41"/>
                        <a:pt x="135" y="41"/>
                        <a:pt x="148" y="40"/>
                      </a:cubicBezTo>
                      <a:cubicBezTo>
                        <a:pt x="150" y="40"/>
                        <a:pt x="149" y="42"/>
                        <a:pt x="149" y="43"/>
                      </a:cubicBezTo>
                      <a:cubicBezTo>
                        <a:pt x="141" y="65"/>
                        <a:pt x="132" y="87"/>
                        <a:pt x="124" y="109"/>
                      </a:cubicBezTo>
                      <a:cubicBezTo>
                        <a:pt x="120" y="121"/>
                        <a:pt x="115" y="133"/>
                        <a:pt x="110" y="145"/>
                      </a:cubicBezTo>
                      <a:cubicBezTo>
                        <a:pt x="109" y="148"/>
                        <a:pt x="108" y="150"/>
                        <a:pt x="107" y="152"/>
                      </a:cubicBezTo>
                      <a:cubicBezTo>
                        <a:pt x="102" y="162"/>
                        <a:pt x="94" y="166"/>
                        <a:pt x="83" y="167"/>
                      </a:cubicBezTo>
                      <a:cubicBezTo>
                        <a:pt x="79" y="167"/>
                        <a:pt x="75" y="167"/>
                        <a:pt x="72" y="167"/>
                      </a:cubicBezTo>
                      <a:cubicBezTo>
                        <a:pt x="70" y="167"/>
                        <a:pt x="70" y="166"/>
                        <a:pt x="70" y="165"/>
                      </a:cubicBezTo>
                      <a:cubicBezTo>
                        <a:pt x="70" y="160"/>
                        <a:pt x="70" y="155"/>
                        <a:pt x="70" y="150"/>
                      </a:cubicBezTo>
                      <a:cubicBezTo>
                        <a:pt x="70" y="148"/>
                        <a:pt x="70" y="148"/>
                        <a:pt x="72" y="148"/>
                      </a:cubicBezTo>
                      <a:cubicBezTo>
                        <a:pt x="76" y="148"/>
                        <a:pt x="80" y="148"/>
                        <a:pt x="84" y="147"/>
                      </a:cubicBezTo>
                      <a:cubicBezTo>
                        <a:pt x="92" y="144"/>
                        <a:pt x="95" y="139"/>
                        <a:pt x="94" y="131"/>
                      </a:cubicBezTo>
                      <a:cubicBezTo>
                        <a:pt x="93" y="124"/>
                        <a:pt x="90" y="117"/>
                        <a:pt x="87" y="111"/>
                      </a:cubicBezTo>
                      <a:cubicBezTo>
                        <a:pt x="81" y="95"/>
                        <a:pt x="75" y="79"/>
                        <a:pt x="68" y="63"/>
                      </a:cubicBezTo>
                      <a:cubicBezTo>
                        <a:pt x="66" y="59"/>
                        <a:pt x="66" y="58"/>
                        <a:pt x="61" y="58"/>
                      </a:cubicBezTo>
                      <a:cubicBezTo>
                        <a:pt x="54" y="58"/>
                        <a:pt x="48" y="58"/>
                        <a:pt x="42" y="58"/>
                      </a:cubicBezTo>
                      <a:cubicBezTo>
                        <a:pt x="40" y="58"/>
                        <a:pt x="39" y="59"/>
                        <a:pt x="39" y="61"/>
                      </a:cubicBezTo>
                      <a:cubicBezTo>
                        <a:pt x="39" y="83"/>
                        <a:pt x="39" y="106"/>
                        <a:pt x="39" y="128"/>
                      </a:cubicBezTo>
                      <a:cubicBezTo>
                        <a:pt x="39" y="131"/>
                        <a:pt x="39" y="131"/>
                        <a:pt x="36" y="131"/>
                      </a:cubicBezTo>
                      <a:cubicBezTo>
                        <a:pt x="31" y="131"/>
                        <a:pt x="26" y="131"/>
                        <a:pt x="21" y="131"/>
                      </a:cubicBezTo>
                      <a:cubicBezTo>
                        <a:pt x="18" y="131"/>
                        <a:pt x="18" y="131"/>
                        <a:pt x="18" y="128"/>
                      </a:cubicBezTo>
                      <a:cubicBezTo>
                        <a:pt x="18" y="106"/>
                        <a:pt x="18" y="84"/>
                        <a:pt x="18" y="61"/>
                      </a:cubicBezTo>
                      <a:cubicBezTo>
                        <a:pt x="18" y="58"/>
                        <a:pt x="17" y="58"/>
                        <a:pt x="15" y="58"/>
                      </a:cubicBezTo>
                      <a:cubicBezTo>
                        <a:pt x="10" y="58"/>
                        <a:pt x="6" y="58"/>
                        <a:pt x="2" y="58"/>
                      </a:cubicBezTo>
                      <a:cubicBezTo>
                        <a:pt x="0" y="58"/>
                        <a:pt x="0" y="58"/>
                        <a:pt x="0" y="56"/>
                      </a:cubicBezTo>
                      <a:cubicBezTo>
                        <a:pt x="0" y="51"/>
                        <a:pt x="0" y="47"/>
                        <a:pt x="0" y="42"/>
                      </a:cubicBezTo>
                      <a:cubicBezTo>
                        <a:pt x="0" y="41"/>
                        <a:pt x="1" y="40"/>
                        <a:pt x="2" y="40"/>
                      </a:cubicBezTo>
                      <a:cubicBezTo>
                        <a:pt x="6" y="41"/>
                        <a:pt x="11" y="40"/>
                        <a:pt x="15" y="41"/>
                      </a:cubicBezTo>
                      <a:cubicBezTo>
                        <a:pt x="18" y="41"/>
                        <a:pt x="18" y="40"/>
                        <a:pt x="18" y="37"/>
                      </a:cubicBezTo>
                      <a:cubicBezTo>
                        <a:pt x="19" y="34"/>
                        <a:pt x="19" y="31"/>
                        <a:pt x="20" y="27"/>
                      </a:cubicBezTo>
                      <a:cubicBezTo>
                        <a:pt x="26" y="9"/>
                        <a:pt x="41" y="0"/>
                        <a:pt x="61" y="4"/>
                      </a:cubicBezTo>
                      <a:cubicBezTo>
                        <a:pt x="63" y="4"/>
                        <a:pt x="66" y="5"/>
                        <a:pt x="68" y="6"/>
                      </a:cubicBezTo>
                      <a:cubicBezTo>
                        <a:pt x="70" y="6"/>
                        <a:pt x="70" y="6"/>
                        <a:pt x="70" y="8"/>
                      </a:cubicBezTo>
                      <a:cubicBezTo>
                        <a:pt x="68" y="12"/>
                        <a:pt x="66" y="17"/>
                        <a:pt x="65" y="21"/>
                      </a:cubicBezTo>
                      <a:cubicBezTo>
                        <a:pt x="64" y="22"/>
                        <a:pt x="63" y="22"/>
                        <a:pt x="62" y="22"/>
                      </a:cubicBezTo>
                      <a:cubicBezTo>
                        <a:pt x="61" y="21"/>
                        <a:pt x="60" y="21"/>
                        <a:pt x="59" y="21"/>
                      </a:cubicBezTo>
                      <a:cubicBezTo>
                        <a:pt x="48" y="18"/>
                        <a:pt x="40" y="24"/>
                        <a:pt x="39" y="35"/>
                      </a:cubicBezTo>
                      <a:cubicBezTo>
                        <a:pt x="38" y="40"/>
                        <a:pt x="38" y="40"/>
                        <a:pt x="44" y="40"/>
                      </a:cubicBezTo>
                      <a:cubicBezTo>
                        <a:pt x="54" y="40"/>
                        <a:pt x="63" y="40"/>
                        <a:pt x="73" y="40"/>
                      </a:cubicBezTo>
                      <a:cubicBezTo>
                        <a:pt x="79" y="41"/>
                        <a:pt x="82" y="42"/>
                        <a:pt x="84" y="48"/>
                      </a:cubicBezTo>
                      <a:cubicBezTo>
                        <a:pt x="91" y="65"/>
                        <a:pt x="98" y="83"/>
                        <a:pt x="104" y="100"/>
                      </a:cubicBezTo>
                      <a:cubicBezTo>
                        <a:pt x="105" y="101"/>
                        <a:pt x="105" y="101"/>
                        <a:pt x="106" y="103"/>
                      </a:cubicBezTo>
                      <a:close/>
                    </a:path>
                  </a:pathLst>
                </a:custGeom>
                <a:solidFill>
                  <a:srgbClr val="48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4" name="Freeform 10"/>
                <p:cNvSpPr>
                  <a:spLocks/>
                </p:cNvSpPr>
                <p:nvPr/>
              </p:nvSpPr>
              <p:spPr bwMode="auto">
                <a:xfrm>
                  <a:off x="4585" y="2122"/>
                  <a:ext cx="164" cy="228"/>
                </a:xfrm>
                <a:custGeom>
                  <a:avLst/>
                  <a:gdLst>
                    <a:gd name="T0" fmla="*/ 36 w 69"/>
                    <a:gd name="T1" fmla="*/ 0 h 96"/>
                    <a:gd name="T2" fmla="*/ 60 w 69"/>
                    <a:gd name="T3" fmla="*/ 5 h 96"/>
                    <a:gd name="T4" fmla="*/ 62 w 69"/>
                    <a:gd name="T5" fmla="*/ 8 h 96"/>
                    <a:gd name="T6" fmla="*/ 57 w 69"/>
                    <a:gd name="T7" fmla="*/ 21 h 96"/>
                    <a:gd name="T8" fmla="*/ 55 w 69"/>
                    <a:gd name="T9" fmla="*/ 21 h 96"/>
                    <a:gd name="T10" fmla="*/ 34 w 69"/>
                    <a:gd name="T11" fmla="*/ 17 h 96"/>
                    <a:gd name="T12" fmla="*/ 26 w 69"/>
                    <a:gd name="T13" fmla="*/ 23 h 96"/>
                    <a:gd name="T14" fmla="*/ 30 w 69"/>
                    <a:gd name="T15" fmla="*/ 32 h 96"/>
                    <a:gd name="T16" fmla="*/ 44 w 69"/>
                    <a:gd name="T17" fmla="*/ 39 h 96"/>
                    <a:gd name="T18" fmla="*/ 55 w 69"/>
                    <a:gd name="T19" fmla="*/ 44 h 96"/>
                    <a:gd name="T20" fmla="*/ 67 w 69"/>
                    <a:gd name="T21" fmla="*/ 71 h 96"/>
                    <a:gd name="T22" fmla="*/ 48 w 69"/>
                    <a:gd name="T23" fmla="*/ 92 h 96"/>
                    <a:gd name="T24" fmla="*/ 6 w 69"/>
                    <a:gd name="T25" fmla="*/ 87 h 96"/>
                    <a:gd name="T26" fmla="*/ 5 w 69"/>
                    <a:gd name="T27" fmla="*/ 85 h 96"/>
                    <a:gd name="T28" fmla="*/ 11 w 69"/>
                    <a:gd name="T29" fmla="*/ 71 h 96"/>
                    <a:gd name="T30" fmla="*/ 13 w 69"/>
                    <a:gd name="T31" fmla="*/ 71 h 96"/>
                    <a:gd name="T32" fmla="*/ 37 w 69"/>
                    <a:gd name="T33" fmla="*/ 77 h 96"/>
                    <a:gd name="T34" fmla="*/ 45 w 69"/>
                    <a:gd name="T35" fmla="*/ 71 h 96"/>
                    <a:gd name="T36" fmla="*/ 43 w 69"/>
                    <a:gd name="T37" fmla="*/ 61 h 96"/>
                    <a:gd name="T38" fmla="*/ 36 w 69"/>
                    <a:gd name="T39" fmla="*/ 56 h 96"/>
                    <a:gd name="T40" fmla="*/ 23 w 69"/>
                    <a:gd name="T41" fmla="*/ 50 h 96"/>
                    <a:gd name="T42" fmla="*/ 12 w 69"/>
                    <a:gd name="T43" fmla="*/ 43 h 96"/>
                    <a:gd name="T44" fmla="*/ 18 w 69"/>
                    <a:gd name="T45" fmla="*/ 3 h 96"/>
                    <a:gd name="T46" fmla="*/ 36 w 69"/>
                    <a:gd name="T4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" h="96">
                      <a:moveTo>
                        <a:pt x="36" y="0"/>
                      </a:moveTo>
                      <a:cubicBezTo>
                        <a:pt x="45" y="0"/>
                        <a:pt x="53" y="2"/>
                        <a:pt x="60" y="5"/>
                      </a:cubicBezTo>
                      <a:cubicBezTo>
                        <a:pt x="62" y="6"/>
                        <a:pt x="62" y="6"/>
                        <a:pt x="62" y="8"/>
                      </a:cubicBezTo>
                      <a:cubicBezTo>
                        <a:pt x="60" y="12"/>
                        <a:pt x="58" y="17"/>
                        <a:pt x="57" y="21"/>
                      </a:cubicBezTo>
                      <a:cubicBezTo>
                        <a:pt x="56" y="22"/>
                        <a:pt x="56" y="22"/>
                        <a:pt x="55" y="21"/>
                      </a:cubicBezTo>
                      <a:cubicBezTo>
                        <a:pt x="48" y="17"/>
                        <a:pt x="41" y="16"/>
                        <a:pt x="34" y="17"/>
                      </a:cubicBezTo>
                      <a:cubicBezTo>
                        <a:pt x="30" y="17"/>
                        <a:pt x="27" y="19"/>
                        <a:pt x="26" y="23"/>
                      </a:cubicBezTo>
                      <a:cubicBezTo>
                        <a:pt x="25" y="27"/>
                        <a:pt x="26" y="30"/>
                        <a:pt x="30" y="32"/>
                      </a:cubicBezTo>
                      <a:cubicBezTo>
                        <a:pt x="34" y="35"/>
                        <a:pt x="39" y="37"/>
                        <a:pt x="44" y="39"/>
                      </a:cubicBezTo>
                      <a:cubicBezTo>
                        <a:pt x="47" y="40"/>
                        <a:pt x="51" y="42"/>
                        <a:pt x="55" y="44"/>
                      </a:cubicBezTo>
                      <a:cubicBezTo>
                        <a:pt x="65" y="50"/>
                        <a:pt x="69" y="59"/>
                        <a:pt x="67" y="71"/>
                      </a:cubicBezTo>
                      <a:cubicBezTo>
                        <a:pt x="66" y="82"/>
                        <a:pt x="59" y="89"/>
                        <a:pt x="48" y="92"/>
                      </a:cubicBezTo>
                      <a:cubicBezTo>
                        <a:pt x="33" y="96"/>
                        <a:pt x="19" y="95"/>
                        <a:pt x="6" y="87"/>
                      </a:cubicBezTo>
                      <a:cubicBezTo>
                        <a:pt x="4" y="86"/>
                        <a:pt x="4" y="86"/>
                        <a:pt x="5" y="85"/>
                      </a:cubicBezTo>
                      <a:cubicBezTo>
                        <a:pt x="7" y="80"/>
                        <a:pt x="9" y="76"/>
                        <a:pt x="11" y="71"/>
                      </a:cubicBezTo>
                      <a:cubicBezTo>
                        <a:pt x="12" y="70"/>
                        <a:pt x="12" y="70"/>
                        <a:pt x="13" y="71"/>
                      </a:cubicBezTo>
                      <a:cubicBezTo>
                        <a:pt x="21" y="76"/>
                        <a:pt x="29" y="78"/>
                        <a:pt x="37" y="77"/>
                      </a:cubicBezTo>
                      <a:cubicBezTo>
                        <a:pt x="41" y="76"/>
                        <a:pt x="44" y="75"/>
                        <a:pt x="45" y="71"/>
                      </a:cubicBezTo>
                      <a:cubicBezTo>
                        <a:pt x="46" y="68"/>
                        <a:pt x="46" y="64"/>
                        <a:pt x="43" y="61"/>
                      </a:cubicBezTo>
                      <a:cubicBezTo>
                        <a:pt x="41" y="59"/>
                        <a:pt x="39" y="57"/>
                        <a:pt x="36" y="56"/>
                      </a:cubicBezTo>
                      <a:cubicBezTo>
                        <a:pt x="32" y="54"/>
                        <a:pt x="28" y="52"/>
                        <a:pt x="23" y="50"/>
                      </a:cubicBezTo>
                      <a:cubicBezTo>
                        <a:pt x="19" y="48"/>
                        <a:pt x="15" y="46"/>
                        <a:pt x="12" y="43"/>
                      </a:cubicBezTo>
                      <a:cubicBezTo>
                        <a:pt x="0" y="32"/>
                        <a:pt x="1" y="11"/>
                        <a:pt x="18" y="3"/>
                      </a:cubicBezTo>
                      <a:cubicBezTo>
                        <a:pt x="24" y="1"/>
                        <a:pt x="3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48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Freeform 11"/>
                <p:cNvSpPr>
                  <a:spLocks/>
                </p:cNvSpPr>
                <p:nvPr/>
              </p:nvSpPr>
              <p:spPr bwMode="auto">
                <a:xfrm>
                  <a:off x="4765" y="2124"/>
                  <a:ext cx="85" cy="216"/>
                </a:xfrm>
                <a:custGeom>
                  <a:avLst/>
                  <a:gdLst>
                    <a:gd name="T0" fmla="*/ 36 w 36"/>
                    <a:gd name="T1" fmla="*/ 46 h 91"/>
                    <a:gd name="T2" fmla="*/ 36 w 36"/>
                    <a:gd name="T3" fmla="*/ 88 h 91"/>
                    <a:gd name="T4" fmla="*/ 33 w 36"/>
                    <a:gd name="T5" fmla="*/ 91 h 91"/>
                    <a:gd name="T6" fmla="*/ 18 w 36"/>
                    <a:gd name="T7" fmla="*/ 91 h 91"/>
                    <a:gd name="T8" fmla="*/ 15 w 36"/>
                    <a:gd name="T9" fmla="*/ 88 h 91"/>
                    <a:gd name="T10" fmla="*/ 15 w 36"/>
                    <a:gd name="T11" fmla="*/ 21 h 91"/>
                    <a:gd name="T12" fmla="*/ 12 w 36"/>
                    <a:gd name="T13" fmla="*/ 18 h 91"/>
                    <a:gd name="T14" fmla="*/ 2 w 36"/>
                    <a:gd name="T15" fmla="*/ 18 h 91"/>
                    <a:gd name="T16" fmla="*/ 0 w 36"/>
                    <a:gd name="T17" fmla="*/ 16 h 91"/>
                    <a:gd name="T18" fmla="*/ 0 w 36"/>
                    <a:gd name="T19" fmla="*/ 3 h 91"/>
                    <a:gd name="T20" fmla="*/ 2 w 36"/>
                    <a:gd name="T21" fmla="*/ 0 h 91"/>
                    <a:gd name="T22" fmla="*/ 34 w 36"/>
                    <a:gd name="T23" fmla="*/ 0 h 91"/>
                    <a:gd name="T24" fmla="*/ 36 w 36"/>
                    <a:gd name="T25" fmla="*/ 3 h 91"/>
                    <a:gd name="T26" fmla="*/ 36 w 36"/>
                    <a:gd name="T27" fmla="*/ 46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91">
                      <a:moveTo>
                        <a:pt x="36" y="46"/>
                      </a:moveTo>
                      <a:cubicBezTo>
                        <a:pt x="36" y="60"/>
                        <a:pt x="36" y="74"/>
                        <a:pt x="36" y="88"/>
                      </a:cubicBezTo>
                      <a:cubicBezTo>
                        <a:pt x="36" y="91"/>
                        <a:pt x="36" y="91"/>
                        <a:pt x="33" y="91"/>
                      </a:cubicBezTo>
                      <a:cubicBezTo>
                        <a:pt x="28" y="91"/>
                        <a:pt x="23" y="91"/>
                        <a:pt x="18" y="91"/>
                      </a:cubicBezTo>
                      <a:cubicBezTo>
                        <a:pt x="15" y="91"/>
                        <a:pt x="15" y="91"/>
                        <a:pt x="15" y="88"/>
                      </a:cubicBezTo>
                      <a:cubicBezTo>
                        <a:pt x="15" y="66"/>
                        <a:pt x="15" y="44"/>
                        <a:pt x="15" y="21"/>
                      </a:cubicBezTo>
                      <a:cubicBezTo>
                        <a:pt x="15" y="19"/>
                        <a:pt x="14" y="18"/>
                        <a:pt x="12" y="18"/>
                      </a:cubicBezTo>
                      <a:cubicBezTo>
                        <a:pt x="9" y="18"/>
                        <a:pt x="5" y="18"/>
                        <a:pt x="2" y="18"/>
                      </a:cubicBezTo>
                      <a:cubicBezTo>
                        <a:pt x="1" y="18"/>
                        <a:pt x="0" y="18"/>
                        <a:pt x="0" y="16"/>
                      </a:cubicBezTo>
                      <a:cubicBezTo>
                        <a:pt x="0" y="11"/>
                        <a:pt x="0" y="7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3" y="1"/>
                        <a:pt x="23" y="1"/>
                        <a:pt x="34" y="0"/>
                      </a:cubicBezTo>
                      <a:cubicBezTo>
                        <a:pt x="36" y="0"/>
                        <a:pt x="36" y="1"/>
                        <a:pt x="36" y="3"/>
                      </a:cubicBezTo>
                      <a:cubicBezTo>
                        <a:pt x="36" y="17"/>
                        <a:pt x="36" y="32"/>
                        <a:pt x="36" y="46"/>
                      </a:cubicBezTo>
                      <a:close/>
                    </a:path>
                  </a:pathLst>
                </a:custGeom>
                <a:solidFill>
                  <a:srgbClr val="48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12"/>
                <p:cNvSpPr>
                  <a:spLocks/>
                </p:cNvSpPr>
                <p:nvPr/>
              </p:nvSpPr>
              <p:spPr bwMode="auto">
                <a:xfrm>
                  <a:off x="5267" y="2036"/>
                  <a:ext cx="59" cy="60"/>
                </a:xfrm>
                <a:custGeom>
                  <a:avLst/>
                  <a:gdLst>
                    <a:gd name="T0" fmla="*/ 0 w 25"/>
                    <a:gd name="T1" fmla="*/ 13 h 25"/>
                    <a:gd name="T2" fmla="*/ 0 w 25"/>
                    <a:gd name="T3" fmla="*/ 2 h 25"/>
                    <a:gd name="T4" fmla="*/ 3 w 25"/>
                    <a:gd name="T5" fmla="*/ 0 h 25"/>
                    <a:gd name="T6" fmla="*/ 23 w 25"/>
                    <a:gd name="T7" fmla="*/ 0 h 25"/>
                    <a:gd name="T8" fmla="*/ 25 w 25"/>
                    <a:gd name="T9" fmla="*/ 2 h 25"/>
                    <a:gd name="T10" fmla="*/ 25 w 25"/>
                    <a:gd name="T11" fmla="*/ 23 h 25"/>
                    <a:gd name="T12" fmla="*/ 23 w 25"/>
                    <a:gd name="T13" fmla="*/ 25 h 25"/>
                    <a:gd name="T14" fmla="*/ 3 w 25"/>
                    <a:gd name="T15" fmla="*/ 25 h 25"/>
                    <a:gd name="T16" fmla="*/ 0 w 25"/>
                    <a:gd name="T17" fmla="*/ 23 h 25"/>
                    <a:gd name="T18" fmla="*/ 0 w 25"/>
                    <a:gd name="T19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cubicBezTo>
                        <a:pt x="0" y="9"/>
                        <a:pt x="1" y="6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9" y="0"/>
                        <a:pt x="16" y="0"/>
                        <a:pt x="23" y="0"/>
                      </a:cubicBezTo>
                      <a:cubicBezTo>
                        <a:pt x="25" y="0"/>
                        <a:pt x="25" y="1"/>
                        <a:pt x="25" y="2"/>
                      </a:cubicBezTo>
                      <a:cubicBezTo>
                        <a:pt x="25" y="9"/>
                        <a:pt x="25" y="16"/>
                        <a:pt x="25" y="23"/>
                      </a:cubicBezTo>
                      <a:cubicBezTo>
                        <a:pt x="25" y="24"/>
                        <a:pt x="25" y="25"/>
                        <a:pt x="23" y="25"/>
                      </a:cubicBezTo>
                      <a:cubicBezTo>
                        <a:pt x="16" y="25"/>
                        <a:pt x="9" y="25"/>
                        <a:pt x="3" y="25"/>
                      </a:cubicBezTo>
                      <a:cubicBezTo>
                        <a:pt x="1" y="25"/>
                        <a:pt x="0" y="24"/>
                        <a:pt x="0" y="23"/>
                      </a:cubicBezTo>
                      <a:cubicBezTo>
                        <a:pt x="1" y="19"/>
                        <a:pt x="0" y="16"/>
                        <a:pt x="0" y="13"/>
                      </a:cubicBezTo>
                      <a:close/>
                    </a:path>
                  </a:pathLst>
                </a:custGeom>
                <a:solidFill>
                  <a:srgbClr val="48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0" name="Rectangle 29"/>
              <p:cNvSpPr/>
              <p:nvPr userDrawn="1"/>
            </p:nvSpPr>
            <p:spPr>
              <a:xfrm>
                <a:off x="7427220" y="371842"/>
                <a:ext cx="1067107" cy="167354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sz="10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/>
                    <a:sym typeface="Arial"/>
                  </a:rPr>
                  <a:t>Keeping you ahead</a:t>
                </a:r>
                <a:endParaRPr lang="en-US" sz="900" dirty="0">
                  <a:solidFill>
                    <a:prstClr val="black"/>
                  </a:solidFill>
                  <a:latin typeface="Century Gothic" panose="020B0502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26"/>
          <p:cNvGrpSpPr/>
          <p:nvPr userDrawn="1"/>
        </p:nvGrpSpPr>
        <p:grpSpPr>
          <a:xfrm>
            <a:off x="0" y="6511588"/>
            <a:ext cx="11887200" cy="349973"/>
            <a:chOff x="0" y="6362700"/>
            <a:chExt cx="12192000" cy="495300"/>
          </a:xfrm>
        </p:grpSpPr>
        <p:sp>
          <p:nvSpPr>
            <p:cNvPr id="28" name="Flowchart: Process 27"/>
            <p:cNvSpPr/>
            <p:nvPr/>
          </p:nvSpPr>
          <p:spPr>
            <a:xfrm>
              <a:off x="0" y="6362700"/>
              <a:ext cx="12192000" cy="495300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29" name="Picture 6"/>
            <p:cNvPicPr>
              <a:picLocks noChangeAspect="1" noChangeArrowheads="1"/>
            </p:cNvPicPr>
            <p:nvPr/>
          </p:nvPicPr>
          <p:blipFill rotWithShape="1">
            <a:blip r:embed="rId4" cstate="email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6362700"/>
              <a:ext cx="12191999" cy="495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Freeform 36"/>
          <p:cNvSpPr/>
          <p:nvPr userDrawn="1"/>
        </p:nvSpPr>
        <p:spPr>
          <a:xfrm>
            <a:off x="8565388" y="6512560"/>
            <a:ext cx="3325114" cy="349000"/>
          </a:xfrm>
          <a:custGeom>
            <a:avLst/>
            <a:gdLst>
              <a:gd name="connsiteX0" fmla="*/ 0 w 2557780"/>
              <a:gd name="connsiteY0" fmla="*/ 259080 h 259080"/>
              <a:gd name="connsiteX1" fmla="*/ 284480 w 2557780"/>
              <a:gd name="connsiteY1" fmla="*/ 0 h 259080"/>
              <a:gd name="connsiteX2" fmla="*/ 2557780 w 2557780"/>
              <a:gd name="connsiteY2" fmla="*/ 0 h 259080"/>
              <a:gd name="connsiteX3" fmla="*/ 2557780 w 2557780"/>
              <a:gd name="connsiteY3" fmla="*/ 259080 h 259080"/>
              <a:gd name="connsiteX4" fmla="*/ 0 w 2557780"/>
              <a:gd name="connsiteY4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780" h="259080">
                <a:moveTo>
                  <a:pt x="0" y="259080"/>
                </a:moveTo>
                <a:lnTo>
                  <a:pt x="284480" y="0"/>
                </a:lnTo>
                <a:lnTo>
                  <a:pt x="2557780" y="0"/>
                </a:lnTo>
                <a:lnTo>
                  <a:pt x="2557780" y="259080"/>
                </a:lnTo>
                <a:lnTo>
                  <a:pt x="0" y="259080"/>
                </a:lnTo>
                <a:close/>
              </a:path>
            </a:pathLst>
          </a:custGeom>
          <a:solidFill>
            <a:srgbClr val="ABC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69" tIns="59985" rIns="119969" bIns="59985" rtlCol="0" anchor="ctr"/>
          <a:lstStyle/>
          <a:p>
            <a:pPr algn="ctr"/>
            <a:endParaRPr lang="en-IN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8234" y="6534072"/>
            <a:ext cx="842010" cy="365125"/>
          </a:xfrm>
          <a:prstGeom prst="rect">
            <a:avLst/>
          </a:prstGeom>
        </p:spPr>
        <p:txBody>
          <a:bodyPr/>
          <a:lstStyle>
            <a:lvl1pPr>
              <a:defRPr lang="en-IN" sz="1200" smtClean="0">
                <a:solidFill>
                  <a:schemeClr val="bg1"/>
                </a:solidFill>
              </a:defRPr>
            </a:lvl1pPr>
          </a:lstStyle>
          <a:p>
            <a:pPr algn="ctr"/>
            <a:fld id="{408A3319-5104-4E46-B7BB-4F68F196E486}" type="slidenum">
              <a:rPr kern="1200">
                <a:solidFill>
                  <a:prstClr val="white"/>
                </a:solidFill>
                <a:latin typeface="Calibri" panose="020F0502020204030204"/>
                <a:ea typeface="+mn-ea"/>
              </a:rPr>
              <a:pPr algn="ctr"/>
              <a:t>‹#›</a:t>
            </a:fld>
            <a:endParaRPr kern="120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8973582" y="6564552"/>
            <a:ext cx="2903713" cy="235963"/>
          </a:xfrm>
          <a:prstGeom prst="rect">
            <a:avLst/>
          </a:prstGeom>
          <a:noFill/>
        </p:spPr>
        <p:txBody>
          <a:bodyPr wrap="none" lIns="89977" tIns="44988" rIns="89977" bIns="44988">
            <a:spAutoFit/>
          </a:bodyPr>
          <a:lstStyle/>
          <a:p>
            <a:r>
              <a:rPr lang="en-US" sz="900" spc="394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rPr>
              <a:t>www.sifytechnologies.com</a:t>
            </a:r>
            <a:endParaRPr lang="en-US" sz="800" spc="394" dirty="0">
              <a:solidFill>
                <a:prstClr val="black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7742" y="6544853"/>
            <a:ext cx="1869674" cy="244743"/>
          </a:xfrm>
          <a:prstGeom prst="rect">
            <a:avLst/>
          </a:prstGeom>
          <a:noFill/>
        </p:spPr>
        <p:txBody>
          <a:bodyPr wrap="none" lIns="89977" tIns="44988" rIns="89977" bIns="44988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Agility | </a:t>
            </a:r>
            <a:r>
              <a:rPr lang="en-US" sz="1000" b="1" dirty="0">
                <a:solidFill>
                  <a:srgbClr val="C0D7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Flexibility </a:t>
            </a: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| Choices</a:t>
            </a:r>
            <a:endParaRPr lang="en-US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3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05222" y="992768"/>
            <a:ext cx="11076779" cy="2736799"/>
          </a:xfrm>
          <a:prstGeom prst="rect">
            <a:avLst/>
          </a:prstGeom>
        </p:spPr>
        <p:txBody>
          <a:bodyPr lIns="119950" tIns="119950" rIns="119950" bIns="119950" anchor="b" anchorCtr="0"/>
          <a:lstStyle>
            <a:lvl1pPr lvl="0" algn="ctr" rtl="0">
              <a:spcBef>
                <a:spcPts val="0"/>
              </a:spcBef>
              <a:buSzPct val="100000"/>
              <a:defRPr sz="6800"/>
            </a:lvl1pPr>
            <a:lvl2pPr lvl="1" algn="ctr" rtl="0">
              <a:spcBef>
                <a:spcPts val="0"/>
              </a:spcBef>
              <a:buSzPct val="100000"/>
              <a:defRPr sz="6800"/>
            </a:lvl2pPr>
            <a:lvl3pPr lvl="2" algn="ctr" rtl="0">
              <a:spcBef>
                <a:spcPts val="0"/>
              </a:spcBef>
              <a:buSzPct val="100000"/>
              <a:defRPr sz="6800"/>
            </a:lvl3pPr>
            <a:lvl4pPr lvl="3" algn="ctr" rtl="0">
              <a:spcBef>
                <a:spcPts val="0"/>
              </a:spcBef>
              <a:buSzPct val="100000"/>
              <a:defRPr sz="6800"/>
            </a:lvl4pPr>
            <a:lvl5pPr lvl="4" algn="ctr" rtl="0">
              <a:spcBef>
                <a:spcPts val="0"/>
              </a:spcBef>
              <a:buSzPct val="100000"/>
              <a:defRPr sz="6800"/>
            </a:lvl5pPr>
            <a:lvl6pPr lvl="5" algn="ctr" rtl="0">
              <a:spcBef>
                <a:spcPts val="0"/>
              </a:spcBef>
              <a:buSzPct val="100000"/>
              <a:defRPr sz="6800"/>
            </a:lvl6pPr>
            <a:lvl7pPr lvl="6" algn="ctr" rtl="0">
              <a:spcBef>
                <a:spcPts val="0"/>
              </a:spcBef>
              <a:buSzPct val="100000"/>
              <a:defRPr sz="6800"/>
            </a:lvl7pPr>
            <a:lvl8pPr lvl="7" algn="ctr" rtl="0">
              <a:spcBef>
                <a:spcPts val="0"/>
              </a:spcBef>
              <a:buSzPct val="100000"/>
              <a:defRPr sz="6800"/>
            </a:lvl8pPr>
            <a:lvl9pPr lvl="8" algn="ctr" rtl="0">
              <a:spcBef>
                <a:spcPts val="0"/>
              </a:spcBef>
              <a:buSzPct val="100000"/>
              <a:defRPr sz="6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05212" y="3778833"/>
            <a:ext cx="11076779" cy="1056800"/>
          </a:xfrm>
          <a:prstGeom prst="rect">
            <a:avLst/>
          </a:prstGeom>
        </p:spPr>
        <p:txBody>
          <a:bodyPr lIns="119950" tIns="119950" rIns="119950" bIns="11995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014196" y="6217621"/>
            <a:ext cx="713309" cy="524800"/>
          </a:xfrm>
          <a:prstGeom prst="rect">
            <a:avLst/>
          </a:prstGeom>
        </p:spPr>
        <p:txBody>
          <a:bodyPr lIns="119950" tIns="119950" rIns="119950" bIns="11995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prstClr val="white"/>
                </a:solidFill>
              </a:rPr>
              <a:pPr/>
              <a:t>‹#›</a:t>
            </a:fld>
            <a:endParaRPr lang="e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6" y="0"/>
            <a:ext cx="11888231" cy="6527181"/>
          </a:xfrm>
          <a:prstGeom prst="rect">
            <a:avLst/>
          </a:prstGeom>
        </p:spPr>
      </p:pic>
      <p:cxnSp>
        <p:nvCxnSpPr>
          <p:cNvPr id="39" name="Straight Connector 38"/>
          <p:cNvCxnSpPr/>
          <p:nvPr userDrawn="1"/>
        </p:nvCxnSpPr>
        <p:spPr>
          <a:xfrm>
            <a:off x="184912" y="614277"/>
            <a:ext cx="947047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9"/>
          <p:cNvGrpSpPr/>
          <p:nvPr userDrawn="1"/>
        </p:nvGrpSpPr>
        <p:grpSpPr>
          <a:xfrm>
            <a:off x="9655387" y="321421"/>
            <a:ext cx="2005834" cy="532681"/>
            <a:chOff x="7427220" y="241065"/>
            <a:chExt cx="1542949" cy="399511"/>
          </a:xfrm>
        </p:grpSpPr>
        <p:grpSp>
          <p:nvGrpSpPr>
            <p:cNvPr id="3" name="Group 40"/>
            <p:cNvGrpSpPr>
              <a:grpSpLocks noChangeAspect="1"/>
            </p:cNvGrpSpPr>
            <p:nvPr userDrawn="1"/>
          </p:nvGrpSpPr>
          <p:grpSpPr bwMode="auto">
            <a:xfrm>
              <a:off x="8539379" y="241065"/>
              <a:ext cx="430790" cy="399511"/>
              <a:chOff x="4169" y="1528"/>
              <a:chExt cx="1391" cy="1290"/>
            </a:xfrm>
          </p:grpSpPr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4169" y="1547"/>
                <a:ext cx="1110" cy="1271"/>
              </a:xfrm>
              <a:custGeom>
                <a:avLst/>
                <a:gdLst>
                  <a:gd name="T0" fmla="*/ 1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8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1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1" y="262"/>
                    </a:moveTo>
                    <a:cubicBezTo>
                      <a:pt x="1" y="198"/>
                      <a:pt x="0" y="134"/>
                      <a:pt x="1" y="70"/>
                    </a:cubicBezTo>
                    <a:cubicBezTo>
                      <a:pt x="1" y="59"/>
                      <a:pt x="3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8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9" y="273"/>
                      <a:pt x="452" y="292"/>
                    </a:cubicBezTo>
                    <a:cubicBezTo>
                      <a:pt x="445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1" y="327"/>
                      <a:pt x="1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solidFill>
                <a:srgbClr val="C5D83A"/>
              </a:solidFill>
              <a:ln>
                <a:noFill/>
              </a:ln>
              <a:effectLst>
                <a:outerShdw blurRad="50800" dist="38100" dir="10800000" sx="92000" sy="92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4451" y="1528"/>
                <a:ext cx="1109" cy="1271"/>
              </a:xfrm>
              <a:custGeom>
                <a:avLst/>
                <a:gdLst>
                  <a:gd name="T0" fmla="*/ 0 w 469"/>
                  <a:gd name="T1" fmla="*/ 262 h 535"/>
                  <a:gd name="T2" fmla="*/ 1 w 469"/>
                  <a:gd name="T3" fmla="*/ 70 h 535"/>
                  <a:gd name="T4" fmla="*/ 6 w 469"/>
                  <a:gd name="T5" fmla="*/ 35 h 535"/>
                  <a:gd name="T6" fmla="*/ 59 w 469"/>
                  <a:gd name="T7" fmla="*/ 6 h 535"/>
                  <a:gd name="T8" fmla="*/ 87 w 469"/>
                  <a:gd name="T9" fmla="*/ 18 h 535"/>
                  <a:gd name="T10" fmla="*/ 424 w 469"/>
                  <a:gd name="T11" fmla="*/ 211 h 535"/>
                  <a:gd name="T12" fmla="*/ 452 w 469"/>
                  <a:gd name="T13" fmla="*/ 232 h 535"/>
                  <a:gd name="T14" fmla="*/ 452 w 469"/>
                  <a:gd name="T15" fmla="*/ 292 h 535"/>
                  <a:gd name="T16" fmla="*/ 426 w 469"/>
                  <a:gd name="T17" fmla="*/ 312 h 535"/>
                  <a:gd name="T18" fmla="*/ 88 w 469"/>
                  <a:gd name="T19" fmla="*/ 506 h 535"/>
                  <a:gd name="T20" fmla="*/ 1 w 469"/>
                  <a:gd name="T21" fmla="*/ 456 h 535"/>
                  <a:gd name="T22" fmla="*/ 0 w 469"/>
                  <a:gd name="T23" fmla="*/ 26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9" h="535">
                    <a:moveTo>
                      <a:pt x="0" y="262"/>
                    </a:moveTo>
                    <a:cubicBezTo>
                      <a:pt x="0" y="198"/>
                      <a:pt x="0" y="134"/>
                      <a:pt x="1" y="70"/>
                    </a:cubicBezTo>
                    <a:cubicBezTo>
                      <a:pt x="1" y="58"/>
                      <a:pt x="2" y="46"/>
                      <a:pt x="6" y="35"/>
                    </a:cubicBezTo>
                    <a:cubicBezTo>
                      <a:pt x="14" y="11"/>
                      <a:pt x="35" y="0"/>
                      <a:pt x="59" y="6"/>
                    </a:cubicBezTo>
                    <a:cubicBezTo>
                      <a:pt x="69" y="9"/>
                      <a:pt x="79" y="13"/>
                      <a:pt x="87" y="18"/>
                    </a:cubicBezTo>
                    <a:cubicBezTo>
                      <a:pt x="200" y="82"/>
                      <a:pt x="312" y="147"/>
                      <a:pt x="424" y="211"/>
                    </a:cubicBezTo>
                    <a:cubicBezTo>
                      <a:pt x="434" y="217"/>
                      <a:pt x="444" y="224"/>
                      <a:pt x="452" y="232"/>
                    </a:cubicBezTo>
                    <a:cubicBezTo>
                      <a:pt x="469" y="250"/>
                      <a:pt x="468" y="273"/>
                      <a:pt x="452" y="292"/>
                    </a:cubicBezTo>
                    <a:cubicBezTo>
                      <a:pt x="444" y="300"/>
                      <a:pt x="435" y="307"/>
                      <a:pt x="426" y="312"/>
                    </a:cubicBezTo>
                    <a:cubicBezTo>
                      <a:pt x="313" y="377"/>
                      <a:pt x="200" y="442"/>
                      <a:pt x="88" y="506"/>
                    </a:cubicBezTo>
                    <a:cubicBezTo>
                      <a:pt x="37" y="535"/>
                      <a:pt x="1" y="514"/>
                      <a:pt x="1" y="456"/>
                    </a:cubicBezTo>
                    <a:cubicBezTo>
                      <a:pt x="0" y="392"/>
                      <a:pt x="0" y="327"/>
                      <a:pt x="0" y="262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9CA9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4884" y="2029"/>
                <a:ext cx="355" cy="397"/>
              </a:xfrm>
              <a:custGeom>
                <a:avLst/>
                <a:gdLst>
                  <a:gd name="T0" fmla="*/ 106 w 150"/>
                  <a:gd name="T1" fmla="*/ 103 h 167"/>
                  <a:gd name="T2" fmla="*/ 112 w 150"/>
                  <a:gd name="T3" fmla="*/ 85 h 167"/>
                  <a:gd name="T4" fmla="*/ 121 w 150"/>
                  <a:gd name="T5" fmla="*/ 60 h 167"/>
                  <a:gd name="T6" fmla="*/ 119 w 150"/>
                  <a:gd name="T7" fmla="*/ 58 h 167"/>
                  <a:gd name="T8" fmla="*/ 109 w 150"/>
                  <a:gd name="T9" fmla="*/ 58 h 167"/>
                  <a:gd name="T10" fmla="*/ 107 w 150"/>
                  <a:gd name="T11" fmla="*/ 56 h 167"/>
                  <a:gd name="T12" fmla="*/ 107 w 150"/>
                  <a:gd name="T13" fmla="*/ 42 h 167"/>
                  <a:gd name="T14" fmla="*/ 109 w 150"/>
                  <a:gd name="T15" fmla="*/ 40 h 167"/>
                  <a:gd name="T16" fmla="*/ 148 w 150"/>
                  <a:gd name="T17" fmla="*/ 40 h 167"/>
                  <a:gd name="T18" fmla="*/ 149 w 150"/>
                  <a:gd name="T19" fmla="*/ 43 h 167"/>
                  <a:gd name="T20" fmla="*/ 124 w 150"/>
                  <a:gd name="T21" fmla="*/ 109 h 167"/>
                  <a:gd name="T22" fmla="*/ 110 w 150"/>
                  <a:gd name="T23" fmla="*/ 145 h 167"/>
                  <a:gd name="T24" fmla="*/ 107 w 150"/>
                  <a:gd name="T25" fmla="*/ 152 h 167"/>
                  <a:gd name="T26" fmla="*/ 83 w 150"/>
                  <a:gd name="T27" fmla="*/ 167 h 167"/>
                  <a:gd name="T28" fmla="*/ 72 w 150"/>
                  <a:gd name="T29" fmla="*/ 167 h 167"/>
                  <a:gd name="T30" fmla="*/ 70 w 150"/>
                  <a:gd name="T31" fmla="*/ 165 h 167"/>
                  <a:gd name="T32" fmla="*/ 70 w 150"/>
                  <a:gd name="T33" fmla="*/ 150 h 167"/>
                  <a:gd name="T34" fmla="*/ 72 w 150"/>
                  <a:gd name="T35" fmla="*/ 148 h 167"/>
                  <a:gd name="T36" fmla="*/ 84 w 150"/>
                  <a:gd name="T37" fmla="*/ 147 h 167"/>
                  <a:gd name="T38" fmla="*/ 94 w 150"/>
                  <a:gd name="T39" fmla="*/ 131 h 167"/>
                  <a:gd name="T40" fmla="*/ 87 w 150"/>
                  <a:gd name="T41" fmla="*/ 111 h 167"/>
                  <a:gd name="T42" fmla="*/ 68 w 150"/>
                  <a:gd name="T43" fmla="*/ 63 h 167"/>
                  <a:gd name="T44" fmla="*/ 61 w 150"/>
                  <a:gd name="T45" fmla="*/ 58 h 167"/>
                  <a:gd name="T46" fmla="*/ 42 w 150"/>
                  <a:gd name="T47" fmla="*/ 58 h 167"/>
                  <a:gd name="T48" fmla="*/ 39 w 150"/>
                  <a:gd name="T49" fmla="*/ 61 h 167"/>
                  <a:gd name="T50" fmla="*/ 39 w 150"/>
                  <a:gd name="T51" fmla="*/ 128 h 167"/>
                  <a:gd name="T52" fmla="*/ 36 w 150"/>
                  <a:gd name="T53" fmla="*/ 131 h 167"/>
                  <a:gd name="T54" fmla="*/ 21 w 150"/>
                  <a:gd name="T55" fmla="*/ 131 h 167"/>
                  <a:gd name="T56" fmla="*/ 18 w 150"/>
                  <a:gd name="T57" fmla="*/ 128 h 167"/>
                  <a:gd name="T58" fmla="*/ 18 w 150"/>
                  <a:gd name="T59" fmla="*/ 61 h 167"/>
                  <a:gd name="T60" fmla="*/ 15 w 150"/>
                  <a:gd name="T61" fmla="*/ 58 h 167"/>
                  <a:gd name="T62" fmla="*/ 2 w 150"/>
                  <a:gd name="T63" fmla="*/ 58 h 167"/>
                  <a:gd name="T64" fmla="*/ 0 w 150"/>
                  <a:gd name="T65" fmla="*/ 56 h 167"/>
                  <a:gd name="T66" fmla="*/ 0 w 150"/>
                  <a:gd name="T67" fmla="*/ 42 h 167"/>
                  <a:gd name="T68" fmla="*/ 2 w 150"/>
                  <a:gd name="T69" fmla="*/ 40 h 167"/>
                  <a:gd name="T70" fmla="*/ 15 w 150"/>
                  <a:gd name="T71" fmla="*/ 41 h 167"/>
                  <a:gd name="T72" fmla="*/ 18 w 150"/>
                  <a:gd name="T73" fmla="*/ 37 h 167"/>
                  <a:gd name="T74" fmla="*/ 20 w 150"/>
                  <a:gd name="T75" fmla="*/ 27 h 167"/>
                  <a:gd name="T76" fmla="*/ 61 w 150"/>
                  <a:gd name="T77" fmla="*/ 4 h 167"/>
                  <a:gd name="T78" fmla="*/ 68 w 150"/>
                  <a:gd name="T79" fmla="*/ 6 h 167"/>
                  <a:gd name="T80" fmla="*/ 70 w 150"/>
                  <a:gd name="T81" fmla="*/ 8 h 167"/>
                  <a:gd name="T82" fmla="*/ 65 w 150"/>
                  <a:gd name="T83" fmla="*/ 21 h 167"/>
                  <a:gd name="T84" fmla="*/ 62 w 150"/>
                  <a:gd name="T85" fmla="*/ 22 h 167"/>
                  <a:gd name="T86" fmla="*/ 59 w 150"/>
                  <a:gd name="T87" fmla="*/ 21 h 167"/>
                  <a:gd name="T88" fmla="*/ 39 w 150"/>
                  <a:gd name="T89" fmla="*/ 35 h 167"/>
                  <a:gd name="T90" fmla="*/ 44 w 150"/>
                  <a:gd name="T91" fmla="*/ 40 h 167"/>
                  <a:gd name="T92" fmla="*/ 73 w 150"/>
                  <a:gd name="T93" fmla="*/ 40 h 167"/>
                  <a:gd name="T94" fmla="*/ 84 w 150"/>
                  <a:gd name="T95" fmla="*/ 48 h 167"/>
                  <a:gd name="T96" fmla="*/ 104 w 150"/>
                  <a:gd name="T97" fmla="*/ 100 h 167"/>
                  <a:gd name="T98" fmla="*/ 106 w 150"/>
                  <a:gd name="T99" fmla="*/ 10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67">
                    <a:moveTo>
                      <a:pt x="106" y="103"/>
                    </a:moveTo>
                    <a:cubicBezTo>
                      <a:pt x="108" y="97"/>
                      <a:pt x="110" y="91"/>
                      <a:pt x="112" y="85"/>
                    </a:cubicBezTo>
                    <a:cubicBezTo>
                      <a:pt x="115" y="77"/>
                      <a:pt x="118" y="69"/>
                      <a:pt x="121" y="60"/>
                    </a:cubicBezTo>
                    <a:cubicBezTo>
                      <a:pt x="122" y="58"/>
                      <a:pt x="121" y="58"/>
                      <a:pt x="119" y="58"/>
                    </a:cubicBezTo>
                    <a:cubicBezTo>
                      <a:pt x="116" y="58"/>
                      <a:pt x="113" y="58"/>
                      <a:pt x="109" y="58"/>
                    </a:cubicBezTo>
                    <a:cubicBezTo>
                      <a:pt x="108" y="58"/>
                      <a:pt x="107" y="58"/>
                      <a:pt x="107" y="56"/>
                    </a:cubicBezTo>
                    <a:cubicBezTo>
                      <a:pt x="107" y="51"/>
                      <a:pt x="107" y="47"/>
                      <a:pt x="107" y="42"/>
                    </a:cubicBezTo>
                    <a:cubicBezTo>
                      <a:pt x="107" y="41"/>
                      <a:pt x="108" y="40"/>
                      <a:pt x="109" y="40"/>
                    </a:cubicBezTo>
                    <a:cubicBezTo>
                      <a:pt x="122" y="41"/>
                      <a:pt x="135" y="41"/>
                      <a:pt x="148" y="40"/>
                    </a:cubicBezTo>
                    <a:cubicBezTo>
                      <a:pt x="150" y="40"/>
                      <a:pt x="149" y="42"/>
                      <a:pt x="149" y="43"/>
                    </a:cubicBezTo>
                    <a:cubicBezTo>
                      <a:pt x="141" y="65"/>
                      <a:pt x="132" y="87"/>
                      <a:pt x="124" y="109"/>
                    </a:cubicBezTo>
                    <a:cubicBezTo>
                      <a:pt x="120" y="121"/>
                      <a:pt x="115" y="133"/>
                      <a:pt x="110" y="145"/>
                    </a:cubicBezTo>
                    <a:cubicBezTo>
                      <a:pt x="109" y="148"/>
                      <a:pt x="108" y="150"/>
                      <a:pt x="107" y="152"/>
                    </a:cubicBezTo>
                    <a:cubicBezTo>
                      <a:pt x="102" y="162"/>
                      <a:pt x="94" y="166"/>
                      <a:pt x="83" y="167"/>
                    </a:cubicBezTo>
                    <a:cubicBezTo>
                      <a:pt x="79" y="167"/>
                      <a:pt x="75" y="167"/>
                      <a:pt x="72" y="167"/>
                    </a:cubicBezTo>
                    <a:cubicBezTo>
                      <a:pt x="70" y="167"/>
                      <a:pt x="70" y="166"/>
                      <a:pt x="70" y="165"/>
                    </a:cubicBezTo>
                    <a:cubicBezTo>
                      <a:pt x="70" y="160"/>
                      <a:pt x="70" y="155"/>
                      <a:pt x="70" y="150"/>
                    </a:cubicBezTo>
                    <a:cubicBezTo>
                      <a:pt x="70" y="148"/>
                      <a:pt x="70" y="148"/>
                      <a:pt x="72" y="148"/>
                    </a:cubicBezTo>
                    <a:cubicBezTo>
                      <a:pt x="76" y="148"/>
                      <a:pt x="80" y="148"/>
                      <a:pt x="84" y="147"/>
                    </a:cubicBezTo>
                    <a:cubicBezTo>
                      <a:pt x="92" y="144"/>
                      <a:pt x="95" y="139"/>
                      <a:pt x="94" y="131"/>
                    </a:cubicBezTo>
                    <a:cubicBezTo>
                      <a:pt x="93" y="124"/>
                      <a:pt x="90" y="117"/>
                      <a:pt x="87" y="111"/>
                    </a:cubicBezTo>
                    <a:cubicBezTo>
                      <a:pt x="81" y="95"/>
                      <a:pt x="75" y="79"/>
                      <a:pt x="68" y="63"/>
                    </a:cubicBezTo>
                    <a:cubicBezTo>
                      <a:pt x="66" y="59"/>
                      <a:pt x="66" y="58"/>
                      <a:pt x="61" y="58"/>
                    </a:cubicBezTo>
                    <a:cubicBezTo>
                      <a:pt x="54" y="58"/>
                      <a:pt x="48" y="58"/>
                      <a:pt x="42" y="58"/>
                    </a:cubicBezTo>
                    <a:cubicBezTo>
                      <a:pt x="40" y="58"/>
                      <a:pt x="39" y="59"/>
                      <a:pt x="39" y="61"/>
                    </a:cubicBezTo>
                    <a:cubicBezTo>
                      <a:pt x="39" y="83"/>
                      <a:pt x="39" y="106"/>
                      <a:pt x="39" y="128"/>
                    </a:cubicBezTo>
                    <a:cubicBezTo>
                      <a:pt x="39" y="131"/>
                      <a:pt x="39" y="131"/>
                      <a:pt x="36" y="131"/>
                    </a:cubicBezTo>
                    <a:cubicBezTo>
                      <a:pt x="31" y="131"/>
                      <a:pt x="26" y="131"/>
                      <a:pt x="21" y="131"/>
                    </a:cubicBezTo>
                    <a:cubicBezTo>
                      <a:pt x="18" y="131"/>
                      <a:pt x="18" y="131"/>
                      <a:pt x="18" y="128"/>
                    </a:cubicBezTo>
                    <a:cubicBezTo>
                      <a:pt x="18" y="106"/>
                      <a:pt x="18" y="84"/>
                      <a:pt x="18" y="61"/>
                    </a:cubicBezTo>
                    <a:cubicBezTo>
                      <a:pt x="18" y="58"/>
                      <a:pt x="17" y="58"/>
                      <a:pt x="15" y="58"/>
                    </a:cubicBezTo>
                    <a:cubicBezTo>
                      <a:pt x="10" y="58"/>
                      <a:pt x="6" y="58"/>
                      <a:pt x="2" y="58"/>
                    </a:cubicBezTo>
                    <a:cubicBezTo>
                      <a:pt x="0" y="58"/>
                      <a:pt x="0" y="58"/>
                      <a:pt x="0" y="56"/>
                    </a:cubicBezTo>
                    <a:cubicBezTo>
                      <a:pt x="0" y="51"/>
                      <a:pt x="0" y="47"/>
                      <a:pt x="0" y="42"/>
                    </a:cubicBezTo>
                    <a:cubicBezTo>
                      <a:pt x="0" y="41"/>
                      <a:pt x="1" y="40"/>
                      <a:pt x="2" y="40"/>
                    </a:cubicBezTo>
                    <a:cubicBezTo>
                      <a:pt x="6" y="41"/>
                      <a:pt x="11" y="40"/>
                      <a:pt x="15" y="41"/>
                    </a:cubicBezTo>
                    <a:cubicBezTo>
                      <a:pt x="18" y="41"/>
                      <a:pt x="18" y="40"/>
                      <a:pt x="18" y="37"/>
                    </a:cubicBezTo>
                    <a:cubicBezTo>
                      <a:pt x="19" y="34"/>
                      <a:pt x="19" y="31"/>
                      <a:pt x="20" y="27"/>
                    </a:cubicBezTo>
                    <a:cubicBezTo>
                      <a:pt x="26" y="9"/>
                      <a:pt x="41" y="0"/>
                      <a:pt x="61" y="4"/>
                    </a:cubicBezTo>
                    <a:cubicBezTo>
                      <a:pt x="63" y="4"/>
                      <a:pt x="66" y="5"/>
                      <a:pt x="68" y="6"/>
                    </a:cubicBezTo>
                    <a:cubicBezTo>
                      <a:pt x="70" y="6"/>
                      <a:pt x="70" y="6"/>
                      <a:pt x="70" y="8"/>
                    </a:cubicBezTo>
                    <a:cubicBezTo>
                      <a:pt x="68" y="12"/>
                      <a:pt x="66" y="17"/>
                      <a:pt x="65" y="21"/>
                    </a:cubicBezTo>
                    <a:cubicBezTo>
                      <a:pt x="64" y="22"/>
                      <a:pt x="63" y="22"/>
                      <a:pt x="62" y="22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48" y="18"/>
                      <a:pt x="40" y="24"/>
                      <a:pt x="39" y="35"/>
                    </a:cubicBezTo>
                    <a:cubicBezTo>
                      <a:pt x="38" y="40"/>
                      <a:pt x="38" y="40"/>
                      <a:pt x="44" y="40"/>
                    </a:cubicBezTo>
                    <a:cubicBezTo>
                      <a:pt x="54" y="40"/>
                      <a:pt x="63" y="40"/>
                      <a:pt x="73" y="40"/>
                    </a:cubicBezTo>
                    <a:cubicBezTo>
                      <a:pt x="79" y="41"/>
                      <a:pt x="82" y="42"/>
                      <a:pt x="84" y="48"/>
                    </a:cubicBezTo>
                    <a:cubicBezTo>
                      <a:pt x="91" y="65"/>
                      <a:pt x="98" y="83"/>
                      <a:pt x="104" y="100"/>
                    </a:cubicBezTo>
                    <a:cubicBezTo>
                      <a:pt x="105" y="101"/>
                      <a:pt x="105" y="101"/>
                      <a:pt x="106" y="10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4585" y="2122"/>
                <a:ext cx="164" cy="228"/>
              </a:xfrm>
              <a:custGeom>
                <a:avLst/>
                <a:gdLst>
                  <a:gd name="T0" fmla="*/ 36 w 69"/>
                  <a:gd name="T1" fmla="*/ 0 h 96"/>
                  <a:gd name="T2" fmla="*/ 60 w 69"/>
                  <a:gd name="T3" fmla="*/ 5 h 96"/>
                  <a:gd name="T4" fmla="*/ 62 w 69"/>
                  <a:gd name="T5" fmla="*/ 8 h 96"/>
                  <a:gd name="T6" fmla="*/ 57 w 69"/>
                  <a:gd name="T7" fmla="*/ 21 h 96"/>
                  <a:gd name="T8" fmla="*/ 55 w 69"/>
                  <a:gd name="T9" fmla="*/ 21 h 96"/>
                  <a:gd name="T10" fmla="*/ 34 w 69"/>
                  <a:gd name="T11" fmla="*/ 17 h 96"/>
                  <a:gd name="T12" fmla="*/ 26 w 69"/>
                  <a:gd name="T13" fmla="*/ 23 h 96"/>
                  <a:gd name="T14" fmla="*/ 30 w 69"/>
                  <a:gd name="T15" fmla="*/ 32 h 96"/>
                  <a:gd name="T16" fmla="*/ 44 w 69"/>
                  <a:gd name="T17" fmla="*/ 39 h 96"/>
                  <a:gd name="T18" fmla="*/ 55 w 69"/>
                  <a:gd name="T19" fmla="*/ 44 h 96"/>
                  <a:gd name="T20" fmla="*/ 67 w 69"/>
                  <a:gd name="T21" fmla="*/ 71 h 96"/>
                  <a:gd name="T22" fmla="*/ 48 w 69"/>
                  <a:gd name="T23" fmla="*/ 92 h 96"/>
                  <a:gd name="T24" fmla="*/ 6 w 69"/>
                  <a:gd name="T25" fmla="*/ 87 h 96"/>
                  <a:gd name="T26" fmla="*/ 5 w 69"/>
                  <a:gd name="T27" fmla="*/ 85 h 96"/>
                  <a:gd name="T28" fmla="*/ 11 w 69"/>
                  <a:gd name="T29" fmla="*/ 71 h 96"/>
                  <a:gd name="T30" fmla="*/ 13 w 69"/>
                  <a:gd name="T31" fmla="*/ 71 h 96"/>
                  <a:gd name="T32" fmla="*/ 37 w 69"/>
                  <a:gd name="T33" fmla="*/ 77 h 96"/>
                  <a:gd name="T34" fmla="*/ 45 w 69"/>
                  <a:gd name="T35" fmla="*/ 71 h 96"/>
                  <a:gd name="T36" fmla="*/ 43 w 69"/>
                  <a:gd name="T37" fmla="*/ 61 h 96"/>
                  <a:gd name="T38" fmla="*/ 36 w 69"/>
                  <a:gd name="T39" fmla="*/ 56 h 96"/>
                  <a:gd name="T40" fmla="*/ 23 w 69"/>
                  <a:gd name="T41" fmla="*/ 50 h 96"/>
                  <a:gd name="T42" fmla="*/ 12 w 69"/>
                  <a:gd name="T43" fmla="*/ 43 h 96"/>
                  <a:gd name="T44" fmla="*/ 18 w 69"/>
                  <a:gd name="T45" fmla="*/ 3 h 96"/>
                  <a:gd name="T46" fmla="*/ 36 w 69"/>
                  <a:gd name="T4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6">
                    <a:moveTo>
                      <a:pt x="36" y="0"/>
                    </a:moveTo>
                    <a:cubicBezTo>
                      <a:pt x="45" y="0"/>
                      <a:pt x="53" y="2"/>
                      <a:pt x="60" y="5"/>
                    </a:cubicBezTo>
                    <a:cubicBezTo>
                      <a:pt x="62" y="6"/>
                      <a:pt x="62" y="6"/>
                      <a:pt x="62" y="8"/>
                    </a:cubicBezTo>
                    <a:cubicBezTo>
                      <a:pt x="60" y="12"/>
                      <a:pt x="58" y="17"/>
                      <a:pt x="57" y="21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48" y="17"/>
                      <a:pt x="41" y="16"/>
                      <a:pt x="34" y="17"/>
                    </a:cubicBezTo>
                    <a:cubicBezTo>
                      <a:pt x="30" y="17"/>
                      <a:pt x="27" y="19"/>
                      <a:pt x="26" y="23"/>
                    </a:cubicBezTo>
                    <a:cubicBezTo>
                      <a:pt x="25" y="27"/>
                      <a:pt x="26" y="30"/>
                      <a:pt x="30" y="32"/>
                    </a:cubicBezTo>
                    <a:cubicBezTo>
                      <a:pt x="34" y="35"/>
                      <a:pt x="39" y="37"/>
                      <a:pt x="44" y="39"/>
                    </a:cubicBezTo>
                    <a:cubicBezTo>
                      <a:pt x="47" y="40"/>
                      <a:pt x="51" y="42"/>
                      <a:pt x="55" y="44"/>
                    </a:cubicBezTo>
                    <a:cubicBezTo>
                      <a:pt x="65" y="50"/>
                      <a:pt x="69" y="59"/>
                      <a:pt x="67" y="71"/>
                    </a:cubicBezTo>
                    <a:cubicBezTo>
                      <a:pt x="66" y="82"/>
                      <a:pt x="59" y="89"/>
                      <a:pt x="48" y="92"/>
                    </a:cubicBezTo>
                    <a:cubicBezTo>
                      <a:pt x="33" y="96"/>
                      <a:pt x="19" y="95"/>
                      <a:pt x="6" y="87"/>
                    </a:cubicBezTo>
                    <a:cubicBezTo>
                      <a:pt x="4" y="86"/>
                      <a:pt x="4" y="86"/>
                      <a:pt x="5" y="85"/>
                    </a:cubicBezTo>
                    <a:cubicBezTo>
                      <a:pt x="7" y="80"/>
                      <a:pt x="9" y="76"/>
                      <a:pt x="11" y="71"/>
                    </a:cubicBezTo>
                    <a:cubicBezTo>
                      <a:pt x="12" y="70"/>
                      <a:pt x="12" y="70"/>
                      <a:pt x="13" y="71"/>
                    </a:cubicBezTo>
                    <a:cubicBezTo>
                      <a:pt x="21" y="76"/>
                      <a:pt x="29" y="78"/>
                      <a:pt x="37" y="77"/>
                    </a:cubicBezTo>
                    <a:cubicBezTo>
                      <a:pt x="41" y="76"/>
                      <a:pt x="44" y="75"/>
                      <a:pt x="45" y="71"/>
                    </a:cubicBezTo>
                    <a:cubicBezTo>
                      <a:pt x="46" y="68"/>
                      <a:pt x="46" y="64"/>
                      <a:pt x="43" y="61"/>
                    </a:cubicBezTo>
                    <a:cubicBezTo>
                      <a:pt x="41" y="59"/>
                      <a:pt x="39" y="57"/>
                      <a:pt x="36" y="56"/>
                    </a:cubicBezTo>
                    <a:cubicBezTo>
                      <a:pt x="32" y="54"/>
                      <a:pt x="28" y="52"/>
                      <a:pt x="23" y="50"/>
                    </a:cubicBezTo>
                    <a:cubicBezTo>
                      <a:pt x="19" y="48"/>
                      <a:pt x="15" y="46"/>
                      <a:pt x="12" y="43"/>
                    </a:cubicBezTo>
                    <a:cubicBezTo>
                      <a:pt x="0" y="32"/>
                      <a:pt x="1" y="11"/>
                      <a:pt x="18" y="3"/>
                    </a:cubicBezTo>
                    <a:cubicBezTo>
                      <a:pt x="24" y="1"/>
                      <a:pt x="30" y="0"/>
                      <a:pt x="36" y="0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4765" y="2124"/>
                <a:ext cx="85" cy="216"/>
              </a:xfrm>
              <a:custGeom>
                <a:avLst/>
                <a:gdLst>
                  <a:gd name="T0" fmla="*/ 36 w 36"/>
                  <a:gd name="T1" fmla="*/ 46 h 91"/>
                  <a:gd name="T2" fmla="*/ 36 w 36"/>
                  <a:gd name="T3" fmla="*/ 88 h 91"/>
                  <a:gd name="T4" fmla="*/ 33 w 36"/>
                  <a:gd name="T5" fmla="*/ 91 h 91"/>
                  <a:gd name="T6" fmla="*/ 18 w 36"/>
                  <a:gd name="T7" fmla="*/ 91 h 91"/>
                  <a:gd name="T8" fmla="*/ 15 w 36"/>
                  <a:gd name="T9" fmla="*/ 88 h 91"/>
                  <a:gd name="T10" fmla="*/ 15 w 36"/>
                  <a:gd name="T11" fmla="*/ 21 h 91"/>
                  <a:gd name="T12" fmla="*/ 12 w 36"/>
                  <a:gd name="T13" fmla="*/ 18 h 91"/>
                  <a:gd name="T14" fmla="*/ 2 w 36"/>
                  <a:gd name="T15" fmla="*/ 18 h 91"/>
                  <a:gd name="T16" fmla="*/ 0 w 36"/>
                  <a:gd name="T17" fmla="*/ 16 h 91"/>
                  <a:gd name="T18" fmla="*/ 0 w 36"/>
                  <a:gd name="T19" fmla="*/ 3 h 91"/>
                  <a:gd name="T20" fmla="*/ 2 w 36"/>
                  <a:gd name="T21" fmla="*/ 0 h 91"/>
                  <a:gd name="T22" fmla="*/ 34 w 36"/>
                  <a:gd name="T23" fmla="*/ 0 h 91"/>
                  <a:gd name="T24" fmla="*/ 36 w 36"/>
                  <a:gd name="T25" fmla="*/ 3 h 91"/>
                  <a:gd name="T26" fmla="*/ 36 w 36"/>
                  <a:gd name="T27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91">
                    <a:moveTo>
                      <a:pt x="36" y="46"/>
                    </a:moveTo>
                    <a:cubicBezTo>
                      <a:pt x="36" y="60"/>
                      <a:pt x="36" y="74"/>
                      <a:pt x="36" y="88"/>
                    </a:cubicBezTo>
                    <a:cubicBezTo>
                      <a:pt x="36" y="91"/>
                      <a:pt x="36" y="91"/>
                      <a:pt x="33" y="91"/>
                    </a:cubicBezTo>
                    <a:cubicBezTo>
                      <a:pt x="28" y="91"/>
                      <a:pt x="23" y="91"/>
                      <a:pt x="18" y="91"/>
                    </a:cubicBezTo>
                    <a:cubicBezTo>
                      <a:pt x="15" y="91"/>
                      <a:pt x="15" y="91"/>
                      <a:pt x="15" y="88"/>
                    </a:cubicBezTo>
                    <a:cubicBezTo>
                      <a:pt x="15" y="66"/>
                      <a:pt x="15" y="44"/>
                      <a:pt x="15" y="21"/>
                    </a:cubicBezTo>
                    <a:cubicBezTo>
                      <a:pt x="15" y="19"/>
                      <a:pt x="14" y="18"/>
                      <a:pt x="12" y="18"/>
                    </a:cubicBezTo>
                    <a:cubicBezTo>
                      <a:pt x="9" y="18"/>
                      <a:pt x="5" y="18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1"/>
                      <a:pt x="0" y="7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23" y="1"/>
                      <a:pt x="34" y="0"/>
                    </a:cubicBezTo>
                    <a:cubicBezTo>
                      <a:pt x="36" y="0"/>
                      <a:pt x="36" y="1"/>
                      <a:pt x="36" y="3"/>
                    </a:cubicBezTo>
                    <a:cubicBezTo>
                      <a:pt x="36" y="17"/>
                      <a:pt x="36" y="32"/>
                      <a:pt x="36" y="46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5267" y="2036"/>
                <a:ext cx="59" cy="60"/>
              </a:xfrm>
              <a:custGeom>
                <a:avLst/>
                <a:gdLst>
                  <a:gd name="T0" fmla="*/ 0 w 25"/>
                  <a:gd name="T1" fmla="*/ 13 h 25"/>
                  <a:gd name="T2" fmla="*/ 0 w 25"/>
                  <a:gd name="T3" fmla="*/ 2 h 25"/>
                  <a:gd name="T4" fmla="*/ 3 w 25"/>
                  <a:gd name="T5" fmla="*/ 0 h 25"/>
                  <a:gd name="T6" fmla="*/ 23 w 25"/>
                  <a:gd name="T7" fmla="*/ 0 h 25"/>
                  <a:gd name="T8" fmla="*/ 25 w 25"/>
                  <a:gd name="T9" fmla="*/ 2 h 25"/>
                  <a:gd name="T10" fmla="*/ 25 w 25"/>
                  <a:gd name="T11" fmla="*/ 23 h 25"/>
                  <a:gd name="T12" fmla="*/ 23 w 25"/>
                  <a:gd name="T13" fmla="*/ 25 h 25"/>
                  <a:gd name="T14" fmla="*/ 3 w 25"/>
                  <a:gd name="T15" fmla="*/ 25 h 25"/>
                  <a:gd name="T16" fmla="*/ 0 w 25"/>
                  <a:gd name="T17" fmla="*/ 23 h 25"/>
                  <a:gd name="T18" fmla="*/ 0 w 25"/>
                  <a:gd name="T1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0" y="13"/>
                    </a:moveTo>
                    <a:cubicBezTo>
                      <a:pt x="0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" y="0"/>
                      <a:pt x="16" y="0"/>
                      <a:pt x="23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9"/>
                      <a:pt x="25" y="16"/>
                      <a:pt x="25" y="23"/>
                    </a:cubicBezTo>
                    <a:cubicBezTo>
                      <a:pt x="25" y="24"/>
                      <a:pt x="25" y="25"/>
                      <a:pt x="23" y="25"/>
                    </a:cubicBezTo>
                    <a:cubicBezTo>
                      <a:pt x="16" y="25"/>
                      <a:pt x="9" y="25"/>
                      <a:pt x="3" y="25"/>
                    </a:cubicBezTo>
                    <a:cubicBezTo>
                      <a:pt x="1" y="25"/>
                      <a:pt x="0" y="24"/>
                      <a:pt x="0" y="23"/>
                    </a:cubicBezTo>
                    <a:cubicBezTo>
                      <a:pt x="1" y="19"/>
                      <a:pt x="0" y="16"/>
                      <a:pt x="0" y="13"/>
                    </a:cubicBezTo>
                    <a:close/>
                  </a:path>
                </a:pathLst>
              </a:custGeom>
              <a:solidFill>
                <a:srgbClr val="485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Rectangle 41"/>
            <p:cNvSpPr/>
            <p:nvPr userDrawn="1"/>
          </p:nvSpPr>
          <p:spPr>
            <a:xfrm>
              <a:off x="7427220" y="371842"/>
              <a:ext cx="1067107" cy="16735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sz="1000" kern="0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Keeping you ahead</a:t>
              </a:r>
              <a:endParaRPr lang="en-US" sz="900" kern="0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955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454"/>
            <a:ext cx="11888231" cy="654360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952327"/>
            <a:ext cx="11887200" cy="1058333"/>
          </a:xfrm>
          <a:prstGeom prst="rect">
            <a:avLst/>
          </a:prstGeom>
          <a:solidFill>
            <a:srgbClr val="B9D314"/>
          </a:solidFill>
        </p:spPr>
        <p:txBody>
          <a:bodyPr lIns="119969" tIns="59985" rIns="119969" bIns="59985" anchor="ctr"/>
          <a:lstStyle>
            <a:lvl1pPr marL="0" indent="0" algn="ctr">
              <a:buNone/>
              <a:defRPr sz="3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endParaRPr lang="en-IN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492587"/>
            <a:ext cx="5441697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6445504" y="4470400"/>
            <a:ext cx="5441697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83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12880" y="408288"/>
            <a:ext cx="11443959" cy="512643"/>
            <a:chOff x="-1" y="1"/>
            <a:chExt cx="8803044" cy="384481"/>
          </a:xfrm>
        </p:grpSpPr>
        <p:sp>
          <p:nvSpPr>
            <p:cNvPr id="80" name="Straight Connector 12"/>
            <p:cNvSpPr/>
            <p:nvPr/>
          </p:nvSpPr>
          <p:spPr>
            <a:xfrm>
              <a:off x="-1" y="216415"/>
              <a:ext cx="7263470" cy="1"/>
            </a:xfrm>
            <a:prstGeom prst="line">
              <a:avLst/>
            </a:prstGeom>
            <a:noFill/>
            <a:ln w="12700" cap="flat">
              <a:solidFill>
                <a:srgbClr val="595959"/>
              </a:solidFill>
              <a:prstDash val="sysDot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7263464" y="1"/>
              <a:ext cx="1539579" cy="384481"/>
              <a:chOff x="-2" y="1"/>
              <a:chExt cx="1539577" cy="384480"/>
            </a:xfrm>
          </p:grpSpPr>
          <p:grpSp>
            <p:nvGrpSpPr>
              <p:cNvPr id="4" name="Group 14"/>
              <p:cNvGrpSpPr/>
              <p:nvPr/>
            </p:nvGrpSpPr>
            <p:grpSpPr>
              <a:xfrm>
                <a:off x="1112552" y="1"/>
                <a:ext cx="427023" cy="384480"/>
                <a:chOff x="-8" y="1"/>
                <a:chExt cx="427022" cy="384479"/>
              </a:xfrm>
            </p:grpSpPr>
            <p:sp>
              <p:nvSpPr>
                <p:cNvPr id="81" name="Freeform 5"/>
                <p:cNvSpPr/>
                <p:nvPr/>
              </p:nvSpPr>
              <p:spPr>
                <a:xfrm>
                  <a:off x="-9" y="5885"/>
                  <a:ext cx="340240" cy="378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9" h="20775" extrusionOk="0">
                      <a:moveTo>
                        <a:pt x="20" y="10401"/>
                      </a:moveTo>
                      <a:cubicBezTo>
                        <a:pt x="20" y="7817"/>
                        <a:pt x="-26" y="5233"/>
                        <a:pt x="20" y="2649"/>
                      </a:cubicBezTo>
                      <a:cubicBezTo>
                        <a:pt x="20" y="2205"/>
                        <a:pt x="112" y="1680"/>
                        <a:pt x="250" y="1236"/>
                      </a:cubicBezTo>
                      <a:cubicBezTo>
                        <a:pt x="619" y="267"/>
                        <a:pt x="1586" y="-177"/>
                        <a:pt x="2691" y="65"/>
                      </a:cubicBezTo>
                      <a:cubicBezTo>
                        <a:pt x="3152" y="186"/>
                        <a:pt x="3612" y="348"/>
                        <a:pt x="4027" y="550"/>
                      </a:cubicBezTo>
                      <a:cubicBezTo>
                        <a:pt x="9185" y="3134"/>
                        <a:pt x="14343" y="5758"/>
                        <a:pt x="19502" y="8342"/>
                      </a:cubicBezTo>
                      <a:cubicBezTo>
                        <a:pt x="19962" y="8584"/>
                        <a:pt x="20423" y="8867"/>
                        <a:pt x="20791" y="9190"/>
                      </a:cubicBezTo>
                      <a:cubicBezTo>
                        <a:pt x="21574" y="9916"/>
                        <a:pt x="21574" y="10845"/>
                        <a:pt x="20791" y="11612"/>
                      </a:cubicBezTo>
                      <a:cubicBezTo>
                        <a:pt x="20469" y="11935"/>
                        <a:pt x="20008" y="12218"/>
                        <a:pt x="19594" y="12420"/>
                      </a:cubicBezTo>
                      <a:cubicBezTo>
                        <a:pt x="14389" y="15044"/>
                        <a:pt x="9185" y="17668"/>
                        <a:pt x="4027" y="20252"/>
                      </a:cubicBezTo>
                      <a:cubicBezTo>
                        <a:pt x="1678" y="21423"/>
                        <a:pt x="20" y="20575"/>
                        <a:pt x="20" y="18233"/>
                      </a:cubicBezTo>
                      <a:cubicBezTo>
                        <a:pt x="-26" y="15650"/>
                        <a:pt x="20" y="13025"/>
                        <a:pt x="20" y="10401"/>
                      </a:cubicBezTo>
                      <a:close/>
                    </a:path>
                  </a:pathLst>
                </a:custGeom>
                <a:solidFill>
                  <a:srgbClr val="C5D83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Freeform 6"/>
                <p:cNvSpPr/>
                <p:nvPr/>
              </p:nvSpPr>
              <p:spPr>
                <a:xfrm>
                  <a:off x="-9" y="5885"/>
                  <a:ext cx="340240" cy="378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9" h="20775" extrusionOk="0">
                      <a:moveTo>
                        <a:pt x="20" y="10401"/>
                      </a:moveTo>
                      <a:cubicBezTo>
                        <a:pt x="20" y="7817"/>
                        <a:pt x="-26" y="5233"/>
                        <a:pt x="20" y="2649"/>
                      </a:cubicBezTo>
                      <a:cubicBezTo>
                        <a:pt x="20" y="2205"/>
                        <a:pt x="112" y="1680"/>
                        <a:pt x="250" y="1236"/>
                      </a:cubicBezTo>
                      <a:cubicBezTo>
                        <a:pt x="619" y="267"/>
                        <a:pt x="1586" y="-177"/>
                        <a:pt x="2691" y="65"/>
                      </a:cubicBezTo>
                      <a:cubicBezTo>
                        <a:pt x="3152" y="186"/>
                        <a:pt x="3612" y="348"/>
                        <a:pt x="4027" y="550"/>
                      </a:cubicBezTo>
                      <a:cubicBezTo>
                        <a:pt x="9185" y="3134"/>
                        <a:pt x="14343" y="5758"/>
                        <a:pt x="19502" y="8342"/>
                      </a:cubicBezTo>
                      <a:cubicBezTo>
                        <a:pt x="19962" y="8584"/>
                        <a:pt x="20423" y="8867"/>
                        <a:pt x="20791" y="9190"/>
                      </a:cubicBezTo>
                      <a:cubicBezTo>
                        <a:pt x="21574" y="9916"/>
                        <a:pt x="21574" y="10845"/>
                        <a:pt x="20791" y="11612"/>
                      </a:cubicBezTo>
                      <a:cubicBezTo>
                        <a:pt x="20469" y="11935"/>
                        <a:pt x="20008" y="12218"/>
                        <a:pt x="19594" y="12420"/>
                      </a:cubicBezTo>
                      <a:cubicBezTo>
                        <a:pt x="14389" y="15044"/>
                        <a:pt x="9185" y="17668"/>
                        <a:pt x="4027" y="20252"/>
                      </a:cubicBezTo>
                      <a:cubicBezTo>
                        <a:pt x="1678" y="21423"/>
                        <a:pt x="20" y="20575"/>
                        <a:pt x="20" y="18233"/>
                      </a:cubicBezTo>
                      <a:cubicBezTo>
                        <a:pt x="-26" y="15650"/>
                        <a:pt x="20" y="13025"/>
                        <a:pt x="20" y="10401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9CA949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Freeform 7"/>
                <p:cNvSpPr/>
                <p:nvPr/>
              </p:nvSpPr>
              <p:spPr>
                <a:xfrm>
                  <a:off x="86934" y="1"/>
                  <a:ext cx="340081" cy="378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7" h="20775" extrusionOk="0">
                      <a:moveTo>
                        <a:pt x="0" y="10401"/>
                      </a:moveTo>
                      <a:cubicBezTo>
                        <a:pt x="0" y="7817"/>
                        <a:pt x="0" y="5233"/>
                        <a:pt x="46" y="2649"/>
                      </a:cubicBezTo>
                      <a:cubicBezTo>
                        <a:pt x="46" y="2165"/>
                        <a:pt x="92" y="1680"/>
                        <a:pt x="276" y="1236"/>
                      </a:cubicBezTo>
                      <a:cubicBezTo>
                        <a:pt x="645" y="267"/>
                        <a:pt x="1612" y="-177"/>
                        <a:pt x="2717" y="65"/>
                      </a:cubicBezTo>
                      <a:cubicBezTo>
                        <a:pt x="3178" y="186"/>
                        <a:pt x="3638" y="348"/>
                        <a:pt x="4007" y="550"/>
                      </a:cubicBezTo>
                      <a:cubicBezTo>
                        <a:pt x="9211" y="3134"/>
                        <a:pt x="14369" y="5758"/>
                        <a:pt x="19528" y="8342"/>
                      </a:cubicBezTo>
                      <a:cubicBezTo>
                        <a:pt x="19988" y="8584"/>
                        <a:pt x="20449" y="8867"/>
                        <a:pt x="20817" y="9190"/>
                      </a:cubicBezTo>
                      <a:cubicBezTo>
                        <a:pt x="21600" y="9916"/>
                        <a:pt x="21554" y="10845"/>
                        <a:pt x="20817" y="11612"/>
                      </a:cubicBezTo>
                      <a:cubicBezTo>
                        <a:pt x="20449" y="11935"/>
                        <a:pt x="20034" y="12218"/>
                        <a:pt x="19620" y="12420"/>
                      </a:cubicBezTo>
                      <a:cubicBezTo>
                        <a:pt x="14415" y="15044"/>
                        <a:pt x="9211" y="17668"/>
                        <a:pt x="4053" y="20252"/>
                      </a:cubicBezTo>
                      <a:cubicBezTo>
                        <a:pt x="1704" y="21423"/>
                        <a:pt x="46" y="20575"/>
                        <a:pt x="46" y="18233"/>
                      </a:cubicBezTo>
                      <a:cubicBezTo>
                        <a:pt x="0" y="15650"/>
                        <a:pt x="0" y="13025"/>
                        <a:pt x="0" y="10401"/>
                      </a:cubicBezTo>
                      <a:close/>
                    </a:path>
                  </a:pathLst>
                </a:custGeom>
                <a:solidFill>
                  <a:srgbClr val="C5D83A"/>
                </a:solidFill>
                <a:ln w="12700" cap="flat">
                  <a:noFill/>
                  <a:miter lim="400000"/>
                </a:ln>
                <a:effectLst>
                  <a:outerShdw blurRad="50800" dist="38100" dir="108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Freeform 8"/>
                <p:cNvSpPr/>
                <p:nvPr/>
              </p:nvSpPr>
              <p:spPr>
                <a:xfrm>
                  <a:off x="86934" y="1"/>
                  <a:ext cx="340081" cy="378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7" h="20775" extrusionOk="0">
                      <a:moveTo>
                        <a:pt x="0" y="10401"/>
                      </a:moveTo>
                      <a:cubicBezTo>
                        <a:pt x="0" y="7817"/>
                        <a:pt x="0" y="5233"/>
                        <a:pt x="46" y="2649"/>
                      </a:cubicBezTo>
                      <a:cubicBezTo>
                        <a:pt x="46" y="2165"/>
                        <a:pt x="92" y="1680"/>
                        <a:pt x="276" y="1236"/>
                      </a:cubicBezTo>
                      <a:cubicBezTo>
                        <a:pt x="645" y="267"/>
                        <a:pt x="1612" y="-177"/>
                        <a:pt x="2717" y="65"/>
                      </a:cubicBezTo>
                      <a:cubicBezTo>
                        <a:pt x="3178" y="186"/>
                        <a:pt x="3638" y="348"/>
                        <a:pt x="4007" y="550"/>
                      </a:cubicBezTo>
                      <a:cubicBezTo>
                        <a:pt x="9211" y="3134"/>
                        <a:pt x="14369" y="5758"/>
                        <a:pt x="19528" y="8342"/>
                      </a:cubicBezTo>
                      <a:cubicBezTo>
                        <a:pt x="19988" y="8584"/>
                        <a:pt x="20449" y="8867"/>
                        <a:pt x="20817" y="9190"/>
                      </a:cubicBezTo>
                      <a:cubicBezTo>
                        <a:pt x="21600" y="9916"/>
                        <a:pt x="21554" y="10845"/>
                        <a:pt x="20817" y="11612"/>
                      </a:cubicBezTo>
                      <a:cubicBezTo>
                        <a:pt x="20449" y="11935"/>
                        <a:pt x="20034" y="12218"/>
                        <a:pt x="19620" y="12420"/>
                      </a:cubicBezTo>
                      <a:cubicBezTo>
                        <a:pt x="14415" y="15044"/>
                        <a:pt x="9211" y="17668"/>
                        <a:pt x="4053" y="20252"/>
                      </a:cubicBezTo>
                      <a:cubicBezTo>
                        <a:pt x="1704" y="21423"/>
                        <a:pt x="46" y="20575"/>
                        <a:pt x="46" y="18233"/>
                      </a:cubicBezTo>
                      <a:cubicBezTo>
                        <a:pt x="0" y="15650"/>
                        <a:pt x="0" y="13025"/>
                        <a:pt x="0" y="10401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9CA949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Freeform 9"/>
                <p:cNvSpPr/>
                <p:nvPr/>
              </p:nvSpPr>
              <p:spPr>
                <a:xfrm>
                  <a:off x="221035" y="154182"/>
                  <a:ext cx="109397" cy="1207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2" h="21204" extrusionOk="0">
                      <a:moveTo>
                        <a:pt x="15264" y="12926"/>
                      </a:moveTo>
                      <a:cubicBezTo>
                        <a:pt x="15552" y="12150"/>
                        <a:pt x="15840" y="11374"/>
                        <a:pt x="16128" y="10598"/>
                      </a:cubicBezTo>
                      <a:cubicBezTo>
                        <a:pt x="16560" y="9563"/>
                        <a:pt x="16992" y="8529"/>
                        <a:pt x="17424" y="7364"/>
                      </a:cubicBezTo>
                      <a:cubicBezTo>
                        <a:pt x="17568" y="7106"/>
                        <a:pt x="17424" y="7106"/>
                        <a:pt x="17136" y="7106"/>
                      </a:cubicBezTo>
                      <a:cubicBezTo>
                        <a:pt x="16704" y="7106"/>
                        <a:pt x="16272" y="7106"/>
                        <a:pt x="15696" y="7106"/>
                      </a:cubicBezTo>
                      <a:cubicBezTo>
                        <a:pt x="15552" y="7106"/>
                        <a:pt x="15408" y="7106"/>
                        <a:pt x="15408" y="6847"/>
                      </a:cubicBezTo>
                      <a:cubicBezTo>
                        <a:pt x="15408" y="6200"/>
                        <a:pt x="15408" y="5683"/>
                        <a:pt x="15408" y="5036"/>
                      </a:cubicBezTo>
                      <a:cubicBezTo>
                        <a:pt x="15408" y="4907"/>
                        <a:pt x="15552" y="4778"/>
                        <a:pt x="15696" y="4778"/>
                      </a:cubicBezTo>
                      <a:cubicBezTo>
                        <a:pt x="17568" y="4907"/>
                        <a:pt x="19440" y="4907"/>
                        <a:pt x="21312" y="4778"/>
                      </a:cubicBezTo>
                      <a:cubicBezTo>
                        <a:pt x="21600" y="4778"/>
                        <a:pt x="21456" y="5036"/>
                        <a:pt x="21456" y="5166"/>
                      </a:cubicBezTo>
                      <a:cubicBezTo>
                        <a:pt x="20304" y="8011"/>
                        <a:pt x="19008" y="10857"/>
                        <a:pt x="17856" y="13702"/>
                      </a:cubicBezTo>
                      <a:cubicBezTo>
                        <a:pt x="17280" y="15254"/>
                        <a:pt x="16560" y="16806"/>
                        <a:pt x="15840" y="18358"/>
                      </a:cubicBezTo>
                      <a:cubicBezTo>
                        <a:pt x="15696" y="18747"/>
                        <a:pt x="15552" y="19005"/>
                        <a:pt x="15408" y="19264"/>
                      </a:cubicBezTo>
                      <a:cubicBezTo>
                        <a:pt x="14688" y="20557"/>
                        <a:pt x="13536" y="21075"/>
                        <a:pt x="11952" y="21204"/>
                      </a:cubicBezTo>
                      <a:cubicBezTo>
                        <a:pt x="11376" y="21204"/>
                        <a:pt x="10800" y="21204"/>
                        <a:pt x="10368" y="21204"/>
                      </a:cubicBezTo>
                      <a:cubicBezTo>
                        <a:pt x="10080" y="21204"/>
                        <a:pt x="10080" y="21075"/>
                        <a:pt x="10080" y="20945"/>
                      </a:cubicBezTo>
                      <a:cubicBezTo>
                        <a:pt x="10080" y="20299"/>
                        <a:pt x="10080" y="19652"/>
                        <a:pt x="10080" y="19005"/>
                      </a:cubicBezTo>
                      <a:cubicBezTo>
                        <a:pt x="10080" y="18747"/>
                        <a:pt x="10080" y="18747"/>
                        <a:pt x="10368" y="18747"/>
                      </a:cubicBezTo>
                      <a:cubicBezTo>
                        <a:pt x="10944" y="18747"/>
                        <a:pt x="11520" y="18747"/>
                        <a:pt x="12096" y="18617"/>
                      </a:cubicBezTo>
                      <a:cubicBezTo>
                        <a:pt x="13248" y="18229"/>
                        <a:pt x="13680" y="17582"/>
                        <a:pt x="13536" y="16548"/>
                      </a:cubicBezTo>
                      <a:cubicBezTo>
                        <a:pt x="13392" y="15642"/>
                        <a:pt x="12960" y="14737"/>
                        <a:pt x="12528" y="13961"/>
                      </a:cubicBezTo>
                      <a:cubicBezTo>
                        <a:pt x="11664" y="11891"/>
                        <a:pt x="10800" y="9822"/>
                        <a:pt x="9792" y="7753"/>
                      </a:cubicBezTo>
                      <a:cubicBezTo>
                        <a:pt x="9504" y="7235"/>
                        <a:pt x="9504" y="7106"/>
                        <a:pt x="8784" y="7106"/>
                      </a:cubicBezTo>
                      <a:cubicBezTo>
                        <a:pt x="7776" y="7106"/>
                        <a:pt x="6912" y="7106"/>
                        <a:pt x="6048" y="7106"/>
                      </a:cubicBezTo>
                      <a:cubicBezTo>
                        <a:pt x="5760" y="7106"/>
                        <a:pt x="5616" y="7235"/>
                        <a:pt x="5616" y="7494"/>
                      </a:cubicBezTo>
                      <a:cubicBezTo>
                        <a:pt x="5616" y="10339"/>
                        <a:pt x="5616" y="13314"/>
                        <a:pt x="5616" y="16160"/>
                      </a:cubicBezTo>
                      <a:cubicBezTo>
                        <a:pt x="5616" y="16548"/>
                        <a:pt x="5616" y="16548"/>
                        <a:pt x="5184" y="16548"/>
                      </a:cubicBezTo>
                      <a:cubicBezTo>
                        <a:pt x="4464" y="16548"/>
                        <a:pt x="3744" y="16548"/>
                        <a:pt x="3024" y="16548"/>
                      </a:cubicBezTo>
                      <a:cubicBezTo>
                        <a:pt x="2592" y="16548"/>
                        <a:pt x="2592" y="16548"/>
                        <a:pt x="2592" y="16160"/>
                      </a:cubicBezTo>
                      <a:cubicBezTo>
                        <a:pt x="2592" y="13314"/>
                        <a:pt x="2592" y="10469"/>
                        <a:pt x="2592" y="7494"/>
                      </a:cubicBezTo>
                      <a:cubicBezTo>
                        <a:pt x="2592" y="7106"/>
                        <a:pt x="2448" y="7106"/>
                        <a:pt x="2160" y="7106"/>
                      </a:cubicBezTo>
                      <a:cubicBezTo>
                        <a:pt x="1440" y="7106"/>
                        <a:pt x="864" y="7106"/>
                        <a:pt x="288" y="7106"/>
                      </a:cubicBezTo>
                      <a:cubicBezTo>
                        <a:pt x="0" y="7106"/>
                        <a:pt x="0" y="7106"/>
                        <a:pt x="0" y="6847"/>
                      </a:cubicBezTo>
                      <a:cubicBezTo>
                        <a:pt x="0" y="6200"/>
                        <a:pt x="0" y="5683"/>
                        <a:pt x="0" y="5036"/>
                      </a:cubicBezTo>
                      <a:cubicBezTo>
                        <a:pt x="0" y="4907"/>
                        <a:pt x="144" y="4778"/>
                        <a:pt x="288" y="4778"/>
                      </a:cubicBezTo>
                      <a:cubicBezTo>
                        <a:pt x="864" y="4907"/>
                        <a:pt x="1584" y="4778"/>
                        <a:pt x="2160" y="4907"/>
                      </a:cubicBezTo>
                      <a:cubicBezTo>
                        <a:pt x="2592" y="4907"/>
                        <a:pt x="2592" y="4778"/>
                        <a:pt x="2592" y="4390"/>
                      </a:cubicBezTo>
                      <a:cubicBezTo>
                        <a:pt x="2736" y="4002"/>
                        <a:pt x="2736" y="3614"/>
                        <a:pt x="2880" y="3096"/>
                      </a:cubicBezTo>
                      <a:cubicBezTo>
                        <a:pt x="3744" y="768"/>
                        <a:pt x="5904" y="-396"/>
                        <a:pt x="8784" y="121"/>
                      </a:cubicBezTo>
                      <a:cubicBezTo>
                        <a:pt x="9072" y="121"/>
                        <a:pt x="9504" y="251"/>
                        <a:pt x="9792" y="380"/>
                      </a:cubicBezTo>
                      <a:cubicBezTo>
                        <a:pt x="10080" y="380"/>
                        <a:pt x="10080" y="380"/>
                        <a:pt x="10080" y="639"/>
                      </a:cubicBezTo>
                      <a:cubicBezTo>
                        <a:pt x="9792" y="1156"/>
                        <a:pt x="9504" y="1803"/>
                        <a:pt x="9360" y="2320"/>
                      </a:cubicBezTo>
                      <a:cubicBezTo>
                        <a:pt x="9216" y="2450"/>
                        <a:pt x="9072" y="2450"/>
                        <a:pt x="8928" y="2450"/>
                      </a:cubicBezTo>
                      <a:cubicBezTo>
                        <a:pt x="8784" y="2320"/>
                        <a:pt x="8640" y="2320"/>
                        <a:pt x="8496" y="2320"/>
                      </a:cubicBezTo>
                      <a:cubicBezTo>
                        <a:pt x="6912" y="1932"/>
                        <a:pt x="5760" y="2708"/>
                        <a:pt x="5616" y="4131"/>
                      </a:cubicBezTo>
                      <a:cubicBezTo>
                        <a:pt x="5472" y="4778"/>
                        <a:pt x="5472" y="4778"/>
                        <a:pt x="6336" y="4778"/>
                      </a:cubicBezTo>
                      <a:cubicBezTo>
                        <a:pt x="7776" y="4778"/>
                        <a:pt x="9072" y="4778"/>
                        <a:pt x="10512" y="4778"/>
                      </a:cubicBezTo>
                      <a:cubicBezTo>
                        <a:pt x="11376" y="4907"/>
                        <a:pt x="11808" y="5036"/>
                        <a:pt x="12096" y="5812"/>
                      </a:cubicBezTo>
                      <a:cubicBezTo>
                        <a:pt x="13104" y="8011"/>
                        <a:pt x="14112" y="10339"/>
                        <a:pt x="14976" y="12538"/>
                      </a:cubicBezTo>
                      <a:cubicBezTo>
                        <a:pt x="15120" y="12667"/>
                        <a:pt x="15120" y="12667"/>
                        <a:pt x="15264" y="12926"/>
                      </a:cubicBezTo>
                      <a:close/>
                    </a:path>
                  </a:pathLst>
                </a:custGeom>
                <a:solidFill>
                  <a:srgbClr val="4859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Freeform 10"/>
                <p:cNvSpPr/>
                <p:nvPr/>
              </p:nvSpPr>
              <p:spPr>
                <a:xfrm>
                  <a:off x="131351" y="180732"/>
                  <a:ext cx="46770" cy="693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89" h="21214" extrusionOk="0">
                      <a:moveTo>
                        <a:pt x="10028" y="0"/>
                      </a:moveTo>
                      <a:cubicBezTo>
                        <a:pt x="12845" y="0"/>
                        <a:pt x="15349" y="450"/>
                        <a:pt x="17541" y="1125"/>
                      </a:cubicBezTo>
                      <a:cubicBezTo>
                        <a:pt x="18167" y="1350"/>
                        <a:pt x="18167" y="1350"/>
                        <a:pt x="18167" y="1800"/>
                      </a:cubicBezTo>
                      <a:cubicBezTo>
                        <a:pt x="17541" y="2700"/>
                        <a:pt x="16915" y="3825"/>
                        <a:pt x="16601" y="4725"/>
                      </a:cubicBezTo>
                      <a:cubicBezTo>
                        <a:pt x="16288" y="4950"/>
                        <a:pt x="16288" y="4950"/>
                        <a:pt x="15975" y="4725"/>
                      </a:cubicBezTo>
                      <a:cubicBezTo>
                        <a:pt x="13784" y="3825"/>
                        <a:pt x="11593" y="3600"/>
                        <a:pt x="9401" y="3825"/>
                      </a:cubicBezTo>
                      <a:cubicBezTo>
                        <a:pt x="8149" y="3825"/>
                        <a:pt x="7210" y="4275"/>
                        <a:pt x="6897" y="5175"/>
                      </a:cubicBezTo>
                      <a:cubicBezTo>
                        <a:pt x="6584" y="6075"/>
                        <a:pt x="6897" y="6750"/>
                        <a:pt x="8149" y="7200"/>
                      </a:cubicBezTo>
                      <a:cubicBezTo>
                        <a:pt x="9401" y="7875"/>
                        <a:pt x="10967" y="8325"/>
                        <a:pt x="12532" y="8775"/>
                      </a:cubicBezTo>
                      <a:cubicBezTo>
                        <a:pt x="13471" y="9000"/>
                        <a:pt x="14723" y="9450"/>
                        <a:pt x="15975" y="9900"/>
                      </a:cubicBezTo>
                      <a:cubicBezTo>
                        <a:pt x="19106" y="11250"/>
                        <a:pt x="20358" y="13275"/>
                        <a:pt x="19732" y="15975"/>
                      </a:cubicBezTo>
                      <a:cubicBezTo>
                        <a:pt x="19419" y="18450"/>
                        <a:pt x="17228" y="20025"/>
                        <a:pt x="13784" y="20700"/>
                      </a:cubicBezTo>
                      <a:cubicBezTo>
                        <a:pt x="9088" y="21600"/>
                        <a:pt x="4706" y="21375"/>
                        <a:pt x="636" y="19575"/>
                      </a:cubicBezTo>
                      <a:cubicBezTo>
                        <a:pt x="10" y="19350"/>
                        <a:pt x="10" y="19350"/>
                        <a:pt x="323" y="19125"/>
                      </a:cubicBezTo>
                      <a:cubicBezTo>
                        <a:pt x="949" y="18000"/>
                        <a:pt x="1575" y="17100"/>
                        <a:pt x="2201" y="15975"/>
                      </a:cubicBezTo>
                      <a:cubicBezTo>
                        <a:pt x="2515" y="15750"/>
                        <a:pt x="2515" y="15750"/>
                        <a:pt x="2828" y="15975"/>
                      </a:cubicBezTo>
                      <a:cubicBezTo>
                        <a:pt x="5332" y="17100"/>
                        <a:pt x="7836" y="17550"/>
                        <a:pt x="10341" y="17325"/>
                      </a:cubicBezTo>
                      <a:cubicBezTo>
                        <a:pt x="11593" y="17100"/>
                        <a:pt x="12532" y="16875"/>
                        <a:pt x="12845" y="15975"/>
                      </a:cubicBezTo>
                      <a:cubicBezTo>
                        <a:pt x="13158" y="15300"/>
                        <a:pt x="13158" y="14400"/>
                        <a:pt x="12219" y="13725"/>
                      </a:cubicBezTo>
                      <a:cubicBezTo>
                        <a:pt x="11593" y="13275"/>
                        <a:pt x="10967" y="12825"/>
                        <a:pt x="10028" y="12600"/>
                      </a:cubicBezTo>
                      <a:cubicBezTo>
                        <a:pt x="8775" y="12150"/>
                        <a:pt x="7523" y="11700"/>
                        <a:pt x="5958" y="11250"/>
                      </a:cubicBezTo>
                      <a:cubicBezTo>
                        <a:pt x="4706" y="10800"/>
                        <a:pt x="3454" y="10350"/>
                        <a:pt x="2515" y="9675"/>
                      </a:cubicBezTo>
                      <a:cubicBezTo>
                        <a:pt x="-1242" y="7200"/>
                        <a:pt x="-929" y="2475"/>
                        <a:pt x="4393" y="675"/>
                      </a:cubicBezTo>
                      <a:cubicBezTo>
                        <a:pt x="6271" y="225"/>
                        <a:pt x="8149" y="0"/>
                        <a:pt x="10028" y="0"/>
                      </a:cubicBezTo>
                      <a:close/>
                    </a:path>
                  </a:pathLst>
                </a:custGeom>
                <a:solidFill>
                  <a:srgbClr val="4859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Freeform 11"/>
                <p:cNvSpPr/>
                <p:nvPr/>
              </p:nvSpPr>
              <p:spPr>
                <a:xfrm>
                  <a:off x="184181" y="181352"/>
                  <a:ext cx="26328" cy="668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919"/>
                      </a:moveTo>
                      <a:cubicBezTo>
                        <a:pt x="21600" y="14242"/>
                        <a:pt x="21600" y="17565"/>
                        <a:pt x="21600" y="20888"/>
                      </a:cubicBezTo>
                      <a:cubicBezTo>
                        <a:pt x="21600" y="21600"/>
                        <a:pt x="21600" y="21600"/>
                        <a:pt x="19800" y="21600"/>
                      </a:cubicBezTo>
                      <a:cubicBezTo>
                        <a:pt x="16800" y="21600"/>
                        <a:pt x="13800" y="21600"/>
                        <a:pt x="10800" y="21600"/>
                      </a:cubicBezTo>
                      <a:cubicBezTo>
                        <a:pt x="9000" y="21600"/>
                        <a:pt x="9000" y="21600"/>
                        <a:pt x="9000" y="20888"/>
                      </a:cubicBezTo>
                      <a:cubicBezTo>
                        <a:pt x="9000" y="15666"/>
                        <a:pt x="9000" y="10444"/>
                        <a:pt x="9000" y="4985"/>
                      </a:cubicBezTo>
                      <a:cubicBezTo>
                        <a:pt x="9000" y="4510"/>
                        <a:pt x="8400" y="4273"/>
                        <a:pt x="7200" y="4273"/>
                      </a:cubicBezTo>
                      <a:cubicBezTo>
                        <a:pt x="5400" y="4273"/>
                        <a:pt x="3000" y="4273"/>
                        <a:pt x="1200" y="4273"/>
                      </a:cubicBezTo>
                      <a:cubicBezTo>
                        <a:pt x="600" y="4273"/>
                        <a:pt x="0" y="4273"/>
                        <a:pt x="0" y="3798"/>
                      </a:cubicBezTo>
                      <a:cubicBezTo>
                        <a:pt x="0" y="2611"/>
                        <a:pt x="0" y="1662"/>
                        <a:pt x="0" y="712"/>
                      </a:cubicBezTo>
                      <a:cubicBezTo>
                        <a:pt x="0" y="237"/>
                        <a:pt x="600" y="0"/>
                        <a:pt x="1200" y="0"/>
                      </a:cubicBezTo>
                      <a:cubicBezTo>
                        <a:pt x="7800" y="237"/>
                        <a:pt x="13800" y="237"/>
                        <a:pt x="20400" y="0"/>
                      </a:cubicBezTo>
                      <a:cubicBezTo>
                        <a:pt x="21600" y="0"/>
                        <a:pt x="21600" y="237"/>
                        <a:pt x="21600" y="712"/>
                      </a:cubicBezTo>
                      <a:cubicBezTo>
                        <a:pt x="21600" y="4035"/>
                        <a:pt x="21600" y="7596"/>
                        <a:pt x="21600" y="10919"/>
                      </a:cubicBezTo>
                      <a:close/>
                    </a:path>
                  </a:pathLst>
                </a:custGeom>
                <a:solidFill>
                  <a:srgbClr val="4859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Freeform 12"/>
                <p:cNvSpPr/>
                <p:nvPr/>
              </p:nvSpPr>
              <p:spPr>
                <a:xfrm>
                  <a:off x="339650" y="154098"/>
                  <a:ext cx="18277" cy="18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232"/>
                      </a:moveTo>
                      <a:cubicBezTo>
                        <a:pt x="0" y="7776"/>
                        <a:pt x="864" y="5184"/>
                        <a:pt x="0" y="1728"/>
                      </a:cubicBezTo>
                      <a:cubicBezTo>
                        <a:pt x="0" y="864"/>
                        <a:pt x="864" y="0"/>
                        <a:pt x="2592" y="0"/>
                      </a:cubicBezTo>
                      <a:cubicBezTo>
                        <a:pt x="7776" y="0"/>
                        <a:pt x="13824" y="0"/>
                        <a:pt x="19872" y="0"/>
                      </a:cubicBezTo>
                      <a:cubicBezTo>
                        <a:pt x="21600" y="0"/>
                        <a:pt x="21600" y="864"/>
                        <a:pt x="21600" y="1728"/>
                      </a:cubicBezTo>
                      <a:cubicBezTo>
                        <a:pt x="21600" y="7776"/>
                        <a:pt x="21600" y="13824"/>
                        <a:pt x="21600" y="19872"/>
                      </a:cubicBezTo>
                      <a:cubicBezTo>
                        <a:pt x="21600" y="20736"/>
                        <a:pt x="21600" y="21600"/>
                        <a:pt x="19872" y="21600"/>
                      </a:cubicBezTo>
                      <a:cubicBezTo>
                        <a:pt x="13824" y="21600"/>
                        <a:pt x="7776" y="21600"/>
                        <a:pt x="2592" y="21600"/>
                      </a:cubicBezTo>
                      <a:cubicBezTo>
                        <a:pt x="864" y="21600"/>
                        <a:pt x="0" y="20736"/>
                        <a:pt x="0" y="19872"/>
                      </a:cubicBezTo>
                      <a:cubicBezTo>
                        <a:pt x="864" y="16416"/>
                        <a:pt x="0" y="13824"/>
                        <a:pt x="0" y="11232"/>
                      </a:cubicBezTo>
                      <a:close/>
                    </a:path>
                  </a:pathLst>
                </a:custGeom>
                <a:solidFill>
                  <a:srgbClr val="4859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0" name="Rectangle 15"/>
              <p:cNvSpPr txBox="1"/>
              <p:nvPr/>
            </p:nvSpPr>
            <p:spPr>
              <a:xfrm>
                <a:off x="-2" y="127546"/>
                <a:ext cx="823943" cy="144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>
                  <a:defRPr sz="800"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kern="0" dirty="0">
                    <a:solidFill>
                      <a:srgbClr val="000000"/>
                    </a:solidFill>
                  </a:rPr>
                  <a:t>Keeping you ahead</a:t>
                </a:r>
              </a:p>
            </p:txBody>
          </p:sp>
        </p:grpSp>
      </p:grpSp>
      <p:pic>
        <p:nvPicPr>
          <p:cNvPr id="93" name="Picture 30" descr="Picture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90" b="607"/>
          <a:stretch>
            <a:fillRect/>
          </a:stretch>
        </p:blipFill>
        <p:spPr>
          <a:xfrm>
            <a:off x="1" y="6522873"/>
            <a:ext cx="11887201" cy="335132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18233" y="6534072"/>
            <a:ext cx="1025366" cy="3274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6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6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413" y="6356356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250" y="-129721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02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1681E9-21FA-4C4D-86E1-EC40425F7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589" y="317364"/>
            <a:ext cx="1126007" cy="6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3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12" y="0"/>
            <a:ext cx="10252710" cy="719664"/>
          </a:xfrm>
          <a:prstGeom prst="rect">
            <a:avLst/>
          </a:prstGeom>
        </p:spPr>
        <p:txBody>
          <a:bodyPr vert="horz" lIns="119969" tIns="59985" rIns="119969" bIns="59985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250" y="-129721"/>
            <a:ext cx="1553116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l" defTabSz="899770" rtl="0" eaLnBrk="1" latinLnBrk="0" hangingPunct="1">
        <a:lnSpc>
          <a:spcPct val="90000"/>
        </a:lnSpc>
        <a:spcBef>
          <a:spcPct val="0"/>
        </a:spcBef>
        <a:buNone/>
        <a:defRPr lang="en-IN" sz="28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4942" indent="-224942" algn="l" defTabSz="89977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4827" indent="-224942" algn="l" defTabSz="899770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4712" indent="-224942" algn="l" defTabSz="899770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4597" indent="-224942" algn="l" defTabSz="899770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482" indent="-224942" algn="l" defTabSz="899770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4366" indent="-224942" algn="l" defTabSz="899770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4251" indent="-224942" algn="l" defTabSz="899770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4136" indent="-224942" algn="l" defTabSz="899770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4021" indent="-224942" algn="l" defTabSz="899770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885" algn="l" defTabSz="899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770" algn="l" defTabSz="899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654" algn="l" defTabSz="899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539" algn="l" defTabSz="899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424" algn="l" defTabSz="899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9309" algn="l" defTabSz="899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194" algn="l" defTabSz="899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078" algn="l" defTabSz="899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jpe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5" Type="http://schemas.openxmlformats.org/officeDocument/2006/relationships/image" Target="../media/image23.sv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B5436F-F8C4-4DCE-A68F-EBBC1A9F955A}"/>
              </a:ext>
            </a:extLst>
          </p:cNvPr>
          <p:cNvSpPr/>
          <p:nvPr/>
        </p:nvSpPr>
        <p:spPr>
          <a:xfrm>
            <a:off x="-1" y="0"/>
            <a:ext cx="4725909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6A6FD32-7510-4661-B7AC-98380426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815" y="2723679"/>
            <a:ext cx="6439207" cy="1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SIFY CAPABILITY PRESENTATION </a:t>
            </a: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4FD2CC9A-EB0E-42FA-AC67-E7605201FFA7}"/>
              </a:ext>
            </a:extLst>
          </p:cNvPr>
          <p:cNvGrpSpPr/>
          <p:nvPr/>
        </p:nvGrpSpPr>
        <p:grpSpPr>
          <a:xfrm>
            <a:off x="583768" y="2493706"/>
            <a:ext cx="3533336" cy="1870588"/>
            <a:chOff x="10675938" y="355600"/>
            <a:chExt cx="1133476" cy="600075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8039BDF-D99E-436B-B52A-D5E2C199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6" y="355600"/>
              <a:ext cx="546100" cy="600075"/>
            </a:xfrm>
            <a:custGeom>
              <a:avLst/>
              <a:gdLst/>
              <a:ahLst/>
              <a:cxnLst>
                <a:cxn ang="0">
                  <a:pos x="727" y="1051"/>
                </a:cxn>
                <a:cxn ang="0">
                  <a:pos x="674" y="1103"/>
                </a:cxn>
                <a:cxn ang="0">
                  <a:pos x="615" y="1128"/>
                </a:cxn>
                <a:cxn ang="0">
                  <a:pos x="524" y="1135"/>
                </a:cxn>
                <a:cxn ang="0">
                  <a:pos x="482" y="1057"/>
                </a:cxn>
                <a:cxn ang="0">
                  <a:pos x="503" y="1004"/>
                </a:cxn>
                <a:cxn ang="0">
                  <a:pos x="576" y="997"/>
                </a:cxn>
                <a:cxn ang="0">
                  <a:pos x="618" y="975"/>
                </a:cxn>
                <a:cxn ang="0">
                  <a:pos x="641" y="943"/>
                </a:cxn>
                <a:cxn ang="0">
                  <a:pos x="648" y="904"/>
                </a:cxn>
                <a:cxn ang="0">
                  <a:pos x="639" y="854"/>
                </a:cxn>
                <a:cxn ang="0">
                  <a:pos x="612" y="772"/>
                </a:cxn>
                <a:cxn ang="0">
                  <a:pos x="503" y="493"/>
                </a:cxn>
                <a:cxn ang="0">
                  <a:pos x="470" y="411"/>
                </a:cxn>
                <a:cxn ang="0">
                  <a:pos x="458" y="392"/>
                </a:cxn>
                <a:cxn ang="0">
                  <a:pos x="434" y="382"/>
                </a:cxn>
                <a:cxn ang="0">
                  <a:pos x="274" y="382"/>
                </a:cxn>
                <a:cxn ang="0">
                  <a:pos x="271" y="763"/>
                </a:cxn>
                <a:cxn ang="0">
                  <a:pos x="271" y="886"/>
                </a:cxn>
                <a:cxn ang="0">
                  <a:pos x="128" y="887"/>
                </a:cxn>
                <a:cxn ang="0">
                  <a:pos x="125" y="506"/>
                </a:cxn>
                <a:cxn ang="0">
                  <a:pos x="125" y="383"/>
                </a:cxn>
                <a:cxn ang="0">
                  <a:pos x="3" y="382"/>
                </a:cxn>
                <a:cxn ang="0">
                  <a:pos x="0" y="264"/>
                </a:cxn>
                <a:cxn ang="0">
                  <a:pos x="124" y="262"/>
                </a:cxn>
                <a:cxn ang="0">
                  <a:pos x="137" y="185"/>
                </a:cxn>
                <a:cxn ang="0">
                  <a:pos x="179" y="92"/>
                </a:cxn>
                <a:cxn ang="0">
                  <a:pos x="248" y="29"/>
                </a:cxn>
                <a:cxn ang="0">
                  <a:pos x="333" y="2"/>
                </a:cxn>
                <a:cxn ang="0">
                  <a:pos x="448" y="15"/>
                </a:cxn>
                <a:cxn ang="0">
                  <a:pos x="441" y="134"/>
                </a:cxn>
                <a:cxn ang="0">
                  <a:pos x="383" y="121"/>
                </a:cxn>
                <a:cxn ang="0">
                  <a:pos x="340" y="126"/>
                </a:cxn>
                <a:cxn ang="0">
                  <a:pos x="307" y="149"/>
                </a:cxn>
                <a:cxn ang="0">
                  <a:pos x="282" y="185"/>
                </a:cxn>
                <a:cxn ang="0">
                  <a:pos x="271" y="231"/>
                </a:cxn>
                <a:cxn ang="0">
                  <a:pos x="347" y="262"/>
                </a:cxn>
                <a:cxn ang="0">
                  <a:pos x="493" y="262"/>
                </a:cxn>
                <a:cxn ang="0">
                  <a:pos x="517" y="262"/>
                </a:cxn>
                <a:cxn ang="0">
                  <a:pos x="559" y="277"/>
                </a:cxn>
                <a:cxn ang="0">
                  <a:pos x="628" y="432"/>
                </a:cxn>
                <a:cxn ang="0">
                  <a:pos x="721" y="673"/>
                </a:cxn>
                <a:cxn ang="0">
                  <a:pos x="766" y="591"/>
                </a:cxn>
                <a:cxn ang="0">
                  <a:pos x="835" y="398"/>
                </a:cxn>
                <a:cxn ang="0">
                  <a:pos x="783" y="382"/>
                </a:cxn>
                <a:cxn ang="0">
                  <a:pos x="742" y="313"/>
                </a:cxn>
                <a:cxn ang="0">
                  <a:pos x="838" y="262"/>
                </a:cxn>
                <a:cxn ang="0">
                  <a:pos x="1018" y="262"/>
                </a:cxn>
                <a:cxn ang="0">
                  <a:pos x="996" y="357"/>
                </a:cxn>
                <a:cxn ang="0">
                  <a:pos x="845" y="762"/>
                </a:cxn>
              </a:cxnLst>
              <a:rect l="0" t="0" r="r" b="b"/>
              <a:pathLst>
                <a:path w="1032" h="1135">
                  <a:moveTo>
                    <a:pt x="760" y="987"/>
                  </a:moveTo>
                  <a:lnTo>
                    <a:pt x="750" y="1011"/>
                  </a:lnTo>
                  <a:lnTo>
                    <a:pt x="739" y="1033"/>
                  </a:lnTo>
                  <a:lnTo>
                    <a:pt x="727" y="1051"/>
                  </a:lnTo>
                  <a:lnTo>
                    <a:pt x="714" y="1069"/>
                  </a:lnTo>
                  <a:lnTo>
                    <a:pt x="701" y="1082"/>
                  </a:lnTo>
                  <a:lnTo>
                    <a:pt x="688" y="1094"/>
                  </a:lnTo>
                  <a:lnTo>
                    <a:pt x="674" y="1103"/>
                  </a:lnTo>
                  <a:lnTo>
                    <a:pt x="660" y="1112"/>
                  </a:lnTo>
                  <a:lnTo>
                    <a:pt x="645" y="1118"/>
                  </a:lnTo>
                  <a:lnTo>
                    <a:pt x="629" y="1123"/>
                  </a:lnTo>
                  <a:lnTo>
                    <a:pt x="615" y="1128"/>
                  </a:lnTo>
                  <a:lnTo>
                    <a:pt x="599" y="1130"/>
                  </a:lnTo>
                  <a:lnTo>
                    <a:pt x="567" y="1133"/>
                  </a:lnTo>
                  <a:lnTo>
                    <a:pt x="537" y="1135"/>
                  </a:lnTo>
                  <a:lnTo>
                    <a:pt x="524" y="1135"/>
                  </a:lnTo>
                  <a:lnTo>
                    <a:pt x="510" y="1133"/>
                  </a:lnTo>
                  <a:lnTo>
                    <a:pt x="497" y="1132"/>
                  </a:lnTo>
                  <a:lnTo>
                    <a:pt x="482" y="1132"/>
                  </a:lnTo>
                  <a:lnTo>
                    <a:pt x="482" y="1057"/>
                  </a:lnTo>
                  <a:lnTo>
                    <a:pt x="482" y="1020"/>
                  </a:lnTo>
                  <a:lnTo>
                    <a:pt x="482" y="1005"/>
                  </a:lnTo>
                  <a:lnTo>
                    <a:pt x="482" y="1004"/>
                  </a:lnTo>
                  <a:lnTo>
                    <a:pt x="503" y="1004"/>
                  </a:lnTo>
                  <a:lnTo>
                    <a:pt x="523" y="1004"/>
                  </a:lnTo>
                  <a:lnTo>
                    <a:pt x="543" y="1004"/>
                  </a:lnTo>
                  <a:lnTo>
                    <a:pt x="562" y="1001"/>
                  </a:lnTo>
                  <a:lnTo>
                    <a:pt x="576" y="997"/>
                  </a:lnTo>
                  <a:lnTo>
                    <a:pt x="589" y="992"/>
                  </a:lnTo>
                  <a:lnTo>
                    <a:pt x="599" y="987"/>
                  </a:lnTo>
                  <a:lnTo>
                    <a:pt x="609" y="981"/>
                  </a:lnTo>
                  <a:lnTo>
                    <a:pt x="618" y="975"/>
                  </a:lnTo>
                  <a:lnTo>
                    <a:pt x="625" y="968"/>
                  </a:lnTo>
                  <a:lnTo>
                    <a:pt x="632" y="961"/>
                  </a:lnTo>
                  <a:lnTo>
                    <a:pt x="637" y="952"/>
                  </a:lnTo>
                  <a:lnTo>
                    <a:pt x="641" y="943"/>
                  </a:lnTo>
                  <a:lnTo>
                    <a:pt x="644" y="935"/>
                  </a:lnTo>
                  <a:lnTo>
                    <a:pt x="647" y="925"/>
                  </a:lnTo>
                  <a:lnTo>
                    <a:pt x="647" y="915"/>
                  </a:lnTo>
                  <a:lnTo>
                    <a:pt x="648" y="904"/>
                  </a:lnTo>
                  <a:lnTo>
                    <a:pt x="647" y="893"/>
                  </a:lnTo>
                  <a:lnTo>
                    <a:pt x="645" y="880"/>
                  </a:lnTo>
                  <a:lnTo>
                    <a:pt x="642" y="868"/>
                  </a:lnTo>
                  <a:lnTo>
                    <a:pt x="639" y="854"/>
                  </a:lnTo>
                  <a:lnTo>
                    <a:pt x="635" y="838"/>
                  </a:lnTo>
                  <a:lnTo>
                    <a:pt x="628" y="817"/>
                  </a:lnTo>
                  <a:lnTo>
                    <a:pt x="621" y="795"/>
                  </a:lnTo>
                  <a:lnTo>
                    <a:pt x="612" y="772"/>
                  </a:lnTo>
                  <a:lnTo>
                    <a:pt x="603" y="749"/>
                  </a:lnTo>
                  <a:lnTo>
                    <a:pt x="559" y="637"/>
                  </a:lnTo>
                  <a:lnTo>
                    <a:pt x="526" y="553"/>
                  </a:lnTo>
                  <a:lnTo>
                    <a:pt x="503" y="493"/>
                  </a:lnTo>
                  <a:lnTo>
                    <a:pt x="485" y="452"/>
                  </a:lnTo>
                  <a:lnTo>
                    <a:pt x="477" y="428"/>
                  </a:lnTo>
                  <a:lnTo>
                    <a:pt x="471" y="415"/>
                  </a:lnTo>
                  <a:lnTo>
                    <a:pt x="470" y="411"/>
                  </a:lnTo>
                  <a:lnTo>
                    <a:pt x="470" y="411"/>
                  </a:lnTo>
                  <a:lnTo>
                    <a:pt x="465" y="402"/>
                  </a:lnTo>
                  <a:lnTo>
                    <a:pt x="462" y="396"/>
                  </a:lnTo>
                  <a:lnTo>
                    <a:pt x="458" y="392"/>
                  </a:lnTo>
                  <a:lnTo>
                    <a:pt x="452" y="388"/>
                  </a:lnTo>
                  <a:lnTo>
                    <a:pt x="448" y="385"/>
                  </a:lnTo>
                  <a:lnTo>
                    <a:pt x="441" y="383"/>
                  </a:lnTo>
                  <a:lnTo>
                    <a:pt x="434" y="382"/>
                  </a:lnTo>
                  <a:lnTo>
                    <a:pt x="425" y="382"/>
                  </a:lnTo>
                  <a:lnTo>
                    <a:pt x="336" y="382"/>
                  </a:lnTo>
                  <a:lnTo>
                    <a:pt x="290" y="382"/>
                  </a:lnTo>
                  <a:lnTo>
                    <a:pt x="274" y="382"/>
                  </a:lnTo>
                  <a:lnTo>
                    <a:pt x="271" y="382"/>
                  </a:lnTo>
                  <a:lnTo>
                    <a:pt x="271" y="549"/>
                  </a:lnTo>
                  <a:lnTo>
                    <a:pt x="271" y="674"/>
                  </a:lnTo>
                  <a:lnTo>
                    <a:pt x="271" y="763"/>
                  </a:lnTo>
                  <a:lnTo>
                    <a:pt x="271" y="824"/>
                  </a:lnTo>
                  <a:lnTo>
                    <a:pt x="271" y="861"/>
                  </a:lnTo>
                  <a:lnTo>
                    <a:pt x="271" y="880"/>
                  </a:lnTo>
                  <a:lnTo>
                    <a:pt x="271" y="886"/>
                  </a:lnTo>
                  <a:lnTo>
                    <a:pt x="271" y="887"/>
                  </a:lnTo>
                  <a:lnTo>
                    <a:pt x="187" y="887"/>
                  </a:lnTo>
                  <a:lnTo>
                    <a:pt x="144" y="887"/>
                  </a:lnTo>
                  <a:lnTo>
                    <a:pt x="128" y="887"/>
                  </a:lnTo>
                  <a:lnTo>
                    <a:pt x="125" y="887"/>
                  </a:lnTo>
                  <a:lnTo>
                    <a:pt x="125" y="720"/>
                  </a:lnTo>
                  <a:lnTo>
                    <a:pt x="125" y="595"/>
                  </a:lnTo>
                  <a:lnTo>
                    <a:pt x="125" y="506"/>
                  </a:lnTo>
                  <a:lnTo>
                    <a:pt x="125" y="445"/>
                  </a:lnTo>
                  <a:lnTo>
                    <a:pt x="125" y="408"/>
                  </a:lnTo>
                  <a:lnTo>
                    <a:pt x="125" y="389"/>
                  </a:lnTo>
                  <a:lnTo>
                    <a:pt x="125" y="383"/>
                  </a:lnTo>
                  <a:lnTo>
                    <a:pt x="125" y="382"/>
                  </a:lnTo>
                  <a:lnTo>
                    <a:pt x="53" y="382"/>
                  </a:lnTo>
                  <a:lnTo>
                    <a:pt x="16" y="382"/>
                  </a:lnTo>
                  <a:lnTo>
                    <a:pt x="3" y="382"/>
                  </a:lnTo>
                  <a:lnTo>
                    <a:pt x="0" y="382"/>
                  </a:lnTo>
                  <a:lnTo>
                    <a:pt x="0" y="313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74" y="262"/>
                  </a:lnTo>
                  <a:lnTo>
                    <a:pt x="110" y="262"/>
                  </a:lnTo>
                  <a:lnTo>
                    <a:pt x="124" y="262"/>
                  </a:lnTo>
                  <a:lnTo>
                    <a:pt x="125" y="262"/>
                  </a:lnTo>
                  <a:lnTo>
                    <a:pt x="128" y="236"/>
                  </a:lnTo>
                  <a:lnTo>
                    <a:pt x="131" y="211"/>
                  </a:lnTo>
                  <a:lnTo>
                    <a:pt x="137" y="185"/>
                  </a:lnTo>
                  <a:lnTo>
                    <a:pt x="144" y="160"/>
                  </a:lnTo>
                  <a:lnTo>
                    <a:pt x="153" y="136"/>
                  </a:lnTo>
                  <a:lnTo>
                    <a:pt x="164" y="114"/>
                  </a:lnTo>
                  <a:lnTo>
                    <a:pt x="179" y="92"/>
                  </a:lnTo>
                  <a:lnTo>
                    <a:pt x="193" y="72"/>
                  </a:lnTo>
                  <a:lnTo>
                    <a:pt x="210" y="55"/>
                  </a:lnTo>
                  <a:lnTo>
                    <a:pt x="229" y="41"/>
                  </a:lnTo>
                  <a:lnTo>
                    <a:pt x="248" y="29"/>
                  </a:lnTo>
                  <a:lnTo>
                    <a:pt x="268" y="19"/>
                  </a:lnTo>
                  <a:lnTo>
                    <a:pt x="290" y="10"/>
                  </a:lnTo>
                  <a:lnTo>
                    <a:pt x="311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5" y="3"/>
                  </a:lnTo>
                  <a:lnTo>
                    <a:pt x="415" y="8"/>
                  </a:lnTo>
                  <a:lnTo>
                    <a:pt x="448" y="15"/>
                  </a:lnTo>
                  <a:lnTo>
                    <a:pt x="485" y="23"/>
                  </a:lnTo>
                  <a:lnTo>
                    <a:pt x="459" y="90"/>
                  </a:lnTo>
                  <a:lnTo>
                    <a:pt x="446" y="123"/>
                  </a:lnTo>
                  <a:lnTo>
                    <a:pt x="441" y="134"/>
                  </a:lnTo>
                  <a:lnTo>
                    <a:pt x="441" y="136"/>
                  </a:lnTo>
                  <a:lnTo>
                    <a:pt x="418" y="128"/>
                  </a:lnTo>
                  <a:lnTo>
                    <a:pt x="399" y="124"/>
                  </a:lnTo>
                  <a:lnTo>
                    <a:pt x="383" y="121"/>
                  </a:lnTo>
                  <a:lnTo>
                    <a:pt x="370" y="120"/>
                  </a:lnTo>
                  <a:lnTo>
                    <a:pt x="359" y="121"/>
                  </a:lnTo>
                  <a:lnTo>
                    <a:pt x="349" y="123"/>
                  </a:lnTo>
                  <a:lnTo>
                    <a:pt x="340" y="126"/>
                  </a:lnTo>
                  <a:lnTo>
                    <a:pt x="331" y="130"/>
                  </a:lnTo>
                  <a:lnTo>
                    <a:pt x="323" y="134"/>
                  </a:lnTo>
                  <a:lnTo>
                    <a:pt x="314" y="141"/>
                  </a:lnTo>
                  <a:lnTo>
                    <a:pt x="307" y="149"/>
                  </a:lnTo>
                  <a:lnTo>
                    <a:pt x="300" y="156"/>
                  </a:lnTo>
                  <a:lnTo>
                    <a:pt x="292" y="164"/>
                  </a:lnTo>
                  <a:lnTo>
                    <a:pt x="287" y="175"/>
                  </a:lnTo>
                  <a:lnTo>
                    <a:pt x="282" y="185"/>
                  </a:lnTo>
                  <a:lnTo>
                    <a:pt x="278" y="195"/>
                  </a:lnTo>
                  <a:lnTo>
                    <a:pt x="275" y="206"/>
                  </a:lnTo>
                  <a:lnTo>
                    <a:pt x="272" y="218"/>
                  </a:lnTo>
                  <a:lnTo>
                    <a:pt x="271" y="231"/>
                  </a:lnTo>
                  <a:lnTo>
                    <a:pt x="271" y="244"/>
                  </a:lnTo>
                  <a:lnTo>
                    <a:pt x="271" y="252"/>
                  </a:lnTo>
                  <a:lnTo>
                    <a:pt x="271" y="262"/>
                  </a:lnTo>
                  <a:lnTo>
                    <a:pt x="347" y="262"/>
                  </a:lnTo>
                  <a:lnTo>
                    <a:pt x="406" y="262"/>
                  </a:lnTo>
                  <a:lnTo>
                    <a:pt x="446" y="262"/>
                  </a:lnTo>
                  <a:lnTo>
                    <a:pt x="475" y="262"/>
                  </a:lnTo>
                  <a:lnTo>
                    <a:pt x="493" y="262"/>
                  </a:lnTo>
                  <a:lnTo>
                    <a:pt x="501" y="262"/>
                  </a:lnTo>
                  <a:lnTo>
                    <a:pt x="504" y="262"/>
                  </a:lnTo>
                  <a:lnTo>
                    <a:pt x="504" y="262"/>
                  </a:lnTo>
                  <a:lnTo>
                    <a:pt x="517" y="262"/>
                  </a:lnTo>
                  <a:lnTo>
                    <a:pt x="529" y="264"/>
                  </a:lnTo>
                  <a:lnTo>
                    <a:pt x="540" y="267"/>
                  </a:lnTo>
                  <a:lnTo>
                    <a:pt x="550" y="271"/>
                  </a:lnTo>
                  <a:lnTo>
                    <a:pt x="559" y="277"/>
                  </a:lnTo>
                  <a:lnTo>
                    <a:pt x="566" y="284"/>
                  </a:lnTo>
                  <a:lnTo>
                    <a:pt x="573" y="293"/>
                  </a:lnTo>
                  <a:lnTo>
                    <a:pt x="579" y="304"/>
                  </a:lnTo>
                  <a:lnTo>
                    <a:pt x="628" y="432"/>
                  </a:lnTo>
                  <a:lnTo>
                    <a:pt x="665" y="530"/>
                  </a:lnTo>
                  <a:lnTo>
                    <a:pt x="693" y="599"/>
                  </a:lnTo>
                  <a:lnTo>
                    <a:pt x="710" y="645"/>
                  </a:lnTo>
                  <a:lnTo>
                    <a:pt x="721" y="673"/>
                  </a:lnTo>
                  <a:lnTo>
                    <a:pt x="726" y="687"/>
                  </a:lnTo>
                  <a:lnTo>
                    <a:pt x="729" y="693"/>
                  </a:lnTo>
                  <a:lnTo>
                    <a:pt x="729" y="694"/>
                  </a:lnTo>
                  <a:lnTo>
                    <a:pt x="766" y="591"/>
                  </a:lnTo>
                  <a:lnTo>
                    <a:pt x="793" y="513"/>
                  </a:lnTo>
                  <a:lnTo>
                    <a:pt x="814" y="458"/>
                  </a:lnTo>
                  <a:lnTo>
                    <a:pt x="827" y="421"/>
                  </a:lnTo>
                  <a:lnTo>
                    <a:pt x="835" y="398"/>
                  </a:lnTo>
                  <a:lnTo>
                    <a:pt x="840" y="386"/>
                  </a:lnTo>
                  <a:lnTo>
                    <a:pt x="841" y="382"/>
                  </a:lnTo>
                  <a:lnTo>
                    <a:pt x="841" y="382"/>
                  </a:lnTo>
                  <a:lnTo>
                    <a:pt x="783" y="382"/>
                  </a:lnTo>
                  <a:lnTo>
                    <a:pt x="755" y="382"/>
                  </a:lnTo>
                  <a:lnTo>
                    <a:pt x="743" y="382"/>
                  </a:lnTo>
                  <a:lnTo>
                    <a:pt x="742" y="382"/>
                  </a:lnTo>
                  <a:lnTo>
                    <a:pt x="742" y="313"/>
                  </a:lnTo>
                  <a:lnTo>
                    <a:pt x="742" y="277"/>
                  </a:lnTo>
                  <a:lnTo>
                    <a:pt x="742" y="264"/>
                  </a:lnTo>
                  <a:lnTo>
                    <a:pt x="742" y="262"/>
                  </a:lnTo>
                  <a:lnTo>
                    <a:pt x="838" y="262"/>
                  </a:lnTo>
                  <a:lnTo>
                    <a:pt x="910" y="262"/>
                  </a:lnTo>
                  <a:lnTo>
                    <a:pt x="962" y="262"/>
                  </a:lnTo>
                  <a:lnTo>
                    <a:pt x="996" y="262"/>
                  </a:lnTo>
                  <a:lnTo>
                    <a:pt x="1018" y="262"/>
                  </a:lnTo>
                  <a:lnTo>
                    <a:pt x="1028" y="262"/>
                  </a:lnTo>
                  <a:lnTo>
                    <a:pt x="1032" y="262"/>
                  </a:lnTo>
                  <a:lnTo>
                    <a:pt x="1032" y="262"/>
                  </a:lnTo>
                  <a:lnTo>
                    <a:pt x="996" y="357"/>
                  </a:lnTo>
                  <a:lnTo>
                    <a:pt x="959" y="458"/>
                  </a:lnTo>
                  <a:lnTo>
                    <a:pt x="920" y="562"/>
                  </a:lnTo>
                  <a:lnTo>
                    <a:pt x="881" y="664"/>
                  </a:lnTo>
                  <a:lnTo>
                    <a:pt x="845" y="762"/>
                  </a:lnTo>
                  <a:lnTo>
                    <a:pt x="812" y="851"/>
                  </a:lnTo>
                  <a:lnTo>
                    <a:pt x="783" y="927"/>
                  </a:lnTo>
                  <a:lnTo>
                    <a:pt x="760" y="987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A864DAC-9188-429E-AA69-F79BED70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9463" y="490538"/>
              <a:ext cx="134938" cy="330200"/>
            </a:xfrm>
            <a:custGeom>
              <a:avLst/>
              <a:gdLst/>
              <a:ahLst/>
              <a:cxnLst>
                <a:cxn ang="0">
                  <a:pos x="107" y="625"/>
                </a:cxn>
                <a:cxn ang="0">
                  <a:pos x="107" y="120"/>
                </a:cxn>
                <a:cxn ang="0">
                  <a:pos x="0" y="120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625"/>
                </a:cxn>
                <a:cxn ang="0">
                  <a:pos x="107" y="625"/>
                </a:cxn>
              </a:cxnLst>
              <a:rect l="0" t="0" r="r" b="b"/>
              <a:pathLst>
                <a:path w="256" h="625">
                  <a:moveTo>
                    <a:pt x="107" y="625"/>
                  </a:moveTo>
                  <a:lnTo>
                    <a:pt x="107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625"/>
                  </a:lnTo>
                  <a:lnTo>
                    <a:pt x="107" y="625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EF9E863-4BA9-4000-BB4F-9A95299D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484188"/>
              <a:ext cx="236538" cy="344488"/>
            </a:xfrm>
            <a:custGeom>
              <a:avLst/>
              <a:gdLst/>
              <a:ahLst/>
              <a:cxnLst>
                <a:cxn ang="0">
                  <a:pos x="51" y="493"/>
                </a:cxn>
                <a:cxn ang="0">
                  <a:pos x="74" y="491"/>
                </a:cxn>
                <a:cxn ang="0">
                  <a:pos x="127" y="519"/>
                </a:cxn>
                <a:cxn ang="0">
                  <a:pos x="186" y="532"/>
                </a:cxn>
                <a:cxn ang="0">
                  <a:pos x="245" y="529"/>
                </a:cxn>
                <a:cxn ang="0">
                  <a:pos x="277" y="514"/>
                </a:cxn>
                <a:cxn ang="0">
                  <a:pos x="288" y="498"/>
                </a:cxn>
                <a:cxn ang="0">
                  <a:pos x="294" y="479"/>
                </a:cxn>
                <a:cxn ang="0">
                  <a:pos x="293" y="455"/>
                </a:cxn>
                <a:cxn ang="0">
                  <a:pos x="284" y="432"/>
                </a:cxn>
                <a:cxn ang="0">
                  <a:pos x="268" y="414"/>
                </a:cxn>
                <a:cxn ang="0">
                  <a:pos x="201" y="374"/>
                </a:cxn>
                <a:cxn ang="0">
                  <a:pos x="129" y="342"/>
                </a:cxn>
                <a:cxn ang="0">
                  <a:pos x="80" y="312"/>
                </a:cxn>
                <a:cxn ang="0">
                  <a:pos x="42" y="279"/>
                </a:cxn>
                <a:cxn ang="0">
                  <a:pos x="18" y="242"/>
                </a:cxn>
                <a:cxn ang="0">
                  <a:pos x="3" y="201"/>
                </a:cxn>
                <a:cxn ang="0">
                  <a:pos x="2" y="154"/>
                </a:cxn>
                <a:cxn ang="0">
                  <a:pos x="18" y="99"/>
                </a:cxn>
                <a:cxn ang="0">
                  <a:pos x="51" y="56"/>
                </a:cxn>
                <a:cxn ang="0">
                  <a:pos x="98" y="26"/>
                </a:cxn>
                <a:cxn ang="0">
                  <a:pos x="157" y="5"/>
                </a:cxn>
                <a:cxn ang="0">
                  <a:pos x="226" y="0"/>
                </a:cxn>
                <a:cxn ang="0">
                  <a:pos x="298" y="5"/>
                </a:cxn>
                <a:cxn ang="0">
                  <a:pos x="368" y="26"/>
                </a:cxn>
                <a:cxn ang="0">
                  <a:pos x="386" y="109"/>
                </a:cxn>
                <a:cxn ang="0">
                  <a:pos x="369" y="157"/>
                </a:cxn>
                <a:cxn ang="0">
                  <a:pos x="327" y="132"/>
                </a:cxn>
                <a:cxn ang="0">
                  <a:pos x="274" y="118"/>
                </a:cxn>
                <a:cxn ang="0">
                  <a:pos x="214" y="116"/>
                </a:cxn>
                <a:cxn ang="0">
                  <a:pos x="175" y="131"/>
                </a:cxn>
                <a:cxn ang="0">
                  <a:pos x="162" y="145"/>
                </a:cxn>
                <a:cxn ang="0">
                  <a:pos x="155" y="177"/>
                </a:cxn>
                <a:cxn ang="0">
                  <a:pos x="159" y="194"/>
                </a:cxn>
                <a:cxn ang="0">
                  <a:pos x="169" y="210"/>
                </a:cxn>
                <a:cxn ang="0">
                  <a:pos x="198" y="229"/>
                </a:cxn>
                <a:cxn ang="0">
                  <a:pos x="291" y="273"/>
                </a:cxn>
                <a:cxn ang="0">
                  <a:pos x="346" y="298"/>
                </a:cxn>
                <a:cxn ang="0">
                  <a:pos x="389" y="326"/>
                </a:cxn>
                <a:cxn ang="0">
                  <a:pos x="419" y="362"/>
                </a:cxn>
                <a:cxn ang="0">
                  <a:pos x="438" y="401"/>
                </a:cxn>
                <a:cxn ang="0">
                  <a:pos x="447" y="446"/>
                </a:cxn>
                <a:cxn ang="0">
                  <a:pos x="442" y="504"/>
                </a:cxn>
                <a:cxn ang="0">
                  <a:pos x="421" y="555"/>
                </a:cxn>
                <a:cxn ang="0">
                  <a:pos x="382" y="599"/>
                </a:cxn>
                <a:cxn ang="0">
                  <a:pos x="326" y="629"/>
                </a:cxn>
                <a:cxn ang="0">
                  <a:pos x="257" y="646"/>
                </a:cxn>
                <a:cxn ang="0">
                  <a:pos x="173" y="649"/>
                </a:cxn>
                <a:cxn ang="0">
                  <a:pos x="103" y="639"/>
                </a:cxn>
                <a:cxn ang="0">
                  <a:pos x="34" y="612"/>
                </a:cxn>
              </a:cxnLst>
              <a:rect l="0" t="0" r="r" b="b"/>
              <a:pathLst>
                <a:path w="447" h="649">
                  <a:moveTo>
                    <a:pt x="5" y="599"/>
                  </a:moveTo>
                  <a:lnTo>
                    <a:pt x="35" y="529"/>
                  </a:lnTo>
                  <a:lnTo>
                    <a:pt x="51" y="493"/>
                  </a:lnTo>
                  <a:lnTo>
                    <a:pt x="55" y="480"/>
                  </a:lnTo>
                  <a:lnTo>
                    <a:pt x="57" y="479"/>
                  </a:lnTo>
                  <a:lnTo>
                    <a:pt x="74" y="491"/>
                  </a:lnTo>
                  <a:lnTo>
                    <a:pt x="91" y="502"/>
                  </a:lnTo>
                  <a:lnTo>
                    <a:pt x="110" y="512"/>
                  </a:lnTo>
                  <a:lnTo>
                    <a:pt x="127" y="519"/>
                  </a:lnTo>
                  <a:lnTo>
                    <a:pt x="146" y="525"/>
                  </a:lnTo>
                  <a:lnTo>
                    <a:pt x="166" y="529"/>
                  </a:lnTo>
                  <a:lnTo>
                    <a:pt x="186" y="532"/>
                  </a:lnTo>
                  <a:lnTo>
                    <a:pt x="206" y="534"/>
                  </a:lnTo>
                  <a:lnTo>
                    <a:pt x="226" y="532"/>
                  </a:lnTo>
                  <a:lnTo>
                    <a:pt x="245" y="529"/>
                  </a:lnTo>
                  <a:lnTo>
                    <a:pt x="260" y="524"/>
                  </a:lnTo>
                  <a:lnTo>
                    <a:pt x="273" y="518"/>
                  </a:lnTo>
                  <a:lnTo>
                    <a:pt x="277" y="514"/>
                  </a:lnTo>
                  <a:lnTo>
                    <a:pt x="281" y="509"/>
                  </a:lnTo>
                  <a:lnTo>
                    <a:pt x="286" y="504"/>
                  </a:lnTo>
                  <a:lnTo>
                    <a:pt x="288" y="498"/>
                  </a:lnTo>
                  <a:lnTo>
                    <a:pt x="291" y="492"/>
                  </a:lnTo>
                  <a:lnTo>
                    <a:pt x="293" y="486"/>
                  </a:lnTo>
                  <a:lnTo>
                    <a:pt x="294" y="479"/>
                  </a:lnTo>
                  <a:lnTo>
                    <a:pt x="294" y="472"/>
                  </a:lnTo>
                  <a:lnTo>
                    <a:pt x="294" y="463"/>
                  </a:lnTo>
                  <a:lnTo>
                    <a:pt x="293" y="455"/>
                  </a:lnTo>
                  <a:lnTo>
                    <a:pt x="290" y="446"/>
                  </a:lnTo>
                  <a:lnTo>
                    <a:pt x="287" y="439"/>
                  </a:lnTo>
                  <a:lnTo>
                    <a:pt x="284" y="432"/>
                  </a:lnTo>
                  <a:lnTo>
                    <a:pt x="280" y="426"/>
                  </a:lnTo>
                  <a:lnTo>
                    <a:pt x="274" y="420"/>
                  </a:lnTo>
                  <a:lnTo>
                    <a:pt x="268" y="414"/>
                  </a:lnTo>
                  <a:lnTo>
                    <a:pt x="251" y="401"/>
                  </a:lnTo>
                  <a:lnTo>
                    <a:pt x="229" y="388"/>
                  </a:lnTo>
                  <a:lnTo>
                    <a:pt x="201" y="374"/>
                  </a:lnTo>
                  <a:lnTo>
                    <a:pt x="167" y="360"/>
                  </a:lnTo>
                  <a:lnTo>
                    <a:pt x="147" y="351"/>
                  </a:lnTo>
                  <a:lnTo>
                    <a:pt x="129" y="342"/>
                  </a:lnTo>
                  <a:lnTo>
                    <a:pt x="111" y="332"/>
                  </a:lnTo>
                  <a:lnTo>
                    <a:pt x="94" y="322"/>
                  </a:lnTo>
                  <a:lnTo>
                    <a:pt x="80" y="312"/>
                  </a:lnTo>
                  <a:lnTo>
                    <a:pt x="67" y="302"/>
                  </a:lnTo>
                  <a:lnTo>
                    <a:pt x="54" y="290"/>
                  </a:lnTo>
                  <a:lnTo>
                    <a:pt x="42" y="279"/>
                  </a:lnTo>
                  <a:lnTo>
                    <a:pt x="34" y="266"/>
                  </a:lnTo>
                  <a:lnTo>
                    <a:pt x="25" y="254"/>
                  </a:lnTo>
                  <a:lnTo>
                    <a:pt x="18" y="242"/>
                  </a:lnTo>
                  <a:lnTo>
                    <a:pt x="12" y="229"/>
                  </a:lnTo>
                  <a:lnTo>
                    <a:pt x="6" y="216"/>
                  </a:lnTo>
                  <a:lnTo>
                    <a:pt x="3" y="201"/>
                  </a:lnTo>
                  <a:lnTo>
                    <a:pt x="2" y="188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5" y="134"/>
                  </a:lnTo>
                  <a:lnTo>
                    <a:pt x="11" y="116"/>
                  </a:lnTo>
                  <a:lnTo>
                    <a:pt x="18" y="99"/>
                  </a:lnTo>
                  <a:lnTo>
                    <a:pt x="26" y="83"/>
                  </a:lnTo>
                  <a:lnTo>
                    <a:pt x="38" y="69"/>
                  </a:lnTo>
                  <a:lnTo>
                    <a:pt x="51" y="56"/>
                  </a:lnTo>
                  <a:lnTo>
                    <a:pt x="67" y="44"/>
                  </a:lnTo>
                  <a:lnTo>
                    <a:pt x="81" y="34"/>
                  </a:lnTo>
                  <a:lnTo>
                    <a:pt x="98" y="26"/>
                  </a:lnTo>
                  <a:lnTo>
                    <a:pt x="117" y="17"/>
                  </a:lnTo>
                  <a:lnTo>
                    <a:pt x="136" y="11"/>
                  </a:lnTo>
                  <a:lnTo>
                    <a:pt x="157" y="5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51" y="0"/>
                  </a:lnTo>
                  <a:lnTo>
                    <a:pt x="274" y="3"/>
                  </a:lnTo>
                  <a:lnTo>
                    <a:pt x="298" y="5"/>
                  </a:lnTo>
                  <a:lnTo>
                    <a:pt x="322" y="11"/>
                  </a:lnTo>
                  <a:lnTo>
                    <a:pt x="345" y="17"/>
                  </a:lnTo>
                  <a:lnTo>
                    <a:pt x="368" y="26"/>
                  </a:lnTo>
                  <a:lnTo>
                    <a:pt x="389" y="34"/>
                  </a:lnTo>
                  <a:lnTo>
                    <a:pt x="412" y="44"/>
                  </a:lnTo>
                  <a:lnTo>
                    <a:pt x="386" y="109"/>
                  </a:lnTo>
                  <a:lnTo>
                    <a:pt x="375" y="142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56" y="148"/>
                  </a:lnTo>
                  <a:lnTo>
                    <a:pt x="342" y="139"/>
                  </a:lnTo>
                  <a:lnTo>
                    <a:pt x="327" y="132"/>
                  </a:lnTo>
                  <a:lnTo>
                    <a:pt x="310" y="126"/>
                  </a:lnTo>
                  <a:lnTo>
                    <a:pt x="293" y="122"/>
                  </a:lnTo>
                  <a:lnTo>
                    <a:pt x="274" y="118"/>
                  </a:lnTo>
                  <a:lnTo>
                    <a:pt x="254" y="116"/>
                  </a:lnTo>
                  <a:lnTo>
                    <a:pt x="232" y="115"/>
                  </a:lnTo>
                  <a:lnTo>
                    <a:pt x="214" y="116"/>
                  </a:lnTo>
                  <a:lnTo>
                    <a:pt x="198" y="119"/>
                  </a:lnTo>
                  <a:lnTo>
                    <a:pt x="185" y="125"/>
                  </a:lnTo>
                  <a:lnTo>
                    <a:pt x="175" y="131"/>
                  </a:lnTo>
                  <a:lnTo>
                    <a:pt x="169" y="135"/>
                  </a:lnTo>
                  <a:lnTo>
                    <a:pt x="166" y="141"/>
                  </a:lnTo>
                  <a:lnTo>
                    <a:pt x="162" y="145"/>
                  </a:lnTo>
                  <a:lnTo>
                    <a:pt x="159" y="151"/>
                  </a:lnTo>
                  <a:lnTo>
                    <a:pt x="156" y="162"/>
                  </a:lnTo>
                  <a:lnTo>
                    <a:pt x="155" y="177"/>
                  </a:lnTo>
                  <a:lnTo>
                    <a:pt x="155" y="182"/>
                  </a:lnTo>
                  <a:lnTo>
                    <a:pt x="156" y="188"/>
                  </a:lnTo>
                  <a:lnTo>
                    <a:pt x="159" y="194"/>
                  </a:lnTo>
                  <a:lnTo>
                    <a:pt x="162" y="200"/>
                  </a:lnTo>
                  <a:lnTo>
                    <a:pt x="165" y="206"/>
                  </a:lnTo>
                  <a:lnTo>
                    <a:pt x="169" y="210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98" y="229"/>
                  </a:lnTo>
                  <a:lnTo>
                    <a:pt x="222" y="242"/>
                  </a:lnTo>
                  <a:lnTo>
                    <a:pt x="254" y="257"/>
                  </a:lnTo>
                  <a:lnTo>
                    <a:pt x="291" y="273"/>
                  </a:lnTo>
                  <a:lnTo>
                    <a:pt x="311" y="280"/>
                  </a:lnTo>
                  <a:lnTo>
                    <a:pt x="330" y="289"/>
                  </a:lnTo>
                  <a:lnTo>
                    <a:pt x="346" y="298"/>
                  </a:lnTo>
                  <a:lnTo>
                    <a:pt x="362" y="306"/>
                  </a:lnTo>
                  <a:lnTo>
                    <a:pt x="376" y="316"/>
                  </a:lnTo>
                  <a:lnTo>
                    <a:pt x="389" y="326"/>
                  </a:lnTo>
                  <a:lnTo>
                    <a:pt x="401" y="338"/>
                  </a:lnTo>
                  <a:lnTo>
                    <a:pt x="412" y="351"/>
                  </a:lnTo>
                  <a:lnTo>
                    <a:pt x="419" y="362"/>
                  </a:lnTo>
                  <a:lnTo>
                    <a:pt x="427" y="375"/>
                  </a:lnTo>
                  <a:lnTo>
                    <a:pt x="432" y="388"/>
                  </a:lnTo>
                  <a:lnTo>
                    <a:pt x="438" y="401"/>
                  </a:lnTo>
                  <a:lnTo>
                    <a:pt x="441" y="416"/>
                  </a:lnTo>
                  <a:lnTo>
                    <a:pt x="444" y="430"/>
                  </a:lnTo>
                  <a:lnTo>
                    <a:pt x="447" y="446"/>
                  </a:lnTo>
                  <a:lnTo>
                    <a:pt x="447" y="463"/>
                  </a:lnTo>
                  <a:lnTo>
                    <a:pt x="445" y="483"/>
                  </a:lnTo>
                  <a:lnTo>
                    <a:pt x="442" y="504"/>
                  </a:lnTo>
                  <a:lnTo>
                    <a:pt x="438" y="522"/>
                  </a:lnTo>
                  <a:lnTo>
                    <a:pt x="431" y="540"/>
                  </a:lnTo>
                  <a:lnTo>
                    <a:pt x="421" y="555"/>
                  </a:lnTo>
                  <a:lnTo>
                    <a:pt x="411" y="571"/>
                  </a:lnTo>
                  <a:lnTo>
                    <a:pt x="398" y="586"/>
                  </a:lnTo>
                  <a:lnTo>
                    <a:pt x="382" y="599"/>
                  </a:lnTo>
                  <a:lnTo>
                    <a:pt x="365" y="610"/>
                  </a:lnTo>
                  <a:lnTo>
                    <a:pt x="346" y="620"/>
                  </a:lnTo>
                  <a:lnTo>
                    <a:pt x="326" y="629"/>
                  </a:lnTo>
                  <a:lnTo>
                    <a:pt x="304" y="636"/>
                  </a:lnTo>
                  <a:lnTo>
                    <a:pt x="281" y="642"/>
                  </a:lnTo>
                  <a:lnTo>
                    <a:pt x="257" y="646"/>
                  </a:lnTo>
                  <a:lnTo>
                    <a:pt x="231" y="647"/>
                  </a:lnTo>
                  <a:lnTo>
                    <a:pt x="203" y="649"/>
                  </a:lnTo>
                  <a:lnTo>
                    <a:pt x="173" y="649"/>
                  </a:lnTo>
                  <a:lnTo>
                    <a:pt x="147" y="646"/>
                  </a:lnTo>
                  <a:lnTo>
                    <a:pt x="123" y="643"/>
                  </a:lnTo>
                  <a:lnTo>
                    <a:pt x="103" y="639"/>
                  </a:lnTo>
                  <a:lnTo>
                    <a:pt x="81" y="633"/>
                  </a:lnTo>
                  <a:lnTo>
                    <a:pt x="58" y="623"/>
                  </a:lnTo>
                  <a:lnTo>
                    <a:pt x="34" y="612"/>
                  </a:lnTo>
                  <a:lnTo>
                    <a:pt x="5" y="599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05F321F2-47EC-4A1A-9486-76A789B9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1" y="355600"/>
              <a:ext cx="93663" cy="95250"/>
            </a:xfrm>
            <a:prstGeom prst="rect">
              <a:avLst/>
            </a:prstGeom>
            <a:solidFill>
              <a:srgbClr val="BFD7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15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376824" y="457200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RECOGNITION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80030" y="1104523"/>
            <a:ext cx="1674343" cy="2736989"/>
            <a:chOff x="7086600" y="1104523"/>
            <a:chExt cx="1674343" cy="27369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8602" y="2765552"/>
              <a:ext cx="1460580" cy="10759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600" y="1104523"/>
              <a:ext cx="1674343" cy="1661029"/>
            </a:xfrm>
            <a:prstGeom prst="rect">
              <a:avLst/>
            </a:prstGeom>
          </p:spPr>
        </p:pic>
      </p:grp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1430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F0FBE9-CE8A-45D0-8940-EF65337293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40" y="923392"/>
            <a:ext cx="5452938" cy="47786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568041" y="5702038"/>
            <a:ext cx="5029200" cy="9541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1" tIns="59975" rIns="119951" bIns="59975" rtlCol="0" anchor="ctr"/>
          <a:lstStyle/>
          <a:p>
            <a:pPr algn="ctr"/>
            <a:r>
              <a:rPr lang="en-IN" sz="1600" dirty="0">
                <a:solidFill>
                  <a:srgbClr val="595959"/>
                </a:solidFill>
                <a:latin typeface="Trebuchet MS" pitchFamily="34" charset="0"/>
              </a:rPr>
              <a:t>Sify moves up to the challenger position in the Gartner MQ for Managed Hybrid Cloud Hosting – Asia Pacific (2017)</a:t>
            </a:r>
            <a:endParaRPr lang="en-US" sz="1600" dirty="0">
              <a:solidFill>
                <a:srgbClr val="595959"/>
              </a:solidFill>
              <a:latin typeface="Trebuchet MS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34400" y="4228882"/>
            <a:ext cx="2362200" cy="2375357"/>
            <a:chOff x="9067800" y="4228882"/>
            <a:chExt cx="2362200" cy="237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9067800" y="4228882"/>
              <a:ext cx="2362200" cy="2375357"/>
              <a:chOff x="6369440" y="3777689"/>
              <a:chExt cx="2362200" cy="237535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4" y="3777689"/>
                <a:ext cx="1295400" cy="1600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369440" y="5414386"/>
                <a:ext cx="2362200" cy="738660"/>
              </a:xfrm>
              <a:prstGeom prst="rect">
                <a:avLst/>
              </a:prstGeom>
              <a:noFill/>
            </p:spPr>
            <p:txBody>
              <a:bodyPr wrap="square" lIns="91426" tIns="45718" rIns="91426" bIns="45718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</a:rPr>
                  <a:t>Data Center Transformation Services 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2018</a:t>
                </a: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0970" y="4648200"/>
              <a:ext cx="928305" cy="93517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9" name="Group 18"/>
          <p:cNvGrpSpPr/>
          <p:nvPr/>
        </p:nvGrpSpPr>
        <p:grpSpPr>
          <a:xfrm>
            <a:off x="6172200" y="4237220"/>
            <a:ext cx="2209800" cy="2159913"/>
            <a:chOff x="6878770" y="4237220"/>
            <a:chExt cx="2209800" cy="2159913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6878770" y="4237220"/>
              <a:ext cx="2209800" cy="2159913"/>
              <a:chOff x="6604408" y="3777689"/>
              <a:chExt cx="2209800" cy="215991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4" y="3777689"/>
                <a:ext cx="1295400" cy="1600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604408" y="5414386"/>
                <a:ext cx="2209800" cy="523216"/>
              </a:xfrm>
              <a:prstGeom prst="rect">
                <a:avLst/>
              </a:prstGeom>
              <a:noFill/>
            </p:spPr>
            <p:txBody>
              <a:bodyPr wrap="square" lIns="91426" tIns="45718" rIns="91426" bIns="45718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itchFamily="34" charset="0"/>
                  </a:rPr>
                  <a:t>Network Transformation Services </a:t>
                </a: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2018</a:t>
                </a: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3820" y="4661940"/>
              <a:ext cx="928305" cy="935172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34172-D956-4BE2-856A-98DFFCC80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8DBF99-9D25-448D-A3EC-467B6DA4AD4D}"/>
              </a:ext>
            </a:extLst>
          </p:cNvPr>
          <p:cNvSpPr/>
          <p:nvPr/>
        </p:nvSpPr>
        <p:spPr>
          <a:xfrm>
            <a:off x="381468" y="447376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EXECUTION CAPABILITIES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6109" y="1752600"/>
            <a:ext cx="457200" cy="4572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9202" y="5029200"/>
            <a:ext cx="381000" cy="38100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3800" y="1828800"/>
            <a:ext cx="381000" cy="38100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33800" y="5029200"/>
            <a:ext cx="381000" cy="38100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2" y="1253994"/>
            <a:ext cx="10323597" cy="5102362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478" y="2369831"/>
            <a:ext cx="1037255" cy="5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12" y="2302222"/>
            <a:ext cx="638405" cy="6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426" y="2273941"/>
            <a:ext cx="515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931846"/>
            <a:ext cx="1676639" cy="3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431325"/>
            <a:ext cx="1676639" cy="44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655" y="5431325"/>
            <a:ext cx="1828800" cy="34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600" y="5850334"/>
            <a:ext cx="1754909" cy="4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0560" y="2410523"/>
            <a:ext cx="1047935" cy="52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4901" y="2507128"/>
            <a:ext cx="892339" cy="4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244" y="2507128"/>
            <a:ext cx="968853" cy="37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Image result for ssc">
            <a:extLst>
              <a:ext uri="{FF2B5EF4-FFF2-40B4-BE49-F238E27FC236}">
                <a16:creationId xmlns:a16="http://schemas.microsoft.com/office/drawing/2014/main" id="{9787A3F9-D4F8-4308-A325-09565B6F4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41" y="5210431"/>
            <a:ext cx="1116847" cy="6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161" y="5288761"/>
            <a:ext cx="2274872" cy="4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9098495" y="5911472"/>
            <a:ext cx="1295400" cy="4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8096369" y="5943600"/>
            <a:ext cx="762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5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421005" y="1182288"/>
            <a:ext cx="1104519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4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421005" y="1837579"/>
            <a:ext cx="11049243" cy="449258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40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386790" y="2068338"/>
              <a:ext cx="1970985" cy="286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2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514964" y="2068338"/>
              <a:ext cx="1979999" cy="286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88543">
                <a:defRPr/>
              </a:pPr>
              <a:r>
                <a:rPr lang="en-US" sz="182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4652153" y="2068338"/>
              <a:ext cx="1980000" cy="286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88543">
                <a:defRPr/>
              </a:pPr>
              <a:r>
                <a:rPr lang="en-US" sz="182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789343" y="2068338"/>
              <a:ext cx="1980000" cy="286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88543">
                <a:defRPr/>
              </a:pPr>
              <a:r>
                <a:rPr lang="en-US" sz="182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1714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1040" spc="-39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1040" spc="-39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104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57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300" spc="-39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300" spc="-39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346710" lvl="1" indent="-109379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300" spc="-39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52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7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cs typeface="Calibri" panose="020F0502020204030204" pitchFamily="34" charset="0"/>
                </a:rPr>
                <a:t>Forum</a:t>
              </a: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87191" indent="-187191" defTabSz="1188543">
                <a:spcAft>
                  <a:spcPts val="39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300" spc="-3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502827" y="569393"/>
            <a:ext cx="3055456" cy="640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4160" b="1" spc="-19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4160" b="1" spc="-195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835717" y="590936"/>
            <a:ext cx="458780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F2692-5F9D-4EB4-9ED7-0FA1B3504397}"/>
              </a:ext>
            </a:extLst>
          </p:cNvPr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9643AC-1432-4F08-84A0-57E3C19E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51" y="4203238"/>
            <a:ext cx="38531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SIFY TECHNOLOGIES</a:t>
            </a:r>
            <a:endParaRPr lang="en-US" sz="3200" dirty="0">
              <a:solidFill>
                <a:prstClr val="white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A6FD32-7510-4661-B7AC-98380426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815" y="3111619"/>
            <a:ext cx="6439207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TRANSFORMING NSE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93349F-82C3-4250-9FF9-40411987895F}"/>
              </a:ext>
            </a:extLst>
          </p:cNvPr>
          <p:cNvCxnSpPr>
            <a:cxnSpLocks/>
          </p:cNvCxnSpPr>
          <p:nvPr/>
        </p:nvCxnSpPr>
        <p:spPr>
          <a:xfrm>
            <a:off x="228600" y="3855808"/>
            <a:ext cx="42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>
            <a:extLst>
              <a:ext uri="{FF2B5EF4-FFF2-40B4-BE49-F238E27FC236}">
                <a16:creationId xmlns:a16="http://schemas.microsoft.com/office/drawing/2014/main" id="{4FD2CC9A-EB0E-42FA-AC67-E7605201FFA7}"/>
              </a:ext>
            </a:extLst>
          </p:cNvPr>
          <p:cNvGrpSpPr/>
          <p:nvPr/>
        </p:nvGrpSpPr>
        <p:grpSpPr>
          <a:xfrm>
            <a:off x="583768" y="1748355"/>
            <a:ext cx="3533336" cy="1870588"/>
            <a:chOff x="10675938" y="355600"/>
            <a:chExt cx="1133476" cy="60007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8039BDF-D99E-436B-B52A-D5E2C199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6" y="355600"/>
              <a:ext cx="546100" cy="600075"/>
            </a:xfrm>
            <a:custGeom>
              <a:avLst/>
              <a:gdLst/>
              <a:ahLst/>
              <a:cxnLst>
                <a:cxn ang="0">
                  <a:pos x="727" y="1051"/>
                </a:cxn>
                <a:cxn ang="0">
                  <a:pos x="674" y="1103"/>
                </a:cxn>
                <a:cxn ang="0">
                  <a:pos x="615" y="1128"/>
                </a:cxn>
                <a:cxn ang="0">
                  <a:pos x="524" y="1135"/>
                </a:cxn>
                <a:cxn ang="0">
                  <a:pos x="482" y="1057"/>
                </a:cxn>
                <a:cxn ang="0">
                  <a:pos x="503" y="1004"/>
                </a:cxn>
                <a:cxn ang="0">
                  <a:pos x="576" y="997"/>
                </a:cxn>
                <a:cxn ang="0">
                  <a:pos x="618" y="975"/>
                </a:cxn>
                <a:cxn ang="0">
                  <a:pos x="641" y="943"/>
                </a:cxn>
                <a:cxn ang="0">
                  <a:pos x="648" y="904"/>
                </a:cxn>
                <a:cxn ang="0">
                  <a:pos x="639" y="854"/>
                </a:cxn>
                <a:cxn ang="0">
                  <a:pos x="612" y="772"/>
                </a:cxn>
                <a:cxn ang="0">
                  <a:pos x="503" y="493"/>
                </a:cxn>
                <a:cxn ang="0">
                  <a:pos x="470" y="411"/>
                </a:cxn>
                <a:cxn ang="0">
                  <a:pos x="458" y="392"/>
                </a:cxn>
                <a:cxn ang="0">
                  <a:pos x="434" y="382"/>
                </a:cxn>
                <a:cxn ang="0">
                  <a:pos x="274" y="382"/>
                </a:cxn>
                <a:cxn ang="0">
                  <a:pos x="271" y="763"/>
                </a:cxn>
                <a:cxn ang="0">
                  <a:pos x="271" y="886"/>
                </a:cxn>
                <a:cxn ang="0">
                  <a:pos x="128" y="887"/>
                </a:cxn>
                <a:cxn ang="0">
                  <a:pos x="125" y="506"/>
                </a:cxn>
                <a:cxn ang="0">
                  <a:pos x="125" y="383"/>
                </a:cxn>
                <a:cxn ang="0">
                  <a:pos x="3" y="382"/>
                </a:cxn>
                <a:cxn ang="0">
                  <a:pos x="0" y="264"/>
                </a:cxn>
                <a:cxn ang="0">
                  <a:pos x="124" y="262"/>
                </a:cxn>
                <a:cxn ang="0">
                  <a:pos x="137" y="185"/>
                </a:cxn>
                <a:cxn ang="0">
                  <a:pos x="179" y="92"/>
                </a:cxn>
                <a:cxn ang="0">
                  <a:pos x="248" y="29"/>
                </a:cxn>
                <a:cxn ang="0">
                  <a:pos x="333" y="2"/>
                </a:cxn>
                <a:cxn ang="0">
                  <a:pos x="448" y="15"/>
                </a:cxn>
                <a:cxn ang="0">
                  <a:pos x="441" y="134"/>
                </a:cxn>
                <a:cxn ang="0">
                  <a:pos x="383" y="121"/>
                </a:cxn>
                <a:cxn ang="0">
                  <a:pos x="340" y="126"/>
                </a:cxn>
                <a:cxn ang="0">
                  <a:pos x="307" y="149"/>
                </a:cxn>
                <a:cxn ang="0">
                  <a:pos x="282" y="185"/>
                </a:cxn>
                <a:cxn ang="0">
                  <a:pos x="271" y="231"/>
                </a:cxn>
                <a:cxn ang="0">
                  <a:pos x="347" y="262"/>
                </a:cxn>
                <a:cxn ang="0">
                  <a:pos x="493" y="262"/>
                </a:cxn>
                <a:cxn ang="0">
                  <a:pos x="517" y="262"/>
                </a:cxn>
                <a:cxn ang="0">
                  <a:pos x="559" y="277"/>
                </a:cxn>
                <a:cxn ang="0">
                  <a:pos x="628" y="432"/>
                </a:cxn>
                <a:cxn ang="0">
                  <a:pos x="721" y="673"/>
                </a:cxn>
                <a:cxn ang="0">
                  <a:pos x="766" y="591"/>
                </a:cxn>
                <a:cxn ang="0">
                  <a:pos x="835" y="398"/>
                </a:cxn>
                <a:cxn ang="0">
                  <a:pos x="783" y="382"/>
                </a:cxn>
                <a:cxn ang="0">
                  <a:pos x="742" y="313"/>
                </a:cxn>
                <a:cxn ang="0">
                  <a:pos x="838" y="262"/>
                </a:cxn>
                <a:cxn ang="0">
                  <a:pos x="1018" y="262"/>
                </a:cxn>
                <a:cxn ang="0">
                  <a:pos x="996" y="357"/>
                </a:cxn>
                <a:cxn ang="0">
                  <a:pos x="845" y="762"/>
                </a:cxn>
              </a:cxnLst>
              <a:rect l="0" t="0" r="r" b="b"/>
              <a:pathLst>
                <a:path w="1032" h="1135">
                  <a:moveTo>
                    <a:pt x="760" y="987"/>
                  </a:moveTo>
                  <a:lnTo>
                    <a:pt x="750" y="1011"/>
                  </a:lnTo>
                  <a:lnTo>
                    <a:pt x="739" y="1033"/>
                  </a:lnTo>
                  <a:lnTo>
                    <a:pt x="727" y="1051"/>
                  </a:lnTo>
                  <a:lnTo>
                    <a:pt x="714" y="1069"/>
                  </a:lnTo>
                  <a:lnTo>
                    <a:pt x="701" y="1082"/>
                  </a:lnTo>
                  <a:lnTo>
                    <a:pt x="688" y="1094"/>
                  </a:lnTo>
                  <a:lnTo>
                    <a:pt x="674" y="1103"/>
                  </a:lnTo>
                  <a:lnTo>
                    <a:pt x="660" y="1112"/>
                  </a:lnTo>
                  <a:lnTo>
                    <a:pt x="645" y="1118"/>
                  </a:lnTo>
                  <a:lnTo>
                    <a:pt x="629" y="1123"/>
                  </a:lnTo>
                  <a:lnTo>
                    <a:pt x="615" y="1128"/>
                  </a:lnTo>
                  <a:lnTo>
                    <a:pt x="599" y="1130"/>
                  </a:lnTo>
                  <a:lnTo>
                    <a:pt x="567" y="1133"/>
                  </a:lnTo>
                  <a:lnTo>
                    <a:pt x="537" y="1135"/>
                  </a:lnTo>
                  <a:lnTo>
                    <a:pt x="524" y="1135"/>
                  </a:lnTo>
                  <a:lnTo>
                    <a:pt x="510" y="1133"/>
                  </a:lnTo>
                  <a:lnTo>
                    <a:pt x="497" y="1132"/>
                  </a:lnTo>
                  <a:lnTo>
                    <a:pt x="482" y="1132"/>
                  </a:lnTo>
                  <a:lnTo>
                    <a:pt x="482" y="1057"/>
                  </a:lnTo>
                  <a:lnTo>
                    <a:pt x="482" y="1020"/>
                  </a:lnTo>
                  <a:lnTo>
                    <a:pt x="482" y="1005"/>
                  </a:lnTo>
                  <a:lnTo>
                    <a:pt x="482" y="1004"/>
                  </a:lnTo>
                  <a:lnTo>
                    <a:pt x="503" y="1004"/>
                  </a:lnTo>
                  <a:lnTo>
                    <a:pt x="523" y="1004"/>
                  </a:lnTo>
                  <a:lnTo>
                    <a:pt x="543" y="1004"/>
                  </a:lnTo>
                  <a:lnTo>
                    <a:pt x="562" y="1001"/>
                  </a:lnTo>
                  <a:lnTo>
                    <a:pt x="576" y="997"/>
                  </a:lnTo>
                  <a:lnTo>
                    <a:pt x="589" y="992"/>
                  </a:lnTo>
                  <a:lnTo>
                    <a:pt x="599" y="987"/>
                  </a:lnTo>
                  <a:lnTo>
                    <a:pt x="609" y="981"/>
                  </a:lnTo>
                  <a:lnTo>
                    <a:pt x="618" y="975"/>
                  </a:lnTo>
                  <a:lnTo>
                    <a:pt x="625" y="968"/>
                  </a:lnTo>
                  <a:lnTo>
                    <a:pt x="632" y="961"/>
                  </a:lnTo>
                  <a:lnTo>
                    <a:pt x="637" y="952"/>
                  </a:lnTo>
                  <a:lnTo>
                    <a:pt x="641" y="943"/>
                  </a:lnTo>
                  <a:lnTo>
                    <a:pt x="644" y="935"/>
                  </a:lnTo>
                  <a:lnTo>
                    <a:pt x="647" y="925"/>
                  </a:lnTo>
                  <a:lnTo>
                    <a:pt x="647" y="915"/>
                  </a:lnTo>
                  <a:lnTo>
                    <a:pt x="648" y="904"/>
                  </a:lnTo>
                  <a:lnTo>
                    <a:pt x="647" y="893"/>
                  </a:lnTo>
                  <a:lnTo>
                    <a:pt x="645" y="880"/>
                  </a:lnTo>
                  <a:lnTo>
                    <a:pt x="642" y="868"/>
                  </a:lnTo>
                  <a:lnTo>
                    <a:pt x="639" y="854"/>
                  </a:lnTo>
                  <a:lnTo>
                    <a:pt x="635" y="838"/>
                  </a:lnTo>
                  <a:lnTo>
                    <a:pt x="628" y="817"/>
                  </a:lnTo>
                  <a:lnTo>
                    <a:pt x="621" y="795"/>
                  </a:lnTo>
                  <a:lnTo>
                    <a:pt x="612" y="772"/>
                  </a:lnTo>
                  <a:lnTo>
                    <a:pt x="603" y="749"/>
                  </a:lnTo>
                  <a:lnTo>
                    <a:pt x="559" y="637"/>
                  </a:lnTo>
                  <a:lnTo>
                    <a:pt x="526" y="553"/>
                  </a:lnTo>
                  <a:lnTo>
                    <a:pt x="503" y="493"/>
                  </a:lnTo>
                  <a:lnTo>
                    <a:pt x="485" y="452"/>
                  </a:lnTo>
                  <a:lnTo>
                    <a:pt x="477" y="428"/>
                  </a:lnTo>
                  <a:lnTo>
                    <a:pt x="471" y="415"/>
                  </a:lnTo>
                  <a:lnTo>
                    <a:pt x="470" y="411"/>
                  </a:lnTo>
                  <a:lnTo>
                    <a:pt x="470" y="411"/>
                  </a:lnTo>
                  <a:lnTo>
                    <a:pt x="465" y="402"/>
                  </a:lnTo>
                  <a:lnTo>
                    <a:pt x="462" y="396"/>
                  </a:lnTo>
                  <a:lnTo>
                    <a:pt x="458" y="392"/>
                  </a:lnTo>
                  <a:lnTo>
                    <a:pt x="452" y="388"/>
                  </a:lnTo>
                  <a:lnTo>
                    <a:pt x="448" y="385"/>
                  </a:lnTo>
                  <a:lnTo>
                    <a:pt x="441" y="383"/>
                  </a:lnTo>
                  <a:lnTo>
                    <a:pt x="434" y="382"/>
                  </a:lnTo>
                  <a:lnTo>
                    <a:pt x="425" y="382"/>
                  </a:lnTo>
                  <a:lnTo>
                    <a:pt x="336" y="382"/>
                  </a:lnTo>
                  <a:lnTo>
                    <a:pt x="290" y="382"/>
                  </a:lnTo>
                  <a:lnTo>
                    <a:pt x="274" y="382"/>
                  </a:lnTo>
                  <a:lnTo>
                    <a:pt x="271" y="382"/>
                  </a:lnTo>
                  <a:lnTo>
                    <a:pt x="271" y="549"/>
                  </a:lnTo>
                  <a:lnTo>
                    <a:pt x="271" y="674"/>
                  </a:lnTo>
                  <a:lnTo>
                    <a:pt x="271" y="763"/>
                  </a:lnTo>
                  <a:lnTo>
                    <a:pt x="271" y="824"/>
                  </a:lnTo>
                  <a:lnTo>
                    <a:pt x="271" y="861"/>
                  </a:lnTo>
                  <a:lnTo>
                    <a:pt x="271" y="880"/>
                  </a:lnTo>
                  <a:lnTo>
                    <a:pt x="271" y="886"/>
                  </a:lnTo>
                  <a:lnTo>
                    <a:pt x="271" y="887"/>
                  </a:lnTo>
                  <a:lnTo>
                    <a:pt x="187" y="887"/>
                  </a:lnTo>
                  <a:lnTo>
                    <a:pt x="144" y="887"/>
                  </a:lnTo>
                  <a:lnTo>
                    <a:pt x="128" y="887"/>
                  </a:lnTo>
                  <a:lnTo>
                    <a:pt x="125" y="887"/>
                  </a:lnTo>
                  <a:lnTo>
                    <a:pt x="125" y="720"/>
                  </a:lnTo>
                  <a:lnTo>
                    <a:pt x="125" y="595"/>
                  </a:lnTo>
                  <a:lnTo>
                    <a:pt x="125" y="506"/>
                  </a:lnTo>
                  <a:lnTo>
                    <a:pt x="125" y="445"/>
                  </a:lnTo>
                  <a:lnTo>
                    <a:pt x="125" y="408"/>
                  </a:lnTo>
                  <a:lnTo>
                    <a:pt x="125" y="389"/>
                  </a:lnTo>
                  <a:lnTo>
                    <a:pt x="125" y="383"/>
                  </a:lnTo>
                  <a:lnTo>
                    <a:pt x="125" y="382"/>
                  </a:lnTo>
                  <a:lnTo>
                    <a:pt x="53" y="382"/>
                  </a:lnTo>
                  <a:lnTo>
                    <a:pt x="16" y="382"/>
                  </a:lnTo>
                  <a:lnTo>
                    <a:pt x="3" y="382"/>
                  </a:lnTo>
                  <a:lnTo>
                    <a:pt x="0" y="382"/>
                  </a:lnTo>
                  <a:lnTo>
                    <a:pt x="0" y="313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74" y="262"/>
                  </a:lnTo>
                  <a:lnTo>
                    <a:pt x="110" y="262"/>
                  </a:lnTo>
                  <a:lnTo>
                    <a:pt x="124" y="262"/>
                  </a:lnTo>
                  <a:lnTo>
                    <a:pt x="125" y="262"/>
                  </a:lnTo>
                  <a:lnTo>
                    <a:pt x="128" y="236"/>
                  </a:lnTo>
                  <a:lnTo>
                    <a:pt x="131" y="211"/>
                  </a:lnTo>
                  <a:lnTo>
                    <a:pt x="137" y="185"/>
                  </a:lnTo>
                  <a:lnTo>
                    <a:pt x="144" y="160"/>
                  </a:lnTo>
                  <a:lnTo>
                    <a:pt x="153" y="136"/>
                  </a:lnTo>
                  <a:lnTo>
                    <a:pt x="164" y="114"/>
                  </a:lnTo>
                  <a:lnTo>
                    <a:pt x="179" y="92"/>
                  </a:lnTo>
                  <a:lnTo>
                    <a:pt x="193" y="72"/>
                  </a:lnTo>
                  <a:lnTo>
                    <a:pt x="210" y="55"/>
                  </a:lnTo>
                  <a:lnTo>
                    <a:pt x="229" y="41"/>
                  </a:lnTo>
                  <a:lnTo>
                    <a:pt x="248" y="29"/>
                  </a:lnTo>
                  <a:lnTo>
                    <a:pt x="268" y="19"/>
                  </a:lnTo>
                  <a:lnTo>
                    <a:pt x="290" y="10"/>
                  </a:lnTo>
                  <a:lnTo>
                    <a:pt x="311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5" y="3"/>
                  </a:lnTo>
                  <a:lnTo>
                    <a:pt x="415" y="8"/>
                  </a:lnTo>
                  <a:lnTo>
                    <a:pt x="448" y="15"/>
                  </a:lnTo>
                  <a:lnTo>
                    <a:pt x="485" y="23"/>
                  </a:lnTo>
                  <a:lnTo>
                    <a:pt x="459" y="90"/>
                  </a:lnTo>
                  <a:lnTo>
                    <a:pt x="446" y="123"/>
                  </a:lnTo>
                  <a:lnTo>
                    <a:pt x="441" y="134"/>
                  </a:lnTo>
                  <a:lnTo>
                    <a:pt x="441" y="136"/>
                  </a:lnTo>
                  <a:lnTo>
                    <a:pt x="418" y="128"/>
                  </a:lnTo>
                  <a:lnTo>
                    <a:pt x="399" y="124"/>
                  </a:lnTo>
                  <a:lnTo>
                    <a:pt x="383" y="121"/>
                  </a:lnTo>
                  <a:lnTo>
                    <a:pt x="370" y="120"/>
                  </a:lnTo>
                  <a:lnTo>
                    <a:pt x="359" y="121"/>
                  </a:lnTo>
                  <a:lnTo>
                    <a:pt x="349" y="123"/>
                  </a:lnTo>
                  <a:lnTo>
                    <a:pt x="340" y="126"/>
                  </a:lnTo>
                  <a:lnTo>
                    <a:pt x="331" y="130"/>
                  </a:lnTo>
                  <a:lnTo>
                    <a:pt x="323" y="134"/>
                  </a:lnTo>
                  <a:lnTo>
                    <a:pt x="314" y="141"/>
                  </a:lnTo>
                  <a:lnTo>
                    <a:pt x="307" y="149"/>
                  </a:lnTo>
                  <a:lnTo>
                    <a:pt x="300" y="156"/>
                  </a:lnTo>
                  <a:lnTo>
                    <a:pt x="292" y="164"/>
                  </a:lnTo>
                  <a:lnTo>
                    <a:pt x="287" y="175"/>
                  </a:lnTo>
                  <a:lnTo>
                    <a:pt x="282" y="185"/>
                  </a:lnTo>
                  <a:lnTo>
                    <a:pt x="278" y="195"/>
                  </a:lnTo>
                  <a:lnTo>
                    <a:pt x="275" y="206"/>
                  </a:lnTo>
                  <a:lnTo>
                    <a:pt x="272" y="218"/>
                  </a:lnTo>
                  <a:lnTo>
                    <a:pt x="271" y="231"/>
                  </a:lnTo>
                  <a:lnTo>
                    <a:pt x="271" y="244"/>
                  </a:lnTo>
                  <a:lnTo>
                    <a:pt x="271" y="252"/>
                  </a:lnTo>
                  <a:lnTo>
                    <a:pt x="271" y="262"/>
                  </a:lnTo>
                  <a:lnTo>
                    <a:pt x="347" y="262"/>
                  </a:lnTo>
                  <a:lnTo>
                    <a:pt x="406" y="262"/>
                  </a:lnTo>
                  <a:lnTo>
                    <a:pt x="446" y="262"/>
                  </a:lnTo>
                  <a:lnTo>
                    <a:pt x="475" y="262"/>
                  </a:lnTo>
                  <a:lnTo>
                    <a:pt x="493" y="262"/>
                  </a:lnTo>
                  <a:lnTo>
                    <a:pt x="501" y="262"/>
                  </a:lnTo>
                  <a:lnTo>
                    <a:pt x="504" y="262"/>
                  </a:lnTo>
                  <a:lnTo>
                    <a:pt x="504" y="262"/>
                  </a:lnTo>
                  <a:lnTo>
                    <a:pt x="517" y="262"/>
                  </a:lnTo>
                  <a:lnTo>
                    <a:pt x="529" y="264"/>
                  </a:lnTo>
                  <a:lnTo>
                    <a:pt x="540" y="267"/>
                  </a:lnTo>
                  <a:lnTo>
                    <a:pt x="550" y="271"/>
                  </a:lnTo>
                  <a:lnTo>
                    <a:pt x="559" y="277"/>
                  </a:lnTo>
                  <a:lnTo>
                    <a:pt x="566" y="284"/>
                  </a:lnTo>
                  <a:lnTo>
                    <a:pt x="573" y="293"/>
                  </a:lnTo>
                  <a:lnTo>
                    <a:pt x="579" y="304"/>
                  </a:lnTo>
                  <a:lnTo>
                    <a:pt x="628" y="432"/>
                  </a:lnTo>
                  <a:lnTo>
                    <a:pt x="665" y="530"/>
                  </a:lnTo>
                  <a:lnTo>
                    <a:pt x="693" y="599"/>
                  </a:lnTo>
                  <a:lnTo>
                    <a:pt x="710" y="645"/>
                  </a:lnTo>
                  <a:lnTo>
                    <a:pt x="721" y="673"/>
                  </a:lnTo>
                  <a:lnTo>
                    <a:pt x="726" y="687"/>
                  </a:lnTo>
                  <a:lnTo>
                    <a:pt x="729" y="693"/>
                  </a:lnTo>
                  <a:lnTo>
                    <a:pt x="729" y="694"/>
                  </a:lnTo>
                  <a:lnTo>
                    <a:pt x="766" y="591"/>
                  </a:lnTo>
                  <a:lnTo>
                    <a:pt x="793" y="513"/>
                  </a:lnTo>
                  <a:lnTo>
                    <a:pt x="814" y="458"/>
                  </a:lnTo>
                  <a:lnTo>
                    <a:pt x="827" y="421"/>
                  </a:lnTo>
                  <a:lnTo>
                    <a:pt x="835" y="398"/>
                  </a:lnTo>
                  <a:lnTo>
                    <a:pt x="840" y="386"/>
                  </a:lnTo>
                  <a:lnTo>
                    <a:pt x="841" y="382"/>
                  </a:lnTo>
                  <a:lnTo>
                    <a:pt x="841" y="382"/>
                  </a:lnTo>
                  <a:lnTo>
                    <a:pt x="783" y="382"/>
                  </a:lnTo>
                  <a:lnTo>
                    <a:pt x="755" y="382"/>
                  </a:lnTo>
                  <a:lnTo>
                    <a:pt x="743" y="382"/>
                  </a:lnTo>
                  <a:lnTo>
                    <a:pt x="742" y="382"/>
                  </a:lnTo>
                  <a:lnTo>
                    <a:pt x="742" y="313"/>
                  </a:lnTo>
                  <a:lnTo>
                    <a:pt x="742" y="277"/>
                  </a:lnTo>
                  <a:lnTo>
                    <a:pt x="742" y="264"/>
                  </a:lnTo>
                  <a:lnTo>
                    <a:pt x="742" y="262"/>
                  </a:lnTo>
                  <a:lnTo>
                    <a:pt x="838" y="262"/>
                  </a:lnTo>
                  <a:lnTo>
                    <a:pt x="910" y="262"/>
                  </a:lnTo>
                  <a:lnTo>
                    <a:pt x="962" y="262"/>
                  </a:lnTo>
                  <a:lnTo>
                    <a:pt x="996" y="262"/>
                  </a:lnTo>
                  <a:lnTo>
                    <a:pt x="1018" y="262"/>
                  </a:lnTo>
                  <a:lnTo>
                    <a:pt x="1028" y="262"/>
                  </a:lnTo>
                  <a:lnTo>
                    <a:pt x="1032" y="262"/>
                  </a:lnTo>
                  <a:lnTo>
                    <a:pt x="1032" y="262"/>
                  </a:lnTo>
                  <a:lnTo>
                    <a:pt x="996" y="357"/>
                  </a:lnTo>
                  <a:lnTo>
                    <a:pt x="959" y="458"/>
                  </a:lnTo>
                  <a:lnTo>
                    <a:pt x="920" y="562"/>
                  </a:lnTo>
                  <a:lnTo>
                    <a:pt x="881" y="664"/>
                  </a:lnTo>
                  <a:lnTo>
                    <a:pt x="845" y="762"/>
                  </a:lnTo>
                  <a:lnTo>
                    <a:pt x="812" y="851"/>
                  </a:lnTo>
                  <a:lnTo>
                    <a:pt x="783" y="927"/>
                  </a:lnTo>
                  <a:lnTo>
                    <a:pt x="760" y="987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A864DAC-9188-429E-AA69-F79BED70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9463" y="490538"/>
              <a:ext cx="134938" cy="330200"/>
            </a:xfrm>
            <a:custGeom>
              <a:avLst/>
              <a:gdLst/>
              <a:ahLst/>
              <a:cxnLst>
                <a:cxn ang="0">
                  <a:pos x="107" y="625"/>
                </a:cxn>
                <a:cxn ang="0">
                  <a:pos x="107" y="120"/>
                </a:cxn>
                <a:cxn ang="0">
                  <a:pos x="0" y="120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625"/>
                </a:cxn>
                <a:cxn ang="0">
                  <a:pos x="107" y="625"/>
                </a:cxn>
              </a:cxnLst>
              <a:rect l="0" t="0" r="r" b="b"/>
              <a:pathLst>
                <a:path w="256" h="625">
                  <a:moveTo>
                    <a:pt x="107" y="625"/>
                  </a:moveTo>
                  <a:lnTo>
                    <a:pt x="107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625"/>
                  </a:lnTo>
                  <a:lnTo>
                    <a:pt x="107" y="625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EF9E863-4BA9-4000-BB4F-9A95299D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484188"/>
              <a:ext cx="236538" cy="344488"/>
            </a:xfrm>
            <a:custGeom>
              <a:avLst/>
              <a:gdLst/>
              <a:ahLst/>
              <a:cxnLst>
                <a:cxn ang="0">
                  <a:pos x="51" y="493"/>
                </a:cxn>
                <a:cxn ang="0">
                  <a:pos x="74" y="491"/>
                </a:cxn>
                <a:cxn ang="0">
                  <a:pos x="127" y="519"/>
                </a:cxn>
                <a:cxn ang="0">
                  <a:pos x="186" y="532"/>
                </a:cxn>
                <a:cxn ang="0">
                  <a:pos x="245" y="529"/>
                </a:cxn>
                <a:cxn ang="0">
                  <a:pos x="277" y="514"/>
                </a:cxn>
                <a:cxn ang="0">
                  <a:pos x="288" y="498"/>
                </a:cxn>
                <a:cxn ang="0">
                  <a:pos x="294" y="479"/>
                </a:cxn>
                <a:cxn ang="0">
                  <a:pos x="293" y="455"/>
                </a:cxn>
                <a:cxn ang="0">
                  <a:pos x="284" y="432"/>
                </a:cxn>
                <a:cxn ang="0">
                  <a:pos x="268" y="414"/>
                </a:cxn>
                <a:cxn ang="0">
                  <a:pos x="201" y="374"/>
                </a:cxn>
                <a:cxn ang="0">
                  <a:pos x="129" y="342"/>
                </a:cxn>
                <a:cxn ang="0">
                  <a:pos x="80" y="312"/>
                </a:cxn>
                <a:cxn ang="0">
                  <a:pos x="42" y="279"/>
                </a:cxn>
                <a:cxn ang="0">
                  <a:pos x="18" y="242"/>
                </a:cxn>
                <a:cxn ang="0">
                  <a:pos x="3" y="201"/>
                </a:cxn>
                <a:cxn ang="0">
                  <a:pos x="2" y="154"/>
                </a:cxn>
                <a:cxn ang="0">
                  <a:pos x="18" y="99"/>
                </a:cxn>
                <a:cxn ang="0">
                  <a:pos x="51" y="56"/>
                </a:cxn>
                <a:cxn ang="0">
                  <a:pos x="98" y="26"/>
                </a:cxn>
                <a:cxn ang="0">
                  <a:pos x="157" y="5"/>
                </a:cxn>
                <a:cxn ang="0">
                  <a:pos x="226" y="0"/>
                </a:cxn>
                <a:cxn ang="0">
                  <a:pos x="298" y="5"/>
                </a:cxn>
                <a:cxn ang="0">
                  <a:pos x="368" y="26"/>
                </a:cxn>
                <a:cxn ang="0">
                  <a:pos x="386" y="109"/>
                </a:cxn>
                <a:cxn ang="0">
                  <a:pos x="369" y="157"/>
                </a:cxn>
                <a:cxn ang="0">
                  <a:pos x="327" y="132"/>
                </a:cxn>
                <a:cxn ang="0">
                  <a:pos x="274" y="118"/>
                </a:cxn>
                <a:cxn ang="0">
                  <a:pos x="214" y="116"/>
                </a:cxn>
                <a:cxn ang="0">
                  <a:pos x="175" y="131"/>
                </a:cxn>
                <a:cxn ang="0">
                  <a:pos x="162" y="145"/>
                </a:cxn>
                <a:cxn ang="0">
                  <a:pos x="155" y="177"/>
                </a:cxn>
                <a:cxn ang="0">
                  <a:pos x="159" y="194"/>
                </a:cxn>
                <a:cxn ang="0">
                  <a:pos x="169" y="210"/>
                </a:cxn>
                <a:cxn ang="0">
                  <a:pos x="198" y="229"/>
                </a:cxn>
                <a:cxn ang="0">
                  <a:pos x="291" y="273"/>
                </a:cxn>
                <a:cxn ang="0">
                  <a:pos x="346" y="298"/>
                </a:cxn>
                <a:cxn ang="0">
                  <a:pos x="389" y="326"/>
                </a:cxn>
                <a:cxn ang="0">
                  <a:pos x="419" y="362"/>
                </a:cxn>
                <a:cxn ang="0">
                  <a:pos x="438" y="401"/>
                </a:cxn>
                <a:cxn ang="0">
                  <a:pos x="447" y="446"/>
                </a:cxn>
                <a:cxn ang="0">
                  <a:pos x="442" y="504"/>
                </a:cxn>
                <a:cxn ang="0">
                  <a:pos x="421" y="555"/>
                </a:cxn>
                <a:cxn ang="0">
                  <a:pos x="382" y="599"/>
                </a:cxn>
                <a:cxn ang="0">
                  <a:pos x="326" y="629"/>
                </a:cxn>
                <a:cxn ang="0">
                  <a:pos x="257" y="646"/>
                </a:cxn>
                <a:cxn ang="0">
                  <a:pos x="173" y="649"/>
                </a:cxn>
                <a:cxn ang="0">
                  <a:pos x="103" y="639"/>
                </a:cxn>
                <a:cxn ang="0">
                  <a:pos x="34" y="612"/>
                </a:cxn>
              </a:cxnLst>
              <a:rect l="0" t="0" r="r" b="b"/>
              <a:pathLst>
                <a:path w="447" h="649">
                  <a:moveTo>
                    <a:pt x="5" y="599"/>
                  </a:moveTo>
                  <a:lnTo>
                    <a:pt x="35" y="529"/>
                  </a:lnTo>
                  <a:lnTo>
                    <a:pt x="51" y="493"/>
                  </a:lnTo>
                  <a:lnTo>
                    <a:pt x="55" y="480"/>
                  </a:lnTo>
                  <a:lnTo>
                    <a:pt x="57" y="479"/>
                  </a:lnTo>
                  <a:lnTo>
                    <a:pt x="74" y="491"/>
                  </a:lnTo>
                  <a:lnTo>
                    <a:pt x="91" y="502"/>
                  </a:lnTo>
                  <a:lnTo>
                    <a:pt x="110" y="512"/>
                  </a:lnTo>
                  <a:lnTo>
                    <a:pt x="127" y="519"/>
                  </a:lnTo>
                  <a:lnTo>
                    <a:pt x="146" y="525"/>
                  </a:lnTo>
                  <a:lnTo>
                    <a:pt x="166" y="529"/>
                  </a:lnTo>
                  <a:lnTo>
                    <a:pt x="186" y="532"/>
                  </a:lnTo>
                  <a:lnTo>
                    <a:pt x="206" y="534"/>
                  </a:lnTo>
                  <a:lnTo>
                    <a:pt x="226" y="532"/>
                  </a:lnTo>
                  <a:lnTo>
                    <a:pt x="245" y="529"/>
                  </a:lnTo>
                  <a:lnTo>
                    <a:pt x="260" y="524"/>
                  </a:lnTo>
                  <a:lnTo>
                    <a:pt x="273" y="518"/>
                  </a:lnTo>
                  <a:lnTo>
                    <a:pt x="277" y="514"/>
                  </a:lnTo>
                  <a:lnTo>
                    <a:pt x="281" y="509"/>
                  </a:lnTo>
                  <a:lnTo>
                    <a:pt x="286" y="504"/>
                  </a:lnTo>
                  <a:lnTo>
                    <a:pt x="288" y="498"/>
                  </a:lnTo>
                  <a:lnTo>
                    <a:pt x="291" y="492"/>
                  </a:lnTo>
                  <a:lnTo>
                    <a:pt x="293" y="486"/>
                  </a:lnTo>
                  <a:lnTo>
                    <a:pt x="294" y="479"/>
                  </a:lnTo>
                  <a:lnTo>
                    <a:pt x="294" y="472"/>
                  </a:lnTo>
                  <a:lnTo>
                    <a:pt x="294" y="463"/>
                  </a:lnTo>
                  <a:lnTo>
                    <a:pt x="293" y="455"/>
                  </a:lnTo>
                  <a:lnTo>
                    <a:pt x="290" y="446"/>
                  </a:lnTo>
                  <a:lnTo>
                    <a:pt x="287" y="439"/>
                  </a:lnTo>
                  <a:lnTo>
                    <a:pt x="284" y="432"/>
                  </a:lnTo>
                  <a:lnTo>
                    <a:pt x="280" y="426"/>
                  </a:lnTo>
                  <a:lnTo>
                    <a:pt x="274" y="420"/>
                  </a:lnTo>
                  <a:lnTo>
                    <a:pt x="268" y="414"/>
                  </a:lnTo>
                  <a:lnTo>
                    <a:pt x="251" y="401"/>
                  </a:lnTo>
                  <a:lnTo>
                    <a:pt x="229" y="388"/>
                  </a:lnTo>
                  <a:lnTo>
                    <a:pt x="201" y="374"/>
                  </a:lnTo>
                  <a:lnTo>
                    <a:pt x="167" y="360"/>
                  </a:lnTo>
                  <a:lnTo>
                    <a:pt x="147" y="351"/>
                  </a:lnTo>
                  <a:lnTo>
                    <a:pt x="129" y="342"/>
                  </a:lnTo>
                  <a:lnTo>
                    <a:pt x="111" y="332"/>
                  </a:lnTo>
                  <a:lnTo>
                    <a:pt x="94" y="322"/>
                  </a:lnTo>
                  <a:lnTo>
                    <a:pt x="80" y="312"/>
                  </a:lnTo>
                  <a:lnTo>
                    <a:pt x="67" y="302"/>
                  </a:lnTo>
                  <a:lnTo>
                    <a:pt x="54" y="290"/>
                  </a:lnTo>
                  <a:lnTo>
                    <a:pt x="42" y="279"/>
                  </a:lnTo>
                  <a:lnTo>
                    <a:pt x="34" y="266"/>
                  </a:lnTo>
                  <a:lnTo>
                    <a:pt x="25" y="254"/>
                  </a:lnTo>
                  <a:lnTo>
                    <a:pt x="18" y="242"/>
                  </a:lnTo>
                  <a:lnTo>
                    <a:pt x="12" y="229"/>
                  </a:lnTo>
                  <a:lnTo>
                    <a:pt x="6" y="216"/>
                  </a:lnTo>
                  <a:lnTo>
                    <a:pt x="3" y="201"/>
                  </a:lnTo>
                  <a:lnTo>
                    <a:pt x="2" y="188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5" y="134"/>
                  </a:lnTo>
                  <a:lnTo>
                    <a:pt x="11" y="116"/>
                  </a:lnTo>
                  <a:lnTo>
                    <a:pt x="18" y="99"/>
                  </a:lnTo>
                  <a:lnTo>
                    <a:pt x="26" y="83"/>
                  </a:lnTo>
                  <a:lnTo>
                    <a:pt x="38" y="69"/>
                  </a:lnTo>
                  <a:lnTo>
                    <a:pt x="51" y="56"/>
                  </a:lnTo>
                  <a:lnTo>
                    <a:pt x="67" y="44"/>
                  </a:lnTo>
                  <a:lnTo>
                    <a:pt x="81" y="34"/>
                  </a:lnTo>
                  <a:lnTo>
                    <a:pt x="98" y="26"/>
                  </a:lnTo>
                  <a:lnTo>
                    <a:pt x="117" y="17"/>
                  </a:lnTo>
                  <a:lnTo>
                    <a:pt x="136" y="11"/>
                  </a:lnTo>
                  <a:lnTo>
                    <a:pt x="157" y="5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51" y="0"/>
                  </a:lnTo>
                  <a:lnTo>
                    <a:pt x="274" y="3"/>
                  </a:lnTo>
                  <a:lnTo>
                    <a:pt x="298" y="5"/>
                  </a:lnTo>
                  <a:lnTo>
                    <a:pt x="322" y="11"/>
                  </a:lnTo>
                  <a:lnTo>
                    <a:pt x="345" y="17"/>
                  </a:lnTo>
                  <a:lnTo>
                    <a:pt x="368" y="26"/>
                  </a:lnTo>
                  <a:lnTo>
                    <a:pt x="389" y="34"/>
                  </a:lnTo>
                  <a:lnTo>
                    <a:pt x="412" y="44"/>
                  </a:lnTo>
                  <a:lnTo>
                    <a:pt x="386" y="109"/>
                  </a:lnTo>
                  <a:lnTo>
                    <a:pt x="375" y="142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56" y="148"/>
                  </a:lnTo>
                  <a:lnTo>
                    <a:pt x="342" y="139"/>
                  </a:lnTo>
                  <a:lnTo>
                    <a:pt x="327" y="132"/>
                  </a:lnTo>
                  <a:lnTo>
                    <a:pt x="310" y="126"/>
                  </a:lnTo>
                  <a:lnTo>
                    <a:pt x="293" y="122"/>
                  </a:lnTo>
                  <a:lnTo>
                    <a:pt x="274" y="118"/>
                  </a:lnTo>
                  <a:lnTo>
                    <a:pt x="254" y="116"/>
                  </a:lnTo>
                  <a:lnTo>
                    <a:pt x="232" y="115"/>
                  </a:lnTo>
                  <a:lnTo>
                    <a:pt x="214" y="116"/>
                  </a:lnTo>
                  <a:lnTo>
                    <a:pt x="198" y="119"/>
                  </a:lnTo>
                  <a:lnTo>
                    <a:pt x="185" y="125"/>
                  </a:lnTo>
                  <a:lnTo>
                    <a:pt x="175" y="131"/>
                  </a:lnTo>
                  <a:lnTo>
                    <a:pt x="169" y="135"/>
                  </a:lnTo>
                  <a:lnTo>
                    <a:pt x="166" y="141"/>
                  </a:lnTo>
                  <a:lnTo>
                    <a:pt x="162" y="145"/>
                  </a:lnTo>
                  <a:lnTo>
                    <a:pt x="159" y="151"/>
                  </a:lnTo>
                  <a:lnTo>
                    <a:pt x="156" y="162"/>
                  </a:lnTo>
                  <a:lnTo>
                    <a:pt x="155" y="177"/>
                  </a:lnTo>
                  <a:lnTo>
                    <a:pt x="155" y="182"/>
                  </a:lnTo>
                  <a:lnTo>
                    <a:pt x="156" y="188"/>
                  </a:lnTo>
                  <a:lnTo>
                    <a:pt x="159" y="194"/>
                  </a:lnTo>
                  <a:lnTo>
                    <a:pt x="162" y="200"/>
                  </a:lnTo>
                  <a:lnTo>
                    <a:pt x="165" y="206"/>
                  </a:lnTo>
                  <a:lnTo>
                    <a:pt x="169" y="210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98" y="229"/>
                  </a:lnTo>
                  <a:lnTo>
                    <a:pt x="222" y="242"/>
                  </a:lnTo>
                  <a:lnTo>
                    <a:pt x="254" y="257"/>
                  </a:lnTo>
                  <a:lnTo>
                    <a:pt x="291" y="273"/>
                  </a:lnTo>
                  <a:lnTo>
                    <a:pt x="311" y="280"/>
                  </a:lnTo>
                  <a:lnTo>
                    <a:pt x="330" y="289"/>
                  </a:lnTo>
                  <a:lnTo>
                    <a:pt x="346" y="298"/>
                  </a:lnTo>
                  <a:lnTo>
                    <a:pt x="362" y="306"/>
                  </a:lnTo>
                  <a:lnTo>
                    <a:pt x="376" y="316"/>
                  </a:lnTo>
                  <a:lnTo>
                    <a:pt x="389" y="326"/>
                  </a:lnTo>
                  <a:lnTo>
                    <a:pt x="401" y="338"/>
                  </a:lnTo>
                  <a:lnTo>
                    <a:pt x="412" y="351"/>
                  </a:lnTo>
                  <a:lnTo>
                    <a:pt x="419" y="362"/>
                  </a:lnTo>
                  <a:lnTo>
                    <a:pt x="427" y="375"/>
                  </a:lnTo>
                  <a:lnTo>
                    <a:pt x="432" y="388"/>
                  </a:lnTo>
                  <a:lnTo>
                    <a:pt x="438" y="401"/>
                  </a:lnTo>
                  <a:lnTo>
                    <a:pt x="441" y="416"/>
                  </a:lnTo>
                  <a:lnTo>
                    <a:pt x="444" y="430"/>
                  </a:lnTo>
                  <a:lnTo>
                    <a:pt x="447" y="446"/>
                  </a:lnTo>
                  <a:lnTo>
                    <a:pt x="447" y="463"/>
                  </a:lnTo>
                  <a:lnTo>
                    <a:pt x="445" y="483"/>
                  </a:lnTo>
                  <a:lnTo>
                    <a:pt x="442" y="504"/>
                  </a:lnTo>
                  <a:lnTo>
                    <a:pt x="438" y="522"/>
                  </a:lnTo>
                  <a:lnTo>
                    <a:pt x="431" y="540"/>
                  </a:lnTo>
                  <a:lnTo>
                    <a:pt x="421" y="555"/>
                  </a:lnTo>
                  <a:lnTo>
                    <a:pt x="411" y="571"/>
                  </a:lnTo>
                  <a:lnTo>
                    <a:pt x="398" y="586"/>
                  </a:lnTo>
                  <a:lnTo>
                    <a:pt x="382" y="599"/>
                  </a:lnTo>
                  <a:lnTo>
                    <a:pt x="365" y="610"/>
                  </a:lnTo>
                  <a:lnTo>
                    <a:pt x="346" y="620"/>
                  </a:lnTo>
                  <a:lnTo>
                    <a:pt x="326" y="629"/>
                  </a:lnTo>
                  <a:lnTo>
                    <a:pt x="304" y="636"/>
                  </a:lnTo>
                  <a:lnTo>
                    <a:pt x="281" y="642"/>
                  </a:lnTo>
                  <a:lnTo>
                    <a:pt x="257" y="646"/>
                  </a:lnTo>
                  <a:lnTo>
                    <a:pt x="231" y="647"/>
                  </a:lnTo>
                  <a:lnTo>
                    <a:pt x="203" y="649"/>
                  </a:lnTo>
                  <a:lnTo>
                    <a:pt x="173" y="649"/>
                  </a:lnTo>
                  <a:lnTo>
                    <a:pt x="147" y="646"/>
                  </a:lnTo>
                  <a:lnTo>
                    <a:pt x="123" y="643"/>
                  </a:lnTo>
                  <a:lnTo>
                    <a:pt x="103" y="639"/>
                  </a:lnTo>
                  <a:lnTo>
                    <a:pt x="81" y="633"/>
                  </a:lnTo>
                  <a:lnTo>
                    <a:pt x="58" y="623"/>
                  </a:lnTo>
                  <a:lnTo>
                    <a:pt x="34" y="612"/>
                  </a:lnTo>
                  <a:lnTo>
                    <a:pt x="5" y="599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05F321F2-47EC-4A1A-9486-76A789B9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1" y="355600"/>
              <a:ext cx="93663" cy="95250"/>
            </a:xfrm>
            <a:prstGeom prst="rect">
              <a:avLst/>
            </a:prstGeom>
            <a:solidFill>
              <a:srgbClr val="BFD7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1300" y="1554419"/>
            <a:ext cx="4548519" cy="2718107"/>
          </a:xfrm>
          <a:solidFill>
            <a:srgbClr val="B3A2C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IN" sz="1400" b="1" dirty="0">
                <a:solidFill>
                  <a:schemeClr val="bg1"/>
                </a:solidFill>
                <a:latin typeface="Trebuchet MS" pitchFamily="34" charset="0"/>
              </a:rPr>
              <a:t>OBJECTIVES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schemeClr val="bg1"/>
                </a:solidFill>
                <a:latin typeface="Trebuchet MS" pitchFamily="34" charset="0"/>
              </a:rPr>
              <a:t>Reliability and speed.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schemeClr val="bg1"/>
                </a:solidFill>
                <a:latin typeface="Trebuchet MS" pitchFamily="34" charset="0"/>
              </a:rPr>
              <a:t>Highly resilient to failure 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schemeClr val="bg1"/>
                </a:solidFill>
                <a:latin typeface="Trebuchet MS" pitchFamily="34" charset="0"/>
              </a:rPr>
              <a:t>Uniform customer experience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schemeClr val="bg1"/>
                </a:solidFill>
                <a:latin typeface="Trebuchet MS" pitchFamily="34" charset="0"/>
              </a:rPr>
              <a:t>members participation in an easy and equitable manner 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schemeClr val="bg1"/>
                </a:solidFill>
                <a:latin typeface="Trebuchet MS" pitchFamily="34" charset="0"/>
              </a:rPr>
              <a:t>flexible to evolving to support future digital distribution options 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schemeClr val="bg1"/>
                </a:solidFill>
                <a:latin typeface="Trebuchet MS" pitchFamily="34" charset="0"/>
              </a:rPr>
              <a:t>scaling with demand.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 txBox="1">
            <a:spLocks/>
          </p:cNvSpPr>
          <p:nvPr/>
        </p:nvSpPr>
        <p:spPr>
          <a:xfrm>
            <a:off x="6112660" y="1541166"/>
            <a:ext cx="4548519" cy="2730261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9954" tIns="59978" rIns="119954" bIns="59978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400" b="1" dirty="0">
                <a:solidFill>
                  <a:prstClr val="white"/>
                </a:solidFill>
                <a:latin typeface="Trebuchet MS" pitchFamily="34" charset="0"/>
                <a:sym typeface="Arial"/>
              </a:rPr>
              <a:t>ARCHITECTURE CHANGES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white"/>
                </a:solidFill>
                <a:latin typeface="Trebuchet MS" pitchFamily="34" charset="0"/>
                <a:sym typeface="Arial"/>
              </a:rPr>
              <a:t>Ethernet from Serial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white"/>
                </a:solidFill>
                <a:latin typeface="Trebuchet MS" pitchFamily="34" charset="0"/>
                <a:sym typeface="Arial"/>
              </a:rPr>
              <a:t>Managed &amp; Unmanaged CPE options for Members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white"/>
                </a:solidFill>
                <a:latin typeface="Trebuchet MS" pitchFamily="34" charset="0"/>
                <a:sym typeface="Arial"/>
              </a:rPr>
              <a:t>Ability to provide last mile links on wireless interface 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white"/>
                </a:solidFill>
                <a:latin typeface="Trebuchet MS" pitchFamily="34" charset="0"/>
                <a:sym typeface="Arial"/>
              </a:rPr>
              <a:t>Network extension to reach pan India members.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white"/>
                </a:solidFill>
                <a:latin typeface="Trebuchet MS" pitchFamily="34" charset="0"/>
                <a:sym typeface="Arial"/>
              </a:rPr>
              <a:t>Guarantee Higher uptime for POPs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7090" y="912154"/>
            <a:ext cx="9191419" cy="4103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9954" tIns="59978" rIns="119954" bIns="59978">
            <a:spAutoFit/>
          </a:bodyPr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Digital Distribution Architecture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 txBox="1">
            <a:spLocks/>
          </p:cNvSpPr>
          <p:nvPr/>
        </p:nvSpPr>
        <p:spPr>
          <a:xfrm>
            <a:off x="422523" y="5105469"/>
            <a:ext cx="2669709" cy="1483200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54" tIns="59978" rIns="119954" bIns="59978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400" b="1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PLAN 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Network &amp; POP design.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Implementation Plan 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Migration Plan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 txBox="1">
            <a:spLocks/>
          </p:cNvSpPr>
          <p:nvPr/>
        </p:nvSpPr>
        <p:spPr>
          <a:xfrm>
            <a:off x="3217736" y="5105469"/>
            <a:ext cx="2669709" cy="1483200"/>
          </a:xfrm>
          <a:prstGeom prst="rect">
            <a:avLst/>
          </a:prstGeom>
          <a:solidFill>
            <a:srgbClr val="E6B9B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54" tIns="59978" rIns="0" bIns="59978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400" b="1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BUILD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POP readiness.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Network readiness  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NOC &amp; Operations readiness.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 txBox="1">
            <a:spLocks/>
          </p:cNvSpPr>
          <p:nvPr/>
        </p:nvSpPr>
        <p:spPr>
          <a:xfrm>
            <a:off x="6012952" y="5105469"/>
            <a:ext cx="2669709" cy="148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54" tIns="59978" rIns="119954" bIns="59978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400" b="1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MIGRATE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Ready for Migration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Core network migration.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Members migration 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 txBox="1">
            <a:spLocks/>
          </p:cNvSpPr>
          <p:nvPr/>
        </p:nvSpPr>
        <p:spPr>
          <a:xfrm>
            <a:off x="8808165" y="5105467"/>
            <a:ext cx="2621835" cy="148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54" tIns="59978" rIns="94452" bIns="59978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400" b="1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OPERATE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POP &amp; Network Lifecycle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Members life cycle  </a:t>
            </a:r>
          </a:p>
          <a:p>
            <a:pPr>
              <a:spcBef>
                <a:spcPts val="787"/>
              </a:spcBef>
            </a:pPr>
            <a:r>
              <a:rPr lang="en-IN" sz="1400" dirty="0">
                <a:solidFill>
                  <a:prstClr val="black"/>
                </a:solidFill>
                <a:latin typeface="Trebuchet MS" pitchFamily="34" charset="0"/>
                <a:sym typeface="Arial"/>
              </a:rPr>
              <a:t>NOC &amp; SOC.</a:t>
            </a:r>
          </a:p>
        </p:txBody>
      </p:sp>
      <p:cxnSp>
        <p:nvCxnSpPr>
          <p:cNvPr id="13" name="Straight Connector 12"/>
          <p:cNvCxnSpPr>
            <a:stCxn id="4" idx="0"/>
          </p:cNvCxnSpPr>
          <p:nvPr/>
        </p:nvCxnSpPr>
        <p:spPr>
          <a:xfrm flipV="1">
            <a:off x="3765560" y="1315882"/>
            <a:ext cx="189" cy="238536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0"/>
          </p:cNvCxnSpPr>
          <p:nvPr/>
        </p:nvCxnSpPr>
        <p:spPr>
          <a:xfrm flipV="1">
            <a:off x="8386919" y="1288355"/>
            <a:ext cx="0" cy="252811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2524" y="4529226"/>
            <a:ext cx="11007476" cy="4103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9954" tIns="59978" rIns="119954" bIns="59978">
            <a:spAutoFit/>
          </a:bodyPr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Next Generation NSE network</a:t>
            </a:r>
          </a:p>
        </p:txBody>
      </p:sp>
      <p:cxnSp>
        <p:nvCxnSpPr>
          <p:cNvPr id="18" name="Straight Connector 17"/>
          <p:cNvCxnSpPr>
            <a:endCxn id="4" idx="2"/>
          </p:cNvCxnSpPr>
          <p:nvPr/>
        </p:nvCxnSpPr>
        <p:spPr>
          <a:xfrm flipV="1">
            <a:off x="3736690" y="4272525"/>
            <a:ext cx="0" cy="288032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0"/>
          </p:cNvCxnSpPr>
          <p:nvPr/>
        </p:nvCxnSpPr>
        <p:spPr>
          <a:xfrm flipH="1" flipV="1">
            <a:off x="1748458" y="4939595"/>
            <a:ext cx="8918" cy="165875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13525" y="4939593"/>
            <a:ext cx="0" cy="165876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0"/>
          </p:cNvCxnSpPr>
          <p:nvPr/>
        </p:nvCxnSpPr>
        <p:spPr>
          <a:xfrm flipH="1" flipV="1">
            <a:off x="7343195" y="4939597"/>
            <a:ext cx="4610" cy="165872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0"/>
          </p:cNvCxnSpPr>
          <p:nvPr/>
        </p:nvCxnSpPr>
        <p:spPr>
          <a:xfrm flipV="1">
            <a:off x="10119083" y="4939597"/>
            <a:ext cx="15024" cy="16587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7" idx="2"/>
          </p:cNvCxnSpPr>
          <p:nvPr/>
        </p:nvCxnSpPr>
        <p:spPr>
          <a:xfrm flipV="1">
            <a:off x="8386919" y="4271427"/>
            <a:ext cx="1" cy="28800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NSE DIGITAL NETWORK</a:t>
            </a:r>
          </a:p>
        </p:txBody>
      </p:sp>
    </p:spTree>
    <p:extLst>
      <p:ext uri="{BB962C8B-B14F-4D97-AF65-F5344CB8AC3E}">
        <p14:creationId xmlns:p14="http://schemas.microsoft.com/office/powerpoint/2010/main" val="71657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77ED9B1-F749-DA41-A3EC-61CB5AE43DC9}"/>
              </a:ext>
            </a:extLst>
          </p:cNvPr>
          <p:cNvSpPr/>
          <p:nvPr/>
        </p:nvSpPr>
        <p:spPr>
          <a:xfrm>
            <a:off x="5140827" y="892087"/>
            <a:ext cx="1605548" cy="164640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kern="0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Sify as Master Network Services Integrator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2658205"/>
            <a:ext cx="10972800" cy="3555105"/>
            <a:chOff x="247650" y="2658205"/>
            <a:chExt cx="11369678" cy="355510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108B6E-A6B4-464A-9F86-CCE7864C2035}"/>
                </a:ext>
              </a:extLst>
            </p:cNvPr>
            <p:cNvSpPr/>
            <p:nvPr/>
          </p:nvSpPr>
          <p:spPr>
            <a:xfrm>
              <a:off x="247650" y="3190106"/>
              <a:ext cx="3744000" cy="302320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19954" tIns="59978" rIns="119954" bIns="59978" rtlCol="0" anchor="t"/>
            <a:lstStyle/>
            <a:p>
              <a:pPr marL="374857" indent="-374857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Our experience in rolling out large network integration projects like Department of Post (the single largest Enterprise network in the world).</a:t>
              </a:r>
            </a:p>
            <a:p>
              <a:pPr marL="374857" indent="-374857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Design, Build, Migrate and Operate services</a:t>
              </a:r>
            </a:p>
            <a:p>
              <a:pPr marL="374857" indent="-374857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NOC + SOC services</a:t>
              </a:r>
              <a:endParaRPr lang="en-IN" sz="16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0920C3-ADE0-6C45-B74D-7CFBAA4060D4}"/>
                </a:ext>
              </a:extLst>
            </p:cNvPr>
            <p:cNvSpPr/>
            <p:nvPr/>
          </p:nvSpPr>
          <p:spPr>
            <a:xfrm>
              <a:off x="247650" y="2658205"/>
              <a:ext cx="3744000" cy="389851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700" b="1" kern="0" dirty="0">
                  <a:solidFill>
                    <a:prstClr val="white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Services partner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28C7E0-FB0A-D348-999A-3389BC0BDF95}"/>
                </a:ext>
              </a:extLst>
            </p:cNvPr>
            <p:cNvSpPr/>
            <p:nvPr/>
          </p:nvSpPr>
          <p:spPr>
            <a:xfrm>
              <a:off x="4054298" y="3190106"/>
              <a:ext cx="3744000" cy="302320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19954" tIns="59978" rIns="119954" bIns="59978" rtlCol="0" anchor="t"/>
            <a:lstStyle/>
            <a:p>
              <a:pPr marL="220500" indent="-220500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700+ POPs across the country enabling NSE to rapidly expand and deliver reliable services to Members.</a:t>
              </a:r>
            </a:p>
            <a:p>
              <a:pPr marL="220500" indent="-220500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IN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Ready colocation facilities and  Infrastructure.</a:t>
              </a:r>
            </a:p>
            <a:p>
              <a:pPr marL="220500" indent="-220500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Our experience, and collaborative relationships with other leading Telecom Service Providers</a:t>
              </a:r>
              <a:endParaRPr lang="en-IN" sz="16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2B9CB0-F639-7247-B43A-B54F82D7DDE5}"/>
                </a:ext>
              </a:extLst>
            </p:cNvPr>
            <p:cNvSpPr/>
            <p:nvPr/>
          </p:nvSpPr>
          <p:spPr>
            <a:xfrm>
              <a:off x="4054298" y="2658205"/>
              <a:ext cx="3744000" cy="389851"/>
            </a:xfrm>
            <a:prstGeom prst="rect">
              <a:avLst/>
            </a:prstGeom>
            <a:solidFill>
              <a:srgbClr val="93CDD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700" b="1" kern="0" dirty="0">
                  <a:solidFill>
                    <a:prstClr val="white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Infrastructure partner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2E31CF-797E-1E40-9BEA-BB7240C1ACF4}"/>
                </a:ext>
              </a:extLst>
            </p:cNvPr>
            <p:cNvSpPr/>
            <p:nvPr/>
          </p:nvSpPr>
          <p:spPr>
            <a:xfrm>
              <a:off x="7873328" y="3190106"/>
              <a:ext cx="3744000" cy="302320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19954" tIns="59978" rIns="119954" bIns="59978" rtlCol="0" anchor="t"/>
            <a:lstStyle/>
            <a:p>
              <a:pPr marL="374857" indent="-374857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Enablement of “One India One rate” for the Members.</a:t>
              </a:r>
            </a:p>
            <a:p>
              <a:pPr marL="374857" indent="-374857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Sify wireless as an access to Members.</a:t>
              </a:r>
            </a:p>
            <a:p>
              <a:pPr marL="374857" indent="-374857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Sify aakaash as a digital platform for Member services.</a:t>
              </a:r>
            </a:p>
            <a:p>
              <a:pPr marL="374857" indent="-374857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cs typeface="Arial" panose="020B0604020202020204" pitchFamily="34" charset="0"/>
                  <a:sym typeface="Arial"/>
                </a:rPr>
                <a:t>NG Technology partner</a:t>
              </a:r>
            </a:p>
            <a:p>
              <a:pPr marL="374857" indent="-374857">
                <a:spcAft>
                  <a:spcPts val="771"/>
                </a:spcAft>
                <a:buFont typeface="Arial" panose="020B0604020202020204" pitchFamily="34" charset="0"/>
                <a:buChar char="•"/>
              </a:pPr>
              <a:endParaRPr lang="en-IN" sz="16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8C35A72-4E56-0D48-A090-047FC56469E6}"/>
                </a:ext>
              </a:extLst>
            </p:cNvPr>
            <p:cNvSpPr/>
            <p:nvPr/>
          </p:nvSpPr>
          <p:spPr>
            <a:xfrm>
              <a:off x="7873328" y="2658205"/>
              <a:ext cx="3744000" cy="389851"/>
            </a:xfrm>
            <a:prstGeom prst="rect">
              <a:avLst/>
            </a:prstGeom>
            <a:solidFill>
              <a:srgbClr val="E6B9B8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700" b="1" kern="0" dirty="0">
                  <a:solidFill>
                    <a:prstClr val="white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Transformation partner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 AS STRATEGIC PARTNER TO NSE</a:t>
            </a:r>
          </a:p>
        </p:txBody>
      </p:sp>
    </p:spTree>
    <p:extLst>
      <p:ext uri="{BB962C8B-B14F-4D97-AF65-F5344CB8AC3E}">
        <p14:creationId xmlns:p14="http://schemas.microsoft.com/office/powerpoint/2010/main" val="352323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7199" y="1317170"/>
            <a:ext cx="10972801" cy="5007430"/>
            <a:chOff x="243997" y="986969"/>
            <a:chExt cx="11138664" cy="5007430"/>
          </a:xfrm>
        </p:grpSpPr>
        <p:sp>
          <p:nvSpPr>
            <p:cNvPr id="6" name="Text Placeholder 1"/>
            <p:cNvSpPr txBox="1">
              <a:spLocks/>
            </p:cNvSpPr>
            <p:nvPr/>
          </p:nvSpPr>
          <p:spPr>
            <a:xfrm>
              <a:off x="4791054" y="986969"/>
              <a:ext cx="3133748" cy="464459"/>
            </a:xfrm>
            <a:prstGeom prst="rect">
              <a:avLst/>
            </a:prstGeom>
            <a:solidFill>
              <a:srgbClr val="E6B9B8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Infrastructure led</a:t>
              </a:r>
            </a:p>
          </p:txBody>
        </p:sp>
        <p:sp>
          <p:nvSpPr>
            <p:cNvPr id="7" name="Text Placeholder 1"/>
            <p:cNvSpPr txBox="1">
              <a:spLocks/>
            </p:cNvSpPr>
            <p:nvPr/>
          </p:nvSpPr>
          <p:spPr>
            <a:xfrm>
              <a:off x="8023862" y="986973"/>
              <a:ext cx="3358798" cy="464459"/>
            </a:xfrm>
            <a:prstGeom prst="rect">
              <a:avLst/>
            </a:prstGeom>
            <a:solidFill>
              <a:srgbClr val="B3A2C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Technology driven</a:t>
              </a:r>
            </a:p>
          </p:txBody>
        </p:sp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FDFC4747-B6F2-433A-9DC7-73F9D9F8736C}"/>
                </a:ext>
              </a:extLst>
            </p:cNvPr>
            <p:cNvSpPr txBox="1">
              <a:spLocks/>
            </p:cNvSpPr>
            <p:nvPr/>
          </p:nvSpPr>
          <p:spPr>
            <a:xfrm>
              <a:off x="243997" y="986972"/>
              <a:ext cx="3178293" cy="4992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19954" tIns="59978" rIns="119954" bIns="59978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N" sz="1600" b="1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Current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Establish service POPs across locations with Maximum Member presence.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Nailed down lines for the Members to connect to the nearest POPs.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Diversity in Telecom a choice for the Members.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NSE moving from a Feed provider/ASP to a NSP.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Equitability of Members participation is divergent.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Infrastructure Build and operate economics doesn</a:t>
              </a:r>
              <a:r>
                <a:rPr lang="mr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’</a:t>
              </a:r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t achieve scale and shifts focus from the core business.</a:t>
              </a:r>
            </a:p>
          </p:txBody>
        </p:sp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FDFC4747-B6F2-433A-9DC7-73F9D9F8736C}"/>
                </a:ext>
              </a:extLst>
            </p:cNvPr>
            <p:cNvSpPr txBox="1">
              <a:spLocks/>
            </p:cNvSpPr>
            <p:nvPr/>
          </p:nvSpPr>
          <p:spPr>
            <a:xfrm>
              <a:off x="4791054" y="1602623"/>
              <a:ext cx="3133748" cy="4391776"/>
            </a:xfrm>
            <a:prstGeom prst="rect">
              <a:avLst/>
            </a:prstGeom>
            <a:solidFill>
              <a:srgbClr val="E6B9B8">
                <a:alpha val="5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19954" tIns="59978" rIns="119954" bIns="59978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N" sz="1600" b="1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Proposed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Create VPOPs leveraging Sify Infrastructure.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Dedicated or shared Infrastructure in the VPOPs.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Leverage Wireless access beyond current wireline modes for Members to connect.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Managed services model for consistent and SLA backed services to Members.</a:t>
              </a:r>
            </a:p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One India </a:t>
              </a:r>
              <a:r>
                <a:rPr lang="mr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–</a:t>
              </a:r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 One Rate for Members equality in pricing</a:t>
              </a:r>
            </a:p>
          </p:txBody>
        </p:sp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FDFC4747-B6F2-433A-9DC7-73F9D9F8736C}"/>
                </a:ext>
              </a:extLst>
            </p:cNvPr>
            <p:cNvSpPr txBox="1">
              <a:spLocks/>
            </p:cNvSpPr>
            <p:nvPr/>
          </p:nvSpPr>
          <p:spPr>
            <a:xfrm>
              <a:off x="8023861" y="1602624"/>
              <a:ext cx="3358800" cy="4377261"/>
            </a:xfrm>
            <a:prstGeom prst="rect">
              <a:avLst/>
            </a:prstGeom>
            <a:solidFill>
              <a:srgbClr val="B3A2C7">
                <a:alpha val="5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19954" tIns="59978" rIns="119954" bIns="59978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68580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defRPr sz="12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143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572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001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430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8859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6pPr>
              <a:lvl7pPr marL="22288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7pPr>
              <a:lvl8pPr marL="25717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8pPr>
              <a:lvl9pPr marL="29146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9pPr>
            </a:lstStyle>
            <a:p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Future</a:t>
              </a:r>
            </a:p>
            <a:p>
              <a:pPr marL="224914" indent="-224914">
                <a:buFont typeface="Arial" charset="0"/>
                <a:buChar char="•"/>
              </a:pPr>
              <a:r>
                <a:rPr lang="en-IN" sz="1600" b="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Leverage SDN and NFV technologies enabling NSE to be a true exchange service provider than a Network service provider.</a:t>
              </a:r>
            </a:p>
            <a:p>
              <a:pPr marL="224914" indent="-224914">
                <a:buFont typeface="Arial" charset="0"/>
                <a:buChar char="•"/>
              </a:pPr>
              <a:r>
                <a:rPr lang="en-IN" sz="1600" b="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NFV based Infrastructure for dedicated hardware strategy.</a:t>
              </a:r>
            </a:p>
            <a:p>
              <a:pPr marL="224914" indent="-224914">
                <a:buFont typeface="Arial" charset="0"/>
                <a:buChar char="•"/>
              </a:pPr>
              <a:r>
                <a:rPr lang="en-IN" sz="1600" b="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Managed SDWAN for Members to </a:t>
              </a:r>
            </a:p>
            <a:p>
              <a:pPr marL="472261" lvl="1">
                <a:buFont typeface="Arial" charset="0"/>
                <a:buChar char="•"/>
              </a:pPr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Leverage BYOA </a:t>
              </a:r>
            </a:p>
            <a:p>
              <a:pPr marL="472261" lvl="1">
                <a:buFont typeface="Arial" charset="0"/>
                <a:buChar char="•"/>
              </a:pPr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Leverage Internet to maximise reach.</a:t>
              </a:r>
            </a:p>
            <a:p>
              <a:pPr marL="472261" lvl="1">
                <a:buFont typeface="Arial" charset="0"/>
                <a:buChar char="•"/>
              </a:pPr>
              <a:r>
                <a:rPr lang="en-IN" sz="1600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Alternative in replacing all legacy and a good backup strategy.</a:t>
              </a:r>
            </a:p>
          </p:txBody>
        </p:sp>
        <p:sp>
          <p:nvSpPr>
            <p:cNvPr id="13" name="Pentagon 12"/>
            <p:cNvSpPr/>
            <p:nvPr/>
          </p:nvSpPr>
          <p:spPr>
            <a:xfrm>
              <a:off x="3707674" y="3135085"/>
              <a:ext cx="792480" cy="812800"/>
            </a:xfrm>
            <a:prstGeom prst="homePlat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NSE DIGITAL NETWORK - EXPANSION STRATEGIES SUMMARY</a:t>
            </a:r>
          </a:p>
        </p:txBody>
      </p:sp>
    </p:spTree>
    <p:extLst>
      <p:ext uri="{BB962C8B-B14F-4D97-AF65-F5344CB8AC3E}">
        <p14:creationId xmlns:p14="http://schemas.microsoft.com/office/powerpoint/2010/main" val="323944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380151" y="1066799"/>
            <a:ext cx="10995439" cy="5382065"/>
            <a:chOff x="189651" y="844349"/>
            <a:chExt cx="11449901" cy="5604516"/>
          </a:xfrm>
        </p:grpSpPr>
        <p:sp>
          <p:nvSpPr>
            <p:cNvPr id="25" name="Text Placeholder 1"/>
            <p:cNvSpPr txBox="1">
              <a:spLocks/>
            </p:cNvSpPr>
            <p:nvPr/>
          </p:nvSpPr>
          <p:spPr>
            <a:xfrm>
              <a:off x="262148" y="844349"/>
              <a:ext cx="3133748" cy="464459"/>
            </a:xfrm>
            <a:prstGeom prst="rect">
              <a:avLst/>
            </a:prstGeom>
            <a:solidFill>
              <a:srgbClr val="93CDDD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Shared Infra Model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643926" y="2631233"/>
              <a:ext cx="1061356" cy="769256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Sify POP Router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2975" y="3777861"/>
              <a:ext cx="1429294" cy="429981"/>
            </a:xfrm>
            <a:prstGeom prst="roundRect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Wireless access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50412" y="3777861"/>
              <a:ext cx="1328909" cy="429981"/>
            </a:xfrm>
            <a:prstGeom prst="roundRect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Wireline access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91080" y="2892489"/>
              <a:ext cx="735874" cy="508000"/>
            </a:xfrm>
            <a:prstGeom prst="ellipse">
              <a:avLst/>
            </a:prstGeom>
            <a:solidFill>
              <a:srgbClr val="B3A2C7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000" kern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VRF</a:t>
              </a:r>
            </a:p>
          </p:txBody>
        </p:sp>
        <p:cxnSp>
          <p:nvCxnSpPr>
            <p:cNvPr id="13" name="Straight Connector 12"/>
            <p:cNvCxnSpPr>
              <a:stCxn id="11" idx="4"/>
              <a:endCxn id="8" idx="0"/>
            </p:cNvCxnSpPr>
            <p:nvPr/>
          </p:nvCxnSpPr>
          <p:spPr>
            <a:xfrm flipH="1">
              <a:off x="1167623" y="3400491"/>
              <a:ext cx="391395" cy="3773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1" idx="4"/>
            </p:cNvCxnSpPr>
            <p:nvPr/>
          </p:nvCxnSpPr>
          <p:spPr>
            <a:xfrm>
              <a:off x="1559016" y="3400491"/>
              <a:ext cx="1297932" cy="3773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0"/>
            </p:cNvCxnSpPr>
            <p:nvPr/>
          </p:nvCxnSpPr>
          <p:spPr>
            <a:xfrm flipV="1">
              <a:off x="2174605" y="1970519"/>
              <a:ext cx="3999" cy="6607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47650" y="2213367"/>
              <a:ext cx="1428491" cy="677108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2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Logical separation for NSE Members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36728" y="2050986"/>
              <a:ext cx="1512849" cy="677108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2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Time based bandwidth on shared backbone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2148" y="1408613"/>
              <a:ext cx="3133748" cy="30146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67091" y="4134501"/>
              <a:ext cx="2146931" cy="348800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Member connectivity</a:t>
              </a:r>
            </a:p>
          </p:txBody>
        </p:sp>
        <p:sp>
          <p:nvSpPr>
            <p:cNvPr id="32" name="Text Placeholder 1"/>
            <p:cNvSpPr txBox="1">
              <a:spLocks/>
            </p:cNvSpPr>
            <p:nvPr/>
          </p:nvSpPr>
          <p:spPr>
            <a:xfrm>
              <a:off x="3566387" y="845765"/>
              <a:ext cx="3551105" cy="464459"/>
            </a:xfrm>
            <a:prstGeom prst="rect">
              <a:avLst/>
            </a:prstGeom>
            <a:solidFill>
              <a:srgbClr val="E6B9B8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Dedicated Infra Model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719327" y="3769400"/>
              <a:ext cx="1519336" cy="429981"/>
            </a:xfrm>
            <a:prstGeom prst="roundRect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Wireless access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586354" y="3777861"/>
              <a:ext cx="1412628" cy="429981"/>
            </a:xfrm>
            <a:prstGeom prst="roundRect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Wireline access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97651" y="1408613"/>
              <a:ext cx="3531971" cy="30146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58599" y="4137093"/>
              <a:ext cx="2282183" cy="348800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Member connectivity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537711" y="2609645"/>
              <a:ext cx="1128219" cy="769256"/>
            </a:xfrm>
            <a:prstGeom prst="ellipse">
              <a:avLst/>
            </a:prstGeom>
            <a:solidFill>
              <a:srgbClr val="93CDDD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Router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5101818" y="2253110"/>
              <a:ext cx="16918" cy="3859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6" name="Straight Connector 875"/>
            <p:cNvCxnSpPr>
              <a:stCxn id="65" idx="4"/>
              <a:endCxn id="48" idx="0"/>
            </p:cNvCxnSpPr>
            <p:nvPr/>
          </p:nvCxnSpPr>
          <p:spPr>
            <a:xfrm flipH="1">
              <a:off x="4478997" y="3378901"/>
              <a:ext cx="622824" cy="39049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2" name="Straight Connector 881"/>
            <p:cNvCxnSpPr>
              <a:stCxn id="65" idx="4"/>
              <a:endCxn id="49" idx="0"/>
            </p:cNvCxnSpPr>
            <p:nvPr/>
          </p:nvCxnSpPr>
          <p:spPr>
            <a:xfrm>
              <a:off x="5101819" y="3378901"/>
              <a:ext cx="1190849" cy="3989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93" name="Rectangle 892"/>
            <p:cNvSpPr/>
            <p:nvPr/>
          </p:nvSpPr>
          <p:spPr>
            <a:xfrm>
              <a:off x="5324697" y="2230141"/>
              <a:ext cx="1649323" cy="492443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2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Dedicated Links for NSE network</a:t>
              </a:r>
            </a:p>
          </p:txBody>
        </p:sp>
        <p:sp>
          <p:nvSpPr>
            <p:cNvPr id="917" name="Text Placeholder 3">
              <a:extLst>
                <a:ext uri="{FF2B5EF4-FFF2-40B4-BE49-F238E27FC236}">
                  <a16:creationId xmlns:a16="http://schemas.microsoft.com/office/drawing/2014/main" id="{FDFC4747-B6F2-433A-9DC7-73F9D9F8736C}"/>
                </a:ext>
              </a:extLst>
            </p:cNvPr>
            <p:cNvSpPr txBox="1">
              <a:spLocks/>
            </p:cNvSpPr>
            <p:nvPr/>
          </p:nvSpPr>
          <p:spPr>
            <a:xfrm>
              <a:off x="238851" y="4487568"/>
              <a:ext cx="3157046" cy="1956777"/>
            </a:xfrm>
            <a:prstGeom prst="rect">
              <a:avLst/>
            </a:prstGeom>
            <a:solidFill>
              <a:srgbClr val="93CDDD">
                <a:alpha val="5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19954" tIns="59978" rIns="119954" bIns="59978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68580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defRPr sz="12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143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572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001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430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8859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6pPr>
              <a:lvl7pPr marL="22288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7pPr>
              <a:lvl8pPr marL="25717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8pPr>
              <a:lvl9pPr marL="29146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9pPr>
            </a:lstStyle>
            <a:p>
              <a:pPr marL="224914" indent="-224914">
                <a:buFont typeface="Arial" charset="0"/>
                <a:buChar char="•"/>
              </a:pPr>
              <a:r>
                <a:rPr lang="en-IN" sz="1400" b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Minimise cost and Maximise POP presence riding over Sify’s Multi service POPs.</a:t>
              </a:r>
            </a:p>
            <a:p>
              <a:pPr marL="224914" indent="-224914">
                <a:buFont typeface="Arial" charset="0"/>
                <a:buChar char="•"/>
              </a:pPr>
              <a:r>
                <a:rPr lang="en-IN" sz="1400" b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Provide multi-access means to Members.</a:t>
              </a:r>
            </a:p>
            <a:p>
              <a:pPr marL="224914" indent="-224914">
                <a:buFont typeface="Arial" charset="0"/>
                <a:buChar char="•"/>
              </a:pPr>
              <a:r>
                <a:rPr lang="en-IN" sz="1400" b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Bandwidth Optimisation with Time based leases.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405465" y="3186543"/>
              <a:ext cx="2155167" cy="429981"/>
            </a:xfrm>
            <a:prstGeom prst="round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NFV Infrastructure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393170" y="2718500"/>
              <a:ext cx="710063" cy="42998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59978" rIns="0" bIns="59978" rtlCol="0" anchor="ctr"/>
            <a:lstStyle/>
            <a:p>
              <a:pPr algn="ctr"/>
              <a:r>
                <a:rPr lang="en-US" sz="1000" kern="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vRouter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124225" y="2708880"/>
              <a:ext cx="710063" cy="429981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59978" rIns="0" bIns="59978" rtlCol="0" anchor="ctr"/>
            <a:lstStyle/>
            <a:p>
              <a:pPr algn="ctr"/>
              <a:r>
                <a:rPr lang="en-US" sz="1000" kern="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vSecurity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50569" y="2701148"/>
              <a:ext cx="710063" cy="429981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59978" rIns="0" bIns="59978" rtlCol="0" anchor="ctr"/>
            <a:lstStyle/>
            <a:p>
              <a:pPr algn="ctr"/>
              <a:r>
                <a:rPr lang="en-US" sz="1000" kern="0" dirty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vSDWAN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 flipV="1">
              <a:off x="8371919" y="2198451"/>
              <a:ext cx="16173" cy="3493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7330996" y="2547840"/>
              <a:ext cx="2326676" cy="1171971"/>
            </a:xfrm>
            <a:prstGeom prst="rect">
              <a:avLst/>
            </a:prstGeom>
            <a:noFill/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874" name="Rounded Rectangle 873"/>
            <p:cNvSpPr/>
            <p:nvPr/>
          </p:nvSpPr>
          <p:spPr>
            <a:xfrm>
              <a:off x="9947964" y="3186543"/>
              <a:ext cx="1562223" cy="429981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SDWAN Gateway Node</a:t>
              </a:r>
            </a:p>
          </p:txBody>
        </p:sp>
        <p:sp>
          <p:nvSpPr>
            <p:cNvPr id="898" name="Text Placeholder 1"/>
            <p:cNvSpPr txBox="1">
              <a:spLocks/>
            </p:cNvSpPr>
            <p:nvPr/>
          </p:nvSpPr>
          <p:spPr>
            <a:xfrm>
              <a:off x="7293193" y="851144"/>
              <a:ext cx="4346359" cy="464459"/>
            </a:xfrm>
            <a:prstGeom prst="rect">
              <a:avLst/>
            </a:prstGeom>
            <a:solidFill>
              <a:srgbClr val="B3A2C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rgbClr val="595959"/>
                  </a:solidFill>
                  <a:latin typeface="Trebuchet MS" pitchFamily="34" charset="0"/>
                  <a:sym typeface="Arial"/>
                </a:rPr>
                <a:t>Future Digital Distribution Model</a:t>
              </a:r>
            </a:p>
          </p:txBody>
        </p:sp>
        <p:cxnSp>
          <p:nvCxnSpPr>
            <p:cNvPr id="900" name="Straight Connector 899"/>
            <p:cNvCxnSpPr/>
            <p:nvPr/>
          </p:nvCxnSpPr>
          <p:spPr>
            <a:xfrm flipV="1">
              <a:off x="10724826" y="2319083"/>
              <a:ext cx="4251" cy="8894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1" name="Rounded Rectangle 900"/>
            <p:cNvSpPr/>
            <p:nvPr/>
          </p:nvSpPr>
          <p:spPr>
            <a:xfrm>
              <a:off x="7401791" y="1484404"/>
              <a:ext cx="1331784" cy="4299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DC/DR</a:t>
              </a:r>
            </a:p>
          </p:txBody>
        </p:sp>
        <p:sp>
          <p:nvSpPr>
            <p:cNvPr id="902" name="Rounded Rectangle 901"/>
            <p:cNvSpPr/>
            <p:nvPr/>
          </p:nvSpPr>
          <p:spPr>
            <a:xfrm>
              <a:off x="8808980" y="1468843"/>
              <a:ext cx="1331784" cy="4299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Sify Cloud</a:t>
              </a:r>
            </a:p>
          </p:txBody>
        </p:sp>
        <p:sp>
          <p:nvSpPr>
            <p:cNvPr id="903" name="Rounded Rectangle 902"/>
            <p:cNvSpPr/>
            <p:nvPr/>
          </p:nvSpPr>
          <p:spPr>
            <a:xfrm>
              <a:off x="10216169" y="1464440"/>
              <a:ext cx="1331784" cy="4299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NOC &amp; SOC</a:t>
              </a:r>
            </a:p>
          </p:txBody>
        </p:sp>
        <p:sp>
          <p:nvSpPr>
            <p:cNvPr id="908" name="Rounded Rectangle 907"/>
            <p:cNvSpPr/>
            <p:nvPr/>
          </p:nvSpPr>
          <p:spPr>
            <a:xfrm>
              <a:off x="7311951" y="3787184"/>
              <a:ext cx="1412628" cy="429981"/>
            </a:xfrm>
            <a:prstGeom prst="roundRect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Wireless access</a:t>
              </a:r>
            </a:p>
          </p:txBody>
        </p:sp>
        <p:sp>
          <p:nvSpPr>
            <p:cNvPr id="909" name="Rounded Rectangle 908"/>
            <p:cNvSpPr/>
            <p:nvPr/>
          </p:nvSpPr>
          <p:spPr>
            <a:xfrm>
              <a:off x="8811710" y="3765632"/>
              <a:ext cx="1412628" cy="429981"/>
            </a:xfrm>
            <a:prstGeom prst="roundRect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Wireline</a:t>
              </a:r>
            </a:p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access</a:t>
              </a:r>
            </a:p>
          </p:txBody>
        </p:sp>
        <p:sp>
          <p:nvSpPr>
            <p:cNvPr id="910" name="Rounded Rectangle 909"/>
            <p:cNvSpPr/>
            <p:nvPr/>
          </p:nvSpPr>
          <p:spPr>
            <a:xfrm>
              <a:off x="10249680" y="3732748"/>
              <a:ext cx="1310546" cy="429981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59978" rIns="0" bIns="59978" rtlCol="0" anchor="ctr"/>
            <a:lstStyle/>
            <a:p>
              <a:pPr algn="ctr"/>
              <a:r>
                <a:rPr lang="en-US" sz="12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SDWAN/Internet</a:t>
              </a:r>
            </a:p>
            <a:p>
              <a:pPr algn="ctr"/>
              <a:r>
                <a:rPr lang="en-US" sz="12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access</a:t>
              </a:r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7293193" y="1410032"/>
              <a:ext cx="4346359" cy="30146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8185146" y="4131265"/>
              <a:ext cx="2282183" cy="348800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Member connectivity</a:t>
              </a:r>
            </a:p>
          </p:txBody>
        </p:sp>
        <p:sp>
          <p:nvSpPr>
            <p:cNvPr id="914" name="Cloud 913"/>
            <p:cNvSpPr/>
            <p:nvPr/>
          </p:nvSpPr>
          <p:spPr>
            <a:xfrm>
              <a:off x="8101824" y="1883191"/>
              <a:ext cx="3120594" cy="485215"/>
            </a:xfrm>
            <a:prstGeom prst="cloud">
              <a:avLst/>
            </a:prstGeom>
            <a:solidFill>
              <a:schemeClr val="bg1"/>
            </a:solidFill>
            <a:ln w="6350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200" kern="0" dirty="0">
                  <a:solidFill>
                    <a:srgbClr val="595959"/>
                  </a:solidFill>
                  <a:sym typeface="Arial"/>
                </a:rPr>
                <a:t>NSE Digital Distribution Network</a:t>
              </a:r>
            </a:p>
          </p:txBody>
        </p:sp>
        <p:sp>
          <p:nvSpPr>
            <p:cNvPr id="920" name="Rounded Rectangle 919"/>
            <p:cNvSpPr/>
            <p:nvPr/>
          </p:nvSpPr>
          <p:spPr>
            <a:xfrm>
              <a:off x="4608146" y="1430203"/>
              <a:ext cx="1202451" cy="4299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DC/DR</a:t>
              </a:r>
            </a:p>
          </p:txBody>
        </p:sp>
        <p:sp>
          <p:nvSpPr>
            <p:cNvPr id="921" name="Rounded Rectangle 920"/>
            <p:cNvSpPr/>
            <p:nvPr/>
          </p:nvSpPr>
          <p:spPr>
            <a:xfrm>
              <a:off x="5853706" y="1441248"/>
              <a:ext cx="1263785" cy="4299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NOC &amp; SOC</a:t>
              </a:r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3544115" y="1419649"/>
              <a:ext cx="1090718" cy="552015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Managed Sify POP</a:t>
              </a:r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189651" y="1376863"/>
              <a:ext cx="1090718" cy="552015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Managed Sify POP</a:t>
              </a:r>
            </a:p>
          </p:txBody>
        </p:sp>
        <p:sp>
          <p:nvSpPr>
            <p:cNvPr id="924" name="Rounded Rectangle 923"/>
            <p:cNvSpPr/>
            <p:nvPr/>
          </p:nvSpPr>
          <p:spPr>
            <a:xfrm>
              <a:off x="1405104" y="1419648"/>
              <a:ext cx="908821" cy="4299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DC/DR</a:t>
              </a:r>
            </a:p>
          </p:txBody>
        </p:sp>
        <p:sp>
          <p:nvSpPr>
            <p:cNvPr id="925" name="Rounded Rectangle 924"/>
            <p:cNvSpPr/>
            <p:nvPr/>
          </p:nvSpPr>
          <p:spPr>
            <a:xfrm>
              <a:off x="2368351" y="1419648"/>
              <a:ext cx="1028214" cy="4299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59595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NOC &amp; SOC</a:t>
              </a:r>
            </a:p>
          </p:txBody>
        </p:sp>
        <p:sp>
          <p:nvSpPr>
            <p:cNvPr id="913" name="Cloud 912"/>
            <p:cNvSpPr/>
            <p:nvPr/>
          </p:nvSpPr>
          <p:spPr>
            <a:xfrm>
              <a:off x="1169471" y="1688414"/>
              <a:ext cx="1591377" cy="485215"/>
            </a:xfrm>
            <a:prstGeom prst="cloud">
              <a:avLst/>
            </a:prstGeom>
            <a:solidFill>
              <a:schemeClr val="bg1"/>
            </a:solidFill>
            <a:ln w="6350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600" kern="0" dirty="0">
                  <a:solidFill>
                    <a:srgbClr val="595959"/>
                  </a:solidFill>
                  <a:sym typeface="Arial"/>
                </a:rPr>
                <a:t>NSE DDN</a:t>
              </a:r>
            </a:p>
          </p:txBody>
        </p:sp>
        <p:sp>
          <p:nvSpPr>
            <p:cNvPr id="912" name="Cloud 911"/>
            <p:cNvSpPr/>
            <p:nvPr/>
          </p:nvSpPr>
          <p:spPr>
            <a:xfrm>
              <a:off x="4155185" y="1756753"/>
              <a:ext cx="1786936" cy="485215"/>
            </a:xfrm>
            <a:prstGeom prst="cloud">
              <a:avLst/>
            </a:prstGeom>
            <a:solidFill>
              <a:schemeClr val="bg1"/>
            </a:solidFill>
            <a:ln w="6350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600" kern="0" dirty="0">
                  <a:solidFill>
                    <a:srgbClr val="595959"/>
                  </a:solidFill>
                  <a:sym typeface="Arial"/>
                </a:rPr>
                <a:t>NSE DDN</a:t>
              </a:r>
            </a:p>
          </p:txBody>
        </p:sp>
        <p:sp>
          <p:nvSpPr>
            <p:cNvPr id="926" name="Text Placeholder 3">
              <a:extLst>
                <a:ext uri="{FF2B5EF4-FFF2-40B4-BE49-F238E27FC236}">
                  <a16:creationId xmlns:a16="http://schemas.microsoft.com/office/drawing/2014/main" id="{FDFC4747-B6F2-433A-9DC7-73F9D9F8736C}"/>
                </a:ext>
              </a:extLst>
            </p:cNvPr>
            <p:cNvSpPr txBox="1">
              <a:spLocks/>
            </p:cNvSpPr>
            <p:nvPr/>
          </p:nvSpPr>
          <p:spPr>
            <a:xfrm>
              <a:off x="3606974" y="4490390"/>
              <a:ext cx="3522648" cy="1956777"/>
            </a:xfrm>
            <a:prstGeom prst="rect">
              <a:avLst/>
            </a:prstGeom>
            <a:solidFill>
              <a:srgbClr val="E6B9B8">
                <a:alpha val="5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19954" tIns="59978" rIns="119954" bIns="59978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68580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defRPr sz="12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143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572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001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430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8859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6pPr>
              <a:lvl7pPr marL="22288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7pPr>
              <a:lvl8pPr marL="25717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8pPr>
              <a:lvl9pPr marL="29146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9pPr>
            </a:lstStyle>
            <a:p>
              <a:pPr marL="224914" indent="-224914">
                <a:buFont typeface="Arial" charset="0"/>
                <a:buChar char="•"/>
              </a:pPr>
              <a:r>
                <a:rPr lang="en-IN" sz="1400" b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Members critical Mass or VPOP service Maturity driven model</a:t>
              </a:r>
            </a:p>
            <a:p>
              <a:pPr marL="224914" indent="-224914">
                <a:buFont typeface="Arial" charset="0"/>
                <a:buChar char="•"/>
              </a:pPr>
              <a:r>
                <a:rPr lang="en-IN" sz="1400" b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Economics of dedicated Infra justify the costs.</a:t>
              </a:r>
            </a:p>
            <a:p>
              <a:pPr marL="224914" indent="-224914">
                <a:buFont typeface="Arial" charset="0"/>
                <a:buChar char="•"/>
              </a:pPr>
              <a:r>
                <a:rPr lang="en-IN" sz="1400" b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Independent refresh and risks from Sify Network Infrastructure</a:t>
              </a:r>
            </a:p>
          </p:txBody>
        </p:sp>
        <p:sp>
          <p:nvSpPr>
            <p:cNvPr id="927" name="Text Placeholder 3">
              <a:extLst>
                <a:ext uri="{FF2B5EF4-FFF2-40B4-BE49-F238E27FC236}">
                  <a16:creationId xmlns:a16="http://schemas.microsoft.com/office/drawing/2014/main" id="{FDFC4747-B6F2-433A-9DC7-73F9D9F8736C}"/>
                </a:ext>
              </a:extLst>
            </p:cNvPr>
            <p:cNvSpPr txBox="1">
              <a:spLocks/>
            </p:cNvSpPr>
            <p:nvPr/>
          </p:nvSpPr>
          <p:spPr>
            <a:xfrm>
              <a:off x="7297551" y="4492088"/>
              <a:ext cx="4342000" cy="1956777"/>
            </a:xfrm>
            <a:prstGeom prst="rect">
              <a:avLst/>
            </a:prstGeom>
            <a:solidFill>
              <a:srgbClr val="B3A2C7">
                <a:alpha val="5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19954" tIns="59978" rIns="119954" bIns="59978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68580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defRPr sz="12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143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Wingdings" panose="05000000000000000000" pitchFamily="2" charset="2"/>
                <a:buChar char="§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572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Courier New" panose="02070309020205020404" pitchFamily="49" charset="0"/>
                <a:buChar char="o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001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430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kern="120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8859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6pPr>
              <a:lvl7pPr marL="22288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7pPr>
              <a:lvl8pPr marL="25717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8pPr>
              <a:lvl9pPr marL="2914650" indent="-171450" defTabSz="68580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/>
              </a:lvl9pPr>
            </a:lstStyle>
            <a:p>
              <a:pPr marL="224914" indent="-224914">
                <a:buFont typeface="Arial" charset="0"/>
                <a:buChar char="•"/>
              </a:pPr>
              <a:r>
                <a:rPr lang="en-IN" sz="1400" b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VPOPs with Next generation NFV based infrastructure.</a:t>
              </a:r>
            </a:p>
            <a:p>
              <a:pPr marL="224914" indent="-224914">
                <a:buFont typeface="Arial" charset="0"/>
                <a:buChar char="•"/>
              </a:pPr>
              <a:r>
                <a:rPr lang="en-IN" sz="1400" b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Could be a common strategy across all physical and Virtual POPs.</a:t>
              </a:r>
            </a:p>
            <a:p>
              <a:pPr marL="224914" indent="-224914">
                <a:buFont typeface="Arial" charset="0"/>
                <a:buChar char="•"/>
              </a:pPr>
              <a:r>
                <a:rPr lang="en-IN" sz="1400" b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Enables Members to leverage SDWAN to connect to the NSE Digital distribution network.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PROPOSED STRATEGIES</a:t>
            </a:r>
          </a:p>
        </p:txBody>
      </p:sp>
    </p:spTree>
    <p:extLst>
      <p:ext uri="{BB962C8B-B14F-4D97-AF65-F5344CB8AC3E}">
        <p14:creationId xmlns:p14="http://schemas.microsoft.com/office/powerpoint/2010/main" val="203900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B2013-0B6E-4300-993E-03DBA854A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260" y="1386229"/>
            <a:ext cx="5382000" cy="3386920"/>
          </a:xfrm>
          <a:solidFill>
            <a:srgbClr val="E6B9B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 sz="1600" b="1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NSE Today in 9 POP’s – Fixed Cost Model</a:t>
            </a:r>
          </a:p>
          <a:p>
            <a:pPr lvl="1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Fixed Costs at the POP</a:t>
            </a:r>
          </a:p>
          <a:p>
            <a:pPr lvl="2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POP Routers</a:t>
            </a:r>
          </a:p>
          <a:p>
            <a:pPr lvl="2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Dedicated backbone costs</a:t>
            </a:r>
          </a:p>
          <a:p>
            <a:pPr lvl="2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POP build out</a:t>
            </a:r>
          </a:p>
          <a:p>
            <a:pPr lvl="2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Dedicated resources</a:t>
            </a:r>
          </a:p>
          <a:p>
            <a:pPr lvl="1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Per Broker last mile cost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D4E0D-46E9-4037-972F-05A3664D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959" y="1386229"/>
            <a:ext cx="5321041" cy="3386920"/>
          </a:xfrm>
          <a:solidFill>
            <a:srgbClr val="B3A2C7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 sz="1600" b="1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Beyond 8 cities/9 POP’s – One India One Rate</a:t>
            </a:r>
          </a:p>
          <a:p>
            <a:pPr lvl="1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Usage Based Model – per member/per bandwidth port price</a:t>
            </a:r>
          </a:p>
          <a:p>
            <a:pPr lvl="1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Price for:</a:t>
            </a:r>
          </a:p>
          <a:p>
            <a:pPr lvl="2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Shared POP routers</a:t>
            </a:r>
          </a:p>
          <a:p>
            <a:pPr lvl="2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Dedicated backbone costs per member</a:t>
            </a:r>
          </a:p>
          <a:p>
            <a:pPr lvl="2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Shared POP</a:t>
            </a:r>
          </a:p>
          <a:p>
            <a:pPr lvl="2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Shared resources</a:t>
            </a:r>
          </a:p>
          <a:p>
            <a:pPr lvl="1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Example – Per broker/per 2 mbps price for network extension from Sify’s Chandigarh POP to the nearest NSE POP</a:t>
            </a:r>
          </a:p>
          <a:p>
            <a:pPr lvl="1"/>
            <a:r>
              <a:rPr lang="en-IN" sz="1600" dirty="0">
                <a:solidFill>
                  <a:srgbClr val="595959"/>
                </a:solidFill>
                <a:latin typeface="Trebuchet MS" pitchFamily="34" charset="0"/>
                <a:cs typeface="Arial" panose="020B0604020202020204" pitchFamily="34" charset="0"/>
              </a:rPr>
              <a:t>Per Broker last mile cost</a:t>
            </a:r>
          </a:p>
          <a:p>
            <a:pPr lvl="1"/>
            <a:endParaRPr lang="en-IN" sz="1600" dirty="0">
              <a:solidFill>
                <a:srgbClr val="595959"/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C832B-BF13-46D1-AD77-5F36D98468E0}"/>
              </a:ext>
            </a:extLst>
          </p:cNvPr>
          <p:cNvSpPr txBox="1"/>
          <p:nvPr/>
        </p:nvSpPr>
        <p:spPr>
          <a:xfrm>
            <a:off x="457199" y="5597758"/>
            <a:ext cx="10972801" cy="61357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19954" tIns="59978" rIns="119954" bIns="59978" rtlCol="0">
            <a:spAutoFit/>
          </a:bodyPr>
          <a:lstStyle/>
          <a:p>
            <a:pPr marL="374857" indent="-374857">
              <a:buFont typeface="Arial" panose="020B0604020202020204" pitchFamily="34" charset="0"/>
              <a:buChar char="•"/>
            </a:pPr>
            <a:r>
              <a:rPr lang="en-IN" sz="1600" kern="0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Lower the entry cost of starting services for NSE in a new city, may help quick scale of the member community</a:t>
            </a:r>
          </a:p>
          <a:p>
            <a:pPr marL="374857" indent="-374857">
              <a:buFont typeface="Arial" panose="020B0604020202020204" pitchFamily="34" charset="0"/>
              <a:buChar char="•"/>
            </a:pPr>
            <a:r>
              <a:rPr lang="en-IN" sz="1600" kern="0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NSE can transition to a dedicated POP model after achieving the required scale seamlessly in the 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ONE INDIA – ONE RATE</a:t>
            </a:r>
          </a:p>
        </p:txBody>
      </p:sp>
    </p:spTree>
    <p:extLst>
      <p:ext uri="{BB962C8B-B14F-4D97-AF65-F5344CB8AC3E}">
        <p14:creationId xmlns:p14="http://schemas.microsoft.com/office/powerpoint/2010/main" val="409197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7200" y="1544665"/>
            <a:ext cx="10972800" cy="4094135"/>
            <a:chOff x="247650" y="1514835"/>
            <a:chExt cx="11379900" cy="40941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EDB315-E152-B445-9AAD-7B7114BC766A}"/>
                </a:ext>
              </a:extLst>
            </p:cNvPr>
            <p:cNvSpPr/>
            <p:nvPr/>
          </p:nvSpPr>
          <p:spPr>
            <a:xfrm>
              <a:off x="3112728" y="1514835"/>
              <a:ext cx="2784678" cy="2014087"/>
            </a:xfrm>
            <a:prstGeom prst="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Trebuchet MS" pitchFamily="34" charset="0"/>
                  <a:cs typeface="Arial" pitchFamily="34" charset="0"/>
                  <a:sym typeface="Arial"/>
                </a:rPr>
                <a:t>Lower cost of POPs through NFVI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0D2454-88A7-704E-AF45-19A1013D058C}"/>
                </a:ext>
              </a:extLst>
            </p:cNvPr>
            <p:cNvSpPr/>
            <p:nvPr/>
          </p:nvSpPr>
          <p:spPr>
            <a:xfrm>
              <a:off x="8842872" y="1514835"/>
              <a:ext cx="2784678" cy="2014087"/>
            </a:xfrm>
            <a:prstGeom prst="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Trebuchet MS" pitchFamily="34" charset="0"/>
                  <a:cs typeface="Arial" pitchFamily="34" charset="0"/>
                  <a:sym typeface="Arial"/>
                </a:rPr>
                <a:t>Zero risk transition of NSE to the future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82E6DC-18D4-6F41-879B-C6404460ABB3}"/>
                </a:ext>
              </a:extLst>
            </p:cNvPr>
            <p:cNvSpPr/>
            <p:nvPr/>
          </p:nvSpPr>
          <p:spPr>
            <a:xfrm>
              <a:off x="247651" y="1514835"/>
              <a:ext cx="2784678" cy="2014087"/>
            </a:xfrm>
            <a:prstGeom prst="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Trebuchet MS" pitchFamily="34" charset="0"/>
                  <a:cs typeface="Arial" pitchFamily="34" charset="0"/>
                  <a:sym typeface="Arial"/>
                </a:rPr>
                <a:t> SDN/NFV partner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5830A8-FB2E-B143-A012-E812CBBEFE57}"/>
                </a:ext>
              </a:extLst>
            </p:cNvPr>
            <p:cNvSpPr/>
            <p:nvPr/>
          </p:nvSpPr>
          <p:spPr>
            <a:xfrm>
              <a:off x="5977797" y="1514835"/>
              <a:ext cx="2784678" cy="2014087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Trebuchet MS" pitchFamily="34" charset="0"/>
                  <a:cs typeface="Arial" pitchFamily="34" charset="0"/>
                  <a:sym typeface="Arial"/>
                </a:rPr>
                <a:t>Software based highly reliable &amp; resilient networks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6FF1DA-F90A-F343-88E0-024002197E53}"/>
                </a:ext>
              </a:extLst>
            </p:cNvPr>
            <p:cNvSpPr/>
            <p:nvPr/>
          </p:nvSpPr>
          <p:spPr>
            <a:xfrm>
              <a:off x="5977794" y="3590477"/>
              <a:ext cx="2784678" cy="2014087"/>
            </a:xfrm>
            <a:prstGeom prst="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Trebuchet MS" pitchFamily="34" charset="0"/>
                  <a:cs typeface="Arial" pitchFamily="34" charset="0"/>
                  <a:sym typeface="Arial"/>
                </a:rPr>
                <a:t>Managed SDWAN for maximizing presence and decreasing cost for Members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FA5887-9DDC-5542-A7FA-92F49FC22C60}"/>
                </a:ext>
              </a:extLst>
            </p:cNvPr>
            <p:cNvSpPr/>
            <p:nvPr/>
          </p:nvSpPr>
          <p:spPr>
            <a:xfrm>
              <a:off x="247650" y="3594883"/>
              <a:ext cx="2784678" cy="2014087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Trebuchet MS" pitchFamily="34" charset="0"/>
                  <a:cs typeface="Arial" pitchFamily="34" charset="0"/>
                  <a:sym typeface="Arial"/>
                </a:rPr>
                <a:t>Internet based Multicast to maximize Members reach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7A6806-34B6-6E45-8A7B-F028A0598FCB}"/>
                </a:ext>
              </a:extLst>
            </p:cNvPr>
            <p:cNvSpPr/>
            <p:nvPr/>
          </p:nvSpPr>
          <p:spPr>
            <a:xfrm>
              <a:off x="8842872" y="3590477"/>
              <a:ext cx="2784678" cy="20140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Trebuchet MS" pitchFamily="34" charset="0"/>
                  <a:cs typeface="Arial" pitchFamily="34" charset="0"/>
                  <a:sym typeface="Arial"/>
                </a:rPr>
                <a:t>SLA backed secure wireless offering cost effective rapid turn-up solutions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DF9823-4680-E342-BD00-7A364CABEEC0}"/>
                </a:ext>
              </a:extLst>
            </p:cNvPr>
            <p:cNvSpPr/>
            <p:nvPr/>
          </p:nvSpPr>
          <p:spPr>
            <a:xfrm>
              <a:off x="3112728" y="3590477"/>
              <a:ext cx="2784678" cy="20140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Trebuchet MS" pitchFamily="34" charset="0"/>
                  <a:cs typeface="Arial" pitchFamily="34" charset="0"/>
                  <a:sym typeface="Arial"/>
                </a:rPr>
                <a:t>Network for </a:t>
              </a:r>
            </a:p>
            <a:p>
              <a:pPr algn="ctr"/>
              <a:r>
                <a:rPr lang="en-US" kern="0" dirty="0">
                  <a:solidFill>
                    <a:srgbClr val="595959"/>
                  </a:solidFill>
                  <a:latin typeface="Trebuchet MS" pitchFamily="34" charset="0"/>
                  <a:cs typeface="Arial" pitchFamily="34" charset="0"/>
                  <a:sym typeface="Arial"/>
                </a:rPr>
                <a:t>the Cloud</a:t>
              </a:r>
            </a:p>
            <a:p>
              <a:pPr algn="ctr"/>
              <a:endParaRPr lang="en-US" kern="0" dirty="0">
                <a:solidFill>
                  <a:srgbClr val="595959"/>
                </a:solidFill>
                <a:latin typeface="Trebuchet MS" pitchFamily="34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NG TECHNOLOGY : TRANSFORMATION PARTNER</a:t>
            </a:r>
          </a:p>
        </p:txBody>
      </p:sp>
    </p:spTree>
    <p:extLst>
      <p:ext uri="{BB962C8B-B14F-4D97-AF65-F5344CB8AC3E}">
        <p14:creationId xmlns:p14="http://schemas.microsoft.com/office/powerpoint/2010/main" val="83316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F2692-5F9D-4EB4-9ED7-0FA1B3504397}"/>
              </a:ext>
            </a:extLst>
          </p:cNvPr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9643AC-1432-4F08-84A0-57E3C19E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51" y="4203238"/>
            <a:ext cx="38531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SIFY TECHNOLOGIES</a:t>
            </a:r>
            <a:endParaRPr lang="en-US" sz="3200" dirty="0">
              <a:solidFill>
                <a:prstClr val="white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A6FD32-7510-4661-B7AC-98380426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815" y="2362200"/>
            <a:ext cx="6439207" cy="7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AGENDA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93349F-82C3-4250-9FF9-40411987895F}"/>
              </a:ext>
            </a:extLst>
          </p:cNvPr>
          <p:cNvCxnSpPr>
            <a:cxnSpLocks/>
          </p:cNvCxnSpPr>
          <p:nvPr/>
        </p:nvCxnSpPr>
        <p:spPr>
          <a:xfrm>
            <a:off x="228600" y="3855808"/>
            <a:ext cx="42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>
            <a:extLst>
              <a:ext uri="{FF2B5EF4-FFF2-40B4-BE49-F238E27FC236}">
                <a16:creationId xmlns:a16="http://schemas.microsoft.com/office/drawing/2014/main" id="{4FD2CC9A-EB0E-42FA-AC67-E7605201FFA7}"/>
              </a:ext>
            </a:extLst>
          </p:cNvPr>
          <p:cNvGrpSpPr/>
          <p:nvPr/>
        </p:nvGrpSpPr>
        <p:grpSpPr>
          <a:xfrm>
            <a:off x="583768" y="1748355"/>
            <a:ext cx="3533336" cy="1870588"/>
            <a:chOff x="10675938" y="355600"/>
            <a:chExt cx="1133476" cy="60007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8039BDF-D99E-436B-B52A-D5E2C199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6" y="355600"/>
              <a:ext cx="546100" cy="600075"/>
            </a:xfrm>
            <a:custGeom>
              <a:avLst/>
              <a:gdLst/>
              <a:ahLst/>
              <a:cxnLst>
                <a:cxn ang="0">
                  <a:pos x="727" y="1051"/>
                </a:cxn>
                <a:cxn ang="0">
                  <a:pos x="674" y="1103"/>
                </a:cxn>
                <a:cxn ang="0">
                  <a:pos x="615" y="1128"/>
                </a:cxn>
                <a:cxn ang="0">
                  <a:pos x="524" y="1135"/>
                </a:cxn>
                <a:cxn ang="0">
                  <a:pos x="482" y="1057"/>
                </a:cxn>
                <a:cxn ang="0">
                  <a:pos x="503" y="1004"/>
                </a:cxn>
                <a:cxn ang="0">
                  <a:pos x="576" y="997"/>
                </a:cxn>
                <a:cxn ang="0">
                  <a:pos x="618" y="975"/>
                </a:cxn>
                <a:cxn ang="0">
                  <a:pos x="641" y="943"/>
                </a:cxn>
                <a:cxn ang="0">
                  <a:pos x="648" y="904"/>
                </a:cxn>
                <a:cxn ang="0">
                  <a:pos x="639" y="854"/>
                </a:cxn>
                <a:cxn ang="0">
                  <a:pos x="612" y="772"/>
                </a:cxn>
                <a:cxn ang="0">
                  <a:pos x="503" y="493"/>
                </a:cxn>
                <a:cxn ang="0">
                  <a:pos x="470" y="411"/>
                </a:cxn>
                <a:cxn ang="0">
                  <a:pos x="458" y="392"/>
                </a:cxn>
                <a:cxn ang="0">
                  <a:pos x="434" y="382"/>
                </a:cxn>
                <a:cxn ang="0">
                  <a:pos x="274" y="382"/>
                </a:cxn>
                <a:cxn ang="0">
                  <a:pos x="271" y="763"/>
                </a:cxn>
                <a:cxn ang="0">
                  <a:pos x="271" y="886"/>
                </a:cxn>
                <a:cxn ang="0">
                  <a:pos x="128" y="887"/>
                </a:cxn>
                <a:cxn ang="0">
                  <a:pos x="125" y="506"/>
                </a:cxn>
                <a:cxn ang="0">
                  <a:pos x="125" y="383"/>
                </a:cxn>
                <a:cxn ang="0">
                  <a:pos x="3" y="382"/>
                </a:cxn>
                <a:cxn ang="0">
                  <a:pos x="0" y="264"/>
                </a:cxn>
                <a:cxn ang="0">
                  <a:pos x="124" y="262"/>
                </a:cxn>
                <a:cxn ang="0">
                  <a:pos x="137" y="185"/>
                </a:cxn>
                <a:cxn ang="0">
                  <a:pos x="179" y="92"/>
                </a:cxn>
                <a:cxn ang="0">
                  <a:pos x="248" y="29"/>
                </a:cxn>
                <a:cxn ang="0">
                  <a:pos x="333" y="2"/>
                </a:cxn>
                <a:cxn ang="0">
                  <a:pos x="448" y="15"/>
                </a:cxn>
                <a:cxn ang="0">
                  <a:pos x="441" y="134"/>
                </a:cxn>
                <a:cxn ang="0">
                  <a:pos x="383" y="121"/>
                </a:cxn>
                <a:cxn ang="0">
                  <a:pos x="340" y="126"/>
                </a:cxn>
                <a:cxn ang="0">
                  <a:pos x="307" y="149"/>
                </a:cxn>
                <a:cxn ang="0">
                  <a:pos x="282" y="185"/>
                </a:cxn>
                <a:cxn ang="0">
                  <a:pos x="271" y="231"/>
                </a:cxn>
                <a:cxn ang="0">
                  <a:pos x="347" y="262"/>
                </a:cxn>
                <a:cxn ang="0">
                  <a:pos x="493" y="262"/>
                </a:cxn>
                <a:cxn ang="0">
                  <a:pos x="517" y="262"/>
                </a:cxn>
                <a:cxn ang="0">
                  <a:pos x="559" y="277"/>
                </a:cxn>
                <a:cxn ang="0">
                  <a:pos x="628" y="432"/>
                </a:cxn>
                <a:cxn ang="0">
                  <a:pos x="721" y="673"/>
                </a:cxn>
                <a:cxn ang="0">
                  <a:pos x="766" y="591"/>
                </a:cxn>
                <a:cxn ang="0">
                  <a:pos x="835" y="398"/>
                </a:cxn>
                <a:cxn ang="0">
                  <a:pos x="783" y="382"/>
                </a:cxn>
                <a:cxn ang="0">
                  <a:pos x="742" y="313"/>
                </a:cxn>
                <a:cxn ang="0">
                  <a:pos x="838" y="262"/>
                </a:cxn>
                <a:cxn ang="0">
                  <a:pos x="1018" y="262"/>
                </a:cxn>
                <a:cxn ang="0">
                  <a:pos x="996" y="357"/>
                </a:cxn>
                <a:cxn ang="0">
                  <a:pos x="845" y="762"/>
                </a:cxn>
              </a:cxnLst>
              <a:rect l="0" t="0" r="r" b="b"/>
              <a:pathLst>
                <a:path w="1032" h="1135">
                  <a:moveTo>
                    <a:pt x="760" y="987"/>
                  </a:moveTo>
                  <a:lnTo>
                    <a:pt x="750" y="1011"/>
                  </a:lnTo>
                  <a:lnTo>
                    <a:pt x="739" y="1033"/>
                  </a:lnTo>
                  <a:lnTo>
                    <a:pt x="727" y="1051"/>
                  </a:lnTo>
                  <a:lnTo>
                    <a:pt x="714" y="1069"/>
                  </a:lnTo>
                  <a:lnTo>
                    <a:pt x="701" y="1082"/>
                  </a:lnTo>
                  <a:lnTo>
                    <a:pt x="688" y="1094"/>
                  </a:lnTo>
                  <a:lnTo>
                    <a:pt x="674" y="1103"/>
                  </a:lnTo>
                  <a:lnTo>
                    <a:pt x="660" y="1112"/>
                  </a:lnTo>
                  <a:lnTo>
                    <a:pt x="645" y="1118"/>
                  </a:lnTo>
                  <a:lnTo>
                    <a:pt x="629" y="1123"/>
                  </a:lnTo>
                  <a:lnTo>
                    <a:pt x="615" y="1128"/>
                  </a:lnTo>
                  <a:lnTo>
                    <a:pt x="599" y="1130"/>
                  </a:lnTo>
                  <a:lnTo>
                    <a:pt x="567" y="1133"/>
                  </a:lnTo>
                  <a:lnTo>
                    <a:pt x="537" y="1135"/>
                  </a:lnTo>
                  <a:lnTo>
                    <a:pt x="524" y="1135"/>
                  </a:lnTo>
                  <a:lnTo>
                    <a:pt x="510" y="1133"/>
                  </a:lnTo>
                  <a:lnTo>
                    <a:pt x="497" y="1132"/>
                  </a:lnTo>
                  <a:lnTo>
                    <a:pt x="482" y="1132"/>
                  </a:lnTo>
                  <a:lnTo>
                    <a:pt x="482" y="1057"/>
                  </a:lnTo>
                  <a:lnTo>
                    <a:pt x="482" y="1020"/>
                  </a:lnTo>
                  <a:lnTo>
                    <a:pt x="482" y="1005"/>
                  </a:lnTo>
                  <a:lnTo>
                    <a:pt x="482" y="1004"/>
                  </a:lnTo>
                  <a:lnTo>
                    <a:pt x="503" y="1004"/>
                  </a:lnTo>
                  <a:lnTo>
                    <a:pt x="523" y="1004"/>
                  </a:lnTo>
                  <a:lnTo>
                    <a:pt x="543" y="1004"/>
                  </a:lnTo>
                  <a:lnTo>
                    <a:pt x="562" y="1001"/>
                  </a:lnTo>
                  <a:lnTo>
                    <a:pt x="576" y="997"/>
                  </a:lnTo>
                  <a:lnTo>
                    <a:pt x="589" y="992"/>
                  </a:lnTo>
                  <a:lnTo>
                    <a:pt x="599" y="987"/>
                  </a:lnTo>
                  <a:lnTo>
                    <a:pt x="609" y="981"/>
                  </a:lnTo>
                  <a:lnTo>
                    <a:pt x="618" y="975"/>
                  </a:lnTo>
                  <a:lnTo>
                    <a:pt x="625" y="968"/>
                  </a:lnTo>
                  <a:lnTo>
                    <a:pt x="632" y="961"/>
                  </a:lnTo>
                  <a:lnTo>
                    <a:pt x="637" y="952"/>
                  </a:lnTo>
                  <a:lnTo>
                    <a:pt x="641" y="943"/>
                  </a:lnTo>
                  <a:lnTo>
                    <a:pt x="644" y="935"/>
                  </a:lnTo>
                  <a:lnTo>
                    <a:pt x="647" y="925"/>
                  </a:lnTo>
                  <a:lnTo>
                    <a:pt x="647" y="915"/>
                  </a:lnTo>
                  <a:lnTo>
                    <a:pt x="648" y="904"/>
                  </a:lnTo>
                  <a:lnTo>
                    <a:pt x="647" y="893"/>
                  </a:lnTo>
                  <a:lnTo>
                    <a:pt x="645" y="880"/>
                  </a:lnTo>
                  <a:lnTo>
                    <a:pt x="642" y="868"/>
                  </a:lnTo>
                  <a:lnTo>
                    <a:pt x="639" y="854"/>
                  </a:lnTo>
                  <a:lnTo>
                    <a:pt x="635" y="838"/>
                  </a:lnTo>
                  <a:lnTo>
                    <a:pt x="628" y="817"/>
                  </a:lnTo>
                  <a:lnTo>
                    <a:pt x="621" y="795"/>
                  </a:lnTo>
                  <a:lnTo>
                    <a:pt x="612" y="772"/>
                  </a:lnTo>
                  <a:lnTo>
                    <a:pt x="603" y="749"/>
                  </a:lnTo>
                  <a:lnTo>
                    <a:pt x="559" y="637"/>
                  </a:lnTo>
                  <a:lnTo>
                    <a:pt x="526" y="553"/>
                  </a:lnTo>
                  <a:lnTo>
                    <a:pt x="503" y="493"/>
                  </a:lnTo>
                  <a:lnTo>
                    <a:pt x="485" y="452"/>
                  </a:lnTo>
                  <a:lnTo>
                    <a:pt x="477" y="428"/>
                  </a:lnTo>
                  <a:lnTo>
                    <a:pt x="471" y="415"/>
                  </a:lnTo>
                  <a:lnTo>
                    <a:pt x="470" y="411"/>
                  </a:lnTo>
                  <a:lnTo>
                    <a:pt x="470" y="411"/>
                  </a:lnTo>
                  <a:lnTo>
                    <a:pt x="465" y="402"/>
                  </a:lnTo>
                  <a:lnTo>
                    <a:pt x="462" y="396"/>
                  </a:lnTo>
                  <a:lnTo>
                    <a:pt x="458" y="392"/>
                  </a:lnTo>
                  <a:lnTo>
                    <a:pt x="452" y="388"/>
                  </a:lnTo>
                  <a:lnTo>
                    <a:pt x="448" y="385"/>
                  </a:lnTo>
                  <a:lnTo>
                    <a:pt x="441" y="383"/>
                  </a:lnTo>
                  <a:lnTo>
                    <a:pt x="434" y="382"/>
                  </a:lnTo>
                  <a:lnTo>
                    <a:pt x="425" y="382"/>
                  </a:lnTo>
                  <a:lnTo>
                    <a:pt x="336" y="382"/>
                  </a:lnTo>
                  <a:lnTo>
                    <a:pt x="290" y="382"/>
                  </a:lnTo>
                  <a:lnTo>
                    <a:pt x="274" y="382"/>
                  </a:lnTo>
                  <a:lnTo>
                    <a:pt x="271" y="382"/>
                  </a:lnTo>
                  <a:lnTo>
                    <a:pt x="271" y="549"/>
                  </a:lnTo>
                  <a:lnTo>
                    <a:pt x="271" y="674"/>
                  </a:lnTo>
                  <a:lnTo>
                    <a:pt x="271" y="763"/>
                  </a:lnTo>
                  <a:lnTo>
                    <a:pt x="271" y="824"/>
                  </a:lnTo>
                  <a:lnTo>
                    <a:pt x="271" y="861"/>
                  </a:lnTo>
                  <a:lnTo>
                    <a:pt x="271" y="880"/>
                  </a:lnTo>
                  <a:lnTo>
                    <a:pt x="271" y="886"/>
                  </a:lnTo>
                  <a:lnTo>
                    <a:pt x="271" y="887"/>
                  </a:lnTo>
                  <a:lnTo>
                    <a:pt x="187" y="887"/>
                  </a:lnTo>
                  <a:lnTo>
                    <a:pt x="144" y="887"/>
                  </a:lnTo>
                  <a:lnTo>
                    <a:pt x="128" y="887"/>
                  </a:lnTo>
                  <a:lnTo>
                    <a:pt x="125" y="887"/>
                  </a:lnTo>
                  <a:lnTo>
                    <a:pt x="125" y="720"/>
                  </a:lnTo>
                  <a:lnTo>
                    <a:pt x="125" y="595"/>
                  </a:lnTo>
                  <a:lnTo>
                    <a:pt x="125" y="506"/>
                  </a:lnTo>
                  <a:lnTo>
                    <a:pt x="125" y="445"/>
                  </a:lnTo>
                  <a:lnTo>
                    <a:pt x="125" y="408"/>
                  </a:lnTo>
                  <a:lnTo>
                    <a:pt x="125" y="389"/>
                  </a:lnTo>
                  <a:lnTo>
                    <a:pt x="125" y="383"/>
                  </a:lnTo>
                  <a:lnTo>
                    <a:pt x="125" y="382"/>
                  </a:lnTo>
                  <a:lnTo>
                    <a:pt x="53" y="382"/>
                  </a:lnTo>
                  <a:lnTo>
                    <a:pt x="16" y="382"/>
                  </a:lnTo>
                  <a:lnTo>
                    <a:pt x="3" y="382"/>
                  </a:lnTo>
                  <a:lnTo>
                    <a:pt x="0" y="382"/>
                  </a:lnTo>
                  <a:lnTo>
                    <a:pt x="0" y="313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74" y="262"/>
                  </a:lnTo>
                  <a:lnTo>
                    <a:pt x="110" y="262"/>
                  </a:lnTo>
                  <a:lnTo>
                    <a:pt x="124" y="262"/>
                  </a:lnTo>
                  <a:lnTo>
                    <a:pt x="125" y="262"/>
                  </a:lnTo>
                  <a:lnTo>
                    <a:pt x="128" y="236"/>
                  </a:lnTo>
                  <a:lnTo>
                    <a:pt x="131" y="211"/>
                  </a:lnTo>
                  <a:lnTo>
                    <a:pt x="137" y="185"/>
                  </a:lnTo>
                  <a:lnTo>
                    <a:pt x="144" y="160"/>
                  </a:lnTo>
                  <a:lnTo>
                    <a:pt x="153" y="136"/>
                  </a:lnTo>
                  <a:lnTo>
                    <a:pt x="164" y="114"/>
                  </a:lnTo>
                  <a:lnTo>
                    <a:pt x="179" y="92"/>
                  </a:lnTo>
                  <a:lnTo>
                    <a:pt x="193" y="72"/>
                  </a:lnTo>
                  <a:lnTo>
                    <a:pt x="210" y="55"/>
                  </a:lnTo>
                  <a:lnTo>
                    <a:pt x="229" y="41"/>
                  </a:lnTo>
                  <a:lnTo>
                    <a:pt x="248" y="29"/>
                  </a:lnTo>
                  <a:lnTo>
                    <a:pt x="268" y="19"/>
                  </a:lnTo>
                  <a:lnTo>
                    <a:pt x="290" y="10"/>
                  </a:lnTo>
                  <a:lnTo>
                    <a:pt x="311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5" y="3"/>
                  </a:lnTo>
                  <a:lnTo>
                    <a:pt x="415" y="8"/>
                  </a:lnTo>
                  <a:lnTo>
                    <a:pt x="448" y="15"/>
                  </a:lnTo>
                  <a:lnTo>
                    <a:pt x="485" y="23"/>
                  </a:lnTo>
                  <a:lnTo>
                    <a:pt x="459" y="90"/>
                  </a:lnTo>
                  <a:lnTo>
                    <a:pt x="446" y="123"/>
                  </a:lnTo>
                  <a:lnTo>
                    <a:pt x="441" y="134"/>
                  </a:lnTo>
                  <a:lnTo>
                    <a:pt x="441" y="136"/>
                  </a:lnTo>
                  <a:lnTo>
                    <a:pt x="418" y="128"/>
                  </a:lnTo>
                  <a:lnTo>
                    <a:pt x="399" y="124"/>
                  </a:lnTo>
                  <a:lnTo>
                    <a:pt x="383" y="121"/>
                  </a:lnTo>
                  <a:lnTo>
                    <a:pt x="370" y="120"/>
                  </a:lnTo>
                  <a:lnTo>
                    <a:pt x="359" y="121"/>
                  </a:lnTo>
                  <a:lnTo>
                    <a:pt x="349" y="123"/>
                  </a:lnTo>
                  <a:lnTo>
                    <a:pt x="340" y="126"/>
                  </a:lnTo>
                  <a:lnTo>
                    <a:pt x="331" y="130"/>
                  </a:lnTo>
                  <a:lnTo>
                    <a:pt x="323" y="134"/>
                  </a:lnTo>
                  <a:lnTo>
                    <a:pt x="314" y="141"/>
                  </a:lnTo>
                  <a:lnTo>
                    <a:pt x="307" y="149"/>
                  </a:lnTo>
                  <a:lnTo>
                    <a:pt x="300" y="156"/>
                  </a:lnTo>
                  <a:lnTo>
                    <a:pt x="292" y="164"/>
                  </a:lnTo>
                  <a:lnTo>
                    <a:pt x="287" y="175"/>
                  </a:lnTo>
                  <a:lnTo>
                    <a:pt x="282" y="185"/>
                  </a:lnTo>
                  <a:lnTo>
                    <a:pt x="278" y="195"/>
                  </a:lnTo>
                  <a:lnTo>
                    <a:pt x="275" y="206"/>
                  </a:lnTo>
                  <a:lnTo>
                    <a:pt x="272" y="218"/>
                  </a:lnTo>
                  <a:lnTo>
                    <a:pt x="271" y="231"/>
                  </a:lnTo>
                  <a:lnTo>
                    <a:pt x="271" y="244"/>
                  </a:lnTo>
                  <a:lnTo>
                    <a:pt x="271" y="252"/>
                  </a:lnTo>
                  <a:lnTo>
                    <a:pt x="271" y="262"/>
                  </a:lnTo>
                  <a:lnTo>
                    <a:pt x="347" y="262"/>
                  </a:lnTo>
                  <a:lnTo>
                    <a:pt x="406" y="262"/>
                  </a:lnTo>
                  <a:lnTo>
                    <a:pt x="446" y="262"/>
                  </a:lnTo>
                  <a:lnTo>
                    <a:pt x="475" y="262"/>
                  </a:lnTo>
                  <a:lnTo>
                    <a:pt x="493" y="262"/>
                  </a:lnTo>
                  <a:lnTo>
                    <a:pt x="501" y="262"/>
                  </a:lnTo>
                  <a:lnTo>
                    <a:pt x="504" y="262"/>
                  </a:lnTo>
                  <a:lnTo>
                    <a:pt x="504" y="262"/>
                  </a:lnTo>
                  <a:lnTo>
                    <a:pt x="517" y="262"/>
                  </a:lnTo>
                  <a:lnTo>
                    <a:pt x="529" y="264"/>
                  </a:lnTo>
                  <a:lnTo>
                    <a:pt x="540" y="267"/>
                  </a:lnTo>
                  <a:lnTo>
                    <a:pt x="550" y="271"/>
                  </a:lnTo>
                  <a:lnTo>
                    <a:pt x="559" y="277"/>
                  </a:lnTo>
                  <a:lnTo>
                    <a:pt x="566" y="284"/>
                  </a:lnTo>
                  <a:lnTo>
                    <a:pt x="573" y="293"/>
                  </a:lnTo>
                  <a:lnTo>
                    <a:pt x="579" y="304"/>
                  </a:lnTo>
                  <a:lnTo>
                    <a:pt x="628" y="432"/>
                  </a:lnTo>
                  <a:lnTo>
                    <a:pt x="665" y="530"/>
                  </a:lnTo>
                  <a:lnTo>
                    <a:pt x="693" y="599"/>
                  </a:lnTo>
                  <a:lnTo>
                    <a:pt x="710" y="645"/>
                  </a:lnTo>
                  <a:lnTo>
                    <a:pt x="721" y="673"/>
                  </a:lnTo>
                  <a:lnTo>
                    <a:pt x="726" y="687"/>
                  </a:lnTo>
                  <a:lnTo>
                    <a:pt x="729" y="693"/>
                  </a:lnTo>
                  <a:lnTo>
                    <a:pt x="729" y="694"/>
                  </a:lnTo>
                  <a:lnTo>
                    <a:pt x="766" y="591"/>
                  </a:lnTo>
                  <a:lnTo>
                    <a:pt x="793" y="513"/>
                  </a:lnTo>
                  <a:lnTo>
                    <a:pt x="814" y="458"/>
                  </a:lnTo>
                  <a:lnTo>
                    <a:pt x="827" y="421"/>
                  </a:lnTo>
                  <a:lnTo>
                    <a:pt x="835" y="398"/>
                  </a:lnTo>
                  <a:lnTo>
                    <a:pt x="840" y="386"/>
                  </a:lnTo>
                  <a:lnTo>
                    <a:pt x="841" y="382"/>
                  </a:lnTo>
                  <a:lnTo>
                    <a:pt x="841" y="382"/>
                  </a:lnTo>
                  <a:lnTo>
                    <a:pt x="783" y="382"/>
                  </a:lnTo>
                  <a:lnTo>
                    <a:pt x="755" y="382"/>
                  </a:lnTo>
                  <a:lnTo>
                    <a:pt x="743" y="382"/>
                  </a:lnTo>
                  <a:lnTo>
                    <a:pt x="742" y="382"/>
                  </a:lnTo>
                  <a:lnTo>
                    <a:pt x="742" y="313"/>
                  </a:lnTo>
                  <a:lnTo>
                    <a:pt x="742" y="277"/>
                  </a:lnTo>
                  <a:lnTo>
                    <a:pt x="742" y="264"/>
                  </a:lnTo>
                  <a:lnTo>
                    <a:pt x="742" y="262"/>
                  </a:lnTo>
                  <a:lnTo>
                    <a:pt x="838" y="262"/>
                  </a:lnTo>
                  <a:lnTo>
                    <a:pt x="910" y="262"/>
                  </a:lnTo>
                  <a:lnTo>
                    <a:pt x="962" y="262"/>
                  </a:lnTo>
                  <a:lnTo>
                    <a:pt x="996" y="262"/>
                  </a:lnTo>
                  <a:lnTo>
                    <a:pt x="1018" y="262"/>
                  </a:lnTo>
                  <a:lnTo>
                    <a:pt x="1028" y="262"/>
                  </a:lnTo>
                  <a:lnTo>
                    <a:pt x="1032" y="262"/>
                  </a:lnTo>
                  <a:lnTo>
                    <a:pt x="1032" y="262"/>
                  </a:lnTo>
                  <a:lnTo>
                    <a:pt x="996" y="357"/>
                  </a:lnTo>
                  <a:lnTo>
                    <a:pt x="959" y="458"/>
                  </a:lnTo>
                  <a:lnTo>
                    <a:pt x="920" y="562"/>
                  </a:lnTo>
                  <a:lnTo>
                    <a:pt x="881" y="664"/>
                  </a:lnTo>
                  <a:lnTo>
                    <a:pt x="845" y="762"/>
                  </a:lnTo>
                  <a:lnTo>
                    <a:pt x="812" y="851"/>
                  </a:lnTo>
                  <a:lnTo>
                    <a:pt x="783" y="927"/>
                  </a:lnTo>
                  <a:lnTo>
                    <a:pt x="760" y="987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A864DAC-9188-429E-AA69-F79BED70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9463" y="490538"/>
              <a:ext cx="134938" cy="330200"/>
            </a:xfrm>
            <a:custGeom>
              <a:avLst/>
              <a:gdLst/>
              <a:ahLst/>
              <a:cxnLst>
                <a:cxn ang="0">
                  <a:pos x="107" y="625"/>
                </a:cxn>
                <a:cxn ang="0">
                  <a:pos x="107" y="120"/>
                </a:cxn>
                <a:cxn ang="0">
                  <a:pos x="0" y="120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625"/>
                </a:cxn>
                <a:cxn ang="0">
                  <a:pos x="107" y="625"/>
                </a:cxn>
              </a:cxnLst>
              <a:rect l="0" t="0" r="r" b="b"/>
              <a:pathLst>
                <a:path w="256" h="625">
                  <a:moveTo>
                    <a:pt x="107" y="625"/>
                  </a:moveTo>
                  <a:lnTo>
                    <a:pt x="107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625"/>
                  </a:lnTo>
                  <a:lnTo>
                    <a:pt x="107" y="625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EF9E863-4BA9-4000-BB4F-9A95299D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484188"/>
              <a:ext cx="236538" cy="344488"/>
            </a:xfrm>
            <a:custGeom>
              <a:avLst/>
              <a:gdLst/>
              <a:ahLst/>
              <a:cxnLst>
                <a:cxn ang="0">
                  <a:pos x="51" y="493"/>
                </a:cxn>
                <a:cxn ang="0">
                  <a:pos x="74" y="491"/>
                </a:cxn>
                <a:cxn ang="0">
                  <a:pos x="127" y="519"/>
                </a:cxn>
                <a:cxn ang="0">
                  <a:pos x="186" y="532"/>
                </a:cxn>
                <a:cxn ang="0">
                  <a:pos x="245" y="529"/>
                </a:cxn>
                <a:cxn ang="0">
                  <a:pos x="277" y="514"/>
                </a:cxn>
                <a:cxn ang="0">
                  <a:pos x="288" y="498"/>
                </a:cxn>
                <a:cxn ang="0">
                  <a:pos x="294" y="479"/>
                </a:cxn>
                <a:cxn ang="0">
                  <a:pos x="293" y="455"/>
                </a:cxn>
                <a:cxn ang="0">
                  <a:pos x="284" y="432"/>
                </a:cxn>
                <a:cxn ang="0">
                  <a:pos x="268" y="414"/>
                </a:cxn>
                <a:cxn ang="0">
                  <a:pos x="201" y="374"/>
                </a:cxn>
                <a:cxn ang="0">
                  <a:pos x="129" y="342"/>
                </a:cxn>
                <a:cxn ang="0">
                  <a:pos x="80" y="312"/>
                </a:cxn>
                <a:cxn ang="0">
                  <a:pos x="42" y="279"/>
                </a:cxn>
                <a:cxn ang="0">
                  <a:pos x="18" y="242"/>
                </a:cxn>
                <a:cxn ang="0">
                  <a:pos x="3" y="201"/>
                </a:cxn>
                <a:cxn ang="0">
                  <a:pos x="2" y="154"/>
                </a:cxn>
                <a:cxn ang="0">
                  <a:pos x="18" y="99"/>
                </a:cxn>
                <a:cxn ang="0">
                  <a:pos x="51" y="56"/>
                </a:cxn>
                <a:cxn ang="0">
                  <a:pos x="98" y="26"/>
                </a:cxn>
                <a:cxn ang="0">
                  <a:pos x="157" y="5"/>
                </a:cxn>
                <a:cxn ang="0">
                  <a:pos x="226" y="0"/>
                </a:cxn>
                <a:cxn ang="0">
                  <a:pos x="298" y="5"/>
                </a:cxn>
                <a:cxn ang="0">
                  <a:pos x="368" y="26"/>
                </a:cxn>
                <a:cxn ang="0">
                  <a:pos x="386" y="109"/>
                </a:cxn>
                <a:cxn ang="0">
                  <a:pos x="369" y="157"/>
                </a:cxn>
                <a:cxn ang="0">
                  <a:pos x="327" y="132"/>
                </a:cxn>
                <a:cxn ang="0">
                  <a:pos x="274" y="118"/>
                </a:cxn>
                <a:cxn ang="0">
                  <a:pos x="214" y="116"/>
                </a:cxn>
                <a:cxn ang="0">
                  <a:pos x="175" y="131"/>
                </a:cxn>
                <a:cxn ang="0">
                  <a:pos x="162" y="145"/>
                </a:cxn>
                <a:cxn ang="0">
                  <a:pos x="155" y="177"/>
                </a:cxn>
                <a:cxn ang="0">
                  <a:pos x="159" y="194"/>
                </a:cxn>
                <a:cxn ang="0">
                  <a:pos x="169" y="210"/>
                </a:cxn>
                <a:cxn ang="0">
                  <a:pos x="198" y="229"/>
                </a:cxn>
                <a:cxn ang="0">
                  <a:pos x="291" y="273"/>
                </a:cxn>
                <a:cxn ang="0">
                  <a:pos x="346" y="298"/>
                </a:cxn>
                <a:cxn ang="0">
                  <a:pos x="389" y="326"/>
                </a:cxn>
                <a:cxn ang="0">
                  <a:pos x="419" y="362"/>
                </a:cxn>
                <a:cxn ang="0">
                  <a:pos x="438" y="401"/>
                </a:cxn>
                <a:cxn ang="0">
                  <a:pos x="447" y="446"/>
                </a:cxn>
                <a:cxn ang="0">
                  <a:pos x="442" y="504"/>
                </a:cxn>
                <a:cxn ang="0">
                  <a:pos x="421" y="555"/>
                </a:cxn>
                <a:cxn ang="0">
                  <a:pos x="382" y="599"/>
                </a:cxn>
                <a:cxn ang="0">
                  <a:pos x="326" y="629"/>
                </a:cxn>
                <a:cxn ang="0">
                  <a:pos x="257" y="646"/>
                </a:cxn>
                <a:cxn ang="0">
                  <a:pos x="173" y="649"/>
                </a:cxn>
                <a:cxn ang="0">
                  <a:pos x="103" y="639"/>
                </a:cxn>
                <a:cxn ang="0">
                  <a:pos x="34" y="612"/>
                </a:cxn>
              </a:cxnLst>
              <a:rect l="0" t="0" r="r" b="b"/>
              <a:pathLst>
                <a:path w="447" h="649">
                  <a:moveTo>
                    <a:pt x="5" y="599"/>
                  </a:moveTo>
                  <a:lnTo>
                    <a:pt x="35" y="529"/>
                  </a:lnTo>
                  <a:lnTo>
                    <a:pt x="51" y="493"/>
                  </a:lnTo>
                  <a:lnTo>
                    <a:pt x="55" y="480"/>
                  </a:lnTo>
                  <a:lnTo>
                    <a:pt x="57" y="479"/>
                  </a:lnTo>
                  <a:lnTo>
                    <a:pt x="74" y="491"/>
                  </a:lnTo>
                  <a:lnTo>
                    <a:pt x="91" y="502"/>
                  </a:lnTo>
                  <a:lnTo>
                    <a:pt x="110" y="512"/>
                  </a:lnTo>
                  <a:lnTo>
                    <a:pt x="127" y="519"/>
                  </a:lnTo>
                  <a:lnTo>
                    <a:pt x="146" y="525"/>
                  </a:lnTo>
                  <a:lnTo>
                    <a:pt x="166" y="529"/>
                  </a:lnTo>
                  <a:lnTo>
                    <a:pt x="186" y="532"/>
                  </a:lnTo>
                  <a:lnTo>
                    <a:pt x="206" y="534"/>
                  </a:lnTo>
                  <a:lnTo>
                    <a:pt x="226" y="532"/>
                  </a:lnTo>
                  <a:lnTo>
                    <a:pt x="245" y="529"/>
                  </a:lnTo>
                  <a:lnTo>
                    <a:pt x="260" y="524"/>
                  </a:lnTo>
                  <a:lnTo>
                    <a:pt x="273" y="518"/>
                  </a:lnTo>
                  <a:lnTo>
                    <a:pt x="277" y="514"/>
                  </a:lnTo>
                  <a:lnTo>
                    <a:pt x="281" y="509"/>
                  </a:lnTo>
                  <a:lnTo>
                    <a:pt x="286" y="504"/>
                  </a:lnTo>
                  <a:lnTo>
                    <a:pt x="288" y="498"/>
                  </a:lnTo>
                  <a:lnTo>
                    <a:pt x="291" y="492"/>
                  </a:lnTo>
                  <a:lnTo>
                    <a:pt x="293" y="486"/>
                  </a:lnTo>
                  <a:lnTo>
                    <a:pt x="294" y="479"/>
                  </a:lnTo>
                  <a:lnTo>
                    <a:pt x="294" y="472"/>
                  </a:lnTo>
                  <a:lnTo>
                    <a:pt x="294" y="463"/>
                  </a:lnTo>
                  <a:lnTo>
                    <a:pt x="293" y="455"/>
                  </a:lnTo>
                  <a:lnTo>
                    <a:pt x="290" y="446"/>
                  </a:lnTo>
                  <a:lnTo>
                    <a:pt x="287" y="439"/>
                  </a:lnTo>
                  <a:lnTo>
                    <a:pt x="284" y="432"/>
                  </a:lnTo>
                  <a:lnTo>
                    <a:pt x="280" y="426"/>
                  </a:lnTo>
                  <a:lnTo>
                    <a:pt x="274" y="420"/>
                  </a:lnTo>
                  <a:lnTo>
                    <a:pt x="268" y="414"/>
                  </a:lnTo>
                  <a:lnTo>
                    <a:pt x="251" y="401"/>
                  </a:lnTo>
                  <a:lnTo>
                    <a:pt x="229" y="388"/>
                  </a:lnTo>
                  <a:lnTo>
                    <a:pt x="201" y="374"/>
                  </a:lnTo>
                  <a:lnTo>
                    <a:pt x="167" y="360"/>
                  </a:lnTo>
                  <a:lnTo>
                    <a:pt x="147" y="351"/>
                  </a:lnTo>
                  <a:lnTo>
                    <a:pt x="129" y="342"/>
                  </a:lnTo>
                  <a:lnTo>
                    <a:pt x="111" y="332"/>
                  </a:lnTo>
                  <a:lnTo>
                    <a:pt x="94" y="322"/>
                  </a:lnTo>
                  <a:lnTo>
                    <a:pt x="80" y="312"/>
                  </a:lnTo>
                  <a:lnTo>
                    <a:pt x="67" y="302"/>
                  </a:lnTo>
                  <a:lnTo>
                    <a:pt x="54" y="290"/>
                  </a:lnTo>
                  <a:lnTo>
                    <a:pt x="42" y="279"/>
                  </a:lnTo>
                  <a:lnTo>
                    <a:pt x="34" y="266"/>
                  </a:lnTo>
                  <a:lnTo>
                    <a:pt x="25" y="254"/>
                  </a:lnTo>
                  <a:lnTo>
                    <a:pt x="18" y="242"/>
                  </a:lnTo>
                  <a:lnTo>
                    <a:pt x="12" y="229"/>
                  </a:lnTo>
                  <a:lnTo>
                    <a:pt x="6" y="216"/>
                  </a:lnTo>
                  <a:lnTo>
                    <a:pt x="3" y="201"/>
                  </a:lnTo>
                  <a:lnTo>
                    <a:pt x="2" y="188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5" y="134"/>
                  </a:lnTo>
                  <a:lnTo>
                    <a:pt x="11" y="116"/>
                  </a:lnTo>
                  <a:lnTo>
                    <a:pt x="18" y="99"/>
                  </a:lnTo>
                  <a:lnTo>
                    <a:pt x="26" y="83"/>
                  </a:lnTo>
                  <a:lnTo>
                    <a:pt x="38" y="69"/>
                  </a:lnTo>
                  <a:lnTo>
                    <a:pt x="51" y="56"/>
                  </a:lnTo>
                  <a:lnTo>
                    <a:pt x="67" y="44"/>
                  </a:lnTo>
                  <a:lnTo>
                    <a:pt x="81" y="34"/>
                  </a:lnTo>
                  <a:lnTo>
                    <a:pt x="98" y="26"/>
                  </a:lnTo>
                  <a:lnTo>
                    <a:pt x="117" y="17"/>
                  </a:lnTo>
                  <a:lnTo>
                    <a:pt x="136" y="11"/>
                  </a:lnTo>
                  <a:lnTo>
                    <a:pt x="157" y="5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51" y="0"/>
                  </a:lnTo>
                  <a:lnTo>
                    <a:pt x="274" y="3"/>
                  </a:lnTo>
                  <a:lnTo>
                    <a:pt x="298" y="5"/>
                  </a:lnTo>
                  <a:lnTo>
                    <a:pt x="322" y="11"/>
                  </a:lnTo>
                  <a:lnTo>
                    <a:pt x="345" y="17"/>
                  </a:lnTo>
                  <a:lnTo>
                    <a:pt x="368" y="26"/>
                  </a:lnTo>
                  <a:lnTo>
                    <a:pt x="389" y="34"/>
                  </a:lnTo>
                  <a:lnTo>
                    <a:pt x="412" y="44"/>
                  </a:lnTo>
                  <a:lnTo>
                    <a:pt x="386" y="109"/>
                  </a:lnTo>
                  <a:lnTo>
                    <a:pt x="375" y="142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56" y="148"/>
                  </a:lnTo>
                  <a:lnTo>
                    <a:pt x="342" y="139"/>
                  </a:lnTo>
                  <a:lnTo>
                    <a:pt x="327" y="132"/>
                  </a:lnTo>
                  <a:lnTo>
                    <a:pt x="310" y="126"/>
                  </a:lnTo>
                  <a:lnTo>
                    <a:pt x="293" y="122"/>
                  </a:lnTo>
                  <a:lnTo>
                    <a:pt x="274" y="118"/>
                  </a:lnTo>
                  <a:lnTo>
                    <a:pt x="254" y="116"/>
                  </a:lnTo>
                  <a:lnTo>
                    <a:pt x="232" y="115"/>
                  </a:lnTo>
                  <a:lnTo>
                    <a:pt x="214" y="116"/>
                  </a:lnTo>
                  <a:lnTo>
                    <a:pt x="198" y="119"/>
                  </a:lnTo>
                  <a:lnTo>
                    <a:pt x="185" y="125"/>
                  </a:lnTo>
                  <a:lnTo>
                    <a:pt x="175" y="131"/>
                  </a:lnTo>
                  <a:lnTo>
                    <a:pt x="169" y="135"/>
                  </a:lnTo>
                  <a:lnTo>
                    <a:pt x="166" y="141"/>
                  </a:lnTo>
                  <a:lnTo>
                    <a:pt x="162" y="145"/>
                  </a:lnTo>
                  <a:lnTo>
                    <a:pt x="159" y="151"/>
                  </a:lnTo>
                  <a:lnTo>
                    <a:pt x="156" y="162"/>
                  </a:lnTo>
                  <a:lnTo>
                    <a:pt x="155" y="177"/>
                  </a:lnTo>
                  <a:lnTo>
                    <a:pt x="155" y="182"/>
                  </a:lnTo>
                  <a:lnTo>
                    <a:pt x="156" y="188"/>
                  </a:lnTo>
                  <a:lnTo>
                    <a:pt x="159" y="194"/>
                  </a:lnTo>
                  <a:lnTo>
                    <a:pt x="162" y="200"/>
                  </a:lnTo>
                  <a:lnTo>
                    <a:pt x="165" y="206"/>
                  </a:lnTo>
                  <a:lnTo>
                    <a:pt x="169" y="210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98" y="229"/>
                  </a:lnTo>
                  <a:lnTo>
                    <a:pt x="222" y="242"/>
                  </a:lnTo>
                  <a:lnTo>
                    <a:pt x="254" y="257"/>
                  </a:lnTo>
                  <a:lnTo>
                    <a:pt x="291" y="273"/>
                  </a:lnTo>
                  <a:lnTo>
                    <a:pt x="311" y="280"/>
                  </a:lnTo>
                  <a:lnTo>
                    <a:pt x="330" y="289"/>
                  </a:lnTo>
                  <a:lnTo>
                    <a:pt x="346" y="298"/>
                  </a:lnTo>
                  <a:lnTo>
                    <a:pt x="362" y="306"/>
                  </a:lnTo>
                  <a:lnTo>
                    <a:pt x="376" y="316"/>
                  </a:lnTo>
                  <a:lnTo>
                    <a:pt x="389" y="326"/>
                  </a:lnTo>
                  <a:lnTo>
                    <a:pt x="401" y="338"/>
                  </a:lnTo>
                  <a:lnTo>
                    <a:pt x="412" y="351"/>
                  </a:lnTo>
                  <a:lnTo>
                    <a:pt x="419" y="362"/>
                  </a:lnTo>
                  <a:lnTo>
                    <a:pt x="427" y="375"/>
                  </a:lnTo>
                  <a:lnTo>
                    <a:pt x="432" y="388"/>
                  </a:lnTo>
                  <a:lnTo>
                    <a:pt x="438" y="401"/>
                  </a:lnTo>
                  <a:lnTo>
                    <a:pt x="441" y="416"/>
                  </a:lnTo>
                  <a:lnTo>
                    <a:pt x="444" y="430"/>
                  </a:lnTo>
                  <a:lnTo>
                    <a:pt x="447" y="446"/>
                  </a:lnTo>
                  <a:lnTo>
                    <a:pt x="447" y="463"/>
                  </a:lnTo>
                  <a:lnTo>
                    <a:pt x="445" y="483"/>
                  </a:lnTo>
                  <a:lnTo>
                    <a:pt x="442" y="504"/>
                  </a:lnTo>
                  <a:lnTo>
                    <a:pt x="438" y="522"/>
                  </a:lnTo>
                  <a:lnTo>
                    <a:pt x="431" y="540"/>
                  </a:lnTo>
                  <a:lnTo>
                    <a:pt x="421" y="555"/>
                  </a:lnTo>
                  <a:lnTo>
                    <a:pt x="411" y="571"/>
                  </a:lnTo>
                  <a:lnTo>
                    <a:pt x="398" y="586"/>
                  </a:lnTo>
                  <a:lnTo>
                    <a:pt x="382" y="599"/>
                  </a:lnTo>
                  <a:lnTo>
                    <a:pt x="365" y="610"/>
                  </a:lnTo>
                  <a:lnTo>
                    <a:pt x="346" y="620"/>
                  </a:lnTo>
                  <a:lnTo>
                    <a:pt x="326" y="629"/>
                  </a:lnTo>
                  <a:lnTo>
                    <a:pt x="304" y="636"/>
                  </a:lnTo>
                  <a:lnTo>
                    <a:pt x="281" y="642"/>
                  </a:lnTo>
                  <a:lnTo>
                    <a:pt x="257" y="646"/>
                  </a:lnTo>
                  <a:lnTo>
                    <a:pt x="231" y="647"/>
                  </a:lnTo>
                  <a:lnTo>
                    <a:pt x="203" y="649"/>
                  </a:lnTo>
                  <a:lnTo>
                    <a:pt x="173" y="649"/>
                  </a:lnTo>
                  <a:lnTo>
                    <a:pt x="147" y="646"/>
                  </a:lnTo>
                  <a:lnTo>
                    <a:pt x="123" y="643"/>
                  </a:lnTo>
                  <a:lnTo>
                    <a:pt x="103" y="639"/>
                  </a:lnTo>
                  <a:lnTo>
                    <a:pt x="81" y="633"/>
                  </a:lnTo>
                  <a:lnTo>
                    <a:pt x="58" y="623"/>
                  </a:lnTo>
                  <a:lnTo>
                    <a:pt x="34" y="612"/>
                  </a:lnTo>
                  <a:lnTo>
                    <a:pt x="5" y="599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05F321F2-47EC-4A1A-9486-76A789B9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1" y="355600"/>
              <a:ext cx="93663" cy="95250"/>
            </a:xfrm>
            <a:prstGeom prst="rect">
              <a:avLst/>
            </a:prstGeom>
            <a:solidFill>
              <a:srgbClr val="BFD7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0DEC96-00A4-409B-B208-90A01F740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93024"/>
              </p:ext>
            </p:extLst>
          </p:nvPr>
        </p:nvGraphicFramePr>
        <p:xfrm>
          <a:off x="5181600" y="3289180"/>
          <a:ext cx="6248400" cy="28068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2404069204"/>
                    </a:ext>
                  </a:extLst>
                </a:gridCol>
              </a:tblGrid>
              <a:tr h="584754">
                <a:tc>
                  <a:txBody>
                    <a:bodyPr/>
                    <a:lstStyle/>
                    <a:p>
                      <a:pPr>
                        <a:buClr>
                          <a:schemeClr val="bg1"/>
                        </a:buClr>
                        <a:buSzPct val="80000"/>
                        <a:buFont typeface="Wingdings 3" pitchFamily="18" charset="2"/>
                        <a:buChar char=""/>
                      </a:pPr>
                      <a:r>
                        <a:rPr lang="en-IN" sz="24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  SIFY TECHNOLOGY OVERVIEW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117504"/>
                  </a:ext>
                </a:extLst>
              </a:tr>
              <a:tr h="584754">
                <a:tc>
                  <a:txBody>
                    <a:bodyPr/>
                    <a:lstStyle/>
                    <a:p>
                      <a:pPr>
                        <a:buClr>
                          <a:schemeClr val="bg1"/>
                        </a:buClr>
                        <a:buSzPct val="80000"/>
                        <a:buFont typeface="Wingdings 3" pitchFamily="18" charset="2"/>
                        <a:buChar char=""/>
                      </a:pPr>
                      <a:r>
                        <a:rPr lang="en-IN" sz="24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  TRANSFORMING NSE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464160"/>
                  </a:ext>
                </a:extLst>
              </a:tr>
              <a:tr h="584754">
                <a:tc>
                  <a:txBody>
                    <a:bodyPr/>
                    <a:lstStyle/>
                    <a:p>
                      <a:pPr>
                        <a:buClr>
                          <a:schemeClr val="bg1"/>
                        </a:buClr>
                        <a:buSzPct val="80000"/>
                        <a:buFont typeface="Wingdings 3" pitchFamily="18" charset="2"/>
                        <a:buChar char=""/>
                      </a:pPr>
                      <a:r>
                        <a:rPr lang="en-IN" sz="24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  SIFY AS A STRATEGIC PARTNER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564035"/>
                  </a:ext>
                </a:extLst>
              </a:tr>
              <a:tr h="1052557">
                <a:tc>
                  <a:txBody>
                    <a:bodyPr/>
                    <a:lstStyle/>
                    <a:p>
                      <a:pPr>
                        <a:buClr>
                          <a:schemeClr val="bg1"/>
                        </a:buClr>
                        <a:buSzPct val="80000"/>
                        <a:buFont typeface="Wingdings 3" pitchFamily="18" charset="2"/>
                        <a:buChar char=""/>
                      </a:pPr>
                      <a:r>
                        <a:rPr lang="en-IN" sz="24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  NETWORK MANAGED SERVICE SCALE   </a:t>
                      </a:r>
                      <a:br>
                        <a:rPr lang="en-IN" sz="24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</a:br>
                      <a:r>
                        <a:rPr lang="en-IN" sz="24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     CAPABILITIES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17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320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51340"/>
            <a:ext cx="3886201" cy="5273260"/>
          </a:xfrm>
        </p:spPr>
        <p:txBody>
          <a:bodyPr/>
          <a:lstStyle/>
          <a:p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Open and Software defined Infrastructure.</a:t>
            </a:r>
          </a:p>
          <a:p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Software defined enables the true characteristics of Digital networks </a:t>
            </a:r>
            <a:r>
              <a:rPr lang="mr-IN" sz="1600" dirty="0">
                <a:latin typeface="Trebuchet MS" pitchFamily="34" charset="0"/>
                <a:ea typeface="Arial" charset="0"/>
                <a:cs typeface="Arial" charset="0"/>
              </a:rPr>
              <a:t>–</a:t>
            </a:r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 Self service, Agile and rapid.</a:t>
            </a:r>
          </a:p>
          <a:p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Extends life of the network as infra moves from proprietary NPUs to general purpose hardware.</a:t>
            </a:r>
          </a:p>
          <a:p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Improves economics in new POP roll out and in achieving scale.</a:t>
            </a:r>
          </a:p>
          <a:p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Consolidates POP facility requirements. A minimum footprint could be as low as 3 RU.</a:t>
            </a:r>
          </a:p>
          <a:p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Based on ETSI and Cisco SDN NFV open architecture.</a:t>
            </a:r>
          </a:p>
          <a:p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Prime functions to start with could be routing, info-sec and SDWAN. Capability to deliver more services to the Member leveraging service chaining.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442314" y="1051340"/>
            <a:ext cx="7101433" cy="4864361"/>
            <a:chOff x="4118464" y="826731"/>
            <a:chExt cx="7674395" cy="5256830"/>
          </a:xfrm>
        </p:grpSpPr>
        <p:grpSp>
          <p:nvGrpSpPr>
            <p:cNvPr id="4" name="Group 41"/>
            <p:cNvGrpSpPr/>
            <p:nvPr/>
          </p:nvGrpSpPr>
          <p:grpSpPr>
            <a:xfrm>
              <a:off x="4138956" y="2886272"/>
              <a:ext cx="3137562" cy="3197289"/>
              <a:chOff x="2211354" y="2111078"/>
              <a:chExt cx="3505192" cy="283414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211354" y="2111078"/>
                <a:ext cx="3505192" cy="283414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latin typeface="Trebuchet MS" pitchFamily="34" charset="0"/>
                  <a:sym typeface="Arial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388637" y="4394720"/>
                <a:ext cx="1035702" cy="35358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Compute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3474102" y="4394720"/>
                <a:ext cx="1017036" cy="35358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Network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531570" y="4394720"/>
                <a:ext cx="1017036" cy="35358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Storage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86002" y="4152124"/>
                <a:ext cx="3368351" cy="68113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black"/>
                  </a:solidFill>
                  <a:latin typeface="Trebuchet MS" pitchFamily="34" charset="0"/>
                  <a:sym typeface="Arial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67341" y="4152124"/>
                <a:ext cx="3281264" cy="272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kern="0" dirty="0">
                    <a:solidFill>
                      <a:srgbClr val="000000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POP Physical Infrastructure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407303" y="3466322"/>
                <a:ext cx="1017036" cy="40243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Virtual compute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469435" y="3466322"/>
                <a:ext cx="1017036" cy="40243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Virtual </a:t>
                </a:r>
                <a:r>
                  <a:rPr lang="en-US" sz="14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network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561118" y="3466322"/>
                <a:ext cx="1017036" cy="40243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Virtual storage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86001" y="3223727"/>
                <a:ext cx="3368351" cy="68113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black"/>
                  </a:solidFill>
                  <a:latin typeface="Trebuchet MS" pitchFamily="34" charset="0"/>
                  <a:sym typeface="Arial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67340" y="3223727"/>
                <a:ext cx="3281264" cy="272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kern="0" dirty="0">
                    <a:solidFill>
                      <a:srgbClr val="000000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Virtual Infrastructure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98440" y="3951517"/>
                <a:ext cx="3368351" cy="1524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kern="0" dirty="0">
                    <a:solidFill>
                      <a:prstClr val="black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Infrastructure abstraction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98440" y="2442920"/>
                <a:ext cx="3368351" cy="68113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black"/>
                  </a:solidFill>
                  <a:latin typeface="Trebuchet MS" pitchFamily="34" charset="0"/>
                  <a:sym typeface="Arial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81782" y="2409904"/>
                <a:ext cx="2376787" cy="259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00" kern="0" dirty="0">
                    <a:solidFill>
                      <a:srgbClr val="000000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Virtual Network Functions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388637" y="2673684"/>
                <a:ext cx="1017036" cy="38293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Virtual router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453879" y="2673684"/>
                <a:ext cx="1017036" cy="382934"/>
              </a:xfrm>
              <a:prstGeom prst="roundRect">
                <a:avLst/>
              </a:prstGeom>
              <a:solidFill>
                <a:srgbClr val="E6B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Virtual Firewall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519123" y="2673684"/>
                <a:ext cx="1017036" cy="382934"/>
              </a:xfrm>
              <a:prstGeom prst="roundRect">
                <a:avLst/>
              </a:prstGeom>
              <a:solidFill>
                <a:srgbClr val="93C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Virtual SDWAN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850088" y="2111078"/>
                <a:ext cx="2544153" cy="272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POP Infrastructure</a:t>
                </a: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7552171" y="2575250"/>
              <a:ext cx="4070871" cy="343499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endParaRPr>
            </a:p>
          </p:txBody>
        </p:sp>
        <p:grpSp>
          <p:nvGrpSpPr>
            <p:cNvPr id="10" name="Group 72"/>
            <p:cNvGrpSpPr/>
            <p:nvPr/>
          </p:nvGrpSpPr>
          <p:grpSpPr>
            <a:xfrm>
              <a:off x="7503876" y="2822936"/>
              <a:ext cx="4288983" cy="3108011"/>
              <a:chOff x="5975411" y="1715984"/>
              <a:chExt cx="3299218" cy="2331008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6161697" y="2784247"/>
                <a:ext cx="749558" cy="353588"/>
              </a:xfrm>
              <a:prstGeom prst="roundRect">
                <a:avLst/>
              </a:prstGeom>
              <a:solidFill>
                <a:srgbClr val="E6B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Router Manager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074613" y="2515625"/>
                <a:ext cx="2722602" cy="68113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kern="0" dirty="0">
                  <a:solidFill>
                    <a:prstClr val="black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964126" y="2784247"/>
                <a:ext cx="808655" cy="353588"/>
              </a:xfrm>
              <a:prstGeom prst="roundRect">
                <a:avLst/>
              </a:prstGeom>
              <a:solidFill>
                <a:srgbClr val="E6B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Firewall Manager</a:t>
                </a: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7825652" y="2784247"/>
                <a:ext cx="730897" cy="353588"/>
              </a:xfrm>
              <a:prstGeom prst="roundRect">
                <a:avLst/>
              </a:prstGeom>
              <a:solidFill>
                <a:srgbClr val="E6B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SDWAN Manager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102596" y="2514741"/>
                <a:ext cx="2544153" cy="230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kern="0" dirty="0">
                    <a:solidFill>
                      <a:srgbClr val="000000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Virtual Network Function Manager</a:t>
                </a:r>
              </a:p>
            </p:txBody>
          </p:sp>
          <p:grpSp>
            <p:nvGrpSpPr>
              <p:cNvPr id="22" name="Group 78"/>
              <p:cNvGrpSpPr/>
              <p:nvPr/>
            </p:nvGrpSpPr>
            <p:grpSpPr>
              <a:xfrm>
                <a:off x="6008074" y="3351769"/>
                <a:ext cx="3074065" cy="695223"/>
                <a:chOff x="5948263" y="4113156"/>
                <a:chExt cx="3074065" cy="695223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5948263" y="4127244"/>
                  <a:ext cx="3074065" cy="68113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kern="0" dirty="0">
                    <a:solidFill>
                      <a:prstClr val="black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476513" y="4113156"/>
                  <a:ext cx="2017564" cy="2308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kern="0" dirty="0">
                      <a:solidFill>
                        <a:srgbClr val="000000"/>
                      </a:solidFill>
                      <a:latin typeface="Trebuchet MS" pitchFamily="34" charset="0"/>
                      <a:ea typeface="Arial" charset="0"/>
                      <a:cs typeface="Arial" charset="0"/>
                      <a:sym typeface="Arial"/>
                    </a:rPr>
                    <a:t>Virtual Infrastructure Manager</a:t>
                  </a: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7915474" y="4369923"/>
                  <a:ext cx="1017036" cy="353588"/>
                </a:xfrm>
                <a:prstGeom prst="roundRect">
                  <a:avLst/>
                </a:prstGeom>
                <a:solidFill>
                  <a:srgbClr val="B3A2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kern="0" dirty="0">
                      <a:solidFill>
                        <a:srgbClr val="595959"/>
                      </a:solidFill>
                      <a:latin typeface="Trebuchet MS" pitchFamily="34" charset="0"/>
                      <a:ea typeface="Arial" charset="0"/>
                      <a:cs typeface="Arial" charset="0"/>
                      <a:sym typeface="Arial"/>
                    </a:rPr>
                    <a:t>Network VIM</a:t>
                  </a:r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7016623" y="4379168"/>
                  <a:ext cx="842865" cy="353588"/>
                </a:xfrm>
                <a:prstGeom prst="roundRect">
                  <a:avLst/>
                </a:prstGeom>
                <a:solidFill>
                  <a:srgbClr val="B3A2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kern="0" dirty="0">
                      <a:solidFill>
                        <a:srgbClr val="595959"/>
                      </a:solidFill>
                      <a:latin typeface="Trebuchet MS" pitchFamily="34" charset="0"/>
                      <a:ea typeface="Arial" charset="0"/>
                      <a:cs typeface="Arial" charset="0"/>
                      <a:sym typeface="Arial"/>
                    </a:rPr>
                    <a:t>Compute VIM</a:t>
                  </a: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055565" y="4379168"/>
                  <a:ext cx="905072" cy="353588"/>
                </a:xfrm>
                <a:prstGeom prst="roundRect">
                  <a:avLst/>
                </a:prstGeom>
                <a:solidFill>
                  <a:srgbClr val="B3A2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kern="0" dirty="0">
                      <a:solidFill>
                        <a:srgbClr val="595959"/>
                      </a:solidFill>
                      <a:latin typeface="Trebuchet MS" pitchFamily="34" charset="0"/>
                      <a:ea typeface="Arial" charset="0"/>
                      <a:cs typeface="Arial" charset="0"/>
                      <a:sym typeface="Arial"/>
                    </a:rPr>
                    <a:t>Openstack</a:t>
                  </a:r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6074613" y="1723880"/>
                <a:ext cx="3007526" cy="68113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kern="0" dirty="0">
                  <a:solidFill>
                    <a:prstClr val="black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975411" y="1715984"/>
                <a:ext cx="3299218" cy="230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kern="0" dirty="0">
                    <a:solidFill>
                      <a:srgbClr val="000000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Network &amp; Resource orchestration</a:t>
                </a:r>
              </a:p>
            </p:txBody>
          </p:sp>
          <p:sp>
            <p:nvSpPr>
              <p:cNvPr id="82" name="Left-Right Arrow 81"/>
              <p:cNvSpPr/>
              <p:nvPr/>
            </p:nvSpPr>
            <p:spPr>
              <a:xfrm rot="5400000">
                <a:off x="8457889" y="2831425"/>
                <a:ext cx="960842" cy="108022"/>
              </a:xfrm>
              <a:prstGeom prst="leftRightArrow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latin typeface="Trebuchet MS" pitchFamily="34" charset="0"/>
                  <a:sym typeface="Arial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6227387" y="1992056"/>
                <a:ext cx="2764933" cy="353588"/>
              </a:xfrm>
              <a:prstGeom prst="roundRect">
                <a:avLst/>
              </a:prstGeom>
              <a:solidFill>
                <a:srgbClr val="93C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kern="0" dirty="0">
                    <a:solidFill>
                      <a:srgbClr val="595959"/>
                    </a:solidFill>
                    <a:latin typeface="Trebuchet MS" pitchFamily="34" charset="0"/>
                    <a:ea typeface="Arial" charset="0"/>
                    <a:cs typeface="Arial" charset="0"/>
                    <a:sym typeface="Arial"/>
                  </a:rPr>
                  <a:t>E2E service orchestrator</a:t>
                </a:r>
              </a:p>
            </p:txBody>
          </p:sp>
          <p:sp>
            <p:nvSpPr>
              <p:cNvPr id="84" name="Left-Right Arrow 83"/>
              <p:cNvSpPr/>
              <p:nvPr/>
            </p:nvSpPr>
            <p:spPr>
              <a:xfrm rot="5400000">
                <a:off x="7142923" y="2406409"/>
                <a:ext cx="184253" cy="122978"/>
              </a:xfrm>
              <a:prstGeom prst="leftRightArrow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 dirty="0">
                  <a:solidFill>
                    <a:prstClr val="white"/>
                  </a:solidFill>
                  <a:latin typeface="Trebuchet MS" pitchFamily="34" charset="0"/>
                  <a:sym typeface="Arial"/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8274126" y="2528728"/>
              <a:ext cx="2277318" cy="348813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Sify Cloud </a:t>
              </a:r>
            </a:p>
          </p:txBody>
        </p:sp>
        <p:sp>
          <p:nvSpPr>
            <p:cNvPr id="91" name="Left-Right Arrow 90"/>
            <p:cNvSpPr/>
            <p:nvPr/>
          </p:nvSpPr>
          <p:spPr>
            <a:xfrm>
              <a:off x="7152641" y="3799421"/>
              <a:ext cx="593407" cy="215753"/>
            </a:xfrm>
            <a:prstGeom prst="left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sym typeface="Arial"/>
              </a:endParaRPr>
            </a:p>
          </p:txBody>
        </p:sp>
        <p:sp>
          <p:nvSpPr>
            <p:cNvPr id="93" name="Left-Right Arrow 92"/>
            <p:cNvSpPr/>
            <p:nvPr/>
          </p:nvSpPr>
          <p:spPr>
            <a:xfrm rot="1034490">
              <a:off x="7182746" y="4805143"/>
              <a:ext cx="593407" cy="230559"/>
            </a:xfrm>
            <a:prstGeom prst="left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sym typeface="Arial"/>
              </a:endParaRPr>
            </a:p>
          </p:txBody>
        </p:sp>
        <p:sp>
          <p:nvSpPr>
            <p:cNvPr id="94" name="Left-Right Arrow 93"/>
            <p:cNvSpPr/>
            <p:nvPr/>
          </p:nvSpPr>
          <p:spPr>
            <a:xfrm>
              <a:off x="7178420" y="3375752"/>
              <a:ext cx="593407" cy="257261"/>
            </a:xfrm>
            <a:prstGeom prst="left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sym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118466" y="1605008"/>
              <a:ext cx="5333342" cy="84233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sym typeface="Arial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189070" y="1889393"/>
              <a:ext cx="1660190" cy="471451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End to End Assurance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5949337" y="1880188"/>
              <a:ext cx="1660190" cy="471451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Monitoring &amp; Assurance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679338" y="1874533"/>
              <a:ext cx="1660190" cy="471451"/>
            </a:xfrm>
            <a:prstGeom prst="round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sz="1300" kern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Lifecycle Management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081718" y="1563024"/>
              <a:ext cx="3406832" cy="348813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Sify Network Operations center</a:t>
              </a:r>
            </a:p>
          </p:txBody>
        </p:sp>
        <p:sp>
          <p:nvSpPr>
            <p:cNvPr id="102" name="Left-Right Arrow 101"/>
            <p:cNvSpPr/>
            <p:nvPr/>
          </p:nvSpPr>
          <p:spPr>
            <a:xfrm rot="5400000">
              <a:off x="7757675" y="2534424"/>
              <a:ext cx="418856" cy="267379"/>
            </a:xfrm>
            <a:prstGeom prst="left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sym typeface="Arial"/>
              </a:endParaRPr>
            </a:p>
          </p:txBody>
        </p:sp>
        <p:sp>
          <p:nvSpPr>
            <p:cNvPr id="103" name="Up-Down Arrow 102"/>
            <p:cNvSpPr/>
            <p:nvPr/>
          </p:nvSpPr>
          <p:spPr>
            <a:xfrm>
              <a:off x="5477672" y="2413477"/>
              <a:ext cx="304335" cy="472792"/>
            </a:xfrm>
            <a:prstGeom prst="upDown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sym typeface="Arial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118464" y="836714"/>
              <a:ext cx="6740890" cy="65656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106" name="Left-Right Arrow 105"/>
            <p:cNvSpPr/>
            <p:nvPr/>
          </p:nvSpPr>
          <p:spPr>
            <a:xfrm rot="5400000">
              <a:off x="9600324" y="2045151"/>
              <a:ext cx="1329661" cy="225911"/>
            </a:xfrm>
            <a:prstGeom prst="left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sym typeface="Arial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67295" y="826731"/>
              <a:ext cx="4730071" cy="348813"/>
            </a:xfrm>
            <a:prstGeom prst="rect">
              <a:avLst/>
            </a:prstGeom>
          </p:spPr>
          <p:txBody>
            <a:bodyPr wrap="square" lIns="119954" tIns="59978" rIns="119954" bIns="59978">
              <a:spAutoFit/>
            </a:bodyPr>
            <a:lstStyle/>
            <a:p>
              <a:pPr algn="ctr"/>
              <a:r>
                <a:rPr lang="en-US" sz="1400" b="1" kern="0" dirty="0">
                  <a:solidFill>
                    <a:srgbClr val="595959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Member Self-service and service desk portal</a:t>
              </a:r>
            </a:p>
          </p:txBody>
        </p:sp>
        <p:sp>
          <p:nvSpPr>
            <p:cNvPr id="108" name="Left-Right Arrow 107"/>
            <p:cNvSpPr/>
            <p:nvPr/>
          </p:nvSpPr>
          <p:spPr>
            <a:xfrm rot="5400000">
              <a:off x="6291279" y="1471803"/>
              <a:ext cx="245671" cy="159871"/>
            </a:xfrm>
            <a:prstGeom prst="left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Trebuchet MS" pitchFamily="34" charset="0"/>
                <a:sym typeface="Arial"/>
              </a:endParaRP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255322" y="1122220"/>
              <a:ext cx="1891044" cy="387907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975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NSE POP OF THE FUTURE.</a:t>
            </a:r>
          </a:p>
        </p:txBody>
      </p:sp>
    </p:spTree>
    <p:extLst>
      <p:ext uri="{BB962C8B-B14F-4D97-AF65-F5344CB8AC3E}">
        <p14:creationId xmlns:p14="http://schemas.microsoft.com/office/powerpoint/2010/main" val="2662394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66692" y="1132926"/>
            <a:ext cx="7053808" cy="5108831"/>
            <a:chOff x="4071392" y="752484"/>
            <a:chExt cx="7815810" cy="5660723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082946" y="1894815"/>
              <a:ext cx="7048457" cy="4518392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 bwMode="auto">
            <a:xfrm>
              <a:off x="4071392" y="752484"/>
              <a:ext cx="7568158" cy="10756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19954" tIns="59978" rIns="119954" bIns="59978" numCol="1" rtlCol="0" anchor="t" anchorCtr="0" compatLnSpc="1">
              <a:prstTxWarp prst="textNoShape">
                <a:avLst/>
              </a:prstTxWarp>
            </a:bodyPr>
            <a:lstStyle/>
            <a:p>
              <a:pPr defTabSz="1199543" fontAlgn="base">
                <a:spcBef>
                  <a:spcPct val="20000"/>
                </a:spcBef>
                <a:spcAft>
                  <a:spcPct val="0"/>
                </a:spcAft>
              </a:pPr>
              <a:endParaRPr lang="en-IN" kern="0" dirty="0">
                <a:solidFill>
                  <a:prstClr val="black"/>
                </a:solidFill>
                <a:latin typeface="Fujitsu Sans" charset="0"/>
                <a:ea typeface="Fujitsu Sans" charset="0"/>
                <a:cs typeface="Fujitsu Sans" charset="0"/>
                <a:sym typeface="Arial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26011" y="890239"/>
              <a:ext cx="2385497" cy="613570"/>
            </a:xfrm>
            <a:prstGeom prst="rect">
              <a:avLst/>
            </a:prstGeom>
            <a:noFill/>
          </p:spPr>
          <p:txBody>
            <a:bodyPr wrap="square" lIns="119954" tIns="59978" rIns="119954" bIns="59978" rtlCol="0">
              <a:spAutoFit/>
            </a:bodyPr>
            <a:lstStyle/>
            <a:p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Sify Enterprise </a:t>
              </a:r>
            </a:p>
            <a:p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service Management</a:t>
              </a:r>
              <a:endParaRPr lang="en-IN" sz="1600" kern="0" dirty="0">
                <a:solidFill>
                  <a:prstClr val="black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213011" y="890241"/>
              <a:ext cx="1674191" cy="613570"/>
            </a:xfrm>
            <a:prstGeom prst="rect">
              <a:avLst/>
            </a:prstGeom>
            <a:noFill/>
          </p:spPr>
          <p:txBody>
            <a:bodyPr wrap="square" lIns="119954" tIns="59978" rIns="119954" bIns="59978" rtlCol="0">
              <a:spAutoFit/>
            </a:bodyPr>
            <a:lstStyle/>
            <a:p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Sify Network </a:t>
              </a:r>
            </a:p>
            <a:p>
              <a:r>
                <a:rPr lang="en-US" sz="1600" kern="0" dirty="0">
                  <a:solidFill>
                    <a:prstClr val="black"/>
                  </a:solidFill>
                  <a:latin typeface="Trebuchet MS" pitchFamily="34" charset="0"/>
                  <a:ea typeface="Arial" charset="0"/>
                  <a:cs typeface="Arial" charset="0"/>
                  <a:sym typeface="Arial"/>
                </a:rPr>
                <a:t>Ops Centre </a:t>
              </a:r>
              <a:endParaRPr lang="en-IN" sz="1600" kern="0" dirty="0">
                <a:solidFill>
                  <a:prstClr val="black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2796" y="819193"/>
              <a:ext cx="2056783" cy="837857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167808" y="1090877"/>
              <a:ext cx="1921738" cy="35617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78044"/>
            <a:ext cx="11505732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NSE DIGITAL DISTRIBUTION NETWORK: TRANSFORMATION WITH SIFY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MANAGED SDWAN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1051340"/>
            <a:ext cx="3886201" cy="5273260"/>
          </a:xfrm>
          <a:prstGeom prst="rect">
            <a:avLst/>
          </a:prstGeom>
        </p:spPr>
        <p:txBody>
          <a:bodyPr lIns="119969" tIns="59985" rIns="119969" bIns="59985"/>
          <a:lstStyle/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For equitable service to all members, POP Expansion cannot be a winning strategy in the long run.</a:t>
            </a:r>
          </a:p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NSE needs to take an outside to inside view and see the members outlook of this transformation.</a:t>
            </a:r>
          </a:p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Members outlook from the Digital transformation could be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Trebuchet MS" pitchFamily="34" charset="0"/>
                <a:ea typeface="Arial" charset="0"/>
                <a:cs typeface="Arial" charset="0"/>
              </a:rPr>
              <a:t>Low cost transport Independence from nailed down lines.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Trebuchet MS" pitchFamily="34" charset="0"/>
                <a:ea typeface="Arial" charset="0"/>
                <a:cs typeface="Arial" charset="0"/>
              </a:rPr>
              <a:t>Faster turn up of services. 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Trebuchet MS" pitchFamily="34" charset="0"/>
                <a:ea typeface="Arial" charset="0"/>
                <a:cs typeface="Arial" charset="0"/>
              </a:rPr>
              <a:t>High availability at cheaper cost.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Trebuchet MS" pitchFamily="34" charset="0"/>
                <a:ea typeface="Arial" charset="0"/>
                <a:cs typeface="Arial" charset="0"/>
              </a:rPr>
              <a:t>Inline with their IT and network evolution.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Trebuchet MS" pitchFamily="34" charset="0"/>
                <a:ea typeface="Arial" charset="0"/>
                <a:cs typeface="Arial" charset="0"/>
              </a:rPr>
              <a:t>Self management capability.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Trebuchet MS" pitchFamily="34" charset="0"/>
                <a:ea typeface="Arial" charset="0"/>
                <a:cs typeface="Arial" charset="0"/>
              </a:rPr>
              <a:t>More services per unit price.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Trebuchet MS" pitchFamily="34" charset="0"/>
                <a:ea typeface="Arial" charset="0"/>
                <a:cs typeface="Arial" charset="0"/>
              </a:rPr>
              <a:t>Better visibility and security in subscribing to the mission critical service of NSE feeds.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Trebuchet MS" pitchFamily="34" charset="0"/>
                <a:ea typeface="Arial" charset="0"/>
                <a:cs typeface="Arial" charset="0"/>
              </a:rPr>
              <a:t>Improved application performance</a:t>
            </a:r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 </a:t>
            </a:r>
          </a:p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 Sify’s Managed SDWAN with Viptella[Cisco] provides the right fit.</a:t>
            </a:r>
          </a:p>
        </p:txBody>
      </p:sp>
    </p:spTree>
    <p:extLst>
      <p:ext uri="{BB962C8B-B14F-4D97-AF65-F5344CB8AC3E}">
        <p14:creationId xmlns:p14="http://schemas.microsoft.com/office/powerpoint/2010/main" val="277230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2924" y="824753"/>
            <a:ext cx="5431359" cy="2353391"/>
          </a:xfrm>
          <a:prstGeom prst="rect">
            <a:avLst/>
          </a:prstGeom>
          <a:ln>
            <a:solidFill>
              <a:srgbClr val="8EB4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54" tIns="59978" rIns="119954" bIns="59978" rtlCol="0" anchor="ctr"/>
          <a:lstStyle/>
          <a:p>
            <a:pPr algn="ctr"/>
            <a:endParaRPr lang="en-US" kern="0" dirty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370252" y="921739"/>
            <a:ext cx="5442048" cy="1858900"/>
            <a:chOff x="72317" y="612488"/>
            <a:chExt cx="4350144" cy="1394175"/>
          </a:xfrm>
        </p:grpSpPr>
        <p:pic>
          <p:nvPicPr>
            <p:cNvPr id="4" name="Picture 3" descr="6_vedge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04" y="1499387"/>
              <a:ext cx="243547" cy="237157"/>
            </a:xfrm>
            <a:prstGeom prst="rect">
              <a:avLst/>
            </a:prstGeom>
          </p:spPr>
        </p:pic>
        <p:pic>
          <p:nvPicPr>
            <p:cNvPr id="5" name="Picture 4" descr="6_vedge.png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6968" y="1024917"/>
              <a:ext cx="243547" cy="2371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805" y="1533064"/>
              <a:ext cx="156007" cy="203479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841393" y="926750"/>
              <a:ext cx="2606267" cy="606314"/>
              <a:chOff x="6994609" y="3950171"/>
              <a:chExt cx="2606267" cy="606314"/>
            </a:xfrm>
          </p:grpSpPr>
          <p:sp>
            <p:nvSpPr>
              <p:cNvPr id="8" name="Cloud 7"/>
              <p:cNvSpPr/>
              <p:nvPr/>
            </p:nvSpPr>
            <p:spPr>
              <a:xfrm>
                <a:off x="6994609" y="3984962"/>
                <a:ext cx="1374566" cy="363911"/>
              </a:xfrm>
              <a:prstGeom prst="cloud">
                <a:avLst/>
              </a:prstGeom>
              <a:solidFill>
                <a:schemeClr val="bg1"/>
              </a:solidFill>
              <a:ln w="63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kern="0" dirty="0">
                    <a:solidFill>
                      <a:srgbClr val="595959"/>
                    </a:solidFill>
                    <a:latin typeface="Arial" charset="0"/>
                    <a:ea typeface="Arial" charset="0"/>
                    <a:cs typeface="Arial" charset="0"/>
                    <a:sym typeface="Arial"/>
                  </a:rPr>
                  <a:t>4G/LTE</a:t>
                </a:r>
              </a:p>
            </p:txBody>
          </p:sp>
          <p:sp>
            <p:nvSpPr>
              <p:cNvPr id="9" name="Cloud 8"/>
              <p:cNvSpPr/>
              <p:nvPr/>
            </p:nvSpPr>
            <p:spPr>
              <a:xfrm>
                <a:off x="7773455" y="4192574"/>
                <a:ext cx="1374566" cy="363911"/>
              </a:xfrm>
              <a:prstGeom prst="cloud">
                <a:avLst/>
              </a:prstGeom>
              <a:solidFill>
                <a:schemeClr val="bg1"/>
              </a:solidFill>
              <a:ln w="63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kern="0" dirty="0">
                    <a:solidFill>
                      <a:srgbClr val="595959"/>
                    </a:solidFill>
                    <a:latin typeface="Arial" charset="0"/>
                    <a:ea typeface="Arial" charset="0"/>
                    <a:cs typeface="Arial" charset="0"/>
                    <a:sym typeface="Arial"/>
                  </a:rPr>
                  <a:t>MPLS</a:t>
                </a:r>
              </a:p>
            </p:txBody>
          </p:sp>
          <p:sp>
            <p:nvSpPr>
              <p:cNvPr id="10" name="Cloud 9"/>
              <p:cNvSpPr/>
              <p:nvPr/>
            </p:nvSpPr>
            <p:spPr>
              <a:xfrm>
                <a:off x="8226310" y="3950171"/>
                <a:ext cx="1374566" cy="363911"/>
              </a:xfrm>
              <a:prstGeom prst="cloud">
                <a:avLst/>
              </a:prstGeom>
              <a:solidFill>
                <a:schemeClr val="bg1"/>
              </a:solidFill>
              <a:ln w="63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kern="0" dirty="0">
                    <a:solidFill>
                      <a:srgbClr val="595959"/>
                    </a:solidFill>
                    <a:latin typeface="Arial" charset="0"/>
                    <a:ea typeface="Arial" charset="0"/>
                    <a:cs typeface="Arial" charset="0"/>
                    <a:sym typeface="Arial"/>
                  </a:rPr>
                  <a:t>Internet</a:t>
                </a:r>
              </a:p>
            </p:txBody>
          </p:sp>
        </p:grpSp>
        <p:sp>
          <p:nvSpPr>
            <p:cNvPr id="11" name="Cloud 10"/>
            <p:cNvSpPr/>
            <p:nvPr/>
          </p:nvSpPr>
          <p:spPr>
            <a:xfrm>
              <a:off x="1528676" y="1472915"/>
              <a:ext cx="1374566" cy="363911"/>
            </a:xfrm>
            <a:prstGeom prst="cloud">
              <a:avLst/>
            </a:prstGeom>
            <a:solidFill>
              <a:schemeClr val="bg1"/>
            </a:solidFill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P2P Network</a:t>
              </a:r>
            </a:p>
          </p:txBody>
        </p:sp>
        <p:pic>
          <p:nvPicPr>
            <p:cNvPr id="12" name="Picture 11" descr="6_vedge.png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6968" y="1516224"/>
              <a:ext cx="243547" cy="23715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2317" y="1747245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Member location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3751" y="1775830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POPs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5510" y="612488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Datacenters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10343" y="1333601"/>
              <a:ext cx="2603241" cy="299256"/>
            </a:xfrm>
            <a:custGeom>
              <a:avLst/>
              <a:gdLst>
                <a:gd name="connsiteX0" fmla="*/ 0 w 2603241"/>
                <a:gd name="connsiteY0" fmla="*/ 233942 h 299256"/>
                <a:gd name="connsiteX1" fmla="*/ 699796 w 2603241"/>
                <a:gd name="connsiteY1" fmla="*/ 677 h 299256"/>
                <a:gd name="connsiteX2" fmla="*/ 2603241 w 2603241"/>
                <a:gd name="connsiteY2" fmla="*/ 299256 h 299256"/>
                <a:gd name="connsiteX3" fmla="*/ 2603241 w 2603241"/>
                <a:gd name="connsiteY3" fmla="*/ 299256 h 29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3241" h="299256">
                  <a:moveTo>
                    <a:pt x="0" y="233942"/>
                  </a:moveTo>
                  <a:cubicBezTo>
                    <a:pt x="132961" y="111866"/>
                    <a:pt x="265923" y="-10209"/>
                    <a:pt x="699796" y="677"/>
                  </a:cubicBezTo>
                  <a:cubicBezTo>
                    <a:pt x="1133669" y="11563"/>
                    <a:pt x="2603241" y="299256"/>
                    <a:pt x="2603241" y="299256"/>
                  </a:cubicBezTo>
                  <a:lnTo>
                    <a:pt x="2603241" y="299256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10343" y="1576873"/>
              <a:ext cx="2584579" cy="107750"/>
            </a:xfrm>
            <a:custGeom>
              <a:avLst/>
              <a:gdLst>
                <a:gd name="connsiteX0" fmla="*/ 0 w 2584579"/>
                <a:gd name="connsiteY0" fmla="*/ 0 h 107750"/>
                <a:gd name="connsiteX1" fmla="*/ 849086 w 2584579"/>
                <a:gd name="connsiteY1" fmla="*/ 102637 h 107750"/>
                <a:gd name="connsiteX2" fmla="*/ 2584579 w 2584579"/>
                <a:gd name="connsiteY2" fmla="*/ 93307 h 107750"/>
                <a:gd name="connsiteX3" fmla="*/ 2584579 w 2584579"/>
                <a:gd name="connsiteY3" fmla="*/ 93307 h 10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579" h="107750">
                  <a:moveTo>
                    <a:pt x="0" y="0"/>
                  </a:moveTo>
                  <a:cubicBezTo>
                    <a:pt x="209161" y="43543"/>
                    <a:pt x="418323" y="87086"/>
                    <a:pt x="849086" y="102637"/>
                  </a:cubicBezTo>
                  <a:cubicBezTo>
                    <a:pt x="1279849" y="118188"/>
                    <a:pt x="2584579" y="93307"/>
                    <a:pt x="2584579" y="93307"/>
                  </a:cubicBezTo>
                  <a:lnTo>
                    <a:pt x="2584579" y="93307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19673" y="1091682"/>
              <a:ext cx="2547258" cy="475861"/>
            </a:xfrm>
            <a:custGeom>
              <a:avLst/>
              <a:gdLst>
                <a:gd name="connsiteX0" fmla="*/ 0 w 2547258"/>
                <a:gd name="connsiteY0" fmla="*/ 475861 h 475861"/>
                <a:gd name="connsiteX1" fmla="*/ 765111 w 2547258"/>
                <a:gd name="connsiteY1" fmla="*/ 270587 h 475861"/>
                <a:gd name="connsiteX2" fmla="*/ 2547258 w 2547258"/>
                <a:gd name="connsiteY2" fmla="*/ 0 h 475861"/>
                <a:gd name="connsiteX3" fmla="*/ 2547258 w 2547258"/>
                <a:gd name="connsiteY3" fmla="*/ 0 h 4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258" h="475861">
                  <a:moveTo>
                    <a:pt x="0" y="475861"/>
                  </a:moveTo>
                  <a:cubicBezTo>
                    <a:pt x="170284" y="412879"/>
                    <a:pt x="340568" y="349897"/>
                    <a:pt x="765111" y="270587"/>
                  </a:cubicBezTo>
                  <a:cubicBezTo>
                    <a:pt x="1189654" y="191277"/>
                    <a:pt x="2547258" y="0"/>
                    <a:pt x="2547258" y="0"/>
                  </a:cubicBezTo>
                  <a:lnTo>
                    <a:pt x="2547258" y="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29004" y="1119673"/>
              <a:ext cx="2547257" cy="514579"/>
            </a:xfrm>
            <a:custGeom>
              <a:avLst/>
              <a:gdLst>
                <a:gd name="connsiteX0" fmla="*/ 0 w 2547257"/>
                <a:gd name="connsiteY0" fmla="*/ 475862 h 514579"/>
                <a:gd name="connsiteX1" fmla="*/ 1446245 w 2547257"/>
                <a:gd name="connsiteY1" fmla="*/ 466531 h 514579"/>
                <a:gd name="connsiteX2" fmla="*/ 2547257 w 2547257"/>
                <a:gd name="connsiteY2" fmla="*/ 0 h 514579"/>
                <a:gd name="connsiteX3" fmla="*/ 2547257 w 2547257"/>
                <a:gd name="connsiteY3" fmla="*/ 0 h 51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257" h="514579">
                  <a:moveTo>
                    <a:pt x="0" y="475862"/>
                  </a:moveTo>
                  <a:cubicBezTo>
                    <a:pt x="510851" y="510851"/>
                    <a:pt x="1021702" y="545841"/>
                    <a:pt x="1446245" y="466531"/>
                  </a:cubicBezTo>
                  <a:cubicBezTo>
                    <a:pt x="1870788" y="387221"/>
                    <a:pt x="2547257" y="0"/>
                    <a:pt x="2547257" y="0"/>
                  </a:cubicBezTo>
                  <a:lnTo>
                    <a:pt x="2547257" y="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</p:grpSp>
      <p:sp>
        <p:nvSpPr>
          <p:cNvPr id="43" name="Text Placeholder 1"/>
          <p:cNvSpPr txBox="1">
            <a:spLocks/>
          </p:cNvSpPr>
          <p:nvPr/>
        </p:nvSpPr>
        <p:spPr>
          <a:xfrm>
            <a:off x="452926" y="824751"/>
            <a:ext cx="3015640" cy="384000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954" tIns="59978" rIns="119954" bIns="59978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95959"/>
                </a:solidFill>
                <a:latin typeface="Trebuchet MS" pitchFamily="34" charset="0"/>
                <a:sym typeface="Arial"/>
              </a:rPr>
              <a:t>Transport Independence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 txBox="1">
            <a:spLocks/>
          </p:cNvSpPr>
          <p:nvPr/>
        </p:nvSpPr>
        <p:spPr>
          <a:xfrm>
            <a:off x="452924" y="2936432"/>
            <a:ext cx="5431359" cy="767458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452" tIns="59978" rIns="47227" bIns="5997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68580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6pPr>
            <a:lvl7pPr marL="22288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7pPr>
            <a:lvl8pPr marL="25717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8pPr>
            <a:lvl9pPr marL="29146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400" b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SDWAN provides transport independence with Multicast support. Members can have Internet based WAN and connect to DC or any</a:t>
            </a:r>
            <a:br>
              <a:rPr lang="en-IN" sz="1400" b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</a:br>
            <a:r>
              <a:rPr lang="en-IN" sz="1400" b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of the POPs with SDWAN gateway to receive NSE feeds</a:t>
            </a:r>
            <a:endParaRPr lang="en-IN" sz="1400" dirty="0">
              <a:solidFill>
                <a:prstClr val="white"/>
              </a:solidFill>
              <a:latin typeface="Trebuchet MS" pitchFamily="34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80611" y="824753"/>
            <a:ext cx="5431359" cy="2353391"/>
          </a:xfrm>
          <a:prstGeom prst="rect">
            <a:avLst/>
          </a:prstGeom>
          <a:ln>
            <a:solidFill>
              <a:srgbClr val="E6B9B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9954" tIns="59978" rIns="119954" bIns="59978" rtlCol="0" anchor="ctr"/>
          <a:lstStyle/>
          <a:p>
            <a:pPr algn="ctr"/>
            <a:endParaRPr lang="en-US" kern="0" dirty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6" name="Group 44"/>
          <p:cNvGrpSpPr/>
          <p:nvPr/>
        </p:nvGrpSpPr>
        <p:grpSpPr>
          <a:xfrm>
            <a:off x="5981439" y="921739"/>
            <a:ext cx="5442048" cy="1858900"/>
            <a:chOff x="72317" y="612488"/>
            <a:chExt cx="4350144" cy="1394175"/>
          </a:xfrm>
        </p:grpSpPr>
        <p:pic>
          <p:nvPicPr>
            <p:cNvPr id="46" name="Picture 45" descr="6_vedge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04" y="1499387"/>
              <a:ext cx="243547" cy="237157"/>
            </a:xfrm>
            <a:prstGeom prst="rect">
              <a:avLst/>
            </a:prstGeom>
          </p:spPr>
        </p:pic>
        <p:pic>
          <p:nvPicPr>
            <p:cNvPr id="47" name="Picture 46" descr="6_vedge.png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6968" y="1024917"/>
              <a:ext cx="243547" cy="23715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805" y="1533064"/>
              <a:ext cx="156007" cy="203479"/>
            </a:xfrm>
            <a:prstGeom prst="rect">
              <a:avLst/>
            </a:prstGeom>
          </p:spPr>
        </p:pic>
        <p:grpSp>
          <p:nvGrpSpPr>
            <p:cNvPr id="17" name="Group 48"/>
            <p:cNvGrpSpPr/>
            <p:nvPr/>
          </p:nvGrpSpPr>
          <p:grpSpPr>
            <a:xfrm>
              <a:off x="841393" y="1178677"/>
              <a:ext cx="2606267" cy="398702"/>
              <a:chOff x="6994609" y="4202098"/>
              <a:chExt cx="2606267" cy="398702"/>
            </a:xfrm>
          </p:grpSpPr>
          <p:sp>
            <p:nvSpPr>
              <p:cNvPr id="59" name="Cloud 58"/>
              <p:cNvSpPr/>
              <p:nvPr/>
            </p:nvSpPr>
            <p:spPr>
              <a:xfrm>
                <a:off x="6994609" y="4236889"/>
                <a:ext cx="1374566" cy="363911"/>
              </a:xfrm>
              <a:prstGeom prst="cloud">
                <a:avLst/>
              </a:prstGeom>
              <a:solidFill>
                <a:schemeClr val="bg1"/>
              </a:solidFill>
              <a:ln w="63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kern="0" dirty="0">
                    <a:solidFill>
                      <a:srgbClr val="595959"/>
                    </a:solidFill>
                    <a:latin typeface="Arial" charset="0"/>
                    <a:ea typeface="Arial" charset="0"/>
                    <a:cs typeface="Arial" charset="0"/>
                    <a:sym typeface="Arial"/>
                  </a:rPr>
                  <a:t>4G/LTE</a:t>
                </a:r>
              </a:p>
            </p:txBody>
          </p:sp>
          <p:sp>
            <p:nvSpPr>
              <p:cNvPr id="61" name="Cloud 60"/>
              <p:cNvSpPr/>
              <p:nvPr/>
            </p:nvSpPr>
            <p:spPr>
              <a:xfrm>
                <a:off x="8226310" y="4202098"/>
                <a:ext cx="1374566" cy="363911"/>
              </a:xfrm>
              <a:prstGeom prst="cloud">
                <a:avLst/>
              </a:prstGeom>
              <a:solidFill>
                <a:schemeClr val="bg1"/>
              </a:solidFill>
              <a:ln w="63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kern="0" dirty="0">
                    <a:solidFill>
                      <a:srgbClr val="595959"/>
                    </a:solidFill>
                    <a:latin typeface="Arial" charset="0"/>
                    <a:ea typeface="Arial" charset="0"/>
                    <a:cs typeface="Arial" charset="0"/>
                    <a:sym typeface="Arial"/>
                  </a:rPr>
                  <a:t>Internet</a:t>
                </a:r>
              </a:p>
            </p:txBody>
          </p:sp>
        </p:grpSp>
        <p:pic>
          <p:nvPicPr>
            <p:cNvPr id="51" name="Picture 50" descr="6_vedge.png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6968" y="1516224"/>
              <a:ext cx="243547" cy="237157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72317" y="1747245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Member location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53751" y="1775830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POPs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125510" y="612488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Datacenters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1110343" y="1333601"/>
              <a:ext cx="2603241" cy="299256"/>
            </a:xfrm>
            <a:custGeom>
              <a:avLst/>
              <a:gdLst>
                <a:gd name="connsiteX0" fmla="*/ 0 w 2603241"/>
                <a:gd name="connsiteY0" fmla="*/ 233942 h 299256"/>
                <a:gd name="connsiteX1" fmla="*/ 699796 w 2603241"/>
                <a:gd name="connsiteY1" fmla="*/ 677 h 299256"/>
                <a:gd name="connsiteX2" fmla="*/ 2603241 w 2603241"/>
                <a:gd name="connsiteY2" fmla="*/ 299256 h 299256"/>
                <a:gd name="connsiteX3" fmla="*/ 2603241 w 2603241"/>
                <a:gd name="connsiteY3" fmla="*/ 299256 h 29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3241" h="299256">
                  <a:moveTo>
                    <a:pt x="0" y="233942"/>
                  </a:moveTo>
                  <a:cubicBezTo>
                    <a:pt x="132961" y="111866"/>
                    <a:pt x="265923" y="-10209"/>
                    <a:pt x="699796" y="677"/>
                  </a:cubicBezTo>
                  <a:cubicBezTo>
                    <a:pt x="1133669" y="11563"/>
                    <a:pt x="2603241" y="299256"/>
                    <a:pt x="2603241" y="299256"/>
                  </a:cubicBezTo>
                  <a:lnTo>
                    <a:pt x="2603241" y="299256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119673" y="1091682"/>
              <a:ext cx="2547258" cy="475861"/>
            </a:xfrm>
            <a:custGeom>
              <a:avLst/>
              <a:gdLst>
                <a:gd name="connsiteX0" fmla="*/ 0 w 2547258"/>
                <a:gd name="connsiteY0" fmla="*/ 475861 h 475861"/>
                <a:gd name="connsiteX1" fmla="*/ 765111 w 2547258"/>
                <a:gd name="connsiteY1" fmla="*/ 270587 h 475861"/>
                <a:gd name="connsiteX2" fmla="*/ 2547258 w 2547258"/>
                <a:gd name="connsiteY2" fmla="*/ 0 h 475861"/>
                <a:gd name="connsiteX3" fmla="*/ 2547258 w 2547258"/>
                <a:gd name="connsiteY3" fmla="*/ 0 h 4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258" h="475861">
                  <a:moveTo>
                    <a:pt x="0" y="475861"/>
                  </a:moveTo>
                  <a:cubicBezTo>
                    <a:pt x="170284" y="412879"/>
                    <a:pt x="340568" y="349897"/>
                    <a:pt x="765111" y="270587"/>
                  </a:cubicBezTo>
                  <a:cubicBezTo>
                    <a:pt x="1189654" y="191277"/>
                    <a:pt x="2547258" y="0"/>
                    <a:pt x="2547258" y="0"/>
                  </a:cubicBezTo>
                  <a:lnTo>
                    <a:pt x="2547258" y="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</p:grpSp>
      <p:sp>
        <p:nvSpPr>
          <p:cNvPr id="63" name="Text Placeholder 1"/>
          <p:cNvSpPr txBox="1">
            <a:spLocks/>
          </p:cNvSpPr>
          <p:nvPr/>
        </p:nvSpPr>
        <p:spPr>
          <a:xfrm>
            <a:off x="5980613" y="824751"/>
            <a:ext cx="3015640" cy="3840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954" tIns="59978" rIns="119954" bIns="59978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95959"/>
                </a:solidFill>
                <a:latin typeface="Trebuchet MS" pitchFamily="34" charset="0"/>
                <a:sym typeface="Arial"/>
              </a:rPr>
              <a:t>Faster turn up of service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 txBox="1">
            <a:spLocks/>
          </p:cNvSpPr>
          <p:nvPr/>
        </p:nvSpPr>
        <p:spPr>
          <a:xfrm>
            <a:off x="5980611" y="2936434"/>
            <a:ext cx="5431359" cy="805417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54" tIns="59978" rIns="119954" bIns="5997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68580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6pPr>
            <a:lvl7pPr marL="22288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7pPr>
            <a:lvl8pPr marL="25717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8pPr>
            <a:lvl9pPr marL="29146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9pPr>
          </a:lstStyle>
          <a:p>
            <a:pPr marL="224914" indent="-224914">
              <a:spcBef>
                <a:spcPts val="787"/>
              </a:spcBef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P2P links have a high lead time compared to Internet links.</a:t>
            </a:r>
          </a:p>
          <a:p>
            <a:pPr marL="224914" indent="-224914">
              <a:spcBef>
                <a:spcPts val="787"/>
              </a:spcBef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Members can connect with an Internet link and start working before the leased line delivery happens.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52924" y="3835005"/>
            <a:ext cx="5431359" cy="2353391"/>
          </a:xfrm>
          <a:prstGeom prst="rect">
            <a:avLst/>
          </a:prstGeom>
          <a:ln>
            <a:solidFill>
              <a:srgbClr val="B3A2C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9954" tIns="59978" rIns="119954" bIns="59978" rtlCol="0" anchor="ctr"/>
          <a:lstStyle/>
          <a:p>
            <a:pPr algn="ctr"/>
            <a:endParaRPr lang="en-US" kern="0" dirty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20" name="Group 64"/>
          <p:cNvGrpSpPr/>
          <p:nvPr/>
        </p:nvGrpSpPr>
        <p:grpSpPr>
          <a:xfrm>
            <a:off x="452926" y="3815195"/>
            <a:ext cx="5442048" cy="1858900"/>
            <a:chOff x="72317" y="612488"/>
            <a:chExt cx="4350144" cy="1394175"/>
          </a:xfrm>
        </p:grpSpPr>
        <p:pic>
          <p:nvPicPr>
            <p:cNvPr id="66" name="Picture 65" descr="6_vedge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04" y="1499387"/>
              <a:ext cx="243547" cy="237157"/>
            </a:xfrm>
            <a:prstGeom prst="rect">
              <a:avLst/>
            </a:prstGeom>
          </p:spPr>
        </p:pic>
        <p:pic>
          <p:nvPicPr>
            <p:cNvPr id="67" name="Picture 66" descr="6_vedge.png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6968" y="1024917"/>
              <a:ext cx="243547" cy="237157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805" y="1533064"/>
              <a:ext cx="156007" cy="203479"/>
            </a:xfrm>
            <a:prstGeom prst="rect">
              <a:avLst/>
            </a:prstGeom>
          </p:spPr>
        </p:pic>
        <p:grpSp>
          <p:nvGrpSpPr>
            <p:cNvPr id="23" name="Group 68"/>
            <p:cNvGrpSpPr/>
            <p:nvPr/>
          </p:nvGrpSpPr>
          <p:grpSpPr>
            <a:xfrm>
              <a:off x="841393" y="926750"/>
              <a:ext cx="2606267" cy="606314"/>
              <a:chOff x="6994609" y="3950171"/>
              <a:chExt cx="2606267" cy="606314"/>
            </a:xfrm>
          </p:grpSpPr>
          <p:sp>
            <p:nvSpPr>
              <p:cNvPr id="79" name="Cloud 78"/>
              <p:cNvSpPr/>
              <p:nvPr/>
            </p:nvSpPr>
            <p:spPr>
              <a:xfrm>
                <a:off x="6994609" y="3984962"/>
                <a:ext cx="1374566" cy="363911"/>
              </a:xfrm>
              <a:prstGeom prst="cloud">
                <a:avLst/>
              </a:prstGeom>
              <a:solidFill>
                <a:schemeClr val="bg1"/>
              </a:solidFill>
              <a:ln w="63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kern="0" dirty="0">
                    <a:solidFill>
                      <a:srgbClr val="595959"/>
                    </a:solidFill>
                    <a:latin typeface="Arial" charset="0"/>
                    <a:ea typeface="Arial" charset="0"/>
                    <a:cs typeface="Arial" charset="0"/>
                    <a:sym typeface="Arial"/>
                  </a:rPr>
                  <a:t>4G/LTE</a:t>
                </a:r>
              </a:p>
            </p:txBody>
          </p:sp>
          <p:sp>
            <p:nvSpPr>
              <p:cNvPr id="80" name="Cloud 79"/>
              <p:cNvSpPr/>
              <p:nvPr/>
            </p:nvSpPr>
            <p:spPr>
              <a:xfrm>
                <a:off x="7773455" y="4192574"/>
                <a:ext cx="1374566" cy="363911"/>
              </a:xfrm>
              <a:prstGeom prst="cloud">
                <a:avLst/>
              </a:prstGeom>
              <a:solidFill>
                <a:schemeClr val="bg1"/>
              </a:solidFill>
              <a:ln w="63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kern="0" dirty="0">
                    <a:solidFill>
                      <a:srgbClr val="595959"/>
                    </a:solidFill>
                    <a:latin typeface="Arial" charset="0"/>
                    <a:ea typeface="Arial" charset="0"/>
                    <a:cs typeface="Arial" charset="0"/>
                    <a:sym typeface="Arial"/>
                  </a:rPr>
                  <a:t>MPLS</a:t>
                </a:r>
              </a:p>
            </p:txBody>
          </p:sp>
          <p:sp>
            <p:nvSpPr>
              <p:cNvPr id="81" name="Cloud 80"/>
              <p:cNvSpPr/>
              <p:nvPr/>
            </p:nvSpPr>
            <p:spPr>
              <a:xfrm>
                <a:off x="8226310" y="3950171"/>
                <a:ext cx="1374566" cy="363911"/>
              </a:xfrm>
              <a:prstGeom prst="cloud">
                <a:avLst/>
              </a:prstGeom>
              <a:solidFill>
                <a:schemeClr val="bg1"/>
              </a:solidFill>
              <a:ln w="63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kern="0" dirty="0">
                    <a:solidFill>
                      <a:srgbClr val="595959"/>
                    </a:solidFill>
                    <a:latin typeface="Arial" charset="0"/>
                    <a:ea typeface="Arial" charset="0"/>
                    <a:cs typeface="Arial" charset="0"/>
                    <a:sym typeface="Arial"/>
                  </a:rPr>
                  <a:t>Internet</a:t>
                </a:r>
              </a:p>
            </p:txBody>
          </p:sp>
        </p:grpSp>
        <p:sp>
          <p:nvSpPr>
            <p:cNvPr id="70" name="Cloud 69"/>
            <p:cNvSpPr/>
            <p:nvPr/>
          </p:nvSpPr>
          <p:spPr>
            <a:xfrm>
              <a:off x="1528676" y="1472915"/>
              <a:ext cx="1374566" cy="363911"/>
            </a:xfrm>
            <a:prstGeom prst="cloud">
              <a:avLst/>
            </a:prstGeom>
            <a:solidFill>
              <a:schemeClr val="bg1"/>
            </a:solidFill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P2P Network</a:t>
              </a:r>
            </a:p>
          </p:txBody>
        </p:sp>
        <p:pic>
          <p:nvPicPr>
            <p:cNvPr id="71" name="Picture 70" descr="6_vedge.png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6968" y="1516224"/>
              <a:ext cx="243547" cy="237157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72317" y="1747245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Member location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153751" y="1775830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POPs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25510" y="612488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Datacenters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1110343" y="1333601"/>
              <a:ext cx="2603241" cy="299256"/>
            </a:xfrm>
            <a:custGeom>
              <a:avLst/>
              <a:gdLst>
                <a:gd name="connsiteX0" fmla="*/ 0 w 2603241"/>
                <a:gd name="connsiteY0" fmla="*/ 233942 h 299256"/>
                <a:gd name="connsiteX1" fmla="*/ 699796 w 2603241"/>
                <a:gd name="connsiteY1" fmla="*/ 677 h 299256"/>
                <a:gd name="connsiteX2" fmla="*/ 2603241 w 2603241"/>
                <a:gd name="connsiteY2" fmla="*/ 299256 h 299256"/>
                <a:gd name="connsiteX3" fmla="*/ 2603241 w 2603241"/>
                <a:gd name="connsiteY3" fmla="*/ 299256 h 29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3241" h="299256">
                  <a:moveTo>
                    <a:pt x="0" y="233942"/>
                  </a:moveTo>
                  <a:cubicBezTo>
                    <a:pt x="132961" y="111866"/>
                    <a:pt x="265923" y="-10209"/>
                    <a:pt x="699796" y="677"/>
                  </a:cubicBezTo>
                  <a:cubicBezTo>
                    <a:pt x="1133669" y="11563"/>
                    <a:pt x="2603241" y="299256"/>
                    <a:pt x="2603241" y="299256"/>
                  </a:cubicBezTo>
                  <a:lnTo>
                    <a:pt x="2603241" y="299256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1110343" y="1576873"/>
              <a:ext cx="2584579" cy="107750"/>
            </a:xfrm>
            <a:custGeom>
              <a:avLst/>
              <a:gdLst>
                <a:gd name="connsiteX0" fmla="*/ 0 w 2584579"/>
                <a:gd name="connsiteY0" fmla="*/ 0 h 107750"/>
                <a:gd name="connsiteX1" fmla="*/ 849086 w 2584579"/>
                <a:gd name="connsiteY1" fmla="*/ 102637 h 107750"/>
                <a:gd name="connsiteX2" fmla="*/ 2584579 w 2584579"/>
                <a:gd name="connsiteY2" fmla="*/ 93307 h 107750"/>
                <a:gd name="connsiteX3" fmla="*/ 2584579 w 2584579"/>
                <a:gd name="connsiteY3" fmla="*/ 93307 h 10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579" h="107750">
                  <a:moveTo>
                    <a:pt x="0" y="0"/>
                  </a:moveTo>
                  <a:cubicBezTo>
                    <a:pt x="209161" y="43543"/>
                    <a:pt x="418323" y="87086"/>
                    <a:pt x="849086" y="102637"/>
                  </a:cubicBezTo>
                  <a:cubicBezTo>
                    <a:pt x="1279849" y="118188"/>
                    <a:pt x="2584579" y="93307"/>
                    <a:pt x="2584579" y="93307"/>
                  </a:cubicBezTo>
                  <a:lnTo>
                    <a:pt x="2584579" y="93307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19673" y="1091682"/>
              <a:ext cx="2547258" cy="475861"/>
            </a:xfrm>
            <a:custGeom>
              <a:avLst/>
              <a:gdLst>
                <a:gd name="connsiteX0" fmla="*/ 0 w 2547258"/>
                <a:gd name="connsiteY0" fmla="*/ 475861 h 475861"/>
                <a:gd name="connsiteX1" fmla="*/ 765111 w 2547258"/>
                <a:gd name="connsiteY1" fmla="*/ 270587 h 475861"/>
                <a:gd name="connsiteX2" fmla="*/ 2547258 w 2547258"/>
                <a:gd name="connsiteY2" fmla="*/ 0 h 475861"/>
                <a:gd name="connsiteX3" fmla="*/ 2547258 w 2547258"/>
                <a:gd name="connsiteY3" fmla="*/ 0 h 4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258" h="475861">
                  <a:moveTo>
                    <a:pt x="0" y="475861"/>
                  </a:moveTo>
                  <a:cubicBezTo>
                    <a:pt x="170284" y="412879"/>
                    <a:pt x="340568" y="349897"/>
                    <a:pt x="765111" y="270587"/>
                  </a:cubicBezTo>
                  <a:cubicBezTo>
                    <a:pt x="1189654" y="191277"/>
                    <a:pt x="2547258" y="0"/>
                    <a:pt x="2547258" y="0"/>
                  </a:cubicBezTo>
                  <a:lnTo>
                    <a:pt x="2547258" y="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129004" y="1119673"/>
              <a:ext cx="2547257" cy="514579"/>
            </a:xfrm>
            <a:custGeom>
              <a:avLst/>
              <a:gdLst>
                <a:gd name="connsiteX0" fmla="*/ 0 w 2547257"/>
                <a:gd name="connsiteY0" fmla="*/ 475862 h 514579"/>
                <a:gd name="connsiteX1" fmla="*/ 1446245 w 2547257"/>
                <a:gd name="connsiteY1" fmla="*/ 466531 h 514579"/>
                <a:gd name="connsiteX2" fmla="*/ 2547257 w 2547257"/>
                <a:gd name="connsiteY2" fmla="*/ 0 h 514579"/>
                <a:gd name="connsiteX3" fmla="*/ 2547257 w 2547257"/>
                <a:gd name="connsiteY3" fmla="*/ 0 h 51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257" h="514579">
                  <a:moveTo>
                    <a:pt x="0" y="475862"/>
                  </a:moveTo>
                  <a:cubicBezTo>
                    <a:pt x="510851" y="510851"/>
                    <a:pt x="1021702" y="545841"/>
                    <a:pt x="1446245" y="466531"/>
                  </a:cubicBezTo>
                  <a:cubicBezTo>
                    <a:pt x="1870788" y="387221"/>
                    <a:pt x="2547257" y="0"/>
                    <a:pt x="2547257" y="0"/>
                  </a:cubicBezTo>
                  <a:lnTo>
                    <a:pt x="2547257" y="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</p:grpSp>
      <p:sp>
        <p:nvSpPr>
          <p:cNvPr id="83" name="Text Placeholder 1"/>
          <p:cNvSpPr txBox="1">
            <a:spLocks/>
          </p:cNvSpPr>
          <p:nvPr/>
        </p:nvSpPr>
        <p:spPr>
          <a:xfrm>
            <a:off x="452926" y="3835003"/>
            <a:ext cx="3015640" cy="3840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954" tIns="59978" rIns="119954" bIns="59978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95959"/>
                </a:solidFill>
                <a:latin typeface="Trebuchet MS" pitchFamily="34" charset="0"/>
                <a:sym typeface="Arial"/>
              </a:rPr>
              <a:t>High Availability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 txBox="1">
            <a:spLocks/>
          </p:cNvSpPr>
          <p:nvPr/>
        </p:nvSpPr>
        <p:spPr>
          <a:xfrm>
            <a:off x="452924" y="5765399"/>
            <a:ext cx="5431359" cy="767458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54" tIns="59978" rIns="119954" bIns="5997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68580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6pPr>
            <a:lvl7pPr marL="22288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7pPr>
            <a:lvl8pPr marL="25717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8pPr>
            <a:lvl9pPr marL="29146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400" b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SDWAN being software based and supporting Internet can enable a branch to be rerouted to any of the surviving SDWAN gateway thereby providing resiliency at low cost.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980611" y="3835005"/>
            <a:ext cx="5431359" cy="235339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9954" tIns="59978" rIns="119954" bIns="59978" rtlCol="0" anchor="ctr"/>
          <a:lstStyle/>
          <a:p>
            <a:pPr algn="ctr"/>
            <a:endParaRPr lang="en-US" kern="0" dirty="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25" name="Group 85"/>
          <p:cNvGrpSpPr/>
          <p:nvPr/>
        </p:nvGrpSpPr>
        <p:grpSpPr>
          <a:xfrm>
            <a:off x="5987952" y="3815195"/>
            <a:ext cx="5442048" cy="1858900"/>
            <a:chOff x="72317" y="612488"/>
            <a:chExt cx="4350144" cy="1394175"/>
          </a:xfrm>
        </p:grpSpPr>
        <p:pic>
          <p:nvPicPr>
            <p:cNvPr id="87" name="Picture 86" descr="6_vedge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04" y="1499387"/>
              <a:ext cx="243547" cy="237157"/>
            </a:xfrm>
            <a:prstGeom prst="rect">
              <a:avLst/>
            </a:prstGeom>
          </p:spPr>
        </p:pic>
        <p:pic>
          <p:nvPicPr>
            <p:cNvPr id="88" name="Picture 87" descr="6_vedge.png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6968" y="1024917"/>
              <a:ext cx="243547" cy="2371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805" y="1533064"/>
              <a:ext cx="156007" cy="203479"/>
            </a:xfrm>
            <a:prstGeom prst="rect">
              <a:avLst/>
            </a:prstGeom>
          </p:spPr>
        </p:pic>
        <p:sp>
          <p:nvSpPr>
            <p:cNvPr id="102" name="Cloud 101"/>
            <p:cNvSpPr/>
            <p:nvPr/>
          </p:nvSpPr>
          <p:spPr>
            <a:xfrm>
              <a:off x="1570092" y="1046856"/>
              <a:ext cx="1374566" cy="363911"/>
            </a:xfrm>
            <a:prstGeom prst="cloud">
              <a:avLst/>
            </a:prstGeom>
            <a:solidFill>
              <a:schemeClr val="bg1"/>
            </a:solidFill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Internet</a:t>
              </a:r>
            </a:p>
          </p:txBody>
        </p:sp>
        <p:sp>
          <p:nvSpPr>
            <p:cNvPr id="91" name="Cloud 90"/>
            <p:cNvSpPr/>
            <p:nvPr/>
          </p:nvSpPr>
          <p:spPr>
            <a:xfrm>
              <a:off x="1528676" y="1472915"/>
              <a:ext cx="1374566" cy="363911"/>
            </a:xfrm>
            <a:prstGeom prst="cloud">
              <a:avLst/>
            </a:prstGeom>
            <a:solidFill>
              <a:schemeClr val="bg1"/>
            </a:solidFill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P2P Network</a:t>
              </a:r>
            </a:p>
          </p:txBody>
        </p:sp>
        <p:pic>
          <p:nvPicPr>
            <p:cNvPr id="92" name="Picture 91" descr="6_vedge.png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6968" y="1516224"/>
              <a:ext cx="243547" cy="237157"/>
            </a:xfrm>
            <a:prstGeom prst="rect">
              <a:avLst/>
            </a:prstGeom>
          </p:spPr>
        </p:pic>
        <p:sp>
          <p:nvSpPr>
            <p:cNvPr id="93" name="Rectangle 92"/>
            <p:cNvSpPr/>
            <p:nvPr/>
          </p:nvSpPr>
          <p:spPr>
            <a:xfrm>
              <a:off x="72317" y="1747245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Member location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153751" y="1775830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POPs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25510" y="612488"/>
              <a:ext cx="1268710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  <a:sym typeface="Arial"/>
                </a:rPr>
                <a:t>NSE Datacenters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110343" y="1333601"/>
              <a:ext cx="2603241" cy="299256"/>
            </a:xfrm>
            <a:custGeom>
              <a:avLst/>
              <a:gdLst>
                <a:gd name="connsiteX0" fmla="*/ 0 w 2603241"/>
                <a:gd name="connsiteY0" fmla="*/ 233942 h 299256"/>
                <a:gd name="connsiteX1" fmla="*/ 699796 w 2603241"/>
                <a:gd name="connsiteY1" fmla="*/ 677 h 299256"/>
                <a:gd name="connsiteX2" fmla="*/ 2603241 w 2603241"/>
                <a:gd name="connsiteY2" fmla="*/ 299256 h 299256"/>
                <a:gd name="connsiteX3" fmla="*/ 2603241 w 2603241"/>
                <a:gd name="connsiteY3" fmla="*/ 299256 h 29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3241" h="299256">
                  <a:moveTo>
                    <a:pt x="0" y="233942"/>
                  </a:moveTo>
                  <a:cubicBezTo>
                    <a:pt x="132961" y="111866"/>
                    <a:pt x="265923" y="-10209"/>
                    <a:pt x="699796" y="677"/>
                  </a:cubicBezTo>
                  <a:cubicBezTo>
                    <a:pt x="1133669" y="11563"/>
                    <a:pt x="2603241" y="299256"/>
                    <a:pt x="2603241" y="299256"/>
                  </a:cubicBezTo>
                  <a:lnTo>
                    <a:pt x="2603241" y="299256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110343" y="1576873"/>
              <a:ext cx="2584579" cy="107750"/>
            </a:xfrm>
            <a:custGeom>
              <a:avLst/>
              <a:gdLst>
                <a:gd name="connsiteX0" fmla="*/ 0 w 2584579"/>
                <a:gd name="connsiteY0" fmla="*/ 0 h 107750"/>
                <a:gd name="connsiteX1" fmla="*/ 849086 w 2584579"/>
                <a:gd name="connsiteY1" fmla="*/ 102637 h 107750"/>
                <a:gd name="connsiteX2" fmla="*/ 2584579 w 2584579"/>
                <a:gd name="connsiteY2" fmla="*/ 93307 h 107750"/>
                <a:gd name="connsiteX3" fmla="*/ 2584579 w 2584579"/>
                <a:gd name="connsiteY3" fmla="*/ 93307 h 10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4579" h="107750">
                  <a:moveTo>
                    <a:pt x="0" y="0"/>
                  </a:moveTo>
                  <a:cubicBezTo>
                    <a:pt x="209161" y="43543"/>
                    <a:pt x="418323" y="87086"/>
                    <a:pt x="849086" y="102637"/>
                  </a:cubicBezTo>
                  <a:cubicBezTo>
                    <a:pt x="1279849" y="118188"/>
                    <a:pt x="2584579" y="93307"/>
                    <a:pt x="2584579" y="93307"/>
                  </a:cubicBezTo>
                  <a:lnTo>
                    <a:pt x="2584579" y="93307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kern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  <a:sym typeface="Arial"/>
              </a:endParaRPr>
            </a:p>
          </p:txBody>
        </p:sp>
      </p:grpSp>
      <p:sp>
        <p:nvSpPr>
          <p:cNvPr id="104" name="Text Placeholder 1"/>
          <p:cNvSpPr txBox="1">
            <a:spLocks/>
          </p:cNvSpPr>
          <p:nvPr/>
        </p:nvSpPr>
        <p:spPr>
          <a:xfrm>
            <a:off x="5980613" y="3835003"/>
            <a:ext cx="3015640" cy="38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9954" tIns="59978" rIns="119954" bIns="59978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95959"/>
                </a:solidFill>
                <a:latin typeface="Trebuchet MS" pitchFamily="34" charset="0"/>
                <a:sym typeface="Arial"/>
              </a:rPr>
              <a:t>App aware routing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FDFC4747-B6F2-433A-9DC7-73F9D9F8736C}"/>
              </a:ext>
            </a:extLst>
          </p:cNvPr>
          <p:cNvSpPr txBox="1">
            <a:spLocks/>
          </p:cNvSpPr>
          <p:nvPr/>
        </p:nvSpPr>
        <p:spPr>
          <a:xfrm>
            <a:off x="5980611" y="5765399"/>
            <a:ext cx="5431359" cy="767458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9954" tIns="59978" rIns="119954" bIns="5997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68580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6pPr>
            <a:lvl7pPr marL="22288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7pPr>
            <a:lvl8pPr marL="25717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8pPr>
            <a:lvl9pPr marL="29146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400" b="0" dirty="0">
                <a:solidFill>
                  <a:prstClr val="white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SDWAN brings in Application visibility thereby enabling routing to be application based. High cost links could be used for real-time apps and the rest could be routed on Internet</a:t>
            </a:r>
          </a:p>
        </p:txBody>
      </p:sp>
      <p:sp>
        <p:nvSpPr>
          <p:cNvPr id="106" name="Trapezoid 105"/>
          <p:cNvSpPr/>
          <p:nvPr/>
        </p:nvSpPr>
        <p:spPr>
          <a:xfrm rot="10800000">
            <a:off x="6954615" y="4934587"/>
            <a:ext cx="236619" cy="176976"/>
          </a:xfrm>
          <a:prstGeom prst="trapezoid">
            <a:avLst>
              <a:gd name="adj" fmla="val 80434"/>
            </a:avLst>
          </a:prstGeom>
          <a:gradFill flip="none" rotWithShape="1">
            <a:gsLst>
              <a:gs pos="0">
                <a:schemeClr val="accent1"/>
              </a:gs>
              <a:gs pos="100000">
                <a:prstClr val="white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19954" tIns="59978" rIns="119954" bIns="59978" rtlCol="0" anchor="ctr"/>
          <a:lstStyle/>
          <a:p>
            <a:pPr algn="ctr"/>
            <a:endParaRPr lang="en-US" kern="0" dirty="0">
              <a:solidFill>
                <a:prstClr val="black"/>
              </a:solidFill>
              <a:sym typeface="Arial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687" y="4438074"/>
            <a:ext cx="600198" cy="623271"/>
          </a:xfrm>
          <a:prstGeom prst="rect">
            <a:avLst/>
          </a:prstGeom>
        </p:spPr>
      </p:pic>
      <p:grpSp>
        <p:nvGrpSpPr>
          <p:cNvPr id="26" name="Group 107"/>
          <p:cNvGrpSpPr/>
          <p:nvPr/>
        </p:nvGrpSpPr>
        <p:grpSpPr>
          <a:xfrm>
            <a:off x="6954616" y="4540717"/>
            <a:ext cx="448718" cy="281583"/>
            <a:chOff x="1616311" y="2683507"/>
            <a:chExt cx="903573" cy="666537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6311" y="2683507"/>
              <a:ext cx="441077" cy="32613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092784" y="2683507"/>
              <a:ext cx="414972" cy="32613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682064" y="3043512"/>
              <a:ext cx="309572" cy="28959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031633" y="3026578"/>
              <a:ext cx="488251" cy="323466"/>
            </a:xfrm>
            <a:prstGeom prst="rect">
              <a:avLst/>
            </a:prstGeom>
          </p:spPr>
        </p:pic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11505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MEMBERS USECASES WITH SDWAN</a:t>
            </a:r>
          </a:p>
        </p:txBody>
      </p:sp>
    </p:spTree>
    <p:extLst>
      <p:ext uri="{BB962C8B-B14F-4D97-AF65-F5344CB8AC3E}">
        <p14:creationId xmlns:p14="http://schemas.microsoft.com/office/powerpoint/2010/main" val="406709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endParaRPr lang="en-IN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63425" y="1185937"/>
          <a:ext cx="7149453" cy="540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48296" y="1293486"/>
            <a:ext cx="2246650" cy="474056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9954" tIns="59978" rIns="119954" bIns="59978" rtlCol="0" anchor="ctr"/>
          <a:lstStyle/>
          <a:p>
            <a:pPr algn="ctr"/>
            <a:r>
              <a:rPr lang="en-US" sz="1400" b="1" kern="0" dirty="0">
                <a:solidFill>
                  <a:srgbClr val="595959"/>
                </a:solidFill>
                <a:latin typeface="Trebuchet MS" pitchFamily="34" charset="0"/>
                <a:sym typeface="Arial"/>
              </a:rPr>
              <a:t>AES 256-bit encryption</a:t>
            </a:r>
            <a:endParaRPr lang="en-US" sz="1400" b="1" kern="0" dirty="0">
              <a:solidFill>
                <a:srgbClr val="595959"/>
              </a:solidFill>
              <a:latin typeface="Trebuchet MS" pitchFamily="34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8067" y="1293486"/>
            <a:ext cx="2153039" cy="49244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9954" tIns="59978" rIns="119954" bIns="59978" rtlCol="0" anchor="ctr"/>
          <a:lstStyle/>
          <a:p>
            <a:pPr algn="ctr"/>
            <a:r>
              <a:rPr lang="en-US" sz="1400" b="1" kern="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Upto 20Mbps/sector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1938" y="1293486"/>
            <a:ext cx="2196216" cy="49244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9954" tIns="59978" rIns="119954" bIns="59978" rtlCol="0" anchor="ctr"/>
          <a:lstStyle/>
          <a:p>
            <a:pPr algn="ctr"/>
            <a:r>
              <a:rPr lang="en-US" sz="1400" b="1" kern="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  <a:sym typeface="Arial"/>
              </a:rPr>
              <a:t>Multicast support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11505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OUR WIRELESS ACCESS AS A LAST MILE FOR MEMBERS CONNECTIVITY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772400" y="1276350"/>
            <a:ext cx="3657600" cy="4267200"/>
          </a:xfrm>
          <a:prstGeom prst="rect">
            <a:avLst/>
          </a:prstGeom>
        </p:spPr>
        <p:txBody>
          <a:bodyPr lIns="119969" tIns="59985" rIns="119969" bIns="59985"/>
          <a:lstStyle/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Largest Point-to-point and Point-to-Multipoint fixed wireless deployments in the country </a:t>
            </a:r>
          </a:p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Operates in the licensed 5.725-5.825 GHz band </a:t>
            </a:r>
          </a:p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itchFamily="34" charset="0"/>
                <a:ea typeface="Arial" charset="0"/>
                <a:cs typeface="Arial" charset="0"/>
              </a:rPr>
              <a:t>BSE can leverage the wireless infrastructure through: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rebuchet MS" pitchFamily="34" charset="0"/>
                <a:ea typeface="Arial" charset="0"/>
                <a:cs typeface="Arial" charset="0"/>
              </a:rPr>
              <a:t>Members can leverage Sify wireless link as a cost-effective way to connect their offices to the BSE network either as primary or as a backup solution to their existing wired media. 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rebuchet MS" pitchFamily="34" charset="0"/>
                <a:ea typeface="Arial" charset="0"/>
                <a:cs typeface="Arial" charset="0"/>
              </a:rPr>
              <a:t>Invest and setup new Base stations to enable connectivity</a:t>
            </a:r>
          </a:p>
        </p:txBody>
      </p:sp>
    </p:spTree>
    <p:extLst>
      <p:ext uri="{BB962C8B-B14F-4D97-AF65-F5344CB8AC3E}">
        <p14:creationId xmlns:p14="http://schemas.microsoft.com/office/powerpoint/2010/main" val="693142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47675" y="1163552"/>
            <a:ext cx="10953752" cy="5262123"/>
            <a:chOff x="247650" y="836714"/>
            <a:chExt cx="11391902" cy="54726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7A53F0-E4AE-C145-A70C-82D372D071E6}"/>
                </a:ext>
              </a:extLst>
            </p:cNvPr>
            <p:cNvSpPr/>
            <p:nvPr/>
          </p:nvSpPr>
          <p:spPr>
            <a:xfrm>
              <a:off x="247653" y="853239"/>
              <a:ext cx="2789222" cy="1774444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endPara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08AC39-A791-6B4A-99F4-95E79F623C1E}"/>
                </a:ext>
              </a:extLst>
            </p:cNvPr>
            <p:cNvSpPr/>
            <p:nvPr/>
          </p:nvSpPr>
          <p:spPr>
            <a:xfrm>
              <a:off x="5980576" y="836715"/>
              <a:ext cx="2789222" cy="17744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Member life cycle management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BA5EC8-6CDD-FE44-B47A-9B8974ECD521}"/>
                </a:ext>
              </a:extLst>
            </p:cNvPr>
            <p:cNvSpPr/>
            <p:nvPr/>
          </p:nvSpPr>
          <p:spPr>
            <a:xfrm>
              <a:off x="8843751" y="2684755"/>
              <a:ext cx="2789222" cy="17744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Service catalogue porting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1735C5-84BC-924C-8519-C465E6D60417}"/>
                </a:ext>
              </a:extLst>
            </p:cNvPr>
            <p:cNvSpPr/>
            <p:nvPr/>
          </p:nvSpPr>
          <p:spPr>
            <a:xfrm>
              <a:off x="5987133" y="2685795"/>
              <a:ext cx="2789222" cy="1774444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Billing &amp; Invoicing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259BEB-B25C-7C43-8148-45A80BC2BDB9}"/>
                </a:ext>
              </a:extLst>
            </p:cNvPr>
            <p:cNvSpPr/>
            <p:nvPr/>
          </p:nvSpPr>
          <p:spPr>
            <a:xfrm>
              <a:off x="3117403" y="853239"/>
              <a:ext cx="2789222" cy="1774444"/>
            </a:xfrm>
            <a:prstGeom prst="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Project View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914522-4E88-5C43-A34F-FB664F4E4B13}"/>
                </a:ext>
              </a:extLst>
            </p:cNvPr>
            <p:cNvSpPr/>
            <p:nvPr/>
          </p:nvSpPr>
          <p:spPr>
            <a:xfrm>
              <a:off x="5980576" y="4534878"/>
              <a:ext cx="2789222" cy="17744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Sales service portal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6B497B-6A8F-764A-9E43-E77A26278F09}"/>
                </a:ext>
              </a:extLst>
            </p:cNvPr>
            <p:cNvSpPr/>
            <p:nvPr/>
          </p:nvSpPr>
          <p:spPr>
            <a:xfrm>
              <a:off x="247650" y="2684755"/>
              <a:ext cx="2789222" cy="1774444"/>
            </a:xfrm>
            <a:prstGeom prst="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Operations View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64477F-EC1B-AD48-81D7-FFF9EE6849E0}"/>
                </a:ext>
              </a:extLst>
            </p:cNvPr>
            <p:cNvSpPr/>
            <p:nvPr/>
          </p:nvSpPr>
          <p:spPr>
            <a:xfrm>
              <a:off x="247653" y="4516270"/>
              <a:ext cx="2789222" cy="1774444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Self-care digital platform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FA1392A-91FD-E542-9C21-BE7854132DB9}"/>
                </a:ext>
              </a:extLst>
            </p:cNvPr>
            <p:cNvSpPr/>
            <p:nvPr/>
          </p:nvSpPr>
          <p:spPr>
            <a:xfrm>
              <a:off x="3117400" y="2684755"/>
              <a:ext cx="2789222" cy="17744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SLA Reporting</a:t>
              </a:r>
            </a:p>
            <a:p>
              <a:pPr algn="ctr"/>
              <a:endParaRPr lang="en-US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87D4CA-E8FE-9045-8915-00574FEE4907}"/>
                </a:ext>
              </a:extLst>
            </p:cNvPr>
            <p:cNvSpPr/>
            <p:nvPr/>
          </p:nvSpPr>
          <p:spPr>
            <a:xfrm>
              <a:off x="8843752" y="836714"/>
              <a:ext cx="2789222" cy="1774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Service management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16E706C-9F6B-7644-BD7E-1C1DCBC8BCDF}"/>
                </a:ext>
              </a:extLst>
            </p:cNvPr>
            <p:cNvSpPr/>
            <p:nvPr/>
          </p:nvSpPr>
          <p:spPr>
            <a:xfrm>
              <a:off x="3104269" y="4534878"/>
              <a:ext cx="2789222" cy="1774444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Possibility to integrate payments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341FDB-4DE3-AF49-B4C4-B5244A4340FD}"/>
                </a:ext>
              </a:extLst>
            </p:cNvPr>
            <p:cNvSpPr/>
            <p:nvPr/>
          </p:nvSpPr>
          <p:spPr>
            <a:xfrm>
              <a:off x="738870" y="1377115"/>
              <a:ext cx="1806783" cy="675125"/>
            </a:xfrm>
            <a:prstGeom prst="rect">
              <a:avLst/>
            </a:prstGeom>
            <a:ln>
              <a:noFill/>
            </a:ln>
          </p:spPr>
          <p:txBody>
            <a:bodyPr wrap="none" lIns="119954" tIns="59978" rIns="119954" bIns="59978">
              <a:spAutoFit/>
            </a:bodyPr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NSE branded </a:t>
              </a:r>
            </a:p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Platform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3A5DE3F-ED31-D94D-9A20-70E35C99DE89}"/>
                </a:ext>
              </a:extLst>
            </p:cNvPr>
            <p:cNvSpPr/>
            <p:nvPr/>
          </p:nvSpPr>
          <p:spPr>
            <a:xfrm>
              <a:off x="8850330" y="4516270"/>
              <a:ext cx="2789222" cy="17744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954" tIns="59978" rIns="119954" bIns="59978" rtlCol="0" anchor="ctr"/>
            <a:lstStyle/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Promotions and </a:t>
              </a:r>
            </a:p>
            <a:p>
              <a:pPr algn="ctr"/>
              <a:r>
                <a:rPr lang="en-US" kern="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campaign 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DFA06F4-E128-427C-B38B-7DEE0CEAF6A6}"/>
              </a:ext>
            </a:extLst>
          </p:cNvPr>
          <p:cNvSpPr/>
          <p:nvPr/>
        </p:nvSpPr>
        <p:spPr>
          <a:xfrm>
            <a:off x="381468" y="447376"/>
            <a:ext cx="11505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AAKAASH: A DIGITAL PLATFORM FOR MEMBERS</a:t>
            </a:r>
          </a:p>
        </p:txBody>
      </p:sp>
    </p:spTree>
    <p:extLst>
      <p:ext uri="{BB962C8B-B14F-4D97-AF65-F5344CB8AC3E}">
        <p14:creationId xmlns:p14="http://schemas.microsoft.com/office/powerpoint/2010/main" val="301991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F2692-5F9D-4EB4-9ED7-0FA1B3504397}"/>
              </a:ext>
            </a:extLst>
          </p:cNvPr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9643AC-1432-4F08-84A0-57E3C19E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51" y="4203238"/>
            <a:ext cx="38531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SIFY TECHNOLOGIES</a:t>
            </a:r>
            <a:endParaRPr lang="en-US" sz="3200" dirty="0">
              <a:solidFill>
                <a:prstClr val="white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A6FD32-7510-4661-B7AC-98380426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815" y="3111619"/>
            <a:ext cx="6439207" cy="1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SIFY AS STRATEGIC PARTNER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93349F-82C3-4250-9FF9-40411987895F}"/>
              </a:ext>
            </a:extLst>
          </p:cNvPr>
          <p:cNvCxnSpPr>
            <a:cxnSpLocks/>
          </p:cNvCxnSpPr>
          <p:nvPr/>
        </p:nvCxnSpPr>
        <p:spPr>
          <a:xfrm>
            <a:off x="228600" y="3855808"/>
            <a:ext cx="42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>
            <a:extLst>
              <a:ext uri="{FF2B5EF4-FFF2-40B4-BE49-F238E27FC236}">
                <a16:creationId xmlns:a16="http://schemas.microsoft.com/office/drawing/2014/main" id="{4FD2CC9A-EB0E-42FA-AC67-E7605201FFA7}"/>
              </a:ext>
            </a:extLst>
          </p:cNvPr>
          <p:cNvGrpSpPr/>
          <p:nvPr/>
        </p:nvGrpSpPr>
        <p:grpSpPr>
          <a:xfrm>
            <a:off x="583768" y="1748355"/>
            <a:ext cx="3533336" cy="1870588"/>
            <a:chOff x="10675938" y="355600"/>
            <a:chExt cx="1133476" cy="60007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8039BDF-D99E-436B-B52A-D5E2C199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6" y="355600"/>
              <a:ext cx="546100" cy="600075"/>
            </a:xfrm>
            <a:custGeom>
              <a:avLst/>
              <a:gdLst/>
              <a:ahLst/>
              <a:cxnLst>
                <a:cxn ang="0">
                  <a:pos x="727" y="1051"/>
                </a:cxn>
                <a:cxn ang="0">
                  <a:pos x="674" y="1103"/>
                </a:cxn>
                <a:cxn ang="0">
                  <a:pos x="615" y="1128"/>
                </a:cxn>
                <a:cxn ang="0">
                  <a:pos x="524" y="1135"/>
                </a:cxn>
                <a:cxn ang="0">
                  <a:pos x="482" y="1057"/>
                </a:cxn>
                <a:cxn ang="0">
                  <a:pos x="503" y="1004"/>
                </a:cxn>
                <a:cxn ang="0">
                  <a:pos x="576" y="997"/>
                </a:cxn>
                <a:cxn ang="0">
                  <a:pos x="618" y="975"/>
                </a:cxn>
                <a:cxn ang="0">
                  <a:pos x="641" y="943"/>
                </a:cxn>
                <a:cxn ang="0">
                  <a:pos x="648" y="904"/>
                </a:cxn>
                <a:cxn ang="0">
                  <a:pos x="639" y="854"/>
                </a:cxn>
                <a:cxn ang="0">
                  <a:pos x="612" y="772"/>
                </a:cxn>
                <a:cxn ang="0">
                  <a:pos x="503" y="493"/>
                </a:cxn>
                <a:cxn ang="0">
                  <a:pos x="470" y="411"/>
                </a:cxn>
                <a:cxn ang="0">
                  <a:pos x="458" y="392"/>
                </a:cxn>
                <a:cxn ang="0">
                  <a:pos x="434" y="382"/>
                </a:cxn>
                <a:cxn ang="0">
                  <a:pos x="274" y="382"/>
                </a:cxn>
                <a:cxn ang="0">
                  <a:pos x="271" y="763"/>
                </a:cxn>
                <a:cxn ang="0">
                  <a:pos x="271" y="886"/>
                </a:cxn>
                <a:cxn ang="0">
                  <a:pos x="128" y="887"/>
                </a:cxn>
                <a:cxn ang="0">
                  <a:pos x="125" y="506"/>
                </a:cxn>
                <a:cxn ang="0">
                  <a:pos x="125" y="383"/>
                </a:cxn>
                <a:cxn ang="0">
                  <a:pos x="3" y="382"/>
                </a:cxn>
                <a:cxn ang="0">
                  <a:pos x="0" y="264"/>
                </a:cxn>
                <a:cxn ang="0">
                  <a:pos x="124" y="262"/>
                </a:cxn>
                <a:cxn ang="0">
                  <a:pos x="137" y="185"/>
                </a:cxn>
                <a:cxn ang="0">
                  <a:pos x="179" y="92"/>
                </a:cxn>
                <a:cxn ang="0">
                  <a:pos x="248" y="29"/>
                </a:cxn>
                <a:cxn ang="0">
                  <a:pos x="333" y="2"/>
                </a:cxn>
                <a:cxn ang="0">
                  <a:pos x="448" y="15"/>
                </a:cxn>
                <a:cxn ang="0">
                  <a:pos x="441" y="134"/>
                </a:cxn>
                <a:cxn ang="0">
                  <a:pos x="383" y="121"/>
                </a:cxn>
                <a:cxn ang="0">
                  <a:pos x="340" y="126"/>
                </a:cxn>
                <a:cxn ang="0">
                  <a:pos x="307" y="149"/>
                </a:cxn>
                <a:cxn ang="0">
                  <a:pos x="282" y="185"/>
                </a:cxn>
                <a:cxn ang="0">
                  <a:pos x="271" y="231"/>
                </a:cxn>
                <a:cxn ang="0">
                  <a:pos x="347" y="262"/>
                </a:cxn>
                <a:cxn ang="0">
                  <a:pos x="493" y="262"/>
                </a:cxn>
                <a:cxn ang="0">
                  <a:pos x="517" y="262"/>
                </a:cxn>
                <a:cxn ang="0">
                  <a:pos x="559" y="277"/>
                </a:cxn>
                <a:cxn ang="0">
                  <a:pos x="628" y="432"/>
                </a:cxn>
                <a:cxn ang="0">
                  <a:pos x="721" y="673"/>
                </a:cxn>
                <a:cxn ang="0">
                  <a:pos x="766" y="591"/>
                </a:cxn>
                <a:cxn ang="0">
                  <a:pos x="835" y="398"/>
                </a:cxn>
                <a:cxn ang="0">
                  <a:pos x="783" y="382"/>
                </a:cxn>
                <a:cxn ang="0">
                  <a:pos x="742" y="313"/>
                </a:cxn>
                <a:cxn ang="0">
                  <a:pos x="838" y="262"/>
                </a:cxn>
                <a:cxn ang="0">
                  <a:pos x="1018" y="262"/>
                </a:cxn>
                <a:cxn ang="0">
                  <a:pos x="996" y="357"/>
                </a:cxn>
                <a:cxn ang="0">
                  <a:pos x="845" y="762"/>
                </a:cxn>
              </a:cxnLst>
              <a:rect l="0" t="0" r="r" b="b"/>
              <a:pathLst>
                <a:path w="1032" h="1135">
                  <a:moveTo>
                    <a:pt x="760" y="987"/>
                  </a:moveTo>
                  <a:lnTo>
                    <a:pt x="750" y="1011"/>
                  </a:lnTo>
                  <a:lnTo>
                    <a:pt x="739" y="1033"/>
                  </a:lnTo>
                  <a:lnTo>
                    <a:pt x="727" y="1051"/>
                  </a:lnTo>
                  <a:lnTo>
                    <a:pt x="714" y="1069"/>
                  </a:lnTo>
                  <a:lnTo>
                    <a:pt x="701" y="1082"/>
                  </a:lnTo>
                  <a:lnTo>
                    <a:pt x="688" y="1094"/>
                  </a:lnTo>
                  <a:lnTo>
                    <a:pt x="674" y="1103"/>
                  </a:lnTo>
                  <a:lnTo>
                    <a:pt x="660" y="1112"/>
                  </a:lnTo>
                  <a:lnTo>
                    <a:pt x="645" y="1118"/>
                  </a:lnTo>
                  <a:lnTo>
                    <a:pt x="629" y="1123"/>
                  </a:lnTo>
                  <a:lnTo>
                    <a:pt x="615" y="1128"/>
                  </a:lnTo>
                  <a:lnTo>
                    <a:pt x="599" y="1130"/>
                  </a:lnTo>
                  <a:lnTo>
                    <a:pt x="567" y="1133"/>
                  </a:lnTo>
                  <a:lnTo>
                    <a:pt x="537" y="1135"/>
                  </a:lnTo>
                  <a:lnTo>
                    <a:pt x="524" y="1135"/>
                  </a:lnTo>
                  <a:lnTo>
                    <a:pt x="510" y="1133"/>
                  </a:lnTo>
                  <a:lnTo>
                    <a:pt x="497" y="1132"/>
                  </a:lnTo>
                  <a:lnTo>
                    <a:pt x="482" y="1132"/>
                  </a:lnTo>
                  <a:lnTo>
                    <a:pt x="482" y="1057"/>
                  </a:lnTo>
                  <a:lnTo>
                    <a:pt x="482" y="1020"/>
                  </a:lnTo>
                  <a:lnTo>
                    <a:pt x="482" y="1005"/>
                  </a:lnTo>
                  <a:lnTo>
                    <a:pt x="482" y="1004"/>
                  </a:lnTo>
                  <a:lnTo>
                    <a:pt x="503" y="1004"/>
                  </a:lnTo>
                  <a:lnTo>
                    <a:pt x="523" y="1004"/>
                  </a:lnTo>
                  <a:lnTo>
                    <a:pt x="543" y="1004"/>
                  </a:lnTo>
                  <a:lnTo>
                    <a:pt x="562" y="1001"/>
                  </a:lnTo>
                  <a:lnTo>
                    <a:pt x="576" y="997"/>
                  </a:lnTo>
                  <a:lnTo>
                    <a:pt x="589" y="992"/>
                  </a:lnTo>
                  <a:lnTo>
                    <a:pt x="599" y="987"/>
                  </a:lnTo>
                  <a:lnTo>
                    <a:pt x="609" y="981"/>
                  </a:lnTo>
                  <a:lnTo>
                    <a:pt x="618" y="975"/>
                  </a:lnTo>
                  <a:lnTo>
                    <a:pt x="625" y="968"/>
                  </a:lnTo>
                  <a:lnTo>
                    <a:pt x="632" y="961"/>
                  </a:lnTo>
                  <a:lnTo>
                    <a:pt x="637" y="952"/>
                  </a:lnTo>
                  <a:lnTo>
                    <a:pt x="641" y="943"/>
                  </a:lnTo>
                  <a:lnTo>
                    <a:pt x="644" y="935"/>
                  </a:lnTo>
                  <a:lnTo>
                    <a:pt x="647" y="925"/>
                  </a:lnTo>
                  <a:lnTo>
                    <a:pt x="647" y="915"/>
                  </a:lnTo>
                  <a:lnTo>
                    <a:pt x="648" y="904"/>
                  </a:lnTo>
                  <a:lnTo>
                    <a:pt x="647" y="893"/>
                  </a:lnTo>
                  <a:lnTo>
                    <a:pt x="645" y="880"/>
                  </a:lnTo>
                  <a:lnTo>
                    <a:pt x="642" y="868"/>
                  </a:lnTo>
                  <a:lnTo>
                    <a:pt x="639" y="854"/>
                  </a:lnTo>
                  <a:lnTo>
                    <a:pt x="635" y="838"/>
                  </a:lnTo>
                  <a:lnTo>
                    <a:pt x="628" y="817"/>
                  </a:lnTo>
                  <a:lnTo>
                    <a:pt x="621" y="795"/>
                  </a:lnTo>
                  <a:lnTo>
                    <a:pt x="612" y="772"/>
                  </a:lnTo>
                  <a:lnTo>
                    <a:pt x="603" y="749"/>
                  </a:lnTo>
                  <a:lnTo>
                    <a:pt x="559" y="637"/>
                  </a:lnTo>
                  <a:lnTo>
                    <a:pt x="526" y="553"/>
                  </a:lnTo>
                  <a:lnTo>
                    <a:pt x="503" y="493"/>
                  </a:lnTo>
                  <a:lnTo>
                    <a:pt x="485" y="452"/>
                  </a:lnTo>
                  <a:lnTo>
                    <a:pt x="477" y="428"/>
                  </a:lnTo>
                  <a:lnTo>
                    <a:pt x="471" y="415"/>
                  </a:lnTo>
                  <a:lnTo>
                    <a:pt x="470" y="411"/>
                  </a:lnTo>
                  <a:lnTo>
                    <a:pt x="470" y="411"/>
                  </a:lnTo>
                  <a:lnTo>
                    <a:pt x="465" y="402"/>
                  </a:lnTo>
                  <a:lnTo>
                    <a:pt x="462" y="396"/>
                  </a:lnTo>
                  <a:lnTo>
                    <a:pt x="458" y="392"/>
                  </a:lnTo>
                  <a:lnTo>
                    <a:pt x="452" y="388"/>
                  </a:lnTo>
                  <a:lnTo>
                    <a:pt x="448" y="385"/>
                  </a:lnTo>
                  <a:lnTo>
                    <a:pt x="441" y="383"/>
                  </a:lnTo>
                  <a:lnTo>
                    <a:pt x="434" y="382"/>
                  </a:lnTo>
                  <a:lnTo>
                    <a:pt x="425" y="382"/>
                  </a:lnTo>
                  <a:lnTo>
                    <a:pt x="336" y="382"/>
                  </a:lnTo>
                  <a:lnTo>
                    <a:pt x="290" y="382"/>
                  </a:lnTo>
                  <a:lnTo>
                    <a:pt x="274" y="382"/>
                  </a:lnTo>
                  <a:lnTo>
                    <a:pt x="271" y="382"/>
                  </a:lnTo>
                  <a:lnTo>
                    <a:pt x="271" y="549"/>
                  </a:lnTo>
                  <a:lnTo>
                    <a:pt x="271" y="674"/>
                  </a:lnTo>
                  <a:lnTo>
                    <a:pt x="271" y="763"/>
                  </a:lnTo>
                  <a:lnTo>
                    <a:pt x="271" y="824"/>
                  </a:lnTo>
                  <a:lnTo>
                    <a:pt x="271" y="861"/>
                  </a:lnTo>
                  <a:lnTo>
                    <a:pt x="271" y="880"/>
                  </a:lnTo>
                  <a:lnTo>
                    <a:pt x="271" y="886"/>
                  </a:lnTo>
                  <a:lnTo>
                    <a:pt x="271" y="887"/>
                  </a:lnTo>
                  <a:lnTo>
                    <a:pt x="187" y="887"/>
                  </a:lnTo>
                  <a:lnTo>
                    <a:pt x="144" y="887"/>
                  </a:lnTo>
                  <a:lnTo>
                    <a:pt x="128" y="887"/>
                  </a:lnTo>
                  <a:lnTo>
                    <a:pt x="125" y="887"/>
                  </a:lnTo>
                  <a:lnTo>
                    <a:pt x="125" y="720"/>
                  </a:lnTo>
                  <a:lnTo>
                    <a:pt x="125" y="595"/>
                  </a:lnTo>
                  <a:lnTo>
                    <a:pt x="125" y="506"/>
                  </a:lnTo>
                  <a:lnTo>
                    <a:pt x="125" y="445"/>
                  </a:lnTo>
                  <a:lnTo>
                    <a:pt x="125" y="408"/>
                  </a:lnTo>
                  <a:lnTo>
                    <a:pt x="125" y="389"/>
                  </a:lnTo>
                  <a:lnTo>
                    <a:pt x="125" y="383"/>
                  </a:lnTo>
                  <a:lnTo>
                    <a:pt x="125" y="382"/>
                  </a:lnTo>
                  <a:lnTo>
                    <a:pt x="53" y="382"/>
                  </a:lnTo>
                  <a:lnTo>
                    <a:pt x="16" y="382"/>
                  </a:lnTo>
                  <a:lnTo>
                    <a:pt x="3" y="382"/>
                  </a:lnTo>
                  <a:lnTo>
                    <a:pt x="0" y="382"/>
                  </a:lnTo>
                  <a:lnTo>
                    <a:pt x="0" y="313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74" y="262"/>
                  </a:lnTo>
                  <a:lnTo>
                    <a:pt x="110" y="262"/>
                  </a:lnTo>
                  <a:lnTo>
                    <a:pt x="124" y="262"/>
                  </a:lnTo>
                  <a:lnTo>
                    <a:pt x="125" y="262"/>
                  </a:lnTo>
                  <a:lnTo>
                    <a:pt x="128" y="236"/>
                  </a:lnTo>
                  <a:lnTo>
                    <a:pt x="131" y="211"/>
                  </a:lnTo>
                  <a:lnTo>
                    <a:pt x="137" y="185"/>
                  </a:lnTo>
                  <a:lnTo>
                    <a:pt x="144" y="160"/>
                  </a:lnTo>
                  <a:lnTo>
                    <a:pt x="153" y="136"/>
                  </a:lnTo>
                  <a:lnTo>
                    <a:pt x="164" y="114"/>
                  </a:lnTo>
                  <a:lnTo>
                    <a:pt x="179" y="92"/>
                  </a:lnTo>
                  <a:lnTo>
                    <a:pt x="193" y="72"/>
                  </a:lnTo>
                  <a:lnTo>
                    <a:pt x="210" y="55"/>
                  </a:lnTo>
                  <a:lnTo>
                    <a:pt x="229" y="41"/>
                  </a:lnTo>
                  <a:lnTo>
                    <a:pt x="248" y="29"/>
                  </a:lnTo>
                  <a:lnTo>
                    <a:pt x="268" y="19"/>
                  </a:lnTo>
                  <a:lnTo>
                    <a:pt x="290" y="10"/>
                  </a:lnTo>
                  <a:lnTo>
                    <a:pt x="311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5" y="3"/>
                  </a:lnTo>
                  <a:lnTo>
                    <a:pt x="415" y="8"/>
                  </a:lnTo>
                  <a:lnTo>
                    <a:pt x="448" y="15"/>
                  </a:lnTo>
                  <a:lnTo>
                    <a:pt x="485" y="23"/>
                  </a:lnTo>
                  <a:lnTo>
                    <a:pt x="459" y="90"/>
                  </a:lnTo>
                  <a:lnTo>
                    <a:pt x="446" y="123"/>
                  </a:lnTo>
                  <a:lnTo>
                    <a:pt x="441" y="134"/>
                  </a:lnTo>
                  <a:lnTo>
                    <a:pt x="441" y="136"/>
                  </a:lnTo>
                  <a:lnTo>
                    <a:pt x="418" y="128"/>
                  </a:lnTo>
                  <a:lnTo>
                    <a:pt x="399" y="124"/>
                  </a:lnTo>
                  <a:lnTo>
                    <a:pt x="383" y="121"/>
                  </a:lnTo>
                  <a:lnTo>
                    <a:pt x="370" y="120"/>
                  </a:lnTo>
                  <a:lnTo>
                    <a:pt x="359" y="121"/>
                  </a:lnTo>
                  <a:lnTo>
                    <a:pt x="349" y="123"/>
                  </a:lnTo>
                  <a:lnTo>
                    <a:pt x="340" y="126"/>
                  </a:lnTo>
                  <a:lnTo>
                    <a:pt x="331" y="130"/>
                  </a:lnTo>
                  <a:lnTo>
                    <a:pt x="323" y="134"/>
                  </a:lnTo>
                  <a:lnTo>
                    <a:pt x="314" y="141"/>
                  </a:lnTo>
                  <a:lnTo>
                    <a:pt x="307" y="149"/>
                  </a:lnTo>
                  <a:lnTo>
                    <a:pt x="300" y="156"/>
                  </a:lnTo>
                  <a:lnTo>
                    <a:pt x="292" y="164"/>
                  </a:lnTo>
                  <a:lnTo>
                    <a:pt x="287" y="175"/>
                  </a:lnTo>
                  <a:lnTo>
                    <a:pt x="282" y="185"/>
                  </a:lnTo>
                  <a:lnTo>
                    <a:pt x="278" y="195"/>
                  </a:lnTo>
                  <a:lnTo>
                    <a:pt x="275" y="206"/>
                  </a:lnTo>
                  <a:lnTo>
                    <a:pt x="272" y="218"/>
                  </a:lnTo>
                  <a:lnTo>
                    <a:pt x="271" y="231"/>
                  </a:lnTo>
                  <a:lnTo>
                    <a:pt x="271" y="244"/>
                  </a:lnTo>
                  <a:lnTo>
                    <a:pt x="271" y="252"/>
                  </a:lnTo>
                  <a:lnTo>
                    <a:pt x="271" y="262"/>
                  </a:lnTo>
                  <a:lnTo>
                    <a:pt x="347" y="262"/>
                  </a:lnTo>
                  <a:lnTo>
                    <a:pt x="406" y="262"/>
                  </a:lnTo>
                  <a:lnTo>
                    <a:pt x="446" y="262"/>
                  </a:lnTo>
                  <a:lnTo>
                    <a:pt x="475" y="262"/>
                  </a:lnTo>
                  <a:lnTo>
                    <a:pt x="493" y="262"/>
                  </a:lnTo>
                  <a:lnTo>
                    <a:pt x="501" y="262"/>
                  </a:lnTo>
                  <a:lnTo>
                    <a:pt x="504" y="262"/>
                  </a:lnTo>
                  <a:lnTo>
                    <a:pt x="504" y="262"/>
                  </a:lnTo>
                  <a:lnTo>
                    <a:pt x="517" y="262"/>
                  </a:lnTo>
                  <a:lnTo>
                    <a:pt x="529" y="264"/>
                  </a:lnTo>
                  <a:lnTo>
                    <a:pt x="540" y="267"/>
                  </a:lnTo>
                  <a:lnTo>
                    <a:pt x="550" y="271"/>
                  </a:lnTo>
                  <a:lnTo>
                    <a:pt x="559" y="277"/>
                  </a:lnTo>
                  <a:lnTo>
                    <a:pt x="566" y="284"/>
                  </a:lnTo>
                  <a:lnTo>
                    <a:pt x="573" y="293"/>
                  </a:lnTo>
                  <a:lnTo>
                    <a:pt x="579" y="304"/>
                  </a:lnTo>
                  <a:lnTo>
                    <a:pt x="628" y="432"/>
                  </a:lnTo>
                  <a:lnTo>
                    <a:pt x="665" y="530"/>
                  </a:lnTo>
                  <a:lnTo>
                    <a:pt x="693" y="599"/>
                  </a:lnTo>
                  <a:lnTo>
                    <a:pt x="710" y="645"/>
                  </a:lnTo>
                  <a:lnTo>
                    <a:pt x="721" y="673"/>
                  </a:lnTo>
                  <a:lnTo>
                    <a:pt x="726" y="687"/>
                  </a:lnTo>
                  <a:lnTo>
                    <a:pt x="729" y="693"/>
                  </a:lnTo>
                  <a:lnTo>
                    <a:pt x="729" y="694"/>
                  </a:lnTo>
                  <a:lnTo>
                    <a:pt x="766" y="591"/>
                  </a:lnTo>
                  <a:lnTo>
                    <a:pt x="793" y="513"/>
                  </a:lnTo>
                  <a:lnTo>
                    <a:pt x="814" y="458"/>
                  </a:lnTo>
                  <a:lnTo>
                    <a:pt x="827" y="421"/>
                  </a:lnTo>
                  <a:lnTo>
                    <a:pt x="835" y="398"/>
                  </a:lnTo>
                  <a:lnTo>
                    <a:pt x="840" y="386"/>
                  </a:lnTo>
                  <a:lnTo>
                    <a:pt x="841" y="382"/>
                  </a:lnTo>
                  <a:lnTo>
                    <a:pt x="841" y="382"/>
                  </a:lnTo>
                  <a:lnTo>
                    <a:pt x="783" y="382"/>
                  </a:lnTo>
                  <a:lnTo>
                    <a:pt x="755" y="382"/>
                  </a:lnTo>
                  <a:lnTo>
                    <a:pt x="743" y="382"/>
                  </a:lnTo>
                  <a:lnTo>
                    <a:pt x="742" y="382"/>
                  </a:lnTo>
                  <a:lnTo>
                    <a:pt x="742" y="313"/>
                  </a:lnTo>
                  <a:lnTo>
                    <a:pt x="742" y="277"/>
                  </a:lnTo>
                  <a:lnTo>
                    <a:pt x="742" y="264"/>
                  </a:lnTo>
                  <a:lnTo>
                    <a:pt x="742" y="262"/>
                  </a:lnTo>
                  <a:lnTo>
                    <a:pt x="838" y="262"/>
                  </a:lnTo>
                  <a:lnTo>
                    <a:pt x="910" y="262"/>
                  </a:lnTo>
                  <a:lnTo>
                    <a:pt x="962" y="262"/>
                  </a:lnTo>
                  <a:lnTo>
                    <a:pt x="996" y="262"/>
                  </a:lnTo>
                  <a:lnTo>
                    <a:pt x="1018" y="262"/>
                  </a:lnTo>
                  <a:lnTo>
                    <a:pt x="1028" y="262"/>
                  </a:lnTo>
                  <a:lnTo>
                    <a:pt x="1032" y="262"/>
                  </a:lnTo>
                  <a:lnTo>
                    <a:pt x="1032" y="262"/>
                  </a:lnTo>
                  <a:lnTo>
                    <a:pt x="996" y="357"/>
                  </a:lnTo>
                  <a:lnTo>
                    <a:pt x="959" y="458"/>
                  </a:lnTo>
                  <a:lnTo>
                    <a:pt x="920" y="562"/>
                  </a:lnTo>
                  <a:lnTo>
                    <a:pt x="881" y="664"/>
                  </a:lnTo>
                  <a:lnTo>
                    <a:pt x="845" y="762"/>
                  </a:lnTo>
                  <a:lnTo>
                    <a:pt x="812" y="851"/>
                  </a:lnTo>
                  <a:lnTo>
                    <a:pt x="783" y="927"/>
                  </a:lnTo>
                  <a:lnTo>
                    <a:pt x="760" y="987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A864DAC-9188-429E-AA69-F79BED70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9463" y="490538"/>
              <a:ext cx="134938" cy="330200"/>
            </a:xfrm>
            <a:custGeom>
              <a:avLst/>
              <a:gdLst/>
              <a:ahLst/>
              <a:cxnLst>
                <a:cxn ang="0">
                  <a:pos x="107" y="625"/>
                </a:cxn>
                <a:cxn ang="0">
                  <a:pos x="107" y="120"/>
                </a:cxn>
                <a:cxn ang="0">
                  <a:pos x="0" y="120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625"/>
                </a:cxn>
                <a:cxn ang="0">
                  <a:pos x="107" y="625"/>
                </a:cxn>
              </a:cxnLst>
              <a:rect l="0" t="0" r="r" b="b"/>
              <a:pathLst>
                <a:path w="256" h="625">
                  <a:moveTo>
                    <a:pt x="107" y="625"/>
                  </a:moveTo>
                  <a:lnTo>
                    <a:pt x="107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625"/>
                  </a:lnTo>
                  <a:lnTo>
                    <a:pt x="107" y="625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EF9E863-4BA9-4000-BB4F-9A95299D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484188"/>
              <a:ext cx="236538" cy="344488"/>
            </a:xfrm>
            <a:custGeom>
              <a:avLst/>
              <a:gdLst/>
              <a:ahLst/>
              <a:cxnLst>
                <a:cxn ang="0">
                  <a:pos x="51" y="493"/>
                </a:cxn>
                <a:cxn ang="0">
                  <a:pos x="74" y="491"/>
                </a:cxn>
                <a:cxn ang="0">
                  <a:pos x="127" y="519"/>
                </a:cxn>
                <a:cxn ang="0">
                  <a:pos x="186" y="532"/>
                </a:cxn>
                <a:cxn ang="0">
                  <a:pos x="245" y="529"/>
                </a:cxn>
                <a:cxn ang="0">
                  <a:pos x="277" y="514"/>
                </a:cxn>
                <a:cxn ang="0">
                  <a:pos x="288" y="498"/>
                </a:cxn>
                <a:cxn ang="0">
                  <a:pos x="294" y="479"/>
                </a:cxn>
                <a:cxn ang="0">
                  <a:pos x="293" y="455"/>
                </a:cxn>
                <a:cxn ang="0">
                  <a:pos x="284" y="432"/>
                </a:cxn>
                <a:cxn ang="0">
                  <a:pos x="268" y="414"/>
                </a:cxn>
                <a:cxn ang="0">
                  <a:pos x="201" y="374"/>
                </a:cxn>
                <a:cxn ang="0">
                  <a:pos x="129" y="342"/>
                </a:cxn>
                <a:cxn ang="0">
                  <a:pos x="80" y="312"/>
                </a:cxn>
                <a:cxn ang="0">
                  <a:pos x="42" y="279"/>
                </a:cxn>
                <a:cxn ang="0">
                  <a:pos x="18" y="242"/>
                </a:cxn>
                <a:cxn ang="0">
                  <a:pos x="3" y="201"/>
                </a:cxn>
                <a:cxn ang="0">
                  <a:pos x="2" y="154"/>
                </a:cxn>
                <a:cxn ang="0">
                  <a:pos x="18" y="99"/>
                </a:cxn>
                <a:cxn ang="0">
                  <a:pos x="51" y="56"/>
                </a:cxn>
                <a:cxn ang="0">
                  <a:pos x="98" y="26"/>
                </a:cxn>
                <a:cxn ang="0">
                  <a:pos x="157" y="5"/>
                </a:cxn>
                <a:cxn ang="0">
                  <a:pos x="226" y="0"/>
                </a:cxn>
                <a:cxn ang="0">
                  <a:pos x="298" y="5"/>
                </a:cxn>
                <a:cxn ang="0">
                  <a:pos x="368" y="26"/>
                </a:cxn>
                <a:cxn ang="0">
                  <a:pos x="386" y="109"/>
                </a:cxn>
                <a:cxn ang="0">
                  <a:pos x="369" y="157"/>
                </a:cxn>
                <a:cxn ang="0">
                  <a:pos x="327" y="132"/>
                </a:cxn>
                <a:cxn ang="0">
                  <a:pos x="274" y="118"/>
                </a:cxn>
                <a:cxn ang="0">
                  <a:pos x="214" y="116"/>
                </a:cxn>
                <a:cxn ang="0">
                  <a:pos x="175" y="131"/>
                </a:cxn>
                <a:cxn ang="0">
                  <a:pos x="162" y="145"/>
                </a:cxn>
                <a:cxn ang="0">
                  <a:pos x="155" y="177"/>
                </a:cxn>
                <a:cxn ang="0">
                  <a:pos x="159" y="194"/>
                </a:cxn>
                <a:cxn ang="0">
                  <a:pos x="169" y="210"/>
                </a:cxn>
                <a:cxn ang="0">
                  <a:pos x="198" y="229"/>
                </a:cxn>
                <a:cxn ang="0">
                  <a:pos x="291" y="273"/>
                </a:cxn>
                <a:cxn ang="0">
                  <a:pos x="346" y="298"/>
                </a:cxn>
                <a:cxn ang="0">
                  <a:pos x="389" y="326"/>
                </a:cxn>
                <a:cxn ang="0">
                  <a:pos x="419" y="362"/>
                </a:cxn>
                <a:cxn ang="0">
                  <a:pos x="438" y="401"/>
                </a:cxn>
                <a:cxn ang="0">
                  <a:pos x="447" y="446"/>
                </a:cxn>
                <a:cxn ang="0">
                  <a:pos x="442" y="504"/>
                </a:cxn>
                <a:cxn ang="0">
                  <a:pos x="421" y="555"/>
                </a:cxn>
                <a:cxn ang="0">
                  <a:pos x="382" y="599"/>
                </a:cxn>
                <a:cxn ang="0">
                  <a:pos x="326" y="629"/>
                </a:cxn>
                <a:cxn ang="0">
                  <a:pos x="257" y="646"/>
                </a:cxn>
                <a:cxn ang="0">
                  <a:pos x="173" y="649"/>
                </a:cxn>
                <a:cxn ang="0">
                  <a:pos x="103" y="639"/>
                </a:cxn>
                <a:cxn ang="0">
                  <a:pos x="34" y="612"/>
                </a:cxn>
              </a:cxnLst>
              <a:rect l="0" t="0" r="r" b="b"/>
              <a:pathLst>
                <a:path w="447" h="649">
                  <a:moveTo>
                    <a:pt x="5" y="599"/>
                  </a:moveTo>
                  <a:lnTo>
                    <a:pt x="35" y="529"/>
                  </a:lnTo>
                  <a:lnTo>
                    <a:pt x="51" y="493"/>
                  </a:lnTo>
                  <a:lnTo>
                    <a:pt x="55" y="480"/>
                  </a:lnTo>
                  <a:lnTo>
                    <a:pt x="57" y="479"/>
                  </a:lnTo>
                  <a:lnTo>
                    <a:pt x="74" y="491"/>
                  </a:lnTo>
                  <a:lnTo>
                    <a:pt x="91" y="502"/>
                  </a:lnTo>
                  <a:lnTo>
                    <a:pt x="110" y="512"/>
                  </a:lnTo>
                  <a:lnTo>
                    <a:pt x="127" y="519"/>
                  </a:lnTo>
                  <a:lnTo>
                    <a:pt x="146" y="525"/>
                  </a:lnTo>
                  <a:lnTo>
                    <a:pt x="166" y="529"/>
                  </a:lnTo>
                  <a:lnTo>
                    <a:pt x="186" y="532"/>
                  </a:lnTo>
                  <a:lnTo>
                    <a:pt x="206" y="534"/>
                  </a:lnTo>
                  <a:lnTo>
                    <a:pt x="226" y="532"/>
                  </a:lnTo>
                  <a:lnTo>
                    <a:pt x="245" y="529"/>
                  </a:lnTo>
                  <a:lnTo>
                    <a:pt x="260" y="524"/>
                  </a:lnTo>
                  <a:lnTo>
                    <a:pt x="273" y="518"/>
                  </a:lnTo>
                  <a:lnTo>
                    <a:pt x="277" y="514"/>
                  </a:lnTo>
                  <a:lnTo>
                    <a:pt x="281" y="509"/>
                  </a:lnTo>
                  <a:lnTo>
                    <a:pt x="286" y="504"/>
                  </a:lnTo>
                  <a:lnTo>
                    <a:pt x="288" y="498"/>
                  </a:lnTo>
                  <a:lnTo>
                    <a:pt x="291" y="492"/>
                  </a:lnTo>
                  <a:lnTo>
                    <a:pt x="293" y="486"/>
                  </a:lnTo>
                  <a:lnTo>
                    <a:pt x="294" y="479"/>
                  </a:lnTo>
                  <a:lnTo>
                    <a:pt x="294" y="472"/>
                  </a:lnTo>
                  <a:lnTo>
                    <a:pt x="294" y="463"/>
                  </a:lnTo>
                  <a:lnTo>
                    <a:pt x="293" y="455"/>
                  </a:lnTo>
                  <a:lnTo>
                    <a:pt x="290" y="446"/>
                  </a:lnTo>
                  <a:lnTo>
                    <a:pt x="287" y="439"/>
                  </a:lnTo>
                  <a:lnTo>
                    <a:pt x="284" y="432"/>
                  </a:lnTo>
                  <a:lnTo>
                    <a:pt x="280" y="426"/>
                  </a:lnTo>
                  <a:lnTo>
                    <a:pt x="274" y="420"/>
                  </a:lnTo>
                  <a:lnTo>
                    <a:pt x="268" y="414"/>
                  </a:lnTo>
                  <a:lnTo>
                    <a:pt x="251" y="401"/>
                  </a:lnTo>
                  <a:lnTo>
                    <a:pt x="229" y="388"/>
                  </a:lnTo>
                  <a:lnTo>
                    <a:pt x="201" y="374"/>
                  </a:lnTo>
                  <a:lnTo>
                    <a:pt x="167" y="360"/>
                  </a:lnTo>
                  <a:lnTo>
                    <a:pt x="147" y="351"/>
                  </a:lnTo>
                  <a:lnTo>
                    <a:pt x="129" y="342"/>
                  </a:lnTo>
                  <a:lnTo>
                    <a:pt x="111" y="332"/>
                  </a:lnTo>
                  <a:lnTo>
                    <a:pt x="94" y="322"/>
                  </a:lnTo>
                  <a:lnTo>
                    <a:pt x="80" y="312"/>
                  </a:lnTo>
                  <a:lnTo>
                    <a:pt x="67" y="302"/>
                  </a:lnTo>
                  <a:lnTo>
                    <a:pt x="54" y="290"/>
                  </a:lnTo>
                  <a:lnTo>
                    <a:pt x="42" y="279"/>
                  </a:lnTo>
                  <a:lnTo>
                    <a:pt x="34" y="266"/>
                  </a:lnTo>
                  <a:lnTo>
                    <a:pt x="25" y="254"/>
                  </a:lnTo>
                  <a:lnTo>
                    <a:pt x="18" y="242"/>
                  </a:lnTo>
                  <a:lnTo>
                    <a:pt x="12" y="229"/>
                  </a:lnTo>
                  <a:lnTo>
                    <a:pt x="6" y="216"/>
                  </a:lnTo>
                  <a:lnTo>
                    <a:pt x="3" y="201"/>
                  </a:lnTo>
                  <a:lnTo>
                    <a:pt x="2" y="188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5" y="134"/>
                  </a:lnTo>
                  <a:lnTo>
                    <a:pt x="11" y="116"/>
                  </a:lnTo>
                  <a:lnTo>
                    <a:pt x="18" y="99"/>
                  </a:lnTo>
                  <a:lnTo>
                    <a:pt x="26" y="83"/>
                  </a:lnTo>
                  <a:lnTo>
                    <a:pt x="38" y="69"/>
                  </a:lnTo>
                  <a:lnTo>
                    <a:pt x="51" y="56"/>
                  </a:lnTo>
                  <a:lnTo>
                    <a:pt x="67" y="44"/>
                  </a:lnTo>
                  <a:lnTo>
                    <a:pt x="81" y="34"/>
                  </a:lnTo>
                  <a:lnTo>
                    <a:pt x="98" y="26"/>
                  </a:lnTo>
                  <a:lnTo>
                    <a:pt x="117" y="17"/>
                  </a:lnTo>
                  <a:lnTo>
                    <a:pt x="136" y="11"/>
                  </a:lnTo>
                  <a:lnTo>
                    <a:pt x="157" y="5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51" y="0"/>
                  </a:lnTo>
                  <a:lnTo>
                    <a:pt x="274" y="3"/>
                  </a:lnTo>
                  <a:lnTo>
                    <a:pt x="298" y="5"/>
                  </a:lnTo>
                  <a:lnTo>
                    <a:pt x="322" y="11"/>
                  </a:lnTo>
                  <a:lnTo>
                    <a:pt x="345" y="17"/>
                  </a:lnTo>
                  <a:lnTo>
                    <a:pt x="368" y="26"/>
                  </a:lnTo>
                  <a:lnTo>
                    <a:pt x="389" y="34"/>
                  </a:lnTo>
                  <a:lnTo>
                    <a:pt x="412" y="44"/>
                  </a:lnTo>
                  <a:lnTo>
                    <a:pt x="386" y="109"/>
                  </a:lnTo>
                  <a:lnTo>
                    <a:pt x="375" y="142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56" y="148"/>
                  </a:lnTo>
                  <a:lnTo>
                    <a:pt x="342" y="139"/>
                  </a:lnTo>
                  <a:lnTo>
                    <a:pt x="327" y="132"/>
                  </a:lnTo>
                  <a:lnTo>
                    <a:pt x="310" y="126"/>
                  </a:lnTo>
                  <a:lnTo>
                    <a:pt x="293" y="122"/>
                  </a:lnTo>
                  <a:lnTo>
                    <a:pt x="274" y="118"/>
                  </a:lnTo>
                  <a:lnTo>
                    <a:pt x="254" y="116"/>
                  </a:lnTo>
                  <a:lnTo>
                    <a:pt x="232" y="115"/>
                  </a:lnTo>
                  <a:lnTo>
                    <a:pt x="214" y="116"/>
                  </a:lnTo>
                  <a:lnTo>
                    <a:pt x="198" y="119"/>
                  </a:lnTo>
                  <a:lnTo>
                    <a:pt x="185" y="125"/>
                  </a:lnTo>
                  <a:lnTo>
                    <a:pt x="175" y="131"/>
                  </a:lnTo>
                  <a:lnTo>
                    <a:pt x="169" y="135"/>
                  </a:lnTo>
                  <a:lnTo>
                    <a:pt x="166" y="141"/>
                  </a:lnTo>
                  <a:lnTo>
                    <a:pt x="162" y="145"/>
                  </a:lnTo>
                  <a:lnTo>
                    <a:pt x="159" y="151"/>
                  </a:lnTo>
                  <a:lnTo>
                    <a:pt x="156" y="162"/>
                  </a:lnTo>
                  <a:lnTo>
                    <a:pt x="155" y="177"/>
                  </a:lnTo>
                  <a:lnTo>
                    <a:pt x="155" y="182"/>
                  </a:lnTo>
                  <a:lnTo>
                    <a:pt x="156" y="188"/>
                  </a:lnTo>
                  <a:lnTo>
                    <a:pt x="159" y="194"/>
                  </a:lnTo>
                  <a:lnTo>
                    <a:pt x="162" y="200"/>
                  </a:lnTo>
                  <a:lnTo>
                    <a:pt x="165" y="206"/>
                  </a:lnTo>
                  <a:lnTo>
                    <a:pt x="169" y="210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98" y="229"/>
                  </a:lnTo>
                  <a:lnTo>
                    <a:pt x="222" y="242"/>
                  </a:lnTo>
                  <a:lnTo>
                    <a:pt x="254" y="257"/>
                  </a:lnTo>
                  <a:lnTo>
                    <a:pt x="291" y="273"/>
                  </a:lnTo>
                  <a:lnTo>
                    <a:pt x="311" y="280"/>
                  </a:lnTo>
                  <a:lnTo>
                    <a:pt x="330" y="289"/>
                  </a:lnTo>
                  <a:lnTo>
                    <a:pt x="346" y="298"/>
                  </a:lnTo>
                  <a:lnTo>
                    <a:pt x="362" y="306"/>
                  </a:lnTo>
                  <a:lnTo>
                    <a:pt x="376" y="316"/>
                  </a:lnTo>
                  <a:lnTo>
                    <a:pt x="389" y="326"/>
                  </a:lnTo>
                  <a:lnTo>
                    <a:pt x="401" y="338"/>
                  </a:lnTo>
                  <a:lnTo>
                    <a:pt x="412" y="351"/>
                  </a:lnTo>
                  <a:lnTo>
                    <a:pt x="419" y="362"/>
                  </a:lnTo>
                  <a:lnTo>
                    <a:pt x="427" y="375"/>
                  </a:lnTo>
                  <a:lnTo>
                    <a:pt x="432" y="388"/>
                  </a:lnTo>
                  <a:lnTo>
                    <a:pt x="438" y="401"/>
                  </a:lnTo>
                  <a:lnTo>
                    <a:pt x="441" y="416"/>
                  </a:lnTo>
                  <a:lnTo>
                    <a:pt x="444" y="430"/>
                  </a:lnTo>
                  <a:lnTo>
                    <a:pt x="447" y="446"/>
                  </a:lnTo>
                  <a:lnTo>
                    <a:pt x="447" y="463"/>
                  </a:lnTo>
                  <a:lnTo>
                    <a:pt x="445" y="483"/>
                  </a:lnTo>
                  <a:lnTo>
                    <a:pt x="442" y="504"/>
                  </a:lnTo>
                  <a:lnTo>
                    <a:pt x="438" y="522"/>
                  </a:lnTo>
                  <a:lnTo>
                    <a:pt x="431" y="540"/>
                  </a:lnTo>
                  <a:lnTo>
                    <a:pt x="421" y="555"/>
                  </a:lnTo>
                  <a:lnTo>
                    <a:pt x="411" y="571"/>
                  </a:lnTo>
                  <a:lnTo>
                    <a:pt x="398" y="586"/>
                  </a:lnTo>
                  <a:lnTo>
                    <a:pt x="382" y="599"/>
                  </a:lnTo>
                  <a:lnTo>
                    <a:pt x="365" y="610"/>
                  </a:lnTo>
                  <a:lnTo>
                    <a:pt x="346" y="620"/>
                  </a:lnTo>
                  <a:lnTo>
                    <a:pt x="326" y="629"/>
                  </a:lnTo>
                  <a:lnTo>
                    <a:pt x="304" y="636"/>
                  </a:lnTo>
                  <a:lnTo>
                    <a:pt x="281" y="642"/>
                  </a:lnTo>
                  <a:lnTo>
                    <a:pt x="257" y="646"/>
                  </a:lnTo>
                  <a:lnTo>
                    <a:pt x="231" y="647"/>
                  </a:lnTo>
                  <a:lnTo>
                    <a:pt x="203" y="649"/>
                  </a:lnTo>
                  <a:lnTo>
                    <a:pt x="173" y="649"/>
                  </a:lnTo>
                  <a:lnTo>
                    <a:pt x="147" y="646"/>
                  </a:lnTo>
                  <a:lnTo>
                    <a:pt x="123" y="643"/>
                  </a:lnTo>
                  <a:lnTo>
                    <a:pt x="103" y="639"/>
                  </a:lnTo>
                  <a:lnTo>
                    <a:pt x="81" y="633"/>
                  </a:lnTo>
                  <a:lnTo>
                    <a:pt x="58" y="623"/>
                  </a:lnTo>
                  <a:lnTo>
                    <a:pt x="34" y="612"/>
                  </a:lnTo>
                  <a:lnTo>
                    <a:pt x="5" y="599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05F321F2-47EC-4A1A-9486-76A789B9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1" y="355600"/>
              <a:ext cx="93663" cy="95250"/>
            </a:xfrm>
            <a:prstGeom prst="rect">
              <a:avLst/>
            </a:prstGeom>
            <a:solidFill>
              <a:srgbClr val="BFD7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381001" y="4260445"/>
            <a:ext cx="3404770" cy="156570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8269501" y="1815843"/>
            <a:ext cx="3160500" cy="170131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260720" y="4102393"/>
            <a:ext cx="864689" cy="186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745241" y="4102393"/>
            <a:ext cx="515479" cy="18648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8269500" y="4260446"/>
            <a:ext cx="3160501" cy="170674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381000" y="1815843"/>
            <a:ext cx="3250007" cy="170131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511202" y="4102393"/>
            <a:ext cx="864689" cy="1865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8362671" y="4102393"/>
            <a:ext cx="334627" cy="186556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511202" y="1737425"/>
            <a:ext cx="864689" cy="1865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8362671" y="1737425"/>
            <a:ext cx="334627" cy="186556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60720" y="1737425"/>
            <a:ext cx="864689" cy="186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745241" y="1737425"/>
            <a:ext cx="515479" cy="18648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803306" y="1505500"/>
            <a:ext cx="2471515" cy="2382170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334514" y="1498852"/>
            <a:ext cx="2471515" cy="23821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8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334514" y="3881022"/>
            <a:ext cx="2471515" cy="2382170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806029" y="3870707"/>
            <a:ext cx="2471515" cy="2382170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588891" y="2689937"/>
            <a:ext cx="2504666" cy="241261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3434340" y="1595070"/>
            <a:ext cx="2280495" cy="21980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434341" y="3977239"/>
            <a:ext cx="2271861" cy="2189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5900693" y="1595070"/>
            <a:ext cx="2285658" cy="2203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5900693" y="3963941"/>
            <a:ext cx="2285658" cy="2203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3518848" y="4469648"/>
            <a:ext cx="2124233" cy="1439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665788" y="1860521"/>
            <a:ext cx="1808967" cy="16705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6055056" y="4531056"/>
            <a:ext cx="2010132" cy="134680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6112513" y="1934833"/>
            <a:ext cx="1952577" cy="143999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46"/>
              </a:spcBef>
              <a:defRPr/>
            </a:pPr>
            <a:r>
              <a:rPr lang="en-ZA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18568" y="4436983"/>
            <a:ext cx="247630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5"/>
              </a:buClr>
            </a:pPr>
            <a:endParaRPr lang="en-US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DoP, IDRBT, NSE, Muthoot, Sanmar, DHFL General Insurance, Max Bupa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5"/>
              </a:buClr>
              <a:buFont typeface="Arial" panose="020B0604020202020204" pitchFamily="34" charset="0"/>
              <a:buChar char="█"/>
            </a:pPr>
            <a:endParaRPr lang="en-IN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18569" y="1979115"/>
            <a:ext cx="22320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18569" y="2438400"/>
            <a:ext cx="2436691" cy="3385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18569" y="2889260"/>
            <a:ext cx="2232000" cy="5078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725771" y="1880639"/>
            <a:ext cx="262803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725771" y="2440783"/>
            <a:ext cx="2436691" cy="5078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 centric and OEM agnostic</a:t>
            </a:r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8714395" y="2999936"/>
            <a:ext cx="2436691" cy="5078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8725770" y="4431589"/>
            <a:ext cx="262803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US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US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US" sz="1100" dirty="0"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r>
              <a:rPr lang="en-US" sz="10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8725771" y="5123837"/>
            <a:ext cx="2520287" cy="5078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r>
              <a:rPr lang="en-US" sz="1100" dirty="0"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█"/>
            </a:pPr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NETWORK SERVICES TRANSFORMATION PARTNER</a:t>
            </a:r>
          </a:p>
        </p:txBody>
      </p:sp>
    </p:spTree>
    <p:extLst>
      <p:ext uri="{BB962C8B-B14F-4D97-AF65-F5344CB8AC3E}">
        <p14:creationId xmlns:p14="http://schemas.microsoft.com/office/powerpoint/2010/main" val="384806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805746" y="6305986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>
                <a:latin typeface="Trebuchet MS" panose="020B0603020202020204" pitchFamily="34" charset="0"/>
                <a:cs typeface="Arial" panose="020B0604020202020204" pitchFamily="34" charset="0"/>
              </a:rPr>
              <a:pPr/>
              <a:t>27</a:t>
            </a:fld>
            <a:endParaRPr lang="en-US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9727111-9CA8-F243-9926-5519BE34C8D7}"/>
              </a:ext>
            </a:extLst>
          </p:cNvPr>
          <p:cNvSpPr/>
          <p:nvPr/>
        </p:nvSpPr>
        <p:spPr>
          <a:xfrm>
            <a:off x="3245372" y="1037409"/>
            <a:ext cx="8184628" cy="68652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5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Inhouse  engineering design team of Service Provider class network (Sify + Customer Networks)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Experience of high availability and scale centric network design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C23EF98-8A96-794D-9F96-134065F28A2C}"/>
              </a:ext>
            </a:extLst>
          </p:cNvPr>
          <p:cNvSpPr/>
          <p:nvPr/>
        </p:nvSpPr>
        <p:spPr>
          <a:xfrm>
            <a:off x="457200" y="990600"/>
            <a:ext cx="2978122" cy="780135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Design Experience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31E116-8103-3B4A-B8E7-611E7D7BFBA8}"/>
              </a:ext>
            </a:extLst>
          </p:cNvPr>
          <p:cNvSpPr/>
          <p:nvPr/>
        </p:nvSpPr>
        <p:spPr>
          <a:xfrm>
            <a:off x="3245372" y="1881142"/>
            <a:ext cx="8184628" cy="68652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5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Over 2 decades of Large Network Deployment, Integration and Transitioning experience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Some marquee Large projects like DoP, IDRBT, Muthoot, New India Assurance 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2D617DD-92CE-D945-AE8E-E7CC515AB34C}"/>
              </a:ext>
            </a:extLst>
          </p:cNvPr>
          <p:cNvSpPr/>
          <p:nvPr/>
        </p:nvSpPr>
        <p:spPr>
          <a:xfrm>
            <a:off x="457200" y="1891658"/>
            <a:ext cx="2978122" cy="668338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Deployment integration and transition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BEF2B1-6049-5946-9201-C372F39B57B3}"/>
              </a:ext>
            </a:extLst>
          </p:cNvPr>
          <p:cNvSpPr/>
          <p:nvPr/>
        </p:nvSpPr>
        <p:spPr>
          <a:xfrm>
            <a:off x="3245372" y="2660547"/>
            <a:ext cx="8184628" cy="780134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5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Project Management, Operations with a Field Team of 1300+ Trained Engineers on the field manning 400 POP Location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Deploy Personnel for Field &amp; NOC Operations, Fault, Change &amp; Vendor Management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CB1265D-3000-D74C-879C-F4796786207E}"/>
              </a:ext>
            </a:extLst>
          </p:cNvPr>
          <p:cNvSpPr/>
          <p:nvPr/>
        </p:nvSpPr>
        <p:spPr>
          <a:xfrm>
            <a:off x="457200" y="2660546"/>
            <a:ext cx="2978122" cy="780135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Operation and  maintenance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A152FF-ED9A-3743-94F7-13A9BFD20C8D}"/>
              </a:ext>
            </a:extLst>
          </p:cNvPr>
          <p:cNvSpPr/>
          <p:nvPr/>
        </p:nvSpPr>
        <p:spPr>
          <a:xfrm>
            <a:off x="3245372" y="3561602"/>
            <a:ext cx="8184628" cy="780135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5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360 degree engagement with all carriers (buy, deploy, manage and sell)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99.9995% uptime on backbone achieved on the network 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1F703B3-1806-A347-A8B7-3BE6E3F40C6F}"/>
              </a:ext>
            </a:extLst>
          </p:cNvPr>
          <p:cNvSpPr/>
          <p:nvPr/>
        </p:nvSpPr>
        <p:spPr>
          <a:xfrm>
            <a:off x="457200" y="3561603"/>
            <a:ext cx="2978122" cy="780135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Service provider management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0E5E8E-17ED-BA41-A30B-36897E56C1EF}"/>
              </a:ext>
            </a:extLst>
          </p:cNvPr>
          <p:cNvSpPr/>
          <p:nvPr/>
        </p:nvSpPr>
        <p:spPr>
          <a:xfrm>
            <a:off x="3245372" y="4462658"/>
            <a:ext cx="8184628" cy="780411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9515" rIns="283340" bIns="159516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Integrated NoC and SOC operations for the last 12+ years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Over 600 customers in dedicated/shared or hybrid mode of management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Visibility tools - 1200+  Man Years Experience in Tools &amp; Process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A38D9A4-63BE-A448-AC79-A0D55F449328}"/>
              </a:ext>
            </a:extLst>
          </p:cNvPr>
          <p:cNvSpPr/>
          <p:nvPr/>
        </p:nvSpPr>
        <p:spPr>
          <a:xfrm>
            <a:off x="457200" y="4462935"/>
            <a:ext cx="2978122" cy="780135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NOC, SOC and Systems experience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F27B1C8-1B60-1240-BE8B-AF257AB624BD}"/>
              </a:ext>
            </a:extLst>
          </p:cNvPr>
          <p:cNvSpPr/>
          <p:nvPr/>
        </p:nvSpPr>
        <p:spPr>
          <a:xfrm>
            <a:off x="3245372" y="5363990"/>
            <a:ext cx="8184628" cy="96061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8334" rIns="292158" bIns="168335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Sify Service Provider IP Network is built on Cisco Technologies (For last 2 decades)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Many firsts Cisco technology implementation – CSR/WAAS/GETVPN/Optical 100G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Over 200+ POP routers of the same family inhouse managed by Sify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Sify Public &amp; Private Cloud Setup on HP, Sify Storage on IBM Flash , Sify SAP ECC/HANA Platform on Cisco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4D9004D-F342-4B47-970E-F440EC599A27}"/>
              </a:ext>
            </a:extLst>
          </p:cNvPr>
          <p:cNvSpPr/>
          <p:nvPr/>
        </p:nvSpPr>
        <p:spPr>
          <a:xfrm>
            <a:off x="457200" y="5363990"/>
            <a:ext cx="2978122" cy="960609"/>
          </a:xfrm>
          <a:custGeom>
            <a:avLst/>
            <a:gdLst>
              <a:gd name="connsiteX0" fmla="*/ 0 w 4169664"/>
              <a:gd name="connsiteY0" fmla="*/ 152319 h 913897"/>
              <a:gd name="connsiteX1" fmla="*/ 152319 w 4169664"/>
              <a:gd name="connsiteY1" fmla="*/ 0 h 913897"/>
              <a:gd name="connsiteX2" fmla="*/ 4017345 w 4169664"/>
              <a:gd name="connsiteY2" fmla="*/ 0 h 913897"/>
              <a:gd name="connsiteX3" fmla="*/ 4169664 w 4169664"/>
              <a:gd name="connsiteY3" fmla="*/ 152319 h 913897"/>
              <a:gd name="connsiteX4" fmla="*/ 4169664 w 4169664"/>
              <a:gd name="connsiteY4" fmla="*/ 761578 h 913897"/>
              <a:gd name="connsiteX5" fmla="*/ 4017345 w 4169664"/>
              <a:gd name="connsiteY5" fmla="*/ 913897 h 913897"/>
              <a:gd name="connsiteX6" fmla="*/ 152319 w 4169664"/>
              <a:gd name="connsiteY6" fmla="*/ 913897 h 913897"/>
              <a:gd name="connsiteX7" fmla="*/ 0 w 4169664"/>
              <a:gd name="connsiteY7" fmla="*/ 761578 h 913897"/>
              <a:gd name="connsiteX8" fmla="*/ 0 w 4169664"/>
              <a:gd name="connsiteY8" fmla="*/ 152319 h 9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9664" h="913897">
                <a:moveTo>
                  <a:pt x="0" y="152319"/>
                </a:moveTo>
                <a:cubicBezTo>
                  <a:pt x="0" y="68196"/>
                  <a:pt x="68196" y="0"/>
                  <a:pt x="152319" y="0"/>
                </a:cubicBezTo>
                <a:lnTo>
                  <a:pt x="4017345" y="0"/>
                </a:lnTo>
                <a:cubicBezTo>
                  <a:pt x="4101468" y="0"/>
                  <a:pt x="4169664" y="68196"/>
                  <a:pt x="4169664" y="152319"/>
                </a:cubicBezTo>
                <a:lnTo>
                  <a:pt x="4169664" y="761578"/>
                </a:lnTo>
                <a:cubicBezTo>
                  <a:pt x="4169664" y="845701"/>
                  <a:pt x="4101468" y="913897"/>
                  <a:pt x="4017345" y="913897"/>
                </a:cubicBezTo>
                <a:lnTo>
                  <a:pt x="152319" y="913897"/>
                </a:lnTo>
                <a:cubicBezTo>
                  <a:pt x="68196" y="913897"/>
                  <a:pt x="0" y="845701"/>
                  <a:pt x="0" y="761578"/>
                </a:cubicBezTo>
                <a:lnTo>
                  <a:pt x="0" y="15231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0333" tIns="67473" rIns="90333" bIns="67473" numCol="1" spcCol="1270" anchor="ctr" anchorCtr="0">
            <a:no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Mature alliance and relationship with global leaders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NETWORK SERVICES – KEY STRENGTH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7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3E5493-FCC2-4A44-A0B5-5D0168DE9A2E}"/>
              </a:ext>
            </a:extLst>
          </p:cNvPr>
          <p:cNvSpPr txBox="1"/>
          <p:nvPr/>
        </p:nvSpPr>
        <p:spPr>
          <a:xfrm>
            <a:off x="457200" y="5638800"/>
            <a:ext cx="10972800" cy="950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1188691"/>
            <a:r>
              <a:rPr lang="en-GB" sz="182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RAPIDS framework</a:t>
            </a:r>
            <a:r>
              <a:rPr lang="en-GB" sz="182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defTabSz="1188691">
              <a:spcBef>
                <a:spcPts val="390"/>
              </a:spcBef>
            </a:pPr>
            <a:r>
              <a:rPr lang="en-GB" sz="156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r>
              <a:rPr lang="en-GB" sz="156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eal-time and on-demand delivery  |  </a:t>
            </a:r>
            <a:r>
              <a:rPr lang="en-GB" sz="156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</a:t>
            </a:r>
            <a:r>
              <a:rPr lang="en-GB" sz="156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gile automated and elastic  |  </a:t>
            </a:r>
            <a:r>
              <a:rPr lang="en-GB" sz="156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</a:t>
            </a:r>
            <a:r>
              <a:rPr lang="en-GB" sz="156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olicy and analytics driven  | </a:t>
            </a:r>
          </a:p>
          <a:p>
            <a:pPr algn="ctr" defTabSz="1188691">
              <a:spcBef>
                <a:spcPts val="390"/>
              </a:spcBef>
            </a:pPr>
            <a:r>
              <a:rPr lang="en-GB" sz="156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I</a:t>
            </a:r>
            <a:r>
              <a:rPr lang="en-GB" sz="156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ntegrated fulfilment Processes and systems  |  </a:t>
            </a:r>
            <a:r>
              <a:rPr lang="en-GB" sz="156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</a:t>
            </a:r>
            <a:r>
              <a:rPr lang="en-GB" sz="156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ynamic turn up of newer services and </a:t>
            </a:r>
            <a:r>
              <a:rPr lang="en-GB" sz="1560" b="1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S</a:t>
            </a:r>
            <a:r>
              <a:rPr lang="en-GB" sz="1560" kern="0" dirty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ecure networks </a:t>
            </a:r>
            <a:endParaRPr lang="en-IN" sz="1560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093622" y="1143000"/>
            <a:ext cx="6336378" cy="4161261"/>
            <a:chOff x="5887320" y="969136"/>
            <a:chExt cx="5822028" cy="38234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AF3E1D-64C6-43D7-9EF9-544EA9D66935}"/>
                </a:ext>
              </a:extLst>
            </p:cNvPr>
            <p:cNvSpPr txBox="1"/>
            <p:nvPr/>
          </p:nvSpPr>
          <p:spPr>
            <a:xfrm>
              <a:off x="5887320" y="1143000"/>
              <a:ext cx="5741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b="1" dirty="0">
                  <a:solidFill>
                    <a:prstClr val="black"/>
                  </a:solidFill>
                </a:rPr>
                <a:t>Services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F912F3CA-7341-4249-90C2-C60A56A7AE2C}"/>
                </a:ext>
              </a:extLst>
            </p:cNvPr>
            <p:cNvSpPr/>
            <p:nvPr/>
          </p:nvSpPr>
          <p:spPr>
            <a:xfrm>
              <a:off x="6586859" y="1002795"/>
              <a:ext cx="4419600" cy="554864"/>
            </a:xfrm>
            <a:prstGeom prst="round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E011C9-BA6E-46F4-BD43-32BCC503DCCE}"/>
                </a:ext>
              </a:extLst>
            </p:cNvPr>
            <p:cNvSpPr/>
            <p:nvPr/>
          </p:nvSpPr>
          <p:spPr>
            <a:xfrm>
              <a:off x="6772917" y="2165037"/>
              <a:ext cx="2080891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Network Services Orchestrator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98E5BB-1AA7-416B-9E3C-158C46292514}"/>
                </a:ext>
              </a:extLst>
            </p:cNvPr>
            <p:cNvSpPr/>
            <p:nvPr/>
          </p:nvSpPr>
          <p:spPr>
            <a:xfrm>
              <a:off x="7543800" y="1067102"/>
              <a:ext cx="63890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Security as a Service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AB79AE-77DC-4611-AA6A-BD23A65FCB1D}"/>
                </a:ext>
              </a:extLst>
            </p:cNvPr>
            <p:cNvSpPr/>
            <p:nvPr/>
          </p:nvSpPr>
          <p:spPr>
            <a:xfrm>
              <a:off x="8439266" y="1067102"/>
              <a:ext cx="63890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WiFi</a:t>
              </a:r>
              <a:br>
                <a:rPr lang="en-IN" sz="900" b="1" dirty="0">
                  <a:solidFill>
                    <a:prstClr val="black"/>
                  </a:solidFill>
                </a:rPr>
              </a:br>
              <a:r>
                <a:rPr lang="en-IN" sz="900" b="1" dirty="0">
                  <a:solidFill>
                    <a:prstClr val="black"/>
                  </a:solidFill>
                </a:rPr>
                <a:t> as a Service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AED1CC-6F2E-495E-93B4-38E825FFD590}"/>
                </a:ext>
              </a:extLst>
            </p:cNvPr>
            <p:cNvSpPr/>
            <p:nvPr/>
          </p:nvSpPr>
          <p:spPr>
            <a:xfrm>
              <a:off x="9341834" y="1067102"/>
              <a:ext cx="63890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Cloud VPNs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9E913-F48D-4102-9B7D-0B937120F36F}"/>
                </a:ext>
              </a:extLst>
            </p:cNvPr>
            <p:cNvSpPr/>
            <p:nvPr/>
          </p:nvSpPr>
          <p:spPr>
            <a:xfrm>
              <a:off x="10244402" y="1067102"/>
              <a:ext cx="63890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NAAS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AC9835-7C49-4B42-8A9A-EB618F8DE8B3}"/>
                </a:ext>
              </a:extLst>
            </p:cNvPr>
            <p:cNvSpPr/>
            <p:nvPr/>
          </p:nvSpPr>
          <p:spPr>
            <a:xfrm>
              <a:off x="11073777" y="1019625"/>
              <a:ext cx="423541" cy="216405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dirty="0">
                  <a:solidFill>
                    <a:prstClr val="white"/>
                  </a:solidFill>
                </a:rPr>
                <a:t>NOC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0FE706-1390-427D-94E0-80371B36BE96}"/>
                </a:ext>
              </a:extLst>
            </p:cNvPr>
            <p:cNvSpPr/>
            <p:nvPr/>
          </p:nvSpPr>
          <p:spPr>
            <a:xfrm>
              <a:off x="11073777" y="1336745"/>
              <a:ext cx="423541" cy="216405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b="1" dirty="0">
                  <a:solidFill>
                    <a:prstClr val="white"/>
                  </a:solidFill>
                </a:rPr>
                <a:t>SOC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D1267E1B-413E-4C39-9799-23AE54F840A6}"/>
                </a:ext>
              </a:extLst>
            </p:cNvPr>
            <p:cNvSpPr/>
            <p:nvPr/>
          </p:nvSpPr>
          <p:spPr>
            <a:xfrm>
              <a:off x="5943599" y="969136"/>
              <a:ext cx="5656325" cy="631064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32EF4-A6DD-4798-BE9F-C05A7CDE4C57}"/>
                </a:ext>
              </a:extLst>
            </p:cNvPr>
            <p:cNvSpPr/>
            <p:nvPr/>
          </p:nvSpPr>
          <p:spPr>
            <a:xfrm>
              <a:off x="7086600" y="1658374"/>
              <a:ext cx="971666" cy="368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Tenant Portal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F63167-7FD7-4109-A56A-412863D2E48A}"/>
                </a:ext>
              </a:extLst>
            </p:cNvPr>
            <p:cNvSpPr/>
            <p:nvPr/>
          </p:nvSpPr>
          <p:spPr>
            <a:xfrm>
              <a:off x="8105833" y="1658374"/>
              <a:ext cx="971666" cy="368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Operator Portal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57059B-48ED-48C2-9C0E-8D4418970B5A}"/>
                </a:ext>
              </a:extLst>
            </p:cNvPr>
            <p:cNvSpPr/>
            <p:nvPr/>
          </p:nvSpPr>
          <p:spPr>
            <a:xfrm>
              <a:off x="9128992" y="1658374"/>
              <a:ext cx="971666" cy="368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API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FC35EE-CA82-4886-AB1D-951DB71297B4}"/>
                </a:ext>
              </a:extLst>
            </p:cNvPr>
            <p:cNvSpPr txBox="1"/>
            <p:nvPr/>
          </p:nvSpPr>
          <p:spPr>
            <a:xfrm>
              <a:off x="5895512" y="1699494"/>
              <a:ext cx="11785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b="1" dirty="0">
                  <a:solidFill>
                    <a:prstClr val="black"/>
                  </a:solidFill>
                </a:rPr>
                <a:t>Central Orchestrator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8A5BDC-05F7-4490-99D7-C17E81847727}"/>
                </a:ext>
              </a:extLst>
            </p:cNvPr>
            <p:cNvSpPr txBox="1"/>
            <p:nvPr/>
          </p:nvSpPr>
          <p:spPr>
            <a:xfrm>
              <a:off x="10101215" y="1699494"/>
              <a:ext cx="1608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b="1" dirty="0">
                  <a:solidFill>
                    <a:prstClr val="black"/>
                  </a:solidFill>
                </a:rPr>
                <a:t>Relationship based assurance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Arrow: Up-Down 24">
              <a:extLst>
                <a:ext uri="{FF2B5EF4-FFF2-40B4-BE49-F238E27FC236}">
                  <a16:creationId xmlns:a16="http://schemas.microsoft.com/office/drawing/2014/main" id="{0C79F010-3795-450D-8483-999E38EC1BE7}"/>
                </a:ext>
              </a:extLst>
            </p:cNvPr>
            <p:cNvSpPr/>
            <p:nvPr/>
          </p:nvSpPr>
          <p:spPr>
            <a:xfrm>
              <a:off x="7816362" y="1520095"/>
              <a:ext cx="76200" cy="185862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Arrow: Up-Down 26">
              <a:extLst>
                <a:ext uri="{FF2B5EF4-FFF2-40B4-BE49-F238E27FC236}">
                  <a16:creationId xmlns:a16="http://schemas.microsoft.com/office/drawing/2014/main" id="{C01C79D5-1B66-41F4-AB02-BF841E4F7633}"/>
                </a:ext>
              </a:extLst>
            </p:cNvPr>
            <p:cNvSpPr/>
            <p:nvPr/>
          </p:nvSpPr>
          <p:spPr>
            <a:xfrm>
              <a:off x="8962958" y="1520095"/>
              <a:ext cx="76200" cy="185862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Arrow: Up-Down 28">
              <a:extLst>
                <a:ext uri="{FF2B5EF4-FFF2-40B4-BE49-F238E27FC236}">
                  <a16:creationId xmlns:a16="http://schemas.microsoft.com/office/drawing/2014/main" id="{2ECBB68B-2D1B-473C-BD04-8BBB139BC73C}"/>
                </a:ext>
              </a:extLst>
            </p:cNvPr>
            <p:cNvSpPr/>
            <p:nvPr/>
          </p:nvSpPr>
          <p:spPr>
            <a:xfrm>
              <a:off x="9860330" y="1520095"/>
              <a:ext cx="76200" cy="185862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578003-747F-4A0B-8435-04C6F086F734}"/>
                </a:ext>
              </a:extLst>
            </p:cNvPr>
            <p:cNvSpPr/>
            <p:nvPr/>
          </p:nvSpPr>
          <p:spPr>
            <a:xfrm>
              <a:off x="8925729" y="2165037"/>
              <a:ext cx="2080891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End to End Assurance System 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D91E53-F19E-4DEF-A2F9-829C0D689C19}"/>
                </a:ext>
              </a:extLst>
            </p:cNvPr>
            <p:cNvSpPr/>
            <p:nvPr/>
          </p:nvSpPr>
          <p:spPr>
            <a:xfrm>
              <a:off x="6670364" y="2528695"/>
              <a:ext cx="430846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NED/API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D1A18F-84C3-4033-96A9-B1257CA6061E}"/>
                </a:ext>
              </a:extLst>
            </p:cNvPr>
            <p:cNvSpPr/>
            <p:nvPr/>
          </p:nvSpPr>
          <p:spPr>
            <a:xfrm>
              <a:off x="7147535" y="2528695"/>
              <a:ext cx="430846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WAE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A757EA-5AA8-404B-ABAC-547B95BB23D6}"/>
                </a:ext>
              </a:extLst>
            </p:cNvPr>
            <p:cNvSpPr/>
            <p:nvPr/>
          </p:nvSpPr>
          <p:spPr>
            <a:xfrm>
              <a:off x="7624706" y="2528695"/>
              <a:ext cx="679273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Service Models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C5EB58-4032-4C36-9FB6-B6F9B7D07FFC}"/>
                </a:ext>
              </a:extLst>
            </p:cNvPr>
            <p:cNvSpPr/>
            <p:nvPr/>
          </p:nvSpPr>
          <p:spPr>
            <a:xfrm>
              <a:off x="8350304" y="2528695"/>
              <a:ext cx="430846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UIM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EC5C9A-A242-425A-A22F-1379EE86D252}"/>
                </a:ext>
              </a:extLst>
            </p:cNvPr>
            <p:cNvSpPr/>
            <p:nvPr/>
          </p:nvSpPr>
          <p:spPr>
            <a:xfrm>
              <a:off x="8827475" y="2528695"/>
              <a:ext cx="430846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IAM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01002A-9F8C-4BAA-93D0-8BB41FA66D02}"/>
                </a:ext>
              </a:extLst>
            </p:cNvPr>
            <p:cNvSpPr/>
            <p:nvPr/>
          </p:nvSpPr>
          <p:spPr>
            <a:xfrm>
              <a:off x="9304646" y="2528695"/>
              <a:ext cx="535931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Policy DB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1EAD0F-CA94-4608-B0AD-05322F81FB87}"/>
                </a:ext>
              </a:extLst>
            </p:cNvPr>
            <p:cNvSpPr/>
            <p:nvPr/>
          </p:nvSpPr>
          <p:spPr>
            <a:xfrm>
              <a:off x="9886902" y="2528695"/>
              <a:ext cx="525569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KPI Engine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EF3A899-172D-422B-9CA4-8D76A7029B77}"/>
                </a:ext>
              </a:extLst>
            </p:cNvPr>
            <p:cNvSpPr/>
            <p:nvPr/>
          </p:nvSpPr>
          <p:spPr>
            <a:xfrm>
              <a:off x="10458793" y="2528695"/>
              <a:ext cx="679489" cy="29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Feedback Loops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D3BFEA-01F3-4476-B7CF-6D5F0F804F82}"/>
                </a:ext>
              </a:extLst>
            </p:cNvPr>
            <p:cNvSpPr/>
            <p:nvPr/>
          </p:nvSpPr>
          <p:spPr>
            <a:xfrm>
              <a:off x="6618609" y="2120900"/>
              <a:ext cx="4584700" cy="736600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263CEC-9106-4D8D-9582-4C99132E8722}"/>
                </a:ext>
              </a:extLst>
            </p:cNvPr>
            <p:cNvSpPr txBox="1"/>
            <p:nvPr/>
          </p:nvSpPr>
          <p:spPr>
            <a:xfrm>
              <a:off x="5887320" y="2233409"/>
              <a:ext cx="6543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b="1" dirty="0">
                  <a:solidFill>
                    <a:prstClr val="black"/>
                  </a:solidFill>
                </a:rPr>
                <a:t>Platforms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id="{18C477DC-41A3-4CB8-A7B9-6CAAD19B25E0}"/>
                </a:ext>
              </a:extLst>
            </p:cNvPr>
            <p:cNvSpPr/>
            <p:nvPr/>
          </p:nvSpPr>
          <p:spPr>
            <a:xfrm>
              <a:off x="5943599" y="2068040"/>
              <a:ext cx="5656325" cy="1716560"/>
            </a:xfrm>
            <a:prstGeom prst="round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EC79206-1692-4E1F-8E8B-56406717ADF7}"/>
                </a:ext>
              </a:extLst>
            </p:cNvPr>
            <p:cNvSpPr/>
            <p:nvPr/>
          </p:nvSpPr>
          <p:spPr>
            <a:xfrm>
              <a:off x="6791840" y="2989831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Wi-Fi Controller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E10FD56-C4E6-4F43-8B25-C22CE86F6B4D}"/>
                </a:ext>
              </a:extLst>
            </p:cNvPr>
            <p:cNvSpPr/>
            <p:nvPr/>
          </p:nvSpPr>
          <p:spPr>
            <a:xfrm>
              <a:off x="7503156" y="2989831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SDWAN Controller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6835ACC-2F33-4F6B-914A-E0E450944140}"/>
                </a:ext>
              </a:extLst>
            </p:cNvPr>
            <p:cNvSpPr/>
            <p:nvPr/>
          </p:nvSpPr>
          <p:spPr>
            <a:xfrm>
              <a:off x="8214472" y="2989831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NFV Orchestrator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756B72-0D75-46A3-8FF8-8FEDDEC43FA8}"/>
                </a:ext>
              </a:extLst>
            </p:cNvPr>
            <p:cNvSpPr/>
            <p:nvPr/>
          </p:nvSpPr>
          <p:spPr>
            <a:xfrm>
              <a:off x="8991148" y="2989831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Wi-Fi Management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C042CDE-1B30-493E-AE96-01FC5FFE8A35}"/>
                </a:ext>
              </a:extLst>
            </p:cNvPr>
            <p:cNvSpPr/>
            <p:nvPr/>
          </p:nvSpPr>
          <p:spPr>
            <a:xfrm>
              <a:off x="9700318" y="2989831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Wi-Fi Analysis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D190A6-577D-4A01-BF6B-046C893F4838}"/>
                </a:ext>
              </a:extLst>
            </p:cNvPr>
            <p:cNvSpPr/>
            <p:nvPr/>
          </p:nvSpPr>
          <p:spPr>
            <a:xfrm>
              <a:off x="10419357" y="2989831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NFV Manager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E456E1F-7DD5-4EFB-B619-83C318CD6B44}"/>
                </a:ext>
              </a:extLst>
            </p:cNvPr>
            <p:cNvSpPr/>
            <p:nvPr/>
          </p:nvSpPr>
          <p:spPr>
            <a:xfrm>
              <a:off x="6791840" y="3375466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Policy Manager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BA07BF1-0459-4C38-9970-D7FFE1AEC7F9}"/>
                </a:ext>
              </a:extLst>
            </p:cNvPr>
            <p:cNvSpPr/>
            <p:nvPr/>
          </p:nvSpPr>
          <p:spPr>
            <a:xfrm>
              <a:off x="7503156" y="3375466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VIM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2FD5957-09B5-4F75-BFA0-A490CD654F0D}"/>
                </a:ext>
              </a:extLst>
            </p:cNvPr>
            <p:cNvSpPr/>
            <p:nvPr/>
          </p:nvSpPr>
          <p:spPr>
            <a:xfrm>
              <a:off x="8214472" y="3375466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License Manager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2AC843-D64C-4C50-B5F8-08FCC21154E2}"/>
                </a:ext>
              </a:extLst>
            </p:cNvPr>
            <p:cNvSpPr/>
            <p:nvPr/>
          </p:nvSpPr>
          <p:spPr>
            <a:xfrm>
              <a:off x="8991148" y="3375466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SD WAN Analytics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C8301A-A231-472B-BB00-BE5A673A1AD6}"/>
                </a:ext>
              </a:extLst>
            </p:cNvPr>
            <p:cNvSpPr/>
            <p:nvPr/>
          </p:nvSpPr>
          <p:spPr>
            <a:xfrm>
              <a:off x="9700318" y="3375466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Flow Collectors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A1C68C-2D24-48D6-962C-251AA50632F6}"/>
                </a:ext>
              </a:extLst>
            </p:cNvPr>
            <p:cNvSpPr/>
            <p:nvPr/>
          </p:nvSpPr>
          <p:spPr>
            <a:xfrm>
              <a:off x="10419357" y="3375466"/>
              <a:ext cx="685878" cy="310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Security Analytics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5BEE5E-BDA3-4CAD-A6D7-D63E80C330D3}"/>
                </a:ext>
              </a:extLst>
            </p:cNvPr>
            <p:cNvSpPr/>
            <p:nvPr/>
          </p:nvSpPr>
          <p:spPr>
            <a:xfrm>
              <a:off x="6618609" y="2948309"/>
              <a:ext cx="4584700" cy="79980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CDCFF7-1E66-4B67-8045-BBBE6B828504}"/>
                </a:ext>
              </a:extLst>
            </p:cNvPr>
            <p:cNvSpPr txBox="1"/>
            <p:nvPr/>
          </p:nvSpPr>
          <p:spPr>
            <a:xfrm>
              <a:off x="5943597" y="3081471"/>
              <a:ext cx="787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b="1" dirty="0">
                  <a:solidFill>
                    <a:prstClr val="black"/>
                  </a:solidFill>
                </a:rPr>
                <a:t>Domain Controllers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52" name="Arrow: Up-Down 25">
              <a:extLst>
                <a:ext uri="{FF2B5EF4-FFF2-40B4-BE49-F238E27FC236}">
                  <a16:creationId xmlns:a16="http://schemas.microsoft.com/office/drawing/2014/main" id="{108BC984-A478-4169-9BDF-ED8FC412E6B8}"/>
                </a:ext>
              </a:extLst>
            </p:cNvPr>
            <p:cNvSpPr/>
            <p:nvPr/>
          </p:nvSpPr>
          <p:spPr>
            <a:xfrm>
              <a:off x="7816362" y="1958907"/>
              <a:ext cx="76200" cy="185862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prstClr val="white"/>
                  </a:solidFill>
                </a:rPr>
                <a:t>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Arrow: Up-Down 27">
              <a:extLst>
                <a:ext uri="{FF2B5EF4-FFF2-40B4-BE49-F238E27FC236}">
                  <a16:creationId xmlns:a16="http://schemas.microsoft.com/office/drawing/2014/main" id="{842336AF-0281-449A-962D-E700921EE851}"/>
                </a:ext>
              </a:extLst>
            </p:cNvPr>
            <p:cNvSpPr/>
            <p:nvPr/>
          </p:nvSpPr>
          <p:spPr>
            <a:xfrm>
              <a:off x="8962958" y="1958907"/>
              <a:ext cx="76200" cy="185862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prstClr val="white"/>
                  </a:solidFill>
                </a:rPr>
                <a:t>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Arrow: Up-Down 55">
              <a:extLst>
                <a:ext uri="{FF2B5EF4-FFF2-40B4-BE49-F238E27FC236}">
                  <a16:creationId xmlns:a16="http://schemas.microsoft.com/office/drawing/2014/main" id="{A46BACEB-0F1E-49DA-847C-05B68670A31F}"/>
                </a:ext>
              </a:extLst>
            </p:cNvPr>
            <p:cNvSpPr/>
            <p:nvPr/>
          </p:nvSpPr>
          <p:spPr>
            <a:xfrm>
              <a:off x="7940911" y="2816552"/>
              <a:ext cx="76200" cy="185862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Arrow: Up-Down 56">
              <a:extLst>
                <a:ext uri="{FF2B5EF4-FFF2-40B4-BE49-F238E27FC236}">
                  <a16:creationId xmlns:a16="http://schemas.microsoft.com/office/drawing/2014/main" id="{48E860CC-7CCB-4E35-858A-C2D83F17ECAB}"/>
                </a:ext>
              </a:extLst>
            </p:cNvPr>
            <p:cNvSpPr/>
            <p:nvPr/>
          </p:nvSpPr>
          <p:spPr>
            <a:xfrm>
              <a:off x="9566852" y="2816552"/>
              <a:ext cx="76200" cy="185862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: Rounded Corners 58">
              <a:extLst>
                <a:ext uri="{FF2B5EF4-FFF2-40B4-BE49-F238E27FC236}">
                  <a16:creationId xmlns:a16="http://schemas.microsoft.com/office/drawing/2014/main" id="{64510F4D-F414-439A-9F5D-243B3336C9E7}"/>
                </a:ext>
              </a:extLst>
            </p:cNvPr>
            <p:cNvSpPr/>
            <p:nvPr/>
          </p:nvSpPr>
          <p:spPr>
            <a:xfrm>
              <a:off x="5943599" y="3842288"/>
              <a:ext cx="5656325" cy="950322"/>
            </a:xfrm>
            <a:prstGeom prst="roundRect">
              <a:avLst/>
            </a:prstGeom>
            <a:noFill/>
            <a:ln>
              <a:solidFill>
                <a:srgbClr val="E6B9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114881-8280-4697-9C6E-8DFE597C61A4}"/>
                </a:ext>
              </a:extLst>
            </p:cNvPr>
            <p:cNvSpPr/>
            <p:nvPr/>
          </p:nvSpPr>
          <p:spPr>
            <a:xfrm>
              <a:off x="8007364" y="3870342"/>
              <a:ext cx="2127235" cy="1444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700" b="1" dirty="0">
                  <a:solidFill>
                    <a:prstClr val="black"/>
                  </a:solidFill>
                </a:rPr>
                <a:t>Element/Network Managers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974903-7368-445F-9C04-554A8FB34A44}"/>
                </a:ext>
              </a:extLst>
            </p:cNvPr>
            <p:cNvSpPr txBox="1"/>
            <p:nvPr/>
          </p:nvSpPr>
          <p:spPr>
            <a:xfrm>
              <a:off x="6013433" y="3804868"/>
              <a:ext cx="787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b="1" dirty="0">
                  <a:solidFill>
                    <a:prstClr val="black"/>
                  </a:solidFill>
                </a:rPr>
                <a:t>Enterprise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58">
              <a:extLst>
                <a:ext uri="{FF2B5EF4-FFF2-40B4-BE49-F238E27FC236}">
                  <a16:creationId xmlns:a16="http://schemas.microsoft.com/office/drawing/2014/main" id="{A852AC3E-B138-41B6-8B35-79F5F89FD47C}"/>
                </a:ext>
              </a:extLst>
            </p:cNvPr>
            <p:cNvGrpSpPr/>
            <p:nvPr/>
          </p:nvGrpSpPr>
          <p:grpSpPr>
            <a:xfrm>
              <a:off x="6464212" y="4038600"/>
              <a:ext cx="1418711" cy="714422"/>
              <a:chOff x="7582835" y="4918028"/>
              <a:chExt cx="1418711" cy="714422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A491C18-C67D-4232-9DCB-870C0BDF90DD}"/>
                  </a:ext>
                </a:extLst>
              </p:cNvPr>
              <p:cNvSpPr/>
              <p:nvPr/>
            </p:nvSpPr>
            <p:spPr>
              <a:xfrm>
                <a:off x="7821734" y="4972428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SDWAN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DAAE0AE-86FC-4810-81D9-97ADF7277773}"/>
                  </a:ext>
                </a:extLst>
              </p:cNvPr>
              <p:cNvSpPr/>
              <p:nvPr/>
            </p:nvSpPr>
            <p:spPr>
              <a:xfrm>
                <a:off x="8414948" y="4972428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UCPE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0FC9620-EA06-4BB3-BA22-2B9361637057}"/>
                  </a:ext>
                </a:extLst>
              </p:cNvPr>
              <p:cNvSpPr/>
              <p:nvPr/>
            </p:nvSpPr>
            <p:spPr>
              <a:xfrm>
                <a:off x="7821734" y="5289005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Wi-Fi AP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AB18D4D-2539-4106-BB76-C986EC2DE1E0}"/>
                  </a:ext>
                </a:extLst>
              </p:cNvPr>
              <p:cNvSpPr/>
              <p:nvPr/>
            </p:nvSpPr>
            <p:spPr>
              <a:xfrm>
                <a:off x="8414948" y="5289005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Router /UTM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AE115B6-DDA1-401A-AE6C-470A0C4C5F8E}"/>
                  </a:ext>
                </a:extLst>
              </p:cNvPr>
              <p:cNvSpPr/>
              <p:nvPr/>
            </p:nvSpPr>
            <p:spPr>
              <a:xfrm>
                <a:off x="7778750" y="4919173"/>
                <a:ext cx="1222796" cy="713277"/>
              </a:xfrm>
              <a:prstGeom prst="rect">
                <a:avLst/>
              </a:prstGeom>
              <a:noFill/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30F0490-493D-45F1-9295-EC2FAA64CC7E}"/>
                  </a:ext>
                </a:extLst>
              </p:cNvPr>
              <p:cNvSpPr txBox="1"/>
              <p:nvPr/>
            </p:nvSpPr>
            <p:spPr>
              <a:xfrm rot="16200000">
                <a:off x="7341040" y="5159823"/>
                <a:ext cx="71442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900" b="1" dirty="0">
                    <a:solidFill>
                      <a:prstClr val="black"/>
                    </a:solidFill>
                  </a:rPr>
                  <a:t>Networks</a:t>
                </a:r>
                <a:endParaRPr lang="en-US" sz="9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65">
              <a:extLst>
                <a:ext uri="{FF2B5EF4-FFF2-40B4-BE49-F238E27FC236}">
                  <a16:creationId xmlns:a16="http://schemas.microsoft.com/office/drawing/2014/main" id="{03EABE45-A607-487E-8A7C-FF1DF29951F6}"/>
                </a:ext>
              </a:extLst>
            </p:cNvPr>
            <p:cNvGrpSpPr/>
            <p:nvPr/>
          </p:nvGrpSpPr>
          <p:grpSpPr>
            <a:xfrm>
              <a:off x="8117807" y="4038600"/>
              <a:ext cx="1559593" cy="719345"/>
              <a:chOff x="7637330" y="4914358"/>
              <a:chExt cx="1559593" cy="719345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EBEF455-2D85-4961-9144-0BB7864B5A20}"/>
                  </a:ext>
                </a:extLst>
              </p:cNvPr>
              <p:cNvSpPr/>
              <p:nvPr/>
            </p:nvSpPr>
            <p:spPr>
              <a:xfrm>
                <a:off x="8017111" y="4972428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Wireless Access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4A4C0D8-F1B5-45BC-BDF6-E668F519C07F}"/>
                  </a:ext>
                </a:extLst>
              </p:cNvPr>
              <p:cNvSpPr/>
              <p:nvPr/>
            </p:nvSpPr>
            <p:spPr>
              <a:xfrm>
                <a:off x="8610325" y="4972428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CORE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4AC8212-88B3-4B2A-B624-1856C79C2291}"/>
                  </a:ext>
                </a:extLst>
              </p:cNvPr>
              <p:cNvSpPr/>
              <p:nvPr/>
            </p:nvSpPr>
            <p:spPr>
              <a:xfrm>
                <a:off x="8017111" y="5289005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Metro Access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866C256-3895-479D-ABDD-A76DB5DBA33E}"/>
                  </a:ext>
                </a:extLst>
              </p:cNvPr>
              <p:cNvSpPr/>
              <p:nvPr/>
            </p:nvSpPr>
            <p:spPr>
              <a:xfrm>
                <a:off x="8610325" y="5289005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Security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D0863AA-4132-418E-997A-1779130B2667}"/>
                  </a:ext>
                </a:extLst>
              </p:cNvPr>
              <p:cNvSpPr/>
              <p:nvPr/>
            </p:nvSpPr>
            <p:spPr>
              <a:xfrm>
                <a:off x="7974127" y="4919173"/>
                <a:ext cx="1222796" cy="713277"/>
              </a:xfrm>
              <a:prstGeom prst="rect">
                <a:avLst/>
              </a:prstGeom>
              <a:noFill/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B6FC5A9-5D07-431C-AD22-89D4B615D6E4}"/>
                  </a:ext>
                </a:extLst>
              </p:cNvPr>
              <p:cNvSpPr txBox="1"/>
              <p:nvPr/>
            </p:nvSpPr>
            <p:spPr>
              <a:xfrm rot="16200000">
                <a:off x="7462323" y="5089365"/>
                <a:ext cx="719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900" b="1" dirty="0">
                    <a:solidFill>
                      <a:prstClr val="black"/>
                    </a:solidFill>
                  </a:rPr>
                  <a:t>Sify Network</a:t>
                </a:r>
                <a:endParaRPr lang="en-US" sz="9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9" name="Group 72">
              <a:extLst>
                <a:ext uri="{FF2B5EF4-FFF2-40B4-BE49-F238E27FC236}">
                  <a16:creationId xmlns:a16="http://schemas.microsoft.com/office/drawing/2014/main" id="{DEAE2B7C-25B9-4578-96B0-9D3FCAF23C69}"/>
                </a:ext>
              </a:extLst>
            </p:cNvPr>
            <p:cNvGrpSpPr/>
            <p:nvPr/>
          </p:nvGrpSpPr>
          <p:grpSpPr>
            <a:xfrm>
              <a:off x="9906000" y="4038600"/>
              <a:ext cx="1538153" cy="718093"/>
              <a:chOff x="10141095" y="4914357"/>
              <a:chExt cx="1538153" cy="71809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DD5171D-95AD-4CBF-B013-D223DBDFF21A}"/>
                  </a:ext>
                </a:extLst>
              </p:cNvPr>
              <p:cNvSpPr/>
              <p:nvPr/>
            </p:nvSpPr>
            <p:spPr>
              <a:xfrm>
                <a:off x="10499436" y="4972428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Cloud Providers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2E8E705-81D4-4562-BD71-CC122E859EE4}"/>
                  </a:ext>
                </a:extLst>
              </p:cNvPr>
              <p:cNvSpPr/>
              <p:nvPr/>
            </p:nvSpPr>
            <p:spPr>
              <a:xfrm>
                <a:off x="11092650" y="4972428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Other Providers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C7E8403-75BA-4F01-9E63-B6A81E1A1398}"/>
                  </a:ext>
                </a:extLst>
              </p:cNvPr>
              <p:cNvSpPr/>
              <p:nvPr/>
            </p:nvSpPr>
            <p:spPr>
              <a:xfrm>
                <a:off x="10499436" y="5289005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Sify Cloud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CC444F1-72B9-4699-92ED-FA9724E0F475}"/>
                  </a:ext>
                </a:extLst>
              </p:cNvPr>
              <p:cNvSpPr/>
              <p:nvPr/>
            </p:nvSpPr>
            <p:spPr>
              <a:xfrm>
                <a:off x="11092650" y="5289005"/>
                <a:ext cx="548010" cy="297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700" b="1" dirty="0">
                    <a:solidFill>
                      <a:prstClr val="black"/>
                    </a:solidFill>
                  </a:rPr>
                  <a:t>IX</a:t>
                </a:r>
                <a:endParaRPr lang="en-US" sz="7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4BA0401-13DF-4318-B71C-6B9464644EB1}"/>
                  </a:ext>
                </a:extLst>
              </p:cNvPr>
              <p:cNvSpPr/>
              <p:nvPr/>
            </p:nvSpPr>
            <p:spPr>
              <a:xfrm>
                <a:off x="10456452" y="4919173"/>
                <a:ext cx="1222796" cy="713277"/>
              </a:xfrm>
              <a:prstGeom prst="rect">
                <a:avLst/>
              </a:prstGeom>
              <a:noFill/>
              <a:ln>
                <a:solidFill>
                  <a:srgbClr val="E6B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853C3B7-0A75-4CF2-8415-A1A6D8D49C2C}"/>
                  </a:ext>
                </a:extLst>
              </p:cNvPr>
              <p:cNvSpPr txBox="1"/>
              <p:nvPr/>
            </p:nvSpPr>
            <p:spPr>
              <a:xfrm rot="16200000">
                <a:off x="9966714" y="5088738"/>
                <a:ext cx="718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900" b="1" dirty="0">
                    <a:solidFill>
                      <a:prstClr val="black"/>
                    </a:solidFill>
                  </a:rPr>
                  <a:t>Partner Networks</a:t>
                </a:r>
                <a:endParaRPr lang="en-US" sz="9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628F6C3-638E-4D96-A8DF-8D9BAD405118}"/>
                </a:ext>
              </a:extLst>
            </p:cNvPr>
            <p:cNvSpPr/>
            <p:nvPr/>
          </p:nvSpPr>
          <p:spPr>
            <a:xfrm>
              <a:off x="6700259" y="1067102"/>
              <a:ext cx="63890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prstClr val="black"/>
                  </a:solidFill>
                </a:rPr>
                <a:t>SDWAN as a Service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81" name="Arrow: Up-Down 83">
              <a:extLst>
                <a:ext uri="{FF2B5EF4-FFF2-40B4-BE49-F238E27FC236}">
                  <a16:creationId xmlns:a16="http://schemas.microsoft.com/office/drawing/2014/main" id="{A69D4BB3-962D-4614-95FE-227BC7ECEF00}"/>
                </a:ext>
              </a:extLst>
            </p:cNvPr>
            <p:cNvSpPr/>
            <p:nvPr/>
          </p:nvSpPr>
          <p:spPr>
            <a:xfrm>
              <a:off x="7456771" y="3702525"/>
              <a:ext cx="76200" cy="185862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Arrow: Up-Down 84">
              <a:extLst>
                <a:ext uri="{FF2B5EF4-FFF2-40B4-BE49-F238E27FC236}">
                  <a16:creationId xmlns:a16="http://schemas.microsoft.com/office/drawing/2014/main" id="{459544EC-1228-46DC-A4B3-44EF27742FD5}"/>
                </a:ext>
              </a:extLst>
            </p:cNvPr>
            <p:cNvSpPr/>
            <p:nvPr/>
          </p:nvSpPr>
          <p:spPr>
            <a:xfrm>
              <a:off x="8279831" y="3644142"/>
              <a:ext cx="91301" cy="275519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Arrow: Up-Down 86">
              <a:extLst>
                <a:ext uri="{FF2B5EF4-FFF2-40B4-BE49-F238E27FC236}">
                  <a16:creationId xmlns:a16="http://schemas.microsoft.com/office/drawing/2014/main" id="{36298534-487B-49B3-AA14-7ACFA888F650}"/>
                </a:ext>
              </a:extLst>
            </p:cNvPr>
            <p:cNvSpPr/>
            <p:nvPr/>
          </p:nvSpPr>
          <p:spPr>
            <a:xfrm>
              <a:off x="10798537" y="3733800"/>
              <a:ext cx="76200" cy="185862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4" name="Arrow: Up-Down 87">
              <a:extLst>
                <a:ext uri="{FF2B5EF4-FFF2-40B4-BE49-F238E27FC236}">
                  <a16:creationId xmlns:a16="http://schemas.microsoft.com/office/drawing/2014/main" id="{D75AE72B-CD32-4278-8039-1D7ED38D0104}"/>
                </a:ext>
              </a:extLst>
            </p:cNvPr>
            <p:cNvSpPr/>
            <p:nvPr/>
          </p:nvSpPr>
          <p:spPr>
            <a:xfrm>
              <a:off x="9765111" y="3644142"/>
              <a:ext cx="91301" cy="275519"/>
            </a:xfrm>
            <a:prstGeom prst="upDown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SIFY: DIGITAL NETWORK VISION &amp; ROAD MAP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457199" y="1051340"/>
            <a:ext cx="4343401" cy="5273260"/>
          </a:xfrm>
          <a:prstGeom prst="rect">
            <a:avLst/>
          </a:prstGeom>
        </p:spPr>
        <p:txBody>
          <a:bodyPr lIns="119969" tIns="59985" rIns="119969" bIns="59985"/>
          <a:lstStyle/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Digital roadmap across all lines of business, support customers through their digital transformation journey</a:t>
            </a:r>
          </a:p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Our vision for Sify network in the digital age is based on the following principles: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Cloud like networks – Self-serviced, on-demand, agile and elastic, ubiquitous, measured to deliver a pay-per use model.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Every service as a managed, secured service.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Self-healing networks with co-related intelligence and feedbacks loops. 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Leverage synergies between DC/Cloud/Applications and networks</a:t>
            </a:r>
          </a:p>
          <a:p>
            <a:pPr marL="224942" lvl="0" indent="-224942" defTabSz="899770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Our Roadmap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Cloud services management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Automation, virtualised and open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Analytics</a:t>
            </a:r>
          </a:p>
          <a:p>
            <a:pPr marL="674827" lvl="1" indent="-224942" defTabSz="899770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95959"/>
                </a:solidFill>
                <a:latin typeface="Trebuchet MS" pitchFamily="34" charset="0"/>
                <a:ea typeface="Arial" charset="0"/>
                <a:cs typeface="Arial" charset="0"/>
              </a:rPr>
              <a:t>Common ops</a:t>
            </a:r>
          </a:p>
        </p:txBody>
      </p:sp>
    </p:spTree>
    <p:extLst>
      <p:ext uri="{BB962C8B-B14F-4D97-AF65-F5344CB8AC3E}">
        <p14:creationId xmlns:p14="http://schemas.microsoft.com/office/powerpoint/2010/main" val="153625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F2692-5F9D-4EB4-9ED7-0FA1B3504397}"/>
              </a:ext>
            </a:extLst>
          </p:cNvPr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9643AC-1432-4F08-84A0-57E3C19E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51" y="4203238"/>
            <a:ext cx="38531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SIFY TECHNOLOGIES</a:t>
            </a:r>
            <a:endParaRPr lang="en-US" sz="3200" dirty="0">
              <a:solidFill>
                <a:prstClr val="white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A6FD32-7510-4661-B7AC-98380426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815" y="2806819"/>
            <a:ext cx="6439207" cy="21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NETWORK MANAGED SERVICE SCALE CAPABILITY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93349F-82C3-4250-9FF9-40411987895F}"/>
              </a:ext>
            </a:extLst>
          </p:cNvPr>
          <p:cNvCxnSpPr>
            <a:cxnSpLocks/>
          </p:cNvCxnSpPr>
          <p:nvPr/>
        </p:nvCxnSpPr>
        <p:spPr>
          <a:xfrm>
            <a:off x="228600" y="3855808"/>
            <a:ext cx="42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>
            <a:extLst>
              <a:ext uri="{FF2B5EF4-FFF2-40B4-BE49-F238E27FC236}">
                <a16:creationId xmlns:a16="http://schemas.microsoft.com/office/drawing/2014/main" id="{4FD2CC9A-EB0E-42FA-AC67-E7605201FFA7}"/>
              </a:ext>
            </a:extLst>
          </p:cNvPr>
          <p:cNvGrpSpPr/>
          <p:nvPr/>
        </p:nvGrpSpPr>
        <p:grpSpPr>
          <a:xfrm>
            <a:off x="583768" y="1748355"/>
            <a:ext cx="3533336" cy="1870588"/>
            <a:chOff x="10675938" y="355600"/>
            <a:chExt cx="1133476" cy="60007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8039BDF-D99E-436B-B52A-D5E2C199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6" y="355600"/>
              <a:ext cx="546100" cy="600075"/>
            </a:xfrm>
            <a:custGeom>
              <a:avLst/>
              <a:gdLst/>
              <a:ahLst/>
              <a:cxnLst>
                <a:cxn ang="0">
                  <a:pos x="727" y="1051"/>
                </a:cxn>
                <a:cxn ang="0">
                  <a:pos x="674" y="1103"/>
                </a:cxn>
                <a:cxn ang="0">
                  <a:pos x="615" y="1128"/>
                </a:cxn>
                <a:cxn ang="0">
                  <a:pos x="524" y="1135"/>
                </a:cxn>
                <a:cxn ang="0">
                  <a:pos x="482" y="1057"/>
                </a:cxn>
                <a:cxn ang="0">
                  <a:pos x="503" y="1004"/>
                </a:cxn>
                <a:cxn ang="0">
                  <a:pos x="576" y="997"/>
                </a:cxn>
                <a:cxn ang="0">
                  <a:pos x="618" y="975"/>
                </a:cxn>
                <a:cxn ang="0">
                  <a:pos x="641" y="943"/>
                </a:cxn>
                <a:cxn ang="0">
                  <a:pos x="648" y="904"/>
                </a:cxn>
                <a:cxn ang="0">
                  <a:pos x="639" y="854"/>
                </a:cxn>
                <a:cxn ang="0">
                  <a:pos x="612" y="772"/>
                </a:cxn>
                <a:cxn ang="0">
                  <a:pos x="503" y="493"/>
                </a:cxn>
                <a:cxn ang="0">
                  <a:pos x="470" y="411"/>
                </a:cxn>
                <a:cxn ang="0">
                  <a:pos x="458" y="392"/>
                </a:cxn>
                <a:cxn ang="0">
                  <a:pos x="434" y="382"/>
                </a:cxn>
                <a:cxn ang="0">
                  <a:pos x="274" y="382"/>
                </a:cxn>
                <a:cxn ang="0">
                  <a:pos x="271" y="763"/>
                </a:cxn>
                <a:cxn ang="0">
                  <a:pos x="271" y="886"/>
                </a:cxn>
                <a:cxn ang="0">
                  <a:pos x="128" y="887"/>
                </a:cxn>
                <a:cxn ang="0">
                  <a:pos x="125" y="506"/>
                </a:cxn>
                <a:cxn ang="0">
                  <a:pos x="125" y="383"/>
                </a:cxn>
                <a:cxn ang="0">
                  <a:pos x="3" y="382"/>
                </a:cxn>
                <a:cxn ang="0">
                  <a:pos x="0" y="264"/>
                </a:cxn>
                <a:cxn ang="0">
                  <a:pos x="124" y="262"/>
                </a:cxn>
                <a:cxn ang="0">
                  <a:pos x="137" y="185"/>
                </a:cxn>
                <a:cxn ang="0">
                  <a:pos x="179" y="92"/>
                </a:cxn>
                <a:cxn ang="0">
                  <a:pos x="248" y="29"/>
                </a:cxn>
                <a:cxn ang="0">
                  <a:pos x="333" y="2"/>
                </a:cxn>
                <a:cxn ang="0">
                  <a:pos x="448" y="15"/>
                </a:cxn>
                <a:cxn ang="0">
                  <a:pos x="441" y="134"/>
                </a:cxn>
                <a:cxn ang="0">
                  <a:pos x="383" y="121"/>
                </a:cxn>
                <a:cxn ang="0">
                  <a:pos x="340" y="126"/>
                </a:cxn>
                <a:cxn ang="0">
                  <a:pos x="307" y="149"/>
                </a:cxn>
                <a:cxn ang="0">
                  <a:pos x="282" y="185"/>
                </a:cxn>
                <a:cxn ang="0">
                  <a:pos x="271" y="231"/>
                </a:cxn>
                <a:cxn ang="0">
                  <a:pos x="347" y="262"/>
                </a:cxn>
                <a:cxn ang="0">
                  <a:pos x="493" y="262"/>
                </a:cxn>
                <a:cxn ang="0">
                  <a:pos x="517" y="262"/>
                </a:cxn>
                <a:cxn ang="0">
                  <a:pos x="559" y="277"/>
                </a:cxn>
                <a:cxn ang="0">
                  <a:pos x="628" y="432"/>
                </a:cxn>
                <a:cxn ang="0">
                  <a:pos x="721" y="673"/>
                </a:cxn>
                <a:cxn ang="0">
                  <a:pos x="766" y="591"/>
                </a:cxn>
                <a:cxn ang="0">
                  <a:pos x="835" y="398"/>
                </a:cxn>
                <a:cxn ang="0">
                  <a:pos x="783" y="382"/>
                </a:cxn>
                <a:cxn ang="0">
                  <a:pos x="742" y="313"/>
                </a:cxn>
                <a:cxn ang="0">
                  <a:pos x="838" y="262"/>
                </a:cxn>
                <a:cxn ang="0">
                  <a:pos x="1018" y="262"/>
                </a:cxn>
                <a:cxn ang="0">
                  <a:pos x="996" y="357"/>
                </a:cxn>
                <a:cxn ang="0">
                  <a:pos x="845" y="762"/>
                </a:cxn>
              </a:cxnLst>
              <a:rect l="0" t="0" r="r" b="b"/>
              <a:pathLst>
                <a:path w="1032" h="1135">
                  <a:moveTo>
                    <a:pt x="760" y="987"/>
                  </a:moveTo>
                  <a:lnTo>
                    <a:pt x="750" y="1011"/>
                  </a:lnTo>
                  <a:lnTo>
                    <a:pt x="739" y="1033"/>
                  </a:lnTo>
                  <a:lnTo>
                    <a:pt x="727" y="1051"/>
                  </a:lnTo>
                  <a:lnTo>
                    <a:pt x="714" y="1069"/>
                  </a:lnTo>
                  <a:lnTo>
                    <a:pt x="701" y="1082"/>
                  </a:lnTo>
                  <a:lnTo>
                    <a:pt x="688" y="1094"/>
                  </a:lnTo>
                  <a:lnTo>
                    <a:pt x="674" y="1103"/>
                  </a:lnTo>
                  <a:lnTo>
                    <a:pt x="660" y="1112"/>
                  </a:lnTo>
                  <a:lnTo>
                    <a:pt x="645" y="1118"/>
                  </a:lnTo>
                  <a:lnTo>
                    <a:pt x="629" y="1123"/>
                  </a:lnTo>
                  <a:lnTo>
                    <a:pt x="615" y="1128"/>
                  </a:lnTo>
                  <a:lnTo>
                    <a:pt x="599" y="1130"/>
                  </a:lnTo>
                  <a:lnTo>
                    <a:pt x="567" y="1133"/>
                  </a:lnTo>
                  <a:lnTo>
                    <a:pt x="537" y="1135"/>
                  </a:lnTo>
                  <a:lnTo>
                    <a:pt x="524" y="1135"/>
                  </a:lnTo>
                  <a:lnTo>
                    <a:pt x="510" y="1133"/>
                  </a:lnTo>
                  <a:lnTo>
                    <a:pt x="497" y="1132"/>
                  </a:lnTo>
                  <a:lnTo>
                    <a:pt x="482" y="1132"/>
                  </a:lnTo>
                  <a:lnTo>
                    <a:pt x="482" y="1057"/>
                  </a:lnTo>
                  <a:lnTo>
                    <a:pt x="482" y="1020"/>
                  </a:lnTo>
                  <a:lnTo>
                    <a:pt x="482" y="1005"/>
                  </a:lnTo>
                  <a:lnTo>
                    <a:pt x="482" y="1004"/>
                  </a:lnTo>
                  <a:lnTo>
                    <a:pt x="503" y="1004"/>
                  </a:lnTo>
                  <a:lnTo>
                    <a:pt x="523" y="1004"/>
                  </a:lnTo>
                  <a:lnTo>
                    <a:pt x="543" y="1004"/>
                  </a:lnTo>
                  <a:lnTo>
                    <a:pt x="562" y="1001"/>
                  </a:lnTo>
                  <a:lnTo>
                    <a:pt x="576" y="997"/>
                  </a:lnTo>
                  <a:lnTo>
                    <a:pt x="589" y="992"/>
                  </a:lnTo>
                  <a:lnTo>
                    <a:pt x="599" y="987"/>
                  </a:lnTo>
                  <a:lnTo>
                    <a:pt x="609" y="981"/>
                  </a:lnTo>
                  <a:lnTo>
                    <a:pt x="618" y="975"/>
                  </a:lnTo>
                  <a:lnTo>
                    <a:pt x="625" y="968"/>
                  </a:lnTo>
                  <a:lnTo>
                    <a:pt x="632" y="961"/>
                  </a:lnTo>
                  <a:lnTo>
                    <a:pt x="637" y="952"/>
                  </a:lnTo>
                  <a:lnTo>
                    <a:pt x="641" y="943"/>
                  </a:lnTo>
                  <a:lnTo>
                    <a:pt x="644" y="935"/>
                  </a:lnTo>
                  <a:lnTo>
                    <a:pt x="647" y="925"/>
                  </a:lnTo>
                  <a:lnTo>
                    <a:pt x="647" y="915"/>
                  </a:lnTo>
                  <a:lnTo>
                    <a:pt x="648" y="904"/>
                  </a:lnTo>
                  <a:lnTo>
                    <a:pt x="647" y="893"/>
                  </a:lnTo>
                  <a:lnTo>
                    <a:pt x="645" y="880"/>
                  </a:lnTo>
                  <a:lnTo>
                    <a:pt x="642" y="868"/>
                  </a:lnTo>
                  <a:lnTo>
                    <a:pt x="639" y="854"/>
                  </a:lnTo>
                  <a:lnTo>
                    <a:pt x="635" y="838"/>
                  </a:lnTo>
                  <a:lnTo>
                    <a:pt x="628" y="817"/>
                  </a:lnTo>
                  <a:lnTo>
                    <a:pt x="621" y="795"/>
                  </a:lnTo>
                  <a:lnTo>
                    <a:pt x="612" y="772"/>
                  </a:lnTo>
                  <a:lnTo>
                    <a:pt x="603" y="749"/>
                  </a:lnTo>
                  <a:lnTo>
                    <a:pt x="559" y="637"/>
                  </a:lnTo>
                  <a:lnTo>
                    <a:pt x="526" y="553"/>
                  </a:lnTo>
                  <a:lnTo>
                    <a:pt x="503" y="493"/>
                  </a:lnTo>
                  <a:lnTo>
                    <a:pt x="485" y="452"/>
                  </a:lnTo>
                  <a:lnTo>
                    <a:pt x="477" y="428"/>
                  </a:lnTo>
                  <a:lnTo>
                    <a:pt x="471" y="415"/>
                  </a:lnTo>
                  <a:lnTo>
                    <a:pt x="470" y="411"/>
                  </a:lnTo>
                  <a:lnTo>
                    <a:pt x="470" y="411"/>
                  </a:lnTo>
                  <a:lnTo>
                    <a:pt x="465" y="402"/>
                  </a:lnTo>
                  <a:lnTo>
                    <a:pt x="462" y="396"/>
                  </a:lnTo>
                  <a:lnTo>
                    <a:pt x="458" y="392"/>
                  </a:lnTo>
                  <a:lnTo>
                    <a:pt x="452" y="388"/>
                  </a:lnTo>
                  <a:lnTo>
                    <a:pt x="448" y="385"/>
                  </a:lnTo>
                  <a:lnTo>
                    <a:pt x="441" y="383"/>
                  </a:lnTo>
                  <a:lnTo>
                    <a:pt x="434" y="382"/>
                  </a:lnTo>
                  <a:lnTo>
                    <a:pt x="425" y="382"/>
                  </a:lnTo>
                  <a:lnTo>
                    <a:pt x="336" y="382"/>
                  </a:lnTo>
                  <a:lnTo>
                    <a:pt x="290" y="382"/>
                  </a:lnTo>
                  <a:lnTo>
                    <a:pt x="274" y="382"/>
                  </a:lnTo>
                  <a:lnTo>
                    <a:pt x="271" y="382"/>
                  </a:lnTo>
                  <a:lnTo>
                    <a:pt x="271" y="549"/>
                  </a:lnTo>
                  <a:lnTo>
                    <a:pt x="271" y="674"/>
                  </a:lnTo>
                  <a:lnTo>
                    <a:pt x="271" y="763"/>
                  </a:lnTo>
                  <a:lnTo>
                    <a:pt x="271" y="824"/>
                  </a:lnTo>
                  <a:lnTo>
                    <a:pt x="271" y="861"/>
                  </a:lnTo>
                  <a:lnTo>
                    <a:pt x="271" y="880"/>
                  </a:lnTo>
                  <a:lnTo>
                    <a:pt x="271" y="886"/>
                  </a:lnTo>
                  <a:lnTo>
                    <a:pt x="271" y="887"/>
                  </a:lnTo>
                  <a:lnTo>
                    <a:pt x="187" y="887"/>
                  </a:lnTo>
                  <a:lnTo>
                    <a:pt x="144" y="887"/>
                  </a:lnTo>
                  <a:lnTo>
                    <a:pt x="128" y="887"/>
                  </a:lnTo>
                  <a:lnTo>
                    <a:pt x="125" y="887"/>
                  </a:lnTo>
                  <a:lnTo>
                    <a:pt x="125" y="720"/>
                  </a:lnTo>
                  <a:lnTo>
                    <a:pt x="125" y="595"/>
                  </a:lnTo>
                  <a:lnTo>
                    <a:pt x="125" y="506"/>
                  </a:lnTo>
                  <a:lnTo>
                    <a:pt x="125" y="445"/>
                  </a:lnTo>
                  <a:lnTo>
                    <a:pt x="125" y="408"/>
                  </a:lnTo>
                  <a:lnTo>
                    <a:pt x="125" y="389"/>
                  </a:lnTo>
                  <a:lnTo>
                    <a:pt x="125" y="383"/>
                  </a:lnTo>
                  <a:lnTo>
                    <a:pt x="125" y="382"/>
                  </a:lnTo>
                  <a:lnTo>
                    <a:pt x="53" y="382"/>
                  </a:lnTo>
                  <a:lnTo>
                    <a:pt x="16" y="382"/>
                  </a:lnTo>
                  <a:lnTo>
                    <a:pt x="3" y="382"/>
                  </a:lnTo>
                  <a:lnTo>
                    <a:pt x="0" y="382"/>
                  </a:lnTo>
                  <a:lnTo>
                    <a:pt x="0" y="313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74" y="262"/>
                  </a:lnTo>
                  <a:lnTo>
                    <a:pt x="110" y="262"/>
                  </a:lnTo>
                  <a:lnTo>
                    <a:pt x="124" y="262"/>
                  </a:lnTo>
                  <a:lnTo>
                    <a:pt x="125" y="262"/>
                  </a:lnTo>
                  <a:lnTo>
                    <a:pt x="128" y="236"/>
                  </a:lnTo>
                  <a:lnTo>
                    <a:pt x="131" y="211"/>
                  </a:lnTo>
                  <a:lnTo>
                    <a:pt x="137" y="185"/>
                  </a:lnTo>
                  <a:lnTo>
                    <a:pt x="144" y="160"/>
                  </a:lnTo>
                  <a:lnTo>
                    <a:pt x="153" y="136"/>
                  </a:lnTo>
                  <a:lnTo>
                    <a:pt x="164" y="114"/>
                  </a:lnTo>
                  <a:lnTo>
                    <a:pt x="179" y="92"/>
                  </a:lnTo>
                  <a:lnTo>
                    <a:pt x="193" y="72"/>
                  </a:lnTo>
                  <a:lnTo>
                    <a:pt x="210" y="55"/>
                  </a:lnTo>
                  <a:lnTo>
                    <a:pt x="229" y="41"/>
                  </a:lnTo>
                  <a:lnTo>
                    <a:pt x="248" y="29"/>
                  </a:lnTo>
                  <a:lnTo>
                    <a:pt x="268" y="19"/>
                  </a:lnTo>
                  <a:lnTo>
                    <a:pt x="290" y="10"/>
                  </a:lnTo>
                  <a:lnTo>
                    <a:pt x="311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5" y="3"/>
                  </a:lnTo>
                  <a:lnTo>
                    <a:pt x="415" y="8"/>
                  </a:lnTo>
                  <a:lnTo>
                    <a:pt x="448" y="15"/>
                  </a:lnTo>
                  <a:lnTo>
                    <a:pt x="485" y="23"/>
                  </a:lnTo>
                  <a:lnTo>
                    <a:pt x="459" y="90"/>
                  </a:lnTo>
                  <a:lnTo>
                    <a:pt x="446" y="123"/>
                  </a:lnTo>
                  <a:lnTo>
                    <a:pt x="441" y="134"/>
                  </a:lnTo>
                  <a:lnTo>
                    <a:pt x="441" y="136"/>
                  </a:lnTo>
                  <a:lnTo>
                    <a:pt x="418" y="128"/>
                  </a:lnTo>
                  <a:lnTo>
                    <a:pt x="399" y="124"/>
                  </a:lnTo>
                  <a:lnTo>
                    <a:pt x="383" y="121"/>
                  </a:lnTo>
                  <a:lnTo>
                    <a:pt x="370" y="120"/>
                  </a:lnTo>
                  <a:lnTo>
                    <a:pt x="359" y="121"/>
                  </a:lnTo>
                  <a:lnTo>
                    <a:pt x="349" y="123"/>
                  </a:lnTo>
                  <a:lnTo>
                    <a:pt x="340" y="126"/>
                  </a:lnTo>
                  <a:lnTo>
                    <a:pt x="331" y="130"/>
                  </a:lnTo>
                  <a:lnTo>
                    <a:pt x="323" y="134"/>
                  </a:lnTo>
                  <a:lnTo>
                    <a:pt x="314" y="141"/>
                  </a:lnTo>
                  <a:lnTo>
                    <a:pt x="307" y="149"/>
                  </a:lnTo>
                  <a:lnTo>
                    <a:pt x="300" y="156"/>
                  </a:lnTo>
                  <a:lnTo>
                    <a:pt x="292" y="164"/>
                  </a:lnTo>
                  <a:lnTo>
                    <a:pt x="287" y="175"/>
                  </a:lnTo>
                  <a:lnTo>
                    <a:pt x="282" y="185"/>
                  </a:lnTo>
                  <a:lnTo>
                    <a:pt x="278" y="195"/>
                  </a:lnTo>
                  <a:lnTo>
                    <a:pt x="275" y="206"/>
                  </a:lnTo>
                  <a:lnTo>
                    <a:pt x="272" y="218"/>
                  </a:lnTo>
                  <a:lnTo>
                    <a:pt x="271" y="231"/>
                  </a:lnTo>
                  <a:lnTo>
                    <a:pt x="271" y="244"/>
                  </a:lnTo>
                  <a:lnTo>
                    <a:pt x="271" y="252"/>
                  </a:lnTo>
                  <a:lnTo>
                    <a:pt x="271" y="262"/>
                  </a:lnTo>
                  <a:lnTo>
                    <a:pt x="347" y="262"/>
                  </a:lnTo>
                  <a:lnTo>
                    <a:pt x="406" y="262"/>
                  </a:lnTo>
                  <a:lnTo>
                    <a:pt x="446" y="262"/>
                  </a:lnTo>
                  <a:lnTo>
                    <a:pt x="475" y="262"/>
                  </a:lnTo>
                  <a:lnTo>
                    <a:pt x="493" y="262"/>
                  </a:lnTo>
                  <a:lnTo>
                    <a:pt x="501" y="262"/>
                  </a:lnTo>
                  <a:lnTo>
                    <a:pt x="504" y="262"/>
                  </a:lnTo>
                  <a:lnTo>
                    <a:pt x="504" y="262"/>
                  </a:lnTo>
                  <a:lnTo>
                    <a:pt x="517" y="262"/>
                  </a:lnTo>
                  <a:lnTo>
                    <a:pt x="529" y="264"/>
                  </a:lnTo>
                  <a:lnTo>
                    <a:pt x="540" y="267"/>
                  </a:lnTo>
                  <a:lnTo>
                    <a:pt x="550" y="271"/>
                  </a:lnTo>
                  <a:lnTo>
                    <a:pt x="559" y="277"/>
                  </a:lnTo>
                  <a:lnTo>
                    <a:pt x="566" y="284"/>
                  </a:lnTo>
                  <a:lnTo>
                    <a:pt x="573" y="293"/>
                  </a:lnTo>
                  <a:lnTo>
                    <a:pt x="579" y="304"/>
                  </a:lnTo>
                  <a:lnTo>
                    <a:pt x="628" y="432"/>
                  </a:lnTo>
                  <a:lnTo>
                    <a:pt x="665" y="530"/>
                  </a:lnTo>
                  <a:lnTo>
                    <a:pt x="693" y="599"/>
                  </a:lnTo>
                  <a:lnTo>
                    <a:pt x="710" y="645"/>
                  </a:lnTo>
                  <a:lnTo>
                    <a:pt x="721" y="673"/>
                  </a:lnTo>
                  <a:lnTo>
                    <a:pt x="726" y="687"/>
                  </a:lnTo>
                  <a:lnTo>
                    <a:pt x="729" y="693"/>
                  </a:lnTo>
                  <a:lnTo>
                    <a:pt x="729" y="694"/>
                  </a:lnTo>
                  <a:lnTo>
                    <a:pt x="766" y="591"/>
                  </a:lnTo>
                  <a:lnTo>
                    <a:pt x="793" y="513"/>
                  </a:lnTo>
                  <a:lnTo>
                    <a:pt x="814" y="458"/>
                  </a:lnTo>
                  <a:lnTo>
                    <a:pt x="827" y="421"/>
                  </a:lnTo>
                  <a:lnTo>
                    <a:pt x="835" y="398"/>
                  </a:lnTo>
                  <a:lnTo>
                    <a:pt x="840" y="386"/>
                  </a:lnTo>
                  <a:lnTo>
                    <a:pt x="841" y="382"/>
                  </a:lnTo>
                  <a:lnTo>
                    <a:pt x="841" y="382"/>
                  </a:lnTo>
                  <a:lnTo>
                    <a:pt x="783" y="382"/>
                  </a:lnTo>
                  <a:lnTo>
                    <a:pt x="755" y="382"/>
                  </a:lnTo>
                  <a:lnTo>
                    <a:pt x="743" y="382"/>
                  </a:lnTo>
                  <a:lnTo>
                    <a:pt x="742" y="382"/>
                  </a:lnTo>
                  <a:lnTo>
                    <a:pt x="742" y="313"/>
                  </a:lnTo>
                  <a:lnTo>
                    <a:pt x="742" y="277"/>
                  </a:lnTo>
                  <a:lnTo>
                    <a:pt x="742" y="264"/>
                  </a:lnTo>
                  <a:lnTo>
                    <a:pt x="742" y="262"/>
                  </a:lnTo>
                  <a:lnTo>
                    <a:pt x="838" y="262"/>
                  </a:lnTo>
                  <a:lnTo>
                    <a:pt x="910" y="262"/>
                  </a:lnTo>
                  <a:lnTo>
                    <a:pt x="962" y="262"/>
                  </a:lnTo>
                  <a:lnTo>
                    <a:pt x="996" y="262"/>
                  </a:lnTo>
                  <a:lnTo>
                    <a:pt x="1018" y="262"/>
                  </a:lnTo>
                  <a:lnTo>
                    <a:pt x="1028" y="262"/>
                  </a:lnTo>
                  <a:lnTo>
                    <a:pt x="1032" y="262"/>
                  </a:lnTo>
                  <a:lnTo>
                    <a:pt x="1032" y="262"/>
                  </a:lnTo>
                  <a:lnTo>
                    <a:pt x="996" y="357"/>
                  </a:lnTo>
                  <a:lnTo>
                    <a:pt x="959" y="458"/>
                  </a:lnTo>
                  <a:lnTo>
                    <a:pt x="920" y="562"/>
                  </a:lnTo>
                  <a:lnTo>
                    <a:pt x="881" y="664"/>
                  </a:lnTo>
                  <a:lnTo>
                    <a:pt x="845" y="762"/>
                  </a:lnTo>
                  <a:lnTo>
                    <a:pt x="812" y="851"/>
                  </a:lnTo>
                  <a:lnTo>
                    <a:pt x="783" y="927"/>
                  </a:lnTo>
                  <a:lnTo>
                    <a:pt x="760" y="987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A864DAC-9188-429E-AA69-F79BED70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9463" y="490538"/>
              <a:ext cx="134938" cy="330200"/>
            </a:xfrm>
            <a:custGeom>
              <a:avLst/>
              <a:gdLst/>
              <a:ahLst/>
              <a:cxnLst>
                <a:cxn ang="0">
                  <a:pos x="107" y="625"/>
                </a:cxn>
                <a:cxn ang="0">
                  <a:pos x="107" y="120"/>
                </a:cxn>
                <a:cxn ang="0">
                  <a:pos x="0" y="120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625"/>
                </a:cxn>
                <a:cxn ang="0">
                  <a:pos x="107" y="625"/>
                </a:cxn>
              </a:cxnLst>
              <a:rect l="0" t="0" r="r" b="b"/>
              <a:pathLst>
                <a:path w="256" h="625">
                  <a:moveTo>
                    <a:pt x="107" y="625"/>
                  </a:moveTo>
                  <a:lnTo>
                    <a:pt x="107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625"/>
                  </a:lnTo>
                  <a:lnTo>
                    <a:pt x="107" y="625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EF9E863-4BA9-4000-BB4F-9A95299D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484188"/>
              <a:ext cx="236538" cy="344488"/>
            </a:xfrm>
            <a:custGeom>
              <a:avLst/>
              <a:gdLst/>
              <a:ahLst/>
              <a:cxnLst>
                <a:cxn ang="0">
                  <a:pos x="51" y="493"/>
                </a:cxn>
                <a:cxn ang="0">
                  <a:pos x="74" y="491"/>
                </a:cxn>
                <a:cxn ang="0">
                  <a:pos x="127" y="519"/>
                </a:cxn>
                <a:cxn ang="0">
                  <a:pos x="186" y="532"/>
                </a:cxn>
                <a:cxn ang="0">
                  <a:pos x="245" y="529"/>
                </a:cxn>
                <a:cxn ang="0">
                  <a:pos x="277" y="514"/>
                </a:cxn>
                <a:cxn ang="0">
                  <a:pos x="288" y="498"/>
                </a:cxn>
                <a:cxn ang="0">
                  <a:pos x="294" y="479"/>
                </a:cxn>
                <a:cxn ang="0">
                  <a:pos x="293" y="455"/>
                </a:cxn>
                <a:cxn ang="0">
                  <a:pos x="284" y="432"/>
                </a:cxn>
                <a:cxn ang="0">
                  <a:pos x="268" y="414"/>
                </a:cxn>
                <a:cxn ang="0">
                  <a:pos x="201" y="374"/>
                </a:cxn>
                <a:cxn ang="0">
                  <a:pos x="129" y="342"/>
                </a:cxn>
                <a:cxn ang="0">
                  <a:pos x="80" y="312"/>
                </a:cxn>
                <a:cxn ang="0">
                  <a:pos x="42" y="279"/>
                </a:cxn>
                <a:cxn ang="0">
                  <a:pos x="18" y="242"/>
                </a:cxn>
                <a:cxn ang="0">
                  <a:pos x="3" y="201"/>
                </a:cxn>
                <a:cxn ang="0">
                  <a:pos x="2" y="154"/>
                </a:cxn>
                <a:cxn ang="0">
                  <a:pos x="18" y="99"/>
                </a:cxn>
                <a:cxn ang="0">
                  <a:pos x="51" y="56"/>
                </a:cxn>
                <a:cxn ang="0">
                  <a:pos x="98" y="26"/>
                </a:cxn>
                <a:cxn ang="0">
                  <a:pos x="157" y="5"/>
                </a:cxn>
                <a:cxn ang="0">
                  <a:pos x="226" y="0"/>
                </a:cxn>
                <a:cxn ang="0">
                  <a:pos x="298" y="5"/>
                </a:cxn>
                <a:cxn ang="0">
                  <a:pos x="368" y="26"/>
                </a:cxn>
                <a:cxn ang="0">
                  <a:pos x="386" y="109"/>
                </a:cxn>
                <a:cxn ang="0">
                  <a:pos x="369" y="157"/>
                </a:cxn>
                <a:cxn ang="0">
                  <a:pos x="327" y="132"/>
                </a:cxn>
                <a:cxn ang="0">
                  <a:pos x="274" y="118"/>
                </a:cxn>
                <a:cxn ang="0">
                  <a:pos x="214" y="116"/>
                </a:cxn>
                <a:cxn ang="0">
                  <a:pos x="175" y="131"/>
                </a:cxn>
                <a:cxn ang="0">
                  <a:pos x="162" y="145"/>
                </a:cxn>
                <a:cxn ang="0">
                  <a:pos x="155" y="177"/>
                </a:cxn>
                <a:cxn ang="0">
                  <a:pos x="159" y="194"/>
                </a:cxn>
                <a:cxn ang="0">
                  <a:pos x="169" y="210"/>
                </a:cxn>
                <a:cxn ang="0">
                  <a:pos x="198" y="229"/>
                </a:cxn>
                <a:cxn ang="0">
                  <a:pos x="291" y="273"/>
                </a:cxn>
                <a:cxn ang="0">
                  <a:pos x="346" y="298"/>
                </a:cxn>
                <a:cxn ang="0">
                  <a:pos x="389" y="326"/>
                </a:cxn>
                <a:cxn ang="0">
                  <a:pos x="419" y="362"/>
                </a:cxn>
                <a:cxn ang="0">
                  <a:pos x="438" y="401"/>
                </a:cxn>
                <a:cxn ang="0">
                  <a:pos x="447" y="446"/>
                </a:cxn>
                <a:cxn ang="0">
                  <a:pos x="442" y="504"/>
                </a:cxn>
                <a:cxn ang="0">
                  <a:pos x="421" y="555"/>
                </a:cxn>
                <a:cxn ang="0">
                  <a:pos x="382" y="599"/>
                </a:cxn>
                <a:cxn ang="0">
                  <a:pos x="326" y="629"/>
                </a:cxn>
                <a:cxn ang="0">
                  <a:pos x="257" y="646"/>
                </a:cxn>
                <a:cxn ang="0">
                  <a:pos x="173" y="649"/>
                </a:cxn>
                <a:cxn ang="0">
                  <a:pos x="103" y="639"/>
                </a:cxn>
                <a:cxn ang="0">
                  <a:pos x="34" y="612"/>
                </a:cxn>
              </a:cxnLst>
              <a:rect l="0" t="0" r="r" b="b"/>
              <a:pathLst>
                <a:path w="447" h="649">
                  <a:moveTo>
                    <a:pt x="5" y="599"/>
                  </a:moveTo>
                  <a:lnTo>
                    <a:pt x="35" y="529"/>
                  </a:lnTo>
                  <a:lnTo>
                    <a:pt x="51" y="493"/>
                  </a:lnTo>
                  <a:lnTo>
                    <a:pt x="55" y="480"/>
                  </a:lnTo>
                  <a:lnTo>
                    <a:pt x="57" y="479"/>
                  </a:lnTo>
                  <a:lnTo>
                    <a:pt x="74" y="491"/>
                  </a:lnTo>
                  <a:lnTo>
                    <a:pt x="91" y="502"/>
                  </a:lnTo>
                  <a:lnTo>
                    <a:pt x="110" y="512"/>
                  </a:lnTo>
                  <a:lnTo>
                    <a:pt x="127" y="519"/>
                  </a:lnTo>
                  <a:lnTo>
                    <a:pt x="146" y="525"/>
                  </a:lnTo>
                  <a:lnTo>
                    <a:pt x="166" y="529"/>
                  </a:lnTo>
                  <a:lnTo>
                    <a:pt x="186" y="532"/>
                  </a:lnTo>
                  <a:lnTo>
                    <a:pt x="206" y="534"/>
                  </a:lnTo>
                  <a:lnTo>
                    <a:pt x="226" y="532"/>
                  </a:lnTo>
                  <a:lnTo>
                    <a:pt x="245" y="529"/>
                  </a:lnTo>
                  <a:lnTo>
                    <a:pt x="260" y="524"/>
                  </a:lnTo>
                  <a:lnTo>
                    <a:pt x="273" y="518"/>
                  </a:lnTo>
                  <a:lnTo>
                    <a:pt x="277" y="514"/>
                  </a:lnTo>
                  <a:lnTo>
                    <a:pt x="281" y="509"/>
                  </a:lnTo>
                  <a:lnTo>
                    <a:pt x="286" y="504"/>
                  </a:lnTo>
                  <a:lnTo>
                    <a:pt x="288" y="498"/>
                  </a:lnTo>
                  <a:lnTo>
                    <a:pt x="291" y="492"/>
                  </a:lnTo>
                  <a:lnTo>
                    <a:pt x="293" y="486"/>
                  </a:lnTo>
                  <a:lnTo>
                    <a:pt x="294" y="479"/>
                  </a:lnTo>
                  <a:lnTo>
                    <a:pt x="294" y="472"/>
                  </a:lnTo>
                  <a:lnTo>
                    <a:pt x="294" y="463"/>
                  </a:lnTo>
                  <a:lnTo>
                    <a:pt x="293" y="455"/>
                  </a:lnTo>
                  <a:lnTo>
                    <a:pt x="290" y="446"/>
                  </a:lnTo>
                  <a:lnTo>
                    <a:pt x="287" y="439"/>
                  </a:lnTo>
                  <a:lnTo>
                    <a:pt x="284" y="432"/>
                  </a:lnTo>
                  <a:lnTo>
                    <a:pt x="280" y="426"/>
                  </a:lnTo>
                  <a:lnTo>
                    <a:pt x="274" y="420"/>
                  </a:lnTo>
                  <a:lnTo>
                    <a:pt x="268" y="414"/>
                  </a:lnTo>
                  <a:lnTo>
                    <a:pt x="251" y="401"/>
                  </a:lnTo>
                  <a:lnTo>
                    <a:pt x="229" y="388"/>
                  </a:lnTo>
                  <a:lnTo>
                    <a:pt x="201" y="374"/>
                  </a:lnTo>
                  <a:lnTo>
                    <a:pt x="167" y="360"/>
                  </a:lnTo>
                  <a:lnTo>
                    <a:pt x="147" y="351"/>
                  </a:lnTo>
                  <a:lnTo>
                    <a:pt x="129" y="342"/>
                  </a:lnTo>
                  <a:lnTo>
                    <a:pt x="111" y="332"/>
                  </a:lnTo>
                  <a:lnTo>
                    <a:pt x="94" y="322"/>
                  </a:lnTo>
                  <a:lnTo>
                    <a:pt x="80" y="312"/>
                  </a:lnTo>
                  <a:lnTo>
                    <a:pt x="67" y="302"/>
                  </a:lnTo>
                  <a:lnTo>
                    <a:pt x="54" y="290"/>
                  </a:lnTo>
                  <a:lnTo>
                    <a:pt x="42" y="279"/>
                  </a:lnTo>
                  <a:lnTo>
                    <a:pt x="34" y="266"/>
                  </a:lnTo>
                  <a:lnTo>
                    <a:pt x="25" y="254"/>
                  </a:lnTo>
                  <a:lnTo>
                    <a:pt x="18" y="242"/>
                  </a:lnTo>
                  <a:lnTo>
                    <a:pt x="12" y="229"/>
                  </a:lnTo>
                  <a:lnTo>
                    <a:pt x="6" y="216"/>
                  </a:lnTo>
                  <a:lnTo>
                    <a:pt x="3" y="201"/>
                  </a:lnTo>
                  <a:lnTo>
                    <a:pt x="2" y="188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5" y="134"/>
                  </a:lnTo>
                  <a:lnTo>
                    <a:pt x="11" y="116"/>
                  </a:lnTo>
                  <a:lnTo>
                    <a:pt x="18" y="99"/>
                  </a:lnTo>
                  <a:lnTo>
                    <a:pt x="26" y="83"/>
                  </a:lnTo>
                  <a:lnTo>
                    <a:pt x="38" y="69"/>
                  </a:lnTo>
                  <a:lnTo>
                    <a:pt x="51" y="56"/>
                  </a:lnTo>
                  <a:lnTo>
                    <a:pt x="67" y="44"/>
                  </a:lnTo>
                  <a:lnTo>
                    <a:pt x="81" y="34"/>
                  </a:lnTo>
                  <a:lnTo>
                    <a:pt x="98" y="26"/>
                  </a:lnTo>
                  <a:lnTo>
                    <a:pt x="117" y="17"/>
                  </a:lnTo>
                  <a:lnTo>
                    <a:pt x="136" y="11"/>
                  </a:lnTo>
                  <a:lnTo>
                    <a:pt x="157" y="5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51" y="0"/>
                  </a:lnTo>
                  <a:lnTo>
                    <a:pt x="274" y="3"/>
                  </a:lnTo>
                  <a:lnTo>
                    <a:pt x="298" y="5"/>
                  </a:lnTo>
                  <a:lnTo>
                    <a:pt x="322" y="11"/>
                  </a:lnTo>
                  <a:lnTo>
                    <a:pt x="345" y="17"/>
                  </a:lnTo>
                  <a:lnTo>
                    <a:pt x="368" y="26"/>
                  </a:lnTo>
                  <a:lnTo>
                    <a:pt x="389" y="34"/>
                  </a:lnTo>
                  <a:lnTo>
                    <a:pt x="412" y="44"/>
                  </a:lnTo>
                  <a:lnTo>
                    <a:pt x="386" y="109"/>
                  </a:lnTo>
                  <a:lnTo>
                    <a:pt x="375" y="142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56" y="148"/>
                  </a:lnTo>
                  <a:lnTo>
                    <a:pt x="342" y="139"/>
                  </a:lnTo>
                  <a:lnTo>
                    <a:pt x="327" y="132"/>
                  </a:lnTo>
                  <a:lnTo>
                    <a:pt x="310" y="126"/>
                  </a:lnTo>
                  <a:lnTo>
                    <a:pt x="293" y="122"/>
                  </a:lnTo>
                  <a:lnTo>
                    <a:pt x="274" y="118"/>
                  </a:lnTo>
                  <a:lnTo>
                    <a:pt x="254" y="116"/>
                  </a:lnTo>
                  <a:lnTo>
                    <a:pt x="232" y="115"/>
                  </a:lnTo>
                  <a:lnTo>
                    <a:pt x="214" y="116"/>
                  </a:lnTo>
                  <a:lnTo>
                    <a:pt x="198" y="119"/>
                  </a:lnTo>
                  <a:lnTo>
                    <a:pt x="185" y="125"/>
                  </a:lnTo>
                  <a:lnTo>
                    <a:pt x="175" y="131"/>
                  </a:lnTo>
                  <a:lnTo>
                    <a:pt x="169" y="135"/>
                  </a:lnTo>
                  <a:lnTo>
                    <a:pt x="166" y="141"/>
                  </a:lnTo>
                  <a:lnTo>
                    <a:pt x="162" y="145"/>
                  </a:lnTo>
                  <a:lnTo>
                    <a:pt x="159" y="151"/>
                  </a:lnTo>
                  <a:lnTo>
                    <a:pt x="156" y="162"/>
                  </a:lnTo>
                  <a:lnTo>
                    <a:pt x="155" y="177"/>
                  </a:lnTo>
                  <a:lnTo>
                    <a:pt x="155" y="182"/>
                  </a:lnTo>
                  <a:lnTo>
                    <a:pt x="156" y="188"/>
                  </a:lnTo>
                  <a:lnTo>
                    <a:pt x="159" y="194"/>
                  </a:lnTo>
                  <a:lnTo>
                    <a:pt x="162" y="200"/>
                  </a:lnTo>
                  <a:lnTo>
                    <a:pt x="165" y="206"/>
                  </a:lnTo>
                  <a:lnTo>
                    <a:pt x="169" y="210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98" y="229"/>
                  </a:lnTo>
                  <a:lnTo>
                    <a:pt x="222" y="242"/>
                  </a:lnTo>
                  <a:lnTo>
                    <a:pt x="254" y="257"/>
                  </a:lnTo>
                  <a:lnTo>
                    <a:pt x="291" y="273"/>
                  </a:lnTo>
                  <a:lnTo>
                    <a:pt x="311" y="280"/>
                  </a:lnTo>
                  <a:lnTo>
                    <a:pt x="330" y="289"/>
                  </a:lnTo>
                  <a:lnTo>
                    <a:pt x="346" y="298"/>
                  </a:lnTo>
                  <a:lnTo>
                    <a:pt x="362" y="306"/>
                  </a:lnTo>
                  <a:lnTo>
                    <a:pt x="376" y="316"/>
                  </a:lnTo>
                  <a:lnTo>
                    <a:pt x="389" y="326"/>
                  </a:lnTo>
                  <a:lnTo>
                    <a:pt x="401" y="338"/>
                  </a:lnTo>
                  <a:lnTo>
                    <a:pt x="412" y="351"/>
                  </a:lnTo>
                  <a:lnTo>
                    <a:pt x="419" y="362"/>
                  </a:lnTo>
                  <a:lnTo>
                    <a:pt x="427" y="375"/>
                  </a:lnTo>
                  <a:lnTo>
                    <a:pt x="432" y="388"/>
                  </a:lnTo>
                  <a:lnTo>
                    <a:pt x="438" y="401"/>
                  </a:lnTo>
                  <a:lnTo>
                    <a:pt x="441" y="416"/>
                  </a:lnTo>
                  <a:lnTo>
                    <a:pt x="444" y="430"/>
                  </a:lnTo>
                  <a:lnTo>
                    <a:pt x="447" y="446"/>
                  </a:lnTo>
                  <a:lnTo>
                    <a:pt x="447" y="463"/>
                  </a:lnTo>
                  <a:lnTo>
                    <a:pt x="445" y="483"/>
                  </a:lnTo>
                  <a:lnTo>
                    <a:pt x="442" y="504"/>
                  </a:lnTo>
                  <a:lnTo>
                    <a:pt x="438" y="522"/>
                  </a:lnTo>
                  <a:lnTo>
                    <a:pt x="431" y="540"/>
                  </a:lnTo>
                  <a:lnTo>
                    <a:pt x="421" y="555"/>
                  </a:lnTo>
                  <a:lnTo>
                    <a:pt x="411" y="571"/>
                  </a:lnTo>
                  <a:lnTo>
                    <a:pt x="398" y="586"/>
                  </a:lnTo>
                  <a:lnTo>
                    <a:pt x="382" y="599"/>
                  </a:lnTo>
                  <a:lnTo>
                    <a:pt x="365" y="610"/>
                  </a:lnTo>
                  <a:lnTo>
                    <a:pt x="346" y="620"/>
                  </a:lnTo>
                  <a:lnTo>
                    <a:pt x="326" y="629"/>
                  </a:lnTo>
                  <a:lnTo>
                    <a:pt x="304" y="636"/>
                  </a:lnTo>
                  <a:lnTo>
                    <a:pt x="281" y="642"/>
                  </a:lnTo>
                  <a:lnTo>
                    <a:pt x="257" y="646"/>
                  </a:lnTo>
                  <a:lnTo>
                    <a:pt x="231" y="647"/>
                  </a:lnTo>
                  <a:lnTo>
                    <a:pt x="203" y="649"/>
                  </a:lnTo>
                  <a:lnTo>
                    <a:pt x="173" y="649"/>
                  </a:lnTo>
                  <a:lnTo>
                    <a:pt x="147" y="646"/>
                  </a:lnTo>
                  <a:lnTo>
                    <a:pt x="123" y="643"/>
                  </a:lnTo>
                  <a:lnTo>
                    <a:pt x="103" y="639"/>
                  </a:lnTo>
                  <a:lnTo>
                    <a:pt x="81" y="633"/>
                  </a:lnTo>
                  <a:lnTo>
                    <a:pt x="58" y="623"/>
                  </a:lnTo>
                  <a:lnTo>
                    <a:pt x="34" y="612"/>
                  </a:lnTo>
                  <a:lnTo>
                    <a:pt x="5" y="599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05F321F2-47EC-4A1A-9486-76A789B9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1" y="355600"/>
              <a:ext cx="93663" cy="95250"/>
            </a:xfrm>
            <a:prstGeom prst="rect">
              <a:avLst/>
            </a:prstGeom>
            <a:solidFill>
              <a:srgbClr val="BFD7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F2692-5F9D-4EB4-9ED7-0FA1B3504397}"/>
              </a:ext>
            </a:extLst>
          </p:cNvPr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9643AC-1432-4F08-84A0-57E3C19E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51" y="4203238"/>
            <a:ext cx="38531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SIFY TECHNOLOGIES</a:t>
            </a:r>
            <a:endParaRPr lang="en-US" sz="3200" dirty="0">
              <a:solidFill>
                <a:prstClr val="white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A6FD32-7510-4661-B7AC-98380426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815" y="3111619"/>
            <a:ext cx="6439207" cy="1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SIFY TECHNOLOGY OVERVIEW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93349F-82C3-4250-9FF9-40411987895F}"/>
              </a:ext>
            </a:extLst>
          </p:cNvPr>
          <p:cNvCxnSpPr>
            <a:cxnSpLocks/>
          </p:cNvCxnSpPr>
          <p:nvPr/>
        </p:nvCxnSpPr>
        <p:spPr>
          <a:xfrm>
            <a:off x="228600" y="3855808"/>
            <a:ext cx="42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>
            <a:extLst>
              <a:ext uri="{FF2B5EF4-FFF2-40B4-BE49-F238E27FC236}">
                <a16:creationId xmlns:a16="http://schemas.microsoft.com/office/drawing/2014/main" id="{4FD2CC9A-EB0E-42FA-AC67-E7605201FFA7}"/>
              </a:ext>
            </a:extLst>
          </p:cNvPr>
          <p:cNvGrpSpPr/>
          <p:nvPr/>
        </p:nvGrpSpPr>
        <p:grpSpPr>
          <a:xfrm>
            <a:off x="583768" y="1748355"/>
            <a:ext cx="3533336" cy="1870588"/>
            <a:chOff x="10675938" y="355600"/>
            <a:chExt cx="1133476" cy="60007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8039BDF-D99E-436B-B52A-D5E2C199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6" y="355600"/>
              <a:ext cx="546100" cy="600075"/>
            </a:xfrm>
            <a:custGeom>
              <a:avLst/>
              <a:gdLst/>
              <a:ahLst/>
              <a:cxnLst>
                <a:cxn ang="0">
                  <a:pos x="727" y="1051"/>
                </a:cxn>
                <a:cxn ang="0">
                  <a:pos x="674" y="1103"/>
                </a:cxn>
                <a:cxn ang="0">
                  <a:pos x="615" y="1128"/>
                </a:cxn>
                <a:cxn ang="0">
                  <a:pos x="524" y="1135"/>
                </a:cxn>
                <a:cxn ang="0">
                  <a:pos x="482" y="1057"/>
                </a:cxn>
                <a:cxn ang="0">
                  <a:pos x="503" y="1004"/>
                </a:cxn>
                <a:cxn ang="0">
                  <a:pos x="576" y="997"/>
                </a:cxn>
                <a:cxn ang="0">
                  <a:pos x="618" y="975"/>
                </a:cxn>
                <a:cxn ang="0">
                  <a:pos x="641" y="943"/>
                </a:cxn>
                <a:cxn ang="0">
                  <a:pos x="648" y="904"/>
                </a:cxn>
                <a:cxn ang="0">
                  <a:pos x="639" y="854"/>
                </a:cxn>
                <a:cxn ang="0">
                  <a:pos x="612" y="772"/>
                </a:cxn>
                <a:cxn ang="0">
                  <a:pos x="503" y="493"/>
                </a:cxn>
                <a:cxn ang="0">
                  <a:pos x="470" y="411"/>
                </a:cxn>
                <a:cxn ang="0">
                  <a:pos x="458" y="392"/>
                </a:cxn>
                <a:cxn ang="0">
                  <a:pos x="434" y="382"/>
                </a:cxn>
                <a:cxn ang="0">
                  <a:pos x="274" y="382"/>
                </a:cxn>
                <a:cxn ang="0">
                  <a:pos x="271" y="763"/>
                </a:cxn>
                <a:cxn ang="0">
                  <a:pos x="271" y="886"/>
                </a:cxn>
                <a:cxn ang="0">
                  <a:pos x="128" y="887"/>
                </a:cxn>
                <a:cxn ang="0">
                  <a:pos x="125" y="506"/>
                </a:cxn>
                <a:cxn ang="0">
                  <a:pos x="125" y="383"/>
                </a:cxn>
                <a:cxn ang="0">
                  <a:pos x="3" y="382"/>
                </a:cxn>
                <a:cxn ang="0">
                  <a:pos x="0" y="264"/>
                </a:cxn>
                <a:cxn ang="0">
                  <a:pos x="124" y="262"/>
                </a:cxn>
                <a:cxn ang="0">
                  <a:pos x="137" y="185"/>
                </a:cxn>
                <a:cxn ang="0">
                  <a:pos x="179" y="92"/>
                </a:cxn>
                <a:cxn ang="0">
                  <a:pos x="248" y="29"/>
                </a:cxn>
                <a:cxn ang="0">
                  <a:pos x="333" y="2"/>
                </a:cxn>
                <a:cxn ang="0">
                  <a:pos x="448" y="15"/>
                </a:cxn>
                <a:cxn ang="0">
                  <a:pos x="441" y="134"/>
                </a:cxn>
                <a:cxn ang="0">
                  <a:pos x="383" y="121"/>
                </a:cxn>
                <a:cxn ang="0">
                  <a:pos x="340" y="126"/>
                </a:cxn>
                <a:cxn ang="0">
                  <a:pos x="307" y="149"/>
                </a:cxn>
                <a:cxn ang="0">
                  <a:pos x="282" y="185"/>
                </a:cxn>
                <a:cxn ang="0">
                  <a:pos x="271" y="231"/>
                </a:cxn>
                <a:cxn ang="0">
                  <a:pos x="347" y="262"/>
                </a:cxn>
                <a:cxn ang="0">
                  <a:pos x="493" y="262"/>
                </a:cxn>
                <a:cxn ang="0">
                  <a:pos x="517" y="262"/>
                </a:cxn>
                <a:cxn ang="0">
                  <a:pos x="559" y="277"/>
                </a:cxn>
                <a:cxn ang="0">
                  <a:pos x="628" y="432"/>
                </a:cxn>
                <a:cxn ang="0">
                  <a:pos x="721" y="673"/>
                </a:cxn>
                <a:cxn ang="0">
                  <a:pos x="766" y="591"/>
                </a:cxn>
                <a:cxn ang="0">
                  <a:pos x="835" y="398"/>
                </a:cxn>
                <a:cxn ang="0">
                  <a:pos x="783" y="382"/>
                </a:cxn>
                <a:cxn ang="0">
                  <a:pos x="742" y="313"/>
                </a:cxn>
                <a:cxn ang="0">
                  <a:pos x="838" y="262"/>
                </a:cxn>
                <a:cxn ang="0">
                  <a:pos x="1018" y="262"/>
                </a:cxn>
                <a:cxn ang="0">
                  <a:pos x="996" y="357"/>
                </a:cxn>
                <a:cxn ang="0">
                  <a:pos x="845" y="762"/>
                </a:cxn>
              </a:cxnLst>
              <a:rect l="0" t="0" r="r" b="b"/>
              <a:pathLst>
                <a:path w="1032" h="1135">
                  <a:moveTo>
                    <a:pt x="760" y="987"/>
                  </a:moveTo>
                  <a:lnTo>
                    <a:pt x="750" y="1011"/>
                  </a:lnTo>
                  <a:lnTo>
                    <a:pt x="739" y="1033"/>
                  </a:lnTo>
                  <a:lnTo>
                    <a:pt x="727" y="1051"/>
                  </a:lnTo>
                  <a:lnTo>
                    <a:pt x="714" y="1069"/>
                  </a:lnTo>
                  <a:lnTo>
                    <a:pt x="701" y="1082"/>
                  </a:lnTo>
                  <a:lnTo>
                    <a:pt x="688" y="1094"/>
                  </a:lnTo>
                  <a:lnTo>
                    <a:pt x="674" y="1103"/>
                  </a:lnTo>
                  <a:lnTo>
                    <a:pt x="660" y="1112"/>
                  </a:lnTo>
                  <a:lnTo>
                    <a:pt x="645" y="1118"/>
                  </a:lnTo>
                  <a:lnTo>
                    <a:pt x="629" y="1123"/>
                  </a:lnTo>
                  <a:lnTo>
                    <a:pt x="615" y="1128"/>
                  </a:lnTo>
                  <a:lnTo>
                    <a:pt x="599" y="1130"/>
                  </a:lnTo>
                  <a:lnTo>
                    <a:pt x="567" y="1133"/>
                  </a:lnTo>
                  <a:lnTo>
                    <a:pt x="537" y="1135"/>
                  </a:lnTo>
                  <a:lnTo>
                    <a:pt x="524" y="1135"/>
                  </a:lnTo>
                  <a:lnTo>
                    <a:pt x="510" y="1133"/>
                  </a:lnTo>
                  <a:lnTo>
                    <a:pt x="497" y="1132"/>
                  </a:lnTo>
                  <a:lnTo>
                    <a:pt x="482" y="1132"/>
                  </a:lnTo>
                  <a:lnTo>
                    <a:pt x="482" y="1057"/>
                  </a:lnTo>
                  <a:lnTo>
                    <a:pt x="482" y="1020"/>
                  </a:lnTo>
                  <a:lnTo>
                    <a:pt x="482" y="1005"/>
                  </a:lnTo>
                  <a:lnTo>
                    <a:pt x="482" y="1004"/>
                  </a:lnTo>
                  <a:lnTo>
                    <a:pt x="503" y="1004"/>
                  </a:lnTo>
                  <a:lnTo>
                    <a:pt x="523" y="1004"/>
                  </a:lnTo>
                  <a:lnTo>
                    <a:pt x="543" y="1004"/>
                  </a:lnTo>
                  <a:lnTo>
                    <a:pt x="562" y="1001"/>
                  </a:lnTo>
                  <a:lnTo>
                    <a:pt x="576" y="997"/>
                  </a:lnTo>
                  <a:lnTo>
                    <a:pt x="589" y="992"/>
                  </a:lnTo>
                  <a:lnTo>
                    <a:pt x="599" y="987"/>
                  </a:lnTo>
                  <a:lnTo>
                    <a:pt x="609" y="981"/>
                  </a:lnTo>
                  <a:lnTo>
                    <a:pt x="618" y="975"/>
                  </a:lnTo>
                  <a:lnTo>
                    <a:pt x="625" y="968"/>
                  </a:lnTo>
                  <a:lnTo>
                    <a:pt x="632" y="961"/>
                  </a:lnTo>
                  <a:lnTo>
                    <a:pt x="637" y="952"/>
                  </a:lnTo>
                  <a:lnTo>
                    <a:pt x="641" y="943"/>
                  </a:lnTo>
                  <a:lnTo>
                    <a:pt x="644" y="935"/>
                  </a:lnTo>
                  <a:lnTo>
                    <a:pt x="647" y="925"/>
                  </a:lnTo>
                  <a:lnTo>
                    <a:pt x="647" y="915"/>
                  </a:lnTo>
                  <a:lnTo>
                    <a:pt x="648" y="904"/>
                  </a:lnTo>
                  <a:lnTo>
                    <a:pt x="647" y="893"/>
                  </a:lnTo>
                  <a:lnTo>
                    <a:pt x="645" y="880"/>
                  </a:lnTo>
                  <a:lnTo>
                    <a:pt x="642" y="868"/>
                  </a:lnTo>
                  <a:lnTo>
                    <a:pt x="639" y="854"/>
                  </a:lnTo>
                  <a:lnTo>
                    <a:pt x="635" y="838"/>
                  </a:lnTo>
                  <a:lnTo>
                    <a:pt x="628" y="817"/>
                  </a:lnTo>
                  <a:lnTo>
                    <a:pt x="621" y="795"/>
                  </a:lnTo>
                  <a:lnTo>
                    <a:pt x="612" y="772"/>
                  </a:lnTo>
                  <a:lnTo>
                    <a:pt x="603" y="749"/>
                  </a:lnTo>
                  <a:lnTo>
                    <a:pt x="559" y="637"/>
                  </a:lnTo>
                  <a:lnTo>
                    <a:pt x="526" y="553"/>
                  </a:lnTo>
                  <a:lnTo>
                    <a:pt x="503" y="493"/>
                  </a:lnTo>
                  <a:lnTo>
                    <a:pt x="485" y="452"/>
                  </a:lnTo>
                  <a:lnTo>
                    <a:pt x="477" y="428"/>
                  </a:lnTo>
                  <a:lnTo>
                    <a:pt x="471" y="415"/>
                  </a:lnTo>
                  <a:lnTo>
                    <a:pt x="470" y="411"/>
                  </a:lnTo>
                  <a:lnTo>
                    <a:pt x="470" y="411"/>
                  </a:lnTo>
                  <a:lnTo>
                    <a:pt x="465" y="402"/>
                  </a:lnTo>
                  <a:lnTo>
                    <a:pt x="462" y="396"/>
                  </a:lnTo>
                  <a:lnTo>
                    <a:pt x="458" y="392"/>
                  </a:lnTo>
                  <a:lnTo>
                    <a:pt x="452" y="388"/>
                  </a:lnTo>
                  <a:lnTo>
                    <a:pt x="448" y="385"/>
                  </a:lnTo>
                  <a:lnTo>
                    <a:pt x="441" y="383"/>
                  </a:lnTo>
                  <a:lnTo>
                    <a:pt x="434" y="382"/>
                  </a:lnTo>
                  <a:lnTo>
                    <a:pt x="425" y="382"/>
                  </a:lnTo>
                  <a:lnTo>
                    <a:pt x="336" y="382"/>
                  </a:lnTo>
                  <a:lnTo>
                    <a:pt x="290" y="382"/>
                  </a:lnTo>
                  <a:lnTo>
                    <a:pt x="274" y="382"/>
                  </a:lnTo>
                  <a:lnTo>
                    <a:pt x="271" y="382"/>
                  </a:lnTo>
                  <a:lnTo>
                    <a:pt x="271" y="549"/>
                  </a:lnTo>
                  <a:lnTo>
                    <a:pt x="271" y="674"/>
                  </a:lnTo>
                  <a:lnTo>
                    <a:pt x="271" y="763"/>
                  </a:lnTo>
                  <a:lnTo>
                    <a:pt x="271" y="824"/>
                  </a:lnTo>
                  <a:lnTo>
                    <a:pt x="271" y="861"/>
                  </a:lnTo>
                  <a:lnTo>
                    <a:pt x="271" y="880"/>
                  </a:lnTo>
                  <a:lnTo>
                    <a:pt x="271" y="886"/>
                  </a:lnTo>
                  <a:lnTo>
                    <a:pt x="271" y="887"/>
                  </a:lnTo>
                  <a:lnTo>
                    <a:pt x="187" y="887"/>
                  </a:lnTo>
                  <a:lnTo>
                    <a:pt x="144" y="887"/>
                  </a:lnTo>
                  <a:lnTo>
                    <a:pt x="128" y="887"/>
                  </a:lnTo>
                  <a:lnTo>
                    <a:pt x="125" y="887"/>
                  </a:lnTo>
                  <a:lnTo>
                    <a:pt x="125" y="720"/>
                  </a:lnTo>
                  <a:lnTo>
                    <a:pt x="125" y="595"/>
                  </a:lnTo>
                  <a:lnTo>
                    <a:pt x="125" y="506"/>
                  </a:lnTo>
                  <a:lnTo>
                    <a:pt x="125" y="445"/>
                  </a:lnTo>
                  <a:lnTo>
                    <a:pt x="125" y="408"/>
                  </a:lnTo>
                  <a:lnTo>
                    <a:pt x="125" y="389"/>
                  </a:lnTo>
                  <a:lnTo>
                    <a:pt x="125" y="383"/>
                  </a:lnTo>
                  <a:lnTo>
                    <a:pt x="125" y="382"/>
                  </a:lnTo>
                  <a:lnTo>
                    <a:pt x="53" y="382"/>
                  </a:lnTo>
                  <a:lnTo>
                    <a:pt x="16" y="382"/>
                  </a:lnTo>
                  <a:lnTo>
                    <a:pt x="3" y="382"/>
                  </a:lnTo>
                  <a:lnTo>
                    <a:pt x="0" y="382"/>
                  </a:lnTo>
                  <a:lnTo>
                    <a:pt x="0" y="313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74" y="262"/>
                  </a:lnTo>
                  <a:lnTo>
                    <a:pt x="110" y="262"/>
                  </a:lnTo>
                  <a:lnTo>
                    <a:pt x="124" y="262"/>
                  </a:lnTo>
                  <a:lnTo>
                    <a:pt x="125" y="262"/>
                  </a:lnTo>
                  <a:lnTo>
                    <a:pt x="128" y="236"/>
                  </a:lnTo>
                  <a:lnTo>
                    <a:pt x="131" y="211"/>
                  </a:lnTo>
                  <a:lnTo>
                    <a:pt x="137" y="185"/>
                  </a:lnTo>
                  <a:lnTo>
                    <a:pt x="144" y="160"/>
                  </a:lnTo>
                  <a:lnTo>
                    <a:pt x="153" y="136"/>
                  </a:lnTo>
                  <a:lnTo>
                    <a:pt x="164" y="114"/>
                  </a:lnTo>
                  <a:lnTo>
                    <a:pt x="179" y="92"/>
                  </a:lnTo>
                  <a:lnTo>
                    <a:pt x="193" y="72"/>
                  </a:lnTo>
                  <a:lnTo>
                    <a:pt x="210" y="55"/>
                  </a:lnTo>
                  <a:lnTo>
                    <a:pt x="229" y="41"/>
                  </a:lnTo>
                  <a:lnTo>
                    <a:pt x="248" y="29"/>
                  </a:lnTo>
                  <a:lnTo>
                    <a:pt x="268" y="19"/>
                  </a:lnTo>
                  <a:lnTo>
                    <a:pt x="290" y="10"/>
                  </a:lnTo>
                  <a:lnTo>
                    <a:pt x="311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5" y="3"/>
                  </a:lnTo>
                  <a:lnTo>
                    <a:pt x="415" y="8"/>
                  </a:lnTo>
                  <a:lnTo>
                    <a:pt x="448" y="15"/>
                  </a:lnTo>
                  <a:lnTo>
                    <a:pt x="485" y="23"/>
                  </a:lnTo>
                  <a:lnTo>
                    <a:pt x="459" y="90"/>
                  </a:lnTo>
                  <a:lnTo>
                    <a:pt x="446" y="123"/>
                  </a:lnTo>
                  <a:lnTo>
                    <a:pt x="441" y="134"/>
                  </a:lnTo>
                  <a:lnTo>
                    <a:pt x="441" y="136"/>
                  </a:lnTo>
                  <a:lnTo>
                    <a:pt x="418" y="128"/>
                  </a:lnTo>
                  <a:lnTo>
                    <a:pt x="399" y="124"/>
                  </a:lnTo>
                  <a:lnTo>
                    <a:pt x="383" y="121"/>
                  </a:lnTo>
                  <a:lnTo>
                    <a:pt x="370" y="120"/>
                  </a:lnTo>
                  <a:lnTo>
                    <a:pt x="359" y="121"/>
                  </a:lnTo>
                  <a:lnTo>
                    <a:pt x="349" y="123"/>
                  </a:lnTo>
                  <a:lnTo>
                    <a:pt x="340" y="126"/>
                  </a:lnTo>
                  <a:lnTo>
                    <a:pt x="331" y="130"/>
                  </a:lnTo>
                  <a:lnTo>
                    <a:pt x="323" y="134"/>
                  </a:lnTo>
                  <a:lnTo>
                    <a:pt x="314" y="141"/>
                  </a:lnTo>
                  <a:lnTo>
                    <a:pt x="307" y="149"/>
                  </a:lnTo>
                  <a:lnTo>
                    <a:pt x="300" y="156"/>
                  </a:lnTo>
                  <a:lnTo>
                    <a:pt x="292" y="164"/>
                  </a:lnTo>
                  <a:lnTo>
                    <a:pt x="287" y="175"/>
                  </a:lnTo>
                  <a:lnTo>
                    <a:pt x="282" y="185"/>
                  </a:lnTo>
                  <a:lnTo>
                    <a:pt x="278" y="195"/>
                  </a:lnTo>
                  <a:lnTo>
                    <a:pt x="275" y="206"/>
                  </a:lnTo>
                  <a:lnTo>
                    <a:pt x="272" y="218"/>
                  </a:lnTo>
                  <a:lnTo>
                    <a:pt x="271" y="231"/>
                  </a:lnTo>
                  <a:lnTo>
                    <a:pt x="271" y="244"/>
                  </a:lnTo>
                  <a:lnTo>
                    <a:pt x="271" y="252"/>
                  </a:lnTo>
                  <a:lnTo>
                    <a:pt x="271" y="262"/>
                  </a:lnTo>
                  <a:lnTo>
                    <a:pt x="347" y="262"/>
                  </a:lnTo>
                  <a:lnTo>
                    <a:pt x="406" y="262"/>
                  </a:lnTo>
                  <a:lnTo>
                    <a:pt x="446" y="262"/>
                  </a:lnTo>
                  <a:lnTo>
                    <a:pt x="475" y="262"/>
                  </a:lnTo>
                  <a:lnTo>
                    <a:pt x="493" y="262"/>
                  </a:lnTo>
                  <a:lnTo>
                    <a:pt x="501" y="262"/>
                  </a:lnTo>
                  <a:lnTo>
                    <a:pt x="504" y="262"/>
                  </a:lnTo>
                  <a:lnTo>
                    <a:pt x="504" y="262"/>
                  </a:lnTo>
                  <a:lnTo>
                    <a:pt x="517" y="262"/>
                  </a:lnTo>
                  <a:lnTo>
                    <a:pt x="529" y="264"/>
                  </a:lnTo>
                  <a:lnTo>
                    <a:pt x="540" y="267"/>
                  </a:lnTo>
                  <a:lnTo>
                    <a:pt x="550" y="271"/>
                  </a:lnTo>
                  <a:lnTo>
                    <a:pt x="559" y="277"/>
                  </a:lnTo>
                  <a:lnTo>
                    <a:pt x="566" y="284"/>
                  </a:lnTo>
                  <a:lnTo>
                    <a:pt x="573" y="293"/>
                  </a:lnTo>
                  <a:lnTo>
                    <a:pt x="579" y="304"/>
                  </a:lnTo>
                  <a:lnTo>
                    <a:pt x="628" y="432"/>
                  </a:lnTo>
                  <a:lnTo>
                    <a:pt x="665" y="530"/>
                  </a:lnTo>
                  <a:lnTo>
                    <a:pt x="693" y="599"/>
                  </a:lnTo>
                  <a:lnTo>
                    <a:pt x="710" y="645"/>
                  </a:lnTo>
                  <a:lnTo>
                    <a:pt x="721" y="673"/>
                  </a:lnTo>
                  <a:lnTo>
                    <a:pt x="726" y="687"/>
                  </a:lnTo>
                  <a:lnTo>
                    <a:pt x="729" y="693"/>
                  </a:lnTo>
                  <a:lnTo>
                    <a:pt x="729" y="694"/>
                  </a:lnTo>
                  <a:lnTo>
                    <a:pt x="766" y="591"/>
                  </a:lnTo>
                  <a:lnTo>
                    <a:pt x="793" y="513"/>
                  </a:lnTo>
                  <a:lnTo>
                    <a:pt x="814" y="458"/>
                  </a:lnTo>
                  <a:lnTo>
                    <a:pt x="827" y="421"/>
                  </a:lnTo>
                  <a:lnTo>
                    <a:pt x="835" y="398"/>
                  </a:lnTo>
                  <a:lnTo>
                    <a:pt x="840" y="386"/>
                  </a:lnTo>
                  <a:lnTo>
                    <a:pt x="841" y="382"/>
                  </a:lnTo>
                  <a:lnTo>
                    <a:pt x="841" y="382"/>
                  </a:lnTo>
                  <a:lnTo>
                    <a:pt x="783" y="382"/>
                  </a:lnTo>
                  <a:lnTo>
                    <a:pt x="755" y="382"/>
                  </a:lnTo>
                  <a:lnTo>
                    <a:pt x="743" y="382"/>
                  </a:lnTo>
                  <a:lnTo>
                    <a:pt x="742" y="382"/>
                  </a:lnTo>
                  <a:lnTo>
                    <a:pt x="742" y="313"/>
                  </a:lnTo>
                  <a:lnTo>
                    <a:pt x="742" y="277"/>
                  </a:lnTo>
                  <a:lnTo>
                    <a:pt x="742" y="264"/>
                  </a:lnTo>
                  <a:lnTo>
                    <a:pt x="742" y="262"/>
                  </a:lnTo>
                  <a:lnTo>
                    <a:pt x="838" y="262"/>
                  </a:lnTo>
                  <a:lnTo>
                    <a:pt x="910" y="262"/>
                  </a:lnTo>
                  <a:lnTo>
                    <a:pt x="962" y="262"/>
                  </a:lnTo>
                  <a:lnTo>
                    <a:pt x="996" y="262"/>
                  </a:lnTo>
                  <a:lnTo>
                    <a:pt x="1018" y="262"/>
                  </a:lnTo>
                  <a:lnTo>
                    <a:pt x="1028" y="262"/>
                  </a:lnTo>
                  <a:lnTo>
                    <a:pt x="1032" y="262"/>
                  </a:lnTo>
                  <a:lnTo>
                    <a:pt x="1032" y="262"/>
                  </a:lnTo>
                  <a:lnTo>
                    <a:pt x="996" y="357"/>
                  </a:lnTo>
                  <a:lnTo>
                    <a:pt x="959" y="458"/>
                  </a:lnTo>
                  <a:lnTo>
                    <a:pt x="920" y="562"/>
                  </a:lnTo>
                  <a:lnTo>
                    <a:pt x="881" y="664"/>
                  </a:lnTo>
                  <a:lnTo>
                    <a:pt x="845" y="762"/>
                  </a:lnTo>
                  <a:lnTo>
                    <a:pt x="812" y="851"/>
                  </a:lnTo>
                  <a:lnTo>
                    <a:pt x="783" y="927"/>
                  </a:lnTo>
                  <a:lnTo>
                    <a:pt x="760" y="987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A864DAC-9188-429E-AA69-F79BED70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9463" y="490538"/>
              <a:ext cx="134938" cy="330200"/>
            </a:xfrm>
            <a:custGeom>
              <a:avLst/>
              <a:gdLst/>
              <a:ahLst/>
              <a:cxnLst>
                <a:cxn ang="0">
                  <a:pos x="107" y="625"/>
                </a:cxn>
                <a:cxn ang="0">
                  <a:pos x="107" y="120"/>
                </a:cxn>
                <a:cxn ang="0">
                  <a:pos x="0" y="120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625"/>
                </a:cxn>
                <a:cxn ang="0">
                  <a:pos x="107" y="625"/>
                </a:cxn>
              </a:cxnLst>
              <a:rect l="0" t="0" r="r" b="b"/>
              <a:pathLst>
                <a:path w="256" h="625">
                  <a:moveTo>
                    <a:pt x="107" y="625"/>
                  </a:moveTo>
                  <a:lnTo>
                    <a:pt x="107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625"/>
                  </a:lnTo>
                  <a:lnTo>
                    <a:pt x="107" y="625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EF9E863-4BA9-4000-BB4F-9A95299D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484188"/>
              <a:ext cx="236538" cy="344488"/>
            </a:xfrm>
            <a:custGeom>
              <a:avLst/>
              <a:gdLst/>
              <a:ahLst/>
              <a:cxnLst>
                <a:cxn ang="0">
                  <a:pos x="51" y="493"/>
                </a:cxn>
                <a:cxn ang="0">
                  <a:pos x="74" y="491"/>
                </a:cxn>
                <a:cxn ang="0">
                  <a:pos x="127" y="519"/>
                </a:cxn>
                <a:cxn ang="0">
                  <a:pos x="186" y="532"/>
                </a:cxn>
                <a:cxn ang="0">
                  <a:pos x="245" y="529"/>
                </a:cxn>
                <a:cxn ang="0">
                  <a:pos x="277" y="514"/>
                </a:cxn>
                <a:cxn ang="0">
                  <a:pos x="288" y="498"/>
                </a:cxn>
                <a:cxn ang="0">
                  <a:pos x="294" y="479"/>
                </a:cxn>
                <a:cxn ang="0">
                  <a:pos x="293" y="455"/>
                </a:cxn>
                <a:cxn ang="0">
                  <a:pos x="284" y="432"/>
                </a:cxn>
                <a:cxn ang="0">
                  <a:pos x="268" y="414"/>
                </a:cxn>
                <a:cxn ang="0">
                  <a:pos x="201" y="374"/>
                </a:cxn>
                <a:cxn ang="0">
                  <a:pos x="129" y="342"/>
                </a:cxn>
                <a:cxn ang="0">
                  <a:pos x="80" y="312"/>
                </a:cxn>
                <a:cxn ang="0">
                  <a:pos x="42" y="279"/>
                </a:cxn>
                <a:cxn ang="0">
                  <a:pos x="18" y="242"/>
                </a:cxn>
                <a:cxn ang="0">
                  <a:pos x="3" y="201"/>
                </a:cxn>
                <a:cxn ang="0">
                  <a:pos x="2" y="154"/>
                </a:cxn>
                <a:cxn ang="0">
                  <a:pos x="18" y="99"/>
                </a:cxn>
                <a:cxn ang="0">
                  <a:pos x="51" y="56"/>
                </a:cxn>
                <a:cxn ang="0">
                  <a:pos x="98" y="26"/>
                </a:cxn>
                <a:cxn ang="0">
                  <a:pos x="157" y="5"/>
                </a:cxn>
                <a:cxn ang="0">
                  <a:pos x="226" y="0"/>
                </a:cxn>
                <a:cxn ang="0">
                  <a:pos x="298" y="5"/>
                </a:cxn>
                <a:cxn ang="0">
                  <a:pos x="368" y="26"/>
                </a:cxn>
                <a:cxn ang="0">
                  <a:pos x="386" y="109"/>
                </a:cxn>
                <a:cxn ang="0">
                  <a:pos x="369" y="157"/>
                </a:cxn>
                <a:cxn ang="0">
                  <a:pos x="327" y="132"/>
                </a:cxn>
                <a:cxn ang="0">
                  <a:pos x="274" y="118"/>
                </a:cxn>
                <a:cxn ang="0">
                  <a:pos x="214" y="116"/>
                </a:cxn>
                <a:cxn ang="0">
                  <a:pos x="175" y="131"/>
                </a:cxn>
                <a:cxn ang="0">
                  <a:pos x="162" y="145"/>
                </a:cxn>
                <a:cxn ang="0">
                  <a:pos x="155" y="177"/>
                </a:cxn>
                <a:cxn ang="0">
                  <a:pos x="159" y="194"/>
                </a:cxn>
                <a:cxn ang="0">
                  <a:pos x="169" y="210"/>
                </a:cxn>
                <a:cxn ang="0">
                  <a:pos x="198" y="229"/>
                </a:cxn>
                <a:cxn ang="0">
                  <a:pos x="291" y="273"/>
                </a:cxn>
                <a:cxn ang="0">
                  <a:pos x="346" y="298"/>
                </a:cxn>
                <a:cxn ang="0">
                  <a:pos x="389" y="326"/>
                </a:cxn>
                <a:cxn ang="0">
                  <a:pos x="419" y="362"/>
                </a:cxn>
                <a:cxn ang="0">
                  <a:pos x="438" y="401"/>
                </a:cxn>
                <a:cxn ang="0">
                  <a:pos x="447" y="446"/>
                </a:cxn>
                <a:cxn ang="0">
                  <a:pos x="442" y="504"/>
                </a:cxn>
                <a:cxn ang="0">
                  <a:pos x="421" y="555"/>
                </a:cxn>
                <a:cxn ang="0">
                  <a:pos x="382" y="599"/>
                </a:cxn>
                <a:cxn ang="0">
                  <a:pos x="326" y="629"/>
                </a:cxn>
                <a:cxn ang="0">
                  <a:pos x="257" y="646"/>
                </a:cxn>
                <a:cxn ang="0">
                  <a:pos x="173" y="649"/>
                </a:cxn>
                <a:cxn ang="0">
                  <a:pos x="103" y="639"/>
                </a:cxn>
                <a:cxn ang="0">
                  <a:pos x="34" y="612"/>
                </a:cxn>
              </a:cxnLst>
              <a:rect l="0" t="0" r="r" b="b"/>
              <a:pathLst>
                <a:path w="447" h="649">
                  <a:moveTo>
                    <a:pt x="5" y="599"/>
                  </a:moveTo>
                  <a:lnTo>
                    <a:pt x="35" y="529"/>
                  </a:lnTo>
                  <a:lnTo>
                    <a:pt x="51" y="493"/>
                  </a:lnTo>
                  <a:lnTo>
                    <a:pt x="55" y="480"/>
                  </a:lnTo>
                  <a:lnTo>
                    <a:pt x="57" y="479"/>
                  </a:lnTo>
                  <a:lnTo>
                    <a:pt x="74" y="491"/>
                  </a:lnTo>
                  <a:lnTo>
                    <a:pt x="91" y="502"/>
                  </a:lnTo>
                  <a:lnTo>
                    <a:pt x="110" y="512"/>
                  </a:lnTo>
                  <a:lnTo>
                    <a:pt x="127" y="519"/>
                  </a:lnTo>
                  <a:lnTo>
                    <a:pt x="146" y="525"/>
                  </a:lnTo>
                  <a:lnTo>
                    <a:pt x="166" y="529"/>
                  </a:lnTo>
                  <a:lnTo>
                    <a:pt x="186" y="532"/>
                  </a:lnTo>
                  <a:lnTo>
                    <a:pt x="206" y="534"/>
                  </a:lnTo>
                  <a:lnTo>
                    <a:pt x="226" y="532"/>
                  </a:lnTo>
                  <a:lnTo>
                    <a:pt x="245" y="529"/>
                  </a:lnTo>
                  <a:lnTo>
                    <a:pt x="260" y="524"/>
                  </a:lnTo>
                  <a:lnTo>
                    <a:pt x="273" y="518"/>
                  </a:lnTo>
                  <a:lnTo>
                    <a:pt x="277" y="514"/>
                  </a:lnTo>
                  <a:lnTo>
                    <a:pt x="281" y="509"/>
                  </a:lnTo>
                  <a:lnTo>
                    <a:pt x="286" y="504"/>
                  </a:lnTo>
                  <a:lnTo>
                    <a:pt x="288" y="498"/>
                  </a:lnTo>
                  <a:lnTo>
                    <a:pt x="291" y="492"/>
                  </a:lnTo>
                  <a:lnTo>
                    <a:pt x="293" y="486"/>
                  </a:lnTo>
                  <a:lnTo>
                    <a:pt x="294" y="479"/>
                  </a:lnTo>
                  <a:lnTo>
                    <a:pt x="294" y="472"/>
                  </a:lnTo>
                  <a:lnTo>
                    <a:pt x="294" y="463"/>
                  </a:lnTo>
                  <a:lnTo>
                    <a:pt x="293" y="455"/>
                  </a:lnTo>
                  <a:lnTo>
                    <a:pt x="290" y="446"/>
                  </a:lnTo>
                  <a:lnTo>
                    <a:pt x="287" y="439"/>
                  </a:lnTo>
                  <a:lnTo>
                    <a:pt x="284" y="432"/>
                  </a:lnTo>
                  <a:lnTo>
                    <a:pt x="280" y="426"/>
                  </a:lnTo>
                  <a:lnTo>
                    <a:pt x="274" y="420"/>
                  </a:lnTo>
                  <a:lnTo>
                    <a:pt x="268" y="414"/>
                  </a:lnTo>
                  <a:lnTo>
                    <a:pt x="251" y="401"/>
                  </a:lnTo>
                  <a:lnTo>
                    <a:pt x="229" y="388"/>
                  </a:lnTo>
                  <a:lnTo>
                    <a:pt x="201" y="374"/>
                  </a:lnTo>
                  <a:lnTo>
                    <a:pt x="167" y="360"/>
                  </a:lnTo>
                  <a:lnTo>
                    <a:pt x="147" y="351"/>
                  </a:lnTo>
                  <a:lnTo>
                    <a:pt x="129" y="342"/>
                  </a:lnTo>
                  <a:lnTo>
                    <a:pt x="111" y="332"/>
                  </a:lnTo>
                  <a:lnTo>
                    <a:pt x="94" y="322"/>
                  </a:lnTo>
                  <a:lnTo>
                    <a:pt x="80" y="312"/>
                  </a:lnTo>
                  <a:lnTo>
                    <a:pt x="67" y="302"/>
                  </a:lnTo>
                  <a:lnTo>
                    <a:pt x="54" y="290"/>
                  </a:lnTo>
                  <a:lnTo>
                    <a:pt x="42" y="279"/>
                  </a:lnTo>
                  <a:lnTo>
                    <a:pt x="34" y="266"/>
                  </a:lnTo>
                  <a:lnTo>
                    <a:pt x="25" y="254"/>
                  </a:lnTo>
                  <a:lnTo>
                    <a:pt x="18" y="242"/>
                  </a:lnTo>
                  <a:lnTo>
                    <a:pt x="12" y="229"/>
                  </a:lnTo>
                  <a:lnTo>
                    <a:pt x="6" y="216"/>
                  </a:lnTo>
                  <a:lnTo>
                    <a:pt x="3" y="201"/>
                  </a:lnTo>
                  <a:lnTo>
                    <a:pt x="2" y="188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5" y="134"/>
                  </a:lnTo>
                  <a:lnTo>
                    <a:pt x="11" y="116"/>
                  </a:lnTo>
                  <a:lnTo>
                    <a:pt x="18" y="99"/>
                  </a:lnTo>
                  <a:lnTo>
                    <a:pt x="26" y="83"/>
                  </a:lnTo>
                  <a:lnTo>
                    <a:pt x="38" y="69"/>
                  </a:lnTo>
                  <a:lnTo>
                    <a:pt x="51" y="56"/>
                  </a:lnTo>
                  <a:lnTo>
                    <a:pt x="67" y="44"/>
                  </a:lnTo>
                  <a:lnTo>
                    <a:pt x="81" y="34"/>
                  </a:lnTo>
                  <a:lnTo>
                    <a:pt x="98" y="26"/>
                  </a:lnTo>
                  <a:lnTo>
                    <a:pt x="117" y="17"/>
                  </a:lnTo>
                  <a:lnTo>
                    <a:pt x="136" y="11"/>
                  </a:lnTo>
                  <a:lnTo>
                    <a:pt x="157" y="5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51" y="0"/>
                  </a:lnTo>
                  <a:lnTo>
                    <a:pt x="274" y="3"/>
                  </a:lnTo>
                  <a:lnTo>
                    <a:pt x="298" y="5"/>
                  </a:lnTo>
                  <a:lnTo>
                    <a:pt x="322" y="11"/>
                  </a:lnTo>
                  <a:lnTo>
                    <a:pt x="345" y="17"/>
                  </a:lnTo>
                  <a:lnTo>
                    <a:pt x="368" y="26"/>
                  </a:lnTo>
                  <a:lnTo>
                    <a:pt x="389" y="34"/>
                  </a:lnTo>
                  <a:lnTo>
                    <a:pt x="412" y="44"/>
                  </a:lnTo>
                  <a:lnTo>
                    <a:pt x="386" y="109"/>
                  </a:lnTo>
                  <a:lnTo>
                    <a:pt x="375" y="142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56" y="148"/>
                  </a:lnTo>
                  <a:lnTo>
                    <a:pt x="342" y="139"/>
                  </a:lnTo>
                  <a:lnTo>
                    <a:pt x="327" y="132"/>
                  </a:lnTo>
                  <a:lnTo>
                    <a:pt x="310" y="126"/>
                  </a:lnTo>
                  <a:lnTo>
                    <a:pt x="293" y="122"/>
                  </a:lnTo>
                  <a:lnTo>
                    <a:pt x="274" y="118"/>
                  </a:lnTo>
                  <a:lnTo>
                    <a:pt x="254" y="116"/>
                  </a:lnTo>
                  <a:lnTo>
                    <a:pt x="232" y="115"/>
                  </a:lnTo>
                  <a:lnTo>
                    <a:pt x="214" y="116"/>
                  </a:lnTo>
                  <a:lnTo>
                    <a:pt x="198" y="119"/>
                  </a:lnTo>
                  <a:lnTo>
                    <a:pt x="185" y="125"/>
                  </a:lnTo>
                  <a:lnTo>
                    <a:pt x="175" y="131"/>
                  </a:lnTo>
                  <a:lnTo>
                    <a:pt x="169" y="135"/>
                  </a:lnTo>
                  <a:lnTo>
                    <a:pt x="166" y="141"/>
                  </a:lnTo>
                  <a:lnTo>
                    <a:pt x="162" y="145"/>
                  </a:lnTo>
                  <a:lnTo>
                    <a:pt x="159" y="151"/>
                  </a:lnTo>
                  <a:lnTo>
                    <a:pt x="156" y="162"/>
                  </a:lnTo>
                  <a:lnTo>
                    <a:pt x="155" y="177"/>
                  </a:lnTo>
                  <a:lnTo>
                    <a:pt x="155" y="182"/>
                  </a:lnTo>
                  <a:lnTo>
                    <a:pt x="156" y="188"/>
                  </a:lnTo>
                  <a:lnTo>
                    <a:pt x="159" y="194"/>
                  </a:lnTo>
                  <a:lnTo>
                    <a:pt x="162" y="200"/>
                  </a:lnTo>
                  <a:lnTo>
                    <a:pt x="165" y="206"/>
                  </a:lnTo>
                  <a:lnTo>
                    <a:pt x="169" y="210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98" y="229"/>
                  </a:lnTo>
                  <a:lnTo>
                    <a:pt x="222" y="242"/>
                  </a:lnTo>
                  <a:lnTo>
                    <a:pt x="254" y="257"/>
                  </a:lnTo>
                  <a:lnTo>
                    <a:pt x="291" y="273"/>
                  </a:lnTo>
                  <a:lnTo>
                    <a:pt x="311" y="280"/>
                  </a:lnTo>
                  <a:lnTo>
                    <a:pt x="330" y="289"/>
                  </a:lnTo>
                  <a:lnTo>
                    <a:pt x="346" y="298"/>
                  </a:lnTo>
                  <a:lnTo>
                    <a:pt x="362" y="306"/>
                  </a:lnTo>
                  <a:lnTo>
                    <a:pt x="376" y="316"/>
                  </a:lnTo>
                  <a:lnTo>
                    <a:pt x="389" y="326"/>
                  </a:lnTo>
                  <a:lnTo>
                    <a:pt x="401" y="338"/>
                  </a:lnTo>
                  <a:lnTo>
                    <a:pt x="412" y="351"/>
                  </a:lnTo>
                  <a:lnTo>
                    <a:pt x="419" y="362"/>
                  </a:lnTo>
                  <a:lnTo>
                    <a:pt x="427" y="375"/>
                  </a:lnTo>
                  <a:lnTo>
                    <a:pt x="432" y="388"/>
                  </a:lnTo>
                  <a:lnTo>
                    <a:pt x="438" y="401"/>
                  </a:lnTo>
                  <a:lnTo>
                    <a:pt x="441" y="416"/>
                  </a:lnTo>
                  <a:lnTo>
                    <a:pt x="444" y="430"/>
                  </a:lnTo>
                  <a:lnTo>
                    <a:pt x="447" y="446"/>
                  </a:lnTo>
                  <a:lnTo>
                    <a:pt x="447" y="463"/>
                  </a:lnTo>
                  <a:lnTo>
                    <a:pt x="445" y="483"/>
                  </a:lnTo>
                  <a:lnTo>
                    <a:pt x="442" y="504"/>
                  </a:lnTo>
                  <a:lnTo>
                    <a:pt x="438" y="522"/>
                  </a:lnTo>
                  <a:lnTo>
                    <a:pt x="431" y="540"/>
                  </a:lnTo>
                  <a:lnTo>
                    <a:pt x="421" y="555"/>
                  </a:lnTo>
                  <a:lnTo>
                    <a:pt x="411" y="571"/>
                  </a:lnTo>
                  <a:lnTo>
                    <a:pt x="398" y="586"/>
                  </a:lnTo>
                  <a:lnTo>
                    <a:pt x="382" y="599"/>
                  </a:lnTo>
                  <a:lnTo>
                    <a:pt x="365" y="610"/>
                  </a:lnTo>
                  <a:lnTo>
                    <a:pt x="346" y="620"/>
                  </a:lnTo>
                  <a:lnTo>
                    <a:pt x="326" y="629"/>
                  </a:lnTo>
                  <a:lnTo>
                    <a:pt x="304" y="636"/>
                  </a:lnTo>
                  <a:lnTo>
                    <a:pt x="281" y="642"/>
                  </a:lnTo>
                  <a:lnTo>
                    <a:pt x="257" y="646"/>
                  </a:lnTo>
                  <a:lnTo>
                    <a:pt x="231" y="647"/>
                  </a:lnTo>
                  <a:lnTo>
                    <a:pt x="203" y="649"/>
                  </a:lnTo>
                  <a:lnTo>
                    <a:pt x="173" y="649"/>
                  </a:lnTo>
                  <a:lnTo>
                    <a:pt x="147" y="646"/>
                  </a:lnTo>
                  <a:lnTo>
                    <a:pt x="123" y="643"/>
                  </a:lnTo>
                  <a:lnTo>
                    <a:pt x="103" y="639"/>
                  </a:lnTo>
                  <a:lnTo>
                    <a:pt x="81" y="633"/>
                  </a:lnTo>
                  <a:lnTo>
                    <a:pt x="58" y="623"/>
                  </a:lnTo>
                  <a:lnTo>
                    <a:pt x="34" y="612"/>
                  </a:lnTo>
                  <a:lnTo>
                    <a:pt x="5" y="599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05F321F2-47EC-4A1A-9486-76A789B9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1" y="355600"/>
              <a:ext cx="93663" cy="95250"/>
            </a:xfrm>
            <a:prstGeom prst="rect">
              <a:avLst/>
            </a:prstGeom>
            <a:solidFill>
              <a:srgbClr val="BFD7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55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0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617" y="842576"/>
            <a:ext cx="4343400" cy="245709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876800" y="943968"/>
            <a:ext cx="33528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942583" y="1113570"/>
            <a:ext cx="3210817" cy="1915109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NoC and SoC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24x7x365 Operations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 to ITIL Framework supported by advanced toolsets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of industry standard tools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Spectrum, CA eHealth, ServiceNow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CRM Workflows in Oracle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Portal for near-real time view and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dashboards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in aligning to customer-owned monitoring &amp; ticketing tools</a:t>
            </a:r>
          </a:p>
          <a:p>
            <a:pPr marL="171446" indent="-171446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in API integration for infra-tools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3339" y="3391764"/>
            <a:ext cx="5652573" cy="3329717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9695" y="3399570"/>
            <a:ext cx="4351322" cy="3123953"/>
          </a:xfrm>
          <a:prstGeom prst="rect">
            <a:avLst/>
          </a:prstGeom>
          <a:solidFill>
            <a:srgbClr val="E6B9B8"/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609600" y="3299671"/>
            <a:ext cx="3832184" cy="2462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914378"/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C7BF2D-16E2-43B5-9E39-DD0FF2713CD1}"/>
              </a:ext>
            </a:extLst>
          </p:cNvPr>
          <p:cNvSpPr/>
          <p:nvPr/>
        </p:nvSpPr>
        <p:spPr>
          <a:xfrm>
            <a:off x="8305800" y="943968"/>
            <a:ext cx="3172118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5C7E11-8438-4996-B8CA-D0E5C3FF46DE}"/>
              </a:ext>
            </a:extLst>
          </p:cNvPr>
          <p:cNvSpPr/>
          <p:nvPr/>
        </p:nvSpPr>
        <p:spPr>
          <a:xfrm>
            <a:off x="8356968" y="1158279"/>
            <a:ext cx="3149232" cy="152314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of Operations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600 managed Enterprise customers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1.35 Lacs+ Enterprise connections implemented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76,000+ managed customer links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44,650+ managed CPE </a:t>
            </a:r>
          </a:p>
          <a:p>
            <a:pPr marL="214313" indent="-214313" defTabSz="622285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Carrier Network Infrastructure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OUR NETWORK MANAGED SERVICES &amp; OPERATIONS CAPABILITIES</a:t>
            </a:r>
          </a:p>
        </p:txBody>
      </p:sp>
    </p:spTree>
    <p:extLst>
      <p:ext uri="{BB962C8B-B14F-4D97-AF65-F5344CB8AC3E}">
        <p14:creationId xmlns:p14="http://schemas.microsoft.com/office/powerpoint/2010/main" val="1691576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B182AFD-BECE-F540-9042-86D843CA1509}"/>
              </a:ext>
            </a:extLst>
          </p:cNvPr>
          <p:cNvSpPr/>
          <p:nvPr/>
        </p:nvSpPr>
        <p:spPr>
          <a:xfrm>
            <a:off x="6477001" y="1088520"/>
            <a:ext cx="4953000" cy="310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214BD7-64B2-7049-9688-37653BBE354A}"/>
              </a:ext>
            </a:extLst>
          </p:cNvPr>
          <p:cNvSpPr/>
          <p:nvPr/>
        </p:nvSpPr>
        <p:spPr>
          <a:xfrm>
            <a:off x="589726" y="4281986"/>
            <a:ext cx="3813052" cy="2118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33F12A-95D6-D74A-AA90-D4A089891A30}"/>
              </a:ext>
            </a:extLst>
          </p:cNvPr>
          <p:cNvSpPr/>
          <p:nvPr/>
        </p:nvSpPr>
        <p:spPr>
          <a:xfrm>
            <a:off x="4503470" y="4281986"/>
            <a:ext cx="3421330" cy="2118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860136-2C1B-CD42-8E19-701CDD06591A}"/>
              </a:ext>
            </a:extLst>
          </p:cNvPr>
          <p:cNvSpPr/>
          <p:nvPr/>
        </p:nvSpPr>
        <p:spPr>
          <a:xfrm>
            <a:off x="8024998" y="4281986"/>
            <a:ext cx="3421330" cy="2118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1371600"/>
            <a:ext cx="4495800" cy="23622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t" anchorCtr="0">
            <a:noAutofit/>
          </a:bodyPr>
          <a:lstStyle/>
          <a:p>
            <a:pPr defTabSz="914378"/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  <a:b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12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0BBE4-4F88-4784-87F1-F71D1D1FAE24}"/>
              </a:ext>
            </a:extLst>
          </p:cNvPr>
          <p:cNvSpPr/>
          <p:nvPr/>
        </p:nvSpPr>
        <p:spPr>
          <a:xfrm>
            <a:off x="762638" y="4434386"/>
            <a:ext cx="3516212" cy="17543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defTabSz="914378">
              <a:buClr>
                <a:schemeClr val="tx1"/>
              </a:buClr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Project Management</a:t>
            </a:r>
            <a:b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12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28594" indent="-228594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PMI framework-based Project governance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28594" indent="-228594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Dedicated Project  team for planning &amp; Control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28594" indent="-228594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tools to track, monitor and report on the project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28594" indent="-228594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Dedicated Project Execution team and logistic teams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4434386"/>
            <a:ext cx="2964990" cy="129540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t" anchorCtr="0">
            <a:noAutofit/>
          </a:bodyPr>
          <a:lstStyle/>
          <a:p>
            <a:pPr defTabSz="914378">
              <a:buClr>
                <a:schemeClr val="tx1"/>
              </a:buClr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Extensive Field Teams</a:t>
            </a:r>
            <a:b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12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71446" indent="-171446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1300+ trained engineers on field, covering over 400 manned locations</a:t>
            </a:r>
          </a:p>
          <a:p>
            <a:pPr marL="171446" indent="-171446" defTabSz="9143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Project teams that deliver customer centric projects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DB90F3-D5A8-4366-9232-B4473FE31B42}"/>
              </a:ext>
            </a:extLst>
          </p:cNvPr>
          <p:cNvSpPr/>
          <p:nvPr/>
        </p:nvSpPr>
        <p:spPr>
          <a:xfrm>
            <a:off x="8196780" y="4434386"/>
            <a:ext cx="3124200" cy="179139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t" anchorCtr="0">
            <a:noAutofit/>
          </a:bodyPr>
          <a:lstStyle/>
          <a:p>
            <a:pPr defTabSz="914378"/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Business Relationship Management</a:t>
            </a:r>
            <a:b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12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Extensive Quarterly Business &amp; Service Reviews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Proactive solution &amp; service enhancement recommendations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Proactive Network cost optimization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B85D18-4E87-4FC2-A29C-96584E898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87444"/>
              </p:ext>
            </p:extLst>
          </p:nvPr>
        </p:nvGraphicFramePr>
        <p:xfrm>
          <a:off x="571749" y="1085396"/>
          <a:ext cx="5829050" cy="31098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9844">
                  <a:extLst>
                    <a:ext uri="{9D8B030D-6E8A-4147-A177-3AD203B41FA5}">
                      <a16:colId xmlns:a16="http://schemas.microsoft.com/office/drawing/2014/main" val="306147680"/>
                    </a:ext>
                  </a:extLst>
                </a:gridCol>
                <a:gridCol w="826920">
                  <a:extLst>
                    <a:ext uri="{9D8B030D-6E8A-4147-A177-3AD203B41FA5}">
                      <a16:colId xmlns:a16="http://schemas.microsoft.com/office/drawing/2014/main" val="467450280"/>
                    </a:ext>
                  </a:extLst>
                </a:gridCol>
                <a:gridCol w="1661055">
                  <a:extLst>
                    <a:ext uri="{9D8B030D-6E8A-4147-A177-3AD203B41FA5}">
                      <a16:colId xmlns:a16="http://schemas.microsoft.com/office/drawing/2014/main" val="4127858579"/>
                    </a:ext>
                  </a:extLst>
                </a:gridCol>
                <a:gridCol w="1211231">
                  <a:extLst>
                    <a:ext uri="{9D8B030D-6E8A-4147-A177-3AD203B41FA5}">
                      <a16:colId xmlns:a16="http://schemas.microsoft.com/office/drawing/2014/main" val="4231917422"/>
                    </a:ext>
                  </a:extLst>
                </a:gridCol>
              </a:tblGrid>
              <a:tr h="371383">
                <a:tc>
                  <a:txBody>
                    <a:bodyPr/>
                    <a:lstStyle/>
                    <a:p>
                      <a:endParaRPr lang="en-IN" sz="12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Total Resources</a:t>
                      </a:r>
                      <a:endParaRPr lang="en-IN" sz="12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Technical skill sets</a:t>
                      </a:r>
                      <a:endParaRPr lang="en-IN" sz="12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Other Training </a:t>
                      </a:r>
                      <a:endParaRPr lang="en-IN" sz="12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extLst>
                  <a:ext uri="{0D108BD9-81ED-4DB2-BD59-A6C34878D82A}">
                    <a16:rowId xmlns:a16="http://schemas.microsoft.com/office/drawing/2014/main" val="3229801533"/>
                  </a:ext>
                </a:extLst>
              </a:tr>
              <a:tr h="371383">
                <a:tc>
                  <a:txBody>
                    <a:bodyPr/>
                    <a:lstStyle/>
                    <a:p>
                      <a:r>
                        <a:rPr lang="en-IN" sz="900" dirty="0"/>
                        <a:t>Network engineering and solution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47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CCNA + CCNP + CCIE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extLst>
                  <a:ext uri="{0D108BD9-81ED-4DB2-BD59-A6C34878D82A}">
                    <a16:rowId xmlns:a16="http://schemas.microsoft.com/office/drawing/2014/main" val="3421991429"/>
                  </a:ext>
                </a:extLst>
              </a:tr>
              <a:tr h="515810">
                <a:tc>
                  <a:txBody>
                    <a:bodyPr/>
                    <a:lstStyle/>
                    <a:p>
                      <a:r>
                        <a:rPr lang="en-IN" sz="900" dirty="0"/>
                        <a:t>SDN CoE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32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Dec Ops, Scripting, Tools,  Network Management, ITIL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extLst>
                  <a:ext uri="{0D108BD9-81ED-4DB2-BD59-A6C34878D82A}">
                    <a16:rowId xmlns:a16="http://schemas.microsoft.com/office/drawing/2014/main" val="2187157634"/>
                  </a:ext>
                </a:extLst>
              </a:tr>
              <a:tr h="226956">
                <a:tc>
                  <a:txBody>
                    <a:bodyPr/>
                    <a:lstStyle/>
                    <a:p>
                      <a:r>
                        <a:rPr lang="en-IN" sz="900" dirty="0"/>
                        <a:t>Central NoC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150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CCNA + CCNP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extLst>
                  <a:ext uri="{0D108BD9-81ED-4DB2-BD59-A6C34878D82A}">
                    <a16:rowId xmlns:a16="http://schemas.microsoft.com/office/drawing/2014/main" val="4202082092"/>
                  </a:ext>
                </a:extLst>
              </a:tr>
              <a:tr h="226956">
                <a:tc>
                  <a:txBody>
                    <a:bodyPr/>
                    <a:lstStyle/>
                    <a:p>
                      <a:r>
                        <a:rPr lang="en-IN" sz="900" dirty="0"/>
                        <a:t>Service operations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40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CCNA  + ITIL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extLst>
                  <a:ext uri="{0D108BD9-81ED-4DB2-BD59-A6C34878D82A}">
                    <a16:rowId xmlns:a16="http://schemas.microsoft.com/office/drawing/2014/main" val="1668239803"/>
                  </a:ext>
                </a:extLst>
              </a:tr>
              <a:tr h="515810">
                <a:tc>
                  <a:txBody>
                    <a:bodyPr/>
                    <a:lstStyle/>
                    <a:p>
                      <a:r>
                        <a:rPr lang="en-IN" sz="900" dirty="0"/>
                        <a:t>Service operations – Field</a:t>
                      </a:r>
                    </a:p>
                    <a:p>
                      <a:endParaRPr lang="en-IN" sz="900" dirty="0"/>
                    </a:p>
                    <a:p>
                      <a:r>
                        <a:rPr lang="en-IN" sz="900" dirty="0"/>
                        <a:t>PMO and project managers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1317</a:t>
                      </a:r>
                    </a:p>
                    <a:p>
                      <a:endParaRPr lang="en-IN" sz="900" dirty="0"/>
                    </a:p>
                    <a:p>
                      <a:r>
                        <a:rPr lang="en-IN" sz="900" dirty="0"/>
                        <a:t>32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  <a:p>
                      <a:endParaRPr lang="en-IN" sz="900" dirty="0"/>
                    </a:p>
                    <a:p>
                      <a:r>
                        <a:rPr lang="en-IN" sz="900" dirty="0"/>
                        <a:t>PMP Prince and CCNA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Internal Training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extLst>
                  <a:ext uri="{0D108BD9-81ED-4DB2-BD59-A6C34878D82A}">
                    <a16:rowId xmlns:a16="http://schemas.microsoft.com/office/drawing/2014/main" val="3699570483"/>
                  </a:ext>
                </a:extLst>
              </a:tr>
              <a:tr h="804664">
                <a:tc>
                  <a:txBody>
                    <a:bodyPr/>
                    <a:lstStyle/>
                    <a:p>
                      <a:r>
                        <a:rPr lang="en-IN" sz="900" dirty="0"/>
                        <a:t>SDM</a:t>
                      </a:r>
                    </a:p>
                    <a:p>
                      <a:endParaRPr lang="en-IN" sz="900" dirty="0"/>
                    </a:p>
                    <a:p>
                      <a:r>
                        <a:rPr lang="en-IN" sz="900" dirty="0"/>
                        <a:t>Service desk</a:t>
                      </a:r>
                    </a:p>
                    <a:p>
                      <a:endParaRPr lang="en-IN" sz="900" dirty="0"/>
                    </a:p>
                    <a:p>
                      <a:r>
                        <a:rPr lang="en-IN" sz="900" dirty="0"/>
                        <a:t>Infrastructure operations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r>
                        <a:rPr lang="en-IN" sz="900" dirty="0"/>
                        <a:t>177</a:t>
                      </a:r>
                    </a:p>
                    <a:p>
                      <a:endParaRPr lang="en-IN" sz="900" dirty="0"/>
                    </a:p>
                    <a:p>
                      <a:r>
                        <a:rPr lang="en-IN" sz="900" dirty="0"/>
                        <a:t>115</a:t>
                      </a:r>
                    </a:p>
                    <a:p>
                      <a:endParaRPr lang="en-IN" sz="900" dirty="0"/>
                    </a:p>
                    <a:p>
                      <a:r>
                        <a:rPr lang="en-IN" sz="900" dirty="0"/>
                        <a:t>80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  <a:p>
                      <a:endParaRPr lang="en-IN" sz="900" dirty="0"/>
                    </a:p>
                    <a:p>
                      <a:r>
                        <a:rPr lang="en-IN" sz="900" dirty="0"/>
                        <a:t>ITIL</a:t>
                      </a:r>
                    </a:p>
                    <a:p>
                      <a:endParaRPr lang="en-IN" sz="900" dirty="0"/>
                    </a:p>
                    <a:p>
                      <a:r>
                        <a:rPr lang="en-IN" sz="900" dirty="0"/>
                        <a:t>CCNA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/>
                        <a:t>Internal Training</a:t>
                      </a:r>
                    </a:p>
                    <a:p>
                      <a:endParaRPr lang="en-IN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/>
                        <a:t>Internal Training</a:t>
                      </a:r>
                    </a:p>
                    <a:p>
                      <a:endParaRPr lang="en-IN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dirty="0"/>
                        <a:t>Internal Training</a:t>
                      </a:r>
                      <a:endParaRPr lang="en-IN" sz="900" dirty="0">
                        <a:latin typeface="Trebuchet MS" panose="020B0603020202020204" pitchFamily="34" charset="0"/>
                      </a:endParaRPr>
                    </a:p>
                  </a:txBody>
                  <a:tcPr marL="82530" marR="82530" marT="41265" marB="41265"/>
                </a:tc>
                <a:extLst>
                  <a:ext uri="{0D108BD9-81ED-4DB2-BD59-A6C34878D82A}">
                    <a16:rowId xmlns:a16="http://schemas.microsoft.com/office/drawing/2014/main" val="265484192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OUR NETWORK EXPERTISE &amp; SKILL SET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38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805746" y="6305986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>
                <a:latin typeface="Trebuchet MS" panose="020B0603020202020204" pitchFamily="34" charset="0"/>
                <a:cs typeface="Arial" panose="020B0604020202020204" pitchFamily="34" charset="0"/>
              </a:rPr>
              <a:pPr/>
              <a:t>32</a:t>
            </a:fld>
            <a:endParaRPr lang="en-US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FB0810C4-C543-4FBB-A4C3-43F944222F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9871" y="3457402"/>
            <a:ext cx="3363530" cy="2927237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24*7*365 monitoring of Network Infrastructure.</a:t>
            </a: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Incident, Problem and Change Management.</a:t>
            </a: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Software version and updates </a:t>
            </a: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Spares and service support</a:t>
            </a: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Inventory management</a:t>
            </a: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configuration and change.</a:t>
            </a: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and Availability management</a:t>
            </a:r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B8579B23-7CAC-44C0-9C39-EF60EB606949}"/>
              </a:ext>
            </a:extLst>
          </p:cNvPr>
          <p:cNvSpPr/>
          <p:nvPr/>
        </p:nvSpPr>
        <p:spPr>
          <a:xfrm>
            <a:off x="966663" y="1581578"/>
            <a:ext cx="3376737" cy="4212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3976"/>
            <a:r>
              <a:rPr lang="en-US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MANAGEMENT</a:t>
            </a:r>
          </a:p>
        </p:txBody>
      </p:sp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26D83C26-6110-48B6-B567-49670E628538}"/>
              </a:ext>
            </a:extLst>
          </p:cNvPr>
          <p:cNvSpPr/>
          <p:nvPr/>
        </p:nvSpPr>
        <p:spPr>
          <a:xfrm>
            <a:off x="4355052" y="1581578"/>
            <a:ext cx="3543556" cy="4212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401" tIns="43700" rIns="87401" bIns="4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3976"/>
            <a:r>
              <a:rPr lang="en-US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MANAGEMENT</a:t>
            </a: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8CD07E6D-61A7-4022-B457-AF6CE4E5D9A6}"/>
              </a:ext>
            </a:extLst>
          </p:cNvPr>
          <p:cNvSpPr/>
          <p:nvPr/>
        </p:nvSpPr>
        <p:spPr>
          <a:xfrm>
            <a:off x="7924800" y="1581578"/>
            <a:ext cx="3505200" cy="4212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401" tIns="43700" rIns="87401" bIns="43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73976"/>
            <a:r>
              <a:rPr lang="en-US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MEMBERS MANAGEMENT</a:t>
            </a:r>
          </a:p>
        </p:txBody>
      </p:sp>
      <p:sp>
        <p:nvSpPr>
          <p:cNvPr id="35" name="Content Placeholder 16">
            <a:extLst>
              <a:ext uri="{FF2B5EF4-FFF2-40B4-BE49-F238E27FC236}">
                <a16:creationId xmlns:a16="http://schemas.microsoft.com/office/drawing/2014/main" id="{C6713634-955D-4B9A-B929-8941FE53A49C}"/>
              </a:ext>
            </a:extLst>
          </p:cNvPr>
          <p:cNvSpPr txBox="1">
            <a:spLocks/>
          </p:cNvSpPr>
          <p:nvPr/>
        </p:nvSpPr>
        <p:spPr>
          <a:xfrm>
            <a:off x="7756107" y="3445329"/>
            <a:ext cx="3660038" cy="2926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Setup a round the clock helpdesk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Commissioning/Migration/Decommissioning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Configuration guidelines for Members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Field management for hands and feet support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Liaison with service providers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Service provider Governance.</a:t>
            </a:r>
          </a:p>
        </p:txBody>
      </p:sp>
      <p:sp>
        <p:nvSpPr>
          <p:cNvPr id="36" name="Content Placeholder 16">
            <a:extLst>
              <a:ext uri="{FF2B5EF4-FFF2-40B4-BE49-F238E27FC236}">
                <a16:creationId xmlns:a16="http://schemas.microsoft.com/office/drawing/2014/main" id="{62CA61E2-FFD1-4AC3-B3BD-5DF726370EE4}"/>
              </a:ext>
            </a:extLst>
          </p:cNvPr>
          <p:cNvSpPr txBox="1">
            <a:spLocks/>
          </p:cNvSpPr>
          <p:nvPr/>
        </p:nvSpPr>
        <p:spPr>
          <a:xfrm>
            <a:off x="4367719" y="3445329"/>
            <a:ext cx="3543556" cy="2926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Tools for Network monitoring and performance management.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Tools for tickets, support and reports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Change, Incident and Problem records.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Uptime/SLA and capacity reports.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Provide monitoring feeds and reports to exchange.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Periodic and on-demand reports on network health and ticket resolutions.</a:t>
            </a:r>
          </a:p>
        </p:txBody>
      </p:sp>
      <p:sp>
        <p:nvSpPr>
          <p:cNvPr id="37" name="Rounded Rectangle 19">
            <a:extLst>
              <a:ext uri="{FF2B5EF4-FFF2-40B4-BE49-F238E27FC236}">
                <a16:creationId xmlns:a16="http://schemas.microsoft.com/office/drawing/2014/main" id="{CC44F25C-A5C2-4AF1-BA17-8579F55C939A}"/>
              </a:ext>
            </a:extLst>
          </p:cNvPr>
          <p:cNvSpPr/>
          <p:nvPr/>
        </p:nvSpPr>
        <p:spPr>
          <a:xfrm rot="16200000">
            <a:off x="145905" y="2539288"/>
            <a:ext cx="1263600" cy="3417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3976"/>
            <a:r>
              <a:rPr lang="en-US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SLAs</a:t>
            </a:r>
          </a:p>
        </p:txBody>
      </p:sp>
      <p:sp>
        <p:nvSpPr>
          <p:cNvPr id="38" name="Rounded Rectangle 21">
            <a:extLst>
              <a:ext uri="{FF2B5EF4-FFF2-40B4-BE49-F238E27FC236}">
                <a16:creationId xmlns:a16="http://schemas.microsoft.com/office/drawing/2014/main" id="{D2CAA426-D3E6-4450-9E42-600673BF9F05}"/>
              </a:ext>
            </a:extLst>
          </p:cNvPr>
          <p:cNvSpPr/>
          <p:nvPr/>
        </p:nvSpPr>
        <p:spPr>
          <a:xfrm rot="16200000">
            <a:off x="-687269" y="4734963"/>
            <a:ext cx="2926045" cy="3467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3976"/>
            <a:r>
              <a:rPr lang="en-US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39" name="Content Placeholder 16">
            <a:extLst>
              <a:ext uri="{FF2B5EF4-FFF2-40B4-BE49-F238E27FC236}">
                <a16:creationId xmlns:a16="http://schemas.microsoft.com/office/drawing/2014/main" id="{23EA1240-8CBC-4403-A3DF-4C95FCB349FD}"/>
              </a:ext>
            </a:extLst>
          </p:cNvPr>
          <p:cNvSpPr txBox="1">
            <a:spLocks/>
          </p:cNvSpPr>
          <p:nvPr/>
        </p:nvSpPr>
        <p:spPr>
          <a:xfrm>
            <a:off x="979331" y="2113462"/>
            <a:ext cx="3543556" cy="1228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Uptime</a:t>
            </a: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Link Uptime</a:t>
            </a:r>
          </a:p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End-to-End Latency</a:t>
            </a:r>
          </a:p>
        </p:txBody>
      </p:sp>
      <p:sp>
        <p:nvSpPr>
          <p:cNvPr id="40" name="Content Placeholder 16">
            <a:extLst>
              <a:ext uri="{FF2B5EF4-FFF2-40B4-BE49-F238E27FC236}">
                <a16:creationId xmlns:a16="http://schemas.microsoft.com/office/drawing/2014/main" id="{223ABAFF-BCCE-4912-9E73-1D6F7F74D1B1}"/>
              </a:ext>
            </a:extLst>
          </p:cNvPr>
          <p:cNvSpPr txBox="1">
            <a:spLocks/>
          </p:cNvSpPr>
          <p:nvPr/>
        </p:nvSpPr>
        <p:spPr>
          <a:xfrm>
            <a:off x="7756107" y="2113462"/>
            <a:ext cx="3660038" cy="1228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Call Attendance Rate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Filed Support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Service Request Completion</a:t>
            </a:r>
          </a:p>
        </p:txBody>
      </p:sp>
      <p:sp>
        <p:nvSpPr>
          <p:cNvPr id="41" name="Content Placeholder 16">
            <a:extLst>
              <a:ext uri="{FF2B5EF4-FFF2-40B4-BE49-F238E27FC236}">
                <a16:creationId xmlns:a16="http://schemas.microsoft.com/office/drawing/2014/main" id="{399FB4E4-BD0B-4647-95CC-6137C4E67D63}"/>
              </a:ext>
            </a:extLst>
          </p:cNvPr>
          <p:cNvSpPr txBox="1">
            <a:spLocks/>
          </p:cNvSpPr>
          <p:nvPr/>
        </p:nvSpPr>
        <p:spPr>
          <a:xfrm>
            <a:off x="4367719" y="2113462"/>
            <a:ext cx="3543556" cy="1228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Response &amp; Resolution Times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Change Management</a:t>
            </a:r>
          </a:p>
          <a:p>
            <a:pPr marL="218489" indent="-218489" defTabSz="873955">
              <a:spcBef>
                <a:spcPts val="956"/>
              </a:spcBef>
            </a:pPr>
            <a:r>
              <a:rPr lang="en-US" sz="1200" dirty="0">
                <a:latin typeface="Trebuchet MS" panose="020B0603020202020204" pitchFamily="34" charset="0"/>
                <a:cs typeface="Segoe UI" panose="020B0502040204020203" pitchFamily="34" charset="0"/>
              </a:rPr>
              <a:t>Capacity &amp; Utilization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SIFY’S MANAGED SERVICES - DDA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28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33400" y="1219200"/>
            <a:ext cx="7620000" cy="2842990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57601" y="3276600"/>
            <a:ext cx="7620000" cy="2847032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805746" y="6305986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>
                <a:latin typeface="Trebuchet MS" panose="020B0603020202020204" pitchFamily="34" charset="0"/>
                <a:cs typeface="Arial" panose="020B0604020202020204" pitchFamily="34" charset="0"/>
              </a:rPr>
              <a:pPr/>
              <a:t>33</a:t>
            </a:fld>
            <a:endParaRPr lang="en-US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834-92F8-4CCD-9367-89E26A95CDD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975741"/>
            <a:ext cx="5696016" cy="204406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EF98F-284D-470C-B232-D59B149A259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836" y="1413913"/>
            <a:ext cx="7438632" cy="2624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 – FSI CUSTOMERS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44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F2692-5F9D-4EB4-9ED7-0FA1B3504397}"/>
              </a:ext>
            </a:extLst>
          </p:cNvPr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9643AC-1432-4F08-84A0-57E3C19E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51" y="4203238"/>
            <a:ext cx="38531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SIFY TECHNOLOGIES</a:t>
            </a:r>
            <a:endParaRPr lang="en-US" sz="3200" dirty="0">
              <a:solidFill>
                <a:prstClr val="white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A6FD32-7510-4661-B7AC-98380426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991" y="3076179"/>
            <a:ext cx="5982007" cy="7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1540" fontAlgn="base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93349F-82C3-4250-9FF9-40411987895F}"/>
              </a:ext>
            </a:extLst>
          </p:cNvPr>
          <p:cNvCxnSpPr>
            <a:cxnSpLocks/>
          </p:cNvCxnSpPr>
          <p:nvPr/>
        </p:nvCxnSpPr>
        <p:spPr>
          <a:xfrm>
            <a:off x="228600" y="3855808"/>
            <a:ext cx="42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9">
            <a:extLst>
              <a:ext uri="{FF2B5EF4-FFF2-40B4-BE49-F238E27FC236}">
                <a16:creationId xmlns:a16="http://schemas.microsoft.com/office/drawing/2014/main" id="{4FD2CC9A-EB0E-42FA-AC67-E7605201FFA7}"/>
              </a:ext>
            </a:extLst>
          </p:cNvPr>
          <p:cNvGrpSpPr/>
          <p:nvPr/>
        </p:nvGrpSpPr>
        <p:grpSpPr>
          <a:xfrm>
            <a:off x="583768" y="1748355"/>
            <a:ext cx="3533336" cy="1870588"/>
            <a:chOff x="10675938" y="355600"/>
            <a:chExt cx="1133476" cy="60007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8039BDF-D99E-436B-B52A-D5E2C199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6" y="355600"/>
              <a:ext cx="546100" cy="600075"/>
            </a:xfrm>
            <a:custGeom>
              <a:avLst/>
              <a:gdLst/>
              <a:ahLst/>
              <a:cxnLst>
                <a:cxn ang="0">
                  <a:pos x="727" y="1051"/>
                </a:cxn>
                <a:cxn ang="0">
                  <a:pos x="674" y="1103"/>
                </a:cxn>
                <a:cxn ang="0">
                  <a:pos x="615" y="1128"/>
                </a:cxn>
                <a:cxn ang="0">
                  <a:pos x="524" y="1135"/>
                </a:cxn>
                <a:cxn ang="0">
                  <a:pos x="482" y="1057"/>
                </a:cxn>
                <a:cxn ang="0">
                  <a:pos x="503" y="1004"/>
                </a:cxn>
                <a:cxn ang="0">
                  <a:pos x="576" y="997"/>
                </a:cxn>
                <a:cxn ang="0">
                  <a:pos x="618" y="975"/>
                </a:cxn>
                <a:cxn ang="0">
                  <a:pos x="641" y="943"/>
                </a:cxn>
                <a:cxn ang="0">
                  <a:pos x="648" y="904"/>
                </a:cxn>
                <a:cxn ang="0">
                  <a:pos x="639" y="854"/>
                </a:cxn>
                <a:cxn ang="0">
                  <a:pos x="612" y="772"/>
                </a:cxn>
                <a:cxn ang="0">
                  <a:pos x="503" y="493"/>
                </a:cxn>
                <a:cxn ang="0">
                  <a:pos x="470" y="411"/>
                </a:cxn>
                <a:cxn ang="0">
                  <a:pos x="458" y="392"/>
                </a:cxn>
                <a:cxn ang="0">
                  <a:pos x="434" y="382"/>
                </a:cxn>
                <a:cxn ang="0">
                  <a:pos x="274" y="382"/>
                </a:cxn>
                <a:cxn ang="0">
                  <a:pos x="271" y="763"/>
                </a:cxn>
                <a:cxn ang="0">
                  <a:pos x="271" y="886"/>
                </a:cxn>
                <a:cxn ang="0">
                  <a:pos x="128" y="887"/>
                </a:cxn>
                <a:cxn ang="0">
                  <a:pos x="125" y="506"/>
                </a:cxn>
                <a:cxn ang="0">
                  <a:pos x="125" y="383"/>
                </a:cxn>
                <a:cxn ang="0">
                  <a:pos x="3" y="382"/>
                </a:cxn>
                <a:cxn ang="0">
                  <a:pos x="0" y="264"/>
                </a:cxn>
                <a:cxn ang="0">
                  <a:pos x="124" y="262"/>
                </a:cxn>
                <a:cxn ang="0">
                  <a:pos x="137" y="185"/>
                </a:cxn>
                <a:cxn ang="0">
                  <a:pos x="179" y="92"/>
                </a:cxn>
                <a:cxn ang="0">
                  <a:pos x="248" y="29"/>
                </a:cxn>
                <a:cxn ang="0">
                  <a:pos x="333" y="2"/>
                </a:cxn>
                <a:cxn ang="0">
                  <a:pos x="448" y="15"/>
                </a:cxn>
                <a:cxn ang="0">
                  <a:pos x="441" y="134"/>
                </a:cxn>
                <a:cxn ang="0">
                  <a:pos x="383" y="121"/>
                </a:cxn>
                <a:cxn ang="0">
                  <a:pos x="340" y="126"/>
                </a:cxn>
                <a:cxn ang="0">
                  <a:pos x="307" y="149"/>
                </a:cxn>
                <a:cxn ang="0">
                  <a:pos x="282" y="185"/>
                </a:cxn>
                <a:cxn ang="0">
                  <a:pos x="271" y="231"/>
                </a:cxn>
                <a:cxn ang="0">
                  <a:pos x="347" y="262"/>
                </a:cxn>
                <a:cxn ang="0">
                  <a:pos x="493" y="262"/>
                </a:cxn>
                <a:cxn ang="0">
                  <a:pos x="517" y="262"/>
                </a:cxn>
                <a:cxn ang="0">
                  <a:pos x="559" y="277"/>
                </a:cxn>
                <a:cxn ang="0">
                  <a:pos x="628" y="432"/>
                </a:cxn>
                <a:cxn ang="0">
                  <a:pos x="721" y="673"/>
                </a:cxn>
                <a:cxn ang="0">
                  <a:pos x="766" y="591"/>
                </a:cxn>
                <a:cxn ang="0">
                  <a:pos x="835" y="398"/>
                </a:cxn>
                <a:cxn ang="0">
                  <a:pos x="783" y="382"/>
                </a:cxn>
                <a:cxn ang="0">
                  <a:pos x="742" y="313"/>
                </a:cxn>
                <a:cxn ang="0">
                  <a:pos x="838" y="262"/>
                </a:cxn>
                <a:cxn ang="0">
                  <a:pos x="1018" y="262"/>
                </a:cxn>
                <a:cxn ang="0">
                  <a:pos x="996" y="357"/>
                </a:cxn>
                <a:cxn ang="0">
                  <a:pos x="845" y="762"/>
                </a:cxn>
              </a:cxnLst>
              <a:rect l="0" t="0" r="r" b="b"/>
              <a:pathLst>
                <a:path w="1032" h="1135">
                  <a:moveTo>
                    <a:pt x="760" y="987"/>
                  </a:moveTo>
                  <a:lnTo>
                    <a:pt x="750" y="1011"/>
                  </a:lnTo>
                  <a:lnTo>
                    <a:pt x="739" y="1033"/>
                  </a:lnTo>
                  <a:lnTo>
                    <a:pt x="727" y="1051"/>
                  </a:lnTo>
                  <a:lnTo>
                    <a:pt x="714" y="1069"/>
                  </a:lnTo>
                  <a:lnTo>
                    <a:pt x="701" y="1082"/>
                  </a:lnTo>
                  <a:lnTo>
                    <a:pt x="688" y="1094"/>
                  </a:lnTo>
                  <a:lnTo>
                    <a:pt x="674" y="1103"/>
                  </a:lnTo>
                  <a:lnTo>
                    <a:pt x="660" y="1112"/>
                  </a:lnTo>
                  <a:lnTo>
                    <a:pt x="645" y="1118"/>
                  </a:lnTo>
                  <a:lnTo>
                    <a:pt x="629" y="1123"/>
                  </a:lnTo>
                  <a:lnTo>
                    <a:pt x="615" y="1128"/>
                  </a:lnTo>
                  <a:lnTo>
                    <a:pt x="599" y="1130"/>
                  </a:lnTo>
                  <a:lnTo>
                    <a:pt x="567" y="1133"/>
                  </a:lnTo>
                  <a:lnTo>
                    <a:pt x="537" y="1135"/>
                  </a:lnTo>
                  <a:lnTo>
                    <a:pt x="524" y="1135"/>
                  </a:lnTo>
                  <a:lnTo>
                    <a:pt x="510" y="1133"/>
                  </a:lnTo>
                  <a:lnTo>
                    <a:pt x="497" y="1132"/>
                  </a:lnTo>
                  <a:lnTo>
                    <a:pt x="482" y="1132"/>
                  </a:lnTo>
                  <a:lnTo>
                    <a:pt x="482" y="1057"/>
                  </a:lnTo>
                  <a:lnTo>
                    <a:pt x="482" y="1020"/>
                  </a:lnTo>
                  <a:lnTo>
                    <a:pt x="482" y="1005"/>
                  </a:lnTo>
                  <a:lnTo>
                    <a:pt x="482" y="1004"/>
                  </a:lnTo>
                  <a:lnTo>
                    <a:pt x="503" y="1004"/>
                  </a:lnTo>
                  <a:lnTo>
                    <a:pt x="523" y="1004"/>
                  </a:lnTo>
                  <a:lnTo>
                    <a:pt x="543" y="1004"/>
                  </a:lnTo>
                  <a:lnTo>
                    <a:pt x="562" y="1001"/>
                  </a:lnTo>
                  <a:lnTo>
                    <a:pt x="576" y="997"/>
                  </a:lnTo>
                  <a:lnTo>
                    <a:pt x="589" y="992"/>
                  </a:lnTo>
                  <a:lnTo>
                    <a:pt x="599" y="987"/>
                  </a:lnTo>
                  <a:lnTo>
                    <a:pt x="609" y="981"/>
                  </a:lnTo>
                  <a:lnTo>
                    <a:pt x="618" y="975"/>
                  </a:lnTo>
                  <a:lnTo>
                    <a:pt x="625" y="968"/>
                  </a:lnTo>
                  <a:lnTo>
                    <a:pt x="632" y="961"/>
                  </a:lnTo>
                  <a:lnTo>
                    <a:pt x="637" y="952"/>
                  </a:lnTo>
                  <a:lnTo>
                    <a:pt x="641" y="943"/>
                  </a:lnTo>
                  <a:lnTo>
                    <a:pt x="644" y="935"/>
                  </a:lnTo>
                  <a:lnTo>
                    <a:pt x="647" y="925"/>
                  </a:lnTo>
                  <a:lnTo>
                    <a:pt x="647" y="915"/>
                  </a:lnTo>
                  <a:lnTo>
                    <a:pt x="648" y="904"/>
                  </a:lnTo>
                  <a:lnTo>
                    <a:pt x="647" y="893"/>
                  </a:lnTo>
                  <a:lnTo>
                    <a:pt x="645" y="880"/>
                  </a:lnTo>
                  <a:lnTo>
                    <a:pt x="642" y="868"/>
                  </a:lnTo>
                  <a:lnTo>
                    <a:pt x="639" y="854"/>
                  </a:lnTo>
                  <a:lnTo>
                    <a:pt x="635" y="838"/>
                  </a:lnTo>
                  <a:lnTo>
                    <a:pt x="628" y="817"/>
                  </a:lnTo>
                  <a:lnTo>
                    <a:pt x="621" y="795"/>
                  </a:lnTo>
                  <a:lnTo>
                    <a:pt x="612" y="772"/>
                  </a:lnTo>
                  <a:lnTo>
                    <a:pt x="603" y="749"/>
                  </a:lnTo>
                  <a:lnTo>
                    <a:pt x="559" y="637"/>
                  </a:lnTo>
                  <a:lnTo>
                    <a:pt x="526" y="553"/>
                  </a:lnTo>
                  <a:lnTo>
                    <a:pt x="503" y="493"/>
                  </a:lnTo>
                  <a:lnTo>
                    <a:pt x="485" y="452"/>
                  </a:lnTo>
                  <a:lnTo>
                    <a:pt x="477" y="428"/>
                  </a:lnTo>
                  <a:lnTo>
                    <a:pt x="471" y="415"/>
                  </a:lnTo>
                  <a:lnTo>
                    <a:pt x="470" y="411"/>
                  </a:lnTo>
                  <a:lnTo>
                    <a:pt x="470" y="411"/>
                  </a:lnTo>
                  <a:lnTo>
                    <a:pt x="465" y="402"/>
                  </a:lnTo>
                  <a:lnTo>
                    <a:pt x="462" y="396"/>
                  </a:lnTo>
                  <a:lnTo>
                    <a:pt x="458" y="392"/>
                  </a:lnTo>
                  <a:lnTo>
                    <a:pt x="452" y="388"/>
                  </a:lnTo>
                  <a:lnTo>
                    <a:pt x="448" y="385"/>
                  </a:lnTo>
                  <a:lnTo>
                    <a:pt x="441" y="383"/>
                  </a:lnTo>
                  <a:lnTo>
                    <a:pt x="434" y="382"/>
                  </a:lnTo>
                  <a:lnTo>
                    <a:pt x="425" y="382"/>
                  </a:lnTo>
                  <a:lnTo>
                    <a:pt x="336" y="382"/>
                  </a:lnTo>
                  <a:lnTo>
                    <a:pt x="290" y="382"/>
                  </a:lnTo>
                  <a:lnTo>
                    <a:pt x="274" y="382"/>
                  </a:lnTo>
                  <a:lnTo>
                    <a:pt x="271" y="382"/>
                  </a:lnTo>
                  <a:lnTo>
                    <a:pt x="271" y="549"/>
                  </a:lnTo>
                  <a:lnTo>
                    <a:pt x="271" y="674"/>
                  </a:lnTo>
                  <a:lnTo>
                    <a:pt x="271" y="763"/>
                  </a:lnTo>
                  <a:lnTo>
                    <a:pt x="271" y="824"/>
                  </a:lnTo>
                  <a:lnTo>
                    <a:pt x="271" y="861"/>
                  </a:lnTo>
                  <a:lnTo>
                    <a:pt x="271" y="880"/>
                  </a:lnTo>
                  <a:lnTo>
                    <a:pt x="271" y="886"/>
                  </a:lnTo>
                  <a:lnTo>
                    <a:pt x="271" y="887"/>
                  </a:lnTo>
                  <a:lnTo>
                    <a:pt x="187" y="887"/>
                  </a:lnTo>
                  <a:lnTo>
                    <a:pt x="144" y="887"/>
                  </a:lnTo>
                  <a:lnTo>
                    <a:pt x="128" y="887"/>
                  </a:lnTo>
                  <a:lnTo>
                    <a:pt x="125" y="887"/>
                  </a:lnTo>
                  <a:lnTo>
                    <a:pt x="125" y="720"/>
                  </a:lnTo>
                  <a:lnTo>
                    <a:pt x="125" y="595"/>
                  </a:lnTo>
                  <a:lnTo>
                    <a:pt x="125" y="506"/>
                  </a:lnTo>
                  <a:lnTo>
                    <a:pt x="125" y="445"/>
                  </a:lnTo>
                  <a:lnTo>
                    <a:pt x="125" y="408"/>
                  </a:lnTo>
                  <a:lnTo>
                    <a:pt x="125" y="389"/>
                  </a:lnTo>
                  <a:lnTo>
                    <a:pt x="125" y="383"/>
                  </a:lnTo>
                  <a:lnTo>
                    <a:pt x="125" y="382"/>
                  </a:lnTo>
                  <a:lnTo>
                    <a:pt x="53" y="382"/>
                  </a:lnTo>
                  <a:lnTo>
                    <a:pt x="16" y="382"/>
                  </a:lnTo>
                  <a:lnTo>
                    <a:pt x="3" y="382"/>
                  </a:lnTo>
                  <a:lnTo>
                    <a:pt x="0" y="382"/>
                  </a:lnTo>
                  <a:lnTo>
                    <a:pt x="0" y="313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74" y="262"/>
                  </a:lnTo>
                  <a:lnTo>
                    <a:pt x="110" y="262"/>
                  </a:lnTo>
                  <a:lnTo>
                    <a:pt x="124" y="262"/>
                  </a:lnTo>
                  <a:lnTo>
                    <a:pt x="125" y="262"/>
                  </a:lnTo>
                  <a:lnTo>
                    <a:pt x="128" y="236"/>
                  </a:lnTo>
                  <a:lnTo>
                    <a:pt x="131" y="211"/>
                  </a:lnTo>
                  <a:lnTo>
                    <a:pt x="137" y="185"/>
                  </a:lnTo>
                  <a:lnTo>
                    <a:pt x="144" y="160"/>
                  </a:lnTo>
                  <a:lnTo>
                    <a:pt x="153" y="136"/>
                  </a:lnTo>
                  <a:lnTo>
                    <a:pt x="164" y="114"/>
                  </a:lnTo>
                  <a:lnTo>
                    <a:pt x="179" y="92"/>
                  </a:lnTo>
                  <a:lnTo>
                    <a:pt x="193" y="72"/>
                  </a:lnTo>
                  <a:lnTo>
                    <a:pt x="210" y="55"/>
                  </a:lnTo>
                  <a:lnTo>
                    <a:pt x="229" y="41"/>
                  </a:lnTo>
                  <a:lnTo>
                    <a:pt x="248" y="29"/>
                  </a:lnTo>
                  <a:lnTo>
                    <a:pt x="268" y="19"/>
                  </a:lnTo>
                  <a:lnTo>
                    <a:pt x="290" y="10"/>
                  </a:lnTo>
                  <a:lnTo>
                    <a:pt x="311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5" y="3"/>
                  </a:lnTo>
                  <a:lnTo>
                    <a:pt x="415" y="8"/>
                  </a:lnTo>
                  <a:lnTo>
                    <a:pt x="448" y="15"/>
                  </a:lnTo>
                  <a:lnTo>
                    <a:pt x="485" y="23"/>
                  </a:lnTo>
                  <a:lnTo>
                    <a:pt x="459" y="90"/>
                  </a:lnTo>
                  <a:lnTo>
                    <a:pt x="446" y="123"/>
                  </a:lnTo>
                  <a:lnTo>
                    <a:pt x="441" y="134"/>
                  </a:lnTo>
                  <a:lnTo>
                    <a:pt x="441" y="136"/>
                  </a:lnTo>
                  <a:lnTo>
                    <a:pt x="418" y="128"/>
                  </a:lnTo>
                  <a:lnTo>
                    <a:pt x="399" y="124"/>
                  </a:lnTo>
                  <a:lnTo>
                    <a:pt x="383" y="121"/>
                  </a:lnTo>
                  <a:lnTo>
                    <a:pt x="370" y="120"/>
                  </a:lnTo>
                  <a:lnTo>
                    <a:pt x="359" y="121"/>
                  </a:lnTo>
                  <a:lnTo>
                    <a:pt x="349" y="123"/>
                  </a:lnTo>
                  <a:lnTo>
                    <a:pt x="340" y="126"/>
                  </a:lnTo>
                  <a:lnTo>
                    <a:pt x="331" y="130"/>
                  </a:lnTo>
                  <a:lnTo>
                    <a:pt x="323" y="134"/>
                  </a:lnTo>
                  <a:lnTo>
                    <a:pt x="314" y="141"/>
                  </a:lnTo>
                  <a:lnTo>
                    <a:pt x="307" y="149"/>
                  </a:lnTo>
                  <a:lnTo>
                    <a:pt x="300" y="156"/>
                  </a:lnTo>
                  <a:lnTo>
                    <a:pt x="292" y="164"/>
                  </a:lnTo>
                  <a:lnTo>
                    <a:pt x="287" y="175"/>
                  </a:lnTo>
                  <a:lnTo>
                    <a:pt x="282" y="185"/>
                  </a:lnTo>
                  <a:lnTo>
                    <a:pt x="278" y="195"/>
                  </a:lnTo>
                  <a:lnTo>
                    <a:pt x="275" y="206"/>
                  </a:lnTo>
                  <a:lnTo>
                    <a:pt x="272" y="218"/>
                  </a:lnTo>
                  <a:lnTo>
                    <a:pt x="271" y="231"/>
                  </a:lnTo>
                  <a:lnTo>
                    <a:pt x="271" y="244"/>
                  </a:lnTo>
                  <a:lnTo>
                    <a:pt x="271" y="252"/>
                  </a:lnTo>
                  <a:lnTo>
                    <a:pt x="271" y="262"/>
                  </a:lnTo>
                  <a:lnTo>
                    <a:pt x="347" y="262"/>
                  </a:lnTo>
                  <a:lnTo>
                    <a:pt x="406" y="262"/>
                  </a:lnTo>
                  <a:lnTo>
                    <a:pt x="446" y="262"/>
                  </a:lnTo>
                  <a:lnTo>
                    <a:pt x="475" y="262"/>
                  </a:lnTo>
                  <a:lnTo>
                    <a:pt x="493" y="262"/>
                  </a:lnTo>
                  <a:lnTo>
                    <a:pt x="501" y="262"/>
                  </a:lnTo>
                  <a:lnTo>
                    <a:pt x="504" y="262"/>
                  </a:lnTo>
                  <a:lnTo>
                    <a:pt x="504" y="262"/>
                  </a:lnTo>
                  <a:lnTo>
                    <a:pt x="517" y="262"/>
                  </a:lnTo>
                  <a:lnTo>
                    <a:pt x="529" y="264"/>
                  </a:lnTo>
                  <a:lnTo>
                    <a:pt x="540" y="267"/>
                  </a:lnTo>
                  <a:lnTo>
                    <a:pt x="550" y="271"/>
                  </a:lnTo>
                  <a:lnTo>
                    <a:pt x="559" y="277"/>
                  </a:lnTo>
                  <a:lnTo>
                    <a:pt x="566" y="284"/>
                  </a:lnTo>
                  <a:lnTo>
                    <a:pt x="573" y="293"/>
                  </a:lnTo>
                  <a:lnTo>
                    <a:pt x="579" y="304"/>
                  </a:lnTo>
                  <a:lnTo>
                    <a:pt x="628" y="432"/>
                  </a:lnTo>
                  <a:lnTo>
                    <a:pt x="665" y="530"/>
                  </a:lnTo>
                  <a:lnTo>
                    <a:pt x="693" y="599"/>
                  </a:lnTo>
                  <a:lnTo>
                    <a:pt x="710" y="645"/>
                  </a:lnTo>
                  <a:lnTo>
                    <a:pt x="721" y="673"/>
                  </a:lnTo>
                  <a:lnTo>
                    <a:pt x="726" y="687"/>
                  </a:lnTo>
                  <a:lnTo>
                    <a:pt x="729" y="693"/>
                  </a:lnTo>
                  <a:lnTo>
                    <a:pt x="729" y="694"/>
                  </a:lnTo>
                  <a:lnTo>
                    <a:pt x="766" y="591"/>
                  </a:lnTo>
                  <a:lnTo>
                    <a:pt x="793" y="513"/>
                  </a:lnTo>
                  <a:lnTo>
                    <a:pt x="814" y="458"/>
                  </a:lnTo>
                  <a:lnTo>
                    <a:pt x="827" y="421"/>
                  </a:lnTo>
                  <a:lnTo>
                    <a:pt x="835" y="398"/>
                  </a:lnTo>
                  <a:lnTo>
                    <a:pt x="840" y="386"/>
                  </a:lnTo>
                  <a:lnTo>
                    <a:pt x="841" y="382"/>
                  </a:lnTo>
                  <a:lnTo>
                    <a:pt x="841" y="382"/>
                  </a:lnTo>
                  <a:lnTo>
                    <a:pt x="783" y="382"/>
                  </a:lnTo>
                  <a:lnTo>
                    <a:pt x="755" y="382"/>
                  </a:lnTo>
                  <a:lnTo>
                    <a:pt x="743" y="382"/>
                  </a:lnTo>
                  <a:lnTo>
                    <a:pt x="742" y="382"/>
                  </a:lnTo>
                  <a:lnTo>
                    <a:pt x="742" y="313"/>
                  </a:lnTo>
                  <a:lnTo>
                    <a:pt x="742" y="277"/>
                  </a:lnTo>
                  <a:lnTo>
                    <a:pt x="742" y="264"/>
                  </a:lnTo>
                  <a:lnTo>
                    <a:pt x="742" y="262"/>
                  </a:lnTo>
                  <a:lnTo>
                    <a:pt x="838" y="262"/>
                  </a:lnTo>
                  <a:lnTo>
                    <a:pt x="910" y="262"/>
                  </a:lnTo>
                  <a:lnTo>
                    <a:pt x="962" y="262"/>
                  </a:lnTo>
                  <a:lnTo>
                    <a:pt x="996" y="262"/>
                  </a:lnTo>
                  <a:lnTo>
                    <a:pt x="1018" y="262"/>
                  </a:lnTo>
                  <a:lnTo>
                    <a:pt x="1028" y="262"/>
                  </a:lnTo>
                  <a:lnTo>
                    <a:pt x="1032" y="262"/>
                  </a:lnTo>
                  <a:lnTo>
                    <a:pt x="1032" y="262"/>
                  </a:lnTo>
                  <a:lnTo>
                    <a:pt x="996" y="357"/>
                  </a:lnTo>
                  <a:lnTo>
                    <a:pt x="959" y="458"/>
                  </a:lnTo>
                  <a:lnTo>
                    <a:pt x="920" y="562"/>
                  </a:lnTo>
                  <a:lnTo>
                    <a:pt x="881" y="664"/>
                  </a:lnTo>
                  <a:lnTo>
                    <a:pt x="845" y="762"/>
                  </a:lnTo>
                  <a:lnTo>
                    <a:pt x="812" y="851"/>
                  </a:lnTo>
                  <a:lnTo>
                    <a:pt x="783" y="927"/>
                  </a:lnTo>
                  <a:lnTo>
                    <a:pt x="760" y="987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A864DAC-9188-429E-AA69-F79BED70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9463" y="490538"/>
              <a:ext cx="134938" cy="330200"/>
            </a:xfrm>
            <a:custGeom>
              <a:avLst/>
              <a:gdLst/>
              <a:ahLst/>
              <a:cxnLst>
                <a:cxn ang="0">
                  <a:pos x="107" y="625"/>
                </a:cxn>
                <a:cxn ang="0">
                  <a:pos x="107" y="120"/>
                </a:cxn>
                <a:cxn ang="0">
                  <a:pos x="0" y="120"/>
                </a:cxn>
                <a:cxn ang="0">
                  <a:pos x="0" y="0"/>
                </a:cxn>
                <a:cxn ang="0">
                  <a:pos x="256" y="0"/>
                </a:cxn>
                <a:cxn ang="0">
                  <a:pos x="256" y="625"/>
                </a:cxn>
                <a:cxn ang="0">
                  <a:pos x="107" y="625"/>
                </a:cxn>
              </a:cxnLst>
              <a:rect l="0" t="0" r="r" b="b"/>
              <a:pathLst>
                <a:path w="256" h="625">
                  <a:moveTo>
                    <a:pt x="107" y="625"/>
                  </a:moveTo>
                  <a:lnTo>
                    <a:pt x="107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256" y="0"/>
                  </a:lnTo>
                  <a:lnTo>
                    <a:pt x="256" y="625"/>
                  </a:lnTo>
                  <a:lnTo>
                    <a:pt x="107" y="625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EF9E863-4BA9-4000-BB4F-9A95299D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484188"/>
              <a:ext cx="236538" cy="344488"/>
            </a:xfrm>
            <a:custGeom>
              <a:avLst/>
              <a:gdLst/>
              <a:ahLst/>
              <a:cxnLst>
                <a:cxn ang="0">
                  <a:pos x="51" y="493"/>
                </a:cxn>
                <a:cxn ang="0">
                  <a:pos x="74" y="491"/>
                </a:cxn>
                <a:cxn ang="0">
                  <a:pos x="127" y="519"/>
                </a:cxn>
                <a:cxn ang="0">
                  <a:pos x="186" y="532"/>
                </a:cxn>
                <a:cxn ang="0">
                  <a:pos x="245" y="529"/>
                </a:cxn>
                <a:cxn ang="0">
                  <a:pos x="277" y="514"/>
                </a:cxn>
                <a:cxn ang="0">
                  <a:pos x="288" y="498"/>
                </a:cxn>
                <a:cxn ang="0">
                  <a:pos x="294" y="479"/>
                </a:cxn>
                <a:cxn ang="0">
                  <a:pos x="293" y="455"/>
                </a:cxn>
                <a:cxn ang="0">
                  <a:pos x="284" y="432"/>
                </a:cxn>
                <a:cxn ang="0">
                  <a:pos x="268" y="414"/>
                </a:cxn>
                <a:cxn ang="0">
                  <a:pos x="201" y="374"/>
                </a:cxn>
                <a:cxn ang="0">
                  <a:pos x="129" y="342"/>
                </a:cxn>
                <a:cxn ang="0">
                  <a:pos x="80" y="312"/>
                </a:cxn>
                <a:cxn ang="0">
                  <a:pos x="42" y="279"/>
                </a:cxn>
                <a:cxn ang="0">
                  <a:pos x="18" y="242"/>
                </a:cxn>
                <a:cxn ang="0">
                  <a:pos x="3" y="201"/>
                </a:cxn>
                <a:cxn ang="0">
                  <a:pos x="2" y="154"/>
                </a:cxn>
                <a:cxn ang="0">
                  <a:pos x="18" y="99"/>
                </a:cxn>
                <a:cxn ang="0">
                  <a:pos x="51" y="56"/>
                </a:cxn>
                <a:cxn ang="0">
                  <a:pos x="98" y="26"/>
                </a:cxn>
                <a:cxn ang="0">
                  <a:pos x="157" y="5"/>
                </a:cxn>
                <a:cxn ang="0">
                  <a:pos x="226" y="0"/>
                </a:cxn>
                <a:cxn ang="0">
                  <a:pos x="298" y="5"/>
                </a:cxn>
                <a:cxn ang="0">
                  <a:pos x="368" y="26"/>
                </a:cxn>
                <a:cxn ang="0">
                  <a:pos x="386" y="109"/>
                </a:cxn>
                <a:cxn ang="0">
                  <a:pos x="369" y="157"/>
                </a:cxn>
                <a:cxn ang="0">
                  <a:pos x="327" y="132"/>
                </a:cxn>
                <a:cxn ang="0">
                  <a:pos x="274" y="118"/>
                </a:cxn>
                <a:cxn ang="0">
                  <a:pos x="214" y="116"/>
                </a:cxn>
                <a:cxn ang="0">
                  <a:pos x="175" y="131"/>
                </a:cxn>
                <a:cxn ang="0">
                  <a:pos x="162" y="145"/>
                </a:cxn>
                <a:cxn ang="0">
                  <a:pos x="155" y="177"/>
                </a:cxn>
                <a:cxn ang="0">
                  <a:pos x="159" y="194"/>
                </a:cxn>
                <a:cxn ang="0">
                  <a:pos x="169" y="210"/>
                </a:cxn>
                <a:cxn ang="0">
                  <a:pos x="198" y="229"/>
                </a:cxn>
                <a:cxn ang="0">
                  <a:pos x="291" y="273"/>
                </a:cxn>
                <a:cxn ang="0">
                  <a:pos x="346" y="298"/>
                </a:cxn>
                <a:cxn ang="0">
                  <a:pos x="389" y="326"/>
                </a:cxn>
                <a:cxn ang="0">
                  <a:pos x="419" y="362"/>
                </a:cxn>
                <a:cxn ang="0">
                  <a:pos x="438" y="401"/>
                </a:cxn>
                <a:cxn ang="0">
                  <a:pos x="447" y="446"/>
                </a:cxn>
                <a:cxn ang="0">
                  <a:pos x="442" y="504"/>
                </a:cxn>
                <a:cxn ang="0">
                  <a:pos x="421" y="555"/>
                </a:cxn>
                <a:cxn ang="0">
                  <a:pos x="382" y="599"/>
                </a:cxn>
                <a:cxn ang="0">
                  <a:pos x="326" y="629"/>
                </a:cxn>
                <a:cxn ang="0">
                  <a:pos x="257" y="646"/>
                </a:cxn>
                <a:cxn ang="0">
                  <a:pos x="173" y="649"/>
                </a:cxn>
                <a:cxn ang="0">
                  <a:pos x="103" y="639"/>
                </a:cxn>
                <a:cxn ang="0">
                  <a:pos x="34" y="612"/>
                </a:cxn>
              </a:cxnLst>
              <a:rect l="0" t="0" r="r" b="b"/>
              <a:pathLst>
                <a:path w="447" h="649">
                  <a:moveTo>
                    <a:pt x="5" y="599"/>
                  </a:moveTo>
                  <a:lnTo>
                    <a:pt x="35" y="529"/>
                  </a:lnTo>
                  <a:lnTo>
                    <a:pt x="51" y="493"/>
                  </a:lnTo>
                  <a:lnTo>
                    <a:pt x="55" y="480"/>
                  </a:lnTo>
                  <a:lnTo>
                    <a:pt x="57" y="479"/>
                  </a:lnTo>
                  <a:lnTo>
                    <a:pt x="74" y="491"/>
                  </a:lnTo>
                  <a:lnTo>
                    <a:pt x="91" y="502"/>
                  </a:lnTo>
                  <a:lnTo>
                    <a:pt x="110" y="512"/>
                  </a:lnTo>
                  <a:lnTo>
                    <a:pt x="127" y="519"/>
                  </a:lnTo>
                  <a:lnTo>
                    <a:pt x="146" y="525"/>
                  </a:lnTo>
                  <a:lnTo>
                    <a:pt x="166" y="529"/>
                  </a:lnTo>
                  <a:lnTo>
                    <a:pt x="186" y="532"/>
                  </a:lnTo>
                  <a:lnTo>
                    <a:pt x="206" y="534"/>
                  </a:lnTo>
                  <a:lnTo>
                    <a:pt x="226" y="532"/>
                  </a:lnTo>
                  <a:lnTo>
                    <a:pt x="245" y="529"/>
                  </a:lnTo>
                  <a:lnTo>
                    <a:pt x="260" y="524"/>
                  </a:lnTo>
                  <a:lnTo>
                    <a:pt x="273" y="518"/>
                  </a:lnTo>
                  <a:lnTo>
                    <a:pt x="277" y="514"/>
                  </a:lnTo>
                  <a:lnTo>
                    <a:pt x="281" y="509"/>
                  </a:lnTo>
                  <a:lnTo>
                    <a:pt x="286" y="504"/>
                  </a:lnTo>
                  <a:lnTo>
                    <a:pt x="288" y="498"/>
                  </a:lnTo>
                  <a:lnTo>
                    <a:pt x="291" y="492"/>
                  </a:lnTo>
                  <a:lnTo>
                    <a:pt x="293" y="486"/>
                  </a:lnTo>
                  <a:lnTo>
                    <a:pt x="294" y="479"/>
                  </a:lnTo>
                  <a:lnTo>
                    <a:pt x="294" y="472"/>
                  </a:lnTo>
                  <a:lnTo>
                    <a:pt x="294" y="463"/>
                  </a:lnTo>
                  <a:lnTo>
                    <a:pt x="293" y="455"/>
                  </a:lnTo>
                  <a:lnTo>
                    <a:pt x="290" y="446"/>
                  </a:lnTo>
                  <a:lnTo>
                    <a:pt x="287" y="439"/>
                  </a:lnTo>
                  <a:lnTo>
                    <a:pt x="284" y="432"/>
                  </a:lnTo>
                  <a:lnTo>
                    <a:pt x="280" y="426"/>
                  </a:lnTo>
                  <a:lnTo>
                    <a:pt x="274" y="420"/>
                  </a:lnTo>
                  <a:lnTo>
                    <a:pt x="268" y="414"/>
                  </a:lnTo>
                  <a:lnTo>
                    <a:pt x="251" y="401"/>
                  </a:lnTo>
                  <a:lnTo>
                    <a:pt x="229" y="388"/>
                  </a:lnTo>
                  <a:lnTo>
                    <a:pt x="201" y="374"/>
                  </a:lnTo>
                  <a:lnTo>
                    <a:pt x="167" y="360"/>
                  </a:lnTo>
                  <a:lnTo>
                    <a:pt x="147" y="351"/>
                  </a:lnTo>
                  <a:lnTo>
                    <a:pt x="129" y="342"/>
                  </a:lnTo>
                  <a:lnTo>
                    <a:pt x="111" y="332"/>
                  </a:lnTo>
                  <a:lnTo>
                    <a:pt x="94" y="322"/>
                  </a:lnTo>
                  <a:lnTo>
                    <a:pt x="80" y="312"/>
                  </a:lnTo>
                  <a:lnTo>
                    <a:pt x="67" y="302"/>
                  </a:lnTo>
                  <a:lnTo>
                    <a:pt x="54" y="290"/>
                  </a:lnTo>
                  <a:lnTo>
                    <a:pt x="42" y="279"/>
                  </a:lnTo>
                  <a:lnTo>
                    <a:pt x="34" y="266"/>
                  </a:lnTo>
                  <a:lnTo>
                    <a:pt x="25" y="254"/>
                  </a:lnTo>
                  <a:lnTo>
                    <a:pt x="18" y="242"/>
                  </a:lnTo>
                  <a:lnTo>
                    <a:pt x="12" y="229"/>
                  </a:lnTo>
                  <a:lnTo>
                    <a:pt x="6" y="216"/>
                  </a:lnTo>
                  <a:lnTo>
                    <a:pt x="3" y="201"/>
                  </a:lnTo>
                  <a:lnTo>
                    <a:pt x="2" y="188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5" y="134"/>
                  </a:lnTo>
                  <a:lnTo>
                    <a:pt x="11" y="116"/>
                  </a:lnTo>
                  <a:lnTo>
                    <a:pt x="18" y="99"/>
                  </a:lnTo>
                  <a:lnTo>
                    <a:pt x="26" y="83"/>
                  </a:lnTo>
                  <a:lnTo>
                    <a:pt x="38" y="69"/>
                  </a:lnTo>
                  <a:lnTo>
                    <a:pt x="51" y="56"/>
                  </a:lnTo>
                  <a:lnTo>
                    <a:pt x="67" y="44"/>
                  </a:lnTo>
                  <a:lnTo>
                    <a:pt x="81" y="34"/>
                  </a:lnTo>
                  <a:lnTo>
                    <a:pt x="98" y="26"/>
                  </a:lnTo>
                  <a:lnTo>
                    <a:pt x="117" y="17"/>
                  </a:lnTo>
                  <a:lnTo>
                    <a:pt x="136" y="11"/>
                  </a:lnTo>
                  <a:lnTo>
                    <a:pt x="157" y="5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26" y="0"/>
                  </a:lnTo>
                  <a:lnTo>
                    <a:pt x="251" y="0"/>
                  </a:lnTo>
                  <a:lnTo>
                    <a:pt x="274" y="3"/>
                  </a:lnTo>
                  <a:lnTo>
                    <a:pt x="298" y="5"/>
                  </a:lnTo>
                  <a:lnTo>
                    <a:pt x="322" y="11"/>
                  </a:lnTo>
                  <a:lnTo>
                    <a:pt x="345" y="17"/>
                  </a:lnTo>
                  <a:lnTo>
                    <a:pt x="368" y="26"/>
                  </a:lnTo>
                  <a:lnTo>
                    <a:pt x="389" y="34"/>
                  </a:lnTo>
                  <a:lnTo>
                    <a:pt x="412" y="44"/>
                  </a:lnTo>
                  <a:lnTo>
                    <a:pt x="386" y="109"/>
                  </a:lnTo>
                  <a:lnTo>
                    <a:pt x="375" y="142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56" y="148"/>
                  </a:lnTo>
                  <a:lnTo>
                    <a:pt x="342" y="139"/>
                  </a:lnTo>
                  <a:lnTo>
                    <a:pt x="327" y="132"/>
                  </a:lnTo>
                  <a:lnTo>
                    <a:pt x="310" y="126"/>
                  </a:lnTo>
                  <a:lnTo>
                    <a:pt x="293" y="122"/>
                  </a:lnTo>
                  <a:lnTo>
                    <a:pt x="274" y="118"/>
                  </a:lnTo>
                  <a:lnTo>
                    <a:pt x="254" y="116"/>
                  </a:lnTo>
                  <a:lnTo>
                    <a:pt x="232" y="115"/>
                  </a:lnTo>
                  <a:lnTo>
                    <a:pt x="214" y="116"/>
                  </a:lnTo>
                  <a:lnTo>
                    <a:pt x="198" y="119"/>
                  </a:lnTo>
                  <a:lnTo>
                    <a:pt x="185" y="125"/>
                  </a:lnTo>
                  <a:lnTo>
                    <a:pt x="175" y="131"/>
                  </a:lnTo>
                  <a:lnTo>
                    <a:pt x="169" y="135"/>
                  </a:lnTo>
                  <a:lnTo>
                    <a:pt x="166" y="141"/>
                  </a:lnTo>
                  <a:lnTo>
                    <a:pt x="162" y="145"/>
                  </a:lnTo>
                  <a:lnTo>
                    <a:pt x="159" y="151"/>
                  </a:lnTo>
                  <a:lnTo>
                    <a:pt x="156" y="162"/>
                  </a:lnTo>
                  <a:lnTo>
                    <a:pt x="155" y="177"/>
                  </a:lnTo>
                  <a:lnTo>
                    <a:pt x="155" y="182"/>
                  </a:lnTo>
                  <a:lnTo>
                    <a:pt x="156" y="188"/>
                  </a:lnTo>
                  <a:lnTo>
                    <a:pt x="159" y="194"/>
                  </a:lnTo>
                  <a:lnTo>
                    <a:pt x="162" y="200"/>
                  </a:lnTo>
                  <a:lnTo>
                    <a:pt x="165" y="206"/>
                  </a:lnTo>
                  <a:lnTo>
                    <a:pt x="169" y="210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98" y="229"/>
                  </a:lnTo>
                  <a:lnTo>
                    <a:pt x="222" y="242"/>
                  </a:lnTo>
                  <a:lnTo>
                    <a:pt x="254" y="257"/>
                  </a:lnTo>
                  <a:lnTo>
                    <a:pt x="291" y="273"/>
                  </a:lnTo>
                  <a:lnTo>
                    <a:pt x="311" y="280"/>
                  </a:lnTo>
                  <a:lnTo>
                    <a:pt x="330" y="289"/>
                  </a:lnTo>
                  <a:lnTo>
                    <a:pt x="346" y="298"/>
                  </a:lnTo>
                  <a:lnTo>
                    <a:pt x="362" y="306"/>
                  </a:lnTo>
                  <a:lnTo>
                    <a:pt x="376" y="316"/>
                  </a:lnTo>
                  <a:lnTo>
                    <a:pt x="389" y="326"/>
                  </a:lnTo>
                  <a:lnTo>
                    <a:pt x="401" y="338"/>
                  </a:lnTo>
                  <a:lnTo>
                    <a:pt x="412" y="351"/>
                  </a:lnTo>
                  <a:lnTo>
                    <a:pt x="419" y="362"/>
                  </a:lnTo>
                  <a:lnTo>
                    <a:pt x="427" y="375"/>
                  </a:lnTo>
                  <a:lnTo>
                    <a:pt x="432" y="388"/>
                  </a:lnTo>
                  <a:lnTo>
                    <a:pt x="438" y="401"/>
                  </a:lnTo>
                  <a:lnTo>
                    <a:pt x="441" y="416"/>
                  </a:lnTo>
                  <a:lnTo>
                    <a:pt x="444" y="430"/>
                  </a:lnTo>
                  <a:lnTo>
                    <a:pt x="447" y="446"/>
                  </a:lnTo>
                  <a:lnTo>
                    <a:pt x="447" y="463"/>
                  </a:lnTo>
                  <a:lnTo>
                    <a:pt x="445" y="483"/>
                  </a:lnTo>
                  <a:lnTo>
                    <a:pt x="442" y="504"/>
                  </a:lnTo>
                  <a:lnTo>
                    <a:pt x="438" y="522"/>
                  </a:lnTo>
                  <a:lnTo>
                    <a:pt x="431" y="540"/>
                  </a:lnTo>
                  <a:lnTo>
                    <a:pt x="421" y="555"/>
                  </a:lnTo>
                  <a:lnTo>
                    <a:pt x="411" y="571"/>
                  </a:lnTo>
                  <a:lnTo>
                    <a:pt x="398" y="586"/>
                  </a:lnTo>
                  <a:lnTo>
                    <a:pt x="382" y="599"/>
                  </a:lnTo>
                  <a:lnTo>
                    <a:pt x="365" y="610"/>
                  </a:lnTo>
                  <a:lnTo>
                    <a:pt x="346" y="620"/>
                  </a:lnTo>
                  <a:lnTo>
                    <a:pt x="326" y="629"/>
                  </a:lnTo>
                  <a:lnTo>
                    <a:pt x="304" y="636"/>
                  </a:lnTo>
                  <a:lnTo>
                    <a:pt x="281" y="642"/>
                  </a:lnTo>
                  <a:lnTo>
                    <a:pt x="257" y="646"/>
                  </a:lnTo>
                  <a:lnTo>
                    <a:pt x="231" y="647"/>
                  </a:lnTo>
                  <a:lnTo>
                    <a:pt x="203" y="649"/>
                  </a:lnTo>
                  <a:lnTo>
                    <a:pt x="173" y="649"/>
                  </a:lnTo>
                  <a:lnTo>
                    <a:pt x="147" y="646"/>
                  </a:lnTo>
                  <a:lnTo>
                    <a:pt x="123" y="643"/>
                  </a:lnTo>
                  <a:lnTo>
                    <a:pt x="103" y="639"/>
                  </a:lnTo>
                  <a:lnTo>
                    <a:pt x="81" y="633"/>
                  </a:lnTo>
                  <a:lnTo>
                    <a:pt x="58" y="623"/>
                  </a:lnTo>
                  <a:lnTo>
                    <a:pt x="34" y="612"/>
                  </a:lnTo>
                  <a:lnTo>
                    <a:pt x="5" y="599"/>
                  </a:lnTo>
                  <a:close/>
                </a:path>
              </a:pathLst>
            </a:custGeom>
            <a:solidFill>
              <a:srgbClr val="BFD7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05F321F2-47EC-4A1A-9486-76A789B9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1" y="355600"/>
              <a:ext cx="93663" cy="95250"/>
            </a:xfrm>
            <a:prstGeom prst="rect">
              <a:avLst/>
            </a:prstGeom>
            <a:solidFill>
              <a:srgbClr val="BFD7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89154" tIns="44577" rIns="89154" bIns="44577" numCol="1" anchor="t" anchorCtr="0" compatLnSpc="1">
              <a:prstTxWarp prst="textNoShape">
                <a:avLst/>
              </a:prstTxWarp>
            </a:bodyPr>
            <a:lstStyle/>
            <a:p>
              <a:endParaRPr lang="en-US" sz="1755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0F8F6F-8AB0-434E-8734-08D52E712419}"/>
              </a:ext>
            </a:extLst>
          </p:cNvPr>
          <p:cNvCxnSpPr>
            <a:cxnSpLocks/>
          </p:cNvCxnSpPr>
          <p:nvPr/>
        </p:nvCxnSpPr>
        <p:spPr>
          <a:xfrm>
            <a:off x="5562600" y="3855808"/>
            <a:ext cx="3276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CD7A4C6-8D72-4A9A-AD7B-EF85E6F4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60" y="6356353"/>
            <a:ext cx="277368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SIFY’S JOURNEY SO FAR…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248400"/>
            <a:ext cx="11887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89154" tIns="44577" rIns="89154" bIns="4457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 has surfed the wave of technology disruption from its inception</a:t>
            </a:r>
            <a:endParaRPr lang="en-SG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074738" y="1610018"/>
            <a:ext cx="101949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074738" y="2735556"/>
            <a:ext cx="1193800" cy="1033463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7" y="0"/>
              </a:cxn>
              <a:cxn ang="0">
                <a:pos x="1691" y="0"/>
              </a:cxn>
              <a:cxn ang="0">
                <a:pos x="1972" y="487"/>
              </a:cxn>
              <a:cxn ang="0">
                <a:pos x="2255" y="976"/>
              </a:cxn>
              <a:cxn ang="0">
                <a:pos x="1972" y="1464"/>
              </a:cxn>
              <a:cxn ang="0">
                <a:pos x="1691" y="1953"/>
              </a:cxn>
              <a:cxn ang="0">
                <a:pos x="1127" y="1953"/>
              </a:cxn>
              <a:cxn ang="0">
                <a:pos x="564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4" y="0"/>
              </a:cxn>
            </a:cxnLst>
            <a:rect l="0" t="0" r="r" b="b"/>
            <a:pathLst>
              <a:path w="2255" h="1953">
                <a:moveTo>
                  <a:pt x="564" y="0"/>
                </a:moveTo>
                <a:lnTo>
                  <a:pt x="1127" y="0"/>
                </a:lnTo>
                <a:lnTo>
                  <a:pt x="1691" y="0"/>
                </a:lnTo>
                <a:lnTo>
                  <a:pt x="1972" y="487"/>
                </a:lnTo>
                <a:lnTo>
                  <a:pt x="2255" y="976"/>
                </a:lnTo>
                <a:lnTo>
                  <a:pt x="1972" y="1464"/>
                </a:lnTo>
                <a:lnTo>
                  <a:pt x="1691" y="1953"/>
                </a:lnTo>
                <a:lnTo>
                  <a:pt x="1127" y="1953"/>
                </a:lnTo>
                <a:lnTo>
                  <a:pt x="564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970088" y="3251493"/>
            <a:ext cx="1192213" cy="1033463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8" y="0"/>
              </a:cxn>
              <a:cxn ang="0">
                <a:pos x="1691" y="0"/>
              </a:cxn>
              <a:cxn ang="0">
                <a:pos x="1973" y="488"/>
              </a:cxn>
              <a:cxn ang="0">
                <a:pos x="2255" y="977"/>
              </a:cxn>
              <a:cxn ang="0">
                <a:pos x="1973" y="1464"/>
              </a:cxn>
              <a:cxn ang="0">
                <a:pos x="1691" y="1952"/>
              </a:cxn>
              <a:cxn ang="0">
                <a:pos x="1128" y="1952"/>
              </a:cxn>
              <a:cxn ang="0">
                <a:pos x="564" y="1952"/>
              </a:cxn>
              <a:cxn ang="0">
                <a:pos x="281" y="1464"/>
              </a:cxn>
              <a:cxn ang="0">
                <a:pos x="0" y="977"/>
              </a:cxn>
              <a:cxn ang="0">
                <a:pos x="281" y="488"/>
              </a:cxn>
              <a:cxn ang="0">
                <a:pos x="564" y="0"/>
              </a:cxn>
            </a:cxnLst>
            <a:rect l="0" t="0" r="r" b="b"/>
            <a:pathLst>
              <a:path w="2255" h="1952">
                <a:moveTo>
                  <a:pt x="564" y="0"/>
                </a:moveTo>
                <a:lnTo>
                  <a:pt x="1128" y="0"/>
                </a:lnTo>
                <a:lnTo>
                  <a:pt x="1691" y="0"/>
                </a:lnTo>
                <a:lnTo>
                  <a:pt x="1973" y="488"/>
                </a:lnTo>
                <a:lnTo>
                  <a:pt x="2255" y="977"/>
                </a:lnTo>
                <a:lnTo>
                  <a:pt x="1973" y="1464"/>
                </a:lnTo>
                <a:lnTo>
                  <a:pt x="1691" y="1952"/>
                </a:lnTo>
                <a:lnTo>
                  <a:pt x="1128" y="1952"/>
                </a:lnTo>
                <a:lnTo>
                  <a:pt x="564" y="1952"/>
                </a:lnTo>
                <a:lnTo>
                  <a:pt x="281" y="1464"/>
                </a:lnTo>
                <a:lnTo>
                  <a:pt x="0" y="977"/>
                </a:lnTo>
                <a:lnTo>
                  <a:pt x="281" y="488"/>
                </a:lnTo>
                <a:lnTo>
                  <a:pt x="56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863851" y="2735556"/>
            <a:ext cx="1193800" cy="1033463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7" y="0"/>
              </a:cxn>
              <a:cxn ang="0">
                <a:pos x="1691" y="0"/>
              </a:cxn>
              <a:cxn ang="0">
                <a:pos x="1973" y="487"/>
              </a:cxn>
              <a:cxn ang="0">
                <a:pos x="2255" y="976"/>
              </a:cxn>
              <a:cxn ang="0">
                <a:pos x="1973" y="1464"/>
              </a:cxn>
              <a:cxn ang="0">
                <a:pos x="1691" y="1953"/>
              </a:cxn>
              <a:cxn ang="0">
                <a:pos x="1127" y="1953"/>
              </a:cxn>
              <a:cxn ang="0">
                <a:pos x="564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4" y="0"/>
              </a:cxn>
            </a:cxnLst>
            <a:rect l="0" t="0" r="r" b="b"/>
            <a:pathLst>
              <a:path w="2255" h="1953">
                <a:moveTo>
                  <a:pt x="564" y="0"/>
                </a:moveTo>
                <a:lnTo>
                  <a:pt x="1127" y="0"/>
                </a:lnTo>
                <a:lnTo>
                  <a:pt x="1691" y="0"/>
                </a:lnTo>
                <a:lnTo>
                  <a:pt x="1973" y="487"/>
                </a:lnTo>
                <a:lnTo>
                  <a:pt x="2255" y="976"/>
                </a:lnTo>
                <a:lnTo>
                  <a:pt x="1973" y="1464"/>
                </a:lnTo>
                <a:lnTo>
                  <a:pt x="1691" y="1953"/>
                </a:lnTo>
                <a:lnTo>
                  <a:pt x="1127" y="1953"/>
                </a:lnTo>
                <a:lnTo>
                  <a:pt x="564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759201" y="3251493"/>
            <a:ext cx="1193800" cy="1033463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7" y="0"/>
              </a:cxn>
              <a:cxn ang="0">
                <a:pos x="1692" y="0"/>
              </a:cxn>
              <a:cxn ang="0">
                <a:pos x="1974" y="488"/>
              </a:cxn>
              <a:cxn ang="0">
                <a:pos x="2255" y="977"/>
              </a:cxn>
              <a:cxn ang="0">
                <a:pos x="1974" y="1464"/>
              </a:cxn>
              <a:cxn ang="0">
                <a:pos x="1692" y="1952"/>
              </a:cxn>
              <a:cxn ang="0">
                <a:pos x="1127" y="1952"/>
              </a:cxn>
              <a:cxn ang="0">
                <a:pos x="564" y="1952"/>
              </a:cxn>
              <a:cxn ang="0">
                <a:pos x="282" y="1464"/>
              </a:cxn>
              <a:cxn ang="0">
                <a:pos x="0" y="977"/>
              </a:cxn>
              <a:cxn ang="0">
                <a:pos x="282" y="488"/>
              </a:cxn>
              <a:cxn ang="0">
                <a:pos x="564" y="0"/>
              </a:cxn>
            </a:cxnLst>
            <a:rect l="0" t="0" r="r" b="b"/>
            <a:pathLst>
              <a:path w="2255" h="1952">
                <a:moveTo>
                  <a:pt x="564" y="0"/>
                </a:moveTo>
                <a:lnTo>
                  <a:pt x="1127" y="0"/>
                </a:lnTo>
                <a:lnTo>
                  <a:pt x="1692" y="0"/>
                </a:lnTo>
                <a:lnTo>
                  <a:pt x="1974" y="488"/>
                </a:lnTo>
                <a:lnTo>
                  <a:pt x="2255" y="977"/>
                </a:lnTo>
                <a:lnTo>
                  <a:pt x="1974" y="1464"/>
                </a:lnTo>
                <a:lnTo>
                  <a:pt x="1692" y="1952"/>
                </a:lnTo>
                <a:lnTo>
                  <a:pt x="1127" y="1952"/>
                </a:lnTo>
                <a:lnTo>
                  <a:pt x="564" y="1952"/>
                </a:lnTo>
                <a:lnTo>
                  <a:pt x="282" y="1464"/>
                </a:lnTo>
                <a:lnTo>
                  <a:pt x="0" y="977"/>
                </a:lnTo>
                <a:lnTo>
                  <a:pt x="282" y="488"/>
                </a:lnTo>
                <a:lnTo>
                  <a:pt x="56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654551" y="2735556"/>
            <a:ext cx="1192213" cy="1033463"/>
          </a:xfrm>
          <a:custGeom>
            <a:avLst/>
            <a:gdLst/>
            <a:ahLst/>
            <a:cxnLst>
              <a:cxn ang="0">
                <a:pos x="563" y="0"/>
              </a:cxn>
              <a:cxn ang="0">
                <a:pos x="1127" y="0"/>
              </a:cxn>
              <a:cxn ang="0">
                <a:pos x="1690" y="0"/>
              </a:cxn>
              <a:cxn ang="0">
                <a:pos x="1972" y="487"/>
              </a:cxn>
              <a:cxn ang="0">
                <a:pos x="2254" y="976"/>
              </a:cxn>
              <a:cxn ang="0">
                <a:pos x="1972" y="1464"/>
              </a:cxn>
              <a:cxn ang="0">
                <a:pos x="1690" y="1953"/>
              </a:cxn>
              <a:cxn ang="0">
                <a:pos x="1127" y="1953"/>
              </a:cxn>
              <a:cxn ang="0">
                <a:pos x="563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3" y="0"/>
              </a:cxn>
            </a:cxnLst>
            <a:rect l="0" t="0" r="r" b="b"/>
            <a:pathLst>
              <a:path w="2254" h="1953">
                <a:moveTo>
                  <a:pt x="563" y="0"/>
                </a:moveTo>
                <a:lnTo>
                  <a:pt x="1127" y="0"/>
                </a:lnTo>
                <a:lnTo>
                  <a:pt x="1690" y="0"/>
                </a:lnTo>
                <a:lnTo>
                  <a:pt x="1972" y="487"/>
                </a:lnTo>
                <a:lnTo>
                  <a:pt x="2254" y="976"/>
                </a:lnTo>
                <a:lnTo>
                  <a:pt x="1972" y="1464"/>
                </a:lnTo>
                <a:lnTo>
                  <a:pt x="1690" y="1953"/>
                </a:lnTo>
                <a:lnTo>
                  <a:pt x="1127" y="1953"/>
                </a:lnTo>
                <a:lnTo>
                  <a:pt x="563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548313" y="3251493"/>
            <a:ext cx="1193800" cy="1033463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7" y="0"/>
              </a:cxn>
              <a:cxn ang="0">
                <a:pos x="1691" y="0"/>
              </a:cxn>
              <a:cxn ang="0">
                <a:pos x="1973" y="488"/>
              </a:cxn>
              <a:cxn ang="0">
                <a:pos x="2256" y="977"/>
              </a:cxn>
              <a:cxn ang="0">
                <a:pos x="1973" y="1464"/>
              </a:cxn>
              <a:cxn ang="0">
                <a:pos x="1691" y="1952"/>
              </a:cxn>
              <a:cxn ang="0">
                <a:pos x="1127" y="1952"/>
              </a:cxn>
              <a:cxn ang="0">
                <a:pos x="564" y="1952"/>
              </a:cxn>
              <a:cxn ang="0">
                <a:pos x="282" y="1464"/>
              </a:cxn>
              <a:cxn ang="0">
                <a:pos x="0" y="977"/>
              </a:cxn>
              <a:cxn ang="0">
                <a:pos x="282" y="488"/>
              </a:cxn>
              <a:cxn ang="0">
                <a:pos x="564" y="0"/>
              </a:cxn>
            </a:cxnLst>
            <a:rect l="0" t="0" r="r" b="b"/>
            <a:pathLst>
              <a:path w="2256" h="1952">
                <a:moveTo>
                  <a:pt x="564" y="0"/>
                </a:moveTo>
                <a:lnTo>
                  <a:pt x="1127" y="0"/>
                </a:lnTo>
                <a:lnTo>
                  <a:pt x="1691" y="0"/>
                </a:lnTo>
                <a:lnTo>
                  <a:pt x="1973" y="488"/>
                </a:lnTo>
                <a:lnTo>
                  <a:pt x="2256" y="977"/>
                </a:lnTo>
                <a:lnTo>
                  <a:pt x="1973" y="1464"/>
                </a:lnTo>
                <a:lnTo>
                  <a:pt x="1691" y="1952"/>
                </a:lnTo>
                <a:lnTo>
                  <a:pt x="1127" y="1952"/>
                </a:lnTo>
                <a:lnTo>
                  <a:pt x="564" y="1952"/>
                </a:lnTo>
                <a:lnTo>
                  <a:pt x="282" y="1464"/>
                </a:lnTo>
                <a:lnTo>
                  <a:pt x="0" y="977"/>
                </a:lnTo>
                <a:lnTo>
                  <a:pt x="282" y="488"/>
                </a:lnTo>
                <a:lnTo>
                  <a:pt x="56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443663" y="2735556"/>
            <a:ext cx="1193800" cy="1033463"/>
          </a:xfrm>
          <a:custGeom>
            <a:avLst/>
            <a:gdLst/>
            <a:ahLst/>
            <a:cxnLst>
              <a:cxn ang="0">
                <a:pos x="565" y="0"/>
              </a:cxn>
              <a:cxn ang="0">
                <a:pos x="1128" y="0"/>
              </a:cxn>
              <a:cxn ang="0">
                <a:pos x="1692" y="0"/>
              </a:cxn>
              <a:cxn ang="0">
                <a:pos x="1974" y="487"/>
              </a:cxn>
              <a:cxn ang="0">
                <a:pos x="2255" y="976"/>
              </a:cxn>
              <a:cxn ang="0">
                <a:pos x="1974" y="1464"/>
              </a:cxn>
              <a:cxn ang="0">
                <a:pos x="1692" y="1953"/>
              </a:cxn>
              <a:cxn ang="0">
                <a:pos x="1128" y="1953"/>
              </a:cxn>
              <a:cxn ang="0">
                <a:pos x="565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5" y="0"/>
              </a:cxn>
            </a:cxnLst>
            <a:rect l="0" t="0" r="r" b="b"/>
            <a:pathLst>
              <a:path w="2255" h="1953">
                <a:moveTo>
                  <a:pt x="565" y="0"/>
                </a:moveTo>
                <a:lnTo>
                  <a:pt x="1128" y="0"/>
                </a:lnTo>
                <a:lnTo>
                  <a:pt x="1692" y="0"/>
                </a:lnTo>
                <a:lnTo>
                  <a:pt x="1974" y="487"/>
                </a:lnTo>
                <a:lnTo>
                  <a:pt x="2255" y="976"/>
                </a:lnTo>
                <a:lnTo>
                  <a:pt x="1974" y="1464"/>
                </a:lnTo>
                <a:lnTo>
                  <a:pt x="1692" y="1953"/>
                </a:lnTo>
                <a:lnTo>
                  <a:pt x="1128" y="1953"/>
                </a:lnTo>
                <a:lnTo>
                  <a:pt x="565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339013" y="3251493"/>
            <a:ext cx="1192213" cy="1033463"/>
          </a:xfrm>
          <a:custGeom>
            <a:avLst/>
            <a:gdLst/>
            <a:ahLst/>
            <a:cxnLst>
              <a:cxn ang="0">
                <a:pos x="563" y="0"/>
              </a:cxn>
              <a:cxn ang="0">
                <a:pos x="1127" y="0"/>
              </a:cxn>
              <a:cxn ang="0">
                <a:pos x="1690" y="0"/>
              </a:cxn>
              <a:cxn ang="0">
                <a:pos x="1972" y="488"/>
              </a:cxn>
              <a:cxn ang="0">
                <a:pos x="2254" y="977"/>
              </a:cxn>
              <a:cxn ang="0">
                <a:pos x="1972" y="1464"/>
              </a:cxn>
              <a:cxn ang="0">
                <a:pos x="1690" y="1952"/>
              </a:cxn>
              <a:cxn ang="0">
                <a:pos x="1127" y="1952"/>
              </a:cxn>
              <a:cxn ang="0">
                <a:pos x="563" y="1952"/>
              </a:cxn>
              <a:cxn ang="0">
                <a:pos x="282" y="1464"/>
              </a:cxn>
              <a:cxn ang="0">
                <a:pos x="0" y="977"/>
              </a:cxn>
              <a:cxn ang="0">
                <a:pos x="282" y="488"/>
              </a:cxn>
              <a:cxn ang="0">
                <a:pos x="563" y="0"/>
              </a:cxn>
            </a:cxnLst>
            <a:rect l="0" t="0" r="r" b="b"/>
            <a:pathLst>
              <a:path w="2254" h="1952">
                <a:moveTo>
                  <a:pt x="563" y="0"/>
                </a:moveTo>
                <a:lnTo>
                  <a:pt x="1127" y="0"/>
                </a:lnTo>
                <a:lnTo>
                  <a:pt x="1690" y="0"/>
                </a:lnTo>
                <a:lnTo>
                  <a:pt x="1972" y="488"/>
                </a:lnTo>
                <a:lnTo>
                  <a:pt x="2254" y="977"/>
                </a:lnTo>
                <a:lnTo>
                  <a:pt x="1972" y="1464"/>
                </a:lnTo>
                <a:lnTo>
                  <a:pt x="1690" y="1952"/>
                </a:lnTo>
                <a:lnTo>
                  <a:pt x="1127" y="1952"/>
                </a:lnTo>
                <a:lnTo>
                  <a:pt x="563" y="1952"/>
                </a:lnTo>
                <a:lnTo>
                  <a:pt x="282" y="1464"/>
                </a:lnTo>
                <a:lnTo>
                  <a:pt x="0" y="977"/>
                </a:lnTo>
                <a:lnTo>
                  <a:pt x="282" y="488"/>
                </a:lnTo>
                <a:lnTo>
                  <a:pt x="56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8232776" y="2735556"/>
            <a:ext cx="1193800" cy="1033463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7" y="0"/>
              </a:cxn>
              <a:cxn ang="0">
                <a:pos x="1692" y="0"/>
              </a:cxn>
              <a:cxn ang="0">
                <a:pos x="1974" y="487"/>
              </a:cxn>
              <a:cxn ang="0">
                <a:pos x="2256" y="976"/>
              </a:cxn>
              <a:cxn ang="0">
                <a:pos x="1974" y="1464"/>
              </a:cxn>
              <a:cxn ang="0">
                <a:pos x="1692" y="1953"/>
              </a:cxn>
              <a:cxn ang="0">
                <a:pos x="1127" y="1953"/>
              </a:cxn>
              <a:cxn ang="0">
                <a:pos x="564" y="1953"/>
              </a:cxn>
              <a:cxn ang="0">
                <a:pos x="282" y="1464"/>
              </a:cxn>
              <a:cxn ang="0">
                <a:pos x="0" y="976"/>
              </a:cxn>
              <a:cxn ang="0">
                <a:pos x="282" y="487"/>
              </a:cxn>
              <a:cxn ang="0">
                <a:pos x="564" y="0"/>
              </a:cxn>
            </a:cxnLst>
            <a:rect l="0" t="0" r="r" b="b"/>
            <a:pathLst>
              <a:path w="2256" h="1953">
                <a:moveTo>
                  <a:pt x="564" y="0"/>
                </a:moveTo>
                <a:lnTo>
                  <a:pt x="1127" y="0"/>
                </a:lnTo>
                <a:lnTo>
                  <a:pt x="1692" y="0"/>
                </a:lnTo>
                <a:lnTo>
                  <a:pt x="1974" y="487"/>
                </a:lnTo>
                <a:lnTo>
                  <a:pt x="2256" y="976"/>
                </a:lnTo>
                <a:lnTo>
                  <a:pt x="1974" y="1464"/>
                </a:lnTo>
                <a:lnTo>
                  <a:pt x="1692" y="1953"/>
                </a:lnTo>
                <a:lnTo>
                  <a:pt x="1127" y="1953"/>
                </a:lnTo>
                <a:lnTo>
                  <a:pt x="564" y="1953"/>
                </a:lnTo>
                <a:lnTo>
                  <a:pt x="282" y="1464"/>
                </a:lnTo>
                <a:lnTo>
                  <a:pt x="0" y="976"/>
                </a:lnTo>
                <a:lnTo>
                  <a:pt x="282" y="487"/>
                </a:lnTo>
                <a:lnTo>
                  <a:pt x="56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9128126" y="3251493"/>
            <a:ext cx="1193800" cy="1033463"/>
          </a:xfrm>
          <a:custGeom>
            <a:avLst/>
            <a:gdLst/>
            <a:ahLst/>
            <a:cxnLst>
              <a:cxn ang="0">
                <a:pos x="564" y="0"/>
              </a:cxn>
              <a:cxn ang="0">
                <a:pos x="1127" y="0"/>
              </a:cxn>
              <a:cxn ang="0">
                <a:pos x="1691" y="0"/>
              </a:cxn>
              <a:cxn ang="0">
                <a:pos x="1972" y="488"/>
              </a:cxn>
              <a:cxn ang="0">
                <a:pos x="2254" y="977"/>
              </a:cxn>
              <a:cxn ang="0">
                <a:pos x="1972" y="1464"/>
              </a:cxn>
              <a:cxn ang="0">
                <a:pos x="1691" y="1952"/>
              </a:cxn>
              <a:cxn ang="0">
                <a:pos x="1127" y="1952"/>
              </a:cxn>
              <a:cxn ang="0">
                <a:pos x="564" y="1952"/>
              </a:cxn>
              <a:cxn ang="0">
                <a:pos x="282" y="1464"/>
              </a:cxn>
              <a:cxn ang="0">
                <a:pos x="0" y="977"/>
              </a:cxn>
              <a:cxn ang="0">
                <a:pos x="282" y="488"/>
              </a:cxn>
              <a:cxn ang="0">
                <a:pos x="564" y="0"/>
              </a:cxn>
            </a:cxnLst>
            <a:rect l="0" t="0" r="r" b="b"/>
            <a:pathLst>
              <a:path w="2254" h="1952">
                <a:moveTo>
                  <a:pt x="564" y="0"/>
                </a:moveTo>
                <a:lnTo>
                  <a:pt x="1127" y="0"/>
                </a:lnTo>
                <a:lnTo>
                  <a:pt x="1691" y="0"/>
                </a:lnTo>
                <a:lnTo>
                  <a:pt x="1972" y="488"/>
                </a:lnTo>
                <a:lnTo>
                  <a:pt x="2254" y="977"/>
                </a:lnTo>
                <a:lnTo>
                  <a:pt x="1972" y="1464"/>
                </a:lnTo>
                <a:lnTo>
                  <a:pt x="1691" y="1952"/>
                </a:lnTo>
                <a:lnTo>
                  <a:pt x="1127" y="1952"/>
                </a:lnTo>
                <a:lnTo>
                  <a:pt x="564" y="1952"/>
                </a:lnTo>
                <a:lnTo>
                  <a:pt x="282" y="1464"/>
                </a:lnTo>
                <a:lnTo>
                  <a:pt x="0" y="977"/>
                </a:lnTo>
                <a:lnTo>
                  <a:pt x="282" y="488"/>
                </a:lnTo>
                <a:lnTo>
                  <a:pt x="564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0023476" y="2735556"/>
            <a:ext cx="1193800" cy="1033463"/>
          </a:xfrm>
          <a:custGeom>
            <a:avLst/>
            <a:gdLst/>
            <a:ahLst/>
            <a:cxnLst>
              <a:cxn ang="0">
                <a:pos x="563" y="0"/>
              </a:cxn>
              <a:cxn ang="0">
                <a:pos x="1127" y="0"/>
              </a:cxn>
              <a:cxn ang="0">
                <a:pos x="1690" y="0"/>
              </a:cxn>
              <a:cxn ang="0">
                <a:pos x="1972" y="487"/>
              </a:cxn>
              <a:cxn ang="0">
                <a:pos x="2255" y="976"/>
              </a:cxn>
              <a:cxn ang="0">
                <a:pos x="1972" y="1464"/>
              </a:cxn>
              <a:cxn ang="0">
                <a:pos x="1690" y="1953"/>
              </a:cxn>
              <a:cxn ang="0">
                <a:pos x="1127" y="1953"/>
              </a:cxn>
              <a:cxn ang="0">
                <a:pos x="563" y="1953"/>
              </a:cxn>
              <a:cxn ang="0">
                <a:pos x="281" y="1464"/>
              </a:cxn>
              <a:cxn ang="0">
                <a:pos x="0" y="976"/>
              </a:cxn>
              <a:cxn ang="0">
                <a:pos x="281" y="487"/>
              </a:cxn>
              <a:cxn ang="0">
                <a:pos x="563" y="0"/>
              </a:cxn>
            </a:cxnLst>
            <a:rect l="0" t="0" r="r" b="b"/>
            <a:pathLst>
              <a:path w="2255" h="1953">
                <a:moveTo>
                  <a:pt x="563" y="0"/>
                </a:moveTo>
                <a:lnTo>
                  <a:pt x="1127" y="0"/>
                </a:lnTo>
                <a:lnTo>
                  <a:pt x="1690" y="0"/>
                </a:lnTo>
                <a:lnTo>
                  <a:pt x="1972" y="487"/>
                </a:lnTo>
                <a:lnTo>
                  <a:pt x="2255" y="976"/>
                </a:lnTo>
                <a:lnTo>
                  <a:pt x="1972" y="1464"/>
                </a:lnTo>
                <a:lnTo>
                  <a:pt x="1690" y="1953"/>
                </a:lnTo>
                <a:lnTo>
                  <a:pt x="1127" y="1953"/>
                </a:lnTo>
                <a:lnTo>
                  <a:pt x="563" y="1953"/>
                </a:lnTo>
                <a:lnTo>
                  <a:pt x="281" y="1464"/>
                </a:lnTo>
                <a:lnTo>
                  <a:pt x="0" y="976"/>
                </a:lnTo>
                <a:lnTo>
                  <a:pt x="281" y="487"/>
                </a:lnTo>
                <a:lnTo>
                  <a:pt x="563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2178051" y="1610018"/>
            <a:ext cx="149225" cy="1392238"/>
          </a:xfrm>
          <a:custGeom>
            <a:avLst/>
            <a:gdLst/>
            <a:ahLst/>
            <a:cxnLst>
              <a:cxn ang="0">
                <a:pos x="281" y="2183"/>
              </a:cxn>
              <a:cxn ang="0">
                <a:pos x="126" y="2496"/>
              </a:cxn>
              <a:cxn ang="0">
                <a:pos x="138" y="2508"/>
              </a:cxn>
              <a:cxn ang="0">
                <a:pos x="146" y="2523"/>
              </a:cxn>
              <a:cxn ang="0">
                <a:pos x="151" y="2538"/>
              </a:cxn>
              <a:cxn ang="0">
                <a:pos x="154" y="2555"/>
              </a:cxn>
              <a:cxn ang="0">
                <a:pos x="152" y="2571"/>
              </a:cxn>
              <a:cxn ang="0">
                <a:pos x="148" y="2585"/>
              </a:cxn>
              <a:cxn ang="0">
                <a:pos x="140" y="2599"/>
              </a:cxn>
              <a:cxn ang="0">
                <a:pos x="131" y="2609"/>
              </a:cxn>
              <a:cxn ang="0">
                <a:pos x="120" y="2619"/>
              </a:cxn>
              <a:cxn ang="0">
                <a:pos x="107" y="2626"/>
              </a:cxn>
              <a:cxn ang="0">
                <a:pos x="92" y="2631"/>
              </a:cxn>
              <a:cxn ang="0">
                <a:pos x="77" y="2632"/>
              </a:cxn>
              <a:cxn ang="0">
                <a:pos x="61" y="2631"/>
              </a:cxn>
              <a:cxn ang="0">
                <a:pos x="47" y="2626"/>
              </a:cxn>
              <a:cxn ang="0">
                <a:pos x="34" y="2619"/>
              </a:cxn>
              <a:cxn ang="0">
                <a:pos x="22" y="2609"/>
              </a:cxn>
              <a:cxn ang="0">
                <a:pos x="13" y="2599"/>
              </a:cxn>
              <a:cxn ang="0">
                <a:pos x="6" y="2585"/>
              </a:cxn>
              <a:cxn ang="0">
                <a:pos x="2" y="2571"/>
              </a:cxn>
              <a:cxn ang="0">
                <a:pos x="0" y="2555"/>
              </a:cxn>
              <a:cxn ang="0">
                <a:pos x="2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2" y="2501"/>
              </a:cxn>
              <a:cxn ang="0">
                <a:pos x="34" y="2491"/>
              </a:cxn>
              <a:cxn ang="0">
                <a:pos x="47" y="2484"/>
              </a:cxn>
              <a:cxn ang="0">
                <a:pos x="61" y="2481"/>
              </a:cxn>
              <a:cxn ang="0">
                <a:pos x="77" y="2478"/>
              </a:cxn>
              <a:cxn ang="0">
                <a:pos x="95" y="2481"/>
              </a:cxn>
              <a:cxn ang="0">
                <a:pos x="245" y="0"/>
              </a:cxn>
            </a:cxnLst>
            <a:rect l="0" t="0" r="r" b="b"/>
            <a:pathLst>
              <a:path w="281" h="2632">
                <a:moveTo>
                  <a:pt x="281" y="0"/>
                </a:moveTo>
                <a:lnTo>
                  <a:pt x="281" y="2183"/>
                </a:lnTo>
                <a:lnTo>
                  <a:pt x="279" y="2190"/>
                </a:lnTo>
                <a:lnTo>
                  <a:pt x="126" y="2496"/>
                </a:lnTo>
                <a:lnTo>
                  <a:pt x="132" y="2502"/>
                </a:lnTo>
                <a:lnTo>
                  <a:pt x="138" y="2508"/>
                </a:lnTo>
                <a:lnTo>
                  <a:pt x="143" y="2516"/>
                </a:lnTo>
                <a:lnTo>
                  <a:pt x="146" y="2523"/>
                </a:lnTo>
                <a:lnTo>
                  <a:pt x="149" y="2530"/>
                </a:lnTo>
                <a:lnTo>
                  <a:pt x="151" y="2538"/>
                </a:lnTo>
                <a:lnTo>
                  <a:pt x="154" y="2547"/>
                </a:lnTo>
                <a:lnTo>
                  <a:pt x="154" y="2555"/>
                </a:lnTo>
                <a:lnTo>
                  <a:pt x="154" y="2564"/>
                </a:lnTo>
                <a:lnTo>
                  <a:pt x="152" y="2571"/>
                </a:lnTo>
                <a:lnTo>
                  <a:pt x="150" y="2578"/>
                </a:lnTo>
                <a:lnTo>
                  <a:pt x="148" y="2585"/>
                </a:lnTo>
                <a:lnTo>
                  <a:pt x="144" y="2593"/>
                </a:lnTo>
                <a:lnTo>
                  <a:pt x="140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6" y="2614"/>
                </a:lnTo>
                <a:lnTo>
                  <a:pt x="120" y="2619"/>
                </a:lnTo>
                <a:lnTo>
                  <a:pt x="114" y="2623"/>
                </a:lnTo>
                <a:lnTo>
                  <a:pt x="107" y="2626"/>
                </a:lnTo>
                <a:lnTo>
                  <a:pt x="99" y="2629"/>
                </a:lnTo>
                <a:lnTo>
                  <a:pt x="92" y="2631"/>
                </a:lnTo>
                <a:lnTo>
                  <a:pt x="85" y="2632"/>
                </a:lnTo>
                <a:lnTo>
                  <a:pt x="77" y="2632"/>
                </a:lnTo>
                <a:lnTo>
                  <a:pt x="69" y="2632"/>
                </a:lnTo>
                <a:lnTo>
                  <a:pt x="61" y="2631"/>
                </a:lnTo>
                <a:lnTo>
                  <a:pt x="54" y="2629"/>
                </a:lnTo>
                <a:lnTo>
                  <a:pt x="47" y="2626"/>
                </a:lnTo>
                <a:lnTo>
                  <a:pt x="40" y="2623"/>
                </a:lnTo>
                <a:lnTo>
                  <a:pt x="34" y="2619"/>
                </a:lnTo>
                <a:lnTo>
                  <a:pt x="28" y="2614"/>
                </a:lnTo>
                <a:lnTo>
                  <a:pt x="22" y="2609"/>
                </a:lnTo>
                <a:lnTo>
                  <a:pt x="18" y="2605"/>
                </a:lnTo>
                <a:lnTo>
                  <a:pt x="13" y="2599"/>
                </a:lnTo>
                <a:lnTo>
                  <a:pt x="9" y="2593"/>
                </a:lnTo>
                <a:lnTo>
                  <a:pt x="6" y="2585"/>
                </a:lnTo>
                <a:lnTo>
                  <a:pt x="3" y="2578"/>
                </a:lnTo>
                <a:lnTo>
                  <a:pt x="2" y="2571"/>
                </a:lnTo>
                <a:lnTo>
                  <a:pt x="1" y="2564"/>
                </a:lnTo>
                <a:lnTo>
                  <a:pt x="0" y="2555"/>
                </a:lnTo>
                <a:lnTo>
                  <a:pt x="1" y="2548"/>
                </a:lnTo>
                <a:lnTo>
                  <a:pt x="2" y="2540"/>
                </a:lnTo>
                <a:lnTo>
                  <a:pt x="3" y="2532"/>
                </a:lnTo>
                <a:lnTo>
                  <a:pt x="6" y="2525"/>
                </a:lnTo>
                <a:lnTo>
                  <a:pt x="9" y="2519"/>
                </a:lnTo>
                <a:lnTo>
                  <a:pt x="13" y="2513"/>
                </a:lnTo>
                <a:lnTo>
                  <a:pt x="18" y="2507"/>
                </a:lnTo>
                <a:lnTo>
                  <a:pt x="22" y="2501"/>
                </a:lnTo>
                <a:lnTo>
                  <a:pt x="28" y="2496"/>
                </a:lnTo>
                <a:lnTo>
                  <a:pt x="34" y="2491"/>
                </a:lnTo>
                <a:lnTo>
                  <a:pt x="40" y="2488"/>
                </a:lnTo>
                <a:lnTo>
                  <a:pt x="47" y="2484"/>
                </a:lnTo>
                <a:lnTo>
                  <a:pt x="54" y="2482"/>
                </a:lnTo>
                <a:lnTo>
                  <a:pt x="61" y="2481"/>
                </a:lnTo>
                <a:lnTo>
                  <a:pt x="69" y="2479"/>
                </a:lnTo>
                <a:lnTo>
                  <a:pt x="77" y="2478"/>
                </a:lnTo>
                <a:lnTo>
                  <a:pt x="86" y="2479"/>
                </a:lnTo>
                <a:lnTo>
                  <a:pt x="95" y="2481"/>
                </a:lnTo>
                <a:lnTo>
                  <a:pt x="245" y="2178"/>
                </a:lnTo>
                <a:lnTo>
                  <a:pt x="245" y="0"/>
                </a:lnTo>
                <a:lnTo>
                  <a:pt x="281" y="0"/>
                </a:lnTo>
                <a:close/>
              </a:path>
            </a:pathLst>
          </a:custGeom>
          <a:solidFill>
            <a:srgbClr val="18A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3960813" y="1610018"/>
            <a:ext cx="147638" cy="1392238"/>
          </a:xfrm>
          <a:custGeom>
            <a:avLst/>
            <a:gdLst/>
            <a:ahLst/>
            <a:cxnLst>
              <a:cxn ang="0">
                <a:pos x="281" y="2183"/>
              </a:cxn>
              <a:cxn ang="0">
                <a:pos x="127" y="2496"/>
              </a:cxn>
              <a:cxn ang="0">
                <a:pos x="138" y="2508"/>
              </a:cxn>
              <a:cxn ang="0">
                <a:pos x="146" y="2523"/>
              </a:cxn>
              <a:cxn ang="0">
                <a:pos x="152" y="2538"/>
              </a:cxn>
              <a:cxn ang="0">
                <a:pos x="153" y="2555"/>
              </a:cxn>
              <a:cxn ang="0">
                <a:pos x="152" y="2571"/>
              </a:cxn>
              <a:cxn ang="0">
                <a:pos x="147" y="2585"/>
              </a:cxn>
              <a:cxn ang="0">
                <a:pos x="141" y="2599"/>
              </a:cxn>
              <a:cxn ang="0">
                <a:pos x="132" y="2609"/>
              </a:cxn>
              <a:cxn ang="0">
                <a:pos x="120" y="2619"/>
              </a:cxn>
              <a:cxn ang="0">
                <a:pos x="106" y="2626"/>
              </a:cxn>
              <a:cxn ang="0">
                <a:pos x="92" y="2631"/>
              </a:cxn>
              <a:cxn ang="0">
                <a:pos x="78" y="2632"/>
              </a:cxn>
              <a:cxn ang="0">
                <a:pos x="62" y="2631"/>
              </a:cxn>
              <a:cxn ang="0">
                <a:pos x="47" y="2626"/>
              </a:cxn>
              <a:cxn ang="0">
                <a:pos x="34" y="2619"/>
              </a:cxn>
              <a:cxn ang="0">
                <a:pos x="23" y="2609"/>
              </a:cxn>
              <a:cxn ang="0">
                <a:pos x="14" y="2599"/>
              </a:cxn>
              <a:cxn ang="0">
                <a:pos x="7" y="2585"/>
              </a:cxn>
              <a:cxn ang="0">
                <a:pos x="2" y="2571"/>
              </a:cxn>
              <a:cxn ang="0">
                <a:pos x="0" y="2555"/>
              </a:cxn>
              <a:cxn ang="0">
                <a:pos x="2" y="2540"/>
              </a:cxn>
              <a:cxn ang="0">
                <a:pos x="7" y="2525"/>
              </a:cxn>
              <a:cxn ang="0">
                <a:pos x="14" y="2513"/>
              </a:cxn>
              <a:cxn ang="0">
                <a:pos x="23" y="2501"/>
              </a:cxn>
              <a:cxn ang="0">
                <a:pos x="34" y="2491"/>
              </a:cxn>
              <a:cxn ang="0">
                <a:pos x="47" y="2484"/>
              </a:cxn>
              <a:cxn ang="0">
                <a:pos x="62" y="2481"/>
              </a:cxn>
              <a:cxn ang="0">
                <a:pos x="78" y="2478"/>
              </a:cxn>
              <a:cxn ang="0">
                <a:pos x="94" y="2481"/>
              </a:cxn>
              <a:cxn ang="0">
                <a:pos x="246" y="0"/>
              </a:cxn>
            </a:cxnLst>
            <a:rect l="0" t="0" r="r" b="b"/>
            <a:pathLst>
              <a:path w="281" h="2632">
                <a:moveTo>
                  <a:pt x="281" y="0"/>
                </a:moveTo>
                <a:lnTo>
                  <a:pt x="281" y="2183"/>
                </a:lnTo>
                <a:lnTo>
                  <a:pt x="280" y="2190"/>
                </a:lnTo>
                <a:lnTo>
                  <a:pt x="127" y="2496"/>
                </a:lnTo>
                <a:lnTo>
                  <a:pt x="133" y="2502"/>
                </a:lnTo>
                <a:lnTo>
                  <a:pt x="138" y="2508"/>
                </a:lnTo>
                <a:lnTo>
                  <a:pt x="143" y="2516"/>
                </a:lnTo>
                <a:lnTo>
                  <a:pt x="146" y="2523"/>
                </a:lnTo>
                <a:lnTo>
                  <a:pt x="150" y="2530"/>
                </a:lnTo>
                <a:lnTo>
                  <a:pt x="152" y="2538"/>
                </a:lnTo>
                <a:lnTo>
                  <a:pt x="153" y="2547"/>
                </a:lnTo>
                <a:lnTo>
                  <a:pt x="153" y="2555"/>
                </a:lnTo>
                <a:lnTo>
                  <a:pt x="153" y="2564"/>
                </a:lnTo>
                <a:lnTo>
                  <a:pt x="152" y="2571"/>
                </a:lnTo>
                <a:lnTo>
                  <a:pt x="151" y="2578"/>
                </a:lnTo>
                <a:lnTo>
                  <a:pt x="147" y="2585"/>
                </a:lnTo>
                <a:lnTo>
                  <a:pt x="145" y="2593"/>
                </a:lnTo>
                <a:lnTo>
                  <a:pt x="141" y="2599"/>
                </a:lnTo>
                <a:lnTo>
                  <a:pt x="137" y="2605"/>
                </a:lnTo>
                <a:lnTo>
                  <a:pt x="132" y="2609"/>
                </a:lnTo>
                <a:lnTo>
                  <a:pt x="126" y="2614"/>
                </a:lnTo>
                <a:lnTo>
                  <a:pt x="120" y="2619"/>
                </a:lnTo>
                <a:lnTo>
                  <a:pt x="114" y="2623"/>
                </a:lnTo>
                <a:lnTo>
                  <a:pt x="106" y="2626"/>
                </a:lnTo>
                <a:lnTo>
                  <a:pt x="100" y="2629"/>
                </a:lnTo>
                <a:lnTo>
                  <a:pt x="92" y="2631"/>
                </a:lnTo>
                <a:lnTo>
                  <a:pt x="85" y="2632"/>
                </a:lnTo>
                <a:lnTo>
                  <a:pt x="78" y="2632"/>
                </a:lnTo>
                <a:lnTo>
                  <a:pt x="69" y="2632"/>
                </a:lnTo>
                <a:lnTo>
                  <a:pt x="62" y="2631"/>
                </a:lnTo>
                <a:lnTo>
                  <a:pt x="55" y="2629"/>
                </a:lnTo>
                <a:lnTo>
                  <a:pt x="47" y="2626"/>
                </a:lnTo>
                <a:lnTo>
                  <a:pt x="40" y="2623"/>
                </a:lnTo>
                <a:lnTo>
                  <a:pt x="34" y="2619"/>
                </a:lnTo>
                <a:lnTo>
                  <a:pt x="28" y="2614"/>
                </a:lnTo>
                <a:lnTo>
                  <a:pt x="23" y="2609"/>
                </a:lnTo>
                <a:lnTo>
                  <a:pt x="17" y="2605"/>
                </a:lnTo>
                <a:lnTo>
                  <a:pt x="14" y="2599"/>
                </a:lnTo>
                <a:lnTo>
                  <a:pt x="10" y="2593"/>
                </a:lnTo>
                <a:lnTo>
                  <a:pt x="7" y="2585"/>
                </a:lnTo>
                <a:lnTo>
                  <a:pt x="4" y="2578"/>
                </a:lnTo>
                <a:lnTo>
                  <a:pt x="2" y="2571"/>
                </a:lnTo>
                <a:lnTo>
                  <a:pt x="0" y="2564"/>
                </a:lnTo>
                <a:lnTo>
                  <a:pt x="0" y="2555"/>
                </a:lnTo>
                <a:lnTo>
                  <a:pt x="0" y="2548"/>
                </a:lnTo>
                <a:lnTo>
                  <a:pt x="2" y="2540"/>
                </a:lnTo>
                <a:lnTo>
                  <a:pt x="4" y="2532"/>
                </a:lnTo>
                <a:lnTo>
                  <a:pt x="7" y="2525"/>
                </a:lnTo>
                <a:lnTo>
                  <a:pt x="10" y="2519"/>
                </a:lnTo>
                <a:lnTo>
                  <a:pt x="14" y="2513"/>
                </a:lnTo>
                <a:lnTo>
                  <a:pt x="17" y="2507"/>
                </a:lnTo>
                <a:lnTo>
                  <a:pt x="23" y="2501"/>
                </a:lnTo>
                <a:lnTo>
                  <a:pt x="28" y="2496"/>
                </a:lnTo>
                <a:lnTo>
                  <a:pt x="34" y="2491"/>
                </a:lnTo>
                <a:lnTo>
                  <a:pt x="40" y="2488"/>
                </a:lnTo>
                <a:lnTo>
                  <a:pt x="47" y="2484"/>
                </a:lnTo>
                <a:lnTo>
                  <a:pt x="55" y="2482"/>
                </a:lnTo>
                <a:lnTo>
                  <a:pt x="62" y="2481"/>
                </a:lnTo>
                <a:lnTo>
                  <a:pt x="69" y="2479"/>
                </a:lnTo>
                <a:lnTo>
                  <a:pt x="78" y="2478"/>
                </a:lnTo>
                <a:lnTo>
                  <a:pt x="86" y="2479"/>
                </a:lnTo>
                <a:lnTo>
                  <a:pt x="94" y="2481"/>
                </a:lnTo>
                <a:lnTo>
                  <a:pt x="246" y="2178"/>
                </a:lnTo>
                <a:lnTo>
                  <a:pt x="246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5749926" y="1610018"/>
            <a:ext cx="149225" cy="1392238"/>
          </a:xfrm>
          <a:custGeom>
            <a:avLst/>
            <a:gdLst/>
            <a:ahLst/>
            <a:cxnLst>
              <a:cxn ang="0">
                <a:pos x="282" y="2183"/>
              </a:cxn>
              <a:cxn ang="0">
                <a:pos x="126" y="2496"/>
              </a:cxn>
              <a:cxn ang="0">
                <a:pos x="137" y="2508"/>
              </a:cxn>
              <a:cxn ang="0">
                <a:pos x="147" y="2523"/>
              </a:cxn>
              <a:cxn ang="0">
                <a:pos x="152" y="2538"/>
              </a:cxn>
              <a:cxn ang="0">
                <a:pos x="154" y="2555"/>
              </a:cxn>
              <a:cxn ang="0">
                <a:pos x="153" y="2571"/>
              </a:cxn>
              <a:cxn ang="0">
                <a:pos x="148" y="2585"/>
              </a:cxn>
              <a:cxn ang="0">
                <a:pos x="141" y="2599"/>
              </a:cxn>
              <a:cxn ang="0">
                <a:pos x="131" y="2609"/>
              </a:cxn>
              <a:cxn ang="0">
                <a:pos x="120" y="2619"/>
              </a:cxn>
              <a:cxn ang="0">
                <a:pos x="107" y="2626"/>
              </a:cxn>
              <a:cxn ang="0">
                <a:pos x="93" y="2631"/>
              </a:cxn>
              <a:cxn ang="0">
                <a:pos x="77" y="2632"/>
              </a:cxn>
              <a:cxn ang="0">
                <a:pos x="61" y="2631"/>
              </a:cxn>
              <a:cxn ang="0">
                <a:pos x="47" y="2626"/>
              </a:cxn>
              <a:cxn ang="0">
                <a:pos x="34" y="2619"/>
              </a:cxn>
              <a:cxn ang="0">
                <a:pos x="23" y="2609"/>
              </a:cxn>
              <a:cxn ang="0">
                <a:pos x="13" y="2599"/>
              </a:cxn>
              <a:cxn ang="0">
                <a:pos x="6" y="2585"/>
              </a:cxn>
              <a:cxn ang="0">
                <a:pos x="2" y="2571"/>
              </a:cxn>
              <a:cxn ang="0">
                <a:pos x="0" y="2555"/>
              </a:cxn>
              <a:cxn ang="0">
                <a:pos x="2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3" y="2501"/>
              </a:cxn>
              <a:cxn ang="0">
                <a:pos x="34" y="2491"/>
              </a:cxn>
              <a:cxn ang="0">
                <a:pos x="47" y="2484"/>
              </a:cxn>
              <a:cxn ang="0">
                <a:pos x="61" y="2481"/>
              </a:cxn>
              <a:cxn ang="0">
                <a:pos x="77" y="2478"/>
              </a:cxn>
              <a:cxn ang="0">
                <a:pos x="94" y="2481"/>
              </a:cxn>
              <a:cxn ang="0">
                <a:pos x="246" y="0"/>
              </a:cxn>
            </a:cxnLst>
            <a:rect l="0" t="0" r="r" b="b"/>
            <a:pathLst>
              <a:path w="282" h="2632">
                <a:moveTo>
                  <a:pt x="282" y="0"/>
                </a:moveTo>
                <a:lnTo>
                  <a:pt x="282" y="2183"/>
                </a:lnTo>
                <a:lnTo>
                  <a:pt x="279" y="2190"/>
                </a:lnTo>
                <a:lnTo>
                  <a:pt x="126" y="2496"/>
                </a:lnTo>
                <a:lnTo>
                  <a:pt x="132" y="2502"/>
                </a:lnTo>
                <a:lnTo>
                  <a:pt x="137" y="2508"/>
                </a:lnTo>
                <a:lnTo>
                  <a:pt x="142" y="2516"/>
                </a:lnTo>
                <a:lnTo>
                  <a:pt x="147" y="2523"/>
                </a:lnTo>
                <a:lnTo>
                  <a:pt x="149" y="2530"/>
                </a:lnTo>
                <a:lnTo>
                  <a:pt x="152" y="2538"/>
                </a:lnTo>
                <a:lnTo>
                  <a:pt x="153" y="2547"/>
                </a:lnTo>
                <a:lnTo>
                  <a:pt x="154" y="2555"/>
                </a:lnTo>
                <a:lnTo>
                  <a:pt x="153" y="2564"/>
                </a:lnTo>
                <a:lnTo>
                  <a:pt x="153" y="2571"/>
                </a:lnTo>
                <a:lnTo>
                  <a:pt x="150" y="2578"/>
                </a:lnTo>
                <a:lnTo>
                  <a:pt x="148" y="2585"/>
                </a:lnTo>
                <a:lnTo>
                  <a:pt x="144" y="2593"/>
                </a:lnTo>
                <a:lnTo>
                  <a:pt x="141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6" y="2614"/>
                </a:lnTo>
                <a:lnTo>
                  <a:pt x="120" y="2619"/>
                </a:lnTo>
                <a:lnTo>
                  <a:pt x="113" y="2623"/>
                </a:lnTo>
                <a:lnTo>
                  <a:pt x="107" y="2626"/>
                </a:lnTo>
                <a:lnTo>
                  <a:pt x="100" y="2629"/>
                </a:lnTo>
                <a:lnTo>
                  <a:pt x="93" y="2631"/>
                </a:lnTo>
                <a:lnTo>
                  <a:pt x="85" y="2632"/>
                </a:lnTo>
                <a:lnTo>
                  <a:pt x="77" y="2632"/>
                </a:lnTo>
                <a:lnTo>
                  <a:pt x="70" y="2632"/>
                </a:lnTo>
                <a:lnTo>
                  <a:pt x="61" y="2631"/>
                </a:lnTo>
                <a:lnTo>
                  <a:pt x="54" y="2629"/>
                </a:lnTo>
                <a:lnTo>
                  <a:pt x="47" y="2626"/>
                </a:lnTo>
                <a:lnTo>
                  <a:pt x="41" y="2623"/>
                </a:lnTo>
                <a:lnTo>
                  <a:pt x="34" y="2619"/>
                </a:lnTo>
                <a:lnTo>
                  <a:pt x="28" y="2614"/>
                </a:lnTo>
                <a:lnTo>
                  <a:pt x="23" y="2609"/>
                </a:lnTo>
                <a:lnTo>
                  <a:pt x="18" y="2605"/>
                </a:lnTo>
                <a:lnTo>
                  <a:pt x="13" y="2599"/>
                </a:lnTo>
                <a:lnTo>
                  <a:pt x="10" y="2593"/>
                </a:lnTo>
                <a:lnTo>
                  <a:pt x="6" y="2585"/>
                </a:lnTo>
                <a:lnTo>
                  <a:pt x="3" y="2578"/>
                </a:lnTo>
                <a:lnTo>
                  <a:pt x="2" y="2571"/>
                </a:lnTo>
                <a:lnTo>
                  <a:pt x="1" y="2564"/>
                </a:lnTo>
                <a:lnTo>
                  <a:pt x="0" y="2555"/>
                </a:lnTo>
                <a:lnTo>
                  <a:pt x="1" y="2548"/>
                </a:lnTo>
                <a:lnTo>
                  <a:pt x="2" y="2540"/>
                </a:lnTo>
                <a:lnTo>
                  <a:pt x="3" y="2532"/>
                </a:lnTo>
                <a:lnTo>
                  <a:pt x="6" y="2525"/>
                </a:lnTo>
                <a:lnTo>
                  <a:pt x="10" y="2519"/>
                </a:lnTo>
                <a:lnTo>
                  <a:pt x="13" y="2513"/>
                </a:lnTo>
                <a:lnTo>
                  <a:pt x="18" y="2507"/>
                </a:lnTo>
                <a:lnTo>
                  <a:pt x="23" y="2501"/>
                </a:lnTo>
                <a:lnTo>
                  <a:pt x="28" y="2496"/>
                </a:lnTo>
                <a:lnTo>
                  <a:pt x="34" y="2491"/>
                </a:lnTo>
                <a:lnTo>
                  <a:pt x="41" y="2488"/>
                </a:lnTo>
                <a:lnTo>
                  <a:pt x="47" y="2484"/>
                </a:lnTo>
                <a:lnTo>
                  <a:pt x="54" y="2482"/>
                </a:lnTo>
                <a:lnTo>
                  <a:pt x="61" y="2481"/>
                </a:lnTo>
                <a:lnTo>
                  <a:pt x="70" y="2479"/>
                </a:lnTo>
                <a:lnTo>
                  <a:pt x="77" y="2478"/>
                </a:lnTo>
                <a:lnTo>
                  <a:pt x="85" y="2479"/>
                </a:lnTo>
                <a:lnTo>
                  <a:pt x="94" y="2481"/>
                </a:lnTo>
                <a:lnTo>
                  <a:pt x="246" y="2178"/>
                </a:lnTo>
                <a:lnTo>
                  <a:pt x="246" y="0"/>
                </a:lnTo>
                <a:lnTo>
                  <a:pt x="28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7529513" y="1610018"/>
            <a:ext cx="147638" cy="1392238"/>
          </a:xfrm>
          <a:custGeom>
            <a:avLst/>
            <a:gdLst/>
            <a:ahLst/>
            <a:cxnLst>
              <a:cxn ang="0">
                <a:pos x="280" y="2183"/>
              </a:cxn>
              <a:cxn ang="0">
                <a:pos x="126" y="2496"/>
              </a:cxn>
              <a:cxn ang="0">
                <a:pos x="137" y="2508"/>
              </a:cxn>
              <a:cxn ang="0">
                <a:pos x="145" y="2523"/>
              </a:cxn>
              <a:cxn ang="0">
                <a:pos x="151" y="2538"/>
              </a:cxn>
              <a:cxn ang="0">
                <a:pos x="153" y="2555"/>
              </a:cxn>
              <a:cxn ang="0">
                <a:pos x="151" y="2571"/>
              </a:cxn>
              <a:cxn ang="0">
                <a:pos x="146" y="2585"/>
              </a:cxn>
              <a:cxn ang="0">
                <a:pos x="140" y="2599"/>
              </a:cxn>
              <a:cxn ang="0">
                <a:pos x="131" y="2609"/>
              </a:cxn>
              <a:cxn ang="0">
                <a:pos x="119" y="2619"/>
              </a:cxn>
              <a:cxn ang="0">
                <a:pos x="107" y="2626"/>
              </a:cxn>
              <a:cxn ang="0">
                <a:pos x="92" y="2631"/>
              </a:cxn>
              <a:cxn ang="0">
                <a:pos x="77" y="2632"/>
              </a:cxn>
              <a:cxn ang="0">
                <a:pos x="61" y="2631"/>
              </a:cxn>
              <a:cxn ang="0">
                <a:pos x="47" y="2626"/>
              </a:cxn>
              <a:cxn ang="0">
                <a:pos x="33" y="2619"/>
              </a:cxn>
              <a:cxn ang="0">
                <a:pos x="22" y="2609"/>
              </a:cxn>
              <a:cxn ang="0">
                <a:pos x="13" y="2599"/>
              </a:cxn>
              <a:cxn ang="0">
                <a:pos x="6" y="2585"/>
              </a:cxn>
              <a:cxn ang="0">
                <a:pos x="1" y="2571"/>
              </a:cxn>
              <a:cxn ang="0">
                <a:pos x="0" y="2555"/>
              </a:cxn>
              <a:cxn ang="0">
                <a:pos x="1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2" y="2501"/>
              </a:cxn>
              <a:cxn ang="0">
                <a:pos x="33" y="2491"/>
              </a:cxn>
              <a:cxn ang="0">
                <a:pos x="47" y="2484"/>
              </a:cxn>
              <a:cxn ang="0">
                <a:pos x="61" y="2481"/>
              </a:cxn>
              <a:cxn ang="0">
                <a:pos x="77" y="2478"/>
              </a:cxn>
              <a:cxn ang="0">
                <a:pos x="94" y="2481"/>
              </a:cxn>
              <a:cxn ang="0">
                <a:pos x="245" y="0"/>
              </a:cxn>
            </a:cxnLst>
            <a:rect l="0" t="0" r="r" b="b"/>
            <a:pathLst>
              <a:path w="280" h="2632">
                <a:moveTo>
                  <a:pt x="280" y="0"/>
                </a:moveTo>
                <a:lnTo>
                  <a:pt x="280" y="2183"/>
                </a:lnTo>
                <a:lnTo>
                  <a:pt x="279" y="2190"/>
                </a:lnTo>
                <a:lnTo>
                  <a:pt x="126" y="2496"/>
                </a:lnTo>
                <a:lnTo>
                  <a:pt x="132" y="2502"/>
                </a:lnTo>
                <a:lnTo>
                  <a:pt x="137" y="2508"/>
                </a:lnTo>
                <a:lnTo>
                  <a:pt x="142" y="2516"/>
                </a:lnTo>
                <a:lnTo>
                  <a:pt x="145" y="2523"/>
                </a:lnTo>
                <a:lnTo>
                  <a:pt x="149" y="2530"/>
                </a:lnTo>
                <a:lnTo>
                  <a:pt x="151" y="2538"/>
                </a:lnTo>
                <a:lnTo>
                  <a:pt x="153" y="2547"/>
                </a:lnTo>
                <a:lnTo>
                  <a:pt x="153" y="2555"/>
                </a:lnTo>
                <a:lnTo>
                  <a:pt x="153" y="2564"/>
                </a:lnTo>
                <a:lnTo>
                  <a:pt x="151" y="2571"/>
                </a:lnTo>
                <a:lnTo>
                  <a:pt x="150" y="2578"/>
                </a:lnTo>
                <a:lnTo>
                  <a:pt x="146" y="2585"/>
                </a:lnTo>
                <a:lnTo>
                  <a:pt x="144" y="2593"/>
                </a:lnTo>
                <a:lnTo>
                  <a:pt x="140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5" y="2614"/>
                </a:lnTo>
                <a:lnTo>
                  <a:pt x="119" y="2619"/>
                </a:lnTo>
                <a:lnTo>
                  <a:pt x="113" y="2623"/>
                </a:lnTo>
                <a:lnTo>
                  <a:pt x="107" y="2626"/>
                </a:lnTo>
                <a:lnTo>
                  <a:pt x="100" y="2629"/>
                </a:lnTo>
                <a:lnTo>
                  <a:pt x="92" y="2631"/>
                </a:lnTo>
                <a:lnTo>
                  <a:pt x="84" y="2632"/>
                </a:lnTo>
                <a:lnTo>
                  <a:pt x="77" y="2632"/>
                </a:lnTo>
                <a:lnTo>
                  <a:pt x="68" y="2632"/>
                </a:lnTo>
                <a:lnTo>
                  <a:pt x="61" y="2631"/>
                </a:lnTo>
                <a:lnTo>
                  <a:pt x="54" y="2629"/>
                </a:lnTo>
                <a:lnTo>
                  <a:pt x="47" y="2626"/>
                </a:lnTo>
                <a:lnTo>
                  <a:pt x="39" y="2623"/>
                </a:lnTo>
                <a:lnTo>
                  <a:pt x="33" y="2619"/>
                </a:lnTo>
                <a:lnTo>
                  <a:pt x="27" y="2614"/>
                </a:lnTo>
                <a:lnTo>
                  <a:pt x="22" y="2609"/>
                </a:lnTo>
                <a:lnTo>
                  <a:pt x="18" y="2605"/>
                </a:lnTo>
                <a:lnTo>
                  <a:pt x="13" y="2599"/>
                </a:lnTo>
                <a:lnTo>
                  <a:pt x="9" y="2593"/>
                </a:lnTo>
                <a:lnTo>
                  <a:pt x="6" y="2585"/>
                </a:lnTo>
                <a:lnTo>
                  <a:pt x="3" y="2578"/>
                </a:lnTo>
                <a:lnTo>
                  <a:pt x="1" y="2571"/>
                </a:lnTo>
                <a:lnTo>
                  <a:pt x="0" y="2564"/>
                </a:lnTo>
                <a:lnTo>
                  <a:pt x="0" y="2555"/>
                </a:lnTo>
                <a:lnTo>
                  <a:pt x="0" y="2548"/>
                </a:lnTo>
                <a:lnTo>
                  <a:pt x="1" y="2540"/>
                </a:lnTo>
                <a:lnTo>
                  <a:pt x="3" y="2532"/>
                </a:lnTo>
                <a:lnTo>
                  <a:pt x="6" y="2525"/>
                </a:lnTo>
                <a:lnTo>
                  <a:pt x="9" y="2519"/>
                </a:lnTo>
                <a:lnTo>
                  <a:pt x="13" y="2513"/>
                </a:lnTo>
                <a:lnTo>
                  <a:pt x="18" y="2507"/>
                </a:lnTo>
                <a:lnTo>
                  <a:pt x="22" y="2501"/>
                </a:lnTo>
                <a:lnTo>
                  <a:pt x="27" y="2496"/>
                </a:lnTo>
                <a:lnTo>
                  <a:pt x="33" y="2491"/>
                </a:lnTo>
                <a:lnTo>
                  <a:pt x="39" y="2488"/>
                </a:lnTo>
                <a:lnTo>
                  <a:pt x="47" y="2484"/>
                </a:lnTo>
                <a:lnTo>
                  <a:pt x="54" y="2482"/>
                </a:lnTo>
                <a:lnTo>
                  <a:pt x="61" y="2481"/>
                </a:lnTo>
                <a:lnTo>
                  <a:pt x="68" y="2479"/>
                </a:lnTo>
                <a:lnTo>
                  <a:pt x="77" y="2478"/>
                </a:lnTo>
                <a:lnTo>
                  <a:pt x="85" y="2479"/>
                </a:lnTo>
                <a:lnTo>
                  <a:pt x="94" y="2481"/>
                </a:lnTo>
                <a:lnTo>
                  <a:pt x="245" y="2178"/>
                </a:lnTo>
                <a:lnTo>
                  <a:pt x="245" y="0"/>
                </a:lnTo>
                <a:lnTo>
                  <a:pt x="2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9318626" y="1610018"/>
            <a:ext cx="149225" cy="1392238"/>
          </a:xfrm>
          <a:custGeom>
            <a:avLst/>
            <a:gdLst/>
            <a:ahLst/>
            <a:cxnLst>
              <a:cxn ang="0">
                <a:pos x="282" y="2183"/>
              </a:cxn>
              <a:cxn ang="0">
                <a:pos x="126" y="2496"/>
              </a:cxn>
              <a:cxn ang="0">
                <a:pos x="138" y="2508"/>
              </a:cxn>
              <a:cxn ang="0">
                <a:pos x="147" y="2523"/>
              </a:cxn>
              <a:cxn ang="0">
                <a:pos x="152" y="2538"/>
              </a:cxn>
              <a:cxn ang="0">
                <a:pos x="154" y="2555"/>
              </a:cxn>
              <a:cxn ang="0">
                <a:pos x="153" y="2571"/>
              </a:cxn>
              <a:cxn ang="0">
                <a:pos x="148" y="2585"/>
              </a:cxn>
              <a:cxn ang="0">
                <a:pos x="141" y="2599"/>
              </a:cxn>
              <a:cxn ang="0">
                <a:pos x="131" y="2609"/>
              </a:cxn>
              <a:cxn ang="0">
                <a:pos x="120" y="2619"/>
              </a:cxn>
              <a:cxn ang="0">
                <a:pos x="107" y="2626"/>
              </a:cxn>
              <a:cxn ang="0">
                <a:pos x="93" y="2631"/>
              </a:cxn>
              <a:cxn ang="0">
                <a:pos x="77" y="2632"/>
              </a:cxn>
              <a:cxn ang="0">
                <a:pos x="61" y="2631"/>
              </a:cxn>
              <a:cxn ang="0">
                <a:pos x="47" y="2626"/>
              </a:cxn>
              <a:cxn ang="0">
                <a:pos x="34" y="2619"/>
              </a:cxn>
              <a:cxn ang="0">
                <a:pos x="23" y="2609"/>
              </a:cxn>
              <a:cxn ang="0">
                <a:pos x="13" y="2599"/>
              </a:cxn>
              <a:cxn ang="0">
                <a:pos x="6" y="2585"/>
              </a:cxn>
              <a:cxn ang="0">
                <a:pos x="2" y="2571"/>
              </a:cxn>
              <a:cxn ang="0">
                <a:pos x="0" y="2555"/>
              </a:cxn>
              <a:cxn ang="0">
                <a:pos x="2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3" y="2501"/>
              </a:cxn>
              <a:cxn ang="0">
                <a:pos x="34" y="2491"/>
              </a:cxn>
              <a:cxn ang="0">
                <a:pos x="47" y="2484"/>
              </a:cxn>
              <a:cxn ang="0">
                <a:pos x="61" y="2481"/>
              </a:cxn>
              <a:cxn ang="0">
                <a:pos x="77" y="2478"/>
              </a:cxn>
              <a:cxn ang="0">
                <a:pos x="95" y="2481"/>
              </a:cxn>
              <a:cxn ang="0">
                <a:pos x="246" y="0"/>
              </a:cxn>
            </a:cxnLst>
            <a:rect l="0" t="0" r="r" b="b"/>
            <a:pathLst>
              <a:path w="282" h="2632">
                <a:moveTo>
                  <a:pt x="282" y="0"/>
                </a:moveTo>
                <a:lnTo>
                  <a:pt x="282" y="2183"/>
                </a:lnTo>
                <a:lnTo>
                  <a:pt x="279" y="2190"/>
                </a:lnTo>
                <a:lnTo>
                  <a:pt x="126" y="2496"/>
                </a:lnTo>
                <a:lnTo>
                  <a:pt x="132" y="2502"/>
                </a:lnTo>
                <a:lnTo>
                  <a:pt x="138" y="2508"/>
                </a:lnTo>
                <a:lnTo>
                  <a:pt x="142" y="2516"/>
                </a:lnTo>
                <a:lnTo>
                  <a:pt x="147" y="2523"/>
                </a:lnTo>
                <a:lnTo>
                  <a:pt x="149" y="2530"/>
                </a:lnTo>
                <a:lnTo>
                  <a:pt x="152" y="2538"/>
                </a:lnTo>
                <a:lnTo>
                  <a:pt x="153" y="2547"/>
                </a:lnTo>
                <a:lnTo>
                  <a:pt x="154" y="2555"/>
                </a:lnTo>
                <a:lnTo>
                  <a:pt x="154" y="2564"/>
                </a:lnTo>
                <a:lnTo>
                  <a:pt x="153" y="2571"/>
                </a:lnTo>
                <a:lnTo>
                  <a:pt x="150" y="2578"/>
                </a:lnTo>
                <a:lnTo>
                  <a:pt x="148" y="2585"/>
                </a:lnTo>
                <a:lnTo>
                  <a:pt x="144" y="2593"/>
                </a:lnTo>
                <a:lnTo>
                  <a:pt x="141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6" y="2614"/>
                </a:lnTo>
                <a:lnTo>
                  <a:pt x="120" y="2619"/>
                </a:lnTo>
                <a:lnTo>
                  <a:pt x="113" y="2623"/>
                </a:lnTo>
                <a:lnTo>
                  <a:pt x="107" y="2626"/>
                </a:lnTo>
                <a:lnTo>
                  <a:pt x="100" y="2629"/>
                </a:lnTo>
                <a:lnTo>
                  <a:pt x="93" y="2631"/>
                </a:lnTo>
                <a:lnTo>
                  <a:pt x="85" y="2632"/>
                </a:lnTo>
                <a:lnTo>
                  <a:pt x="77" y="2632"/>
                </a:lnTo>
                <a:lnTo>
                  <a:pt x="70" y="2632"/>
                </a:lnTo>
                <a:lnTo>
                  <a:pt x="61" y="2631"/>
                </a:lnTo>
                <a:lnTo>
                  <a:pt x="54" y="2629"/>
                </a:lnTo>
                <a:lnTo>
                  <a:pt x="47" y="2626"/>
                </a:lnTo>
                <a:lnTo>
                  <a:pt x="41" y="2623"/>
                </a:lnTo>
                <a:lnTo>
                  <a:pt x="34" y="2619"/>
                </a:lnTo>
                <a:lnTo>
                  <a:pt x="29" y="2614"/>
                </a:lnTo>
                <a:lnTo>
                  <a:pt x="23" y="2609"/>
                </a:lnTo>
                <a:lnTo>
                  <a:pt x="18" y="2605"/>
                </a:lnTo>
                <a:lnTo>
                  <a:pt x="13" y="2599"/>
                </a:lnTo>
                <a:lnTo>
                  <a:pt x="10" y="2593"/>
                </a:lnTo>
                <a:lnTo>
                  <a:pt x="6" y="2585"/>
                </a:lnTo>
                <a:lnTo>
                  <a:pt x="4" y="2578"/>
                </a:lnTo>
                <a:lnTo>
                  <a:pt x="2" y="2571"/>
                </a:lnTo>
                <a:lnTo>
                  <a:pt x="1" y="2564"/>
                </a:lnTo>
                <a:lnTo>
                  <a:pt x="0" y="2555"/>
                </a:lnTo>
                <a:lnTo>
                  <a:pt x="1" y="2548"/>
                </a:lnTo>
                <a:lnTo>
                  <a:pt x="2" y="2540"/>
                </a:lnTo>
                <a:lnTo>
                  <a:pt x="4" y="2532"/>
                </a:lnTo>
                <a:lnTo>
                  <a:pt x="6" y="2525"/>
                </a:lnTo>
                <a:lnTo>
                  <a:pt x="10" y="2519"/>
                </a:lnTo>
                <a:lnTo>
                  <a:pt x="13" y="2513"/>
                </a:lnTo>
                <a:lnTo>
                  <a:pt x="18" y="2507"/>
                </a:lnTo>
                <a:lnTo>
                  <a:pt x="23" y="2501"/>
                </a:lnTo>
                <a:lnTo>
                  <a:pt x="29" y="2496"/>
                </a:lnTo>
                <a:lnTo>
                  <a:pt x="34" y="2491"/>
                </a:lnTo>
                <a:lnTo>
                  <a:pt x="41" y="2488"/>
                </a:lnTo>
                <a:lnTo>
                  <a:pt x="47" y="2484"/>
                </a:lnTo>
                <a:lnTo>
                  <a:pt x="54" y="2482"/>
                </a:lnTo>
                <a:lnTo>
                  <a:pt x="61" y="2481"/>
                </a:lnTo>
                <a:lnTo>
                  <a:pt x="70" y="2479"/>
                </a:lnTo>
                <a:lnTo>
                  <a:pt x="77" y="2478"/>
                </a:lnTo>
                <a:lnTo>
                  <a:pt x="85" y="2479"/>
                </a:lnTo>
                <a:lnTo>
                  <a:pt x="95" y="2481"/>
                </a:lnTo>
                <a:lnTo>
                  <a:pt x="246" y="2178"/>
                </a:lnTo>
                <a:lnTo>
                  <a:pt x="246" y="0"/>
                </a:lnTo>
                <a:lnTo>
                  <a:pt x="28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11120438" y="1610018"/>
            <a:ext cx="149225" cy="1392238"/>
          </a:xfrm>
          <a:custGeom>
            <a:avLst/>
            <a:gdLst/>
            <a:ahLst/>
            <a:cxnLst>
              <a:cxn ang="0">
                <a:pos x="282" y="2183"/>
              </a:cxn>
              <a:cxn ang="0">
                <a:pos x="127" y="2496"/>
              </a:cxn>
              <a:cxn ang="0">
                <a:pos x="139" y="2508"/>
              </a:cxn>
              <a:cxn ang="0">
                <a:pos x="147" y="2523"/>
              </a:cxn>
              <a:cxn ang="0">
                <a:pos x="152" y="2538"/>
              </a:cxn>
              <a:cxn ang="0">
                <a:pos x="154" y="2555"/>
              </a:cxn>
              <a:cxn ang="0">
                <a:pos x="153" y="2571"/>
              </a:cxn>
              <a:cxn ang="0">
                <a:pos x="148" y="2585"/>
              </a:cxn>
              <a:cxn ang="0">
                <a:pos x="141" y="2599"/>
              </a:cxn>
              <a:cxn ang="0">
                <a:pos x="131" y="2609"/>
              </a:cxn>
              <a:cxn ang="0">
                <a:pos x="121" y="2619"/>
              </a:cxn>
              <a:cxn ang="0">
                <a:pos x="107" y="2626"/>
              </a:cxn>
              <a:cxn ang="0">
                <a:pos x="93" y="2631"/>
              </a:cxn>
              <a:cxn ang="0">
                <a:pos x="77" y="2632"/>
              </a:cxn>
              <a:cxn ang="0">
                <a:pos x="62" y="2631"/>
              </a:cxn>
              <a:cxn ang="0">
                <a:pos x="47" y="2626"/>
              </a:cxn>
              <a:cxn ang="0">
                <a:pos x="35" y="2619"/>
              </a:cxn>
              <a:cxn ang="0">
                <a:pos x="23" y="2609"/>
              </a:cxn>
              <a:cxn ang="0">
                <a:pos x="13" y="2599"/>
              </a:cxn>
              <a:cxn ang="0">
                <a:pos x="6" y="2585"/>
              </a:cxn>
              <a:cxn ang="0">
                <a:pos x="3" y="2571"/>
              </a:cxn>
              <a:cxn ang="0">
                <a:pos x="0" y="2555"/>
              </a:cxn>
              <a:cxn ang="0">
                <a:pos x="3" y="2540"/>
              </a:cxn>
              <a:cxn ang="0">
                <a:pos x="6" y="2525"/>
              </a:cxn>
              <a:cxn ang="0">
                <a:pos x="13" y="2513"/>
              </a:cxn>
              <a:cxn ang="0">
                <a:pos x="23" y="2501"/>
              </a:cxn>
              <a:cxn ang="0">
                <a:pos x="35" y="2491"/>
              </a:cxn>
              <a:cxn ang="0">
                <a:pos x="47" y="2484"/>
              </a:cxn>
              <a:cxn ang="0">
                <a:pos x="62" y="2481"/>
              </a:cxn>
              <a:cxn ang="0">
                <a:pos x="77" y="2478"/>
              </a:cxn>
              <a:cxn ang="0">
                <a:pos x="95" y="2481"/>
              </a:cxn>
              <a:cxn ang="0">
                <a:pos x="246" y="0"/>
              </a:cxn>
            </a:cxnLst>
            <a:rect l="0" t="0" r="r" b="b"/>
            <a:pathLst>
              <a:path w="282" h="2632">
                <a:moveTo>
                  <a:pt x="282" y="0"/>
                </a:moveTo>
                <a:lnTo>
                  <a:pt x="282" y="2183"/>
                </a:lnTo>
                <a:lnTo>
                  <a:pt x="280" y="2190"/>
                </a:lnTo>
                <a:lnTo>
                  <a:pt x="127" y="2496"/>
                </a:lnTo>
                <a:lnTo>
                  <a:pt x="133" y="2502"/>
                </a:lnTo>
                <a:lnTo>
                  <a:pt x="139" y="2508"/>
                </a:lnTo>
                <a:lnTo>
                  <a:pt x="144" y="2516"/>
                </a:lnTo>
                <a:lnTo>
                  <a:pt x="147" y="2523"/>
                </a:lnTo>
                <a:lnTo>
                  <a:pt x="150" y="2530"/>
                </a:lnTo>
                <a:lnTo>
                  <a:pt x="152" y="2538"/>
                </a:lnTo>
                <a:lnTo>
                  <a:pt x="154" y="2547"/>
                </a:lnTo>
                <a:lnTo>
                  <a:pt x="154" y="2555"/>
                </a:lnTo>
                <a:lnTo>
                  <a:pt x="154" y="2564"/>
                </a:lnTo>
                <a:lnTo>
                  <a:pt x="153" y="2571"/>
                </a:lnTo>
                <a:lnTo>
                  <a:pt x="151" y="2578"/>
                </a:lnTo>
                <a:lnTo>
                  <a:pt x="148" y="2585"/>
                </a:lnTo>
                <a:lnTo>
                  <a:pt x="145" y="2593"/>
                </a:lnTo>
                <a:lnTo>
                  <a:pt x="141" y="2599"/>
                </a:lnTo>
                <a:lnTo>
                  <a:pt x="136" y="2605"/>
                </a:lnTo>
                <a:lnTo>
                  <a:pt x="131" y="2609"/>
                </a:lnTo>
                <a:lnTo>
                  <a:pt x="127" y="2614"/>
                </a:lnTo>
                <a:lnTo>
                  <a:pt x="121" y="2619"/>
                </a:lnTo>
                <a:lnTo>
                  <a:pt x="115" y="2623"/>
                </a:lnTo>
                <a:lnTo>
                  <a:pt x="107" y="2626"/>
                </a:lnTo>
                <a:lnTo>
                  <a:pt x="100" y="2629"/>
                </a:lnTo>
                <a:lnTo>
                  <a:pt x="93" y="2631"/>
                </a:lnTo>
                <a:lnTo>
                  <a:pt x="86" y="2632"/>
                </a:lnTo>
                <a:lnTo>
                  <a:pt x="77" y="2632"/>
                </a:lnTo>
                <a:lnTo>
                  <a:pt x="70" y="2632"/>
                </a:lnTo>
                <a:lnTo>
                  <a:pt x="62" y="2631"/>
                </a:lnTo>
                <a:lnTo>
                  <a:pt x="54" y="2629"/>
                </a:lnTo>
                <a:lnTo>
                  <a:pt x="47" y="2626"/>
                </a:lnTo>
                <a:lnTo>
                  <a:pt x="41" y="2623"/>
                </a:lnTo>
                <a:lnTo>
                  <a:pt x="35" y="2619"/>
                </a:lnTo>
                <a:lnTo>
                  <a:pt x="29" y="2614"/>
                </a:lnTo>
                <a:lnTo>
                  <a:pt x="23" y="2609"/>
                </a:lnTo>
                <a:lnTo>
                  <a:pt x="18" y="2605"/>
                </a:lnTo>
                <a:lnTo>
                  <a:pt x="13" y="2599"/>
                </a:lnTo>
                <a:lnTo>
                  <a:pt x="10" y="2593"/>
                </a:lnTo>
                <a:lnTo>
                  <a:pt x="6" y="2585"/>
                </a:lnTo>
                <a:lnTo>
                  <a:pt x="4" y="2578"/>
                </a:lnTo>
                <a:lnTo>
                  <a:pt x="3" y="2571"/>
                </a:lnTo>
                <a:lnTo>
                  <a:pt x="1" y="2564"/>
                </a:lnTo>
                <a:lnTo>
                  <a:pt x="0" y="2555"/>
                </a:lnTo>
                <a:lnTo>
                  <a:pt x="1" y="2548"/>
                </a:lnTo>
                <a:lnTo>
                  <a:pt x="3" y="2540"/>
                </a:lnTo>
                <a:lnTo>
                  <a:pt x="4" y="2532"/>
                </a:lnTo>
                <a:lnTo>
                  <a:pt x="6" y="2525"/>
                </a:lnTo>
                <a:lnTo>
                  <a:pt x="10" y="2519"/>
                </a:lnTo>
                <a:lnTo>
                  <a:pt x="13" y="2513"/>
                </a:lnTo>
                <a:lnTo>
                  <a:pt x="18" y="2507"/>
                </a:lnTo>
                <a:lnTo>
                  <a:pt x="23" y="2501"/>
                </a:lnTo>
                <a:lnTo>
                  <a:pt x="29" y="2496"/>
                </a:lnTo>
                <a:lnTo>
                  <a:pt x="35" y="2491"/>
                </a:lnTo>
                <a:lnTo>
                  <a:pt x="41" y="2488"/>
                </a:lnTo>
                <a:lnTo>
                  <a:pt x="47" y="2484"/>
                </a:lnTo>
                <a:lnTo>
                  <a:pt x="54" y="2482"/>
                </a:lnTo>
                <a:lnTo>
                  <a:pt x="62" y="2481"/>
                </a:lnTo>
                <a:lnTo>
                  <a:pt x="70" y="2479"/>
                </a:lnTo>
                <a:lnTo>
                  <a:pt x="77" y="2478"/>
                </a:lnTo>
                <a:lnTo>
                  <a:pt x="87" y="2479"/>
                </a:lnTo>
                <a:lnTo>
                  <a:pt x="95" y="2481"/>
                </a:lnTo>
                <a:lnTo>
                  <a:pt x="246" y="2178"/>
                </a:lnTo>
                <a:lnTo>
                  <a:pt x="246" y="0"/>
                </a:lnTo>
                <a:lnTo>
                  <a:pt x="28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9088438" y="4065881"/>
            <a:ext cx="149225" cy="1392238"/>
          </a:xfrm>
          <a:custGeom>
            <a:avLst/>
            <a:gdLst/>
            <a:ahLst/>
            <a:cxnLst>
              <a:cxn ang="0">
                <a:pos x="0" y="449"/>
              </a:cxn>
              <a:cxn ang="0">
                <a:pos x="154" y="136"/>
              </a:cxn>
              <a:cxn ang="0">
                <a:pos x="144" y="124"/>
              </a:cxn>
              <a:cxn ang="0">
                <a:pos x="135" y="109"/>
              </a:cxn>
              <a:cxn ang="0">
                <a:pos x="129" y="94"/>
              </a:cxn>
              <a:cxn ang="0">
                <a:pos x="128" y="77"/>
              </a:cxn>
              <a:cxn ang="0">
                <a:pos x="129" y="61"/>
              </a:cxn>
              <a:cxn ang="0">
                <a:pos x="134" y="47"/>
              </a:cxn>
              <a:cxn ang="0">
                <a:pos x="141" y="33"/>
              </a:cxn>
              <a:cxn ang="0">
                <a:pos x="150" y="23"/>
              </a:cxn>
              <a:cxn ang="0">
                <a:pos x="162" y="13"/>
              </a:cxn>
              <a:cxn ang="0">
                <a:pos x="175" y="6"/>
              </a:cxn>
              <a:cxn ang="0">
                <a:pos x="189" y="1"/>
              </a:cxn>
              <a:cxn ang="0">
                <a:pos x="204" y="0"/>
              </a:cxn>
              <a:cxn ang="0">
                <a:pos x="219" y="1"/>
              </a:cxn>
              <a:cxn ang="0">
                <a:pos x="234" y="6"/>
              </a:cxn>
              <a:cxn ang="0">
                <a:pos x="247" y="13"/>
              </a:cxn>
              <a:cxn ang="0">
                <a:pos x="259" y="23"/>
              </a:cxn>
              <a:cxn ang="0">
                <a:pos x="268" y="33"/>
              </a:cxn>
              <a:cxn ang="0">
                <a:pos x="275" y="47"/>
              </a:cxn>
              <a:cxn ang="0">
                <a:pos x="280" y="61"/>
              </a:cxn>
              <a:cxn ang="0">
                <a:pos x="281" y="77"/>
              </a:cxn>
              <a:cxn ang="0">
                <a:pos x="280" y="92"/>
              </a:cxn>
              <a:cxn ang="0">
                <a:pos x="275" y="107"/>
              </a:cxn>
              <a:cxn ang="0">
                <a:pos x="268" y="119"/>
              </a:cxn>
              <a:cxn ang="0">
                <a:pos x="259" y="131"/>
              </a:cxn>
              <a:cxn ang="0">
                <a:pos x="247" y="141"/>
              </a:cxn>
              <a:cxn ang="0">
                <a:pos x="234" y="148"/>
              </a:cxn>
              <a:cxn ang="0">
                <a:pos x="219" y="151"/>
              </a:cxn>
              <a:cxn ang="0">
                <a:pos x="204" y="154"/>
              </a:cxn>
              <a:cxn ang="0">
                <a:pos x="187" y="151"/>
              </a:cxn>
              <a:cxn ang="0">
                <a:pos x="36" y="2632"/>
              </a:cxn>
            </a:cxnLst>
            <a:rect l="0" t="0" r="r" b="b"/>
            <a:pathLst>
              <a:path w="281" h="2632">
                <a:moveTo>
                  <a:pt x="0" y="2632"/>
                </a:moveTo>
                <a:lnTo>
                  <a:pt x="0" y="449"/>
                </a:lnTo>
                <a:lnTo>
                  <a:pt x="1" y="442"/>
                </a:lnTo>
                <a:lnTo>
                  <a:pt x="154" y="136"/>
                </a:lnTo>
                <a:lnTo>
                  <a:pt x="148" y="130"/>
                </a:lnTo>
                <a:lnTo>
                  <a:pt x="144" y="124"/>
                </a:lnTo>
                <a:lnTo>
                  <a:pt x="139" y="116"/>
                </a:lnTo>
                <a:lnTo>
                  <a:pt x="135" y="109"/>
                </a:lnTo>
                <a:lnTo>
                  <a:pt x="132" y="102"/>
                </a:lnTo>
                <a:lnTo>
                  <a:pt x="129" y="94"/>
                </a:lnTo>
                <a:lnTo>
                  <a:pt x="128" y="85"/>
                </a:lnTo>
                <a:lnTo>
                  <a:pt x="128" y="77"/>
                </a:lnTo>
                <a:lnTo>
                  <a:pt x="128" y="68"/>
                </a:lnTo>
                <a:lnTo>
                  <a:pt x="129" y="61"/>
                </a:lnTo>
                <a:lnTo>
                  <a:pt x="132" y="54"/>
                </a:lnTo>
                <a:lnTo>
                  <a:pt x="134" y="47"/>
                </a:lnTo>
                <a:lnTo>
                  <a:pt x="136" y="39"/>
                </a:lnTo>
                <a:lnTo>
                  <a:pt x="141" y="33"/>
                </a:lnTo>
                <a:lnTo>
                  <a:pt x="145" y="27"/>
                </a:lnTo>
                <a:lnTo>
                  <a:pt x="150" y="23"/>
                </a:lnTo>
                <a:lnTo>
                  <a:pt x="156" y="18"/>
                </a:lnTo>
                <a:lnTo>
                  <a:pt x="162" y="13"/>
                </a:lnTo>
                <a:lnTo>
                  <a:pt x="168" y="9"/>
                </a:lnTo>
                <a:lnTo>
                  <a:pt x="175" y="6"/>
                </a:lnTo>
                <a:lnTo>
                  <a:pt x="182" y="3"/>
                </a:lnTo>
                <a:lnTo>
                  <a:pt x="189" y="1"/>
                </a:lnTo>
                <a:lnTo>
                  <a:pt x="197" y="0"/>
                </a:lnTo>
                <a:lnTo>
                  <a:pt x="204" y="0"/>
                </a:lnTo>
                <a:lnTo>
                  <a:pt x="212" y="0"/>
                </a:lnTo>
                <a:lnTo>
                  <a:pt x="219" y="1"/>
                </a:lnTo>
                <a:lnTo>
                  <a:pt x="227" y="3"/>
                </a:lnTo>
                <a:lnTo>
                  <a:pt x="234" y="6"/>
                </a:lnTo>
                <a:lnTo>
                  <a:pt x="241" y="9"/>
                </a:lnTo>
                <a:lnTo>
                  <a:pt x="247" y="13"/>
                </a:lnTo>
                <a:lnTo>
                  <a:pt x="253" y="18"/>
                </a:lnTo>
                <a:lnTo>
                  <a:pt x="259" y="23"/>
                </a:lnTo>
                <a:lnTo>
                  <a:pt x="264" y="27"/>
                </a:lnTo>
                <a:lnTo>
                  <a:pt x="268" y="33"/>
                </a:lnTo>
                <a:lnTo>
                  <a:pt x="272" y="39"/>
                </a:lnTo>
                <a:lnTo>
                  <a:pt x="275" y="47"/>
                </a:lnTo>
                <a:lnTo>
                  <a:pt x="277" y="54"/>
                </a:lnTo>
                <a:lnTo>
                  <a:pt x="280" y="61"/>
                </a:lnTo>
                <a:lnTo>
                  <a:pt x="281" y="68"/>
                </a:lnTo>
                <a:lnTo>
                  <a:pt x="281" y="77"/>
                </a:lnTo>
                <a:lnTo>
                  <a:pt x="281" y="84"/>
                </a:lnTo>
                <a:lnTo>
                  <a:pt x="280" y="92"/>
                </a:lnTo>
                <a:lnTo>
                  <a:pt x="277" y="100"/>
                </a:lnTo>
                <a:lnTo>
                  <a:pt x="275" y="107"/>
                </a:lnTo>
                <a:lnTo>
                  <a:pt x="272" y="113"/>
                </a:lnTo>
                <a:lnTo>
                  <a:pt x="268" y="119"/>
                </a:lnTo>
                <a:lnTo>
                  <a:pt x="264" y="125"/>
                </a:lnTo>
                <a:lnTo>
                  <a:pt x="259" y="131"/>
                </a:lnTo>
                <a:lnTo>
                  <a:pt x="253" y="136"/>
                </a:lnTo>
                <a:lnTo>
                  <a:pt x="247" y="141"/>
                </a:lnTo>
                <a:lnTo>
                  <a:pt x="241" y="144"/>
                </a:lnTo>
                <a:lnTo>
                  <a:pt x="234" y="148"/>
                </a:lnTo>
                <a:lnTo>
                  <a:pt x="227" y="150"/>
                </a:lnTo>
                <a:lnTo>
                  <a:pt x="219" y="151"/>
                </a:lnTo>
                <a:lnTo>
                  <a:pt x="212" y="153"/>
                </a:lnTo>
                <a:lnTo>
                  <a:pt x="204" y="154"/>
                </a:lnTo>
                <a:lnTo>
                  <a:pt x="195" y="153"/>
                </a:lnTo>
                <a:lnTo>
                  <a:pt x="187" y="151"/>
                </a:lnTo>
                <a:lnTo>
                  <a:pt x="36" y="454"/>
                </a:lnTo>
                <a:lnTo>
                  <a:pt x="36" y="2632"/>
                </a:lnTo>
                <a:lnTo>
                  <a:pt x="0" y="263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7297738" y="4065881"/>
            <a:ext cx="149225" cy="1392238"/>
          </a:xfrm>
          <a:custGeom>
            <a:avLst/>
            <a:gdLst/>
            <a:ahLst/>
            <a:cxnLst>
              <a:cxn ang="0">
                <a:pos x="0" y="449"/>
              </a:cxn>
              <a:cxn ang="0">
                <a:pos x="155" y="136"/>
              </a:cxn>
              <a:cxn ang="0">
                <a:pos x="144" y="124"/>
              </a:cxn>
              <a:cxn ang="0">
                <a:pos x="135" y="109"/>
              </a:cxn>
              <a:cxn ang="0">
                <a:pos x="130" y="94"/>
              </a:cxn>
              <a:cxn ang="0">
                <a:pos x="127" y="77"/>
              </a:cxn>
              <a:cxn ang="0">
                <a:pos x="130" y="61"/>
              </a:cxn>
              <a:cxn ang="0">
                <a:pos x="133" y="47"/>
              </a:cxn>
              <a:cxn ang="0">
                <a:pos x="141" y="33"/>
              </a:cxn>
              <a:cxn ang="0">
                <a:pos x="150" y="23"/>
              </a:cxn>
              <a:cxn ang="0">
                <a:pos x="161" y="13"/>
              </a:cxn>
              <a:cxn ang="0">
                <a:pos x="174" y="6"/>
              </a:cxn>
              <a:cxn ang="0">
                <a:pos x="189" y="1"/>
              </a:cxn>
              <a:cxn ang="0">
                <a:pos x="204" y="0"/>
              </a:cxn>
              <a:cxn ang="0">
                <a:pos x="220" y="1"/>
              </a:cxn>
              <a:cxn ang="0">
                <a:pos x="234" y="6"/>
              </a:cxn>
              <a:cxn ang="0">
                <a:pos x="248" y="13"/>
              </a:cxn>
              <a:cxn ang="0">
                <a:pos x="259" y="23"/>
              </a:cxn>
              <a:cxn ang="0">
                <a:pos x="268" y="33"/>
              </a:cxn>
              <a:cxn ang="0">
                <a:pos x="275" y="47"/>
              </a:cxn>
              <a:cxn ang="0">
                <a:pos x="280" y="61"/>
              </a:cxn>
              <a:cxn ang="0">
                <a:pos x="281" y="77"/>
              </a:cxn>
              <a:cxn ang="0">
                <a:pos x="280" y="92"/>
              </a:cxn>
              <a:cxn ang="0">
                <a:pos x="275" y="107"/>
              </a:cxn>
              <a:cxn ang="0">
                <a:pos x="268" y="119"/>
              </a:cxn>
              <a:cxn ang="0">
                <a:pos x="259" y="131"/>
              </a:cxn>
              <a:cxn ang="0">
                <a:pos x="248" y="141"/>
              </a:cxn>
              <a:cxn ang="0">
                <a:pos x="234" y="148"/>
              </a:cxn>
              <a:cxn ang="0">
                <a:pos x="220" y="151"/>
              </a:cxn>
              <a:cxn ang="0">
                <a:pos x="204" y="154"/>
              </a:cxn>
              <a:cxn ang="0">
                <a:pos x="188" y="151"/>
              </a:cxn>
              <a:cxn ang="0">
                <a:pos x="36" y="2632"/>
              </a:cxn>
            </a:cxnLst>
            <a:rect l="0" t="0" r="r" b="b"/>
            <a:pathLst>
              <a:path w="281" h="2632">
                <a:moveTo>
                  <a:pt x="0" y="2632"/>
                </a:moveTo>
                <a:lnTo>
                  <a:pt x="0" y="449"/>
                </a:lnTo>
                <a:lnTo>
                  <a:pt x="2" y="442"/>
                </a:lnTo>
                <a:lnTo>
                  <a:pt x="155" y="136"/>
                </a:lnTo>
                <a:lnTo>
                  <a:pt x="149" y="130"/>
                </a:lnTo>
                <a:lnTo>
                  <a:pt x="144" y="124"/>
                </a:lnTo>
                <a:lnTo>
                  <a:pt x="139" y="116"/>
                </a:lnTo>
                <a:lnTo>
                  <a:pt x="135" y="109"/>
                </a:lnTo>
                <a:lnTo>
                  <a:pt x="132" y="102"/>
                </a:lnTo>
                <a:lnTo>
                  <a:pt x="130" y="94"/>
                </a:lnTo>
                <a:lnTo>
                  <a:pt x="129" y="85"/>
                </a:lnTo>
                <a:lnTo>
                  <a:pt x="127" y="77"/>
                </a:lnTo>
                <a:lnTo>
                  <a:pt x="129" y="68"/>
                </a:lnTo>
                <a:lnTo>
                  <a:pt x="130" y="61"/>
                </a:lnTo>
                <a:lnTo>
                  <a:pt x="131" y="54"/>
                </a:lnTo>
                <a:lnTo>
                  <a:pt x="133" y="47"/>
                </a:lnTo>
                <a:lnTo>
                  <a:pt x="137" y="39"/>
                </a:lnTo>
                <a:lnTo>
                  <a:pt x="141" y="33"/>
                </a:lnTo>
                <a:lnTo>
                  <a:pt x="145" y="27"/>
                </a:lnTo>
                <a:lnTo>
                  <a:pt x="150" y="23"/>
                </a:lnTo>
                <a:lnTo>
                  <a:pt x="156" y="18"/>
                </a:lnTo>
                <a:lnTo>
                  <a:pt x="161" y="13"/>
                </a:lnTo>
                <a:lnTo>
                  <a:pt x="168" y="9"/>
                </a:lnTo>
                <a:lnTo>
                  <a:pt x="174" y="6"/>
                </a:lnTo>
                <a:lnTo>
                  <a:pt x="182" y="3"/>
                </a:lnTo>
                <a:lnTo>
                  <a:pt x="189" y="1"/>
                </a:lnTo>
                <a:lnTo>
                  <a:pt x="197" y="0"/>
                </a:lnTo>
                <a:lnTo>
                  <a:pt x="204" y="0"/>
                </a:lnTo>
                <a:lnTo>
                  <a:pt x="213" y="0"/>
                </a:lnTo>
                <a:lnTo>
                  <a:pt x="220" y="1"/>
                </a:lnTo>
                <a:lnTo>
                  <a:pt x="227" y="3"/>
                </a:lnTo>
                <a:lnTo>
                  <a:pt x="234" y="6"/>
                </a:lnTo>
                <a:lnTo>
                  <a:pt x="241" y="9"/>
                </a:lnTo>
                <a:lnTo>
                  <a:pt x="248" y="13"/>
                </a:lnTo>
                <a:lnTo>
                  <a:pt x="254" y="18"/>
                </a:lnTo>
                <a:lnTo>
                  <a:pt x="259" y="23"/>
                </a:lnTo>
                <a:lnTo>
                  <a:pt x="263" y="27"/>
                </a:lnTo>
                <a:lnTo>
                  <a:pt x="268" y="33"/>
                </a:lnTo>
                <a:lnTo>
                  <a:pt x="272" y="39"/>
                </a:lnTo>
                <a:lnTo>
                  <a:pt x="275" y="47"/>
                </a:lnTo>
                <a:lnTo>
                  <a:pt x="278" y="54"/>
                </a:lnTo>
                <a:lnTo>
                  <a:pt x="280" y="61"/>
                </a:lnTo>
                <a:lnTo>
                  <a:pt x="281" y="68"/>
                </a:lnTo>
                <a:lnTo>
                  <a:pt x="281" y="77"/>
                </a:lnTo>
                <a:lnTo>
                  <a:pt x="281" y="84"/>
                </a:lnTo>
                <a:lnTo>
                  <a:pt x="280" y="92"/>
                </a:lnTo>
                <a:lnTo>
                  <a:pt x="278" y="100"/>
                </a:lnTo>
                <a:lnTo>
                  <a:pt x="275" y="107"/>
                </a:lnTo>
                <a:lnTo>
                  <a:pt x="272" y="113"/>
                </a:lnTo>
                <a:lnTo>
                  <a:pt x="268" y="119"/>
                </a:lnTo>
                <a:lnTo>
                  <a:pt x="263" y="125"/>
                </a:lnTo>
                <a:lnTo>
                  <a:pt x="259" y="131"/>
                </a:lnTo>
                <a:lnTo>
                  <a:pt x="254" y="136"/>
                </a:lnTo>
                <a:lnTo>
                  <a:pt x="248" y="141"/>
                </a:lnTo>
                <a:lnTo>
                  <a:pt x="241" y="144"/>
                </a:lnTo>
                <a:lnTo>
                  <a:pt x="234" y="148"/>
                </a:lnTo>
                <a:lnTo>
                  <a:pt x="227" y="150"/>
                </a:lnTo>
                <a:lnTo>
                  <a:pt x="220" y="151"/>
                </a:lnTo>
                <a:lnTo>
                  <a:pt x="213" y="153"/>
                </a:lnTo>
                <a:lnTo>
                  <a:pt x="204" y="154"/>
                </a:lnTo>
                <a:lnTo>
                  <a:pt x="196" y="153"/>
                </a:lnTo>
                <a:lnTo>
                  <a:pt x="188" y="151"/>
                </a:lnTo>
                <a:lnTo>
                  <a:pt x="36" y="454"/>
                </a:lnTo>
                <a:lnTo>
                  <a:pt x="36" y="2632"/>
                </a:lnTo>
                <a:lnTo>
                  <a:pt x="0" y="2632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5519738" y="4065881"/>
            <a:ext cx="149225" cy="1392238"/>
          </a:xfrm>
          <a:custGeom>
            <a:avLst/>
            <a:gdLst/>
            <a:ahLst/>
            <a:cxnLst>
              <a:cxn ang="0">
                <a:pos x="0" y="449"/>
              </a:cxn>
              <a:cxn ang="0">
                <a:pos x="154" y="136"/>
              </a:cxn>
              <a:cxn ang="0">
                <a:pos x="143" y="124"/>
              </a:cxn>
              <a:cxn ang="0">
                <a:pos x="135" y="109"/>
              </a:cxn>
              <a:cxn ang="0">
                <a:pos x="129" y="94"/>
              </a:cxn>
              <a:cxn ang="0">
                <a:pos x="128" y="77"/>
              </a:cxn>
              <a:cxn ang="0">
                <a:pos x="129" y="61"/>
              </a:cxn>
              <a:cxn ang="0">
                <a:pos x="134" y="47"/>
              </a:cxn>
              <a:cxn ang="0">
                <a:pos x="141" y="33"/>
              </a:cxn>
              <a:cxn ang="0">
                <a:pos x="149" y="23"/>
              </a:cxn>
              <a:cxn ang="0">
                <a:pos x="162" y="13"/>
              </a:cxn>
              <a:cxn ang="0">
                <a:pos x="175" y="6"/>
              </a:cxn>
              <a:cxn ang="0">
                <a:pos x="189" y="1"/>
              </a:cxn>
              <a:cxn ang="0">
                <a:pos x="204" y="0"/>
              </a:cxn>
              <a:cxn ang="0">
                <a:pos x="219" y="1"/>
              </a:cxn>
              <a:cxn ang="0">
                <a:pos x="234" y="6"/>
              </a:cxn>
              <a:cxn ang="0">
                <a:pos x="247" y="13"/>
              </a:cxn>
              <a:cxn ang="0">
                <a:pos x="259" y="23"/>
              </a:cxn>
              <a:cxn ang="0">
                <a:pos x="267" y="33"/>
              </a:cxn>
              <a:cxn ang="0">
                <a:pos x="275" y="47"/>
              </a:cxn>
              <a:cxn ang="0">
                <a:pos x="280" y="61"/>
              </a:cxn>
              <a:cxn ang="0">
                <a:pos x="281" y="77"/>
              </a:cxn>
              <a:cxn ang="0">
                <a:pos x="280" y="92"/>
              </a:cxn>
              <a:cxn ang="0">
                <a:pos x="275" y="107"/>
              </a:cxn>
              <a:cxn ang="0">
                <a:pos x="267" y="119"/>
              </a:cxn>
              <a:cxn ang="0">
                <a:pos x="259" y="131"/>
              </a:cxn>
              <a:cxn ang="0">
                <a:pos x="247" y="141"/>
              </a:cxn>
              <a:cxn ang="0">
                <a:pos x="234" y="148"/>
              </a:cxn>
              <a:cxn ang="0">
                <a:pos x="219" y="151"/>
              </a:cxn>
              <a:cxn ang="0">
                <a:pos x="204" y="154"/>
              </a:cxn>
              <a:cxn ang="0">
                <a:pos x="187" y="151"/>
              </a:cxn>
              <a:cxn ang="0">
                <a:pos x="36" y="2632"/>
              </a:cxn>
            </a:cxnLst>
            <a:rect l="0" t="0" r="r" b="b"/>
            <a:pathLst>
              <a:path w="281" h="2632">
                <a:moveTo>
                  <a:pt x="0" y="2632"/>
                </a:moveTo>
                <a:lnTo>
                  <a:pt x="0" y="449"/>
                </a:lnTo>
                <a:lnTo>
                  <a:pt x="1" y="442"/>
                </a:lnTo>
                <a:lnTo>
                  <a:pt x="154" y="136"/>
                </a:lnTo>
                <a:lnTo>
                  <a:pt x="148" y="130"/>
                </a:lnTo>
                <a:lnTo>
                  <a:pt x="143" y="124"/>
                </a:lnTo>
                <a:lnTo>
                  <a:pt x="139" y="116"/>
                </a:lnTo>
                <a:lnTo>
                  <a:pt x="135" y="109"/>
                </a:lnTo>
                <a:lnTo>
                  <a:pt x="131" y="102"/>
                </a:lnTo>
                <a:lnTo>
                  <a:pt x="129" y="94"/>
                </a:lnTo>
                <a:lnTo>
                  <a:pt x="128" y="85"/>
                </a:lnTo>
                <a:lnTo>
                  <a:pt x="128" y="77"/>
                </a:lnTo>
                <a:lnTo>
                  <a:pt x="128" y="68"/>
                </a:lnTo>
                <a:lnTo>
                  <a:pt x="129" y="61"/>
                </a:lnTo>
                <a:lnTo>
                  <a:pt x="131" y="54"/>
                </a:lnTo>
                <a:lnTo>
                  <a:pt x="134" y="47"/>
                </a:lnTo>
                <a:lnTo>
                  <a:pt x="136" y="39"/>
                </a:lnTo>
                <a:lnTo>
                  <a:pt x="141" y="33"/>
                </a:lnTo>
                <a:lnTo>
                  <a:pt x="145" y="27"/>
                </a:lnTo>
                <a:lnTo>
                  <a:pt x="149" y="23"/>
                </a:lnTo>
                <a:lnTo>
                  <a:pt x="156" y="18"/>
                </a:lnTo>
                <a:lnTo>
                  <a:pt x="162" y="13"/>
                </a:lnTo>
                <a:lnTo>
                  <a:pt x="168" y="9"/>
                </a:lnTo>
                <a:lnTo>
                  <a:pt x="175" y="6"/>
                </a:lnTo>
                <a:lnTo>
                  <a:pt x="181" y="3"/>
                </a:lnTo>
                <a:lnTo>
                  <a:pt x="189" y="1"/>
                </a:lnTo>
                <a:lnTo>
                  <a:pt x="196" y="0"/>
                </a:lnTo>
                <a:lnTo>
                  <a:pt x="204" y="0"/>
                </a:lnTo>
                <a:lnTo>
                  <a:pt x="212" y="0"/>
                </a:lnTo>
                <a:lnTo>
                  <a:pt x="219" y="1"/>
                </a:lnTo>
                <a:lnTo>
                  <a:pt x="227" y="3"/>
                </a:lnTo>
                <a:lnTo>
                  <a:pt x="234" y="6"/>
                </a:lnTo>
                <a:lnTo>
                  <a:pt x="241" y="9"/>
                </a:lnTo>
                <a:lnTo>
                  <a:pt x="247" y="13"/>
                </a:lnTo>
                <a:lnTo>
                  <a:pt x="253" y="18"/>
                </a:lnTo>
                <a:lnTo>
                  <a:pt x="259" y="23"/>
                </a:lnTo>
                <a:lnTo>
                  <a:pt x="264" y="27"/>
                </a:lnTo>
                <a:lnTo>
                  <a:pt x="267" y="33"/>
                </a:lnTo>
                <a:lnTo>
                  <a:pt x="271" y="39"/>
                </a:lnTo>
                <a:lnTo>
                  <a:pt x="275" y="47"/>
                </a:lnTo>
                <a:lnTo>
                  <a:pt x="277" y="54"/>
                </a:lnTo>
                <a:lnTo>
                  <a:pt x="280" y="61"/>
                </a:lnTo>
                <a:lnTo>
                  <a:pt x="281" y="68"/>
                </a:lnTo>
                <a:lnTo>
                  <a:pt x="281" y="77"/>
                </a:lnTo>
                <a:lnTo>
                  <a:pt x="281" y="84"/>
                </a:lnTo>
                <a:lnTo>
                  <a:pt x="280" y="92"/>
                </a:lnTo>
                <a:lnTo>
                  <a:pt x="277" y="100"/>
                </a:lnTo>
                <a:lnTo>
                  <a:pt x="275" y="107"/>
                </a:lnTo>
                <a:lnTo>
                  <a:pt x="271" y="113"/>
                </a:lnTo>
                <a:lnTo>
                  <a:pt x="267" y="119"/>
                </a:lnTo>
                <a:lnTo>
                  <a:pt x="264" y="125"/>
                </a:lnTo>
                <a:lnTo>
                  <a:pt x="259" y="131"/>
                </a:lnTo>
                <a:lnTo>
                  <a:pt x="253" y="136"/>
                </a:lnTo>
                <a:lnTo>
                  <a:pt x="247" y="141"/>
                </a:lnTo>
                <a:lnTo>
                  <a:pt x="241" y="144"/>
                </a:lnTo>
                <a:lnTo>
                  <a:pt x="234" y="148"/>
                </a:lnTo>
                <a:lnTo>
                  <a:pt x="227" y="150"/>
                </a:lnTo>
                <a:lnTo>
                  <a:pt x="219" y="151"/>
                </a:lnTo>
                <a:lnTo>
                  <a:pt x="212" y="153"/>
                </a:lnTo>
                <a:lnTo>
                  <a:pt x="204" y="154"/>
                </a:lnTo>
                <a:lnTo>
                  <a:pt x="195" y="153"/>
                </a:lnTo>
                <a:lnTo>
                  <a:pt x="187" y="151"/>
                </a:lnTo>
                <a:lnTo>
                  <a:pt x="36" y="454"/>
                </a:lnTo>
                <a:lnTo>
                  <a:pt x="36" y="2632"/>
                </a:lnTo>
                <a:lnTo>
                  <a:pt x="0" y="263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3730626" y="4065881"/>
            <a:ext cx="147638" cy="1392238"/>
          </a:xfrm>
          <a:custGeom>
            <a:avLst/>
            <a:gdLst/>
            <a:ahLst/>
            <a:cxnLst>
              <a:cxn ang="0">
                <a:pos x="0" y="449"/>
              </a:cxn>
              <a:cxn ang="0">
                <a:pos x="155" y="136"/>
              </a:cxn>
              <a:cxn ang="0">
                <a:pos x="144" y="124"/>
              </a:cxn>
              <a:cxn ang="0">
                <a:pos x="134" y="109"/>
              </a:cxn>
              <a:cxn ang="0">
                <a:pos x="130" y="94"/>
              </a:cxn>
              <a:cxn ang="0">
                <a:pos x="127" y="77"/>
              </a:cxn>
              <a:cxn ang="0">
                <a:pos x="130" y="61"/>
              </a:cxn>
              <a:cxn ang="0">
                <a:pos x="133" y="47"/>
              </a:cxn>
              <a:cxn ang="0">
                <a:pos x="140" y="33"/>
              </a:cxn>
              <a:cxn ang="0">
                <a:pos x="150" y="23"/>
              </a:cxn>
              <a:cxn ang="0">
                <a:pos x="161" y="13"/>
              </a:cxn>
              <a:cxn ang="0">
                <a:pos x="174" y="6"/>
              </a:cxn>
              <a:cxn ang="0">
                <a:pos x="189" y="1"/>
              </a:cxn>
              <a:cxn ang="0">
                <a:pos x="204" y="0"/>
              </a:cxn>
              <a:cxn ang="0">
                <a:pos x="220" y="1"/>
              </a:cxn>
              <a:cxn ang="0">
                <a:pos x="234" y="6"/>
              </a:cxn>
              <a:cxn ang="0">
                <a:pos x="248" y="13"/>
              </a:cxn>
              <a:cxn ang="0">
                <a:pos x="258" y="23"/>
              </a:cxn>
              <a:cxn ang="0">
                <a:pos x="268" y="33"/>
              </a:cxn>
              <a:cxn ang="0">
                <a:pos x="275" y="47"/>
              </a:cxn>
              <a:cxn ang="0">
                <a:pos x="279" y="61"/>
              </a:cxn>
              <a:cxn ang="0">
                <a:pos x="281" y="77"/>
              </a:cxn>
              <a:cxn ang="0">
                <a:pos x="279" y="92"/>
              </a:cxn>
              <a:cxn ang="0">
                <a:pos x="275" y="107"/>
              </a:cxn>
              <a:cxn ang="0">
                <a:pos x="268" y="119"/>
              </a:cxn>
              <a:cxn ang="0">
                <a:pos x="258" y="131"/>
              </a:cxn>
              <a:cxn ang="0">
                <a:pos x="248" y="141"/>
              </a:cxn>
              <a:cxn ang="0">
                <a:pos x="234" y="148"/>
              </a:cxn>
              <a:cxn ang="0">
                <a:pos x="220" y="151"/>
              </a:cxn>
              <a:cxn ang="0">
                <a:pos x="204" y="154"/>
              </a:cxn>
              <a:cxn ang="0">
                <a:pos x="187" y="151"/>
              </a:cxn>
              <a:cxn ang="0">
                <a:pos x="36" y="2632"/>
              </a:cxn>
            </a:cxnLst>
            <a:rect l="0" t="0" r="r" b="b"/>
            <a:pathLst>
              <a:path w="281" h="2632">
                <a:moveTo>
                  <a:pt x="0" y="2632"/>
                </a:moveTo>
                <a:lnTo>
                  <a:pt x="0" y="449"/>
                </a:lnTo>
                <a:lnTo>
                  <a:pt x="2" y="442"/>
                </a:lnTo>
                <a:lnTo>
                  <a:pt x="155" y="136"/>
                </a:lnTo>
                <a:lnTo>
                  <a:pt x="149" y="130"/>
                </a:lnTo>
                <a:lnTo>
                  <a:pt x="144" y="124"/>
                </a:lnTo>
                <a:lnTo>
                  <a:pt x="139" y="116"/>
                </a:lnTo>
                <a:lnTo>
                  <a:pt x="134" y="109"/>
                </a:lnTo>
                <a:lnTo>
                  <a:pt x="132" y="102"/>
                </a:lnTo>
                <a:lnTo>
                  <a:pt x="130" y="94"/>
                </a:lnTo>
                <a:lnTo>
                  <a:pt x="128" y="85"/>
                </a:lnTo>
                <a:lnTo>
                  <a:pt x="127" y="77"/>
                </a:lnTo>
                <a:lnTo>
                  <a:pt x="128" y="68"/>
                </a:lnTo>
                <a:lnTo>
                  <a:pt x="130" y="61"/>
                </a:lnTo>
                <a:lnTo>
                  <a:pt x="131" y="54"/>
                </a:lnTo>
                <a:lnTo>
                  <a:pt x="133" y="47"/>
                </a:lnTo>
                <a:lnTo>
                  <a:pt x="137" y="39"/>
                </a:lnTo>
                <a:lnTo>
                  <a:pt x="140" y="33"/>
                </a:lnTo>
                <a:lnTo>
                  <a:pt x="145" y="27"/>
                </a:lnTo>
                <a:lnTo>
                  <a:pt x="150" y="23"/>
                </a:lnTo>
                <a:lnTo>
                  <a:pt x="155" y="18"/>
                </a:lnTo>
                <a:lnTo>
                  <a:pt x="161" y="13"/>
                </a:lnTo>
                <a:lnTo>
                  <a:pt x="168" y="9"/>
                </a:lnTo>
                <a:lnTo>
                  <a:pt x="174" y="6"/>
                </a:lnTo>
                <a:lnTo>
                  <a:pt x="181" y="3"/>
                </a:lnTo>
                <a:lnTo>
                  <a:pt x="189" y="1"/>
                </a:lnTo>
                <a:lnTo>
                  <a:pt x="197" y="0"/>
                </a:lnTo>
                <a:lnTo>
                  <a:pt x="204" y="0"/>
                </a:lnTo>
                <a:lnTo>
                  <a:pt x="213" y="0"/>
                </a:lnTo>
                <a:lnTo>
                  <a:pt x="220" y="1"/>
                </a:lnTo>
                <a:lnTo>
                  <a:pt x="227" y="3"/>
                </a:lnTo>
                <a:lnTo>
                  <a:pt x="234" y="6"/>
                </a:lnTo>
                <a:lnTo>
                  <a:pt x="240" y="9"/>
                </a:lnTo>
                <a:lnTo>
                  <a:pt x="248" y="13"/>
                </a:lnTo>
                <a:lnTo>
                  <a:pt x="254" y="18"/>
                </a:lnTo>
                <a:lnTo>
                  <a:pt x="258" y="23"/>
                </a:lnTo>
                <a:lnTo>
                  <a:pt x="263" y="27"/>
                </a:lnTo>
                <a:lnTo>
                  <a:pt x="268" y="33"/>
                </a:lnTo>
                <a:lnTo>
                  <a:pt x="272" y="39"/>
                </a:lnTo>
                <a:lnTo>
                  <a:pt x="275" y="47"/>
                </a:lnTo>
                <a:lnTo>
                  <a:pt x="278" y="54"/>
                </a:lnTo>
                <a:lnTo>
                  <a:pt x="279" y="61"/>
                </a:lnTo>
                <a:lnTo>
                  <a:pt x="280" y="68"/>
                </a:lnTo>
                <a:lnTo>
                  <a:pt x="281" y="77"/>
                </a:lnTo>
                <a:lnTo>
                  <a:pt x="280" y="84"/>
                </a:lnTo>
                <a:lnTo>
                  <a:pt x="279" y="92"/>
                </a:lnTo>
                <a:lnTo>
                  <a:pt x="278" y="100"/>
                </a:lnTo>
                <a:lnTo>
                  <a:pt x="275" y="107"/>
                </a:lnTo>
                <a:lnTo>
                  <a:pt x="272" y="113"/>
                </a:lnTo>
                <a:lnTo>
                  <a:pt x="268" y="119"/>
                </a:lnTo>
                <a:lnTo>
                  <a:pt x="263" y="125"/>
                </a:lnTo>
                <a:lnTo>
                  <a:pt x="258" y="131"/>
                </a:lnTo>
                <a:lnTo>
                  <a:pt x="254" y="136"/>
                </a:lnTo>
                <a:lnTo>
                  <a:pt x="248" y="141"/>
                </a:lnTo>
                <a:lnTo>
                  <a:pt x="240" y="144"/>
                </a:lnTo>
                <a:lnTo>
                  <a:pt x="234" y="148"/>
                </a:lnTo>
                <a:lnTo>
                  <a:pt x="227" y="150"/>
                </a:lnTo>
                <a:lnTo>
                  <a:pt x="220" y="151"/>
                </a:lnTo>
                <a:lnTo>
                  <a:pt x="213" y="153"/>
                </a:lnTo>
                <a:lnTo>
                  <a:pt x="204" y="154"/>
                </a:lnTo>
                <a:lnTo>
                  <a:pt x="196" y="153"/>
                </a:lnTo>
                <a:lnTo>
                  <a:pt x="187" y="151"/>
                </a:lnTo>
                <a:lnTo>
                  <a:pt x="36" y="454"/>
                </a:lnTo>
                <a:lnTo>
                  <a:pt x="36" y="2632"/>
                </a:lnTo>
                <a:lnTo>
                  <a:pt x="0" y="26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1927226" y="4065881"/>
            <a:ext cx="149225" cy="1392238"/>
          </a:xfrm>
          <a:custGeom>
            <a:avLst/>
            <a:gdLst/>
            <a:ahLst/>
            <a:cxnLst>
              <a:cxn ang="0">
                <a:pos x="0" y="449"/>
              </a:cxn>
              <a:cxn ang="0">
                <a:pos x="156" y="136"/>
              </a:cxn>
              <a:cxn ang="0">
                <a:pos x="144" y="124"/>
              </a:cxn>
              <a:cxn ang="0">
                <a:pos x="135" y="109"/>
              </a:cxn>
              <a:cxn ang="0">
                <a:pos x="130" y="94"/>
              </a:cxn>
              <a:cxn ang="0">
                <a:pos x="128" y="77"/>
              </a:cxn>
              <a:cxn ang="0">
                <a:pos x="129" y="61"/>
              </a:cxn>
              <a:cxn ang="0">
                <a:pos x="134" y="47"/>
              </a:cxn>
              <a:cxn ang="0">
                <a:pos x="141" y="33"/>
              </a:cxn>
              <a:cxn ang="0">
                <a:pos x="151" y="23"/>
              </a:cxn>
              <a:cxn ang="0">
                <a:pos x="162" y="13"/>
              </a:cxn>
              <a:cxn ang="0">
                <a:pos x="175" y="6"/>
              </a:cxn>
              <a:cxn ang="0">
                <a:pos x="189" y="1"/>
              </a:cxn>
              <a:cxn ang="0">
                <a:pos x="205" y="0"/>
              </a:cxn>
              <a:cxn ang="0">
                <a:pos x="221" y="1"/>
              </a:cxn>
              <a:cxn ang="0">
                <a:pos x="235" y="6"/>
              </a:cxn>
              <a:cxn ang="0">
                <a:pos x="248" y="13"/>
              </a:cxn>
              <a:cxn ang="0">
                <a:pos x="259" y="23"/>
              </a:cxn>
              <a:cxn ang="0">
                <a:pos x="269" y="33"/>
              </a:cxn>
              <a:cxn ang="0">
                <a:pos x="276" y="47"/>
              </a:cxn>
              <a:cxn ang="0">
                <a:pos x="280" y="61"/>
              </a:cxn>
              <a:cxn ang="0">
                <a:pos x="282" y="77"/>
              </a:cxn>
              <a:cxn ang="0">
                <a:pos x="280" y="92"/>
              </a:cxn>
              <a:cxn ang="0">
                <a:pos x="276" y="107"/>
              </a:cxn>
              <a:cxn ang="0">
                <a:pos x="269" y="119"/>
              </a:cxn>
              <a:cxn ang="0">
                <a:pos x="259" y="131"/>
              </a:cxn>
              <a:cxn ang="0">
                <a:pos x="248" y="141"/>
              </a:cxn>
              <a:cxn ang="0">
                <a:pos x="235" y="148"/>
              </a:cxn>
              <a:cxn ang="0">
                <a:pos x="221" y="151"/>
              </a:cxn>
              <a:cxn ang="0">
                <a:pos x="205" y="154"/>
              </a:cxn>
              <a:cxn ang="0">
                <a:pos x="187" y="151"/>
              </a:cxn>
              <a:cxn ang="0">
                <a:pos x="36" y="2632"/>
              </a:cxn>
            </a:cxnLst>
            <a:rect l="0" t="0" r="r" b="b"/>
            <a:pathLst>
              <a:path w="282" h="2632">
                <a:moveTo>
                  <a:pt x="0" y="2632"/>
                </a:moveTo>
                <a:lnTo>
                  <a:pt x="0" y="449"/>
                </a:lnTo>
                <a:lnTo>
                  <a:pt x="3" y="442"/>
                </a:lnTo>
                <a:lnTo>
                  <a:pt x="156" y="136"/>
                </a:lnTo>
                <a:lnTo>
                  <a:pt x="150" y="130"/>
                </a:lnTo>
                <a:lnTo>
                  <a:pt x="144" y="124"/>
                </a:lnTo>
                <a:lnTo>
                  <a:pt x="140" y="116"/>
                </a:lnTo>
                <a:lnTo>
                  <a:pt x="135" y="109"/>
                </a:lnTo>
                <a:lnTo>
                  <a:pt x="133" y="102"/>
                </a:lnTo>
                <a:lnTo>
                  <a:pt x="130" y="94"/>
                </a:lnTo>
                <a:lnTo>
                  <a:pt x="129" y="85"/>
                </a:lnTo>
                <a:lnTo>
                  <a:pt x="128" y="77"/>
                </a:lnTo>
                <a:lnTo>
                  <a:pt x="128" y="68"/>
                </a:lnTo>
                <a:lnTo>
                  <a:pt x="129" y="61"/>
                </a:lnTo>
                <a:lnTo>
                  <a:pt x="132" y="54"/>
                </a:lnTo>
                <a:lnTo>
                  <a:pt x="134" y="47"/>
                </a:lnTo>
                <a:lnTo>
                  <a:pt x="138" y="39"/>
                </a:lnTo>
                <a:lnTo>
                  <a:pt x="141" y="33"/>
                </a:lnTo>
                <a:lnTo>
                  <a:pt x="146" y="27"/>
                </a:lnTo>
                <a:lnTo>
                  <a:pt x="151" y="23"/>
                </a:lnTo>
                <a:lnTo>
                  <a:pt x="156" y="18"/>
                </a:lnTo>
                <a:lnTo>
                  <a:pt x="162" y="13"/>
                </a:lnTo>
                <a:lnTo>
                  <a:pt x="169" y="9"/>
                </a:lnTo>
                <a:lnTo>
                  <a:pt x="175" y="6"/>
                </a:lnTo>
                <a:lnTo>
                  <a:pt x="182" y="3"/>
                </a:lnTo>
                <a:lnTo>
                  <a:pt x="189" y="1"/>
                </a:lnTo>
                <a:lnTo>
                  <a:pt x="197" y="0"/>
                </a:lnTo>
                <a:lnTo>
                  <a:pt x="205" y="0"/>
                </a:lnTo>
                <a:lnTo>
                  <a:pt x="212" y="0"/>
                </a:lnTo>
                <a:lnTo>
                  <a:pt x="221" y="1"/>
                </a:lnTo>
                <a:lnTo>
                  <a:pt x="228" y="3"/>
                </a:lnTo>
                <a:lnTo>
                  <a:pt x="235" y="6"/>
                </a:lnTo>
                <a:lnTo>
                  <a:pt x="241" y="9"/>
                </a:lnTo>
                <a:lnTo>
                  <a:pt x="248" y="13"/>
                </a:lnTo>
                <a:lnTo>
                  <a:pt x="253" y="18"/>
                </a:lnTo>
                <a:lnTo>
                  <a:pt x="259" y="23"/>
                </a:lnTo>
                <a:lnTo>
                  <a:pt x="264" y="27"/>
                </a:lnTo>
                <a:lnTo>
                  <a:pt x="269" y="33"/>
                </a:lnTo>
                <a:lnTo>
                  <a:pt x="272" y="39"/>
                </a:lnTo>
                <a:lnTo>
                  <a:pt x="276" y="47"/>
                </a:lnTo>
                <a:lnTo>
                  <a:pt x="278" y="54"/>
                </a:lnTo>
                <a:lnTo>
                  <a:pt x="280" y="61"/>
                </a:lnTo>
                <a:lnTo>
                  <a:pt x="281" y="68"/>
                </a:lnTo>
                <a:lnTo>
                  <a:pt x="282" y="77"/>
                </a:lnTo>
                <a:lnTo>
                  <a:pt x="281" y="84"/>
                </a:lnTo>
                <a:lnTo>
                  <a:pt x="280" y="92"/>
                </a:lnTo>
                <a:lnTo>
                  <a:pt x="278" y="100"/>
                </a:lnTo>
                <a:lnTo>
                  <a:pt x="276" y="107"/>
                </a:lnTo>
                <a:lnTo>
                  <a:pt x="272" y="113"/>
                </a:lnTo>
                <a:lnTo>
                  <a:pt x="269" y="119"/>
                </a:lnTo>
                <a:lnTo>
                  <a:pt x="264" y="125"/>
                </a:lnTo>
                <a:lnTo>
                  <a:pt x="259" y="131"/>
                </a:lnTo>
                <a:lnTo>
                  <a:pt x="253" y="136"/>
                </a:lnTo>
                <a:lnTo>
                  <a:pt x="248" y="141"/>
                </a:lnTo>
                <a:lnTo>
                  <a:pt x="241" y="144"/>
                </a:lnTo>
                <a:lnTo>
                  <a:pt x="235" y="148"/>
                </a:lnTo>
                <a:lnTo>
                  <a:pt x="228" y="150"/>
                </a:lnTo>
                <a:lnTo>
                  <a:pt x="221" y="151"/>
                </a:lnTo>
                <a:lnTo>
                  <a:pt x="212" y="153"/>
                </a:lnTo>
                <a:lnTo>
                  <a:pt x="205" y="154"/>
                </a:lnTo>
                <a:lnTo>
                  <a:pt x="197" y="153"/>
                </a:lnTo>
                <a:lnTo>
                  <a:pt x="187" y="151"/>
                </a:lnTo>
                <a:lnTo>
                  <a:pt x="36" y="454"/>
                </a:lnTo>
                <a:lnTo>
                  <a:pt x="36" y="2632"/>
                </a:lnTo>
                <a:lnTo>
                  <a:pt x="0" y="263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388840" y="3080043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1995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274441" y="3657600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1998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192016" y="3080043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1999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4066729" y="3657600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2000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4990653" y="3080043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2001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5882829" y="3657600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2004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6776591" y="3080043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2006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652891" y="3657600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2012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570466" y="3080043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2013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9443591" y="3657600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2016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0357991" y="3080043"/>
            <a:ext cx="5386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2017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" y="162906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Established HQ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 Chennai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38800" y="4332561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Launch of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RIM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services,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NOC, SOC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services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43400" y="162906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Launch of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MPLS service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in India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0000" y="437226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First Tier3 Datacenter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 India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90800" y="163924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Listed on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NASDAQ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1200" y="437226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First private ISP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in India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1400" y="437226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Launch of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Cloudinfinit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services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1552868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Raju Vegesna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takes over as Sify’s Chairman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164924" y="4372268"/>
            <a:ext cx="16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VPEC hybrid cloud and CI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containers offerings launched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96200" y="1552868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Launch of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SAP Private Cloud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services and practice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29800" y="1552868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Launch of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business outcome based models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094A9-1EE8-4672-B91D-9079CA35D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2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14400" y="1295400"/>
            <a:ext cx="10134600" cy="4646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8691">
              <a:defRPr/>
            </a:pPr>
            <a:endParaRPr lang="en-IN" sz="23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624692"/>
            <a:ext cx="2679192" cy="3850457"/>
          </a:xfrm>
          <a:prstGeom prst="rect">
            <a:avLst/>
          </a:prstGeom>
          <a:solidFill>
            <a:srgbClr val="93CDDD">
              <a:alpha val="50000"/>
            </a:srgbClr>
          </a:solidFill>
          <a:ln>
            <a:solidFill>
              <a:srgbClr val="93C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endParaRPr lang="en-US" sz="1755" dirty="0">
              <a:solidFill>
                <a:srgbClr val="595959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624694"/>
            <a:ext cx="2679192" cy="372979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b="1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Sify 1.0            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576810" y="2457714"/>
            <a:ext cx="1963972" cy="93510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Consumer Broadband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1576810" y="3855819"/>
            <a:ext cx="1963972" cy="93510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Portal Business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178AE-1E6F-4FA8-B84F-A9EDD6A94F81}"/>
              </a:ext>
            </a:extLst>
          </p:cNvPr>
          <p:cNvSpPr txBox="1"/>
          <p:nvPr/>
        </p:nvSpPr>
        <p:spPr>
          <a:xfrm>
            <a:off x="1731691" y="5790423"/>
            <a:ext cx="1654211" cy="369332"/>
          </a:xfrm>
          <a:prstGeom prst="rect">
            <a:avLst/>
          </a:prstGeom>
          <a:solidFill>
            <a:srgbClr val="93CDDD"/>
          </a:solidFill>
          <a:ln w="12700">
            <a:solidFill>
              <a:srgbClr val="93C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1999 - 2006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69844C-D11B-4170-AEC1-2BD2A991059D}"/>
              </a:ext>
            </a:extLst>
          </p:cNvPr>
          <p:cNvSpPr txBox="1"/>
          <p:nvPr/>
        </p:nvSpPr>
        <p:spPr>
          <a:xfrm>
            <a:off x="5103511" y="5790423"/>
            <a:ext cx="1654211" cy="369332"/>
          </a:xfrm>
          <a:prstGeom prst="rect">
            <a:avLst/>
          </a:prstGeom>
          <a:solidFill>
            <a:srgbClr val="E6B9B8"/>
          </a:solidFill>
          <a:ln w="12700">
            <a:solidFill>
              <a:srgbClr val="E6B9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2006 - 2012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2DC068-2718-4D46-BBC0-1246BE9B9447}"/>
              </a:ext>
            </a:extLst>
          </p:cNvPr>
          <p:cNvSpPr txBox="1"/>
          <p:nvPr/>
        </p:nvSpPr>
        <p:spPr>
          <a:xfrm>
            <a:off x="8391452" y="5790423"/>
            <a:ext cx="1895548" cy="369332"/>
          </a:xfrm>
          <a:prstGeom prst="rect">
            <a:avLst/>
          </a:prstGeom>
          <a:solidFill>
            <a:srgbClr val="B3A2C7"/>
          </a:solidFill>
          <a:ln w="12700">
            <a:solidFill>
              <a:srgbClr val="B3A2C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2012 Onwards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3586230" y="3372895"/>
            <a:ext cx="1098265" cy="35405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9F9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>
              <a:solidFill>
                <a:srgbClr val="59595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261" y="1624692"/>
            <a:ext cx="2678710" cy="3850457"/>
          </a:xfrm>
          <a:prstGeom prst="rect">
            <a:avLst/>
          </a:prstGeom>
          <a:solidFill>
            <a:srgbClr val="E6B9B8">
              <a:alpha val="50000"/>
            </a:srgb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endParaRPr lang="en-US" sz="1755" dirty="0">
              <a:solidFill>
                <a:srgbClr val="595959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91261" y="1624694"/>
            <a:ext cx="2678711" cy="372979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b="1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Sify 2.0             </a:t>
            </a:r>
          </a:p>
        </p:txBody>
      </p:sp>
      <p:sp>
        <p:nvSpPr>
          <p:cNvPr id="17" name="Rectangle: Rounded Corners 5"/>
          <p:cNvSpPr/>
          <p:nvPr/>
        </p:nvSpPr>
        <p:spPr>
          <a:xfrm>
            <a:off x="4948630" y="2312426"/>
            <a:ext cx="1963972" cy="5335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Telecom Service Provider</a:t>
            </a:r>
          </a:p>
        </p:txBody>
      </p:sp>
      <p:sp>
        <p:nvSpPr>
          <p:cNvPr id="20" name="Isosceles Triangle 19"/>
          <p:cNvSpPr/>
          <p:nvPr/>
        </p:nvSpPr>
        <p:spPr>
          <a:xfrm rot="5400000">
            <a:off x="6968654" y="3372895"/>
            <a:ext cx="1098265" cy="35405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9F9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40" dirty="0">
              <a:solidFill>
                <a:srgbClr val="595959"/>
              </a:solidFill>
            </a:endParaRPr>
          </a:p>
        </p:txBody>
      </p:sp>
      <p:sp>
        <p:nvSpPr>
          <p:cNvPr id="21" name="Rectangle: Rounded Corners 5"/>
          <p:cNvSpPr/>
          <p:nvPr/>
        </p:nvSpPr>
        <p:spPr>
          <a:xfrm>
            <a:off x="4948630" y="3054853"/>
            <a:ext cx="1963972" cy="5335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DC Hosting Provider</a:t>
            </a:r>
          </a:p>
        </p:txBody>
      </p:sp>
      <p:sp>
        <p:nvSpPr>
          <p:cNvPr id="23" name="Rectangle: Rounded Corners 5"/>
          <p:cNvSpPr/>
          <p:nvPr/>
        </p:nvSpPr>
        <p:spPr>
          <a:xfrm>
            <a:off x="4948630" y="3797281"/>
            <a:ext cx="1963972" cy="5335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Cloud Infrastructure Provider</a:t>
            </a:r>
          </a:p>
        </p:txBody>
      </p:sp>
      <p:sp>
        <p:nvSpPr>
          <p:cNvPr id="24" name="Rectangle: Rounded Corners 5"/>
          <p:cNvSpPr/>
          <p:nvPr/>
        </p:nvSpPr>
        <p:spPr>
          <a:xfrm>
            <a:off x="4948630" y="4539708"/>
            <a:ext cx="1963972" cy="5335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On Premise Application Provider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34082" y="1624692"/>
            <a:ext cx="2678710" cy="3850457"/>
          </a:xfrm>
          <a:prstGeom prst="rect">
            <a:avLst/>
          </a:prstGeom>
          <a:solidFill>
            <a:srgbClr val="B3A2C7">
              <a:alpha val="50000"/>
            </a:srgbClr>
          </a:solidFill>
          <a:ln>
            <a:solidFill>
              <a:srgbClr val="B3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endParaRPr lang="en-US" sz="1755" dirty="0">
              <a:solidFill>
                <a:srgbClr val="595959"/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34082" y="1624694"/>
            <a:ext cx="2678711" cy="372979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b="1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Sify 3.0             </a:t>
            </a:r>
          </a:p>
        </p:txBody>
      </p:sp>
      <p:sp>
        <p:nvSpPr>
          <p:cNvPr id="29" name="Rectangle: Rounded Corners 5"/>
          <p:cNvSpPr/>
          <p:nvPr/>
        </p:nvSpPr>
        <p:spPr>
          <a:xfrm>
            <a:off x="8391451" y="2312426"/>
            <a:ext cx="1963972" cy="5335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Managed Network Services Integrator</a:t>
            </a:r>
          </a:p>
        </p:txBody>
      </p:sp>
      <p:sp>
        <p:nvSpPr>
          <p:cNvPr id="31" name="Rectangle: Rounded Corners 5"/>
          <p:cNvSpPr/>
          <p:nvPr/>
        </p:nvSpPr>
        <p:spPr>
          <a:xfrm>
            <a:off x="8391451" y="3054853"/>
            <a:ext cx="1963972" cy="5335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DC Transformation Partner</a:t>
            </a:r>
          </a:p>
        </p:txBody>
      </p:sp>
      <p:sp>
        <p:nvSpPr>
          <p:cNvPr id="32" name="Rectangle: Rounded Corners 5"/>
          <p:cNvSpPr/>
          <p:nvPr/>
        </p:nvSpPr>
        <p:spPr>
          <a:xfrm>
            <a:off x="8391451" y="3797281"/>
            <a:ext cx="1963972" cy="5335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Managed Cloud Partner</a:t>
            </a:r>
          </a:p>
        </p:txBody>
      </p:sp>
      <p:sp>
        <p:nvSpPr>
          <p:cNvPr id="33" name="Rectangle: Rounded Corners 5"/>
          <p:cNvSpPr/>
          <p:nvPr/>
        </p:nvSpPr>
        <p:spPr>
          <a:xfrm>
            <a:off x="8391451" y="4539708"/>
            <a:ext cx="1963972" cy="5335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>
              <a:defRPr/>
            </a:pPr>
            <a:r>
              <a:rPr lang="en-US" sz="1400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Managed Hosted Apps/SaaS Provider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31B868-2B61-461E-A531-F8EF6C2C7FF7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TRANSFORMATION LED JOURNEY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805746" y="6305986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>
                <a:latin typeface="Trebuchet MS" panose="020B0603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8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248" y="3810001"/>
            <a:ext cx="5158130" cy="2438400"/>
          </a:xfrm>
          <a:prstGeom prst="rect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636896" y="3815853"/>
            <a:ext cx="5181600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TELECOM SERVICES : IT SERVICES WALLET SHARE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498" y="1028689"/>
            <a:ext cx="5181600" cy="2728545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623498" y="1028690"/>
            <a:ext cx="5181600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SIFY’S EVOLUTION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/>
        </p:nvGraphicFramePr>
        <p:xfrm>
          <a:off x="851848" y="1383312"/>
          <a:ext cx="4953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5867400" y="1044578"/>
            <a:ext cx="5181600" cy="2689222"/>
          </a:xfrm>
          <a:prstGeom prst="rect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8179" y="1047179"/>
            <a:ext cx="5181600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REVENUE &amp; GROWTH</a:t>
            </a:r>
          </a:p>
        </p:txBody>
      </p:sp>
      <p:sp>
        <p:nvSpPr>
          <p:cNvPr id="19" name="TextBox 1"/>
          <p:cNvSpPr txBox="1"/>
          <p:nvPr/>
        </p:nvSpPr>
        <p:spPr>
          <a:xfrm rot="16200000">
            <a:off x="5436510" y="2362296"/>
            <a:ext cx="1108707" cy="2102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447906-0A0A-4D9B-853E-A5AB398B7069}"/>
              </a:ext>
            </a:extLst>
          </p:cNvPr>
          <p:cNvCxnSpPr>
            <a:cxnSpLocks/>
          </p:cNvCxnSpPr>
          <p:nvPr/>
        </p:nvCxnSpPr>
        <p:spPr>
          <a:xfrm flipV="1">
            <a:off x="7010400" y="1447800"/>
            <a:ext cx="3505200" cy="837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>
            <a:extLst>
              <a:ext uri="{FF2B5EF4-FFF2-40B4-BE49-F238E27FC236}">
                <a16:creationId xmlns:a16="http://schemas.microsoft.com/office/drawing/2014/main" id="{65995853-3DF3-4117-BD34-4B93E6B5DB72}"/>
              </a:ext>
            </a:extLst>
          </p:cNvPr>
          <p:cNvSpPr txBox="1"/>
          <p:nvPr/>
        </p:nvSpPr>
        <p:spPr>
          <a:xfrm rot="20797727">
            <a:off x="7623160" y="1630612"/>
            <a:ext cx="1606286" cy="2156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CAGR 19%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8214" y="1389234"/>
            <a:ext cx="14890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Cloud Transformation</a:t>
            </a:r>
          </a:p>
          <a:p>
            <a:pPr algn="r">
              <a:lnSpc>
                <a:spcPts val="1400"/>
              </a:lnSpc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Partner</a:t>
            </a:r>
            <a:endParaRPr lang="en-SG" sz="13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1371600" y="2058200"/>
            <a:ext cx="4038600" cy="1257704"/>
          </a:xfrm>
          <a:prstGeom prst="straightConnector1">
            <a:avLst/>
          </a:prstGeom>
          <a:ln w="9842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91121" y="1809312"/>
            <a:ext cx="11612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Converged ICT Services</a:t>
            </a:r>
          </a:p>
          <a:p>
            <a:pPr algn="r">
              <a:lnSpc>
                <a:spcPts val="1400"/>
              </a:lnSpc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Provider</a:t>
            </a:r>
            <a:endParaRPr lang="en-SG" sz="13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7400" y="3822701"/>
            <a:ext cx="5181600" cy="2438399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53751" y="3812623"/>
            <a:ext cx="520602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PRODUCT REVENUE VS SERVICE REVENUE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2318489"/>
            <a:ext cx="12954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Network/ Data Center</a:t>
            </a:r>
          </a:p>
          <a:p>
            <a:pPr algn="r">
              <a:lnSpc>
                <a:spcPts val="1400"/>
              </a:lnSpc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Service Provider</a:t>
            </a:r>
            <a:endParaRPr lang="en-SG" sz="13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7532" y="1945313"/>
            <a:ext cx="116407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Managed DC and N/W Services Provider</a:t>
            </a:r>
            <a:endParaRPr lang="en-SG" sz="13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973BCC09-4E9E-4F0B-B2A1-86F8EF1397BB}"/>
              </a:ext>
            </a:extLst>
          </p:cNvPr>
          <p:cNvGraphicFramePr/>
          <p:nvPr/>
        </p:nvGraphicFramePr>
        <p:xfrm>
          <a:off x="6158302" y="1419827"/>
          <a:ext cx="4890697" cy="231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73B7A4EF-53B5-4568-B040-B7097ACBD758}"/>
              </a:ext>
            </a:extLst>
          </p:cNvPr>
          <p:cNvSpPr/>
          <p:nvPr/>
        </p:nvSpPr>
        <p:spPr>
          <a:xfrm>
            <a:off x="381000" y="452735"/>
            <a:ext cx="9382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SIFY FINANCIALS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78290" y="6516830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>
                <a:latin typeface="Trebuchet MS" panose="020B0603020202020204" pitchFamily="34" charset="0"/>
              </a:rPr>
              <a:pPr/>
              <a:t>6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ADD5F2-2237-469C-8305-689C54625206}"/>
              </a:ext>
            </a:extLst>
          </p:cNvPr>
          <p:cNvSpPr txBox="1"/>
          <p:nvPr/>
        </p:nvSpPr>
        <p:spPr>
          <a:xfrm rot="16200000">
            <a:off x="514972" y="491753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In  %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CCDB52F9-7073-4957-8FE9-FB83BDCE7904}"/>
              </a:ext>
            </a:extLst>
          </p:cNvPr>
          <p:cNvGraphicFramePr/>
          <p:nvPr/>
        </p:nvGraphicFramePr>
        <p:xfrm>
          <a:off x="1138897" y="4144946"/>
          <a:ext cx="4100478" cy="227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5331F2CC-4246-4F74-B181-0058848C4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923508"/>
              </p:ext>
            </p:extLst>
          </p:nvPr>
        </p:nvGraphicFramePr>
        <p:xfrm>
          <a:off x="6124947" y="4180959"/>
          <a:ext cx="4790943" cy="219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1"/>
          <p:cNvSpPr txBox="1"/>
          <p:nvPr/>
        </p:nvSpPr>
        <p:spPr>
          <a:xfrm rot="16200000">
            <a:off x="5436510" y="4945015"/>
            <a:ext cx="1108707" cy="2102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INR Crores</a:t>
            </a:r>
          </a:p>
        </p:txBody>
      </p:sp>
    </p:spTree>
    <p:extLst>
      <p:ext uri="{BB962C8B-B14F-4D97-AF65-F5344CB8AC3E}">
        <p14:creationId xmlns:p14="http://schemas.microsoft.com/office/powerpoint/2010/main" val="413534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C0EBD-7C03-4625-BB5F-1414E30CC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C07D35-5658-4D2D-AE6D-7073FB47127C}"/>
              </a:ext>
            </a:extLst>
          </p:cNvPr>
          <p:cNvGrpSpPr/>
          <p:nvPr/>
        </p:nvGrpSpPr>
        <p:grpSpPr>
          <a:xfrm>
            <a:off x="1143000" y="928129"/>
            <a:ext cx="10147750" cy="5120646"/>
            <a:chOff x="637589" y="512253"/>
            <a:chExt cx="8157654" cy="411333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634D29-8903-4CBE-BD7F-B34F2EC3F98F}"/>
                </a:ext>
              </a:extLst>
            </p:cNvPr>
            <p:cNvSpPr/>
            <p:nvPr/>
          </p:nvSpPr>
          <p:spPr>
            <a:xfrm>
              <a:off x="824794" y="4381133"/>
              <a:ext cx="1974208" cy="199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>
                <a:latin typeface="Trebuchet MS" panose="020B0603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F18FBE-55AD-40A4-88D1-CC609618C12B}"/>
                </a:ext>
              </a:extLst>
            </p:cNvPr>
            <p:cNvSpPr/>
            <p:nvPr/>
          </p:nvSpPr>
          <p:spPr>
            <a:xfrm>
              <a:off x="795125" y="2480246"/>
              <a:ext cx="1639779" cy="356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983B07-68DE-47A0-9916-52B79C9DA14A}"/>
                </a:ext>
              </a:extLst>
            </p:cNvPr>
            <p:cNvSpPr/>
            <p:nvPr/>
          </p:nvSpPr>
          <p:spPr>
            <a:xfrm>
              <a:off x="795126" y="1653199"/>
              <a:ext cx="1655556" cy="186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>
                <a:latin typeface="Trebuchet MS" panose="020B0603020202020204" pitchFamily="34" charset="0"/>
              </a:endParaRPr>
            </a:p>
          </p:txBody>
        </p:sp>
        <p:pic>
          <p:nvPicPr>
            <p:cNvPr id="7" name="Picture 1305">
              <a:extLst>
                <a:ext uri="{FF2B5EF4-FFF2-40B4-BE49-F238E27FC236}">
                  <a16:creationId xmlns:a16="http://schemas.microsoft.com/office/drawing/2014/main" id="{0AE14556-C009-4756-8EF4-E4BEE02B0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114" y="907901"/>
              <a:ext cx="2072303" cy="207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F4CF84-8672-4C8E-9954-896563F21C47}"/>
                </a:ext>
              </a:extLst>
            </p:cNvPr>
            <p:cNvSpPr/>
            <p:nvPr/>
          </p:nvSpPr>
          <p:spPr>
            <a:xfrm>
              <a:off x="3158578" y="1218523"/>
              <a:ext cx="1451522" cy="14325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312B320-8307-46F7-B304-5D915A16437A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3137424" y="2363089"/>
              <a:ext cx="490183" cy="368054"/>
            </a:xfrm>
            <a:custGeom>
              <a:avLst/>
              <a:gdLst>
                <a:gd name="T0" fmla="*/ 8 w 248"/>
                <a:gd name="T1" fmla="*/ 0 h 186"/>
                <a:gd name="T2" fmla="*/ 0 w 248"/>
                <a:gd name="T3" fmla="*/ 44 h 186"/>
                <a:gd name="T4" fmla="*/ 211 w 248"/>
                <a:gd name="T5" fmla="*/ 186 h 186"/>
                <a:gd name="T6" fmla="*/ 248 w 248"/>
                <a:gd name="T7" fmla="*/ 162 h 186"/>
                <a:gd name="T8" fmla="*/ 8 w 24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86">
                  <a:moveTo>
                    <a:pt x="8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5" y="67"/>
                    <a:pt x="158" y="118"/>
                    <a:pt x="211" y="186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189" y="84"/>
                    <a:pt x="105" y="26"/>
                    <a:pt x="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03920DC-DBEB-416E-AC3D-03ABA9A3C794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3700076" y="2641274"/>
              <a:ext cx="547900" cy="185700"/>
            </a:xfrm>
            <a:custGeom>
              <a:avLst/>
              <a:gdLst>
                <a:gd name="T0" fmla="*/ 24 w 277"/>
                <a:gd name="T1" fmla="*/ 94 h 94"/>
                <a:gd name="T2" fmla="*/ 218 w 277"/>
                <a:gd name="T3" fmla="*/ 44 h 94"/>
                <a:gd name="T4" fmla="*/ 272 w 277"/>
                <a:gd name="T5" fmla="*/ 48 h 94"/>
                <a:gd name="T6" fmla="*/ 277 w 277"/>
                <a:gd name="T7" fmla="*/ 4 h 94"/>
                <a:gd name="T8" fmla="*/ 218 w 277"/>
                <a:gd name="T9" fmla="*/ 0 h 94"/>
                <a:gd name="T10" fmla="*/ 0 w 277"/>
                <a:gd name="T11" fmla="*/ 56 h 94"/>
                <a:gd name="T12" fmla="*/ 24 w 277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94">
                  <a:moveTo>
                    <a:pt x="24" y="94"/>
                  </a:moveTo>
                  <a:cubicBezTo>
                    <a:pt x="81" y="62"/>
                    <a:pt x="148" y="44"/>
                    <a:pt x="218" y="44"/>
                  </a:cubicBezTo>
                  <a:cubicBezTo>
                    <a:pt x="236" y="44"/>
                    <a:pt x="254" y="45"/>
                    <a:pt x="272" y="48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58" y="1"/>
                    <a:pt x="238" y="0"/>
                    <a:pt x="218" y="0"/>
                  </a:cubicBezTo>
                  <a:cubicBezTo>
                    <a:pt x="139" y="0"/>
                    <a:pt x="65" y="20"/>
                    <a:pt x="0" y="56"/>
                  </a:cubicBezTo>
                  <a:lnTo>
                    <a:pt x="24" y="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232974-DA8E-4433-873B-AFEDA4F41BF0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588384" y="1581152"/>
              <a:ext cx="184027" cy="565465"/>
            </a:xfrm>
            <a:custGeom>
              <a:avLst/>
              <a:gdLst>
                <a:gd name="T0" fmla="*/ 44 w 93"/>
                <a:gd name="T1" fmla="*/ 71 h 286"/>
                <a:gd name="T2" fmla="*/ 50 w 93"/>
                <a:gd name="T3" fmla="*/ 4 h 286"/>
                <a:gd name="T4" fmla="*/ 6 w 93"/>
                <a:gd name="T5" fmla="*/ 0 h 286"/>
                <a:gd name="T6" fmla="*/ 0 w 93"/>
                <a:gd name="T7" fmla="*/ 71 h 286"/>
                <a:gd name="T8" fmla="*/ 55 w 93"/>
                <a:gd name="T9" fmla="*/ 286 h 286"/>
                <a:gd name="T10" fmla="*/ 93 w 93"/>
                <a:gd name="T11" fmla="*/ 263 h 286"/>
                <a:gd name="T12" fmla="*/ 44 w 93"/>
                <a:gd name="T13" fmla="*/ 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86">
                  <a:moveTo>
                    <a:pt x="44" y="71"/>
                  </a:moveTo>
                  <a:cubicBezTo>
                    <a:pt x="44" y="48"/>
                    <a:pt x="46" y="26"/>
                    <a:pt x="50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23"/>
                    <a:pt x="0" y="47"/>
                    <a:pt x="0" y="71"/>
                  </a:cubicBezTo>
                  <a:cubicBezTo>
                    <a:pt x="0" y="149"/>
                    <a:pt x="20" y="222"/>
                    <a:pt x="55" y="286"/>
                  </a:cubicBezTo>
                  <a:cubicBezTo>
                    <a:pt x="93" y="263"/>
                    <a:pt x="93" y="263"/>
                    <a:pt x="93" y="263"/>
                  </a:cubicBezTo>
                  <a:cubicBezTo>
                    <a:pt x="62" y="206"/>
                    <a:pt x="44" y="141"/>
                    <a:pt x="44" y="7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CDADFA6-9862-46A7-9295-7FE99AB866DF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318138" y="2226610"/>
              <a:ext cx="369728" cy="468434"/>
            </a:xfrm>
            <a:custGeom>
              <a:avLst/>
              <a:gdLst>
                <a:gd name="T0" fmla="*/ 45 w 187"/>
                <a:gd name="T1" fmla="*/ 237 h 237"/>
                <a:gd name="T2" fmla="*/ 187 w 187"/>
                <a:gd name="T3" fmla="*/ 36 h 237"/>
                <a:gd name="T4" fmla="*/ 161 w 187"/>
                <a:gd name="T5" fmla="*/ 0 h 237"/>
                <a:gd name="T6" fmla="*/ 0 w 187"/>
                <a:gd name="T7" fmla="*/ 232 h 237"/>
                <a:gd name="T8" fmla="*/ 45 w 18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37">
                  <a:moveTo>
                    <a:pt x="45" y="237"/>
                  </a:moveTo>
                  <a:cubicBezTo>
                    <a:pt x="70" y="156"/>
                    <a:pt x="121" y="86"/>
                    <a:pt x="187" y="36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85" y="57"/>
                    <a:pt x="27" y="138"/>
                    <a:pt x="0" y="232"/>
                  </a:cubicBezTo>
                  <a:lnTo>
                    <a:pt x="45" y="2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2B9681C-4466-49B2-B4FA-BEDDDDBDFB94}"/>
                </a:ext>
              </a:extLst>
            </p:cNvPr>
            <p:cNvSpPr>
              <a:spLocks/>
            </p:cNvSpPr>
            <p:nvPr/>
          </p:nvSpPr>
          <p:spPr bwMode="auto">
            <a:xfrm rot="11090896">
              <a:off x="4151064" y="1134836"/>
              <a:ext cx="499384" cy="381438"/>
            </a:xfrm>
            <a:custGeom>
              <a:avLst/>
              <a:gdLst>
                <a:gd name="T0" fmla="*/ 36 w 253"/>
                <a:gd name="T1" fmla="*/ 0 h 193"/>
                <a:gd name="T2" fmla="*/ 0 w 253"/>
                <a:gd name="T3" fmla="*/ 26 h 193"/>
                <a:gd name="T4" fmla="*/ 237 w 253"/>
                <a:gd name="T5" fmla="*/ 193 h 193"/>
                <a:gd name="T6" fmla="*/ 253 w 253"/>
                <a:gd name="T7" fmla="*/ 151 h 193"/>
                <a:gd name="T8" fmla="*/ 36 w 253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93">
                  <a:moveTo>
                    <a:pt x="36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58" y="105"/>
                    <a:pt x="140" y="165"/>
                    <a:pt x="237" y="193"/>
                  </a:cubicBezTo>
                  <a:cubicBezTo>
                    <a:pt x="253" y="151"/>
                    <a:pt x="253" y="151"/>
                    <a:pt x="253" y="151"/>
                  </a:cubicBezTo>
                  <a:cubicBezTo>
                    <a:pt x="165" y="127"/>
                    <a:pt x="89" y="73"/>
                    <a:pt x="36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ECBE525A-6DC7-44A4-88C6-148A8D2265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 flipV="1">
              <a:off x="4296240" y="2613381"/>
              <a:ext cx="142204" cy="201594"/>
            </a:xfrm>
            <a:prstGeom prst="line">
              <a:avLst/>
            </a:prstGeom>
            <a:noFill/>
            <a:ln w="285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C550584B-1A49-42E9-BD2C-78D5E6350D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V="1">
              <a:off x="3666797" y="2708274"/>
              <a:ext cx="35133" cy="220833"/>
            </a:xfrm>
            <a:prstGeom prst="line">
              <a:avLst/>
            </a:prstGeom>
            <a:noFill/>
            <a:ln w="28575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964E9347-9FBF-4DE5-BEE2-8DDF4ACCDE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V="1">
              <a:off x="3001485" y="2339663"/>
              <a:ext cx="219160" cy="144713"/>
            </a:xfrm>
            <a:prstGeom prst="line">
              <a:avLst/>
            </a:prstGeom>
            <a:noFill/>
            <a:ln w="285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0EC02B8-E0B0-43DA-B677-C4EF5346D3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>
              <a:off x="4567600" y="1412308"/>
              <a:ext cx="182355" cy="126310"/>
            </a:xfrm>
            <a:prstGeom prst="line">
              <a:avLst/>
            </a:prstGeom>
            <a:noFill/>
            <a:ln w="285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D4C664A4-4D50-4576-80FA-B9588EDE41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090896" flipH="1" flipV="1">
              <a:off x="4648738" y="2147500"/>
              <a:ext cx="256802" cy="31786"/>
            </a:xfrm>
            <a:prstGeom prst="line">
              <a:avLst/>
            </a:prstGeom>
            <a:noFill/>
            <a:ln w="28575" cap="flat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712B1BC-56BD-4814-BEC3-790AF6612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007" y="1721161"/>
              <a:ext cx="858308" cy="459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4EF00C-5CE1-4A7D-B4D5-22420E2FDF1B}"/>
                </a:ext>
              </a:extLst>
            </p:cNvPr>
            <p:cNvGrpSpPr/>
            <p:nvPr/>
          </p:nvGrpSpPr>
          <p:grpSpPr>
            <a:xfrm>
              <a:off x="4350463" y="2778592"/>
              <a:ext cx="519273" cy="519273"/>
              <a:chOff x="3414009" y="3200894"/>
              <a:chExt cx="429151" cy="429151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31FE3D3-C78A-42B5-B701-E091A242AA7A}"/>
                  </a:ext>
                </a:extLst>
              </p:cNvPr>
              <p:cNvSpPr/>
              <p:nvPr/>
            </p:nvSpPr>
            <p:spPr>
              <a:xfrm>
                <a:off x="3414009" y="3200894"/>
                <a:ext cx="429151" cy="42915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3" name="Group 3719">
                <a:extLst>
                  <a:ext uri="{FF2B5EF4-FFF2-40B4-BE49-F238E27FC236}">
                    <a16:creationId xmlns:a16="http://schemas.microsoft.com/office/drawing/2014/main" id="{848EBD83-14A3-474C-8968-B205AE91F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7848" y="3312484"/>
                <a:ext cx="271485" cy="169061"/>
                <a:chOff x="4310063" y="1130297"/>
                <a:chExt cx="3119439" cy="1943100"/>
              </a:xfrm>
              <a:solidFill>
                <a:schemeClr val="bg1"/>
              </a:solidFill>
            </p:grpSpPr>
            <p:sp>
              <p:nvSpPr>
                <p:cNvPr id="124" name="Freeform 333">
                  <a:extLst>
                    <a:ext uri="{FF2B5EF4-FFF2-40B4-BE49-F238E27FC236}">
                      <a16:creationId xmlns:a16="http://schemas.microsoft.com/office/drawing/2014/main" id="{4E9020C7-ABDE-4FED-B934-9FF2ACE49B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4938" y="2389192"/>
                  <a:ext cx="388938" cy="387351"/>
                </a:xfrm>
                <a:custGeom>
                  <a:avLst/>
                  <a:gdLst>
                    <a:gd name="T0" fmla="*/ 2147483647 w 245"/>
                    <a:gd name="T1" fmla="*/ 2147483647 h 244"/>
                    <a:gd name="T2" fmla="*/ 0 w 245"/>
                    <a:gd name="T3" fmla="*/ 2147483647 h 244"/>
                    <a:gd name="T4" fmla="*/ 0 w 245"/>
                    <a:gd name="T5" fmla="*/ 0 h 244"/>
                    <a:gd name="T6" fmla="*/ 2147483647 w 245"/>
                    <a:gd name="T7" fmla="*/ 0 h 244"/>
                    <a:gd name="T8" fmla="*/ 2147483647 w 245"/>
                    <a:gd name="T9" fmla="*/ 2147483647 h 244"/>
                    <a:gd name="T10" fmla="*/ 2147483647 w 245"/>
                    <a:gd name="T11" fmla="*/ 2147483647 h 244"/>
                    <a:gd name="T12" fmla="*/ 2147483647 w 245"/>
                    <a:gd name="T13" fmla="*/ 0 h 244"/>
                    <a:gd name="T14" fmla="*/ 2147483647 w 245"/>
                    <a:gd name="T15" fmla="*/ 0 h 244"/>
                    <a:gd name="T16" fmla="*/ 2147483647 w 245"/>
                    <a:gd name="T17" fmla="*/ 2147483647 h 244"/>
                    <a:gd name="T18" fmla="*/ 2147483647 w 245"/>
                    <a:gd name="T19" fmla="*/ 2147483647 h 244"/>
                    <a:gd name="T20" fmla="*/ 2147483647 w 245"/>
                    <a:gd name="T21" fmla="*/ 2147483647 h 244"/>
                    <a:gd name="T22" fmla="*/ 2147483647 w 245"/>
                    <a:gd name="T23" fmla="*/ 2147483647 h 244"/>
                    <a:gd name="T24" fmla="*/ 2147483647 w 245"/>
                    <a:gd name="T25" fmla="*/ 2147483647 h 244"/>
                    <a:gd name="T26" fmla="*/ 2147483647 w 245"/>
                    <a:gd name="T27" fmla="*/ 2147483647 h 244"/>
                    <a:gd name="T28" fmla="*/ 2147483647 w 245"/>
                    <a:gd name="T29" fmla="*/ 2147483647 h 244"/>
                    <a:gd name="T30" fmla="*/ 2147483647 w 245"/>
                    <a:gd name="T31" fmla="*/ 2147483647 h 244"/>
                    <a:gd name="T32" fmla="*/ 2147483647 w 245"/>
                    <a:gd name="T33" fmla="*/ 2147483647 h 244"/>
                    <a:gd name="T34" fmla="*/ 2147483647 w 245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5" h="244">
                      <a:moveTo>
                        <a:pt x="245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5" y="0"/>
                      </a:lnTo>
                      <a:lnTo>
                        <a:pt x="245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2" y="69"/>
                      </a:lnTo>
                      <a:lnTo>
                        <a:pt x="82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334">
                  <a:extLst>
                    <a:ext uri="{FF2B5EF4-FFF2-40B4-BE49-F238E27FC236}">
                      <a16:creationId xmlns:a16="http://schemas.microsoft.com/office/drawing/2014/main" id="{848D170F-8E00-4887-94F4-ED2ECEA50B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78438" y="2530480"/>
                  <a:ext cx="217488" cy="204788"/>
                </a:xfrm>
                <a:custGeom>
                  <a:avLst/>
                  <a:gdLst>
                    <a:gd name="T0" fmla="*/ 2147483647 w 68"/>
                    <a:gd name="T1" fmla="*/ 0 h 64"/>
                    <a:gd name="T2" fmla="*/ 2147483647 w 68"/>
                    <a:gd name="T3" fmla="*/ 2147483647 h 64"/>
                    <a:gd name="T4" fmla="*/ 2147483647 w 68"/>
                    <a:gd name="T5" fmla="*/ 2147483647 h 64"/>
                    <a:gd name="T6" fmla="*/ 2147483647 w 68"/>
                    <a:gd name="T7" fmla="*/ 2147483647 h 64"/>
                    <a:gd name="T8" fmla="*/ 2147483647 w 68"/>
                    <a:gd name="T9" fmla="*/ 2147483647 h 64"/>
                    <a:gd name="T10" fmla="*/ 2147483647 w 68"/>
                    <a:gd name="T11" fmla="*/ 2147483647 h 64"/>
                    <a:gd name="T12" fmla="*/ 2147483647 w 68"/>
                    <a:gd name="T13" fmla="*/ 2147483647 h 64"/>
                    <a:gd name="T14" fmla="*/ 2147483647 w 68"/>
                    <a:gd name="T15" fmla="*/ 2147483647 h 64"/>
                    <a:gd name="T16" fmla="*/ 2147483647 w 68"/>
                    <a:gd name="T17" fmla="*/ 2147483647 h 64"/>
                    <a:gd name="T18" fmla="*/ 2147483647 w 68"/>
                    <a:gd name="T19" fmla="*/ 2147483647 h 64"/>
                    <a:gd name="T20" fmla="*/ 2147483647 w 68"/>
                    <a:gd name="T21" fmla="*/ 2147483647 h 64"/>
                    <a:gd name="T22" fmla="*/ 2147483647 w 68"/>
                    <a:gd name="T23" fmla="*/ 2147483647 h 64"/>
                    <a:gd name="T24" fmla="*/ 2147483647 w 68"/>
                    <a:gd name="T25" fmla="*/ 2147483647 h 64"/>
                    <a:gd name="T26" fmla="*/ 2147483647 w 68"/>
                    <a:gd name="T27" fmla="*/ 2147483647 h 64"/>
                    <a:gd name="T28" fmla="*/ 2147483647 w 68"/>
                    <a:gd name="T29" fmla="*/ 2147483647 h 64"/>
                    <a:gd name="T30" fmla="*/ 2147483647 w 68"/>
                    <a:gd name="T31" fmla="*/ 2147483647 h 64"/>
                    <a:gd name="T32" fmla="*/ 2147483647 w 68"/>
                    <a:gd name="T33" fmla="*/ 2147483647 h 64"/>
                    <a:gd name="T34" fmla="*/ 2147483647 w 68"/>
                    <a:gd name="T35" fmla="*/ 2147483647 h 64"/>
                    <a:gd name="T36" fmla="*/ 2147483647 w 68"/>
                    <a:gd name="T37" fmla="*/ 2147483647 h 64"/>
                    <a:gd name="T38" fmla="*/ 2147483647 w 68"/>
                    <a:gd name="T39" fmla="*/ 2147483647 h 64"/>
                    <a:gd name="T40" fmla="*/ 2147483647 w 68"/>
                    <a:gd name="T41" fmla="*/ 0 h 64"/>
                    <a:gd name="T42" fmla="*/ 2147483647 w 68"/>
                    <a:gd name="T43" fmla="*/ 2147483647 h 64"/>
                    <a:gd name="T44" fmla="*/ 2147483647 w 68"/>
                    <a:gd name="T45" fmla="*/ 2147483647 h 64"/>
                    <a:gd name="T46" fmla="*/ 2147483647 w 68"/>
                    <a:gd name="T47" fmla="*/ 2147483647 h 64"/>
                    <a:gd name="T48" fmla="*/ 2147483647 w 68"/>
                    <a:gd name="T49" fmla="*/ 2147483647 h 64"/>
                    <a:gd name="T50" fmla="*/ 2147483647 w 68"/>
                    <a:gd name="T51" fmla="*/ 2147483647 h 64"/>
                    <a:gd name="T52" fmla="*/ 2147483647 w 68"/>
                    <a:gd name="T53" fmla="*/ 2147483647 h 64"/>
                    <a:gd name="T54" fmla="*/ 2147483647 w 68"/>
                    <a:gd name="T55" fmla="*/ 2147483647 h 64"/>
                    <a:gd name="T56" fmla="*/ 2147483647 w 68"/>
                    <a:gd name="T57" fmla="*/ 2147483647 h 64"/>
                    <a:gd name="T58" fmla="*/ 2147483647 w 68"/>
                    <a:gd name="T59" fmla="*/ 2147483647 h 64"/>
                    <a:gd name="T60" fmla="*/ 2147483647 w 68"/>
                    <a:gd name="T61" fmla="*/ 2147483647 h 64"/>
                    <a:gd name="T62" fmla="*/ 2147483647 w 68"/>
                    <a:gd name="T63" fmla="*/ 2147483647 h 64"/>
                    <a:gd name="T64" fmla="*/ 2147483647 w 68"/>
                    <a:gd name="T65" fmla="*/ 2147483647 h 64"/>
                    <a:gd name="T66" fmla="*/ 2147483647 w 68"/>
                    <a:gd name="T67" fmla="*/ 2147483647 h 64"/>
                    <a:gd name="T68" fmla="*/ 2147483647 w 68"/>
                    <a:gd name="T69" fmla="*/ 2147483647 h 64"/>
                    <a:gd name="T70" fmla="*/ 2147483647 w 68"/>
                    <a:gd name="T71" fmla="*/ 2147483647 h 64"/>
                    <a:gd name="T72" fmla="*/ 2147483647 w 68"/>
                    <a:gd name="T73" fmla="*/ 2147483647 h 64"/>
                    <a:gd name="T74" fmla="*/ 2147483647 w 68"/>
                    <a:gd name="T75" fmla="*/ 2147483647 h 64"/>
                    <a:gd name="T76" fmla="*/ 2147483647 w 68"/>
                    <a:gd name="T77" fmla="*/ 2147483647 h 64"/>
                    <a:gd name="T78" fmla="*/ 2147483647 w 68"/>
                    <a:gd name="T79" fmla="*/ 2147483647 h 64"/>
                    <a:gd name="T80" fmla="*/ 2147483647 w 68"/>
                    <a:gd name="T81" fmla="*/ 2147483647 h 64"/>
                    <a:gd name="T82" fmla="*/ 2147483647 w 68"/>
                    <a:gd name="T83" fmla="*/ 2147483647 h 64"/>
                    <a:gd name="T84" fmla="*/ 2147483647 w 68"/>
                    <a:gd name="T85" fmla="*/ 2147483647 h 64"/>
                    <a:gd name="T86" fmla="*/ 2147483647 w 68"/>
                    <a:gd name="T87" fmla="*/ 2147483647 h 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8" h="64">
                      <a:moveTo>
                        <a:pt x="42" y="0"/>
                      </a:moveTo>
                      <a:cubicBezTo>
                        <a:pt x="27" y="0"/>
                        <a:pt x="16" y="12"/>
                        <a:pt x="16" y="26"/>
                      </a:cubicBezTo>
                      <a:cubicBezTo>
                        <a:pt x="16" y="29"/>
                        <a:pt x="16" y="31"/>
                        <a:pt x="17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3"/>
                        <a:pt x="8" y="53"/>
                        <a:pt x="6" y="54"/>
                      </a:cubicBezTo>
                      <a:cubicBezTo>
                        <a:pt x="2" y="55"/>
                        <a:pt x="0" y="58"/>
                        <a:pt x="1" y="61"/>
                      </a:cubicBezTo>
                      <a:cubicBezTo>
                        <a:pt x="2" y="63"/>
                        <a:pt x="5" y="64"/>
                        <a:pt x="9" y="62"/>
                      </a:cubicBezTo>
                      <a:cubicBezTo>
                        <a:pt x="12" y="61"/>
                        <a:pt x="14" y="59"/>
                        <a:pt x="14" y="56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2" y="44"/>
                        <a:pt x="26" y="47"/>
                        <a:pt x="30" y="50"/>
                      </a:cubicBezTo>
                      <a:cubicBezTo>
                        <a:pt x="29" y="49"/>
                        <a:pt x="27" y="50"/>
                        <a:pt x="25" y="50"/>
                      </a:cubicBezTo>
                      <a:cubicBezTo>
                        <a:pt x="22" y="52"/>
                        <a:pt x="19" y="55"/>
                        <a:pt x="20" y="57"/>
                      </a:cubicBezTo>
                      <a:cubicBezTo>
                        <a:pt x="21" y="59"/>
                        <a:pt x="25" y="60"/>
                        <a:pt x="28" y="59"/>
                      </a:cubicBezTo>
                      <a:cubicBezTo>
                        <a:pt x="32" y="58"/>
                        <a:pt x="34" y="55"/>
                        <a:pt x="34" y="53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6" y="52"/>
                        <a:pt x="39" y="53"/>
                        <a:pt x="42" y="53"/>
                      </a:cubicBezTo>
                      <a:cubicBezTo>
                        <a:pt x="56" y="53"/>
                        <a:pt x="68" y="41"/>
                        <a:pt x="68" y="26"/>
                      </a:cubicBezTo>
                      <a:cubicBezTo>
                        <a:pt x="68" y="12"/>
                        <a:pt x="56" y="0"/>
                        <a:pt x="42" y="0"/>
                      </a:cubicBezTo>
                      <a:close/>
                      <a:moveTo>
                        <a:pt x="22" y="39"/>
                      </a:move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2" y="38"/>
                        <a:pt x="32" y="38"/>
                      </a:cubicBezTo>
                      <a:cubicBezTo>
                        <a:pt x="32" y="47"/>
                        <a:pt x="32" y="47"/>
                        <a:pt x="32" y="47"/>
                      </a:cubicBezTo>
                      <a:cubicBezTo>
                        <a:pt x="28" y="46"/>
                        <a:pt x="24" y="43"/>
                        <a:pt x="22" y="39"/>
                      </a:cubicBezTo>
                      <a:close/>
                      <a:moveTo>
                        <a:pt x="42" y="50"/>
                      </a:moveTo>
                      <a:cubicBezTo>
                        <a:pt x="39" y="50"/>
                        <a:pt x="36" y="49"/>
                        <a:pt x="34" y="4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6" y="41"/>
                        <a:pt x="39" y="42"/>
                        <a:pt x="42" y="42"/>
                      </a:cubicBezTo>
                      <a:cubicBezTo>
                        <a:pt x="50" y="42"/>
                        <a:pt x="57" y="35"/>
                        <a:pt x="57" y="26"/>
                      </a:cubicBezTo>
                      <a:cubicBezTo>
                        <a:pt x="57" y="18"/>
                        <a:pt x="50" y="11"/>
                        <a:pt x="42" y="11"/>
                      </a:cubicBezTo>
                      <a:cubicBezTo>
                        <a:pt x="33" y="11"/>
                        <a:pt x="27" y="18"/>
                        <a:pt x="27" y="26"/>
                      </a:cubicBezTo>
                      <a:cubicBezTo>
                        <a:pt x="27" y="28"/>
                        <a:pt x="27" y="30"/>
                        <a:pt x="27" y="31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1"/>
                        <a:pt x="18" y="29"/>
                        <a:pt x="18" y="26"/>
                      </a:cubicBezTo>
                      <a:cubicBezTo>
                        <a:pt x="18" y="13"/>
                        <a:pt x="29" y="3"/>
                        <a:pt x="42" y="3"/>
                      </a:cubicBezTo>
                      <a:cubicBezTo>
                        <a:pt x="55" y="3"/>
                        <a:pt x="65" y="13"/>
                        <a:pt x="65" y="26"/>
                      </a:cubicBezTo>
                      <a:cubicBezTo>
                        <a:pt x="65" y="39"/>
                        <a:pt x="55" y="50"/>
                        <a:pt x="42" y="50"/>
                      </a:cubicBezTo>
                      <a:close/>
                      <a:moveTo>
                        <a:pt x="35" y="26"/>
                      </a:moveTo>
                      <a:cubicBezTo>
                        <a:pt x="35" y="23"/>
                        <a:pt x="38" y="19"/>
                        <a:pt x="42" y="19"/>
                      </a:cubicBezTo>
                      <a:cubicBezTo>
                        <a:pt x="46" y="19"/>
                        <a:pt x="49" y="23"/>
                        <a:pt x="49" y="26"/>
                      </a:cubicBezTo>
                      <a:cubicBezTo>
                        <a:pt x="49" y="30"/>
                        <a:pt x="46" y="33"/>
                        <a:pt x="42" y="33"/>
                      </a:cubicBezTo>
                      <a:cubicBezTo>
                        <a:pt x="38" y="33"/>
                        <a:pt x="35" y="30"/>
                        <a:pt x="35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393">
                  <a:extLst>
                    <a:ext uri="{FF2B5EF4-FFF2-40B4-BE49-F238E27FC236}">
                      <a16:creationId xmlns:a16="http://schemas.microsoft.com/office/drawing/2014/main" id="{997BDFAE-DAC1-46F0-BEFB-4566D93E31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0063" y="1130297"/>
                  <a:ext cx="3119439" cy="1943100"/>
                </a:xfrm>
                <a:custGeom>
                  <a:avLst/>
                  <a:gdLst>
                    <a:gd name="T0" fmla="*/ 2147483647 w 976"/>
                    <a:gd name="T1" fmla="*/ 2147483647 h 608"/>
                    <a:gd name="T2" fmla="*/ 2147483647 w 976"/>
                    <a:gd name="T3" fmla="*/ 2147483647 h 608"/>
                    <a:gd name="T4" fmla="*/ 2147483647 w 976"/>
                    <a:gd name="T5" fmla="*/ 2147483647 h 608"/>
                    <a:gd name="T6" fmla="*/ 2147483647 w 976"/>
                    <a:gd name="T7" fmla="*/ 2147483647 h 608"/>
                    <a:gd name="T8" fmla="*/ 2147483647 w 976"/>
                    <a:gd name="T9" fmla="*/ 2147483647 h 608"/>
                    <a:gd name="T10" fmla="*/ 2147483647 w 976"/>
                    <a:gd name="T11" fmla="*/ 2147483647 h 608"/>
                    <a:gd name="T12" fmla="*/ 2147483647 w 976"/>
                    <a:gd name="T13" fmla="*/ 2147483647 h 608"/>
                    <a:gd name="T14" fmla="*/ 2147483647 w 976"/>
                    <a:gd name="T15" fmla="*/ 2147483647 h 608"/>
                    <a:gd name="T16" fmla="*/ 2147483647 w 976"/>
                    <a:gd name="T17" fmla="*/ 2147483647 h 608"/>
                    <a:gd name="T18" fmla="*/ 2147483647 w 976"/>
                    <a:gd name="T19" fmla="*/ 2147483647 h 608"/>
                    <a:gd name="T20" fmla="*/ 2147483647 w 976"/>
                    <a:gd name="T21" fmla="*/ 2147483647 h 608"/>
                    <a:gd name="T22" fmla="*/ 2147483647 w 976"/>
                    <a:gd name="T23" fmla="*/ 2147483647 h 608"/>
                    <a:gd name="T24" fmla="*/ 2147483647 w 976"/>
                    <a:gd name="T25" fmla="*/ 2147483647 h 608"/>
                    <a:gd name="T26" fmla="*/ 0 w 976"/>
                    <a:gd name="T27" fmla="*/ 2147483647 h 608"/>
                    <a:gd name="T28" fmla="*/ 2147483647 w 976"/>
                    <a:gd name="T29" fmla="*/ 2147483647 h 608"/>
                    <a:gd name="T30" fmla="*/ 2147483647 w 976"/>
                    <a:gd name="T31" fmla="*/ 2147483647 h 608"/>
                    <a:gd name="T32" fmla="*/ 2147483647 w 976"/>
                    <a:gd name="T33" fmla="*/ 2147483647 h 608"/>
                    <a:gd name="T34" fmla="*/ 2147483647 w 976"/>
                    <a:gd name="T35" fmla="*/ 2147483647 h 608"/>
                    <a:gd name="T36" fmla="*/ 2147483647 w 976"/>
                    <a:gd name="T37" fmla="*/ 2147483647 h 608"/>
                    <a:gd name="T38" fmla="*/ 2147483647 w 976"/>
                    <a:gd name="T39" fmla="*/ 2147483647 h 608"/>
                    <a:gd name="T40" fmla="*/ 2147483647 w 976"/>
                    <a:gd name="T41" fmla="*/ 2147483647 h 608"/>
                    <a:gd name="T42" fmla="*/ 2147483647 w 976"/>
                    <a:gd name="T43" fmla="*/ 2147483647 h 608"/>
                    <a:gd name="T44" fmla="*/ 2147483647 w 976"/>
                    <a:gd name="T45" fmla="*/ 2147483647 h 608"/>
                    <a:gd name="T46" fmla="*/ 2147483647 w 976"/>
                    <a:gd name="T47" fmla="*/ 0 h 608"/>
                    <a:gd name="T48" fmla="*/ 2147483647 w 976"/>
                    <a:gd name="T49" fmla="*/ 2147483647 h 608"/>
                    <a:gd name="T50" fmla="*/ 2147483647 w 976"/>
                    <a:gd name="T51" fmla="*/ 2147483647 h 608"/>
                    <a:gd name="T52" fmla="*/ 2147483647 w 976"/>
                    <a:gd name="T53" fmla="*/ 2147483647 h 608"/>
                    <a:gd name="T54" fmla="*/ 2147483647 w 976"/>
                    <a:gd name="T55" fmla="*/ 2147483647 h 608"/>
                    <a:gd name="T56" fmla="*/ 2147483647 w 976"/>
                    <a:gd name="T57" fmla="*/ 2147483647 h 608"/>
                    <a:gd name="T58" fmla="*/ 2147483647 w 976"/>
                    <a:gd name="T59" fmla="*/ 2147483647 h 608"/>
                    <a:gd name="T60" fmla="*/ 2147483647 w 976"/>
                    <a:gd name="T61" fmla="*/ 2147483647 h 608"/>
                    <a:gd name="T62" fmla="*/ 2147483647 w 976"/>
                    <a:gd name="T63" fmla="*/ 2147483647 h 608"/>
                    <a:gd name="T64" fmla="*/ 2147483647 w 976"/>
                    <a:gd name="T65" fmla="*/ 2147483647 h 608"/>
                    <a:gd name="T66" fmla="*/ 2147483647 w 976"/>
                    <a:gd name="T67" fmla="*/ 2147483647 h 608"/>
                    <a:gd name="T68" fmla="*/ 2147483647 w 976"/>
                    <a:gd name="T69" fmla="*/ 2147483647 h 608"/>
                    <a:gd name="T70" fmla="*/ 2147483647 w 976"/>
                    <a:gd name="T71" fmla="*/ 2147483647 h 608"/>
                    <a:gd name="T72" fmla="*/ 2147483647 w 976"/>
                    <a:gd name="T73" fmla="*/ 2147483647 h 608"/>
                    <a:gd name="T74" fmla="*/ 2147483647 w 976"/>
                    <a:gd name="T75" fmla="*/ 2147483647 h 608"/>
                    <a:gd name="T76" fmla="*/ 2147483647 w 976"/>
                    <a:gd name="T77" fmla="*/ 2147483647 h 608"/>
                    <a:gd name="T78" fmla="*/ 2147483647 w 976"/>
                    <a:gd name="T79" fmla="*/ 2147483647 h 608"/>
                    <a:gd name="T80" fmla="*/ 2147483647 w 976"/>
                    <a:gd name="T81" fmla="*/ 2147483647 h 608"/>
                    <a:gd name="T82" fmla="*/ 2147483647 w 976"/>
                    <a:gd name="T83" fmla="*/ 2147483647 h 608"/>
                    <a:gd name="T84" fmla="*/ 2147483647 w 976"/>
                    <a:gd name="T85" fmla="*/ 2147483647 h 608"/>
                    <a:gd name="T86" fmla="*/ 2147483647 w 976"/>
                    <a:gd name="T87" fmla="*/ 2147483647 h 608"/>
                    <a:gd name="T88" fmla="*/ 2147483647 w 976"/>
                    <a:gd name="T89" fmla="*/ 2147483647 h 608"/>
                    <a:gd name="T90" fmla="*/ 2147483647 w 976"/>
                    <a:gd name="T91" fmla="*/ 2147483647 h 608"/>
                    <a:gd name="T92" fmla="*/ 2147483647 w 976"/>
                    <a:gd name="T93" fmla="*/ 2147483647 h 608"/>
                    <a:gd name="T94" fmla="*/ 2147483647 w 976"/>
                    <a:gd name="T95" fmla="*/ 2147483647 h 608"/>
                    <a:gd name="T96" fmla="*/ 2147483647 w 976"/>
                    <a:gd name="T97" fmla="*/ 2147483647 h 608"/>
                    <a:gd name="T98" fmla="*/ 2147483647 w 976"/>
                    <a:gd name="T99" fmla="*/ 2147483647 h 608"/>
                    <a:gd name="T100" fmla="*/ 2147483647 w 976"/>
                    <a:gd name="T101" fmla="*/ 2147483647 h 608"/>
                    <a:gd name="T102" fmla="*/ 2147483647 w 976"/>
                    <a:gd name="T103" fmla="*/ 2147483647 h 608"/>
                    <a:gd name="T104" fmla="*/ 2147483647 w 976"/>
                    <a:gd name="T105" fmla="*/ 2147483647 h 608"/>
                    <a:gd name="T106" fmla="*/ 2147483647 w 976"/>
                    <a:gd name="T107" fmla="*/ 2147483647 h 608"/>
                    <a:gd name="T108" fmla="*/ 2147483647 w 976"/>
                    <a:gd name="T109" fmla="*/ 2147483647 h 608"/>
                    <a:gd name="T110" fmla="*/ 2147483647 w 976"/>
                    <a:gd name="T111" fmla="*/ 2147483647 h 608"/>
                    <a:gd name="T112" fmla="*/ 2147483647 w 976"/>
                    <a:gd name="T113" fmla="*/ 2147483647 h 608"/>
                    <a:gd name="T114" fmla="*/ 2147483647 w 976"/>
                    <a:gd name="T115" fmla="*/ 2147483647 h 6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976" h="608">
                      <a:moveTo>
                        <a:pt x="766" y="608"/>
                      </a:moveTo>
                      <a:cubicBezTo>
                        <a:pt x="734" y="608"/>
                        <a:pt x="703" y="601"/>
                        <a:pt x="674" y="587"/>
                      </a:cubicBezTo>
                      <a:cubicBezTo>
                        <a:pt x="668" y="584"/>
                        <a:pt x="668" y="584"/>
                        <a:pt x="668" y="584"/>
                      </a:cubicBezTo>
                      <a:cubicBezTo>
                        <a:pt x="663" y="587"/>
                        <a:pt x="663" y="587"/>
                        <a:pt x="663" y="587"/>
                      </a:cubicBezTo>
                      <a:cubicBezTo>
                        <a:pt x="638" y="601"/>
                        <a:pt x="609" y="608"/>
                        <a:pt x="580" y="608"/>
                      </a:cubicBezTo>
                      <a:cubicBezTo>
                        <a:pt x="542" y="608"/>
                        <a:pt x="505" y="595"/>
                        <a:pt x="474" y="572"/>
                      </a:cubicBezTo>
                      <a:cubicBezTo>
                        <a:pt x="467" y="566"/>
                        <a:pt x="467" y="566"/>
                        <a:pt x="467" y="566"/>
                      </a:cubicBezTo>
                      <a:cubicBezTo>
                        <a:pt x="459" y="572"/>
                        <a:pt x="459" y="572"/>
                        <a:pt x="459" y="572"/>
                      </a:cubicBezTo>
                      <a:cubicBezTo>
                        <a:pt x="428" y="595"/>
                        <a:pt x="392" y="608"/>
                        <a:pt x="353" y="608"/>
                      </a:cubicBezTo>
                      <a:cubicBezTo>
                        <a:pt x="317" y="608"/>
                        <a:pt x="282" y="597"/>
                        <a:pt x="253" y="576"/>
                      </a:cubicBezTo>
                      <a:cubicBezTo>
                        <a:pt x="245" y="570"/>
                        <a:pt x="245" y="570"/>
                        <a:pt x="245" y="570"/>
                      </a:cubicBezTo>
                      <a:cubicBezTo>
                        <a:pt x="237" y="576"/>
                        <a:pt x="237" y="576"/>
                        <a:pt x="237" y="576"/>
                      </a:cubicBezTo>
                      <a:cubicBezTo>
                        <a:pt x="211" y="597"/>
                        <a:pt x="180" y="608"/>
                        <a:pt x="146" y="608"/>
                      </a:cubicBezTo>
                      <a:cubicBezTo>
                        <a:pt x="66" y="608"/>
                        <a:pt x="0" y="542"/>
                        <a:pt x="0" y="461"/>
                      </a:cubicBezTo>
                      <a:cubicBezTo>
                        <a:pt x="0" y="381"/>
                        <a:pt x="66" y="315"/>
                        <a:pt x="146" y="315"/>
                      </a:cubicBezTo>
                      <a:cubicBezTo>
                        <a:pt x="149" y="315"/>
                        <a:pt x="152" y="315"/>
                        <a:pt x="154" y="315"/>
                      </a:cubicBezTo>
                      <a:cubicBezTo>
                        <a:pt x="170" y="316"/>
                        <a:pt x="170" y="316"/>
                        <a:pt x="170" y="316"/>
                      </a:cubicBezTo>
                      <a:cubicBezTo>
                        <a:pt x="167" y="301"/>
                        <a:pt x="167" y="301"/>
                        <a:pt x="167" y="301"/>
                      </a:cubicBezTo>
                      <a:cubicBezTo>
                        <a:pt x="166" y="294"/>
                        <a:pt x="166" y="288"/>
                        <a:pt x="166" y="281"/>
                      </a:cubicBezTo>
                      <a:cubicBezTo>
                        <a:pt x="166" y="211"/>
                        <a:pt x="223" y="154"/>
                        <a:pt x="293" y="154"/>
                      </a:cubicBezTo>
                      <a:cubicBezTo>
                        <a:pt x="309" y="154"/>
                        <a:pt x="324" y="157"/>
                        <a:pt x="339" y="163"/>
                      </a:cubicBezTo>
                      <a:cubicBezTo>
                        <a:pt x="352" y="168"/>
                        <a:pt x="352" y="168"/>
                        <a:pt x="352" y="168"/>
                      </a:cubicBezTo>
                      <a:cubicBezTo>
                        <a:pt x="356" y="154"/>
                        <a:pt x="356" y="154"/>
                        <a:pt x="356" y="154"/>
                      </a:cubicBezTo>
                      <a:cubicBezTo>
                        <a:pt x="379" y="64"/>
                        <a:pt x="461" y="0"/>
                        <a:pt x="554" y="0"/>
                      </a:cubicBezTo>
                      <a:cubicBezTo>
                        <a:pt x="656" y="0"/>
                        <a:pt x="744" y="76"/>
                        <a:pt x="758" y="177"/>
                      </a:cubicBezTo>
                      <a:cubicBezTo>
                        <a:pt x="759" y="188"/>
                        <a:pt x="759" y="188"/>
                        <a:pt x="759" y="188"/>
                      </a:cubicBezTo>
                      <a:cubicBezTo>
                        <a:pt x="770" y="188"/>
                        <a:pt x="770" y="188"/>
                        <a:pt x="770" y="188"/>
                      </a:cubicBezTo>
                      <a:cubicBezTo>
                        <a:pt x="884" y="190"/>
                        <a:pt x="976" y="284"/>
                        <a:pt x="976" y="398"/>
                      </a:cubicBezTo>
                      <a:cubicBezTo>
                        <a:pt x="976" y="514"/>
                        <a:pt x="882" y="608"/>
                        <a:pt x="766" y="608"/>
                      </a:cubicBezTo>
                      <a:close/>
                      <a:moveTo>
                        <a:pt x="668" y="563"/>
                      </a:moveTo>
                      <a:cubicBezTo>
                        <a:pt x="682" y="570"/>
                        <a:pt x="682" y="570"/>
                        <a:pt x="682" y="570"/>
                      </a:cubicBezTo>
                      <a:cubicBezTo>
                        <a:pt x="709" y="583"/>
                        <a:pt x="737" y="589"/>
                        <a:pt x="766" y="589"/>
                      </a:cubicBezTo>
                      <a:cubicBezTo>
                        <a:pt x="872" y="589"/>
                        <a:pt x="958" y="504"/>
                        <a:pt x="958" y="398"/>
                      </a:cubicBezTo>
                      <a:cubicBezTo>
                        <a:pt x="958" y="294"/>
                        <a:pt x="873" y="208"/>
                        <a:pt x="770" y="206"/>
                      </a:cubicBezTo>
                      <a:cubicBezTo>
                        <a:pt x="743" y="206"/>
                        <a:pt x="743" y="206"/>
                        <a:pt x="743" y="206"/>
                      </a:cubicBezTo>
                      <a:cubicBezTo>
                        <a:pt x="739" y="180"/>
                        <a:pt x="739" y="180"/>
                        <a:pt x="739" y="180"/>
                      </a:cubicBezTo>
                      <a:cubicBezTo>
                        <a:pt x="727" y="88"/>
                        <a:pt x="647" y="19"/>
                        <a:pt x="554" y="19"/>
                      </a:cubicBezTo>
                      <a:cubicBezTo>
                        <a:pt x="469" y="19"/>
                        <a:pt x="395" y="76"/>
                        <a:pt x="373" y="159"/>
                      </a:cubicBezTo>
                      <a:cubicBezTo>
                        <a:pt x="365" y="193"/>
                        <a:pt x="365" y="193"/>
                        <a:pt x="365" y="193"/>
                      </a:cubicBezTo>
                      <a:cubicBezTo>
                        <a:pt x="332" y="180"/>
                        <a:pt x="332" y="180"/>
                        <a:pt x="332" y="180"/>
                      </a:cubicBezTo>
                      <a:cubicBezTo>
                        <a:pt x="320" y="175"/>
                        <a:pt x="306" y="173"/>
                        <a:pt x="293" y="173"/>
                      </a:cubicBezTo>
                      <a:cubicBezTo>
                        <a:pt x="233" y="173"/>
                        <a:pt x="184" y="221"/>
                        <a:pt x="184" y="281"/>
                      </a:cubicBezTo>
                      <a:cubicBezTo>
                        <a:pt x="184" y="287"/>
                        <a:pt x="185" y="292"/>
                        <a:pt x="186" y="298"/>
                      </a:cubicBezTo>
                      <a:cubicBezTo>
                        <a:pt x="192" y="336"/>
                        <a:pt x="192" y="336"/>
                        <a:pt x="192" y="336"/>
                      </a:cubicBezTo>
                      <a:cubicBezTo>
                        <a:pt x="153" y="334"/>
                        <a:pt x="153" y="334"/>
                        <a:pt x="153" y="334"/>
                      </a:cubicBezTo>
                      <a:cubicBezTo>
                        <a:pt x="151" y="334"/>
                        <a:pt x="149" y="333"/>
                        <a:pt x="146" y="333"/>
                      </a:cubicBezTo>
                      <a:cubicBezTo>
                        <a:pt x="76" y="333"/>
                        <a:pt x="19" y="391"/>
                        <a:pt x="19" y="461"/>
                      </a:cubicBezTo>
                      <a:cubicBezTo>
                        <a:pt x="19" y="532"/>
                        <a:pt x="76" y="589"/>
                        <a:pt x="146" y="589"/>
                      </a:cubicBezTo>
                      <a:cubicBezTo>
                        <a:pt x="176" y="589"/>
                        <a:pt x="203" y="580"/>
                        <a:pt x="226" y="562"/>
                      </a:cubicBezTo>
                      <a:cubicBezTo>
                        <a:pt x="244" y="547"/>
                        <a:pt x="244" y="547"/>
                        <a:pt x="244" y="547"/>
                      </a:cubicBezTo>
                      <a:cubicBezTo>
                        <a:pt x="263" y="561"/>
                        <a:pt x="263" y="561"/>
                        <a:pt x="263" y="561"/>
                      </a:cubicBezTo>
                      <a:cubicBezTo>
                        <a:pt x="290" y="580"/>
                        <a:pt x="321" y="589"/>
                        <a:pt x="353" y="589"/>
                      </a:cubicBezTo>
                      <a:cubicBezTo>
                        <a:pt x="388" y="589"/>
                        <a:pt x="420" y="578"/>
                        <a:pt x="448" y="557"/>
                      </a:cubicBezTo>
                      <a:cubicBezTo>
                        <a:pt x="467" y="542"/>
                        <a:pt x="467" y="542"/>
                        <a:pt x="467" y="542"/>
                      </a:cubicBezTo>
                      <a:cubicBezTo>
                        <a:pt x="486" y="557"/>
                        <a:pt x="486" y="557"/>
                        <a:pt x="486" y="557"/>
                      </a:cubicBezTo>
                      <a:cubicBezTo>
                        <a:pt x="513" y="578"/>
                        <a:pt x="546" y="589"/>
                        <a:pt x="580" y="589"/>
                      </a:cubicBezTo>
                      <a:cubicBezTo>
                        <a:pt x="606" y="589"/>
                        <a:pt x="632" y="583"/>
                        <a:pt x="654" y="571"/>
                      </a:cubicBezTo>
                      <a:lnTo>
                        <a:pt x="668" y="563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445">
                  <a:extLst>
                    <a:ext uri="{FF2B5EF4-FFF2-40B4-BE49-F238E27FC236}">
                      <a16:creationId xmlns:a16="http://schemas.microsoft.com/office/drawing/2014/main" id="{6CDE9D74-2D66-4115-A5C7-FC56F39713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62725" y="2389192"/>
                  <a:ext cx="390525" cy="387351"/>
                </a:xfrm>
                <a:custGeom>
                  <a:avLst/>
                  <a:gdLst>
                    <a:gd name="T0" fmla="*/ 2147483647 w 246"/>
                    <a:gd name="T1" fmla="*/ 2147483647 h 244"/>
                    <a:gd name="T2" fmla="*/ 0 w 246"/>
                    <a:gd name="T3" fmla="*/ 2147483647 h 244"/>
                    <a:gd name="T4" fmla="*/ 0 w 246"/>
                    <a:gd name="T5" fmla="*/ 0 h 244"/>
                    <a:gd name="T6" fmla="*/ 2147483647 w 246"/>
                    <a:gd name="T7" fmla="*/ 0 h 244"/>
                    <a:gd name="T8" fmla="*/ 2147483647 w 246"/>
                    <a:gd name="T9" fmla="*/ 2147483647 h 244"/>
                    <a:gd name="T10" fmla="*/ 2147483647 w 246"/>
                    <a:gd name="T11" fmla="*/ 2147483647 h 244"/>
                    <a:gd name="T12" fmla="*/ 2147483647 w 246"/>
                    <a:gd name="T13" fmla="*/ 0 h 244"/>
                    <a:gd name="T14" fmla="*/ 2147483647 w 246"/>
                    <a:gd name="T15" fmla="*/ 0 h 244"/>
                    <a:gd name="T16" fmla="*/ 2147483647 w 246"/>
                    <a:gd name="T17" fmla="*/ 2147483647 h 244"/>
                    <a:gd name="T18" fmla="*/ 2147483647 w 246"/>
                    <a:gd name="T19" fmla="*/ 2147483647 h 244"/>
                    <a:gd name="T20" fmla="*/ 2147483647 w 246"/>
                    <a:gd name="T21" fmla="*/ 2147483647 h 244"/>
                    <a:gd name="T22" fmla="*/ 2147483647 w 246"/>
                    <a:gd name="T23" fmla="*/ 2147483647 h 244"/>
                    <a:gd name="T24" fmla="*/ 2147483647 w 246"/>
                    <a:gd name="T25" fmla="*/ 2147483647 h 244"/>
                    <a:gd name="T26" fmla="*/ 2147483647 w 246"/>
                    <a:gd name="T27" fmla="*/ 2147483647 h 244"/>
                    <a:gd name="T28" fmla="*/ 2147483647 w 246"/>
                    <a:gd name="T29" fmla="*/ 2147483647 h 244"/>
                    <a:gd name="T30" fmla="*/ 2147483647 w 246"/>
                    <a:gd name="T31" fmla="*/ 2147483647 h 244"/>
                    <a:gd name="T32" fmla="*/ 2147483647 w 246"/>
                    <a:gd name="T33" fmla="*/ 2147483647 h 244"/>
                    <a:gd name="T34" fmla="*/ 2147483647 w 246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6" h="244">
                      <a:moveTo>
                        <a:pt x="246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9" y="0"/>
                      </a:lnTo>
                      <a:lnTo>
                        <a:pt x="99" y="54"/>
                      </a:lnTo>
                      <a:lnTo>
                        <a:pt x="149" y="54"/>
                      </a:lnTo>
                      <a:lnTo>
                        <a:pt x="149" y="0"/>
                      </a:lnTo>
                      <a:lnTo>
                        <a:pt x="246" y="0"/>
                      </a:lnTo>
                      <a:lnTo>
                        <a:pt x="246" y="244"/>
                      </a:lnTo>
                      <a:close/>
                      <a:moveTo>
                        <a:pt x="16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3" y="69"/>
                      </a:lnTo>
                      <a:lnTo>
                        <a:pt x="83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446">
                  <a:extLst>
                    <a:ext uri="{FF2B5EF4-FFF2-40B4-BE49-F238E27FC236}">
                      <a16:creationId xmlns:a16="http://schemas.microsoft.com/office/drawing/2014/main" id="{C6D7C8B8-16EB-4675-B24C-3CB3799BF5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8138" y="2549530"/>
                  <a:ext cx="195263" cy="149225"/>
                </a:xfrm>
                <a:custGeom>
                  <a:avLst/>
                  <a:gdLst>
                    <a:gd name="T0" fmla="*/ 2147483647 w 61"/>
                    <a:gd name="T1" fmla="*/ 2147483647 h 47"/>
                    <a:gd name="T2" fmla="*/ 2147483647 w 61"/>
                    <a:gd name="T3" fmla="*/ 2147483647 h 47"/>
                    <a:gd name="T4" fmla="*/ 2147483647 w 61"/>
                    <a:gd name="T5" fmla="*/ 2147483647 h 47"/>
                    <a:gd name="T6" fmla="*/ 2147483647 w 61"/>
                    <a:gd name="T7" fmla="*/ 0 h 47"/>
                    <a:gd name="T8" fmla="*/ 2147483647 w 61"/>
                    <a:gd name="T9" fmla="*/ 0 h 47"/>
                    <a:gd name="T10" fmla="*/ 2147483647 w 61"/>
                    <a:gd name="T11" fmla="*/ 2147483647 h 47"/>
                    <a:gd name="T12" fmla="*/ 2147483647 w 61"/>
                    <a:gd name="T13" fmla="*/ 2147483647 h 47"/>
                    <a:gd name="T14" fmla="*/ 2147483647 w 61"/>
                    <a:gd name="T15" fmla="*/ 2147483647 h 47"/>
                    <a:gd name="T16" fmla="*/ 0 w 61"/>
                    <a:gd name="T17" fmla="*/ 2147483647 h 47"/>
                    <a:gd name="T18" fmla="*/ 0 w 61"/>
                    <a:gd name="T19" fmla="*/ 2147483647 h 47"/>
                    <a:gd name="T20" fmla="*/ 2147483647 w 61"/>
                    <a:gd name="T21" fmla="*/ 2147483647 h 47"/>
                    <a:gd name="T22" fmla="*/ 2147483647 w 61"/>
                    <a:gd name="T23" fmla="*/ 2147483647 h 47"/>
                    <a:gd name="T24" fmla="*/ 2147483647 w 61"/>
                    <a:gd name="T25" fmla="*/ 2147483647 h 47"/>
                    <a:gd name="T26" fmla="*/ 2147483647 w 61"/>
                    <a:gd name="T27" fmla="*/ 2147483647 h 47"/>
                    <a:gd name="T28" fmla="*/ 2147483647 w 61"/>
                    <a:gd name="T29" fmla="*/ 2147483647 h 47"/>
                    <a:gd name="T30" fmla="*/ 2147483647 w 61"/>
                    <a:gd name="T31" fmla="*/ 2147483647 h 47"/>
                    <a:gd name="T32" fmla="*/ 2147483647 w 61"/>
                    <a:gd name="T33" fmla="*/ 2147483647 h 47"/>
                    <a:gd name="T34" fmla="*/ 2147483647 w 61"/>
                    <a:gd name="T35" fmla="*/ 2147483647 h 47"/>
                    <a:gd name="T36" fmla="*/ 2147483647 w 61"/>
                    <a:gd name="T37" fmla="*/ 2147483647 h 47"/>
                    <a:gd name="T38" fmla="*/ 2147483647 w 61"/>
                    <a:gd name="T39" fmla="*/ 2147483647 h 47"/>
                    <a:gd name="T40" fmla="*/ 2147483647 w 61"/>
                    <a:gd name="T41" fmla="*/ 2147483647 h 47"/>
                    <a:gd name="T42" fmla="*/ 2147483647 w 61"/>
                    <a:gd name="T43" fmla="*/ 2147483647 h 47"/>
                    <a:gd name="T44" fmla="*/ 2147483647 w 61"/>
                    <a:gd name="T45" fmla="*/ 21474836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1" h="47">
                      <a:moveTo>
                        <a:pt x="58" y="3"/>
                      </a:move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6" y="0"/>
                        <a:pt x="26" y="1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0" y="4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3" y="5"/>
                        <a:pt x="1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7" y="8"/>
                        <a:pt x="59" y="9"/>
                        <a:pt x="59" y="11"/>
                      </a:cubicBezTo>
                      <a:cubicBezTo>
                        <a:pt x="59" y="47"/>
                        <a:pt x="59" y="47"/>
                        <a:pt x="59" y="47"/>
                      </a:cubicBezTo>
                      <a:cubicBezTo>
                        <a:pt x="60" y="46"/>
                        <a:pt x="61" y="45"/>
                        <a:pt x="61" y="4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4"/>
                        <a:pt x="60" y="3"/>
                        <a:pt x="58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447">
                  <a:extLst>
                    <a:ext uri="{FF2B5EF4-FFF2-40B4-BE49-F238E27FC236}">
                      <a16:creationId xmlns:a16="http://schemas.microsoft.com/office/drawing/2014/main" id="{A4E97EEA-C756-4CCD-94DC-8834720B0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5438" y="2581280"/>
                  <a:ext cx="192088" cy="150813"/>
                </a:xfrm>
                <a:custGeom>
                  <a:avLst/>
                  <a:gdLst>
                    <a:gd name="T0" fmla="*/ 2147483647 w 60"/>
                    <a:gd name="T1" fmla="*/ 2147483647 h 47"/>
                    <a:gd name="T2" fmla="*/ 2147483647 w 60"/>
                    <a:gd name="T3" fmla="*/ 2147483647 h 47"/>
                    <a:gd name="T4" fmla="*/ 2147483647 w 60"/>
                    <a:gd name="T5" fmla="*/ 2147483647 h 47"/>
                    <a:gd name="T6" fmla="*/ 2147483647 w 60"/>
                    <a:gd name="T7" fmla="*/ 0 h 47"/>
                    <a:gd name="T8" fmla="*/ 2147483647 w 60"/>
                    <a:gd name="T9" fmla="*/ 0 h 47"/>
                    <a:gd name="T10" fmla="*/ 2147483647 w 60"/>
                    <a:gd name="T11" fmla="*/ 2147483647 h 47"/>
                    <a:gd name="T12" fmla="*/ 2147483647 w 60"/>
                    <a:gd name="T13" fmla="*/ 2147483647 h 47"/>
                    <a:gd name="T14" fmla="*/ 0 w 60"/>
                    <a:gd name="T15" fmla="*/ 2147483647 h 47"/>
                    <a:gd name="T16" fmla="*/ 0 w 60"/>
                    <a:gd name="T17" fmla="*/ 2147483647 h 47"/>
                    <a:gd name="T18" fmla="*/ 2147483647 w 60"/>
                    <a:gd name="T19" fmla="*/ 2147483647 h 47"/>
                    <a:gd name="T20" fmla="*/ 2147483647 w 60"/>
                    <a:gd name="T21" fmla="*/ 2147483647 h 47"/>
                    <a:gd name="T22" fmla="*/ 2147483647 w 60"/>
                    <a:gd name="T23" fmla="*/ 2147483647 h 47"/>
                    <a:gd name="T24" fmla="*/ 2147483647 w 60"/>
                    <a:gd name="T25" fmla="*/ 2147483647 h 47"/>
                    <a:gd name="T26" fmla="*/ 2147483647 w 60"/>
                    <a:gd name="T27" fmla="*/ 2147483647 h 4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0" h="47">
                      <a:moveTo>
                        <a:pt x="57" y="4"/>
                      </a:move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1" y="47"/>
                        <a:pt x="2" y="47"/>
                      </a:cubicBezTo>
                      <a:cubicBezTo>
                        <a:pt x="57" y="47"/>
                        <a:pt x="57" y="47"/>
                        <a:pt x="57" y="47"/>
                      </a:cubicBezTo>
                      <a:cubicBezTo>
                        <a:pt x="59" y="47"/>
                        <a:pt x="60" y="46"/>
                        <a:pt x="60" y="4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5"/>
                        <a:pt x="59" y="4"/>
                        <a:pt x="57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448">
                  <a:extLst>
                    <a:ext uri="{FF2B5EF4-FFF2-40B4-BE49-F238E27FC236}">
                      <a16:creationId xmlns:a16="http://schemas.microsoft.com/office/drawing/2014/main" id="{9AC9DEB2-B75A-47DF-9EDF-3B4DD7B0D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2389192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4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4" y="14"/>
                      </a:lnTo>
                      <a:lnTo>
                        <a:pt x="14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449">
                  <a:extLst>
                    <a:ext uri="{FF2B5EF4-FFF2-40B4-BE49-F238E27FC236}">
                      <a16:creationId xmlns:a16="http://schemas.microsoft.com/office/drawing/2014/main" id="{3FF1FB67-5284-49AA-82C1-1AC70CB12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4113" y="2597155"/>
                  <a:ext cx="63500" cy="38100"/>
                </a:xfrm>
                <a:custGeom>
                  <a:avLst/>
                  <a:gdLst>
                    <a:gd name="T0" fmla="*/ 2147483647 w 20"/>
                    <a:gd name="T1" fmla="*/ 2147483647 h 12"/>
                    <a:gd name="T2" fmla="*/ 2147483647 w 20"/>
                    <a:gd name="T3" fmla="*/ 2147483647 h 12"/>
                    <a:gd name="T4" fmla="*/ 2147483647 w 20"/>
                    <a:gd name="T5" fmla="*/ 2147483647 h 12"/>
                    <a:gd name="T6" fmla="*/ 2147483647 w 20"/>
                    <a:gd name="T7" fmla="*/ 2147483647 h 12"/>
                    <a:gd name="T8" fmla="*/ 2147483647 w 20"/>
                    <a:gd name="T9" fmla="*/ 0 h 12"/>
                    <a:gd name="T10" fmla="*/ 2147483647 w 20"/>
                    <a:gd name="T11" fmla="*/ 2147483647 h 12"/>
                    <a:gd name="T12" fmla="*/ 2147483647 w 20"/>
                    <a:gd name="T13" fmla="*/ 2147483647 h 12"/>
                    <a:gd name="T14" fmla="*/ 2147483647 w 20"/>
                    <a:gd name="T15" fmla="*/ 2147483647 h 12"/>
                    <a:gd name="T16" fmla="*/ 2147483647 w 20"/>
                    <a:gd name="T17" fmla="*/ 2147483647 h 12"/>
                    <a:gd name="T18" fmla="*/ 2147483647 w 20"/>
                    <a:gd name="T19" fmla="*/ 2147483647 h 12"/>
                    <a:gd name="T20" fmla="*/ 2147483647 w 20"/>
                    <a:gd name="T21" fmla="*/ 2147483647 h 12"/>
                    <a:gd name="T22" fmla="*/ 2147483647 w 20"/>
                    <a:gd name="T23" fmla="*/ 2147483647 h 12"/>
                    <a:gd name="T24" fmla="*/ 2147483647 w 20"/>
                    <a:gd name="T25" fmla="*/ 2147483647 h 12"/>
                    <a:gd name="T26" fmla="*/ 2147483647 w 20"/>
                    <a:gd name="T27" fmla="*/ 2147483647 h 12"/>
                    <a:gd name="T28" fmla="*/ 2147483647 w 20"/>
                    <a:gd name="T29" fmla="*/ 0 h 12"/>
                    <a:gd name="T30" fmla="*/ 2147483647 w 20"/>
                    <a:gd name="T31" fmla="*/ 2147483647 h 12"/>
                    <a:gd name="T32" fmla="*/ 0 w 20"/>
                    <a:gd name="T33" fmla="*/ 2147483647 h 12"/>
                    <a:gd name="T34" fmla="*/ 0 w 20"/>
                    <a:gd name="T35" fmla="*/ 2147483647 h 12"/>
                    <a:gd name="T36" fmla="*/ 0 w 20"/>
                    <a:gd name="T37" fmla="*/ 2147483647 h 12"/>
                    <a:gd name="T38" fmla="*/ 2147483647 w 20"/>
                    <a:gd name="T39" fmla="*/ 2147483647 h 12"/>
                    <a:gd name="T40" fmla="*/ 2147483647 w 20"/>
                    <a:gd name="T41" fmla="*/ 2147483647 h 12"/>
                    <a:gd name="T42" fmla="*/ 2147483647 w 20"/>
                    <a:gd name="T43" fmla="*/ 2147483647 h 12"/>
                    <a:gd name="T44" fmla="*/ 2147483647 w 20"/>
                    <a:gd name="T45" fmla="*/ 2147483647 h 12"/>
                    <a:gd name="T46" fmla="*/ 2147483647 w 20"/>
                    <a:gd name="T47" fmla="*/ 2147483647 h 12"/>
                    <a:gd name="T48" fmla="*/ 2147483647 w 20"/>
                    <a:gd name="T49" fmla="*/ 2147483647 h 12"/>
                    <a:gd name="T50" fmla="*/ 2147483647 w 20"/>
                    <a:gd name="T51" fmla="*/ 2147483647 h 12"/>
                    <a:gd name="T52" fmla="*/ 2147483647 w 20"/>
                    <a:gd name="T53" fmla="*/ 2147483647 h 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0" h="12">
                      <a:moveTo>
                        <a:pt x="19" y="10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8"/>
                        <a:pt x="19" y="6"/>
                        <a:pt x="18" y="4"/>
                      </a:cubicBezTo>
                      <a:cubicBezTo>
                        <a:pt x="17" y="2"/>
                        <a:pt x="15" y="1"/>
                        <a:pt x="12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1"/>
                        <a:pt x="3" y="2"/>
                        <a:pt x="2" y="4"/>
                      </a:cubicBezTo>
                      <a:cubicBezTo>
                        <a:pt x="1" y="6"/>
                        <a:pt x="0" y="8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2"/>
                        <a:pt x="6" y="12"/>
                        <a:pt x="7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2"/>
                        <a:pt x="15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450">
                  <a:extLst>
                    <a:ext uri="{FF2B5EF4-FFF2-40B4-BE49-F238E27FC236}">
                      <a16:creationId xmlns:a16="http://schemas.microsoft.com/office/drawing/2014/main" id="{FA87D132-59E5-4223-8660-C11A2D1F0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2688" y="2600330"/>
                  <a:ext cx="6350" cy="6350"/>
                </a:xfrm>
                <a:custGeom>
                  <a:avLst/>
                  <a:gdLst>
                    <a:gd name="T0" fmla="*/ 0 w 2"/>
                    <a:gd name="T1" fmla="*/ 2147483647 h 2"/>
                    <a:gd name="T2" fmla="*/ 2147483647 w 2"/>
                    <a:gd name="T3" fmla="*/ 2147483647 h 2"/>
                    <a:gd name="T4" fmla="*/ 2147483647 w 2"/>
                    <a:gd name="T5" fmla="*/ 2147483647 h 2"/>
                    <a:gd name="T6" fmla="*/ 2147483647 w 2"/>
                    <a:gd name="T7" fmla="*/ 0 h 2"/>
                    <a:gd name="T8" fmla="*/ 0 w 2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451">
                  <a:extLst>
                    <a:ext uri="{FF2B5EF4-FFF2-40B4-BE49-F238E27FC236}">
                      <a16:creationId xmlns:a16="http://schemas.microsoft.com/office/drawing/2014/main" id="{17E1D893-8938-451D-B093-06C1F6D07C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9988" y="2565405"/>
                  <a:ext cx="31750" cy="34925"/>
                </a:xfrm>
                <a:custGeom>
                  <a:avLst/>
                  <a:gdLst>
                    <a:gd name="T0" fmla="*/ 0 w 10"/>
                    <a:gd name="T1" fmla="*/ 2147483647 h 11"/>
                    <a:gd name="T2" fmla="*/ 2147483647 w 10"/>
                    <a:gd name="T3" fmla="*/ 2147483647 h 11"/>
                    <a:gd name="T4" fmla="*/ 2147483647 w 10"/>
                    <a:gd name="T5" fmla="*/ 2147483647 h 11"/>
                    <a:gd name="T6" fmla="*/ 2147483647 w 10"/>
                    <a:gd name="T7" fmla="*/ 2147483647 h 11"/>
                    <a:gd name="T8" fmla="*/ 2147483647 w 10"/>
                    <a:gd name="T9" fmla="*/ 2147483647 h 11"/>
                    <a:gd name="T10" fmla="*/ 2147483647 w 10"/>
                    <a:gd name="T11" fmla="*/ 2147483647 h 11"/>
                    <a:gd name="T12" fmla="*/ 2147483647 w 10"/>
                    <a:gd name="T13" fmla="*/ 2147483647 h 11"/>
                    <a:gd name="T14" fmla="*/ 2147483647 w 10"/>
                    <a:gd name="T15" fmla="*/ 2147483647 h 11"/>
                    <a:gd name="T16" fmla="*/ 2147483647 w 10"/>
                    <a:gd name="T17" fmla="*/ 0 h 11"/>
                    <a:gd name="T18" fmla="*/ 0 w 10"/>
                    <a:gd name="T19" fmla="*/ 2147483647 h 11"/>
                    <a:gd name="T20" fmla="*/ 0 w 10"/>
                    <a:gd name="T21" fmla="*/ 2147483647 h 11"/>
                    <a:gd name="T22" fmla="*/ 0 w 10"/>
                    <a:gd name="T23" fmla="*/ 2147483647 h 11"/>
                    <a:gd name="T24" fmla="*/ 0 w 10"/>
                    <a:gd name="T25" fmla="*/ 2147483647 h 11"/>
                    <a:gd name="T26" fmla="*/ 2147483647 w 10"/>
                    <a:gd name="T27" fmla="*/ 2147483647 h 11"/>
                    <a:gd name="T28" fmla="*/ 2147483647 w 10"/>
                    <a:gd name="T29" fmla="*/ 2147483647 h 11"/>
                    <a:gd name="T30" fmla="*/ 2147483647 w 10"/>
                    <a:gd name="T31" fmla="*/ 2147483647 h 11"/>
                    <a:gd name="T32" fmla="*/ 2147483647 w 10"/>
                    <a:gd name="T33" fmla="*/ 2147483647 h 11"/>
                    <a:gd name="T34" fmla="*/ 2147483647 w 10"/>
                    <a:gd name="T35" fmla="*/ 2147483647 h 11"/>
                    <a:gd name="T36" fmla="*/ 2147483647 w 10"/>
                    <a:gd name="T37" fmla="*/ 2147483647 h 11"/>
                    <a:gd name="T38" fmla="*/ 2147483647 w 10"/>
                    <a:gd name="T39" fmla="*/ 2147483647 h 11"/>
                    <a:gd name="T40" fmla="*/ 2147483647 w 10"/>
                    <a:gd name="T41" fmla="*/ 2147483647 h 11"/>
                    <a:gd name="T42" fmla="*/ 2147483647 w 10"/>
                    <a:gd name="T43" fmla="*/ 2147483647 h 11"/>
                    <a:gd name="T44" fmla="*/ 2147483647 w 10"/>
                    <a:gd name="T45" fmla="*/ 2147483647 h 11"/>
                    <a:gd name="T46" fmla="*/ 2147483647 w 10"/>
                    <a:gd name="T47" fmla="*/ 2147483647 h 11"/>
                    <a:gd name="T48" fmla="*/ 2147483647 w 10"/>
                    <a:gd name="T49" fmla="*/ 2147483647 h 1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0" h="11">
                      <a:moveTo>
                        <a:pt x="0" y="6"/>
                      </a:move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9"/>
                        <a:pt x="3" y="11"/>
                        <a:pt x="5" y="11"/>
                      </a:cubicBezTo>
                      <a:cubicBezTo>
                        <a:pt x="7" y="11"/>
                        <a:pt x="8" y="9"/>
                        <a:pt x="9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3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  <a:moveTo>
                        <a:pt x="1" y="5"/>
                      </a:move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9" y="5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9"/>
                        <a:pt x="6" y="11"/>
                        <a:pt x="5" y="11"/>
                      </a:cubicBezTo>
                      <a:cubicBezTo>
                        <a:pt x="3" y="11"/>
                        <a:pt x="2" y="9"/>
                        <a:pt x="1" y="7"/>
                      </a:cubicBezTo>
                      <a:cubicBezTo>
                        <a:pt x="1" y="7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452">
                  <a:extLst>
                    <a:ext uri="{FF2B5EF4-FFF2-40B4-BE49-F238E27FC236}">
                      <a16:creationId xmlns:a16="http://schemas.microsoft.com/office/drawing/2014/main" id="{E5885518-5158-447F-B0B1-75F5465D10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92838" y="2533655"/>
                  <a:ext cx="239713" cy="177800"/>
                </a:xfrm>
                <a:custGeom>
                  <a:avLst/>
                  <a:gdLst>
                    <a:gd name="T0" fmla="*/ 2147483647 w 75"/>
                    <a:gd name="T1" fmla="*/ 2147483647 h 56"/>
                    <a:gd name="T2" fmla="*/ 2147483647 w 75"/>
                    <a:gd name="T3" fmla="*/ 2147483647 h 56"/>
                    <a:gd name="T4" fmla="*/ 0 w 75"/>
                    <a:gd name="T5" fmla="*/ 2147483647 h 56"/>
                    <a:gd name="T6" fmla="*/ 0 w 75"/>
                    <a:gd name="T7" fmla="*/ 2147483647 h 56"/>
                    <a:gd name="T8" fmla="*/ 2147483647 w 75"/>
                    <a:gd name="T9" fmla="*/ 0 h 56"/>
                    <a:gd name="T10" fmla="*/ 2147483647 w 75"/>
                    <a:gd name="T11" fmla="*/ 0 h 56"/>
                    <a:gd name="T12" fmla="*/ 2147483647 w 75"/>
                    <a:gd name="T13" fmla="*/ 2147483647 h 56"/>
                    <a:gd name="T14" fmla="*/ 2147483647 w 75"/>
                    <a:gd name="T15" fmla="*/ 2147483647 h 56"/>
                    <a:gd name="T16" fmla="*/ 2147483647 w 75"/>
                    <a:gd name="T17" fmla="*/ 2147483647 h 56"/>
                    <a:gd name="T18" fmla="*/ 2147483647 w 75"/>
                    <a:gd name="T19" fmla="*/ 2147483647 h 56"/>
                    <a:gd name="T20" fmla="*/ 2147483647 w 75"/>
                    <a:gd name="T21" fmla="*/ 2147483647 h 56"/>
                    <a:gd name="T22" fmla="*/ 2147483647 w 75"/>
                    <a:gd name="T23" fmla="*/ 2147483647 h 56"/>
                    <a:gd name="T24" fmla="*/ 2147483647 w 75"/>
                    <a:gd name="T25" fmla="*/ 2147483647 h 56"/>
                    <a:gd name="T26" fmla="*/ 2147483647 w 75"/>
                    <a:gd name="T27" fmla="*/ 2147483647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5" h="56">
                      <a:moveTo>
                        <a:pt x="72" y="56"/>
                      </a:moveTo>
                      <a:cubicBezTo>
                        <a:pt x="4" y="56"/>
                        <a:pt x="4" y="56"/>
                        <a:pt x="4" y="56"/>
                      </a:cubicBezTo>
                      <a:cubicBezTo>
                        <a:pt x="2" y="56"/>
                        <a:pt x="0" y="55"/>
                        <a:pt x="0" y="5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3" y="0"/>
                        <a:pt x="75" y="2"/>
                        <a:pt x="75" y="3"/>
                      </a:cubicBezTo>
                      <a:cubicBezTo>
                        <a:pt x="75" y="53"/>
                        <a:pt x="75" y="53"/>
                        <a:pt x="75" y="53"/>
                      </a:cubicBezTo>
                      <a:cubicBezTo>
                        <a:pt x="75" y="55"/>
                        <a:pt x="73" y="56"/>
                        <a:pt x="72" y="56"/>
                      </a:cubicBezTo>
                      <a:close/>
                      <a:moveTo>
                        <a:pt x="4" y="53"/>
                      </a:move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5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Rectangle 453">
                  <a:extLst>
                    <a:ext uri="{FF2B5EF4-FFF2-40B4-BE49-F238E27FC236}">
                      <a16:creationId xmlns:a16="http://schemas.microsoft.com/office/drawing/2014/main" id="{717C24A9-8F4C-45DD-B396-AC0A0EA5A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581280"/>
                  <a:ext cx="809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Rectangle 454">
                  <a:extLst>
                    <a:ext uri="{FF2B5EF4-FFF2-40B4-BE49-F238E27FC236}">
                      <a16:creationId xmlns:a16="http://schemas.microsoft.com/office/drawing/2014/main" id="{950993E3-1B8C-41D0-9E24-E75872E6C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603505"/>
                  <a:ext cx="80963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Rectangle 455">
                  <a:extLst>
                    <a:ext uri="{FF2B5EF4-FFF2-40B4-BE49-F238E27FC236}">
                      <a16:creationId xmlns:a16="http://schemas.microsoft.com/office/drawing/2014/main" id="{4C4ABA8F-057F-4F91-9A9F-A4B309874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9838" y="2628905"/>
                  <a:ext cx="809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456">
                  <a:extLst>
                    <a:ext uri="{FF2B5EF4-FFF2-40B4-BE49-F238E27FC236}">
                      <a16:creationId xmlns:a16="http://schemas.microsoft.com/office/drawing/2014/main" id="{D06BC9A7-8B11-4BFF-8790-69B79CB328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6813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457">
                  <a:extLst>
                    <a:ext uri="{FF2B5EF4-FFF2-40B4-BE49-F238E27FC236}">
                      <a16:creationId xmlns:a16="http://schemas.microsoft.com/office/drawing/2014/main" id="{AE691CBC-54BA-4A19-B2C6-47FEB10D57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81738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6" y="16"/>
                      </a:lnTo>
                      <a:lnTo>
                        <a:pt x="16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458">
                  <a:extLst>
                    <a:ext uri="{FF2B5EF4-FFF2-40B4-BE49-F238E27FC236}">
                      <a16:creationId xmlns:a16="http://schemas.microsoft.com/office/drawing/2014/main" id="{9E09A887-6D4B-4CF1-B1B7-3529DF9FFF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19838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459">
                  <a:extLst>
                    <a:ext uri="{FF2B5EF4-FFF2-40B4-BE49-F238E27FC236}">
                      <a16:creationId xmlns:a16="http://schemas.microsoft.com/office/drawing/2014/main" id="{3FA1958C-9D34-4AA9-AA5A-490FFA1E4F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54763" y="2660655"/>
                  <a:ext cx="25400" cy="25400"/>
                </a:xfrm>
                <a:custGeom>
                  <a:avLst/>
                  <a:gdLst>
                    <a:gd name="T0" fmla="*/ 2147483647 w 16"/>
                    <a:gd name="T1" fmla="*/ 2147483647 h 16"/>
                    <a:gd name="T2" fmla="*/ 0 w 16"/>
                    <a:gd name="T3" fmla="*/ 2147483647 h 16"/>
                    <a:gd name="T4" fmla="*/ 0 w 16"/>
                    <a:gd name="T5" fmla="*/ 0 h 16"/>
                    <a:gd name="T6" fmla="*/ 2147483647 w 16"/>
                    <a:gd name="T7" fmla="*/ 0 h 16"/>
                    <a:gd name="T8" fmla="*/ 2147483647 w 16"/>
                    <a:gd name="T9" fmla="*/ 2147483647 h 16"/>
                    <a:gd name="T10" fmla="*/ 2147483647 w 16"/>
                    <a:gd name="T11" fmla="*/ 2147483647 h 16"/>
                    <a:gd name="T12" fmla="*/ 2147483647 w 16"/>
                    <a:gd name="T13" fmla="*/ 2147483647 h 16"/>
                    <a:gd name="T14" fmla="*/ 2147483647 w 16"/>
                    <a:gd name="T15" fmla="*/ 2147483647 h 16"/>
                    <a:gd name="T16" fmla="*/ 2147483647 w 16"/>
                    <a:gd name="T17" fmla="*/ 2147483647 h 16"/>
                    <a:gd name="T18" fmla="*/ 2147483647 w 16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  <a:close/>
                      <a:moveTo>
                        <a:pt x="2" y="16"/>
                      </a:moveTo>
                      <a:lnTo>
                        <a:pt x="14" y="16"/>
                      </a:lnTo>
                      <a:lnTo>
                        <a:pt x="14" y="2"/>
                      </a:lnTo>
                      <a:lnTo>
                        <a:pt x="2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463">
                  <a:extLst>
                    <a:ext uri="{FF2B5EF4-FFF2-40B4-BE49-F238E27FC236}">
                      <a16:creationId xmlns:a16="http://schemas.microsoft.com/office/drawing/2014/main" id="{572BDB5B-BBA4-4344-94F7-C21F2C5776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62725" y="1938341"/>
                  <a:ext cx="390525" cy="387351"/>
                </a:xfrm>
                <a:custGeom>
                  <a:avLst/>
                  <a:gdLst>
                    <a:gd name="T0" fmla="*/ 2147483647 w 246"/>
                    <a:gd name="T1" fmla="*/ 2147483647 h 244"/>
                    <a:gd name="T2" fmla="*/ 0 w 246"/>
                    <a:gd name="T3" fmla="*/ 2147483647 h 244"/>
                    <a:gd name="T4" fmla="*/ 0 w 246"/>
                    <a:gd name="T5" fmla="*/ 0 h 244"/>
                    <a:gd name="T6" fmla="*/ 2147483647 w 246"/>
                    <a:gd name="T7" fmla="*/ 0 h 244"/>
                    <a:gd name="T8" fmla="*/ 2147483647 w 246"/>
                    <a:gd name="T9" fmla="*/ 2147483647 h 244"/>
                    <a:gd name="T10" fmla="*/ 2147483647 w 246"/>
                    <a:gd name="T11" fmla="*/ 2147483647 h 244"/>
                    <a:gd name="T12" fmla="*/ 2147483647 w 246"/>
                    <a:gd name="T13" fmla="*/ 0 h 244"/>
                    <a:gd name="T14" fmla="*/ 2147483647 w 246"/>
                    <a:gd name="T15" fmla="*/ 0 h 244"/>
                    <a:gd name="T16" fmla="*/ 2147483647 w 246"/>
                    <a:gd name="T17" fmla="*/ 2147483647 h 244"/>
                    <a:gd name="T18" fmla="*/ 2147483647 w 246"/>
                    <a:gd name="T19" fmla="*/ 2147483647 h 244"/>
                    <a:gd name="T20" fmla="*/ 2147483647 w 246"/>
                    <a:gd name="T21" fmla="*/ 2147483647 h 244"/>
                    <a:gd name="T22" fmla="*/ 2147483647 w 246"/>
                    <a:gd name="T23" fmla="*/ 2147483647 h 244"/>
                    <a:gd name="T24" fmla="*/ 2147483647 w 246"/>
                    <a:gd name="T25" fmla="*/ 2147483647 h 244"/>
                    <a:gd name="T26" fmla="*/ 2147483647 w 246"/>
                    <a:gd name="T27" fmla="*/ 2147483647 h 244"/>
                    <a:gd name="T28" fmla="*/ 2147483647 w 246"/>
                    <a:gd name="T29" fmla="*/ 2147483647 h 244"/>
                    <a:gd name="T30" fmla="*/ 2147483647 w 246"/>
                    <a:gd name="T31" fmla="*/ 2147483647 h 244"/>
                    <a:gd name="T32" fmla="*/ 2147483647 w 246"/>
                    <a:gd name="T33" fmla="*/ 2147483647 h 244"/>
                    <a:gd name="T34" fmla="*/ 2147483647 w 246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6" h="244">
                      <a:moveTo>
                        <a:pt x="246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9" y="0"/>
                      </a:lnTo>
                      <a:lnTo>
                        <a:pt x="99" y="55"/>
                      </a:lnTo>
                      <a:lnTo>
                        <a:pt x="149" y="55"/>
                      </a:lnTo>
                      <a:lnTo>
                        <a:pt x="149" y="0"/>
                      </a:lnTo>
                      <a:lnTo>
                        <a:pt x="246" y="0"/>
                      </a:lnTo>
                      <a:lnTo>
                        <a:pt x="246" y="244"/>
                      </a:lnTo>
                      <a:close/>
                      <a:moveTo>
                        <a:pt x="16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3" y="69"/>
                      </a:lnTo>
                      <a:lnTo>
                        <a:pt x="83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Freeform 464">
                  <a:extLst>
                    <a:ext uri="{FF2B5EF4-FFF2-40B4-BE49-F238E27FC236}">
                      <a16:creationId xmlns:a16="http://schemas.microsoft.com/office/drawing/2014/main" id="{AB916DA3-B403-416A-8C5C-1FD339659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656388" y="2120904"/>
                  <a:ext cx="139700" cy="153988"/>
                </a:xfrm>
                <a:custGeom>
                  <a:avLst/>
                  <a:gdLst>
                    <a:gd name="T0" fmla="*/ 2147483647 w 44"/>
                    <a:gd name="T1" fmla="*/ 0 h 48"/>
                    <a:gd name="T2" fmla="*/ 2147483647 w 44"/>
                    <a:gd name="T3" fmla="*/ 0 h 48"/>
                    <a:gd name="T4" fmla="*/ 2147483647 w 44"/>
                    <a:gd name="T5" fmla="*/ 0 h 48"/>
                    <a:gd name="T6" fmla="*/ 0 w 44"/>
                    <a:gd name="T7" fmla="*/ 2147483647 h 48"/>
                    <a:gd name="T8" fmla="*/ 0 w 44"/>
                    <a:gd name="T9" fmla="*/ 2147483647 h 48"/>
                    <a:gd name="T10" fmla="*/ 2147483647 w 44"/>
                    <a:gd name="T11" fmla="*/ 2147483647 h 48"/>
                    <a:gd name="T12" fmla="*/ 2147483647 w 44"/>
                    <a:gd name="T13" fmla="*/ 2147483647 h 48"/>
                    <a:gd name="T14" fmla="*/ 2147483647 w 44"/>
                    <a:gd name="T15" fmla="*/ 2147483647 h 48"/>
                    <a:gd name="T16" fmla="*/ 2147483647 w 44"/>
                    <a:gd name="T17" fmla="*/ 2147483647 h 48"/>
                    <a:gd name="T18" fmla="*/ 2147483647 w 44"/>
                    <a:gd name="T19" fmla="*/ 2147483647 h 48"/>
                    <a:gd name="T20" fmla="*/ 2147483647 w 44"/>
                    <a:gd name="T21" fmla="*/ 0 h 48"/>
                    <a:gd name="T22" fmla="*/ 2147483647 w 44"/>
                    <a:gd name="T23" fmla="*/ 2147483647 h 48"/>
                    <a:gd name="T24" fmla="*/ 2147483647 w 44"/>
                    <a:gd name="T25" fmla="*/ 2147483647 h 48"/>
                    <a:gd name="T26" fmla="*/ 2147483647 w 44"/>
                    <a:gd name="T27" fmla="*/ 2147483647 h 48"/>
                    <a:gd name="T28" fmla="*/ 2147483647 w 44"/>
                    <a:gd name="T29" fmla="*/ 2147483647 h 48"/>
                    <a:gd name="T30" fmla="*/ 2147483647 w 44"/>
                    <a:gd name="T31" fmla="*/ 2147483647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4" h="48">
                      <a:moveTo>
                        <a:pt x="42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7"/>
                        <a:pt x="1" y="48"/>
                        <a:pt x="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3" y="48"/>
                        <a:pt x="44" y="47"/>
                        <a:pt x="44" y="46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2"/>
                        <a:pt x="44" y="1"/>
                        <a:pt x="44" y="1"/>
                      </a:cubicBezTo>
                      <a:cubicBezTo>
                        <a:pt x="43" y="0"/>
                        <a:pt x="43" y="0"/>
                        <a:pt x="42" y="0"/>
                      </a:cubicBezTo>
                      <a:close/>
                      <a:moveTo>
                        <a:pt x="42" y="46"/>
                      </a:move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lnTo>
                        <a:pt x="42" y="4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Freeform 465">
                  <a:extLst>
                    <a:ext uri="{FF2B5EF4-FFF2-40B4-BE49-F238E27FC236}">
                      <a16:creationId xmlns:a16="http://schemas.microsoft.com/office/drawing/2014/main" id="{A8F3874F-77E8-4972-B233-C55002FA7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4963" y="2076454"/>
                  <a:ext cx="142875" cy="152400"/>
                </a:xfrm>
                <a:custGeom>
                  <a:avLst/>
                  <a:gdLst>
                    <a:gd name="T0" fmla="*/ 2147483647 w 45"/>
                    <a:gd name="T1" fmla="*/ 0 h 48"/>
                    <a:gd name="T2" fmla="*/ 2147483647 w 45"/>
                    <a:gd name="T3" fmla="*/ 0 h 48"/>
                    <a:gd name="T4" fmla="*/ 0 w 45"/>
                    <a:gd name="T5" fmla="*/ 2147483647 h 48"/>
                    <a:gd name="T6" fmla="*/ 0 w 45"/>
                    <a:gd name="T7" fmla="*/ 2147483647 h 48"/>
                    <a:gd name="T8" fmla="*/ 2147483647 w 45"/>
                    <a:gd name="T9" fmla="*/ 2147483647 h 48"/>
                    <a:gd name="T10" fmla="*/ 2147483647 w 45"/>
                    <a:gd name="T11" fmla="*/ 2147483647 h 48"/>
                    <a:gd name="T12" fmla="*/ 2147483647 w 45"/>
                    <a:gd name="T13" fmla="*/ 2147483647 h 48"/>
                    <a:gd name="T14" fmla="*/ 2147483647 w 45"/>
                    <a:gd name="T15" fmla="*/ 2147483647 h 48"/>
                    <a:gd name="T16" fmla="*/ 2147483647 w 45"/>
                    <a:gd name="T17" fmla="*/ 2147483647 h 48"/>
                    <a:gd name="T18" fmla="*/ 2147483647 w 45"/>
                    <a:gd name="T19" fmla="*/ 2147483647 h 48"/>
                    <a:gd name="T20" fmla="*/ 2147483647 w 45"/>
                    <a:gd name="T21" fmla="*/ 2147483647 h 48"/>
                    <a:gd name="T22" fmla="*/ 2147483647 w 45"/>
                    <a:gd name="T23" fmla="*/ 2147483647 h 48"/>
                    <a:gd name="T24" fmla="*/ 2147483647 w 45"/>
                    <a:gd name="T25" fmla="*/ 2147483647 h 48"/>
                    <a:gd name="T26" fmla="*/ 2147483647 w 45"/>
                    <a:gd name="T27" fmla="*/ 0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5" h="48">
                      <a:moveTo>
                        <a:pt x="4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46"/>
                        <a:pt x="42" y="46"/>
                        <a:pt x="42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3" y="48"/>
                        <a:pt x="45" y="47"/>
                        <a:pt x="45" y="46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1"/>
                        <a:pt x="43" y="0"/>
                        <a:pt x="4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Rectangle 466">
                  <a:extLst>
                    <a:ext uri="{FF2B5EF4-FFF2-40B4-BE49-F238E27FC236}">
                      <a16:creationId xmlns:a16="http://schemas.microsoft.com/office/drawing/2014/main" id="{3617FC91-A268-45B9-94F5-DDCE22A88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159004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Rectangle 467">
                  <a:extLst>
                    <a:ext uri="{FF2B5EF4-FFF2-40B4-BE49-F238E27FC236}">
                      <a16:creationId xmlns:a16="http://schemas.microsoft.com/office/drawing/2014/main" id="{2C8D6F19-1810-4845-89E8-05388F9F2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181229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Rectangle 468">
                  <a:extLst>
                    <a:ext uri="{FF2B5EF4-FFF2-40B4-BE49-F238E27FC236}">
                      <a16:creationId xmlns:a16="http://schemas.microsoft.com/office/drawing/2014/main" id="{6B782226-0640-412A-A832-2B5A74DE9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00279"/>
                  <a:ext cx="104775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Rectangle 469">
                  <a:extLst>
                    <a:ext uri="{FF2B5EF4-FFF2-40B4-BE49-F238E27FC236}">
                      <a16:creationId xmlns:a16="http://schemas.microsoft.com/office/drawing/2014/main" id="{C6FA71F1-2233-4387-BAF7-179D96DAC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22504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470">
                  <a:extLst>
                    <a:ext uri="{FF2B5EF4-FFF2-40B4-BE49-F238E27FC236}">
                      <a16:creationId xmlns:a16="http://schemas.microsoft.com/office/drawing/2014/main" id="{D71758E1-5837-4D43-A66B-FAFCA0432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5438" y="2246317"/>
                  <a:ext cx="104775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471">
                  <a:extLst>
                    <a:ext uri="{FF2B5EF4-FFF2-40B4-BE49-F238E27FC236}">
                      <a16:creationId xmlns:a16="http://schemas.microsoft.com/office/drawing/2014/main" id="{7E42D5AC-6F7C-4EE0-BDE0-569EA9B025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1938341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4" y="228"/>
                      </a:moveTo>
                      <a:lnTo>
                        <a:pt x="230" y="228"/>
                      </a:lnTo>
                      <a:lnTo>
                        <a:pt x="230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4" y="14"/>
                      </a:lnTo>
                      <a:lnTo>
                        <a:pt x="14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472">
                  <a:extLst>
                    <a:ext uri="{FF2B5EF4-FFF2-40B4-BE49-F238E27FC236}">
                      <a16:creationId xmlns:a16="http://schemas.microsoft.com/office/drawing/2014/main" id="{45A2D89D-EA96-42F7-A394-2D5B76314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5538" y="2209804"/>
                  <a:ext cx="182563" cy="80963"/>
                </a:xfrm>
                <a:custGeom>
                  <a:avLst/>
                  <a:gdLst>
                    <a:gd name="T0" fmla="*/ 2147483647 w 57"/>
                    <a:gd name="T1" fmla="*/ 2147483647 h 25"/>
                    <a:gd name="T2" fmla="*/ 0 w 57"/>
                    <a:gd name="T3" fmla="*/ 0 h 25"/>
                    <a:gd name="T4" fmla="*/ 0 w 57"/>
                    <a:gd name="T5" fmla="*/ 2147483647 h 25"/>
                    <a:gd name="T6" fmla="*/ 2147483647 w 57"/>
                    <a:gd name="T7" fmla="*/ 2147483647 h 25"/>
                    <a:gd name="T8" fmla="*/ 2147483647 w 57"/>
                    <a:gd name="T9" fmla="*/ 2147483647 h 25"/>
                    <a:gd name="T10" fmla="*/ 2147483647 w 57"/>
                    <a:gd name="T11" fmla="*/ 0 h 25"/>
                    <a:gd name="T12" fmla="*/ 2147483647 w 57"/>
                    <a:gd name="T13" fmla="*/ 214748364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25">
                      <a:moveTo>
                        <a:pt x="29" y="11"/>
                      </a:moveTo>
                      <a:cubicBezTo>
                        <a:pt x="13" y="11"/>
                        <a:pt x="0" y="6"/>
                        <a:pt x="0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0"/>
                        <a:pt x="13" y="25"/>
                        <a:pt x="29" y="25"/>
                      </a:cubicBezTo>
                      <a:cubicBezTo>
                        <a:pt x="44" y="25"/>
                        <a:pt x="57" y="20"/>
                        <a:pt x="57" y="14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6"/>
                        <a:pt x="44" y="11"/>
                        <a:pt x="29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473">
                  <a:extLst>
                    <a:ext uri="{FF2B5EF4-FFF2-40B4-BE49-F238E27FC236}">
                      <a16:creationId xmlns:a16="http://schemas.microsoft.com/office/drawing/2014/main" id="{97785C99-00AE-43D5-8F3A-D07494E5D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5538" y="2155829"/>
                  <a:ext cx="182563" cy="79375"/>
                </a:xfrm>
                <a:custGeom>
                  <a:avLst/>
                  <a:gdLst>
                    <a:gd name="T0" fmla="*/ 2147483647 w 57"/>
                    <a:gd name="T1" fmla="*/ 2147483647 h 25"/>
                    <a:gd name="T2" fmla="*/ 0 w 57"/>
                    <a:gd name="T3" fmla="*/ 0 h 25"/>
                    <a:gd name="T4" fmla="*/ 0 w 57"/>
                    <a:gd name="T5" fmla="*/ 2147483647 h 25"/>
                    <a:gd name="T6" fmla="*/ 2147483647 w 57"/>
                    <a:gd name="T7" fmla="*/ 2147483647 h 25"/>
                    <a:gd name="T8" fmla="*/ 2147483647 w 57"/>
                    <a:gd name="T9" fmla="*/ 2147483647 h 25"/>
                    <a:gd name="T10" fmla="*/ 2147483647 w 57"/>
                    <a:gd name="T11" fmla="*/ 0 h 25"/>
                    <a:gd name="T12" fmla="*/ 2147483647 w 57"/>
                    <a:gd name="T13" fmla="*/ 2147483647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7" h="25">
                      <a:moveTo>
                        <a:pt x="29" y="11"/>
                      </a:moveTo>
                      <a:cubicBezTo>
                        <a:pt x="13" y="11"/>
                        <a:pt x="0" y="6"/>
                        <a:pt x="0" y="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0"/>
                        <a:pt x="13" y="25"/>
                        <a:pt x="29" y="25"/>
                      </a:cubicBezTo>
                      <a:cubicBezTo>
                        <a:pt x="44" y="25"/>
                        <a:pt x="57" y="20"/>
                        <a:pt x="57" y="14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6"/>
                        <a:pt x="44" y="11"/>
                        <a:pt x="29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474">
                  <a:extLst>
                    <a:ext uri="{FF2B5EF4-FFF2-40B4-BE49-F238E27FC236}">
                      <a16:creationId xmlns:a16="http://schemas.microsoft.com/office/drawing/2014/main" id="{5060E28D-39ED-4896-9A4E-EAB0C0E159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05538" y="2063754"/>
                  <a:ext cx="182563" cy="117475"/>
                </a:xfrm>
                <a:custGeom>
                  <a:avLst/>
                  <a:gdLst>
                    <a:gd name="T0" fmla="*/ 2147483647 w 57"/>
                    <a:gd name="T1" fmla="*/ 0 h 37"/>
                    <a:gd name="T2" fmla="*/ 0 w 57"/>
                    <a:gd name="T3" fmla="*/ 2147483647 h 37"/>
                    <a:gd name="T4" fmla="*/ 0 w 57"/>
                    <a:gd name="T5" fmla="*/ 2147483647 h 37"/>
                    <a:gd name="T6" fmla="*/ 0 w 57"/>
                    <a:gd name="T7" fmla="*/ 2147483647 h 37"/>
                    <a:gd name="T8" fmla="*/ 2147483647 w 57"/>
                    <a:gd name="T9" fmla="*/ 2147483647 h 37"/>
                    <a:gd name="T10" fmla="*/ 2147483647 w 57"/>
                    <a:gd name="T11" fmla="*/ 2147483647 h 37"/>
                    <a:gd name="T12" fmla="*/ 2147483647 w 57"/>
                    <a:gd name="T13" fmla="*/ 2147483647 h 37"/>
                    <a:gd name="T14" fmla="*/ 2147483647 w 57"/>
                    <a:gd name="T15" fmla="*/ 0 h 37"/>
                    <a:gd name="T16" fmla="*/ 2147483647 w 57"/>
                    <a:gd name="T17" fmla="*/ 2147483647 h 37"/>
                    <a:gd name="T18" fmla="*/ 2147483647 w 57"/>
                    <a:gd name="T19" fmla="*/ 2147483647 h 37"/>
                    <a:gd name="T20" fmla="*/ 2147483647 w 57"/>
                    <a:gd name="T21" fmla="*/ 2147483647 h 37"/>
                    <a:gd name="T22" fmla="*/ 2147483647 w 57"/>
                    <a:gd name="T23" fmla="*/ 2147483647 h 37"/>
                    <a:gd name="T24" fmla="*/ 2147483647 w 57"/>
                    <a:gd name="T25" fmla="*/ 2147483647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7" h="37">
                      <a:moveTo>
                        <a:pt x="29" y="0"/>
                      </a:moveTo>
                      <a:cubicBezTo>
                        <a:pt x="13" y="0"/>
                        <a:pt x="0" y="5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2"/>
                        <a:pt x="13" y="37"/>
                        <a:pt x="29" y="37"/>
                      </a:cubicBezTo>
                      <a:cubicBezTo>
                        <a:pt x="44" y="37"/>
                        <a:pt x="57" y="32"/>
                        <a:pt x="57" y="26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7" y="5"/>
                        <a:pt x="44" y="0"/>
                        <a:pt x="29" y="0"/>
                      </a:cubicBezTo>
                      <a:close/>
                      <a:moveTo>
                        <a:pt x="29" y="23"/>
                      </a:moveTo>
                      <a:cubicBezTo>
                        <a:pt x="13" y="23"/>
                        <a:pt x="1" y="18"/>
                        <a:pt x="1" y="12"/>
                      </a:cubicBezTo>
                      <a:cubicBezTo>
                        <a:pt x="1" y="6"/>
                        <a:pt x="13" y="1"/>
                        <a:pt x="29" y="1"/>
                      </a:cubicBezTo>
                      <a:cubicBezTo>
                        <a:pt x="44" y="1"/>
                        <a:pt x="57" y="6"/>
                        <a:pt x="57" y="12"/>
                      </a:cubicBezTo>
                      <a:cubicBezTo>
                        <a:pt x="57" y="18"/>
                        <a:pt x="44" y="23"/>
                        <a:pt x="29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475">
                  <a:extLst>
                    <a:ext uri="{FF2B5EF4-FFF2-40B4-BE49-F238E27FC236}">
                      <a16:creationId xmlns:a16="http://schemas.microsoft.com/office/drawing/2014/main" id="{68A2AF00-B997-45D3-ADF5-808460B9E1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15063" y="2066929"/>
                  <a:ext cx="165100" cy="66675"/>
                </a:xfrm>
                <a:custGeom>
                  <a:avLst/>
                  <a:gdLst>
                    <a:gd name="T0" fmla="*/ 2147483647 w 52"/>
                    <a:gd name="T1" fmla="*/ 0 h 21"/>
                    <a:gd name="T2" fmla="*/ 0 w 52"/>
                    <a:gd name="T3" fmla="*/ 2147483647 h 21"/>
                    <a:gd name="T4" fmla="*/ 2147483647 w 52"/>
                    <a:gd name="T5" fmla="*/ 2147483647 h 21"/>
                    <a:gd name="T6" fmla="*/ 2147483647 w 52"/>
                    <a:gd name="T7" fmla="*/ 2147483647 h 21"/>
                    <a:gd name="T8" fmla="*/ 2147483647 w 52"/>
                    <a:gd name="T9" fmla="*/ 0 h 21"/>
                    <a:gd name="T10" fmla="*/ 2147483647 w 52"/>
                    <a:gd name="T11" fmla="*/ 2147483647 h 21"/>
                    <a:gd name="T12" fmla="*/ 2147483647 w 52"/>
                    <a:gd name="T13" fmla="*/ 2147483647 h 21"/>
                    <a:gd name="T14" fmla="*/ 2147483647 w 52"/>
                    <a:gd name="T15" fmla="*/ 2147483647 h 21"/>
                    <a:gd name="T16" fmla="*/ 2147483647 w 52"/>
                    <a:gd name="T17" fmla="*/ 2147483647 h 21"/>
                    <a:gd name="T18" fmla="*/ 2147483647 w 52"/>
                    <a:gd name="T19" fmla="*/ 2147483647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21">
                      <a:moveTo>
                        <a:pt x="26" y="0"/>
                      </a:moveTo>
                      <a:cubicBezTo>
                        <a:pt x="11" y="0"/>
                        <a:pt x="0" y="5"/>
                        <a:pt x="0" y="10"/>
                      </a:cubicBezTo>
                      <a:cubicBezTo>
                        <a:pt x="0" y="16"/>
                        <a:pt x="11" y="21"/>
                        <a:pt x="26" y="21"/>
                      </a:cubicBezTo>
                      <a:cubicBezTo>
                        <a:pt x="40" y="21"/>
                        <a:pt x="52" y="16"/>
                        <a:pt x="52" y="10"/>
                      </a:cubicBezTo>
                      <a:cubicBezTo>
                        <a:pt x="52" y="5"/>
                        <a:pt x="40" y="0"/>
                        <a:pt x="26" y="0"/>
                      </a:cubicBezTo>
                      <a:close/>
                      <a:moveTo>
                        <a:pt x="26" y="19"/>
                      </a:moveTo>
                      <a:cubicBezTo>
                        <a:pt x="13" y="19"/>
                        <a:pt x="3" y="15"/>
                        <a:pt x="3" y="10"/>
                      </a:cubicBezTo>
                      <a:cubicBezTo>
                        <a:pt x="3" y="5"/>
                        <a:pt x="13" y="1"/>
                        <a:pt x="26" y="1"/>
                      </a:cubicBezTo>
                      <a:cubicBezTo>
                        <a:pt x="38" y="1"/>
                        <a:pt x="48" y="5"/>
                        <a:pt x="48" y="10"/>
                      </a:cubicBezTo>
                      <a:cubicBezTo>
                        <a:pt x="48" y="15"/>
                        <a:pt x="38" y="19"/>
                        <a:pt x="26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476">
                  <a:extLst>
                    <a:ext uri="{FF2B5EF4-FFF2-40B4-BE49-F238E27FC236}">
                      <a16:creationId xmlns:a16="http://schemas.microsoft.com/office/drawing/2014/main" id="{142C19BC-E4C8-423F-814C-48D901AA36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263" y="2389192"/>
                  <a:ext cx="385763" cy="387351"/>
                </a:xfrm>
                <a:custGeom>
                  <a:avLst/>
                  <a:gdLst>
                    <a:gd name="T0" fmla="*/ 2147483647 w 243"/>
                    <a:gd name="T1" fmla="*/ 2147483647 h 244"/>
                    <a:gd name="T2" fmla="*/ 0 w 243"/>
                    <a:gd name="T3" fmla="*/ 2147483647 h 244"/>
                    <a:gd name="T4" fmla="*/ 0 w 243"/>
                    <a:gd name="T5" fmla="*/ 0 h 244"/>
                    <a:gd name="T6" fmla="*/ 2147483647 w 243"/>
                    <a:gd name="T7" fmla="*/ 0 h 244"/>
                    <a:gd name="T8" fmla="*/ 2147483647 w 243"/>
                    <a:gd name="T9" fmla="*/ 2147483647 h 244"/>
                    <a:gd name="T10" fmla="*/ 2147483647 w 243"/>
                    <a:gd name="T11" fmla="*/ 2147483647 h 244"/>
                    <a:gd name="T12" fmla="*/ 2147483647 w 243"/>
                    <a:gd name="T13" fmla="*/ 0 h 244"/>
                    <a:gd name="T14" fmla="*/ 2147483647 w 243"/>
                    <a:gd name="T15" fmla="*/ 0 h 244"/>
                    <a:gd name="T16" fmla="*/ 2147483647 w 243"/>
                    <a:gd name="T17" fmla="*/ 2147483647 h 244"/>
                    <a:gd name="T18" fmla="*/ 2147483647 w 243"/>
                    <a:gd name="T19" fmla="*/ 2147483647 h 244"/>
                    <a:gd name="T20" fmla="*/ 2147483647 w 243"/>
                    <a:gd name="T21" fmla="*/ 2147483647 h 244"/>
                    <a:gd name="T22" fmla="*/ 2147483647 w 243"/>
                    <a:gd name="T23" fmla="*/ 2147483647 h 244"/>
                    <a:gd name="T24" fmla="*/ 2147483647 w 243"/>
                    <a:gd name="T25" fmla="*/ 2147483647 h 244"/>
                    <a:gd name="T26" fmla="*/ 2147483647 w 243"/>
                    <a:gd name="T27" fmla="*/ 2147483647 h 244"/>
                    <a:gd name="T28" fmla="*/ 2147483647 w 243"/>
                    <a:gd name="T29" fmla="*/ 2147483647 h 244"/>
                    <a:gd name="T30" fmla="*/ 2147483647 w 243"/>
                    <a:gd name="T31" fmla="*/ 2147483647 h 244"/>
                    <a:gd name="T32" fmla="*/ 2147483647 w 243"/>
                    <a:gd name="T33" fmla="*/ 2147483647 h 244"/>
                    <a:gd name="T34" fmla="*/ 2147483647 w 243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3" h="244">
                      <a:moveTo>
                        <a:pt x="243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3" y="0"/>
                      </a:lnTo>
                      <a:lnTo>
                        <a:pt x="243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0" y="69"/>
                      </a:lnTo>
                      <a:lnTo>
                        <a:pt x="80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477">
                  <a:extLst>
                    <a:ext uri="{FF2B5EF4-FFF2-40B4-BE49-F238E27FC236}">
                      <a16:creationId xmlns:a16="http://schemas.microsoft.com/office/drawing/2014/main" id="{512FF374-0370-492A-9A91-44EF41B6CC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5213" y="2517780"/>
                  <a:ext cx="185738" cy="142875"/>
                </a:xfrm>
                <a:custGeom>
                  <a:avLst/>
                  <a:gdLst>
                    <a:gd name="T0" fmla="*/ 2147483647 w 58"/>
                    <a:gd name="T1" fmla="*/ 0 h 45"/>
                    <a:gd name="T2" fmla="*/ 2147483647 w 58"/>
                    <a:gd name="T3" fmla="*/ 0 h 45"/>
                    <a:gd name="T4" fmla="*/ 0 w 58"/>
                    <a:gd name="T5" fmla="*/ 2147483647 h 45"/>
                    <a:gd name="T6" fmla="*/ 0 w 58"/>
                    <a:gd name="T7" fmla="*/ 2147483647 h 45"/>
                    <a:gd name="T8" fmla="*/ 2147483647 w 58"/>
                    <a:gd name="T9" fmla="*/ 2147483647 h 45"/>
                    <a:gd name="T10" fmla="*/ 2147483647 w 58"/>
                    <a:gd name="T11" fmla="*/ 2147483647 h 45"/>
                    <a:gd name="T12" fmla="*/ 2147483647 w 58"/>
                    <a:gd name="T13" fmla="*/ 2147483647 h 45"/>
                    <a:gd name="T14" fmla="*/ 2147483647 w 58"/>
                    <a:gd name="T15" fmla="*/ 2147483647 h 45"/>
                    <a:gd name="T16" fmla="*/ 2147483647 w 58"/>
                    <a:gd name="T17" fmla="*/ 0 h 45"/>
                    <a:gd name="T18" fmla="*/ 2147483647 w 58"/>
                    <a:gd name="T19" fmla="*/ 2147483647 h 45"/>
                    <a:gd name="T20" fmla="*/ 2147483647 w 58"/>
                    <a:gd name="T21" fmla="*/ 2147483647 h 45"/>
                    <a:gd name="T22" fmla="*/ 2147483647 w 58"/>
                    <a:gd name="T23" fmla="*/ 2147483647 h 45"/>
                    <a:gd name="T24" fmla="*/ 2147483647 w 58"/>
                    <a:gd name="T25" fmla="*/ 2147483647 h 45"/>
                    <a:gd name="T26" fmla="*/ 2147483647 w 58"/>
                    <a:gd name="T27" fmla="*/ 2147483647 h 45"/>
                    <a:gd name="T28" fmla="*/ 2147483647 w 58"/>
                    <a:gd name="T29" fmla="*/ 2147483647 h 45"/>
                    <a:gd name="T30" fmla="*/ 2147483647 w 58"/>
                    <a:gd name="T31" fmla="*/ 2147483647 h 45"/>
                    <a:gd name="T32" fmla="*/ 2147483647 w 58"/>
                    <a:gd name="T33" fmla="*/ 2147483647 h 45"/>
                    <a:gd name="T34" fmla="*/ 2147483647 w 58"/>
                    <a:gd name="T35" fmla="*/ 2147483647 h 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" h="45">
                      <a:moveTo>
                        <a:pt x="54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3"/>
                        <a:pt x="2" y="45"/>
                        <a:pt x="5" y="45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6" y="45"/>
                        <a:pt x="58" y="43"/>
                        <a:pt x="58" y="41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8" y="2"/>
                        <a:pt x="56" y="0"/>
                        <a:pt x="54" y="0"/>
                      </a:cubicBezTo>
                      <a:close/>
                      <a:moveTo>
                        <a:pt x="55" y="41"/>
                      </a:moveTo>
                      <a:cubicBezTo>
                        <a:pt x="55" y="42"/>
                        <a:pt x="55" y="42"/>
                        <a:pt x="54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4" y="42"/>
                        <a:pt x="3" y="42"/>
                        <a:pt x="3" y="4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5" y="3"/>
                        <a:pt x="55" y="3"/>
                        <a:pt x="55" y="4"/>
                      </a:cubicBezTo>
                      <a:lnTo>
                        <a:pt x="55" y="4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Rectangle 478">
                  <a:extLst>
                    <a:ext uri="{FF2B5EF4-FFF2-40B4-BE49-F238E27FC236}">
                      <a16:creationId xmlns:a16="http://schemas.microsoft.com/office/drawing/2014/main" id="{8BF6C6C1-6226-447A-ADD1-B2980316B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663830"/>
                  <a:ext cx="52388" cy="95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Rectangle 479">
                  <a:extLst>
                    <a:ext uri="{FF2B5EF4-FFF2-40B4-BE49-F238E27FC236}">
                      <a16:creationId xmlns:a16="http://schemas.microsoft.com/office/drawing/2014/main" id="{785F27EF-CE79-42E2-A576-D6C990760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38" y="2676530"/>
                  <a:ext cx="93663" cy="63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Rectangle 480">
                  <a:extLst>
                    <a:ext uri="{FF2B5EF4-FFF2-40B4-BE49-F238E27FC236}">
                      <a16:creationId xmlns:a16="http://schemas.microsoft.com/office/drawing/2014/main" id="{BB1C9357-A5F2-4FCD-A052-E2BBB2DA7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3800" y="2714630"/>
                  <a:ext cx="50800" cy="1111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481">
                  <a:extLst>
                    <a:ext uri="{FF2B5EF4-FFF2-40B4-BE49-F238E27FC236}">
                      <a16:creationId xmlns:a16="http://schemas.microsoft.com/office/drawing/2014/main" id="{1446A53E-EDF1-4D8E-B81B-C63E70065B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72038" y="2686055"/>
                  <a:ext cx="195263" cy="58738"/>
                </a:xfrm>
                <a:custGeom>
                  <a:avLst/>
                  <a:gdLst>
                    <a:gd name="T0" fmla="*/ 2147483647 w 61"/>
                    <a:gd name="T1" fmla="*/ 0 h 18"/>
                    <a:gd name="T2" fmla="*/ 0 w 61"/>
                    <a:gd name="T3" fmla="*/ 2147483647 h 18"/>
                    <a:gd name="T4" fmla="*/ 2147483647 w 61"/>
                    <a:gd name="T5" fmla="*/ 2147483647 h 18"/>
                    <a:gd name="T6" fmla="*/ 2147483647 w 61"/>
                    <a:gd name="T7" fmla="*/ 2147483647 h 18"/>
                    <a:gd name="T8" fmla="*/ 2147483647 w 61"/>
                    <a:gd name="T9" fmla="*/ 2147483647 h 18"/>
                    <a:gd name="T10" fmla="*/ 2147483647 w 61"/>
                    <a:gd name="T11" fmla="*/ 2147483647 h 18"/>
                    <a:gd name="T12" fmla="*/ 2147483647 w 61"/>
                    <a:gd name="T13" fmla="*/ 2147483647 h 18"/>
                    <a:gd name="T14" fmla="*/ 2147483647 w 61"/>
                    <a:gd name="T15" fmla="*/ 2147483647 h 18"/>
                    <a:gd name="T16" fmla="*/ 2147483647 w 61"/>
                    <a:gd name="T17" fmla="*/ 2147483647 h 18"/>
                    <a:gd name="T18" fmla="*/ 2147483647 w 61"/>
                    <a:gd name="T19" fmla="*/ 2147483647 h 18"/>
                    <a:gd name="T20" fmla="*/ 2147483647 w 61"/>
                    <a:gd name="T21" fmla="*/ 2147483647 h 18"/>
                    <a:gd name="T22" fmla="*/ 2147483647 w 61"/>
                    <a:gd name="T23" fmla="*/ 2147483647 h 18"/>
                    <a:gd name="T24" fmla="*/ 2147483647 w 61"/>
                    <a:gd name="T25" fmla="*/ 2147483647 h 18"/>
                    <a:gd name="T26" fmla="*/ 2147483647 w 61"/>
                    <a:gd name="T27" fmla="*/ 2147483647 h 18"/>
                    <a:gd name="T28" fmla="*/ 2147483647 w 61"/>
                    <a:gd name="T29" fmla="*/ 2147483647 h 18"/>
                    <a:gd name="T30" fmla="*/ 2147483647 w 61"/>
                    <a:gd name="T31" fmla="*/ 2147483647 h 18"/>
                    <a:gd name="T32" fmla="*/ 2147483647 w 61"/>
                    <a:gd name="T33" fmla="*/ 2147483647 h 18"/>
                    <a:gd name="T34" fmla="*/ 2147483647 w 61"/>
                    <a:gd name="T35" fmla="*/ 2147483647 h 18"/>
                    <a:gd name="T36" fmla="*/ 2147483647 w 61"/>
                    <a:gd name="T37" fmla="*/ 2147483647 h 18"/>
                    <a:gd name="T38" fmla="*/ 2147483647 w 61"/>
                    <a:gd name="T39" fmla="*/ 2147483647 h 18"/>
                    <a:gd name="T40" fmla="*/ 2147483647 w 61"/>
                    <a:gd name="T41" fmla="*/ 2147483647 h 18"/>
                    <a:gd name="T42" fmla="*/ 2147483647 w 61"/>
                    <a:gd name="T43" fmla="*/ 2147483647 h 18"/>
                    <a:gd name="T44" fmla="*/ 2147483647 w 61"/>
                    <a:gd name="T45" fmla="*/ 2147483647 h 18"/>
                    <a:gd name="T46" fmla="*/ 2147483647 w 61"/>
                    <a:gd name="T47" fmla="*/ 2147483647 h 18"/>
                    <a:gd name="T48" fmla="*/ 2147483647 w 61"/>
                    <a:gd name="T49" fmla="*/ 2147483647 h 18"/>
                    <a:gd name="T50" fmla="*/ 2147483647 w 61"/>
                    <a:gd name="T51" fmla="*/ 2147483647 h 18"/>
                    <a:gd name="T52" fmla="*/ 2147483647 w 61"/>
                    <a:gd name="T53" fmla="*/ 2147483647 h 18"/>
                    <a:gd name="T54" fmla="*/ 2147483647 w 61"/>
                    <a:gd name="T55" fmla="*/ 2147483647 h 18"/>
                    <a:gd name="T56" fmla="*/ 2147483647 w 61"/>
                    <a:gd name="T57" fmla="*/ 2147483647 h 18"/>
                    <a:gd name="T58" fmla="*/ 2147483647 w 61"/>
                    <a:gd name="T59" fmla="*/ 2147483647 h 18"/>
                    <a:gd name="T60" fmla="*/ 2147483647 w 61"/>
                    <a:gd name="T61" fmla="*/ 2147483647 h 18"/>
                    <a:gd name="T62" fmla="*/ 2147483647 w 61"/>
                    <a:gd name="T63" fmla="*/ 2147483647 h 18"/>
                    <a:gd name="T64" fmla="*/ 2147483647 w 61"/>
                    <a:gd name="T65" fmla="*/ 2147483647 h 18"/>
                    <a:gd name="T66" fmla="*/ 2147483647 w 61"/>
                    <a:gd name="T67" fmla="*/ 2147483647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61" h="18">
                      <a:moveTo>
                        <a:pt x="59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8"/>
                        <a:pt x="2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0" y="18"/>
                        <a:pt x="61" y="17"/>
                        <a:pt x="61" y="16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1"/>
                        <a:pt x="60" y="0"/>
                        <a:pt x="59" y="0"/>
                      </a:cubicBezTo>
                      <a:close/>
                      <a:moveTo>
                        <a:pt x="21" y="15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lnTo>
                        <a:pt x="21" y="15"/>
                      </a:lnTo>
                      <a:close/>
                      <a:moveTo>
                        <a:pt x="21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lnTo>
                        <a:pt x="21" y="12"/>
                      </a:lnTo>
                      <a:close/>
                      <a:moveTo>
                        <a:pt x="21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lnTo>
                        <a:pt x="21" y="10"/>
                      </a:lnTo>
                      <a:close/>
                      <a:moveTo>
                        <a:pt x="21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lnTo>
                        <a:pt x="21" y="7"/>
                      </a:lnTo>
                      <a:close/>
                      <a:moveTo>
                        <a:pt x="21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lnTo>
                        <a:pt x="21" y="4"/>
                      </a:lnTo>
                      <a:close/>
                      <a:moveTo>
                        <a:pt x="32" y="11"/>
                      </a:move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lnTo>
                        <a:pt x="32" y="11"/>
                      </a:lnTo>
                      <a:close/>
                      <a:moveTo>
                        <a:pt x="32" y="8"/>
                      </a:move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lnTo>
                        <a:pt x="32" y="8"/>
                      </a:lnTo>
                      <a:close/>
                      <a:moveTo>
                        <a:pt x="46" y="15"/>
                      </a:moveTo>
                      <a:cubicBezTo>
                        <a:pt x="45" y="15"/>
                        <a:pt x="45" y="15"/>
                        <a:pt x="45" y="15"/>
                      </a:cubicBezTo>
                      <a:cubicBezTo>
                        <a:pt x="45" y="14"/>
                        <a:pt x="45" y="14"/>
                        <a:pt x="46" y="14"/>
                      </a:cubicBezTo>
                      <a:cubicBezTo>
                        <a:pt x="46" y="14"/>
                        <a:pt x="46" y="14"/>
                        <a:pt x="46" y="15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lose/>
                      <a:moveTo>
                        <a:pt x="49" y="15"/>
                      </a:moveTo>
                      <a:cubicBezTo>
                        <a:pt x="49" y="15"/>
                        <a:pt x="48" y="15"/>
                        <a:pt x="48" y="15"/>
                      </a:cubicBezTo>
                      <a:cubicBezTo>
                        <a:pt x="48" y="14"/>
                        <a:pt x="49" y="14"/>
                        <a:pt x="49" y="14"/>
                      </a:cubicBezTo>
                      <a:cubicBezTo>
                        <a:pt x="49" y="14"/>
                        <a:pt x="50" y="14"/>
                        <a:pt x="50" y="15"/>
                      </a:cubicBezTo>
                      <a:cubicBezTo>
                        <a:pt x="50" y="15"/>
                        <a:pt x="49" y="15"/>
                        <a:pt x="49" y="15"/>
                      </a:cubicBezTo>
                      <a:close/>
                      <a:moveTo>
                        <a:pt x="52" y="15"/>
                      </a:move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2" y="14"/>
                        <a:pt x="52" y="14"/>
                        <a:pt x="52" y="14"/>
                      </a:cubicBezTo>
                      <a:cubicBezTo>
                        <a:pt x="53" y="14"/>
                        <a:pt x="53" y="14"/>
                        <a:pt x="53" y="15"/>
                      </a:cubicBezTo>
                      <a:cubicBezTo>
                        <a:pt x="53" y="15"/>
                        <a:pt x="53" y="15"/>
                        <a:pt x="52" y="15"/>
                      </a:cubicBezTo>
                      <a:close/>
                      <a:moveTo>
                        <a:pt x="58" y="13"/>
                      </a:move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58" y="8"/>
                        <a:pt x="58" y="8"/>
                        <a:pt x="58" y="8"/>
                      </a:cubicBezTo>
                      <a:lnTo>
                        <a:pt x="58" y="13"/>
                      </a:lnTo>
                      <a:close/>
                      <a:moveTo>
                        <a:pt x="58" y="7"/>
                      </a:move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lnTo>
                        <a:pt x="58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Rectangle 482">
                  <a:extLst>
                    <a:ext uri="{FF2B5EF4-FFF2-40B4-BE49-F238E27FC236}">
                      <a16:creationId xmlns:a16="http://schemas.microsoft.com/office/drawing/2014/main" id="{96E1F463-71F1-4A88-98D3-D8792D53B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3800" y="2695580"/>
                  <a:ext cx="50800" cy="127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483">
                  <a:extLst>
                    <a:ext uri="{FF2B5EF4-FFF2-40B4-BE49-F238E27FC236}">
                      <a16:creationId xmlns:a16="http://schemas.microsoft.com/office/drawing/2014/main" id="{624125AD-C5EF-4902-A2E3-951D9D05BC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14938" y="1938341"/>
                  <a:ext cx="388938" cy="387351"/>
                </a:xfrm>
                <a:custGeom>
                  <a:avLst/>
                  <a:gdLst>
                    <a:gd name="T0" fmla="*/ 2147483647 w 245"/>
                    <a:gd name="T1" fmla="*/ 2147483647 h 244"/>
                    <a:gd name="T2" fmla="*/ 0 w 245"/>
                    <a:gd name="T3" fmla="*/ 2147483647 h 244"/>
                    <a:gd name="T4" fmla="*/ 0 w 245"/>
                    <a:gd name="T5" fmla="*/ 0 h 244"/>
                    <a:gd name="T6" fmla="*/ 2147483647 w 245"/>
                    <a:gd name="T7" fmla="*/ 0 h 244"/>
                    <a:gd name="T8" fmla="*/ 2147483647 w 245"/>
                    <a:gd name="T9" fmla="*/ 2147483647 h 244"/>
                    <a:gd name="T10" fmla="*/ 2147483647 w 245"/>
                    <a:gd name="T11" fmla="*/ 2147483647 h 244"/>
                    <a:gd name="T12" fmla="*/ 2147483647 w 245"/>
                    <a:gd name="T13" fmla="*/ 0 h 244"/>
                    <a:gd name="T14" fmla="*/ 2147483647 w 245"/>
                    <a:gd name="T15" fmla="*/ 0 h 244"/>
                    <a:gd name="T16" fmla="*/ 2147483647 w 245"/>
                    <a:gd name="T17" fmla="*/ 2147483647 h 244"/>
                    <a:gd name="T18" fmla="*/ 2147483647 w 245"/>
                    <a:gd name="T19" fmla="*/ 2147483647 h 244"/>
                    <a:gd name="T20" fmla="*/ 2147483647 w 245"/>
                    <a:gd name="T21" fmla="*/ 2147483647 h 244"/>
                    <a:gd name="T22" fmla="*/ 2147483647 w 245"/>
                    <a:gd name="T23" fmla="*/ 2147483647 h 244"/>
                    <a:gd name="T24" fmla="*/ 2147483647 w 245"/>
                    <a:gd name="T25" fmla="*/ 2147483647 h 244"/>
                    <a:gd name="T26" fmla="*/ 2147483647 w 245"/>
                    <a:gd name="T27" fmla="*/ 2147483647 h 244"/>
                    <a:gd name="T28" fmla="*/ 2147483647 w 245"/>
                    <a:gd name="T29" fmla="*/ 2147483647 h 244"/>
                    <a:gd name="T30" fmla="*/ 2147483647 w 245"/>
                    <a:gd name="T31" fmla="*/ 2147483647 h 244"/>
                    <a:gd name="T32" fmla="*/ 2147483647 w 245"/>
                    <a:gd name="T33" fmla="*/ 2147483647 h 244"/>
                    <a:gd name="T34" fmla="*/ 2147483647 w 245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5" h="244">
                      <a:moveTo>
                        <a:pt x="245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6" y="0"/>
                      </a:lnTo>
                      <a:lnTo>
                        <a:pt x="96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5" y="0"/>
                      </a:lnTo>
                      <a:lnTo>
                        <a:pt x="245" y="244"/>
                      </a:lnTo>
                      <a:close/>
                      <a:moveTo>
                        <a:pt x="16" y="228"/>
                      </a:moveTo>
                      <a:lnTo>
                        <a:pt x="229" y="228"/>
                      </a:lnTo>
                      <a:lnTo>
                        <a:pt x="229" y="14"/>
                      </a:lnTo>
                      <a:lnTo>
                        <a:pt x="163" y="14"/>
                      </a:lnTo>
                      <a:lnTo>
                        <a:pt x="163" y="69"/>
                      </a:lnTo>
                      <a:lnTo>
                        <a:pt x="82" y="69"/>
                      </a:lnTo>
                      <a:lnTo>
                        <a:pt x="82" y="14"/>
                      </a:lnTo>
                      <a:lnTo>
                        <a:pt x="16" y="14"/>
                      </a:lnTo>
                      <a:lnTo>
                        <a:pt x="16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484">
                  <a:extLst>
                    <a:ext uri="{FF2B5EF4-FFF2-40B4-BE49-F238E27FC236}">
                      <a16:creationId xmlns:a16="http://schemas.microsoft.com/office/drawing/2014/main" id="{3F2CDAE6-C767-44CF-B034-808DC55D1D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41938" y="2070104"/>
                  <a:ext cx="157163" cy="198438"/>
                </a:xfrm>
                <a:custGeom>
                  <a:avLst/>
                  <a:gdLst>
                    <a:gd name="T0" fmla="*/ 2147483647 w 49"/>
                    <a:gd name="T1" fmla="*/ 2147483647 h 62"/>
                    <a:gd name="T2" fmla="*/ 2147483647 w 49"/>
                    <a:gd name="T3" fmla="*/ 2147483647 h 62"/>
                    <a:gd name="T4" fmla="*/ 2147483647 w 49"/>
                    <a:gd name="T5" fmla="*/ 2147483647 h 62"/>
                    <a:gd name="T6" fmla="*/ 2147483647 w 49"/>
                    <a:gd name="T7" fmla="*/ 2147483647 h 62"/>
                    <a:gd name="T8" fmla="*/ 2147483647 w 49"/>
                    <a:gd name="T9" fmla="*/ 2147483647 h 62"/>
                    <a:gd name="T10" fmla="*/ 2147483647 w 49"/>
                    <a:gd name="T11" fmla="*/ 2147483647 h 62"/>
                    <a:gd name="T12" fmla="*/ 2147483647 w 49"/>
                    <a:gd name="T13" fmla="*/ 2147483647 h 62"/>
                    <a:gd name="T14" fmla="*/ 2147483647 w 49"/>
                    <a:gd name="T15" fmla="*/ 2147483647 h 62"/>
                    <a:gd name="T16" fmla="*/ 2147483647 w 49"/>
                    <a:gd name="T17" fmla="*/ 2147483647 h 62"/>
                    <a:gd name="T18" fmla="*/ 2147483647 w 49"/>
                    <a:gd name="T19" fmla="*/ 2147483647 h 62"/>
                    <a:gd name="T20" fmla="*/ 2147483647 w 49"/>
                    <a:gd name="T21" fmla="*/ 2147483647 h 62"/>
                    <a:gd name="T22" fmla="*/ 2147483647 w 49"/>
                    <a:gd name="T23" fmla="*/ 2147483647 h 62"/>
                    <a:gd name="T24" fmla="*/ 2147483647 w 49"/>
                    <a:gd name="T25" fmla="*/ 2147483647 h 62"/>
                    <a:gd name="T26" fmla="*/ 2147483647 w 49"/>
                    <a:gd name="T27" fmla="*/ 2147483647 h 62"/>
                    <a:gd name="T28" fmla="*/ 2147483647 w 49"/>
                    <a:gd name="T29" fmla="*/ 2147483647 h 62"/>
                    <a:gd name="T30" fmla="*/ 2147483647 w 49"/>
                    <a:gd name="T31" fmla="*/ 2147483647 h 62"/>
                    <a:gd name="T32" fmla="*/ 2147483647 w 49"/>
                    <a:gd name="T33" fmla="*/ 0 h 62"/>
                    <a:gd name="T34" fmla="*/ 2147483647 w 49"/>
                    <a:gd name="T35" fmla="*/ 0 h 62"/>
                    <a:gd name="T36" fmla="*/ 2147483647 w 49"/>
                    <a:gd name="T37" fmla="*/ 0 h 62"/>
                    <a:gd name="T38" fmla="*/ 0 w 49"/>
                    <a:gd name="T39" fmla="*/ 2147483647 h 62"/>
                    <a:gd name="T40" fmla="*/ 0 w 49"/>
                    <a:gd name="T41" fmla="*/ 2147483647 h 62"/>
                    <a:gd name="T42" fmla="*/ 2147483647 w 49"/>
                    <a:gd name="T43" fmla="*/ 2147483647 h 62"/>
                    <a:gd name="T44" fmla="*/ 2147483647 w 49"/>
                    <a:gd name="T45" fmla="*/ 2147483647 h 62"/>
                    <a:gd name="T46" fmla="*/ 2147483647 w 49"/>
                    <a:gd name="T47" fmla="*/ 2147483647 h 62"/>
                    <a:gd name="T48" fmla="*/ 2147483647 w 49"/>
                    <a:gd name="T49" fmla="*/ 2147483647 h 62"/>
                    <a:gd name="T50" fmla="*/ 2147483647 w 49"/>
                    <a:gd name="T51" fmla="*/ 2147483647 h 62"/>
                    <a:gd name="T52" fmla="*/ 2147483647 w 49"/>
                    <a:gd name="T53" fmla="*/ 2147483647 h 62"/>
                    <a:gd name="T54" fmla="*/ 2147483647 w 49"/>
                    <a:gd name="T55" fmla="*/ 2147483647 h 62"/>
                    <a:gd name="T56" fmla="*/ 2147483647 w 49"/>
                    <a:gd name="T57" fmla="*/ 2147483647 h 62"/>
                    <a:gd name="T58" fmla="*/ 2147483647 w 49"/>
                    <a:gd name="T59" fmla="*/ 2147483647 h 62"/>
                    <a:gd name="T60" fmla="*/ 2147483647 w 49"/>
                    <a:gd name="T61" fmla="*/ 2147483647 h 62"/>
                    <a:gd name="T62" fmla="*/ 2147483647 w 49"/>
                    <a:gd name="T63" fmla="*/ 2147483647 h 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9" h="62">
                      <a:moveTo>
                        <a:pt x="46" y="48"/>
                      </a:move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6" y="59"/>
                        <a:pt x="45" y="59"/>
                        <a:pt x="45" y="59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4" y="59"/>
                        <a:pt x="4" y="59"/>
                        <a:pt x="4" y="58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5"/>
                        <a:pt x="34" y="17"/>
                        <a:pt x="37" y="17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6" y="21"/>
                        <a:pt x="47" y="21"/>
                        <a:pt x="47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0"/>
                        <a:pt x="3" y="62"/>
                        <a:pt x="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6" y="62"/>
                        <a:pt x="48" y="62"/>
                        <a:pt x="49" y="60"/>
                      </a:cubicBezTo>
                      <a:cubicBezTo>
                        <a:pt x="49" y="60"/>
                        <a:pt x="49" y="59"/>
                        <a:pt x="49" y="58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lnTo>
                        <a:pt x="46" y="48"/>
                      </a:lnTo>
                      <a:close/>
                      <a:moveTo>
                        <a:pt x="35" y="5"/>
                      </a:move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6" y="13"/>
                        <a:pt x="35" y="13"/>
                        <a:pt x="35" y="12"/>
                      </a:cubicBezTo>
                      <a:lnTo>
                        <a:pt x="3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485">
                  <a:extLst>
                    <a:ext uri="{FF2B5EF4-FFF2-40B4-BE49-F238E27FC236}">
                      <a16:creationId xmlns:a16="http://schemas.microsoft.com/office/drawing/2014/main" id="{A39AD9CB-9834-4A7F-B9E6-D9ED59909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095504"/>
                  <a:ext cx="63500" cy="6350"/>
                </a:xfrm>
                <a:custGeom>
                  <a:avLst/>
                  <a:gdLst>
                    <a:gd name="T0" fmla="*/ 2147483647 w 20"/>
                    <a:gd name="T1" fmla="*/ 2147483647 h 2"/>
                    <a:gd name="T2" fmla="*/ 2147483647 w 20"/>
                    <a:gd name="T3" fmla="*/ 2147483647 h 2"/>
                    <a:gd name="T4" fmla="*/ 2147483647 w 20"/>
                    <a:gd name="T5" fmla="*/ 0 h 2"/>
                    <a:gd name="T6" fmla="*/ 2147483647 w 20"/>
                    <a:gd name="T7" fmla="*/ 0 h 2"/>
                    <a:gd name="T8" fmla="*/ 2147483647 w 20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">
                      <a:moveTo>
                        <a:pt x="1" y="2"/>
                      </a:moveTo>
                      <a:cubicBezTo>
                        <a:pt x="7" y="2"/>
                        <a:pt x="13" y="2"/>
                        <a:pt x="18" y="2"/>
                      </a:cubicBezTo>
                      <a:cubicBezTo>
                        <a:pt x="20" y="2"/>
                        <a:pt x="20" y="0"/>
                        <a:pt x="18" y="0"/>
                      </a:cubicBezTo>
                      <a:cubicBezTo>
                        <a:pt x="13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486">
                  <a:extLst>
                    <a:ext uri="{FF2B5EF4-FFF2-40B4-BE49-F238E27FC236}">
                      <a16:creationId xmlns:a16="http://schemas.microsoft.com/office/drawing/2014/main" id="{E99AB265-88F5-419A-94AF-C13279BE8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14554"/>
                  <a:ext cx="63500" cy="6350"/>
                </a:xfrm>
                <a:custGeom>
                  <a:avLst/>
                  <a:gdLst>
                    <a:gd name="T0" fmla="*/ 2147483647 w 20"/>
                    <a:gd name="T1" fmla="*/ 2147483647 h 2"/>
                    <a:gd name="T2" fmla="*/ 2147483647 w 20"/>
                    <a:gd name="T3" fmla="*/ 2147483647 h 2"/>
                    <a:gd name="T4" fmla="*/ 2147483647 w 20"/>
                    <a:gd name="T5" fmla="*/ 0 h 2"/>
                    <a:gd name="T6" fmla="*/ 2147483647 w 20"/>
                    <a:gd name="T7" fmla="*/ 0 h 2"/>
                    <a:gd name="T8" fmla="*/ 2147483647 w 20"/>
                    <a:gd name="T9" fmla="*/ 2147483647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">
                      <a:moveTo>
                        <a:pt x="1" y="2"/>
                      </a:moveTo>
                      <a:cubicBezTo>
                        <a:pt x="7" y="2"/>
                        <a:pt x="13" y="2"/>
                        <a:pt x="18" y="2"/>
                      </a:cubicBezTo>
                      <a:cubicBezTo>
                        <a:pt x="20" y="2"/>
                        <a:pt x="20" y="0"/>
                        <a:pt x="18" y="0"/>
                      </a:cubicBezTo>
                      <a:cubicBezTo>
                        <a:pt x="13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487">
                  <a:extLst>
                    <a:ext uri="{FF2B5EF4-FFF2-40B4-BE49-F238E27FC236}">
                      <a16:creationId xmlns:a16="http://schemas.microsoft.com/office/drawing/2014/main" id="{A0366CA3-1ED9-4C60-A22A-7CC38DB4F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33604"/>
                  <a:ext cx="115888" cy="3175"/>
                </a:xfrm>
                <a:custGeom>
                  <a:avLst/>
                  <a:gdLst>
                    <a:gd name="T0" fmla="*/ 2147483647 w 36"/>
                    <a:gd name="T1" fmla="*/ 2147483647 h 1"/>
                    <a:gd name="T2" fmla="*/ 2147483647 w 36"/>
                    <a:gd name="T3" fmla="*/ 2147483647 h 1"/>
                    <a:gd name="T4" fmla="*/ 2147483647 w 36"/>
                    <a:gd name="T5" fmla="*/ 0 h 1"/>
                    <a:gd name="T6" fmla="*/ 2147483647 w 36"/>
                    <a:gd name="T7" fmla="*/ 0 h 1"/>
                    <a:gd name="T8" fmla="*/ 2147483647 w 36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1" y="1"/>
                      </a:moveTo>
                      <a:cubicBezTo>
                        <a:pt x="7" y="1"/>
                        <a:pt x="29" y="1"/>
                        <a:pt x="35" y="1"/>
                      </a:cubicBezTo>
                      <a:cubicBezTo>
                        <a:pt x="36" y="1"/>
                        <a:pt x="36" y="0"/>
                        <a:pt x="35" y="0"/>
                      </a:cubicBez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488">
                  <a:extLst>
                    <a:ext uri="{FF2B5EF4-FFF2-40B4-BE49-F238E27FC236}">
                      <a16:creationId xmlns:a16="http://schemas.microsoft.com/office/drawing/2014/main" id="{58F96830-4934-4721-A7D0-BE78754C5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49479"/>
                  <a:ext cx="115888" cy="6350"/>
                </a:xfrm>
                <a:custGeom>
                  <a:avLst/>
                  <a:gdLst>
                    <a:gd name="T0" fmla="*/ 2147483647 w 36"/>
                    <a:gd name="T1" fmla="*/ 0 h 2"/>
                    <a:gd name="T2" fmla="*/ 2147483647 w 36"/>
                    <a:gd name="T3" fmla="*/ 0 h 2"/>
                    <a:gd name="T4" fmla="*/ 2147483647 w 36"/>
                    <a:gd name="T5" fmla="*/ 2147483647 h 2"/>
                    <a:gd name="T6" fmla="*/ 2147483647 w 36"/>
                    <a:gd name="T7" fmla="*/ 2147483647 h 2"/>
                    <a:gd name="T8" fmla="*/ 2147483647 w 36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2">
                      <a:moveTo>
                        <a:pt x="35" y="0"/>
                      </a:move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7" y="2"/>
                        <a:pt x="29" y="2"/>
                        <a:pt x="35" y="2"/>
                      </a:cubicBezTo>
                      <a:cubicBezTo>
                        <a:pt x="36" y="2"/>
                        <a:pt x="36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489">
                  <a:extLst>
                    <a:ext uri="{FF2B5EF4-FFF2-40B4-BE49-F238E27FC236}">
                      <a16:creationId xmlns:a16="http://schemas.microsoft.com/office/drawing/2014/main" id="{F217CFF0-5126-44D1-9785-8CA828AA6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68529"/>
                  <a:ext cx="115888" cy="3175"/>
                </a:xfrm>
                <a:custGeom>
                  <a:avLst/>
                  <a:gdLst>
                    <a:gd name="T0" fmla="*/ 2147483647 w 36"/>
                    <a:gd name="T1" fmla="*/ 0 h 1"/>
                    <a:gd name="T2" fmla="*/ 2147483647 w 36"/>
                    <a:gd name="T3" fmla="*/ 0 h 1"/>
                    <a:gd name="T4" fmla="*/ 2147483647 w 36"/>
                    <a:gd name="T5" fmla="*/ 2147483647 h 1"/>
                    <a:gd name="T6" fmla="*/ 2147483647 w 36"/>
                    <a:gd name="T7" fmla="*/ 2147483647 h 1"/>
                    <a:gd name="T8" fmla="*/ 2147483647 w 36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5" y="0"/>
                      </a:moveTo>
                      <a:cubicBezTo>
                        <a:pt x="29" y="0"/>
                        <a:pt x="7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7" y="1"/>
                        <a:pt x="29" y="1"/>
                        <a:pt x="35" y="1"/>
                      </a:cubicBezTo>
                      <a:cubicBezTo>
                        <a:pt x="36" y="1"/>
                        <a:pt x="36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490">
                  <a:extLst>
                    <a:ext uri="{FF2B5EF4-FFF2-40B4-BE49-F238E27FC236}">
                      <a16:creationId xmlns:a16="http://schemas.microsoft.com/office/drawing/2014/main" id="{DCAD49DD-1268-489B-9D4F-41E918716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184404"/>
                  <a:ext cx="109538" cy="6350"/>
                </a:xfrm>
                <a:custGeom>
                  <a:avLst/>
                  <a:gdLst>
                    <a:gd name="T0" fmla="*/ 2147483647 w 34"/>
                    <a:gd name="T1" fmla="*/ 0 h 2"/>
                    <a:gd name="T2" fmla="*/ 2147483647 w 34"/>
                    <a:gd name="T3" fmla="*/ 0 h 2"/>
                    <a:gd name="T4" fmla="*/ 2147483647 w 34"/>
                    <a:gd name="T5" fmla="*/ 2147483647 h 2"/>
                    <a:gd name="T6" fmla="*/ 2147483647 w 34"/>
                    <a:gd name="T7" fmla="*/ 2147483647 h 2"/>
                    <a:gd name="T8" fmla="*/ 2147483647 w 3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2">
                      <a:moveTo>
                        <a:pt x="33" y="0"/>
                      </a:moveTo>
                      <a:cubicBezTo>
                        <a:pt x="28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8" y="2"/>
                        <a:pt x="33" y="2"/>
                      </a:cubicBezTo>
                      <a:cubicBezTo>
                        <a:pt x="34" y="2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491">
                  <a:extLst>
                    <a:ext uri="{FF2B5EF4-FFF2-40B4-BE49-F238E27FC236}">
                      <a16:creationId xmlns:a16="http://schemas.microsoft.com/office/drawing/2014/main" id="{56011001-BF66-45AA-8D62-86F0D870A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03454"/>
                  <a:ext cx="103188" cy="6350"/>
                </a:xfrm>
                <a:custGeom>
                  <a:avLst/>
                  <a:gdLst>
                    <a:gd name="T0" fmla="*/ 2147483647 w 32"/>
                    <a:gd name="T1" fmla="*/ 0 h 2"/>
                    <a:gd name="T2" fmla="*/ 2147483647 w 32"/>
                    <a:gd name="T3" fmla="*/ 0 h 2"/>
                    <a:gd name="T4" fmla="*/ 2147483647 w 32"/>
                    <a:gd name="T5" fmla="*/ 2147483647 h 2"/>
                    <a:gd name="T6" fmla="*/ 2147483647 w 32"/>
                    <a:gd name="T7" fmla="*/ 2147483647 h 2"/>
                    <a:gd name="T8" fmla="*/ 2147483647 w 32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2">
                      <a:moveTo>
                        <a:pt x="31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1" y="2"/>
                      </a:cubicBezTo>
                      <a:cubicBezTo>
                        <a:pt x="32" y="2"/>
                        <a:pt x="32" y="0"/>
                        <a:pt x="3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492">
                  <a:extLst>
                    <a:ext uri="{FF2B5EF4-FFF2-40B4-BE49-F238E27FC236}">
                      <a16:creationId xmlns:a16="http://schemas.microsoft.com/office/drawing/2014/main" id="{DBA161C2-475F-41DB-B1F9-3BBBABBDF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19329"/>
                  <a:ext cx="100013" cy="6350"/>
                </a:xfrm>
                <a:custGeom>
                  <a:avLst/>
                  <a:gdLst>
                    <a:gd name="T0" fmla="*/ 2147483647 w 31"/>
                    <a:gd name="T1" fmla="*/ 0 h 2"/>
                    <a:gd name="T2" fmla="*/ 2147483647 w 31"/>
                    <a:gd name="T3" fmla="*/ 0 h 2"/>
                    <a:gd name="T4" fmla="*/ 2147483647 w 31"/>
                    <a:gd name="T5" fmla="*/ 2147483647 h 2"/>
                    <a:gd name="T6" fmla="*/ 2147483647 w 31"/>
                    <a:gd name="T7" fmla="*/ 2147483647 h 2"/>
                    <a:gd name="T8" fmla="*/ 2147483647 w 3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2">
                      <a:moveTo>
                        <a:pt x="30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0" y="2"/>
                      </a:cubicBezTo>
                      <a:cubicBezTo>
                        <a:pt x="31" y="2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493">
                  <a:extLst>
                    <a:ext uri="{FF2B5EF4-FFF2-40B4-BE49-F238E27FC236}">
                      <a16:creationId xmlns:a16="http://schemas.microsoft.com/office/drawing/2014/main" id="{F8EA8790-D0CE-451B-B1FC-C3BAFB811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163" y="2235204"/>
                  <a:ext cx="100013" cy="7938"/>
                </a:xfrm>
                <a:custGeom>
                  <a:avLst/>
                  <a:gdLst>
                    <a:gd name="T0" fmla="*/ 2147483647 w 31"/>
                    <a:gd name="T1" fmla="*/ 0 h 2"/>
                    <a:gd name="T2" fmla="*/ 2147483647 w 31"/>
                    <a:gd name="T3" fmla="*/ 0 h 2"/>
                    <a:gd name="T4" fmla="*/ 2147483647 w 31"/>
                    <a:gd name="T5" fmla="*/ 2147483647 h 2"/>
                    <a:gd name="T6" fmla="*/ 2147483647 w 31"/>
                    <a:gd name="T7" fmla="*/ 2147483647 h 2"/>
                    <a:gd name="T8" fmla="*/ 2147483647 w 3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" h="2">
                      <a:moveTo>
                        <a:pt x="30" y="0"/>
                      </a:moveTo>
                      <a:cubicBezTo>
                        <a:pt x="25" y="0"/>
                        <a:pt x="6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6" y="2"/>
                        <a:pt x="25" y="2"/>
                        <a:pt x="30" y="2"/>
                      </a:cubicBezTo>
                      <a:cubicBezTo>
                        <a:pt x="31" y="2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494">
                  <a:extLst>
                    <a:ext uri="{FF2B5EF4-FFF2-40B4-BE49-F238E27FC236}">
                      <a16:creationId xmlns:a16="http://schemas.microsoft.com/office/drawing/2014/main" id="{A89506E1-3C97-4072-92A0-94456D819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4500" y="2114554"/>
                  <a:ext cx="15875" cy="9525"/>
                </a:xfrm>
                <a:custGeom>
                  <a:avLst/>
                  <a:gdLst>
                    <a:gd name="T0" fmla="*/ 2147483647 w 5"/>
                    <a:gd name="T1" fmla="*/ 0 h 3"/>
                    <a:gd name="T2" fmla="*/ 0 w 5"/>
                    <a:gd name="T3" fmla="*/ 2147483647 h 3"/>
                    <a:gd name="T4" fmla="*/ 2147483647 w 5"/>
                    <a:gd name="T5" fmla="*/ 2147483647 h 3"/>
                    <a:gd name="T6" fmla="*/ 2147483647 w 5"/>
                    <a:gd name="T7" fmla="*/ 2147483647 h 3"/>
                    <a:gd name="T8" fmla="*/ 2147483647 w 5"/>
                    <a:gd name="T9" fmla="*/ 2147483647 h 3"/>
                    <a:gd name="T10" fmla="*/ 2147483647 w 5"/>
                    <a:gd name="T11" fmla="*/ 2147483647 h 3"/>
                    <a:gd name="T12" fmla="*/ 2147483647 w 5"/>
                    <a:gd name="T13" fmla="*/ 2147483647 h 3"/>
                    <a:gd name="T14" fmla="*/ 2147483647 w 5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495">
                  <a:extLst>
                    <a:ext uri="{FF2B5EF4-FFF2-40B4-BE49-F238E27FC236}">
                      <a16:creationId xmlns:a16="http://schemas.microsoft.com/office/drawing/2014/main" id="{6D0F5798-633E-4502-9199-CB3236A4A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7350" y="2203454"/>
                  <a:ext cx="28575" cy="36513"/>
                </a:xfrm>
                <a:custGeom>
                  <a:avLst/>
                  <a:gdLst>
                    <a:gd name="T0" fmla="*/ 2147483647 w 9"/>
                    <a:gd name="T1" fmla="*/ 2147483647 h 11"/>
                    <a:gd name="T2" fmla="*/ 2147483647 w 9"/>
                    <a:gd name="T3" fmla="*/ 2147483647 h 11"/>
                    <a:gd name="T4" fmla="*/ 2147483647 w 9"/>
                    <a:gd name="T5" fmla="*/ 2147483647 h 11"/>
                    <a:gd name="T6" fmla="*/ 2147483647 w 9"/>
                    <a:gd name="T7" fmla="*/ 2147483647 h 11"/>
                    <a:gd name="T8" fmla="*/ 2147483647 w 9"/>
                    <a:gd name="T9" fmla="*/ 0 h 11"/>
                    <a:gd name="T10" fmla="*/ 2147483647 w 9"/>
                    <a:gd name="T11" fmla="*/ 0 h 11"/>
                    <a:gd name="T12" fmla="*/ 0 w 9"/>
                    <a:gd name="T13" fmla="*/ 2147483647 h 11"/>
                    <a:gd name="T14" fmla="*/ 0 w 9"/>
                    <a:gd name="T15" fmla="*/ 2147483647 h 11"/>
                    <a:gd name="T16" fmla="*/ 0 w 9"/>
                    <a:gd name="T17" fmla="*/ 2147483647 h 11"/>
                    <a:gd name="T18" fmla="*/ 2147483647 w 9"/>
                    <a:gd name="T19" fmla="*/ 2147483647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3" y="9"/>
                        <a:pt x="7" y="6"/>
                        <a:pt x="9" y="4"/>
                      </a:cubicBezTo>
                      <a:cubicBezTo>
                        <a:pt x="9" y="4"/>
                        <a:pt x="7" y="2"/>
                        <a:pt x="5" y="1"/>
                      </a:cubicBezTo>
                      <a:cubicBezTo>
                        <a:pt x="4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496">
                  <a:extLst>
                    <a:ext uri="{FF2B5EF4-FFF2-40B4-BE49-F238E27FC236}">
                      <a16:creationId xmlns:a16="http://schemas.microsoft.com/office/drawing/2014/main" id="{5A009F13-B74D-486E-88DF-CA852CB86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73700" y="2114554"/>
                  <a:ext cx="66675" cy="98425"/>
                </a:xfrm>
                <a:custGeom>
                  <a:avLst/>
                  <a:gdLst>
                    <a:gd name="T0" fmla="*/ 2147483647 w 21"/>
                    <a:gd name="T1" fmla="*/ 2147483647 h 31"/>
                    <a:gd name="T2" fmla="*/ 2147483647 w 21"/>
                    <a:gd name="T3" fmla="*/ 2147483647 h 31"/>
                    <a:gd name="T4" fmla="*/ 2147483647 w 21"/>
                    <a:gd name="T5" fmla="*/ 2147483647 h 31"/>
                    <a:gd name="T6" fmla="*/ 2147483647 w 21"/>
                    <a:gd name="T7" fmla="*/ 2147483647 h 31"/>
                    <a:gd name="T8" fmla="*/ 2147483647 w 21"/>
                    <a:gd name="T9" fmla="*/ 2147483647 h 31"/>
                    <a:gd name="T10" fmla="*/ 2147483647 w 21"/>
                    <a:gd name="T11" fmla="*/ 2147483647 h 31"/>
                    <a:gd name="T12" fmla="*/ 2147483647 w 21"/>
                    <a:gd name="T13" fmla="*/ 2147483647 h 31"/>
                    <a:gd name="T14" fmla="*/ 2147483647 w 21"/>
                    <a:gd name="T15" fmla="*/ 2147483647 h 31"/>
                    <a:gd name="T16" fmla="*/ 2147483647 w 21"/>
                    <a:gd name="T17" fmla="*/ 2147483647 h 31"/>
                    <a:gd name="T18" fmla="*/ 2147483647 w 21"/>
                    <a:gd name="T19" fmla="*/ 2147483647 h 31"/>
                    <a:gd name="T20" fmla="*/ 2147483647 w 21"/>
                    <a:gd name="T21" fmla="*/ 2147483647 h 31"/>
                    <a:gd name="T22" fmla="*/ 2147483647 w 21"/>
                    <a:gd name="T23" fmla="*/ 2147483647 h 31"/>
                    <a:gd name="T24" fmla="*/ 2147483647 w 21"/>
                    <a:gd name="T25" fmla="*/ 2147483647 h 31"/>
                    <a:gd name="T26" fmla="*/ 0 w 21"/>
                    <a:gd name="T27" fmla="*/ 2147483647 h 31"/>
                    <a:gd name="T28" fmla="*/ 2147483647 w 21"/>
                    <a:gd name="T29" fmla="*/ 2147483647 h 31"/>
                    <a:gd name="T30" fmla="*/ 2147483647 w 21"/>
                    <a:gd name="T31" fmla="*/ 2147483647 h 31"/>
                    <a:gd name="T32" fmla="*/ 2147483647 w 21"/>
                    <a:gd name="T33" fmla="*/ 2147483647 h 31"/>
                    <a:gd name="T34" fmla="*/ 2147483647 w 21"/>
                    <a:gd name="T35" fmla="*/ 2147483647 h 31"/>
                    <a:gd name="T36" fmla="*/ 2147483647 w 21"/>
                    <a:gd name="T37" fmla="*/ 2147483647 h 31"/>
                    <a:gd name="T38" fmla="*/ 2147483647 w 21"/>
                    <a:gd name="T39" fmla="*/ 2147483647 h 31"/>
                    <a:gd name="T40" fmla="*/ 2147483647 w 21"/>
                    <a:gd name="T41" fmla="*/ 2147483647 h 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31">
                      <a:moveTo>
                        <a:pt x="7" y="31"/>
                      </a:moveTo>
                      <a:cubicBezTo>
                        <a:pt x="9" y="26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0" y="3"/>
                        <a:pt x="18" y="2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5" y="1"/>
                        <a:pt x="15" y="1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5" y="19"/>
                        <a:pt x="1" y="25"/>
                        <a:pt x="0" y="27"/>
                      </a:cubicBezTo>
                      <a:cubicBezTo>
                        <a:pt x="0" y="27"/>
                        <a:pt x="2" y="28"/>
                        <a:pt x="3" y="29"/>
                      </a:cubicBezTo>
                      <a:cubicBezTo>
                        <a:pt x="5" y="30"/>
                        <a:pt x="7" y="31"/>
                        <a:pt x="7" y="31"/>
                      </a:cubicBezTo>
                      <a:close/>
                      <a:moveTo>
                        <a:pt x="8" y="11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4"/>
                        <a:pt x="11" y="8"/>
                        <a:pt x="9" y="12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497">
                  <a:extLst>
                    <a:ext uri="{FF2B5EF4-FFF2-40B4-BE49-F238E27FC236}">
                      <a16:creationId xmlns:a16="http://schemas.microsoft.com/office/drawing/2014/main" id="{B0240E7A-B987-4666-863D-F460D675AA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05525" y="1503365"/>
                  <a:ext cx="387350" cy="390526"/>
                </a:xfrm>
                <a:custGeom>
                  <a:avLst/>
                  <a:gdLst>
                    <a:gd name="T0" fmla="*/ 2147483647 w 244"/>
                    <a:gd name="T1" fmla="*/ 2147483647 h 246"/>
                    <a:gd name="T2" fmla="*/ 0 w 244"/>
                    <a:gd name="T3" fmla="*/ 2147483647 h 246"/>
                    <a:gd name="T4" fmla="*/ 0 w 244"/>
                    <a:gd name="T5" fmla="*/ 0 h 246"/>
                    <a:gd name="T6" fmla="*/ 2147483647 w 244"/>
                    <a:gd name="T7" fmla="*/ 0 h 246"/>
                    <a:gd name="T8" fmla="*/ 2147483647 w 244"/>
                    <a:gd name="T9" fmla="*/ 2147483647 h 246"/>
                    <a:gd name="T10" fmla="*/ 2147483647 w 244"/>
                    <a:gd name="T11" fmla="*/ 2147483647 h 246"/>
                    <a:gd name="T12" fmla="*/ 2147483647 w 244"/>
                    <a:gd name="T13" fmla="*/ 0 h 246"/>
                    <a:gd name="T14" fmla="*/ 2147483647 w 244"/>
                    <a:gd name="T15" fmla="*/ 0 h 246"/>
                    <a:gd name="T16" fmla="*/ 2147483647 w 244"/>
                    <a:gd name="T17" fmla="*/ 2147483647 h 246"/>
                    <a:gd name="T18" fmla="*/ 2147483647 w 244"/>
                    <a:gd name="T19" fmla="*/ 2147483647 h 246"/>
                    <a:gd name="T20" fmla="*/ 2147483647 w 244"/>
                    <a:gd name="T21" fmla="*/ 2147483647 h 246"/>
                    <a:gd name="T22" fmla="*/ 2147483647 w 244"/>
                    <a:gd name="T23" fmla="*/ 2147483647 h 246"/>
                    <a:gd name="T24" fmla="*/ 2147483647 w 244"/>
                    <a:gd name="T25" fmla="*/ 2147483647 h 246"/>
                    <a:gd name="T26" fmla="*/ 2147483647 w 244"/>
                    <a:gd name="T27" fmla="*/ 2147483647 h 246"/>
                    <a:gd name="T28" fmla="*/ 2147483647 w 244"/>
                    <a:gd name="T29" fmla="*/ 2147483647 h 246"/>
                    <a:gd name="T30" fmla="*/ 2147483647 w 244"/>
                    <a:gd name="T31" fmla="*/ 2147483647 h 246"/>
                    <a:gd name="T32" fmla="*/ 2147483647 w 244"/>
                    <a:gd name="T33" fmla="*/ 2147483647 h 246"/>
                    <a:gd name="T34" fmla="*/ 2147483647 w 244"/>
                    <a:gd name="T35" fmla="*/ 2147483647 h 2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6">
                      <a:moveTo>
                        <a:pt x="244" y="246"/>
                      </a:moveTo>
                      <a:lnTo>
                        <a:pt x="0" y="246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6"/>
                      </a:lnTo>
                      <a:close/>
                      <a:moveTo>
                        <a:pt x="14" y="230"/>
                      </a:moveTo>
                      <a:lnTo>
                        <a:pt x="230" y="230"/>
                      </a:lnTo>
                      <a:lnTo>
                        <a:pt x="230" y="17"/>
                      </a:lnTo>
                      <a:lnTo>
                        <a:pt x="163" y="17"/>
                      </a:lnTo>
                      <a:lnTo>
                        <a:pt x="163" y="71"/>
                      </a:lnTo>
                      <a:lnTo>
                        <a:pt x="81" y="71"/>
                      </a:lnTo>
                      <a:lnTo>
                        <a:pt x="81" y="17"/>
                      </a:lnTo>
                      <a:lnTo>
                        <a:pt x="14" y="17"/>
                      </a:lnTo>
                      <a:lnTo>
                        <a:pt x="14" y="2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498">
                  <a:extLst>
                    <a:ext uri="{FF2B5EF4-FFF2-40B4-BE49-F238E27FC236}">
                      <a16:creationId xmlns:a16="http://schemas.microsoft.com/office/drawing/2014/main" id="{C3419071-24BC-445C-9763-91B48C2DC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698628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2" y="13"/>
                        <a:pt x="29" y="13"/>
                        <a:pt x="27" y="1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4"/>
                        <a:pt x="0" y="5"/>
                        <a:pt x="2" y="6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8"/>
                        <a:pt x="32" y="18"/>
                        <a:pt x="34" y="17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9" y="2"/>
                        <a:pt x="68" y="1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499">
                  <a:extLst>
                    <a:ext uri="{FF2B5EF4-FFF2-40B4-BE49-F238E27FC236}">
                      <a16:creationId xmlns:a16="http://schemas.microsoft.com/office/drawing/2014/main" id="{E5E014B7-FAD2-42E2-A60F-24CF8291A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14503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4"/>
                        <a:pt x="29" y="14"/>
                        <a:pt x="27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5"/>
                        <a:pt x="0" y="6"/>
                        <a:pt x="2" y="7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9" y="18"/>
                        <a:pt x="32" y="18"/>
                        <a:pt x="34" y="18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3"/>
                        <a:pt x="68" y="2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500">
                  <a:extLst>
                    <a:ext uri="{FF2B5EF4-FFF2-40B4-BE49-F238E27FC236}">
                      <a16:creationId xmlns:a16="http://schemas.microsoft.com/office/drawing/2014/main" id="{1B0AB643-81BB-41EE-A4F9-27E4D9CFA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33553"/>
                  <a:ext cx="220663" cy="58738"/>
                </a:xfrm>
                <a:custGeom>
                  <a:avLst/>
                  <a:gdLst>
                    <a:gd name="T0" fmla="*/ 2147483647 w 69"/>
                    <a:gd name="T1" fmla="*/ 2147483647 h 18"/>
                    <a:gd name="T2" fmla="*/ 2147483647 w 69"/>
                    <a:gd name="T3" fmla="*/ 0 h 18"/>
                    <a:gd name="T4" fmla="*/ 2147483647 w 69"/>
                    <a:gd name="T5" fmla="*/ 2147483647 h 18"/>
                    <a:gd name="T6" fmla="*/ 2147483647 w 69"/>
                    <a:gd name="T7" fmla="*/ 2147483647 h 18"/>
                    <a:gd name="T8" fmla="*/ 2147483647 w 69"/>
                    <a:gd name="T9" fmla="*/ 2147483647 h 18"/>
                    <a:gd name="T10" fmla="*/ 2147483647 w 69"/>
                    <a:gd name="T11" fmla="*/ 2147483647 h 18"/>
                    <a:gd name="T12" fmla="*/ 2147483647 w 69"/>
                    <a:gd name="T13" fmla="*/ 2147483647 h 18"/>
                    <a:gd name="T14" fmla="*/ 2147483647 w 69"/>
                    <a:gd name="T15" fmla="*/ 2147483647 h 18"/>
                    <a:gd name="T16" fmla="*/ 2147483647 w 69"/>
                    <a:gd name="T17" fmla="*/ 2147483647 h 18"/>
                    <a:gd name="T18" fmla="*/ 2147483647 w 69"/>
                    <a:gd name="T19" fmla="*/ 2147483647 h 18"/>
                    <a:gd name="T20" fmla="*/ 2147483647 w 69"/>
                    <a:gd name="T21" fmla="*/ 2147483647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8">
                      <a:moveTo>
                        <a:pt x="67" y="1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3"/>
                        <a:pt x="29" y="13"/>
                        <a:pt x="27" y="1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5"/>
                        <a:pt x="0" y="6"/>
                        <a:pt x="2" y="6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8"/>
                        <a:pt x="32" y="18"/>
                        <a:pt x="34" y="17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2"/>
                        <a:pt x="68" y="1"/>
                        <a:pt x="6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501">
                  <a:extLst>
                    <a:ext uri="{FF2B5EF4-FFF2-40B4-BE49-F238E27FC236}">
                      <a16:creationId xmlns:a16="http://schemas.microsoft.com/office/drawing/2014/main" id="{27074463-1599-43AB-AB5D-4C94C03A9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2363" y="1749428"/>
                  <a:ext cx="220663" cy="61913"/>
                </a:xfrm>
                <a:custGeom>
                  <a:avLst/>
                  <a:gdLst>
                    <a:gd name="T0" fmla="*/ 2147483647 w 69"/>
                    <a:gd name="T1" fmla="*/ 2147483647 h 19"/>
                    <a:gd name="T2" fmla="*/ 2147483647 w 69"/>
                    <a:gd name="T3" fmla="*/ 0 h 19"/>
                    <a:gd name="T4" fmla="*/ 2147483647 w 69"/>
                    <a:gd name="T5" fmla="*/ 2147483647 h 19"/>
                    <a:gd name="T6" fmla="*/ 2147483647 w 69"/>
                    <a:gd name="T7" fmla="*/ 2147483647 h 19"/>
                    <a:gd name="T8" fmla="*/ 2147483647 w 69"/>
                    <a:gd name="T9" fmla="*/ 2147483647 h 19"/>
                    <a:gd name="T10" fmla="*/ 2147483647 w 69"/>
                    <a:gd name="T11" fmla="*/ 2147483647 h 19"/>
                    <a:gd name="T12" fmla="*/ 2147483647 w 69"/>
                    <a:gd name="T13" fmla="*/ 2147483647 h 19"/>
                    <a:gd name="T14" fmla="*/ 2147483647 w 69"/>
                    <a:gd name="T15" fmla="*/ 2147483647 h 19"/>
                    <a:gd name="T16" fmla="*/ 2147483647 w 69"/>
                    <a:gd name="T17" fmla="*/ 2147483647 h 19"/>
                    <a:gd name="T18" fmla="*/ 2147483647 w 69"/>
                    <a:gd name="T19" fmla="*/ 2147483647 h 19"/>
                    <a:gd name="T20" fmla="*/ 2147483647 w 69"/>
                    <a:gd name="T21" fmla="*/ 2147483647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19">
                      <a:moveTo>
                        <a:pt x="67" y="2"/>
                      </a:move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2" y="14"/>
                        <a:pt x="29" y="14"/>
                        <a:pt x="27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5"/>
                        <a:pt x="0" y="6"/>
                        <a:pt x="2" y="7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9" y="19"/>
                        <a:pt x="32" y="19"/>
                        <a:pt x="34" y="18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9" y="3"/>
                        <a:pt x="68" y="2"/>
                        <a:pt x="67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502">
                  <a:extLst>
                    <a:ext uri="{FF2B5EF4-FFF2-40B4-BE49-F238E27FC236}">
                      <a16:creationId xmlns:a16="http://schemas.microsoft.com/office/drawing/2014/main" id="{4BDDB944-9B20-4BD1-9990-1010AD660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7613" y="1692278"/>
                  <a:ext cx="19050" cy="6350"/>
                </a:xfrm>
                <a:custGeom>
                  <a:avLst/>
                  <a:gdLst>
                    <a:gd name="T0" fmla="*/ 2147483647 w 6"/>
                    <a:gd name="T1" fmla="*/ 0 h 2"/>
                    <a:gd name="T2" fmla="*/ 2147483647 w 6"/>
                    <a:gd name="T3" fmla="*/ 0 h 2"/>
                    <a:gd name="T4" fmla="*/ 2147483647 w 6"/>
                    <a:gd name="T5" fmla="*/ 2147483647 h 2"/>
                    <a:gd name="T6" fmla="*/ 2147483647 w 6"/>
                    <a:gd name="T7" fmla="*/ 2147483647 h 2"/>
                    <a:gd name="T8" fmla="*/ 2147483647 w 6"/>
                    <a:gd name="T9" fmla="*/ 2147483647 h 2"/>
                    <a:gd name="T10" fmla="*/ 2147483647 w 6"/>
                    <a:gd name="T11" fmla="*/ 2147483647 h 2"/>
                    <a:gd name="T12" fmla="*/ 2147483647 w 6"/>
                    <a:gd name="T13" fmla="*/ 2147483647 h 2"/>
                    <a:gd name="T14" fmla="*/ 2147483647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1"/>
                        <a:pt x="6" y="1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503">
                  <a:extLst>
                    <a:ext uri="{FF2B5EF4-FFF2-40B4-BE49-F238E27FC236}">
                      <a16:creationId xmlns:a16="http://schemas.microsoft.com/office/drawing/2014/main" id="{301FB779-CD34-4D8F-8F6C-63BEE3497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1701803"/>
                  <a:ext cx="15875" cy="6350"/>
                </a:xfrm>
                <a:custGeom>
                  <a:avLst/>
                  <a:gdLst>
                    <a:gd name="T0" fmla="*/ 0 w 5"/>
                    <a:gd name="T1" fmla="*/ 0 h 2"/>
                    <a:gd name="T2" fmla="*/ 2147483647 w 5"/>
                    <a:gd name="T3" fmla="*/ 2147483647 h 2"/>
                    <a:gd name="T4" fmla="*/ 2147483647 w 5"/>
                    <a:gd name="T5" fmla="*/ 2147483647 h 2"/>
                    <a:gd name="T6" fmla="*/ 2147483647 w 5"/>
                    <a:gd name="T7" fmla="*/ 2147483647 h 2"/>
                    <a:gd name="T8" fmla="*/ 2147483647 w 5"/>
                    <a:gd name="T9" fmla="*/ 0 h 2"/>
                    <a:gd name="T10" fmla="*/ 0 w 5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504">
                  <a:extLst>
                    <a:ext uri="{FF2B5EF4-FFF2-40B4-BE49-F238E27FC236}">
                      <a16:creationId xmlns:a16="http://schemas.microsoft.com/office/drawing/2014/main" id="{91523A91-4776-4B19-B0DD-4DA664613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6188" y="1682753"/>
                  <a:ext cx="19050" cy="6350"/>
                </a:xfrm>
                <a:custGeom>
                  <a:avLst/>
                  <a:gdLst>
                    <a:gd name="T0" fmla="*/ 2147483647 w 6"/>
                    <a:gd name="T1" fmla="*/ 0 h 2"/>
                    <a:gd name="T2" fmla="*/ 2147483647 w 6"/>
                    <a:gd name="T3" fmla="*/ 0 h 2"/>
                    <a:gd name="T4" fmla="*/ 2147483647 w 6"/>
                    <a:gd name="T5" fmla="*/ 2147483647 h 2"/>
                    <a:gd name="T6" fmla="*/ 2147483647 w 6"/>
                    <a:gd name="T7" fmla="*/ 2147483647 h 2"/>
                    <a:gd name="T8" fmla="*/ 2147483647 w 6"/>
                    <a:gd name="T9" fmla="*/ 2147483647 h 2"/>
                    <a:gd name="T10" fmla="*/ 2147483647 w 6"/>
                    <a:gd name="T11" fmla="*/ 2147483647 h 2"/>
                    <a:gd name="T12" fmla="*/ 2147483647 w 6"/>
                    <a:gd name="T13" fmla="*/ 2147483647 h 2"/>
                    <a:gd name="T14" fmla="*/ 2147483647 w 6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5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1"/>
                        <a:pt x="6" y="1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505">
                  <a:extLst>
                    <a:ext uri="{FF2B5EF4-FFF2-40B4-BE49-F238E27FC236}">
                      <a16:creationId xmlns:a16="http://schemas.microsoft.com/office/drawing/2014/main" id="{5B43174D-F436-4F2D-A236-B413685873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02363" y="1657353"/>
                  <a:ext cx="220663" cy="79375"/>
                </a:xfrm>
                <a:custGeom>
                  <a:avLst/>
                  <a:gdLst>
                    <a:gd name="T0" fmla="*/ 2147483647 w 69"/>
                    <a:gd name="T1" fmla="*/ 2147483647 h 25"/>
                    <a:gd name="T2" fmla="*/ 2147483647 w 69"/>
                    <a:gd name="T3" fmla="*/ 2147483647 h 25"/>
                    <a:gd name="T4" fmla="*/ 2147483647 w 69"/>
                    <a:gd name="T5" fmla="*/ 2147483647 h 25"/>
                    <a:gd name="T6" fmla="*/ 2147483647 w 69"/>
                    <a:gd name="T7" fmla="*/ 2147483647 h 25"/>
                    <a:gd name="T8" fmla="*/ 2147483647 w 69"/>
                    <a:gd name="T9" fmla="*/ 2147483647 h 25"/>
                    <a:gd name="T10" fmla="*/ 2147483647 w 69"/>
                    <a:gd name="T11" fmla="*/ 2147483647 h 25"/>
                    <a:gd name="T12" fmla="*/ 2147483647 w 69"/>
                    <a:gd name="T13" fmla="*/ 2147483647 h 25"/>
                    <a:gd name="T14" fmla="*/ 2147483647 w 69"/>
                    <a:gd name="T15" fmla="*/ 2147483647 h 25"/>
                    <a:gd name="T16" fmla="*/ 2147483647 w 69"/>
                    <a:gd name="T17" fmla="*/ 2147483647 h 25"/>
                    <a:gd name="T18" fmla="*/ 2147483647 w 69"/>
                    <a:gd name="T19" fmla="*/ 2147483647 h 25"/>
                    <a:gd name="T20" fmla="*/ 2147483647 w 69"/>
                    <a:gd name="T21" fmla="*/ 2147483647 h 25"/>
                    <a:gd name="T22" fmla="*/ 2147483647 w 69"/>
                    <a:gd name="T23" fmla="*/ 2147483647 h 25"/>
                    <a:gd name="T24" fmla="*/ 2147483647 w 69"/>
                    <a:gd name="T25" fmla="*/ 2147483647 h 25"/>
                    <a:gd name="T26" fmla="*/ 2147483647 w 69"/>
                    <a:gd name="T27" fmla="*/ 2147483647 h 25"/>
                    <a:gd name="T28" fmla="*/ 2147483647 w 69"/>
                    <a:gd name="T29" fmla="*/ 2147483647 h 25"/>
                    <a:gd name="T30" fmla="*/ 2147483647 w 69"/>
                    <a:gd name="T31" fmla="*/ 2147483647 h 25"/>
                    <a:gd name="T32" fmla="*/ 2147483647 w 69"/>
                    <a:gd name="T33" fmla="*/ 2147483647 h 25"/>
                    <a:gd name="T34" fmla="*/ 2147483647 w 69"/>
                    <a:gd name="T35" fmla="*/ 2147483647 h 25"/>
                    <a:gd name="T36" fmla="*/ 2147483647 w 69"/>
                    <a:gd name="T37" fmla="*/ 2147483647 h 25"/>
                    <a:gd name="T38" fmla="*/ 2147483647 w 69"/>
                    <a:gd name="T39" fmla="*/ 2147483647 h 25"/>
                    <a:gd name="T40" fmla="*/ 2147483647 w 69"/>
                    <a:gd name="T41" fmla="*/ 2147483647 h 25"/>
                    <a:gd name="T42" fmla="*/ 2147483647 w 69"/>
                    <a:gd name="T43" fmla="*/ 2147483647 h 25"/>
                    <a:gd name="T44" fmla="*/ 2147483647 w 69"/>
                    <a:gd name="T45" fmla="*/ 2147483647 h 25"/>
                    <a:gd name="T46" fmla="*/ 2147483647 w 69"/>
                    <a:gd name="T47" fmla="*/ 2147483647 h 25"/>
                    <a:gd name="T48" fmla="*/ 2147483647 w 69"/>
                    <a:gd name="T49" fmla="*/ 2147483647 h 25"/>
                    <a:gd name="T50" fmla="*/ 2147483647 w 69"/>
                    <a:gd name="T51" fmla="*/ 2147483647 h 25"/>
                    <a:gd name="T52" fmla="*/ 2147483647 w 69"/>
                    <a:gd name="T53" fmla="*/ 2147483647 h 25"/>
                    <a:gd name="T54" fmla="*/ 2147483647 w 69"/>
                    <a:gd name="T55" fmla="*/ 2147483647 h 25"/>
                    <a:gd name="T56" fmla="*/ 2147483647 w 69"/>
                    <a:gd name="T57" fmla="*/ 2147483647 h 25"/>
                    <a:gd name="T58" fmla="*/ 2147483647 w 69"/>
                    <a:gd name="T59" fmla="*/ 2147483647 h 25"/>
                    <a:gd name="T60" fmla="*/ 2147483647 w 69"/>
                    <a:gd name="T61" fmla="*/ 2147483647 h 25"/>
                    <a:gd name="T62" fmla="*/ 2147483647 w 69"/>
                    <a:gd name="T63" fmla="*/ 2147483647 h 25"/>
                    <a:gd name="T64" fmla="*/ 2147483647 w 69"/>
                    <a:gd name="T65" fmla="*/ 2147483647 h 25"/>
                    <a:gd name="T66" fmla="*/ 2147483647 w 69"/>
                    <a:gd name="T67" fmla="*/ 2147483647 h 25"/>
                    <a:gd name="T68" fmla="*/ 2147483647 w 69"/>
                    <a:gd name="T69" fmla="*/ 2147483647 h 25"/>
                    <a:gd name="T70" fmla="*/ 2147483647 w 69"/>
                    <a:gd name="T71" fmla="*/ 2147483647 h 25"/>
                    <a:gd name="T72" fmla="*/ 2147483647 w 69"/>
                    <a:gd name="T73" fmla="*/ 2147483647 h 25"/>
                    <a:gd name="T74" fmla="*/ 2147483647 w 69"/>
                    <a:gd name="T75" fmla="*/ 2147483647 h 25"/>
                    <a:gd name="T76" fmla="*/ 2147483647 w 69"/>
                    <a:gd name="T77" fmla="*/ 2147483647 h 25"/>
                    <a:gd name="T78" fmla="*/ 2147483647 w 69"/>
                    <a:gd name="T79" fmla="*/ 2147483647 h 25"/>
                    <a:gd name="T80" fmla="*/ 2147483647 w 69"/>
                    <a:gd name="T81" fmla="*/ 2147483647 h 25"/>
                    <a:gd name="T82" fmla="*/ 2147483647 w 69"/>
                    <a:gd name="T83" fmla="*/ 2147483647 h 25"/>
                    <a:gd name="T84" fmla="*/ 2147483647 w 69"/>
                    <a:gd name="T85" fmla="*/ 2147483647 h 25"/>
                    <a:gd name="T86" fmla="*/ 2147483647 w 69"/>
                    <a:gd name="T87" fmla="*/ 2147483647 h 25"/>
                    <a:gd name="T88" fmla="*/ 2147483647 w 69"/>
                    <a:gd name="T89" fmla="*/ 2147483647 h 25"/>
                    <a:gd name="T90" fmla="*/ 2147483647 w 69"/>
                    <a:gd name="T91" fmla="*/ 2147483647 h 25"/>
                    <a:gd name="T92" fmla="*/ 2147483647 w 69"/>
                    <a:gd name="T93" fmla="*/ 2147483647 h 25"/>
                    <a:gd name="T94" fmla="*/ 2147483647 w 69"/>
                    <a:gd name="T95" fmla="*/ 2147483647 h 25"/>
                    <a:gd name="T96" fmla="*/ 2147483647 w 69"/>
                    <a:gd name="T97" fmla="*/ 2147483647 h 25"/>
                    <a:gd name="T98" fmla="*/ 2147483647 w 69"/>
                    <a:gd name="T99" fmla="*/ 2147483647 h 25"/>
                    <a:gd name="T100" fmla="*/ 2147483647 w 69"/>
                    <a:gd name="T101" fmla="*/ 2147483647 h 25"/>
                    <a:gd name="T102" fmla="*/ 2147483647 w 69"/>
                    <a:gd name="T103" fmla="*/ 2147483647 h 25"/>
                    <a:gd name="T104" fmla="*/ 2147483647 w 69"/>
                    <a:gd name="T105" fmla="*/ 2147483647 h 25"/>
                    <a:gd name="T106" fmla="*/ 2147483647 w 69"/>
                    <a:gd name="T107" fmla="*/ 2147483647 h 25"/>
                    <a:gd name="T108" fmla="*/ 2147483647 w 69"/>
                    <a:gd name="T109" fmla="*/ 2147483647 h 25"/>
                    <a:gd name="T110" fmla="*/ 2147483647 w 69"/>
                    <a:gd name="T111" fmla="*/ 2147483647 h 25"/>
                    <a:gd name="T112" fmla="*/ 2147483647 w 69"/>
                    <a:gd name="T113" fmla="*/ 2147483647 h 25"/>
                    <a:gd name="T114" fmla="*/ 2147483647 w 69"/>
                    <a:gd name="T115" fmla="*/ 2147483647 h 25"/>
                    <a:gd name="T116" fmla="*/ 2147483647 w 69"/>
                    <a:gd name="T117" fmla="*/ 2147483647 h 2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" h="25">
                      <a:moveTo>
                        <a:pt x="67" y="8"/>
                      </a:moveTo>
                      <a:cubicBezTo>
                        <a:pt x="41" y="1"/>
                        <a:pt x="41" y="1"/>
                        <a:pt x="41" y="1"/>
                      </a:cubicBezTo>
                      <a:cubicBezTo>
                        <a:pt x="40" y="0"/>
                        <a:pt x="38" y="0"/>
                        <a:pt x="37" y="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2"/>
                        <a:pt x="0" y="13"/>
                        <a:pt x="2" y="13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9" y="25"/>
                        <a:pt x="32" y="25"/>
                        <a:pt x="34" y="24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9"/>
                        <a:pt x="68" y="8"/>
                        <a:pt x="67" y="8"/>
                      </a:cubicBezTo>
                      <a:close/>
                      <a:moveTo>
                        <a:pt x="29" y="16"/>
                      </a:move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lnTo>
                        <a:pt x="29" y="16"/>
                      </a:lnTo>
                      <a:close/>
                      <a:moveTo>
                        <a:pt x="39" y="15"/>
                      </a:move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7" y="12"/>
                        <a:pt x="26" y="12"/>
                        <a:pt x="25" y="12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30" y="10"/>
                      </a:cubicBezTo>
                      <a:cubicBezTo>
                        <a:pt x="32" y="10"/>
                        <a:pt x="35" y="10"/>
                        <a:pt x="37" y="11"/>
                      </a:cubicBezTo>
                      <a:cubicBezTo>
                        <a:pt x="40" y="11"/>
                        <a:pt x="40" y="12"/>
                        <a:pt x="38" y="13"/>
                      </a:cubicBezTo>
                      <a:cubicBezTo>
                        <a:pt x="37" y="13"/>
                        <a:pt x="36" y="14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lnTo>
                        <a:pt x="39" y="15"/>
                      </a:lnTo>
                      <a:close/>
                      <a:moveTo>
                        <a:pt x="46" y="12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6" y="9"/>
                        <a:pt x="35" y="9"/>
                        <a:pt x="35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8"/>
                        <a:pt x="39" y="7"/>
                      </a:cubicBezTo>
                      <a:cubicBezTo>
                        <a:pt x="40" y="7"/>
                        <a:pt x="43" y="7"/>
                        <a:pt x="46" y="8"/>
                      </a:cubicBezTo>
                      <a:cubicBezTo>
                        <a:pt x="48" y="8"/>
                        <a:pt x="48" y="9"/>
                        <a:pt x="47" y="10"/>
                      </a:cubicBezTo>
                      <a:cubicBezTo>
                        <a:pt x="46" y="10"/>
                        <a:pt x="45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lnTo>
                        <a:pt x="46" y="12"/>
                      </a:lnTo>
                      <a:close/>
                      <a:moveTo>
                        <a:pt x="53" y="8"/>
                      </a:moveTo>
                      <a:cubicBezTo>
                        <a:pt x="52" y="8"/>
                        <a:pt x="51" y="8"/>
                        <a:pt x="50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50" y="8"/>
                        <a:pt x="51" y="7"/>
                      </a:cubicBezTo>
                      <a:cubicBezTo>
                        <a:pt x="52" y="7"/>
                        <a:pt x="52" y="7"/>
                        <a:pt x="51" y="7"/>
                      </a:cubicBezTo>
                      <a:cubicBezTo>
                        <a:pt x="51" y="7"/>
                        <a:pt x="51" y="7"/>
                        <a:pt x="49" y="7"/>
                      </a:cubicBezTo>
                      <a:cubicBezTo>
                        <a:pt x="48" y="7"/>
                        <a:pt x="46" y="7"/>
                        <a:pt x="45" y="7"/>
                      </a:cubicBezTo>
                      <a:cubicBezTo>
                        <a:pt x="44" y="7"/>
                        <a:pt x="44" y="6"/>
                        <a:pt x="46" y="5"/>
                      </a:cubicBezTo>
                      <a:cubicBezTo>
                        <a:pt x="46" y="5"/>
                        <a:pt x="47" y="5"/>
                        <a:pt x="48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8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8" y="6"/>
                        <a:pt x="49" y="6"/>
                      </a:cubicBezTo>
                      <a:cubicBezTo>
                        <a:pt x="51" y="6"/>
                        <a:pt x="52" y="6"/>
                        <a:pt x="53" y="6"/>
                      </a:cubicBezTo>
                      <a:cubicBezTo>
                        <a:pt x="54" y="7"/>
                        <a:pt x="55" y="7"/>
                        <a:pt x="53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506">
                  <a:extLst>
                    <a:ext uri="{FF2B5EF4-FFF2-40B4-BE49-F238E27FC236}">
                      <a16:creationId xmlns:a16="http://schemas.microsoft.com/office/drawing/2014/main" id="{F841F7E3-63A6-4441-AD8F-1E93783A63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1938341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5" y="228"/>
                      </a:moveTo>
                      <a:lnTo>
                        <a:pt x="228" y="228"/>
                      </a:lnTo>
                      <a:lnTo>
                        <a:pt x="228" y="14"/>
                      </a:lnTo>
                      <a:lnTo>
                        <a:pt x="164" y="14"/>
                      </a:lnTo>
                      <a:lnTo>
                        <a:pt x="164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5" y="14"/>
                      </a:lnTo>
                      <a:lnTo>
                        <a:pt x="15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507">
                  <a:extLst>
                    <a:ext uri="{FF2B5EF4-FFF2-40B4-BE49-F238E27FC236}">
                      <a16:creationId xmlns:a16="http://schemas.microsoft.com/office/drawing/2014/main" id="{61CD8807-66E6-46A4-B172-4E867F674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72163" y="2146304"/>
                  <a:ext cx="112713" cy="115888"/>
                </a:xfrm>
                <a:custGeom>
                  <a:avLst/>
                  <a:gdLst>
                    <a:gd name="T0" fmla="*/ 2147483647 w 35"/>
                    <a:gd name="T1" fmla="*/ 2147483647 h 36"/>
                    <a:gd name="T2" fmla="*/ 2147483647 w 35"/>
                    <a:gd name="T3" fmla="*/ 2147483647 h 36"/>
                    <a:gd name="T4" fmla="*/ 2147483647 w 35"/>
                    <a:gd name="T5" fmla="*/ 2147483647 h 36"/>
                    <a:gd name="T6" fmla="*/ 2147483647 w 35"/>
                    <a:gd name="T7" fmla="*/ 2147483647 h 36"/>
                    <a:gd name="T8" fmla="*/ 2147483647 w 35"/>
                    <a:gd name="T9" fmla="*/ 2147483647 h 36"/>
                    <a:gd name="T10" fmla="*/ 2147483647 w 35"/>
                    <a:gd name="T11" fmla="*/ 0 h 36"/>
                    <a:gd name="T12" fmla="*/ 2147483647 w 35"/>
                    <a:gd name="T13" fmla="*/ 2147483647 h 36"/>
                    <a:gd name="T14" fmla="*/ 2147483647 w 35"/>
                    <a:gd name="T15" fmla="*/ 2147483647 h 36"/>
                    <a:gd name="T16" fmla="*/ 2147483647 w 35"/>
                    <a:gd name="T17" fmla="*/ 2147483647 h 36"/>
                    <a:gd name="T18" fmla="*/ 2147483647 w 35"/>
                    <a:gd name="T19" fmla="*/ 2147483647 h 36"/>
                    <a:gd name="T20" fmla="*/ 2147483647 w 35"/>
                    <a:gd name="T21" fmla="*/ 2147483647 h 36"/>
                    <a:gd name="T22" fmla="*/ 2147483647 w 35"/>
                    <a:gd name="T23" fmla="*/ 2147483647 h 36"/>
                    <a:gd name="T24" fmla="*/ 2147483647 w 35"/>
                    <a:gd name="T25" fmla="*/ 2147483647 h 36"/>
                    <a:gd name="T26" fmla="*/ 0 w 35"/>
                    <a:gd name="T27" fmla="*/ 2147483647 h 36"/>
                    <a:gd name="T28" fmla="*/ 2147483647 w 35"/>
                    <a:gd name="T29" fmla="*/ 2147483647 h 36"/>
                    <a:gd name="T30" fmla="*/ 2147483647 w 35"/>
                    <a:gd name="T31" fmla="*/ 2147483647 h 36"/>
                    <a:gd name="T32" fmla="*/ 2147483647 w 35"/>
                    <a:gd name="T33" fmla="*/ 2147483647 h 36"/>
                    <a:gd name="T34" fmla="*/ 2147483647 w 35"/>
                    <a:gd name="T35" fmla="*/ 2147483647 h 36"/>
                    <a:gd name="T36" fmla="*/ 2147483647 w 35"/>
                    <a:gd name="T37" fmla="*/ 2147483647 h 36"/>
                    <a:gd name="T38" fmla="*/ 2147483647 w 35"/>
                    <a:gd name="T39" fmla="*/ 2147483647 h 36"/>
                    <a:gd name="T40" fmla="*/ 2147483647 w 35"/>
                    <a:gd name="T41" fmla="*/ 2147483647 h 36"/>
                    <a:gd name="T42" fmla="*/ 2147483647 w 35"/>
                    <a:gd name="T43" fmla="*/ 2147483647 h 36"/>
                    <a:gd name="T44" fmla="*/ 2147483647 w 35"/>
                    <a:gd name="T45" fmla="*/ 2147483647 h 36"/>
                    <a:gd name="T46" fmla="*/ 2147483647 w 35"/>
                    <a:gd name="T47" fmla="*/ 2147483647 h 36"/>
                    <a:gd name="T48" fmla="*/ 2147483647 w 35"/>
                    <a:gd name="T49" fmla="*/ 2147483647 h 36"/>
                    <a:gd name="T50" fmla="*/ 2147483647 w 35"/>
                    <a:gd name="T51" fmla="*/ 2147483647 h 36"/>
                    <a:gd name="T52" fmla="*/ 2147483647 w 35"/>
                    <a:gd name="T53" fmla="*/ 2147483647 h 36"/>
                    <a:gd name="T54" fmla="*/ 2147483647 w 35"/>
                    <a:gd name="T55" fmla="*/ 2147483647 h 36"/>
                    <a:gd name="T56" fmla="*/ 2147483647 w 35"/>
                    <a:gd name="T57" fmla="*/ 2147483647 h 36"/>
                    <a:gd name="T58" fmla="*/ 2147483647 w 35"/>
                    <a:gd name="T59" fmla="*/ 2147483647 h 36"/>
                    <a:gd name="T60" fmla="*/ 2147483647 w 35"/>
                    <a:gd name="T61" fmla="*/ 2147483647 h 36"/>
                    <a:gd name="T62" fmla="*/ 2147483647 w 35"/>
                    <a:gd name="T63" fmla="*/ 2147483647 h 36"/>
                    <a:gd name="T64" fmla="*/ 2147483647 w 35"/>
                    <a:gd name="T65" fmla="*/ 2147483647 h 36"/>
                    <a:gd name="T66" fmla="*/ 2147483647 w 35"/>
                    <a:gd name="T67" fmla="*/ 2147483647 h 36"/>
                    <a:gd name="T68" fmla="*/ 2147483647 w 35"/>
                    <a:gd name="T69" fmla="*/ 2147483647 h 36"/>
                    <a:gd name="T70" fmla="*/ 2147483647 w 35"/>
                    <a:gd name="T71" fmla="*/ 2147483647 h 36"/>
                    <a:gd name="T72" fmla="*/ 2147483647 w 35"/>
                    <a:gd name="T73" fmla="*/ 2147483647 h 36"/>
                    <a:gd name="T74" fmla="*/ 2147483647 w 35"/>
                    <a:gd name="T75" fmla="*/ 2147483647 h 36"/>
                    <a:gd name="T76" fmla="*/ 2147483647 w 35"/>
                    <a:gd name="T77" fmla="*/ 2147483647 h 36"/>
                    <a:gd name="T78" fmla="*/ 2147483647 w 35"/>
                    <a:gd name="T79" fmla="*/ 2147483647 h 36"/>
                    <a:gd name="T80" fmla="*/ 2147483647 w 35"/>
                    <a:gd name="T81" fmla="*/ 2147483647 h 36"/>
                    <a:gd name="T82" fmla="*/ 2147483647 w 35"/>
                    <a:gd name="T83" fmla="*/ 2147483647 h 36"/>
                    <a:gd name="T84" fmla="*/ 2147483647 w 35"/>
                    <a:gd name="T85" fmla="*/ 2147483647 h 36"/>
                    <a:gd name="T86" fmla="*/ 2147483647 w 35"/>
                    <a:gd name="T87" fmla="*/ 2147483647 h 36"/>
                    <a:gd name="T88" fmla="*/ 2147483647 w 35"/>
                    <a:gd name="T89" fmla="*/ 2147483647 h 36"/>
                    <a:gd name="T90" fmla="*/ 2147483647 w 35"/>
                    <a:gd name="T91" fmla="*/ 2147483647 h 36"/>
                    <a:gd name="T92" fmla="*/ 2147483647 w 35"/>
                    <a:gd name="T93" fmla="*/ 2147483647 h 36"/>
                    <a:gd name="T94" fmla="*/ 2147483647 w 35"/>
                    <a:gd name="T95" fmla="*/ 2147483647 h 36"/>
                    <a:gd name="T96" fmla="*/ 2147483647 w 35"/>
                    <a:gd name="T97" fmla="*/ 2147483647 h 36"/>
                    <a:gd name="T98" fmla="*/ 2147483647 w 35"/>
                    <a:gd name="T99" fmla="*/ 2147483647 h 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5" h="36">
                      <a:moveTo>
                        <a:pt x="30" y="6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7" y="7"/>
                        <a:pt x="27" y="7"/>
                        <a:pt x="26" y="6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2"/>
                        <a:pt x="26" y="2"/>
                        <a:pt x="25" y="3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1"/>
                        <a:pt x="20" y="1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6" y="4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5" y="0"/>
                        <a:pt x="15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8" y="7"/>
                        <a:pt x="7" y="8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1" y="11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5"/>
                        <a:pt x="3" y="16"/>
                        <a:pt x="3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1"/>
                        <a:pt x="4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1" y="25"/>
                        <a:pt x="2" y="25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5"/>
                        <a:pt x="5" y="26"/>
                        <a:pt x="6" y="26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9"/>
                        <a:pt x="3" y="29"/>
                        <a:pt x="4" y="29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0"/>
                        <a:pt x="5" y="30"/>
                        <a:pt x="5" y="30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29"/>
                        <a:pt x="9" y="29"/>
                        <a:pt x="9" y="30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10" y="34"/>
                        <a:pt x="10" y="33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2" y="32"/>
                        <a:pt x="13" y="32"/>
                        <a:pt x="14" y="32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6" y="35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7" y="33"/>
                        <a:pt x="17" y="33"/>
                        <a:pt x="18" y="33"/>
                      </a:cubicBezTo>
                      <a:cubicBezTo>
                        <a:pt x="18" y="33"/>
                        <a:pt x="18" y="33"/>
                        <a:pt x="19" y="33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5"/>
                        <a:pt x="22" y="35"/>
                        <a:pt x="22" y="35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32"/>
                        <a:pt x="23" y="32"/>
                        <a:pt x="24" y="31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4"/>
                        <a:pt x="26" y="34"/>
                        <a:pt x="26" y="3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30"/>
                        <a:pt x="27" y="29"/>
                        <a:pt x="28" y="28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1" y="30"/>
                        <a:pt x="31" y="30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2" y="29"/>
                        <a:pt x="31" y="28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5"/>
                        <a:pt x="31" y="24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5" y="24"/>
                        <a:pt x="34" y="23"/>
                        <a:pt x="34" y="23"/>
                      </a:cubicBezTo>
                      <a:cubicBezTo>
                        <a:pt x="32" y="22"/>
                        <a:pt x="32" y="22"/>
                        <a:pt x="32" y="22"/>
                      </a:cubicBezTo>
                      <a:cubicBezTo>
                        <a:pt x="32" y="21"/>
                        <a:pt x="32" y="20"/>
                        <a:pt x="32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7"/>
                        <a:pt x="35" y="17"/>
                        <a:pt x="35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6"/>
                        <a:pt x="32" y="15"/>
                        <a:pt x="32" y="14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5" y="13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1"/>
                        <a:pt x="34" y="11"/>
                        <a:pt x="33" y="11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1"/>
                        <a:pt x="30" y="10"/>
                        <a:pt x="30" y="10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8"/>
                        <a:pt x="32" y="7"/>
                        <a:pt x="32" y="7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0" y="6"/>
                        <a:pt x="30" y="6"/>
                      </a:cubicBezTo>
                      <a:close/>
                      <a:moveTo>
                        <a:pt x="5" y="18"/>
                      </a:moveTo>
                      <a:cubicBezTo>
                        <a:pt x="6" y="16"/>
                        <a:pt x="6" y="15"/>
                        <a:pt x="6" y="13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8"/>
                        <a:pt x="12" y="18"/>
                      </a:cubicBezTo>
                      <a:cubicBezTo>
                        <a:pt x="12" y="19"/>
                        <a:pt x="12" y="19"/>
                        <a:pt x="12" y="20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1"/>
                        <a:pt x="5" y="20"/>
                        <a:pt x="5" y="18"/>
                      </a:cubicBezTo>
                      <a:close/>
                      <a:moveTo>
                        <a:pt x="16" y="30"/>
                      </a:moveTo>
                      <a:cubicBezTo>
                        <a:pt x="13" y="30"/>
                        <a:pt x="10" y="28"/>
                        <a:pt x="8" y="25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3"/>
                        <a:pt x="15" y="23"/>
                        <a:pt x="16" y="24"/>
                      </a:cubicBezTo>
                      <a:lnTo>
                        <a:pt x="16" y="30"/>
                      </a:lnTo>
                      <a:close/>
                      <a:moveTo>
                        <a:pt x="19" y="30"/>
                      </a:move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3"/>
                        <a:pt x="21" y="23"/>
                        <a:pt x="22" y="22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5" y="28"/>
                        <a:pt x="22" y="30"/>
                        <a:pt x="19" y="30"/>
                      </a:cubicBezTo>
                      <a:close/>
                      <a:moveTo>
                        <a:pt x="20" y="18"/>
                      </a:moveTo>
                      <a:cubicBezTo>
                        <a:pt x="20" y="19"/>
                        <a:pt x="19" y="21"/>
                        <a:pt x="18" y="21"/>
                      </a:cubicBezTo>
                      <a:cubicBezTo>
                        <a:pt x="16" y="21"/>
                        <a:pt x="15" y="19"/>
                        <a:pt x="15" y="18"/>
                      </a:cubicBezTo>
                      <a:cubicBezTo>
                        <a:pt x="15" y="17"/>
                        <a:pt x="16" y="16"/>
                        <a:pt x="18" y="16"/>
                      </a:cubicBezTo>
                      <a:cubicBezTo>
                        <a:pt x="19" y="16"/>
                        <a:pt x="20" y="17"/>
                        <a:pt x="20" y="18"/>
                      </a:cubicBezTo>
                      <a:close/>
                      <a:moveTo>
                        <a:pt x="13" y="14"/>
                      </a:move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0" y="8"/>
                        <a:pt x="13" y="6"/>
                        <a:pt x="16" y="6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4" y="13"/>
                        <a:pt x="13" y="14"/>
                      </a:cubicBezTo>
                      <a:close/>
                      <a:moveTo>
                        <a:pt x="30" y="18"/>
                      </a:moveTo>
                      <a:cubicBezTo>
                        <a:pt x="30" y="20"/>
                        <a:pt x="29" y="21"/>
                        <a:pt x="29" y="23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9"/>
                        <a:pt x="23" y="19"/>
                        <a:pt x="23" y="18"/>
                      </a:cubicBezTo>
                      <a:cubicBezTo>
                        <a:pt x="23" y="18"/>
                        <a:pt x="23" y="17"/>
                        <a:pt x="23" y="17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5"/>
                        <a:pt x="30" y="16"/>
                        <a:pt x="30" y="18"/>
                      </a:cubicBezTo>
                      <a:close/>
                      <a:moveTo>
                        <a:pt x="27" y="11"/>
                      </a:move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3"/>
                        <a:pt x="20" y="13"/>
                        <a:pt x="19" y="1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2" y="6"/>
                        <a:pt x="25" y="8"/>
                        <a:pt x="27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508">
                  <a:extLst>
                    <a:ext uri="{FF2B5EF4-FFF2-40B4-BE49-F238E27FC236}">
                      <a16:creationId xmlns:a16="http://schemas.microsoft.com/office/drawing/2014/main" id="{B7E4C50C-D9D5-48D2-884A-2E1C6950E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6438" y="2117729"/>
                  <a:ext cx="28575" cy="38100"/>
                </a:xfrm>
                <a:custGeom>
                  <a:avLst/>
                  <a:gdLst>
                    <a:gd name="T0" fmla="*/ 2147483647 w 9"/>
                    <a:gd name="T1" fmla="*/ 0 h 12"/>
                    <a:gd name="T2" fmla="*/ 0 w 9"/>
                    <a:gd name="T3" fmla="*/ 2147483647 h 12"/>
                    <a:gd name="T4" fmla="*/ 2147483647 w 9"/>
                    <a:gd name="T5" fmla="*/ 2147483647 h 12"/>
                    <a:gd name="T6" fmla="*/ 2147483647 w 9"/>
                    <a:gd name="T7" fmla="*/ 2147483647 h 12"/>
                    <a:gd name="T8" fmla="*/ 2147483647 w 9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4" y="0"/>
                      </a:move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9" y="9"/>
                        <a:pt x="9" y="6"/>
                      </a:cubicBezTo>
                      <a:cubicBezTo>
                        <a:pt x="9" y="3"/>
                        <a:pt x="7" y="0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509">
                  <a:extLst>
                    <a:ext uri="{FF2B5EF4-FFF2-40B4-BE49-F238E27FC236}">
                      <a16:creationId xmlns:a16="http://schemas.microsoft.com/office/drawing/2014/main" id="{C839DD6A-B1BA-472E-BD01-791ACFAA74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54688" y="2085979"/>
                  <a:ext cx="195263" cy="133350"/>
                </a:xfrm>
                <a:custGeom>
                  <a:avLst/>
                  <a:gdLst>
                    <a:gd name="T0" fmla="*/ 2147483647 w 61"/>
                    <a:gd name="T1" fmla="*/ 0 h 42"/>
                    <a:gd name="T2" fmla="*/ 2147483647 w 61"/>
                    <a:gd name="T3" fmla="*/ 0 h 42"/>
                    <a:gd name="T4" fmla="*/ 0 w 61"/>
                    <a:gd name="T5" fmla="*/ 2147483647 h 42"/>
                    <a:gd name="T6" fmla="*/ 0 w 61"/>
                    <a:gd name="T7" fmla="*/ 2147483647 h 42"/>
                    <a:gd name="T8" fmla="*/ 2147483647 w 61"/>
                    <a:gd name="T9" fmla="*/ 2147483647 h 42"/>
                    <a:gd name="T10" fmla="*/ 2147483647 w 61"/>
                    <a:gd name="T11" fmla="*/ 2147483647 h 42"/>
                    <a:gd name="T12" fmla="*/ 2147483647 w 61"/>
                    <a:gd name="T13" fmla="*/ 2147483647 h 42"/>
                    <a:gd name="T14" fmla="*/ 2147483647 w 61"/>
                    <a:gd name="T15" fmla="*/ 2147483647 h 42"/>
                    <a:gd name="T16" fmla="*/ 2147483647 w 61"/>
                    <a:gd name="T17" fmla="*/ 2147483647 h 42"/>
                    <a:gd name="T18" fmla="*/ 2147483647 w 61"/>
                    <a:gd name="T19" fmla="*/ 2147483647 h 42"/>
                    <a:gd name="T20" fmla="*/ 2147483647 w 61"/>
                    <a:gd name="T21" fmla="*/ 0 h 42"/>
                    <a:gd name="T22" fmla="*/ 2147483647 w 61"/>
                    <a:gd name="T23" fmla="*/ 2147483647 h 42"/>
                    <a:gd name="T24" fmla="*/ 2147483647 w 61"/>
                    <a:gd name="T25" fmla="*/ 2147483647 h 42"/>
                    <a:gd name="T26" fmla="*/ 2147483647 w 61"/>
                    <a:gd name="T27" fmla="*/ 2147483647 h 42"/>
                    <a:gd name="T28" fmla="*/ 2147483647 w 61"/>
                    <a:gd name="T29" fmla="*/ 2147483647 h 42"/>
                    <a:gd name="T30" fmla="*/ 2147483647 w 61"/>
                    <a:gd name="T31" fmla="*/ 2147483647 h 42"/>
                    <a:gd name="T32" fmla="*/ 2147483647 w 61"/>
                    <a:gd name="T33" fmla="*/ 2147483647 h 42"/>
                    <a:gd name="T34" fmla="*/ 2147483647 w 61"/>
                    <a:gd name="T35" fmla="*/ 2147483647 h 42"/>
                    <a:gd name="T36" fmla="*/ 2147483647 w 61"/>
                    <a:gd name="T37" fmla="*/ 2147483647 h 42"/>
                    <a:gd name="T38" fmla="*/ 2147483647 w 61"/>
                    <a:gd name="T39" fmla="*/ 2147483647 h 42"/>
                    <a:gd name="T40" fmla="*/ 2147483647 w 61"/>
                    <a:gd name="T41" fmla="*/ 2147483647 h 42"/>
                    <a:gd name="T42" fmla="*/ 2147483647 w 61"/>
                    <a:gd name="T43" fmla="*/ 2147483647 h 42"/>
                    <a:gd name="T44" fmla="*/ 2147483647 w 61"/>
                    <a:gd name="T45" fmla="*/ 2147483647 h 42"/>
                    <a:gd name="T46" fmla="*/ 2147483647 w 61"/>
                    <a:gd name="T47" fmla="*/ 2147483647 h 42"/>
                    <a:gd name="T48" fmla="*/ 2147483647 w 61"/>
                    <a:gd name="T49" fmla="*/ 2147483647 h 42"/>
                    <a:gd name="T50" fmla="*/ 2147483647 w 61"/>
                    <a:gd name="T51" fmla="*/ 2147483647 h 42"/>
                    <a:gd name="T52" fmla="*/ 2147483647 w 61"/>
                    <a:gd name="T53" fmla="*/ 2147483647 h 42"/>
                    <a:gd name="T54" fmla="*/ 2147483647 w 61"/>
                    <a:gd name="T55" fmla="*/ 2147483647 h 42"/>
                    <a:gd name="T56" fmla="*/ 2147483647 w 61"/>
                    <a:gd name="T57" fmla="*/ 2147483647 h 42"/>
                    <a:gd name="T58" fmla="*/ 2147483647 w 61"/>
                    <a:gd name="T59" fmla="*/ 2147483647 h 42"/>
                    <a:gd name="T60" fmla="*/ 2147483647 w 61"/>
                    <a:gd name="T61" fmla="*/ 2147483647 h 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61" h="42">
                      <a:moveTo>
                        <a:pt x="6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0" y="42"/>
                        <a:pt x="1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6" y="41"/>
                        <a:pt x="36" y="39"/>
                        <a:pt x="36" y="37"/>
                      </a:cubicBezTo>
                      <a:cubicBezTo>
                        <a:pt x="36" y="27"/>
                        <a:pt x="44" y="18"/>
                        <a:pt x="55" y="18"/>
                      </a:cubicBezTo>
                      <a:cubicBezTo>
                        <a:pt x="57" y="18"/>
                        <a:pt x="59" y="18"/>
                        <a:pt x="61" y="19"/>
                      </a:cubicBezTo>
                      <a:cubicBezTo>
                        <a:pt x="61" y="1"/>
                        <a:pt x="61" y="1"/>
                        <a:pt x="61" y="1"/>
                      </a:cubicBezTo>
                      <a:cubicBezTo>
                        <a:pt x="61" y="1"/>
                        <a:pt x="61" y="0"/>
                        <a:pt x="60" y="0"/>
                      </a:cubicBezTo>
                      <a:close/>
                      <a:moveTo>
                        <a:pt x="14" y="25"/>
                      </a:moveTo>
                      <a:cubicBezTo>
                        <a:pt x="9" y="25"/>
                        <a:pt x="6" y="21"/>
                        <a:pt x="6" y="16"/>
                      </a:cubicBezTo>
                      <a:cubicBezTo>
                        <a:pt x="6" y="11"/>
                        <a:pt x="9" y="7"/>
                        <a:pt x="15" y="7"/>
                      </a:cubicBezTo>
                      <a:cubicBezTo>
                        <a:pt x="20" y="7"/>
                        <a:pt x="23" y="11"/>
                        <a:pt x="23" y="16"/>
                      </a:cubicBezTo>
                      <a:cubicBezTo>
                        <a:pt x="23" y="22"/>
                        <a:pt x="20" y="25"/>
                        <a:pt x="14" y="25"/>
                      </a:cubicBezTo>
                      <a:close/>
                      <a:moveTo>
                        <a:pt x="30" y="25"/>
                      </a:moveTo>
                      <a:cubicBezTo>
                        <a:pt x="28" y="25"/>
                        <a:pt x="26" y="25"/>
                        <a:pt x="25" y="24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9" y="22"/>
                        <a:pt x="31" y="22"/>
                      </a:cubicBezTo>
                      <a:cubicBezTo>
                        <a:pt x="32" y="22"/>
                        <a:pt x="33" y="21"/>
                        <a:pt x="33" y="20"/>
                      </a:cubicBezTo>
                      <a:cubicBezTo>
                        <a:pt x="33" y="19"/>
                        <a:pt x="33" y="18"/>
                        <a:pt x="30" y="17"/>
                      </a:cubicBezTo>
                      <a:cubicBezTo>
                        <a:pt x="27" y="16"/>
                        <a:pt x="25" y="15"/>
                        <a:pt x="25" y="12"/>
                      </a:cubicBezTo>
                      <a:cubicBezTo>
                        <a:pt x="25" y="9"/>
                        <a:pt x="28" y="7"/>
                        <a:pt x="32" y="7"/>
                      </a:cubicBezTo>
                      <a:cubicBezTo>
                        <a:pt x="34" y="7"/>
                        <a:pt x="36" y="7"/>
                        <a:pt x="37" y="8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0"/>
                        <a:pt x="34" y="10"/>
                        <a:pt x="32" y="10"/>
                      </a:cubicBezTo>
                      <a:cubicBezTo>
                        <a:pt x="30" y="10"/>
                        <a:pt x="30" y="11"/>
                        <a:pt x="30" y="12"/>
                      </a:cubicBezTo>
                      <a:cubicBezTo>
                        <a:pt x="30" y="13"/>
                        <a:pt x="31" y="13"/>
                        <a:pt x="33" y="14"/>
                      </a:cubicBezTo>
                      <a:cubicBezTo>
                        <a:pt x="36" y="15"/>
                        <a:pt x="38" y="17"/>
                        <a:pt x="38" y="20"/>
                      </a:cubicBezTo>
                      <a:cubicBezTo>
                        <a:pt x="38" y="23"/>
                        <a:pt x="35" y="25"/>
                        <a:pt x="30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510">
                  <a:extLst>
                    <a:ext uri="{FF2B5EF4-FFF2-40B4-BE49-F238E27FC236}">
                      <a16:creationId xmlns:a16="http://schemas.microsoft.com/office/drawing/2014/main" id="{C228A81B-CF0C-4692-A65C-BED2CDBAE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1503365"/>
                  <a:ext cx="387350" cy="390526"/>
                </a:xfrm>
                <a:custGeom>
                  <a:avLst/>
                  <a:gdLst>
                    <a:gd name="T0" fmla="*/ 2147483647 w 244"/>
                    <a:gd name="T1" fmla="*/ 2147483647 h 246"/>
                    <a:gd name="T2" fmla="*/ 0 w 244"/>
                    <a:gd name="T3" fmla="*/ 2147483647 h 246"/>
                    <a:gd name="T4" fmla="*/ 0 w 244"/>
                    <a:gd name="T5" fmla="*/ 0 h 246"/>
                    <a:gd name="T6" fmla="*/ 2147483647 w 244"/>
                    <a:gd name="T7" fmla="*/ 0 h 246"/>
                    <a:gd name="T8" fmla="*/ 2147483647 w 244"/>
                    <a:gd name="T9" fmla="*/ 2147483647 h 246"/>
                    <a:gd name="T10" fmla="*/ 2147483647 w 244"/>
                    <a:gd name="T11" fmla="*/ 2147483647 h 246"/>
                    <a:gd name="T12" fmla="*/ 2147483647 w 244"/>
                    <a:gd name="T13" fmla="*/ 0 h 246"/>
                    <a:gd name="T14" fmla="*/ 2147483647 w 244"/>
                    <a:gd name="T15" fmla="*/ 0 h 246"/>
                    <a:gd name="T16" fmla="*/ 2147483647 w 244"/>
                    <a:gd name="T17" fmla="*/ 2147483647 h 246"/>
                    <a:gd name="T18" fmla="*/ 2147483647 w 244"/>
                    <a:gd name="T19" fmla="*/ 2147483647 h 246"/>
                    <a:gd name="T20" fmla="*/ 2147483647 w 244"/>
                    <a:gd name="T21" fmla="*/ 2147483647 h 246"/>
                    <a:gd name="T22" fmla="*/ 2147483647 w 244"/>
                    <a:gd name="T23" fmla="*/ 2147483647 h 246"/>
                    <a:gd name="T24" fmla="*/ 2147483647 w 244"/>
                    <a:gd name="T25" fmla="*/ 2147483647 h 246"/>
                    <a:gd name="T26" fmla="*/ 2147483647 w 244"/>
                    <a:gd name="T27" fmla="*/ 2147483647 h 246"/>
                    <a:gd name="T28" fmla="*/ 2147483647 w 244"/>
                    <a:gd name="T29" fmla="*/ 2147483647 h 246"/>
                    <a:gd name="T30" fmla="*/ 2147483647 w 244"/>
                    <a:gd name="T31" fmla="*/ 2147483647 h 246"/>
                    <a:gd name="T32" fmla="*/ 2147483647 w 244"/>
                    <a:gd name="T33" fmla="*/ 2147483647 h 246"/>
                    <a:gd name="T34" fmla="*/ 2147483647 w 244"/>
                    <a:gd name="T35" fmla="*/ 2147483647 h 2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6">
                      <a:moveTo>
                        <a:pt x="244" y="246"/>
                      </a:moveTo>
                      <a:lnTo>
                        <a:pt x="0" y="246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5"/>
                      </a:lnTo>
                      <a:lnTo>
                        <a:pt x="147" y="55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6"/>
                      </a:lnTo>
                      <a:close/>
                      <a:moveTo>
                        <a:pt x="15" y="230"/>
                      </a:moveTo>
                      <a:lnTo>
                        <a:pt x="228" y="230"/>
                      </a:lnTo>
                      <a:lnTo>
                        <a:pt x="228" y="17"/>
                      </a:lnTo>
                      <a:lnTo>
                        <a:pt x="164" y="17"/>
                      </a:lnTo>
                      <a:lnTo>
                        <a:pt x="164" y="71"/>
                      </a:lnTo>
                      <a:lnTo>
                        <a:pt x="81" y="71"/>
                      </a:lnTo>
                      <a:lnTo>
                        <a:pt x="81" y="17"/>
                      </a:lnTo>
                      <a:lnTo>
                        <a:pt x="15" y="17"/>
                      </a:lnTo>
                      <a:lnTo>
                        <a:pt x="15" y="2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Freeform 511">
                  <a:extLst>
                    <a:ext uri="{FF2B5EF4-FFF2-40B4-BE49-F238E27FC236}">
                      <a16:creationId xmlns:a16="http://schemas.microsoft.com/office/drawing/2014/main" id="{E4B22C15-A3AC-4599-8902-1F9C068B4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6588" y="1635128"/>
                  <a:ext cx="207963" cy="207963"/>
                </a:xfrm>
                <a:custGeom>
                  <a:avLst/>
                  <a:gdLst>
                    <a:gd name="T0" fmla="*/ 2147483647 w 65"/>
                    <a:gd name="T1" fmla="*/ 2147483647 h 65"/>
                    <a:gd name="T2" fmla="*/ 2147483647 w 65"/>
                    <a:gd name="T3" fmla="*/ 2147483647 h 65"/>
                    <a:gd name="T4" fmla="*/ 2147483647 w 65"/>
                    <a:gd name="T5" fmla="*/ 2147483647 h 65"/>
                    <a:gd name="T6" fmla="*/ 2147483647 w 65"/>
                    <a:gd name="T7" fmla="*/ 2147483647 h 65"/>
                    <a:gd name="T8" fmla="*/ 2147483647 w 65"/>
                    <a:gd name="T9" fmla="*/ 2147483647 h 65"/>
                    <a:gd name="T10" fmla="*/ 2147483647 w 65"/>
                    <a:gd name="T11" fmla="*/ 2147483647 h 65"/>
                    <a:gd name="T12" fmla="*/ 2147483647 w 65"/>
                    <a:gd name="T13" fmla="*/ 2147483647 h 65"/>
                    <a:gd name="T14" fmla="*/ 2147483647 w 65"/>
                    <a:gd name="T15" fmla="*/ 2147483647 h 65"/>
                    <a:gd name="T16" fmla="*/ 2147483647 w 65"/>
                    <a:gd name="T17" fmla="*/ 2147483647 h 65"/>
                    <a:gd name="T18" fmla="*/ 2147483647 w 65"/>
                    <a:gd name="T19" fmla="*/ 2147483647 h 65"/>
                    <a:gd name="T20" fmla="*/ 2147483647 w 65"/>
                    <a:gd name="T21" fmla="*/ 2147483647 h 65"/>
                    <a:gd name="T22" fmla="*/ 2147483647 w 65"/>
                    <a:gd name="T23" fmla="*/ 2147483647 h 65"/>
                    <a:gd name="T24" fmla="*/ 2147483647 w 65"/>
                    <a:gd name="T25" fmla="*/ 2147483647 h 65"/>
                    <a:gd name="T26" fmla="*/ 2147483647 w 65"/>
                    <a:gd name="T27" fmla="*/ 2147483647 h 65"/>
                    <a:gd name="T28" fmla="*/ 2147483647 w 65"/>
                    <a:gd name="T29" fmla="*/ 2147483647 h 65"/>
                    <a:gd name="T30" fmla="*/ 2147483647 w 65"/>
                    <a:gd name="T31" fmla="*/ 0 h 65"/>
                    <a:gd name="T32" fmla="*/ 2147483647 w 65"/>
                    <a:gd name="T33" fmla="*/ 2147483647 h 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5" h="65">
                      <a:moveTo>
                        <a:pt x="24" y="8"/>
                      </a:move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1" y="44"/>
                        <a:pt x="16" y="44"/>
                        <a:pt x="11" y="46"/>
                      </a:cubicBezTo>
                      <a:cubicBezTo>
                        <a:pt x="4" y="49"/>
                        <a:pt x="0" y="54"/>
                        <a:pt x="1" y="59"/>
                      </a:cubicBezTo>
                      <a:cubicBezTo>
                        <a:pt x="3" y="64"/>
                        <a:pt x="10" y="65"/>
                        <a:pt x="17" y="63"/>
                      </a:cubicBezTo>
                      <a:cubicBezTo>
                        <a:pt x="23" y="60"/>
                        <a:pt x="27" y="56"/>
                        <a:pt x="27" y="51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39"/>
                        <a:pt x="62" y="39"/>
                        <a:pt x="62" y="39"/>
                      </a:cubicBezTo>
                      <a:cubicBezTo>
                        <a:pt x="59" y="38"/>
                        <a:pt x="54" y="37"/>
                        <a:pt x="49" y="39"/>
                      </a:cubicBezTo>
                      <a:cubicBezTo>
                        <a:pt x="42" y="42"/>
                        <a:pt x="37" y="47"/>
                        <a:pt x="39" y="52"/>
                      </a:cubicBezTo>
                      <a:cubicBezTo>
                        <a:pt x="41" y="57"/>
                        <a:pt x="48" y="58"/>
                        <a:pt x="55" y="56"/>
                      </a:cubicBezTo>
                      <a:cubicBezTo>
                        <a:pt x="61" y="53"/>
                        <a:pt x="65" y="49"/>
                        <a:pt x="65" y="44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24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Freeform 512">
                  <a:extLst>
                    <a:ext uri="{FF2B5EF4-FFF2-40B4-BE49-F238E27FC236}">
                      <a16:creationId xmlns:a16="http://schemas.microsoft.com/office/drawing/2014/main" id="{4F49840A-B59A-40E9-A51A-9ACE55733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57850" y="2389192"/>
                  <a:ext cx="387350" cy="387351"/>
                </a:xfrm>
                <a:custGeom>
                  <a:avLst/>
                  <a:gdLst>
                    <a:gd name="T0" fmla="*/ 2147483647 w 244"/>
                    <a:gd name="T1" fmla="*/ 2147483647 h 244"/>
                    <a:gd name="T2" fmla="*/ 0 w 244"/>
                    <a:gd name="T3" fmla="*/ 2147483647 h 244"/>
                    <a:gd name="T4" fmla="*/ 0 w 244"/>
                    <a:gd name="T5" fmla="*/ 0 h 244"/>
                    <a:gd name="T6" fmla="*/ 2147483647 w 244"/>
                    <a:gd name="T7" fmla="*/ 0 h 244"/>
                    <a:gd name="T8" fmla="*/ 2147483647 w 244"/>
                    <a:gd name="T9" fmla="*/ 2147483647 h 244"/>
                    <a:gd name="T10" fmla="*/ 2147483647 w 244"/>
                    <a:gd name="T11" fmla="*/ 2147483647 h 244"/>
                    <a:gd name="T12" fmla="*/ 2147483647 w 244"/>
                    <a:gd name="T13" fmla="*/ 0 h 244"/>
                    <a:gd name="T14" fmla="*/ 2147483647 w 244"/>
                    <a:gd name="T15" fmla="*/ 0 h 244"/>
                    <a:gd name="T16" fmla="*/ 2147483647 w 244"/>
                    <a:gd name="T17" fmla="*/ 2147483647 h 244"/>
                    <a:gd name="T18" fmla="*/ 2147483647 w 244"/>
                    <a:gd name="T19" fmla="*/ 2147483647 h 244"/>
                    <a:gd name="T20" fmla="*/ 2147483647 w 244"/>
                    <a:gd name="T21" fmla="*/ 2147483647 h 244"/>
                    <a:gd name="T22" fmla="*/ 2147483647 w 244"/>
                    <a:gd name="T23" fmla="*/ 2147483647 h 244"/>
                    <a:gd name="T24" fmla="*/ 2147483647 w 244"/>
                    <a:gd name="T25" fmla="*/ 2147483647 h 244"/>
                    <a:gd name="T26" fmla="*/ 2147483647 w 244"/>
                    <a:gd name="T27" fmla="*/ 2147483647 h 244"/>
                    <a:gd name="T28" fmla="*/ 2147483647 w 244"/>
                    <a:gd name="T29" fmla="*/ 2147483647 h 244"/>
                    <a:gd name="T30" fmla="*/ 2147483647 w 244"/>
                    <a:gd name="T31" fmla="*/ 2147483647 h 244"/>
                    <a:gd name="T32" fmla="*/ 2147483647 w 244"/>
                    <a:gd name="T33" fmla="*/ 2147483647 h 244"/>
                    <a:gd name="T34" fmla="*/ 2147483647 w 244"/>
                    <a:gd name="T35" fmla="*/ 2147483647 h 2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4" h="244">
                      <a:moveTo>
                        <a:pt x="244" y="244"/>
                      </a:moveTo>
                      <a:lnTo>
                        <a:pt x="0" y="244"/>
                      </a:lnTo>
                      <a:lnTo>
                        <a:pt x="0" y="0"/>
                      </a:lnTo>
                      <a:lnTo>
                        <a:pt x="97" y="0"/>
                      </a:lnTo>
                      <a:lnTo>
                        <a:pt x="97" y="54"/>
                      </a:lnTo>
                      <a:lnTo>
                        <a:pt x="147" y="54"/>
                      </a:lnTo>
                      <a:lnTo>
                        <a:pt x="147" y="0"/>
                      </a:lnTo>
                      <a:lnTo>
                        <a:pt x="244" y="0"/>
                      </a:lnTo>
                      <a:lnTo>
                        <a:pt x="244" y="244"/>
                      </a:lnTo>
                      <a:close/>
                      <a:moveTo>
                        <a:pt x="15" y="228"/>
                      </a:moveTo>
                      <a:lnTo>
                        <a:pt x="228" y="228"/>
                      </a:lnTo>
                      <a:lnTo>
                        <a:pt x="228" y="14"/>
                      </a:lnTo>
                      <a:lnTo>
                        <a:pt x="164" y="14"/>
                      </a:lnTo>
                      <a:lnTo>
                        <a:pt x="164" y="69"/>
                      </a:lnTo>
                      <a:lnTo>
                        <a:pt x="81" y="69"/>
                      </a:lnTo>
                      <a:lnTo>
                        <a:pt x="81" y="14"/>
                      </a:lnTo>
                      <a:lnTo>
                        <a:pt x="15" y="14"/>
                      </a:lnTo>
                      <a:lnTo>
                        <a:pt x="15" y="2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513">
                  <a:extLst>
                    <a:ext uri="{FF2B5EF4-FFF2-40B4-BE49-F238E27FC236}">
                      <a16:creationId xmlns:a16="http://schemas.microsoft.com/office/drawing/2014/main" id="{C88D2FEE-F766-4B66-A017-3570821B1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8813" y="2533655"/>
                  <a:ext cx="236538" cy="180975"/>
                </a:xfrm>
                <a:custGeom>
                  <a:avLst/>
                  <a:gdLst>
                    <a:gd name="T0" fmla="*/ 0 w 74"/>
                    <a:gd name="T1" fmla="*/ 2147483647 h 57"/>
                    <a:gd name="T2" fmla="*/ 2147483647 w 74"/>
                    <a:gd name="T3" fmla="*/ 0 h 57"/>
                    <a:gd name="T4" fmla="*/ 2147483647 w 74"/>
                    <a:gd name="T5" fmla="*/ 2147483647 h 57"/>
                    <a:gd name="T6" fmla="*/ 2147483647 w 74"/>
                    <a:gd name="T7" fmla="*/ 2147483647 h 57"/>
                    <a:gd name="T8" fmla="*/ 2147483647 w 74"/>
                    <a:gd name="T9" fmla="*/ 2147483647 h 57"/>
                    <a:gd name="T10" fmla="*/ 2147483647 w 74"/>
                    <a:gd name="T11" fmla="*/ 2147483647 h 57"/>
                    <a:gd name="T12" fmla="*/ 2147483647 w 74"/>
                    <a:gd name="T13" fmla="*/ 2147483647 h 57"/>
                    <a:gd name="T14" fmla="*/ 2147483647 w 74"/>
                    <a:gd name="T15" fmla="*/ 2147483647 h 57"/>
                    <a:gd name="T16" fmla="*/ 2147483647 w 74"/>
                    <a:gd name="T17" fmla="*/ 2147483647 h 57"/>
                    <a:gd name="T18" fmla="*/ 2147483647 w 74"/>
                    <a:gd name="T19" fmla="*/ 2147483647 h 57"/>
                    <a:gd name="T20" fmla="*/ 2147483647 w 74"/>
                    <a:gd name="T21" fmla="*/ 2147483647 h 57"/>
                    <a:gd name="T22" fmla="*/ 2147483647 w 74"/>
                    <a:gd name="T23" fmla="*/ 2147483647 h 57"/>
                    <a:gd name="T24" fmla="*/ 2147483647 w 74"/>
                    <a:gd name="T25" fmla="*/ 2147483647 h 57"/>
                    <a:gd name="T26" fmla="*/ 2147483647 w 74"/>
                    <a:gd name="T27" fmla="*/ 2147483647 h 57"/>
                    <a:gd name="T28" fmla="*/ 2147483647 w 74"/>
                    <a:gd name="T29" fmla="*/ 2147483647 h 57"/>
                    <a:gd name="T30" fmla="*/ 2147483647 w 74"/>
                    <a:gd name="T31" fmla="*/ 2147483647 h 57"/>
                    <a:gd name="T32" fmla="*/ 2147483647 w 74"/>
                    <a:gd name="T33" fmla="*/ 2147483647 h 57"/>
                    <a:gd name="T34" fmla="*/ 2147483647 w 74"/>
                    <a:gd name="T35" fmla="*/ 2147483647 h 57"/>
                    <a:gd name="T36" fmla="*/ 2147483647 w 74"/>
                    <a:gd name="T37" fmla="*/ 2147483647 h 57"/>
                    <a:gd name="T38" fmla="*/ 2147483647 w 74"/>
                    <a:gd name="T39" fmla="*/ 2147483647 h 57"/>
                    <a:gd name="T40" fmla="*/ 2147483647 w 74"/>
                    <a:gd name="T41" fmla="*/ 2147483647 h 57"/>
                    <a:gd name="T42" fmla="*/ 2147483647 w 74"/>
                    <a:gd name="T43" fmla="*/ 2147483647 h 57"/>
                    <a:gd name="T44" fmla="*/ 2147483647 w 74"/>
                    <a:gd name="T45" fmla="*/ 2147483647 h 57"/>
                    <a:gd name="T46" fmla="*/ 2147483647 w 74"/>
                    <a:gd name="T47" fmla="*/ 2147483647 h 57"/>
                    <a:gd name="T48" fmla="*/ 2147483647 w 74"/>
                    <a:gd name="T49" fmla="*/ 2147483647 h 57"/>
                    <a:gd name="T50" fmla="*/ 2147483647 w 74"/>
                    <a:gd name="T51" fmla="*/ 2147483647 h 57"/>
                    <a:gd name="T52" fmla="*/ 2147483647 w 74"/>
                    <a:gd name="T53" fmla="*/ 2147483647 h 57"/>
                    <a:gd name="T54" fmla="*/ 2147483647 w 74"/>
                    <a:gd name="T55" fmla="*/ 2147483647 h 57"/>
                    <a:gd name="T56" fmla="*/ 2147483647 w 74"/>
                    <a:gd name="T57" fmla="*/ 2147483647 h 57"/>
                    <a:gd name="T58" fmla="*/ 2147483647 w 74"/>
                    <a:gd name="T59" fmla="*/ 2147483647 h 57"/>
                    <a:gd name="T60" fmla="*/ 2147483647 w 74"/>
                    <a:gd name="T61" fmla="*/ 2147483647 h 57"/>
                    <a:gd name="T62" fmla="*/ 2147483647 w 74"/>
                    <a:gd name="T63" fmla="*/ 2147483647 h 57"/>
                    <a:gd name="T64" fmla="*/ 2147483647 w 74"/>
                    <a:gd name="T65" fmla="*/ 2147483647 h 57"/>
                    <a:gd name="T66" fmla="*/ 2147483647 w 74"/>
                    <a:gd name="T67" fmla="*/ 2147483647 h 57"/>
                    <a:gd name="T68" fmla="*/ 2147483647 w 74"/>
                    <a:gd name="T69" fmla="*/ 2147483647 h 57"/>
                    <a:gd name="T70" fmla="*/ 2147483647 w 74"/>
                    <a:gd name="T71" fmla="*/ 2147483647 h 57"/>
                    <a:gd name="T72" fmla="*/ 2147483647 w 74"/>
                    <a:gd name="T73" fmla="*/ 2147483647 h 57"/>
                    <a:gd name="T74" fmla="*/ 2147483647 w 74"/>
                    <a:gd name="T75" fmla="*/ 2147483647 h 57"/>
                    <a:gd name="T76" fmla="*/ 2147483647 w 74"/>
                    <a:gd name="T77" fmla="*/ 2147483647 h 57"/>
                    <a:gd name="T78" fmla="*/ 2147483647 w 74"/>
                    <a:gd name="T79" fmla="*/ 2147483647 h 57"/>
                    <a:gd name="T80" fmla="*/ 2147483647 w 74"/>
                    <a:gd name="T81" fmla="*/ 2147483647 h 57"/>
                    <a:gd name="T82" fmla="*/ 2147483647 w 74"/>
                    <a:gd name="T83" fmla="*/ 2147483647 h 57"/>
                    <a:gd name="T84" fmla="*/ 2147483647 w 74"/>
                    <a:gd name="T85" fmla="*/ 2147483647 h 57"/>
                    <a:gd name="T86" fmla="*/ 2147483647 w 74"/>
                    <a:gd name="T87" fmla="*/ 2147483647 h 57"/>
                    <a:gd name="T88" fmla="*/ 2147483647 w 74"/>
                    <a:gd name="T89" fmla="*/ 2147483647 h 57"/>
                    <a:gd name="T90" fmla="*/ 2147483647 w 74"/>
                    <a:gd name="T91" fmla="*/ 2147483647 h 57"/>
                    <a:gd name="T92" fmla="*/ 2147483647 w 74"/>
                    <a:gd name="T93" fmla="*/ 2147483647 h 57"/>
                    <a:gd name="T94" fmla="*/ 2147483647 w 74"/>
                    <a:gd name="T95" fmla="*/ 2147483647 h 57"/>
                    <a:gd name="T96" fmla="*/ 2147483647 w 74"/>
                    <a:gd name="T97" fmla="*/ 2147483647 h 57"/>
                    <a:gd name="T98" fmla="*/ 2147483647 w 74"/>
                    <a:gd name="T99" fmla="*/ 2147483647 h 57"/>
                    <a:gd name="T100" fmla="*/ 2147483647 w 74"/>
                    <a:gd name="T101" fmla="*/ 2147483647 h 57"/>
                    <a:gd name="T102" fmla="*/ 2147483647 w 74"/>
                    <a:gd name="T103" fmla="*/ 2147483647 h 57"/>
                    <a:gd name="T104" fmla="*/ 2147483647 w 74"/>
                    <a:gd name="T105" fmla="*/ 2147483647 h 57"/>
                    <a:gd name="T106" fmla="*/ 2147483647 w 74"/>
                    <a:gd name="T107" fmla="*/ 2147483647 h 5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74" h="57">
                      <a:moveTo>
                        <a:pt x="0" y="0"/>
                      </a:move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74" y="57"/>
                        <a:pt x="74" y="57"/>
                        <a:pt x="74" y="57"/>
                      </a:cubicBezTo>
                      <a:cubicBezTo>
                        <a:pt x="74" y="0"/>
                        <a:pt x="74" y="0"/>
                        <a:pt x="74" y="0"/>
                      </a:cubicBezTo>
                      <a:lnTo>
                        <a:pt x="0" y="0"/>
                      </a:lnTo>
                      <a:close/>
                      <a:moveTo>
                        <a:pt x="58" y="4"/>
                      </a:move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58" y="9"/>
                        <a:pt x="58" y="9"/>
                        <a:pt x="58" y="9"/>
                      </a:cubicBezTo>
                      <a:lnTo>
                        <a:pt x="58" y="4"/>
                      </a:lnTo>
                      <a:close/>
                      <a:moveTo>
                        <a:pt x="39" y="4"/>
                      </a:moveTo>
                      <a:cubicBezTo>
                        <a:pt x="45" y="4"/>
                        <a:pt x="45" y="4"/>
                        <a:pt x="45" y="4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lnTo>
                        <a:pt x="39" y="4"/>
                      </a:lnTo>
                      <a:close/>
                      <a:moveTo>
                        <a:pt x="30" y="4"/>
                      </a:move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lnTo>
                        <a:pt x="30" y="4"/>
                      </a:lnTo>
                      <a:close/>
                      <a:moveTo>
                        <a:pt x="21" y="4"/>
                      </a:move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lnTo>
                        <a:pt x="21" y="4"/>
                      </a:lnTo>
                      <a:close/>
                      <a:moveTo>
                        <a:pt x="11" y="4"/>
                      </a:move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lnTo>
                        <a:pt x="11" y="4"/>
                      </a:lnTo>
                      <a:close/>
                      <a:moveTo>
                        <a:pt x="2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lnTo>
                        <a:pt x="2" y="4"/>
                      </a:lnTo>
                      <a:close/>
                      <a:moveTo>
                        <a:pt x="8" y="53"/>
                      </a:move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lnTo>
                        <a:pt x="8" y="53"/>
                      </a:lnTo>
                      <a:close/>
                      <a:moveTo>
                        <a:pt x="17" y="53"/>
                      </a:move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17" y="53"/>
                      </a:lnTo>
                      <a:close/>
                      <a:moveTo>
                        <a:pt x="18" y="39"/>
                      </a:moveTo>
                      <a:cubicBezTo>
                        <a:pt x="18" y="41"/>
                        <a:pt x="16" y="44"/>
                        <a:pt x="13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6" y="13"/>
                        <a:pt x="18" y="15"/>
                        <a:pt x="18" y="18"/>
                      </a:cubicBezTo>
                      <a:lnTo>
                        <a:pt x="18" y="39"/>
                      </a:lnTo>
                      <a:close/>
                      <a:moveTo>
                        <a:pt x="26" y="53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lnTo>
                        <a:pt x="26" y="53"/>
                      </a:lnTo>
                      <a:close/>
                      <a:moveTo>
                        <a:pt x="36" y="53"/>
                      </a:move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lnTo>
                        <a:pt x="36" y="53"/>
                      </a:lnTo>
                      <a:close/>
                      <a:moveTo>
                        <a:pt x="45" y="53"/>
                      </a:move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47"/>
                        <a:pt x="39" y="47"/>
                        <a:pt x="39" y="4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lnTo>
                        <a:pt x="45" y="53"/>
                      </a:lnTo>
                      <a:close/>
                      <a:moveTo>
                        <a:pt x="27" y="44"/>
                      </a:moveTo>
                      <a:cubicBezTo>
                        <a:pt x="24" y="44"/>
                        <a:pt x="22" y="41"/>
                        <a:pt x="22" y="39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5"/>
                        <a:pt x="24" y="13"/>
                        <a:pt x="27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1" y="13"/>
                        <a:pt x="53" y="15"/>
                        <a:pt x="53" y="18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1"/>
                        <a:pt x="51" y="44"/>
                        <a:pt x="48" y="44"/>
                      </a:cubicBezTo>
                      <a:lnTo>
                        <a:pt x="27" y="44"/>
                      </a:lnTo>
                      <a:close/>
                      <a:moveTo>
                        <a:pt x="54" y="53"/>
                      </a:move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48" y="47"/>
                        <a:pt x="48" y="47"/>
                        <a:pt x="48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lnTo>
                        <a:pt x="54" y="53"/>
                      </a:lnTo>
                      <a:close/>
                      <a:moveTo>
                        <a:pt x="54" y="9"/>
                      </a:move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lnTo>
                        <a:pt x="54" y="9"/>
                      </a:lnTo>
                      <a:close/>
                      <a:moveTo>
                        <a:pt x="63" y="53"/>
                      </a:move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lnTo>
                        <a:pt x="63" y="53"/>
                      </a:lnTo>
                      <a:close/>
                      <a:moveTo>
                        <a:pt x="73" y="53"/>
                      </a:move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7" y="47"/>
                        <a:pt x="67" y="47"/>
                        <a:pt x="67" y="47"/>
                      </a:cubicBezTo>
                      <a:cubicBezTo>
                        <a:pt x="73" y="47"/>
                        <a:pt x="73" y="47"/>
                        <a:pt x="73" y="47"/>
                      </a:cubicBezTo>
                      <a:lnTo>
                        <a:pt x="73" y="53"/>
                      </a:lnTo>
                      <a:close/>
                      <a:moveTo>
                        <a:pt x="73" y="44"/>
                      </a:move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59" y="44"/>
                        <a:pt x="57" y="41"/>
                        <a:pt x="57" y="39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5"/>
                        <a:pt x="59" y="13"/>
                        <a:pt x="61" y="13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lnTo>
                        <a:pt x="73" y="44"/>
                      </a:lnTo>
                      <a:close/>
                      <a:moveTo>
                        <a:pt x="67" y="9"/>
                      </a:moveTo>
                      <a:cubicBezTo>
                        <a:pt x="67" y="4"/>
                        <a:pt x="67" y="4"/>
                        <a:pt x="67" y="4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9"/>
                        <a:pt x="73" y="9"/>
                        <a:pt x="73" y="9"/>
                      </a:cubicBezTo>
                      <a:lnTo>
                        <a:pt x="67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4FED6-2CD9-44C5-925C-D9EE2727CD84}"/>
                </a:ext>
              </a:extLst>
            </p:cNvPr>
            <p:cNvGrpSpPr/>
            <p:nvPr/>
          </p:nvGrpSpPr>
          <p:grpSpPr>
            <a:xfrm>
              <a:off x="4926417" y="2027843"/>
              <a:ext cx="519273" cy="519273"/>
              <a:chOff x="4465991" y="3091817"/>
              <a:chExt cx="429151" cy="42915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FD76189-816F-4AE4-95E3-C07FE8F7DB78}"/>
                  </a:ext>
                </a:extLst>
              </p:cNvPr>
              <p:cNvSpPr/>
              <p:nvPr/>
            </p:nvSpPr>
            <p:spPr>
              <a:xfrm>
                <a:off x="4465991" y="3091817"/>
                <a:ext cx="429151" cy="4291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7" name="Group 1052">
                <a:extLst>
                  <a:ext uri="{FF2B5EF4-FFF2-40B4-BE49-F238E27FC236}">
                    <a16:creationId xmlns:a16="http://schemas.microsoft.com/office/drawing/2014/main" id="{456F1E91-05A8-4B7A-9555-2FF918122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8131" y="3201005"/>
                <a:ext cx="213715" cy="216194"/>
                <a:chOff x="4714875" y="2174876"/>
                <a:chExt cx="1016000" cy="1030288"/>
              </a:xfrm>
              <a:solidFill>
                <a:schemeClr val="bg1"/>
              </a:solidFill>
            </p:grpSpPr>
            <p:sp>
              <p:nvSpPr>
                <p:cNvPr id="118" name="Freeform 47">
                  <a:extLst>
                    <a:ext uri="{FF2B5EF4-FFF2-40B4-BE49-F238E27FC236}">
                      <a16:creationId xmlns:a16="http://schemas.microsoft.com/office/drawing/2014/main" id="{A2813EB3-FFA6-42CA-B02D-631A0D219F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14875" y="2324101"/>
                  <a:ext cx="539750" cy="566738"/>
                </a:xfrm>
                <a:custGeom>
                  <a:avLst/>
                  <a:gdLst>
                    <a:gd name="T0" fmla="*/ 2147483647 w 340"/>
                    <a:gd name="T1" fmla="*/ 2147483647 h 357"/>
                    <a:gd name="T2" fmla="*/ 2147483647 w 340"/>
                    <a:gd name="T3" fmla="*/ 2147483647 h 357"/>
                    <a:gd name="T4" fmla="*/ 2147483647 w 340"/>
                    <a:gd name="T5" fmla="*/ 2147483647 h 357"/>
                    <a:gd name="T6" fmla="*/ 2147483647 w 340"/>
                    <a:gd name="T7" fmla="*/ 2147483647 h 357"/>
                    <a:gd name="T8" fmla="*/ 2147483647 w 340"/>
                    <a:gd name="T9" fmla="*/ 2147483647 h 357"/>
                    <a:gd name="T10" fmla="*/ 2147483647 w 340"/>
                    <a:gd name="T11" fmla="*/ 2147483647 h 357"/>
                    <a:gd name="T12" fmla="*/ 2147483647 w 340"/>
                    <a:gd name="T13" fmla="*/ 2147483647 h 357"/>
                    <a:gd name="T14" fmla="*/ 2147483647 w 340"/>
                    <a:gd name="T15" fmla="*/ 2147483647 h 357"/>
                    <a:gd name="T16" fmla="*/ 2147483647 w 340"/>
                    <a:gd name="T17" fmla="*/ 2147483647 h 357"/>
                    <a:gd name="T18" fmla="*/ 2147483647 w 340"/>
                    <a:gd name="T19" fmla="*/ 2147483647 h 357"/>
                    <a:gd name="T20" fmla="*/ 2147483647 w 340"/>
                    <a:gd name="T21" fmla="*/ 2147483647 h 357"/>
                    <a:gd name="T22" fmla="*/ 2147483647 w 340"/>
                    <a:gd name="T23" fmla="*/ 2147483647 h 357"/>
                    <a:gd name="T24" fmla="*/ 2147483647 w 340"/>
                    <a:gd name="T25" fmla="*/ 2147483647 h 357"/>
                    <a:gd name="T26" fmla="*/ 2147483647 w 340"/>
                    <a:gd name="T27" fmla="*/ 2147483647 h 357"/>
                    <a:gd name="T28" fmla="*/ 2147483647 w 340"/>
                    <a:gd name="T29" fmla="*/ 2147483647 h 357"/>
                    <a:gd name="T30" fmla="*/ 2147483647 w 340"/>
                    <a:gd name="T31" fmla="*/ 2147483647 h 357"/>
                    <a:gd name="T32" fmla="*/ 2147483647 w 340"/>
                    <a:gd name="T33" fmla="*/ 2147483647 h 357"/>
                    <a:gd name="T34" fmla="*/ 2147483647 w 340"/>
                    <a:gd name="T35" fmla="*/ 2147483647 h 357"/>
                    <a:gd name="T36" fmla="*/ 2147483647 w 340"/>
                    <a:gd name="T37" fmla="*/ 2147483647 h 357"/>
                    <a:gd name="T38" fmla="*/ 2147483647 w 340"/>
                    <a:gd name="T39" fmla="*/ 2147483647 h 357"/>
                    <a:gd name="T40" fmla="*/ 2147483647 w 340"/>
                    <a:gd name="T41" fmla="*/ 2147483647 h 357"/>
                    <a:gd name="T42" fmla="*/ 2147483647 w 340"/>
                    <a:gd name="T43" fmla="*/ 2147483647 h 357"/>
                    <a:gd name="T44" fmla="*/ 2147483647 w 340"/>
                    <a:gd name="T45" fmla="*/ 2147483647 h 357"/>
                    <a:gd name="T46" fmla="*/ 2147483647 w 340"/>
                    <a:gd name="T47" fmla="*/ 2147483647 h 357"/>
                    <a:gd name="T48" fmla="*/ 2147483647 w 340"/>
                    <a:gd name="T49" fmla="*/ 2147483647 h 357"/>
                    <a:gd name="T50" fmla="*/ 2147483647 w 340"/>
                    <a:gd name="T51" fmla="*/ 0 h 357"/>
                    <a:gd name="T52" fmla="*/ 0 w 340"/>
                    <a:gd name="T53" fmla="*/ 2147483647 h 357"/>
                    <a:gd name="T54" fmla="*/ 2147483647 w 340"/>
                    <a:gd name="T55" fmla="*/ 2147483647 h 357"/>
                    <a:gd name="T56" fmla="*/ 2147483647 w 340"/>
                    <a:gd name="T57" fmla="*/ 2147483647 h 357"/>
                    <a:gd name="T58" fmla="*/ 2147483647 w 340"/>
                    <a:gd name="T59" fmla="*/ 2147483647 h 357"/>
                    <a:gd name="T60" fmla="*/ 2147483647 w 340"/>
                    <a:gd name="T61" fmla="*/ 2147483647 h 357"/>
                    <a:gd name="T62" fmla="*/ 2147483647 w 340"/>
                    <a:gd name="T63" fmla="*/ 2147483647 h 357"/>
                    <a:gd name="T64" fmla="*/ 2147483647 w 340"/>
                    <a:gd name="T65" fmla="*/ 2147483647 h 357"/>
                    <a:gd name="T66" fmla="*/ 2147483647 w 340"/>
                    <a:gd name="T67" fmla="*/ 2147483647 h 357"/>
                    <a:gd name="T68" fmla="*/ 2147483647 w 340"/>
                    <a:gd name="T69" fmla="*/ 2147483647 h 357"/>
                    <a:gd name="T70" fmla="*/ 2147483647 w 340"/>
                    <a:gd name="T71" fmla="*/ 2147483647 h 357"/>
                    <a:gd name="T72" fmla="*/ 2147483647 w 340"/>
                    <a:gd name="T73" fmla="*/ 2147483647 h 357"/>
                    <a:gd name="T74" fmla="*/ 2147483647 w 340"/>
                    <a:gd name="T75" fmla="*/ 2147483647 h 357"/>
                    <a:gd name="T76" fmla="*/ 2147483647 w 340"/>
                    <a:gd name="T77" fmla="*/ 2147483647 h 35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40" h="357">
                      <a:moveTo>
                        <a:pt x="300" y="303"/>
                      </a:moveTo>
                      <a:lnTo>
                        <a:pt x="40" y="303"/>
                      </a:lnTo>
                      <a:lnTo>
                        <a:pt x="40" y="321"/>
                      </a:lnTo>
                      <a:lnTo>
                        <a:pt x="16" y="321"/>
                      </a:lnTo>
                      <a:lnTo>
                        <a:pt x="16" y="357"/>
                      </a:lnTo>
                      <a:lnTo>
                        <a:pt x="323" y="357"/>
                      </a:lnTo>
                      <a:lnTo>
                        <a:pt x="323" y="321"/>
                      </a:lnTo>
                      <a:lnTo>
                        <a:pt x="300" y="321"/>
                      </a:lnTo>
                      <a:lnTo>
                        <a:pt x="300" y="303"/>
                      </a:lnTo>
                      <a:close/>
                      <a:moveTo>
                        <a:pt x="151" y="149"/>
                      </a:moveTo>
                      <a:lnTo>
                        <a:pt x="151" y="296"/>
                      </a:lnTo>
                      <a:lnTo>
                        <a:pt x="189" y="296"/>
                      </a:lnTo>
                      <a:lnTo>
                        <a:pt x="189" y="149"/>
                      </a:lnTo>
                      <a:lnTo>
                        <a:pt x="151" y="149"/>
                      </a:lnTo>
                      <a:close/>
                      <a:moveTo>
                        <a:pt x="56" y="149"/>
                      </a:moveTo>
                      <a:lnTo>
                        <a:pt x="56" y="296"/>
                      </a:lnTo>
                      <a:lnTo>
                        <a:pt x="94" y="296"/>
                      </a:lnTo>
                      <a:lnTo>
                        <a:pt x="94" y="149"/>
                      </a:lnTo>
                      <a:lnTo>
                        <a:pt x="56" y="149"/>
                      </a:lnTo>
                      <a:close/>
                      <a:moveTo>
                        <a:pt x="243" y="149"/>
                      </a:moveTo>
                      <a:lnTo>
                        <a:pt x="243" y="296"/>
                      </a:lnTo>
                      <a:lnTo>
                        <a:pt x="283" y="296"/>
                      </a:lnTo>
                      <a:lnTo>
                        <a:pt x="283" y="149"/>
                      </a:lnTo>
                      <a:lnTo>
                        <a:pt x="243" y="149"/>
                      </a:lnTo>
                      <a:close/>
                      <a:moveTo>
                        <a:pt x="340" y="107"/>
                      </a:moveTo>
                      <a:lnTo>
                        <a:pt x="170" y="0"/>
                      </a:lnTo>
                      <a:lnTo>
                        <a:pt x="0" y="107"/>
                      </a:lnTo>
                      <a:lnTo>
                        <a:pt x="7" y="128"/>
                      </a:lnTo>
                      <a:lnTo>
                        <a:pt x="40" y="128"/>
                      </a:lnTo>
                      <a:lnTo>
                        <a:pt x="40" y="142"/>
                      </a:lnTo>
                      <a:lnTo>
                        <a:pt x="300" y="142"/>
                      </a:lnTo>
                      <a:lnTo>
                        <a:pt x="300" y="128"/>
                      </a:lnTo>
                      <a:lnTo>
                        <a:pt x="333" y="128"/>
                      </a:lnTo>
                      <a:lnTo>
                        <a:pt x="340" y="107"/>
                      </a:lnTo>
                      <a:close/>
                      <a:moveTo>
                        <a:pt x="52" y="104"/>
                      </a:moveTo>
                      <a:lnTo>
                        <a:pt x="170" y="29"/>
                      </a:lnTo>
                      <a:lnTo>
                        <a:pt x="288" y="104"/>
                      </a:lnTo>
                      <a:lnTo>
                        <a:pt x="52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29596E95-FB13-4D2F-B64B-E5C5B9D6FC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2466976"/>
                  <a:ext cx="322263" cy="239713"/>
                </a:xfrm>
                <a:custGeom>
                  <a:avLst/>
                  <a:gdLst>
                    <a:gd name="T0" fmla="*/ 2147483647 w 203"/>
                    <a:gd name="T1" fmla="*/ 2147483647 h 151"/>
                    <a:gd name="T2" fmla="*/ 2147483647 w 203"/>
                    <a:gd name="T3" fmla="*/ 0 h 151"/>
                    <a:gd name="T4" fmla="*/ 2147483647 w 203"/>
                    <a:gd name="T5" fmla="*/ 2147483647 h 151"/>
                    <a:gd name="T6" fmla="*/ 0 w 203"/>
                    <a:gd name="T7" fmla="*/ 2147483647 h 151"/>
                    <a:gd name="T8" fmla="*/ 0 w 203"/>
                    <a:gd name="T9" fmla="*/ 2147483647 h 151"/>
                    <a:gd name="T10" fmla="*/ 2147483647 w 203"/>
                    <a:gd name="T11" fmla="*/ 2147483647 h 151"/>
                    <a:gd name="T12" fmla="*/ 2147483647 w 203"/>
                    <a:gd name="T13" fmla="*/ 2147483647 h 151"/>
                    <a:gd name="T14" fmla="*/ 2147483647 w 203"/>
                    <a:gd name="T15" fmla="*/ 2147483647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3" h="151">
                      <a:moveTo>
                        <a:pt x="203" y="76"/>
                      </a:moveTo>
                      <a:lnTo>
                        <a:pt x="118" y="0"/>
                      </a:lnTo>
                      <a:lnTo>
                        <a:pt x="118" y="38"/>
                      </a:lnTo>
                      <a:lnTo>
                        <a:pt x="0" y="38"/>
                      </a:lnTo>
                      <a:lnTo>
                        <a:pt x="0" y="113"/>
                      </a:lnTo>
                      <a:lnTo>
                        <a:pt x="118" y="113"/>
                      </a:lnTo>
                      <a:lnTo>
                        <a:pt x="118" y="151"/>
                      </a:lnTo>
                      <a:lnTo>
                        <a:pt x="20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3C562208-DB59-4F5A-AC50-634B49D455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2684463"/>
                  <a:ext cx="322263" cy="239713"/>
                </a:xfrm>
                <a:custGeom>
                  <a:avLst/>
                  <a:gdLst>
                    <a:gd name="T0" fmla="*/ 0 w 203"/>
                    <a:gd name="T1" fmla="*/ 2147483647 h 151"/>
                    <a:gd name="T2" fmla="*/ 2147483647 w 203"/>
                    <a:gd name="T3" fmla="*/ 2147483647 h 151"/>
                    <a:gd name="T4" fmla="*/ 2147483647 w 203"/>
                    <a:gd name="T5" fmla="*/ 2147483647 h 151"/>
                    <a:gd name="T6" fmla="*/ 2147483647 w 203"/>
                    <a:gd name="T7" fmla="*/ 2147483647 h 151"/>
                    <a:gd name="T8" fmla="*/ 2147483647 w 203"/>
                    <a:gd name="T9" fmla="*/ 2147483647 h 151"/>
                    <a:gd name="T10" fmla="*/ 2147483647 w 203"/>
                    <a:gd name="T11" fmla="*/ 2147483647 h 151"/>
                    <a:gd name="T12" fmla="*/ 2147483647 w 203"/>
                    <a:gd name="T13" fmla="*/ 0 h 151"/>
                    <a:gd name="T14" fmla="*/ 0 w 203"/>
                    <a:gd name="T15" fmla="*/ 2147483647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3" h="151">
                      <a:moveTo>
                        <a:pt x="0" y="76"/>
                      </a:moveTo>
                      <a:lnTo>
                        <a:pt x="85" y="151"/>
                      </a:lnTo>
                      <a:lnTo>
                        <a:pt x="85" y="113"/>
                      </a:lnTo>
                      <a:lnTo>
                        <a:pt x="203" y="113"/>
                      </a:lnTo>
                      <a:lnTo>
                        <a:pt x="203" y="38"/>
                      </a:lnTo>
                      <a:lnTo>
                        <a:pt x="85" y="38"/>
                      </a:lnTo>
                      <a:lnTo>
                        <a:pt x="85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50">
                  <a:extLst>
                    <a:ext uri="{FF2B5EF4-FFF2-40B4-BE49-F238E27FC236}">
                      <a16:creationId xmlns:a16="http://schemas.microsoft.com/office/drawing/2014/main" id="{491EDF9B-1321-4365-AF66-EC1BF2B4F6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33975" y="2174876"/>
                  <a:ext cx="596900" cy="1030288"/>
                </a:xfrm>
                <a:custGeom>
                  <a:avLst/>
                  <a:gdLst>
                    <a:gd name="T0" fmla="*/ 2147483647 w 159"/>
                    <a:gd name="T1" fmla="*/ 0 h 275"/>
                    <a:gd name="T2" fmla="*/ 2147483647 w 159"/>
                    <a:gd name="T3" fmla="*/ 0 h 275"/>
                    <a:gd name="T4" fmla="*/ 0 w 159"/>
                    <a:gd name="T5" fmla="*/ 2147483647 h 275"/>
                    <a:gd name="T6" fmla="*/ 0 w 159"/>
                    <a:gd name="T7" fmla="*/ 2147483647 h 275"/>
                    <a:gd name="T8" fmla="*/ 2147483647 w 159"/>
                    <a:gd name="T9" fmla="*/ 2147483647 h 275"/>
                    <a:gd name="T10" fmla="*/ 2147483647 w 159"/>
                    <a:gd name="T11" fmla="*/ 2147483647 h 275"/>
                    <a:gd name="T12" fmla="*/ 2147483647 w 159"/>
                    <a:gd name="T13" fmla="*/ 2147483647 h 275"/>
                    <a:gd name="T14" fmla="*/ 2147483647 w 159"/>
                    <a:gd name="T15" fmla="*/ 2147483647 h 275"/>
                    <a:gd name="T16" fmla="*/ 2147483647 w 159"/>
                    <a:gd name="T17" fmla="*/ 2147483647 h 275"/>
                    <a:gd name="T18" fmla="*/ 2147483647 w 159"/>
                    <a:gd name="T19" fmla="*/ 2147483647 h 275"/>
                    <a:gd name="T20" fmla="*/ 2147483647 w 159"/>
                    <a:gd name="T21" fmla="*/ 2147483647 h 275"/>
                    <a:gd name="T22" fmla="*/ 2147483647 w 159"/>
                    <a:gd name="T23" fmla="*/ 2147483647 h 275"/>
                    <a:gd name="T24" fmla="*/ 0 w 159"/>
                    <a:gd name="T25" fmla="*/ 2147483647 h 275"/>
                    <a:gd name="T26" fmla="*/ 0 w 159"/>
                    <a:gd name="T27" fmla="*/ 2147483647 h 275"/>
                    <a:gd name="T28" fmla="*/ 2147483647 w 159"/>
                    <a:gd name="T29" fmla="*/ 2147483647 h 275"/>
                    <a:gd name="T30" fmla="*/ 2147483647 w 159"/>
                    <a:gd name="T31" fmla="*/ 2147483647 h 275"/>
                    <a:gd name="T32" fmla="*/ 2147483647 w 159"/>
                    <a:gd name="T33" fmla="*/ 2147483647 h 275"/>
                    <a:gd name="T34" fmla="*/ 2147483647 w 159"/>
                    <a:gd name="T35" fmla="*/ 2147483647 h 275"/>
                    <a:gd name="T36" fmla="*/ 2147483647 w 159"/>
                    <a:gd name="T37" fmla="*/ 0 h 275"/>
                    <a:gd name="T38" fmla="*/ 2147483647 w 159"/>
                    <a:gd name="T39" fmla="*/ 2147483647 h 275"/>
                    <a:gd name="T40" fmla="*/ 2147483647 w 159"/>
                    <a:gd name="T41" fmla="*/ 2147483647 h 275"/>
                    <a:gd name="T42" fmla="*/ 2147483647 w 159"/>
                    <a:gd name="T43" fmla="*/ 2147483647 h 275"/>
                    <a:gd name="T44" fmla="*/ 2147483647 w 159"/>
                    <a:gd name="T45" fmla="*/ 2147483647 h 275"/>
                    <a:gd name="T46" fmla="*/ 2147483647 w 159"/>
                    <a:gd name="T47" fmla="*/ 2147483647 h 2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9" h="275">
                      <a:moveTo>
                        <a:pt x="135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2"/>
                      </a:cubicBezTo>
                      <a:cubicBezTo>
                        <a:pt x="147" y="22"/>
                        <a:pt x="147" y="22"/>
                        <a:pt x="147" y="22"/>
                      </a:cubicBezTo>
                      <a:cubicBezTo>
                        <a:pt x="147" y="23"/>
                        <a:pt x="147" y="24"/>
                        <a:pt x="147" y="24"/>
                      </a:cubicBezTo>
                      <a:cubicBezTo>
                        <a:pt x="147" y="236"/>
                        <a:pt x="147" y="236"/>
                        <a:pt x="147" y="236"/>
                      </a:cubicBezTo>
                      <a:cubicBezTo>
                        <a:pt x="12" y="236"/>
                        <a:pt x="12" y="236"/>
                        <a:pt x="12" y="236"/>
                      </a:cubicBezTo>
                      <a:cubicBezTo>
                        <a:pt x="12" y="202"/>
                        <a:pt x="12" y="202"/>
                        <a:pt x="12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0" y="265"/>
                        <a:pt x="11" y="275"/>
                        <a:pt x="24" y="275"/>
                      </a:cubicBezTo>
                      <a:cubicBezTo>
                        <a:pt x="135" y="275"/>
                        <a:pt x="135" y="275"/>
                        <a:pt x="135" y="275"/>
                      </a:cubicBezTo>
                      <a:cubicBezTo>
                        <a:pt x="148" y="275"/>
                        <a:pt x="159" y="265"/>
                        <a:pt x="159" y="251"/>
                      </a:cubicBezTo>
                      <a:cubicBezTo>
                        <a:pt x="159" y="24"/>
                        <a:pt x="159" y="24"/>
                        <a:pt x="159" y="24"/>
                      </a:cubicBezTo>
                      <a:cubicBezTo>
                        <a:pt x="159" y="11"/>
                        <a:pt x="148" y="0"/>
                        <a:pt x="135" y="0"/>
                      </a:cubicBezTo>
                      <a:close/>
                      <a:moveTo>
                        <a:pt x="80" y="269"/>
                      </a:moveTo>
                      <a:cubicBezTo>
                        <a:pt x="72" y="269"/>
                        <a:pt x="66" y="263"/>
                        <a:pt x="66" y="255"/>
                      </a:cubicBezTo>
                      <a:cubicBezTo>
                        <a:pt x="66" y="247"/>
                        <a:pt x="72" y="241"/>
                        <a:pt x="80" y="241"/>
                      </a:cubicBezTo>
                      <a:cubicBezTo>
                        <a:pt x="87" y="241"/>
                        <a:pt x="94" y="247"/>
                        <a:pt x="94" y="255"/>
                      </a:cubicBezTo>
                      <a:cubicBezTo>
                        <a:pt x="94" y="263"/>
                        <a:pt x="87" y="269"/>
                        <a:pt x="80" y="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7BDC7A-6EA3-4676-9D4D-904609D0F10E}"/>
                </a:ext>
              </a:extLst>
            </p:cNvPr>
            <p:cNvGrpSpPr/>
            <p:nvPr/>
          </p:nvGrpSpPr>
          <p:grpSpPr>
            <a:xfrm>
              <a:off x="3259798" y="2920230"/>
              <a:ext cx="519273" cy="519273"/>
              <a:chOff x="5052129" y="2232970"/>
              <a:chExt cx="429151" cy="42915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ADD5174-EED5-480F-8FC8-01340EDEFAB4}"/>
                  </a:ext>
                </a:extLst>
              </p:cNvPr>
              <p:cNvSpPr/>
              <p:nvPr/>
            </p:nvSpPr>
            <p:spPr>
              <a:xfrm>
                <a:off x="5052129" y="2232970"/>
                <a:ext cx="429151" cy="42915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11520">
                <a:extLst>
                  <a:ext uri="{FF2B5EF4-FFF2-40B4-BE49-F238E27FC236}">
                    <a16:creationId xmlns:a16="http://schemas.microsoft.com/office/drawing/2014/main" id="{7B783EB7-4226-4918-ABA1-3D2FDC7F9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54255" y="2335523"/>
                <a:ext cx="241153" cy="194561"/>
                <a:chOff x="3690943" y="1549408"/>
                <a:chExt cx="747714" cy="603253"/>
              </a:xfrm>
              <a:solidFill>
                <a:schemeClr val="bg1"/>
              </a:solidFill>
            </p:grpSpPr>
            <p:sp>
              <p:nvSpPr>
                <p:cNvPr id="79" name="Freeform 92">
                  <a:extLst>
                    <a:ext uri="{FF2B5EF4-FFF2-40B4-BE49-F238E27FC236}">
                      <a16:creationId xmlns:a16="http://schemas.microsoft.com/office/drawing/2014/main" id="{301F4670-2780-4BC6-8846-7C794B5B90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22718" y="1587508"/>
                  <a:ext cx="136525" cy="533402"/>
                </a:xfrm>
                <a:custGeom>
                  <a:avLst/>
                  <a:gdLst>
                    <a:gd name="T0" fmla="*/ 2147483647 w 86"/>
                    <a:gd name="T1" fmla="*/ 2147483647 h 336"/>
                    <a:gd name="T2" fmla="*/ 0 w 86"/>
                    <a:gd name="T3" fmla="*/ 0 h 336"/>
                    <a:gd name="T4" fmla="*/ 0 w 86"/>
                    <a:gd name="T5" fmla="*/ 2147483647 h 336"/>
                    <a:gd name="T6" fmla="*/ 2147483647 w 86"/>
                    <a:gd name="T7" fmla="*/ 2147483647 h 336"/>
                    <a:gd name="T8" fmla="*/ 2147483647 w 86"/>
                    <a:gd name="T9" fmla="*/ 2147483647 h 336"/>
                    <a:gd name="T10" fmla="*/ 2147483647 w 86"/>
                    <a:gd name="T11" fmla="*/ 2147483647 h 336"/>
                    <a:gd name="T12" fmla="*/ 2147483647 w 86"/>
                    <a:gd name="T13" fmla="*/ 2147483647 h 336"/>
                    <a:gd name="T14" fmla="*/ 2147483647 w 86"/>
                    <a:gd name="T15" fmla="*/ 2147483647 h 336"/>
                    <a:gd name="T16" fmla="*/ 2147483647 w 86"/>
                    <a:gd name="T17" fmla="*/ 2147483647 h 336"/>
                    <a:gd name="T18" fmla="*/ 2147483647 w 86"/>
                    <a:gd name="T19" fmla="*/ 2147483647 h 336"/>
                    <a:gd name="T20" fmla="*/ 2147483647 w 86"/>
                    <a:gd name="T21" fmla="*/ 2147483647 h 336"/>
                    <a:gd name="T22" fmla="*/ 2147483647 w 86"/>
                    <a:gd name="T23" fmla="*/ 2147483647 h 336"/>
                    <a:gd name="T24" fmla="*/ 2147483647 w 86"/>
                    <a:gd name="T25" fmla="*/ 2147483647 h 336"/>
                    <a:gd name="T26" fmla="*/ 2147483647 w 86"/>
                    <a:gd name="T27" fmla="*/ 2147483647 h 336"/>
                    <a:gd name="T28" fmla="*/ 2147483647 w 86"/>
                    <a:gd name="T29" fmla="*/ 2147483647 h 336"/>
                    <a:gd name="T30" fmla="*/ 2147483647 w 86"/>
                    <a:gd name="T31" fmla="*/ 2147483647 h 336"/>
                    <a:gd name="T32" fmla="*/ 2147483647 w 86"/>
                    <a:gd name="T33" fmla="*/ 2147483647 h 336"/>
                    <a:gd name="T34" fmla="*/ 2147483647 w 86"/>
                    <a:gd name="T35" fmla="*/ 2147483647 h 336"/>
                    <a:gd name="T36" fmla="*/ 2147483647 w 86"/>
                    <a:gd name="T37" fmla="*/ 2147483647 h 336"/>
                    <a:gd name="T38" fmla="*/ 2147483647 w 86"/>
                    <a:gd name="T39" fmla="*/ 2147483647 h 336"/>
                    <a:gd name="T40" fmla="*/ 2147483647 w 86"/>
                    <a:gd name="T41" fmla="*/ 2147483647 h 336"/>
                    <a:gd name="T42" fmla="*/ 2147483647 w 86"/>
                    <a:gd name="T43" fmla="*/ 2147483647 h 336"/>
                    <a:gd name="T44" fmla="*/ 2147483647 w 86"/>
                    <a:gd name="T45" fmla="*/ 2147483647 h 336"/>
                    <a:gd name="T46" fmla="*/ 2147483647 w 86"/>
                    <a:gd name="T47" fmla="*/ 2147483647 h 336"/>
                    <a:gd name="T48" fmla="*/ 2147483647 w 86"/>
                    <a:gd name="T49" fmla="*/ 2147483647 h 336"/>
                    <a:gd name="T50" fmla="*/ 2147483647 w 86"/>
                    <a:gd name="T51" fmla="*/ 2147483647 h 336"/>
                    <a:gd name="T52" fmla="*/ 2147483647 w 86"/>
                    <a:gd name="T53" fmla="*/ 2147483647 h 336"/>
                    <a:gd name="T54" fmla="*/ 2147483647 w 86"/>
                    <a:gd name="T55" fmla="*/ 2147483647 h 336"/>
                    <a:gd name="T56" fmla="*/ 2147483647 w 86"/>
                    <a:gd name="T57" fmla="*/ 2147483647 h 336"/>
                    <a:gd name="T58" fmla="*/ 2147483647 w 86"/>
                    <a:gd name="T59" fmla="*/ 2147483647 h 336"/>
                    <a:gd name="T60" fmla="*/ 2147483647 w 86"/>
                    <a:gd name="T61" fmla="*/ 2147483647 h 336"/>
                    <a:gd name="T62" fmla="*/ 2147483647 w 86"/>
                    <a:gd name="T63" fmla="*/ 2147483647 h 336"/>
                    <a:gd name="T64" fmla="*/ 2147483647 w 86"/>
                    <a:gd name="T65" fmla="*/ 2147483647 h 336"/>
                    <a:gd name="T66" fmla="*/ 2147483647 w 86"/>
                    <a:gd name="T67" fmla="*/ 2147483647 h 336"/>
                    <a:gd name="T68" fmla="*/ 2147483647 w 86"/>
                    <a:gd name="T69" fmla="*/ 2147483647 h 336"/>
                    <a:gd name="T70" fmla="*/ 2147483647 w 86"/>
                    <a:gd name="T71" fmla="*/ 2147483647 h 336"/>
                    <a:gd name="T72" fmla="*/ 2147483647 w 86"/>
                    <a:gd name="T73" fmla="*/ 2147483647 h 336"/>
                    <a:gd name="T74" fmla="*/ 2147483647 w 86"/>
                    <a:gd name="T75" fmla="*/ 2147483647 h 336"/>
                    <a:gd name="T76" fmla="*/ 2147483647 w 86"/>
                    <a:gd name="T77" fmla="*/ 2147483647 h 336"/>
                    <a:gd name="T78" fmla="*/ 2147483647 w 86"/>
                    <a:gd name="T79" fmla="*/ 2147483647 h 336"/>
                    <a:gd name="T80" fmla="*/ 2147483647 w 86"/>
                    <a:gd name="T81" fmla="*/ 2147483647 h 336"/>
                    <a:gd name="T82" fmla="*/ 2147483647 w 86"/>
                    <a:gd name="T83" fmla="*/ 2147483647 h 336"/>
                    <a:gd name="T84" fmla="*/ 2147483647 w 86"/>
                    <a:gd name="T85" fmla="*/ 2147483647 h 336"/>
                    <a:gd name="T86" fmla="*/ 2147483647 w 86"/>
                    <a:gd name="T87" fmla="*/ 2147483647 h 336"/>
                    <a:gd name="T88" fmla="*/ 2147483647 w 86"/>
                    <a:gd name="T89" fmla="*/ 2147483647 h 336"/>
                    <a:gd name="T90" fmla="*/ 2147483647 w 86"/>
                    <a:gd name="T91" fmla="*/ 2147483647 h 336"/>
                    <a:gd name="T92" fmla="*/ 2147483647 w 86"/>
                    <a:gd name="T93" fmla="*/ 2147483647 h 336"/>
                    <a:gd name="T94" fmla="*/ 2147483647 w 86"/>
                    <a:gd name="T95" fmla="*/ 2147483647 h 336"/>
                    <a:gd name="T96" fmla="*/ 2147483647 w 86"/>
                    <a:gd name="T97" fmla="*/ 2147483647 h 336"/>
                    <a:gd name="T98" fmla="*/ 2147483647 w 86"/>
                    <a:gd name="T99" fmla="*/ 2147483647 h 336"/>
                    <a:gd name="T100" fmla="*/ 2147483647 w 86"/>
                    <a:gd name="T101" fmla="*/ 2147483647 h 336"/>
                    <a:gd name="T102" fmla="*/ 2147483647 w 86"/>
                    <a:gd name="T103" fmla="*/ 2147483647 h 336"/>
                    <a:gd name="T104" fmla="*/ 2147483647 w 86"/>
                    <a:gd name="T105" fmla="*/ 2147483647 h 336"/>
                    <a:gd name="T106" fmla="*/ 2147483647 w 86"/>
                    <a:gd name="T107" fmla="*/ 2147483647 h 336"/>
                    <a:gd name="T108" fmla="*/ 2147483647 w 86"/>
                    <a:gd name="T109" fmla="*/ 2147483647 h 336"/>
                    <a:gd name="T110" fmla="*/ 2147483647 w 86"/>
                    <a:gd name="T111" fmla="*/ 2147483647 h 336"/>
                    <a:gd name="T112" fmla="*/ 2147483647 w 86"/>
                    <a:gd name="T113" fmla="*/ 2147483647 h 336"/>
                    <a:gd name="T114" fmla="*/ 2147483647 w 86"/>
                    <a:gd name="T115" fmla="*/ 2147483647 h 336"/>
                    <a:gd name="T116" fmla="*/ 2147483647 w 86"/>
                    <a:gd name="T117" fmla="*/ 2147483647 h 336"/>
                    <a:gd name="T118" fmla="*/ 2147483647 w 86"/>
                    <a:gd name="T119" fmla="*/ 2147483647 h 3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6" h="336">
                      <a:moveTo>
                        <a:pt x="86" y="17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86" y="330"/>
                      </a:lnTo>
                      <a:lnTo>
                        <a:pt x="86" y="17"/>
                      </a:lnTo>
                      <a:close/>
                      <a:moveTo>
                        <a:pt x="84" y="324"/>
                      </a:moveTo>
                      <a:lnTo>
                        <a:pt x="4" y="328"/>
                      </a:lnTo>
                      <a:lnTo>
                        <a:pt x="4" y="307"/>
                      </a:lnTo>
                      <a:lnTo>
                        <a:pt x="84" y="305"/>
                      </a:lnTo>
                      <a:lnTo>
                        <a:pt x="84" y="324"/>
                      </a:lnTo>
                      <a:close/>
                      <a:moveTo>
                        <a:pt x="84" y="295"/>
                      </a:moveTo>
                      <a:lnTo>
                        <a:pt x="4" y="299"/>
                      </a:lnTo>
                      <a:lnTo>
                        <a:pt x="4" y="277"/>
                      </a:lnTo>
                      <a:lnTo>
                        <a:pt x="84" y="275"/>
                      </a:lnTo>
                      <a:lnTo>
                        <a:pt x="84" y="295"/>
                      </a:lnTo>
                      <a:close/>
                      <a:moveTo>
                        <a:pt x="84" y="268"/>
                      </a:moveTo>
                      <a:lnTo>
                        <a:pt x="4" y="270"/>
                      </a:lnTo>
                      <a:lnTo>
                        <a:pt x="4" y="248"/>
                      </a:lnTo>
                      <a:lnTo>
                        <a:pt x="84" y="248"/>
                      </a:lnTo>
                      <a:lnTo>
                        <a:pt x="84" y="268"/>
                      </a:lnTo>
                      <a:close/>
                      <a:moveTo>
                        <a:pt x="84" y="240"/>
                      </a:moveTo>
                      <a:lnTo>
                        <a:pt x="4" y="238"/>
                      </a:lnTo>
                      <a:lnTo>
                        <a:pt x="4" y="217"/>
                      </a:lnTo>
                      <a:lnTo>
                        <a:pt x="84" y="219"/>
                      </a:lnTo>
                      <a:lnTo>
                        <a:pt x="84" y="240"/>
                      </a:lnTo>
                      <a:close/>
                      <a:moveTo>
                        <a:pt x="84" y="211"/>
                      </a:moveTo>
                      <a:lnTo>
                        <a:pt x="4" y="209"/>
                      </a:lnTo>
                      <a:lnTo>
                        <a:pt x="4" y="187"/>
                      </a:lnTo>
                      <a:lnTo>
                        <a:pt x="84" y="191"/>
                      </a:lnTo>
                      <a:lnTo>
                        <a:pt x="84" y="211"/>
                      </a:lnTo>
                      <a:close/>
                      <a:moveTo>
                        <a:pt x="84" y="184"/>
                      </a:moveTo>
                      <a:lnTo>
                        <a:pt x="4" y="180"/>
                      </a:lnTo>
                      <a:lnTo>
                        <a:pt x="4" y="158"/>
                      </a:lnTo>
                      <a:lnTo>
                        <a:pt x="84" y="164"/>
                      </a:lnTo>
                      <a:lnTo>
                        <a:pt x="84" y="184"/>
                      </a:lnTo>
                      <a:close/>
                      <a:moveTo>
                        <a:pt x="84" y="156"/>
                      </a:moveTo>
                      <a:lnTo>
                        <a:pt x="4" y="148"/>
                      </a:lnTo>
                      <a:lnTo>
                        <a:pt x="4" y="129"/>
                      </a:lnTo>
                      <a:lnTo>
                        <a:pt x="84" y="135"/>
                      </a:lnTo>
                      <a:lnTo>
                        <a:pt x="84" y="156"/>
                      </a:lnTo>
                      <a:close/>
                      <a:moveTo>
                        <a:pt x="84" y="127"/>
                      </a:moveTo>
                      <a:lnTo>
                        <a:pt x="4" y="119"/>
                      </a:lnTo>
                      <a:lnTo>
                        <a:pt x="4" y="98"/>
                      </a:lnTo>
                      <a:lnTo>
                        <a:pt x="84" y="107"/>
                      </a:lnTo>
                      <a:lnTo>
                        <a:pt x="84" y="127"/>
                      </a:lnTo>
                      <a:close/>
                      <a:moveTo>
                        <a:pt x="84" y="100"/>
                      </a:moveTo>
                      <a:lnTo>
                        <a:pt x="4" y="90"/>
                      </a:lnTo>
                      <a:lnTo>
                        <a:pt x="4" y="68"/>
                      </a:lnTo>
                      <a:lnTo>
                        <a:pt x="84" y="80"/>
                      </a:lnTo>
                      <a:lnTo>
                        <a:pt x="84" y="100"/>
                      </a:lnTo>
                      <a:close/>
                      <a:moveTo>
                        <a:pt x="84" y="70"/>
                      </a:moveTo>
                      <a:lnTo>
                        <a:pt x="4" y="59"/>
                      </a:lnTo>
                      <a:lnTo>
                        <a:pt x="4" y="39"/>
                      </a:lnTo>
                      <a:lnTo>
                        <a:pt x="84" y="51"/>
                      </a:lnTo>
                      <a:lnTo>
                        <a:pt x="84" y="70"/>
                      </a:lnTo>
                      <a:close/>
                      <a:moveTo>
                        <a:pt x="84" y="43"/>
                      </a:moveTo>
                      <a:lnTo>
                        <a:pt x="6" y="29"/>
                      </a:lnTo>
                      <a:lnTo>
                        <a:pt x="6" y="8"/>
                      </a:lnTo>
                      <a:lnTo>
                        <a:pt x="84" y="23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93">
                  <a:extLst>
                    <a:ext uri="{FF2B5EF4-FFF2-40B4-BE49-F238E27FC236}">
                      <a16:creationId xmlns:a16="http://schemas.microsoft.com/office/drawing/2014/main" id="{C1D761E3-0441-4D81-A844-22F30F00E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652595"/>
                  <a:ext cx="115889" cy="42863"/>
                </a:xfrm>
                <a:custGeom>
                  <a:avLst/>
                  <a:gdLst>
                    <a:gd name="T0" fmla="*/ 2147483647 w 73"/>
                    <a:gd name="T1" fmla="*/ 2147483647 h 27"/>
                    <a:gd name="T2" fmla="*/ 0 w 73"/>
                    <a:gd name="T3" fmla="*/ 0 h 27"/>
                    <a:gd name="T4" fmla="*/ 0 w 73"/>
                    <a:gd name="T5" fmla="*/ 2147483647 h 27"/>
                    <a:gd name="T6" fmla="*/ 2147483647 w 73"/>
                    <a:gd name="T7" fmla="*/ 2147483647 h 27"/>
                    <a:gd name="T8" fmla="*/ 2147483647 w 73"/>
                    <a:gd name="T9" fmla="*/ 2147483647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7">
                      <a:moveTo>
                        <a:pt x="73" y="12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73" y="27"/>
                      </a:lnTo>
                      <a:lnTo>
                        <a:pt x="7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94">
                  <a:extLst>
                    <a:ext uri="{FF2B5EF4-FFF2-40B4-BE49-F238E27FC236}">
                      <a16:creationId xmlns:a16="http://schemas.microsoft.com/office/drawing/2014/main" id="{CCDFC104-1D03-4C09-9FFE-52DBAC5A6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698633"/>
                  <a:ext cx="115889" cy="44450"/>
                </a:xfrm>
                <a:custGeom>
                  <a:avLst/>
                  <a:gdLst>
                    <a:gd name="T0" fmla="*/ 2147483647 w 73"/>
                    <a:gd name="T1" fmla="*/ 2147483647 h 28"/>
                    <a:gd name="T2" fmla="*/ 0 w 73"/>
                    <a:gd name="T3" fmla="*/ 0 h 28"/>
                    <a:gd name="T4" fmla="*/ 0 w 73"/>
                    <a:gd name="T5" fmla="*/ 2147483647 h 28"/>
                    <a:gd name="T6" fmla="*/ 2147483647 w 73"/>
                    <a:gd name="T7" fmla="*/ 2147483647 h 28"/>
                    <a:gd name="T8" fmla="*/ 2147483647 w 73"/>
                    <a:gd name="T9" fmla="*/ 214748364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8">
                      <a:moveTo>
                        <a:pt x="73" y="12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73" y="28"/>
                      </a:lnTo>
                      <a:lnTo>
                        <a:pt x="7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95">
                  <a:extLst>
                    <a:ext uri="{FF2B5EF4-FFF2-40B4-BE49-F238E27FC236}">
                      <a16:creationId xmlns:a16="http://schemas.microsoft.com/office/drawing/2014/main" id="{62670925-7AE9-4C2E-BCE7-9414FC82A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749433"/>
                  <a:ext cx="115889" cy="36513"/>
                </a:xfrm>
                <a:custGeom>
                  <a:avLst/>
                  <a:gdLst>
                    <a:gd name="T0" fmla="*/ 2147483647 w 73"/>
                    <a:gd name="T1" fmla="*/ 2147483647 h 23"/>
                    <a:gd name="T2" fmla="*/ 0 w 73"/>
                    <a:gd name="T3" fmla="*/ 0 h 23"/>
                    <a:gd name="T4" fmla="*/ 0 w 73"/>
                    <a:gd name="T5" fmla="*/ 2147483647 h 23"/>
                    <a:gd name="T6" fmla="*/ 2147483647 w 73"/>
                    <a:gd name="T7" fmla="*/ 2147483647 h 23"/>
                    <a:gd name="T8" fmla="*/ 2147483647 w 73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3">
                      <a:moveTo>
                        <a:pt x="73" y="7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23"/>
                      </a:lnTo>
                      <a:lnTo>
                        <a:pt x="7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96">
                  <a:extLst>
                    <a:ext uri="{FF2B5EF4-FFF2-40B4-BE49-F238E27FC236}">
                      <a16:creationId xmlns:a16="http://schemas.microsoft.com/office/drawing/2014/main" id="{CBDD0F9D-064D-40E2-8BD8-1BCF75FF8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795472"/>
                  <a:ext cx="115889" cy="33338"/>
                </a:xfrm>
                <a:custGeom>
                  <a:avLst/>
                  <a:gdLst>
                    <a:gd name="T0" fmla="*/ 2147483647 w 73"/>
                    <a:gd name="T1" fmla="*/ 2147483647 h 21"/>
                    <a:gd name="T2" fmla="*/ 0 w 73"/>
                    <a:gd name="T3" fmla="*/ 0 h 21"/>
                    <a:gd name="T4" fmla="*/ 0 w 73"/>
                    <a:gd name="T5" fmla="*/ 2147483647 h 21"/>
                    <a:gd name="T6" fmla="*/ 2147483647 w 73"/>
                    <a:gd name="T7" fmla="*/ 2147483647 h 21"/>
                    <a:gd name="T8" fmla="*/ 2147483647 w 73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1">
                      <a:moveTo>
                        <a:pt x="73" y="6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21"/>
                      </a:lnTo>
                      <a:lnTo>
                        <a:pt x="7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97">
                  <a:extLst>
                    <a:ext uri="{FF2B5EF4-FFF2-40B4-BE49-F238E27FC236}">
                      <a16:creationId xmlns:a16="http://schemas.microsoft.com/office/drawing/2014/main" id="{F8C54F86-0121-49B9-9950-9CD868A78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887547"/>
                  <a:ext cx="115889" cy="31749"/>
                </a:xfrm>
                <a:custGeom>
                  <a:avLst/>
                  <a:gdLst>
                    <a:gd name="T0" fmla="*/ 2147483647 w 73"/>
                    <a:gd name="T1" fmla="*/ 2147483647 h 20"/>
                    <a:gd name="T2" fmla="*/ 0 w 73"/>
                    <a:gd name="T3" fmla="*/ 0 h 20"/>
                    <a:gd name="T4" fmla="*/ 0 w 73"/>
                    <a:gd name="T5" fmla="*/ 2147483647 h 20"/>
                    <a:gd name="T6" fmla="*/ 2147483647 w 73"/>
                    <a:gd name="T7" fmla="*/ 2147483647 h 20"/>
                    <a:gd name="T8" fmla="*/ 2147483647 w 73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0">
                      <a:moveTo>
                        <a:pt x="73" y="4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73" y="2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98">
                  <a:extLst>
                    <a:ext uri="{FF2B5EF4-FFF2-40B4-BE49-F238E27FC236}">
                      <a16:creationId xmlns:a16="http://schemas.microsoft.com/office/drawing/2014/main" id="{52BBE19C-F05D-4E1E-A809-493F4CE63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1938347"/>
                  <a:ext cx="115889" cy="23813"/>
                </a:xfrm>
                <a:custGeom>
                  <a:avLst/>
                  <a:gdLst>
                    <a:gd name="T0" fmla="*/ 2147483647 w 73"/>
                    <a:gd name="T1" fmla="*/ 2147483647 h 15"/>
                    <a:gd name="T2" fmla="*/ 0 w 73"/>
                    <a:gd name="T3" fmla="*/ 0 h 15"/>
                    <a:gd name="T4" fmla="*/ 0 w 73"/>
                    <a:gd name="T5" fmla="*/ 2147483647 h 15"/>
                    <a:gd name="T6" fmla="*/ 2147483647 w 73"/>
                    <a:gd name="T7" fmla="*/ 2147483647 h 15"/>
                    <a:gd name="T8" fmla="*/ 2147483647 w 73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15">
                      <a:moveTo>
                        <a:pt x="73" y="2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3" y="15"/>
                      </a:lnTo>
                      <a:lnTo>
                        <a:pt x="7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tangle 99">
                  <a:extLst>
                    <a:ext uri="{FF2B5EF4-FFF2-40B4-BE49-F238E27FC236}">
                      <a16:creationId xmlns:a16="http://schemas.microsoft.com/office/drawing/2014/main" id="{77099C82-C980-490A-880E-6C068BF32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5418" y="1984385"/>
                  <a:ext cx="115889" cy="2540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100">
                  <a:extLst>
                    <a:ext uri="{FF2B5EF4-FFF2-40B4-BE49-F238E27FC236}">
                      <a16:creationId xmlns:a16="http://schemas.microsoft.com/office/drawing/2014/main" id="{C37C0621-7566-4AF7-87D3-9DDC07E0B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418" y="2027247"/>
                  <a:ext cx="115889" cy="31749"/>
                </a:xfrm>
                <a:custGeom>
                  <a:avLst/>
                  <a:gdLst>
                    <a:gd name="T0" fmla="*/ 2147483647 w 73"/>
                    <a:gd name="T1" fmla="*/ 0 h 20"/>
                    <a:gd name="T2" fmla="*/ 0 w 73"/>
                    <a:gd name="T3" fmla="*/ 2147483647 h 20"/>
                    <a:gd name="T4" fmla="*/ 0 w 73"/>
                    <a:gd name="T5" fmla="*/ 2147483647 h 20"/>
                    <a:gd name="T6" fmla="*/ 2147483647 w 73"/>
                    <a:gd name="T7" fmla="*/ 2147483647 h 20"/>
                    <a:gd name="T8" fmla="*/ 2147483647 w 73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3" h="20">
                      <a:moveTo>
                        <a:pt x="73" y="0"/>
                      </a:moveTo>
                      <a:lnTo>
                        <a:pt x="0" y="2"/>
                      </a:lnTo>
                      <a:lnTo>
                        <a:pt x="0" y="20"/>
                      </a:lnTo>
                      <a:lnTo>
                        <a:pt x="73" y="1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101">
                  <a:extLst>
                    <a:ext uri="{FF2B5EF4-FFF2-40B4-BE49-F238E27FC236}">
                      <a16:creationId xmlns:a16="http://schemas.microsoft.com/office/drawing/2014/main" id="{626C2E58-082F-4141-9D66-5AD904ADBC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1606558"/>
                  <a:ext cx="117476" cy="46038"/>
                </a:xfrm>
                <a:custGeom>
                  <a:avLst/>
                  <a:gdLst>
                    <a:gd name="T0" fmla="*/ 0 w 38"/>
                    <a:gd name="T1" fmla="*/ 0 h 15"/>
                    <a:gd name="T2" fmla="*/ 2147483647 w 38"/>
                    <a:gd name="T3" fmla="*/ 2147483647 h 15"/>
                    <a:gd name="T4" fmla="*/ 2147483647 w 38"/>
                    <a:gd name="T5" fmla="*/ 2147483647 h 15"/>
                    <a:gd name="T6" fmla="*/ 2147483647 w 38"/>
                    <a:gd name="T7" fmla="*/ 2147483647 h 15"/>
                    <a:gd name="T8" fmla="*/ 2147483647 w 38"/>
                    <a:gd name="T9" fmla="*/ 2147483647 h 15"/>
                    <a:gd name="T10" fmla="*/ 2147483647 w 38"/>
                    <a:gd name="T11" fmla="*/ 2147483647 h 15"/>
                    <a:gd name="T12" fmla="*/ 2147483647 w 38"/>
                    <a:gd name="T13" fmla="*/ 2147483647 h 15"/>
                    <a:gd name="T14" fmla="*/ 2147483647 w 38"/>
                    <a:gd name="T15" fmla="*/ 2147483647 h 15"/>
                    <a:gd name="T16" fmla="*/ 2147483647 w 38"/>
                    <a:gd name="T17" fmla="*/ 2147483647 h 15"/>
                    <a:gd name="T18" fmla="*/ 2147483647 w 38"/>
                    <a:gd name="T19" fmla="*/ 2147483647 h 15"/>
                    <a:gd name="T20" fmla="*/ 2147483647 w 38"/>
                    <a:gd name="T21" fmla="*/ 2147483647 h 15"/>
                    <a:gd name="T22" fmla="*/ 2147483647 w 38"/>
                    <a:gd name="T23" fmla="*/ 2147483647 h 15"/>
                    <a:gd name="T24" fmla="*/ 2147483647 w 38"/>
                    <a:gd name="T25" fmla="*/ 2147483647 h 15"/>
                    <a:gd name="T26" fmla="*/ 2147483647 w 38"/>
                    <a:gd name="T27" fmla="*/ 2147483647 h 15"/>
                    <a:gd name="T28" fmla="*/ 2147483647 w 38"/>
                    <a:gd name="T29" fmla="*/ 2147483647 h 15"/>
                    <a:gd name="T30" fmla="*/ 2147483647 w 38"/>
                    <a:gd name="T31" fmla="*/ 2147483647 h 15"/>
                    <a:gd name="T32" fmla="*/ 2147483647 w 38"/>
                    <a:gd name="T33" fmla="*/ 2147483647 h 15"/>
                    <a:gd name="T34" fmla="*/ 2147483647 w 38"/>
                    <a:gd name="T35" fmla="*/ 2147483647 h 15"/>
                    <a:gd name="T36" fmla="*/ 2147483647 w 38"/>
                    <a:gd name="T37" fmla="*/ 2147483647 h 15"/>
                    <a:gd name="T38" fmla="*/ 2147483647 w 38"/>
                    <a:gd name="T39" fmla="*/ 2147483647 h 15"/>
                    <a:gd name="T40" fmla="*/ 2147483647 w 38"/>
                    <a:gd name="T41" fmla="*/ 2147483647 h 15"/>
                    <a:gd name="T42" fmla="*/ 2147483647 w 38"/>
                    <a:gd name="T43" fmla="*/ 2147483647 h 15"/>
                    <a:gd name="T44" fmla="*/ 2147483647 w 38"/>
                    <a:gd name="T45" fmla="*/ 2147483647 h 15"/>
                    <a:gd name="T46" fmla="*/ 2147483647 w 38"/>
                    <a:gd name="T47" fmla="*/ 2147483647 h 15"/>
                    <a:gd name="T48" fmla="*/ 2147483647 w 38"/>
                    <a:gd name="T49" fmla="*/ 2147483647 h 15"/>
                    <a:gd name="T50" fmla="*/ 2147483647 w 38"/>
                    <a:gd name="T51" fmla="*/ 2147483647 h 15"/>
                    <a:gd name="T52" fmla="*/ 2147483647 w 38"/>
                    <a:gd name="T53" fmla="*/ 2147483647 h 15"/>
                    <a:gd name="T54" fmla="*/ 2147483647 w 38"/>
                    <a:gd name="T55" fmla="*/ 2147483647 h 15"/>
                    <a:gd name="T56" fmla="*/ 2147483647 w 38"/>
                    <a:gd name="T57" fmla="*/ 2147483647 h 15"/>
                    <a:gd name="T58" fmla="*/ 2147483647 w 38"/>
                    <a:gd name="T59" fmla="*/ 2147483647 h 15"/>
                    <a:gd name="T60" fmla="*/ 2147483647 w 38"/>
                    <a:gd name="T61" fmla="*/ 2147483647 h 15"/>
                    <a:gd name="T62" fmla="*/ 2147483647 w 38"/>
                    <a:gd name="T63" fmla="*/ 2147483647 h 15"/>
                    <a:gd name="T64" fmla="*/ 2147483647 w 38"/>
                    <a:gd name="T65" fmla="*/ 2147483647 h 15"/>
                    <a:gd name="T66" fmla="*/ 2147483647 w 38"/>
                    <a:gd name="T67" fmla="*/ 2147483647 h 15"/>
                    <a:gd name="T68" fmla="*/ 2147483647 w 38"/>
                    <a:gd name="T69" fmla="*/ 2147483647 h 15"/>
                    <a:gd name="T70" fmla="*/ 2147483647 w 38"/>
                    <a:gd name="T71" fmla="*/ 2147483647 h 15"/>
                    <a:gd name="T72" fmla="*/ 2147483647 w 38"/>
                    <a:gd name="T73" fmla="*/ 2147483647 h 15"/>
                    <a:gd name="T74" fmla="*/ 2147483647 w 38"/>
                    <a:gd name="T75" fmla="*/ 2147483647 h 15"/>
                    <a:gd name="T76" fmla="*/ 2147483647 w 38"/>
                    <a:gd name="T77" fmla="*/ 2147483647 h 15"/>
                    <a:gd name="T78" fmla="*/ 2147483647 w 38"/>
                    <a:gd name="T79" fmla="*/ 2147483647 h 15"/>
                    <a:gd name="T80" fmla="*/ 2147483647 w 38"/>
                    <a:gd name="T81" fmla="*/ 2147483647 h 15"/>
                    <a:gd name="T82" fmla="*/ 2147483647 w 38"/>
                    <a:gd name="T83" fmla="*/ 2147483647 h 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8" h="15">
                      <a:moveTo>
                        <a:pt x="38" y="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lnTo>
                        <a:pt x="38" y="7"/>
                      </a:lnTo>
                      <a:close/>
                      <a:moveTo>
                        <a:pt x="18" y="4"/>
                      </a:moveTo>
                      <a:cubicBezTo>
                        <a:pt x="18" y="4"/>
                        <a:pt x="18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7" y="4"/>
                        <a:pt x="18" y="4"/>
                        <a:pt x="18" y="4"/>
                      </a:cubicBezTo>
                      <a:close/>
                      <a:moveTo>
                        <a:pt x="2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8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8"/>
                      </a:lnTo>
                      <a:close/>
                      <a:moveTo>
                        <a:pt x="6" y="8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9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8"/>
                      </a:lnTo>
                      <a:close/>
                      <a:moveTo>
                        <a:pt x="11" y="9"/>
                      </a:move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3"/>
                        <a:pt x="11" y="3"/>
                        <a:pt x="11" y="3"/>
                      </a:cubicBezTo>
                      <a:lnTo>
                        <a:pt x="11" y="9"/>
                      </a:lnTo>
                      <a:close/>
                      <a:moveTo>
                        <a:pt x="13" y="9"/>
                      </a:move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lnTo>
                        <a:pt x="13" y="9"/>
                      </a:lnTo>
                      <a:close/>
                      <a:moveTo>
                        <a:pt x="14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lnTo>
                        <a:pt x="14" y="9"/>
                      </a:lnTo>
                      <a:close/>
                      <a:moveTo>
                        <a:pt x="16" y="10"/>
                      </a:moveTo>
                      <a:cubicBezTo>
                        <a:pt x="16" y="10"/>
                        <a:pt x="16" y="9"/>
                        <a:pt x="16" y="9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6" y="9"/>
                        <a:pt x="17" y="9"/>
                        <a:pt x="17" y="9"/>
                      </a:cubicBezTo>
                      <a:cubicBezTo>
                        <a:pt x="17" y="10"/>
                        <a:pt x="16" y="10"/>
                        <a:pt x="16" y="10"/>
                      </a:cubicBezTo>
                      <a:close/>
                      <a:moveTo>
                        <a:pt x="16" y="7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7" y="7"/>
                        <a:pt x="17" y="7"/>
                      </a:cubicBezTo>
                      <a:cubicBezTo>
                        <a:pt x="17" y="7"/>
                        <a:pt x="16" y="7"/>
                        <a:pt x="16" y="7"/>
                      </a:cubicBezTo>
                      <a:close/>
                      <a:moveTo>
                        <a:pt x="16" y="5"/>
                      </a:moveTo>
                      <a:cubicBezTo>
                        <a:pt x="16" y="5"/>
                        <a:pt x="16" y="5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7" y="4"/>
                        <a:pt x="17" y="4"/>
                      </a:cubicBezTo>
                      <a:cubicBezTo>
                        <a:pt x="17" y="5"/>
                        <a:pt x="16" y="5"/>
                        <a:pt x="16" y="5"/>
                      </a:cubicBezTo>
                      <a:close/>
                      <a:moveTo>
                        <a:pt x="18" y="10"/>
                      </a:move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lnTo>
                        <a:pt x="18" y="10"/>
                      </a:lnTo>
                      <a:close/>
                      <a:moveTo>
                        <a:pt x="18" y="8"/>
                      </a:move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lnTo>
                        <a:pt x="18" y="8"/>
                      </a:lnTo>
                      <a:close/>
                      <a:moveTo>
                        <a:pt x="37" y="14"/>
                      </a:move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lnTo>
                        <a:pt x="37" y="14"/>
                      </a:lnTo>
                      <a:close/>
                      <a:moveTo>
                        <a:pt x="37" y="10"/>
                      </a:move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37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102">
                  <a:extLst>
                    <a:ext uri="{FF2B5EF4-FFF2-40B4-BE49-F238E27FC236}">
                      <a16:creationId xmlns:a16="http://schemas.microsoft.com/office/drawing/2014/main" id="{DA164AE0-88FB-49AD-882F-B14111C4B9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1841510"/>
                  <a:ext cx="115889" cy="34925"/>
                </a:xfrm>
                <a:custGeom>
                  <a:avLst/>
                  <a:gdLst>
                    <a:gd name="T0" fmla="*/ 0 w 37"/>
                    <a:gd name="T1" fmla="*/ 0 h 11"/>
                    <a:gd name="T2" fmla="*/ 2147483647 w 37"/>
                    <a:gd name="T3" fmla="*/ 2147483647 h 11"/>
                    <a:gd name="T4" fmla="*/ 2147483647 w 37"/>
                    <a:gd name="T5" fmla="*/ 2147483647 h 11"/>
                    <a:gd name="T6" fmla="*/ 2147483647 w 37"/>
                    <a:gd name="T7" fmla="*/ 2147483647 h 11"/>
                    <a:gd name="T8" fmla="*/ 2147483647 w 37"/>
                    <a:gd name="T9" fmla="*/ 2147483647 h 11"/>
                    <a:gd name="T10" fmla="*/ 2147483647 w 37"/>
                    <a:gd name="T11" fmla="*/ 2147483647 h 11"/>
                    <a:gd name="T12" fmla="*/ 2147483647 w 37"/>
                    <a:gd name="T13" fmla="*/ 2147483647 h 11"/>
                    <a:gd name="T14" fmla="*/ 2147483647 w 37"/>
                    <a:gd name="T15" fmla="*/ 2147483647 h 11"/>
                    <a:gd name="T16" fmla="*/ 2147483647 w 37"/>
                    <a:gd name="T17" fmla="*/ 2147483647 h 11"/>
                    <a:gd name="T18" fmla="*/ 2147483647 w 37"/>
                    <a:gd name="T19" fmla="*/ 2147483647 h 11"/>
                    <a:gd name="T20" fmla="*/ 2147483647 w 37"/>
                    <a:gd name="T21" fmla="*/ 2147483647 h 11"/>
                    <a:gd name="T22" fmla="*/ 2147483647 w 37"/>
                    <a:gd name="T23" fmla="*/ 2147483647 h 11"/>
                    <a:gd name="T24" fmla="*/ 2147483647 w 37"/>
                    <a:gd name="T25" fmla="*/ 2147483647 h 11"/>
                    <a:gd name="T26" fmla="*/ 2147483647 w 37"/>
                    <a:gd name="T27" fmla="*/ 2147483647 h 11"/>
                    <a:gd name="T28" fmla="*/ 2147483647 w 37"/>
                    <a:gd name="T29" fmla="*/ 2147483647 h 11"/>
                    <a:gd name="T30" fmla="*/ 2147483647 w 37"/>
                    <a:gd name="T31" fmla="*/ 2147483647 h 11"/>
                    <a:gd name="T32" fmla="*/ 2147483647 w 37"/>
                    <a:gd name="T33" fmla="*/ 2147483647 h 11"/>
                    <a:gd name="T34" fmla="*/ 2147483647 w 37"/>
                    <a:gd name="T35" fmla="*/ 2147483647 h 11"/>
                    <a:gd name="T36" fmla="*/ 2147483647 w 37"/>
                    <a:gd name="T37" fmla="*/ 2147483647 h 11"/>
                    <a:gd name="T38" fmla="*/ 2147483647 w 37"/>
                    <a:gd name="T39" fmla="*/ 2147483647 h 11"/>
                    <a:gd name="T40" fmla="*/ 2147483647 w 37"/>
                    <a:gd name="T41" fmla="*/ 2147483647 h 11"/>
                    <a:gd name="T42" fmla="*/ 2147483647 w 37"/>
                    <a:gd name="T43" fmla="*/ 2147483647 h 11"/>
                    <a:gd name="T44" fmla="*/ 2147483647 w 37"/>
                    <a:gd name="T45" fmla="*/ 2147483647 h 11"/>
                    <a:gd name="T46" fmla="*/ 2147483647 w 37"/>
                    <a:gd name="T47" fmla="*/ 2147483647 h 11"/>
                    <a:gd name="T48" fmla="*/ 2147483647 w 37"/>
                    <a:gd name="T49" fmla="*/ 2147483647 h 11"/>
                    <a:gd name="T50" fmla="*/ 2147483647 w 37"/>
                    <a:gd name="T51" fmla="*/ 2147483647 h 11"/>
                    <a:gd name="T52" fmla="*/ 2147483647 w 37"/>
                    <a:gd name="T53" fmla="*/ 2147483647 h 11"/>
                    <a:gd name="T54" fmla="*/ 2147483647 w 37"/>
                    <a:gd name="T55" fmla="*/ 2147483647 h 11"/>
                    <a:gd name="T56" fmla="*/ 2147483647 w 37"/>
                    <a:gd name="T57" fmla="*/ 2147483647 h 11"/>
                    <a:gd name="T58" fmla="*/ 2147483647 w 37"/>
                    <a:gd name="T59" fmla="*/ 2147483647 h 11"/>
                    <a:gd name="T60" fmla="*/ 2147483647 w 37"/>
                    <a:gd name="T61" fmla="*/ 2147483647 h 11"/>
                    <a:gd name="T62" fmla="*/ 2147483647 w 37"/>
                    <a:gd name="T63" fmla="*/ 2147483647 h 11"/>
                    <a:gd name="T64" fmla="*/ 2147483647 w 37"/>
                    <a:gd name="T65" fmla="*/ 2147483647 h 11"/>
                    <a:gd name="T66" fmla="*/ 2147483647 w 37"/>
                    <a:gd name="T67" fmla="*/ 2147483647 h 11"/>
                    <a:gd name="T68" fmla="*/ 2147483647 w 37"/>
                    <a:gd name="T69" fmla="*/ 2147483647 h 11"/>
                    <a:gd name="T70" fmla="*/ 2147483647 w 37"/>
                    <a:gd name="T71" fmla="*/ 2147483647 h 11"/>
                    <a:gd name="T72" fmla="*/ 2147483647 w 37"/>
                    <a:gd name="T73" fmla="*/ 2147483647 h 11"/>
                    <a:gd name="T74" fmla="*/ 2147483647 w 37"/>
                    <a:gd name="T75" fmla="*/ 2147483647 h 11"/>
                    <a:gd name="T76" fmla="*/ 2147483647 w 37"/>
                    <a:gd name="T77" fmla="*/ 2147483647 h 11"/>
                    <a:gd name="T78" fmla="*/ 2147483647 w 37"/>
                    <a:gd name="T79" fmla="*/ 2147483647 h 11"/>
                    <a:gd name="T80" fmla="*/ 2147483647 w 37"/>
                    <a:gd name="T81" fmla="*/ 2147483647 h 11"/>
                    <a:gd name="T82" fmla="*/ 2147483647 w 37"/>
                    <a:gd name="T83" fmla="*/ 2147483647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" h="11">
                      <a:moveTo>
                        <a:pt x="37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lnTo>
                        <a:pt x="37" y="3"/>
                      </a:lnTo>
                      <a:close/>
                      <a:moveTo>
                        <a:pt x="17" y="2"/>
                      </a:moveTo>
                      <a:cubicBezTo>
                        <a:pt x="17" y="2"/>
                        <a:pt x="18" y="3"/>
                        <a:pt x="18" y="3"/>
                      </a:cubicBezTo>
                      <a:cubicBezTo>
                        <a:pt x="18" y="3"/>
                        <a:pt x="17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lose/>
                      <a:moveTo>
                        <a:pt x="1" y="8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8"/>
                      </a:lnTo>
                      <a:close/>
                      <a:moveTo>
                        <a:pt x="3" y="8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8"/>
                      </a:lnTo>
                      <a:close/>
                      <a:moveTo>
                        <a:pt x="5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5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10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lnTo>
                        <a:pt x="10" y="8"/>
                      </a:ln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lnTo>
                        <a:pt x="12" y="8"/>
                      </a:ln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lnTo>
                        <a:pt x="14" y="8"/>
                      </a:lnTo>
                      <a:close/>
                      <a:moveTo>
                        <a:pt x="16" y="8"/>
                      </a:move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lose/>
                      <a:moveTo>
                        <a:pt x="16" y="6"/>
                      </a:moveTo>
                      <a:cubicBezTo>
                        <a:pt x="15" y="6"/>
                        <a:pt x="15" y="6"/>
                        <a:pt x="15" y="5"/>
                      </a:cubicBezTo>
                      <a:cubicBezTo>
                        <a:pt x="15" y="5"/>
                        <a:pt x="15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lose/>
                      <a:moveTo>
                        <a:pt x="16" y="4"/>
                      </a:move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3"/>
                        <a:pt x="15" y="2"/>
                        <a:pt x="16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lose/>
                      <a:moveTo>
                        <a:pt x="18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lnTo>
                        <a:pt x="18" y="8"/>
                      </a:lnTo>
                      <a:close/>
                      <a:moveTo>
                        <a:pt x="18" y="6"/>
                      </a:move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lnTo>
                        <a:pt x="18" y="6"/>
                      </a:lnTo>
                      <a:close/>
                      <a:moveTo>
                        <a:pt x="37" y="10"/>
                      </a:move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37" y="7"/>
                        <a:pt x="37" y="7"/>
                        <a:pt x="37" y="7"/>
                      </a:cubicBezTo>
                      <a:lnTo>
                        <a:pt x="37" y="10"/>
                      </a:lnTo>
                      <a:close/>
                      <a:moveTo>
                        <a:pt x="37" y="6"/>
                      </a:move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37" y="4"/>
                        <a:pt x="37" y="4"/>
                        <a:pt x="37" y="4"/>
                      </a:cubicBezTo>
                      <a:lnTo>
                        <a:pt x="3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103">
                  <a:extLst>
                    <a:ext uri="{FF2B5EF4-FFF2-40B4-BE49-F238E27FC236}">
                      <a16:creationId xmlns:a16="http://schemas.microsoft.com/office/drawing/2014/main" id="{04597286-412A-4C06-B924-C89BE53DA9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5418" y="2074873"/>
                  <a:ext cx="115889" cy="30163"/>
                </a:xfrm>
                <a:custGeom>
                  <a:avLst/>
                  <a:gdLst>
                    <a:gd name="T0" fmla="*/ 0 w 37"/>
                    <a:gd name="T1" fmla="*/ 2147483647 h 10"/>
                    <a:gd name="T2" fmla="*/ 2147483647 w 37"/>
                    <a:gd name="T3" fmla="*/ 2147483647 h 10"/>
                    <a:gd name="T4" fmla="*/ 2147483647 w 37"/>
                    <a:gd name="T5" fmla="*/ 2147483647 h 10"/>
                    <a:gd name="T6" fmla="*/ 2147483647 w 37"/>
                    <a:gd name="T7" fmla="*/ 2147483647 h 10"/>
                    <a:gd name="T8" fmla="*/ 2147483647 w 37"/>
                    <a:gd name="T9" fmla="*/ 2147483647 h 10"/>
                    <a:gd name="T10" fmla="*/ 2147483647 w 37"/>
                    <a:gd name="T11" fmla="*/ 2147483647 h 10"/>
                    <a:gd name="T12" fmla="*/ 2147483647 w 37"/>
                    <a:gd name="T13" fmla="*/ 2147483647 h 10"/>
                    <a:gd name="T14" fmla="*/ 2147483647 w 37"/>
                    <a:gd name="T15" fmla="*/ 2147483647 h 10"/>
                    <a:gd name="T16" fmla="*/ 2147483647 w 37"/>
                    <a:gd name="T17" fmla="*/ 2147483647 h 10"/>
                    <a:gd name="T18" fmla="*/ 2147483647 w 37"/>
                    <a:gd name="T19" fmla="*/ 2147483647 h 10"/>
                    <a:gd name="T20" fmla="*/ 2147483647 w 37"/>
                    <a:gd name="T21" fmla="*/ 2147483647 h 10"/>
                    <a:gd name="T22" fmla="*/ 2147483647 w 37"/>
                    <a:gd name="T23" fmla="*/ 2147483647 h 10"/>
                    <a:gd name="T24" fmla="*/ 2147483647 w 37"/>
                    <a:gd name="T25" fmla="*/ 2147483647 h 10"/>
                    <a:gd name="T26" fmla="*/ 2147483647 w 37"/>
                    <a:gd name="T27" fmla="*/ 2147483647 h 10"/>
                    <a:gd name="T28" fmla="*/ 2147483647 w 37"/>
                    <a:gd name="T29" fmla="*/ 2147483647 h 10"/>
                    <a:gd name="T30" fmla="*/ 2147483647 w 37"/>
                    <a:gd name="T31" fmla="*/ 2147483647 h 10"/>
                    <a:gd name="T32" fmla="*/ 2147483647 w 37"/>
                    <a:gd name="T33" fmla="*/ 2147483647 h 10"/>
                    <a:gd name="T34" fmla="*/ 2147483647 w 37"/>
                    <a:gd name="T35" fmla="*/ 2147483647 h 10"/>
                    <a:gd name="T36" fmla="*/ 2147483647 w 37"/>
                    <a:gd name="T37" fmla="*/ 2147483647 h 10"/>
                    <a:gd name="T38" fmla="*/ 2147483647 w 37"/>
                    <a:gd name="T39" fmla="*/ 2147483647 h 10"/>
                    <a:gd name="T40" fmla="*/ 2147483647 w 37"/>
                    <a:gd name="T41" fmla="*/ 2147483647 h 10"/>
                    <a:gd name="T42" fmla="*/ 2147483647 w 37"/>
                    <a:gd name="T43" fmla="*/ 2147483647 h 10"/>
                    <a:gd name="T44" fmla="*/ 2147483647 w 37"/>
                    <a:gd name="T45" fmla="*/ 2147483647 h 10"/>
                    <a:gd name="T46" fmla="*/ 2147483647 w 37"/>
                    <a:gd name="T47" fmla="*/ 2147483647 h 10"/>
                    <a:gd name="T48" fmla="*/ 2147483647 w 37"/>
                    <a:gd name="T49" fmla="*/ 2147483647 h 10"/>
                    <a:gd name="T50" fmla="*/ 2147483647 w 37"/>
                    <a:gd name="T51" fmla="*/ 2147483647 h 10"/>
                    <a:gd name="T52" fmla="*/ 2147483647 w 37"/>
                    <a:gd name="T53" fmla="*/ 2147483647 h 10"/>
                    <a:gd name="T54" fmla="*/ 2147483647 w 37"/>
                    <a:gd name="T55" fmla="*/ 2147483647 h 10"/>
                    <a:gd name="T56" fmla="*/ 2147483647 w 37"/>
                    <a:gd name="T57" fmla="*/ 2147483647 h 10"/>
                    <a:gd name="T58" fmla="*/ 2147483647 w 37"/>
                    <a:gd name="T59" fmla="*/ 2147483647 h 10"/>
                    <a:gd name="T60" fmla="*/ 2147483647 w 37"/>
                    <a:gd name="T61" fmla="*/ 2147483647 h 10"/>
                    <a:gd name="T62" fmla="*/ 2147483647 w 37"/>
                    <a:gd name="T63" fmla="*/ 2147483647 h 10"/>
                    <a:gd name="T64" fmla="*/ 2147483647 w 37"/>
                    <a:gd name="T65" fmla="*/ 2147483647 h 10"/>
                    <a:gd name="T66" fmla="*/ 2147483647 w 37"/>
                    <a:gd name="T67" fmla="*/ 2147483647 h 10"/>
                    <a:gd name="T68" fmla="*/ 2147483647 w 37"/>
                    <a:gd name="T69" fmla="*/ 2147483647 h 10"/>
                    <a:gd name="T70" fmla="*/ 2147483647 w 37"/>
                    <a:gd name="T71" fmla="*/ 2147483647 h 10"/>
                    <a:gd name="T72" fmla="*/ 2147483647 w 37"/>
                    <a:gd name="T73" fmla="*/ 2147483647 h 10"/>
                    <a:gd name="T74" fmla="*/ 2147483647 w 37"/>
                    <a:gd name="T75" fmla="*/ 2147483647 h 10"/>
                    <a:gd name="T76" fmla="*/ 2147483647 w 37"/>
                    <a:gd name="T77" fmla="*/ 2147483647 h 10"/>
                    <a:gd name="T78" fmla="*/ 2147483647 w 37"/>
                    <a:gd name="T79" fmla="*/ 2147483647 h 10"/>
                    <a:gd name="T80" fmla="*/ 2147483647 w 37"/>
                    <a:gd name="T81" fmla="*/ 2147483647 h 10"/>
                    <a:gd name="T82" fmla="*/ 2147483647 w 37"/>
                    <a:gd name="T83" fmla="*/ 2147483647 h 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7" h="10">
                      <a:moveTo>
                        <a:pt x="37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37" y="0"/>
                      </a:lnTo>
                      <a:close/>
                      <a:moveTo>
                        <a:pt x="17" y="2"/>
                      </a:moveTo>
                      <a:cubicBezTo>
                        <a:pt x="17" y="2"/>
                        <a:pt x="18" y="2"/>
                        <a:pt x="18" y="2"/>
                      </a:cubicBezTo>
                      <a:cubicBezTo>
                        <a:pt x="18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lose/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9"/>
                      </a:lnTo>
                      <a:close/>
                      <a:moveTo>
                        <a:pt x="3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lnTo>
                        <a:pt x="3" y="9"/>
                      </a:lnTo>
                      <a:close/>
                      <a:moveTo>
                        <a:pt x="5" y="8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8"/>
                      </a:lnTo>
                      <a:close/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10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lnTo>
                        <a:pt x="10" y="8"/>
                      </a:ln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lnTo>
                        <a:pt x="12" y="8"/>
                      </a:ln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lnTo>
                        <a:pt x="14" y="8"/>
                      </a:lnTo>
                      <a:close/>
                      <a:moveTo>
                        <a:pt x="16" y="8"/>
                      </a:moveTo>
                      <a:cubicBezTo>
                        <a:pt x="15" y="8"/>
                        <a:pt x="15" y="8"/>
                        <a:pt x="15" y="7"/>
                      </a:cubicBezTo>
                      <a:cubicBezTo>
                        <a:pt x="15" y="7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lose/>
                      <a:moveTo>
                        <a:pt x="16" y="6"/>
                      </a:move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5" y="5"/>
                        <a:pt x="15" y="4"/>
                        <a:pt x="16" y="4"/>
                      </a:cubicBezTo>
                      <a:cubicBezTo>
                        <a:pt x="16" y="4"/>
                        <a:pt x="16" y="5"/>
                        <a:pt x="16" y="5"/>
                      </a:cubicBezTo>
                      <a:cubicBezTo>
                        <a:pt x="16" y="5"/>
                        <a:pt x="16" y="6"/>
                        <a:pt x="16" y="6"/>
                      </a:cubicBezTo>
                      <a:close/>
                      <a:moveTo>
                        <a:pt x="16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3"/>
                        <a:pt x="16" y="3"/>
                        <a:pt x="16" y="3"/>
                      </a:cubicBezTo>
                      <a:close/>
                      <a:moveTo>
                        <a:pt x="18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lnTo>
                        <a:pt x="18" y="8"/>
                      </a:lnTo>
                      <a:close/>
                      <a:moveTo>
                        <a:pt x="18" y="5"/>
                      </a:move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lnTo>
                        <a:pt x="18" y="5"/>
                      </a:lnTo>
                      <a:close/>
                      <a:moveTo>
                        <a:pt x="37" y="7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37" y="4"/>
                        <a:pt x="37" y="4"/>
                        <a:pt x="37" y="4"/>
                      </a:cubicBezTo>
                      <a:lnTo>
                        <a:pt x="37" y="7"/>
                      </a:lnTo>
                      <a:close/>
                      <a:moveTo>
                        <a:pt x="37" y="3"/>
                      </a:move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37" y="1"/>
                        <a:pt x="37" y="1"/>
                        <a:pt x="37" y="1"/>
                      </a:cubicBezTo>
                      <a:lnTo>
                        <a:pt x="37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104">
                  <a:extLst>
                    <a:ext uri="{FF2B5EF4-FFF2-40B4-BE49-F238E27FC236}">
                      <a16:creationId xmlns:a16="http://schemas.microsoft.com/office/drawing/2014/main" id="{72B1390E-273B-459E-8AE6-DCCBF88F40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56081" y="1633546"/>
                  <a:ext cx="107950" cy="471490"/>
                </a:xfrm>
                <a:custGeom>
                  <a:avLst/>
                  <a:gdLst>
                    <a:gd name="T0" fmla="*/ 2147483647 w 68"/>
                    <a:gd name="T1" fmla="*/ 2147483647 h 297"/>
                    <a:gd name="T2" fmla="*/ 0 w 68"/>
                    <a:gd name="T3" fmla="*/ 0 h 297"/>
                    <a:gd name="T4" fmla="*/ 0 w 68"/>
                    <a:gd name="T5" fmla="*/ 2147483647 h 297"/>
                    <a:gd name="T6" fmla="*/ 2147483647 w 68"/>
                    <a:gd name="T7" fmla="*/ 2147483647 h 297"/>
                    <a:gd name="T8" fmla="*/ 2147483647 w 68"/>
                    <a:gd name="T9" fmla="*/ 2147483647 h 297"/>
                    <a:gd name="T10" fmla="*/ 2147483647 w 68"/>
                    <a:gd name="T11" fmla="*/ 2147483647 h 297"/>
                    <a:gd name="T12" fmla="*/ 2147483647 w 68"/>
                    <a:gd name="T13" fmla="*/ 2147483647 h 297"/>
                    <a:gd name="T14" fmla="*/ 2147483647 w 68"/>
                    <a:gd name="T15" fmla="*/ 2147483647 h 297"/>
                    <a:gd name="T16" fmla="*/ 2147483647 w 68"/>
                    <a:gd name="T17" fmla="*/ 2147483647 h 297"/>
                    <a:gd name="T18" fmla="*/ 2147483647 w 68"/>
                    <a:gd name="T19" fmla="*/ 2147483647 h 297"/>
                    <a:gd name="T20" fmla="*/ 2147483647 w 68"/>
                    <a:gd name="T21" fmla="*/ 2147483647 h 297"/>
                    <a:gd name="T22" fmla="*/ 2147483647 w 68"/>
                    <a:gd name="T23" fmla="*/ 2147483647 h 297"/>
                    <a:gd name="T24" fmla="*/ 2147483647 w 68"/>
                    <a:gd name="T25" fmla="*/ 2147483647 h 297"/>
                    <a:gd name="T26" fmla="*/ 2147483647 w 68"/>
                    <a:gd name="T27" fmla="*/ 2147483647 h 297"/>
                    <a:gd name="T28" fmla="*/ 2147483647 w 68"/>
                    <a:gd name="T29" fmla="*/ 2147483647 h 297"/>
                    <a:gd name="T30" fmla="*/ 2147483647 w 68"/>
                    <a:gd name="T31" fmla="*/ 2147483647 h 297"/>
                    <a:gd name="T32" fmla="*/ 2147483647 w 68"/>
                    <a:gd name="T33" fmla="*/ 2147483647 h 297"/>
                    <a:gd name="T34" fmla="*/ 2147483647 w 68"/>
                    <a:gd name="T35" fmla="*/ 2147483647 h 297"/>
                    <a:gd name="T36" fmla="*/ 2147483647 w 68"/>
                    <a:gd name="T37" fmla="*/ 2147483647 h 297"/>
                    <a:gd name="T38" fmla="*/ 2147483647 w 68"/>
                    <a:gd name="T39" fmla="*/ 2147483647 h 297"/>
                    <a:gd name="T40" fmla="*/ 2147483647 w 68"/>
                    <a:gd name="T41" fmla="*/ 2147483647 h 297"/>
                    <a:gd name="T42" fmla="*/ 2147483647 w 68"/>
                    <a:gd name="T43" fmla="*/ 2147483647 h 297"/>
                    <a:gd name="T44" fmla="*/ 2147483647 w 68"/>
                    <a:gd name="T45" fmla="*/ 2147483647 h 297"/>
                    <a:gd name="T46" fmla="*/ 2147483647 w 68"/>
                    <a:gd name="T47" fmla="*/ 2147483647 h 297"/>
                    <a:gd name="T48" fmla="*/ 2147483647 w 68"/>
                    <a:gd name="T49" fmla="*/ 2147483647 h 297"/>
                    <a:gd name="T50" fmla="*/ 2147483647 w 68"/>
                    <a:gd name="T51" fmla="*/ 2147483647 h 297"/>
                    <a:gd name="T52" fmla="*/ 2147483647 w 68"/>
                    <a:gd name="T53" fmla="*/ 2147483647 h 297"/>
                    <a:gd name="T54" fmla="*/ 2147483647 w 68"/>
                    <a:gd name="T55" fmla="*/ 2147483647 h 297"/>
                    <a:gd name="T56" fmla="*/ 2147483647 w 68"/>
                    <a:gd name="T57" fmla="*/ 2147483647 h 297"/>
                    <a:gd name="T58" fmla="*/ 2147483647 w 68"/>
                    <a:gd name="T59" fmla="*/ 2147483647 h 297"/>
                    <a:gd name="T60" fmla="*/ 2147483647 w 68"/>
                    <a:gd name="T61" fmla="*/ 2147483647 h 297"/>
                    <a:gd name="T62" fmla="*/ 2147483647 w 68"/>
                    <a:gd name="T63" fmla="*/ 2147483647 h 297"/>
                    <a:gd name="T64" fmla="*/ 2147483647 w 68"/>
                    <a:gd name="T65" fmla="*/ 2147483647 h 297"/>
                    <a:gd name="T66" fmla="*/ 2147483647 w 68"/>
                    <a:gd name="T67" fmla="*/ 2147483647 h 297"/>
                    <a:gd name="T68" fmla="*/ 2147483647 w 68"/>
                    <a:gd name="T69" fmla="*/ 2147483647 h 297"/>
                    <a:gd name="T70" fmla="*/ 2147483647 w 68"/>
                    <a:gd name="T71" fmla="*/ 2147483647 h 297"/>
                    <a:gd name="T72" fmla="*/ 2147483647 w 68"/>
                    <a:gd name="T73" fmla="*/ 2147483647 h 297"/>
                    <a:gd name="T74" fmla="*/ 2147483647 w 68"/>
                    <a:gd name="T75" fmla="*/ 2147483647 h 297"/>
                    <a:gd name="T76" fmla="*/ 2147483647 w 68"/>
                    <a:gd name="T77" fmla="*/ 2147483647 h 297"/>
                    <a:gd name="T78" fmla="*/ 2147483647 w 68"/>
                    <a:gd name="T79" fmla="*/ 2147483647 h 297"/>
                    <a:gd name="T80" fmla="*/ 2147483647 w 68"/>
                    <a:gd name="T81" fmla="*/ 2147483647 h 297"/>
                    <a:gd name="T82" fmla="*/ 2147483647 w 68"/>
                    <a:gd name="T83" fmla="*/ 2147483647 h 297"/>
                    <a:gd name="T84" fmla="*/ 2147483647 w 68"/>
                    <a:gd name="T85" fmla="*/ 2147483647 h 297"/>
                    <a:gd name="T86" fmla="*/ 2147483647 w 68"/>
                    <a:gd name="T87" fmla="*/ 2147483647 h 297"/>
                    <a:gd name="T88" fmla="*/ 2147483647 w 68"/>
                    <a:gd name="T89" fmla="*/ 2147483647 h 297"/>
                    <a:gd name="T90" fmla="*/ 2147483647 w 68"/>
                    <a:gd name="T91" fmla="*/ 2147483647 h 297"/>
                    <a:gd name="T92" fmla="*/ 2147483647 w 68"/>
                    <a:gd name="T93" fmla="*/ 2147483647 h 297"/>
                    <a:gd name="T94" fmla="*/ 2147483647 w 68"/>
                    <a:gd name="T95" fmla="*/ 2147483647 h 297"/>
                    <a:gd name="T96" fmla="*/ 2147483647 w 68"/>
                    <a:gd name="T97" fmla="*/ 2147483647 h 297"/>
                    <a:gd name="T98" fmla="*/ 2147483647 w 68"/>
                    <a:gd name="T99" fmla="*/ 2147483647 h 297"/>
                    <a:gd name="T100" fmla="*/ 2147483647 w 68"/>
                    <a:gd name="T101" fmla="*/ 2147483647 h 297"/>
                    <a:gd name="T102" fmla="*/ 2147483647 w 68"/>
                    <a:gd name="T103" fmla="*/ 2147483647 h 297"/>
                    <a:gd name="T104" fmla="*/ 2147483647 w 68"/>
                    <a:gd name="T105" fmla="*/ 2147483647 h 297"/>
                    <a:gd name="T106" fmla="*/ 2147483647 w 68"/>
                    <a:gd name="T107" fmla="*/ 2147483647 h 297"/>
                    <a:gd name="T108" fmla="*/ 2147483647 w 68"/>
                    <a:gd name="T109" fmla="*/ 2147483647 h 297"/>
                    <a:gd name="T110" fmla="*/ 2147483647 w 68"/>
                    <a:gd name="T111" fmla="*/ 2147483647 h 297"/>
                    <a:gd name="T112" fmla="*/ 2147483647 w 68"/>
                    <a:gd name="T113" fmla="*/ 2147483647 h 297"/>
                    <a:gd name="T114" fmla="*/ 2147483647 w 68"/>
                    <a:gd name="T115" fmla="*/ 2147483647 h 297"/>
                    <a:gd name="T116" fmla="*/ 2147483647 w 68"/>
                    <a:gd name="T117" fmla="*/ 2147483647 h 297"/>
                    <a:gd name="T118" fmla="*/ 2147483647 w 68"/>
                    <a:gd name="T119" fmla="*/ 2147483647 h 29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8" h="297">
                      <a:moveTo>
                        <a:pt x="68" y="14"/>
                      </a:moveTo>
                      <a:lnTo>
                        <a:pt x="0" y="0"/>
                      </a:lnTo>
                      <a:lnTo>
                        <a:pt x="0" y="297"/>
                      </a:lnTo>
                      <a:lnTo>
                        <a:pt x="68" y="291"/>
                      </a:lnTo>
                      <a:lnTo>
                        <a:pt x="68" y="14"/>
                      </a:lnTo>
                      <a:close/>
                      <a:moveTo>
                        <a:pt x="64" y="287"/>
                      </a:moveTo>
                      <a:lnTo>
                        <a:pt x="4" y="289"/>
                      </a:lnTo>
                      <a:lnTo>
                        <a:pt x="4" y="272"/>
                      </a:lnTo>
                      <a:lnTo>
                        <a:pt x="64" y="270"/>
                      </a:lnTo>
                      <a:lnTo>
                        <a:pt x="64" y="287"/>
                      </a:lnTo>
                      <a:close/>
                      <a:moveTo>
                        <a:pt x="64" y="262"/>
                      </a:moveTo>
                      <a:lnTo>
                        <a:pt x="4" y="264"/>
                      </a:lnTo>
                      <a:lnTo>
                        <a:pt x="4" y="244"/>
                      </a:lnTo>
                      <a:lnTo>
                        <a:pt x="64" y="244"/>
                      </a:lnTo>
                      <a:lnTo>
                        <a:pt x="64" y="262"/>
                      </a:lnTo>
                      <a:close/>
                      <a:moveTo>
                        <a:pt x="64" y="237"/>
                      </a:moveTo>
                      <a:lnTo>
                        <a:pt x="4" y="237"/>
                      </a:lnTo>
                      <a:lnTo>
                        <a:pt x="4" y="219"/>
                      </a:lnTo>
                      <a:lnTo>
                        <a:pt x="64" y="219"/>
                      </a:lnTo>
                      <a:lnTo>
                        <a:pt x="64" y="237"/>
                      </a:lnTo>
                      <a:close/>
                      <a:moveTo>
                        <a:pt x="64" y="211"/>
                      </a:moveTo>
                      <a:lnTo>
                        <a:pt x="4" y="211"/>
                      </a:lnTo>
                      <a:lnTo>
                        <a:pt x="4" y="192"/>
                      </a:lnTo>
                      <a:lnTo>
                        <a:pt x="64" y="194"/>
                      </a:lnTo>
                      <a:lnTo>
                        <a:pt x="64" y="211"/>
                      </a:lnTo>
                      <a:close/>
                      <a:moveTo>
                        <a:pt x="64" y="186"/>
                      </a:moveTo>
                      <a:lnTo>
                        <a:pt x="4" y="184"/>
                      </a:lnTo>
                      <a:lnTo>
                        <a:pt x="4" y="166"/>
                      </a:lnTo>
                      <a:lnTo>
                        <a:pt x="64" y="168"/>
                      </a:lnTo>
                      <a:lnTo>
                        <a:pt x="64" y="186"/>
                      </a:lnTo>
                      <a:close/>
                      <a:moveTo>
                        <a:pt x="64" y="162"/>
                      </a:moveTo>
                      <a:lnTo>
                        <a:pt x="4" y="158"/>
                      </a:lnTo>
                      <a:lnTo>
                        <a:pt x="4" y="139"/>
                      </a:lnTo>
                      <a:lnTo>
                        <a:pt x="64" y="145"/>
                      </a:lnTo>
                      <a:lnTo>
                        <a:pt x="64" y="162"/>
                      </a:lnTo>
                      <a:close/>
                      <a:moveTo>
                        <a:pt x="64" y="137"/>
                      </a:moveTo>
                      <a:lnTo>
                        <a:pt x="4" y="131"/>
                      </a:lnTo>
                      <a:lnTo>
                        <a:pt x="4" y="114"/>
                      </a:lnTo>
                      <a:lnTo>
                        <a:pt x="64" y="119"/>
                      </a:lnTo>
                      <a:lnTo>
                        <a:pt x="64" y="137"/>
                      </a:lnTo>
                      <a:close/>
                      <a:moveTo>
                        <a:pt x="64" y="112"/>
                      </a:moveTo>
                      <a:lnTo>
                        <a:pt x="4" y="106"/>
                      </a:lnTo>
                      <a:lnTo>
                        <a:pt x="4" y="86"/>
                      </a:lnTo>
                      <a:lnTo>
                        <a:pt x="64" y="94"/>
                      </a:lnTo>
                      <a:lnTo>
                        <a:pt x="64" y="112"/>
                      </a:lnTo>
                      <a:close/>
                      <a:moveTo>
                        <a:pt x="64" y="86"/>
                      </a:moveTo>
                      <a:lnTo>
                        <a:pt x="4" y="78"/>
                      </a:lnTo>
                      <a:lnTo>
                        <a:pt x="4" y="61"/>
                      </a:lnTo>
                      <a:lnTo>
                        <a:pt x="64" y="69"/>
                      </a:lnTo>
                      <a:lnTo>
                        <a:pt x="64" y="86"/>
                      </a:lnTo>
                      <a:close/>
                      <a:moveTo>
                        <a:pt x="64" y="61"/>
                      </a:moveTo>
                      <a:lnTo>
                        <a:pt x="4" y="53"/>
                      </a:lnTo>
                      <a:lnTo>
                        <a:pt x="4" y="33"/>
                      </a:lnTo>
                      <a:lnTo>
                        <a:pt x="64" y="43"/>
                      </a:lnTo>
                      <a:lnTo>
                        <a:pt x="64" y="61"/>
                      </a:lnTo>
                      <a:close/>
                      <a:moveTo>
                        <a:pt x="64" y="37"/>
                      </a:moveTo>
                      <a:lnTo>
                        <a:pt x="4" y="26"/>
                      </a:lnTo>
                      <a:lnTo>
                        <a:pt x="4" y="8"/>
                      </a:lnTo>
                      <a:lnTo>
                        <a:pt x="64" y="20"/>
                      </a:lnTo>
                      <a:lnTo>
                        <a:pt x="64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105">
                  <a:extLst>
                    <a:ext uri="{FF2B5EF4-FFF2-40B4-BE49-F238E27FC236}">
                      <a16:creationId xmlns:a16="http://schemas.microsoft.com/office/drawing/2014/main" id="{839AB70D-9D75-4692-8632-65555E902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689108"/>
                  <a:ext cx="90488" cy="38100"/>
                </a:xfrm>
                <a:custGeom>
                  <a:avLst/>
                  <a:gdLst>
                    <a:gd name="T0" fmla="*/ 2147483647 w 57"/>
                    <a:gd name="T1" fmla="*/ 2147483647 h 24"/>
                    <a:gd name="T2" fmla="*/ 0 w 57"/>
                    <a:gd name="T3" fmla="*/ 0 h 24"/>
                    <a:gd name="T4" fmla="*/ 0 w 57"/>
                    <a:gd name="T5" fmla="*/ 2147483647 h 24"/>
                    <a:gd name="T6" fmla="*/ 2147483647 w 57"/>
                    <a:gd name="T7" fmla="*/ 2147483647 h 24"/>
                    <a:gd name="T8" fmla="*/ 2147483647 w 57"/>
                    <a:gd name="T9" fmla="*/ 2147483647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4">
                      <a:moveTo>
                        <a:pt x="57" y="1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24"/>
                      </a:lnTo>
                      <a:lnTo>
                        <a:pt x="57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106">
                  <a:extLst>
                    <a:ext uri="{FF2B5EF4-FFF2-40B4-BE49-F238E27FC236}">
                      <a16:creationId xmlns:a16="http://schemas.microsoft.com/office/drawing/2014/main" id="{8871A65E-72CF-4D8B-921C-2295F039D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733559"/>
                  <a:ext cx="90488" cy="33338"/>
                </a:xfrm>
                <a:custGeom>
                  <a:avLst/>
                  <a:gdLst>
                    <a:gd name="T0" fmla="*/ 2147483647 w 57"/>
                    <a:gd name="T1" fmla="*/ 2147483647 h 21"/>
                    <a:gd name="T2" fmla="*/ 0 w 57"/>
                    <a:gd name="T3" fmla="*/ 0 h 21"/>
                    <a:gd name="T4" fmla="*/ 0 w 57"/>
                    <a:gd name="T5" fmla="*/ 2147483647 h 21"/>
                    <a:gd name="T6" fmla="*/ 2147483647 w 57"/>
                    <a:gd name="T7" fmla="*/ 2147483647 h 21"/>
                    <a:gd name="T8" fmla="*/ 2147483647 w 57"/>
                    <a:gd name="T9" fmla="*/ 2147483647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1">
                      <a:moveTo>
                        <a:pt x="57" y="8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7" y="21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107">
                  <a:extLst>
                    <a:ext uri="{FF2B5EF4-FFF2-40B4-BE49-F238E27FC236}">
                      <a16:creationId xmlns:a16="http://schemas.microsoft.com/office/drawing/2014/main" id="{4EC6FFBE-A858-407B-BD3E-A27399BEE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773246"/>
                  <a:ext cx="90488" cy="34925"/>
                </a:xfrm>
                <a:custGeom>
                  <a:avLst/>
                  <a:gdLst>
                    <a:gd name="T0" fmla="*/ 2147483647 w 57"/>
                    <a:gd name="T1" fmla="*/ 2147483647 h 22"/>
                    <a:gd name="T2" fmla="*/ 0 w 57"/>
                    <a:gd name="T3" fmla="*/ 0 h 22"/>
                    <a:gd name="T4" fmla="*/ 0 w 57"/>
                    <a:gd name="T5" fmla="*/ 2147483647 h 22"/>
                    <a:gd name="T6" fmla="*/ 2147483647 w 57"/>
                    <a:gd name="T7" fmla="*/ 2147483647 h 22"/>
                    <a:gd name="T8" fmla="*/ 2147483647 w 57"/>
                    <a:gd name="T9" fmla="*/ 2147483647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2">
                      <a:moveTo>
                        <a:pt x="57" y="8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22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108">
                  <a:extLst>
                    <a:ext uri="{FF2B5EF4-FFF2-40B4-BE49-F238E27FC236}">
                      <a16:creationId xmlns:a16="http://schemas.microsoft.com/office/drawing/2014/main" id="{9ABCD8E0-BA18-4840-BA88-6FBF4003A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816109"/>
                  <a:ext cx="90488" cy="31749"/>
                </a:xfrm>
                <a:custGeom>
                  <a:avLst/>
                  <a:gdLst>
                    <a:gd name="T0" fmla="*/ 2147483647 w 57"/>
                    <a:gd name="T1" fmla="*/ 2147483647 h 20"/>
                    <a:gd name="T2" fmla="*/ 0 w 57"/>
                    <a:gd name="T3" fmla="*/ 0 h 20"/>
                    <a:gd name="T4" fmla="*/ 0 w 57"/>
                    <a:gd name="T5" fmla="*/ 2147483647 h 20"/>
                    <a:gd name="T6" fmla="*/ 2147483647 w 57"/>
                    <a:gd name="T7" fmla="*/ 2147483647 h 20"/>
                    <a:gd name="T8" fmla="*/ 2147483647 w 57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20">
                      <a:moveTo>
                        <a:pt x="57" y="6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7" y="20"/>
                      </a:lnTo>
                      <a:lnTo>
                        <a:pt x="5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109">
                  <a:extLst>
                    <a:ext uri="{FF2B5EF4-FFF2-40B4-BE49-F238E27FC236}">
                      <a16:creationId xmlns:a16="http://schemas.microsoft.com/office/drawing/2014/main" id="{81282E72-957C-41CB-B609-5049AC38C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900247"/>
                  <a:ext cx="90488" cy="25401"/>
                </a:xfrm>
                <a:custGeom>
                  <a:avLst/>
                  <a:gdLst>
                    <a:gd name="T0" fmla="*/ 2147483647 w 57"/>
                    <a:gd name="T1" fmla="*/ 2147483647 h 16"/>
                    <a:gd name="T2" fmla="*/ 0 w 57"/>
                    <a:gd name="T3" fmla="*/ 0 h 16"/>
                    <a:gd name="T4" fmla="*/ 0 w 57"/>
                    <a:gd name="T5" fmla="*/ 2147483647 h 16"/>
                    <a:gd name="T6" fmla="*/ 2147483647 w 57"/>
                    <a:gd name="T7" fmla="*/ 2147483647 h 16"/>
                    <a:gd name="T8" fmla="*/ 2147483647 w 57"/>
                    <a:gd name="T9" fmla="*/ 214748364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6">
                      <a:moveTo>
                        <a:pt x="57" y="2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57" y="16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110">
                  <a:extLst>
                    <a:ext uri="{FF2B5EF4-FFF2-40B4-BE49-F238E27FC236}">
                      <a16:creationId xmlns:a16="http://schemas.microsoft.com/office/drawing/2014/main" id="{D6CD9B87-B968-425E-A2E7-16678E9A3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1941522"/>
                  <a:ext cx="90488" cy="23813"/>
                </a:xfrm>
                <a:custGeom>
                  <a:avLst/>
                  <a:gdLst>
                    <a:gd name="T0" fmla="*/ 2147483647 w 57"/>
                    <a:gd name="T1" fmla="*/ 2147483647 h 15"/>
                    <a:gd name="T2" fmla="*/ 0 w 57"/>
                    <a:gd name="T3" fmla="*/ 0 h 15"/>
                    <a:gd name="T4" fmla="*/ 0 w 57"/>
                    <a:gd name="T5" fmla="*/ 2147483647 h 15"/>
                    <a:gd name="T6" fmla="*/ 2147483647 w 57"/>
                    <a:gd name="T7" fmla="*/ 2147483647 h 15"/>
                    <a:gd name="T8" fmla="*/ 2147483647 w 57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5">
                      <a:moveTo>
                        <a:pt x="57" y="2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57" y="15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111">
                  <a:extLst>
                    <a:ext uri="{FF2B5EF4-FFF2-40B4-BE49-F238E27FC236}">
                      <a16:creationId xmlns:a16="http://schemas.microsoft.com/office/drawing/2014/main" id="{824858D8-DF0C-4705-B27B-A5FF3496F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5606" y="1984385"/>
                  <a:ext cx="90488" cy="2222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112">
                  <a:extLst>
                    <a:ext uri="{FF2B5EF4-FFF2-40B4-BE49-F238E27FC236}">
                      <a16:creationId xmlns:a16="http://schemas.microsoft.com/office/drawing/2014/main" id="{DEEBCA9A-122B-4DAA-BCE2-D72D22F39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606" y="2024073"/>
                  <a:ext cx="90488" cy="25401"/>
                </a:xfrm>
                <a:custGeom>
                  <a:avLst/>
                  <a:gdLst>
                    <a:gd name="T0" fmla="*/ 2147483647 w 57"/>
                    <a:gd name="T1" fmla="*/ 0 h 16"/>
                    <a:gd name="T2" fmla="*/ 0 w 57"/>
                    <a:gd name="T3" fmla="*/ 0 h 16"/>
                    <a:gd name="T4" fmla="*/ 0 w 57"/>
                    <a:gd name="T5" fmla="*/ 2147483647 h 16"/>
                    <a:gd name="T6" fmla="*/ 2147483647 w 57"/>
                    <a:gd name="T7" fmla="*/ 2147483647 h 16"/>
                    <a:gd name="T8" fmla="*/ 2147483647 w 5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6">
                      <a:moveTo>
                        <a:pt x="57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57" y="1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113">
                  <a:extLst>
                    <a:ext uri="{FF2B5EF4-FFF2-40B4-BE49-F238E27FC236}">
                      <a16:creationId xmlns:a16="http://schemas.microsoft.com/office/drawing/2014/main" id="{2231F459-7499-4E39-A05F-35B01A88D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1649420"/>
                  <a:ext cx="90488" cy="39688"/>
                </a:xfrm>
                <a:custGeom>
                  <a:avLst/>
                  <a:gdLst>
                    <a:gd name="T0" fmla="*/ 0 w 29"/>
                    <a:gd name="T1" fmla="*/ 0 h 13"/>
                    <a:gd name="T2" fmla="*/ 2147483647 w 29"/>
                    <a:gd name="T3" fmla="*/ 2147483647 h 13"/>
                    <a:gd name="T4" fmla="*/ 2147483647 w 29"/>
                    <a:gd name="T5" fmla="*/ 2147483647 h 13"/>
                    <a:gd name="T6" fmla="*/ 2147483647 w 29"/>
                    <a:gd name="T7" fmla="*/ 2147483647 h 13"/>
                    <a:gd name="T8" fmla="*/ 2147483647 w 29"/>
                    <a:gd name="T9" fmla="*/ 2147483647 h 13"/>
                    <a:gd name="T10" fmla="*/ 0 w 29"/>
                    <a:gd name="T11" fmla="*/ 2147483647 h 13"/>
                    <a:gd name="T12" fmla="*/ 2147483647 w 29"/>
                    <a:gd name="T13" fmla="*/ 2147483647 h 13"/>
                    <a:gd name="T14" fmla="*/ 2147483647 w 29"/>
                    <a:gd name="T15" fmla="*/ 2147483647 h 13"/>
                    <a:gd name="T16" fmla="*/ 2147483647 w 29"/>
                    <a:gd name="T17" fmla="*/ 2147483647 h 13"/>
                    <a:gd name="T18" fmla="*/ 2147483647 w 29"/>
                    <a:gd name="T19" fmla="*/ 2147483647 h 13"/>
                    <a:gd name="T20" fmla="*/ 2147483647 w 29"/>
                    <a:gd name="T21" fmla="*/ 2147483647 h 13"/>
                    <a:gd name="T22" fmla="*/ 2147483647 w 29"/>
                    <a:gd name="T23" fmla="*/ 2147483647 h 13"/>
                    <a:gd name="T24" fmla="*/ 2147483647 w 29"/>
                    <a:gd name="T25" fmla="*/ 2147483647 h 13"/>
                    <a:gd name="T26" fmla="*/ 2147483647 w 29"/>
                    <a:gd name="T27" fmla="*/ 2147483647 h 13"/>
                    <a:gd name="T28" fmla="*/ 2147483647 w 29"/>
                    <a:gd name="T29" fmla="*/ 2147483647 h 13"/>
                    <a:gd name="T30" fmla="*/ 2147483647 w 29"/>
                    <a:gd name="T31" fmla="*/ 2147483647 h 13"/>
                    <a:gd name="T32" fmla="*/ 2147483647 w 29"/>
                    <a:gd name="T33" fmla="*/ 2147483647 h 13"/>
                    <a:gd name="T34" fmla="*/ 2147483647 w 29"/>
                    <a:gd name="T35" fmla="*/ 2147483647 h 13"/>
                    <a:gd name="T36" fmla="*/ 2147483647 w 29"/>
                    <a:gd name="T37" fmla="*/ 2147483647 h 13"/>
                    <a:gd name="T38" fmla="*/ 2147483647 w 29"/>
                    <a:gd name="T39" fmla="*/ 2147483647 h 13"/>
                    <a:gd name="T40" fmla="*/ 2147483647 w 29"/>
                    <a:gd name="T41" fmla="*/ 2147483647 h 13"/>
                    <a:gd name="T42" fmla="*/ 2147483647 w 29"/>
                    <a:gd name="T43" fmla="*/ 2147483647 h 13"/>
                    <a:gd name="T44" fmla="*/ 2147483647 w 29"/>
                    <a:gd name="T45" fmla="*/ 2147483647 h 13"/>
                    <a:gd name="T46" fmla="*/ 2147483647 w 29"/>
                    <a:gd name="T47" fmla="*/ 2147483647 h 13"/>
                    <a:gd name="T48" fmla="*/ 2147483647 w 29"/>
                    <a:gd name="T49" fmla="*/ 2147483647 h 13"/>
                    <a:gd name="T50" fmla="*/ 2147483647 w 29"/>
                    <a:gd name="T51" fmla="*/ 2147483647 h 13"/>
                    <a:gd name="T52" fmla="*/ 2147483647 w 29"/>
                    <a:gd name="T53" fmla="*/ 2147483647 h 13"/>
                    <a:gd name="T54" fmla="*/ 2147483647 w 29"/>
                    <a:gd name="T55" fmla="*/ 2147483647 h 13"/>
                    <a:gd name="T56" fmla="*/ 2147483647 w 29"/>
                    <a:gd name="T57" fmla="*/ 2147483647 h 13"/>
                    <a:gd name="T58" fmla="*/ 2147483647 w 29"/>
                    <a:gd name="T59" fmla="*/ 2147483647 h 13"/>
                    <a:gd name="T60" fmla="*/ 2147483647 w 29"/>
                    <a:gd name="T61" fmla="*/ 2147483647 h 13"/>
                    <a:gd name="T62" fmla="*/ 2147483647 w 29"/>
                    <a:gd name="T63" fmla="*/ 2147483647 h 13"/>
                    <a:gd name="T64" fmla="*/ 2147483647 w 29"/>
                    <a:gd name="T65" fmla="*/ 2147483647 h 13"/>
                    <a:gd name="T66" fmla="*/ 2147483647 w 29"/>
                    <a:gd name="T67" fmla="*/ 2147483647 h 13"/>
                    <a:gd name="T68" fmla="*/ 2147483647 w 29"/>
                    <a:gd name="T69" fmla="*/ 2147483647 h 13"/>
                    <a:gd name="T70" fmla="*/ 2147483647 w 29"/>
                    <a:gd name="T71" fmla="*/ 2147483647 h 13"/>
                    <a:gd name="T72" fmla="*/ 2147483647 w 29"/>
                    <a:gd name="T73" fmla="*/ 2147483647 h 13"/>
                    <a:gd name="T74" fmla="*/ 2147483647 w 29"/>
                    <a:gd name="T75" fmla="*/ 2147483647 h 13"/>
                    <a:gd name="T76" fmla="*/ 2147483647 w 29"/>
                    <a:gd name="T77" fmla="*/ 2147483647 h 13"/>
                    <a:gd name="T78" fmla="*/ 2147483647 w 29"/>
                    <a:gd name="T79" fmla="*/ 2147483647 h 13"/>
                    <a:gd name="T80" fmla="*/ 2147483647 w 29"/>
                    <a:gd name="T81" fmla="*/ 2147483647 h 13"/>
                    <a:gd name="T82" fmla="*/ 2147483647 w 29"/>
                    <a:gd name="T83" fmla="*/ 2147483647 h 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13">
                      <a:moveTo>
                        <a:pt x="29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lnTo>
                        <a:pt x="29" y="5"/>
                      </a:lnTo>
                      <a:close/>
                      <a:moveTo>
                        <a:pt x="13" y="3"/>
                      </a:move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4"/>
                        <a:pt x="14" y="5"/>
                        <a:pt x="13" y="5"/>
                      </a:cubicBezTo>
                      <a:cubicBezTo>
                        <a:pt x="13" y="5"/>
                        <a:pt x="13" y="4"/>
                        <a:pt x="13" y="4"/>
                      </a:cubicBezTo>
                      <a:cubicBezTo>
                        <a:pt x="13" y="4"/>
                        <a:pt x="13" y="3"/>
                        <a:pt x="13" y="3"/>
                      </a:cubicBezTo>
                      <a:close/>
                      <a:moveTo>
                        <a:pt x="1" y="7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8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8"/>
                      </a:lnTo>
                      <a:close/>
                      <a:moveTo>
                        <a:pt x="8" y="8"/>
                      </a:move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8"/>
                      </a:lnTo>
                      <a:close/>
                      <a:moveTo>
                        <a:pt x="9" y="8"/>
                      </a:move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lnTo>
                        <a:pt x="9" y="8"/>
                      </a:lnTo>
                      <a:close/>
                      <a:moveTo>
                        <a:pt x="11" y="8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lnTo>
                        <a:pt x="11" y="8"/>
                      </a:lnTo>
                      <a:close/>
                      <a:moveTo>
                        <a:pt x="12" y="9"/>
                      </a:move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3" y="8"/>
                      </a:cubicBezTo>
                      <a:cubicBezTo>
                        <a:pt x="13" y="8"/>
                        <a:pt x="12" y="9"/>
                        <a:pt x="12" y="9"/>
                      </a:cubicBezTo>
                      <a:close/>
                      <a:moveTo>
                        <a:pt x="12" y="7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3" y="6"/>
                        <a:pt x="13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lose/>
                      <a:moveTo>
                        <a:pt x="12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3" y="4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lose/>
                      <a:moveTo>
                        <a:pt x="14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lnTo>
                        <a:pt x="14" y="9"/>
                      </a:lnTo>
                      <a:close/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lnTo>
                        <a:pt x="14" y="7"/>
                      </a:lnTo>
                      <a:close/>
                      <a:moveTo>
                        <a:pt x="29" y="12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12"/>
                      </a:lnTo>
                      <a:close/>
                      <a:moveTo>
                        <a:pt x="29" y="9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29" y="6"/>
                        <a:pt x="29" y="6"/>
                        <a:pt x="29" y="6"/>
                      </a:cubicBezTo>
                      <a:lnTo>
                        <a:pt x="29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114">
                  <a:extLst>
                    <a:ext uri="{FF2B5EF4-FFF2-40B4-BE49-F238E27FC236}">
                      <a16:creationId xmlns:a16="http://schemas.microsoft.com/office/drawing/2014/main" id="{6E0EDBED-BBAC-4709-B698-AD603DEB4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1857384"/>
                  <a:ext cx="90488" cy="30163"/>
                </a:xfrm>
                <a:custGeom>
                  <a:avLst/>
                  <a:gdLst>
                    <a:gd name="T0" fmla="*/ 0 w 29"/>
                    <a:gd name="T1" fmla="*/ 0 h 10"/>
                    <a:gd name="T2" fmla="*/ 2147483647 w 29"/>
                    <a:gd name="T3" fmla="*/ 2147483647 h 10"/>
                    <a:gd name="T4" fmla="*/ 2147483647 w 29"/>
                    <a:gd name="T5" fmla="*/ 2147483647 h 10"/>
                    <a:gd name="T6" fmla="*/ 2147483647 w 29"/>
                    <a:gd name="T7" fmla="*/ 2147483647 h 10"/>
                    <a:gd name="T8" fmla="*/ 2147483647 w 29"/>
                    <a:gd name="T9" fmla="*/ 2147483647 h 10"/>
                    <a:gd name="T10" fmla="*/ 0 w 29"/>
                    <a:gd name="T11" fmla="*/ 2147483647 h 10"/>
                    <a:gd name="T12" fmla="*/ 2147483647 w 29"/>
                    <a:gd name="T13" fmla="*/ 2147483647 h 10"/>
                    <a:gd name="T14" fmla="*/ 2147483647 w 29"/>
                    <a:gd name="T15" fmla="*/ 2147483647 h 10"/>
                    <a:gd name="T16" fmla="*/ 2147483647 w 29"/>
                    <a:gd name="T17" fmla="*/ 2147483647 h 10"/>
                    <a:gd name="T18" fmla="*/ 2147483647 w 29"/>
                    <a:gd name="T19" fmla="*/ 2147483647 h 10"/>
                    <a:gd name="T20" fmla="*/ 2147483647 w 29"/>
                    <a:gd name="T21" fmla="*/ 2147483647 h 10"/>
                    <a:gd name="T22" fmla="*/ 2147483647 w 29"/>
                    <a:gd name="T23" fmla="*/ 2147483647 h 10"/>
                    <a:gd name="T24" fmla="*/ 2147483647 w 29"/>
                    <a:gd name="T25" fmla="*/ 2147483647 h 10"/>
                    <a:gd name="T26" fmla="*/ 2147483647 w 29"/>
                    <a:gd name="T27" fmla="*/ 2147483647 h 10"/>
                    <a:gd name="T28" fmla="*/ 2147483647 w 29"/>
                    <a:gd name="T29" fmla="*/ 2147483647 h 10"/>
                    <a:gd name="T30" fmla="*/ 2147483647 w 29"/>
                    <a:gd name="T31" fmla="*/ 2147483647 h 10"/>
                    <a:gd name="T32" fmla="*/ 2147483647 w 29"/>
                    <a:gd name="T33" fmla="*/ 2147483647 h 10"/>
                    <a:gd name="T34" fmla="*/ 2147483647 w 29"/>
                    <a:gd name="T35" fmla="*/ 2147483647 h 10"/>
                    <a:gd name="T36" fmla="*/ 2147483647 w 29"/>
                    <a:gd name="T37" fmla="*/ 2147483647 h 10"/>
                    <a:gd name="T38" fmla="*/ 2147483647 w 29"/>
                    <a:gd name="T39" fmla="*/ 2147483647 h 10"/>
                    <a:gd name="T40" fmla="*/ 2147483647 w 29"/>
                    <a:gd name="T41" fmla="*/ 2147483647 h 10"/>
                    <a:gd name="T42" fmla="*/ 2147483647 w 29"/>
                    <a:gd name="T43" fmla="*/ 2147483647 h 10"/>
                    <a:gd name="T44" fmla="*/ 2147483647 w 29"/>
                    <a:gd name="T45" fmla="*/ 2147483647 h 10"/>
                    <a:gd name="T46" fmla="*/ 2147483647 w 29"/>
                    <a:gd name="T47" fmla="*/ 2147483647 h 10"/>
                    <a:gd name="T48" fmla="*/ 2147483647 w 29"/>
                    <a:gd name="T49" fmla="*/ 2147483647 h 10"/>
                    <a:gd name="T50" fmla="*/ 2147483647 w 29"/>
                    <a:gd name="T51" fmla="*/ 2147483647 h 10"/>
                    <a:gd name="T52" fmla="*/ 2147483647 w 29"/>
                    <a:gd name="T53" fmla="*/ 2147483647 h 10"/>
                    <a:gd name="T54" fmla="*/ 2147483647 w 29"/>
                    <a:gd name="T55" fmla="*/ 2147483647 h 10"/>
                    <a:gd name="T56" fmla="*/ 2147483647 w 29"/>
                    <a:gd name="T57" fmla="*/ 2147483647 h 10"/>
                    <a:gd name="T58" fmla="*/ 2147483647 w 29"/>
                    <a:gd name="T59" fmla="*/ 2147483647 h 10"/>
                    <a:gd name="T60" fmla="*/ 2147483647 w 29"/>
                    <a:gd name="T61" fmla="*/ 2147483647 h 10"/>
                    <a:gd name="T62" fmla="*/ 2147483647 w 29"/>
                    <a:gd name="T63" fmla="*/ 2147483647 h 10"/>
                    <a:gd name="T64" fmla="*/ 2147483647 w 29"/>
                    <a:gd name="T65" fmla="*/ 2147483647 h 10"/>
                    <a:gd name="T66" fmla="*/ 2147483647 w 29"/>
                    <a:gd name="T67" fmla="*/ 2147483647 h 10"/>
                    <a:gd name="T68" fmla="*/ 2147483647 w 29"/>
                    <a:gd name="T69" fmla="*/ 2147483647 h 10"/>
                    <a:gd name="T70" fmla="*/ 2147483647 w 29"/>
                    <a:gd name="T71" fmla="*/ 2147483647 h 10"/>
                    <a:gd name="T72" fmla="*/ 2147483647 w 29"/>
                    <a:gd name="T73" fmla="*/ 2147483647 h 10"/>
                    <a:gd name="T74" fmla="*/ 2147483647 w 29"/>
                    <a:gd name="T75" fmla="*/ 2147483647 h 10"/>
                    <a:gd name="T76" fmla="*/ 2147483647 w 29"/>
                    <a:gd name="T77" fmla="*/ 2147483647 h 10"/>
                    <a:gd name="T78" fmla="*/ 2147483647 w 29"/>
                    <a:gd name="T79" fmla="*/ 2147483647 h 10"/>
                    <a:gd name="T80" fmla="*/ 2147483647 w 29"/>
                    <a:gd name="T81" fmla="*/ 2147483647 h 10"/>
                    <a:gd name="T82" fmla="*/ 2147483647 w 29"/>
                    <a:gd name="T83" fmla="*/ 2147483647 h 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10">
                      <a:moveTo>
                        <a:pt x="29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lnTo>
                        <a:pt x="29" y="2"/>
                      </a:lnTo>
                      <a:close/>
                      <a:moveTo>
                        <a:pt x="13" y="2"/>
                      </a:move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2"/>
                        <a:pt x="13" y="2"/>
                      </a:cubicBezTo>
                      <a:close/>
                      <a:moveTo>
                        <a:pt x="1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7"/>
                      </a:lnTo>
                      <a:close/>
                      <a:moveTo>
                        <a:pt x="11" y="8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lnTo>
                        <a:pt x="11" y="8"/>
                      </a:lnTo>
                      <a:close/>
                      <a:moveTo>
                        <a:pt x="12" y="8"/>
                      </a:move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8"/>
                        <a:pt x="12" y="8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2" y="4"/>
                        <a:pt x="12" y="4"/>
                      </a:cubicBezTo>
                      <a:cubicBezTo>
                        <a:pt x="12" y="4"/>
                        <a:pt x="12" y="5"/>
                        <a:pt x="12" y="5"/>
                      </a:cubicBezTo>
                      <a:cubicBezTo>
                        <a:pt x="12" y="5"/>
                        <a:pt x="12" y="6"/>
                        <a:pt x="12" y="6"/>
                      </a:cubicBezTo>
                      <a:close/>
                      <a:moveTo>
                        <a:pt x="12" y="3"/>
                      </a:move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lose/>
                      <a:moveTo>
                        <a:pt x="14" y="8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lnTo>
                        <a:pt x="14" y="8"/>
                      </a:lnTo>
                      <a:close/>
                      <a:moveTo>
                        <a:pt x="14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lnTo>
                        <a:pt x="14" y="6"/>
                      </a:lnTo>
                      <a:close/>
                      <a:moveTo>
                        <a:pt x="29" y="9"/>
                      </a:move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lnTo>
                        <a:pt x="29" y="9"/>
                      </a:lnTo>
                      <a:close/>
                      <a:moveTo>
                        <a:pt x="29" y="6"/>
                      </a:move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29" y="3"/>
                        <a:pt x="29" y="3"/>
                        <a:pt x="29" y="3"/>
                      </a:cubicBezTo>
                      <a:lnTo>
                        <a:pt x="29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115">
                  <a:extLst>
                    <a:ext uri="{FF2B5EF4-FFF2-40B4-BE49-F238E27FC236}">
                      <a16:creationId xmlns:a16="http://schemas.microsoft.com/office/drawing/2014/main" id="{0BA18606-A10E-4BD0-89EF-70F2C60E50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5606" y="2065348"/>
                  <a:ext cx="90488" cy="23813"/>
                </a:xfrm>
                <a:custGeom>
                  <a:avLst/>
                  <a:gdLst>
                    <a:gd name="T0" fmla="*/ 0 w 29"/>
                    <a:gd name="T1" fmla="*/ 2147483647 h 8"/>
                    <a:gd name="T2" fmla="*/ 2147483647 w 29"/>
                    <a:gd name="T3" fmla="*/ 2147483647 h 8"/>
                    <a:gd name="T4" fmla="*/ 2147483647 w 29"/>
                    <a:gd name="T5" fmla="*/ 2147483647 h 8"/>
                    <a:gd name="T6" fmla="*/ 2147483647 w 29"/>
                    <a:gd name="T7" fmla="*/ 2147483647 h 8"/>
                    <a:gd name="T8" fmla="*/ 2147483647 w 29"/>
                    <a:gd name="T9" fmla="*/ 2147483647 h 8"/>
                    <a:gd name="T10" fmla="*/ 0 w 29"/>
                    <a:gd name="T11" fmla="*/ 2147483647 h 8"/>
                    <a:gd name="T12" fmla="*/ 2147483647 w 29"/>
                    <a:gd name="T13" fmla="*/ 2147483647 h 8"/>
                    <a:gd name="T14" fmla="*/ 2147483647 w 29"/>
                    <a:gd name="T15" fmla="*/ 2147483647 h 8"/>
                    <a:gd name="T16" fmla="*/ 2147483647 w 29"/>
                    <a:gd name="T17" fmla="*/ 2147483647 h 8"/>
                    <a:gd name="T18" fmla="*/ 2147483647 w 29"/>
                    <a:gd name="T19" fmla="*/ 2147483647 h 8"/>
                    <a:gd name="T20" fmla="*/ 2147483647 w 29"/>
                    <a:gd name="T21" fmla="*/ 2147483647 h 8"/>
                    <a:gd name="T22" fmla="*/ 2147483647 w 29"/>
                    <a:gd name="T23" fmla="*/ 2147483647 h 8"/>
                    <a:gd name="T24" fmla="*/ 2147483647 w 29"/>
                    <a:gd name="T25" fmla="*/ 2147483647 h 8"/>
                    <a:gd name="T26" fmla="*/ 2147483647 w 29"/>
                    <a:gd name="T27" fmla="*/ 2147483647 h 8"/>
                    <a:gd name="T28" fmla="*/ 2147483647 w 29"/>
                    <a:gd name="T29" fmla="*/ 2147483647 h 8"/>
                    <a:gd name="T30" fmla="*/ 2147483647 w 29"/>
                    <a:gd name="T31" fmla="*/ 2147483647 h 8"/>
                    <a:gd name="T32" fmla="*/ 2147483647 w 29"/>
                    <a:gd name="T33" fmla="*/ 2147483647 h 8"/>
                    <a:gd name="T34" fmla="*/ 2147483647 w 29"/>
                    <a:gd name="T35" fmla="*/ 2147483647 h 8"/>
                    <a:gd name="T36" fmla="*/ 2147483647 w 29"/>
                    <a:gd name="T37" fmla="*/ 2147483647 h 8"/>
                    <a:gd name="T38" fmla="*/ 2147483647 w 29"/>
                    <a:gd name="T39" fmla="*/ 2147483647 h 8"/>
                    <a:gd name="T40" fmla="*/ 2147483647 w 29"/>
                    <a:gd name="T41" fmla="*/ 2147483647 h 8"/>
                    <a:gd name="T42" fmla="*/ 2147483647 w 29"/>
                    <a:gd name="T43" fmla="*/ 2147483647 h 8"/>
                    <a:gd name="T44" fmla="*/ 2147483647 w 29"/>
                    <a:gd name="T45" fmla="*/ 2147483647 h 8"/>
                    <a:gd name="T46" fmla="*/ 2147483647 w 29"/>
                    <a:gd name="T47" fmla="*/ 2147483647 h 8"/>
                    <a:gd name="T48" fmla="*/ 2147483647 w 29"/>
                    <a:gd name="T49" fmla="*/ 2147483647 h 8"/>
                    <a:gd name="T50" fmla="*/ 2147483647 w 29"/>
                    <a:gd name="T51" fmla="*/ 2147483647 h 8"/>
                    <a:gd name="T52" fmla="*/ 2147483647 w 29"/>
                    <a:gd name="T53" fmla="*/ 2147483647 h 8"/>
                    <a:gd name="T54" fmla="*/ 2147483647 w 29"/>
                    <a:gd name="T55" fmla="*/ 2147483647 h 8"/>
                    <a:gd name="T56" fmla="*/ 2147483647 w 29"/>
                    <a:gd name="T57" fmla="*/ 2147483647 h 8"/>
                    <a:gd name="T58" fmla="*/ 2147483647 w 29"/>
                    <a:gd name="T59" fmla="*/ 2147483647 h 8"/>
                    <a:gd name="T60" fmla="*/ 2147483647 w 29"/>
                    <a:gd name="T61" fmla="*/ 2147483647 h 8"/>
                    <a:gd name="T62" fmla="*/ 2147483647 w 29"/>
                    <a:gd name="T63" fmla="*/ 2147483647 h 8"/>
                    <a:gd name="T64" fmla="*/ 2147483647 w 29"/>
                    <a:gd name="T65" fmla="*/ 2147483647 h 8"/>
                    <a:gd name="T66" fmla="*/ 2147483647 w 29"/>
                    <a:gd name="T67" fmla="*/ 2147483647 h 8"/>
                    <a:gd name="T68" fmla="*/ 2147483647 w 29"/>
                    <a:gd name="T69" fmla="*/ 2147483647 h 8"/>
                    <a:gd name="T70" fmla="*/ 2147483647 w 29"/>
                    <a:gd name="T71" fmla="*/ 2147483647 h 8"/>
                    <a:gd name="T72" fmla="*/ 2147483647 w 29"/>
                    <a:gd name="T73" fmla="*/ 2147483647 h 8"/>
                    <a:gd name="T74" fmla="*/ 2147483647 w 29"/>
                    <a:gd name="T75" fmla="*/ 2147483647 h 8"/>
                    <a:gd name="T76" fmla="*/ 2147483647 w 29"/>
                    <a:gd name="T77" fmla="*/ 2147483647 h 8"/>
                    <a:gd name="T78" fmla="*/ 2147483647 w 29"/>
                    <a:gd name="T79" fmla="*/ 2147483647 h 8"/>
                    <a:gd name="T80" fmla="*/ 2147483647 w 29"/>
                    <a:gd name="T81" fmla="*/ 2147483647 h 8"/>
                    <a:gd name="T82" fmla="*/ 2147483647 w 29"/>
                    <a:gd name="T83" fmla="*/ 0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9" h="8">
                      <a:moveTo>
                        <a:pt x="29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9" y="7"/>
                        <a:pt x="29" y="7"/>
                        <a:pt x="29" y="7"/>
                      </a:cubicBezTo>
                      <a:lnTo>
                        <a:pt x="29" y="0"/>
                      </a:lnTo>
                      <a:close/>
                      <a:moveTo>
                        <a:pt x="13" y="1"/>
                      </a:moveTo>
                      <a:cubicBezTo>
                        <a:pt x="14" y="1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1"/>
                        <a:pt x="13" y="1"/>
                      </a:cubicBezTo>
                      <a:close/>
                      <a:moveTo>
                        <a:pt x="1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7"/>
                      </a:lnTo>
                      <a:close/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lnTo>
                        <a:pt x="2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lnTo>
                        <a:pt x="9" y="7"/>
                      </a:lnTo>
                      <a:close/>
                      <a:moveTo>
                        <a:pt x="11" y="7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lnTo>
                        <a:pt x="11" y="7"/>
                      </a:lnTo>
                      <a:close/>
                      <a:moveTo>
                        <a:pt x="12" y="7"/>
                      </a:move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7"/>
                        <a:pt x="12" y="7"/>
                      </a:cubicBezTo>
                      <a:close/>
                      <a:moveTo>
                        <a:pt x="12" y="5"/>
                      </a:moveTo>
                      <a:cubicBezTo>
                        <a:pt x="12" y="5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3"/>
                        <a:pt x="12" y="4"/>
                        <a:pt x="12" y="4"/>
                      </a:cubicBezTo>
                      <a:cubicBezTo>
                        <a:pt x="12" y="4"/>
                        <a:pt x="12" y="5"/>
                        <a:pt x="12" y="5"/>
                      </a:cubicBezTo>
                      <a:close/>
                      <a:moveTo>
                        <a:pt x="12" y="3"/>
                      </a:move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2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2" y="3"/>
                      </a:cubicBezTo>
                      <a:close/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lnTo>
                        <a:pt x="14" y="7"/>
                      </a:lnTo>
                      <a:close/>
                      <a:moveTo>
                        <a:pt x="14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lnTo>
                        <a:pt x="14" y="5"/>
                      </a:lnTo>
                      <a:close/>
                      <a:moveTo>
                        <a:pt x="29" y="6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29" y="3"/>
                        <a:pt x="29" y="3"/>
                        <a:pt x="29" y="3"/>
                      </a:cubicBezTo>
                      <a:lnTo>
                        <a:pt x="29" y="6"/>
                      </a:lnTo>
                      <a:close/>
                      <a:moveTo>
                        <a:pt x="29" y="3"/>
                      </a:move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16">
                  <a:extLst>
                    <a:ext uri="{FF2B5EF4-FFF2-40B4-BE49-F238E27FC236}">
                      <a16:creationId xmlns:a16="http://schemas.microsoft.com/office/drawing/2014/main" id="{E8609A75-F98D-4D07-AE0F-72ACC88AC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0943" y="1549408"/>
                  <a:ext cx="747714" cy="603253"/>
                </a:xfrm>
                <a:custGeom>
                  <a:avLst/>
                  <a:gdLst>
                    <a:gd name="T0" fmla="*/ 2147483647 w 471"/>
                    <a:gd name="T1" fmla="*/ 2147483647 h 380"/>
                    <a:gd name="T2" fmla="*/ 2147483647 w 471"/>
                    <a:gd name="T3" fmla="*/ 2147483647 h 380"/>
                    <a:gd name="T4" fmla="*/ 2147483647 w 471"/>
                    <a:gd name="T5" fmla="*/ 2147483647 h 380"/>
                    <a:gd name="T6" fmla="*/ 2147483647 w 471"/>
                    <a:gd name="T7" fmla="*/ 2147483647 h 380"/>
                    <a:gd name="T8" fmla="*/ 2147483647 w 471"/>
                    <a:gd name="T9" fmla="*/ 2147483647 h 380"/>
                    <a:gd name="T10" fmla="*/ 2147483647 w 471"/>
                    <a:gd name="T11" fmla="*/ 2147483647 h 380"/>
                    <a:gd name="T12" fmla="*/ 2147483647 w 471"/>
                    <a:gd name="T13" fmla="*/ 0 h 380"/>
                    <a:gd name="T14" fmla="*/ 0 w 471"/>
                    <a:gd name="T15" fmla="*/ 2147483647 h 380"/>
                    <a:gd name="T16" fmla="*/ 0 w 471"/>
                    <a:gd name="T17" fmla="*/ 2147483647 h 380"/>
                    <a:gd name="T18" fmla="*/ 2147483647 w 471"/>
                    <a:gd name="T19" fmla="*/ 2147483647 h 380"/>
                    <a:gd name="T20" fmla="*/ 2147483647 w 471"/>
                    <a:gd name="T21" fmla="*/ 2147483647 h 380"/>
                    <a:gd name="T22" fmla="*/ 2147483647 w 471"/>
                    <a:gd name="T23" fmla="*/ 2147483647 h 380"/>
                    <a:gd name="T24" fmla="*/ 2147483647 w 471"/>
                    <a:gd name="T25" fmla="*/ 2147483647 h 380"/>
                    <a:gd name="T26" fmla="*/ 2147483647 w 471"/>
                    <a:gd name="T27" fmla="*/ 2147483647 h 380"/>
                    <a:gd name="T28" fmla="*/ 2147483647 w 471"/>
                    <a:gd name="T29" fmla="*/ 2147483647 h 380"/>
                    <a:gd name="T30" fmla="*/ 2147483647 w 471"/>
                    <a:gd name="T31" fmla="*/ 2147483647 h 380"/>
                    <a:gd name="T32" fmla="*/ 2147483647 w 471"/>
                    <a:gd name="T33" fmla="*/ 2147483647 h 380"/>
                    <a:gd name="T34" fmla="*/ 2147483647 w 471"/>
                    <a:gd name="T35" fmla="*/ 2147483647 h 380"/>
                    <a:gd name="T36" fmla="*/ 2147483647 w 471"/>
                    <a:gd name="T37" fmla="*/ 2147483647 h 380"/>
                    <a:gd name="T38" fmla="*/ 2147483647 w 471"/>
                    <a:gd name="T39" fmla="*/ 2147483647 h 380"/>
                    <a:gd name="T40" fmla="*/ 2147483647 w 471"/>
                    <a:gd name="T41" fmla="*/ 2147483647 h 380"/>
                    <a:gd name="T42" fmla="*/ 2147483647 w 471"/>
                    <a:gd name="T43" fmla="*/ 2147483647 h 380"/>
                    <a:gd name="T44" fmla="*/ 2147483647 w 471"/>
                    <a:gd name="T45" fmla="*/ 2147483647 h 380"/>
                    <a:gd name="T46" fmla="*/ 2147483647 w 471"/>
                    <a:gd name="T47" fmla="*/ 2147483647 h 380"/>
                    <a:gd name="T48" fmla="*/ 2147483647 w 471"/>
                    <a:gd name="T49" fmla="*/ 2147483647 h 380"/>
                    <a:gd name="T50" fmla="*/ 2147483647 w 471"/>
                    <a:gd name="T51" fmla="*/ 2147483647 h 380"/>
                    <a:gd name="T52" fmla="*/ 2147483647 w 471"/>
                    <a:gd name="T53" fmla="*/ 2147483647 h 380"/>
                    <a:gd name="T54" fmla="*/ 2147483647 w 471"/>
                    <a:gd name="T55" fmla="*/ 2147483647 h 380"/>
                    <a:gd name="T56" fmla="*/ 2147483647 w 471"/>
                    <a:gd name="T57" fmla="*/ 2147483647 h 380"/>
                    <a:gd name="T58" fmla="*/ 2147483647 w 471"/>
                    <a:gd name="T59" fmla="*/ 2147483647 h 380"/>
                    <a:gd name="T60" fmla="*/ 2147483647 w 471"/>
                    <a:gd name="T61" fmla="*/ 2147483647 h 380"/>
                    <a:gd name="T62" fmla="*/ 2147483647 w 471"/>
                    <a:gd name="T63" fmla="*/ 2147483647 h 380"/>
                    <a:gd name="T64" fmla="*/ 2147483647 w 471"/>
                    <a:gd name="T65" fmla="*/ 2147483647 h 380"/>
                    <a:gd name="T66" fmla="*/ 2147483647 w 471"/>
                    <a:gd name="T67" fmla="*/ 2147483647 h 380"/>
                    <a:gd name="T68" fmla="*/ 2147483647 w 471"/>
                    <a:gd name="T69" fmla="*/ 2147483647 h 380"/>
                    <a:gd name="T70" fmla="*/ 2147483647 w 471"/>
                    <a:gd name="T71" fmla="*/ 2147483647 h 380"/>
                    <a:gd name="T72" fmla="*/ 2147483647 w 471"/>
                    <a:gd name="T73" fmla="*/ 2147483647 h 3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71" h="380">
                      <a:moveTo>
                        <a:pt x="399" y="57"/>
                      </a:moveTo>
                      <a:lnTo>
                        <a:pt x="371" y="61"/>
                      </a:lnTo>
                      <a:lnTo>
                        <a:pt x="371" y="53"/>
                      </a:lnTo>
                      <a:lnTo>
                        <a:pt x="281" y="34"/>
                      </a:lnTo>
                      <a:lnTo>
                        <a:pt x="246" y="40"/>
                      </a:lnTo>
                      <a:lnTo>
                        <a:pt x="246" y="26"/>
                      </a:lnTo>
                      <a:lnTo>
                        <a:pt x="131" y="0"/>
                      </a:lnTo>
                      <a:lnTo>
                        <a:pt x="0" y="30"/>
                      </a:lnTo>
                      <a:lnTo>
                        <a:pt x="0" y="370"/>
                      </a:lnTo>
                      <a:lnTo>
                        <a:pt x="131" y="380"/>
                      </a:lnTo>
                      <a:lnTo>
                        <a:pt x="246" y="372"/>
                      </a:lnTo>
                      <a:lnTo>
                        <a:pt x="246" y="366"/>
                      </a:lnTo>
                      <a:lnTo>
                        <a:pt x="281" y="368"/>
                      </a:lnTo>
                      <a:lnTo>
                        <a:pt x="371" y="360"/>
                      </a:lnTo>
                      <a:lnTo>
                        <a:pt x="371" y="356"/>
                      </a:lnTo>
                      <a:lnTo>
                        <a:pt x="397" y="358"/>
                      </a:lnTo>
                      <a:lnTo>
                        <a:pt x="471" y="352"/>
                      </a:lnTo>
                      <a:lnTo>
                        <a:pt x="471" y="75"/>
                      </a:lnTo>
                      <a:lnTo>
                        <a:pt x="399" y="57"/>
                      </a:lnTo>
                      <a:close/>
                      <a:moveTo>
                        <a:pt x="236" y="358"/>
                      </a:moveTo>
                      <a:lnTo>
                        <a:pt x="142" y="366"/>
                      </a:lnTo>
                      <a:lnTo>
                        <a:pt x="142" y="18"/>
                      </a:lnTo>
                      <a:lnTo>
                        <a:pt x="236" y="38"/>
                      </a:lnTo>
                      <a:lnTo>
                        <a:pt x="236" y="358"/>
                      </a:lnTo>
                      <a:close/>
                      <a:moveTo>
                        <a:pt x="363" y="350"/>
                      </a:moveTo>
                      <a:lnTo>
                        <a:pt x="289" y="354"/>
                      </a:lnTo>
                      <a:lnTo>
                        <a:pt x="289" y="47"/>
                      </a:lnTo>
                      <a:lnTo>
                        <a:pt x="363" y="63"/>
                      </a:lnTo>
                      <a:lnTo>
                        <a:pt x="363" y="350"/>
                      </a:lnTo>
                      <a:close/>
                      <a:moveTo>
                        <a:pt x="467" y="342"/>
                      </a:moveTo>
                      <a:lnTo>
                        <a:pt x="406" y="346"/>
                      </a:lnTo>
                      <a:lnTo>
                        <a:pt x="406" y="71"/>
                      </a:lnTo>
                      <a:lnTo>
                        <a:pt x="467" y="83"/>
                      </a:lnTo>
                      <a:lnTo>
                        <a:pt x="467" y="3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117">
                  <a:extLst>
                    <a:ext uri="{FF2B5EF4-FFF2-40B4-BE49-F238E27FC236}">
                      <a16:creationId xmlns:a16="http://schemas.microsoft.com/office/drawing/2014/main" id="{F0F17176-FE22-4A90-B727-6E3DD68F73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38626" y="1671647"/>
                  <a:ext cx="87313" cy="420690"/>
                </a:xfrm>
                <a:custGeom>
                  <a:avLst/>
                  <a:gdLst>
                    <a:gd name="T0" fmla="*/ 2147483647 w 55"/>
                    <a:gd name="T1" fmla="*/ 2147483647 h 265"/>
                    <a:gd name="T2" fmla="*/ 0 w 55"/>
                    <a:gd name="T3" fmla="*/ 0 h 265"/>
                    <a:gd name="T4" fmla="*/ 0 w 55"/>
                    <a:gd name="T5" fmla="*/ 2147483647 h 265"/>
                    <a:gd name="T6" fmla="*/ 2147483647 w 55"/>
                    <a:gd name="T7" fmla="*/ 2147483647 h 265"/>
                    <a:gd name="T8" fmla="*/ 2147483647 w 55"/>
                    <a:gd name="T9" fmla="*/ 2147483647 h 265"/>
                    <a:gd name="T10" fmla="*/ 2147483647 w 55"/>
                    <a:gd name="T11" fmla="*/ 2147483647 h 265"/>
                    <a:gd name="T12" fmla="*/ 2147483647 w 55"/>
                    <a:gd name="T13" fmla="*/ 2147483647 h 265"/>
                    <a:gd name="T14" fmla="*/ 2147483647 w 55"/>
                    <a:gd name="T15" fmla="*/ 2147483647 h 265"/>
                    <a:gd name="T16" fmla="*/ 2147483647 w 55"/>
                    <a:gd name="T17" fmla="*/ 2147483647 h 265"/>
                    <a:gd name="T18" fmla="*/ 2147483647 w 55"/>
                    <a:gd name="T19" fmla="*/ 2147483647 h 265"/>
                    <a:gd name="T20" fmla="*/ 2147483647 w 55"/>
                    <a:gd name="T21" fmla="*/ 2147483647 h 265"/>
                    <a:gd name="T22" fmla="*/ 2147483647 w 55"/>
                    <a:gd name="T23" fmla="*/ 2147483647 h 265"/>
                    <a:gd name="T24" fmla="*/ 2147483647 w 55"/>
                    <a:gd name="T25" fmla="*/ 2147483647 h 265"/>
                    <a:gd name="T26" fmla="*/ 2147483647 w 55"/>
                    <a:gd name="T27" fmla="*/ 2147483647 h 265"/>
                    <a:gd name="T28" fmla="*/ 2147483647 w 55"/>
                    <a:gd name="T29" fmla="*/ 2147483647 h 265"/>
                    <a:gd name="T30" fmla="*/ 2147483647 w 55"/>
                    <a:gd name="T31" fmla="*/ 2147483647 h 265"/>
                    <a:gd name="T32" fmla="*/ 2147483647 w 55"/>
                    <a:gd name="T33" fmla="*/ 2147483647 h 265"/>
                    <a:gd name="T34" fmla="*/ 2147483647 w 55"/>
                    <a:gd name="T35" fmla="*/ 2147483647 h 265"/>
                    <a:gd name="T36" fmla="*/ 2147483647 w 55"/>
                    <a:gd name="T37" fmla="*/ 2147483647 h 265"/>
                    <a:gd name="T38" fmla="*/ 2147483647 w 55"/>
                    <a:gd name="T39" fmla="*/ 2147483647 h 265"/>
                    <a:gd name="T40" fmla="*/ 2147483647 w 55"/>
                    <a:gd name="T41" fmla="*/ 2147483647 h 265"/>
                    <a:gd name="T42" fmla="*/ 2147483647 w 55"/>
                    <a:gd name="T43" fmla="*/ 2147483647 h 265"/>
                    <a:gd name="T44" fmla="*/ 2147483647 w 55"/>
                    <a:gd name="T45" fmla="*/ 2147483647 h 265"/>
                    <a:gd name="T46" fmla="*/ 2147483647 w 55"/>
                    <a:gd name="T47" fmla="*/ 2147483647 h 265"/>
                    <a:gd name="T48" fmla="*/ 2147483647 w 55"/>
                    <a:gd name="T49" fmla="*/ 2147483647 h 265"/>
                    <a:gd name="T50" fmla="*/ 2147483647 w 55"/>
                    <a:gd name="T51" fmla="*/ 2147483647 h 265"/>
                    <a:gd name="T52" fmla="*/ 2147483647 w 55"/>
                    <a:gd name="T53" fmla="*/ 2147483647 h 265"/>
                    <a:gd name="T54" fmla="*/ 2147483647 w 55"/>
                    <a:gd name="T55" fmla="*/ 2147483647 h 265"/>
                    <a:gd name="T56" fmla="*/ 2147483647 w 55"/>
                    <a:gd name="T57" fmla="*/ 2147483647 h 265"/>
                    <a:gd name="T58" fmla="*/ 2147483647 w 55"/>
                    <a:gd name="T59" fmla="*/ 2147483647 h 265"/>
                    <a:gd name="T60" fmla="*/ 2147483647 w 55"/>
                    <a:gd name="T61" fmla="*/ 2147483647 h 265"/>
                    <a:gd name="T62" fmla="*/ 2147483647 w 55"/>
                    <a:gd name="T63" fmla="*/ 2147483647 h 265"/>
                    <a:gd name="T64" fmla="*/ 2147483647 w 55"/>
                    <a:gd name="T65" fmla="*/ 2147483647 h 265"/>
                    <a:gd name="T66" fmla="*/ 2147483647 w 55"/>
                    <a:gd name="T67" fmla="*/ 2147483647 h 265"/>
                    <a:gd name="T68" fmla="*/ 2147483647 w 55"/>
                    <a:gd name="T69" fmla="*/ 2147483647 h 265"/>
                    <a:gd name="T70" fmla="*/ 2147483647 w 55"/>
                    <a:gd name="T71" fmla="*/ 2147483647 h 265"/>
                    <a:gd name="T72" fmla="*/ 2147483647 w 55"/>
                    <a:gd name="T73" fmla="*/ 2147483647 h 265"/>
                    <a:gd name="T74" fmla="*/ 2147483647 w 55"/>
                    <a:gd name="T75" fmla="*/ 2147483647 h 265"/>
                    <a:gd name="T76" fmla="*/ 2147483647 w 55"/>
                    <a:gd name="T77" fmla="*/ 2147483647 h 265"/>
                    <a:gd name="T78" fmla="*/ 2147483647 w 55"/>
                    <a:gd name="T79" fmla="*/ 2147483647 h 265"/>
                    <a:gd name="T80" fmla="*/ 2147483647 w 55"/>
                    <a:gd name="T81" fmla="*/ 2147483647 h 265"/>
                    <a:gd name="T82" fmla="*/ 2147483647 w 55"/>
                    <a:gd name="T83" fmla="*/ 2147483647 h 265"/>
                    <a:gd name="T84" fmla="*/ 2147483647 w 55"/>
                    <a:gd name="T85" fmla="*/ 2147483647 h 265"/>
                    <a:gd name="T86" fmla="*/ 2147483647 w 55"/>
                    <a:gd name="T87" fmla="*/ 2147483647 h 265"/>
                    <a:gd name="T88" fmla="*/ 2147483647 w 55"/>
                    <a:gd name="T89" fmla="*/ 2147483647 h 265"/>
                    <a:gd name="T90" fmla="*/ 2147483647 w 55"/>
                    <a:gd name="T91" fmla="*/ 2147483647 h 265"/>
                    <a:gd name="T92" fmla="*/ 2147483647 w 55"/>
                    <a:gd name="T93" fmla="*/ 2147483647 h 265"/>
                    <a:gd name="T94" fmla="*/ 2147483647 w 55"/>
                    <a:gd name="T95" fmla="*/ 2147483647 h 265"/>
                    <a:gd name="T96" fmla="*/ 2147483647 w 55"/>
                    <a:gd name="T97" fmla="*/ 2147483647 h 265"/>
                    <a:gd name="T98" fmla="*/ 2147483647 w 55"/>
                    <a:gd name="T99" fmla="*/ 2147483647 h 265"/>
                    <a:gd name="T100" fmla="*/ 2147483647 w 55"/>
                    <a:gd name="T101" fmla="*/ 2147483647 h 265"/>
                    <a:gd name="T102" fmla="*/ 2147483647 w 55"/>
                    <a:gd name="T103" fmla="*/ 2147483647 h 265"/>
                    <a:gd name="T104" fmla="*/ 2147483647 w 55"/>
                    <a:gd name="T105" fmla="*/ 2147483647 h 265"/>
                    <a:gd name="T106" fmla="*/ 2147483647 w 55"/>
                    <a:gd name="T107" fmla="*/ 2147483647 h 265"/>
                    <a:gd name="T108" fmla="*/ 2147483647 w 55"/>
                    <a:gd name="T109" fmla="*/ 2147483647 h 265"/>
                    <a:gd name="T110" fmla="*/ 2147483647 w 55"/>
                    <a:gd name="T111" fmla="*/ 2147483647 h 265"/>
                    <a:gd name="T112" fmla="*/ 2147483647 w 55"/>
                    <a:gd name="T113" fmla="*/ 2147483647 h 265"/>
                    <a:gd name="T114" fmla="*/ 2147483647 w 55"/>
                    <a:gd name="T115" fmla="*/ 2147483647 h 265"/>
                    <a:gd name="T116" fmla="*/ 2147483647 w 55"/>
                    <a:gd name="T117" fmla="*/ 2147483647 h 265"/>
                    <a:gd name="T118" fmla="*/ 2147483647 w 55"/>
                    <a:gd name="T119" fmla="*/ 2147483647 h 26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5" h="265">
                      <a:moveTo>
                        <a:pt x="55" y="9"/>
                      </a:moveTo>
                      <a:lnTo>
                        <a:pt x="0" y="0"/>
                      </a:lnTo>
                      <a:lnTo>
                        <a:pt x="0" y="265"/>
                      </a:lnTo>
                      <a:lnTo>
                        <a:pt x="55" y="262"/>
                      </a:lnTo>
                      <a:lnTo>
                        <a:pt x="55" y="9"/>
                      </a:lnTo>
                      <a:close/>
                      <a:moveTo>
                        <a:pt x="53" y="256"/>
                      </a:moveTo>
                      <a:lnTo>
                        <a:pt x="2" y="260"/>
                      </a:lnTo>
                      <a:lnTo>
                        <a:pt x="2" y="242"/>
                      </a:lnTo>
                      <a:lnTo>
                        <a:pt x="53" y="240"/>
                      </a:lnTo>
                      <a:lnTo>
                        <a:pt x="53" y="256"/>
                      </a:lnTo>
                      <a:close/>
                      <a:moveTo>
                        <a:pt x="53" y="234"/>
                      </a:moveTo>
                      <a:lnTo>
                        <a:pt x="2" y="236"/>
                      </a:lnTo>
                      <a:lnTo>
                        <a:pt x="2" y="219"/>
                      </a:lnTo>
                      <a:lnTo>
                        <a:pt x="53" y="219"/>
                      </a:lnTo>
                      <a:lnTo>
                        <a:pt x="53" y="234"/>
                      </a:lnTo>
                      <a:close/>
                      <a:moveTo>
                        <a:pt x="53" y="211"/>
                      </a:moveTo>
                      <a:lnTo>
                        <a:pt x="2" y="213"/>
                      </a:lnTo>
                      <a:lnTo>
                        <a:pt x="2" y="195"/>
                      </a:lnTo>
                      <a:lnTo>
                        <a:pt x="53" y="195"/>
                      </a:lnTo>
                      <a:lnTo>
                        <a:pt x="53" y="211"/>
                      </a:lnTo>
                      <a:close/>
                      <a:moveTo>
                        <a:pt x="53" y="189"/>
                      </a:moveTo>
                      <a:lnTo>
                        <a:pt x="2" y="187"/>
                      </a:lnTo>
                      <a:lnTo>
                        <a:pt x="2" y="172"/>
                      </a:lnTo>
                      <a:lnTo>
                        <a:pt x="53" y="174"/>
                      </a:lnTo>
                      <a:lnTo>
                        <a:pt x="53" y="189"/>
                      </a:lnTo>
                      <a:close/>
                      <a:moveTo>
                        <a:pt x="53" y="166"/>
                      </a:moveTo>
                      <a:lnTo>
                        <a:pt x="2" y="164"/>
                      </a:lnTo>
                      <a:lnTo>
                        <a:pt x="2" y="148"/>
                      </a:lnTo>
                      <a:lnTo>
                        <a:pt x="53" y="150"/>
                      </a:lnTo>
                      <a:lnTo>
                        <a:pt x="53" y="166"/>
                      </a:lnTo>
                      <a:close/>
                      <a:moveTo>
                        <a:pt x="53" y="144"/>
                      </a:moveTo>
                      <a:lnTo>
                        <a:pt x="2" y="140"/>
                      </a:lnTo>
                      <a:lnTo>
                        <a:pt x="2" y="125"/>
                      </a:lnTo>
                      <a:lnTo>
                        <a:pt x="53" y="127"/>
                      </a:lnTo>
                      <a:lnTo>
                        <a:pt x="53" y="144"/>
                      </a:lnTo>
                      <a:close/>
                      <a:moveTo>
                        <a:pt x="53" y="121"/>
                      </a:moveTo>
                      <a:lnTo>
                        <a:pt x="2" y="117"/>
                      </a:lnTo>
                      <a:lnTo>
                        <a:pt x="2" y="99"/>
                      </a:lnTo>
                      <a:lnTo>
                        <a:pt x="53" y="105"/>
                      </a:lnTo>
                      <a:lnTo>
                        <a:pt x="53" y="121"/>
                      </a:lnTo>
                      <a:close/>
                      <a:moveTo>
                        <a:pt x="53" y="99"/>
                      </a:moveTo>
                      <a:lnTo>
                        <a:pt x="2" y="93"/>
                      </a:lnTo>
                      <a:lnTo>
                        <a:pt x="2" y="76"/>
                      </a:lnTo>
                      <a:lnTo>
                        <a:pt x="53" y="82"/>
                      </a:lnTo>
                      <a:lnTo>
                        <a:pt x="53" y="99"/>
                      </a:lnTo>
                      <a:close/>
                      <a:moveTo>
                        <a:pt x="53" y="76"/>
                      </a:moveTo>
                      <a:lnTo>
                        <a:pt x="2" y="70"/>
                      </a:lnTo>
                      <a:lnTo>
                        <a:pt x="2" y="52"/>
                      </a:lnTo>
                      <a:lnTo>
                        <a:pt x="53" y="60"/>
                      </a:lnTo>
                      <a:lnTo>
                        <a:pt x="53" y="76"/>
                      </a:lnTo>
                      <a:close/>
                      <a:moveTo>
                        <a:pt x="53" y="52"/>
                      </a:moveTo>
                      <a:lnTo>
                        <a:pt x="2" y="47"/>
                      </a:lnTo>
                      <a:lnTo>
                        <a:pt x="2" y="29"/>
                      </a:lnTo>
                      <a:lnTo>
                        <a:pt x="53" y="37"/>
                      </a:lnTo>
                      <a:lnTo>
                        <a:pt x="53" y="52"/>
                      </a:lnTo>
                      <a:close/>
                      <a:moveTo>
                        <a:pt x="53" y="31"/>
                      </a:moveTo>
                      <a:lnTo>
                        <a:pt x="2" y="21"/>
                      </a:lnTo>
                      <a:lnTo>
                        <a:pt x="2" y="6"/>
                      </a:lnTo>
                      <a:lnTo>
                        <a:pt x="53" y="15"/>
                      </a:lnTo>
                      <a:lnTo>
                        <a:pt x="53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18">
                  <a:extLst>
                    <a:ext uri="{FF2B5EF4-FFF2-40B4-BE49-F238E27FC236}">
                      <a16:creationId xmlns:a16="http://schemas.microsoft.com/office/drawing/2014/main" id="{8F909239-92D6-4C3E-8AB3-D2D76E2C8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20860"/>
                  <a:ext cx="74612" cy="30163"/>
                </a:xfrm>
                <a:custGeom>
                  <a:avLst/>
                  <a:gdLst>
                    <a:gd name="T0" fmla="*/ 2147483647 w 47"/>
                    <a:gd name="T1" fmla="*/ 2147483647 h 19"/>
                    <a:gd name="T2" fmla="*/ 0 w 47"/>
                    <a:gd name="T3" fmla="*/ 0 h 19"/>
                    <a:gd name="T4" fmla="*/ 0 w 47"/>
                    <a:gd name="T5" fmla="*/ 2147483647 h 19"/>
                    <a:gd name="T6" fmla="*/ 2147483647 w 47"/>
                    <a:gd name="T7" fmla="*/ 2147483647 h 19"/>
                    <a:gd name="T8" fmla="*/ 2147483647 w 47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9">
                      <a:moveTo>
                        <a:pt x="47" y="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9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19">
                  <a:extLst>
                    <a:ext uri="{FF2B5EF4-FFF2-40B4-BE49-F238E27FC236}">
                      <a16:creationId xmlns:a16="http://schemas.microsoft.com/office/drawing/2014/main" id="{ED79E4B6-CACB-421B-BE44-25170F487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57372"/>
                  <a:ext cx="74612" cy="31750"/>
                </a:xfrm>
                <a:custGeom>
                  <a:avLst/>
                  <a:gdLst>
                    <a:gd name="T0" fmla="*/ 2147483647 w 47"/>
                    <a:gd name="T1" fmla="*/ 2147483647 h 20"/>
                    <a:gd name="T2" fmla="*/ 0 w 47"/>
                    <a:gd name="T3" fmla="*/ 0 h 20"/>
                    <a:gd name="T4" fmla="*/ 0 w 47"/>
                    <a:gd name="T5" fmla="*/ 2147483647 h 20"/>
                    <a:gd name="T6" fmla="*/ 2147483647 w 47"/>
                    <a:gd name="T7" fmla="*/ 2147483647 h 20"/>
                    <a:gd name="T8" fmla="*/ 2147483647 w 47"/>
                    <a:gd name="T9" fmla="*/ 214748364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20">
                      <a:moveTo>
                        <a:pt x="47" y="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20"/>
                      </a:lnTo>
                      <a:lnTo>
                        <a:pt x="4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20">
                  <a:extLst>
                    <a:ext uri="{FF2B5EF4-FFF2-40B4-BE49-F238E27FC236}">
                      <a16:creationId xmlns:a16="http://schemas.microsoft.com/office/drawing/2014/main" id="{E0994BD1-27A9-4683-A4C3-B3F4F506C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795473"/>
                  <a:ext cx="74612" cy="30163"/>
                </a:xfrm>
                <a:custGeom>
                  <a:avLst/>
                  <a:gdLst>
                    <a:gd name="T0" fmla="*/ 2147483647 w 47"/>
                    <a:gd name="T1" fmla="*/ 2147483647 h 19"/>
                    <a:gd name="T2" fmla="*/ 0 w 47"/>
                    <a:gd name="T3" fmla="*/ 0 h 19"/>
                    <a:gd name="T4" fmla="*/ 0 w 47"/>
                    <a:gd name="T5" fmla="*/ 2147483647 h 19"/>
                    <a:gd name="T6" fmla="*/ 2147483647 w 47"/>
                    <a:gd name="T7" fmla="*/ 2147483647 h 19"/>
                    <a:gd name="T8" fmla="*/ 2147483647 w 47"/>
                    <a:gd name="T9" fmla="*/ 2147483647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9">
                      <a:moveTo>
                        <a:pt x="47" y="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47" y="19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21">
                  <a:extLst>
                    <a:ext uri="{FF2B5EF4-FFF2-40B4-BE49-F238E27FC236}">
                      <a16:creationId xmlns:a16="http://schemas.microsoft.com/office/drawing/2014/main" id="{0D1CB01D-959E-43C5-BDFD-15C9E75E6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831986"/>
                  <a:ext cx="74612" cy="28574"/>
                </a:xfrm>
                <a:custGeom>
                  <a:avLst/>
                  <a:gdLst>
                    <a:gd name="T0" fmla="*/ 2147483647 w 47"/>
                    <a:gd name="T1" fmla="*/ 2147483647 h 18"/>
                    <a:gd name="T2" fmla="*/ 0 w 47"/>
                    <a:gd name="T3" fmla="*/ 0 h 18"/>
                    <a:gd name="T4" fmla="*/ 0 w 47"/>
                    <a:gd name="T5" fmla="*/ 2147483647 h 18"/>
                    <a:gd name="T6" fmla="*/ 2147483647 w 47"/>
                    <a:gd name="T7" fmla="*/ 2147483647 h 18"/>
                    <a:gd name="T8" fmla="*/ 2147483647 w 47"/>
                    <a:gd name="T9" fmla="*/ 214748364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8">
                      <a:moveTo>
                        <a:pt x="47" y="6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8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22">
                  <a:extLst>
                    <a:ext uri="{FF2B5EF4-FFF2-40B4-BE49-F238E27FC236}">
                      <a16:creationId xmlns:a16="http://schemas.microsoft.com/office/drawing/2014/main" id="{6D4C5A64-ADD8-42BA-90D3-3CEB8E4DE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09774"/>
                  <a:ext cx="74612" cy="22226"/>
                </a:xfrm>
                <a:custGeom>
                  <a:avLst/>
                  <a:gdLst>
                    <a:gd name="T0" fmla="*/ 2147483647 w 47"/>
                    <a:gd name="T1" fmla="*/ 2147483647 h 14"/>
                    <a:gd name="T2" fmla="*/ 0 w 47"/>
                    <a:gd name="T3" fmla="*/ 0 h 14"/>
                    <a:gd name="T4" fmla="*/ 0 w 47"/>
                    <a:gd name="T5" fmla="*/ 2147483647 h 14"/>
                    <a:gd name="T6" fmla="*/ 2147483647 w 47"/>
                    <a:gd name="T7" fmla="*/ 2147483647 h 14"/>
                    <a:gd name="T8" fmla="*/ 2147483647 w 47"/>
                    <a:gd name="T9" fmla="*/ 2147483647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4">
                      <a:moveTo>
                        <a:pt x="47" y="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47" y="14"/>
                      </a:lnTo>
                      <a:lnTo>
                        <a:pt x="4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123">
                  <a:extLst>
                    <a:ext uri="{FF2B5EF4-FFF2-40B4-BE49-F238E27FC236}">
                      <a16:creationId xmlns:a16="http://schemas.microsoft.com/office/drawing/2014/main" id="{06CD9D70-FE96-4104-82D3-0F4607245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47874"/>
                  <a:ext cx="74612" cy="20637"/>
                </a:xfrm>
                <a:custGeom>
                  <a:avLst/>
                  <a:gdLst>
                    <a:gd name="T0" fmla="*/ 2147483647 w 47"/>
                    <a:gd name="T1" fmla="*/ 0 h 13"/>
                    <a:gd name="T2" fmla="*/ 0 w 47"/>
                    <a:gd name="T3" fmla="*/ 0 h 13"/>
                    <a:gd name="T4" fmla="*/ 0 w 47"/>
                    <a:gd name="T5" fmla="*/ 2147483647 h 13"/>
                    <a:gd name="T6" fmla="*/ 2147483647 w 47"/>
                    <a:gd name="T7" fmla="*/ 2147483647 h 13"/>
                    <a:gd name="T8" fmla="*/ 2147483647 w 4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3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47" y="1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124">
                  <a:extLst>
                    <a:ext uri="{FF2B5EF4-FFF2-40B4-BE49-F238E27FC236}">
                      <a16:creationId xmlns:a16="http://schemas.microsoft.com/office/drawing/2014/main" id="{F5FF735C-0683-4F0C-A3C5-08496F9AA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1984387"/>
                  <a:ext cx="74612" cy="22226"/>
                </a:xfrm>
                <a:custGeom>
                  <a:avLst/>
                  <a:gdLst>
                    <a:gd name="T0" fmla="*/ 2147483647 w 47"/>
                    <a:gd name="T1" fmla="*/ 0 h 14"/>
                    <a:gd name="T2" fmla="*/ 0 w 47"/>
                    <a:gd name="T3" fmla="*/ 0 h 14"/>
                    <a:gd name="T4" fmla="*/ 0 w 47"/>
                    <a:gd name="T5" fmla="*/ 2147483647 h 14"/>
                    <a:gd name="T6" fmla="*/ 2147483647 w 47"/>
                    <a:gd name="T7" fmla="*/ 2147483647 h 14"/>
                    <a:gd name="T8" fmla="*/ 2147483647 w 47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4">
                      <a:moveTo>
                        <a:pt x="47" y="0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7" y="1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125">
                  <a:extLst>
                    <a:ext uri="{FF2B5EF4-FFF2-40B4-BE49-F238E27FC236}">
                      <a16:creationId xmlns:a16="http://schemas.microsoft.com/office/drawing/2014/main" id="{19923F97-835C-4E39-B2D0-9EE09F919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76" y="2019311"/>
                  <a:ext cx="74612" cy="23813"/>
                </a:xfrm>
                <a:custGeom>
                  <a:avLst/>
                  <a:gdLst>
                    <a:gd name="T0" fmla="*/ 2147483647 w 47"/>
                    <a:gd name="T1" fmla="*/ 0 h 15"/>
                    <a:gd name="T2" fmla="*/ 0 w 47"/>
                    <a:gd name="T3" fmla="*/ 2147483647 h 15"/>
                    <a:gd name="T4" fmla="*/ 0 w 47"/>
                    <a:gd name="T5" fmla="*/ 2147483647 h 15"/>
                    <a:gd name="T6" fmla="*/ 2147483647 w 47"/>
                    <a:gd name="T7" fmla="*/ 2147483647 h 15"/>
                    <a:gd name="T8" fmla="*/ 2147483647 w 47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15">
                      <a:moveTo>
                        <a:pt x="47" y="0"/>
                      </a:moveTo>
                      <a:lnTo>
                        <a:pt x="0" y="1"/>
                      </a:lnTo>
                      <a:lnTo>
                        <a:pt x="0" y="15"/>
                      </a:lnTo>
                      <a:lnTo>
                        <a:pt x="47" y="1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126">
                  <a:extLst>
                    <a:ext uri="{FF2B5EF4-FFF2-40B4-BE49-F238E27FC236}">
                      <a16:creationId xmlns:a16="http://schemas.microsoft.com/office/drawing/2014/main" id="{18DB93C8-5172-4314-9027-8F46148E0C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76" y="1682764"/>
                  <a:ext cx="74612" cy="34925"/>
                </a:xfrm>
                <a:custGeom>
                  <a:avLst/>
                  <a:gdLst>
                    <a:gd name="T0" fmla="*/ 0 w 24"/>
                    <a:gd name="T1" fmla="*/ 0 h 11"/>
                    <a:gd name="T2" fmla="*/ 2147483647 w 24"/>
                    <a:gd name="T3" fmla="*/ 2147483647 h 11"/>
                    <a:gd name="T4" fmla="*/ 2147483647 w 24"/>
                    <a:gd name="T5" fmla="*/ 2147483647 h 11"/>
                    <a:gd name="T6" fmla="*/ 2147483647 w 24"/>
                    <a:gd name="T7" fmla="*/ 2147483647 h 11"/>
                    <a:gd name="T8" fmla="*/ 2147483647 w 24"/>
                    <a:gd name="T9" fmla="*/ 2147483647 h 11"/>
                    <a:gd name="T10" fmla="*/ 2147483647 w 24"/>
                    <a:gd name="T11" fmla="*/ 2147483647 h 11"/>
                    <a:gd name="T12" fmla="*/ 2147483647 w 24"/>
                    <a:gd name="T13" fmla="*/ 2147483647 h 11"/>
                    <a:gd name="T14" fmla="*/ 2147483647 w 24"/>
                    <a:gd name="T15" fmla="*/ 2147483647 h 11"/>
                    <a:gd name="T16" fmla="*/ 2147483647 w 24"/>
                    <a:gd name="T17" fmla="*/ 2147483647 h 11"/>
                    <a:gd name="T18" fmla="*/ 2147483647 w 24"/>
                    <a:gd name="T19" fmla="*/ 2147483647 h 11"/>
                    <a:gd name="T20" fmla="*/ 2147483647 w 24"/>
                    <a:gd name="T21" fmla="*/ 2147483647 h 11"/>
                    <a:gd name="T22" fmla="*/ 2147483647 w 24"/>
                    <a:gd name="T23" fmla="*/ 2147483647 h 11"/>
                    <a:gd name="T24" fmla="*/ 2147483647 w 24"/>
                    <a:gd name="T25" fmla="*/ 2147483647 h 11"/>
                    <a:gd name="T26" fmla="*/ 2147483647 w 24"/>
                    <a:gd name="T27" fmla="*/ 2147483647 h 11"/>
                    <a:gd name="T28" fmla="*/ 2147483647 w 24"/>
                    <a:gd name="T29" fmla="*/ 2147483647 h 11"/>
                    <a:gd name="T30" fmla="*/ 2147483647 w 24"/>
                    <a:gd name="T31" fmla="*/ 2147483647 h 11"/>
                    <a:gd name="T32" fmla="*/ 2147483647 w 24"/>
                    <a:gd name="T33" fmla="*/ 2147483647 h 11"/>
                    <a:gd name="T34" fmla="*/ 2147483647 w 24"/>
                    <a:gd name="T35" fmla="*/ 2147483647 h 11"/>
                    <a:gd name="T36" fmla="*/ 2147483647 w 24"/>
                    <a:gd name="T37" fmla="*/ 2147483647 h 11"/>
                    <a:gd name="T38" fmla="*/ 2147483647 w 24"/>
                    <a:gd name="T39" fmla="*/ 2147483647 h 11"/>
                    <a:gd name="T40" fmla="*/ 2147483647 w 24"/>
                    <a:gd name="T41" fmla="*/ 2147483647 h 11"/>
                    <a:gd name="T42" fmla="*/ 2147483647 w 24"/>
                    <a:gd name="T43" fmla="*/ 2147483647 h 11"/>
                    <a:gd name="T44" fmla="*/ 2147483647 w 24"/>
                    <a:gd name="T45" fmla="*/ 2147483647 h 11"/>
                    <a:gd name="T46" fmla="*/ 2147483647 w 24"/>
                    <a:gd name="T47" fmla="*/ 2147483647 h 11"/>
                    <a:gd name="T48" fmla="*/ 2147483647 w 24"/>
                    <a:gd name="T49" fmla="*/ 2147483647 h 11"/>
                    <a:gd name="T50" fmla="*/ 2147483647 w 24"/>
                    <a:gd name="T51" fmla="*/ 2147483647 h 11"/>
                    <a:gd name="T52" fmla="*/ 2147483647 w 24"/>
                    <a:gd name="T53" fmla="*/ 2147483647 h 11"/>
                    <a:gd name="T54" fmla="*/ 2147483647 w 24"/>
                    <a:gd name="T55" fmla="*/ 2147483647 h 11"/>
                    <a:gd name="T56" fmla="*/ 2147483647 w 24"/>
                    <a:gd name="T57" fmla="*/ 2147483647 h 11"/>
                    <a:gd name="T58" fmla="*/ 2147483647 w 24"/>
                    <a:gd name="T59" fmla="*/ 2147483647 h 11"/>
                    <a:gd name="T60" fmla="*/ 2147483647 w 24"/>
                    <a:gd name="T61" fmla="*/ 2147483647 h 11"/>
                    <a:gd name="T62" fmla="*/ 2147483647 w 24"/>
                    <a:gd name="T63" fmla="*/ 2147483647 h 11"/>
                    <a:gd name="T64" fmla="*/ 2147483647 w 24"/>
                    <a:gd name="T65" fmla="*/ 2147483647 h 11"/>
                    <a:gd name="T66" fmla="*/ 2147483647 w 24"/>
                    <a:gd name="T67" fmla="*/ 2147483647 h 11"/>
                    <a:gd name="T68" fmla="*/ 2147483647 w 24"/>
                    <a:gd name="T69" fmla="*/ 2147483647 h 11"/>
                    <a:gd name="T70" fmla="*/ 2147483647 w 24"/>
                    <a:gd name="T71" fmla="*/ 2147483647 h 11"/>
                    <a:gd name="T72" fmla="*/ 2147483647 w 24"/>
                    <a:gd name="T73" fmla="*/ 2147483647 h 11"/>
                    <a:gd name="T74" fmla="*/ 2147483647 w 24"/>
                    <a:gd name="T75" fmla="*/ 2147483647 h 11"/>
                    <a:gd name="T76" fmla="*/ 2147483647 w 24"/>
                    <a:gd name="T77" fmla="*/ 2147483647 h 11"/>
                    <a:gd name="T78" fmla="*/ 2147483647 w 24"/>
                    <a:gd name="T79" fmla="*/ 2147483647 h 11"/>
                    <a:gd name="T80" fmla="*/ 2147483647 w 24"/>
                    <a:gd name="T81" fmla="*/ 2147483647 h 11"/>
                    <a:gd name="T82" fmla="*/ 2147483647 w 24"/>
                    <a:gd name="T83" fmla="*/ 2147483647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11">
                      <a:moveTo>
                        <a:pt x="24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lnTo>
                        <a:pt x="24" y="5"/>
                      </a:lnTo>
                      <a:close/>
                      <a:moveTo>
                        <a:pt x="11" y="3"/>
                      </a:moveTo>
                      <a:cubicBezTo>
                        <a:pt x="12" y="3"/>
                        <a:pt x="12" y="3"/>
                        <a:pt x="12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lose/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1" y="6"/>
                      </a:lnTo>
                      <a:close/>
                      <a:moveTo>
                        <a:pt x="3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6"/>
                      </a:lnTo>
                      <a:close/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6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6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7"/>
                      </a:lnTo>
                      <a:close/>
                      <a:moveTo>
                        <a:pt x="10" y="8"/>
                      </a:moveTo>
                      <a:cubicBezTo>
                        <a:pt x="10" y="8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8"/>
                        <a:pt x="10" y="8"/>
                      </a:cubicBez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4"/>
                      </a:move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1" y="4"/>
                        <a:pt x="10" y="4"/>
                      </a:cubicBezTo>
                      <a:close/>
                      <a:moveTo>
                        <a:pt x="12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lnTo>
                        <a:pt x="12" y="8"/>
                      </a:ln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24" y="10"/>
                      </a:move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lnTo>
                        <a:pt x="24" y="10"/>
                      </a:lnTo>
                      <a:close/>
                      <a:moveTo>
                        <a:pt x="24" y="7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24" y="5"/>
                        <a:pt x="24" y="5"/>
                        <a:pt x="24" y="5"/>
                      </a:cubicBezTo>
                      <a:lnTo>
                        <a:pt x="2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127">
                  <a:extLst>
                    <a:ext uri="{FF2B5EF4-FFF2-40B4-BE49-F238E27FC236}">
                      <a16:creationId xmlns:a16="http://schemas.microsoft.com/office/drawing/2014/main" id="{652185E3-6B24-4A45-8863-1CFBC3E991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60" y="1873269"/>
                  <a:ext cx="74612" cy="23813"/>
                </a:xfrm>
                <a:custGeom>
                  <a:avLst/>
                  <a:gdLst>
                    <a:gd name="T0" fmla="*/ 0 w 24"/>
                    <a:gd name="T1" fmla="*/ 0 h 8"/>
                    <a:gd name="T2" fmla="*/ 2147483647 w 24"/>
                    <a:gd name="T3" fmla="*/ 2147483647 h 8"/>
                    <a:gd name="T4" fmla="*/ 2147483647 w 24"/>
                    <a:gd name="T5" fmla="*/ 2147483647 h 8"/>
                    <a:gd name="T6" fmla="*/ 2147483647 w 24"/>
                    <a:gd name="T7" fmla="*/ 2147483647 h 8"/>
                    <a:gd name="T8" fmla="*/ 2147483647 w 24"/>
                    <a:gd name="T9" fmla="*/ 2147483647 h 8"/>
                    <a:gd name="T10" fmla="*/ 2147483647 w 24"/>
                    <a:gd name="T11" fmla="*/ 2147483647 h 8"/>
                    <a:gd name="T12" fmla="*/ 2147483647 w 24"/>
                    <a:gd name="T13" fmla="*/ 0 h 8"/>
                    <a:gd name="T14" fmla="*/ 2147483647 w 24"/>
                    <a:gd name="T15" fmla="*/ 2147483647 h 8"/>
                    <a:gd name="T16" fmla="*/ 2147483647 w 24"/>
                    <a:gd name="T17" fmla="*/ 0 h 8"/>
                    <a:gd name="T18" fmla="*/ 2147483647 w 24"/>
                    <a:gd name="T19" fmla="*/ 2147483647 h 8"/>
                    <a:gd name="T20" fmla="*/ 2147483647 w 24"/>
                    <a:gd name="T21" fmla="*/ 2147483647 h 8"/>
                    <a:gd name="T22" fmla="*/ 2147483647 w 24"/>
                    <a:gd name="T23" fmla="*/ 2147483647 h 8"/>
                    <a:gd name="T24" fmla="*/ 2147483647 w 24"/>
                    <a:gd name="T25" fmla="*/ 2147483647 h 8"/>
                    <a:gd name="T26" fmla="*/ 2147483647 w 24"/>
                    <a:gd name="T27" fmla="*/ 2147483647 h 8"/>
                    <a:gd name="T28" fmla="*/ 2147483647 w 24"/>
                    <a:gd name="T29" fmla="*/ 2147483647 h 8"/>
                    <a:gd name="T30" fmla="*/ 2147483647 w 24"/>
                    <a:gd name="T31" fmla="*/ 2147483647 h 8"/>
                    <a:gd name="T32" fmla="*/ 2147483647 w 24"/>
                    <a:gd name="T33" fmla="*/ 2147483647 h 8"/>
                    <a:gd name="T34" fmla="*/ 2147483647 w 24"/>
                    <a:gd name="T35" fmla="*/ 2147483647 h 8"/>
                    <a:gd name="T36" fmla="*/ 2147483647 w 24"/>
                    <a:gd name="T37" fmla="*/ 2147483647 h 8"/>
                    <a:gd name="T38" fmla="*/ 2147483647 w 24"/>
                    <a:gd name="T39" fmla="*/ 2147483647 h 8"/>
                    <a:gd name="T40" fmla="*/ 2147483647 w 24"/>
                    <a:gd name="T41" fmla="*/ 2147483647 h 8"/>
                    <a:gd name="T42" fmla="*/ 2147483647 w 24"/>
                    <a:gd name="T43" fmla="*/ 2147483647 h 8"/>
                    <a:gd name="T44" fmla="*/ 2147483647 w 24"/>
                    <a:gd name="T45" fmla="*/ 2147483647 h 8"/>
                    <a:gd name="T46" fmla="*/ 2147483647 w 24"/>
                    <a:gd name="T47" fmla="*/ 2147483647 h 8"/>
                    <a:gd name="T48" fmla="*/ 2147483647 w 24"/>
                    <a:gd name="T49" fmla="*/ 2147483647 h 8"/>
                    <a:gd name="T50" fmla="*/ 2147483647 w 24"/>
                    <a:gd name="T51" fmla="*/ 2147483647 h 8"/>
                    <a:gd name="T52" fmla="*/ 2147483647 w 24"/>
                    <a:gd name="T53" fmla="*/ 2147483647 h 8"/>
                    <a:gd name="T54" fmla="*/ 2147483647 w 24"/>
                    <a:gd name="T55" fmla="*/ 2147483647 h 8"/>
                    <a:gd name="T56" fmla="*/ 2147483647 w 24"/>
                    <a:gd name="T57" fmla="*/ 2147483647 h 8"/>
                    <a:gd name="T58" fmla="*/ 2147483647 w 24"/>
                    <a:gd name="T59" fmla="*/ 2147483647 h 8"/>
                    <a:gd name="T60" fmla="*/ 2147483647 w 24"/>
                    <a:gd name="T61" fmla="*/ 2147483647 h 8"/>
                    <a:gd name="T62" fmla="*/ 2147483647 w 24"/>
                    <a:gd name="T63" fmla="*/ 2147483647 h 8"/>
                    <a:gd name="T64" fmla="*/ 2147483647 w 24"/>
                    <a:gd name="T65" fmla="*/ 2147483647 h 8"/>
                    <a:gd name="T66" fmla="*/ 2147483647 w 24"/>
                    <a:gd name="T67" fmla="*/ 2147483647 h 8"/>
                    <a:gd name="T68" fmla="*/ 2147483647 w 24"/>
                    <a:gd name="T69" fmla="*/ 2147483647 h 8"/>
                    <a:gd name="T70" fmla="*/ 2147483647 w 24"/>
                    <a:gd name="T71" fmla="*/ 2147483647 h 8"/>
                    <a:gd name="T72" fmla="*/ 2147483647 w 24"/>
                    <a:gd name="T73" fmla="*/ 2147483647 h 8"/>
                    <a:gd name="T74" fmla="*/ 2147483647 w 24"/>
                    <a:gd name="T75" fmla="*/ 2147483647 h 8"/>
                    <a:gd name="T76" fmla="*/ 2147483647 w 24"/>
                    <a:gd name="T77" fmla="*/ 2147483647 h 8"/>
                    <a:gd name="T78" fmla="*/ 2147483647 w 24"/>
                    <a:gd name="T79" fmla="*/ 2147483647 h 8"/>
                    <a:gd name="T80" fmla="*/ 2147483647 w 24"/>
                    <a:gd name="T81" fmla="*/ 2147483647 h 8"/>
                    <a:gd name="T82" fmla="*/ 2147483647 w 24"/>
                    <a:gd name="T83" fmla="*/ 2147483647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8">
                      <a:moveTo>
                        <a:pt x="24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lnTo>
                        <a:pt x="24" y="1"/>
                      </a:lnTo>
                      <a:close/>
                      <a:moveTo>
                        <a:pt x="11" y="1"/>
                      </a:move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lose/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5"/>
                      </a:lnTo>
                      <a:close/>
                      <a:moveTo>
                        <a:pt x="3" y="6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6"/>
                      </a:lnTo>
                      <a:close/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lnTo>
                        <a:pt x="4" y="6"/>
                      </a:lnTo>
                      <a:close/>
                      <a:moveTo>
                        <a:pt x="5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5" y="6"/>
                      </a:lnTo>
                      <a:close/>
                      <a:moveTo>
                        <a:pt x="6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lnTo>
                        <a:pt x="6" y="6"/>
                      </a:lnTo>
                      <a:close/>
                      <a:moveTo>
                        <a:pt x="7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lnTo>
                        <a:pt x="7" y="6"/>
                      </a:lnTo>
                      <a:close/>
                      <a:moveTo>
                        <a:pt x="8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lnTo>
                        <a:pt x="8" y="6"/>
                      </a:lnTo>
                      <a:close/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lnTo>
                        <a:pt x="9" y="6"/>
                      </a:ln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4"/>
                      </a:move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4"/>
                      </a:cubicBezTo>
                      <a:cubicBezTo>
                        <a:pt x="11" y="4"/>
                        <a:pt x="11" y="4"/>
                        <a:pt x="10" y="4"/>
                      </a:cubicBezTo>
                      <a:close/>
                      <a:moveTo>
                        <a:pt x="10" y="2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lnTo>
                        <a:pt x="12" y="4"/>
                      </a:lnTo>
                      <a:close/>
                      <a:moveTo>
                        <a:pt x="24" y="7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4" y="5"/>
                        <a:pt x="24" y="5"/>
                        <a:pt x="24" y="5"/>
                      </a:cubicBezTo>
                      <a:lnTo>
                        <a:pt x="24" y="7"/>
                      </a:lnTo>
                      <a:close/>
                      <a:moveTo>
                        <a:pt x="24" y="4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4" y="2"/>
                        <a:pt x="24" y="2"/>
                        <a:pt x="24" y="2"/>
                      </a:cubicBez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128">
                  <a:extLst>
                    <a:ext uri="{FF2B5EF4-FFF2-40B4-BE49-F238E27FC236}">
                      <a16:creationId xmlns:a16="http://schemas.microsoft.com/office/drawing/2014/main" id="{C3E78B4F-3613-4188-A740-A2A5DD328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44988" y="2055813"/>
                  <a:ext cx="74612" cy="25401"/>
                </a:xfrm>
                <a:custGeom>
                  <a:avLst/>
                  <a:gdLst>
                    <a:gd name="T0" fmla="*/ 0 w 24"/>
                    <a:gd name="T1" fmla="*/ 2147483647 h 8"/>
                    <a:gd name="T2" fmla="*/ 2147483647 w 24"/>
                    <a:gd name="T3" fmla="*/ 2147483647 h 8"/>
                    <a:gd name="T4" fmla="*/ 2147483647 w 24"/>
                    <a:gd name="T5" fmla="*/ 2147483647 h 8"/>
                    <a:gd name="T6" fmla="*/ 2147483647 w 24"/>
                    <a:gd name="T7" fmla="*/ 2147483647 h 8"/>
                    <a:gd name="T8" fmla="*/ 2147483647 w 24"/>
                    <a:gd name="T9" fmla="*/ 2147483647 h 8"/>
                    <a:gd name="T10" fmla="*/ 2147483647 w 24"/>
                    <a:gd name="T11" fmla="*/ 2147483647 h 8"/>
                    <a:gd name="T12" fmla="*/ 2147483647 w 24"/>
                    <a:gd name="T13" fmla="*/ 2147483647 h 8"/>
                    <a:gd name="T14" fmla="*/ 2147483647 w 24"/>
                    <a:gd name="T15" fmla="*/ 2147483647 h 8"/>
                    <a:gd name="T16" fmla="*/ 2147483647 w 24"/>
                    <a:gd name="T17" fmla="*/ 2147483647 h 8"/>
                    <a:gd name="T18" fmla="*/ 2147483647 w 24"/>
                    <a:gd name="T19" fmla="*/ 2147483647 h 8"/>
                    <a:gd name="T20" fmla="*/ 2147483647 w 24"/>
                    <a:gd name="T21" fmla="*/ 2147483647 h 8"/>
                    <a:gd name="T22" fmla="*/ 2147483647 w 24"/>
                    <a:gd name="T23" fmla="*/ 2147483647 h 8"/>
                    <a:gd name="T24" fmla="*/ 2147483647 w 24"/>
                    <a:gd name="T25" fmla="*/ 2147483647 h 8"/>
                    <a:gd name="T26" fmla="*/ 2147483647 w 24"/>
                    <a:gd name="T27" fmla="*/ 2147483647 h 8"/>
                    <a:gd name="T28" fmla="*/ 2147483647 w 24"/>
                    <a:gd name="T29" fmla="*/ 2147483647 h 8"/>
                    <a:gd name="T30" fmla="*/ 2147483647 w 24"/>
                    <a:gd name="T31" fmla="*/ 2147483647 h 8"/>
                    <a:gd name="T32" fmla="*/ 2147483647 w 24"/>
                    <a:gd name="T33" fmla="*/ 2147483647 h 8"/>
                    <a:gd name="T34" fmla="*/ 2147483647 w 24"/>
                    <a:gd name="T35" fmla="*/ 2147483647 h 8"/>
                    <a:gd name="T36" fmla="*/ 2147483647 w 24"/>
                    <a:gd name="T37" fmla="*/ 2147483647 h 8"/>
                    <a:gd name="T38" fmla="*/ 2147483647 w 24"/>
                    <a:gd name="T39" fmla="*/ 2147483647 h 8"/>
                    <a:gd name="T40" fmla="*/ 2147483647 w 24"/>
                    <a:gd name="T41" fmla="*/ 2147483647 h 8"/>
                    <a:gd name="T42" fmla="*/ 2147483647 w 24"/>
                    <a:gd name="T43" fmla="*/ 2147483647 h 8"/>
                    <a:gd name="T44" fmla="*/ 2147483647 w 24"/>
                    <a:gd name="T45" fmla="*/ 2147483647 h 8"/>
                    <a:gd name="T46" fmla="*/ 2147483647 w 24"/>
                    <a:gd name="T47" fmla="*/ 2147483647 h 8"/>
                    <a:gd name="T48" fmla="*/ 2147483647 w 24"/>
                    <a:gd name="T49" fmla="*/ 2147483647 h 8"/>
                    <a:gd name="T50" fmla="*/ 2147483647 w 24"/>
                    <a:gd name="T51" fmla="*/ 2147483647 h 8"/>
                    <a:gd name="T52" fmla="*/ 2147483647 w 24"/>
                    <a:gd name="T53" fmla="*/ 2147483647 h 8"/>
                    <a:gd name="T54" fmla="*/ 2147483647 w 24"/>
                    <a:gd name="T55" fmla="*/ 2147483647 h 8"/>
                    <a:gd name="T56" fmla="*/ 2147483647 w 24"/>
                    <a:gd name="T57" fmla="*/ 2147483647 h 8"/>
                    <a:gd name="T58" fmla="*/ 2147483647 w 24"/>
                    <a:gd name="T59" fmla="*/ 2147483647 h 8"/>
                    <a:gd name="T60" fmla="*/ 2147483647 w 24"/>
                    <a:gd name="T61" fmla="*/ 2147483647 h 8"/>
                    <a:gd name="T62" fmla="*/ 2147483647 w 24"/>
                    <a:gd name="T63" fmla="*/ 2147483647 h 8"/>
                    <a:gd name="T64" fmla="*/ 2147483647 w 24"/>
                    <a:gd name="T65" fmla="*/ 2147483647 h 8"/>
                    <a:gd name="T66" fmla="*/ 2147483647 w 24"/>
                    <a:gd name="T67" fmla="*/ 2147483647 h 8"/>
                    <a:gd name="T68" fmla="*/ 2147483647 w 24"/>
                    <a:gd name="T69" fmla="*/ 2147483647 h 8"/>
                    <a:gd name="T70" fmla="*/ 2147483647 w 24"/>
                    <a:gd name="T71" fmla="*/ 2147483647 h 8"/>
                    <a:gd name="T72" fmla="*/ 2147483647 w 24"/>
                    <a:gd name="T73" fmla="*/ 2147483647 h 8"/>
                    <a:gd name="T74" fmla="*/ 2147483647 w 24"/>
                    <a:gd name="T75" fmla="*/ 2147483647 h 8"/>
                    <a:gd name="T76" fmla="*/ 2147483647 w 24"/>
                    <a:gd name="T77" fmla="*/ 2147483647 h 8"/>
                    <a:gd name="T78" fmla="*/ 2147483647 w 24"/>
                    <a:gd name="T79" fmla="*/ 2147483647 h 8"/>
                    <a:gd name="T80" fmla="*/ 2147483647 w 24"/>
                    <a:gd name="T81" fmla="*/ 2147483647 h 8"/>
                    <a:gd name="T82" fmla="*/ 2147483647 w 24"/>
                    <a:gd name="T83" fmla="*/ 2147483647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" h="8">
                      <a:moveTo>
                        <a:pt x="2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lnTo>
                        <a:pt x="24" y="0"/>
                      </a:lnTo>
                      <a:close/>
                      <a:moveTo>
                        <a:pt x="11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1" y="3"/>
                      </a:cubicBezTo>
                      <a:cubicBezTo>
                        <a:pt x="11" y="3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lose/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7"/>
                      </a:lnTo>
                      <a:close/>
                      <a:moveTo>
                        <a:pt x="3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lnTo>
                        <a:pt x="3" y="7"/>
                      </a:lnTo>
                      <a:close/>
                      <a:moveTo>
                        <a:pt x="4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4" y="7"/>
                      </a:lnTo>
                      <a:close/>
                      <a:moveTo>
                        <a:pt x="5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lnTo>
                        <a:pt x="5" y="7"/>
                      </a:lnTo>
                      <a:close/>
                      <a:moveTo>
                        <a:pt x="6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lnTo>
                        <a:pt x="6" y="7"/>
                      </a:lnTo>
                      <a:close/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7" y="7"/>
                      </a:lnTo>
                      <a:close/>
                      <a:moveTo>
                        <a:pt x="8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lnTo>
                        <a:pt x="8" y="7"/>
                      </a:lnTo>
                      <a:close/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lnTo>
                        <a:pt x="9" y="6"/>
                      </a:ln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lose/>
                      <a:moveTo>
                        <a:pt x="10" y="5"/>
                      </a:move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0" y="5"/>
                      </a:cubicBezTo>
                      <a:close/>
                      <a:moveTo>
                        <a:pt x="10" y="3"/>
                      </a:move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3"/>
                        <a:pt x="10" y="3"/>
                      </a:cubicBezTo>
                      <a:close/>
                      <a:moveTo>
                        <a:pt x="12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lnTo>
                        <a:pt x="12" y="6"/>
                      </a:lnTo>
                      <a:close/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lnTo>
                        <a:pt x="12" y="4"/>
                      </a:lnTo>
                      <a:close/>
                      <a:moveTo>
                        <a:pt x="24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lnTo>
                        <a:pt x="24" y="6"/>
                      </a:lnTo>
                      <a:close/>
                      <a:moveTo>
                        <a:pt x="24" y="3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lnTo>
                        <a:pt x="2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CFA8837-D3C1-4C9D-855F-3B60E69DBAFA}"/>
                </a:ext>
              </a:extLst>
            </p:cNvPr>
            <p:cNvGrpSpPr/>
            <p:nvPr/>
          </p:nvGrpSpPr>
          <p:grpSpPr>
            <a:xfrm>
              <a:off x="4753570" y="1032114"/>
              <a:ext cx="519273" cy="519273"/>
              <a:chOff x="4864375" y="1291169"/>
              <a:chExt cx="429151" cy="42915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FA82E9A-65D4-4502-8E3D-7832B42E0F35}"/>
                  </a:ext>
                </a:extLst>
              </p:cNvPr>
              <p:cNvSpPr/>
              <p:nvPr/>
            </p:nvSpPr>
            <p:spPr>
              <a:xfrm>
                <a:off x="4864375" y="1291169"/>
                <a:ext cx="429151" cy="42915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2" name="Group 136">
                <a:extLst>
                  <a:ext uri="{FF2B5EF4-FFF2-40B4-BE49-F238E27FC236}">
                    <a16:creationId xmlns:a16="http://schemas.microsoft.com/office/drawing/2014/main" id="{68880E38-194E-4599-877B-8A7451809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6860" y="1377248"/>
                <a:ext cx="244182" cy="256992"/>
                <a:chOff x="4510653" y="1940151"/>
                <a:chExt cx="211137" cy="222249"/>
              </a:xfrm>
              <a:solidFill>
                <a:schemeClr val="bg1"/>
              </a:solidFill>
            </p:grpSpPr>
            <p:sp>
              <p:nvSpPr>
                <p:cNvPr id="53" name="Rectangle 218">
                  <a:extLst>
                    <a:ext uri="{FF2B5EF4-FFF2-40B4-BE49-F238E27FC236}">
                      <a16:creationId xmlns:a16="http://schemas.microsoft.com/office/drawing/2014/main" id="{850D0853-CF95-422C-A2F8-C662BA0F93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3515" y="2048101"/>
                  <a:ext cx="25400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ectangle 219">
                  <a:extLst>
                    <a:ext uri="{FF2B5EF4-FFF2-40B4-BE49-F238E27FC236}">
                      <a16:creationId xmlns:a16="http://schemas.microsoft.com/office/drawing/2014/main" id="{625663BA-045F-48B3-8E29-7FAD746FA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703" y="2048101"/>
                  <a:ext cx="20638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220">
                  <a:extLst>
                    <a:ext uri="{FF2B5EF4-FFF2-40B4-BE49-F238E27FC236}">
                      <a16:creationId xmlns:a16="http://schemas.microsoft.com/office/drawing/2014/main" id="{EDA525CE-F248-48F0-80FF-AD4AD54E1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1970313"/>
                  <a:ext cx="38100" cy="19050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2147483647 w 12"/>
                    <a:gd name="T3" fmla="*/ 0 h 6"/>
                    <a:gd name="T4" fmla="*/ 2147483647 w 12"/>
                    <a:gd name="T5" fmla="*/ 2147483647 h 6"/>
                    <a:gd name="T6" fmla="*/ 0 w 12"/>
                    <a:gd name="T7" fmla="*/ 0 h 6"/>
                    <a:gd name="T8" fmla="*/ 0 w 12"/>
                    <a:gd name="T9" fmla="*/ 2147483647 h 6"/>
                    <a:gd name="T10" fmla="*/ 2147483647 w 12"/>
                    <a:gd name="T11" fmla="*/ 2147483647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3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221">
                  <a:extLst>
                    <a:ext uri="{FF2B5EF4-FFF2-40B4-BE49-F238E27FC236}">
                      <a16:creationId xmlns:a16="http://schemas.microsoft.com/office/drawing/2014/main" id="{AF75E912-A236-478B-A7D9-413EA1AA7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1960788"/>
                  <a:ext cx="38100" cy="15875"/>
                </a:xfrm>
                <a:custGeom>
                  <a:avLst/>
                  <a:gdLst>
                    <a:gd name="T0" fmla="*/ 2147483647 w 12"/>
                    <a:gd name="T1" fmla="*/ 0 h 5"/>
                    <a:gd name="T2" fmla="*/ 2147483647 w 12"/>
                    <a:gd name="T3" fmla="*/ 2147483647 h 5"/>
                    <a:gd name="T4" fmla="*/ 0 w 12"/>
                    <a:gd name="T5" fmla="*/ 0 h 5"/>
                    <a:gd name="T6" fmla="*/ 0 w 12"/>
                    <a:gd name="T7" fmla="*/ 2147483647 h 5"/>
                    <a:gd name="T8" fmla="*/ 2147483647 w 12"/>
                    <a:gd name="T9" fmla="*/ 2147483647 h 5"/>
                    <a:gd name="T10" fmla="*/ 2147483647 w 12"/>
                    <a:gd name="T11" fmla="*/ 2147483647 h 5"/>
                    <a:gd name="T12" fmla="*/ 2147483647 w 1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5">
                      <a:moveTo>
                        <a:pt x="12" y="0"/>
                      </a:moveTo>
                      <a:cubicBezTo>
                        <a:pt x="12" y="1"/>
                        <a:pt x="10" y="2"/>
                        <a:pt x="6" y="2"/>
                      </a:cubicBez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2" y="4"/>
                        <a:pt x="12" y="3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222">
                  <a:extLst>
                    <a:ext uri="{FF2B5EF4-FFF2-40B4-BE49-F238E27FC236}">
                      <a16:creationId xmlns:a16="http://schemas.microsoft.com/office/drawing/2014/main" id="{3E72E460-3FC3-4E08-B845-0BC108DB7A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6378" y="1940151"/>
                  <a:ext cx="38100" cy="23813"/>
                </a:xfrm>
                <a:custGeom>
                  <a:avLst/>
                  <a:gdLst>
                    <a:gd name="T0" fmla="*/ 0 w 12"/>
                    <a:gd name="T1" fmla="*/ 2147483647 h 8"/>
                    <a:gd name="T2" fmla="*/ 2147483647 w 12"/>
                    <a:gd name="T3" fmla="*/ 2147483647 h 8"/>
                    <a:gd name="T4" fmla="*/ 2147483647 w 12"/>
                    <a:gd name="T5" fmla="*/ 2147483647 h 8"/>
                    <a:gd name="T6" fmla="*/ 2147483647 w 12"/>
                    <a:gd name="T7" fmla="*/ 2147483647 h 8"/>
                    <a:gd name="T8" fmla="*/ 2147483647 w 12"/>
                    <a:gd name="T9" fmla="*/ 0 h 8"/>
                    <a:gd name="T10" fmla="*/ 0 w 12"/>
                    <a:gd name="T11" fmla="*/ 2147483647 h 8"/>
                    <a:gd name="T12" fmla="*/ 0 w 12"/>
                    <a:gd name="T13" fmla="*/ 2147483647 h 8"/>
                    <a:gd name="T14" fmla="*/ 0 w 12"/>
                    <a:gd name="T15" fmla="*/ 2147483647 h 8"/>
                    <a:gd name="T16" fmla="*/ 2147483647 w 12"/>
                    <a:gd name="T17" fmla="*/ 2147483647 h 8"/>
                    <a:gd name="T18" fmla="*/ 2147483647 w 12"/>
                    <a:gd name="T19" fmla="*/ 2147483647 h 8"/>
                    <a:gd name="T20" fmla="*/ 2147483647 w 12"/>
                    <a:gd name="T21" fmla="*/ 2147483647 h 8"/>
                    <a:gd name="T22" fmla="*/ 0 w 12"/>
                    <a:gd name="T23" fmla="*/ 2147483647 h 8"/>
                    <a:gd name="T24" fmla="*/ 2147483647 w 12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0" y="6"/>
                      </a:move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2" y="7"/>
                        <a:pt x="12" y="6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0" y="0"/>
                        <a:pt x="6" y="0"/>
                      </a:cubicBezTo>
                      <a:cubicBezTo>
                        <a:pt x="3" y="0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6"/>
                      </a:lnTo>
                      <a:close/>
                      <a:moveTo>
                        <a:pt x="6" y="1"/>
                      </a:moveTo>
                      <a:cubicBezTo>
                        <a:pt x="10" y="1"/>
                        <a:pt x="12" y="2"/>
                        <a:pt x="12" y="3"/>
                      </a:cubicBezTo>
                      <a:cubicBezTo>
                        <a:pt x="12" y="4"/>
                        <a:pt x="10" y="5"/>
                        <a:pt x="6" y="5"/>
                      </a:cubicBez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2"/>
                        <a:pt x="3" y="1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223">
                  <a:extLst>
                    <a:ext uri="{FF2B5EF4-FFF2-40B4-BE49-F238E27FC236}">
                      <a16:creationId xmlns:a16="http://schemas.microsoft.com/office/drawing/2014/main" id="{58E36A1D-4CFB-4AB3-BAD0-1DF0002222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9553" y="1943326"/>
                  <a:ext cx="34925" cy="12700"/>
                </a:xfrm>
                <a:custGeom>
                  <a:avLst/>
                  <a:gdLst>
                    <a:gd name="T0" fmla="*/ 2147483647 w 11"/>
                    <a:gd name="T1" fmla="*/ 2147483647 h 4"/>
                    <a:gd name="T2" fmla="*/ 2147483647 w 11"/>
                    <a:gd name="T3" fmla="*/ 2147483647 h 4"/>
                    <a:gd name="T4" fmla="*/ 2147483647 w 11"/>
                    <a:gd name="T5" fmla="*/ 0 h 4"/>
                    <a:gd name="T6" fmla="*/ 0 w 11"/>
                    <a:gd name="T7" fmla="*/ 2147483647 h 4"/>
                    <a:gd name="T8" fmla="*/ 2147483647 w 11"/>
                    <a:gd name="T9" fmla="*/ 2147483647 h 4"/>
                    <a:gd name="T10" fmla="*/ 2147483647 w 11"/>
                    <a:gd name="T11" fmla="*/ 0 h 4"/>
                    <a:gd name="T12" fmla="*/ 2147483647 w 11"/>
                    <a:gd name="T13" fmla="*/ 2147483647 h 4"/>
                    <a:gd name="T14" fmla="*/ 2147483647 w 11"/>
                    <a:gd name="T15" fmla="*/ 2147483647 h 4"/>
                    <a:gd name="T16" fmla="*/ 0 w 11"/>
                    <a:gd name="T17" fmla="*/ 2147483647 h 4"/>
                    <a:gd name="T18" fmla="*/ 2147483647 w 11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4">
                      <a:moveTo>
                        <a:pt x="5" y="4"/>
                      </a:moveTo>
                      <a:cubicBezTo>
                        <a:pt x="8" y="4"/>
                        <a:pt x="11" y="3"/>
                        <a:pt x="11" y="2"/>
                      </a:cubicBezTo>
                      <a:cubicBezTo>
                        <a:pt x="11" y="1"/>
                        <a:pt x="8" y="0"/>
                        <a:pt x="5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5" y="4"/>
                      </a:cubicBezTo>
                      <a:close/>
                      <a:moveTo>
                        <a:pt x="5" y="0"/>
                      </a:moveTo>
                      <a:cubicBezTo>
                        <a:pt x="8" y="0"/>
                        <a:pt x="10" y="1"/>
                        <a:pt x="10" y="2"/>
                      </a:cubicBezTo>
                      <a:cubicBezTo>
                        <a:pt x="10" y="3"/>
                        <a:pt x="8" y="4"/>
                        <a:pt x="5" y="4"/>
                      </a:cubicBezTo>
                      <a:cubicBezTo>
                        <a:pt x="3" y="4"/>
                        <a:pt x="0" y="3"/>
                        <a:pt x="0" y="2"/>
                      </a:cubicBezTo>
                      <a:cubicBezTo>
                        <a:pt x="0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224">
                  <a:extLst>
                    <a:ext uri="{FF2B5EF4-FFF2-40B4-BE49-F238E27FC236}">
                      <a16:creationId xmlns:a16="http://schemas.microsoft.com/office/drawing/2014/main" id="{0217E181-7FFA-422E-AE79-0A8E19855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3" y="2057626"/>
                  <a:ext cx="39688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7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7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225">
                  <a:extLst>
                    <a:ext uri="{FF2B5EF4-FFF2-40B4-BE49-F238E27FC236}">
                      <a16:creationId xmlns:a16="http://schemas.microsoft.com/office/drawing/2014/main" id="{61CFDA53-D241-4DC8-9126-0B5082765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3" y="2044926"/>
                  <a:ext cx="39688" cy="19050"/>
                </a:xfrm>
                <a:custGeom>
                  <a:avLst/>
                  <a:gdLst>
                    <a:gd name="T0" fmla="*/ 2147483647 w 13"/>
                    <a:gd name="T1" fmla="*/ 2147483647 h 6"/>
                    <a:gd name="T2" fmla="*/ 0 w 13"/>
                    <a:gd name="T3" fmla="*/ 0 h 6"/>
                    <a:gd name="T4" fmla="*/ 0 w 13"/>
                    <a:gd name="T5" fmla="*/ 2147483647 h 6"/>
                    <a:gd name="T6" fmla="*/ 2147483647 w 13"/>
                    <a:gd name="T7" fmla="*/ 2147483647 h 6"/>
                    <a:gd name="T8" fmla="*/ 2147483647 w 13"/>
                    <a:gd name="T9" fmla="*/ 2147483647 h 6"/>
                    <a:gd name="T10" fmla="*/ 2147483647 w 13"/>
                    <a:gd name="T11" fmla="*/ 0 h 6"/>
                    <a:gd name="T12" fmla="*/ 2147483647 w 13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6">
                      <a:moveTo>
                        <a:pt x="7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7" y="6"/>
                      </a:cubicBezTo>
                      <a:cubicBezTo>
                        <a:pt x="10" y="6"/>
                        <a:pt x="13" y="5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0" y="3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226">
                  <a:extLst>
                    <a:ext uri="{FF2B5EF4-FFF2-40B4-BE49-F238E27FC236}">
                      <a16:creationId xmlns:a16="http://schemas.microsoft.com/office/drawing/2014/main" id="{BA74041B-4B89-4C12-A4E9-400D91C9E1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0653" y="2025876"/>
                  <a:ext cx="39688" cy="25400"/>
                </a:xfrm>
                <a:custGeom>
                  <a:avLst/>
                  <a:gdLst>
                    <a:gd name="T0" fmla="*/ 2147483647 w 13"/>
                    <a:gd name="T1" fmla="*/ 0 h 8"/>
                    <a:gd name="T2" fmla="*/ 0 w 13"/>
                    <a:gd name="T3" fmla="*/ 2147483647 h 8"/>
                    <a:gd name="T4" fmla="*/ 0 w 13"/>
                    <a:gd name="T5" fmla="*/ 2147483647 h 8"/>
                    <a:gd name="T6" fmla="*/ 0 w 13"/>
                    <a:gd name="T7" fmla="*/ 2147483647 h 8"/>
                    <a:gd name="T8" fmla="*/ 2147483647 w 13"/>
                    <a:gd name="T9" fmla="*/ 2147483647 h 8"/>
                    <a:gd name="T10" fmla="*/ 2147483647 w 13"/>
                    <a:gd name="T11" fmla="*/ 2147483647 h 8"/>
                    <a:gd name="T12" fmla="*/ 2147483647 w 13"/>
                    <a:gd name="T13" fmla="*/ 2147483647 h 8"/>
                    <a:gd name="T14" fmla="*/ 2147483647 w 13"/>
                    <a:gd name="T15" fmla="*/ 0 h 8"/>
                    <a:gd name="T16" fmla="*/ 2147483647 w 13"/>
                    <a:gd name="T17" fmla="*/ 2147483647 h 8"/>
                    <a:gd name="T18" fmla="*/ 2147483647 w 13"/>
                    <a:gd name="T19" fmla="*/ 2147483647 h 8"/>
                    <a:gd name="T20" fmla="*/ 2147483647 w 13"/>
                    <a:gd name="T21" fmla="*/ 0 h 8"/>
                    <a:gd name="T22" fmla="*/ 2147483647 w 13"/>
                    <a:gd name="T23" fmla="*/ 2147483647 h 8"/>
                    <a:gd name="T24" fmla="*/ 2147483647 w 13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7" y="0"/>
                      </a:move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3" y="8"/>
                        <a:pt x="7" y="8"/>
                      </a:cubicBezTo>
                      <a:cubicBezTo>
                        <a:pt x="10" y="8"/>
                        <a:pt x="13" y="7"/>
                        <a:pt x="13" y="6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0" y="0"/>
                        <a:pt x="7" y="0"/>
                      </a:cubicBezTo>
                      <a:close/>
                      <a:moveTo>
                        <a:pt x="7" y="5"/>
                      </a:moveTo>
                      <a:cubicBezTo>
                        <a:pt x="3" y="5"/>
                        <a:pt x="1" y="4"/>
                        <a:pt x="1" y="3"/>
                      </a:cubicBezTo>
                      <a:cubicBezTo>
                        <a:pt x="1" y="1"/>
                        <a:pt x="3" y="0"/>
                        <a:pt x="7" y="0"/>
                      </a:cubicBezTo>
                      <a:cubicBezTo>
                        <a:pt x="10" y="0"/>
                        <a:pt x="13" y="1"/>
                        <a:pt x="13" y="3"/>
                      </a:cubicBezTo>
                      <a:cubicBezTo>
                        <a:pt x="13" y="4"/>
                        <a:pt x="10" y="5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 227">
                  <a:extLst>
                    <a:ext uri="{FF2B5EF4-FFF2-40B4-BE49-F238E27FC236}">
                      <a16:creationId xmlns:a16="http://schemas.microsoft.com/office/drawing/2014/main" id="{F3F5CEDF-9E41-4F48-8DF1-1503EEBB32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3828" y="2025876"/>
                  <a:ext cx="33338" cy="15875"/>
                </a:xfrm>
                <a:custGeom>
                  <a:avLst/>
                  <a:gdLst>
                    <a:gd name="T0" fmla="*/ 2147483647 w 11"/>
                    <a:gd name="T1" fmla="*/ 0 h 5"/>
                    <a:gd name="T2" fmla="*/ 0 w 11"/>
                    <a:gd name="T3" fmla="*/ 2147483647 h 5"/>
                    <a:gd name="T4" fmla="*/ 2147483647 w 11"/>
                    <a:gd name="T5" fmla="*/ 2147483647 h 5"/>
                    <a:gd name="T6" fmla="*/ 2147483647 w 11"/>
                    <a:gd name="T7" fmla="*/ 2147483647 h 5"/>
                    <a:gd name="T8" fmla="*/ 2147483647 w 11"/>
                    <a:gd name="T9" fmla="*/ 0 h 5"/>
                    <a:gd name="T10" fmla="*/ 2147483647 w 11"/>
                    <a:gd name="T11" fmla="*/ 2147483647 h 5"/>
                    <a:gd name="T12" fmla="*/ 2147483647 w 11"/>
                    <a:gd name="T13" fmla="*/ 2147483647 h 5"/>
                    <a:gd name="T14" fmla="*/ 2147483647 w 11"/>
                    <a:gd name="T15" fmla="*/ 2147483647 h 5"/>
                    <a:gd name="T16" fmla="*/ 2147483647 w 11"/>
                    <a:gd name="T17" fmla="*/ 2147483647 h 5"/>
                    <a:gd name="T18" fmla="*/ 2147483647 w 11"/>
                    <a:gd name="T19" fmla="*/ 214748364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5">
                      <a:moveTo>
                        <a:pt x="6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6" y="5"/>
                      </a:cubicBezTo>
                      <a:cubicBezTo>
                        <a:pt x="9" y="5"/>
                        <a:pt x="11" y="4"/>
                        <a:pt x="11" y="3"/>
                      </a:cubicBezTo>
                      <a:cubicBezTo>
                        <a:pt x="11" y="1"/>
                        <a:pt x="9" y="0"/>
                        <a:pt x="6" y="0"/>
                      </a:cubicBezTo>
                      <a:close/>
                      <a:moveTo>
                        <a:pt x="6" y="4"/>
                      </a:moveTo>
                      <a:cubicBezTo>
                        <a:pt x="3" y="4"/>
                        <a:pt x="1" y="4"/>
                        <a:pt x="1" y="3"/>
                      </a:cubicBezTo>
                      <a:cubicBezTo>
                        <a:pt x="1" y="1"/>
                        <a:pt x="3" y="1"/>
                        <a:pt x="6" y="1"/>
                      </a:cubicBezTo>
                      <a:cubicBezTo>
                        <a:pt x="8" y="1"/>
                        <a:pt x="10" y="1"/>
                        <a:pt x="10" y="3"/>
                      </a:cubicBezTo>
                      <a:cubicBezTo>
                        <a:pt x="10" y="4"/>
                        <a:pt x="8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228">
                  <a:extLst>
                    <a:ext uri="{FF2B5EF4-FFF2-40B4-BE49-F238E27FC236}">
                      <a16:creationId xmlns:a16="http://schemas.microsoft.com/office/drawing/2014/main" id="{1CC00463-2909-4E16-BAED-03F9C26B3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2144937"/>
                  <a:ext cx="38100" cy="17463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0 w 12"/>
                    <a:gd name="T3" fmla="*/ 0 h 6"/>
                    <a:gd name="T4" fmla="*/ 0 w 12"/>
                    <a:gd name="T5" fmla="*/ 2147483647 h 6"/>
                    <a:gd name="T6" fmla="*/ 2147483647 w 12"/>
                    <a:gd name="T7" fmla="*/ 2147483647 h 6"/>
                    <a:gd name="T8" fmla="*/ 2147483647 w 12"/>
                    <a:gd name="T9" fmla="*/ 2147483647 h 6"/>
                    <a:gd name="T10" fmla="*/ 2147483647 w 12"/>
                    <a:gd name="T11" fmla="*/ 0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 229">
                  <a:extLst>
                    <a:ext uri="{FF2B5EF4-FFF2-40B4-BE49-F238E27FC236}">
                      <a16:creationId xmlns:a16="http://schemas.microsoft.com/office/drawing/2014/main" id="{FB3779D3-E9D2-4DDD-8491-271F69276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6378" y="2132237"/>
                  <a:ext cx="38100" cy="19050"/>
                </a:xfrm>
                <a:custGeom>
                  <a:avLst/>
                  <a:gdLst>
                    <a:gd name="T0" fmla="*/ 2147483647 w 12"/>
                    <a:gd name="T1" fmla="*/ 2147483647 h 6"/>
                    <a:gd name="T2" fmla="*/ 0 w 12"/>
                    <a:gd name="T3" fmla="*/ 0 h 6"/>
                    <a:gd name="T4" fmla="*/ 0 w 12"/>
                    <a:gd name="T5" fmla="*/ 2147483647 h 6"/>
                    <a:gd name="T6" fmla="*/ 2147483647 w 12"/>
                    <a:gd name="T7" fmla="*/ 2147483647 h 6"/>
                    <a:gd name="T8" fmla="*/ 2147483647 w 12"/>
                    <a:gd name="T9" fmla="*/ 2147483647 h 6"/>
                    <a:gd name="T10" fmla="*/ 2147483647 w 12"/>
                    <a:gd name="T11" fmla="*/ 0 h 6"/>
                    <a:gd name="T12" fmla="*/ 2147483647 w 12"/>
                    <a:gd name="T13" fmla="*/ 2147483647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3"/>
                      </a:moveTo>
                      <a:cubicBezTo>
                        <a:pt x="3" y="3"/>
                        <a:pt x="0" y="2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3" y="6"/>
                        <a:pt x="6" y="6"/>
                      </a:cubicBezTo>
                      <a:cubicBezTo>
                        <a:pt x="10" y="6"/>
                        <a:pt x="12" y="5"/>
                        <a:pt x="12" y="3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0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230">
                  <a:extLst>
                    <a:ext uri="{FF2B5EF4-FFF2-40B4-BE49-F238E27FC236}">
                      <a16:creationId xmlns:a16="http://schemas.microsoft.com/office/drawing/2014/main" id="{CE00DD10-B4A1-4EFA-8C69-3B2CFB0212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6378" y="2113187"/>
                  <a:ext cx="38100" cy="25400"/>
                </a:xfrm>
                <a:custGeom>
                  <a:avLst/>
                  <a:gdLst>
                    <a:gd name="T0" fmla="*/ 2147483647 w 12"/>
                    <a:gd name="T1" fmla="*/ 0 h 8"/>
                    <a:gd name="T2" fmla="*/ 0 w 12"/>
                    <a:gd name="T3" fmla="*/ 2147483647 h 8"/>
                    <a:gd name="T4" fmla="*/ 0 w 12"/>
                    <a:gd name="T5" fmla="*/ 2147483647 h 8"/>
                    <a:gd name="T6" fmla="*/ 0 w 12"/>
                    <a:gd name="T7" fmla="*/ 2147483647 h 8"/>
                    <a:gd name="T8" fmla="*/ 2147483647 w 12"/>
                    <a:gd name="T9" fmla="*/ 2147483647 h 8"/>
                    <a:gd name="T10" fmla="*/ 2147483647 w 12"/>
                    <a:gd name="T11" fmla="*/ 2147483647 h 8"/>
                    <a:gd name="T12" fmla="*/ 2147483647 w 12"/>
                    <a:gd name="T13" fmla="*/ 2147483647 h 8"/>
                    <a:gd name="T14" fmla="*/ 2147483647 w 12"/>
                    <a:gd name="T15" fmla="*/ 0 h 8"/>
                    <a:gd name="T16" fmla="*/ 2147483647 w 12"/>
                    <a:gd name="T17" fmla="*/ 2147483647 h 8"/>
                    <a:gd name="T18" fmla="*/ 0 w 12"/>
                    <a:gd name="T19" fmla="*/ 2147483647 h 8"/>
                    <a:gd name="T20" fmla="*/ 2147483647 w 12"/>
                    <a:gd name="T21" fmla="*/ 0 h 8"/>
                    <a:gd name="T22" fmla="*/ 2147483647 w 12"/>
                    <a:gd name="T23" fmla="*/ 2147483647 h 8"/>
                    <a:gd name="T24" fmla="*/ 2147483647 w 12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8">
                      <a:moveTo>
                        <a:pt x="6" y="0"/>
                      </a:moveTo>
                      <a:cubicBezTo>
                        <a:pt x="3" y="0"/>
                        <a:pt x="0" y="1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2" y="7"/>
                        <a:pt x="12" y="6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1"/>
                        <a:pt x="10" y="0"/>
                        <a:pt x="6" y="0"/>
                      </a:cubicBezTo>
                      <a:close/>
                      <a:moveTo>
                        <a:pt x="6" y="5"/>
                      </a:move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1"/>
                        <a:pt x="3" y="0"/>
                        <a:pt x="6" y="0"/>
                      </a:cubicBezTo>
                      <a:cubicBezTo>
                        <a:pt x="10" y="0"/>
                        <a:pt x="12" y="1"/>
                        <a:pt x="12" y="3"/>
                      </a:cubicBezTo>
                      <a:cubicBezTo>
                        <a:pt x="12" y="4"/>
                        <a:pt x="10" y="5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Freeform 231">
                  <a:extLst>
                    <a:ext uri="{FF2B5EF4-FFF2-40B4-BE49-F238E27FC236}">
                      <a16:creationId xmlns:a16="http://schemas.microsoft.com/office/drawing/2014/main" id="{4AFAE625-B040-43A8-B144-B3B6B4451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99553" y="2113187"/>
                  <a:ext cx="34925" cy="15875"/>
                </a:xfrm>
                <a:custGeom>
                  <a:avLst/>
                  <a:gdLst>
                    <a:gd name="T0" fmla="*/ 2147483647 w 11"/>
                    <a:gd name="T1" fmla="*/ 0 h 5"/>
                    <a:gd name="T2" fmla="*/ 0 w 11"/>
                    <a:gd name="T3" fmla="*/ 2147483647 h 5"/>
                    <a:gd name="T4" fmla="*/ 2147483647 w 11"/>
                    <a:gd name="T5" fmla="*/ 2147483647 h 5"/>
                    <a:gd name="T6" fmla="*/ 2147483647 w 11"/>
                    <a:gd name="T7" fmla="*/ 2147483647 h 5"/>
                    <a:gd name="T8" fmla="*/ 2147483647 w 11"/>
                    <a:gd name="T9" fmla="*/ 0 h 5"/>
                    <a:gd name="T10" fmla="*/ 2147483647 w 11"/>
                    <a:gd name="T11" fmla="*/ 2147483647 h 5"/>
                    <a:gd name="T12" fmla="*/ 0 w 11"/>
                    <a:gd name="T13" fmla="*/ 2147483647 h 5"/>
                    <a:gd name="T14" fmla="*/ 2147483647 w 11"/>
                    <a:gd name="T15" fmla="*/ 2147483647 h 5"/>
                    <a:gd name="T16" fmla="*/ 2147483647 w 11"/>
                    <a:gd name="T17" fmla="*/ 2147483647 h 5"/>
                    <a:gd name="T18" fmla="*/ 2147483647 w 11"/>
                    <a:gd name="T19" fmla="*/ 2147483647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5">
                      <a:moveTo>
                        <a:pt x="5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5" y="5"/>
                      </a:cubicBezTo>
                      <a:cubicBezTo>
                        <a:pt x="8" y="5"/>
                        <a:pt x="11" y="4"/>
                        <a:pt x="11" y="3"/>
                      </a:cubicBezTo>
                      <a:cubicBezTo>
                        <a:pt x="11" y="1"/>
                        <a:pt x="8" y="0"/>
                        <a:pt x="5" y="0"/>
                      </a:cubicBezTo>
                      <a:close/>
                      <a:moveTo>
                        <a:pt x="5" y="5"/>
                      </a:moveTo>
                      <a:cubicBezTo>
                        <a:pt x="3" y="5"/>
                        <a:pt x="0" y="4"/>
                        <a:pt x="0" y="3"/>
                      </a:cubicBezTo>
                      <a:cubicBezTo>
                        <a:pt x="0" y="2"/>
                        <a:pt x="3" y="1"/>
                        <a:pt x="5" y="1"/>
                      </a:cubicBezTo>
                      <a:cubicBezTo>
                        <a:pt x="8" y="1"/>
                        <a:pt x="10" y="2"/>
                        <a:pt x="10" y="3"/>
                      </a:cubicBezTo>
                      <a:cubicBezTo>
                        <a:pt x="10" y="4"/>
                        <a:pt x="8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232">
                  <a:extLst>
                    <a:ext uri="{FF2B5EF4-FFF2-40B4-BE49-F238E27FC236}">
                      <a16:creationId xmlns:a16="http://schemas.microsoft.com/office/drawing/2014/main" id="{FFBB6ECC-265E-4577-B14E-B54061DF4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515" y="2060801"/>
                  <a:ext cx="41275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6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 233">
                  <a:extLst>
                    <a:ext uri="{FF2B5EF4-FFF2-40B4-BE49-F238E27FC236}">
                      <a16:creationId xmlns:a16="http://schemas.microsoft.com/office/drawing/2014/main" id="{B6B06BD9-3401-4551-93B2-9E0D4B649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0515" y="2048101"/>
                  <a:ext cx="41275" cy="15875"/>
                </a:xfrm>
                <a:custGeom>
                  <a:avLst/>
                  <a:gdLst>
                    <a:gd name="T0" fmla="*/ 2147483647 w 13"/>
                    <a:gd name="T1" fmla="*/ 2147483647 h 5"/>
                    <a:gd name="T2" fmla="*/ 0 w 13"/>
                    <a:gd name="T3" fmla="*/ 0 h 5"/>
                    <a:gd name="T4" fmla="*/ 0 w 13"/>
                    <a:gd name="T5" fmla="*/ 2147483647 h 5"/>
                    <a:gd name="T6" fmla="*/ 2147483647 w 13"/>
                    <a:gd name="T7" fmla="*/ 2147483647 h 5"/>
                    <a:gd name="T8" fmla="*/ 2147483647 w 13"/>
                    <a:gd name="T9" fmla="*/ 2147483647 h 5"/>
                    <a:gd name="T10" fmla="*/ 2147483647 w 13"/>
                    <a:gd name="T11" fmla="*/ 0 h 5"/>
                    <a:gd name="T12" fmla="*/ 2147483647 w 13"/>
                    <a:gd name="T13" fmla="*/ 2147483647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">
                      <a:moveTo>
                        <a:pt x="6" y="2"/>
                      </a:moveTo>
                      <a:cubicBezTo>
                        <a:pt x="3" y="2"/>
                        <a:pt x="0" y="1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3" y="5"/>
                        <a:pt x="6" y="5"/>
                      </a:cubicBezTo>
                      <a:cubicBezTo>
                        <a:pt x="10" y="5"/>
                        <a:pt x="13" y="4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0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234">
                  <a:extLst>
                    <a:ext uri="{FF2B5EF4-FFF2-40B4-BE49-F238E27FC236}">
                      <a16:creationId xmlns:a16="http://schemas.microsoft.com/office/drawing/2014/main" id="{B9A51190-ED35-4097-BA4E-FBADB272BF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0515" y="2029051"/>
                  <a:ext cx="41275" cy="25400"/>
                </a:xfrm>
                <a:custGeom>
                  <a:avLst/>
                  <a:gdLst>
                    <a:gd name="T0" fmla="*/ 2147483647 w 13"/>
                    <a:gd name="T1" fmla="*/ 0 h 8"/>
                    <a:gd name="T2" fmla="*/ 0 w 13"/>
                    <a:gd name="T3" fmla="*/ 2147483647 h 8"/>
                    <a:gd name="T4" fmla="*/ 0 w 13"/>
                    <a:gd name="T5" fmla="*/ 2147483647 h 8"/>
                    <a:gd name="T6" fmla="*/ 0 w 13"/>
                    <a:gd name="T7" fmla="*/ 2147483647 h 8"/>
                    <a:gd name="T8" fmla="*/ 2147483647 w 13"/>
                    <a:gd name="T9" fmla="*/ 2147483647 h 8"/>
                    <a:gd name="T10" fmla="*/ 2147483647 w 13"/>
                    <a:gd name="T11" fmla="*/ 2147483647 h 8"/>
                    <a:gd name="T12" fmla="*/ 2147483647 w 13"/>
                    <a:gd name="T13" fmla="*/ 2147483647 h 8"/>
                    <a:gd name="T14" fmla="*/ 2147483647 w 13"/>
                    <a:gd name="T15" fmla="*/ 0 h 8"/>
                    <a:gd name="T16" fmla="*/ 2147483647 w 13"/>
                    <a:gd name="T17" fmla="*/ 2147483647 h 8"/>
                    <a:gd name="T18" fmla="*/ 0 w 13"/>
                    <a:gd name="T19" fmla="*/ 2147483647 h 8"/>
                    <a:gd name="T20" fmla="*/ 2147483647 w 13"/>
                    <a:gd name="T21" fmla="*/ 0 h 8"/>
                    <a:gd name="T22" fmla="*/ 2147483647 w 13"/>
                    <a:gd name="T23" fmla="*/ 2147483647 h 8"/>
                    <a:gd name="T24" fmla="*/ 2147483647 w 13"/>
                    <a:gd name="T25" fmla="*/ 2147483647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6" y="0"/>
                      </a:moveTo>
                      <a:cubicBezTo>
                        <a:pt x="3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7"/>
                        <a:pt x="3" y="8"/>
                        <a:pt x="6" y="8"/>
                      </a:cubicBezTo>
                      <a:cubicBezTo>
                        <a:pt x="10" y="8"/>
                        <a:pt x="13" y="7"/>
                        <a:pt x="13" y="5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0" y="0"/>
                        <a:pt x="6" y="0"/>
                      </a:cubicBezTo>
                      <a:close/>
                      <a:moveTo>
                        <a:pt x="6" y="5"/>
                      </a:moveTo>
                      <a:cubicBezTo>
                        <a:pt x="3" y="5"/>
                        <a:pt x="0" y="4"/>
                        <a:pt x="0" y="2"/>
                      </a:cubicBezTo>
                      <a:cubicBezTo>
                        <a:pt x="0" y="1"/>
                        <a:pt x="3" y="0"/>
                        <a:pt x="6" y="0"/>
                      </a:cubicBezTo>
                      <a:cubicBezTo>
                        <a:pt x="10" y="0"/>
                        <a:pt x="12" y="1"/>
                        <a:pt x="12" y="2"/>
                      </a:cubicBezTo>
                      <a:cubicBezTo>
                        <a:pt x="12" y="4"/>
                        <a:pt x="10" y="5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235">
                  <a:extLst>
                    <a:ext uri="{FF2B5EF4-FFF2-40B4-BE49-F238E27FC236}">
                      <a16:creationId xmlns:a16="http://schemas.microsoft.com/office/drawing/2014/main" id="{9C2A0C96-544A-430B-AFE8-78293E4BE9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3690" y="2029051"/>
                  <a:ext cx="34925" cy="12700"/>
                </a:xfrm>
                <a:custGeom>
                  <a:avLst/>
                  <a:gdLst>
                    <a:gd name="T0" fmla="*/ 2147483647 w 11"/>
                    <a:gd name="T1" fmla="*/ 0 h 4"/>
                    <a:gd name="T2" fmla="*/ 0 w 11"/>
                    <a:gd name="T3" fmla="*/ 2147483647 h 4"/>
                    <a:gd name="T4" fmla="*/ 2147483647 w 11"/>
                    <a:gd name="T5" fmla="*/ 2147483647 h 4"/>
                    <a:gd name="T6" fmla="*/ 2147483647 w 11"/>
                    <a:gd name="T7" fmla="*/ 2147483647 h 4"/>
                    <a:gd name="T8" fmla="*/ 2147483647 w 11"/>
                    <a:gd name="T9" fmla="*/ 0 h 4"/>
                    <a:gd name="T10" fmla="*/ 2147483647 w 11"/>
                    <a:gd name="T11" fmla="*/ 2147483647 h 4"/>
                    <a:gd name="T12" fmla="*/ 2147483647 w 11"/>
                    <a:gd name="T13" fmla="*/ 2147483647 h 4"/>
                    <a:gd name="T14" fmla="*/ 2147483647 w 11"/>
                    <a:gd name="T15" fmla="*/ 0 h 4"/>
                    <a:gd name="T16" fmla="*/ 2147483647 w 11"/>
                    <a:gd name="T17" fmla="*/ 2147483647 h 4"/>
                    <a:gd name="T18" fmla="*/ 2147483647 w 11"/>
                    <a:gd name="T19" fmla="*/ 2147483647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" h="4">
                      <a:moveTo>
                        <a:pt x="5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3"/>
                        <a:pt x="2" y="4"/>
                        <a:pt x="5" y="4"/>
                      </a:cubicBezTo>
                      <a:cubicBezTo>
                        <a:pt x="9" y="4"/>
                        <a:pt x="11" y="3"/>
                        <a:pt x="11" y="2"/>
                      </a:cubicBezTo>
                      <a:cubicBezTo>
                        <a:pt x="11" y="1"/>
                        <a:pt x="9" y="0"/>
                        <a:pt x="5" y="0"/>
                      </a:cubicBezTo>
                      <a:close/>
                      <a:moveTo>
                        <a:pt x="5" y="4"/>
                      </a:moveTo>
                      <a:cubicBezTo>
                        <a:pt x="3" y="4"/>
                        <a:pt x="1" y="3"/>
                        <a:pt x="1" y="2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8" y="0"/>
                        <a:pt x="10" y="1"/>
                        <a:pt x="10" y="2"/>
                      </a:cubicBezTo>
                      <a:cubicBezTo>
                        <a:pt x="10" y="3"/>
                        <a:pt x="8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236">
                  <a:extLst>
                    <a:ext uri="{FF2B5EF4-FFF2-40B4-BE49-F238E27FC236}">
                      <a16:creationId xmlns:a16="http://schemas.microsoft.com/office/drawing/2014/main" id="{5A3F19C8-62D1-494D-A601-9B915A6D0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090" y="2063976"/>
                  <a:ext cx="71438" cy="30163"/>
                </a:xfrm>
                <a:custGeom>
                  <a:avLst/>
                  <a:gdLst>
                    <a:gd name="T0" fmla="*/ 2147483647 w 23"/>
                    <a:gd name="T1" fmla="*/ 2147483647 h 10"/>
                    <a:gd name="T2" fmla="*/ 0 w 23"/>
                    <a:gd name="T3" fmla="*/ 0 h 10"/>
                    <a:gd name="T4" fmla="*/ 0 w 23"/>
                    <a:gd name="T5" fmla="*/ 2147483647 h 10"/>
                    <a:gd name="T6" fmla="*/ 2147483647 w 23"/>
                    <a:gd name="T7" fmla="*/ 2147483647 h 10"/>
                    <a:gd name="T8" fmla="*/ 2147483647 w 23"/>
                    <a:gd name="T9" fmla="*/ 2147483647 h 10"/>
                    <a:gd name="T10" fmla="*/ 2147483647 w 23"/>
                    <a:gd name="T11" fmla="*/ 0 h 10"/>
                    <a:gd name="T12" fmla="*/ 2147483647 w 23"/>
                    <a:gd name="T13" fmla="*/ 2147483647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0">
                      <a:moveTo>
                        <a:pt x="11" y="5"/>
                      </a:moveTo>
                      <a:cubicBezTo>
                        <a:pt x="5" y="5"/>
                        <a:pt x="0" y="3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5" y="10"/>
                        <a:pt x="11" y="10"/>
                      </a:cubicBezTo>
                      <a:cubicBezTo>
                        <a:pt x="18" y="10"/>
                        <a:pt x="23" y="8"/>
                        <a:pt x="23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3"/>
                        <a:pt x="18" y="5"/>
                        <a:pt x="1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237">
                  <a:extLst>
                    <a:ext uri="{FF2B5EF4-FFF2-40B4-BE49-F238E27FC236}">
                      <a16:creationId xmlns:a16="http://schemas.microsoft.com/office/drawing/2014/main" id="{35B830B4-79E1-45BA-AB99-A9098FD90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090" y="2041751"/>
                  <a:ext cx="71438" cy="31750"/>
                </a:xfrm>
                <a:custGeom>
                  <a:avLst/>
                  <a:gdLst>
                    <a:gd name="T0" fmla="*/ 2147483647 w 23"/>
                    <a:gd name="T1" fmla="*/ 2147483647 h 10"/>
                    <a:gd name="T2" fmla="*/ 0 w 23"/>
                    <a:gd name="T3" fmla="*/ 0 h 10"/>
                    <a:gd name="T4" fmla="*/ 0 w 23"/>
                    <a:gd name="T5" fmla="*/ 2147483647 h 10"/>
                    <a:gd name="T6" fmla="*/ 2147483647 w 23"/>
                    <a:gd name="T7" fmla="*/ 2147483647 h 10"/>
                    <a:gd name="T8" fmla="*/ 2147483647 w 23"/>
                    <a:gd name="T9" fmla="*/ 2147483647 h 10"/>
                    <a:gd name="T10" fmla="*/ 2147483647 w 23"/>
                    <a:gd name="T11" fmla="*/ 0 h 10"/>
                    <a:gd name="T12" fmla="*/ 2147483647 w 23"/>
                    <a:gd name="T13" fmla="*/ 2147483647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0">
                      <a:moveTo>
                        <a:pt x="11" y="5"/>
                      </a:moveTo>
                      <a:cubicBezTo>
                        <a:pt x="5" y="5"/>
                        <a:pt x="0" y="3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5" y="10"/>
                        <a:pt x="11" y="10"/>
                      </a:cubicBezTo>
                      <a:cubicBezTo>
                        <a:pt x="18" y="10"/>
                        <a:pt x="23" y="8"/>
                        <a:pt x="23" y="6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3"/>
                        <a:pt x="18" y="5"/>
                        <a:pt x="1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238">
                  <a:extLst>
                    <a:ext uri="{FF2B5EF4-FFF2-40B4-BE49-F238E27FC236}">
                      <a16:creationId xmlns:a16="http://schemas.microsoft.com/office/drawing/2014/main" id="{2018745E-E9BA-4B34-A0A7-83841A56A5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2090" y="2008413"/>
                  <a:ext cx="71438" cy="46038"/>
                </a:xfrm>
                <a:custGeom>
                  <a:avLst/>
                  <a:gdLst>
                    <a:gd name="T0" fmla="*/ 2147483647 w 23"/>
                    <a:gd name="T1" fmla="*/ 0 h 15"/>
                    <a:gd name="T2" fmla="*/ 0 w 23"/>
                    <a:gd name="T3" fmla="*/ 2147483647 h 15"/>
                    <a:gd name="T4" fmla="*/ 0 w 23"/>
                    <a:gd name="T5" fmla="*/ 2147483647 h 15"/>
                    <a:gd name="T6" fmla="*/ 0 w 23"/>
                    <a:gd name="T7" fmla="*/ 2147483647 h 15"/>
                    <a:gd name="T8" fmla="*/ 2147483647 w 23"/>
                    <a:gd name="T9" fmla="*/ 2147483647 h 15"/>
                    <a:gd name="T10" fmla="*/ 2147483647 w 23"/>
                    <a:gd name="T11" fmla="*/ 2147483647 h 15"/>
                    <a:gd name="T12" fmla="*/ 2147483647 w 23"/>
                    <a:gd name="T13" fmla="*/ 2147483647 h 15"/>
                    <a:gd name="T14" fmla="*/ 2147483647 w 23"/>
                    <a:gd name="T15" fmla="*/ 0 h 15"/>
                    <a:gd name="T16" fmla="*/ 2147483647 w 23"/>
                    <a:gd name="T17" fmla="*/ 2147483647 h 15"/>
                    <a:gd name="T18" fmla="*/ 0 w 23"/>
                    <a:gd name="T19" fmla="*/ 2147483647 h 15"/>
                    <a:gd name="T20" fmla="*/ 2147483647 w 23"/>
                    <a:gd name="T21" fmla="*/ 0 h 15"/>
                    <a:gd name="T22" fmla="*/ 2147483647 w 23"/>
                    <a:gd name="T23" fmla="*/ 2147483647 h 15"/>
                    <a:gd name="T24" fmla="*/ 2147483647 w 23"/>
                    <a:gd name="T25" fmla="*/ 2147483647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3" h="15">
                      <a:moveTo>
                        <a:pt x="11" y="0"/>
                      </a:moveTo>
                      <a:cubicBezTo>
                        <a:pt x="5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2"/>
                        <a:pt x="5" y="15"/>
                        <a:pt x="11" y="15"/>
                      </a:cubicBezTo>
                      <a:cubicBezTo>
                        <a:pt x="18" y="15"/>
                        <a:pt x="23" y="12"/>
                        <a:pt x="23" y="10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2"/>
                        <a:pt x="18" y="0"/>
                        <a:pt x="11" y="0"/>
                      </a:cubicBezTo>
                      <a:close/>
                      <a:moveTo>
                        <a:pt x="11" y="9"/>
                      </a:moveTo>
                      <a:cubicBezTo>
                        <a:pt x="5" y="9"/>
                        <a:pt x="0" y="7"/>
                        <a:pt x="0" y="4"/>
                      </a:cubicBezTo>
                      <a:cubicBezTo>
                        <a:pt x="0" y="2"/>
                        <a:pt x="5" y="0"/>
                        <a:pt x="11" y="0"/>
                      </a:cubicBezTo>
                      <a:cubicBezTo>
                        <a:pt x="17" y="0"/>
                        <a:pt x="23" y="2"/>
                        <a:pt x="23" y="4"/>
                      </a:cubicBezTo>
                      <a:cubicBezTo>
                        <a:pt x="23" y="7"/>
                        <a:pt x="17" y="9"/>
                        <a:pt x="1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239">
                  <a:extLst>
                    <a:ext uri="{FF2B5EF4-FFF2-40B4-BE49-F238E27FC236}">
                      <a16:creationId xmlns:a16="http://schemas.microsoft.com/office/drawing/2014/main" id="{8023F153-2F25-4A67-8BD5-26C9D5F882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85265" y="2008413"/>
                  <a:ext cx="65088" cy="23813"/>
                </a:xfrm>
                <a:custGeom>
                  <a:avLst/>
                  <a:gdLst>
                    <a:gd name="T0" fmla="*/ 2147483647 w 21"/>
                    <a:gd name="T1" fmla="*/ 0 h 8"/>
                    <a:gd name="T2" fmla="*/ 0 w 21"/>
                    <a:gd name="T3" fmla="*/ 2147483647 h 8"/>
                    <a:gd name="T4" fmla="*/ 2147483647 w 21"/>
                    <a:gd name="T5" fmla="*/ 2147483647 h 8"/>
                    <a:gd name="T6" fmla="*/ 2147483647 w 21"/>
                    <a:gd name="T7" fmla="*/ 2147483647 h 8"/>
                    <a:gd name="T8" fmla="*/ 2147483647 w 21"/>
                    <a:gd name="T9" fmla="*/ 0 h 8"/>
                    <a:gd name="T10" fmla="*/ 2147483647 w 21"/>
                    <a:gd name="T11" fmla="*/ 2147483647 h 8"/>
                    <a:gd name="T12" fmla="*/ 2147483647 w 21"/>
                    <a:gd name="T13" fmla="*/ 2147483647 h 8"/>
                    <a:gd name="T14" fmla="*/ 2147483647 w 21"/>
                    <a:gd name="T15" fmla="*/ 2147483647 h 8"/>
                    <a:gd name="T16" fmla="*/ 2147483647 w 21"/>
                    <a:gd name="T17" fmla="*/ 2147483647 h 8"/>
                    <a:gd name="T18" fmla="*/ 2147483647 w 21"/>
                    <a:gd name="T19" fmla="*/ 2147483647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" h="8">
                      <a:moveTo>
                        <a:pt x="10" y="0"/>
                      </a:moveTo>
                      <a:cubicBezTo>
                        <a:pt x="4" y="0"/>
                        <a:pt x="0" y="2"/>
                        <a:pt x="0" y="4"/>
                      </a:cubicBezTo>
                      <a:cubicBezTo>
                        <a:pt x="0" y="7"/>
                        <a:pt x="4" y="8"/>
                        <a:pt x="10" y="8"/>
                      </a:cubicBezTo>
                      <a:cubicBezTo>
                        <a:pt x="16" y="8"/>
                        <a:pt x="21" y="7"/>
                        <a:pt x="21" y="4"/>
                      </a:cubicBezTo>
                      <a:cubicBezTo>
                        <a:pt x="21" y="2"/>
                        <a:pt x="16" y="0"/>
                        <a:pt x="10" y="0"/>
                      </a:cubicBezTo>
                      <a:close/>
                      <a:moveTo>
                        <a:pt x="10" y="8"/>
                      </a:moveTo>
                      <a:cubicBezTo>
                        <a:pt x="5" y="8"/>
                        <a:pt x="1" y="6"/>
                        <a:pt x="1" y="4"/>
                      </a:cubicBezTo>
                      <a:cubicBezTo>
                        <a:pt x="1" y="2"/>
                        <a:pt x="5" y="1"/>
                        <a:pt x="10" y="1"/>
                      </a:cubicBezTo>
                      <a:cubicBezTo>
                        <a:pt x="15" y="1"/>
                        <a:pt x="19" y="2"/>
                        <a:pt x="19" y="4"/>
                      </a:cubicBezTo>
                      <a:cubicBezTo>
                        <a:pt x="19" y="6"/>
                        <a:pt x="15" y="8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IN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Rectangle 240">
                  <a:extLst>
                    <a:ext uri="{FF2B5EF4-FFF2-40B4-BE49-F238E27FC236}">
                      <a16:creationId xmlns:a16="http://schemas.microsoft.com/office/drawing/2014/main" id="{DE1E0F06-0C0A-49E4-861E-9ECDF919E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5428" y="1989363"/>
                  <a:ext cx="3175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Rectangle 241">
                  <a:extLst>
                    <a:ext uri="{FF2B5EF4-FFF2-40B4-BE49-F238E27FC236}">
                      <a16:creationId xmlns:a16="http://schemas.microsoft.com/office/drawing/2014/main" id="{DA7A7E11-AF09-4422-8723-C5BE3AC97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5428" y="2097312"/>
                  <a:ext cx="3175" cy="15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100000"/>
                    </a:spcBef>
                    <a:buClr>
                      <a:schemeClr val="tx1"/>
                    </a:buClr>
                    <a:buFont typeface="Wingdings 2" pitchFamily="18" charset="2"/>
                    <a:buChar char="¡"/>
                    <a:defRPr sz="16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5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3733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72EC9B-3A17-46CC-AED1-FB8BBC9FF95C}"/>
                </a:ext>
              </a:extLst>
            </p:cNvPr>
            <p:cNvGrpSpPr/>
            <p:nvPr/>
          </p:nvGrpSpPr>
          <p:grpSpPr>
            <a:xfrm>
              <a:off x="2491585" y="2394192"/>
              <a:ext cx="519273" cy="519273"/>
              <a:chOff x="2602390" y="2653247"/>
              <a:chExt cx="429151" cy="42915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A6D64D5-5D87-4929-990F-69AC94A4134B}"/>
                  </a:ext>
                </a:extLst>
              </p:cNvPr>
              <p:cNvSpPr/>
              <p:nvPr/>
            </p:nvSpPr>
            <p:spPr>
              <a:xfrm>
                <a:off x="2602390" y="2653247"/>
                <a:ext cx="429151" cy="42915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6" name="Group 5">
                <a:extLst>
                  <a:ext uri="{FF2B5EF4-FFF2-40B4-BE49-F238E27FC236}">
                    <a16:creationId xmlns:a16="http://schemas.microsoft.com/office/drawing/2014/main" id="{5361CDC5-B207-4B7C-A61B-16795B4D274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18114" y="2720450"/>
                <a:ext cx="197702" cy="294744"/>
                <a:chOff x="-433" y="1237"/>
                <a:chExt cx="383" cy="571"/>
              </a:xfrm>
              <a:solidFill>
                <a:schemeClr val="bg1"/>
              </a:solidFill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679304C8-ACEF-4220-8D21-78F78A91F3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42" y="1403"/>
                  <a:ext cx="181" cy="405"/>
                </a:xfrm>
                <a:custGeom>
                  <a:avLst/>
                  <a:gdLst>
                    <a:gd name="T0" fmla="*/ 151 w 151"/>
                    <a:gd name="T1" fmla="*/ 337 h 338"/>
                    <a:gd name="T2" fmla="*/ 135 w 151"/>
                    <a:gd name="T3" fmla="*/ 338 h 338"/>
                    <a:gd name="T4" fmla="*/ 8 w 151"/>
                    <a:gd name="T5" fmla="*/ 338 h 338"/>
                    <a:gd name="T6" fmla="*/ 19 w 151"/>
                    <a:gd name="T7" fmla="*/ 309 h 338"/>
                    <a:gd name="T8" fmla="*/ 23 w 151"/>
                    <a:gd name="T9" fmla="*/ 296 h 338"/>
                    <a:gd name="T10" fmla="*/ 70 w 151"/>
                    <a:gd name="T11" fmla="*/ 54 h 338"/>
                    <a:gd name="T12" fmla="*/ 65 w 151"/>
                    <a:gd name="T13" fmla="*/ 27 h 338"/>
                    <a:gd name="T14" fmla="*/ 68 w 151"/>
                    <a:gd name="T15" fmla="*/ 4 h 338"/>
                    <a:gd name="T16" fmla="*/ 91 w 151"/>
                    <a:gd name="T17" fmla="*/ 4 h 338"/>
                    <a:gd name="T18" fmla="*/ 94 w 151"/>
                    <a:gd name="T19" fmla="*/ 26 h 338"/>
                    <a:gd name="T20" fmla="*/ 91 w 151"/>
                    <a:gd name="T21" fmla="*/ 52 h 338"/>
                    <a:gd name="T22" fmla="*/ 136 w 151"/>
                    <a:gd name="T23" fmla="*/ 290 h 338"/>
                    <a:gd name="T24" fmla="*/ 146 w 151"/>
                    <a:gd name="T25" fmla="*/ 312 h 338"/>
                    <a:gd name="T26" fmla="*/ 151 w 151"/>
                    <a:gd name="T27" fmla="*/ 337 h 338"/>
                    <a:gd name="T28" fmla="*/ 103 w 151"/>
                    <a:gd name="T29" fmla="*/ 223 h 338"/>
                    <a:gd name="T30" fmla="*/ 62 w 151"/>
                    <a:gd name="T31" fmla="*/ 259 h 338"/>
                    <a:gd name="T32" fmla="*/ 117 w 151"/>
                    <a:gd name="T33" fmla="*/ 297 h 338"/>
                    <a:gd name="T34" fmla="*/ 103 w 151"/>
                    <a:gd name="T35" fmla="*/ 223 h 338"/>
                    <a:gd name="T36" fmla="*/ 41 w 151"/>
                    <a:gd name="T37" fmla="*/ 309 h 338"/>
                    <a:gd name="T38" fmla="*/ 101 w 151"/>
                    <a:gd name="T39" fmla="*/ 309 h 338"/>
                    <a:gd name="T40" fmla="*/ 48 w 151"/>
                    <a:gd name="T41" fmla="*/ 275 h 338"/>
                    <a:gd name="T42" fmla="*/ 41 w 151"/>
                    <a:gd name="T43" fmla="*/ 309 h 338"/>
                    <a:gd name="T44" fmla="*/ 99 w 151"/>
                    <a:gd name="T45" fmla="*/ 201 h 338"/>
                    <a:gd name="T46" fmla="*/ 66 w 151"/>
                    <a:gd name="T47" fmla="*/ 176 h 338"/>
                    <a:gd name="T48" fmla="*/ 55 w 151"/>
                    <a:gd name="T49" fmla="*/ 239 h 338"/>
                    <a:gd name="T50" fmla="*/ 99 w 151"/>
                    <a:gd name="T51" fmla="*/ 201 h 338"/>
                    <a:gd name="T52" fmla="*/ 82 w 151"/>
                    <a:gd name="T53" fmla="*/ 110 h 338"/>
                    <a:gd name="T54" fmla="*/ 92 w 151"/>
                    <a:gd name="T55" fmla="*/ 166 h 338"/>
                    <a:gd name="T56" fmla="*/ 82 w 151"/>
                    <a:gd name="T57" fmla="*/ 11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1" h="338">
                      <a:moveTo>
                        <a:pt x="151" y="337"/>
                      </a:moveTo>
                      <a:cubicBezTo>
                        <a:pt x="144" y="338"/>
                        <a:pt x="140" y="338"/>
                        <a:pt x="135" y="338"/>
                      </a:cubicBezTo>
                      <a:cubicBezTo>
                        <a:pt x="93" y="338"/>
                        <a:pt x="52" y="338"/>
                        <a:pt x="8" y="338"/>
                      </a:cubicBezTo>
                      <a:cubicBezTo>
                        <a:pt x="10" y="326"/>
                        <a:pt x="0" y="313"/>
                        <a:pt x="19" y="309"/>
                      </a:cubicBezTo>
                      <a:cubicBezTo>
                        <a:pt x="21" y="308"/>
                        <a:pt x="23" y="301"/>
                        <a:pt x="23" y="296"/>
                      </a:cubicBezTo>
                      <a:cubicBezTo>
                        <a:pt x="39" y="215"/>
                        <a:pt x="55" y="135"/>
                        <a:pt x="70" y="54"/>
                      </a:cubicBezTo>
                      <a:cubicBezTo>
                        <a:pt x="72" y="45"/>
                        <a:pt x="66" y="36"/>
                        <a:pt x="65" y="27"/>
                      </a:cubicBezTo>
                      <a:cubicBezTo>
                        <a:pt x="65" y="19"/>
                        <a:pt x="64" y="8"/>
                        <a:pt x="68" y="4"/>
                      </a:cubicBezTo>
                      <a:cubicBezTo>
                        <a:pt x="73" y="0"/>
                        <a:pt x="86" y="0"/>
                        <a:pt x="91" y="4"/>
                      </a:cubicBezTo>
                      <a:cubicBezTo>
                        <a:pt x="95" y="8"/>
                        <a:pt x="94" y="19"/>
                        <a:pt x="94" y="26"/>
                      </a:cubicBezTo>
                      <a:cubicBezTo>
                        <a:pt x="94" y="35"/>
                        <a:pt x="89" y="44"/>
                        <a:pt x="91" y="52"/>
                      </a:cubicBezTo>
                      <a:cubicBezTo>
                        <a:pt x="105" y="131"/>
                        <a:pt x="121" y="211"/>
                        <a:pt x="136" y="290"/>
                      </a:cubicBezTo>
                      <a:cubicBezTo>
                        <a:pt x="138" y="298"/>
                        <a:pt x="144" y="304"/>
                        <a:pt x="146" y="312"/>
                      </a:cubicBezTo>
                      <a:cubicBezTo>
                        <a:pt x="149" y="320"/>
                        <a:pt x="149" y="328"/>
                        <a:pt x="151" y="337"/>
                      </a:cubicBezTo>
                      <a:close/>
                      <a:moveTo>
                        <a:pt x="103" y="223"/>
                      </a:moveTo>
                      <a:cubicBezTo>
                        <a:pt x="88" y="237"/>
                        <a:pt x="75" y="247"/>
                        <a:pt x="62" y="259"/>
                      </a:cubicBezTo>
                      <a:cubicBezTo>
                        <a:pt x="80" y="272"/>
                        <a:pt x="97" y="283"/>
                        <a:pt x="117" y="297"/>
                      </a:cubicBezTo>
                      <a:cubicBezTo>
                        <a:pt x="112" y="270"/>
                        <a:pt x="108" y="249"/>
                        <a:pt x="103" y="223"/>
                      </a:cubicBezTo>
                      <a:close/>
                      <a:moveTo>
                        <a:pt x="41" y="309"/>
                      </a:moveTo>
                      <a:cubicBezTo>
                        <a:pt x="61" y="309"/>
                        <a:pt x="79" y="309"/>
                        <a:pt x="101" y="309"/>
                      </a:cubicBezTo>
                      <a:cubicBezTo>
                        <a:pt x="81" y="296"/>
                        <a:pt x="65" y="286"/>
                        <a:pt x="48" y="275"/>
                      </a:cubicBezTo>
                      <a:cubicBezTo>
                        <a:pt x="45" y="288"/>
                        <a:pt x="43" y="298"/>
                        <a:pt x="41" y="309"/>
                      </a:cubicBezTo>
                      <a:close/>
                      <a:moveTo>
                        <a:pt x="99" y="201"/>
                      </a:moveTo>
                      <a:cubicBezTo>
                        <a:pt x="87" y="192"/>
                        <a:pt x="78" y="185"/>
                        <a:pt x="66" y="176"/>
                      </a:cubicBezTo>
                      <a:cubicBezTo>
                        <a:pt x="62" y="198"/>
                        <a:pt x="59" y="216"/>
                        <a:pt x="55" y="239"/>
                      </a:cubicBezTo>
                      <a:cubicBezTo>
                        <a:pt x="72" y="224"/>
                        <a:pt x="84" y="214"/>
                        <a:pt x="99" y="201"/>
                      </a:cubicBezTo>
                      <a:close/>
                      <a:moveTo>
                        <a:pt x="82" y="110"/>
                      </a:moveTo>
                      <a:cubicBezTo>
                        <a:pt x="67" y="149"/>
                        <a:pt x="68" y="154"/>
                        <a:pt x="92" y="166"/>
                      </a:cubicBezTo>
                      <a:cubicBezTo>
                        <a:pt x="89" y="148"/>
                        <a:pt x="86" y="131"/>
                        <a:pt x="82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7">
                  <a:extLst>
                    <a:ext uri="{FF2B5EF4-FFF2-40B4-BE49-F238E27FC236}">
                      <a16:creationId xmlns:a16="http://schemas.microsoft.com/office/drawing/2014/main" id="{D3771DB6-6FCB-484C-B98A-95B1D9F13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33" y="1237"/>
                  <a:ext cx="383" cy="350"/>
                </a:xfrm>
                <a:custGeom>
                  <a:avLst/>
                  <a:gdLst>
                    <a:gd name="T0" fmla="*/ 214 w 320"/>
                    <a:gd name="T1" fmla="*/ 292 h 292"/>
                    <a:gd name="T2" fmla="*/ 207 w 320"/>
                    <a:gd name="T3" fmla="*/ 272 h 292"/>
                    <a:gd name="T4" fmla="*/ 281 w 320"/>
                    <a:gd name="T5" fmla="*/ 177 h 292"/>
                    <a:gd name="T6" fmla="*/ 179 w 320"/>
                    <a:gd name="T7" fmla="*/ 29 h 292"/>
                    <a:gd name="T8" fmla="*/ 30 w 320"/>
                    <a:gd name="T9" fmla="*/ 136 h 292"/>
                    <a:gd name="T10" fmla="*/ 94 w 320"/>
                    <a:gd name="T11" fmla="*/ 265 h 292"/>
                    <a:gd name="T12" fmla="*/ 102 w 320"/>
                    <a:gd name="T13" fmla="*/ 292 h 292"/>
                    <a:gd name="T14" fmla="*/ 7 w 320"/>
                    <a:gd name="T15" fmla="*/ 135 h 292"/>
                    <a:gd name="T16" fmla="*/ 143 w 320"/>
                    <a:gd name="T17" fmla="*/ 5 h 292"/>
                    <a:gd name="T18" fmla="*/ 306 w 320"/>
                    <a:gd name="T19" fmla="*/ 129 h 292"/>
                    <a:gd name="T20" fmla="*/ 214 w 320"/>
                    <a:gd name="T21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0" h="292">
                      <a:moveTo>
                        <a:pt x="214" y="292"/>
                      </a:moveTo>
                      <a:cubicBezTo>
                        <a:pt x="211" y="284"/>
                        <a:pt x="209" y="278"/>
                        <a:pt x="207" y="272"/>
                      </a:cubicBezTo>
                      <a:cubicBezTo>
                        <a:pt x="246" y="251"/>
                        <a:pt x="273" y="221"/>
                        <a:pt x="281" y="177"/>
                      </a:cubicBezTo>
                      <a:cubicBezTo>
                        <a:pt x="294" y="109"/>
                        <a:pt x="247" y="41"/>
                        <a:pt x="179" y="29"/>
                      </a:cubicBezTo>
                      <a:cubicBezTo>
                        <a:pt x="108" y="17"/>
                        <a:pt x="40" y="66"/>
                        <a:pt x="30" y="136"/>
                      </a:cubicBezTo>
                      <a:cubicBezTo>
                        <a:pt x="23" y="189"/>
                        <a:pt x="46" y="238"/>
                        <a:pt x="94" y="265"/>
                      </a:cubicBezTo>
                      <a:cubicBezTo>
                        <a:pt x="109" y="273"/>
                        <a:pt x="111" y="280"/>
                        <a:pt x="102" y="292"/>
                      </a:cubicBezTo>
                      <a:cubicBezTo>
                        <a:pt x="41" y="276"/>
                        <a:pt x="0" y="208"/>
                        <a:pt x="7" y="135"/>
                      </a:cubicBezTo>
                      <a:cubicBezTo>
                        <a:pt x="13" y="68"/>
                        <a:pt x="75" y="9"/>
                        <a:pt x="143" y="5"/>
                      </a:cubicBezTo>
                      <a:cubicBezTo>
                        <a:pt x="223" y="0"/>
                        <a:pt x="287" y="49"/>
                        <a:pt x="306" y="129"/>
                      </a:cubicBezTo>
                      <a:cubicBezTo>
                        <a:pt x="320" y="189"/>
                        <a:pt x="278" y="266"/>
                        <a:pt x="214" y="2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8">
                  <a:extLst>
                    <a:ext uri="{FF2B5EF4-FFF2-40B4-BE49-F238E27FC236}">
                      <a16:creationId xmlns:a16="http://schemas.microsoft.com/office/drawing/2014/main" id="{E1F5CCA2-2C3B-4EB9-8C7D-158F6683D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81" y="1294"/>
                  <a:ext cx="272" cy="243"/>
                </a:xfrm>
                <a:custGeom>
                  <a:avLst/>
                  <a:gdLst>
                    <a:gd name="T0" fmla="*/ 157 w 227"/>
                    <a:gd name="T1" fmla="*/ 202 h 203"/>
                    <a:gd name="T2" fmla="*/ 161 w 227"/>
                    <a:gd name="T3" fmla="*/ 173 h 203"/>
                    <a:gd name="T4" fmla="*/ 188 w 227"/>
                    <a:gd name="T5" fmla="*/ 76 h 203"/>
                    <a:gd name="T6" fmla="*/ 97 w 227"/>
                    <a:gd name="T7" fmla="*/ 26 h 203"/>
                    <a:gd name="T8" fmla="*/ 29 w 227"/>
                    <a:gd name="T9" fmla="*/ 104 h 203"/>
                    <a:gd name="T10" fmla="*/ 64 w 227"/>
                    <a:gd name="T11" fmla="*/ 174 h 203"/>
                    <a:gd name="T12" fmla="*/ 70 w 227"/>
                    <a:gd name="T13" fmla="*/ 203 h 203"/>
                    <a:gd name="T14" fmla="*/ 8 w 227"/>
                    <a:gd name="T15" fmla="*/ 90 h 203"/>
                    <a:gd name="T16" fmla="*/ 109 w 227"/>
                    <a:gd name="T17" fmla="*/ 2 h 203"/>
                    <a:gd name="T18" fmla="*/ 214 w 227"/>
                    <a:gd name="T19" fmla="*/ 80 h 203"/>
                    <a:gd name="T20" fmla="*/ 157 w 227"/>
                    <a:gd name="T21" fmla="*/ 202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7" h="203">
                      <a:moveTo>
                        <a:pt x="157" y="202"/>
                      </a:moveTo>
                      <a:cubicBezTo>
                        <a:pt x="148" y="190"/>
                        <a:pt x="148" y="182"/>
                        <a:pt x="161" y="173"/>
                      </a:cubicBezTo>
                      <a:cubicBezTo>
                        <a:pt x="193" y="149"/>
                        <a:pt x="203" y="110"/>
                        <a:pt x="188" y="76"/>
                      </a:cubicBezTo>
                      <a:cubicBezTo>
                        <a:pt x="172" y="39"/>
                        <a:pt x="135" y="19"/>
                        <a:pt x="97" y="26"/>
                      </a:cubicBezTo>
                      <a:cubicBezTo>
                        <a:pt x="60" y="33"/>
                        <a:pt x="30" y="66"/>
                        <a:pt x="29" y="104"/>
                      </a:cubicBezTo>
                      <a:cubicBezTo>
                        <a:pt x="28" y="133"/>
                        <a:pt x="40" y="157"/>
                        <a:pt x="64" y="174"/>
                      </a:cubicBezTo>
                      <a:cubicBezTo>
                        <a:pt x="78" y="185"/>
                        <a:pt x="78" y="185"/>
                        <a:pt x="70" y="203"/>
                      </a:cubicBezTo>
                      <a:cubicBezTo>
                        <a:pt x="26" y="186"/>
                        <a:pt x="0" y="140"/>
                        <a:pt x="8" y="90"/>
                      </a:cubicBezTo>
                      <a:cubicBezTo>
                        <a:pt x="15" y="41"/>
                        <a:pt x="58" y="4"/>
                        <a:pt x="109" y="2"/>
                      </a:cubicBezTo>
                      <a:cubicBezTo>
                        <a:pt x="157" y="0"/>
                        <a:pt x="203" y="34"/>
                        <a:pt x="214" y="80"/>
                      </a:cubicBezTo>
                      <a:cubicBezTo>
                        <a:pt x="227" y="131"/>
                        <a:pt x="205" y="178"/>
                        <a:pt x="157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9">
                  <a:extLst>
                    <a:ext uri="{FF2B5EF4-FFF2-40B4-BE49-F238E27FC236}">
                      <a16:creationId xmlns:a16="http://schemas.microsoft.com/office/drawing/2014/main" id="{B7264B57-2EED-4402-B97D-208E807AF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23" y="1345"/>
                  <a:ext cx="158" cy="141"/>
                </a:xfrm>
                <a:custGeom>
                  <a:avLst/>
                  <a:gdLst>
                    <a:gd name="T0" fmla="*/ 89 w 132"/>
                    <a:gd name="T1" fmla="*/ 113 h 117"/>
                    <a:gd name="T2" fmla="*/ 95 w 132"/>
                    <a:gd name="T3" fmla="*/ 87 h 117"/>
                    <a:gd name="T4" fmla="*/ 89 w 132"/>
                    <a:gd name="T5" fmla="*/ 36 h 117"/>
                    <a:gd name="T6" fmla="*/ 38 w 132"/>
                    <a:gd name="T7" fmla="*/ 37 h 117"/>
                    <a:gd name="T8" fmla="*/ 34 w 132"/>
                    <a:gd name="T9" fmla="*/ 87 h 117"/>
                    <a:gd name="T10" fmla="*/ 42 w 132"/>
                    <a:gd name="T11" fmla="*/ 117 h 117"/>
                    <a:gd name="T12" fmla="*/ 3 w 132"/>
                    <a:gd name="T13" fmla="*/ 57 h 117"/>
                    <a:gd name="T14" fmla="*/ 58 w 132"/>
                    <a:gd name="T15" fmla="*/ 3 h 117"/>
                    <a:gd name="T16" fmla="*/ 121 w 132"/>
                    <a:gd name="T17" fmla="*/ 42 h 117"/>
                    <a:gd name="T18" fmla="*/ 96 w 132"/>
                    <a:gd name="T19" fmla="*/ 115 h 117"/>
                    <a:gd name="T20" fmla="*/ 89 w 132"/>
                    <a:gd name="T21" fmla="*/ 113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117">
                      <a:moveTo>
                        <a:pt x="89" y="113"/>
                      </a:moveTo>
                      <a:cubicBezTo>
                        <a:pt x="91" y="105"/>
                        <a:pt x="90" y="94"/>
                        <a:pt x="95" y="87"/>
                      </a:cubicBezTo>
                      <a:cubicBezTo>
                        <a:pt x="105" y="68"/>
                        <a:pt x="104" y="49"/>
                        <a:pt x="89" y="36"/>
                      </a:cubicBezTo>
                      <a:cubicBezTo>
                        <a:pt x="74" y="23"/>
                        <a:pt x="53" y="23"/>
                        <a:pt x="38" y="37"/>
                      </a:cubicBezTo>
                      <a:cubicBezTo>
                        <a:pt x="24" y="50"/>
                        <a:pt x="23" y="70"/>
                        <a:pt x="34" y="87"/>
                      </a:cubicBezTo>
                      <a:cubicBezTo>
                        <a:pt x="38" y="95"/>
                        <a:pt x="39" y="105"/>
                        <a:pt x="42" y="117"/>
                      </a:cubicBezTo>
                      <a:cubicBezTo>
                        <a:pt x="13" y="107"/>
                        <a:pt x="0" y="84"/>
                        <a:pt x="3" y="57"/>
                      </a:cubicBezTo>
                      <a:cubicBezTo>
                        <a:pt x="7" y="29"/>
                        <a:pt x="30" y="7"/>
                        <a:pt x="58" y="3"/>
                      </a:cubicBezTo>
                      <a:cubicBezTo>
                        <a:pt x="84" y="0"/>
                        <a:pt x="112" y="17"/>
                        <a:pt x="121" y="42"/>
                      </a:cubicBezTo>
                      <a:cubicBezTo>
                        <a:pt x="132" y="70"/>
                        <a:pt x="122" y="98"/>
                        <a:pt x="96" y="115"/>
                      </a:cubicBezTo>
                      <a:cubicBezTo>
                        <a:pt x="94" y="114"/>
                        <a:pt x="91" y="114"/>
                        <a:pt x="89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latin typeface="Trebuchet MS" panose="020B0603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35C166-86A0-4FA6-8CE2-E79E25043740}"/>
                </a:ext>
              </a:extLst>
            </p:cNvPr>
            <p:cNvGrpSpPr/>
            <p:nvPr/>
          </p:nvGrpSpPr>
          <p:grpSpPr>
            <a:xfrm>
              <a:off x="637589" y="1378374"/>
              <a:ext cx="1702881" cy="1516813"/>
              <a:chOff x="745965" y="2081624"/>
              <a:chExt cx="1702881" cy="151681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14AC29-80EB-4EA8-A1FE-56D7B0D21662}"/>
                  </a:ext>
                </a:extLst>
              </p:cNvPr>
              <p:cNvSpPr txBox="1"/>
              <p:nvPr/>
            </p:nvSpPr>
            <p:spPr>
              <a:xfrm>
                <a:off x="745965" y="2310668"/>
                <a:ext cx="1702881" cy="128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C6D9F1"/>
                    </a:highlight>
                    <a:latin typeface="Trebuchet MS" panose="020B0603020202020204" pitchFamily="34" charset="0"/>
                    <a:cs typeface="Arial" panose="020B0604020202020204" pitchFamily="34" charset="0"/>
                  </a:rPr>
                  <a:t>India Data Business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Global Data Business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Cloud Connect &amp; Managed DWDM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Enterprise VoIP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C6D9F1"/>
                    </a:highlight>
                    <a:latin typeface="Trebuchet MS" panose="020B0603020202020204" pitchFamily="34" charset="0"/>
                    <a:cs typeface="Arial" panose="020B0604020202020204" pitchFamily="34" charset="0"/>
                  </a:rPr>
                  <a:t>Managed Network Services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A9E6BF-5A81-404E-BE69-72D83CB19946}"/>
                  </a:ext>
                </a:extLst>
              </p:cNvPr>
              <p:cNvSpPr txBox="1"/>
              <p:nvPr/>
            </p:nvSpPr>
            <p:spPr>
              <a:xfrm>
                <a:off x="868846" y="2081624"/>
                <a:ext cx="1434022" cy="238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TELECOM SERVICES</a:t>
                </a:r>
                <a:endParaRPr lang="en-IN" sz="1467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F889A83-4DCE-483F-B8F8-0725D2DA6370}"/>
                  </a:ext>
                </a:extLst>
              </p:cNvPr>
              <p:cNvCxnSpPr/>
              <p:nvPr/>
            </p:nvCxnSpPr>
            <p:spPr>
              <a:xfrm>
                <a:off x="952500" y="2310668"/>
                <a:ext cx="1371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FEA0E38-B573-4504-9FA4-019A520618C9}"/>
                </a:ext>
              </a:extLst>
            </p:cNvPr>
            <p:cNvGrpSpPr/>
            <p:nvPr/>
          </p:nvGrpSpPr>
          <p:grpSpPr>
            <a:xfrm>
              <a:off x="771409" y="3069478"/>
              <a:ext cx="2631720" cy="1556108"/>
              <a:chOff x="5561272" y="2078533"/>
              <a:chExt cx="2631720" cy="155610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7CC29E-9287-4A9F-9700-371536BB8C18}"/>
                  </a:ext>
                </a:extLst>
              </p:cNvPr>
              <p:cNvSpPr txBox="1"/>
              <p:nvPr/>
            </p:nvSpPr>
            <p:spPr>
              <a:xfrm>
                <a:off x="5572289" y="2346871"/>
                <a:ext cx="2620703" cy="1287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Colocation/White labelling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Data center Transformation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Public Cloud (LaaS/PaaS)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Enterprise private and hybrid cloud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Cloud based DR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DC Managed Services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C6D9F1"/>
                    </a:highlight>
                    <a:latin typeface="Trebuchet MS" panose="020B0603020202020204" pitchFamily="34" charset="0"/>
                    <a:cs typeface="Arial" panose="020B0604020202020204" pitchFamily="34" charset="0"/>
                  </a:rPr>
                  <a:t>Managed Security Services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15764B-37C4-4913-90E4-1E44333EA818}"/>
                  </a:ext>
                </a:extLst>
              </p:cNvPr>
              <p:cNvSpPr txBox="1"/>
              <p:nvPr/>
            </p:nvSpPr>
            <p:spPr>
              <a:xfrm>
                <a:off x="5561272" y="2078533"/>
                <a:ext cx="2388425" cy="238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DC, CLOUD &amp; MANAGED SERVICES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BF53F45-6937-4962-9098-A47B13423D02}"/>
                  </a:ext>
                </a:extLst>
              </p:cNvPr>
              <p:cNvCxnSpPr/>
              <p:nvPr/>
            </p:nvCxnSpPr>
            <p:spPr>
              <a:xfrm>
                <a:off x="5652355" y="2338623"/>
                <a:ext cx="2133269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B45A0C4-5B0D-480B-AADD-2D21057C53C4}"/>
                </a:ext>
              </a:extLst>
            </p:cNvPr>
            <p:cNvGrpSpPr/>
            <p:nvPr/>
          </p:nvGrpSpPr>
          <p:grpSpPr>
            <a:xfrm>
              <a:off x="5340644" y="512253"/>
              <a:ext cx="2668038" cy="1243959"/>
              <a:chOff x="5439978" y="762949"/>
              <a:chExt cx="2668038" cy="124395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546B54-6AB7-455B-9C4D-C85A07F6A33B}"/>
                  </a:ext>
                </a:extLst>
              </p:cNvPr>
              <p:cNvSpPr txBox="1"/>
              <p:nvPr/>
            </p:nvSpPr>
            <p:spPr>
              <a:xfrm>
                <a:off x="5551835" y="1069384"/>
                <a:ext cx="2253044" cy="937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Data Center IT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C6D9F1"/>
                    </a:highlight>
                    <a:latin typeface="Trebuchet MS" panose="020B0603020202020204" pitchFamily="34" charset="0"/>
                    <a:cs typeface="Arial" panose="020B0604020202020204" pitchFamily="34" charset="0"/>
                  </a:rPr>
                  <a:t>Network Integration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Information Security Services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Collaboration Services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End User Computing Services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0EDFFF-3DB4-44BA-B4F0-D323829B294B}"/>
                  </a:ext>
                </a:extLst>
              </p:cNvPr>
              <p:cNvSpPr txBox="1"/>
              <p:nvPr/>
            </p:nvSpPr>
            <p:spPr>
              <a:xfrm>
                <a:off x="5439978" y="762949"/>
                <a:ext cx="2668038" cy="238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TECHNOLOGY INTEGRATION SERVICES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26CABCB-60B5-4EC0-AF4C-BDCA46DFBFD3}"/>
                  </a:ext>
                </a:extLst>
              </p:cNvPr>
              <p:cNvCxnSpPr/>
              <p:nvPr/>
            </p:nvCxnSpPr>
            <p:spPr>
              <a:xfrm>
                <a:off x="5551835" y="1024023"/>
                <a:ext cx="2159397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7FFFF8F-4BAA-4119-AB8C-9694DF98861D}"/>
                </a:ext>
              </a:extLst>
            </p:cNvPr>
            <p:cNvGrpSpPr/>
            <p:nvPr/>
          </p:nvGrpSpPr>
          <p:grpSpPr>
            <a:xfrm>
              <a:off x="5594871" y="2018254"/>
              <a:ext cx="2866886" cy="984885"/>
              <a:chOff x="86619" y="602034"/>
              <a:chExt cx="2866886" cy="98488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235E10-70B5-407D-BDD2-1FB61A8D0046}"/>
                  </a:ext>
                </a:extLst>
              </p:cNvPr>
              <p:cNvSpPr txBox="1"/>
              <p:nvPr/>
            </p:nvSpPr>
            <p:spPr>
              <a:xfrm>
                <a:off x="88757" y="602034"/>
                <a:ext cx="2864748" cy="23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APPLICATIONS SERVICES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2119306-8744-4D0C-9FB4-73AFEDFAE14E}"/>
                  </a:ext>
                </a:extLst>
              </p:cNvPr>
              <p:cNvCxnSpPr/>
              <p:nvPr/>
            </p:nvCxnSpPr>
            <p:spPr>
              <a:xfrm>
                <a:off x="167811" y="860027"/>
                <a:ext cx="217358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46AC16-15AC-4286-BFDA-F5DCF3CAB176}"/>
                  </a:ext>
                </a:extLst>
              </p:cNvPr>
              <p:cNvSpPr txBox="1"/>
              <p:nvPr/>
            </p:nvSpPr>
            <p:spPr>
              <a:xfrm>
                <a:off x="86619" y="863644"/>
                <a:ext cx="2756659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iTest – Online Testing Platform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eLearning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Forum – Distribution Management System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Portal Solutions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885180-0E04-4397-B0D7-F9C68FECB5C7}"/>
                </a:ext>
              </a:extLst>
            </p:cNvPr>
            <p:cNvGrpSpPr/>
            <p:nvPr/>
          </p:nvGrpSpPr>
          <p:grpSpPr>
            <a:xfrm>
              <a:off x="4573345" y="3365179"/>
              <a:ext cx="4221898" cy="984885"/>
              <a:chOff x="4562509" y="3604858"/>
              <a:chExt cx="4221898" cy="98488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7D8688-FD2B-4F76-86FD-D6BA30E7C13C}"/>
                  </a:ext>
                </a:extLst>
              </p:cNvPr>
              <p:cNvSpPr txBox="1"/>
              <p:nvPr/>
            </p:nvSpPr>
            <p:spPr>
              <a:xfrm>
                <a:off x="4564647" y="3604858"/>
                <a:ext cx="2864748" cy="23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67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PLATFORM SERVICES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DCF91AC-73D0-425A-98A1-0826F6344778}"/>
                  </a:ext>
                </a:extLst>
              </p:cNvPr>
              <p:cNvCxnSpPr/>
              <p:nvPr/>
            </p:nvCxnSpPr>
            <p:spPr>
              <a:xfrm>
                <a:off x="4643701" y="3862851"/>
                <a:ext cx="217358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9CBD6E-4FB9-4702-B12C-D384413B643E}"/>
                  </a:ext>
                </a:extLst>
              </p:cNvPr>
              <p:cNvSpPr txBox="1"/>
              <p:nvPr/>
            </p:nvSpPr>
            <p:spPr>
              <a:xfrm>
                <a:off x="4562509" y="3866468"/>
                <a:ext cx="4221898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SAP / S4 Hana, Success Factors and hosted cloud infrastructure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Microsoft – Azure, Office &amp; Productivity, Dynamics CRM  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r>
                  <a:rPr lang="en-US" sz="13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cs typeface="Arial" panose="020B0604020202020204" pitchFamily="34" charset="0"/>
                  </a:rPr>
                  <a:t>Oracle – SaaS, PaaS (HR, Database, Middleware, Cloud Machine)</a:t>
                </a:r>
              </a:p>
              <a:p>
                <a:pPr marL="150276" indent="-150276">
                  <a:lnSpc>
                    <a:spcPts val="1733"/>
                  </a:lnSpc>
                  <a:buFont typeface="Arial" panose="020B0604020202020204" pitchFamily="34" charset="0"/>
                  <a:buChar char="•"/>
                </a:pPr>
                <a:endParaRPr lang="en-US" sz="13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70B7CBC-0DB0-4776-9F07-540B624666AA}"/>
              </a:ext>
            </a:extLst>
          </p:cNvPr>
          <p:cNvSpPr/>
          <p:nvPr/>
        </p:nvSpPr>
        <p:spPr>
          <a:xfrm>
            <a:off x="386535" y="503397"/>
            <a:ext cx="4722682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 TODAY</a:t>
            </a:r>
          </a:p>
        </p:txBody>
      </p:sp>
    </p:spTree>
    <p:extLst>
      <p:ext uri="{BB962C8B-B14F-4D97-AF65-F5344CB8AC3E}">
        <p14:creationId xmlns:p14="http://schemas.microsoft.com/office/powerpoint/2010/main" val="128222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5784340" y="3106306"/>
            <a:ext cx="1846694" cy="1846694"/>
            <a:chOff x="4288939" y="2012922"/>
            <a:chExt cx="1420534" cy="1420534"/>
          </a:xfrm>
        </p:grpSpPr>
        <p:sp>
          <p:nvSpPr>
            <p:cNvPr id="5" name="Oval 4"/>
            <p:cNvSpPr/>
            <p:nvPr/>
          </p:nvSpPr>
          <p:spPr>
            <a:xfrm>
              <a:off x="4288939" y="2012922"/>
              <a:ext cx="1420534" cy="14205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40" dirty="0">
                <a:latin typeface="Trebuchet MS" panose="020B0603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biLevel thresh="25000"/>
            </a:blip>
            <a:stretch>
              <a:fillRect/>
            </a:stretch>
          </p:blipFill>
          <p:spPr>
            <a:xfrm>
              <a:off x="4553404" y="2463433"/>
              <a:ext cx="909296" cy="481747"/>
            </a:xfrm>
            <a:prstGeom prst="rect">
              <a:avLst/>
            </a:prstGeom>
          </p:spPr>
        </p:pic>
      </p:grpSp>
      <p:grpSp>
        <p:nvGrpSpPr>
          <p:cNvPr id="3" name="Group 85"/>
          <p:cNvGrpSpPr/>
          <p:nvPr/>
        </p:nvGrpSpPr>
        <p:grpSpPr>
          <a:xfrm>
            <a:off x="2416667" y="1143000"/>
            <a:ext cx="4839069" cy="3198020"/>
            <a:chOff x="1698421" y="448502"/>
            <a:chExt cx="3722361" cy="2460015"/>
          </a:xfrm>
        </p:grpSpPr>
        <p:sp>
          <p:nvSpPr>
            <p:cNvPr id="24" name="Oval 23"/>
            <p:cNvSpPr/>
            <p:nvPr/>
          </p:nvSpPr>
          <p:spPr>
            <a:xfrm>
              <a:off x="1698421" y="448502"/>
              <a:ext cx="2460015" cy="24600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40" dirty="0">
                <a:latin typeface="Trebuchet MS" panose="020B0603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124849" y="694949"/>
              <a:ext cx="2033587" cy="1624195"/>
            </a:xfrm>
            <a:prstGeom prst="roundRect">
              <a:avLst>
                <a:gd name="adj" fmla="val 49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Data Network Services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 of nodes - </a:t>
              </a:r>
              <a:r>
                <a:rPr lang="en-IN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2510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 of POPs - </a:t>
              </a:r>
              <a:r>
                <a:rPr lang="en-IN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628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No. of cities we cover - </a:t>
              </a:r>
              <a:r>
                <a:rPr lang="en-IN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1035</a:t>
              </a:r>
            </a:p>
            <a:p>
              <a:endParaRPr lang="en-US" sz="91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r>
                <a:rPr lang="en-US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Data Center Hosting Services</a:t>
              </a:r>
            </a:p>
            <a:p>
              <a:pPr marL="152718" indent="-152718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6 Tier III DCs at Mumbai, Bangalore, Chennai, Noida</a:t>
              </a:r>
            </a:p>
            <a:p>
              <a:pPr marL="152718" indent="-152718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2 Tier III upcoming DCs at Chennai, Hyderabad </a:t>
              </a:r>
            </a:p>
            <a:p>
              <a:endParaRPr lang="en-US" sz="91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r>
                <a:rPr lang="en-US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Public Cloud Services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Cloud Infinit Center at Mumbai &amp; Bangalore</a:t>
              </a:r>
            </a:p>
            <a:p>
              <a:endParaRPr lang="en-US" sz="91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r>
                <a:rPr lang="en-US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Private/Hybrid Cloud Services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Hybrid Cloud Centers at Mumbai, Bangalore, Noida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endParaRPr lang="en-US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endParaRPr lang="en-US" sz="91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152718" indent="-152718">
                <a:buFont typeface="Arial" panose="020B0604020202020204" pitchFamily="34" charset="0"/>
                <a:buChar char="•"/>
              </a:pPr>
              <a:endParaRPr lang="en-IN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28753" y="535552"/>
              <a:ext cx="1592029" cy="409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3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Infrastructure Service Provider</a:t>
              </a:r>
              <a:endParaRPr lang="en-IN" sz="1430" b="1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86"/>
          <p:cNvGrpSpPr/>
          <p:nvPr/>
        </p:nvGrpSpPr>
        <p:grpSpPr>
          <a:xfrm>
            <a:off x="381000" y="1463483"/>
            <a:ext cx="2408405" cy="3040703"/>
            <a:chOff x="132523" y="749212"/>
            <a:chExt cx="1852619" cy="2339002"/>
          </a:xfrm>
        </p:grpSpPr>
        <p:sp>
          <p:nvSpPr>
            <p:cNvPr id="45" name="Oval 44"/>
            <p:cNvSpPr/>
            <p:nvPr/>
          </p:nvSpPr>
          <p:spPr>
            <a:xfrm>
              <a:off x="132523" y="1235595"/>
              <a:ext cx="1852619" cy="185261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40" dirty="0">
                <a:latin typeface="Trebuchet MS" panose="020B0603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0589" y="1629131"/>
              <a:ext cx="1517122" cy="1171051"/>
            </a:xfrm>
            <a:prstGeom prst="roundRect">
              <a:avLst>
                <a:gd name="adj" fmla="val 48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Data Network Services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Verizon (Global)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All leading SPs in India</a:t>
              </a:r>
            </a:p>
            <a:p>
              <a:endParaRPr lang="en-US" sz="91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r>
                <a:rPr lang="en-US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Public Cloud Services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AWS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Azure</a:t>
              </a:r>
            </a:p>
            <a:p>
              <a:endParaRPr lang="en-US" sz="91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r>
                <a:rPr lang="en-US" sz="91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Content Service Provider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Akamai</a:t>
              </a:r>
            </a:p>
            <a:p>
              <a:endParaRPr lang="en-US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endParaRPr lang="en-US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222885" indent="-222885">
                <a:buFont typeface="Arial" panose="020B0604020202020204" pitchFamily="34" charset="0"/>
                <a:buChar char="•"/>
              </a:pPr>
              <a:endParaRPr lang="en-US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endParaRPr lang="en-US" sz="91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8264" y="749212"/>
              <a:ext cx="1432267" cy="40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05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430" dirty="0">
                  <a:solidFill>
                    <a:srgbClr val="595959"/>
                  </a:solidFill>
                  <a:latin typeface="Trebuchet MS" panose="020B0603020202020204" pitchFamily="34" charset="0"/>
                </a:rPr>
                <a:t>Service Provider Partners </a:t>
              </a:r>
              <a:endParaRPr lang="en-IN" sz="1430" dirty="0">
                <a:solidFill>
                  <a:srgbClr val="595959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87"/>
          <p:cNvGrpSpPr/>
          <p:nvPr/>
        </p:nvGrpSpPr>
        <p:grpSpPr>
          <a:xfrm>
            <a:off x="1858534" y="4458988"/>
            <a:ext cx="4096171" cy="2293701"/>
            <a:chOff x="1269088" y="3080538"/>
            <a:chExt cx="3150900" cy="1764385"/>
          </a:xfrm>
        </p:grpSpPr>
        <p:sp>
          <p:nvSpPr>
            <p:cNvPr id="47" name="Oval 46"/>
            <p:cNvSpPr/>
            <p:nvPr/>
          </p:nvSpPr>
          <p:spPr>
            <a:xfrm>
              <a:off x="2645443" y="3080538"/>
              <a:ext cx="1764385" cy="17643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40" dirty="0">
                <a:latin typeface="Trebuchet MS" panose="020B0603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69088" y="4299490"/>
              <a:ext cx="1367981" cy="240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05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sz="1430" dirty="0">
                  <a:solidFill>
                    <a:srgbClr val="595959"/>
                  </a:solidFill>
                  <a:latin typeface="Trebuchet MS" panose="020B0603020202020204" pitchFamily="34" charset="0"/>
                </a:rPr>
                <a:t>Integration Skills</a:t>
              </a:r>
              <a:endParaRPr lang="en-IN" sz="1430" dirty="0">
                <a:solidFill>
                  <a:srgbClr val="595959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794738" y="3540348"/>
              <a:ext cx="1625250" cy="8074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463" indent="-144463">
                <a:spcBef>
                  <a:spcPts val="780"/>
                </a:spcBef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Network Integration </a:t>
              </a:r>
            </a:p>
            <a:p>
              <a:pPr marL="144463" indent="-144463">
                <a:spcBef>
                  <a:spcPts val="780"/>
                </a:spcBef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Data Center IT Infrastructure Integration</a:t>
              </a:r>
            </a:p>
            <a:p>
              <a:pPr marL="144463" indent="-144463">
                <a:spcBef>
                  <a:spcPts val="780"/>
                </a:spcBef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Network Integration </a:t>
              </a:r>
            </a:p>
            <a:p>
              <a:pPr marL="144463" indent="-144463">
                <a:spcBef>
                  <a:spcPts val="780"/>
                </a:spcBef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Collaboration Services Setup</a:t>
              </a:r>
            </a:p>
            <a:p>
              <a:pPr marL="144463" indent="-144463">
                <a:spcBef>
                  <a:spcPts val="780"/>
                </a:spcBef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Security Infrastructure Setup</a:t>
              </a:r>
              <a:endParaRPr lang="en-US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88"/>
          <p:cNvGrpSpPr/>
          <p:nvPr/>
        </p:nvGrpSpPr>
        <p:grpSpPr>
          <a:xfrm>
            <a:off x="6317396" y="4054977"/>
            <a:ext cx="4043818" cy="2579847"/>
            <a:chOff x="4698984" y="2742668"/>
            <a:chExt cx="3110630" cy="1984497"/>
          </a:xfrm>
        </p:grpSpPr>
        <p:sp>
          <p:nvSpPr>
            <p:cNvPr id="55" name="TextBox 54"/>
            <p:cNvSpPr txBox="1"/>
            <p:nvPr/>
          </p:nvSpPr>
          <p:spPr>
            <a:xfrm>
              <a:off x="4698984" y="4195454"/>
              <a:ext cx="1261587" cy="394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05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365" dirty="0">
                  <a:solidFill>
                    <a:srgbClr val="595959"/>
                  </a:solidFill>
                  <a:latin typeface="Trebuchet MS" panose="020B0603020202020204" pitchFamily="34" charset="0"/>
                </a:rPr>
                <a:t>Managed Services Provider</a:t>
              </a:r>
              <a:endParaRPr lang="en-IN" sz="1365" dirty="0">
                <a:solidFill>
                  <a:srgbClr val="595959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825116" y="2742668"/>
              <a:ext cx="1984498" cy="19844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40" dirty="0">
                <a:latin typeface="Trebuchet MS" panose="020B0603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138672" y="3026021"/>
              <a:ext cx="1447534" cy="1517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4463" indent="-144463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Data Center Management (RIM + Onsite)</a:t>
              </a:r>
              <a:b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</a:br>
              <a:endParaRPr lang="en-US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144463" indent="-144463"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Managed Network Services (RIM + Onsite)</a:t>
              </a:r>
              <a:b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</a:br>
              <a:endParaRPr lang="en-IN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144463" indent="-144463"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Managed Security Services (SOC + Onsite)</a:t>
              </a:r>
              <a:b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</a:br>
              <a:endParaRPr lang="en-IN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144463" indent="-144463"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Cloud Infrastructure Management (RIM)</a:t>
              </a:r>
              <a:b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</a:br>
              <a:endParaRPr lang="en-IN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144463" indent="-144463">
                <a:buFont typeface="Arial" panose="020B0604020202020204" pitchFamily="34" charset="0"/>
                <a:buChar char="•"/>
              </a:pPr>
              <a:r>
                <a:rPr lang="en-IN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Cloud Migration Services </a:t>
              </a:r>
              <a:endParaRPr lang="en-US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7898563" y="1256165"/>
            <a:ext cx="2462654" cy="2382426"/>
            <a:chOff x="5915266" y="589736"/>
            <a:chExt cx="1894350" cy="1832635"/>
          </a:xfrm>
        </p:grpSpPr>
        <p:sp>
          <p:nvSpPr>
            <p:cNvPr id="66" name="Oval 65"/>
            <p:cNvSpPr/>
            <p:nvPr/>
          </p:nvSpPr>
          <p:spPr>
            <a:xfrm>
              <a:off x="5960571" y="1159849"/>
              <a:ext cx="1262522" cy="126252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40" dirty="0">
                <a:latin typeface="Trebuchet MS" panose="020B0603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15266" y="589736"/>
              <a:ext cx="1894350" cy="24030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100" b="1">
                  <a:solidFill>
                    <a:srgbClr val="ABC125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430" dirty="0">
                  <a:solidFill>
                    <a:srgbClr val="595959"/>
                  </a:solidFill>
                  <a:latin typeface="Trebuchet MS" panose="020B0603020202020204" pitchFamily="34" charset="0"/>
                </a:rPr>
                <a:t>Application Services</a:t>
              </a:r>
              <a:endParaRPr lang="en-IN" sz="1430" dirty="0">
                <a:solidFill>
                  <a:srgbClr val="595959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090027" y="1399825"/>
              <a:ext cx="1366098" cy="926682"/>
            </a:xfrm>
            <a:prstGeom prst="roundRect">
              <a:avLst>
                <a:gd name="adj" fmla="val 474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17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In-house: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 – Test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 – Learning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Forum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Portal</a:t>
              </a:r>
            </a:p>
          </p:txBody>
        </p:sp>
      </p:grpSp>
      <p:grpSp>
        <p:nvGrpSpPr>
          <p:cNvPr id="10" name="Group 90"/>
          <p:cNvGrpSpPr/>
          <p:nvPr/>
        </p:nvGrpSpPr>
        <p:grpSpPr>
          <a:xfrm>
            <a:off x="9418334" y="1524853"/>
            <a:ext cx="1679672" cy="1641279"/>
            <a:chOff x="7084319" y="796420"/>
            <a:chExt cx="1292055" cy="1262522"/>
          </a:xfrm>
        </p:grpSpPr>
        <p:sp>
          <p:nvSpPr>
            <p:cNvPr id="71" name="Oval 70"/>
            <p:cNvSpPr/>
            <p:nvPr/>
          </p:nvSpPr>
          <p:spPr>
            <a:xfrm>
              <a:off x="7084319" y="796420"/>
              <a:ext cx="1262522" cy="126252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40" dirty="0">
                <a:latin typeface="Trebuchet MS" panose="020B0603020202020204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184242" y="1140975"/>
              <a:ext cx="1192132" cy="800402"/>
            </a:xfrm>
            <a:prstGeom prst="roundRect">
              <a:avLst>
                <a:gd name="adj" fmla="val 474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40" b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Industry Standard Applications: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SAP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Microsoft</a:t>
              </a:r>
            </a:p>
            <a:p>
              <a:pPr marL="222885" indent="-222885">
                <a:buFont typeface="Arial" panose="020B0604020202020204" pitchFamily="34" charset="0"/>
                <a:buChar char="•"/>
              </a:pPr>
              <a:r>
                <a:rPr lang="en-US" sz="91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Oracle</a:t>
              </a:r>
              <a:endParaRPr lang="en-IN" sz="91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Freeform 62"/>
          <p:cNvSpPr>
            <a:spLocks/>
          </p:cNvSpPr>
          <p:nvPr/>
        </p:nvSpPr>
        <p:spPr bwMode="auto">
          <a:xfrm rot="12962822">
            <a:off x="5573501" y="3149739"/>
            <a:ext cx="352879" cy="352879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2147483646 w 42"/>
              <a:gd name="T25" fmla="*/ 2147483646 h 42"/>
              <a:gd name="T26" fmla="*/ 2147483646 w 42"/>
              <a:gd name="T27" fmla="*/ 2147483646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2" h="42">
                <a:moveTo>
                  <a:pt x="40" y="25"/>
                </a:moveTo>
                <a:lnTo>
                  <a:pt x="24" y="40"/>
                </a:lnTo>
                <a:cubicBezTo>
                  <a:pt x="22" y="42"/>
                  <a:pt x="19" y="42"/>
                  <a:pt x="17" y="40"/>
                </a:cubicBezTo>
                <a:cubicBezTo>
                  <a:pt x="15" y="38"/>
                  <a:pt x="15" y="35"/>
                  <a:pt x="17" y="33"/>
                </a:cubicBezTo>
                <a:cubicBezTo>
                  <a:pt x="18" y="32"/>
                  <a:pt x="23" y="26"/>
                  <a:pt x="23" y="26"/>
                </a:cubicBezTo>
                <a:lnTo>
                  <a:pt x="5" y="26"/>
                </a:lnTo>
                <a:cubicBezTo>
                  <a:pt x="2" y="26"/>
                  <a:pt x="0" y="24"/>
                  <a:pt x="0" y="21"/>
                </a:cubicBezTo>
                <a:cubicBezTo>
                  <a:pt x="0" y="18"/>
                  <a:pt x="2" y="16"/>
                  <a:pt x="5" y="16"/>
                </a:cubicBezTo>
                <a:lnTo>
                  <a:pt x="23" y="16"/>
                </a:lnTo>
                <a:cubicBezTo>
                  <a:pt x="23" y="16"/>
                  <a:pt x="18" y="10"/>
                  <a:pt x="17" y="9"/>
                </a:cubicBezTo>
                <a:cubicBezTo>
                  <a:pt x="15" y="7"/>
                  <a:pt x="15" y="4"/>
                  <a:pt x="17" y="2"/>
                </a:cubicBezTo>
                <a:cubicBezTo>
                  <a:pt x="19" y="0"/>
                  <a:pt x="22" y="0"/>
                  <a:pt x="24" y="2"/>
                </a:cubicBezTo>
                <a:lnTo>
                  <a:pt x="40" y="18"/>
                </a:lnTo>
                <a:cubicBezTo>
                  <a:pt x="42" y="20"/>
                  <a:pt x="42" y="23"/>
                  <a:pt x="40" y="2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/>
          <a:p>
            <a:endParaRPr lang="en-IN" sz="2340" dirty="0">
              <a:latin typeface="Trebuchet MS" panose="020B0603020202020204" pitchFamily="34" charset="0"/>
            </a:endParaRPr>
          </a:p>
        </p:txBody>
      </p:sp>
      <p:sp>
        <p:nvSpPr>
          <p:cNvPr id="80" name="Freeform 62"/>
          <p:cNvSpPr>
            <a:spLocks/>
          </p:cNvSpPr>
          <p:nvPr/>
        </p:nvSpPr>
        <p:spPr bwMode="auto">
          <a:xfrm rot="8767045">
            <a:off x="2098046" y="1835040"/>
            <a:ext cx="352879" cy="352879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2147483646 w 42"/>
              <a:gd name="T25" fmla="*/ 2147483646 h 42"/>
              <a:gd name="T26" fmla="*/ 2147483646 w 42"/>
              <a:gd name="T27" fmla="*/ 2147483646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2" h="42">
                <a:moveTo>
                  <a:pt x="40" y="25"/>
                </a:moveTo>
                <a:lnTo>
                  <a:pt x="24" y="40"/>
                </a:lnTo>
                <a:cubicBezTo>
                  <a:pt x="22" y="42"/>
                  <a:pt x="19" y="42"/>
                  <a:pt x="17" y="40"/>
                </a:cubicBezTo>
                <a:cubicBezTo>
                  <a:pt x="15" y="38"/>
                  <a:pt x="15" y="35"/>
                  <a:pt x="17" y="33"/>
                </a:cubicBezTo>
                <a:cubicBezTo>
                  <a:pt x="18" y="32"/>
                  <a:pt x="23" y="26"/>
                  <a:pt x="23" y="26"/>
                </a:cubicBezTo>
                <a:lnTo>
                  <a:pt x="5" y="26"/>
                </a:lnTo>
                <a:cubicBezTo>
                  <a:pt x="2" y="26"/>
                  <a:pt x="0" y="24"/>
                  <a:pt x="0" y="21"/>
                </a:cubicBezTo>
                <a:cubicBezTo>
                  <a:pt x="0" y="18"/>
                  <a:pt x="2" y="16"/>
                  <a:pt x="5" y="16"/>
                </a:cubicBezTo>
                <a:lnTo>
                  <a:pt x="23" y="16"/>
                </a:lnTo>
                <a:cubicBezTo>
                  <a:pt x="23" y="16"/>
                  <a:pt x="18" y="10"/>
                  <a:pt x="17" y="9"/>
                </a:cubicBezTo>
                <a:cubicBezTo>
                  <a:pt x="15" y="7"/>
                  <a:pt x="15" y="4"/>
                  <a:pt x="17" y="2"/>
                </a:cubicBezTo>
                <a:cubicBezTo>
                  <a:pt x="19" y="0"/>
                  <a:pt x="22" y="0"/>
                  <a:pt x="24" y="2"/>
                </a:cubicBezTo>
                <a:lnTo>
                  <a:pt x="40" y="18"/>
                </a:lnTo>
                <a:cubicBezTo>
                  <a:pt x="42" y="20"/>
                  <a:pt x="42" y="23"/>
                  <a:pt x="40" y="2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/>
          <a:p>
            <a:endParaRPr lang="en-IN" sz="2340" dirty="0">
              <a:latin typeface="Trebuchet MS" panose="020B0603020202020204" pitchFamily="34" charset="0"/>
            </a:endParaRPr>
          </a:p>
        </p:txBody>
      </p:sp>
      <p:sp>
        <p:nvSpPr>
          <p:cNvPr id="81" name="Freeform 62"/>
          <p:cNvSpPr>
            <a:spLocks/>
          </p:cNvSpPr>
          <p:nvPr/>
        </p:nvSpPr>
        <p:spPr bwMode="auto">
          <a:xfrm rot="19436490">
            <a:off x="7486614" y="3086054"/>
            <a:ext cx="352879" cy="352879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2147483646 w 42"/>
              <a:gd name="T25" fmla="*/ 2147483646 h 42"/>
              <a:gd name="T26" fmla="*/ 2147483646 w 42"/>
              <a:gd name="T27" fmla="*/ 2147483646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2" h="42">
                <a:moveTo>
                  <a:pt x="40" y="25"/>
                </a:moveTo>
                <a:lnTo>
                  <a:pt x="24" y="40"/>
                </a:lnTo>
                <a:cubicBezTo>
                  <a:pt x="22" y="42"/>
                  <a:pt x="19" y="42"/>
                  <a:pt x="17" y="40"/>
                </a:cubicBezTo>
                <a:cubicBezTo>
                  <a:pt x="15" y="38"/>
                  <a:pt x="15" y="35"/>
                  <a:pt x="17" y="33"/>
                </a:cubicBezTo>
                <a:cubicBezTo>
                  <a:pt x="18" y="32"/>
                  <a:pt x="23" y="26"/>
                  <a:pt x="23" y="26"/>
                </a:cubicBezTo>
                <a:lnTo>
                  <a:pt x="5" y="26"/>
                </a:lnTo>
                <a:cubicBezTo>
                  <a:pt x="2" y="26"/>
                  <a:pt x="0" y="24"/>
                  <a:pt x="0" y="21"/>
                </a:cubicBezTo>
                <a:cubicBezTo>
                  <a:pt x="0" y="18"/>
                  <a:pt x="2" y="16"/>
                  <a:pt x="5" y="16"/>
                </a:cubicBezTo>
                <a:lnTo>
                  <a:pt x="23" y="16"/>
                </a:lnTo>
                <a:cubicBezTo>
                  <a:pt x="23" y="16"/>
                  <a:pt x="18" y="10"/>
                  <a:pt x="17" y="9"/>
                </a:cubicBezTo>
                <a:cubicBezTo>
                  <a:pt x="15" y="7"/>
                  <a:pt x="15" y="4"/>
                  <a:pt x="17" y="2"/>
                </a:cubicBezTo>
                <a:cubicBezTo>
                  <a:pt x="19" y="0"/>
                  <a:pt x="22" y="0"/>
                  <a:pt x="24" y="2"/>
                </a:cubicBezTo>
                <a:lnTo>
                  <a:pt x="40" y="18"/>
                </a:lnTo>
                <a:cubicBezTo>
                  <a:pt x="42" y="20"/>
                  <a:pt x="42" y="23"/>
                  <a:pt x="40" y="2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/>
          <a:p>
            <a:endParaRPr lang="en-IN" sz="2340" dirty="0">
              <a:latin typeface="Trebuchet MS" panose="020B0603020202020204" pitchFamily="34" charset="0"/>
            </a:endParaRPr>
          </a:p>
        </p:txBody>
      </p:sp>
      <p:sp>
        <p:nvSpPr>
          <p:cNvPr id="82" name="Freeform 62"/>
          <p:cNvSpPr>
            <a:spLocks/>
          </p:cNvSpPr>
          <p:nvPr/>
        </p:nvSpPr>
        <p:spPr bwMode="auto">
          <a:xfrm rot="21035150">
            <a:off x="9096327" y="1641079"/>
            <a:ext cx="352879" cy="352879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2147483646 w 42"/>
              <a:gd name="T25" fmla="*/ 2147483646 h 42"/>
              <a:gd name="T26" fmla="*/ 2147483646 w 42"/>
              <a:gd name="T27" fmla="*/ 2147483646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2" h="42">
                <a:moveTo>
                  <a:pt x="40" y="25"/>
                </a:moveTo>
                <a:lnTo>
                  <a:pt x="24" y="40"/>
                </a:lnTo>
                <a:cubicBezTo>
                  <a:pt x="22" y="42"/>
                  <a:pt x="19" y="42"/>
                  <a:pt x="17" y="40"/>
                </a:cubicBezTo>
                <a:cubicBezTo>
                  <a:pt x="15" y="38"/>
                  <a:pt x="15" y="35"/>
                  <a:pt x="17" y="33"/>
                </a:cubicBezTo>
                <a:cubicBezTo>
                  <a:pt x="18" y="32"/>
                  <a:pt x="23" y="26"/>
                  <a:pt x="23" y="26"/>
                </a:cubicBezTo>
                <a:lnTo>
                  <a:pt x="5" y="26"/>
                </a:lnTo>
                <a:cubicBezTo>
                  <a:pt x="2" y="26"/>
                  <a:pt x="0" y="24"/>
                  <a:pt x="0" y="21"/>
                </a:cubicBezTo>
                <a:cubicBezTo>
                  <a:pt x="0" y="18"/>
                  <a:pt x="2" y="16"/>
                  <a:pt x="5" y="16"/>
                </a:cubicBezTo>
                <a:lnTo>
                  <a:pt x="23" y="16"/>
                </a:lnTo>
                <a:cubicBezTo>
                  <a:pt x="23" y="16"/>
                  <a:pt x="18" y="10"/>
                  <a:pt x="17" y="9"/>
                </a:cubicBezTo>
                <a:cubicBezTo>
                  <a:pt x="15" y="7"/>
                  <a:pt x="15" y="4"/>
                  <a:pt x="17" y="2"/>
                </a:cubicBezTo>
                <a:cubicBezTo>
                  <a:pt x="19" y="0"/>
                  <a:pt x="22" y="0"/>
                  <a:pt x="24" y="2"/>
                </a:cubicBezTo>
                <a:lnTo>
                  <a:pt x="40" y="18"/>
                </a:lnTo>
                <a:cubicBezTo>
                  <a:pt x="42" y="20"/>
                  <a:pt x="42" y="23"/>
                  <a:pt x="40" y="2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/>
          <a:p>
            <a:endParaRPr lang="en-IN" sz="2340" dirty="0">
              <a:latin typeface="Trebuchet MS" panose="020B0603020202020204" pitchFamily="34" charset="0"/>
            </a:endParaRPr>
          </a:p>
        </p:txBody>
      </p:sp>
      <p:sp>
        <p:nvSpPr>
          <p:cNvPr id="83" name="Freeform 62"/>
          <p:cNvSpPr>
            <a:spLocks/>
          </p:cNvSpPr>
          <p:nvPr/>
        </p:nvSpPr>
        <p:spPr bwMode="auto">
          <a:xfrm rot="1729247">
            <a:off x="7555261" y="4393026"/>
            <a:ext cx="352879" cy="352879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2147483646 w 42"/>
              <a:gd name="T25" fmla="*/ 2147483646 h 42"/>
              <a:gd name="T26" fmla="*/ 2147483646 w 42"/>
              <a:gd name="T27" fmla="*/ 2147483646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2" h="42">
                <a:moveTo>
                  <a:pt x="40" y="25"/>
                </a:moveTo>
                <a:lnTo>
                  <a:pt x="24" y="40"/>
                </a:lnTo>
                <a:cubicBezTo>
                  <a:pt x="22" y="42"/>
                  <a:pt x="19" y="42"/>
                  <a:pt x="17" y="40"/>
                </a:cubicBezTo>
                <a:cubicBezTo>
                  <a:pt x="15" y="38"/>
                  <a:pt x="15" y="35"/>
                  <a:pt x="17" y="33"/>
                </a:cubicBezTo>
                <a:cubicBezTo>
                  <a:pt x="18" y="32"/>
                  <a:pt x="23" y="26"/>
                  <a:pt x="23" y="26"/>
                </a:cubicBezTo>
                <a:lnTo>
                  <a:pt x="5" y="26"/>
                </a:lnTo>
                <a:cubicBezTo>
                  <a:pt x="2" y="26"/>
                  <a:pt x="0" y="24"/>
                  <a:pt x="0" y="21"/>
                </a:cubicBezTo>
                <a:cubicBezTo>
                  <a:pt x="0" y="18"/>
                  <a:pt x="2" y="16"/>
                  <a:pt x="5" y="16"/>
                </a:cubicBezTo>
                <a:lnTo>
                  <a:pt x="23" y="16"/>
                </a:lnTo>
                <a:cubicBezTo>
                  <a:pt x="23" y="16"/>
                  <a:pt x="18" y="10"/>
                  <a:pt x="17" y="9"/>
                </a:cubicBezTo>
                <a:cubicBezTo>
                  <a:pt x="15" y="7"/>
                  <a:pt x="15" y="4"/>
                  <a:pt x="17" y="2"/>
                </a:cubicBezTo>
                <a:cubicBezTo>
                  <a:pt x="19" y="0"/>
                  <a:pt x="22" y="0"/>
                  <a:pt x="24" y="2"/>
                </a:cubicBezTo>
                <a:lnTo>
                  <a:pt x="40" y="18"/>
                </a:lnTo>
                <a:cubicBezTo>
                  <a:pt x="42" y="20"/>
                  <a:pt x="42" y="23"/>
                  <a:pt x="40" y="2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/>
          <a:p>
            <a:endParaRPr lang="en-IN" sz="2340" dirty="0">
              <a:latin typeface="Trebuchet MS" panose="020B0603020202020204" pitchFamily="34" charset="0"/>
            </a:endParaRPr>
          </a:p>
        </p:txBody>
      </p:sp>
      <p:sp>
        <p:nvSpPr>
          <p:cNvPr id="84" name="Freeform 62"/>
          <p:cNvSpPr>
            <a:spLocks/>
          </p:cNvSpPr>
          <p:nvPr/>
        </p:nvSpPr>
        <p:spPr bwMode="auto">
          <a:xfrm rot="8089263">
            <a:off x="5702183" y="4567289"/>
            <a:ext cx="352879" cy="352879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2147483646 w 42"/>
              <a:gd name="T25" fmla="*/ 2147483646 h 42"/>
              <a:gd name="T26" fmla="*/ 2147483646 w 42"/>
              <a:gd name="T27" fmla="*/ 2147483646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2" h="42">
                <a:moveTo>
                  <a:pt x="40" y="25"/>
                </a:moveTo>
                <a:lnTo>
                  <a:pt x="24" y="40"/>
                </a:lnTo>
                <a:cubicBezTo>
                  <a:pt x="22" y="42"/>
                  <a:pt x="19" y="42"/>
                  <a:pt x="17" y="40"/>
                </a:cubicBezTo>
                <a:cubicBezTo>
                  <a:pt x="15" y="38"/>
                  <a:pt x="15" y="35"/>
                  <a:pt x="17" y="33"/>
                </a:cubicBezTo>
                <a:cubicBezTo>
                  <a:pt x="18" y="32"/>
                  <a:pt x="23" y="26"/>
                  <a:pt x="23" y="26"/>
                </a:cubicBezTo>
                <a:lnTo>
                  <a:pt x="5" y="26"/>
                </a:lnTo>
                <a:cubicBezTo>
                  <a:pt x="2" y="26"/>
                  <a:pt x="0" y="24"/>
                  <a:pt x="0" y="21"/>
                </a:cubicBezTo>
                <a:cubicBezTo>
                  <a:pt x="0" y="18"/>
                  <a:pt x="2" y="16"/>
                  <a:pt x="5" y="16"/>
                </a:cubicBezTo>
                <a:lnTo>
                  <a:pt x="23" y="16"/>
                </a:lnTo>
                <a:cubicBezTo>
                  <a:pt x="23" y="16"/>
                  <a:pt x="18" y="10"/>
                  <a:pt x="17" y="9"/>
                </a:cubicBezTo>
                <a:cubicBezTo>
                  <a:pt x="15" y="7"/>
                  <a:pt x="15" y="4"/>
                  <a:pt x="17" y="2"/>
                </a:cubicBezTo>
                <a:cubicBezTo>
                  <a:pt x="19" y="0"/>
                  <a:pt x="22" y="0"/>
                  <a:pt x="24" y="2"/>
                </a:cubicBezTo>
                <a:lnTo>
                  <a:pt x="40" y="18"/>
                </a:lnTo>
                <a:cubicBezTo>
                  <a:pt x="42" y="20"/>
                  <a:pt x="42" y="23"/>
                  <a:pt x="40" y="2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/>
          <a:p>
            <a:endParaRPr lang="en-IN" sz="2340" dirty="0">
              <a:latin typeface="Trebuchet MS" panose="020B0603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0B7CBC-0DB0-4776-9F07-540B624666AA}"/>
              </a:ext>
            </a:extLst>
          </p:cNvPr>
          <p:cNvSpPr/>
          <p:nvPr/>
        </p:nvSpPr>
        <p:spPr>
          <a:xfrm>
            <a:off x="386534" y="503397"/>
            <a:ext cx="9595665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 – SERVICE PROVIDER WITH SI &amp; APPLICATION EXPERIENCE</a:t>
            </a:r>
          </a:p>
        </p:txBody>
      </p:sp>
      <p:sp>
        <p:nvSpPr>
          <p:cNvPr id="3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805746" y="6305986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>
                <a:latin typeface="Trebuchet MS" panose="020B0603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/>
          <p:cNvSpPr/>
          <p:nvPr/>
        </p:nvSpPr>
        <p:spPr>
          <a:xfrm>
            <a:off x="774609" y="1219200"/>
            <a:ext cx="4956801" cy="3582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54" tIns="44577" rIns="89154" bIns="44577" rtlCol="0" anchor="ctr"/>
          <a:lstStyle/>
          <a:p>
            <a:pPr algn="ctr" defTabSz="1188720"/>
            <a:endParaRPr lang="en-IN" sz="1820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5770598" y="1219200"/>
            <a:ext cx="5707451" cy="35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54" tIns="44577" rIns="89154" bIns="44577" rtlCol="0" anchor="ctr"/>
          <a:lstStyle/>
          <a:p>
            <a:pPr algn="ctr" defTabSz="1188720"/>
            <a:endParaRPr lang="en-IN" sz="1820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706463" y="1219200"/>
            <a:ext cx="97871" cy="5355346"/>
            <a:chOff x="6203665" y="-507339"/>
            <a:chExt cx="159326" cy="7925599"/>
          </a:xfrm>
        </p:grpSpPr>
        <p:sp>
          <p:nvSpPr>
            <p:cNvPr id="57" name="Shape 1520"/>
            <p:cNvSpPr/>
            <p:nvPr/>
          </p:nvSpPr>
          <p:spPr>
            <a:xfrm>
              <a:off x="6284885" y="-507339"/>
              <a:ext cx="0" cy="7925599"/>
            </a:xfrm>
            <a:prstGeom prst="line">
              <a:avLst/>
            </a:prstGeom>
            <a:noFill/>
            <a:ln w="1778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wrap="square" lIns="76717" tIns="76717" rIns="76717" bIns="76717" numCol="1" anchor="t">
              <a:noAutofit/>
            </a:bodyPr>
            <a:lstStyle/>
            <a:p>
              <a:pPr defTabSz="575380">
                <a:lnSpc>
                  <a:spcPct val="93000"/>
                </a:lnSpc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210" kern="0" dirty="0">
                <a:solidFill>
                  <a:prstClr val="black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1521"/>
            <p:cNvSpPr/>
            <p:nvPr/>
          </p:nvSpPr>
          <p:spPr>
            <a:xfrm>
              <a:off x="6244276" y="519695"/>
              <a:ext cx="78103" cy="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06"/>
                    <a:pt x="21120" y="14453"/>
                    <a:pt x="20160" y="16200"/>
                  </a:cubicBezTo>
                  <a:cubicBezTo>
                    <a:pt x="19200" y="17788"/>
                    <a:pt x="17920" y="18900"/>
                    <a:pt x="16160" y="20012"/>
                  </a:cubicBezTo>
                  <a:cubicBezTo>
                    <a:pt x="14400" y="20965"/>
                    <a:pt x="12640" y="21600"/>
                    <a:pt x="10720" y="21600"/>
                  </a:cubicBezTo>
                  <a:cubicBezTo>
                    <a:pt x="8640" y="21600"/>
                    <a:pt x="7040" y="20965"/>
                    <a:pt x="5440" y="20012"/>
                  </a:cubicBezTo>
                  <a:cubicBezTo>
                    <a:pt x="3680" y="18900"/>
                    <a:pt x="2400" y="17788"/>
                    <a:pt x="1440" y="16200"/>
                  </a:cubicBezTo>
                  <a:cubicBezTo>
                    <a:pt x="320" y="14453"/>
                    <a:pt x="0" y="12706"/>
                    <a:pt x="0" y="10800"/>
                  </a:cubicBezTo>
                  <a:cubicBezTo>
                    <a:pt x="0" y="8735"/>
                    <a:pt x="320" y="7147"/>
                    <a:pt x="1440" y="5400"/>
                  </a:cubicBezTo>
                  <a:cubicBezTo>
                    <a:pt x="2400" y="3653"/>
                    <a:pt x="3680" y="2382"/>
                    <a:pt x="5440" y="1429"/>
                  </a:cubicBezTo>
                  <a:cubicBezTo>
                    <a:pt x="7040" y="476"/>
                    <a:pt x="8800" y="0"/>
                    <a:pt x="10720" y="0"/>
                  </a:cubicBezTo>
                  <a:cubicBezTo>
                    <a:pt x="12800" y="0"/>
                    <a:pt x="14400" y="476"/>
                    <a:pt x="16160" y="1429"/>
                  </a:cubicBezTo>
                  <a:cubicBezTo>
                    <a:pt x="17920" y="2382"/>
                    <a:pt x="19200" y="3653"/>
                    <a:pt x="20160" y="5400"/>
                  </a:cubicBezTo>
                  <a:cubicBezTo>
                    <a:pt x="21120" y="7147"/>
                    <a:pt x="21600" y="873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6717" tIns="76717" rIns="76717" bIns="76717" numCol="1" anchor="ctr">
              <a:noAutofit/>
            </a:bodyPr>
            <a:lstStyle/>
            <a:p>
              <a:pPr defTabSz="575380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10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Shape 1522"/>
            <p:cNvSpPr/>
            <p:nvPr/>
          </p:nvSpPr>
          <p:spPr>
            <a:xfrm>
              <a:off x="6203665" y="3101051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6717" tIns="76717" rIns="76717" bIns="76717" numCol="1" anchor="ctr">
              <a:noAutofit/>
            </a:bodyPr>
            <a:lstStyle/>
            <a:p>
              <a:pPr defTabSz="575380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10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Shape 1523"/>
            <p:cNvSpPr/>
            <p:nvPr/>
          </p:nvSpPr>
          <p:spPr>
            <a:xfrm>
              <a:off x="6203665" y="4399952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6717" tIns="76717" rIns="76717" bIns="76717" numCol="1" anchor="ctr">
              <a:noAutofit/>
            </a:bodyPr>
            <a:lstStyle/>
            <a:p>
              <a:pPr defTabSz="575380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10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Shape 1524"/>
            <p:cNvSpPr/>
            <p:nvPr/>
          </p:nvSpPr>
          <p:spPr>
            <a:xfrm>
              <a:off x="6203665" y="5674688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6717" tIns="76717" rIns="76717" bIns="76717" numCol="1" anchor="ctr">
              <a:noAutofit/>
            </a:bodyPr>
            <a:lstStyle/>
            <a:p>
              <a:pPr defTabSz="575380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10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Shape 1525"/>
            <p:cNvSpPr/>
            <p:nvPr/>
          </p:nvSpPr>
          <p:spPr>
            <a:xfrm>
              <a:off x="6203665" y="6910639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35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470"/>
                    <a:pt x="8812" y="0"/>
                    <a:pt x="10761" y="0"/>
                  </a:cubicBezTo>
                  <a:cubicBezTo>
                    <a:pt x="12788" y="0"/>
                    <a:pt x="14426" y="470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6717" tIns="76717" rIns="76717" bIns="76717" numCol="1" anchor="ctr">
              <a:noAutofit/>
            </a:bodyPr>
            <a:lstStyle/>
            <a:p>
              <a:pPr defTabSz="575380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10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Shape 1526"/>
            <p:cNvSpPr/>
            <p:nvPr/>
          </p:nvSpPr>
          <p:spPr>
            <a:xfrm>
              <a:off x="6203665" y="479085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6717" tIns="76717" rIns="76717" bIns="76717" numCol="1" anchor="ctr">
              <a:noAutofit/>
            </a:bodyPr>
            <a:lstStyle/>
            <a:p>
              <a:pPr defTabSz="575380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10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Shape 1527"/>
            <p:cNvSpPr/>
            <p:nvPr/>
          </p:nvSpPr>
          <p:spPr>
            <a:xfrm>
              <a:off x="6203665" y="1850479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76717" tIns="76717" rIns="76717" bIns="76717" numCol="1" anchor="ctr">
              <a:noAutofit/>
            </a:bodyPr>
            <a:lstStyle/>
            <a:p>
              <a:pPr defTabSz="575380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10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5984270" y="1826946"/>
            <a:ext cx="5554504" cy="982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54" tIns="44577" rIns="89154" bIns="44577" rtlCol="0" anchor="ctr"/>
          <a:lstStyle/>
          <a:p>
            <a:pPr marL="222880" indent="-222880" defTabSz="1188720"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 in number of cloud DCs from 4 to 6</a:t>
            </a:r>
          </a:p>
          <a:p>
            <a:pPr marL="222880" indent="-222880" defTabSz="1188720"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Two new cloud DCs are under implementation; 100% growth in capacity by 2020</a:t>
            </a:r>
          </a:p>
          <a:p>
            <a:pPr marL="222880" indent="-222880" defTabSz="1188720">
              <a:buFont typeface="Arial" panose="020B0604020202020204" pitchFamily="34" charset="0"/>
              <a:buChar char="•"/>
            </a:pPr>
            <a:r>
              <a:rPr lang="en-IN" sz="12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Cloud and Software Defined Network Orchestration IP developed by Sify</a:t>
            </a:r>
          </a:p>
        </p:txBody>
      </p:sp>
      <p:grpSp>
        <p:nvGrpSpPr>
          <p:cNvPr id="3" name="Group 167"/>
          <p:cNvGrpSpPr/>
          <p:nvPr/>
        </p:nvGrpSpPr>
        <p:grpSpPr>
          <a:xfrm>
            <a:off x="774609" y="1885730"/>
            <a:ext cx="4532856" cy="977162"/>
            <a:chOff x="801648" y="1493894"/>
            <a:chExt cx="4649082" cy="1002217"/>
          </a:xfrm>
        </p:grpSpPr>
        <p:sp>
          <p:nvSpPr>
            <p:cNvPr id="89" name="Rectangle 88"/>
            <p:cNvSpPr/>
            <p:nvPr/>
          </p:nvSpPr>
          <p:spPr>
            <a:xfrm>
              <a:off x="801648" y="1493894"/>
              <a:ext cx="4649082" cy="1002217"/>
            </a:xfrm>
            <a:prstGeom prst="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8720"/>
              <a:endParaRPr lang="en-IN" sz="1820" kern="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07036" y="1663835"/>
              <a:ext cx="2567646" cy="669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88720"/>
              <a:r>
                <a:rPr lang="en-IN" sz="1820" kern="0" dirty="0"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Increased adoption of cloud services</a:t>
              </a:r>
            </a:p>
          </p:txBody>
        </p:sp>
        <p:grpSp>
          <p:nvGrpSpPr>
            <p:cNvPr id="4" name="Group 79"/>
            <p:cNvGrpSpPr/>
            <p:nvPr/>
          </p:nvGrpSpPr>
          <p:grpSpPr>
            <a:xfrm>
              <a:off x="4413356" y="1667873"/>
              <a:ext cx="790575" cy="657225"/>
              <a:chOff x="4749800" y="1530350"/>
              <a:chExt cx="790575" cy="657225"/>
            </a:xfrm>
            <a:solidFill>
              <a:schemeClr val="bg1"/>
            </a:solidFill>
          </p:grpSpPr>
          <p:sp>
            <p:nvSpPr>
              <p:cNvPr id="81" name="Freeform 433"/>
              <p:cNvSpPr>
                <a:spLocks/>
              </p:cNvSpPr>
              <p:nvPr/>
            </p:nvSpPr>
            <p:spPr bwMode="auto">
              <a:xfrm>
                <a:off x="5257800" y="1857375"/>
                <a:ext cx="282575" cy="123825"/>
              </a:xfrm>
              <a:custGeom>
                <a:avLst/>
                <a:gdLst>
                  <a:gd name="T0" fmla="*/ 2147483646 w 89"/>
                  <a:gd name="T1" fmla="*/ 2147483646 h 39"/>
                  <a:gd name="T2" fmla="*/ 0 w 89"/>
                  <a:gd name="T3" fmla="*/ 0 h 39"/>
                  <a:gd name="T4" fmla="*/ 0 w 89"/>
                  <a:gd name="T5" fmla="*/ 2147483646 h 39"/>
                  <a:gd name="T6" fmla="*/ 2147483646 w 89"/>
                  <a:gd name="T7" fmla="*/ 2147483646 h 39"/>
                  <a:gd name="T8" fmla="*/ 2147483646 w 89"/>
                  <a:gd name="T9" fmla="*/ 2147483646 h 39"/>
                  <a:gd name="T10" fmla="*/ 2147483646 w 89"/>
                  <a:gd name="T11" fmla="*/ 0 h 39"/>
                  <a:gd name="T12" fmla="*/ 2147483646 w 89"/>
                  <a:gd name="T13" fmla="*/ 2147483646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39">
                    <a:moveTo>
                      <a:pt x="45" y="18"/>
                    </a:moveTo>
                    <a:cubicBezTo>
                      <a:pt x="20" y="18"/>
                      <a:pt x="0" y="1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1"/>
                      <a:pt x="20" y="39"/>
                      <a:pt x="45" y="39"/>
                    </a:cubicBezTo>
                    <a:cubicBezTo>
                      <a:pt x="69" y="39"/>
                      <a:pt x="89" y="31"/>
                      <a:pt x="89" y="2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0"/>
                      <a:pt x="69" y="18"/>
                      <a:pt x="4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2" name="Freeform 434"/>
              <p:cNvSpPr>
                <a:spLocks/>
              </p:cNvSpPr>
              <p:nvPr/>
            </p:nvSpPr>
            <p:spPr bwMode="auto">
              <a:xfrm>
                <a:off x="5257800" y="1771650"/>
                <a:ext cx="282575" cy="123825"/>
              </a:xfrm>
              <a:custGeom>
                <a:avLst/>
                <a:gdLst>
                  <a:gd name="T0" fmla="*/ 2147483646 w 89"/>
                  <a:gd name="T1" fmla="*/ 2147483646 h 39"/>
                  <a:gd name="T2" fmla="*/ 0 w 89"/>
                  <a:gd name="T3" fmla="*/ 0 h 39"/>
                  <a:gd name="T4" fmla="*/ 0 w 89"/>
                  <a:gd name="T5" fmla="*/ 2147483646 h 39"/>
                  <a:gd name="T6" fmla="*/ 2147483646 w 89"/>
                  <a:gd name="T7" fmla="*/ 2147483646 h 39"/>
                  <a:gd name="T8" fmla="*/ 2147483646 w 89"/>
                  <a:gd name="T9" fmla="*/ 2147483646 h 39"/>
                  <a:gd name="T10" fmla="*/ 2147483646 w 89"/>
                  <a:gd name="T11" fmla="*/ 0 h 39"/>
                  <a:gd name="T12" fmla="*/ 2147483646 w 89"/>
                  <a:gd name="T13" fmla="*/ 2147483646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39">
                    <a:moveTo>
                      <a:pt x="45" y="17"/>
                    </a:moveTo>
                    <a:cubicBezTo>
                      <a:pt x="20" y="17"/>
                      <a:pt x="0" y="1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1"/>
                      <a:pt x="20" y="39"/>
                      <a:pt x="45" y="39"/>
                    </a:cubicBezTo>
                    <a:cubicBezTo>
                      <a:pt x="69" y="39"/>
                      <a:pt x="89" y="31"/>
                      <a:pt x="89" y="2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0"/>
                      <a:pt x="69" y="17"/>
                      <a:pt x="4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3" name="Freeform 435"/>
              <p:cNvSpPr>
                <a:spLocks noEditPoints="1"/>
              </p:cNvSpPr>
              <p:nvPr/>
            </p:nvSpPr>
            <p:spPr bwMode="auto">
              <a:xfrm>
                <a:off x="5257800" y="1628775"/>
                <a:ext cx="282575" cy="184150"/>
              </a:xfrm>
              <a:custGeom>
                <a:avLst/>
                <a:gdLst>
                  <a:gd name="T0" fmla="*/ 2147483646 w 89"/>
                  <a:gd name="T1" fmla="*/ 0 h 58"/>
                  <a:gd name="T2" fmla="*/ 0 w 89"/>
                  <a:gd name="T3" fmla="*/ 2147483646 h 58"/>
                  <a:gd name="T4" fmla="*/ 0 w 89"/>
                  <a:gd name="T5" fmla="*/ 2147483646 h 58"/>
                  <a:gd name="T6" fmla="*/ 0 w 89"/>
                  <a:gd name="T7" fmla="*/ 2147483646 h 58"/>
                  <a:gd name="T8" fmla="*/ 2147483646 w 89"/>
                  <a:gd name="T9" fmla="*/ 2147483646 h 58"/>
                  <a:gd name="T10" fmla="*/ 2147483646 w 89"/>
                  <a:gd name="T11" fmla="*/ 2147483646 h 58"/>
                  <a:gd name="T12" fmla="*/ 2147483646 w 89"/>
                  <a:gd name="T13" fmla="*/ 2147483646 h 58"/>
                  <a:gd name="T14" fmla="*/ 2147483646 w 89"/>
                  <a:gd name="T15" fmla="*/ 0 h 58"/>
                  <a:gd name="T16" fmla="*/ 2147483646 w 89"/>
                  <a:gd name="T17" fmla="*/ 2147483646 h 58"/>
                  <a:gd name="T18" fmla="*/ 2147483646 w 89"/>
                  <a:gd name="T19" fmla="*/ 2147483646 h 58"/>
                  <a:gd name="T20" fmla="*/ 2147483646 w 89"/>
                  <a:gd name="T21" fmla="*/ 2147483646 h 58"/>
                  <a:gd name="T22" fmla="*/ 2147483646 w 89"/>
                  <a:gd name="T23" fmla="*/ 2147483646 h 58"/>
                  <a:gd name="T24" fmla="*/ 2147483646 w 89"/>
                  <a:gd name="T25" fmla="*/ 2147483646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58">
                    <a:moveTo>
                      <a:pt x="45" y="0"/>
                    </a:moveTo>
                    <a:cubicBezTo>
                      <a:pt x="20" y="0"/>
                      <a:pt x="0" y="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50"/>
                      <a:pt x="20" y="58"/>
                      <a:pt x="45" y="58"/>
                    </a:cubicBezTo>
                    <a:cubicBezTo>
                      <a:pt x="69" y="58"/>
                      <a:pt x="89" y="50"/>
                      <a:pt x="89" y="40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9" y="8"/>
                      <a:pt x="69" y="0"/>
                      <a:pt x="45" y="0"/>
                    </a:cubicBezTo>
                    <a:close/>
                    <a:moveTo>
                      <a:pt x="45" y="36"/>
                    </a:moveTo>
                    <a:cubicBezTo>
                      <a:pt x="21" y="36"/>
                      <a:pt x="1" y="28"/>
                      <a:pt x="1" y="18"/>
                    </a:cubicBezTo>
                    <a:cubicBezTo>
                      <a:pt x="1" y="9"/>
                      <a:pt x="21" y="1"/>
                      <a:pt x="45" y="1"/>
                    </a:cubicBezTo>
                    <a:cubicBezTo>
                      <a:pt x="69" y="1"/>
                      <a:pt x="89" y="9"/>
                      <a:pt x="89" y="18"/>
                    </a:cubicBezTo>
                    <a:cubicBezTo>
                      <a:pt x="89" y="28"/>
                      <a:pt x="69" y="36"/>
                      <a:pt x="4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4" name="Freeform 436"/>
              <p:cNvSpPr>
                <a:spLocks noEditPoints="1"/>
              </p:cNvSpPr>
              <p:nvPr/>
            </p:nvSpPr>
            <p:spPr bwMode="auto">
              <a:xfrm>
                <a:off x="5270500" y="1631950"/>
                <a:ext cx="257175" cy="104775"/>
              </a:xfrm>
              <a:custGeom>
                <a:avLst/>
                <a:gdLst>
                  <a:gd name="T0" fmla="*/ 2147483646 w 81"/>
                  <a:gd name="T1" fmla="*/ 0 h 33"/>
                  <a:gd name="T2" fmla="*/ 0 w 81"/>
                  <a:gd name="T3" fmla="*/ 2147483646 h 33"/>
                  <a:gd name="T4" fmla="*/ 2147483646 w 81"/>
                  <a:gd name="T5" fmla="*/ 2147483646 h 33"/>
                  <a:gd name="T6" fmla="*/ 2147483646 w 81"/>
                  <a:gd name="T7" fmla="*/ 2147483646 h 33"/>
                  <a:gd name="T8" fmla="*/ 2147483646 w 81"/>
                  <a:gd name="T9" fmla="*/ 0 h 33"/>
                  <a:gd name="T10" fmla="*/ 2147483646 w 81"/>
                  <a:gd name="T11" fmla="*/ 2147483646 h 33"/>
                  <a:gd name="T12" fmla="*/ 2147483646 w 81"/>
                  <a:gd name="T13" fmla="*/ 2147483646 h 33"/>
                  <a:gd name="T14" fmla="*/ 2147483646 w 81"/>
                  <a:gd name="T15" fmla="*/ 2147483646 h 33"/>
                  <a:gd name="T16" fmla="*/ 2147483646 w 81"/>
                  <a:gd name="T17" fmla="*/ 2147483646 h 33"/>
                  <a:gd name="T18" fmla="*/ 2147483646 w 81"/>
                  <a:gd name="T19" fmla="*/ 2147483646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33">
                    <a:moveTo>
                      <a:pt x="41" y="0"/>
                    </a:moveTo>
                    <a:cubicBezTo>
                      <a:pt x="18" y="0"/>
                      <a:pt x="0" y="8"/>
                      <a:pt x="0" y="17"/>
                    </a:cubicBezTo>
                    <a:cubicBezTo>
                      <a:pt x="0" y="26"/>
                      <a:pt x="18" y="33"/>
                      <a:pt x="41" y="33"/>
                    </a:cubicBezTo>
                    <a:cubicBezTo>
                      <a:pt x="63" y="33"/>
                      <a:pt x="81" y="26"/>
                      <a:pt x="81" y="17"/>
                    </a:cubicBezTo>
                    <a:cubicBezTo>
                      <a:pt x="81" y="8"/>
                      <a:pt x="63" y="0"/>
                      <a:pt x="41" y="0"/>
                    </a:cubicBezTo>
                    <a:close/>
                    <a:moveTo>
                      <a:pt x="41" y="31"/>
                    </a:moveTo>
                    <a:cubicBezTo>
                      <a:pt x="21" y="31"/>
                      <a:pt x="6" y="24"/>
                      <a:pt x="6" y="17"/>
                    </a:cubicBezTo>
                    <a:cubicBezTo>
                      <a:pt x="6" y="9"/>
                      <a:pt x="21" y="3"/>
                      <a:pt x="41" y="3"/>
                    </a:cubicBezTo>
                    <a:cubicBezTo>
                      <a:pt x="60" y="3"/>
                      <a:pt x="76" y="9"/>
                      <a:pt x="76" y="17"/>
                    </a:cubicBezTo>
                    <a:cubicBezTo>
                      <a:pt x="76" y="24"/>
                      <a:pt x="60" y="31"/>
                      <a:pt x="4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5" name="Freeform 437"/>
              <p:cNvSpPr>
                <a:spLocks/>
              </p:cNvSpPr>
              <p:nvPr/>
            </p:nvSpPr>
            <p:spPr bwMode="auto">
              <a:xfrm>
                <a:off x="4749800" y="1530350"/>
                <a:ext cx="584200" cy="454025"/>
              </a:xfrm>
              <a:custGeom>
                <a:avLst/>
                <a:gdLst>
                  <a:gd name="T0" fmla="*/ 2147483646 w 184"/>
                  <a:gd name="T1" fmla="*/ 2147483646 h 143"/>
                  <a:gd name="T2" fmla="*/ 2147483646 w 184"/>
                  <a:gd name="T3" fmla="*/ 2147483646 h 143"/>
                  <a:gd name="T4" fmla="*/ 2147483646 w 184"/>
                  <a:gd name="T5" fmla="*/ 2147483646 h 143"/>
                  <a:gd name="T6" fmla="*/ 2147483646 w 184"/>
                  <a:gd name="T7" fmla="*/ 2147483646 h 143"/>
                  <a:gd name="T8" fmla="*/ 2147483646 w 184"/>
                  <a:gd name="T9" fmla="*/ 0 h 143"/>
                  <a:gd name="T10" fmla="*/ 2147483646 w 184"/>
                  <a:gd name="T11" fmla="*/ 2147483646 h 143"/>
                  <a:gd name="T12" fmla="*/ 2147483646 w 184"/>
                  <a:gd name="T13" fmla="*/ 2147483646 h 143"/>
                  <a:gd name="T14" fmla="*/ 2147483646 w 184"/>
                  <a:gd name="T15" fmla="*/ 2147483646 h 143"/>
                  <a:gd name="T16" fmla="*/ 2147483646 w 184"/>
                  <a:gd name="T17" fmla="*/ 2147483646 h 143"/>
                  <a:gd name="T18" fmla="*/ 0 w 184"/>
                  <a:gd name="T19" fmla="*/ 2147483646 h 143"/>
                  <a:gd name="T20" fmla="*/ 2147483646 w 184"/>
                  <a:gd name="T21" fmla="*/ 2147483646 h 143"/>
                  <a:gd name="T22" fmla="*/ 2147483646 w 184"/>
                  <a:gd name="T23" fmla="*/ 2147483646 h 143"/>
                  <a:gd name="T24" fmla="*/ 2147483646 w 184"/>
                  <a:gd name="T25" fmla="*/ 2147483646 h 143"/>
                  <a:gd name="T26" fmla="*/ 2147483646 w 184"/>
                  <a:gd name="T27" fmla="*/ 2147483646 h 143"/>
                  <a:gd name="T28" fmla="*/ 2147483646 w 184"/>
                  <a:gd name="T29" fmla="*/ 2147483646 h 143"/>
                  <a:gd name="T30" fmla="*/ 2147483646 w 184"/>
                  <a:gd name="T31" fmla="*/ 2147483646 h 143"/>
                  <a:gd name="T32" fmla="*/ 2147483646 w 184"/>
                  <a:gd name="T33" fmla="*/ 2147483646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4" h="143">
                    <a:moveTo>
                      <a:pt x="156" y="128"/>
                    </a:moveTo>
                    <a:cubicBezTo>
                      <a:pt x="156" y="128"/>
                      <a:pt x="156" y="128"/>
                      <a:pt x="156" y="128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56" y="38"/>
                      <a:pt x="167" y="31"/>
                      <a:pt x="184" y="28"/>
                    </a:cubicBezTo>
                    <a:cubicBezTo>
                      <a:pt x="176" y="12"/>
                      <a:pt x="158" y="0"/>
                      <a:pt x="139" y="0"/>
                    </a:cubicBezTo>
                    <a:cubicBezTo>
                      <a:pt x="118" y="0"/>
                      <a:pt x="99" y="14"/>
                      <a:pt x="92" y="34"/>
                    </a:cubicBezTo>
                    <a:cubicBezTo>
                      <a:pt x="89" y="33"/>
                      <a:pt x="85" y="33"/>
                      <a:pt x="81" y="33"/>
                    </a:cubicBezTo>
                    <a:cubicBezTo>
                      <a:pt x="62" y="33"/>
                      <a:pt x="46" y="47"/>
                      <a:pt x="45" y="66"/>
                    </a:cubicBezTo>
                    <a:cubicBezTo>
                      <a:pt x="43" y="66"/>
                      <a:pt x="41" y="66"/>
                      <a:pt x="39" y="66"/>
                    </a:cubicBezTo>
                    <a:cubicBezTo>
                      <a:pt x="17" y="66"/>
                      <a:pt x="0" y="83"/>
                      <a:pt x="0" y="104"/>
                    </a:cubicBezTo>
                    <a:cubicBezTo>
                      <a:pt x="0" y="124"/>
                      <a:pt x="14" y="140"/>
                      <a:pt x="33" y="143"/>
                    </a:cubicBezTo>
                    <a:cubicBezTo>
                      <a:pt x="99" y="143"/>
                      <a:pt x="99" y="143"/>
                      <a:pt x="99" y="143"/>
                    </a:cubicBezTo>
                    <a:cubicBezTo>
                      <a:pt x="99" y="143"/>
                      <a:pt x="99" y="143"/>
                      <a:pt x="99" y="143"/>
                    </a:cubicBezTo>
                    <a:cubicBezTo>
                      <a:pt x="99" y="143"/>
                      <a:pt x="100" y="143"/>
                      <a:pt x="100" y="143"/>
                    </a:cubicBezTo>
                    <a:cubicBezTo>
                      <a:pt x="100" y="143"/>
                      <a:pt x="100" y="143"/>
                      <a:pt x="101" y="143"/>
                    </a:cubicBezTo>
                    <a:cubicBezTo>
                      <a:pt x="175" y="143"/>
                      <a:pt x="175" y="143"/>
                      <a:pt x="175" y="143"/>
                    </a:cubicBezTo>
                    <a:cubicBezTo>
                      <a:pt x="164" y="140"/>
                      <a:pt x="156" y="134"/>
                      <a:pt x="15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6" name="Freeform 438"/>
              <p:cNvSpPr>
                <a:spLocks/>
              </p:cNvSpPr>
              <p:nvPr/>
            </p:nvSpPr>
            <p:spPr bwMode="auto">
              <a:xfrm>
                <a:off x="4895850" y="2019300"/>
                <a:ext cx="111125" cy="168275"/>
              </a:xfrm>
              <a:custGeom>
                <a:avLst/>
                <a:gdLst>
                  <a:gd name="T0" fmla="*/ 0 w 70"/>
                  <a:gd name="T1" fmla="*/ 2147483646 h 106"/>
                  <a:gd name="T2" fmla="*/ 2147483646 w 70"/>
                  <a:gd name="T3" fmla="*/ 2147483646 h 106"/>
                  <a:gd name="T4" fmla="*/ 2147483646 w 70"/>
                  <a:gd name="T5" fmla="*/ 2147483646 h 106"/>
                  <a:gd name="T6" fmla="*/ 2147483646 w 70"/>
                  <a:gd name="T7" fmla="*/ 2147483646 h 106"/>
                  <a:gd name="T8" fmla="*/ 2147483646 w 70"/>
                  <a:gd name="T9" fmla="*/ 2147483646 h 106"/>
                  <a:gd name="T10" fmla="*/ 2147483646 w 70"/>
                  <a:gd name="T11" fmla="*/ 2147483646 h 106"/>
                  <a:gd name="T12" fmla="*/ 2147483646 w 70"/>
                  <a:gd name="T13" fmla="*/ 0 h 106"/>
                  <a:gd name="T14" fmla="*/ 0 w 70"/>
                  <a:gd name="T15" fmla="*/ 2147483646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106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06"/>
                    </a:lnTo>
                    <a:lnTo>
                      <a:pt x="50" y="106"/>
                    </a:lnTo>
                    <a:lnTo>
                      <a:pt x="50" y="48"/>
                    </a:lnTo>
                    <a:lnTo>
                      <a:pt x="70" y="48"/>
                    </a:lnTo>
                    <a:lnTo>
                      <a:pt x="34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7" name="Freeform 439"/>
              <p:cNvSpPr>
                <a:spLocks/>
              </p:cNvSpPr>
              <p:nvPr/>
            </p:nvSpPr>
            <p:spPr bwMode="auto">
              <a:xfrm>
                <a:off x="5203825" y="2019300"/>
                <a:ext cx="111125" cy="168275"/>
              </a:xfrm>
              <a:custGeom>
                <a:avLst/>
                <a:gdLst>
                  <a:gd name="T0" fmla="*/ 2147483646 w 70"/>
                  <a:gd name="T1" fmla="*/ 0 h 106"/>
                  <a:gd name="T2" fmla="*/ 2147483646 w 70"/>
                  <a:gd name="T3" fmla="*/ 0 h 106"/>
                  <a:gd name="T4" fmla="*/ 2147483646 w 70"/>
                  <a:gd name="T5" fmla="*/ 2147483646 h 106"/>
                  <a:gd name="T6" fmla="*/ 0 w 70"/>
                  <a:gd name="T7" fmla="*/ 2147483646 h 106"/>
                  <a:gd name="T8" fmla="*/ 2147483646 w 70"/>
                  <a:gd name="T9" fmla="*/ 2147483646 h 106"/>
                  <a:gd name="T10" fmla="*/ 2147483646 w 70"/>
                  <a:gd name="T11" fmla="*/ 2147483646 h 106"/>
                  <a:gd name="T12" fmla="*/ 2147483646 w 70"/>
                  <a:gd name="T13" fmla="*/ 2147483646 h 106"/>
                  <a:gd name="T14" fmla="*/ 2147483646 w 70"/>
                  <a:gd name="T15" fmla="*/ 0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106">
                    <a:moveTo>
                      <a:pt x="50" y="0"/>
                    </a:moveTo>
                    <a:lnTo>
                      <a:pt x="20" y="0"/>
                    </a:lnTo>
                    <a:lnTo>
                      <a:pt x="20" y="58"/>
                    </a:lnTo>
                    <a:lnTo>
                      <a:pt x="0" y="58"/>
                    </a:lnTo>
                    <a:lnTo>
                      <a:pt x="34" y="106"/>
                    </a:lnTo>
                    <a:lnTo>
                      <a:pt x="70" y="58"/>
                    </a:lnTo>
                    <a:lnTo>
                      <a:pt x="50" y="58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168"/>
          <p:cNvGrpSpPr/>
          <p:nvPr/>
        </p:nvGrpSpPr>
        <p:grpSpPr>
          <a:xfrm>
            <a:off x="774609" y="2921843"/>
            <a:ext cx="4532856" cy="771620"/>
            <a:chOff x="801648" y="2556575"/>
            <a:chExt cx="4649082" cy="791405"/>
          </a:xfrm>
        </p:grpSpPr>
        <p:sp>
          <p:nvSpPr>
            <p:cNvPr id="90" name="Rectangle 89"/>
            <p:cNvSpPr/>
            <p:nvPr/>
          </p:nvSpPr>
          <p:spPr>
            <a:xfrm>
              <a:off x="801648" y="2556575"/>
              <a:ext cx="4649082" cy="791405"/>
            </a:xfrm>
            <a:prstGeom prst="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8720"/>
              <a:endParaRPr lang="en-IN" sz="1820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>
              <a:off x="993951" y="2641515"/>
              <a:ext cx="2593814" cy="669216"/>
            </a:xfrm>
            <a:prstGeom prst="chevron">
              <a:avLst>
                <a:gd name="adj" fmla="val 0"/>
              </a:avLst>
            </a:prstGeom>
          </p:spPr>
          <p:txBody>
            <a:bodyPr wrap="square">
              <a:spAutoFit/>
            </a:bodyPr>
            <a:lstStyle/>
            <a:p>
              <a:pPr defTabSz="1188720"/>
              <a:r>
                <a:rPr lang="en-IN" sz="1820" kern="0" dirty="0"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Outcome focussed managed services</a:t>
              </a:r>
            </a:p>
          </p:txBody>
        </p:sp>
        <p:grpSp>
          <p:nvGrpSpPr>
            <p:cNvPr id="6" name="Group 4323"/>
            <p:cNvGrpSpPr>
              <a:grpSpLocks/>
            </p:cNvGrpSpPr>
            <p:nvPr/>
          </p:nvGrpSpPr>
          <p:grpSpPr bwMode="auto">
            <a:xfrm>
              <a:off x="4495906" y="2661406"/>
              <a:ext cx="708025" cy="600075"/>
              <a:chOff x="1352550" y="3854450"/>
              <a:chExt cx="708025" cy="600075"/>
            </a:xfrm>
            <a:solidFill>
              <a:schemeClr val="tx1"/>
            </a:solidFill>
          </p:grpSpPr>
          <p:sp>
            <p:nvSpPr>
              <p:cNvPr id="92" name="Freeform 81"/>
              <p:cNvSpPr>
                <a:spLocks noEditPoints="1"/>
              </p:cNvSpPr>
              <p:nvPr/>
            </p:nvSpPr>
            <p:spPr bwMode="auto">
              <a:xfrm>
                <a:off x="1352550" y="3854450"/>
                <a:ext cx="485775" cy="473075"/>
              </a:xfrm>
              <a:custGeom>
                <a:avLst/>
                <a:gdLst>
                  <a:gd name="T0" fmla="*/ 2147483646 w 153"/>
                  <a:gd name="T1" fmla="*/ 2147483646 h 149"/>
                  <a:gd name="T2" fmla="*/ 2147483646 w 153"/>
                  <a:gd name="T3" fmla="*/ 2147483646 h 149"/>
                  <a:gd name="T4" fmla="*/ 2147483646 w 153"/>
                  <a:gd name="T5" fmla="*/ 2147483646 h 149"/>
                  <a:gd name="T6" fmla="*/ 2147483646 w 153"/>
                  <a:gd name="T7" fmla="*/ 2147483646 h 149"/>
                  <a:gd name="T8" fmla="*/ 2147483646 w 153"/>
                  <a:gd name="T9" fmla="*/ 2147483646 h 149"/>
                  <a:gd name="T10" fmla="*/ 2147483646 w 153"/>
                  <a:gd name="T11" fmla="*/ 2147483646 h 149"/>
                  <a:gd name="T12" fmla="*/ 2147483646 w 153"/>
                  <a:gd name="T13" fmla="*/ 2147483646 h 149"/>
                  <a:gd name="T14" fmla="*/ 2147483646 w 153"/>
                  <a:gd name="T15" fmla="*/ 2147483646 h 149"/>
                  <a:gd name="T16" fmla="*/ 2147483646 w 153"/>
                  <a:gd name="T17" fmla="*/ 2147483646 h 149"/>
                  <a:gd name="T18" fmla="*/ 2147483646 w 153"/>
                  <a:gd name="T19" fmla="*/ 2147483646 h 149"/>
                  <a:gd name="T20" fmla="*/ 2147483646 w 153"/>
                  <a:gd name="T21" fmla="*/ 2147483646 h 149"/>
                  <a:gd name="T22" fmla="*/ 2147483646 w 153"/>
                  <a:gd name="T23" fmla="*/ 2147483646 h 149"/>
                  <a:gd name="T24" fmla="*/ 2147483646 w 153"/>
                  <a:gd name="T25" fmla="*/ 2147483646 h 149"/>
                  <a:gd name="T26" fmla="*/ 2147483646 w 153"/>
                  <a:gd name="T27" fmla="*/ 2147483646 h 149"/>
                  <a:gd name="T28" fmla="*/ 2147483646 w 153"/>
                  <a:gd name="T29" fmla="*/ 2147483646 h 149"/>
                  <a:gd name="T30" fmla="*/ 2147483646 w 153"/>
                  <a:gd name="T31" fmla="*/ 0 h 149"/>
                  <a:gd name="T32" fmla="*/ 2147483646 w 153"/>
                  <a:gd name="T33" fmla="*/ 0 h 149"/>
                  <a:gd name="T34" fmla="*/ 2147483646 w 153"/>
                  <a:gd name="T35" fmla="*/ 2147483646 h 149"/>
                  <a:gd name="T36" fmla="*/ 2147483646 w 153"/>
                  <a:gd name="T37" fmla="*/ 2147483646 h 149"/>
                  <a:gd name="T38" fmla="*/ 2147483646 w 153"/>
                  <a:gd name="T39" fmla="*/ 2147483646 h 149"/>
                  <a:gd name="T40" fmla="*/ 2147483646 w 153"/>
                  <a:gd name="T41" fmla="*/ 2147483646 h 149"/>
                  <a:gd name="T42" fmla="*/ 2147483646 w 153"/>
                  <a:gd name="T43" fmla="*/ 2147483646 h 149"/>
                  <a:gd name="T44" fmla="*/ 2147483646 w 153"/>
                  <a:gd name="T45" fmla="*/ 2147483646 h 149"/>
                  <a:gd name="T46" fmla="*/ 0 w 153"/>
                  <a:gd name="T47" fmla="*/ 2147483646 h 149"/>
                  <a:gd name="T48" fmla="*/ 0 w 153"/>
                  <a:gd name="T49" fmla="*/ 2147483646 h 149"/>
                  <a:gd name="T50" fmla="*/ 2147483646 w 153"/>
                  <a:gd name="T51" fmla="*/ 2147483646 h 149"/>
                  <a:gd name="T52" fmla="*/ 2147483646 w 153"/>
                  <a:gd name="T53" fmla="*/ 2147483646 h 149"/>
                  <a:gd name="T54" fmla="*/ 2147483646 w 153"/>
                  <a:gd name="T55" fmla="*/ 2147483646 h 149"/>
                  <a:gd name="T56" fmla="*/ 2147483646 w 153"/>
                  <a:gd name="T57" fmla="*/ 2147483646 h 149"/>
                  <a:gd name="T58" fmla="*/ 2147483646 w 153"/>
                  <a:gd name="T59" fmla="*/ 2147483646 h 149"/>
                  <a:gd name="T60" fmla="*/ 2147483646 w 153"/>
                  <a:gd name="T61" fmla="*/ 2147483646 h 149"/>
                  <a:gd name="T62" fmla="*/ 2147483646 w 153"/>
                  <a:gd name="T63" fmla="*/ 2147483646 h 149"/>
                  <a:gd name="T64" fmla="*/ 2147483646 w 153"/>
                  <a:gd name="T65" fmla="*/ 2147483646 h 149"/>
                  <a:gd name="T66" fmla="*/ 2147483646 w 153"/>
                  <a:gd name="T67" fmla="*/ 2147483646 h 149"/>
                  <a:gd name="T68" fmla="*/ 2147483646 w 153"/>
                  <a:gd name="T69" fmla="*/ 2147483646 h 149"/>
                  <a:gd name="T70" fmla="*/ 2147483646 w 153"/>
                  <a:gd name="T71" fmla="*/ 2147483646 h 149"/>
                  <a:gd name="T72" fmla="*/ 2147483646 w 153"/>
                  <a:gd name="T73" fmla="*/ 2147483646 h 149"/>
                  <a:gd name="T74" fmla="*/ 2147483646 w 153"/>
                  <a:gd name="T75" fmla="*/ 2147483646 h 1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3" h="149">
                    <a:moveTo>
                      <a:pt x="77" y="121"/>
                    </a:moveTo>
                    <a:cubicBezTo>
                      <a:pt x="51" y="121"/>
                      <a:pt x="30" y="100"/>
                      <a:pt x="30" y="75"/>
                    </a:cubicBezTo>
                    <a:cubicBezTo>
                      <a:pt x="30" y="49"/>
                      <a:pt x="51" y="28"/>
                      <a:pt x="77" y="28"/>
                    </a:cubicBezTo>
                    <a:cubicBezTo>
                      <a:pt x="103" y="28"/>
                      <a:pt x="123" y="49"/>
                      <a:pt x="123" y="75"/>
                    </a:cubicBezTo>
                    <a:cubicBezTo>
                      <a:pt x="123" y="100"/>
                      <a:pt x="103" y="121"/>
                      <a:pt x="77" y="121"/>
                    </a:cubicBezTo>
                    <a:close/>
                    <a:moveTo>
                      <a:pt x="131" y="111"/>
                    </a:moveTo>
                    <a:cubicBezTo>
                      <a:pt x="136" y="104"/>
                      <a:pt x="139" y="97"/>
                      <a:pt x="141" y="89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3" y="62"/>
                      <a:pt x="153" y="62"/>
                      <a:pt x="153" y="62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39" y="53"/>
                      <a:pt x="136" y="46"/>
                      <a:pt x="132" y="39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06" y="16"/>
                      <a:pt x="98" y="12"/>
                      <a:pt x="90" y="11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5" y="13"/>
                      <a:pt x="47" y="16"/>
                      <a:pt x="41" y="2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7" y="46"/>
                      <a:pt x="14" y="54"/>
                      <a:pt x="12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97"/>
                      <a:pt x="18" y="104"/>
                      <a:pt x="22" y="110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48" y="134"/>
                      <a:pt x="55" y="137"/>
                      <a:pt x="62" y="138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90" y="149"/>
                      <a:pt x="90" y="149"/>
                      <a:pt x="90" y="149"/>
                    </a:cubicBezTo>
                    <a:cubicBezTo>
                      <a:pt x="90" y="139"/>
                      <a:pt x="90" y="139"/>
                      <a:pt x="90" y="139"/>
                    </a:cubicBezTo>
                    <a:cubicBezTo>
                      <a:pt x="98" y="137"/>
                      <a:pt x="105" y="134"/>
                      <a:pt x="112" y="130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40" y="119"/>
                      <a:pt x="140" y="119"/>
                      <a:pt x="140" y="119"/>
                    </a:cubicBezTo>
                    <a:cubicBezTo>
                      <a:pt x="131" y="111"/>
                      <a:pt x="131" y="111"/>
                      <a:pt x="131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3" name="Freeform 82"/>
              <p:cNvSpPr>
                <a:spLocks noEditPoints="1"/>
              </p:cNvSpPr>
              <p:nvPr/>
            </p:nvSpPr>
            <p:spPr bwMode="auto">
              <a:xfrm>
                <a:off x="1482725" y="3981450"/>
                <a:ext cx="225425" cy="222250"/>
              </a:xfrm>
              <a:custGeom>
                <a:avLst/>
                <a:gdLst>
                  <a:gd name="T0" fmla="*/ 2147483646 w 71"/>
                  <a:gd name="T1" fmla="*/ 2147483646 h 70"/>
                  <a:gd name="T2" fmla="*/ 2147483646 w 71"/>
                  <a:gd name="T3" fmla="*/ 2147483646 h 70"/>
                  <a:gd name="T4" fmla="*/ 2147483646 w 71"/>
                  <a:gd name="T5" fmla="*/ 2147483646 h 70"/>
                  <a:gd name="T6" fmla="*/ 2147483646 w 71"/>
                  <a:gd name="T7" fmla="*/ 2147483646 h 70"/>
                  <a:gd name="T8" fmla="*/ 2147483646 w 71"/>
                  <a:gd name="T9" fmla="*/ 2147483646 h 70"/>
                  <a:gd name="T10" fmla="*/ 2147483646 w 71"/>
                  <a:gd name="T11" fmla="*/ 0 h 70"/>
                  <a:gd name="T12" fmla="*/ 0 w 71"/>
                  <a:gd name="T13" fmla="*/ 2147483646 h 70"/>
                  <a:gd name="T14" fmla="*/ 2147483646 w 71"/>
                  <a:gd name="T15" fmla="*/ 2147483646 h 70"/>
                  <a:gd name="T16" fmla="*/ 2147483646 w 71"/>
                  <a:gd name="T17" fmla="*/ 2147483646 h 70"/>
                  <a:gd name="T18" fmla="*/ 2147483646 w 71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" h="70">
                    <a:moveTo>
                      <a:pt x="35" y="58"/>
                    </a:moveTo>
                    <a:cubicBezTo>
                      <a:pt x="22" y="58"/>
                      <a:pt x="11" y="48"/>
                      <a:pt x="11" y="35"/>
                    </a:cubicBezTo>
                    <a:cubicBezTo>
                      <a:pt x="11" y="22"/>
                      <a:pt x="22" y="11"/>
                      <a:pt x="35" y="11"/>
                    </a:cubicBezTo>
                    <a:cubicBezTo>
                      <a:pt x="49" y="11"/>
                      <a:pt x="59" y="22"/>
                      <a:pt x="59" y="35"/>
                    </a:cubicBezTo>
                    <a:cubicBezTo>
                      <a:pt x="59" y="48"/>
                      <a:pt x="49" y="58"/>
                      <a:pt x="35" y="58"/>
                    </a:cubicBezTo>
                    <a:close/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55" y="70"/>
                      <a:pt x="71" y="54"/>
                      <a:pt x="71" y="35"/>
                    </a:cubicBezTo>
                    <a:cubicBezTo>
                      <a:pt x="71" y="16"/>
                      <a:pt x="55" y="0"/>
                      <a:pt x="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4" name="Oval 83"/>
              <p:cNvSpPr>
                <a:spLocks noChangeArrowheads="1"/>
              </p:cNvSpPr>
              <p:nvPr/>
            </p:nvSpPr>
            <p:spPr bwMode="auto">
              <a:xfrm>
                <a:off x="1555750" y="4054475"/>
                <a:ext cx="79375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10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¡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1188720">
                  <a:spcBef>
                    <a:spcPct val="0"/>
                  </a:spcBef>
                  <a:buClrTx/>
                  <a:buNone/>
                </a:pPr>
                <a:endParaRPr lang="en-US" altLang="en-US" sz="351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5" name="Freeform 84"/>
              <p:cNvSpPr>
                <a:spLocks noEditPoints="1"/>
              </p:cNvSpPr>
              <p:nvPr/>
            </p:nvSpPr>
            <p:spPr bwMode="auto">
              <a:xfrm>
                <a:off x="1778000" y="4178300"/>
                <a:ext cx="282575" cy="276225"/>
              </a:xfrm>
              <a:custGeom>
                <a:avLst/>
                <a:gdLst>
                  <a:gd name="T0" fmla="*/ 2147483646 w 89"/>
                  <a:gd name="T1" fmla="*/ 2147483646 h 87"/>
                  <a:gd name="T2" fmla="*/ 2147483646 w 89"/>
                  <a:gd name="T3" fmla="*/ 2147483646 h 87"/>
                  <a:gd name="T4" fmla="*/ 2147483646 w 89"/>
                  <a:gd name="T5" fmla="*/ 2147483646 h 87"/>
                  <a:gd name="T6" fmla="*/ 2147483646 w 89"/>
                  <a:gd name="T7" fmla="*/ 2147483646 h 87"/>
                  <a:gd name="T8" fmla="*/ 2147483646 w 89"/>
                  <a:gd name="T9" fmla="*/ 2147483646 h 87"/>
                  <a:gd name="T10" fmla="*/ 2147483646 w 89"/>
                  <a:gd name="T11" fmla="*/ 2147483646 h 87"/>
                  <a:gd name="T12" fmla="*/ 2147483646 w 89"/>
                  <a:gd name="T13" fmla="*/ 2147483646 h 87"/>
                  <a:gd name="T14" fmla="*/ 2147483646 w 89"/>
                  <a:gd name="T15" fmla="*/ 2147483646 h 87"/>
                  <a:gd name="T16" fmla="*/ 2147483646 w 89"/>
                  <a:gd name="T17" fmla="*/ 2147483646 h 87"/>
                  <a:gd name="T18" fmla="*/ 2147483646 w 89"/>
                  <a:gd name="T19" fmla="*/ 2147483646 h 87"/>
                  <a:gd name="T20" fmla="*/ 2147483646 w 89"/>
                  <a:gd name="T21" fmla="*/ 2147483646 h 87"/>
                  <a:gd name="T22" fmla="*/ 2147483646 w 89"/>
                  <a:gd name="T23" fmla="*/ 0 h 87"/>
                  <a:gd name="T24" fmla="*/ 2147483646 w 89"/>
                  <a:gd name="T25" fmla="*/ 0 h 87"/>
                  <a:gd name="T26" fmla="*/ 2147483646 w 89"/>
                  <a:gd name="T27" fmla="*/ 2147483646 h 87"/>
                  <a:gd name="T28" fmla="*/ 2147483646 w 89"/>
                  <a:gd name="T29" fmla="*/ 2147483646 h 87"/>
                  <a:gd name="T30" fmla="*/ 2147483646 w 89"/>
                  <a:gd name="T31" fmla="*/ 2147483646 h 87"/>
                  <a:gd name="T32" fmla="*/ 2147483646 w 89"/>
                  <a:gd name="T33" fmla="*/ 2147483646 h 87"/>
                  <a:gd name="T34" fmla="*/ 2147483646 w 89"/>
                  <a:gd name="T35" fmla="*/ 2147483646 h 87"/>
                  <a:gd name="T36" fmla="*/ 2147483646 w 89"/>
                  <a:gd name="T37" fmla="*/ 2147483646 h 87"/>
                  <a:gd name="T38" fmla="*/ 0 w 89"/>
                  <a:gd name="T39" fmla="*/ 2147483646 h 87"/>
                  <a:gd name="T40" fmla="*/ 0 w 89"/>
                  <a:gd name="T41" fmla="*/ 2147483646 h 87"/>
                  <a:gd name="T42" fmla="*/ 2147483646 w 89"/>
                  <a:gd name="T43" fmla="*/ 2147483646 h 87"/>
                  <a:gd name="T44" fmla="*/ 2147483646 w 89"/>
                  <a:gd name="T45" fmla="*/ 2147483646 h 87"/>
                  <a:gd name="T46" fmla="*/ 2147483646 w 89"/>
                  <a:gd name="T47" fmla="*/ 2147483646 h 87"/>
                  <a:gd name="T48" fmla="*/ 2147483646 w 89"/>
                  <a:gd name="T49" fmla="*/ 2147483646 h 87"/>
                  <a:gd name="T50" fmla="*/ 2147483646 w 89"/>
                  <a:gd name="T51" fmla="*/ 2147483646 h 87"/>
                  <a:gd name="T52" fmla="*/ 2147483646 w 89"/>
                  <a:gd name="T53" fmla="*/ 2147483646 h 87"/>
                  <a:gd name="T54" fmla="*/ 2147483646 w 89"/>
                  <a:gd name="T55" fmla="*/ 2147483646 h 87"/>
                  <a:gd name="T56" fmla="*/ 2147483646 w 89"/>
                  <a:gd name="T57" fmla="*/ 2147483646 h 87"/>
                  <a:gd name="T58" fmla="*/ 2147483646 w 89"/>
                  <a:gd name="T59" fmla="*/ 2147483646 h 87"/>
                  <a:gd name="T60" fmla="*/ 2147483646 w 89"/>
                  <a:gd name="T61" fmla="*/ 2147483646 h 87"/>
                  <a:gd name="T62" fmla="*/ 2147483646 w 89"/>
                  <a:gd name="T63" fmla="*/ 2147483646 h 87"/>
                  <a:gd name="T64" fmla="*/ 2147483646 w 89"/>
                  <a:gd name="T65" fmla="*/ 2147483646 h 87"/>
                  <a:gd name="T66" fmla="*/ 2147483646 w 89"/>
                  <a:gd name="T67" fmla="*/ 2147483646 h 87"/>
                  <a:gd name="T68" fmla="*/ 2147483646 w 89"/>
                  <a:gd name="T69" fmla="*/ 2147483646 h 87"/>
                  <a:gd name="T70" fmla="*/ 2147483646 w 89"/>
                  <a:gd name="T71" fmla="*/ 2147483646 h 87"/>
                  <a:gd name="T72" fmla="*/ 2147483646 w 89"/>
                  <a:gd name="T73" fmla="*/ 2147483646 h 87"/>
                  <a:gd name="T74" fmla="*/ 2147483646 w 89"/>
                  <a:gd name="T75" fmla="*/ 2147483646 h 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9" h="87">
                    <a:moveTo>
                      <a:pt x="44" y="71"/>
                    </a:moveTo>
                    <a:cubicBezTo>
                      <a:pt x="29" y="71"/>
                      <a:pt x="17" y="58"/>
                      <a:pt x="17" y="44"/>
                    </a:cubicBezTo>
                    <a:cubicBezTo>
                      <a:pt x="17" y="29"/>
                      <a:pt x="29" y="17"/>
                      <a:pt x="44" y="17"/>
                    </a:cubicBezTo>
                    <a:cubicBezTo>
                      <a:pt x="60" y="17"/>
                      <a:pt x="72" y="29"/>
                      <a:pt x="72" y="44"/>
                    </a:cubicBezTo>
                    <a:cubicBezTo>
                      <a:pt x="72" y="58"/>
                      <a:pt x="60" y="71"/>
                      <a:pt x="44" y="71"/>
                    </a:cubicBezTo>
                    <a:close/>
                    <a:moveTo>
                      <a:pt x="82" y="36"/>
                    </a:moveTo>
                    <a:cubicBezTo>
                      <a:pt x="81" y="31"/>
                      <a:pt x="79" y="27"/>
                      <a:pt x="76" y="23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1" y="9"/>
                      <a:pt x="57" y="7"/>
                      <a:pt x="52" y="6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2" y="7"/>
                      <a:pt x="27" y="9"/>
                      <a:pt x="24" y="12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0" y="27"/>
                      <a:pt x="8" y="31"/>
                      <a:pt x="7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8" y="56"/>
                      <a:pt x="10" y="61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7" y="78"/>
                      <a:pt x="32" y="80"/>
                      <a:pt x="36" y="81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7" y="80"/>
                      <a:pt x="61" y="78"/>
                      <a:pt x="65" y="76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9" y="61"/>
                      <a:pt x="81" y="56"/>
                      <a:pt x="82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2" y="36"/>
                      <a:pt x="82" y="36"/>
                      <a:pt x="82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6" name="Freeform 85"/>
              <p:cNvSpPr>
                <a:spLocks noEditPoints="1"/>
              </p:cNvSpPr>
              <p:nvPr/>
            </p:nvSpPr>
            <p:spPr bwMode="auto">
              <a:xfrm>
                <a:off x="1854200" y="4251325"/>
                <a:ext cx="130175" cy="130175"/>
              </a:xfrm>
              <a:custGeom>
                <a:avLst/>
                <a:gdLst>
                  <a:gd name="T0" fmla="*/ 2147483646 w 41"/>
                  <a:gd name="T1" fmla="*/ 2147483646 h 41"/>
                  <a:gd name="T2" fmla="*/ 2147483646 w 41"/>
                  <a:gd name="T3" fmla="*/ 2147483646 h 41"/>
                  <a:gd name="T4" fmla="*/ 2147483646 w 41"/>
                  <a:gd name="T5" fmla="*/ 2147483646 h 41"/>
                  <a:gd name="T6" fmla="*/ 2147483646 w 41"/>
                  <a:gd name="T7" fmla="*/ 2147483646 h 41"/>
                  <a:gd name="T8" fmla="*/ 2147483646 w 41"/>
                  <a:gd name="T9" fmla="*/ 2147483646 h 41"/>
                  <a:gd name="T10" fmla="*/ 2147483646 w 41"/>
                  <a:gd name="T11" fmla="*/ 0 h 41"/>
                  <a:gd name="T12" fmla="*/ 0 w 41"/>
                  <a:gd name="T13" fmla="*/ 2147483646 h 41"/>
                  <a:gd name="T14" fmla="*/ 2147483646 w 41"/>
                  <a:gd name="T15" fmla="*/ 2147483646 h 41"/>
                  <a:gd name="T16" fmla="*/ 2147483646 w 41"/>
                  <a:gd name="T17" fmla="*/ 2147483646 h 41"/>
                  <a:gd name="T18" fmla="*/ 2147483646 w 41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20" y="34"/>
                    </a:moveTo>
                    <a:cubicBezTo>
                      <a:pt x="13" y="34"/>
                      <a:pt x="6" y="28"/>
                      <a:pt x="6" y="21"/>
                    </a:cubicBezTo>
                    <a:cubicBezTo>
                      <a:pt x="6" y="13"/>
                      <a:pt x="13" y="7"/>
                      <a:pt x="20" y="7"/>
                    </a:cubicBezTo>
                    <a:cubicBezTo>
                      <a:pt x="28" y="7"/>
                      <a:pt x="34" y="13"/>
                      <a:pt x="34" y="21"/>
                    </a:cubicBezTo>
                    <a:cubicBezTo>
                      <a:pt x="34" y="28"/>
                      <a:pt x="28" y="34"/>
                      <a:pt x="20" y="34"/>
                    </a:cubicBezTo>
                    <a:close/>
                    <a:moveTo>
                      <a:pt x="20" y="0"/>
                    </a:move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7" name="Oval 86"/>
              <p:cNvSpPr>
                <a:spLocks noChangeArrowheads="1"/>
              </p:cNvSpPr>
              <p:nvPr/>
            </p:nvSpPr>
            <p:spPr bwMode="auto">
              <a:xfrm>
                <a:off x="1895475" y="4295775"/>
                <a:ext cx="47625" cy="44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10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¡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1188720">
                  <a:spcBef>
                    <a:spcPct val="0"/>
                  </a:spcBef>
                  <a:buClrTx/>
                  <a:buNone/>
                </a:pPr>
                <a:endParaRPr lang="en-US" altLang="en-US" sz="351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" name="Group 170"/>
          <p:cNvGrpSpPr/>
          <p:nvPr/>
        </p:nvGrpSpPr>
        <p:grpSpPr>
          <a:xfrm>
            <a:off x="774609" y="3753143"/>
            <a:ext cx="4532856" cy="829479"/>
            <a:chOff x="801648" y="3409192"/>
            <a:chExt cx="4649082" cy="850748"/>
          </a:xfrm>
        </p:grpSpPr>
        <p:sp>
          <p:nvSpPr>
            <p:cNvPr id="98" name="Rectangle 97"/>
            <p:cNvSpPr/>
            <p:nvPr/>
          </p:nvSpPr>
          <p:spPr>
            <a:xfrm>
              <a:off x="801648" y="3409192"/>
              <a:ext cx="4649082" cy="850748"/>
            </a:xfrm>
            <a:prstGeom prst="rect">
              <a:avLst/>
            </a:prstGeom>
            <a:solidFill>
              <a:srgbClr val="9F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8720"/>
              <a:endParaRPr lang="en-IN" sz="1820" kern="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4" name="Chevron 73"/>
            <p:cNvSpPr/>
            <p:nvPr/>
          </p:nvSpPr>
          <p:spPr>
            <a:xfrm>
              <a:off x="957516" y="3510415"/>
              <a:ext cx="3194358" cy="669216"/>
            </a:xfrm>
            <a:prstGeom prst="chevron">
              <a:avLst>
                <a:gd name="adj" fmla="val 0"/>
              </a:avLst>
            </a:prstGeom>
          </p:spPr>
          <p:txBody>
            <a:bodyPr wrap="square">
              <a:spAutoFit/>
            </a:bodyPr>
            <a:lstStyle/>
            <a:p>
              <a:pPr defTabSz="1188720"/>
              <a:r>
                <a:rPr lang="en-IN" sz="1820" kern="0" dirty="0"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Increasing demand for Utility models</a:t>
              </a:r>
            </a:p>
          </p:txBody>
        </p:sp>
        <p:grpSp>
          <p:nvGrpSpPr>
            <p:cNvPr id="8" name="Group 1394"/>
            <p:cNvGrpSpPr>
              <a:grpSpLocks/>
            </p:cNvGrpSpPr>
            <p:nvPr/>
          </p:nvGrpSpPr>
          <p:grpSpPr bwMode="auto">
            <a:xfrm>
              <a:off x="4536189" y="3562811"/>
              <a:ext cx="530225" cy="523875"/>
              <a:chOff x="295275" y="4889500"/>
              <a:chExt cx="530225" cy="523875"/>
            </a:xfrm>
            <a:solidFill>
              <a:schemeClr val="bg1"/>
            </a:solidFill>
          </p:grpSpPr>
          <p:sp>
            <p:nvSpPr>
              <p:cNvPr id="100" name="Freeform 258"/>
              <p:cNvSpPr>
                <a:spLocks/>
              </p:cNvSpPr>
              <p:nvPr/>
            </p:nvSpPr>
            <p:spPr bwMode="auto">
              <a:xfrm>
                <a:off x="295275" y="4889500"/>
                <a:ext cx="511175" cy="511175"/>
              </a:xfrm>
              <a:custGeom>
                <a:avLst/>
                <a:gdLst>
                  <a:gd name="T0" fmla="*/ 2147483646 w 161"/>
                  <a:gd name="T1" fmla="*/ 2147483646 h 161"/>
                  <a:gd name="T2" fmla="*/ 2147483646 w 161"/>
                  <a:gd name="T3" fmla="*/ 2147483646 h 161"/>
                  <a:gd name="T4" fmla="*/ 2147483646 w 161"/>
                  <a:gd name="T5" fmla="*/ 2147483646 h 161"/>
                  <a:gd name="T6" fmla="*/ 2147483646 w 161"/>
                  <a:gd name="T7" fmla="*/ 2147483646 h 161"/>
                  <a:gd name="T8" fmla="*/ 2147483646 w 161"/>
                  <a:gd name="T9" fmla="*/ 2147483646 h 161"/>
                  <a:gd name="T10" fmla="*/ 2147483646 w 161"/>
                  <a:gd name="T11" fmla="*/ 2147483646 h 161"/>
                  <a:gd name="T12" fmla="*/ 2147483646 w 161"/>
                  <a:gd name="T13" fmla="*/ 2147483646 h 161"/>
                  <a:gd name="T14" fmla="*/ 2147483646 w 161"/>
                  <a:gd name="T15" fmla="*/ 2147483646 h 161"/>
                  <a:gd name="T16" fmla="*/ 2147483646 w 161"/>
                  <a:gd name="T17" fmla="*/ 2147483646 h 161"/>
                  <a:gd name="T18" fmla="*/ 2147483646 w 161"/>
                  <a:gd name="T19" fmla="*/ 2147483646 h 161"/>
                  <a:gd name="T20" fmla="*/ 2147483646 w 161"/>
                  <a:gd name="T21" fmla="*/ 2147483646 h 161"/>
                  <a:gd name="T22" fmla="*/ 2147483646 w 161"/>
                  <a:gd name="T23" fmla="*/ 2147483646 h 161"/>
                  <a:gd name="T24" fmla="*/ 2147483646 w 161"/>
                  <a:gd name="T25" fmla="*/ 2147483646 h 161"/>
                  <a:gd name="T26" fmla="*/ 2147483646 w 161"/>
                  <a:gd name="T27" fmla="*/ 2147483646 h 161"/>
                  <a:gd name="T28" fmla="*/ 2147483646 w 161"/>
                  <a:gd name="T29" fmla="*/ 0 h 161"/>
                  <a:gd name="T30" fmla="*/ 2147483646 w 161"/>
                  <a:gd name="T31" fmla="*/ 2147483646 h 161"/>
                  <a:gd name="T32" fmla="*/ 2147483646 w 161"/>
                  <a:gd name="T33" fmla="*/ 2147483646 h 161"/>
                  <a:gd name="T34" fmla="*/ 2147483646 w 161"/>
                  <a:gd name="T35" fmla="*/ 2147483646 h 161"/>
                  <a:gd name="T36" fmla="*/ 2147483646 w 161"/>
                  <a:gd name="T37" fmla="*/ 2147483646 h 161"/>
                  <a:gd name="T38" fmla="*/ 2147483646 w 161"/>
                  <a:gd name="T39" fmla="*/ 2147483646 h 161"/>
                  <a:gd name="T40" fmla="*/ 2147483646 w 161"/>
                  <a:gd name="T41" fmla="*/ 2147483646 h 161"/>
                  <a:gd name="T42" fmla="*/ 2147483646 w 161"/>
                  <a:gd name="T43" fmla="*/ 2147483646 h 161"/>
                  <a:gd name="T44" fmla="*/ 2147483646 w 161"/>
                  <a:gd name="T45" fmla="*/ 2147483646 h 161"/>
                  <a:gd name="T46" fmla="*/ 0 w 161"/>
                  <a:gd name="T47" fmla="*/ 2147483646 h 161"/>
                  <a:gd name="T48" fmla="*/ 2147483646 w 161"/>
                  <a:gd name="T49" fmla="*/ 2147483646 h 161"/>
                  <a:gd name="T50" fmla="*/ 2147483646 w 161"/>
                  <a:gd name="T51" fmla="*/ 2147483646 h 161"/>
                  <a:gd name="T52" fmla="*/ 2147483646 w 161"/>
                  <a:gd name="T53" fmla="*/ 2147483646 h 161"/>
                  <a:gd name="T54" fmla="*/ 2147483646 w 161"/>
                  <a:gd name="T55" fmla="*/ 2147483646 h 161"/>
                  <a:gd name="T56" fmla="*/ 2147483646 w 161"/>
                  <a:gd name="T57" fmla="*/ 2147483646 h 161"/>
                  <a:gd name="T58" fmla="*/ 2147483646 w 161"/>
                  <a:gd name="T59" fmla="*/ 2147483646 h 161"/>
                  <a:gd name="T60" fmla="*/ 2147483646 w 161"/>
                  <a:gd name="T61" fmla="*/ 2147483646 h 161"/>
                  <a:gd name="T62" fmla="*/ 2147483646 w 161"/>
                  <a:gd name="T63" fmla="*/ 2147483646 h 161"/>
                  <a:gd name="T64" fmla="*/ 2147483646 w 161"/>
                  <a:gd name="T65" fmla="*/ 2147483646 h 161"/>
                  <a:gd name="T66" fmla="*/ 2147483646 w 161"/>
                  <a:gd name="T67" fmla="*/ 2147483646 h 161"/>
                  <a:gd name="T68" fmla="*/ 2147483646 w 161"/>
                  <a:gd name="T69" fmla="*/ 2147483646 h 161"/>
                  <a:gd name="T70" fmla="*/ 2147483646 w 161"/>
                  <a:gd name="T71" fmla="*/ 2147483646 h 1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161">
                    <a:moveTo>
                      <a:pt x="89" y="126"/>
                    </a:moveTo>
                    <a:cubicBezTo>
                      <a:pt x="87" y="127"/>
                      <a:pt x="85" y="127"/>
                      <a:pt x="83" y="127"/>
                    </a:cubicBezTo>
                    <a:cubicBezTo>
                      <a:pt x="58" y="128"/>
                      <a:pt x="36" y="108"/>
                      <a:pt x="35" y="83"/>
                    </a:cubicBezTo>
                    <a:cubicBezTo>
                      <a:pt x="34" y="70"/>
                      <a:pt x="38" y="58"/>
                      <a:pt x="46" y="49"/>
                    </a:cubicBezTo>
                    <a:cubicBezTo>
                      <a:pt x="55" y="40"/>
                      <a:pt x="66" y="34"/>
                      <a:pt x="78" y="33"/>
                    </a:cubicBezTo>
                    <a:cubicBezTo>
                      <a:pt x="79" y="33"/>
                      <a:pt x="80" y="33"/>
                      <a:pt x="81" y="33"/>
                    </a:cubicBezTo>
                    <a:cubicBezTo>
                      <a:pt x="105" y="33"/>
                      <a:pt x="126" y="53"/>
                      <a:pt x="127" y="78"/>
                    </a:cubicBezTo>
                    <a:cubicBezTo>
                      <a:pt x="127" y="81"/>
                      <a:pt x="127" y="84"/>
                      <a:pt x="126" y="87"/>
                    </a:cubicBezTo>
                    <a:cubicBezTo>
                      <a:pt x="143" y="103"/>
                      <a:pt x="143" y="103"/>
                      <a:pt x="143" y="103"/>
                    </a:cubicBezTo>
                    <a:cubicBezTo>
                      <a:pt x="144" y="100"/>
                      <a:pt x="145" y="96"/>
                      <a:pt x="146" y="92"/>
                    </a:cubicBezTo>
                    <a:cubicBezTo>
                      <a:pt x="161" y="89"/>
                      <a:pt x="161" y="89"/>
                      <a:pt x="161" y="89"/>
                    </a:cubicBezTo>
                    <a:cubicBezTo>
                      <a:pt x="161" y="85"/>
                      <a:pt x="161" y="85"/>
                      <a:pt x="161" y="85"/>
                    </a:cubicBezTo>
                    <a:cubicBezTo>
                      <a:pt x="161" y="74"/>
                      <a:pt x="161" y="74"/>
                      <a:pt x="161" y="74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46" y="68"/>
                      <a:pt x="146" y="68"/>
                      <a:pt x="146" y="68"/>
                    </a:cubicBezTo>
                    <a:cubicBezTo>
                      <a:pt x="145" y="64"/>
                      <a:pt x="144" y="61"/>
                      <a:pt x="143" y="58"/>
                    </a:cubicBezTo>
                    <a:cubicBezTo>
                      <a:pt x="155" y="47"/>
                      <a:pt x="155" y="47"/>
                      <a:pt x="155" y="47"/>
                    </a:cubicBezTo>
                    <a:cubicBezTo>
                      <a:pt x="153" y="44"/>
                      <a:pt x="153" y="44"/>
                      <a:pt x="153" y="44"/>
                    </a:cubicBezTo>
                    <a:cubicBezTo>
                      <a:pt x="147" y="35"/>
                      <a:pt x="147" y="35"/>
                      <a:pt x="147" y="35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29" y="34"/>
                      <a:pt x="126" y="32"/>
                      <a:pt x="124" y="30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0" y="16"/>
                      <a:pt x="96" y="15"/>
                      <a:pt x="93" y="14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5" y="15"/>
                      <a:pt x="62" y="16"/>
                      <a:pt x="58" y="17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5" y="32"/>
                      <a:pt x="33" y="33"/>
                      <a:pt x="32" y="36"/>
                    </a:cubicBezTo>
                    <a:cubicBezTo>
                      <a:pt x="31" y="36"/>
                      <a:pt x="31" y="37"/>
                      <a:pt x="30" y="37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7" y="62"/>
                      <a:pt x="16" y="65"/>
                      <a:pt x="16" y="6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7" y="96"/>
                      <a:pt x="17" y="99"/>
                      <a:pt x="18" y="102"/>
                    </a:cubicBezTo>
                    <a:cubicBezTo>
                      <a:pt x="7" y="113"/>
                      <a:pt x="7" y="113"/>
                      <a:pt x="7" y="113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3" y="126"/>
                      <a:pt x="35" y="129"/>
                      <a:pt x="38" y="131"/>
                    </a:cubicBezTo>
                    <a:cubicBezTo>
                      <a:pt x="33" y="146"/>
                      <a:pt x="33" y="146"/>
                      <a:pt x="33" y="146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47" y="153"/>
                      <a:pt x="47" y="153"/>
                      <a:pt x="47" y="153"/>
                    </a:cubicBezTo>
                    <a:cubicBezTo>
                      <a:pt x="51" y="155"/>
                      <a:pt x="51" y="155"/>
                      <a:pt x="51" y="155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62" y="144"/>
                      <a:pt x="65" y="145"/>
                      <a:pt x="69" y="146"/>
                    </a:cubicBezTo>
                    <a:cubicBezTo>
                      <a:pt x="72" y="161"/>
                      <a:pt x="72" y="161"/>
                      <a:pt x="7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87" y="160"/>
                      <a:pt x="87" y="160"/>
                      <a:pt x="87" y="160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3" y="146"/>
                      <a:pt x="93" y="146"/>
                      <a:pt x="93" y="146"/>
                    </a:cubicBezTo>
                    <a:cubicBezTo>
                      <a:pt x="97" y="145"/>
                      <a:pt x="101" y="144"/>
                      <a:pt x="105" y="142"/>
                    </a:cubicBezTo>
                    <a:cubicBezTo>
                      <a:pt x="89" y="126"/>
                      <a:pt x="89" y="126"/>
                      <a:pt x="89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01" name="Freeform 259"/>
              <p:cNvSpPr>
                <a:spLocks/>
              </p:cNvSpPr>
              <p:nvPr/>
            </p:nvSpPr>
            <p:spPr bwMode="auto">
              <a:xfrm>
                <a:off x="441325" y="5032375"/>
                <a:ext cx="384175" cy="381000"/>
              </a:xfrm>
              <a:custGeom>
                <a:avLst/>
                <a:gdLst>
                  <a:gd name="T0" fmla="*/ 2147483646 w 121"/>
                  <a:gd name="T1" fmla="*/ 2147483646 h 120"/>
                  <a:gd name="T2" fmla="*/ 2147483646 w 121"/>
                  <a:gd name="T3" fmla="*/ 2147483646 h 120"/>
                  <a:gd name="T4" fmla="*/ 2147483646 w 121"/>
                  <a:gd name="T5" fmla="*/ 2147483646 h 120"/>
                  <a:gd name="T6" fmla="*/ 2147483646 w 121"/>
                  <a:gd name="T7" fmla="*/ 2147483646 h 120"/>
                  <a:gd name="T8" fmla="*/ 2147483646 w 121"/>
                  <a:gd name="T9" fmla="*/ 2147483646 h 120"/>
                  <a:gd name="T10" fmla="*/ 2147483646 w 121"/>
                  <a:gd name="T11" fmla="*/ 2147483646 h 120"/>
                  <a:gd name="T12" fmla="*/ 2147483646 w 121"/>
                  <a:gd name="T13" fmla="*/ 2147483646 h 120"/>
                  <a:gd name="T14" fmla="*/ 2147483646 w 121"/>
                  <a:gd name="T15" fmla="*/ 2147483646 h 120"/>
                  <a:gd name="T16" fmla="*/ 2147483646 w 121"/>
                  <a:gd name="T17" fmla="*/ 2147483646 h 120"/>
                  <a:gd name="T18" fmla="*/ 2147483646 w 121"/>
                  <a:gd name="T19" fmla="*/ 2147483646 h 120"/>
                  <a:gd name="T20" fmla="*/ 2147483646 w 121"/>
                  <a:gd name="T21" fmla="*/ 2147483646 h 120"/>
                  <a:gd name="T22" fmla="*/ 2147483646 w 121"/>
                  <a:gd name="T23" fmla="*/ 2147483646 h 120"/>
                  <a:gd name="T24" fmla="*/ 2147483646 w 121"/>
                  <a:gd name="T25" fmla="*/ 2147483646 h 120"/>
                  <a:gd name="T26" fmla="*/ 2147483646 w 121"/>
                  <a:gd name="T27" fmla="*/ 2147483646 h 120"/>
                  <a:gd name="T28" fmla="*/ 2147483646 w 121"/>
                  <a:gd name="T29" fmla="*/ 2147483646 h 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1" h="120">
                    <a:moveTo>
                      <a:pt x="120" y="99"/>
                    </a:moveTo>
                    <a:cubicBezTo>
                      <a:pt x="121" y="97"/>
                      <a:pt x="119" y="93"/>
                      <a:pt x="118" y="92"/>
                    </a:cubicBezTo>
                    <a:cubicBezTo>
                      <a:pt x="101" y="75"/>
                      <a:pt x="83" y="58"/>
                      <a:pt x="66" y="41"/>
                    </a:cubicBezTo>
                    <a:cubicBezTo>
                      <a:pt x="69" y="31"/>
                      <a:pt x="66" y="19"/>
                      <a:pt x="58" y="11"/>
                    </a:cubicBezTo>
                    <a:cubicBezTo>
                      <a:pt x="48" y="2"/>
                      <a:pt x="34" y="0"/>
                      <a:pt x="23" y="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2" y="23"/>
                      <a:pt x="42" y="26"/>
                      <a:pt x="41" y="27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1"/>
                      <a:pt x="24" y="41"/>
                      <a:pt x="23" y="40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0" y="34"/>
                      <a:pt x="3" y="47"/>
                      <a:pt x="12" y="57"/>
                    </a:cubicBezTo>
                    <a:cubicBezTo>
                      <a:pt x="20" y="65"/>
                      <a:pt x="32" y="68"/>
                      <a:pt x="42" y="65"/>
                    </a:cubicBezTo>
                    <a:cubicBezTo>
                      <a:pt x="59" y="83"/>
                      <a:pt x="76" y="100"/>
                      <a:pt x="93" y="117"/>
                    </a:cubicBezTo>
                    <a:cubicBezTo>
                      <a:pt x="94" y="119"/>
                      <a:pt x="97" y="120"/>
                      <a:pt x="100" y="120"/>
                    </a:cubicBezTo>
                    <a:cubicBezTo>
                      <a:pt x="110" y="118"/>
                      <a:pt x="119" y="109"/>
                      <a:pt x="120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" name="Group 172"/>
          <p:cNvGrpSpPr/>
          <p:nvPr/>
        </p:nvGrpSpPr>
        <p:grpSpPr>
          <a:xfrm>
            <a:off x="774609" y="4644686"/>
            <a:ext cx="4532856" cy="771620"/>
            <a:chOff x="801648" y="4323591"/>
            <a:chExt cx="4649082" cy="791405"/>
          </a:xfrm>
        </p:grpSpPr>
        <p:sp>
          <p:nvSpPr>
            <p:cNvPr id="102" name="Rectangle 101"/>
            <p:cNvSpPr/>
            <p:nvPr/>
          </p:nvSpPr>
          <p:spPr>
            <a:xfrm>
              <a:off x="801648" y="4323591"/>
              <a:ext cx="4649082" cy="791405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8720"/>
              <a:endParaRPr lang="en-IN" sz="1820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76" name="Chevron 75"/>
            <p:cNvSpPr/>
            <p:nvPr/>
          </p:nvSpPr>
          <p:spPr>
            <a:xfrm>
              <a:off x="957048" y="4373247"/>
              <a:ext cx="3194826" cy="669216"/>
            </a:xfrm>
            <a:prstGeom prst="chevron">
              <a:avLst>
                <a:gd name="adj" fmla="val 0"/>
              </a:avLst>
            </a:prstGeom>
          </p:spPr>
          <p:txBody>
            <a:bodyPr wrap="square">
              <a:spAutoFit/>
            </a:bodyPr>
            <a:lstStyle/>
            <a:p>
              <a:pPr defTabSz="1188720"/>
              <a:r>
                <a:rPr lang="en-IN" sz="1820" kern="0" dirty="0"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Increasing play for service providers</a:t>
              </a:r>
            </a:p>
          </p:txBody>
        </p:sp>
        <p:grpSp>
          <p:nvGrpSpPr>
            <p:cNvPr id="10" name="Group 1"/>
            <p:cNvGrpSpPr>
              <a:grpSpLocks/>
            </p:cNvGrpSpPr>
            <p:nvPr/>
          </p:nvGrpSpPr>
          <p:grpSpPr bwMode="auto">
            <a:xfrm>
              <a:off x="4638439" y="4386291"/>
              <a:ext cx="537086" cy="646006"/>
              <a:chOff x="5661025" y="4508500"/>
              <a:chExt cx="454025" cy="546100"/>
            </a:xfrm>
            <a:solidFill>
              <a:schemeClr val="tx1"/>
            </a:solidFill>
          </p:grpSpPr>
          <p:sp>
            <p:nvSpPr>
              <p:cNvPr id="122" name="Oval 603"/>
              <p:cNvSpPr>
                <a:spLocks noChangeArrowheads="1"/>
              </p:cNvSpPr>
              <p:nvPr/>
            </p:nvSpPr>
            <p:spPr bwMode="auto">
              <a:xfrm>
                <a:off x="5772150" y="4508500"/>
                <a:ext cx="76200" cy="98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10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¡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50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1188720">
                  <a:spcBef>
                    <a:spcPct val="0"/>
                  </a:spcBef>
                  <a:buClrTx/>
                  <a:buNone/>
                </a:pPr>
                <a:endParaRPr lang="en-US" altLang="en-US" sz="351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3" name="Freeform 604"/>
              <p:cNvSpPr>
                <a:spLocks noEditPoints="1"/>
              </p:cNvSpPr>
              <p:nvPr/>
            </p:nvSpPr>
            <p:spPr bwMode="auto">
              <a:xfrm>
                <a:off x="5661025" y="4638675"/>
                <a:ext cx="285750" cy="400050"/>
              </a:xfrm>
              <a:custGeom>
                <a:avLst/>
                <a:gdLst>
                  <a:gd name="T0" fmla="*/ 2147483646 w 90"/>
                  <a:gd name="T1" fmla="*/ 2147483646 h 126"/>
                  <a:gd name="T2" fmla="*/ 2147483646 w 90"/>
                  <a:gd name="T3" fmla="*/ 2147483646 h 126"/>
                  <a:gd name="T4" fmla="*/ 2147483646 w 90"/>
                  <a:gd name="T5" fmla="*/ 2147483646 h 126"/>
                  <a:gd name="T6" fmla="*/ 2147483646 w 90"/>
                  <a:gd name="T7" fmla="*/ 2147483646 h 126"/>
                  <a:gd name="T8" fmla="*/ 2147483646 w 90"/>
                  <a:gd name="T9" fmla="*/ 2147483646 h 126"/>
                  <a:gd name="T10" fmla="*/ 2147483646 w 90"/>
                  <a:gd name="T11" fmla="*/ 0 h 126"/>
                  <a:gd name="T12" fmla="*/ 2147483646 w 90"/>
                  <a:gd name="T13" fmla="*/ 2147483646 h 126"/>
                  <a:gd name="T14" fmla="*/ 2147483646 w 90"/>
                  <a:gd name="T15" fmla="*/ 2147483646 h 126"/>
                  <a:gd name="T16" fmla="*/ 2147483646 w 90"/>
                  <a:gd name="T17" fmla="*/ 2147483646 h 126"/>
                  <a:gd name="T18" fmla="*/ 2147483646 w 90"/>
                  <a:gd name="T19" fmla="*/ 0 h 126"/>
                  <a:gd name="T20" fmla="*/ 2147483646 w 90"/>
                  <a:gd name="T21" fmla="*/ 2147483646 h 126"/>
                  <a:gd name="T22" fmla="*/ 2147483646 w 90"/>
                  <a:gd name="T23" fmla="*/ 2147483646 h 126"/>
                  <a:gd name="T24" fmla="*/ 2147483646 w 90"/>
                  <a:gd name="T25" fmla="*/ 2147483646 h 126"/>
                  <a:gd name="T26" fmla="*/ 2147483646 w 90"/>
                  <a:gd name="T27" fmla="*/ 0 h 126"/>
                  <a:gd name="T28" fmla="*/ 2147483646 w 90"/>
                  <a:gd name="T29" fmla="*/ 2147483646 h 126"/>
                  <a:gd name="T30" fmla="*/ 2147483646 w 90"/>
                  <a:gd name="T31" fmla="*/ 2147483646 h 126"/>
                  <a:gd name="T32" fmla="*/ 2147483646 w 90"/>
                  <a:gd name="T33" fmla="*/ 2147483646 h 126"/>
                  <a:gd name="T34" fmla="*/ 2147483646 w 90"/>
                  <a:gd name="T35" fmla="*/ 2147483646 h 126"/>
                  <a:gd name="T36" fmla="*/ 2147483646 w 90"/>
                  <a:gd name="T37" fmla="*/ 2147483646 h 126"/>
                  <a:gd name="T38" fmla="*/ 2147483646 w 90"/>
                  <a:gd name="T39" fmla="*/ 2147483646 h 126"/>
                  <a:gd name="T40" fmla="*/ 2147483646 w 90"/>
                  <a:gd name="T41" fmla="*/ 2147483646 h 126"/>
                  <a:gd name="T42" fmla="*/ 2147483646 w 90"/>
                  <a:gd name="T43" fmla="*/ 2147483646 h 126"/>
                  <a:gd name="T44" fmla="*/ 2147483646 w 90"/>
                  <a:gd name="T45" fmla="*/ 2147483646 h 126"/>
                  <a:gd name="T46" fmla="*/ 2147483646 w 90"/>
                  <a:gd name="T47" fmla="*/ 2147483646 h 126"/>
                  <a:gd name="T48" fmla="*/ 2147483646 w 90"/>
                  <a:gd name="T49" fmla="*/ 2147483646 h 126"/>
                  <a:gd name="T50" fmla="*/ 2147483646 w 90"/>
                  <a:gd name="T51" fmla="*/ 2147483646 h 126"/>
                  <a:gd name="T52" fmla="*/ 2147483646 w 90"/>
                  <a:gd name="T53" fmla="*/ 2147483646 h 126"/>
                  <a:gd name="T54" fmla="*/ 2147483646 w 90"/>
                  <a:gd name="T55" fmla="*/ 2147483646 h 126"/>
                  <a:gd name="T56" fmla="*/ 2147483646 w 90"/>
                  <a:gd name="T57" fmla="*/ 2147483646 h 126"/>
                  <a:gd name="T58" fmla="*/ 2147483646 w 90"/>
                  <a:gd name="T59" fmla="*/ 2147483646 h 126"/>
                  <a:gd name="T60" fmla="*/ 2147483646 w 90"/>
                  <a:gd name="T61" fmla="*/ 2147483646 h 126"/>
                  <a:gd name="T62" fmla="*/ 2147483646 w 90"/>
                  <a:gd name="T63" fmla="*/ 2147483646 h 126"/>
                  <a:gd name="T64" fmla="*/ 2147483646 w 90"/>
                  <a:gd name="T65" fmla="*/ 2147483646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0" h="126">
                    <a:moveTo>
                      <a:pt x="42" y="81"/>
                    </a:moveTo>
                    <a:cubicBezTo>
                      <a:pt x="42" y="54"/>
                      <a:pt x="63" y="33"/>
                      <a:pt x="89" y="31"/>
                    </a:cubicBezTo>
                    <a:cubicBezTo>
                      <a:pt x="89" y="26"/>
                      <a:pt x="90" y="18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6" y="1"/>
                      <a:pt x="64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1" y="1"/>
                      <a:pt x="58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0"/>
                      <a:pt x="31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7" y="1"/>
                      <a:pt x="25" y="2"/>
                      <a:pt x="23" y="4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44"/>
                      <a:pt x="2" y="31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8" y="61"/>
                      <a:pt x="22" y="59"/>
                      <a:pt x="25" y="57"/>
                    </a:cubicBezTo>
                    <a:cubicBezTo>
                      <a:pt x="25" y="60"/>
                      <a:pt x="25" y="63"/>
                      <a:pt x="25" y="66"/>
                    </a:cubicBezTo>
                    <a:cubicBezTo>
                      <a:pt x="25" y="66"/>
                      <a:pt x="25" y="66"/>
                      <a:pt x="25" y="67"/>
                    </a:cubicBezTo>
                    <a:cubicBezTo>
                      <a:pt x="25" y="67"/>
                      <a:pt x="26" y="67"/>
                      <a:pt x="26" y="67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45" y="126"/>
                      <a:pt x="45" y="126"/>
                      <a:pt x="45" y="126"/>
                    </a:cubicBezTo>
                    <a:cubicBezTo>
                      <a:pt x="45" y="118"/>
                      <a:pt x="45" y="108"/>
                      <a:pt x="45" y="98"/>
                    </a:cubicBezTo>
                    <a:cubicBezTo>
                      <a:pt x="43" y="93"/>
                      <a:pt x="42" y="87"/>
                      <a:pt x="42" y="81"/>
                    </a:cubicBezTo>
                    <a:close/>
                    <a:moveTo>
                      <a:pt x="66" y="24"/>
                    </a:moveTo>
                    <a:cubicBezTo>
                      <a:pt x="66" y="23"/>
                      <a:pt x="66" y="22"/>
                      <a:pt x="66" y="20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5" y="31"/>
                      <a:pt x="55" y="31"/>
                      <a:pt x="55" y="31"/>
                    </a:cubicBezTo>
                    <a:lnTo>
                      <a:pt x="66" y="24"/>
                    </a:lnTo>
                    <a:close/>
                    <a:moveTo>
                      <a:pt x="25" y="44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30"/>
                      <a:pt x="25" y="37"/>
                      <a:pt x="25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4" name="Freeform 605"/>
              <p:cNvSpPr>
                <a:spLocks/>
              </p:cNvSpPr>
              <p:nvPr/>
            </p:nvSpPr>
            <p:spPr bwMode="auto">
              <a:xfrm>
                <a:off x="5822950" y="4972050"/>
                <a:ext cx="57150" cy="69850"/>
              </a:xfrm>
              <a:custGeom>
                <a:avLst/>
                <a:gdLst>
                  <a:gd name="T0" fmla="*/ 0 w 18"/>
                  <a:gd name="T1" fmla="*/ 0 h 22"/>
                  <a:gd name="T2" fmla="*/ 2147483646 w 18"/>
                  <a:gd name="T3" fmla="*/ 2147483646 h 22"/>
                  <a:gd name="T4" fmla="*/ 2147483646 w 18"/>
                  <a:gd name="T5" fmla="*/ 2147483646 h 22"/>
                  <a:gd name="T6" fmla="*/ 2147483646 w 18"/>
                  <a:gd name="T7" fmla="*/ 2147483646 h 22"/>
                  <a:gd name="T8" fmla="*/ 0 w 1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0" y="0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1"/>
                      <a:pt x="18" y="20"/>
                      <a:pt x="18" y="19"/>
                    </a:cubicBezTo>
                    <a:cubicBezTo>
                      <a:pt x="10" y="15"/>
                      <a:pt x="4" y="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5" name="Freeform 606"/>
              <p:cNvSpPr>
                <a:spLocks/>
              </p:cNvSpPr>
              <p:nvPr/>
            </p:nvSpPr>
            <p:spPr bwMode="auto">
              <a:xfrm>
                <a:off x="5924550" y="4832350"/>
                <a:ext cx="79375" cy="146050"/>
              </a:xfrm>
              <a:custGeom>
                <a:avLst/>
                <a:gdLst>
                  <a:gd name="T0" fmla="*/ 2147483646 w 25"/>
                  <a:gd name="T1" fmla="*/ 2147483646 h 46"/>
                  <a:gd name="T2" fmla="*/ 2147483646 w 25"/>
                  <a:gd name="T3" fmla="*/ 2147483646 h 46"/>
                  <a:gd name="T4" fmla="*/ 2147483646 w 25"/>
                  <a:gd name="T5" fmla="*/ 2147483646 h 46"/>
                  <a:gd name="T6" fmla="*/ 2147483646 w 25"/>
                  <a:gd name="T7" fmla="*/ 2147483646 h 46"/>
                  <a:gd name="T8" fmla="*/ 2147483646 w 25"/>
                  <a:gd name="T9" fmla="*/ 2147483646 h 46"/>
                  <a:gd name="T10" fmla="*/ 2147483646 w 25"/>
                  <a:gd name="T11" fmla="*/ 2147483646 h 46"/>
                  <a:gd name="T12" fmla="*/ 2147483646 w 25"/>
                  <a:gd name="T13" fmla="*/ 0 h 46"/>
                  <a:gd name="T14" fmla="*/ 2147483646 w 25"/>
                  <a:gd name="T15" fmla="*/ 0 h 46"/>
                  <a:gd name="T16" fmla="*/ 2147483646 w 25"/>
                  <a:gd name="T17" fmla="*/ 2147483646 h 46"/>
                  <a:gd name="T18" fmla="*/ 2147483646 w 25"/>
                  <a:gd name="T19" fmla="*/ 2147483646 h 46"/>
                  <a:gd name="T20" fmla="*/ 2147483646 w 25"/>
                  <a:gd name="T21" fmla="*/ 2147483646 h 46"/>
                  <a:gd name="T22" fmla="*/ 2147483646 w 25"/>
                  <a:gd name="T23" fmla="*/ 2147483646 h 46"/>
                  <a:gd name="T24" fmla="*/ 2147483646 w 25"/>
                  <a:gd name="T25" fmla="*/ 2147483646 h 46"/>
                  <a:gd name="T26" fmla="*/ 2147483646 w 25"/>
                  <a:gd name="T27" fmla="*/ 2147483646 h 46"/>
                  <a:gd name="T28" fmla="*/ 0 w 25"/>
                  <a:gd name="T29" fmla="*/ 2147483646 h 46"/>
                  <a:gd name="T30" fmla="*/ 2147483646 w 25"/>
                  <a:gd name="T31" fmla="*/ 2147483646 h 46"/>
                  <a:gd name="T32" fmla="*/ 2147483646 w 25"/>
                  <a:gd name="T33" fmla="*/ 2147483646 h 46"/>
                  <a:gd name="T34" fmla="*/ 2147483646 w 25"/>
                  <a:gd name="T35" fmla="*/ 2147483646 h 46"/>
                  <a:gd name="T36" fmla="*/ 2147483646 w 25"/>
                  <a:gd name="T37" fmla="*/ 2147483646 h 46"/>
                  <a:gd name="T38" fmla="*/ 2147483646 w 25"/>
                  <a:gd name="T39" fmla="*/ 2147483646 h 46"/>
                  <a:gd name="T40" fmla="*/ 2147483646 w 25"/>
                  <a:gd name="T41" fmla="*/ 2147483646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46">
                    <a:moveTo>
                      <a:pt x="16" y="19"/>
                    </a:moveTo>
                    <a:cubicBezTo>
                      <a:pt x="11" y="17"/>
                      <a:pt x="9" y="16"/>
                      <a:pt x="9" y="14"/>
                    </a:cubicBezTo>
                    <a:cubicBezTo>
                      <a:pt x="9" y="13"/>
                      <a:pt x="10" y="11"/>
                      <a:pt x="14" y="11"/>
                    </a:cubicBezTo>
                    <a:cubicBezTo>
                      <a:pt x="18" y="11"/>
                      <a:pt x="21" y="13"/>
                      <a:pt x="22" y="13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2" y="6"/>
                      <a:pt x="19" y="5"/>
                      <a:pt x="16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4" y="7"/>
                      <a:pt x="1" y="10"/>
                      <a:pt x="1" y="15"/>
                    </a:cubicBezTo>
                    <a:cubicBezTo>
                      <a:pt x="1" y="21"/>
                      <a:pt x="5" y="24"/>
                      <a:pt x="11" y="26"/>
                    </a:cubicBezTo>
                    <a:cubicBezTo>
                      <a:pt x="15" y="27"/>
                      <a:pt x="17" y="28"/>
                      <a:pt x="17" y="31"/>
                    </a:cubicBezTo>
                    <a:cubicBezTo>
                      <a:pt x="17" y="33"/>
                      <a:pt x="15" y="34"/>
                      <a:pt x="11" y="34"/>
                    </a:cubicBezTo>
                    <a:cubicBezTo>
                      <a:pt x="8" y="34"/>
                      <a:pt x="4" y="33"/>
                      <a:pt x="2" y="3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" y="39"/>
                      <a:pt x="6" y="40"/>
                      <a:pt x="10" y="41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22" y="39"/>
                      <a:pt x="25" y="35"/>
                      <a:pt x="25" y="30"/>
                    </a:cubicBezTo>
                    <a:cubicBezTo>
                      <a:pt x="25" y="25"/>
                      <a:pt x="23" y="22"/>
                      <a:pt x="16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26" name="Freeform 607"/>
              <p:cNvSpPr>
                <a:spLocks noEditPoints="1"/>
              </p:cNvSpPr>
              <p:nvPr/>
            </p:nvSpPr>
            <p:spPr bwMode="auto">
              <a:xfrm>
                <a:off x="5816600" y="4756150"/>
                <a:ext cx="298450" cy="298450"/>
              </a:xfrm>
              <a:custGeom>
                <a:avLst/>
                <a:gdLst>
                  <a:gd name="T0" fmla="*/ 2147483646 w 94"/>
                  <a:gd name="T1" fmla="*/ 2147483646 h 94"/>
                  <a:gd name="T2" fmla="*/ 2147483646 w 94"/>
                  <a:gd name="T3" fmla="*/ 2147483646 h 94"/>
                  <a:gd name="T4" fmla="*/ 2147483646 w 94"/>
                  <a:gd name="T5" fmla="*/ 2147483646 h 94"/>
                  <a:gd name="T6" fmla="*/ 2147483646 w 94"/>
                  <a:gd name="T7" fmla="*/ 2147483646 h 94"/>
                  <a:gd name="T8" fmla="*/ 2147483646 w 94"/>
                  <a:gd name="T9" fmla="*/ 2147483646 h 94"/>
                  <a:gd name="T10" fmla="*/ 2147483646 w 94"/>
                  <a:gd name="T11" fmla="*/ 2147483646 h 94"/>
                  <a:gd name="T12" fmla="*/ 2147483646 w 94"/>
                  <a:gd name="T13" fmla="*/ 2147483646 h 94"/>
                  <a:gd name="T14" fmla="*/ 2147483646 w 94"/>
                  <a:gd name="T15" fmla="*/ 2147483646 h 94"/>
                  <a:gd name="T16" fmla="*/ 2147483646 w 94"/>
                  <a:gd name="T17" fmla="*/ 2147483646 h 94"/>
                  <a:gd name="T18" fmla="*/ 2147483646 w 94"/>
                  <a:gd name="T19" fmla="*/ 2147483646 h 94"/>
                  <a:gd name="T20" fmla="*/ 2147483646 w 94"/>
                  <a:gd name="T21" fmla="*/ 2147483646 h 94"/>
                  <a:gd name="T22" fmla="*/ 2147483646 w 94"/>
                  <a:gd name="T23" fmla="*/ 2147483646 h 94"/>
                  <a:gd name="T24" fmla="*/ 2147483646 w 94"/>
                  <a:gd name="T25" fmla="*/ 2147483646 h 94"/>
                  <a:gd name="T26" fmla="*/ 2147483646 w 94"/>
                  <a:gd name="T27" fmla="*/ 2147483646 h 94"/>
                  <a:gd name="T28" fmla="*/ 2147483646 w 94"/>
                  <a:gd name="T29" fmla="*/ 2147483646 h 94"/>
                  <a:gd name="T30" fmla="*/ 2147483646 w 94"/>
                  <a:gd name="T31" fmla="*/ 0 h 94"/>
                  <a:gd name="T32" fmla="*/ 2147483646 w 94"/>
                  <a:gd name="T33" fmla="*/ 2147483646 h 94"/>
                  <a:gd name="T34" fmla="*/ 2147483646 w 94"/>
                  <a:gd name="T35" fmla="*/ 0 h 94"/>
                  <a:gd name="T36" fmla="*/ 2147483646 w 94"/>
                  <a:gd name="T37" fmla="*/ 2147483646 h 94"/>
                  <a:gd name="T38" fmla="*/ 2147483646 w 94"/>
                  <a:gd name="T39" fmla="*/ 2147483646 h 94"/>
                  <a:gd name="T40" fmla="*/ 2147483646 w 94"/>
                  <a:gd name="T41" fmla="*/ 2147483646 h 94"/>
                  <a:gd name="T42" fmla="*/ 2147483646 w 94"/>
                  <a:gd name="T43" fmla="*/ 2147483646 h 94"/>
                  <a:gd name="T44" fmla="*/ 2147483646 w 94"/>
                  <a:gd name="T45" fmla="*/ 2147483646 h 94"/>
                  <a:gd name="T46" fmla="*/ 2147483646 w 94"/>
                  <a:gd name="T47" fmla="*/ 2147483646 h 94"/>
                  <a:gd name="T48" fmla="*/ 2147483646 w 94"/>
                  <a:gd name="T49" fmla="*/ 2147483646 h 94"/>
                  <a:gd name="T50" fmla="*/ 2147483646 w 94"/>
                  <a:gd name="T51" fmla="*/ 2147483646 h 94"/>
                  <a:gd name="T52" fmla="*/ 2147483646 w 94"/>
                  <a:gd name="T53" fmla="*/ 2147483646 h 94"/>
                  <a:gd name="T54" fmla="*/ 2147483646 w 94"/>
                  <a:gd name="T55" fmla="*/ 2147483646 h 94"/>
                  <a:gd name="T56" fmla="*/ 2147483646 w 94"/>
                  <a:gd name="T57" fmla="*/ 2147483646 h 94"/>
                  <a:gd name="T58" fmla="*/ 2147483646 w 94"/>
                  <a:gd name="T59" fmla="*/ 2147483646 h 94"/>
                  <a:gd name="T60" fmla="*/ 2147483646 w 94"/>
                  <a:gd name="T61" fmla="*/ 2147483646 h 94"/>
                  <a:gd name="T62" fmla="*/ 2147483646 w 94"/>
                  <a:gd name="T63" fmla="*/ 2147483646 h 94"/>
                  <a:gd name="T64" fmla="*/ 2147483646 w 94"/>
                  <a:gd name="T65" fmla="*/ 2147483646 h 94"/>
                  <a:gd name="T66" fmla="*/ 2147483646 w 94"/>
                  <a:gd name="T67" fmla="*/ 2147483646 h 94"/>
                  <a:gd name="T68" fmla="*/ 2147483646 w 94"/>
                  <a:gd name="T69" fmla="*/ 2147483646 h 94"/>
                  <a:gd name="T70" fmla="*/ 2147483646 w 94"/>
                  <a:gd name="T71" fmla="*/ 2147483646 h 94"/>
                  <a:gd name="T72" fmla="*/ 2147483646 w 94"/>
                  <a:gd name="T73" fmla="*/ 2147483646 h 94"/>
                  <a:gd name="T74" fmla="*/ 2147483646 w 94"/>
                  <a:gd name="T75" fmla="*/ 2147483646 h 94"/>
                  <a:gd name="T76" fmla="*/ 2147483646 w 94"/>
                  <a:gd name="T77" fmla="*/ 2147483646 h 94"/>
                  <a:gd name="T78" fmla="*/ 2147483646 w 94"/>
                  <a:gd name="T79" fmla="*/ 2147483646 h 94"/>
                  <a:gd name="T80" fmla="*/ 2147483646 w 94"/>
                  <a:gd name="T81" fmla="*/ 2147483646 h 94"/>
                  <a:gd name="T82" fmla="*/ 2147483646 w 94"/>
                  <a:gd name="T83" fmla="*/ 2147483646 h 94"/>
                  <a:gd name="T84" fmla="*/ 2147483646 w 94"/>
                  <a:gd name="T85" fmla="*/ 2147483646 h 94"/>
                  <a:gd name="T86" fmla="*/ 2147483646 w 94"/>
                  <a:gd name="T87" fmla="*/ 2147483646 h 94"/>
                  <a:gd name="T88" fmla="*/ 2147483646 w 94"/>
                  <a:gd name="T89" fmla="*/ 2147483646 h 94"/>
                  <a:gd name="T90" fmla="*/ 2147483646 w 94"/>
                  <a:gd name="T91" fmla="*/ 2147483646 h 94"/>
                  <a:gd name="T92" fmla="*/ 2147483646 w 94"/>
                  <a:gd name="T93" fmla="*/ 2147483646 h 94"/>
                  <a:gd name="T94" fmla="*/ 2147483646 w 94"/>
                  <a:gd name="T95" fmla="*/ 2147483646 h 94"/>
                  <a:gd name="T96" fmla="*/ 2147483646 w 94"/>
                  <a:gd name="T97" fmla="*/ 2147483646 h 94"/>
                  <a:gd name="T98" fmla="*/ 2147483646 w 94"/>
                  <a:gd name="T99" fmla="*/ 2147483646 h 94"/>
                  <a:gd name="T100" fmla="*/ 2147483646 w 94"/>
                  <a:gd name="T101" fmla="*/ 2147483646 h 94"/>
                  <a:gd name="T102" fmla="*/ 2147483646 w 94"/>
                  <a:gd name="T103" fmla="*/ 2147483646 h 94"/>
                  <a:gd name="T104" fmla="*/ 2147483646 w 94"/>
                  <a:gd name="T105" fmla="*/ 2147483646 h 94"/>
                  <a:gd name="T106" fmla="*/ 2147483646 w 94"/>
                  <a:gd name="T107" fmla="*/ 2147483646 h 94"/>
                  <a:gd name="T108" fmla="*/ 2147483646 w 94"/>
                  <a:gd name="T109" fmla="*/ 2147483646 h 94"/>
                  <a:gd name="T110" fmla="*/ 2147483646 w 94"/>
                  <a:gd name="T111" fmla="*/ 2147483646 h 94"/>
                  <a:gd name="T112" fmla="*/ 2147483646 w 94"/>
                  <a:gd name="T113" fmla="*/ 2147483646 h 94"/>
                  <a:gd name="T114" fmla="*/ 2147483646 w 94"/>
                  <a:gd name="T115" fmla="*/ 2147483646 h 94"/>
                  <a:gd name="T116" fmla="*/ 2147483646 w 94"/>
                  <a:gd name="T117" fmla="*/ 2147483646 h 94"/>
                  <a:gd name="T118" fmla="*/ 2147483646 w 94"/>
                  <a:gd name="T119" fmla="*/ 2147483646 h 94"/>
                  <a:gd name="T120" fmla="*/ 2147483646 w 94"/>
                  <a:gd name="T121" fmla="*/ 2147483646 h 94"/>
                  <a:gd name="T122" fmla="*/ 2147483646 w 94"/>
                  <a:gd name="T123" fmla="*/ 2147483646 h 94"/>
                  <a:gd name="T124" fmla="*/ 2147483646 w 94"/>
                  <a:gd name="T125" fmla="*/ 2147483646 h 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4" h="94">
                    <a:moveTo>
                      <a:pt x="93" y="51"/>
                    </a:moveTo>
                    <a:cubicBezTo>
                      <a:pt x="91" y="51"/>
                      <a:pt x="91" y="50"/>
                      <a:pt x="91" y="49"/>
                    </a:cubicBezTo>
                    <a:cubicBezTo>
                      <a:pt x="91" y="48"/>
                      <a:pt x="91" y="48"/>
                      <a:pt x="91" y="47"/>
                    </a:cubicBezTo>
                    <a:cubicBezTo>
                      <a:pt x="91" y="46"/>
                      <a:pt x="92" y="45"/>
                      <a:pt x="93" y="45"/>
                    </a:cubicBezTo>
                    <a:cubicBezTo>
                      <a:pt x="93" y="45"/>
                      <a:pt x="93" y="45"/>
                      <a:pt x="94" y="45"/>
                    </a:cubicBezTo>
                    <a:cubicBezTo>
                      <a:pt x="94" y="44"/>
                      <a:pt x="93" y="43"/>
                      <a:pt x="93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1" y="42"/>
                      <a:pt x="90" y="41"/>
                      <a:pt x="90" y="40"/>
                    </a:cubicBezTo>
                    <a:cubicBezTo>
                      <a:pt x="90" y="40"/>
                      <a:pt x="90" y="39"/>
                      <a:pt x="90" y="38"/>
                    </a:cubicBezTo>
                    <a:cubicBezTo>
                      <a:pt x="90" y="37"/>
                      <a:pt x="90" y="36"/>
                      <a:pt x="91" y="36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2" y="34"/>
                      <a:pt x="91" y="33"/>
                      <a:pt x="91" y="31"/>
                    </a:cubicBezTo>
                    <a:cubicBezTo>
                      <a:pt x="91" y="32"/>
                      <a:pt x="91" y="32"/>
                      <a:pt x="90" y="32"/>
                    </a:cubicBezTo>
                    <a:cubicBezTo>
                      <a:pt x="90" y="32"/>
                      <a:pt x="90" y="32"/>
                      <a:pt x="89" y="32"/>
                    </a:cubicBezTo>
                    <a:cubicBezTo>
                      <a:pt x="89" y="32"/>
                      <a:pt x="88" y="32"/>
                      <a:pt x="88" y="31"/>
                    </a:cubicBezTo>
                    <a:cubicBezTo>
                      <a:pt x="87" y="30"/>
                      <a:pt x="87" y="29"/>
                      <a:pt x="87" y="29"/>
                    </a:cubicBezTo>
                    <a:cubicBezTo>
                      <a:pt x="86" y="28"/>
                      <a:pt x="87" y="27"/>
                      <a:pt x="88" y="26"/>
                    </a:cubicBezTo>
                    <a:cubicBezTo>
                      <a:pt x="88" y="26"/>
                      <a:pt x="88" y="26"/>
                      <a:pt x="89" y="26"/>
                    </a:cubicBezTo>
                    <a:cubicBezTo>
                      <a:pt x="88" y="25"/>
                      <a:pt x="87" y="23"/>
                      <a:pt x="86" y="22"/>
                    </a:cubicBezTo>
                    <a:cubicBezTo>
                      <a:pt x="86" y="22"/>
                      <a:pt x="86" y="22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4" y="23"/>
                      <a:pt x="83" y="23"/>
                      <a:pt x="83" y="22"/>
                    </a:cubicBezTo>
                    <a:cubicBezTo>
                      <a:pt x="83" y="22"/>
                      <a:pt x="82" y="21"/>
                      <a:pt x="82" y="20"/>
                    </a:cubicBezTo>
                    <a:cubicBezTo>
                      <a:pt x="81" y="20"/>
                      <a:pt x="81" y="18"/>
                      <a:pt x="82" y="18"/>
                    </a:cubicBezTo>
                    <a:cubicBezTo>
                      <a:pt x="82" y="17"/>
                      <a:pt x="83" y="17"/>
                      <a:pt x="83" y="17"/>
                    </a:cubicBezTo>
                    <a:cubicBezTo>
                      <a:pt x="82" y="16"/>
                      <a:pt x="81" y="15"/>
                      <a:pt x="80" y="14"/>
                    </a:cubicBezTo>
                    <a:cubicBezTo>
                      <a:pt x="80" y="14"/>
                      <a:pt x="80" y="14"/>
                      <a:pt x="79" y="15"/>
                    </a:cubicBezTo>
                    <a:cubicBezTo>
                      <a:pt x="79" y="15"/>
                      <a:pt x="78" y="15"/>
                      <a:pt x="78" y="15"/>
                    </a:cubicBezTo>
                    <a:cubicBezTo>
                      <a:pt x="77" y="15"/>
                      <a:pt x="77" y="15"/>
                      <a:pt x="76" y="15"/>
                    </a:cubicBezTo>
                    <a:cubicBezTo>
                      <a:pt x="76" y="14"/>
                      <a:pt x="75" y="14"/>
                      <a:pt x="75" y="13"/>
                    </a:cubicBezTo>
                    <a:cubicBezTo>
                      <a:pt x="74" y="13"/>
                      <a:pt x="74" y="11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9"/>
                      <a:pt x="73" y="8"/>
                      <a:pt x="72" y="7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9"/>
                      <a:pt x="70" y="9"/>
                      <a:pt x="69" y="9"/>
                    </a:cubicBezTo>
                    <a:cubicBezTo>
                      <a:pt x="69" y="9"/>
                      <a:pt x="69" y="9"/>
                      <a:pt x="68" y="9"/>
                    </a:cubicBezTo>
                    <a:cubicBezTo>
                      <a:pt x="68" y="9"/>
                      <a:pt x="67" y="8"/>
                      <a:pt x="67" y="8"/>
                    </a:cubicBezTo>
                    <a:cubicBezTo>
                      <a:pt x="66" y="7"/>
                      <a:pt x="65" y="6"/>
                      <a:pt x="66" y="5"/>
                    </a:cubicBezTo>
                    <a:cubicBezTo>
                      <a:pt x="66" y="5"/>
                      <a:pt x="66" y="5"/>
                      <a:pt x="66" y="4"/>
                    </a:cubicBezTo>
                    <a:cubicBezTo>
                      <a:pt x="65" y="4"/>
                      <a:pt x="63" y="3"/>
                      <a:pt x="62" y="3"/>
                    </a:cubicBezTo>
                    <a:cubicBezTo>
                      <a:pt x="62" y="3"/>
                      <a:pt x="62" y="3"/>
                      <a:pt x="62" y="4"/>
                    </a:cubicBezTo>
                    <a:cubicBezTo>
                      <a:pt x="62" y="5"/>
                      <a:pt x="61" y="5"/>
                      <a:pt x="60" y="5"/>
                    </a:cubicBezTo>
                    <a:cubicBezTo>
                      <a:pt x="60" y="5"/>
                      <a:pt x="60" y="5"/>
                      <a:pt x="59" y="5"/>
                    </a:cubicBezTo>
                    <a:cubicBezTo>
                      <a:pt x="59" y="5"/>
                      <a:pt x="58" y="5"/>
                      <a:pt x="57" y="4"/>
                    </a:cubicBezTo>
                    <a:cubicBezTo>
                      <a:pt x="56" y="4"/>
                      <a:pt x="56" y="3"/>
                      <a:pt x="56" y="2"/>
                    </a:cubicBezTo>
                    <a:cubicBezTo>
                      <a:pt x="56" y="2"/>
                      <a:pt x="56" y="1"/>
                      <a:pt x="56" y="1"/>
                    </a:cubicBezTo>
                    <a:cubicBezTo>
                      <a:pt x="55" y="1"/>
                      <a:pt x="53" y="1"/>
                      <a:pt x="52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2"/>
                      <a:pt x="51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9" y="3"/>
                      <a:pt x="48" y="3"/>
                      <a:pt x="48" y="3"/>
                    </a:cubicBezTo>
                    <a:cubicBezTo>
                      <a:pt x="47" y="3"/>
                      <a:pt x="46" y="2"/>
                      <a:pt x="46" y="1"/>
                    </a:cubicBezTo>
                    <a:cubicBezTo>
                      <a:pt x="46" y="1"/>
                      <a:pt x="46" y="1"/>
                      <a:pt x="46" y="0"/>
                    </a:cubicBezTo>
                    <a:cubicBezTo>
                      <a:pt x="44" y="0"/>
                      <a:pt x="43" y="0"/>
                      <a:pt x="41" y="1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2" y="3"/>
                      <a:pt x="41" y="4"/>
                      <a:pt x="40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4"/>
                      <a:pt x="38" y="4"/>
                      <a:pt x="37" y="4"/>
                    </a:cubicBezTo>
                    <a:cubicBezTo>
                      <a:pt x="37" y="4"/>
                      <a:pt x="36" y="4"/>
                      <a:pt x="35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2" y="3"/>
                      <a:pt x="31" y="3"/>
                    </a:cubicBezTo>
                    <a:cubicBezTo>
                      <a:pt x="31" y="3"/>
                      <a:pt x="31" y="3"/>
                      <a:pt x="32" y="4"/>
                    </a:cubicBezTo>
                    <a:cubicBezTo>
                      <a:pt x="32" y="5"/>
                      <a:pt x="31" y="6"/>
                      <a:pt x="30" y="6"/>
                    </a:cubicBezTo>
                    <a:cubicBezTo>
                      <a:pt x="30" y="7"/>
                      <a:pt x="29" y="7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6" y="7"/>
                      <a:pt x="26" y="6"/>
                    </a:cubicBezTo>
                    <a:cubicBezTo>
                      <a:pt x="26" y="6"/>
                      <a:pt x="26" y="6"/>
                      <a:pt x="26" y="5"/>
                    </a:cubicBezTo>
                    <a:cubicBezTo>
                      <a:pt x="24" y="6"/>
                      <a:pt x="23" y="7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9"/>
                      <a:pt x="23" y="11"/>
                      <a:pt x="22" y="11"/>
                    </a:cubicBezTo>
                    <a:cubicBezTo>
                      <a:pt x="21" y="12"/>
                      <a:pt x="21" y="12"/>
                      <a:pt x="20" y="12"/>
                    </a:cubicBezTo>
                    <a:cubicBezTo>
                      <a:pt x="20" y="13"/>
                      <a:pt x="19" y="13"/>
                      <a:pt x="19" y="13"/>
                    </a:cubicBezTo>
                    <a:cubicBezTo>
                      <a:pt x="18" y="13"/>
                      <a:pt x="18" y="12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6" y="12"/>
                      <a:pt x="15" y="13"/>
                      <a:pt x="13" y="14"/>
                    </a:cubicBezTo>
                    <a:cubicBezTo>
                      <a:pt x="14" y="14"/>
                      <a:pt x="14" y="15"/>
                      <a:pt x="14" y="15"/>
                    </a:cubicBezTo>
                    <a:cubicBezTo>
                      <a:pt x="15" y="16"/>
                      <a:pt x="15" y="17"/>
                      <a:pt x="14" y="18"/>
                    </a:cubicBezTo>
                    <a:cubicBezTo>
                      <a:pt x="14" y="18"/>
                      <a:pt x="14" y="19"/>
                      <a:pt x="13" y="19"/>
                    </a:cubicBezTo>
                    <a:cubicBezTo>
                      <a:pt x="13" y="20"/>
                      <a:pt x="12" y="20"/>
                      <a:pt x="11" y="20"/>
                    </a:cubicBezTo>
                    <a:cubicBezTo>
                      <a:pt x="11" y="20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20"/>
                      <a:pt x="8" y="21"/>
                      <a:pt x="7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5"/>
                      <a:pt x="9" y="26"/>
                    </a:cubicBezTo>
                    <a:cubicBezTo>
                      <a:pt x="8" y="26"/>
                      <a:pt x="8" y="27"/>
                      <a:pt x="8" y="27"/>
                    </a:cubicBezTo>
                    <a:cubicBezTo>
                      <a:pt x="7" y="28"/>
                      <a:pt x="7" y="29"/>
                      <a:pt x="6" y="29"/>
                    </a:cubicBezTo>
                    <a:cubicBezTo>
                      <a:pt x="6" y="29"/>
                      <a:pt x="5" y="29"/>
                      <a:pt x="5" y="28"/>
                    </a:cubicBezTo>
                    <a:cubicBezTo>
                      <a:pt x="5" y="28"/>
                      <a:pt x="4" y="28"/>
                      <a:pt x="4" y="28"/>
                    </a:cubicBezTo>
                    <a:cubicBezTo>
                      <a:pt x="4" y="29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5" y="33"/>
                      <a:pt x="5" y="34"/>
                      <a:pt x="5" y="35"/>
                    </a:cubicBezTo>
                    <a:cubicBezTo>
                      <a:pt x="5" y="35"/>
                      <a:pt x="5" y="36"/>
                      <a:pt x="4" y="37"/>
                    </a:cubicBezTo>
                    <a:cubicBezTo>
                      <a:pt x="4" y="38"/>
                      <a:pt x="3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1" y="38"/>
                      <a:pt x="1" y="38"/>
                    </a:cubicBezTo>
                    <a:cubicBezTo>
                      <a:pt x="1" y="39"/>
                      <a:pt x="1" y="41"/>
                      <a:pt x="0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2" y="42"/>
                      <a:pt x="3" y="43"/>
                      <a:pt x="3" y="44"/>
                    </a:cubicBezTo>
                    <a:cubicBezTo>
                      <a:pt x="3" y="45"/>
                      <a:pt x="3" y="46"/>
                      <a:pt x="3" y="46"/>
                    </a:cubicBezTo>
                    <a:cubicBezTo>
                      <a:pt x="3" y="48"/>
                      <a:pt x="2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8"/>
                      <a:pt x="0" y="48"/>
                      <a:pt x="0" y="48"/>
                    </a:cubicBezTo>
                    <a:cubicBezTo>
                      <a:pt x="0" y="50"/>
                      <a:pt x="0" y="51"/>
                      <a:pt x="1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2" y="52"/>
                      <a:pt x="4" y="53"/>
                      <a:pt x="4" y="54"/>
                    </a:cubicBezTo>
                    <a:cubicBezTo>
                      <a:pt x="4" y="55"/>
                      <a:pt x="4" y="56"/>
                      <a:pt x="4" y="56"/>
                    </a:cubicBezTo>
                    <a:cubicBezTo>
                      <a:pt x="4" y="57"/>
                      <a:pt x="4" y="58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60"/>
                      <a:pt x="3" y="62"/>
                      <a:pt x="3" y="63"/>
                    </a:cubicBezTo>
                    <a:cubicBezTo>
                      <a:pt x="3" y="63"/>
                      <a:pt x="3" y="63"/>
                      <a:pt x="4" y="63"/>
                    </a:cubicBezTo>
                    <a:cubicBezTo>
                      <a:pt x="5" y="62"/>
                      <a:pt x="6" y="63"/>
                      <a:pt x="6" y="64"/>
                    </a:cubicBezTo>
                    <a:cubicBezTo>
                      <a:pt x="7" y="64"/>
                      <a:pt x="7" y="65"/>
                      <a:pt x="7" y="66"/>
                    </a:cubicBezTo>
                    <a:cubicBezTo>
                      <a:pt x="8" y="67"/>
                      <a:pt x="7" y="68"/>
                      <a:pt x="6" y="68"/>
                    </a:cubicBezTo>
                    <a:cubicBezTo>
                      <a:pt x="6" y="68"/>
                      <a:pt x="6" y="68"/>
                      <a:pt x="5" y="69"/>
                    </a:cubicBezTo>
                    <a:cubicBezTo>
                      <a:pt x="6" y="70"/>
                      <a:pt x="7" y="71"/>
                      <a:pt x="8" y="73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9" y="71"/>
                      <a:pt x="11" y="71"/>
                      <a:pt x="11" y="72"/>
                    </a:cubicBezTo>
                    <a:cubicBezTo>
                      <a:pt x="12" y="73"/>
                      <a:pt x="12" y="73"/>
                      <a:pt x="12" y="74"/>
                    </a:cubicBezTo>
                    <a:cubicBezTo>
                      <a:pt x="13" y="75"/>
                      <a:pt x="13" y="76"/>
                      <a:pt x="12" y="77"/>
                    </a:cubicBezTo>
                    <a:cubicBezTo>
                      <a:pt x="12" y="77"/>
                      <a:pt x="12" y="77"/>
                      <a:pt x="11" y="77"/>
                    </a:cubicBezTo>
                    <a:cubicBezTo>
                      <a:pt x="12" y="78"/>
                      <a:pt x="13" y="80"/>
                      <a:pt x="14" y="81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6" y="79"/>
                      <a:pt x="17" y="79"/>
                      <a:pt x="18" y="80"/>
                    </a:cubicBezTo>
                    <a:cubicBezTo>
                      <a:pt x="18" y="80"/>
                      <a:pt x="19" y="81"/>
                      <a:pt x="19" y="81"/>
                    </a:cubicBezTo>
                    <a:cubicBezTo>
                      <a:pt x="20" y="82"/>
                      <a:pt x="20" y="83"/>
                      <a:pt x="20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20" y="85"/>
                      <a:pt x="21" y="86"/>
                      <a:pt x="23" y="87"/>
                    </a:cubicBezTo>
                    <a:cubicBezTo>
                      <a:pt x="23" y="87"/>
                      <a:pt x="23" y="86"/>
                      <a:pt x="23" y="86"/>
                    </a:cubicBezTo>
                    <a:cubicBezTo>
                      <a:pt x="24" y="85"/>
                      <a:pt x="25" y="85"/>
                      <a:pt x="26" y="85"/>
                    </a:cubicBezTo>
                    <a:cubicBezTo>
                      <a:pt x="26" y="86"/>
                      <a:pt x="27" y="86"/>
                      <a:pt x="28" y="86"/>
                    </a:cubicBezTo>
                    <a:cubicBezTo>
                      <a:pt x="29" y="87"/>
                      <a:pt x="29" y="88"/>
                      <a:pt x="29" y="89"/>
                    </a:cubicBezTo>
                    <a:cubicBezTo>
                      <a:pt x="28" y="89"/>
                      <a:pt x="28" y="90"/>
                      <a:pt x="28" y="90"/>
                    </a:cubicBezTo>
                    <a:cubicBezTo>
                      <a:pt x="29" y="90"/>
                      <a:pt x="31" y="91"/>
                      <a:pt x="32" y="9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3" y="89"/>
                      <a:pt x="34" y="89"/>
                      <a:pt x="35" y="89"/>
                    </a:cubicBezTo>
                    <a:cubicBezTo>
                      <a:pt x="36" y="89"/>
                      <a:pt x="36" y="89"/>
                      <a:pt x="37" y="90"/>
                    </a:cubicBezTo>
                    <a:cubicBezTo>
                      <a:pt x="38" y="90"/>
                      <a:pt x="39" y="91"/>
                      <a:pt x="38" y="92"/>
                    </a:cubicBezTo>
                    <a:cubicBezTo>
                      <a:pt x="38" y="92"/>
                      <a:pt x="38" y="93"/>
                      <a:pt x="38" y="93"/>
                    </a:cubicBezTo>
                    <a:cubicBezTo>
                      <a:pt x="40" y="93"/>
                      <a:pt x="41" y="93"/>
                      <a:pt x="43" y="94"/>
                    </a:cubicBezTo>
                    <a:cubicBezTo>
                      <a:pt x="43" y="93"/>
                      <a:pt x="42" y="93"/>
                      <a:pt x="42" y="93"/>
                    </a:cubicBezTo>
                    <a:cubicBezTo>
                      <a:pt x="43" y="92"/>
                      <a:pt x="44" y="91"/>
                      <a:pt x="45" y="91"/>
                    </a:cubicBezTo>
                    <a:cubicBezTo>
                      <a:pt x="45" y="91"/>
                      <a:pt x="46" y="91"/>
                      <a:pt x="47" y="91"/>
                    </a:cubicBezTo>
                    <a:cubicBezTo>
                      <a:pt x="48" y="91"/>
                      <a:pt x="49" y="92"/>
                      <a:pt x="49" y="93"/>
                    </a:cubicBezTo>
                    <a:cubicBezTo>
                      <a:pt x="49" y="93"/>
                      <a:pt x="49" y="93"/>
                      <a:pt x="49" y="94"/>
                    </a:cubicBezTo>
                    <a:cubicBezTo>
                      <a:pt x="50" y="94"/>
                      <a:pt x="52" y="93"/>
                      <a:pt x="5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1"/>
                      <a:pt x="53" y="90"/>
                      <a:pt x="54" y="90"/>
                    </a:cubicBezTo>
                    <a:cubicBezTo>
                      <a:pt x="55" y="90"/>
                      <a:pt x="56" y="90"/>
                      <a:pt x="56" y="90"/>
                    </a:cubicBezTo>
                    <a:cubicBezTo>
                      <a:pt x="58" y="89"/>
                      <a:pt x="59" y="90"/>
                      <a:pt x="59" y="91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0" y="92"/>
                      <a:pt x="62" y="91"/>
                      <a:pt x="63" y="91"/>
                    </a:cubicBezTo>
                    <a:cubicBezTo>
                      <a:pt x="63" y="91"/>
                      <a:pt x="63" y="90"/>
                      <a:pt x="63" y="90"/>
                    </a:cubicBezTo>
                    <a:cubicBezTo>
                      <a:pt x="62" y="89"/>
                      <a:pt x="63" y="88"/>
                      <a:pt x="64" y="87"/>
                    </a:cubicBezTo>
                    <a:cubicBezTo>
                      <a:pt x="65" y="87"/>
                      <a:pt x="65" y="87"/>
                      <a:pt x="66" y="87"/>
                    </a:cubicBezTo>
                    <a:cubicBezTo>
                      <a:pt x="67" y="86"/>
                      <a:pt x="68" y="86"/>
                      <a:pt x="68" y="88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70" y="88"/>
                      <a:pt x="71" y="87"/>
                      <a:pt x="73" y="86"/>
                    </a:cubicBezTo>
                    <a:cubicBezTo>
                      <a:pt x="72" y="86"/>
                      <a:pt x="72" y="86"/>
                      <a:pt x="72" y="85"/>
                    </a:cubicBezTo>
                    <a:cubicBezTo>
                      <a:pt x="71" y="84"/>
                      <a:pt x="72" y="83"/>
                      <a:pt x="73" y="83"/>
                    </a:cubicBezTo>
                    <a:cubicBezTo>
                      <a:pt x="73" y="82"/>
                      <a:pt x="74" y="82"/>
                      <a:pt x="74" y="81"/>
                    </a:cubicBezTo>
                    <a:cubicBezTo>
                      <a:pt x="75" y="81"/>
                      <a:pt x="76" y="81"/>
                      <a:pt x="77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9" y="81"/>
                      <a:pt x="80" y="80"/>
                      <a:pt x="81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79" y="78"/>
                      <a:pt x="79" y="77"/>
                      <a:pt x="80" y="76"/>
                    </a:cubicBezTo>
                    <a:cubicBezTo>
                      <a:pt x="80" y="75"/>
                      <a:pt x="81" y="75"/>
                      <a:pt x="81" y="74"/>
                    </a:cubicBezTo>
                    <a:cubicBezTo>
                      <a:pt x="82" y="73"/>
                      <a:pt x="83" y="73"/>
                      <a:pt x="84" y="74"/>
                    </a:cubicBezTo>
                    <a:cubicBezTo>
                      <a:pt x="84" y="74"/>
                      <a:pt x="84" y="74"/>
                      <a:pt x="84" y="75"/>
                    </a:cubicBezTo>
                    <a:cubicBezTo>
                      <a:pt x="85" y="73"/>
                      <a:pt x="86" y="72"/>
                      <a:pt x="87" y="71"/>
                    </a:cubicBezTo>
                    <a:cubicBezTo>
                      <a:pt x="87" y="71"/>
                      <a:pt x="87" y="71"/>
                      <a:pt x="86" y="71"/>
                    </a:cubicBezTo>
                    <a:cubicBezTo>
                      <a:pt x="85" y="70"/>
                      <a:pt x="85" y="69"/>
                      <a:pt x="85" y="68"/>
                    </a:cubicBezTo>
                    <a:cubicBezTo>
                      <a:pt x="86" y="67"/>
                      <a:pt x="86" y="67"/>
                      <a:pt x="86" y="66"/>
                    </a:cubicBezTo>
                    <a:cubicBezTo>
                      <a:pt x="87" y="65"/>
                      <a:pt x="88" y="65"/>
                      <a:pt x="89" y="65"/>
                    </a:cubicBezTo>
                    <a:cubicBezTo>
                      <a:pt x="89" y="65"/>
                      <a:pt x="90" y="65"/>
                      <a:pt x="90" y="66"/>
                    </a:cubicBezTo>
                    <a:cubicBezTo>
                      <a:pt x="90" y="64"/>
                      <a:pt x="91" y="63"/>
                      <a:pt x="91" y="61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89" y="61"/>
                      <a:pt x="89" y="60"/>
                      <a:pt x="89" y="59"/>
                    </a:cubicBezTo>
                    <a:cubicBezTo>
                      <a:pt x="89" y="58"/>
                      <a:pt x="89" y="57"/>
                      <a:pt x="90" y="57"/>
                    </a:cubicBezTo>
                    <a:cubicBezTo>
                      <a:pt x="90" y="56"/>
                      <a:pt x="91" y="55"/>
                      <a:pt x="92" y="55"/>
                    </a:cubicBezTo>
                    <a:cubicBezTo>
                      <a:pt x="92" y="55"/>
                      <a:pt x="93" y="55"/>
                      <a:pt x="93" y="56"/>
                    </a:cubicBezTo>
                    <a:cubicBezTo>
                      <a:pt x="93" y="54"/>
                      <a:pt x="93" y="53"/>
                      <a:pt x="93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93" y="51"/>
                      <a:pt x="93" y="51"/>
                    </a:cubicBezTo>
                    <a:close/>
                    <a:moveTo>
                      <a:pt x="47" y="82"/>
                    </a:moveTo>
                    <a:cubicBezTo>
                      <a:pt x="28" y="82"/>
                      <a:pt x="12" y="66"/>
                      <a:pt x="12" y="47"/>
                    </a:cubicBezTo>
                    <a:cubicBezTo>
                      <a:pt x="12" y="28"/>
                      <a:pt x="28" y="12"/>
                      <a:pt x="47" y="12"/>
                    </a:cubicBezTo>
                    <a:cubicBezTo>
                      <a:pt x="66" y="12"/>
                      <a:pt x="82" y="28"/>
                      <a:pt x="82" y="47"/>
                    </a:cubicBezTo>
                    <a:cubicBezTo>
                      <a:pt x="82" y="66"/>
                      <a:pt x="66" y="82"/>
                      <a:pt x="47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Group 174"/>
          <p:cNvGrpSpPr/>
          <p:nvPr/>
        </p:nvGrpSpPr>
        <p:grpSpPr>
          <a:xfrm>
            <a:off x="774609" y="5488038"/>
            <a:ext cx="4532856" cy="829480"/>
            <a:chOff x="801648" y="5188565"/>
            <a:chExt cx="4649082" cy="850748"/>
          </a:xfrm>
        </p:grpSpPr>
        <p:sp>
          <p:nvSpPr>
            <p:cNvPr id="127" name="Rectangle 126"/>
            <p:cNvSpPr/>
            <p:nvPr/>
          </p:nvSpPr>
          <p:spPr>
            <a:xfrm>
              <a:off x="801648" y="5188565"/>
              <a:ext cx="4649082" cy="850748"/>
            </a:xfrm>
            <a:prstGeom prst="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8720"/>
              <a:endParaRPr lang="en-IN" sz="1820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78" name="Chevron 77"/>
            <p:cNvSpPr/>
            <p:nvPr/>
          </p:nvSpPr>
          <p:spPr>
            <a:xfrm>
              <a:off x="939113" y="5275134"/>
              <a:ext cx="3076834" cy="669216"/>
            </a:xfrm>
            <a:prstGeom prst="chevron">
              <a:avLst>
                <a:gd name="adj" fmla="val 0"/>
              </a:avLst>
            </a:prstGeom>
          </p:spPr>
          <p:txBody>
            <a:bodyPr wrap="square">
              <a:spAutoFit/>
            </a:bodyPr>
            <a:lstStyle/>
            <a:p>
              <a:pPr defTabSz="1188720"/>
              <a:r>
                <a:rPr lang="en-IN" sz="1820" kern="0" dirty="0"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Converged services for IT &amp; Telecom</a:t>
              </a:r>
            </a:p>
          </p:txBody>
        </p:sp>
        <p:grpSp>
          <p:nvGrpSpPr>
            <p:cNvPr id="12" name="Group 1370"/>
            <p:cNvGrpSpPr>
              <a:grpSpLocks/>
            </p:cNvGrpSpPr>
            <p:nvPr/>
          </p:nvGrpSpPr>
          <p:grpSpPr bwMode="auto">
            <a:xfrm>
              <a:off x="4505827" y="5299368"/>
              <a:ext cx="603250" cy="600075"/>
              <a:chOff x="7137400" y="260350"/>
              <a:chExt cx="603250" cy="600075"/>
            </a:xfrm>
            <a:solidFill>
              <a:schemeClr val="bg1"/>
            </a:solidFill>
          </p:grpSpPr>
          <p:sp>
            <p:nvSpPr>
              <p:cNvPr id="156" name="Freeform 344"/>
              <p:cNvSpPr>
                <a:spLocks noEditPoints="1"/>
              </p:cNvSpPr>
              <p:nvPr/>
            </p:nvSpPr>
            <p:spPr bwMode="auto">
              <a:xfrm>
                <a:off x="7264400" y="546100"/>
                <a:ext cx="368300" cy="196850"/>
              </a:xfrm>
              <a:custGeom>
                <a:avLst/>
                <a:gdLst>
                  <a:gd name="T0" fmla="*/ 2147483646 w 232"/>
                  <a:gd name="T1" fmla="*/ 2147483646 h 124"/>
                  <a:gd name="T2" fmla="*/ 2147483646 w 232"/>
                  <a:gd name="T3" fmla="*/ 2147483646 h 124"/>
                  <a:gd name="T4" fmla="*/ 2147483646 w 232"/>
                  <a:gd name="T5" fmla="*/ 2147483646 h 124"/>
                  <a:gd name="T6" fmla="*/ 2147483646 w 232"/>
                  <a:gd name="T7" fmla="*/ 2147483646 h 124"/>
                  <a:gd name="T8" fmla="*/ 2147483646 w 232"/>
                  <a:gd name="T9" fmla="*/ 2147483646 h 124"/>
                  <a:gd name="T10" fmla="*/ 2147483646 w 232"/>
                  <a:gd name="T11" fmla="*/ 2147483646 h 124"/>
                  <a:gd name="T12" fmla="*/ 2147483646 w 232"/>
                  <a:gd name="T13" fmla="*/ 2147483646 h 124"/>
                  <a:gd name="T14" fmla="*/ 2147483646 w 232"/>
                  <a:gd name="T15" fmla="*/ 2147483646 h 124"/>
                  <a:gd name="T16" fmla="*/ 2147483646 w 232"/>
                  <a:gd name="T17" fmla="*/ 2147483646 h 124"/>
                  <a:gd name="T18" fmla="*/ 2147483646 w 232"/>
                  <a:gd name="T19" fmla="*/ 0 h 124"/>
                  <a:gd name="T20" fmla="*/ 0 w 232"/>
                  <a:gd name="T21" fmla="*/ 0 h 124"/>
                  <a:gd name="T22" fmla="*/ 0 w 232"/>
                  <a:gd name="T23" fmla="*/ 2147483646 h 124"/>
                  <a:gd name="T24" fmla="*/ 2147483646 w 232"/>
                  <a:gd name="T25" fmla="*/ 2147483646 h 124"/>
                  <a:gd name="T26" fmla="*/ 2147483646 w 232"/>
                  <a:gd name="T27" fmla="*/ 0 h 124"/>
                  <a:gd name="T28" fmla="*/ 2147483646 w 232"/>
                  <a:gd name="T29" fmla="*/ 0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32" h="124">
                    <a:moveTo>
                      <a:pt x="168" y="86"/>
                    </a:moveTo>
                    <a:lnTo>
                      <a:pt x="150" y="104"/>
                    </a:lnTo>
                    <a:lnTo>
                      <a:pt x="128" y="82"/>
                    </a:lnTo>
                    <a:lnTo>
                      <a:pt x="116" y="104"/>
                    </a:lnTo>
                    <a:lnTo>
                      <a:pt x="98" y="32"/>
                    </a:lnTo>
                    <a:lnTo>
                      <a:pt x="168" y="52"/>
                    </a:lnTo>
                    <a:lnTo>
                      <a:pt x="146" y="64"/>
                    </a:lnTo>
                    <a:lnTo>
                      <a:pt x="168" y="86"/>
                    </a:lnTo>
                    <a:close/>
                    <a:moveTo>
                      <a:pt x="232" y="0"/>
                    </a:moveTo>
                    <a:lnTo>
                      <a:pt x="0" y="0"/>
                    </a:lnTo>
                    <a:lnTo>
                      <a:pt x="0" y="124"/>
                    </a:lnTo>
                    <a:lnTo>
                      <a:pt x="232" y="124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7" name="Freeform 345"/>
              <p:cNvSpPr>
                <a:spLocks noEditPoints="1"/>
              </p:cNvSpPr>
              <p:nvPr/>
            </p:nvSpPr>
            <p:spPr bwMode="auto">
              <a:xfrm>
                <a:off x="7137400" y="260350"/>
                <a:ext cx="603250" cy="600075"/>
              </a:xfrm>
              <a:custGeom>
                <a:avLst/>
                <a:gdLst>
                  <a:gd name="T0" fmla="*/ 2147483646 w 190"/>
                  <a:gd name="T1" fmla="*/ 2147483646 h 189"/>
                  <a:gd name="T2" fmla="*/ 2147483646 w 190"/>
                  <a:gd name="T3" fmla="*/ 2147483646 h 189"/>
                  <a:gd name="T4" fmla="*/ 2147483646 w 190"/>
                  <a:gd name="T5" fmla="*/ 2147483646 h 189"/>
                  <a:gd name="T6" fmla="*/ 2147483646 w 190"/>
                  <a:gd name="T7" fmla="*/ 2147483646 h 189"/>
                  <a:gd name="T8" fmla="*/ 2147483646 w 190"/>
                  <a:gd name="T9" fmla="*/ 2147483646 h 189"/>
                  <a:gd name="T10" fmla="*/ 2147483646 w 190"/>
                  <a:gd name="T11" fmla="*/ 2147483646 h 189"/>
                  <a:gd name="T12" fmla="*/ 2147483646 w 190"/>
                  <a:gd name="T13" fmla="*/ 2147483646 h 189"/>
                  <a:gd name="T14" fmla="*/ 2147483646 w 190"/>
                  <a:gd name="T15" fmla="*/ 2147483646 h 189"/>
                  <a:gd name="T16" fmla="*/ 2147483646 w 190"/>
                  <a:gd name="T17" fmla="*/ 2147483646 h 189"/>
                  <a:gd name="T18" fmla="*/ 2147483646 w 190"/>
                  <a:gd name="T19" fmla="*/ 2147483646 h 189"/>
                  <a:gd name="T20" fmla="*/ 2147483646 w 190"/>
                  <a:gd name="T21" fmla="*/ 2147483646 h 189"/>
                  <a:gd name="T22" fmla="*/ 2147483646 w 190"/>
                  <a:gd name="T23" fmla="*/ 2147483646 h 189"/>
                  <a:gd name="T24" fmla="*/ 2147483646 w 190"/>
                  <a:gd name="T25" fmla="*/ 2147483646 h 189"/>
                  <a:gd name="T26" fmla="*/ 2147483646 w 190"/>
                  <a:gd name="T27" fmla="*/ 2147483646 h 189"/>
                  <a:gd name="T28" fmla="*/ 2147483646 w 190"/>
                  <a:gd name="T29" fmla="*/ 2147483646 h 189"/>
                  <a:gd name="T30" fmla="*/ 2147483646 w 190"/>
                  <a:gd name="T31" fmla="*/ 2147483646 h 189"/>
                  <a:gd name="T32" fmla="*/ 2147483646 w 190"/>
                  <a:gd name="T33" fmla="*/ 2147483646 h 189"/>
                  <a:gd name="T34" fmla="*/ 2147483646 w 190"/>
                  <a:gd name="T35" fmla="*/ 2147483646 h 189"/>
                  <a:gd name="T36" fmla="*/ 2147483646 w 190"/>
                  <a:gd name="T37" fmla="*/ 2147483646 h 189"/>
                  <a:gd name="T38" fmla="*/ 2147483646 w 190"/>
                  <a:gd name="T39" fmla="*/ 2147483646 h 189"/>
                  <a:gd name="T40" fmla="*/ 2147483646 w 190"/>
                  <a:gd name="T41" fmla="*/ 2147483646 h 189"/>
                  <a:gd name="T42" fmla="*/ 2147483646 w 190"/>
                  <a:gd name="T43" fmla="*/ 2147483646 h 189"/>
                  <a:gd name="T44" fmla="*/ 2147483646 w 190"/>
                  <a:gd name="T45" fmla="*/ 2147483646 h 189"/>
                  <a:gd name="T46" fmla="*/ 2147483646 w 190"/>
                  <a:gd name="T47" fmla="*/ 2147483646 h 189"/>
                  <a:gd name="T48" fmla="*/ 2147483646 w 190"/>
                  <a:gd name="T49" fmla="*/ 2147483646 h 189"/>
                  <a:gd name="T50" fmla="*/ 2147483646 w 190"/>
                  <a:gd name="T51" fmla="*/ 2147483646 h 189"/>
                  <a:gd name="T52" fmla="*/ 2147483646 w 190"/>
                  <a:gd name="T53" fmla="*/ 2147483646 h 189"/>
                  <a:gd name="T54" fmla="*/ 2147483646 w 190"/>
                  <a:gd name="T55" fmla="*/ 2147483646 h 189"/>
                  <a:gd name="T56" fmla="*/ 2147483646 w 190"/>
                  <a:gd name="T57" fmla="*/ 2147483646 h 189"/>
                  <a:gd name="T58" fmla="*/ 2147483646 w 190"/>
                  <a:gd name="T59" fmla="*/ 2147483646 h 189"/>
                  <a:gd name="T60" fmla="*/ 2147483646 w 190"/>
                  <a:gd name="T61" fmla="*/ 2147483646 h 189"/>
                  <a:gd name="T62" fmla="*/ 2147483646 w 190"/>
                  <a:gd name="T63" fmla="*/ 2147483646 h 189"/>
                  <a:gd name="T64" fmla="*/ 2147483646 w 190"/>
                  <a:gd name="T65" fmla="*/ 2147483646 h 189"/>
                  <a:gd name="T66" fmla="*/ 2147483646 w 190"/>
                  <a:gd name="T67" fmla="*/ 2147483646 h 189"/>
                  <a:gd name="T68" fmla="*/ 2147483646 w 190"/>
                  <a:gd name="T69" fmla="*/ 0 h 189"/>
                  <a:gd name="T70" fmla="*/ 2147483646 w 190"/>
                  <a:gd name="T71" fmla="*/ 2147483646 h 189"/>
                  <a:gd name="T72" fmla="*/ 2147483646 w 190"/>
                  <a:gd name="T73" fmla="*/ 2147483646 h 189"/>
                  <a:gd name="T74" fmla="*/ 2147483646 w 190"/>
                  <a:gd name="T75" fmla="*/ 2147483646 h 189"/>
                  <a:gd name="T76" fmla="*/ 0 w 190"/>
                  <a:gd name="T77" fmla="*/ 2147483646 h 189"/>
                  <a:gd name="T78" fmla="*/ 2147483646 w 190"/>
                  <a:gd name="T79" fmla="*/ 2147483646 h 189"/>
                  <a:gd name="T80" fmla="*/ 2147483646 w 190"/>
                  <a:gd name="T81" fmla="*/ 2147483646 h 189"/>
                  <a:gd name="T82" fmla="*/ 2147483646 w 190"/>
                  <a:gd name="T83" fmla="*/ 2147483646 h 189"/>
                  <a:gd name="T84" fmla="*/ 2147483646 w 190"/>
                  <a:gd name="T85" fmla="*/ 2147483646 h 189"/>
                  <a:gd name="T86" fmla="*/ 2147483646 w 190"/>
                  <a:gd name="T87" fmla="*/ 2147483646 h 189"/>
                  <a:gd name="T88" fmla="*/ 2147483646 w 190"/>
                  <a:gd name="T89" fmla="*/ 2147483646 h 189"/>
                  <a:gd name="T90" fmla="*/ 2147483646 w 190"/>
                  <a:gd name="T91" fmla="*/ 2147483646 h 189"/>
                  <a:gd name="T92" fmla="*/ 2147483646 w 190"/>
                  <a:gd name="T93" fmla="*/ 2147483646 h 189"/>
                  <a:gd name="T94" fmla="*/ 2147483646 w 190"/>
                  <a:gd name="T95" fmla="*/ 2147483646 h 189"/>
                  <a:gd name="T96" fmla="*/ 2147483646 w 190"/>
                  <a:gd name="T97" fmla="*/ 2147483646 h 189"/>
                  <a:gd name="T98" fmla="*/ 2147483646 w 190"/>
                  <a:gd name="T99" fmla="*/ 2147483646 h 189"/>
                  <a:gd name="T100" fmla="*/ 2147483646 w 190"/>
                  <a:gd name="T101" fmla="*/ 2147483646 h 189"/>
                  <a:gd name="T102" fmla="*/ 2147483646 w 190"/>
                  <a:gd name="T103" fmla="*/ 2147483646 h 1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0" h="189">
                    <a:moveTo>
                      <a:pt x="177" y="172"/>
                    </a:moveTo>
                    <a:cubicBezTo>
                      <a:pt x="177" y="176"/>
                      <a:pt x="173" y="179"/>
                      <a:pt x="169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9"/>
                      <a:pt x="19" y="176"/>
                      <a:pt x="19" y="172"/>
                    </a:cubicBezTo>
                    <a:cubicBezTo>
                      <a:pt x="19" y="170"/>
                      <a:pt x="19" y="170"/>
                      <a:pt x="19" y="170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74" y="169"/>
                      <a:pt x="74" y="169"/>
                      <a:pt x="74" y="169"/>
                    </a:cubicBezTo>
                    <a:cubicBezTo>
                      <a:pt x="74" y="170"/>
                      <a:pt x="75" y="171"/>
                      <a:pt x="76" y="171"/>
                    </a:cubicBezTo>
                    <a:cubicBezTo>
                      <a:pt x="120" y="171"/>
                      <a:pt x="120" y="171"/>
                      <a:pt x="120" y="171"/>
                    </a:cubicBezTo>
                    <a:cubicBezTo>
                      <a:pt x="121" y="171"/>
                      <a:pt x="122" y="170"/>
                      <a:pt x="122" y="169"/>
                    </a:cubicBezTo>
                    <a:cubicBezTo>
                      <a:pt x="177" y="169"/>
                      <a:pt x="177" y="169"/>
                      <a:pt x="177" y="169"/>
                    </a:cubicBezTo>
                    <a:cubicBezTo>
                      <a:pt x="177" y="169"/>
                      <a:pt x="177" y="169"/>
                      <a:pt x="177" y="170"/>
                    </a:cubicBezTo>
                    <a:cubicBezTo>
                      <a:pt x="177" y="172"/>
                      <a:pt x="177" y="172"/>
                      <a:pt x="177" y="172"/>
                    </a:cubicBezTo>
                    <a:close/>
                    <a:moveTo>
                      <a:pt x="31" y="85"/>
                    </a:moveTo>
                    <a:cubicBezTo>
                      <a:pt x="31" y="83"/>
                      <a:pt x="33" y="82"/>
                      <a:pt x="35" y="82"/>
                    </a:cubicBezTo>
                    <a:cubicBezTo>
                      <a:pt x="161" y="82"/>
                      <a:pt x="161" y="82"/>
                      <a:pt x="161" y="82"/>
                    </a:cubicBezTo>
                    <a:cubicBezTo>
                      <a:pt x="163" y="82"/>
                      <a:pt x="164" y="83"/>
                      <a:pt x="164" y="85"/>
                    </a:cubicBez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13" y="159"/>
                      <a:pt x="113" y="159"/>
                      <a:pt x="113" y="159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82" y="159"/>
                      <a:pt x="82" y="159"/>
                      <a:pt x="82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31" y="85"/>
                      <a:pt x="31" y="85"/>
                      <a:pt x="31" y="85"/>
                    </a:cubicBezTo>
                    <a:close/>
                    <a:moveTo>
                      <a:pt x="185" y="159"/>
                    </a:moveTo>
                    <a:cubicBezTo>
                      <a:pt x="177" y="159"/>
                      <a:pt x="177" y="159"/>
                      <a:pt x="177" y="159"/>
                    </a:cubicBezTo>
                    <a:cubicBezTo>
                      <a:pt x="174" y="159"/>
                      <a:pt x="174" y="159"/>
                      <a:pt x="174" y="159"/>
                    </a:cubicBezTo>
                    <a:cubicBezTo>
                      <a:pt x="174" y="114"/>
                      <a:pt x="174" y="114"/>
                      <a:pt x="174" y="114"/>
                    </a:cubicBezTo>
                    <a:cubicBezTo>
                      <a:pt x="175" y="113"/>
                      <a:pt x="176" y="112"/>
                      <a:pt x="177" y="111"/>
                    </a:cubicBezTo>
                    <a:cubicBezTo>
                      <a:pt x="185" y="104"/>
                      <a:pt x="190" y="94"/>
                      <a:pt x="190" y="82"/>
                    </a:cubicBezTo>
                    <a:cubicBezTo>
                      <a:pt x="190" y="61"/>
                      <a:pt x="172" y="43"/>
                      <a:pt x="150" y="43"/>
                    </a:cubicBezTo>
                    <a:cubicBezTo>
                      <a:pt x="146" y="43"/>
                      <a:pt x="142" y="44"/>
                      <a:pt x="138" y="45"/>
                    </a:cubicBezTo>
                    <a:cubicBezTo>
                      <a:pt x="136" y="20"/>
                      <a:pt x="115" y="0"/>
                      <a:pt x="89" y="0"/>
                    </a:cubicBezTo>
                    <a:cubicBezTo>
                      <a:pt x="61" y="0"/>
                      <a:pt x="39" y="23"/>
                      <a:pt x="39" y="50"/>
                    </a:cubicBezTo>
                    <a:cubicBezTo>
                      <a:pt x="39" y="53"/>
                      <a:pt x="39" y="57"/>
                      <a:pt x="4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13" y="60"/>
                      <a:pt x="0" y="74"/>
                      <a:pt x="0" y="91"/>
                    </a:cubicBezTo>
                    <a:cubicBezTo>
                      <a:pt x="0" y="105"/>
                      <a:pt x="9" y="117"/>
                      <a:pt x="22" y="120"/>
                    </a:cubicBezTo>
                    <a:cubicBezTo>
                      <a:pt x="22" y="159"/>
                      <a:pt x="22" y="159"/>
                      <a:pt x="22" y="159"/>
                    </a:cubicBezTo>
                    <a:cubicBezTo>
                      <a:pt x="19" y="159"/>
                      <a:pt x="19" y="159"/>
                      <a:pt x="19" y="159"/>
                    </a:cubicBezTo>
                    <a:cubicBezTo>
                      <a:pt x="11" y="159"/>
                      <a:pt x="11" y="159"/>
                      <a:pt x="11" y="159"/>
                    </a:cubicBezTo>
                    <a:cubicBezTo>
                      <a:pt x="10" y="168"/>
                      <a:pt x="10" y="168"/>
                      <a:pt x="10" y="168"/>
                    </a:cubicBezTo>
                    <a:cubicBezTo>
                      <a:pt x="10" y="168"/>
                      <a:pt x="10" y="169"/>
                      <a:pt x="10" y="170"/>
                    </a:cubicBezTo>
                    <a:cubicBezTo>
                      <a:pt x="10" y="172"/>
                      <a:pt x="10" y="172"/>
                      <a:pt x="10" y="172"/>
                    </a:cubicBezTo>
                    <a:cubicBezTo>
                      <a:pt x="10" y="181"/>
                      <a:pt x="17" y="189"/>
                      <a:pt x="26" y="189"/>
                    </a:cubicBezTo>
                    <a:cubicBezTo>
                      <a:pt x="169" y="189"/>
                      <a:pt x="169" y="189"/>
                      <a:pt x="169" y="189"/>
                    </a:cubicBezTo>
                    <a:cubicBezTo>
                      <a:pt x="179" y="189"/>
                      <a:pt x="186" y="181"/>
                      <a:pt x="186" y="172"/>
                    </a:cubicBezTo>
                    <a:cubicBezTo>
                      <a:pt x="186" y="170"/>
                      <a:pt x="186" y="170"/>
                      <a:pt x="186" y="170"/>
                    </a:cubicBezTo>
                    <a:cubicBezTo>
                      <a:pt x="186" y="169"/>
                      <a:pt x="186" y="168"/>
                      <a:pt x="186" y="167"/>
                    </a:cubicBezTo>
                    <a:cubicBezTo>
                      <a:pt x="185" y="159"/>
                      <a:pt x="185" y="159"/>
                      <a:pt x="185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roup 160"/>
            <p:cNvGrpSpPr/>
            <p:nvPr/>
          </p:nvGrpSpPr>
          <p:grpSpPr>
            <a:xfrm rot="18917828">
              <a:off x="5064534" y="5287728"/>
              <a:ext cx="163095" cy="257384"/>
              <a:chOff x="-440108" y="5114996"/>
              <a:chExt cx="203200" cy="320675"/>
            </a:xfrm>
          </p:grpSpPr>
          <p:sp>
            <p:nvSpPr>
              <p:cNvPr id="158" name="Freeform 217"/>
              <p:cNvSpPr>
                <a:spLocks/>
              </p:cNvSpPr>
              <p:nvPr/>
            </p:nvSpPr>
            <p:spPr bwMode="auto">
              <a:xfrm>
                <a:off x="-348033" y="5114996"/>
                <a:ext cx="111125" cy="320675"/>
              </a:xfrm>
              <a:custGeom>
                <a:avLst/>
                <a:gdLst>
                  <a:gd name="T0" fmla="*/ 2147483646 w 35"/>
                  <a:gd name="T1" fmla="*/ 2147483646 h 101"/>
                  <a:gd name="T2" fmla="*/ 2147483646 w 35"/>
                  <a:gd name="T3" fmla="*/ 2147483646 h 101"/>
                  <a:gd name="T4" fmla="*/ 2147483646 w 35"/>
                  <a:gd name="T5" fmla="*/ 2147483646 h 101"/>
                  <a:gd name="T6" fmla="*/ 2147483646 w 35"/>
                  <a:gd name="T7" fmla="*/ 2147483646 h 101"/>
                  <a:gd name="T8" fmla="*/ 2147483646 w 35"/>
                  <a:gd name="T9" fmla="*/ 2147483646 h 101"/>
                  <a:gd name="T10" fmla="*/ 2147483646 w 35"/>
                  <a:gd name="T11" fmla="*/ 2147483646 h 101"/>
                  <a:gd name="T12" fmla="*/ 2147483646 w 35"/>
                  <a:gd name="T13" fmla="*/ 2147483646 h 101"/>
                  <a:gd name="T14" fmla="*/ 2147483646 w 35"/>
                  <a:gd name="T15" fmla="*/ 2147483646 h 101"/>
                  <a:gd name="T16" fmla="*/ 2147483646 w 35"/>
                  <a:gd name="T17" fmla="*/ 2147483646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101">
                    <a:moveTo>
                      <a:pt x="10" y="1"/>
                    </a:moveTo>
                    <a:cubicBezTo>
                      <a:pt x="14" y="0"/>
                      <a:pt x="18" y="6"/>
                      <a:pt x="21" y="10"/>
                    </a:cubicBezTo>
                    <a:cubicBezTo>
                      <a:pt x="29" y="20"/>
                      <a:pt x="35" y="36"/>
                      <a:pt x="34" y="55"/>
                    </a:cubicBezTo>
                    <a:cubicBezTo>
                      <a:pt x="33" y="71"/>
                      <a:pt x="28" y="83"/>
                      <a:pt x="20" y="93"/>
                    </a:cubicBezTo>
                    <a:cubicBezTo>
                      <a:pt x="18" y="95"/>
                      <a:pt x="15" y="101"/>
                      <a:pt x="10" y="100"/>
                    </a:cubicBezTo>
                    <a:cubicBezTo>
                      <a:pt x="2" y="98"/>
                      <a:pt x="11" y="88"/>
                      <a:pt x="13" y="86"/>
                    </a:cubicBezTo>
                    <a:cubicBezTo>
                      <a:pt x="19" y="78"/>
                      <a:pt x="25" y="64"/>
                      <a:pt x="25" y="50"/>
                    </a:cubicBezTo>
                    <a:cubicBezTo>
                      <a:pt x="24" y="33"/>
                      <a:pt x="19" y="24"/>
                      <a:pt x="12" y="15"/>
                    </a:cubicBezTo>
                    <a:cubicBezTo>
                      <a:pt x="11" y="13"/>
                      <a:pt x="0" y="3"/>
                      <a:pt x="1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59" name="Freeform 219"/>
              <p:cNvSpPr>
                <a:spLocks/>
              </p:cNvSpPr>
              <p:nvPr/>
            </p:nvSpPr>
            <p:spPr bwMode="auto">
              <a:xfrm>
                <a:off x="-386133" y="5162621"/>
                <a:ext cx="79375" cy="215900"/>
              </a:xfrm>
              <a:custGeom>
                <a:avLst/>
                <a:gdLst>
                  <a:gd name="T0" fmla="*/ 2147483646 w 25"/>
                  <a:gd name="T1" fmla="*/ 2147483646 h 68"/>
                  <a:gd name="T2" fmla="*/ 2147483646 w 25"/>
                  <a:gd name="T3" fmla="*/ 2147483646 h 68"/>
                  <a:gd name="T4" fmla="*/ 2147483646 w 25"/>
                  <a:gd name="T5" fmla="*/ 2147483646 h 68"/>
                  <a:gd name="T6" fmla="*/ 2147483646 w 25"/>
                  <a:gd name="T7" fmla="*/ 2147483646 h 68"/>
                  <a:gd name="T8" fmla="*/ 2147483646 w 25"/>
                  <a:gd name="T9" fmla="*/ 2147483646 h 68"/>
                  <a:gd name="T10" fmla="*/ 2147483646 w 25"/>
                  <a:gd name="T11" fmla="*/ 2147483646 h 68"/>
                  <a:gd name="T12" fmla="*/ 2147483646 w 25"/>
                  <a:gd name="T13" fmla="*/ 2147483646 h 68"/>
                  <a:gd name="T14" fmla="*/ 2147483646 w 25"/>
                  <a:gd name="T15" fmla="*/ 2147483646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68">
                    <a:moveTo>
                      <a:pt x="6" y="3"/>
                    </a:moveTo>
                    <a:cubicBezTo>
                      <a:pt x="15" y="0"/>
                      <a:pt x="23" y="21"/>
                      <a:pt x="24" y="30"/>
                    </a:cubicBezTo>
                    <a:cubicBezTo>
                      <a:pt x="25" y="40"/>
                      <a:pt x="23" y="50"/>
                      <a:pt x="19" y="57"/>
                    </a:cubicBezTo>
                    <a:cubicBezTo>
                      <a:pt x="16" y="61"/>
                      <a:pt x="13" y="68"/>
                      <a:pt x="8" y="68"/>
                    </a:cubicBezTo>
                    <a:cubicBezTo>
                      <a:pt x="5" y="68"/>
                      <a:pt x="3" y="66"/>
                      <a:pt x="3" y="64"/>
                    </a:cubicBezTo>
                    <a:cubicBezTo>
                      <a:pt x="2" y="59"/>
                      <a:pt x="7" y="57"/>
                      <a:pt x="10" y="53"/>
                    </a:cubicBezTo>
                    <a:cubicBezTo>
                      <a:pt x="17" y="41"/>
                      <a:pt x="14" y="25"/>
                      <a:pt x="6" y="14"/>
                    </a:cubicBezTo>
                    <a:cubicBezTo>
                      <a:pt x="5" y="12"/>
                      <a:pt x="0" y="6"/>
                      <a:pt x="6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60" name="Freeform 221"/>
              <p:cNvSpPr>
                <a:spLocks/>
              </p:cNvSpPr>
              <p:nvPr/>
            </p:nvSpPr>
            <p:spPr bwMode="auto">
              <a:xfrm>
                <a:off x="-440108" y="5219771"/>
                <a:ext cx="63500" cy="107950"/>
              </a:xfrm>
              <a:custGeom>
                <a:avLst/>
                <a:gdLst>
                  <a:gd name="T0" fmla="*/ 2147483646 w 20"/>
                  <a:gd name="T1" fmla="*/ 2147483646 h 34"/>
                  <a:gd name="T2" fmla="*/ 2147483646 w 20"/>
                  <a:gd name="T3" fmla="*/ 2147483646 h 34"/>
                  <a:gd name="T4" fmla="*/ 2147483646 w 20"/>
                  <a:gd name="T5" fmla="*/ 2147483646 h 34"/>
                  <a:gd name="T6" fmla="*/ 2147483646 w 20"/>
                  <a:gd name="T7" fmla="*/ 2147483646 h 34"/>
                  <a:gd name="T8" fmla="*/ 2147483646 w 20"/>
                  <a:gd name="T9" fmla="*/ 2147483646 h 34"/>
                  <a:gd name="T10" fmla="*/ 2147483646 w 20"/>
                  <a:gd name="T11" fmla="*/ 2147483646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4">
                    <a:moveTo>
                      <a:pt x="8" y="3"/>
                    </a:moveTo>
                    <a:cubicBezTo>
                      <a:pt x="13" y="0"/>
                      <a:pt x="18" y="8"/>
                      <a:pt x="19" y="14"/>
                    </a:cubicBezTo>
                    <a:cubicBezTo>
                      <a:pt x="20" y="23"/>
                      <a:pt x="15" y="33"/>
                      <a:pt x="10" y="33"/>
                    </a:cubicBezTo>
                    <a:cubicBezTo>
                      <a:pt x="7" y="34"/>
                      <a:pt x="5" y="32"/>
                      <a:pt x="4" y="29"/>
                    </a:cubicBezTo>
                    <a:cubicBezTo>
                      <a:pt x="4" y="26"/>
                      <a:pt x="8" y="25"/>
                      <a:pt x="9" y="21"/>
                    </a:cubicBezTo>
                    <a:cubicBezTo>
                      <a:pt x="11" y="14"/>
                      <a:pt x="0" y="6"/>
                      <a:pt x="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188720"/>
                <a:endParaRPr lang="en-IN" sz="182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" name="Group 169"/>
          <p:cNvGrpSpPr/>
          <p:nvPr/>
        </p:nvGrpSpPr>
        <p:grpSpPr>
          <a:xfrm>
            <a:off x="5984270" y="2854832"/>
            <a:ext cx="5554504" cy="636623"/>
            <a:chOff x="6096000" y="2487844"/>
            <a:chExt cx="5696927" cy="652947"/>
          </a:xfrm>
        </p:grpSpPr>
        <p:sp>
          <p:nvSpPr>
            <p:cNvPr id="73" name="Rectangle 72"/>
            <p:cNvSpPr/>
            <p:nvPr/>
          </p:nvSpPr>
          <p:spPr>
            <a:xfrm>
              <a:off x="6096000" y="2607313"/>
              <a:ext cx="5696927" cy="533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2880" indent="-222880" defTabSz="1188720">
                <a:buFont typeface="Arial" panose="020B0604020202020204" pitchFamily="34" charset="0"/>
                <a:buChar char="•"/>
              </a:pPr>
              <a:r>
                <a:rPr lang="en-IN" sz="120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Service catalogue based Managed Services</a:t>
              </a:r>
            </a:p>
            <a:p>
              <a:pPr marL="222880" indent="-222880" defTabSz="1188720">
                <a:buFont typeface="Arial" panose="020B0604020202020204" pitchFamily="34" charset="0"/>
                <a:buChar char="•"/>
              </a:pPr>
              <a:r>
                <a:rPr lang="en-IN" sz="120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Outcome focussed KPI driven SLA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6204763" y="2487844"/>
              <a:ext cx="526154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1"/>
          <p:cNvGrpSpPr/>
          <p:nvPr/>
        </p:nvGrpSpPr>
        <p:grpSpPr>
          <a:xfrm>
            <a:off x="5984270" y="3633516"/>
            <a:ext cx="5554504" cy="930327"/>
            <a:chOff x="6096000" y="3286495"/>
            <a:chExt cx="5696927" cy="954181"/>
          </a:xfrm>
        </p:grpSpPr>
        <p:sp>
          <p:nvSpPr>
            <p:cNvPr id="75" name="Rectangle 74"/>
            <p:cNvSpPr/>
            <p:nvPr/>
          </p:nvSpPr>
          <p:spPr>
            <a:xfrm>
              <a:off x="6096000" y="3320546"/>
              <a:ext cx="5696927" cy="920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2880" indent="-222880" defTabSz="1188720">
                <a:buFont typeface="Arial" panose="020B0604020202020204" pitchFamily="34" charset="0"/>
                <a:buChar char="•"/>
              </a:pPr>
              <a:r>
                <a:rPr lang="en-IN" sz="120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All services delivered as pay-per-use in the following models</a:t>
              </a:r>
            </a:p>
            <a:p>
              <a:pPr marL="0" lvl="3" defTabSz="1188720"/>
              <a:r>
                <a:rPr lang="en-IN" sz="120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	Component Aligned </a:t>
              </a:r>
            </a:p>
            <a:p>
              <a:pPr marL="0" lvl="1" defTabSz="1188720"/>
              <a:r>
                <a:rPr lang="en-IN" sz="120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	Usage Aligned</a:t>
              </a:r>
            </a:p>
            <a:p>
              <a:pPr marL="0" lvl="1" defTabSz="1188720"/>
              <a:r>
                <a:rPr lang="en-IN" sz="120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	Business Outcome Aligned</a:t>
              </a: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6204763" y="3286495"/>
              <a:ext cx="526154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73"/>
          <p:cNvGrpSpPr/>
          <p:nvPr/>
        </p:nvGrpSpPr>
        <p:grpSpPr>
          <a:xfrm>
            <a:off x="5984270" y="4604056"/>
            <a:ext cx="5554504" cy="770873"/>
            <a:chOff x="6096000" y="4281920"/>
            <a:chExt cx="5696927" cy="790639"/>
          </a:xfrm>
        </p:grpSpPr>
        <p:sp>
          <p:nvSpPr>
            <p:cNvPr id="77" name="Rectangle 76"/>
            <p:cNvSpPr/>
            <p:nvPr/>
          </p:nvSpPr>
          <p:spPr>
            <a:xfrm>
              <a:off x="6096000" y="4293108"/>
              <a:ext cx="5696927" cy="779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2880" indent="-222880" defTabSz="1188720">
                <a:buFont typeface="Arial" panose="020B0604020202020204" pitchFamily="34" charset="0"/>
                <a:buChar char="•"/>
              </a:pPr>
              <a:r>
                <a:rPr lang="en-IN" sz="120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Competence built up of Service Provider-led transformation in areas such as Network Integration, Hybrid Cloud &amp; DC outsourcing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6204763" y="4281920"/>
              <a:ext cx="526154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75"/>
          <p:cNvGrpSpPr/>
          <p:nvPr/>
        </p:nvGrpSpPr>
        <p:grpSpPr>
          <a:xfrm>
            <a:off x="5984270" y="5422552"/>
            <a:ext cx="5554504" cy="825848"/>
            <a:chOff x="6096000" y="5126871"/>
            <a:chExt cx="5696927" cy="847024"/>
          </a:xfrm>
        </p:grpSpPr>
        <p:sp>
          <p:nvSpPr>
            <p:cNvPr id="79" name="Rectangle 78"/>
            <p:cNvSpPr/>
            <p:nvPr/>
          </p:nvSpPr>
          <p:spPr>
            <a:xfrm>
              <a:off x="6096000" y="5194444"/>
              <a:ext cx="5696927" cy="779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2880" indent="-222880" defTabSz="1188720">
                <a:buFont typeface="Arial" panose="020B0604020202020204" pitchFamily="34" charset="0"/>
                <a:buChar char="•"/>
              </a:pPr>
              <a:r>
                <a:rPr lang="en-IN" sz="1200" kern="0" dirty="0">
                  <a:solidFill>
                    <a:prstClr val="black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Investment in all areas of ICT: Datacentre/Cloud, Network, IoT, Applications in service provider model built around productized services and delivered on utility models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6204763" y="5126871"/>
              <a:ext cx="526154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4447394" y="1239944"/>
            <a:ext cx="904607" cy="370101"/>
          </a:xfrm>
          <a:prstGeom prst="rect">
            <a:avLst/>
          </a:prstGeom>
        </p:spPr>
        <p:txBody>
          <a:bodyPr wrap="none" lIns="89154" tIns="44577" rIns="89154" bIns="44577">
            <a:spAutoFit/>
          </a:bodyPr>
          <a:lstStyle/>
          <a:p>
            <a:pPr defTabSz="1188720" fontAlgn="t"/>
            <a:r>
              <a:rPr lang="en-IN" sz="1820" b="1" kern="0" dirty="0">
                <a:solidFill>
                  <a:prstClr val="white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TREND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94241" y="1242750"/>
            <a:ext cx="1545808" cy="370101"/>
          </a:xfrm>
          <a:prstGeom prst="rect">
            <a:avLst/>
          </a:prstGeom>
        </p:spPr>
        <p:txBody>
          <a:bodyPr wrap="none" lIns="89154" tIns="44577" rIns="89154" bIns="44577">
            <a:spAutoFit/>
          </a:bodyPr>
          <a:lstStyle/>
          <a:p>
            <a:pPr defTabSz="1188720" fontAlgn="t"/>
            <a:r>
              <a:rPr lang="en-IN" sz="1820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70B7CBC-0DB0-4776-9F07-540B624666AA}"/>
              </a:ext>
            </a:extLst>
          </p:cNvPr>
          <p:cNvSpPr/>
          <p:nvPr/>
        </p:nvSpPr>
        <p:spPr>
          <a:xfrm>
            <a:off x="386534" y="503397"/>
            <a:ext cx="9595665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SIFY’S INVESTMENT IN DIGITAL AGE TECHNOLOGY</a:t>
            </a:r>
          </a:p>
        </p:txBody>
      </p:sp>
      <p:sp>
        <p:nvSpPr>
          <p:cNvPr id="10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805746" y="6305986"/>
            <a:ext cx="2674620" cy="365125"/>
          </a:xfrm>
        </p:spPr>
        <p:txBody>
          <a:bodyPr/>
          <a:lstStyle/>
          <a:p>
            <a:fld id="{00A528DF-D215-450C-9DB5-2AB96B301B6B}" type="slidenum">
              <a:rPr lang="en-US" smtClean="0">
                <a:latin typeface="Trebuchet MS" panose="020B0603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300"/>
      </a:accent1>
      <a:accent2>
        <a:srgbClr val="606A7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8915e0-1670-401d-a4a3-4cd49bc9dada">
      <UserInfo>
        <DisplayName>Kamal  Nath</DisplayName>
        <AccountId>1572</AccountId>
        <AccountType/>
      </UserInfo>
      <UserInfo>
        <DisplayName>David Nishball</DisplayName>
        <AccountId>8753</AccountId>
        <AccountType/>
      </UserInfo>
      <UserInfo>
        <DisplayName>M P Vijay Kumar</DisplayName>
        <AccountId>422</AccountId>
        <AccountType/>
      </UserInfo>
      <UserInfo>
        <DisplayName>Praveen  Krishna</DisplayName>
        <AccountId>264</AccountId>
        <AccountType/>
      </UserInfo>
      <UserInfo>
        <DisplayName>Anushka Mital</DisplayName>
        <AccountId>6747</AccountId>
        <AccountType/>
      </UserInfo>
      <UserInfo>
        <DisplayName>Sakshm Vashist</DisplayName>
        <AccountId>4171</AccountId>
        <AccountType/>
      </UserInfo>
      <UserInfo>
        <DisplayName>Macneal Cardoza</DisplayName>
        <AccountId>6578</AccountId>
        <AccountType/>
      </UserInfo>
      <UserInfo>
        <DisplayName>Abhijit Mukherjee</DisplayName>
        <AccountId>6577</AccountId>
        <AccountType/>
      </UserInfo>
      <UserInfo>
        <DisplayName>Ashish Kumar</DisplayName>
        <AccountId>8464</AccountId>
        <AccountType/>
      </UserInfo>
      <UserInfo>
        <DisplayName>Ramkumar  Mv</DisplayName>
        <AccountId>171</AccountId>
        <AccountType/>
      </UserInfo>
      <UserInfo>
        <DisplayName>Arindam Mukherjee</DisplayName>
        <AccountId>8237</AccountId>
        <AccountType/>
      </UserInfo>
      <UserInfo>
        <DisplayName>Ramakrishna  Kotha</DisplayName>
        <AccountId>325</AccountId>
        <AccountType/>
      </UserInfo>
      <UserInfo>
        <DisplayName>Harsha Ram G</DisplayName>
        <AccountId>352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55A4D40518D4FBB55420FDE4C23D7" ma:contentTypeVersion="4" ma:contentTypeDescription="Create a new document." ma:contentTypeScope="" ma:versionID="fef511eff70cc488c56cbdf0a1be5d53">
  <xsd:schema xmlns:xsd="http://www.w3.org/2001/XMLSchema" xmlns:xs="http://www.w3.org/2001/XMLSchema" xmlns:p="http://schemas.microsoft.com/office/2006/metadata/properties" xmlns:ns2="7f56671b-1312-4c70-b2ba-a6399f17d5ce" xmlns:ns3="f88915e0-1670-401d-a4a3-4cd49bc9dada" targetNamespace="http://schemas.microsoft.com/office/2006/metadata/properties" ma:root="true" ma:fieldsID="6735a6cc0ac043b8c457a6134fe89b2e" ns2:_="" ns3:_="">
    <xsd:import namespace="7f56671b-1312-4c70-b2ba-a6399f17d5ce"/>
    <xsd:import namespace="f88915e0-1670-401d-a4a3-4cd49bc9da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6671b-1312-4c70-b2ba-a6399f17d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915e0-1670-401d-a4a3-4cd49bc9da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677675-34C9-446C-9C19-046D8ECAA5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9D585E-4CE6-4EF6-8C8F-56C965714F70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f88915e0-1670-401d-a4a3-4cd49bc9dada"/>
    <ds:schemaRef ds:uri="7f56671b-1312-4c70-b2ba-a6399f17d5ce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6EC2AD-5DAC-4933-BC31-0CC68C1445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56671b-1312-4c70-b2ba-a6399f17d5ce"/>
    <ds:schemaRef ds:uri="f88915e0-1670-401d-a4a3-4cd49bc9da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3476</Words>
  <Application>Microsoft Office PowerPoint</Application>
  <PresentationFormat>Custom</PresentationFormat>
  <Paragraphs>739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Arial Narrow</vt:lpstr>
      <vt:lpstr>Calibri</vt:lpstr>
      <vt:lpstr>Century Gothic</vt:lpstr>
      <vt:lpstr>Courier New</vt:lpstr>
      <vt:lpstr>Fujitsu Sans</vt:lpstr>
      <vt:lpstr>Open Sans Condensed</vt:lpstr>
      <vt:lpstr>Trebuchet MS</vt:lpstr>
      <vt:lpstr>Wingdings</vt:lpstr>
      <vt:lpstr>Wingdings 2</vt:lpstr>
      <vt:lpstr>Wingdings 3</vt:lpstr>
      <vt:lpstr>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Shanker Sareen</dc:creator>
  <cp:lastModifiedBy>Ali Imran Khan</cp:lastModifiedBy>
  <cp:revision>419</cp:revision>
  <dcterms:created xsi:type="dcterms:W3CDTF">2006-08-16T00:00:00Z</dcterms:created>
  <dcterms:modified xsi:type="dcterms:W3CDTF">2023-09-14T07:36:34Z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0x01010058B55A4D40518D4FBB55420FDE4C23D7</vt:lpwstr>
  </property>
</Properties>
</file>