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8"/>
  </p:notesMasterIdLst>
  <p:sldIdLst>
    <p:sldId id="396" r:id="rId3"/>
    <p:sldId id="395" r:id="rId4"/>
    <p:sldId id="392" r:id="rId5"/>
    <p:sldId id="390" r:id="rId6"/>
    <p:sldId id="391" r:id="rId7"/>
    <p:sldId id="388" r:id="rId8"/>
    <p:sldId id="359" r:id="rId9"/>
    <p:sldId id="361" r:id="rId10"/>
    <p:sldId id="363" r:id="rId11"/>
    <p:sldId id="394" r:id="rId12"/>
    <p:sldId id="311" r:id="rId13"/>
    <p:sldId id="349" r:id="rId14"/>
    <p:sldId id="373" r:id="rId15"/>
    <p:sldId id="350" r:id="rId16"/>
    <p:sldId id="2555" r:id="rId17"/>
    <p:sldId id="337" r:id="rId18"/>
    <p:sldId id="355" r:id="rId19"/>
    <p:sldId id="348" r:id="rId20"/>
    <p:sldId id="256" r:id="rId21"/>
    <p:sldId id="393" r:id="rId22"/>
    <p:sldId id="356" r:id="rId23"/>
    <p:sldId id="357" r:id="rId24"/>
    <p:sldId id="366" r:id="rId25"/>
    <p:sldId id="257" r:id="rId26"/>
    <p:sldId id="261" r:id="rId27"/>
    <p:sldId id="258" r:id="rId28"/>
    <p:sldId id="301" r:id="rId29"/>
    <p:sldId id="335" r:id="rId30"/>
    <p:sldId id="368" r:id="rId31"/>
    <p:sldId id="369" r:id="rId32"/>
    <p:sldId id="370" r:id="rId33"/>
    <p:sldId id="371" r:id="rId34"/>
    <p:sldId id="372" r:id="rId35"/>
    <p:sldId id="389" r:id="rId36"/>
    <p:sldId id="284" r:id="rId37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ish Kumar" initials="A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9FA5FC-64BD-4A8E-A51C-95EDB99E457D}" v="2" dt="2019-09-03T09:58:47.480"/>
  </p1510:revLst>
</p1510:revInfo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3" autoAdjust="0"/>
    <p:restoredTop sz="94660"/>
  </p:normalViewPr>
  <p:slideViewPr>
    <p:cSldViewPr>
      <p:cViewPr varScale="1">
        <p:scale>
          <a:sx n="109" d="100"/>
          <a:sy n="109" d="100"/>
        </p:scale>
        <p:origin x="498" y="108"/>
      </p:cViewPr>
      <p:guideLst>
        <p:guide orient="horz" pos="453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i R" userId="dd847a34-d5f1-48f6-b25c-5443ec352298" providerId="ADAL" clId="{F29FA5FC-64BD-4A8E-A51C-95EDB99E457D}"/>
    <pc:docChg chg="addSld delSld modSld">
      <pc:chgData name="Raji R" userId="dd847a34-d5f1-48f6-b25c-5443ec352298" providerId="ADAL" clId="{F29FA5FC-64BD-4A8E-A51C-95EDB99E457D}" dt="2019-09-03T09:58:47.480" v="2" actId="14100"/>
      <pc:docMkLst>
        <pc:docMk/>
      </pc:docMkLst>
      <pc:sldChg chg="del">
        <pc:chgData name="Raji R" userId="dd847a34-d5f1-48f6-b25c-5443ec352298" providerId="ADAL" clId="{F29FA5FC-64BD-4A8E-A51C-95EDB99E457D}" dt="2019-09-03T09:58:37.323" v="1" actId="2696"/>
        <pc:sldMkLst>
          <pc:docMk/>
          <pc:sldMk cId="0" sldId="306"/>
        </pc:sldMkLst>
      </pc:sldChg>
      <pc:sldChg chg="modSp add">
        <pc:chgData name="Raji R" userId="dd847a34-d5f1-48f6-b25c-5443ec352298" providerId="ADAL" clId="{F29FA5FC-64BD-4A8E-A51C-95EDB99E457D}" dt="2019-09-03T09:58:47.480" v="2" actId="14100"/>
        <pc:sldMkLst>
          <pc:docMk/>
          <pc:sldMk cId="2895941836" sldId="889"/>
        </pc:sldMkLst>
        <pc:picChg chg="mod">
          <ac:chgData name="Raji R" userId="dd847a34-d5f1-48f6-b25c-5443ec352298" providerId="ADAL" clId="{F29FA5FC-64BD-4A8E-A51C-95EDB99E457D}" dt="2019-09-03T09:58:47.480" v="2" actId="14100"/>
          <ac:picMkLst>
            <pc:docMk/>
            <pc:sldMk cId="2895941836" sldId="889"/>
            <ac:picMk id="3074" creationId="{90597501-E64B-4B62-AC0E-F754A1064A3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74849467346093"/>
          <c:y val="0.17220315888661791"/>
          <c:w val="0.85325150532654004"/>
          <c:h val="0.7048622788133195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244672"/>
        <c:axId val="161300864"/>
      </c:barChart>
      <c:catAx>
        <c:axId val="161244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1300864"/>
        <c:crosses val="autoZero"/>
        <c:auto val="1"/>
        <c:lblAlgn val="ctr"/>
        <c:lblOffset val="100"/>
        <c:noMultiLvlLbl val="0"/>
      </c:catAx>
      <c:valAx>
        <c:axId val="16130086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 dirty="0"/>
                  <a:t>USD million</a:t>
                </a:r>
              </a:p>
            </c:rich>
          </c:tx>
          <c:layout>
            <c:manualLayout>
              <c:xMode val="edge"/>
              <c:yMode val="edge"/>
              <c:x val="2.450980392156867E-3"/>
              <c:y val="0.66907891569340305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161244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rgbClr val="92D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Telecom centric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62.3</c:v>
                </c:pt>
                <c:pt idx="1">
                  <c:v>65.7</c:v>
                </c:pt>
                <c:pt idx="2">
                  <c:v>65.7</c:v>
                </c:pt>
                <c:pt idx="3">
                  <c:v>63.5</c:v>
                </c:pt>
                <c:pt idx="4">
                  <c:v>55.1</c:v>
                </c:pt>
                <c:pt idx="5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7-4733-A2EE-962E0BA0F3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DC centric IT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37.700000000000003</c:v>
                </c:pt>
                <c:pt idx="1">
                  <c:v>34.300000000000004</c:v>
                </c:pt>
                <c:pt idx="2">
                  <c:v>34.300000000000004</c:v>
                </c:pt>
                <c:pt idx="3">
                  <c:v>36.5</c:v>
                </c:pt>
                <c:pt idx="4">
                  <c:v>44.9</c:v>
                </c:pt>
                <c:pt idx="5">
                  <c:v>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87-4733-A2EE-962E0BA0F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276480"/>
        <c:axId val="162325632"/>
      </c:barChart>
      <c:catAx>
        <c:axId val="16227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25632"/>
        <c:crosses val="autoZero"/>
        <c:auto val="1"/>
        <c:lblAlgn val="ctr"/>
        <c:lblOffset val="100"/>
        <c:noMultiLvlLbl val="0"/>
      </c:catAx>
      <c:valAx>
        <c:axId val="162325632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27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'Sheet1'!$A$2:$A$7</c:f>
              <c:strCache>
                <c:ptCount val="6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</c:strCache>
            </c:strRef>
          </c:cat>
          <c:val>
            <c:numRef>
              <c:f>'Sheet1'!$B$2:$B$7</c:f>
              <c:numCache>
                <c:formatCode>General</c:formatCode>
                <c:ptCount val="6"/>
                <c:pt idx="0">
                  <c:v>857</c:v>
                </c:pt>
                <c:pt idx="1">
                  <c:v>1046</c:v>
                </c:pt>
                <c:pt idx="2">
                  <c:v>1286</c:v>
                </c:pt>
                <c:pt idx="3">
                  <c:v>1503</c:v>
                </c:pt>
                <c:pt idx="4">
                  <c:v>1843</c:v>
                </c:pt>
                <c:pt idx="5">
                  <c:v>2068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7-4F65-A9A5-335394AE13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4857344"/>
        <c:axId val="164858880"/>
      </c:barChart>
      <c:catAx>
        <c:axId val="16485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4858880"/>
        <c:crosses val="autoZero"/>
        <c:auto val="1"/>
        <c:lblAlgn val="ctr"/>
        <c:lblOffset val="100"/>
        <c:noMultiLvlLbl val="0"/>
      </c:catAx>
      <c:valAx>
        <c:axId val="164858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6485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rebuchet MS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0.05</c:v>
                </c:pt>
                <c:pt idx="1">
                  <c:v>0.08</c:v>
                </c:pt>
                <c:pt idx="2">
                  <c:v>0.09</c:v>
                </c:pt>
                <c:pt idx="3">
                  <c:v>0.13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6-4C71-8516-A05124D08E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Service revenue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0.9</c:v>
                </c:pt>
                <c:pt idx="1">
                  <c:v>1.2</c:v>
                </c:pt>
                <c:pt idx="2">
                  <c:v>1.4</c:v>
                </c:pt>
                <c:pt idx="3">
                  <c:v>1.7</c:v>
                </c:pt>
                <c:pt idx="4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06-4C71-8516-A05124D08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151488"/>
        <c:axId val="165153024"/>
      </c:barChart>
      <c:catAx>
        <c:axId val="16515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153024"/>
        <c:crosses val="autoZero"/>
        <c:auto val="1"/>
        <c:lblAlgn val="ctr"/>
        <c:lblOffset val="100"/>
        <c:noMultiLvlLbl val="0"/>
      </c:catAx>
      <c:valAx>
        <c:axId val="165153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15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0.99304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0" y="0"/>
          <a:ext cx="5181600" cy="27432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 cap="flat" cmpd="sng" algn="ctr">
          <a:solidFill>
            <a:srgbClr val="9BBB59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0.0116</cdr:x>
      <cdr:y>0.75761</cdr:y>
    </cdr:from>
    <cdr:to>
      <cdr:x>0.20278</cdr:x>
      <cdr:y>0.99158</cdr:y>
    </cdr:to>
    <cdr:sp macro="" textlink="">
      <cdr:nvSpPr>
        <cdr:cNvPr id="7" name="TextBox 25"/>
        <cdr:cNvSpPr txBox="1"/>
      </cdr:nvSpPr>
      <cdr:spPr>
        <a:xfrm xmlns:a="http://schemas.openxmlformats.org/drawingml/2006/main">
          <a:off x="60103" y="2092850"/>
          <a:ext cx="99060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dirty="0"/>
            <a:t>Network &amp; DC Hosting Provider</a:t>
          </a:r>
        </a:p>
      </cdr:txBody>
    </cdr:sp>
  </cdr:relSizeAnchor>
  <cdr:relSizeAnchor xmlns:cdr="http://schemas.openxmlformats.org/drawingml/2006/chartDrawing">
    <cdr:from>
      <cdr:x>0.20622</cdr:x>
      <cdr:y>0.14714</cdr:y>
    </cdr:from>
    <cdr:to>
      <cdr:x>0.44152</cdr:x>
      <cdr:y>0.38111</cdr:y>
    </cdr:to>
    <cdr:sp macro="" textlink="">
      <cdr:nvSpPr>
        <cdr:cNvPr id="8" name="TextBox 30"/>
        <cdr:cNvSpPr txBox="1"/>
      </cdr:nvSpPr>
      <cdr:spPr>
        <a:xfrm xmlns:a="http://schemas.openxmlformats.org/drawingml/2006/main">
          <a:off x="1068556" y="406458"/>
          <a:ext cx="121920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dirty="0"/>
            <a:t>Managed DC &amp; Network Service Provider</a:t>
          </a:r>
        </a:p>
      </cdr:txBody>
    </cdr:sp>
  </cdr:relSizeAnchor>
  <cdr:relSizeAnchor xmlns:cdr="http://schemas.openxmlformats.org/drawingml/2006/chartDrawing">
    <cdr:from>
      <cdr:x>0.39997</cdr:x>
      <cdr:y>0.69918</cdr:y>
    </cdr:from>
    <cdr:to>
      <cdr:x>0.60586</cdr:x>
      <cdr:y>1</cdr:y>
    </cdr:to>
    <cdr:sp macro="" textlink="">
      <cdr:nvSpPr>
        <cdr:cNvPr id="9" name="TextBox 31"/>
        <cdr:cNvSpPr txBox="1"/>
      </cdr:nvSpPr>
      <cdr:spPr>
        <a:xfrm xmlns:a="http://schemas.openxmlformats.org/drawingml/2006/main">
          <a:off x="2072506" y="2112023"/>
          <a:ext cx="106680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dirty="0"/>
            <a:t>DC Cloud &amp; Network Service Provider</a:t>
          </a:r>
        </a:p>
      </cdr:txBody>
    </cdr:sp>
  </cdr:relSizeAnchor>
  <cdr:relSizeAnchor xmlns:cdr="http://schemas.openxmlformats.org/drawingml/2006/chartDrawing">
    <cdr:from>
      <cdr:x>0.59102</cdr:x>
      <cdr:y>0.15306</cdr:y>
    </cdr:from>
    <cdr:to>
      <cdr:x>0.79691</cdr:x>
      <cdr:y>0.38704</cdr:y>
    </cdr:to>
    <cdr:sp macro="" textlink="">
      <cdr:nvSpPr>
        <cdr:cNvPr id="10" name="TextBox 32"/>
        <cdr:cNvSpPr txBox="1"/>
      </cdr:nvSpPr>
      <cdr:spPr>
        <a:xfrm xmlns:a="http://schemas.openxmlformats.org/drawingml/2006/main">
          <a:off x="3062454" y="422830"/>
          <a:ext cx="106680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dirty="0"/>
            <a:t>Converged ICT Service Provider</a:t>
          </a:r>
        </a:p>
      </cdr:txBody>
    </cdr:sp>
  </cdr:relSizeAnchor>
  <cdr:relSizeAnchor xmlns:cdr="http://schemas.openxmlformats.org/drawingml/2006/chartDrawing">
    <cdr:from>
      <cdr:x>0.76471</cdr:x>
      <cdr:y>0.69918</cdr:y>
    </cdr:from>
    <cdr:to>
      <cdr:x>1</cdr:x>
      <cdr:y>1</cdr:y>
    </cdr:to>
    <cdr:sp macro="" textlink="">
      <cdr:nvSpPr>
        <cdr:cNvPr id="11" name="TextBox 33"/>
        <cdr:cNvSpPr txBox="1"/>
      </cdr:nvSpPr>
      <cdr:spPr>
        <a:xfrm xmlns:a="http://schemas.openxmlformats.org/drawingml/2006/main">
          <a:off x="3962400" y="2019689"/>
          <a:ext cx="121920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dirty="0"/>
            <a:t>Application centric Digital Transformation Partner</a:t>
          </a:r>
        </a:p>
      </cdr:txBody>
    </cdr:sp>
  </cdr:relSizeAnchor>
  <cdr:relSizeAnchor xmlns:cdr="http://schemas.openxmlformats.org/drawingml/2006/chartDrawing">
    <cdr:from>
      <cdr:x>0.0371</cdr:x>
      <cdr:y>0.55051</cdr:y>
    </cdr:from>
    <cdr:to>
      <cdr:x>0.94887</cdr:x>
      <cdr:y>0.55051</cdr:y>
    </cdr:to>
    <cdr:cxnSp macro="">
      <cdr:nvCxnSpPr>
        <cdr:cNvPr id="12" name="Straight Connector 11">
          <a:extLst xmlns:a="http://schemas.openxmlformats.org/drawingml/2006/main">
            <a:ext uri="{FF2B5EF4-FFF2-40B4-BE49-F238E27FC236}">
              <a16:creationId xmlns:a16="http://schemas.microsoft.com/office/drawing/2014/main" id="{A99138A8-45E7-4A59-84BF-5281E7F36BAE}"/>
            </a:ext>
          </a:extLst>
        </cdr:cNvPr>
        <cdr:cNvCxnSpPr/>
      </cdr:nvCxnSpPr>
      <cdr:spPr>
        <a:xfrm xmlns:a="http://schemas.openxmlformats.org/drawingml/2006/main">
          <a:off x="192256" y="1520749"/>
          <a:ext cx="472440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0.09356</cdr:x>
      <cdr:y>0.5271</cdr:y>
    </cdr:from>
    <cdr:to>
      <cdr:x>0.12081</cdr:x>
      <cdr:y>0.57821</cdr:y>
    </cdr:to>
    <cdr:sp macro="" textlink="">
      <cdr:nvSpPr>
        <cdr:cNvPr id="13" name="Oval 12">
          <a:extLst xmlns:a="http://schemas.openxmlformats.org/drawingml/2006/main">
            <a:ext uri="{FF2B5EF4-FFF2-40B4-BE49-F238E27FC236}">
              <a16:creationId xmlns:a16="http://schemas.microsoft.com/office/drawing/2014/main" id="{B8E077D1-CAB1-407F-B543-E523EC9D0494}"/>
            </a:ext>
          </a:extLst>
        </cdr:cNvPr>
        <cdr:cNvSpPr/>
      </cdr:nvSpPr>
      <cdr:spPr>
        <a:xfrm xmlns:a="http://schemas.openxmlformats.org/drawingml/2006/main">
          <a:off x="484797" y="1456064"/>
          <a:ext cx="141213" cy="141213"/>
        </a:xfrm>
        <a:prstGeom xmlns:a="http://schemas.openxmlformats.org/drawingml/2006/main" prst="ellipse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IN" dirty="0"/>
        </a:p>
      </cdr:txBody>
    </cdr:sp>
  </cdr:relSizeAnchor>
  <cdr:relSizeAnchor xmlns:cdr="http://schemas.openxmlformats.org/drawingml/2006/chartDrawing">
    <cdr:from>
      <cdr:x>0.66671</cdr:x>
      <cdr:y>0.5304</cdr:y>
    </cdr:from>
    <cdr:to>
      <cdr:x>0.69397</cdr:x>
      <cdr:y>0.58152</cdr:y>
    </cdr:to>
    <cdr:sp macro="" textlink="">
      <cdr:nvSpPr>
        <cdr:cNvPr id="14" name="Oval 13">
          <a:extLst xmlns:a="http://schemas.openxmlformats.org/drawingml/2006/main">
            <a:ext uri="{FF2B5EF4-FFF2-40B4-BE49-F238E27FC236}">
              <a16:creationId xmlns:a16="http://schemas.microsoft.com/office/drawing/2014/main" id="{4558F920-BE71-4045-A208-DA27D4D497AE}"/>
            </a:ext>
          </a:extLst>
        </cdr:cNvPr>
        <cdr:cNvSpPr/>
      </cdr:nvSpPr>
      <cdr:spPr>
        <a:xfrm xmlns:a="http://schemas.openxmlformats.org/drawingml/2006/main">
          <a:off x="3454641" y="1465197"/>
          <a:ext cx="141213" cy="141213"/>
        </a:xfrm>
        <a:prstGeom xmlns:a="http://schemas.openxmlformats.org/drawingml/2006/main" prst="ellipse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IN" dirty="0"/>
        </a:p>
      </cdr:txBody>
    </cdr:sp>
  </cdr:relSizeAnchor>
  <cdr:relSizeAnchor xmlns:cdr="http://schemas.openxmlformats.org/drawingml/2006/chartDrawing">
    <cdr:from>
      <cdr:x>0.28461</cdr:x>
      <cdr:y>0.5271</cdr:y>
    </cdr:from>
    <cdr:to>
      <cdr:x>0.31186</cdr:x>
      <cdr:y>0.57821</cdr:y>
    </cdr:to>
    <cdr:sp macro="" textlink="">
      <cdr:nvSpPr>
        <cdr:cNvPr id="15" name="Oval 14">
          <a:extLst xmlns:a="http://schemas.openxmlformats.org/drawingml/2006/main">
            <a:ext uri="{FF2B5EF4-FFF2-40B4-BE49-F238E27FC236}">
              <a16:creationId xmlns:a16="http://schemas.microsoft.com/office/drawing/2014/main" id="{BB9A8E64-5815-40F8-8B7A-B80021B22051}"/>
            </a:ext>
          </a:extLst>
        </cdr:cNvPr>
        <cdr:cNvSpPr/>
      </cdr:nvSpPr>
      <cdr:spPr>
        <a:xfrm xmlns:a="http://schemas.openxmlformats.org/drawingml/2006/main">
          <a:off x="1474745" y="1456064"/>
          <a:ext cx="141213" cy="141213"/>
        </a:xfrm>
        <a:prstGeom xmlns:a="http://schemas.openxmlformats.org/drawingml/2006/main" prst="ellipse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IN" dirty="0"/>
        </a:p>
      </cdr:txBody>
    </cdr:sp>
  </cdr:relSizeAnchor>
  <cdr:relSizeAnchor xmlns:cdr="http://schemas.openxmlformats.org/drawingml/2006/chartDrawing">
    <cdr:from>
      <cdr:x>0.23563</cdr:x>
      <cdr:y>0.57554</cdr:y>
    </cdr:from>
    <cdr:to>
      <cdr:x>0.35328</cdr:x>
      <cdr:y>0.67024</cdr:y>
    </cdr:to>
    <cdr:sp macro="" textlink="">
      <cdr:nvSpPr>
        <cdr:cNvPr id="16" name="TextBox 45">
          <a:extLst xmlns:a="http://schemas.openxmlformats.org/drawingml/2006/main">
            <a:ext uri="{FF2B5EF4-FFF2-40B4-BE49-F238E27FC236}">
              <a16:creationId xmlns:a16="http://schemas.microsoft.com/office/drawing/2014/main" id="{CE85B888-D24D-42BE-93FD-DEDD15078C49}"/>
            </a:ext>
          </a:extLst>
        </cdr:cNvPr>
        <cdr:cNvSpPr txBox="1"/>
      </cdr:nvSpPr>
      <cdr:spPr>
        <a:xfrm xmlns:a="http://schemas.openxmlformats.org/drawingml/2006/main">
          <a:off x="1220956" y="1589880"/>
          <a:ext cx="6096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IN" sz="1100" b="1" dirty="0"/>
            <a:t>2010</a:t>
          </a:r>
        </a:p>
      </cdr:txBody>
    </cdr:sp>
  </cdr:relSizeAnchor>
  <cdr:relSizeAnchor xmlns:cdr="http://schemas.openxmlformats.org/drawingml/2006/chartDrawing">
    <cdr:from>
      <cdr:x>0.43047</cdr:x>
      <cdr:y>0.59035</cdr:y>
    </cdr:from>
    <cdr:to>
      <cdr:x>0.54811</cdr:x>
      <cdr:y>0.68506</cdr:y>
    </cdr:to>
    <cdr:sp macro="" textlink="">
      <cdr:nvSpPr>
        <cdr:cNvPr id="17" name="TextBox 46">
          <a:extLst xmlns:a="http://schemas.openxmlformats.org/drawingml/2006/main">
            <a:ext uri="{FF2B5EF4-FFF2-40B4-BE49-F238E27FC236}">
              <a16:creationId xmlns:a16="http://schemas.microsoft.com/office/drawing/2014/main" id="{4A4ACCEB-6EF4-4562-9949-5DA4888CA92C}"/>
            </a:ext>
          </a:extLst>
        </cdr:cNvPr>
        <cdr:cNvSpPr txBox="1"/>
      </cdr:nvSpPr>
      <cdr:spPr>
        <a:xfrm xmlns:a="http://schemas.openxmlformats.org/drawingml/2006/main">
          <a:off x="2230499" y="1630808"/>
          <a:ext cx="6096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IN" sz="1100" b="1" dirty="0"/>
            <a:t>2013</a:t>
          </a:r>
        </a:p>
      </cdr:txBody>
    </cdr:sp>
  </cdr:relSizeAnchor>
  <cdr:relSizeAnchor xmlns:cdr="http://schemas.openxmlformats.org/drawingml/2006/chartDrawing">
    <cdr:from>
      <cdr:x>0.62164</cdr:x>
      <cdr:y>0.59491</cdr:y>
    </cdr:from>
    <cdr:to>
      <cdr:x>0.73929</cdr:x>
      <cdr:y>0.68961</cdr:y>
    </cdr:to>
    <cdr:sp macro="" textlink="">
      <cdr:nvSpPr>
        <cdr:cNvPr id="18" name="TextBox 47">
          <a:extLst xmlns:a="http://schemas.openxmlformats.org/drawingml/2006/main">
            <a:ext uri="{FF2B5EF4-FFF2-40B4-BE49-F238E27FC236}">
              <a16:creationId xmlns:a16="http://schemas.microsoft.com/office/drawing/2014/main" id="{AB6AC36E-E8C5-4351-8738-9A1B00C7F5EC}"/>
            </a:ext>
          </a:extLst>
        </cdr:cNvPr>
        <cdr:cNvSpPr txBox="1"/>
      </cdr:nvSpPr>
      <cdr:spPr>
        <a:xfrm xmlns:a="http://schemas.openxmlformats.org/drawingml/2006/main">
          <a:off x="3221099" y="1643390"/>
          <a:ext cx="6096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IN" sz="1100" b="1" dirty="0"/>
            <a:t>2017</a:t>
          </a:r>
        </a:p>
      </cdr:txBody>
    </cdr:sp>
  </cdr:relSizeAnchor>
  <cdr:relSizeAnchor xmlns:cdr="http://schemas.openxmlformats.org/drawingml/2006/chartDrawing">
    <cdr:from>
      <cdr:x>0.10719</cdr:x>
      <cdr:y>0.5271</cdr:y>
    </cdr:from>
    <cdr:to>
      <cdr:x>0.10719</cdr:x>
      <cdr:y>0.75761</cdr:y>
    </cdr:to>
    <cdr:cxnSp macro="">
      <cdr:nvCxnSpPr>
        <cdr:cNvPr id="19" name="Straight Connector 18">
          <a:extLst xmlns:a="http://schemas.openxmlformats.org/drawingml/2006/main">
            <a:ext uri="{FF2B5EF4-FFF2-40B4-BE49-F238E27FC236}">
              <a16:creationId xmlns:a16="http://schemas.microsoft.com/office/drawing/2014/main" id="{7DDB1A6A-41FF-4A5F-9CB7-7A6B447590D9}"/>
            </a:ext>
          </a:extLst>
        </cdr:cNvPr>
        <cdr:cNvCxnSpPr>
          <a:stCxn xmlns:a="http://schemas.openxmlformats.org/drawingml/2006/main" id="13" idx="0"/>
          <a:endCxn xmlns:a="http://schemas.openxmlformats.org/drawingml/2006/main" id="7" idx="0"/>
        </cdr:cNvCxnSpPr>
      </cdr:nvCxnSpPr>
      <cdr:spPr>
        <a:xfrm xmlns:a="http://schemas.openxmlformats.org/drawingml/2006/main" flipH="1">
          <a:off x="555403" y="1456064"/>
          <a:ext cx="1" cy="63678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0.48929</cdr:x>
      <cdr:y>0.53712</cdr:y>
    </cdr:from>
    <cdr:to>
      <cdr:x>0.49049</cdr:x>
      <cdr:y>0.75761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6626C285-F4D6-408C-98F4-F6457E51121C}"/>
            </a:ext>
          </a:extLst>
        </cdr:cNvPr>
        <cdr:cNvCxnSpPr/>
      </cdr:nvCxnSpPr>
      <cdr:spPr>
        <a:xfrm xmlns:a="http://schemas.openxmlformats.org/drawingml/2006/main">
          <a:off x="2535300" y="1483769"/>
          <a:ext cx="6245" cy="6090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0.8698</cdr:x>
      <cdr:y>0.53789</cdr:y>
    </cdr:from>
    <cdr:to>
      <cdr:x>0.8698</cdr:x>
      <cdr:y>0.76214</cdr:y>
    </cdr:to>
    <cdr:cxnSp macro="">
      <cdr:nvCxnSpPr>
        <cdr:cNvPr id="21" name="Straight Connector 20">
          <a:extLst xmlns:a="http://schemas.openxmlformats.org/drawingml/2006/main">
            <a:ext uri="{FF2B5EF4-FFF2-40B4-BE49-F238E27FC236}">
              <a16:creationId xmlns:a16="http://schemas.microsoft.com/office/drawing/2014/main" id="{0077166A-F884-499A-8B21-44295D83E6A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4506942" y="1485878"/>
          <a:ext cx="1" cy="61947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0.85294</cdr:x>
      <cdr:y>0.5241</cdr:y>
    </cdr:from>
    <cdr:to>
      <cdr:x>0.88019</cdr:x>
      <cdr:y>0.57522</cdr:y>
    </cdr:to>
    <cdr:sp macro="" textlink="">
      <cdr:nvSpPr>
        <cdr:cNvPr id="34" name="Oval 33">
          <a:extLst xmlns:a="http://schemas.openxmlformats.org/drawingml/2006/main">
            <a:ext uri="{FF2B5EF4-FFF2-40B4-BE49-F238E27FC236}">
              <a16:creationId xmlns:a16="http://schemas.microsoft.com/office/drawing/2014/main" id="{2EF4CF73-5338-439A-A83B-103A6B31FCFB}"/>
            </a:ext>
          </a:extLst>
        </cdr:cNvPr>
        <cdr:cNvSpPr/>
      </cdr:nvSpPr>
      <cdr:spPr>
        <a:xfrm xmlns:a="http://schemas.openxmlformats.org/drawingml/2006/main">
          <a:off x="4419600" y="1447801"/>
          <a:ext cx="141213" cy="141213"/>
        </a:xfrm>
        <a:prstGeom xmlns:a="http://schemas.openxmlformats.org/drawingml/2006/main" prst="ellipse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IN" dirty="0"/>
        </a:p>
      </cdr:txBody>
    </cdr:sp>
  </cdr:relSizeAnchor>
  <cdr:relSizeAnchor xmlns:cdr="http://schemas.openxmlformats.org/drawingml/2006/chartDrawing">
    <cdr:from>
      <cdr:x>0.47059</cdr:x>
      <cdr:y>0.5241</cdr:y>
    </cdr:from>
    <cdr:to>
      <cdr:x>0.49784</cdr:x>
      <cdr:y>0.57522</cdr:y>
    </cdr:to>
    <cdr:sp macro="" textlink="">
      <cdr:nvSpPr>
        <cdr:cNvPr id="35" name="Oval 34">
          <a:extLst xmlns:a="http://schemas.openxmlformats.org/drawingml/2006/main">
            <a:ext uri="{FF2B5EF4-FFF2-40B4-BE49-F238E27FC236}">
              <a16:creationId xmlns:a16="http://schemas.microsoft.com/office/drawing/2014/main" id="{852B9CF5-B710-427F-B1D2-2E63B17353C9}"/>
            </a:ext>
          </a:extLst>
        </cdr:cNvPr>
        <cdr:cNvSpPr/>
      </cdr:nvSpPr>
      <cdr:spPr>
        <a:xfrm xmlns:a="http://schemas.openxmlformats.org/drawingml/2006/main">
          <a:off x="2438400" y="1447801"/>
          <a:ext cx="141213" cy="141213"/>
        </a:xfrm>
        <a:prstGeom xmlns:a="http://schemas.openxmlformats.org/drawingml/2006/main" prst="ellipse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IN" dirty="0"/>
        </a:p>
      </cdr:txBody>
    </cdr:sp>
  </cdr:relSizeAnchor>
  <cdr:relSizeAnchor xmlns:cdr="http://schemas.openxmlformats.org/drawingml/2006/chartDrawing">
    <cdr:from>
      <cdr:x>0.02941</cdr:x>
      <cdr:y>0.55169</cdr:y>
    </cdr:from>
    <cdr:to>
      <cdr:x>0.14706</cdr:x>
      <cdr:y>0.64639</cdr:y>
    </cdr:to>
    <cdr:sp macro="" textlink="">
      <cdr:nvSpPr>
        <cdr:cNvPr id="36" name="TextBox 13">
          <a:extLst xmlns:a="http://schemas.openxmlformats.org/drawingml/2006/main">
            <a:ext uri="{FF2B5EF4-FFF2-40B4-BE49-F238E27FC236}">
              <a16:creationId xmlns:a16="http://schemas.microsoft.com/office/drawing/2014/main" id="{174A80B3-A665-4FF0-B71D-713F048A324D}"/>
            </a:ext>
          </a:extLst>
        </cdr:cNvPr>
        <cdr:cNvSpPr txBox="1"/>
      </cdr:nvSpPr>
      <cdr:spPr>
        <a:xfrm xmlns:a="http://schemas.openxmlformats.org/drawingml/2006/main">
          <a:off x="152400" y="1524001"/>
          <a:ext cx="6096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IN" sz="1100" b="1" dirty="0"/>
            <a:t>2007</a:t>
          </a:r>
        </a:p>
      </cdr:txBody>
    </cdr:sp>
  </cdr:relSizeAnchor>
  <cdr:relSizeAnchor xmlns:cdr="http://schemas.openxmlformats.org/drawingml/2006/chartDrawing">
    <cdr:from>
      <cdr:x>0.80882</cdr:x>
      <cdr:y>0.57927</cdr:y>
    </cdr:from>
    <cdr:to>
      <cdr:x>0.92647</cdr:x>
      <cdr:y>0.67398</cdr:y>
    </cdr:to>
    <cdr:sp macro="" textlink="">
      <cdr:nvSpPr>
        <cdr:cNvPr id="37" name="TextBox 48">
          <a:extLst xmlns:a="http://schemas.openxmlformats.org/drawingml/2006/main">
            <a:ext uri="{FF2B5EF4-FFF2-40B4-BE49-F238E27FC236}">
              <a16:creationId xmlns:a16="http://schemas.microsoft.com/office/drawing/2014/main" id="{3FCF8B95-DA1C-48AD-8C52-AFE11FE68F20}"/>
            </a:ext>
          </a:extLst>
        </cdr:cNvPr>
        <cdr:cNvSpPr txBox="1"/>
      </cdr:nvSpPr>
      <cdr:spPr>
        <a:xfrm xmlns:a="http://schemas.openxmlformats.org/drawingml/2006/main">
          <a:off x="4191000" y="1600201"/>
          <a:ext cx="6096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IN" sz="1100" b="1" dirty="0"/>
            <a:t>2020</a:t>
          </a:r>
        </a:p>
      </cdr:txBody>
    </cdr:sp>
  </cdr:relSizeAnchor>
  <cdr:relSizeAnchor xmlns:cdr="http://schemas.openxmlformats.org/drawingml/2006/chartDrawing">
    <cdr:from>
      <cdr:x>0.29412</cdr:x>
      <cdr:y>0.30343</cdr:y>
    </cdr:from>
    <cdr:to>
      <cdr:x>0.29412</cdr:x>
      <cdr:y>0.55063</cdr:y>
    </cdr:to>
    <cdr:cxnSp macro="">
      <cdr:nvCxnSpPr>
        <cdr:cNvPr id="38" name="Straight Connector 37">
          <a:extLst xmlns:a="http://schemas.openxmlformats.org/drawingml/2006/main">
            <a:ext uri="{FF2B5EF4-FFF2-40B4-BE49-F238E27FC236}">
              <a16:creationId xmlns:a16="http://schemas.microsoft.com/office/drawing/2014/main" id="{90E0408B-C1E1-4BA6-9286-5EFFFF8E3AC5}"/>
            </a:ext>
          </a:extLst>
        </cdr:cNvPr>
        <cdr:cNvCxnSpPr/>
      </cdr:nvCxnSpPr>
      <cdr:spPr>
        <a:xfrm xmlns:a="http://schemas.openxmlformats.org/drawingml/2006/main" flipH="1" flipV="1">
          <a:off x="1524000" y="838201"/>
          <a:ext cx="1" cy="68287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0.67647</cdr:x>
      <cdr:y>0.38618</cdr:y>
    </cdr:from>
    <cdr:to>
      <cdr:x>0.67647</cdr:x>
      <cdr:y>0.53547</cdr:y>
    </cdr:to>
    <cdr:cxnSp macro="">
      <cdr:nvCxnSpPr>
        <cdr:cNvPr id="39" name="Straight Connector 38">
          <a:extLst xmlns:a="http://schemas.openxmlformats.org/drawingml/2006/main">
            <a:ext uri="{FF2B5EF4-FFF2-40B4-BE49-F238E27FC236}">
              <a16:creationId xmlns:a16="http://schemas.microsoft.com/office/drawing/2014/main" id="{DBD0E696-4922-4998-8ACF-522A280208E8}"/>
            </a:ext>
          </a:extLst>
        </cdr:cNvPr>
        <cdr:cNvCxnSpPr/>
      </cdr:nvCxnSpPr>
      <cdr:spPr>
        <a:xfrm xmlns:a="http://schemas.openxmlformats.org/drawingml/2006/main" flipH="1" flipV="1">
          <a:off x="3505200" y="1066801"/>
          <a:ext cx="1" cy="41240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2DCEA-F2E0-4F83-99B6-C0B8A48688E9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5A46C-A1A7-4E9C-8330-2D54FC2AD1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8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5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59B40-27DC-4632-B077-219A485005E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1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8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1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1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9413" y="6356356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250" y="-129721"/>
            <a:ext cx="1553116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C9DCF62E-A4F4-42AB-A8EE-74B886D41FF4}"/>
              </a:ext>
            </a:extLst>
          </p:cNvPr>
          <p:cNvGrpSpPr/>
          <p:nvPr userDrawn="1"/>
        </p:nvGrpSpPr>
        <p:grpSpPr>
          <a:xfrm rot="16200000">
            <a:off x="5005681" y="2311058"/>
            <a:ext cx="1873392" cy="2350959"/>
            <a:chOff x="9651545" y="1652096"/>
            <a:chExt cx="1873392" cy="2411240"/>
          </a:xfrm>
        </p:grpSpPr>
        <p:sp>
          <p:nvSpPr>
            <p:cNvPr id="8" name="Rectangle 80">
              <a:extLst>
                <a:ext uri="{FF2B5EF4-FFF2-40B4-BE49-F238E27FC236}">
                  <a16:creationId xmlns:a16="http://schemas.microsoft.com/office/drawing/2014/main" id="{C375357E-FAC9-4CD3-8A0B-E0DD0F41A148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EC2422-8495-4CA8-9C42-4C9CB0D789F6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10" name="AutoShape 60">
            <a:extLst>
              <a:ext uri="{FF2B5EF4-FFF2-40B4-BE49-F238E27FC236}">
                <a16:creationId xmlns:a16="http://schemas.microsoft.com/office/drawing/2014/main" id="{A7ABD64C-41A9-4D2A-B30E-C38778DC57F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794486" y="2768266"/>
            <a:ext cx="4295782" cy="143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IN" sz="8000" dirty="0"/>
              <a:t>thank you</a:t>
            </a:r>
          </a:p>
        </p:txBody>
      </p:sp>
      <p:pic>
        <p:nvPicPr>
          <p:cNvPr id="18" name="Picture 6" descr="http://skillwise.in/consulting/images_new/logo/sify.png">
            <a:extLst>
              <a:ext uri="{FF2B5EF4-FFF2-40B4-BE49-F238E27FC236}">
                <a16:creationId xmlns:a16="http://schemas.microsoft.com/office/drawing/2014/main" id="{14CDEA47-6575-4AE8-939E-085EEADD46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085" y="-209233"/>
            <a:ext cx="1553116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378708" y="4989095"/>
            <a:ext cx="11069929" cy="1010794"/>
            <a:chOff x="388418" y="4989095"/>
            <a:chExt cx="11353773" cy="101079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D104A88-D5AC-48A6-A044-F03AE144E917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087637-F030-4BD7-B944-4016C5C0ECCF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6B4D0E-D160-4E8F-916C-3ADD45ECA9F2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9AF86A-D38D-402E-97A8-1EB596390E9E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4C54D9-6E1F-49EF-8C53-81F84A804AEE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CFA3EB-FAD2-4DF7-A769-76ECD26EF43F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84" y="472819"/>
            <a:ext cx="2219878" cy="19110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80" y="472819"/>
            <a:ext cx="2219878" cy="191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54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585533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8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6" y="4406903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6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3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3"/>
            <a:ext cx="39108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5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5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5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1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1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9413" y="6356356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250" y="-129721"/>
            <a:ext cx="1553116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6" y="4406903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6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3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3"/>
            <a:ext cx="39108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5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5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5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3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3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77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3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3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gif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jpeg"/><Relationship Id="rId27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gif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C9FC8D1-D4DD-B449-ABA5-22A829D1C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3846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E0D8AA0-E7A6-354E-B3B0-739047EBEF85}"/>
              </a:ext>
            </a:extLst>
          </p:cNvPr>
          <p:cNvSpPr/>
          <p:nvPr/>
        </p:nvSpPr>
        <p:spPr>
          <a:xfrm>
            <a:off x="16646" y="4648201"/>
            <a:ext cx="11870554" cy="2209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457200" y="4907266"/>
            <a:ext cx="6745144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dirty="0">
                <a:solidFill>
                  <a:schemeClr val="bg1"/>
                </a:solidFill>
                <a:latin typeface="Verdana"/>
              </a:rPr>
              <a:t>CAPABILITY PRESENTATION TO RBI</a:t>
            </a:r>
          </a:p>
        </p:txBody>
      </p:sp>
      <p:pic>
        <p:nvPicPr>
          <p:cNvPr id="26" name="Picture 2" descr="Image result for sif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" y="169662"/>
            <a:ext cx="1488505" cy="78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10"/>
          <p:cNvGrpSpPr/>
          <p:nvPr/>
        </p:nvGrpSpPr>
        <p:grpSpPr>
          <a:xfrm>
            <a:off x="4724400" y="5559475"/>
            <a:ext cx="1048405" cy="1048405"/>
            <a:chOff x="5119580" y="2412318"/>
            <a:chExt cx="1048405" cy="1048405"/>
          </a:xfrm>
        </p:grpSpPr>
        <p:sp>
          <p:nvSpPr>
            <p:cNvPr id="66" name="Oval 65"/>
            <p:cNvSpPr/>
            <p:nvPr/>
          </p:nvSpPr>
          <p:spPr>
            <a:xfrm>
              <a:off x="5119580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5398901" y="2718611"/>
              <a:ext cx="466555" cy="487414"/>
            </a:xfrm>
            <a:custGeom>
              <a:avLst/>
              <a:gdLst>
                <a:gd name="T0" fmla="*/ 2747 w 2756"/>
                <a:gd name="T1" fmla="*/ 2617 h 2872"/>
                <a:gd name="T2" fmla="*/ 2208 w 2756"/>
                <a:gd name="T3" fmla="*/ 1817 h 2872"/>
                <a:gd name="T4" fmla="*/ 1722 w 2756"/>
                <a:gd name="T5" fmla="*/ 1575 h 2872"/>
                <a:gd name="T6" fmla="*/ 1970 w 2756"/>
                <a:gd name="T7" fmla="*/ 995 h 2872"/>
                <a:gd name="T8" fmla="*/ 1989 w 2756"/>
                <a:gd name="T9" fmla="*/ 520 h 2872"/>
                <a:gd name="T10" fmla="*/ 1383 w 2756"/>
                <a:gd name="T11" fmla="*/ 0 h 2872"/>
                <a:gd name="T12" fmla="*/ 1378 w 2756"/>
                <a:gd name="T13" fmla="*/ 0 h 2872"/>
                <a:gd name="T14" fmla="*/ 1374 w 2756"/>
                <a:gd name="T15" fmla="*/ 0 h 2872"/>
                <a:gd name="T16" fmla="*/ 767 w 2756"/>
                <a:gd name="T17" fmla="*/ 520 h 2872"/>
                <a:gd name="T18" fmla="*/ 786 w 2756"/>
                <a:gd name="T19" fmla="*/ 995 h 2872"/>
                <a:gd name="T20" fmla="*/ 808 w 2756"/>
                <a:gd name="T21" fmla="*/ 1099 h 2872"/>
                <a:gd name="T22" fmla="*/ 1178 w 2756"/>
                <a:gd name="T23" fmla="*/ 1320 h 2872"/>
                <a:gd name="T24" fmla="*/ 1239 w 2756"/>
                <a:gd name="T25" fmla="*/ 1296 h 2872"/>
                <a:gd name="T26" fmla="*/ 1463 w 2756"/>
                <a:gd name="T27" fmla="*/ 1296 h 2872"/>
                <a:gd name="T28" fmla="*/ 1549 w 2756"/>
                <a:gd name="T29" fmla="*/ 1382 h 2872"/>
                <a:gd name="T30" fmla="*/ 1463 w 2756"/>
                <a:gd name="T31" fmla="*/ 1468 h 2872"/>
                <a:gd name="T32" fmla="*/ 1239 w 2756"/>
                <a:gd name="T33" fmla="*/ 1468 h 2872"/>
                <a:gd name="T34" fmla="*/ 1159 w 2756"/>
                <a:gd name="T35" fmla="*/ 1416 h 2872"/>
                <a:gd name="T36" fmla="*/ 866 w 2756"/>
                <a:gd name="T37" fmla="*/ 1288 h 2872"/>
                <a:gd name="T38" fmla="*/ 1034 w 2756"/>
                <a:gd name="T39" fmla="*/ 1575 h 2872"/>
                <a:gd name="T40" fmla="*/ 548 w 2756"/>
                <a:gd name="T41" fmla="*/ 1817 h 2872"/>
                <a:gd name="T42" fmla="*/ 9 w 2756"/>
                <a:gd name="T43" fmla="*/ 2617 h 2872"/>
                <a:gd name="T44" fmla="*/ 179 w 2756"/>
                <a:gd name="T45" fmla="*/ 2747 h 2872"/>
                <a:gd name="T46" fmla="*/ 1378 w 2756"/>
                <a:gd name="T47" fmla="*/ 2872 h 2872"/>
                <a:gd name="T48" fmla="*/ 2577 w 2756"/>
                <a:gd name="T49" fmla="*/ 2747 h 2872"/>
                <a:gd name="T50" fmla="*/ 2747 w 2756"/>
                <a:gd name="T51" fmla="*/ 2617 h 2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56" h="2872">
                  <a:moveTo>
                    <a:pt x="2747" y="2617"/>
                  </a:moveTo>
                  <a:cubicBezTo>
                    <a:pt x="2717" y="2051"/>
                    <a:pt x="2208" y="1817"/>
                    <a:pt x="2208" y="1817"/>
                  </a:cubicBezTo>
                  <a:cubicBezTo>
                    <a:pt x="2086" y="1760"/>
                    <a:pt x="1866" y="1649"/>
                    <a:pt x="1722" y="1575"/>
                  </a:cubicBezTo>
                  <a:cubicBezTo>
                    <a:pt x="1907" y="1373"/>
                    <a:pt x="1961" y="1042"/>
                    <a:pt x="1970" y="995"/>
                  </a:cubicBezTo>
                  <a:cubicBezTo>
                    <a:pt x="2009" y="783"/>
                    <a:pt x="1989" y="520"/>
                    <a:pt x="1989" y="520"/>
                  </a:cubicBezTo>
                  <a:cubicBezTo>
                    <a:pt x="1954" y="8"/>
                    <a:pt x="1437" y="0"/>
                    <a:pt x="1383" y="0"/>
                  </a:cubicBezTo>
                  <a:cubicBezTo>
                    <a:pt x="1380" y="0"/>
                    <a:pt x="1378" y="0"/>
                    <a:pt x="1378" y="0"/>
                  </a:cubicBezTo>
                  <a:cubicBezTo>
                    <a:pt x="1378" y="0"/>
                    <a:pt x="1376" y="0"/>
                    <a:pt x="1374" y="0"/>
                  </a:cubicBezTo>
                  <a:cubicBezTo>
                    <a:pt x="1325" y="0"/>
                    <a:pt x="802" y="5"/>
                    <a:pt x="767" y="520"/>
                  </a:cubicBezTo>
                  <a:cubicBezTo>
                    <a:pt x="767" y="520"/>
                    <a:pt x="747" y="783"/>
                    <a:pt x="786" y="995"/>
                  </a:cubicBezTo>
                  <a:cubicBezTo>
                    <a:pt x="789" y="1009"/>
                    <a:pt x="795" y="1047"/>
                    <a:pt x="808" y="1099"/>
                  </a:cubicBezTo>
                  <a:cubicBezTo>
                    <a:pt x="905" y="1227"/>
                    <a:pt x="1055" y="1289"/>
                    <a:pt x="1178" y="1320"/>
                  </a:cubicBezTo>
                  <a:cubicBezTo>
                    <a:pt x="1194" y="1305"/>
                    <a:pt x="1215" y="1296"/>
                    <a:pt x="1239" y="1296"/>
                  </a:cubicBezTo>
                  <a:cubicBezTo>
                    <a:pt x="1463" y="1296"/>
                    <a:pt x="1463" y="1296"/>
                    <a:pt x="1463" y="1296"/>
                  </a:cubicBezTo>
                  <a:cubicBezTo>
                    <a:pt x="1511" y="1296"/>
                    <a:pt x="1549" y="1334"/>
                    <a:pt x="1549" y="1382"/>
                  </a:cubicBezTo>
                  <a:cubicBezTo>
                    <a:pt x="1549" y="1429"/>
                    <a:pt x="1511" y="1468"/>
                    <a:pt x="1463" y="1468"/>
                  </a:cubicBezTo>
                  <a:cubicBezTo>
                    <a:pt x="1239" y="1468"/>
                    <a:pt x="1239" y="1468"/>
                    <a:pt x="1239" y="1468"/>
                  </a:cubicBezTo>
                  <a:cubicBezTo>
                    <a:pt x="1203" y="1468"/>
                    <a:pt x="1173" y="1446"/>
                    <a:pt x="1159" y="1416"/>
                  </a:cubicBezTo>
                  <a:cubicBezTo>
                    <a:pt x="1067" y="1394"/>
                    <a:pt x="961" y="1355"/>
                    <a:pt x="866" y="1288"/>
                  </a:cubicBezTo>
                  <a:cubicBezTo>
                    <a:pt x="904" y="1386"/>
                    <a:pt x="958" y="1492"/>
                    <a:pt x="1034" y="1575"/>
                  </a:cubicBezTo>
                  <a:cubicBezTo>
                    <a:pt x="890" y="1649"/>
                    <a:pt x="670" y="1760"/>
                    <a:pt x="548" y="1817"/>
                  </a:cubicBezTo>
                  <a:cubicBezTo>
                    <a:pt x="548" y="1817"/>
                    <a:pt x="39" y="2051"/>
                    <a:pt x="9" y="2617"/>
                  </a:cubicBezTo>
                  <a:cubicBezTo>
                    <a:pt x="9" y="2617"/>
                    <a:pt x="0" y="2712"/>
                    <a:pt x="179" y="2747"/>
                  </a:cubicBezTo>
                  <a:cubicBezTo>
                    <a:pt x="179" y="2747"/>
                    <a:pt x="725" y="2872"/>
                    <a:pt x="1378" y="2872"/>
                  </a:cubicBezTo>
                  <a:cubicBezTo>
                    <a:pt x="2031" y="2872"/>
                    <a:pt x="2577" y="2747"/>
                    <a:pt x="2577" y="2747"/>
                  </a:cubicBezTo>
                  <a:cubicBezTo>
                    <a:pt x="2756" y="2712"/>
                    <a:pt x="2747" y="2617"/>
                    <a:pt x="2747" y="2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5458181" y="2667015"/>
              <a:ext cx="347995" cy="251392"/>
            </a:xfrm>
            <a:custGeom>
              <a:avLst/>
              <a:gdLst>
                <a:gd name="T0" fmla="*/ 242 w 2056"/>
                <a:gd name="T1" fmla="*/ 1481 h 1481"/>
                <a:gd name="T2" fmla="*/ 296 w 2056"/>
                <a:gd name="T3" fmla="*/ 1481 h 1481"/>
                <a:gd name="T4" fmla="*/ 296 w 2056"/>
                <a:gd name="T5" fmla="*/ 843 h 1481"/>
                <a:gd name="T6" fmla="*/ 297 w 2056"/>
                <a:gd name="T7" fmla="*/ 838 h 1481"/>
                <a:gd name="T8" fmla="*/ 297 w 2056"/>
                <a:gd name="T9" fmla="*/ 744 h 1481"/>
                <a:gd name="T10" fmla="*/ 451 w 2056"/>
                <a:gd name="T11" fmla="*/ 340 h 1481"/>
                <a:gd name="T12" fmla="*/ 1030 w 2056"/>
                <a:gd name="T13" fmla="*/ 135 h 1481"/>
                <a:gd name="T14" fmla="*/ 1604 w 2056"/>
                <a:gd name="T15" fmla="*/ 338 h 1481"/>
                <a:gd name="T16" fmla="*/ 1759 w 2056"/>
                <a:gd name="T17" fmla="*/ 744 h 1481"/>
                <a:gd name="T18" fmla="*/ 1759 w 2056"/>
                <a:gd name="T19" fmla="*/ 844 h 1481"/>
                <a:gd name="T20" fmla="*/ 1760 w 2056"/>
                <a:gd name="T21" fmla="*/ 847 h 1481"/>
                <a:gd name="T22" fmla="*/ 1760 w 2056"/>
                <a:gd name="T23" fmla="*/ 1481 h 1481"/>
                <a:gd name="T24" fmla="*/ 1814 w 2056"/>
                <a:gd name="T25" fmla="*/ 1481 h 1481"/>
                <a:gd name="T26" fmla="*/ 2056 w 2056"/>
                <a:gd name="T27" fmla="*/ 1239 h 1481"/>
                <a:gd name="T28" fmla="*/ 2056 w 2056"/>
                <a:gd name="T29" fmla="*/ 1007 h 1481"/>
                <a:gd name="T30" fmla="*/ 1889 w 2056"/>
                <a:gd name="T31" fmla="*/ 777 h 1481"/>
                <a:gd name="T32" fmla="*/ 1889 w 2056"/>
                <a:gd name="T33" fmla="*/ 744 h 1481"/>
                <a:gd name="T34" fmla="*/ 1695 w 2056"/>
                <a:gd name="T35" fmla="*/ 245 h 1481"/>
                <a:gd name="T36" fmla="*/ 1029 w 2056"/>
                <a:gd name="T37" fmla="*/ 6 h 1481"/>
                <a:gd name="T38" fmla="*/ 361 w 2056"/>
                <a:gd name="T39" fmla="*/ 247 h 1481"/>
                <a:gd name="T40" fmla="*/ 167 w 2056"/>
                <a:gd name="T41" fmla="*/ 744 h 1481"/>
                <a:gd name="T42" fmla="*/ 167 w 2056"/>
                <a:gd name="T43" fmla="*/ 776 h 1481"/>
                <a:gd name="T44" fmla="*/ 0 w 2056"/>
                <a:gd name="T45" fmla="*/ 1006 h 1481"/>
                <a:gd name="T46" fmla="*/ 0 w 2056"/>
                <a:gd name="T47" fmla="*/ 1239 h 1481"/>
                <a:gd name="T48" fmla="*/ 242 w 2056"/>
                <a:gd name="T49" fmla="*/ 1481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56" h="1481">
                  <a:moveTo>
                    <a:pt x="242" y="1481"/>
                  </a:moveTo>
                  <a:cubicBezTo>
                    <a:pt x="296" y="1481"/>
                    <a:pt x="296" y="1481"/>
                    <a:pt x="296" y="1481"/>
                  </a:cubicBezTo>
                  <a:cubicBezTo>
                    <a:pt x="296" y="843"/>
                    <a:pt x="296" y="843"/>
                    <a:pt x="296" y="843"/>
                  </a:cubicBezTo>
                  <a:cubicBezTo>
                    <a:pt x="296" y="842"/>
                    <a:pt x="297" y="840"/>
                    <a:pt x="297" y="838"/>
                  </a:cubicBezTo>
                  <a:cubicBezTo>
                    <a:pt x="297" y="744"/>
                    <a:pt x="297" y="744"/>
                    <a:pt x="297" y="744"/>
                  </a:cubicBezTo>
                  <a:cubicBezTo>
                    <a:pt x="297" y="576"/>
                    <a:pt x="349" y="440"/>
                    <a:pt x="451" y="340"/>
                  </a:cubicBezTo>
                  <a:cubicBezTo>
                    <a:pt x="662" y="132"/>
                    <a:pt x="1023" y="134"/>
                    <a:pt x="1030" y="135"/>
                  </a:cubicBezTo>
                  <a:cubicBezTo>
                    <a:pt x="1034" y="135"/>
                    <a:pt x="1392" y="130"/>
                    <a:pt x="1604" y="338"/>
                  </a:cubicBezTo>
                  <a:cubicBezTo>
                    <a:pt x="1707" y="438"/>
                    <a:pt x="1759" y="575"/>
                    <a:pt x="1759" y="744"/>
                  </a:cubicBezTo>
                  <a:cubicBezTo>
                    <a:pt x="1759" y="844"/>
                    <a:pt x="1759" y="844"/>
                    <a:pt x="1759" y="844"/>
                  </a:cubicBezTo>
                  <a:cubicBezTo>
                    <a:pt x="1759" y="845"/>
                    <a:pt x="1760" y="846"/>
                    <a:pt x="1760" y="847"/>
                  </a:cubicBezTo>
                  <a:cubicBezTo>
                    <a:pt x="1760" y="1481"/>
                    <a:pt x="1760" y="1481"/>
                    <a:pt x="1760" y="1481"/>
                  </a:cubicBezTo>
                  <a:cubicBezTo>
                    <a:pt x="1814" y="1481"/>
                    <a:pt x="1814" y="1481"/>
                    <a:pt x="1814" y="1481"/>
                  </a:cubicBezTo>
                  <a:cubicBezTo>
                    <a:pt x="1948" y="1481"/>
                    <a:pt x="2056" y="1373"/>
                    <a:pt x="2056" y="1239"/>
                  </a:cubicBezTo>
                  <a:cubicBezTo>
                    <a:pt x="2056" y="1007"/>
                    <a:pt x="2056" y="1007"/>
                    <a:pt x="2056" y="1007"/>
                  </a:cubicBezTo>
                  <a:cubicBezTo>
                    <a:pt x="2056" y="899"/>
                    <a:pt x="1986" y="808"/>
                    <a:pt x="1889" y="777"/>
                  </a:cubicBezTo>
                  <a:cubicBezTo>
                    <a:pt x="1889" y="744"/>
                    <a:pt x="1889" y="744"/>
                    <a:pt x="1889" y="744"/>
                  </a:cubicBezTo>
                  <a:cubicBezTo>
                    <a:pt x="1889" y="539"/>
                    <a:pt x="1823" y="371"/>
                    <a:pt x="1695" y="245"/>
                  </a:cubicBezTo>
                  <a:cubicBezTo>
                    <a:pt x="1444" y="0"/>
                    <a:pt x="1043" y="6"/>
                    <a:pt x="1029" y="6"/>
                  </a:cubicBezTo>
                  <a:cubicBezTo>
                    <a:pt x="1012" y="6"/>
                    <a:pt x="611" y="1"/>
                    <a:pt x="361" y="247"/>
                  </a:cubicBezTo>
                  <a:cubicBezTo>
                    <a:pt x="232" y="373"/>
                    <a:pt x="167" y="540"/>
                    <a:pt x="167" y="744"/>
                  </a:cubicBezTo>
                  <a:cubicBezTo>
                    <a:pt x="167" y="776"/>
                    <a:pt x="167" y="776"/>
                    <a:pt x="167" y="776"/>
                  </a:cubicBezTo>
                  <a:cubicBezTo>
                    <a:pt x="70" y="808"/>
                    <a:pt x="0" y="899"/>
                    <a:pt x="0" y="1006"/>
                  </a:cubicBezTo>
                  <a:cubicBezTo>
                    <a:pt x="0" y="1239"/>
                    <a:pt x="0" y="1239"/>
                    <a:pt x="0" y="1239"/>
                  </a:cubicBezTo>
                  <a:cubicBezTo>
                    <a:pt x="0" y="1373"/>
                    <a:pt x="108" y="1481"/>
                    <a:pt x="242" y="1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Group 109"/>
          <p:cNvGrpSpPr/>
          <p:nvPr/>
        </p:nvGrpSpPr>
        <p:grpSpPr>
          <a:xfrm>
            <a:off x="6153939" y="5559475"/>
            <a:ext cx="1048405" cy="1048405"/>
            <a:chOff x="6362817" y="2412318"/>
            <a:chExt cx="1048405" cy="1048405"/>
          </a:xfrm>
        </p:grpSpPr>
        <p:sp>
          <p:nvSpPr>
            <p:cNvPr id="67" name="Oval 66"/>
            <p:cNvSpPr/>
            <p:nvPr/>
          </p:nvSpPr>
          <p:spPr>
            <a:xfrm>
              <a:off x="6362817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6610165" y="2696808"/>
              <a:ext cx="588733" cy="595836"/>
            </a:xfrm>
            <a:custGeom>
              <a:avLst/>
              <a:gdLst>
                <a:gd name="T0" fmla="*/ 179 w 316"/>
                <a:gd name="T1" fmla="*/ 86 h 320"/>
                <a:gd name="T2" fmla="*/ 221 w 316"/>
                <a:gd name="T3" fmla="*/ 53 h 320"/>
                <a:gd name="T4" fmla="*/ 223 w 316"/>
                <a:gd name="T5" fmla="*/ 53 h 320"/>
                <a:gd name="T6" fmla="*/ 215 w 316"/>
                <a:gd name="T7" fmla="*/ 76 h 320"/>
                <a:gd name="T8" fmla="*/ 228 w 316"/>
                <a:gd name="T9" fmla="*/ 76 h 320"/>
                <a:gd name="T10" fmla="*/ 264 w 316"/>
                <a:gd name="T11" fmla="*/ 90 h 320"/>
                <a:gd name="T12" fmla="*/ 257 w 316"/>
                <a:gd name="T13" fmla="*/ 125 h 320"/>
                <a:gd name="T14" fmla="*/ 230 w 316"/>
                <a:gd name="T15" fmla="*/ 96 h 320"/>
                <a:gd name="T16" fmla="*/ 223 w 316"/>
                <a:gd name="T17" fmla="*/ 117 h 320"/>
                <a:gd name="T18" fmla="*/ 221 w 316"/>
                <a:gd name="T19" fmla="*/ 119 h 320"/>
                <a:gd name="T20" fmla="*/ 24 w 316"/>
                <a:gd name="T21" fmla="*/ 186 h 320"/>
                <a:gd name="T22" fmla="*/ 74 w 316"/>
                <a:gd name="T23" fmla="*/ 167 h 320"/>
                <a:gd name="T24" fmla="*/ 24 w 316"/>
                <a:gd name="T25" fmla="*/ 186 h 320"/>
                <a:gd name="T26" fmla="*/ 86 w 316"/>
                <a:gd name="T27" fmla="*/ 31 h 320"/>
                <a:gd name="T28" fmla="*/ 74 w 316"/>
                <a:gd name="T29" fmla="*/ 31 h 320"/>
                <a:gd name="T30" fmla="*/ 119 w 316"/>
                <a:gd name="T31" fmla="*/ 37 h 320"/>
                <a:gd name="T32" fmla="*/ 119 w 316"/>
                <a:gd name="T33" fmla="*/ 25 h 320"/>
                <a:gd name="T34" fmla="*/ 119 w 316"/>
                <a:gd name="T35" fmla="*/ 37 h 320"/>
                <a:gd name="T36" fmla="*/ 74 w 316"/>
                <a:gd name="T37" fmla="*/ 134 h 320"/>
                <a:gd name="T38" fmla="*/ 24 w 316"/>
                <a:gd name="T39" fmla="*/ 138 h 320"/>
                <a:gd name="T40" fmla="*/ 132 w 316"/>
                <a:gd name="T41" fmla="*/ 119 h 320"/>
                <a:gd name="T42" fmla="*/ 125 w 316"/>
                <a:gd name="T43" fmla="*/ 126 h 320"/>
                <a:gd name="T44" fmla="*/ 110 w 316"/>
                <a:gd name="T45" fmla="*/ 131 h 320"/>
                <a:gd name="T46" fmla="*/ 125 w 316"/>
                <a:gd name="T47" fmla="*/ 126 h 320"/>
                <a:gd name="T48" fmla="*/ 74 w 316"/>
                <a:gd name="T49" fmla="*/ 147 h 320"/>
                <a:gd name="T50" fmla="*/ 15 w 316"/>
                <a:gd name="T51" fmla="*/ 158 h 320"/>
                <a:gd name="T52" fmla="*/ 74 w 316"/>
                <a:gd name="T53" fmla="*/ 195 h 320"/>
                <a:gd name="T54" fmla="*/ 0 w 316"/>
                <a:gd name="T55" fmla="*/ 216 h 320"/>
                <a:gd name="T56" fmla="*/ 154 w 316"/>
                <a:gd name="T57" fmla="*/ 0 h 320"/>
                <a:gd name="T58" fmla="*/ 142 w 316"/>
                <a:gd name="T59" fmla="*/ 134 h 320"/>
                <a:gd name="T60" fmla="*/ 15 w 316"/>
                <a:gd name="T61" fmla="*/ 110 h 320"/>
                <a:gd name="T62" fmla="*/ 103 w 316"/>
                <a:gd name="T63" fmla="*/ 31 h 320"/>
                <a:gd name="T64" fmla="*/ 134 w 316"/>
                <a:gd name="T65" fmla="*/ 31 h 320"/>
                <a:gd name="T66" fmla="*/ 103 w 316"/>
                <a:gd name="T67" fmla="*/ 31 h 320"/>
                <a:gd name="T68" fmla="*/ 80 w 316"/>
                <a:gd name="T69" fmla="*/ 47 h 320"/>
                <a:gd name="T70" fmla="*/ 80 w 316"/>
                <a:gd name="T71" fmla="*/ 16 h 320"/>
                <a:gd name="T72" fmla="*/ 15 w 316"/>
                <a:gd name="T73" fmla="*/ 99 h 320"/>
                <a:gd name="T74" fmla="*/ 142 w 316"/>
                <a:gd name="T75" fmla="*/ 61 h 320"/>
                <a:gd name="T76" fmla="*/ 15 w 316"/>
                <a:gd name="T77" fmla="*/ 99 h 320"/>
                <a:gd name="T78" fmla="*/ 132 w 316"/>
                <a:gd name="T79" fmla="*/ 71 h 320"/>
                <a:gd name="T80" fmla="*/ 24 w 316"/>
                <a:gd name="T81" fmla="*/ 89 h 320"/>
                <a:gd name="T82" fmla="*/ 110 w 316"/>
                <a:gd name="T83" fmla="*/ 82 h 320"/>
                <a:gd name="T84" fmla="*/ 125 w 316"/>
                <a:gd name="T85" fmla="*/ 77 h 320"/>
                <a:gd name="T86" fmla="*/ 110 w 316"/>
                <a:gd name="T87" fmla="*/ 82 h 320"/>
                <a:gd name="T88" fmla="*/ 229 w 316"/>
                <a:gd name="T89" fmla="*/ 306 h 320"/>
                <a:gd name="T90" fmla="*/ 205 w 316"/>
                <a:gd name="T91" fmla="*/ 320 h 320"/>
                <a:gd name="T92" fmla="*/ 173 w 316"/>
                <a:gd name="T93" fmla="*/ 306 h 320"/>
                <a:gd name="T94" fmla="*/ 86 w 316"/>
                <a:gd name="T95" fmla="*/ 295 h 320"/>
                <a:gd name="T96" fmla="*/ 316 w 316"/>
                <a:gd name="T97" fmla="*/ 149 h 320"/>
                <a:gd name="T98" fmla="*/ 229 w 316"/>
                <a:gd name="T99" fmla="*/ 295 h 320"/>
                <a:gd name="T100" fmla="*/ 301 w 316"/>
                <a:gd name="T101" fmla="*/ 160 h 320"/>
                <a:gd name="T102" fmla="*/ 101 w 316"/>
                <a:gd name="T103" fmla="*/ 28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6" h="320">
                  <a:moveTo>
                    <a:pt x="179" y="87"/>
                  </a:moveTo>
                  <a:cubicBezTo>
                    <a:pt x="179" y="87"/>
                    <a:pt x="179" y="87"/>
                    <a:pt x="179" y="86"/>
                  </a:cubicBezTo>
                  <a:cubicBezTo>
                    <a:pt x="179" y="86"/>
                    <a:pt x="179" y="85"/>
                    <a:pt x="179" y="85"/>
                  </a:cubicBezTo>
                  <a:cubicBezTo>
                    <a:pt x="221" y="53"/>
                    <a:pt x="221" y="53"/>
                    <a:pt x="221" y="53"/>
                  </a:cubicBezTo>
                  <a:cubicBezTo>
                    <a:pt x="221" y="53"/>
                    <a:pt x="221" y="53"/>
                    <a:pt x="222" y="53"/>
                  </a:cubicBezTo>
                  <a:cubicBezTo>
                    <a:pt x="222" y="53"/>
                    <a:pt x="222" y="53"/>
                    <a:pt x="223" y="53"/>
                  </a:cubicBezTo>
                  <a:cubicBezTo>
                    <a:pt x="223" y="53"/>
                    <a:pt x="224" y="54"/>
                    <a:pt x="223" y="55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7" y="76"/>
                    <a:pt x="228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9" y="76"/>
                    <a:pt x="250" y="76"/>
                    <a:pt x="264" y="90"/>
                  </a:cubicBezTo>
                  <a:cubicBezTo>
                    <a:pt x="273" y="99"/>
                    <a:pt x="278" y="110"/>
                    <a:pt x="278" y="125"/>
                  </a:cubicBezTo>
                  <a:cubicBezTo>
                    <a:pt x="257" y="125"/>
                    <a:pt x="257" y="125"/>
                    <a:pt x="257" y="125"/>
                  </a:cubicBezTo>
                  <a:cubicBezTo>
                    <a:pt x="257" y="116"/>
                    <a:pt x="255" y="109"/>
                    <a:pt x="250" y="104"/>
                  </a:cubicBezTo>
                  <a:cubicBezTo>
                    <a:pt x="243" y="97"/>
                    <a:pt x="233" y="96"/>
                    <a:pt x="230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4" y="118"/>
                    <a:pt x="223" y="119"/>
                    <a:pt x="223" y="119"/>
                  </a:cubicBezTo>
                  <a:cubicBezTo>
                    <a:pt x="222" y="120"/>
                    <a:pt x="221" y="120"/>
                    <a:pt x="221" y="119"/>
                  </a:cubicBezTo>
                  <a:lnTo>
                    <a:pt x="179" y="87"/>
                  </a:lnTo>
                  <a:close/>
                  <a:moveTo>
                    <a:pt x="24" y="186"/>
                  </a:moveTo>
                  <a:cubicBezTo>
                    <a:pt x="74" y="186"/>
                    <a:pt x="74" y="186"/>
                    <a:pt x="74" y="186"/>
                  </a:cubicBezTo>
                  <a:cubicBezTo>
                    <a:pt x="74" y="167"/>
                    <a:pt x="74" y="167"/>
                    <a:pt x="74" y="167"/>
                  </a:cubicBezTo>
                  <a:cubicBezTo>
                    <a:pt x="24" y="167"/>
                    <a:pt x="24" y="167"/>
                    <a:pt x="24" y="167"/>
                  </a:cubicBezTo>
                  <a:lnTo>
                    <a:pt x="24" y="186"/>
                  </a:lnTo>
                  <a:close/>
                  <a:moveTo>
                    <a:pt x="80" y="37"/>
                  </a:moveTo>
                  <a:cubicBezTo>
                    <a:pt x="83" y="37"/>
                    <a:pt x="86" y="35"/>
                    <a:pt x="86" y="31"/>
                  </a:cubicBezTo>
                  <a:cubicBezTo>
                    <a:pt x="86" y="28"/>
                    <a:pt x="83" y="25"/>
                    <a:pt x="80" y="25"/>
                  </a:cubicBezTo>
                  <a:cubicBezTo>
                    <a:pt x="77" y="25"/>
                    <a:pt x="74" y="28"/>
                    <a:pt x="74" y="31"/>
                  </a:cubicBezTo>
                  <a:cubicBezTo>
                    <a:pt x="74" y="35"/>
                    <a:pt x="77" y="37"/>
                    <a:pt x="80" y="37"/>
                  </a:cubicBezTo>
                  <a:close/>
                  <a:moveTo>
                    <a:pt x="119" y="37"/>
                  </a:moveTo>
                  <a:cubicBezTo>
                    <a:pt x="122" y="37"/>
                    <a:pt x="125" y="35"/>
                    <a:pt x="125" y="31"/>
                  </a:cubicBezTo>
                  <a:cubicBezTo>
                    <a:pt x="125" y="28"/>
                    <a:pt x="122" y="25"/>
                    <a:pt x="119" y="25"/>
                  </a:cubicBezTo>
                  <a:cubicBezTo>
                    <a:pt x="115" y="25"/>
                    <a:pt x="113" y="28"/>
                    <a:pt x="113" y="31"/>
                  </a:cubicBezTo>
                  <a:cubicBezTo>
                    <a:pt x="113" y="35"/>
                    <a:pt x="115" y="37"/>
                    <a:pt x="119" y="37"/>
                  </a:cubicBezTo>
                  <a:close/>
                  <a:moveTo>
                    <a:pt x="132" y="134"/>
                  </a:moveTo>
                  <a:cubicBezTo>
                    <a:pt x="74" y="134"/>
                    <a:pt x="74" y="134"/>
                    <a:pt x="74" y="134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132" y="119"/>
                    <a:pt x="132" y="119"/>
                    <a:pt x="132" y="119"/>
                  </a:cubicBezTo>
                  <a:lnTo>
                    <a:pt x="132" y="134"/>
                  </a:lnTo>
                  <a:close/>
                  <a:moveTo>
                    <a:pt x="125" y="126"/>
                  </a:moveTo>
                  <a:cubicBezTo>
                    <a:pt x="110" y="126"/>
                    <a:pt x="110" y="126"/>
                    <a:pt x="110" y="126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25" y="131"/>
                    <a:pt x="125" y="131"/>
                    <a:pt x="125" y="131"/>
                  </a:cubicBezTo>
                  <a:lnTo>
                    <a:pt x="125" y="126"/>
                  </a:lnTo>
                  <a:close/>
                  <a:moveTo>
                    <a:pt x="15" y="147"/>
                  </a:moveTo>
                  <a:cubicBezTo>
                    <a:pt x="74" y="147"/>
                    <a:pt x="74" y="147"/>
                    <a:pt x="74" y="14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74" y="195"/>
                    <a:pt x="74" y="195"/>
                    <a:pt x="74" y="195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5" y="110"/>
                    <a:pt x="15" y="110"/>
                    <a:pt x="15" y="110"/>
                  </a:cubicBezTo>
                  <a:lnTo>
                    <a:pt x="15" y="147"/>
                  </a:lnTo>
                  <a:close/>
                  <a:moveTo>
                    <a:pt x="103" y="31"/>
                  </a:moveTo>
                  <a:cubicBezTo>
                    <a:pt x="103" y="40"/>
                    <a:pt x="110" y="47"/>
                    <a:pt x="119" y="47"/>
                  </a:cubicBezTo>
                  <a:cubicBezTo>
                    <a:pt x="127" y="47"/>
                    <a:pt x="134" y="40"/>
                    <a:pt x="134" y="31"/>
                  </a:cubicBezTo>
                  <a:cubicBezTo>
                    <a:pt x="134" y="23"/>
                    <a:pt x="127" y="16"/>
                    <a:pt x="119" y="16"/>
                  </a:cubicBezTo>
                  <a:cubicBezTo>
                    <a:pt x="110" y="16"/>
                    <a:pt x="103" y="23"/>
                    <a:pt x="103" y="31"/>
                  </a:cubicBezTo>
                  <a:close/>
                  <a:moveTo>
                    <a:pt x="65" y="31"/>
                  </a:moveTo>
                  <a:cubicBezTo>
                    <a:pt x="65" y="40"/>
                    <a:pt x="72" y="47"/>
                    <a:pt x="80" y="47"/>
                  </a:cubicBezTo>
                  <a:cubicBezTo>
                    <a:pt x="89" y="47"/>
                    <a:pt x="96" y="40"/>
                    <a:pt x="96" y="31"/>
                  </a:cubicBezTo>
                  <a:cubicBezTo>
                    <a:pt x="96" y="23"/>
                    <a:pt x="89" y="16"/>
                    <a:pt x="80" y="16"/>
                  </a:cubicBezTo>
                  <a:cubicBezTo>
                    <a:pt x="72" y="16"/>
                    <a:pt x="65" y="23"/>
                    <a:pt x="65" y="31"/>
                  </a:cubicBezTo>
                  <a:close/>
                  <a:moveTo>
                    <a:pt x="15" y="99"/>
                  </a:moveTo>
                  <a:cubicBezTo>
                    <a:pt x="142" y="99"/>
                    <a:pt x="142" y="99"/>
                    <a:pt x="142" y="99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5" y="61"/>
                    <a:pt x="15" y="61"/>
                    <a:pt x="15" y="61"/>
                  </a:cubicBezTo>
                  <a:lnTo>
                    <a:pt x="15" y="99"/>
                  </a:lnTo>
                  <a:close/>
                  <a:moveTo>
                    <a:pt x="24" y="71"/>
                  </a:moveTo>
                  <a:cubicBezTo>
                    <a:pt x="132" y="71"/>
                    <a:pt x="132" y="71"/>
                    <a:pt x="132" y="71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24" y="71"/>
                  </a:lnTo>
                  <a:close/>
                  <a:moveTo>
                    <a:pt x="110" y="82"/>
                  </a:moveTo>
                  <a:cubicBezTo>
                    <a:pt x="125" y="82"/>
                    <a:pt x="125" y="82"/>
                    <a:pt x="125" y="82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10" y="77"/>
                    <a:pt x="110" y="77"/>
                    <a:pt x="110" y="77"/>
                  </a:cubicBezTo>
                  <a:lnTo>
                    <a:pt x="110" y="82"/>
                  </a:lnTo>
                  <a:close/>
                  <a:moveTo>
                    <a:pt x="229" y="295"/>
                  </a:moveTo>
                  <a:cubicBezTo>
                    <a:pt x="229" y="306"/>
                    <a:pt x="229" y="306"/>
                    <a:pt x="229" y="306"/>
                  </a:cubicBezTo>
                  <a:cubicBezTo>
                    <a:pt x="258" y="307"/>
                    <a:pt x="279" y="310"/>
                    <a:pt x="279" y="313"/>
                  </a:cubicBezTo>
                  <a:cubicBezTo>
                    <a:pt x="279" y="317"/>
                    <a:pt x="246" y="320"/>
                    <a:pt x="205" y="320"/>
                  </a:cubicBezTo>
                  <a:cubicBezTo>
                    <a:pt x="165" y="320"/>
                    <a:pt x="132" y="317"/>
                    <a:pt x="132" y="313"/>
                  </a:cubicBezTo>
                  <a:cubicBezTo>
                    <a:pt x="132" y="310"/>
                    <a:pt x="149" y="308"/>
                    <a:pt x="173" y="306"/>
                  </a:cubicBezTo>
                  <a:cubicBezTo>
                    <a:pt x="173" y="295"/>
                    <a:pt x="173" y="295"/>
                    <a:pt x="173" y="295"/>
                  </a:cubicBezTo>
                  <a:cubicBezTo>
                    <a:pt x="86" y="295"/>
                    <a:pt x="86" y="295"/>
                    <a:pt x="86" y="295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316" y="149"/>
                    <a:pt x="316" y="149"/>
                    <a:pt x="316" y="149"/>
                  </a:cubicBezTo>
                  <a:cubicBezTo>
                    <a:pt x="316" y="295"/>
                    <a:pt x="316" y="295"/>
                    <a:pt x="316" y="295"/>
                  </a:cubicBezTo>
                  <a:lnTo>
                    <a:pt x="229" y="295"/>
                  </a:lnTo>
                  <a:close/>
                  <a:moveTo>
                    <a:pt x="301" y="283"/>
                  </a:moveTo>
                  <a:cubicBezTo>
                    <a:pt x="301" y="160"/>
                    <a:pt x="301" y="160"/>
                    <a:pt x="301" y="160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1" y="283"/>
                    <a:pt x="101" y="283"/>
                    <a:pt x="101" y="283"/>
                  </a:cubicBezTo>
                  <a:lnTo>
                    <a:pt x="301" y="2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" name="Group 108"/>
          <p:cNvGrpSpPr/>
          <p:nvPr/>
        </p:nvGrpSpPr>
        <p:grpSpPr>
          <a:xfrm>
            <a:off x="7583478" y="5559475"/>
            <a:ext cx="1048405" cy="1048405"/>
            <a:chOff x="7606053" y="2412318"/>
            <a:chExt cx="1048405" cy="1048405"/>
          </a:xfrm>
        </p:grpSpPr>
        <p:sp>
          <p:nvSpPr>
            <p:cNvPr id="68" name="Oval 67"/>
            <p:cNvSpPr/>
            <p:nvPr/>
          </p:nvSpPr>
          <p:spPr>
            <a:xfrm>
              <a:off x="7606053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5" name="Freeform 8"/>
            <p:cNvSpPr>
              <a:spLocks noEditPoints="1"/>
            </p:cNvSpPr>
            <p:nvPr/>
          </p:nvSpPr>
          <p:spPr bwMode="auto">
            <a:xfrm>
              <a:off x="7900807" y="2688330"/>
              <a:ext cx="458895" cy="526521"/>
            </a:xfrm>
            <a:custGeom>
              <a:avLst/>
              <a:gdLst>
                <a:gd name="T0" fmla="*/ 119 w 137"/>
                <a:gd name="T1" fmla="*/ 114 h 158"/>
                <a:gd name="T2" fmla="*/ 86 w 137"/>
                <a:gd name="T3" fmla="*/ 114 h 158"/>
                <a:gd name="T4" fmla="*/ 86 w 137"/>
                <a:gd name="T5" fmla="*/ 79 h 158"/>
                <a:gd name="T6" fmla="*/ 94 w 137"/>
                <a:gd name="T7" fmla="*/ 79 h 158"/>
                <a:gd name="T8" fmla="*/ 94 w 137"/>
                <a:gd name="T9" fmla="*/ 97 h 158"/>
                <a:gd name="T10" fmla="*/ 109 w 137"/>
                <a:gd name="T11" fmla="*/ 97 h 158"/>
                <a:gd name="T12" fmla="*/ 109 w 137"/>
                <a:gd name="T13" fmla="*/ 104 h 158"/>
                <a:gd name="T14" fmla="*/ 121 w 137"/>
                <a:gd name="T15" fmla="*/ 94 h 158"/>
                <a:gd name="T16" fmla="*/ 109 w 137"/>
                <a:gd name="T17" fmla="*/ 85 h 158"/>
                <a:gd name="T18" fmla="*/ 109 w 137"/>
                <a:gd name="T19" fmla="*/ 93 h 158"/>
                <a:gd name="T20" fmla="*/ 99 w 137"/>
                <a:gd name="T21" fmla="*/ 93 h 158"/>
                <a:gd name="T22" fmla="*/ 99 w 137"/>
                <a:gd name="T23" fmla="*/ 79 h 158"/>
                <a:gd name="T24" fmla="*/ 117 w 137"/>
                <a:gd name="T25" fmla="*/ 79 h 158"/>
                <a:gd name="T26" fmla="*/ 117 w 137"/>
                <a:gd name="T27" fmla="*/ 79 h 158"/>
                <a:gd name="T28" fmla="*/ 137 w 137"/>
                <a:gd name="T29" fmla="*/ 54 h 158"/>
                <a:gd name="T30" fmla="*/ 112 w 137"/>
                <a:gd name="T31" fmla="*/ 29 h 158"/>
                <a:gd name="T32" fmla="*/ 111 w 137"/>
                <a:gd name="T33" fmla="*/ 29 h 158"/>
                <a:gd name="T34" fmla="*/ 112 w 137"/>
                <a:gd name="T35" fmla="*/ 24 h 158"/>
                <a:gd name="T36" fmla="*/ 89 w 137"/>
                <a:gd name="T37" fmla="*/ 1 h 158"/>
                <a:gd name="T38" fmla="*/ 70 w 137"/>
                <a:gd name="T39" fmla="*/ 10 h 158"/>
                <a:gd name="T40" fmla="*/ 52 w 137"/>
                <a:gd name="T41" fmla="*/ 1 h 158"/>
                <a:gd name="T42" fmla="*/ 29 w 137"/>
                <a:gd name="T43" fmla="*/ 24 h 158"/>
                <a:gd name="T44" fmla="*/ 29 w 137"/>
                <a:gd name="T45" fmla="*/ 29 h 158"/>
                <a:gd name="T46" fmla="*/ 26 w 137"/>
                <a:gd name="T47" fmla="*/ 29 h 158"/>
                <a:gd name="T48" fmla="*/ 1 w 137"/>
                <a:gd name="T49" fmla="*/ 54 h 158"/>
                <a:gd name="T50" fmla="*/ 24 w 137"/>
                <a:gd name="T51" fmla="*/ 79 h 158"/>
                <a:gd name="T52" fmla="*/ 24 w 137"/>
                <a:gd name="T53" fmla="*/ 79 h 158"/>
                <a:gd name="T54" fmla="*/ 44 w 137"/>
                <a:gd name="T55" fmla="*/ 79 h 158"/>
                <a:gd name="T56" fmla="*/ 44 w 137"/>
                <a:gd name="T57" fmla="*/ 92 h 158"/>
                <a:gd name="T58" fmla="*/ 34 w 137"/>
                <a:gd name="T59" fmla="*/ 92 h 158"/>
                <a:gd name="T60" fmla="*/ 34 w 137"/>
                <a:gd name="T61" fmla="*/ 85 h 158"/>
                <a:gd name="T62" fmla="*/ 22 w 137"/>
                <a:gd name="T63" fmla="*/ 95 h 158"/>
                <a:gd name="T64" fmla="*/ 34 w 137"/>
                <a:gd name="T65" fmla="*/ 104 h 158"/>
                <a:gd name="T66" fmla="*/ 34 w 137"/>
                <a:gd name="T67" fmla="*/ 97 h 158"/>
                <a:gd name="T68" fmla="*/ 48 w 137"/>
                <a:gd name="T69" fmla="*/ 97 h 158"/>
                <a:gd name="T70" fmla="*/ 48 w 137"/>
                <a:gd name="T71" fmla="*/ 79 h 158"/>
                <a:gd name="T72" fmla="*/ 57 w 137"/>
                <a:gd name="T73" fmla="*/ 79 h 158"/>
                <a:gd name="T74" fmla="*/ 57 w 137"/>
                <a:gd name="T75" fmla="*/ 114 h 158"/>
                <a:gd name="T76" fmla="*/ 15 w 137"/>
                <a:gd name="T77" fmla="*/ 114 h 158"/>
                <a:gd name="T78" fmla="*/ 15 w 137"/>
                <a:gd name="T79" fmla="*/ 107 h 158"/>
                <a:gd name="T80" fmla="*/ 4 w 137"/>
                <a:gd name="T81" fmla="*/ 117 h 158"/>
                <a:gd name="T82" fmla="*/ 15 w 137"/>
                <a:gd name="T83" fmla="*/ 126 h 158"/>
                <a:gd name="T84" fmla="*/ 15 w 137"/>
                <a:gd name="T85" fmla="*/ 119 h 158"/>
                <a:gd name="T86" fmla="*/ 61 w 137"/>
                <a:gd name="T87" fmla="*/ 119 h 158"/>
                <a:gd name="T88" fmla="*/ 61 w 137"/>
                <a:gd name="T89" fmla="*/ 79 h 158"/>
                <a:gd name="T90" fmla="*/ 68 w 137"/>
                <a:gd name="T91" fmla="*/ 79 h 158"/>
                <a:gd name="T92" fmla="*/ 68 w 137"/>
                <a:gd name="T93" fmla="*/ 146 h 158"/>
                <a:gd name="T94" fmla="*/ 61 w 137"/>
                <a:gd name="T95" fmla="*/ 146 h 158"/>
                <a:gd name="T96" fmla="*/ 71 w 137"/>
                <a:gd name="T97" fmla="*/ 158 h 158"/>
                <a:gd name="T98" fmla="*/ 80 w 137"/>
                <a:gd name="T99" fmla="*/ 146 h 158"/>
                <a:gd name="T100" fmla="*/ 73 w 137"/>
                <a:gd name="T101" fmla="*/ 146 h 158"/>
                <a:gd name="T102" fmla="*/ 73 w 137"/>
                <a:gd name="T103" fmla="*/ 79 h 158"/>
                <a:gd name="T104" fmla="*/ 81 w 137"/>
                <a:gd name="T105" fmla="*/ 79 h 158"/>
                <a:gd name="T106" fmla="*/ 81 w 137"/>
                <a:gd name="T107" fmla="*/ 119 h 158"/>
                <a:gd name="T108" fmla="*/ 119 w 137"/>
                <a:gd name="T109" fmla="*/ 119 h 158"/>
                <a:gd name="T110" fmla="*/ 119 w 137"/>
                <a:gd name="T111" fmla="*/ 126 h 158"/>
                <a:gd name="T112" fmla="*/ 131 w 137"/>
                <a:gd name="T113" fmla="*/ 116 h 158"/>
                <a:gd name="T114" fmla="*/ 119 w 137"/>
                <a:gd name="T115" fmla="*/ 107 h 158"/>
                <a:gd name="T116" fmla="*/ 119 w 137"/>
                <a:gd name="T117" fmla="*/ 114 h 158"/>
                <a:gd name="T118" fmla="*/ 119 w 137"/>
                <a:gd name="T119" fmla="*/ 114 h 158"/>
                <a:gd name="T120" fmla="*/ 119 w 137"/>
                <a:gd name="T121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158">
                  <a:moveTo>
                    <a:pt x="119" y="114"/>
                  </a:moveTo>
                  <a:cubicBezTo>
                    <a:pt x="86" y="114"/>
                    <a:pt x="86" y="114"/>
                    <a:pt x="86" y="114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29" y="77"/>
                    <a:pt x="137" y="65"/>
                    <a:pt x="137" y="54"/>
                  </a:cubicBezTo>
                  <a:cubicBezTo>
                    <a:pt x="137" y="40"/>
                    <a:pt x="126" y="29"/>
                    <a:pt x="112" y="29"/>
                  </a:cubicBezTo>
                  <a:cubicBezTo>
                    <a:pt x="112" y="29"/>
                    <a:pt x="112" y="29"/>
                    <a:pt x="111" y="29"/>
                  </a:cubicBezTo>
                  <a:cubicBezTo>
                    <a:pt x="112" y="27"/>
                    <a:pt x="112" y="26"/>
                    <a:pt x="112" y="24"/>
                  </a:cubicBezTo>
                  <a:cubicBezTo>
                    <a:pt x="111" y="11"/>
                    <a:pt x="102" y="2"/>
                    <a:pt x="89" y="1"/>
                  </a:cubicBezTo>
                  <a:cubicBezTo>
                    <a:pt x="81" y="1"/>
                    <a:pt x="74" y="5"/>
                    <a:pt x="70" y="10"/>
                  </a:cubicBezTo>
                  <a:cubicBezTo>
                    <a:pt x="66" y="5"/>
                    <a:pt x="60" y="1"/>
                    <a:pt x="52" y="1"/>
                  </a:cubicBezTo>
                  <a:cubicBezTo>
                    <a:pt x="39" y="0"/>
                    <a:pt x="29" y="12"/>
                    <a:pt x="29" y="24"/>
                  </a:cubicBezTo>
                  <a:cubicBezTo>
                    <a:pt x="28" y="26"/>
                    <a:pt x="29" y="27"/>
                    <a:pt x="29" y="29"/>
                  </a:cubicBezTo>
                  <a:cubicBezTo>
                    <a:pt x="28" y="29"/>
                    <a:pt x="27" y="29"/>
                    <a:pt x="26" y="29"/>
                  </a:cubicBezTo>
                  <a:cubicBezTo>
                    <a:pt x="12" y="28"/>
                    <a:pt x="2" y="41"/>
                    <a:pt x="1" y="54"/>
                  </a:cubicBezTo>
                  <a:cubicBezTo>
                    <a:pt x="0" y="67"/>
                    <a:pt x="12" y="77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19" y="107"/>
                    <a:pt x="119" y="107"/>
                    <a:pt x="119" y="107"/>
                  </a:cubicBezTo>
                  <a:lnTo>
                    <a:pt x="119" y="114"/>
                  </a:lnTo>
                  <a:close/>
                  <a:moveTo>
                    <a:pt x="119" y="114"/>
                  </a:moveTo>
                  <a:cubicBezTo>
                    <a:pt x="119" y="114"/>
                    <a:pt x="119" y="114"/>
                    <a:pt x="119" y="1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13" name="Group 107"/>
          <p:cNvGrpSpPr/>
          <p:nvPr/>
        </p:nvGrpSpPr>
        <p:grpSpPr>
          <a:xfrm>
            <a:off x="9013017" y="5559475"/>
            <a:ext cx="1048405" cy="1048405"/>
            <a:chOff x="8849290" y="2412318"/>
            <a:chExt cx="1048405" cy="1048405"/>
          </a:xfrm>
        </p:grpSpPr>
        <p:sp>
          <p:nvSpPr>
            <p:cNvPr id="69" name="Oval 68"/>
            <p:cNvSpPr/>
            <p:nvPr/>
          </p:nvSpPr>
          <p:spPr>
            <a:xfrm>
              <a:off x="8849290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77" name="Freeform 91"/>
            <p:cNvSpPr>
              <a:spLocks noEditPoints="1"/>
            </p:cNvSpPr>
            <p:nvPr/>
          </p:nvSpPr>
          <p:spPr bwMode="auto">
            <a:xfrm>
              <a:off x="9072425" y="2743974"/>
              <a:ext cx="602135" cy="436684"/>
            </a:xfrm>
            <a:custGeom>
              <a:avLst/>
              <a:gdLst>
                <a:gd name="T0" fmla="*/ 444 w 444"/>
                <a:gd name="T1" fmla="*/ 286 h 322"/>
                <a:gd name="T2" fmla="*/ 444 w 444"/>
                <a:gd name="T3" fmla="*/ 0 h 322"/>
                <a:gd name="T4" fmla="*/ 0 w 444"/>
                <a:gd name="T5" fmla="*/ 0 h 322"/>
                <a:gd name="T6" fmla="*/ 0 w 444"/>
                <a:gd name="T7" fmla="*/ 286 h 322"/>
                <a:gd name="T8" fmla="*/ 182 w 444"/>
                <a:gd name="T9" fmla="*/ 286 h 322"/>
                <a:gd name="T10" fmla="*/ 182 w 444"/>
                <a:gd name="T11" fmla="*/ 305 h 322"/>
                <a:gd name="T12" fmla="*/ 85 w 444"/>
                <a:gd name="T13" fmla="*/ 305 h 322"/>
                <a:gd name="T14" fmla="*/ 85 w 444"/>
                <a:gd name="T15" fmla="*/ 322 h 322"/>
                <a:gd name="T16" fmla="*/ 352 w 444"/>
                <a:gd name="T17" fmla="*/ 322 h 322"/>
                <a:gd name="T18" fmla="*/ 352 w 444"/>
                <a:gd name="T19" fmla="*/ 305 h 322"/>
                <a:gd name="T20" fmla="*/ 260 w 444"/>
                <a:gd name="T21" fmla="*/ 305 h 322"/>
                <a:gd name="T22" fmla="*/ 260 w 444"/>
                <a:gd name="T23" fmla="*/ 286 h 322"/>
                <a:gd name="T24" fmla="*/ 444 w 444"/>
                <a:gd name="T25" fmla="*/ 286 h 322"/>
                <a:gd name="T26" fmla="*/ 31 w 444"/>
                <a:gd name="T27" fmla="*/ 246 h 322"/>
                <a:gd name="T28" fmla="*/ 31 w 444"/>
                <a:gd name="T29" fmla="*/ 33 h 322"/>
                <a:gd name="T30" fmla="*/ 413 w 444"/>
                <a:gd name="T31" fmla="*/ 33 h 322"/>
                <a:gd name="T32" fmla="*/ 413 w 444"/>
                <a:gd name="T33" fmla="*/ 246 h 322"/>
                <a:gd name="T34" fmla="*/ 31 w 444"/>
                <a:gd name="T35" fmla="*/ 246 h 322"/>
                <a:gd name="T36" fmla="*/ 31 w 444"/>
                <a:gd name="T37" fmla="*/ 24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322">
                  <a:moveTo>
                    <a:pt x="444" y="286"/>
                  </a:moveTo>
                  <a:lnTo>
                    <a:pt x="444" y="0"/>
                  </a:lnTo>
                  <a:lnTo>
                    <a:pt x="0" y="0"/>
                  </a:lnTo>
                  <a:lnTo>
                    <a:pt x="0" y="286"/>
                  </a:lnTo>
                  <a:lnTo>
                    <a:pt x="182" y="286"/>
                  </a:lnTo>
                  <a:lnTo>
                    <a:pt x="182" y="305"/>
                  </a:lnTo>
                  <a:lnTo>
                    <a:pt x="85" y="305"/>
                  </a:lnTo>
                  <a:lnTo>
                    <a:pt x="85" y="322"/>
                  </a:lnTo>
                  <a:lnTo>
                    <a:pt x="352" y="322"/>
                  </a:lnTo>
                  <a:lnTo>
                    <a:pt x="352" y="305"/>
                  </a:lnTo>
                  <a:lnTo>
                    <a:pt x="260" y="305"/>
                  </a:lnTo>
                  <a:lnTo>
                    <a:pt x="260" y="286"/>
                  </a:lnTo>
                  <a:lnTo>
                    <a:pt x="444" y="286"/>
                  </a:lnTo>
                  <a:close/>
                  <a:moveTo>
                    <a:pt x="31" y="246"/>
                  </a:moveTo>
                  <a:lnTo>
                    <a:pt x="31" y="33"/>
                  </a:lnTo>
                  <a:lnTo>
                    <a:pt x="413" y="33"/>
                  </a:lnTo>
                  <a:lnTo>
                    <a:pt x="413" y="246"/>
                  </a:lnTo>
                  <a:lnTo>
                    <a:pt x="31" y="246"/>
                  </a:lnTo>
                  <a:lnTo>
                    <a:pt x="31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92"/>
            <p:cNvSpPr>
              <a:spLocks noEditPoints="1"/>
            </p:cNvSpPr>
            <p:nvPr/>
          </p:nvSpPr>
          <p:spPr bwMode="auto">
            <a:xfrm>
              <a:off x="9213466" y="2828056"/>
              <a:ext cx="320054" cy="80014"/>
            </a:xfrm>
            <a:custGeom>
              <a:avLst/>
              <a:gdLst>
                <a:gd name="T0" fmla="*/ 0 w 236"/>
                <a:gd name="T1" fmla="*/ 59 h 59"/>
                <a:gd name="T2" fmla="*/ 236 w 236"/>
                <a:gd name="T3" fmla="*/ 59 h 59"/>
                <a:gd name="T4" fmla="*/ 236 w 236"/>
                <a:gd name="T5" fmla="*/ 0 h 59"/>
                <a:gd name="T6" fmla="*/ 0 w 236"/>
                <a:gd name="T7" fmla="*/ 0 h 59"/>
                <a:gd name="T8" fmla="*/ 0 w 236"/>
                <a:gd name="T9" fmla="*/ 59 h 59"/>
                <a:gd name="T10" fmla="*/ 5 w 236"/>
                <a:gd name="T11" fmla="*/ 4 h 59"/>
                <a:gd name="T12" fmla="*/ 231 w 236"/>
                <a:gd name="T13" fmla="*/ 4 h 59"/>
                <a:gd name="T14" fmla="*/ 231 w 236"/>
                <a:gd name="T15" fmla="*/ 54 h 59"/>
                <a:gd name="T16" fmla="*/ 5 w 236"/>
                <a:gd name="T17" fmla="*/ 54 h 59"/>
                <a:gd name="T18" fmla="*/ 5 w 236"/>
                <a:gd name="T1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59">
                  <a:moveTo>
                    <a:pt x="0" y="59"/>
                  </a:moveTo>
                  <a:lnTo>
                    <a:pt x="236" y="59"/>
                  </a:lnTo>
                  <a:lnTo>
                    <a:pt x="236" y="0"/>
                  </a:lnTo>
                  <a:lnTo>
                    <a:pt x="0" y="0"/>
                  </a:lnTo>
                  <a:lnTo>
                    <a:pt x="0" y="59"/>
                  </a:lnTo>
                  <a:close/>
                  <a:moveTo>
                    <a:pt x="5" y="4"/>
                  </a:moveTo>
                  <a:lnTo>
                    <a:pt x="231" y="4"/>
                  </a:lnTo>
                  <a:lnTo>
                    <a:pt x="231" y="54"/>
                  </a:lnTo>
                  <a:lnTo>
                    <a:pt x="5" y="5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93"/>
            <p:cNvSpPr>
              <a:spLocks noEditPoints="1"/>
            </p:cNvSpPr>
            <p:nvPr/>
          </p:nvSpPr>
          <p:spPr bwMode="auto">
            <a:xfrm>
              <a:off x="9210753" y="2917563"/>
              <a:ext cx="99000" cy="73233"/>
            </a:xfrm>
            <a:custGeom>
              <a:avLst/>
              <a:gdLst>
                <a:gd name="T0" fmla="*/ 0 w 73"/>
                <a:gd name="T1" fmla="*/ 54 h 54"/>
                <a:gd name="T2" fmla="*/ 73 w 73"/>
                <a:gd name="T3" fmla="*/ 54 h 54"/>
                <a:gd name="T4" fmla="*/ 73 w 73"/>
                <a:gd name="T5" fmla="*/ 0 h 54"/>
                <a:gd name="T6" fmla="*/ 0 w 73"/>
                <a:gd name="T7" fmla="*/ 0 h 54"/>
                <a:gd name="T8" fmla="*/ 0 w 73"/>
                <a:gd name="T9" fmla="*/ 54 h 54"/>
                <a:gd name="T10" fmla="*/ 5 w 73"/>
                <a:gd name="T11" fmla="*/ 5 h 54"/>
                <a:gd name="T12" fmla="*/ 68 w 73"/>
                <a:gd name="T13" fmla="*/ 5 h 54"/>
                <a:gd name="T14" fmla="*/ 68 w 73"/>
                <a:gd name="T15" fmla="*/ 50 h 54"/>
                <a:gd name="T16" fmla="*/ 5 w 73"/>
                <a:gd name="T17" fmla="*/ 50 h 54"/>
                <a:gd name="T18" fmla="*/ 5 w 73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0" y="54"/>
                  </a:moveTo>
                  <a:lnTo>
                    <a:pt x="73" y="54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8" y="5"/>
                  </a:lnTo>
                  <a:lnTo>
                    <a:pt x="68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94"/>
            <p:cNvSpPr>
              <a:spLocks noEditPoints="1"/>
            </p:cNvSpPr>
            <p:nvPr/>
          </p:nvSpPr>
          <p:spPr bwMode="auto">
            <a:xfrm>
              <a:off x="9321958" y="2917563"/>
              <a:ext cx="100356" cy="73233"/>
            </a:xfrm>
            <a:custGeom>
              <a:avLst/>
              <a:gdLst>
                <a:gd name="T0" fmla="*/ 0 w 74"/>
                <a:gd name="T1" fmla="*/ 54 h 54"/>
                <a:gd name="T2" fmla="*/ 74 w 74"/>
                <a:gd name="T3" fmla="*/ 54 h 54"/>
                <a:gd name="T4" fmla="*/ 74 w 74"/>
                <a:gd name="T5" fmla="*/ 0 h 54"/>
                <a:gd name="T6" fmla="*/ 0 w 74"/>
                <a:gd name="T7" fmla="*/ 0 h 54"/>
                <a:gd name="T8" fmla="*/ 0 w 74"/>
                <a:gd name="T9" fmla="*/ 54 h 54"/>
                <a:gd name="T10" fmla="*/ 5 w 74"/>
                <a:gd name="T11" fmla="*/ 5 h 54"/>
                <a:gd name="T12" fmla="*/ 69 w 74"/>
                <a:gd name="T13" fmla="*/ 5 h 54"/>
                <a:gd name="T14" fmla="*/ 69 w 74"/>
                <a:gd name="T15" fmla="*/ 50 h 54"/>
                <a:gd name="T16" fmla="*/ 5 w 74"/>
                <a:gd name="T17" fmla="*/ 50 h 54"/>
                <a:gd name="T18" fmla="*/ 5 w 74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4">
                  <a:moveTo>
                    <a:pt x="0" y="54"/>
                  </a:moveTo>
                  <a:lnTo>
                    <a:pt x="74" y="54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9" y="5"/>
                  </a:lnTo>
                  <a:lnTo>
                    <a:pt x="69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95"/>
            <p:cNvSpPr>
              <a:spLocks noEditPoints="1"/>
            </p:cNvSpPr>
            <p:nvPr/>
          </p:nvSpPr>
          <p:spPr bwMode="auto">
            <a:xfrm>
              <a:off x="9434520" y="2917563"/>
              <a:ext cx="99000" cy="73233"/>
            </a:xfrm>
            <a:custGeom>
              <a:avLst/>
              <a:gdLst>
                <a:gd name="T0" fmla="*/ 73 w 73"/>
                <a:gd name="T1" fmla="*/ 0 h 54"/>
                <a:gd name="T2" fmla="*/ 0 w 73"/>
                <a:gd name="T3" fmla="*/ 0 h 54"/>
                <a:gd name="T4" fmla="*/ 0 w 73"/>
                <a:gd name="T5" fmla="*/ 54 h 54"/>
                <a:gd name="T6" fmla="*/ 73 w 73"/>
                <a:gd name="T7" fmla="*/ 54 h 54"/>
                <a:gd name="T8" fmla="*/ 73 w 73"/>
                <a:gd name="T9" fmla="*/ 0 h 54"/>
                <a:gd name="T10" fmla="*/ 68 w 73"/>
                <a:gd name="T11" fmla="*/ 50 h 54"/>
                <a:gd name="T12" fmla="*/ 5 w 73"/>
                <a:gd name="T13" fmla="*/ 50 h 54"/>
                <a:gd name="T14" fmla="*/ 5 w 73"/>
                <a:gd name="T15" fmla="*/ 5 h 54"/>
                <a:gd name="T16" fmla="*/ 68 w 73"/>
                <a:gd name="T17" fmla="*/ 5 h 54"/>
                <a:gd name="T18" fmla="*/ 68 w 73"/>
                <a:gd name="T1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73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73" y="54"/>
                  </a:lnTo>
                  <a:lnTo>
                    <a:pt x="73" y="0"/>
                  </a:lnTo>
                  <a:close/>
                  <a:moveTo>
                    <a:pt x="68" y="50"/>
                  </a:moveTo>
                  <a:lnTo>
                    <a:pt x="5" y="50"/>
                  </a:lnTo>
                  <a:lnTo>
                    <a:pt x="5" y="5"/>
                  </a:lnTo>
                  <a:lnTo>
                    <a:pt x="68" y="5"/>
                  </a:lnTo>
                  <a:lnTo>
                    <a:pt x="68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Rectangle 96"/>
            <p:cNvSpPr>
              <a:spLocks noChangeArrowheads="1"/>
            </p:cNvSpPr>
            <p:nvPr/>
          </p:nvSpPr>
          <p:spPr bwMode="auto">
            <a:xfrm>
              <a:off x="9210753" y="3007069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Rectangle 97"/>
            <p:cNvSpPr>
              <a:spLocks noChangeArrowheads="1"/>
            </p:cNvSpPr>
            <p:nvPr/>
          </p:nvSpPr>
          <p:spPr bwMode="auto">
            <a:xfrm>
              <a:off x="9210753" y="3016562"/>
              <a:ext cx="99000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Rectangle 98"/>
            <p:cNvSpPr>
              <a:spLocks noChangeArrowheads="1"/>
            </p:cNvSpPr>
            <p:nvPr/>
          </p:nvSpPr>
          <p:spPr bwMode="auto">
            <a:xfrm>
              <a:off x="9210753" y="3030124"/>
              <a:ext cx="82726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Rectangle 99"/>
            <p:cNvSpPr>
              <a:spLocks noChangeArrowheads="1"/>
            </p:cNvSpPr>
            <p:nvPr/>
          </p:nvSpPr>
          <p:spPr bwMode="auto">
            <a:xfrm>
              <a:off x="9210753" y="3042330"/>
              <a:ext cx="92219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Rectangle 100"/>
            <p:cNvSpPr>
              <a:spLocks noChangeArrowheads="1"/>
            </p:cNvSpPr>
            <p:nvPr/>
          </p:nvSpPr>
          <p:spPr bwMode="auto">
            <a:xfrm>
              <a:off x="9208041" y="3055891"/>
              <a:ext cx="56959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Rectangle 101"/>
            <p:cNvSpPr>
              <a:spLocks noChangeArrowheads="1"/>
            </p:cNvSpPr>
            <p:nvPr/>
          </p:nvSpPr>
          <p:spPr bwMode="auto">
            <a:xfrm>
              <a:off x="9321958" y="3007069"/>
              <a:ext cx="90863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Rectangle 102"/>
            <p:cNvSpPr>
              <a:spLocks noChangeArrowheads="1"/>
            </p:cNvSpPr>
            <p:nvPr/>
          </p:nvSpPr>
          <p:spPr bwMode="auto">
            <a:xfrm>
              <a:off x="9321958" y="3016562"/>
              <a:ext cx="100356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Rectangle 103"/>
            <p:cNvSpPr>
              <a:spLocks noChangeArrowheads="1"/>
            </p:cNvSpPr>
            <p:nvPr/>
          </p:nvSpPr>
          <p:spPr bwMode="auto">
            <a:xfrm>
              <a:off x="9321958" y="3030124"/>
              <a:ext cx="80013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Rectangle 104"/>
            <p:cNvSpPr>
              <a:spLocks noChangeArrowheads="1"/>
            </p:cNvSpPr>
            <p:nvPr/>
          </p:nvSpPr>
          <p:spPr bwMode="auto">
            <a:xfrm>
              <a:off x="9321958" y="3042330"/>
              <a:ext cx="90863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Rectangle 105"/>
            <p:cNvSpPr>
              <a:spLocks noChangeArrowheads="1"/>
            </p:cNvSpPr>
            <p:nvPr/>
          </p:nvSpPr>
          <p:spPr bwMode="auto">
            <a:xfrm>
              <a:off x="9316534" y="3055891"/>
              <a:ext cx="61027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Rectangle 106"/>
            <p:cNvSpPr>
              <a:spLocks noChangeArrowheads="1"/>
            </p:cNvSpPr>
            <p:nvPr/>
          </p:nvSpPr>
          <p:spPr bwMode="auto">
            <a:xfrm>
              <a:off x="9437232" y="3007069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Rectangle 107"/>
            <p:cNvSpPr>
              <a:spLocks noChangeArrowheads="1"/>
            </p:cNvSpPr>
            <p:nvPr/>
          </p:nvSpPr>
          <p:spPr bwMode="auto">
            <a:xfrm>
              <a:off x="9437232" y="3016562"/>
              <a:ext cx="100356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Rectangle 108"/>
            <p:cNvSpPr>
              <a:spLocks noChangeArrowheads="1"/>
            </p:cNvSpPr>
            <p:nvPr/>
          </p:nvSpPr>
          <p:spPr bwMode="auto">
            <a:xfrm>
              <a:off x="9437232" y="3030124"/>
              <a:ext cx="80013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Rectangle 109"/>
            <p:cNvSpPr>
              <a:spLocks noChangeArrowheads="1"/>
            </p:cNvSpPr>
            <p:nvPr/>
          </p:nvSpPr>
          <p:spPr bwMode="auto">
            <a:xfrm>
              <a:off x="9437232" y="3042330"/>
              <a:ext cx="89507" cy="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Rectangle 110"/>
            <p:cNvSpPr>
              <a:spLocks noChangeArrowheads="1"/>
            </p:cNvSpPr>
            <p:nvPr/>
          </p:nvSpPr>
          <p:spPr bwMode="auto">
            <a:xfrm>
              <a:off x="9431807" y="3055891"/>
              <a:ext cx="56959" cy="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11"/>
            <p:cNvSpPr>
              <a:spLocks noEditPoints="1"/>
            </p:cNvSpPr>
            <p:nvPr/>
          </p:nvSpPr>
          <p:spPr bwMode="auto">
            <a:xfrm>
              <a:off x="9210753" y="2802289"/>
              <a:ext cx="150534" cy="16274"/>
            </a:xfrm>
            <a:custGeom>
              <a:avLst/>
              <a:gdLst>
                <a:gd name="T0" fmla="*/ 111 w 111"/>
                <a:gd name="T1" fmla="*/ 0 h 12"/>
                <a:gd name="T2" fmla="*/ 0 w 111"/>
                <a:gd name="T3" fmla="*/ 0 h 12"/>
                <a:gd name="T4" fmla="*/ 0 w 111"/>
                <a:gd name="T5" fmla="*/ 12 h 12"/>
                <a:gd name="T6" fmla="*/ 111 w 111"/>
                <a:gd name="T7" fmla="*/ 12 h 12"/>
                <a:gd name="T8" fmla="*/ 111 w 111"/>
                <a:gd name="T9" fmla="*/ 0 h 12"/>
                <a:gd name="T10" fmla="*/ 106 w 111"/>
                <a:gd name="T11" fmla="*/ 7 h 12"/>
                <a:gd name="T12" fmla="*/ 5 w 111"/>
                <a:gd name="T13" fmla="*/ 7 h 12"/>
                <a:gd name="T14" fmla="*/ 5 w 111"/>
                <a:gd name="T15" fmla="*/ 5 h 12"/>
                <a:gd name="T16" fmla="*/ 106 w 111"/>
                <a:gd name="T17" fmla="*/ 5 h 12"/>
                <a:gd name="T18" fmla="*/ 106 w 111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2">
                  <a:moveTo>
                    <a:pt x="11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1" y="12"/>
                  </a:lnTo>
                  <a:lnTo>
                    <a:pt x="111" y="0"/>
                  </a:lnTo>
                  <a:close/>
                  <a:moveTo>
                    <a:pt x="106" y="7"/>
                  </a:moveTo>
                  <a:lnTo>
                    <a:pt x="5" y="7"/>
                  </a:lnTo>
                  <a:lnTo>
                    <a:pt x="5" y="5"/>
                  </a:lnTo>
                  <a:lnTo>
                    <a:pt x="106" y="5"/>
                  </a:lnTo>
                  <a:lnTo>
                    <a:pt x="10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" name="Group 106"/>
          <p:cNvGrpSpPr/>
          <p:nvPr/>
        </p:nvGrpSpPr>
        <p:grpSpPr>
          <a:xfrm>
            <a:off x="10442555" y="5559475"/>
            <a:ext cx="1048405" cy="1048405"/>
            <a:chOff x="10092523" y="2412318"/>
            <a:chExt cx="1048405" cy="1048405"/>
          </a:xfrm>
        </p:grpSpPr>
        <p:sp>
          <p:nvSpPr>
            <p:cNvPr id="70" name="Oval 69"/>
            <p:cNvSpPr/>
            <p:nvPr/>
          </p:nvSpPr>
          <p:spPr>
            <a:xfrm>
              <a:off x="10092523" y="2412318"/>
              <a:ext cx="1048405" cy="1048405"/>
            </a:xfrm>
            <a:prstGeom prst="ellipse">
              <a:avLst/>
            </a:prstGeom>
            <a:solidFill>
              <a:srgbClr val="BDD70C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99" name="Freeform 55"/>
            <p:cNvSpPr>
              <a:spLocks noEditPoints="1"/>
            </p:cNvSpPr>
            <p:nvPr/>
          </p:nvSpPr>
          <p:spPr bwMode="auto">
            <a:xfrm>
              <a:off x="10304997" y="2608079"/>
              <a:ext cx="623458" cy="575615"/>
            </a:xfrm>
            <a:custGeom>
              <a:avLst/>
              <a:gdLst>
                <a:gd name="T0" fmla="*/ 1056 w 2056"/>
                <a:gd name="T1" fmla="*/ 0 h 1898"/>
                <a:gd name="T2" fmla="*/ 1144 w 2056"/>
                <a:gd name="T3" fmla="*/ 95 h 1898"/>
                <a:gd name="T4" fmla="*/ 1072 w 2056"/>
                <a:gd name="T5" fmla="*/ 231 h 1898"/>
                <a:gd name="T6" fmla="*/ 1072 w 2056"/>
                <a:gd name="T7" fmla="*/ 803 h 1898"/>
                <a:gd name="T8" fmla="*/ 1269 w 2056"/>
                <a:gd name="T9" fmla="*/ 488 h 1898"/>
                <a:gd name="T10" fmla="*/ 1552 w 2056"/>
                <a:gd name="T11" fmla="*/ 471 h 1898"/>
                <a:gd name="T12" fmla="*/ 1755 w 2056"/>
                <a:gd name="T13" fmla="*/ 515 h 1898"/>
                <a:gd name="T14" fmla="*/ 1564 w 2056"/>
                <a:gd name="T15" fmla="*/ 592 h 1898"/>
                <a:gd name="T16" fmla="*/ 1362 w 2056"/>
                <a:gd name="T17" fmla="*/ 560 h 1898"/>
                <a:gd name="T18" fmla="*/ 1341 w 2056"/>
                <a:gd name="T19" fmla="*/ 805 h 1898"/>
                <a:gd name="T20" fmla="*/ 1756 w 2056"/>
                <a:gd name="T21" fmla="*/ 1460 h 1898"/>
                <a:gd name="T22" fmla="*/ 1902 w 2056"/>
                <a:gd name="T23" fmla="*/ 1436 h 1898"/>
                <a:gd name="T24" fmla="*/ 1888 w 2056"/>
                <a:gd name="T25" fmla="*/ 387 h 1898"/>
                <a:gd name="T26" fmla="*/ 1939 w 2056"/>
                <a:gd name="T27" fmla="*/ 184 h 1898"/>
                <a:gd name="T28" fmla="*/ 1991 w 2056"/>
                <a:gd name="T29" fmla="*/ 386 h 1898"/>
                <a:gd name="T30" fmla="*/ 1975 w 2056"/>
                <a:gd name="T31" fmla="*/ 1511 h 1898"/>
                <a:gd name="T32" fmla="*/ 1778 w 2056"/>
                <a:gd name="T33" fmla="*/ 1534 h 1898"/>
                <a:gd name="T34" fmla="*/ 1757 w 2056"/>
                <a:gd name="T35" fmla="*/ 1705 h 1898"/>
                <a:gd name="T36" fmla="*/ 1926 w 2056"/>
                <a:gd name="T37" fmla="*/ 1724 h 1898"/>
                <a:gd name="T38" fmla="*/ 1925 w 2056"/>
                <a:gd name="T39" fmla="*/ 1898 h 1898"/>
                <a:gd name="T40" fmla="*/ 124 w 2056"/>
                <a:gd name="T41" fmla="*/ 1704 h 1898"/>
                <a:gd name="T42" fmla="*/ 291 w 2056"/>
                <a:gd name="T43" fmla="*/ 1533 h 1898"/>
                <a:gd name="T44" fmla="*/ 73 w 2056"/>
                <a:gd name="T45" fmla="*/ 1439 h 1898"/>
                <a:gd name="T46" fmla="*/ 67 w 2056"/>
                <a:gd name="T47" fmla="*/ 940 h 1898"/>
                <a:gd name="T48" fmla="*/ 0 w 2056"/>
                <a:gd name="T49" fmla="*/ 820 h 1898"/>
                <a:gd name="T50" fmla="*/ 117 w 2056"/>
                <a:gd name="T51" fmla="*/ 732 h 1898"/>
                <a:gd name="T52" fmla="*/ 160 w 2056"/>
                <a:gd name="T53" fmla="*/ 935 h 1898"/>
                <a:gd name="T54" fmla="*/ 146 w 2056"/>
                <a:gd name="T55" fmla="*/ 1431 h 1898"/>
                <a:gd name="T56" fmla="*/ 294 w 2056"/>
                <a:gd name="T57" fmla="*/ 1460 h 1898"/>
                <a:gd name="T58" fmla="*/ 755 w 2056"/>
                <a:gd name="T59" fmla="*/ 803 h 1898"/>
                <a:gd name="T60" fmla="*/ 746 w 2056"/>
                <a:gd name="T61" fmla="*/ 463 h 1898"/>
                <a:gd name="T62" fmla="*/ 280 w 2056"/>
                <a:gd name="T63" fmla="*/ 476 h 1898"/>
                <a:gd name="T64" fmla="*/ 76 w 2056"/>
                <a:gd name="T65" fmla="*/ 445 h 1898"/>
                <a:gd name="T66" fmla="*/ 279 w 2056"/>
                <a:gd name="T67" fmla="*/ 373 h 1898"/>
                <a:gd name="T68" fmla="*/ 802 w 2056"/>
                <a:gd name="T69" fmla="*/ 390 h 1898"/>
                <a:gd name="T70" fmla="*/ 829 w 2056"/>
                <a:gd name="T71" fmla="*/ 803 h 1898"/>
                <a:gd name="T72" fmla="*/ 1000 w 2056"/>
                <a:gd name="T73" fmla="*/ 783 h 1898"/>
                <a:gd name="T74" fmla="*/ 984 w 2056"/>
                <a:gd name="T75" fmla="*/ 203 h 1898"/>
                <a:gd name="T76" fmla="*/ 1002 w 2056"/>
                <a:gd name="T77" fmla="*/ 6 h 1898"/>
                <a:gd name="T78" fmla="*/ 804 w 2056"/>
                <a:gd name="T79" fmla="*/ 1802 h 1898"/>
                <a:gd name="T80" fmla="*/ 1226 w 2056"/>
                <a:gd name="T81" fmla="*/ 1804 h 1898"/>
                <a:gd name="T82" fmla="*/ 1244 w 2056"/>
                <a:gd name="T83" fmla="*/ 1704 h 1898"/>
                <a:gd name="T84" fmla="*/ 1608 w 2056"/>
                <a:gd name="T85" fmla="*/ 951 h 1898"/>
                <a:gd name="T86" fmla="*/ 440 w 2056"/>
                <a:gd name="T87" fmla="*/ 1706 h 1898"/>
                <a:gd name="T88" fmla="*/ 804 w 2056"/>
                <a:gd name="T89" fmla="*/ 180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1898">
                  <a:moveTo>
                    <a:pt x="1016" y="0"/>
                  </a:moveTo>
                  <a:cubicBezTo>
                    <a:pt x="1029" y="0"/>
                    <a:pt x="1043" y="0"/>
                    <a:pt x="1056" y="0"/>
                  </a:cubicBezTo>
                  <a:cubicBezTo>
                    <a:pt x="1060" y="2"/>
                    <a:pt x="1063" y="3"/>
                    <a:pt x="1067" y="5"/>
                  </a:cubicBezTo>
                  <a:cubicBezTo>
                    <a:pt x="1110" y="19"/>
                    <a:pt x="1138" y="49"/>
                    <a:pt x="1144" y="95"/>
                  </a:cubicBezTo>
                  <a:cubicBezTo>
                    <a:pt x="1150" y="144"/>
                    <a:pt x="1129" y="181"/>
                    <a:pt x="1087" y="204"/>
                  </a:cubicBezTo>
                  <a:cubicBezTo>
                    <a:pt x="1075" y="211"/>
                    <a:pt x="1072" y="218"/>
                    <a:pt x="1072" y="231"/>
                  </a:cubicBezTo>
                  <a:cubicBezTo>
                    <a:pt x="1072" y="407"/>
                    <a:pt x="1072" y="583"/>
                    <a:pt x="1072" y="759"/>
                  </a:cubicBezTo>
                  <a:cubicBezTo>
                    <a:pt x="1072" y="773"/>
                    <a:pt x="1072" y="788"/>
                    <a:pt x="1072" y="803"/>
                  </a:cubicBezTo>
                  <a:cubicBezTo>
                    <a:pt x="1138" y="803"/>
                    <a:pt x="1203" y="803"/>
                    <a:pt x="1269" y="803"/>
                  </a:cubicBezTo>
                  <a:cubicBezTo>
                    <a:pt x="1269" y="697"/>
                    <a:pt x="1269" y="593"/>
                    <a:pt x="1269" y="488"/>
                  </a:cubicBezTo>
                  <a:cubicBezTo>
                    <a:pt x="1355" y="488"/>
                    <a:pt x="1438" y="488"/>
                    <a:pt x="1521" y="488"/>
                  </a:cubicBezTo>
                  <a:cubicBezTo>
                    <a:pt x="1536" y="488"/>
                    <a:pt x="1545" y="485"/>
                    <a:pt x="1552" y="471"/>
                  </a:cubicBezTo>
                  <a:cubicBezTo>
                    <a:pt x="1575" y="427"/>
                    <a:pt x="1623" y="406"/>
                    <a:pt x="1671" y="417"/>
                  </a:cubicBezTo>
                  <a:cubicBezTo>
                    <a:pt x="1716" y="428"/>
                    <a:pt x="1750" y="467"/>
                    <a:pt x="1755" y="515"/>
                  </a:cubicBezTo>
                  <a:cubicBezTo>
                    <a:pt x="1759" y="562"/>
                    <a:pt x="1731" y="607"/>
                    <a:pt x="1687" y="625"/>
                  </a:cubicBezTo>
                  <a:cubicBezTo>
                    <a:pt x="1643" y="642"/>
                    <a:pt x="1588" y="632"/>
                    <a:pt x="1564" y="592"/>
                  </a:cubicBezTo>
                  <a:cubicBezTo>
                    <a:pt x="1545" y="559"/>
                    <a:pt x="1522" y="559"/>
                    <a:pt x="1492" y="559"/>
                  </a:cubicBezTo>
                  <a:cubicBezTo>
                    <a:pt x="1449" y="560"/>
                    <a:pt x="1405" y="560"/>
                    <a:pt x="1362" y="560"/>
                  </a:cubicBezTo>
                  <a:cubicBezTo>
                    <a:pt x="1356" y="560"/>
                    <a:pt x="1349" y="560"/>
                    <a:pt x="1341" y="561"/>
                  </a:cubicBezTo>
                  <a:cubicBezTo>
                    <a:pt x="1341" y="642"/>
                    <a:pt x="1341" y="722"/>
                    <a:pt x="1341" y="805"/>
                  </a:cubicBezTo>
                  <a:cubicBezTo>
                    <a:pt x="1480" y="805"/>
                    <a:pt x="1617" y="805"/>
                    <a:pt x="1756" y="805"/>
                  </a:cubicBezTo>
                  <a:cubicBezTo>
                    <a:pt x="1756" y="1025"/>
                    <a:pt x="1756" y="1242"/>
                    <a:pt x="1756" y="1460"/>
                  </a:cubicBezTo>
                  <a:cubicBezTo>
                    <a:pt x="1805" y="1460"/>
                    <a:pt x="1853" y="1460"/>
                    <a:pt x="1902" y="1460"/>
                  </a:cubicBezTo>
                  <a:cubicBezTo>
                    <a:pt x="1902" y="1451"/>
                    <a:pt x="1902" y="1443"/>
                    <a:pt x="1902" y="1436"/>
                  </a:cubicBezTo>
                  <a:cubicBezTo>
                    <a:pt x="1902" y="1095"/>
                    <a:pt x="1902" y="754"/>
                    <a:pt x="1902" y="412"/>
                  </a:cubicBezTo>
                  <a:cubicBezTo>
                    <a:pt x="1902" y="400"/>
                    <a:pt x="1899" y="393"/>
                    <a:pt x="1888" y="387"/>
                  </a:cubicBezTo>
                  <a:cubicBezTo>
                    <a:pt x="1841" y="363"/>
                    <a:pt x="1820" y="315"/>
                    <a:pt x="1833" y="265"/>
                  </a:cubicBezTo>
                  <a:cubicBezTo>
                    <a:pt x="1845" y="218"/>
                    <a:pt x="1889" y="184"/>
                    <a:pt x="1939" y="184"/>
                  </a:cubicBezTo>
                  <a:cubicBezTo>
                    <a:pt x="1989" y="183"/>
                    <a:pt x="2031" y="216"/>
                    <a:pt x="2044" y="264"/>
                  </a:cubicBezTo>
                  <a:cubicBezTo>
                    <a:pt x="2056" y="312"/>
                    <a:pt x="2036" y="362"/>
                    <a:pt x="1991" y="386"/>
                  </a:cubicBezTo>
                  <a:cubicBezTo>
                    <a:pt x="1977" y="393"/>
                    <a:pt x="1975" y="402"/>
                    <a:pt x="1975" y="416"/>
                  </a:cubicBezTo>
                  <a:cubicBezTo>
                    <a:pt x="1975" y="781"/>
                    <a:pt x="1975" y="1146"/>
                    <a:pt x="1975" y="1511"/>
                  </a:cubicBezTo>
                  <a:cubicBezTo>
                    <a:pt x="1975" y="1530"/>
                    <a:pt x="1970" y="1535"/>
                    <a:pt x="1952" y="1535"/>
                  </a:cubicBezTo>
                  <a:cubicBezTo>
                    <a:pt x="1894" y="1534"/>
                    <a:pt x="1836" y="1534"/>
                    <a:pt x="1778" y="1534"/>
                  </a:cubicBezTo>
                  <a:cubicBezTo>
                    <a:pt x="1771" y="1534"/>
                    <a:pt x="1764" y="1535"/>
                    <a:pt x="1757" y="1535"/>
                  </a:cubicBezTo>
                  <a:cubicBezTo>
                    <a:pt x="1757" y="1593"/>
                    <a:pt x="1757" y="1649"/>
                    <a:pt x="1757" y="1705"/>
                  </a:cubicBezTo>
                  <a:cubicBezTo>
                    <a:pt x="1808" y="1705"/>
                    <a:pt x="1857" y="1706"/>
                    <a:pt x="1906" y="1705"/>
                  </a:cubicBezTo>
                  <a:cubicBezTo>
                    <a:pt x="1921" y="1705"/>
                    <a:pt x="1926" y="1709"/>
                    <a:pt x="1926" y="1724"/>
                  </a:cubicBezTo>
                  <a:cubicBezTo>
                    <a:pt x="1925" y="1772"/>
                    <a:pt x="1925" y="1820"/>
                    <a:pt x="1925" y="1868"/>
                  </a:cubicBezTo>
                  <a:cubicBezTo>
                    <a:pt x="1925" y="1878"/>
                    <a:pt x="1925" y="1888"/>
                    <a:pt x="1925" y="1898"/>
                  </a:cubicBezTo>
                  <a:cubicBezTo>
                    <a:pt x="1323" y="1898"/>
                    <a:pt x="724" y="1898"/>
                    <a:pt x="124" y="1898"/>
                  </a:cubicBezTo>
                  <a:cubicBezTo>
                    <a:pt x="124" y="1833"/>
                    <a:pt x="124" y="1769"/>
                    <a:pt x="124" y="1704"/>
                  </a:cubicBezTo>
                  <a:cubicBezTo>
                    <a:pt x="181" y="1704"/>
                    <a:pt x="236" y="1704"/>
                    <a:pt x="291" y="1704"/>
                  </a:cubicBezTo>
                  <a:cubicBezTo>
                    <a:pt x="291" y="1647"/>
                    <a:pt x="291" y="1591"/>
                    <a:pt x="291" y="1533"/>
                  </a:cubicBezTo>
                  <a:cubicBezTo>
                    <a:pt x="218" y="1533"/>
                    <a:pt x="146" y="1533"/>
                    <a:pt x="73" y="1533"/>
                  </a:cubicBezTo>
                  <a:cubicBezTo>
                    <a:pt x="73" y="1500"/>
                    <a:pt x="73" y="1470"/>
                    <a:pt x="73" y="1439"/>
                  </a:cubicBezTo>
                  <a:cubicBezTo>
                    <a:pt x="73" y="1279"/>
                    <a:pt x="73" y="1119"/>
                    <a:pt x="73" y="959"/>
                  </a:cubicBezTo>
                  <a:cubicBezTo>
                    <a:pt x="73" y="953"/>
                    <a:pt x="71" y="942"/>
                    <a:pt x="67" y="940"/>
                  </a:cubicBezTo>
                  <a:cubicBezTo>
                    <a:pt x="31" y="924"/>
                    <a:pt x="12" y="895"/>
                    <a:pt x="0" y="860"/>
                  </a:cubicBezTo>
                  <a:cubicBezTo>
                    <a:pt x="0" y="847"/>
                    <a:pt x="0" y="833"/>
                    <a:pt x="0" y="820"/>
                  </a:cubicBezTo>
                  <a:cubicBezTo>
                    <a:pt x="2" y="817"/>
                    <a:pt x="4" y="813"/>
                    <a:pt x="5" y="810"/>
                  </a:cubicBezTo>
                  <a:cubicBezTo>
                    <a:pt x="22" y="758"/>
                    <a:pt x="63" y="730"/>
                    <a:pt x="117" y="732"/>
                  </a:cubicBezTo>
                  <a:cubicBezTo>
                    <a:pt x="164" y="734"/>
                    <a:pt x="205" y="768"/>
                    <a:pt x="216" y="815"/>
                  </a:cubicBezTo>
                  <a:cubicBezTo>
                    <a:pt x="227" y="863"/>
                    <a:pt x="206" y="911"/>
                    <a:pt x="160" y="935"/>
                  </a:cubicBezTo>
                  <a:cubicBezTo>
                    <a:pt x="148" y="942"/>
                    <a:pt x="146" y="949"/>
                    <a:pt x="146" y="961"/>
                  </a:cubicBezTo>
                  <a:cubicBezTo>
                    <a:pt x="146" y="1117"/>
                    <a:pt x="146" y="1274"/>
                    <a:pt x="146" y="1431"/>
                  </a:cubicBezTo>
                  <a:cubicBezTo>
                    <a:pt x="146" y="1440"/>
                    <a:pt x="146" y="1450"/>
                    <a:pt x="146" y="1460"/>
                  </a:cubicBezTo>
                  <a:cubicBezTo>
                    <a:pt x="197" y="1460"/>
                    <a:pt x="244" y="1460"/>
                    <a:pt x="294" y="1460"/>
                  </a:cubicBezTo>
                  <a:cubicBezTo>
                    <a:pt x="294" y="1240"/>
                    <a:pt x="294" y="1023"/>
                    <a:pt x="294" y="803"/>
                  </a:cubicBezTo>
                  <a:cubicBezTo>
                    <a:pt x="449" y="803"/>
                    <a:pt x="602" y="803"/>
                    <a:pt x="755" y="803"/>
                  </a:cubicBezTo>
                  <a:cubicBezTo>
                    <a:pt x="755" y="689"/>
                    <a:pt x="755" y="577"/>
                    <a:pt x="755" y="464"/>
                  </a:cubicBezTo>
                  <a:cubicBezTo>
                    <a:pt x="751" y="464"/>
                    <a:pt x="749" y="463"/>
                    <a:pt x="746" y="463"/>
                  </a:cubicBezTo>
                  <a:cubicBezTo>
                    <a:pt x="597" y="463"/>
                    <a:pt x="448" y="463"/>
                    <a:pt x="298" y="463"/>
                  </a:cubicBezTo>
                  <a:cubicBezTo>
                    <a:pt x="292" y="463"/>
                    <a:pt x="283" y="470"/>
                    <a:pt x="280" y="476"/>
                  </a:cubicBezTo>
                  <a:cubicBezTo>
                    <a:pt x="258" y="513"/>
                    <a:pt x="227" y="534"/>
                    <a:pt x="184" y="535"/>
                  </a:cubicBezTo>
                  <a:cubicBezTo>
                    <a:pt x="130" y="537"/>
                    <a:pt x="85" y="499"/>
                    <a:pt x="76" y="445"/>
                  </a:cubicBezTo>
                  <a:cubicBezTo>
                    <a:pt x="66" y="392"/>
                    <a:pt x="95" y="342"/>
                    <a:pt x="147" y="324"/>
                  </a:cubicBezTo>
                  <a:cubicBezTo>
                    <a:pt x="198" y="306"/>
                    <a:pt x="253" y="326"/>
                    <a:pt x="279" y="373"/>
                  </a:cubicBezTo>
                  <a:cubicBezTo>
                    <a:pt x="286" y="386"/>
                    <a:pt x="293" y="390"/>
                    <a:pt x="307" y="390"/>
                  </a:cubicBezTo>
                  <a:cubicBezTo>
                    <a:pt x="472" y="390"/>
                    <a:pt x="637" y="390"/>
                    <a:pt x="802" y="390"/>
                  </a:cubicBezTo>
                  <a:cubicBezTo>
                    <a:pt x="810" y="390"/>
                    <a:pt x="818" y="390"/>
                    <a:pt x="829" y="390"/>
                  </a:cubicBezTo>
                  <a:cubicBezTo>
                    <a:pt x="829" y="529"/>
                    <a:pt x="829" y="666"/>
                    <a:pt x="829" y="803"/>
                  </a:cubicBezTo>
                  <a:cubicBezTo>
                    <a:pt x="887" y="803"/>
                    <a:pt x="943" y="803"/>
                    <a:pt x="999" y="803"/>
                  </a:cubicBezTo>
                  <a:cubicBezTo>
                    <a:pt x="1000" y="796"/>
                    <a:pt x="1000" y="789"/>
                    <a:pt x="1000" y="783"/>
                  </a:cubicBezTo>
                  <a:cubicBezTo>
                    <a:pt x="1000" y="599"/>
                    <a:pt x="1000" y="416"/>
                    <a:pt x="1001" y="233"/>
                  </a:cubicBezTo>
                  <a:cubicBezTo>
                    <a:pt x="1001" y="218"/>
                    <a:pt x="997" y="211"/>
                    <a:pt x="984" y="203"/>
                  </a:cubicBezTo>
                  <a:cubicBezTo>
                    <a:pt x="942" y="181"/>
                    <a:pt x="923" y="144"/>
                    <a:pt x="928" y="97"/>
                  </a:cubicBezTo>
                  <a:cubicBezTo>
                    <a:pt x="933" y="52"/>
                    <a:pt x="959" y="22"/>
                    <a:pt x="1002" y="6"/>
                  </a:cubicBezTo>
                  <a:cubicBezTo>
                    <a:pt x="1006" y="4"/>
                    <a:pt x="1011" y="2"/>
                    <a:pt x="1016" y="0"/>
                  </a:cubicBezTo>
                  <a:close/>
                  <a:moveTo>
                    <a:pt x="804" y="1802"/>
                  </a:moveTo>
                  <a:cubicBezTo>
                    <a:pt x="810" y="1803"/>
                    <a:pt x="814" y="1803"/>
                    <a:pt x="818" y="1803"/>
                  </a:cubicBezTo>
                  <a:cubicBezTo>
                    <a:pt x="954" y="1803"/>
                    <a:pt x="1090" y="1803"/>
                    <a:pt x="1226" y="1804"/>
                  </a:cubicBezTo>
                  <a:cubicBezTo>
                    <a:pt x="1242" y="1804"/>
                    <a:pt x="1245" y="1798"/>
                    <a:pt x="1244" y="1784"/>
                  </a:cubicBezTo>
                  <a:cubicBezTo>
                    <a:pt x="1244" y="1758"/>
                    <a:pt x="1244" y="1732"/>
                    <a:pt x="1244" y="1704"/>
                  </a:cubicBezTo>
                  <a:cubicBezTo>
                    <a:pt x="1367" y="1704"/>
                    <a:pt x="1488" y="1704"/>
                    <a:pt x="1608" y="1704"/>
                  </a:cubicBezTo>
                  <a:cubicBezTo>
                    <a:pt x="1608" y="1452"/>
                    <a:pt x="1608" y="1202"/>
                    <a:pt x="1608" y="951"/>
                  </a:cubicBezTo>
                  <a:cubicBezTo>
                    <a:pt x="1217" y="951"/>
                    <a:pt x="829" y="951"/>
                    <a:pt x="440" y="951"/>
                  </a:cubicBezTo>
                  <a:cubicBezTo>
                    <a:pt x="440" y="1203"/>
                    <a:pt x="440" y="1453"/>
                    <a:pt x="440" y="1706"/>
                  </a:cubicBezTo>
                  <a:cubicBezTo>
                    <a:pt x="562" y="1706"/>
                    <a:pt x="682" y="1706"/>
                    <a:pt x="804" y="1706"/>
                  </a:cubicBezTo>
                  <a:cubicBezTo>
                    <a:pt x="804" y="1739"/>
                    <a:pt x="804" y="1769"/>
                    <a:pt x="804" y="18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7" name="Group 99"/>
            <p:cNvGrpSpPr/>
            <p:nvPr/>
          </p:nvGrpSpPr>
          <p:grpSpPr>
            <a:xfrm>
              <a:off x="10525739" y="2932542"/>
              <a:ext cx="165206" cy="147555"/>
              <a:chOff x="592450" y="1344089"/>
              <a:chExt cx="237453" cy="212084"/>
            </a:xfrm>
            <a:solidFill>
              <a:schemeClr val="bg1"/>
            </a:solidFill>
          </p:grpSpPr>
          <p:sp>
            <p:nvSpPr>
              <p:cNvPr id="101" name="Freeform 15"/>
              <p:cNvSpPr>
                <a:spLocks/>
              </p:cNvSpPr>
              <p:nvPr/>
            </p:nvSpPr>
            <p:spPr bwMode="auto">
              <a:xfrm>
                <a:off x="640143" y="1420196"/>
                <a:ext cx="135977" cy="58856"/>
              </a:xfrm>
              <a:custGeom>
                <a:avLst/>
                <a:gdLst>
                  <a:gd name="T0" fmla="*/ 3 w 46"/>
                  <a:gd name="T1" fmla="*/ 8 h 20"/>
                  <a:gd name="T2" fmla="*/ 1 w 46"/>
                  <a:gd name="T3" fmla="*/ 12 h 20"/>
                  <a:gd name="T4" fmla="*/ 2 w 46"/>
                  <a:gd name="T5" fmla="*/ 16 h 20"/>
                  <a:gd name="T6" fmla="*/ 3 w 46"/>
                  <a:gd name="T7" fmla="*/ 17 h 20"/>
                  <a:gd name="T8" fmla="*/ 10 w 46"/>
                  <a:gd name="T9" fmla="*/ 18 h 20"/>
                  <a:gd name="T10" fmla="*/ 36 w 46"/>
                  <a:gd name="T11" fmla="*/ 18 h 20"/>
                  <a:gd name="T12" fmla="*/ 44 w 46"/>
                  <a:gd name="T13" fmla="*/ 18 h 20"/>
                  <a:gd name="T14" fmla="*/ 44 w 46"/>
                  <a:gd name="T15" fmla="*/ 17 h 20"/>
                  <a:gd name="T16" fmla="*/ 46 w 46"/>
                  <a:gd name="T17" fmla="*/ 13 h 20"/>
                  <a:gd name="T18" fmla="*/ 43 w 46"/>
                  <a:gd name="T19" fmla="*/ 8 h 20"/>
                  <a:gd name="T20" fmla="*/ 3 w 46"/>
                  <a:gd name="T2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0">
                    <a:moveTo>
                      <a:pt x="3" y="8"/>
                    </a:moveTo>
                    <a:cubicBezTo>
                      <a:pt x="2" y="9"/>
                      <a:pt x="1" y="10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9"/>
                      <a:pt x="7" y="19"/>
                      <a:pt x="10" y="18"/>
                    </a:cubicBezTo>
                    <a:cubicBezTo>
                      <a:pt x="18" y="13"/>
                      <a:pt x="28" y="13"/>
                      <a:pt x="36" y="18"/>
                    </a:cubicBezTo>
                    <a:cubicBezTo>
                      <a:pt x="39" y="20"/>
                      <a:pt x="42" y="20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6"/>
                      <a:pt x="46" y="14"/>
                      <a:pt x="46" y="13"/>
                    </a:cubicBezTo>
                    <a:cubicBezTo>
                      <a:pt x="46" y="11"/>
                      <a:pt x="45" y="9"/>
                      <a:pt x="43" y="8"/>
                    </a:cubicBezTo>
                    <a:cubicBezTo>
                      <a:pt x="31" y="0"/>
                      <a:pt x="15" y="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16"/>
              <p:cNvSpPr>
                <a:spLocks/>
              </p:cNvSpPr>
              <p:nvPr/>
            </p:nvSpPr>
            <p:spPr bwMode="auto">
              <a:xfrm>
                <a:off x="592450" y="1344089"/>
                <a:ext cx="237453" cy="85239"/>
              </a:xfrm>
              <a:custGeom>
                <a:avLst/>
                <a:gdLst>
                  <a:gd name="T0" fmla="*/ 2 w 80"/>
                  <a:gd name="T1" fmla="*/ 17 h 29"/>
                  <a:gd name="T2" fmla="*/ 0 w 80"/>
                  <a:gd name="T3" fmla="*/ 21 h 29"/>
                  <a:gd name="T4" fmla="*/ 1 w 80"/>
                  <a:gd name="T5" fmla="*/ 26 h 29"/>
                  <a:gd name="T6" fmla="*/ 2 w 80"/>
                  <a:gd name="T7" fmla="*/ 26 h 29"/>
                  <a:gd name="T8" fmla="*/ 9 w 80"/>
                  <a:gd name="T9" fmla="*/ 27 h 29"/>
                  <a:gd name="T10" fmla="*/ 69 w 80"/>
                  <a:gd name="T11" fmla="*/ 27 h 29"/>
                  <a:gd name="T12" fmla="*/ 76 w 80"/>
                  <a:gd name="T13" fmla="*/ 27 h 29"/>
                  <a:gd name="T14" fmla="*/ 79 w 80"/>
                  <a:gd name="T15" fmla="*/ 24 h 29"/>
                  <a:gd name="T16" fmla="*/ 80 w 80"/>
                  <a:gd name="T17" fmla="*/ 22 h 29"/>
                  <a:gd name="T18" fmla="*/ 79 w 80"/>
                  <a:gd name="T19" fmla="*/ 20 h 29"/>
                  <a:gd name="T20" fmla="*/ 2 w 80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2" y="17"/>
                    </a:moveTo>
                    <a:cubicBezTo>
                      <a:pt x="1" y="18"/>
                      <a:pt x="0" y="20"/>
                      <a:pt x="0" y="21"/>
                    </a:cubicBezTo>
                    <a:cubicBezTo>
                      <a:pt x="0" y="23"/>
                      <a:pt x="0" y="24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7" y="28"/>
                      <a:pt x="9" y="27"/>
                    </a:cubicBezTo>
                    <a:cubicBezTo>
                      <a:pt x="27" y="13"/>
                      <a:pt x="52" y="13"/>
                      <a:pt x="69" y="27"/>
                    </a:cubicBezTo>
                    <a:cubicBezTo>
                      <a:pt x="71" y="29"/>
                      <a:pt x="74" y="29"/>
                      <a:pt x="76" y="27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80" y="23"/>
                      <a:pt x="80" y="22"/>
                    </a:cubicBezTo>
                    <a:cubicBezTo>
                      <a:pt x="80" y="21"/>
                      <a:pt x="79" y="20"/>
                      <a:pt x="79" y="20"/>
                    </a:cubicBezTo>
                    <a:cubicBezTo>
                      <a:pt x="57" y="1"/>
                      <a:pt x="25" y="0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Oval 17"/>
              <p:cNvSpPr>
                <a:spLocks noChangeArrowheads="1"/>
              </p:cNvSpPr>
              <p:nvPr/>
            </p:nvSpPr>
            <p:spPr bwMode="auto">
              <a:xfrm>
                <a:off x="675660" y="1494273"/>
                <a:ext cx="64944" cy="619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739C67-D4D8-0149-ADDE-9F075976BB65}"/>
              </a:ext>
            </a:extLst>
          </p:cNvPr>
          <p:cNvCxnSpPr/>
          <p:nvPr/>
        </p:nvCxnSpPr>
        <p:spPr>
          <a:xfrm>
            <a:off x="16646" y="4648201"/>
            <a:ext cx="11870554" cy="0"/>
          </a:xfrm>
          <a:prstGeom prst="line">
            <a:avLst/>
          </a:prstGeom>
          <a:ln>
            <a:solidFill>
              <a:srgbClr val="B7EB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78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Our Engagement Models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3AD607D9-2FEE-DA4B-935D-3CAF7D73A15F}"/>
              </a:ext>
            </a:extLst>
          </p:cNvPr>
          <p:cNvSpPr/>
          <p:nvPr/>
        </p:nvSpPr>
        <p:spPr>
          <a:xfrm>
            <a:off x="3276600" y="1021353"/>
            <a:ext cx="5335015" cy="533500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CC7CD5B4-5494-E744-BA07-26D02A55EDBB}"/>
              </a:ext>
            </a:extLst>
          </p:cNvPr>
          <p:cNvSpPr txBox="1"/>
          <p:nvPr/>
        </p:nvSpPr>
        <p:spPr>
          <a:xfrm>
            <a:off x="5256294" y="3416921"/>
            <a:ext cx="14484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4640" marR="5080" indent="-282575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latin typeface="Arial"/>
                <a:cs typeface="Arial"/>
              </a:rPr>
              <a:t>ENGAGEMENT  </a:t>
            </a:r>
            <a:r>
              <a:rPr sz="1600" b="1" spc="-5" dirty="0">
                <a:latin typeface="Arial"/>
                <a:cs typeface="Arial"/>
              </a:rPr>
              <a:t>MODELS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51A44F22-7DDA-2F41-8281-17ED243A5668}"/>
              </a:ext>
            </a:extLst>
          </p:cNvPr>
          <p:cNvSpPr txBox="1"/>
          <p:nvPr/>
        </p:nvSpPr>
        <p:spPr>
          <a:xfrm>
            <a:off x="6796049" y="977237"/>
            <a:ext cx="1977893" cy="90390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ts val="1680"/>
              </a:lnSpc>
              <a:spcBef>
                <a:spcPts val="355"/>
              </a:spcBef>
            </a:pPr>
            <a:r>
              <a:rPr sz="1600" b="1" spc="-35" dirty="0">
                <a:latin typeface="Arial"/>
                <a:cs typeface="Arial"/>
              </a:rPr>
              <a:t>Assets </a:t>
            </a:r>
            <a:r>
              <a:rPr sz="1600" b="1" spc="25" dirty="0">
                <a:latin typeface="Arial"/>
                <a:cs typeface="Arial"/>
              </a:rPr>
              <a:t>+ </a:t>
            </a:r>
            <a:r>
              <a:rPr sz="1600" b="1" spc="-30" dirty="0">
                <a:latin typeface="Arial"/>
                <a:cs typeface="Arial"/>
              </a:rPr>
              <a:t>Ser</a:t>
            </a:r>
            <a:r>
              <a:rPr lang="en-US" sz="1600" b="1" spc="-30" dirty="0">
                <a:latin typeface="Arial"/>
                <a:cs typeface="Arial"/>
              </a:rPr>
              <a:t>v</a:t>
            </a:r>
            <a:r>
              <a:rPr sz="1600" b="1" spc="-30" dirty="0">
                <a:latin typeface="Arial"/>
                <a:cs typeface="Arial"/>
              </a:rPr>
              <a:t>ices  </a:t>
            </a:r>
            <a:r>
              <a:rPr sz="1400" spc="-45" dirty="0">
                <a:latin typeface="Arial"/>
                <a:cs typeface="Arial"/>
              </a:rPr>
              <a:t>Systems </a:t>
            </a:r>
            <a:r>
              <a:rPr sz="1400" spc="-70" dirty="0">
                <a:latin typeface="Arial"/>
                <a:cs typeface="Arial"/>
              </a:rPr>
              <a:t>are </a:t>
            </a:r>
            <a:r>
              <a:rPr sz="1400" spc="-35" dirty="0">
                <a:latin typeface="Arial"/>
                <a:cs typeface="Arial"/>
              </a:rPr>
              <a:t>owned </a:t>
            </a:r>
            <a:r>
              <a:rPr sz="1400" spc="-40" dirty="0">
                <a:latin typeface="Arial"/>
                <a:cs typeface="Arial"/>
              </a:rPr>
              <a:t>by  </a:t>
            </a:r>
            <a:r>
              <a:rPr sz="1400" spc="-45" dirty="0">
                <a:latin typeface="Arial"/>
                <a:cs typeface="Arial"/>
              </a:rPr>
              <a:t>the client and </a:t>
            </a:r>
            <a:r>
              <a:rPr sz="1400" spc="-60" dirty="0">
                <a:latin typeface="Arial"/>
                <a:cs typeface="Arial"/>
              </a:rPr>
              <a:t>annuity  </a:t>
            </a:r>
            <a:r>
              <a:rPr sz="1400" spc="-35" dirty="0">
                <a:latin typeface="Arial"/>
                <a:cs typeface="Arial"/>
              </a:rPr>
              <a:t>based </a:t>
            </a:r>
            <a:r>
              <a:rPr sz="1400" spc="-45" dirty="0">
                <a:latin typeface="Arial"/>
                <a:cs typeface="Arial"/>
              </a:rPr>
              <a:t>payout </a:t>
            </a:r>
            <a:r>
              <a:rPr sz="1400" spc="-55" dirty="0">
                <a:latin typeface="Arial"/>
                <a:cs typeface="Arial"/>
              </a:rPr>
              <a:t>for  </a:t>
            </a:r>
            <a:r>
              <a:rPr sz="1400" spc="-50" dirty="0">
                <a:latin typeface="Arial"/>
                <a:cs typeface="Arial"/>
              </a:rPr>
              <a:t>services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8FB665BD-3ABE-6346-A665-1007DA3E5684}"/>
              </a:ext>
            </a:extLst>
          </p:cNvPr>
          <p:cNvSpPr txBox="1"/>
          <p:nvPr/>
        </p:nvSpPr>
        <p:spPr>
          <a:xfrm>
            <a:off x="7416763" y="4559444"/>
            <a:ext cx="1287780" cy="133096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ts val="1680"/>
              </a:lnSpc>
              <a:spcBef>
                <a:spcPts val="355"/>
              </a:spcBef>
            </a:pPr>
            <a:r>
              <a:rPr sz="1600" b="1" spc="-45" dirty="0">
                <a:latin typeface="Arial"/>
                <a:cs typeface="Arial"/>
              </a:rPr>
              <a:t>Usage </a:t>
            </a:r>
            <a:r>
              <a:rPr sz="1600" b="1" spc="-20" dirty="0">
                <a:latin typeface="Arial"/>
                <a:cs typeface="Arial"/>
              </a:rPr>
              <a:t>based  </a:t>
            </a:r>
            <a:r>
              <a:rPr sz="1400" spc="-45" dirty="0">
                <a:latin typeface="Arial"/>
                <a:cs typeface="Arial"/>
              </a:rPr>
              <a:t>No upfront  </a:t>
            </a:r>
            <a:r>
              <a:rPr sz="1400" spc="-50" dirty="0">
                <a:latin typeface="Arial"/>
                <a:cs typeface="Arial"/>
              </a:rPr>
              <a:t>investment </a:t>
            </a:r>
            <a:r>
              <a:rPr sz="1400" spc="-40" dirty="0">
                <a:latin typeface="Arial"/>
                <a:cs typeface="Arial"/>
              </a:rPr>
              <a:t>by  </a:t>
            </a:r>
            <a:r>
              <a:rPr sz="1400" spc="-45" dirty="0">
                <a:latin typeface="Arial"/>
                <a:cs typeface="Arial"/>
              </a:rPr>
              <a:t>client and payout  </a:t>
            </a:r>
            <a:r>
              <a:rPr sz="1400" spc="-55" dirty="0">
                <a:latin typeface="Arial"/>
                <a:cs typeface="Arial"/>
              </a:rPr>
              <a:t>is </a:t>
            </a:r>
            <a:r>
              <a:rPr sz="1400" spc="-35" dirty="0">
                <a:latin typeface="Arial"/>
                <a:cs typeface="Arial"/>
              </a:rPr>
              <a:t>based </a:t>
            </a:r>
            <a:r>
              <a:rPr sz="1400" spc="-40" dirty="0">
                <a:latin typeface="Arial"/>
                <a:cs typeface="Arial"/>
              </a:rPr>
              <a:t>on  </a:t>
            </a:r>
            <a:r>
              <a:rPr sz="1400" spc="-35" dirty="0">
                <a:latin typeface="Arial"/>
                <a:cs typeface="Arial"/>
              </a:rPr>
              <a:t>consumption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3F8184D-F048-7D41-8C12-A6400FA26E10}"/>
              </a:ext>
            </a:extLst>
          </p:cNvPr>
          <p:cNvSpPr txBox="1"/>
          <p:nvPr/>
        </p:nvSpPr>
        <p:spPr>
          <a:xfrm>
            <a:off x="2906544" y="4892523"/>
            <a:ext cx="2125196" cy="1776768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marR="5080" indent="-184785" algn="r">
              <a:lnSpc>
                <a:spcPts val="1680"/>
              </a:lnSpc>
              <a:spcBef>
                <a:spcPts val="355"/>
              </a:spcBef>
            </a:pPr>
            <a:r>
              <a:rPr sz="1600" b="1" spc="-15" dirty="0">
                <a:latin typeface="Arial"/>
                <a:cs typeface="Arial"/>
              </a:rPr>
              <a:t>Component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based 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Reduced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upfront 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investment </a:t>
            </a:r>
            <a:r>
              <a:rPr sz="1400" spc="-55" dirty="0">
                <a:latin typeface="Arial"/>
                <a:cs typeface="Arial"/>
              </a:rPr>
              <a:t>as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client</a:t>
            </a:r>
            <a:endParaRPr sz="1400" dirty="0">
              <a:latin typeface="Arial"/>
              <a:cs typeface="Arial"/>
            </a:endParaRPr>
          </a:p>
          <a:p>
            <a:pPr marL="12700" marR="5080" indent="727710" algn="r">
              <a:lnSpc>
                <a:spcPts val="1680"/>
              </a:lnSpc>
            </a:pPr>
            <a:r>
              <a:rPr sz="1400" spc="-35" dirty="0">
                <a:latin typeface="Arial"/>
                <a:cs typeface="Arial"/>
              </a:rPr>
              <a:t>subscribes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to 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infrastructure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owned</a:t>
            </a:r>
            <a:r>
              <a:rPr sz="1400" spc="-40" dirty="0">
                <a:latin typeface="Arial"/>
                <a:cs typeface="Arial"/>
              </a:rPr>
              <a:t> by 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Sify </a:t>
            </a:r>
            <a:r>
              <a:rPr sz="1400" spc="-55" dirty="0">
                <a:latin typeface="Arial"/>
                <a:cs typeface="Arial"/>
              </a:rPr>
              <a:t>as </a:t>
            </a:r>
            <a:r>
              <a:rPr sz="1400" spc="-80" dirty="0">
                <a:latin typeface="Arial"/>
                <a:cs typeface="Arial"/>
              </a:rPr>
              <a:t>a </a:t>
            </a:r>
            <a:r>
              <a:rPr sz="1400" spc="-50" dirty="0">
                <a:latin typeface="Arial"/>
                <a:cs typeface="Arial"/>
              </a:rPr>
              <a:t>part</a:t>
            </a:r>
            <a:r>
              <a:rPr sz="1400" spc="1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their 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overall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infrastructure</a:t>
            </a:r>
            <a:endParaRPr sz="1400" dirty="0">
              <a:latin typeface="Arial"/>
              <a:cs typeface="Arial"/>
            </a:endParaRPr>
          </a:p>
          <a:p>
            <a:pPr marR="5080" algn="r">
              <a:lnSpc>
                <a:spcPts val="1625"/>
              </a:lnSpc>
            </a:pPr>
            <a:r>
              <a:rPr sz="1400" spc="-55" dirty="0">
                <a:latin typeface="Arial"/>
                <a:cs typeface="Arial"/>
              </a:rPr>
              <a:t>requirement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14384170-5BEC-BF4A-A3F0-33F263F16160}"/>
              </a:ext>
            </a:extLst>
          </p:cNvPr>
          <p:cNvSpPr txBox="1"/>
          <p:nvPr/>
        </p:nvSpPr>
        <p:spPr>
          <a:xfrm>
            <a:off x="2525543" y="1396275"/>
            <a:ext cx="2014644" cy="133991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225425" algn="r">
              <a:lnSpc>
                <a:spcPts val="1680"/>
              </a:lnSpc>
              <a:spcBef>
                <a:spcPts val="355"/>
              </a:spcBef>
            </a:pPr>
            <a:r>
              <a:rPr sz="1600" b="1" spc="-15" dirty="0">
                <a:latin typeface="Arial"/>
                <a:cs typeface="Arial"/>
              </a:rPr>
              <a:t>Outcome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based 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Client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engagement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is 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based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on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defined 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business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outcome 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generated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by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40" dirty="0">
                <a:latin typeface="Arial"/>
                <a:cs typeface="Arial"/>
              </a:rPr>
              <a:t>IT 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solutions and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services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7A7ABF-4C0A-4445-87A2-8FB275993DF6}"/>
              </a:ext>
            </a:extLst>
          </p:cNvPr>
          <p:cNvSpPr/>
          <p:nvPr/>
        </p:nvSpPr>
        <p:spPr>
          <a:xfrm rot="2700000">
            <a:off x="4846085" y="2492817"/>
            <a:ext cx="2191111" cy="21911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Execution Capabilities: Strategic/ Transformation Projects</a:t>
            </a:r>
          </a:p>
        </p:txBody>
      </p:sp>
      <p:sp>
        <p:nvSpPr>
          <p:cNvPr id="49" name="Slide Number Placeholder 9"/>
          <p:cNvSpPr txBox="1">
            <a:spLocks/>
          </p:cNvSpPr>
          <p:nvPr/>
        </p:nvSpPr>
        <p:spPr>
          <a:xfrm>
            <a:off x="9019413" y="6356356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528DF-D215-450C-9DB5-2AB96B301B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4243C1F-54D9-4185-B332-D6A12ABB6144}"/>
              </a:ext>
            </a:extLst>
          </p:cNvPr>
          <p:cNvSpPr/>
          <p:nvPr/>
        </p:nvSpPr>
        <p:spPr>
          <a:xfrm>
            <a:off x="4766462" y="3190036"/>
            <a:ext cx="2333782" cy="1111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18">
            <a:extLst>
              <a:ext uri="{FF2B5EF4-FFF2-40B4-BE49-F238E27FC236}">
                <a16:creationId xmlns:a16="http://schemas.microsoft.com/office/drawing/2014/main" id="{9A353008-60A0-4E39-ADDA-212E817FA4C1}"/>
              </a:ext>
            </a:extLst>
          </p:cNvPr>
          <p:cNvGrpSpPr>
            <a:grpSpLocks/>
          </p:cNvGrpSpPr>
          <p:nvPr/>
        </p:nvGrpSpPr>
        <p:grpSpPr bwMode="auto">
          <a:xfrm>
            <a:off x="3251372" y="1106488"/>
            <a:ext cx="5294313" cy="5264150"/>
            <a:chOff x="1944688" y="1093788"/>
            <a:chExt cx="5294312" cy="5264150"/>
          </a:xfrm>
        </p:grpSpPr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69A28465-CC44-43F3-A8C5-5F132380D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600" y="1101725"/>
              <a:ext cx="1919288" cy="1922463"/>
            </a:xfrm>
            <a:custGeom>
              <a:avLst/>
              <a:gdLst>
                <a:gd name="T0" fmla="*/ 1578165 w 512"/>
                <a:gd name="T1" fmla="*/ 1577694 h 513"/>
                <a:gd name="T2" fmla="*/ 1578165 w 512"/>
                <a:gd name="T3" fmla="*/ 341022 h 513"/>
                <a:gd name="T4" fmla="*/ 341123 w 512"/>
                <a:gd name="T5" fmla="*/ 341022 h 513"/>
                <a:gd name="T6" fmla="*/ 341123 w 512"/>
                <a:gd name="T7" fmla="*/ 1577694 h 513"/>
                <a:gd name="T8" fmla="*/ 1578165 w 512"/>
                <a:gd name="T9" fmla="*/ 1577694 h 5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2" h="513">
                  <a:moveTo>
                    <a:pt x="421" y="421"/>
                  </a:moveTo>
                  <a:cubicBezTo>
                    <a:pt x="512" y="330"/>
                    <a:pt x="512" y="182"/>
                    <a:pt x="421" y="91"/>
                  </a:cubicBezTo>
                  <a:cubicBezTo>
                    <a:pt x="330" y="0"/>
                    <a:pt x="182" y="0"/>
                    <a:pt x="91" y="91"/>
                  </a:cubicBezTo>
                  <a:cubicBezTo>
                    <a:pt x="0" y="182"/>
                    <a:pt x="0" y="330"/>
                    <a:pt x="91" y="421"/>
                  </a:cubicBezTo>
                  <a:cubicBezTo>
                    <a:pt x="182" y="513"/>
                    <a:pt x="330" y="513"/>
                    <a:pt x="421" y="42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solidFill>
                <a:srgbClr val="606060">
                  <a:alpha val="5019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2124" tIns="41061" rIns="82124" bIns="41061" anchor="ctr"/>
            <a:lstStyle/>
            <a:p>
              <a:endParaRPr lang="en-I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11">
              <a:extLst>
                <a:ext uri="{FF2B5EF4-FFF2-40B4-BE49-F238E27FC236}">
                  <a16:creationId xmlns:a16="http://schemas.microsoft.com/office/drawing/2014/main" id="{705E2120-7011-4846-890C-4C519DD86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1093788"/>
              <a:ext cx="1920875" cy="1919288"/>
            </a:xfrm>
            <a:custGeom>
              <a:avLst/>
              <a:gdLst>
                <a:gd name="T0" fmla="*/ 1579469 w 512"/>
                <a:gd name="T1" fmla="*/ 1578165 h 512"/>
                <a:gd name="T2" fmla="*/ 1579469 w 512"/>
                <a:gd name="T3" fmla="*/ 341123 h 512"/>
                <a:gd name="T4" fmla="*/ 341406 w 512"/>
                <a:gd name="T5" fmla="*/ 341123 h 512"/>
                <a:gd name="T6" fmla="*/ 341406 w 512"/>
                <a:gd name="T7" fmla="*/ 1578165 h 512"/>
                <a:gd name="T8" fmla="*/ 1579469 w 512"/>
                <a:gd name="T9" fmla="*/ 1578165 h 5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2" h="512">
                  <a:moveTo>
                    <a:pt x="421" y="421"/>
                  </a:moveTo>
                  <a:cubicBezTo>
                    <a:pt x="512" y="330"/>
                    <a:pt x="512" y="182"/>
                    <a:pt x="421" y="91"/>
                  </a:cubicBezTo>
                  <a:cubicBezTo>
                    <a:pt x="330" y="0"/>
                    <a:pt x="182" y="0"/>
                    <a:pt x="91" y="91"/>
                  </a:cubicBezTo>
                  <a:cubicBezTo>
                    <a:pt x="0" y="182"/>
                    <a:pt x="0" y="330"/>
                    <a:pt x="91" y="421"/>
                  </a:cubicBezTo>
                  <a:cubicBezTo>
                    <a:pt x="182" y="512"/>
                    <a:pt x="330" y="512"/>
                    <a:pt x="421" y="42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solidFill>
                <a:srgbClr val="606060">
                  <a:alpha val="5019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2124" tIns="41061" rIns="82124" bIns="41061" anchor="ctr"/>
            <a:lstStyle/>
            <a:p>
              <a:endParaRPr lang="en-I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12">
              <a:extLst>
                <a:ext uri="{FF2B5EF4-FFF2-40B4-BE49-F238E27FC236}">
                  <a16:creationId xmlns:a16="http://schemas.microsoft.com/office/drawing/2014/main" id="{61DC8B57-5FB5-4AAA-AEAB-DFEE609A7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950" y="4435475"/>
              <a:ext cx="1924050" cy="1922463"/>
            </a:xfrm>
            <a:custGeom>
              <a:avLst/>
              <a:gdLst>
                <a:gd name="T0" fmla="*/ 1582747 w 513"/>
                <a:gd name="T1" fmla="*/ 1581441 h 513"/>
                <a:gd name="T2" fmla="*/ 1582747 w 513"/>
                <a:gd name="T3" fmla="*/ 344769 h 513"/>
                <a:gd name="T4" fmla="*/ 341303 w 513"/>
                <a:gd name="T5" fmla="*/ 344769 h 513"/>
                <a:gd name="T6" fmla="*/ 341303 w 513"/>
                <a:gd name="T7" fmla="*/ 1581441 h 513"/>
                <a:gd name="T8" fmla="*/ 1582747 w 513"/>
                <a:gd name="T9" fmla="*/ 1581441 h 5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513">
                  <a:moveTo>
                    <a:pt x="422" y="422"/>
                  </a:moveTo>
                  <a:cubicBezTo>
                    <a:pt x="513" y="331"/>
                    <a:pt x="513" y="183"/>
                    <a:pt x="422" y="92"/>
                  </a:cubicBezTo>
                  <a:cubicBezTo>
                    <a:pt x="330" y="0"/>
                    <a:pt x="183" y="0"/>
                    <a:pt x="91" y="92"/>
                  </a:cubicBezTo>
                  <a:cubicBezTo>
                    <a:pt x="0" y="183"/>
                    <a:pt x="0" y="331"/>
                    <a:pt x="91" y="422"/>
                  </a:cubicBezTo>
                  <a:cubicBezTo>
                    <a:pt x="183" y="513"/>
                    <a:pt x="330" y="513"/>
                    <a:pt x="422" y="422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solidFill>
                <a:srgbClr val="606060">
                  <a:alpha val="5019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2124" tIns="41061" rIns="82124" bIns="41061" anchor="ctr"/>
            <a:lstStyle/>
            <a:p>
              <a:endParaRPr lang="en-I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13">
              <a:extLst>
                <a:ext uri="{FF2B5EF4-FFF2-40B4-BE49-F238E27FC236}">
                  <a16:creationId xmlns:a16="http://schemas.microsoft.com/office/drawing/2014/main" id="{518B5CF8-0615-4B1E-911E-51EB71A4C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88" y="4427538"/>
              <a:ext cx="1919288" cy="1919288"/>
            </a:xfrm>
            <a:custGeom>
              <a:avLst/>
              <a:gdLst>
                <a:gd name="T0" fmla="*/ 1578165 w 512"/>
                <a:gd name="T1" fmla="*/ 1578165 h 512"/>
                <a:gd name="T2" fmla="*/ 1578165 w 512"/>
                <a:gd name="T3" fmla="*/ 341123 h 512"/>
                <a:gd name="T4" fmla="*/ 341123 w 512"/>
                <a:gd name="T5" fmla="*/ 341123 h 512"/>
                <a:gd name="T6" fmla="*/ 341123 w 512"/>
                <a:gd name="T7" fmla="*/ 1578165 h 512"/>
                <a:gd name="T8" fmla="*/ 1578165 w 512"/>
                <a:gd name="T9" fmla="*/ 1578165 h 5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2" h="512">
                  <a:moveTo>
                    <a:pt x="421" y="421"/>
                  </a:moveTo>
                  <a:cubicBezTo>
                    <a:pt x="512" y="330"/>
                    <a:pt x="512" y="182"/>
                    <a:pt x="421" y="91"/>
                  </a:cubicBezTo>
                  <a:cubicBezTo>
                    <a:pt x="330" y="0"/>
                    <a:pt x="182" y="0"/>
                    <a:pt x="91" y="91"/>
                  </a:cubicBezTo>
                  <a:cubicBezTo>
                    <a:pt x="0" y="182"/>
                    <a:pt x="0" y="330"/>
                    <a:pt x="91" y="421"/>
                  </a:cubicBezTo>
                  <a:cubicBezTo>
                    <a:pt x="182" y="512"/>
                    <a:pt x="330" y="512"/>
                    <a:pt x="421" y="42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solidFill>
                <a:srgbClr val="606060">
                  <a:alpha val="5019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2124" tIns="41061" rIns="82124" bIns="41061" anchor="ctr"/>
            <a:lstStyle/>
            <a:p>
              <a:endParaRPr lang="en-I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2">
            <a:extLst>
              <a:ext uri="{FF2B5EF4-FFF2-40B4-BE49-F238E27FC236}">
                <a16:creationId xmlns:a16="http://schemas.microsoft.com/office/drawing/2014/main" id="{F62B7EBE-C372-4766-B47B-688ECADDF579}"/>
              </a:ext>
            </a:extLst>
          </p:cNvPr>
          <p:cNvGrpSpPr>
            <a:grpSpLocks/>
          </p:cNvGrpSpPr>
          <p:nvPr/>
        </p:nvGrpSpPr>
        <p:grpSpPr bwMode="auto">
          <a:xfrm>
            <a:off x="3251372" y="1106488"/>
            <a:ext cx="5294313" cy="5264150"/>
            <a:chOff x="1944688" y="1093788"/>
            <a:chExt cx="5294312" cy="5264150"/>
          </a:xfrm>
        </p:grpSpPr>
        <p:sp>
          <p:nvSpPr>
            <p:cNvPr id="102" name="Freeform 10">
              <a:extLst>
                <a:ext uri="{FF2B5EF4-FFF2-40B4-BE49-F238E27FC236}">
                  <a16:creationId xmlns:a16="http://schemas.microsoft.com/office/drawing/2014/main" id="{87FA0351-88D0-42C3-B7CB-A9C8FDD00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600" y="1101725"/>
              <a:ext cx="1919287" cy="1922463"/>
            </a:xfrm>
            <a:custGeom>
              <a:avLst/>
              <a:gdLst>
                <a:gd name="T0" fmla="*/ 421 w 512"/>
                <a:gd name="T1" fmla="*/ 421 h 513"/>
                <a:gd name="T2" fmla="*/ 421 w 512"/>
                <a:gd name="T3" fmla="*/ 91 h 513"/>
                <a:gd name="T4" fmla="*/ 91 w 512"/>
                <a:gd name="T5" fmla="*/ 91 h 513"/>
                <a:gd name="T6" fmla="*/ 91 w 512"/>
                <a:gd name="T7" fmla="*/ 421 h 513"/>
                <a:gd name="T8" fmla="*/ 421 w 512"/>
                <a:gd name="T9" fmla="*/ 421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513">
                  <a:moveTo>
                    <a:pt x="421" y="421"/>
                  </a:moveTo>
                  <a:cubicBezTo>
                    <a:pt x="512" y="330"/>
                    <a:pt x="512" y="182"/>
                    <a:pt x="421" y="91"/>
                  </a:cubicBezTo>
                  <a:cubicBezTo>
                    <a:pt x="330" y="0"/>
                    <a:pt x="182" y="0"/>
                    <a:pt x="91" y="91"/>
                  </a:cubicBezTo>
                  <a:cubicBezTo>
                    <a:pt x="0" y="182"/>
                    <a:pt x="0" y="330"/>
                    <a:pt x="91" y="421"/>
                  </a:cubicBezTo>
                  <a:cubicBezTo>
                    <a:pt x="182" y="513"/>
                    <a:pt x="330" y="513"/>
                    <a:pt x="421" y="421"/>
                  </a:cubicBezTo>
                  <a:close/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11">
              <a:extLst>
                <a:ext uri="{FF2B5EF4-FFF2-40B4-BE49-F238E27FC236}">
                  <a16:creationId xmlns:a16="http://schemas.microsoft.com/office/drawing/2014/main" id="{65C9F23F-9431-4A5C-A9AE-5DF4B98B9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1093788"/>
              <a:ext cx="1920875" cy="1919287"/>
            </a:xfrm>
            <a:custGeom>
              <a:avLst/>
              <a:gdLst>
                <a:gd name="T0" fmla="*/ 421 w 512"/>
                <a:gd name="T1" fmla="*/ 421 h 512"/>
                <a:gd name="T2" fmla="*/ 421 w 512"/>
                <a:gd name="T3" fmla="*/ 91 h 512"/>
                <a:gd name="T4" fmla="*/ 91 w 512"/>
                <a:gd name="T5" fmla="*/ 91 h 512"/>
                <a:gd name="T6" fmla="*/ 91 w 512"/>
                <a:gd name="T7" fmla="*/ 421 h 512"/>
                <a:gd name="T8" fmla="*/ 421 w 512"/>
                <a:gd name="T9" fmla="*/ 42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512">
                  <a:moveTo>
                    <a:pt x="421" y="421"/>
                  </a:moveTo>
                  <a:cubicBezTo>
                    <a:pt x="512" y="330"/>
                    <a:pt x="512" y="182"/>
                    <a:pt x="421" y="91"/>
                  </a:cubicBezTo>
                  <a:cubicBezTo>
                    <a:pt x="330" y="0"/>
                    <a:pt x="182" y="0"/>
                    <a:pt x="91" y="91"/>
                  </a:cubicBezTo>
                  <a:cubicBezTo>
                    <a:pt x="0" y="182"/>
                    <a:pt x="0" y="330"/>
                    <a:pt x="91" y="421"/>
                  </a:cubicBezTo>
                  <a:cubicBezTo>
                    <a:pt x="182" y="512"/>
                    <a:pt x="330" y="512"/>
                    <a:pt x="421" y="421"/>
                  </a:cubicBezTo>
                  <a:close/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12">
              <a:extLst>
                <a:ext uri="{FF2B5EF4-FFF2-40B4-BE49-F238E27FC236}">
                  <a16:creationId xmlns:a16="http://schemas.microsoft.com/office/drawing/2014/main" id="{242F8400-120C-4014-93D6-7A19E03B2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950" y="4435475"/>
              <a:ext cx="1924050" cy="1922463"/>
            </a:xfrm>
            <a:custGeom>
              <a:avLst/>
              <a:gdLst>
                <a:gd name="T0" fmla="*/ 422 w 513"/>
                <a:gd name="T1" fmla="*/ 422 h 513"/>
                <a:gd name="T2" fmla="*/ 422 w 513"/>
                <a:gd name="T3" fmla="*/ 92 h 513"/>
                <a:gd name="T4" fmla="*/ 91 w 513"/>
                <a:gd name="T5" fmla="*/ 92 h 513"/>
                <a:gd name="T6" fmla="*/ 91 w 513"/>
                <a:gd name="T7" fmla="*/ 422 h 513"/>
                <a:gd name="T8" fmla="*/ 422 w 513"/>
                <a:gd name="T9" fmla="*/ 422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13">
                  <a:moveTo>
                    <a:pt x="422" y="422"/>
                  </a:moveTo>
                  <a:cubicBezTo>
                    <a:pt x="513" y="331"/>
                    <a:pt x="513" y="183"/>
                    <a:pt x="422" y="92"/>
                  </a:cubicBezTo>
                  <a:cubicBezTo>
                    <a:pt x="330" y="0"/>
                    <a:pt x="183" y="0"/>
                    <a:pt x="91" y="92"/>
                  </a:cubicBezTo>
                  <a:cubicBezTo>
                    <a:pt x="0" y="183"/>
                    <a:pt x="0" y="331"/>
                    <a:pt x="91" y="422"/>
                  </a:cubicBezTo>
                  <a:cubicBezTo>
                    <a:pt x="183" y="513"/>
                    <a:pt x="330" y="513"/>
                    <a:pt x="422" y="422"/>
                  </a:cubicBezTo>
                  <a:close/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13">
              <a:extLst>
                <a:ext uri="{FF2B5EF4-FFF2-40B4-BE49-F238E27FC236}">
                  <a16:creationId xmlns:a16="http://schemas.microsoft.com/office/drawing/2014/main" id="{FAEB915A-FA30-4431-9551-6204553B2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88" y="4427538"/>
              <a:ext cx="1919288" cy="1919287"/>
            </a:xfrm>
            <a:custGeom>
              <a:avLst/>
              <a:gdLst>
                <a:gd name="T0" fmla="*/ 421 w 512"/>
                <a:gd name="T1" fmla="*/ 421 h 512"/>
                <a:gd name="T2" fmla="*/ 421 w 512"/>
                <a:gd name="T3" fmla="*/ 91 h 512"/>
                <a:gd name="T4" fmla="*/ 91 w 512"/>
                <a:gd name="T5" fmla="*/ 91 h 512"/>
                <a:gd name="T6" fmla="*/ 91 w 512"/>
                <a:gd name="T7" fmla="*/ 421 h 512"/>
                <a:gd name="T8" fmla="*/ 421 w 512"/>
                <a:gd name="T9" fmla="*/ 42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512">
                  <a:moveTo>
                    <a:pt x="421" y="421"/>
                  </a:moveTo>
                  <a:cubicBezTo>
                    <a:pt x="512" y="330"/>
                    <a:pt x="512" y="182"/>
                    <a:pt x="421" y="91"/>
                  </a:cubicBezTo>
                  <a:cubicBezTo>
                    <a:pt x="330" y="0"/>
                    <a:pt x="182" y="0"/>
                    <a:pt x="91" y="91"/>
                  </a:cubicBezTo>
                  <a:cubicBezTo>
                    <a:pt x="0" y="182"/>
                    <a:pt x="0" y="330"/>
                    <a:pt x="91" y="421"/>
                  </a:cubicBezTo>
                  <a:cubicBezTo>
                    <a:pt x="182" y="512"/>
                    <a:pt x="330" y="512"/>
                    <a:pt x="421" y="421"/>
                  </a:cubicBezTo>
                  <a:close/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A784DB8-B7C3-4C1A-98F9-7EE6D99A838B}"/>
              </a:ext>
            </a:extLst>
          </p:cNvPr>
          <p:cNvSpPr/>
          <p:nvPr/>
        </p:nvSpPr>
        <p:spPr>
          <a:xfrm>
            <a:off x="3545559" y="1696799"/>
            <a:ext cx="14914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Large Data Center Transformation Projects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5C07347-E5B7-4AB7-9BAE-A08E6ABDC981}"/>
              </a:ext>
            </a:extLst>
          </p:cNvPr>
          <p:cNvSpPr/>
          <p:nvPr/>
        </p:nvSpPr>
        <p:spPr>
          <a:xfrm>
            <a:off x="6837937" y="1696799"/>
            <a:ext cx="14914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Large Network Transformation Projects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1DD304A-0F57-407A-89BC-36A7117B191F}"/>
              </a:ext>
            </a:extLst>
          </p:cNvPr>
          <p:cNvSpPr/>
          <p:nvPr/>
        </p:nvSpPr>
        <p:spPr>
          <a:xfrm>
            <a:off x="3545559" y="5055950"/>
            <a:ext cx="14914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Large Security Solutions Projects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E24A044-5B98-481F-810D-AE5D6118B26F}"/>
              </a:ext>
            </a:extLst>
          </p:cNvPr>
          <p:cNvSpPr/>
          <p:nvPr/>
        </p:nvSpPr>
        <p:spPr>
          <a:xfrm>
            <a:off x="6837937" y="5055950"/>
            <a:ext cx="14914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Business outcome based models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85B67F2-C60C-4778-ADDC-15A423812783}"/>
              </a:ext>
            </a:extLst>
          </p:cNvPr>
          <p:cNvSpPr/>
          <p:nvPr/>
        </p:nvSpPr>
        <p:spPr>
          <a:xfrm>
            <a:off x="4950619" y="3200400"/>
            <a:ext cx="1900477" cy="76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Transformation across Vectors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Picture 2" descr="Image result for max bupa health insurance">
            <a:extLst>
              <a:ext uri="{FF2B5EF4-FFF2-40B4-BE49-F238E27FC236}">
                <a16:creationId xmlns:a16="http://schemas.microsoft.com/office/drawing/2014/main" id="{3643CBD1-7B78-4DC4-9BF7-9BC5EE89C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458" y="1709819"/>
            <a:ext cx="1037255" cy="56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6" descr="Image result for dhfl general insurance company">
            <a:extLst>
              <a:ext uri="{FF2B5EF4-FFF2-40B4-BE49-F238E27FC236}">
                <a16:creationId xmlns:a16="http://schemas.microsoft.com/office/drawing/2014/main" id="{B8AB4EF3-65C9-45BC-A775-BAAF6960A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539" y="2406044"/>
            <a:ext cx="638405" cy="69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8" descr="Image result for india post">
            <a:extLst>
              <a:ext uri="{FF2B5EF4-FFF2-40B4-BE49-F238E27FC236}">
                <a16:creationId xmlns:a16="http://schemas.microsoft.com/office/drawing/2014/main" id="{04F3F788-2D94-4317-B2D8-01153A4A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69" y="1020009"/>
            <a:ext cx="1246091" cy="62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0" descr="Image result for idrbt">
            <a:extLst>
              <a:ext uri="{FF2B5EF4-FFF2-40B4-BE49-F238E27FC236}">
                <a16:creationId xmlns:a16="http://schemas.microsoft.com/office/drawing/2014/main" id="{39558117-F4A5-471A-A25F-535192F58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847" y="1778467"/>
            <a:ext cx="892339" cy="42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6" descr="united bank of india">
            <a:extLst>
              <a:ext uri="{FF2B5EF4-FFF2-40B4-BE49-F238E27FC236}">
                <a16:creationId xmlns:a16="http://schemas.microsoft.com/office/drawing/2014/main" id="{9A0D4D76-841E-4F8F-9E45-A9AA8568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51" y="4863492"/>
            <a:ext cx="1266594" cy="49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2" descr="Image result for central bank of india">
            <a:extLst>
              <a:ext uri="{FF2B5EF4-FFF2-40B4-BE49-F238E27FC236}">
                <a16:creationId xmlns:a16="http://schemas.microsoft.com/office/drawing/2014/main" id="{9395E73A-4250-4EB8-BB72-5C279D86A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96" y="4148951"/>
            <a:ext cx="1334539" cy="59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AF50560C-5552-4FD9-A5A6-80A03D576956}"/>
              </a:ext>
            </a:extLst>
          </p:cNvPr>
          <p:cNvSpPr txBox="1"/>
          <p:nvPr/>
        </p:nvSpPr>
        <p:spPr>
          <a:xfrm>
            <a:off x="456143" y="1440813"/>
            <a:ext cx="1255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dirty="0">
                <a:latin typeface="Arial" panose="020B0604020202020204" pitchFamily="34" charset="0"/>
                <a:cs typeface="Arial" panose="020B0604020202020204" pitchFamily="34" charset="0"/>
              </a:rPr>
              <a:t>Preferred over players like: IBM, Wipro, HCL &amp; TCS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427D0FC-8FF5-4307-B301-CB75BA25A51A}"/>
              </a:ext>
            </a:extLst>
          </p:cNvPr>
          <p:cNvSpPr txBox="1"/>
          <p:nvPr/>
        </p:nvSpPr>
        <p:spPr>
          <a:xfrm>
            <a:off x="460720" y="4488074"/>
            <a:ext cx="125551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dirty="0">
                <a:latin typeface="Arial" panose="020B0604020202020204" pitchFamily="34" charset="0"/>
                <a:cs typeface="Arial" panose="020B0604020202020204" pitchFamily="34" charset="0"/>
              </a:rPr>
              <a:t>Preferred over players like: Wipro, IBM,  Dimension Data &amp; Tata Comm.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8FCEB39-A13C-4299-8071-4F91AB4895AC}"/>
              </a:ext>
            </a:extLst>
          </p:cNvPr>
          <p:cNvSpPr txBox="1"/>
          <p:nvPr/>
        </p:nvSpPr>
        <p:spPr>
          <a:xfrm>
            <a:off x="10098287" y="1553040"/>
            <a:ext cx="12555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dirty="0">
                <a:latin typeface="Arial" panose="020B0604020202020204" pitchFamily="34" charset="0"/>
                <a:cs typeface="Arial" panose="020B0604020202020204" pitchFamily="34" charset="0"/>
              </a:rPr>
              <a:t>Preferred over players like: IBM, Wipro, Dimension Data, Tata Comm. &amp; Airtel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462031D-7FB5-4C9B-9C57-BBF962666054}"/>
              </a:ext>
            </a:extLst>
          </p:cNvPr>
          <p:cNvSpPr txBox="1"/>
          <p:nvPr/>
        </p:nvSpPr>
        <p:spPr>
          <a:xfrm>
            <a:off x="10098287" y="4982278"/>
            <a:ext cx="1255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dirty="0">
                <a:latin typeface="Arial" panose="020B0604020202020204" pitchFamily="34" charset="0"/>
                <a:cs typeface="Arial" panose="020B0604020202020204" pitchFamily="34" charset="0"/>
              </a:rPr>
              <a:t>Preferred over players like: TCS, Wipro. Netmagic</a:t>
            </a:r>
          </a:p>
        </p:txBody>
      </p:sp>
      <p:pic>
        <p:nvPicPr>
          <p:cNvPr id="133" name="Picture 12" descr="NSE">
            <a:extLst>
              <a:ext uri="{FF2B5EF4-FFF2-40B4-BE49-F238E27FC236}">
                <a16:creationId xmlns:a16="http://schemas.microsoft.com/office/drawing/2014/main" id="{0BD0327C-56E2-4285-8EDD-7409A30D7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000" y="2416897"/>
            <a:ext cx="1241144" cy="4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6" descr="Image result for ssc">
            <a:extLst>
              <a:ext uri="{FF2B5EF4-FFF2-40B4-BE49-F238E27FC236}">
                <a16:creationId xmlns:a16="http://schemas.microsoft.com/office/drawing/2014/main" id="{E4BAC539-245A-409D-A793-28E46468E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963" y="4147447"/>
            <a:ext cx="1158131" cy="68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Image result for up power corporation">
            <a:extLst>
              <a:ext uri="{FF2B5EF4-FFF2-40B4-BE49-F238E27FC236}">
                <a16:creationId xmlns:a16="http://schemas.microsoft.com/office/drawing/2014/main" id="{374C4DC3-6F7F-4C42-977F-001F1E41F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237" y="4876800"/>
            <a:ext cx="1436836" cy="53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04967" y="5515990"/>
            <a:ext cx="1295400" cy="41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41265" y="5979688"/>
            <a:ext cx="762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69107" y="889939"/>
            <a:ext cx="515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2" descr="Image result for syndicate ban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51" y="5456740"/>
            <a:ext cx="1289471" cy="45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4" descr="Image result for punjab national ban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65" y="6035786"/>
            <a:ext cx="1185665" cy="47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EBF6ACCE-D317-CE4F-B14A-4777AC950990}"/>
              </a:ext>
            </a:extLst>
          </p:cNvPr>
          <p:cNvSpPr/>
          <p:nvPr/>
        </p:nvSpPr>
        <p:spPr>
          <a:xfrm>
            <a:off x="9330329" y="1764660"/>
            <a:ext cx="672739" cy="121746"/>
          </a:xfrm>
          <a:custGeom>
            <a:avLst/>
            <a:gdLst>
              <a:gd name="connsiteX0" fmla="*/ 0 w 1164771"/>
              <a:gd name="connsiteY0" fmla="*/ 165289 h 165289"/>
              <a:gd name="connsiteX1" fmla="*/ 587828 w 1164771"/>
              <a:gd name="connsiteY1" fmla="*/ 2003 h 165289"/>
              <a:gd name="connsiteX2" fmla="*/ 1164771 w 1164771"/>
              <a:gd name="connsiteY2" fmla="*/ 89089 h 16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4771" h="165289">
                <a:moveTo>
                  <a:pt x="0" y="165289"/>
                </a:moveTo>
                <a:cubicBezTo>
                  <a:pt x="196850" y="89996"/>
                  <a:pt x="393700" y="14703"/>
                  <a:pt x="587828" y="2003"/>
                </a:cubicBezTo>
                <a:cubicBezTo>
                  <a:pt x="781956" y="-10697"/>
                  <a:pt x="973363" y="39196"/>
                  <a:pt x="1164771" y="8908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C45610B9-1CBE-654D-A102-D44963761E7E}"/>
              </a:ext>
            </a:extLst>
          </p:cNvPr>
          <p:cNvSpPr/>
          <p:nvPr/>
        </p:nvSpPr>
        <p:spPr>
          <a:xfrm>
            <a:off x="9330329" y="4682422"/>
            <a:ext cx="672739" cy="121746"/>
          </a:xfrm>
          <a:custGeom>
            <a:avLst/>
            <a:gdLst>
              <a:gd name="connsiteX0" fmla="*/ 0 w 1164771"/>
              <a:gd name="connsiteY0" fmla="*/ 165289 h 165289"/>
              <a:gd name="connsiteX1" fmla="*/ 587828 w 1164771"/>
              <a:gd name="connsiteY1" fmla="*/ 2003 h 165289"/>
              <a:gd name="connsiteX2" fmla="*/ 1164771 w 1164771"/>
              <a:gd name="connsiteY2" fmla="*/ 89089 h 16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4771" h="165289">
                <a:moveTo>
                  <a:pt x="0" y="165289"/>
                </a:moveTo>
                <a:cubicBezTo>
                  <a:pt x="196850" y="89996"/>
                  <a:pt x="393700" y="14703"/>
                  <a:pt x="587828" y="2003"/>
                </a:cubicBezTo>
                <a:cubicBezTo>
                  <a:pt x="781956" y="-10697"/>
                  <a:pt x="973363" y="39196"/>
                  <a:pt x="1164771" y="8908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0EE342DB-4228-4848-ABB2-3B3A9CD5E89B}"/>
              </a:ext>
            </a:extLst>
          </p:cNvPr>
          <p:cNvSpPr/>
          <p:nvPr/>
        </p:nvSpPr>
        <p:spPr>
          <a:xfrm flipH="1">
            <a:off x="1710329" y="1764660"/>
            <a:ext cx="672739" cy="121746"/>
          </a:xfrm>
          <a:custGeom>
            <a:avLst/>
            <a:gdLst>
              <a:gd name="connsiteX0" fmla="*/ 0 w 1164771"/>
              <a:gd name="connsiteY0" fmla="*/ 165289 h 165289"/>
              <a:gd name="connsiteX1" fmla="*/ 587828 w 1164771"/>
              <a:gd name="connsiteY1" fmla="*/ 2003 h 165289"/>
              <a:gd name="connsiteX2" fmla="*/ 1164771 w 1164771"/>
              <a:gd name="connsiteY2" fmla="*/ 89089 h 16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4771" h="165289">
                <a:moveTo>
                  <a:pt x="0" y="165289"/>
                </a:moveTo>
                <a:cubicBezTo>
                  <a:pt x="196850" y="89996"/>
                  <a:pt x="393700" y="14703"/>
                  <a:pt x="587828" y="2003"/>
                </a:cubicBezTo>
                <a:cubicBezTo>
                  <a:pt x="781956" y="-10697"/>
                  <a:pt x="973363" y="39196"/>
                  <a:pt x="1164771" y="8908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E35F43B4-27CE-D34E-9648-4D69A629B4C6}"/>
              </a:ext>
            </a:extLst>
          </p:cNvPr>
          <p:cNvSpPr/>
          <p:nvPr/>
        </p:nvSpPr>
        <p:spPr>
          <a:xfrm flipH="1">
            <a:off x="1710329" y="4682422"/>
            <a:ext cx="672739" cy="121746"/>
          </a:xfrm>
          <a:custGeom>
            <a:avLst/>
            <a:gdLst>
              <a:gd name="connsiteX0" fmla="*/ 0 w 1164771"/>
              <a:gd name="connsiteY0" fmla="*/ 165289 h 165289"/>
              <a:gd name="connsiteX1" fmla="*/ 587828 w 1164771"/>
              <a:gd name="connsiteY1" fmla="*/ 2003 h 165289"/>
              <a:gd name="connsiteX2" fmla="*/ 1164771 w 1164771"/>
              <a:gd name="connsiteY2" fmla="*/ 89089 h 16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4771" h="165289">
                <a:moveTo>
                  <a:pt x="0" y="165289"/>
                </a:moveTo>
                <a:cubicBezTo>
                  <a:pt x="196850" y="89996"/>
                  <a:pt x="393700" y="14703"/>
                  <a:pt x="587828" y="2003"/>
                </a:cubicBezTo>
                <a:cubicBezTo>
                  <a:pt x="781956" y="-10697"/>
                  <a:pt x="973363" y="39196"/>
                  <a:pt x="1164771" y="8908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Strategic Partnerships </a:t>
            </a:r>
          </a:p>
        </p:txBody>
      </p:sp>
      <p:sp>
        <p:nvSpPr>
          <p:cNvPr id="2" name="AutoShape 28" descr="Image result for mcafee"/>
          <p:cNvSpPr>
            <a:spLocks noChangeAspect="1" noChangeArrowheads="1"/>
          </p:cNvSpPr>
          <p:nvPr/>
        </p:nvSpPr>
        <p:spPr bwMode="auto">
          <a:xfrm>
            <a:off x="155575" y="-1012825"/>
            <a:ext cx="7620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285621" y="1127076"/>
            <a:ext cx="9067800" cy="147706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68420" y="1126817"/>
            <a:ext cx="1541758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Technology Partners</a:t>
            </a:r>
          </a:p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19" y="1210530"/>
            <a:ext cx="1052640" cy="62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 descr="G:\Marketing from 1st of June 2016\Alliance Details\Alliances Logos\HP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78" y="1878310"/>
            <a:ext cx="1200300" cy="637614"/>
          </a:xfrm>
          <a:prstGeom prst="rect">
            <a:avLst/>
          </a:prstGeom>
          <a:noFill/>
        </p:spPr>
      </p:pic>
      <p:pic>
        <p:nvPicPr>
          <p:cNvPr id="44" name="Picture 2" descr="Image result for de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43" y="1167797"/>
            <a:ext cx="794719" cy="74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 result for ca technolog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46" y="1943018"/>
            <a:ext cx="805394" cy="60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Image result for commvaul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17" y="1188867"/>
            <a:ext cx="1086761" cy="6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Image result for actif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64" y="2039005"/>
            <a:ext cx="1022601" cy="47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Image result for riverb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462" y="1280948"/>
            <a:ext cx="1112720" cy="5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Image result for ib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21" y="2048730"/>
            <a:ext cx="1024186" cy="4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Image result for service n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14" y="1253255"/>
            <a:ext cx="2061764" cy="42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Image result for bmc softwa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117" y="1841976"/>
            <a:ext cx="2285159" cy="7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2285622" y="2804218"/>
            <a:ext cx="9067799" cy="92307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68420" y="2803959"/>
            <a:ext cx="154175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Cloud and Acceleration Partners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285623" y="3909622"/>
            <a:ext cx="9067798" cy="12000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68420" y="3909362"/>
            <a:ext cx="1541758" cy="1200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Application Partners</a:t>
            </a:r>
          </a:p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2" descr="C:\Users\013146\Desktop\Untitle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75" y="3034998"/>
            <a:ext cx="820024" cy="57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Image result for nutanix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485" y="3166244"/>
            <a:ext cx="1432349" cy="23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36" y="2946132"/>
            <a:ext cx="1145707" cy="63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6" descr="Image result for akamai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38" y="3002354"/>
            <a:ext cx="1248077" cy="46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8" descr="Image result for windows azur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78" y="2980956"/>
            <a:ext cx="1998910" cy="60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045" y="4006903"/>
            <a:ext cx="1499792" cy="37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22" y="3961661"/>
            <a:ext cx="1152407" cy="51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17" descr="Image result for oracl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20" y="3899965"/>
            <a:ext cx="1384783" cy="45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0" descr="Image result for saba technologies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82" y="4509526"/>
            <a:ext cx="1167383" cy="5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2" descr="Image result for livewire for live careers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985" y="4035892"/>
            <a:ext cx="1337673" cy="43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" descr="Image result for sumtotal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70" y="4550268"/>
            <a:ext cx="1281334" cy="49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6" descr="Image result for litmos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25" y="4544124"/>
            <a:ext cx="1287583" cy="49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2282506" y="5325330"/>
            <a:ext cx="9071294" cy="9230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68420" y="5325070"/>
            <a:ext cx="154175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Security Partners</a:t>
            </a:r>
          </a:p>
        </p:txBody>
      </p:sp>
      <p:pic>
        <p:nvPicPr>
          <p:cNvPr id="70" name="Picture 4" descr="Check Point Software Technologies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99" y="5614924"/>
            <a:ext cx="1773035" cy="3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Image result for symantec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858" y="5553777"/>
            <a:ext cx="1547665" cy="37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0" descr="Image result for mcafee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09" y="5604944"/>
            <a:ext cx="1127069" cy="36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2" descr="Image result for trend micro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073" y="5550363"/>
            <a:ext cx="1165969" cy="4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4" descr="Image result for fortinet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71" y="5514742"/>
            <a:ext cx="1768975" cy="51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Slide Number Placeholder 7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13A1E9-DD85-42F5-910E-E7C32AF64F41}"/>
              </a:ext>
            </a:extLst>
          </p:cNvPr>
          <p:cNvSpPr/>
          <p:nvPr/>
        </p:nvSpPr>
        <p:spPr>
          <a:xfrm>
            <a:off x="1328080" y="1600758"/>
            <a:ext cx="9035120" cy="4266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Our People Capabilities and Strengths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C6B3E-2FCB-4C60-9179-39CCCD3292F4}"/>
              </a:ext>
            </a:extLst>
          </p:cNvPr>
          <p:cNvSpPr txBox="1"/>
          <p:nvPr/>
        </p:nvSpPr>
        <p:spPr>
          <a:xfrm>
            <a:off x="1964883" y="200819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550+ </a:t>
            </a:r>
          </a:p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Data center and Managed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38015-37E9-4758-B5A4-C8851761401B}"/>
              </a:ext>
            </a:extLst>
          </p:cNvPr>
          <p:cNvSpPr txBox="1"/>
          <p:nvPr/>
        </p:nvSpPr>
        <p:spPr>
          <a:xfrm>
            <a:off x="6706645" y="2159974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1800+ </a:t>
            </a:r>
          </a:p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Network 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A1801-A1D3-4E52-93E6-B6E2CB1C83B7}"/>
              </a:ext>
            </a:extLst>
          </p:cNvPr>
          <p:cNvSpPr txBox="1"/>
          <p:nvPr/>
        </p:nvSpPr>
        <p:spPr>
          <a:xfrm>
            <a:off x="1964883" y="4342995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70+ </a:t>
            </a:r>
          </a:p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Security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85AA3-1505-44A9-97F4-53988F81EA36}"/>
              </a:ext>
            </a:extLst>
          </p:cNvPr>
          <p:cNvSpPr txBox="1"/>
          <p:nvPr/>
        </p:nvSpPr>
        <p:spPr>
          <a:xfrm>
            <a:off x="6706645" y="4345701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225+ </a:t>
            </a:r>
          </a:p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Application services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1F38DA-1F33-4BF1-8D47-5743D0596F13}"/>
              </a:ext>
            </a:extLst>
          </p:cNvPr>
          <p:cNvCxnSpPr/>
          <p:nvPr/>
        </p:nvCxnSpPr>
        <p:spPr>
          <a:xfrm>
            <a:off x="5867400" y="1616438"/>
            <a:ext cx="0" cy="4250962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773F6E-BCD1-4828-BCCE-47C674D3E235}"/>
              </a:ext>
            </a:extLst>
          </p:cNvPr>
          <p:cNvCxnSpPr/>
          <p:nvPr/>
        </p:nvCxnSpPr>
        <p:spPr>
          <a:xfrm>
            <a:off x="1371600" y="3741919"/>
            <a:ext cx="8991600" cy="0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Recognitions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E3DC6D50-99B2-4E9A-91DD-D93F22BFA0A2}"/>
              </a:ext>
            </a:extLst>
          </p:cNvPr>
          <p:cNvGrpSpPr/>
          <p:nvPr/>
        </p:nvGrpSpPr>
        <p:grpSpPr>
          <a:xfrm>
            <a:off x="9662998" y="4261841"/>
            <a:ext cx="1524000" cy="2406134"/>
            <a:chOff x="6964638" y="3777689"/>
            <a:chExt cx="1524000" cy="240613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A82B7C-73AD-4949-82F2-656FE3645828}"/>
                </a:ext>
              </a:extLst>
            </p:cNvPr>
            <p:cNvSpPr/>
            <p:nvPr/>
          </p:nvSpPr>
          <p:spPr>
            <a:xfrm>
              <a:off x="7056604" y="3777689"/>
              <a:ext cx="1295400" cy="1600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E6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6964638" y="5414386"/>
              <a:ext cx="1524000" cy="769437"/>
            </a:xfrm>
            <a:prstGeom prst="rect">
              <a:avLst/>
            </a:prstGeom>
            <a:noFill/>
          </p:spPr>
          <p:txBody>
            <a:bodyPr wrap="square" lIns="91426" tIns="45718" rIns="91426" bIns="45718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100" b="1" dirty="0">
                  <a:solidFill>
                    <a:schemeClr val="tx1"/>
                  </a:solidFill>
                </a:rPr>
                <a:t>Data Center Transformation Services</a:t>
              </a:r>
            </a:p>
            <a:p>
              <a:r>
                <a:rPr lang="en-US" sz="1100" b="1" dirty="0">
                  <a:solidFill>
                    <a:schemeClr val="tx1"/>
                  </a:solidFill>
                </a:rPr>
                <a:t>2018</a:t>
              </a:r>
            </a:p>
          </p:txBody>
        </p:sp>
      </p:grpSp>
      <p:grpSp>
        <p:nvGrpSpPr>
          <p:cNvPr id="3" name="Group 1">
            <a:extLst>
              <a:ext uri="{FF2B5EF4-FFF2-40B4-BE49-F238E27FC236}">
                <a16:creationId xmlns:a16="http://schemas.microsoft.com/office/drawing/2014/main" id="{B24F9F92-50D0-450A-8E03-D03FBDA61A53}"/>
              </a:ext>
            </a:extLst>
          </p:cNvPr>
          <p:cNvGrpSpPr/>
          <p:nvPr/>
        </p:nvGrpSpPr>
        <p:grpSpPr>
          <a:xfrm>
            <a:off x="7079185" y="1114014"/>
            <a:ext cx="1722000" cy="2937249"/>
            <a:chOff x="6964638" y="1240538"/>
            <a:chExt cx="1722000" cy="29372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C56A3B-8D0D-4752-9A0D-07E23F9FE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135" y="3101827"/>
              <a:ext cx="1460580" cy="10759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615928-9E1C-415A-B6F9-67CF8CC57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638" y="1240538"/>
              <a:ext cx="1722000" cy="1708307"/>
            </a:xfrm>
            <a:prstGeom prst="rect">
              <a:avLst/>
            </a:prstGeom>
          </p:spPr>
        </p:pic>
      </p:grp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32" y="990600"/>
            <a:ext cx="2021209" cy="183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F0FBE9-CE8A-45D0-8940-EF65337293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59851"/>
            <a:ext cx="6781798" cy="4953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A337DAD-C385-4FC4-8463-CC73F17D11F6}"/>
              </a:ext>
            </a:extLst>
          </p:cNvPr>
          <p:cNvSpPr/>
          <p:nvPr/>
        </p:nvSpPr>
        <p:spPr>
          <a:xfrm>
            <a:off x="304800" y="6092089"/>
            <a:ext cx="6172200" cy="575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51" tIns="59975" rIns="119951" bIns="59975"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Sify moves up to the challenger position on the Gartner MQ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50408" y="3368695"/>
            <a:ext cx="7620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oup 15">
            <a:extLst>
              <a:ext uri="{FF2B5EF4-FFF2-40B4-BE49-F238E27FC236}">
                <a16:creationId xmlns:a16="http://schemas.microsoft.com/office/drawing/2014/main" id="{E3DC6D50-99B2-4E9A-91DD-D93F22BFA0A2}"/>
              </a:ext>
            </a:extLst>
          </p:cNvPr>
          <p:cNvGrpSpPr/>
          <p:nvPr/>
        </p:nvGrpSpPr>
        <p:grpSpPr>
          <a:xfrm>
            <a:off x="7239000" y="4263623"/>
            <a:ext cx="1524000" cy="2406134"/>
            <a:chOff x="6964638" y="3777689"/>
            <a:chExt cx="1524000" cy="24061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A82B7C-73AD-4949-82F2-656FE3645828}"/>
                </a:ext>
              </a:extLst>
            </p:cNvPr>
            <p:cNvSpPr/>
            <p:nvPr/>
          </p:nvSpPr>
          <p:spPr>
            <a:xfrm>
              <a:off x="7056604" y="3777689"/>
              <a:ext cx="1295400" cy="1600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E6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6964638" y="5414386"/>
              <a:ext cx="1524000" cy="769437"/>
            </a:xfrm>
            <a:prstGeom prst="rect">
              <a:avLst/>
            </a:prstGeom>
            <a:noFill/>
          </p:spPr>
          <p:txBody>
            <a:bodyPr wrap="square" lIns="91426" tIns="45718" rIns="91426" bIns="45718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100" b="1" dirty="0">
                  <a:solidFill>
                    <a:schemeClr val="tx1"/>
                  </a:solidFill>
                </a:rPr>
                <a:t>Network Transformation Services</a:t>
              </a:r>
            </a:p>
            <a:p>
              <a:r>
                <a:rPr lang="en-US" sz="1100" b="1" dirty="0">
                  <a:solidFill>
                    <a:schemeClr val="tx1"/>
                  </a:solidFill>
                </a:rPr>
                <a:t>2018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70DB60-8CE3-4223-99EB-AD2A7FE6FE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970" y="4681159"/>
            <a:ext cx="928305" cy="9351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70DB60-8CE3-4223-99EB-AD2A7FE6FE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20" y="4688343"/>
            <a:ext cx="928305" cy="9351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4" name="Picture 2" descr="Image result for Cisco service provider partner of the year 20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922" y="2648659"/>
            <a:ext cx="1204512" cy="13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CB37B1-FC50-49CC-8AF4-9BAFE3253FEB}"/>
              </a:ext>
            </a:extLst>
          </p:cNvPr>
          <p:cNvSpPr txBox="1"/>
          <p:nvPr/>
        </p:nvSpPr>
        <p:spPr>
          <a:xfrm>
            <a:off x="9220200" y="3938452"/>
            <a:ext cx="2362200" cy="261606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 b="1" dirty="0">
                <a:solidFill>
                  <a:schemeClr val="tx1"/>
                </a:solidFill>
              </a:rPr>
              <a:t>Partner of the year 2017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3200375"/>
            <a:ext cx="990600" cy="2286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5B26AC-D780-49B1-A97E-EDA81D066580}"/>
              </a:ext>
            </a:extLst>
          </p:cNvPr>
          <p:cNvSpPr txBox="1"/>
          <p:nvPr/>
        </p:nvSpPr>
        <p:spPr>
          <a:xfrm>
            <a:off x="421005" y="1182288"/>
            <a:ext cx="1104519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4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ALIGNED TO OUR CUSTOMERS’ CLOUD TRANSFORMATION PURSUIT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067493-9CD6-4ECC-997F-BCBE0F186582}"/>
              </a:ext>
            </a:extLst>
          </p:cNvPr>
          <p:cNvGrpSpPr/>
          <p:nvPr/>
        </p:nvGrpSpPr>
        <p:grpSpPr>
          <a:xfrm>
            <a:off x="421005" y="1837579"/>
            <a:ext cx="11049243" cy="4492586"/>
            <a:chOff x="323850" y="1348224"/>
            <a:chExt cx="8499418" cy="345583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0899AD2-5B55-49DF-964A-08646D2BE91D}"/>
                </a:ext>
              </a:extLst>
            </p:cNvPr>
            <p:cNvGrpSpPr/>
            <p:nvPr/>
          </p:nvGrpSpPr>
          <p:grpSpPr>
            <a:xfrm>
              <a:off x="323850" y="1348224"/>
              <a:ext cx="8499418" cy="3455836"/>
              <a:chOff x="323850" y="1348224"/>
              <a:chExt cx="8499418" cy="3455836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304D07AC-3439-4E3F-839E-D3CBE13BA02C}"/>
                  </a:ext>
                </a:extLst>
              </p:cNvPr>
              <p:cNvSpPr/>
              <p:nvPr/>
            </p:nvSpPr>
            <p:spPr>
              <a:xfrm rot="5400000">
                <a:off x="-180440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 dirty="0"/>
              </a:p>
            </p:txBody>
          </p:sp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734FE5DA-C8E6-4D9A-8769-22F94960633F}"/>
                  </a:ext>
                </a:extLst>
              </p:cNvPr>
              <p:cNvSpPr/>
              <p:nvPr/>
            </p:nvSpPr>
            <p:spPr>
              <a:xfrm rot="5400000">
                <a:off x="1956749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 dirty="0"/>
              </a:p>
            </p:txBody>
          </p:sp>
          <p:sp>
            <p:nvSpPr>
              <p:cNvPr id="25" name="Arrow: Pentagon 24">
                <a:extLst>
                  <a:ext uri="{FF2B5EF4-FFF2-40B4-BE49-F238E27FC236}">
                    <a16:creationId xmlns:a16="http://schemas.microsoft.com/office/drawing/2014/main" id="{2F01F99F-314A-49C6-AA62-9FC66A91204A}"/>
                  </a:ext>
                </a:extLst>
              </p:cNvPr>
              <p:cNvSpPr/>
              <p:nvPr/>
            </p:nvSpPr>
            <p:spPr>
              <a:xfrm rot="5400000">
                <a:off x="409393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 dirty="0"/>
              </a:p>
            </p:txBody>
          </p:sp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3F3558A4-04F0-484C-9195-5143B226F1F6}"/>
                  </a:ext>
                </a:extLst>
              </p:cNvPr>
              <p:cNvSpPr/>
              <p:nvPr/>
            </p:nvSpPr>
            <p:spPr>
              <a:xfrm rot="5400000">
                <a:off x="623112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158E8B0-353D-4EE2-AABC-A8360F3DD0C3}"/>
                  </a:ext>
                </a:extLst>
              </p:cNvPr>
              <p:cNvSpPr/>
              <p:nvPr/>
            </p:nvSpPr>
            <p:spPr>
              <a:xfrm>
                <a:off x="1007775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/>
              </a:p>
            </p:txBody>
          </p:sp>
          <p:pic>
            <p:nvPicPr>
              <p:cNvPr id="9" name="Picture 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44019E2-0EC1-41A5-8705-E94089661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775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F2AFD35-AECB-4AA2-B5D8-8799317E3527}"/>
                  </a:ext>
                </a:extLst>
              </p:cNvPr>
              <p:cNvSpPr/>
              <p:nvPr/>
            </p:nvSpPr>
            <p:spPr>
              <a:xfrm>
                <a:off x="741934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/>
              </a:p>
            </p:txBody>
          </p:sp>
          <p:pic>
            <p:nvPicPr>
              <p:cNvPr id="59" name="Picture 5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6358FE6-DAFE-4D4A-BEC9-5112676D1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9343" y="144867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53CF844-0D36-45AD-842C-4FC0DE2F1FA6}"/>
                  </a:ext>
                </a:extLst>
              </p:cNvPr>
              <p:cNvSpPr/>
              <p:nvPr/>
            </p:nvSpPr>
            <p:spPr>
              <a:xfrm>
                <a:off x="3144964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/>
              </a:p>
            </p:txBody>
          </p:sp>
          <p:pic>
            <p:nvPicPr>
              <p:cNvPr id="62" name="Picture 6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6341AB0-0136-4512-AC0A-73A0DBB86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4964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2BEF06-9949-46F4-B0BF-94635A5B11EE}"/>
                  </a:ext>
                </a:extLst>
              </p:cNvPr>
              <p:cNvSpPr/>
              <p:nvPr/>
            </p:nvSpPr>
            <p:spPr>
              <a:xfrm>
                <a:off x="528215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/>
              </a:p>
            </p:txBody>
          </p:sp>
          <p:pic>
            <p:nvPicPr>
              <p:cNvPr id="64" name="Picture 6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3F86628-8B79-4245-BECF-B5DA46801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72153" y="1448671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1DB9539-220C-482E-AF2D-EECB28139AF2}"/>
                </a:ext>
              </a:extLst>
            </p:cNvPr>
            <p:cNvSpPr txBox="1"/>
            <p:nvPr/>
          </p:nvSpPr>
          <p:spPr>
            <a:xfrm>
              <a:off x="630000" y="2068338"/>
              <a:ext cx="1475552" cy="286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20" b="1" dirty="0">
                  <a:latin typeface="+mj-lt"/>
                </a:rPr>
                <a:t>CLOUD ENABLING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4F57AA3-579B-4765-9816-9D4B73312946}"/>
                </a:ext>
              </a:extLst>
            </p:cNvPr>
            <p:cNvSpPr txBox="1"/>
            <p:nvPr/>
          </p:nvSpPr>
          <p:spPr>
            <a:xfrm>
              <a:off x="2805414" y="2068338"/>
              <a:ext cx="1399101" cy="286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188543">
                <a:defRPr/>
              </a:pPr>
              <a:r>
                <a:rPr lang="en-US" sz="1820" b="1" dirty="0">
                  <a:latin typeface="+mj-lt"/>
                </a:rPr>
                <a:t>CLOUD INSPIRED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7F0849-E8C4-43AC-BD20-958A0E1FFADC}"/>
                </a:ext>
              </a:extLst>
            </p:cNvPr>
            <p:cNvSpPr txBox="1"/>
            <p:nvPr/>
          </p:nvSpPr>
          <p:spPr>
            <a:xfrm>
              <a:off x="5090572" y="2068338"/>
              <a:ext cx="1103162" cy="286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188543">
                <a:defRPr/>
              </a:pPr>
              <a:r>
                <a:rPr lang="en-US" sz="1820" b="1" dirty="0">
                  <a:latin typeface="+mj-lt"/>
                </a:rPr>
                <a:t>CLOUD PURE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A3BDE4-EDCF-4FA6-9ABC-CD6963F37ABB}"/>
                </a:ext>
              </a:extLst>
            </p:cNvPr>
            <p:cNvSpPr txBox="1"/>
            <p:nvPr/>
          </p:nvSpPr>
          <p:spPr>
            <a:xfrm>
              <a:off x="7007041" y="2068338"/>
              <a:ext cx="1544605" cy="286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188543">
                <a:defRPr/>
              </a:pPr>
              <a:r>
                <a:rPr lang="en-US" sz="1820" b="1" dirty="0">
                  <a:latin typeface="+mj-lt"/>
                </a:rPr>
                <a:t>CLOUD ENHANCED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9C46830-25BB-4049-AE24-764662BB5A74}"/>
                </a:ext>
              </a:extLst>
            </p:cNvPr>
            <p:cNvSpPr txBox="1"/>
            <p:nvPr/>
          </p:nvSpPr>
          <p:spPr>
            <a:xfrm>
              <a:off x="377775" y="2405582"/>
              <a:ext cx="1980000" cy="1714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DC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Hyper reach/Hyper scale transport</a:t>
              </a:r>
              <a:b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104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Oracle </a:t>
              </a:r>
              <a:r>
                <a:rPr lang="en-IN" sz="1040" spc="-39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FastConnect</a:t>
              </a:r>
              <a:r>
                <a:rPr lang="en-IN" sz="104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ExpressRoute | </a:t>
              </a:r>
              <a:r>
                <a:rPr lang="en-IN" sz="1040" spc="-39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DirectConnect</a:t>
              </a:r>
              <a:r>
                <a:rPr lang="en-IN" sz="104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Partner Interconnect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Software Defined Network services 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build</a:t>
              </a:r>
              <a:b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104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Private | Hyperconverged | Enterprise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Security services for cloud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Migration and Implementation services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8E2F5B4-A516-4B05-A938-20DFE719CDD6}"/>
                </a:ext>
              </a:extLst>
            </p:cNvPr>
            <p:cNvSpPr txBox="1"/>
            <p:nvPr/>
          </p:nvSpPr>
          <p:spPr>
            <a:xfrm>
              <a:off x="2514964" y="2405582"/>
              <a:ext cx="1980000" cy="157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Sify </a:t>
              </a:r>
              <a:r>
                <a:rPr lang="en-US" sz="1300" spc="-39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CloudInfinit</a:t>
              </a:r>
              <a:endParaRPr lang="en-US" sz="1300" spc="-39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  <a:p>
              <a:pPr marL="346710" lvl="1" indent="-109379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Enterprise Multi-Tenant</a:t>
              </a:r>
            </a:p>
            <a:p>
              <a:pPr marL="346710" lvl="1" indent="-109379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Dedicated</a:t>
              </a:r>
            </a:p>
            <a:p>
              <a:pPr marL="346710" lvl="1" indent="-109379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Hosted SAP/S4 HANA</a:t>
              </a:r>
            </a:p>
            <a:p>
              <a:pPr marL="346710" lvl="1" indent="-109379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 Stack as a Service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Edge Connect Services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SD-WAN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Collaboration services on Cloud</a:t>
              </a:r>
              <a:endParaRPr lang="en-IN" sz="1300" spc="-39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E038E24-5A31-4851-A514-C9FBA1415A51}"/>
                </a:ext>
              </a:extLst>
            </p:cNvPr>
            <p:cNvSpPr txBox="1"/>
            <p:nvPr/>
          </p:nvSpPr>
          <p:spPr>
            <a:xfrm>
              <a:off x="4652153" y="2405582"/>
              <a:ext cx="1980000" cy="1152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AWS 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OCI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GCP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Multi Cloud Management platform &amp; services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E8626E-4DED-463D-8506-4D0E7FEDE9FF}"/>
                </a:ext>
              </a:extLst>
            </p:cNvPr>
            <p:cNvSpPr txBox="1"/>
            <p:nvPr/>
          </p:nvSpPr>
          <p:spPr>
            <a:xfrm>
              <a:off x="6789343" y="2405582"/>
              <a:ext cx="1980000" cy="157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Modern Applications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Kubernetes-as-a-Service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AI/ML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cs typeface="Calibri" panose="020F0502020204030204" pitchFamily="34" charset="0"/>
                </a:rPr>
                <a:t>Forum</a:t>
              </a: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DIGITAL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HCM Digital (iTest)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Learning Management 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Internet-of-Things (IOT)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Industry Solution-as-a-Service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337A343-02CC-4356-8C97-4289B931BCD8}"/>
              </a:ext>
            </a:extLst>
          </p:cNvPr>
          <p:cNvSpPr txBox="1"/>
          <p:nvPr/>
        </p:nvSpPr>
        <p:spPr>
          <a:xfrm>
            <a:off x="502827" y="569393"/>
            <a:ext cx="3055456" cy="640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4160" b="1" spc="-19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cloud@core</a:t>
            </a:r>
            <a:endParaRPr lang="en-US" sz="4160" b="1" spc="-195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9CD82E-0016-4C0E-9A5B-7FC3B11F7824}"/>
              </a:ext>
            </a:extLst>
          </p:cNvPr>
          <p:cNvSpPr txBox="1"/>
          <p:nvPr/>
        </p:nvSpPr>
        <p:spPr>
          <a:xfrm>
            <a:off x="3322509" y="652424"/>
            <a:ext cx="458780" cy="33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5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96715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76535"/>
            <a:ext cx="998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Data </a:t>
            </a:r>
            <a:r>
              <a:rPr lang="en-IN" sz="24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Center</a:t>
            </a:r>
            <a:r>
              <a:rPr lang="en-IN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and Cloud Services Driven Infrastructure Transformation Partner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3" name="Rounded Rectangle 92"/>
          <p:cNvSpPr>
            <a:spLocks noChangeAspect="1"/>
          </p:cNvSpPr>
          <p:nvPr/>
        </p:nvSpPr>
        <p:spPr>
          <a:xfrm>
            <a:off x="381001" y="4260445"/>
            <a:ext cx="3404770" cy="1565701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93"/>
          <p:cNvSpPr>
            <a:spLocks noChangeAspect="1"/>
          </p:cNvSpPr>
          <p:nvPr/>
        </p:nvSpPr>
        <p:spPr>
          <a:xfrm>
            <a:off x="8269501" y="1815843"/>
            <a:ext cx="3160500" cy="170131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260720" y="4102393"/>
            <a:ext cx="864689" cy="186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Left Brace 95"/>
          <p:cNvSpPr/>
          <p:nvPr/>
        </p:nvSpPr>
        <p:spPr>
          <a:xfrm>
            <a:off x="2745241" y="4102393"/>
            <a:ext cx="515479" cy="18648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/>
          <p:cNvSpPr>
            <a:spLocks noChangeAspect="1"/>
          </p:cNvSpPr>
          <p:nvPr/>
        </p:nvSpPr>
        <p:spPr>
          <a:xfrm>
            <a:off x="8269500" y="4260446"/>
            <a:ext cx="3160501" cy="154945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/>
          <p:cNvSpPr>
            <a:spLocks noChangeAspect="1"/>
          </p:cNvSpPr>
          <p:nvPr/>
        </p:nvSpPr>
        <p:spPr>
          <a:xfrm>
            <a:off x="381000" y="1815843"/>
            <a:ext cx="3250007" cy="170131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511202" y="4102393"/>
            <a:ext cx="864689" cy="1865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Left Brace 99"/>
          <p:cNvSpPr/>
          <p:nvPr/>
        </p:nvSpPr>
        <p:spPr>
          <a:xfrm flipH="1">
            <a:off x="8362671" y="4102393"/>
            <a:ext cx="334627" cy="186556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511202" y="1737425"/>
            <a:ext cx="864689" cy="1865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Left Brace 101"/>
          <p:cNvSpPr/>
          <p:nvPr/>
        </p:nvSpPr>
        <p:spPr>
          <a:xfrm flipH="1">
            <a:off x="8362671" y="1737425"/>
            <a:ext cx="334627" cy="186556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260720" y="1737425"/>
            <a:ext cx="864689" cy="186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Left Brace 103"/>
          <p:cNvSpPr/>
          <p:nvPr/>
        </p:nvSpPr>
        <p:spPr>
          <a:xfrm>
            <a:off x="2745241" y="1737425"/>
            <a:ext cx="515479" cy="18648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803306" y="1505500"/>
            <a:ext cx="2471515" cy="2382170"/>
          </a:xfrm>
          <a:prstGeom prst="ellipse">
            <a:avLst/>
          </a:prstGeom>
          <a:solidFill>
            <a:srgbClr val="0070C0"/>
          </a:solidFill>
          <a:ln w="228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3334514" y="1498852"/>
            <a:ext cx="2471515" cy="2382170"/>
          </a:xfrm>
          <a:prstGeom prst="ellipse">
            <a:avLst/>
          </a:prstGeom>
          <a:solidFill>
            <a:schemeClr val="accent4"/>
          </a:solidFill>
          <a:ln w="228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334514" y="3881022"/>
            <a:ext cx="2471515" cy="2382170"/>
          </a:xfrm>
          <a:prstGeom prst="ellipse">
            <a:avLst/>
          </a:prstGeom>
          <a:solidFill>
            <a:srgbClr val="679A9A"/>
          </a:solidFill>
          <a:ln w="228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6A9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806029" y="3870707"/>
            <a:ext cx="2471515" cy="2382170"/>
          </a:xfrm>
          <a:prstGeom prst="ellipse">
            <a:avLst/>
          </a:prstGeom>
          <a:solidFill>
            <a:schemeClr val="accent2"/>
          </a:solidFill>
          <a:ln w="228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588891" y="2689937"/>
            <a:ext cx="2504666" cy="241261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3434340" y="1595070"/>
            <a:ext cx="2280495" cy="21980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3434341" y="3977239"/>
            <a:ext cx="2271861" cy="2189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5900693" y="1595070"/>
            <a:ext cx="2285658" cy="22030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5900693" y="3963941"/>
            <a:ext cx="2285658" cy="22030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3505200" y="4333168"/>
            <a:ext cx="2124233" cy="143999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46"/>
              </a:spcBef>
              <a:defRPr/>
            </a:pPr>
            <a:r>
              <a:rPr lang="en-ZA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IT and technology integration experience</a:t>
            </a:r>
            <a:endParaRPr lang="en-ZA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3665788" y="1819577"/>
            <a:ext cx="1808967" cy="167050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46"/>
              </a:spcBef>
              <a:defRPr/>
            </a:pPr>
            <a:r>
              <a:rPr lang="en-ZA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 experience</a:t>
            </a:r>
            <a:endParaRPr lang="en-ZA" sz="1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5977441" y="4260445"/>
            <a:ext cx="2128691" cy="143999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46"/>
              </a:spcBef>
              <a:defRPr/>
            </a:pPr>
            <a:r>
              <a:rPr lang="en-ZA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experience</a:t>
            </a:r>
            <a:endParaRPr lang="en-ZA" sz="1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6112513" y="1934833"/>
            <a:ext cx="1952577" cy="143999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46"/>
              </a:spcBef>
              <a:defRPr/>
            </a:pPr>
            <a:r>
              <a:rPr lang="en-ZA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experience</a:t>
            </a:r>
            <a:endParaRPr lang="en-ZA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18569" y="1979115"/>
            <a:ext cx="2232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Clr>
                <a:schemeClr val="accent4"/>
              </a:buClr>
              <a:buFont typeface="Arial" panose="020B0604020202020204" pitchFamily="34" charset="0"/>
              <a:buChar char="█"/>
            </a:pPr>
            <a:r>
              <a:rPr lang="en-US" sz="105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Over 250 man-years of experience in Data Centre build &amp; operations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█"/>
            </a:pPr>
            <a:endParaRPr lang="en-IN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518569" y="2533120"/>
            <a:ext cx="2436691" cy="3231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█"/>
            </a:pPr>
            <a:r>
              <a:rPr lang="en-US" sz="105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Designed and built 12 Tier III DC’s in India with 2 lakhs + sq. ft. </a:t>
            </a:r>
            <a:endParaRPr lang="en-IN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3B756AE-FD68-4ACF-88C5-027E59B43A13}"/>
              </a:ext>
            </a:extLst>
          </p:cNvPr>
          <p:cNvSpPr txBox="1"/>
          <p:nvPr/>
        </p:nvSpPr>
        <p:spPr>
          <a:xfrm>
            <a:off x="518569" y="2889260"/>
            <a:ext cx="2232000" cy="6463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Clr>
                <a:schemeClr val="accent4"/>
              </a:buClr>
              <a:buFont typeface="Arial" panose="020B0604020202020204" pitchFamily="34" charset="0"/>
              <a:buChar char="█"/>
            </a:pPr>
            <a:r>
              <a:rPr lang="en-US" sz="105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Hosting major Enterprises, Govt, PSU, Global Cloud and Content Providers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█"/>
            </a:pPr>
            <a:endParaRPr lang="en-IN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5A66ADE-74E8-4B0B-B84F-8A784B8E1CFD}"/>
              </a:ext>
            </a:extLst>
          </p:cNvPr>
          <p:cNvSpPr txBox="1"/>
          <p:nvPr/>
        </p:nvSpPr>
        <p:spPr>
          <a:xfrm>
            <a:off x="533400" y="5097440"/>
            <a:ext cx="2421860" cy="4616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Clr>
                <a:schemeClr val="accent5"/>
              </a:buClr>
              <a:buFont typeface="Arial" panose="020B0604020202020204" pitchFamily="34" charset="0"/>
              <a:buChar char="█"/>
            </a:pPr>
            <a:r>
              <a:rPr lang="en-US" sz="105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In house team of 400+ skilled and certified resources to deliver projects</a:t>
            </a:r>
          </a:p>
          <a:p>
            <a:pPr marL="171450" indent="-171450">
              <a:buClr>
                <a:schemeClr val="accent5"/>
              </a:buClr>
              <a:buFont typeface="Arial" panose="020B0604020202020204" pitchFamily="34" charset="0"/>
              <a:buChar char="█"/>
            </a:pPr>
            <a:endParaRPr lang="en-I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18568" y="4323533"/>
            <a:ext cx="247630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accent5"/>
              </a:buClr>
              <a:buFont typeface="Arial" panose="020B0604020202020204" pitchFamily="34" charset="0"/>
              <a:buChar char="█"/>
            </a:pPr>
            <a:r>
              <a:rPr lang="en-US" sz="105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Extensive experience in delivering end-to-end Data Centre services from design, implementation, operations</a:t>
            </a:r>
          </a:p>
          <a:p>
            <a:pPr marL="171450" indent="-171450">
              <a:buClr>
                <a:schemeClr val="accent5"/>
              </a:buClr>
              <a:buFont typeface="Arial" panose="020B0604020202020204" pitchFamily="34" charset="0"/>
              <a:buChar char="█"/>
            </a:pPr>
            <a:endParaRPr lang="en-IN" sz="1050" dirty="0"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8725771" y="1979115"/>
            <a:ext cx="2628030" cy="607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Clr>
                <a:schemeClr val="accent2"/>
              </a:buClr>
              <a:buFont typeface="Arial" panose="020B0604020202020204" pitchFamily="34" charset="0"/>
              <a:buChar char="█"/>
            </a:pPr>
            <a:r>
              <a:rPr lang="en-IN" sz="105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Own Cloud Orchestration &amp; Management IP which is hosting 300+ customers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█"/>
            </a:pPr>
            <a:endParaRPr lang="en-I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8725771" y="2595531"/>
            <a:ext cx="2436691" cy="48474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█"/>
            </a:pPr>
            <a:r>
              <a:rPr lang="en-IN" sz="105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Implemented Hybrid Managed Cloud for 100+ organizations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█"/>
            </a:pPr>
            <a:endParaRPr lang="en-IN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8725770" y="4431589"/>
            <a:ext cx="2628031" cy="607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r>
              <a:rPr lang="en-US" sz="105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Experience of providing IAAS/PAAS/DRAAS (300+ customers) on our Sify Cloudinfinit platform </a:t>
            </a: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endParaRPr lang="en-I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DE81FF5-8995-46D2-938E-05FE4DE67EA6}"/>
              </a:ext>
            </a:extLst>
          </p:cNvPr>
          <p:cNvSpPr txBox="1"/>
          <p:nvPr/>
        </p:nvSpPr>
        <p:spPr>
          <a:xfrm>
            <a:off x="8725771" y="5123837"/>
            <a:ext cx="2520287" cy="6463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r>
              <a:rPr lang="en-US" sz="105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Our Cloud services offer industry-leading SLAs with guaranteed 99.95% uptime</a:t>
            </a: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endParaRPr lang="nb-NO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8714395" y="3184667"/>
            <a:ext cx="2436691" cy="3231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Clr>
                <a:schemeClr val="accent2"/>
              </a:buClr>
              <a:buFont typeface="Arial" panose="020B0604020202020204" pitchFamily="34" charset="0"/>
              <a:buChar char="█"/>
            </a:pPr>
            <a:r>
              <a:rPr lang="en-US" sz="105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MeitY certified CSP, STQC audit completed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Our Data </a:t>
            </a:r>
            <a:r>
              <a:rPr lang="en-IN" sz="28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Center</a:t>
            </a:r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Transformation Framework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DC6768B-5FF6-44E7-919D-B847FA5A34F2}"/>
              </a:ext>
            </a:extLst>
          </p:cNvPr>
          <p:cNvSpPr/>
          <p:nvPr/>
        </p:nvSpPr>
        <p:spPr>
          <a:xfrm>
            <a:off x="5035872" y="2827579"/>
            <a:ext cx="1582653" cy="15826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n-IN" sz="11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3" name="Group 5">
            <a:extLst>
              <a:ext uri="{FF2B5EF4-FFF2-40B4-BE49-F238E27FC236}">
                <a16:creationId xmlns:a16="http://schemas.microsoft.com/office/drawing/2014/main" id="{8BD602C9-627A-484C-8476-7DC90AB945FD}"/>
              </a:ext>
            </a:extLst>
          </p:cNvPr>
          <p:cNvGrpSpPr/>
          <p:nvPr/>
        </p:nvGrpSpPr>
        <p:grpSpPr>
          <a:xfrm>
            <a:off x="6247732" y="3845422"/>
            <a:ext cx="5266617" cy="2452824"/>
            <a:chOff x="4906963" y="2714627"/>
            <a:chExt cx="3949963" cy="1839618"/>
          </a:xfrm>
        </p:grpSpPr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1E930CD0-16CE-4234-A8B0-03ABE33D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963" y="2714627"/>
              <a:ext cx="993775" cy="1036638"/>
            </a:xfrm>
            <a:custGeom>
              <a:avLst/>
              <a:gdLst>
                <a:gd name="T0" fmla="*/ 239 w 686"/>
                <a:gd name="T1" fmla="*/ 0 h 715"/>
                <a:gd name="T2" fmla="*/ 199 w 686"/>
                <a:gd name="T3" fmla="*/ 31 h 715"/>
                <a:gd name="T4" fmla="*/ 31 w 686"/>
                <a:gd name="T5" fmla="*/ 265 h 715"/>
                <a:gd name="T6" fmla="*/ 15 w 686"/>
                <a:gd name="T7" fmla="*/ 323 h 715"/>
                <a:gd name="T8" fmla="*/ 72 w 686"/>
                <a:gd name="T9" fmla="*/ 441 h 715"/>
                <a:gd name="T10" fmla="*/ 89 w 686"/>
                <a:gd name="T11" fmla="*/ 484 h 715"/>
                <a:gd name="T12" fmla="*/ 85 w 686"/>
                <a:gd name="T13" fmla="*/ 489 h 715"/>
                <a:gd name="T14" fmla="*/ 67 w 686"/>
                <a:gd name="T15" fmla="*/ 495 h 715"/>
                <a:gd name="T16" fmla="*/ 58 w 686"/>
                <a:gd name="T17" fmla="*/ 493 h 715"/>
                <a:gd name="T18" fmla="*/ 43 w 686"/>
                <a:gd name="T19" fmla="*/ 482 h 715"/>
                <a:gd name="T20" fmla="*/ 28 w 686"/>
                <a:gd name="T21" fmla="*/ 478 h 715"/>
                <a:gd name="T22" fmla="*/ 4 w 686"/>
                <a:gd name="T23" fmla="*/ 498 h 715"/>
                <a:gd name="T24" fmla="*/ 13 w 686"/>
                <a:gd name="T25" fmla="*/ 553 h 715"/>
                <a:gd name="T26" fmla="*/ 51 w 686"/>
                <a:gd name="T27" fmla="*/ 593 h 715"/>
                <a:gd name="T28" fmla="*/ 63 w 686"/>
                <a:gd name="T29" fmla="*/ 596 h 715"/>
                <a:gd name="T30" fmla="*/ 87 w 686"/>
                <a:gd name="T31" fmla="*/ 572 h 715"/>
                <a:gd name="T32" fmla="*/ 88 w 686"/>
                <a:gd name="T33" fmla="*/ 554 h 715"/>
                <a:gd name="T34" fmla="*/ 107 w 686"/>
                <a:gd name="T35" fmla="*/ 535 h 715"/>
                <a:gd name="T36" fmla="*/ 111 w 686"/>
                <a:gd name="T37" fmla="*/ 534 h 715"/>
                <a:gd name="T38" fmla="*/ 114 w 686"/>
                <a:gd name="T39" fmla="*/ 534 h 715"/>
                <a:gd name="T40" fmla="*/ 138 w 686"/>
                <a:gd name="T41" fmla="*/ 574 h 715"/>
                <a:gd name="T42" fmla="*/ 197 w 686"/>
                <a:gd name="T43" fmla="*/ 693 h 715"/>
                <a:gd name="T44" fmla="*/ 231 w 686"/>
                <a:gd name="T45" fmla="*/ 715 h 715"/>
                <a:gd name="T46" fmla="*/ 250 w 686"/>
                <a:gd name="T47" fmla="*/ 709 h 715"/>
                <a:gd name="T48" fmla="*/ 680 w 686"/>
                <a:gd name="T49" fmla="*/ 136 h 715"/>
                <a:gd name="T50" fmla="*/ 650 w 686"/>
                <a:gd name="T51" fmla="*/ 88 h 715"/>
                <a:gd name="T52" fmla="*/ 553 w 686"/>
                <a:gd name="T53" fmla="*/ 67 h 715"/>
                <a:gd name="T54" fmla="*/ 538 w 686"/>
                <a:gd name="T55" fmla="*/ 65 h 715"/>
                <a:gd name="T56" fmla="*/ 524 w 686"/>
                <a:gd name="T57" fmla="*/ 79 h 715"/>
                <a:gd name="T58" fmla="*/ 524 w 686"/>
                <a:gd name="T59" fmla="*/ 102 h 715"/>
                <a:gd name="T60" fmla="*/ 498 w 686"/>
                <a:gd name="T61" fmla="*/ 136 h 715"/>
                <a:gd name="T62" fmla="*/ 454 w 686"/>
                <a:gd name="T63" fmla="*/ 146 h 715"/>
                <a:gd name="T64" fmla="*/ 425 w 686"/>
                <a:gd name="T65" fmla="*/ 143 h 715"/>
                <a:gd name="T66" fmla="*/ 362 w 686"/>
                <a:gd name="T67" fmla="*/ 107 h 715"/>
                <a:gd name="T68" fmla="*/ 352 w 686"/>
                <a:gd name="T69" fmla="*/ 64 h 715"/>
                <a:gd name="T70" fmla="*/ 362 w 686"/>
                <a:gd name="T71" fmla="*/ 44 h 715"/>
                <a:gd name="T72" fmla="*/ 341 w 686"/>
                <a:gd name="T73" fmla="*/ 21 h 715"/>
                <a:gd name="T74" fmla="*/ 247 w 686"/>
                <a:gd name="T75" fmla="*/ 0 h 715"/>
                <a:gd name="T76" fmla="*/ 239 w 686"/>
                <a:gd name="T77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6" h="715">
                  <a:moveTo>
                    <a:pt x="239" y="0"/>
                  </a:moveTo>
                  <a:cubicBezTo>
                    <a:pt x="220" y="0"/>
                    <a:pt x="204" y="12"/>
                    <a:pt x="199" y="31"/>
                  </a:cubicBezTo>
                  <a:cubicBezTo>
                    <a:pt x="170" y="126"/>
                    <a:pt x="110" y="208"/>
                    <a:pt x="31" y="265"/>
                  </a:cubicBezTo>
                  <a:cubicBezTo>
                    <a:pt x="13" y="278"/>
                    <a:pt x="5" y="303"/>
                    <a:pt x="15" y="323"/>
                  </a:cubicBezTo>
                  <a:cubicBezTo>
                    <a:pt x="72" y="441"/>
                    <a:pt x="72" y="441"/>
                    <a:pt x="72" y="441"/>
                  </a:cubicBezTo>
                  <a:cubicBezTo>
                    <a:pt x="82" y="460"/>
                    <a:pt x="90" y="480"/>
                    <a:pt x="89" y="484"/>
                  </a:cubicBezTo>
                  <a:cubicBezTo>
                    <a:pt x="88" y="486"/>
                    <a:pt x="87" y="488"/>
                    <a:pt x="85" y="489"/>
                  </a:cubicBezTo>
                  <a:cubicBezTo>
                    <a:pt x="79" y="492"/>
                    <a:pt x="73" y="495"/>
                    <a:pt x="67" y="495"/>
                  </a:cubicBezTo>
                  <a:cubicBezTo>
                    <a:pt x="64" y="495"/>
                    <a:pt x="61" y="494"/>
                    <a:pt x="58" y="493"/>
                  </a:cubicBezTo>
                  <a:cubicBezTo>
                    <a:pt x="53" y="490"/>
                    <a:pt x="48" y="486"/>
                    <a:pt x="43" y="482"/>
                  </a:cubicBezTo>
                  <a:cubicBezTo>
                    <a:pt x="38" y="479"/>
                    <a:pt x="33" y="478"/>
                    <a:pt x="28" y="478"/>
                  </a:cubicBezTo>
                  <a:cubicBezTo>
                    <a:pt x="17" y="478"/>
                    <a:pt x="7" y="485"/>
                    <a:pt x="4" y="498"/>
                  </a:cubicBezTo>
                  <a:cubicBezTo>
                    <a:pt x="0" y="516"/>
                    <a:pt x="5" y="536"/>
                    <a:pt x="13" y="553"/>
                  </a:cubicBezTo>
                  <a:cubicBezTo>
                    <a:pt x="21" y="570"/>
                    <a:pt x="34" y="586"/>
                    <a:pt x="51" y="593"/>
                  </a:cubicBezTo>
                  <a:cubicBezTo>
                    <a:pt x="55" y="595"/>
                    <a:pt x="59" y="596"/>
                    <a:pt x="63" y="596"/>
                  </a:cubicBezTo>
                  <a:cubicBezTo>
                    <a:pt x="75" y="596"/>
                    <a:pt x="86" y="586"/>
                    <a:pt x="87" y="572"/>
                  </a:cubicBezTo>
                  <a:cubicBezTo>
                    <a:pt x="88" y="566"/>
                    <a:pt x="87" y="560"/>
                    <a:pt x="88" y="554"/>
                  </a:cubicBezTo>
                  <a:cubicBezTo>
                    <a:pt x="90" y="543"/>
                    <a:pt x="98" y="539"/>
                    <a:pt x="107" y="535"/>
                  </a:cubicBezTo>
                  <a:cubicBezTo>
                    <a:pt x="108" y="534"/>
                    <a:pt x="110" y="534"/>
                    <a:pt x="111" y="534"/>
                  </a:cubicBezTo>
                  <a:cubicBezTo>
                    <a:pt x="112" y="534"/>
                    <a:pt x="113" y="534"/>
                    <a:pt x="114" y="534"/>
                  </a:cubicBezTo>
                  <a:cubicBezTo>
                    <a:pt x="118" y="536"/>
                    <a:pt x="128" y="554"/>
                    <a:pt x="138" y="574"/>
                  </a:cubicBezTo>
                  <a:cubicBezTo>
                    <a:pt x="197" y="693"/>
                    <a:pt x="197" y="693"/>
                    <a:pt x="197" y="693"/>
                  </a:cubicBezTo>
                  <a:cubicBezTo>
                    <a:pt x="204" y="707"/>
                    <a:pt x="217" y="715"/>
                    <a:pt x="231" y="715"/>
                  </a:cubicBezTo>
                  <a:cubicBezTo>
                    <a:pt x="237" y="715"/>
                    <a:pt x="244" y="713"/>
                    <a:pt x="250" y="709"/>
                  </a:cubicBezTo>
                  <a:cubicBezTo>
                    <a:pt x="461" y="584"/>
                    <a:pt x="618" y="379"/>
                    <a:pt x="680" y="136"/>
                  </a:cubicBezTo>
                  <a:cubicBezTo>
                    <a:pt x="686" y="114"/>
                    <a:pt x="672" y="93"/>
                    <a:pt x="650" y="88"/>
                  </a:cubicBezTo>
                  <a:cubicBezTo>
                    <a:pt x="553" y="67"/>
                    <a:pt x="553" y="67"/>
                    <a:pt x="553" y="67"/>
                  </a:cubicBezTo>
                  <a:cubicBezTo>
                    <a:pt x="547" y="66"/>
                    <a:pt x="542" y="65"/>
                    <a:pt x="538" y="65"/>
                  </a:cubicBezTo>
                  <a:cubicBezTo>
                    <a:pt x="527" y="65"/>
                    <a:pt x="522" y="70"/>
                    <a:pt x="524" y="79"/>
                  </a:cubicBezTo>
                  <a:cubicBezTo>
                    <a:pt x="526" y="86"/>
                    <a:pt x="526" y="94"/>
                    <a:pt x="524" y="102"/>
                  </a:cubicBezTo>
                  <a:cubicBezTo>
                    <a:pt x="521" y="116"/>
                    <a:pt x="512" y="129"/>
                    <a:pt x="498" y="136"/>
                  </a:cubicBezTo>
                  <a:cubicBezTo>
                    <a:pt x="485" y="143"/>
                    <a:pt x="470" y="146"/>
                    <a:pt x="454" y="146"/>
                  </a:cubicBezTo>
                  <a:cubicBezTo>
                    <a:pt x="445" y="146"/>
                    <a:pt x="435" y="145"/>
                    <a:pt x="425" y="143"/>
                  </a:cubicBezTo>
                  <a:cubicBezTo>
                    <a:pt x="399" y="137"/>
                    <a:pt x="376" y="125"/>
                    <a:pt x="362" y="107"/>
                  </a:cubicBezTo>
                  <a:cubicBezTo>
                    <a:pt x="353" y="94"/>
                    <a:pt x="349" y="79"/>
                    <a:pt x="352" y="64"/>
                  </a:cubicBezTo>
                  <a:cubicBezTo>
                    <a:pt x="354" y="57"/>
                    <a:pt x="357" y="50"/>
                    <a:pt x="362" y="44"/>
                  </a:cubicBezTo>
                  <a:cubicBezTo>
                    <a:pt x="370" y="34"/>
                    <a:pt x="362" y="26"/>
                    <a:pt x="341" y="2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5" y="0"/>
                    <a:pt x="242" y="0"/>
                    <a:pt x="239" y="0"/>
                  </a:cubicBezTo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IN" sz="11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5D6F1B8-EB09-45C3-B4AF-2838AC9703A0}"/>
                </a:ext>
              </a:extLst>
            </p:cNvPr>
            <p:cNvSpPr txBox="1"/>
            <p:nvPr/>
          </p:nvSpPr>
          <p:spPr>
            <a:xfrm>
              <a:off x="4966775" y="3017423"/>
              <a:ext cx="86586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/>
              <a:r>
                <a:rPr lang="en-US" sz="11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Infrastructure </a:t>
              </a:r>
            </a:p>
            <a:p>
              <a:pPr algn="ctr" defTabSz="1219170"/>
              <a:r>
                <a:rPr lang="en-US" sz="11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as a Service</a:t>
              </a:r>
              <a:endParaRPr lang="en-IN" sz="11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3228A46-76B4-4B85-BE4A-0D6EC52A712F}"/>
                </a:ext>
              </a:extLst>
            </p:cNvPr>
            <p:cNvSpPr txBox="1"/>
            <p:nvPr/>
          </p:nvSpPr>
          <p:spPr>
            <a:xfrm>
              <a:off x="6466183" y="3168429"/>
              <a:ext cx="558086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1100" b="1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11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571EAE5-DA25-4C56-8578-7294665F65D4}"/>
                </a:ext>
              </a:extLst>
            </p:cNvPr>
            <p:cNvSpPr txBox="1"/>
            <p:nvPr/>
          </p:nvSpPr>
          <p:spPr>
            <a:xfrm>
              <a:off x="7439764" y="3164661"/>
              <a:ext cx="685525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1100" b="1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11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2FC33A8-3983-4778-890B-B7916AA5899E}"/>
                </a:ext>
              </a:extLst>
            </p:cNvPr>
            <p:cNvSpPr txBox="1"/>
            <p:nvPr/>
          </p:nvSpPr>
          <p:spPr>
            <a:xfrm>
              <a:off x="6486325" y="3323938"/>
              <a:ext cx="894716" cy="45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Agility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Future Ready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Consumption</a:t>
              </a:r>
              <a:endParaRPr lang="en-IN" sz="11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3366E97-4D27-4A4D-A707-F84917EC037E}"/>
                </a:ext>
              </a:extLst>
            </p:cNvPr>
            <p:cNvSpPr txBox="1"/>
            <p:nvPr/>
          </p:nvSpPr>
          <p:spPr>
            <a:xfrm>
              <a:off x="7422064" y="3342375"/>
              <a:ext cx="1434862" cy="121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1504" lvl="2" indent="-129111" defTabSz="1219170">
                <a:buFont typeface="Wingdings" panose="05000000000000000000" pitchFamily="2" charset="2"/>
                <a:buChar char="§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Private Cloud</a:t>
              </a:r>
            </a:p>
            <a:p>
              <a:pPr marL="281504" lvl="2" indent="-129111" defTabSz="1219170">
                <a:buFont typeface="Wingdings" panose="05000000000000000000" pitchFamily="2" charset="2"/>
                <a:buChar char="§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Enterprise Cloud</a:t>
              </a:r>
            </a:p>
            <a:p>
              <a:pPr marL="387332" lvl="3" indent="-146043" defTabSz="1219170">
                <a:buFont typeface="Courier New" panose="02070309020205020404" pitchFamily="49" charset="0"/>
                <a:buChar char="o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AWS/Azure/ CI</a:t>
              </a:r>
            </a:p>
            <a:p>
              <a:pPr marL="281504" lvl="2" indent="-129111" defTabSz="1219170">
                <a:buFont typeface="Wingdings" panose="05000000000000000000" pitchFamily="2" charset="2"/>
                <a:buChar char="§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Hybrid IT</a:t>
              </a:r>
            </a:p>
            <a:p>
              <a:pPr marL="152392" lvl="1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Backup</a:t>
              </a:r>
            </a:p>
            <a:p>
              <a:pPr marL="152392" lvl="1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DR</a:t>
              </a:r>
            </a:p>
            <a:p>
              <a:pPr marL="152392" lvl="1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Acceleration </a:t>
              </a:r>
            </a:p>
            <a:p>
              <a:pPr marL="152392" lvl="1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DC Security </a:t>
              </a:r>
            </a:p>
            <a:p>
              <a:pPr marL="152392" lvl="1" indent="-152392" defTabSz="1219170">
                <a:buFont typeface="Arial" panose="020B0604020202020204" pitchFamily="34" charset="0"/>
                <a:buChar char="•"/>
              </a:pPr>
              <a:endParaRPr lang="en-IN" sz="11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302A089F-6B53-42FE-BCEA-C106649259E6}"/>
                </a:ext>
              </a:extLst>
            </p:cNvPr>
            <p:cNvSpPr/>
            <p:nvPr/>
          </p:nvSpPr>
          <p:spPr>
            <a:xfrm>
              <a:off x="5583115" y="3376246"/>
              <a:ext cx="874737" cy="122606"/>
            </a:xfrm>
            <a:custGeom>
              <a:avLst/>
              <a:gdLst>
                <a:gd name="connsiteX0" fmla="*/ 0 w 747347"/>
                <a:gd name="connsiteY0" fmla="*/ 96716 h 96716"/>
                <a:gd name="connsiteX1" fmla="*/ 334108 w 747347"/>
                <a:gd name="connsiteY1" fmla="*/ 96716 h 96716"/>
                <a:gd name="connsiteX2" fmla="*/ 334108 w 747347"/>
                <a:gd name="connsiteY2" fmla="*/ 0 h 96716"/>
                <a:gd name="connsiteX3" fmla="*/ 747347 w 747347"/>
                <a:gd name="connsiteY3" fmla="*/ 0 h 9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347" h="96716">
                  <a:moveTo>
                    <a:pt x="0" y="96716"/>
                  </a:moveTo>
                  <a:lnTo>
                    <a:pt x="334108" y="96716"/>
                  </a:lnTo>
                  <a:lnTo>
                    <a:pt x="334108" y="0"/>
                  </a:lnTo>
                  <a:lnTo>
                    <a:pt x="747347" y="0"/>
                  </a:lnTo>
                </a:path>
              </a:pathLst>
            </a:cu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IN" sz="11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2" name="Group 15">
            <a:extLst>
              <a:ext uri="{FF2B5EF4-FFF2-40B4-BE49-F238E27FC236}">
                <a16:creationId xmlns:a16="http://schemas.microsoft.com/office/drawing/2014/main" id="{796F94BB-89F2-4DE7-9A73-C998A430B51E}"/>
              </a:ext>
            </a:extLst>
          </p:cNvPr>
          <p:cNvGrpSpPr/>
          <p:nvPr/>
        </p:nvGrpSpPr>
        <p:grpSpPr>
          <a:xfrm>
            <a:off x="3774469" y="4439647"/>
            <a:ext cx="4173341" cy="1973026"/>
            <a:chOff x="3052015" y="3170238"/>
            <a:chExt cx="3130006" cy="1479770"/>
          </a:xfrm>
        </p:grpSpPr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E139BBCF-C3AB-4A3F-8673-4E815372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4" y="3170238"/>
              <a:ext cx="1133475" cy="763588"/>
            </a:xfrm>
            <a:custGeom>
              <a:avLst/>
              <a:gdLst>
                <a:gd name="T0" fmla="*/ 553 w 783"/>
                <a:gd name="T1" fmla="*/ 0 h 527"/>
                <a:gd name="T2" fmla="*/ 537 w 783"/>
                <a:gd name="T3" fmla="*/ 3 h 527"/>
                <a:gd name="T4" fmla="*/ 375 w 783"/>
                <a:gd name="T5" fmla="*/ 35 h 527"/>
                <a:gd name="T6" fmla="*/ 370 w 783"/>
                <a:gd name="T7" fmla="*/ 35 h 527"/>
                <a:gd name="T8" fmla="*/ 248 w 783"/>
                <a:gd name="T9" fmla="*/ 18 h 527"/>
                <a:gd name="T10" fmla="*/ 235 w 783"/>
                <a:gd name="T11" fmla="*/ 17 h 527"/>
                <a:gd name="T12" fmla="*/ 193 w 783"/>
                <a:gd name="T13" fmla="*/ 42 h 527"/>
                <a:gd name="T14" fmla="*/ 137 w 783"/>
                <a:gd name="T15" fmla="*/ 160 h 527"/>
                <a:gd name="T16" fmla="*/ 114 w 783"/>
                <a:gd name="T17" fmla="*/ 200 h 527"/>
                <a:gd name="T18" fmla="*/ 111 w 783"/>
                <a:gd name="T19" fmla="*/ 201 h 527"/>
                <a:gd name="T20" fmla="*/ 107 w 783"/>
                <a:gd name="T21" fmla="*/ 200 h 527"/>
                <a:gd name="T22" fmla="*/ 88 w 783"/>
                <a:gd name="T23" fmla="*/ 182 h 527"/>
                <a:gd name="T24" fmla="*/ 86 w 783"/>
                <a:gd name="T25" fmla="*/ 163 h 527"/>
                <a:gd name="T26" fmla="*/ 62 w 783"/>
                <a:gd name="T27" fmla="*/ 140 h 527"/>
                <a:gd name="T28" fmla="*/ 50 w 783"/>
                <a:gd name="T29" fmla="*/ 143 h 527"/>
                <a:gd name="T30" fmla="*/ 13 w 783"/>
                <a:gd name="T31" fmla="*/ 184 h 527"/>
                <a:gd name="T32" fmla="*/ 5 w 783"/>
                <a:gd name="T33" fmla="*/ 239 h 527"/>
                <a:gd name="T34" fmla="*/ 29 w 783"/>
                <a:gd name="T35" fmla="*/ 259 h 527"/>
                <a:gd name="T36" fmla="*/ 44 w 783"/>
                <a:gd name="T37" fmla="*/ 254 h 527"/>
                <a:gd name="T38" fmla="*/ 59 w 783"/>
                <a:gd name="T39" fmla="*/ 243 h 527"/>
                <a:gd name="T40" fmla="*/ 69 w 783"/>
                <a:gd name="T41" fmla="*/ 241 h 527"/>
                <a:gd name="T42" fmla="*/ 86 w 783"/>
                <a:gd name="T43" fmla="*/ 246 h 527"/>
                <a:gd name="T44" fmla="*/ 90 w 783"/>
                <a:gd name="T45" fmla="*/ 252 h 527"/>
                <a:gd name="T46" fmla="*/ 74 w 783"/>
                <a:gd name="T47" fmla="*/ 295 h 527"/>
                <a:gd name="T48" fmla="*/ 18 w 783"/>
                <a:gd name="T49" fmla="*/ 416 h 527"/>
                <a:gd name="T50" fmla="*/ 38 w 783"/>
                <a:gd name="T51" fmla="*/ 467 h 527"/>
                <a:gd name="T52" fmla="*/ 370 w 783"/>
                <a:gd name="T53" fmla="*/ 527 h 527"/>
                <a:gd name="T54" fmla="*/ 381 w 783"/>
                <a:gd name="T55" fmla="*/ 527 h 527"/>
                <a:gd name="T56" fmla="*/ 755 w 783"/>
                <a:gd name="T57" fmla="*/ 446 h 527"/>
                <a:gd name="T58" fmla="*/ 773 w 783"/>
                <a:gd name="T59" fmla="*/ 393 h 527"/>
                <a:gd name="T60" fmla="*/ 729 w 783"/>
                <a:gd name="T61" fmla="*/ 303 h 527"/>
                <a:gd name="T62" fmla="*/ 710 w 783"/>
                <a:gd name="T63" fmla="*/ 283 h 527"/>
                <a:gd name="T64" fmla="*/ 702 w 783"/>
                <a:gd name="T65" fmla="*/ 288 h 527"/>
                <a:gd name="T66" fmla="*/ 684 w 783"/>
                <a:gd name="T67" fmla="*/ 303 h 527"/>
                <a:gd name="T68" fmla="*/ 662 w 783"/>
                <a:gd name="T69" fmla="*/ 308 h 527"/>
                <a:gd name="T70" fmla="*/ 641 w 783"/>
                <a:gd name="T71" fmla="*/ 303 h 527"/>
                <a:gd name="T72" fmla="*/ 590 w 783"/>
                <a:gd name="T73" fmla="*/ 251 h 527"/>
                <a:gd name="T74" fmla="*/ 579 w 783"/>
                <a:gd name="T75" fmla="*/ 179 h 527"/>
                <a:gd name="T76" fmla="*/ 606 w 783"/>
                <a:gd name="T77" fmla="*/ 145 h 527"/>
                <a:gd name="T78" fmla="*/ 628 w 783"/>
                <a:gd name="T79" fmla="*/ 139 h 527"/>
                <a:gd name="T80" fmla="*/ 628 w 783"/>
                <a:gd name="T81" fmla="*/ 139 h 527"/>
                <a:gd name="T82" fmla="*/ 628 w 783"/>
                <a:gd name="T83" fmla="*/ 139 h 527"/>
                <a:gd name="T84" fmla="*/ 633 w 783"/>
                <a:gd name="T85" fmla="*/ 109 h 527"/>
                <a:gd name="T86" fmla="*/ 591 w 783"/>
                <a:gd name="T87" fmla="*/ 23 h 527"/>
                <a:gd name="T88" fmla="*/ 553 w 783"/>
                <a:gd name="T8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3" h="527">
                  <a:moveTo>
                    <a:pt x="553" y="0"/>
                  </a:moveTo>
                  <a:cubicBezTo>
                    <a:pt x="548" y="0"/>
                    <a:pt x="542" y="1"/>
                    <a:pt x="537" y="3"/>
                  </a:cubicBezTo>
                  <a:cubicBezTo>
                    <a:pt x="487" y="23"/>
                    <a:pt x="432" y="35"/>
                    <a:pt x="375" y="35"/>
                  </a:cubicBezTo>
                  <a:cubicBezTo>
                    <a:pt x="374" y="35"/>
                    <a:pt x="372" y="35"/>
                    <a:pt x="370" y="35"/>
                  </a:cubicBezTo>
                  <a:cubicBezTo>
                    <a:pt x="328" y="35"/>
                    <a:pt x="287" y="29"/>
                    <a:pt x="248" y="18"/>
                  </a:cubicBezTo>
                  <a:cubicBezTo>
                    <a:pt x="244" y="17"/>
                    <a:pt x="240" y="17"/>
                    <a:pt x="235" y="17"/>
                  </a:cubicBezTo>
                  <a:cubicBezTo>
                    <a:pt x="218" y="17"/>
                    <a:pt x="201" y="26"/>
                    <a:pt x="193" y="42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28" y="180"/>
                    <a:pt x="118" y="199"/>
                    <a:pt x="114" y="200"/>
                  </a:cubicBezTo>
                  <a:cubicBezTo>
                    <a:pt x="113" y="201"/>
                    <a:pt x="112" y="201"/>
                    <a:pt x="111" y="201"/>
                  </a:cubicBezTo>
                  <a:cubicBezTo>
                    <a:pt x="109" y="201"/>
                    <a:pt x="108" y="201"/>
                    <a:pt x="107" y="200"/>
                  </a:cubicBezTo>
                  <a:cubicBezTo>
                    <a:pt x="98" y="196"/>
                    <a:pt x="90" y="192"/>
                    <a:pt x="88" y="182"/>
                  </a:cubicBezTo>
                  <a:cubicBezTo>
                    <a:pt x="87" y="176"/>
                    <a:pt x="87" y="169"/>
                    <a:pt x="86" y="163"/>
                  </a:cubicBezTo>
                  <a:cubicBezTo>
                    <a:pt x="85" y="149"/>
                    <a:pt x="74" y="140"/>
                    <a:pt x="62" y="140"/>
                  </a:cubicBezTo>
                  <a:cubicBezTo>
                    <a:pt x="58" y="140"/>
                    <a:pt x="54" y="141"/>
                    <a:pt x="50" y="143"/>
                  </a:cubicBezTo>
                  <a:cubicBezTo>
                    <a:pt x="33" y="151"/>
                    <a:pt x="21" y="167"/>
                    <a:pt x="13" y="184"/>
                  </a:cubicBezTo>
                  <a:cubicBezTo>
                    <a:pt x="5" y="201"/>
                    <a:pt x="0" y="221"/>
                    <a:pt x="5" y="239"/>
                  </a:cubicBezTo>
                  <a:cubicBezTo>
                    <a:pt x="8" y="251"/>
                    <a:pt x="18" y="259"/>
                    <a:pt x="29" y="259"/>
                  </a:cubicBezTo>
                  <a:cubicBezTo>
                    <a:pt x="34" y="259"/>
                    <a:pt x="39" y="257"/>
                    <a:pt x="44" y="254"/>
                  </a:cubicBezTo>
                  <a:cubicBezTo>
                    <a:pt x="49" y="251"/>
                    <a:pt x="54" y="246"/>
                    <a:pt x="59" y="243"/>
                  </a:cubicBezTo>
                  <a:cubicBezTo>
                    <a:pt x="62" y="241"/>
                    <a:pt x="65" y="241"/>
                    <a:pt x="69" y="241"/>
                  </a:cubicBezTo>
                  <a:cubicBezTo>
                    <a:pt x="74" y="241"/>
                    <a:pt x="80" y="243"/>
                    <a:pt x="86" y="246"/>
                  </a:cubicBezTo>
                  <a:cubicBezTo>
                    <a:pt x="88" y="247"/>
                    <a:pt x="89" y="249"/>
                    <a:pt x="90" y="252"/>
                  </a:cubicBezTo>
                  <a:cubicBezTo>
                    <a:pt x="92" y="255"/>
                    <a:pt x="84" y="275"/>
                    <a:pt x="74" y="295"/>
                  </a:cubicBezTo>
                  <a:cubicBezTo>
                    <a:pt x="18" y="416"/>
                    <a:pt x="18" y="416"/>
                    <a:pt x="18" y="416"/>
                  </a:cubicBezTo>
                  <a:cubicBezTo>
                    <a:pt x="8" y="436"/>
                    <a:pt x="17" y="459"/>
                    <a:pt x="38" y="467"/>
                  </a:cubicBezTo>
                  <a:cubicBezTo>
                    <a:pt x="141" y="506"/>
                    <a:pt x="253" y="527"/>
                    <a:pt x="370" y="527"/>
                  </a:cubicBezTo>
                  <a:cubicBezTo>
                    <a:pt x="374" y="527"/>
                    <a:pt x="377" y="527"/>
                    <a:pt x="381" y="527"/>
                  </a:cubicBezTo>
                  <a:cubicBezTo>
                    <a:pt x="514" y="526"/>
                    <a:pt x="640" y="497"/>
                    <a:pt x="755" y="446"/>
                  </a:cubicBezTo>
                  <a:cubicBezTo>
                    <a:pt x="775" y="436"/>
                    <a:pt x="783" y="412"/>
                    <a:pt x="773" y="393"/>
                  </a:cubicBezTo>
                  <a:cubicBezTo>
                    <a:pt x="729" y="303"/>
                    <a:pt x="729" y="303"/>
                    <a:pt x="729" y="303"/>
                  </a:cubicBezTo>
                  <a:cubicBezTo>
                    <a:pt x="722" y="290"/>
                    <a:pt x="716" y="283"/>
                    <a:pt x="710" y="283"/>
                  </a:cubicBezTo>
                  <a:cubicBezTo>
                    <a:pt x="707" y="283"/>
                    <a:pt x="704" y="285"/>
                    <a:pt x="702" y="288"/>
                  </a:cubicBezTo>
                  <a:cubicBezTo>
                    <a:pt x="697" y="294"/>
                    <a:pt x="691" y="299"/>
                    <a:pt x="684" y="303"/>
                  </a:cubicBezTo>
                  <a:cubicBezTo>
                    <a:pt x="677" y="306"/>
                    <a:pt x="670" y="308"/>
                    <a:pt x="662" y="308"/>
                  </a:cubicBezTo>
                  <a:cubicBezTo>
                    <a:pt x="655" y="308"/>
                    <a:pt x="648" y="306"/>
                    <a:pt x="641" y="303"/>
                  </a:cubicBezTo>
                  <a:cubicBezTo>
                    <a:pt x="620" y="294"/>
                    <a:pt x="602" y="275"/>
                    <a:pt x="590" y="251"/>
                  </a:cubicBezTo>
                  <a:cubicBezTo>
                    <a:pt x="578" y="226"/>
                    <a:pt x="574" y="201"/>
                    <a:pt x="579" y="179"/>
                  </a:cubicBezTo>
                  <a:cubicBezTo>
                    <a:pt x="583" y="164"/>
                    <a:pt x="592" y="151"/>
                    <a:pt x="606" y="145"/>
                  </a:cubicBezTo>
                  <a:cubicBezTo>
                    <a:pt x="613" y="141"/>
                    <a:pt x="620" y="139"/>
                    <a:pt x="628" y="139"/>
                  </a:cubicBezTo>
                  <a:cubicBezTo>
                    <a:pt x="628" y="139"/>
                    <a:pt x="628" y="139"/>
                    <a:pt x="628" y="139"/>
                  </a:cubicBezTo>
                  <a:cubicBezTo>
                    <a:pt x="628" y="139"/>
                    <a:pt x="628" y="139"/>
                    <a:pt x="628" y="139"/>
                  </a:cubicBezTo>
                  <a:cubicBezTo>
                    <a:pt x="641" y="139"/>
                    <a:pt x="642" y="128"/>
                    <a:pt x="633" y="109"/>
                  </a:cubicBezTo>
                  <a:cubicBezTo>
                    <a:pt x="591" y="23"/>
                    <a:pt x="591" y="23"/>
                    <a:pt x="591" y="23"/>
                  </a:cubicBezTo>
                  <a:cubicBezTo>
                    <a:pt x="583" y="8"/>
                    <a:pt x="569" y="0"/>
                    <a:pt x="55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IN" sz="11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D809869-1DD6-43D0-BED0-D0060EB436F5}"/>
                </a:ext>
              </a:extLst>
            </p:cNvPr>
            <p:cNvSpPr txBox="1"/>
            <p:nvPr/>
          </p:nvSpPr>
          <p:spPr>
            <a:xfrm>
              <a:off x="4769877" y="4047951"/>
              <a:ext cx="685525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1100" b="1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11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CF1DDC4-2794-4CBC-A46A-EA4B4813901F}"/>
                </a:ext>
              </a:extLst>
            </p:cNvPr>
            <p:cNvSpPr txBox="1"/>
            <p:nvPr/>
          </p:nvSpPr>
          <p:spPr>
            <a:xfrm>
              <a:off x="3052015" y="4185960"/>
              <a:ext cx="1717862" cy="450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Cloud Nerve Center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Shade and Dedicated Pool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to end Management</a:t>
              </a:r>
              <a:endParaRPr lang="en-IN" sz="11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8CADCD4-0D79-4DA9-BD3F-9ED5F7EADEC3}"/>
                </a:ext>
              </a:extLst>
            </p:cNvPr>
            <p:cNvSpPr txBox="1"/>
            <p:nvPr/>
          </p:nvSpPr>
          <p:spPr>
            <a:xfrm>
              <a:off x="4769877" y="4199885"/>
              <a:ext cx="1412144" cy="450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Automation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Lean Operations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Cloud Ready</a:t>
              </a:r>
              <a:endParaRPr lang="en-IN" sz="11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9F9B90E-FF7D-4519-82B9-6C39D51044DF}"/>
                </a:ext>
              </a:extLst>
            </p:cNvPr>
            <p:cNvSpPr txBox="1"/>
            <p:nvPr/>
          </p:nvSpPr>
          <p:spPr>
            <a:xfrm>
              <a:off x="3052015" y="4026658"/>
              <a:ext cx="798429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1100" b="1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11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C4B1B9A-44F2-4DCD-AE9C-B72075AB631C}"/>
                </a:ext>
              </a:extLst>
            </p:cNvPr>
            <p:cNvSpPr txBox="1"/>
            <p:nvPr/>
          </p:nvSpPr>
          <p:spPr>
            <a:xfrm>
              <a:off x="4131223" y="3430068"/>
              <a:ext cx="913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/>
              <a:r>
                <a:rPr lang="en-US" sz="11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OPS</a:t>
              </a:r>
            </a:p>
            <a:p>
              <a:pPr algn="ctr" defTabSz="1219170"/>
              <a:r>
                <a:rPr lang="en-US" sz="11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</a:t>
              </a:r>
              <a:endParaRPr lang="en-IN" sz="11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0FD7692-47CC-41DE-BE68-3DFD1D3FB1AB}"/>
                </a:ext>
              </a:extLst>
            </p:cNvPr>
            <p:cNvCxnSpPr/>
            <p:nvPr/>
          </p:nvCxnSpPr>
          <p:spPr>
            <a:xfrm>
              <a:off x="4579938" y="3933826"/>
              <a:ext cx="0" cy="436605"/>
            </a:xfrm>
            <a:prstGeom prst="line">
              <a:avLst/>
            </a:pr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23">
            <a:extLst>
              <a:ext uri="{FF2B5EF4-FFF2-40B4-BE49-F238E27FC236}">
                <a16:creationId xmlns:a16="http://schemas.microsoft.com/office/drawing/2014/main" id="{6CA81FB0-1D7D-4ECB-9EBB-0881F2C60895}"/>
              </a:ext>
            </a:extLst>
          </p:cNvPr>
          <p:cNvGrpSpPr/>
          <p:nvPr/>
        </p:nvGrpSpPr>
        <p:grpSpPr>
          <a:xfrm>
            <a:off x="609600" y="3828488"/>
            <a:ext cx="4818982" cy="1525677"/>
            <a:chOff x="678364" y="2701926"/>
            <a:chExt cx="3614237" cy="1144258"/>
          </a:xfrm>
        </p:grpSpPr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B36FF10D-8FD8-462B-B031-C3DBDC070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076" y="2701926"/>
              <a:ext cx="1025525" cy="1087438"/>
            </a:xfrm>
            <a:custGeom>
              <a:avLst/>
              <a:gdLst>
                <a:gd name="T0" fmla="*/ 238 w 708"/>
                <a:gd name="T1" fmla="*/ 0 h 750"/>
                <a:gd name="T2" fmla="*/ 213 w 708"/>
                <a:gd name="T3" fmla="*/ 3 h 750"/>
                <a:gd name="T4" fmla="*/ 165 w 708"/>
                <a:gd name="T5" fmla="*/ 31 h 750"/>
                <a:gd name="T6" fmla="*/ 177 w 708"/>
                <a:gd name="T7" fmla="*/ 71 h 750"/>
                <a:gd name="T8" fmla="*/ 195 w 708"/>
                <a:gd name="T9" fmla="*/ 76 h 750"/>
                <a:gd name="T10" fmla="*/ 209 w 708"/>
                <a:gd name="T11" fmla="*/ 98 h 750"/>
                <a:gd name="T12" fmla="*/ 208 w 708"/>
                <a:gd name="T13" fmla="*/ 105 h 750"/>
                <a:gd name="T14" fmla="*/ 164 w 708"/>
                <a:gd name="T15" fmla="*/ 120 h 750"/>
                <a:gd name="T16" fmla="*/ 34 w 708"/>
                <a:gd name="T17" fmla="*/ 151 h 750"/>
                <a:gd name="T18" fmla="*/ 7 w 708"/>
                <a:gd name="T19" fmla="*/ 199 h 750"/>
                <a:gd name="T20" fmla="*/ 471 w 708"/>
                <a:gd name="T21" fmla="*/ 746 h 750"/>
                <a:gd name="T22" fmla="*/ 488 w 708"/>
                <a:gd name="T23" fmla="*/ 750 h 750"/>
                <a:gd name="T24" fmla="*/ 524 w 708"/>
                <a:gd name="T25" fmla="*/ 727 h 750"/>
                <a:gd name="T26" fmla="*/ 566 w 708"/>
                <a:gd name="T27" fmla="*/ 637 h 750"/>
                <a:gd name="T28" fmla="*/ 561 w 708"/>
                <a:gd name="T29" fmla="*/ 606 h 750"/>
                <a:gd name="T30" fmla="*/ 561 w 708"/>
                <a:gd name="T31" fmla="*/ 606 h 750"/>
                <a:gd name="T32" fmla="*/ 559 w 708"/>
                <a:gd name="T33" fmla="*/ 606 h 750"/>
                <a:gd name="T34" fmla="*/ 538 w 708"/>
                <a:gd name="T35" fmla="*/ 602 h 750"/>
                <a:gd name="T36" fmla="*/ 511 w 708"/>
                <a:gd name="T37" fmla="*/ 568 h 750"/>
                <a:gd name="T38" fmla="*/ 521 w 708"/>
                <a:gd name="T39" fmla="*/ 496 h 750"/>
                <a:gd name="T40" fmla="*/ 570 w 708"/>
                <a:gd name="T41" fmla="*/ 442 h 750"/>
                <a:gd name="T42" fmla="*/ 592 w 708"/>
                <a:gd name="T43" fmla="*/ 437 h 750"/>
                <a:gd name="T44" fmla="*/ 613 w 708"/>
                <a:gd name="T45" fmla="*/ 442 h 750"/>
                <a:gd name="T46" fmla="*/ 631 w 708"/>
                <a:gd name="T47" fmla="*/ 456 h 750"/>
                <a:gd name="T48" fmla="*/ 639 w 708"/>
                <a:gd name="T49" fmla="*/ 461 h 750"/>
                <a:gd name="T50" fmla="*/ 658 w 708"/>
                <a:gd name="T51" fmla="*/ 440 h 750"/>
                <a:gd name="T52" fmla="*/ 699 w 708"/>
                <a:gd name="T53" fmla="*/ 354 h 750"/>
                <a:gd name="T54" fmla="*/ 680 w 708"/>
                <a:gd name="T55" fmla="*/ 300 h 750"/>
                <a:gd name="T56" fmla="*/ 489 w 708"/>
                <a:gd name="T57" fmla="*/ 84 h 750"/>
                <a:gd name="T58" fmla="*/ 446 w 708"/>
                <a:gd name="T59" fmla="*/ 54 h 750"/>
                <a:gd name="T60" fmla="*/ 436 w 708"/>
                <a:gd name="T61" fmla="*/ 55 h 750"/>
                <a:gd name="T62" fmla="*/ 309 w 708"/>
                <a:gd name="T63" fmla="*/ 85 h 750"/>
                <a:gd name="T64" fmla="*/ 267 w 708"/>
                <a:gd name="T65" fmla="*/ 93 h 750"/>
                <a:gd name="T66" fmla="*/ 263 w 708"/>
                <a:gd name="T67" fmla="*/ 92 h 750"/>
                <a:gd name="T68" fmla="*/ 259 w 708"/>
                <a:gd name="T69" fmla="*/ 86 h 750"/>
                <a:gd name="T70" fmla="*/ 261 w 708"/>
                <a:gd name="T71" fmla="*/ 60 h 750"/>
                <a:gd name="T72" fmla="*/ 275 w 708"/>
                <a:gd name="T73" fmla="*/ 47 h 750"/>
                <a:gd name="T74" fmla="*/ 268 w 708"/>
                <a:gd name="T75" fmla="*/ 6 h 750"/>
                <a:gd name="T76" fmla="*/ 238 w 708"/>
                <a:gd name="T77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8" h="750">
                  <a:moveTo>
                    <a:pt x="238" y="0"/>
                  </a:moveTo>
                  <a:cubicBezTo>
                    <a:pt x="229" y="0"/>
                    <a:pt x="221" y="1"/>
                    <a:pt x="213" y="3"/>
                  </a:cubicBezTo>
                  <a:cubicBezTo>
                    <a:pt x="194" y="7"/>
                    <a:pt x="176" y="16"/>
                    <a:pt x="165" y="31"/>
                  </a:cubicBezTo>
                  <a:cubicBezTo>
                    <a:pt x="153" y="46"/>
                    <a:pt x="160" y="65"/>
                    <a:pt x="177" y="71"/>
                  </a:cubicBezTo>
                  <a:cubicBezTo>
                    <a:pt x="183" y="73"/>
                    <a:pt x="189" y="74"/>
                    <a:pt x="195" y="76"/>
                  </a:cubicBezTo>
                  <a:cubicBezTo>
                    <a:pt x="205" y="80"/>
                    <a:pt x="207" y="89"/>
                    <a:pt x="209" y="98"/>
                  </a:cubicBezTo>
                  <a:cubicBezTo>
                    <a:pt x="210" y="101"/>
                    <a:pt x="209" y="103"/>
                    <a:pt x="208" y="105"/>
                  </a:cubicBezTo>
                  <a:cubicBezTo>
                    <a:pt x="206" y="109"/>
                    <a:pt x="186" y="115"/>
                    <a:pt x="164" y="120"/>
                  </a:cubicBezTo>
                  <a:cubicBezTo>
                    <a:pt x="34" y="151"/>
                    <a:pt x="34" y="151"/>
                    <a:pt x="34" y="151"/>
                  </a:cubicBezTo>
                  <a:cubicBezTo>
                    <a:pt x="13" y="156"/>
                    <a:pt x="0" y="178"/>
                    <a:pt x="7" y="199"/>
                  </a:cubicBezTo>
                  <a:cubicBezTo>
                    <a:pt x="84" y="437"/>
                    <a:pt x="252" y="633"/>
                    <a:pt x="471" y="746"/>
                  </a:cubicBezTo>
                  <a:cubicBezTo>
                    <a:pt x="476" y="749"/>
                    <a:pt x="482" y="750"/>
                    <a:pt x="488" y="750"/>
                  </a:cubicBezTo>
                  <a:cubicBezTo>
                    <a:pt x="503" y="750"/>
                    <a:pt x="517" y="742"/>
                    <a:pt x="524" y="727"/>
                  </a:cubicBezTo>
                  <a:cubicBezTo>
                    <a:pt x="566" y="637"/>
                    <a:pt x="566" y="637"/>
                    <a:pt x="566" y="637"/>
                  </a:cubicBezTo>
                  <a:cubicBezTo>
                    <a:pt x="575" y="617"/>
                    <a:pt x="574" y="606"/>
                    <a:pt x="561" y="606"/>
                  </a:cubicBezTo>
                  <a:cubicBezTo>
                    <a:pt x="561" y="606"/>
                    <a:pt x="561" y="606"/>
                    <a:pt x="561" y="606"/>
                  </a:cubicBezTo>
                  <a:cubicBezTo>
                    <a:pt x="560" y="606"/>
                    <a:pt x="560" y="606"/>
                    <a:pt x="559" y="606"/>
                  </a:cubicBezTo>
                  <a:cubicBezTo>
                    <a:pt x="552" y="606"/>
                    <a:pt x="545" y="605"/>
                    <a:pt x="538" y="602"/>
                  </a:cubicBezTo>
                  <a:cubicBezTo>
                    <a:pt x="525" y="595"/>
                    <a:pt x="515" y="583"/>
                    <a:pt x="511" y="568"/>
                  </a:cubicBezTo>
                  <a:cubicBezTo>
                    <a:pt x="505" y="546"/>
                    <a:pt x="509" y="520"/>
                    <a:pt x="521" y="496"/>
                  </a:cubicBezTo>
                  <a:cubicBezTo>
                    <a:pt x="532" y="471"/>
                    <a:pt x="549" y="452"/>
                    <a:pt x="570" y="442"/>
                  </a:cubicBezTo>
                  <a:cubicBezTo>
                    <a:pt x="577" y="439"/>
                    <a:pt x="585" y="437"/>
                    <a:pt x="592" y="437"/>
                  </a:cubicBezTo>
                  <a:cubicBezTo>
                    <a:pt x="599" y="437"/>
                    <a:pt x="607" y="439"/>
                    <a:pt x="613" y="442"/>
                  </a:cubicBezTo>
                  <a:cubicBezTo>
                    <a:pt x="620" y="445"/>
                    <a:pt x="626" y="450"/>
                    <a:pt x="631" y="456"/>
                  </a:cubicBezTo>
                  <a:cubicBezTo>
                    <a:pt x="634" y="459"/>
                    <a:pt x="636" y="461"/>
                    <a:pt x="639" y="461"/>
                  </a:cubicBezTo>
                  <a:cubicBezTo>
                    <a:pt x="645" y="461"/>
                    <a:pt x="652" y="454"/>
                    <a:pt x="658" y="440"/>
                  </a:cubicBezTo>
                  <a:cubicBezTo>
                    <a:pt x="699" y="354"/>
                    <a:pt x="699" y="354"/>
                    <a:pt x="699" y="354"/>
                  </a:cubicBezTo>
                  <a:cubicBezTo>
                    <a:pt x="708" y="334"/>
                    <a:pt x="700" y="311"/>
                    <a:pt x="680" y="300"/>
                  </a:cubicBezTo>
                  <a:cubicBezTo>
                    <a:pt x="595" y="251"/>
                    <a:pt x="527" y="175"/>
                    <a:pt x="489" y="84"/>
                  </a:cubicBezTo>
                  <a:cubicBezTo>
                    <a:pt x="482" y="66"/>
                    <a:pt x="464" y="54"/>
                    <a:pt x="446" y="54"/>
                  </a:cubicBezTo>
                  <a:cubicBezTo>
                    <a:pt x="442" y="54"/>
                    <a:pt x="439" y="54"/>
                    <a:pt x="436" y="55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291" y="89"/>
                    <a:pt x="275" y="93"/>
                    <a:pt x="267" y="93"/>
                  </a:cubicBezTo>
                  <a:cubicBezTo>
                    <a:pt x="265" y="93"/>
                    <a:pt x="264" y="92"/>
                    <a:pt x="263" y="92"/>
                  </a:cubicBezTo>
                  <a:cubicBezTo>
                    <a:pt x="261" y="91"/>
                    <a:pt x="259" y="89"/>
                    <a:pt x="259" y="86"/>
                  </a:cubicBezTo>
                  <a:cubicBezTo>
                    <a:pt x="256" y="77"/>
                    <a:pt x="254" y="68"/>
                    <a:pt x="261" y="60"/>
                  </a:cubicBezTo>
                  <a:cubicBezTo>
                    <a:pt x="265" y="55"/>
                    <a:pt x="270" y="52"/>
                    <a:pt x="275" y="47"/>
                  </a:cubicBezTo>
                  <a:cubicBezTo>
                    <a:pt x="288" y="34"/>
                    <a:pt x="285" y="14"/>
                    <a:pt x="268" y="6"/>
                  </a:cubicBezTo>
                  <a:cubicBezTo>
                    <a:pt x="259" y="2"/>
                    <a:pt x="248" y="0"/>
                    <a:pt x="238" y="0"/>
                  </a:cubicBezTo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IN" sz="11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05DB619-5B28-4413-B98C-3CB0D092BD7E}"/>
                </a:ext>
              </a:extLst>
            </p:cNvPr>
            <p:cNvSpPr txBox="1"/>
            <p:nvPr/>
          </p:nvSpPr>
          <p:spPr>
            <a:xfrm>
              <a:off x="3377880" y="2978472"/>
              <a:ext cx="913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/>
              <a:r>
                <a:rPr lang="en-US" sz="11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Security</a:t>
              </a:r>
            </a:p>
            <a:p>
              <a:pPr algn="ctr" defTabSz="1219170"/>
              <a:r>
                <a:rPr lang="en-US" sz="11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</a:t>
              </a:r>
              <a:endParaRPr lang="en-IN" sz="11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53F1E8F-1BD0-4681-9732-EEF788B5B476}"/>
                </a:ext>
              </a:extLst>
            </p:cNvPr>
            <p:cNvSpPr txBox="1"/>
            <p:nvPr/>
          </p:nvSpPr>
          <p:spPr>
            <a:xfrm>
              <a:off x="686274" y="3102768"/>
              <a:ext cx="558086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1100" b="1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11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64028C2-7104-4EB4-8D2F-EFC7C70C9FA7}"/>
                </a:ext>
              </a:extLst>
            </p:cNvPr>
            <p:cNvSpPr txBox="1"/>
            <p:nvPr/>
          </p:nvSpPr>
          <p:spPr>
            <a:xfrm>
              <a:off x="1903876" y="3118617"/>
              <a:ext cx="685525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1100" b="1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11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261B546-B140-48C2-A710-49DAA7A68370}"/>
                </a:ext>
              </a:extLst>
            </p:cNvPr>
            <p:cNvSpPr txBox="1"/>
            <p:nvPr/>
          </p:nvSpPr>
          <p:spPr>
            <a:xfrm>
              <a:off x="678364" y="3269103"/>
              <a:ext cx="1596859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Seamless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Impregnable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Audit &amp; Compliance</a:t>
              </a:r>
              <a:b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driven</a:t>
              </a:r>
              <a:endParaRPr lang="en-IN" sz="11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3C943D8-2748-4F71-A301-56BBD1EE9371}"/>
                </a:ext>
              </a:extLst>
            </p:cNvPr>
            <p:cNvSpPr txBox="1"/>
            <p:nvPr/>
          </p:nvSpPr>
          <p:spPr>
            <a:xfrm>
              <a:off x="1903906" y="3310916"/>
              <a:ext cx="1509113" cy="45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Network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Point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IT</a:t>
              </a:r>
              <a:endParaRPr lang="en-IN" sz="11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7" name="Freeform 64">
              <a:extLst>
                <a:ext uri="{FF2B5EF4-FFF2-40B4-BE49-F238E27FC236}">
                  <a16:creationId xmlns:a16="http://schemas.microsoft.com/office/drawing/2014/main" id="{B6B3E2D2-6692-4EAC-ACE8-86751607E317}"/>
                </a:ext>
              </a:extLst>
            </p:cNvPr>
            <p:cNvSpPr/>
            <p:nvPr/>
          </p:nvSpPr>
          <p:spPr>
            <a:xfrm flipH="1">
              <a:off x="2687831" y="3376246"/>
              <a:ext cx="874737" cy="122606"/>
            </a:xfrm>
            <a:custGeom>
              <a:avLst/>
              <a:gdLst>
                <a:gd name="connsiteX0" fmla="*/ 0 w 747347"/>
                <a:gd name="connsiteY0" fmla="*/ 96716 h 96716"/>
                <a:gd name="connsiteX1" fmla="*/ 334108 w 747347"/>
                <a:gd name="connsiteY1" fmla="*/ 96716 h 96716"/>
                <a:gd name="connsiteX2" fmla="*/ 334108 w 747347"/>
                <a:gd name="connsiteY2" fmla="*/ 0 h 96716"/>
                <a:gd name="connsiteX3" fmla="*/ 747347 w 747347"/>
                <a:gd name="connsiteY3" fmla="*/ 0 h 9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347" h="96716">
                  <a:moveTo>
                    <a:pt x="0" y="96716"/>
                  </a:moveTo>
                  <a:lnTo>
                    <a:pt x="334108" y="96716"/>
                  </a:lnTo>
                  <a:lnTo>
                    <a:pt x="334108" y="0"/>
                  </a:lnTo>
                  <a:lnTo>
                    <a:pt x="747347" y="0"/>
                  </a:lnTo>
                </a:path>
              </a:pathLst>
            </a:cu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IN" sz="11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8" name="Group 31">
            <a:extLst>
              <a:ext uri="{FF2B5EF4-FFF2-40B4-BE49-F238E27FC236}">
                <a16:creationId xmlns:a16="http://schemas.microsoft.com/office/drawing/2014/main" id="{48FB2866-AFCA-4660-BDA5-63DE89FD85C2}"/>
              </a:ext>
            </a:extLst>
          </p:cNvPr>
          <p:cNvGrpSpPr/>
          <p:nvPr/>
        </p:nvGrpSpPr>
        <p:grpSpPr>
          <a:xfrm>
            <a:off x="597567" y="2603605"/>
            <a:ext cx="4464834" cy="1466184"/>
            <a:chOff x="669338" y="1783264"/>
            <a:chExt cx="3348626" cy="1099638"/>
          </a:xfrm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DDB3F6D2-5067-4039-B6AE-12D2988E7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339" y="1795464"/>
              <a:ext cx="809625" cy="1087438"/>
            </a:xfrm>
            <a:custGeom>
              <a:avLst/>
              <a:gdLst>
                <a:gd name="T0" fmla="*/ 189 w 559"/>
                <a:gd name="T1" fmla="*/ 0 h 751"/>
                <a:gd name="T2" fmla="*/ 158 w 559"/>
                <a:gd name="T3" fmla="*/ 16 h 751"/>
                <a:gd name="T4" fmla="*/ 2 w 559"/>
                <a:gd name="T5" fmla="*/ 547 h 751"/>
                <a:gd name="T6" fmla="*/ 20 w 559"/>
                <a:gd name="T7" fmla="*/ 720 h 751"/>
                <a:gd name="T8" fmla="*/ 58 w 559"/>
                <a:gd name="T9" fmla="*/ 751 h 751"/>
                <a:gd name="T10" fmla="*/ 67 w 559"/>
                <a:gd name="T11" fmla="*/ 749 h 751"/>
                <a:gd name="T12" fmla="*/ 164 w 559"/>
                <a:gd name="T13" fmla="*/ 726 h 751"/>
                <a:gd name="T14" fmla="*/ 185 w 559"/>
                <a:gd name="T15" fmla="*/ 703 h 751"/>
                <a:gd name="T16" fmla="*/ 175 w 559"/>
                <a:gd name="T17" fmla="*/ 683 h 751"/>
                <a:gd name="T18" fmla="*/ 184 w 559"/>
                <a:gd name="T19" fmla="*/ 640 h 751"/>
                <a:gd name="T20" fmla="*/ 246 w 559"/>
                <a:gd name="T21" fmla="*/ 603 h 751"/>
                <a:gd name="T22" fmla="*/ 277 w 559"/>
                <a:gd name="T23" fmla="*/ 599 h 751"/>
                <a:gd name="T24" fmla="*/ 319 w 559"/>
                <a:gd name="T25" fmla="*/ 608 h 751"/>
                <a:gd name="T26" fmla="*/ 346 w 559"/>
                <a:gd name="T27" fmla="*/ 642 h 751"/>
                <a:gd name="T28" fmla="*/ 346 w 559"/>
                <a:gd name="T29" fmla="*/ 664 h 751"/>
                <a:gd name="T30" fmla="*/ 360 w 559"/>
                <a:gd name="T31" fmla="*/ 678 h 751"/>
                <a:gd name="T32" fmla="*/ 375 w 559"/>
                <a:gd name="T33" fmla="*/ 676 h 751"/>
                <a:gd name="T34" fmla="*/ 468 w 559"/>
                <a:gd name="T35" fmla="*/ 654 h 751"/>
                <a:gd name="T36" fmla="*/ 499 w 559"/>
                <a:gd name="T37" fmla="*/ 605 h 751"/>
                <a:gd name="T38" fmla="*/ 494 w 559"/>
                <a:gd name="T39" fmla="*/ 541 h 751"/>
                <a:gd name="T40" fmla="*/ 549 w 559"/>
                <a:gd name="T41" fmla="*/ 321 h 751"/>
                <a:gd name="T42" fmla="*/ 538 w 559"/>
                <a:gd name="T43" fmla="*/ 262 h 751"/>
                <a:gd name="T44" fmla="*/ 435 w 559"/>
                <a:gd name="T45" fmla="*/ 181 h 751"/>
                <a:gd name="T46" fmla="*/ 401 w 559"/>
                <a:gd name="T47" fmla="*/ 150 h 751"/>
                <a:gd name="T48" fmla="*/ 403 w 559"/>
                <a:gd name="T49" fmla="*/ 143 h 751"/>
                <a:gd name="T50" fmla="*/ 424 w 559"/>
                <a:gd name="T51" fmla="*/ 128 h 751"/>
                <a:gd name="T52" fmla="*/ 425 w 559"/>
                <a:gd name="T53" fmla="*/ 128 h 751"/>
                <a:gd name="T54" fmla="*/ 444 w 559"/>
                <a:gd name="T55" fmla="*/ 131 h 751"/>
                <a:gd name="T56" fmla="*/ 447 w 559"/>
                <a:gd name="T57" fmla="*/ 131 h 751"/>
                <a:gd name="T58" fmla="*/ 472 w 559"/>
                <a:gd name="T59" fmla="*/ 100 h 751"/>
                <a:gd name="T60" fmla="*/ 439 w 559"/>
                <a:gd name="T61" fmla="*/ 55 h 751"/>
                <a:gd name="T62" fmla="*/ 390 w 559"/>
                <a:gd name="T63" fmla="*/ 35 h 751"/>
                <a:gd name="T64" fmla="*/ 388 w 559"/>
                <a:gd name="T65" fmla="*/ 35 h 751"/>
                <a:gd name="T66" fmla="*/ 365 w 559"/>
                <a:gd name="T67" fmla="*/ 69 h 751"/>
                <a:gd name="T68" fmla="*/ 372 w 559"/>
                <a:gd name="T69" fmla="*/ 86 h 751"/>
                <a:gd name="T70" fmla="*/ 363 w 559"/>
                <a:gd name="T71" fmla="*/ 112 h 751"/>
                <a:gd name="T72" fmla="*/ 357 w 559"/>
                <a:gd name="T73" fmla="*/ 115 h 751"/>
                <a:gd name="T74" fmla="*/ 356 w 559"/>
                <a:gd name="T75" fmla="*/ 115 h 751"/>
                <a:gd name="T76" fmla="*/ 318 w 559"/>
                <a:gd name="T77" fmla="*/ 90 h 751"/>
                <a:gd name="T78" fmla="*/ 213 w 559"/>
                <a:gd name="T79" fmla="*/ 8 h 751"/>
                <a:gd name="T80" fmla="*/ 189 w 559"/>
                <a:gd name="T81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9" h="751">
                  <a:moveTo>
                    <a:pt x="189" y="0"/>
                  </a:moveTo>
                  <a:cubicBezTo>
                    <a:pt x="177" y="0"/>
                    <a:pt x="166" y="5"/>
                    <a:pt x="158" y="16"/>
                  </a:cubicBezTo>
                  <a:cubicBezTo>
                    <a:pt x="58" y="168"/>
                    <a:pt x="0" y="351"/>
                    <a:pt x="2" y="547"/>
                  </a:cubicBezTo>
                  <a:cubicBezTo>
                    <a:pt x="2" y="606"/>
                    <a:pt x="9" y="664"/>
                    <a:pt x="20" y="720"/>
                  </a:cubicBezTo>
                  <a:cubicBezTo>
                    <a:pt x="23" y="738"/>
                    <a:pt x="40" y="751"/>
                    <a:pt x="58" y="751"/>
                  </a:cubicBezTo>
                  <a:cubicBezTo>
                    <a:pt x="61" y="751"/>
                    <a:pt x="64" y="750"/>
                    <a:pt x="67" y="749"/>
                  </a:cubicBezTo>
                  <a:cubicBezTo>
                    <a:pt x="164" y="726"/>
                    <a:pt x="164" y="726"/>
                    <a:pt x="164" y="726"/>
                  </a:cubicBezTo>
                  <a:cubicBezTo>
                    <a:pt x="186" y="721"/>
                    <a:pt x="193" y="713"/>
                    <a:pt x="185" y="703"/>
                  </a:cubicBezTo>
                  <a:cubicBezTo>
                    <a:pt x="180" y="697"/>
                    <a:pt x="177" y="690"/>
                    <a:pt x="175" y="683"/>
                  </a:cubicBezTo>
                  <a:cubicBezTo>
                    <a:pt x="171" y="668"/>
                    <a:pt x="175" y="653"/>
                    <a:pt x="184" y="640"/>
                  </a:cubicBezTo>
                  <a:cubicBezTo>
                    <a:pt x="198" y="622"/>
                    <a:pt x="220" y="609"/>
                    <a:pt x="246" y="603"/>
                  </a:cubicBezTo>
                  <a:cubicBezTo>
                    <a:pt x="257" y="600"/>
                    <a:pt x="267" y="599"/>
                    <a:pt x="277" y="599"/>
                  </a:cubicBezTo>
                  <a:cubicBezTo>
                    <a:pt x="292" y="599"/>
                    <a:pt x="307" y="602"/>
                    <a:pt x="319" y="608"/>
                  </a:cubicBezTo>
                  <a:cubicBezTo>
                    <a:pt x="333" y="615"/>
                    <a:pt x="343" y="627"/>
                    <a:pt x="346" y="642"/>
                  </a:cubicBezTo>
                  <a:cubicBezTo>
                    <a:pt x="348" y="649"/>
                    <a:pt x="348" y="657"/>
                    <a:pt x="346" y="664"/>
                  </a:cubicBezTo>
                  <a:cubicBezTo>
                    <a:pt x="344" y="673"/>
                    <a:pt x="349" y="678"/>
                    <a:pt x="360" y="678"/>
                  </a:cubicBezTo>
                  <a:cubicBezTo>
                    <a:pt x="364" y="678"/>
                    <a:pt x="369" y="677"/>
                    <a:pt x="375" y="676"/>
                  </a:cubicBezTo>
                  <a:cubicBezTo>
                    <a:pt x="468" y="654"/>
                    <a:pt x="468" y="654"/>
                    <a:pt x="468" y="654"/>
                  </a:cubicBezTo>
                  <a:cubicBezTo>
                    <a:pt x="490" y="649"/>
                    <a:pt x="503" y="627"/>
                    <a:pt x="499" y="605"/>
                  </a:cubicBezTo>
                  <a:cubicBezTo>
                    <a:pt x="496" y="584"/>
                    <a:pt x="494" y="563"/>
                    <a:pt x="494" y="541"/>
                  </a:cubicBezTo>
                  <a:cubicBezTo>
                    <a:pt x="493" y="461"/>
                    <a:pt x="513" y="386"/>
                    <a:pt x="549" y="321"/>
                  </a:cubicBezTo>
                  <a:cubicBezTo>
                    <a:pt x="559" y="302"/>
                    <a:pt x="555" y="276"/>
                    <a:pt x="538" y="262"/>
                  </a:cubicBezTo>
                  <a:cubicBezTo>
                    <a:pt x="435" y="181"/>
                    <a:pt x="435" y="181"/>
                    <a:pt x="435" y="181"/>
                  </a:cubicBezTo>
                  <a:cubicBezTo>
                    <a:pt x="418" y="168"/>
                    <a:pt x="402" y="154"/>
                    <a:pt x="401" y="150"/>
                  </a:cubicBezTo>
                  <a:cubicBezTo>
                    <a:pt x="401" y="147"/>
                    <a:pt x="401" y="145"/>
                    <a:pt x="403" y="143"/>
                  </a:cubicBezTo>
                  <a:cubicBezTo>
                    <a:pt x="409" y="135"/>
                    <a:pt x="414" y="128"/>
                    <a:pt x="424" y="128"/>
                  </a:cubicBezTo>
                  <a:cubicBezTo>
                    <a:pt x="425" y="128"/>
                    <a:pt x="425" y="128"/>
                    <a:pt x="425" y="128"/>
                  </a:cubicBezTo>
                  <a:cubicBezTo>
                    <a:pt x="431" y="129"/>
                    <a:pt x="437" y="130"/>
                    <a:pt x="444" y="131"/>
                  </a:cubicBezTo>
                  <a:cubicBezTo>
                    <a:pt x="445" y="131"/>
                    <a:pt x="446" y="131"/>
                    <a:pt x="447" y="131"/>
                  </a:cubicBezTo>
                  <a:cubicBezTo>
                    <a:pt x="464" y="131"/>
                    <a:pt x="475" y="117"/>
                    <a:pt x="472" y="100"/>
                  </a:cubicBezTo>
                  <a:cubicBezTo>
                    <a:pt x="468" y="82"/>
                    <a:pt x="454" y="66"/>
                    <a:pt x="439" y="55"/>
                  </a:cubicBezTo>
                  <a:cubicBezTo>
                    <a:pt x="425" y="43"/>
                    <a:pt x="407" y="35"/>
                    <a:pt x="390" y="35"/>
                  </a:cubicBezTo>
                  <a:cubicBezTo>
                    <a:pt x="389" y="35"/>
                    <a:pt x="388" y="35"/>
                    <a:pt x="388" y="35"/>
                  </a:cubicBezTo>
                  <a:cubicBezTo>
                    <a:pt x="369" y="35"/>
                    <a:pt x="358" y="52"/>
                    <a:pt x="365" y="69"/>
                  </a:cubicBezTo>
                  <a:cubicBezTo>
                    <a:pt x="367" y="75"/>
                    <a:pt x="370" y="81"/>
                    <a:pt x="372" y="86"/>
                  </a:cubicBezTo>
                  <a:cubicBezTo>
                    <a:pt x="375" y="97"/>
                    <a:pt x="369" y="104"/>
                    <a:pt x="363" y="112"/>
                  </a:cubicBezTo>
                  <a:cubicBezTo>
                    <a:pt x="361" y="114"/>
                    <a:pt x="359" y="115"/>
                    <a:pt x="357" y="115"/>
                  </a:cubicBezTo>
                  <a:cubicBezTo>
                    <a:pt x="357" y="115"/>
                    <a:pt x="357" y="115"/>
                    <a:pt x="356" y="115"/>
                  </a:cubicBezTo>
                  <a:cubicBezTo>
                    <a:pt x="352" y="115"/>
                    <a:pt x="335" y="103"/>
                    <a:pt x="318" y="90"/>
                  </a:cubicBezTo>
                  <a:cubicBezTo>
                    <a:pt x="213" y="8"/>
                    <a:pt x="213" y="8"/>
                    <a:pt x="213" y="8"/>
                  </a:cubicBezTo>
                  <a:cubicBezTo>
                    <a:pt x="206" y="2"/>
                    <a:pt x="197" y="0"/>
                    <a:pt x="189" y="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IN" sz="11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1BFB19-50C0-432F-A388-33F794313B5A}"/>
                </a:ext>
              </a:extLst>
            </p:cNvPr>
            <p:cNvSpPr txBox="1"/>
            <p:nvPr/>
          </p:nvSpPr>
          <p:spPr>
            <a:xfrm>
              <a:off x="3230193" y="2253782"/>
              <a:ext cx="673502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1100" b="1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Innovation</a:t>
              </a:r>
              <a:endParaRPr lang="en-IN" sz="11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5EBABDA-45DD-4802-8016-F9DC23C74288}"/>
                </a:ext>
              </a:extLst>
            </p:cNvPr>
            <p:cNvSpPr txBox="1"/>
            <p:nvPr/>
          </p:nvSpPr>
          <p:spPr>
            <a:xfrm>
              <a:off x="669338" y="1783264"/>
              <a:ext cx="558086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1100" b="1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11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D5C0C2B-BC89-40EA-A4A2-B76E1F3F6816}"/>
                </a:ext>
              </a:extLst>
            </p:cNvPr>
            <p:cNvSpPr txBox="1"/>
            <p:nvPr/>
          </p:nvSpPr>
          <p:spPr>
            <a:xfrm>
              <a:off x="1656764" y="1820055"/>
              <a:ext cx="685525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1100" b="1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11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400EDA-879E-41E6-B4FB-0AC2CD9847E5}"/>
                </a:ext>
              </a:extLst>
            </p:cNvPr>
            <p:cNvSpPr txBox="1"/>
            <p:nvPr/>
          </p:nvSpPr>
          <p:spPr>
            <a:xfrm>
              <a:off x="1640861" y="1984144"/>
              <a:ext cx="1578605" cy="450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Change the Business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Digital IT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IOT</a:t>
              </a:r>
              <a:endParaRPr lang="en-IN" sz="11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53FE91C-041A-4E79-853F-CC74DB8CAB2D}"/>
                </a:ext>
              </a:extLst>
            </p:cNvPr>
            <p:cNvSpPr txBox="1"/>
            <p:nvPr/>
          </p:nvSpPr>
          <p:spPr>
            <a:xfrm>
              <a:off x="677036" y="1968242"/>
              <a:ext cx="143007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Agility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Autonomous 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Predictive </a:t>
              </a:r>
              <a:b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Analytics</a:t>
              </a:r>
              <a:endParaRPr lang="en-IN" sz="11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BB05A04-56E9-4C8A-89CE-FA0923504C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3447" y="1926174"/>
              <a:ext cx="418033" cy="0"/>
            </a:xfrm>
            <a:prstGeom prst="line">
              <a:avLst/>
            </a:pr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39">
            <a:extLst>
              <a:ext uri="{FF2B5EF4-FFF2-40B4-BE49-F238E27FC236}">
                <a16:creationId xmlns:a16="http://schemas.microsoft.com/office/drawing/2014/main" id="{1C9EF135-706F-454E-A62C-B87BA061F312}"/>
              </a:ext>
            </a:extLst>
          </p:cNvPr>
          <p:cNvGrpSpPr/>
          <p:nvPr/>
        </p:nvGrpSpPr>
        <p:grpSpPr>
          <a:xfrm>
            <a:off x="1337990" y="1117127"/>
            <a:ext cx="4588010" cy="1978996"/>
            <a:chOff x="1224657" y="668405"/>
            <a:chExt cx="3441007" cy="1484247"/>
          </a:xfrm>
        </p:grpSpPr>
        <p:sp>
          <p:nvSpPr>
            <p:cNvPr id="107" name="Freeform 6">
              <a:extLst>
                <a:ext uri="{FF2B5EF4-FFF2-40B4-BE49-F238E27FC236}">
                  <a16:creationId xmlns:a16="http://schemas.microsoft.com/office/drawing/2014/main" id="{A857DC6A-4C6B-45E4-B94A-ADD9CA693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1" y="1214439"/>
              <a:ext cx="1154113" cy="938213"/>
            </a:xfrm>
            <a:custGeom>
              <a:avLst/>
              <a:gdLst>
                <a:gd name="T0" fmla="*/ 654 w 797"/>
                <a:gd name="T1" fmla="*/ 0 h 648"/>
                <a:gd name="T2" fmla="*/ 651 w 797"/>
                <a:gd name="T3" fmla="*/ 0 h 648"/>
                <a:gd name="T4" fmla="*/ 15 w 797"/>
                <a:gd name="T5" fmla="*/ 330 h 648"/>
                <a:gd name="T6" fmla="*/ 21 w 797"/>
                <a:gd name="T7" fmla="*/ 386 h 648"/>
                <a:gd name="T8" fmla="*/ 100 w 797"/>
                <a:gd name="T9" fmla="*/ 447 h 648"/>
                <a:gd name="T10" fmla="*/ 121 w 797"/>
                <a:gd name="T11" fmla="*/ 458 h 648"/>
                <a:gd name="T12" fmla="*/ 131 w 797"/>
                <a:gd name="T13" fmla="*/ 449 h 648"/>
                <a:gd name="T14" fmla="*/ 140 w 797"/>
                <a:gd name="T15" fmla="*/ 428 h 648"/>
                <a:gd name="T16" fmla="*/ 179 w 797"/>
                <a:gd name="T17" fmla="*/ 409 h 648"/>
                <a:gd name="T18" fmla="*/ 181 w 797"/>
                <a:gd name="T19" fmla="*/ 409 h 648"/>
                <a:gd name="T20" fmla="*/ 247 w 797"/>
                <a:gd name="T21" fmla="*/ 435 h 648"/>
                <a:gd name="T22" fmla="*/ 288 w 797"/>
                <a:gd name="T23" fmla="*/ 494 h 648"/>
                <a:gd name="T24" fmla="*/ 279 w 797"/>
                <a:gd name="T25" fmla="*/ 537 h 648"/>
                <a:gd name="T26" fmla="*/ 261 w 797"/>
                <a:gd name="T27" fmla="*/ 551 h 648"/>
                <a:gd name="T28" fmla="*/ 270 w 797"/>
                <a:gd name="T29" fmla="*/ 581 h 648"/>
                <a:gd name="T30" fmla="*/ 346 w 797"/>
                <a:gd name="T31" fmla="*/ 640 h 648"/>
                <a:gd name="T32" fmla="*/ 370 w 797"/>
                <a:gd name="T33" fmla="*/ 648 h 648"/>
                <a:gd name="T34" fmla="*/ 403 w 797"/>
                <a:gd name="T35" fmla="*/ 634 h 648"/>
                <a:gd name="T36" fmla="*/ 656 w 797"/>
                <a:gd name="T37" fmla="*/ 495 h 648"/>
                <a:gd name="T38" fmla="*/ 695 w 797"/>
                <a:gd name="T39" fmla="*/ 450 h 648"/>
                <a:gd name="T40" fmla="*/ 694 w 797"/>
                <a:gd name="T41" fmla="*/ 319 h 648"/>
                <a:gd name="T42" fmla="*/ 698 w 797"/>
                <a:gd name="T43" fmla="*/ 273 h 648"/>
                <a:gd name="T44" fmla="*/ 704 w 797"/>
                <a:gd name="T45" fmla="*/ 270 h 648"/>
                <a:gd name="T46" fmla="*/ 710 w 797"/>
                <a:gd name="T47" fmla="*/ 270 h 648"/>
                <a:gd name="T48" fmla="*/ 730 w 797"/>
                <a:gd name="T49" fmla="*/ 279 h 648"/>
                <a:gd name="T50" fmla="*/ 739 w 797"/>
                <a:gd name="T51" fmla="*/ 294 h 648"/>
                <a:gd name="T52" fmla="*/ 761 w 797"/>
                <a:gd name="T53" fmla="*/ 307 h 648"/>
                <a:gd name="T54" fmla="*/ 781 w 797"/>
                <a:gd name="T55" fmla="*/ 297 h 648"/>
                <a:gd name="T56" fmla="*/ 796 w 797"/>
                <a:gd name="T57" fmla="*/ 244 h 648"/>
                <a:gd name="T58" fmla="*/ 780 w 797"/>
                <a:gd name="T59" fmla="*/ 191 h 648"/>
                <a:gd name="T60" fmla="*/ 760 w 797"/>
                <a:gd name="T61" fmla="*/ 181 h 648"/>
                <a:gd name="T62" fmla="*/ 738 w 797"/>
                <a:gd name="T63" fmla="*/ 194 h 648"/>
                <a:gd name="T64" fmla="*/ 729 w 797"/>
                <a:gd name="T65" fmla="*/ 210 h 648"/>
                <a:gd name="T66" fmla="*/ 708 w 797"/>
                <a:gd name="T67" fmla="*/ 220 h 648"/>
                <a:gd name="T68" fmla="*/ 704 w 797"/>
                <a:gd name="T69" fmla="*/ 219 h 648"/>
                <a:gd name="T70" fmla="*/ 697 w 797"/>
                <a:gd name="T71" fmla="*/ 217 h 648"/>
                <a:gd name="T72" fmla="*/ 693 w 797"/>
                <a:gd name="T73" fmla="*/ 171 h 648"/>
                <a:gd name="T74" fmla="*/ 691 w 797"/>
                <a:gd name="T75" fmla="*/ 37 h 648"/>
                <a:gd name="T76" fmla="*/ 654 w 797"/>
                <a:gd name="T77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7" h="648">
                  <a:moveTo>
                    <a:pt x="654" y="0"/>
                  </a:moveTo>
                  <a:cubicBezTo>
                    <a:pt x="653" y="0"/>
                    <a:pt x="652" y="0"/>
                    <a:pt x="651" y="0"/>
                  </a:cubicBezTo>
                  <a:cubicBezTo>
                    <a:pt x="396" y="22"/>
                    <a:pt x="170" y="146"/>
                    <a:pt x="15" y="330"/>
                  </a:cubicBezTo>
                  <a:cubicBezTo>
                    <a:pt x="0" y="347"/>
                    <a:pt x="3" y="373"/>
                    <a:pt x="21" y="386"/>
                  </a:cubicBezTo>
                  <a:cubicBezTo>
                    <a:pt x="100" y="447"/>
                    <a:pt x="100" y="447"/>
                    <a:pt x="100" y="447"/>
                  </a:cubicBezTo>
                  <a:cubicBezTo>
                    <a:pt x="109" y="454"/>
                    <a:pt x="116" y="458"/>
                    <a:pt x="121" y="458"/>
                  </a:cubicBezTo>
                  <a:cubicBezTo>
                    <a:pt x="126" y="458"/>
                    <a:pt x="129" y="455"/>
                    <a:pt x="131" y="449"/>
                  </a:cubicBezTo>
                  <a:cubicBezTo>
                    <a:pt x="132" y="442"/>
                    <a:pt x="135" y="435"/>
                    <a:pt x="140" y="428"/>
                  </a:cubicBezTo>
                  <a:cubicBezTo>
                    <a:pt x="149" y="417"/>
                    <a:pt x="163" y="410"/>
                    <a:pt x="179" y="409"/>
                  </a:cubicBezTo>
                  <a:cubicBezTo>
                    <a:pt x="180" y="409"/>
                    <a:pt x="181" y="409"/>
                    <a:pt x="181" y="409"/>
                  </a:cubicBezTo>
                  <a:cubicBezTo>
                    <a:pt x="203" y="409"/>
                    <a:pt x="226" y="418"/>
                    <a:pt x="247" y="435"/>
                  </a:cubicBezTo>
                  <a:cubicBezTo>
                    <a:pt x="269" y="451"/>
                    <a:pt x="283" y="472"/>
                    <a:pt x="288" y="494"/>
                  </a:cubicBezTo>
                  <a:cubicBezTo>
                    <a:pt x="292" y="509"/>
                    <a:pt x="288" y="525"/>
                    <a:pt x="279" y="537"/>
                  </a:cubicBezTo>
                  <a:cubicBezTo>
                    <a:pt x="274" y="543"/>
                    <a:pt x="268" y="548"/>
                    <a:pt x="261" y="551"/>
                  </a:cubicBezTo>
                  <a:cubicBezTo>
                    <a:pt x="250" y="556"/>
                    <a:pt x="253" y="567"/>
                    <a:pt x="270" y="581"/>
                  </a:cubicBezTo>
                  <a:cubicBezTo>
                    <a:pt x="346" y="640"/>
                    <a:pt x="346" y="640"/>
                    <a:pt x="346" y="640"/>
                  </a:cubicBezTo>
                  <a:cubicBezTo>
                    <a:pt x="353" y="646"/>
                    <a:pt x="362" y="648"/>
                    <a:pt x="370" y="648"/>
                  </a:cubicBezTo>
                  <a:cubicBezTo>
                    <a:pt x="382" y="648"/>
                    <a:pt x="394" y="643"/>
                    <a:pt x="403" y="634"/>
                  </a:cubicBezTo>
                  <a:cubicBezTo>
                    <a:pt x="468" y="563"/>
                    <a:pt x="556" y="513"/>
                    <a:pt x="656" y="495"/>
                  </a:cubicBezTo>
                  <a:cubicBezTo>
                    <a:pt x="678" y="492"/>
                    <a:pt x="696" y="472"/>
                    <a:pt x="695" y="450"/>
                  </a:cubicBezTo>
                  <a:cubicBezTo>
                    <a:pt x="694" y="319"/>
                    <a:pt x="694" y="319"/>
                    <a:pt x="694" y="319"/>
                  </a:cubicBezTo>
                  <a:cubicBezTo>
                    <a:pt x="694" y="297"/>
                    <a:pt x="695" y="276"/>
                    <a:pt x="698" y="273"/>
                  </a:cubicBezTo>
                  <a:cubicBezTo>
                    <a:pt x="700" y="272"/>
                    <a:pt x="702" y="270"/>
                    <a:pt x="704" y="270"/>
                  </a:cubicBezTo>
                  <a:cubicBezTo>
                    <a:pt x="706" y="270"/>
                    <a:pt x="708" y="270"/>
                    <a:pt x="710" y="270"/>
                  </a:cubicBezTo>
                  <a:cubicBezTo>
                    <a:pt x="718" y="270"/>
                    <a:pt x="725" y="271"/>
                    <a:pt x="730" y="279"/>
                  </a:cubicBezTo>
                  <a:cubicBezTo>
                    <a:pt x="733" y="284"/>
                    <a:pt x="736" y="289"/>
                    <a:pt x="739" y="294"/>
                  </a:cubicBezTo>
                  <a:cubicBezTo>
                    <a:pt x="744" y="303"/>
                    <a:pt x="753" y="307"/>
                    <a:pt x="761" y="307"/>
                  </a:cubicBezTo>
                  <a:cubicBezTo>
                    <a:pt x="768" y="307"/>
                    <a:pt x="775" y="304"/>
                    <a:pt x="781" y="297"/>
                  </a:cubicBezTo>
                  <a:cubicBezTo>
                    <a:pt x="792" y="283"/>
                    <a:pt x="797" y="263"/>
                    <a:pt x="796" y="244"/>
                  </a:cubicBezTo>
                  <a:cubicBezTo>
                    <a:pt x="796" y="225"/>
                    <a:pt x="791" y="205"/>
                    <a:pt x="780" y="191"/>
                  </a:cubicBezTo>
                  <a:cubicBezTo>
                    <a:pt x="774" y="184"/>
                    <a:pt x="767" y="181"/>
                    <a:pt x="760" y="181"/>
                  </a:cubicBezTo>
                  <a:cubicBezTo>
                    <a:pt x="752" y="181"/>
                    <a:pt x="743" y="186"/>
                    <a:pt x="738" y="194"/>
                  </a:cubicBezTo>
                  <a:cubicBezTo>
                    <a:pt x="735" y="200"/>
                    <a:pt x="732" y="205"/>
                    <a:pt x="729" y="210"/>
                  </a:cubicBezTo>
                  <a:cubicBezTo>
                    <a:pt x="724" y="218"/>
                    <a:pt x="716" y="220"/>
                    <a:pt x="708" y="220"/>
                  </a:cubicBezTo>
                  <a:cubicBezTo>
                    <a:pt x="706" y="220"/>
                    <a:pt x="705" y="219"/>
                    <a:pt x="704" y="219"/>
                  </a:cubicBezTo>
                  <a:cubicBezTo>
                    <a:pt x="701" y="219"/>
                    <a:pt x="699" y="218"/>
                    <a:pt x="697" y="217"/>
                  </a:cubicBezTo>
                  <a:cubicBezTo>
                    <a:pt x="694" y="214"/>
                    <a:pt x="693" y="193"/>
                    <a:pt x="693" y="171"/>
                  </a:cubicBezTo>
                  <a:cubicBezTo>
                    <a:pt x="691" y="37"/>
                    <a:pt x="691" y="37"/>
                    <a:pt x="691" y="37"/>
                  </a:cubicBezTo>
                  <a:cubicBezTo>
                    <a:pt x="691" y="16"/>
                    <a:pt x="675" y="0"/>
                    <a:pt x="654" y="0"/>
                  </a:cubicBezTo>
                </a:path>
              </a:pathLst>
            </a:custGeom>
            <a:solidFill>
              <a:srgbClr val="F7964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IN" sz="11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1E6BAEB-3E6E-403F-9235-276C88BE30E5}"/>
                </a:ext>
              </a:extLst>
            </p:cNvPr>
            <p:cNvSpPr txBox="1"/>
            <p:nvPr/>
          </p:nvSpPr>
          <p:spPr>
            <a:xfrm>
              <a:off x="3628525" y="1460513"/>
              <a:ext cx="913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/>
              <a:r>
                <a:rPr lang="en-US" sz="11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Apps</a:t>
              </a:r>
            </a:p>
            <a:p>
              <a:pPr algn="ctr" defTabSz="1219170"/>
              <a:r>
                <a:rPr lang="en-US" sz="11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</a:t>
              </a:r>
              <a:endParaRPr lang="en-IN" sz="11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6EE9A56-5D86-4B11-9B6A-AAD4EA7956C2}"/>
                </a:ext>
              </a:extLst>
            </p:cNvPr>
            <p:cNvSpPr txBox="1"/>
            <p:nvPr/>
          </p:nvSpPr>
          <p:spPr>
            <a:xfrm>
              <a:off x="1224657" y="687810"/>
              <a:ext cx="558085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1100" b="1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11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220A901-BD18-41CA-AB55-8DAFFA790C68}"/>
                </a:ext>
              </a:extLst>
            </p:cNvPr>
            <p:cNvSpPr txBox="1"/>
            <p:nvPr/>
          </p:nvSpPr>
          <p:spPr>
            <a:xfrm>
              <a:off x="2661850" y="668405"/>
              <a:ext cx="685525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1100" b="1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11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4CB03BF-5469-4824-80D5-11E1494F6565}"/>
                </a:ext>
              </a:extLst>
            </p:cNvPr>
            <p:cNvSpPr txBox="1"/>
            <p:nvPr/>
          </p:nvSpPr>
          <p:spPr>
            <a:xfrm>
              <a:off x="1242951" y="836314"/>
              <a:ext cx="1549963" cy="450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Application as Service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Business Aligned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Pay per use model</a:t>
              </a:r>
              <a:endParaRPr lang="en-IN" sz="11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F9F4B93-AB26-478D-9EF2-8CFBB45ED920}"/>
                </a:ext>
              </a:extLst>
            </p:cNvPr>
            <p:cNvSpPr txBox="1"/>
            <p:nvPr/>
          </p:nvSpPr>
          <p:spPr>
            <a:xfrm>
              <a:off x="2674651" y="814068"/>
              <a:ext cx="929563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SAP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Microsoft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Oracle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Sify Apps</a:t>
              </a:r>
              <a:endParaRPr lang="en-IN" sz="11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3" name="Freeform 66">
              <a:extLst>
                <a:ext uri="{FF2B5EF4-FFF2-40B4-BE49-F238E27FC236}">
                  <a16:creationId xmlns:a16="http://schemas.microsoft.com/office/drawing/2014/main" id="{B7F5918E-5CA3-46CF-B9C6-C1F8858B9D8E}"/>
                </a:ext>
              </a:extLst>
            </p:cNvPr>
            <p:cNvSpPr/>
            <p:nvPr/>
          </p:nvSpPr>
          <p:spPr>
            <a:xfrm flipH="1">
              <a:off x="3424787" y="888023"/>
              <a:ext cx="571500" cy="448408"/>
            </a:xfrm>
            <a:custGeom>
              <a:avLst/>
              <a:gdLst>
                <a:gd name="connsiteX0" fmla="*/ 0 w 571500"/>
                <a:gd name="connsiteY0" fmla="*/ 448408 h 448408"/>
                <a:gd name="connsiteX1" fmla="*/ 0 w 571500"/>
                <a:gd name="connsiteY1" fmla="*/ 0 h 448408"/>
                <a:gd name="connsiteX2" fmla="*/ 571500 w 571500"/>
                <a:gd name="connsiteY2" fmla="*/ 0 h 44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448408">
                  <a:moveTo>
                    <a:pt x="0" y="448408"/>
                  </a:moveTo>
                  <a:lnTo>
                    <a:pt x="0" y="0"/>
                  </a:lnTo>
                  <a:lnTo>
                    <a:pt x="571500" y="0"/>
                  </a:lnTo>
                </a:path>
              </a:pathLst>
            </a:custGeom>
            <a:noFill/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IN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14" name="Group 47">
            <a:extLst>
              <a:ext uri="{FF2B5EF4-FFF2-40B4-BE49-F238E27FC236}">
                <a16:creationId xmlns:a16="http://schemas.microsoft.com/office/drawing/2014/main" id="{01FFC3D7-AC7D-414A-9BEA-8354E432F87B}"/>
              </a:ext>
            </a:extLst>
          </p:cNvPr>
          <p:cNvGrpSpPr/>
          <p:nvPr/>
        </p:nvGrpSpPr>
        <p:grpSpPr>
          <a:xfrm>
            <a:off x="5777830" y="923291"/>
            <a:ext cx="5974752" cy="2107214"/>
            <a:chOff x="4554537" y="523030"/>
            <a:chExt cx="4481064" cy="1580410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9D6E315-BD96-4E74-AA3D-F67FC042411E}"/>
                </a:ext>
              </a:extLst>
            </p:cNvPr>
            <p:cNvSpPr txBox="1"/>
            <p:nvPr/>
          </p:nvSpPr>
          <p:spPr>
            <a:xfrm>
              <a:off x="7135701" y="523030"/>
              <a:ext cx="685525" cy="196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1100" b="1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11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16" name="Group 49">
              <a:extLst>
                <a:ext uri="{FF2B5EF4-FFF2-40B4-BE49-F238E27FC236}">
                  <a16:creationId xmlns:a16="http://schemas.microsoft.com/office/drawing/2014/main" id="{9F0AE4C0-5EC9-4AE2-9720-1F4510B1EEE9}"/>
                </a:ext>
              </a:extLst>
            </p:cNvPr>
            <p:cNvGrpSpPr/>
            <p:nvPr/>
          </p:nvGrpSpPr>
          <p:grpSpPr>
            <a:xfrm>
              <a:off x="4554537" y="532288"/>
              <a:ext cx="4481064" cy="1571152"/>
              <a:chOff x="4554537" y="532288"/>
              <a:chExt cx="4481064" cy="1571152"/>
            </a:xfrm>
          </p:grpSpPr>
          <p:grpSp>
            <p:nvGrpSpPr>
              <p:cNvPr id="117" name="Group 50">
                <a:extLst>
                  <a:ext uri="{FF2B5EF4-FFF2-40B4-BE49-F238E27FC236}">
                    <a16:creationId xmlns:a16="http://schemas.microsoft.com/office/drawing/2014/main" id="{72B33CCD-89F4-4535-B18D-DC00E9675E8B}"/>
                  </a:ext>
                </a:extLst>
              </p:cNvPr>
              <p:cNvGrpSpPr/>
              <p:nvPr/>
            </p:nvGrpSpPr>
            <p:grpSpPr>
              <a:xfrm>
                <a:off x="4554537" y="687830"/>
                <a:ext cx="4481064" cy="1415610"/>
                <a:chOff x="4554537" y="687830"/>
                <a:chExt cx="4481064" cy="1415610"/>
              </a:xfrm>
            </p:grpSpPr>
            <p:grpSp>
              <p:nvGrpSpPr>
                <p:cNvPr id="120" name="Group 53">
                  <a:extLst>
                    <a:ext uri="{FF2B5EF4-FFF2-40B4-BE49-F238E27FC236}">
                      <a16:creationId xmlns:a16="http://schemas.microsoft.com/office/drawing/2014/main" id="{6B38B15E-8E7C-49F5-9B86-96376F78276A}"/>
                    </a:ext>
                  </a:extLst>
                </p:cNvPr>
                <p:cNvGrpSpPr/>
                <p:nvPr/>
              </p:nvGrpSpPr>
              <p:grpSpPr>
                <a:xfrm>
                  <a:off x="4554537" y="687830"/>
                  <a:ext cx="4481064" cy="1415610"/>
                  <a:chOff x="4554538" y="687829"/>
                  <a:chExt cx="4481064" cy="1415610"/>
                </a:xfrm>
              </p:grpSpPr>
              <p:sp>
                <p:nvSpPr>
                  <p:cNvPr id="122" name="Freeform 11">
                    <a:extLst>
                      <a:ext uri="{FF2B5EF4-FFF2-40B4-BE49-F238E27FC236}">
                        <a16:creationId xmlns:a16="http://schemas.microsoft.com/office/drawing/2014/main" id="{30BA8683-2438-4D34-A00F-0F17454AB6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4538" y="1209676"/>
                    <a:ext cx="1027113" cy="893763"/>
                  </a:xfrm>
                  <a:custGeom>
                    <a:avLst/>
                    <a:gdLst>
                      <a:gd name="T0" fmla="*/ 38 w 710"/>
                      <a:gd name="T1" fmla="*/ 0 h 617"/>
                      <a:gd name="T2" fmla="*/ 0 w 710"/>
                      <a:gd name="T3" fmla="*/ 40 h 617"/>
                      <a:gd name="T4" fmla="*/ 1 w 710"/>
                      <a:gd name="T5" fmla="*/ 139 h 617"/>
                      <a:gd name="T6" fmla="*/ 13 w 710"/>
                      <a:gd name="T7" fmla="*/ 166 h 617"/>
                      <a:gd name="T8" fmla="*/ 19 w 710"/>
                      <a:gd name="T9" fmla="*/ 165 h 617"/>
                      <a:gd name="T10" fmla="*/ 41 w 710"/>
                      <a:gd name="T11" fmla="*/ 159 h 617"/>
                      <a:gd name="T12" fmla="*/ 42 w 710"/>
                      <a:gd name="T13" fmla="*/ 159 h 617"/>
                      <a:gd name="T14" fmla="*/ 80 w 710"/>
                      <a:gd name="T15" fmla="*/ 178 h 617"/>
                      <a:gd name="T16" fmla="*/ 103 w 710"/>
                      <a:gd name="T17" fmla="*/ 247 h 617"/>
                      <a:gd name="T18" fmla="*/ 82 w 710"/>
                      <a:gd name="T19" fmla="*/ 316 h 617"/>
                      <a:gd name="T20" fmla="*/ 43 w 710"/>
                      <a:gd name="T21" fmla="*/ 335 h 617"/>
                      <a:gd name="T22" fmla="*/ 42 w 710"/>
                      <a:gd name="T23" fmla="*/ 335 h 617"/>
                      <a:gd name="T24" fmla="*/ 21 w 710"/>
                      <a:gd name="T25" fmla="*/ 330 h 617"/>
                      <a:gd name="T26" fmla="*/ 15 w 710"/>
                      <a:gd name="T27" fmla="*/ 329 h 617"/>
                      <a:gd name="T28" fmla="*/ 3 w 710"/>
                      <a:gd name="T29" fmla="*/ 356 h 617"/>
                      <a:gd name="T30" fmla="*/ 4 w 710"/>
                      <a:gd name="T31" fmla="*/ 452 h 617"/>
                      <a:gd name="T32" fmla="*/ 44 w 710"/>
                      <a:gd name="T33" fmla="*/ 493 h 617"/>
                      <a:gd name="T34" fmla="*/ 289 w 710"/>
                      <a:gd name="T35" fmla="*/ 586 h 617"/>
                      <a:gd name="T36" fmla="*/ 315 w 710"/>
                      <a:gd name="T37" fmla="*/ 608 h 617"/>
                      <a:gd name="T38" fmla="*/ 340 w 710"/>
                      <a:gd name="T39" fmla="*/ 617 h 617"/>
                      <a:gd name="T40" fmla="*/ 370 w 710"/>
                      <a:gd name="T41" fmla="*/ 607 h 617"/>
                      <a:gd name="T42" fmla="*/ 472 w 710"/>
                      <a:gd name="T43" fmla="*/ 524 h 617"/>
                      <a:gd name="T44" fmla="*/ 510 w 710"/>
                      <a:gd name="T45" fmla="*/ 499 h 617"/>
                      <a:gd name="T46" fmla="*/ 510 w 710"/>
                      <a:gd name="T47" fmla="*/ 499 h 617"/>
                      <a:gd name="T48" fmla="*/ 516 w 710"/>
                      <a:gd name="T49" fmla="*/ 502 h 617"/>
                      <a:gd name="T50" fmla="*/ 526 w 710"/>
                      <a:gd name="T51" fmla="*/ 527 h 617"/>
                      <a:gd name="T52" fmla="*/ 519 w 710"/>
                      <a:gd name="T53" fmla="*/ 544 h 617"/>
                      <a:gd name="T54" fmla="*/ 543 w 710"/>
                      <a:gd name="T55" fmla="*/ 578 h 617"/>
                      <a:gd name="T56" fmla="*/ 544 w 710"/>
                      <a:gd name="T57" fmla="*/ 578 h 617"/>
                      <a:gd name="T58" fmla="*/ 594 w 710"/>
                      <a:gd name="T59" fmla="*/ 557 h 617"/>
                      <a:gd name="T60" fmla="*/ 625 w 710"/>
                      <a:gd name="T61" fmla="*/ 511 h 617"/>
                      <a:gd name="T62" fmla="*/ 601 w 710"/>
                      <a:gd name="T63" fmla="*/ 480 h 617"/>
                      <a:gd name="T64" fmla="*/ 597 w 710"/>
                      <a:gd name="T65" fmla="*/ 481 h 617"/>
                      <a:gd name="T66" fmla="*/ 579 w 710"/>
                      <a:gd name="T67" fmla="*/ 484 h 617"/>
                      <a:gd name="T68" fmla="*/ 577 w 710"/>
                      <a:gd name="T69" fmla="*/ 484 h 617"/>
                      <a:gd name="T70" fmla="*/ 556 w 710"/>
                      <a:gd name="T71" fmla="*/ 470 h 617"/>
                      <a:gd name="T72" fmla="*/ 554 w 710"/>
                      <a:gd name="T73" fmla="*/ 463 h 617"/>
                      <a:gd name="T74" fmla="*/ 587 w 710"/>
                      <a:gd name="T75" fmla="*/ 431 h 617"/>
                      <a:gd name="T76" fmla="*/ 691 w 710"/>
                      <a:gd name="T77" fmla="*/ 346 h 617"/>
                      <a:gd name="T78" fmla="*/ 695 w 710"/>
                      <a:gd name="T79" fmla="*/ 291 h 617"/>
                      <a:gd name="T80" fmla="*/ 591 w 710"/>
                      <a:gd name="T81" fmla="*/ 198 h 617"/>
                      <a:gd name="T82" fmla="*/ 39 w 710"/>
                      <a:gd name="T83" fmla="*/ 0 h 617"/>
                      <a:gd name="T84" fmla="*/ 38 w 710"/>
                      <a:gd name="T85" fmla="*/ 0 h 6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710" h="617">
                        <a:moveTo>
                          <a:pt x="38" y="0"/>
                        </a:moveTo>
                        <a:cubicBezTo>
                          <a:pt x="17" y="0"/>
                          <a:pt x="0" y="18"/>
                          <a:pt x="0" y="40"/>
                        </a:cubicBezTo>
                        <a:cubicBezTo>
                          <a:pt x="1" y="139"/>
                          <a:pt x="1" y="139"/>
                          <a:pt x="1" y="139"/>
                        </a:cubicBezTo>
                        <a:cubicBezTo>
                          <a:pt x="1" y="157"/>
                          <a:pt x="5" y="166"/>
                          <a:pt x="13" y="166"/>
                        </a:cubicBezTo>
                        <a:cubicBezTo>
                          <a:pt x="15" y="166"/>
                          <a:pt x="17" y="166"/>
                          <a:pt x="19" y="165"/>
                        </a:cubicBezTo>
                        <a:cubicBezTo>
                          <a:pt x="26" y="161"/>
                          <a:pt x="33" y="159"/>
                          <a:pt x="41" y="159"/>
                        </a:cubicBezTo>
                        <a:cubicBezTo>
                          <a:pt x="41" y="159"/>
                          <a:pt x="41" y="159"/>
                          <a:pt x="42" y="159"/>
                        </a:cubicBezTo>
                        <a:cubicBezTo>
                          <a:pt x="56" y="159"/>
                          <a:pt x="70" y="166"/>
                          <a:pt x="80" y="178"/>
                        </a:cubicBezTo>
                        <a:cubicBezTo>
                          <a:pt x="95" y="195"/>
                          <a:pt x="103" y="219"/>
                          <a:pt x="103" y="247"/>
                        </a:cubicBezTo>
                        <a:cubicBezTo>
                          <a:pt x="104" y="274"/>
                          <a:pt x="96" y="298"/>
                          <a:pt x="82" y="316"/>
                        </a:cubicBezTo>
                        <a:cubicBezTo>
                          <a:pt x="72" y="328"/>
                          <a:pt x="58" y="335"/>
                          <a:pt x="43" y="335"/>
                        </a:cubicBezTo>
                        <a:cubicBezTo>
                          <a:pt x="43" y="335"/>
                          <a:pt x="43" y="335"/>
                          <a:pt x="42" y="335"/>
                        </a:cubicBezTo>
                        <a:cubicBezTo>
                          <a:pt x="35" y="335"/>
                          <a:pt x="27" y="334"/>
                          <a:pt x="21" y="330"/>
                        </a:cubicBezTo>
                        <a:cubicBezTo>
                          <a:pt x="19" y="329"/>
                          <a:pt x="17" y="329"/>
                          <a:pt x="15" y="329"/>
                        </a:cubicBezTo>
                        <a:cubicBezTo>
                          <a:pt x="7" y="329"/>
                          <a:pt x="3" y="338"/>
                          <a:pt x="3" y="356"/>
                        </a:cubicBezTo>
                        <a:cubicBezTo>
                          <a:pt x="4" y="452"/>
                          <a:pt x="4" y="452"/>
                          <a:pt x="4" y="452"/>
                        </a:cubicBezTo>
                        <a:cubicBezTo>
                          <a:pt x="4" y="474"/>
                          <a:pt x="22" y="491"/>
                          <a:pt x="44" y="493"/>
                        </a:cubicBezTo>
                        <a:cubicBezTo>
                          <a:pt x="130" y="499"/>
                          <a:pt x="216" y="529"/>
                          <a:pt x="289" y="586"/>
                        </a:cubicBezTo>
                        <a:cubicBezTo>
                          <a:pt x="298" y="593"/>
                          <a:pt x="307" y="601"/>
                          <a:pt x="315" y="608"/>
                        </a:cubicBezTo>
                        <a:cubicBezTo>
                          <a:pt x="322" y="614"/>
                          <a:pt x="331" y="617"/>
                          <a:pt x="340" y="617"/>
                        </a:cubicBezTo>
                        <a:cubicBezTo>
                          <a:pt x="351" y="617"/>
                          <a:pt x="361" y="614"/>
                          <a:pt x="370" y="607"/>
                        </a:cubicBezTo>
                        <a:cubicBezTo>
                          <a:pt x="472" y="524"/>
                          <a:pt x="472" y="524"/>
                          <a:pt x="472" y="524"/>
                        </a:cubicBezTo>
                        <a:cubicBezTo>
                          <a:pt x="489" y="511"/>
                          <a:pt x="506" y="499"/>
                          <a:pt x="510" y="499"/>
                        </a:cubicBezTo>
                        <a:cubicBezTo>
                          <a:pt x="510" y="499"/>
                          <a:pt x="510" y="499"/>
                          <a:pt x="510" y="499"/>
                        </a:cubicBezTo>
                        <a:cubicBezTo>
                          <a:pt x="513" y="499"/>
                          <a:pt x="515" y="500"/>
                          <a:pt x="516" y="502"/>
                        </a:cubicBezTo>
                        <a:cubicBezTo>
                          <a:pt x="523" y="509"/>
                          <a:pt x="529" y="516"/>
                          <a:pt x="526" y="527"/>
                        </a:cubicBezTo>
                        <a:cubicBezTo>
                          <a:pt x="524" y="533"/>
                          <a:pt x="521" y="538"/>
                          <a:pt x="519" y="544"/>
                        </a:cubicBezTo>
                        <a:cubicBezTo>
                          <a:pt x="513" y="561"/>
                          <a:pt x="525" y="578"/>
                          <a:pt x="543" y="578"/>
                        </a:cubicBezTo>
                        <a:cubicBezTo>
                          <a:pt x="543" y="578"/>
                          <a:pt x="543" y="578"/>
                          <a:pt x="544" y="578"/>
                        </a:cubicBezTo>
                        <a:cubicBezTo>
                          <a:pt x="562" y="578"/>
                          <a:pt x="580" y="569"/>
                          <a:pt x="594" y="557"/>
                        </a:cubicBezTo>
                        <a:cubicBezTo>
                          <a:pt x="609" y="545"/>
                          <a:pt x="622" y="529"/>
                          <a:pt x="625" y="511"/>
                        </a:cubicBezTo>
                        <a:cubicBezTo>
                          <a:pt x="629" y="494"/>
                          <a:pt x="617" y="480"/>
                          <a:pt x="601" y="480"/>
                        </a:cubicBezTo>
                        <a:cubicBezTo>
                          <a:pt x="599" y="480"/>
                          <a:pt x="598" y="480"/>
                          <a:pt x="597" y="481"/>
                        </a:cubicBezTo>
                        <a:cubicBezTo>
                          <a:pt x="591" y="481"/>
                          <a:pt x="585" y="483"/>
                          <a:pt x="579" y="484"/>
                        </a:cubicBezTo>
                        <a:cubicBezTo>
                          <a:pt x="578" y="484"/>
                          <a:pt x="577" y="484"/>
                          <a:pt x="577" y="484"/>
                        </a:cubicBezTo>
                        <a:cubicBezTo>
                          <a:pt x="567" y="484"/>
                          <a:pt x="562" y="477"/>
                          <a:pt x="556" y="470"/>
                        </a:cubicBezTo>
                        <a:cubicBezTo>
                          <a:pt x="554" y="467"/>
                          <a:pt x="554" y="465"/>
                          <a:pt x="554" y="463"/>
                        </a:cubicBezTo>
                        <a:cubicBezTo>
                          <a:pt x="554" y="459"/>
                          <a:pt x="570" y="445"/>
                          <a:pt x="587" y="431"/>
                        </a:cubicBezTo>
                        <a:cubicBezTo>
                          <a:pt x="691" y="346"/>
                          <a:pt x="691" y="346"/>
                          <a:pt x="691" y="346"/>
                        </a:cubicBezTo>
                        <a:cubicBezTo>
                          <a:pt x="708" y="332"/>
                          <a:pt x="710" y="307"/>
                          <a:pt x="695" y="291"/>
                        </a:cubicBezTo>
                        <a:cubicBezTo>
                          <a:pt x="663" y="258"/>
                          <a:pt x="629" y="227"/>
                          <a:pt x="591" y="198"/>
                        </a:cubicBezTo>
                        <a:cubicBezTo>
                          <a:pt x="427" y="70"/>
                          <a:pt x="233" y="5"/>
                          <a:pt x="39" y="0"/>
                        </a:cubicBezTo>
                        <a:cubicBezTo>
                          <a:pt x="39" y="0"/>
                          <a:pt x="39" y="0"/>
                          <a:pt x="38" y="0"/>
                        </a:cubicBezTo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/>
                    <a:endParaRPr lang="en-IN" sz="1100" kern="0" dirty="0"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4B8AF505-21F4-47B1-8339-95D7006E142D}"/>
                      </a:ext>
                    </a:extLst>
                  </p:cNvPr>
                  <p:cNvSpPr txBox="1"/>
                  <p:nvPr/>
                </p:nvSpPr>
                <p:spPr>
                  <a:xfrm>
                    <a:off x="4572100" y="1487430"/>
                    <a:ext cx="855042" cy="45012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defTabSz="1219170"/>
                    <a:r>
                      <a:rPr lang="en-US" sz="1100" b="1" kern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IT</a:t>
                    </a:r>
                  </a:p>
                  <a:p>
                    <a:pPr algn="ctr" defTabSz="1219170"/>
                    <a:r>
                      <a:rPr lang="en-US" sz="1100" b="1" kern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Modernization</a:t>
                    </a:r>
                  </a:p>
                  <a:p>
                    <a:pPr algn="ctr" defTabSz="1219170"/>
                    <a:r>
                      <a:rPr lang="en-US" sz="1100" b="1" kern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Assessment</a:t>
                    </a:r>
                    <a:endParaRPr lang="en-IN" sz="11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9C4242CA-6CDE-4CF8-9C85-91289AD315A2}"/>
                      </a:ext>
                    </a:extLst>
                  </p:cNvPr>
                  <p:cNvSpPr txBox="1"/>
                  <p:nvPr/>
                </p:nvSpPr>
                <p:spPr>
                  <a:xfrm>
                    <a:off x="7125042" y="687829"/>
                    <a:ext cx="1910560" cy="5770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152392" indent="-152392" defTabSz="1219170">
                      <a:buFont typeface="Arial" panose="020B0604020202020204" pitchFamily="34" charset="0"/>
                      <a:buChar char="•"/>
                    </a:pPr>
                    <a:r>
                      <a:rPr lang="en-US" sz="1100" kern="0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Discovery </a:t>
                    </a:r>
                  </a:p>
                  <a:p>
                    <a:pPr defTabSz="1219170"/>
                    <a:r>
                      <a:rPr lang="en-US" sz="1100" kern="0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&amp; Assessment</a:t>
                    </a:r>
                  </a:p>
                  <a:p>
                    <a:pPr marL="152392" indent="-152392" defTabSz="1219170">
                      <a:buFont typeface="Arial" panose="020B0604020202020204" pitchFamily="34" charset="0"/>
                      <a:buChar char="•"/>
                    </a:pPr>
                    <a:r>
                      <a:rPr lang="en-US" sz="1100" kern="0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ROI Analysis</a:t>
                    </a:r>
                  </a:p>
                  <a:p>
                    <a:pPr marL="152392" indent="-152392" defTabSz="1219170">
                      <a:buFont typeface="Arial" panose="020B0604020202020204" pitchFamily="34" charset="0"/>
                      <a:buChar char="•"/>
                    </a:pPr>
                    <a:r>
                      <a:rPr lang="en-US" sz="1100" kern="0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Transformation Roadmap</a:t>
                    </a:r>
                    <a:endParaRPr lang="en-IN" sz="1100" kern="0" dirty="0"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</p:grpSp>
            <p:sp>
              <p:nvSpPr>
                <p:cNvPr id="121" name="Freeform 4">
                  <a:extLst>
                    <a:ext uri="{FF2B5EF4-FFF2-40B4-BE49-F238E27FC236}">
                      <a16:creationId xmlns:a16="http://schemas.microsoft.com/office/drawing/2014/main" id="{DEF28D84-FE1E-43E3-9074-268AB7ED4136}"/>
                    </a:ext>
                  </a:extLst>
                </p:cNvPr>
                <p:cNvSpPr/>
                <p:nvPr/>
              </p:nvSpPr>
              <p:spPr>
                <a:xfrm>
                  <a:off x="5099538" y="888023"/>
                  <a:ext cx="571500" cy="448408"/>
                </a:xfrm>
                <a:custGeom>
                  <a:avLst/>
                  <a:gdLst>
                    <a:gd name="connsiteX0" fmla="*/ 0 w 571500"/>
                    <a:gd name="connsiteY0" fmla="*/ 448408 h 448408"/>
                    <a:gd name="connsiteX1" fmla="*/ 0 w 571500"/>
                    <a:gd name="connsiteY1" fmla="*/ 0 h 448408"/>
                    <a:gd name="connsiteX2" fmla="*/ 571500 w 571500"/>
                    <a:gd name="connsiteY2" fmla="*/ 0 h 44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1500" h="448408">
                      <a:moveTo>
                        <a:pt x="0" y="448408"/>
                      </a:moveTo>
                      <a:lnTo>
                        <a:pt x="0" y="0"/>
                      </a:lnTo>
                      <a:lnTo>
                        <a:pt x="571500" y="0"/>
                      </a:lnTo>
                    </a:path>
                  </a:pathLst>
                </a:custGeom>
                <a:noFill/>
                <a:ln w="19050">
                  <a:solidFill>
                    <a:srgbClr val="8064A2"/>
                  </a:solidFill>
                  <a:prstDash val="sysDot"/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IN" sz="1100" kern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70BC842-941A-4889-AA24-BFEAF996B63B}"/>
                  </a:ext>
                </a:extLst>
              </p:cNvPr>
              <p:cNvSpPr txBox="1"/>
              <p:nvPr/>
            </p:nvSpPr>
            <p:spPr>
              <a:xfrm>
                <a:off x="5628613" y="532288"/>
                <a:ext cx="558086" cy="19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sz="1100" b="1" kern="0" dirty="0"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TENETS</a:t>
                </a:r>
                <a:endParaRPr lang="en-IN" sz="1100" b="1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AAA8AAD-28DE-4A53-95C7-C96C70E532C5}"/>
                  </a:ext>
                </a:extLst>
              </p:cNvPr>
              <p:cNvSpPr txBox="1"/>
              <p:nvPr/>
            </p:nvSpPr>
            <p:spPr>
              <a:xfrm>
                <a:off x="5648755" y="687797"/>
                <a:ext cx="1310696" cy="450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52392" indent="-152392" defTabSz="1219170">
                  <a:buFont typeface="Arial" panose="020B0604020202020204" pitchFamily="34" charset="0"/>
                  <a:buChar char="•"/>
                </a:pPr>
                <a:r>
                  <a:rPr lang="en-US" sz="1100" kern="0" dirty="0"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Right Fit IT Strategy</a:t>
                </a:r>
              </a:p>
              <a:p>
                <a:pPr marL="152392" indent="-152392" defTabSz="1219170">
                  <a:buFont typeface="Arial" panose="020B0604020202020204" pitchFamily="34" charset="0"/>
                  <a:buChar char="•"/>
                </a:pPr>
                <a:r>
                  <a:rPr lang="en-US" sz="1100" kern="0" dirty="0"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Optimized IT and OPS</a:t>
                </a:r>
              </a:p>
              <a:p>
                <a:pPr marL="152392" indent="-152392" defTabSz="1219170">
                  <a:buFont typeface="Arial" panose="020B0604020202020204" pitchFamily="34" charset="0"/>
                  <a:buChar char="•"/>
                </a:pPr>
                <a:r>
                  <a:rPr lang="en-US" sz="1100" kern="0" dirty="0"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Future Ready</a:t>
                </a:r>
                <a:endParaRPr lang="en-IN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grpSp>
        <p:nvGrpSpPr>
          <p:cNvPr id="125" name="Group 58">
            <a:extLst>
              <a:ext uri="{FF2B5EF4-FFF2-40B4-BE49-F238E27FC236}">
                <a16:creationId xmlns:a16="http://schemas.microsoft.com/office/drawing/2014/main" id="{42B3B633-9F39-431F-9711-98D26159CB0D}"/>
              </a:ext>
            </a:extLst>
          </p:cNvPr>
          <p:cNvGrpSpPr/>
          <p:nvPr/>
        </p:nvGrpSpPr>
        <p:grpSpPr>
          <a:xfrm>
            <a:off x="6491151" y="2408486"/>
            <a:ext cx="4750358" cy="1667653"/>
            <a:chOff x="5089527" y="1636925"/>
            <a:chExt cx="3562769" cy="1250740"/>
          </a:xfrm>
        </p:grpSpPr>
        <p:grpSp>
          <p:nvGrpSpPr>
            <p:cNvPr id="126" name="Group 59">
              <a:extLst>
                <a:ext uri="{FF2B5EF4-FFF2-40B4-BE49-F238E27FC236}">
                  <a16:creationId xmlns:a16="http://schemas.microsoft.com/office/drawing/2014/main" id="{B5E3F883-0043-41CC-BB56-3E16E68C85EC}"/>
                </a:ext>
              </a:extLst>
            </p:cNvPr>
            <p:cNvGrpSpPr/>
            <p:nvPr/>
          </p:nvGrpSpPr>
          <p:grpSpPr>
            <a:xfrm>
              <a:off x="5089527" y="1636925"/>
              <a:ext cx="3562769" cy="1250740"/>
              <a:chOff x="5089527" y="1636925"/>
              <a:chExt cx="3562769" cy="1250740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F2966CD-4E81-4C93-92F3-061D04D352E2}"/>
                  </a:ext>
                </a:extLst>
              </p:cNvPr>
              <p:cNvSpPr txBox="1"/>
              <p:nvPr/>
            </p:nvSpPr>
            <p:spPr>
              <a:xfrm>
                <a:off x="7467013" y="1636925"/>
                <a:ext cx="685525" cy="196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sz="1100" b="1" kern="0" dirty="0"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OFFERING</a:t>
                </a:r>
                <a:endParaRPr lang="en-IN" sz="1100" b="1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130" name="Group 63">
                <a:extLst>
                  <a:ext uri="{FF2B5EF4-FFF2-40B4-BE49-F238E27FC236}">
                    <a16:creationId xmlns:a16="http://schemas.microsoft.com/office/drawing/2014/main" id="{7B1FEBF4-A57D-4282-AE1D-5A46B6E90493}"/>
                  </a:ext>
                </a:extLst>
              </p:cNvPr>
              <p:cNvGrpSpPr/>
              <p:nvPr/>
            </p:nvGrpSpPr>
            <p:grpSpPr>
              <a:xfrm>
                <a:off x="5089527" y="1730376"/>
                <a:ext cx="3562769" cy="1157289"/>
                <a:chOff x="5089527" y="1730376"/>
                <a:chExt cx="3562769" cy="1157289"/>
              </a:xfrm>
            </p:grpSpPr>
            <p:sp>
              <p:nvSpPr>
                <p:cNvPr id="131" name="Freeform 7">
                  <a:extLst>
                    <a:ext uri="{FF2B5EF4-FFF2-40B4-BE49-F238E27FC236}">
                      <a16:creationId xmlns:a16="http://schemas.microsoft.com/office/drawing/2014/main" id="{420C169D-592E-4A23-9124-2040B965C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527" y="1730376"/>
                  <a:ext cx="846138" cy="1157289"/>
                </a:xfrm>
                <a:custGeom>
                  <a:avLst/>
                  <a:gdLst>
                    <a:gd name="T0" fmla="*/ 364 w 584"/>
                    <a:gd name="T1" fmla="*/ 0 h 799"/>
                    <a:gd name="T2" fmla="*/ 339 w 584"/>
                    <a:gd name="T3" fmla="*/ 9 h 799"/>
                    <a:gd name="T4" fmla="*/ 262 w 584"/>
                    <a:gd name="T5" fmla="*/ 72 h 799"/>
                    <a:gd name="T6" fmla="*/ 253 w 584"/>
                    <a:gd name="T7" fmla="*/ 102 h 799"/>
                    <a:gd name="T8" fmla="*/ 271 w 584"/>
                    <a:gd name="T9" fmla="*/ 116 h 799"/>
                    <a:gd name="T10" fmla="*/ 281 w 584"/>
                    <a:gd name="T11" fmla="*/ 158 h 799"/>
                    <a:gd name="T12" fmla="*/ 241 w 584"/>
                    <a:gd name="T13" fmla="*/ 219 h 799"/>
                    <a:gd name="T14" fmla="*/ 175 w 584"/>
                    <a:gd name="T15" fmla="*/ 246 h 799"/>
                    <a:gd name="T16" fmla="*/ 174 w 584"/>
                    <a:gd name="T17" fmla="*/ 246 h 799"/>
                    <a:gd name="T18" fmla="*/ 135 w 584"/>
                    <a:gd name="T19" fmla="*/ 227 h 799"/>
                    <a:gd name="T20" fmla="*/ 125 w 584"/>
                    <a:gd name="T21" fmla="*/ 207 h 799"/>
                    <a:gd name="T22" fmla="*/ 115 w 584"/>
                    <a:gd name="T23" fmla="*/ 198 h 799"/>
                    <a:gd name="T24" fmla="*/ 94 w 584"/>
                    <a:gd name="T25" fmla="*/ 209 h 799"/>
                    <a:gd name="T26" fmla="*/ 19 w 584"/>
                    <a:gd name="T27" fmla="*/ 269 h 799"/>
                    <a:gd name="T28" fmla="*/ 12 w 584"/>
                    <a:gd name="T29" fmla="*/ 326 h 799"/>
                    <a:gd name="T30" fmla="*/ 92 w 584"/>
                    <a:gd name="T31" fmla="*/ 576 h 799"/>
                    <a:gd name="T32" fmla="*/ 91 w 584"/>
                    <a:gd name="T33" fmla="*/ 610 h 799"/>
                    <a:gd name="T34" fmla="*/ 126 w 584"/>
                    <a:gd name="T35" fmla="*/ 652 h 799"/>
                    <a:gd name="T36" fmla="*/ 254 w 584"/>
                    <a:gd name="T37" fmla="*/ 681 h 799"/>
                    <a:gd name="T38" fmla="*/ 298 w 584"/>
                    <a:gd name="T39" fmla="*/ 694 h 799"/>
                    <a:gd name="T40" fmla="*/ 300 w 584"/>
                    <a:gd name="T41" fmla="*/ 701 h 799"/>
                    <a:gd name="T42" fmla="*/ 286 w 584"/>
                    <a:gd name="T43" fmla="*/ 724 h 799"/>
                    <a:gd name="T44" fmla="*/ 268 w 584"/>
                    <a:gd name="T45" fmla="*/ 730 h 799"/>
                    <a:gd name="T46" fmla="*/ 257 w 584"/>
                    <a:gd name="T47" fmla="*/ 770 h 799"/>
                    <a:gd name="T48" fmla="*/ 305 w 584"/>
                    <a:gd name="T49" fmla="*/ 796 h 799"/>
                    <a:gd name="T50" fmla="*/ 328 w 584"/>
                    <a:gd name="T51" fmla="*/ 799 h 799"/>
                    <a:gd name="T52" fmla="*/ 360 w 584"/>
                    <a:gd name="T53" fmla="*/ 792 h 799"/>
                    <a:gd name="T54" fmla="*/ 366 w 584"/>
                    <a:gd name="T55" fmla="*/ 751 h 799"/>
                    <a:gd name="T56" fmla="*/ 352 w 584"/>
                    <a:gd name="T57" fmla="*/ 738 h 799"/>
                    <a:gd name="T58" fmla="*/ 349 w 584"/>
                    <a:gd name="T59" fmla="*/ 712 h 799"/>
                    <a:gd name="T60" fmla="*/ 354 w 584"/>
                    <a:gd name="T61" fmla="*/ 706 h 799"/>
                    <a:gd name="T62" fmla="*/ 358 w 584"/>
                    <a:gd name="T63" fmla="*/ 706 h 799"/>
                    <a:gd name="T64" fmla="*/ 399 w 584"/>
                    <a:gd name="T65" fmla="*/ 712 h 799"/>
                    <a:gd name="T66" fmla="*/ 530 w 584"/>
                    <a:gd name="T67" fmla="*/ 740 h 799"/>
                    <a:gd name="T68" fmla="*/ 538 w 584"/>
                    <a:gd name="T69" fmla="*/ 741 h 799"/>
                    <a:gd name="T70" fmla="*/ 575 w 584"/>
                    <a:gd name="T71" fmla="*/ 709 h 799"/>
                    <a:gd name="T72" fmla="*/ 584 w 584"/>
                    <a:gd name="T73" fmla="*/ 570 h 799"/>
                    <a:gd name="T74" fmla="*/ 395 w 584"/>
                    <a:gd name="T75" fmla="*/ 15 h 799"/>
                    <a:gd name="T76" fmla="*/ 364 w 584"/>
                    <a:gd name="T77" fmla="*/ 0 h 7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84" h="799">
                      <a:moveTo>
                        <a:pt x="364" y="0"/>
                      </a:moveTo>
                      <a:cubicBezTo>
                        <a:pt x="355" y="0"/>
                        <a:pt x="346" y="3"/>
                        <a:pt x="339" y="9"/>
                      </a:cubicBezTo>
                      <a:cubicBezTo>
                        <a:pt x="262" y="72"/>
                        <a:pt x="262" y="72"/>
                        <a:pt x="262" y="72"/>
                      </a:cubicBezTo>
                      <a:cubicBezTo>
                        <a:pt x="245" y="86"/>
                        <a:pt x="241" y="97"/>
                        <a:pt x="253" y="102"/>
                      </a:cubicBezTo>
                      <a:cubicBezTo>
                        <a:pt x="260" y="105"/>
                        <a:pt x="266" y="110"/>
                        <a:pt x="271" y="116"/>
                      </a:cubicBezTo>
                      <a:cubicBezTo>
                        <a:pt x="281" y="127"/>
                        <a:pt x="284" y="143"/>
                        <a:pt x="281" y="158"/>
                      </a:cubicBezTo>
                      <a:cubicBezTo>
                        <a:pt x="277" y="180"/>
                        <a:pt x="263" y="202"/>
                        <a:pt x="241" y="219"/>
                      </a:cubicBezTo>
                      <a:cubicBezTo>
                        <a:pt x="221" y="236"/>
                        <a:pt x="197" y="246"/>
                        <a:pt x="175" y="246"/>
                      </a:cubicBezTo>
                      <a:cubicBezTo>
                        <a:pt x="174" y="246"/>
                        <a:pt x="174" y="246"/>
                        <a:pt x="174" y="246"/>
                      </a:cubicBezTo>
                      <a:cubicBezTo>
                        <a:pt x="158" y="246"/>
                        <a:pt x="144" y="239"/>
                        <a:pt x="135" y="227"/>
                      </a:cubicBezTo>
                      <a:cubicBezTo>
                        <a:pt x="130" y="221"/>
                        <a:pt x="126" y="214"/>
                        <a:pt x="125" y="207"/>
                      </a:cubicBezTo>
                      <a:cubicBezTo>
                        <a:pt x="123" y="201"/>
                        <a:pt x="120" y="198"/>
                        <a:pt x="115" y="198"/>
                      </a:cubicBezTo>
                      <a:cubicBezTo>
                        <a:pt x="110" y="198"/>
                        <a:pt x="103" y="202"/>
                        <a:pt x="94" y="209"/>
                      </a:cubicBezTo>
                      <a:cubicBezTo>
                        <a:pt x="19" y="269"/>
                        <a:pt x="19" y="269"/>
                        <a:pt x="19" y="269"/>
                      </a:cubicBezTo>
                      <a:cubicBezTo>
                        <a:pt x="2" y="283"/>
                        <a:pt x="0" y="308"/>
                        <a:pt x="12" y="326"/>
                      </a:cubicBezTo>
                      <a:cubicBezTo>
                        <a:pt x="61" y="397"/>
                        <a:pt x="91" y="483"/>
                        <a:pt x="92" y="576"/>
                      </a:cubicBezTo>
                      <a:cubicBezTo>
                        <a:pt x="92" y="587"/>
                        <a:pt x="91" y="599"/>
                        <a:pt x="91" y="610"/>
                      </a:cubicBezTo>
                      <a:cubicBezTo>
                        <a:pt x="89" y="629"/>
                        <a:pt x="105" y="648"/>
                        <a:pt x="126" y="652"/>
                      </a:cubicBezTo>
                      <a:cubicBezTo>
                        <a:pt x="254" y="681"/>
                        <a:pt x="254" y="681"/>
                        <a:pt x="254" y="681"/>
                      </a:cubicBezTo>
                      <a:cubicBezTo>
                        <a:pt x="276" y="685"/>
                        <a:pt x="296" y="691"/>
                        <a:pt x="298" y="694"/>
                      </a:cubicBezTo>
                      <a:cubicBezTo>
                        <a:pt x="299" y="696"/>
                        <a:pt x="300" y="699"/>
                        <a:pt x="300" y="701"/>
                      </a:cubicBezTo>
                      <a:cubicBezTo>
                        <a:pt x="298" y="711"/>
                        <a:pt x="296" y="720"/>
                        <a:pt x="286" y="724"/>
                      </a:cubicBezTo>
                      <a:cubicBezTo>
                        <a:pt x="280" y="726"/>
                        <a:pt x="274" y="728"/>
                        <a:pt x="268" y="730"/>
                      </a:cubicBezTo>
                      <a:cubicBezTo>
                        <a:pt x="251" y="736"/>
                        <a:pt x="245" y="755"/>
                        <a:pt x="257" y="770"/>
                      </a:cubicBezTo>
                      <a:cubicBezTo>
                        <a:pt x="268" y="784"/>
                        <a:pt x="287" y="793"/>
                        <a:pt x="305" y="796"/>
                      </a:cubicBezTo>
                      <a:cubicBezTo>
                        <a:pt x="313" y="798"/>
                        <a:pt x="321" y="799"/>
                        <a:pt x="328" y="799"/>
                      </a:cubicBezTo>
                      <a:cubicBezTo>
                        <a:pt x="340" y="799"/>
                        <a:pt x="351" y="797"/>
                        <a:pt x="360" y="792"/>
                      </a:cubicBezTo>
                      <a:cubicBezTo>
                        <a:pt x="377" y="784"/>
                        <a:pt x="379" y="764"/>
                        <a:pt x="366" y="751"/>
                      </a:cubicBezTo>
                      <a:cubicBezTo>
                        <a:pt x="362" y="746"/>
                        <a:pt x="357" y="743"/>
                        <a:pt x="352" y="738"/>
                      </a:cubicBezTo>
                      <a:cubicBezTo>
                        <a:pt x="345" y="731"/>
                        <a:pt x="347" y="722"/>
                        <a:pt x="349" y="712"/>
                      </a:cubicBezTo>
                      <a:cubicBezTo>
                        <a:pt x="350" y="709"/>
                        <a:pt x="352" y="708"/>
                        <a:pt x="354" y="706"/>
                      </a:cubicBezTo>
                      <a:cubicBezTo>
                        <a:pt x="354" y="706"/>
                        <a:pt x="356" y="706"/>
                        <a:pt x="358" y="706"/>
                      </a:cubicBezTo>
                      <a:cubicBezTo>
                        <a:pt x="366" y="706"/>
                        <a:pt x="382" y="708"/>
                        <a:pt x="399" y="712"/>
                      </a:cubicBezTo>
                      <a:cubicBezTo>
                        <a:pt x="530" y="740"/>
                        <a:pt x="530" y="740"/>
                        <a:pt x="530" y="740"/>
                      </a:cubicBezTo>
                      <a:cubicBezTo>
                        <a:pt x="533" y="741"/>
                        <a:pt x="535" y="741"/>
                        <a:pt x="538" y="741"/>
                      </a:cubicBezTo>
                      <a:cubicBezTo>
                        <a:pt x="556" y="741"/>
                        <a:pt x="572" y="728"/>
                        <a:pt x="575" y="709"/>
                      </a:cubicBezTo>
                      <a:cubicBezTo>
                        <a:pt x="581" y="664"/>
                        <a:pt x="584" y="618"/>
                        <a:pt x="584" y="570"/>
                      </a:cubicBezTo>
                      <a:cubicBezTo>
                        <a:pt x="581" y="362"/>
                        <a:pt x="511" y="170"/>
                        <a:pt x="395" y="15"/>
                      </a:cubicBezTo>
                      <a:cubicBezTo>
                        <a:pt x="387" y="5"/>
                        <a:pt x="376" y="0"/>
                        <a:pt x="364" y="0"/>
                      </a:cubicBezTo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/>
                  <a:endParaRPr lang="en-IN" sz="1100" kern="0" dirty="0"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41EEEC0-CD1E-434A-9010-220463757BE5}"/>
                    </a:ext>
                  </a:extLst>
                </p:cNvPr>
                <p:cNvSpPr txBox="1"/>
                <p:nvPr/>
              </p:nvSpPr>
              <p:spPr>
                <a:xfrm>
                  <a:off x="5207658" y="2229275"/>
                  <a:ext cx="613390" cy="1962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219170"/>
                  <a:r>
                    <a:rPr lang="en-US" sz="1100" b="1" kern="0" dirty="0"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Migration</a:t>
                  </a:r>
                  <a:endParaRPr lang="en-IN" sz="1100" b="1" kern="0" dirty="0"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grpSp>
              <p:nvGrpSpPr>
                <p:cNvPr id="133" name="Group 66">
                  <a:extLst>
                    <a:ext uri="{FF2B5EF4-FFF2-40B4-BE49-F238E27FC236}">
                      <a16:creationId xmlns:a16="http://schemas.microsoft.com/office/drawing/2014/main" id="{50463C91-3D78-4B5E-925C-712C966E4765}"/>
                    </a:ext>
                  </a:extLst>
                </p:cNvPr>
                <p:cNvGrpSpPr/>
                <p:nvPr/>
              </p:nvGrpSpPr>
              <p:grpSpPr>
                <a:xfrm>
                  <a:off x="7478417" y="1808921"/>
                  <a:ext cx="1173879" cy="957955"/>
                  <a:chOff x="1587656" y="1904103"/>
                  <a:chExt cx="1173879" cy="957954"/>
                </a:xfrm>
              </p:grpSpPr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429CD054-99CB-49F9-B340-A51BAB50A13E}"/>
                      </a:ext>
                    </a:extLst>
                  </p:cNvPr>
                  <p:cNvSpPr txBox="1"/>
                  <p:nvPr/>
                </p:nvSpPr>
                <p:spPr>
                  <a:xfrm>
                    <a:off x="1587656" y="1904103"/>
                    <a:ext cx="1173879" cy="9579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152392" indent="-152392" defTabSz="1219170">
                      <a:buFont typeface="Arial" panose="020B0604020202020204" pitchFamily="34" charset="0"/>
                      <a:buChar char="•"/>
                    </a:pPr>
                    <a:r>
                      <a:rPr lang="en-US" sz="1100" kern="0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Infra</a:t>
                    </a:r>
                  </a:p>
                  <a:p>
                    <a:pPr marL="281504" lvl="2" indent="-129111" defTabSz="1219170">
                      <a:buFont typeface="Wingdings" panose="05000000000000000000" pitchFamily="2" charset="2"/>
                      <a:buChar char="§"/>
                    </a:pPr>
                    <a:r>
                      <a:rPr lang="en-US" sz="1100" kern="0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P – V</a:t>
                    </a:r>
                  </a:p>
                  <a:p>
                    <a:pPr marL="281504" lvl="2" indent="-129111" defTabSz="1219170">
                      <a:buFont typeface="Wingdings" panose="05000000000000000000" pitchFamily="2" charset="2"/>
                      <a:buChar char="§"/>
                    </a:pPr>
                    <a:r>
                      <a:rPr lang="en-US" sz="1100" kern="0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V – V</a:t>
                    </a:r>
                  </a:p>
                  <a:p>
                    <a:pPr marL="152392" lvl="1" indent="-152392" defTabSz="1219170">
                      <a:buFont typeface="Arial" panose="020B0604020202020204" pitchFamily="34" charset="0"/>
                      <a:buChar char="•"/>
                    </a:pPr>
                    <a:r>
                      <a:rPr lang="en-US" sz="1100" kern="0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Platform</a:t>
                    </a:r>
                  </a:p>
                  <a:p>
                    <a:pPr marL="281504" lvl="2" indent="-129111" defTabSz="1219170">
                      <a:buFont typeface="Wingdings" panose="05000000000000000000" pitchFamily="2" charset="2"/>
                      <a:buChar char="§"/>
                    </a:pPr>
                    <a:r>
                      <a:rPr lang="en-US" sz="1100" kern="0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Win8 – Win10</a:t>
                    </a:r>
                  </a:p>
                  <a:p>
                    <a:pPr marL="152392" lvl="1" indent="-152392" defTabSz="1219170">
                      <a:buFont typeface="Arial" panose="020B0604020202020204" pitchFamily="34" charset="0"/>
                      <a:buChar char="•"/>
                    </a:pPr>
                    <a:r>
                      <a:rPr lang="en-US" sz="1100" kern="0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Apps</a:t>
                    </a:r>
                  </a:p>
                  <a:p>
                    <a:pPr marL="281504" lvl="2" indent="-129111" defTabSz="1219170">
                      <a:buFont typeface="Wingdings" panose="05000000000000000000" pitchFamily="2" charset="2"/>
                      <a:buChar char="§"/>
                    </a:pPr>
                    <a:r>
                      <a:rPr lang="en-US" sz="1100" kern="0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Lotus - Exchange</a:t>
                    </a:r>
                    <a:endParaRPr lang="en-IN" sz="1100" kern="0" dirty="0"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061047FD-819F-4C14-B68B-53DB666DEA94}"/>
                      </a:ext>
                    </a:extLst>
                  </p:cNvPr>
                  <p:cNvSpPr txBox="1"/>
                  <p:nvPr/>
                </p:nvSpPr>
                <p:spPr>
                  <a:xfrm>
                    <a:off x="2280223" y="2091472"/>
                    <a:ext cx="416220" cy="1962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9170"/>
                    <a:r>
                      <a:rPr lang="en-US" sz="1100" kern="0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Cloud</a:t>
                    </a:r>
                    <a:endParaRPr lang="en-IN" sz="1100" kern="0" dirty="0"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</p:grp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7F40E5F4-D67B-4524-9E1F-CFF50C274F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1354" y="1877444"/>
                  <a:ext cx="417487" cy="0"/>
                </a:xfrm>
                <a:prstGeom prst="line">
                  <a:avLst/>
                </a:prstGeom>
                <a:ln w="19050">
                  <a:solidFill>
                    <a:srgbClr val="8064A2"/>
                  </a:solidFill>
                  <a:prstDash val="sysDot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6446CFF-B750-4D99-B339-FAB2B259D2BB}"/>
                </a:ext>
              </a:extLst>
            </p:cNvPr>
            <p:cNvSpPr txBox="1"/>
            <p:nvPr/>
          </p:nvSpPr>
          <p:spPr>
            <a:xfrm>
              <a:off x="6019911" y="1891970"/>
              <a:ext cx="558086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1100" b="1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11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968DF3C-B50F-4BA9-99AB-A4113BF8E26B}"/>
                </a:ext>
              </a:extLst>
            </p:cNvPr>
            <p:cNvSpPr txBox="1"/>
            <p:nvPr/>
          </p:nvSpPr>
          <p:spPr>
            <a:xfrm>
              <a:off x="6030089" y="2060217"/>
              <a:ext cx="1494729" cy="70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‘’0’’ Defect Migration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Seamless 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to end ownership</a:t>
              </a: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endParaRPr lang="en-US" sz="11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152392" indent="-152392" defTabSz="1219170">
                <a:buFont typeface="Arial" panose="020B0604020202020204" pitchFamily="34" charset="0"/>
                <a:buChar char="•"/>
              </a:pPr>
              <a:endParaRPr lang="en-US" sz="11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12A81B02-AEB8-4C2C-B70B-AD6CD1C10DAC}"/>
              </a:ext>
            </a:extLst>
          </p:cNvPr>
          <p:cNvSpPr txBox="1"/>
          <p:nvPr/>
        </p:nvSpPr>
        <p:spPr>
          <a:xfrm>
            <a:off x="4991236" y="3141755"/>
            <a:ext cx="1637652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Sify’s</a:t>
            </a:r>
          </a:p>
          <a:p>
            <a:pPr algn="ctr" defTabSz="1219170"/>
            <a:r>
              <a:rPr lang="en-US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DCT Framework</a:t>
            </a:r>
            <a:endParaRPr lang="en-IN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F830978-B137-4996-85AC-757F0A48B37B}"/>
              </a:ext>
            </a:extLst>
          </p:cNvPr>
          <p:cNvSpPr txBox="1"/>
          <p:nvPr/>
        </p:nvSpPr>
        <p:spPr>
          <a:xfrm>
            <a:off x="10439400" y="28194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5"/>
            <a:ext cx="9757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Data Center Transformation Aligned Services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133" y="869848"/>
            <a:ext cx="11088872" cy="57595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68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Network Services Transformation Partner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3" name="Rounded Rectangle 92"/>
          <p:cNvSpPr>
            <a:spLocks noChangeAspect="1"/>
          </p:cNvSpPr>
          <p:nvPr/>
        </p:nvSpPr>
        <p:spPr>
          <a:xfrm>
            <a:off x="381001" y="4260445"/>
            <a:ext cx="3404770" cy="1565701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93"/>
          <p:cNvSpPr>
            <a:spLocks noChangeAspect="1"/>
          </p:cNvSpPr>
          <p:nvPr/>
        </p:nvSpPr>
        <p:spPr>
          <a:xfrm>
            <a:off x="8269501" y="1815843"/>
            <a:ext cx="3160500" cy="170131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260720" y="4102393"/>
            <a:ext cx="864689" cy="186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Left Brace 95"/>
          <p:cNvSpPr/>
          <p:nvPr/>
        </p:nvSpPr>
        <p:spPr>
          <a:xfrm>
            <a:off x="2745241" y="4102393"/>
            <a:ext cx="515479" cy="18648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/>
          <p:cNvSpPr>
            <a:spLocks noChangeAspect="1"/>
          </p:cNvSpPr>
          <p:nvPr/>
        </p:nvSpPr>
        <p:spPr>
          <a:xfrm>
            <a:off x="8269500" y="4260446"/>
            <a:ext cx="3160501" cy="170674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/>
          <p:cNvSpPr>
            <a:spLocks noChangeAspect="1"/>
          </p:cNvSpPr>
          <p:nvPr/>
        </p:nvSpPr>
        <p:spPr>
          <a:xfrm>
            <a:off x="381000" y="1815843"/>
            <a:ext cx="3250007" cy="170131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511202" y="4102393"/>
            <a:ext cx="864689" cy="1865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Left Brace 99"/>
          <p:cNvSpPr/>
          <p:nvPr/>
        </p:nvSpPr>
        <p:spPr>
          <a:xfrm flipH="1">
            <a:off x="8362671" y="4102393"/>
            <a:ext cx="334627" cy="186556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511202" y="1737425"/>
            <a:ext cx="864689" cy="1865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Left Brace 101"/>
          <p:cNvSpPr/>
          <p:nvPr/>
        </p:nvSpPr>
        <p:spPr>
          <a:xfrm flipH="1">
            <a:off x="8362671" y="1737425"/>
            <a:ext cx="334627" cy="186556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260720" y="1737425"/>
            <a:ext cx="864689" cy="186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Left Brace 103"/>
          <p:cNvSpPr/>
          <p:nvPr/>
        </p:nvSpPr>
        <p:spPr>
          <a:xfrm>
            <a:off x="2745241" y="1737425"/>
            <a:ext cx="515479" cy="18648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803306" y="1505500"/>
            <a:ext cx="2471515" cy="2382170"/>
          </a:xfrm>
          <a:prstGeom prst="ellipse">
            <a:avLst/>
          </a:prstGeom>
          <a:solidFill>
            <a:srgbClr val="0070C0"/>
          </a:solidFill>
          <a:ln w="228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3334514" y="1498852"/>
            <a:ext cx="2471515" cy="2382170"/>
          </a:xfrm>
          <a:prstGeom prst="ellipse">
            <a:avLst/>
          </a:prstGeom>
          <a:solidFill>
            <a:schemeClr val="accent4"/>
          </a:solidFill>
          <a:ln w="228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334514" y="3881022"/>
            <a:ext cx="2471515" cy="2382170"/>
          </a:xfrm>
          <a:prstGeom prst="ellipse">
            <a:avLst/>
          </a:prstGeom>
          <a:solidFill>
            <a:srgbClr val="679A9A"/>
          </a:solidFill>
          <a:ln w="228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6A9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806029" y="3870707"/>
            <a:ext cx="2471515" cy="2382170"/>
          </a:xfrm>
          <a:prstGeom prst="ellipse">
            <a:avLst/>
          </a:prstGeom>
          <a:solidFill>
            <a:schemeClr val="accent2"/>
          </a:solidFill>
          <a:ln w="228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588891" y="2689937"/>
            <a:ext cx="2504666" cy="241261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3434340" y="1595070"/>
            <a:ext cx="2280495" cy="21980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3434341" y="3977239"/>
            <a:ext cx="2271861" cy="2189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5900693" y="1595070"/>
            <a:ext cx="2285658" cy="22030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5900693" y="3963941"/>
            <a:ext cx="2285658" cy="22030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3518848" y="4469648"/>
            <a:ext cx="2124233" cy="143999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46"/>
              </a:spcBef>
              <a:defRPr/>
            </a:pPr>
            <a:r>
              <a:rPr lang="en-ZA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Project Design and Rollout Experience</a:t>
            </a: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3665788" y="1860521"/>
            <a:ext cx="1808967" cy="167050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46"/>
              </a:spcBef>
              <a:defRPr/>
            </a:pPr>
            <a:r>
              <a:rPr lang="en-ZA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Network and Security Service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6055056" y="4531056"/>
            <a:ext cx="2010132" cy="134680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46"/>
              </a:spcBef>
              <a:defRPr/>
            </a:pPr>
            <a:r>
              <a:rPr lang="en-ZA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in Digital and Cloud Network (SMAC)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6112513" y="1934833"/>
            <a:ext cx="1952577" cy="143999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46"/>
              </a:spcBef>
              <a:defRPr/>
            </a:pPr>
            <a:r>
              <a:rPr lang="en-ZA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Integrator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18568" y="4436983"/>
            <a:ext cx="2476307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Clr>
                <a:schemeClr val="accent4"/>
              </a:buClr>
              <a:buFont typeface="Arial" panose="020B0604020202020204" pitchFamily="34" charset="0"/>
              <a:buChar char="█"/>
            </a:pPr>
            <a:r>
              <a:rPr lang="en-US" sz="110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Design, Analysis, Planning, Deployment, Integration &amp; Transitioning</a:t>
            </a:r>
            <a:endParaRPr lang="en-IN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5"/>
              </a:buClr>
            </a:pPr>
            <a:endParaRPr lang="en-US" sz="1100" dirty="0"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█"/>
            </a:pPr>
            <a:r>
              <a:rPr lang="en-US" sz="1100" dirty="0" err="1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DoP</a:t>
            </a:r>
            <a:r>
              <a:rPr lang="en-US" sz="110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, IDRBT, NSE, </a:t>
            </a:r>
            <a:r>
              <a:rPr lang="en-US" sz="1100" dirty="0" err="1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Muthoot</a:t>
            </a:r>
            <a:r>
              <a:rPr lang="en-US" sz="110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Sanmar</a:t>
            </a:r>
            <a:r>
              <a:rPr lang="en-US" sz="110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, DHFL General Insurance, Max Bupa</a:t>
            </a:r>
            <a:endParaRPr lang="en-IN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5"/>
              </a:buClr>
              <a:buFont typeface="Arial" panose="020B0604020202020204" pitchFamily="34" charset="0"/>
              <a:buChar char="█"/>
            </a:pPr>
            <a:endParaRPr lang="en-IN" sz="1100" dirty="0"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18569" y="1979115"/>
            <a:ext cx="223200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Clr>
                <a:schemeClr val="accent4"/>
              </a:buClr>
              <a:buFont typeface="Arial" panose="020B0604020202020204" pitchFamily="34" charset="0"/>
              <a:buChar char="█"/>
            </a:pPr>
            <a:r>
              <a:rPr lang="en-US" sz="110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Integrated NOC &amp; SOC, 24x7x365 Operations</a:t>
            </a:r>
            <a:endParaRPr lang="en-IN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█"/>
            </a:pPr>
            <a:endParaRPr lang="en-IN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518569" y="2438400"/>
            <a:ext cx="2436691" cy="3385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█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Visibility Tools -1200+ Man Years in Tools &amp; Process</a:t>
            </a:r>
            <a:endParaRPr lang="en-IN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B756AE-FD68-4ACF-88C5-027E59B43A13}"/>
              </a:ext>
            </a:extLst>
          </p:cNvPr>
          <p:cNvSpPr txBox="1"/>
          <p:nvPr/>
        </p:nvSpPr>
        <p:spPr>
          <a:xfrm>
            <a:off x="518569" y="2889260"/>
            <a:ext cx="2232000" cy="5078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█"/>
            </a:pPr>
            <a:r>
              <a:rPr lang="en-US" sz="110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Supported by Advance Toolsets - CA Spectrum, Service Now, CA e-Health</a:t>
            </a:r>
            <a:endParaRPr lang="en-IN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8725771" y="1880639"/>
            <a:ext cx="262803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Network design, platform selection, solution interoperability, seamless migration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8725771" y="2440783"/>
            <a:ext cx="2436691" cy="5078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Outcome based services which are t</a:t>
            </a:r>
            <a:r>
              <a:rPr lang="en-US" sz="1100" dirty="0" err="1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echnology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centric and OEM agnostic</a:t>
            </a:r>
            <a:endParaRPr lang="en-IN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8714395" y="2999936"/>
            <a:ext cx="2436691" cy="5078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Managing multi-vendor environments, single ownership, SLA driven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8725770" y="4431589"/>
            <a:ext cx="2628031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r>
              <a:rPr lang="en-US" sz="110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Zero Latency connectivity into Cloud Service Providers Like AWS &amp; Microsoft Azure </a:t>
            </a:r>
          </a:p>
          <a:p>
            <a:pPr marL="171450" lvl="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endParaRPr lang="en-US" sz="1100" dirty="0"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71450" lvl="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endParaRPr lang="en-US" sz="1100" dirty="0"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71450" lvl="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endParaRPr lang="en-US" sz="1100" dirty="0"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r>
              <a:rPr lang="en-US" sz="100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Capabilities of Delivering Managed Wifi &amp; SD WAN from Sify Cloud</a:t>
            </a: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E81FF5-8995-46D2-938E-05FE4DE67EA6}"/>
              </a:ext>
            </a:extLst>
          </p:cNvPr>
          <p:cNvSpPr txBox="1"/>
          <p:nvPr/>
        </p:nvSpPr>
        <p:spPr>
          <a:xfrm>
            <a:off x="8725771" y="5123837"/>
            <a:ext cx="2520287" cy="5078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r>
              <a:rPr lang="en-US" sz="110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Cloud and Software Defined Network Orchestration IP developed by Sify</a:t>
            </a:r>
            <a:endParaRPr lang="nb-NO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endParaRPr lang="nb-N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6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9800" y="1219200"/>
            <a:ext cx="5181600" cy="2743200"/>
          </a:xfrm>
          <a:prstGeom prst="rect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272901185"/>
              </p:ext>
            </p:extLst>
          </p:nvPr>
        </p:nvGraphicFramePr>
        <p:xfrm>
          <a:off x="609600" y="1219199"/>
          <a:ext cx="5181600" cy="2762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019800" y="1230868"/>
            <a:ext cx="51816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Revenue &amp; Growth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55"/>
            <a:ext cx="9757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Evolution and Growth : Services Led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E29AC6-4CE3-41B1-A270-8D721A3013D6}"/>
              </a:ext>
            </a:extLst>
          </p:cNvPr>
          <p:cNvSpPr txBox="1"/>
          <p:nvPr/>
        </p:nvSpPr>
        <p:spPr>
          <a:xfrm>
            <a:off x="609600" y="1231028"/>
            <a:ext cx="5181600" cy="3076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Sify Evolution</a:t>
            </a:r>
          </a:p>
        </p:txBody>
      </p:sp>
      <p:sp>
        <p:nvSpPr>
          <p:cNvPr id="51" name="TextBox 1"/>
          <p:cNvSpPr txBox="1"/>
          <p:nvPr/>
        </p:nvSpPr>
        <p:spPr>
          <a:xfrm rot="16200000">
            <a:off x="5638243" y="2540908"/>
            <a:ext cx="1108707" cy="2102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INR Crore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9600" y="3962400"/>
            <a:ext cx="5181600" cy="2743200"/>
          </a:xfrm>
          <a:prstGeom prst="rect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81E8680-FE15-4346-BB98-ADBE881496AC}"/>
              </a:ext>
            </a:extLst>
          </p:cNvPr>
          <p:cNvSpPr txBox="1"/>
          <p:nvPr/>
        </p:nvSpPr>
        <p:spPr>
          <a:xfrm>
            <a:off x="609600" y="3977054"/>
            <a:ext cx="28194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Telecom: IT services wallet share</a:t>
            </a:r>
          </a:p>
        </p:txBody>
      </p:sp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45A40360-1301-489A-BB35-01E3E5A3AE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9779376"/>
              </p:ext>
            </p:extLst>
          </p:nvPr>
        </p:nvGraphicFramePr>
        <p:xfrm>
          <a:off x="786202" y="4343400"/>
          <a:ext cx="4953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BEC09AB6-CF5A-457F-A866-689F6334C5C7}"/>
              </a:ext>
            </a:extLst>
          </p:cNvPr>
          <p:cNvSpPr txBox="1"/>
          <p:nvPr/>
        </p:nvSpPr>
        <p:spPr>
          <a:xfrm rot="16200000">
            <a:off x="290900" y="5032826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In %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019800" y="3962400"/>
            <a:ext cx="5181600" cy="2743200"/>
          </a:xfrm>
          <a:prstGeom prst="rect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019800" y="3962400"/>
            <a:ext cx="51816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Product Revenue vs Service Revenue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FB7350E-4F19-47AD-ACCB-8C755E04B303}"/>
              </a:ext>
            </a:extLst>
          </p:cNvPr>
          <p:cNvSpPr txBox="1"/>
          <p:nvPr/>
        </p:nvSpPr>
        <p:spPr>
          <a:xfrm rot="16200000">
            <a:off x="5714355" y="51160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INR Crore</a:t>
            </a:r>
          </a:p>
        </p:txBody>
      </p:sp>
      <p:graphicFrame>
        <p:nvGraphicFramePr>
          <p:cNvPr id="18" name="Chart 17"/>
          <p:cNvGraphicFramePr/>
          <p:nvPr/>
        </p:nvGraphicFramePr>
        <p:xfrm>
          <a:off x="6324600" y="1600200"/>
          <a:ext cx="4572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7391400" y="1752600"/>
            <a:ext cx="2819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/>
          <p:cNvSpPr txBox="1"/>
          <p:nvPr/>
        </p:nvSpPr>
        <p:spPr>
          <a:xfrm rot="20690720">
            <a:off x="7778916" y="1910079"/>
            <a:ext cx="1108707" cy="2102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CAGR 18.5%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8D72EA4F-C255-4D57-8184-A4B718F2E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284512"/>
              </p:ext>
            </p:extLst>
          </p:nvPr>
        </p:nvGraphicFramePr>
        <p:xfrm>
          <a:off x="6310055" y="4472957"/>
          <a:ext cx="4790943" cy="219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Network Services – Key Strengths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805746" y="6305986"/>
            <a:ext cx="2674620" cy="365125"/>
          </a:xfrm>
        </p:spPr>
        <p:txBody>
          <a:bodyPr/>
          <a:lstStyle/>
          <a:p>
            <a:fld id="{00A528DF-D215-450C-9DB5-2AB96B301B6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9727111-9CA8-F243-9926-5519BE34C8D7}"/>
              </a:ext>
            </a:extLst>
          </p:cNvPr>
          <p:cNvSpPr/>
          <p:nvPr/>
        </p:nvSpPr>
        <p:spPr>
          <a:xfrm>
            <a:off x="3672533" y="1040450"/>
            <a:ext cx="7848599" cy="731118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9515" rIns="283340" bIns="159515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Inhouse  engineering design team of Service Provider class network (Sify + Customer Networks)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of high availability and scale centric network design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C23EF98-8A96-794D-9F96-134065F28A2C}"/>
              </a:ext>
            </a:extLst>
          </p:cNvPr>
          <p:cNvSpPr/>
          <p:nvPr/>
        </p:nvSpPr>
        <p:spPr>
          <a:xfrm>
            <a:off x="457200" y="990600"/>
            <a:ext cx="3132731" cy="830815"/>
          </a:xfrm>
          <a:custGeom>
            <a:avLst/>
            <a:gdLst>
              <a:gd name="connsiteX0" fmla="*/ 0 w 4169664"/>
              <a:gd name="connsiteY0" fmla="*/ 152319 h 913897"/>
              <a:gd name="connsiteX1" fmla="*/ 152319 w 4169664"/>
              <a:gd name="connsiteY1" fmla="*/ 0 h 913897"/>
              <a:gd name="connsiteX2" fmla="*/ 4017345 w 4169664"/>
              <a:gd name="connsiteY2" fmla="*/ 0 h 913897"/>
              <a:gd name="connsiteX3" fmla="*/ 4169664 w 4169664"/>
              <a:gd name="connsiteY3" fmla="*/ 152319 h 913897"/>
              <a:gd name="connsiteX4" fmla="*/ 4169664 w 4169664"/>
              <a:gd name="connsiteY4" fmla="*/ 761578 h 913897"/>
              <a:gd name="connsiteX5" fmla="*/ 4017345 w 4169664"/>
              <a:gd name="connsiteY5" fmla="*/ 913897 h 913897"/>
              <a:gd name="connsiteX6" fmla="*/ 152319 w 4169664"/>
              <a:gd name="connsiteY6" fmla="*/ 913897 h 913897"/>
              <a:gd name="connsiteX7" fmla="*/ 0 w 4169664"/>
              <a:gd name="connsiteY7" fmla="*/ 761578 h 913897"/>
              <a:gd name="connsiteX8" fmla="*/ 0 w 4169664"/>
              <a:gd name="connsiteY8" fmla="*/ 152319 h 91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9664" h="913897">
                <a:moveTo>
                  <a:pt x="0" y="152319"/>
                </a:moveTo>
                <a:cubicBezTo>
                  <a:pt x="0" y="68196"/>
                  <a:pt x="68196" y="0"/>
                  <a:pt x="152319" y="0"/>
                </a:cubicBezTo>
                <a:lnTo>
                  <a:pt x="4017345" y="0"/>
                </a:lnTo>
                <a:cubicBezTo>
                  <a:pt x="4101468" y="0"/>
                  <a:pt x="4169664" y="68196"/>
                  <a:pt x="4169664" y="152319"/>
                </a:cubicBezTo>
                <a:lnTo>
                  <a:pt x="4169664" y="761578"/>
                </a:lnTo>
                <a:cubicBezTo>
                  <a:pt x="4169664" y="845701"/>
                  <a:pt x="4101468" y="913897"/>
                  <a:pt x="4017345" y="913897"/>
                </a:cubicBezTo>
                <a:lnTo>
                  <a:pt x="152319" y="913897"/>
                </a:lnTo>
                <a:cubicBezTo>
                  <a:pt x="68196" y="913897"/>
                  <a:pt x="0" y="845701"/>
                  <a:pt x="0" y="761578"/>
                </a:cubicBezTo>
                <a:lnTo>
                  <a:pt x="0" y="1523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0333" tIns="67473" rIns="90333" bIns="674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Experience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C31E116-8103-3B4A-B8E7-611E7D7BFBA8}"/>
              </a:ext>
            </a:extLst>
          </p:cNvPr>
          <p:cNvSpPr/>
          <p:nvPr/>
        </p:nvSpPr>
        <p:spPr>
          <a:xfrm>
            <a:off x="3672533" y="1930830"/>
            <a:ext cx="7848599" cy="709425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9515" rIns="283340" bIns="159515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2 decades of Large Network Deployment, Integration and Transitioning experience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marquee Large projects like DoP, IDRBT, Muthoot, New India Assurance 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2D617DD-92CE-D945-AE8E-E7CC515AB34C}"/>
              </a:ext>
            </a:extLst>
          </p:cNvPr>
          <p:cNvSpPr/>
          <p:nvPr/>
        </p:nvSpPr>
        <p:spPr>
          <a:xfrm>
            <a:off x="457200" y="1950193"/>
            <a:ext cx="3132731" cy="711755"/>
          </a:xfrm>
          <a:custGeom>
            <a:avLst/>
            <a:gdLst>
              <a:gd name="connsiteX0" fmla="*/ 0 w 4169664"/>
              <a:gd name="connsiteY0" fmla="*/ 152319 h 913897"/>
              <a:gd name="connsiteX1" fmla="*/ 152319 w 4169664"/>
              <a:gd name="connsiteY1" fmla="*/ 0 h 913897"/>
              <a:gd name="connsiteX2" fmla="*/ 4017345 w 4169664"/>
              <a:gd name="connsiteY2" fmla="*/ 0 h 913897"/>
              <a:gd name="connsiteX3" fmla="*/ 4169664 w 4169664"/>
              <a:gd name="connsiteY3" fmla="*/ 152319 h 913897"/>
              <a:gd name="connsiteX4" fmla="*/ 4169664 w 4169664"/>
              <a:gd name="connsiteY4" fmla="*/ 761578 h 913897"/>
              <a:gd name="connsiteX5" fmla="*/ 4017345 w 4169664"/>
              <a:gd name="connsiteY5" fmla="*/ 913897 h 913897"/>
              <a:gd name="connsiteX6" fmla="*/ 152319 w 4169664"/>
              <a:gd name="connsiteY6" fmla="*/ 913897 h 913897"/>
              <a:gd name="connsiteX7" fmla="*/ 0 w 4169664"/>
              <a:gd name="connsiteY7" fmla="*/ 761578 h 913897"/>
              <a:gd name="connsiteX8" fmla="*/ 0 w 4169664"/>
              <a:gd name="connsiteY8" fmla="*/ 152319 h 91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9664" h="913897">
                <a:moveTo>
                  <a:pt x="0" y="152319"/>
                </a:moveTo>
                <a:cubicBezTo>
                  <a:pt x="0" y="68196"/>
                  <a:pt x="68196" y="0"/>
                  <a:pt x="152319" y="0"/>
                </a:cubicBezTo>
                <a:lnTo>
                  <a:pt x="4017345" y="0"/>
                </a:lnTo>
                <a:cubicBezTo>
                  <a:pt x="4101468" y="0"/>
                  <a:pt x="4169664" y="68196"/>
                  <a:pt x="4169664" y="152319"/>
                </a:cubicBezTo>
                <a:lnTo>
                  <a:pt x="4169664" y="761578"/>
                </a:lnTo>
                <a:cubicBezTo>
                  <a:pt x="4169664" y="845701"/>
                  <a:pt x="4101468" y="913897"/>
                  <a:pt x="4017345" y="913897"/>
                </a:cubicBezTo>
                <a:lnTo>
                  <a:pt x="152319" y="913897"/>
                </a:lnTo>
                <a:cubicBezTo>
                  <a:pt x="68196" y="913897"/>
                  <a:pt x="0" y="845701"/>
                  <a:pt x="0" y="761578"/>
                </a:cubicBezTo>
                <a:lnTo>
                  <a:pt x="0" y="15231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0333" tIns="67473" rIns="90333" bIns="674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integration and transition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BEF2B1-6049-5946-9201-C372F39B57B3}"/>
              </a:ext>
            </a:extLst>
          </p:cNvPr>
          <p:cNvSpPr/>
          <p:nvPr/>
        </p:nvSpPr>
        <p:spPr>
          <a:xfrm>
            <a:off x="3672533" y="2769031"/>
            <a:ext cx="7848599" cy="830814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9515" rIns="283340" bIns="159515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Management, Operations with a Field Team of 1300+ Trained Engineers on the field manning 400 POP Location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 Personnel for Field &amp; NOC Operations, Fault, Change &amp; Vendor Management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CB1265D-3000-D74C-879C-F4796786207E}"/>
              </a:ext>
            </a:extLst>
          </p:cNvPr>
          <p:cNvSpPr/>
          <p:nvPr/>
        </p:nvSpPr>
        <p:spPr>
          <a:xfrm>
            <a:off x="457200" y="2769030"/>
            <a:ext cx="3132731" cy="830815"/>
          </a:xfrm>
          <a:custGeom>
            <a:avLst/>
            <a:gdLst>
              <a:gd name="connsiteX0" fmla="*/ 0 w 4169664"/>
              <a:gd name="connsiteY0" fmla="*/ 152319 h 913897"/>
              <a:gd name="connsiteX1" fmla="*/ 152319 w 4169664"/>
              <a:gd name="connsiteY1" fmla="*/ 0 h 913897"/>
              <a:gd name="connsiteX2" fmla="*/ 4017345 w 4169664"/>
              <a:gd name="connsiteY2" fmla="*/ 0 h 913897"/>
              <a:gd name="connsiteX3" fmla="*/ 4169664 w 4169664"/>
              <a:gd name="connsiteY3" fmla="*/ 152319 h 913897"/>
              <a:gd name="connsiteX4" fmla="*/ 4169664 w 4169664"/>
              <a:gd name="connsiteY4" fmla="*/ 761578 h 913897"/>
              <a:gd name="connsiteX5" fmla="*/ 4017345 w 4169664"/>
              <a:gd name="connsiteY5" fmla="*/ 913897 h 913897"/>
              <a:gd name="connsiteX6" fmla="*/ 152319 w 4169664"/>
              <a:gd name="connsiteY6" fmla="*/ 913897 h 913897"/>
              <a:gd name="connsiteX7" fmla="*/ 0 w 4169664"/>
              <a:gd name="connsiteY7" fmla="*/ 761578 h 913897"/>
              <a:gd name="connsiteX8" fmla="*/ 0 w 4169664"/>
              <a:gd name="connsiteY8" fmla="*/ 152319 h 91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9664" h="913897">
                <a:moveTo>
                  <a:pt x="0" y="152319"/>
                </a:moveTo>
                <a:cubicBezTo>
                  <a:pt x="0" y="68196"/>
                  <a:pt x="68196" y="0"/>
                  <a:pt x="152319" y="0"/>
                </a:cubicBezTo>
                <a:lnTo>
                  <a:pt x="4017345" y="0"/>
                </a:lnTo>
                <a:cubicBezTo>
                  <a:pt x="4101468" y="0"/>
                  <a:pt x="4169664" y="68196"/>
                  <a:pt x="4169664" y="152319"/>
                </a:cubicBezTo>
                <a:lnTo>
                  <a:pt x="4169664" y="761578"/>
                </a:lnTo>
                <a:cubicBezTo>
                  <a:pt x="4169664" y="845701"/>
                  <a:pt x="4101468" y="913897"/>
                  <a:pt x="4017345" y="913897"/>
                </a:cubicBezTo>
                <a:lnTo>
                  <a:pt x="152319" y="913897"/>
                </a:lnTo>
                <a:cubicBezTo>
                  <a:pt x="68196" y="913897"/>
                  <a:pt x="0" y="845701"/>
                  <a:pt x="0" y="761578"/>
                </a:cubicBezTo>
                <a:lnTo>
                  <a:pt x="0" y="1523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0333" tIns="67473" rIns="90333" bIns="674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and  maintenance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FA152FF-ED9A-3743-94F7-13A9BFD20C8D}"/>
              </a:ext>
            </a:extLst>
          </p:cNvPr>
          <p:cNvSpPr/>
          <p:nvPr/>
        </p:nvSpPr>
        <p:spPr>
          <a:xfrm>
            <a:off x="3672533" y="3728621"/>
            <a:ext cx="7848599" cy="830815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9515" rIns="283340" bIns="159515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degree engagement with all carriers (buy, deploy, manage and sell)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99.9995% uptime on backbone achieved on the network 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1F703B3-1806-A347-A8B7-3BE6E3F40C6F}"/>
              </a:ext>
            </a:extLst>
          </p:cNvPr>
          <p:cNvSpPr/>
          <p:nvPr/>
        </p:nvSpPr>
        <p:spPr>
          <a:xfrm>
            <a:off x="457200" y="3728622"/>
            <a:ext cx="3132731" cy="830815"/>
          </a:xfrm>
          <a:custGeom>
            <a:avLst/>
            <a:gdLst>
              <a:gd name="connsiteX0" fmla="*/ 0 w 4169664"/>
              <a:gd name="connsiteY0" fmla="*/ 152319 h 913897"/>
              <a:gd name="connsiteX1" fmla="*/ 152319 w 4169664"/>
              <a:gd name="connsiteY1" fmla="*/ 0 h 913897"/>
              <a:gd name="connsiteX2" fmla="*/ 4017345 w 4169664"/>
              <a:gd name="connsiteY2" fmla="*/ 0 h 913897"/>
              <a:gd name="connsiteX3" fmla="*/ 4169664 w 4169664"/>
              <a:gd name="connsiteY3" fmla="*/ 152319 h 913897"/>
              <a:gd name="connsiteX4" fmla="*/ 4169664 w 4169664"/>
              <a:gd name="connsiteY4" fmla="*/ 761578 h 913897"/>
              <a:gd name="connsiteX5" fmla="*/ 4017345 w 4169664"/>
              <a:gd name="connsiteY5" fmla="*/ 913897 h 913897"/>
              <a:gd name="connsiteX6" fmla="*/ 152319 w 4169664"/>
              <a:gd name="connsiteY6" fmla="*/ 913897 h 913897"/>
              <a:gd name="connsiteX7" fmla="*/ 0 w 4169664"/>
              <a:gd name="connsiteY7" fmla="*/ 761578 h 913897"/>
              <a:gd name="connsiteX8" fmla="*/ 0 w 4169664"/>
              <a:gd name="connsiteY8" fmla="*/ 152319 h 91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9664" h="913897">
                <a:moveTo>
                  <a:pt x="0" y="152319"/>
                </a:moveTo>
                <a:cubicBezTo>
                  <a:pt x="0" y="68196"/>
                  <a:pt x="68196" y="0"/>
                  <a:pt x="152319" y="0"/>
                </a:cubicBezTo>
                <a:lnTo>
                  <a:pt x="4017345" y="0"/>
                </a:lnTo>
                <a:cubicBezTo>
                  <a:pt x="4101468" y="0"/>
                  <a:pt x="4169664" y="68196"/>
                  <a:pt x="4169664" y="152319"/>
                </a:cubicBezTo>
                <a:lnTo>
                  <a:pt x="4169664" y="761578"/>
                </a:lnTo>
                <a:cubicBezTo>
                  <a:pt x="4169664" y="845701"/>
                  <a:pt x="4101468" y="913897"/>
                  <a:pt x="4017345" y="913897"/>
                </a:cubicBezTo>
                <a:lnTo>
                  <a:pt x="152319" y="913897"/>
                </a:lnTo>
                <a:cubicBezTo>
                  <a:pt x="68196" y="913897"/>
                  <a:pt x="0" y="845701"/>
                  <a:pt x="0" y="761578"/>
                </a:cubicBezTo>
                <a:lnTo>
                  <a:pt x="0" y="15231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0333" tIns="67473" rIns="90333" bIns="674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management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80E5E8E-17ED-BA41-A30B-36897E56C1EF}"/>
              </a:ext>
            </a:extLst>
          </p:cNvPr>
          <p:cNvSpPr/>
          <p:nvPr/>
        </p:nvSpPr>
        <p:spPr>
          <a:xfrm>
            <a:off x="3672533" y="4688212"/>
            <a:ext cx="7848599" cy="831109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9515" rIns="283340" bIns="159516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NoC and SOC operations for the last 12+ years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600 customers in dedicated/shared or hybrid mode of management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tools - 1200+  Man Years Experience in Tools &amp; Process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A38D9A4-63BE-A448-AC79-A0D55F449328}"/>
              </a:ext>
            </a:extLst>
          </p:cNvPr>
          <p:cNvSpPr/>
          <p:nvPr/>
        </p:nvSpPr>
        <p:spPr>
          <a:xfrm>
            <a:off x="457200" y="4688507"/>
            <a:ext cx="3132731" cy="830815"/>
          </a:xfrm>
          <a:custGeom>
            <a:avLst/>
            <a:gdLst>
              <a:gd name="connsiteX0" fmla="*/ 0 w 4169664"/>
              <a:gd name="connsiteY0" fmla="*/ 152319 h 913897"/>
              <a:gd name="connsiteX1" fmla="*/ 152319 w 4169664"/>
              <a:gd name="connsiteY1" fmla="*/ 0 h 913897"/>
              <a:gd name="connsiteX2" fmla="*/ 4017345 w 4169664"/>
              <a:gd name="connsiteY2" fmla="*/ 0 h 913897"/>
              <a:gd name="connsiteX3" fmla="*/ 4169664 w 4169664"/>
              <a:gd name="connsiteY3" fmla="*/ 152319 h 913897"/>
              <a:gd name="connsiteX4" fmla="*/ 4169664 w 4169664"/>
              <a:gd name="connsiteY4" fmla="*/ 761578 h 913897"/>
              <a:gd name="connsiteX5" fmla="*/ 4017345 w 4169664"/>
              <a:gd name="connsiteY5" fmla="*/ 913897 h 913897"/>
              <a:gd name="connsiteX6" fmla="*/ 152319 w 4169664"/>
              <a:gd name="connsiteY6" fmla="*/ 913897 h 913897"/>
              <a:gd name="connsiteX7" fmla="*/ 0 w 4169664"/>
              <a:gd name="connsiteY7" fmla="*/ 761578 h 913897"/>
              <a:gd name="connsiteX8" fmla="*/ 0 w 4169664"/>
              <a:gd name="connsiteY8" fmla="*/ 152319 h 91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9664" h="913897">
                <a:moveTo>
                  <a:pt x="0" y="152319"/>
                </a:moveTo>
                <a:cubicBezTo>
                  <a:pt x="0" y="68196"/>
                  <a:pt x="68196" y="0"/>
                  <a:pt x="152319" y="0"/>
                </a:cubicBezTo>
                <a:lnTo>
                  <a:pt x="4017345" y="0"/>
                </a:lnTo>
                <a:cubicBezTo>
                  <a:pt x="4101468" y="0"/>
                  <a:pt x="4169664" y="68196"/>
                  <a:pt x="4169664" y="152319"/>
                </a:cubicBezTo>
                <a:lnTo>
                  <a:pt x="4169664" y="761578"/>
                </a:lnTo>
                <a:cubicBezTo>
                  <a:pt x="4169664" y="845701"/>
                  <a:pt x="4101468" y="913897"/>
                  <a:pt x="4017345" y="913897"/>
                </a:cubicBezTo>
                <a:lnTo>
                  <a:pt x="152319" y="913897"/>
                </a:lnTo>
                <a:cubicBezTo>
                  <a:pt x="68196" y="913897"/>
                  <a:pt x="0" y="845701"/>
                  <a:pt x="0" y="761578"/>
                </a:cubicBezTo>
                <a:lnTo>
                  <a:pt x="0" y="1523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0333" tIns="67473" rIns="90333" bIns="674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NOC, SOC and Systems experience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F27B1C8-1B60-1240-BE8B-AF257AB624BD}"/>
              </a:ext>
            </a:extLst>
          </p:cNvPr>
          <p:cNvSpPr/>
          <p:nvPr/>
        </p:nvSpPr>
        <p:spPr>
          <a:xfrm>
            <a:off x="3672533" y="5648097"/>
            <a:ext cx="7848599" cy="1023014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8334" rIns="292158" bIns="168335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Sify Service Provider IP Network is built on Cisco Technologies (For last 2 decades)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firsts Cisco technology implementation – CSR/WAAS/GETVPN/Optical 100G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200+ POP routers of the same family inhouse managed by Sify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Sify Public &amp; Private Cloud Setup on HP, Sify Storage on IBM Flash , Sify SAP ECC/HANA Platform on Cisco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4D9004D-F342-4B47-970E-F440EC599A27}"/>
              </a:ext>
            </a:extLst>
          </p:cNvPr>
          <p:cNvSpPr/>
          <p:nvPr/>
        </p:nvSpPr>
        <p:spPr>
          <a:xfrm>
            <a:off x="457200" y="5648097"/>
            <a:ext cx="3132731" cy="1023013"/>
          </a:xfrm>
          <a:custGeom>
            <a:avLst/>
            <a:gdLst>
              <a:gd name="connsiteX0" fmla="*/ 0 w 4169664"/>
              <a:gd name="connsiteY0" fmla="*/ 152319 h 913897"/>
              <a:gd name="connsiteX1" fmla="*/ 152319 w 4169664"/>
              <a:gd name="connsiteY1" fmla="*/ 0 h 913897"/>
              <a:gd name="connsiteX2" fmla="*/ 4017345 w 4169664"/>
              <a:gd name="connsiteY2" fmla="*/ 0 h 913897"/>
              <a:gd name="connsiteX3" fmla="*/ 4169664 w 4169664"/>
              <a:gd name="connsiteY3" fmla="*/ 152319 h 913897"/>
              <a:gd name="connsiteX4" fmla="*/ 4169664 w 4169664"/>
              <a:gd name="connsiteY4" fmla="*/ 761578 h 913897"/>
              <a:gd name="connsiteX5" fmla="*/ 4017345 w 4169664"/>
              <a:gd name="connsiteY5" fmla="*/ 913897 h 913897"/>
              <a:gd name="connsiteX6" fmla="*/ 152319 w 4169664"/>
              <a:gd name="connsiteY6" fmla="*/ 913897 h 913897"/>
              <a:gd name="connsiteX7" fmla="*/ 0 w 4169664"/>
              <a:gd name="connsiteY7" fmla="*/ 761578 h 913897"/>
              <a:gd name="connsiteX8" fmla="*/ 0 w 4169664"/>
              <a:gd name="connsiteY8" fmla="*/ 152319 h 91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9664" h="913897">
                <a:moveTo>
                  <a:pt x="0" y="152319"/>
                </a:moveTo>
                <a:cubicBezTo>
                  <a:pt x="0" y="68196"/>
                  <a:pt x="68196" y="0"/>
                  <a:pt x="152319" y="0"/>
                </a:cubicBezTo>
                <a:lnTo>
                  <a:pt x="4017345" y="0"/>
                </a:lnTo>
                <a:cubicBezTo>
                  <a:pt x="4101468" y="0"/>
                  <a:pt x="4169664" y="68196"/>
                  <a:pt x="4169664" y="152319"/>
                </a:cubicBezTo>
                <a:lnTo>
                  <a:pt x="4169664" y="761578"/>
                </a:lnTo>
                <a:cubicBezTo>
                  <a:pt x="4169664" y="845701"/>
                  <a:pt x="4101468" y="913897"/>
                  <a:pt x="4017345" y="913897"/>
                </a:cubicBezTo>
                <a:lnTo>
                  <a:pt x="152319" y="913897"/>
                </a:lnTo>
                <a:cubicBezTo>
                  <a:pt x="68196" y="913897"/>
                  <a:pt x="0" y="845701"/>
                  <a:pt x="0" y="761578"/>
                </a:cubicBezTo>
                <a:lnTo>
                  <a:pt x="0" y="15231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0333" tIns="67473" rIns="90333" bIns="674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Mature alliance and relationship with global leaders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4980"/>
            <a:ext cx="9757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Our Network Managed Services &amp; Operations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7617" y="842576"/>
            <a:ext cx="4343400" cy="2457095"/>
          </a:xfrm>
          <a:prstGeom prst="rect">
            <a:avLst/>
          </a:prstGeom>
          <a:blipFill rotWithShape="1">
            <a:blip r:embed="rId2" cstate="print"/>
            <a:srcRect/>
            <a:stretch>
              <a:fillRect l="-8000" r="-8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/>
          <p:nvPr/>
        </p:nvSpPr>
        <p:spPr>
          <a:xfrm>
            <a:off x="4876800" y="943968"/>
            <a:ext cx="33528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4942583" y="1113570"/>
            <a:ext cx="3210817" cy="1915109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NoC and SoC</a:t>
            </a:r>
          </a:p>
          <a:p>
            <a:pPr marL="171446" indent="-171446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24x7x365 Operations</a:t>
            </a:r>
          </a:p>
          <a:p>
            <a:pPr marL="171446" indent="-171446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Adherence to ITIL Framework supported by advanced toolsets</a:t>
            </a:r>
          </a:p>
          <a:p>
            <a:pPr marL="171446" indent="-171446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of industry standard tools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6" indent="-171446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Spectrum, CA eHealth, ServiceNow</a:t>
            </a:r>
          </a:p>
          <a:p>
            <a:pPr marL="171446" indent="-171446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CRM Workflows in Oracle</a:t>
            </a:r>
          </a:p>
          <a:p>
            <a:pPr marL="171446" indent="-171446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Portal for near-real time view and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dashboards</a:t>
            </a:r>
          </a:p>
          <a:p>
            <a:pPr marL="171446" indent="-171446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 in aligning to customer-owned monitoring &amp; ticketing tools</a:t>
            </a:r>
          </a:p>
          <a:p>
            <a:pPr marL="171446" indent="-171446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 in API integration for infra-tools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63339" y="3391764"/>
            <a:ext cx="5652573" cy="3329717"/>
          </a:xfrm>
          <a:prstGeom prst="rect">
            <a:avLst/>
          </a:prstGeom>
          <a:blipFill rotWithShape="1">
            <a:blip r:embed="rId3" cstate="print"/>
            <a:srcRect/>
            <a:stretch>
              <a:fillRect l="-7000" r="-7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9695" y="3399570"/>
            <a:ext cx="4351322" cy="312395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609600" y="3299671"/>
            <a:ext cx="3832184" cy="2462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defTabSz="914378"/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Management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with over 10 NLD providers for backbone communication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BSNL/MTNL, Bharti, Tata Communications, Vodafone, Reliance, PowerGrid, RailTel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degree carrier engagement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of managing multiple physical access media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C7BF2D-16E2-43B5-9E39-DD0FF2713CD1}"/>
              </a:ext>
            </a:extLst>
          </p:cNvPr>
          <p:cNvSpPr/>
          <p:nvPr/>
        </p:nvSpPr>
        <p:spPr>
          <a:xfrm>
            <a:off x="8305800" y="943968"/>
            <a:ext cx="3172118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5C7E11-8438-4996-B8CA-D0E5C3FF46DE}"/>
              </a:ext>
            </a:extLst>
          </p:cNvPr>
          <p:cNvSpPr/>
          <p:nvPr/>
        </p:nvSpPr>
        <p:spPr>
          <a:xfrm>
            <a:off x="8356968" y="1158279"/>
            <a:ext cx="3149232" cy="152314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of Operations</a:t>
            </a:r>
          </a:p>
          <a:p>
            <a:pPr marL="214313" indent="-214313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600 managed Enterprise customers</a:t>
            </a:r>
          </a:p>
          <a:p>
            <a:pPr marL="214313" indent="-214313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1.35 Lacs+ Enterprise connections implemented</a:t>
            </a:r>
          </a:p>
          <a:p>
            <a:pPr marL="214313" indent="-214313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76,000+ managed customer links</a:t>
            </a:r>
          </a:p>
          <a:p>
            <a:pPr marL="214313" indent="-214313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44,650+ managed CPE </a:t>
            </a:r>
          </a:p>
          <a:p>
            <a:pPr marL="214313" indent="-214313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of managing Carrier Network Infrastructure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B182AFD-BECE-F540-9042-86D843CA1509}"/>
              </a:ext>
            </a:extLst>
          </p:cNvPr>
          <p:cNvSpPr/>
          <p:nvPr/>
        </p:nvSpPr>
        <p:spPr>
          <a:xfrm>
            <a:off x="6248400" y="1157786"/>
            <a:ext cx="5181600" cy="289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214BD7-64B2-7049-9688-37653BBE354A}"/>
              </a:ext>
            </a:extLst>
          </p:cNvPr>
          <p:cNvSpPr/>
          <p:nvPr/>
        </p:nvSpPr>
        <p:spPr>
          <a:xfrm>
            <a:off x="423329" y="4205786"/>
            <a:ext cx="3813052" cy="21188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33F12A-95D6-D74A-AA90-D4A089891A30}"/>
              </a:ext>
            </a:extLst>
          </p:cNvPr>
          <p:cNvSpPr/>
          <p:nvPr/>
        </p:nvSpPr>
        <p:spPr>
          <a:xfrm>
            <a:off x="4427270" y="4205786"/>
            <a:ext cx="3421330" cy="21188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860136-2C1B-CD42-8E19-701CDD06591A}"/>
              </a:ext>
            </a:extLst>
          </p:cNvPr>
          <p:cNvSpPr/>
          <p:nvPr/>
        </p:nvSpPr>
        <p:spPr>
          <a:xfrm>
            <a:off x="8008670" y="4205786"/>
            <a:ext cx="3421330" cy="21188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3329" y="1157787"/>
            <a:ext cx="5638800" cy="2957012"/>
          </a:xfrm>
          <a:prstGeom prst="rect">
            <a:avLst/>
          </a:prstGeom>
          <a:blipFill rotWithShape="1">
            <a:blip r:embed="rId2" cstate="print"/>
            <a:srcRect/>
            <a:stretch>
              <a:fillRect t="-2000" b="-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6523514" y="1542770"/>
            <a:ext cx="4906486" cy="198710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defTabSz="914378">
              <a:lnSpc>
                <a:spcPct val="150000"/>
              </a:lnSpc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Deep Engineering Expertise</a:t>
            </a:r>
          </a:p>
          <a:p>
            <a:pPr marL="171446" indent="-171446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Deep Cisco expertise-CCNA, CCIE</a:t>
            </a:r>
          </a:p>
          <a:p>
            <a:pPr marL="171446" indent="-171446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Integrated SDN CoE</a:t>
            </a:r>
          </a:p>
          <a:p>
            <a:pPr marL="171446" indent="-171446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Advanced L2/L3 Engg</a:t>
            </a:r>
          </a:p>
          <a:p>
            <a:pPr marL="171446" indent="-171446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L1 teams trained in FLT on diverse media</a:t>
            </a:r>
          </a:p>
          <a:p>
            <a:pPr marL="171446" indent="-171446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Experience in deployment of Hybrid Management models</a:t>
            </a:r>
          </a:p>
          <a:p>
            <a:pPr marL="171446" indent="-171446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20BBE4-4F88-4784-87F1-F71D1D1FAE24}"/>
              </a:ext>
            </a:extLst>
          </p:cNvPr>
          <p:cNvSpPr/>
          <p:nvPr/>
        </p:nvSpPr>
        <p:spPr>
          <a:xfrm>
            <a:off x="571749" y="4480363"/>
            <a:ext cx="35162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>
              <a:buClr>
                <a:schemeClr val="tx1"/>
              </a:buClr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Project Management</a:t>
            </a:r>
          </a:p>
          <a:p>
            <a:pPr marL="228594" indent="-228594" defTabSz="9143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PMI framework-based Project governance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228594" indent="-228594" defTabSz="9143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Dedicated Project  team for planning &amp; Control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228594" indent="-228594" defTabSz="9143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Integrated tools to track, monitor and report on the project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228594" indent="-228594" defTabSz="9143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Dedicated Project Execution team and logistic teams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0600" y="4571998"/>
            <a:ext cx="2964990" cy="129540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defTabSz="914378">
              <a:buClr>
                <a:schemeClr val="tx1"/>
              </a:buClr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Extensive Field Teams</a:t>
            </a:r>
          </a:p>
          <a:p>
            <a:pPr marL="171446" indent="-171446" defTabSz="9143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1300+ trained engineers on field, covering over 400 manned locations</a:t>
            </a:r>
          </a:p>
          <a:p>
            <a:pPr marL="171446" indent="-171446" defTabSz="9143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Project teams that deliver customer centric projects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DB90F3-D5A8-4366-9232-B4473FE31B42}"/>
              </a:ext>
            </a:extLst>
          </p:cNvPr>
          <p:cNvSpPr/>
          <p:nvPr/>
        </p:nvSpPr>
        <p:spPr>
          <a:xfrm>
            <a:off x="8196780" y="4225968"/>
            <a:ext cx="3124200" cy="179139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defTabSz="914378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Business Relationship Management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Extensive Quarterly Business &amp; Service Reviews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Proactive solution &amp; service enhancement recommendations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Proactive Network cost optimization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Our Network Expertise &amp; Skill Set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03768"/>
              </p:ext>
            </p:extLst>
          </p:nvPr>
        </p:nvGraphicFramePr>
        <p:xfrm>
          <a:off x="496566" y="1295400"/>
          <a:ext cx="10896600" cy="505518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642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2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6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Design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Build/Integration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Managed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Service Provider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Security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consolidation transformation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of Post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IDRBT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Stock Exchange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India Assurance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Oriental Insurance Company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Syndicate Bank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Commercial Bank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Bank of India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Oriental Bank of Commerce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Muthoot Fincorp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Union Bank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4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 Overseas Bank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7200" y="312005"/>
            <a:ext cx="9757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Network References &amp; Transformation Capabilities</a:t>
            </a:r>
            <a:endParaRPr lang="en-IN" sz="2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Sify DDoS Capabilities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8219" y="1676400"/>
            <a:ext cx="9572382" cy="396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96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38200" y="2057400"/>
            <a:ext cx="10241752" cy="4032417"/>
            <a:chOff x="946919" y="1758785"/>
            <a:chExt cx="10241752" cy="403241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5B869F9-8762-6640-95C6-68F65988B88D}"/>
                </a:ext>
              </a:extLst>
            </p:cNvPr>
            <p:cNvSpPr/>
            <p:nvPr/>
          </p:nvSpPr>
          <p:spPr bwMode="auto">
            <a:xfrm>
              <a:off x="946919" y="2579524"/>
              <a:ext cx="2500312" cy="321167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Carrier agnostic Overlay architecture.</a:t>
              </a:r>
            </a:p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Multi-transport support.</a:t>
              </a:r>
            </a:p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Centralized control &amp; Monitoring.</a:t>
              </a:r>
            </a:p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Unique topologies per segment.</a:t>
              </a:r>
            </a:p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Encryption, segmentation and service chains</a:t>
              </a:r>
            </a:p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 off-ramping</a:t>
              </a:r>
            </a:p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0C79446-8379-1C41-B87B-4FA5664D5CBF}"/>
                </a:ext>
              </a:extLst>
            </p:cNvPr>
            <p:cNvSpPr/>
            <p:nvPr/>
          </p:nvSpPr>
          <p:spPr bwMode="auto">
            <a:xfrm>
              <a:off x="946919" y="1758785"/>
              <a:ext cx="2500312" cy="661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Agile &amp; Flexible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CC6500-9A35-C14C-96D4-9AA3F05FE06A}"/>
                </a:ext>
              </a:extLst>
            </p:cNvPr>
            <p:cNvSpPr/>
            <p:nvPr/>
          </p:nvSpPr>
          <p:spPr bwMode="auto">
            <a:xfrm>
              <a:off x="3527399" y="2579523"/>
              <a:ext cx="2500312" cy="321167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 aware routing.</a:t>
              </a:r>
            </a:p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 based policies.</a:t>
              </a:r>
            </a:p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 visibility &amp; recognition.</a:t>
              </a:r>
            </a:p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Real-time enforcement of App SLA.</a:t>
              </a:r>
            </a:p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Centralized policy control.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49E22ED-C55B-0344-B750-0B5B991BE006}"/>
                </a:ext>
              </a:extLst>
            </p:cNvPr>
            <p:cNvSpPr/>
            <p:nvPr/>
          </p:nvSpPr>
          <p:spPr bwMode="auto">
            <a:xfrm>
              <a:off x="3527399" y="1758785"/>
              <a:ext cx="2500312" cy="661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 centric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B6B2513-FA73-144A-9045-53B986D4588A}"/>
                </a:ext>
              </a:extLst>
            </p:cNvPr>
            <p:cNvSpPr/>
            <p:nvPr/>
          </p:nvSpPr>
          <p:spPr bwMode="auto">
            <a:xfrm>
              <a:off x="6107879" y="2579523"/>
              <a:ext cx="2500312" cy="321167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Continuous quality assessment.&amp; path liveliness</a:t>
              </a:r>
            </a:p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Consolidates multi provider WAN as a single fabric.</a:t>
              </a:r>
            </a:p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Faster convergence of application traffic.</a:t>
              </a:r>
            </a:p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Bandwidth augmentation with Active/Active utilization.</a:t>
              </a:r>
            </a:p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TCP optimization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ADE66C0-6E18-064A-A2B0-72922A7BE596}"/>
                </a:ext>
              </a:extLst>
            </p:cNvPr>
            <p:cNvSpPr/>
            <p:nvPr/>
          </p:nvSpPr>
          <p:spPr bwMode="auto">
            <a:xfrm>
              <a:off x="6107879" y="1758785"/>
              <a:ext cx="2500312" cy="661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Performance aware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355E93-99D8-4C40-8831-DB37234C6E66}"/>
                </a:ext>
              </a:extLst>
            </p:cNvPr>
            <p:cNvSpPr/>
            <p:nvPr/>
          </p:nvSpPr>
          <p:spPr bwMode="auto">
            <a:xfrm>
              <a:off x="8688359" y="2579523"/>
              <a:ext cx="2500312" cy="321167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 platforms enabling physical or virtual CPE.</a:t>
              </a:r>
            </a:p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Zero touch provisioning.</a:t>
              </a:r>
            </a:p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Centralized configuration.</a:t>
              </a:r>
            </a:p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Agility for operations with analytics.</a:t>
              </a:r>
            </a:p>
            <a:p>
              <a:pPr marL="285744" indent="-285744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Interoperable with legacy.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E1BF50F-7D03-2B45-917C-0DD71103E6E5}"/>
                </a:ext>
              </a:extLst>
            </p:cNvPr>
            <p:cNvSpPr/>
            <p:nvPr/>
          </p:nvSpPr>
          <p:spPr bwMode="auto">
            <a:xfrm>
              <a:off x="8688359" y="1758785"/>
              <a:ext cx="2500312" cy="661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 based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37623743-E681-E843-80EC-C92E8CE07CF9}"/>
              </a:ext>
            </a:extLst>
          </p:cNvPr>
          <p:cNvSpPr/>
          <p:nvPr/>
        </p:nvSpPr>
        <p:spPr>
          <a:xfrm>
            <a:off x="831049" y="1129014"/>
            <a:ext cx="10446551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IN" sz="1467" dirty="0">
                <a:latin typeface="Arial" panose="020B0604020202020204" pitchFamily="34" charset="0"/>
                <a:cs typeface="Arial" panose="020B0604020202020204" pitchFamily="34" charset="0"/>
              </a:rPr>
              <a:t>Deliver Customer Value, Not Just Cost Efficiency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IN" sz="1467" dirty="0">
                <a:latin typeface="Arial" panose="020B0604020202020204" pitchFamily="34" charset="0"/>
                <a:cs typeface="Arial" panose="020B0604020202020204" pitchFamily="34" charset="0"/>
              </a:rPr>
              <a:t>Unify Managed services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IN" sz="1467" dirty="0">
                <a:latin typeface="Arial" panose="020B0604020202020204" pitchFamily="34" charset="0"/>
                <a:cs typeface="Arial" panose="020B0604020202020204" pitchFamily="34" charset="0"/>
              </a:rPr>
              <a:t>Key enabler for Digital transformation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WAN Transformation with Sify Managed SDWAN</a:t>
            </a:r>
            <a:endParaRPr lang="en-IN" sz="2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69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Sify Managed SDWAN: Value Propositions</a:t>
            </a:r>
            <a:endParaRPr lang="en-IN" sz="2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B70DAA-A609-EA42-82D0-AE6DCAB22B9D}"/>
              </a:ext>
            </a:extLst>
          </p:cNvPr>
          <p:cNvGrpSpPr/>
          <p:nvPr/>
        </p:nvGrpSpPr>
        <p:grpSpPr>
          <a:xfrm>
            <a:off x="609600" y="1524001"/>
            <a:ext cx="2415671" cy="1457317"/>
            <a:chOff x="332016" y="885248"/>
            <a:chExt cx="1800451" cy="1018268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1FEB96F-1C07-0248-AC2F-2148B736995F}"/>
                </a:ext>
              </a:extLst>
            </p:cNvPr>
            <p:cNvSpPr/>
            <p:nvPr/>
          </p:nvSpPr>
          <p:spPr>
            <a:xfrm>
              <a:off x="487680" y="957940"/>
              <a:ext cx="1644787" cy="600767"/>
            </a:xfrm>
            <a:prstGeom prst="roundRect">
              <a:avLst/>
            </a:prstGeom>
            <a:solidFill>
              <a:srgbClr val="5B9BD5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506020102020204" pitchFamily="34" charset="0"/>
                  <a:ea typeface="+mn-ea"/>
                  <a:cs typeface="Arial" panose="020B0604020202020204" pitchFamily="34" charset="0"/>
                </a:rPr>
                <a:t>Connectivity-centric  to App centric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C8A8CCE-C83A-6641-AF01-7FD0B0B1607C}"/>
                </a:ext>
              </a:extLst>
            </p:cNvPr>
            <p:cNvSpPr/>
            <p:nvPr/>
          </p:nvSpPr>
          <p:spPr>
            <a:xfrm>
              <a:off x="332016" y="885248"/>
              <a:ext cx="282226" cy="258132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5060201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D355D1C-B589-3741-9A12-5813014658AA}"/>
                </a:ext>
              </a:extLst>
            </p:cNvPr>
            <p:cNvSpPr/>
            <p:nvPr/>
          </p:nvSpPr>
          <p:spPr>
            <a:xfrm>
              <a:off x="468596" y="1495616"/>
              <a:ext cx="1663871" cy="4079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606A74"/>
                  </a:solidFill>
                  <a:effectLst/>
                  <a:uLnTx/>
                  <a:uFillTx/>
                  <a:latin typeface="Arial Narrow" panose="020B0506020102020204" pitchFamily="34" charset="0"/>
                  <a:cs typeface="Arial" panose="020B0604020202020204" pitchFamily="34" charset="0"/>
                </a:rPr>
                <a:t>Discover , understand needs and manage performance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3DA6B4-2007-454F-A3F4-D9480B2FA383}"/>
              </a:ext>
            </a:extLst>
          </p:cNvPr>
          <p:cNvGrpSpPr/>
          <p:nvPr/>
        </p:nvGrpSpPr>
        <p:grpSpPr>
          <a:xfrm>
            <a:off x="4590844" y="1524000"/>
            <a:ext cx="2407088" cy="1464782"/>
            <a:chOff x="2681009" y="894736"/>
            <a:chExt cx="1794053" cy="1023483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B467BC3B-1B0D-0F4C-A5B1-903CBD1E22CC}"/>
                </a:ext>
              </a:extLst>
            </p:cNvPr>
            <p:cNvSpPr/>
            <p:nvPr/>
          </p:nvSpPr>
          <p:spPr>
            <a:xfrm>
              <a:off x="2812857" y="940523"/>
              <a:ext cx="1662205" cy="600766"/>
            </a:xfrm>
            <a:prstGeom prst="roundRect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506020102020204" pitchFamily="34" charset="0"/>
                  <a:ea typeface="+mn-ea"/>
                  <a:cs typeface="Arial" panose="020B0604020202020204" pitchFamily="34" charset="0"/>
                </a:rPr>
                <a:t>Cloud Enablement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F984DF-4CF8-A241-9374-9CE6DF77DC0F}"/>
                </a:ext>
              </a:extLst>
            </p:cNvPr>
            <p:cNvSpPr/>
            <p:nvPr/>
          </p:nvSpPr>
          <p:spPr>
            <a:xfrm>
              <a:off x="2681009" y="894736"/>
              <a:ext cx="282226" cy="258132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5060201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CEC3BE0-8120-7A45-A2BB-94CEAE5F038E}"/>
                </a:ext>
              </a:extLst>
            </p:cNvPr>
            <p:cNvSpPr/>
            <p:nvPr/>
          </p:nvSpPr>
          <p:spPr>
            <a:xfrm>
              <a:off x="2812857" y="1541289"/>
              <a:ext cx="1662205" cy="376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606A74"/>
                  </a:solidFill>
                  <a:effectLst/>
                  <a:uLnTx/>
                  <a:uFillTx/>
                  <a:latin typeface="Arial Narrow" panose="020B0506020102020204" pitchFamily="34" charset="0"/>
                  <a:cs typeface="Arial" panose="020B0604020202020204" pitchFamily="34" charset="0"/>
                </a:rPr>
                <a:t>Facilitate &amp; manage performance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AC571-8046-A849-B3CE-EABD210D2803}"/>
              </a:ext>
            </a:extLst>
          </p:cNvPr>
          <p:cNvGrpSpPr/>
          <p:nvPr/>
        </p:nvGrpSpPr>
        <p:grpSpPr>
          <a:xfrm>
            <a:off x="8509899" y="1524000"/>
            <a:ext cx="2436558" cy="1445319"/>
            <a:chOff x="6577329" y="946734"/>
            <a:chExt cx="1816018" cy="1009884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A9E438F-51FE-1F48-A608-28B7B1FD50CA}"/>
                </a:ext>
              </a:extLst>
            </p:cNvPr>
            <p:cNvSpPr/>
            <p:nvPr/>
          </p:nvSpPr>
          <p:spPr>
            <a:xfrm>
              <a:off x="6731142" y="979051"/>
              <a:ext cx="1662205" cy="600766"/>
            </a:xfrm>
            <a:prstGeom prst="roundRect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506020102020204" pitchFamily="34" charset="0"/>
                  <a:ea typeface="+mn-ea"/>
                  <a:cs typeface="Arial" panose="020B0604020202020204" pitchFamily="34" charset="0"/>
                </a:rPr>
                <a:t>Difficult to simplified operations 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5C4FA80-1CE0-C94A-8F77-E3B3B2B6D052}"/>
                </a:ext>
              </a:extLst>
            </p:cNvPr>
            <p:cNvSpPr/>
            <p:nvPr/>
          </p:nvSpPr>
          <p:spPr>
            <a:xfrm>
              <a:off x="6577329" y="946734"/>
              <a:ext cx="282226" cy="258132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5060201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F073C23-D4CE-8147-8F85-800B4C59C0E0}"/>
                </a:ext>
              </a:extLst>
            </p:cNvPr>
            <p:cNvSpPr/>
            <p:nvPr/>
          </p:nvSpPr>
          <p:spPr>
            <a:xfrm>
              <a:off x="6764911" y="1579688"/>
              <a:ext cx="1560483" cy="376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606A74"/>
                  </a:solidFill>
                  <a:effectLst/>
                  <a:uLnTx/>
                  <a:uFillTx/>
                  <a:latin typeface="Arial Narrow" panose="020B0506020102020204" pitchFamily="34" charset="0"/>
                  <a:cs typeface="Arial" panose="020B0604020202020204" pitchFamily="34" charset="0"/>
                </a:rPr>
                <a:t>Automation, programmability, consolidation and agility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E7123F-9CA4-D240-AC02-6155F651E3C2}"/>
              </a:ext>
            </a:extLst>
          </p:cNvPr>
          <p:cNvGrpSpPr/>
          <p:nvPr/>
        </p:nvGrpSpPr>
        <p:grpSpPr>
          <a:xfrm>
            <a:off x="661891" y="3382917"/>
            <a:ext cx="2348390" cy="1468454"/>
            <a:chOff x="728044" y="2567939"/>
            <a:chExt cx="1750304" cy="1026049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7414104E-5565-AA4C-9903-B2FB6145DE01}"/>
                </a:ext>
              </a:extLst>
            </p:cNvPr>
            <p:cNvSpPr/>
            <p:nvPr/>
          </p:nvSpPr>
          <p:spPr>
            <a:xfrm>
              <a:off x="798704" y="2632180"/>
              <a:ext cx="1679644" cy="578937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506020102020204" pitchFamily="34" charset="0"/>
                  <a:ea typeface="+mn-ea"/>
                  <a:cs typeface="Arial" panose="020B0604020202020204" pitchFamily="34" charset="0"/>
                </a:rPr>
                <a:t>Inflexible to Flexible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85DF874-F5A8-B048-9758-2C168A1015DF}"/>
                </a:ext>
              </a:extLst>
            </p:cNvPr>
            <p:cNvSpPr/>
            <p:nvPr/>
          </p:nvSpPr>
          <p:spPr>
            <a:xfrm>
              <a:off x="728044" y="2567939"/>
              <a:ext cx="282226" cy="258132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5060201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819519F-92A8-D34D-91C9-84585947327E}"/>
                </a:ext>
              </a:extLst>
            </p:cNvPr>
            <p:cNvSpPr/>
            <p:nvPr/>
          </p:nvSpPr>
          <p:spPr>
            <a:xfrm>
              <a:off x="798704" y="3217058"/>
              <a:ext cx="1613570" cy="376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606A74"/>
                  </a:solidFill>
                  <a:effectLst/>
                  <a:uLnTx/>
                  <a:uFillTx/>
                  <a:latin typeface="Arial Narrow" panose="020B0506020102020204" pitchFamily="34" charset="0"/>
                  <a:cs typeface="Arial" panose="020B0604020202020204" pitchFamily="34" charset="0"/>
                </a:rPr>
                <a:t>Hybrid WAN, Topologies, Physical/Virtual, convergence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A382F4-7D0E-064D-8FA7-0A83BA1BEEAF}"/>
              </a:ext>
            </a:extLst>
          </p:cNvPr>
          <p:cNvGrpSpPr/>
          <p:nvPr/>
        </p:nvGrpSpPr>
        <p:grpSpPr>
          <a:xfrm>
            <a:off x="4626696" y="3382916"/>
            <a:ext cx="2361109" cy="1527135"/>
            <a:chOff x="3647110" y="2547672"/>
            <a:chExt cx="1759784" cy="1067051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882123F-DC96-8D41-949B-18B56552E8AB}"/>
                </a:ext>
              </a:extLst>
            </p:cNvPr>
            <p:cNvSpPr/>
            <p:nvPr/>
          </p:nvSpPr>
          <p:spPr>
            <a:xfrm>
              <a:off x="3727250" y="2631827"/>
              <a:ext cx="1679644" cy="578937"/>
            </a:xfrm>
            <a:prstGeom prst="roundRect">
              <a:avLst/>
            </a:prstGeom>
            <a:solidFill>
              <a:srgbClr val="A5A5A5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506020102020204" pitchFamily="34" charset="0"/>
                  <a:ea typeface="+mn-ea"/>
                  <a:cs typeface="Arial" panose="020B0604020202020204" pitchFamily="34" charset="0"/>
                </a:rPr>
                <a:t>Visibility &amp; Analytics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FE0A6F1-7FEB-C84E-9751-0156D64D820E}"/>
                </a:ext>
              </a:extLst>
            </p:cNvPr>
            <p:cNvSpPr/>
            <p:nvPr/>
          </p:nvSpPr>
          <p:spPr>
            <a:xfrm>
              <a:off x="3647110" y="2547672"/>
              <a:ext cx="282226" cy="258132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5060201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7EAA31-697A-B745-B14F-9FE61299A9E4}"/>
                </a:ext>
              </a:extLst>
            </p:cNvPr>
            <p:cNvSpPr/>
            <p:nvPr/>
          </p:nvSpPr>
          <p:spPr>
            <a:xfrm>
              <a:off x="3760287" y="3237793"/>
              <a:ext cx="1613570" cy="376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606A74"/>
                  </a:solidFill>
                  <a:effectLst/>
                  <a:uLnTx/>
                  <a:uFillTx/>
                  <a:latin typeface="Arial Narrow" panose="020B0506020102020204" pitchFamily="34" charset="0"/>
                  <a:cs typeface="Arial" panose="020B0604020202020204" pitchFamily="34" charset="0"/>
                </a:rPr>
                <a:t>Behaviours, Trends and feedback loops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711446-AE81-2545-B7B6-D965E9A000DA}"/>
              </a:ext>
            </a:extLst>
          </p:cNvPr>
          <p:cNvGrpSpPr/>
          <p:nvPr/>
        </p:nvGrpSpPr>
        <p:grpSpPr>
          <a:xfrm>
            <a:off x="8518212" y="3382916"/>
            <a:ext cx="2454588" cy="1527134"/>
            <a:chOff x="3577438" y="2547672"/>
            <a:chExt cx="1829456" cy="106705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498AE98-3A0A-C044-85C1-F777801AE2E3}"/>
                </a:ext>
              </a:extLst>
            </p:cNvPr>
            <p:cNvSpPr/>
            <p:nvPr/>
          </p:nvSpPr>
          <p:spPr>
            <a:xfrm>
              <a:off x="3727250" y="2631827"/>
              <a:ext cx="1679644" cy="578937"/>
            </a:xfrm>
            <a:prstGeom prst="roundRect">
              <a:avLst/>
            </a:prstGeom>
            <a:solidFill>
              <a:srgbClr val="00B0F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506020102020204" pitchFamily="34" charset="0"/>
                  <a:ea typeface="+mn-ea"/>
                  <a:cs typeface="Arial" panose="020B0604020202020204" pitchFamily="34" charset="0"/>
                </a:rPr>
                <a:t>Security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56617D2-58BB-DB40-858D-8F550FE64A1B}"/>
                </a:ext>
              </a:extLst>
            </p:cNvPr>
            <p:cNvSpPr/>
            <p:nvPr/>
          </p:nvSpPr>
          <p:spPr>
            <a:xfrm>
              <a:off x="3577438" y="2547672"/>
              <a:ext cx="282226" cy="258132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5060201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575C0F-C7DD-E34D-8A3F-56C28344EC64}"/>
                </a:ext>
              </a:extLst>
            </p:cNvPr>
            <p:cNvSpPr/>
            <p:nvPr/>
          </p:nvSpPr>
          <p:spPr>
            <a:xfrm>
              <a:off x="3760287" y="3237793"/>
              <a:ext cx="1613570" cy="376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33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506020102020204" pitchFamily="34" charset="0"/>
                  <a:cs typeface="Arial" panose="020B0604020202020204" pitchFamily="34" charset="0"/>
                </a:rPr>
                <a:t>Cloud perimeter branch and user security.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1A9F0DF-49CF-8047-B74D-D12F63E90FA0}"/>
              </a:ext>
            </a:extLst>
          </p:cNvPr>
          <p:cNvSpPr txBox="1"/>
          <p:nvPr/>
        </p:nvSpPr>
        <p:spPr>
          <a:xfrm>
            <a:off x="661891" y="5486400"/>
            <a:ext cx="10266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Managed services to drive efficiencies, lead engagements through insights and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value beyond cost economics.</a:t>
            </a:r>
          </a:p>
        </p:txBody>
      </p:sp>
    </p:spTree>
    <p:extLst>
      <p:ext uri="{BB962C8B-B14F-4D97-AF65-F5344CB8AC3E}">
        <p14:creationId xmlns:p14="http://schemas.microsoft.com/office/powerpoint/2010/main" val="2717274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Our Security Services Engagement Models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6DD70A12-6807-4C4B-BF6E-59A220349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889"/>
          <a:stretch/>
        </p:blipFill>
        <p:spPr>
          <a:xfrm>
            <a:off x="453024" y="886783"/>
            <a:ext cx="11125200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079459"/>
              </p:ext>
            </p:extLst>
          </p:nvPr>
        </p:nvGraphicFramePr>
        <p:xfrm>
          <a:off x="453024" y="1066800"/>
          <a:ext cx="10980055" cy="5391154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782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890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115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I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  <a:r>
                        <a:rPr lang="en-IN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Customers</a:t>
                      </a:r>
                    </a:p>
                  </a:txBody>
                  <a:tcPr marL="121921" marR="121921" marT="60960" marB="609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 Security Consulting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Transformation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Operations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Response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Solution Landscape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25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Syndicate Bank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PIM, DLP,VA PT, Network Forensics,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517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AV, DLP,Web Security, PIM, MDM, AD, APT, DDOS, WAF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38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DHFL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SIEM,WAF,DAM,PIM,DLP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8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38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PIM, WAF, APT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30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PNB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DLP, PIM, Config Management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38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Threat Protection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30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 Bupa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SOC, APT, Firewall, DRM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128141"/>
                  </a:ext>
                </a:extLst>
              </a:tr>
              <a:tr h="38338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ONGC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 Security, Firewalls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376364"/>
                  </a:ext>
                </a:extLst>
              </a:tr>
              <a:tr h="43530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IOCL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Firewall, Web Security, SLB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262889"/>
                  </a:ext>
                </a:extLst>
              </a:tr>
              <a:tr h="38338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NTPC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NIPS, PIM,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6664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5"/>
            <a:ext cx="9757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Security Services Execution Proof Points</a:t>
            </a:r>
            <a:endParaRPr lang="en-IN" sz="2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62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Our Tools and Automation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9019413" y="6356358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528DF-D215-450C-9DB5-2AB96B301B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33CC71-654F-4133-8365-50F4C48419E5}"/>
              </a:ext>
            </a:extLst>
          </p:cNvPr>
          <p:cNvSpPr/>
          <p:nvPr/>
        </p:nvSpPr>
        <p:spPr>
          <a:xfrm>
            <a:off x="3680595" y="3578655"/>
            <a:ext cx="2643187" cy="1272143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VMware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Citrix XenServer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Microsoft Hyper-V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Oracle Solaris  Zones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IBM PowerVM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Red Hat Enterprise Virtualization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B2F199-42D9-4050-B36D-40E92C3C67FD}"/>
              </a:ext>
            </a:extLst>
          </p:cNvPr>
          <p:cNvSpPr/>
          <p:nvPr/>
        </p:nvSpPr>
        <p:spPr>
          <a:xfrm>
            <a:off x="3680595" y="1700480"/>
            <a:ext cx="1320799" cy="14260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SAP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Microsoft Exchange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IBM WebSphere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Apache Tomcat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Microsoft IIS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JBoss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C15320-7686-47A7-A5D3-9DAECBCCA260}"/>
              </a:ext>
            </a:extLst>
          </p:cNvPr>
          <p:cNvSpPr/>
          <p:nvPr/>
        </p:nvSpPr>
        <p:spPr>
          <a:xfrm>
            <a:off x="3628207" y="1253511"/>
            <a:ext cx="2746375" cy="40005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cap="all" dirty="0">
                <a:solidFill>
                  <a:schemeClr val="accent6">
                    <a:lumMod val="50000"/>
                  </a:schemeClr>
                </a:solidFill>
              </a:rPr>
              <a:t>Application Monitoring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4765233-D750-4179-94A9-01B8E4D86F70}"/>
              </a:ext>
            </a:extLst>
          </p:cNvPr>
          <p:cNvSpPr/>
          <p:nvPr/>
        </p:nvSpPr>
        <p:spPr>
          <a:xfrm>
            <a:off x="3628207" y="3103993"/>
            <a:ext cx="2746375" cy="3984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cap="all" dirty="0">
                <a:solidFill>
                  <a:schemeClr val="accent6">
                    <a:lumMod val="50000"/>
                  </a:schemeClr>
                </a:solidFill>
              </a:rPr>
              <a:t>Virtualization Monitoring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884A7FC-FF81-469A-944F-06AF8FAF5FD7}"/>
              </a:ext>
            </a:extLst>
          </p:cNvPr>
          <p:cNvSpPr/>
          <p:nvPr/>
        </p:nvSpPr>
        <p:spPr>
          <a:xfrm>
            <a:off x="9284823" y="1700481"/>
            <a:ext cx="1585912" cy="145167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Private</a:t>
            </a:r>
          </a:p>
          <a:p>
            <a:pPr lvl="1" indent="-171450">
              <a:spcAft>
                <a:spcPts val="400"/>
              </a:spcAft>
              <a:buFont typeface="Lucida Grande"/>
              <a:buChar char="-"/>
              <a:defRPr/>
            </a:pPr>
            <a:r>
              <a:rPr lang="en-US" sz="900" dirty="0">
                <a:ea typeface="Arial Unicode MS" pitchFamily="34" charset="-128"/>
                <a:cs typeface="Arial Unicode MS" pitchFamily="34" charset="-128"/>
              </a:rPr>
              <a:t>Flexpod, Vblock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Public</a:t>
            </a:r>
          </a:p>
          <a:p>
            <a:pPr lvl="1" indent="-171450">
              <a:spcAft>
                <a:spcPts val="400"/>
              </a:spcAft>
              <a:buFont typeface="Lucida Grande"/>
              <a:buChar char="-"/>
              <a:defRPr/>
            </a:pPr>
            <a:r>
              <a:rPr lang="en-US" sz="900" dirty="0">
                <a:ea typeface="Arial Unicode MS" pitchFamily="34" charset="-128"/>
                <a:cs typeface="Arial Unicode MS" pitchFamily="34" charset="-128"/>
              </a:rPr>
              <a:t>Amazon, Rackspace, MS Azure, Google App Engine, Google Apps, SFDC CRM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Citrix CloudPlatform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54FB34B-AD88-4ACD-A484-8E67506C00DE}"/>
              </a:ext>
            </a:extLst>
          </p:cNvPr>
          <p:cNvSpPr/>
          <p:nvPr/>
        </p:nvSpPr>
        <p:spPr>
          <a:xfrm>
            <a:off x="9284823" y="3620462"/>
            <a:ext cx="2814637" cy="707886"/>
          </a:xfrm>
          <a:prstGeom prst="rect">
            <a:avLst/>
          </a:prstGeom>
          <a:effectLst/>
        </p:spPr>
        <p:txBody>
          <a:bodyPr wrap="square" numCol="2">
            <a:spAutoFit/>
          </a:bodyPr>
          <a:lstStyle/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Oracle DB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Microsoft SQL Server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Informix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IBM DB2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MySQL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Sybase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8A873C-4E6E-4AF6-800D-034059C11A10}"/>
              </a:ext>
            </a:extLst>
          </p:cNvPr>
          <p:cNvSpPr/>
          <p:nvPr/>
        </p:nvSpPr>
        <p:spPr>
          <a:xfrm>
            <a:off x="9226086" y="1253511"/>
            <a:ext cx="274637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cap="all" dirty="0">
                <a:solidFill>
                  <a:schemeClr val="accent6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CLOUD MONITORING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1D6D7DE-3E40-48EB-B632-031642A54976}"/>
              </a:ext>
            </a:extLst>
          </p:cNvPr>
          <p:cNvSpPr/>
          <p:nvPr/>
        </p:nvSpPr>
        <p:spPr>
          <a:xfrm>
            <a:off x="9226086" y="3103993"/>
            <a:ext cx="2746375" cy="39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cap="all" dirty="0">
                <a:solidFill>
                  <a:schemeClr val="accent6">
                    <a:lumMod val="50000"/>
                  </a:schemeClr>
                </a:solidFill>
              </a:rPr>
              <a:t>Database Monitoring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C1AEBD-1A5A-44F3-90DE-DC5658A4875D}"/>
              </a:ext>
            </a:extLst>
          </p:cNvPr>
          <p:cNvSpPr/>
          <p:nvPr/>
        </p:nvSpPr>
        <p:spPr>
          <a:xfrm>
            <a:off x="6563494" y="1700480"/>
            <a:ext cx="2635250" cy="1395254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Microsoft Windows Server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Linux/Unix</a:t>
            </a:r>
          </a:p>
          <a:p>
            <a:pPr lvl="1" indent="-171450">
              <a:spcAft>
                <a:spcPts val="400"/>
              </a:spcAft>
              <a:buFont typeface="Lucida Grande"/>
              <a:buChar char="-"/>
              <a:defRPr/>
            </a:pPr>
            <a:r>
              <a:rPr lang="fr-FR" sz="900" dirty="0">
                <a:ea typeface="Arial Unicode MS" pitchFamily="34" charset="-128"/>
                <a:cs typeface="Arial Unicode MS" pitchFamily="34" charset="-128"/>
              </a:rPr>
              <a:t>Solaris, AIX, HP-UX, Linux, Sinix, Tru64 UNIX, Red Hat</a:t>
            </a:r>
            <a:endParaRPr lang="en-US" sz="900" dirty="0">
              <a:ea typeface="Arial Unicode MS" pitchFamily="34" charset="-128"/>
              <a:cs typeface="Arial Unicode MS" pitchFamily="34" charset="-128"/>
            </a:endParaRP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Cisco Unified Computing System (UCS)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IBM Power Systems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Novell Open Enterprise Server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AD56689-0ED3-405C-A215-B31B8A8823A6}"/>
              </a:ext>
            </a:extLst>
          </p:cNvPr>
          <p:cNvSpPr/>
          <p:nvPr/>
        </p:nvSpPr>
        <p:spPr>
          <a:xfrm>
            <a:off x="6563495" y="3578656"/>
            <a:ext cx="2643187" cy="1066959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Router and Switch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Network Response Time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Cisco Qo5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Cisco IP SLA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Flow Analysis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CA5BB2-B1CC-4688-9ED3-FB1C5A1FDF61}"/>
              </a:ext>
            </a:extLst>
          </p:cNvPr>
          <p:cNvSpPr/>
          <p:nvPr/>
        </p:nvSpPr>
        <p:spPr>
          <a:xfrm>
            <a:off x="6504039" y="1253799"/>
            <a:ext cx="2746755" cy="3981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cap="all" dirty="0">
                <a:solidFill>
                  <a:schemeClr val="accent6">
                    <a:lumMod val="50000"/>
                  </a:schemeClr>
                </a:solidFill>
              </a:rPr>
              <a:t>SERVER MONITORING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67062F-D598-4DD2-9336-490C4A875DE0}"/>
              </a:ext>
            </a:extLst>
          </p:cNvPr>
          <p:cNvSpPr/>
          <p:nvPr/>
        </p:nvSpPr>
        <p:spPr>
          <a:xfrm>
            <a:off x="6504757" y="3103993"/>
            <a:ext cx="2746375" cy="3984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cap="all" dirty="0">
                <a:solidFill>
                  <a:schemeClr val="accent6">
                    <a:lumMod val="50000"/>
                  </a:schemeClr>
                </a:solidFill>
              </a:rPr>
              <a:t>NETWORK MONITORING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86F2FDA-50CA-4B8D-BFE2-74AFC7DE68A3}"/>
              </a:ext>
            </a:extLst>
          </p:cNvPr>
          <p:cNvSpPr/>
          <p:nvPr/>
        </p:nvSpPr>
        <p:spPr>
          <a:xfrm>
            <a:off x="4929957" y="1698892"/>
            <a:ext cx="1320799" cy="14260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SharePoint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Sybase EAServer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Lotus Notes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MS Lync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MS Active Directory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Oracle WebLogic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66810EB-A549-4390-9FF2-176A7FE388CD}"/>
              </a:ext>
            </a:extLst>
          </p:cNvPr>
          <p:cNvSpPr/>
          <p:nvPr/>
        </p:nvSpPr>
        <p:spPr>
          <a:xfrm>
            <a:off x="3677420" y="5347077"/>
            <a:ext cx="2643187" cy="810478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Hadoop, Cassandra, Mongo DB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Customizable packages for open source applications or in house applications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endParaRPr lang="en-US" sz="10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B7961E-5BC9-41E5-B568-EF373F44549B}"/>
              </a:ext>
            </a:extLst>
          </p:cNvPr>
          <p:cNvSpPr/>
          <p:nvPr/>
        </p:nvSpPr>
        <p:spPr>
          <a:xfrm>
            <a:off x="3625032" y="4872414"/>
            <a:ext cx="2950281" cy="3984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cap="all" dirty="0">
                <a:solidFill>
                  <a:schemeClr val="accent6">
                    <a:lumMod val="50000"/>
                  </a:schemeClr>
                </a:solidFill>
              </a:rPr>
              <a:t>Big Data &amp; CUSTOM APPS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6C3D571-F326-4F28-816B-28D1EE9EE64A}"/>
              </a:ext>
            </a:extLst>
          </p:cNvPr>
          <p:cNvSpPr/>
          <p:nvPr/>
        </p:nvSpPr>
        <p:spPr>
          <a:xfrm>
            <a:off x="9281648" y="5347076"/>
            <a:ext cx="2635250" cy="451406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Cisco VoIP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Citrix XenDesktop / XenApp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0BCA9D-1399-469A-BB74-A14B7A1F2006}"/>
              </a:ext>
            </a:extLst>
          </p:cNvPr>
          <p:cNvSpPr/>
          <p:nvPr/>
        </p:nvSpPr>
        <p:spPr>
          <a:xfrm>
            <a:off x="9222911" y="4872414"/>
            <a:ext cx="2746375" cy="39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cap="all" dirty="0">
                <a:solidFill>
                  <a:schemeClr val="accent6">
                    <a:lumMod val="50000"/>
                  </a:schemeClr>
                </a:solidFill>
              </a:rPr>
              <a:t>VoIP / VDI monitoring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7ECC1E-1E7F-4D2E-B827-F9793A965674}"/>
              </a:ext>
            </a:extLst>
          </p:cNvPr>
          <p:cNvSpPr/>
          <p:nvPr/>
        </p:nvSpPr>
        <p:spPr>
          <a:xfrm>
            <a:off x="6560320" y="5316555"/>
            <a:ext cx="2643187" cy="65659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EMC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IBM System Storage</a:t>
            </a:r>
          </a:p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NetApp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EB29291-F390-440D-9210-1468CB9C6AEC}"/>
              </a:ext>
            </a:extLst>
          </p:cNvPr>
          <p:cNvSpPr/>
          <p:nvPr/>
        </p:nvSpPr>
        <p:spPr>
          <a:xfrm>
            <a:off x="6501582" y="4872414"/>
            <a:ext cx="2746375" cy="3984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cap="all" dirty="0">
                <a:solidFill>
                  <a:schemeClr val="accent6">
                    <a:lumMod val="50000"/>
                  </a:schemeClr>
                </a:solidFill>
              </a:rPr>
              <a:t>Storage Monitoring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243DEA6-727E-47F4-A5F6-036430D1788B}"/>
              </a:ext>
            </a:extLst>
          </p:cNvPr>
          <p:cNvSpPr/>
          <p:nvPr/>
        </p:nvSpPr>
        <p:spPr>
          <a:xfrm>
            <a:off x="10778662" y="1697306"/>
            <a:ext cx="1320799" cy="63094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vCloud</a:t>
            </a:r>
          </a:p>
          <a:p>
            <a:pPr marL="171450" indent="-171450"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Cloud Monitor (Websites)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E4567E-6BB6-4E84-A0E1-CCE8F961D314}"/>
              </a:ext>
            </a:extLst>
          </p:cNvPr>
          <p:cNvSpPr/>
          <p:nvPr/>
        </p:nvSpPr>
        <p:spPr>
          <a:xfrm>
            <a:off x="7901757" y="5362478"/>
            <a:ext cx="1320799" cy="2308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900" dirty="0">
                <a:solidFill>
                  <a:srgbClr val="22475C"/>
                </a:solidFill>
                <a:ea typeface="Arial Unicode MS" pitchFamily="34" charset="-128"/>
                <a:cs typeface="Arial Unicode MS" pitchFamily="34" charset="-128"/>
              </a:rPr>
              <a:t>Hitachi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CE07E84-B3B5-434D-90EC-47AE249A09BB}"/>
              </a:ext>
            </a:extLst>
          </p:cNvPr>
          <p:cNvCxnSpPr/>
          <p:nvPr/>
        </p:nvCxnSpPr>
        <p:spPr>
          <a:xfrm>
            <a:off x="3730514" y="1645607"/>
            <a:ext cx="2571043" cy="19756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24A0AF1-1431-4C94-B455-54C89522831E}"/>
              </a:ext>
            </a:extLst>
          </p:cNvPr>
          <p:cNvCxnSpPr/>
          <p:nvPr/>
        </p:nvCxnSpPr>
        <p:spPr>
          <a:xfrm>
            <a:off x="6575313" y="1654074"/>
            <a:ext cx="2427111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4AE3443-3E51-43FC-93D3-F84FEFF5D8DC}"/>
              </a:ext>
            </a:extLst>
          </p:cNvPr>
          <p:cNvCxnSpPr/>
          <p:nvPr/>
        </p:nvCxnSpPr>
        <p:spPr>
          <a:xfrm>
            <a:off x="9290293" y="1654074"/>
            <a:ext cx="2427111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F7CDE25-95E7-453C-8830-E973557ECFFE}"/>
              </a:ext>
            </a:extLst>
          </p:cNvPr>
          <p:cNvCxnSpPr/>
          <p:nvPr/>
        </p:nvCxnSpPr>
        <p:spPr>
          <a:xfrm>
            <a:off x="3730514" y="3525209"/>
            <a:ext cx="264724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51AB268-A032-4B5C-A812-A7106F712631}"/>
              </a:ext>
            </a:extLst>
          </p:cNvPr>
          <p:cNvCxnSpPr/>
          <p:nvPr/>
        </p:nvCxnSpPr>
        <p:spPr>
          <a:xfrm>
            <a:off x="6575313" y="3525208"/>
            <a:ext cx="2427111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7EC203D-A899-4CAB-8B19-CFF1E5C37C39}"/>
              </a:ext>
            </a:extLst>
          </p:cNvPr>
          <p:cNvCxnSpPr/>
          <p:nvPr/>
        </p:nvCxnSpPr>
        <p:spPr>
          <a:xfrm>
            <a:off x="9290293" y="3516742"/>
            <a:ext cx="2427111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1D017F-55D3-476B-8822-C3B2F714E41F}"/>
              </a:ext>
            </a:extLst>
          </p:cNvPr>
          <p:cNvCxnSpPr/>
          <p:nvPr/>
        </p:nvCxnSpPr>
        <p:spPr>
          <a:xfrm>
            <a:off x="3730514" y="5286276"/>
            <a:ext cx="264724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937D88F-38D0-44D2-99FF-52D60E1DCA15}"/>
              </a:ext>
            </a:extLst>
          </p:cNvPr>
          <p:cNvCxnSpPr/>
          <p:nvPr/>
        </p:nvCxnSpPr>
        <p:spPr>
          <a:xfrm>
            <a:off x="6575313" y="5286275"/>
            <a:ext cx="2427111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E7BB8BF-C8DA-438A-8FFE-CE39343803B4}"/>
              </a:ext>
            </a:extLst>
          </p:cNvPr>
          <p:cNvCxnSpPr/>
          <p:nvPr/>
        </p:nvCxnSpPr>
        <p:spPr>
          <a:xfrm>
            <a:off x="9332620" y="5286275"/>
            <a:ext cx="2427111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E343D352-082A-4887-A4C6-D55BDECD3C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280379"/>
            <a:ext cx="3341576" cy="1261058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253F40D-29D2-476D-8E00-4499A306F790}"/>
              </a:ext>
            </a:extLst>
          </p:cNvPr>
          <p:cNvSpPr/>
          <p:nvPr/>
        </p:nvSpPr>
        <p:spPr>
          <a:xfrm>
            <a:off x="363514" y="5347076"/>
            <a:ext cx="2643187" cy="40011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71450" indent="-171450">
              <a:spcAft>
                <a:spcPts val="400"/>
              </a:spcAft>
              <a:buFont typeface="Wingdings" charset="2"/>
              <a:buChar char="§"/>
              <a:defRPr/>
            </a:pPr>
            <a:r>
              <a:rPr lang="en-US" sz="10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Provide Service Desk in Multitenant Model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100BC6E-6B3D-48FA-BC91-6874421E3C87}"/>
              </a:ext>
            </a:extLst>
          </p:cNvPr>
          <p:cNvSpPr/>
          <p:nvPr/>
        </p:nvSpPr>
        <p:spPr>
          <a:xfrm>
            <a:off x="366073" y="4887813"/>
            <a:ext cx="2950281" cy="3984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cap="all" dirty="0">
                <a:solidFill>
                  <a:schemeClr val="accent6">
                    <a:lumMod val="50000"/>
                  </a:schemeClr>
                </a:solidFill>
              </a:rPr>
              <a:t>Service desk as service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C9A73D-FA0F-4269-AFEA-997D69EC9D94}"/>
              </a:ext>
            </a:extLst>
          </p:cNvPr>
          <p:cNvCxnSpPr/>
          <p:nvPr/>
        </p:nvCxnSpPr>
        <p:spPr>
          <a:xfrm>
            <a:off x="471555" y="5301675"/>
            <a:ext cx="264724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5867400" y="1066800"/>
            <a:ext cx="5410200" cy="5562600"/>
          </a:xfrm>
          <a:prstGeom prst="rect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381000" y="1066800"/>
            <a:ext cx="5410200" cy="5562600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019413" y="6414412"/>
            <a:ext cx="2674620" cy="365125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9561" y="5142110"/>
            <a:ext cx="22098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Trebuchet MS" pitchFamily="34" charset="0"/>
              </a:rPr>
              <a:t>100+ </a:t>
            </a:r>
            <a:r>
              <a:rPr lang="en-US" sz="1600" dirty="0"/>
              <a:t>BFSI Private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8363" y="5597924"/>
            <a:ext cx="211219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Trebuchet MS" pitchFamily="34" charset="0"/>
              </a:rPr>
              <a:t>80+ </a:t>
            </a:r>
            <a:r>
              <a:rPr lang="en-US" sz="1600" dirty="0"/>
              <a:t>BFSI PSU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51277" y="5076949"/>
            <a:ext cx="211219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Trebuchet MS" pitchFamily="34" charset="0"/>
              </a:rPr>
              <a:t>35+ </a:t>
            </a:r>
            <a:r>
              <a:rPr lang="en-US" sz="1600" dirty="0"/>
              <a:t>SOC Services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36763" y="5608810"/>
            <a:ext cx="305923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Trebuchet MS" pitchFamily="34" charset="0"/>
              </a:rPr>
              <a:t>25+ </a:t>
            </a:r>
            <a:r>
              <a:rPr lang="en-US" sz="1600" dirty="0"/>
              <a:t>Security Engagements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36763" y="6107668"/>
            <a:ext cx="260203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Trebuchet MS" pitchFamily="34" charset="0"/>
              </a:rPr>
              <a:t>20+ </a:t>
            </a:r>
            <a:r>
              <a:rPr lang="en-US" sz="1600" dirty="0"/>
              <a:t>Security Projects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6114" y="3340600"/>
            <a:ext cx="4923972" cy="2666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728936" y="1986416"/>
            <a:ext cx="2209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Trebuchet MS" pitchFamily="34" charset="0"/>
              </a:rPr>
              <a:t>35%+ </a:t>
            </a:r>
          </a:p>
          <a:p>
            <a:pPr algn="ctr"/>
            <a:r>
              <a:rPr lang="en-US" sz="1600" dirty="0"/>
              <a:t>Revenue from </a:t>
            </a:r>
            <a:r>
              <a:rPr lang="en-US" sz="1600" b="1" dirty="0"/>
              <a:t>BFSI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3945" y="2692970"/>
            <a:ext cx="2286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Trebuchet MS" pitchFamily="34" charset="0"/>
              </a:rPr>
              <a:t>300+ </a:t>
            </a:r>
            <a:r>
              <a:rPr lang="en-US" sz="1600" dirty="0"/>
              <a:t>data center services projects executed in </a:t>
            </a:r>
            <a:r>
              <a:rPr lang="en-US" sz="1600" b="1" dirty="0"/>
              <a:t>BFSI</a:t>
            </a:r>
          </a:p>
        </p:txBody>
      </p:sp>
      <p:pic>
        <p:nvPicPr>
          <p:cNvPr id="1034" name="Picture 10" descr="Image result for transformatio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38" y="1712697"/>
            <a:ext cx="1011614" cy="10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revenue shar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86" y="100232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>
            <a:spLocks/>
          </p:cNvSpPr>
          <p:nvPr/>
        </p:nvSpPr>
        <p:spPr>
          <a:xfrm>
            <a:off x="6979253" y="4105140"/>
            <a:ext cx="1936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Trebuchet MS" pitchFamily="34" charset="0"/>
              </a:rPr>
              <a:t>10000+</a:t>
            </a:r>
          </a:p>
          <a:p>
            <a:r>
              <a:rPr lang="en-US" sz="1600" dirty="0">
                <a:latin typeface="Trebuchet MS" pitchFamily="34" charset="0"/>
              </a:rPr>
              <a:t>Public sector </a:t>
            </a:r>
          </a:p>
          <a:p>
            <a:r>
              <a:rPr lang="en-US" sz="1600" dirty="0">
                <a:latin typeface="Trebuchet MS" pitchFamily="34" charset="0"/>
              </a:rPr>
              <a:t>Bank offices</a:t>
            </a: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9456057" y="5124271"/>
            <a:ext cx="1988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Trebuchet MS" pitchFamily="34" charset="0"/>
              </a:rPr>
              <a:t>3000+</a:t>
            </a:r>
          </a:p>
          <a:p>
            <a:r>
              <a:rPr lang="en-US" sz="1600" dirty="0">
                <a:latin typeface="Trebuchet MS" pitchFamily="34" charset="0"/>
              </a:rPr>
              <a:t>Public sector </a:t>
            </a:r>
          </a:p>
          <a:p>
            <a:r>
              <a:rPr lang="en-US" sz="1600" dirty="0">
                <a:latin typeface="Trebuchet MS" pitchFamily="34" charset="0"/>
              </a:rPr>
              <a:t>Insurance co. </a:t>
            </a:r>
          </a:p>
          <a:p>
            <a:r>
              <a:rPr lang="en-US" sz="1600" dirty="0">
                <a:latin typeface="Trebuchet MS" pitchFamily="34" charset="0"/>
              </a:rPr>
              <a:t>offices</a:t>
            </a:r>
          </a:p>
        </p:txBody>
      </p:sp>
      <p:sp>
        <p:nvSpPr>
          <p:cNvPr id="62" name="TextBox 61"/>
          <p:cNvSpPr txBox="1">
            <a:spLocks/>
          </p:cNvSpPr>
          <p:nvPr/>
        </p:nvSpPr>
        <p:spPr>
          <a:xfrm>
            <a:off x="9448800" y="4105870"/>
            <a:ext cx="19323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Trebuchet MS" pitchFamily="34" charset="0"/>
              </a:rPr>
              <a:t>5000+</a:t>
            </a:r>
          </a:p>
          <a:p>
            <a:r>
              <a:rPr lang="en-US" sz="1600" dirty="0">
                <a:latin typeface="Trebuchet MS" pitchFamily="34" charset="0"/>
              </a:rPr>
              <a:t>Co-operative </a:t>
            </a:r>
          </a:p>
          <a:p>
            <a:r>
              <a:rPr lang="en-US" sz="1600" dirty="0">
                <a:latin typeface="Trebuchet MS" pitchFamily="34" charset="0"/>
              </a:rPr>
              <a:t>bank offices</a:t>
            </a:r>
          </a:p>
        </p:txBody>
      </p:sp>
      <p:sp>
        <p:nvSpPr>
          <p:cNvPr id="63" name="TextBox 62"/>
          <p:cNvSpPr txBox="1">
            <a:spLocks/>
          </p:cNvSpPr>
          <p:nvPr/>
        </p:nvSpPr>
        <p:spPr>
          <a:xfrm>
            <a:off x="6981367" y="5190057"/>
            <a:ext cx="17942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Trebuchet MS" pitchFamily="34" charset="0"/>
              </a:rPr>
              <a:t>4500+</a:t>
            </a:r>
          </a:p>
          <a:p>
            <a:r>
              <a:rPr lang="en-US" sz="1600" dirty="0">
                <a:latin typeface="Trebuchet MS" pitchFamily="34" charset="0"/>
              </a:rPr>
              <a:t>Private bank</a:t>
            </a:r>
          </a:p>
          <a:p>
            <a:r>
              <a:rPr lang="en-US" sz="1600" dirty="0">
                <a:latin typeface="Trebuchet MS" pitchFamily="34" charset="0"/>
              </a:rPr>
              <a:t>offices</a:t>
            </a:r>
          </a:p>
        </p:txBody>
      </p:sp>
      <p:pic>
        <p:nvPicPr>
          <p:cNvPr id="1038" name="Picture 14" descr="Image result for banks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9114"/>
            <a:ext cx="866335" cy="86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banks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052" y="4083913"/>
            <a:ext cx="789397" cy="78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private banks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93" y="5190914"/>
            <a:ext cx="833041" cy="83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013146\Desktop\Untitl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330" y="5183590"/>
            <a:ext cx="826994" cy="8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BFSI Credentials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7F4FB0-B0F8-4670-A0BE-CEBE2D966D0E}"/>
              </a:ext>
            </a:extLst>
          </p:cNvPr>
          <p:cNvSpPr txBox="1"/>
          <p:nvPr/>
        </p:nvSpPr>
        <p:spPr>
          <a:xfrm>
            <a:off x="381000" y="4153619"/>
            <a:ext cx="2356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/>
              <a:t>Data center migration &amp; transition projects executed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04CD7C-B93D-48E1-A273-AFE6E94326DB}"/>
              </a:ext>
            </a:extLst>
          </p:cNvPr>
          <p:cNvSpPr txBox="1"/>
          <p:nvPr/>
        </p:nvSpPr>
        <p:spPr>
          <a:xfrm>
            <a:off x="3095991" y="4143695"/>
            <a:ext cx="232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/>
              <a:t>Security services projects executed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04CD7C-B93D-48E1-A273-AFE6E94326DB}"/>
              </a:ext>
            </a:extLst>
          </p:cNvPr>
          <p:cNvSpPr txBox="1"/>
          <p:nvPr/>
        </p:nvSpPr>
        <p:spPr>
          <a:xfrm>
            <a:off x="1752600" y="1185446"/>
            <a:ext cx="232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Data center Services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04CD7C-B93D-48E1-A273-AFE6E94326DB}"/>
              </a:ext>
            </a:extLst>
          </p:cNvPr>
          <p:cNvSpPr txBox="1"/>
          <p:nvPr/>
        </p:nvSpPr>
        <p:spPr>
          <a:xfrm>
            <a:off x="7315200" y="114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Network Services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3105C7-4E03-4FC7-8978-3975DDAE75A5}"/>
              </a:ext>
            </a:extLst>
          </p:cNvPr>
          <p:cNvSpPr txBox="1"/>
          <p:nvPr/>
        </p:nvSpPr>
        <p:spPr>
          <a:xfrm>
            <a:off x="7442133" y="361951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/>
              <a:t>Network Services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19DDFA-CA20-499F-98D7-C6D1ED7B1E20}"/>
              </a:ext>
            </a:extLst>
          </p:cNvPr>
          <p:cNvSpPr txBox="1">
            <a:spLocks/>
          </p:cNvSpPr>
          <p:nvPr/>
        </p:nvSpPr>
        <p:spPr>
          <a:xfrm>
            <a:off x="7761170" y="1802943"/>
            <a:ext cx="2068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Trebuchet MS" pitchFamily="34" charset="0"/>
              </a:rPr>
              <a:t>15+ </a:t>
            </a:r>
          </a:p>
          <a:p>
            <a:pPr algn="ctr"/>
            <a:r>
              <a:rPr lang="en-US" sz="1600" dirty="0"/>
              <a:t>network &amp; transformation project executed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D07DD7-6D7A-4DC3-B21A-B7884A50EC95}"/>
              </a:ext>
            </a:extLst>
          </p:cNvPr>
          <p:cNvSpPr txBox="1"/>
          <p:nvPr/>
        </p:nvSpPr>
        <p:spPr>
          <a:xfrm>
            <a:off x="2976355" y="2850384"/>
            <a:ext cx="22859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Trebuchet MS" pitchFamily="34" charset="0"/>
              </a:rPr>
              <a:t>50+ &amp; counting</a:t>
            </a:r>
          </a:p>
          <a:p>
            <a:pPr algn="ctr"/>
            <a:r>
              <a:rPr lang="en-US" sz="1600" dirty="0"/>
              <a:t>Marquee logos in </a:t>
            </a:r>
            <a:r>
              <a:rPr lang="en-US" sz="1600" b="1" dirty="0"/>
              <a:t>BFSI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7EF25-19EC-48FB-A5D8-EF7D0E7A6C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0" b="99556" l="9778" r="89778">
                        <a14:foregroundMark x1="47111" y1="60000" x2="47111" y2="60000"/>
                        <a14:foregroundMark x1="49778" y1="66222" x2="49778" y2="66222"/>
                        <a14:foregroundMark x1="49778" y1="66222" x2="49778" y2="66222"/>
                        <a14:foregroundMark x1="57333" y1="11111" x2="57333" y2="11111"/>
                        <a14:foregroundMark x1="48889" y1="4444" x2="48889" y2="4444"/>
                        <a14:foregroundMark x1="50222" y1="22222" x2="50222" y2="22222"/>
                        <a14:foregroundMark x1="36889" y1="72000" x2="36889" y2="72000"/>
                        <a14:foregroundMark x1="25778" y1="78667" x2="25778" y2="78667"/>
                        <a14:foregroundMark x1="16889" y1="99556" x2="16889" y2="99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6170" y="1815320"/>
            <a:ext cx="995363" cy="9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7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Our Tools and Automation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9019413" y="6356358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528DF-D215-450C-9DB5-2AB96B301B6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29">
            <a:extLst>
              <a:ext uri="{FF2B5EF4-FFF2-40B4-BE49-F238E27FC236}">
                <a16:creationId xmlns:a16="http://schemas.microsoft.com/office/drawing/2014/main" id="{838F3CF5-3AF5-45BB-9882-AD89BA4CF1B7}"/>
              </a:ext>
            </a:extLst>
          </p:cNvPr>
          <p:cNvSpPr/>
          <p:nvPr/>
        </p:nvSpPr>
        <p:spPr>
          <a:xfrm rot="16200000">
            <a:off x="5112018" y="330382"/>
            <a:ext cx="1488424" cy="11038459"/>
          </a:xfrm>
          <a:prstGeom prst="homePlate">
            <a:avLst>
              <a:gd name="adj" fmla="val 30711"/>
            </a:avLst>
          </a:prstGeom>
          <a:gradFill flip="none" rotWithShape="1">
            <a:gsLst>
              <a:gs pos="0">
                <a:srgbClr val="E7E6E6"/>
              </a:gs>
              <a:gs pos="47000">
                <a:sysClr val="window" lastClr="FFFFFF"/>
              </a:gs>
            </a:gsLst>
            <a:lin ang="10800000" scaled="1"/>
            <a:tileRect/>
          </a:gradFill>
          <a:ln w="12700" algn="ctr">
            <a:solidFill>
              <a:sysClr val="windowText" lastClr="000000"/>
            </a:solidFill>
            <a:round/>
            <a:headEnd type="none" w="sm" len="sm"/>
            <a:tailEnd type="none" w="sm" len="sm"/>
          </a:ln>
          <a:effectLst/>
        </p:spPr>
        <p:txBody>
          <a:bodyPr lIns="1826288" tIns="365270" rIns="121756" bIns="365270" anchor="t" anchorCtr="0"/>
          <a:lstStyle/>
          <a:p>
            <a:pPr marL="0" marR="0" lvl="0" indent="0" defTabSz="608759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0343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D4EC17-D1E7-4AAD-A314-BF65D815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78" y="1435624"/>
            <a:ext cx="11337812" cy="4063923"/>
          </a:xfrm>
          <a:prstGeom prst="rect">
            <a:avLst/>
          </a:prstGeom>
          <a:solidFill>
            <a:schemeClr val="bg1">
              <a:alpha val="69000"/>
            </a:schemeClr>
          </a:solidFill>
          <a:ln w="12700" algn="ctr">
            <a:noFill/>
            <a:round/>
            <a:headEnd type="none" w="sm" len="sm"/>
            <a:tailEnd type="none" w="sm" len="sm"/>
          </a:ln>
          <a:effectLst/>
        </p:spPr>
        <p:txBody>
          <a:bodyPr lIns="1826288" tIns="365270" rIns="121756" bIns="365270" anchor="t" anchorCtr="0"/>
          <a:lstStyle/>
          <a:p>
            <a:pPr marL="0" marR="0" lvl="0" indent="0" defTabSz="608759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0343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BA6B6C4-FA5B-4E89-A9C6-2556915A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501"/>
            <a:ext cx="11337812" cy="34569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0" tIns="60878" rIns="0" bIns="60878" rtlCol="0" anchor="ctr"/>
          <a:lstStyle/>
          <a:p>
            <a:pPr marL="0" marR="0" lvl="0" indent="0" algn="ctr" defTabSz="60875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UNIFIED MONITORING OF PUBLIC AND PRIVATE IT ENVIRONMENTS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77A861-E11F-40FF-AE53-9CF27B59331A}"/>
              </a:ext>
            </a:extLst>
          </p:cNvPr>
          <p:cNvSpPr/>
          <p:nvPr/>
        </p:nvSpPr>
        <p:spPr>
          <a:xfrm>
            <a:off x="3821905" y="2295207"/>
            <a:ext cx="426720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121756" tIns="0" rIns="143795" bIns="0" rtlCol="0" anchor="ctr"/>
          <a:lstStyle/>
          <a:p>
            <a:pPr marL="0" marR="0" lvl="0" indent="0" algn="ctr" defTabSz="8108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Service Levels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39DF19-7B17-4EDB-8C90-15F2632818E4}"/>
              </a:ext>
            </a:extLst>
          </p:cNvPr>
          <p:cNvSpPr/>
          <p:nvPr/>
        </p:nvSpPr>
        <p:spPr>
          <a:xfrm>
            <a:off x="3821905" y="1851087"/>
            <a:ext cx="426720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121756" tIns="0" rIns="143795" bIns="0" rtlCol="0" anchor="ctr"/>
          <a:lstStyle/>
          <a:p>
            <a:pPr marL="0" marR="0" lvl="0" indent="0" algn="ctr" defTabSz="8108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Dashboards and Reporting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F910B9-7B2E-4ADA-AB7D-3913F98069EA}"/>
              </a:ext>
            </a:extLst>
          </p:cNvPr>
          <p:cNvSpPr/>
          <p:nvPr/>
        </p:nvSpPr>
        <p:spPr>
          <a:xfrm>
            <a:off x="3821905" y="3183449"/>
            <a:ext cx="426720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121756" tIns="0" rIns="143795" bIns="0" rtlCol="0" anchor="ctr"/>
          <a:lstStyle/>
          <a:p>
            <a:pPr marL="0" marR="0" lvl="0" indent="0" algn="ctr" defTabSz="8108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Performance and Availability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68C342-097D-449D-8E68-A48608255B4A}"/>
              </a:ext>
            </a:extLst>
          </p:cNvPr>
          <p:cNvSpPr/>
          <p:nvPr/>
        </p:nvSpPr>
        <p:spPr>
          <a:xfrm>
            <a:off x="3821905" y="2739329"/>
            <a:ext cx="426720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121756" tIns="0" rIns="143795" bIns="0" rtlCol="0" anchor="ctr"/>
          <a:lstStyle/>
          <a:p>
            <a:pPr marL="0" marR="0" lvl="0" indent="0" algn="ctr" defTabSz="8108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End User Response Time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2AE863-8B68-4937-8B24-74072BF83C28}"/>
              </a:ext>
            </a:extLst>
          </p:cNvPr>
          <p:cNvSpPr/>
          <p:nvPr/>
        </p:nvSpPr>
        <p:spPr>
          <a:xfrm>
            <a:off x="3821905" y="3627571"/>
            <a:ext cx="426720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121756" tIns="0" rIns="143795" bIns="0" rtlCol="0" anchor="ctr"/>
          <a:lstStyle/>
          <a:p>
            <a:pPr marL="0" marR="0" lvl="0" indent="0" algn="ctr" defTabSz="8108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Events and Faults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5579B6-69B6-44C7-8157-6E8A280D8806}"/>
              </a:ext>
            </a:extLst>
          </p:cNvPr>
          <p:cNvSpPr/>
          <p:nvPr/>
        </p:nvSpPr>
        <p:spPr>
          <a:xfrm>
            <a:off x="347069" y="1477898"/>
            <a:ext cx="2838608" cy="3858865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0" tIns="243507" rIns="121756" bIns="243507" rtlCol="0" anchor="ctr"/>
          <a:lstStyle/>
          <a:p>
            <a:pPr marL="357188" marR="0" lvl="0" indent="-282575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Multitenancy</a:t>
            </a:r>
          </a:p>
          <a:p>
            <a:pPr marL="357188" marR="0" lvl="0" indent="-282575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Dashboard &amp; Reports</a:t>
            </a:r>
          </a:p>
          <a:p>
            <a:pPr marL="357188" marR="0" lvl="0" indent="-282575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Distributed Architecture</a:t>
            </a:r>
          </a:p>
          <a:p>
            <a:pPr marL="357188" marR="0" lvl="0" indent="-282575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Unified Trending</a:t>
            </a:r>
          </a:p>
          <a:p>
            <a:pPr marL="357188" marR="0" lvl="0" indent="-282575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Visual  Alarms &amp; Reporting</a:t>
            </a:r>
          </a:p>
          <a:p>
            <a:pPr marL="357188" marR="0" lvl="0" indent="-282575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Email Alerting</a:t>
            </a:r>
          </a:p>
          <a:p>
            <a:pPr marL="357188" marR="0" lvl="0" indent="-282575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40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Party Integration  (Service Now for ITSM )</a:t>
            </a:r>
          </a:p>
          <a:p>
            <a:pPr marL="357188" marR="0" lvl="0" indent="-282575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Agent and Agent less Monitoring</a:t>
            </a:r>
          </a:p>
          <a:p>
            <a:pPr marL="357188" marR="0" lvl="0" indent="-282575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UMP (Portal ) available via Mobile</a:t>
            </a:r>
          </a:p>
          <a:p>
            <a:pPr marL="431601" marR="0" lvl="0" indent="-285750" defTabSz="60875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eft-Right Arrow 38">
            <a:extLst>
              <a:ext uri="{FF2B5EF4-FFF2-40B4-BE49-F238E27FC236}">
                <a16:creationId xmlns:a16="http://schemas.microsoft.com/office/drawing/2014/main" id="{FB0726CB-AC04-4B6F-BD0F-9D5AB0F476F8}"/>
              </a:ext>
            </a:extLst>
          </p:cNvPr>
          <p:cNvSpPr/>
          <p:nvPr/>
        </p:nvSpPr>
        <p:spPr>
          <a:xfrm>
            <a:off x="3185677" y="2627890"/>
            <a:ext cx="568009" cy="395785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243507" tIns="243507" rIns="243507" bIns="243507" rtlCol="0" anchor="ctr"/>
          <a:lstStyle/>
          <a:p>
            <a:pPr marL="0" marR="0" lvl="0" indent="0" algn="ctr" defTabSz="608759" eaLnBrk="1" fontAlgn="auto" latinLnBrk="0" hangingPunct="1">
              <a:lnSpc>
                <a:spcPts val="22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eft-Right Arrow 39">
            <a:extLst>
              <a:ext uri="{FF2B5EF4-FFF2-40B4-BE49-F238E27FC236}">
                <a16:creationId xmlns:a16="http://schemas.microsoft.com/office/drawing/2014/main" id="{718AEE6B-3A62-485B-9D88-6D7649A07B3C}"/>
              </a:ext>
            </a:extLst>
          </p:cNvPr>
          <p:cNvSpPr/>
          <p:nvPr/>
        </p:nvSpPr>
        <p:spPr>
          <a:xfrm>
            <a:off x="8196791" y="2627890"/>
            <a:ext cx="547187" cy="395785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243507" tIns="243507" rIns="243507" bIns="243507" rtlCol="0" anchor="ctr"/>
          <a:lstStyle/>
          <a:p>
            <a:pPr marL="0" marR="0" lvl="0" indent="0" algn="ctr" defTabSz="608759" eaLnBrk="1" fontAlgn="auto" latinLnBrk="0" hangingPunct="1">
              <a:lnSpc>
                <a:spcPts val="22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5A88EA-3977-453D-9B12-09ED2CF08871}"/>
              </a:ext>
            </a:extLst>
          </p:cNvPr>
          <p:cNvSpPr/>
          <p:nvPr/>
        </p:nvSpPr>
        <p:spPr>
          <a:xfrm>
            <a:off x="329477" y="1474690"/>
            <a:ext cx="2856197" cy="3763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243507" tIns="243507" rIns="243507" bIns="243507" rtlCol="0" anchor="ctr"/>
          <a:lstStyle/>
          <a:p>
            <a:pPr algn="ctr" defTabSz="608759">
              <a:lnSpc>
                <a:spcPts val="2291"/>
              </a:lnSpc>
              <a:buClr>
                <a:srgbClr val="FFFFFF"/>
              </a:buClr>
            </a:pPr>
            <a:r>
              <a:rPr lang="en-US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B1BA2D0B-C527-4309-82F5-7D576FA91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026" y="6172210"/>
            <a:ext cx="1863952" cy="39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756" tIns="60878" rIns="121756" bIns="60878">
            <a:spAutoFit/>
          </a:bodyPr>
          <a:lstStyle/>
          <a:p>
            <a:pPr marL="0" marR="0" lvl="0" indent="0" algn="ctr" defTabSz="608759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0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 marL="0" marR="0" lvl="0" indent="0" algn="ctr" defTabSz="608759" eaLnBrk="1" fontAlgn="auto" latinLnBrk="0" hangingPunct="1">
              <a:lnSpc>
                <a:spcPct val="4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0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Commercial &amp; Custom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06C5CB00-D2B1-4547-B41C-FD52EC91F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902" y="5486400"/>
            <a:ext cx="758531" cy="6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3">
            <a:extLst>
              <a:ext uri="{FF2B5EF4-FFF2-40B4-BE49-F238E27FC236}">
                <a16:creationId xmlns:a16="http://schemas.microsoft.com/office/drawing/2014/main" id="{CCCA4533-CAB4-454C-9BFD-8E6965B5C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0282" y="6172200"/>
            <a:ext cx="1565907" cy="70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756" tIns="60878" rIns="121756" bIns="60878">
            <a:noAutofit/>
          </a:bodyPr>
          <a:lstStyle/>
          <a:p>
            <a:pPr marL="0" marR="0" lvl="0" indent="0" algn="ctr" defTabSz="608759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0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  <a:p>
            <a:pPr marL="0" marR="0" lvl="0" indent="0" algn="ctr" defTabSz="608759" eaLnBrk="1" fontAlgn="auto" latinLnBrk="0" hangingPunct="1">
              <a:lnSpc>
                <a:spcPct val="4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0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Physical &amp; Virtual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3597CF4C-004C-46E0-BD0C-BEE9549B8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6897" y="5490169"/>
            <a:ext cx="724069" cy="58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6">
            <a:extLst>
              <a:ext uri="{FF2B5EF4-FFF2-40B4-BE49-F238E27FC236}">
                <a16:creationId xmlns:a16="http://schemas.microsoft.com/office/drawing/2014/main" id="{227972B9-FA0A-4D50-B282-C6FB84549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264" y="6172209"/>
            <a:ext cx="1363044" cy="39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756" tIns="60878" rIns="121756" bIns="60878">
            <a:spAutoFit/>
          </a:bodyPr>
          <a:lstStyle/>
          <a:p>
            <a:pPr marL="0" marR="0" lvl="0" indent="0" algn="ctr" defTabSz="608759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0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</a:p>
          <a:p>
            <a:pPr marL="0" marR="0" lvl="0" indent="0" algn="ctr" defTabSz="608759" eaLnBrk="1" fontAlgn="auto" latinLnBrk="0" hangingPunct="1">
              <a:lnSpc>
                <a:spcPct val="4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0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 &amp; Business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EC920F09-BCC4-4A10-95DB-3D9C3124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48833" y="5436979"/>
            <a:ext cx="1380309" cy="73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54">
            <a:extLst>
              <a:ext uri="{FF2B5EF4-FFF2-40B4-BE49-F238E27FC236}">
                <a16:creationId xmlns:a16="http://schemas.microsoft.com/office/drawing/2014/main" id="{A4ECB050-2733-40A0-83C1-C15B91E9A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7492" y="6172210"/>
            <a:ext cx="1553196" cy="39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756" tIns="60878" rIns="121756" bIns="60878">
            <a:spAutoFit/>
          </a:bodyPr>
          <a:lstStyle/>
          <a:p>
            <a:pPr marL="0" marR="0" lvl="0" indent="0" algn="ctr" defTabSz="608759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0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</a:p>
          <a:p>
            <a:pPr marL="0" marR="0" lvl="0" indent="0" algn="ctr" defTabSz="608759" eaLnBrk="1" fontAlgn="auto" latinLnBrk="0" hangingPunct="1">
              <a:lnSpc>
                <a:spcPct val="4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0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Public &amp; Private</a:t>
            </a:r>
          </a:p>
        </p:txBody>
      </p:sp>
      <p:sp>
        <p:nvSpPr>
          <p:cNvPr id="27" name="Text Box 63">
            <a:extLst>
              <a:ext uri="{FF2B5EF4-FFF2-40B4-BE49-F238E27FC236}">
                <a16:creationId xmlns:a16="http://schemas.microsoft.com/office/drawing/2014/main" id="{83E8E83D-8FC0-43B5-A93C-9B69AF7CB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660" y="6172210"/>
            <a:ext cx="1150071" cy="39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756" tIns="60878" rIns="121756" bIns="60878">
            <a:spAutoFit/>
          </a:bodyPr>
          <a:lstStyle/>
          <a:p>
            <a:pPr marL="0" marR="0" lvl="0" indent="0" algn="ctr" defTabSz="608759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0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0" marR="0" lvl="0" indent="0" algn="ctr" defTabSz="608759" eaLnBrk="1" fontAlgn="auto" latinLnBrk="0" hangingPunct="1">
              <a:lnSpc>
                <a:spcPct val="4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0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LAN &amp; WAN</a:t>
            </a:r>
          </a:p>
        </p:txBody>
      </p:sp>
      <p:pic>
        <p:nvPicPr>
          <p:cNvPr id="28" name="Picture 5">
            <a:extLst>
              <a:ext uri="{FF2B5EF4-FFF2-40B4-BE49-F238E27FC236}">
                <a16:creationId xmlns:a16="http://schemas.microsoft.com/office/drawing/2014/main" id="{96B022DE-ED22-4178-AE4A-FDD4AD993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0264" y="5490169"/>
            <a:ext cx="702821" cy="58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electricity3.gif">
            <a:extLst>
              <a:ext uri="{FF2B5EF4-FFF2-40B4-BE49-F238E27FC236}">
                <a16:creationId xmlns:a16="http://schemas.microsoft.com/office/drawing/2014/main" id="{703DFE20-B907-463E-A1E8-083EB5FE7F0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t="12778"/>
          <a:stretch>
            <a:fillRect/>
          </a:stretch>
        </p:blipFill>
        <p:spPr>
          <a:xfrm>
            <a:off x="1360881" y="5490179"/>
            <a:ext cx="1201069" cy="588555"/>
          </a:xfrm>
          <a:prstGeom prst="rect">
            <a:avLst/>
          </a:prstGeom>
        </p:spPr>
      </p:pic>
      <p:sp>
        <p:nvSpPr>
          <p:cNvPr id="30" name="Text Box 63">
            <a:extLst>
              <a:ext uri="{FF2B5EF4-FFF2-40B4-BE49-F238E27FC236}">
                <a16:creationId xmlns:a16="http://schemas.microsoft.com/office/drawing/2014/main" id="{A8BF4514-B6E0-4531-96FA-58B101607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888" y="6172209"/>
            <a:ext cx="1163852" cy="39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756" tIns="60878" rIns="121756" bIns="60878">
            <a:spAutoFit/>
          </a:bodyPr>
          <a:lstStyle/>
          <a:p>
            <a:pPr marL="0" marR="0" lvl="0" indent="0" algn="ctr" defTabSz="608759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0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  <a:p>
            <a:pPr marL="0" marR="0" lvl="0" indent="0" algn="ctr" defTabSz="608759" eaLnBrk="1" fontAlgn="auto" latinLnBrk="0" hangingPunct="1">
              <a:lnSpc>
                <a:spcPct val="4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0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4C67B9C-8B23-4573-81FF-FA566DA51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382" y="5595800"/>
            <a:ext cx="635392" cy="50891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1DF7B37-F51C-4F67-94AE-6BC75874D4CA}"/>
              </a:ext>
            </a:extLst>
          </p:cNvPr>
          <p:cNvSpPr/>
          <p:nvPr/>
        </p:nvSpPr>
        <p:spPr>
          <a:xfrm>
            <a:off x="8770534" y="1435460"/>
            <a:ext cx="2838608" cy="3964653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0" tIns="243507" rIns="121756" bIns="243507" rtlCol="0" anchor="ctr"/>
          <a:lstStyle/>
          <a:p>
            <a:pPr marL="285750" marR="0" lvl="0" indent="-285750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marR="0" lvl="0" indent="-282575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Application Monitoring</a:t>
            </a:r>
          </a:p>
          <a:p>
            <a:pPr marL="357188" marR="0" lvl="0" indent="-282575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Server Monitoring</a:t>
            </a:r>
          </a:p>
          <a:p>
            <a:pPr marL="357188" marR="0" lvl="0" indent="-282575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Cloud Monitoring</a:t>
            </a:r>
          </a:p>
          <a:p>
            <a:pPr marL="357188" marR="0" lvl="0" indent="-282575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Virtualization Monitoring </a:t>
            </a:r>
          </a:p>
          <a:p>
            <a:pPr marL="357188" marR="0" lvl="0" indent="-282575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Database Monitoring</a:t>
            </a:r>
          </a:p>
          <a:p>
            <a:pPr marL="357188" marR="0" lvl="0" indent="-282575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Storage Monitoring.</a:t>
            </a:r>
            <a:endParaRPr kumimoji="0" lang="en-IN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marR="0" lvl="0" indent="-282575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Data Center Monitoring</a:t>
            </a:r>
          </a:p>
          <a:p>
            <a:pPr marL="357188" marR="0" lvl="0" indent="-282575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Main Frame Monitoring</a:t>
            </a:r>
          </a:p>
          <a:p>
            <a:pPr marL="357188" marR="0" lvl="0" indent="-282575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Response Time Monitoring</a:t>
            </a:r>
          </a:p>
          <a:p>
            <a:pPr marL="357188" marR="0" lvl="0" indent="-282575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Big Data Monitoring</a:t>
            </a:r>
          </a:p>
          <a:p>
            <a:pPr marL="357188" marR="0" lvl="0" indent="-282575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Basic Network Monitoring</a:t>
            </a:r>
          </a:p>
          <a:p>
            <a:pPr marR="0" lvl="0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27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CDAAAA-FCB8-47E5-AAD3-5CC306F7DF90}"/>
              </a:ext>
            </a:extLst>
          </p:cNvPr>
          <p:cNvSpPr/>
          <p:nvPr/>
        </p:nvSpPr>
        <p:spPr>
          <a:xfrm>
            <a:off x="8777536" y="1444266"/>
            <a:ext cx="2856197" cy="3763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243507" tIns="243507" rIns="243507" bIns="243507" rtlCol="0" anchor="ctr"/>
          <a:lstStyle/>
          <a:p>
            <a:pPr marL="0" marR="0" lvl="0" indent="0" algn="ctr" defTabSz="608759" eaLnBrk="1" fontAlgn="auto" latinLnBrk="0" hangingPunct="1">
              <a:lnSpc>
                <a:spcPts val="22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can we monitor</a:t>
            </a:r>
          </a:p>
        </p:txBody>
      </p:sp>
    </p:spTree>
    <p:extLst>
      <p:ext uri="{BB962C8B-B14F-4D97-AF65-F5344CB8AC3E}">
        <p14:creationId xmlns:p14="http://schemas.microsoft.com/office/powerpoint/2010/main" val="353670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Our Tools and Automation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9019413" y="6356358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528DF-D215-450C-9DB5-2AB96B301B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5A45CF2-512E-42D1-8645-9FBBCF9D6198}"/>
              </a:ext>
            </a:extLst>
          </p:cNvPr>
          <p:cNvGrpSpPr/>
          <p:nvPr/>
        </p:nvGrpSpPr>
        <p:grpSpPr>
          <a:xfrm>
            <a:off x="534809" y="1038534"/>
            <a:ext cx="11008139" cy="5575489"/>
            <a:chOff x="420843" y="990599"/>
            <a:chExt cx="11228875" cy="568728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B53AFC-CC40-4960-BD61-1FF37C632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5363688"/>
              <a:ext cx="7302975" cy="12532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051CDF-E0D4-4511-8B76-D2A824C6B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3969493"/>
              <a:ext cx="7302975" cy="1338689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BDB791-869A-4D8A-B696-15EDF38C7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2732670"/>
              <a:ext cx="8072009" cy="1145006"/>
            </a:xfrm>
            <a:prstGeom prst="rect">
              <a:avLst/>
            </a:prstGeom>
            <a:no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C99D29-113C-4923-A0C5-AAD55661C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43" y="1007061"/>
              <a:ext cx="8296490" cy="1577257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BEC917-3311-4CB4-9E59-2997BCDB6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4354" y="4779319"/>
              <a:ext cx="2694468" cy="1834289"/>
            </a:xfrm>
            <a:prstGeom prst="rect">
              <a:avLst/>
            </a:prstGeom>
            <a:no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07CB141-F16D-402B-B16A-713449242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7"/>
            <a:stretch/>
          </p:blipFill>
          <p:spPr>
            <a:xfrm>
              <a:off x="8784354" y="990599"/>
              <a:ext cx="2865364" cy="3788719"/>
            </a:xfrm>
            <a:prstGeom prst="rect">
              <a:avLst/>
            </a:prstGeom>
            <a:noFill/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69C9BC7-5E6E-42DF-9731-FFA421AE2CEA}"/>
                </a:ext>
              </a:extLst>
            </p:cNvPr>
            <p:cNvCxnSpPr/>
            <p:nvPr/>
          </p:nvCxnSpPr>
          <p:spPr>
            <a:xfrm flipH="1">
              <a:off x="6001100" y="6297317"/>
              <a:ext cx="1935936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B2438F9-3234-42ED-B4CA-78EAB79D36A5}"/>
                </a:ext>
              </a:extLst>
            </p:cNvPr>
            <p:cNvCxnSpPr/>
            <p:nvPr/>
          </p:nvCxnSpPr>
          <p:spPr>
            <a:xfrm flipH="1">
              <a:off x="7407088" y="6124272"/>
              <a:ext cx="529950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9A0ECF-F15A-416C-ADDA-E0B0EBF63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326" y="2721855"/>
              <a:ext cx="894007" cy="395603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91311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CDB1D81-628A-40EB-AD00-7E748369D2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4" y="1098002"/>
            <a:ext cx="10548730" cy="52677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Our Tools and Automation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3774144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282688-82A0-4ED4-BE5D-F9C1412968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109728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Our Tools and Automation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3955410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Why Sify for RBI? </a:t>
            </a:r>
            <a:r>
              <a:rPr lang="en-IN" sz="2800" b="1" dirty="0">
                <a:solidFill>
                  <a:schemeClr val="accent6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(Gaurav and Arindam to add information)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019413" y="6356356"/>
            <a:ext cx="2674620" cy="365125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F945DD77-EC3C-4F7F-8D89-D4C6FE62E899}"/>
              </a:ext>
            </a:extLst>
          </p:cNvPr>
          <p:cNvSpPr/>
          <p:nvPr/>
        </p:nvSpPr>
        <p:spPr>
          <a:xfrm>
            <a:off x="2181288" y="2124738"/>
            <a:ext cx="3067021" cy="1559832"/>
          </a:xfrm>
          <a:custGeom>
            <a:avLst/>
            <a:gdLst>
              <a:gd name="connsiteX0" fmla="*/ 0 w 1949791"/>
              <a:gd name="connsiteY0" fmla="*/ 0 h 1169874"/>
              <a:gd name="connsiteX1" fmla="*/ 1949791 w 1949791"/>
              <a:gd name="connsiteY1" fmla="*/ 0 h 1169874"/>
              <a:gd name="connsiteX2" fmla="*/ 1949791 w 1949791"/>
              <a:gd name="connsiteY2" fmla="*/ 1169874 h 1169874"/>
              <a:gd name="connsiteX3" fmla="*/ 0 w 1949791"/>
              <a:gd name="connsiteY3" fmla="*/ 1169874 h 1169874"/>
              <a:gd name="connsiteX4" fmla="*/ 0 w 1949791"/>
              <a:gd name="connsiteY4" fmla="*/ 0 h 11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791" h="1169874">
                <a:moveTo>
                  <a:pt x="0" y="0"/>
                </a:moveTo>
                <a:lnTo>
                  <a:pt x="1949791" y="0"/>
                </a:lnTo>
                <a:lnTo>
                  <a:pt x="1949791" y="1169874"/>
                </a:lnTo>
                <a:lnTo>
                  <a:pt x="0" y="1169874"/>
                </a:lnTo>
                <a:lnTo>
                  <a:pt x="0" y="0"/>
                </a:lnTo>
                <a:close/>
              </a:path>
            </a:pathLst>
          </a:custGeom>
          <a:solidFill>
            <a:srgbClr val="4BACC6"/>
          </a:solidFill>
          <a:ln w="12700"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985" tIns="59985" rIns="59985" bIns="59985" numCol="1" spcCol="1666" anchor="ctr" anchorCtr="0">
            <a:noAutofit/>
          </a:bodyPr>
          <a:lstStyle/>
          <a:p>
            <a:pPr algn="ctr" defTabSz="6998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400" b="1" dirty="0">
                <a:solidFill>
                  <a:schemeClr val="bg1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Sify customer in BFSI</a:t>
            </a:r>
          </a:p>
          <a:p>
            <a:pPr marL="74981" lvl="1" algn="ctr" defTabSz="58318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IN" sz="1400" i="1" dirty="0">
                <a:solidFill>
                  <a:schemeClr val="bg1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Data to be added</a:t>
            </a:r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6B4F8E68-C7CD-41EC-8A4F-04B561349625}"/>
              </a:ext>
            </a:extLst>
          </p:cNvPr>
          <p:cNvSpPr/>
          <p:nvPr/>
        </p:nvSpPr>
        <p:spPr>
          <a:xfrm>
            <a:off x="6097107" y="2124738"/>
            <a:ext cx="3067021" cy="1559832"/>
          </a:xfrm>
          <a:custGeom>
            <a:avLst/>
            <a:gdLst>
              <a:gd name="connsiteX0" fmla="*/ 0 w 1949791"/>
              <a:gd name="connsiteY0" fmla="*/ 0 h 1169874"/>
              <a:gd name="connsiteX1" fmla="*/ 1949791 w 1949791"/>
              <a:gd name="connsiteY1" fmla="*/ 0 h 1169874"/>
              <a:gd name="connsiteX2" fmla="*/ 1949791 w 1949791"/>
              <a:gd name="connsiteY2" fmla="*/ 1169874 h 1169874"/>
              <a:gd name="connsiteX3" fmla="*/ 0 w 1949791"/>
              <a:gd name="connsiteY3" fmla="*/ 1169874 h 1169874"/>
              <a:gd name="connsiteX4" fmla="*/ 0 w 1949791"/>
              <a:gd name="connsiteY4" fmla="*/ 0 h 11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791" h="1169874">
                <a:moveTo>
                  <a:pt x="0" y="0"/>
                </a:moveTo>
                <a:lnTo>
                  <a:pt x="1949791" y="0"/>
                </a:lnTo>
                <a:lnTo>
                  <a:pt x="1949791" y="1169874"/>
                </a:lnTo>
                <a:lnTo>
                  <a:pt x="0" y="116987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985" tIns="59985" rIns="59985" bIns="59985" numCol="1" spcCol="1666" anchor="ctr" anchorCtr="0">
            <a:noAutofit/>
          </a:bodyPr>
          <a:lstStyle/>
          <a:p>
            <a:pPr algn="ctr" defTabSz="6998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400" b="1" dirty="0">
                <a:solidFill>
                  <a:schemeClr val="tx1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DC partner for 5-10 years</a:t>
            </a:r>
          </a:p>
          <a:p>
            <a:pPr marL="74981" lvl="1" algn="ctr" defTabSz="58318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IN" sz="1400" i="1" dirty="0">
                <a:solidFill>
                  <a:schemeClr val="tx1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Data to be added</a:t>
            </a:r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505F0815-4B07-448E-8AEB-4B47F1BDF692}"/>
              </a:ext>
            </a:extLst>
          </p:cNvPr>
          <p:cNvSpPr/>
          <p:nvPr/>
        </p:nvSpPr>
        <p:spPr>
          <a:xfrm>
            <a:off x="2237361" y="4536168"/>
            <a:ext cx="3067021" cy="1559832"/>
          </a:xfrm>
          <a:custGeom>
            <a:avLst/>
            <a:gdLst>
              <a:gd name="connsiteX0" fmla="*/ 0 w 1949791"/>
              <a:gd name="connsiteY0" fmla="*/ 0 h 1169874"/>
              <a:gd name="connsiteX1" fmla="*/ 1949791 w 1949791"/>
              <a:gd name="connsiteY1" fmla="*/ 0 h 1169874"/>
              <a:gd name="connsiteX2" fmla="*/ 1949791 w 1949791"/>
              <a:gd name="connsiteY2" fmla="*/ 1169874 h 1169874"/>
              <a:gd name="connsiteX3" fmla="*/ 0 w 1949791"/>
              <a:gd name="connsiteY3" fmla="*/ 1169874 h 1169874"/>
              <a:gd name="connsiteX4" fmla="*/ 0 w 1949791"/>
              <a:gd name="connsiteY4" fmla="*/ 0 h 11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791" h="1169874">
                <a:moveTo>
                  <a:pt x="0" y="0"/>
                </a:moveTo>
                <a:lnTo>
                  <a:pt x="1949791" y="0"/>
                </a:lnTo>
                <a:lnTo>
                  <a:pt x="1949791" y="1169874"/>
                </a:lnTo>
                <a:lnTo>
                  <a:pt x="0" y="1169874"/>
                </a:lnTo>
                <a:lnTo>
                  <a:pt x="0" y="0"/>
                </a:lnTo>
                <a:close/>
              </a:path>
            </a:pathLst>
          </a:cu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985" tIns="59985" rIns="59985" bIns="59985" numCol="1" spcCol="1666" anchor="ctr" anchorCtr="0">
            <a:noAutofit/>
          </a:bodyPr>
          <a:lstStyle/>
          <a:p>
            <a:pPr algn="ctr" defTabSz="6998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400" b="1" dirty="0">
                <a:solidFill>
                  <a:schemeClr val="bg1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Network partner</a:t>
            </a:r>
          </a:p>
          <a:p>
            <a:pPr algn="ctr" defTabSz="6998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400" i="1" dirty="0">
                <a:solidFill>
                  <a:schemeClr val="bg1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Data to be added</a:t>
            </a:r>
          </a:p>
        </p:txBody>
      </p:sp>
      <p:sp>
        <p:nvSpPr>
          <p:cNvPr id="15" name="Freeform 48">
            <a:extLst>
              <a:ext uri="{FF2B5EF4-FFF2-40B4-BE49-F238E27FC236}">
                <a16:creationId xmlns:a16="http://schemas.microsoft.com/office/drawing/2014/main" id="{00C56D14-C1AA-4D1C-AB64-C660F7100327}"/>
              </a:ext>
            </a:extLst>
          </p:cNvPr>
          <p:cNvSpPr/>
          <p:nvPr/>
        </p:nvSpPr>
        <p:spPr>
          <a:xfrm>
            <a:off x="6153179" y="4536168"/>
            <a:ext cx="3067021" cy="1559832"/>
          </a:xfrm>
          <a:custGeom>
            <a:avLst/>
            <a:gdLst>
              <a:gd name="connsiteX0" fmla="*/ 0 w 1949791"/>
              <a:gd name="connsiteY0" fmla="*/ 0 h 1169874"/>
              <a:gd name="connsiteX1" fmla="*/ 1949791 w 1949791"/>
              <a:gd name="connsiteY1" fmla="*/ 0 h 1169874"/>
              <a:gd name="connsiteX2" fmla="*/ 1949791 w 1949791"/>
              <a:gd name="connsiteY2" fmla="*/ 1169874 h 1169874"/>
              <a:gd name="connsiteX3" fmla="*/ 0 w 1949791"/>
              <a:gd name="connsiteY3" fmla="*/ 1169874 h 1169874"/>
              <a:gd name="connsiteX4" fmla="*/ 0 w 1949791"/>
              <a:gd name="connsiteY4" fmla="*/ 0 h 11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791" h="1169874">
                <a:moveTo>
                  <a:pt x="0" y="0"/>
                </a:moveTo>
                <a:lnTo>
                  <a:pt x="1949791" y="0"/>
                </a:lnTo>
                <a:lnTo>
                  <a:pt x="1949791" y="1169874"/>
                </a:lnTo>
                <a:lnTo>
                  <a:pt x="0" y="1169874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985" tIns="59985" rIns="59985" bIns="59985" numCol="1" spcCol="1666" anchor="ctr" anchorCtr="0">
            <a:noAutofit/>
          </a:bodyPr>
          <a:lstStyle/>
          <a:p>
            <a:pPr algn="ctr" defTabSz="6998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400" b="1" dirty="0">
                <a:solidFill>
                  <a:schemeClr val="bg1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Security partner</a:t>
            </a:r>
          </a:p>
          <a:p>
            <a:pPr marL="74981" lvl="1" algn="ctr" defTabSz="58318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IN" sz="1400" i="1" dirty="0">
                <a:solidFill>
                  <a:schemeClr val="bg1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Data to be added</a:t>
            </a: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10B15581-4894-4366-9990-1D8CA77EF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90" y="1431227"/>
            <a:ext cx="597854" cy="59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Image result for security icon">
            <a:extLst>
              <a:ext uri="{FF2B5EF4-FFF2-40B4-BE49-F238E27FC236}">
                <a16:creationId xmlns:a16="http://schemas.microsoft.com/office/drawing/2014/main" id="{47AEF704-C9A2-4B82-B5D9-92F479472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419" y="3855286"/>
            <a:ext cx="586539" cy="58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Image result for load sharing icon">
            <a:extLst>
              <a:ext uri="{FF2B5EF4-FFF2-40B4-BE49-F238E27FC236}">
                <a16:creationId xmlns:a16="http://schemas.microsoft.com/office/drawing/2014/main" id="{85C32415-CB6E-4FBA-84E5-F66455A49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11" y="3761768"/>
            <a:ext cx="673919" cy="6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Image result for replication icon">
            <a:extLst>
              <a:ext uri="{FF2B5EF4-FFF2-40B4-BE49-F238E27FC236}">
                <a16:creationId xmlns:a16="http://schemas.microsoft.com/office/drawing/2014/main" id="{4D030092-35E5-459E-844B-D1D6D4968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55" y="1431227"/>
            <a:ext cx="608040" cy="6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3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15147" y="935891"/>
            <a:ext cx="2528053" cy="585919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21895" y="5178250"/>
            <a:ext cx="6154215" cy="789960"/>
          </a:xfrm>
          <a:prstGeom prst="rect">
            <a:avLst/>
          </a:prstGeom>
          <a:solidFill>
            <a:sysClr val="window" lastClr="FFFFFF">
              <a:lumMod val="95000"/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solidFill>
                <a:prstClr val="black"/>
              </a:solidFill>
              <a:latin typeface="Trebuchet MS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21895" y="4360372"/>
            <a:ext cx="6154215" cy="745743"/>
          </a:xfrm>
          <a:prstGeom prst="rect">
            <a:avLst/>
          </a:prstGeom>
          <a:solidFill>
            <a:sysClr val="window" lastClr="FFFFFF">
              <a:lumMod val="95000"/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solidFill>
                <a:prstClr val="black"/>
              </a:solidFill>
              <a:latin typeface="Trebuchet MS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21895" y="3463002"/>
            <a:ext cx="6154215" cy="789960"/>
          </a:xfrm>
          <a:prstGeom prst="rect">
            <a:avLst/>
          </a:prstGeom>
          <a:solidFill>
            <a:sysClr val="window" lastClr="FFFFFF">
              <a:lumMod val="95000"/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solidFill>
                <a:prstClr val="black"/>
              </a:solidFill>
              <a:latin typeface="Trebuchet MS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21895" y="2641664"/>
            <a:ext cx="6154215" cy="789960"/>
          </a:xfrm>
          <a:prstGeom prst="rect">
            <a:avLst/>
          </a:prstGeom>
          <a:solidFill>
            <a:sysClr val="window" lastClr="FFFFFF">
              <a:lumMod val="95000"/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solidFill>
                <a:prstClr val="black"/>
              </a:solidFill>
              <a:latin typeface="Trebuchet MS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21895" y="1786812"/>
            <a:ext cx="6154215" cy="789960"/>
          </a:xfrm>
          <a:prstGeom prst="rect">
            <a:avLst/>
          </a:prstGeom>
          <a:solidFill>
            <a:sysClr val="window" lastClr="FFFFFF">
              <a:lumMod val="95000"/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solidFill>
                <a:prstClr val="black"/>
              </a:solidFill>
              <a:latin typeface="Trebuchet MS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21895" y="935892"/>
            <a:ext cx="6154215" cy="789960"/>
          </a:xfrm>
          <a:prstGeom prst="rect">
            <a:avLst/>
          </a:prstGeom>
          <a:solidFill>
            <a:sysClr val="window" lastClr="FFFFFF">
              <a:lumMod val="95000"/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solidFill>
                <a:prstClr val="black"/>
              </a:solidFill>
              <a:latin typeface="Trebuchet MS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24417" y="3490297"/>
            <a:ext cx="2697479" cy="768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latin typeface="Trebuchet MS" pitchFamily="34" charset="0"/>
              <a:sym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24417" y="4325972"/>
            <a:ext cx="2697479" cy="7899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latin typeface="Trebuchet MS" pitchFamily="34" charset="0"/>
              <a:sym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24417" y="5179336"/>
            <a:ext cx="2697479" cy="789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latin typeface="Trebuchet MS" pitchFamily="34" charset="0"/>
              <a:sym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24417" y="2654359"/>
            <a:ext cx="2697479" cy="7899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latin typeface="Trebuchet MS" pitchFamily="34" charset="0"/>
              <a:sym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824417" y="1790744"/>
            <a:ext cx="2697479" cy="789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latin typeface="Trebuchet MS" pitchFamily="34" charset="0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24418" y="935892"/>
            <a:ext cx="2697477" cy="7899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latin typeface="Trebuchet MS" pitchFamily="34" charset="0"/>
              <a:sym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6311" y="4190416"/>
            <a:ext cx="2390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IN" sz="16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DC &amp; Cloud</a:t>
            </a:r>
          </a:p>
          <a:p>
            <a:pPr algn="ctr" defTabSz="1219170"/>
            <a:r>
              <a:rPr lang="en-IN" sz="16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88716" y="1175702"/>
            <a:ext cx="2568880" cy="29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733"/>
              </a:lnSpc>
            </a:pPr>
            <a:r>
              <a:rPr lang="en-IN" sz="1400" b="1" kern="0" dirty="0">
                <a:latin typeface="Trebuchet MS" pitchFamily="34" charset="0"/>
                <a:cs typeface="Arial"/>
                <a:sym typeface="Arial"/>
              </a:rPr>
              <a:t>Max Bupa Health Insurance</a:t>
            </a:r>
            <a:endParaRPr lang="en-IN" sz="1400" b="1" kern="0" dirty="0">
              <a:latin typeface="Trebuchet MS" pitchFamily="34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21897" y="986259"/>
            <a:ext cx="599116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1733"/>
              </a:lnSpc>
            </a:pPr>
            <a:r>
              <a:rPr lang="en-US" sz="12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Transformation of DC &amp; DR along with Infrastructure refresh</a:t>
            </a:r>
          </a:p>
          <a:p>
            <a:pPr defTabSz="1219170">
              <a:lnSpc>
                <a:spcPts val="1733"/>
              </a:lnSpc>
            </a:pPr>
            <a:r>
              <a:rPr lang="en-US" sz="12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Migration to Sify Data Center and Managed Services.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88716" y="5419146"/>
            <a:ext cx="2568880" cy="29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733"/>
              </a:lnSpc>
            </a:pPr>
            <a:r>
              <a:rPr lang="en-IN" sz="1400" b="1" kern="0" dirty="0">
                <a:latin typeface="Trebuchet MS" pitchFamily="34" charset="0"/>
                <a:cs typeface="Arial"/>
                <a:sym typeface="Arial"/>
              </a:rPr>
              <a:t>DHFL General Insurance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21897" y="5254117"/>
            <a:ext cx="599116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1733"/>
              </a:lnSpc>
            </a:pPr>
            <a:r>
              <a:rPr lang="en-IN" sz="12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Strategic Green Field Data Centre / Disaster Recovery Site Build + Migration + Managed Services for 5 years.</a:t>
            </a:r>
            <a:endParaRPr lang="en-IN" sz="12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5" name="Picture 5" descr="C:\Users\Deepak\Desktop\icons\transform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75" y="2536429"/>
            <a:ext cx="1669701" cy="16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9D0BE5A-B8E6-4234-A6A7-E694EBA54471}"/>
              </a:ext>
            </a:extLst>
          </p:cNvPr>
          <p:cNvSpPr txBox="1"/>
          <p:nvPr/>
        </p:nvSpPr>
        <p:spPr>
          <a:xfrm>
            <a:off x="5521897" y="1906984"/>
            <a:ext cx="599116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1733"/>
              </a:lnSpc>
            </a:pPr>
            <a:r>
              <a:rPr lang="en-US" sz="12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 and private build cloud – Hyper converged infra for DC &amp; DR.</a:t>
            </a:r>
            <a:br>
              <a:rPr lang="en-US" sz="12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</a:br>
            <a:r>
              <a:rPr lang="en-US" sz="12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Migrate workloads to Private Cloud &amp; Managed Services.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A166FB-9FB4-4E37-BCFE-51A78FFE94B0}"/>
              </a:ext>
            </a:extLst>
          </p:cNvPr>
          <p:cNvSpPr txBox="1"/>
          <p:nvPr/>
        </p:nvSpPr>
        <p:spPr>
          <a:xfrm>
            <a:off x="2888716" y="2030554"/>
            <a:ext cx="2568880" cy="29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733"/>
              </a:lnSpc>
            </a:pPr>
            <a:r>
              <a:rPr lang="en-IN" sz="1400" b="1" kern="0" dirty="0">
                <a:latin typeface="Trebuchet MS" pitchFamily="34" charset="0"/>
                <a:cs typeface="Arial"/>
                <a:sym typeface="Arial"/>
              </a:rPr>
              <a:t>General Insurance Corp.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22C053D-45B7-436D-92E3-27A32AC676CF}"/>
              </a:ext>
            </a:extLst>
          </p:cNvPr>
          <p:cNvSpPr txBox="1"/>
          <p:nvPr/>
        </p:nvSpPr>
        <p:spPr>
          <a:xfrm>
            <a:off x="2890321" y="2785164"/>
            <a:ext cx="256888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733"/>
              </a:lnSpc>
            </a:pPr>
            <a:r>
              <a:rPr lang="en-IN" sz="1400" b="1" kern="0" dirty="0">
                <a:latin typeface="Trebuchet MS" pitchFamily="34" charset="0"/>
                <a:cs typeface="Arial"/>
                <a:sym typeface="Arial"/>
              </a:rPr>
              <a:t>Insurance Information Bureau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F0E67C8-AD01-4D2E-BE43-D2867E685DC1}"/>
              </a:ext>
            </a:extLst>
          </p:cNvPr>
          <p:cNvSpPr txBox="1"/>
          <p:nvPr/>
        </p:nvSpPr>
        <p:spPr>
          <a:xfrm>
            <a:off x="5521897" y="2779297"/>
            <a:ext cx="5991167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1733"/>
              </a:lnSpc>
            </a:pPr>
            <a:r>
              <a:rPr lang="en-US" sz="12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 and build private cloud &amp; Managed Services.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745E9AF-D199-48F9-81C8-D904DB755D43}"/>
              </a:ext>
            </a:extLst>
          </p:cNvPr>
          <p:cNvSpPr txBox="1"/>
          <p:nvPr/>
        </p:nvSpPr>
        <p:spPr>
          <a:xfrm>
            <a:off x="2888716" y="3719448"/>
            <a:ext cx="2568880" cy="29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733"/>
              </a:lnSpc>
            </a:pPr>
            <a:r>
              <a:rPr lang="en-IN" sz="1400" b="1" kern="0" dirty="0">
                <a:latin typeface="Trebuchet MS" pitchFamily="34" charset="0"/>
                <a:cs typeface="Arial"/>
                <a:sym typeface="Arial"/>
              </a:rPr>
              <a:t>Allahabad Bank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2BF5244-F328-42C9-9194-C7FD03C191C7}"/>
              </a:ext>
            </a:extLst>
          </p:cNvPr>
          <p:cNvSpPr txBox="1"/>
          <p:nvPr/>
        </p:nvSpPr>
        <p:spPr>
          <a:xfrm>
            <a:off x="2888716" y="4565782"/>
            <a:ext cx="2568880" cy="29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733"/>
              </a:lnSpc>
            </a:pPr>
            <a:r>
              <a:rPr lang="en-IN" sz="1400" b="1" kern="0" dirty="0">
                <a:latin typeface="Trebuchet MS" pitchFamily="34" charset="0"/>
                <a:cs typeface="Arial"/>
                <a:sym typeface="Arial"/>
              </a:rPr>
              <a:t>Oriental Insurance Corp.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E7C7783-3F72-47ED-9128-E1EC199DA03F}"/>
              </a:ext>
            </a:extLst>
          </p:cNvPr>
          <p:cNvSpPr txBox="1"/>
          <p:nvPr/>
        </p:nvSpPr>
        <p:spPr>
          <a:xfrm>
            <a:off x="5521897" y="4464157"/>
            <a:ext cx="599116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1733"/>
              </a:lnSpc>
            </a:pPr>
            <a:r>
              <a:rPr lang="en-US" sz="12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Consolidation and Refresh of infra for hosting the core insurance application &amp; Managed Services.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F25E239-0954-4330-9A29-D78EDE6FF1E1}"/>
              </a:ext>
            </a:extLst>
          </p:cNvPr>
          <p:cNvSpPr txBox="1"/>
          <p:nvPr/>
        </p:nvSpPr>
        <p:spPr>
          <a:xfrm>
            <a:off x="5521897" y="3530771"/>
            <a:ext cx="599116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1733"/>
              </a:lnSpc>
            </a:pPr>
            <a:r>
              <a:rPr lang="en-US" sz="12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Transformation of DC &amp; DR along with Infrastructure refresh, virtualization &amp; cloud set-up. Migration of applications from existing physical to virtualized environment and Managed Services.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ICT Services Led Transformation Leadership in BFSI (1/2)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523499" y="6005127"/>
            <a:ext cx="6154215" cy="789960"/>
          </a:xfrm>
          <a:prstGeom prst="rect">
            <a:avLst/>
          </a:prstGeom>
          <a:solidFill>
            <a:sysClr val="window" lastClr="FFFFFF">
              <a:lumMod val="95000"/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solidFill>
                <a:prstClr val="black"/>
              </a:solidFill>
              <a:latin typeface="Trebuchet MS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826021" y="6006213"/>
            <a:ext cx="2697479" cy="7899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latin typeface="Trebuchet MS" pitchFamily="34" charset="0"/>
              <a:sym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890320" y="6246023"/>
            <a:ext cx="2568880" cy="29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733"/>
              </a:lnSpc>
            </a:pPr>
            <a:r>
              <a:rPr lang="en-IN" sz="1400" b="1" kern="0" dirty="0">
                <a:latin typeface="Trebuchet MS" pitchFamily="34" charset="0"/>
                <a:cs typeface="Arial"/>
                <a:sym typeface="Arial"/>
              </a:rPr>
              <a:t>Max Life Insurance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523501" y="6217474"/>
            <a:ext cx="5991167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1733"/>
              </a:lnSpc>
            </a:pPr>
            <a:r>
              <a:rPr lang="en-US" sz="12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Hybrid Infrastructure – Private Cloud and Public Cloud – Sify CloudInfinit and AWS</a:t>
            </a:r>
          </a:p>
        </p:txBody>
      </p:sp>
    </p:spTree>
    <p:extLst>
      <p:ext uri="{BB962C8B-B14F-4D97-AF65-F5344CB8AC3E}">
        <p14:creationId xmlns:p14="http://schemas.microsoft.com/office/powerpoint/2010/main" val="141414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99044" y="1048797"/>
            <a:ext cx="2528053" cy="25084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9044" y="3616849"/>
            <a:ext cx="2528053" cy="27153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12711" y="5542197"/>
            <a:ext cx="6154215" cy="789960"/>
          </a:xfrm>
          <a:prstGeom prst="rect">
            <a:avLst/>
          </a:prstGeom>
          <a:solidFill>
            <a:sysClr val="window" lastClr="FFFFFF">
              <a:lumMod val="95000"/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solidFill>
                <a:prstClr val="black"/>
              </a:solidFill>
              <a:latin typeface="Trebuchet MS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12711" y="4668899"/>
            <a:ext cx="6154215" cy="789960"/>
          </a:xfrm>
          <a:prstGeom prst="rect">
            <a:avLst/>
          </a:prstGeom>
          <a:solidFill>
            <a:sysClr val="window" lastClr="FFFFFF">
              <a:lumMod val="95000"/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solidFill>
                <a:prstClr val="black"/>
              </a:solidFill>
              <a:latin typeface="Trebuchet MS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12711" y="3589555"/>
            <a:ext cx="6154215" cy="1011492"/>
          </a:xfrm>
          <a:prstGeom prst="rect">
            <a:avLst/>
          </a:prstGeom>
          <a:solidFill>
            <a:sysClr val="window" lastClr="FFFFFF">
              <a:lumMod val="95000"/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solidFill>
                <a:prstClr val="black"/>
              </a:solidFill>
              <a:latin typeface="Trebuchet MS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12711" y="2754569"/>
            <a:ext cx="6154215" cy="789960"/>
          </a:xfrm>
          <a:prstGeom prst="rect">
            <a:avLst/>
          </a:prstGeom>
          <a:solidFill>
            <a:sysClr val="window" lastClr="FFFFFF">
              <a:lumMod val="95000"/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solidFill>
                <a:prstClr val="black"/>
              </a:solidFill>
              <a:latin typeface="Trebuchet MS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12711" y="1899717"/>
            <a:ext cx="6154215" cy="789960"/>
          </a:xfrm>
          <a:prstGeom prst="rect">
            <a:avLst/>
          </a:prstGeom>
          <a:solidFill>
            <a:sysClr val="window" lastClr="FFFFFF">
              <a:lumMod val="95000"/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solidFill>
                <a:prstClr val="black"/>
              </a:solidFill>
              <a:latin typeface="Trebuchet MS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12711" y="1048797"/>
            <a:ext cx="6154215" cy="789960"/>
          </a:xfrm>
          <a:prstGeom prst="rect">
            <a:avLst/>
          </a:prstGeom>
          <a:solidFill>
            <a:sysClr val="window" lastClr="FFFFFF">
              <a:lumMod val="95000"/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solidFill>
                <a:prstClr val="black"/>
              </a:solidFill>
              <a:latin typeface="Trebuchet MS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15233" y="3616850"/>
            <a:ext cx="2697479" cy="9841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latin typeface="Trebuchet MS" pitchFamily="34" charset="0"/>
              <a:sym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15233" y="4689919"/>
            <a:ext cx="2697479" cy="7899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latin typeface="Trebuchet MS" pitchFamily="34" charset="0"/>
              <a:sym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15233" y="5543283"/>
            <a:ext cx="2697479" cy="789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latin typeface="Trebuchet MS" pitchFamily="34" charset="0"/>
              <a:sym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15233" y="2767264"/>
            <a:ext cx="2697479" cy="7899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latin typeface="Trebuchet MS" pitchFamily="34" charset="0"/>
              <a:sym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15233" y="1903649"/>
            <a:ext cx="2697479" cy="789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latin typeface="Trebuchet MS" pitchFamily="34" charset="0"/>
              <a:sym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15234" y="1048797"/>
            <a:ext cx="2697477" cy="7899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IN" sz="1867" kern="0" dirty="0">
              <a:latin typeface="Trebuchet MS" pitchFamily="34" charset="0"/>
              <a:sym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6672" y="2793304"/>
            <a:ext cx="2404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IN" sz="16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Network</a:t>
            </a:r>
          </a:p>
          <a:p>
            <a:pPr algn="ctr" defTabSz="1219170"/>
            <a:r>
              <a:rPr lang="en-IN" sz="16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79532" y="1288607"/>
            <a:ext cx="2568880" cy="29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733"/>
              </a:lnSpc>
            </a:pPr>
            <a:r>
              <a:rPr lang="en-IN" sz="1400" b="1" kern="0" dirty="0">
                <a:latin typeface="Trebuchet MS" pitchFamily="34" charset="0"/>
                <a:cs typeface="Arial"/>
                <a:sym typeface="Arial"/>
              </a:rPr>
              <a:t>INFINET</a:t>
            </a:r>
            <a:endParaRPr lang="en-IN" sz="1400" b="1" kern="0" dirty="0">
              <a:latin typeface="Trebuchet MS" pitchFamily="34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2713" y="1050131"/>
            <a:ext cx="599116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1733"/>
              </a:lnSpc>
            </a:pPr>
            <a:r>
              <a:rPr lang="en-IN" sz="12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supply, integration, operations and management of 44 RBI locations,10 datacentres and 300+ Member banks secured network infrastructure in an outsourced model.</a:t>
            </a:r>
            <a:endParaRPr lang="en-IN" sz="12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79532" y="2143459"/>
            <a:ext cx="2568880" cy="29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733"/>
              </a:lnSpc>
            </a:pPr>
            <a:r>
              <a:rPr lang="en-IN" sz="1400" b="1" kern="0" dirty="0">
                <a:latin typeface="Trebuchet MS" pitchFamily="34" charset="0"/>
                <a:ea typeface="Times New Roman" panose="02020603050405020304" pitchFamily="18" charset="0"/>
                <a:cs typeface="Arial"/>
                <a:sym typeface="Arial"/>
              </a:rPr>
              <a:t>NSE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12713" y="1904983"/>
            <a:ext cx="599116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1733"/>
              </a:lnSpc>
            </a:pPr>
            <a:r>
              <a:rPr lang="en-IN" sz="12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migration, operations and management of private network providing connectivity to members across the nation.</a:t>
            </a:r>
            <a:endParaRPr lang="en-IN" sz="12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79532" y="3007074"/>
            <a:ext cx="2568880" cy="29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733"/>
              </a:lnSpc>
            </a:pPr>
            <a:r>
              <a:rPr lang="en-GB" sz="1400" b="1" kern="0" dirty="0" err="1">
                <a:latin typeface="Trebuchet MS" pitchFamily="34" charset="0"/>
                <a:cs typeface="Arial"/>
                <a:sym typeface="Arial"/>
              </a:rPr>
              <a:t>Muthoot</a:t>
            </a:r>
            <a:r>
              <a:rPr lang="en-GB" sz="1400" b="1" kern="0" dirty="0">
                <a:latin typeface="Trebuchet MS" pitchFamily="34" charset="0"/>
                <a:cs typeface="Arial"/>
                <a:sym typeface="Arial"/>
              </a:rPr>
              <a:t> Fincorp</a:t>
            </a:r>
            <a:endParaRPr lang="en-IN" sz="1400" b="1" kern="0" dirty="0">
              <a:latin typeface="Trebuchet MS" pitchFamily="34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12713" y="2812666"/>
            <a:ext cx="599116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1733"/>
              </a:lnSpc>
            </a:pPr>
            <a:r>
              <a:rPr lang="en-IN" sz="12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integration, operations and management of 3,500 locations secured multi tower IT infrastructure in a managed services model.</a:t>
            </a:r>
            <a:endParaRPr lang="en-IN" sz="12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79532" y="3953778"/>
            <a:ext cx="2568880" cy="29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733"/>
              </a:lnSpc>
            </a:pPr>
            <a:r>
              <a:rPr lang="en-IN" sz="1400" b="1" kern="0" dirty="0">
                <a:latin typeface="Trebuchet MS" pitchFamily="34" charset="0"/>
                <a:cs typeface="Arial"/>
                <a:sym typeface="Arial"/>
              </a:rPr>
              <a:t>Syndicate Bank</a:t>
            </a:r>
            <a:endParaRPr lang="en-IN" sz="1400" b="1" kern="0" dirty="0">
              <a:latin typeface="Trebuchet MS" pitchFamily="34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12713" y="3712433"/>
            <a:ext cx="599116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1733"/>
              </a:lnSpc>
            </a:pPr>
            <a:r>
              <a:rPr lang="en-IN" sz="12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solutions incl. SIEM, PIM, DLP, VAPT across DC &amp; DR</a:t>
            </a:r>
            <a:endParaRPr lang="en-IN" sz="12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79532" y="4929729"/>
            <a:ext cx="2568880" cy="29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733"/>
              </a:lnSpc>
            </a:pPr>
            <a:r>
              <a:rPr lang="en-IN" sz="1400" b="1" kern="0" dirty="0">
                <a:latin typeface="Trebuchet MS" pitchFamily="34" charset="0"/>
                <a:cs typeface="Arial"/>
                <a:sym typeface="Arial"/>
              </a:rPr>
              <a:t>Central Bank of India</a:t>
            </a:r>
            <a:endParaRPr lang="en-IN" sz="1400" b="1" kern="0" dirty="0">
              <a:latin typeface="Trebuchet MS" pitchFamily="34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73991" y="5783093"/>
            <a:ext cx="2568880" cy="29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733"/>
              </a:lnSpc>
            </a:pPr>
            <a:r>
              <a:rPr lang="en-IN" sz="1400" b="1" kern="0" dirty="0">
                <a:latin typeface="Trebuchet MS" pitchFamily="34" charset="0"/>
                <a:cs typeface="Arial"/>
                <a:sym typeface="Arial"/>
              </a:rPr>
              <a:t>United Bank of India</a:t>
            </a:r>
            <a:endParaRPr lang="en-IN" sz="1400" kern="0" dirty="0">
              <a:latin typeface="Trebuchet MS" pitchFamily="34" charset="0"/>
              <a:cs typeface="Arial"/>
              <a:sym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6673" y="5493647"/>
            <a:ext cx="240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IN" sz="16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Security</a:t>
            </a:r>
          </a:p>
          <a:p>
            <a:pPr algn="ctr" defTabSz="1219170"/>
            <a:r>
              <a:rPr lang="en-IN" sz="16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48" y="4143432"/>
            <a:ext cx="1302568" cy="116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 descr="C:\Users\Deepak\Desktop\icons\IT_Transformation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4" y="1420583"/>
            <a:ext cx="1539754" cy="12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057B2D7-8F2B-4E38-92DC-5493BECA6106}"/>
              </a:ext>
            </a:extLst>
          </p:cNvPr>
          <p:cNvSpPr txBox="1"/>
          <p:nvPr/>
        </p:nvSpPr>
        <p:spPr>
          <a:xfrm>
            <a:off x="5494235" y="4723925"/>
            <a:ext cx="599116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1733"/>
              </a:lnSpc>
            </a:pPr>
            <a:r>
              <a:rPr lang="en-IN" sz="12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supporting 30000 EPS &amp; 1000 devices</a:t>
            </a:r>
            <a:endParaRPr lang="en-IN" sz="12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8023855-2E00-4597-A93C-5928A82F54FB}"/>
              </a:ext>
            </a:extLst>
          </p:cNvPr>
          <p:cNvSpPr txBox="1"/>
          <p:nvPr/>
        </p:nvSpPr>
        <p:spPr>
          <a:xfrm>
            <a:off x="5446830" y="5558270"/>
            <a:ext cx="599116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1733"/>
              </a:lnSpc>
            </a:pPr>
            <a:r>
              <a:rPr lang="en-IN" sz="12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solutions incl. PIM, DLP, VAPT, AV, MDM, AD, APT etc. across DC &amp; DR</a:t>
            </a:r>
            <a:endParaRPr lang="en-IN" sz="12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4" y="312003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ICT Services Led Transformation Leadership in BFSI (2/2)</a:t>
            </a:r>
          </a:p>
        </p:txBody>
      </p:sp>
    </p:spTree>
    <p:extLst>
      <p:ext uri="{BB962C8B-B14F-4D97-AF65-F5344CB8AC3E}">
        <p14:creationId xmlns:p14="http://schemas.microsoft.com/office/powerpoint/2010/main" val="241808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836513"/>
              </p:ext>
            </p:extLst>
          </p:nvPr>
        </p:nvGraphicFramePr>
        <p:xfrm>
          <a:off x="457200" y="1143005"/>
          <a:ext cx="10972801" cy="525779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224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43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064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Private Cloud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Bupa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Ins.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 housing finance corporation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681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Avantha Ergo Life Insurance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68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Life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1909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 AIG Life Insurance    Company Ltd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68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HDFC Life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68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Apollo DKV Insurance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909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Aviva Life Insurance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  <a:p>
                      <a:pPr algn="ctr" rtl="0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1909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 Union Daichi Life Insurance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68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Insurance TPA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6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 Gateway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Billdesk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668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Paytm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292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YouFirst Money Express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3023" y="312005"/>
            <a:ext cx="9757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Key References – Private (BFSI) (1/2)</a:t>
            </a:r>
            <a:endParaRPr lang="en-IN" sz="2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9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918032"/>
              </p:ext>
            </p:extLst>
          </p:nvPr>
        </p:nvGraphicFramePr>
        <p:xfrm>
          <a:off x="457200" y="1143000"/>
          <a:ext cx="10972801" cy="5078971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295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43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2834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Private Cloud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57"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IndiaIdeas.com Ltd (BillDesk Payment Gateway)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4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Thane District Central Co-op Bank Ltd.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4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Fedbank Financial Services Ltd.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4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Bombay Mercantile Bank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4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Axis Bank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4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J&amp;K Bank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4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Bank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445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Hindustan Co-op Bank Ltd.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457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Corporation Bank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45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Nagaland State Co-operative Bank Ltd.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45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Bassein Catholic Co-operative Bank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959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Citizen Co-operative Bank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7200" y="312005"/>
            <a:ext cx="9757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Key References – Private (BFSI) (2/2)</a:t>
            </a:r>
            <a:endParaRPr lang="en-IN" sz="2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95224"/>
              </p:ext>
            </p:extLst>
          </p:nvPr>
        </p:nvGraphicFramePr>
        <p:xfrm>
          <a:off x="457200" y="1230299"/>
          <a:ext cx="10896599" cy="5018101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70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09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3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3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45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8014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Private Cloud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363"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</a:t>
                      </a:r>
                    </a:p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Oriental Insurance Company Limited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Insurance Corporation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NIA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Insurance Corporation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363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Banking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Allahabad Bank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OBC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Bank of India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UCO Bank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 Of Baroda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1363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Andhra Bank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363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Dena Bank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363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Vijaya Bank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7200" y="312005"/>
            <a:ext cx="9757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Key References – PSU (BFSI) </a:t>
            </a:r>
            <a:endParaRPr lang="en-IN" sz="2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60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965179"/>
              </p:ext>
            </p:extLst>
          </p:nvPr>
        </p:nvGraphicFramePr>
        <p:xfrm>
          <a:off x="457200" y="1223131"/>
          <a:ext cx="10972801" cy="5025269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368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9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82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6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196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181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Private Cloud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IOCL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1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ONGC Tripura power corporation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1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 Bengal state electricity development corporation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1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DC (Kerala, Chhattisgarh, Tripura, Meghalaya, Sikkim, Punjab, Tamilnadu DR)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1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9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Kanpur electricity supply company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9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UPPCL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9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NISCAIR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9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TNDRC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9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PSPCL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9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High Court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9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grid corporation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7200" y="312005"/>
            <a:ext cx="9757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Key References – PSU/Government </a:t>
            </a:r>
            <a:endParaRPr lang="en-IN" sz="2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94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3683</TotalTime>
  <Words>3308</Words>
  <Application>Microsoft Office PowerPoint</Application>
  <PresentationFormat>Custom</PresentationFormat>
  <Paragraphs>1148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Arial Narrow</vt:lpstr>
      <vt:lpstr>Calibri</vt:lpstr>
      <vt:lpstr>Courier New</vt:lpstr>
      <vt:lpstr>Lucida Grande</vt:lpstr>
      <vt:lpstr>Trebuchet MS</vt:lpstr>
      <vt:lpstr>Verdana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Anushka  Mital</dc:creator>
  <cp:lastModifiedBy>Murali.J  Janakiraman</cp:lastModifiedBy>
  <cp:revision>355</cp:revision>
  <dcterms:created xsi:type="dcterms:W3CDTF">2006-08-16T00:00:00Z</dcterms:created>
  <dcterms:modified xsi:type="dcterms:W3CDTF">2020-08-26T12:06:21Z</dcterms:modified>
</cp:coreProperties>
</file>