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sldIdLst>
    <p:sldId id="425" r:id="rId2"/>
    <p:sldId id="340" r:id="rId3"/>
    <p:sldId id="547" r:id="rId4"/>
    <p:sldId id="552" r:id="rId5"/>
    <p:sldId id="553" r:id="rId6"/>
    <p:sldId id="551" r:id="rId7"/>
    <p:sldId id="529" r:id="rId8"/>
    <p:sldId id="536" r:id="rId9"/>
    <p:sldId id="1377" r:id="rId10"/>
    <p:sldId id="1357" r:id="rId11"/>
    <p:sldId id="1378" r:id="rId12"/>
    <p:sldId id="1367" r:id="rId13"/>
    <p:sldId id="1368" r:id="rId14"/>
    <p:sldId id="263" r:id="rId15"/>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8"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B3A2C7"/>
    <a:srgbClr val="E6B9B8"/>
    <a:srgbClr val="E6B8B9"/>
    <a:srgbClr val="8EB4E3"/>
    <a:srgbClr val="595959"/>
    <a:srgbClr val="10253F"/>
    <a:srgbClr val="858586"/>
    <a:srgbClr val="BDD70C"/>
    <a:srgbClr val="C3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8" autoAdjust="0"/>
    <p:restoredTop sz="94279" autoAdjust="0"/>
  </p:normalViewPr>
  <p:slideViewPr>
    <p:cSldViewPr showGuides="1">
      <p:cViewPr>
        <p:scale>
          <a:sx n="66" d="100"/>
          <a:sy n="66" d="100"/>
        </p:scale>
        <p:origin x="1051" y="677"/>
      </p:cViewPr>
      <p:guideLst>
        <p:guide orient="horz" pos="645"/>
        <p:guide orient="horz" pos="2958"/>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9085"/>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1/28/2019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21861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7</a:t>
            </a:fld>
            <a:endParaRPr lang="en-US"/>
          </a:p>
        </p:txBody>
      </p:sp>
    </p:spTree>
    <p:extLst>
      <p:ext uri="{BB962C8B-B14F-4D97-AF65-F5344CB8AC3E}">
        <p14:creationId xmlns:p14="http://schemas.microsoft.com/office/powerpoint/2010/main" val="21533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13</a:t>
            </a:fld>
            <a:endParaRPr lang="en-US" dirty="0"/>
          </a:p>
        </p:txBody>
      </p:sp>
    </p:spTree>
    <p:extLst>
      <p:ext uri="{BB962C8B-B14F-4D97-AF65-F5344CB8AC3E}">
        <p14:creationId xmlns:p14="http://schemas.microsoft.com/office/powerpoint/2010/main" val="2472730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6805" y="4868863"/>
            <a:ext cx="2057400" cy="273844"/>
          </a:xfrm>
        </p:spPr>
        <p:txBody>
          <a:bodyPr/>
          <a:lstStyle>
            <a:lvl1pPr algn="ctr">
              <a:defRPr>
                <a:solidFill>
                  <a:schemeClr val="bg1"/>
                </a:solidFill>
              </a:defRPr>
            </a:lvl1pPr>
          </a:lstStyle>
          <a:p>
            <a:fld id="{408A3319-5104-4E46-B7BB-4F68F196E486}" type="slidenum">
              <a:rPr lang="en-IN" smtClean="0"/>
              <a:pPr/>
              <a:t>‹#›</a:t>
            </a:fld>
            <a:endParaRPr lang="en-IN"/>
          </a:p>
        </p:txBody>
      </p:sp>
      <p:sp>
        <p:nvSpPr>
          <p:cNvPr id="3" name="Text Placeholder 2"/>
          <p:cNvSpPr>
            <a:spLocks noGrp="1"/>
          </p:cNvSpPr>
          <p:nvPr>
            <p:ph type="body" sz="quarter" idx="13"/>
          </p:nvPr>
        </p:nvSpPr>
        <p:spPr>
          <a:xfrm>
            <a:off x="178617" y="649605"/>
            <a:ext cx="8782503" cy="3525838"/>
          </a:xfrm>
          <a:prstGeom prst="rect">
            <a:avLst/>
          </a:prstGeom>
        </p:spPr>
        <p:txBody>
          <a:bodyPr/>
          <a:lstStyle>
            <a:lvl1pPr>
              <a:defRPr sz="120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200">
                <a:latin typeface="Arial" panose="020B0604020202020204" pitchFamily="34" charset="0"/>
                <a:cs typeface="Arial" panose="020B0604020202020204" pitchFamily="34" charset="0"/>
              </a:defRPr>
            </a:lvl2pPr>
            <a:lvl3pPr marL="857250" indent="-171450">
              <a:buFont typeface="Courier New" panose="02070309020205020404" pitchFamily="49" charset="0"/>
              <a:buChar char="o"/>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Text Placeholder 5"/>
          <p:cNvSpPr>
            <a:spLocks noGrp="1"/>
          </p:cNvSpPr>
          <p:nvPr>
            <p:ph type="body" sz="quarter" idx="14" hasCustomPrompt="1"/>
          </p:nvPr>
        </p:nvSpPr>
        <p:spPr>
          <a:xfrm>
            <a:off x="101007"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202140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4518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671" r:id="rId8"/>
    <p:sldLayoutId id="2147483700" r:id="rId9"/>
    <p:sldLayoutId id="2147483703" r:id="rId10"/>
    <p:sldLayoutId id="2147483704" r:id="rId11"/>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hyperlink" Target="https://www.google.co.in/url?sa=i&amp;rct=j&amp;q=&amp;esrc=s&amp;source=images&amp;cd=&amp;cad=rja&amp;uact=8&amp;ved=2ahUKEwjq_vX78t_eAhUP2o8KHXUdDNEQjRx6BAgBEAU&amp;url=https://www.uppclonline.com/dispatch/Portal/appmanager/uppcl/wss?_nfpb=true&amp;_pageLabel=uppcl_billInfo_payBill_home&amp;pageID=PB_1010&amp;psig=AOvVaw1lto7WW9wKyLIwjYcmIxUD&amp;ust=154269770711500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tmp"/><Relationship Id="rId13" Type="http://schemas.openxmlformats.org/officeDocument/2006/relationships/image" Target="../media/image21.tmp"/><Relationship Id="rId3" Type="http://schemas.openxmlformats.org/officeDocument/2006/relationships/image" Target="../media/image11.jpeg"/><Relationship Id="rId7" Type="http://schemas.openxmlformats.org/officeDocument/2006/relationships/image" Target="../media/image15.tmp"/><Relationship Id="rId12" Type="http://schemas.openxmlformats.org/officeDocument/2006/relationships/image" Target="../media/image20.tmp"/><Relationship Id="rId2" Type="http://schemas.openxmlformats.org/officeDocument/2006/relationships/image" Target="../media/image10.tmp"/><Relationship Id="rId1" Type="http://schemas.openxmlformats.org/officeDocument/2006/relationships/slideLayout" Target="../slideLayouts/slideLayout7.xml"/><Relationship Id="rId6" Type="http://schemas.openxmlformats.org/officeDocument/2006/relationships/image" Target="../media/image14.tmp"/><Relationship Id="rId11" Type="http://schemas.openxmlformats.org/officeDocument/2006/relationships/image" Target="../media/image19.tmp"/><Relationship Id="rId5" Type="http://schemas.openxmlformats.org/officeDocument/2006/relationships/image" Target="../media/image13.tmp"/><Relationship Id="rId10" Type="http://schemas.openxmlformats.org/officeDocument/2006/relationships/image" Target="../media/image18.tmp"/><Relationship Id="rId4" Type="http://schemas.openxmlformats.org/officeDocument/2006/relationships/image" Target="../media/image12.tmp"/><Relationship Id="rId9" Type="http://schemas.openxmlformats.org/officeDocument/2006/relationships/image" Target="../media/image17.tmp"/><Relationship Id="rId14" Type="http://schemas.openxmlformats.org/officeDocument/2006/relationships/image" Target="../media/image22.tm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US" dirty="0">
                <a:latin typeface="Arial Narrow" panose="020B0606020202030204" pitchFamily="34" charset="0"/>
              </a:rPr>
              <a:t>Oracle EBS R12 Technical Upgradation</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US" dirty="0"/>
              <a:t>Jan 2019</a:t>
            </a:r>
            <a:endParaRPr lang="en-IN" dirty="0"/>
          </a:p>
        </p:txBody>
      </p:sp>
      <p:pic>
        <p:nvPicPr>
          <p:cNvPr id="4" name="Picture 3">
            <a:extLst>
              <a:ext uri="{FF2B5EF4-FFF2-40B4-BE49-F238E27FC236}">
                <a16:creationId xmlns:a16="http://schemas.microsoft.com/office/drawing/2014/main" id="{F84C38AD-8B56-442F-87B1-6CBCFB6ED37B}"/>
              </a:ext>
            </a:extLst>
          </p:cNvPr>
          <p:cNvPicPr>
            <a:picLocks noChangeAspect="1"/>
          </p:cNvPicPr>
          <p:nvPr/>
        </p:nvPicPr>
        <p:blipFill>
          <a:blip r:embed="rId3"/>
          <a:stretch>
            <a:fillRect/>
          </a:stretch>
        </p:blipFill>
        <p:spPr>
          <a:xfrm>
            <a:off x="5076070" y="3931922"/>
            <a:ext cx="1523168" cy="666108"/>
          </a:xfrm>
          <a:prstGeom prst="rect">
            <a:avLst/>
          </a:prstGeom>
        </p:spPr>
      </p:pic>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EE40AE-F294-4138-A8DE-32963059FA52}"/>
              </a:ext>
            </a:extLst>
          </p:cNvPr>
          <p:cNvGrpSpPr/>
          <p:nvPr/>
        </p:nvGrpSpPr>
        <p:grpSpPr>
          <a:xfrm>
            <a:off x="0" y="0"/>
            <a:ext cx="9144000" cy="5143500"/>
            <a:chOff x="152399" y="0"/>
            <a:chExt cx="12192000" cy="6858000"/>
          </a:xfrm>
        </p:grpSpPr>
        <p:pic>
          <p:nvPicPr>
            <p:cNvPr id="6" name="Picture 5">
              <a:extLst>
                <a:ext uri="{FF2B5EF4-FFF2-40B4-BE49-F238E27FC236}">
                  <a16:creationId xmlns:a16="http://schemas.microsoft.com/office/drawing/2014/main" id="{22A23096-00A3-4F21-A011-D512B7BC66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4" b="23055"/>
            <a:stretch/>
          </p:blipFill>
          <p:spPr>
            <a:xfrm>
              <a:off x="152399" y="0"/>
              <a:ext cx="12192000" cy="6858000"/>
            </a:xfrm>
            <a:prstGeom prst="rect">
              <a:avLst/>
            </a:prstGeom>
          </p:spPr>
        </p:pic>
        <p:sp>
          <p:nvSpPr>
            <p:cNvPr id="7" name="Rectangle 6">
              <a:extLst>
                <a:ext uri="{FF2B5EF4-FFF2-40B4-BE49-F238E27FC236}">
                  <a16:creationId xmlns:a16="http://schemas.microsoft.com/office/drawing/2014/main" id="{403FCF52-E09D-470F-8698-B5704E491619}"/>
                </a:ext>
              </a:extLst>
            </p:cNvPr>
            <p:cNvSpPr/>
            <p:nvPr/>
          </p:nvSpPr>
          <p:spPr>
            <a:xfrm>
              <a:off x="152400" y="1"/>
              <a:ext cx="12191999" cy="6857999"/>
            </a:xfrm>
            <a:prstGeom prst="rect">
              <a:avLst/>
            </a:prstGeom>
            <a:gradFill flip="none" rotWithShape="1">
              <a:gsLst>
                <a:gs pos="40000">
                  <a:schemeClr val="bg1"/>
                </a:gs>
                <a:gs pos="78000">
                  <a:schemeClr val="bg1">
                    <a:alpha val="8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2" name="Picture 31" descr="A picture containing chain&#10;&#10;Description generated with high confidence">
            <a:extLst>
              <a:ext uri="{FF2B5EF4-FFF2-40B4-BE49-F238E27FC236}">
                <a16:creationId xmlns:a16="http://schemas.microsoft.com/office/drawing/2014/main" id="{C0F94CF1-6985-4CDA-AEE2-ACCADEA36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4" r="23642"/>
          <a:stretch/>
        </p:blipFill>
        <p:spPr>
          <a:xfrm>
            <a:off x="1" y="0"/>
            <a:ext cx="3447869" cy="5143500"/>
          </a:xfrm>
          <a:prstGeom prst="rect">
            <a:avLst/>
          </a:prstGeom>
        </p:spPr>
      </p:pic>
      <p:pic>
        <p:nvPicPr>
          <p:cNvPr id="11" name="Picture 10">
            <a:extLst>
              <a:ext uri="{FF2B5EF4-FFF2-40B4-BE49-F238E27FC236}">
                <a16:creationId xmlns:a16="http://schemas.microsoft.com/office/drawing/2014/main" id="{F43BD23A-9EB1-4254-A075-BBD54FA203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611" r="9948"/>
          <a:stretch/>
        </p:blipFill>
        <p:spPr>
          <a:xfrm>
            <a:off x="0" y="0"/>
            <a:ext cx="3400974" cy="5139929"/>
          </a:xfrm>
          <a:prstGeom prst="rect">
            <a:avLst/>
          </a:prstGeom>
        </p:spPr>
      </p:pic>
      <p:sp>
        <p:nvSpPr>
          <p:cNvPr id="20" name="Freeform 15">
            <a:extLst>
              <a:ext uri="{FF2B5EF4-FFF2-40B4-BE49-F238E27FC236}">
                <a16:creationId xmlns:a16="http://schemas.microsoft.com/office/drawing/2014/main" id="{A65EC6E9-615D-4681-984A-D1BC0EAE1174}"/>
              </a:ext>
            </a:extLst>
          </p:cNvPr>
          <p:cNvSpPr>
            <a:spLocks/>
          </p:cNvSpPr>
          <p:nvPr/>
        </p:nvSpPr>
        <p:spPr bwMode="auto">
          <a:xfrm>
            <a:off x="1920240" y="-4763"/>
            <a:ext cx="3048000" cy="5144691"/>
          </a:xfrm>
          <a:custGeom>
            <a:avLst/>
            <a:gdLst>
              <a:gd name="T0" fmla="*/ 352 w 744"/>
              <a:gd name="T1" fmla="*/ 0 h 1850"/>
              <a:gd name="T2" fmla="*/ 744 w 744"/>
              <a:gd name="T3" fmla="*/ 1850 h 1850"/>
              <a:gd name="T4" fmla="*/ 184 w 744"/>
              <a:gd name="T5" fmla="*/ 1850 h 1850"/>
              <a:gd name="T6" fmla="*/ 0 w 744"/>
              <a:gd name="T7" fmla="*/ 0 h 1850"/>
              <a:gd name="T8" fmla="*/ 352 w 744"/>
              <a:gd name="T9" fmla="*/ 0 h 1850"/>
            </a:gdLst>
            <a:ahLst/>
            <a:cxnLst>
              <a:cxn ang="0">
                <a:pos x="T0" y="T1"/>
              </a:cxn>
              <a:cxn ang="0">
                <a:pos x="T2" y="T3"/>
              </a:cxn>
              <a:cxn ang="0">
                <a:pos x="T4" y="T5"/>
              </a:cxn>
              <a:cxn ang="0">
                <a:pos x="T6" y="T7"/>
              </a:cxn>
              <a:cxn ang="0">
                <a:pos x="T8" y="T9"/>
              </a:cxn>
            </a:cxnLst>
            <a:rect l="0" t="0" r="r" b="b"/>
            <a:pathLst>
              <a:path w="744" h="1850">
                <a:moveTo>
                  <a:pt x="352" y="0"/>
                </a:moveTo>
                <a:cubicBezTo>
                  <a:pt x="352" y="0"/>
                  <a:pt x="320" y="871"/>
                  <a:pt x="744" y="1850"/>
                </a:cubicBezTo>
                <a:cubicBezTo>
                  <a:pt x="184" y="1850"/>
                  <a:pt x="184" y="1850"/>
                  <a:pt x="184" y="1850"/>
                </a:cubicBezTo>
                <a:cubicBezTo>
                  <a:pt x="184" y="1850"/>
                  <a:pt x="696" y="1593"/>
                  <a:pt x="0" y="0"/>
                </a:cubicBez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Rectangle 32">
            <a:extLst>
              <a:ext uri="{FF2B5EF4-FFF2-40B4-BE49-F238E27FC236}">
                <a16:creationId xmlns:a16="http://schemas.microsoft.com/office/drawing/2014/main" id="{9C9BB6FB-7303-4147-BDDD-FDBAC3DB09E0}"/>
              </a:ext>
            </a:extLst>
          </p:cNvPr>
          <p:cNvSpPr/>
          <p:nvPr/>
        </p:nvSpPr>
        <p:spPr>
          <a:xfrm>
            <a:off x="3247595" y="-4762"/>
            <a:ext cx="448663" cy="126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2" name="Rectangle 11">
            <a:extLst>
              <a:ext uri="{FF2B5EF4-FFF2-40B4-BE49-F238E27FC236}">
                <a16:creationId xmlns:a16="http://schemas.microsoft.com/office/drawing/2014/main" id="{B1DB805D-4D7C-4CDB-8783-8C0E34A221AB}"/>
              </a:ext>
            </a:extLst>
          </p:cNvPr>
          <p:cNvSpPr/>
          <p:nvPr/>
        </p:nvSpPr>
        <p:spPr>
          <a:xfrm flipH="1">
            <a:off x="0" y="0"/>
            <a:ext cx="3552037" cy="514350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extBox 29">
            <a:extLst>
              <a:ext uri="{FF2B5EF4-FFF2-40B4-BE49-F238E27FC236}">
                <a16:creationId xmlns:a16="http://schemas.microsoft.com/office/drawing/2014/main" id="{2AC5C91F-38D1-4985-BD5C-48FEC0684E94}"/>
              </a:ext>
            </a:extLst>
          </p:cNvPr>
          <p:cNvSpPr txBox="1"/>
          <p:nvPr/>
        </p:nvSpPr>
        <p:spPr>
          <a:xfrm>
            <a:off x="3920728" y="417941"/>
            <a:ext cx="4960007" cy="1700466"/>
          </a:xfrm>
          <a:prstGeom prst="rect">
            <a:avLst/>
          </a:prstGeom>
          <a:noFill/>
        </p:spPr>
        <p:txBody>
          <a:bodyPr wrap="square" lIns="0" tIns="0" rIns="0" bIns="0" rtlCol="0">
            <a:spAutoFit/>
          </a:bodyPr>
          <a:lstStyle/>
          <a:p>
            <a:pPr>
              <a:spcAft>
                <a:spcPts val="450"/>
              </a:spcAft>
            </a:pPr>
            <a:r>
              <a:rPr lang="en-US" sz="1350" b="1" dirty="0">
                <a:solidFill>
                  <a:srgbClr val="32425C"/>
                </a:solidFill>
                <a:latin typeface="+mj-lt"/>
              </a:rPr>
              <a:t>Sify’s cloud expertise extends over</a:t>
            </a:r>
          </a:p>
          <a:p>
            <a:pPr marL="214313" indent="-214313">
              <a:spcAft>
                <a:spcPts val="450"/>
              </a:spcAft>
              <a:buFont typeface="Wingdings" panose="05000000000000000000" pitchFamily="2" charset="2"/>
              <a:buChar char="§"/>
            </a:pPr>
            <a:r>
              <a:rPr lang="en-US" sz="1200" dirty="0">
                <a:solidFill>
                  <a:srgbClr val="32425C"/>
                </a:solidFill>
                <a:latin typeface="+mj-lt"/>
              </a:rPr>
              <a:t>All aspects of building cloud infrastructure</a:t>
            </a:r>
          </a:p>
          <a:p>
            <a:pPr marL="214313" indent="-214313">
              <a:spcAft>
                <a:spcPts val="450"/>
              </a:spcAft>
              <a:buFont typeface="Wingdings" panose="05000000000000000000" pitchFamily="2" charset="2"/>
              <a:buChar char="§"/>
            </a:pPr>
            <a:r>
              <a:rPr lang="en-US" sz="1200" dirty="0">
                <a:solidFill>
                  <a:srgbClr val="32425C"/>
                </a:solidFill>
                <a:latin typeface="+mj-lt"/>
              </a:rPr>
              <a:t>Managing public and hybrid cloud services</a:t>
            </a:r>
          </a:p>
          <a:p>
            <a:pPr marL="214313" indent="-214313">
              <a:spcAft>
                <a:spcPts val="450"/>
              </a:spcAft>
              <a:buFont typeface="Wingdings" panose="05000000000000000000" pitchFamily="2" charset="2"/>
              <a:buChar char="§"/>
            </a:pPr>
            <a:r>
              <a:rPr lang="en-US" sz="1200" dirty="0" err="1">
                <a:solidFill>
                  <a:srgbClr val="32425C"/>
                </a:solidFill>
                <a:latin typeface="+mj-lt"/>
              </a:rPr>
              <a:t>CloudInfinit</a:t>
            </a:r>
            <a:r>
              <a:rPr lang="en-US" sz="1200" dirty="0">
                <a:solidFill>
                  <a:srgbClr val="32425C"/>
                </a:solidFill>
                <a:latin typeface="+mj-lt"/>
              </a:rPr>
              <a:t> CMP to provide multi cloud operational best practices</a:t>
            </a:r>
          </a:p>
          <a:p>
            <a:pPr marL="214313" indent="-214313">
              <a:spcAft>
                <a:spcPts val="450"/>
              </a:spcAft>
              <a:buFont typeface="Wingdings" panose="05000000000000000000" pitchFamily="2" charset="2"/>
              <a:buChar char="§"/>
            </a:pPr>
            <a:r>
              <a:rPr lang="en-IN" sz="1200" dirty="0">
                <a:solidFill>
                  <a:srgbClr val="595959"/>
                </a:solidFill>
              </a:rPr>
              <a:t>AWS/Azure/Oracle/Google cloud implementation</a:t>
            </a:r>
          </a:p>
          <a:p>
            <a:pPr marL="214313" indent="-214313">
              <a:spcAft>
                <a:spcPts val="450"/>
              </a:spcAft>
              <a:buFont typeface="Wingdings" panose="05000000000000000000" pitchFamily="2" charset="2"/>
              <a:buChar char="§"/>
            </a:pPr>
            <a:r>
              <a:rPr lang="en-IN" sz="1200" dirty="0">
                <a:solidFill>
                  <a:srgbClr val="595959"/>
                </a:solidFill>
              </a:rPr>
              <a:t>Delivering SaaS - ForumNXT, I-test, </a:t>
            </a:r>
            <a:r>
              <a:rPr lang="en-IN" sz="1200" dirty="0" err="1">
                <a:solidFill>
                  <a:srgbClr val="595959"/>
                </a:solidFill>
              </a:rPr>
              <a:t>Safescrypt</a:t>
            </a:r>
            <a:r>
              <a:rPr lang="en-IN" sz="1200" dirty="0">
                <a:solidFill>
                  <a:srgbClr val="595959"/>
                </a:solidFill>
              </a:rPr>
              <a:t> and E-learning</a:t>
            </a:r>
          </a:p>
          <a:p>
            <a:pPr marL="214313" indent="-214313">
              <a:spcAft>
                <a:spcPts val="450"/>
              </a:spcAft>
            </a:pPr>
            <a:endParaRPr lang="en-US" sz="1200" dirty="0">
              <a:solidFill>
                <a:srgbClr val="32425C"/>
              </a:solidFill>
              <a:latin typeface="+mj-lt"/>
            </a:endParaRPr>
          </a:p>
        </p:txBody>
      </p:sp>
      <p:sp>
        <p:nvSpPr>
          <p:cNvPr id="8" name="Freeform 5">
            <a:extLst>
              <a:ext uri="{FF2B5EF4-FFF2-40B4-BE49-F238E27FC236}">
                <a16:creationId xmlns:a16="http://schemas.microsoft.com/office/drawing/2014/main" id="{925BBD3C-C68E-45E0-8024-AA46701DBFAC}"/>
              </a:ext>
            </a:extLst>
          </p:cNvPr>
          <p:cNvSpPr>
            <a:spLocks noEditPoints="1"/>
          </p:cNvSpPr>
          <p:nvPr/>
        </p:nvSpPr>
        <p:spPr bwMode="auto">
          <a:xfrm>
            <a:off x="3524611" y="417941"/>
            <a:ext cx="343578" cy="390000"/>
          </a:xfrm>
          <a:custGeom>
            <a:avLst/>
            <a:gdLst>
              <a:gd name="T0" fmla="*/ 1620 w 1800"/>
              <a:gd name="T1" fmla="*/ 1448 h 2048"/>
              <a:gd name="T2" fmla="*/ 1451 w 1800"/>
              <a:gd name="T3" fmla="*/ 1568 h 2048"/>
              <a:gd name="T4" fmla="*/ 1320 w 1800"/>
              <a:gd name="T5" fmla="*/ 1568 h 2048"/>
              <a:gd name="T6" fmla="*/ 1320 w 1800"/>
              <a:gd name="T7" fmla="*/ 1080 h 2048"/>
              <a:gd name="T8" fmla="*/ 1440 w 1800"/>
              <a:gd name="T9" fmla="*/ 1080 h 2048"/>
              <a:gd name="T10" fmla="*/ 1800 w 1800"/>
              <a:gd name="T11" fmla="*/ 720 h 2048"/>
              <a:gd name="T12" fmla="*/ 1460 w 1800"/>
              <a:gd name="T13" fmla="*/ 361 h 2048"/>
              <a:gd name="T14" fmla="*/ 1300 w 1800"/>
              <a:gd name="T15" fmla="*/ 388 h 2048"/>
              <a:gd name="T16" fmla="*/ 1221 w 1800"/>
              <a:gd name="T17" fmla="*/ 356 h 2048"/>
              <a:gd name="T18" fmla="*/ 1253 w 1800"/>
              <a:gd name="T19" fmla="*/ 278 h 2048"/>
              <a:gd name="T20" fmla="*/ 1376 w 1800"/>
              <a:gd name="T21" fmla="*/ 245 h 2048"/>
              <a:gd name="T22" fmla="*/ 1080 w 1800"/>
              <a:gd name="T23" fmla="*/ 120 h 2048"/>
              <a:gd name="T24" fmla="*/ 1040 w 1800"/>
              <a:gd name="T25" fmla="*/ 123 h 2048"/>
              <a:gd name="T26" fmla="*/ 720 w 1800"/>
              <a:gd name="T27" fmla="*/ 0 h 2048"/>
              <a:gd name="T28" fmla="*/ 305 w 1800"/>
              <a:gd name="T29" fmla="*/ 244 h 2048"/>
              <a:gd name="T30" fmla="*/ 547 w 1800"/>
              <a:gd name="T31" fmla="*/ 278 h 2048"/>
              <a:gd name="T32" fmla="*/ 579 w 1800"/>
              <a:gd name="T33" fmla="*/ 356 h 2048"/>
              <a:gd name="T34" fmla="*/ 500 w 1800"/>
              <a:gd name="T35" fmla="*/ 388 h 2048"/>
              <a:gd name="T36" fmla="*/ 253 w 1800"/>
              <a:gd name="T37" fmla="*/ 377 h 2048"/>
              <a:gd name="T38" fmla="*/ 0 w 1800"/>
              <a:gd name="T39" fmla="*/ 720 h 2048"/>
              <a:gd name="T40" fmla="*/ 360 w 1800"/>
              <a:gd name="T41" fmla="*/ 1080 h 2048"/>
              <a:gd name="T42" fmla="*/ 480 w 1800"/>
              <a:gd name="T43" fmla="*/ 1080 h 2048"/>
              <a:gd name="T44" fmla="*/ 480 w 1800"/>
              <a:gd name="T45" fmla="*/ 1568 h 2048"/>
              <a:gd name="T46" fmla="*/ 349 w 1800"/>
              <a:gd name="T47" fmla="*/ 1568 h 2048"/>
              <a:gd name="T48" fmla="*/ 180 w 1800"/>
              <a:gd name="T49" fmla="*/ 1448 h 2048"/>
              <a:gd name="T50" fmla="*/ 0 w 1800"/>
              <a:gd name="T51" fmla="*/ 1628 h 2048"/>
              <a:gd name="T52" fmla="*/ 180 w 1800"/>
              <a:gd name="T53" fmla="*/ 1808 h 2048"/>
              <a:gd name="T54" fmla="*/ 349 w 1800"/>
              <a:gd name="T55" fmla="*/ 1688 h 2048"/>
              <a:gd name="T56" fmla="*/ 540 w 1800"/>
              <a:gd name="T57" fmla="*/ 1688 h 2048"/>
              <a:gd name="T58" fmla="*/ 600 w 1800"/>
              <a:gd name="T59" fmla="*/ 1628 h 2048"/>
              <a:gd name="T60" fmla="*/ 600 w 1800"/>
              <a:gd name="T61" fmla="*/ 1080 h 2048"/>
              <a:gd name="T62" fmla="*/ 840 w 1800"/>
              <a:gd name="T63" fmla="*/ 1080 h 2048"/>
              <a:gd name="T64" fmla="*/ 840 w 1800"/>
              <a:gd name="T65" fmla="*/ 1699 h 2048"/>
              <a:gd name="T66" fmla="*/ 720 w 1800"/>
              <a:gd name="T67" fmla="*/ 1868 h 2048"/>
              <a:gd name="T68" fmla="*/ 900 w 1800"/>
              <a:gd name="T69" fmla="*/ 2048 h 2048"/>
              <a:gd name="T70" fmla="*/ 1080 w 1800"/>
              <a:gd name="T71" fmla="*/ 1868 h 2048"/>
              <a:gd name="T72" fmla="*/ 960 w 1800"/>
              <a:gd name="T73" fmla="*/ 1699 h 2048"/>
              <a:gd name="T74" fmla="*/ 960 w 1800"/>
              <a:gd name="T75" fmla="*/ 1080 h 2048"/>
              <a:gd name="T76" fmla="*/ 1200 w 1800"/>
              <a:gd name="T77" fmla="*/ 1080 h 2048"/>
              <a:gd name="T78" fmla="*/ 1200 w 1800"/>
              <a:gd name="T79" fmla="*/ 1628 h 2048"/>
              <a:gd name="T80" fmla="*/ 1260 w 1800"/>
              <a:gd name="T81" fmla="*/ 1688 h 2048"/>
              <a:gd name="T82" fmla="*/ 1451 w 1800"/>
              <a:gd name="T83" fmla="*/ 1688 h 2048"/>
              <a:gd name="T84" fmla="*/ 1620 w 1800"/>
              <a:gd name="T85" fmla="*/ 1808 h 2048"/>
              <a:gd name="T86" fmla="*/ 1800 w 1800"/>
              <a:gd name="T87" fmla="*/ 1628 h 2048"/>
              <a:gd name="T88" fmla="*/ 1620 w 1800"/>
              <a:gd name="T89" fmla="*/ 1448 h 2048"/>
              <a:gd name="T90" fmla="*/ 1620 w 1800"/>
              <a:gd name="T91" fmla="*/ 1448 h 2048"/>
              <a:gd name="T92" fmla="*/ 1620 w 1800"/>
              <a:gd name="T93" fmla="*/ 144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0" h="2048">
                <a:moveTo>
                  <a:pt x="1620" y="1448"/>
                </a:moveTo>
                <a:cubicBezTo>
                  <a:pt x="1542" y="1448"/>
                  <a:pt x="1476" y="1498"/>
                  <a:pt x="1451" y="1568"/>
                </a:cubicBezTo>
                <a:cubicBezTo>
                  <a:pt x="1320" y="1568"/>
                  <a:pt x="1320" y="1568"/>
                  <a:pt x="1320" y="1568"/>
                </a:cubicBezTo>
                <a:cubicBezTo>
                  <a:pt x="1320" y="1080"/>
                  <a:pt x="1320" y="1080"/>
                  <a:pt x="1320" y="1080"/>
                </a:cubicBezTo>
                <a:cubicBezTo>
                  <a:pt x="1440" y="1080"/>
                  <a:pt x="1440" y="1080"/>
                  <a:pt x="1440" y="1080"/>
                </a:cubicBezTo>
                <a:cubicBezTo>
                  <a:pt x="1639" y="1080"/>
                  <a:pt x="1800" y="919"/>
                  <a:pt x="1800" y="720"/>
                </a:cubicBezTo>
                <a:cubicBezTo>
                  <a:pt x="1800" y="528"/>
                  <a:pt x="1649" y="371"/>
                  <a:pt x="1460" y="361"/>
                </a:cubicBezTo>
                <a:cubicBezTo>
                  <a:pt x="1406" y="358"/>
                  <a:pt x="1351" y="367"/>
                  <a:pt x="1300" y="388"/>
                </a:cubicBezTo>
                <a:cubicBezTo>
                  <a:pt x="1270" y="401"/>
                  <a:pt x="1234" y="387"/>
                  <a:pt x="1221" y="356"/>
                </a:cubicBezTo>
                <a:cubicBezTo>
                  <a:pt x="1208" y="326"/>
                  <a:pt x="1223" y="291"/>
                  <a:pt x="1253" y="278"/>
                </a:cubicBezTo>
                <a:cubicBezTo>
                  <a:pt x="1293" y="261"/>
                  <a:pt x="1334" y="251"/>
                  <a:pt x="1376" y="245"/>
                </a:cubicBezTo>
                <a:cubicBezTo>
                  <a:pt x="1299" y="167"/>
                  <a:pt x="1193" y="120"/>
                  <a:pt x="1080" y="120"/>
                </a:cubicBezTo>
                <a:cubicBezTo>
                  <a:pt x="1066" y="120"/>
                  <a:pt x="1053" y="121"/>
                  <a:pt x="1040" y="123"/>
                </a:cubicBezTo>
                <a:cubicBezTo>
                  <a:pt x="951" y="43"/>
                  <a:pt x="839" y="0"/>
                  <a:pt x="720" y="0"/>
                </a:cubicBezTo>
                <a:cubicBezTo>
                  <a:pt x="544" y="0"/>
                  <a:pt x="388" y="98"/>
                  <a:pt x="305" y="244"/>
                </a:cubicBezTo>
                <a:cubicBezTo>
                  <a:pt x="388" y="235"/>
                  <a:pt x="470" y="245"/>
                  <a:pt x="547" y="278"/>
                </a:cubicBezTo>
                <a:cubicBezTo>
                  <a:pt x="577" y="291"/>
                  <a:pt x="592" y="326"/>
                  <a:pt x="579" y="356"/>
                </a:cubicBezTo>
                <a:cubicBezTo>
                  <a:pt x="566" y="387"/>
                  <a:pt x="530" y="401"/>
                  <a:pt x="500" y="388"/>
                </a:cubicBezTo>
                <a:cubicBezTo>
                  <a:pt x="410" y="350"/>
                  <a:pt x="338" y="355"/>
                  <a:pt x="253" y="377"/>
                </a:cubicBezTo>
                <a:cubicBezTo>
                  <a:pt x="104" y="423"/>
                  <a:pt x="0" y="561"/>
                  <a:pt x="0" y="720"/>
                </a:cubicBezTo>
                <a:cubicBezTo>
                  <a:pt x="0" y="919"/>
                  <a:pt x="161" y="1080"/>
                  <a:pt x="360" y="1080"/>
                </a:cubicBezTo>
                <a:cubicBezTo>
                  <a:pt x="480" y="1080"/>
                  <a:pt x="480" y="1080"/>
                  <a:pt x="480" y="1080"/>
                </a:cubicBezTo>
                <a:cubicBezTo>
                  <a:pt x="480" y="1568"/>
                  <a:pt x="480" y="1568"/>
                  <a:pt x="480" y="1568"/>
                </a:cubicBezTo>
                <a:cubicBezTo>
                  <a:pt x="349" y="1568"/>
                  <a:pt x="349" y="1568"/>
                  <a:pt x="349" y="1568"/>
                </a:cubicBezTo>
                <a:cubicBezTo>
                  <a:pt x="324" y="1498"/>
                  <a:pt x="258" y="1448"/>
                  <a:pt x="180" y="1448"/>
                </a:cubicBezTo>
                <a:cubicBezTo>
                  <a:pt x="81" y="1448"/>
                  <a:pt x="0" y="1529"/>
                  <a:pt x="0" y="1628"/>
                </a:cubicBezTo>
                <a:cubicBezTo>
                  <a:pt x="0" y="1727"/>
                  <a:pt x="81" y="1808"/>
                  <a:pt x="180" y="1808"/>
                </a:cubicBezTo>
                <a:cubicBezTo>
                  <a:pt x="258" y="1808"/>
                  <a:pt x="324" y="1758"/>
                  <a:pt x="349" y="1688"/>
                </a:cubicBezTo>
                <a:cubicBezTo>
                  <a:pt x="540" y="1688"/>
                  <a:pt x="540" y="1688"/>
                  <a:pt x="540" y="1688"/>
                </a:cubicBezTo>
                <a:cubicBezTo>
                  <a:pt x="573" y="1688"/>
                  <a:pt x="600" y="1661"/>
                  <a:pt x="600" y="1628"/>
                </a:cubicBezTo>
                <a:cubicBezTo>
                  <a:pt x="600" y="1080"/>
                  <a:pt x="600" y="1080"/>
                  <a:pt x="600" y="1080"/>
                </a:cubicBezTo>
                <a:cubicBezTo>
                  <a:pt x="840" y="1080"/>
                  <a:pt x="840" y="1080"/>
                  <a:pt x="840" y="1080"/>
                </a:cubicBezTo>
                <a:cubicBezTo>
                  <a:pt x="840" y="1699"/>
                  <a:pt x="840" y="1699"/>
                  <a:pt x="840" y="1699"/>
                </a:cubicBezTo>
                <a:cubicBezTo>
                  <a:pt x="770" y="1724"/>
                  <a:pt x="720" y="1790"/>
                  <a:pt x="720" y="1868"/>
                </a:cubicBezTo>
                <a:cubicBezTo>
                  <a:pt x="720" y="1967"/>
                  <a:pt x="801" y="2048"/>
                  <a:pt x="900" y="2048"/>
                </a:cubicBezTo>
                <a:cubicBezTo>
                  <a:pt x="999" y="2048"/>
                  <a:pt x="1080" y="1967"/>
                  <a:pt x="1080" y="1868"/>
                </a:cubicBezTo>
                <a:cubicBezTo>
                  <a:pt x="1080" y="1790"/>
                  <a:pt x="1030" y="1724"/>
                  <a:pt x="960" y="1699"/>
                </a:cubicBezTo>
                <a:cubicBezTo>
                  <a:pt x="960" y="1080"/>
                  <a:pt x="960" y="1080"/>
                  <a:pt x="960" y="1080"/>
                </a:cubicBezTo>
                <a:cubicBezTo>
                  <a:pt x="1200" y="1080"/>
                  <a:pt x="1200" y="1080"/>
                  <a:pt x="1200" y="1080"/>
                </a:cubicBezTo>
                <a:cubicBezTo>
                  <a:pt x="1200" y="1628"/>
                  <a:pt x="1200" y="1628"/>
                  <a:pt x="1200" y="1628"/>
                </a:cubicBezTo>
                <a:cubicBezTo>
                  <a:pt x="1200" y="1661"/>
                  <a:pt x="1227" y="1688"/>
                  <a:pt x="1260" y="1688"/>
                </a:cubicBezTo>
                <a:cubicBezTo>
                  <a:pt x="1451" y="1688"/>
                  <a:pt x="1451" y="1688"/>
                  <a:pt x="1451" y="1688"/>
                </a:cubicBezTo>
                <a:cubicBezTo>
                  <a:pt x="1476" y="1758"/>
                  <a:pt x="1542" y="1808"/>
                  <a:pt x="1620" y="1808"/>
                </a:cubicBezTo>
                <a:cubicBezTo>
                  <a:pt x="1719" y="1808"/>
                  <a:pt x="1800" y="1727"/>
                  <a:pt x="1800" y="1628"/>
                </a:cubicBezTo>
                <a:cubicBezTo>
                  <a:pt x="1800" y="1529"/>
                  <a:pt x="1719" y="1448"/>
                  <a:pt x="1620" y="1448"/>
                </a:cubicBezTo>
                <a:close/>
                <a:moveTo>
                  <a:pt x="1620" y="1448"/>
                </a:moveTo>
                <a:cubicBezTo>
                  <a:pt x="1620" y="1448"/>
                  <a:pt x="1620" y="1448"/>
                  <a:pt x="1620" y="1448"/>
                </a:cubicBezTo>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350" dirty="0"/>
          </a:p>
        </p:txBody>
      </p:sp>
      <p:grpSp>
        <p:nvGrpSpPr>
          <p:cNvPr id="16" name="Group 15">
            <a:extLst>
              <a:ext uri="{FF2B5EF4-FFF2-40B4-BE49-F238E27FC236}">
                <a16:creationId xmlns:a16="http://schemas.microsoft.com/office/drawing/2014/main" id="{8670CB2F-E6D0-4C7E-80CE-87D2E07C2276}"/>
              </a:ext>
            </a:extLst>
          </p:cNvPr>
          <p:cNvGrpSpPr/>
          <p:nvPr/>
        </p:nvGrpSpPr>
        <p:grpSpPr>
          <a:xfrm>
            <a:off x="3526482" y="2198751"/>
            <a:ext cx="377936" cy="298833"/>
            <a:chOff x="-3033713" y="1181100"/>
            <a:chExt cx="1911350" cy="1511300"/>
          </a:xfrm>
          <a:solidFill>
            <a:schemeClr val="accent2">
              <a:lumMod val="75000"/>
            </a:schemeClr>
          </a:solidFill>
        </p:grpSpPr>
        <p:sp>
          <p:nvSpPr>
            <p:cNvPr id="14" name="Freeform 9">
              <a:extLst>
                <a:ext uri="{FF2B5EF4-FFF2-40B4-BE49-F238E27FC236}">
                  <a16:creationId xmlns:a16="http://schemas.microsoft.com/office/drawing/2014/main" id="{01C995C2-3465-4DCB-853C-B64616B54FD1}"/>
                </a:ext>
              </a:extLst>
            </p:cNvPr>
            <p:cNvSpPr>
              <a:spLocks noEditPoints="1"/>
            </p:cNvSpPr>
            <p:nvPr/>
          </p:nvSpPr>
          <p:spPr bwMode="auto">
            <a:xfrm>
              <a:off x="-2144713" y="1181100"/>
              <a:ext cx="1022350" cy="825500"/>
            </a:xfrm>
            <a:custGeom>
              <a:avLst/>
              <a:gdLst>
                <a:gd name="T0" fmla="*/ 574 w 779"/>
                <a:gd name="T1" fmla="*/ 280 h 629"/>
                <a:gd name="T2" fmla="*/ 258 w 779"/>
                <a:gd name="T3" fmla="*/ 0 h 629"/>
                <a:gd name="T4" fmla="*/ 0 w 779"/>
                <a:gd name="T5" fmla="*/ 132 h 629"/>
                <a:gd name="T6" fmla="*/ 21 w 779"/>
                <a:gd name="T7" fmla="*/ 131 h 629"/>
                <a:gd name="T8" fmla="*/ 525 w 779"/>
                <a:gd name="T9" fmla="*/ 516 h 629"/>
                <a:gd name="T10" fmla="*/ 706 w 779"/>
                <a:gd name="T11" fmla="*/ 615 h 629"/>
                <a:gd name="T12" fmla="*/ 719 w 779"/>
                <a:gd name="T13" fmla="*/ 629 h 629"/>
                <a:gd name="T14" fmla="*/ 779 w 779"/>
                <a:gd name="T15" fmla="*/ 485 h 629"/>
                <a:gd name="T16" fmla="*/ 574 w 779"/>
                <a:gd name="T17" fmla="*/ 280 h 629"/>
                <a:gd name="T18" fmla="*/ 574 w 779"/>
                <a:gd name="T19" fmla="*/ 280 h 629"/>
                <a:gd name="T20" fmla="*/ 574 w 779"/>
                <a:gd name="T21" fmla="*/ 28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629">
                  <a:moveTo>
                    <a:pt x="574" y="280"/>
                  </a:moveTo>
                  <a:cubicBezTo>
                    <a:pt x="556" y="122"/>
                    <a:pt x="421" y="0"/>
                    <a:pt x="258" y="0"/>
                  </a:cubicBezTo>
                  <a:cubicBezTo>
                    <a:pt x="152" y="0"/>
                    <a:pt x="58" y="52"/>
                    <a:pt x="0" y="132"/>
                  </a:cubicBezTo>
                  <a:cubicBezTo>
                    <a:pt x="7" y="131"/>
                    <a:pt x="14" y="131"/>
                    <a:pt x="21" y="131"/>
                  </a:cubicBezTo>
                  <a:cubicBezTo>
                    <a:pt x="259" y="131"/>
                    <a:pt x="464" y="292"/>
                    <a:pt x="525" y="516"/>
                  </a:cubicBezTo>
                  <a:cubicBezTo>
                    <a:pt x="593" y="531"/>
                    <a:pt x="656" y="565"/>
                    <a:pt x="706" y="615"/>
                  </a:cubicBezTo>
                  <a:cubicBezTo>
                    <a:pt x="711" y="620"/>
                    <a:pt x="715" y="625"/>
                    <a:pt x="719" y="629"/>
                  </a:cubicBezTo>
                  <a:cubicBezTo>
                    <a:pt x="756" y="592"/>
                    <a:pt x="779" y="541"/>
                    <a:pt x="779" y="485"/>
                  </a:cubicBezTo>
                  <a:cubicBezTo>
                    <a:pt x="779" y="372"/>
                    <a:pt x="687" y="280"/>
                    <a:pt x="574" y="280"/>
                  </a:cubicBezTo>
                  <a:close/>
                  <a:moveTo>
                    <a:pt x="574" y="280"/>
                  </a:moveTo>
                  <a:cubicBezTo>
                    <a:pt x="574" y="280"/>
                    <a:pt x="574" y="280"/>
                    <a:pt x="5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5" name="Freeform 10">
              <a:extLst>
                <a:ext uri="{FF2B5EF4-FFF2-40B4-BE49-F238E27FC236}">
                  <a16:creationId xmlns:a16="http://schemas.microsoft.com/office/drawing/2014/main" id="{14E1FFAF-B65E-40E3-B16F-CFEBAA9A76C0}"/>
                </a:ext>
              </a:extLst>
            </p:cNvPr>
            <p:cNvSpPr>
              <a:spLocks noEditPoints="1"/>
            </p:cNvSpPr>
            <p:nvPr/>
          </p:nvSpPr>
          <p:spPr bwMode="auto">
            <a:xfrm>
              <a:off x="-3033713" y="1479550"/>
              <a:ext cx="1833563" cy="1212850"/>
            </a:xfrm>
            <a:custGeom>
              <a:avLst/>
              <a:gdLst>
                <a:gd name="T0" fmla="*/ 1121 w 1396"/>
                <a:gd name="T1" fmla="*/ 376 h 925"/>
                <a:gd name="T2" fmla="*/ 698 w 1396"/>
                <a:gd name="T3" fmla="*/ 0 h 925"/>
                <a:gd name="T4" fmla="*/ 274 w 1396"/>
                <a:gd name="T5" fmla="*/ 376 h 925"/>
                <a:gd name="T6" fmla="*/ 0 w 1396"/>
                <a:gd name="T7" fmla="*/ 650 h 925"/>
                <a:gd name="T8" fmla="*/ 274 w 1396"/>
                <a:gd name="T9" fmla="*/ 925 h 925"/>
                <a:gd name="T10" fmla="*/ 1121 w 1396"/>
                <a:gd name="T11" fmla="*/ 925 h 925"/>
                <a:gd name="T12" fmla="*/ 1396 w 1396"/>
                <a:gd name="T13" fmla="*/ 650 h 925"/>
                <a:gd name="T14" fmla="*/ 1121 w 1396"/>
                <a:gd name="T15" fmla="*/ 376 h 925"/>
                <a:gd name="T16" fmla="*/ 1121 w 1396"/>
                <a:gd name="T17" fmla="*/ 376 h 925"/>
                <a:gd name="T18" fmla="*/ 1121 w 1396"/>
                <a:gd name="T19" fmla="*/ 37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6" h="925">
                  <a:moveTo>
                    <a:pt x="1121" y="376"/>
                  </a:moveTo>
                  <a:cubicBezTo>
                    <a:pt x="1096" y="164"/>
                    <a:pt x="916" y="0"/>
                    <a:pt x="698" y="0"/>
                  </a:cubicBezTo>
                  <a:cubicBezTo>
                    <a:pt x="479" y="0"/>
                    <a:pt x="299" y="164"/>
                    <a:pt x="274" y="376"/>
                  </a:cubicBezTo>
                  <a:cubicBezTo>
                    <a:pt x="123" y="376"/>
                    <a:pt x="0" y="499"/>
                    <a:pt x="0" y="650"/>
                  </a:cubicBezTo>
                  <a:cubicBezTo>
                    <a:pt x="0" y="802"/>
                    <a:pt x="123" y="925"/>
                    <a:pt x="274" y="925"/>
                  </a:cubicBezTo>
                  <a:cubicBezTo>
                    <a:pt x="1121" y="925"/>
                    <a:pt x="1121" y="925"/>
                    <a:pt x="1121" y="925"/>
                  </a:cubicBezTo>
                  <a:cubicBezTo>
                    <a:pt x="1273" y="925"/>
                    <a:pt x="1396" y="802"/>
                    <a:pt x="1396" y="650"/>
                  </a:cubicBezTo>
                  <a:cubicBezTo>
                    <a:pt x="1396" y="499"/>
                    <a:pt x="1273" y="376"/>
                    <a:pt x="1121" y="376"/>
                  </a:cubicBezTo>
                  <a:close/>
                  <a:moveTo>
                    <a:pt x="1121" y="376"/>
                  </a:moveTo>
                  <a:cubicBezTo>
                    <a:pt x="1121" y="376"/>
                    <a:pt x="1121" y="376"/>
                    <a:pt x="1121"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18" name="Rectangle 17"/>
          <p:cNvSpPr/>
          <p:nvPr/>
        </p:nvSpPr>
        <p:spPr>
          <a:xfrm>
            <a:off x="3868189" y="2114705"/>
            <a:ext cx="4572000" cy="2995692"/>
          </a:xfrm>
          <a:prstGeom prst="rect">
            <a:avLst/>
          </a:prstGeom>
        </p:spPr>
        <p:txBody>
          <a:bodyPr>
            <a:spAutoFit/>
          </a:bodyPr>
          <a:lstStyle/>
          <a:p>
            <a:pPr lvl="0">
              <a:spcAft>
                <a:spcPts val="450"/>
              </a:spcAft>
            </a:pPr>
            <a:r>
              <a:rPr lang="en-US" sz="1350" b="1" dirty="0">
                <a:solidFill>
                  <a:srgbClr val="32425C"/>
                </a:solidFill>
              </a:rPr>
              <a:t>Investments in cloud infrastructure helping customers embrace multi-cloud platform</a:t>
            </a:r>
          </a:p>
          <a:p>
            <a:pPr marL="214313" lvl="0" indent="-214313">
              <a:spcAft>
                <a:spcPts val="450"/>
              </a:spcAft>
              <a:buFont typeface="Wingdings" panose="05000000000000000000" pitchFamily="2" charset="2"/>
              <a:buChar char="§"/>
            </a:pPr>
            <a:r>
              <a:rPr lang="en-US" sz="1200" dirty="0" err="1">
                <a:solidFill>
                  <a:srgbClr val="32425C"/>
                </a:solidFill>
              </a:rPr>
              <a:t>CloudInfinit</a:t>
            </a:r>
            <a:r>
              <a:rPr lang="en-US" sz="1200" dirty="0">
                <a:solidFill>
                  <a:srgbClr val="32425C"/>
                </a:solidFill>
              </a:rPr>
              <a:t> (Enterprise multi tenant and private)</a:t>
            </a:r>
          </a:p>
          <a:p>
            <a:pPr marL="214313" lvl="0" indent="-214313">
              <a:spcAft>
                <a:spcPts val="450"/>
              </a:spcAft>
              <a:buFont typeface="Wingdings" panose="05000000000000000000" pitchFamily="2" charset="2"/>
              <a:buChar char="§"/>
            </a:pPr>
            <a:r>
              <a:rPr lang="en-US" sz="1200" dirty="0">
                <a:solidFill>
                  <a:srgbClr val="32425C"/>
                </a:solidFill>
              </a:rPr>
              <a:t>Disaster recovery on cloud model</a:t>
            </a:r>
          </a:p>
          <a:p>
            <a:pPr marL="214313" lvl="0" indent="-214313">
              <a:spcAft>
                <a:spcPts val="450"/>
              </a:spcAft>
              <a:buFont typeface="Wingdings" panose="05000000000000000000" pitchFamily="2" charset="2"/>
              <a:buChar char="§"/>
            </a:pPr>
            <a:r>
              <a:rPr lang="en-US" sz="1200" dirty="0">
                <a:solidFill>
                  <a:srgbClr val="32425C"/>
                </a:solidFill>
              </a:rPr>
              <a:t>Disaster recovery for public cloud workloads</a:t>
            </a:r>
          </a:p>
          <a:p>
            <a:pPr marL="214313" lvl="0" indent="-214313">
              <a:spcAft>
                <a:spcPts val="450"/>
              </a:spcAft>
              <a:buFont typeface="Wingdings" panose="05000000000000000000" pitchFamily="2" charset="2"/>
              <a:buChar char="§"/>
            </a:pPr>
            <a:r>
              <a:rPr lang="en-US" sz="1200" dirty="0">
                <a:solidFill>
                  <a:srgbClr val="32425C"/>
                </a:solidFill>
              </a:rPr>
              <a:t>SAP Grid</a:t>
            </a:r>
          </a:p>
          <a:p>
            <a:pPr marL="214313" lvl="0" indent="-214313">
              <a:spcAft>
                <a:spcPts val="450"/>
              </a:spcAft>
              <a:buFont typeface="Wingdings" panose="05000000000000000000" pitchFamily="2" charset="2"/>
              <a:buChar char="§"/>
            </a:pPr>
            <a:r>
              <a:rPr lang="en-US" sz="1200" dirty="0">
                <a:solidFill>
                  <a:srgbClr val="32425C"/>
                </a:solidFill>
              </a:rPr>
              <a:t>Hosted </a:t>
            </a:r>
            <a:r>
              <a:rPr lang="en-US" sz="1200" dirty="0" err="1">
                <a:solidFill>
                  <a:srgbClr val="32425C"/>
                </a:solidFill>
              </a:rPr>
              <a:t>Azurestack</a:t>
            </a:r>
            <a:r>
              <a:rPr lang="en-US" sz="1200" dirty="0">
                <a:solidFill>
                  <a:srgbClr val="32425C"/>
                </a:solidFill>
              </a:rPr>
              <a:t> </a:t>
            </a:r>
          </a:p>
          <a:p>
            <a:pPr marL="214313" lvl="0" indent="-214313">
              <a:spcAft>
                <a:spcPts val="450"/>
              </a:spcAft>
              <a:buFont typeface="Wingdings" panose="05000000000000000000" pitchFamily="2" charset="2"/>
              <a:buChar char="§"/>
            </a:pPr>
            <a:r>
              <a:rPr lang="en-US" sz="1200" dirty="0" err="1">
                <a:solidFill>
                  <a:srgbClr val="32425C"/>
                </a:solidFill>
              </a:rPr>
              <a:t>Exadata</a:t>
            </a:r>
            <a:r>
              <a:rPr lang="en-US" sz="1200" dirty="0">
                <a:solidFill>
                  <a:srgbClr val="32425C"/>
                </a:solidFill>
              </a:rPr>
              <a:t> as a service</a:t>
            </a:r>
          </a:p>
          <a:p>
            <a:pPr marL="214313" lvl="0" indent="-214313">
              <a:spcAft>
                <a:spcPts val="450"/>
              </a:spcAft>
              <a:buFont typeface="Wingdings" panose="05000000000000000000" pitchFamily="2" charset="2"/>
              <a:buChar char="§"/>
            </a:pPr>
            <a:r>
              <a:rPr lang="en-US" sz="1200" dirty="0" err="1">
                <a:solidFill>
                  <a:srgbClr val="32425C"/>
                </a:solidFill>
              </a:rPr>
              <a:t>CloudInfint</a:t>
            </a:r>
            <a:r>
              <a:rPr lang="en-US" sz="1200" dirty="0">
                <a:solidFill>
                  <a:srgbClr val="32425C"/>
                </a:solidFill>
              </a:rPr>
              <a:t> CMP </a:t>
            </a:r>
          </a:p>
          <a:p>
            <a:pPr marL="671445" lvl="1" indent="-214313">
              <a:spcAft>
                <a:spcPts val="450"/>
              </a:spcAft>
              <a:buFont typeface="Wingdings" panose="05000000000000000000" pitchFamily="2" charset="2"/>
              <a:buChar char="§"/>
            </a:pPr>
            <a:r>
              <a:rPr lang="en-US" sz="1200" dirty="0">
                <a:solidFill>
                  <a:srgbClr val="32425C"/>
                </a:solidFill>
              </a:rPr>
              <a:t>Orchestration platform</a:t>
            </a:r>
          </a:p>
          <a:p>
            <a:pPr marL="671445" lvl="1" indent="-214313">
              <a:spcAft>
                <a:spcPts val="450"/>
              </a:spcAft>
              <a:buFont typeface="Wingdings" panose="05000000000000000000" pitchFamily="2" charset="2"/>
              <a:buChar char="§"/>
            </a:pPr>
            <a:r>
              <a:rPr lang="en-US" sz="1200" dirty="0">
                <a:solidFill>
                  <a:srgbClr val="32425C"/>
                </a:solidFill>
              </a:rPr>
              <a:t>Service Now</a:t>
            </a:r>
          </a:p>
          <a:p>
            <a:pPr marL="671445" lvl="1" indent="-214313">
              <a:spcAft>
                <a:spcPts val="450"/>
              </a:spcAft>
              <a:buFont typeface="Wingdings" panose="05000000000000000000" pitchFamily="2" charset="2"/>
              <a:buChar char="§"/>
            </a:pPr>
            <a:r>
              <a:rPr lang="en-US" sz="1200" dirty="0">
                <a:solidFill>
                  <a:srgbClr val="32425C"/>
                </a:solidFill>
              </a:rPr>
              <a:t>CA UIM</a:t>
            </a:r>
          </a:p>
        </p:txBody>
      </p:sp>
    </p:spTree>
    <p:extLst>
      <p:ext uri="{BB962C8B-B14F-4D97-AF65-F5344CB8AC3E}">
        <p14:creationId xmlns:p14="http://schemas.microsoft.com/office/powerpoint/2010/main" val="408722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258B93-1143-2E45-B3E0-D61929BDC6F9}"/>
              </a:ext>
            </a:extLst>
          </p:cNvPr>
          <p:cNvSpPr>
            <a:spLocks noGrp="1"/>
          </p:cNvSpPr>
          <p:nvPr>
            <p:ph type="title"/>
          </p:nvPr>
        </p:nvSpPr>
        <p:spPr/>
        <p:txBody>
          <a:bodyPr/>
          <a:lstStyle/>
          <a:p>
            <a:r>
              <a:rPr lang="en-US" dirty="0"/>
              <a:t>Data Center Transformation Framework</a:t>
            </a:r>
          </a:p>
        </p:txBody>
      </p:sp>
      <p:sp>
        <p:nvSpPr>
          <p:cNvPr id="12" name="Subtitle 11">
            <a:extLst>
              <a:ext uri="{FF2B5EF4-FFF2-40B4-BE49-F238E27FC236}">
                <a16:creationId xmlns:a16="http://schemas.microsoft.com/office/drawing/2014/main" id="{6D379574-5897-944E-93C6-DB75373324B4}"/>
              </a:ext>
            </a:extLst>
          </p:cNvPr>
          <p:cNvSpPr>
            <a:spLocks noGrp="1"/>
          </p:cNvSpPr>
          <p:nvPr>
            <p:ph type="subTitle" idx="4294967295"/>
          </p:nvPr>
        </p:nvSpPr>
        <p:spPr>
          <a:xfrm>
            <a:off x="323850" y="882650"/>
            <a:ext cx="7900988" cy="230188"/>
          </a:xfrm>
        </p:spPr>
        <p:txBody>
          <a:bodyPr>
            <a:noAutofit/>
          </a:bodyPr>
          <a:lstStyle/>
          <a:p>
            <a:pPr marL="0" indent="0">
              <a:buNone/>
            </a:pPr>
            <a:r>
              <a:rPr lang="en-US" sz="1200" b="1" dirty="0">
                <a:solidFill>
                  <a:schemeClr val="tx1">
                    <a:lumMod val="65000"/>
                    <a:lumOff val="35000"/>
                  </a:schemeClr>
                </a:solidFill>
              </a:rPr>
              <a:t>Sify Value Proposition – Continual Service Lifecycle Improvement</a:t>
            </a:r>
          </a:p>
        </p:txBody>
      </p:sp>
      <p:sp>
        <p:nvSpPr>
          <p:cNvPr id="33" name="Freeform 236">
            <a:extLst>
              <a:ext uri="{FF2B5EF4-FFF2-40B4-BE49-F238E27FC236}">
                <a16:creationId xmlns:a16="http://schemas.microsoft.com/office/drawing/2014/main" id="{42F08619-0C7C-4D43-A685-A518CF9ACA7E}"/>
              </a:ext>
            </a:extLst>
          </p:cNvPr>
          <p:cNvSpPr/>
          <p:nvPr/>
        </p:nvSpPr>
        <p:spPr>
          <a:xfrm>
            <a:off x="693048" y="1732830"/>
            <a:ext cx="893234" cy="1028288"/>
          </a:xfrm>
          <a:custGeom>
            <a:avLst/>
            <a:gdLst>
              <a:gd name="connsiteX0" fmla="*/ 2 w 893234"/>
              <a:gd name="connsiteY0" fmla="*/ 0 h 1028288"/>
              <a:gd name="connsiteX1" fmla="*/ 893231 w 893234"/>
              <a:gd name="connsiteY1" fmla="*/ 0 h 1028288"/>
              <a:gd name="connsiteX2" fmla="*/ 893231 w 893234"/>
              <a:gd name="connsiteY2" fmla="*/ 578258 h 1028288"/>
              <a:gd name="connsiteX3" fmla="*/ 893234 w 893234"/>
              <a:gd name="connsiteY3" fmla="*/ 578288 h 1028288"/>
              <a:gd name="connsiteX4" fmla="*/ 893231 w 893234"/>
              <a:gd name="connsiteY4" fmla="*/ 578318 h 1028288"/>
              <a:gd name="connsiteX5" fmla="*/ 893231 w 893234"/>
              <a:gd name="connsiteY5" fmla="*/ 608527 h 1028288"/>
              <a:gd name="connsiteX6" fmla="*/ 890209 w 893234"/>
              <a:gd name="connsiteY6" fmla="*/ 608527 h 1028288"/>
              <a:gd name="connsiteX7" fmla="*/ 884160 w 893234"/>
              <a:gd name="connsiteY7" fmla="*/ 668979 h 1028288"/>
              <a:gd name="connsiteX8" fmla="*/ 446617 w 893234"/>
              <a:gd name="connsiteY8" fmla="*/ 1028288 h 1028288"/>
              <a:gd name="connsiteX9" fmla="*/ 9074 w 893234"/>
              <a:gd name="connsiteY9" fmla="*/ 668979 h 1028288"/>
              <a:gd name="connsiteX10" fmla="*/ 3026 w 893234"/>
              <a:gd name="connsiteY10" fmla="*/ 608527 h 1028288"/>
              <a:gd name="connsiteX11" fmla="*/ 2 w 893234"/>
              <a:gd name="connsiteY11" fmla="*/ 608527 h 1028288"/>
              <a:gd name="connsiteX12" fmla="*/ 2 w 893234"/>
              <a:gd name="connsiteY12" fmla="*/ 578308 h 1028288"/>
              <a:gd name="connsiteX13" fmla="*/ 0 w 893234"/>
              <a:gd name="connsiteY13" fmla="*/ 578288 h 1028288"/>
              <a:gd name="connsiteX14" fmla="*/ 2 w 893234"/>
              <a:gd name="connsiteY14" fmla="*/ 578268 h 10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3234" h="1028288">
                <a:moveTo>
                  <a:pt x="2" y="0"/>
                </a:moveTo>
                <a:lnTo>
                  <a:pt x="893231" y="0"/>
                </a:lnTo>
                <a:lnTo>
                  <a:pt x="893231" y="578258"/>
                </a:lnTo>
                <a:lnTo>
                  <a:pt x="893234" y="578288"/>
                </a:lnTo>
                <a:lnTo>
                  <a:pt x="893231" y="578318"/>
                </a:lnTo>
                <a:lnTo>
                  <a:pt x="893231" y="608527"/>
                </a:lnTo>
                <a:lnTo>
                  <a:pt x="890209" y="608527"/>
                </a:lnTo>
                <a:lnTo>
                  <a:pt x="884160" y="668979"/>
                </a:lnTo>
                <a:cubicBezTo>
                  <a:pt x="842515" y="874036"/>
                  <a:pt x="662445" y="1028288"/>
                  <a:pt x="446617" y="1028288"/>
                </a:cubicBezTo>
                <a:cubicBezTo>
                  <a:pt x="230790" y="1028288"/>
                  <a:pt x="50719" y="874036"/>
                  <a:pt x="9074" y="668979"/>
                </a:cubicBezTo>
                <a:lnTo>
                  <a:pt x="3026" y="608527"/>
                </a:lnTo>
                <a:lnTo>
                  <a:pt x="2" y="608527"/>
                </a:lnTo>
                <a:lnTo>
                  <a:pt x="2" y="578308"/>
                </a:lnTo>
                <a:lnTo>
                  <a:pt x="0" y="578288"/>
                </a:lnTo>
                <a:lnTo>
                  <a:pt x="2" y="5782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58">
            <a:extLst>
              <a:ext uri="{FF2B5EF4-FFF2-40B4-BE49-F238E27FC236}">
                <a16:creationId xmlns:a16="http://schemas.microsoft.com/office/drawing/2014/main" id="{4B4D7F26-C244-4ED8-9188-A2BCE2BD0976}"/>
              </a:ext>
            </a:extLst>
          </p:cNvPr>
          <p:cNvSpPr>
            <a:spLocks noChangeArrowheads="1"/>
          </p:cNvSpPr>
          <p:nvPr/>
        </p:nvSpPr>
        <p:spPr bwMode="auto">
          <a:xfrm>
            <a:off x="764778" y="1934879"/>
            <a:ext cx="749774" cy="752481"/>
          </a:xfrm>
          <a:prstGeom prst="ellipse">
            <a:avLst/>
          </a:prstGeom>
          <a:solidFill>
            <a:schemeClr val="bg2"/>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 name="Oval 59">
            <a:extLst>
              <a:ext uri="{FF2B5EF4-FFF2-40B4-BE49-F238E27FC236}">
                <a16:creationId xmlns:a16="http://schemas.microsoft.com/office/drawing/2014/main" id="{9D88496A-97D6-4CED-8B84-7841AFF9FEAF}"/>
              </a:ext>
            </a:extLst>
          </p:cNvPr>
          <p:cNvSpPr>
            <a:spLocks noChangeArrowheads="1"/>
          </p:cNvSpPr>
          <p:nvPr/>
        </p:nvSpPr>
        <p:spPr bwMode="auto">
          <a:xfrm>
            <a:off x="846658" y="2016082"/>
            <a:ext cx="586015" cy="589398"/>
          </a:xfrm>
          <a:prstGeom prst="ellipse">
            <a:avLst/>
          </a:prstGeom>
          <a:solidFill>
            <a:schemeClr val="bg1"/>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 name="TextBox 35">
            <a:extLst>
              <a:ext uri="{FF2B5EF4-FFF2-40B4-BE49-F238E27FC236}">
                <a16:creationId xmlns:a16="http://schemas.microsoft.com/office/drawing/2014/main" id="{17382C5B-4F9B-448A-B379-F535DC7444CB}"/>
              </a:ext>
            </a:extLst>
          </p:cNvPr>
          <p:cNvSpPr txBox="1"/>
          <p:nvPr/>
        </p:nvSpPr>
        <p:spPr>
          <a:xfrm>
            <a:off x="406323" y="3405155"/>
            <a:ext cx="1466684" cy="884858"/>
          </a:xfrm>
          <a:prstGeom prst="rect">
            <a:avLst/>
          </a:prstGeom>
          <a:noFill/>
          <a:ln w="6350">
            <a:noFill/>
            <a:prstDash val="dash"/>
          </a:ln>
        </p:spPr>
        <p:txBody>
          <a:bodyPr wrap="square" lIns="0" tIns="0" rIns="0" bIns="0" rtlCol="0">
            <a:spAutoFit/>
          </a:bodyPr>
          <a:lstStyle>
            <a:defPPr>
              <a:defRPr lang="en-US"/>
            </a:defPPr>
            <a:lvl1pPr marL="144000" indent="-144000">
              <a:spcBef>
                <a:spcPts val="300"/>
              </a:spcBef>
              <a:buFont typeface="Wingdings" panose="05000000000000000000" pitchFamily="2" charset="2"/>
              <a:buChar char="§"/>
              <a:defRPr sz="1050">
                <a:solidFill>
                  <a:srgbClr val="595959"/>
                </a:solidFill>
              </a:defRPr>
            </a:lvl1pPr>
          </a:lstStyle>
          <a:p>
            <a:r>
              <a:rPr lang="en-US" dirty="0"/>
              <a:t>Discovery and Assessment</a:t>
            </a:r>
          </a:p>
          <a:p>
            <a:r>
              <a:rPr lang="en-US" dirty="0"/>
              <a:t>ROI Analysis</a:t>
            </a:r>
          </a:p>
          <a:p>
            <a:r>
              <a:rPr lang="en-US" dirty="0"/>
              <a:t>Transformation Roadmap</a:t>
            </a:r>
          </a:p>
        </p:txBody>
      </p:sp>
      <p:sp>
        <p:nvSpPr>
          <p:cNvPr id="37" name="Freeform 235">
            <a:extLst>
              <a:ext uri="{FF2B5EF4-FFF2-40B4-BE49-F238E27FC236}">
                <a16:creationId xmlns:a16="http://schemas.microsoft.com/office/drawing/2014/main" id="{386A7DAA-21D2-4DEA-926A-A126168EECC7}"/>
              </a:ext>
            </a:extLst>
          </p:cNvPr>
          <p:cNvSpPr/>
          <p:nvPr/>
        </p:nvSpPr>
        <p:spPr>
          <a:xfrm>
            <a:off x="2401859" y="1732830"/>
            <a:ext cx="893234" cy="1028288"/>
          </a:xfrm>
          <a:custGeom>
            <a:avLst/>
            <a:gdLst>
              <a:gd name="connsiteX0" fmla="*/ 2 w 893234"/>
              <a:gd name="connsiteY0" fmla="*/ 0 h 1028288"/>
              <a:gd name="connsiteX1" fmla="*/ 893231 w 893234"/>
              <a:gd name="connsiteY1" fmla="*/ 0 h 1028288"/>
              <a:gd name="connsiteX2" fmla="*/ 893231 w 893234"/>
              <a:gd name="connsiteY2" fmla="*/ 578258 h 1028288"/>
              <a:gd name="connsiteX3" fmla="*/ 893234 w 893234"/>
              <a:gd name="connsiteY3" fmla="*/ 578288 h 1028288"/>
              <a:gd name="connsiteX4" fmla="*/ 893231 w 893234"/>
              <a:gd name="connsiteY4" fmla="*/ 578318 h 1028288"/>
              <a:gd name="connsiteX5" fmla="*/ 893231 w 893234"/>
              <a:gd name="connsiteY5" fmla="*/ 608527 h 1028288"/>
              <a:gd name="connsiteX6" fmla="*/ 890209 w 893234"/>
              <a:gd name="connsiteY6" fmla="*/ 608527 h 1028288"/>
              <a:gd name="connsiteX7" fmla="*/ 884161 w 893234"/>
              <a:gd name="connsiteY7" fmla="*/ 668979 h 1028288"/>
              <a:gd name="connsiteX8" fmla="*/ 446617 w 893234"/>
              <a:gd name="connsiteY8" fmla="*/ 1028288 h 1028288"/>
              <a:gd name="connsiteX9" fmla="*/ 9074 w 893234"/>
              <a:gd name="connsiteY9" fmla="*/ 668979 h 1028288"/>
              <a:gd name="connsiteX10" fmla="*/ 3026 w 893234"/>
              <a:gd name="connsiteY10" fmla="*/ 608527 h 1028288"/>
              <a:gd name="connsiteX11" fmla="*/ 2 w 893234"/>
              <a:gd name="connsiteY11" fmla="*/ 608527 h 1028288"/>
              <a:gd name="connsiteX12" fmla="*/ 2 w 893234"/>
              <a:gd name="connsiteY12" fmla="*/ 578308 h 1028288"/>
              <a:gd name="connsiteX13" fmla="*/ 0 w 893234"/>
              <a:gd name="connsiteY13" fmla="*/ 578288 h 1028288"/>
              <a:gd name="connsiteX14" fmla="*/ 2 w 893234"/>
              <a:gd name="connsiteY14" fmla="*/ 578268 h 10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3234" h="1028288">
                <a:moveTo>
                  <a:pt x="2" y="0"/>
                </a:moveTo>
                <a:lnTo>
                  <a:pt x="893231" y="0"/>
                </a:lnTo>
                <a:lnTo>
                  <a:pt x="893231" y="578258"/>
                </a:lnTo>
                <a:lnTo>
                  <a:pt x="893234" y="578288"/>
                </a:lnTo>
                <a:lnTo>
                  <a:pt x="893231" y="578318"/>
                </a:lnTo>
                <a:lnTo>
                  <a:pt x="893231" y="608527"/>
                </a:lnTo>
                <a:lnTo>
                  <a:pt x="890209" y="608527"/>
                </a:lnTo>
                <a:lnTo>
                  <a:pt x="884161" y="668979"/>
                </a:lnTo>
                <a:cubicBezTo>
                  <a:pt x="842515" y="874036"/>
                  <a:pt x="662445" y="1028288"/>
                  <a:pt x="446617" y="1028288"/>
                </a:cubicBezTo>
                <a:cubicBezTo>
                  <a:pt x="230790" y="1028288"/>
                  <a:pt x="50719" y="874036"/>
                  <a:pt x="9074" y="668979"/>
                </a:cubicBezTo>
                <a:lnTo>
                  <a:pt x="3026" y="608527"/>
                </a:lnTo>
                <a:lnTo>
                  <a:pt x="2" y="608527"/>
                </a:lnTo>
                <a:lnTo>
                  <a:pt x="2" y="578308"/>
                </a:lnTo>
                <a:lnTo>
                  <a:pt x="0" y="578288"/>
                </a:lnTo>
                <a:lnTo>
                  <a:pt x="2" y="5782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58">
            <a:extLst>
              <a:ext uri="{FF2B5EF4-FFF2-40B4-BE49-F238E27FC236}">
                <a16:creationId xmlns:a16="http://schemas.microsoft.com/office/drawing/2014/main" id="{33B1A588-D22B-44C1-8953-6D979F0B0BCA}"/>
              </a:ext>
            </a:extLst>
          </p:cNvPr>
          <p:cNvSpPr>
            <a:spLocks noChangeArrowheads="1"/>
          </p:cNvSpPr>
          <p:nvPr/>
        </p:nvSpPr>
        <p:spPr bwMode="auto">
          <a:xfrm>
            <a:off x="2473589" y="1934879"/>
            <a:ext cx="749774" cy="752481"/>
          </a:xfrm>
          <a:prstGeom prst="ellipse">
            <a:avLst/>
          </a:prstGeom>
          <a:solidFill>
            <a:schemeClr val="bg2"/>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9" name="Oval 59">
            <a:extLst>
              <a:ext uri="{FF2B5EF4-FFF2-40B4-BE49-F238E27FC236}">
                <a16:creationId xmlns:a16="http://schemas.microsoft.com/office/drawing/2014/main" id="{6AF88622-4C48-420E-973C-62E75F3E62F5}"/>
              </a:ext>
            </a:extLst>
          </p:cNvPr>
          <p:cNvSpPr>
            <a:spLocks noChangeArrowheads="1"/>
          </p:cNvSpPr>
          <p:nvPr/>
        </p:nvSpPr>
        <p:spPr bwMode="auto">
          <a:xfrm>
            <a:off x="2555469" y="2016082"/>
            <a:ext cx="586015" cy="589398"/>
          </a:xfrm>
          <a:prstGeom prst="ellipse">
            <a:avLst/>
          </a:prstGeom>
          <a:solidFill>
            <a:schemeClr val="bg1"/>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0" name="TextBox 39">
            <a:extLst>
              <a:ext uri="{FF2B5EF4-FFF2-40B4-BE49-F238E27FC236}">
                <a16:creationId xmlns:a16="http://schemas.microsoft.com/office/drawing/2014/main" id="{DC10AC9E-9B96-4A10-BAB2-C7A10B418762}"/>
              </a:ext>
            </a:extLst>
          </p:cNvPr>
          <p:cNvSpPr txBox="1"/>
          <p:nvPr/>
        </p:nvSpPr>
        <p:spPr>
          <a:xfrm>
            <a:off x="2115134" y="3405155"/>
            <a:ext cx="1466684" cy="846386"/>
          </a:xfrm>
          <a:prstGeom prst="rect">
            <a:avLst/>
          </a:prstGeom>
          <a:noFill/>
          <a:ln w="6350">
            <a:noFill/>
            <a:prstDash val="dash"/>
          </a:ln>
        </p:spPr>
        <p:txBody>
          <a:bodyPr wrap="square" lIns="0" tIns="0" rIns="0" bIns="0" rtlCol="0">
            <a:spAutoFit/>
          </a:bodyPr>
          <a:lstStyle/>
          <a:p>
            <a:pPr marL="144000" indent="-144000">
              <a:spcBef>
                <a:spcPts val="300"/>
              </a:spcBef>
              <a:buFont typeface="Wingdings" panose="05000000000000000000" pitchFamily="2" charset="2"/>
              <a:buChar char="§"/>
            </a:pPr>
            <a:r>
              <a:rPr lang="en-US" sz="1050" dirty="0">
                <a:solidFill>
                  <a:srgbClr val="595959"/>
                </a:solidFill>
              </a:rPr>
              <a:t>P2V / V2V</a:t>
            </a:r>
          </a:p>
          <a:p>
            <a:pPr marL="144000" indent="-144000">
              <a:spcBef>
                <a:spcPts val="300"/>
              </a:spcBef>
              <a:buFont typeface="Wingdings" panose="05000000000000000000" pitchFamily="2" charset="2"/>
              <a:buChar char="§"/>
            </a:pPr>
            <a:r>
              <a:rPr lang="en-US" sz="1050" dirty="0">
                <a:solidFill>
                  <a:srgbClr val="595959"/>
                </a:solidFill>
              </a:rPr>
              <a:t>Migration and implementation of SAP / Oracle / Microsoft </a:t>
            </a:r>
          </a:p>
        </p:txBody>
      </p:sp>
      <p:sp>
        <p:nvSpPr>
          <p:cNvPr id="41" name="Freeform 234">
            <a:extLst>
              <a:ext uri="{FF2B5EF4-FFF2-40B4-BE49-F238E27FC236}">
                <a16:creationId xmlns:a16="http://schemas.microsoft.com/office/drawing/2014/main" id="{08FD496F-EB04-4485-99C2-11BE6C56C10D}"/>
              </a:ext>
            </a:extLst>
          </p:cNvPr>
          <p:cNvSpPr/>
          <p:nvPr/>
        </p:nvSpPr>
        <p:spPr>
          <a:xfrm>
            <a:off x="4110670" y="1732830"/>
            <a:ext cx="893234" cy="1028288"/>
          </a:xfrm>
          <a:custGeom>
            <a:avLst/>
            <a:gdLst>
              <a:gd name="connsiteX0" fmla="*/ 2 w 893234"/>
              <a:gd name="connsiteY0" fmla="*/ 0 h 1028288"/>
              <a:gd name="connsiteX1" fmla="*/ 893231 w 893234"/>
              <a:gd name="connsiteY1" fmla="*/ 0 h 1028288"/>
              <a:gd name="connsiteX2" fmla="*/ 893231 w 893234"/>
              <a:gd name="connsiteY2" fmla="*/ 578258 h 1028288"/>
              <a:gd name="connsiteX3" fmla="*/ 893234 w 893234"/>
              <a:gd name="connsiteY3" fmla="*/ 578288 h 1028288"/>
              <a:gd name="connsiteX4" fmla="*/ 893231 w 893234"/>
              <a:gd name="connsiteY4" fmla="*/ 578318 h 1028288"/>
              <a:gd name="connsiteX5" fmla="*/ 893231 w 893234"/>
              <a:gd name="connsiteY5" fmla="*/ 608527 h 1028288"/>
              <a:gd name="connsiteX6" fmla="*/ 890209 w 893234"/>
              <a:gd name="connsiteY6" fmla="*/ 608527 h 1028288"/>
              <a:gd name="connsiteX7" fmla="*/ 884161 w 893234"/>
              <a:gd name="connsiteY7" fmla="*/ 668979 h 1028288"/>
              <a:gd name="connsiteX8" fmla="*/ 446617 w 893234"/>
              <a:gd name="connsiteY8" fmla="*/ 1028288 h 1028288"/>
              <a:gd name="connsiteX9" fmla="*/ 9074 w 893234"/>
              <a:gd name="connsiteY9" fmla="*/ 668979 h 1028288"/>
              <a:gd name="connsiteX10" fmla="*/ 3026 w 893234"/>
              <a:gd name="connsiteY10" fmla="*/ 608527 h 1028288"/>
              <a:gd name="connsiteX11" fmla="*/ 2 w 893234"/>
              <a:gd name="connsiteY11" fmla="*/ 608527 h 1028288"/>
              <a:gd name="connsiteX12" fmla="*/ 2 w 893234"/>
              <a:gd name="connsiteY12" fmla="*/ 578308 h 1028288"/>
              <a:gd name="connsiteX13" fmla="*/ 0 w 893234"/>
              <a:gd name="connsiteY13" fmla="*/ 578288 h 1028288"/>
              <a:gd name="connsiteX14" fmla="*/ 2 w 893234"/>
              <a:gd name="connsiteY14" fmla="*/ 578268 h 10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3234" h="1028288">
                <a:moveTo>
                  <a:pt x="2" y="0"/>
                </a:moveTo>
                <a:lnTo>
                  <a:pt x="893231" y="0"/>
                </a:lnTo>
                <a:lnTo>
                  <a:pt x="893231" y="578258"/>
                </a:lnTo>
                <a:lnTo>
                  <a:pt x="893234" y="578288"/>
                </a:lnTo>
                <a:lnTo>
                  <a:pt x="893231" y="578318"/>
                </a:lnTo>
                <a:lnTo>
                  <a:pt x="893231" y="608527"/>
                </a:lnTo>
                <a:lnTo>
                  <a:pt x="890209" y="608527"/>
                </a:lnTo>
                <a:lnTo>
                  <a:pt x="884161" y="668979"/>
                </a:lnTo>
                <a:cubicBezTo>
                  <a:pt x="842515" y="874036"/>
                  <a:pt x="662445" y="1028288"/>
                  <a:pt x="446617" y="1028288"/>
                </a:cubicBezTo>
                <a:cubicBezTo>
                  <a:pt x="230790" y="1028288"/>
                  <a:pt x="50719" y="874036"/>
                  <a:pt x="9074" y="668979"/>
                </a:cubicBezTo>
                <a:lnTo>
                  <a:pt x="3026" y="608527"/>
                </a:lnTo>
                <a:lnTo>
                  <a:pt x="2" y="608527"/>
                </a:lnTo>
                <a:lnTo>
                  <a:pt x="2" y="578308"/>
                </a:lnTo>
                <a:lnTo>
                  <a:pt x="0" y="578288"/>
                </a:lnTo>
                <a:lnTo>
                  <a:pt x="2" y="5782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Oval 58">
            <a:extLst>
              <a:ext uri="{FF2B5EF4-FFF2-40B4-BE49-F238E27FC236}">
                <a16:creationId xmlns:a16="http://schemas.microsoft.com/office/drawing/2014/main" id="{5C412CAF-B8E0-4668-BA8C-36C569AAD36A}"/>
              </a:ext>
            </a:extLst>
          </p:cNvPr>
          <p:cNvSpPr>
            <a:spLocks noChangeArrowheads="1"/>
          </p:cNvSpPr>
          <p:nvPr/>
        </p:nvSpPr>
        <p:spPr bwMode="auto">
          <a:xfrm>
            <a:off x="4182400" y="1934879"/>
            <a:ext cx="749774" cy="752481"/>
          </a:xfrm>
          <a:prstGeom prst="ellipse">
            <a:avLst/>
          </a:prstGeom>
          <a:solidFill>
            <a:schemeClr val="bg2"/>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3" name="Oval 59">
            <a:extLst>
              <a:ext uri="{FF2B5EF4-FFF2-40B4-BE49-F238E27FC236}">
                <a16:creationId xmlns:a16="http://schemas.microsoft.com/office/drawing/2014/main" id="{DE96D038-B4F3-4F94-B6EC-200F1973A658}"/>
              </a:ext>
            </a:extLst>
          </p:cNvPr>
          <p:cNvSpPr>
            <a:spLocks noChangeArrowheads="1"/>
          </p:cNvSpPr>
          <p:nvPr/>
        </p:nvSpPr>
        <p:spPr bwMode="auto">
          <a:xfrm>
            <a:off x="4264280" y="2016082"/>
            <a:ext cx="586015" cy="589398"/>
          </a:xfrm>
          <a:prstGeom prst="ellipse">
            <a:avLst/>
          </a:prstGeom>
          <a:solidFill>
            <a:schemeClr val="bg1"/>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4" name="TextBox 43">
            <a:extLst>
              <a:ext uri="{FF2B5EF4-FFF2-40B4-BE49-F238E27FC236}">
                <a16:creationId xmlns:a16="http://schemas.microsoft.com/office/drawing/2014/main" id="{C6B387D3-5BF6-481F-94F7-52A66F312383}"/>
              </a:ext>
            </a:extLst>
          </p:cNvPr>
          <p:cNvSpPr txBox="1"/>
          <p:nvPr/>
        </p:nvSpPr>
        <p:spPr>
          <a:xfrm>
            <a:off x="3823945" y="3405155"/>
            <a:ext cx="1466684" cy="1208023"/>
          </a:xfrm>
          <a:prstGeom prst="rect">
            <a:avLst/>
          </a:prstGeom>
          <a:noFill/>
          <a:ln w="6350">
            <a:noFill/>
            <a:prstDash val="dash"/>
          </a:ln>
        </p:spPr>
        <p:txBody>
          <a:bodyPr wrap="square" lIns="0" tIns="0" rIns="0" bIns="0" rtlCol="0">
            <a:spAutoFit/>
          </a:bodyPr>
          <a:lstStyle/>
          <a:p>
            <a:pPr marL="144000" indent="-144000">
              <a:spcBef>
                <a:spcPts val="300"/>
              </a:spcBef>
              <a:buFont typeface="Wingdings" panose="05000000000000000000" pitchFamily="2" charset="2"/>
              <a:buChar char="§"/>
            </a:pPr>
            <a:r>
              <a:rPr lang="en-US" sz="1050" dirty="0">
                <a:solidFill>
                  <a:srgbClr val="595959"/>
                </a:solidFill>
              </a:rPr>
              <a:t>Multi Tenant and Hosted Private with </a:t>
            </a:r>
            <a:r>
              <a:rPr lang="en-US" sz="1050" dirty="0" err="1">
                <a:solidFill>
                  <a:srgbClr val="595959"/>
                </a:solidFill>
              </a:rPr>
              <a:t>CloudInfinit</a:t>
            </a:r>
            <a:r>
              <a:rPr lang="en-US" sz="1050" dirty="0">
                <a:solidFill>
                  <a:srgbClr val="595959"/>
                </a:solidFill>
              </a:rPr>
              <a:t> / Exadata / Azure Stack / SAP Grid</a:t>
            </a:r>
          </a:p>
          <a:p>
            <a:pPr marL="144000" indent="-144000">
              <a:spcBef>
                <a:spcPts val="300"/>
              </a:spcBef>
              <a:buFont typeface="Wingdings" panose="05000000000000000000" pitchFamily="2" charset="2"/>
              <a:buChar char="§"/>
            </a:pPr>
            <a:r>
              <a:rPr lang="en-US" sz="1050" dirty="0">
                <a:solidFill>
                  <a:srgbClr val="595959"/>
                </a:solidFill>
              </a:rPr>
              <a:t>AWS / Azure</a:t>
            </a:r>
          </a:p>
          <a:p>
            <a:pPr marL="144000" indent="-144000">
              <a:spcBef>
                <a:spcPts val="300"/>
              </a:spcBef>
              <a:buFont typeface="Wingdings" panose="05000000000000000000" pitchFamily="2" charset="2"/>
              <a:buChar char="§"/>
            </a:pPr>
            <a:r>
              <a:rPr lang="en-US" sz="1050" dirty="0">
                <a:solidFill>
                  <a:srgbClr val="595959"/>
                </a:solidFill>
              </a:rPr>
              <a:t>Hybrid / Multi Cloud</a:t>
            </a:r>
          </a:p>
        </p:txBody>
      </p:sp>
      <p:sp>
        <p:nvSpPr>
          <p:cNvPr id="45" name="Freeform 233">
            <a:extLst>
              <a:ext uri="{FF2B5EF4-FFF2-40B4-BE49-F238E27FC236}">
                <a16:creationId xmlns:a16="http://schemas.microsoft.com/office/drawing/2014/main" id="{DF62D098-74C4-4CD8-A099-3876800C911F}"/>
              </a:ext>
            </a:extLst>
          </p:cNvPr>
          <p:cNvSpPr/>
          <p:nvPr/>
        </p:nvSpPr>
        <p:spPr>
          <a:xfrm>
            <a:off x="5819481" y="1732830"/>
            <a:ext cx="893234" cy="1028288"/>
          </a:xfrm>
          <a:custGeom>
            <a:avLst/>
            <a:gdLst>
              <a:gd name="connsiteX0" fmla="*/ 2 w 893234"/>
              <a:gd name="connsiteY0" fmla="*/ 0 h 1028288"/>
              <a:gd name="connsiteX1" fmla="*/ 893231 w 893234"/>
              <a:gd name="connsiteY1" fmla="*/ 0 h 1028288"/>
              <a:gd name="connsiteX2" fmla="*/ 893231 w 893234"/>
              <a:gd name="connsiteY2" fmla="*/ 578258 h 1028288"/>
              <a:gd name="connsiteX3" fmla="*/ 893234 w 893234"/>
              <a:gd name="connsiteY3" fmla="*/ 578288 h 1028288"/>
              <a:gd name="connsiteX4" fmla="*/ 893231 w 893234"/>
              <a:gd name="connsiteY4" fmla="*/ 578318 h 1028288"/>
              <a:gd name="connsiteX5" fmla="*/ 893231 w 893234"/>
              <a:gd name="connsiteY5" fmla="*/ 608527 h 1028288"/>
              <a:gd name="connsiteX6" fmla="*/ 890209 w 893234"/>
              <a:gd name="connsiteY6" fmla="*/ 608527 h 1028288"/>
              <a:gd name="connsiteX7" fmla="*/ 884161 w 893234"/>
              <a:gd name="connsiteY7" fmla="*/ 668979 h 1028288"/>
              <a:gd name="connsiteX8" fmla="*/ 446617 w 893234"/>
              <a:gd name="connsiteY8" fmla="*/ 1028288 h 1028288"/>
              <a:gd name="connsiteX9" fmla="*/ 9074 w 893234"/>
              <a:gd name="connsiteY9" fmla="*/ 668979 h 1028288"/>
              <a:gd name="connsiteX10" fmla="*/ 3026 w 893234"/>
              <a:gd name="connsiteY10" fmla="*/ 608527 h 1028288"/>
              <a:gd name="connsiteX11" fmla="*/ 2 w 893234"/>
              <a:gd name="connsiteY11" fmla="*/ 608527 h 1028288"/>
              <a:gd name="connsiteX12" fmla="*/ 2 w 893234"/>
              <a:gd name="connsiteY12" fmla="*/ 578308 h 1028288"/>
              <a:gd name="connsiteX13" fmla="*/ 0 w 893234"/>
              <a:gd name="connsiteY13" fmla="*/ 578288 h 1028288"/>
              <a:gd name="connsiteX14" fmla="*/ 2 w 893234"/>
              <a:gd name="connsiteY14" fmla="*/ 578268 h 10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3234" h="1028288">
                <a:moveTo>
                  <a:pt x="2" y="0"/>
                </a:moveTo>
                <a:lnTo>
                  <a:pt x="893231" y="0"/>
                </a:lnTo>
                <a:lnTo>
                  <a:pt x="893231" y="578258"/>
                </a:lnTo>
                <a:lnTo>
                  <a:pt x="893234" y="578288"/>
                </a:lnTo>
                <a:lnTo>
                  <a:pt x="893231" y="578318"/>
                </a:lnTo>
                <a:lnTo>
                  <a:pt x="893231" y="608527"/>
                </a:lnTo>
                <a:lnTo>
                  <a:pt x="890209" y="608527"/>
                </a:lnTo>
                <a:lnTo>
                  <a:pt x="884161" y="668979"/>
                </a:lnTo>
                <a:cubicBezTo>
                  <a:pt x="842515" y="874036"/>
                  <a:pt x="662445" y="1028288"/>
                  <a:pt x="446617" y="1028288"/>
                </a:cubicBezTo>
                <a:cubicBezTo>
                  <a:pt x="230790" y="1028288"/>
                  <a:pt x="50719" y="874036"/>
                  <a:pt x="9074" y="668979"/>
                </a:cubicBezTo>
                <a:lnTo>
                  <a:pt x="3026" y="608527"/>
                </a:lnTo>
                <a:lnTo>
                  <a:pt x="2" y="608527"/>
                </a:lnTo>
                <a:lnTo>
                  <a:pt x="2" y="578308"/>
                </a:lnTo>
                <a:lnTo>
                  <a:pt x="0" y="578288"/>
                </a:lnTo>
                <a:lnTo>
                  <a:pt x="2" y="57826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Oval 58">
            <a:extLst>
              <a:ext uri="{FF2B5EF4-FFF2-40B4-BE49-F238E27FC236}">
                <a16:creationId xmlns:a16="http://schemas.microsoft.com/office/drawing/2014/main" id="{626385F9-0FDF-4E8C-A1D0-630D0D60230C}"/>
              </a:ext>
            </a:extLst>
          </p:cNvPr>
          <p:cNvSpPr>
            <a:spLocks noChangeArrowheads="1"/>
          </p:cNvSpPr>
          <p:nvPr/>
        </p:nvSpPr>
        <p:spPr bwMode="auto">
          <a:xfrm>
            <a:off x="5891211" y="1934879"/>
            <a:ext cx="749774" cy="752481"/>
          </a:xfrm>
          <a:prstGeom prst="ellipse">
            <a:avLst/>
          </a:prstGeom>
          <a:solidFill>
            <a:schemeClr val="bg2"/>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 name="Oval 59">
            <a:extLst>
              <a:ext uri="{FF2B5EF4-FFF2-40B4-BE49-F238E27FC236}">
                <a16:creationId xmlns:a16="http://schemas.microsoft.com/office/drawing/2014/main" id="{43A15D2E-59C2-4B9A-979E-B99F01159BB2}"/>
              </a:ext>
            </a:extLst>
          </p:cNvPr>
          <p:cNvSpPr>
            <a:spLocks noChangeArrowheads="1"/>
          </p:cNvSpPr>
          <p:nvPr/>
        </p:nvSpPr>
        <p:spPr bwMode="auto">
          <a:xfrm>
            <a:off x="5973091" y="2016082"/>
            <a:ext cx="586015" cy="589398"/>
          </a:xfrm>
          <a:prstGeom prst="ellipse">
            <a:avLst/>
          </a:prstGeom>
          <a:solidFill>
            <a:schemeClr val="bg1"/>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8" name="TextBox 47">
            <a:extLst>
              <a:ext uri="{FF2B5EF4-FFF2-40B4-BE49-F238E27FC236}">
                <a16:creationId xmlns:a16="http://schemas.microsoft.com/office/drawing/2014/main" id="{803ED3FC-432E-4103-AF06-3539D83E2F37}"/>
              </a:ext>
            </a:extLst>
          </p:cNvPr>
          <p:cNvSpPr txBox="1"/>
          <p:nvPr/>
        </p:nvSpPr>
        <p:spPr>
          <a:xfrm>
            <a:off x="5532756" y="3405155"/>
            <a:ext cx="1466684" cy="1046440"/>
          </a:xfrm>
          <a:prstGeom prst="rect">
            <a:avLst/>
          </a:prstGeom>
          <a:noFill/>
          <a:ln w="6350">
            <a:noFill/>
            <a:prstDash val="dash"/>
          </a:ln>
        </p:spPr>
        <p:txBody>
          <a:bodyPr wrap="square" lIns="0" tIns="0" rIns="0" bIns="0" rtlCol="0">
            <a:spAutoFit/>
          </a:bodyPr>
          <a:lstStyle/>
          <a:p>
            <a:pPr marL="144000" indent="-144000">
              <a:spcBef>
                <a:spcPts val="300"/>
              </a:spcBef>
              <a:buFont typeface="Wingdings" panose="05000000000000000000" pitchFamily="2" charset="2"/>
              <a:buChar char="§"/>
            </a:pPr>
            <a:r>
              <a:rPr lang="en-US" sz="1050" dirty="0">
                <a:solidFill>
                  <a:srgbClr val="595959"/>
                </a:solidFill>
              </a:rPr>
              <a:t>Self Service</a:t>
            </a:r>
          </a:p>
          <a:p>
            <a:pPr marL="144000" indent="-144000">
              <a:spcBef>
                <a:spcPts val="300"/>
              </a:spcBef>
              <a:buFont typeface="Wingdings" panose="05000000000000000000" pitchFamily="2" charset="2"/>
              <a:buChar char="§"/>
            </a:pPr>
            <a:r>
              <a:rPr lang="en-US" sz="1050" dirty="0">
                <a:solidFill>
                  <a:srgbClr val="595959"/>
                </a:solidFill>
              </a:rPr>
              <a:t>Managed Services Advanced Profile (Sys Admin)</a:t>
            </a:r>
          </a:p>
          <a:p>
            <a:pPr marL="144000" indent="-144000">
              <a:spcBef>
                <a:spcPts val="300"/>
              </a:spcBef>
              <a:buFont typeface="Wingdings" panose="05000000000000000000" pitchFamily="2" charset="2"/>
              <a:buChar char="§"/>
            </a:pPr>
            <a:r>
              <a:rPr lang="en-US" sz="1050" dirty="0">
                <a:solidFill>
                  <a:srgbClr val="595959"/>
                </a:solidFill>
              </a:rPr>
              <a:t>Application Performance </a:t>
            </a:r>
            <a:r>
              <a:rPr lang="en-US" sz="1050" dirty="0" err="1">
                <a:solidFill>
                  <a:srgbClr val="595959"/>
                </a:solidFill>
              </a:rPr>
              <a:t>Mgmt</a:t>
            </a:r>
            <a:endParaRPr lang="en-US" sz="1050" dirty="0">
              <a:solidFill>
                <a:srgbClr val="595959"/>
              </a:solidFill>
            </a:endParaRPr>
          </a:p>
        </p:txBody>
      </p:sp>
      <p:sp>
        <p:nvSpPr>
          <p:cNvPr id="49" name="Freeform 232">
            <a:extLst>
              <a:ext uri="{FF2B5EF4-FFF2-40B4-BE49-F238E27FC236}">
                <a16:creationId xmlns:a16="http://schemas.microsoft.com/office/drawing/2014/main" id="{E8E08C77-2A8E-4ED0-A2AB-4E2907BA03E5}"/>
              </a:ext>
            </a:extLst>
          </p:cNvPr>
          <p:cNvSpPr/>
          <p:nvPr/>
        </p:nvSpPr>
        <p:spPr>
          <a:xfrm>
            <a:off x="7528291" y="1732830"/>
            <a:ext cx="893234" cy="1028288"/>
          </a:xfrm>
          <a:custGeom>
            <a:avLst/>
            <a:gdLst>
              <a:gd name="connsiteX0" fmla="*/ 2 w 893234"/>
              <a:gd name="connsiteY0" fmla="*/ 0 h 1028288"/>
              <a:gd name="connsiteX1" fmla="*/ 893231 w 893234"/>
              <a:gd name="connsiteY1" fmla="*/ 0 h 1028288"/>
              <a:gd name="connsiteX2" fmla="*/ 893231 w 893234"/>
              <a:gd name="connsiteY2" fmla="*/ 578258 h 1028288"/>
              <a:gd name="connsiteX3" fmla="*/ 893234 w 893234"/>
              <a:gd name="connsiteY3" fmla="*/ 578288 h 1028288"/>
              <a:gd name="connsiteX4" fmla="*/ 893231 w 893234"/>
              <a:gd name="connsiteY4" fmla="*/ 578318 h 1028288"/>
              <a:gd name="connsiteX5" fmla="*/ 893231 w 893234"/>
              <a:gd name="connsiteY5" fmla="*/ 608527 h 1028288"/>
              <a:gd name="connsiteX6" fmla="*/ 890209 w 893234"/>
              <a:gd name="connsiteY6" fmla="*/ 608527 h 1028288"/>
              <a:gd name="connsiteX7" fmla="*/ 884160 w 893234"/>
              <a:gd name="connsiteY7" fmla="*/ 668979 h 1028288"/>
              <a:gd name="connsiteX8" fmla="*/ 446617 w 893234"/>
              <a:gd name="connsiteY8" fmla="*/ 1028288 h 1028288"/>
              <a:gd name="connsiteX9" fmla="*/ 9074 w 893234"/>
              <a:gd name="connsiteY9" fmla="*/ 668979 h 1028288"/>
              <a:gd name="connsiteX10" fmla="*/ 3025 w 893234"/>
              <a:gd name="connsiteY10" fmla="*/ 608527 h 1028288"/>
              <a:gd name="connsiteX11" fmla="*/ 2 w 893234"/>
              <a:gd name="connsiteY11" fmla="*/ 608527 h 1028288"/>
              <a:gd name="connsiteX12" fmla="*/ 2 w 893234"/>
              <a:gd name="connsiteY12" fmla="*/ 578308 h 1028288"/>
              <a:gd name="connsiteX13" fmla="*/ 0 w 893234"/>
              <a:gd name="connsiteY13" fmla="*/ 578288 h 1028288"/>
              <a:gd name="connsiteX14" fmla="*/ 2 w 893234"/>
              <a:gd name="connsiteY14" fmla="*/ 578268 h 10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3234" h="1028288">
                <a:moveTo>
                  <a:pt x="2" y="0"/>
                </a:moveTo>
                <a:lnTo>
                  <a:pt x="893231" y="0"/>
                </a:lnTo>
                <a:lnTo>
                  <a:pt x="893231" y="578258"/>
                </a:lnTo>
                <a:lnTo>
                  <a:pt x="893234" y="578288"/>
                </a:lnTo>
                <a:lnTo>
                  <a:pt x="893231" y="578318"/>
                </a:lnTo>
                <a:lnTo>
                  <a:pt x="893231" y="608527"/>
                </a:lnTo>
                <a:lnTo>
                  <a:pt x="890209" y="608527"/>
                </a:lnTo>
                <a:lnTo>
                  <a:pt x="884160" y="668979"/>
                </a:lnTo>
                <a:cubicBezTo>
                  <a:pt x="842515" y="874036"/>
                  <a:pt x="662445" y="1028288"/>
                  <a:pt x="446617" y="1028288"/>
                </a:cubicBezTo>
                <a:cubicBezTo>
                  <a:pt x="230790" y="1028288"/>
                  <a:pt x="50719" y="874036"/>
                  <a:pt x="9074" y="668979"/>
                </a:cubicBezTo>
                <a:lnTo>
                  <a:pt x="3025" y="608527"/>
                </a:lnTo>
                <a:lnTo>
                  <a:pt x="2" y="608527"/>
                </a:lnTo>
                <a:lnTo>
                  <a:pt x="2" y="578308"/>
                </a:lnTo>
                <a:lnTo>
                  <a:pt x="0" y="578288"/>
                </a:lnTo>
                <a:lnTo>
                  <a:pt x="2" y="57826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Oval 58">
            <a:extLst>
              <a:ext uri="{FF2B5EF4-FFF2-40B4-BE49-F238E27FC236}">
                <a16:creationId xmlns:a16="http://schemas.microsoft.com/office/drawing/2014/main" id="{85CE46C7-AE05-4B4A-AB22-B2F63EED17B2}"/>
              </a:ext>
            </a:extLst>
          </p:cNvPr>
          <p:cNvSpPr>
            <a:spLocks noChangeArrowheads="1"/>
          </p:cNvSpPr>
          <p:nvPr/>
        </p:nvSpPr>
        <p:spPr bwMode="auto">
          <a:xfrm>
            <a:off x="7600021" y="1934879"/>
            <a:ext cx="749774" cy="752481"/>
          </a:xfrm>
          <a:prstGeom prst="ellipse">
            <a:avLst/>
          </a:prstGeom>
          <a:solidFill>
            <a:schemeClr val="bg2"/>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1" name="Oval 59">
            <a:extLst>
              <a:ext uri="{FF2B5EF4-FFF2-40B4-BE49-F238E27FC236}">
                <a16:creationId xmlns:a16="http://schemas.microsoft.com/office/drawing/2014/main" id="{7888D5CD-DE73-4125-8FF3-4B8A191A214C}"/>
              </a:ext>
            </a:extLst>
          </p:cNvPr>
          <p:cNvSpPr>
            <a:spLocks noChangeArrowheads="1"/>
          </p:cNvSpPr>
          <p:nvPr/>
        </p:nvSpPr>
        <p:spPr bwMode="auto">
          <a:xfrm>
            <a:off x="7681901" y="2016082"/>
            <a:ext cx="586015" cy="589398"/>
          </a:xfrm>
          <a:prstGeom prst="ellipse">
            <a:avLst/>
          </a:prstGeom>
          <a:solidFill>
            <a:schemeClr val="bg1"/>
          </a:solidFill>
          <a:ln w="476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59D2EE8C-D291-4A00-B099-7694C01E6F85}"/>
              </a:ext>
            </a:extLst>
          </p:cNvPr>
          <p:cNvSpPr txBox="1"/>
          <p:nvPr/>
        </p:nvSpPr>
        <p:spPr>
          <a:xfrm>
            <a:off x="7241566" y="3405155"/>
            <a:ext cx="1466684" cy="884858"/>
          </a:xfrm>
          <a:prstGeom prst="rect">
            <a:avLst/>
          </a:prstGeom>
          <a:noFill/>
          <a:ln w="6350">
            <a:noFill/>
            <a:prstDash val="dash"/>
          </a:ln>
        </p:spPr>
        <p:txBody>
          <a:bodyPr wrap="square" lIns="0" tIns="0" rIns="0" bIns="0" rtlCol="0">
            <a:spAutoFit/>
          </a:bodyPr>
          <a:lstStyle/>
          <a:p>
            <a:pPr marL="144000" indent="-144000">
              <a:spcBef>
                <a:spcPts val="300"/>
              </a:spcBef>
              <a:buFont typeface="Wingdings" panose="05000000000000000000" pitchFamily="2" charset="2"/>
              <a:buChar char="§"/>
            </a:pPr>
            <a:r>
              <a:rPr lang="en-US" sz="1050" dirty="0">
                <a:solidFill>
                  <a:srgbClr val="595959"/>
                </a:solidFill>
              </a:rPr>
              <a:t>Security from the Cloud for workloads</a:t>
            </a:r>
          </a:p>
          <a:p>
            <a:pPr marL="144000" indent="-144000">
              <a:spcBef>
                <a:spcPts val="300"/>
              </a:spcBef>
              <a:buFont typeface="Wingdings" panose="05000000000000000000" pitchFamily="2" charset="2"/>
              <a:buChar char="§"/>
            </a:pPr>
            <a:r>
              <a:rPr lang="en-US" sz="1050" dirty="0">
                <a:solidFill>
                  <a:srgbClr val="595959"/>
                </a:solidFill>
              </a:rPr>
              <a:t>Security of the Cloud for Infra</a:t>
            </a:r>
          </a:p>
          <a:p>
            <a:pPr marL="144000" indent="-144000">
              <a:spcBef>
                <a:spcPts val="300"/>
              </a:spcBef>
              <a:buFont typeface="Wingdings" panose="05000000000000000000" pitchFamily="2" charset="2"/>
              <a:buChar char="§"/>
            </a:pPr>
            <a:r>
              <a:rPr lang="en-US" sz="1050" dirty="0">
                <a:solidFill>
                  <a:srgbClr val="595959"/>
                </a:solidFill>
              </a:rPr>
              <a:t>Compliance Solutions</a:t>
            </a:r>
          </a:p>
        </p:txBody>
      </p:sp>
      <p:sp>
        <p:nvSpPr>
          <p:cNvPr id="53" name="TextBox 52">
            <a:extLst>
              <a:ext uri="{FF2B5EF4-FFF2-40B4-BE49-F238E27FC236}">
                <a16:creationId xmlns:a16="http://schemas.microsoft.com/office/drawing/2014/main" id="{6A8BE4FE-DE54-4A8D-81D9-E60A03AC8661}"/>
              </a:ext>
            </a:extLst>
          </p:cNvPr>
          <p:cNvSpPr txBox="1"/>
          <p:nvPr/>
        </p:nvSpPr>
        <p:spPr>
          <a:xfrm>
            <a:off x="490393" y="2900634"/>
            <a:ext cx="1298545" cy="369332"/>
          </a:xfrm>
          <a:prstGeom prst="rect">
            <a:avLst/>
          </a:prstGeom>
          <a:noFill/>
          <a:ln w="6350">
            <a:noFill/>
            <a:prstDash val="dash"/>
          </a:ln>
        </p:spPr>
        <p:txBody>
          <a:bodyPr wrap="square" lIns="0" tIns="0" rIns="0" bIns="0" rtlCol="0">
            <a:spAutoFit/>
          </a:bodyPr>
          <a:lstStyle/>
          <a:p>
            <a:pPr algn="ctr"/>
            <a:r>
              <a:rPr lang="en-US" sz="1200" b="1" dirty="0">
                <a:solidFill>
                  <a:schemeClr val="tx1">
                    <a:lumMod val="65000"/>
                    <a:lumOff val="35000"/>
                  </a:schemeClr>
                </a:solidFill>
              </a:rPr>
              <a:t>IT Modernization</a:t>
            </a:r>
          </a:p>
          <a:p>
            <a:pPr algn="ctr"/>
            <a:r>
              <a:rPr lang="en-US" sz="1200" b="1" dirty="0">
                <a:solidFill>
                  <a:schemeClr val="tx1">
                    <a:lumMod val="65000"/>
                    <a:lumOff val="35000"/>
                  </a:schemeClr>
                </a:solidFill>
              </a:rPr>
              <a:t>Assessment</a:t>
            </a:r>
          </a:p>
        </p:txBody>
      </p:sp>
      <p:sp>
        <p:nvSpPr>
          <p:cNvPr id="54" name="TextBox 53">
            <a:extLst>
              <a:ext uri="{FF2B5EF4-FFF2-40B4-BE49-F238E27FC236}">
                <a16:creationId xmlns:a16="http://schemas.microsoft.com/office/drawing/2014/main" id="{9CEC669B-9C23-4B98-88C3-D32041570892}"/>
              </a:ext>
            </a:extLst>
          </p:cNvPr>
          <p:cNvSpPr txBox="1"/>
          <p:nvPr/>
        </p:nvSpPr>
        <p:spPr>
          <a:xfrm>
            <a:off x="2258229" y="2900634"/>
            <a:ext cx="1180495" cy="369332"/>
          </a:xfrm>
          <a:prstGeom prst="rect">
            <a:avLst/>
          </a:prstGeom>
          <a:noFill/>
          <a:ln w="6350">
            <a:noFill/>
            <a:prstDash val="dash"/>
          </a:ln>
        </p:spPr>
        <p:txBody>
          <a:bodyPr wrap="square" lIns="0" tIns="0" rIns="0" bIns="0" rtlCol="0">
            <a:spAutoFit/>
          </a:bodyPr>
          <a:lstStyle/>
          <a:p>
            <a:pPr algn="ctr"/>
            <a:r>
              <a:rPr lang="en-US" sz="1200" b="1" dirty="0">
                <a:solidFill>
                  <a:schemeClr val="tx1">
                    <a:lumMod val="65000"/>
                    <a:lumOff val="35000"/>
                  </a:schemeClr>
                </a:solidFill>
              </a:rPr>
              <a:t>Workload Migration</a:t>
            </a:r>
          </a:p>
        </p:txBody>
      </p:sp>
      <p:sp>
        <p:nvSpPr>
          <p:cNvPr id="55" name="TextBox 54">
            <a:extLst>
              <a:ext uri="{FF2B5EF4-FFF2-40B4-BE49-F238E27FC236}">
                <a16:creationId xmlns:a16="http://schemas.microsoft.com/office/drawing/2014/main" id="{4A73E652-1B43-4538-BD73-32BAC9744524}"/>
              </a:ext>
            </a:extLst>
          </p:cNvPr>
          <p:cNvSpPr txBox="1"/>
          <p:nvPr/>
        </p:nvSpPr>
        <p:spPr>
          <a:xfrm>
            <a:off x="3967040" y="2900634"/>
            <a:ext cx="1180495" cy="369332"/>
          </a:xfrm>
          <a:prstGeom prst="rect">
            <a:avLst/>
          </a:prstGeom>
          <a:noFill/>
          <a:ln w="6350">
            <a:noFill/>
            <a:prstDash val="dash"/>
          </a:ln>
        </p:spPr>
        <p:txBody>
          <a:bodyPr wrap="square" lIns="0" tIns="0" rIns="0" bIns="0" rtlCol="0">
            <a:spAutoFit/>
          </a:bodyPr>
          <a:lstStyle/>
          <a:p>
            <a:pPr algn="ctr"/>
            <a:r>
              <a:rPr lang="en-US" sz="1200" b="1" dirty="0">
                <a:solidFill>
                  <a:schemeClr val="tx1">
                    <a:lumMod val="65000"/>
                    <a:lumOff val="35000"/>
                  </a:schemeClr>
                </a:solidFill>
              </a:rPr>
              <a:t>Infrastructure </a:t>
            </a:r>
          </a:p>
          <a:p>
            <a:pPr algn="ctr"/>
            <a:r>
              <a:rPr lang="en-US" sz="1200" b="1" dirty="0">
                <a:solidFill>
                  <a:schemeClr val="tx1">
                    <a:lumMod val="65000"/>
                    <a:lumOff val="35000"/>
                  </a:schemeClr>
                </a:solidFill>
              </a:rPr>
              <a:t>as a Service</a:t>
            </a:r>
          </a:p>
        </p:txBody>
      </p:sp>
      <p:sp>
        <p:nvSpPr>
          <p:cNvPr id="56" name="TextBox 55">
            <a:extLst>
              <a:ext uri="{FF2B5EF4-FFF2-40B4-BE49-F238E27FC236}">
                <a16:creationId xmlns:a16="http://schemas.microsoft.com/office/drawing/2014/main" id="{CD8F38ED-41F9-41CE-B9B2-A69457F705DC}"/>
              </a:ext>
            </a:extLst>
          </p:cNvPr>
          <p:cNvSpPr txBox="1"/>
          <p:nvPr/>
        </p:nvSpPr>
        <p:spPr>
          <a:xfrm>
            <a:off x="5675851" y="2900634"/>
            <a:ext cx="1180495" cy="369332"/>
          </a:xfrm>
          <a:prstGeom prst="rect">
            <a:avLst/>
          </a:prstGeom>
          <a:noFill/>
          <a:ln w="6350">
            <a:noFill/>
            <a:prstDash val="dash"/>
          </a:ln>
        </p:spPr>
        <p:txBody>
          <a:bodyPr wrap="square" lIns="0" tIns="0" rIns="0" bIns="0" rtlCol="0">
            <a:spAutoFit/>
          </a:bodyPr>
          <a:lstStyle/>
          <a:p>
            <a:pPr algn="ctr"/>
            <a:r>
              <a:rPr lang="en-US" sz="1200" b="1" dirty="0">
                <a:solidFill>
                  <a:schemeClr val="tx1">
                    <a:lumMod val="65000"/>
                    <a:lumOff val="35000"/>
                  </a:schemeClr>
                </a:solidFill>
              </a:rPr>
              <a:t>OPS</a:t>
            </a:r>
          </a:p>
          <a:p>
            <a:pPr algn="ctr"/>
            <a:r>
              <a:rPr lang="en-US" sz="1200" b="1" dirty="0">
                <a:solidFill>
                  <a:schemeClr val="tx1">
                    <a:lumMod val="65000"/>
                    <a:lumOff val="35000"/>
                  </a:schemeClr>
                </a:solidFill>
              </a:rPr>
              <a:t>Transformation</a:t>
            </a:r>
          </a:p>
        </p:txBody>
      </p:sp>
      <p:sp>
        <p:nvSpPr>
          <p:cNvPr id="57" name="TextBox 56">
            <a:extLst>
              <a:ext uri="{FF2B5EF4-FFF2-40B4-BE49-F238E27FC236}">
                <a16:creationId xmlns:a16="http://schemas.microsoft.com/office/drawing/2014/main" id="{D4A2D8E8-3151-4569-9468-44BC4DD60A3A}"/>
              </a:ext>
            </a:extLst>
          </p:cNvPr>
          <p:cNvSpPr txBox="1"/>
          <p:nvPr/>
        </p:nvSpPr>
        <p:spPr>
          <a:xfrm>
            <a:off x="7384661" y="2900634"/>
            <a:ext cx="1180495" cy="369332"/>
          </a:xfrm>
          <a:prstGeom prst="rect">
            <a:avLst/>
          </a:prstGeom>
          <a:noFill/>
          <a:ln w="6350">
            <a:noFill/>
            <a:prstDash val="dash"/>
          </a:ln>
        </p:spPr>
        <p:txBody>
          <a:bodyPr wrap="square" lIns="0" tIns="0" rIns="0" bIns="0" rtlCol="0">
            <a:spAutoFit/>
          </a:bodyPr>
          <a:lstStyle/>
          <a:p>
            <a:pPr algn="ctr"/>
            <a:r>
              <a:rPr lang="en-US" sz="1200" b="1" dirty="0">
                <a:solidFill>
                  <a:schemeClr val="tx1">
                    <a:lumMod val="65000"/>
                    <a:lumOff val="35000"/>
                  </a:schemeClr>
                </a:solidFill>
              </a:rPr>
              <a:t>Security</a:t>
            </a:r>
          </a:p>
          <a:p>
            <a:pPr algn="ctr"/>
            <a:r>
              <a:rPr lang="en-US" sz="1200" b="1" dirty="0">
                <a:solidFill>
                  <a:schemeClr val="tx1">
                    <a:lumMod val="65000"/>
                    <a:lumOff val="35000"/>
                  </a:schemeClr>
                </a:solidFill>
              </a:rPr>
              <a:t>Transformation</a:t>
            </a:r>
          </a:p>
        </p:txBody>
      </p:sp>
      <p:grpSp>
        <p:nvGrpSpPr>
          <p:cNvPr id="95" name="Group 94">
            <a:extLst>
              <a:ext uri="{FF2B5EF4-FFF2-40B4-BE49-F238E27FC236}">
                <a16:creationId xmlns:a16="http://schemas.microsoft.com/office/drawing/2014/main" id="{E68BC7EF-4F3D-45D0-8394-45943F0069A7}"/>
              </a:ext>
            </a:extLst>
          </p:cNvPr>
          <p:cNvGrpSpPr/>
          <p:nvPr/>
        </p:nvGrpSpPr>
        <p:grpSpPr>
          <a:xfrm>
            <a:off x="-8014" y="1250741"/>
            <a:ext cx="9160029" cy="561958"/>
            <a:chOff x="-8014" y="1250741"/>
            <a:chExt cx="9160029" cy="561958"/>
          </a:xfrm>
          <a:effectLst>
            <a:outerShdw blurRad="50800" dist="38100" dir="2700000" algn="tl" rotWithShape="0">
              <a:prstClr val="black">
                <a:alpha val="40000"/>
              </a:prstClr>
            </a:outerShdw>
          </a:effectLst>
        </p:grpSpPr>
        <p:sp>
          <p:nvSpPr>
            <p:cNvPr id="92" name="Rectangle 91">
              <a:extLst>
                <a:ext uri="{FF2B5EF4-FFF2-40B4-BE49-F238E27FC236}">
                  <a16:creationId xmlns:a16="http://schemas.microsoft.com/office/drawing/2014/main" id="{FB61C51F-4480-4806-8B9A-3F76E7E0196B}"/>
                </a:ext>
              </a:extLst>
            </p:cNvPr>
            <p:cNvSpPr/>
            <p:nvPr/>
          </p:nvSpPr>
          <p:spPr>
            <a:xfrm>
              <a:off x="-8014" y="1250741"/>
              <a:ext cx="9160029" cy="499403"/>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2">
              <a:extLst>
                <a:ext uri="{FF2B5EF4-FFF2-40B4-BE49-F238E27FC236}">
                  <a16:creationId xmlns:a16="http://schemas.microsoft.com/office/drawing/2014/main" id="{FFD79548-BBC7-0F49-B0C0-30AB90708F90}"/>
                </a:ext>
              </a:extLst>
            </p:cNvPr>
            <p:cNvSpPr txBox="1">
              <a:spLocks/>
            </p:cNvSpPr>
            <p:nvPr/>
          </p:nvSpPr>
          <p:spPr>
            <a:xfrm>
              <a:off x="369433" y="1350770"/>
              <a:ext cx="1509153" cy="307777"/>
            </a:xfrm>
            <a:prstGeom prst="rect">
              <a:avLst/>
            </a:prstGeom>
          </p:spPr>
          <p:txBody>
            <a:bodyPr vert="horz" lIns="0" tIns="0" rIns="0" bIns="0" rtlCol="0">
              <a:spAutoFit/>
            </a:bodyPr>
            <a:lstStyle>
              <a:lvl1pPr marL="0" indent="0" algn="ctr" defTabSz="914400" rtl="0" eaLnBrk="1" latinLnBrk="0" hangingPunct="1">
                <a:lnSpc>
                  <a:spcPct val="100000"/>
                </a:lnSpc>
                <a:spcBef>
                  <a:spcPts val="600"/>
                </a:spcBef>
                <a:buClr>
                  <a:schemeClr val="tx1">
                    <a:lumMod val="60000"/>
                    <a:lumOff val="40000"/>
                  </a:schemeClr>
                </a:buClr>
                <a:buSzPct val="90000"/>
                <a:buFont typeface="Arial" panose="020B0604020202020204" pitchFamily="34" charset="0"/>
                <a:buChar char="​"/>
                <a:defRPr sz="2000" kern="1200">
                  <a:solidFill>
                    <a:schemeClr val="accent4"/>
                  </a:solidFill>
                  <a:latin typeface="+mn-lt"/>
                  <a:ea typeface="+mn-ea"/>
                  <a:cs typeface="+mn-cs"/>
                </a:defRPr>
              </a:lvl1pPr>
              <a:lvl2pPr marL="0" indent="0" algn="ctr" defTabSz="914400" rtl="0" eaLnBrk="1" latinLnBrk="0" hangingPunct="1">
                <a:lnSpc>
                  <a:spcPct val="100000"/>
                </a:lnSpc>
                <a:spcBef>
                  <a:spcPts val="600"/>
                </a:spcBef>
                <a:buClr>
                  <a:schemeClr val="tx2"/>
                </a:buClr>
                <a:buSzPct val="90000"/>
                <a:buFont typeface="Open Sans" panose="020B0606030504020204" pitchFamily="34" charset="0"/>
                <a:buChar char="​"/>
                <a:defRPr sz="16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prstClr val="black">
                    <a:lumMod val="60000"/>
                    <a:lumOff val="40000"/>
                  </a:prstClr>
                </a:buClr>
                <a:buSzPct val="90000"/>
                <a:buFont typeface="Arial" panose="020B0604020202020204" pitchFamily="34" charset="0"/>
                <a:buChar char="​"/>
                <a:tabLst/>
                <a:defRPr/>
              </a:pPr>
              <a:r>
                <a:rPr kumimoji="0" lang="en-US" sz="1000" b="1" i="0" u="none" strike="noStrike" kern="1200" cap="none" spc="0" normalizeH="0" baseline="0" noProof="0" dirty="0">
                  <a:ln>
                    <a:noFill/>
                  </a:ln>
                  <a:solidFill>
                    <a:schemeClr val="bg1"/>
                  </a:solidFill>
                  <a:effectLst/>
                  <a:uLnTx/>
                  <a:uFillTx/>
                  <a:latin typeface="Trebuchet MS"/>
                  <a:ea typeface="+mn-ea"/>
                  <a:cs typeface="+mn-cs"/>
                </a:rPr>
                <a:t>Future Ready </a:t>
              </a:r>
              <a:br>
                <a:rPr kumimoji="0" lang="en-US" sz="1000" b="1" i="0" u="none" strike="noStrike" kern="1200" cap="none" spc="0" normalizeH="0" baseline="0" noProof="0" dirty="0">
                  <a:ln>
                    <a:noFill/>
                  </a:ln>
                  <a:solidFill>
                    <a:schemeClr val="bg1"/>
                  </a:solidFill>
                  <a:effectLst/>
                  <a:uLnTx/>
                  <a:uFillTx/>
                  <a:latin typeface="Trebuchet MS"/>
                  <a:ea typeface="+mn-ea"/>
                  <a:cs typeface="+mn-cs"/>
                </a:rPr>
              </a:br>
              <a:r>
                <a:rPr kumimoji="0" lang="en-US" sz="1000" b="1" i="0" u="none" strike="noStrike" kern="1200" cap="none" spc="0" normalizeH="0" baseline="0" noProof="0" dirty="0">
                  <a:ln>
                    <a:noFill/>
                  </a:ln>
                  <a:solidFill>
                    <a:schemeClr val="bg1"/>
                  </a:solidFill>
                  <a:effectLst/>
                  <a:uLnTx/>
                  <a:uFillTx/>
                  <a:latin typeface="Trebuchet MS"/>
                  <a:ea typeface="+mn-ea"/>
                  <a:cs typeface="+mn-cs"/>
                </a:rPr>
                <a:t>Right Fit IT Strategy</a:t>
              </a:r>
            </a:p>
          </p:txBody>
        </p:sp>
        <p:sp>
          <p:nvSpPr>
            <p:cNvPr id="25" name="Text Placeholder 13">
              <a:extLst>
                <a:ext uri="{FF2B5EF4-FFF2-40B4-BE49-F238E27FC236}">
                  <a16:creationId xmlns:a16="http://schemas.microsoft.com/office/drawing/2014/main" id="{91DFE674-6D33-1943-8831-2E3ADA021F15}"/>
                </a:ext>
              </a:extLst>
            </p:cNvPr>
            <p:cNvSpPr txBox="1">
              <a:spLocks/>
            </p:cNvSpPr>
            <p:nvPr/>
          </p:nvSpPr>
          <p:spPr>
            <a:xfrm>
              <a:off x="2097915" y="1351034"/>
              <a:ext cx="1505999" cy="461665"/>
            </a:xfrm>
            <a:prstGeom prst="rect">
              <a:avLst/>
            </a:prstGeom>
          </p:spPr>
          <p:txBody>
            <a:bodyPr vert="horz" lIns="0" tIns="0" rIns="0" bIns="0" rtlCol="0">
              <a:spAutoFit/>
            </a:bodyPr>
            <a:lstStyle>
              <a:lvl1pPr marL="0" indent="0" algn="ctr" defTabSz="914400" rtl="0" eaLnBrk="1" latinLnBrk="0" hangingPunct="1">
                <a:lnSpc>
                  <a:spcPct val="100000"/>
                </a:lnSpc>
                <a:spcBef>
                  <a:spcPts val="600"/>
                </a:spcBef>
                <a:buClr>
                  <a:schemeClr val="tx1">
                    <a:lumMod val="60000"/>
                    <a:lumOff val="40000"/>
                  </a:schemeClr>
                </a:buClr>
                <a:buSzPct val="90000"/>
                <a:buFont typeface="Arial" panose="020B0604020202020204" pitchFamily="34" charset="0"/>
                <a:buChar char="​"/>
                <a:defRPr sz="2000" kern="1200">
                  <a:solidFill>
                    <a:schemeClr val="accent6"/>
                  </a:solidFill>
                  <a:latin typeface="+mn-lt"/>
                  <a:ea typeface="+mn-ea"/>
                  <a:cs typeface="+mn-cs"/>
                </a:defRPr>
              </a:lvl1pPr>
              <a:lvl2pPr marL="0" indent="0" algn="ctr" defTabSz="914400" rtl="0" eaLnBrk="1" latinLnBrk="0" hangingPunct="1">
                <a:lnSpc>
                  <a:spcPct val="100000"/>
                </a:lnSpc>
                <a:spcBef>
                  <a:spcPts val="600"/>
                </a:spcBef>
                <a:buClr>
                  <a:schemeClr val="tx2"/>
                </a:buClr>
                <a:buSzPct val="90000"/>
                <a:buFont typeface="Open Sans" panose="020B0606030504020204" pitchFamily="34" charset="0"/>
                <a:buChar char="​"/>
                <a:defRPr sz="16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prstClr val="black">
                    <a:lumMod val="60000"/>
                    <a:lumOff val="40000"/>
                  </a:prstClr>
                </a:buClr>
                <a:buSzPct val="90000"/>
                <a:buFont typeface="Arial" panose="020B0604020202020204" pitchFamily="34" charset="0"/>
                <a:buChar char="​"/>
                <a:tabLst/>
                <a:defRPr/>
              </a:pPr>
              <a:r>
                <a:rPr kumimoji="0" lang="en-US" sz="1000" b="1" i="0" u="none" strike="noStrike" kern="1200" cap="none" spc="0" normalizeH="0" baseline="0" noProof="0" dirty="0">
                  <a:ln>
                    <a:noFill/>
                  </a:ln>
                  <a:solidFill>
                    <a:schemeClr val="bg1"/>
                  </a:solidFill>
                  <a:effectLst/>
                  <a:uLnTx/>
                  <a:uFillTx/>
                  <a:latin typeface="Trebuchet MS"/>
                  <a:ea typeface="+mn-ea"/>
                  <a:cs typeface="+mn-cs"/>
                </a:rPr>
                <a:t>End to End Ownership for ‘0’ Defect Migration</a:t>
              </a:r>
            </a:p>
          </p:txBody>
        </p:sp>
        <p:sp>
          <p:nvSpPr>
            <p:cNvPr id="26" name="Text Placeholder 14">
              <a:extLst>
                <a:ext uri="{FF2B5EF4-FFF2-40B4-BE49-F238E27FC236}">
                  <a16:creationId xmlns:a16="http://schemas.microsoft.com/office/drawing/2014/main" id="{5AEE1285-BE93-BF40-A829-E69DCFA0DBF9}"/>
                </a:ext>
              </a:extLst>
            </p:cNvPr>
            <p:cNvSpPr txBox="1">
              <a:spLocks/>
            </p:cNvSpPr>
            <p:nvPr/>
          </p:nvSpPr>
          <p:spPr>
            <a:xfrm>
              <a:off x="3813905" y="1351034"/>
              <a:ext cx="1509153" cy="307777"/>
            </a:xfrm>
            <a:prstGeom prst="rect">
              <a:avLst/>
            </a:prstGeom>
          </p:spPr>
          <p:txBody>
            <a:bodyPr vert="horz" lIns="0" tIns="0" rIns="0" bIns="0" rtlCol="0">
              <a:spAutoFit/>
            </a:bodyPr>
            <a:lstStyle>
              <a:lvl1pPr marL="0" indent="0" algn="ctr" defTabSz="914400" rtl="0" eaLnBrk="1" latinLnBrk="0" hangingPunct="1">
                <a:lnSpc>
                  <a:spcPct val="100000"/>
                </a:lnSpc>
                <a:spcBef>
                  <a:spcPts val="600"/>
                </a:spcBef>
                <a:buClr>
                  <a:schemeClr val="tx1">
                    <a:lumMod val="60000"/>
                    <a:lumOff val="40000"/>
                  </a:schemeClr>
                </a:buClr>
                <a:buSzPct val="90000"/>
                <a:buFont typeface="Arial" panose="020B0604020202020204" pitchFamily="34" charset="0"/>
                <a:buChar char="​"/>
                <a:defRPr sz="2000" kern="1200">
                  <a:solidFill>
                    <a:schemeClr val="accent1"/>
                  </a:solidFill>
                  <a:latin typeface="+mn-lt"/>
                  <a:ea typeface="+mn-ea"/>
                  <a:cs typeface="+mn-cs"/>
                </a:defRPr>
              </a:lvl1pPr>
              <a:lvl2pPr marL="0" indent="0" algn="ctr" defTabSz="914400" rtl="0" eaLnBrk="1" latinLnBrk="0" hangingPunct="1">
                <a:lnSpc>
                  <a:spcPct val="100000"/>
                </a:lnSpc>
                <a:spcBef>
                  <a:spcPts val="600"/>
                </a:spcBef>
                <a:buClr>
                  <a:schemeClr val="tx2"/>
                </a:buClr>
                <a:buSzPct val="90000"/>
                <a:buFont typeface="Open Sans" panose="020B0606030504020204" pitchFamily="34" charset="0"/>
                <a:buChar char="​"/>
                <a:defRPr sz="16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prstClr val="black">
                    <a:lumMod val="60000"/>
                    <a:lumOff val="40000"/>
                  </a:prstClr>
                </a:buClr>
                <a:buSzPct val="90000"/>
                <a:buFont typeface="Arial" panose="020B0604020202020204" pitchFamily="34" charset="0"/>
                <a:buChar char="​"/>
                <a:tabLst/>
                <a:defRPr/>
              </a:pPr>
              <a:r>
                <a:rPr kumimoji="0" lang="en-US" sz="1000" b="1" i="0" u="none" strike="noStrike" kern="1200" cap="none" spc="0" normalizeH="0" baseline="0" noProof="0" dirty="0">
                  <a:ln>
                    <a:noFill/>
                  </a:ln>
                  <a:solidFill>
                    <a:schemeClr val="bg1"/>
                  </a:solidFill>
                  <a:effectLst/>
                  <a:uLnTx/>
                  <a:uFillTx/>
                  <a:latin typeface="Trebuchet MS"/>
                  <a:ea typeface="+mn-ea"/>
                  <a:cs typeface="+mn-cs"/>
                </a:rPr>
                <a:t>Agile, Pay per Use Business Aligned </a:t>
              </a:r>
            </a:p>
          </p:txBody>
        </p:sp>
        <p:sp>
          <p:nvSpPr>
            <p:cNvPr id="27" name="Text Placeholder 15">
              <a:extLst>
                <a:ext uri="{FF2B5EF4-FFF2-40B4-BE49-F238E27FC236}">
                  <a16:creationId xmlns:a16="http://schemas.microsoft.com/office/drawing/2014/main" id="{B3DCB534-D3A9-034B-89AB-880BEC4B222D}"/>
                </a:ext>
              </a:extLst>
            </p:cNvPr>
            <p:cNvSpPr txBox="1">
              <a:spLocks/>
            </p:cNvSpPr>
            <p:nvPr/>
          </p:nvSpPr>
          <p:spPr>
            <a:xfrm>
              <a:off x="5500324" y="1351034"/>
              <a:ext cx="1509153" cy="307777"/>
            </a:xfrm>
            <a:prstGeom prst="rect">
              <a:avLst/>
            </a:prstGeom>
          </p:spPr>
          <p:txBody>
            <a:bodyPr vert="horz" lIns="0" tIns="0" rIns="0" bIns="0" rtlCol="0">
              <a:spAutoFit/>
            </a:bodyPr>
            <a:lstStyle>
              <a:lvl1pPr marL="0" indent="0" algn="ctr" defTabSz="914400" rtl="0" eaLnBrk="1" latinLnBrk="0" hangingPunct="1">
                <a:lnSpc>
                  <a:spcPct val="100000"/>
                </a:lnSpc>
                <a:spcBef>
                  <a:spcPts val="600"/>
                </a:spcBef>
                <a:buClr>
                  <a:schemeClr val="tx1">
                    <a:lumMod val="60000"/>
                    <a:lumOff val="40000"/>
                  </a:schemeClr>
                </a:buClr>
                <a:buSzPct val="90000"/>
                <a:buFont typeface="Arial" panose="020B0604020202020204" pitchFamily="34" charset="0"/>
                <a:buChar char="​"/>
                <a:defRPr sz="2000" kern="1200">
                  <a:solidFill>
                    <a:schemeClr val="accent3"/>
                  </a:solidFill>
                  <a:latin typeface="+mn-lt"/>
                  <a:ea typeface="+mn-ea"/>
                  <a:cs typeface="+mn-cs"/>
                </a:defRPr>
              </a:lvl1pPr>
              <a:lvl2pPr marL="0" indent="0" algn="ctr" defTabSz="914400" rtl="0" eaLnBrk="1" latinLnBrk="0" hangingPunct="1">
                <a:lnSpc>
                  <a:spcPct val="100000"/>
                </a:lnSpc>
                <a:spcBef>
                  <a:spcPts val="600"/>
                </a:spcBef>
                <a:buClr>
                  <a:schemeClr val="tx2"/>
                </a:buClr>
                <a:buSzPct val="90000"/>
                <a:buFont typeface="Open Sans" panose="020B0606030504020204" pitchFamily="34" charset="0"/>
                <a:buChar char="​"/>
                <a:defRPr sz="16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prstClr val="black">
                    <a:lumMod val="60000"/>
                    <a:lumOff val="40000"/>
                  </a:prstClr>
                </a:buClr>
                <a:buSzPct val="90000"/>
                <a:buFont typeface="Arial" panose="020B0604020202020204" pitchFamily="34" charset="0"/>
                <a:buChar char="​"/>
                <a:tabLst/>
                <a:defRPr/>
              </a:pPr>
              <a:r>
                <a:rPr kumimoji="0" lang="en-US" sz="1000" b="1" i="0" u="none" strike="noStrike" kern="1200" cap="none" spc="0" normalizeH="0" baseline="0" noProof="0" dirty="0">
                  <a:ln>
                    <a:noFill/>
                  </a:ln>
                  <a:solidFill>
                    <a:schemeClr val="bg1"/>
                  </a:solidFill>
                  <a:effectLst/>
                  <a:uLnTx/>
                  <a:uFillTx/>
                  <a:latin typeface="Trebuchet MS"/>
                  <a:ea typeface="+mn-ea"/>
                  <a:cs typeface="+mn-cs"/>
                </a:rPr>
                <a:t>Zero downtime Lean Operations</a:t>
              </a:r>
            </a:p>
          </p:txBody>
        </p:sp>
        <p:sp>
          <p:nvSpPr>
            <p:cNvPr id="28" name="Text Placeholder 16">
              <a:extLst>
                <a:ext uri="{FF2B5EF4-FFF2-40B4-BE49-F238E27FC236}">
                  <a16:creationId xmlns:a16="http://schemas.microsoft.com/office/drawing/2014/main" id="{DF545211-EDAC-8F44-91D9-BB38090C9E03}"/>
                </a:ext>
              </a:extLst>
            </p:cNvPr>
            <p:cNvSpPr txBox="1">
              <a:spLocks/>
            </p:cNvSpPr>
            <p:nvPr/>
          </p:nvSpPr>
          <p:spPr>
            <a:xfrm>
              <a:off x="7280876" y="1351034"/>
              <a:ext cx="1371957" cy="461665"/>
            </a:xfrm>
            <a:prstGeom prst="rect">
              <a:avLst/>
            </a:prstGeom>
          </p:spPr>
          <p:txBody>
            <a:bodyPr vert="horz" lIns="0" tIns="0" rIns="0" bIns="0" rtlCol="0">
              <a:spAutoFit/>
            </a:bodyPr>
            <a:lstStyle>
              <a:lvl1pPr marL="0" indent="0" algn="ctr" defTabSz="914400" rtl="0" eaLnBrk="1" latinLnBrk="0" hangingPunct="1">
                <a:lnSpc>
                  <a:spcPct val="100000"/>
                </a:lnSpc>
                <a:spcBef>
                  <a:spcPts val="600"/>
                </a:spcBef>
                <a:buClr>
                  <a:schemeClr val="tx1">
                    <a:lumMod val="60000"/>
                    <a:lumOff val="40000"/>
                  </a:schemeClr>
                </a:buClr>
                <a:buSzPct val="90000"/>
                <a:buFont typeface="Arial" panose="020B0604020202020204" pitchFamily="34" charset="0"/>
                <a:buChar char="​"/>
                <a:defRPr sz="2000" kern="1200">
                  <a:solidFill>
                    <a:schemeClr val="accent2"/>
                  </a:solidFill>
                  <a:latin typeface="+mn-lt"/>
                  <a:ea typeface="+mn-ea"/>
                  <a:cs typeface="+mn-cs"/>
                </a:defRPr>
              </a:lvl1pPr>
              <a:lvl2pPr marL="0" indent="0" algn="ctr" defTabSz="914400" rtl="0" eaLnBrk="1" latinLnBrk="0" hangingPunct="1">
                <a:lnSpc>
                  <a:spcPct val="100000"/>
                </a:lnSpc>
                <a:spcBef>
                  <a:spcPts val="600"/>
                </a:spcBef>
                <a:buClr>
                  <a:schemeClr val="tx2"/>
                </a:buClr>
                <a:buSzPct val="90000"/>
                <a:buFont typeface="Open Sans" panose="020B0606030504020204" pitchFamily="34" charset="0"/>
                <a:buChar char="​"/>
                <a:defRPr sz="16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prstClr val="black">
                    <a:lumMod val="60000"/>
                    <a:lumOff val="40000"/>
                  </a:prstClr>
                </a:buClr>
                <a:buSzPct val="90000"/>
                <a:buFont typeface="Arial" panose="020B0604020202020204" pitchFamily="34" charset="0"/>
                <a:buChar char="​"/>
                <a:tabLst/>
                <a:defRPr/>
              </a:pPr>
              <a:r>
                <a:rPr kumimoji="0" lang="en-US" sz="1000" b="1" i="0" u="none" strike="noStrike" kern="1200" cap="none" spc="0" normalizeH="0" baseline="0" noProof="0" dirty="0">
                  <a:ln>
                    <a:noFill/>
                  </a:ln>
                  <a:solidFill>
                    <a:schemeClr val="bg1"/>
                  </a:solidFill>
                  <a:effectLst/>
                  <a:uLnTx/>
                  <a:uFillTx/>
                  <a:latin typeface="Trebuchet MS"/>
                  <a:ea typeface="+mn-ea"/>
                  <a:cs typeface="+mn-cs"/>
                </a:rPr>
                <a:t>Ready for Multi Cloud and Cloud Native </a:t>
              </a:r>
            </a:p>
          </p:txBody>
        </p:sp>
      </p:grpSp>
      <p:grpSp>
        <p:nvGrpSpPr>
          <p:cNvPr id="105" name="Group 104">
            <a:extLst>
              <a:ext uri="{FF2B5EF4-FFF2-40B4-BE49-F238E27FC236}">
                <a16:creationId xmlns:a16="http://schemas.microsoft.com/office/drawing/2014/main" id="{79B05355-2E8A-4EC7-BA97-F90C57F32134}"/>
              </a:ext>
            </a:extLst>
          </p:cNvPr>
          <p:cNvGrpSpPr/>
          <p:nvPr/>
        </p:nvGrpSpPr>
        <p:grpSpPr>
          <a:xfrm>
            <a:off x="942930" y="2159338"/>
            <a:ext cx="393471" cy="302885"/>
            <a:chOff x="-2784476" y="1862138"/>
            <a:chExt cx="1565275" cy="1204913"/>
          </a:xfrm>
          <a:solidFill>
            <a:schemeClr val="accent1">
              <a:lumMod val="75000"/>
            </a:schemeClr>
          </a:solidFill>
        </p:grpSpPr>
        <p:sp>
          <p:nvSpPr>
            <p:cNvPr id="100" name="Freeform 5">
              <a:extLst>
                <a:ext uri="{FF2B5EF4-FFF2-40B4-BE49-F238E27FC236}">
                  <a16:creationId xmlns:a16="http://schemas.microsoft.com/office/drawing/2014/main" id="{BF94C0F1-49DC-4C5A-A868-22B9805AD27D}"/>
                </a:ext>
              </a:extLst>
            </p:cNvPr>
            <p:cNvSpPr>
              <a:spLocks noEditPoints="1"/>
            </p:cNvSpPr>
            <p:nvPr/>
          </p:nvSpPr>
          <p:spPr bwMode="auto">
            <a:xfrm>
              <a:off x="-1865313" y="1976438"/>
              <a:ext cx="125413" cy="122238"/>
            </a:xfrm>
            <a:custGeom>
              <a:avLst/>
              <a:gdLst>
                <a:gd name="T0" fmla="*/ 52 w 139"/>
                <a:gd name="T1" fmla="*/ 125 h 135"/>
                <a:gd name="T2" fmla="*/ 130 w 139"/>
                <a:gd name="T3" fmla="*/ 80 h 135"/>
                <a:gd name="T4" fmla="*/ 85 w 139"/>
                <a:gd name="T5" fmla="*/ 2 h 135"/>
                <a:gd name="T6" fmla="*/ 68 w 139"/>
                <a:gd name="T7" fmla="*/ 0 h 135"/>
                <a:gd name="T8" fmla="*/ 5 w 139"/>
                <a:gd name="T9" fmla="*/ 55 h 135"/>
                <a:gd name="T10" fmla="*/ 52 w 139"/>
                <a:gd name="T11" fmla="*/ 125 h 135"/>
                <a:gd name="T12" fmla="*/ 52 w 139"/>
                <a:gd name="T13" fmla="*/ 125 h 135"/>
                <a:gd name="T14" fmla="*/ 52 w 139"/>
                <a:gd name="T15" fmla="*/ 12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5">
                  <a:moveTo>
                    <a:pt x="52" y="125"/>
                  </a:moveTo>
                  <a:cubicBezTo>
                    <a:pt x="86" y="135"/>
                    <a:pt x="121" y="114"/>
                    <a:pt x="130" y="80"/>
                  </a:cubicBezTo>
                  <a:cubicBezTo>
                    <a:pt x="139" y="46"/>
                    <a:pt x="119" y="11"/>
                    <a:pt x="85" y="2"/>
                  </a:cubicBezTo>
                  <a:cubicBezTo>
                    <a:pt x="79" y="1"/>
                    <a:pt x="74" y="0"/>
                    <a:pt x="68" y="0"/>
                  </a:cubicBezTo>
                  <a:cubicBezTo>
                    <a:pt x="36" y="0"/>
                    <a:pt x="9" y="24"/>
                    <a:pt x="5" y="55"/>
                  </a:cubicBezTo>
                  <a:cubicBezTo>
                    <a:pt x="0" y="87"/>
                    <a:pt x="21" y="117"/>
                    <a:pt x="52" y="125"/>
                  </a:cubicBezTo>
                  <a:close/>
                  <a:moveTo>
                    <a:pt x="52" y="125"/>
                  </a:moveTo>
                  <a:cubicBezTo>
                    <a:pt x="52" y="125"/>
                    <a:pt x="52" y="125"/>
                    <a:pt x="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6">
              <a:extLst>
                <a:ext uri="{FF2B5EF4-FFF2-40B4-BE49-F238E27FC236}">
                  <a16:creationId xmlns:a16="http://schemas.microsoft.com/office/drawing/2014/main" id="{3A5BC138-C3E4-44BC-A129-61A5541C1735}"/>
                </a:ext>
              </a:extLst>
            </p:cNvPr>
            <p:cNvSpPr>
              <a:spLocks noEditPoints="1"/>
            </p:cNvSpPr>
            <p:nvPr/>
          </p:nvSpPr>
          <p:spPr bwMode="auto">
            <a:xfrm>
              <a:off x="-2260601" y="2205038"/>
              <a:ext cx="114300" cy="115888"/>
            </a:xfrm>
            <a:custGeom>
              <a:avLst/>
              <a:gdLst>
                <a:gd name="T0" fmla="*/ 128 w 128"/>
                <a:gd name="T1" fmla="*/ 64 h 128"/>
                <a:gd name="T2" fmla="*/ 64 w 128"/>
                <a:gd name="T3" fmla="*/ 128 h 128"/>
                <a:gd name="T4" fmla="*/ 0 w 128"/>
                <a:gd name="T5" fmla="*/ 64 h 128"/>
                <a:gd name="T6" fmla="*/ 64 w 128"/>
                <a:gd name="T7" fmla="*/ 0 h 128"/>
                <a:gd name="T8" fmla="*/ 128 w 128"/>
                <a:gd name="T9" fmla="*/ 64 h 128"/>
                <a:gd name="T10" fmla="*/ 128 w 128"/>
                <a:gd name="T11" fmla="*/ 64 h 128"/>
                <a:gd name="T12" fmla="*/ 128 w 128"/>
                <a:gd name="T13" fmla="*/ 64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8" y="64"/>
                  </a:moveTo>
                  <a:cubicBezTo>
                    <a:pt x="128" y="100"/>
                    <a:pt x="100" y="128"/>
                    <a:pt x="64" y="128"/>
                  </a:cubicBezTo>
                  <a:cubicBezTo>
                    <a:pt x="29" y="128"/>
                    <a:pt x="0" y="100"/>
                    <a:pt x="0" y="64"/>
                  </a:cubicBezTo>
                  <a:cubicBezTo>
                    <a:pt x="0" y="29"/>
                    <a:pt x="29" y="0"/>
                    <a:pt x="64" y="0"/>
                  </a:cubicBezTo>
                  <a:cubicBezTo>
                    <a:pt x="100" y="0"/>
                    <a:pt x="128" y="29"/>
                    <a:pt x="128" y="64"/>
                  </a:cubicBezTo>
                  <a:close/>
                  <a:moveTo>
                    <a:pt x="128" y="64"/>
                  </a:moveTo>
                  <a:cubicBezTo>
                    <a:pt x="128" y="64"/>
                    <a:pt x="128" y="64"/>
                    <a:pt x="128"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7">
              <a:extLst>
                <a:ext uri="{FF2B5EF4-FFF2-40B4-BE49-F238E27FC236}">
                  <a16:creationId xmlns:a16="http://schemas.microsoft.com/office/drawing/2014/main" id="{CBCD6B75-ED04-4906-9C49-2241BAE3F203}"/>
                </a:ext>
              </a:extLst>
            </p:cNvPr>
            <p:cNvSpPr>
              <a:spLocks noEditPoints="1"/>
            </p:cNvSpPr>
            <p:nvPr/>
          </p:nvSpPr>
          <p:spPr bwMode="auto">
            <a:xfrm>
              <a:off x="-2784476" y="2722563"/>
              <a:ext cx="1565275" cy="344488"/>
            </a:xfrm>
            <a:custGeom>
              <a:avLst/>
              <a:gdLst>
                <a:gd name="T0" fmla="*/ 0 w 1736"/>
                <a:gd name="T1" fmla="*/ 384 h 384"/>
                <a:gd name="T2" fmla="*/ 1736 w 1736"/>
                <a:gd name="T3" fmla="*/ 384 h 384"/>
                <a:gd name="T4" fmla="*/ 1490 w 1736"/>
                <a:gd name="T5" fmla="*/ 0 h 384"/>
                <a:gd name="T6" fmla="*/ 246 w 1736"/>
                <a:gd name="T7" fmla="*/ 0 h 384"/>
                <a:gd name="T8" fmla="*/ 0 w 1736"/>
                <a:gd name="T9" fmla="*/ 384 h 384"/>
                <a:gd name="T10" fmla="*/ 676 w 1736"/>
                <a:gd name="T11" fmla="*/ 256 h 384"/>
                <a:gd name="T12" fmla="*/ 1060 w 1736"/>
                <a:gd name="T13" fmla="*/ 256 h 384"/>
                <a:gd name="T14" fmla="*/ 1092 w 1736"/>
                <a:gd name="T15" fmla="*/ 288 h 384"/>
                <a:gd name="T16" fmla="*/ 1060 w 1736"/>
                <a:gd name="T17" fmla="*/ 320 h 384"/>
                <a:gd name="T18" fmla="*/ 676 w 1736"/>
                <a:gd name="T19" fmla="*/ 320 h 384"/>
                <a:gd name="T20" fmla="*/ 644 w 1736"/>
                <a:gd name="T21" fmla="*/ 288 h 384"/>
                <a:gd name="T22" fmla="*/ 676 w 1736"/>
                <a:gd name="T23" fmla="*/ 256 h 384"/>
                <a:gd name="T24" fmla="*/ 676 w 1736"/>
                <a:gd name="T25" fmla="*/ 256 h 384"/>
                <a:gd name="T26" fmla="*/ 676 w 1736"/>
                <a:gd name="T27" fmla="*/ 25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6" h="384">
                  <a:moveTo>
                    <a:pt x="0" y="384"/>
                  </a:moveTo>
                  <a:cubicBezTo>
                    <a:pt x="1736" y="384"/>
                    <a:pt x="1736" y="384"/>
                    <a:pt x="1736" y="384"/>
                  </a:cubicBezTo>
                  <a:cubicBezTo>
                    <a:pt x="1490" y="0"/>
                    <a:pt x="1490" y="0"/>
                    <a:pt x="1490" y="0"/>
                  </a:cubicBezTo>
                  <a:cubicBezTo>
                    <a:pt x="246" y="0"/>
                    <a:pt x="246" y="0"/>
                    <a:pt x="246" y="0"/>
                  </a:cubicBezTo>
                  <a:lnTo>
                    <a:pt x="0" y="384"/>
                  </a:lnTo>
                  <a:close/>
                  <a:moveTo>
                    <a:pt x="676" y="256"/>
                  </a:moveTo>
                  <a:cubicBezTo>
                    <a:pt x="1060" y="256"/>
                    <a:pt x="1060" y="256"/>
                    <a:pt x="1060" y="256"/>
                  </a:cubicBezTo>
                  <a:cubicBezTo>
                    <a:pt x="1077" y="256"/>
                    <a:pt x="1092" y="270"/>
                    <a:pt x="1092" y="288"/>
                  </a:cubicBezTo>
                  <a:cubicBezTo>
                    <a:pt x="1092" y="306"/>
                    <a:pt x="1077" y="320"/>
                    <a:pt x="1060" y="320"/>
                  </a:cubicBezTo>
                  <a:cubicBezTo>
                    <a:pt x="676" y="320"/>
                    <a:pt x="676" y="320"/>
                    <a:pt x="676" y="320"/>
                  </a:cubicBezTo>
                  <a:cubicBezTo>
                    <a:pt x="659" y="320"/>
                    <a:pt x="644" y="306"/>
                    <a:pt x="644" y="288"/>
                  </a:cubicBezTo>
                  <a:cubicBezTo>
                    <a:pt x="644" y="270"/>
                    <a:pt x="659" y="256"/>
                    <a:pt x="676" y="256"/>
                  </a:cubicBezTo>
                  <a:close/>
                  <a:moveTo>
                    <a:pt x="676" y="256"/>
                  </a:moveTo>
                  <a:cubicBezTo>
                    <a:pt x="676" y="256"/>
                    <a:pt x="676" y="256"/>
                    <a:pt x="676"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8">
              <a:extLst>
                <a:ext uri="{FF2B5EF4-FFF2-40B4-BE49-F238E27FC236}">
                  <a16:creationId xmlns:a16="http://schemas.microsoft.com/office/drawing/2014/main" id="{16847F08-7A05-48E7-BF70-87F30A8A445D}"/>
                </a:ext>
              </a:extLst>
            </p:cNvPr>
            <p:cNvSpPr>
              <a:spLocks noEditPoints="1"/>
            </p:cNvSpPr>
            <p:nvPr/>
          </p:nvSpPr>
          <p:spPr bwMode="auto">
            <a:xfrm>
              <a:off x="-2547938" y="1862138"/>
              <a:ext cx="1092200" cy="803275"/>
            </a:xfrm>
            <a:custGeom>
              <a:avLst/>
              <a:gdLst>
                <a:gd name="T0" fmla="*/ 0 w 1214"/>
                <a:gd name="T1" fmla="*/ 0 h 895"/>
                <a:gd name="T2" fmla="*/ 0 w 1214"/>
                <a:gd name="T3" fmla="*/ 895 h 895"/>
                <a:gd name="T4" fmla="*/ 1214 w 1214"/>
                <a:gd name="T5" fmla="*/ 895 h 895"/>
                <a:gd name="T6" fmla="*/ 1214 w 1214"/>
                <a:gd name="T7" fmla="*/ 0 h 895"/>
                <a:gd name="T8" fmla="*/ 0 w 1214"/>
                <a:gd name="T9" fmla="*/ 0 h 895"/>
                <a:gd name="T10" fmla="*/ 511 w 1214"/>
                <a:gd name="T11" fmla="*/ 447 h 895"/>
                <a:gd name="T12" fmla="*/ 506 w 1214"/>
                <a:gd name="T13" fmla="*/ 481 h 895"/>
                <a:gd name="T14" fmla="*/ 735 w 1214"/>
                <a:gd name="T15" fmla="*/ 613 h 895"/>
                <a:gd name="T16" fmla="*/ 879 w 1214"/>
                <a:gd name="T17" fmla="*/ 587 h 895"/>
                <a:gd name="T18" fmla="*/ 953 w 1214"/>
                <a:gd name="T19" fmla="*/ 714 h 895"/>
                <a:gd name="T20" fmla="*/ 859 w 1214"/>
                <a:gd name="T21" fmla="*/ 826 h 895"/>
                <a:gd name="T22" fmla="*/ 826 w 1214"/>
                <a:gd name="T23" fmla="*/ 831 h 895"/>
                <a:gd name="T24" fmla="*/ 762 w 1214"/>
                <a:gd name="T25" fmla="*/ 814 h 895"/>
                <a:gd name="T26" fmla="*/ 703 w 1214"/>
                <a:gd name="T27" fmla="*/ 669 h 895"/>
                <a:gd name="T28" fmla="*/ 474 w 1214"/>
                <a:gd name="T29" fmla="*/ 537 h 895"/>
                <a:gd name="T30" fmla="*/ 335 w 1214"/>
                <a:gd name="T31" fmla="*/ 566 h 895"/>
                <a:gd name="T32" fmla="*/ 255 w 1214"/>
                <a:gd name="T33" fmla="*/ 447 h 895"/>
                <a:gd name="T34" fmla="*/ 335 w 1214"/>
                <a:gd name="T35" fmla="*/ 329 h 895"/>
                <a:gd name="T36" fmla="*/ 474 w 1214"/>
                <a:gd name="T37" fmla="*/ 358 h 895"/>
                <a:gd name="T38" fmla="*/ 703 w 1214"/>
                <a:gd name="T39" fmla="*/ 226 h 895"/>
                <a:gd name="T40" fmla="*/ 782 w 1214"/>
                <a:gd name="T41" fmla="*/ 72 h 895"/>
                <a:gd name="T42" fmla="*/ 942 w 1214"/>
                <a:gd name="T43" fmla="*/ 138 h 895"/>
                <a:gd name="T44" fmla="*/ 890 w 1214"/>
                <a:gd name="T45" fmla="*/ 302 h 895"/>
                <a:gd name="T46" fmla="*/ 826 w 1214"/>
                <a:gd name="T47" fmla="*/ 319 h 895"/>
                <a:gd name="T48" fmla="*/ 793 w 1214"/>
                <a:gd name="T49" fmla="*/ 315 h 895"/>
                <a:gd name="T50" fmla="*/ 735 w 1214"/>
                <a:gd name="T51" fmla="*/ 281 h 895"/>
                <a:gd name="T52" fmla="*/ 506 w 1214"/>
                <a:gd name="T53" fmla="*/ 414 h 895"/>
                <a:gd name="T54" fmla="*/ 511 w 1214"/>
                <a:gd name="T55" fmla="*/ 447 h 895"/>
                <a:gd name="T56" fmla="*/ 511 w 1214"/>
                <a:gd name="T57" fmla="*/ 447 h 895"/>
                <a:gd name="T58" fmla="*/ 511 w 1214"/>
                <a:gd name="T59" fmla="*/ 4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4" h="895">
                  <a:moveTo>
                    <a:pt x="0" y="0"/>
                  </a:moveTo>
                  <a:cubicBezTo>
                    <a:pt x="0" y="895"/>
                    <a:pt x="0" y="895"/>
                    <a:pt x="0" y="895"/>
                  </a:cubicBezTo>
                  <a:cubicBezTo>
                    <a:pt x="1214" y="895"/>
                    <a:pt x="1214" y="895"/>
                    <a:pt x="1214" y="895"/>
                  </a:cubicBezTo>
                  <a:cubicBezTo>
                    <a:pt x="1214" y="0"/>
                    <a:pt x="1214" y="0"/>
                    <a:pt x="1214" y="0"/>
                  </a:cubicBezTo>
                  <a:lnTo>
                    <a:pt x="0" y="0"/>
                  </a:lnTo>
                  <a:close/>
                  <a:moveTo>
                    <a:pt x="511" y="447"/>
                  </a:moveTo>
                  <a:cubicBezTo>
                    <a:pt x="511" y="459"/>
                    <a:pt x="509" y="470"/>
                    <a:pt x="506" y="481"/>
                  </a:cubicBezTo>
                  <a:cubicBezTo>
                    <a:pt x="735" y="613"/>
                    <a:pt x="735" y="613"/>
                    <a:pt x="735" y="613"/>
                  </a:cubicBezTo>
                  <a:cubicBezTo>
                    <a:pt x="773" y="575"/>
                    <a:pt x="831" y="565"/>
                    <a:pt x="879" y="587"/>
                  </a:cubicBezTo>
                  <a:cubicBezTo>
                    <a:pt x="928" y="610"/>
                    <a:pt x="958" y="660"/>
                    <a:pt x="953" y="714"/>
                  </a:cubicBezTo>
                  <a:cubicBezTo>
                    <a:pt x="949" y="767"/>
                    <a:pt x="911" y="812"/>
                    <a:pt x="859" y="826"/>
                  </a:cubicBezTo>
                  <a:cubicBezTo>
                    <a:pt x="848" y="829"/>
                    <a:pt x="837" y="831"/>
                    <a:pt x="826" y="831"/>
                  </a:cubicBezTo>
                  <a:cubicBezTo>
                    <a:pt x="803" y="831"/>
                    <a:pt x="782" y="825"/>
                    <a:pt x="762" y="814"/>
                  </a:cubicBezTo>
                  <a:cubicBezTo>
                    <a:pt x="712" y="785"/>
                    <a:pt x="687" y="725"/>
                    <a:pt x="703" y="669"/>
                  </a:cubicBezTo>
                  <a:cubicBezTo>
                    <a:pt x="474" y="537"/>
                    <a:pt x="474" y="537"/>
                    <a:pt x="474" y="537"/>
                  </a:cubicBezTo>
                  <a:cubicBezTo>
                    <a:pt x="438" y="574"/>
                    <a:pt x="383" y="585"/>
                    <a:pt x="335" y="566"/>
                  </a:cubicBezTo>
                  <a:cubicBezTo>
                    <a:pt x="287" y="546"/>
                    <a:pt x="255" y="499"/>
                    <a:pt x="255" y="447"/>
                  </a:cubicBezTo>
                  <a:cubicBezTo>
                    <a:pt x="255" y="395"/>
                    <a:pt x="287" y="349"/>
                    <a:pt x="335" y="329"/>
                  </a:cubicBezTo>
                  <a:cubicBezTo>
                    <a:pt x="383" y="309"/>
                    <a:pt x="438" y="321"/>
                    <a:pt x="474" y="358"/>
                  </a:cubicBezTo>
                  <a:cubicBezTo>
                    <a:pt x="703" y="226"/>
                    <a:pt x="703" y="226"/>
                    <a:pt x="703" y="226"/>
                  </a:cubicBezTo>
                  <a:cubicBezTo>
                    <a:pt x="686" y="162"/>
                    <a:pt x="720" y="95"/>
                    <a:pt x="782" y="72"/>
                  </a:cubicBezTo>
                  <a:cubicBezTo>
                    <a:pt x="844" y="49"/>
                    <a:pt x="914" y="78"/>
                    <a:pt x="942" y="138"/>
                  </a:cubicBezTo>
                  <a:cubicBezTo>
                    <a:pt x="970" y="198"/>
                    <a:pt x="947" y="269"/>
                    <a:pt x="890" y="302"/>
                  </a:cubicBezTo>
                  <a:cubicBezTo>
                    <a:pt x="871" y="314"/>
                    <a:pt x="849" y="319"/>
                    <a:pt x="826" y="319"/>
                  </a:cubicBezTo>
                  <a:cubicBezTo>
                    <a:pt x="815" y="319"/>
                    <a:pt x="804" y="318"/>
                    <a:pt x="793" y="315"/>
                  </a:cubicBezTo>
                  <a:cubicBezTo>
                    <a:pt x="771" y="309"/>
                    <a:pt x="751" y="297"/>
                    <a:pt x="735" y="281"/>
                  </a:cubicBezTo>
                  <a:cubicBezTo>
                    <a:pt x="506" y="414"/>
                    <a:pt x="506" y="414"/>
                    <a:pt x="506" y="414"/>
                  </a:cubicBezTo>
                  <a:cubicBezTo>
                    <a:pt x="509" y="424"/>
                    <a:pt x="511" y="436"/>
                    <a:pt x="511" y="447"/>
                  </a:cubicBezTo>
                  <a:close/>
                  <a:moveTo>
                    <a:pt x="511" y="447"/>
                  </a:moveTo>
                  <a:cubicBezTo>
                    <a:pt x="511" y="447"/>
                    <a:pt x="511" y="447"/>
                    <a:pt x="511"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9">
              <a:extLst>
                <a:ext uri="{FF2B5EF4-FFF2-40B4-BE49-F238E27FC236}">
                  <a16:creationId xmlns:a16="http://schemas.microsoft.com/office/drawing/2014/main" id="{E9A6EA6E-761F-487F-BB11-BBE2CD5ADB91}"/>
                </a:ext>
              </a:extLst>
            </p:cNvPr>
            <p:cNvSpPr>
              <a:spLocks noEditPoints="1"/>
            </p:cNvSpPr>
            <p:nvPr/>
          </p:nvSpPr>
          <p:spPr bwMode="auto">
            <a:xfrm>
              <a:off x="-1866901" y="2428875"/>
              <a:ext cx="123825" cy="127000"/>
            </a:xfrm>
            <a:custGeom>
              <a:avLst/>
              <a:gdLst>
                <a:gd name="T0" fmla="*/ 38 w 139"/>
                <a:gd name="T1" fmla="*/ 126 h 141"/>
                <a:gd name="T2" fmla="*/ 118 w 139"/>
                <a:gd name="T3" fmla="*/ 113 h 141"/>
                <a:gd name="T4" fmla="*/ 121 w 139"/>
                <a:gd name="T5" fmla="*/ 32 h 141"/>
                <a:gd name="T6" fmla="*/ 42 w 139"/>
                <a:gd name="T7" fmla="*/ 14 h 141"/>
                <a:gd name="T8" fmla="*/ 8 w 139"/>
                <a:gd name="T9" fmla="*/ 87 h 141"/>
                <a:gd name="T10" fmla="*/ 38 w 139"/>
                <a:gd name="T11" fmla="*/ 126 h 141"/>
                <a:gd name="T12" fmla="*/ 38 w 139"/>
                <a:gd name="T13" fmla="*/ 126 h 141"/>
                <a:gd name="T14" fmla="*/ 38 w 139"/>
                <a:gd name="T15" fmla="*/ 126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1">
                  <a:moveTo>
                    <a:pt x="38" y="126"/>
                  </a:moveTo>
                  <a:cubicBezTo>
                    <a:pt x="64" y="141"/>
                    <a:pt x="98" y="136"/>
                    <a:pt x="118" y="113"/>
                  </a:cubicBezTo>
                  <a:cubicBezTo>
                    <a:pt x="138" y="90"/>
                    <a:pt x="139" y="56"/>
                    <a:pt x="121" y="32"/>
                  </a:cubicBezTo>
                  <a:cubicBezTo>
                    <a:pt x="102" y="8"/>
                    <a:pt x="69" y="0"/>
                    <a:pt x="42" y="14"/>
                  </a:cubicBezTo>
                  <a:cubicBezTo>
                    <a:pt x="14" y="27"/>
                    <a:pt x="0" y="58"/>
                    <a:pt x="8" y="87"/>
                  </a:cubicBezTo>
                  <a:cubicBezTo>
                    <a:pt x="13" y="104"/>
                    <a:pt x="23" y="118"/>
                    <a:pt x="38" y="126"/>
                  </a:cubicBezTo>
                  <a:close/>
                  <a:moveTo>
                    <a:pt x="38" y="126"/>
                  </a:moveTo>
                  <a:cubicBezTo>
                    <a:pt x="38" y="126"/>
                    <a:pt x="38" y="126"/>
                    <a:pt x="3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13" name="Group 112">
            <a:extLst>
              <a:ext uri="{FF2B5EF4-FFF2-40B4-BE49-F238E27FC236}">
                <a16:creationId xmlns:a16="http://schemas.microsoft.com/office/drawing/2014/main" id="{2BF51DEC-A4D1-4F27-A1F4-E5B4C0644359}"/>
              </a:ext>
            </a:extLst>
          </p:cNvPr>
          <p:cNvGrpSpPr/>
          <p:nvPr/>
        </p:nvGrpSpPr>
        <p:grpSpPr>
          <a:xfrm>
            <a:off x="6099941" y="2144879"/>
            <a:ext cx="332314" cy="331804"/>
            <a:chOff x="10280651" y="1995488"/>
            <a:chExt cx="1035049" cy="1033462"/>
          </a:xfrm>
          <a:solidFill>
            <a:schemeClr val="accent5">
              <a:lumMod val="75000"/>
            </a:schemeClr>
          </a:solidFill>
        </p:grpSpPr>
        <p:sp>
          <p:nvSpPr>
            <p:cNvPr id="111" name="Freeform 13">
              <a:extLst>
                <a:ext uri="{FF2B5EF4-FFF2-40B4-BE49-F238E27FC236}">
                  <a16:creationId xmlns:a16="http://schemas.microsoft.com/office/drawing/2014/main" id="{5D568605-1932-481A-8846-DA3484265BDC}"/>
                </a:ext>
              </a:extLst>
            </p:cNvPr>
            <p:cNvSpPr>
              <a:spLocks noEditPoints="1"/>
            </p:cNvSpPr>
            <p:nvPr/>
          </p:nvSpPr>
          <p:spPr bwMode="auto">
            <a:xfrm>
              <a:off x="10280651" y="1995488"/>
              <a:ext cx="1035049" cy="1033462"/>
            </a:xfrm>
            <a:custGeom>
              <a:avLst/>
              <a:gdLst>
                <a:gd name="T0" fmla="*/ 652 w 652"/>
                <a:gd name="T1" fmla="*/ 0 h 651"/>
                <a:gd name="T2" fmla="*/ 492 w 652"/>
                <a:gd name="T3" fmla="*/ 51 h 651"/>
                <a:gd name="T4" fmla="*/ 407 w 652"/>
                <a:gd name="T5" fmla="*/ 0 h 651"/>
                <a:gd name="T6" fmla="*/ 246 w 652"/>
                <a:gd name="T7" fmla="*/ 51 h 651"/>
                <a:gd name="T8" fmla="*/ 161 w 652"/>
                <a:gd name="T9" fmla="*/ 0 h 651"/>
                <a:gd name="T10" fmla="*/ 0 w 652"/>
                <a:gd name="T11" fmla="*/ 161 h 651"/>
                <a:gd name="T12" fmla="*/ 51 w 652"/>
                <a:gd name="T13" fmla="*/ 245 h 651"/>
                <a:gd name="T14" fmla="*/ 0 w 652"/>
                <a:gd name="T15" fmla="*/ 406 h 651"/>
                <a:gd name="T16" fmla="*/ 51 w 652"/>
                <a:gd name="T17" fmla="*/ 490 h 651"/>
                <a:gd name="T18" fmla="*/ 0 w 652"/>
                <a:gd name="T19" fmla="*/ 651 h 651"/>
                <a:gd name="T20" fmla="*/ 161 w 652"/>
                <a:gd name="T21" fmla="*/ 592 h 651"/>
                <a:gd name="T22" fmla="*/ 246 w 652"/>
                <a:gd name="T23" fmla="*/ 651 h 651"/>
                <a:gd name="T24" fmla="*/ 407 w 652"/>
                <a:gd name="T25" fmla="*/ 592 h 651"/>
                <a:gd name="T26" fmla="*/ 492 w 652"/>
                <a:gd name="T27" fmla="*/ 651 h 651"/>
                <a:gd name="T28" fmla="*/ 652 w 652"/>
                <a:gd name="T29" fmla="*/ 490 h 651"/>
                <a:gd name="T30" fmla="*/ 593 w 652"/>
                <a:gd name="T31" fmla="*/ 406 h 651"/>
                <a:gd name="T32" fmla="*/ 652 w 652"/>
                <a:gd name="T33" fmla="*/ 245 h 651"/>
                <a:gd name="T34" fmla="*/ 593 w 652"/>
                <a:gd name="T35" fmla="*/ 161 h 651"/>
                <a:gd name="T36" fmla="*/ 542 w 652"/>
                <a:gd name="T37" fmla="*/ 51 h 651"/>
                <a:gd name="T38" fmla="*/ 593 w 652"/>
                <a:gd name="T39" fmla="*/ 110 h 651"/>
                <a:gd name="T40" fmla="*/ 542 w 652"/>
                <a:gd name="T41" fmla="*/ 51 h 651"/>
                <a:gd name="T42" fmla="*/ 356 w 652"/>
                <a:gd name="T43" fmla="*/ 51 h 651"/>
                <a:gd name="T44" fmla="*/ 297 w 652"/>
                <a:gd name="T45" fmla="*/ 110 h 651"/>
                <a:gd name="T46" fmla="*/ 51 w 652"/>
                <a:gd name="T47" fmla="*/ 51 h 651"/>
                <a:gd name="T48" fmla="*/ 110 w 652"/>
                <a:gd name="T49" fmla="*/ 110 h 651"/>
                <a:gd name="T50" fmla="*/ 51 w 652"/>
                <a:gd name="T51" fmla="*/ 51 h 651"/>
                <a:gd name="T52" fmla="*/ 110 w 652"/>
                <a:gd name="T53" fmla="*/ 296 h 651"/>
                <a:gd name="T54" fmla="*/ 51 w 652"/>
                <a:gd name="T55" fmla="*/ 355 h 651"/>
                <a:gd name="T56" fmla="*/ 110 w 652"/>
                <a:gd name="T57" fmla="*/ 592 h 651"/>
                <a:gd name="T58" fmla="*/ 51 w 652"/>
                <a:gd name="T59" fmla="*/ 541 h 651"/>
                <a:gd name="T60" fmla="*/ 110 w 652"/>
                <a:gd name="T61" fmla="*/ 592 h 651"/>
                <a:gd name="T62" fmla="*/ 297 w 652"/>
                <a:gd name="T63" fmla="*/ 592 h 651"/>
                <a:gd name="T64" fmla="*/ 356 w 652"/>
                <a:gd name="T65" fmla="*/ 541 h 651"/>
                <a:gd name="T66" fmla="*/ 593 w 652"/>
                <a:gd name="T67" fmla="*/ 592 h 651"/>
                <a:gd name="T68" fmla="*/ 542 w 652"/>
                <a:gd name="T69" fmla="*/ 541 h 651"/>
                <a:gd name="T70" fmla="*/ 593 w 652"/>
                <a:gd name="T71" fmla="*/ 592 h 651"/>
                <a:gd name="T72" fmla="*/ 542 w 652"/>
                <a:gd name="T73" fmla="*/ 355 h 651"/>
                <a:gd name="T74" fmla="*/ 593 w 652"/>
                <a:gd name="T75" fmla="*/ 296 h 651"/>
                <a:gd name="T76" fmla="*/ 542 w 652"/>
                <a:gd name="T77" fmla="*/ 245 h 651"/>
                <a:gd name="T78" fmla="*/ 492 w 652"/>
                <a:gd name="T79" fmla="*/ 406 h 651"/>
                <a:gd name="T80" fmla="*/ 542 w 652"/>
                <a:gd name="T81" fmla="*/ 490 h 651"/>
                <a:gd name="T82" fmla="*/ 492 w 652"/>
                <a:gd name="T83" fmla="*/ 541 h 651"/>
                <a:gd name="T84" fmla="*/ 407 w 652"/>
                <a:gd name="T85" fmla="*/ 490 h 651"/>
                <a:gd name="T86" fmla="*/ 246 w 652"/>
                <a:gd name="T87" fmla="*/ 541 h 651"/>
                <a:gd name="T88" fmla="*/ 161 w 652"/>
                <a:gd name="T89" fmla="*/ 490 h 651"/>
                <a:gd name="T90" fmla="*/ 110 w 652"/>
                <a:gd name="T91" fmla="*/ 406 h 651"/>
                <a:gd name="T92" fmla="*/ 161 w 652"/>
                <a:gd name="T93" fmla="*/ 245 h 651"/>
                <a:gd name="T94" fmla="*/ 110 w 652"/>
                <a:gd name="T95" fmla="*/ 161 h 651"/>
                <a:gd name="T96" fmla="*/ 161 w 652"/>
                <a:gd name="T97" fmla="*/ 110 h 651"/>
                <a:gd name="T98" fmla="*/ 246 w 652"/>
                <a:gd name="T99" fmla="*/ 161 h 651"/>
                <a:gd name="T100" fmla="*/ 407 w 652"/>
                <a:gd name="T101" fmla="*/ 110 h 651"/>
                <a:gd name="T102" fmla="*/ 492 w 652"/>
                <a:gd name="T103" fmla="*/ 161 h 651"/>
                <a:gd name="T104" fmla="*/ 542 w 652"/>
                <a:gd name="T105" fmla="*/ 245 h 651"/>
                <a:gd name="T106" fmla="*/ 542 w 652"/>
                <a:gd name="T107" fmla="*/ 24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 h="651">
                  <a:moveTo>
                    <a:pt x="652" y="161"/>
                  </a:moveTo>
                  <a:lnTo>
                    <a:pt x="652" y="0"/>
                  </a:lnTo>
                  <a:lnTo>
                    <a:pt x="492" y="0"/>
                  </a:lnTo>
                  <a:lnTo>
                    <a:pt x="492" y="51"/>
                  </a:lnTo>
                  <a:lnTo>
                    <a:pt x="407" y="51"/>
                  </a:lnTo>
                  <a:lnTo>
                    <a:pt x="407" y="0"/>
                  </a:lnTo>
                  <a:lnTo>
                    <a:pt x="246" y="0"/>
                  </a:lnTo>
                  <a:lnTo>
                    <a:pt x="246" y="51"/>
                  </a:lnTo>
                  <a:lnTo>
                    <a:pt x="161" y="51"/>
                  </a:lnTo>
                  <a:lnTo>
                    <a:pt x="161" y="0"/>
                  </a:lnTo>
                  <a:lnTo>
                    <a:pt x="0" y="0"/>
                  </a:lnTo>
                  <a:lnTo>
                    <a:pt x="0" y="161"/>
                  </a:lnTo>
                  <a:lnTo>
                    <a:pt x="51" y="161"/>
                  </a:lnTo>
                  <a:lnTo>
                    <a:pt x="51" y="245"/>
                  </a:lnTo>
                  <a:lnTo>
                    <a:pt x="0" y="245"/>
                  </a:lnTo>
                  <a:lnTo>
                    <a:pt x="0" y="406"/>
                  </a:lnTo>
                  <a:lnTo>
                    <a:pt x="51" y="406"/>
                  </a:lnTo>
                  <a:lnTo>
                    <a:pt x="51" y="490"/>
                  </a:lnTo>
                  <a:lnTo>
                    <a:pt x="0" y="490"/>
                  </a:lnTo>
                  <a:lnTo>
                    <a:pt x="0" y="651"/>
                  </a:lnTo>
                  <a:lnTo>
                    <a:pt x="161" y="651"/>
                  </a:lnTo>
                  <a:lnTo>
                    <a:pt x="161" y="592"/>
                  </a:lnTo>
                  <a:lnTo>
                    <a:pt x="246" y="592"/>
                  </a:lnTo>
                  <a:lnTo>
                    <a:pt x="246" y="651"/>
                  </a:lnTo>
                  <a:lnTo>
                    <a:pt x="407" y="651"/>
                  </a:lnTo>
                  <a:lnTo>
                    <a:pt x="407" y="592"/>
                  </a:lnTo>
                  <a:lnTo>
                    <a:pt x="492" y="592"/>
                  </a:lnTo>
                  <a:lnTo>
                    <a:pt x="492" y="651"/>
                  </a:lnTo>
                  <a:lnTo>
                    <a:pt x="652" y="651"/>
                  </a:lnTo>
                  <a:lnTo>
                    <a:pt x="652" y="490"/>
                  </a:lnTo>
                  <a:lnTo>
                    <a:pt x="593" y="490"/>
                  </a:lnTo>
                  <a:lnTo>
                    <a:pt x="593" y="406"/>
                  </a:lnTo>
                  <a:lnTo>
                    <a:pt x="652" y="406"/>
                  </a:lnTo>
                  <a:lnTo>
                    <a:pt x="652" y="245"/>
                  </a:lnTo>
                  <a:lnTo>
                    <a:pt x="593" y="245"/>
                  </a:lnTo>
                  <a:lnTo>
                    <a:pt x="593" y="161"/>
                  </a:lnTo>
                  <a:lnTo>
                    <a:pt x="652" y="161"/>
                  </a:lnTo>
                  <a:close/>
                  <a:moveTo>
                    <a:pt x="542" y="51"/>
                  </a:moveTo>
                  <a:lnTo>
                    <a:pt x="593" y="51"/>
                  </a:lnTo>
                  <a:lnTo>
                    <a:pt x="593" y="110"/>
                  </a:lnTo>
                  <a:lnTo>
                    <a:pt x="542" y="110"/>
                  </a:lnTo>
                  <a:lnTo>
                    <a:pt x="542" y="51"/>
                  </a:lnTo>
                  <a:close/>
                  <a:moveTo>
                    <a:pt x="297" y="51"/>
                  </a:moveTo>
                  <a:lnTo>
                    <a:pt x="356" y="51"/>
                  </a:lnTo>
                  <a:lnTo>
                    <a:pt x="356" y="110"/>
                  </a:lnTo>
                  <a:lnTo>
                    <a:pt x="297" y="110"/>
                  </a:lnTo>
                  <a:lnTo>
                    <a:pt x="297" y="51"/>
                  </a:lnTo>
                  <a:close/>
                  <a:moveTo>
                    <a:pt x="51" y="51"/>
                  </a:moveTo>
                  <a:lnTo>
                    <a:pt x="110" y="51"/>
                  </a:lnTo>
                  <a:lnTo>
                    <a:pt x="110" y="110"/>
                  </a:lnTo>
                  <a:lnTo>
                    <a:pt x="51" y="110"/>
                  </a:lnTo>
                  <a:lnTo>
                    <a:pt x="51" y="51"/>
                  </a:lnTo>
                  <a:close/>
                  <a:moveTo>
                    <a:pt x="51" y="296"/>
                  </a:moveTo>
                  <a:lnTo>
                    <a:pt x="110" y="296"/>
                  </a:lnTo>
                  <a:lnTo>
                    <a:pt x="110" y="355"/>
                  </a:lnTo>
                  <a:lnTo>
                    <a:pt x="51" y="355"/>
                  </a:lnTo>
                  <a:lnTo>
                    <a:pt x="51" y="296"/>
                  </a:lnTo>
                  <a:close/>
                  <a:moveTo>
                    <a:pt x="110" y="592"/>
                  </a:moveTo>
                  <a:lnTo>
                    <a:pt x="51" y="592"/>
                  </a:lnTo>
                  <a:lnTo>
                    <a:pt x="51" y="541"/>
                  </a:lnTo>
                  <a:lnTo>
                    <a:pt x="110" y="541"/>
                  </a:lnTo>
                  <a:lnTo>
                    <a:pt x="110" y="592"/>
                  </a:lnTo>
                  <a:close/>
                  <a:moveTo>
                    <a:pt x="356" y="592"/>
                  </a:moveTo>
                  <a:lnTo>
                    <a:pt x="297" y="592"/>
                  </a:lnTo>
                  <a:lnTo>
                    <a:pt x="297" y="541"/>
                  </a:lnTo>
                  <a:lnTo>
                    <a:pt x="356" y="541"/>
                  </a:lnTo>
                  <a:lnTo>
                    <a:pt x="356" y="592"/>
                  </a:lnTo>
                  <a:close/>
                  <a:moveTo>
                    <a:pt x="593" y="592"/>
                  </a:moveTo>
                  <a:lnTo>
                    <a:pt x="542" y="592"/>
                  </a:lnTo>
                  <a:lnTo>
                    <a:pt x="542" y="541"/>
                  </a:lnTo>
                  <a:lnTo>
                    <a:pt x="593" y="541"/>
                  </a:lnTo>
                  <a:lnTo>
                    <a:pt x="593" y="592"/>
                  </a:lnTo>
                  <a:close/>
                  <a:moveTo>
                    <a:pt x="593" y="355"/>
                  </a:moveTo>
                  <a:lnTo>
                    <a:pt x="542" y="355"/>
                  </a:lnTo>
                  <a:lnTo>
                    <a:pt x="542" y="296"/>
                  </a:lnTo>
                  <a:lnTo>
                    <a:pt x="593" y="296"/>
                  </a:lnTo>
                  <a:lnTo>
                    <a:pt x="593" y="355"/>
                  </a:lnTo>
                  <a:close/>
                  <a:moveTo>
                    <a:pt x="542" y="245"/>
                  </a:moveTo>
                  <a:lnTo>
                    <a:pt x="492" y="245"/>
                  </a:lnTo>
                  <a:lnTo>
                    <a:pt x="492" y="406"/>
                  </a:lnTo>
                  <a:lnTo>
                    <a:pt x="542" y="406"/>
                  </a:lnTo>
                  <a:lnTo>
                    <a:pt x="542" y="490"/>
                  </a:lnTo>
                  <a:lnTo>
                    <a:pt x="492" y="490"/>
                  </a:lnTo>
                  <a:lnTo>
                    <a:pt x="492" y="541"/>
                  </a:lnTo>
                  <a:lnTo>
                    <a:pt x="407" y="541"/>
                  </a:lnTo>
                  <a:lnTo>
                    <a:pt x="407" y="490"/>
                  </a:lnTo>
                  <a:lnTo>
                    <a:pt x="246" y="490"/>
                  </a:lnTo>
                  <a:lnTo>
                    <a:pt x="246" y="541"/>
                  </a:lnTo>
                  <a:lnTo>
                    <a:pt x="161" y="541"/>
                  </a:lnTo>
                  <a:lnTo>
                    <a:pt x="161" y="490"/>
                  </a:lnTo>
                  <a:lnTo>
                    <a:pt x="110" y="490"/>
                  </a:lnTo>
                  <a:lnTo>
                    <a:pt x="110" y="406"/>
                  </a:lnTo>
                  <a:lnTo>
                    <a:pt x="161" y="406"/>
                  </a:lnTo>
                  <a:lnTo>
                    <a:pt x="161" y="245"/>
                  </a:lnTo>
                  <a:lnTo>
                    <a:pt x="110" y="245"/>
                  </a:lnTo>
                  <a:lnTo>
                    <a:pt x="110" y="161"/>
                  </a:lnTo>
                  <a:lnTo>
                    <a:pt x="161" y="161"/>
                  </a:lnTo>
                  <a:lnTo>
                    <a:pt x="161" y="110"/>
                  </a:lnTo>
                  <a:lnTo>
                    <a:pt x="246" y="110"/>
                  </a:lnTo>
                  <a:lnTo>
                    <a:pt x="246" y="161"/>
                  </a:lnTo>
                  <a:lnTo>
                    <a:pt x="407" y="161"/>
                  </a:lnTo>
                  <a:lnTo>
                    <a:pt x="407" y="110"/>
                  </a:lnTo>
                  <a:lnTo>
                    <a:pt x="492" y="110"/>
                  </a:lnTo>
                  <a:lnTo>
                    <a:pt x="492" y="161"/>
                  </a:lnTo>
                  <a:lnTo>
                    <a:pt x="542" y="161"/>
                  </a:lnTo>
                  <a:lnTo>
                    <a:pt x="542" y="245"/>
                  </a:lnTo>
                  <a:close/>
                  <a:moveTo>
                    <a:pt x="542" y="245"/>
                  </a:moveTo>
                  <a:lnTo>
                    <a:pt x="542"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14">
              <a:extLst>
                <a:ext uri="{FF2B5EF4-FFF2-40B4-BE49-F238E27FC236}">
                  <a16:creationId xmlns:a16="http://schemas.microsoft.com/office/drawing/2014/main" id="{533614C9-FB8F-476B-9769-AD5BAE6C4221}"/>
                </a:ext>
              </a:extLst>
            </p:cNvPr>
            <p:cNvSpPr>
              <a:spLocks noEditPoints="1"/>
            </p:cNvSpPr>
            <p:nvPr/>
          </p:nvSpPr>
          <p:spPr bwMode="auto">
            <a:xfrm>
              <a:off x="10280651" y="1995488"/>
              <a:ext cx="1035049" cy="1033462"/>
            </a:xfrm>
            <a:custGeom>
              <a:avLst/>
              <a:gdLst>
                <a:gd name="T0" fmla="*/ 652 w 652"/>
                <a:gd name="T1" fmla="*/ 0 h 651"/>
                <a:gd name="T2" fmla="*/ 492 w 652"/>
                <a:gd name="T3" fmla="*/ 51 h 651"/>
                <a:gd name="T4" fmla="*/ 407 w 652"/>
                <a:gd name="T5" fmla="*/ 0 h 651"/>
                <a:gd name="T6" fmla="*/ 246 w 652"/>
                <a:gd name="T7" fmla="*/ 51 h 651"/>
                <a:gd name="T8" fmla="*/ 161 w 652"/>
                <a:gd name="T9" fmla="*/ 0 h 651"/>
                <a:gd name="T10" fmla="*/ 0 w 652"/>
                <a:gd name="T11" fmla="*/ 161 h 651"/>
                <a:gd name="T12" fmla="*/ 51 w 652"/>
                <a:gd name="T13" fmla="*/ 245 h 651"/>
                <a:gd name="T14" fmla="*/ 0 w 652"/>
                <a:gd name="T15" fmla="*/ 406 h 651"/>
                <a:gd name="T16" fmla="*/ 51 w 652"/>
                <a:gd name="T17" fmla="*/ 490 h 651"/>
                <a:gd name="T18" fmla="*/ 0 w 652"/>
                <a:gd name="T19" fmla="*/ 651 h 651"/>
                <a:gd name="T20" fmla="*/ 161 w 652"/>
                <a:gd name="T21" fmla="*/ 592 h 651"/>
                <a:gd name="T22" fmla="*/ 246 w 652"/>
                <a:gd name="T23" fmla="*/ 651 h 651"/>
                <a:gd name="T24" fmla="*/ 407 w 652"/>
                <a:gd name="T25" fmla="*/ 592 h 651"/>
                <a:gd name="T26" fmla="*/ 492 w 652"/>
                <a:gd name="T27" fmla="*/ 651 h 651"/>
                <a:gd name="T28" fmla="*/ 652 w 652"/>
                <a:gd name="T29" fmla="*/ 490 h 651"/>
                <a:gd name="T30" fmla="*/ 593 w 652"/>
                <a:gd name="T31" fmla="*/ 406 h 651"/>
                <a:gd name="T32" fmla="*/ 652 w 652"/>
                <a:gd name="T33" fmla="*/ 245 h 651"/>
                <a:gd name="T34" fmla="*/ 593 w 652"/>
                <a:gd name="T35" fmla="*/ 161 h 651"/>
                <a:gd name="T36" fmla="*/ 542 w 652"/>
                <a:gd name="T37" fmla="*/ 51 h 651"/>
                <a:gd name="T38" fmla="*/ 593 w 652"/>
                <a:gd name="T39" fmla="*/ 110 h 651"/>
                <a:gd name="T40" fmla="*/ 542 w 652"/>
                <a:gd name="T41" fmla="*/ 51 h 651"/>
                <a:gd name="T42" fmla="*/ 356 w 652"/>
                <a:gd name="T43" fmla="*/ 51 h 651"/>
                <a:gd name="T44" fmla="*/ 297 w 652"/>
                <a:gd name="T45" fmla="*/ 110 h 651"/>
                <a:gd name="T46" fmla="*/ 51 w 652"/>
                <a:gd name="T47" fmla="*/ 51 h 651"/>
                <a:gd name="T48" fmla="*/ 110 w 652"/>
                <a:gd name="T49" fmla="*/ 110 h 651"/>
                <a:gd name="T50" fmla="*/ 51 w 652"/>
                <a:gd name="T51" fmla="*/ 51 h 651"/>
                <a:gd name="T52" fmla="*/ 110 w 652"/>
                <a:gd name="T53" fmla="*/ 296 h 651"/>
                <a:gd name="T54" fmla="*/ 51 w 652"/>
                <a:gd name="T55" fmla="*/ 355 h 651"/>
                <a:gd name="T56" fmla="*/ 110 w 652"/>
                <a:gd name="T57" fmla="*/ 592 h 651"/>
                <a:gd name="T58" fmla="*/ 51 w 652"/>
                <a:gd name="T59" fmla="*/ 541 h 651"/>
                <a:gd name="T60" fmla="*/ 110 w 652"/>
                <a:gd name="T61" fmla="*/ 592 h 651"/>
                <a:gd name="T62" fmla="*/ 297 w 652"/>
                <a:gd name="T63" fmla="*/ 592 h 651"/>
                <a:gd name="T64" fmla="*/ 356 w 652"/>
                <a:gd name="T65" fmla="*/ 541 h 651"/>
                <a:gd name="T66" fmla="*/ 593 w 652"/>
                <a:gd name="T67" fmla="*/ 592 h 651"/>
                <a:gd name="T68" fmla="*/ 542 w 652"/>
                <a:gd name="T69" fmla="*/ 541 h 651"/>
                <a:gd name="T70" fmla="*/ 593 w 652"/>
                <a:gd name="T71" fmla="*/ 592 h 651"/>
                <a:gd name="T72" fmla="*/ 542 w 652"/>
                <a:gd name="T73" fmla="*/ 355 h 651"/>
                <a:gd name="T74" fmla="*/ 593 w 652"/>
                <a:gd name="T75" fmla="*/ 296 h 651"/>
                <a:gd name="T76" fmla="*/ 542 w 652"/>
                <a:gd name="T77" fmla="*/ 245 h 651"/>
                <a:gd name="T78" fmla="*/ 492 w 652"/>
                <a:gd name="T79" fmla="*/ 406 h 651"/>
                <a:gd name="T80" fmla="*/ 542 w 652"/>
                <a:gd name="T81" fmla="*/ 490 h 651"/>
                <a:gd name="T82" fmla="*/ 492 w 652"/>
                <a:gd name="T83" fmla="*/ 541 h 651"/>
                <a:gd name="T84" fmla="*/ 407 w 652"/>
                <a:gd name="T85" fmla="*/ 490 h 651"/>
                <a:gd name="T86" fmla="*/ 246 w 652"/>
                <a:gd name="T87" fmla="*/ 541 h 651"/>
                <a:gd name="T88" fmla="*/ 161 w 652"/>
                <a:gd name="T89" fmla="*/ 490 h 651"/>
                <a:gd name="T90" fmla="*/ 110 w 652"/>
                <a:gd name="T91" fmla="*/ 406 h 651"/>
                <a:gd name="T92" fmla="*/ 161 w 652"/>
                <a:gd name="T93" fmla="*/ 245 h 651"/>
                <a:gd name="T94" fmla="*/ 110 w 652"/>
                <a:gd name="T95" fmla="*/ 161 h 651"/>
                <a:gd name="T96" fmla="*/ 161 w 652"/>
                <a:gd name="T97" fmla="*/ 110 h 651"/>
                <a:gd name="T98" fmla="*/ 246 w 652"/>
                <a:gd name="T99" fmla="*/ 161 h 651"/>
                <a:gd name="T100" fmla="*/ 407 w 652"/>
                <a:gd name="T101" fmla="*/ 110 h 651"/>
                <a:gd name="T102" fmla="*/ 492 w 652"/>
                <a:gd name="T103" fmla="*/ 161 h 651"/>
                <a:gd name="T104" fmla="*/ 542 w 652"/>
                <a:gd name="T105" fmla="*/ 245 h 651"/>
                <a:gd name="T106" fmla="*/ 542 w 652"/>
                <a:gd name="T107" fmla="*/ 24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 h="651">
                  <a:moveTo>
                    <a:pt x="652" y="161"/>
                  </a:moveTo>
                  <a:lnTo>
                    <a:pt x="652" y="0"/>
                  </a:lnTo>
                  <a:lnTo>
                    <a:pt x="492" y="0"/>
                  </a:lnTo>
                  <a:lnTo>
                    <a:pt x="492" y="51"/>
                  </a:lnTo>
                  <a:lnTo>
                    <a:pt x="407" y="51"/>
                  </a:lnTo>
                  <a:lnTo>
                    <a:pt x="407" y="0"/>
                  </a:lnTo>
                  <a:lnTo>
                    <a:pt x="246" y="0"/>
                  </a:lnTo>
                  <a:lnTo>
                    <a:pt x="246" y="51"/>
                  </a:lnTo>
                  <a:lnTo>
                    <a:pt x="161" y="51"/>
                  </a:lnTo>
                  <a:lnTo>
                    <a:pt x="161" y="0"/>
                  </a:lnTo>
                  <a:lnTo>
                    <a:pt x="0" y="0"/>
                  </a:lnTo>
                  <a:lnTo>
                    <a:pt x="0" y="161"/>
                  </a:lnTo>
                  <a:lnTo>
                    <a:pt x="51" y="161"/>
                  </a:lnTo>
                  <a:lnTo>
                    <a:pt x="51" y="245"/>
                  </a:lnTo>
                  <a:lnTo>
                    <a:pt x="0" y="245"/>
                  </a:lnTo>
                  <a:lnTo>
                    <a:pt x="0" y="406"/>
                  </a:lnTo>
                  <a:lnTo>
                    <a:pt x="51" y="406"/>
                  </a:lnTo>
                  <a:lnTo>
                    <a:pt x="51" y="490"/>
                  </a:lnTo>
                  <a:lnTo>
                    <a:pt x="0" y="490"/>
                  </a:lnTo>
                  <a:lnTo>
                    <a:pt x="0" y="651"/>
                  </a:lnTo>
                  <a:lnTo>
                    <a:pt x="161" y="651"/>
                  </a:lnTo>
                  <a:lnTo>
                    <a:pt x="161" y="592"/>
                  </a:lnTo>
                  <a:lnTo>
                    <a:pt x="246" y="592"/>
                  </a:lnTo>
                  <a:lnTo>
                    <a:pt x="246" y="651"/>
                  </a:lnTo>
                  <a:lnTo>
                    <a:pt x="407" y="651"/>
                  </a:lnTo>
                  <a:lnTo>
                    <a:pt x="407" y="592"/>
                  </a:lnTo>
                  <a:lnTo>
                    <a:pt x="492" y="592"/>
                  </a:lnTo>
                  <a:lnTo>
                    <a:pt x="492" y="651"/>
                  </a:lnTo>
                  <a:lnTo>
                    <a:pt x="652" y="651"/>
                  </a:lnTo>
                  <a:lnTo>
                    <a:pt x="652" y="490"/>
                  </a:lnTo>
                  <a:lnTo>
                    <a:pt x="593" y="490"/>
                  </a:lnTo>
                  <a:lnTo>
                    <a:pt x="593" y="406"/>
                  </a:lnTo>
                  <a:lnTo>
                    <a:pt x="652" y="406"/>
                  </a:lnTo>
                  <a:lnTo>
                    <a:pt x="652" y="245"/>
                  </a:lnTo>
                  <a:lnTo>
                    <a:pt x="593" y="245"/>
                  </a:lnTo>
                  <a:lnTo>
                    <a:pt x="593" y="161"/>
                  </a:lnTo>
                  <a:lnTo>
                    <a:pt x="652" y="161"/>
                  </a:lnTo>
                  <a:moveTo>
                    <a:pt x="542" y="51"/>
                  </a:moveTo>
                  <a:lnTo>
                    <a:pt x="593" y="51"/>
                  </a:lnTo>
                  <a:lnTo>
                    <a:pt x="593" y="110"/>
                  </a:lnTo>
                  <a:lnTo>
                    <a:pt x="542" y="110"/>
                  </a:lnTo>
                  <a:lnTo>
                    <a:pt x="542" y="51"/>
                  </a:lnTo>
                  <a:moveTo>
                    <a:pt x="297" y="51"/>
                  </a:moveTo>
                  <a:lnTo>
                    <a:pt x="356" y="51"/>
                  </a:lnTo>
                  <a:lnTo>
                    <a:pt x="356" y="110"/>
                  </a:lnTo>
                  <a:lnTo>
                    <a:pt x="297" y="110"/>
                  </a:lnTo>
                  <a:lnTo>
                    <a:pt x="297" y="51"/>
                  </a:lnTo>
                  <a:moveTo>
                    <a:pt x="51" y="51"/>
                  </a:moveTo>
                  <a:lnTo>
                    <a:pt x="110" y="51"/>
                  </a:lnTo>
                  <a:lnTo>
                    <a:pt x="110" y="110"/>
                  </a:lnTo>
                  <a:lnTo>
                    <a:pt x="51" y="110"/>
                  </a:lnTo>
                  <a:lnTo>
                    <a:pt x="51" y="51"/>
                  </a:lnTo>
                  <a:moveTo>
                    <a:pt x="51" y="296"/>
                  </a:moveTo>
                  <a:lnTo>
                    <a:pt x="110" y="296"/>
                  </a:lnTo>
                  <a:lnTo>
                    <a:pt x="110" y="355"/>
                  </a:lnTo>
                  <a:lnTo>
                    <a:pt x="51" y="355"/>
                  </a:lnTo>
                  <a:lnTo>
                    <a:pt x="51" y="296"/>
                  </a:lnTo>
                  <a:moveTo>
                    <a:pt x="110" y="592"/>
                  </a:moveTo>
                  <a:lnTo>
                    <a:pt x="51" y="592"/>
                  </a:lnTo>
                  <a:lnTo>
                    <a:pt x="51" y="541"/>
                  </a:lnTo>
                  <a:lnTo>
                    <a:pt x="110" y="541"/>
                  </a:lnTo>
                  <a:lnTo>
                    <a:pt x="110" y="592"/>
                  </a:lnTo>
                  <a:moveTo>
                    <a:pt x="356" y="592"/>
                  </a:moveTo>
                  <a:lnTo>
                    <a:pt x="297" y="592"/>
                  </a:lnTo>
                  <a:lnTo>
                    <a:pt x="297" y="541"/>
                  </a:lnTo>
                  <a:lnTo>
                    <a:pt x="356" y="541"/>
                  </a:lnTo>
                  <a:lnTo>
                    <a:pt x="356" y="592"/>
                  </a:lnTo>
                  <a:moveTo>
                    <a:pt x="593" y="592"/>
                  </a:moveTo>
                  <a:lnTo>
                    <a:pt x="542" y="592"/>
                  </a:lnTo>
                  <a:lnTo>
                    <a:pt x="542" y="541"/>
                  </a:lnTo>
                  <a:lnTo>
                    <a:pt x="593" y="541"/>
                  </a:lnTo>
                  <a:lnTo>
                    <a:pt x="593" y="592"/>
                  </a:lnTo>
                  <a:moveTo>
                    <a:pt x="593" y="355"/>
                  </a:moveTo>
                  <a:lnTo>
                    <a:pt x="542" y="355"/>
                  </a:lnTo>
                  <a:lnTo>
                    <a:pt x="542" y="296"/>
                  </a:lnTo>
                  <a:lnTo>
                    <a:pt x="593" y="296"/>
                  </a:lnTo>
                  <a:lnTo>
                    <a:pt x="593" y="355"/>
                  </a:lnTo>
                  <a:moveTo>
                    <a:pt x="542" y="245"/>
                  </a:moveTo>
                  <a:lnTo>
                    <a:pt x="492" y="245"/>
                  </a:lnTo>
                  <a:lnTo>
                    <a:pt x="492" y="406"/>
                  </a:lnTo>
                  <a:lnTo>
                    <a:pt x="542" y="406"/>
                  </a:lnTo>
                  <a:lnTo>
                    <a:pt x="542" y="490"/>
                  </a:lnTo>
                  <a:lnTo>
                    <a:pt x="492" y="490"/>
                  </a:lnTo>
                  <a:lnTo>
                    <a:pt x="492" y="541"/>
                  </a:lnTo>
                  <a:lnTo>
                    <a:pt x="407" y="541"/>
                  </a:lnTo>
                  <a:lnTo>
                    <a:pt x="407" y="490"/>
                  </a:lnTo>
                  <a:lnTo>
                    <a:pt x="246" y="490"/>
                  </a:lnTo>
                  <a:lnTo>
                    <a:pt x="246" y="541"/>
                  </a:lnTo>
                  <a:lnTo>
                    <a:pt x="161" y="541"/>
                  </a:lnTo>
                  <a:lnTo>
                    <a:pt x="161" y="490"/>
                  </a:lnTo>
                  <a:lnTo>
                    <a:pt x="110" y="490"/>
                  </a:lnTo>
                  <a:lnTo>
                    <a:pt x="110" y="406"/>
                  </a:lnTo>
                  <a:lnTo>
                    <a:pt x="161" y="406"/>
                  </a:lnTo>
                  <a:lnTo>
                    <a:pt x="161" y="245"/>
                  </a:lnTo>
                  <a:lnTo>
                    <a:pt x="110" y="245"/>
                  </a:lnTo>
                  <a:lnTo>
                    <a:pt x="110" y="161"/>
                  </a:lnTo>
                  <a:lnTo>
                    <a:pt x="161" y="161"/>
                  </a:lnTo>
                  <a:lnTo>
                    <a:pt x="161" y="110"/>
                  </a:lnTo>
                  <a:lnTo>
                    <a:pt x="246" y="110"/>
                  </a:lnTo>
                  <a:lnTo>
                    <a:pt x="246" y="161"/>
                  </a:lnTo>
                  <a:lnTo>
                    <a:pt x="407" y="161"/>
                  </a:lnTo>
                  <a:lnTo>
                    <a:pt x="407" y="110"/>
                  </a:lnTo>
                  <a:lnTo>
                    <a:pt x="492" y="110"/>
                  </a:lnTo>
                  <a:lnTo>
                    <a:pt x="492" y="161"/>
                  </a:lnTo>
                  <a:lnTo>
                    <a:pt x="542" y="161"/>
                  </a:lnTo>
                  <a:lnTo>
                    <a:pt x="542" y="245"/>
                  </a:lnTo>
                  <a:moveTo>
                    <a:pt x="542" y="245"/>
                  </a:moveTo>
                  <a:lnTo>
                    <a:pt x="542" y="24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17" name="Freeform 18">
            <a:extLst>
              <a:ext uri="{FF2B5EF4-FFF2-40B4-BE49-F238E27FC236}">
                <a16:creationId xmlns:a16="http://schemas.microsoft.com/office/drawing/2014/main" id="{AC70C38D-D801-48A7-9B0B-BB6F067996B7}"/>
              </a:ext>
            </a:extLst>
          </p:cNvPr>
          <p:cNvSpPr>
            <a:spLocks noEditPoints="1"/>
          </p:cNvSpPr>
          <p:nvPr/>
        </p:nvSpPr>
        <p:spPr bwMode="auto">
          <a:xfrm>
            <a:off x="7833980" y="2123015"/>
            <a:ext cx="281855" cy="374421"/>
          </a:xfrm>
          <a:custGeom>
            <a:avLst/>
            <a:gdLst>
              <a:gd name="T0" fmla="*/ 1493 w 1536"/>
              <a:gd name="T1" fmla="*/ 768 h 2048"/>
              <a:gd name="T2" fmla="*/ 1365 w 1536"/>
              <a:gd name="T3" fmla="*/ 768 h 2048"/>
              <a:gd name="T4" fmla="*/ 1365 w 1536"/>
              <a:gd name="T5" fmla="*/ 597 h 2048"/>
              <a:gd name="T6" fmla="*/ 768 w 1536"/>
              <a:gd name="T7" fmla="*/ 0 h 2048"/>
              <a:gd name="T8" fmla="*/ 171 w 1536"/>
              <a:gd name="T9" fmla="*/ 597 h 2048"/>
              <a:gd name="T10" fmla="*/ 171 w 1536"/>
              <a:gd name="T11" fmla="*/ 768 h 2048"/>
              <a:gd name="T12" fmla="*/ 43 w 1536"/>
              <a:gd name="T13" fmla="*/ 768 h 2048"/>
              <a:gd name="T14" fmla="*/ 0 w 1536"/>
              <a:gd name="T15" fmla="*/ 811 h 2048"/>
              <a:gd name="T16" fmla="*/ 0 w 1536"/>
              <a:gd name="T17" fmla="*/ 1877 h 2048"/>
              <a:gd name="T18" fmla="*/ 171 w 1536"/>
              <a:gd name="T19" fmla="*/ 2048 h 2048"/>
              <a:gd name="T20" fmla="*/ 1365 w 1536"/>
              <a:gd name="T21" fmla="*/ 2048 h 2048"/>
              <a:gd name="T22" fmla="*/ 1536 w 1536"/>
              <a:gd name="T23" fmla="*/ 1877 h 2048"/>
              <a:gd name="T24" fmla="*/ 1536 w 1536"/>
              <a:gd name="T25" fmla="*/ 811 h 2048"/>
              <a:gd name="T26" fmla="*/ 1493 w 1536"/>
              <a:gd name="T27" fmla="*/ 768 h 2048"/>
              <a:gd name="T28" fmla="*/ 869 w 1536"/>
              <a:gd name="T29" fmla="*/ 1417 h 2048"/>
              <a:gd name="T30" fmla="*/ 896 w 1536"/>
              <a:gd name="T31" fmla="*/ 1659 h 2048"/>
              <a:gd name="T32" fmla="*/ 885 w 1536"/>
              <a:gd name="T33" fmla="*/ 1692 h 2048"/>
              <a:gd name="T34" fmla="*/ 853 w 1536"/>
              <a:gd name="T35" fmla="*/ 1707 h 2048"/>
              <a:gd name="T36" fmla="*/ 683 w 1536"/>
              <a:gd name="T37" fmla="*/ 1707 h 2048"/>
              <a:gd name="T38" fmla="*/ 651 w 1536"/>
              <a:gd name="T39" fmla="*/ 1692 h 2048"/>
              <a:gd name="T40" fmla="*/ 640 w 1536"/>
              <a:gd name="T41" fmla="*/ 1659 h 2048"/>
              <a:gd name="T42" fmla="*/ 667 w 1536"/>
              <a:gd name="T43" fmla="*/ 1417 h 2048"/>
              <a:gd name="T44" fmla="*/ 597 w 1536"/>
              <a:gd name="T45" fmla="*/ 1280 h 2048"/>
              <a:gd name="T46" fmla="*/ 768 w 1536"/>
              <a:gd name="T47" fmla="*/ 1109 h 2048"/>
              <a:gd name="T48" fmla="*/ 939 w 1536"/>
              <a:gd name="T49" fmla="*/ 1280 h 2048"/>
              <a:gd name="T50" fmla="*/ 869 w 1536"/>
              <a:gd name="T51" fmla="*/ 1417 h 2048"/>
              <a:gd name="T52" fmla="*/ 1109 w 1536"/>
              <a:gd name="T53" fmla="*/ 768 h 2048"/>
              <a:gd name="T54" fmla="*/ 427 w 1536"/>
              <a:gd name="T55" fmla="*/ 768 h 2048"/>
              <a:gd name="T56" fmla="*/ 427 w 1536"/>
              <a:gd name="T57" fmla="*/ 597 h 2048"/>
              <a:gd name="T58" fmla="*/ 768 w 1536"/>
              <a:gd name="T59" fmla="*/ 256 h 2048"/>
              <a:gd name="T60" fmla="*/ 1109 w 1536"/>
              <a:gd name="T61" fmla="*/ 597 h 2048"/>
              <a:gd name="T62" fmla="*/ 1109 w 1536"/>
              <a:gd name="T63" fmla="*/ 76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2048">
                <a:moveTo>
                  <a:pt x="1493" y="768"/>
                </a:moveTo>
                <a:cubicBezTo>
                  <a:pt x="1365" y="768"/>
                  <a:pt x="1365" y="768"/>
                  <a:pt x="1365" y="768"/>
                </a:cubicBezTo>
                <a:cubicBezTo>
                  <a:pt x="1365" y="597"/>
                  <a:pt x="1365" y="597"/>
                  <a:pt x="1365" y="597"/>
                </a:cubicBezTo>
                <a:cubicBezTo>
                  <a:pt x="1365" y="268"/>
                  <a:pt x="1097" y="0"/>
                  <a:pt x="768" y="0"/>
                </a:cubicBezTo>
                <a:cubicBezTo>
                  <a:pt x="439" y="0"/>
                  <a:pt x="171" y="268"/>
                  <a:pt x="171" y="597"/>
                </a:cubicBezTo>
                <a:cubicBezTo>
                  <a:pt x="171" y="768"/>
                  <a:pt x="171" y="768"/>
                  <a:pt x="171" y="768"/>
                </a:cubicBezTo>
                <a:cubicBezTo>
                  <a:pt x="43" y="768"/>
                  <a:pt x="43" y="768"/>
                  <a:pt x="43" y="768"/>
                </a:cubicBezTo>
                <a:cubicBezTo>
                  <a:pt x="19" y="768"/>
                  <a:pt x="0" y="787"/>
                  <a:pt x="0" y="811"/>
                </a:cubicBezTo>
                <a:cubicBezTo>
                  <a:pt x="0" y="1877"/>
                  <a:pt x="0" y="1877"/>
                  <a:pt x="0" y="1877"/>
                </a:cubicBezTo>
                <a:cubicBezTo>
                  <a:pt x="0" y="1971"/>
                  <a:pt x="77" y="2048"/>
                  <a:pt x="171" y="2048"/>
                </a:cubicBezTo>
                <a:cubicBezTo>
                  <a:pt x="1365" y="2048"/>
                  <a:pt x="1365" y="2048"/>
                  <a:pt x="1365" y="2048"/>
                </a:cubicBezTo>
                <a:cubicBezTo>
                  <a:pt x="1459" y="2048"/>
                  <a:pt x="1536" y="1971"/>
                  <a:pt x="1536" y="1877"/>
                </a:cubicBezTo>
                <a:cubicBezTo>
                  <a:pt x="1536" y="811"/>
                  <a:pt x="1536" y="811"/>
                  <a:pt x="1536" y="811"/>
                </a:cubicBezTo>
                <a:cubicBezTo>
                  <a:pt x="1536" y="787"/>
                  <a:pt x="1517" y="768"/>
                  <a:pt x="1493" y="768"/>
                </a:cubicBezTo>
                <a:close/>
                <a:moveTo>
                  <a:pt x="869" y="1417"/>
                </a:moveTo>
                <a:cubicBezTo>
                  <a:pt x="896" y="1659"/>
                  <a:pt x="896" y="1659"/>
                  <a:pt x="896" y="1659"/>
                </a:cubicBezTo>
                <a:cubicBezTo>
                  <a:pt x="897" y="1671"/>
                  <a:pt x="893" y="1683"/>
                  <a:pt x="885" y="1692"/>
                </a:cubicBezTo>
                <a:cubicBezTo>
                  <a:pt x="877" y="1702"/>
                  <a:pt x="865" y="1707"/>
                  <a:pt x="853" y="1707"/>
                </a:cubicBezTo>
                <a:cubicBezTo>
                  <a:pt x="683" y="1707"/>
                  <a:pt x="683" y="1707"/>
                  <a:pt x="683" y="1707"/>
                </a:cubicBezTo>
                <a:cubicBezTo>
                  <a:pt x="671" y="1707"/>
                  <a:pt x="659" y="1702"/>
                  <a:pt x="651" y="1692"/>
                </a:cubicBezTo>
                <a:cubicBezTo>
                  <a:pt x="643" y="1683"/>
                  <a:pt x="639" y="1671"/>
                  <a:pt x="640" y="1659"/>
                </a:cubicBezTo>
                <a:cubicBezTo>
                  <a:pt x="667" y="1417"/>
                  <a:pt x="667" y="1417"/>
                  <a:pt x="667" y="1417"/>
                </a:cubicBezTo>
                <a:cubicBezTo>
                  <a:pt x="623" y="1385"/>
                  <a:pt x="597" y="1335"/>
                  <a:pt x="597" y="1280"/>
                </a:cubicBezTo>
                <a:cubicBezTo>
                  <a:pt x="597" y="1186"/>
                  <a:pt x="674" y="1109"/>
                  <a:pt x="768" y="1109"/>
                </a:cubicBezTo>
                <a:cubicBezTo>
                  <a:pt x="862" y="1109"/>
                  <a:pt x="939" y="1186"/>
                  <a:pt x="939" y="1280"/>
                </a:cubicBezTo>
                <a:cubicBezTo>
                  <a:pt x="939" y="1335"/>
                  <a:pt x="913" y="1385"/>
                  <a:pt x="869" y="1417"/>
                </a:cubicBezTo>
                <a:close/>
                <a:moveTo>
                  <a:pt x="1109" y="768"/>
                </a:moveTo>
                <a:cubicBezTo>
                  <a:pt x="427" y="768"/>
                  <a:pt x="427" y="768"/>
                  <a:pt x="427" y="768"/>
                </a:cubicBezTo>
                <a:cubicBezTo>
                  <a:pt x="427" y="597"/>
                  <a:pt x="427" y="597"/>
                  <a:pt x="427" y="597"/>
                </a:cubicBezTo>
                <a:cubicBezTo>
                  <a:pt x="427" y="409"/>
                  <a:pt x="580" y="256"/>
                  <a:pt x="768" y="256"/>
                </a:cubicBezTo>
                <a:cubicBezTo>
                  <a:pt x="956" y="256"/>
                  <a:pt x="1109" y="409"/>
                  <a:pt x="1109" y="597"/>
                </a:cubicBezTo>
                <a:lnTo>
                  <a:pt x="1109" y="768"/>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26" name="Group 125">
            <a:extLst>
              <a:ext uri="{FF2B5EF4-FFF2-40B4-BE49-F238E27FC236}">
                <a16:creationId xmlns:a16="http://schemas.microsoft.com/office/drawing/2014/main" id="{A0A6B84D-7F38-445F-8D24-C931D1A1F7D0}"/>
              </a:ext>
            </a:extLst>
          </p:cNvPr>
          <p:cNvGrpSpPr/>
          <p:nvPr/>
        </p:nvGrpSpPr>
        <p:grpSpPr>
          <a:xfrm>
            <a:off x="2665416" y="2140590"/>
            <a:ext cx="366121" cy="340383"/>
            <a:chOff x="-4011613" y="1782763"/>
            <a:chExt cx="1806575" cy="1679575"/>
          </a:xfrm>
          <a:solidFill>
            <a:schemeClr val="accent2">
              <a:lumMod val="75000"/>
            </a:schemeClr>
          </a:solidFill>
        </p:grpSpPr>
        <p:sp>
          <p:nvSpPr>
            <p:cNvPr id="121" name="Freeform 22">
              <a:extLst>
                <a:ext uri="{FF2B5EF4-FFF2-40B4-BE49-F238E27FC236}">
                  <a16:creationId xmlns:a16="http://schemas.microsoft.com/office/drawing/2014/main" id="{90E0A59F-4BF6-4081-8418-3C2DB56126FF}"/>
                </a:ext>
              </a:extLst>
            </p:cNvPr>
            <p:cNvSpPr>
              <a:spLocks noEditPoints="1"/>
            </p:cNvSpPr>
            <p:nvPr/>
          </p:nvSpPr>
          <p:spPr bwMode="auto">
            <a:xfrm>
              <a:off x="-3305175" y="2416175"/>
              <a:ext cx="939800" cy="1046163"/>
            </a:xfrm>
            <a:custGeom>
              <a:avLst/>
              <a:gdLst>
                <a:gd name="T0" fmla="*/ 432 w 1043"/>
                <a:gd name="T1" fmla="*/ 0 h 1162"/>
                <a:gd name="T2" fmla="*/ 109 w 1043"/>
                <a:gd name="T3" fmla="*/ 0 h 1162"/>
                <a:gd name="T4" fmla="*/ 0 w 1043"/>
                <a:gd name="T5" fmla="*/ 109 h 1162"/>
                <a:gd name="T6" fmla="*/ 0 w 1043"/>
                <a:gd name="T7" fmla="*/ 1053 h 1162"/>
                <a:gd name="T8" fmla="*/ 109 w 1043"/>
                <a:gd name="T9" fmla="*/ 1162 h 1162"/>
                <a:gd name="T10" fmla="*/ 124 w 1043"/>
                <a:gd name="T11" fmla="*/ 1162 h 1162"/>
                <a:gd name="T12" fmla="*/ 233 w 1043"/>
                <a:gd name="T13" fmla="*/ 1053 h 1162"/>
                <a:gd name="T14" fmla="*/ 233 w 1043"/>
                <a:gd name="T15" fmla="*/ 448 h 1162"/>
                <a:gd name="T16" fmla="*/ 412 w 1043"/>
                <a:gd name="T17" fmla="*/ 269 h 1162"/>
                <a:gd name="T18" fmla="*/ 1043 w 1043"/>
                <a:gd name="T19" fmla="*/ 269 h 1162"/>
                <a:gd name="T20" fmla="*/ 934 w 1043"/>
                <a:gd name="T21" fmla="*/ 166 h 1162"/>
                <a:gd name="T22" fmla="*/ 663 w 1043"/>
                <a:gd name="T23" fmla="*/ 166 h 1162"/>
                <a:gd name="T24" fmla="*/ 611 w 1043"/>
                <a:gd name="T25" fmla="*/ 143 h 1162"/>
                <a:gd name="T26" fmla="*/ 513 w 1043"/>
                <a:gd name="T27" fmla="*/ 35 h 1162"/>
                <a:gd name="T28" fmla="*/ 432 w 1043"/>
                <a:gd name="T29" fmla="*/ 0 h 1162"/>
                <a:gd name="T30" fmla="*/ 432 w 1043"/>
                <a:gd name="T31" fmla="*/ 0 h 1162"/>
                <a:gd name="T32" fmla="*/ 432 w 1043"/>
                <a:gd name="T33"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3" h="1162">
                  <a:moveTo>
                    <a:pt x="432" y="0"/>
                  </a:moveTo>
                  <a:cubicBezTo>
                    <a:pt x="109" y="0"/>
                    <a:pt x="109" y="0"/>
                    <a:pt x="109" y="0"/>
                  </a:cubicBezTo>
                  <a:cubicBezTo>
                    <a:pt x="49" y="0"/>
                    <a:pt x="0" y="49"/>
                    <a:pt x="0" y="109"/>
                  </a:cubicBezTo>
                  <a:cubicBezTo>
                    <a:pt x="0" y="1053"/>
                    <a:pt x="0" y="1053"/>
                    <a:pt x="0" y="1053"/>
                  </a:cubicBezTo>
                  <a:cubicBezTo>
                    <a:pt x="0" y="1113"/>
                    <a:pt x="49" y="1162"/>
                    <a:pt x="109" y="1162"/>
                  </a:cubicBezTo>
                  <a:cubicBezTo>
                    <a:pt x="124" y="1162"/>
                    <a:pt x="124" y="1162"/>
                    <a:pt x="124" y="1162"/>
                  </a:cubicBezTo>
                  <a:cubicBezTo>
                    <a:pt x="184" y="1162"/>
                    <a:pt x="233" y="1113"/>
                    <a:pt x="233" y="1053"/>
                  </a:cubicBezTo>
                  <a:cubicBezTo>
                    <a:pt x="233" y="448"/>
                    <a:pt x="233" y="448"/>
                    <a:pt x="233" y="448"/>
                  </a:cubicBezTo>
                  <a:cubicBezTo>
                    <a:pt x="233" y="350"/>
                    <a:pt x="314" y="270"/>
                    <a:pt x="412" y="269"/>
                  </a:cubicBezTo>
                  <a:cubicBezTo>
                    <a:pt x="1043" y="269"/>
                    <a:pt x="1043" y="269"/>
                    <a:pt x="1043" y="269"/>
                  </a:cubicBezTo>
                  <a:cubicBezTo>
                    <a:pt x="1040" y="211"/>
                    <a:pt x="992" y="166"/>
                    <a:pt x="934" y="166"/>
                  </a:cubicBezTo>
                  <a:cubicBezTo>
                    <a:pt x="663" y="166"/>
                    <a:pt x="663" y="166"/>
                    <a:pt x="663" y="166"/>
                  </a:cubicBezTo>
                  <a:cubicBezTo>
                    <a:pt x="643" y="166"/>
                    <a:pt x="624" y="157"/>
                    <a:pt x="611" y="143"/>
                  </a:cubicBezTo>
                  <a:cubicBezTo>
                    <a:pt x="513" y="35"/>
                    <a:pt x="513" y="35"/>
                    <a:pt x="513" y="35"/>
                  </a:cubicBezTo>
                  <a:cubicBezTo>
                    <a:pt x="492" y="13"/>
                    <a:pt x="463" y="0"/>
                    <a:pt x="432" y="0"/>
                  </a:cubicBezTo>
                  <a:close/>
                  <a:moveTo>
                    <a:pt x="432" y="0"/>
                  </a:moveTo>
                  <a:cubicBezTo>
                    <a:pt x="432" y="0"/>
                    <a:pt x="432" y="0"/>
                    <a:pt x="4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 name="Freeform 23">
              <a:extLst>
                <a:ext uri="{FF2B5EF4-FFF2-40B4-BE49-F238E27FC236}">
                  <a16:creationId xmlns:a16="http://schemas.microsoft.com/office/drawing/2014/main" id="{FE583B16-A232-4751-B664-F800CCE07536}"/>
                </a:ext>
              </a:extLst>
            </p:cNvPr>
            <p:cNvSpPr>
              <a:spLocks noEditPoints="1"/>
            </p:cNvSpPr>
            <p:nvPr/>
          </p:nvSpPr>
          <p:spPr bwMode="auto">
            <a:xfrm>
              <a:off x="-3940175" y="1782763"/>
              <a:ext cx="939800" cy="1044575"/>
            </a:xfrm>
            <a:custGeom>
              <a:avLst/>
              <a:gdLst>
                <a:gd name="T0" fmla="*/ 934 w 1043"/>
                <a:gd name="T1" fmla="*/ 166 h 1162"/>
                <a:gd name="T2" fmla="*/ 663 w 1043"/>
                <a:gd name="T3" fmla="*/ 166 h 1162"/>
                <a:gd name="T4" fmla="*/ 611 w 1043"/>
                <a:gd name="T5" fmla="*/ 143 h 1162"/>
                <a:gd name="T6" fmla="*/ 513 w 1043"/>
                <a:gd name="T7" fmla="*/ 36 h 1162"/>
                <a:gd name="T8" fmla="*/ 432 w 1043"/>
                <a:gd name="T9" fmla="*/ 0 h 1162"/>
                <a:gd name="T10" fmla="*/ 109 w 1043"/>
                <a:gd name="T11" fmla="*/ 0 h 1162"/>
                <a:gd name="T12" fmla="*/ 0 w 1043"/>
                <a:gd name="T13" fmla="*/ 109 h 1162"/>
                <a:gd name="T14" fmla="*/ 0 w 1043"/>
                <a:gd name="T15" fmla="*/ 1053 h 1162"/>
                <a:gd name="T16" fmla="*/ 109 w 1043"/>
                <a:gd name="T17" fmla="*/ 1162 h 1162"/>
                <a:gd name="T18" fmla="*/ 124 w 1043"/>
                <a:gd name="T19" fmla="*/ 1162 h 1162"/>
                <a:gd name="T20" fmla="*/ 233 w 1043"/>
                <a:gd name="T21" fmla="*/ 1053 h 1162"/>
                <a:gd name="T22" fmla="*/ 233 w 1043"/>
                <a:gd name="T23" fmla="*/ 448 h 1162"/>
                <a:gd name="T24" fmla="*/ 412 w 1043"/>
                <a:gd name="T25" fmla="*/ 270 h 1162"/>
                <a:gd name="T26" fmla="*/ 1043 w 1043"/>
                <a:gd name="T27" fmla="*/ 270 h 1162"/>
                <a:gd name="T28" fmla="*/ 934 w 1043"/>
                <a:gd name="T29" fmla="*/ 166 h 1162"/>
                <a:gd name="T30" fmla="*/ 934 w 1043"/>
                <a:gd name="T31" fmla="*/ 166 h 1162"/>
                <a:gd name="T32" fmla="*/ 934 w 1043"/>
                <a:gd name="T33" fmla="*/ 16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3" h="1162">
                  <a:moveTo>
                    <a:pt x="934" y="166"/>
                  </a:moveTo>
                  <a:cubicBezTo>
                    <a:pt x="663" y="166"/>
                    <a:pt x="663" y="166"/>
                    <a:pt x="663" y="166"/>
                  </a:cubicBezTo>
                  <a:cubicBezTo>
                    <a:pt x="643" y="166"/>
                    <a:pt x="625" y="158"/>
                    <a:pt x="611" y="143"/>
                  </a:cubicBezTo>
                  <a:cubicBezTo>
                    <a:pt x="513" y="36"/>
                    <a:pt x="513" y="36"/>
                    <a:pt x="513" y="36"/>
                  </a:cubicBezTo>
                  <a:cubicBezTo>
                    <a:pt x="492" y="13"/>
                    <a:pt x="463" y="0"/>
                    <a:pt x="432" y="0"/>
                  </a:cubicBezTo>
                  <a:cubicBezTo>
                    <a:pt x="109" y="0"/>
                    <a:pt x="109" y="0"/>
                    <a:pt x="109" y="0"/>
                  </a:cubicBezTo>
                  <a:cubicBezTo>
                    <a:pt x="49" y="0"/>
                    <a:pt x="0" y="49"/>
                    <a:pt x="0" y="109"/>
                  </a:cubicBezTo>
                  <a:cubicBezTo>
                    <a:pt x="0" y="1053"/>
                    <a:pt x="0" y="1053"/>
                    <a:pt x="0" y="1053"/>
                  </a:cubicBezTo>
                  <a:cubicBezTo>
                    <a:pt x="0" y="1114"/>
                    <a:pt x="49" y="1162"/>
                    <a:pt x="109" y="1162"/>
                  </a:cubicBezTo>
                  <a:cubicBezTo>
                    <a:pt x="124" y="1162"/>
                    <a:pt x="124" y="1162"/>
                    <a:pt x="124" y="1162"/>
                  </a:cubicBezTo>
                  <a:cubicBezTo>
                    <a:pt x="185" y="1162"/>
                    <a:pt x="233" y="1114"/>
                    <a:pt x="233" y="1053"/>
                  </a:cubicBezTo>
                  <a:cubicBezTo>
                    <a:pt x="233" y="448"/>
                    <a:pt x="233" y="448"/>
                    <a:pt x="233" y="448"/>
                  </a:cubicBezTo>
                  <a:cubicBezTo>
                    <a:pt x="234" y="350"/>
                    <a:pt x="314" y="270"/>
                    <a:pt x="412" y="270"/>
                  </a:cubicBezTo>
                  <a:cubicBezTo>
                    <a:pt x="1043" y="270"/>
                    <a:pt x="1043" y="270"/>
                    <a:pt x="1043" y="270"/>
                  </a:cubicBezTo>
                  <a:cubicBezTo>
                    <a:pt x="1040" y="212"/>
                    <a:pt x="992" y="166"/>
                    <a:pt x="934" y="166"/>
                  </a:cubicBezTo>
                  <a:close/>
                  <a:moveTo>
                    <a:pt x="934" y="166"/>
                  </a:moveTo>
                  <a:cubicBezTo>
                    <a:pt x="934" y="166"/>
                    <a:pt x="934" y="166"/>
                    <a:pt x="934" y="1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24">
              <a:extLst>
                <a:ext uri="{FF2B5EF4-FFF2-40B4-BE49-F238E27FC236}">
                  <a16:creationId xmlns:a16="http://schemas.microsoft.com/office/drawing/2014/main" id="{6195E8D5-B8C5-48DF-8C2A-082797E3A5D5}"/>
                </a:ext>
              </a:extLst>
            </p:cNvPr>
            <p:cNvSpPr>
              <a:spLocks noEditPoints="1"/>
            </p:cNvSpPr>
            <p:nvPr/>
          </p:nvSpPr>
          <p:spPr bwMode="auto">
            <a:xfrm>
              <a:off x="-3700463" y="2087563"/>
              <a:ext cx="860425" cy="739775"/>
            </a:xfrm>
            <a:custGeom>
              <a:avLst/>
              <a:gdLst>
                <a:gd name="T0" fmla="*/ 844 w 954"/>
                <a:gd name="T1" fmla="*/ 0 h 823"/>
                <a:gd name="T2" fmla="*/ 146 w 954"/>
                <a:gd name="T3" fmla="*/ 0 h 823"/>
                <a:gd name="T4" fmla="*/ 37 w 954"/>
                <a:gd name="T5" fmla="*/ 109 h 823"/>
                <a:gd name="T6" fmla="*/ 37 w 954"/>
                <a:gd name="T7" fmla="*/ 714 h 823"/>
                <a:gd name="T8" fmla="*/ 0 w 954"/>
                <a:gd name="T9" fmla="*/ 823 h 823"/>
                <a:gd name="T10" fmla="*/ 368 w 954"/>
                <a:gd name="T11" fmla="*/ 823 h 823"/>
                <a:gd name="T12" fmla="*/ 368 w 954"/>
                <a:gd name="T13" fmla="*/ 474 h 823"/>
                <a:gd name="T14" fmla="*/ 547 w 954"/>
                <a:gd name="T15" fmla="*/ 295 h 823"/>
                <a:gd name="T16" fmla="*/ 870 w 954"/>
                <a:gd name="T17" fmla="*/ 295 h 823"/>
                <a:gd name="T18" fmla="*/ 954 w 954"/>
                <a:gd name="T19" fmla="*/ 316 h 823"/>
                <a:gd name="T20" fmla="*/ 954 w 954"/>
                <a:gd name="T21" fmla="*/ 109 h 823"/>
                <a:gd name="T22" fmla="*/ 844 w 954"/>
                <a:gd name="T23" fmla="*/ 0 h 823"/>
                <a:gd name="T24" fmla="*/ 844 w 954"/>
                <a:gd name="T25" fmla="*/ 0 h 823"/>
                <a:gd name="T26" fmla="*/ 844 w 954"/>
                <a:gd name="T2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4" h="823">
                  <a:moveTo>
                    <a:pt x="844" y="0"/>
                  </a:moveTo>
                  <a:cubicBezTo>
                    <a:pt x="146" y="0"/>
                    <a:pt x="146" y="0"/>
                    <a:pt x="146" y="0"/>
                  </a:cubicBezTo>
                  <a:cubicBezTo>
                    <a:pt x="86" y="0"/>
                    <a:pt x="37" y="49"/>
                    <a:pt x="37" y="109"/>
                  </a:cubicBezTo>
                  <a:cubicBezTo>
                    <a:pt x="37" y="714"/>
                    <a:pt x="37" y="714"/>
                    <a:pt x="37" y="714"/>
                  </a:cubicBezTo>
                  <a:cubicBezTo>
                    <a:pt x="37" y="754"/>
                    <a:pt x="24" y="792"/>
                    <a:pt x="0" y="823"/>
                  </a:cubicBezTo>
                  <a:cubicBezTo>
                    <a:pt x="368" y="823"/>
                    <a:pt x="368" y="823"/>
                    <a:pt x="368" y="823"/>
                  </a:cubicBezTo>
                  <a:cubicBezTo>
                    <a:pt x="368" y="474"/>
                    <a:pt x="368" y="474"/>
                    <a:pt x="368" y="474"/>
                  </a:cubicBezTo>
                  <a:cubicBezTo>
                    <a:pt x="368" y="375"/>
                    <a:pt x="448" y="295"/>
                    <a:pt x="547" y="295"/>
                  </a:cubicBezTo>
                  <a:cubicBezTo>
                    <a:pt x="870" y="295"/>
                    <a:pt x="870" y="295"/>
                    <a:pt x="870" y="295"/>
                  </a:cubicBezTo>
                  <a:cubicBezTo>
                    <a:pt x="899" y="295"/>
                    <a:pt x="928" y="302"/>
                    <a:pt x="954" y="316"/>
                  </a:cubicBezTo>
                  <a:cubicBezTo>
                    <a:pt x="954" y="109"/>
                    <a:pt x="954" y="109"/>
                    <a:pt x="954" y="109"/>
                  </a:cubicBezTo>
                  <a:cubicBezTo>
                    <a:pt x="954" y="49"/>
                    <a:pt x="905" y="0"/>
                    <a:pt x="844" y="0"/>
                  </a:cubicBezTo>
                  <a:close/>
                  <a:moveTo>
                    <a:pt x="844" y="0"/>
                  </a:moveTo>
                  <a:cubicBezTo>
                    <a:pt x="844" y="0"/>
                    <a:pt x="844" y="0"/>
                    <a:pt x="8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25">
              <a:extLst>
                <a:ext uri="{FF2B5EF4-FFF2-40B4-BE49-F238E27FC236}">
                  <a16:creationId xmlns:a16="http://schemas.microsoft.com/office/drawing/2014/main" id="{C43EA969-02AE-4DA0-A47E-BD5904E95BAB}"/>
                </a:ext>
              </a:extLst>
            </p:cNvPr>
            <p:cNvSpPr>
              <a:spLocks noEditPoints="1"/>
            </p:cNvSpPr>
            <p:nvPr/>
          </p:nvSpPr>
          <p:spPr bwMode="auto">
            <a:xfrm>
              <a:off x="-3065463" y="2720975"/>
              <a:ext cx="860425" cy="741363"/>
            </a:xfrm>
            <a:custGeom>
              <a:avLst/>
              <a:gdLst>
                <a:gd name="T0" fmla="*/ 844 w 954"/>
                <a:gd name="T1" fmla="*/ 0 h 823"/>
                <a:gd name="T2" fmla="*/ 146 w 954"/>
                <a:gd name="T3" fmla="*/ 0 h 823"/>
                <a:gd name="T4" fmla="*/ 37 w 954"/>
                <a:gd name="T5" fmla="*/ 109 h 823"/>
                <a:gd name="T6" fmla="*/ 37 w 954"/>
                <a:gd name="T7" fmla="*/ 714 h 823"/>
                <a:gd name="T8" fmla="*/ 37 w 954"/>
                <a:gd name="T9" fmla="*/ 723 h 823"/>
                <a:gd name="T10" fmla="*/ 37 w 954"/>
                <a:gd name="T11" fmla="*/ 725 h 823"/>
                <a:gd name="T12" fmla="*/ 36 w 954"/>
                <a:gd name="T13" fmla="*/ 731 h 823"/>
                <a:gd name="T14" fmla="*/ 36 w 954"/>
                <a:gd name="T15" fmla="*/ 734 h 823"/>
                <a:gd name="T16" fmla="*/ 35 w 954"/>
                <a:gd name="T17" fmla="*/ 740 h 823"/>
                <a:gd name="T18" fmla="*/ 35 w 954"/>
                <a:gd name="T19" fmla="*/ 743 h 823"/>
                <a:gd name="T20" fmla="*/ 34 w 954"/>
                <a:gd name="T21" fmla="*/ 748 h 823"/>
                <a:gd name="T22" fmla="*/ 33 w 954"/>
                <a:gd name="T23" fmla="*/ 751 h 823"/>
                <a:gd name="T24" fmla="*/ 29 w 954"/>
                <a:gd name="T25" fmla="*/ 767 h 823"/>
                <a:gd name="T26" fmla="*/ 29 w 954"/>
                <a:gd name="T27" fmla="*/ 769 h 823"/>
                <a:gd name="T28" fmla="*/ 27 w 954"/>
                <a:gd name="T29" fmla="*/ 774 h 823"/>
                <a:gd name="T30" fmla="*/ 26 w 954"/>
                <a:gd name="T31" fmla="*/ 777 h 823"/>
                <a:gd name="T32" fmla="*/ 24 w 954"/>
                <a:gd name="T33" fmla="*/ 782 h 823"/>
                <a:gd name="T34" fmla="*/ 23 w 954"/>
                <a:gd name="T35" fmla="*/ 785 h 823"/>
                <a:gd name="T36" fmla="*/ 20 w 954"/>
                <a:gd name="T37" fmla="*/ 790 h 823"/>
                <a:gd name="T38" fmla="*/ 19 w 954"/>
                <a:gd name="T39" fmla="*/ 792 h 823"/>
                <a:gd name="T40" fmla="*/ 12 w 954"/>
                <a:gd name="T41" fmla="*/ 806 h 823"/>
                <a:gd name="T42" fmla="*/ 10 w 954"/>
                <a:gd name="T43" fmla="*/ 808 h 823"/>
                <a:gd name="T44" fmla="*/ 7 w 954"/>
                <a:gd name="T45" fmla="*/ 813 h 823"/>
                <a:gd name="T46" fmla="*/ 6 w 954"/>
                <a:gd name="T47" fmla="*/ 815 h 823"/>
                <a:gd name="T48" fmla="*/ 3 w 954"/>
                <a:gd name="T49" fmla="*/ 820 h 823"/>
                <a:gd name="T50" fmla="*/ 1 w 954"/>
                <a:gd name="T51" fmla="*/ 822 h 823"/>
                <a:gd name="T52" fmla="*/ 0 w 954"/>
                <a:gd name="T53" fmla="*/ 823 h 823"/>
                <a:gd name="T54" fmla="*/ 844 w 954"/>
                <a:gd name="T55" fmla="*/ 823 h 823"/>
                <a:gd name="T56" fmla="*/ 954 w 954"/>
                <a:gd name="T57" fmla="*/ 714 h 823"/>
                <a:gd name="T58" fmla="*/ 954 w 954"/>
                <a:gd name="T59" fmla="*/ 109 h 823"/>
                <a:gd name="T60" fmla="*/ 844 w 954"/>
                <a:gd name="T61" fmla="*/ 0 h 823"/>
                <a:gd name="T62" fmla="*/ 844 w 954"/>
                <a:gd name="T63" fmla="*/ 0 h 823"/>
                <a:gd name="T64" fmla="*/ 844 w 954"/>
                <a:gd name="T65"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4" h="823">
                  <a:moveTo>
                    <a:pt x="844" y="0"/>
                  </a:moveTo>
                  <a:cubicBezTo>
                    <a:pt x="146" y="0"/>
                    <a:pt x="146" y="0"/>
                    <a:pt x="146" y="0"/>
                  </a:cubicBezTo>
                  <a:cubicBezTo>
                    <a:pt x="86" y="0"/>
                    <a:pt x="37" y="49"/>
                    <a:pt x="37" y="109"/>
                  </a:cubicBezTo>
                  <a:cubicBezTo>
                    <a:pt x="37" y="714"/>
                    <a:pt x="37" y="714"/>
                    <a:pt x="37" y="714"/>
                  </a:cubicBezTo>
                  <a:cubicBezTo>
                    <a:pt x="37" y="717"/>
                    <a:pt x="37" y="720"/>
                    <a:pt x="37" y="723"/>
                  </a:cubicBezTo>
                  <a:cubicBezTo>
                    <a:pt x="37" y="724"/>
                    <a:pt x="37" y="724"/>
                    <a:pt x="37" y="725"/>
                  </a:cubicBezTo>
                  <a:cubicBezTo>
                    <a:pt x="37" y="727"/>
                    <a:pt x="37" y="729"/>
                    <a:pt x="36" y="731"/>
                  </a:cubicBezTo>
                  <a:cubicBezTo>
                    <a:pt x="36" y="732"/>
                    <a:pt x="36" y="733"/>
                    <a:pt x="36" y="734"/>
                  </a:cubicBezTo>
                  <a:cubicBezTo>
                    <a:pt x="36" y="736"/>
                    <a:pt x="36" y="738"/>
                    <a:pt x="35" y="740"/>
                  </a:cubicBezTo>
                  <a:cubicBezTo>
                    <a:pt x="35" y="741"/>
                    <a:pt x="35" y="742"/>
                    <a:pt x="35" y="743"/>
                  </a:cubicBezTo>
                  <a:cubicBezTo>
                    <a:pt x="35" y="745"/>
                    <a:pt x="34" y="746"/>
                    <a:pt x="34" y="748"/>
                  </a:cubicBezTo>
                  <a:cubicBezTo>
                    <a:pt x="34" y="749"/>
                    <a:pt x="34" y="750"/>
                    <a:pt x="33" y="751"/>
                  </a:cubicBezTo>
                  <a:cubicBezTo>
                    <a:pt x="32" y="756"/>
                    <a:pt x="31" y="761"/>
                    <a:pt x="29" y="767"/>
                  </a:cubicBezTo>
                  <a:cubicBezTo>
                    <a:pt x="29" y="767"/>
                    <a:pt x="29" y="768"/>
                    <a:pt x="29" y="769"/>
                  </a:cubicBezTo>
                  <a:cubicBezTo>
                    <a:pt x="28" y="771"/>
                    <a:pt x="27" y="773"/>
                    <a:pt x="27" y="774"/>
                  </a:cubicBezTo>
                  <a:cubicBezTo>
                    <a:pt x="26" y="775"/>
                    <a:pt x="26" y="776"/>
                    <a:pt x="26" y="777"/>
                  </a:cubicBezTo>
                  <a:cubicBezTo>
                    <a:pt x="25" y="779"/>
                    <a:pt x="24" y="781"/>
                    <a:pt x="24" y="782"/>
                  </a:cubicBezTo>
                  <a:cubicBezTo>
                    <a:pt x="23" y="783"/>
                    <a:pt x="23" y="784"/>
                    <a:pt x="23" y="785"/>
                  </a:cubicBezTo>
                  <a:cubicBezTo>
                    <a:pt x="22" y="787"/>
                    <a:pt x="21" y="788"/>
                    <a:pt x="20" y="790"/>
                  </a:cubicBezTo>
                  <a:cubicBezTo>
                    <a:pt x="20" y="791"/>
                    <a:pt x="20" y="791"/>
                    <a:pt x="19" y="792"/>
                  </a:cubicBezTo>
                  <a:cubicBezTo>
                    <a:pt x="17" y="797"/>
                    <a:pt x="14" y="802"/>
                    <a:pt x="12" y="806"/>
                  </a:cubicBezTo>
                  <a:cubicBezTo>
                    <a:pt x="11" y="807"/>
                    <a:pt x="11" y="808"/>
                    <a:pt x="10" y="808"/>
                  </a:cubicBezTo>
                  <a:cubicBezTo>
                    <a:pt x="9" y="810"/>
                    <a:pt x="8" y="812"/>
                    <a:pt x="7" y="813"/>
                  </a:cubicBezTo>
                  <a:cubicBezTo>
                    <a:pt x="7" y="814"/>
                    <a:pt x="6" y="815"/>
                    <a:pt x="6" y="815"/>
                  </a:cubicBezTo>
                  <a:cubicBezTo>
                    <a:pt x="5" y="817"/>
                    <a:pt x="4" y="818"/>
                    <a:pt x="3" y="820"/>
                  </a:cubicBezTo>
                  <a:cubicBezTo>
                    <a:pt x="2" y="821"/>
                    <a:pt x="1" y="821"/>
                    <a:pt x="1" y="822"/>
                  </a:cubicBezTo>
                  <a:cubicBezTo>
                    <a:pt x="1" y="822"/>
                    <a:pt x="0" y="823"/>
                    <a:pt x="0" y="823"/>
                  </a:cubicBezTo>
                  <a:cubicBezTo>
                    <a:pt x="844" y="823"/>
                    <a:pt x="844" y="823"/>
                    <a:pt x="844" y="823"/>
                  </a:cubicBezTo>
                  <a:cubicBezTo>
                    <a:pt x="905" y="823"/>
                    <a:pt x="953" y="774"/>
                    <a:pt x="954" y="714"/>
                  </a:cubicBezTo>
                  <a:cubicBezTo>
                    <a:pt x="954" y="109"/>
                    <a:pt x="954" y="109"/>
                    <a:pt x="954" y="109"/>
                  </a:cubicBezTo>
                  <a:cubicBezTo>
                    <a:pt x="953" y="49"/>
                    <a:pt x="905" y="0"/>
                    <a:pt x="844" y="0"/>
                  </a:cubicBezTo>
                  <a:close/>
                  <a:moveTo>
                    <a:pt x="844" y="0"/>
                  </a:moveTo>
                  <a:cubicBezTo>
                    <a:pt x="844" y="0"/>
                    <a:pt x="844" y="0"/>
                    <a:pt x="8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26">
              <a:extLst>
                <a:ext uri="{FF2B5EF4-FFF2-40B4-BE49-F238E27FC236}">
                  <a16:creationId xmlns:a16="http://schemas.microsoft.com/office/drawing/2014/main" id="{278825E5-999E-471C-ACD9-FA2D24FCC865}"/>
                </a:ext>
              </a:extLst>
            </p:cNvPr>
            <p:cNvSpPr>
              <a:spLocks noEditPoints="1"/>
            </p:cNvSpPr>
            <p:nvPr/>
          </p:nvSpPr>
          <p:spPr bwMode="auto">
            <a:xfrm>
              <a:off x="-4011613" y="2984500"/>
              <a:ext cx="560387" cy="444500"/>
            </a:xfrm>
            <a:custGeom>
              <a:avLst/>
              <a:gdLst>
                <a:gd name="T0" fmla="*/ 503 w 621"/>
                <a:gd name="T1" fmla="*/ 337 h 494"/>
                <a:gd name="T2" fmla="*/ 412 w 621"/>
                <a:gd name="T3" fmla="*/ 431 h 494"/>
                <a:gd name="T4" fmla="*/ 412 w 621"/>
                <a:gd name="T5" fmla="*/ 480 h 494"/>
                <a:gd name="T6" fmla="*/ 462 w 621"/>
                <a:gd name="T7" fmla="*/ 480 h 494"/>
                <a:gd name="T8" fmla="*/ 608 w 621"/>
                <a:gd name="T9" fmla="*/ 329 h 494"/>
                <a:gd name="T10" fmla="*/ 608 w 621"/>
                <a:gd name="T11" fmla="*/ 281 h 494"/>
                <a:gd name="T12" fmla="*/ 462 w 621"/>
                <a:gd name="T13" fmla="*/ 129 h 494"/>
                <a:gd name="T14" fmla="*/ 413 w 621"/>
                <a:gd name="T15" fmla="*/ 128 h 494"/>
                <a:gd name="T16" fmla="*/ 412 w 621"/>
                <a:gd name="T17" fmla="*/ 177 h 494"/>
                <a:gd name="T18" fmla="*/ 498 w 621"/>
                <a:gd name="T19" fmla="*/ 267 h 494"/>
                <a:gd name="T20" fmla="*/ 301 w 621"/>
                <a:gd name="T21" fmla="*/ 267 h 494"/>
                <a:gd name="T22" fmla="*/ 137 w 621"/>
                <a:gd name="T23" fmla="*/ 199 h 494"/>
                <a:gd name="T24" fmla="*/ 70 w 621"/>
                <a:gd name="T25" fmla="*/ 35 h 494"/>
                <a:gd name="T26" fmla="*/ 60 w 621"/>
                <a:gd name="T27" fmla="*/ 11 h 494"/>
                <a:gd name="T28" fmla="*/ 35 w 621"/>
                <a:gd name="T29" fmla="*/ 0 h 494"/>
                <a:gd name="T30" fmla="*/ 0 w 621"/>
                <a:gd name="T31" fmla="*/ 35 h 494"/>
                <a:gd name="T32" fmla="*/ 88 w 621"/>
                <a:gd name="T33" fmla="*/ 249 h 494"/>
                <a:gd name="T34" fmla="*/ 301 w 621"/>
                <a:gd name="T35" fmla="*/ 337 h 494"/>
                <a:gd name="T36" fmla="*/ 503 w 621"/>
                <a:gd name="T37" fmla="*/ 337 h 494"/>
                <a:gd name="T38" fmla="*/ 503 w 621"/>
                <a:gd name="T39" fmla="*/ 337 h 494"/>
                <a:gd name="T40" fmla="*/ 503 w 621"/>
                <a:gd name="T41" fmla="*/ 33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1" h="494">
                  <a:moveTo>
                    <a:pt x="503" y="337"/>
                  </a:moveTo>
                  <a:cubicBezTo>
                    <a:pt x="412" y="431"/>
                    <a:pt x="412" y="431"/>
                    <a:pt x="412" y="431"/>
                  </a:cubicBezTo>
                  <a:cubicBezTo>
                    <a:pt x="398" y="445"/>
                    <a:pt x="399" y="467"/>
                    <a:pt x="412" y="480"/>
                  </a:cubicBezTo>
                  <a:cubicBezTo>
                    <a:pt x="426" y="494"/>
                    <a:pt x="448" y="494"/>
                    <a:pt x="462" y="480"/>
                  </a:cubicBezTo>
                  <a:cubicBezTo>
                    <a:pt x="608" y="329"/>
                    <a:pt x="608" y="329"/>
                    <a:pt x="608" y="329"/>
                  </a:cubicBezTo>
                  <a:cubicBezTo>
                    <a:pt x="621" y="316"/>
                    <a:pt x="621" y="294"/>
                    <a:pt x="608" y="281"/>
                  </a:cubicBezTo>
                  <a:cubicBezTo>
                    <a:pt x="462" y="129"/>
                    <a:pt x="462" y="129"/>
                    <a:pt x="462" y="129"/>
                  </a:cubicBezTo>
                  <a:cubicBezTo>
                    <a:pt x="448" y="115"/>
                    <a:pt x="426" y="115"/>
                    <a:pt x="413" y="128"/>
                  </a:cubicBezTo>
                  <a:cubicBezTo>
                    <a:pt x="399" y="141"/>
                    <a:pt x="398" y="163"/>
                    <a:pt x="412" y="177"/>
                  </a:cubicBezTo>
                  <a:cubicBezTo>
                    <a:pt x="498" y="267"/>
                    <a:pt x="498" y="267"/>
                    <a:pt x="498" y="267"/>
                  </a:cubicBezTo>
                  <a:cubicBezTo>
                    <a:pt x="301" y="267"/>
                    <a:pt x="301" y="267"/>
                    <a:pt x="301" y="267"/>
                  </a:cubicBezTo>
                  <a:cubicBezTo>
                    <a:pt x="239" y="267"/>
                    <a:pt x="181" y="243"/>
                    <a:pt x="137" y="199"/>
                  </a:cubicBezTo>
                  <a:cubicBezTo>
                    <a:pt x="94" y="156"/>
                    <a:pt x="70" y="97"/>
                    <a:pt x="70" y="35"/>
                  </a:cubicBezTo>
                  <a:cubicBezTo>
                    <a:pt x="70" y="26"/>
                    <a:pt x="66" y="17"/>
                    <a:pt x="60" y="11"/>
                  </a:cubicBezTo>
                  <a:cubicBezTo>
                    <a:pt x="53" y="4"/>
                    <a:pt x="44" y="0"/>
                    <a:pt x="35" y="0"/>
                  </a:cubicBezTo>
                  <a:cubicBezTo>
                    <a:pt x="16" y="1"/>
                    <a:pt x="0" y="16"/>
                    <a:pt x="0" y="35"/>
                  </a:cubicBezTo>
                  <a:cubicBezTo>
                    <a:pt x="0" y="115"/>
                    <a:pt x="32" y="192"/>
                    <a:pt x="88" y="249"/>
                  </a:cubicBezTo>
                  <a:cubicBezTo>
                    <a:pt x="145" y="305"/>
                    <a:pt x="221" y="337"/>
                    <a:pt x="301" y="337"/>
                  </a:cubicBezTo>
                  <a:lnTo>
                    <a:pt x="503" y="337"/>
                  </a:lnTo>
                  <a:close/>
                  <a:moveTo>
                    <a:pt x="503" y="337"/>
                  </a:moveTo>
                  <a:cubicBezTo>
                    <a:pt x="503" y="337"/>
                    <a:pt x="503" y="337"/>
                    <a:pt x="503" y="3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30" name="Freeform 30">
            <a:extLst>
              <a:ext uri="{FF2B5EF4-FFF2-40B4-BE49-F238E27FC236}">
                <a16:creationId xmlns:a16="http://schemas.microsoft.com/office/drawing/2014/main" id="{7F4E8507-E329-480A-929A-4B38CAE71437}"/>
              </a:ext>
            </a:extLst>
          </p:cNvPr>
          <p:cNvSpPr>
            <a:spLocks noEditPoints="1"/>
          </p:cNvSpPr>
          <p:nvPr/>
        </p:nvSpPr>
        <p:spPr bwMode="auto">
          <a:xfrm>
            <a:off x="4427538" y="2149625"/>
            <a:ext cx="241787" cy="362206"/>
          </a:xfrm>
          <a:custGeom>
            <a:avLst/>
            <a:gdLst>
              <a:gd name="T0" fmla="*/ 0 w 510"/>
              <a:gd name="T1" fmla="*/ 0 h 764"/>
              <a:gd name="T2" fmla="*/ 0 w 510"/>
              <a:gd name="T3" fmla="*/ 764 h 764"/>
              <a:gd name="T4" fmla="*/ 204 w 510"/>
              <a:gd name="T5" fmla="*/ 764 h 764"/>
              <a:gd name="T6" fmla="*/ 204 w 510"/>
              <a:gd name="T7" fmla="*/ 610 h 764"/>
              <a:gd name="T8" fmla="*/ 306 w 510"/>
              <a:gd name="T9" fmla="*/ 610 h 764"/>
              <a:gd name="T10" fmla="*/ 306 w 510"/>
              <a:gd name="T11" fmla="*/ 764 h 764"/>
              <a:gd name="T12" fmla="*/ 510 w 510"/>
              <a:gd name="T13" fmla="*/ 764 h 764"/>
              <a:gd name="T14" fmla="*/ 510 w 510"/>
              <a:gd name="T15" fmla="*/ 0 h 764"/>
              <a:gd name="T16" fmla="*/ 0 w 510"/>
              <a:gd name="T17" fmla="*/ 0 h 764"/>
              <a:gd name="T18" fmla="*/ 153 w 510"/>
              <a:gd name="T19" fmla="*/ 484 h 764"/>
              <a:gd name="T20" fmla="*/ 50 w 510"/>
              <a:gd name="T21" fmla="*/ 484 h 764"/>
              <a:gd name="T22" fmla="*/ 50 w 510"/>
              <a:gd name="T23" fmla="*/ 332 h 764"/>
              <a:gd name="T24" fmla="*/ 153 w 510"/>
              <a:gd name="T25" fmla="*/ 332 h 764"/>
              <a:gd name="T26" fmla="*/ 153 w 510"/>
              <a:gd name="T27" fmla="*/ 484 h 764"/>
              <a:gd name="T28" fmla="*/ 153 w 510"/>
              <a:gd name="T29" fmla="*/ 230 h 764"/>
              <a:gd name="T30" fmla="*/ 50 w 510"/>
              <a:gd name="T31" fmla="*/ 230 h 764"/>
              <a:gd name="T32" fmla="*/ 50 w 510"/>
              <a:gd name="T33" fmla="*/ 78 h 764"/>
              <a:gd name="T34" fmla="*/ 153 w 510"/>
              <a:gd name="T35" fmla="*/ 78 h 764"/>
              <a:gd name="T36" fmla="*/ 153 w 510"/>
              <a:gd name="T37" fmla="*/ 230 h 764"/>
              <a:gd name="T38" fmla="*/ 306 w 510"/>
              <a:gd name="T39" fmla="*/ 484 h 764"/>
              <a:gd name="T40" fmla="*/ 204 w 510"/>
              <a:gd name="T41" fmla="*/ 484 h 764"/>
              <a:gd name="T42" fmla="*/ 204 w 510"/>
              <a:gd name="T43" fmla="*/ 332 h 764"/>
              <a:gd name="T44" fmla="*/ 306 w 510"/>
              <a:gd name="T45" fmla="*/ 332 h 764"/>
              <a:gd name="T46" fmla="*/ 306 w 510"/>
              <a:gd name="T47" fmla="*/ 484 h 764"/>
              <a:gd name="T48" fmla="*/ 306 w 510"/>
              <a:gd name="T49" fmla="*/ 230 h 764"/>
              <a:gd name="T50" fmla="*/ 204 w 510"/>
              <a:gd name="T51" fmla="*/ 230 h 764"/>
              <a:gd name="T52" fmla="*/ 204 w 510"/>
              <a:gd name="T53" fmla="*/ 78 h 764"/>
              <a:gd name="T54" fmla="*/ 306 w 510"/>
              <a:gd name="T55" fmla="*/ 78 h 764"/>
              <a:gd name="T56" fmla="*/ 306 w 510"/>
              <a:gd name="T57" fmla="*/ 230 h 764"/>
              <a:gd name="T58" fmla="*/ 460 w 510"/>
              <a:gd name="T59" fmla="*/ 484 h 764"/>
              <a:gd name="T60" fmla="*/ 357 w 510"/>
              <a:gd name="T61" fmla="*/ 484 h 764"/>
              <a:gd name="T62" fmla="*/ 357 w 510"/>
              <a:gd name="T63" fmla="*/ 332 h 764"/>
              <a:gd name="T64" fmla="*/ 460 w 510"/>
              <a:gd name="T65" fmla="*/ 332 h 764"/>
              <a:gd name="T66" fmla="*/ 460 w 510"/>
              <a:gd name="T67" fmla="*/ 484 h 764"/>
              <a:gd name="T68" fmla="*/ 460 w 510"/>
              <a:gd name="T69" fmla="*/ 230 h 764"/>
              <a:gd name="T70" fmla="*/ 357 w 510"/>
              <a:gd name="T71" fmla="*/ 230 h 764"/>
              <a:gd name="T72" fmla="*/ 357 w 510"/>
              <a:gd name="T73" fmla="*/ 78 h 764"/>
              <a:gd name="T74" fmla="*/ 460 w 510"/>
              <a:gd name="T75" fmla="*/ 78 h 764"/>
              <a:gd name="T76" fmla="*/ 460 w 510"/>
              <a:gd name="T77" fmla="*/ 230 h 764"/>
              <a:gd name="T78" fmla="*/ 460 w 510"/>
              <a:gd name="T79" fmla="*/ 230 h 764"/>
              <a:gd name="T80" fmla="*/ 460 w 510"/>
              <a:gd name="T81" fmla="*/ 23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 h="764">
                <a:moveTo>
                  <a:pt x="0" y="0"/>
                </a:moveTo>
                <a:lnTo>
                  <a:pt x="0" y="764"/>
                </a:lnTo>
                <a:lnTo>
                  <a:pt x="204" y="764"/>
                </a:lnTo>
                <a:lnTo>
                  <a:pt x="204" y="610"/>
                </a:lnTo>
                <a:lnTo>
                  <a:pt x="306" y="610"/>
                </a:lnTo>
                <a:lnTo>
                  <a:pt x="306" y="764"/>
                </a:lnTo>
                <a:lnTo>
                  <a:pt x="510" y="764"/>
                </a:lnTo>
                <a:lnTo>
                  <a:pt x="510" y="0"/>
                </a:lnTo>
                <a:lnTo>
                  <a:pt x="0" y="0"/>
                </a:lnTo>
                <a:close/>
                <a:moveTo>
                  <a:pt x="153" y="484"/>
                </a:moveTo>
                <a:lnTo>
                  <a:pt x="50" y="484"/>
                </a:lnTo>
                <a:lnTo>
                  <a:pt x="50" y="332"/>
                </a:lnTo>
                <a:lnTo>
                  <a:pt x="153" y="332"/>
                </a:lnTo>
                <a:lnTo>
                  <a:pt x="153" y="484"/>
                </a:lnTo>
                <a:close/>
                <a:moveTo>
                  <a:pt x="153" y="230"/>
                </a:moveTo>
                <a:lnTo>
                  <a:pt x="50" y="230"/>
                </a:lnTo>
                <a:lnTo>
                  <a:pt x="50" y="78"/>
                </a:lnTo>
                <a:lnTo>
                  <a:pt x="153" y="78"/>
                </a:lnTo>
                <a:lnTo>
                  <a:pt x="153" y="230"/>
                </a:lnTo>
                <a:close/>
                <a:moveTo>
                  <a:pt x="306" y="484"/>
                </a:moveTo>
                <a:lnTo>
                  <a:pt x="204" y="484"/>
                </a:lnTo>
                <a:lnTo>
                  <a:pt x="204" y="332"/>
                </a:lnTo>
                <a:lnTo>
                  <a:pt x="306" y="332"/>
                </a:lnTo>
                <a:lnTo>
                  <a:pt x="306" y="484"/>
                </a:lnTo>
                <a:close/>
                <a:moveTo>
                  <a:pt x="306" y="230"/>
                </a:moveTo>
                <a:lnTo>
                  <a:pt x="204" y="230"/>
                </a:lnTo>
                <a:lnTo>
                  <a:pt x="204" y="78"/>
                </a:lnTo>
                <a:lnTo>
                  <a:pt x="306" y="78"/>
                </a:lnTo>
                <a:lnTo>
                  <a:pt x="306" y="230"/>
                </a:lnTo>
                <a:close/>
                <a:moveTo>
                  <a:pt x="460" y="484"/>
                </a:moveTo>
                <a:lnTo>
                  <a:pt x="357" y="484"/>
                </a:lnTo>
                <a:lnTo>
                  <a:pt x="357" y="332"/>
                </a:lnTo>
                <a:lnTo>
                  <a:pt x="460" y="332"/>
                </a:lnTo>
                <a:lnTo>
                  <a:pt x="460" y="484"/>
                </a:lnTo>
                <a:close/>
                <a:moveTo>
                  <a:pt x="460" y="230"/>
                </a:moveTo>
                <a:lnTo>
                  <a:pt x="357" y="230"/>
                </a:lnTo>
                <a:lnTo>
                  <a:pt x="357" y="78"/>
                </a:lnTo>
                <a:lnTo>
                  <a:pt x="460" y="78"/>
                </a:lnTo>
                <a:lnTo>
                  <a:pt x="460" y="230"/>
                </a:lnTo>
                <a:close/>
                <a:moveTo>
                  <a:pt x="460" y="230"/>
                </a:moveTo>
                <a:lnTo>
                  <a:pt x="460" y="23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33352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23FB-533E-0949-93AD-69ACCB84F0AC}"/>
              </a:ext>
            </a:extLst>
          </p:cNvPr>
          <p:cNvSpPr>
            <a:spLocks noGrp="1"/>
          </p:cNvSpPr>
          <p:nvPr>
            <p:ph type="title"/>
          </p:nvPr>
        </p:nvSpPr>
        <p:spPr/>
        <p:txBody>
          <a:bodyPr/>
          <a:lstStyle/>
          <a:p>
            <a:r>
              <a:rPr lang="en-US" dirty="0"/>
              <a:t>Cloud Migration Services</a:t>
            </a:r>
          </a:p>
        </p:txBody>
      </p:sp>
      <p:sp>
        <p:nvSpPr>
          <p:cNvPr id="12" name="Freeform 10">
            <a:extLst>
              <a:ext uri="{FF2B5EF4-FFF2-40B4-BE49-F238E27FC236}">
                <a16:creationId xmlns:a16="http://schemas.microsoft.com/office/drawing/2014/main" id="{44BA9055-A5A0-4DCE-B02A-B8C402780BB5}"/>
              </a:ext>
            </a:extLst>
          </p:cNvPr>
          <p:cNvSpPr>
            <a:spLocks/>
          </p:cNvSpPr>
          <p:nvPr/>
        </p:nvSpPr>
        <p:spPr bwMode="auto">
          <a:xfrm>
            <a:off x="6797675" y="1779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36" name="Shape 5135">
            <a:extLst>
              <a:ext uri="{FF2B5EF4-FFF2-40B4-BE49-F238E27FC236}">
                <a16:creationId xmlns:a16="http://schemas.microsoft.com/office/drawing/2014/main" id="{94A39789-8062-4447-8EB4-A9357519A6A1}"/>
              </a:ext>
            </a:extLst>
          </p:cNvPr>
          <p:cNvSpPr/>
          <p:nvPr/>
        </p:nvSpPr>
        <p:spPr>
          <a:xfrm>
            <a:off x="1242071" y="1023938"/>
            <a:ext cx="6887509" cy="3579812"/>
          </a:xfrm>
          <a:prstGeom prst="swooshArrow">
            <a:avLst>
              <a:gd name="adj1" fmla="val 25000"/>
              <a:gd name="adj2" fmla="val 25000"/>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37" name="Oval 5136">
            <a:extLst>
              <a:ext uri="{FF2B5EF4-FFF2-40B4-BE49-F238E27FC236}">
                <a16:creationId xmlns:a16="http://schemas.microsoft.com/office/drawing/2014/main" id="{975A30C6-481A-43DD-BA50-B00884AD82CA}"/>
              </a:ext>
            </a:extLst>
          </p:cNvPr>
          <p:cNvSpPr/>
          <p:nvPr/>
        </p:nvSpPr>
        <p:spPr>
          <a:xfrm>
            <a:off x="2094582" y="3467939"/>
            <a:ext cx="270000" cy="270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39" name="Oval 5138">
            <a:extLst>
              <a:ext uri="{FF2B5EF4-FFF2-40B4-BE49-F238E27FC236}">
                <a16:creationId xmlns:a16="http://schemas.microsoft.com/office/drawing/2014/main" id="{C12273C9-1C1A-4FCB-8764-FE831524C9A9}"/>
              </a:ext>
            </a:extLst>
          </p:cNvPr>
          <p:cNvSpPr/>
          <p:nvPr/>
        </p:nvSpPr>
        <p:spPr>
          <a:xfrm>
            <a:off x="3142627" y="2850732"/>
            <a:ext cx="270000" cy="270000"/>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41" name="Oval 5140">
            <a:extLst>
              <a:ext uri="{FF2B5EF4-FFF2-40B4-BE49-F238E27FC236}">
                <a16:creationId xmlns:a16="http://schemas.microsoft.com/office/drawing/2014/main" id="{CD65598C-166F-4CE9-BE20-1EB7E9A3A819}"/>
              </a:ext>
            </a:extLst>
          </p:cNvPr>
          <p:cNvSpPr/>
          <p:nvPr/>
        </p:nvSpPr>
        <p:spPr>
          <a:xfrm>
            <a:off x="4253314" y="2414562"/>
            <a:ext cx="270000" cy="27000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43" name="Oval 5142">
            <a:extLst>
              <a:ext uri="{FF2B5EF4-FFF2-40B4-BE49-F238E27FC236}">
                <a16:creationId xmlns:a16="http://schemas.microsoft.com/office/drawing/2014/main" id="{6B6F312A-7CBC-4B8B-923E-CA3B99EFF8E6}"/>
              </a:ext>
            </a:extLst>
          </p:cNvPr>
          <p:cNvSpPr/>
          <p:nvPr/>
        </p:nvSpPr>
        <p:spPr>
          <a:xfrm>
            <a:off x="5403673" y="2078939"/>
            <a:ext cx="270000" cy="270000"/>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45" name="Oval 5144">
            <a:extLst>
              <a:ext uri="{FF2B5EF4-FFF2-40B4-BE49-F238E27FC236}">
                <a16:creationId xmlns:a16="http://schemas.microsoft.com/office/drawing/2014/main" id="{370079D3-29B7-49BE-81C0-00CD2D3713F2}"/>
              </a:ext>
            </a:extLst>
          </p:cNvPr>
          <p:cNvSpPr/>
          <p:nvPr/>
        </p:nvSpPr>
        <p:spPr>
          <a:xfrm>
            <a:off x="6528970" y="1864753"/>
            <a:ext cx="270000" cy="270000"/>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9" name="Group 38">
            <a:extLst>
              <a:ext uri="{FF2B5EF4-FFF2-40B4-BE49-F238E27FC236}">
                <a16:creationId xmlns:a16="http://schemas.microsoft.com/office/drawing/2014/main" id="{B047FDF3-69C0-41FF-92F0-084E1D9C2280}"/>
              </a:ext>
            </a:extLst>
          </p:cNvPr>
          <p:cNvGrpSpPr/>
          <p:nvPr/>
        </p:nvGrpSpPr>
        <p:grpSpPr>
          <a:xfrm>
            <a:off x="431234" y="3865469"/>
            <a:ext cx="990092" cy="990092"/>
            <a:chOff x="358775" y="3696208"/>
            <a:chExt cx="990092" cy="990092"/>
          </a:xfrm>
        </p:grpSpPr>
        <p:sp>
          <p:nvSpPr>
            <p:cNvPr id="31" name="Rectangle 30">
              <a:extLst>
                <a:ext uri="{FF2B5EF4-FFF2-40B4-BE49-F238E27FC236}">
                  <a16:creationId xmlns:a16="http://schemas.microsoft.com/office/drawing/2014/main" id="{582B17E9-E50A-4D74-AFE7-EA27E461BF0D}"/>
                </a:ext>
              </a:extLst>
            </p:cNvPr>
            <p:cNvSpPr/>
            <p:nvPr/>
          </p:nvSpPr>
          <p:spPr>
            <a:xfrm>
              <a:off x="358775" y="3696208"/>
              <a:ext cx="990092" cy="9900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0" name="Picture 29">
              <a:extLst>
                <a:ext uri="{FF2B5EF4-FFF2-40B4-BE49-F238E27FC236}">
                  <a16:creationId xmlns:a16="http://schemas.microsoft.com/office/drawing/2014/main" id="{CAC6E112-8BB5-4B08-85B1-C72677A74D1D}"/>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4499" y="3754865"/>
              <a:ext cx="558642" cy="558642"/>
            </a:xfrm>
            <a:prstGeom prst="rect">
              <a:avLst/>
            </a:prstGeom>
          </p:spPr>
        </p:pic>
        <p:sp>
          <p:nvSpPr>
            <p:cNvPr id="5120" name="TextBox 5119">
              <a:extLst>
                <a:ext uri="{FF2B5EF4-FFF2-40B4-BE49-F238E27FC236}">
                  <a16:creationId xmlns:a16="http://schemas.microsoft.com/office/drawing/2014/main" id="{C2EEA2A3-FC28-4957-AF7E-32F09A489BA0}"/>
                </a:ext>
              </a:extLst>
            </p:cNvPr>
            <p:cNvSpPr txBox="1"/>
            <p:nvPr/>
          </p:nvSpPr>
          <p:spPr>
            <a:xfrm>
              <a:off x="440886" y="4283292"/>
              <a:ext cx="825867" cy="400110"/>
            </a:xfrm>
            <a:prstGeom prst="rect">
              <a:avLst/>
            </a:prstGeom>
            <a:noFill/>
          </p:spPr>
          <p:txBody>
            <a:bodyPr wrap="none" rtlCol="0">
              <a:spAutoFit/>
            </a:bodyPr>
            <a:lstStyle/>
            <a:p>
              <a:pPr algn="ctr"/>
              <a:r>
                <a:rPr lang="en-IN" sz="1000" dirty="0"/>
                <a:t>Customer</a:t>
              </a:r>
              <a:br>
                <a:rPr lang="en-IN" sz="1000" dirty="0"/>
              </a:br>
              <a:r>
                <a:rPr lang="en-IN" sz="1000" dirty="0"/>
                <a:t>Datacenter</a:t>
              </a:r>
            </a:p>
          </p:txBody>
        </p:sp>
      </p:grpSp>
      <p:sp>
        <p:nvSpPr>
          <p:cNvPr id="47" name="TextBox 46">
            <a:extLst>
              <a:ext uri="{FF2B5EF4-FFF2-40B4-BE49-F238E27FC236}">
                <a16:creationId xmlns:a16="http://schemas.microsoft.com/office/drawing/2014/main" id="{FEC63C9E-BFF5-4472-B30A-394506C1ED91}"/>
              </a:ext>
            </a:extLst>
          </p:cNvPr>
          <p:cNvSpPr txBox="1"/>
          <p:nvPr/>
        </p:nvSpPr>
        <p:spPr>
          <a:xfrm>
            <a:off x="2016437" y="3865469"/>
            <a:ext cx="1326481" cy="1169551"/>
          </a:xfrm>
          <a:prstGeom prst="rect">
            <a:avLst/>
          </a:prstGeom>
          <a:noFill/>
        </p:spPr>
        <p:txBody>
          <a:bodyPr wrap="square" rtlCol="0">
            <a:spAutoFit/>
          </a:bodyPr>
          <a:lstStyle/>
          <a:p>
            <a:r>
              <a:rPr lang="en-US" sz="1000" b="1" dirty="0"/>
              <a:t>Discover apps</a:t>
            </a:r>
          </a:p>
          <a:p>
            <a:r>
              <a:rPr lang="en-US" sz="1000" dirty="0"/>
              <a:t>Identify network flow between apps, discover services, app tiers and, VMs/servers that comprise the apps</a:t>
            </a:r>
          </a:p>
        </p:txBody>
      </p:sp>
      <p:sp>
        <p:nvSpPr>
          <p:cNvPr id="48" name="TextBox 47">
            <a:extLst>
              <a:ext uri="{FF2B5EF4-FFF2-40B4-BE49-F238E27FC236}">
                <a16:creationId xmlns:a16="http://schemas.microsoft.com/office/drawing/2014/main" id="{B70FDF74-7A41-401B-9B9F-C41D9FE3938F}"/>
              </a:ext>
            </a:extLst>
          </p:cNvPr>
          <p:cNvSpPr txBox="1"/>
          <p:nvPr/>
        </p:nvSpPr>
        <p:spPr>
          <a:xfrm>
            <a:off x="3252009" y="3247033"/>
            <a:ext cx="1281132" cy="1477328"/>
          </a:xfrm>
          <a:prstGeom prst="rect">
            <a:avLst/>
          </a:prstGeom>
          <a:noFill/>
        </p:spPr>
        <p:txBody>
          <a:bodyPr wrap="square" rtlCol="0">
            <a:spAutoFit/>
          </a:bodyPr>
          <a:lstStyle/>
          <a:p>
            <a:r>
              <a:rPr lang="en-US" sz="1000" b="1" dirty="0"/>
              <a:t>Analyze apps</a:t>
            </a:r>
          </a:p>
          <a:p>
            <a:r>
              <a:rPr lang="en-US" sz="1000" dirty="0"/>
              <a:t>Understand the complexity of moving each app and the dependencies between tiers of the app as well as external entities </a:t>
            </a:r>
          </a:p>
        </p:txBody>
      </p:sp>
      <p:sp>
        <p:nvSpPr>
          <p:cNvPr id="49" name="TextBox 48">
            <a:extLst>
              <a:ext uri="{FF2B5EF4-FFF2-40B4-BE49-F238E27FC236}">
                <a16:creationId xmlns:a16="http://schemas.microsoft.com/office/drawing/2014/main" id="{A526A4F0-C7F7-4186-AA45-416426F57014}"/>
              </a:ext>
            </a:extLst>
          </p:cNvPr>
          <p:cNvSpPr txBox="1"/>
          <p:nvPr/>
        </p:nvSpPr>
        <p:spPr>
          <a:xfrm>
            <a:off x="4442232" y="2909040"/>
            <a:ext cx="1187349" cy="1323439"/>
          </a:xfrm>
          <a:prstGeom prst="rect">
            <a:avLst/>
          </a:prstGeom>
          <a:noFill/>
        </p:spPr>
        <p:txBody>
          <a:bodyPr wrap="square" rtlCol="0">
            <a:spAutoFit/>
          </a:bodyPr>
          <a:lstStyle/>
          <a:p>
            <a:r>
              <a:rPr lang="en-US" sz="1000" b="1" dirty="0"/>
              <a:t>Migrate apps</a:t>
            </a:r>
          </a:p>
          <a:p>
            <a:r>
              <a:rPr lang="en-US" sz="1000" dirty="0"/>
              <a:t>Move workloads at scale using cold, warm or live migration across a WAN optimized layer 2 network stretch</a:t>
            </a:r>
          </a:p>
        </p:txBody>
      </p:sp>
      <p:sp>
        <p:nvSpPr>
          <p:cNvPr id="50" name="TextBox 49">
            <a:extLst>
              <a:ext uri="{FF2B5EF4-FFF2-40B4-BE49-F238E27FC236}">
                <a16:creationId xmlns:a16="http://schemas.microsoft.com/office/drawing/2014/main" id="{BBA622C7-1A06-4AFF-8C46-542BD556ED39}"/>
              </a:ext>
            </a:extLst>
          </p:cNvPr>
          <p:cNvSpPr txBox="1"/>
          <p:nvPr/>
        </p:nvSpPr>
        <p:spPr>
          <a:xfrm>
            <a:off x="5538673" y="2551946"/>
            <a:ext cx="1241267" cy="1785104"/>
          </a:xfrm>
          <a:prstGeom prst="rect">
            <a:avLst/>
          </a:prstGeom>
          <a:noFill/>
        </p:spPr>
        <p:txBody>
          <a:bodyPr wrap="square" rtlCol="0">
            <a:spAutoFit/>
          </a:bodyPr>
          <a:lstStyle/>
          <a:p>
            <a:r>
              <a:rPr lang="en-US" sz="1000" b="1" dirty="0"/>
              <a:t>Secure apps</a:t>
            </a:r>
          </a:p>
          <a:p>
            <a:r>
              <a:rPr lang="en-US" sz="1000" dirty="0"/>
              <a:t>Identify &amp; implement consistent security policies and micro-segmentation between VM/apps enabling a “zero trust” security posture</a:t>
            </a:r>
          </a:p>
        </p:txBody>
      </p:sp>
      <p:sp>
        <p:nvSpPr>
          <p:cNvPr id="51" name="TextBox 50">
            <a:extLst>
              <a:ext uri="{FF2B5EF4-FFF2-40B4-BE49-F238E27FC236}">
                <a16:creationId xmlns:a16="http://schemas.microsoft.com/office/drawing/2014/main" id="{57B81BDD-33B7-4214-8093-507BB84CE902}"/>
              </a:ext>
            </a:extLst>
          </p:cNvPr>
          <p:cNvSpPr txBox="1"/>
          <p:nvPr/>
        </p:nvSpPr>
        <p:spPr>
          <a:xfrm>
            <a:off x="6689032" y="2415932"/>
            <a:ext cx="1241267" cy="1169551"/>
          </a:xfrm>
          <a:prstGeom prst="rect">
            <a:avLst/>
          </a:prstGeom>
          <a:noFill/>
        </p:spPr>
        <p:txBody>
          <a:bodyPr wrap="square" rtlCol="0">
            <a:spAutoFit/>
          </a:bodyPr>
          <a:lstStyle/>
          <a:p>
            <a:r>
              <a:rPr lang="en-US" sz="1000" b="1" dirty="0"/>
              <a:t>Optimize apps</a:t>
            </a:r>
          </a:p>
          <a:p>
            <a:r>
              <a:rPr lang="en-US" sz="1000" dirty="0"/>
              <a:t>Optimize capacity, performance and configurations across multi-cloud environments</a:t>
            </a:r>
          </a:p>
        </p:txBody>
      </p:sp>
      <p:pic>
        <p:nvPicPr>
          <p:cNvPr id="5148" name="Picture 5147" descr="A close up of a logo&#10;&#10;Description generated with very high confidence">
            <a:extLst>
              <a:ext uri="{FF2B5EF4-FFF2-40B4-BE49-F238E27FC236}">
                <a16:creationId xmlns:a16="http://schemas.microsoft.com/office/drawing/2014/main" id="{D75BEA87-FE40-41D4-A085-87766630F0E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80691" y="2300188"/>
            <a:ext cx="377343" cy="377343"/>
          </a:xfrm>
          <a:prstGeom prst="rect">
            <a:avLst/>
          </a:prstGeom>
        </p:spPr>
      </p:pic>
      <p:pic>
        <p:nvPicPr>
          <p:cNvPr id="5150" name="Picture 5149" descr="A close up of a logo&#10;&#10;Description generated with very high confidence">
            <a:extLst>
              <a:ext uri="{FF2B5EF4-FFF2-40B4-BE49-F238E27FC236}">
                <a16:creationId xmlns:a16="http://schemas.microsoft.com/office/drawing/2014/main" id="{5F214268-CFEC-4E6C-AD92-D4F249FE7A7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59734" y="2913897"/>
            <a:ext cx="477361" cy="477361"/>
          </a:xfrm>
          <a:prstGeom prst="rect">
            <a:avLst/>
          </a:prstGeom>
        </p:spPr>
      </p:pic>
      <p:pic>
        <p:nvPicPr>
          <p:cNvPr id="32" name="Picture 31" descr="A black sign with white text&#10;&#10;Description generated with high confidence">
            <a:extLst>
              <a:ext uri="{FF2B5EF4-FFF2-40B4-BE49-F238E27FC236}">
                <a16:creationId xmlns:a16="http://schemas.microsoft.com/office/drawing/2014/main" id="{E8E95FF9-7C6C-4565-AF5D-1C37DA8D434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87788" y="1711305"/>
            <a:ext cx="539750" cy="53975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18AC62A6-768D-411B-B91B-604CA1E613FB}"/>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44115" y="1299168"/>
            <a:ext cx="594558" cy="594558"/>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4CEDA808-A942-4954-BDAA-B772AC5BD53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54808" y="1039413"/>
            <a:ext cx="544162" cy="544162"/>
          </a:xfrm>
          <a:prstGeom prst="rect">
            <a:avLst/>
          </a:prstGeom>
        </p:spPr>
      </p:pic>
      <p:sp>
        <p:nvSpPr>
          <p:cNvPr id="79" name="Rectangle 78">
            <a:extLst>
              <a:ext uri="{FF2B5EF4-FFF2-40B4-BE49-F238E27FC236}">
                <a16:creationId xmlns:a16="http://schemas.microsoft.com/office/drawing/2014/main" id="{51CC76B6-94D4-4A3C-B11F-D1A3996202D5}"/>
              </a:ext>
            </a:extLst>
          </p:cNvPr>
          <p:cNvSpPr/>
          <p:nvPr/>
        </p:nvSpPr>
        <p:spPr>
          <a:xfrm>
            <a:off x="7992602" y="1039413"/>
            <a:ext cx="990092" cy="9900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1" name="TextBox 80">
            <a:extLst>
              <a:ext uri="{FF2B5EF4-FFF2-40B4-BE49-F238E27FC236}">
                <a16:creationId xmlns:a16="http://schemas.microsoft.com/office/drawing/2014/main" id="{146748F2-DF41-4C2B-B347-8CF3E55AE4AA}"/>
              </a:ext>
            </a:extLst>
          </p:cNvPr>
          <p:cNvSpPr txBox="1"/>
          <p:nvPr/>
        </p:nvSpPr>
        <p:spPr>
          <a:xfrm>
            <a:off x="8039562" y="1710098"/>
            <a:ext cx="838692" cy="246221"/>
          </a:xfrm>
          <a:prstGeom prst="rect">
            <a:avLst/>
          </a:prstGeom>
          <a:noFill/>
        </p:spPr>
        <p:txBody>
          <a:bodyPr wrap="none" rtlCol="0">
            <a:spAutoFit/>
          </a:bodyPr>
          <a:lstStyle/>
          <a:p>
            <a:pPr algn="ctr"/>
            <a:r>
              <a:rPr lang="en-IN" sz="1000" dirty="0"/>
              <a:t>Multi Cloud</a:t>
            </a:r>
          </a:p>
        </p:txBody>
      </p:sp>
      <p:pic>
        <p:nvPicPr>
          <p:cNvPr id="41" name="Picture 40" descr="A close up of a logo&#10;&#10;Description generated with very high confidence">
            <a:extLst>
              <a:ext uri="{FF2B5EF4-FFF2-40B4-BE49-F238E27FC236}">
                <a16:creationId xmlns:a16="http://schemas.microsoft.com/office/drawing/2014/main" id="{5576AF0E-8DF7-47E6-B83B-E1E2D6371E07}"/>
              </a:ext>
            </a:extLst>
          </p:cNvPr>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215507" y="1134963"/>
            <a:ext cx="523690" cy="523690"/>
          </a:xfrm>
          <a:prstGeom prst="rect">
            <a:avLst/>
          </a:prstGeom>
        </p:spPr>
      </p:pic>
    </p:spTree>
    <p:extLst>
      <p:ext uri="{BB962C8B-B14F-4D97-AF65-F5344CB8AC3E}">
        <p14:creationId xmlns:p14="http://schemas.microsoft.com/office/powerpoint/2010/main" val="210237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Rectangle 14346">
            <a:extLst>
              <a:ext uri="{FF2B5EF4-FFF2-40B4-BE49-F238E27FC236}">
                <a16:creationId xmlns:a16="http://schemas.microsoft.com/office/drawing/2014/main" id="{AB0C5F18-6BDD-43F8-816A-B7ACD4492314}"/>
              </a:ext>
            </a:extLst>
          </p:cNvPr>
          <p:cNvSpPr/>
          <p:nvPr/>
        </p:nvSpPr>
        <p:spPr>
          <a:xfrm>
            <a:off x="2031365" y="3014662"/>
            <a:ext cx="6752273" cy="9205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4" name="Rectangle 103">
            <a:extLst>
              <a:ext uri="{FF2B5EF4-FFF2-40B4-BE49-F238E27FC236}">
                <a16:creationId xmlns:a16="http://schemas.microsoft.com/office/drawing/2014/main" id="{D189FDA6-DEF3-4CAA-9D84-3FE2B2EAE2ED}"/>
              </a:ext>
            </a:extLst>
          </p:cNvPr>
          <p:cNvSpPr/>
          <p:nvPr/>
        </p:nvSpPr>
        <p:spPr>
          <a:xfrm>
            <a:off x="2031365" y="3919595"/>
            <a:ext cx="6752273" cy="9205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txBody>
          <a:bodyPr/>
          <a:lstStyle/>
          <a:p>
            <a:r>
              <a:rPr lang="en-IN" dirty="0"/>
              <a:t>EXECUTION CAPABILITIES and credentials</a:t>
            </a:r>
          </a:p>
        </p:txBody>
      </p:sp>
      <p:sp>
        <p:nvSpPr>
          <p:cNvPr id="14340" name="AutoShape 4"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2" name="AutoShape 6"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4" name="AutoShape 8"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6" name="AutoShape 10"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8" name="AutoShape 12"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50" name="AutoShape 14" descr="Image result for dhfl pramerica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358" name="Picture 22" descr="Image result for max bupa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147" y="3310447"/>
            <a:ext cx="1122589" cy="317693"/>
          </a:xfrm>
          <a:prstGeom prst="rect">
            <a:avLst/>
          </a:prstGeom>
          <a:noFill/>
        </p:spPr>
      </p:pic>
      <p:pic>
        <p:nvPicPr>
          <p:cNvPr id="12298" name="Picture 10" descr="Image result for dhfl general insur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8900" y="3165275"/>
            <a:ext cx="588037" cy="650121"/>
          </a:xfrm>
          <a:prstGeom prst="rect">
            <a:avLst/>
          </a:prstGeom>
          <a:noFill/>
        </p:spPr>
      </p:pic>
      <p:sp>
        <p:nvSpPr>
          <p:cNvPr id="90" name="Freeform 5">
            <a:extLst>
              <a:ext uri="{FF2B5EF4-FFF2-40B4-BE49-F238E27FC236}">
                <a16:creationId xmlns:a16="http://schemas.microsoft.com/office/drawing/2014/main" id="{73E49CB6-CB48-473C-94F0-044CF65DF60E}"/>
              </a:ext>
            </a:extLst>
          </p:cNvPr>
          <p:cNvSpPr>
            <a:spLocks/>
          </p:cNvSpPr>
          <p:nvPr/>
        </p:nvSpPr>
        <p:spPr bwMode="auto">
          <a:xfrm>
            <a:off x="368299" y="3014662"/>
            <a:ext cx="2209165" cy="909264"/>
          </a:xfrm>
          <a:custGeom>
            <a:avLst/>
            <a:gdLst>
              <a:gd name="T0" fmla="*/ 0 w 1496"/>
              <a:gd name="T1" fmla="*/ 541 h 541"/>
              <a:gd name="T2" fmla="*/ 1324 w 1496"/>
              <a:gd name="T3" fmla="*/ 541 h 541"/>
              <a:gd name="T4" fmla="*/ 1496 w 1496"/>
              <a:gd name="T5" fmla="*/ 271 h 541"/>
              <a:gd name="T6" fmla="*/ 1496 w 1496"/>
              <a:gd name="T7" fmla="*/ 271 h 541"/>
              <a:gd name="T8" fmla="*/ 1324 w 1496"/>
              <a:gd name="T9" fmla="*/ 0 h 541"/>
              <a:gd name="T10" fmla="*/ 0 w 1496"/>
              <a:gd name="T11" fmla="*/ 0 h 541"/>
              <a:gd name="T12" fmla="*/ 0 w 1496"/>
              <a:gd name="T13" fmla="*/ 541 h 541"/>
            </a:gdLst>
            <a:ahLst/>
            <a:cxnLst>
              <a:cxn ang="0">
                <a:pos x="T0" y="T1"/>
              </a:cxn>
              <a:cxn ang="0">
                <a:pos x="T2" y="T3"/>
              </a:cxn>
              <a:cxn ang="0">
                <a:pos x="T4" y="T5"/>
              </a:cxn>
              <a:cxn ang="0">
                <a:pos x="T6" y="T7"/>
              </a:cxn>
              <a:cxn ang="0">
                <a:pos x="T8" y="T9"/>
              </a:cxn>
              <a:cxn ang="0">
                <a:pos x="T10" y="T11"/>
              </a:cxn>
              <a:cxn ang="0">
                <a:pos x="T12" y="T13"/>
              </a:cxn>
            </a:cxnLst>
            <a:rect l="0" t="0" r="r" b="b"/>
            <a:pathLst>
              <a:path w="1496" h="541">
                <a:moveTo>
                  <a:pt x="0" y="541"/>
                </a:moveTo>
                <a:lnTo>
                  <a:pt x="1324" y="541"/>
                </a:lnTo>
                <a:lnTo>
                  <a:pt x="1496" y="271"/>
                </a:lnTo>
                <a:lnTo>
                  <a:pt x="1496" y="271"/>
                </a:lnTo>
                <a:lnTo>
                  <a:pt x="1324" y="0"/>
                </a:lnTo>
                <a:lnTo>
                  <a:pt x="0" y="0"/>
                </a:lnTo>
                <a:lnTo>
                  <a:pt x="0" y="541"/>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91" name="Freeform 7">
            <a:extLst>
              <a:ext uri="{FF2B5EF4-FFF2-40B4-BE49-F238E27FC236}">
                <a16:creationId xmlns:a16="http://schemas.microsoft.com/office/drawing/2014/main" id="{B67C159B-9CA3-45C3-8E6E-335300649166}"/>
              </a:ext>
            </a:extLst>
          </p:cNvPr>
          <p:cNvSpPr>
            <a:spLocks/>
          </p:cNvSpPr>
          <p:nvPr/>
        </p:nvSpPr>
        <p:spPr bwMode="auto">
          <a:xfrm>
            <a:off x="368297" y="3923926"/>
            <a:ext cx="2209168" cy="909264"/>
          </a:xfrm>
          <a:custGeom>
            <a:avLst/>
            <a:gdLst>
              <a:gd name="T0" fmla="*/ 0 w 1496"/>
              <a:gd name="T1" fmla="*/ 541 h 541"/>
              <a:gd name="T2" fmla="*/ 1324 w 1496"/>
              <a:gd name="T3" fmla="*/ 541 h 541"/>
              <a:gd name="T4" fmla="*/ 1496 w 1496"/>
              <a:gd name="T5" fmla="*/ 271 h 541"/>
              <a:gd name="T6" fmla="*/ 1496 w 1496"/>
              <a:gd name="T7" fmla="*/ 271 h 541"/>
              <a:gd name="T8" fmla="*/ 1324 w 1496"/>
              <a:gd name="T9" fmla="*/ 0 h 541"/>
              <a:gd name="T10" fmla="*/ 0 w 1496"/>
              <a:gd name="T11" fmla="*/ 0 h 541"/>
              <a:gd name="T12" fmla="*/ 0 w 1496"/>
              <a:gd name="T13" fmla="*/ 541 h 541"/>
            </a:gdLst>
            <a:ahLst/>
            <a:cxnLst>
              <a:cxn ang="0">
                <a:pos x="T0" y="T1"/>
              </a:cxn>
              <a:cxn ang="0">
                <a:pos x="T2" y="T3"/>
              </a:cxn>
              <a:cxn ang="0">
                <a:pos x="T4" y="T5"/>
              </a:cxn>
              <a:cxn ang="0">
                <a:pos x="T6" y="T7"/>
              </a:cxn>
              <a:cxn ang="0">
                <a:pos x="T8" y="T9"/>
              </a:cxn>
              <a:cxn ang="0">
                <a:pos x="T10" y="T11"/>
              </a:cxn>
              <a:cxn ang="0">
                <a:pos x="T12" y="T13"/>
              </a:cxn>
            </a:cxnLst>
            <a:rect l="0" t="0" r="r" b="b"/>
            <a:pathLst>
              <a:path w="1496" h="541">
                <a:moveTo>
                  <a:pt x="0" y="541"/>
                </a:moveTo>
                <a:lnTo>
                  <a:pt x="1324" y="541"/>
                </a:lnTo>
                <a:lnTo>
                  <a:pt x="1496" y="271"/>
                </a:lnTo>
                <a:lnTo>
                  <a:pt x="1496" y="271"/>
                </a:lnTo>
                <a:lnTo>
                  <a:pt x="1324" y="0"/>
                </a:lnTo>
                <a:lnTo>
                  <a:pt x="0" y="0"/>
                </a:lnTo>
                <a:lnTo>
                  <a:pt x="0" y="54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94" name="Freeform 14">
            <a:extLst>
              <a:ext uri="{FF2B5EF4-FFF2-40B4-BE49-F238E27FC236}">
                <a16:creationId xmlns:a16="http://schemas.microsoft.com/office/drawing/2014/main" id="{FF22C38C-8D82-4ECC-B419-077FCF6295D5}"/>
              </a:ext>
            </a:extLst>
          </p:cNvPr>
          <p:cNvSpPr>
            <a:spLocks/>
          </p:cNvSpPr>
          <p:nvPr/>
        </p:nvSpPr>
        <p:spPr bwMode="auto">
          <a:xfrm>
            <a:off x="368298" y="3923926"/>
            <a:ext cx="2091128" cy="909264"/>
          </a:xfrm>
          <a:prstGeom prst="homePlate">
            <a:avLst>
              <a:gd name="adj" fmla="val 27652"/>
            </a:avLst>
          </a:prstGeom>
          <a:solidFill>
            <a:schemeClr val="accent2"/>
          </a:solidFill>
          <a:ln>
            <a:noFill/>
          </a:ln>
        </p:spPr>
        <p:txBody>
          <a:bodyPr vert="horz" wrap="square" lIns="91440" tIns="45720" rIns="91440" bIns="45720" numCol="1" anchor="ctr" anchorCtr="0" compatLnSpc="1">
            <a:prstTxWarp prst="textNoShape">
              <a:avLst/>
            </a:prstTxWarp>
          </a:bodyPr>
          <a:lstStyle/>
          <a:p>
            <a:r>
              <a:rPr lang="en-IN" sz="1400" b="1" dirty="0">
                <a:solidFill>
                  <a:schemeClr val="bg1"/>
                </a:solidFill>
              </a:rPr>
              <a:t>Datacenter migration</a:t>
            </a:r>
            <a:br>
              <a:rPr lang="en-IN" sz="1400" b="1" dirty="0">
                <a:solidFill>
                  <a:schemeClr val="bg1"/>
                </a:solidFill>
              </a:rPr>
            </a:br>
            <a:r>
              <a:rPr lang="en-IN" sz="1400" b="1" dirty="0">
                <a:solidFill>
                  <a:schemeClr val="bg1"/>
                </a:solidFill>
              </a:rPr>
              <a:t>Projects</a:t>
            </a:r>
          </a:p>
        </p:txBody>
      </p:sp>
      <p:sp>
        <p:nvSpPr>
          <p:cNvPr id="95" name="Freeform 17">
            <a:extLst>
              <a:ext uri="{FF2B5EF4-FFF2-40B4-BE49-F238E27FC236}">
                <a16:creationId xmlns:a16="http://schemas.microsoft.com/office/drawing/2014/main" id="{5ADCC557-13EE-47E0-9CE9-A74C1483FA20}"/>
              </a:ext>
            </a:extLst>
          </p:cNvPr>
          <p:cNvSpPr>
            <a:spLocks/>
          </p:cNvSpPr>
          <p:nvPr/>
        </p:nvSpPr>
        <p:spPr bwMode="auto">
          <a:xfrm>
            <a:off x="373125" y="3014662"/>
            <a:ext cx="2085583" cy="909264"/>
          </a:xfrm>
          <a:prstGeom prst="homePlate">
            <a:avLst>
              <a:gd name="adj" fmla="val 27094"/>
            </a:avLst>
          </a:prstGeom>
          <a:solidFill>
            <a:schemeClr val="accent1"/>
          </a:solidFill>
          <a:ln>
            <a:noFill/>
          </a:ln>
        </p:spPr>
        <p:txBody>
          <a:bodyPr vert="horz" wrap="square" lIns="91440" tIns="45720" rIns="91440" bIns="45720" numCol="1" anchor="ctr" anchorCtr="0" compatLnSpc="1">
            <a:prstTxWarp prst="textNoShape">
              <a:avLst/>
            </a:prstTxWarp>
          </a:bodyPr>
          <a:lstStyle/>
          <a:p>
            <a:r>
              <a:rPr lang="en-IN" sz="1400" b="1" dirty="0">
                <a:solidFill>
                  <a:schemeClr val="bg1"/>
                </a:solidFill>
              </a:rPr>
              <a:t>Datacenter</a:t>
            </a:r>
            <a:br>
              <a:rPr lang="en-IN" sz="1400" b="1" dirty="0">
                <a:solidFill>
                  <a:schemeClr val="bg1"/>
                </a:solidFill>
              </a:rPr>
            </a:br>
            <a:r>
              <a:rPr lang="en-IN" sz="1400" b="1" dirty="0">
                <a:solidFill>
                  <a:schemeClr val="bg1"/>
                </a:solidFill>
              </a:rPr>
              <a:t>Transformation Projects</a:t>
            </a:r>
          </a:p>
        </p:txBody>
      </p:sp>
      <p:pic>
        <p:nvPicPr>
          <p:cNvPr id="86020" name="Picture 4" descr="Image result for gic re"/>
          <p:cNvPicPr>
            <a:picLocks noChangeAspect="1" noChangeArrowheads="1"/>
          </p:cNvPicPr>
          <p:nvPr/>
        </p:nvPicPr>
        <p:blipFill>
          <a:blip r:embed="rId5" cstate="print"/>
          <a:srcRect/>
          <a:stretch>
            <a:fillRect/>
          </a:stretch>
        </p:blipFill>
        <p:spPr bwMode="auto">
          <a:xfrm>
            <a:off x="4620351" y="3112884"/>
            <a:ext cx="646221" cy="754904"/>
          </a:xfrm>
          <a:prstGeom prst="rect">
            <a:avLst/>
          </a:prstGeom>
          <a:noFill/>
        </p:spPr>
      </p:pic>
      <p:pic>
        <p:nvPicPr>
          <p:cNvPr id="40" name="Picture 4" descr="Image result for max healthcare"/>
          <p:cNvPicPr>
            <a:picLocks noChangeAspect="1" noChangeArrowheads="1"/>
          </p:cNvPicPr>
          <p:nvPr/>
        </p:nvPicPr>
        <p:blipFill>
          <a:blip r:embed="rId6" cstate="print"/>
          <a:srcRect/>
          <a:stretch>
            <a:fillRect/>
          </a:stretch>
        </p:blipFill>
        <p:spPr bwMode="auto">
          <a:xfrm>
            <a:off x="5374671" y="3304293"/>
            <a:ext cx="1088238" cy="357283"/>
          </a:xfrm>
          <a:prstGeom prst="rect">
            <a:avLst/>
          </a:prstGeom>
          <a:noFill/>
        </p:spPr>
      </p:pic>
      <p:pic>
        <p:nvPicPr>
          <p:cNvPr id="86030" name="Picture 14" descr="Image result for sbi life"/>
          <p:cNvPicPr>
            <a:picLocks noChangeAspect="1" noChangeArrowheads="1"/>
          </p:cNvPicPr>
          <p:nvPr/>
        </p:nvPicPr>
        <p:blipFill>
          <a:blip r:embed="rId7" cstate="print"/>
          <a:srcRect/>
          <a:stretch>
            <a:fillRect/>
          </a:stretch>
        </p:blipFill>
        <p:spPr bwMode="auto">
          <a:xfrm>
            <a:off x="2734190" y="4191001"/>
            <a:ext cx="942460" cy="347140"/>
          </a:xfrm>
          <a:prstGeom prst="rect">
            <a:avLst/>
          </a:prstGeom>
          <a:noFill/>
        </p:spPr>
      </p:pic>
      <p:pic>
        <p:nvPicPr>
          <p:cNvPr id="45" name="Picture 12" descr="Image result for adani enterpris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4320" y="4073682"/>
            <a:ext cx="674035" cy="473304"/>
          </a:xfrm>
          <a:prstGeom prst="rect">
            <a:avLst/>
          </a:prstGeom>
          <a:noFill/>
        </p:spPr>
      </p:pic>
      <p:pic>
        <p:nvPicPr>
          <p:cNvPr id="86032" name="Picture 16" descr="Image result for india bulls"/>
          <p:cNvPicPr>
            <a:picLocks noChangeAspect="1" noChangeArrowheads="1"/>
          </p:cNvPicPr>
          <p:nvPr/>
        </p:nvPicPr>
        <p:blipFill>
          <a:blip r:embed="rId9" cstate="print"/>
          <a:srcRect/>
          <a:stretch>
            <a:fillRect/>
          </a:stretch>
        </p:blipFill>
        <p:spPr bwMode="auto">
          <a:xfrm>
            <a:off x="5070475" y="4090988"/>
            <a:ext cx="882650" cy="462341"/>
          </a:xfrm>
          <a:prstGeom prst="rect">
            <a:avLst/>
          </a:prstGeom>
          <a:noFill/>
        </p:spPr>
      </p:pic>
      <p:pic>
        <p:nvPicPr>
          <p:cNvPr id="48" name="Picture 54" descr="Image result for HT-Med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5050" y="4170653"/>
            <a:ext cx="907750" cy="276730"/>
          </a:xfrm>
          <a:prstGeom prst="rect">
            <a:avLst/>
          </a:prstGeom>
          <a:noFill/>
        </p:spPr>
      </p:pic>
      <p:pic>
        <p:nvPicPr>
          <p:cNvPr id="86034" name="Picture 18" descr="Image result for havells"/>
          <p:cNvPicPr>
            <a:picLocks noChangeAspect="1" noChangeArrowheads="1"/>
          </p:cNvPicPr>
          <p:nvPr/>
        </p:nvPicPr>
        <p:blipFill>
          <a:blip r:embed="rId11" cstate="print"/>
          <a:srcRect/>
          <a:stretch>
            <a:fillRect/>
          </a:stretch>
        </p:blipFill>
        <p:spPr bwMode="auto">
          <a:xfrm>
            <a:off x="7566459" y="4048125"/>
            <a:ext cx="769695" cy="507999"/>
          </a:xfrm>
          <a:prstGeom prst="rect">
            <a:avLst/>
          </a:prstGeom>
          <a:noFill/>
        </p:spPr>
      </p:pic>
      <p:pic>
        <p:nvPicPr>
          <p:cNvPr id="102402" name="Picture 2" descr="Image result for uppcl">
            <a:hlinkClick r:id="rId12"/>
          </p:cNvPr>
          <p:cNvPicPr>
            <a:picLocks noChangeAspect="1" noChangeArrowheads="1"/>
          </p:cNvPicPr>
          <p:nvPr/>
        </p:nvPicPr>
        <p:blipFill>
          <a:blip r:embed="rId13" cstate="print"/>
          <a:srcRect/>
          <a:stretch>
            <a:fillRect/>
          </a:stretch>
        </p:blipFill>
        <p:spPr bwMode="auto">
          <a:xfrm>
            <a:off x="6548538" y="3269844"/>
            <a:ext cx="2145894" cy="337212"/>
          </a:xfrm>
          <a:prstGeom prst="rect">
            <a:avLst/>
          </a:prstGeom>
          <a:noFill/>
        </p:spPr>
      </p:pic>
      <p:sp>
        <p:nvSpPr>
          <p:cNvPr id="46" name="Rectangle 45">
            <a:extLst>
              <a:ext uri="{FF2B5EF4-FFF2-40B4-BE49-F238E27FC236}">
                <a16:creationId xmlns:a16="http://schemas.microsoft.com/office/drawing/2014/main" id="{5411615D-1548-4AD4-AAD4-17E72B915A9F}"/>
              </a:ext>
            </a:extLst>
          </p:cNvPr>
          <p:cNvSpPr/>
          <p:nvPr/>
        </p:nvSpPr>
        <p:spPr>
          <a:xfrm>
            <a:off x="1410692" y="1023939"/>
            <a:ext cx="2103835" cy="1830487"/>
          </a:xfrm>
          <a:prstGeom prst="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a:extLst>
              <a:ext uri="{FF2B5EF4-FFF2-40B4-BE49-F238E27FC236}">
                <a16:creationId xmlns:a16="http://schemas.microsoft.com/office/drawing/2014/main" id="{57D3941E-FFD7-49AF-A106-E9123AC99056}"/>
              </a:ext>
            </a:extLst>
          </p:cNvPr>
          <p:cNvSpPr/>
          <p:nvPr/>
        </p:nvSpPr>
        <p:spPr>
          <a:xfrm>
            <a:off x="3514527" y="1023939"/>
            <a:ext cx="2103835" cy="1830487"/>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a:extLst>
              <a:ext uri="{FF2B5EF4-FFF2-40B4-BE49-F238E27FC236}">
                <a16:creationId xmlns:a16="http://schemas.microsoft.com/office/drawing/2014/main" id="{BE05A4C8-173D-4F3E-A54D-E5C9265B5800}"/>
              </a:ext>
            </a:extLst>
          </p:cNvPr>
          <p:cNvSpPr/>
          <p:nvPr/>
        </p:nvSpPr>
        <p:spPr>
          <a:xfrm>
            <a:off x="5618361" y="1023939"/>
            <a:ext cx="2103835" cy="1830487"/>
          </a:xfrm>
          <a:prstGeom prst="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0" name="Group 49">
            <a:extLst>
              <a:ext uri="{FF2B5EF4-FFF2-40B4-BE49-F238E27FC236}">
                <a16:creationId xmlns:a16="http://schemas.microsoft.com/office/drawing/2014/main" id="{CA986411-4122-45C9-BDBE-8F8B54B039B3}"/>
              </a:ext>
            </a:extLst>
          </p:cNvPr>
          <p:cNvGrpSpPr/>
          <p:nvPr/>
        </p:nvGrpSpPr>
        <p:grpSpPr>
          <a:xfrm>
            <a:off x="1511306" y="1187192"/>
            <a:ext cx="1902606" cy="1174243"/>
            <a:chOff x="1500231" y="1184833"/>
            <a:chExt cx="1902606" cy="1174243"/>
          </a:xfrm>
        </p:grpSpPr>
        <p:sp>
          <p:nvSpPr>
            <p:cNvPr id="51" name="TextBox 50">
              <a:extLst>
                <a:ext uri="{FF2B5EF4-FFF2-40B4-BE49-F238E27FC236}">
                  <a16:creationId xmlns:a16="http://schemas.microsoft.com/office/drawing/2014/main" id="{C6FA1379-2384-46DC-B2EC-D921F87E74E0}"/>
                </a:ext>
              </a:extLst>
            </p:cNvPr>
            <p:cNvSpPr txBox="1"/>
            <p:nvPr/>
          </p:nvSpPr>
          <p:spPr>
            <a:xfrm>
              <a:off x="1791176" y="1184833"/>
              <a:ext cx="1312493" cy="586957"/>
            </a:xfrm>
            <a:prstGeom prst="rect">
              <a:avLst/>
            </a:prstGeom>
            <a:noFill/>
            <a:ln w="6350">
              <a:noFill/>
              <a:prstDash val="dash"/>
            </a:ln>
          </p:spPr>
          <p:txBody>
            <a:bodyPr wrap="square" lIns="46800" tIns="46800" rIns="46800" bIns="46800" rtlCol="0">
              <a:spAutoFit/>
            </a:bodyPr>
            <a:lstStyle/>
            <a:p>
              <a:pPr algn="ctr"/>
              <a:r>
                <a:rPr lang="en-US" sz="3200" dirty="0">
                  <a:solidFill>
                    <a:schemeClr val="bg1"/>
                  </a:solidFill>
                  <a:latin typeface="Impact" panose="020B0806030902050204" pitchFamily="34" charset="0"/>
                </a:rPr>
                <a:t>500+</a:t>
              </a:r>
            </a:p>
          </p:txBody>
        </p:sp>
        <p:sp>
          <p:nvSpPr>
            <p:cNvPr id="52" name="TextBox 51">
              <a:extLst>
                <a:ext uri="{FF2B5EF4-FFF2-40B4-BE49-F238E27FC236}">
                  <a16:creationId xmlns:a16="http://schemas.microsoft.com/office/drawing/2014/main" id="{72ACE8A4-29D7-4247-9E73-CD7BA2CC2753}"/>
                </a:ext>
              </a:extLst>
            </p:cNvPr>
            <p:cNvSpPr txBox="1"/>
            <p:nvPr/>
          </p:nvSpPr>
          <p:spPr>
            <a:xfrm>
              <a:off x="1500231" y="1833675"/>
              <a:ext cx="1902606" cy="525401"/>
            </a:xfrm>
            <a:prstGeom prst="rect">
              <a:avLst/>
            </a:prstGeom>
            <a:noFill/>
            <a:ln w="6350">
              <a:noFill/>
              <a:prstDash val="dash"/>
            </a:ln>
          </p:spPr>
          <p:txBody>
            <a:bodyPr wrap="square" lIns="46800" tIns="46800" rIns="46800" bIns="46800" rtlCol="0">
              <a:spAutoFit/>
            </a:bodyPr>
            <a:lstStyle/>
            <a:p>
              <a:pPr algn="ctr"/>
              <a:r>
                <a:rPr lang="en-US" sz="1400" b="1" dirty="0">
                  <a:solidFill>
                    <a:schemeClr val="bg1"/>
                  </a:solidFill>
                </a:rPr>
                <a:t>Datacenter services projects executed </a:t>
              </a:r>
            </a:p>
          </p:txBody>
        </p:sp>
      </p:grpSp>
      <p:sp>
        <p:nvSpPr>
          <p:cNvPr id="53" name="TextBox 52">
            <a:extLst>
              <a:ext uri="{FF2B5EF4-FFF2-40B4-BE49-F238E27FC236}">
                <a16:creationId xmlns:a16="http://schemas.microsoft.com/office/drawing/2014/main" id="{F9C43821-3D9A-4F5C-BF10-D0C6A82FC7C2}"/>
              </a:ext>
            </a:extLst>
          </p:cNvPr>
          <p:cNvSpPr txBox="1"/>
          <p:nvPr/>
        </p:nvSpPr>
        <p:spPr>
          <a:xfrm>
            <a:off x="3738380" y="1176801"/>
            <a:ext cx="1670416" cy="586957"/>
          </a:xfrm>
          <a:prstGeom prst="rect">
            <a:avLst/>
          </a:prstGeom>
          <a:noFill/>
          <a:ln w="6350">
            <a:noFill/>
            <a:prstDash val="dash"/>
          </a:ln>
        </p:spPr>
        <p:txBody>
          <a:bodyPr wrap="square" lIns="46800" tIns="46800" rIns="46800" bIns="46800" rtlCol="0">
            <a:spAutoFit/>
          </a:bodyPr>
          <a:lstStyle/>
          <a:p>
            <a:pPr algn="ctr"/>
            <a:r>
              <a:rPr lang="en-US" sz="3200" dirty="0">
                <a:solidFill>
                  <a:schemeClr val="bg1"/>
                </a:solidFill>
                <a:latin typeface="Impact" panose="020B0806030902050204" pitchFamily="34" charset="0"/>
              </a:rPr>
              <a:t>300+ </a:t>
            </a:r>
          </a:p>
        </p:txBody>
      </p:sp>
      <p:sp>
        <p:nvSpPr>
          <p:cNvPr id="54" name="TextBox 53">
            <a:extLst>
              <a:ext uri="{FF2B5EF4-FFF2-40B4-BE49-F238E27FC236}">
                <a16:creationId xmlns:a16="http://schemas.microsoft.com/office/drawing/2014/main" id="{CE991854-842A-497C-8FF3-641B26E2F603}"/>
              </a:ext>
            </a:extLst>
          </p:cNvPr>
          <p:cNvSpPr txBox="1"/>
          <p:nvPr/>
        </p:nvSpPr>
        <p:spPr>
          <a:xfrm>
            <a:off x="3627103" y="1836034"/>
            <a:ext cx="1902606" cy="525401"/>
          </a:xfrm>
          <a:prstGeom prst="rect">
            <a:avLst/>
          </a:prstGeom>
          <a:noFill/>
          <a:ln w="6350">
            <a:noFill/>
            <a:prstDash val="dash"/>
          </a:ln>
        </p:spPr>
        <p:txBody>
          <a:bodyPr wrap="square" lIns="46800" tIns="46800" rIns="46800" bIns="46800" rtlCol="0">
            <a:spAutoFit/>
          </a:bodyPr>
          <a:lstStyle/>
          <a:p>
            <a:pPr algn="ctr"/>
            <a:r>
              <a:rPr lang="en-US" sz="1400" b="1" dirty="0">
                <a:solidFill>
                  <a:schemeClr val="bg1"/>
                </a:solidFill>
              </a:rPr>
              <a:t>Datacenter Migration projects</a:t>
            </a:r>
          </a:p>
        </p:txBody>
      </p:sp>
      <p:sp>
        <p:nvSpPr>
          <p:cNvPr id="55" name="TextBox 54">
            <a:extLst>
              <a:ext uri="{FF2B5EF4-FFF2-40B4-BE49-F238E27FC236}">
                <a16:creationId xmlns:a16="http://schemas.microsoft.com/office/drawing/2014/main" id="{5C2E49F1-C9B0-4203-B38D-03E02638750B}"/>
              </a:ext>
            </a:extLst>
          </p:cNvPr>
          <p:cNvSpPr txBox="1"/>
          <p:nvPr/>
        </p:nvSpPr>
        <p:spPr>
          <a:xfrm>
            <a:off x="5968356" y="1187191"/>
            <a:ext cx="1418139" cy="586957"/>
          </a:xfrm>
          <a:prstGeom prst="rect">
            <a:avLst/>
          </a:prstGeom>
          <a:noFill/>
          <a:ln w="6350">
            <a:noFill/>
            <a:prstDash val="dash"/>
          </a:ln>
        </p:spPr>
        <p:txBody>
          <a:bodyPr wrap="square" lIns="46800" tIns="46800" rIns="46800" bIns="46800" rtlCol="0">
            <a:spAutoFit/>
          </a:bodyPr>
          <a:lstStyle/>
          <a:p>
            <a:pPr algn="ctr"/>
            <a:r>
              <a:rPr lang="en-US" sz="3200" dirty="0">
                <a:solidFill>
                  <a:schemeClr val="bg1"/>
                </a:solidFill>
                <a:latin typeface="Impact" panose="020B0806030902050204" pitchFamily="34" charset="0"/>
              </a:rPr>
              <a:t>80+ </a:t>
            </a:r>
          </a:p>
        </p:txBody>
      </p:sp>
      <p:sp>
        <p:nvSpPr>
          <p:cNvPr id="56" name="TextBox 55">
            <a:extLst>
              <a:ext uri="{FF2B5EF4-FFF2-40B4-BE49-F238E27FC236}">
                <a16:creationId xmlns:a16="http://schemas.microsoft.com/office/drawing/2014/main" id="{818534E4-D14C-42C9-B9D3-A791BA21798D}"/>
              </a:ext>
            </a:extLst>
          </p:cNvPr>
          <p:cNvSpPr txBox="1"/>
          <p:nvPr/>
        </p:nvSpPr>
        <p:spPr>
          <a:xfrm>
            <a:off x="5718975" y="1836034"/>
            <a:ext cx="1902606" cy="525401"/>
          </a:xfrm>
          <a:prstGeom prst="rect">
            <a:avLst/>
          </a:prstGeom>
          <a:noFill/>
          <a:ln w="6350">
            <a:noFill/>
            <a:prstDash val="dash"/>
          </a:ln>
        </p:spPr>
        <p:txBody>
          <a:bodyPr wrap="square" lIns="46800" tIns="46800" rIns="46800" bIns="46800" rtlCol="0">
            <a:spAutoFit/>
          </a:bodyPr>
          <a:lstStyle/>
          <a:p>
            <a:pPr algn="ctr"/>
            <a:r>
              <a:rPr lang="en-US" sz="1400" b="1" dirty="0">
                <a:solidFill>
                  <a:schemeClr val="bg1"/>
                </a:solidFill>
              </a:rPr>
              <a:t>Platform Migration Projects</a:t>
            </a:r>
          </a:p>
        </p:txBody>
      </p:sp>
    </p:spTree>
    <p:extLst>
      <p:ext uri="{BB962C8B-B14F-4D97-AF65-F5344CB8AC3E}">
        <p14:creationId xmlns:p14="http://schemas.microsoft.com/office/powerpoint/2010/main" val="107730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00A528DF-D215-450C-9DB5-2AB96B301B6B}" type="slidenum">
              <a:rPr lang="en-US" smtClean="0"/>
              <a:pPr/>
              <a:t>2</a:t>
            </a:fld>
            <a:endParaRPr lang="en-US" dirty="0"/>
          </a:p>
        </p:txBody>
      </p:sp>
      <p:sp>
        <p:nvSpPr>
          <p:cNvPr id="3" name="Title 2"/>
          <p:cNvSpPr>
            <a:spLocks noGrp="1"/>
          </p:cNvSpPr>
          <p:nvPr>
            <p:ph type="title"/>
          </p:nvPr>
        </p:nvSpPr>
        <p:spPr/>
        <p:txBody>
          <a:bodyPr/>
          <a:lstStyle/>
          <a:p>
            <a:r>
              <a:rPr lang="en-IN" dirty="0"/>
              <a:t>AGENDA</a:t>
            </a:r>
          </a:p>
        </p:txBody>
      </p:sp>
      <p:sp>
        <p:nvSpPr>
          <p:cNvPr id="25" name="Text Placeholder 24">
            <a:extLst>
              <a:ext uri="{FF2B5EF4-FFF2-40B4-BE49-F238E27FC236}">
                <a16:creationId xmlns:a16="http://schemas.microsoft.com/office/drawing/2014/main" id="{3D9BE1E4-39AB-4EB1-93BD-BCBF5AD25D31}"/>
              </a:ext>
            </a:extLst>
          </p:cNvPr>
          <p:cNvSpPr>
            <a:spLocks noGrp="1"/>
          </p:cNvSpPr>
          <p:nvPr>
            <p:ph type="body" sz="quarter" idx="13"/>
          </p:nvPr>
        </p:nvSpPr>
        <p:spPr/>
        <p:txBody>
          <a:bodyPr/>
          <a:lstStyle/>
          <a:p>
            <a:r>
              <a:rPr lang="en-IN" cap="all" dirty="0"/>
              <a:t>AGILE BUSINESS UNITS</a:t>
            </a:r>
          </a:p>
        </p:txBody>
      </p:sp>
      <p:sp>
        <p:nvSpPr>
          <p:cNvPr id="26" name="Text Placeholder 25">
            <a:extLst>
              <a:ext uri="{FF2B5EF4-FFF2-40B4-BE49-F238E27FC236}">
                <a16:creationId xmlns:a16="http://schemas.microsoft.com/office/drawing/2014/main" id="{FF7343D1-1E9B-4CDA-9FC0-0BD0123B4F78}"/>
              </a:ext>
            </a:extLst>
          </p:cNvPr>
          <p:cNvSpPr>
            <a:spLocks noGrp="1"/>
          </p:cNvSpPr>
          <p:nvPr>
            <p:ph type="body" sz="quarter" idx="14"/>
          </p:nvPr>
        </p:nvSpPr>
        <p:spPr/>
        <p:txBody>
          <a:bodyPr/>
          <a:lstStyle/>
          <a:p>
            <a:r>
              <a:rPr lang="en-US" cap="all" dirty="0"/>
              <a:t>ORACLE Services – Portfolio</a:t>
            </a:r>
            <a:r>
              <a:rPr lang="en-IN" cap="all" dirty="0"/>
              <a:t> of Offerings</a:t>
            </a:r>
          </a:p>
        </p:txBody>
      </p:sp>
      <p:sp>
        <p:nvSpPr>
          <p:cNvPr id="37" name="Text Placeholder 36">
            <a:extLst>
              <a:ext uri="{FF2B5EF4-FFF2-40B4-BE49-F238E27FC236}">
                <a16:creationId xmlns:a16="http://schemas.microsoft.com/office/drawing/2014/main" id="{AF1B39CC-6A47-4D2D-AA16-7AC32B4982F9}"/>
              </a:ext>
            </a:extLst>
          </p:cNvPr>
          <p:cNvSpPr>
            <a:spLocks noGrp="1"/>
          </p:cNvSpPr>
          <p:nvPr>
            <p:ph type="body" sz="quarter" idx="15"/>
          </p:nvPr>
        </p:nvSpPr>
        <p:spPr/>
        <p:txBody>
          <a:bodyPr/>
          <a:lstStyle/>
          <a:p>
            <a:r>
              <a:rPr lang="en-US" cap="all" dirty="0"/>
              <a:t>Services Value Proposition</a:t>
            </a:r>
            <a:endParaRPr lang="en-IN" cap="all" dirty="0"/>
          </a:p>
        </p:txBody>
      </p:sp>
      <p:sp>
        <p:nvSpPr>
          <p:cNvPr id="38" name="Text Placeholder 37">
            <a:extLst>
              <a:ext uri="{FF2B5EF4-FFF2-40B4-BE49-F238E27FC236}">
                <a16:creationId xmlns:a16="http://schemas.microsoft.com/office/drawing/2014/main" id="{65BDB6F1-8EB7-4771-8CFF-7C03741DC132}"/>
              </a:ext>
            </a:extLst>
          </p:cNvPr>
          <p:cNvSpPr>
            <a:spLocks noGrp="1"/>
          </p:cNvSpPr>
          <p:nvPr>
            <p:ph type="body" sz="quarter" idx="16"/>
          </p:nvPr>
        </p:nvSpPr>
        <p:spPr/>
        <p:txBody>
          <a:bodyPr/>
          <a:lstStyle/>
          <a:p>
            <a:r>
              <a:rPr lang="en-US" cap="all" dirty="0"/>
              <a:t>Select list of Customers</a:t>
            </a:r>
            <a:endParaRPr lang="en-IN" cap="all" dirty="0"/>
          </a:p>
        </p:txBody>
      </p:sp>
      <p:sp>
        <p:nvSpPr>
          <p:cNvPr id="39" name="Text Placeholder 38">
            <a:extLst>
              <a:ext uri="{FF2B5EF4-FFF2-40B4-BE49-F238E27FC236}">
                <a16:creationId xmlns:a16="http://schemas.microsoft.com/office/drawing/2014/main" id="{93DD146F-856D-4009-8D00-D8F82EF99BE7}"/>
              </a:ext>
            </a:extLst>
          </p:cNvPr>
          <p:cNvSpPr>
            <a:spLocks noGrp="1"/>
          </p:cNvSpPr>
          <p:nvPr>
            <p:ph type="body" sz="quarter" idx="17"/>
          </p:nvPr>
        </p:nvSpPr>
        <p:spPr/>
        <p:txBody>
          <a:bodyPr/>
          <a:lstStyle/>
          <a:p>
            <a:r>
              <a:rPr lang="en-IN" cap="all" dirty="0"/>
              <a:t>Case Study – KEIIP</a:t>
            </a:r>
          </a:p>
        </p:txBody>
      </p:sp>
      <p:sp>
        <p:nvSpPr>
          <p:cNvPr id="40" name="Text Placeholder 39">
            <a:extLst>
              <a:ext uri="{FF2B5EF4-FFF2-40B4-BE49-F238E27FC236}">
                <a16:creationId xmlns:a16="http://schemas.microsoft.com/office/drawing/2014/main" id="{89B74221-B0BA-44FD-BB4A-A001F9EA259E}"/>
              </a:ext>
            </a:extLst>
          </p:cNvPr>
          <p:cNvSpPr>
            <a:spLocks noGrp="1"/>
          </p:cNvSpPr>
          <p:nvPr>
            <p:ph type="body" sz="quarter" idx="18"/>
          </p:nvPr>
        </p:nvSpPr>
        <p:spPr/>
        <p:txBody>
          <a:bodyPr/>
          <a:lstStyle/>
          <a:p>
            <a:r>
              <a:rPr lang="en-IN" cap="all" dirty="0"/>
              <a:t>Case Study – Sify</a:t>
            </a:r>
          </a:p>
        </p:txBody>
      </p:sp>
    </p:spTree>
    <p:extLst>
      <p:ext uri="{BB962C8B-B14F-4D97-AF65-F5344CB8AC3E}">
        <p14:creationId xmlns:p14="http://schemas.microsoft.com/office/powerpoint/2010/main" val="297937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483F3-7806-4B62-A4B5-B16010A4F56B}"/>
              </a:ext>
            </a:extLst>
          </p:cNvPr>
          <p:cNvSpPr>
            <a:spLocks noGrp="1"/>
          </p:cNvSpPr>
          <p:nvPr>
            <p:ph type="sldNum" sz="quarter" idx="12"/>
          </p:nvPr>
        </p:nvSpPr>
        <p:spPr/>
        <p:txBody>
          <a:bodyPr/>
          <a:lstStyle/>
          <a:p>
            <a:fld id="{408A3319-5104-4E46-B7BB-4F68F196E486}" type="slidenum">
              <a:rPr lang="en-IN" smtClean="0">
                <a:latin typeface="+mn-lt"/>
              </a:rPr>
              <a:pPr/>
              <a:t>3</a:t>
            </a:fld>
            <a:endParaRPr lang="en-IN">
              <a:latin typeface="+mn-lt"/>
            </a:endParaRPr>
          </a:p>
        </p:txBody>
      </p:sp>
      <p:sp>
        <p:nvSpPr>
          <p:cNvPr id="3" name="Title 2">
            <a:extLst>
              <a:ext uri="{FF2B5EF4-FFF2-40B4-BE49-F238E27FC236}">
                <a16:creationId xmlns:a16="http://schemas.microsoft.com/office/drawing/2014/main" id="{8EBC782B-8347-4057-9FD1-00E97EA2D11A}"/>
              </a:ext>
            </a:extLst>
          </p:cNvPr>
          <p:cNvSpPr>
            <a:spLocks noGrp="1"/>
          </p:cNvSpPr>
          <p:nvPr>
            <p:ph type="title"/>
          </p:nvPr>
        </p:nvSpPr>
        <p:spPr>
          <a:xfrm>
            <a:off x="324000" y="367273"/>
            <a:ext cx="7537450" cy="369322"/>
          </a:xfrm>
        </p:spPr>
        <p:txBody>
          <a:bodyPr/>
          <a:lstStyle/>
          <a:p>
            <a:r>
              <a:rPr lang="en-IN" dirty="0"/>
              <a:t>AGILE BUSINESS UNITS</a:t>
            </a:r>
          </a:p>
        </p:txBody>
      </p:sp>
      <p:pic>
        <p:nvPicPr>
          <p:cNvPr id="5" name="Picture 1305">
            <a:extLst>
              <a:ext uri="{FF2B5EF4-FFF2-40B4-BE49-F238E27FC236}">
                <a16:creationId xmlns:a16="http://schemas.microsoft.com/office/drawing/2014/main" id="{8E92922E-BEFB-4905-BE4E-3CBFBB3582E6}"/>
              </a:ext>
            </a:extLst>
          </p:cNvPr>
          <p:cNvPicPr>
            <a:picLocks noChangeAspect="1" noChangeArrowheads="1"/>
          </p:cNvPicPr>
          <p:nvPr/>
        </p:nvPicPr>
        <p:blipFill>
          <a:blip r:embed="rId2" cstate="email">
            <a:duotone>
              <a:schemeClr val="bg2">
                <a:shade val="45000"/>
                <a:satMod val="135000"/>
              </a:schemeClr>
              <a:prstClr val="white"/>
            </a:duotone>
            <a:lum bright="40000" contrast="-40000"/>
            <a:extLst>
              <a:ext uri="{28A0092B-C50C-407E-A947-70E740481C1C}">
                <a14:useLocalDpi xmlns:a14="http://schemas.microsoft.com/office/drawing/2010/main"/>
              </a:ext>
            </a:extLst>
          </a:blip>
          <a:srcRect/>
          <a:stretch>
            <a:fillRect/>
          </a:stretch>
        </p:blipFill>
        <p:spPr bwMode="auto">
          <a:xfrm>
            <a:off x="2412456" y="965953"/>
            <a:ext cx="2072303" cy="20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3C3C76E-C67B-4BE5-B3D2-A7B01200F4D0}"/>
              </a:ext>
            </a:extLst>
          </p:cNvPr>
          <p:cNvSpPr txBox="1"/>
          <p:nvPr/>
        </p:nvSpPr>
        <p:spPr>
          <a:xfrm>
            <a:off x="1445681" y="3794239"/>
            <a:ext cx="2297668" cy="1069524"/>
          </a:xfrm>
          <a:prstGeom prst="rect">
            <a:avLst/>
          </a:prstGeom>
          <a:noFill/>
        </p:spPr>
        <p:txBody>
          <a:bodyPr wrap="square" lIns="68580" tIns="34290" rIns="68580" bIns="3429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Public Cloud (IaaS, PaaS, SaaS)</a:t>
            </a:r>
          </a:p>
          <a:p>
            <a:pPr marL="171450" indent="-171450">
              <a:lnSpc>
                <a:spcPts val="1300"/>
              </a:lnSpc>
              <a:buFont typeface="Wingdings" panose="05000000000000000000" pitchFamily="2" charset="2"/>
              <a:buChar char="§"/>
            </a:pPr>
            <a:r>
              <a:rPr lang="en-US" sz="1000" dirty="0">
                <a:cs typeface="Arial" panose="020B0604020202020204" pitchFamily="34" charset="0"/>
              </a:rPr>
              <a:t>Enterprise Private / Hybrid Cloud</a:t>
            </a:r>
          </a:p>
          <a:p>
            <a:pPr marL="171450" indent="-171450">
              <a:lnSpc>
                <a:spcPts val="1300"/>
              </a:lnSpc>
              <a:buFont typeface="Wingdings" panose="05000000000000000000" pitchFamily="2" charset="2"/>
              <a:buChar char="§"/>
            </a:pPr>
            <a:r>
              <a:rPr lang="en-US" sz="1000" dirty="0">
                <a:cs typeface="Arial" panose="020B0604020202020204" pitchFamily="34" charset="0"/>
              </a:rPr>
              <a:t>Cloud based DR </a:t>
            </a:r>
          </a:p>
          <a:p>
            <a:pPr marL="171450" indent="-171450">
              <a:lnSpc>
                <a:spcPts val="1300"/>
              </a:lnSpc>
              <a:buFont typeface="Wingdings" panose="05000000000000000000" pitchFamily="2" charset="2"/>
              <a:buChar char="§"/>
            </a:pPr>
            <a:r>
              <a:rPr lang="en-US" sz="1000" dirty="0">
                <a:cs typeface="Arial" panose="020B0604020202020204" pitchFamily="34" charset="0"/>
              </a:rPr>
              <a:t>Managed DC services</a:t>
            </a:r>
          </a:p>
          <a:p>
            <a:pPr marL="171450" indent="-171450">
              <a:lnSpc>
                <a:spcPts val="1300"/>
              </a:lnSpc>
              <a:buFont typeface="Wingdings" panose="05000000000000000000" pitchFamily="2" charset="2"/>
              <a:buChar char="§"/>
            </a:pPr>
            <a:r>
              <a:rPr lang="en-US" sz="1000" dirty="0">
                <a:cs typeface="Arial" panose="020B0604020202020204" pitchFamily="34" charset="0"/>
              </a:rPr>
              <a:t>Managed Security Services</a:t>
            </a:r>
          </a:p>
          <a:p>
            <a:pPr marL="171450" indent="-171450">
              <a:lnSpc>
                <a:spcPts val="1300"/>
              </a:lnSpc>
              <a:buFont typeface="Wingdings" panose="05000000000000000000" pitchFamily="2" charset="2"/>
              <a:buChar char="§"/>
            </a:pPr>
            <a:r>
              <a:rPr lang="en-US" sz="1000" dirty="0">
                <a:cs typeface="Arial" panose="020B0604020202020204" pitchFamily="34" charset="0"/>
              </a:rPr>
              <a:t>Managed Network Services</a:t>
            </a:r>
          </a:p>
        </p:txBody>
      </p:sp>
      <p:sp>
        <p:nvSpPr>
          <p:cNvPr id="7" name="TextBox 6">
            <a:extLst>
              <a:ext uri="{FF2B5EF4-FFF2-40B4-BE49-F238E27FC236}">
                <a16:creationId xmlns:a16="http://schemas.microsoft.com/office/drawing/2014/main" id="{B182757F-254E-4461-A293-4720FCBA9EF9}"/>
              </a:ext>
            </a:extLst>
          </p:cNvPr>
          <p:cNvSpPr txBox="1"/>
          <p:nvPr/>
        </p:nvSpPr>
        <p:spPr>
          <a:xfrm>
            <a:off x="1445681" y="3523607"/>
            <a:ext cx="2248498" cy="238575"/>
          </a:xfrm>
          <a:prstGeom prst="rect">
            <a:avLst/>
          </a:prstGeom>
          <a:noFill/>
        </p:spPr>
        <p:txBody>
          <a:bodyPr wrap="square" lIns="68580" tIns="34290" rIns="68580" bIns="34290" rtlCol="0">
            <a:spAutoFit/>
          </a:bodyPr>
          <a:lstStyle/>
          <a:p>
            <a:r>
              <a:rPr lang="en-US" sz="1100" b="1" dirty="0">
                <a:cs typeface="Arial" panose="020B0604020202020204" pitchFamily="34" charset="0"/>
              </a:rPr>
              <a:t>Cloud &amp; Managed Services</a:t>
            </a:r>
          </a:p>
        </p:txBody>
      </p:sp>
      <p:sp>
        <p:nvSpPr>
          <p:cNvPr id="8" name="Oval 7">
            <a:extLst>
              <a:ext uri="{FF2B5EF4-FFF2-40B4-BE49-F238E27FC236}">
                <a16:creationId xmlns:a16="http://schemas.microsoft.com/office/drawing/2014/main" id="{55A74ACE-DBA8-4322-844E-077C6D0713AD}"/>
              </a:ext>
            </a:extLst>
          </p:cNvPr>
          <p:cNvSpPr/>
          <p:nvPr/>
        </p:nvSpPr>
        <p:spPr>
          <a:xfrm>
            <a:off x="2716920" y="1276576"/>
            <a:ext cx="1451522" cy="143257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sz="1800" dirty="0">
              <a:cs typeface="Arial" panose="020B0604020202020204" pitchFamily="34" charset="0"/>
            </a:endParaRPr>
          </a:p>
        </p:txBody>
      </p:sp>
      <p:sp>
        <p:nvSpPr>
          <p:cNvPr id="9" name="Freeform 6">
            <a:extLst>
              <a:ext uri="{FF2B5EF4-FFF2-40B4-BE49-F238E27FC236}">
                <a16:creationId xmlns:a16="http://schemas.microsoft.com/office/drawing/2014/main" id="{7A63D3F4-04AD-49CC-8418-4972605BA77F}"/>
              </a:ext>
            </a:extLst>
          </p:cNvPr>
          <p:cNvSpPr>
            <a:spLocks/>
          </p:cNvSpPr>
          <p:nvPr/>
        </p:nvSpPr>
        <p:spPr bwMode="auto">
          <a:xfrm rot="11090896">
            <a:off x="2695766" y="2421142"/>
            <a:ext cx="490183" cy="368054"/>
          </a:xfrm>
          <a:custGeom>
            <a:avLst/>
            <a:gdLst>
              <a:gd name="T0" fmla="*/ 8 w 248"/>
              <a:gd name="T1" fmla="*/ 0 h 186"/>
              <a:gd name="T2" fmla="*/ 0 w 248"/>
              <a:gd name="T3" fmla="*/ 44 h 186"/>
              <a:gd name="T4" fmla="*/ 211 w 248"/>
              <a:gd name="T5" fmla="*/ 186 h 186"/>
              <a:gd name="T6" fmla="*/ 248 w 248"/>
              <a:gd name="T7" fmla="*/ 162 h 186"/>
              <a:gd name="T8" fmla="*/ 8 w 248"/>
              <a:gd name="T9" fmla="*/ 0 h 186"/>
            </a:gdLst>
            <a:ahLst/>
            <a:cxnLst>
              <a:cxn ang="0">
                <a:pos x="T0" y="T1"/>
              </a:cxn>
              <a:cxn ang="0">
                <a:pos x="T2" y="T3"/>
              </a:cxn>
              <a:cxn ang="0">
                <a:pos x="T4" y="T5"/>
              </a:cxn>
              <a:cxn ang="0">
                <a:pos x="T6" y="T7"/>
              </a:cxn>
              <a:cxn ang="0">
                <a:pos x="T8" y="T9"/>
              </a:cxn>
            </a:cxnLst>
            <a:rect l="0" t="0" r="r" b="b"/>
            <a:pathLst>
              <a:path w="248" h="186">
                <a:moveTo>
                  <a:pt x="8" y="0"/>
                </a:moveTo>
                <a:cubicBezTo>
                  <a:pt x="0" y="44"/>
                  <a:pt x="0" y="44"/>
                  <a:pt x="0" y="44"/>
                </a:cubicBezTo>
                <a:cubicBezTo>
                  <a:pt x="85" y="67"/>
                  <a:pt x="158" y="118"/>
                  <a:pt x="211" y="186"/>
                </a:cubicBezTo>
                <a:cubicBezTo>
                  <a:pt x="248" y="162"/>
                  <a:pt x="248" y="162"/>
                  <a:pt x="248" y="162"/>
                </a:cubicBezTo>
                <a:cubicBezTo>
                  <a:pt x="189" y="84"/>
                  <a:pt x="105" y="26"/>
                  <a:pt x="8" y="0"/>
                </a:cubicBezTo>
                <a:close/>
              </a:path>
            </a:pathLst>
          </a:custGeom>
          <a:solidFill>
            <a:schemeClr val="bg1">
              <a:lumMod val="75000"/>
            </a:schemeClr>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0" name="Freeform 7">
            <a:extLst>
              <a:ext uri="{FF2B5EF4-FFF2-40B4-BE49-F238E27FC236}">
                <a16:creationId xmlns:a16="http://schemas.microsoft.com/office/drawing/2014/main" id="{6724EFEC-BE20-4F71-8096-B0241D2189B2}"/>
              </a:ext>
            </a:extLst>
          </p:cNvPr>
          <p:cNvSpPr>
            <a:spLocks/>
          </p:cNvSpPr>
          <p:nvPr/>
        </p:nvSpPr>
        <p:spPr bwMode="auto">
          <a:xfrm rot="11090896">
            <a:off x="3258417" y="2699326"/>
            <a:ext cx="547900" cy="185700"/>
          </a:xfrm>
          <a:custGeom>
            <a:avLst/>
            <a:gdLst>
              <a:gd name="T0" fmla="*/ 24 w 277"/>
              <a:gd name="T1" fmla="*/ 94 h 94"/>
              <a:gd name="T2" fmla="*/ 218 w 277"/>
              <a:gd name="T3" fmla="*/ 44 h 94"/>
              <a:gd name="T4" fmla="*/ 272 w 277"/>
              <a:gd name="T5" fmla="*/ 48 h 94"/>
              <a:gd name="T6" fmla="*/ 277 w 277"/>
              <a:gd name="T7" fmla="*/ 4 h 94"/>
              <a:gd name="T8" fmla="*/ 218 w 277"/>
              <a:gd name="T9" fmla="*/ 0 h 94"/>
              <a:gd name="T10" fmla="*/ 0 w 277"/>
              <a:gd name="T11" fmla="*/ 56 h 94"/>
              <a:gd name="T12" fmla="*/ 24 w 27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277" h="94">
                <a:moveTo>
                  <a:pt x="24" y="94"/>
                </a:moveTo>
                <a:cubicBezTo>
                  <a:pt x="81" y="62"/>
                  <a:pt x="148" y="44"/>
                  <a:pt x="218" y="44"/>
                </a:cubicBezTo>
                <a:cubicBezTo>
                  <a:pt x="236" y="44"/>
                  <a:pt x="254" y="45"/>
                  <a:pt x="272" y="48"/>
                </a:cubicBezTo>
                <a:cubicBezTo>
                  <a:pt x="277" y="4"/>
                  <a:pt x="277" y="4"/>
                  <a:pt x="277" y="4"/>
                </a:cubicBezTo>
                <a:cubicBezTo>
                  <a:pt x="258" y="1"/>
                  <a:pt x="238" y="0"/>
                  <a:pt x="218" y="0"/>
                </a:cubicBezTo>
                <a:cubicBezTo>
                  <a:pt x="139" y="0"/>
                  <a:pt x="65" y="20"/>
                  <a:pt x="0" y="56"/>
                </a:cubicBezTo>
                <a:lnTo>
                  <a:pt x="24" y="94"/>
                </a:lnTo>
                <a:close/>
              </a:path>
            </a:pathLst>
          </a:custGeom>
          <a:solidFill>
            <a:schemeClr val="bg1">
              <a:lumMod val="75000"/>
            </a:schemeClr>
          </a:solidFill>
          <a:ln w="1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1" name="Freeform 8">
            <a:extLst>
              <a:ext uri="{FF2B5EF4-FFF2-40B4-BE49-F238E27FC236}">
                <a16:creationId xmlns:a16="http://schemas.microsoft.com/office/drawing/2014/main" id="{5C332EC1-CDE3-4B0E-8CC4-A22A3CEF2D78}"/>
              </a:ext>
            </a:extLst>
          </p:cNvPr>
          <p:cNvSpPr>
            <a:spLocks/>
          </p:cNvSpPr>
          <p:nvPr/>
        </p:nvSpPr>
        <p:spPr bwMode="auto">
          <a:xfrm rot="11090896">
            <a:off x="4146726" y="1639205"/>
            <a:ext cx="184027" cy="565465"/>
          </a:xfrm>
          <a:custGeom>
            <a:avLst/>
            <a:gdLst>
              <a:gd name="T0" fmla="*/ 44 w 93"/>
              <a:gd name="T1" fmla="*/ 71 h 286"/>
              <a:gd name="T2" fmla="*/ 50 w 93"/>
              <a:gd name="T3" fmla="*/ 4 h 286"/>
              <a:gd name="T4" fmla="*/ 6 w 93"/>
              <a:gd name="T5" fmla="*/ 0 h 286"/>
              <a:gd name="T6" fmla="*/ 0 w 93"/>
              <a:gd name="T7" fmla="*/ 71 h 286"/>
              <a:gd name="T8" fmla="*/ 55 w 93"/>
              <a:gd name="T9" fmla="*/ 286 h 286"/>
              <a:gd name="T10" fmla="*/ 93 w 93"/>
              <a:gd name="T11" fmla="*/ 263 h 286"/>
              <a:gd name="T12" fmla="*/ 44 w 93"/>
              <a:gd name="T13" fmla="*/ 71 h 286"/>
            </a:gdLst>
            <a:ahLst/>
            <a:cxnLst>
              <a:cxn ang="0">
                <a:pos x="T0" y="T1"/>
              </a:cxn>
              <a:cxn ang="0">
                <a:pos x="T2" y="T3"/>
              </a:cxn>
              <a:cxn ang="0">
                <a:pos x="T4" y="T5"/>
              </a:cxn>
              <a:cxn ang="0">
                <a:pos x="T6" y="T7"/>
              </a:cxn>
              <a:cxn ang="0">
                <a:pos x="T8" y="T9"/>
              </a:cxn>
              <a:cxn ang="0">
                <a:pos x="T10" y="T11"/>
              </a:cxn>
              <a:cxn ang="0">
                <a:pos x="T12" y="T13"/>
              </a:cxn>
            </a:cxnLst>
            <a:rect l="0" t="0" r="r" b="b"/>
            <a:pathLst>
              <a:path w="93" h="286">
                <a:moveTo>
                  <a:pt x="44" y="71"/>
                </a:moveTo>
                <a:cubicBezTo>
                  <a:pt x="44" y="48"/>
                  <a:pt x="46" y="26"/>
                  <a:pt x="50" y="4"/>
                </a:cubicBezTo>
                <a:cubicBezTo>
                  <a:pt x="6" y="0"/>
                  <a:pt x="6" y="0"/>
                  <a:pt x="6" y="0"/>
                </a:cubicBezTo>
                <a:cubicBezTo>
                  <a:pt x="2" y="23"/>
                  <a:pt x="0" y="47"/>
                  <a:pt x="0" y="71"/>
                </a:cubicBezTo>
                <a:cubicBezTo>
                  <a:pt x="0" y="149"/>
                  <a:pt x="20" y="222"/>
                  <a:pt x="55" y="286"/>
                </a:cubicBezTo>
                <a:cubicBezTo>
                  <a:pt x="93" y="263"/>
                  <a:pt x="93" y="263"/>
                  <a:pt x="93" y="263"/>
                </a:cubicBezTo>
                <a:cubicBezTo>
                  <a:pt x="62" y="206"/>
                  <a:pt x="44" y="141"/>
                  <a:pt x="44" y="71"/>
                </a:cubicBezTo>
                <a:close/>
              </a:path>
            </a:pathLst>
          </a:custGeom>
          <a:solidFill>
            <a:schemeClr val="bg1">
              <a:lumMod val="75000"/>
            </a:schemeClr>
          </a:solidFill>
          <a:ln w="1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2" name="Freeform 9">
            <a:extLst>
              <a:ext uri="{FF2B5EF4-FFF2-40B4-BE49-F238E27FC236}">
                <a16:creationId xmlns:a16="http://schemas.microsoft.com/office/drawing/2014/main" id="{65BC3F5C-1D64-4C19-83DC-6A084F7C04CA}"/>
              </a:ext>
            </a:extLst>
          </p:cNvPr>
          <p:cNvSpPr>
            <a:spLocks/>
          </p:cNvSpPr>
          <p:nvPr/>
        </p:nvSpPr>
        <p:spPr bwMode="auto">
          <a:xfrm rot="11090896">
            <a:off x="3876480" y="2284663"/>
            <a:ext cx="369728" cy="468434"/>
          </a:xfrm>
          <a:custGeom>
            <a:avLst/>
            <a:gdLst>
              <a:gd name="T0" fmla="*/ 45 w 187"/>
              <a:gd name="T1" fmla="*/ 237 h 237"/>
              <a:gd name="T2" fmla="*/ 187 w 187"/>
              <a:gd name="T3" fmla="*/ 36 h 237"/>
              <a:gd name="T4" fmla="*/ 161 w 187"/>
              <a:gd name="T5" fmla="*/ 0 h 237"/>
              <a:gd name="T6" fmla="*/ 0 w 187"/>
              <a:gd name="T7" fmla="*/ 232 h 237"/>
              <a:gd name="T8" fmla="*/ 45 w 187"/>
              <a:gd name="T9" fmla="*/ 237 h 237"/>
            </a:gdLst>
            <a:ahLst/>
            <a:cxnLst>
              <a:cxn ang="0">
                <a:pos x="T0" y="T1"/>
              </a:cxn>
              <a:cxn ang="0">
                <a:pos x="T2" y="T3"/>
              </a:cxn>
              <a:cxn ang="0">
                <a:pos x="T4" y="T5"/>
              </a:cxn>
              <a:cxn ang="0">
                <a:pos x="T6" y="T7"/>
              </a:cxn>
              <a:cxn ang="0">
                <a:pos x="T8" y="T9"/>
              </a:cxn>
            </a:cxnLst>
            <a:rect l="0" t="0" r="r" b="b"/>
            <a:pathLst>
              <a:path w="187" h="237">
                <a:moveTo>
                  <a:pt x="45" y="237"/>
                </a:moveTo>
                <a:cubicBezTo>
                  <a:pt x="70" y="156"/>
                  <a:pt x="121" y="86"/>
                  <a:pt x="187" y="36"/>
                </a:cubicBezTo>
                <a:cubicBezTo>
                  <a:pt x="161" y="0"/>
                  <a:pt x="161" y="0"/>
                  <a:pt x="161" y="0"/>
                </a:cubicBezTo>
                <a:cubicBezTo>
                  <a:pt x="85" y="57"/>
                  <a:pt x="27" y="138"/>
                  <a:pt x="0" y="232"/>
                </a:cubicBezTo>
                <a:lnTo>
                  <a:pt x="45" y="237"/>
                </a:lnTo>
                <a:close/>
              </a:path>
            </a:pathLst>
          </a:custGeom>
          <a:solidFill>
            <a:schemeClr val="bg1">
              <a:lumMod val="75000"/>
            </a:schemeClr>
          </a:solidFill>
          <a:ln w="1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3" name="Freeform 10">
            <a:extLst>
              <a:ext uri="{FF2B5EF4-FFF2-40B4-BE49-F238E27FC236}">
                <a16:creationId xmlns:a16="http://schemas.microsoft.com/office/drawing/2014/main" id="{9499C9B7-50FF-45BB-AA11-A3EBCE5D9943}"/>
              </a:ext>
            </a:extLst>
          </p:cNvPr>
          <p:cNvSpPr>
            <a:spLocks/>
          </p:cNvSpPr>
          <p:nvPr/>
        </p:nvSpPr>
        <p:spPr bwMode="auto">
          <a:xfrm rot="11090896">
            <a:off x="3709406" y="1192888"/>
            <a:ext cx="499384" cy="381438"/>
          </a:xfrm>
          <a:custGeom>
            <a:avLst/>
            <a:gdLst>
              <a:gd name="T0" fmla="*/ 36 w 253"/>
              <a:gd name="T1" fmla="*/ 0 h 193"/>
              <a:gd name="T2" fmla="*/ 0 w 253"/>
              <a:gd name="T3" fmla="*/ 26 h 193"/>
              <a:gd name="T4" fmla="*/ 237 w 253"/>
              <a:gd name="T5" fmla="*/ 193 h 193"/>
              <a:gd name="T6" fmla="*/ 253 w 253"/>
              <a:gd name="T7" fmla="*/ 151 h 193"/>
              <a:gd name="T8" fmla="*/ 36 w 253"/>
              <a:gd name="T9" fmla="*/ 0 h 193"/>
            </a:gdLst>
            <a:ahLst/>
            <a:cxnLst>
              <a:cxn ang="0">
                <a:pos x="T0" y="T1"/>
              </a:cxn>
              <a:cxn ang="0">
                <a:pos x="T2" y="T3"/>
              </a:cxn>
              <a:cxn ang="0">
                <a:pos x="T4" y="T5"/>
              </a:cxn>
              <a:cxn ang="0">
                <a:pos x="T6" y="T7"/>
              </a:cxn>
              <a:cxn ang="0">
                <a:pos x="T8" y="T9"/>
              </a:cxn>
            </a:cxnLst>
            <a:rect l="0" t="0" r="r" b="b"/>
            <a:pathLst>
              <a:path w="253" h="193">
                <a:moveTo>
                  <a:pt x="36" y="0"/>
                </a:moveTo>
                <a:cubicBezTo>
                  <a:pt x="0" y="26"/>
                  <a:pt x="0" y="26"/>
                  <a:pt x="0" y="26"/>
                </a:cubicBezTo>
                <a:cubicBezTo>
                  <a:pt x="58" y="105"/>
                  <a:pt x="140" y="165"/>
                  <a:pt x="237" y="193"/>
                </a:cubicBezTo>
                <a:cubicBezTo>
                  <a:pt x="253" y="151"/>
                  <a:pt x="253" y="151"/>
                  <a:pt x="253" y="151"/>
                </a:cubicBezTo>
                <a:cubicBezTo>
                  <a:pt x="165" y="127"/>
                  <a:pt x="89" y="73"/>
                  <a:pt x="36" y="0"/>
                </a:cubicBezTo>
                <a:close/>
              </a:path>
            </a:pathLst>
          </a:custGeom>
          <a:solidFill>
            <a:schemeClr val="bg1">
              <a:lumMod val="75000"/>
            </a:schemeClr>
          </a:solidFill>
          <a:ln w="1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4" name="Line 11">
            <a:extLst>
              <a:ext uri="{FF2B5EF4-FFF2-40B4-BE49-F238E27FC236}">
                <a16:creationId xmlns:a16="http://schemas.microsoft.com/office/drawing/2014/main" id="{1F31E0AF-6CF0-4BF6-8FD7-22D393967034}"/>
              </a:ext>
            </a:extLst>
          </p:cNvPr>
          <p:cNvSpPr>
            <a:spLocks noChangeShapeType="1"/>
          </p:cNvSpPr>
          <p:nvPr/>
        </p:nvSpPr>
        <p:spPr bwMode="auto">
          <a:xfrm rot="11090896" flipH="1" flipV="1">
            <a:off x="3854582" y="2671433"/>
            <a:ext cx="142204" cy="201594"/>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5" name="Line 12">
            <a:extLst>
              <a:ext uri="{FF2B5EF4-FFF2-40B4-BE49-F238E27FC236}">
                <a16:creationId xmlns:a16="http://schemas.microsoft.com/office/drawing/2014/main" id="{9948A9F5-3AAA-45B2-B23D-F448567BF0E9}"/>
              </a:ext>
            </a:extLst>
          </p:cNvPr>
          <p:cNvSpPr>
            <a:spLocks noChangeShapeType="1"/>
          </p:cNvSpPr>
          <p:nvPr/>
        </p:nvSpPr>
        <p:spPr bwMode="auto">
          <a:xfrm rot="11090896" flipV="1">
            <a:off x="3225139" y="2766326"/>
            <a:ext cx="35133" cy="220833"/>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6" name="Line 13">
            <a:extLst>
              <a:ext uri="{FF2B5EF4-FFF2-40B4-BE49-F238E27FC236}">
                <a16:creationId xmlns:a16="http://schemas.microsoft.com/office/drawing/2014/main" id="{74E2528D-A51B-4048-AA97-6E01EF781D4C}"/>
              </a:ext>
            </a:extLst>
          </p:cNvPr>
          <p:cNvSpPr>
            <a:spLocks noChangeShapeType="1"/>
          </p:cNvSpPr>
          <p:nvPr/>
        </p:nvSpPr>
        <p:spPr bwMode="auto">
          <a:xfrm rot="11090896" flipV="1">
            <a:off x="2559827" y="2397716"/>
            <a:ext cx="219160" cy="144713"/>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7" name="Line 14">
            <a:extLst>
              <a:ext uri="{FF2B5EF4-FFF2-40B4-BE49-F238E27FC236}">
                <a16:creationId xmlns:a16="http://schemas.microsoft.com/office/drawing/2014/main" id="{023C1482-5EEF-4519-8890-9A1742A7519E}"/>
              </a:ext>
            </a:extLst>
          </p:cNvPr>
          <p:cNvSpPr>
            <a:spLocks noChangeShapeType="1"/>
          </p:cNvSpPr>
          <p:nvPr/>
        </p:nvSpPr>
        <p:spPr bwMode="auto">
          <a:xfrm rot="11090896" flipH="1">
            <a:off x="4125941" y="1470360"/>
            <a:ext cx="182355" cy="126310"/>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cs typeface="Arial" panose="020B0604020202020204" pitchFamily="34" charset="0"/>
            </a:endParaRPr>
          </a:p>
        </p:txBody>
      </p:sp>
      <p:sp>
        <p:nvSpPr>
          <p:cNvPr id="18" name="Line 15">
            <a:extLst>
              <a:ext uri="{FF2B5EF4-FFF2-40B4-BE49-F238E27FC236}">
                <a16:creationId xmlns:a16="http://schemas.microsoft.com/office/drawing/2014/main" id="{789A7593-8F23-4F03-A014-8C7220A02148}"/>
              </a:ext>
            </a:extLst>
          </p:cNvPr>
          <p:cNvSpPr>
            <a:spLocks noChangeShapeType="1"/>
          </p:cNvSpPr>
          <p:nvPr/>
        </p:nvSpPr>
        <p:spPr bwMode="auto">
          <a:xfrm rot="11090896" flipH="1" flipV="1">
            <a:off x="4207080" y="2205552"/>
            <a:ext cx="256802" cy="31786"/>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dirty="0">
              <a:cs typeface="Arial" panose="020B0604020202020204" pitchFamily="34" charset="0"/>
            </a:endParaRPr>
          </a:p>
        </p:txBody>
      </p:sp>
      <p:sp>
        <p:nvSpPr>
          <p:cNvPr id="19" name="TextBox 18">
            <a:extLst>
              <a:ext uri="{FF2B5EF4-FFF2-40B4-BE49-F238E27FC236}">
                <a16:creationId xmlns:a16="http://schemas.microsoft.com/office/drawing/2014/main" id="{C4491605-CCC7-44D1-82B0-A4702A6B5DCE}"/>
              </a:ext>
            </a:extLst>
          </p:cNvPr>
          <p:cNvSpPr txBox="1"/>
          <p:nvPr/>
        </p:nvSpPr>
        <p:spPr>
          <a:xfrm>
            <a:off x="438025" y="2212334"/>
            <a:ext cx="1702881" cy="736099"/>
          </a:xfrm>
          <a:prstGeom prst="rect">
            <a:avLst/>
          </a:prstGeom>
          <a:noFill/>
        </p:spPr>
        <p:txBody>
          <a:bodyPr wrap="square" lIns="68580" tIns="34290" rIns="68580" bIns="3429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India Data Business</a:t>
            </a:r>
          </a:p>
          <a:p>
            <a:pPr marL="171450" indent="-171450">
              <a:lnSpc>
                <a:spcPts val="1300"/>
              </a:lnSpc>
              <a:buFont typeface="Wingdings" panose="05000000000000000000" pitchFamily="2" charset="2"/>
              <a:buChar char="§"/>
            </a:pPr>
            <a:r>
              <a:rPr lang="en-US" sz="1000" dirty="0">
                <a:cs typeface="Arial" panose="020B0604020202020204" pitchFamily="34" charset="0"/>
              </a:rPr>
              <a:t>Global Data Business</a:t>
            </a:r>
          </a:p>
          <a:p>
            <a:pPr marL="171450" indent="-171450">
              <a:lnSpc>
                <a:spcPts val="1300"/>
              </a:lnSpc>
              <a:buFont typeface="Wingdings" panose="05000000000000000000" pitchFamily="2" charset="2"/>
              <a:buChar char="§"/>
            </a:pPr>
            <a:r>
              <a:rPr lang="en-US" sz="1000" dirty="0">
                <a:cs typeface="Arial" panose="020B0604020202020204" pitchFamily="34" charset="0"/>
              </a:rPr>
              <a:t>Wholesale Voice</a:t>
            </a:r>
          </a:p>
          <a:p>
            <a:pPr marL="171450" indent="-171450">
              <a:lnSpc>
                <a:spcPts val="1300"/>
              </a:lnSpc>
              <a:buFont typeface="Wingdings" panose="05000000000000000000" pitchFamily="2" charset="2"/>
              <a:buChar char="§"/>
            </a:pPr>
            <a:r>
              <a:rPr lang="en-US" sz="1000" dirty="0">
                <a:cs typeface="Arial" panose="020B0604020202020204" pitchFamily="34" charset="0"/>
              </a:rPr>
              <a:t>Collaboration Tools</a:t>
            </a:r>
            <a:endParaRPr lang="en-IN" sz="1000" dirty="0">
              <a:cs typeface="Arial" panose="020B0604020202020204" pitchFamily="34" charset="0"/>
            </a:endParaRPr>
          </a:p>
        </p:txBody>
      </p:sp>
      <p:sp>
        <p:nvSpPr>
          <p:cNvPr id="20" name="TextBox 19">
            <a:extLst>
              <a:ext uri="{FF2B5EF4-FFF2-40B4-BE49-F238E27FC236}">
                <a16:creationId xmlns:a16="http://schemas.microsoft.com/office/drawing/2014/main" id="{598BF395-1A70-4DF4-9FD9-0F710B2B822E}"/>
              </a:ext>
            </a:extLst>
          </p:cNvPr>
          <p:cNvSpPr txBox="1"/>
          <p:nvPr/>
        </p:nvSpPr>
        <p:spPr>
          <a:xfrm>
            <a:off x="438024" y="1977116"/>
            <a:ext cx="710772" cy="238527"/>
          </a:xfrm>
          <a:prstGeom prst="rect">
            <a:avLst/>
          </a:prstGeom>
          <a:noFill/>
        </p:spPr>
        <p:txBody>
          <a:bodyPr wrap="none" lIns="68580" tIns="34290" rIns="68580" bIns="34290" rtlCol="0">
            <a:spAutoFit/>
          </a:bodyPr>
          <a:lstStyle/>
          <a:p>
            <a:r>
              <a:rPr lang="en-US" sz="1100" b="1" dirty="0">
                <a:cs typeface="Arial" panose="020B0604020202020204" pitchFamily="34" charset="0"/>
              </a:rPr>
              <a:t>Telecom</a:t>
            </a:r>
            <a:endParaRPr lang="en-IN" sz="1100" b="1" dirty="0">
              <a:cs typeface="Arial" panose="020B0604020202020204" pitchFamily="34" charset="0"/>
            </a:endParaRPr>
          </a:p>
        </p:txBody>
      </p:sp>
      <p:sp>
        <p:nvSpPr>
          <p:cNvPr id="21" name="TextBox 20">
            <a:extLst>
              <a:ext uri="{FF2B5EF4-FFF2-40B4-BE49-F238E27FC236}">
                <a16:creationId xmlns:a16="http://schemas.microsoft.com/office/drawing/2014/main" id="{7FB9BCDE-4E5E-4A75-8318-D820B1FFA2D3}"/>
              </a:ext>
            </a:extLst>
          </p:cNvPr>
          <p:cNvSpPr txBox="1"/>
          <p:nvPr/>
        </p:nvSpPr>
        <p:spPr>
          <a:xfrm>
            <a:off x="4530368" y="3382064"/>
            <a:ext cx="4461233" cy="1557158"/>
          </a:xfrm>
          <a:prstGeom prst="rect">
            <a:avLst/>
          </a:prstGeom>
          <a:noFill/>
        </p:spPr>
        <p:txBody>
          <a:bodyPr wrap="square" lIns="68580" tIns="34290" rIns="68580" bIns="3429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Oracle – SaaS, PaaS (HR, Database, Middleware, Cloud Machine) e- Business Suite (ERP), Technology Platforms</a:t>
            </a:r>
          </a:p>
          <a:p>
            <a:pPr marL="171450" indent="-171450">
              <a:lnSpc>
                <a:spcPts val="1300"/>
              </a:lnSpc>
              <a:buFont typeface="Wingdings" panose="05000000000000000000" pitchFamily="2" charset="2"/>
              <a:buChar char="§"/>
            </a:pPr>
            <a:r>
              <a:rPr lang="en-US" sz="1000" dirty="0">
                <a:cs typeface="Arial" panose="020B0604020202020204" pitchFamily="34" charset="0"/>
              </a:rPr>
              <a:t>SAP S/4 Hana, SuccessFactors, CEC &amp; Cloud Infrastructure Services</a:t>
            </a:r>
          </a:p>
          <a:p>
            <a:pPr marL="171450" indent="-171450">
              <a:lnSpc>
                <a:spcPts val="1300"/>
              </a:lnSpc>
              <a:buFont typeface="Wingdings" panose="05000000000000000000" pitchFamily="2" charset="2"/>
              <a:buChar char="§"/>
            </a:pPr>
            <a:r>
              <a:rPr lang="en-US" sz="1000" dirty="0">
                <a:cs typeface="Arial" panose="020B0604020202020204" pitchFamily="34" charset="0"/>
              </a:rPr>
              <a:t>Microsoft – Azure, Office &amp; Productivity, AX Retail, Dynamics CRM  </a:t>
            </a:r>
          </a:p>
          <a:p>
            <a:pPr marL="171450" indent="-171450">
              <a:lnSpc>
                <a:spcPts val="1300"/>
              </a:lnSpc>
              <a:buFont typeface="Wingdings" panose="05000000000000000000" pitchFamily="2" charset="2"/>
              <a:buChar char="§"/>
            </a:pPr>
            <a:r>
              <a:rPr lang="en-US" sz="1000" dirty="0">
                <a:cs typeface="Arial" panose="020B0604020202020204" pitchFamily="34" charset="0"/>
              </a:rPr>
              <a:t>iTest – Online Testing Platform</a:t>
            </a:r>
          </a:p>
          <a:p>
            <a:pPr marL="171450" indent="-171450">
              <a:lnSpc>
                <a:spcPts val="1300"/>
              </a:lnSpc>
              <a:buFont typeface="Wingdings" panose="05000000000000000000" pitchFamily="2" charset="2"/>
              <a:buChar char="§"/>
            </a:pPr>
            <a:r>
              <a:rPr lang="en-US" sz="1000" dirty="0">
                <a:cs typeface="Arial" panose="020B0604020202020204" pitchFamily="34" charset="0"/>
              </a:rPr>
              <a:t>eLearning</a:t>
            </a:r>
          </a:p>
          <a:p>
            <a:pPr marL="171450" indent="-171450">
              <a:lnSpc>
                <a:spcPts val="1300"/>
              </a:lnSpc>
              <a:buFont typeface="Wingdings" panose="05000000000000000000" pitchFamily="2" charset="2"/>
              <a:buChar char="§"/>
            </a:pPr>
            <a:r>
              <a:rPr lang="en-US" sz="1000" dirty="0">
                <a:cs typeface="Arial" panose="020B0604020202020204" pitchFamily="34" charset="0"/>
              </a:rPr>
              <a:t>Forum – Distribution Management System</a:t>
            </a:r>
          </a:p>
          <a:p>
            <a:pPr marL="171450" indent="-171450">
              <a:lnSpc>
                <a:spcPts val="1300"/>
              </a:lnSpc>
              <a:buFont typeface="Wingdings" panose="05000000000000000000" pitchFamily="2" charset="2"/>
              <a:buChar char="§"/>
            </a:pPr>
            <a:r>
              <a:rPr lang="en-US" sz="1000" dirty="0">
                <a:cs typeface="Arial" panose="020B0604020202020204" pitchFamily="34" charset="0"/>
              </a:rPr>
              <a:t>Portal Solutions</a:t>
            </a:r>
          </a:p>
          <a:p>
            <a:pPr marL="171450" indent="-171450">
              <a:lnSpc>
                <a:spcPts val="1300"/>
              </a:lnSpc>
              <a:buFont typeface="Wingdings" panose="05000000000000000000" pitchFamily="2" charset="2"/>
              <a:buChar char="§"/>
            </a:pPr>
            <a:endParaRPr lang="en-US" sz="1000" dirty="0">
              <a:cs typeface="Arial" panose="020B0604020202020204" pitchFamily="34" charset="0"/>
            </a:endParaRPr>
          </a:p>
        </p:txBody>
      </p:sp>
      <p:sp>
        <p:nvSpPr>
          <p:cNvPr id="22" name="TextBox 21">
            <a:extLst>
              <a:ext uri="{FF2B5EF4-FFF2-40B4-BE49-F238E27FC236}">
                <a16:creationId xmlns:a16="http://schemas.microsoft.com/office/drawing/2014/main" id="{C5859004-0DF6-4EA8-80B4-92559EC1C40B}"/>
              </a:ext>
            </a:extLst>
          </p:cNvPr>
          <p:cNvSpPr txBox="1"/>
          <p:nvPr/>
        </p:nvSpPr>
        <p:spPr>
          <a:xfrm>
            <a:off x="4530366" y="3057814"/>
            <a:ext cx="2864748" cy="238575"/>
          </a:xfrm>
          <a:prstGeom prst="rect">
            <a:avLst/>
          </a:prstGeom>
          <a:noFill/>
        </p:spPr>
        <p:txBody>
          <a:bodyPr wrap="square" lIns="68580" tIns="34290" rIns="68580" bIns="34290" rtlCol="0">
            <a:spAutoFit/>
          </a:bodyPr>
          <a:lstStyle/>
          <a:p>
            <a:r>
              <a:rPr lang="en-US" sz="1100" b="1" dirty="0">
                <a:cs typeface="Arial" panose="020B0604020202020204" pitchFamily="34" charset="0"/>
              </a:rPr>
              <a:t>Application &amp; Platform Services</a:t>
            </a:r>
          </a:p>
        </p:txBody>
      </p:sp>
      <p:sp>
        <p:nvSpPr>
          <p:cNvPr id="23" name="TextBox 22">
            <a:extLst>
              <a:ext uri="{FF2B5EF4-FFF2-40B4-BE49-F238E27FC236}">
                <a16:creationId xmlns:a16="http://schemas.microsoft.com/office/drawing/2014/main" id="{C6BDA4B5-3D53-4A85-9653-C7673AD80739}"/>
              </a:ext>
            </a:extLst>
          </p:cNvPr>
          <p:cNvSpPr txBox="1"/>
          <p:nvPr/>
        </p:nvSpPr>
        <p:spPr>
          <a:xfrm>
            <a:off x="5130450" y="2263465"/>
            <a:ext cx="1923611" cy="569387"/>
          </a:xfrm>
          <a:prstGeom prst="rect">
            <a:avLst/>
          </a:prstGeom>
          <a:noFill/>
        </p:spPr>
        <p:txBody>
          <a:bodyPr wrap="square" lIns="68580" tIns="34290" rIns="68580" bIns="3429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Colocation Services</a:t>
            </a:r>
          </a:p>
          <a:p>
            <a:pPr marL="171450" indent="-171450">
              <a:lnSpc>
                <a:spcPts val="1300"/>
              </a:lnSpc>
              <a:buFont typeface="Wingdings" panose="05000000000000000000" pitchFamily="2" charset="2"/>
              <a:buChar char="§"/>
            </a:pPr>
            <a:r>
              <a:rPr lang="en-US" sz="1000" dirty="0">
                <a:cs typeface="Arial" panose="020B0604020202020204" pitchFamily="34" charset="0"/>
              </a:rPr>
              <a:t>White Labelling</a:t>
            </a:r>
          </a:p>
          <a:p>
            <a:pPr marL="171450" indent="-171450">
              <a:lnSpc>
                <a:spcPts val="1300"/>
              </a:lnSpc>
              <a:buFont typeface="Wingdings" panose="05000000000000000000" pitchFamily="2" charset="2"/>
              <a:buChar char="§"/>
            </a:pPr>
            <a:r>
              <a:rPr lang="en-US" sz="1000" dirty="0">
                <a:cs typeface="Arial" panose="020B0604020202020204" pitchFamily="34" charset="0"/>
              </a:rPr>
              <a:t>Hosting</a:t>
            </a:r>
          </a:p>
        </p:txBody>
      </p:sp>
      <p:sp>
        <p:nvSpPr>
          <p:cNvPr id="24" name="TextBox 23">
            <a:extLst>
              <a:ext uri="{FF2B5EF4-FFF2-40B4-BE49-F238E27FC236}">
                <a16:creationId xmlns:a16="http://schemas.microsoft.com/office/drawing/2014/main" id="{ACE35888-F86E-4358-BADF-1F43CC4B6F90}"/>
              </a:ext>
            </a:extLst>
          </p:cNvPr>
          <p:cNvSpPr txBox="1"/>
          <p:nvPr/>
        </p:nvSpPr>
        <p:spPr>
          <a:xfrm>
            <a:off x="5130450" y="1974025"/>
            <a:ext cx="1549943" cy="238575"/>
          </a:xfrm>
          <a:prstGeom prst="rect">
            <a:avLst/>
          </a:prstGeom>
          <a:noFill/>
        </p:spPr>
        <p:txBody>
          <a:bodyPr wrap="none" lIns="68580" tIns="34290" rIns="68580" bIns="34290" rtlCol="0">
            <a:spAutoFit/>
          </a:bodyPr>
          <a:lstStyle/>
          <a:p>
            <a:r>
              <a:rPr lang="en-US" sz="1100" b="1" dirty="0">
                <a:cs typeface="Arial" panose="020B0604020202020204" pitchFamily="34" charset="0"/>
              </a:rPr>
              <a:t>Data Center Services</a:t>
            </a:r>
          </a:p>
        </p:txBody>
      </p:sp>
      <p:sp>
        <p:nvSpPr>
          <p:cNvPr id="25" name="TextBox 24">
            <a:extLst>
              <a:ext uri="{FF2B5EF4-FFF2-40B4-BE49-F238E27FC236}">
                <a16:creationId xmlns:a16="http://schemas.microsoft.com/office/drawing/2014/main" id="{14357BCE-6BCF-4397-8946-005EBE0A18D1}"/>
              </a:ext>
            </a:extLst>
          </p:cNvPr>
          <p:cNvSpPr txBox="1"/>
          <p:nvPr/>
        </p:nvSpPr>
        <p:spPr>
          <a:xfrm>
            <a:off x="5027365" y="963580"/>
            <a:ext cx="2253044" cy="902811"/>
          </a:xfrm>
          <a:prstGeom prst="rect">
            <a:avLst/>
          </a:prstGeom>
          <a:noFill/>
        </p:spPr>
        <p:txBody>
          <a:bodyPr wrap="square" lIns="68580" tIns="34290" rIns="68580" bIns="3429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Data Center Transformation</a:t>
            </a:r>
          </a:p>
          <a:p>
            <a:pPr marL="171450" indent="-171450">
              <a:lnSpc>
                <a:spcPts val="1300"/>
              </a:lnSpc>
              <a:buFont typeface="Wingdings" panose="05000000000000000000" pitchFamily="2" charset="2"/>
              <a:buChar char="§"/>
            </a:pPr>
            <a:r>
              <a:rPr lang="en-US" sz="1000" dirty="0">
                <a:cs typeface="Arial" panose="020B0604020202020204" pitchFamily="34" charset="0"/>
              </a:rPr>
              <a:t>Network Integration</a:t>
            </a:r>
          </a:p>
          <a:p>
            <a:pPr marL="171450" indent="-171450">
              <a:lnSpc>
                <a:spcPts val="1300"/>
              </a:lnSpc>
              <a:buFont typeface="Wingdings" panose="05000000000000000000" pitchFamily="2" charset="2"/>
              <a:buChar char="§"/>
            </a:pPr>
            <a:r>
              <a:rPr lang="en-US" sz="1000" dirty="0">
                <a:cs typeface="Arial" panose="020B0604020202020204" pitchFamily="34" charset="0"/>
              </a:rPr>
              <a:t>Information Security Services</a:t>
            </a:r>
          </a:p>
          <a:p>
            <a:pPr marL="171450" indent="-171450">
              <a:lnSpc>
                <a:spcPts val="1300"/>
              </a:lnSpc>
              <a:buFont typeface="Wingdings" panose="05000000000000000000" pitchFamily="2" charset="2"/>
              <a:buChar char="§"/>
            </a:pPr>
            <a:r>
              <a:rPr lang="en-US" sz="1000" dirty="0">
                <a:cs typeface="Arial" panose="020B0604020202020204" pitchFamily="34" charset="0"/>
              </a:rPr>
              <a:t>Collaboration Services</a:t>
            </a:r>
          </a:p>
          <a:p>
            <a:pPr marL="171450" indent="-171450">
              <a:lnSpc>
                <a:spcPts val="1300"/>
              </a:lnSpc>
              <a:buFont typeface="Wingdings" panose="05000000000000000000" pitchFamily="2" charset="2"/>
              <a:buChar char="§"/>
            </a:pPr>
            <a:r>
              <a:rPr lang="en-US" sz="1000" dirty="0">
                <a:cs typeface="Arial" panose="020B0604020202020204" pitchFamily="34" charset="0"/>
              </a:rPr>
              <a:t>End User Computing Services</a:t>
            </a:r>
          </a:p>
        </p:txBody>
      </p:sp>
      <p:sp>
        <p:nvSpPr>
          <p:cNvPr id="26" name="TextBox 25">
            <a:extLst>
              <a:ext uri="{FF2B5EF4-FFF2-40B4-BE49-F238E27FC236}">
                <a16:creationId xmlns:a16="http://schemas.microsoft.com/office/drawing/2014/main" id="{4BB38A81-7C26-4D07-904E-BC0029E3FD92}"/>
              </a:ext>
            </a:extLst>
          </p:cNvPr>
          <p:cNvSpPr txBox="1"/>
          <p:nvPr/>
        </p:nvSpPr>
        <p:spPr>
          <a:xfrm>
            <a:off x="5009155" y="658441"/>
            <a:ext cx="2316981" cy="238527"/>
          </a:xfrm>
          <a:prstGeom prst="rect">
            <a:avLst/>
          </a:prstGeom>
          <a:noFill/>
        </p:spPr>
        <p:txBody>
          <a:bodyPr wrap="none" lIns="68580" tIns="34290" rIns="68580" bIns="34290" rtlCol="0">
            <a:spAutoFit/>
          </a:bodyPr>
          <a:lstStyle/>
          <a:p>
            <a:r>
              <a:rPr lang="en-US" sz="1100" b="1" dirty="0">
                <a:cs typeface="Arial" panose="020B0604020202020204" pitchFamily="34" charset="0"/>
              </a:rPr>
              <a:t>Technology Integration Services</a:t>
            </a:r>
          </a:p>
        </p:txBody>
      </p:sp>
      <p:pic>
        <p:nvPicPr>
          <p:cNvPr id="27" name="Picture 2">
            <a:extLst>
              <a:ext uri="{FF2B5EF4-FFF2-40B4-BE49-F238E27FC236}">
                <a16:creationId xmlns:a16="http://schemas.microsoft.com/office/drawing/2014/main" id="{FC4243E1-E3AB-48DD-A5A1-11BD96D07C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9349" y="1779214"/>
            <a:ext cx="858308" cy="4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a:extLst>
              <a:ext uri="{FF2B5EF4-FFF2-40B4-BE49-F238E27FC236}">
                <a16:creationId xmlns:a16="http://schemas.microsoft.com/office/drawing/2014/main" id="{1020494C-CB4D-4EB1-8511-82F7EB3C9E76}"/>
              </a:ext>
            </a:extLst>
          </p:cNvPr>
          <p:cNvGrpSpPr/>
          <p:nvPr/>
        </p:nvGrpSpPr>
        <p:grpSpPr>
          <a:xfrm>
            <a:off x="2861545" y="2999891"/>
            <a:ext cx="519273" cy="519273"/>
            <a:chOff x="3414009" y="3200894"/>
            <a:chExt cx="429151" cy="429151"/>
          </a:xfrm>
        </p:grpSpPr>
        <p:sp>
          <p:nvSpPr>
            <p:cNvPr id="29" name="Oval 28">
              <a:extLst>
                <a:ext uri="{FF2B5EF4-FFF2-40B4-BE49-F238E27FC236}">
                  <a16:creationId xmlns:a16="http://schemas.microsoft.com/office/drawing/2014/main" id="{9E9AAB81-8B9F-4F15-B961-16716B55426A}"/>
                </a:ext>
              </a:extLst>
            </p:cNvPr>
            <p:cNvSpPr/>
            <p:nvPr/>
          </p:nvSpPr>
          <p:spPr>
            <a:xfrm>
              <a:off x="3414009" y="3200894"/>
              <a:ext cx="429151" cy="429151"/>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Arial" panose="020B0604020202020204" pitchFamily="34" charset="0"/>
              </a:endParaRPr>
            </a:p>
          </p:txBody>
        </p:sp>
        <p:grpSp>
          <p:nvGrpSpPr>
            <p:cNvPr id="30" name="Group 3719">
              <a:extLst>
                <a:ext uri="{FF2B5EF4-FFF2-40B4-BE49-F238E27FC236}">
                  <a16:creationId xmlns:a16="http://schemas.microsoft.com/office/drawing/2014/main" id="{406C6CFB-AAA1-40AC-8C45-0FF201B07CED}"/>
                </a:ext>
              </a:extLst>
            </p:cNvPr>
            <p:cNvGrpSpPr>
              <a:grpSpLocks/>
            </p:cNvGrpSpPr>
            <p:nvPr/>
          </p:nvGrpSpPr>
          <p:grpSpPr bwMode="auto">
            <a:xfrm>
              <a:off x="3487848" y="3312484"/>
              <a:ext cx="271485" cy="169061"/>
              <a:chOff x="4310063" y="1130297"/>
              <a:chExt cx="3119439" cy="1943100"/>
            </a:xfrm>
            <a:solidFill>
              <a:schemeClr val="bg1"/>
            </a:solidFill>
          </p:grpSpPr>
          <p:sp>
            <p:nvSpPr>
              <p:cNvPr id="31" name="Freeform 333">
                <a:extLst>
                  <a:ext uri="{FF2B5EF4-FFF2-40B4-BE49-F238E27FC236}">
                    <a16:creationId xmlns:a16="http://schemas.microsoft.com/office/drawing/2014/main" id="{9A912888-E734-41D8-9FE8-D0C3EDEF766C}"/>
                  </a:ext>
                </a:extLst>
              </p:cNvPr>
              <p:cNvSpPr>
                <a:spLocks noEditPoints="1"/>
              </p:cNvSpPr>
              <p:nvPr/>
            </p:nvSpPr>
            <p:spPr bwMode="auto">
              <a:xfrm>
                <a:off x="5214938" y="2389192"/>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4"/>
                    </a:lnTo>
                    <a:lnTo>
                      <a:pt x="147" y="54"/>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2" name="Freeform 334">
                <a:extLst>
                  <a:ext uri="{FF2B5EF4-FFF2-40B4-BE49-F238E27FC236}">
                    <a16:creationId xmlns:a16="http://schemas.microsoft.com/office/drawing/2014/main" id="{E67DC341-65D9-4D28-8E1D-FA3842BB5D36}"/>
                  </a:ext>
                </a:extLst>
              </p:cNvPr>
              <p:cNvSpPr>
                <a:spLocks noEditPoints="1"/>
              </p:cNvSpPr>
              <p:nvPr/>
            </p:nvSpPr>
            <p:spPr bwMode="auto">
              <a:xfrm>
                <a:off x="5278438" y="2530480"/>
                <a:ext cx="217488" cy="204788"/>
              </a:xfrm>
              <a:custGeom>
                <a:avLst/>
                <a:gdLst>
                  <a:gd name="T0" fmla="*/ 2147483647 w 68"/>
                  <a:gd name="T1" fmla="*/ 0 h 64"/>
                  <a:gd name="T2" fmla="*/ 2147483647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2147483647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2147483647 w 68"/>
                  <a:gd name="T79" fmla="*/ 2147483647 h 64"/>
                  <a:gd name="T80" fmla="*/ 2147483647 w 68"/>
                  <a:gd name="T81" fmla="*/ 2147483647 h 64"/>
                  <a:gd name="T82" fmla="*/ 2147483647 w 68"/>
                  <a:gd name="T83" fmla="*/ 2147483647 h 64"/>
                  <a:gd name="T84" fmla="*/ 2147483647 w 68"/>
                  <a:gd name="T85" fmla="*/ 2147483647 h 64"/>
                  <a:gd name="T86" fmla="*/ 2147483647 w 68"/>
                  <a:gd name="T87" fmla="*/ 2147483647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4">
                    <a:moveTo>
                      <a:pt x="42" y="0"/>
                    </a:moveTo>
                    <a:cubicBezTo>
                      <a:pt x="27" y="0"/>
                      <a:pt x="16" y="12"/>
                      <a:pt x="16" y="26"/>
                    </a:cubicBezTo>
                    <a:cubicBezTo>
                      <a:pt x="16" y="29"/>
                      <a:pt x="16" y="31"/>
                      <a:pt x="17" y="33"/>
                    </a:cubicBezTo>
                    <a:cubicBezTo>
                      <a:pt x="12" y="34"/>
                      <a:pt x="12" y="34"/>
                      <a:pt x="12" y="34"/>
                    </a:cubicBezTo>
                    <a:cubicBezTo>
                      <a:pt x="12" y="40"/>
                      <a:pt x="12" y="40"/>
                      <a:pt x="12" y="40"/>
                    </a:cubicBezTo>
                    <a:cubicBezTo>
                      <a:pt x="12" y="54"/>
                      <a:pt x="12" y="54"/>
                      <a:pt x="12" y="54"/>
                    </a:cubicBezTo>
                    <a:cubicBezTo>
                      <a:pt x="11" y="53"/>
                      <a:pt x="8" y="53"/>
                      <a:pt x="6" y="54"/>
                    </a:cubicBezTo>
                    <a:cubicBezTo>
                      <a:pt x="2" y="55"/>
                      <a:pt x="0" y="58"/>
                      <a:pt x="1" y="61"/>
                    </a:cubicBezTo>
                    <a:cubicBezTo>
                      <a:pt x="2" y="63"/>
                      <a:pt x="5" y="64"/>
                      <a:pt x="9" y="62"/>
                    </a:cubicBezTo>
                    <a:cubicBezTo>
                      <a:pt x="12" y="61"/>
                      <a:pt x="14" y="59"/>
                      <a:pt x="14" y="56"/>
                    </a:cubicBezTo>
                    <a:cubicBezTo>
                      <a:pt x="14" y="40"/>
                      <a:pt x="14" y="40"/>
                      <a:pt x="14" y="40"/>
                    </a:cubicBezTo>
                    <a:cubicBezTo>
                      <a:pt x="19" y="39"/>
                      <a:pt x="19" y="39"/>
                      <a:pt x="19" y="39"/>
                    </a:cubicBezTo>
                    <a:cubicBezTo>
                      <a:pt x="22" y="44"/>
                      <a:pt x="26" y="47"/>
                      <a:pt x="30" y="50"/>
                    </a:cubicBezTo>
                    <a:cubicBezTo>
                      <a:pt x="29" y="49"/>
                      <a:pt x="27" y="50"/>
                      <a:pt x="25" y="50"/>
                    </a:cubicBezTo>
                    <a:cubicBezTo>
                      <a:pt x="22" y="52"/>
                      <a:pt x="19" y="55"/>
                      <a:pt x="20" y="57"/>
                    </a:cubicBezTo>
                    <a:cubicBezTo>
                      <a:pt x="21" y="59"/>
                      <a:pt x="25" y="60"/>
                      <a:pt x="28" y="59"/>
                    </a:cubicBezTo>
                    <a:cubicBezTo>
                      <a:pt x="32" y="58"/>
                      <a:pt x="34" y="55"/>
                      <a:pt x="34" y="53"/>
                    </a:cubicBezTo>
                    <a:cubicBezTo>
                      <a:pt x="34" y="51"/>
                      <a:pt x="34" y="51"/>
                      <a:pt x="34" y="51"/>
                    </a:cubicBezTo>
                    <a:cubicBezTo>
                      <a:pt x="36" y="52"/>
                      <a:pt x="39" y="53"/>
                      <a:pt x="42" y="53"/>
                    </a:cubicBezTo>
                    <a:cubicBezTo>
                      <a:pt x="56" y="53"/>
                      <a:pt x="68" y="41"/>
                      <a:pt x="68" y="26"/>
                    </a:cubicBezTo>
                    <a:cubicBezTo>
                      <a:pt x="68" y="12"/>
                      <a:pt x="56" y="0"/>
                      <a:pt x="42" y="0"/>
                    </a:cubicBezTo>
                    <a:close/>
                    <a:moveTo>
                      <a:pt x="22" y="39"/>
                    </a:moveTo>
                    <a:cubicBezTo>
                      <a:pt x="31" y="37"/>
                      <a:pt x="31" y="37"/>
                      <a:pt x="31" y="37"/>
                    </a:cubicBezTo>
                    <a:cubicBezTo>
                      <a:pt x="31" y="37"/>
                      <a:pt x="32" y="38"/>
                      <a:pt x="32" y="38"/>
                    </a:cubicBezTo>
                    <a:cubicBezTo>
                      <a:pt x="32" y="47"/>
                      <a:pt x="32" y="47"/>
                      <a:pt x="32" y="47"/>
                    </a:cubicBezTo>
                    <a:cubicBezTo>
                      <a:pt x="28" y="46"/>
                      <a:pt x="24" y="43"/>
                      <a:pt x="22" y="39"/>
                    </a:cubicBezTo>
                    <a:close/>
                    <a:moveTo>
                      <a:pt x="42" y="50"/>
                    </a:moveTo>
                    <a:cubicBezTo>
                      <a:pt x="39" y="50"/>
                      <a:pt x="36" y="49"/>
                      <a:pt x="34" y="48"/>
                    </a:cubicBezTo>
                    <a:cubicBezTo>
                      <a:pt x="34" y="39"/>
                      <a:pt x="34" y="39"/>
                      <a:pt x="34" y="39"/>
                    </a:cubicBezTo>
                    <a:cubicBezTo>
                      <a:pt x="36" y="41"/>
                      <a:pt x="39" y="42"/>
                      <a:pt x="42" y="42"/>
                    </a:cubicBezTo>
                    <a:cubicBezTo>
                      <a:pt x="50" y="42"/>
                      <a:pt x="57" y="35"/>
                      <a:pt x="57" y="26"/>
                    </a:cubicBezTo>
                    <a:cubicBezTo>
                      <a:pt x="57" y="18"/>
                      <a:pt x="50" y="11"/>
                      <a:pt x="42" y="11"/>
                    </a:cubicBezTo>
                    <a:cubicBezTo>
                      <a:pt x="33" y="11"/>
                      <a:pt x="27" y="18"/>
                      <a:pt x="27" y="26"/>
                    </a:cubicBezTo>
                    <a:cubicBezTo>
                      <a:pt x="27" y="28"/>
                      <a:pt x="27" y="30"/>
                      <a:pt x="27" y="31"/>
                    </a:cubicBezTo>
                    <a:cubicBezTo>
                      <a:pt x="19" y="33"/>
                      <a:pt x="19" y="33"/>
                      <a:pt x="19" y="33"/>
                    </a:cubicBezTo>
                    <a:cubicBezTo>
                      <a:pt x="19" y="31"/>
                      <a:pt x="18" y="29"/>
                      <a:pt x="18" y="26"/>
                    </a:cubicBezTo>
                    <a:cubicBezTo>
                      <a:pt x="18" y="13"/>
                      <a:pt x="29" y="3"/>
                      <a:pt x="42" y="3"/>
                    </a:cubicBezTo>
                    <a:cubicBezTo>
                      <a:pt x="55" y="3"/>
                      <a:pt x="65" y="13"/>
                      <a:pt x="65" y="26"/>
                    </a:cubicBezTo>
                    <a:cubicBezTo>
                      <a:pt x="65" y="39"/>
                      <a:pt x="55" y="50"/>
                      <a:pt x="42" y="50"/>
                    </a:cubicBezTo>
                    <a:close/>
                    <a:moveTo>
                      <a:pt x="35" y="26"/>
                    </a:moveTo>
                    <a:cubicBezTo>
                      <a:pt x="35" y="23"/>
                      <a:pt x="38" y="19"/>
                      <a:pt x="42" y="19"/>
                    </a:cubicBezTo>
                    <a:cubicBezTo>
                      <a:pt x="46" y="19"/>
                      <a:pt x="49" y="23"/>
                      <a:pt x="49" y="26"/>
                    </a:cubicBezTo>
                    <a:cubicBezTo>
                      <a:pt x="49" y="30"/>
                      <a:pt x="46" y="33"/>
                      <a:pt x="42" y="33"/>
                    </a:cubicBezTo>
                    <a:cubicBezTo>
                      <a:pt x="38" y="33"/>
                      <a:pt x="35" y="30"/>
                      <a:pt x="35" y="26"/>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3" name="Freeform 393">
                <a:extLst>
                  <a:ext uri="{FF2B5EF4-FFF2-40B4-BE49-F238E27FC236}">
                    <a16:creationId xmlns:a16="http://schemas.microsoft.com/office/drawing/2014/main" id="{18BA517F-B7DE-41D7-B005-46EE56A85D80}"/>
                  </a:ext>
                </a:extLst>
              </p:cNvPr>
              <p:cNvSpPr>
                <a:spLocks noEditPoints="1"/>
              </p:cNvSpPr>
              <p:nvPr/>
            </p:nvSpPr>
            <p:spPr bwMode="auto">
              <a:xfrm>
                <a:off x="4310063" y="1130297"/>
                <a:ext cx="3119439" cy="1943100"/>
              </a:xfrm>
              <a:custGeom>
                <a:avLst/>
                <a:gdLst>
                  <a:gd name="T0" fmla="*/ 2147483647 w 976"/>
                  <a:gd name="T1" fmla="*/ 2147483647 h 608"/>
                  <a:gd name="T2" fmla="*/ 2147483647 w 976"/>
                  <a:gd name="T3" fmla="*/ 2147483647 h 608"/>
                  <a:gd name="T4" fmla="*/ 2147483647 w 976"/>
                  <a:gd name="T5" fmla="*/ 2147483647 h 608"/>
                  <a:gd name="T6" fmla="*/ 2147483647 w 976"/>
                  <a:gd name="T7" fmla="*/ 2147483647 h 608"/>
                  <a:gd name="T8" fmla="*/ 2147483647 w 976"/>
                  <a:gd name="T9" fmla="*/ 2147483647 h 608"/>
                  <a:gd name="T10" fmla="*/ 2147483647 w 976"/>
                  <a:gd name="T11" fmla="*/ 2147483647 h 608"/>
                  <a:gd name="T12" fmla="*/ 2147483647 w 976"/>
                  <a:gd name="T13" fmla="*/ 2147483647 h 608"/>
                  <a:gd name="T14" fmla="*/ 2147483647 w 976"/>
                  <a:gd name="T15" fmla="*/ 2147483647 h 608"/>
                  <a:gd name="T16" fmla="*/ 2147483647 w 976"/>
                  <a:gd name="T17" fmla="*/ 2147483647 h 608"/>
                  <a:gd name="T18" fmla="*/ 2147483647 w 976"/>
                  <a:gd name="T19" fmla="*/ 2147483647 h 608"/>
                  <a:gd name="T20" fmla="*/ 2147483647 w 976"/>
                  <a:gd name="T21" fmla="*/ 2147483647 h 608"/>
                  <a:gd name="T22" fmla="*/ 2147483647 w 976"/>
                  <a:gd name="T23" fmla="*/ 2147483647 h 608"/>
                  <a:gd name="T24" fmla="*/ 2147483647 w 976"/>
                  <a:gd name="T25" fmla="*/ 2147483647 h 608"/>
                  <a:gd name="T26" fmla="*/ 0 w 976"/>
                  <a:gd name="T27" fmla="*/ 2147483647 h 608"/>
                  <a:gd name="T28" fmla="*/ 2147483647 w 976"/>
                  <a:gd name="T29" fmla="*/ 2147483647 h 608"/>
                  <a:gd name="T30" fmla="*/ 2147483647 w 976"/>
                  <a:gd name="T31" fmla="*/ 2147483647 h 608"/>
                  <a:gd name="T32" fmla="*/ 2147483647 w 976"/>
                  <a:gd name="T33" fmla="*/ 2147483647 h 608"/>
                  <a:gd name="T34" fmla="*/ 2147483647 w 976"/>
                  <a:gd name="T35" fmla="*/ 2147483647 h 608"/>
                  <a:gd name="T36" fmla="*/ 2147483647 w 976"/>
                  <a:gd name="T37" fmla="*/ 2147483647 h 608"/>
                  <a:gd name="T38" fmla="*/ 2147483647 w 976"/>
                  <a:gd name="T39" fmla="*/ 2147483647 h 608"/>
                  <a:gd name="T40" fmla="*/ 2147483647 w 976"/>
                  <a:gd name="T41" fmla="*/ 2147483647 h 608"/>
                  <a:gd name="T42" fmla="*/ 2147483647 w 976"/>
                  <a:gd name="T43" fmla="*/ 2147483647 h 608"/>
                  <a:gd name="T44" fmla="*/ 2147483647 w 976"/>
                  <a:gd name="T45" fmla="*/ 2147483647 h 608"/>
                  <a:gd name="T46" fmla="*/ 2147483647 w 976"/>
                  <a:gd name="T47" fmla="*/ 0 h 608"/>
                  <a:gd name="T48" fmla="*/ 2147483647 w 976"/>
                  <a:gd name="T49" fmla="*/ 2147483647 h 608"/>
                  <a:gd name="T50" fmla="*/ 2147483647 w 976"/>
                  <a:gd name="T51" fmla="*/ 2147483647 h 608"/>
                  <a:gd name="T52" fmla="*/ 2147483647 w 976"/>
                  <a:gd name="T53" fmla="*/ 2147483647 h 608"/>
                  <a:gd name="T54" fmla="*/ 2147483647 w 976"/>
                  <a:gd name="T55" fmla="*/ 2147483647 h 608"/>
                  <a:gd name="T56" fmla="*/ 2147483647 w 976"/>
                  <a:gd name="T57" fmla="*/ 2147483647 h 608"/>
                  <a:gd name="T58" fmla="*/ 2147483647 w 976"/>
                  <a:gd name="T59" fmla="*/ 2147483647 h 608"/>
                  <a:gd name="T60" fmla="*/ 2147483647 w 976"/>
                  <a:gd name="T61" fmla="*/ 2147483647 h 608"/>
                  <a:gd name="T62" fmla="*/ 2147483647 w 976"/>
                  <a:gd name="T63" fmla="*/ 2147483647 h 608"/>
                  <a:gd name="T64" fmla="*/ 2147483647 w 976"/>
                  <a:gd name="T65" fmla="*/ 2147483647 h 608"/>
                  <a:gd name="T66" fmla="*/ 2147483647 w 976"/>
                  <a:gd name="T67" fmla="*/ 2147483647 h 608"/>
                  <a:gd name="T68" fmla="*/ 2147483647 w 976"/>
                  <a:gd name="T69" fmla="*/ 2147483647 h 608"/>
                  <a:gd name="T70" fmla="*/ 2147483647 w 976"/>
                  <a:gd name="T71" fmla="*/ 2147483647 h 608"/>
                  <a:gd name="T72" fmla="*/ 2147483647 w 976"/>
                  <a:gd name="T73" fmla="*/ 2147483647 h 608"/>
                  <a:gd name="T74" fmla="*/ 2147483647 w 976"/>
                  <a:gd name="T75" fmla="*/ 2147483647 h 608"/>
                  <a:gd name="T76" fmla="*/ 2147483647 w 976"/>
                  <a:gd name="T77" fmla="*/ 2147483647 h 608"/>
                  <a:gd name="T78" fmla="*/ 2147483647 w 976"/>
                  <a:gd name="T79" fmla="*/ 2147483647 h 608"/>
                  <a:gd name="T80" fmla="*/ 2147483647 w 976"/>
                  <a:gd name="T81" fmla="*/ 2147483647 h 608"/>
                  <a:gd name="T82" fmla="*/ 2147483647 w 976"/>
                  <a:gd name="T83" fmla="*/ 2147483647 h 608"/>
                  <a:gd name="T84" fmla="*/ 2147483647 w 976"/>
                  <a:gd name="T85" fmla="*/ 2147483647 h 608"/>
                  <a:gd name="T86" fmla="*/ 2147483647 w 976"/>
                  <a:gd name="T87" fmla="*/ 2147483647 h 608"/>
                  <a:gd name="T88" fmla="*/ 2147483647 w 976"/>
                  <a:gd name="T89" fmla="*/ 2147483647 h 608"/>
                  <a:gd name="T90" fmla="*/ 2147483647 w 976"/>
                  <a:gd name="T91" fmla="*/ 2147483647 h 608"/>
                  <a:gd name="T92" fmla="*/ 2147483647 w 976"/>
                  <a:gd name="T93" fmla="*/ 2147483647 h 608"/>
                  <a:gd name="T94" fmla="*/ 2147483647 w 976"/>
                  <a:gd name="T95" fmla="*/ 2147483647 h 608"/>
                  <a:gd name="T96" fmla="*/ 2147483647 w 976"/>
                  <a:gd name="T97" fmla="*/ 2147483647 h 608"/>
                  <a:gd name="T98" fmla="*/ 2147483647 w 976"/>
                  <a:gd name="T99" fmla="*/ 2147483647 h 608"/>
                  <a:gd name="T100" fmla="*/ 2147483647 w 976"/>
                  <a:gd name="T101" fmla="*/ 2147483647 h 608"/>
                  <a:gd name="T102" fmla="*/ 2147483647 w 976"/>
                  <a:gd name="T103" fmla="*/ 2147483647 h 608"/>
                  <a:gd name="T104" fmla="*/ 2147483647 w 976"/>
                  <a:gd name="T105" fmla="*/ 2147483647 h 608"/>
                  <a:gd name="T106" fmla="*/ 2147483647 w 976"/>
                  <a:gd name="T107" fmla="*/ 2147483647 h 608"/>
                  <a:gd name="T108" fmla="*/ 2147483647 w 976"/>
                  <a:gd name="T109" fmla="*/ 2147483647 h 608"/>
                  <a:gd name="T110" fmla="*/ 2147483647 w 976"/>
                  <a:gd name="T111" fmla="*/ 2147483647 h 608"/>
                  <a:gd name="T112" fmla="*/ 2147483647 w 976"/>
                  <a:gd name="T113" fmla="*/ 2147483647 h 608"/>
                  <a:gd name="T114" fmla="*/ 2147483647 w 976"/>
                  <a:gd name="T115" fmla="*/ 2147483647 h 6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76" h="608">
                    <a:moveTo>
                      <a:pt x="766" y="608"/>
                    </a:moveTo>
                    <a:cubicBezTo>
                      <a:pt x="734" y="608"/>
                      <a:pt x="703" y="601"/>
                      <a:pt x="674" y="587"/>
                    </a:cubicBezTo>
                    <a:cubicBezTo>
                      <a:pt x="668" y="584"/>
                      <a:pt x="668" y="584"/>
                      <a:pt x="668" y="584"/>
                    </a:cubicBezTo>
                    <a:cubicBezTo>
                      <a:pt x="663" y="587"/>
                      <a:pt x="663" y="587"/>
                      <a:pt x="663" y="587"/>
                    </a:cubicBezTo>
                    <a:cubicBezTo>
                      <a:pt x="638" y="601"/>
                      <a:pt x="609" y="608"/>
                      <a:pt x="580" y="608"/>
                    </a:cubicBezTo>
                    <a:cubicBezTo>
                      <a:pt x="542" y="608"/>
                      <a:pt x="505" y="595"/>
                      <a:pt x="474" y="572"/>
                    </a:cubicBezTo>
                    <a:cubicBezTo>
                      <a:pt x="467" y="566"/>
                      <a:pt x="467" y="566"/>
                      <a:pt x="467" y="566"/>
                    </a:cubicBezTo>
                    <a:cubicBezTo>
                      <a:pt x="459" y="572"/>
                      <a:pt x="459" y="572"/>
                      <a:pt x="459" y="572"/>
                    </a:cubicBezTo>
                    <a:cubicBezTo>
                      <a:pt x="428" y="595"/>
                      <a:pt x="392" y="608"/>
                      <a:pt x="353" y="608"/>
                    </a:cubicBezTo>
                    <a:cubicBezTo>
                      <a:pt x="317" y="608"/>
                      <a:pt x="282" y="597"/>
                      <a:pt x="253" y="576"/>
                    </a:cubicBezTo>
                    <a:cubicBezTo>
                      <a:pt x="245" y="570"/>
                      <a:pt x="245" y="570"/>
                      <a:pt x="245" y="570"/>
                    </a:cubicBezTo>
                    <a:cubicBezTo>
                      <a:pt x="237" y="576"/>
                      <a:pt x="237" y="576"/>
                      <a:pt x="237" y="576"/>
                    </a:cubicBezTo>
                    <a:cubicBezTo>
                      <a:pt x="211" y="597"/>
                      <a:pt x="180" y="608"/>
                      <a:pt x="146" y="608"/>
                    </a:cubicBezTo>
                    <a:cubicBezTo>
                      <a:pt x="66" y="608"/>
                      <a:pt x="0" y="542"/>
                      <a:pt x="0" y="461"/>
                    </a:cubicBezTo>
                    <a:cubicBezTo>
                      <a:pt x="0" y="381"/>
                      <a:pt x="66" y="315"/>
                      <a:pt x="146" y="315"/>
                    </a:cubicBezTo>
                    <a:cubicBezTo>
                      <a:pt x="149" y="315"/>
                      <a:pt x="152" y="315"/>
                      <a:pt x="154" y="315"/>
                    </a:cubicBezTo>
                    <a:cubicBezTo>
                      <a:pt x="170" y="316"/>
                      <a:pt x="170" y="316"/>
                      <a:pt x="170" y="316"/>
                    </a:cubicBezTo>
                    <a:cubicBezTo>
                      <a:pt x="167" y="301"/>
                      <a:pt x="167" y="301"/>
                      <a:pt x="167" y="301"/>
                    </a:cubicBezTo>
                    <a:cubicBezTo>
                      <a:pt x="166" y="294"/>
                      <a:pt x="166" y="288"/>
                      <a:pt x="166" y="281"/>
                    </a:cubicBezTo>
                    <a:cubicBezTo>
                      <a:pt x="166" y="211"/>
                      <a:pt x="223" y="154"/>
                      <a:pt x="293" y="154"/>
                    </a:cubicBezTo>
                    <a:cubicBezTo>
                      <a:pt x="309" y="154"/>
                      <a:pt x="324" y="157"/>
                      <a:pt x="339" y="163"/>
                    </a:cubicBezTo>
                    <a:cubicBezTo>
                      <a:pt x="352" y="168"/>
                      <a:pt x="352" y="168"/>
                      <a:pt x="352" y="168"/>
                    </a:cubicBezTo>
                    <a:cubicBezTo>
                      <a:pt x="356" y="154"/>
                      <a:pt x="356" y="154"/>
                      <a:pt x="356" y="154"/>
                    </a:cubicBezTo>
                    <a:cubicBezTo>
                      <a:pt x="379" y="64"/>
                      <a:pt x="461" y="0"/>
                      <a:pt x="554" y="0"/>
                    </a:cubicBezTo>
                    <a:cubicBezTo>
                      <a:pt x="656" y="0"/>
                      <a:pt x="744" y="76"/>
                      <a:pt x="758" y="177"/>
                    </a:cubicBezTo>
                    <a:cubicBezTo>
                      <a:pt x="759" y="188"/>
                      <a:pt x="759" y="188"/>
                      <a:pt x="759" y="188"/>
                    </a:cubicBezTo>
                    <a:cubicBezTo>
                      <a:pt x="770" y="188"/>
                      <a:pt x="770" y="188"/>
                      <a:pt x="770" y="188"/>
                    </a:cubicBezTo>
                    <a:cubicBezTo>
                      <a:pt x="884" y="190"/>
                      <a:pt x="976" y="284"/>
                      <a:pt x="976" y="398"/>
                    </a:cubicBezTo>
                    <a:cubicBezTo>
                      <a:pt x="976" y="514"/>
                      <a:pt x="882" y="608"/>
                      <a:pt x="766" y="608"/>
                    </a:cubicBezTo>
                    <a:close/>
                    <a:moveTo>
                      <a:pt x="668" y="563"/>
                    </a:moveTo>
                    <a:cubicBezTo>
                      <a:pt x="682" y="570"/>
                      <a:pt x="682" y="570"/>
                      <a:pt x="682" y="570"/>
                    </a:cubicBezTo>
                    <a:cubicBezTo>
                      <a:pt x="709" y="583"/>
                      <a:pt x="737" y="589"/>
                      <a:pt x="766" y="589"/>
                    </a:cubicBezTo>
                    <a:cubicBezTo>
                      <a:pt x="872" y="589"/>
                      <a:pt x="958" y="504"/>
                      <a:pt x="958" y="398"/>
                    </a:cubicBezTo>
                    <a:cubicBezTo>
                      <a:pt x="958" y="294"/>
                      <a:pt x="873" y="208"/>
                      <a:pt x="770" y="206"/>
                    </a:cubicBezTo>
                    <a:cubicBezTo>
                      <a:pt x="743" y="206"/>
                      <a:pt x="743" y="206"/>
                      <a:pt x="743" y="206"/>
                    </a:cubicBezTo>
                    <a:cubicBezTo>
                      <a:pt x="739" y="180"/>
                      <a:pt x="739" y="180"/>
                      <a:pt x="739" y="180"/>
                    </a:cubicBezTo>
                    <a:cubicBezTo>
                      <a:pt x="727" y="88"/>
                      <a:pt x="647" y="19"/>
                      <a:pt x="554" y="19"/>
                    </a:cubicBezTo>
                    <a:cubicBezTo>
                      <a:pt x="469" y="19"/>
                      <a:pt x="395" y="76"/>
                      <a:pt x="373" y="159"/>
                    </a:cubicBezTo>
                    <a:cubicBezTo>
                      <a:pt x="365" y="193"/>
                      <a:pt x="365" y="193"/>
                      <a:pt x="365" y="193"/>
                    </a:cubicBezTo>
                    <a:cubicBezTo>
                      <a:pt x="332" y="180"/>
                      <a:pt x="332" y="180"/>
                      <a:pt x="332" y="180"/>
                    </a:cubicBezTo>
                    <a:cubicBezTo>
                      <a:pt x="320" y="175"/>
                      <a:pt x="306" y="173"/>
                      <a:pt x="293" y="173"/>
                    </a:cubicBezTo>
                    <a:cubicBezTo>
                      <a:pt x="233" y="173"/>
                      <a:pt x="184" y="221"/>
                      <a:pt x="184" y="281"/>
                    </a:cubicBezTo>
                    <a:cubicBezTo>
                      <a:pt x="184" y="287"/>
                      <a:pt x="185" y="292"/>
                      <a:pt x="186" y="298"/>
                    </a:cubicBezTo>
                    <a:cubicBezTo>
                      <a:pt x="192" y="336"/>
                      <a:pt x="192" y="336"/>
                      <a:pt x="192" y="336"/>
                    </a:cubicBezTo>
                    <a:cubicBezTo>
                      <a:pt x="153" y="334"/>
                      <a:pt x="153" y="334"/>
                      <a:pt x="153" y="334"/>
                    </a:cubicBezTo>
                    <a:cubicBezTo>
                      <a:pt x="151" y="334"/>
                      <a:pt x="149" y="333"/>
                      <a:pt x="146" y="333"/>
                    </a:cubicBezTo>
                    <a:cubicBezTo>
                      <a:pt x="76" y="333"/>
                      <a:pt x="19" y="391"/>
                      <a:pt x="19" y="461"/>
                    </a:cubicBezTo>
                    <a:cubicBezTo>
                      <a:pt x="19" y="532"/>
                      <a:pt x="76" y="589"/>
                      <a:pt x="146" y="589"/>
                    </a:cubicBezTo>
                    <a:cubicBezTo>
                      <a:pt x="176" y="589"/>
                      <a:pt x="203" y="580"/>
                      <a:pt x="226" y="562"/>
                    </a:cubicBezTo>
                    <a:cubicBezTo>
                      <a:pt x="244" y="547"/>
                      <a:pt x="244" y="547"/>
                      <a:pt x="244" y="547"/>
                    </a:cubicBezTo>
                    <a:cubicBezTo>
                      <a:pt x="263" y="561"/>
                      <a:pt x="263" y="561"/>
                      <a:pt x="263" y="561"/>
                    </a:cubicBezTo>
                    <a:cubicBezTo>
                      <a:pt x="290" y="580"/>
                      <a:pt x="321" y="589"/>
                      <a:pt x="353" y="589"/>
                    </a:cubicBezTo>
                    <a:cubicBezTo>
                      <a:pt x="388" y="589"/>
                      <a:pt x="420" y="578"/>
                      <a:pt x="448" y="557"/>
                    </a:cubicBezTo>
                    <a:cubicBezTo>
                      <a:pt x="467" y="542"/>
                      <a:pt x="467" y="542"/>
                      <a:pt x="467" y="542"/>
                    </a:cubicBezTo>
                    <a:cubicBezTo>
                      <a:pt x="486" y="557"/>
                      <a:pt x="486" y="557"/>
                      <a:pt x="486" y="557"/>
                    </a:cubicBezTo>
                    <a:cubicBezTo>
                      <a:pt x="513" y="578"/>
                      <a:pt x="546" y="589"/>
                      <a:pt x="580" y="589"/>
                    </a:cubicBezTo>
                    <a:cubicBezTo>
                      <a:pt x="606" y="589"/>
                      <a:pt x="632" y="583"/>
                      <a:pt x="654" y="571"/>
                    </a:cubicBezTo>
                    <a:lnTo>
                      <a:pt x="668" y="563"/>
                    </a:lnTo>
                    <a:close/>
                  </a:path>
                </a:pathLst>
              </a:custGeom>
              <a:grpFill/>
              <a:ln w="28575">
                <a:solidFill>
                  <a:schemeClr val="bg1"/>
                </a:solidFill>
                <a:round/>
                <a:headEnd/>
                <a:tailEnd/>
              </a:ln>
              <a:extLst/>
            </p:spPr>
            <p:txBody>
              <a:bodyPr anchor="ctr"/>
              <a:lstStyle/>
              <a:p>
                <a:pPr algn="ctr"/>
                <a:endParaRPr lang="en-IN" sz="1800" dirty="0">
                  <a:cs typeface="Arial" panose="020B0604020202020204" pitchFamily="34" charset="0"/>
                </a:endParaRPr>
              </a:p>
            </p:txBody>
          </p:sp>
          <p:sp>
            <p:nvSpPr>
              <p:cNvPr id="34" name="Freeform 445">
                <a:extLst>
                  <a:ext uri="{FF2B5EF4-FFF2-40B4-BE49-F238E27FC236}">
                    <a16:creationId xmlns:a16="http://schemas.microsoft.com/office/drawing/2014/main" id="{A0A19857-B5D8-404A-BE68-FF78A9AAAC45}"/>
                  </a:ext>
                </a:extLst>
              </p:cNvPr>
              <p:cNvSpPr>
                <a:spLocks noEditPoints="1"/>
              </p:cNvSpPr>
              <p:nvPr/>
            </p:nvSpPr>
            <p:spPr bwMode="auto">
              <a:xfrm>
                <a:off x="6562725" y="2389192"/>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4"/>
                    </a:lnTo>
                    <a:lnTo>
                      <a:pt x="149" y="54"/>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5" name="Freeform 446">
                <a:extLst>
                  <a:ext uri="{FF2B5EF4-FFF2-40B4-BE49-F238E27FC236}">
                    <a16:creationId xmlns:a16="http://schemas.microsoft.com/office/drawing/2014/main" id="{4E8D20E3-A5E1-46BB-98CB-4D4E956C1B1D}"/>
                  </a:ext>
                </a:extLst>
              </p:cNvPr>
              <p:cNvSpPr>
                <a:spLocks/>
              </p:cNvSpPr>
              <p:nvPr/>
            </p:nvSpPr>
            <p:spPr bwMode="auto">
              <a:xfrm>
                <a:off x="6688138" y="2549530"/>
                <a:ext cx="195263" cy="149225"/>
              </a:xfrm>
              <a:custGeom>
                <a:avLst/>
                <a:gdLst>
                  <a:gd name="T0" fmla="*/ 2147483647 w 61"/>
                  <a:gd name="T1" fmla="*/ 2147483647 h 47"/>
                  <a:gd name="T2" fmla="*/ 2147483647 w 61"/>
                  <a:gd name="T3" fmla="*/ 2147483647 h 47"/>
                  <a:gd name="T4" fmla="*/ 2147483647 w 61"/>
                  <a:gd name="T5" fmla="*/ 2147483647 h 47"/>
                  <a:gd name="T6" fmla="*/ 2147483647 w 61"/>
                  <a:gd name="T7" fmla="*/ 0 h 47"/>
                  <a:gd name="T8" fmla="*/ 2147483647 w 61"/>
                  <a:gd name="T9" fmla="*/ 0 h 47"/>
                  <a:gd name="T10" fmla="*/ 2147483647 w 61"/>
                  <a:gd name="T11" fmla="*/ 2147483647 h 47"/>
                  <a:gd name="T12" fmla="*/ 2147483647 w 61"/>
                  <a:gd name="T13" fmla="*/ 2147483647 h 47"/>
                  <a:gd name="T14" fmla="*/ 2147483647 w 61"/>
                  <a:gd name="T15" fmla="*/ 2147483647 h 47"/>
                  <a:gd name="T16" fmla="*/ 0 w 61"/>
                  <a:gd name="T17" fmla="*/ 2147483647 h 47"/>
                  <a:gd name="T18" fmla="*/ 0 w 61"/>
                  <a:gd name="T19" fmla="*/ 2147483647 h 47"/>
                  <a:gd name="T20" fmla="*/ 2147483647 w 61"/>
                  <a:gd name="T21" fmla="*/ 2147483647 h 47"/>
                  <a:gd name="T22" fmla="*/ 2147483647 w 61"/>
                  <a:gd name="T23" fmla="*/ 2147483647 h 47"/>
                  <a:gd name="T24" fmla="*/ 2147483647 w 61"/>
                  <a:gd name="T25" fmla="*/ 2147483647 h 47"/>
                  <a:gd name="T26" fmla="*/ 2147483647 w 61"/>
                  <a:gd name="T27" fmla="*/ 2147483647 h 47"/>
                  <a:gd name="T28" fmla="*/ 2147483647 w 61"/>
                  <a:gd name="T29" fmla="*/ 2147483647 h 47"/>
                  <a:gd name="T30" fmla="*/ 2147483647 w 61"/>
                  <a:gd name="T31" fmla="*/ 2147483647 h 47"/>
                  <a:gd name="T32" fmla="*/ 2147483647 w 61"/>
                  <a:gd name="T33" fmla="*/ 2147483647 h 47"/>
                  <a:gd name="T34" fmla="*/ 2147483647 w 61"/>
                  <a:gd name="T35" fmla="*/ 2147483647 h 47"/>
                  <a:gd name="T36" fmla="*/ 2147483647 w 61"/>
                  <a:gd name="T37" fmla="*/ 2147483647 h 47"/>
                  <a:gd name="T38" fmla="*/ 2147483647 w 61"/>
                  <a:gd name="T39" fmla="*/ 2147483647 h 47"/>
                  <a:gd name="T40" fmla="*/ 2147483647 w 61"/>
                  <a:gd name="T41" fmla="*/ 2147483647 h 47"/>
                  <a:gd name="T42" fmla="*/ 2147483647 w 61"/>
                  <a:gd name="T43" fmla="*/ 2147483647 h 47"/>
                  <a:gd name="T44" fmla="*/ 2147483647 w 61"/>
                  <a:gd name="T45" fmla="*/ 21474836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47">
                    <a:moveTo>
                      <a:pt x="58" y="3"/>
                    </a:moveTo>
                    <a:cubicBezTo>
                      <a:pt x="38" y="3"/>
                      <a:pt x="38" y="3"/>
                      <a:pt x="38" y="3"/>
                    </a:cubicBezTo>
                    <a:cubicBezTo>
                      <a:pt x="38" y="1"/>
                      <a:pt x="38" y="1"/>
                      <a:pt x="38" y="1"/>
                    </a:cubicBezTo>
                    <a:cubicBezTo>
                      <a:pt x="38" y="0"/>
                      <a:pt x="38" y="0"/>
                      <a:pt x="38" y="0"/>
                    </a:cubicBezTo>
                    <a:cubicBezTo>
                      <a:pt x="27" y="0"/>
                      <a:pt x="27" y="0"/>
                      <a:pt x="27" y="0"/>
                    </a:cubicBezTo>
                    <a:cubicBezTo>
                      <a:pt x="27" y="0"/>
                      <a:pt x="26" y="0"/>
                      <a:pt x="26" y="1"/>
                    </a:cubicBezTo>
                    <a:cubicBezTo>
                      <a:pt x="26" y="3"/>
                      <a:pt x="26" y="3"/>
                      <a:pt x="26" y="3"/>
                    </a:cubicBezTo>
                    <a:cubicBezTo>
                      <a:pt x="3" y="3"/>
                      <a:pt x="3" y="3"/>
                      <a:pt x="3" y="3"/>
                    </a:cubicBezTo>
                    <a:cubicBezTo>
                      <a:pt x="2" y="3"/>
                      <a:pt x="0" y="4"/>
                      <a:pt x="0" y="6"/>
                    </a:cubicBezTo>
                    <a:cubicBezTo>
                      <a:pt x="0" y="8"/>
                      <a:pt x="0" y="8"/>
                      <a:pt x="0" y="8"/>
                    </a:cubicBezTo>
                    <a:cubicBezTo>
                      <a:pt x="0" y="8"/>
                      <a:pt x="1" y="8"/>
                      <a:pt x="1" y="8"/>
                    </a:cubicBezTo>
                    <a:cubicBezTo>
                      <a:pt x="12" y="8"/>
                      <a:pt x="12" y="8"/>
                      <a:pt x="12" y="8"/>
                    </a:cubicBezTo>
                    <a:cubicBezTo>
                      <a:pt x="12" y="6"/>
                      <a:pt x="12" y="6"/>
                      <a:pt x="12" y="6"/>
                    </a:cubicBezTo>
                    <a:cubicBezTo>
                      <a:pt x="12" y="5"/>
                      <a:pt x="13" y="5"/>
                      <a:pt x="13" y="5"/>
                    </a:cubicBezTo>
                    <a:cubicBezTo>
                      <a:pt x="23" y="5"/>
                      <a:pt x="23" y="5"/>
                      <a:pt x="23" y="5"/>
                    </a:cubicBezTo>
                    <a:cubicBezTo>
                      <a:pt x="24" y="5"/>
                      <a:pt x="24" y="5"/>
                      <a:pt x="24" y="6"/>
                    </a:cubicBezTo>
                    <a:cubicBezTo>
                      <a:pt x="24" y="8"/>
                      <a:pt x="24" y="8"/>
                      <a:pt x="24" y="8"/>
                    </a:cubicBezTo>
                    <a:cubicBezTo>
                      <a:pt x="56" y="8"/>
                      <a:pt x="56" y="8"/>
                      <a:pt x="56" y="8"/>
                    </a:cubicBezTo>
                    <a:cubicBezTo>
                      <a:pt x="57" y="8"/>
                      <a:pt x="59" y="9"/>
                      <a:pt x="59" y="11"/>
                    </a:cubicBezTo>
                    <a:cubicBezTo>
                      <a:pt x="59" y="47"/>
                      <a:pt x="59" y="47"/>
                      <a:pt x="59" y="47"/>
                    </a:cubicBezTo>
                    <a:cubicBezTo>
                      <a:pt x="60" y="46"/>
                      <a:pt x="61" y="45"/>
                      <a:pt x="61" y="44"/>
                    </a:cubicBezTo>
                    <a:cubicBezTo>
                      <a:pt x="61" y="6"/>
                      <a:pt x="61" y="6"/>
                      <a:pt x="61" y="6"/>
                    </a:cubicBezTo>
                    <a:cubicBezTo>
                      <a:pt x="61" y="4"/>
                      <a:pt x="60" y="3"/>
                      <a:pt x="58" y="3"/>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6" name="Freeform 447">
                <a:extLst>
                  <a:ext uri="{FF2B5EF4-FFF2-40B4-BE49-F238E27FC236}">
                    <a16:creationId xmlns:a16="http://schemas.microsoft.com/office/drawing/2014/main" id="{8F6DF1DA-882D-4DC7-BC6F-46C5810033BF}"/>
                  </a:ext>
                </a:extLst>
              </p:cNvPr>
              <p:cNvSpPr>
                <a:spLocks/>
              </p:cNvSpPr>
              <p:nvPr/>
            </p:nvSpPr>
            <p:spPr bwMode="auto">
              <a:xfrm>
                <a:off x="6675438" y="2581280"/>
                <a:ext cx="192088" cy="150813"/>
              </a:xfrm>
              <a:custGeom>
                <a:avLst/>
                <a:gdLst>
                  <a:gd name="T0" fmla="*/ 2147483647 w 60"/>
                  <a:gd name="T1" fmla="*/ 2147483647 h 47"/>
                  <a:gd name="T2" fmla="*/ 2147483647 w 60"/>
                  <a:gd name="T3" fmla="*/ 2147483647 h 47"/>
                  <a:gd name="T4" fmla="*/ 2147483647 w 60"/>
                  <a:gd name="T5" fmla="*/ 2147483647 h 47"/>
                  <a:gd name="T6" fmla="*/ 2147483647 w 60"/>
                  <a:gd name="T7" fmla="*/ 0 h 47"/>
                  <a:gd name="T8" fmla="*/ 2147483647 w 60"/>
                  <a:gd name="T9" fmla="*/ 0 h 47"/>
                  <a:gd name="T10" fmla="*/ 2147483647 w 60"/>
                  <a:gd name="T11" fmla="*/ 2147483647 h 47"/>
                  <a:gd name="T12" fmla="*/ 2147483647 w 60"/>
                  <a:gd name="T13" fmla="*/ 2147483647 h 47"/>
                  <a:gd name="T14" fmla="*/ 0 w 60"/>
                  <a:gd name="T15" fmla="*/ 2147483647 h 47"/>
                  <a:gd name="T16" fmla="*/ 0 w 60"/>
                  <a:gd name="T17" fmla="*/ 2147483647 h 47"/>
                  <a:gd name="T18" fmla="*/ 2147483647 w 60"/>
                  <a:gd name="T19" fmla="*/ 2147483647 h 47"/>
                  <a:gd name="T20" fmla="*/ 2147483647 w 60"/>
                  <a:gd name="T21" fmla="*/ 2147483647 h 47"/>
                  <a:gd name="T22" fmla="*/ 2147483647 w 60"/>
                  <a:gd name="T23" fmla="*/ 2147483647 h 47"/>
                  <a:gd name="T24" fmla="*/ 2147483647 w 60"/>
                  <a:gd name="T25" fmla="*/ 2147483647 h 47"/>
                  <a:gd name="T26" fmla="*/ 2147483647 w 60"/>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47">
                    <a:moveTo>
                      <a:pt x="57" y="4"/>
                    </a:moveTo>
                    <a:cubicBezTo>
                      <a:pt x="14" y="4"/>
                      <a:pt x="14" y="4"/>
                      <a:pt x="14" y="4"/>
                    </a:cubicBezTo>
                    <a:cubicBezTo>
                      <a:pt x="14" y="1"/>
                      <a:pt x="14" y="1"/>
                      <a:pt x="14" y="1"/>
                    </a:cubicBezTo>
                    <a:cubicBezTo>
                      <a:pt x="14" y="0"/>
                      <a:pt x="14" y="0"/>
                      <a:pt x="13" y="0"/>
                    </a:cubicBezTo>
                    <a:cubicBezTo>
                      <a:pt x="3" y="0"/>
                      <a:pt x="3" y="0"/>
                      <a:pt x="3" y="0"/>
                    </a:cubicBezTo>
                    <a:cubicBezTo>
                      <a:pt x="2" y="0"/>
                      <a:pt x="2" y="0"/>
                      <a:pt x="2" y="1"/>
                    </a:cubicBezTo>
                    <a:cubicBezTo>
                      <a:pt x="2" y="4"/>
                      <a:pt x="2" y="4"/>
                      <a:pt x="2" y="4"/>
                    </a:cubicBezTo>
                    <a:cubicBezTo>
                      <a:pt x="1" y="4"/>
                      <a:pt x="0" y="5"/>
                      <a:pt x="0" y="6"/>
                    </a:cubicBezTo>
                    <a:cubicBezTo>
                      <a:pt x="0" y="44"/>
                      <a:pt x="0" y="44"/>
                      <a:pt x="0" y="44"/>
                    </a:cubicBezTo>
                    <a:cubicBezTo>
                      <a:pt x="0" y="46"/>
                      <a:pt x="1" y="47"/>
                      <a:pt x="2" y="47"/>
                    </a:cubicBezTo>
                    <a:cubicBezTo>
                      <a:pt x="57" y="47"/>
                      <a:pt x="57" y="47"/>
                      <a:pt x="57" y="47"/>
                    </a:cubicBezTo>
                    <a:cubicBezTo>
                      <a:pt x="59" y="47"/>
                      <a:pt x="60" y="46"/>
                      <a:pt x="60" y="44"/>
                    </a:cubicBezTo>
                    <a:cubicBezTo>
                      <a:pt x="60" y="6"/>
                      <a:pt x="60" y="6"/>
                      <a:pt x="60" y="6"/>
                    </a:cubicBezTo>
                    <a:cubicBezTo>
                      <a:pt x="60" y="5"/>
                      <a:pt x="59" y="4"/>
                      <a:pt x="57" y="4"/>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7" name="Freeform 448">
                <a:extLst>
                  <a:ext uri="{FF2B5EF4-FFF2-40B4-BE49-F238E27FC236}">
                    <a16:creationId xmlns:a16="http://schemas.microsoft.com/office/drawing/2014/main" id="{CDD0D0A9-CA23-4329-A7AB-C629F35670DE}"/>
                  </a:ext>
                </a:extLst>
              </p:cNvPr>
              <p:cNvSpPr>
                <a:spLocks noEditPoints="1"/>
              </p:cNvSpPr>
              <p:nvPr/>
            </p:nvSpPr>
            <p:spPr bwMode="auto">
              <a:xfrm>
                <a:off x="6105525"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8" name="Freeform 449">
                <a:extLst>
                  <a:ext uri="{FF2B5EF4-FFF2-40B4-BE49-F238E27FC236}">
                    <a16:creationId xmlns:a16="http://schemas.microsoft.com/office/drawing/2014/main" id="{A1A95E73-90B1-40AA-A048-0549DFADB89C}"/>
                  </a:ext>
                </a:extLst>
              </p:cNvPr>
              <p:cNvSpPr>
                <a:spLocks/>
              </p:cNvSpPr>
              <p:nvPr/>
            </p:nvSpPr>
            <p:spPr bwMode="auto">
              <a:xfrm>
                <a:off x="6234113" y="2597155"/>
                <a:ext cx="63500" cy="3810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0 h 12"/>
                  <a:gd name="T10" fmla="*/ 2147483647 w 20"/>
                  <a:gd name="T11" fmla="*/ 2147483647 h 12"/>
                  <a:gd name="T12" fmla="*/ 2147483647 w 20"/>
                  <a:gd name="T13" fmla="*/ 2147483647 h 12"/>
                  <a:gd name="T14" fmla="*/ 2147483647 w 20"/>
                  <a:gd name="T15" fmla="*/ 2147483647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2147483647 w 20"/>
                  <a:gd name="T25" fmla="*/ 2147483647 h 12"/>
                  <a:gd name="T26" fmla="*/ 2147483647 w 20"/>
                  <a:gd name="T27" fmla="*/ 2147483647 h 12"/>
                  <a:gd name="T28" fmla="*/ 2147483647 w 20"/>
                  <a:gd name="T29" fmla="*/ 0 h 12"/>
                  <a:gd name="T30" fmla="*/ 2147483647 w 20"/>
                  <a:gd name="T31" fmla="*/ 2147483647 h 12"/>
                  <a:gd name="T32" fmla="*/ 0 w 20"/>
                  <a:gd name="T33" fmla="*/ 2147483647 h 12"/>
                  <a:gd name="T34" fmla="*/ 0 w 20"/>
                  <a:gd name="T35" fmla="*/ 2147483647 h 12"/>
                  <a:gd name="T36" fmla="*/ 0 w 20"/>
                  <a:gd name="T37" fmla="*/ 2147483647 h 12"/>
                  <a:gd name="T38" fmla="*/ 2147483647 w 20"/>
                  <a:gd name="T39" fmla="*/ 2147483647 h 12"/>
                  <a:gd name="T40" fmla="*/ 2147483647 w 20"/>
                  <a:gd name="T41" fmla="*/ 2147483647 h 12"/>
                  <a:gd name="T42" fmla="*/ 2147483647 w 20"/>
                  <a:gd name="T43" fmla="*/ 2147483647 h 12"/>
                  <a:gd name="T44" fmla="*/ 2147483647 w 20"/>
                  <a:gd name="T45" fmla="*/ 2147483647 h 12"/>
                  <a:gd name="T46" fmla="*/ 2147483647 w 20"/>
                  <a:gd name="T47" fmla="*/ 2147483647 h 12"/>
                  <a:gd name="T48" fmla="*/ 2147483647 w 20"/>
                  <a:gd name="T49" fmla="*/ 2147483647 h 12"/>
                  <a:gd name="T50" fmla="*/ 2147483647 w 20"/>
                  <a:gd name="T51" fmla="*/ 2147483647 h 12"/>
                  <a:gd name="T52" fmla="*/ 2147483647 w 20"/>
                  <a:gd name="T53" fmla="*/ 2147483647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 h="12">
                    <a:moveTo>
                      <a:pt x="19" y="10"/>
                    </a:moveTo>
                    <a:cubicBezTo>
                      <a:pt x="20" y="10"/>
                      <a:pt x="20" y="10"/>
                      <a:pt x="20" y="10"/>
                    </a:cubicBezTo>
                    <a:cubicBezTo>
                      <a:pt x="20" y="10"/>
                      <a:pt x="20" y="10"/>
                      <a:pt x="20" y="10"/>
                    </a:cubicBezTo>
                    <a:cubicBezTo>
                      <a:pt x="20" y="8"/>
                      <a:pt x="19" y="6"/>
                      <a:pt x="18" y="4"/>
                    </a:cubicBezTo>
                    <a:cubicBezTo>
                      <a:pt x="17" y="2"/>
                      <a:pt x="15" y="1"/>
                      <a:pt x="12" y="0"/>
                    </a:cubicBezTo>
                    <a:cubicBezTo>
                      <a:pt x="12" y="2"/>
                      <a:pt x="12" y="2"/>
                      <a:pt x="12" y="2"/>
                    </a:cubicBezTo>
                    <a:cubicBezTo>
                      <a:pt x="12" y="2"/>
                      <a:pt x="12" y="2"/>
                      <a:pt x="12" y="2"/>
                    </a:cubicBezTo>
                    <a:cubicBezTo>
                      <a:pt x="11" y="7"/>
                      <a:pt x="11" y="7"/>
                      <a:pt x="11" y="7"/>
                    </a:cubicBezTo>
                    <a:cubicBezTo>
                      <a:pt x="10" y="3"/>
                      <a:pt x="10" y="3"/>
                      <a:pt x="10" y="3"/>
                    </a:cubicBezTo>
                    <a:cubicBezTo>
                      <a:pt x="10" y="3"/>
                      <a:pt x="10" y="3"/>
                      <a:pt x="10" y="3"/>
                    </a:cubicBezTo>
                    <a:cubicBezTo>
                      <a:pt x="10" y="3"/>
                      <a:pt x="10" y="3"/>
                      <a:pt x="10" y="3"/>
                    </a:cubicBezTo>
                    <a:cubicBezTo>
                      <a:pt x="9" y="7"/>
                      <a:pt x="9" y="7"/>
                      <a:pt x="9" y="7"/>
                    </a:cubicBezTo>
                    <a:cubicBezTo>
                      <a:pt x="8" y="2"/>
                      <a:pt x="8" y="2"/>
                      <a:pt x="8" y="2"/>
                    </a:cubicBezTo>
                    <a:cubicBezTo>
                      <a:pt x="8" y="2"/>
                      <a:pt x="8" y="2"/>
                      <a:pt x="8" y="2"/>
                    </a:cubicBezTo>
                    <a:cubicBezTo>
                      <a:pt x="8" y="0"/>
                      <a:pt x="8" y="0"/>
                      <a:pt x="8" y="0"/>
                    </a:cubicBezTo>
                    <a:cubicBezTo>
                      <a:pt x="5" y="1"/>
                      <a:pt x="3" y="2"/>
                      <a:pt x="2" y="4"/>
                    </a:cubicBezTo>
                    <a:cubicBezTo>
                      <a:pt x="1" y="6"/>
                      <a:pt x="0" y="8"/>
                      <a:pt x="0" y="10"/>
                    </a:cubicBezTo>
                    <a:cubicBezTo>
                      <a:pt x="0" y="10"/>
                      <a:pt x="0" y="10"/>
                      <a:pt x="0" y="10"/>
                    </a:cubicBezTo>
                    <a:cubicBezTo>
                      <a:pt x="0" y="10"/>
                      <a:pt x="0" y="10"/>
                      <a:pt x="0" y="10"/>
                    </a:cubicBezTo>
                    <a:cubicBezTo>
                      <a:pt x="2" y="11"/>
                      <a:pt x="3" y="11"/>
                      <a:pt x="4" y="11"/>
                    </a:cubicBezTo>
                    <a:cubicBezTo>
                      <a:pt x="4" y="11"/>
                      <a:pt x="4" y="11"/>
                      <a:pt x="4" y="11"/>
                    </a:cubicBezTo>
                    <a:cubicBezTo>
                      <a:pt x="5" y="12"/>
                      <a:pt x="6" y="12"/>
                      <a:pt x="7" y="12"/>
                    </a:cubicBezTo>
                    <a:cubicBezTo>
                      <a:pt x="13" y="12"/>
                      <a:pt x="13" y="12"/>
                      <a:pt x="13" y="12"/>
                    </a:cubicBezTo>
                    <a:cubicBezTo>
                      <a:pt x="14" y="12"/>
                      <a:pt x="15" y="12"/>
                      <a:pt x="16" y="11"/>
                    </a:cubicBezTo>
                    <a:cubicBezTo>
                      <a:pt x="16" y="11"/>
                      <a:pt x="16" y="11"/>
                      <a:pt x="16" y="11"/>
                    </a:cubicBezTo>
                    <a:cubicBezTo>
                      <a:pt x="16" y="11"/>
                      <a:pt x="16" y="11"/>
                      <a:pt x="16" y="11"/>
                    </a:cubicBezTo>
                    <a:cubicBezTo>
                      <a:pt x="17" y="11"/>
                      <a:pt x="18" y="11"/>
                      <a:pt x="19" y="1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39" name="Freeform 450">
                <a:extLst>
                  <a:ext uri="{FF2B5EF4-FFF2-40B4-BE49-F238E27FC236}">
                    <a16:creationId xmlns:a16="http://schemas.microsoft.com/office/drawing/2014/main" id="{CB32848F-AC14-49EF-9A0D-3EC617F7504D}"/>
                  </a:ext>
                </a:extLst>
              </p:cNvPr>
              <p:cNvSpPr>
                <a:spLocks/>
              </p:cNvSpPr>
              <p:nvPr/>
            </p:nvSpPr>
            <p:spPr bwMode="auto">
              <a:xfrm>
                <a:off x="6262688" y="2600330"/>
                <a:ext cx="6350" cy="6350"/>
              </a:xfrm>
              <a:custGeom>
                <a:avLst/>
                <a:gdLst>
                  <a:gd name="T0" fmla="*/ 0 w 2"/>
                  <a:gd name="T1" fmla="*/ 2147483647 h 2"/>
                  <a:gd name="T2" fmla="*/ 2147483647 w 2"/>
                  <a:gd name="T3" fmla="*/ 2147483647 h 2"/>
                  <a:gd name="T4" fmla="*/ 2147483647 w 2"/>
                  <a:gd name="T5" fmla="*/ 2147483647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2"/>
                      <a:pt x="1" y="2"/>
                    </a:cubicBezTo>
                    <a:cubicBezTo>
                      <a:pt x="1" y="2"/>
                      <a:pt x="2" y="1"/>
                      <a:pt x="2" y="1"/>
                    </a:cubicBezTo>
                    <a:cubicBezTo>
                      <a:pt x="1" y="0"/>
                      <a:pt x="1" y="0"/>
                      <a:pt x="1" y="0"/>
                    </a:cubicBezTo>
                    <a:cubicBezTo>
                      <a:pt x="1" y="0"/>
                      <a:pt x="0" y="1"/>
                      <a:pt x="0" y="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0" name="Freeform 451">
                <a:extLst>
                  <a:ext uri="{FF2B5EF4-FFF2-40B4-BE49-F238E27FC236}">
                    <a16:creationId xmlns:a16="http://schemas.microsoft.com/office/drawing/2014/main" id="{74D33E0D-F367-419D-A321-5032F6F97C6E}"/>
                  </a:ext>
                </a:extLst>
              </p:cNvPr>
              <p:cNvSpPr>
                <a:spLocks noEditPoints="1"/>
              </p:cNvSpPr>
              <p:nvPr/>
            </p:nvSpPr>
            <p:spPr bwMode="auto">
              <a:xfrm>
                <a:off x="6249988" y="2565405"/>
                <a:ext cx="31750" cy="34925"/>
              </a:xfrm>
              <a:custGeom>
                <a:avLst/>
                <a:gdLst>
                  <a:gd name="T0" fmla="*/ 0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0 h 11"/>
                  <a:gd name="T18" fmla="*/ 0 w 10"/>
                  <a:gd name="T19" fmla="*/ 2147483647 h 11"/>
                  <a:gd name="T20" fmla="*/ 0 w 10"/>
                  <a:gd name="T21" fmla="*/ 2147483647 h 11"/>
                  <a:gd name="T22" fmla="*/ 0 w 10"/>
                  <a:gd name="T23" fmla="*/ 2147483647 h 11"/>
                  <a:gd name="T24" fmla="*/ 0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1">
                    <a:moveTo>
                      <a:pt x="0" y="6"/>
                    </a:moveTo>
                    <a:cubicBezTo>
                      <a:pt x="0" y="7"/>
                      <a:pt x="1" y="7"/>
                      <a:pt x="1" y="7"/>
                    </a:cubicBezTo>
                    <a:cubicBezTo>
                      <a:pt x="1" y="9"/>
                      <a:pt x="3" y="11"/>
                      <a:pt x="5" y="11"/>
                    </a:cubicBezTo>
                    <a:cubicBezTo>
                      <a:pt x="7" y="11"/>
                      <a:pt x="8" y="9"/>
                      <a:pt x="9" y="7"/>
                    </a:cubicBezTo>
                    <a:cubicBezTo>
                      <a:pt x="9" y="7"/>
                      <a:pt x="9" y="7"/>
                      <a:pt x="9" y="6"/>
                    </a:cubicBezTo>
                    <a:cubicBezTo>
                      <a:pt x="9" y="6"/>
                      <a:pt x="9" y="6"/>
                      <a:pt x="9" y="6"/>
                    </a:cubicBezTo>
                    <a:cubicBezTo>
                      <a:pt x="9" y="6"/>
                      <a:pt x="9" y="6"/>
                      <a:pt x="9" y="5"/>
                    </a:cubicBezTo>
                    <a:cubicBezTo>
                      <a:pt x="9" y="5"/>
                      <a:pt x="9" y="5"/>
                      <a:pt x="9" y="5"/>
                    </a:cubicBezTo>
                    <a:cubicBezTo>
                      <a:pt x="10" y="3"/>
                      <a:pt x="8" y="0"/>
                      <a:pt x="5" y="0"/>
                    </a:cubicBezTo>
                    <a:cubicBezTo>
                      <a:pt x="2" y="0"/>
                      <a:pt x="0" y="2"/>
                      <a:pt x="0" y="5"/>
                    </a:cubicBezTo>
                    <a:cubicBezTo>
                      <a:pt x="0" y="5"/>
                      <a:pt x="0" y="5"/>
                      <a:pt x="0" y="5"/>
                    </a:cubicBezTo>
                    <a:cubicBezTo>
                      <a:pt x="0" y="5"/>
                      <a:pt x="0" y="6"/>
                      <a:pt x="0" y="6"/>
                    </a:cubicBezTo>
                    <a:cubicBezTo>
                      <a:pt x="0" y="6"/>
                      <a:pt x="0" y="6"/>
                      <a:pt x="0" y="6"/>
                    </a:cubicBezTo>
                    <a:close/>
                    <a:moveTo>
                      <a:pt x="1" y="5"/>
                    </a:moveTo>
                    <a:cubicBezTo>
                      <a:pt x="2" y="5"/>
                      <a:pt x="3" y="5"/>
                      <a:pt x="4" y="5"/>
                    </a:cubicBezTo>
                    <a:cubicBezTo>
                      <a:pt x="5" y="4"/>
                      <a:pt x="6" y="4"/>
                      <a:pt x="6" y="4"/>
                    </a:cubicBezTo>
                    <a:cubicBezTo>
                      <a:pt x="6" y="4"/>
                      <a:pt x="6" y="4"/>
                      <a:pt x="7" y="5"/>
                    </a:cubicBezTo>
                    <a:cubicBezTo>
                      <a:pt x="8" y="5"/>
                      <a:pt x="8" y="5"/>
                      <a:pt x="9" y="5"/>
                    </a:cubicBezTo>
                    <a:cubicBezTo>
                      <a:pt x="9" y="5"/>
                      <a:pt x="9" y="6"/>
                      <a:pt x="9" y="6"/>
                    </a:cubicBezTo>
                    <a:cubicBezTo>
                      <a:pt x="9" y="6"/>
                      <a:pt x="9" y="6"/>
                      <a:pt x="9" y="6"/>
                    </a:cubicBezTo>
                    <a:cubicBezTo>
                      <a:pt x="9" y="6"/>
                      <a:pt x="9" y="6"/>
                      <a:pt x="9" y="7"/>
                    </a:cubicBezTo>
                    <a:cubicBezTo>
                      <a:pt x="9" y="7"/>
                      <a:pt x="9" y="7"/>
                      <a:pt x="9" y="7"/>
                    </a:cubicBezTo>
                    <a:cubicBezTo>
                      <a:pt x="8" y="9"/>
                      <a:pt x="6" y="11"/>
                      <a:pt x="5" y="11"/>
                    </a:cubicBezTo>
                    <a:cubicBezTo>
                      <a:pt x="3" y="11"/>
                      <a:pt x="2" y="9"/>
                      <a:pt x="1" y="7"/>
                    </a:cubicBezTo>
                    <a:cubicBezTo>
                      <a:pt x="1" y="7"/>
                      <a:pt x="1" y="5"/>
                      <a:pt x="1" y="5"/>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1" name="Freeform 452">
                <a:extLst>
                  <a:ext uri="{FF2B5EF4-FFF2-40B4-BE49-F238E27FC236}">
                    <a16:creationId xmlns:a16="http://schemas.microsoft.com/office/drawing/2014/main" id="{4ED5551C-3B4F-4CBE-A33D-8ED2D04DE8E3}"/>
                  </a:ext>
                </a:extLst>
              </p:cNvPr>
              <p:cNvSpPr>
                <a:spLocks noEditPoints="1"/>
              </p:cNvSpPr>
              <p:nvPr/>
            </p:nvSpPr>
            <p:spPr bwMode="auto">
              <a:xfrm>
                <a:off x="6192838" y="2533655"/>
                <a:ext cx="239713" cy="177800"/>
              </a:xfrm>
              <a:custGeom>
                <a:avLst/>
                <a:gdLst>
                  <a:gd name="T0" fmla="*/ 2147483647 w 75"/>
                  <a:gd name="T1" fmla="*/ 2147483647 h 56"/>
                  <a:gd name="T2" fmla="*/ 2147483647 w 75"/>
                  <a:gd name="T3" fmla="*/ 2147483647 h 56"/>
                  <a:gd name="T4" fmla="*/ 0 w 75"/>
                  <a:gd name="T5" fmla="*/ 2147483647 h 56"/>
                  <a:gd name="T6" fmla="*/ 0 w 75"/>
                  <a:gd name="T7" fmla="*/ 2147483647 h 56"/>
                  <a:gd name="T8" fmla="*/ 2147483647 w 75"/>
                  <a:gd name="T9" fmla="*/ 0 h 56"/>
                  <a:gd name="T10" fmla="*/ 2147483647 w 75"/>
                  <a:gd name="T11" fmla="*/ 0 h 56"/>
                  <a:gd name="T12" fmla="*/ 2147483647 w 75"/>
                  <a:gd name="T13" fmla="*/ 2147483647 h 56"/>
                  <a:gd name="T14" fmla="*/ 2147483647 w 75"/>
                  <a:gd name="T15" fmla="*/ 2147483647 h 56"/>
                  <a:gd name="T16" fmla="*/ 2147483647 w 75"/>
                  <a:gd name="T17" fmla="*/ 2147483647 h 56"/>
                  <a:gd name="T18" fmla="*/ 2147483647 w 75"/>
                  <a:gd name="T19" fmla="*/ 2147483647 h 56"/>
                  <a:gd name="T20" fmla="*/ 2147483647 w 75"/>
                  <a:gd name="T21" fmla="*/ 2147483647 h 56"/>
                  <a:gd name="T22" fmla="*/ 2147483647 w 75"/>
                  <a:gd name="T23" fmla="*/ 2147483647 h 56"/>
                  <a:gd name="T24" fmla="*/ 2147483647 w 75"/>
                  <a:gd name="T25" fmla="*/ 2147483647 h 56"/>
                  <a:gd name="T26" fmla="*/ 2147483647 w 75"/>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56">
                    <a:moveTo>
                      <a:pt x="72" y="56"/>
                    </a:moveTo>
                    <a:cubicBezTo>
                      <a:pt x="4" y="56"/>
                      <a:pt x="4" y="56"/>
                      <a:pt x="4" y="56"/>
                    </a:cubicBezTo>
                    <a:cubicBezTo>
                      <a:pt x="2" y="56"/>
                      <a:pt x="0" y="55"/>
                      <a:pt x="0" y="53"/>
                    </a:cubicBezTo>
                    <a:cubicBezTo>
                      <a:pt x="0" y="3"/>
                      <a:pt x="0" y="3"/>
                      <a:pt x="0" y="3"/>
                    </a:cubicBezTo>
                    <a:cubicBezTo>
                      <a:pt x="0" y="2"/>
                      <a:pt x="2" y="0"/>
                      <a:pt x="4" y="0"/>
                    </a:cubicBezTo>
                    <a:cubicBezTo>
                      <a:pt x="72" y="0"/>
                      <a:pt x="72" y="0"/>
                      <a:pt x="72" y="0"/>
                    </a:cubicBezTo>
                    <a:cubicBezTo>
                      <a:pt x="73" y="0"/>
                      <a:pt x="75" y="2"/>
                      <a:pt x="75" y="3"/>
                    </a:cubicBezTo>
                    <a:cubicBezTo>
                      <a:pt x="75" y="53"/>
                      <a:pt x="75" y="53"/>
                      <a:pt x="75" y="53"/>
                    </a:cubicBezTo>
                    <a:cubicBezTo>
                      <a:pt x="75" y="55"/>
                      <a:pt x="73" y="56"/>
                      <a:pt x="72" y="56"/>
                    </a:cubicBezTo>
                    <a:close/>
                    <a:moveTo>
                      <a:pt x="4" y="53"/>
                    </a:moveTo>
                    <a:cubicBezTo>
                      <a:pt x="71" y="53"/>
                      <a:pt x="71" y="53"/>
                      <a:pt x="71" y="53"/>
                    </a:cubicBezTo>
                    <a:cubicBezTo>
                      <a:pt x="71" y="4"/>
                      <a:pt x="71" y="4"/>
                      <a:pt x="71" y="4"/>
                    </a:cubicBezTo>
                    <a:cubicBezTo>
                      <a:pt x="4" y="4"/>
                      <a:pt x="4" y="4"/>
                      <a:pt x="4" y="4"/>
                    </a:cubicBezTo>
                    <a:lnTo>
                      <a:pt x="4" y="53"/>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2" name="Rectangle 453">
                <a:extLst>
                  <a:ext uri="{FF2B5EF4-FFF2-40B4-BE49-F238E27FC236}">
                    <a16:creationId xmlns:a16="http://schemas.microsoft.com/office/drawing/2014/main" id="{424F055C-8313-4A1C-B381-C11A685E4972}"/>
                  </a:ext>
                </a:extLst>
              </p:cNvPr>
              <p:cNvSpPr>
                <a:spLocks noChangeArrowheads="1"/>
              </p:cNvSpPr>
              <p:nvPr/>
            </p:nvSpPr>
            <p:spPr bwMode="auto">
              <a:xfrm>
                <a:off x="6319838" y="2581280"/>
                <a:ext cx="80963"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43" name="Rectangle 454">
                <a:extLst>
                  <a:ext uri="{FF2B5EF4-FFF2-40B4-BE49-F238E27FC236}">
                    <a16:creationId xmlns:a16="http://schemas.microsoft.com/office/drawing/2014/main" id="{13C3B37E-AE6E-499E-9B0A-AE3FFDBA0828}"/>
                  </a:ext>
                </a:extLst>
              </p:cNvPr>
              <p:cNvSpPr>
                <a:spLocks noChangeArrowheads="1"/>
              </p:cNvSpPr>
              <p:nvPr/>
            </p:nvSpPr>
            <p:spPr bwMode="auto">
              <a:xfrm>
                <a:off x="6319838" y="2603505"/>
                <a:ext cx="80963" cy="9525"/>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44" name="Rectangle 455">
                <a:extLst>
                  <a:ext uri="{FF2B5EF4-FFF2-40B4-BE49-F238E27FC236}">
                    <a16:creationId xmlns:a16="http://schemas.microsoft.com/office/drawing/2014/main" id="{85FF30EC-633E-45CC-83F7-4A180E05B36C}"/>
                  </a:ext>
                </a:extLst>
              </p:cNvPr>
              <p:cNvSpPr>
                <a:spLocks noChangeArrowheads="1"/>
              </p:cNvSpPr>
              <p:nvPr/>
            </p:nvSpPr>
            <p:spPr bwMode="auto">
              <a:xfrm>
                <a:off x="6319838" y="2628905"/>
                <a:ext cx="80963"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45" name="Freeform 456">
                <a:extLst>
                  <a:ext uri="{FF2B5EF4-FFF2-40B4-BE49-F238E27FC236}">
                    <a16:creationId xmlns:a16="http://schemas.microsoft.com/office/drawing/2014/main" id="{BCF53E16-8B84-4116-BCB6-1D48C19E2243}"/>
                  </a:ext>
                </a:extLst>
              </p:cNvPr>
              <p:cNvSpPr>
                <a:spLocks noEditPoints="1"/>
              </p:cNvSpPr>
              <p:nvPr/>
            </p:nvSpPr>
            <p:spPr bwMode="auto">
              <a:xfrm>
                <a:off x="624681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6" name="Freeform 457">
                <a:extLst>
                  <a:ext uri="{FF2B5EF4-FFF2-40B4-BE49-F238E27FC236}">
                    <a16:creationId xmlns:a16="http://schemas.microsoft.com/office/drawing/2014/main" id="{C68E457A-BB04-4F33-86F3-29730B9F290C}"/>
                  </a:ext>
                </a:extLst>
              </p:cNvPr>
              <p:cNvSpPr>
                <a:spLocks noEditPoints="1"/>
              </p:cNvSpPr>
              <p:nvPr/>
            </p:nvSpPr>
            <p:spPr bwMode="auto">
              <a:xfrm>
                <a:off x="62817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6" y="16"/>
                    </a:lnTo>
                    <a:lnTo>
                      <a:pt x="16" y="2"/>
                    </a:lnTo>
                    <a:lnTo>
                      <a:pt x="2" y="2"/>
                    </a:lnTo>
                    <a:lnTo>
                      <a:pt x="2" y="16"/>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7" name="Freeform 458">
                <a:extLst>
                  <a:ext uri="{FF2B5EF4-FFF2-40B4-BE49-F238E27FC236}">
                    <a16:creationId xmlns:a16="http://schemas.microsoft.com/office/drawing/2014/main" id="{F08407D2-8D70-4D7B-919B-B3261B4CEA4B}"/>
                  </a:ext>
                </a:extLst>
              </p:cNvPr>
              <p:cNvSpPr>
                <a:spLocks noEditPoints="1"/>
              </p:cNvSpPr>
              <p:nvPr/>
            </p:nvSpPr>
            <p:spPr bwMode="auto">
              <a:xfrm>
                <a:off x="63198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8" name="Freeform 459">
                <a:extLst>
                  <a:ext uri="{FF2B5EF4-FFF2-40B4-BE49-F238E27FC236}">
                    <a16:creationId xmlns:a16="http://schemas.microsoft.com/office/drawing/2014/main" id="{0EC2FA73-6AB8-4DCA-A969-D385C0FBB052}"/>
                  </a:ext>
                </a:extLst>
              </p:cNvPr>
              <p:cNvSpPr>
                <a:spLocks noEditPoints="1"/>
              </p:cNvSpPr>
              <p:nvPr/>
            </p:nvSpPr>
            <p:spPr bwMode="auto">
              <a:xfrm>
                <a:off x="635476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49" name="Freeform 463">
                <a:extLst>
                  <a:ext uri="{FF2B5EF4-FFF2-40B4-BE49-F238E27FC236}">
                    <a16:creationId xmlns:a16="http://schemas.microsoft.com/office/drawing/2014/main" id="{110BE9EC-DCDE-4732-ACF5-7E1BB05A6BB8}"/>
                  </a:ext>
                </a:extLst>
              </p:cNvPr>
              <p:cNvSpPr>
                <a:spLocks noEditPoints="1"/>
              </p:cNvSpPr>
              <p:nvPr/>
            </p:nvSpPr>
            <p:spPr bwMode="auto">
              <a:xfrm>
                <a:off x="6562725" y="1938341"/>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5"/>
                    </a:lnTo>
                    <a:lnTo>
                      <a:pt x="149" y="55"/>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50" name="Freeform 464">
                <a:extLst>
                  <a:ext uri="{FF2B5EF4-FFF2-40B4-BE49-F238E27FC236}">
                    <a16:creationId xmlns:a16="http://schemas.microsoft.com/office/drawing/2014/main" id="{C543ED4C-64FA-4D73-8A44-B496816A0D7C}"/>
                  </a:ext>
                </a:extLst>
              </p:cNvPr>
              <p:cNvSpPr>
                <a:spLocks noEditPoints="1"/>
              </p:cNvSpPr>
              <p:nvPr/>
            </p:nvSpPr>
            <p:spPr bwMode="auto">
              <a:xfrm>
                <a:off x="6656388" y="2120904"/>
                <a:ext cx="139700" cy="153988"/>
              </a:xfrm>
              <a:custGeom>
                <a:avLst/>
                <a:gdLst>
                  <a:gd name="T0" fmla="*/ 2147483647 w 44"/>
                  <a:gd name="T1" fmla="*/ 0 h 48"/>
                  <a:gd name="T2" fmla="*/ 2147483647 w 44"/>
                  <a:gd name="T3" fmla="*/ 0 h 48"/>
                  <a:gd name="T4" fmla="*/ 2147483647 w 44"/>
                  <a:gd name="T5" fmla="*/ 0 h 48"/>
                  <a:gd name="T6" fmla="*/ 0 w 44"/>
                  <a:gd name="T7" fmla="*/ 2147483647 h 48"/>
                  <a:gd name="T8" fmla="*/ 0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0 h 48"/>
                  <a:gd name="T22" fmla="*/ 2147483647 w 44"/>
                  <a:gd name="T23" fmla="*/ 2147483647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48">
                    <a:moveTo>
                      <a:pt x="42" y="0"/>
                    </a:moveTo>
                    <a:cubicBezTo>
                      <a:pt x="42" y="0"/>
                      <a:pt x="42" y="0"/>
                      <a:pt x="42" y="0"/>
                    </a:cubicBezTo>
                    <a:cubicBezTo>
                      <a:pt x="2" y="0"/>
                      <a:pt x="2" y="0"/>
                      <a:pt x="2" y="0"/>
                    </a:cubicBezTo>
                    <a:cubicBezTo>
                      <a:pt x="1" y="0"/>
                      <a:pt x="0" y="1"/>
                      <a:pt x="0" y="2"/>
                    </a:cubicBezTo>
                    <a:cubicBezTo>
                      <a:pt x="0" y="46"/>
                      <a:pt x="0" y="46"/>
                      <a:pt x="0" y="46"/>
                    </a:cubicBezTo>
                    <a:cubicBezTo>
                      <a:pt x="0" y="47"/>
                      <a:pt x="1" y="48"/>
                      <a:pt x="2" y="48"/>
                    </a:cubicBezTo>
                    <a:cubicBezTo>
                      <a:pt x="42" y="48"/>
                      <a:pt x="42" y="48"/>
                      <a:pt x="42" y="48"/>
                    </a:cubicBezTo>
                    <a:cubicBezTo>
                      <a:pt x="43" y="48"/>
                      <a:pt x="44" y="47"/>
                      <a:pt x="44" y="46"/>
                    </a:cubicBezTo>
                    <a:cubicBezTo>
                      <a:pt x="44" y="2"/>
                      <a:pt x="44" y="2"/>
                      <a:pt x="44" y="2"/>
                    </a:cubicBezTo>
                    <a:cubicBezTo>
                      <a:pt x="44" y="2"/>
                      <a:pt x="44" y="1"/>
                      <a:pt x="44" y="1"/>
                    </a:cubicBezTo>
                    <a:cubicBezTo>
                      <a:pt x="43" y="0"/>
                      <a:pt x="43" y="0"/>
                      <a:pt x="42" y="0"/>
                    </a:cubicBezTo>
                    <a:close/>
                    <a:moveTo>
                      <a:pt x="42" y="46"/>
                    </a:moveTo>
                    <a:cubicBezTo>
                      <a:pt x="2" y="46"/>
                      <a:pt x="2" y="46"/>
                      <a:pt x="2" y="46"/>
                    </a:cubicBezTo>
                    <a:cubicBezTo>
                      <a:pt x="2" y="8"/>
                      <a:pt x="2" y="8"/>
                      <a:pt x="2" y="8"/>
                    </a:cubicBezTo>
                    <a:cubicBezTo>
                      <a:pt x="42" y="8"/>
                      <a:pt x="42" y="8"/>
                      <a:pt x="42" y="8"/>
                    </a:cubicBezTo>
                    <a:lnTo>
                      <a:pt x="42" y="46"/>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51" name="Freeform 465">
                <a:extLst>
                  <a:ext uri="{FF2B5EF4-FFF2-40B4-BE49-F238E27FC236}">
                    <a16:creationId xmlns:a16="http://schemas.microsoft.com/office/drawing/2014/main" id="{337FD629-B8CA-4131-928A-FB73C7A03305}"/>
                  </a:ext>
                </a:extLst>
              </p:cNvPr>
              <p:cNvSpPr>
                <a:spLocks/>
              </p:cNvSpPr>
              <p:nvPr/>
            </p:nvSpPr>
            <p:spPr bwMode="auto">
              <a:xfrm>
                <a:off x="6684963" y="2076454"/>
                <a:ext cx="142875" cy="152400"/>
              </a:xfrm>
              <a:custGeom>
                <a:avLst/>
                <a:gdLst>
                  <a:gd name="T0" fmla="*/ 2147483647 w 45"/>
                  <a:gd name="T1" fmla="*/ 0 h 48"/>
                  <a:gd name="T2" fmla="*/ 2147483647 w 45"/>
                  <a:gd name="T3" fmla="*/ 0 h 48"/>
                  <a:gd name="T4" fmla="*/ 0 w 45"/>
                  <a:gd name="T5" fmla="*/ 2147483647 h 48"/>
                  <a:gd name="T6" fmla="*/ 0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48">
                    <a:moveTo>
                      <a:pt x="42" y="0"/>
                    </a:moveTo>
                    <a:cubicBezTo>
                      <a:pt x="2" y="0"/>
                      <a:pt x="2" y="0"/>
                      <a:pt x="2" y="0"/>
                    </a:cubicBezTo>
                    <a:cubicBezTo>
                      <a:pt x="1" y="0"/>
                      <a:pt x="0" y="1"/>
                      <a:pt x="0" y="3"/>
                    </a:cubicBezTo>
                    <a:cubicBezTo>
                      <a:pt x="0" y="13"/>
                      <a:pt x="0" y="13"/>
                      <a:pt x="0" y="13"/>
                    </a:cubicBezTo>
                    <a:cubicBezTo>
                      <a:pt x="3" y="13"/>
                      <a:pt x="3" y="13"/>
                      <a:pt x="3" y="13"/>
                    </a:cubicBezTo>
                    <a:cubicBezTo>
                      <a:pt x="3" y="8"/>
                      <a:pt x="3" y="8"/>
                      <a:pt x="3" y="8"/>
                    </a:cubicBezTo>
                    <a:cubicBezTo>
                      <a:pt x="42" y="8"/>
                      <a:pt x="42" y="8"/>
                      <a:pt x="42" y="8"/>
                    </a:cubicBezTo>
                    <a:cubicBezTo>
                      <a:pt x="42" y="46"/>
                      <a:pt x="42" y="46"/>
                      <a:pt x="42" y="46"/>
                    </a:cubicBezTo>
                    <a:cubicBezTo>
                      <a:pt x="36" y="46"/>
                      <a:pt x="36" y="46"/>
                      <a:pt x="36" y="46"/>
                    </a:cubicBezTo>
                    <a:cubicBezTo>
                      <a:pt x="36" y="48"/>
                      <a:pt x="36" y="48"/>
                      <a:pt x="36" y="48"/>
                    </a:cubicBezTo>
                    <a:cubicBezTo>
                      <a:pt x="42" y="48"/>
                      <a:pt x="42" y="48"/>
                      <a:pt x="42" y="48"/>
                    </a:cubicBezTo>
                    <a:cubicBezTo>
                      <a:pt x="43" y="48"/>
                      <a:pt x="45" y="47"/>
                      <a:pt x="45" y="46"/>
                    </a:cubicBezTo>
                    <a:cubicBezTo>
                      <a:pt x="45" y="3"/>
                      <a:pt x="45" y="3"/>
                      <a:pt x="45" y="3"/>
                    </a:cubicBezTo>
                    <a:cubicBezTo>
                      <a:pt x="45" y="1"/>
                      <a:pt x="43" y="0"/>
                      <a:pt x="42"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52" name="Rectangle 466">
                <a:extLst>
                  <a:ext uri="{FF2B5EF4-FFF2-40B4-BE49-F238E27FC236}">
                    <a16:creationId xmlns:a16="http://schemas.microsoft.com/office/drawing/2014/main" id="{0CE4824E-FFC0-4CCE-BF0F-A222926140AB}"/>
                  </a:ext>
                </a:extLst>
              </p:cNvPr>
              <p:cNvSpPr>
                <a:spLocks noChangeArrowheads="1"/>
              </p:cNvSpPr>
              <p:nvPr/>
            </p:nvSpPr>
            <p:spPr bwMode="auto">
              <a:xfrm>
                <a:off x="6675438" y="2159004"/>
                <a:ext cx="104775"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53" name="Rectangle 467">
                <a:extLst>
                  <a:ext uri="{FF2B5EF4-FFF2-40B4-BE49-F238E27FC236}">
                    <a16:creationId xmlns:a16="http://schemas.microsoft.com/office/drawing/2014/main" id="{CB943F90-6BF4-4D4F-BB5E-C7FECEC724F5}"/>
                  </a:ext>
                </a:extLst>
              </p:cNvPr>
              <p:cNvSpPr>
                <a:spLocks noChangeArrowheads="1"/>
              </p:cNvSpPr>
              <p:nvPr/>
            </p:nvSpPr>
            <p:spPr bwMode="auto">
              <a:xfrm>
                <a:off x="6675438" y="2181229"/>
                <a:ext cx="104775"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54" name="Rectangle 468">
                <a:extLst>
                  <a:ext uri="{FF2B5EF4-FFF2-40B4-BE49-F238E27FC236}">
                    <a16:creationId xmlns:a16="http://schemas.microsoft.com/office/drawing/2014/main" id="{4DE93D0C-BCB6-4BDD-B84B-57F49315736A}"/>
                  </a:ext>
                </a:extLst>
              </p:cNvPr>
              <p:cNvSpPr>
                <a:spLocks noChangeArrowheads="1"/>
              </p:cNvSpPr>
              <p:nvPr/>
            </p:nvSpPr>
            <p:spPr bwMode="auto">
              <a:xfrm>
                <a:off x="6675438" y="2200279"/>
                <a:ext cx="104775" cy="9525"/>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55" name="Rectangle 469">
                <a:extLst>
                  <a:ext uri="{FF2B5EF4-FFF2-40B4-BE49-F238E27FC236}">
                    <a16:creationId xmlns:a16="http://schemas.microsoft.com/office/drawing/2014/main" id="{952AC8F5-A98B-4581-B3C8-19E25764207D}"/>
                  </a:ext>
                </a:extLst>
              </p:cNvPr>
              <p:cNvSpPr>
                <a:spLocks noChangeArrowheads="1"/>
              </p:cNvSpPr>
              <p:nvPr/>
            </p:nvSpPr>
            <p:spPr bwMode="auto">
              <a:xfrm>
                <a:off x="6675438" y="2222504"/>
                <a:ext cx="104775"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56" name="Rectangle 470">
                <a:extLst>
                  <a:ext uri="{FF2B5EF4-FFF2-40B4-BE49-F238E27FC236}">
                    <a16:creationId xmlns:a16="http://schemas.microsoft.com/office/drawing/2014/main" id="{D6C3C772-9E32-4609-8CFA-82D19F01A541}"/>
                  </a:ext>
                </a:extLst>
              </p:cNvPr>
              <p:cNvSpPr>
                <a:spLocks noChangeArrowheads="1"/>
              </p:cNvSpPr>
              <p:nvPr/>
            </p:nvSpPr>
            <p:spPr bwMode="auto">
              <a:xfrm>
                <a:off x="6675438" y="2246317"/>
                <a:ext cx="104775"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57" name="Freeform 471">
                <a:extLst>
                  <a:ext uri="{FF2B5EF4-FFF2-40B4-BE49-F238E27FC236}">
                    <a16:creationId xmlns:a16="http://schemas.microsoft.com/office/drawing/2014/main" id="{C2F9D6C8-00CF-4793-BA6A-EB1E144E8BA7}"/>
                  </a:ext>
                </a:extLst>
              </p:cNvPr>
              <p:cNvSpPr>
                <a:spLocks noEditPoints="1"/>
              </p:cNvSpPr>
              <p:nvPr/>
            </p:nvSpPr>
            <p:spPr bwMode="auto">
              <a:xfrm>
                <a:off x="6105525"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58" name="Freeform 472">
                <a:extLst>
                  <a:ext uri="{FF2B5EF4-FFF2-40B4-BE49-F238E27FC236}">
                    <a16:creationId xmlns:a16="http://schemas.microsoft.com/office/drawing/2014/main" id="{D7A7569A-31B4-4DBA-B749-219931DE8DA5}"/>
                  </a:ext>
                </a:extLst>
              </p:cNvPr>
              <p:cNvSpPr>
                <a:spLocks/>
              </p:cNvSpPr>
              <p:nvPr/>
            </p:nvSpPr>
            <p:spPr bwMode="auto">
              <a:xfrm>
                <a:off x="6205538" y="2209804"/>
                <a:ext cx="182563" cy="80963"/>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59" name="Freeform 473">
                <a:extLst>
                  <a:ext uri="{FF2B5EF4-FFF2-40B4-BE49-F238E27FC236}">
                    <a16:creationId xmlns:a16="http://schemas.microsoft.com/office/drawing/2014/main" id="{D75CA1EF-CE2E-4F06-BFFF-3AEDAEC42BA6}"/>
                  </a:ext>
                </a:extLst>
              </p:cNvPr>
              <p:cNvSpPr>
                <a:spLocks/>
              </p:cNvSpPr>
              <p:nvPr/>
            </p:nvSpPr>
            <p:spPr bwMode="auto">
              <a:xfrm>
                <a:off x="6205538" y="2155829"/>
                <a:ext cx="182563" cy="79375"/>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0" name="Freeform 474">
                <a:extLst>
                  <a:ext uri="{FF2B5EF4-FFF2-40B4-BE49-F238E27FC236}">
                    <a16:creationId xmlns:a16="http://schemas.microsoft.com/office/drawing/2014/main" id="{F6EBFB93-66E3-481F-81F8-D9180A28F674}"/>
                  </a:ext>
                </a:extLst>
              </p:cNvPr>
              <p:cNvSpPr>
                <a:spLocks noEditPoints="1"/>
              </p:cNvSpPr>
              <p:nvPr/>
            </p:nvSpPr>
            <p:spPr bwMode="auto">
              <a:xfrm>
                <a:off x="6205538" y="2063754"/>
                <a:ext cx="182563" cy="117475"/>
              </a:xfrm>
              <a:custGeom>
                <a:avLst/>
                <a:gdLst>
                  <a:gd name="T0" fmla="*/ 2147483647 w 57"/>
                  <a:gd name="T1" fmla="*/ 0 h 37"/>
                  <a:gd name="T2" fmla="*/ 0 w 57"/>
                  <a:gd name="T3" fmla="*/ 2147483647 h 37"/>
                  <a:gd name="T4" fmla="*/ 0 w 57"/>
                  <a:gd name="T5" fmla="*/ 2147483647 h 37"/>
                  <a:gd name="T6" fmla="*/ 0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0 h 37"/>
                  <a:gd name="T16" fmla="*/ 2147483647 w 57"/>
                  <a:gd name="T17" fmla="*/ 2147483647 h 37"/>
                  <a:gd name="T18" fmla="*/ 2147483647 w 57"/>
                  <a:gd name="T19" fmla="*/ 2147483647 h 37"/>
                  <a:gd name="T20" fmla="*/ 2147483647 w 57"/>
                  <a:gd name="T21" fmla="*/ 2147483647 h 37"/>
                  <a:gd name="T22" fmla="*/ 2147483647 w 57"/>
                  <a:gd name="T23" fmla="*/ 2147483647 h 37"/>
                  <a:gd name="T24" fmla="*/ 2147483647 w 57"/>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37">
                    <a:moveTo>
                      <a:pt x="29" y="0"/>
                    </a:moveTo>
                    <a:cubicBezTo>
                      <a:pt x="13" y="0"/>
                      <a:pt x="0" y="5"/>
                      <a:pt x="0" y="12"/>
                    </a:cubicBezTo>
                    <a:cubicBezTo>
                      <a:pt x="0" y="12"/>
                      <a:pt x="0" y="12"/>
                      <a:pt x="0" y="12"/>
                    </a:cubicBezTo>
                    <a:cubicBezTo>
                      <a:pt x="0" y="26"/>
                      <a:pt x="0" y="26"/>
                      <a:pt x="0" y="26"/>
                    </a:cubicBezTo>
                    <a:cubicBezTo>
                      <a:pt x="0" y="32"/>
                      <a:pt x="13" y="37"/>
                      <a:pt x="29" y="37"/>
                    </a:cubicBezTo>
                    <a:cubicBezTo>
                      <a:pt x="44" y="37"/>
                      <a:pt x="57" y="32"/>
                      <a:pt x="57" y="26"/>
                    </a:cubicBezTo>
                    <a:cubicBezTo>
                      <a:pt x="57" y="12"/>
                      <a:pt x="57" y="12"/>
                      <a:pt x="57" y="12"/>
                    </a:cubicBezTo>
                    <a:cubicBezTo>
                      <a:pt x="57" y="5"/>
                      <a:pt x="44" y="0"/>
                      <a:pt x="29" y="0"/>
                    </a:cubicBezTo>
                    <a:close/>
                    <a:moveTo>
                      <a:pt x="29" y="23"/>
                    </a:moveTo>
                    <a:cubicBezTo>
                      <a:pt x="13" y="23"/>
                      <a:pt x="1" y="18"/>
                      <a:pt x="1" y="12"/>
                    </a:cubicBezTo>
                    <a:cubicBezTo>
                      <a:pt x="1" y="6"/>
                      <a:pt x="13" y="1"/>
                      <a:pt x="29" y="1"/>
                    </a:cubicBezTo>
                    <a:cubicBezTo>
                      <a:pt x="44" y="1"/>
                      <a:pt x="57" y="6"/>
                      <a:pt x="57" y="12"/>
                    </a:cubicBezTo>
                    <a:cubicBezTo>
                      <a:pt x="57" y="18"/>
                      <a:pt x="44" y="23"/>
                      <a:pt x="29" y="23"/>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1" name="Freeform 475">
                <a:extLst>
                  <a:ext uri="{FF2B5EF4-FFF2-40B4-BE49-F238E27FC236}">
                    <a16:creationId xmlns:a16="http://schemas.microsoft.com/office/drawing/2014/main" id="{E776DCA6-1078-45F3-9162-C36F3B181428}"/>
                  </a:ext>
                </a:extLst>
              </p:cNvPr>
              <p:cNvSpPr>
                <a:spLocks noEditPoints="1"/>
              </p:cNvSpPr>
              <p:nvPr/>
            </p:nvSpPr>
            <p:spPr bwMode="auto">
              <a:xfrm>
                <a:off x="6215063" y="2066929"/>
                <a:ext cx="165100" cy="66675"/>
              </a:xfrm>
              <a:custGeom>
                <a:avLst/>
                <a:gdLst>
                  <a:gd name="T0" fmla="*/ 2147483647 w 52"/>
                  <a:gd name="T1" fmla="*/ 0 h 21"/>
                  <a:gd name="T2" fmla="*/ 0 w 52"/>
                  <a:gd name="T3" fmla="*/ 2147483647 h 21"/>
                  <a:gd name="T4" fmla="*/ 2147483647 w 52"/>
                  <a:gd name="T5" fmla="*/ 2147483647 h 21"/>
                  <a:gd name="T6" fmla="*/ 2147483647 w 52"/>
                  <a:gd name="T7" fmla="*/ 2147483647 h 21"/>
                  <a:gd name="T8" fmla="*/ 2147483647 w 52"/>
                  <a:gd name="T9" fmla="*/ 0 h 21"/>
                  <a:gd name="T10" fmla="*/ 2147483647 w 52"/>
                  <a:gd name="T11" fmla="*/ 2147483647 h 21"/>
                  <a:gd name="T12" fmla="*/ 2147483647 w 52"/>
                  <a:gd name="T13" fmla="*/ 2147483647 h 21"/>
                  <a:gd name="T14" fmla="*/ 2147483647 w 52"/>
                  <a:gd name="T15" fmla="*/ 2147483647 h 21"/>
                  <a:gd name="T16" fmla="*/ 2147483647 w 52"/>
                  <a:gd name="T17" fmla="*/ 2147483647 h 21"/>
                  <a:gd name="T18" fmla="*/ 2147483647 w 5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21">
                    <a:moveTo>
                      <a:pt x="26" y="0"/>
                    </a:moveTo>
                    <a:cubicBezTo>
                      <a:pt x="11" y="0"/>
                      <a:pt x="0" y="5"/>
                      <a:pt x="0" y="10"/>
                    </a:cubicBezTo>
                    <a:cubicBezTo>
                      <a:pt x="0" y="16"/>
                      <a:pt x="11" y="21"/>
                      <a:pt x="26" y="21"/>
                    </a:cubicBezTo>
                    <a:cubicBezTo>
                      <a:pt x="40" y="21"/>
                      <a:pt x="52" y="16"/>
                      <a:pt x="52" y="10"/>
                    </a:cubicBezTo>
                    <a:cubicBezTo>
                      <a:pt x="52" y="5"/>
                      <a:pt x="40" y="0"/>
                      <a:pt x="26" y="0"/>
                    </a:cubicBezTo>
                    <a:close/>
                    <a:moveTo>
                      <a:pt x="26" y="19"/>
                    </a:moveTo>
                    <a:cubicBezTo>
                      <a:pt x="13" y="19"/>
                      <a:pt x="3" y="15"/>
                      <a:pt x="3" y="10"/>
                    </a:cubicBezTo>
                    <a:cubicBezTo>
                      <a:pt x="3" y="5"/>
                      <a:pt x="13" y="1"/>
                      <a:pt x="26" y="1"/>
                    </a:cubicBezTo>
                    <a:cubicBezTo>
                      <a:pt x="38" y="1"/>
                      <a:pt x="48" y="5"/>
                      <a:pt x="48" y="10"/>
                    </a:cubicBezTo>
                    <a:cubicBezTo>
                      <a:pt x="48" y="15"/>
                      <a:pt x="38" y="19"/>
                      <a:pt x="26" y="19"/>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2" name="Freeform 476">
                <a:extLst>
                  <a:ext uri="{FF2B5EF4-FFF2-40B4-BE49-F238E27FC236}">
                    <a16:creationId xmlns:a16="http://schemas.microsoft.com/office/drawing/2014/main" id="{D6AED372-4DD9-42CE-98D9-2558DD0D24E4}"/>
                  </a:ext>
                </a:extLst>
              </p:cNvPr>
              <p:cNvSpPr>
                <a:spLocks noEditPoints="1"/>
              </p:cNvSpPr>
              <p:nvPr/>
            </p:nvSpPr>
            <p:spPr bwMode="auto">
              <a:xfrm>
                <a:off x="4767263" y="2389192"/>
                <a:ext cx="385763" cy="387351"/>
              </a:xfrm>
              <a:custGeom>
                <a:avLst/>
                <a:gdLst>
                  <a:gd name="T0" fmla="*/ 2147483647 w 243"/>
                  <a:gd name="T1" fmla="*/ 2147483647 h 244"/>
                  <a:gd name="T2" fmla="*/ 0 w 243"/>
                  <a:gd name="T3" fmla="*/ 2147483647 h 244"/>
                  <a:gd name="T4" fmla="*/ 0 w 243"/>
                  <a:gd name="T5" fmla="*/ 0 h 244"/>
                  <a:gd name="T6" fmla="*/ 2147483647 w 243"/>
                  <a:gd name="T7" fmla="*/ 0 h 244"/>
                  <a:gd name="T8" fmla="*/ 2147483647 w 243"/>
                  <a:gd name="T9" fmla="*/ 2147483647 h 244"/>
                  <a:gd name="T10" fmla="*/ 2147483647 w 243"/>
                  <a:gd name="T11" fmla="*/ 2147483647 h 244"/>
                  <a:gd name="T12" fmla="*/ 2147483647 w 243"/>
                  <a:gd name="T13" fmla="*/ 0 h 244"/>
                  <a:gd name="T14" fmla="*/ 2147483647 w 243"/>
                  <a:gd name="T15" fmla="*/ 0 h 244"/>
                  <a:gd name="T16" fmla="*/ 2147483647 w 243"/>
                  <a:gd name="T17" fmla="*/ 2147483647 h 244"/>
                  <a:gd name="T18" fmla="*/ 2147483647 w 243"/>
                  <a:gd name="T19" fmla="*/ 2147483647 h 244"/>
                  <a:gd name="T20" fmla="*/ 2147483647 w 243"/>
                  <a:gd name="T21" fmla="*/ 2147483647 h 244"/>
                  <a:gd name="T22" fmla="*/ 2147483647 w 243"/>
                  <a:gd name="T23" fmla="*/ 2147483647 h 244"/>
                  <a:gd name="T24" fmla="*/ 2147483647 w 243"/>
                  <a:gd name="T25" fmla="*/ 2147483647 h 244"/>
                  <a:gd name="T26" fmla="*/ 2147483647 w 243"/>
                  <a:gd name="T27" fmla="*/ 2147483647 h 244"/>
                  <a:gd name="T28" fmla="*/ 2147483647 w 243"/>
                  <a:gd name="T29" fmla="*/ 2147483647 h 244"/>
                  <a:gd name="T30" fmla="*/ 2147483647 w 243"/>
                  <a:gd name="T31" fmla="*/ 2147483647 h 244"/>
                  <a:gd name="T32" fmla="*/ 2147483647 w 243"/>
                  <a:gd name="T33" fmla="*/ 2147483647 h 244"/>
                  <a:gd name="T34" fmla="*/ 2147483647 w 243"/>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 h="244">
                    <a:moveTo>
                      <a:pt x="243" y="244"/>
                    </a:moveTo>
                    <a:lnTo>
                      <a:pt x="0" y="244"/>
                    </a:lnTo>
                    <a:lnTo>
                      <a:pt x="0" y="0"/>
                    </a:lnTo>
                    <a:lnTo>
                      <a:pt x="96" y="0"/>
                    </a:lnTo>
                    <a:lnTo>
                      <a:pt x="96" y="54"/>
                    </a:lnTo>
                    <a:lnTo>
                      <a:pt x="147" y="54"/>
                    </a:lnTo>
                    <a:lnTo>
                      <a:pt x="147" y="0"/>
                    </a:lnTo>
                    <a:lnTo>
                      <a:pt x="243" y="0"/>
                    </a:lnTo>
                    <a:lnTo>
                      <a:pt x="243" y="244"/>
                    </a:lnTo>
                    <a:close/>
                    <a:moveTo>
                      <a:pt x="16" y="228"/>
                    </a:moveTo>
                    <a:lnTo>
                      <a:pt x="229" y="228"/>
                    </a:lnTo>
                    <a:lnTo>
                      <a:pt x="229" y="14"/>
                    </a:lnTo>
                    <a:lnTo>
                      <a:pt x="163" y="14"/>
                    </a:lnTo>
                    <a:lnTo>
                      <a:pt x="163" y="69"/>
                    </a:lnTo>
                    <a:lnTo>
                      <a:pt x="80" y="69"/>
                    </a:lnTo>
                    <a:lnTo>
                      <a:pt x="80" y="14"/>
                    </a:lnTo>
                    <a:lnTo>
                      <a:pt x="16" y="14"/>
                    </a:lnTo>
                    <a:lnTo>
                      <a:pt x="16"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3" name="Freeform 477">
                <a:extLst>
                  <a:ext uri="{FF2B5EF4-FFF2-40B4-BE49-F238E27FC236}">
                    <a16:creationId xmlns:a16="http://schemas.microsoft.com/office/drawing/2014/main" id="{CA89163D-096E-4134-AF6C-BFF32C4587B4}"/>
                  </a:ext>
                </a:extLst>
              </p:cNvPr>
              <p:cNvSpPr>
                <a:spLocks noEditPoints="1"/>
              </p:cNvSpPr>
              <p:nvPr/>
            </p:nvSpPr>
            <p:spPr bwMode="auto">
              <a:xfrm>
                <a:off x="4875213" y="2517780"/>
                <a:ext cx="185738" cy="142875"/>
              </a:xfrm>
              <a:custGeom>
                <a:avLst/>
                <a:gdLst>
                  <a:gd name="T0" fmla="*/ 2147483647 w 58"/>
                  <a:gd name="T1" fmla="*/ 0 h 45"/>
                  <a:gd name="T2" fmla="*/ 2147483647 w 58"/>
                  <a:gd name="T3" fmla="*/ 0 h 45"/>
                  <a:gd name="T4" fmla="*/ 0 w 58"/>
                  <a:gd name="T5" fmla="*/ 2147483647 h 45"/>
                  <a:gd name="T6" fmla="*/ 0 w 58"/>
                  <a:gd name="T7" fmla="*/ 2147483647 h 45"/>
                  <a:gd name="T8" fmla="*/ 2147483647 w 58"/>
                  <a:gd name="T9" fmla="*/ 2147483647 h 45"/>
                  <a:gd name="T10" fmla="*/ 2147483647 w 58"/>
                  <a:gd name="T11" fmla="*/ 2147483647 h 45"/>
                  <a:gd name="T12" fmla="*/ 2147483647 w 58"/>
                  <a:gd name="T13" fmla="*/ 2147483647 h 45"/>
                  <a:gd name="T14" fmla="*/ 2147483647 w 58"/>
                  <a:gd name="T15" fmla="*/ 2147483647 h 45"/>
                  <a:gd name="T16" fmla="*/ 2147483647 w 58"/>
                  <a:gd name="T17" fmla="*/ 0 h 45"/>
                  <a:gd name="T18" fmla="*/ 2147483647 w 58"/>
                  <a:gd name="T19" fmla="*/ 2147483647 h 45"/>
                  <a:gd name="T20" fmla="*/ 2147483647 w 58"/>
                  <a:gd name="T21" fmla="*/ 2147483647 h 45"/>
                  <a:gd name="T22" fmla="*/ 2147483647 w 58"/>
                  <a:gd name="T23" fmla="*/ 2147483647 h 45"/>
                  <a:gd name="T24" fmla="*/ 2147483647 w 58"/>
                  <a:gd name="T25" fmla="*/ 2147483647 h 45"/>
                  <a:gd name="T26" fmla="*/ 2147483647 w 58"/>
                  <a:gd name="T27" fmla="*/ 2147483647 h 45"/>
                  <a:gd name="T28" fmla="*/ 2147483647 w 58"/>
                  <a:gd name="T29" fmla="*/ 2147483647 h 45"/>
                  <a:gd name="T30" fmla="*/ 2147483647 w 58"/>
                  <a:gd name="T31" fmla="*/ 2147483647 h 45"/>
                  <a:gd name="T32" fmla="*/ 2147483647 w 58"/>
                  <a:gd name="T33" fmla="*/ 2147483647 h 45"/>
                  <a:gd name="T34" fmla="*/ 2147483647 w 58"/>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45">
                    <a:moveTo>
                      <a:pt x="54" y="0"/>
                    </a:moveTo>
                    <a:cubicBezTo>
                      <a:pt x="5" y="0"/>
                      <a:pt x="5" y="0"/>
                      <a:pt x="5" y="0"/>
                    </a:cubicBezTo>
                    <a:cubicBezTo>
                      <a:pt x="2" y="0"/>
                      <a:pt x="0" y="2"/>
                      <a:pt x="0" y="4"/>
                    </a:cubicBezTo>
                    <a:cubicBezTo>
                      <a:pt x="0" y="41"/>
                      <a:pt x="0" y="41"/>
                      <a:pt x="0" y="41"/>
                    </a:cubicBezTo>
                    <a:cubicBezTo>
                      <a:pt x="0" y="43"/>
                      <a:pt x="2" y="45"/>
                      <a:pt x="5" y="45"/>
                    </a:cubicBezTo>
                    <a:cubicBezTo>
                      <a:pt x="54" y="45"/>
                      <a:pt x="54" y="45"/>
                      <a:pt x="54" y="45"/>
                    </a:cubicBezTo>
                    <a:cubicBezTo>
                      <a:pt x="56" y="45"/>
                      <a:pt x="58" y="43"/>
                      <a:pt x="58" y="41"/>
                    </a:cubicBezTo>
                    <a:cubicBezTo>
                      <a:pt x="58" y="4"/>
                      <a:pt x="58" y="4"/>
                      <a:pt x="58" y="4"/>
                    </a:cubicBezTo>
                    <a:cubicBezTo>
                      <a:pt x="58" y="2"/>
                      <a:pt x="56" y="0"/>
                      <a:pt x="54" y="0"/>
                    </a:cubicBezTo>
                    <a:close/>
                    <a:moveTo>
                      <a:pt x="55" y="41"/>
                    </a:moveTo>
                    <a:cubicBezTo>
                      <a:pt x="55" y="42"/>
                      <a:pt x="55" y="42"/>
                      <a:pt x="54" y="42"/>
                    </a:cubicBezTo>
                    <a:cubicBezTo>
                      <a:pt x="5" y="42"/>
                      <a:pt x="5" y="42"/>
                      <a:pt x="5" y="42"/>
                    </a:cubicBezTo>
                    <a:cubicBezTo>
                      <a:pt x="4" y="42"/>
                      <a:pt x="3" y="42"/>
                      <a:pt x="3" y="41"/>
                    </a:cubicBezTo>
                    <a:cubicBezTo>
                      <a:pt x="3" y="4"/>
                      <a:pt x="3" y="4"/>
                      <a:pt x="3" y="4"/>
                    </a:cubicBezTo>
                    <a:cubicBezTo>
                      <a:pt x="3" y="3"/>
                      <a:pt x="4" y="3"/>
                      <a:pt x="5" y="3"/>
                    </a:cubicBezTo>
                    <a:cubicBezTo>
                      <a:pt x="54" y="3"/>
                      <a:pt x="54" y="3"/>
                      <a:pt x="54" y="3"/>
                    </a:cubicBezTo>
                    <a:cubicBezTo>
                      <a:pt x="55" y="3"/>
                      <a:pt x="55" y="3"/>
                      <a:pt x="55" y="4"/>
                    </a:cubicBezTo>
                    <a:lnTo>
                      <a:pt x="55" y="41"/>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4" name="Rectangle 478">
                <a:extLst>
                  <a:ext uri="{FF2B5EF4-FFF2-40B4-BE49-F238E27FC236}">
                    <a16:creationId xmlns:a16="http://schemas.microsoft.com/office/drawing/2014/main" id="{E3D8457A-A4A5-400E-94A9-43557CB3F99A}"/>
                  </a:ext>
                </a:extLst>
              </p:cNvPr>
              <p:cNvSpPr>
                <a:spLocks noChangeArrowheads="1"/>
              </p:cNvSpPr>
              <p:nvPr/>
            </p:nvSpPr>
            <p:spPr bwMode="auto">
              <a:xfrm>
                <a:off x="4941888" y="2663830"/>
                <a:ext cx="52388" cy="9525"/>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65" name="Rectangle 479">
                <a:extLst>
                  <a:ext uri="{FF2B5EF4-FFF2-40B4-BE49-F238E27FC236}">
                    <a16:creationId xmlns:a16="http://schemas.microsoft.com/office/drawing/2014/main" id="{DE43FA0E-CEFF-44D1-8266-B314269B0C1D}"/>
                  </a:ext>
                </a:extLst>
              </p:cNvPr>
              <p:cNvSpPr>
                <a:spLocks noChangeArrowheads="1"/>
              </p:cNvSpPr>
              <p:nvPr/>
            </p:nvSpPr>
            <p:spPr bwMode="auto">
              <a:xfrm>
                <a:off x="4922838" y="2676530"/>
                <a:ext cx="93663" cy="635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66" name="Rectangle 480">
                <a:extLst>
                  <a:ext uri="{FF2B5EF4-FFF2-40B4-BE49-F238E27FC236}">
                    <a16:creationId xmlns:a16="http://schemas.microsoft.com/office/drawing/2014/main" id="{99215656-49FC-4F37-BF12-8AE58624B800}"/>
                  </a:ext>
                </a:extLst>
              </p:cNvPr>
              <p:cNvSpPr>
                <a:spLocks noChangeArrowheads="1"/>
              </p:cNvSpPr>
              <p:nvPr/>
            </p:nvSpPr>
            <p:spPr bwMode="auto">
              <a:xfrm>
                <a:off x="5003800" y="2714630"/>
                <a:ext cx="50800" cy="11113"/>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67" name="Freeform 481">
                <a:extLst>
                  <a:ext uri="{FF2B5EF4-FFF2-40B4-BE49-F238E27FC236}">
                    <a16:creationId xmlns:a16="http://schemas.microsoft.com/office/drawing/2014/main" id="{5007FBAB-F5ED-4F77-B5C2-7AD514AFBE1D}"/>
                  </a:ext>
                </a:extLst>
              </p:cNvPr>
              <p:cNvSpPr>
                <a:spLocks noEditPoints="1"/>
              </p:cNvSpPr>
              <p:nvPr/>
            </p:nvSpPr>
            <p:spPr bwMode="auto">
              <a:xfrm>
                <a:off x="4872038" y="2686055"/>
                <a:ext cx="195263" cy="58738"/>
              </a:xfrm>
              <a:custGeom>
                <a:avLst/>
                <a:gdLst>
                  <a:gd name="T0" fmla="*/ 2147483647 w 61"/>
                  <a:gd name="T1" fmla="*/ 0 h 18"/>
                  <a:gd name="T2" fmla="*/ 0 w 61"/>
                  <a:gd name="T3" fmla="*/ 2147483647 h 18"/>
                  <a:gd name="T4" fmla="*/ 2147483647 w 61"/>
                  <a:gd name="T5" fmla="*/ 2147483647 h 18"/>
                  <a:gd name="T6" fmla="*/ 2147483647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2147483647 w 61"/>
                  <a:gd name="T21" fmla="*/ 2147483647 h 18"/>
                  <a:gd name="T22" fmla="*/ 2147483647 w 61"/>
                  <a:gd name="T23" fmla="*/ 2147483647 h 18"/>
                  <a:gd name="T24" fmla="*/ 2147483647 w 61"/>
                  <a:gd name="T25" fmla="*/ 2147483647 h 18"/>
                  <a:gd name="T26" fmla="*/ 2147483647 w 61"/>
                  <a:gd name="T27" fmla="*/ 2147483647 h 18"/>
                  <a:gd name="T28" fmla="*/ 2147483647 w 61"/>
                  <a:gd name="T29" fmla="*/ 2147483647 h 18"/>
                  <a:gd name="T30" fmla="*/ 2147483647 w 61"/>
                  <a:gd name="T31" fmla="*/ 2147483647 h 18"/>
                  <a:gd name="T32" fmla="*/ 2147483647 w 61"/>
                  <a:gd name="T33" fmla="*/ 2147483647 h 18"/>
                  <a:gd name="T34" fmla="*/ 2147483647 w 61"/>
                  <a:gd name="T35" fmla="*/ 2147483647 h 18"/>
                  <a:gd name="T36" fmla="*/ 2147483647 w 61"/>
                  <a:gd name="T37" fmla="*/ 2147483647 h 18"/>
                  <a:gd name="T38" fmla="*/ 2147483647 w 61"/>
                  <a:gd name="T39" fmla="*/ 2147483647 h 18"/>
                  <a:gd name="T40" fmla="*/ 2147483647 w 61"/>
                  <a:gd name="T41" fmla="*/ 2147483647 h 18"/>
                  <a:gd name="T42" fmla="*/ 2147483647 w 61"/>
                  <a:gd name="T43" fmla="*/ 2147483647 h 18"/>
                  <a:gd name="T44" fmla="*/ 2147483647 w 61"/>
                  <a:gd name="T45" fmla="*/ 2147483647 h 18"/>
                  <a:gd name="T46" fmla="*/ 2147483647 w 61"/>
                  <a:gd name="T47" fmla="*/ 2147483647 h 18"/>
                  <a:gd name="T48" fmla="*/ 2147483647 w 61"/>
                  <a:gd name="T49" fmla="*/ 2147483647 h 18"/>
                  <a:gd name="T50" fmla="*/ 2147483647 w 61"/>
                  <a:gd name="T51" fmla="*/ 2147483647 h 18"/>
                  <a:gd name="T52" fmla="*/ 2147483647 w 61"/>
                  <a:gd name="T53" fmla="*/ 2147483647 h 18"/>
                  <a:gd name="T54" fmla="*/ 2147483647 w 61"/>
                  <a:gd name="T55" fmla="*/ 2147483647 h 18"/>
                  <a:gd name="T56" fmla="*/ 2147483647 w 61"/>
                  <a:gd name="T57" fmla="*/ 2147483647 h 18"/>
                  <a:gd name="T58" fmla="*/ 2147483647 w 61"/>
                  <a:gd name="T59" fmla="*/ 2147483647 h 18"/>
                  <a:gd name="T60" fmla="*/ 2147483647 w 61"/>
                  <a:gd name="T61" fmla="*/ 2147483647 h 18"/>
                  <a:gd name="T62" fmla="*/ 2147483647 w 61"/>
                  <a:gd name="T63" fmla="*/ 2147483647 h 18"/>
                  <a:gd name="T64" fmla="*/ 2147483647 w 61"/>
                  <a:gd name="T65" fmla="*/ 2147483647 h 18"/>
                  <a:gd name="T66" fmla="*/ 2147483647 w 61"/>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8">
                    <a:moveTo>
                      <a:pt x="59" y="0"/>
                    </a:moveTo>
                    <a:cubicBezTo>
                      <a:pt x="2" y="0"/>
                      <a:pt x="2" y="0"/>
                      <a:pt x="2" y="0"/>
                    </a:cubicBezTo>
                    <a:cubicBezTo>
                      <a:pt x="0" y="0"/>
                      <a:pt x="0" y="1"/>
                      <a:pt x="0" y="2"/>
                    </a:cubicBezTo>
                    <a:cubicBezTo>
                      <a:pt x="0" y="16"/>
                      <a:pt x="0" y="16"/>
                      <a:pt x="0" y="16"/>
                    </a:cubicBezTo>
                    <a:cubicBezTo>
                      <a:pt x="0" y="17"/>
                      <a:pt x="0" y="18"/>
                      <a:pt x="2" y="18"/>
                    </a:cubicBezTo>
                    <a:cubicBezTo>
                      <a:pt x="59" y="18"/>
                      <a:pt x="59" y="18"/>
                      <a:pt x="59" y="18"/>
                    </a:cubicBezTo>
                    <a:cubicBezTo>
                      <a:pt x="60" y="18"/>
                      <a:pt x="61" y="17"/>
                      <a:pt x="61" y="16"/>
                    </a:cubicBezTo>
                    <a:cubicBezTo>
                      <a:pt x="61" y="2"/>
                      <a:pt x="61" y="2"/>
                      <a:pt x="61" y="2"/>
                    </a:cubicBezTo>
                    <a:cubicBezTo>
                      <a:pt x="61" y="1"/>
                      <a:pt x="60" y="0"/>
                      <a:pt x="59" y="0"/>
                    </a:cubicBezTo>
                    <a:close/>
                    <a:moveTo>
                      <a:pt x="21" y="15"/>
                    </a:moveTo>
                    <a:cubicBezTo>
                      <a:pt x="3" y="15"/>
                      <a:pt x="3" y="15"/>
                      <a:pt x="3" y="15"/>
                    </a:cubicBezTo>
                    <a:cubicBezTo>
                      <a:pt x="3" y="13"/>
                      <a:pt x="3" y="13"/>
                      <a:pt x="3" y="13"/>
                    </a:cubicBezTo>
                    <a:cubicBezTo>
                      <a:pt x="21" y="13"/>
                      <a:pt x="21" y="13"/>
                      <a:pt x="21" y="13"/>
                    </a:cubicBezTo>
                    <a:lnTo>
                      <a:pt x="21" y="15"/>
                    </a:lnTo>
                    <a:close/>
                    <a:moveTo>
                      <a:pt x="21" y="12"/>
                    </a:moveTo>
                    <a:cubicBezTo>
                      <a:pt x="3" y="12"/>
                      <a:pt x="3" y="12"/>
                      <a:pt x="3" y="12"/>
                    </a:cubicBezTo>
                    <a:cubicBezTo>
                      <a:pt x="3" y="11"/>
                      <a:pt x="3" y="11"/>
                      <a:pt x="3" y="11"/>
                    </a:cubicBezTo>
                    <a:cubicBezTo>
                      <a:pt x="21" y="11"/>
                      <a:pt x="21" y="11"/>
                      <a:pt x="21" y="11"/>
                    </a:cubicBezTo>
                    <a:lnTo>
                      <a:pt x="21" y="12"/>
                    </a:lnTo>
                    <a:close/>
                    <a:moveTo>
                      <a:pt x="21" y="10"/>
                    </a:moveTo>
                    <a:cubicBezTo>
                      <a:pt x="3" y="10"/>
                      <a:pt x="3" y="10"/>
                      <a:pt x="3" y="10"/>
                    </a:cubicBezTo>
                    <a:cubicBezTo>
                      <a:pt x="3" y="8"/>
                      <a:pt x="3" y="8"/>
                      <a:pt x="3" y="8"/>
                    </a:cubicBezTo>
                    <a:cubicBezTo>
                      <a:pt x="21" y="8"/>
                      <a:pt x="21" y="8"/>
                      <a:pt x="21" y="8"/>
                    </a:cubicBezTo>
                    <a:lnTo>
                      <a:pt x="21" y="10"/>
                    </a:lnTo>
                    <a:close/>
                    <a:moveTo>
                      <a:pt x="21" y="7"/>
                    </a:moveTo>
                    <a:cubicBezTo>
                      <a:pt x="3" y="7"/>
                      <a:pt x="3" y="7"/>
                      <a:pt x="3" y="7"/>
                    </a:cubicBezTo>
                    <a:cubicBezTo>
                      <a:pt x="3" y="6"/>
                      <a:pt x="3" y="6"/>
                      <a:pt x="3" y="6"/>
                    </a:cubicBezTo>
                    <a:cubicBezTo>
                      <a:pt x="21" y="6"/>
                      <a:pt x="21" y="6"/>
                      <a:pt x="21" y="6"/>
                    </a:cubicBezTo>
                    <a:lnTo>
                      <a:pt x="21" y="7"/>
                    </a:lnTo>
                    <a:close/>
                    <a:moveTo>
                      <a:pt x="21" y="4"/>
                    </a:moveTo>
                    <a:cubicBezTo>
                      <a:pt x="3" y="4"/>
                      <a:pt x="3" y="4"/>
                      <a:pt x="3" y="4"/>
                    </a:cubicBezTo>
                    <a:cubicBezTo>
                      <a:pt x="3" y="3"/>
                      <a:pt x="3" y="3"/>
                      <a:pt x="3" y="3"/>
                    </a:cubicBezTo>
                    <a:cubicBezTo>
                      <a:pt x="21" y="3"/>
                      <a:pt x="21" y="3"/>
                      <a:pt x="21" y="3"/>
                    </a:cubicBezTo>
                    <a:lnTo>
                      <a:pt x="21" y="4"/>
                    </a:lnTo>
                    <a:close/>
                    <a:moveTo>
                      <a:pt x="32" y="11"/>
                    </a:moveTo>
                    <a:cubicBezTo>
                      <a:pt x="29" y="11"/>
                      <a:pt x="29" y="11"/>
                      <a:pt x="29" y="11"/>
                    </a:cubicBezTo>
                    <a:cubicBezTo>
                      <a:pt x="29" y="9"/>
                      <a:pt x="29" y="9"/>
                      <a:pt x="29" y="9"/>
                    </a:cubicBezTo>
                    <a:cubicBezTo>
                      <a:pt x="32" y="9"/>
                      <a:pt x="32" y="9"/>
                      <a:pt x="32" y="9"/>
                    </a:cubicBezTo>
                    <a:lnTo>
                      <a:pt x="32" y="11"/>
                    </a:lnTo>
                    <a:close/>
                    <a:moveTo>
                      <a:pt x="32" y="8"/>
                    </a:moveTo>
                    <a:cubicBezTo>
                      <a:pt x="29" y="8"/>
                      <a:pt x="29" y="8"/>
                      <a:pt x="29" y="8"/>
                    </a:cubicBezTo>
                    <a:cubicBezTo>
                      <a:pt x="29" y="7"/>
                      <a:pt x="29" y="7"/>
                      <a:pt x="29" y="7"/>
                    </a:cubicBezTo>
                    <a:cubicBezTo>
                      <a:pt x="32" y="7"/>
                      <a:pt x="32" y="7"/>
                      <a:pt x="32" y="7"/>
                    </a:cubicBezTo>
                    <a:lnTo>
                      <a:pt x="32" y="8"/>
                    </a:lnTo>
                    <a:close/>
                    <a:moveTo>
                      <a:pt x="46" y="15"/>
                    </a:moveTo>
                    <a:cubicBezTo>
                      <a:pt x="45" y="15"/>
                      <a:pt x="45" y="15"/>
                      <a:pt x="45" y="15"/>
                    </a:cubicBezTo>
                    <a:cubicBezTo>
                      <a:pt x="45" y="14"/>
                      <a:pt x="45" y="14"/>
                      <a:pt x="46" y="14"/>
                    </a:cubicBezTo>
                    <a:cubicBezTo>
                      <a:pt x="46" y="14"/>
                      <a:pt x="46" y="14"/>
                      <a:pt x="46" y="15"/>
                    </a:cubicBezTo>
                    <a:cubicBezTo>
                      <a:pt x="46" y="15"/>
                      <a:pt x="46" y="15"/>
                      <a:pt x="46" y="15"/>
                    </a:cubicBezTo>
                    <a:close/>
                    <a:moveTo>
                      <a:pt x="49" y="15"/>
                    </a:moveTo>
                    <a:cubicBezTo>
                      <a:pt x="49" y="15"/>
                      <a:pt x="48" y="15"/>
                      <a:pt x="48" y="15"/>
                    </a:cubicBezTo>
                    <a:cubicBezTo>
                      <a:pt x="48" y="14"/>
                      <a:pt x="49" y="14"/>
                      <a:pt x="49" y="14"/>
                    </a:cubicBezTo>
                    <a:cubicBezTo>
                      <a:pt x="49" y="14"/>
                      <a:pt x="50" y="14"/>
                      <a:pt x="50" y="15"/>
                    </a:cubicBezTo>
                    <a:cubicBezTo>
                      <a:pt x="50" y="15"/>
                      <a:pt x="49" y="15"/>
                      <a:pt x="49" y="15"/>
                    </a:cubicBezTo>
                    <a:close/>
                    <a:moveTo>
                      <a:pt x="52" y="15"/>
                    </a:moveTo>
                    <a:cubicBezTo>
                      <a:pt x="52" y="15"/>
                      <a:pt x="52" y="15"/>
                      <a:pt x="52" y="15"/>
                    </a:cubicBezTo>
                    <a:cubicBezTo>
                      <a:pt x="52" y="14"/>
                      <a:pt x="52" y="14"/>
                      <a:pt x="52" y="14"/>
                    </a:cubicBezTo>
                    <a:cubicBezTo>
                      <a:pt x="53" y="14"/>
                      <a:pt x="53" y="14"/>
                      <a:pt x="53" y="15"/>
                    </a:cubicBezTo>
                    <a:cubicBezTo>
                      <a:pt x="53" y="15"/>
                      <a:pt x="53" y="15"/>
                      <a:pt x="52" y="15"/>
                    </a:cubicBezTo>
                    <a:close/>
                    <a:moveTo>
                      <a:pt x="58" y="13"/>
                    </a:moveTo>
                    <a:cubicBezTo>
                      <a:pt x="40" y="13"/>
                      <a:pt x="40" y="13"/>
                      <a:pt x="40" y="13"/>
                    </a:cubicBezTo>
                    <a:cubicBezTo>
                      <a:pt x="40" y="8"/>
                      <a:pt x="40" y="8"/>
                      <a:pt x="40" y="8"/>
                    </a:cubicBezTo>
                    <a:cubicBezTo>
                      <a:pt x="58" y="8"/>
                      <a:pt x="58" y="8"/>
                      <a:pt x="58" y="8"/>
                    </a:cubicBezTo>
                    <a:lnTo>
                      <a:pt x="58" y="13"/>
                    </a:lnTo>
                    <a:close/>
                    <a:moveTo>
                      <a:pt x="58" y="7"/>
                    </a:moveTo>
                    <a:cubicBezTo>
                      <a:pt x="40" y="7"/>
                      <a:pt x="40" y="7"/>
                      <a:pt x="40" y="7"/>
                    </a:cubicBezTo>
                    <a:cubicBezTo>
                      <a:pt x="40" y="3"/>
                      <a:pt x="40" y="3"/>
                      <a:pt x="40" y="3"/>
                    </a:cubicBezTo>
                    <a:cubicBezTo>
                      <a:pt x="58" y="3"/>
                      <a:pt x="58" y="3"/>
                      <a:pt x="58" y="3"/>
                    </a:cubicBezTo>
                    <a:lnTo>
                      <a:pt x="58" y="7"/>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68" name="Rectangle 482">
                <a:extLst>
                  <a:ext uri="{FF2B5EF4-FFF2-40B4-BE49-F238E27FC236}">
                    <a16:creationId xmlns:a16="http://schemas.microsoft.com/office/drawing/2014/main" id="{5FB9590C-8F4E-4A4A-A1BF-C3342AB42D3D}"/>
                  </a:ext>
                </a:extLst>
              </p:cNvPr>
              <p:cNvSpPr>
                <a:spLocks noChangeArrowheads="1"/>
              </p:cNvSpPr>
              <p:nvPr/>
            </p:nvSpPr>
            <p:spPr bwMode="auto">
              <a:xfrm>
                <a:off x="5003800" y="2695580"/>
                <a:ext cx="50800" cy="12700"/>
              </a:xfrm>
              <a:prstGeom prst="rect">
                <a:avLst/>
              </a:prstGeom>
              <a:grpFill/>
              <a:ln w="9525">
                <a:noFill/>
                <a:miter lim="800000"/>
                <a:headEnd/>
                <a:tailEnd/>
              </a:ln>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69" name="Freeform 483">
                <a:extLst>
                  <a:ext uri="{FF2B5EF4-FFF2-40B4-BE49-F238E27FC236}">
                    <a16:creationId xmlns:a16="http://schemas.microsoft.com/office/drawing/2014/main" id="{C06DEAED-53DA-4493-8506-2CB75DCE7F35}"/>
                  </a:ext>
                </a:extLst>
              </p:cNvPr>
              <p:cNvSpPr>
                <a:spLocks noEditPoints="1"/>
              </p:cNvSpPr>
              <p:nvPr/>
            </p:nvSpPr>
            <p:spPr bwMode="auto">
              <a:xfrm>
                <a:off x="5214938" y="1938341"/>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5"/>
                    </a:lnTo>
                    <a:lnTo>
                      <a:pt x="147" y="55"/>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0" name="Freeform 484">
                <a:extLst>
                  <a:ext uri="{FF2B5EF4-FFF2-40B4-BE49-F238E27FC236}">
                    <a16:creationId xmlns:a16="http://schemas.microsoft.com/office/drawing/2014/main" id="{019191C0-1B5C-45AE-A1B2-3023DDB16E34}"/>
                  </a:ext>
                </a:extLst>
              </p:cNvPr>
              <p:cNvSpPr>
                <a:spLocks noEditPoints="1"/>
              </p:cNvSpPr>
              <p:nvPr/>
            </p:nvSpPr>
            <p:spPr bwMode="auto">
              <a:xfrm>
                <a:off x="5341938" y="2070104"/>
                <a:ext cx="157163" cy="198438"/>
              </a:xfrm>
              <a:custGeom>
                <a:avLst/>
                <a:gdLst>
                  <a:gd name="T0" fmla="*/ 2147483647 w 49"/>
                  <a:gd name="T1" fmla="*/ 2147483647 h 62"/>
                  <a:gd name="T2" fmla="*/ 2147483647 w 49"/>
                  <a:gd name="T3" fmla="*/ 2147483647 h 62"/>
                  <a:gd name="T4" fmla="*/ 2147483647 w 49"/>
                  <a:gd name="T5" fmla="*/ 2147483647 h 62"/>
                  <a:gd name="T6" fmla="*/ 2147483647 w 49"/>
                  <a:gd name="T7" fmla="*/ 2147483647 h 62"/>
                  <a:gd name="T8" fmla="*/ 2147483647 w 49"/>
                  <a:gd name="T9" fmla="*/ 2147483647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2147483647 w 49"/>
                  <a:gd name="T19" fmla="*/ 2147483647 h 62"/>
                  <a:gd name="T20" fmla="*/ 2147483647 w 49"/>
                  <a:gd name="T21" fmla="*/ 2147483647 h 62"/>
                  <a:gd name="T22" fmla="*/ 2147483647 w 49"/>
                  <a:gd name="T23" fmla="*/ 2147483647 h 62"/>
                  <a:gd name="T24" fmla="*/ 2147483647 w 49"/>
                  <a:gd name="T25" fmla="*/ 2147483647 h 62"/>
                  <a:gd name="T26" fmla="*/ 2147483647 w 49"/>
                  <a:gd name="T27" fmla="*/ 2147483647 h 62"/>
                  <a:gd name="T28" fmla="*/ 2147483647 w 49"/>
                  <a:gd name="T29" fmla="*/ 2147483647 h 62"/>
                  <a:gd name="T30" fmla="*/ 2147483647 w 49"/>
                  <a:gd name="T31" fmla="*/ 2147483647 h 62"/>
                  <a:gd name="T32" fmla="*/ 2147483647 w 49"/>
                  <a:gd name="T33" fmla="*/ 0 h 62"/>
                  <a:gd name="T34" fmla="*/ 2147483647 w 49"/>
                  <a:gd name="T35" fmla="*/ 0 h 62"/>
                  <a:gd name="T36" fmla="*/ 2147483647 w 49"/>
                  <a:gd name="T37" fmla="*/ 0 h 62"/>
                  <a:gd name="T38" fmla="*/ 0 w 49"/>
                  <a:gd name="T39" fmla="*/ 2147483647 h 62"/>
                  <a:gd name="T40" fmla="*/ 0 w 49"/>
                  <a:gd name="T41" fmla="*/ 2147483647 h 62"/>
                  <a:gd name="T42" fmla="*/ 2147483647 w 49"/>
                  <a:gd name="T43" fmla="*/ 2147483647 h 62"/>
                  <a:gd name="T44" fmla="*/ 2147483647 w 49"/>
                  <a:gd name="T45" fmla="*/ 2147483647 h 62"/>
                  <a:gd name="T46" fmla="*/ 2147483647 w 49"/>
                  <a:gd name="T47" fmla="*/ 2147483647 h 62"/>
                  <a:gd name="T48" fmla="*/ 2147483647 w 49"/>
                  <a:gd name="T49" fmla="*/ 2147483647 h 62"/>
                  <a:gd name="T50" fmla="*/ 2147483647 w 49"/>
                  <a:gd name="T51" fmla="*/ 2147483647 h 62"/>
                  <a:gd name="T52" fmla="*/ 2147483647 w 49"/>
                  <a:gd name="T53" fmla="*/ 2147483647 h 62"/>
                  <a:gd name="T54" fmla="*/ 2147483647 w 49"/>
                  <a:gd name="T55" fmla="*/ 2147483647 h 62"/>
                  <a:gd name="T56" fmla="*/ 2147483647 w 49"/>
                  <a:gd name="T57" fmla="*/ 2147483647 h 62"/>
                  <a:gd name="T58" fmla="*/ 2147483647 w 49"/>
                  <a:gd name="T59" fmla="*/ 2147483647 h 62"/>
                  <a:gd name="T60" fmla="*/ 2147483647 w 49"/>
                  <a:gd name="T61" fmla="*/ 2147483647 h 62"/>
                  <a:gd name="T62" fmla="*/ 2147483647 w 49"/>
                  <a:gd name="T63" fmla="*/ 2147483647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62">
                    <a:moveTo>
                      <a:pt x="46" y="48"/>
                    </a:moveTo>
                    <a:cubicBezTo>
                      <a:pt x="46" y="58"/>
                      <a:pt x="46" y="58"/>
                      <a:pt x="46" y="58"/>
                    </a:cubicBezTo>
                    <a:cubicBezTo>
                      <a:pt x="46" y="58"/>
                      <a:pt x="46" y="58"/>
                      <a:pt x="46" y="58"/>
                    </a:cubicBezTo>
                    <a:cubicBezTo>
                      <a:pt x="46" y="59"/>
                      <a:pt x="45" y="59"/>
                      <a:pt x="45" y="59"/>
                    </a:cubicBezTo>
                    <a:cubicBezTo>
                      <a:pt x="5" y="59"/>
                      <a:pt x="5" y="59"/>
                      <a:pt x="5" y="59"/>
                    </a:cubicBezTo>
                    <a:cubicBezTo>
                      <a:pt x="4" y="59"/>
                      <a:pt x="4" y="59"/>
                      <a:pt x="4" y="58"/>
                    </a:cubicBezTo>
                    <a:cubicBezTo>
                      <a:pt x="4" y="5"/>
                      <a:pt x="4" y="5"/>
                      <a:pt x="4" y="5"/>
                    </a:cubicBezTo>
                    <a:cubicBezTo>
                      <a:pt x="4" y="4"/>
                      <a:pt x="4" y="4"/>
                      <a:pt x="5" y="4"/>
                    </a:cubicBezTo>
                    <a:cubicBezTo>
                      <a:pt x="32" y="4"/>
                      <a:pt x="32" y="4"/>
                      <a:pt x="32" y="4"/>
                    </a:cubicBezTo>
                    <a:cubicBezTo>
                      <a:pt x="32" y="12"/>
                      <a:pt x="32" y="12"/>
                      <a:pt x="32" y="12"/>
                    </a:cubicBezTo>
                    <a:cubicBezTo>
                      <a:pt x="32" y="15"/>
                      <a:pt x="34" y="17"/>
                      <a:pt x="37" y="17"/>
                    </a:cubicBezTo>
                    <a:cubicBezTo>
                      <a:pt x="46" y="17"/>
                      <a:pt x="46" y="17"/>
                      <a:pt x="46" y="17"/>
                    </a:cubicBezTo>
                    <a:cubicBezTo>
                      <a:pt x="46" y="21"/>
                      <a:pt x="46" y="21"/>
                      <a:pt x="46" y="21"/>
                    </a:cubicBezTo>
                    <a:cubicBezTo>
                      <a:pt x="46" y="21"/>
                      <a:pt x="47" y="21"/>
                      <a:pt x="47" y="21"/>
                    </a:cubicBezTo>
                    <a:cubicBezTo>
                      <a:pt x="49" y="21"/>
                      <a:pt x="49" y="21"/>
                      <a:pt x="49" y="21"/>
                    </a:cubicBezTo>
                    <a:cubicBezTo>
                      <a:pt x="49" y="13"/>
                      <a:pt x="49" y="13"/>
                      <a:pt x="49" y="13"/>
                    </a:cubicBezTo>
                    <a:cubicBezTo>
                      <a:pt x="35" y="0"/>
                      <a:pt x="35" y="0"/>
                      <a:pt x="35" y="0"/>
                    </a:cubicBezTo>
                    <a:cubicBezTo>
                      <a:pt x="35" y="0"/>
                      <a:pt x="35" y="0"/>
                      <a:pt x="35" y="0"/>
                    </a:cubicBezTo>
                    <a:cubicBezTo>
                      <a:pt x="5" y="0"/>
                      <a:pt x="5" y="0"/>
                      <a:pt x="5" y="0"/>
                    </a:cubicBezTo>
                    <a:cubicBezTo>
                      <a:pt x="3" y="0"/>
                      <a:pt x="0" y="2"/>
                      <a:pt x="0" y="5"/>
                    </a:cubicBezTo>
                    <a:cubicBezTo>
                      <a:pt x="0" y="58"/>
                      <a:pt x="0" y="58"/>
                      <a:pt x="0" y="58"/>
                    </a:cubicBezTo>
                    <a:cubicBezTo>
                      <a:pt x="0" y="60"/>
                      <a:pt x="3" y="62"/>
                      <a:pt x="5" y="62"/>
                    </a:cubicBezTo>
                    <a:cubicBezTo>
                      <a:pt x="45" y="62"/>
                      <a:pt x="45" y="62"/>
                      <a:pt x="45" y="62"/>
                    </a:cubicBezTo>
                    <a:cubicBezTo>
                      <a:pt x="46" y="62"/>
                      <a:pt x="48" y="62"/>
                      <a:pt x="49" y="60"/>
                    </a:cubicBezTo>
                    <a:cubicBezTo>
                      <a:pt x="49" y="60"/>
                      <a:pt x="49" y="59"/>
                      <a:pt x="49" y="58"/>
                    </a:cubicBezTo>
                    <a:cubicBezTo>
                      <a:pt x="49" y="48"/>
                      <a:pt x="49" y="48"/>
                      <a:pt x="49" y="48"/>
                    </a:cubicBezTo>
                    <a:lnTo>
                      <a:pt x="46" y="48"/>
                    </a:lnTo>
                    <a:close/>
                    <a:moveTo>
                      <a:pt x="35" y="5"/>
                    </a:moveTo>
                    <a:cubicBezTo>
                      <a:pt x="45" y="13"/>
                      <a:pt x="45" y="13"/>
                      <a:pt x="45" y="13"/>
                    </a:cubicBezTo>
                    <a:cubicBezTo>
                      <a:pt x="37" y="13"/>
                      <a:pt x="37" y="13"/>
                      <a:pt x="37" y="13"/>
                    </a:cubicBezTo>
                    <a:cubicBezTo>
                      <a:pt x="36" y="13"/>
                      <a:pt x="35" y="13"/>
                      <a:pt x="35" y="12"/>
                    </a:cubicBezTo>
                    <a:lnTo>
                      <a:pt x="35" y="5"/>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1" name="Freeform 485">
                <a:extLst>
                  <a:ext uri="{FF2B5EF4-FFF2-40B4-BE49-F238E27FC236}">
                    <a16:creationId xmlns:a16="http://schemas.microsoft.com/office/drawing/2014/main" id="{D587231E-640A-4383-9E32-A90A336D9CAA}"/>
                  </a:ext>
                </a:extLst>
              </p:cNvPr>
              <p:cNvSpPr>
                <a:spLocks/>
              </p:cNvSpPr>
              <p:nvPr/>
            </p:nvSpPr>
            <p:spPr bwMode="auto">
              <a:xfrm>
                <a:off x="5364163" y="209550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2" name="Freeform 486">
                <a:extLst>
                  <a:ext uri="{FF2B5EF4-FFF2-40B4-BE49-F238E27FC236}">
                    <a16:creationId xmlns:a16="http://schemas.microsoft.com/office/drawing/2014/main" id="{02B7AB89-70F4-4F57-9077-C65978E2F424}"/>
                  </a:ext>
                </a:extLst>
              </p:cNvPr>
              <p:cNvSpPr>
                <a:spLocks/>
              </p:cNvSpPr>
              <p:nvPr/>
            </p:nvSpPr>
            <p:spPr bwMode="auto">
              <a:xfrm>
                <a:off x="5364163" y="211455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3" name="Freeform 487">
                <a:extLst>
                  <a:ext uri="{FF2B5EF4-FFF2-40B4-BE49-F238E27FC236}">
                    <a16:creationId xmlns:a16="http://schemas.microsoft.com/office/drawing/2014/main" id="{100D8E26-C663-4AB8-83A7-A1DC5AC5C4B6}"/>
                  </a:ext>
                </a:extLst>
              </p:cNvPr>
              <p:cNvSpPr>
                <a:spLocks/>
              </p:cNvSpPr>
              <p:nvPr/>
            </p:nvSpPr>
            <p:spPr bwMode="auto">
              <a:xfrm>
                <a:off x="5364163" y="2133604"/>
                <a:ext cx="115888" cy="3175"/>
              </a:xfrm>
              <a:custGeom>
                <a:avLst/>
                <a:gdLst>
                  <a:gd name="T0" fmla="*/ 2147483647 w 36"/>
                  <a:gd name="T1" fmla="*/ 2147483647 h 1"/>
                  <a:gd name="T2" fmla="*/ 2147483647 w 36"/>
                  <a:gd name="T3" fmla="*/ 2147483647 h 1"/>
                  <a:gd name="T4" fmla="*/ 2147483647 w 36"/>
                  <a:gd name="T5" fmla="*/ 0 h 1"/>
                  <a:gd name="T6" fmla="*/ 2147483647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1" y="1"/>
                    </a:moveTo>
                    <a:cubicBezTo>
                      <a:pt x="7" y="1"/>
                      <a:pt x="29" y="1"/>
                      <a:pt x="35" y="1"/>
                    </a:cubicBezTo>
                    <a:cubicBezTo>
                      <a:pt x="36" y="1"/>
                      <a:pt x="36" y="0"/>
                      <a:pt x="35" y="0"/>
                    </a:cubicBezTo>
                    <a:cubicBezTo>
                      <a:pt x="29" y="0"/>
                      <a:pt x="7" y="0"/>
                      <a:pt x="1" y="0"/>
                    </a:cubicBezTo>
                    <a:cubicBezTo>
                      <a:pt x="0" y="0"/>
                      <a:pt x="0" y="1"/>
                      <a:pt x="1" y="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4" name="Freeform 488">
                <a:extLst>
                  <a:ext uri="{FF2B5EF4-FFF2-40B4-BE49-F238E27FC236}">
                    <a16:creationId xmlns:a16="http://schemas.microsoft.com/office/drawing/2014/main" id="{3620EE08-BC74-432E-840B-631539475516}"/>
                  </a:ext>
                </a:extLst>
              </p:cNvPr>
              <p:cNvSpPr>
                <a:spLocks/>
              </p:cNvSpPr>
              <p:nvPr/>
            </p:nvSpPr>
            <p:spPr bwMode="auto">
              <a:xfrm>
                <a:off x="5364163" y="2149479"/>
                <a:ext cx="115888" cy="6350"/>
              </a:xfrm>
              <a:custGeom>
                <a:avLst/>
                <a:gdLst>
                  <a:gd name="T0" fmla="*/ 2147483647 w 36"/>
                  <a:gd name="T1" fmla="*/ 0 h 2"/>
                  <a:gd name="T2" fmla="*/ 2147483647 w 36"/>
                  <a:gd name="T3" fmla="*/ 0 h 2"/>
                  <a:gd name="T4" fmla="*/ 2147483647 w 36"/>
                  <a:gd name="T5" fmla="*/ 2147483647 h 2"/>
                  <a:gd name="T6" fmla="*/ 2147483647 w 36"/>
                  <a:gd name="T7" fmla="*/ 2147483647 h 2"/>
                  <a:gd name="T8" fmla="*/ 2147483647 w 3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
                    <a:moveTo>
                      <a:pt x="35" y="0"/>
                    </a:moveTo>
                    <a:cubicBezTo>
                      <a:pt x="29" y="0"/>
                      <a:pt x="7" y="0"/>
                      <a:pt x="1" y="0"/>
                    </a:cubicBezTo>
                    <a:cubicBezTo>
                      <a:pt x="0" y="0"/>
                      <a:pt x="0" y="2"/>
                      <a:pt x="1" y="2"/>
                    </a:cubicBezTo>
                    <a:cubicBezTo>
                      <a:pt x="7" y="2"/>
                      <a:pt x="29" y="2"/>
                      <a:pt x="35" y="2"/>
                    </a:cubicBezTo>
                    <a:cubicBezTo>
                      <a:pt x="36" y="2"/>
                      <a:pt x="36" y="0"/>
                      <a:pt x="35"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5" name="Freeform 489">
                <a:extLst>
                  <a:ext uri="{FF2B5EF4-FFF2-40B4-BE49-F238E27FC236}">
                    <a16:creationId xmlns:a16="http://schemas.microsoft.com/office/drawing/2014/main" id="{D0074A4A-BDE5-49E4-B990-B0C466DA0C44}"/>
                  </a:ext>
                </a:extLst>
              </p:cNvPr>
              <p:cNvSpPr>
                <a:spLocks/>
              </p:cNvSpPr>
              <p:nvPr/>
            </p:nvSpPr>
            <p:spPr bwMode="auto">
              <a:xfrm>
                <a:off x="5364163" y="2168529"/>
                <a:ext cx="115888" cy="3175"/>
              </a:xfrm>
              <a:custGeom>
                <a:avLst/>
                <a:gdLst>
                  <a:gd name="T0" fmla="*/ 2147483647 w 36"/>
                  <a:gd name="T1" fmla="*/ 0 h 1"/>
                  <a:gd name="T2" fmla="*/ 2147483647 w 36"/>
                  <a:gd name="T3" fmla="*/ 0 h 1"/>
                  <a:gd name="T4" fmla="*/ 2147483647 w 36"/>
                  <a:gd name="T5" fmla="*/ 2147483647 h 1"/>
                  <a:gd name="T6" fmla="*/ 2147483647 w 36"/>
                  <a:gd name="T7" fmla="*/ 2147483647 h 1"/>
                  <a:gd name="T8" fmla="*/ 2147483647 w 3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5" y="0"/>
                    </a:moveTo>
                    <a:cubicBezTo>
                      <a:pt x="29" y="0"/>
                      <a:pt x="7" y="0"/>
                      <a:pt x="1" y="0"/>
                    </a:cubicBezTo>
                    <a:cubicBezTo>
                      <a:pt x="0" y="0"/>
                      <a:pt x="0" y="1"/>
                      <a:pt x="1" y="1"/>
                    </a:cubicBezTo>
                    <a:cubicBezTo>
                      <a:pt x="7" y="1"/>
                      <a:pt x="29" y="1"/>
                      <a:pt x="35" y="1"/>
                    </a:cubicBezTo>
                    <a:cubicBezTo>
                      <a:pt x="36" y="1"/>
                      <a:pt x="36" y="0"/>
                      <a:pt x="35"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6" name="Freeform 490">
                <a:extLst>
                  <a:ext uri="{FF2B5EF4-FFF2-40B4-BE49-F238E27FC236}">
                    <a16:creationId xmlns:a16="http://schemas.microsoft.com/office/drawing/2014/main" id="{8EA0D2F6-1FF7-4DD1-963A-7D130E20C03D}"/>
                  </a:ext>
                </a:extLst>
              </p:cNvPr>
              <p:cNvSpPr>
                <a:spLocks/>
              </p:cNvSpPr>
              <p:nvPr/>
            </p:nvSpPr>
            <p:spPr bwMode="auto">
              <a:xfrm>
                <a:off x="5364163" y="2184404"/>
                <a:ext cx="109538" cy="6350"/>
              </a:xfrm>
              <a:custGeom>
                <a:avLst/>
                <a:gdLst>
                  <a:gd name="T0" fmla="*/ 2147483647 w 34"/>
                  <a:gd name="T1" fmla="*/ 0 h 2"/>
                  <a:gd name="T2" fmla="*/ 2147483647 w 34"/>
                  <a:gd name="T3" fmla="*/ 0 h 2"/>
                  <a:gd name="T4" fmla="*/ 2147483647 w 34"/>
                  <a:gd name="T5" fmla="*/ 2147483647 h 2"/>
                  <a:gd name="T6" fmla="*/ 2147483647 w 34"/>
                  <a:gd name="T7" fmla="*/ 2147483647 h 2"/>
                  <a:gd name="T8" fmla="*/ 2147483647 w 3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
                    <a:moveTo>
                      <a:pt x="33" y="0"/>
                    </a:moveTo>
                    <a:cubicBezTo>
                      <a:pt x="28" y="0"/>
                      <a:pt x="6" y="0"/>
                      <a:pt x="1" y="0"/>
                    </a:cubicBezTo>
                    <a:cubicBezTo>
                      <a:pt x="0" y="0"/>
                      <a:pt x="0" y="2"/>
                      <a:pt x="1" y="2"/>
                    </a:cubicBezTo>
                    <a:cubicBezTo>
                      <a:pt x="6" y="2"/>
                      <a:pt x="28" y="2"/>
                      <a:pt x="33" y="2"/>
                    </a:cubicBezTo>
                    <a:cubicBezTo>
                      <a:pt x="34" y="2"/>
                      <a:pt x="34" y="0"/>
                      <a:pt x="33"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7" name="Freeform 491">
                <a:extLst>
                  <a:ext uri="{FF2B5EF4-FFF2-40B4-BE49-F238E27FC236}">
                    <a16:creationId xmlns:a16="http://schemas.microsoft.com/office/drawing/2014/main" id="{4F135194-1B17-4428-850E-F4A0A3A8D13E}"/>
                  </a:ext>
                </a:extLst>
              </p:cNvPr>
              <p:cNvSpPr>
                <a:spLocks/>
              </p:cNvSpPr>
              <p:nvPr/>
            </p:nvSpPr>
            <p:spPr bwMode="auto">
              <a:xfrm>
                <a:off x="5364163" y="2203454"/>
                <a:ext cx="103188" cy="6350"/>
              </a:xfrm>
              <a:custGeom>
                <a:avLst/>
                <a:gdLst>
                  <a:gd name="T0" fmla="*/ 2147483647 w 32"/>
                  <a:gd name="T1" fmla="*/ 0 h 2"/>
                  <a:gd name="T2" fmla="*/ 2147483647 w 32"/>
                  <a:gd name="T3" fmla="*/ 0 h 2"/>
                  <a:gd name="T4" fmla="*/ 2147483647 w 32"/>
                  <a:gd name="T5" fmla="*/ 2147483647 h 2"/>
                  <a:gd name="T6" fmla="*/ 2147483647 w 32"/>
                  <a:gd name="T7" fmla="*/ 2147483647 h 2"/>
                  <a:gd name="T8" fmla="*/ 2147483647 w 3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
                    <a:moveTo>
                      <a:pt x="31" y="0"/>
                    </a:moveTo>
                    <a:cubicBezTo>
                      <a:pt x="25" y="0"/>
                      <a:pt x="6" y="0"/>
                      <a:pt x="1" y="0"/>
                    </a:cubicBezTo>
                    <a:cubicBezTo>
                      <a:pt x="0" y="0"/>
                      <a:pt x="0" y="2"/>
                      <a:pt x="1" y="2"/>
                    </a:cubicBezTo>
                    <a:cubicBezTo>
                      <a:pt x="6" y="2"/>
                      <a:pt x="25" y="2"/>
                      <a:pt x="31" y="2"/>
                    </a:cubicBezTo>
                    <a:cubicBezTo>
                      <a:pt x="32" y="2"/>
                      <a:pt x="32" y="0"/>
                      <a:pt x="31"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8" name="Freeform 492">
                <a:extLst>
                  <a:ext uri="{FF2B5EF4-FFF2-40B4-BE49-F238E27FC236}">
                    <a16:creationId xmlns:a16="http://schemas.microsoft.com/office/drawing/2014/main" id="{F125E6D8-3728-4EAF-89D1-C68C8E4F17D9}"/>
                  </a:ext>
                </a:extLst>
              </p:cNvPr>
              <p:cNvSpPr>
                <a:spLocks/>
              </p:cNvSpPr>
              <p:nvPr/>
            </p:nvSpPr>
            <p:spPr bwMode="auto">
              <a:xfrm>
                <a:off x="5364163" y="2219329"/>
                <a:ext cx="100013" cy="6350"/>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79" name="Freeform 493">
                <a:extLst>
                  <a:ext uri="{FF2B5EF4-FFF2-40B4-BE49-F238E27FC236}">
                    <a16:creationId xmlns:a16="http://schemas.microsoft.com/office/drawing/2014/main" id="{5862834C-265D-47EE-A26F-2415D705CE1A}"/>
                  </a:ext>
                </a:extLst>
              </p:cNvPr>
              <p:cNvSpPr>
                <a:spLocks/>
              </p:cNvSpPr>
              <p:nvPr/>
            </p:nvSpPr>
            <p:spPr bwMode="auto">
              <a:xfrm>
                <a:off x="5364163" y="2235204"/>
                <a:ext cx="100013" cy="7938"/>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0" name="Freeform 494">
                <a:extLst>
                  <a:ext uri="{FF2B5EF4-FFF2-40B4-BE49-F238E27FC236}">
                    <a16:creationId xmlns:a16="http://schemas.microsoft.com/office/drawing/2014/main" id="{B5B0AA77-1B41-4A09-906C-F683CD6B18C4}"/>
                  </a:ext>
                </a:extLst>
              </p:cNvPr>
              <p:cNvSpPr>
                <a:spLocks/>
              </p:cNvSpPr>
              <p:nvPr/>
            </p:nvSpPr>
            <p:spPr bwMode="auto">
              <a:xfrm>
                <a:off x="5524500" y="2114554"/>
                <a:ext cx="15875" cy="9525"/>
              </a:xfrm>
              <a:custGeom>
                <a:avLst/>
                <a:gdLst>
                  <a:gd name="T0" fmla="*/ 2147483647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1" y="0"/>
                    </a:moveTo>
                    <a:cubicBezTo>
                      <a:pt x="1" y="0"/>
                      <a:pt x="0" y="0"/>
                      <a:pt x="0" y="1"/>
                    </a:cubicBezTo>
                    <a:cubicBezTo>
                      <a:pt x="0" y="1"/>
                      <a:pt x="1" y="1"/>
                      <a:pt x="2" y="2"/>
                    </a:cubicBezTo>
                    <a:cubicBezTo>
                      <a:pt x="4" y="3"/>
                      <a:pt x="5" y="3"/>
                      <a:pt x="5" y="3"/>
                    </a:cubicBezTo>
                    <a:cubicBezTo>
                      <a:pt x="5" y="3"/>
                      <a:pt x="5" y="2"/>
                      <a:pt x="5" y="2"/>
                    </a:cubicBezTo>
                    <a:cubicBezTo>
                      <a:pt x="5" y="2"/>
                      <a:pt x="5" y="2"/>
                      <a:pt x="5" y="2"/>
                    </a:cubicBezTo>
                    <a:cubicBezTo>
                      <a:pt x="5" y="2"/>
                      <a:pt x="4" y="1"/>
                      <a:pt x="3" y="1"/>
                    </a:cubicBezTo>
                    <a:cubicBezTo>
                      <a:pt x="2" y="0"/>
                      <a:pt x="1" y="0"/>
                      <a:pt x="1"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1" name="Freeform 495">
                <a:extLst>
                  <a:ext uri="{FF2B5EF4-FFF2-40B4-BE49-F238E27FC236}">
                    <a16:creationId xmlns:a16="http://schemas.microsoft.com/office/drawing/2014/main" id="{5FED07FA-5D95-46D6-B3D6-D2CC43746824}"/>
                  </a:ext>
                </a:extLst>
              </p:cNvPr>
              <p:cNvSpPr>
                <a:spLocks/>
              </p:cNvSpPr>
              <p:nvPr/>
            </p:nvSpPr>
            <p:spPr bwMode="auto">
              <a:xfrm>
                <a:off x="5467350" y="2203454"/>
                <a:ext cx="28575" cy="36513"/>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0 h 11"/>
                  <a:gd name="T10" fmla="*/ 2147483647 w 9"/>
                  <a:gd name="T11" fmla="*/ 0 h 11"/>
                  <a:gd name="T12" fmla="*/ 0 w 9"/>
                  <a:gd name="T13" fmla="*/ 2147483647 h 11"/>
                  <a:gd name="T14" fmla="*/ 0 w 9"/>
                  <a:gd name="T15" fmla="*/ 2147483647 h 11"/>
                  <a:gd name="T16" fmla="*/ 0 w 9"/>
                  <a:gd name="T17" fmla="*/ 2147483647 h 11"/>
                  <a:gd name="T18" fmla="*/ 2147483647 w 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1" y="10"/>
                    </a:moveTo>
                    <a:cubicBezTo>
                      <a:pt x="1" y="10"/>
                      <a:pt x="1" y="11"/>
                      <a:pt x="1" y="11"/>
                    </a:cubicBezTo>
                    <a:cubicBezTo>
                      <a:pt x="3" y="9"/>
                      <a:pt x="7" y="6"/>
                      <a:pt x="9" y="4"/>
                    </a:cubicBezTo>
                    <a:cubicBezTo>
                      <a:pt x="9" y="4"/>
                      <a:pt x="7" y="2"/>
                      <a:pt x="5" y="1"/>
                    </a:cubicBezTo>
                    <a:cubicBezTo>
                      <a:pt x="4" y="1"/>
                      <a:pt x="2" y="0"/>
                      <a:pt x="2" y="0"/>
                    </a:cubicBezTo>
                    <a:cubicBezTo>
                      <a:pt x="2" y="0"/>
                      <a:pt x="2" y="0"/>
                      <a:pt x="2" y="0"/>
                    </a:cubicBezTo>
                    <a:cubicBezTo>
                      <a:pt x="0" y="2"/>
                      <a:pt x="0" y="7"/>
                      <a:pt x="0" y="10"/>
                    </a:cubicBezTo>
                    <a:cubicBezTo>
                      <a:pt x="0" y="10"/>
                      <a:pt x="0" y="10"/>
                      <a:pt x="0" y="10"/>
                    </a:cubicBezTo>
                    <a:cubicBezTo>
                      <a:pt x="0" y="11"/>
                      <a:pt x="0" y="11"/>
                      <a:pt x="0" y="11"/>
                    </a:cubicBezTo>
                    <a:cubicBezTo>
                      <a:pt x="0" y="11"/>
                      <a:pt x="0" y="11"/>
                      <a:pt x="1" y="1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2" name="Freeform 496">
                <a:extLst>
                  <a:ext uri="{FF2B5EF4-FFF2-40B4-BE49-F238E27FC236}">
                    <a16:creationId xmlns:a16="http://schemas.microsoft.com/office/drawing/2014/main" id="{C3E50C79-B33A-4B17-9F1E-88E868B0A7A2}"/>
                  </a:ext>
                </a:extLst>
              </p:cNvPr>
              <p:cNvSpPr>
                <a:spLocks noEditPoints="1"/>
              </p:cNvSpPr>
              <p:nvPr/>
            </p:nvSpPr>
            <p:spPr bwMode="auto">
              <a:xfrm>
                <a:off x="5473700" y="2114554"/>
                <a:ext cx="66675" cy="98425"/>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0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31">
                    <a:moveTo>
                      <a:pt x="7" y="31"/>
                    </a:moveTo>
                    <a:cubicBezTo>
                      <a:pt x="9" y="26"/>
                      <a:pt x="21" y="4"/>
                      <a:pt x="21" y="4"/>
                    </a:cubicBezTo>
                    <a:cubicBezTo>
                      <a:pt x="21" y="4"/>
                      <a:pt x="21" y="4"/>
                      <a:pt x="21" y="4"/>
                    </a:cubicBezTo>
                    <a:cubicBezTo>
                      <a:pt x="21" y="4"/>
                      <a:pt x="20" y="3"/>
                      <a:pt x="18" y="2"/>
                    </a:cubicBezTo>
                    <a:cubicBezTo>
                      <a:pt x="17" y="1"/>
                      <a:pt x="15" y="0"/>
                      <a:pt x="15" y="1"/>
                    </a:cubicBezTo>
                    <a:cubicBezTo>
                      <a:pt x="15" y="1"/>
                      <a:pt x="15" y="1"/>
                      <a:pt x="15" y="2"/>
                    </a:cubicBezTo>
                    <a:cubicBezTo>
                      <a:pt x="15" y="1"/>
                      <a:pt x="14" y="1"/>
                      <a:pt x="14" y="1"/>
                    </a:cubicBezTo>
                    <a:cubicBezTo>
                      <a:pt x="14" y="1"/>
                      <a:pt x="14" y="1"/>
                      <a:pt x="14" y="1"/>
                    </a:cubicBezTo>
                    <a:cubicBezTo>
                      <a:pt x="13" y="1"/>
                      <a:pt x="13" y="1"/>
                      <a:pt x="13" y="1"/>
                    </a:cubicBezTo>
                    <a:cubicBezTo>
                      <a:pt x="6" y="12"/>
                      <a:pt x="6" y="12"/>
                      <a:pt x="6" y="12"/>
                    </a:cubicBezTo>
                    <a:cubicBezTo>
                      <a:pt x="6" y="12"/>
                      <a:pt x="6" y="13"/>
                      <a:pt x="7" y="13"/>
                    </a:cubicBezTo>
                    <a:cubicBezTo>
                      <a:pt x="7" y="13"/>
                      <a:pt x="7" y="13"/>
                      <a:pt x="7" y="13"/>
                    </a:cubicBezTo>
                    <a:cubicBezTo>
                      <a:pt x="7" y="13"/>
                      <a:pt x="8" y="13"/>
                      <a:pt x="8" y="13"/>
                    </a:cubicBezTo>
                    <a:cubicBezTo>
                      <a:pt x="5" y="19"/>
                      <a:pt x="1" y="25"/>
                      <a:pt x="0" y="27"/>
                    </a:cubicBezTo>
                    <a:cubicBezTo>
                      <a:pt x="0" y="27"/>
                      <a:pt x="2" y="28"/>
                      <a:pt x="3" y="29"/>
                    </a:cubicBezTo>
                    <a:cubicBezTo>
                      <a:pt x="5" y="30"/>
                      <a:pt x="7" y="31"/>
                      <a:pt x="7" y="31"/>
                    </a:cubicBezTo>
                    <a:close/>
                    <a:moveTo>
                      <a:pt x="8" y="11"/>
                    </a:moveTo>
                    <a:cubicBezTo>
                      <a:pt x="13" y="2"/>
                      <a:pt x="13" y="2"/>
                      <a:pt x="13" y="2"/>
                    </a:cubicBezTo>
                    <a:cubicBezTo>
                      <a:pt x="14" y="2"/>
                      <a:pt x="14" y="2"/>
                      <a:pt x="14" y="2"/>
                    </a:cubicBezTo>
                    <a:cubicBezTo>
                      <a:pt x="13" y="4"/>
                      <a:pt x="11" y="8"/>
                      <a:pt x="9" y="12"/>
                    </a:cubicBezTo>
                    <a:lnTo>
                      <a:pt x="8" y="11"/>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3" name="Freeform 497">
                <a:extLst>
                  <a:ext uri="{FF2B5EF4-FFF2-40B4-BE49-F238E27FC236}">
                    <a16:creationId xmlns:a16="http://schemas.microsoft.com/office/drawing/2014/main" id="{34DA1A4A-331E-4EF9-9A0B-2EEA9850D112}"/>
                  </a:ext>
                </a:extLst>
              </p:cNvPr>
              <p:cNvSpPr>
                <a:spLocks noEditPoints="1"/>
              </p:cNvSpPr>
              <p:nvPr/>
            </p:nvSpPr>
            <p:spPr bwMode="auto">
              <a:xfrm>
                <a:off x="6105525"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4" y="230"/>
                    </a:moveTo>
                    <a:lnTo>
                      <a:pt x="230" y="230"/>
                    </a:lnTo>
                    <a:lnTo>
                      <a:pt x="230" y="17"/>
                    </a:lnTo>
                    <a:lnTo>
                      <a:pt x="163" y="17"/>
                    </a:lnTo>
                    <a:lnTo>
                      <a:pt x="163" y="71"/>
                    </a:lnTo>
                    <a:lnTo>
                      <a:pt x="81" y="71"/>
                    </a:lnTo>
                    <a:lnTo>
                      <a:pt x="81" y="17"/>
                    </a:lnTo>
                    <a:lnTo>
                      <a:pt x="14" y="17"/>
                    </a:lnTo>
                    <a:lnTo>
                      <a:pt x="14" y="230"/>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4" name="Freeform 498">
                <a:extLst>
                  <a:ext uri="{FF2B5EF4-FFF2-40B4-BE49-F238E27FC236}">
                    <a16:creationId xmlns:a16="http://schemas.microsoft.com/office/drawing/2014/main" id="{A72F5A07-21E5-4787-B6BA-BD29CFAD1970}"/>
                  </a:ext>
                </a:extLst>
              </p:cNvPr>
              <p:cNvSpPr>
                <a:spLocks/>
              </p:cNvSpPr>
              <p:nvPr/>
            </p:nvSpPr>
            <p:spPr bwMode="auto">
              <a:xfrm>
                <a:off x="6202363" y="1698628"/>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2"/>
                      <a:pt x="34" y="12"/>
                      <a:pt x="34" y="12"/>
                    </a:cubicBezTo>
                    <a:cubicBezTo>
                      <a:pt x="32" y="13"/>
                      <a:pt x="29" y="13"/>
                      <a:pt x="27" y="12"/>
                    </a:cubicBezTo>
                    <a:cubicBezTo>
                      <a:pt x="6" y="3"/>
                      <a:pt x="6" y="3"/>
                      <a:pt x="6" y="3"/>
                    </a:cubicBezTo>
                    <a:cubicBezTo>
                      <a:pt x="3" y="4"/>
                      <a:pt x="3" y="4"/>
                      <a:pt x="3" y="4"/>
                    </a:cubicBezTo>
                    <a:cubicBezTo>
                      <a:pt x="1" y="4"/>
                      <a:pt x="0" y="5"/>
                      <a:pt x="2" y="6"/>
                    </a:cubicBezTo>
                    <a:cubicBezTo>
                      <a:pt x="27" y="17"/>
                      <a:pt x="27" y="17"/>
                      <a:pt x="27" y="17"/>
                    </a:cubicBezTo>
                    <a:cubicBezTo>
                      <a:pt x="29" y="18"/>
                      <a:pt x="32" y="18"/>
                      <a:pt x="34" y="17"/>
                    </a:cubicBezTo>
                    <a:cubicBezTo>
                      <a:pt x="68" y="2"/>
                      <a:pt x="68" y="2"/>
                      <a:pt x="68" y="2"/>
                    </a:cubicBezTo>
                    <a:cubicBezTo>
                      <a:pt x="69" y="2"/>
                      <a:pt x="68" y="1"/>
                      <a:pt x="67" y="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5" name="Freeform 499">
                <a:extLst>
                  <a:ext uri="{FF2B5EF4-FFF2-40B4-BE49-F238E27FC236}">
                    <a16:creationId xmlns:a16="http://schemas.microsoft.com/office/drawing/2014/main" id="{8D61F873-0D24-4F22-A94C-BD605CD06CFF}"/>
                  </a:ext>
                </a:extLst>
              </p:cNvPr>
              <p:cNvSpPr>
                <a:spLocks/>
              </p:cNvSpPr>
              <p:nvPr/>
            </p:nvSpPr>
            <p:spPr bwMode="auto">
              <a:xfrm>
                <a:off x="6202363" y="171450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8"/>
                      <a:pt x="32" y="18"/>
                      <a:pt x="34" y="18"/>
                    </a:cubicBezTo>
                    <a:cubicBezTo>
                      <a:pt x="68" y="3"/>
                      <a:pt x="68" y="3"/>
                      <a:pt x="68" y="3"/>
                    </a:cubicBezTo>
                    <a:cubicBezTo>
                      <a:pt x="69" y="3"/>
                      <a:pt x="68" y="2"/>
                      <a:pt x="67" y="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6" name="Freeform 500">
                <a:extLst>
                  <a:ext uri="{FF2B5EF4-FFF2-40B4-BE49-F238E27FC236}">
                    <a16:creationId xmlns:a16="http://schemas.microsoft.com/office/drawing/2014/main" id="{D103F1F5-E7BA-4F74-8408-6FB6172B6A4D}"/>
                  </a:ext>
                </a:extLst>
              </p:cNvPr>
              <p:cNvSpPr>
                <a:spLocks/>
              </p:cNvSpPr>
              <p:nvPr/>
            </p:nvSpPr>
            <p:spPr bwMode="auto">
              <a:xfrm>
                <a:off x="6202363" y="173355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3"/>
                      <a:pt x="29" y="13"/>
                      <a:pt x="27" y="13"/>
                    </a:cubicBezTo>
                    <a:cubicBezTo>
                      <a:pt x="6" y="3"/>
                      <a:pt x="6" y="3"/>
                      <a:pt x="6" y="3"/>
                    </a:cubicBezTo>
                    <a:cubicBezTo>
                      <a:pt x="3" y="4"/>
                      <a:pt x="3" y="4"/>
                      <a:pt x="3" y="4"/>
                    </a:cubicBezTo>
                    <a:cubicBezTo>
                      <a:pt x="1" y="5"/>
                      <a:pt x="0" y="6"/>
                      <a:pt x="2" y="6"/>
                    </a:cubicBezTo>
                    <a:cubicBezTo>
                      <a:pt x="27" y="17"/>
                      <a:pt x="27" y="17"/>
                      <a:pt x="27" y="17"/>
                    </a:cubicBezTo>
                    <a:cubicBezTo>
                      <a:pt x="29" y="18"/>
                      <a:pt x="32" y="18"/>
                      <a:pt x="34" y="17"/>
                    </a:cubicBezTo>
                    <a:cubicBezTo>
                      <a:pt x="68" y="3"/>
                      <a:pt x="68" y="3"/>
                      <a:pt x="68" y="3"/>
                    </a:cubicBezTo>
                    <a:cubicBezTo>
                      <a:pt x="69" y="2"/>
                      <a:pt x="68" y="1"/>
                      <a:pt x="67" y="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7" name="Freeform 501">
                <a:extLst>
                  <a:ext uri="{FF2B5EF4-FFF2-40B4-BE49-F238E27FC236}">
                    <a16:creationId xmlns:a16="http://schemas.microsoft.com/office/drawing/2014/main" id="{60195D03-C5B0-4D57-9CFF-4E22A9E1242D}"/>
                  </a:ext>
                </a:extLst>
              </p:cNvPr>
              <p:cNvSpPr>
                <a:spLocks/>
              </p:cNvSpPr>
              <p:nvPr/>
            </p:nvSpPr>
            <p:spPr bwMode="auto">
              <a:xfrm>
                <a:off x="6202363" y="1749428"/>
                <a:ext cx="220663" cy="61913"/>
              </a:xfrm>
              <a:custGeom>
                <a:avLst/>
                <a:gdLst>
                  <a:gd name="T0" fmla="*/ 2147483647 w 69"/>
                  <a:gd name="T1" fmla="*/ 2147483647 h 19"/>
                  <a:gd name="T2" fmla="*/ 2147483647 w 69"/>
                  <a:gd name="T3" fmla="*/ 0 h 19"/>
                  <a:gd name="T4" fmla="*/ 2147483647 w 69"/>
                  <a:gd name="T5" fmla="*/ 2147483647 h 19"/>
                  <a:gd name="T6" fmla="*/ 2147483647 w 69"/>
                  <a:gd name="T7" fmla="*/ 2147483647 h 19"/>
                  <a:gd name="T8" fmla="*/ 2147483647 w 69"/>
                  <a:gd name="T9" fmla="*/ 2147483647 h 19"/>
                  <a:gd name="T10" fmla="*/ 2147483647 w 69"/>
                  <a:gd name="T11" fmla="*/ 2147483647 h 19"/>
                  <a:gd name="T12" fmla="*/ 2147483647 w 69"/>
                  <a:gd name="T13" fmla="*/ 2147483647 h 19"/>
                  <a:gd name="T14" fmla="*/ 2147483647 w 69"/>
                  <a:gd name="T15" fmla="*/ 2147483647 h 19"/>
                  <a:gd name="T16" fmla="*/ 2147483647 w 69"/>
                  <a:gd name="T17" fmla="*/ 2147483647 h 19"/>
                  <a:gd name="T18" fmla="*/ 2147483647 w 69"/>
                  <a:gd name="T19" fmla="*/ 2147483647 h 19"/>
                  <a:gd name="T20" fmla="*/ 2147483647 w 69"/>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9">
                    <a:moveTo>
                      <a:pt x="67" y="2"/>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9"/>
                      <a:pt x="32" y="19"/>
                      <a:pt x="34" y="18"/>
                    </a:cubicBezTo>
                    <a:cubicBezTo>
                      <a:pt x="68" y="3"/>
                      <a:pt x="68" y="3"/>
                      <a:pt x="68" y="3"/>
                    </a:cubicBezTo>
                    <a:cubicBezTo>
                      <a:pt x="69" y="3"/>
                      <a:pt x="68" y="2"/>
                      <a:pt x="67" y="2"/>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8" name="Freeform 502">
                <a:extLst>
                  <a:ext uri="{FF2B5EF4-FFF2-40B4-BE49-F238E27FC236}">
                    <a16:creationId xmlns:a16="http://schemas.microsoft.com/office/drawing/2014/main" id="{2775D62B-F31F-4244-8C5B-E77B6F3EF5EA}"/>
                  </a:ext>
                </a:extLst>
              </p:cNvPr>
              <p:cNvSpPr>
                <a:spLocks/>
              </p:cNvSpPr>
              <p:nvPr/>
            </p:nvSpPr>
            <p:spPr bwMode="auto">
              <a:xfrm>
                <a:off x="6297613" y="1692278"/>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4" y="0"/>
                      <a:pt x="2" y="0"/>
                      <a:pt x="1" y="0"/>
                    </a:cubicBezTo>
                    <a:cubicBezTo>
                      <a:pt x="0" y="0"/>
                      <a:pt x="0" y="1"/>
                      <a:pt x="1" y="1"/>
                    </a:cubicBezTo>
                    <a:cubicBezTo>
                      <a:pt x="1" y="1"/>
                      <a:pt x="1" y="1"/>
                      <a:pt x="1" y="1"/>
                    </a:cubicBezTo>
                    <a:cubicBezTo>
                      <a:pt x="2" y="2"/>
                      <a:pt x="2" y="2"/>
                      <a:pt x="2" y="2"/>
                    </a:cubicBezTo>
                    <a:cubicBezTo>
                      <a:pt x="2" y="2"/>
                      <a:pt x="3" y="2"/>
                      <a:pt x="3" y="2"/>
                    </a:cubicBezTo>
                    <a:cubicBezTo>
                      <a:pt x="4" y="2"/>
                      <a:pt x="5" y="2"/>
                      <a:pt x="5" y="2"/>
                    </a:cubicBezTo>
                    <a:cubicBezTo>
                      <a:pt x="6" y="1"/>
                      <a:pt x="6" y="1"/>
                      <a:pt x="5"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89" name="Freeform 503">
                <a:extLst>
                  <a:ext uri="{FF2B5EF4-FFF2-40B4-BE49-F238E27FC236}">
                    <a16:creationId xmlns:a16="http://schemas.microsoft.com/office/drawing/2014/main" id="{A79C5D73-1338-4143-BC85-F4317BA23A50}"/>
                  </a:ext>
                </a:extLst>
              </p:cNvPr>
              <p:cNvSpPr>
                <a:spLocks/>
              </p:cNvSpPr>
              <p:nvPr/>
            </p:nvSpPr>
            <p:spPr bwMode="auto">
              <a:xfrm>
                <a:off x="6259513" y="1701803"/>
                <a:ext cx="15875" cy="6350"/>
              </a:xfrm>
              <a:custGeom>
                <a:avLst/>
                <a:gdLst>
                  <a:gd name="T0" fmla="*/ 0 w 5"/>
                  <a:gd name="T1" fmla="*/ 0 h 2"/>
                  <a:gd name="T2" fmla="*/ 2147483647 w 5"/>
                  <a:gd name="T3" fmla="*/ 2147483647 h 2"/>
                  <a:gd name="T4" fmla="*/ 2147483647 w 5"/>
                  <a:gd name="T5" fmla="*/ 2147483647 h 2"/>
                  <a:gd name="T6" fmla="*/ 2147483647 w 5"/>
                  <a:gd name="T7" fmla="*/ 2147483647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cubicBezTo>
                      <a:pt x="0" y="0"/>
                      <a:pt x="1" y="0"/>
                      <a:pt x="1" y="1"/>
                    </a:cubicBezTo>
                    <a:cubicBezTo>
                      <a:pt x="3" y="2"/>
                      <a:pt x="3" y="2"/>
                      <a:pt x="3" y="2"/>
                    </a:cubicBezTo>
                    <a:cubicBezTo>
                      <a:pt x="5" y="1"/>
                      <a:pt x="5" y="1"/>
                      <a:pt x="5" y="1"/>
                    </a:cubicBezTo>
                    <a:cubicBezTo>
                      <a:pt x="2" y="0"/>
                      <a:pt x="2" y="0"/>
                      <a:pt x="2" y="0"/>
                    </a:cubicBezTo>
                    <a:cubicBezTo>
                      <a:pt x="2" y="0"/>
                      <a:pt x="1" y="0"/>
                      <a:pt x="0"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0" name="Freeform 504">
                <a:extLst>
                  <a:ext uri="{FF2B5EF4-FFF2-40B4-BE49-F238E27FC236}">
                    <a16:creationId xmlns:a16="http://schemas.microsoft.com/office/drawing/2014/main" id="{5C8ADF71-5009-4B04-8DB6-F09CD01F89B0}"/>
                  </a:ext>
                </a:extLst>
              </p:cNvPr>
              <p:cNvSpPr>
                <a:spLocks/>
              </p:cNvSpPr>
              <p:nvPr/>
            </p:nvSpPr>
            <p:spPr bwMode="auto">
              <a:xfrm>
                <a:off x="6326188" y="1682753"/>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3" y="0"/>
                      <a:pt x="2" y="0"/>
                      <a:pt x="1" y="0"/>
                    </a:cubicBezTo>
                    <a:cubicBezTo>
                      <a:pt x="0" y="0"/>
                      <a:pt x="0" y="1"/>
                      <a:pt x="1" y="1"/>
                    </a:cubicBezTo>
                    <a:cubicBezTo>
                      <a:pt x="1" y="1"/>
                      <a:pt x="1" y="1"/>
                      <a:pt x="1" y="1"/>
                    </a:cubicBezTo>
                    <a:cubicBezTo>
                      <a:pt x="2" y="2"/>
                      <a:pt x="2" y="2"/>
                      <a:pt x="2" y="2"/>
                    </a:cubicBezTo>
                    <a:cubicBezTo>
                      <a:pt x="3" y="2"/>
                      <a:pt x="3" y="2"/>
                      <a:pt x="3" y="2"/>
                    </a:cubicBezTo>
                    <a:cubicBezTo>
                      <a:pt x="4" y="2"/>
                      <a:pt x="5" y="2"/>
                      <a:pt x="5" y="2"/>
                    </a:cubicBezTo>
                    <a:cubicBezTo>
                      <a:pt x="6" y="1"/>
                      <a:pt x="6" y="1"/>
                      <a:pt x="5"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1" name="Freeform 505">
                <a:extLst>
                  <a:ext uri="{FF2B5EF4-FFF2-40B4-BE49-F238E27FC236}">
                    <a16:creationId xmlns:a16="http://schemas.microsoft.com/office/drawing/2014/main" id="{DFC360B9-55CA-4442-8B27-3BBCABBDFB8F}"/>
                  </a:ext>
                </a:extLst>
              </p:cNvPr>
              <p:cNvSpPr>
                <a:spLocks noEditPoints="1"/>
              </p:cNvSpPr>
              <p:nvPr/>
            </p:nvSpPr>
            <p:spPr bwMode="auto">
              <a:xfrm>
                <a:off x="6202363" y="1657353"/>
                <a:ext cx="220663" cy="79375"/>
              </a:xfrm>
              <a:custGeom>
                <a:avLst/>
                <a:gdLst>
                  <a:gd name="T0" fmla="*/ 2147483647 w 69"/>
                  <a:gd name="T1" fmla="*/ 2147483647 h 25"/>
                  <a:gd name="T2" fmla="*/ 2147483647 w 69"/>
                  <a:gd name="T3" fmla="*/ 2147483647 h 25"/>
                  <a:gd name="T4" fmla="*/ 2147483647 w 69"/>
                  <a:gd name="T5" fmla="*/ 2147483647 h 25"/>
                  <a:gd name="T6" fmla="*/ 2147483647 w 69"/>
                  <a:gd name="T7" fmla="*/ 2147483647 h 25"/>
                  <a:gd name="T8" fmla="*/ 2147483647 w 69"/>
                  <a:gd name="T9" fmla="*/ 2147483647 h 25"/>
                  <a:gd name="T10" fmla="*/ 2147483647 w 69"/>
                  <a:gd name="T11" fmla="*/ 2147483647 h 25"/>
                  <a:gd name="T12" fmla="*/ 2147483647 w 69"/>
                  <a:gd name="T13" fmla="*/ 2147483647 h 25"/>
                  <a:gd name="T14" fmla="*/ 2147483647 w 69"/>
                  <a:gd name="T15" fmla="*/ 2147483647 h 25"/>
                  <a:gd name="T16" fmla="*/ 2147483647 w 69"/>
                  <a:gd name="T17" fmla="*/ 2147483647 h 25"/>
                  <a:gd name="T18" fmla="*/ 2147483647 w 69"/>
                  <a:gd name="T19" fmla="*/ 2147483647 h 25"/>
                  <a:gd name="T20" fmla="*/ 2147483647 w 69"/>
                  <a:gd name="T21" fmla="*/ 2147483647 h 25"/>
                  <a:gd name="T22" fmla="*/ 2147483647 w 69"/>
                  <a:gd name="T23" fmla="*/ 2147483647 h 25"/>
                  <a:gd name="T24" fmla="*/ 2147483647 w 69"/>
                  <a:gd name="T25" fmla="*/ 2147483647 h 25"/>
                  <a:gd name="T26" fmla="*/ 2147483647 w 69"/>
                  <a:gd name="T27" fmla="*/ 2147483647 h 25"/>
                  <a:gd name="T28" fmla="*/ 2147483647 w 69"/>
                  <a:gd name="T29" fmla="*/ 2147483647 h 25"/>
                  <a:gd name="T30" fmla="*/ 2147483647 w 69"/>
                  <a:gd name="T31" fmla="*/ 2147483647 h 25"/>
                  <a:gd name="T32" fmla="*/ 2147483647 w 69"/>
                  <a:gd name="T33" fmla="*/ 2147483647 h 25"/>
                  <a:gd name="T34" fmla="*/ 2147483647 w 69"/>
                  <a:gd name="T35" fmla="*/ 2147483647 h 25"/>
                  <a:gd name="T36" fmla="*/ 2147483647 w 69"/>
                  <a:gd name="T37" fmla="*/ 2147483647 h 25"/>
                  <a:gd name="T38" fmla="*/ 2147483647 w 69"/>
                  <a:gd name="T39" fmla="*/ 2147483647 h 25"/>
                  <a:gd name="T40" fmla="*/ 2147483647 w 69"/>
                  <a:gd name="T41" fmla="*/ 2147483647 h 25"/>
                  <a:gd name="T42" fmla="*/ 2147483647 w 69"/>
                  <a:gd name="T43" fmla="*/ 2147483647 h 25"/>
                  <a:gd name="T44" fmla="*/ 2147483647 w 69"/>
                  <a:gd name="T45" fmla="*/ 2147483647 h 25"/>
                  <a:gd name="T46" fmla="*/ 2147483647 w 69"/>
                  <a:gd name="T47" fmla="*/ 2147483647 h 25"/>
                  <a:gd name="T48" fmla="*/ 2147483647 w 69"/>
                  <a:gd name="T49" fmla="*/ 2147483647 h 25"/>
                  <a:gd name="T50" fmla="*/ 2147483647 w 69"/>
                  <a:gd name="T51" fmla="*/ 2147483647 h 25"/>
                  <a:gd name="T52" fmla="*/ 2147483647 w 69"/>
                  <a:gd name="T53" fmla="*/ 2147483647 h 25"/>
                  <a:gd name="T54" fmla="*/ 2147483647 w 69"/>
                  <a:gd name="T55" fmla="*/ 2147483647 h 25"/>
                  <a:gd name="T56" fmla="*/ 2147483647 w 69"/>
                  <a:gd name="T57" fmla="*/ 2147483647 h 25"/>
                  <a:gd name="T58" fmla="*/ 2147483647 w 69"/>
                  <a:gd name="T59" fmla="*/ 2147483647 h 25"/>
                  <a:gd name="T60" fmla="*/ 2147483647 w 69"/>
                  <a:gd name="T61" fmla="*/ 2147483647 h 25"/>
                  <a:gd name="T62" fmla="*/ 2147483647 w 69"/>
                  <a:gd name="T63" fmla="*/ 2147483647 h 25"/>
                  <a:gd name="T64" fmla="*/ 2147483647 w 69"/>
                  <a:gd name="T65" fmla="*/ 2147483647 h 25"/>
                  <a:gd name="T66" fmla="*/ 2147483647 w 69"/>
                  <a:gd name="T67" fmla="*/ 2147483647 h 25"/>
                  <a:gd name="T68" fmla="*/ 2147483647 w 69"/>
                  <a:gd name="T69" fmla="*/ 2147483647 h 25"/>
                  <a:gd name="T70" fmla="*/ 2147483647 w 69"/>
                  <a:gd name="T71" fmla="*/ 2147483647 h 25"/>
                  <a:gd name="T72" fmla="*/ 2147483647 w 69"/>
                  <a:gd name="T73" fmla="*/ 2147483647 h 25"/>
                  <a:gd name="T74" fmla="*/ 2147483647 w 69"/>
                  <a:gd name="T75" fmla="*/ 2147483647 h 25"/>
                  <a:gd name="T76" fmla="*/ 2147483647 w 69"/>
                  <a:gd name="T77" fmla="*/ 2147483647 h 25"/>
                  <a:gd name="T78" fmla="*/ 2147483647 w 69"/>
                  <a:gd name="T79" fmla="*/ 2147483647 h 25"/>
                  <a:gd name="T80" fmla="*/ 2147483647 w 69"/>
                  <a:gd name="T81" fmla="*/ 2147483647 h 25"/>
                  <a:gd name="T82" fmla="*/ 2147483647 w 69"/>
                  <a:gd name="T83" fmla="*/ 2147483647 h 25"/>
                  <a:gd name="T84" fmla="*/ 2147483647 w 69"/>
                  <a:gd name="T85" fmla="*/ 2147483647 h 25"/>
                  <a:gd name="T86" fmla="*/ 2147483647 w 69"/>
                  <a:gd name="T87" fmla="*/ 2147483647 h 25"/>
                  <a:gd name="T88" fmla="*/ 2147483647 w 69"/>
                  <a:gd name="T89" fmla="*/ 2147483647 h 25"/>
                  <a:gd name="T90" fmla="*/ 2147483647 w 69"/>
                  <a:gd name="T91" fmla="*/ 2147483647 h 25"/>
                  <a:gd name="T92" fmla="*/ 2147483647 w 69"/>
                  <a:gd name="T93" fmla="*/ 2147483647 h 25"/>
                  <a:gd name="T94" fmla="*/ 2147483647 w 69"/>
                  <a:gd name="T95" fmla="*/ 2147483647 h 25"/>
                  <a:gd name="T96" fmla="*/ 2147483647 w 69"/>
                  <a:gd name="T97" fmla="*/ 2147483647 h 25"/>
                  <a:gd name="T98" fmla="*/ 2147483647 w 69"/>
                  <a:gd name="T99" fmla="*/ 2147483647 h 25"/>
                  <a:gd name="T100" fmla="*/ 2147483647 w 69"/>
                  <a:gd name="T101" fmla="*/ 2147483647 h 25"/>
                  <a:gd name="T102" fmla="*/ 2147483647 w 69"/>
                  <a:gd name="T103" fmla="*/ 2147483647 h 25"/>
                  <a:gd name="T104" fmla="*/ 2147483647 w 69"/>
                  <a:gd name="T105" fmla="*/ 2147483647 h 25"/>
                  <a:gd name="T106" fmla="*/ 2147483647 w 69"/>
                  <a:gd name="T107" fmla="*/ 2147483647 h 25"/>
                  <a:gd name="T108" fmla="*/ 2147483647 w 69"/>
                  <a:gd name="T109" fmla="*/ 2147483647 h 25"/>
                  <a:gd name="T110" fmla="*/ 2147483647 w 69"/>
                  <a:gd name="T111" fmla="*/ 2147483647 h 25"/>
                  <a:gd name="T112" fmla="*/ 2147483647 w 69"/>
                  <a:gd name="T113" fmla="*/ 2147483647 h 25"/>
                  <a:gd name="T114" fmla="*/ 2147483647 w 69"/>
                  <a:gd name="T115" fmla="*/ 2147483647 h 25"/>
                  <a:gd name="T116" fmla="*/ 2147483647 w 69"/>
                  <a:gd name="T117" fmla="*/ 2147483647 h 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9" h="25">
                    <a:moveTo>
                      <a:pt x="67" y="8"/>
                    </a:moveTo>
                    <a:cubicBezTo>
                      <a:pt x="41" y="1"/>
                      <a:pt x="41" y="1"/>
                      <a:pt x="41" y="1"/>
                    </a:cubicBezTo>
                    <a:cubicBezTo>
                      <a:pt x="40" y="0"/>
                      <a:pt x="38" y="0"/>
                      <a:pt x="37" y="1"/>
                    </a:cubicBezTo>
                    <a:cubicBezTo>
                      <a:pt x="3" y="11"/>
                      <a:pt x="3" y="11"/>
                      <a:pt x="3" y="11"/>
                    </a:cubicBezTo>
                    <a:cubicBezTo>
                      <a:pt x="1" y="12"/>
                      <a:pt x="0" y="13"/>
                      <a:pt x="2" y="13"/>
                    </a:cubicBezTo>
                    <a:cubicBezTo>
                      <a:pt x="27" y="24"/>
                      <a:pt x="27" y="24"/>
                      <a:pt x="27" y="24"/>
                    </a:cubicBezTo>
                    <a:cubicBezTo>
                      <a:pt x="29" y="25"/>
                      <a:pt x="32" y="25"/>
                      <a:pt x="34" y="24"/>
                    </a:cubicBezTo>
                    <a:cubicBezTo>
                      <a:pt x="68" y="10"/>
                      <a:pt x="68" y="10"/>
                      <a:pt x="68" y="10"/>
                    </a:cubicBezTo>
                    <a:cubicBezTo>
                      <a:pt x="69" y="9"/>
                      <a:pt x="68" y="8"/>
                      <a:pt x="67" y="8"/>
                    </a:cubicBezTo>
                    <a:close/>
                    <a:moveTo>
                      <a:pt x="29" y="16"/>
                    </a:moveTo>
                    <a:cubicBezTo>
                      <a:pt x="25" y="15"/>
                      <a:pt x="25" y="15"/>
                      <a:pt x="25" y="15"/>
                    </a:cubicBezTo>
                    <a:cubicBezTo>
                      <a:pt x="22" y="16"/>
                      <a:pt x="22" y="16"/>
                      <a:pt x="22" y="16"/>
                    </a:cubicBezTo>
                    <a:cubicBezTo>
                      <a:pt x="24" y="18"/>
                      <a:pt x="24" y="18"/>
                      <a:pt x="24" y="18"/>
                    </a:cubicBezTo>
                    <a:cubicBezTo>
                      <a:pt x="21" y="19"/>
                      <a:pt x="21" y="19"/>
                      <a:pt x="21" y="19"/>
                    </a:cubicBezTo>
                    <a:cubicBezTo>
                      <a:pt x="15" y="14"/>
                      <a:pt x="15" y="14"/>
                      <a:pt x="15" y="14"/>
                    </a:cubicBezTo>
                    <a:cubicBezTo>
                      <a:pt x="18" y="12"/>
                      <a:pt x="18" y="12"/>
                      <a:pt x="18" y="12"/>
                    </a:cubicBezTo>
                    <a:cubicBezTo>
                      <a:pt x="32" y="15"/>
                      <a:pt x="32" y="15"/>
                      <a:pt x="32" y="15"/>
                    </a:cubicBezTo>
                    <a:lnTo>
                      <a:pt x="29" y="16"/>
                    </a:lnTo>
                    <a:close/>
                    <a:moveTo>
                      <a:pt x="39" y="15"/>
                    </a:moveTo>
                    <a:cubicBezTo>
                      <a:pt x="37" y="16"/>
                      <a:pt x="37" y="16"/>
                      <a:pt x="37" y="16"/>
                    </a:cubicBezTo>
                    <a:cubicBezTo>
                      <a:pt x="28" y="13"/>
                      <a:pt x="28" y="13"/>
                      <a:pt x="28" y="13"/>
                    </a:cubicBezTo>
                    <a:cubicBezTo>
                      <a:pt x="27" y="12"/>
                      <a:pt x="26" y="12"/>
                      <a:pt x="25" y="12"/>
                    </a:cubicBezTo>
                    <a:cubicBezTo>
                      <a:pt x="28" y="11"/>
                      <a:pt x="28" y="11"/>
                      <a:pt x="28" y="11"/>
                    </a:cubicBezTo>
                    <a:cubicBezTo>
                      <a:pt x="29" y="12"/>
                      <a:pt x="29" y="12"/>
                      <a:pt x="29" y="12"/>
                    </a:cubicBezTo>
                    <a:cubicBezTo>
                      <a:pt x="29" y="12"/>
                      <a:pt x="29" y="12"/>
                      <a:pt x="29" y="12"/>
                    </a:cubicBezTo>
                    <a:cubicBezTo>
                      <a:pt x="29" y="11"/>
                      <a:pt x="29" y="11"/>
                      <a:pt x="30" y="10"/>
                    </a:cubicBezTo>
                    <a:cubicBezTo>
                      <a:pt x="32" y="10"/>
                      <a:pt x="35" y="10"/>
                      <a:pt x="37" y="11"/>
                    </a:cubicBezTo>
                    <a:cubicBezTo>
                      <a:pt x="40" y="11"/>
                      <a:pt x="40" y="12"/>
                      <a:pt x="38" y="13"/>
                    </a:cubicBezTo>
                    <a:cubicBezTo>
                      <a:pt x="37" y="13"/>
                      <a:pt x="36" y="14"/>
                      <a:pt x="35" y="13"/>
                    </a:cubicBezTo>
                    <a:cubicBezTo>
                      <a:pt x="35" y="13"/>
                      <a:pt x="35" y="13"/>
                      <a:pt x="35" y="13"/>
                    </a:cubicBezTo>
                    <a:lnTo>
                      <a:pt x="39" y="15"/>
                    </a:lnTo>
                    <a:close/>
                    <a:moveTo>
                      <a:pt x="46" y="12"/>
                    </a:moveTo>
                    <a:cubicBezTo>
                      <a:pt x="37" y="10"/>
                      <a:pt x="37" y="10"/>
                      <a:pt x="37" y="10"/>
                    </a:cubicBezTo>
                    <a:cubicBezTo>
                      <a:pt x="36" y="9"/>
                      <a:pt x="35" y="9"/>
                      <a:pt x="35" y="9"/>
                    </a:cubicBezTo>
                    <a:cubicBezTo>
                      <a:pt x="37" y="8"/>
                      <a:pt x="37" y="8"/>
                      <a:pt x="37" y="8"/>
                    </a:cubicBezTo>
                    <a:cubicBezTo>
                      <a:pt x="38" y="9"/>
                      <a:pt x="38" y="9"/>
                      <a:pt x="38" y="9"/>
                    </a:cubicBezTo>
                    <a:cubicBezTo>
                      <a:pt x="38" y="9"/>
                      <a:pt x="38" y="9"/>
                      <a:pt x="38" y="9"/>
                    </a:cubicBezTo>
                    <a:cubicBezTo>
                      <a:pt x="38" y="8"/>
                      <a:pt x="38" y="8"/>
                      <a:pt x="39" y="7"/>
                    </a:cubicBezTo>
                    <a:cubicBezTo>
                      <a:pt x="40" y="7"/>
                      <a:pt x="43" y="7"/>
                      <a:pt x="46" y="8"/>
                    </a:cubicBezTo>
                    <a:cubicBezTo>
                      <a:pt x="48" y="8"/>
                      <a:pt x="48" y="9"/>
                      <a:pt x="47" y="10"/>
                    </a:cubicBezTo>
                    <a:cubicBezTo>
                      <a:pt x="46" y="10"/>
                      <a:pt x="45" y="10"/>
                      <a:pt x="44" y="10"/>
                    </a:cubicBezTo>
                    <a:cubicBezTo>
                      <a:pt x="44" y="10"/>
                      <a:pt x="44" y="10"/>
                      <a:pt x="44" y="10"/>
                    </a:cubicBezTo>
                    <a:cubicBezTo>
                      <a:pt x="48" y="12"/>
                      <a:pt x="48" y="12"/>
                      <a:pt x="48" y="12"/>
                    </a:cubicBezTo>
                    <a:lnTo>
                      <a:pt x="46" y="12"/>
                    </a:lnTo>
                    <a:close/>
                    <a:moveTo>
                      <a:pt x="53" y="8"/>
                    </a:moveTo>
                    <a:cubicBezTo>
                      <a:pt x="52" y="8"/>
                      <a:pt x="51" y="8"/>
                      <a:pt x="50" y="8"/>
                    </a:cubicBezTo>
                    <a:cubicBezTo>
                      <a:pt x="49" y="8"/>
                      <a:pt x="49" y="8"/>
                      <a:pt x="49" y="8"/>
                    </a:cubicBezTo>
                    <a:cubicBezTo>
                      <a:pt x="49" y="8"/>
                      <a:pt x="50" y="8"/>
                      <a:pt x="51" y="7"/>
                    </a:cubicBezTo>
                    <a:cubicBezTo>
                      <a:pt x="52" y="7"/>
                      <a:pt x="52" y="7"/>
                      <a:pt x="51" y="7"/>
                    </a:cubicBezTo>
                    <a:cubicBezTo>
                      <a:pt x="51" y="7"/>
                      <a:pt x="51" y="7"/>
                      <a:pt x="49" y="7"/>
                    </a:cubicBezTo>
                    <a:cubicBezTo>
                      <a:pt x="48" y="7"/>
                      <a:pt x="46" y="7"/>
                      <a:pt x="45" y="7"/>
                    </a:cubicBezTo>
                    <a:cubicBezTo>
                      <a:pt x="44" y="7"/>
                      <a:pt x="44" y="6"/>
                      <a:pt x="46" y="5"/>
                    </a:cubicBezTo>
                    <a:cubicBezTo>
                      <a:pt x="46" y="5"/>
                      <a:pt x="47" y="5"/>
                      <a:pt x="48" y="5"/>
                    </a:cubicBezTo>
                    <a:cubicBezTo>
                      <a:pt x="49" y="5"/>
                      <a:pt x="49" y="5"/>
                      <a:pt x="49" y="5"/>
                    </a:cubicBezTo>
                    <a:cubicBezTo>
                      <a:pt x="49" y="5"/>
                      <a:pt x="48" y="6"/>
                      <a:pt x="47" y="6"/>
                    </a:cubicBezTo>
                    <a:cubicBezTo>
                      <a:pt x="47" y="6"/>
                      <a:pt x="47" y="6"/>
                      <a:pt x="47" y="6"/>
                    </a:cubicBezTo>
                    <a:cubicBezTo>
                      <a:pt x="47" y="6"/>
                      <a:pt x="48" y="6"/>
                      <a:pt x="49" y="6"/>
                    </a:cubicBezTo>
                    <a:cubicBezTo>
                      <a:pt x="51" y="6"/>
                      <a:pt x="52" y="6"/>
                      <a:pt x="53" y="6"/>
                    </a:cubicBezTo>
                    <a:cubicBezTo>
                      <a:pt x="54" y="7"/>
                      <a:pt x="55" y="7"/>
                      <a:pt x="53" y="8"/>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2" name="Freeform 506">
                <a:extLst>
                  <a:ext uri="{FF2B5EF4-FFF2-40B4-BE49-F238E27FC236}">
                    <a16:creationId xmlns:a16="http://schemas.microsoft.com/office/drawing/2014/main" id="{9BEB0D2D-2A08-4729-9A53-138A8FE02EF8}"/>
                  </a:ext>
                </a:extLst>
              </p:cNvPr>
              <p:cNvSpPr>
                <a:spLocks noEditPoints="1"/>
              </p:cNvSpPr>
              <p:nvPr/>
            </p:nvSpPr>
            <p:spPr bwMode="auto">
              <a:xfrm>
                <a:off x="5657850"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3" name="Freeform 507">
                <a:extLst>
                  <a:ext uri="{FF2B5EF4-FFF2-40B4-BE49-F238E27FC236}">
                    <a16:creationId xmlns:a16="http://schemas.microsoft.com/office/drawing/2014/main" id="{1EC6BF80-7E28-4BB3-A532-5883F9EF7AAB}"/>
                  </a:ext>
                </a:extLst>
              </p:cNvPr>
              <p:cNvSpPr>
                <a:spLocks noEditPoints="1"/>
              </p:cNvSpPr>
              <p:nvPr/>
            </p:nvSpPr>
            <p:spPr bwMode="auto">
              <a:xfrm>
                <a:off x="5872163" y="2146304"/>
                <a:ext cx="112713" cy="115888"/>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0 h 36"/>
                  <a:gd name="T12" fmla="*/ 2147483647 w 35"/>
                  <a:gd name="T13" fmla="*/ 2147483647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0 w 35"/>
                  <a:gd name="T27" fmla="*/ 2147483647 h 36"/>
                  <a:gd name="T28" fmla="*/ 2147483647 w 35"/>
                  <a:gd name="T29" fmla="*/ 2147483647 h 36"/>
                  <a:gd name="T30" fmla="*/ 2147483647 w 35"/>
                  <a:gd name="T31" fmla="*/ 2147483647 h 36"/>
                  <a:gd name="T32" fmla="*/ 2147483647 w 35"/>
                  <a:gd name="T33" fmla="*/ 2147483647 h 36"/>
                  <a:gd name="T34" fmla="*/ 2147483647 w 35"/>
                  <a:gd name="T35" fmla="*/ 2147483647 h 36"/>
                  <a:gd name="T36" fmla="*/ 2147483647 w 35"/>
                  <a:gd name="T37" fmla="*/ 2147483647 h 36"/>
                  <a:gd name="T38" fmla="*/ 2147483647 w 35"/>
                  <a:gd name="T39" fmla="*/ 2147483647 h 36"/>
                  <a:gd name="T40" fmla="*/ 2147483647 w 35"/>
                  <a:gd name="T41" fmla="*/ 2147483647 h 36"/>
                  <a:gd name="T42" fmla="*/ 2147483647 w 35"/>
                  <a:gd name="T43" fmla="*/ 2147483647 h 36"/>
                  <a:gd name="T44" fmla="*/ 2147483647 w 35"/>
                  <a:gd name="T45" fmla="*/ 2147483647 h 36"/>
                  <a:gd name="T46" fmla="*/ 2147483647 w 35"/>
                  <a:gd name="T47" fmla="*/ 2147483647 h 36"/>
                  <a:gd name="T48" fmla="*/ 2147483647 w 35"/>
                  <a:gd name="T49" fmla="*/ 2147483647 h 36"/>
                  <a:gd name="T50" fmla="*/ 2147483647 w 35"/>
                  <a:gd name="T51" fmla="*/ 2147483647 h 36"/>
                  <a:gd name="T52" fmla="*/ 2147483647 w 35"/>
                  <a:gd name="T53" fmla="*/ 2147483647 h 36"/>
                  <a:gd name="T54" fmla="*/ 2147483647 w 35"/>
                  <a:gd name="T55" fmla="*/ 2147483647 h 36"/>
                  <a:gd name="T56" fmla="*/ 2147483647 w 35"/>
                  <a:gd name="T57" fmla="*/ 2147483647 h 36"/>
                  <a:gd name="T58" fmla="*/ 2147483647 w 35"/>
                  <a:gd name="T59" fmla="*/ 2147483647 h 36"/>
                  <a:gd name="T60" fmla="*/ 2147483647 w 35"/>
                  <a:gd name="T61" fmla="*/ 2147483647 h 36"/>
                  <a:gd name="T62" fmla="*/ 2147483647 w 35"/>
                  <a:gd name="T63" fmla="*/ 2147483647 h 36"/>
                  <a:gd name="T64" fmla="*/ 2147483647 w 35"/>
                  <a:gd name="T65" fmla="*/ 2147483647 h 36"/>
                  <a:gd name="T66" fmla="*/ 2147483647 w 35"/>
                  <a:gd name="T67" fmla="*/ 2147483647 h 36"/>
                  <a:gd name="T68" fmla="*/ 2147483647 w 35"/>
                  <a:gd name="T69" fmla="*/ 2147483647 h 36"/>
                  <a:gd name="T70" fmla="*/ 2147483647 w 35"/>
                  <a:gd name="T71" fmla="*/ 2147483647 h 36"/>
                  <a:gd name="T72" fmla="*/ 2147483647 w 35"/>
                  <a:gd name="T73" fmla="*/ 2147483647 h 36"/>
                  <a:gd name="T74" fmla="*/ 2147483647 w 35"/>
                  <a:gd name="T75" fmla="*/ 2147483647 h 36"/>
                  <a:gd name="T76" fmla="*/ 2147483647 w 35"/>
                  <a:gd name="T77" fmla="*/ 2147483647 h 36"/>
                  <a:gd name="T78" fmla="*/ 2147483647 w 35"/>
                  <a:gd name="T79" fmla="*/ 2147483647 h 36"/>
                  <a:gd name="T80" fmla="*/ 2147483647 w 35"/>
                  <a:gd name="T81" fmla="*/ 2147483647 h 36"/>
                  <a:gd name="T82" fmla="*/ 2147483647 w 35"/>
                  <a:gd name="T83" fmla="*/ 2147483647 h 36"/>
                  <a:gd name="T84" fmla="*/ 2147483647 w 35"/>
                  <a:gd name="T85" fmla="*/ 2147483647 h 36"/>
                  <a:gd name="T86" fmla="*/ 2147483647 w 35"/>
                  <a:gd name="T87" fmla="*/ 2147483647 h 36"/>
                  <a:gd name="T88" fmla="*/ 2147483647 w 35"/>
                  <a:gd name="T89" fmla="*/ 2147483647 h 36"/>
                  <a:gd name="T90" fmla="*/ 2147483647 w 35"/>
                  <a:gd name="T91" fmla="*/ 2147483647 h 36"/>
                  <a:gd name="T92" fmla="*/ 2147483647 w 35"/>
                  <a:gd name="T93" fmla="*/ 2147483647 h 36"/>
                  <a:gd name="T94" fmla="*/ 2147483647 w 35"/>
                  <a:gd name="T95" fmla="*/ 2147483647 h 36"/>
                  <a:gd name="T96" fmla="*/ 2147483647 w 35"/>
                  <a:gd name="T97" fmla="*/ 2147483647 h 36"/>
                  <a:gd name="T98" fmla="*/ 2147483647 w 35"/>
                  <a:gd name="T99" fmla="*/ 2147483647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36">
                    <a:moveTo>
                      <a:pt x="30" y="6"/>
                    </a:moveTo>
                    <a:cubicBezTo>
                      <a:pt x="28" y="8"/>
                      <a:pt x="28" y="8"/>
                      <a:pt x="28" y="8"/>
                    </a:cubicBezTo>
                    <a:cubicBezTo>
                      <a:pt x="27" y="7"/>
                      <a:pt x="27" y="7"/>
                      <a:pt x="26" y="6"/>
                    </a:cubicBezTo>
                    <a:cubicBezTo>
                      <a:pt x="27" y="4"/>
                      <a:pt x="27" y="4"/>
                      <a:pt x="27" y="4"/>
                    </a:cubicBezTo>
                    <a:cubicBezTo>
                      <a:pt x="27" y="3"/>
                      <a:pt x="27" y="3"/>
                      <a:pt x="27" y="3"/>
                    </a:cubicBezTo>
                    <a:cubicBezTo>
                      <a:pt x="26" y="3"/>
                      <a:pt x="26" y="3"/>
                      <a:pt x="26" y="3"/>
                    </a:cubicBezTo>
                    <a:cubicBezTo>
                      <a:pt x="26" y="2"/>
                      <a:pt x="26" y="2"/>
                      <a:pt x="25" y="3"/>
                    </a:cubicBezTo>
                    <a:cubicBezTo>
                      <a:pt x="24" y="5"/>
                      <a:pt x="24" y="5"/>
                      <a:pt x="24" y="5"/>
                    </a:cubicBezTo>
                    <a:cubicBezTo>
                      <a:pt x="23" y="5"/>
                      <a:pt x="22" y="4"/>
                      <a:pt x="21" y="4"/>
                    </a:cubicBezTo>
                    <a:cubicBezTo>
                      <a:pt x="22" y="1"/>
                      <a:pt x="22" y="1"/>
                      <a:pt x="22" y="1"/>
                    </a:cubicBezTo>
                    <a:cubicBezTo>
                      <a:pt x="22" y="1"/>
                      <a:pt x="22" y="1"/>
                      <a:pt x="21" y="1"/>
                    </a:cubicBezTo>
                    <a:cubicBezTo>
                      <a:pt x="20" y="1"/>
                      <a:pt x="20" y="1"/>
                      <a:pt x="20" y="1"/>
                    </a:cubicBezTo>
                    <a:cubicBezTo>
                      <a:pt x="20" y="0"/>
                      <a:pt x="20" y="1"/>
                      <a:pt x="20" y="1"/>
                    </a:cubicBezTo>
                    <a:cubicBezTo>
                      <a:pt x="19" y="4"/>
                      <a:pt x="19" y="4"/>
                      <a:pt x="19" y="4"/>
                    </a:cubicBezTo>
                    <a:cubicBezTo>
                      <a:pt x="19" y="4"/>
                      <a:pt x="18" y="4"/>
                      <a:pt x="18" y="4"/>
                    </a:cubicBezTo>
                    <a:cubicBezTo>
                      <a:pt x="17" y="4"/>
                      <a:pt x="17" y="4"/>
                      <a:pt x="16" y="4"/>
                    </a:cubicBezTo>
                    <a:cubicBezTo>
                      <a:pt x="16" y="1"/>
                      <a:pt x="16" y="1"/>
                      <a:pt x="16" y="1"/>
                    </a:cubicBezTo>
                    <a:cubicBezTo>
                      <a:pt x="16" y="1"/>
                      <a:pt x="15" y="0"/>
                      <a:pt x="15" y="0"/>
                    </a:cubicBezTo>
                    <a:cubicBezTo>
                      <a:pt x="14" y="1"/>
                      <a:pt x="14" y="1"/>
                      <a:pt x="14" y="1"/>
                    </a:cubicBezTo>
                    <a:cubicBezTo>
                      <a:pt x="14" y="1"/>
                      <a:pt x="14" y="1"/>
                      <a:pt x="14" y="1"/>
                    </a:cubicBezTo>
                    <a:cubicBezTo>
                      <a:pt x="14" y="4"/>
                      <a:pt x="14" y="4"/>
                      <a:pt x="14" y="4"/>
                    </a:cubicBezTo>
                    <a:cubicBezTo>
                      <a:pt x="13" y="4"/>
                      <a:pt x="12" y="4"/>
                      <a:pt x="12" y="5"/>
                    </a:cubicBezTo>
                    <a:cubicBezTo>
                      <a:pt x="10" y="3"/>
                      <a:pt x="10" y="3"/>
                      <a:pt x="10" y="3"/>
                    </a:cubicBezTo>
                    <a:cubicBezTo>
                      <a:pt x="10" y="2"/>
                      <a:pt x="9" y="2"/>
                      <a:pt x="9" y="2"/>
                    </a:cubicBezTo>
                    <a:cubicBezTo>
                      <a:pt x="8" y="3"/>
                      <a:pt x="8" y="3"/>
                      <a:pt x="8" y="3"/>
                    </a:cubicBezTo>
                    <a:cubicBezTo>
                      <a:pt x="8" y="3"/>
                      <a:pt x="8" y="3"/>
                      <a:pt x="8" y="4"/>
                    </a:cubicBezTo>
                    <a:cubicBezTo>
                      <a:pt x="9" y="6"/>
                      <a:pt x="9" y="6"/>
                      <a:pt x="9" y="6"/>
                    </a:cubicBezTo>
                    <a:cubicBezTo>
                      <a:pt x="9" y="7"/>
                      <a:pt x="8" y="7"/>
                      <a:pt x="7" y="8"/>
                    </a:cubicBezTo>
                    <a:cubicBezTo>
                      <a:pt x="5" y="6"/>
                      <a:pt x="5" y="6"/>
                      <a:pt x="5" y="6"/>
                    </a:cubicBezTo>
                    <a:cubicBezTo>
                      <a:pt x="5" y="6"/>
                      <a:pt x="5" y="6"/>
                      <a:pt x="4" y="6"/>
                    </a:cubicBezTo>
                    <a:cubicBezTo>
                      <a:pt x="4" y="7"/>
                      <a:pt x="4" y="7"/>
                      <a:pt x="4" y="7"/>
                    </a:cubicBezTo>
                    <a:cubicBezTo>
                      <a:pt x="4" y="7"/>
                      <a:pt x="4" y="7"/>
                      <a:pt x="4" y="8"/>
                    </a:cubicBezTo>
                    <a:cubicBezTo>
                      <a:pt x="6" y="10"/>
                      <a:pt x="6" y="10"/>
                      <a:pt x="6" y="10"/>
                    </a:cubicBezTo>
                    <a:cubicBezTo>
                      <a:pt x="5" y="10"/>
                      <a:pt x="5" y="11"/>
                      <a:pt x="4" y="12"/>
                    </a:cubicBezTo>
                    <a:cubicBezTo>
                      <a:pt x="2" y="11"/>
                      <a:pt x="2" y="11"/>
                      <a:pt x="2" y="11"/>
                    </a:cubicBezTo>
                    <a:cubicBezTo>
                      <a:pt x="2" y="11"/>
                      <a:pt x="1" y="11"/>
                      <a:pt x="1" y="12"/>
                    </a:cubicBezTo>
                    <a:cubicBezTo>
                      <a:pt x="1" y="12"/>
                      <a:pt x="1" y="12"/>
                      <a:pt x="1" y="12"/>
                    </a:cubicBezTo>
                    <a:cubicBezTo>
                      <a:pt x="1" y="13"/>
                      <a:pt x="1" y="13"/>
                      <a:pt x="1" y="13"/>
                    </a:cubicBezTo>
                    <a:cubicBezTo>
                      <a:pt x="4" y="14"/>
                      <a:pt x="4" y="14"/>
                      <a:pt x="4" y="14"/>
                    </a:cubicBezTo>
                    <a:cubicBezTo>
                      <a:pt x="3" y="15"/>
                      <a:pt x="3" y="16"/>
                      <a:pt x="3" y="17"/>
                    </a:cubicBezTo>
                    <a:cubicBezTo>
                      <a:pt x="0" y="17"/>
                      <a:pt x="0" y="17"/>
                      <a:pt x="0" y="17"/>
                    </a:cubicBezTo>
                    <a:cubicBezTo>
                      <a:pt x="0" y="17"/>
                      <a:pt x="0" y="17"/>
                      <a:pt x="0" y="18"/>
                    </a:cubicBezTo>
                    <a:cubicBezTo>
                      <a:pt x="0" y="18"/>
                      <a:pt x="0" y="18"/>
                      <a:pt x="0" y="18"/>
                    </a:cubicBezTo>
                    <a:cubicBezTo>
                      <a:pt x="0" y="19"/>
                      <a:pt x="0" y="19"/>
                      <a:pt x="0" y="19"/>
                    </a:cubicBezTo>
                    <a:cubicBezTo>
                      <a:pt x="3" y="19"/>
                      <a:pt x="3" y="19"/>
                      <a:pt x="3" y="19"/>
                    </a:cubicBezTo>
                    <a:cubicBezTo>
                      <a:pt x="3" y="20"/>
                      <a:pt x="3" y="21"/>
                      <a:pt x="4" y="22"/>
                    </a:cubicBezTo>
                    <a:cubicBezTo>
                      <a:pt x="1" y="23"/>
                      <a:pt x="1" y="23"/>
                      <a:pt x="1" y="23"/>
                    </a:cubicBezTo>
                    <a:cubicBezTo>
                      <a:pt x="1" y="23"/>
                      <a:pt x="1" y="23"/>
                      <a:pt x="1" y="24"/>
                    </a:cubicBezTo>
                    <a:cubicBezTo>
                      <a:pt x="1" y="24"/>
                      <a:pt x="1" y="24"/>
                      <a:pt x="1" y="24"/>
                    </a:cubicBezTo>
                    <a:cubicBezTo>
                      <a:pt x="1" y="25"/>
                      <a:pt x="1" y="25"/>
                      <a:pt x="2" y="25"/>
                    </a:cubicBezTo>
                    <a:cubicBezTo>
                      <a:pt x="4" y="24"/>
                      <a:pt x="4" y="24"/>
                      <a:pt x="4" y="24"/>
                    </a:cubicBezTo>
                    <a:cubicBezTo>
                      <a:pt x="5" y="25"/>
                      <a:pt x="5" y="26"/>
                      <a:pt x="6" y="26"/>
                    </a:cubicBezTo>
                    <a:cubicBezTo>
                      <a:pt x="4" y="28"/>
                      <a:pt x="4" y="28"/>
                      <a:pt x="4" y="28"/>
                    </a:cubicBezTo>
                    <a:cubicBezTo>
                      <a:pt x="3" y="29"/>
                      <a:pt x="3" y="29"/>
                      <a:pt x="4" y="29"/>
                    </a:cubicBezTo>
                    <a:cubicBezTo>
                      <a:pt x="4" y="30"/>
                      <a:pt x="4" y="30"/>
                      <a:pt x="4" y="30"/>
                    </a:cubicBezTo>
                    <a:cubicBezTo>
                      <a:pt x="4" y="30"/>
                      <a:pt x="5" y="30"/>
                      <a:pt x="5" y="30"/>
                    </a:cubicBezTo>
                    <a:cubicBezTo>
                      <a:pt x="7" y="28"/>
                      <a:pt x="7" y="28"/>
                      <a:pt x="7" y="28"/>
                    </a:cubicBezTo>
                    <a:cubicBezTo>
                      <a:pt x="8" y="29"/>
                      <a:pt x="9" y="29"/>
                      <a:pt x="9" y="30"/>
                    </a:cubicBezTo>
                    <a:cubicBezTo>
                      <a:pt x="8" y="32"/>
                      <a:pt x="8" y="32"/>
                      <a:pt x="8" y="32"/>
                    </a:cubicBezTo>
                    <a:cubicBezTo>
                      <a:pt x="8" y="33"/>
                      <a:pt x="8" y="33"/>
                      <a:pt x="8" y="33"/>
                    </a:cubicBezTo>
                    <a:cubicBezTo>
                      <a:pt x="9" y="34"/>
                      <a:pt x="9" y="34"/>
                      <a:pt x="9" y="34"/>
                    </a:cubicBezTo>
                    <a:cubicBezTo>
                      <a:pt x="9" y="34"/>
                      <a:pt x="10" y="34"/>
                      <a:pt x="10" y="33"/>
                    </a:cubicBezTo>
                    <a:cubicBezTo>
                      <a:pt x="11" y="31"/>
                      <a:pt x="11" y="31"/>
                      <a:pt x="11" y="31"/>
                    </a:cubicBezTo>
                    <a:cubicBezTo>
                      <a:pt x="12" y="32"/>
                      <a:pt x="13" y="32"/>
                      <a:pt x="14" y="32"/>
                    </a:cubicBezTo>
                    <a:cubicBezTo>
                      <a:pt x="14" y="35"/>
                      <a:pt x="14" y="35"/>
                      <a:pt x="14" y="35"/>
                    </a:cubicBezTo>
                    <a:cubicBezTo>
                      <a:pt x="14" y="35"/>
                      <a:pt x="14" y="35"/>
                      <a:pt x="14" y="35"/>
                    </a:cubicBezTo>
                    <a:cubicBezTo>
                      <a:pt x="15" y="36"/>
                      <a:pt x="15" y="36"/>
                      <a:pt x="15" y="36"/>
                    </a:cubicBezTo>
                    <a:cubicBezTo>
                      <a:pt x="15" y="36"/>
                      <a:pt x="15" y="36"/>
                      <a:pt x="16" y="35"/>
                    </a:cubicBezTo>
                    <a:cubicBezTo>
                      <a:pt x="16" y="33"/>
                      <a:pt x="16" y="33"/>
                      <a:pt x="16" y="33"/>
                    </a:cubicBezTo>
                    <a:cubicBezTo>
                      <a:pt x="17" y="33"/>
                      <a:pt x="17" y="33"/>
                      <a:pt x="18" y="33"/>
                    </a:cubicBezTo>
                    <a:cubicBezTo>
                      <a:pt x="18" y="33"/>
                      <a:pt x="18" y="33"/>
                      <a:pt x="19" y="33"/>
                    </a:cubicBezTo>
                    <a:cubicBezTo>
                      <a:pt x="20" y="35"/>
                      <a:pt x="20" y="35"/>
                      <a:pt x="20" y="35"/>
                    </a:cubicBezTo>
                    <a:cubicBezTo>
                      <a:pt x="20" y="36"/>
                      <a:pt x="20" y="36"/>
                      <a:pt x="20" y="36"/>
                    </a:cubicBezTo>
                    <a:cubicBezTo>
                      <a:pt x="21" y="36"/>
                      <a:pt x="21" y="36"/>
                      <a:pt x="21" y="36"/>
                    </a:cubicBezTo>
                    <a:cubicBezTo>
                      <a:pt x="21" y="35"/>
                      <a:pt x="22" y="35"/>
                      <a:pt x="22" y="35"/>
                    </a:cubicBezTo>
                    <a:cubicBezTo>
                      <a:pt x="21" y="32"/>
                      <a:pt x="21" y="32"/>
                      <a:pt x="21" y="32"/>
                    </a:cubicBezTo>
                    <a:cubicBezTo>
                      <a:pt x="22" y="32"/>
                      <a:pt x="23" y="32"/>
                      <a:pt x="24" y="31"/>
                    </a:cubicBezTo>
                    <a:cubicBezTo>
                      <a:pt x="25" y="34"/>
                      <a:pt x="25" y="34"/>
                      <a:pt x="25" y="34"/>
                    </a:cubicBezTo>
                    <a:cubicBezTo>
                      <a:pt x="25" y="34"/>
                      <a:pt x="26" y="34"/>
                      <a:pt x="26" y="34"/>
                    </a:cubicBezTo>
                    <a:cubicBezTo>
                      <a:pt x="27" y="33"/>
                      <a:pt x="27" y="33"/>
                      <a:pt x="27" y="33"/>
                    </a:cubicBezTo>
                    <a:cubicBezTo>
                      <a:pt x="27" y="33"/>
                      <a:pt x="27" y="33"/>
                      <a:pt x="27" y="33"/>
                    </a:cubicBezTo>
                    <a:cubicBezTo>
                      <a:pt x="26" y="30"/>
                      <a:pt x="26" y="30"/>
                      <a:pt x="26" y="30"/>
                    </a:cubicBezTo>
                    <a:cubicBezTo>
                      <a:pt x="27" y="30"/>
                      <a:pt x="27" y="29"/>
                      <a:pt x="28" y="28"/>
                    </a:cubicBezTo>
                    <a:cubicBezTo>
                      <a:pt x="30" y="30"/>
                      <a:pt x="30" y="30"/>
                      <a:pt x="30" y="30"/>
                    </a:cubicBezTo>
                    <a:cubicBezTo>
                      <a:pt x="30" y="30"/>
                      <a:pt x="31" y="30"/>
                      <a:pt x="31" y="30"/>
                    </a:cubicBezTo>
                    <a:cubicBezTo>
                      <a:pt x="31" y="29"/>
                      <a:pt x="31" y="29"/>
                      <a:pt x="31" y="29"/>
                    </a:cubicBezTo>
                    <a:cubicBezTo>
                      <a:pt x="32" y="29"/>
                      <a:pt x="32" y="29"/>
                      <a:pt x="31" y="28"/>
                    </a:cubicBezTo>
                    <a:cubicBezTo>
                      <a:pt x="30" y="26"/>
                      <a:pt x="30" y="26"/>
                      <a:pt x="30" y="26"/>
                    </a:cubicBezTo>
                    <a:cubicBezTo>
                      <a:pt x="30" y="26"/>
                      <a:pt x="30" y="25"/>
                      <a:pt x="31" y="24"/>
                    </a:cubicBezTo>
                    <a:cubicBezTo>
                      <a:pt x="33" y="25"/>
                      <a:pt x="33" y="25"/>
                      <a:pt x="33" y="25"/>
                    </a:cubicBezTo>
                    <a:cubicBezTo>
                      <a:pt x="34" y="25"/>
                      <a:pt x="34" y="25"/>
                      <a:pt x="34" y="25"/>
                    </a:cubicBezTo>
                    <a:cubicBezTo>
                      <a:pt x="34" y="24"/>
                      <a:pt x="34" y="24"/>
                      <a:pt x="34" y="24"/>
                    </a:cubicBezTo>
                    <a:cubicBezTo>
                      <a:pt x="35" y="24"/>
                      <a:pt x="34" y="23"/>
                      <a:pt x="34" y="23"/>
                    </a:cubicBezTo>
                    <a:cubicBezTo>
                      <a:pt x="32" y="22"/>
                      <a:pt x="32" y="22"/>
                      <a:pt x="32" y="22"/>
                    </a:cubicBezTo>
                    <a:cubicBezTo>
                      <a:pt x="32" y="21"/>
                      <a:pt x="32" y="20"/>
                      <a:pt x="32" y="19"/>
                    </a:cubicBezTo>
                    <a:cubicBezTo>
                      <a:pt x="35" y="19"/>
                      <a:pt x="35" y="19"/>
                      <a:pt x="35" y="19"/>
                    </a:cubicBezTo>
                    <a:cubicBezTo>
                      <a:pt x="35" y="19"/>
                      <a:pt x="35" y="19"/>
                      <a:pt x="35" y="19"/>
                    </a:cubicBezTo>
                    <a:cubicBezTo>
                      <a:pt x="35" y="18"/>
                      <a:pt x="35" y="18"/>
                      <a:pt x="35" y="18"/>
                    </a:cubicBezTo>
                    <a:cubicBezTo>
                      <a:pt x="35" y="17"/>
                      <a:pt x="35" y="17"/>
                      <a:pt x="35" y="17"/>
                    </a:cubicBezTo>
                    <a:cubicBezTo>
                      <a:pt x="32" y="17"/>
                      <a:pt x="32" y="17"/>
                      <a:pt x="32" y="17"/>
                    </a:cubicBezTo>
                    <a:cubicBezTo>
                      <a:pt x="32" y="16"/>
                      <a:pt x="32" y="15"/>
                      <a:pt x="32" y="14"/>
                    </a:cubicBezTo>
                    <a:cubicBezTo>
                      <a:pt x="34" y="13"/>
                      <a:pt x="34" y="13"/>
                      <a:pt x="34" y="13"/>
                    </a:cubicBezTo>
                    <a:cubicBezTo>
                      <a:pt x="34" y="13"/>
                      <a:pt x="35" y="13"/>
                      <a:pt x="34" y="12"/>
                    </a:cubicBezTo>
                    <a:cubicBezTo>
                      <a:pt x="34" y="12"/>
                      <a:pt x="34" y="12"/>
                      <a:pt x="34" y="12"/>
                    </a:cubicBezTo>
                    <a:cubicBezTo>
                      <a:pt x="34" y="11"/>
                      <a:pt x="34" y="11"/>
                      <a:pt x="33" y="11"/>
                    </a:cubicBezTo>
                    <a:cubicBezTo>
                      <a:pt x="31" y="12"/>
                      <a:pt x="31" y="12"/>
                      <a:pt x="31" y="12"/>
                    </a:cubicBezTo>
                    <a:cubicBezTo>
                      <a:pt x="31" y="11"/>
                      <a:pt x="30" y="10"/>
                      <a:pt x="30" y="10"/>
                    </a:cubicBezTo>
                    <a:cubicBezTo>
                      <a:pt x="32" y="8"/>
                      <a:pt x="32" y="8"/>
                      <a:pt x="32" y="8"/>
                    </a:cubicBezTo>
                    <a:cubicBezTo>
                      <a:pt x="32" y="8"/>
                      <a:pt x="32" y="7"/>
                      <a:pt x="32" y="7"/>
                    </a:cubicBezTo>
                    <a:cubicBezTo>
                      <a:pt x="31" y="6"/>
                      <a:pt x="31" y="6"/>
                      <a:pt x="31" y="6"/>
                    </a:cubicBezTo>
                    <a:cubicBezTo>
                      <a:pt x="31" y="6"/>
                      <a:pt x="30" y="6"/>
                      <a:pt x="30" y="6"/>
                    </a:cubicBezTo>
                    <a:close/>
                    <a:moveTo>
                      <a:pt x="5" y="18"/>
                    </a:moveTo>
                    <a:cubicBezTo>
                      <a:pt x="6" y="16"/>
                      <a:pt x="6" y="15"/>
                      <a:pt x="6" y="13"/>
                    </a:cubicBezTo>
                    <a:cubicBezTo>
                      <a:pt x="12" y="17"/>
                      <a:pt x="12" y="17"/>
                      <a:pt x="12" y="17"/>
                    </a:cubicBezTo>
                    <a:cubicBezTo>
                      <a:pt x="12" y="17"/>
                      <a:pt x="12" y="18"/>
                      <a:pt x="12" y="18"/>
                    </a:cubicBezTo>
                    <a:cubicBezTo>
                      <a:pt x="12" y="19"/>
                      <a:pt x="12" y="19"/>
                      <a:pt x="12" y="20"/>
                    </a:cubicBezTo>
                    <a:cubicBezTo>
                      <a:pt x="6" y="23"/>
                      <a:pt x="6" y="23"/>
                      <a:pt x="6" y="23"/>
                    </a:cubicBezTo>
                    <a:cubicBezTo>
                      <a:pt x="6" y="21"/>
                      <a:pt x="5" y="20"/>
                      <a:pt x="5" y="18"/>
                    </a:cubicBezTo>
                    <a:close/>
                    <a:moveTo>
                      <a:pt x="16" y="30"/>
                    </a:moveTo>
                    <a:cubicBezTo>
                      <a:pt x="13" y="30"/>
                      <a:pt x="10" y="28"/>
                      <a:pt x="8" y="25"/>
                    </a:cubicBezTo>
                    <a:cubicBezTo>
                      <a:pt x="13" y="22"/>
                      <a:pt x="13" y="22"/>
                      <a:pt x="13" y="22"/>
                    </a:cubicBezTo>
                    <a:cubicBezTo>
                      <a:pt x="14" y="23"/>
                      <a:pt x="15" y="23"/>
                      <a:pt x="16" y="24"/>
                    </a:cubicBezTo>
                    <a:lnTo>
                      <a:pt x="16" y="30"/>
                    </a:lnTo>
                    <a:close/>
                    <a:moveTo>
                      <a:pt x="19" y="30"/>
                    </a:moveTo>
                    <a:cubicBezTo>
                      <a:pt x="19" y="24"/>
                      <a:pt x="19" y="24"/>
                      <a:pt x="19" y="24"/>
                    </a:cubicBezTo>
                    <a:cubicBezTo>
                      <a:pt x="20" y="23"/>
                      <a:pt x="21" y="23"/>
                      <a:pt x="22" y="22"/>
                    </a:cubicBezTo>
                    <a:cubicBezTo>
                      <a:pt x="27" y="25"/>
                      <a:pt x="27" y="25"/>
                      <a:pt x="27" y="25"/>
                    </a:cubicBezTo>
                    <a:cubicBezTo>
                      <a:pt x="25" y="28"/>
                      <a:pt x="22" y="30"/>
                      <a:pt x="19" y="30"/>
                    </a:cubicBezTo>
                    <a:close/>
                    <a:moveTo>
                      <a:pt x="20" y="18"/>
                    </a:moveTo>
                    <a:cubicBezTo>
                      <a:pt x="20" y="19"/>
                      <a:pt x="19" y="21"/>
                      <a:pt x="18" y="21"/>
                    </a:cubicBezTo>
                    <a:cubicBezTo>
                      <a:pt x="16" y="21"/>
                      <a:pt x="15" y="19"/>
                      <a:pt x="15" y="18"/>
                    </a:cubicBezTo>
                    <a:cubicBezTo>
                      <a:pt x="15" y="17"/>
                      <a:pt x="16" y="16"/>
                      <a:pt x="18" y="16"/>
                    </a:cubicBezTo>
                    <a:cubicBezTo>
                      <a:pt x="19" y="16"/>
                      <a:pt x="20" y="17"/>
                      <a:pt x="20" y="18"/>
                    </a:cubicBezTo>
                    <a:close/>
                    <a:moveTo>
                      <a:pt x="13" y="14"/>
                    </a:moveTo>
                    <a:cubicBezTo>
                      <a:pt x="8" y="11"/>
                      <a:pt x="8" y="11"/>
                      <a:pt x="8" y="11"/>
                    </a:cubicBezTo>
                    <a:cubicBezTo>
                      <a:pt x="10" y="8"/>
                      <a:pt x="13" y="6"/>
                      <a:pt x="16" y="6"/>
                    </a:cubicBezTo>
                    <a:cubicBezTo>
                      <a:pt x="16" y="12"/>
                      <a:pt x="16" y="12"/>
                      <a:pt x="16" y="12"/>
                    </a:cubicBezTo>
                    <a:cubicBezTo>
                      <a:pt x="15" y="13"/>
                      <a:pt x="14" y="13"/>
                      <a:pt x="13" y="14"/>
                    </a:cubicBezTo>
                    <a:close/>
                    <a:moveTo>
                      <a:pt x="30" y="18"/>
                    </a:moveTo>
                    <a:cubicBezTo>
                      <a:pt x="30" y="20"/>
                      <a:pt x="29" y="21"/>
                      <a:pt x="29" y="23"/>
                    </a:cubicBezTo>
                    <a:cubicBezTo>
                      <a:pt x="23" y="20"/>
                      <a:pt x="23" y="20"/>
                      <a:pt x="23" y="20"/>
                    </a:cubicBezTo>
                    <a:cubicBezTo>
                      <a:pt x="23" y="19"/>
                      <a:pt x="23" y="19"/>
                      <a:pt x="23" y="18"/>
                    </a:cubicBezTo>
                    <a:cubicBezTo>
                      <a:pt x="23" y="18"/>
                      <a:pt x="23" y="17"/>
                      <a:pt x="23" y="17"/>
                    </a:cubicBezTo>
                    <a:cubicBezTo>
                      <a:pt x="29" y="13"/>
                      <a:pt x="29" y="13"/>
                      <a:pt x="29" y="13"/>
                    </a:cubicBezTo>
                    <a:cubicBezTo>
                      <a:pt x="29" y="15"/>
                      <a:pt x="30" y="16"/>
                      <a:pt x="30" y="18"/>
                    </a:cubicBezTo>
                    <a:close/>
                    <a:moveTo>
                      <a:pt x="27" y="11"/>
                    </a:moveTo>
                    <a:cubicBezTo>
                      <a:pt x="22" y="14"/>
                      <a:pt x="22" y="14"/>
                      <a:pt x="22" y="14"/>
                    </a:cubicBezTo>
                    <a:cubicBezTo>
                      <a:pt x="21" y="13"/>
                      <a:pt x="20" y="13"/>
                      <a:pt x="19" y="12"/>
                    </a:cubicBezTo>
                    <a:cubicBezTo>
                      <a:pt x="19" y="6"/>
                      <a:pt x="19" y="6"/>
                      <a:pt x="19" y="6"/>
                    </a:cubicBezTo>
                    <a:cubicBezTo>
                      <a:pt x="22" y="6"/>
                      <a:pt x="25" y="8"/>
                      <a:pt x="27" y="11"/>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4" name="Freeform 508">
                <a:extLst>
                  <a:ext uri="{FF2B5EF4-FFF2-40B4-BE49-F238E27FC236}">
                    <a16:creationId xmlns:a16="http://schemas.microsoft.com/office/drawing/2014/main" id="{4CACD7BF-8B49-4DBF-834E-83FB4D4801A8}"/>
                  </a:ext>
                </a:extLst>
              </p:cNvPr>
              <p:cNvSpPr>
                <a:spLocks/>
              </p:cNvSpPr>
              <p:nvPr/>
            </p:nvSpPr>
            <p:spPr bwMode="auto">
              <a:xfrm>
                <a:off x="5786438" y="2117729"/>
                <a:ext cx="28575" cy="38100"/>
              </a:xfrm>
              <a:custGeom>
                <a:avLst/>
                <a:gdLst>
                  <a:gd name="T0" fmla="*/ 2147483647 w 9"/>
                  <a:gd name="T1" fmla="*/ 0 h 12"/>
                  <a:gd name="T2" fmla="*/ 0 w 9"/>
                  <a:gd name="T3" fmla="*/ 2147483647 h 12"/>
                  <a:gd name="T4" fmla="*/ 2147483647 w 9"/>
                  <a:gd name="T5" fmla="*/ 2147483647 h 12"/>
                  <a:gd name="T6" fmla="*/ 2147483647 w 9"/>
                  <a:gd name="T7" fmla="*/ 2147483647 h 12"/>
                  <a:gd name="T8" fmla="*/ 2147483647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4" y="0"/>
                    </a:moveTo>
                    <a:cubicBezTo>
                      <a:pt x="2" y="0"/>
                      <a:pt x="0" y="3"/>
                      <a:pt x="0" y="6"/>
                    </a:cubicBezTo>
                    <a:cubicBezTo>
                      <a:pt x="0" y="10"/>
                      <a:pt x="2" y="12"/>
                      <a:pt x="5" y="12"/>
                    </a:cubicBezTo>
                    <a:cubicBezTo>
                      <a:pt x="7" y="12"/>
                      <a:pt x="9" y="9"/>
                      <a:pt x="9" y="6"/>
                    </a:cubicBezTo>
                    <a:cubicBezTo>
                      <a:pt x="9" y="3"/>
                      <a:pt x="7" y="0"/>
                      <a:pt x="4" y="0"/>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5" name="Freeform 509">
                <a:extLst>
                  <a:ext uri="{FF2B5EF4-FFF2-40B4-BE49-F238E27FC236}">
                    <a16:creationId xmlns:a16="http://schemas.microsoft.com/office/drawing/2014/main" id="{CBE32779-9EFD-4FE0-98FA-0A145DA6496E}"/>
                  </a:ext>
                </a:extLst>
              </p:cNvPr>
              <p:cNvSpPr>
                <a:spLocks noEditPoints="1"/>
              </p:cNvSpPr>
              <p:nvPr/>
            </p:nvSpPr>
            <p:spPr bwMode="auto">
              <a:xfrm>
                <a:off x="5754688" y="2085979"/>
                <a:ext cx="195263" cy="133350"/>
              </a:xfrm>
              <a:custGeom>
                <a:avLst/>
                <a:gdLst>
                  <a:gd name="T0" fmla="*/ 2147483647 w 61"/>
                  <a:gd name="T1" fmla="*/ 0 h 42"/>
                  <a:gd name="T2" fmla="*/ 2147483647 w 61"/>
                  <a:gd name="T3" fmla="*/ 0 h 42"/>
                  <a:gd name="T4" fmla="*/ 0 w 61"/>
                  <a:gd name="T5" fmla="*/ 2147483647 h 42"/>
                  <a:gd name="T6" fmla="*/ 0 w 61"/>
                  <a:gd name="T7" fmla="*/ 2147483647 h 42"/>
                  <a:gd name="T8" fmla="*/ 2147483647 w 61"/>
                  <a:gd name="T9" fmla="*/ 2147483647 h 42"/>
                  <a:gd name="T10" fmla="*/ 2147483647 w 61"/>
                  <a:gd name="T11" fmla="*/ 2147483647 h 42"/>
                  <a:gd name="T12" fmla="*/ 2147483647 w 61"/>
                  <a:gd name="T13" fmla="*/ 2147483647 h 42"/>
                  <a:gd name="T14" fmla="*/ 2147483647 w 61"/>
                  <a:gd name="T15" fmla="*/ 2147483647 h 42"/>
                  <a:gd name="T16" fmla="*/ 2147483647 w 61"/>
                  <a:gd name="T17" fmla="*/ 2147483647 h 42"/>
                  <a:gd name="T18" fmla="*/ 2147483647 w 61"/>
                  <a:gd name="T19" fmla="*/ 2147483647 h 42"/>
                  <a:gd name="T20" fmla="*/ 2147483647 w 61"/>
                  <a:gd name="T21" fmla="*/ 0 h 42"/>
                  <a:gd name="T22" fmla="*/ 2147483647 w 61"/>
                  <a:gd name="T23" fmla="*/ 2147483647 h 42"/>
                  <a:gd name="T24" fmla="*/ 2147483647 w 61"/>
                  <a:gd name="T25" fmla="*/ 2147483647 h 42"/>
                  <a:gd name="T26" fmla="*/ 2147483647 w 61"/>
                  <a:gd name="T27" fmla="*/ 2147483647 h 42"/>
                  <a:gd name="T28" fmla="*/ 2147483647 w 61"/>
                  <a:gd name="T29" fmla="*/ 2147483647 h 42"/>
                  <a:gd name="T30" fmla="*/ 2147483647 w 61"/>
                  <a:gd name="T31" fmla="*/ 2147483647 h 42"/>
                  <a:gd name="T32" fmla="*/ 2147483647 w 61"/>
                  <a:gd name="T33" fmla="*/ 2147483647 h 42"/>
                  <a:gd name="T34" fmla="*/ 2147483647 w 61"/>
                  <a:gd name="T35" fmla="*/ 2147483647 h 42"/>
                  <a:gd name="T36" fmla="*/ 2147483647 w 61"/>
                  <a:gd name="T37" fmla="*/ 2147483647 h 42"/>
                  <a:gd name="T38" fmla="*/ 2147483647 w 61"/>
                  <a:gd name="T39" fmla="*/ 2147483647 h 42"/>
                  <a:gd name="T40" fmla="*/ 2147483647 w 61"/>
                  <a:gd name="T41" fmla="*/ 2147483647 h 42"/>
                  <a:gd name="T42" fmla="*/ 2147483647 w 61"/>
                  <a:gd name="T43" fmla="*/ 2147483647 h 42"/>
                  <a:gd name="T44" fmla="*/ 2147483647 w 61"/>
                  <a:gd name="T45" fmla="*/ 2147483647 h 42"/>
                  <a:gd name="T46" fmla="*/ 2147483647 w 61"/>
                  <a:gd name="T47" fmla="*/ 2147483647 h 42"/>
                  <a:gd name="T48" fmla="*/ 2147483647 w 61"/>
                  <a:gd name="T49" fmla="*/ 2147483647 h 42"/>
                  <a:gd name="T50" fmla="*/ 2147483647 w 61"/>
                  <a:gd name="T51" fmla="*/ 2147483647 h 42"/>
                  <a:gd name="T52" fmla="*/ 2147483647 w 61"/>
                  <a:gd name="T53" fmla="*/ 2147483647 h 42"/>
                  <a:gd name="T54" fmla="*/ 2147483647 w 61"/>
                  <a:gd name="T55" fmla="*/ 2147483647 h 42"/>
                  <a:gd name="T56" fmla="*/ 2147483647 w 61"/>
                  <a:gd name="T57" fmla="*/ 2147483647 h 42"/>
                  <a:gd name="T58" fmla="*/ 2147483647 w 61"/>
                  <a:gd name="T59" fmla="*/ 2147483647 h 42"/>
                  <a:gd name="T60" fmla="*/ 2147483647 w 61"/>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 h="42">
                    <a:moveTo>
                      <a:pt x="60" y="0"/>
                    </a:moveTo>
                    <a:cubicBezTo>
                      <a:pt x="1" y="0"/>
                      <a:pt x="1" y="0"/>
                      <a:pt x="1" y="0"/>
                    </a:cubicBezTo>
                    <a:cubicBezTo>
                      <a:pt x="0" y="0"/>
                      <a:pt x="0" y="1"/>
                      <a:pt x="0" y="1"/>
                    </a:cubicBezTo>
                    <a:cubicBezTo>
                      <a:pt x="0" y="42"/>
                      <a:pt x="0" y="42"/>
                      <a:pt x="0" y="42"/>
                    </a:cubicBezTo>
                    <a:cubicBezTo>
                      <a:pt x="0" y="42"/>
                      <a:pt x="0" y="42"/>
                      <a:pt x="1" y="42"/>
                    </a:cubicBezTo>
                    <a:cubicBezTo>
                      <a:pt x="36" y="42"/>
                      <a:pt x="36" y="42"/>
                      <a:pt x="36" y="42"/>
                    </a:cubicBezTo>
                    <a:cubicBezTo>
                      <a:pt x="36" y="41"/>
                      <a:pt x="36" y="39"/>
                      <a:pt x="36" y="37"/>
                    </a:cubicBezTo>
                    <a:cubicBezTo>
                      <a:pt x="36" y="27"/>
                      <a:pt x="44" y="18"/>
                      <a:pt x="55" y="18"/>
                    </a:cubicBezTo>
                    <a:cubicBezTo>
                      <a:pt x="57" y="18"/>
                      <a:pt x="59" y="18"/>
                      <a:pt x="61" y="19"/>
                    </a:cubicBezTo>
                    <a:cubicBezTo>
                      <a:pt x="61" y="1"/>
                      <a:pt x="61" y="1"/>
                      <a:pt x="61" y="1"/>
                    </a:cubicBezTo>
                    <a:cubicBezTo>
                      <a:pt x="61" y="1"/>
                      <a:pt x="61" y="0"/>
                      <a:pt x="60" y="0"/>
                    </a:cubicBezTo>
                    <a:close/>
                    <a:moveTo>
                      <a:pt x="14" y="25"/>
                    </a:moveTo>
                    <a:cubicBezTo>
                      <a:pt x="9" y="25"/>
                      <a:pt x="6" y="21"/>
                      <a:pt x="6" y="16"/>
                    </a:cubicBezTo>
                    <a:cubicBezTo>
                      <a:pt x="6" y="11"/>
                      <a:pt x="9" y="7"/>
                      <a:pt x="15" y="7"/>
                    </a:cubicBezTo>
                    <a:cubicBezTo>
                      <a:pt x="20" y="7"/>
                      <a:pt x="23" y="11"/>
                      <a:pt x="23" y="16"/>
                    </a:cubicBezTo>
                    <a:cubicBezTo>
                      <a:pt x="23" y="22"/>
                      <a:pt x="20" y="25"/>
                      <a:pt x="14" y="25"/>
                    </a:cubicBezTo>
                    <a:close/>
                    <a:moveTo>
                      <a:pt x="30" y="25"/>
                    </a:moveTo>
                    <a:cubicBezTo>
                      <a:pt x="28" y="25"/>
                      <a:pt x="26" y="25"/>
                      <a:pt x="25" y="24"/>
                    </a:cubicBezTo>
                    <a:cubicBezTo>
                      <a:pt x="26" y="21"/>
                      <a:pt x="26" y="21"/>
                      <a:pt x="26" y="21"/>
                    </a:cubicBezTo>
                    <a:cubicBezTo>
                      <a:pt x="27" y="21"/>
                      <a:pt x="29" y="22"/>
                      <a:pt x="31" y="22"/>
                    </a:cubicBezTo>
                    <a:cubicBezTo>
                      <a:pt x="32" y="22"/>
                      <a:pt x="33" y="21"/>
                      <a:pt x="33" y="20"/>
                    </a:cubicBezTo>
                    <a:cubicBezTo>
                      <a:pt x="33" y="19"/>
                      <a:pt x="33" y="18"/>
                      <a:pt x="30" y="17"/>
                    </a:cubicBezTo>
                    <a:cubicBezTo>
                      <a:pt x="27" y="16"/>
                      <a:pt x="25" y="15"/>
                      <a:pt x="25" y="12"/>
                    </a:cubicBezTo>
                    <a:cubicBezTo>
                      <a:pt x="25" y="9"/>
                      <a:pt x="28" y="7"/>
                      <a:pt x="32" y="7"/>
                    </a:cubicBezTo>
                    <a:cubicBezTo>
                      <a:pt x="34" y="7"/>
                      <a:pt x="36" y="7"/>
                      <a:pt x="37" y="8"/>
                    </a:cubicBezTo>
                    <a:cubicBezTo>
                      <a:pt x="36" y="11"/>
                      <a:pt x="36" y="11"/>
                      <a:pt x="36" y="11"/>
                    </a:cubicBezTo>
                    <a:cubicBezTo>
                      <a:pt x="35" y="10"/>
                      <a:pt x="34" y="10"/>
                      <a:pt x="32" y="10"/>
                    </a:cubicBezTo>
                    <a:cubicBezTo>
                      <a:pt x="30" y="10"/>
                      <a:pt x="30" y="11"/>
                      <a:pt x="30" y="12"/>
                    </a:cubicBezTo>
                    <a:cubicBezTo>
                      <a:pt x="30" y="13"/>
                      <a:pt x="31" y="13"/>
                      <a:pt x="33" y="14"/>
                    </a:cubicBezTo>
                    <a:cubicBezTo>
                      <a:pt x="36" y="15"/>
                      <a:pt x="38" y="17"/>
                      <a:pt x="38" y="20"/>
                    </a:cubicBezTo>
                    <a:cubicBezTo>
                      <a:pt x="38" y="23"/>
                      <a:pt x="35" y="25"/>
                      <a:pt x="30" y="25"/>
                    </a:cubicBez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6" name="Freeform 510">
                <a:extLst>
                  <a:ext uri="{FF2B5EF4-FFF2-40B4-BE49-F238E27FC236}">
                    <a16:creationId xmlns:a16="http://schemas.microsoft.com/office/drawing/2014/main" id="{008D4BD1-D688-46FB-91EC-D83FFA28D343}"/>
                  </a:ext>
                </a:extLst>
              </p:cNvPr>
              <p:cNvSpPr>
                <a:spLocks noEditPoints="1"/>
              </p:cNvSpPr>
              <p:nvPr/>
            </p:nvSpPr>
            <p:spPr bwMode="auto">
              <a:xfrm>
                <a:off x="5657850"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5" y="230"/>
                    </a:moveTo>
                    <a:lnTo>
                      <a:pt x="228" y="230"/>
                    </a:lnTo>
                    <a:lnTo>
                      <a:pt x="228" y="17"/>
                    </a:lnTo>
                    <a:lnTo>
                      <a:pt x="164" y="17"/>
                    </a:lnTo>
                    <a:lnTo>
                      <a:pt x="164" y="71"/>
                    </a:lnTo>
                    <a:lnTo>
                      <a:pt x="81" y="71"/>
                    </a:lnTo>
                    <a:lnTo>
                      <a:pt x="81" y="17"/>
                    </a:lnTo>
                    <a:lnTo>
                      <a:pt x="15" y="17"/>
                    </a:lnTo>
                    <a:lnTo>
                      <a:pt x="15" y="230"/>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7" name="Freeform 511">
                <a:extLst>
                  <a:ext uri="{FF2B5EF4-FFF2-40B4-BE49-F238E27FC236}">
                    <a16:creationId xmlns:a16="http://schemas.microsoft.com/office/drawing/2014/main" id="{7946BE6D-99C4-4518-A722-DB72F8450CD5}"/>
                  </a:ext>
                </a:extLst>
              </p:cNvPr>
              <p:cNvSpPr>
                <a:spLocks/>
              </p:cNvSpPr>
              <p:nvPr/>
            </p:nvSpPr>
            <p:spPr bwMode="auto">
              <a:xfrm>
                <a:off x="5716588" y="1635128"/>
                <a:ext cx="207963" cy="207963"/>
              </a:xfrm>
              <a:custGeom>
                <a:avLst/>
                <a:gdLst>
                  <a:gd name="T0" fmla="*/ 2147483647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2147483647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0 h 65"/>
                  <a:gd name="T32" fmla="*/ 2147483647 w 65"/>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24" y="8"/>
                    </a:moveTo>
                    <a:cubicBezTo>
                      <a:pt x="24" y="20"/>
                      <a:pt x="24" y="20"/>
                      <a:pt x="24" y="20"/>
                    </a:cubicBezTo>
                    <a:cubicBezTo>
                      <a:pt x="24" y="46"/>
                      <a:pt x="24" y="46"/>
                      <a:pt x="24" y="46"/>
                    </a:cubicBezTo>
                    <a:cubicBezTo>
                      <a:pt x="21" y="44"/>
                      <a:pt x="16" y="44"/>
                      <a:pt x="11" y="46"/>
                    </a:cubicBezTo>
                    <a:cubicBezTo>
                      <a:pt x="4" y="49"/>
                      <a:pt x="0" y="54"/>
                      <a:pt x="1" y="59"/>
                    </a:cubicBezTo>
                    <a:cubicBezTo>
                      <a:pt x="3" y="64"/>
                      <a:pt x="10" y="65"/>
                      <a:pt x="17" y="63"/>
                    </a:cubicBezTo>
                    <a:cubicBezTo>
                      <a:pt x="23" y="60"/>
                      <a:pt x="27" y="56"/>
                      <a:pt x="27" y="51"/>
                    </a:cubicBezTo>
                    <a:cubicBezTo>
                      <a:pt x="27" y="20"/>
                      <a:pt x="27" y="20"/>
                      <a:pt x="27" y="20"/>
                    </a:cubicBezTo>
                    <a:cubicBezTo>
                      <a:pt x="62" y="13"/>
                      <a:pt x="62" y="13"/>
                      <a:pt x="62" y="13"/>
                    </a:cubicBezTo>
                    <a:cubicBezTo>
                      <a:pt x="62" y="39"/>
                      <a:pt x="62" y="39"/>
                      <a:pt x="62" y="39"/>
                    </a:cubicBezTo>
                    <a:cubicBezTo>
                      <a:pt x="59" y="38"/>
                      <a:pt x="54" y="37"/>
                      <a:pt x="49" y="39"/>
                    </a:cubicBezTo>
                    <a:cubicBezTo>
                      <a:pt x="42" y="42"/>
                      <a:pt x="37" y="47"/>
                      <a:pt x="39" y="52"/>
                    </a:cubicBezTo>
                    <a:cubicBezTo>
                      <a:pt x="41" y="57"/>
                      <a:pt x="48" y="58"/>
                      <a:pt x="55" y="56"/>
                    </a:cubicBezTo>
                    <a:cubicBezTo>
                      <a:pt x="61" y="53"/>
                      <a:pt x="65" y="49"/>
                      <a:pt x="65" y="44"/>
                    </a:cubicBezTo>
                    <a:cubicBezTo>
                      <a:pt x="65" y="13"/>
                      <a:pt x="65" y="13"/>
                      <a:pt x="65" y="13"/>
                    </a:cubicBezTo>
                    <a:cubicBezTo>
                      <a:pt x="65" y="0"/>
                      <a:pt x="65" y="0"/>
                      <a:pt x="65" y="0"/>
                    </a:cubicBezTo>
                    <a:lnTo>
                      <a:pt x="24" y="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8" name="Freeform 512">
                <a:extLst>
                  <a:ext uri="{FF2B5EF4-FFF2-40B4-BE49-F238E27FC236}">
                    <a16:creationId xmlns:a16="http://schemas.microsoft.com/office/drawing/2014/main" id="{406C1ACC-8A13-4BB7-9340-9AE3327AFBDD}"/>
                  </a:ext>
                </a:extLst>
              </p:cNvPr>
              <p:cNvSpPr>
                <a:spLocks noEditPoints="1"/>
              </p:cNvSpPr>
              <p:nvPr/>
            </p:nvSpPr>
            <p:spPr bwMode="auto">
              <a:xfrm>
                <a:off x="5657850"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sp>
            <p:nvSpPr>
              <p:cNvPr id="99" name="Freeform 513">
                <a:extLst>
                  <a:ext uri="{FF2B5EF4-FFF2-40B4-BE49-F238E27FC236}">
                    <a16:creationId xmlns:a16="http://schemas.microsoft.com/office/drawing/2014/main" id="{D2ED002D-5A91-428D-B21D-BE9D0CCFB121}"/>
                  </a:ext>
                </a:extLst>
              </p:cNvPr>
              <p:cNvSpPr>
                <a:spLocks noEditPoints="1"/>
              </p:cNvSpPr>
              <p:nvPr/>
            </p:nvSpPr>
            <p:spPr bwMode="auto">
              <a:xfrm>
                <a:off x="5738813" y="2533655"/>
                <a:ext cx="236538" cy="180975"/>
              </a:xfrm>
              <a:custGeom>
                <a:avLst/>
                <a:gdLst>
                  <a:gd name="T0" fmla="*/ 0 w 74"/>
                  <a:gd name="T1" fmla="*/ 2147483647 h 57"/>
                  <a:gd name="T2" fmla="*/ 2147483647 w 74"/>
                  <a:gd name="T3" fmla="*/ 0 h 57"/>
                  <a:gd name="T4" fmla="*/ 2147483647 w 74"/>
                  <a:gd name="T5" fmla="*/ 2147483647 h 57"/>
                  <a:gd name="T6" fmla="*/ 2147483647 w 74"/>
                  <a:gd name="T7" fmla="*/ 2147483647 h 57"/>
                  <a:gd name="T8" fmla="*/ 2147483647 w 74"/>
                  <a:gd name="T9" fmla="*/ 2147483647 h 57"/>
                  <a:gd name="T10" fmla="*/ 2147483647 w 74"/>
                  <a:gd name="T11" fmla="*/ 2147483647 h 57"/>
                  <a:gd name="T12" fmla="*/ 2147483647 w 74"/>
                  <a:gd name="T13" fmla="*/ 2147483647 h 57"/>
                  <a:gd name="T14" fmla="*/ 2147483647 w 74"/>
                  <a:gd name="T15" fmla="*/ 2147483647 h 57"/>
                  <a:gd name="T16" fmla="*/ 2147483647 w 74"/>
                  <a:gd name="T17" fmla="*/ 2147483647 h 57"/>
                  <a:gd name="T18" fmla="*/ 2147483647 w 74"/>
                  <a:gd name="T19" fmla="*/ 2147483647 h 57"/>
                  <a:gd name="T20" fmla="*/ 2147483647 w 74"/>
                  <a:gd name="T21" fmla="*/ 2147483647 h 57"/>
                  <a:gd name="T22" fmla="*/ 2147483647 w 74"/>
                  <a:gd name="T23" fmla="*/ 2147483647 h 57"/>
                  <a:gd name="T24" fmla="*/ 2147483647 w 74"/>
                  <a:gd name="T25" fmla="*/ 2147483647 h 57"/>
                  <a:gd name="T26" fmla="*/ 2147483647 w 74"/>
                  <a:gd name="T27" fmla="*/ 2147483647 h 57"/>
                  <a:gd name="T28" fmla="*/ 2147483647 w 74"/>
                  <a:gd name="T29" fmla="*/ 2147483647 h 57"/>
                  <a:gd name="T30" fmla="*/ 2147483647 w 74"/>
                  <a:gd name="T31" fmla="*/ 2147483647 h 57"/>
                  <a:gd name="T32" fmla="*/ 2147483647 w 74"/>
                  <a:gd name="T33" fmla="*/ 2147483647 h 57"/>
                  <a:gd name="T34" fmla="*/ 2147483647 w 74"/>
                  <a:gd name="T35" fmla="*/ 2147483647 h 57"/>
                  <a:gd name="T36" fmla="*/ 2147483647 w 74"/>
                  <a:gd name="T37" fmla="*/ 2147483647 h 57"/>
                  <a:gd name="T38" fmla="*/ 2147483647 w 74"/>
                  <a:gd name="T39" fmla="*/ 2147483647 h 57"/>
                  <a:gd name="T40" fmla="*/ 2147483647 w 74"/>
                  <a:gd name="T41" fmla="*/ 2147483647 h 57"/>
                  <a:gd name="T42" fmla="*/ 2147483647 w 74"/>
                  <a:gd name="T43" fmla="*/ 2147483647 h 57"/>
                  <a:gd name="T44" fmla="*/ 2147483647 w 74"/>
                  <a:gd name="T45" fmla="*/ 2147483647 h 57"/>
                  <a:gd name="T46" fmla="*/ 2147483647 w 74"/>
                  <a:gd name="T47" fmla="*/ 2147483647 h 57"/>
                  <a:gd name="T48" fmla="*/ 2147483647 w 74"/>
                  <a:gd name="T49" fmla="*/ 2147483647 h 57"/>
                  <a:gd name="T50" fmla="*/ 2147483647 w 74"/>
                  <a:gd name="T51" fmla="*/ 2147483647 h 57"/>
                  <a:gd name="T52" fmla="*/ 2147483647 w 74"/>
                  <a:gd name="T53" fmla="*/ 2147483647 h 57"/>
                  <a:gd name="T54" fmla="*/ 2147483647 w 74"/>
                  <a:gd name="T55" fmla="*/ 2147483647 h 57"/>
                  <a:gd name="T56" fmla="*/ 2147483647 w 74"/>
                  <a:gd name="T57" fmla="*/ 2147483647 h 57"/>
                  <a:gd name="T58" fmla="*/ 2147483647 w 74"/>
                  <a:gd name="T59" fmla="*/ 2147483647 h 57"/>
                  <a:gd name="T60" fmla="*/ 2147483647 w 74"/>
                  <a:gd name="T61" fmla="*/ 2147483647 h 57"/>
                  <a:gd name="T62" fmla="*/ 2147483647 w 74"/>
                  <a:gd name="T63" fmla="*/ 2147483647 h 57"/>
                  <a:gd name="T64" fmla="*/ 2147483647 w 74"/>
                  <a:gd name="T65" fmla="*/ 2147483647 h 57"/>
                  <a:gd name="T66" fmla="*/ 2147483647 w 74"/>
                  <a:gd name="T67" fmla="*/ 2147483647 h 57"/>
                  <a:gd name="T68" fmla="*/ 2147483647 w 74"/>
                  <a:gd name="T69" fmla="*/ 2147483647 h 57"/>
                  <a:gd name="T70" fmla="*/ 2147483647 w 74"/>
                  <a:gd name="T71" fmla="*/ 2147483647 h 57"/>
                  <a:gd name="T72" fmla="*/ 2147483647 w 74"/>
                  <a:gd name="T73" fmla="*/ 2147483647 h 57"/>
                  <a:gd name="T74" fmla="*/ 2147483647 w 74"/>
                  <a:gd name="T75" fmla="*/ 2147483647 h 57"/>
                  <a:gd name="T76" fmla="*/ 2147483647 w 74"/>
                  <a:gd name="T77" fmla="*/ 2147483647 h 57"/>
                  <a:gd name="T78" fmla="*/ 2147483647 w 74"/>
                  <a:gd name="T79" fmla="*/ 2147483647 h 57"/>
                  <a:gd name="T80" fmla="*/ 2147483647 w 74"/>
                  <a:gd name="T81" fmla="*/ 2147483647 h 57"/>
                  <a:gd name="T82" fmla="*/ 2147483647 w 74"/>
                  <a:gd name="T83" fmla="*/ 2147483647 h 57"/>
                  <a:gd name="T84" fmla="*/ 2147483647 w 74"/>
                  <a:gd name="T85" fmla="*/ 2147483647 h 57"/>
                  <a:gd name="T86" fmla="*/ 2147483647 w 74"/>
                  <a:gd name="T87" fmla="*/ 2147483647 h 57"/>
                  <a:gd name="T88" fmla="*/ 2147483647 w 74"/>
                  <a:gd name="T89" fmla="*/ 2147483647 h 57"/>
                  <a:gd name="T90" fmla="*/ 2147483647 w 74"/>
                  <a:gd name="T91" fmla="*/ 2147483647 h 57"/>
                  <a:gd name="T92" fmla="*/ 2147483647 w 74"/>
                  <a:gd name="T93" fmla="*/ 2147483647 h 57"/>
                  <a:gd name="T94" fmla="*/ 2147483647 w 74"/>
                  <a:gd name="T95" fmla="*/ 2147483647 h 57"/>
                  <a:gd name="T96" fmla="*/ 2147483647 w 74"/>
                  <a:gd name="T97" fmla="*/ 2147483647 h 57"/>
                  <a:gd name="T98" fmla="*/ 2147483647 w 74"/>
                  <a:gd name="T99" fmla="*/ 2147483647 h 57"/>
                  <a:gd name="T100" fmla="*/ 2147483647 w 74"/>
                  <a:gd name="T101" fmla="*/ 2147483647 h 57"/>
                  <a:gd name="T102" fmla="*/ 2147483647 w 74"/>
                  <a:gd name="T103" fmla="*/ 2147483647 h 57"/>
                  <a:gd name="T104" fmla="*/ 2147483647 w 74"/>
                  <a:gd name="T105" fmla="*/ 2147483647 h 57"/>
                  <a:gd name="T106" fmla="*/ 2147483647 w 74"/>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57">
                    <a:moveTo>
                      <a:pt x="0" y="0"/>
                    </a:moveTo>
                    <a:cubicBezTo>
                      <a:pt x="0" y="57"/>
                      <a:pt x="0" y="57"/>
                      <a:pt x="0" y="57"/>
                    </a:cubicBezTo>
                    <a:cubicBezTo>
                      <a:pt x="74" y="57"/>
                      <a:pt x="74" y="57"/>
                      <a:pt x="74" y="57"/>
                    </a:cubicBezTo>
                    <a:cubicBezTo>
                      <a:pt x="74" y="0"/>
                      <a:pt x="74" y="0"/>
                      <a:pt x="74" y="0"/>
                    </a:cubicBezTo>
                    <a:lnTo>
                      <a:pt x="0" y="0"/>
                    </a:lnTo>
                    <a:close/>
                    <a:moveTo>
                      <a:pt x="58" y="4"/>
                    </a:moveTo>
                    <a:cubicBezTo>
                      <a:pt x="63" y="4"/>
                      <a:pt x="63" y="4"/>
                      <a:pt x="63" y="4"/>
                    </a:cubicBezTo>
                    <a:cubicBezTo>
                      <a:pt x="63" y="9"/>
                      <a:pt x="63" y="9"/>
                      <a:pt x="63" y="9"/>
                    </a:cubicBezTo>
                    <a:cubicBezTo>
                      <a:pt x="58" y="9"/>
                      <a:pt x="58" y="9"/>
                      <a:pt x="58" y="9"/>
                    </a:cubicBezTo>
                    <a:lnTo>
                      <a:pt x="58" y="4"/>
                    </a:lnTo>
                    <a:close/>
                    <a:moveTo>
                      <a:pt x="39" y="4"/>
                    </a:moveTo>
                    <a:cubicBezTo>
                      <a:pt x="45" y="4"/>
                      <a:pt x="45" y="4"/>
                      <a:pt x="45" y="4"/>
                    </a:cubicBezTo>
                    <a:cubicBezTo>
                      <a:pt x="45" y="9"/>
                      <a:pt x="45" y="9"/>
                      <a:pt x="45" y="9"/>
                    </a:cubicBezTo>
                    <a:cubicBezTo>
                      <a:pt x="39" y="9"/>
                      <a:pt x="39" y="9"/>
                      <a:pt x="39" y="9"/>
                    </a:cubicBezTo>
                    <a:lnTo>
                      <a:pt x="39" y="4"/>
                    </a:lnTo>
                    <a:close/>
                    <a:moveTo>
                      <a:pt x="30" y="4"/>
                    </a:moveTo>
                    <a:cubicBezTo>
                      <a:pt x="36" y="4"/>
                      <a:pt x="36" y="4"/>
                      <a:pt x="36" y="4"/>
                    </a:cubicBezTo>
                    <a:cubicBezTo>
                      <a:pt x="36" y="9"/>
                      <a:pt x="36" y="9"/>
                      <a:pt x="36" y="9"/>
                    </a:cubicBezTo>
                    <a:cubicBezTo>
                      <a:pt x="30" y="9"/>
                      <a:pt x="30" y="9"/>
                      <a:pt x="30" y="9"/>
                    </a:cubicBezTo>
                    <a:lnTo>
                      <a:pt x="30" y="4"/>
                    </a:lnTo>
                    <a:close/>
                    <a:moveTo>
                      <a:pt x="21" y="4"/>
                    </a:moveTo>
                    <a:cubicBezTo>
                      <a:pt x="26" y="4"/>
                      <a:pt x="26" y="4"/>
                      <a:pt x="26" y="4"/>
                    </a:cubicBezTo>
                    <a:cubicBezTo>
                      <a:pt x="26" y="9"/>
                      <a:pt x="26" y="9"/>
                      <a:pt x="26" y="9"/>
                    </a:cubicBezTo>
                    <a:cubicBezTo>
                      <a:pt x="21" y="9"/>
                      <a:pt x="21" y="9"/>
                      <a:pt x="21" y="9"/>
                    </a:cubicBezTo>
                    <a:lnTo>
                      <a:pt x="21" y="4"/>
                    </a:lnTo>
                    <a:close/>
                    <a:moveTo>
                      <a:pt x="11" y="4"/>
                    </a:moveTo>
                    <a:cubicBezTo>
                      <a:pt x="17" y="4"/>
                      <a:pt x="17" y="4"/>
                      <a:pt x="17" y="4"/>
                    </a:cubicBezTo>
                    <a:cubicBezTo>
                      <a:pt x="17" y="9"/>
                      <a:pt x="17" y="9"/>
                      <a:pt x="17" y="9"/>
                    </a:cubicBezTo>
                    <a:cubicBezTo>
                      <a:pt x="11" y="9"/>
                      <a:pt x="11" y="9"/>
                      <a:pt x="11" y="9"/>
                    </a:cubicBezTo>
                    <a:lnTo>
                      <a:pt x="11" y="4"/>
                    </a:lnTo>
                    <a:close/>
                    <a:moveTo>
                      <a:pt x="2" y="4"/>
                    </a:moveTo>
                    <a:cubicBezTo>
                      <a:pt x="8" y="4"/>
                      <a:pt x="8" y="4"/>
                      <a:pt x="8" y="4"/>
                    </a:cubicBezTo>
                    <a:cubicBezTo>
                      <a:pt x="8" y="9"/>
                      <a:pt x="8" y="9"/>
                      <a:pt x="8" y="9"/>
                    </a:cubicBezTo>
                    <a:cubicBezTo>
                      <a:pt x="2" y="9"/>
                      <a:pt x="2" y="9"/>
                      <a:pt x="2" y="9"/>
                    </a:cubicBezTo>
                    <a:lnTo>
                      <a:pt x="2" y="4"/>
                    </a:lnTo>
                    <a:close/>
                    <a:moveTo>
                      <a:pt x="8" y="53"/>
                    </a:moveTo>
                    <a:cubicBezTo>
                      <a:pt x="2" y="53"/>
                      <a:pt x="2" y="53"/>
                      <a:pt x="2" y="53"/>
                    </a:cubicBezTo>
                    <a:cubicBezTo>
                      <a:pt x="2" y="48"/>
                      <a:pt x="2" y="48"/>
                      <a:pt x="2" y="48"/>
                    </a:cubicBezTo>
                    <a:cubicBezTo>
                      <a:pt x="2" y="47"/>
                      <a:pt x="2" y="47"/>
                      <a:pt x="2" y="47"/>
                    </a:cubicBezTo>
                    <a:cubicBezTo>
                      <a:pt x="8" y="47"/>
                      <a:pt x="8" y="47"/>
                      <a:pt x="8" y="47"/>
                    </a:cubicBezTo>
                    <a:lnTo>
                      <a:pt x="8" y="53"/>
                    </a:lnTo>
                    <a:close/>
                    <a:moveTo>
                      <a:pt x="17" y="53"/>
                    </a:moveTo>
                    <a:cubicBezTo>
                      <a:pt x="11" y="53"/>
                      <a:pt x="11" y="53"/>
                      <a:pt x="11" y="53"/>
                    </a:cubicBezTo>
                    <a:cubicBezTo>
                      <a:pt x="11" y="47"/>
                      <a:pt x="11" y="47"/>
                      <a:pt x="11" y="47"/>
                    </a:cubicBezTo>
                    <a:cubicBezTo>
                      <a:pt x="17" y="47"/>
                      <a:pt x="17" y="47"/>
                      <a:pt x="17" y="47"/>
                    </a:cubicBezTo>
                    <a:lnTo>
                      <a:pt x="17" y="53"/>
                    </a:lnTo>
                    <a:close/>
                    <a:moveTo>
                      <a:pt x="18" y="39"/>
                    </a:moveTo>
                    <a:cubicBezTo>
                      <a:pt x="18" y="41"/>
                      <a:pt x="16" y="44"/>
                      <a:pt x="13" y="44"/>
                    </a:cubicBezTo>
                    <a:cubicBezTo>
                      <a:pt x="2" y="44"/>
                      <a:pt x="2" y="44"/>
                      <a:pt x="2" y="44"/>
                    </a:cubicBezTo>
                    <a:cubicBezTo>
                      <a:pt x="2" y="13"/>
                      <a:pt x="2" y="13"/>
                      <a:pt x="2" y="13"/>
                    </a:cubicBezTo>
                    <a:cubicBezTo>
                      <a:pt x="13" y="13"/>
                      <a:pt x="13" y="13"/>
                      <a:pt x="13" y="13"/>
                    </a:cubicBezTo>
                    <a:cubicBezTo>
                      <a:pt x="16" y="13"/>
                      <a:pt x="18" y="15"/>
                      <a:pt x="18" y="18"/>
                    </a:cubicBezTo>
                    <a:lnTo>
                      <a:pt x="18" y="39"/>
                    </a:lnTo>
                    <a:close/>
                    <a:moveTo>
                      <a:pt x="26" y="53"/>
                    </a:moveTo>
                    <a:cubicBezTo>
                      <a:pt x="21" y="53"/>
                      <a:pt x="21" y="53"/>
                      <a:pt x="21" y="53"/>
                    </a:cubicBezTo>
                    <a:cubicBezTo>
                      <a:pt x="21" y="47"/>
                      <a:pt x="21" y="47"/>
                      <a:pt x="21" y="47"/>
                    </a:cubicBezTo>
                    <a:cubicBezTo>
                      <a:pt x="26" y="47"/>
                      <a:pt x="26" y="47"/>
                      <a:pt x="26" y="47"/>
                    </a:cubicBezTo>
                    <a:lnTo>
                      <a:pt x="26" y="53"/>
                    </a:lnTo>
                    <a:close/>
                    <a:moveTo>
                      <a:pt x="36" y="53"/>
                    </a:moveTo>
                    <a:cubicBezTo>
                      <a:pt x="30" y="53"/>
                      <a:pt x="30" y="53"/>
                      <a:pt x="30" y="53"/>
                    </a:cubicBezTo>
                    <a:cubicBezTo>
                      <a:pt x="30" y="47"/>
                      <a:pt x="30" y="47"/>
                      <a:pt x="30" y="47"/>
                    </a:cubicBezTo>
                    <a:cubicBezTo>
                      <a:pt x="36" y="47"/>
                      <a:pt x="36" y="47"/>
                      <a:pt x="36" y="47"/>
                    </a:cubicBezTo>
                    <a:lnTo>
                      <a:pt x="36" y="53"/>
                    </a:lnTo>
                    <a:close/>
                    <a:moveTo>
                      <a:pt x="45" y="53"/>
                    </a:moveTo>
                    <a:cubicBezTo>
                      <a:pt x="39" y="53"/>
                      <a:pt x="39" y="53"/>
                      <a:pt x="39" y="53"/>
                    </a:cubicBezTo>
                    <a:cubicBezTo>
                      <a:pt x="39" y="47"/>
                      <a:pt x="39" y="47"/>
                      <a:pt x="39" y="47"/>
                    </a:cubicBezTo>
                    <a:cubicBezTo>
                      <a:pt x="45" y="47"/>
                      <a:pt x="45" y="47"/>
                      <a:pt x="45" y="47"/>
                    </a:cubicBezTo>
                    <a:lnTo>
                      <a:pt x="45" y="53"/>
                    </a:lnTo>
                    <a:close/>
                    <a:moveTo>
                      <a:pt x="27" y="44"/>
                    </a:moveTo>
                    <a:cubicBezTo>
                      <a:pt x="24" y="44"/>
                      <a:pt x="22" y="41"/>
                      <a:pt x="22" y="39"/>
                    </a:cubicBezTo>
                    <a:cubicBezTo>
                      <a:pt x="22" y="18"/>
                      <a:pt x="22" y="18"/>
                      <a:pt x="22" y="18"/>
                    </a:cubicBezTo>
                    <a:cubicBezTo>
                      <a:pt x="22" y="15"/>
                      <a:pt x="24" y="13"/>
                      <a:pt x="27" y="13"/>
                    </a:cubicBezTo>
                    <a:cubicBezTo>
                      <a:pt x="48" y="13"/>
                      <a:pt x="48" y="13"/>
                      <a:pt x="48" y="13"/>
                    </a:cubicBezTo>
                    <a:cubicBezTo>
                      <a:pt x="51" y="13"/>
                      <a:pt x="53" y="15"/>
                      <a:pt x="53" y="18"/>
                    </a:cubicBezTo>
                    <a:cubicBezTo>
                      <a:pt x="53" y="39"/>
                      <a:pt x="53" y="39"/>
                      <a:pt x="53" y="39"/>
                    </a:cubicBezTo>
                    <a:cubicBezTo>
                      <a:pt x="53" y="41"/>
                      <a:pt x="51" y="44"/>
                      <a:pt x="48" y="44"/>
                    </a:cubicBezTo>
                    <a:lnTo>
                      <a:pt x="27" y="44"/>
                    </a:lnTo>
                    <a:close/>
                    <a:moveTo>
                      <a:pt x="54" y="53"/>
                    </a:moveTo>
                    <a:cubicBezTo>
                      <a:pt x="48" y="53"/>
                      <a:pt x="48" y="53"/>
                      <a:pt x="48" y="53"/>
                    </a:cubicBezTo>
                    <a:cubicBezTo>
                      <a:pt x="48" y="47"/>
                      <a:pt x="48" y="47"/>
                      <a:pt x="48" y="47"/>
                    </a:cubicBezTo>
                    <a:cubicBezTo>
                      <a:pt x="54" y="47"/>
                      <a:pt x="54" y="47"/>
                      <a:pt x="54" y="47"/>
                    </a:cubicBezTo>
                    <a:lnTo>
                      <a:pt x="54" y="53"/>
                    </a:lnTo>
                    <a:close/>
                    <a:moveTo>
                      <a:pt x="54" y="9"/>
                    </a:moveTo>
                    <a:cubicBezTo>
                      <a:pt x="48" y="9"/>
                      <a:pt x="48" y="9"/>
                      <a:pt x="48" y="9"/>
                    </a:cubicBezTo>
                    <a:cubicBezTo>
                      <a:pt x="48" y="4"/>
                      <a:pt x="48" y="4"/>
                      <a:pt x="48" y="4"/>
                    </a:cubicBezTo>
                    <a:cubicBezTo>
                      <a:pt x="54" y="4"/>
                      <a:pt x="54" y="4"/>
                      <a:pt x="54" y="4"/>
                    </a:cubicBezTo>
                    <a:lnTo>
                      <a:pt x="54" y="9"/>
                    </a:lnTo>
                    <a:close/>
                    <a:moveTo>
                      <a:pt x="63" y="53"/>
                    </a:moveTo>
                    <a:cubicBezTo>
                      <a:pt x="58" y="53"/>
                      <a:pt x="58" y="53"/>
                      <a:pt x="58" y="53"/>
                    </a:cubicBezTo>
                    <a:cubicBezTo>
                      <a:pt x="58" y="47"/>
                      <a:pt x="58" y="47"/>
                      <a:pt x="58" y="47"/>
                    </a:cubicBezTo>
                    <a:cubicBezTo>
                      <a:pt x="63" y="47"/>
                      <a:pt x="63" y="47"/>
                      <a:pt x="63" y="47"/>
                    </a:cubicBezTo>
                    <a:lnTo>
                      <a:pt x="63" y="53"/>
                    </a:lnTo>
                    <a:close/>
                    <a:moveTo>
                      <a:pt x="73" y="53"/>
                    </a:moveTo>
                    <a:cubicBezTo>
                      <a:pt x="67" y="53"/>
                      <a:pt x="67" y="53"/>
                      <a:pt x="67" y="53"/>
                    </a:cubicBezTo>
                    <a:cubicBezTo>
                      <a:pt x="67" y="47"/>
                      <a:pt x="67" y="47"/>
                      <a:pt x="67" y="47"/>
                    </a:cubicBezTo>
                    <a:cubicBezTo>
                      <a:pt x="73" y="47"/>
                      <a:pt x="73" y="47"/>
                      <a:pt x="73" y="47"/>
                    </a:cubicBezTo>
                    <a:lnTo>
                      <a:pt x="73" y="53"/>
                    </a:lnTo>
                    <a:close/>
                    <a:moveTo>
                      <a:pt x="73" y="44"/>
                    </a:moveTo>
                    <a:cubicBezTo>
                      <a:pt x="61" y="44"/>
                      <a:pt x="61" y="44"/>
                      <a:pt x="61" y="44"/>
                    </a:cubicBezTo>
                    <a:cubicBezTo>
                      <a:pt x="59" y="44"/>
                      <a:pt x="57" y="41"/>
                      <a:pt x="57" y="39"/>
                    </a:cubicBezTo>
                    <a:cubicBezTo>
                      <a:pt x="57" y="18"/>
                      <a:pt x="57" y="18"/>
                      <a:pt x="57" y="18"/>
                    </a:cubicBezTo>
                    <a:cubicBezTo>
                      <a:pt x="57" y="15"/>
                      <a:pt x="59" y="13"/>
                      <a:pt x="61" y="13"/>
                    </a:cubicBezTo>
                    <a:cubicBezTo>
                      <a:pt x="73" y="13"/>
                      <a:pt x="73" y="13"/>
                      <a:pt x="73" y="13"/>
                    </a:cubicBezTo>
                    <a:lnTo>
                      <a:pt x="73" y="44"/>
                    </a:lnTo>
                    <a:close/>
                    <a:moveTo>
                      <a:pt x="67" y="9"/>
                    </a:moveTo>
                    <a:cubicBezTo>
                      <a:pt x="67" y="4"/>
                      <a:pt x="67" y="4"/>
                      <a:pt x="67" y="4"/>
                    </a:cubicBezTo>
                    <a:cubicBezTo>
                      <a:pt x="73" y="4"/>
                      <a:pt x="73" y="4"/>
                      <a:pt x="73" y="4"/>
                    </a:cubicBezTo>
                    <a:cubicBezTo>
                      <a:pt x="73" y="9"/>
                      <a:pt x="73" y="9"/>
                      <a:pt x="73" y="9"/>
                    </a:cubicBezTo>
                    <a:lnTo>
                      <a:pt x="67" y="9"/>
                    </a:lnTo>
                    <a:close/>
                  </a:path>
                </a:pathLst>
              </a:custGeom>
              <a:grpFill/>
              <a:ln w="9525">
                <a:noFill/>
                <a:round/>
                <a:headEnd/>
                <a:tailEnd/>
              </a:ln>
              <a:extLst/>
            </p:spPr>
            <p:txBody>
              <a:bodyPr anchor="ctr"/>
              <a:lstStyle/>
              <a:p>
                <a:pPr algn="ctr"/>
                <a:endParaRPr lang="en-IN" sz="1800">
                  <a:cs typeface="Arial" panose="020B0604020202020204" pitchFamily="34" charset="0"/>
                </a:endParaRPr>
              </a:p>
            </p:txBody>
          </p:sp>
        </p:grpSp>
      </p:grpSp>
      <p:grpSp>
        <p:nvGrpSpPr>
          <p:cNvPr id="100" name="Group 99">
            <a:extLst>
              <a:ext uri="{FF2B5EF4-FFF2-40B4-BE49-F238E27FC236}">
                <a16:creationId xmlns:a16="http://schemas.microsoft.com/office/drawing/2014/main" id="{AE000C17-BD2F-4019-B00A-0C84CE9B8403}"/>
              </a:ext>
            </a:extLst>
          </p:cNvPr>
          <p:cNvGrpSpPr/>
          <p:nvPr/>
        </p:nvGrpSpPr>
        <p:grpSpPr>
          <a:xfrm>
            <a:off x="3913528" y="2890814"/>
            <a:ext cx="519273" cy="519273"/>
            <a:chOff x="4465991" y="3091817"/>
            <a:chExt cx="429151" cy="429151"/>
          </a:xfrm>
        </p:grpSpPr>
        <p:sp>
          <p:nvSpPr>
            <p:cNvPr id="101" name="Oval 100">
              <a:extLst>
                <a:ext uri="{FF2B5EF4-FFF2-40B4-BE49-F238E27FC236}">
                  <a16:creationId xmlns:a16="http://schemas.microsoft.com/office/drawing/2014/main" id="{9359C472-FF92-44DC-A5ED-FF02C6450E8D}"/>
                </a:ext>
              </a:extLst>
            </p:cNvPr>
            <p:cNvSpPr/>
            <p:nvPr/>
          </p:nvSpPr>
          <p:spPr>
            <a:xfrm>
              <a:off x="4465991" y="3091817"/>
              <a:ext cx="429151" cy="42915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Arial" panose="020B0604020202020204" pitchFamily="34" charset="0"/>
              </a:endParaRPr>
            </a:p>
          </p:txBody>
        </p:sp>
        <p:grpSp>
          <p:nvGrpSpPr>
            <p:cNvPr id="102" name="Group 1052">
              <a:extLst>
                <a:ext uri="{FF2B5EF4-FFF2-40B4-BE49-F238E27FC236}">
                  <a16:creationId xmlns:a16="http://schemas.microsoft.com/office/drawing/2014/main" id="{5B414D6C-A457-4984-8C98-4BAD3E7FCC80}"/>
                </a:ext>
              </a:extLst>
            </p:cNvPr>
            <p:cNvGrpSpPr>
              <a:grpSpLocks/>
            </p:cNvGrpSpPr>
            <p:nvPr/>
          </p:nvGrpSpPr>
          <p:grpSpPr bwMode="auto">
            <a:xfrm>
              <a:off x="4558131" y="3201005"/>
              <a:ext cx="213715" cy="216194"/>
              <a:chOff x="4714875" y="2174876"/>
              <a:chExt cx="1016000" cy="1030288"/>
            </a:xfrm>
            <a:solidFill>
              <a:schemeClr val="bg1"/>
            </a:solidFill>
          </p:grpSpPr>
          <p:sp>
            <p:nvSpPr>
              <p:cNvPr id="103" name="Freeform 47">
                <a:extLst>
                  <a:ext uri="{FF2B5EF4-FFF2-40B4-BE49-F238E27FC236}">
                    <a16:creationId xmlns:a16="http://schemas.microsoft.com/office/drawing/2014/main" id="{097287C6-971F-48FB-858E-E6C9FF6276F8}"/>
                  </a:ext>
                </a:extLst>
              </p:cNvPr>
              <p:cNvSpPr>
                <a:spLocks noEditPoints="1"/>
              </p:cNvSpPr>
              <p:nvPr/>
            </p:nvSpPr>
            <p:spPr bwMode="auto">
              <a:xfrm>
                <a:off x="4714875" y="2324101"/>
                <a:ext cx="539750" cy="566738"/>
              </a:xfrm>
              <a:custGeom>
                <a:avLst/>
                <a:gdLst>
                  <a:gd name="T0" fmla="*/ 2147483647 w 340"/>
                  <a:gd name="T1" fmla="*/ 2147483647 h 357"/>
                  <a:gd name="T2" fmla="*/ 2147483647 w 340"/>
                  <a:gd name="T3" fmla="*/ 2147483647 h 357"/>
                  <a:gd name="T4" fmla="*/ 2147483647 w 340"/>
                  <a:gd name="T5" fmla="*/ 2147483647 h 357"/>
                  <a:gd name="T6" fmla="*/ 2147483647 w 340"/>
                  <a:gd name="T7" fmla="*/ 2147483647 h 357"/>
                  <a:gd name="T8" fmla="*/ 2147483647 w 340"/>
                  <a:gd name="T9" fmla="*/ 2147483647 h 357"/>
                  <a:gd name="T10" fmla="*/ 2147483647 w 340"/>
                  <a:gd name="T11" fmla="*/ 2147483647 h 357"/>
                  <a:gd name="T12" fmla="*/ 2147483647 w 340"/>
                  <a:gd name="T13" fmla="*/ 2147483647 h 357"/>
                  <a:gd name="T14" fmla="*/ 2147483647 w 340"/>
                  <a:gd name="T15" fmla="*/ 2147483647 h 357"/>
                  <a:gd name="T16" fmla="*/ 2147483647 w 340"/>
                  <a:gd name="T17" fmla="*/ 2147483647 h 357"/>
                  <a:gd name="T18" fmla="*/ 2147483647 w 340"/>
                  <a:gd name="T19" fmla="*/ 2147483647 h 357"/>
                  <a:gd name="T20" fmla="*/ 2147483647 w 340"/>
                  <a:gd name="T21" fmla="*/ 2147483647 h 357"/>
                  <a:gd name="T22" fmla="*/ 2147483647 w 340"/>
                  <a:gd name="T23" fmla="*/ 2147483647 h 357"/>
                  <a:gd name="T24" fmla="*/ 2147483647 w 340"/>
                  <a:gd name="T25" fmla="*/ 2147483647 h 357"/>
                  <a:gd name="T26" fmla="*/ 2147483647 w 340"/>
                  <a:gd name="T27" fmla="*/ 2147483647 h 357"/>
                  <a:gd name="T28" fmla="*/ 2147483647 w 340"/>
                  <a:gd name="T29" fmla="*/ 2147483647 h 357"/>
                  <a:gd name="T30" fmla="*/ 2147483647 w 340"/>
                  <a:gd name="T31" fmla="*/ 2147483647 h 357"/>
                  <a:gd name="T32" fmla="*/ 2147483647 w 340"/>
                  <a:gd name="T33" fmla="*/ 2147483647 h 357"/>
                  <a:gd name="T34" fmla="*/ 2147483647 w 340"/>
                  <a:gd name="T35" fmla="*/ 2147483647 h 357"/>
                  <a:gd name="T36" fmla="*/ 2147483647 w 340"/>
                  <a:gd name="T37" fmla="*/ 2147483647 h 357"/>
                  <a:gd name="T38" fmla="*/ 2147483647 w 340"/>
                  <a:gd name="T39" fmla="*/ 2147483647 h 357"/>
                  <a:gd name="T40" fmla="*/ 2147483647 w 340"/>
                  <a:gd name="T41" fmla="*/ 2147483647 h 357"/>
                  <a:gd name="T42" fmla="*/ 2147483647 w 340"/>
                  <a:gd name="T43" fmla="*/ 2147483647 h 357"/>
                  <a:gd name="T44" fmla="*/ 2147483647 w 340"/>
                  <a:gd name="T45" fmla="*/ 2147483647 h 357"/>
                  <a:gd name="T46" fmla="*/ 2147483647 w 340"/>
                  <a:gd name="T47" fmla="*/ 2147483647 h 357"/>
                  <a:gd name="T48" fmla="*/ 2147483647 w 340"/>
                  <a:gd name="T49" fmla="*/ 2147483647 h 357"/>
                  <a:gd name="T50" fmla="*/ 2147483647 w 340"/>
                  <a:gd name="T51" fmla="*/ 0 h 357"/>
                  <a:gd name="T52" fmla="*/ 0 w 340"/>
                  <a:gd name="T53" fmla="*/ 2147483647 h 357"/>
                  <a:gd name="T54" fmla="*/ 2147483647 w 340"/>
                  <a:gd name="T55" fmla="*/ 2147483647 h 357"/>
                  <a:gd name="T56" fmla="*/ 2147483647 w 340"/>
                  <a:gd name="T57" fmla="*/ 2147483647 h 357"/>
                  <a:gd name="T58" fmla="*/ 2147483647 w 340"/>
                  <a:gd name="T59" fmla="*/ 2147483647 h 357"/>
                  <a:gd name="T60" fmla="*/ 2147483647 w 340"/>
                  <a:gd name="T61" fmla="*/ 2147483647 h 357"/>
                  <a:gd name="T62" fmla="*/ 2147483647 w 340"/>
                  <a:gd name="T63" fmla="*/ 2147483647 h 357"/>
                  <a:gd name="T64" fmla="*/ 2147483647 w 340"/>
                  <a:gd name="T65" fmla="*/ 2147483647 h 357"/>
                  <a:gd name="T66" fmla="*/ 2147483647 w 340"/>
                  <a:gd name="T67" fmla="*/ 2147483647 h 357"/>
                  <a:gd name="T68" fmla="*/ 2147483647 w 340"/>
                  <a:gd name="T69" fmla="*/ 2147483647 h 357"/>
                  <a:gd name="T70" fmla="*/ 2147483647 w 340"/>
                  <a:gd name="T71" fmla="*/ 2147483647 h 357"/>
                  <a:gd name="T72" fmla="*/ 2147483647 w 340"/>
                  <a:gd name="T73" fmla="*/ 2147483647 h 357"/>
                  <a:gd name="T74" fmla="*/ 2147483647 w 340"/>
                  <a:gd name="T75" fmla="*/ 2147483647 h 357"/>
                  <a:gd name="T76" fmla="*/ 2147483647 w 340"/>
                  <a:gd name="T77" fmla="*/ 2147483647 h 3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357">
                    <a:moveTo>
                      <a:pt x="300" y="303"/>
                    </a:moveTo>
                    <a:lnTo>
                      <a:pt x="40" y="303"/>
                    </a:lnTo>
                    <a:lnTo>
                      <a:pt x="40" y="321"/>
                    </a:lnTo>
                    <a:lnTo>
                      <a:pt x="16" y="321"/>
                    </a:lnTo>
                    <a:lnTo>
                      <a:pt x="16" y="357"/>
                    </a:lnTo>
                    <a:lnTo>
                      <a:pt x="323" y="357"/>
                    </a:lnTo>
                    <a:lnTo>
                      <a:pt x="323" y="321"/>
                    </a:lnTo>
                    <a:lnTo>
                      <a:pt x="300" y="321"/>
                    </a:lnTo>
                    <a:lnTo>
                      <a:pt x="300" y="303"/>
                    </a:lnTo>
                    <a:close/>
                    <a:moveTo>
                      <a:pt x="151" y="149"/>
                    </a:moveTo>
                    <a:lnTo>
                      <a:pt x="151" y="296"/>
                    </a:lnTo>
                    <a:lnTo>
                      <a:pt x="189" y="296"/>
                    </a:lnTo>
                    <a:lnTo>
                      <a:pt x="189" y="149"/>
                    </a:lnTo>
                    <a:lnTo>
                      <a:pt x="151" y="149"/>
                    </a:lnTo>
                    <a:close/>
                    <a:moveTo>
                      <a:pt x="56" y="149"/>
                    </a:moveTo>
                    <a:lnTo>
                      <a:pt x="56" y="296"/>
                    </a:lnTo>
                    <a:lnTo>
                      <a:pt x="94" y="296"/>
                    </a:lnTo>
                    <a:lnTo>
                      <a:pt x="94" y="149"/>
                    </a:lnTo>
                    <a:lnTo>
                      <a:pt x="56" y="149"/>
                    </a:lnTo>
                    <a:close/>
                    <a:moveTo>
                      <a:pt x="243" y="149"/>
                    </a:moveTo>
                    <a:lnTo>
                      <a:pt x="243" y="296"/>
                    </a:lnTo>
                    <a:lnTo>
                      <a:pt x="283" y="296"/>
                    </a:lnTo>
                    <a:lnTo>
                      <a:pt x="283" y="149"/>
                    </a:lnTo>
                    <a:lnTo>
                      <a:pt x="243" y="149"/>
                    </a:lnTo>
                    <a:close/>
                    <a:moveTo>
                      <a:pt x="340" y="107"/>
                    </a:moveTo>
                    <a:lnTo>
                      <a:pt x="170" y="0"/>
                    </a:lnTo>
                    <a:lnTo>
                      <a:pt x="0" y="107"/>
                    </a:lnTo>
                    <a:lnTo>
                      <a:pt x="7" y="128"/>
                    </a:lnTo>
                    <a:lnTo>
                      <a:pt x="40" y="128"/>
                    </a:lnTo>
                    <a:lnTo>
                      <a:pt x="40" y="142"/>
                    </a:lnTo>
                    <a:lnTo>
                      <a:pt x="300" y="142"/>
                    </a:lnTo>
                    <a:lnTo>
                      <a:pt x="300" y="128"/>
                    </a:lnTo>
                    <a:lnTo>
                      <a:pt x="333" y="128"/>
                    </a:lnTo>
                    <a:lnTo>
                      <a:pt x="340" y="107"/>
                    </a:lnTo>
                    <a:close/>
                    <a:moveTo>
                      <a:pt x="52" y="104"/>
                    </a:moveTo>
                    <a:lnTo>
                      <a:pt x="170" y="29"/>
                    </a:lnTo>
                    <a:lnTo>
                      <a:pt x="288" y="104"/>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04" name="Freeform 48">
                <a:extLst>
                  <a:ext uri="{FF2B5EF4-FFF2-40B4-BE49-F238E27FC236}">
                    <a16:creationId xmlns:a16="http://schemas.microsoft.com/office/drawing/2014/main" id="{A3E82AAF-2772-4B76-A524-5890663B416E}"/>
                  </a:ext>
                </a:extLst>
              </p:cNvPr>
              <p:cNvSpPr>
                <a:spLocks/>
              </p:cNvSpPr>
              <p:nvPr/>
            </p:nvSpPr>
            <p:spPr bwMode="auto">
              <a:xfrm>
                <a:off x="5262563" y="2466976"/>
                <a:ext cx="322263" cy="239713"/>
              </a:xfrm>
              <a:custGeom>
                <a:avLst/>
                <a:gdLst>
                  <a:gd name="T0" fmla="*/ 2147483647 w 203"/>
                  <a:gd name="T1" fmla="*/ 2147483647 h 151"/>
                  <a:gd name="T2" fmla="*/ 2147483647 w 203"/>
                  <a:gd name="T3" fmla="*/ 0 h 151"/>
                  <a:gd name="T4" fmla="*/ 2147483647 w 203"/>
                  <a:gd name="T5" fmla="*/ 2147483647 h 151"/>
                  <a:gd name="T6" fmla="*/ 0 w 203"/>
                  <a:gd name="T7" fmla="*/ 2147483647 h 151"/>
                  <a:gd name="T8" fmla="*/ 0 w 203"/>
                  <a:gd name="T9" fmla="*/ 2147483647 h 151"/>
                  <a:gd name="T10" fmla="*/ 2147483647 w 203"/>
                  <a:gd name="T11" fmla="*/ 2147483647 h 151"/>
                  <a:gd name="T12" fmla="*/ 2147483647 w 203"/>
                  <a:gd name="T13" fmla="*/ 2147483647 h 151"/>
                  <a:gd name="T14" fmla="*/ 2147483647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203" y="76"/>
                    </a:moveTo>
                    <a:lnTo>
                      <a:pt x="118" y="0"/>
                    </a:lnTo>
                    <a:lnTo>
                      <a:pt x="118" y="38"/>
                    </a:lnTo>
                    <a:lnTo>
                      <a:pt x="0" y="38"/>
                    </a:lnTo>
                    <a:lnTo>
                      <a:pt x="0" y="113"/>
                    </a:lnTo>
                    <a:lnTo>
                      <a:pt x="118" y="113"/>
                    </a:lnTo>
                    <a:lnTo>
                      <a:pt x="118" y="151"/>
                    </a:lnTo>
                    <a:lnTo>
                      <a:pt x="203"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05" name="Freeform 49">
                <a:extLst>
                  <a:ext uri="{FF2B5EF4-FFF2-40B4-BE49-F238E27FC236}">
                    <a16:creationId xmlns:a16="http://schemas.microsoft.com/office/drawing/2014/main" id="{49816DA9-FB47-427E-9376-437B226FDBF4}"/>
                  </a:ext>
                </a:extLst>
              </p:cNvPr>
              <p:cNvSpPr>
                <a:spLocks/>
              </p:cNvSpPr>
              <p:nvPr/>
            </p:nvSpPr>
            <p:spPr bwMode="auto">
              <a:xfrm>
                <a:off x="5262563" y="2684463"/>
                <a:ext cx="322263" cy="239713"/>
              </a:xfrm>
              <a:custGeom>
                <a:avLst/>
                <a:gdLst>
                  <a:gd name="T0" fmla="*/ 0 w 203"/>
                  <a:gd name="T1" fmla="*/ 2147483647 h 151"/>
                  <a:gd name="T2" fmla="*/ 2147483647 w 203"/>
                  <a:gd name="T3" fmla="*/ 2147483647 h 151"/>
                  <a:gd name="T4" fmla="*/ 2147483647 w 203"/>
                  <a:gd name="T5" fmla="*/ 2147483647 h 151"/>
                  <a:gd name="T6" fmla="*/ 2147483647 w 203"/>
                  <a:gd name="T7" fmla="*/ 2147483647 h 151"/>
                  <a:gd name="T8" fmla="*/ 2147483647 w 203"/>
                  <a:gd name="T9" fmla="*/ 2147483647 h 151"/>
                  <a:gd name="T10" fmla="*/ 2147483647 w 203"/>
                  <a:gd name="T11" fmla="*/ 2147483647 h 151"/>
                  <a:gd name="T12" fmla="*/ 2147483647 w 203"/>
                  <a:gd name="T13" fmla="*/ 0 h 151"/>
                  <a:gd name="T14" fmla="*/ 0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0" y="76"/>
                    </a:moveTo>
                    <a:lnTo>
                      <a:pt x="85" y="151"/>
                    </a:lnTo>
                    <a:lnTo>
                      <a:pt x="85" y="113"/>
                    </a:lnTo>
                    <a:lnTo>
                      <a:pt x="203" y="113"/>
                    </a:lnTo>
                    <a:lnTo>
                      <a:pt x="203" y="38"/>
                    </a:lnTo>
                    <a:lnTo>
                      <a:pt x="85" y="38"/>
                    </a:lnTo>
                    <a:lnTo>
                      <a:pt x="85" y="0"/>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06" name="Freeform 50">
                <a:extLst>
                  <a:ext uri="{FF2B5EF4-FFF2-40B4-BE49-F238E27FC236}">
                    <a16:creationId xmlns:a16="http://schemas.microsoft.com/office/drawing/2014/main" id="{3EF96FFF-7A2C-41F7-BAA8-F8ADF04403ED}"/>
                  </a:ext>
                </a:extLst>
              </p:cNvPr>
              <p:cNvSpPr>
                <a:spLocks noEditPoints="1"/>
              </p:cNvSpPr>
              <p:nvPr/>
            </p:nvSpPr>
            <p:spPr bwMode="auto">
              <a:xfrm>
                <a:off x="5133975" y="2174876"/>
                <a:ext cx="596900" cy="1030288"/>
              </a:xfrm>
              <a:custGeom>
                <a:avLst/>
                <a:gdLst>
                  <a:gd name="T0" fmla="*/ 2147483647 w 159"/>
                  <a:gd name="T1" fmla="*/ 0 h 275"/>
                  <a:gd name="T2" fmla="*/ 2147483647 w 159"/>
                  <a:gd name="T3" fmla="*/ 0 h 275"/>
                  <a:gd name="T4" fmla="*/ 0 w 159"/>
                  <a:gd name="T5" fmla="*/ 2147483647 h 275"/>
                  <a:gd name="T6" fmla="*/ 0 w 159"/>
                  <a:gd name="T7" fmla="*/ 2147483647 h 275"/>
                  <a:gd name="T8" fmla="*/ 2147483647 w 159"/>
                  <a:gd name="T9" fmla="*/ 2147483647 h 275"/>
                  <a:gd name="T10" fmla="*/ 2147483647 w 159"/>
                  <a:gd name="T11" fmla="*/ 2147483647 h 275"/>
                  <a:gd name="T12" fmla="*/ 2147483647 w 159"/>
                  <a:gd name="T13" fmla="*/ 2147483647 h 275"/>
                  <a:gd name="T14" fmla="*/ 2147483647 w 159"/>
                  <a:gd name="T15" fmla="*/ 2147483647 h 275"/>
                  <a:gd name="T16" fmla="*/ 2147483647 w 159"/>
                  <a:gd name="T17" fmla="*/ 2147483647 h 275"/>
                  <a:gd name="T18" fmla="*/ 2147483647 w 159"/>
                  <a:gd name="T19" fmla="*/ 2147483647 h 275"/>
                  <a:gd name="T20" fmla="*/ 2147483647 w 159"/>
                  <a:gd name="T21" fmla="*/ 2147483647 h 275"/>
                  <a:gd name="T22" fmla="*/ 2147483647 w 159"/>
                  <a:gd name="T23" fmla="*/ 2147483647 h 275"/>
                  <a:gd name="T24" fmla="*/ 0 w 159"/>
                  <a:gd name="T25" fmla="*/ 2147483647 h 275"/>
                  <a:gd name="T26" fmla="*/ 0 w 159"/>
                  <a:gd name="T27" fmla="*/ 2147483647 h 275"/>
                  <a:gd name="T28" fmla="*/ 2147483647 w 159"/>
                  <a:gd name="T29" fmla="*/ 2147483647 h 275"/>
                  <a:gd name="T30" fmla="*/ 2147483647 w 159"/>
                  <a:gd name="T31" fmla="*/ 2147483647 h 275"/>
                  <a:gd name="T32" fmla="*/ 2147483647 w 159"/>
                  <a:gd name="T33" fmla="*/ 2147483647 h 275"/>
                  <a:gd name="T34" fmla="*/ 2147483647 w 159"/>
                  <a:gd name="T35" fmla="*/ 2147483647 h 275"/>
                  <a:gd name="T36" fmla="*/ 2147483647 w 159"/>
                  <a:gd name="T37" fmla="*/ 0 h 275"/>
                  <a:gd name="T38" fmla="*/ 2147483647 w 159"/>
                  <a:gd name="T39" fmla="*/ 2147483647 h 275"/>
                  <a:gd name="T40" fmla="*/ 2147483647 w 159"/>
                  <a:gd name="T41" fmla="*/ 2147483647 h 275"/>
                  <a:gd name="T42" fmla="*/ 2147483647 w 159"/>
                  <a:gd name="T43" fmla="*/ 2147483647 h 275"/>
                  <a:gd name="T44" fmla="*/ 2147483647 w 159"/>
                  <a:gd name="T45" fmla="*/ 2147483647 h 275"/>
                  <a:gd name="T46" fmla="*/ 2147483647 w 159"/>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 h="275">
                    <a:moveTo>
                      <a:pt x="135" y="0"/>
                    </a:moveTo>
                    <a:cubicBezTo>
                      <a:pt x="24" y="0"/>
                      <a:pt x="24" y="0"/>
                      <a:pt x="24" y="0"/>
                    </a:cubicBezTo>
                    <a:cubicBezTo>
                      <a:pt x="11" y="0"/>
                      <a:pt x="0" y="11"/>
                      <a:pt x="0" y="24"/>
                    </a:cubicBezTo>
                    <a:cubicBezTo>
                      <a:pt x="0" y="51"/>
                      <a:pt x="0" y="51"/>
                      <a:pt x="0" y="51"/>
                    </a:cubicBezTo>
                    <a:cubicBezTo>
                      <a:pt x="12" y="58"/>
                      <a:pt x="12" y="58"/>
                      <a:pt x="12" y="58"/>
                    </a:cubicBezTo>
                    <a:cubicBezTo>
                      <a:pt x="12" y="24"/>
                      <a:pt x="12" y="24"/>
                      <a:pt x="12" y="24"/>
                    </a:cubicBezTo>
                    <a:cubicBezTo>
                      <a:pt x="12" y="24"/>
                      <a:pt x="12" y="23"/>
                      <a:pt x="12" y="22"/>
                    </a:cubicBezTo>
                    <a:cubicBezTo>
                      <a:pt x="147" y="22"/>
                      <a:pt x="147" y="22"/>
                      <a:pt x="147" y="22"/>
                    </a:cubicBezTo>
                    <a:cubicBezTo>
                      <a:pt x="147" y="23"/>
                      <a:pt x="147" y="24"/>
                      <a:pt x="147" y="24"/>
                    </a:cubicBezTo>
                    <a:cubicBezTo>
                      <a:pt x="147" y="236"/>
                      <a:pt x="147" y="236"/>
                      <a:pt x="147" y="236"/>
                    </a:cubicBezTo>
                    <a:cubicBezTo>
                      <a:pt x="12" y="236"/>
                      <a:pt x="12" y="236"/>
                      <a:pt x="12" y="236"/>
                    </a:cubicBezTo>
                    <a:cubicBezTo>
                      <a:pt x="12" y="202"/>
                      <a:pt x="12" y="202"/>
                      <a:pt x="12" y="202"/>
                    </a:cubicBezTo>
                    <a:cubicBezTo>
                      <a:pt x="0" y="202"/>
                      <a:pt x="0" y="202"/>
                      <a:pt x="0" y="202"/>
                    </a:cubicBezTo>
                    <a:cubicBezTo>
                      <a:pt x="0" y="251"/>
                      <a:pt x="0" y="251"/>
                      <a:pt x="0" y="251"/>
                    </a:cubicBezTo>
                    <a:cubicBezTo>
                      <a:pt x="0" y="265"/>
                      <a:pt x="11" y="275"/>
                      <a:pt x="24" y="275"/>
                    </a:cubicBezTo>
                    <a:cubicBezTo>
                      <a:pt x="135" y="275"/>
                      <a:pt x="135" y="275"/>
                      <a:pt x="135" y="275"/>
                    </a:cubicBezTo>
                    <a:cubicBezTo>
                      <a:pt x="148" y="275"/>
                      <a:pt x="159" y="265"/>
                      <a:pt x="159" y="251"/>
                    </a:cubicBezTo>
                    <a:cubicBezTo>
                      <a:pt x="159" y="24"/>
                      <a:pt x="159" y="24"/>
                      <a:pt x="159" y="24"/>
                    </a:cubicBezTo>
                    <a:cubicBezTo>
                      <a:pt x="159" y="11"/>
                      <a:pt x="148" y="0"/>
                      <a:pt x="135" y="0"/>
                    </a:cubicBezTo>
                    <a:close/>
                    <a:moveTo>
                      <a:pt x="80" y="269"/>
                    </a:moveTo>
                    <a:cubicBezTo>
                      <a:pt x="72" y="269"/>
                      <a:pt x="66" y="263"/>
                      <a:pt x="66" y="255"/>
                    </a:cubicBezTo>
                    <a:cubicBezTo>
                      <a:pt x="66" y="247"/>
                      <a:pt x="72" y="241"/>
                      <a:pt x="80" y="241"/>
                    </a:cubicBezTo>
                    <a:cubicBezTo>
                      <a:pt x="87" y="241"/>
                      <a:pt x="94" y="247"/>
                      <a:pt x="94" y="255"/>
                    </a:cubicBezTo>
                    <a:cubicBezTo>
                      <a:pt x="94" y="263"/>
                      <a:pt x="87" y="269"/>
                      <a:pt x="80"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grpSp>
      </p:grpSp>
      <p:grpSp>
        <p:nvGrpSpPr>
          <p:cNvPr id="107" name="Group 106">
            <a:extLst>
              <a:ext uri="{FF2B5EF4-FFF2-40B4-BE49-F238E27FC236}">
                <a16:creationId xmlns:a16="http://schemas.microsoft.com/office/drawing/2014/main" id="{72CE0271-1052-4BB2-A9A1-861C37A59A23}"/>
              </a:ext>
            </a:extLst>
          </p:cNvPr>
          <p:cNvGrpSpPr/>
          <p:nvPr/>
        </p:nvGrpSpPr>
        <p:grpSpPr>
          <a:xfrm>
            <a:off x="4499665" y="2031968"/>
            <a:ext cx="519273" cy="519273"/>
            <a:chOff x="5052129" y="2232970"/>
            <a:chExt cx="429151" cy="429151"/>
          </a:xfrm>
        </p:grpSpPr>
        <p:sp>
          <p:nvSpPr>
            <p:cNvPr id="108" name="Oval 107">
              <a:extLst>
                <a:ext uri="{FF2B5EF4-FFF2-40B4-BE49-F238E27FC236}">
                  <a16:creationId xmlns:a16="http://schemas.microsoft.com/office/drawing/2014/main" id="{37D2999A-9E7E-4C22-ACC2-2EFDADE7C8C0}"/>
                </a:ext>
              </a:extLst>
            </p:cNvPr>
            <p:cNvSpPr/>
            <p:nvPr/>
          </p:nvSpPr>
          <p:spPr>
            <a:xfrm>
              <a:off x="5052129" y="2232970"/>
              <a:ext cx="429151" cy="42915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Arial" panose="020B0604020202020204" pitchFamily="34" charset="0"/>
              </a:endParaRPr>
            </a:p>
          </p:txBody>
        </p:sp>
        <p:grpSp>
          <p:nvGrpSpPr>
            <p:cNvPr id="109" name="Group 11520">
              <a:extLst>
                <a:ext uri="{FF2B5EF4-FFF2-40B4-BE49-F238E27FC236}">
                  <a16:creationId xmlns:a16="http://schemas.microsoft.com/office/drawing/2014/main" id="{5AF58007-B700-4660-B373-8CAA29ABF6F0}"/>
                </a:ext>
              </a:extLst>
            </p:cNvPr>
            <p:cNvGrpSpPr>
              <a:grpSpLocks/>
            </p:cNvGrpSpPr>
            <p:nvPr/>
          </p:nvGrpSpPr>
          <p:grpSpPr bwMode="auto">
            <a:xfrm>
              <a:off x="5154255" y="2335523"/>
              <a:ext cx="241153" cy="194561"/>
              <a:chOff x="3690943" y="1549408"/>
              <a:chExt cx="747714" cy="603253"/>
            </a:xfrm>
            <a:solidFill>
              <a:schemeClr val="bg1"/>
            </a:solidFill>
          </p:grpSpPr>
          <p:sp>
            <p:nvSpPr>
              <p:cNvPr id="110" name="Freeform 92">
                <a:extLst>
                  <a:ext uri="{FF2B5EF4-FFF2-40B4-BE49-F238E27FC236}">
                    <a16:creationId xmlns:a16="http://schemas.microsoft.com/office/drawing/2014/main" id="{FC9B45A9-EBCF-42CE-BD96-8B0F6DC6D347}"/>
                  </a:ext>
                </a:extLst>
              </p:cNvPr>
              <p:cNvSpPr>
                <a:spLocks noEditPoints="1"/>
              </p:cNvSpPr>
              <p:nvPr/>
            </p:nvSpPr>
            <p:spPr bwMode="auto">
              <a:xfrm>
                <a:off x="3922718" y="1587508"/>
                <a:ext cx="136525" cy="533402"/>
              </a:xfrm>
              <a:custGeom>
                <a:avLst/>
                <a:gdLst>
                  <a:gd name="T0" fmla="*/ 2147483647 w 86"/>
                  <a:gd name="T1" fmla="*/ 2147483647 h 336"/>
                  <a:gd name="T2" fmla="*/ 0 w 86"/>
                  <a:gd name="T3" fmla="*/ 0 h 336"/>
                  <a:gd name="T4" fmla="*/ 0 w 86"/>
                  <a:gd name="T5" fmla="*/ 2147483647 h 336"/>
                  <a:gd name="T6" fmla="*/ 2147483647 w 86"/>
                  <a:gd name="T7" fmla="*/ 2147483647 h 336"/>
                  <a:gd name="T8" fmla="*/ 2147483647 w 86"/>
                  <a:gd name="T9" fmla="*/ 2147483647 h 336"/>
                  <a:gd name="T10" fmla="*/ 2147483647 w 86"/>
                  <a:gd name="T11" fmla="*/ 2147483647 h 336"/>
                  <a:gd name="T12" fmla="*/ 2147483647 w 86"/>
                  <a:gd name="T13" fmla="*/ 2147483647 h 336"/>
                  <a:gd name="T14" fmla="*/ 2147483647 w 86"/>
                  <a:gd name="T15" fmla="*/ 2147483647 h 336"/>
                  <a:gd name="T16" fmla="*/ 2147483647 w 86"/>
                  <a:gd name="T17" fmla="*/ 2147483647 h 336"/>
                  <a:gd name="T18" fmla="*/ 2147483647 w 86"/>
                  <a:gd name="T19" fmla="*/ 2147483647 h 336"/>
                  <a:gd name="T20" fmla="*/ 2147483647 w 86"/>
                  <a:gd name="T21" fmla="*/ 2147483647 h 336"/>
                  <a:gd name="T22" fmla="*/ 2147483647 w 86"/>
                  <a:gd name="T23" fmla="*/ 2147483647 h 336"/>
                  <a:gd name="T24" fmla="*/ 2147483647 w 86"/>
                  <a:gd name="T25" fmla="*/ 2147483647 h 336"/>
                  <a:gd name="T26" fmla="*/ 2147483647 w 86"/>
                  <a:gd name="T27" fmla="*/ 2147483647 h 336"/>
                  <a:gd name="T28" fmla="*/ 2147483647 w 86"/>
                  <a:gd name="T29" fmla="*/ 2147483647 h 336"/>
                  <a:gd name="T30" fmla="*/ 2147483647 w 86"/>
                  <a:gd name="T31" fmla="*/ 2147483647 h 336"/>
                  <a:gd name="T32" fmla="*/ 2147483647 w 86"/>
                  <a:gd name="T33" fmla="*/ 2147483647 h 336"/>
                  <a:gd name="T34" fmla="*/ 2147483647 w 86"/>
                  <a:gd name="T35" fmla="*/ 2147483647 h 336"/>
                  <a:gd name="T36" fmla="*/ 2147483647 w 86"/>
                  <a:gd name="T37" fmla="*/ 2147483647 h 336"/>
                  <a:gd name="T38" fmla="*/ 2147483647 w 86"/>
                  <a:gd name="T39" fmla="*/ 2147483647 h 336"/>
                  <a:gd name="T40" fmla="*/ 2147483647 w 86"/>
                  <a:gd name="T41" fmla="*/ 2147483647 h 336"/>
                  <a:gd name="T42" fmla="*/ 2147483647 w 86"/>
                  <a:gd name="T43" fmla="*/ 2147483647 h 336"/>
                  <a:gd name="T44" fmla="*/ 2147483647 w 86"/>
                  <a:gd name="T45" fmla="*/ 2147483647 h 336"/>
                  <a:gd name="T46" fmla="*/ 2147483647 w 86"/>
                  <a:gd name="T47" fmla="*/ 2147483647 h 336"/>
                  <a:gd name="T48" fmla="*/ 2147483647 w 86"/>
                  <a:gd name="T49" fmla="*/ 2147483647 h 336"/>
                  <a:gd name="T50" fmla="*/ 2147483647 w 86"/>
                  <a:gd name="T51" fmla="*/ 2147483647 h 336"/>
                  <a:gd name="T52" fmla="*/ 2147483647 w 86"/>
                  <a:gd name="T53" fmla="*/ 2147483647 h 336"/>
                  <a:gd name="T54" fmla="*/ 2147483647 w 86"/>
                  <a:gd name="T55" fmla="*/ 2147483647 h 336"/>
                  <a:gd name="T56" fmla="*/ 2147483647 w 86"/>
                  <a:gd name="T57" fmla="*/ 2147483647 h 336"/>
                  <a:gd name="T58" fmla="*/ 2147483647 w 86"/>
                  <a:gd name="T59" fmla="*/ 2147483647 h 336"/>
                  <a:gd name="T60" fmla="*/ 2147483647 w 86"/>
                  <a:gd name="T61" fmla="*/ 2147483647 h 336"/>
                  <a:gd name="T62" fmla="*/ 2147483647 w 86"/>
                  <a:gd name="T63" fmla="*/ 2147483647 h 336"/>
                  <a:gd name="T64" fmla="*/ 2147483647 w 86"/>
                  <a:gd name="T65" fmla="*/ 2147483647 h 336"/>
                  <a:gd name="T66" fmla="*/ 2147483647 w 86"/>
                  <a:gd name="T67" fmla="*/ 2147483647 h 336"/>
                  <a:gd name="T68" fmla="*/ 2147483647 w 86"/>
                  <a:gd name="T69" fmla="*/ 2147483647 h 336"/>
                  <a:gd name="T70" fmla="*/ 2147483647 w 86"/>
                  <a:gd name="T71" fmla="*/ 2147483647 h 336"/>
                  <a:gd name="T72" fmla="*/ 2147483647 w 86"/>
                  <a:gd name="T73" fmla="*/ 2147483647 h 336"/>
                  <a:gd name="T74" fmla="*/ 2147483647 w 86"/>
                  <a:gd name="T75" fmla="*/ 2147483647 h 336"/>
                  <a:gd name="T76" fmla="*/ 2147483647 w 86"/>
                  <a:gd name="T77" fmla="*/ 2147483647 h 336"/>
                  <a:gd name="T78" fmla="*/ 2147483647 w 86"/>
                  <a:gd name="T79" fmla="*/ 2147483647 h 336"/>
                  <a:gd name="T80" fmla="*/ 2147483647 w 86"/>
                  <a:gd name="T81" fmla="*/ 2147483647 h 336"/>
                  <a:gd name="T82" fmla="*/ 2147483647 w 86"/>
                  <a:gd name="T83" fmla="*/ 2147483647 h 336"/>
                  <a:gd name="T84" fmla="*/ 2147483647 w 86"/>
                  <a:gd name="T85" fmla="*/ 2147483647 h 336"/>
                  <a:gd name="T86" fmla="*/ 2147483647 w 86"/>
                  <a:gd name="T87" fmla="*/ 2147483647 h 336"/>
                  <a:gd name="T88" fmla="*/ 2147483647 w 86"/>
                  <a:gd name="T89" fmla="*/ 2147483647 h 336"/>
                  <a:gd name="T90" fmla="*/ 2147483647 w 86"/>
                  <a:gd name="T91" fmla="*/ 2147483647 h 336"/>
                  <a:gd name="T92" fmla="*/ 2147483647 w 86"/>
                  <a:gd name="T93" fmla="*/ 2147483647 h 336"/>
                  <a:gd name="T94" fmla="*/ 2147483647 w 86"/>
                  <a:gd name="T95" fmla="*/ 2147483647 h 336"/>
                  <a:gd name="T96" fmla="*/ 2147483647 w 86"/>
                  <a:gd name="T97" fmla="*/ 2147483647 h 336"/>
                  <a:gd name="T98" fmla="*/ 2147483647 w 86"/>
                  <a:gd name="T99" fmla="*/ 2147483647 h 336"/>
                  <a:gd name="T100" fmla="*/ 2147483647 w 86"/>
                  <a:gd name="T101" fmla="*/ 2147483647 h 336"/>
                  <a:gd name="T102" fmla="*/ 2147483647 w 86"/>
                  <a:gd name="T103" fmla="*/ 2147483647 h 336"/>
                  <a:gd name="T104" fmla="*/ 2147483647 w 86"/>
                  <a:gd name="T105" fmla="*/ 2147483647 h 336"/>
                  <a:gd name="T106" fmla="*/ 2147483647 w 86"/>
                  <a:gd name="T107" fmla="*/ 2147483647 h 336"/>
                  <a:gd name="T108" fmla="*/ 2147483647 w 86"/>
                  <a:gd name="T109" fmla="*/ 2147483647 h 336"/>
                  <a:gd name="T110" fmla="*/ 2147483647 w 86"/>
                  <a:gd name="T111" fmla="*/ 2147483647 h 336"/>
                  <a:gd name="T112" fmla="*/ 2147483647 w 86"/>
                  <a:gd name="T113" fmla="*/ 2147483647 h 336"/>
                  <a:gd name="T114" fmla="*/ 2147483647 w 86"/>
                  <a:gd name="T115" fmla="*/ 2147483647 h 336"/>
                  <a:gd name="T116" fmla="*/ 2147483647 w 86"/>
                  <a:gd name="T117" fmla="*/ 2147483647 h 336"/>
                  <a:gd name="T118" fmla="*/ 2147483647 w 86"/>
                  <a:gd name="T119" fmla="*/ 2147483647 h 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 h="336">
                    <a:moveTo>
                      <a:pt x="86" y="17"/>
                    </a:moveTo>
                    <a:lnTo>
                      <a:pt x="0" y="0"/>
                    </a:lnTo>
                    <a:lnTo>
                      <a:pt x="0" y="336"/>
                    </a:lnTo>
                    <a:lnTo>
                      <a:pt x="86" y="330"/>
                    </a:lnTo>
                    <a:lnTo>
                      <a:pt x="86" y="17"/>
                    </a:lnTo>
                    <a:close/>
                    <a:moveTo>
                      <a:pt x="84" y="324"/>
                    </a:moveTo>
                    <a:lnTo>
                      <a:pt x="4" y="328"/>
                    </a:lnTo>
                    <a:lnTo>
                      <a:pt x="4" y="307"/>
                    </a:lnTo>
                    <a:lnTo>
                      <a:pt x="84" y="305"/>
                    </a:lnTo>
                    <a:lnTo>
                      <a:pt x="84" y="324"/>
                    </a:lnTo>
                    <a:close/>
                    <a:moveTo>
                      <a:pt x="84" y="295"/>
                    </a:moveTo>
                    <a:lnTo>
                      <a:pt x="4" y="299"/>
                    </a:lnTo>
                    <a:lnTo>
                      <a:pt x="4" y="277"/>
                    </a:lnTo>
                    <a:lnTo>
                      <a:pt x="84" y="275"/>
                    </a:lnTo>
                    <a:lnTo>
                      <a:pt x="84" y="295"/>
                    </a:lnTo>
                    <a:close/>
                    <a:moveTo>
                      <a:pt x="84" y="268"/>
                    </a:moveTo>
                    <a:lnTo>
                      <a:pt x="4" y="270"/>
                    </a:lnTo>
                    <a:lnTo>
                      <a:pt x="4" y="248"/>
                    </a:lnTo>
                    <a:lnTo>
                      <a:pt x="84" y="248"/>
                    </a:lnTo>
                    <a:lnTo>
                      <a:pt x="84" y="268"/>
                    </a:lnTo>
                    <a:close/>
                    <a:moveTo>
                      <a:pt x="84" y="240"/>
                    </a:moveTo>
                    <a:lnTo>
                      <a:pt x="4" y="238"/>
                    </a:lnTo>
                    <a:lnTo>
                      <a:pt x="4" y="217"/>
                    </a:lnTo>
                    <a:lnTo>
                      <a:pt x="84" y="219"/>
                    </a:lnTo>
                    <a:lnTo>
                      <a:pt x="84" y="240"/>
                    </a:lnTo>
                    <a:close/>
                    <a:moveTo>
                      <a:pt x="84" y="211"/>
                    </a:moveTo>
                    <a:lnTo>
                      <a:pt x="4" y="209"/>
                    </a:lnTo>
                    <a:lnTo>
                      <a:pt x="4" y="187"/>
                    </a:lnTo>
                    <a:lnTo>
                      <a:pt x="84" y="191"/>
                    </a:lnTo>
                    <a:lnTo>
                      <a:pt x="84" y="211"/>
                    </a:lnTo>
                    <a:close/>
                    <a:moveTo>
                      <a:pt x="84" y="184"/>
                    </a:moveTo>
                    <a:lnTo>
                      <a:pt x="4" y="180"/>
                    </a:lnTo>
                    <a:lnTo>
                      <a:pt x="4" y="158"/>
                    </a:lnTo>
                    <a:lnTo>
                      <a:pt x="84" y="164"/>
                    </a:lnTo>
                    <a:lnTo>
                      <a:pt x="84" y="184"/>
                    </a:lnTo>
                    <a:close/>
                    <a:moveTo>
                      <a:pt x="84" y="156"/>
                    </a:moveTo>
                    <a:lnTo>
                      <a:pt x="4" y="148"/>
                    </a:lnTo>
                    <a:lnTo>
                      <a:pt x="4" y="129"/>
                    </a:lnTo>
                    <a:lnTo>
                      <a:pt x="84" y="135"/>
                    </a:lnTo>
                    <a:lnTo>
                      <a:pt x="84" y="156"/>
                    </a:lnTo>
                    <a:close/>
                    <a:moveTo>
                      <a:pt x="84" y="127"/>
                    </a:moveTo>
                    <a:lnTo>
                      <a:pt x="4" y="119"/>
                    </a:lnTo>
                    <a:lnTo>
                      <a:pt x="4" y="98"/>
                    </a:lnTo>
                    <a:lnTo>
                      <a:pt x="84" y="107"/>
                    </a:lnTo>
                    <a:lnTo>
                      <a:pt x="84" y="127"/>
                    </a:lnTo>
                    <a:close/>
                    <a:moveTo>
                      <a:pt x="84" y="100"/>
                    </a:moveTo>
                    <a:lnTo>
                      <a:pt x="4" y="90"/>
                    </a:lnTo>
                    <a:lnTo>
                      <a:pt x="4" y="68"/>
                    </a:lnTo>
                    <a:lnTo>
                      <a:pt x="84" y="80"/>
                    </a:lnTo>
                    <a:lnTo>
                      <a:pt x="84" y="100"/>
                    </a:lnTo>
                    <a:close/>
                    <a:moveTo>
                      <a:pt x="84" y="70"/>
                    </a:moveTo>
                    <a:lnTo>
                      <a:pt x="4" y="59"/>
                    </a:lnTo>
                    <a:lnTo>
                      <a:pt x="4" y="39"/>
                    </a:lnTo>
                    <a:lnTo>
                      <a:pt x="84" y="51"/>
                    </a:lnTo>
                    <a:lnTo>
                      <a:pt x="84" y="70"/>
                    </a:lnTo>
                    <a:close/>
                    <a:moveTo>
                      <a:pt x="84" y="43"/>
                    </a:moveTo>
                    <a:lnTo>
                      <a:pt x="6" y="29"/>
                    </a:lnTo>
                    <a:lnTo>
                      <a:pt x="6" y="8"/>
                    </a:lnTo>
                    <a:lnTo>
                      <a:pt x="84" y="23"/>
                    </a:lnTo>
                    <a:lnTo>
                      <a:pt x="8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1" name="Freeform 93">
                <a:extLst>
                  <a:ext uri="{FF2B5EF4-FFF2-40B4-BE49-F238E27FC236}">
                    <a16:creationId xmlns:a16="http://schemas.microsoft.com/office/drawing/2014/main" id="{289D3CF0-8CB0-4104-8D2A-5C27AC8E9FF2}"/>
                  </a:ext>
                </a:extLst>
              </p:cNvPr>
              <p:cNvSpPr>
                <a:spLocks/>
              </p:cNvSpPr>
              <p:nvPr/>
            </p:nvSpPr>
            <p:spPr bwMode="auto">
              <a:xfrm>
                <a:off x="3935418" y="1652595"/>
                <a:ext cx="115889" cy="42863"/>
              </a:xfrm>
              <a:custGeom>
                <a:avLst/>
                <a:gdLst>
                  <a:gd name="T0" fmla="*/ 2147483647 w 73"/>
                  <a:gd name="T1" fmla="*/ 2147483647 h 27"/>
                  <a:gd name="T2" fmla="*/ 0 w 73"/>
                  <a:gd name="T3" fmla="*/ 0 h 27"/>
                  <a:gd name="T4" fmla="*/ 0 w 73"/>
                  <a:gd name="T5" fmla="*/ 2147483647 h 27"/>
                  <a:gd name="T6" fmla="*/ 2147483647 w 73"/>
                  <a:gd name="T7" fmla="*/ 2147483647 h 27"/>
                  <a:gd name="T8" fmla="*/ 2147483647 w 73"/>
                  <a:gd name="T9" fmla="*/ 214748364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7">
                    <a:moveTo>
                      <a:pt x="73" y="12"/>
                    </a:moveTo>
                    <a:lnTo>
                      <a:pt x="0" y="0"/>
                    </a:lnTo>
                    <a:lnTo>
                      <a:pt x="0" y="16"/>
                    </a:lnTo>
                    <a:lnTo>
                      <a:pt x="73" y="27"/>
                    </a:lnTo>
                    <a:lnTo>
                      <a:pt x="7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2" name="Freeform 94">
                <a:extLst>
                  <a:ext uri="{FF2B5EF4-FFF2-40B4-BE49-F238E27FC236}">
                    <a16:creationId xmlns:a16="http://schemas.microsoft.com/office/drawing/2014/main" id="{DD68EB79-BCB9-42EB-88F3-8BBF98B61317}"/>
                  </a:ext>
                </a:extLst>
              </p:cNvPr>
              <p:cNvSpPr>
                <a:spLocks/>
              </p:cNvSpPr>
              <p:nvPr/>
            </p:nvSpPr>
            <p:spPr bwMode="auto">
              <a:xfrm>
                <a:off x="3935418" y="1698633"/>
                <a:ext cx="115889" cy="44450"/>
              </a:xfrm>
              <a:custGeom>
                <a:avLst/>
                <a:gdLst>
                  <a:gd name="T0" fmla="*/ 2147483647 w 73"/>
                  <a:gd name="T1" fmla="*/ 2147483647 h 28"/>
                  <a:gd name="T2" fmla="*/ 0 w 73"/>
                  <a:gd name="T3" fmla="*/ 0 h 28"/>
                  <a:gd name="T4" fmla="*/ 0 w 73"/>
                  <a:gd name="T5" fmla="*/ 2147483647 h 28"/>
                  <a:gd name="T6" fmla="*/ 2147483647 w 73"/>
                  <a:gd name="T7" fmla="*/ 2147483647 h 28"/>
                  <a:gd name="T8" fmla="*/ 2147483647 w 73"/>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8">
                    <a:moveTo>
                      <a:pt x="73" y="12"/>
                    </a:moveTo>
                    <a:lnTo>
                      <a:pt x="0" y="0"/>
                    </a:lnTo>
                    <a:lnTo>
                      <a:pt x="0" y="18"/>
                    </a:lnTo>
                    <a:lnTo>
                      <a:pt x="73" y="28"/>
                    </a:lnTo>
                    <a:lnTo>
                      <a:pt x="7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3" name="Freeform 95">
                <a:extLst>
                  <a:ext uri="{FF2B5EF4-FFF2-40B4-BE49-F238E27FC236}">
                    <a16:creationId xmlns:a16="http://schemas.microsoft.com/office/drawing/2014/main" id="{79DAD95D-EFAE-424D-A17B-A149A46A1DD7}"/>
                  </a:ext>
                </a:extLst>
              </p:cNvPr>
              <p:cNvSpPr>
                <a:spLocks/>
              </p:cNvSpPr>
              <p:nvPr/>
            </p:nvSpPr>
            <p:spPr bwMode="auto">
              <a:xfrm>
                <a:off x="3935418" y="1749433"/>
                <a:ext cx="115889" cy="36513"/>
              </a:xfrm>
              <a:custGeom>
                <a:avLst/>
                <a:gdLst>
                  <a:gd name="T0" fmla="*/ 2147483647 w 73"/>
                  <a:gd name="T1" fmla="*/ 2147483647 h 23"/>
                  <a:gd name="T2" fmla="*/ 0 w 73"/>
                  <a:gd name="T3" fmla="*/ 0 h 23"/>
                  <a:gd name="T4" fmla="*/ 0 w 73"/>
                  <a:gd name="T5" fmla="*/ 2147483647 h 23"/>
                  <a:gd name="T6" fmla="*/ 2147483647 w 73"/>
                  <a:gd name="T7" fmla="*/ 2147483647 h 23"/>
                  <a:gd name="T8" fmla="*/ 2147483647 w 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3">
                    <a:moveTo>
                      <a:pt x="73" y="7"/>
                    </a:moveTo>
                    <a:lnTo>
                      <a:pt x="0" y="0"/>
                    </a:lnTo>
                    <a:lnTo>
                      <a:pt x="0" y="15"/>
                    </a:lnTo>
                    <a:lnTo>
                      <a:pt x="73" y="23"/>
                    </a:lnTo>
                    <a:lnTo>
                      <a:pt x="7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4" name="Freeform 96">
                <a:extLst>
                  <a:ext uri="{FF2B5EF4-FFF2-40B4-BE49-F238E27FC236}">
                    <a16:creationId xmlns:a16="http://schemas.microsoft.com/office/drawing/2014/main" id="{002925D3-2775-4F3F-8D62-DA134B91140F}"/>
                  </a:ext>
                </a:extLst>
              </p:cNvPr>
              <p:cNvSpPr>
                <a:spLocks/>
              </p:cNvSpPr>
              <p:nvPr/>
            </p:nvSpPr>
            <p:spPr bwMode="auto">
              <a:xfrm>
                <a:off x="3935418" y="1795472"/>
                <a:ext cx="115889" cy="33338"/>
              </a:xfrm>
              <a:custGeom>
                <a:avLst/>
                <a:gdLst>
                  <a:gd name="T0" fmla="*/ 2147483647 w 73"/>
                  <a:gd name="T1" fmla="*/ 2147483647 h 21"/>
                  <a:gd name="T2" fmla="*/ 0 w 73"/>
                  <a:gd name="T3" fmla="*/ 0 h 21"/>
                  <a:gd name="T4" fmla="*/ 0 w 73"/>
                  <a:gd name="T5" fmla="*/ 2147483647 h 21"/>
                  <a:gd name="T6" fmla="*/ 2147483647 w 73"/>
                  <a:gd name="T7" fmla="*/ 2147483647 h 21"/>
                  <a:gd name="T8" fmla="*/ 2147483647 w 73"/>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1">
                    <a:moveTo>
                      <a:pt x="73" y="6"/>
                    </a:moveTo>
                    <a:lnTo>
                      <a:pt x="0" y="0"/>
                    </a:lnTo>
                    <a:lnTo>
                      <a:pt x="0" y="15"/>
                    </a:lnTo>
                    <a:lnTo>
                      <a:pt x="73" y="21"/>
                    </a:lnTo>
                    <a:lnTo>
                      <a:pt x="7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5" name="Freeform 97">
                <a:extLst>
                  <a:ext uri="{FF2B5EF4-FFF2-40B4-BE49-F238E27FC236}">
                    <a16:creationId xmlns:a16="http://schemas.microsoft.com/office/drawing/2014/main" id="{DEF22C83-CBA8-4678-8FD5-D89112EE362E}"/>
                  </a:ext>
                </a:extLst>
              </p:cNvPr>
              <p:cNvSpPr>
                <a:spLocks/>
              </p:cNvSpPr>
              <p:nvPr/>
            </p:nvSpPr>
            <p:spPr bwMode="auto">
              <a:xfrm>
                <a:off x="3935418" y="1887547"/>
                <a:ext cx="115889" cy="31749"/>
              </a:xfrm>
              <a:custGeom>
                <a:avLst/>
                <a:gdLst>
                  <a:gd name="T0" fmla="*/ 2147483647 w 73"/>
                  <a:gd name="T1" fmla="*/ 2147483647 h 20"/>
                  <a:gd name="T2" fmla="*/ 0 w 73"/>
                  <a:gd name="T3" fmla="*/ 0 h 20"/>
                  <a:gd name="T4" fmla="*/ 0 w 73"/>
                  <a:gd name="T5" fmla="*/ 2147483647 h 20"/>
                  <a:gd name="T6" fmla="*/ 2147483647 w 73"/>
                  <a:gd name="T7" fmla="*/ 2147483647 h 20"/>
                  <a:gd name="T8" fmla="*/ 2147483647 w 73"/>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73" y="4"/>
                    </a:moveTo>
                    <a:lnTo>
                      <a:pt x="0" y="0"/>
                    </a:lnTo>
                    <a:lnTo>
                      <a:pt x="0" y="18"/>
                    </a:lnTo>
                    <a:lnTo>
                      <a:pt x="73" y="20"/>
                    </a:lnTo>
                    <a:lnTo>
                      <a:pt x="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6" name="Freeform 98">
                <a:extLst>
                  <a:ext uri="{FF2B5EF4-FFF2-40B4-BE49-F238E27FC236}">
                    <a16:creationId xmlns:a16="http://schemas.microsoft.com/office/drawing/2014/main" id="{FED00AC2-5CFF-44D9-B999-7C6C3D30B50C}"/>
                  </a:ext>
                </a:extLst>
              </p:cNvPr>
              <p:cNvSpPr>
                <a:spLocks/>
              </p:cNvSpPr>
              <p:nvPr/>
            </p:nvSpPr>
            <p:spPr bwMode="auto">
              <a:xfrm>
                <a:off x="3935418" y="1938347"/>
                <a:ext cx="115889" cy="23813"/>
              </a:xfrm>
              <a:custGeom>
                <a:avLst/>
                <a:gdLst>
                  <a:gd name="T0" fmla="*/ 2147483647 w 73"/>
                  <a:gd name="T1" fmla="*/ 2147483647 h 15"/>
                  <a:gd name="T2" fmla="*/ 0 w 73"/>
                  <a:gd name="T3" fmla="*/ 0 h 15"/>
                  <a:gd name="T4" fmla="*/ 0 w 73"/>
                  <a:gd name="T5" fmla="*/ 2147483647 h 15"/>
                  <a:gd name="T6" fmla="*/ 2147483647 w 73"/>
                  <a:gd name="T7" fmla="*/ 2147483647 h 15"/>
                  <a:gd name="T8" fmla="*/ 2147483647 w 73"/>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15">
                    <a:moveTo>
                      <a:pt x="73" y="2"/>
                    </a:moveTo>
                    <a:lnTo>
                      <a:pt x="0" y="0"/>
                    </a:lnTo>
                    <a:lnTo>
                      <a:pt x="0" y="15"/>
                    </a:lnTo>
                    <a:lnTo>
                      <a:pt x="73" y="15"/>
                    </a:lnTo>
                    <a:lnTo>
                      <a:pt x="7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7" name="Rectangle 99">
                <a:extLst>
                  <a:ext uri="{FF2B5EF4-FFF2-40B4-BE49-F238E27FC236}">
                    <a16:creationId xmlns:a16="http://schemas.microsoft.com/office/drawing/2014/main" id="{053D72F4-A72B-41E2-8953-8DB5B0D453C6}"/>
                  </a:ext>
                </a:extLst>
              </p:cNvPr>
              <p:cNvSpPr>
                <a:spLocks noChangeArrowheads="1"/>
              </p:cNvSpPr>
              <p:nvPr/>
            </p:nvSpPr>
            <p:spPr bwMode="auto">
              <a:xfrm>
                <a:off x="3935418" y="1984385"/>
                <a:ext cx="115889" cy="25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defRPr/>
                </a:pPr>
                <a:endParaRPr lang="en-US" altLang="en-US" sz="2800">
                  <a:latin typeface="+mn-lt"/>
                  <a:cs typeface="Arial" panose="020B0604020202020204" pitchFamily="34" charset="0"/>
                </a:endParaRPr>
              </a:p>
            </p:txBody>
          </p:sp>
          <p:sp>
            <p:nvSpPr>
              <p:cNvPr id="118" name="Freeform 100">
                <a:extLst>
                  <a:ext uri="{FF2B5EF4-FFF2-40B4-BE49-F238E27FC236}">
                    <a16:creationId xmlns:a16="http://schemas.microsoft.com/office/drawing/2014/main" id="{8EDB0B5E-1C54-4ACB-9FB4-B8A9517777D6}"/>
                  </a:ext>
                </a:extLst>
              </p:cNvPr>
              <p:cNvSpPr>
                <a:spLocks/>
              </p:cNvSpPr>
              <p:nvPr/>
            </p:nvSpPr>
            <p:spPr bwMode="auto">
              <a:xfrm>
                <a:off x="3935418" y="2027247"/>
                <a:ext cx="115889" cy="31749"/>
              </a:xfrm>
              <a:custGeom>
                <a:avLst/>
                <a:gdLst>
                  <a:gd name="T0" fmla="*/ 2147483647 w 73"/>
                  <a:gd name="T1" fmla="*/ 0 h 20"/>
                  <a:gd name="T2" fmla="*/ 0 w 73"/>
                  <a:gd name="T3" fmla="*/ 2147483647 h 20"/>
                  <a:gd name="T4" fmla="*/ 0 w 73"/>
                  <a:gd name="T5" fmla="*/ 2147483647 h 20"/>
                  <a:gd name="T6" fmla="*/ 2147483647 w 73"/>
                  <a:gd name="T7" fmla="*/ 2147483647 h 20"/>
                  <a:gd name="T8" fmla="*/ 2147483647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73" y="0"/>
                    </a:moveTo>
                    <a:lnTo>
                      <a:pt x="0" y="2"/>
                    </a:lnTo>
                    <a:lnTo>
                      <a:pt x="0" y="20"/>
                    </a:lnTo>
                    <a:lnTo>
                      <a:pt x="73" y="16"/>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19" name="Freeform 101">
                <a:extLst>
                  <a:ext uri="{FF2B5EF4-FFF2-40B4-BE49-F238E27FC236}">
                    <a16:creationId xmlns:a16="http://schemas.microsoft.com/office/drawing/2014/main" id="{FFA71A18-BA4F-450C-B690-AEFC4E76555E}"/>
                  </a:ext>
                </a:extLst>
              </p:cNvPr>
              <p:cNvSpPr>
                <a:spLocks noEditPoints="1"/>
              </p:cNvSpPr>
              <p:nvPr/>
            </p:nvSpPr>
            <p:spPr bwMode="auto">
              <a:xfrm>
                <a:off x="3935418" y="1606558"/>
                <a:ext cx="117476" cy="46038"/>
              </a:xfrm>
              <a:custGeom>
                <a:avLst/>
                <a:gdLst>
                  <a:gd name="T0" fmla="*/ 0 w 38"/>
                  <a:gd name="T1" fmla="*/ 0 h 15"/>
                  <a:gd name="T2" fmla="*/ 2147483647 w 38"/>
                  <a:gd name="T3" fmla="*/ 2147483647 h 15"/>
                  <a:gd name="T4" fmla="*/ 2147483647 w 38"/>
                  <a:gd name="T5" fmla="*/ 2147483647 h 15"/>
                  <a:gd name="T6" fmla="*/ 2147483647 w 38"/>
                  <a:gd name="T7" fmla="*/ 2147483647 h 15"/>
                  <a:gd name="T8" fmla="*/ 2147483647 w 38"/>
                  <a:gd name="T9" fmla="*/ 2147483647 h 15"/>
                  <a:gd name="T10" fmla="*/ 2147483647 w 38"/>
                  <a:gd name="T11" fmla="*/ 2147483647 h 15"/>
                  <a:gd name="T12" fmla="*/ 2147483647 w 38"/>
                  <a:gd name="T13" fmla="*/ 2147483647 h 15"/>
                  <a:gd name="T14" fmla="*/ 2147483647 w 38"/>
                  <a:gd name="T15" fmla="*/ 2147483647 h 15"/>
                  <a:gd name="T16" fmla="*/ 2147483647 w 38"/>
                  <a:gd name="T17" fmla="*/ 2147483647 h 15"/>
                  <a:gd name="T18" fmla="*/ 2147483647 w 38"/>
                  <a:gd name="T19" fmla="*/ 2147483647 h 15"/>
                  <a:gd name="T20" fmla="*/ 2147483647 w 38"/>
                  <a:gd name="T21" fmla="*/ 2147483647 h 15"/>
                  <a:gd name="T22" fmla="*/ 2147483647 w 38"/>
                  <a:gd name="T23" fmla="*/ 2147483647 h 15"/>
                  <a:gd name="T24" fmla="*/ 2147483647 w 38"/>
                  <a:gd name="T25" fmla="*/ 2147483647 h 15"/>
                  <a:gd name="T26" fmla="*/ 2147483647 w 38"/>
                  <a:gd name="T27" fmla="*/ 2147483647 h 15"/>
                  <a:gd name="T28" fmla="*/ 2147483647 w 38"/>
                  <a:gd name="T29" fmla="*/ 2147483647 h 15"/>
                  <a:gd name="T30" fmla="*/ 2147483647 w 38"/>
                  <a:gd name="T31" fmla="*/ 2147483647 h 15"/>
                  <a:gd name="T32" fmla="*/ 2147483647 w 38"/>
                  <a:gd name="T33" fmla="*/ 2147483647 h 15"/>
                  <a:gd name="T34" fmla="*/ 2147483647 w 38"/>
                  <a:gd name="T35" fmla="*/ 2147483647 h 15"/>
                  <a:gd name="T36" fmla="*/ 2147483647 w 38"/>
                  <a:gd name="T37" fmla="*/ 2147483647 h 15"/>
                  <a:gd name="T38" fmla="*/ 2147483647 w 38"/>
                  <a:gd name="T39" fmla="*/ 2147483647 h 15"/>
                  <a:gd name="T40" fmla="*/ 2147483647 w 38"/>
                  <a:gd name="T41" fmla="*/ 2147483647 h 15"/>
                  <a:gd name="T42" fmla="*/ 2147483647 w 38"/>
                  <a:gd name="T43" fmla="*/ 2147483647 h 15"/>
                  <a:gd name="T44" fmla="*/ 2147483647 w 38"/>
                  <a:gd name="T45" fmla="*/ 2147483647 h 15"/>
                  <a:gd name="T46" fmla="*/ 2147483647 w 38"/>
                  <a:gd name="T47" fmla="*/ 2147483647 h 15"/>
                  <a:gd name="T48" fmla="*/ 2147483647 w 38"/>
                  <a:gd name="T49" fmla="*/ 2147483647 h 15"/>
                  <a:gd name="T50" fmla="*/ 2147483647 w 38"/>
                  <a:gd name="T51" fmla="*/ 2147483647 h 15"/>
                  <a:gd name="T52" fmla="*/ 2147483647 w 38"/>
                  <a:gd name="T53" fmla="*/ 2147483647 h 15"/>
                  <a:gd name="T54" fmla="*/ 2147483647 w 38"/>
                  <a:gd name="T55" fmla="*/ 2147483647 h 15"/>
                  <a:gd name="T56" fmla="*/ 2147483647 w 38"/>
                  <a:gd name="T57" fmla="*/ 2147483647 h 15"/>
                  <a:gd name="T58" fmla="*/ 2147483647 w 38"/>
                  <a:gd name="T59" fmla="*/ 2147483647 h 15"/>
                  <a:gd name="T60" fmla="*/ 2147483647 w 38"/>
                  <a:gd name="T61" fmla="*/ 2147483647 h 15"/>
                  <a:gd name="T62" fmla="*/ 2147483647 w 38"/>
                  <a:gd name="T63" fmla="*/ 2147483647 h 15"/>
                  <a:gd name="T64" fmla="*/ 2147483647 w 38"/>
                  <a:gd name="T65" fmla="*/ 2147483647 h 15"/>
                  <a:gd name="T66" fmla="*/ 2147483647 w 38"/>
                  <a:gd name="T67" fmla="*/ 2147483647 h 15"/>
                  <a:gd name="T68" fmla="*/ 2147483647 w 38"/>
                  <a:gd name="T69" fmla="*/ 2147483647 h 15"/>
                  <a:gd name="T70" fmla="*/ 2147483647 w 38"/>
                  <a:gd name="T71" fmla="*/ 2147483647 h 15"/>
                  <a:gd name="T72" fmla="*/ 2147483647 w 38"/>
                  <a:gd name="T73" fmla="*/ 2147483647 h 15"/>
                  <a:gd name="T74" fmla="*/ 2147483647 w 38"/>
                  <a:gd name="T75" fmla="*/ 2147483647 h 15"/>
                  <a:gd name="T76" fmla="*/ 2147483647 w 38"/>
                  <a:gd name="T77" fmla="*/ 2147483647 h 15"/>
                  <a:gd name="T78" fmla="*/ 2147483647 w 38"/>
                  <a:gd name="T79" fmla="*/ 2147483647 h 15"/>
                  <a:gd name="T80" fmla="*/ 2147483647 w 38"/>
                  <a:gd name="T81" fmla="*/ 2147483647 h 15"/>
                  <a:gd name="T82" fmla="*/ 2147483647 w 38"/>
                  <a:gd name="T83" fmla="*/ 2147483647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 h="15">
                    <a:moveTo>
                      <a:pt x="38" y="7"/>
                    </a:moveTo>
                    <a:cubicBezTo>
                      <a:pt x="0" y="0"/>
                      <a:pt x="0" y="0"/>
                      <a:pt x="0" y="0"/>
                    </a:cubicBezTo>
                    <a:cubicBezTo>
                      <a:pt x="0" y="8"/>
                      <a:pt x="0" y="8"/>
                      <a:pt x="0" y="8"/>
                    </a:cubicBezTo>
                    <a:cubicBezTo>
                      <a:pt x="38" y="15"/>
                      <a:pt x="38" y="15"/>
                      <a:pt x="38" y="15"/>
                    </a:cubicBezTo>
                    <a:lnTo>
                      <a:pt x="38" y="7"/>
                    </a:lnTo>
                    <a:close/>
                    <a:moveTo>
                      <a:pt x="18" y="4"/>
                    </a:moveTo>
                    <a:cubicBezTo>
                      <a:pt x="18" y="4"/>
                      <a:pt x="18" y="4"/>
                      <a:pt x="18" y="5"/>
                    </a:cubicBezTo>
                    <a:cubicBezTo>
                      <a:pt x="18" y="5"/>
                      <a:pt x="18" y="5"/>
                      <a:pt x="18" y="5"/>
                    </a:cubicBezTo>
                    <a:cubicBezTo>
                      <a:pt x="18" y="5"/>
                      <a:pt x="17" y="5"/>
                      <a:pt x="17" y="5"/>
                    </a:cubicBezTo>
                    <a:cubicBezTo>
                      <a:pt x="17" y="4"/>
                      <a:pt x="18" y="4"/>
                      <a:pt x="18" y="4"/>
                    </a:cubicBezTo>
                    <a:close/>
                    <a:moveTo>
                      <a:pt x="2" y="7"/>
                    </a:moveTo>
                    <a:cubicBezTo>
                      <a:pt x="1" y="7"/>
                      <a:pt x="1" y="7"/>
                      <a:pt x="1" y="7"/>
                    </a:cubicBezTo>
                    <a:cubicBezTo>
                      <a:pt x="1" y="1"/>
                      <a:pt x="1" y="1"/>
                      <a:pt x="1" y="1"/>
                    </a:cubicBezTo>
                    <a:cubicBezTo>
                      <a:pt x="2" y="1"/>
                      <a:pt x="2" y="1"/>
                      <a:pt x="2" y="1"/>
                    </a:cubicBezTo>
                    <a:lnTo>
                      <a:pt x="2" y="7"/>
                    </a:lnTo>
                    <a:close/>
                    <a:moveTo>
                      <a:pt x="4" y="8"/>
                    </a:moveTo>
                    <a:cubicBezTo>
                      <a:pt x="3" y="7"/>
                      <a:pt x="3" y="7"/>
                      <a:pt x="3" y="7"/>
                    </a:cubicBezTo>
                    <a:cubicBezTo>
                      <a:pt x="3" y="1"/>
                      <a:pt x="3" y="1"/>
                      <a:pt x="3" y="1"/>
                    </a:cubicBezTo>
                    <a:cubicBezTo>
                      <a:pt x="4" y="1"/>
                      <a:pt x="4" y="1"/>
                      <a:pt x="4" y="1"/>
                    </a:cubicBezTo>
                    <a:lnTo>
                      <a:pt x="4" y="8"/>
                    </a:lnTo>
                    <a:close/>
                    <a:moveTo>
                      <a:pt x="6" y="8"/>
                    </a:moveTo>
                    <a:cubicBezTo>
                      <a:pt x="5" y="8"/>
                      <a:pt x="5" y="8"/>
                      <a:pt x="5" y="8"/>
                    </a:cubicBezTo>
                    <a:cubicBezTo>
                      <a:pt x="5" y="1"/>
                      <a:pt x="5" y="1"/>
                      <a:pt x="5" y="1"/>
                    </a:cubicBezTo>
                    <a:cubicBezTo>
                      <a:pt x="6" y="2"/>
                      <a:pt x="6" y="2"/>
                      <a:pt x="6" y="2"/>
                    </a:cubicBezTo>
                    <a:lnTo>
                      <a:pt x="6" y="8"/>
                    </a:lnTo>
                    <a:close/>
                    <a:moveTo>
                      <a:pt x="7" y="8"/>
                    </a:moveTo>
                    <a:cubicBezTo>
                      <a:pt x="6" y="8"/>
                      <a:pt x="6" y="8"/>
                      <a:pt x="6" y="8"/>
                    </a:cubicBezTo>
                    <a:cubicBezTo>
                      <a:pt x="6" y="2"/>
                      <a:pt x="6" y="2"/>
                      <a:pt x="6" y="2"/>
                    </a:cubicBezTo>
                    <a:cubicBezTo>
                      <a:pt x="7" y="2"/>
                      <a:pt x="7" y="2"/>
                      <a:pt x="7" y="2"/>
                    </a:cubicBezTo>
                    <a:lnTo>
                      <a:pt x="7" y="8"/>
                    </a:lnTo>
                    <a:close/>
                    <a:moveTo>
                      <a:pt x="9" y="8"/>
                    </a:moveTo>
                    <a:cubicBezTo>
                      <a:pt x="8" y="8"/>
                      <a:pt x="8" y="8"/>
                      <a:pt x="8" y="8"/>
                    </a:cubicBezTo>
                    <a:cubicBezTo>
                      <a:pt x="8" y="2"/>
                      <a:pt x="8" y="2"/>
                      <a:pt x="8" y="2"/>
                    </a:cubicBezTo>
                    <a:cubicBezTo>
                      <a:pt x="9" y="2"/>
                      <a:pt x="9" y="2"/>
                      <a:pt x="9" y="2"/>
                    </a:cubicBezTo>
                    <a:lnTo>
                      <a:pt x="9" y="8"/>
                    </a:lnTo>
                    <a:close/>
                    <a:moveTo>
                      <a:pt x="11" y="9"/>
                    </a:moveTo>
                    <a:cubicBezTo>
                      <a:pt x="10" y="9"/>
                      <a:pt x="10" y="9"/>
                      <a:pt x="10" y="9"/>
                    </a:cubicBezTo>
                    <a:cubicBezTo>
                      <a:pt x="10" y="2"/>
                      <a:pt x="10" y="2"/>
                      <a:pt x="10" y="2"/>
                    </a:cubicBezTo>
                    <a:cubicBezTo>
                      <a:pt x="11" y="3"/>
                      <a:pt x="11" y="3"/>
                      <a:pt x="11" y="3"/>
                    </a:cubicBezTo>
                    <a:lnTo>
                      <a:pt x="11" y="9"/>
                    </a:lnTo>
                    <a:close/>
                    <a:moveTo>
                      <a:pt x="13" y="9"/>
                    </a:moveTo>
                    <a:cubicBezTo>
                      <a:pt x="12" y="9"/>
                      <a:pt x="12" y="9"/>
                      <a:pt x="12" y="9"/>
                    </a:cubicBezTo>
                    <a:cubicBezTo>
                      <a:pt x="12" y="3"/>
                      <a:pt x="12" y="3"/>
                      <a:pt x="12" y="3"/>
                    </a:cubicBezTo>
                    <a:cubicBezTo>
                      <a:pt x="13" y="3"/>
                      <a:pt x="13" y="3"/>
                      <a:pt x="13" y="3"/>
                    </a:cubicBezTo>
                    <a:lnTo>
                      <a:pt x="13" y="9"/>
                    </a:lnTo>
                    <a:close/>
                    <a:moveTo>
                      <a:pt x="14" y="9"/>
                    </a:moveTo>
                    <a:cubicBezTo>
                      <a:pt x="13" y="9"/>
                      <a:pt x="13" y="9"/>
                      <a:pt x="13" y="9"/>
                    </a:cubicBezTo>
                    <a:cubicBezTo>
                      <a:pt x="13" y="3"/>
                      <a:pt x="13" y="3"/>
                      <a:pt x="13" y="3"/>
                    </a:cubicBezTo>
                    <a:cubicBezTo>
                      <a:pt x="14" y="3"/>
                      <a:pt x="14" y="3"/>
                      <a:pt x="14" y="3"/>
                    </a:cubicBezTo>
                    <a:lnTo>
                      <a:pt x="14" y="9"/>
                    </a:lnTo>
                    <a:close/>
                    <a:moveTo>
                      <a:pt x="16" y="10"/>
                    </a:moveTo>
                    <a:cubicBezTo>
                      <a:pt x="16" y="10"/>
                      <a:pt x="16" y="9"/>
                      <a:pt x="16" y="9"/>
                    </a:cubicBezTo>
                    <a:cubicBezTo>
                      <a:pt x="16" y="9"/>
                      <a:pt x="16" y="8"/>
                      <a:pt x="16" y="8"/>
                    </a:cubicBezTo>
                    <a:cubicBezTo>
                      <a:pt x="16" y="9"/>
                      <a:pt x="17" y="9"/>
                      <a:pt x="17" y="9"/>
                    </a:cubicBezTo>
                    <a:cubicBezTo>
                      <a:pt x="17" y="10"/>
                      <a:pt x="16" y="10"/>
                      <a:pt x="16" y="10"/>
                    </a:cubicBezTo>
                    <a:close/>
                    <a:moveTo>
                      <a:pt x="16" y="7"/>
                    </a:moveTo>
                    <a:cubicBezTo>
                      <a:pt x="16" y="7"/>
                      <a:pt x="16" y="7"/>
                      <a:pt x="16" y="7"/>
                    </a:cubicBezTo>
                    <a:cubicBezTo>
                      <a:pt x="16" y="6"/>
                      <a:pt x="16" y="6"/>
                      <a:pt x="16" y="6"/>
                    </a:cubicBezTo>
                    <a:cubicBezTo>
                      <a:pt x="16" y="6"/>
                      <a:pt x="17" y="7"/>
                      <a:pt x="17" y="7"/>
                    </a:cubicBezTo>
                    <a:cubicBezTo>
                      <a:pt x="17" y="7"/>
                      <a:pt x="16" y="7"/>
                      <a:pt x="16" y="7"/>
                    </a:cubicBezTo>
                    <a:close/>
                    <a:moveTo>
                      <a:pt x="16" y="5"/>
                    </a:moveTo>
                    <a:cubicBezTo>
                      <a:pt x="16" y="5"/>
                      <a:pt x="16" y="5"/>
                      <a:pt x="16" y="4"/>
                    </a:cubicBezTo>
                    <a:cubicBezTo>
                      <a:pt x="16" y="4"/>
                      <a:pt x="16" y="4"/>
                      <a:pt x="16" y="4"/>
                    </a:cubicBezTo>
                    <a:cubicBezTo>
                      <a:pt x="16" y="4"/>
                      <a:pt x="17" y="4"/>
                      <a:pt x="17" y="4"/>
                    </a:cubicBezTo>
                    <a:cubicBezTo>
                      <a:pt x="17" y="5"/>
                      <a:pt x="16" y="5"/>
                      <a:pt x="16" y="5"/>
                    </a:cubicBezTo>
                    <a:close/>
                    <a:moveTo>
                      <a:pt x="18" y="10"/>
                    </a:moveTo>
                    <a:cubicBezTo>
                      <a:pt x="17" y="10"/>
                      <a:pt x="17" y="10"/>
                      <a:pt x="17" y="10"/>
                    </a:cubicBezTo>
                    <a:cubicBezTo>
                      <a:pt x="17" y="9"/>
                      <a:pt x="17" y="9"/>
                      <a:pt x="17" y="9"/>
                    </a:cubicBezTo>
                    <a:cubicBezTo>
                      <a:pt x="18" y="9"/>
                      <a:pt x="18" y="9"/>
                      <a:pt x="18" y="9"/>
                    </a:cubicBezTo>
                    <a:lnTo>
                      <a:pt x="18" y="10"/>
                    </a:lnTo>
                    <a:close/>
                    <a:moveTo>
                      <a:pt x="18" y="8"/>
                    </a:moveTo>
                    <a:cubicBezTo>
                      <a:pt x="17" y="8"/>
                      <a:pt x="17" y="8"/>
                      <a:pt x="17" y="8"/>
                    </a:cubicBezTo>
                    <a:cubicBezTo>
                      <a:pt x="17" y="6"/>
                      <a:pt x="17" y="6"/>
                      <a:pt x="17" y="6"/>
                    </a:cubicBezTo>
                    <a:cubicBezTo>
                      <a:pt x="18" y="7"/>
                      <a:pt x="18" y="7"/>
                      <a:pt x="18" y="7"/>
                    </a:cubicBezTo>
                    <a:lnTo>
                      <a:pt x="18" y="8"/>
                    </a:lnTo>
                    <a:close/>
                    <a:moveTo>
                      <a:pt x="37" y="14"/>
                    </a:moveTo>
                    <a:cubicBezTo>
                      <a:pt x="20" y="10"/>
                      <a:pt x="20" y="10"/>
                      <a:pt x="20" y="10"/>
                    </a:cubicBezTo>
                    <a:cubicBezTo>
                      <a:pt x="20" y="8"/>
                      <a:pt x="20" y="8"/>
                      <a:pt x="20" y="8"/>
                    </a:cubicBezTo>
                    <a:cubicBezTo>
                      <a:pt x="37" y="11"/>
                      <a:pt x="37" y="11"/>
                      <a:pt x="37" y="11"/>
                    </a:cubicBezTo>
                    <a:lnTo>
                      <a:pt x="37" y="14"/>
                    </a:lnTo>
                    <a:close/>
                    <a:moveTo>
                      <a:pt x="37" y="10"/>
                    </a:moveTo>
                    <a:cubicBezTo>
                      <a:pt x="20" y="7"/>
                      <a:pt x="20" y="7"/>
                      <a:pt x="20" y="7"/>
                    </a:cubicBezTo>
                    <a:cubicBezTo>
                      <a:pt x="20" y="4"/>
                      <a:pt x="20" y="4"/>
                      <a:pt x="20" y="4"/>
                    </a:cubicBezTo>
                    <a:cubicBezTo>
                      <a:pt x="37" y="8"/>
                      <a:pt x="37" y="8"/>
                      <a:pt x="37" y="8"/>
                    </a:cubicBezTo>
                    <a:lnTo>
                      <a:pt x="3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0" name="Freeform 102">
                <a:extLst>
                  <a:ext uri="{FF2B5EF4-FFF2-40B4-BE49-F238E27FC236}">
                    <a16:creationId xmlns:a16="http://schemas.microsoft.com/office/drawing/2014/main" id="{450505E7-6396-446B-A50E-BF0F58E8CE73}"/>
                  </a:ext>
                </a:extLst>
              </p:cNvPr>
              <p:cNvSpPr>
                <a:spLocks noEditPoints="1"/>
              </p:cNvSpPr>
              <p:nvPr/>
            </p:nvSpPr>
            <p:spPr bwMode="auto">
              <a:xfrm>
                <a:off x="3935418" y="1841510"/>
                <a:ext cx="115889" cy="34925"/>
              </a:xfrm>
              <a:custGeom>
                <a:avLst/>
                <a:gdLst>
                  <a:gd name="T0" fmla="*/ 0 w 37"/>
                  <a:gd name="T1" fmla="*/ 0 h 11"/>
                  <a:gd name="T2" fmla="*/ 2147483647 w 37"/>
                  <a:gd name="T3" fmla="*/ 2147483647 h 11"/>
                  <a:gd name="T4" fmla="*/ 2147483647 w 37"/>
                  <a:gd name="T5" fmla="*/ 2147483647 h 11"/>
                  <a:gd name="T6" fmla="*/ 2147483647 w 37"/>
                  <a:gd name="T7" fmla="*/ 2147483647 h 11"/>
                  <a:gd name="T8" fmla="*/ 2147483647 w 37"/>
                  <a:gd name="T9" fmla="*/ 2147483647 h 11"/>
                  <a:gd name="T10" fmla="*/ 2147483647 w 37"/>
                  <a:gd name="T11" fmla="*/ 2147483647 h 11"/>
                  <a:gd name="T12" fmla="*/ 2147483647 w 37"/>
                  <a:gd name="T13" fmla="*/ 2147483647 h 11"/>
                  <a:gd name="T14" fmla="*/ 2147483647 w 37"/>
                  <a:gd name="T15" fmla="*/ 2147483647 h 11"/>
                  <a:gd name="T16" fmla="*/ 2147483647 w 37"/>
                  <a:gd name="T17" fmla="*/ 2147483647 h 11"/>
                  <a:gd name="T18" fmla="*/ 2147483647 w 37"/>
                  <a:gd name="T19" fmla="*/ 2147483647 h 11"/>
                  <a:gd name="T20" fmla="*/ 2147483647 w 37"/>
                  <a:gd name="T21" fmla="*/ 2147483647 h 11"/>
                  <a:gd name="T22" fmla="*/ 2147483647 w 37"/>
                  <a:gd name="T23" fmla="*/ 2147483647 h 11"/>
                  <a:gd name="T24" fmla="*/ 2147483647 w 37"/>
                  <a:gd name="T25" fmla="*/ 2147483647 h 11"/>
                  <a:gd name="T26" fmla="*/ 2147483647 w 37"/>
                  <a:gd name="T27" fmla="*/ 2147483647 h 11"/>
                  <a:gd name="T28" fmla="*/ 2147483647 w 37"/>
                  <a:gd name="T29" fmla="*/ 2147483647 h 11"/>
                  <a:gd name="T30" fmla="*/ 2147483647 w 37"/>
                  <a:gd name="T31" fmla="*/ 2147483647 h 11"/>
                  <a:gd name="T32" fmla="*/ 2147483647 w 37"/>
                  <a:gd name="T33" fmla="*/ 2147483647 h 11"/>
                  <a:gd name="T34" fmla="*/ 2147483647 w 37"/>
                  <a:gd name="T35" fmla="*/ 2147483647 h 11"/>
                  <a:gd name="T36" fmla="*/ 2147483647 w 37"/>
                  <a:gd name="T37" fmla="*/ 2147483647 h 11"/>
                  <a:gd name="T38" fmla="*/ 2147483647 w 37"/>
                  <a:gd name="T39" fmla="*/ 2147483647 h 11"/>
                  <a:gd name="T40" fmla="*/ 2147483647 w 37"/>
                  <a:gd name="T41" fmla="*/ 2147483647 h 11"/>
                  <a:gd name="T42" fmla="*/ 2147483647 w 37"/>
                  <a:gd name="T43" fmla="*/ 2147483647 h 11"/>
                  <a:gd name="T44" fmla="*/ 2147483647 w 37"/>
                  <a:gd name="T45" fmla="*/ 2147483647 h 11"/>
                  <a:gd name="T46" fmla="*/ 2147483647 w 37"/>
                  <a:gd name="T47" fmla="*/ 2147483647 h 11"/>
                  <a:gd name="T48" fmla="*/ 2147483647 w 37"/>
                  <a:gd name="T49" fmla="*/ 2147483647 h 11"/>
                  <a:gd name="T50" fmla="*/ 2147483647 w 37"/>
                  <a:gd name="T51" fmla="*/ 2147483647 h 11"/>
                  <a:gd name="T52" fmla="*/ 2147483647 w 37"/>
                  <a:gd name="T53" fmla="*/ 2147483647 h 11"/>
                  <a:gd name="T54" fmla="*/ 2147483647 w 37"/>
                  <a:gd name="T55" fmla="*/ 2147483647 h 11"/>
                  <a:gd name="T56" fmla="*/ 2147483647 w 37"/>
                  <a:gd name="T57" fmla="*/ 2147483647 h 11"/>
                  <a:gd name="T58" fmla="*/ 2147483647 w 37"/>
                  <a:gd name="T59" fmla="*/ 2147483647 h 11"/>
                  <a:gd name="T60" fmla="*/ 2147483647 w 37"/>
                  <a:gd name="T61" fmla="*/ 2147483647 h 11"/>
                  <a:gd name="T62" fmla="*/ 2147483647 w 37"/>
                  <a:gd name="T63" fmla="*/ 2147483647 h 11"/>
                  <a:gd name="T64" fmla="*/ 2147483647 w 37"/>
                  <a:gd name="T65" fmla="*/ 2147483647 h 11"/>
                  <a:gd name="T66" fmla="*/ 2147483647 w 37"/>
                  <a:gd name="T67" fmla="*/ 2147483647 h 11"/>
                  <a:gd name="T68" fmla="*/ 2147483647 w 37"/>
                  <a:gd name="T69" fmla="*/ 2147483647 h 11"/>
                  <a:gd name="T70" fmla="*/ 2147483647 w 37"/>
                  <a:gd name="T71" fmla="*/ 2147483647 h 11"/>
                  <a:gd name="T72" fmla="*/ 2147483647 w 37"/>
                  <a:gd name="T73" fmla="*/ 2147483647 h 11"/>
                  <a:gd name="T74" fmla="*/ 2147483647 w 37"/>
                  <a:gd name="T75" fmla="*/ 2147483647 h 11"/>
                  <a:gd name="T76" fmla="*/ 2147483647 w 37"/>
                  <a:gd name="T77" fmla="*/ 2147483647 h 11"/>
                  <a:gd name="T78" fmla="*/ 2147483647 w 37"/>
                  <a:gd name="T79" fmla="*/ 2147483647 h 11"/>
                  <a:gd name="T80" fmla="*/ 2147483647 w 37"/>
                  <a:gd name="T81" fmla="*/ 2147483647 h 11"/>
                  <a:gd name="T82" fmla="*/ 2147483647 w 37"/>
                  <a:gd name="T83" fmla="*/ 2147483647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11">
                    <a:moveTo>
                      <a:pt x="37" y="3"/>
                    </a:moveTo>
                    <a:cubicBezTo>
                      <a:pt x="0" y="0"/>
                      <a:pt x="0" y="0"/>
                      <a:pt x="0" y="0"/>
                    </a:cubicBezTo>
                    <a:cubicBezTo>
                      <a:pt x="0" y="8"/>
                      <a:pt x="0" y="8"/>
                      <a:pt x="0" y="8"/>
                    </a:cubicBezTo>
                    <a:cubicBezTo>
                      <a:pt x="37" y="11"/>
                      <a:pt x="37" y="11"/>
                      <a:pt x="37" y="11"/>
                    </a:cubicBezTo>
                    <a:lnTo>
                      <a:pt x="37" y="3"/>
                    </a:lnTo>
                    <a:close/>
                    <a:moveTo>
                      <a:pt x="17" y="2"/>
                    </a:moveTo>
                    <a:cubicBezTo>
                      <a:pt x="17" y="2"/>
                      <a:pt x="18" y="3"/>
                      <a:pt x="18" y="3"/>
                    </a:cubicBezTo>
                    <a:cubicBezTo>
                      <a:pt x="18" y="3"/>
                      <a:pt x="17" y="4"/>
                      <a:pt x="17" y="4"/>
                    </a:cubicBezTo>
                    <a:cubicBezTo>
                      <a:pt x="17" y="4"/>
                      <a:pt x="17" y="3"/>
                      <a:pt x="17" y="3"/>
                    </a:cubicBezTo>
                    <a:cubicBezTo>
                      <a:pt x="17" y="3"/>
                      <a:pt x="17" y="2"/>
                      <a:pt x="17" y="2"/>
                    </a:cubicBezTo>
                    <a:close/>
                    <a:moveTo>
                      <a:pt x="1" y="8"/>
                    </a:moveTo>
                    <a:cubicBezTo>
                      <a:pt x="1" y="7"/>
                      <a:pt x="1" y="7"/>
                      <a:pt x="1" y="7"/>
                    </a:cubicBezTo>
                    <a:cubicBezTo>
                      <a:pt x="1" y="1"/>
                      <a:pt x="1" y="1"/>
                      <a:pt x="1" y="1"/>
                    </a:cubicBezTo>
                    <a:cubicBezTo>
                      <a:pt x="1" y="1"/>
                      <a:pt x="1" y="1"/>
                      <a:pt x="1" y="1"/>
                    </a:cubicBezTo>
                    <a:lnTo>
                      <a:pt x="1" y="8"/>
                    </a:lnTo>
                    <a:close/>
                    <a:moveTo>
                      <a:pt x="3" y="8"/>
                    </a:moveTo>
                    <a:cubicBezTo>
                      <a:pt x="2" y="8"/>
                      <a:pt x="2" y="8"/>
                      <a:pt x="2" y="8"/>
                    </a:cubicBezTo>
                    <a:cubicBezTo>
                      <a:pt x="2" y="1"/>
                      <a:pt x="2" y="1"/>
                      <a:pt x="2" y="1"/>
                    </a:cubicBezTo>
                    <a:cubicBezTo>
                      <a:pt x="3" y="1"/>
                      <a:pt x="3" y="1"/>
                      <a:pt x="3" y="1"/>
                    </a:cubicBezTo>
                    <a:lnTo>
                      <a:pt x="3" y="8"/>
                    </a:lnTo>
                    <a:close/>
                    <a:moveTo>
                      <a:pt x="5" y="8"/>
                    </a:moveTo>
                    <a:cubicBezTo>
                      <a:pt x="4" y="8"/>
                      <a:pt x="4" y="8"/>
                      <a:pt x="4" y="8"/>
                    </a:cubicBezTo>
                    <a:cubicBezTo>
                      <a:pt x="4" y="1"/>
                      <a:pt x="4" y="1"/>
                      <a:pt x="4" y="1"/>
                    </a:cubicBezTo>
                    <a:cubicBezTo>
                      <a:pt x="5" y="1"/>
                      <a:pt x="5" y="1"/>
                      <a:pt x="5" y="1"/>
                    </a:cubicBezTo>
                    <a:lnTo>
                      <a:pt x="5" y="8"/>
                    </a:lnTo>
                    <a:close/>
                    <a:moveTo>
                      <a:pt x="7" y="8"/>
                    </a:moveTo>
                    <a:cubicBezTo>
                      <a:pt x="6" y="8"/>
                      <a:pt x="6" y="8"/>
                      <a:pt x="6" y="8"/>
                    </a:cubicBezTo>
                    <a:cubicBezTo>
                      <a:pt x="6" y="2"/>
                      <a:pt x="6" y="2"/>
                      <a:pt x="6" y="2"/>
                    </a:cubicBezTo>
                    <a:cubicBezTo>
                      <a:pt x="7" y="2"/>
                      <a:pt x="7" y="2"/>
                      <a:pt x="7" y="2"/>
                    </a:cubicBezTo>
                    <a:lnTo>
                      <a:pt x="7" y="8"/>
                    </a:lnTo>
                    <a:close/>
                    <a:moveTo>
                      <a:pt x="8" y="8"/>
                    </a:moveTo>
                    <a:cubicBezTo>
                      <a:pt x="8" y="8"/>
                      <a:pt x="8" y="8"/>
                      <a:pt x="8" y="8"/>
                    </a:cubicBezTo>
                    <a:cubicBezTo>
                      <a:pt x="8" y="2"/>
                      <a:pt x="8" y="2"/>
                      <a:pt x="8" y="2"/>
                    </a:cubicBezTo>
                    <a:cubicBezTo>
                      <a:pt x="8" y="2"/>
                      <a:pt x="8" y="2"/>
                      <a:pt x="8" y="2"/>
                    </a:cubicBezTo>
                    <a:lnTo>
                      <a:pt x="8" y="8"/>
                    </a:lnTo>
                    <a:close/>
                    <a:moveTo>
                      <a:pt x="10" y="8"/>
                    </a:moveTo>
                    <a:cubicBezTo>
                      <a:pt x="9" y="8"/>
                      <a:pt x="9" y="8"/>
                      <a:pt x="9" y="8"/>
                    </a:cubicBezTo>
                    <a:cubicBezTo>
                      <a:pt x="9" y="2"/>
                      <a:pt x="9" y="2"/>
                      <a:pt x="9" y="2"/>
                    </a:cubicBezTo>
                    <a:cubicBezTo>
                      <a:pt x="10" y="2"/>
                      <a:pt x="10" y="2"/>
                      <a:pt x="10" y="2"/>
                    </a:cubicBezTo>
                    <a:lnTo>
                      <a:pt x="10" y="8"/>
                    </a:lnTo>
                    <a:close/>
                    <a:moveTo>
                      <a:pt x="12" y="8"/>
                    </a:moveTo>
                    <a:cubicBezTo>
                      <a:pt x="11" y="8"/>
                      <a:pt x="11" y="8"/>
                      <a:pt x="11" y="8"/>
                    </a:cubicBezTo>
                    <a:cubicBezTo>
                      <a:pt x="11" y="2"/>
                      <a:pt x="11" y="2"/>
                      <a:pt x="11" y="2"/>
                    </a:cubicBezTo>
                    <a:cubicBezTo>
                      <a:pt x="12" y="2"/>
                      <a:pt x="12" y="2"/>
                      <a:pt x="12" y="2"/>
                    </a:cubicBezTo>
                    <a:lnTo>
                      <a:pt x="12" y="8"/>
                    </a:lnTo>
                    <a:close/>
                    <a:moveTo>
                      <a:pt x="14" y="8"/>
                    </a:moveTo>
                    <a:cubicBezTo>
                      <a:pt x="13" y="8"/>
                      <a:pt x="13" y="8"/>
                      <a:pt x="13" y="8"/>
                    </a:cubicBezTo>
                    <a:cubicBezTo>
                      <a:pt x="13" y="2"/>
                      <a:pt x="13" y="2"/>
                      <a:pt x="13" y="2"/>
                    </a:cubicBezTo>
                    <a:cubicBezTo>
                      <a:pt x="14" y="2"/>
                      <a:pt x="14" y="2"/>
                      <a:pt x="14" y="2"/>
                    </a:cubicBezTo>
                    <a:lnTo>
                      <a:pt x="14" y="8"/>
                    </a:lnTo>
                    <a:close/>
                    <a:moveTo>
                      <a:pt x="16" y="8"/>
                    </a:moveTo>
                    <a:cubicBezTo>
                      <a:pt x="15" y="8"/>
                      <a:pt x="15" y="8"/>
                      <a:pt x="15" y="8"/>
                    </a:cubicBezTo>
                    <a:cubicBezTo>
                      <a:pt x="15" y="7"/>
                      <a:pt x="15" y="7"/>
                      <a:pt x="16" y="7"/>
                    </a:cubicBezTo>
                    <a:cubicBezTo>
                      <a:pt x="16" y="7"/>
                      <a:pt x="16" y="7"/>
                      <a:pt x="16" y="8"/>
                    </a:cubicBezTo>
                    <a:cubicBezTo>
                      <a:pt x="16" y="8"/>
                      <a:pt x="16" y="8"/>
                      <a:pt x="16" y="8"/>
                    </a:cubicBezTo>
                    <a:close/>
                    <a:moveTo>
                      <a:pt x="16" y="6"/>
                    </a:moveTo>
                    <a:cubicBezTo>
                      <a:pt x="15" y="6"/>
                      <a:pt x="15" y="6"/>
                      <a:pt x="15" y="5"/>
                    </a:cubicBezTo>
                    <a:cubicBezTo>
                      <a:pt x="15" y="5"/>
                      <a:pt x="15" y="5"/>
                      <a:pt x="16" y="5"/>
                    </a:cubicBezTo>
                    <a:cubicBezTo>
                      <a:pt x="16" y="5"/>
                      <a:pt x="16" y="5"/>
                      <a:pt x="16" y="5"/>
                    </a:cubicBezTo>
                    <a:cubicBezTo>
                      <a:pt x="16" y="6"/>
                      <a:pt x="16" y="6"/>
                      <a:pt x="16" y="6"/>
                    </a:cubicBezTo>
                    <a:close/>
                    <a:moveTo>
                      <a:pt x="16" y="4"/>
                    </a:moveTo>
                    <a:cubicBezTo>
                      <a:pt x="15" y="4"/>
                      <a:pt x="15" y="3"/>
                      <a:pt x="15" y="3"/>
                    </a:cubicBezTo>
                    <a:cubicBezTo>
                      <a:pt x="15" y="3"/>
                      <a:pt x="15" y="2"/>
                      <a:pt x="16" y="2"/>
                    </a:cubicBezTo>
                    <a:cubicBezTo>
                      <a:pt x="16" y="2"/>
                      <a:pt x="16" y="3"/>
                      <a:pt x="16" y="3"/>
                    </a:cubicBezTo>
                    <a:cubicBezTo>
                      <a:pt x="16" y="3"/>
                      <a:pt x="16" y="4"/>
                      <a:pt x="16" y="4"/>
                    </a:cubicBezTo>
                    <a:close/>
                    <a:moveTo>
                      <a:pt x="18" y="8"/>
                    </a:moveTo>
                    <a:cubicBezTo>
                      <a:pt x="16" y="8"/>
                      <a:pt x="16" y="8"/>
                      <a:pt x="16" y="8"/>
                    </a:cubicBezTo>
                    <a:cubicBezTo>
                      <a:pt x="16" y="7"/>
                      <a:pt x="16" y="7"/>
                      <a:pt x="16" y="7"/>
                    </a:cubicBezTo>
                    <a:cubicBezTo>
                      <a:pt x="18" y="7"/>
                      <a:pt x="18" y="7"/>
                      <a:pt x="18" y="7"/>
                    </a:cubicBezTo>
                    <a:lnTo>
                      <a:pt x="18" y="8"/>
                    </a:lnTo>
                    <a:close/>
                    <a:moveTo>
                      <a:pt x="18" y="6"/>
                    </a:moveTo>
                    <a:cubicBezTo>
                      <a:pt x="16" y="6"/>
                      <a:pt x="16" y="6"/>
                      <a:pt x="16" y="6"/>
                    </a:cubicBezTo>
                    <a:cubicBezTo>
                      <a:pt x="16" y="5"/>
                      <a:pt x="16" y="5"/>
                      <a:pt x="16" y="5"/>
                    </a:cubicBezTo>
                    <a:cubicBezTo>
                      <a:pt x="18" y="5"/>
                      <a:pt x="18" y="5"/>
                      <a:pt x="18" y="5"/>
                    </a:cubicBezTo>
                    <a:lnTo>
                      <a:pt x="18" y="6"/>
                    </a:lnTo>
                    <a:close/>
                    <a:moveTo>
                      <a:pt x="37" y="10"/>
                    </a:moveTo>
                    <a:cubicBezTo>
                      <a:pt x="19" y="9"/>
                      <a:pt x="19" y="9"/>
                      <a:pt x="19" y="9"/>
                    </a:cubicBezTo>
                    <a:cubicBezTo>
                      <a:pt x="19" y="6"/>
                      <a:pt x="19" y="6"/>
                      <a:pt x="19" y="6"/>
                    </a:cubicBezTo>
                    <a:cubicBezTo>
                      <a:pt x="37" y="7"/>
                      <a:pt x="37" y="7"/>
                      <a:pt x="37" y="7"/>
                    </a:cubicBezTo>
                    <a:lnTo>
                      <a:pt x="37" y="10"/>
                    </a:lnTo>
                    <a:close/>
                    <a:moveTo>
                      <a:pt x="37" y="6"/>
                    </a:moveTo>
                    <a:cubicBezTo>
                      <a:pt x="19" y="5"/>
                      <a:pt x="19" y="5"/>
                      <a:pt x="19" y="5"/>
                    </a:cubicBezTo>
                    <a:cubicBezTo>
                      <a:pt x="19" y="2"/>
                      <a:pt x="19" y="2"/>
                      <a:pt x="19" y="2"/>
                    </a:cubicBezTo>
                    <a:cubicBezTo>
                      <a:pt x="37" y="4"/>
                      <a:pt x="37" y="4"/>
                      <a:pt x="37" y="4"/>
                    </a:cubicBez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1" name="Freeform 103">
                <a:extLst>
                  <a:ext uri="{FF2B5EF4-FFF2-40B4-BE49-F238E27FC236}">
                    <a16:creationId xmlns:a16="http://schemas.microsoft.com/office/drawing/2014/main" id="{99C31FD2-CA03-494E-8D5C-C61F1BA2A533}"/>
                  </a:ext>
                </a:extLst>
              </p:cNvPr>
              <p:cNvSpPr>
                <a:spLocks noEditPoints="1"/>
              </p:cNvSpPr>
              <p:nvPr/>
            </p:nvSpPr>
            <p:spPr bwMode="auto">
              <a:xfrm>
                <a:off x="3935418" y="2074873"/>
                <a:ext cx="115889" cy="30163"/>
              </a:xfrm>
              <a:custGeom>
                <a:avLst/>
                <a:gdLst>
                  <a:gd name="T0" fmla="*/ 0 w 37"/>
                  <a:gd name="T1" fmla="*/ 2147483647 h 10"/>
                  <a:gd name="T2" fmla="*/ 2147483647 w 37"/>
                  <a:gd name="T3" fmla="*/ 2147483647 h 10"/>
                  <a:gd name="T4" fmla="*/ 2147483647 w 37"/>
                  <a:gd name="T5" fmla="*/ 2147483647 h 10"/>
                  <a:gd name="T6" fmla="*/ 2147483647 w 37"/>
                  <a:gd name="T7" fmla="*/ 2147483647 h 10"/>
                  <a:gd name="T8" fmla="*/ 2147483647 w 37"/>
                  <a:gd name="T9" fmla="*/ 2147483647 h 10"/>
                  <a:gd name="T10" fmla="*/ 2147483647 w 37"/>
                  <a:gd name="T11" fmla="*/ 2147483647 h 10"/>
                  <a:gd name="T12" fmla="*/ 2147483647 w 37"/>
                  <a:gd name="T13" fmla="*/ 2147483647 h 10"/>
                  <a:gd name="T14" fmla="*/ 2147483647 w 37"/>
                  <a:gd name="T15" fmla="*/ 2147483647 h 10"/>
                  <a:gd name="T16" fmla="*/ 2147483647 w 37"/>
                  <a:gd name="T17" fmla="*/ 2147483647 h 10"/>
                  <a:gd name="T18" fmla="*/ 2147483647 w 37"/>
                  <a:gd name="T19" fmla="*/ 2147483647 h 10"/>
                  <a:gd name="T20" fmla="*/ 2147483647 w 37"/>
                  <a:gd name="T21" fmla="*/ 2147483647 h 10"/>
                  <a:gd name="T22" fmla="*/ 2147483647 w 37"/>
                  <a:gd name="T23" fmla="*/ 2147483647 h 10"/>
                  <a:gd name="T24" fmla="*/ 2147483647 w 37"/>
                  <a:gd name="T25" fmla="*/ 2147483647 h 10"/>
                  <a:gd name="T26" fmla="*/ 2147483647 w 37"/>
                  <a:gd name="T27" fmla="*/ 2147483647 h 10"/>
                  <a:gd name="T28" fmla="*/ 2147483647 w 37"/>
                  <a:gd name="T29" fmla="*/ 2147483647 h 10"/>
                  <a:gd name="T30" fmla="*/ 2147483647 w 37"/>
                  <a:gd name="T31" fmla="*/ 2147483647 h 10"/>
                  <a:gd name="T32" fmla="*/ 2147483647 w 37"/>
                  <a:gd name="T33" fmla="*/ 2147483647 h 10"/>
                  <a:gd name="T34" fmla="*/ 2147483647 w 37"/>
                  <a:gd name="T35" fmla="*/ 2147483647 h 10"/>
                  <a:gd name="T36" fmla="*/ 2147483647 w 37"/>
                  <a:gd name="T37" fmla="*/ 2147483647 h 10"/>
                  <a:gd name="T38" fmla="*/ 2147483647 w 37"/>
                  <a:gd name="T39" fmla="*/ 2147483647 h 10"/>
                  <a:gd name="T40" fmla="*/ 2147483647 w 37"/>
                  <a:gd name="T41" fmla="*/ 2147483647 h 10"/>
                  <a:gd name="T42" fmla="*/ 2147483647 w 37"/>
                  <a:gd name="T43" fmla="*/ 2147483647 h 10"/>
                  <a:gd name="T44" fmla="*/ 2147483647 w 37"/>
                  <a:gd name="T45" fmla="*/ 2147483647 h 10"/>
                  <a:gd name="T46" fmla="*/ 2147483647 w 37"/>
                  <a:gd name="T47" fmla="*/ 2147483647 h 10"/>
                  <a:gd name="T48" fmla="*/ 2147483647 w 37"/>
                  <a:gd name="T49" fmla="*/ 2147483647 h 10"/>
                  <a:gd name="T50" fmla="*/ 2147483647 w 37"/>
                  <a:gd name="T51" fmla="*/ 2147483647 h 10"/>
                  <a:gd name="T52" fmla="*/ 2147483647 w 37"/>
                  <a:gd name="T53" fmla="*/ 2147483647 h 10"/>
                  <a:gd name="T54" fmla="*/ 2147483647 w 37"/>
                  <a:gd name="T55" fmla="*/ 2147483647 h 10"/>
                  <a:gd name="T56" fmla="*/ 2147483647 w 37"/>
                  <a:gd name="T57" fmla="*/ 2147483647 h 10"/>
                  <a:gd name="T58" fmla="*/ 2147483647 w 37"/>
                  <a:gd name="T59" fmla="*/ 2147483647 h 10"/>
                  <a:gd name="T60" fmla="*/ 2147483647 w 37"/>
                  <a:gd name="T61" fmla="*/ 2147483647 h 10"/>
                  <a:gd name="T62" fmla="*/ 2147483647 w 37"/>
                  <a:gd name="T63" fmla="*/ 2147483647 h 10"/>
                  <a:gd name="T64" fmla="*/ 2147483647 w 37"/>
                  <a:gd name="T65" fmla="*/ 2147483647 h 10"/>
                  <a:gd name="T66" fmla="*/ 2147483647 w 37"/>
                  <a:gd name="T67" fmla="*/ 2147483647 h 10"/>
                  <a:gd name="T68" fmla="*/ 2147483647 w 37"/>
                  <a:gd name="T69" fmla="*/ 2147483647 h 10"/>
                  <a:gd name="T70" fmla="*/ 2147483647 w 37"/>
                  <a:gd name="T71" fmla="*/ 2147483647 h 10"/>
                  <a:gd name="T72" fmla="*/ 2147483647 w 37"/>
                  <a:gd name="T73" fmla="*/ 2147483647 h 10"/>
                  <a:gd name="T74" fmla="*/ 2147483647 w 37"/>
                  <a:gd name="T75" fmla="*/ 2147483647 h 10"/>
                  <a:gd name="T76" fmla="*/ 2147483647 w 37"/>
                  <a:gd name="T77" fmla="*/ 2147483647 h 10"/>
                  <a:gd name="T78" fmla="*/ 2147483647 w 37"/>
                  <a:gd name="T79" fmla="*/ 2147483647 h 10"/>
                  <a:gd name="T80" fmla="*/ 2147483647 w 37"/>
                  <a:gd name="T81" fmla="*/ 2147483647 h 10"/>
                  <a:gd name="T82" fmla="*/ 2147483647 w 37"/>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10">
                    <a:moveTo>
                      <a:pt x="37" y="0"/>
                    </a:moveTo>
                    <a:cubicBezTo>
                      <a:pt x="0" y="1"/>
                      <a:pt x="0" y="1"/>
                      <a:pt x="0" y="1"/>
                    </a:cubicBezTo>
                    <a:cubicBezTo>
                      <a:pt x="0" y="10"/>
                      <a:pt x="0" y="10"/>
                      <a:pt x="0" y="10"/>
                    </a:cubicBezTo>
                    <a:cubicBezTo>
                      <a:pt x="37" y="8"/>
                      <a:pt x="37" y="8"/>
                      <a:pt x="37" y="8"/>
                    </a:cubicBezTo>
                    <a:lnTo>
                      <a:pt x="37" y="0"/>
                    </a:lnTo>
                    <a:close/>
                    <a:moveTo>
                      <a:pt x="17" y="2"/>
                    </a:moveTo>
                    <a:cubicBezTo>
                      <a:pt x="17" y="2"/>
                      <a:pt x="18" y="2"/>
                      <a:pt x="18" y="2"/>
                    </a:cubicBezTo>
                    <a:cubicBezTo>
                      <a:pt x="18" y="3"/>
                      <a:pt x="17" y="3"/>
                      <a:pt x="17" y="3"/>
                    </a:cubicBezTo>
                    <a:cubicBezTo>
                      <a:pt x="17" y="3"/>
                      <a:pt x="17" y="3"/>
                      <a:pt x="17" y="2"/>
                    </a:cubicBezTo>
                    <a:cubicBezTo>
                      <a:pt x="17" y="2"/>
                      <a:pt x="17" y="2"/>
                      <a:pt x="17" y="2"/>
                    </a:cubicBezTo>
                    <a:close/>
                    <a:moveTo>
                      <a:pt x="1" y="9"/>
                    </a:moveTo>
                    <a:cubicBezTo>
                      <a:pt x="1" y="9"/>
                      <a:pt x="1" y="9"/>
                      <a:pt x="1" y="9"/>
                    </a:cubicBezTo>
                    <a:cubicBezTo>
                      <a:pt x="1" y="2"/>
                      <a:pt x="1" y="2"/>
                      <a:pt x="1" y="2"/>
                    </a:cubicBezTo>
                    <a:cubicBezTo>
                      <a:pt x="1" y="2"/>
                      <a:pt x="1" y="2"/>
                      <a:pt x="1" y="2"/>
                    </a:cubicBezTo>
                    <a:lnTo>
                      <a:pt x="1" y="9"/>
                    </a:lnTo>
                    <a:close/>
                    <a:moveTo>
                      <a:pt x="3" y="9"/>
                    </a:moveTo>
                    <a:cubicBezTo>
                      <a:pt x="2" y="9"/>
                      <a:pt x="2" y="9"/>
                      <a:pt x="2" y="9"/>
                    </a:cubicBezTo>
                    <a:cubicBezTo>
                      <a:pt x="2" y="2"/>
                      <a:pt x="2" y="2"/>
                      <a:pt x="2" y="2"/>
                    </a:cubicBezTo>
                    <a:cubicBezTo>
                      <a:pt x="3" y="2"/>
                      <a:pt x="3" y="2"/>
                      <a:pt x="3" y="2"/>
                    </a:cubicBezTo>
                    <a:lnTo>
                      <a:pt x="3" y="9"/>
                    </a:lnTo>
                    <a:close/>
                    <a:moveTo>
                      <a:pt x="5" y="8"/>
                    </a:moveTo>
                    <a:cubicBezTo>
                      <a:pt x="4" y="9"/>
                      <a:pt x="4" y="9"/>
                      <a:pt x="4" y="9"/>
                    </a:cubicBezTo>
                    <a:cubicBezTo>
                      <a:pt x="4" y="2"/>
                      <a:pt x="4" y="2"/>
                      <a:pt x="4" y="2"/>
                    </a:cubicBezTo>
                    <a:cubicBezTo>
                      <a:pt x="5" y="2"/>
                      <a:pt x="5" y="2"/>
                      <a:pt x="5" y="2"/>
                    </a:cubicBezTo>
                    <a:lnTo>
                      <a:pt x="5" y="8"/>
                    </a:lnTo>
                    <a:close/>
                    <a:moveTo>
                      <a:pt x="7" y="8"/>
                    </a:moveTo>
                    <a:cubicBezTo>
                      <a:pt x="6" y="8"/>
                      <a:pt x="6" y="8"/>
                      <a:pt x="6" y="8"/>
                    </a:cubicBezTo>
                    <a:cubicBezTo>
                      <a:pt x="6" y="2"/>
                      <a:pt x="6" y="2"/>
                      <a:pt x="6" y="2"/>
                    </a:cubicBezTo>
                    <a:cubicBezTo>
                      <a:pt x="7" y="2"/>
                      <a:pt x="7" y="2"/>
                      <a:pt x="7" y="2"/>
                    </a:cubicBezTo>
                    <a:lnTo>
                      <a:pt x="7" y="8"/>
                    </a:lnTo>
                    <a:close/>
                    <a:moveTo>
                      <a:pt x="8" y="8"/>
                    </a:moveTo>
                    <a:cubicBezTo>
                      <a:pt x="8" y="8"/>
                      <a:pt x="8" y="8"/>
                      <a:pt x="8" y="8"/>
                    </a:cubicBezTo>
                    <a:cubicBezTo>
                      <a:pt x="8" y="2"/>
                      <a:pt x="8" y="2"/>
                      <a:pt x="8" y="2"/>
                    </a:cubicBezTo>
                    <a:cubicBezTo>
                      <a:pt x="8" y="2"/>
                      <a:pt x="8" y="2"/>
                      <a:pt x="8" y="2"/>
                    </a:cubicBezTo>
                    <a:lnTo>
                      <a:pt x="8" y="8"/>
                    </a:lnTo>
                    <a:close/>
                    <a:moveTo>
                      <a:pt x="10" y="8"/>
                    </a:moveTo>
                    <a:cubicBezTo>
                      <a:pt x="9" y="8"/>
                      <a:pt x="9" y="8"/>
                      <a:pt x="9" y="8"/>
                    </a:cubicBezTo>
                    <a:cubicBezTo>
                      <a:pt x="9" y="2"/>
                      <a:pt x="9" y="2"/>
                      <a:pt x="9" y="2"/>
                    </a:cubicBezTo>
                    <a:cubicBezTo>
                      <a:pt x="10" y="2"/>
                      <a:pt x="10" y="2"/>
                      <a:pt x="10" y="2"/>
                    </a:cubicBezTo>
                    <a:lnTo>
                      <a:pt x="10" y="8"/>
                    </a:lnTo>
                    <a:close/>
                    <a:moveTo>
                      <a:pt x="12" y="8"/>
                    </a:moveTo>
                    <a:cubicBezTo>
                      <a:pt x="11" y="8"/>
                      <a:pt x="11" y="8"/>
                      <a:pt x="11" y="8"/>
                    </a:cubicBezTo>
                    <a:cubicBezTo>
                      <a:pt x="11" y="2"/>
                      <a:pt x="11" y="2"/>
                      <a:pt x="11" y="2"/>
                    </a:cubicBezTo>
                    <a:cubicBezTo>
                      <a:pt x="12" y="2"/>
                      <a:pt x="12" y="2"/>
                      <a:pt x="12" y="2"/>
                    </a:cubicBezTo>
                    <a:lnTo>
                      <a:pt x="12" y="8"/>
                    </a:lnTo>
                    <a:close/>
                    <a:moveTo>
                      <a:pt x="14" y="8"/>
                    </a:moveTo>
                    <a:cubicBezTo>
                      <a:pt x="13" y="8"/>
                      <a:pt x="13" y="8"/>
                      <a:pt x="13" y="8"/>
                    </a:cubicBezTo>
                    <a:cubicBezTo>
                      <a:pt x="13" y="2"/>
                      <a:pt x="13" y="2"/>
                      <a:pt x="13" y="2"/>
                    </a:cubicBezTo>
                    <a:cubicBezTo>
                      <a:pt x="14" y="2"/>
                      <a:pt x="14" y="2"/>
                      <a:pt x="14" y="2"/>
                    </a:cubicBezTo>
                    <a:lnTo>
                      <a:pt x="14" y="8"/>
                    </a:lnTo>
                    <a:close/>
                    <a:moveTo>
                      <a:pt x="16" y="8"/>
                    </a:moveTo>
                    <a:cubicBezTo>
                      <a:pt x="15" y="8"/>
                      <a:pt x="15" y="8"/>
                      <a:pt x="15" y="7"/>
                    </a:cubicBezTo>
                    <a:cubicBezTo>
                      <a:pt x="15" y="7"/>
                      <a:pt x="15" y="7"/>
                      <a:pt x="16" y="7"/>
                    </a:cubicBezTo>
                    <a:cubicBezTo>
                      <a:pt x="16" y="7"/>
                      <a:pt x="16" y="7"/>
                      <a:pt x="16" y="7"/>
                    </a:cubicBezTo>
                    <a:cubicBezTo>
                      <a:pt x="16" y="8"/>
                      <a:pt x="16" y="8"/>
                      <a:pt x="16" y="8"/>
                    </a:cubicBezTo>
                    <a:close/>
                    <a:moveTo>
                      <a:pt x="16" y="6"/>
                    </a:moveTo>
                    <a:cubicBezTo>
                      <a:pt x="15" y="6"/>
                      <a:pt x="15" y="5"/>
                      <a:pt x="15" y="5"/>
                    </a:cubicBezTo>
                    <a:cubicBezTo>
                      <a:pt x="15" y="5"/>
                      <a:pt x="15" y="4"/>
                      <a:pt x="16" y="4"/>
                    </a:cubicBezTo>
                    <a:cubicBezTo>
                      <a:pt x="16" y="4"/>
                      <a:pt x="16" y="5"/>
                      <a:pt x="16" y="5"/>
                    </a:cubicBezTo>
                    <a:cubicBezTo>
                      <a:pt x="16" y="5"/>
                      <a:pt x="16" y="6"/>
                      <a:pt x="16" y="6"/>
                    </a:cubicBezTo>
                    <a:close/>
                    <a:moveTo>
                      <a:pt x="16" y="3"/>
                    </a:moveTo>
                    <a:cubicBezTo>
                      <a:pt x="15" y="3"/>
                      <a:pt x="15" y="3"/>
                      <a:pt x="15" y="3"/>
                    </a:cubicBezTo>
                    <a:cubicBezTo>
                      <a:pt x="15" y="2"/>
                      <a:pt x="15" y="2"/>
                      <a:pt x="16" y="2"/>
                    </a:cubicBezTo>
                    <a:cubicBezTo>
                      <a:pt x="16" y="2"/>
                      <a:pt x="16" y="2"/>
                      <a:pt x="16" y="2"/>
                    </a:cubicBezTo>
                    <a:cubicBezTo>
                      <a:pt x="16" y="3"/>
                      <a:pt x="16" y="3"/>
                      <a:pt x="16" y="3"/>
                    </a:cubicBezTo>
                    <a:close/>
                    <a:moveTo>
                      <a:pt x="18" y="8"/>
                    </a:moveTo>
                    <a:cubicBezTo>
                      <a:pt x="16" y="8"/>
                      <a:pt x="16" y="8"/>
                      <a:pt x="16" y="8"/>
                    </a:cubicBezTo>
                    <a:cubicBezTo>
                      <a:pt x="16" y="7"/>
                      <a:pt x="16" y="7"/>
                      <a:pt x="16" y="7"/>
                    </a:cubicBezTo>
                    <a:cubicBezTo>
                      <a:pt x="18" y="6"/>
                      <a:pt x="18" y="6"/>
                      <a:pt x="18" y="6"/>
                    </a:cubicBezTo>
                    <a:lnTo>
                      <a:pt x="18" y="8"/>
                    </a:lnTo>
                    <a:close/>
                    <a:moveTo>
                      <a:pt x="18" y="5"/>
                    </a:moveTo>
                    <a:cubicBezTo>
                      <a:pt x="16" y="5"/>
                      <a:pt x="16" y="5"/>
                      <a:pt x="16" y="5"/>
                    </a:cubicBezTo>
                    <a:cubicBezTo>
                      <a:pt x="16" y="4"/>
                      <a:pt x="16" y="4"/>
                      <a:pt x="16" y="4"/>
                    </a:cubicBezTo>
                    <a:cubicBezTo>
                      <a:pt x="18" y="4"/>
                      <a:pt x="18" y="4"/>
                      <a:pt x="18" y="4"/>
                    </a:cubicBezTo>
                    <a:lnTo>
                      <a:pt x="18" y="5"/>
                    </a:lnTo>
                    <a:close/>
                    <a:moveTo>
                      <a:pt x="37" y="7"/>
                    </a:moveTo>
                    <a:cubicBezTo>
                      <a:pt x="19" y="8"/>
                      <a:pt x="19" y="8"/>
                      <a:pt x="19" y="8"/>
                    </a:cubicBezTo>
                    <a:cubicBezTo>
                      <a:pt x="19" y="5"/>
                      <a:pt x="19" y="5"/>
                      <a:pt x="19" y="5"/>
                    </a:cubicBezTo>
                    <a:cubicBezTo>
                      <a:pt x="37" y="4"/>
                      <a:pt x="37" y="4"/>
                      <a:pt x="37" y="4"/>
                    </a:cubicBezTo>
                    <a:lnTo>
                      <a:pt x="37" y="7"/>
                    </a:lnTo>
                    <a:close/>
                    <a:moveTo>
                      <a:pt x="37" y="3"/>
                    </a:moveTo>
                    <a:cubicBezTo>
                      <a:pt x="19" y="4"/>
                      <a:pt x="19" y="4"/>
                      <a:pt x="19" y="4"/>
                    </a:cubicBezTo>
                    <a:cubicBezTo>
                      <a:pt x="19" y="2"/>
                      <a:pt x="19" y="2"/>
                      <a:pt x="19" y="2"/>
                    </a:cubicBezTo>
                    <a:cubicBezTo>
                      <a:pt x="37" y="1"/>
                      <a:pt x="37" y="1"/>
                      <a:pt x="37" y="1"/>
                    </a:cubicBezTo>
                    <a:lnTo>
                      <a:pt x="3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2" name="Freeform 104">
                <a:extLst>
                  <a:ext uri="{FF2B5EF4-FFF2-40B4-BE49-F238E27FC236}">
                    <a16:creationId xmlns:a16="http://schemas.microsoft.com/office/drawing/2014/main" id="{2B0FC3C2-4F1E-4911-A8D1-459C2D9E7144}"/>
                  </a:ext>
                </a:extLst>
              </p:cNvPr>
              <p:cNvSpPr>
                <a:spLocks noEditPoints="1"/>
              </p:cNvSpPr>
              <p:nvPr/>
            </p:nvSpPr>
            <p:spPr bwMode="auto">
              <a:xfrm>
                <a:off x="4156081" y="1633546"/>
                <a:ext cx="107950" cy="471490"/>
              </a:xfrm>
              <a:custGeom>
                <a:avLst/>
                <a:gdLst>
                  <a:gd name="T0" fmla="*/ 2147483647 w 68"/>
                  <a:gd name="T1" fmla="*/ 2147483647 h 297"/>
                  <a:gd name="T2" fmla="*/ 0 w 68"/>
                  <a:gd name="T3" fmla="*/ 0 h 297"/>
                  <a:gd name="T4" fmla="*/ 0 w 68"/>
                  <a:gd name="T5" fmla="*/ 2147483647 h 297"/>
                  <a:gd name="T6" fmla="*/ 2147483647 w 68"/>
                  <a:gd name="T7" fmla="*/ 2147483647 h 297"/>
                  <a:gd name="T8" fmla="*/ 2147483647 w 68"/>
                  <a:gd name="T9" fmla="*/ 2147483647 h 297"/>
                  <a:gd name="T10" fmla="*/ 2147483647 w 68"/>
                  <a:gd name="T11" fmla="*/ 2147483647 h 297"/>
                  <a:gd name="T12" fmla="*/ 2147483647 w 68"/>
                  <a:gd name="T13" fmla="*/ 2147483647 h 297"/>
                  <a:gd name="T14" fmla="*/ 2147483647 w 68"/>
                  <a:gd name="T15" fmla="*/ 2147483647 h 297"/>
                  <a:gd name="T16" fmla="*/ 2147483647 w 68"/>
                  <a:gd name="T17" fmla="*/ 2147483647 h 297"/>
                  <a:gd name="T18" fmla="*/ 2147483647 w 68"/>
                  <a:gd name="T19" fmla="*/ 2147483647 h 297"/>
                  <a:gd name="T20" fmla="*/ 2147483647 w 68"/>
                  <a:gd name="T21" fmla="*/ 2147483647 h 297"/>
                  <a:gd name="T22" fmla="*/ 2147483647 w 68"/>
                  <a:gd name="T23" fmla="*/ 2147483647 h 297"/>
                  <a:gd name="T24" fmla="*/ 2147483647 w 68"/>
                  <a:gd name="T25" fmla="*/ 2147483647 h 297"/>
                  <a:gd name="T26" fmla="*/ 2147483647 w 68"/>
                  <a:gd name="T27" fmla="*/ 2147483647 h 297"/>
                  <a:gd name="T28" fmla="*/ 2147483647 w 68"/>
                  <a:gd name="T29" fmla="*/ 2147483647 h 297"/>
                  <a:gd name="T30" fmla="*/ 2147483647 w 68"/>
                  <a:gd name="T31" fmla="*/ 2147483647 h 297"/>
                  <a:gd name="T32" fmla="*/ 2147483647 w 68"/>
                  <a:gd name="T33" fmla="*/ 2147483647 h 297"/>
                  <a:gd name="T34" fmla="*/ 2147483647 w 68"/>
                  <a:gd name="T35" fmla="*/ 2147483647 h 297"/>
                  <a:gd name="T36" fmla="*/ 2147483647 w 68"/>
                  <a:gd name="T37" fmla="*/ 2147483647 h 297"/>
                  <a:gd name="T38" fmla="*/ 2147483647 w 68"/>
                  <a:gd name="T39" fmla="*/ 2147483647 h 297"/>
                  <a:gd name="T40" fmla="*/ 2147483647 w 68"/>
                  <a:gd name="T41" fmla="*/ 2147483647 h 297"/>
                  <a:gd name="T42" fmla="*/ 2147483647 w 68"/>
                  <a:gd name="T43" fmla="*/ 2147483647 h 297"/>
                  <a:gd name="T44" fmla="*/ 2147483647 w 68"/>
                  <a:gd name="T45" fmla="*/ 2147483647 h 297"/>
                  <a:gd name="T46" fmla="*/ 2147483647 w 68"/>
                  <a:gd name="T47" fmla="*/ 2147483647 h 297"/>
                  <a:gd name="T48" fmla="*/ 2147483647 w 68"/>
                  <a:gd name="T49" fmla="*/ 2147483647 h 297"/>
                  <a:gd name="T50" fmla="*/ 2147483647 w 68"/>
                  <a:gd name="T51" fmla="*/ 2147483647 h 297"/>
                  <a:gd name="T52" fmla="*/ 2147483647 w 68"/>
                  <a:gd name="T53" fmla="*/ 2147483647 h 297"/>
                  <a:gd name="T54" fmla="*/ 2147483647 w 68"/>
                  <a:gd name="T55" fmla="*/ 2147483647 h 297"/>
                  <a:gd name="T56" fmla="*/ 2147483647 w 68"/>
                  <a:gd name="T57" fmla="*/ 2147483647 h 297"/>
                  <a:gd name="T58" fmla="*/ 2147483647 w 68"/>
                  <a:gd name="T59" fmla="*/ 2147483647 h 297"/>
                  <a:gd name="T60" fmla="*/ 2147483647 w 68"/>
                  <a:gd name="T61" fmla="*/ 2147483647 h 297"/>
                  <a:gd name="T62" fmla="*/ 2147483647 w 68"/>
                  <a:gd name="T63" fmla="*/ 2147483647 h 297"/>
                  <a:gd name="T64" fmla="*/ 2147483647 w 68"/>
                  <a:gd name="T65" fmla="*/ 2147483647 h 297"/>
                  <a:gd name="T66" fmla="*/ 2147483647 w 68"/>
                  <a:gd name="T67" fmla="*/ 2147483647 h 297"/>
                  <a:gd name="T68" fmla="*/ 2147483647 w 68"/>
                  <a:gd name="T69" fmla="*/ 2147483647 h 297"/>
                  <a:gd name="T70" fmla="*/ 2147483647 w 68"/>
                  <a:gd name="T71" fmla="*/ 2147483647 h 297"/>
                  <a:gd name="T72" fmla="*/ 2147483647 w 68"/>
                  <a:gd name="T73" fmla="*/ 2147483647 h 297"/>
                  <a:gd name="T74" fmla="*/ 2147483647 w 68"/>
                  <a:gd name="T75" fmla="*/ 2147483647 h 297"/>
                  <a:gd name="T76" fmla="*/ 2147483647 w 68"/>
                  <a:gd name="T77" fmla="*/ 2147483647 h 297"/>
                  <a:gd name="T78" fmla="*/ 2147483647 w 68"/>
                  <a:gd name="T79" fmla="*/ 2147483647 h 297"/>
                  <a:gd name="T80" fmla="*/ 2147483647 w 68"/>
                  <a:gd name="T81" fmla="*/ 2147483647 h 297"/>
                  <a:gd name="T82" fmla="*/ 2147483647 w 68"/>
                  <a:gd name="T83" fmla="*/ 2147483647 h 297"/>
                  <a:gd name="T84" fmla="*/ 2147483647 w 68"/>
                  <a:gd name="T85" fmla="*/ 2147483647 h 297"/>
                  <a:gd name="T86" fmla="*/ 2147483647 w 68"/>
                  <a:gd name="T87" fmla="*/ 2147483647 h 297"/>
                  <a:gd name="T88" fmla="*/ 2147483647 w 68"/>
                  <a:gd name="T89" fmla="*/ 2147483647 h 297"/>
                  <a:gd name="T90" fmla="*/ 2147483647 w 68"/>
                  <a:gd name="T91" fmla="*/ 2147483647 h 297"/>
                  <a:gd name="T92" fmla="*/ 2147483647 w 68"/>
                  <a:gd name="T93" fmla="*/ 2147483647 h 297"/>
                  <a:gd name="T94" fmla="*/ 2147483647 w 68"/>
                  <a:gd name="T95" fmla="*/ 2147483647 h 297"/>
                  <a:gd name="T96" fmla="*/ 2147483647 w 68"/>
                  <a:gd name="T97" fmla="*/ 2147483647 h 297"/>
                  <a:gd name="T98" fmla="*/ 2147483647 w 68"/>
                  <a:gd name="T99" fmla="*/ 2147483647 h 297"/>
                  <a:gd name="T100" fmla="*/ 2147483647 w 68"/>
                  <a:gd name="T101" fmla="*/ 2147483647 h 297"/>
                  <a:gd name="T102" fmla="*/ 2147483647 w 68"/>
                  <a:gd name="T103" fmla="*/ 2147483647 h 297"/>
                  <a:gd name="T104" fmla="*/ 2147483647 w 68"/>
                  <a:gd name="T105" fmla="*/ 2147483647 h 297"/>
                  <a:gd name="T106" fmla="*/ 2147483647 w 68"/>
                  <a:gd name="T107" fmla="*/ 2147483647 h 297"/>
                  <a:gd name="T108" fmla="*/ 2147483647 w 68"/>
                  <a:gd name="T109" fmla="*/ 2147483647 h 297"/>
                  <a:gd name="T110" fmla="*/ 2147483647 w 68"/>
                  <a:gd name="T111" fmla="*/ 2147483647 h 297"/>
                  <a:gd name="T112" fmla="*/ 2147483647 w 68"/>
                  <a:gd name="T113" fmla="*/ 2147483647 h 297"/>
                  <a:gd name="T114" fmla="*/ 2147483647 w 68"/>
                  <a:gd name="T115" fmla="*/ 2147483647 h 297"/>
                  <a:gd name="T116" fmla="*/ 2147483647 w 68"/>
                  <a:gd name="T117" fmla="*/ 2147483647 h 297"/>
                  <a:gd name="T118" fmla="*/ 2147483647 w 68"/>
                  <a:gd name="T119" fmla="*/ 2147483647 h 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8" h="297">
                    <a:moveTo>
                      <a:pt x="68" y="14"/>
                    </a:moveTo>
                    <a:lnTo>
                      <a:pt x="0" y="0"/>
                    </a:lnTo>
                    <a:lnTo>
                      <a:pt x="0" y="297"/>
                    </a:lnTo>
                    <a:lnTo>
                      <a:pt x="68" y="291"/>
                    </a:lnTo>
                    <a:lnTo>
                      <a:pt x="68" y="14"/>
                    </a:lnTo>
                    <a:close/>
                    <a:moveTo>
                      <a:pt x="64" y="287"/>
                    </a:moveTo>
                    <a:lnTo>
                      <a:pt x="4" y="289"/>
                    </a:lnTo>
                    <a:lnTo>
                      <a:pt x="4" y="272"/>
                    </a:lnTo>
                    <a:lnTo>
                      <a:pt x="64" y="270"/>
                    </a:lnTo>
                    <a:lnTo>
                      <a:pt x="64" y="287"/>
                    </a:lnTo>
                    <a:close/>
                    <a:moveTo>
                      <a:pt x="64" y="262"/>
                    </a:moveTo>
                    <a:lnTo>
                      <a:pt x="4" y="264"/>
                    </a:lnTo>
                    <a:lnTo>
                      <a:pt x="4" y="244"/>
                    </a:lnTo>
                    <a:lnTo>
                      <a:pt x="64" y="244"/>
                    </a:lnTo>
                    <a:lnTo>
                      <a:pt x="64" y="262"/>
                    </a:lnTo>
                    <a:close/>
                    <a:moveTo>
                      <a:pt x="64" y="237"/>
                    </a:moveTo>
                    <a:lnTo>
                      <a:pt x="4" y="237"/>
                    </a:lnTo>
                    <a:lnTo>
                      <a:pt x="4" y="219"/>
                    </a:lnTo>
                    <a:lnTo>
                      <a:pt x="64" y="219"/>
                    </a:lnTo>
                    <a:lnTo>
                      <a:pt x="64" y="237"/>
                    </a:lnTo>
                    <a:close/>
                    <a:moveTo>
                      <a:pt x="64" y="211"/>
                    </a:moveTo>
                    <a:lnTo>
                      <a:pt x="4" y="211"/>
                    </a:lnTo>
                    <a:lnTo>
                      <a:pt x="4" y="192"/>
                    </a:lnTo>
                    <a:lnTo>
                      <a:pt x="64" y="194"/>
                    </a:lnTo>
                    <a:lnTo>
                      <a:pt x="64" y="211"/>
                    </a:lnTo>
                    <a:close/>
                    <a:moveTo>
                      <a:pt x="64" y="186"/>
                    </a:moveTo>
                    <a:lnTo>
                      <a:pt x="4" y="184"/>
                    </a:lnTo>
                    <a:lnTo>
                      <a:pt x="4" y="166"/>
                    </a:lnTo>
                    <a:lnTo>
                      <a:pt x="64" y="168"/>
                    </a:lnTo>
                    <a:lnTo>
                      <a:pt x="64" y="186"/>
                    </a:lnTo>
                    <a:close/>
                    <a:moveTo>
                      <a:pt x="64" y="162"/>
                    </a:moveTo>
                    <a:lnTo>
                      <a:pt x="4" y="158"/>
                    </a:lnTo>
                    <a:lnTo>
                      <a:pt x="4" y="139"/>
                    </a:lnTo>
                    <a:lnTo>
                      <a:pt x="64" y="145"/>
                    </a:lnTo>
                    <a:lnTo>
                      <a:pt x="64" y="162"/>
                    </a:lnTo>
                    <a:close/>
                    <a:moveTo>
                      <a:pt x="64" y="137"/>
                    </a:moveTo>
                    <a:lnTo>
                      <a:pt x="4" y="131"/>
                    </a:lnTo>
                    <a:lnTo>
                      <a:pt x="4" y="114"/>
                    </a:lnTo>
                    <a:lnTo>
                      <a:pt x="64" y="119"/>
                    </a:lnTo>
                    <a:lnTo>
                      <a:pt x="64" y="137"/>
                    </a:lnTo>
                    <a:close/>
                    <a:moveTo>
                      <a:pt x="64" y="112"/>
                    </a:moveTo>
                    <a:lnTo>
                      <a:pt x="4" y="106"/>
                    </a:lnTo>
                    <a:lnTo>
                      <a:pt x="4" y="86"/>
                    </a:lnTo>
                    <a:lnTo>
                      <a:pt x="64" y="94"/>
                    </a:lnTo>
                    <a:lnTo>
                      <a:pt x="64" y="112"/>
                    </a:lnTo>
                    <a:close/>
                    <a:moveTo>
                      <a:pt x="64" y="86"/>
                    </a:moveTo>
                    <a:lnTo>
                      <a:pt x="4" y="78"/>
                    </a:lnTo>
                    <a:lnTo>
                      <a:pt x="4" y="61"/>
                    </a:lnTo>
                    <a:lnTo>
                      <a:pt x="64" y="69"/>
                    </a:lnTo>
                    <a:lnTo>
                      <a:pt x="64" y="86"/>
                    </a:lnTo>
                    <a:close/>
                    <a:moveTo>
                      <a:pt x="64" y="61"/>
                    </a:moveTo>
                    <a:lnTo>
                      <a:pt x="4" y="53"/>
                    </a:lnTo>
                    <a:lnTo>
                      <a:pt x="4" y="33"/>
                    </a:lnTo>
                    <a:lnTo>
                      <a:pt x="64" y="43"/>
                    </a:lnTo>
                    <a:lnTo>
                      <a:pt x="64" y="61"/>
                    </a:lnTo>
                    <a:close/>
                    <a:moveTo>
                      <a:pt x="64" y="37"/>
                    </a:moveTo>
                    <a:lnTo>
                      <a:pt x="4" y="26"/>
                    </a:lnTo>
                    <a:lnTo>
                      <a:pt x="4" y="8"/>
                    </a:lnTo>
                    <a:lnTo>
                      <a:pt x="64" y="20"/>
                    </a:ln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3" name="Freeform 105">
                <a:extLst>
                  <a:ext uri="{FF2B5EF4-FFF2-40B4-BE49-F238E27FC236}">
                    <a16:creationId xmlns:a16="http://schemas.microsoft.com/office/drawing/2014/main" id="{090604A6-8F55-4B8F-9705-A968F1902D79}"/>
                  </a:ext>
                </a:extLst>
              </p:cNvPr>
              <p:cNvSpPr>
                <a:spLocks/>
              </p:cNvSpPr>
              <p:nvPr/>
            </p:nvSpPr>
            <p:spPr bwMode="auto">
              <a:xfrm>
                <a:off x="4165606" y="1689108"/>
                <a:ext cx="90488" cy="38100"/>
              </a:xfrm>
              <a:custGeom>
                <a:avLst/>
                <a:gdLst>
                  <a:gd name="T0" fmla="*/ 2147483647 w 57"/>
                  <a:gd name="T1" fmla="*/ 2147483647 h 24"/>
                  <a:gd name="T2" fmla="*/ 0 w 57"/>
                  <a:gd name="T3" fmla="*/ 0 h 24"/>
                  <a:gd name="T4" fmla="*/ 0 w 57"/>
                  <a:gd name="T5" fmla="*/ 2147483647 h 24"/>
                  <a:gd name="T6" fmla="*/ 2147483647 w 57"/>
                  <a:gd name="T7" fmla="*/ 2147483647 h 24"/>
                  <a:gd name="T8" fmla="*/ 2147483647 w 57"/>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4">
                    <a:moveTo>
                      <a:pt x="57" y="10"/>
                    </a:moveTo>
                    <a:lnTo>
                      <a:pt x="0" y="0"/>
                    </a:lnTo>
                    <a:lnTo>
                      <a:pt x="0" y="16"/>
                    </a:lnTo>
                    <a:lnTo>
                      <a:pt x="57" y="24"/>
                    </a:lnTo>
                    <a:lnTo>
                      <a:pt x="5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4" name="Freeform 106">
                <a:extLst>
                  <a:ext uri="{FF2B5EF4-FFF2-40B4-BE49-F238E27FC236}">
                    <a16:creationId xmlns:a16="http://schemas.microsoft.com/office/drawing/2014/main" id="{7CF3E53F-F2F9-4771-912B-E3F782621855}"/>
                  </a:ext>
                </a:extLst>
              </p:cNvPr>
              <p:cNvSpPr>
                <a:spLocks/>
              </p:cNvSpPr>
              <p:nvPr/>
            </p:nvSpPr>
            <p:spPr bwMode="auto">
              <a:xfrm>
                <a:off x="4165606" y="1733559"/>
                <a:ext cx="90488" cy="33338"/>
              </a:xfrm>
              <a:custGeom>
                <a:avLst/>
                <a:gdLst>
                  <a:gd name="T0" fmla="*/ 2147483647 w 57"/>
                  <a:gd name="T1" fmla="*/ 2147483647 h 21"/>
                  <a:gd name="T2" fmla="*/ 0 w 57"/>
                  <a:gd name="T3" fmla="*/ 0 h 21"/>
                  <a:gd name="T4" fmla="*/ 0 w 57"/>
                  <a:gd name="T5" fmla="*/ 2147483647 h 21"/>
                  <a:gd name="T6" fmla="*/ 2147483647 w 57"/>
                  <a:gd name="T7" fmla="*/ 2147483647 h 21"/>
                  <a:gd name="T8" fmla="*/ 2147483647 w 57"/>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1">
                    <a:moveTo>
                      <a:pt x="57" y="8"/>
                    </a:moveTo>
                    <a:lnTo>
                      <a:pt x="0" y="0"/>
                    </a:lnTo>
                    <a:lnTo>
                      <a:pt x="0" y="13"/>
                    </a:lnTo>
                    <a:lnTo>
                      <a:pt x="57" y="21"/>
                    </a:lnTo>
                    <a:lnTo>
                      <a:pt x="5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5" name="Freeform 107">
                <a:extLst>
                  <a:ext uri="{FF2B5EF4-FFF2-40B4-BE49-F238E27FC236}">
                    <a16:creationId xmlns:a16="http://schemas.microsoft.com/office/drawing/2014/main" id="{6796E242-5A7A-4161-B645-04EDC14419AF}"/>
                  </a:ext>
                </a:extLst>
              </p:cNvPr>
              <p:cNvSpPr>
                <a:spLocks/>
              </p:cNvSpPr>
              <p:nvPr/>
            </p:nvSpPr>
            <p:spPr bwMode="auto">
              <a:xfrm>
                <a:off x="4165606" y="1773246"/>
                <a:ext cx="90488" cy="34925"/>
              </a:xfrm>
              <a:custGeom>
                <a:avLst/>
                <a:gdLst>
                  <a:gd name="T0" fmla="*/ 2147483647 w 57"/>
                  <a:gd name="T1" fmla="*/ 2147483647 h 22"/>
                  <a:gd name="T2" fmla="*/ 0 w 57"/>
                  <a:gd name="T3" fmla="*/ 0 h 22"/>
                  <a:gd name="T4" fmla="*/ 0 w 57"/>
                  <a:gd name="T5" fmla="*/ 2147483647 h 22"/>
                  <a:gd name="T6" fmla="*/ 2147483647 w 57"/>
                  <a:gd name="T7" fmla="*/ 2147483647 h 22"/>
                  <a:gd name="T8" fmla="*/ 2147483647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57" y="8"/>
                    </a:moveTo>
                    <a:lnTo>
                      <a:pt x="0" y="0"/>
                    </a:lnTo>
                    <a:lnTo>
                      <a:pt x="0" y="16"/>
                    </a:lnTo>
                    <a:lnTo>
                      <a:pt x="57" y="22"/>
                    </a:lnTo>
                    <a:lnTo>
                      <a:pt x="5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6" name="Freeform 108">
                <a:extLst>
                  <a:ext uri="{FF2B5EF4-FFF2-40B4-BE49-F238E27FC236}">
                    <a16:creationId xmlns:a16="http://schemas.microsoft.com/office/drawing/2014/main" id="{B52866FD-3F81-4737-9756-B2D81F346842}"/>
                  </a:ext>
                </a:extLst>
              </p:cNvPr>
              <p:cNvSpPr>
                <a:spLocks/>
              </p:cNvSpPr>
              <p:nvPr/>
            </p:nvSpPr>
            <p:spPr bwMode="auto">
              <a:xfrm>
                <a:off x="4165606" y="1816109"/>
                <a:ext cx="90488" cy="31749"/>
              </a:xfrm>
              <a:custGeom>
                <a:avLst/>
                <a:gdLst>
                  <a:gd name="T0" fmla="*/ 2147483647 w 57"/>
                  <a:gd name="T1" fmla="*/ 2147483647 h 20"/>
                  <a:gd name="T2" fmla="*/ 0 w 57"/>
                  <a:gd name="T3" fmla="*/ 0 h 20"/>
                  <a:gd name="T4" fmla="*/ 0 w 57"/>
                  <a:gd name="T5" fmla="*/ 2147483647 h 20"/>
                  <a:gd name="T6" fmla="*/ 2147483647 w 57"/>
                  <a:gd name="T7" fmla="*/ 2147483647 h 20"/>
                  <a:gd name="T8" fmla="*/ 2147483647 w 5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0">
                    <a:moveTo>
                      <a:pt x="57" y="6"/>
                    </a:moveTo>
                    <a:lnTo>
                      <a:pt x="0" y="0"/>
                    </a:lnTo>
                    <a:lnTo>
                      <a:pt x="0" y="14"/>
                    </a:lnTo>
                    <a:lnTo>
                      <a:pt x="57" y="20"/>
                    </a:lnTo>
                    <a:lnTo>
                      <a:pt x="5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7" name="Freeform 109">
                <a:extLst>
                  <a:ext uri="{FF2B5EF4-FFF2-40B4-BE49-F238E27FC236}">
                    <a16:creationId xmlns:a16="http://schemas.microsoft.com/office/drawing/2014/main" id="{9454BD02-3650-4E37-B18B-1C206B0DC560}"/>
                  </a:ext>
                </a:extLst>
              </p:cNvPr>
              <p:cNvSpPr>
                <a:spLocks/>
              </p:cNvSpPr>
              <p:nvPr/>
            </p:nvSpPr>
            <p:spPr bwMode="auto">
              <a:xfrm>
                <a:off x="4165606" y="1900247"/>
                <a:ext cx="90488" cy="25401"/>
              </a:xfrm>
              <a:custGeom>
                <a:avLst/>
                <a:gdLst>
                  <a:gd name="T0" fmla="*/ 2147483647 w 57"/>
                  <a:gd name="T1" fmla="*/ 2147483647 h 16"/>
                  <a:gd name="T2" fmla="*/ 0 w 57"/>
                  <a:gd name="T3" fmla="*/ 0 h 16"/>
                  <a:gd name="T4" fmla="*/ 0 w 57"/>
                  <a:gd name="T5" fmla="*/ 2147483647 h 16"/>
                  <a:gd name="T6" fmla="*/ 2147483647 w 57"/>
                  <a:gd name="T7" fmla="*/ 2147483647 h 16"/>
                  <a:gd name="T8" fmla="*/ 2147483647 w 57"/>
                  <a:gd name="T9" fmla="*/ 214748364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6">
                    <a:moveTo>
                      <a:pt x="57" y="2"/>
                    </a:moveTo>
                    <a:lnTo>
                      <a:pt x="0" y="0"/>
                    </a:lnTo>
                    <a:lnTo>
                      <a:pt x="0" y="14"/>
                    </a:lnTo>
                    <a:lnTo>
                      <a:pt x="57" y="16"/>
                    </a:lnTo>
                    <a:lnTo>
                      <a:pt x="5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8" name="Freeform 110">
                <a:extLst>
                  <a:ext uri="{FF2B5EF4-FFF2-40B4-BE49-F238E27FC236}">
                    <a16:creationId xmlns:a16="http://schemas.microsoft.com/office/drawing/2014/main" id="{6458847D-BED9-4524-909F-A59E476B9654}"/>
                  </a:ext>
                </a:extLst>
              </p:cNvPr>
              <p:cNvSpPr>
                <a:spLocks/>
              </p:cNvSpPr>
              <p:nvPr/>
            </p:nvSpPr>
            <p:spPr bwMode="auto">
              <a:xfrm>
                <a:off x="4165606" y="1941522"/>
                <a:ext cx="90488" cy="23813"/>
              </a:xfrm>
              <a:custGeom>
                <a:avLst/>
                <a:gdLst>
                  <a:gd name="T0" fmla="*/ 2147483647 w 57"/>
                  <a:gd name="T1" fmla="*/ 2147483647 h 15"/>
                  <a:gd name="T2" fmla="*/ 0 w 57"/>
                  <a:gd name="T3" fmla="*/ 0 h 15"/>
                  <a:gd name="T4" fmla="*/ 0 w 57"/>
                  <a:gd name="T5" fmla="*/ 2147483647 h 15"/>
                  <a:gd name="T6" fmla="*/ 2147483647 w 57"/>
                  <a:gd name="T7" fmla="*/ 2147483647 h 15"/>
                  <a:gd name="T8" fmla="*/ 2147483647 w 57"/>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5">
                    <a:moveTo>
                      <a:pt x="57" y="2"/>
                    </a:moveTo>
                    <a:lnTo>
                      <a:pt x="0" y="0"/>
                    </a:lnTo>
                    <a:lnTo>
                      <a:pt x="0" y="15"/>
                    </a:lnTo>
                    <a:lnTo>
                      <a:pt x="57" y="15"/>
                    </a:lnTo>
                    <a:lnTo>
                      <a:pt x="5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29" name="Rectangle 111">
                <a:extLst>
                  <a:ext uri="{FF2B5EF4-FFF2-40B4-BE49-F238E27FC236}">
                    <a16:creationId xmlns:a16="http://schemas.microsoft.com/office/drawing/2014/main" id="{10BBC5FB-A1CF-4258-AC8B-09A7DEBB10BA}"/>
                  </a:ext>
                </a:extLst>
              </p:cNvPr>
              <p:cNvSpPr>
                <a:spLocks noChangeArrowheads="1"/>
              </p:cNvSpPr>
              <p:nvPr/>
            </p:nvSpPr>
            <p:spPr bwMode="auto">
              <a:xfrm>
                <a:off x="4165606" y="1984385"/>
                <a:ext cx="9048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defRPr/>
                </a:pPr>
                <a:endParaRPr lang="en-US" altLang="en-US" sz="2800">
                  <a:latin typeface="+mn-lt"/>
                  <a:cs typeface="Arial" panose="020B0604020202020204" pitchFamily="34" charset="0"/>
                </a:endParaRPr>
              </a:p>
            </p:txBody>
          </p:sp>
          <p:sp>
            <p:nvSpPr>
              <p:cNvPr id="130" name="Freeform 112">
                <a:extLst>
                  <a:ext uri="{FF2B5EF4-FFF2-40B4-BE49-F238E27FC236}">
                    <a16:creationId xmlns:a16="http://schemas.microsoft.com/office/drawing/2014/main" id="{0BB507BF-C8D3-4FF3-9929-5CEBD543C48F}"/>
                  </a:ext>
                </a:extLst>
              </p:cNvPr>
              <p:cNvSpPr>
                <a:spLocks/>
              </p:cNvSpPr>
              <p:nvPr/>
            </p:nvSpPr>
            <p:spPr bwMode="auto">
              <a:xfrm>
                <a:off x="4165606" y="2024073"/>
                <a:ext cx="90488" cy="25401"/>
              </a:xfrm>
              <a:custGeom>
                <a:avLst/>
                <a:gdLst>
                  <a:gd name="T0" fmla="*/ 2147483647 w 57"/>
                  <a:gd name="T1" fmla="*/ 0 h 16"/>
                  <a:gd name="T2" fmla="*/ 0 w 57"/>
                  <a:gd name="T3" fmla="*/ 0 h 16"/>
                  <a:gd name="T4" fmla="*/ 0 w 57"/>
                  <a:gd name="T5" fmla="*/ 2147483647 h 16"/>
                  <a:gd name="T6" fmla="*/ 2147483647 w 57"/>
                  <a:gd name="T7" fmla="*/ 2147483647 h 16"/>
                  <a:gd name="T8" fmla="*/ 2147483647 w 5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6">
                    <a:moveTo>
                      <a:pt x="57" y="0"/>
                    </a:moveTo>
                    <a:lnTo>
                      <a:pt x="0" y="0"/>
                    </a:lnTo>
                    <a:lnTo>
                      <a:pt x="0" y="16"/>
                    </a:lnTo>
                    <a:lnTo>
                      <a:pt x="57" y="14"/>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1" name="Freeform 113">
                <a:extLst>
                  <a:ext uri="{FF2B5EF4-FFF2-40B4-BE49-F238E27FC236}">
                    <a16:creationId xmlns:a16="http://schemas.microsoft.com/office/drawing/2014/main" id="{BD75F07E-F722-483A-97DE-A4525C8D4559}"/>
                  </a:ext>
                </a:extLst>
              </p:cNvPr>
              <p:cNvSpPr>
                <a:spLocks noEditPoints="1"/>
              </p:cNvSpPr>
              <p:nvPr/>
            </p:nvSpPr>
            <p:spPr bwMode="auto">
              <a:xfrm>
                <a:off x="4165606" y="1649420"/>
                <a:ext cx="90488" cy="39688"/>
              </a:xfrm>
              <a:custGeom>
                <a:avLst/>
                <a:gdLst>
                  <a:gd name="T0" fmla="*/ 0 w 29"/>
                  <a:gd name="T1" fmla="*/ 0 h 13"/>
                  <a:gd name="T2" fmla="*/ 2147483647 w 29"/>
                  <a:gd name="T3" fmla="*/ 2147483647 h 13"/>
                  <a:gd name="T4" fmla="*/ 2147483647 w 29"/>
                  <a:gd name="T5" fmla="*/ 2147483647 h 13"/>
                  <a:gd name="T6" fmla="*/ 2147483647 w 29"/>
                  <a:gd name="T7" fmla="*/ 2147483647 h 13"/>
                  <a:gd name="T8" fmla="*/ 2147483647 w 29"/>
                  <a:gd name="T9" fmla="*/ 2147483647 h 13"/>
                  <a:gd name="T10" fmla="*/ 0 w 29"/>
                  <a:gd name="T11" fmla="*/ 2147483647 h 13"/>
                  <a:gd name="T12" fmla="*/ 2147483647 w 29"/>
                  <a:gd name="T13" fmla="*/ 2147483647 h 13"/>
                  <a:gd name="T14" fmla="*/ 2147483647 w 29"/>
                  <a:gd name="T15" fmla="*/ 2147483647 h 13"/>
                  <a:gd name="T16" fmla="*/ 2147483647 w 29"/>
                  <a:gd name="T17" fmla="*/ 2147483647 h 13"/>
                  <a:gd name="T18" fmla="*/ 2147483647 w 29"/>
                  <a:gd name="T19" fmla="*/ 2147483647 h 13"/>
                  <a:gd name="T20" fmla="*/ 2147483647 w 29"/>
                  <a:gd name="T21" fmla="*/ 2147483647 h 13"/>
                  <a:gd name="T22" fmla="*/ 2147483647 w 29"/>
                  <a:gd name="T23" fmla="*/ 2147483647 h 13"/>
                  <a:gd name="T24" fmla="*/ 2147483647 w 29"/>
                  <a:gd name="T25" fmla="*/ 2147483647 h 13"/>
                  <a:gd name="T26" fmla="*/ 2147483647 w 29"/>
                  <a:gd name="T27" fmla="*/ 2147483647 h 13"/>
                  <a:gd name="T28" fmla="*/ 2147483647 w 29"/>
                  <a:gd name="T29" fmla="*/ 2147483647 h 13"/>
                  <a:gd name="T30" fmla="*/ 2147483647 w 29"/>
                  <a:gd name="T31" fmla="*/ 2147483647 h 13"/>
                  <a:gd name="T32" fmla="*/ 2147483647 w 29"/>
                  <a:gd name="T33" fmla="*/ 2147483647 h 13"/>
                  <a:gd name="T34" fmla="*/ 2147483647 w 29"/>
                  <a:gd name="T35" fmla="*/ 2147483647 h 13"/>
                  <a:gd name="T36" fmla="*/ 2147483647 w 29"/>
                  <a:gd name="T37" fmla="*/ 2147483647 h 13"/>
                  <a:gd name="T38" fmla="*/ 2147483647 w 29"/>
                  <a:gd name="T39" fmla="*/ 2147483647 h 13"/>
                  <a:gd name="T40" fmla="*/ 2147483647 w 29"/>
                  <a:gd name="T41" fmla="*/ 2147483647 h 13"/>
                  <a:gd name="T42" fmla="*/ 2147483647 w 29"/>
                  <a:gd name="T43" fmla="*/ 2147483647 h 13"/>
                  <a:gd name="T44" fmla="*/ 2147483647 w 29"/>
                  <a:gd name="T45" fmla="*/ 2147483647 h 13"/>
                  <a:gd name="T46" fmla="*/ 2147483647 w 29"/>
                  <a:gd name="T47" fmla="*/ 2147483647 h 13"/>
                  <a:gd name="T48" fmla="*/ 2147483647 w 29"/>
                  <a:gd name="T49" fmla="*/ 2147483647 h 13"/>
                  <a:gd name="T50" fmla="*/ 2147483647 w 29"/>
                  <a:gd name="T51" fmla="*/ 2147483647 h 13"/>
                  <a:gd name="T52" fmla="*/ 2147483647 w 29"/>
                  <a:gd name="T53" fmla="*/ 2147483647 h 13"/>
                  <a:gd name="T54" fmla="*/ 2147483647 w 29"/>
                  <a:gd name="T55" fmla="*/ 2147483647 h 13"/>
                  <a:gd name="T56" fmla="*/ 2147483647 w 29"/>
                  <a:gd name="T57" fmla="*/ 2147483647 h 13"/>
                  <a:gd name="T58" fmla="*/ 2147483647 w 29"/>
                  <a:gd name="T59" fmla="*/ 2147483647 h 13"/>
                  <a:gd name="T60" fmla="*/ 2147483647 w 29"/>
                  <a:gd name="T61" fmla="*/ 2147483647 h 13"/>
                  <a:gd name="T62" fmla="*/ 2147483647 w 29"/>
                  <a:gd name="T63" fmla="*/ 2147483647 h 13"/>
                  <a:gd name="T64" fmla="*/ 2147483647 w 29"/>
                  <a:gd name="T65" fmla="*/ 2147483647 h 13"/>
                  <a:gd name="T66" fmla="*/ 2147483647 w 29"/>
                  <a:gd name="T67" fmla="*/ 2147483647 h 13"/>
                  <a:gd name="T68" fmla="*/ 2147483647 w 29"/>
                  <a:gd name="T69" fmla="*/ 2147483647 h 13"/>
                  <a:gd name="T70" fmla="*/ 2147483647 w 29"/>
                  <a:gd name="T71" fmla="*/ 2147483647 h 13"/>
                  <a:gd name="T72" fmla="*/ 2147483647 w 29"/>
                  <a:gd name="T73" fmla="*/ 2147483647 h 13"/>
                  <a:gd name="T74" fmla="*/ 2147483647 w 29"/>
                  <a:gd name="T75" fmla="*/ 2147483647 h 13"/>
                  <a:gd name="T76" fmla="*/ 2147483647 w 29"/>
                  <a:gd name="T77" fmla="*/ 2147483647 h 13"/>
                  <a:gd name="T78" fmla="*/ 2147483647 w 29"/>
                  <a:gd name="T79" fmla="*/ 2147483647 h 13"/>
                  <a:gd name="T80" fmla="*/ 2147483647 w 29"/>
                  <a:gd name="T81" fmla="*/ 2147483647 h 13"/>
                  <a:gd name="T82" fmla="*/ 2147483647 w 29"/>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13">
                    <a:moveTo>
                      <a:pt x="29" y="5"/>
                    </a:moveTo>
                    <a:cubicBezTo>
                      <a:pt x="0" y="0"/>
                      <a:pt x="0" y="0"/>
                      <a:pt x="0" y="0"/>
                    </a:cubicBezTo>
                    <a:cubicBezTo>
                      <a:pt x="0" y="7"/>
                      <a:pt x="0" y="7"/>
                      <a:pt x="0" y="7"/>
                    </a:cubicBezTo>
                    <a:cubicBezTo>
                      <a:pt x="29" y="13"/>
                      <a:pt x="29" y="13"/>
                      <a:pt x="29" y="13"/>
                    </a:cubicBezTo>
                    <a:lnTo>
                      <a:pt x="29" y="5"/>
                    </a:lnTo>
                    <a:close/>
                    <a:moveTo>
                      <a:pt x="13" y="3"/>
                    </a:moveTo>
                    <a:cubicBezTo>
                      <a:pt x="14" y="3"/>
                      <a:pt x="14" y="4"/>
                      <a:pt x="14" y="4"/>
                    </a:cubicBezTo>
                    <a:cubicBezTo>
                      <a:pt x="14" y="4"/>
                      <a:pt x="14" y="5"/>
                      <a:pt x="13" y="5"/>
                    </a:cubicBezTo>
                    <a:cubicBezTo>
                      <a:pt x="13" y="5"/>
                      <a:pt x="13" y="4"/>
                      <a:pt x="13" y="4"/>
                    </a:cubicBezTo>
                    <a:cubicBezTo>
                      <a:pt x="13" y="4"/>
                      <a:pt x="13" y="3"/>
                      <a:pt x="13" y="3"/>
                    </a:cubicBezTo>
                    <a:close/>
                    <a:moveTo>
                      <a:pt x="1" y="7"/>
                    </a:moveTo>
                    <a:cubicBezTo>
                      <a:pt x="0" y="6"/>
                      <a:pt x="0" y="6"/>
                      <a:pt x="0" y="6"/>
                    </a:cubicBezTo>
                    <a:cubicBezTo>
                      <a:pt x="0" y="1"/>
                      <a:pt x="0" y="1"/>
                      <a:pt x="0" y="1"/>
                    </a:cubicBezTo>
                    <a:cubicBezTo>
                      <a:pt x="1" y="1"/>
                      <a:pt x="1" y="1"/>
                      <a:pt x="1" y="1"/>
                    </a:cubicBezTo>
                    <a:lnTo>
                      <a:pt x="1" y="7"/>
                    </a:lnTo>
                    <a:close/>
                    <a:moveTo>
                      <a:pt x="2" y="7"/>
                    </a:moveTo>
                    <a:cubicBezTo>
                      <a:pt x="2" y="7"/>
                      <a:pt x="2" y="7"/>
                      <a:pt x="2" y="7"/>
                    </a:cubicBezTo>
                    <a:cubicBezTo>
                      <a:pt x="2" y="1"/>
                      <a:pt x="2" y="1"/>
                      <a:pt x="2" y="1"/>
                    </a:cubicBezTo>
                    <a:cubicBezTo>
                      <a:pt x="2" y="1"/>
                      <a:pt x="2" y="1"/>
                      <a:pt x="2" y="1"/>
                    </a:cubicBezTo>
                    <a:lnTo>
                      <a:pt x="2" y="7"/>
                    </a:lnTo>
                    <a:close/>
                    <a:moveTo>
                      <a:pt x="4" y="7"/>
                    </a:moveTo>
                    <a:cubicBezTo>
                      <a:pt x="3" y="7"/>
                      <a:pt x="3" y="7"/>
                      <a:pt x="3" y="7"/>
                    </a:cubicBezTo>
                    <a:cubicBezTo>
                      <a:pt x="3" y="1"/>
                      <a:pt x="3" y="1"/>
                      <a:pt x="3" y="1"/>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8"/>
                    </a:moveTo>
                    <a:cubicBezTo>
                      <a:pt x="6" y="7"/>
                      <a:pt x="6" y="7"/>
                      <a:pt x="6" y="7"/>
                    </a:cubicBezTo>
                    <a:cubicBezTo>
                      <a:pt x="6" y="2"/>
                      <a:pt x="6" y="2"/>
                      <a:pt x="6" y="2"/>
                    </a:cubicBezTo>
                    <a:cubicBezTo>
                      <a:pt x="7" y="2"/>
                      <a:pt x="7" y="2"/>
                      <a:pt x="7" y="2"/>
                    </a:cubicBezTo>
                    <a:lnTo>
                      <a:pt x="7" y="8"/>
                    </a:lnTo>
                    <a:close/>
                    <a:moveTo>
                      <a:pt x="8" y="8"/>
                    </a:moveTo>
                    <a:cubicBezTo>
                      <a:pt x="7" y="8"/>
                      <a:pt x="7" y="8"/>
                      <a:pt x="7" y="8"/>
                    </a:cubicBezTo>
                    <a:cubicBezTo>
                      <a:pt x="7" y="2"/>
                      <a:pt x="7" y="2"/>
                      <a:pt x="7" y="2"/>
                    </a:cubicBezTo>
                    <a:cubicBezTo>
                      <a:pt x="8" y="2"/>
                      <a:pt x="8" y="2"/>
                      <a:pt x="8" y="2"/>
                    </a:cubicBezTo>
                    <a:lnTo>
                      <a:pt x="8" y="8"/>
                    </a:lnTo>
                    <a:close/>
                    <a:moveTo>
                      <a:pt x="9" y="8"/>
                    </a:moveTo>
                    <a:cubicBezTo>
                      <a:pt x="9" y="8"/>
                      <a:pt x="9" y="8"/>
                      <a:pt x="9" y="8"/>
                    </a:cubicBezTo>
                    <a:cubicBezTo>
                      <a:pt x="9" y="2"/>
                      <a:pt x="9" y="2"/>
                      <a:pt x="9" y="2"/>
                    </a:cubicBezTo>
                    <a:cubicBezTo>
                      <a:pt x="9" y="3"/>
                      <a:pt x="9" y="3"/>
                      <a:pt x="9" y="3"/>
                    </a:cubicBezTo>
                    <a:lnTo>
                      <a:pt x="9" y="8"/>
                    </a:lnTo>
                    <a:close/>
                    <a:moveTo>
                      <a:pt x="11" y="8"/>
                    </a:moveTo>
                    <a:cubicBezTo>
                      <a:pt x="10" y="8"/>
                      <a:pt x="10" y="8"/>
                      <a:pt x="10" y="8"/>
                    </a:cubicBezTo>
                    <a:cubicBezTo>
                      <a:pt x="10" y="3"/>
                      <a:pt x="10" y="3"/>
                      <a:pt x="10" y="3"/>
                    </a:cubicBezTo>
                    <a:cubicBezTo>
                      <a:pt x="11" y="3"/>
                      <a:pt x="11" y="3"/>
                      <a:pt x="11" y="3"/>
                    </a:cubicBezTo>
                    <a:lnTo>
                      <a:pt x="11" y="8"/>
                    </a:lnTo>
                    <a:close/>
                    <a:moveTo>
                      <a:pt x="12" y="9"/>
                    </a:moveTo>
                    <a:cubicBezTo>
                      <a:pt x="12" y="9"/>
                      <a:pt x="12" y="8"/>
                      <a:pt x="12" y="8"/>
                    </a:cubicBezTo>
                    <a:cubicBezTo>
                      <a:pt x="12" y="8"/>
                      <a:pt x="12" y="7"/>
                      <a:pt x="12" y="7"/>
                    </a:cubicBezTo>
                    <a:cubicBezTo>
                      <a:pt x="12" y="7"/>
                      <a:pt x="13" y="8"/>
                      <a:pt x="13" y="8"/>
                    </a:cubicBezTo>
                    <a:cubicBezTo>
                      <a:pt x="13" y="8"/>
                      <a:pt x="12" y="9"/>
                      <a:pt x="12" y="9"/>
                    </a:cubicBezTo>
                    <a:close/>
                    <a:moveTo>
                      <a:pt x="12" y="7"/>
                    </a:moveTo>
                    <a:cubicBezTo>
                      <a:pt x="12" y="6"/>
                      <a:pt x="12" y="6"/>
                      <a:pt x="12" y="6"/>
                    </a:cubicBezTo>
                    <a:cubicBezTo>
                      <a:pt x="12" y="6"/>
                      <a:pt x="12" y="5"/>
                      <a:pt x="12" y="5"/>
                    </a:cubicBezTo>
                    <a:cubicBezTo>
                      <a:pt x="12" y="5"/>
                      <a:pt x="13" y="6"/>
                      <a:pt x="13" y="6"/>
                    </a:cubicBezTo>
                    <a:cubicBezTo>
                      <a:pt x="13" y="6"/>
                      <a:pt x="12" y="7"/>
                      <a:pt x="12" y="7"/>
                    </a:cubicBezTo>
                    <a:close/>
                    <a:moveTo>
                      <a:pt x="12" y="4"/>
                    </a:moveTo>
                    <a:cubicBezTo>
                      <a:pt x="12" y="4"/>
                      <a:pt x="12" y="4"/>
                      <a:pt x="12" y="4"/>
                    </a:cubicBezTo>
                    <a:cubicBezTo>
                      <a:pt x="12" y="3"/>
                      <a:pt x="12" y="3"/>
                      <a:pt x="12" y="3"/>
                    </a:cubicBezTo>
                    <a:cubicBezTo>
                      <a:pt x="12" y="3"/>
                      <a:pt x="13" y="4"/>
                      <a:pt x="13" y="4"/>
                    </a:cubicBezTo>
                    <a:cubicBezTo>
                      <a:pt x="13" y="4"/>
                      <a:pt x="12" y="4"/>
                      <a:pt x="12" y="4"/>
                    </a:cubicBezTo>
                    <a:close/>
                    <a:moveTo>
                      <a:pt x="14" y="9"/>
                    </a:moveTo>
                    <a:cubicBezTo>
                      <a:pt x="13" y="9"/>
                      <a:pt x="13" y="9"/>
                      <a:pt x="13" y="9"/>
                    </a:cubicBezTo>
                    <a:cubicBezTo>
                      <a:pt x="13" y="8"/>
                      <a:pt x="13" y="8"/>
                      <a:pt x="13" y="8"/>
                    </a:cubicBezTo>
                    <a:cubicBezTo>
                      <a:pt x="14" y="8"/>
                      <a:pt x="14" y="8"/>
                      <a:pt x="14" y="8"/>
                    </a:cubicBezTo>
                    <a:lnTo>
                      <a:pt x="14" y="9"/>
                    </a:lnTo>
                    <a:close/>
                    <a:moveTo>
                      <a:pt x="14" y="7"/>
                    </a:moveTo>
                    <a:cubicBezTo>
                      <a:pt x="13" y="7"/>
                      <a:pt x="13" y="7"/>
                      <a:pt x="13" y="7"/>
                    </a:cubicBezTo>
                    <a:cubicBezTo>
                      <a:pt x="13" y="6"/>
                      <a:pt x="13" y="6"/>
                      <a:pt x="13" y="6"/>
                    </a:cubicBezTo>
                    <a:cubicBezTo>
                      <a:pt x="14" y="6"/>
                      <a:pt x="14" y="6"/>
                      <a:pt x="14" y="6"/>
                    </a:cubicBezTo>
                    <a:lnTo>
                      <a:pt x="14" y="7"/>
                    </a:lnTo>
                    <a:close/>
                    <a:moveTo>
                      <a:pt x="29" y="12"/>
                    </a:moveTo>
                    <a:cubicBezTo>
                      <a:pt x="15" y="9"/>
                      <a:pt x="15" y="9"/>
                      <a:pt x="15" y="9"/>
                    </a:cubicBezTo>
                    <a:cubicBezTo>
                      <a:pt x="15" y="7"/>
                      <a:pt x="15" y="7"/>
                      <a:pt x="15" y="7"/>
                    </a:cubicBezTo>
                    <a:cubicBezTo>
                      <a:pt x="29" y="9"/>
                      <a:pt x="29" y="9"/>
                      <a:pt x="29" y="9"/>
                    </a:cubicBezTo>
                    <a:lnTo>
                      <a:pt x="29" y="12"/>
                    </a:lnTo>
                    <a:close/>
                    <a:moveTo>
                      <a:pt x="29" y="9"/>
                    </a:moveTo>
                    <a:cubicBezTo>
                      <a:pt x="15" y="6"/>
                      <a:pt x="15" y="6"/>
                      <a:pt x="15" y="6"/>
                    </a:cubicBezTo>
                    <a:cubicBezTo>
                      <a:pt x="15" y="4"/>
                      <a:pt x="15" y="4"/>
                      <a:pt x="15" y="4"/>
                    </a:cubicBezTo>
                    <a:cubicBezTo>
                      <a:pt x="29" y="6"/>
                      <a:pt x="29" y="6"/>
                      <a:pt x="29" y="6"/>
                    </a:cubicBezTo>
                    <a:lnTo>
                      <a:pt x="2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2" name="Freeform 114">
                <a:extLst>
                  <a:ext uri="{FF2B5EF4-FFF2-40B4-BE49-F238E27FC236}">
                    <a16:creationId xmlns:a16="http://schemas.microsoft.com/office/drawing/2014/main" id="{98CFF95B-A5F3-4445-817E-73ADBCB230AC}"/>
                  </a:ext>
                </a:extLst>
              </p:cNvPr>
              <p:cNvSpPr>
                <a:spLocks noEditPoints="1"/>
              </p:cNvSpPr>
              <p:nvPr/>
            </p:nvSpPr>
            <p:spPr bwMode="auto">
              <a:xfrm>
                <a:off x="4165606" y="1857384"/>
                <a:ext cx="90488" cy="30163"/>
              </a:xfrm>
              <a:custGeom>
                <a:avLst/>
                <a:gdLst>
                  <a:gd name="T0" fmla="*/ 0 w 29"/>
                  <a:gd name="T1" fmla="*/ 0 h 10"/>
                  <a:gd name="T2" fmla="*/ 2147483647 w 29"/>
                  <a:gd name="T3" fmla="*/ 2147483647 h 10"/>
                  <a:gd name="T4" fmla="*/ 2147483647 w 29"/>
                  <a:gd name="T5" fmla="*/ 2147483647 h 10"/>
                  <a:gd name="T6" fmla="*/ 2147483647 w 29"/>
                  <a:gd name="T7" fmla="*/ 2147483647 h 10"/>
                  <a:gd name="T8" fmla="*/ 2147483647 w 29"/>
                  <a:gd name="T9" fmla="*/ 2147483647 h 10"/>
                  <a:gd name="T10" fmla="*/ 0 w 29"/>
                  <a:gd name="T11" fmla="*/ 2147483647 h 10"/>
                  <a:gd name="T12" fmla="*/ 2147483647 w 29"/>
                  <a:gd name="T13" fmla="*/ 2147483647 h 10"/>
                  <a:gd name="T14" fmla="*/ 2147483647 w 29"/>
                  <a:gd name="T15" fmla="*/ 2147483647 h 10"/>
                  <a:gd name="T16" fmla="*/ 2147483647 w 29"/>
                  <a:gd name="T17" fmla="*/ 2147483647 h 10"/>
                  <a:gd name="T18" fmla="*/ 2147483647 w 29"/>
                  <a:gd name="T19" fmla="*/ 2147483647 h 10"/>
                  <a:gd name="T20" fmla="*/ 2147483647 w 29"/>
                  <a:gd name="T21" fmla="*/ 2147483647 h 10"/>
                  <a:gd name="T22" fmla="*/ 2147483647 w 29"/>
                  <a:gd name="T23" fmla="*/ 2147483647 h 10"/>
                  <a:gd name="T24" fmla="*/ 2147483647 w 29"/>
                  <a:gd name="T25" fmla="*/ 2147483647 h 10"/>
                  <a:gd name="T26" fmla="*/ 2147483647 w 29"/>
                  <a:gd name="T27" fmla="*/ 2147483647 h 10"/>
                  <a:gd name="T28" fmla="*/ 2147483647 w 29"/>
                  <a:gd name="T29" fmla="*/ 2147483647 h 10"/>
                  <a:gd name="T30" fmla="*/ 2147483647 w 29"/>
                  <a:gd name="T31" fmla="*/ 2147483647 h 10"/>
                  <a:gd name="T32" fmla="*/ 2147483647 w 29"/>
                  <a:gd name="T33" fmla="*/ 2147483647 h 10"/>
                  <a:gd name="T34" fmla="*/ 2147483647 w 29"/>
                  <a:gd name="T35" fmla="*/ 2147483647 h 10"/>
                  <a:gd name="T36" fmla="*/ 2147483647 w 29"/>
                  <a:gd name="T37" fmla="*/ 2147483647 h 10"/>
                  <a:gd name="T38" fmla="*/ 2147483647 w 29"/>
                  <a:gd name="T39" fmla="*/ 2147483647 h 10"/>
                  <a:gd name="T40" fmla="*/ 2147483647 w 29"/>
                  <a:gd name="T41" fmla="*/ 2147483647 h 10"/>
                  <a:gd name="T42" fmla="*/ 2147483647 w 29"/>
                  <a:gd name="T43" fmla="*/ 2147483647 h 10"/>
                  <a:gd name="T44" fmla="*/ 2147483647 w 29"/>
                  <a:gd name="T45" fmla="*/ 2147483647 h 10"/>
                  <a:gd name="T46" fmla="*/ 2147483647 w 29"/>
                  <a:gd name="T47" fmla="*/ 2147483647 h 10"/>
                  <a:gd name="T48" fmla="*/ 2147483647 w 29"/>
                  <a:gd name="T49" fmla="*/ 2147483647 h 10"/>
                  <a:gd name="T50" fmla="*/ 2147483647 w 29"/>
                  <a:gd name="T51" fmla="*/ 2147483647 h 10"/>
                  <a:gd name="T52" fmla="*/ 2147483647 w 29"/>
                  <a:gd name="T53" fmla="*/ 2147483647 h 10"/>
                  <a:gd name="T54" fmla="*/ 2147483647 w 29"/>
                  <a:gd name="T55" fmla="*/ 2147483647 h 10"/>
                  <a:gd name="T56" fmla="*/ 2147483647 w 29"/>
                  <a:gd name="T57" fmla="*/ 2147483647 h 10"/>
                  <a:gd name="T58" fmla="*/ 2147483647 w 29"/>
                  <a:gd name="T59" fmla="*/ 2147483647 h 10"/>
                  <a:gd name="T60" fmla="*/ 2147483647 w 29"/>
                  <a:gd name="T61" fmla="*/ 2147483647 h 10"/>
                  <a:gd name="T62" fmla="*/ 2147483647 w 29"/>
                  <a:gd name="T63" fmla="*/ 2147483647 h 10"/>
                  <a:gd name="T64" fmla="*/ 2147483647 w 29"/>
                  <a:gd name="T65" fmla="*/ 2147483647 h 10"/>
                  <a:gd name="T66" fmla="*/ 2147483647 w 29"/>
                  <a:gd name="T67" fmla="*/ 2147483647 h 10"/>
                  <a:gd name="T68" fmla="*/ 2147483647 w 29"/>
                  <a:gd name="T69" fmla="*/ 2147483647 h 10"/>
                  <a:gd name="T70" fmla="*/ 2147483647 w 29"/>
                  <a:gd name="T71" fmla="*/ 2147483647 h 10"/>
                  <a:gd name="T72" fmla="*/ 2147483647 w 29"/>
                  <a:gd name="T73" fmla="*/ 2147483647 h 10"/>
                  <a:gd name="T74" fmla="*/ 2147483647 w 29"/>
                  <a:gd name="T75" fmla="*/ 2147483647 h 10"/>
                  <a:gd name="T76" fmla="*/ 2147483647 w 29"/>
                  <a:gd name="T77" fmla="*/ 2147483647 h 10"/>
                  <a:gd name="T78" fmla="*/ 2147483647 w 29"/>
                  <a:gd name="T79" fmla="*/ 2147483647 h 10"/>
                  <a:gd name="T80" fmla="*/ 2147483647 w 29"/>
                  <a:gd name="T81" fmla="*/ 2147483647 h 10"/>
                  <a:gd name="T82" fmla="*/ 2147483647 w 29"/>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10">
                    <a:moveTo>
                      <a:pt x="29" y="2"/>
                    </a:moveTo>
                    <a:cubicBezTo>
                      <a:pt x="0" y="0"/>
                      <a:pt x="0" y="0"/>
                      <a:pt x="0" y="0"/>
                    </a:cubicBezTo>
                    <a:cubicBezTo>
                      <a:pt x="0" y="8"/>
                      <a:pt x="0" y="8"/>
                      <a:pt x="0" y="8"/>
                    </a:cubicBezTo>
                    <a:cubicBezTo>
                      <a:pt x="29" y="10"/>
                      <a:pt x="29" y="10"/>
                      <a:pt x="29" y="10"/>
                    </a:cubicBezTo>
                    <a:lnTo>
                      <a:pt x="29" y="2"/>
                    </a:lnTo>
                    <a:close/>
                    <a:moveTo>
                      <a:pt x="13" y="2"/>
                    </a:moveTo>
                    <a:cubicBezTo>
                      <a:pt x="14" y="2"/>
                      <a:pt x="14" y="3"/>
                      <a:pt x="14" y="3"/>
                    </a:cubicBezTo>
                    <a:cubicBezTo>
                      <a:pt x="14" y="3"/>
                      <a:pt x="14" y="4"/>
                      <a:pt x="13" y="4"/>
                    </a:cubicBezTo>
                    <a:cubicBezTo>
                      <a:pt x="13" y="3"/>
                      <a:pt x="13" y="3"/>
                      <a:pt x="13" y="3"/>
                    </a:cubicBezTo>
                    <a:cubicBezTo>
                      <a:pt x="13" y="3"/>
                      <a:pt x="13" y="2"/>
                      <a:pt x="13" y="2"/>
                    </a:cubicBezTo>
                    <a:close/>
                    <a:moveTo>
                      <a:pt x="1" y="7"/>
                    </a:moveTo>
                    <a:cubicBezTo>
                      <a:pt x="0" y="7"/>
                      <a:pt x="0" y="7"/>
                      <a:pt x="0" y="7"/>
                    </a:cubicBezTo>
                    <a:cubicBezTo>
                      <a:pt x="0" y="1"/>
                      <a:pt x="0" y="1"/>
                      <a:pt x="0" y="1"/>
                    </a:cubicBezTo>
                    <a:cubicBezTo>
                      <a:pt x="1" y="1"/>
                      <a:pt x="1" y="1"/>
                      <a:pt x="1" y="1"/>
                    </a:cubicBezTo>
                    <a:lnTo>
                      <a:pt x="1" y="7"/>
                    </a:lnTo>
                    <a:close/>
                    <a:moveTo>
                      <a:pt x="2" y="7"/>
                    </a:moveTo>
                    <a:cubicBezTo>
                      <a:pt x="2" y="7"/>
                      <a:pt x="2" y="7"/>
                      <a:pt x="2" y="7"/>
                    </a:cubicBezTo>
                    <a:cubicBezTo>
                      <a:pt x="2" y="1"/>
                      <a:pt x="2" y="1"/>
                      <a:pt x="2" y="1"/>
                    </a:cubicBezTo>
                    <a:cubicBezTo>
                      <a:pt x="2" y="1"/>
                      <a:pt x="2" y="1"/>
                      <a:pt x="2" y="1"/>
                    </a:cubicBezTo>
                    <a:lnTo>
                      <a:pt x="2"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2"/>
                      <a:pt x="7" y="2"/>
                      <a:pt x="7" y="2"/>
                    </a:cubicBezTo>
                    <a:cubicBezTo>
                      <a:pt x="8" y="2"/>
                      <a:pt x="8" y="2"/>
                      <a:pt x="8" y="2"/>
                    </a:cubicBezTo>
                    <a:lnTo>
                      <a:pt x="8" y="7"/>
                    </a:lnTo>
                    <a:close/>
                    <a:moveTo>
                      <a:pt x="9" y="7"/>
                    </a:moveTo>
                    <a:cubicBezTo>
                      <a:pt x="9" y="7"/>
                      <a:pt x="9" y="7"/>
                      <a:pt x="9" y="7"/>
                    </a:cubicBezTo>
                    <a:cubicBezTo>
                      <a:pt x="9" y="2"/>
                      <a:pt x="9" y="2"/>
                      <a:pt x="9" y="2"/>
                    </a:cubicBezTo>
                    <a:cubicBezTo>
                      <a:pt x="9" y="2"/>
                      <a:pt x="9" y="2"/>
                      <a:pt x="9" y="2"/>
                    </a:cubicBezTo>
                    <a:lnTo>
                      <a:pt x="9" y="7"/>
                    </a:lnTo>
                    <a:close/>
                    <a:moveTo>
                      <a:pt x="11" y="8"/>
                    </a:moveTo>
                    <a:cubicBezTo>
                      <a:pt x="10" y="7"/>
                      <a:pt x="10" y="7"/>
                      <a:pt x="10" y="7"/>
                    </a:cubicBezTo>
                    <a:cubicBezTo>
                      <a:pt x="10" y="2"/>
                      <a:pt x="10" y="2"/>
                      <a:pt x="10" y="2"/>
                    </a:cubicBezTo>
                    <a:cubicBezTo>
                      <a:pt x="11" y="2"/>
                      <a:pt x="11" y="2"/>
                      <a:pt x="11" y="2"/>
                    </a:cubicBezTo>
                    <a:lnTo>
                      <a:pt x="11" y="8"/>
                    </a:lnTo>
                    <a:close/>
                    <a:moveTo>
                      <a:pt x="12" y="8"/>
                    </a:moveTo>
                    <a:cubicBezTo>
                      <a:pt x="12" y="8"/>
                      <a:pt x="12" y="7"/>
                      <a:pt x="12" y="7"/>
                    </a:cubicBezTo>
                    <a:cubicBezTo>
                      <a:pt x="12" y="7"/>
                      <a:pt x="12" y="6"/>
                      <a:pt x="12" y="6"/>
                    </a:cubicBezTo>
                    <a:cubicBezTo>
                      <a:pt x="12" y="7"/>
                      <a:pt x="12" y="7"/>
                      <a:pt x="12" y="7"/>
                    </a:cubicBezTo>
                    <a:cubicBezTo>
                      <a:pt x="12" y="7"/>
                      <a:pt x="12" y="8"/>
                      <a:pt x="12" y="8"/>
                    </a:cubicBezTo>
                    <a:close/>
                    <a:moveTo>
                      <a:pt x="12" y="6"/>
                    </a:moveTo>
                    <a:cubicBezTo>
                      <a:pt x="12" y="6"/>
                      <a:pt x="12" y="5"/>
                      <a:pt x="12" y="5"/>
                    </a:cubicBezTo>
                    <a:cubicBezTo>
                      <a:pt x="12" y="5"/>
                      <a:pt x="12" y="4"/>
                      <a:pt x="12" y="4"/>
                    </a:cubicBezTo>
                    <a:cubicBezTo>
                      <a:pt x="12" y="4"/>
                      <a:pt x="12" y="5"/>
                      <a:pt x="12" y="5"/>
                    </a:cubicBezTo>
                    <a:cubicBezTo>
                      <a:pt x="12" y="5"/>
                      <a:pt x="12" y="6"/>
                      <a:pt x="12" y="6"/>
                    </a:cubicBezTo>
                    <a:close/>
                    <a:moveTo>
                      <a:pt x="12" y="3"/>
                    </a:moveTo>
                    <a:cubicBezTo>
                      <a:pt x="12" y="3"/>
                      <a:pt x="12" y="3"/>
                      <a:pt x="12" y="3"/>
                    </a:cubicBezTo>
                    <a:cubicBezTo>
                      <a:pt x="12" y="3"/>
                      <a:pt x="12" y="2"/>
                      <a:pt x="12" y="2"/>
                    </a:cubicBezTo>
                    <a:cubicBezTo>
                      <a:pt x="12" y="2"/>
                      <a:pt x="12" y="3"/>
                      <a:pt x="12" y="3"/>
                    </a:cubicBezTo>
                    <a:cubicBezTo>
                      <a:pt x="12" y="3"/>
                      <a:pt x="12" y="3"/>
                      <a:pt x="12" y="3"/>
                    </a:cubicBezTo>
                    <a:close/>
                    <a:moveTo>
                      <a:pt x="14" y="8"/>
                    </a:moveTo>
                    <a:cubicBezTo>
                      <a:pt x="13" y="8"/>
                      <a:pt x="13" y="8"/>
                      <a:pt x="13" y="8"/>
                    </a:cubicBezTo>
                    <a:cubicBezTo>
                      <a:pt x="13" y="7"/>
                      <a:pt x="13" y="7"/>
                      <a:pt x="13" y="7"/>
                    </a:cubicBezTo>
                    <a:cubicBezTo>
                      <a:pt x="14" y="7"/>
                      <a:pt x="14" y="7"/>
                      <a:pt x="14" y="7"/>
                    </a:cubicBezTo>
                    <a:lnTo>
                      <a:pt x="14" y="8"/>
                    </a:lnTo>
                    <a:close/>
                    <a:moveTo>
                      <a:pt x="14" y="6"/>
                    </a:moveTo>
                    <a:cubicBezTo>
                      <a:pt x="13" y="6"/>
                      <a:pt x="13" y="6"/>
                      <a:pt x="13" y="6"/>
                    </a:cubicBezTo>
                    <a:cubicBezTo>
                      <a:pt x="13" y="5"/>
                      <a:pt x="13" y="5"/>
                      <a:pt x="13" y="5"/>
                    </a:cubicBezTo>
                    <a:cubicBezTo>
                      <a:pt x="14" y="5"/>
                      <a:pt x="14" y="5"/>
                      <a:pt x="14" y="5"/>
                    </a:cubicBezTo>
                    <a:lnTo>
                      <a:pt x="14" y="6"/>
                    </a:lnTo>
                    <a:close/>
                    <a:moveTo>
                      <a:pt x="29" y="9"/>
                    </a:moveTo>
                    <a:cubicBezTo>
                      <a:pt x="15" y="8"/>
                      <a:pt x="15" y="8"/>
                      <a:pt x="15" y="8"/>
                    </a:cubicBezTo>
                    <a:cubicBezTo>
                      <a:pt x="15" y="6"/>
                      <a:pt x="15" y="6"/>
                      <a:pt x="15" y="6"/>
                    </a:cubicBezTo>
                    <a:cubicBezTo>
                      <a:pt x="29" y="6"/>
                      <a:pt x="29" y="6"/>
                      <a:pt x="29" y="6"/>
                    </a:cubicBezTo>
                    <a:lnTo>
                      <a:pt x="29" y="9"/>
                    </a:lnTo>
                    <a:close/>
                    <a:moveTo>
                      <a:pt x="29" y="6"/>
                    </a:moveTo>
                    <a:cubicBezTo>
                      <a:pt x="15" y="5"/>
                      <a:pt x="15" y="5"/>
                      <a:pt x="15" y="5"/>
                    </a:cubicBezTo>
                    <a:cubicBezTo>
                      <a:pt x="15" y="2"/>
                      <a:pt x="15" y="2"/>
                      <a:pt x="15" y="2"/>
                    </a:cubicBezTo>
                    <a:cubicBezTo>
                      <a:pt x="29" y="3"/>
                      <a:pt x="29" y="3"/>
                      <a:pt x="29" y="3"/>
                    </a:cubicBezTo>
                    <a:lnTo>
                      <a:pt x="2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3" name="Freeform 115">
                <a:extLst>
                  <a:ext uri="{FF2B5EF4-FFF2-40B4-BE49-F238E27FC236}">
                    <a16:creationId xmlns:a16="http://schemas.microsoft.com/office/drawing/2014/main" id="{BCA53B77-65C1-46A7-9FD9-9342E688C8C9}"/>
                  </a:ext>
                </a:extLst>
              </p:cNvPr>
              <p:cNvSpPr>
                <a:spLocks noEditPoints="1"/>
              </p:cNvSpPr>
              <p:nvPr/>
            </p:nvSpPr>
            <p:spPr bwMode="auto">
              <a:xfrm>
                <a:off x="4165606" y="2065348"/>
                <a:ext cx="90488" cy="23813"/>
              </a:xfrm>
              <a:custGeom>
                <a:avLst/>
                <a:gdLst>
                  <a:gd name="T0" fmla="*/ 0 w 29"/>
                  <a:gd name="T1" fmla="*/ 2147483647 h 8"/>
                  <a:gd name="T2" fmla="*/ 2147483647 w 29"/>
                  <a:gd name="T3" fmla="*/ 2147483647 h 8"/>
                  <a:gd name="T4" fmla="*/ 2147483647 w 29"/>
                  <a:gd name="T5" fmla="*/ 2147483647 h 8"/>
                  <a:gd name="T6" fmla="*/ 2147483647 w 29"/>
                  <a:gd name="T7" fmla="*/ 2147483647 h 8"/>
                  <a:gd name="T8" fmla="*/ 2147483647 w 29"/>
                  <a:gd name="T9" fmla="*/ 2147483647 h 8"/>
                  <a:gd name="T10" fmla="*/ 0 w 29"/>
                  <a:gd name="T11" fmla="*/ 2147483647 h 8"/>
                  <a:gd name="T12" fmla="*/ 2147483647 w 29"/>
                  <a:gd name="T13" fmla="*/ 2147483647 h 8"/>
                  <a:gd name="T14" fmla="*/ 2147483647 w 29"/>
                  <a:gd name="T15" fmla="*/ 2147483647 h 8"/>
                  <a:gd name="T16" fmla="*/ 2147483647 w 29"/>
                  <a:gd name="T17" fmla="*/ 2147483647 h 8"/>
                  <a:gd name="T18" fmla="*/ 2147483647 w 29"/>
                  <a:gd name="T19" fmla="*/ 2147483647 h 8"/>
                  <a:gd name="T20" fmla="*/ 2147483647 w 29"/>
                  <a:gd name="T21" fmla="*/ 2147483647 h 8"/>
                  <a:gd name="T22" fmla="*/ 2147483647 w 29"/>
                  <a:gd name="T23" fmla="*/ 2147483647 h 8"/>
                  <a:gd name="T24" fmla="*/ 2147483647 w 29"/>
                  <a:gd name="T25" fmla="*/ 2147483647 h 8"/>
                  <a:gd name="T26" fmla="*/ 2147483647 w 29"/>
                  <a:gd name="T27" fmla="*/ 2147483647 h 8"/>
                  <a:gd name="T28" fmla="*/ 2147483647 w 29"/>
                  <a:gd name="T29" fmla="*/ 2147483647 h 8"/>
                  <a:gd name="T30" fmla="*/ 2147483647 w 29"/>
                  <a:gd name="T31" fmla="*/ 2147483647 h 8"/>
                  <a:gd name="T32" fmla="*/ 2147483647 w 29"/>
                  <a:gd name="T33" fmla="*/ 2147483647 h 8"/>
                  <a:gd name="T34" fmla="*/ 2147483647 w 29"/>
                  <a:gd name="T35" fmla="*/ 2147483647 h 8"/>
                  <a:gd name="T36" fmla="*/ 2147483647 w 29"/>
                  <a:gd name="T37" fmla="*/ 2147483647 h 8"/>
                  <a:gd name="T38" fmla="*/ 2147483647 w 29"/>
                  <a:gd name="T39" fmla="*/ 2147483647 h 8"/>
                  <a:gd name="T40" fmla="*/ 2147483647 w 29"/>
                  <a:gd name="T41" fmla="*/ 2147483647 h 8"/>
                  <a:gd name="T42" fmla="*/ 2147483647 w 29"/>
                  <a:gd name="T43" fmla="*/ 2147483647 h 8"/>
                  <a:gd name="T44" fmla="*/ 2147483647 w 29"/>
                  <a:gd name="T45" fmla="*/ 2147483647 h 8"/>
                  <a:gd name="T46" fmla="*/ 2147483647 w 29"/>
                  <a:gd name="T47" fmla="*/ 2147483647 h 8"/>
                  <a:gd name="T48" fmla="*/ 2147483647 w 29"/>
                  <a:gd name="T49" fmla="*/ 2147483647 h 8"/>
                  <a:gd name="T50" fmla="*/ 2147483647 w 29"/>
                  <a:gd name="T51" fmla="*/ 2147483647 h 8"/>
                  <a:gd name="T52" fmla="*/ 2147483647 w 29"/>
                  <a:gd name="T53" fmla="*/ 2147483647 h 8"/>
                  <a:gd name="T54" fmla="*/ 2147483647 w 29"/>
                  <a:gd name="T55" fmla="*/ 2147483647 h 8"/>
                  <a:gd name="T56" fmla="*/ 2147483647 w 29"/>
                  <a:gd name="T57" fmla="*/ 2147483647 h 8"/>
                  <a:gd name="T58" fmla="*/ 2147483647 w 29"/>
                  <a:gd name="T59" fmla="*/ 2147483647 h 8"/>
                  <a:gd name="T60" fmla="*/ 2147483647 w 29"/>
                  <a:gd name="T61" fmla="*/ 2147483647 h 8"/>
                  <a:gd name="T62" fmla="*/ 2147483647 w 29"/>
                  <a:gd name="T63" fmla="*/ 2147483647 h 8"/>
                  <a:gd name="T64" fmla="*/ 2147483647 w 29"/>
                  <a:gd name="T65" fmla="*/ 2147483647 h 8"/>
                  <a:gd name="T66" fmla="*/ 2147483647 w 29"/>
                  <a:gd name="T67" fmla="*/ 2147483647 h 8"/>
                  <a:gd name="T68" fmla="*/ 2147483647 w 29"/>
                  <a:gd name="T69" fmla="*/ 2147483647 h 8"/>
                  <a:gd name="T70" fmla="*/ 2147483647 w 29"/>
                  <a:gd name="T71" fmla="*/ 2147483647 h 8"/>
                  <a:gd name="T72" fmla="*/ 2147483647 w 29"/>
                  <a:gd name="T73" fmla="*/ 2147483647 h 8"/>
                  <a:gd name="T74" fmla="*/ 2147483647 w 29"/>
                  <a:gd name="T75" fmla="*/ 2147483647 h 8"/>
                  <a:gd name="T76" fmla="*/ 2147483647 w 29"/>
                  <a:gd name="T77" fmla="*/ 2147483647 h 8"/>
                  <a:gd name="T78" fmla="*/ 2147483647 w 29"/>
                  <a:gd name="T79" fmla="*/ 2147483647 h 8"/>
                  <a:gd name="T80" fmla="*/ 2147483647 w 29"/>
                  <a:gd name="T81" fmla="*/ 2147483647 h 8"/>
                  <a:gd name="T82" fmla="*/ 2147483647 w 29"/>
                  <a:gd name="T83" fmla="*/ 0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8">
                    <a:moveTo>
                      <a:pt x="29" y="0"/>
                    </a:moveTo>
                    <a:cubicBezTo>
                      <a:pt x="0" y="1"/>
                      <a:pt x="0" y="1"/>
                      <a:pt x="0" y="1"/>
                    </a:cubicBezTo>
                    <a:cubicBezTo>
                      <a:pt x="0" y="8"/>
                      <a:pt x="0" y="8"/>
                      <a:pt x="0" y="8"/>
                    </a:cubicBezTo>
                    <a:cubicBezTo>
                      <a:pt x="29" y="7"/>
                      <a:pt x="29" y="7"/>
                      <a:pt x="29" y="7"/>
                    </a:cubicBezTo>
                    <a:lnTo>
                      <a:pt x="29" y="0"/>
                    </a:lnTo>
                    <a:close/>
                    <a:moveTo>
                      <a:pt x="13" y="1"/>
                    </a:moveTo>
                    <a:cubicBezTo>
                      <a:pt x="14" y="1"/>
                      <a:pt x="14" y="2"/>
                      <a:pt x="14" y="2"/>
                    </a:cubicBezTo>
                    <a:cubicBezTo>
                      <a:pt x="14" y="2"/>
                      <a:pt x="14" y="2"/>
                      <a:pt x="13" y="2"/>
                    </a:cubicBezTo>
                    <a:cubicBezTo>
                      <a:pt x="13" y="2"/>
                      <a:pt x="13" y="2"/>
                      <a:pt x="13" y="2"/>
                    </a:cubicBezTo>
                    <a:cubicBezTo>
                      <a:pt x="13" y="2"/>
                      <a:pt x="13" y="1"/>
                      <a:pt x="13" y="1"/>
                    </a:cubicBezTo>
                    <a:close/>
                    <a:moveTo>
                      <a:pt x="1" y="7"/>
                    </a:moveTo>
                    <a:cubicBezTo>
                      <a:pt x="0" y="7"/>
                      <a:pt x="0" y="7"/>
                      <a:pt x="0" y="7"/>
                    </a:cubicBezTo>
                    <a:cubicBezTo>
                      <a:pt x="0" y="2"/>
                      <a:pt x="0" y="2"/>
                      <a:pt x="0" y="2"/>
                    </a:cubicBezTo>
                    <a:cubicBezTo>
                      <a:pt x="1" y="2"/>
                      <a:pt x="1" y="2"/>
                      <a:pt x="1" y="2"/>
                    </a:cubicBezTo>
                    <a:lnTo>
                      <a:pt x="1" y="7"/>
                    </a:lnTo>
                    <a:close/>
                    <a:moveTo>
                      <a:pt x="2" y="7"/>
                    </a:moveTo>
                    <a:cubicBezTo>
                      <a:pt x="2" y="7"/>
                      <a:pt x="2" y="7"/>
                      <a:pt x="2" y="7"/>
                    </a:cubicBezTo>
                    <a:cubicBezTo>
                      <a:pt x="2" y="2"/>
                      <a:pt x="2" y="2"/>
                      <a:pt x="2" y="2"/>
                    </a:cubicBezTo>
                    <a:cubicBezTo>
                      <a:pt x="2" y="2"/>
                      <a:pt x="2" y="2"/>
                      <a:pt x="2" y="2"/>
                    </a:cubicBezTo>
                    <a:lnTo>
                      <a:pt x="2"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1"/>
                      <a:pt x="7" y="1"/>
                      <a:pt x="7" y="1"/>
                    </a:cubicBezTo>
                    <a:cubicBezTo>
                      <a:pt x="8" y="1"/>
                      <a:pt x="8" y="1"/>
                      <a:pt x="8" y="1"/>
                    </a:cubicBezTo>
                    <a:lnTo>
                      <a:pt x="8" y="7"/>
                    </a:lnTo>
                    <a:close/>
                    <a:moveTo>
                      <a:pt x="9" y="7"/>
                    </a:moveTo>
                    <a:cubicBezTo>
                      <a:pt x="9" y="7"/>
                      <a:pt x="9" y="7"/>
                      <a:pt x="9" y="7"/>
                    </a:cubicBezTo>
                    <a:cubicBezTo>
                      <a:pt x="9" y="1"/>
                      <a:pt x="9" y="1"/>
                      <a:pt x="9" y="1"/>
                    </a:cubicBezTo>
                    <a:cubicBezTo>
                      <a:pt x="9" y="1"/>
                      <a:pt x="9" y="1"/>
                      <a:pt x="9" y="1"/>
                    </a:cubicBezTo>
                    <a:lnTo>
                      <a:pt x="9" y="7"/>
                    </a:lnTo>
                    <a:close/>
                    <a:moveTo>
                      <a:pt x="11" y="7"/>
                    </a:moveTo>
                    <a:cubicBezTo>
                      <a:pt x="10" y="7"/>
                      <a:pt x="10" y="7"/>
                      <a:pt x="10" y="7"/>
                    </a:cubicBezTo>
                    <a:cubicBezTo>
                      <a:pt x="10" y="1"/>
                      <a:pt x="10" y="1"/>
                      <a:pt x="10" y="1"/>
                    </a:cubicBezTo>
                    <a:cubicBezTo>
                      <a:pt x="11" y="1"/>
                      <a:pt x="11" y="1"/>
                      <a:pt x="11" y="1"/>
                    </a:cubicBezTo>
                    <a:lnTo>
                      <a:pt x="11" y="7"/>
                    </a:lnTo>
                    <a:close/>
                    <a:moveTo>
                      <a:pt x="12" y="7"/>
                    </a:moveTo>
                    <a:cubicBezTo>
                      <a:pt x="12" y="7"/>
                      <a:pt x="12" y="6"/>
                      <a:pt x="12" y="6"/>
                    </a:cubicBezTo>
                    <a:cubicBezTo>
                      <a:pt x="12" y="6"/>
                      <a:pt x="12" y="6"/>
                      <a:pt x="12" y="6"/>
                    </a:cubicBezTo>
                    <a:cubicBezTo>
                      <a:pt x="12" y="6"/>
                      <a:pt x="12" y="6"/>
                      <a:pt x="12" y="6"/>
                    </a:cubicBezTo>
                    <a:cubicBezTo>
                      <a:pt x="12" y="6"/>
                      <a:pt x="12" y="7"/>
                      <a:pt x="12" y="7"/>
                    </a:cubicBezTo>
                    <a:close/>
                    <a:moveTo>
                      <a:pt x="12" y="5"/>
                    </a:moveTo>
                    <a:cubicBezTo>
                      <a:pt x="12" y="5"/>
                      <a:pt x="12" y="4"/>
                      <a:pt x="12" y="4"/>
                    </a:cubicBezTo>
                    <a:cubicBezTo>
                      <a:pt x="12" y="4"/>
                      <a:pt x="12" y="4"/>
                      <a:pt x="12" y="4"/>
                    </a:cubicBezTo>
                    <a:cubicBezTo>
                      <a:pt x="12" y="3"/>
                      <a:pt x="12" y="4"/>
                      <a:pt x="12" y="4"/>
                    </a:cubicBezTo>
                    <a:cubicBezTo>
                      <a:pt x="12" y="4"/>
                      <a:pt x="12" y="5"/>
                      <a:pt x="12" y="5"/>
                    </a:cubicBezTo>
                    <a:close/>
                    <a:moveTo>
                      <a:pt x="12" y="3"/>
                    </a:moveTo>
                    <a:cubicBezTo>
                      <a:pt x="12" y="3"/>
                      <a:pt x="12" y="2"/>
                      <a:pt x="12" y="2"/>
                    </a:cubicBezTo>
                    <a:cubicBezTo>
                      <a:pt x="12" y="2"/>
                      <a:pt x="12" y="1"/>
                      <a:pt x="12" y="1"/>
                    </a:cubicBezTo>
                    <a:cubicBezTo>
                      <a:pt x="12" y="1"/>
                      <a:pt x="12" y="2"/>
                      <a:pt x="12" y="2"/>
                    </a:cubicBezTo>
                    <a:cubicBezTo>
                      <a:pt x="12" y="2"/>
                      <a:pt x="12" y="3"/>
                      <a:pt x="12" y="3"/>
                    </a:cubicBezTo>
                    <a:close/>
                    <a:moveTo>
                      <a:pt x="14" y="7"/>
                    </a:moveTo>
                    <a:cubicBezTo>
                      <a:pt x="13" y="7"/>
                      <a:pt x="13" y="7"/>
                      <a:pt x="13" y="7"/>
                    </a:cubicBezTo>
                    <a:cubicBezTo>
                      <a:pt x="13" y="6"/>
                      <a:pt x="13" y="6"/>
                      <a:pt x="13" y="6"/>
                    </a:cubicBezTo>
                    <a:cubicBezTo>
                      <a:pt x="14" y="5"/>
                      <a:pt x="14" y="5"/>
                      <a:pt x="14" y="5"/>
                    </a:cubicBezTo>
                    <a:lnTo>
                      <a:pt x="14" y="7"/>
                    </a:lnTo>
                    <a:close/>
                    <a:moveTo>
                      <a:pt x="14" y="5"/>
                    </a:moveTo>
                    <a:cubicBezTo>
                      <a:pt x="13" y="5"/>
                      <a:pt x="13" y="5"/>
                      <a:pt x="13" y="5"/>
                    </a:cubicBezTo>
                    <a:cubicBezTo>
                      <a:pt x="13" y="4"/>
                      <a:pt x="13" y="4"/>
                      <a:pt x="13" y="4"/>
                    </a:cubicBezTo>
                    <a:cubicBezTo>
                      <a:pt x="14" y="3"/>
                      <a:pt x="14" y="3"/>
                      <a:pt x="14" y="3"/>
                    </a:cubicBezTo>
                    <a:lnTo>
                      <a:pt x="14" y="5"/>
                    </a:lnTo>
                    <a:close/>
                    <a:moveTo>
                      <a:pt x="29" y="6"/>
                    </a:moveTo>
                    <a:cubicBezTo>
                      <a:pt x="15" y="7"/>
                      <a:pt x="15" y="7"/>
                      <a:pt x="15" y="7"/>
                    </a:cubicBezTo>
                    <a:cubicBezTo>
                      <a:pt x="15" y="4"/>
                      <a:pt x="15" y="4"/>
                      <a:pt x="15" y="4"/>
                    </a:cubicBezTo>
                    <a:cubicBezTo>
                      <a:pt x="29" y="3"/>
                      <a:pt x="29" y="3"/>
                      <a:pt x="29" y="3"/>
                    </a:cubicBezTo>
                    <a:lnTo>
                      <a:pt x="29" y="6"/>
                    </a:lnTo>
                    <a:close/>
                    <a:moveTo>
                      <a:pt x="29" y="3"/>
                    </a:moveTo>
                    <a:cubicBezTo>
                      <a:pt x="15" y="3"/>
                      <a:pt x="15" y="3"/>
                      <a:pt x="15" y="3"/>
                    </a:cubicBezTo>
                    <a:cubicBezTo>
                      <a:pt x="15" y="1"/>
                      <a:pt x="15" y="1"/>
                      <a:pt x="15" y="1"/>
                    </a:cubicBezTo>
                    <a:cubicBezTo>
                      <a:pt x="29" y="0"/>
                      <a:pt x="29" y="0"/>
                      <a:pt x="29" y="0"/>
                    </a:cubicBezTo>
                    <a:lnTo>
                      <a:pt x="2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4" name="Freeform 116">
                <a:extLst>
                  <a:ext uri="{FF2B5EF4-FFF2-40B4-BE49-F238E27FC236}">
                    <a16:creationId xmlns:a16="http://schemas.microsoft.com/office/drawing/2014/main" id="{2F840BB9-6564-4FE5-86CC-A42C0A66B007}"/>
                  </a:ext>
                </a:extLst>
              </p:cNvPr>
              <p:cNvSpPr>
                <a:spLocks noEditPoints="1"/>
              </p:cNvSpPr>
              <p:nvPr/>
            </p:nvSpPr>
            <p:spPr bwMode="auto">
              <a:xfrm>
                <a:off x="3690943" y="1549408"/>
                <a:ext cx="747714" cy="603253"/>
              </a:xfrm>
              <a:custGeom>
                <a:avLst/>
                <a:gdLst>
                  <a:gd name="T0" fmla="*/ 2147483647 w 471"/>
                  <a:gd name="T1" fmla="*/ 2147483647 h 380"/>
                  <a:gd name="T2" fmla="*/ 2147483647 w 471"/>
                  <a:gd name="T3" fmla="*/ 2147483647 h 380"/>
                  <a:gd name="T4" fmla="*/ 2147483647 w 471"/>
                  <a:gd name="T5" fmla="*/ 2147483647 h 380"/>
                  <a:gd name="T6" fmla="*/ 2147483647 w 471"/>
                  <a:gd name="T7" fmla="*/ 2147483647 h 380"/>
                  <a:gd name="T8" fmla="*/ 2147483647 w 471"/>
                  <a:gd name="T9" fmla="*/ 2147483647 h 380"/>
                  <a:gd name="T10" fmla="*/ 2147483647 w 471"/>
                  <a:gd name="T11" fmla="*/ 2147483647 h 380"/>
                  <a:gd name="T12" fmla="*/ 2147483647 w 471"/>
                  <a:gd name="T13" fmla="*/ 0 h 380"/>
                  <a:gd name="T14" fmla="*/ 0 w 471"/>
                  <a:gd name="T15" fmla="*/ 2147483647 h 380"/>
                  <a:gd name="T16" fmla="*/ 0 w 471"/>
                  <a:gd name="T17" fmla="*/ 2147483647 h 380"/>
                  <a:gd name="T18" fmla="*/ 2147483647 w 471"/>
                  <a:gd name="T19" fmla="*/ 2147483647 h 380"/>
                  <a:gd name="T20" fmla="*/ 2147483647 w 471"/>
                  <a:gd name="T21" fmla="*/ 2147483647 h 380"/>
                  <a:gd name="T22" fmla="*/ 2147483647 w 471"/>
                  <a:gd name="T23" fmla="*/ 2147483647 h 380"/>
                  <a:gd name="T24" fmla="*/ 2147483647 w 471"/>
                  <a:gd name="T25" fmla="*/ 2147483647 h 380"/>
                  <a:gd name="T26" fmla="*/ 2147483647 w 471"/>
                  <a:gd name="T27" fmla="*/ 2147483647 h 380"/>
                  <a:gd name="T28" fmla="*/ 2147483647 w 471"/>
                  <a:gd name="T29" fmla="*/ 2147483647 h 380"/>
                  <a:gd name="T30" fmla="*/ 2147483647 w 471"/>
                  <a:gd name="T31" fmla="*/ 2147483647 h 380"/>
                  <a:gd name="T32" fmla="*/ 2147483647 w 471"/>
                  <a:gd name="T33" fmla="*/ 2147483647 h 380"/>
                  <a:gd name="T34" fmla="*/ 2147483647 w 471"/>
                  <a:gd name="T35" fmla="*/ 2147483647 h 380"/>
                  <a:gd name="T36" fmla="*/ 2147483647 w 471"/>
                  <a:gd name="T37" fmla="*/ 2147483647 h 380"/>
                  <a:gd name="T38" fmla="*/ 2147483647 w 471"/>
                  <a:gd name="T39" fmla="*/ 2147483647 h 380"/>
                  <a:gd name="T40" fmla="*/ 2147483647 w 471"/>
                  <a:gd name="T41" fmla="*/ 2147483647 h 380"/>
                  <a:gd name="T42" fmla="*/ 2147483647 w 471"/>
                  <a:gd name="T43" fmla="*/ 2147483647 h 380"/>
                  <a:gd name="T44" fmla="*/ 2147483647 w 471"/>
                  <a:gd name="T45" fmla="*/ 2147483647 h 380"/>
                  <a:gd name="T46" fmla="*/ 2147483647 w 471"/>
                  <a:gd name="T47" fmla="*/ 2147483647 h 380"/>
                  <a:gd name="T48" fmla="*/ 2147483647 w 471"/>
                  <a:gd name="T49" fmla="*/ 2147483647 h 380"/>
                  <a:gd name="T50" fmla="*/ 2147483647 w 471"/>
                  <a:gd name="T51" fmla="*/ 2147483647 h 380"/>
                  <a:gd name="T52" fmla="*/ 2147483647 w 471"/>
                  <a:gd name="T53" fmla="*/ 2147483647 h 380"/>
                  <a:gd name="T54" fmla="*/ 2147483647 w 471"/>
                  <a:gd name="T55" fmla="*/ 2147483647 h 380"/>
                  <a:gd name="T56" fmla="*/ 2147483647 w 471"/>
                  <a:gd name="T57" fmla="*/ 2147483647 h 380"/>
                  <a:gd name="T58" fmla="*/ 2147483647 w 471"/>
                  <a:gd name="T59" fmla="*/ 2147483647 h 380"/>
                  <a:gd name="T60" fmla="*/ 2147483647 w 471"/>
                  <a:gd name="T61" fmla="*/ 2147483647 h 380"/>
                  <a:gd name="T62" fmla="*/ 2147483647 w 471"/>
                  <a:gd name="T63" fmla="*/ 2147483647 h 380"/>
                  <a:gd name="T64" fmla="*/ 2147483647 w 471"/>
                  <a:gd name="T65" fmla="*/ 2147483647 h 380"/>
                  <a:gd name="T66" fmla="*/ 2147483647 w 471"/>
                  <a:gd name="T67" fmla="*/ 2147483647 h 380"/>
                  <a:gd name="T68" fmla="*/ 2147483647 w 471"/>
                  <a:gd name="T69" fmla="*/ 2147483647 h 380"/>
                  <a:gd name="T70" fmla="*/ 2147483647 w 471"/>
                  <a:gd name="T71" fmla="*/ 2147483647 h 380"/>
                  <a:gd name="T72" fmla="*/ 2147483647 w 471"/>
                  <a:gd name="T73" fmla="*/ 2147483647 h 3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1" h="380">
                    <a:moveTo>
                      <a:pt x="399" y="57"/>
                    </a:moveTo>
                    <a:lnTo>
                      <a:pt x="371" y="61"/>
                    </a:lnTo>
                    <a:lnTo>
                      <a:pt x="371" y="53"/>
                    </a:lnTo>
                    <a:lnTo>
                      <a:pt x="281" y="34"/>
                    </a:lnTo>
                    <a:lnTo>
                      <a:pt x="246" y="40"/>
                    </a:lnTo>
                    <a:lnTo>
                      <a:pt x="246" y="26"/>
                    </a:lnTo>
                    <a:lnTo>
                      <a:pt x="131" y="0"/>
                    </a:lnTo>
                    <a:lnTo>
                      <a:pt x="0" y="30"/>
                    </a:lnTo>
                    <a:lnTo>
                      <a:pt x="0" y="370"/>
                    </a:lnTo>
                    <a:lnTo>
                      <a:pt x="131" y="380"/>
                    </a:lnTo>
                    <a:lnTo>
                      <a:pt x="246" y="372"/>
                    </a:lnTo>
                    <a:lnTo>
                      <a:pt x="246" y="366"/>
                    </a:lnTo>
                    <a:lnTo>
                      <a:pt x="281" y="368"/>
                    </a:lnTo>
                    <a:lnTo>
                      <a:pt x="371" y="360"/>
                    </a:lnTo>
                    <a:lnTo>
                      <a:pt x="371" y="356"/>
                    </a:lnTo>
                    <a:lnTo>
                      <a:pt x="397" y="358"/>
                    </a:lnTo>
                    <a:lnTo>
                      <a:pt x="471" y="352"/>
                    </a:lnTo>
                    <a:lnTo>
                      <a:pt x="471" y="75"/>
                    </a:lnTo>
                    <a:lnTo>
                      <a:pt x="399" y="57"/>
                    </a:lnTo>
                    <a:close/>
                    <a:moveTo>
                      <a:pt x="236" y="358"/>
                    </a:moveTo>
                    <a:lnTo>
                      <a:pt x="142" y="366"/>
                    </a:lnTo>
                    <a:lnTo>
                      <a:pt x="142" y="18"/>
                    </a:lnTo>
                    <a:lnTo>
                      <a:pt x="236" y="38"/>
                    </a:lnTo>
                    <a:lnTo>
                      <a:pt x="236" y="358"/>
                    </a:lnTo>
                    <a:close/>
                    <a:moveTo>
                      <a:pt x="363" y="350"/>
                    </a:moveTo>
                    <a:lnTo>
                      <a:pt x="289" y="354"/>
                    </a:lnTo>
                    <a:lnTo>
                      <a:pt x="289" y="47"/>
                    </a:lnTo>
                    <a:lnTo>
                      <a:pt x="363" y="63"/>
                    </a:lnTo>
                    <a:lnTo>
                      <a:pt x="363" y="350"/>
                    </a:lnTo>
                    <a:close/>
                    <a:moveTo>
                      <a:pt x="467" y="342"/>
                    </a:moveTo>
                    <a:lnTo>
                      <a:pt x="406" y="346"/>
                    </a:lnTo>
                    <a:lnTo>
                      <a:pt x="406" y="71"/>
                    </a:lnTo>
                    <a:lnTo>
                      <a:pt x="467" y="83"/>
                    </a:lnTo>
                    <a:lnTo>
                      <a:pt x="467"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dirty="0">
                  <a:cs typeface="Arial" panose="020B0604020202020204" pitchFamily="34" charset="0"/>
                </a:endParaRPr>
              </a:p>
            </p:txBody>
          </p:sp>
          <p:sp>
            <p:nvSpPr>
              <p:cNvPr id="135" name="Freeform 117">
                <a:extLst>
                  <a:ext uri="{FF2B5EF4-FFF2-40B4-BE49-F238E27FC236}">
                    <a16:creationId xmlns:a16="http://schemas.microsoft.com/office/drawing/2014/main" id="{41700CDD-5C39-4742-B8F5-4BEED603660C}"/>
                  </a:ext>
                </a:extLst>
              </p:cNvPr>
              <p:cNvSpPr>
                <a:spLocks noEditPoints="1"/>
              </p:cNvSpPr>
              <p:nvPr/>
            </p:nvSpPr>
            <p:spPr bwMode="auto">
              <a:xfrm>
                <a:off x="4338626" y="1671647"/>
                <a:ext cx="87313" cy="420690"/>
              </a:xfrm>
              <a:custGeom>
                <a:avLst/>
                <a:gdLst>
                  <a:gd name="T0" fmla="*/ 2147483647 w 55"/>
                  <a:gd name="T1" fmla="*/ 2147483647 h 265"/>
                  <a:gd name="T2" fmla="*/ 0 w 55"/>
                  <a:gd name="T3" fmla="*/ 0 h 265"/>
                  <a:gd name="T4" fmla="*/ 0 w 55"/>
                  <a:gd name="T5" fmla="*/ 2147483647 h 265"/>
                  <a:gd name="T6" fmla="*/ 2147483647 w 55"/>
                  <a:gd name="T7" fmla="*/ 2147483647 h 265"/>
                  <a:gd name="T8" fmla="*/ 2147483647 w 55"/>
                  <a:gd name="T9" fmla="*/ 2147483647 h 265"/>
                  <a:gd name="T10" fmla="*/ 2147483647 w 55"/>
                  <a:gd name="T11" fmla="*/ 2147483647 h 265"/>
                  <a:gd name="T12" fmla="*/ 2147483647 w 55"/>
                  <a:gd name="T13" fmla="*/ 2147483647 h 265"/>
                  <a:gd name="T14" fmla="*/ 2147483647 w 55"/>
                  <a:gd name="T15" fmla="*/ 2147483647 h 265"/>
                  <a:gd name="T16" fmla="*/ 2147483647 w 55"/>
                  <a:gd name="T17" fmla="*/ 2147483647 h 265"/>
                  <a:gd name="T18" fmla="*/ 2147483647 w 55"/>
                  <a:gd name="T19" fmla="*/ 2147483647 h 265"/>
                  <a:gd name="T20" fmla="*/ 2147483647 w 55"/>
                  <a:gd name="T21" fmla="*/ 2147483647 h 265"/>
                  <a:gd name="T22" fmla="*/ 2147483647 w 55"/>
                  <a:gd name="T23" fmla="*/ 2147483647 h 265"/>
                  <a:gd name="T24" fmla="*/ 2147483647 w 55"/>
                  <a:gd name="T25" fmla="*/ 2147483647 h 265"/>
                  <a:gd name="T26" fmla="*/ 2147483647 w 55"/>
                  <a:gd name="T27" fmla="*/ 2147483647 h 265"/>
                  <a:gd name="T28" fmla="*/ 2147483647 w 55"/>
                  <a:gd name="T29" fmla="*/ 2147483647 h 265"/>
                  <a:gd name="T30" fmla="*/ 2147483647 w 55"/>
                  <a:gd name="T31" fmla="*/ 2147483647 h 265"/>
                  <a:gd name="T32" fmla="*/ 2147483647 w 55"/>
                  <a:gd name="T33" fmla="*/ 2147483647 h 265"/>
                  <a:gd name="T34" fmla="*/ 2147483647 w 55"/>
                  <a:gd name="T35" fmla="*/ 2147483647 h 265"/>
                  <a:gd name="T36" fmla="*/ 2147483647 w 55"/>
                  <a:gd name="T37" fmla="*/ 2147483647 h 265"/>
                  <a:gd name="T38" fmla="*/ 2147483647 w 55"/>
                  <a:gd name="T39" fmla="*/ 2147483647 h 265"/>
                  <a:gd name="T40" fmla="*/ 2147483647 w 55"/>
                  <a:gd name="T41" fmla="*/ 2147483647 h 265"/>
                  <a:gd name="T42" fmla="*/ 2147483647 w 55"/>
                  <a:gd name="T43" fmla="*/ 2147483647 h 265"/>
                  <a:gd name="T44" fmla="*/ 2147483647 w 55"/>
                  <a:gd name="T45" fmla="*/ 2147483647 h 265"/>
                  <a:gd name="T46" fmla="*/ 2147483647 w 55"/>
                  <a:gd name="T47" fmla="*/ 2147483647 h 265"/>
                  <a:gd name="T48" fmla="*/ 2147483647 w 55"/>
                  <a:gd name="T49" fmla="*/ 2147483647 h 265"/>
                  <a:gd name="T50" fmla="*/ 2147483647 w 55"/>
                  <a:gd name="T51" fmla="*/ 2147483647 h 265"/>
                  <a:gd name="T52" fmla="*/ 2147483647 w 55"/>
                  <a:gd name="T53" fmla="*/ 2147483647 h 265"/>
                  <a:gd name="T54" fmla="*/ 2147483647 w 55"/>
                  <a:gd name="T55" fmla="*/ 2147483647 h 265"/>
                  <a:gd name="T56" fmla="*/ 2147483647 w 55"/>
                  <a:gd name="T57" fmla="*/ 2147483647 h 265"/>
                  <a:gd name="T58" fmla="*/ 2147483647 w 55"/>
                  <a:gd name="T59" fmla="*/ 2147483647 h 265"/>
                  <a:gd name="T60" fmla="*/ 2147483647 w 55"/>
                  <a:gd name="T61" fmla="*/ 2147483647 h 265"/>
                  <a:gd name="T62" fmla="*/ 2147483647 w 55"/>
                  <a:gd name="T63" fmla="*/ 2147483647 h 265"/>
                  <a:gd name="T64" fmla="*/ 2147483647 w 55"/>
                  <a:gd name="T65" fmla="*/ 2147483647 h 265"/>
                  <a:gd name="T66" fmla="*/ 2147483647 w 55"/>
                  <a:gd name="T67" fmla="*/ 2147483647 h 265"/>
                  <a:gd name="T68" fmla="*/ 2147483647 w 55"/>
                  <a:gd name="T69" fmla="*/ 2147483647 h 265"/>
                  <a:gd name="T70" fmla="*/ 2147483647 w 55"/>
                  <a:gd name="T71" fmla="*/ 2147483647 h 265"/>
                  <a:gd name="T72" fmla="*/ 2147483647 w 55"/>
                  <a:gd name="T73" fmla="*/ 2147483647 h 265"/>
                  <a:gd name="T74" fmla="*/ 2147483647 w 55"/>
                  <a:gd name="T75" fmla="*/ 2147483647 h 265"/>
                  <a:gd name="T76" fmla="*/ 2147483647 w 55"/>
                  <a:gd name="T77" fmla="*/ 2147483647 h 265"/>
                  <a:gd name="T78" fmla="*/ 2147483647 w 55"/>
                  <a:gd name="T79" fmla="*/ 2147483647 h 265"/>
                  <a:gd name="T80" fmla="*/ 2147483647 w 55"/>
                  <a:gd name="T81" fmla="*/ 2147483647 h 265"/>
                  <a:gd name="T82" fmla="*/ 2147483647 w 55"/>
                  <a:gd name="T83" fmla="*/ 2147483647 h 265"/>
                  <a:gd name="T84" fmla="*/ 2147483647 w 55"/>
                  <a:gd name="T85" fmla="*/ 2147483647 h 265"/>
                  <a:gd name="T86" fmla="*/ 2147483647 w 55"/>
                  <a:gd name="T87" fmla="*/ 2147483647 h 265"/>
                  <a:gd name="T88" fmla="*/ 2147483647 w 55"/>
                  <a:gd name="T89" fmla="*/ 2147483647 h 265"/>
                  <a:gd name="T90" fmla="*/ 2147483647 w 55"/>
                  <a:gd name="T91" fmla="*/ 2147483647 h 265"/>
                  <a:gd name="T92" fmla="*/ 2147483647 w 55"/>
                  <a:gd name="T93" fmla="*/ 2147483647 h 265"/>
                  <a:gd name="T94" fmla="*/ 2147483647 w 55"/>
                  <a:gd name="T95" fmla="*/ 2147483647 h 265"/>
                  <a:gd name="T96" fmla="*/ 2147483647 w 55"/>
                  <a:gd name="T97" fmla="*/ 2147483647 h 265"/>
                  <a:gd name="T98" fmla="*/ 2147483647 w 55"/>
                  <a:gd name="T99" fmla="*/ 2147483647 h 265"/>
                  <a:gd name="T100" fmla="*/ 2147483647 w 55"/>
                  <a:gd name="T101" fmla="*/ 2147483647 h 265"/>
                  <a:gd name="T102" fmla="*/ 2147483647 w 55"/>
                  <a:gd name="T103" fmla="*/ 2147483647 h 265"/>
                  <a:gd name="T104" fmla="*/ 2147483647 w 55"/>
                  <a:gd name="T105" fmla="*/ 2147483647 h 265"/>
                  <a:gd name="T106" fmla="*/ 2147483647 w 55"/>
                  <a:gd name="T107" fmla="*/ 2147483647 h 265"/>
                  <a:gd name="T108" fmla="*/ 2147483647 w 55"/>
                  <a:gd name="T109" fmla="*/ 2147483647 h 265"/>
                  <a:gd name="T110" fmla="*/ 2147483647 w 55"/>
                  <a:gd name="T111" fmla="*/ 2147483647 h 265"/>
                  <a:gd name="T112" fmla="*/ 2147483647 w 55"/>
                  <a:gd name="T113" fmla="*/ 2147483647 h 265"/>
                  <a:gd name="T114" fmla="*/ 2147483647 w 55"/>
                  <a:gd name="T115" fmla="*/ 2147483647 h 265"/>
                  <a:gd name="T116" fmla="*/ 2147483647 w 55"/>
                  <a:gd name="T117" fmla="*/ 2147483647 h 265"/>
                  <a:gd name="T118" fmla="*/ 2147483647 w 55"/>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265">
                    <a:moveTo>
                      <a:pt x="55" y="9"/>
                    </a:moveTo>
                    <a:lnTo>
                      <a:pt x="0" y="0"/>
                    </a:lnTo>
                    <a:lnTo>
                      <a:pt x="0" y="265"/>
                    </a:lnTo>
                    <a:lnTo>
                      <a:pt x="55" y="262"/>
                    </a:lnTo>
                    <a:lnTo>
                      <a:pt x="55" y="9"/>
                    </a:lnTo>
                    <a:close/>
                    <a:moveTo>
                      <a:pt x="53" y="256"/>
                    </a:moveTo>
                    <a:lnTo>
                      <a:pt x="2" y="260"/>
                    </a:lnTo>
                    <a:lnTo>
                      <a:pt x="2" y="242"/>
                    </a:lnTo>
                    <a:lnTo>
                      <a:pt x="53" y="240"/>
                    </a:lnTo>
                    <a:lnTo>
                      <a:pt x="53" y="256"/>
                    </a:lnTo>
                    <a:close/>
                    <a:moveTo>
                      <a:pt x="53" y="234"/>
                    </a:moveTo>
                    <a:lnTo>
                      <a:pt x="2" y="236"/>
                    </a:lnTo>
                    <a:lnTo>
                      <a:pt x="2" y="219"/>
                    </a:lnTo>
                    <a:lnTo>
                      <a:pt x="53" y="219"/>
                    </a:lnTo>
                    <a:lnTo>
                      <a:pt x="53" y="234"/>
                    </a:lnTo>
                    <a:close/>
                    <a:moveTo>
                      <a:pt x="53" y="211"/>
                    </a:moveTo>
                    <a:lnTo>
                      <a:pt x="2" y="213"/>
                    </a:lnTo>
                    <a:lnTo>
                      <a:pt x="2" y="195"/>
                    </a:lnTo>
                    <a:lnTo>
                      <a:pt x="53" y="195"/>
                    </a:lnTo>
                    <a:lnTo>
                      <a:pt x="53" y="211"/>
                    </a:lnTo>
                    <a:close/>
                    <a:moveTo>
                      <a:pt x="53" y="189"/>
                    </a:moveTo>
                    <a:lnTo>
                      <a:pt x="2" y="187"/>
                    </a:lnTo>
                    <a:lnTo>
                      <a:pt x="2" y="172"/>
                    </a:lnTo>
                    <a:lnTo>
                      <a:pt x="53" y="174"/>
                    </a:lnTo>
                    <a:lnTo>
                      <a:pt x="53" y="189"/>
                    </a:lnTo>
                    <a:close/>
                    <a:moveTo>
                      <a:pt x="53" y="166"/>
                    </a:moveTo>
                    <a:lnTo>
                      <a:pt x="2" y="164"/>
                    </a:lnTo>
                    <a:lnTo>
                      <a:pt x="2" y="148"/>
                    </a:lnTo>
                    <a:lnTo>
                      <a:pt x="53" y="150"/>
                    </a:lnTo>
                    <a:lnTo>
                      <a:pt x="53" y="166"/>
                    </a:lnTo>
                    <a:close/>
                    <a:moveTo>
                      <a:pt x="53" y="144"/>
                    </a:moveTo>
                    <a:lnTo>
                      <a:pt x="2" y="140"/>
                    </a:lnTo>
                    <a:lnTo>
                      <a:pt x="2" y="125"/>
                    </a:lnTo>
                    <a:lnTo>
                      <a:pt x="53" y="127"/>
                    </a:lnTo>
                    <a:lnTo>
                      <a:pt x="53" y="144"/>
                    </a:lnTo>
                    <a:close/>
                    <a:moveTo>
                      <a:pt x="53" y="121"/>
                    </a:moveTo>
                    <a:lnTo>
                      <a:pt x="2" y="117"/>
                    </a:lnTo>
                    <a:lnTo>
                      <a:pt x="2" y="99"/>
                    </a:lnTo>
                    <a:lnTo>
                      <a:pt x="53" y="105"/>
                    </a:lnTo>
                    <a:lnTo>
                      <a:pt x="53" y="121"/>
                    </a:lnTo>
                    <a:close/>
                    <a:moveTo>
                      <a:pt x="53" y="99"/>
                    </a:moveTo>
                    <a:lnTo>
                      <a:pt x="2" y="93"/>
                    </a:lnTo>
                    <a:lnTo>
                      <a:pt x="2" y="76"/>
                    </a:lnTo>
                    <a:lnTo>
                      <a:pt x="53" y="82"/>
                    </a:lnTo>
                    <a:lnTo>
                      <a:pt x="53" y="99"/>
                    </a:lnTo>
                    <a:close/>
                    <a:moveTo>
                      <a:pt x="53" y="76"/>
                    </a:moveTo>
                    <a:lnTo>
                      <a:pt x="2" y="70"/>
                    </a:lnTo>
                    <a:lnTo>
                      <a:pt x="2" y="52"/>
                    </a:lnTo>
                    <a:lnTo>
                      <a:pt x="53" y="60"/>
                    </a:lnTo>
                    <a:lnTo>
                      <a:pt x="53" y="76"/>
                    </a:lnTo>
                    <a:close/>
                    <a:moveTo>
                      <a:pt x="53" y="52"/>
                    </a:moveTo>
                    <a:lnTo>
                      <a:pt x="2" y="47"/>
                    </a:lnTo>
                    <a:lnTo>
                      <a:pt x="2" y="29"/>
                    </a:lnTo>
                    <a:lnTo>
                      <a:pt x="53" y="37"/>
                    </a:lnTo>
                    <a:lnTo>
                      <a:pt x="53" y="52"/>
                    </a:lnTo>
                    <a:close/>
                    <a:moveTo>
                      <a:pt x="53" y="31"/>
                    </a:moveTo>
                    <a:lnTo>
                      <a:pt x="2" y="21"/>
                    </a:lnTo>
                    <a:lnTo>
                      <a:pt x="2" y="6"/>
                    </a:lnTo>
                    <a:lnTo>
                      <a:pt x="53" y="15"/>
                    </a:lnTo>
                    <a:lnTo>
                      <a:pt x="5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6" name="Freeform 118">
                <a:extLst>
                  <a:ext uri="{FF2B5EF4-FFF2-40B4-BE49-F238E27FC236}">
                    <a16:creationId xmlns:a16="http://schemas.microsoft.com/office/drawing/2014/main" id="{29B077D9-B6EA-435C-9ED5-35641F560881}"/>
                  </a:ext>
                </a:extLst>
              </p:cNvPr>
              <p:cNvSpPr>
                <a:spLocks/>
              </p:cNvSpPr>
              <p:nvPr/>
            </p:nvSpPr>
            <p:spPr bwMode="auto">
              <a:xfrm>
                <a:off x="4344976" y="1720860"/>
                <a:ext cx="74612" cy="30163"/>
              </a:xfrm>
              <a:custGeom>
                <a:avLst/>
                <a:gdLst>
                  <a:gd name="T0" fmla="*/ 2147483647 w 47"/>
                  <a:gd name="T1" fmla="*/ 2147483647 h 19"/>
                  <a:gd name="T2" fmla="*/ 0 w 47"/>
                  <a:gd name="T3" fmla="*/ 0 h 19"/>
                  <a:gd name="T4" fmla="*/ 0 w 47"/>
                  <a:gd name="T5" fmla="*/ 2147483647 h 19"/>
                  <a:gd name="T6" fmla="*/ 2147483647 w 47"/>
                  <a:gd name="T7" fmla="*/ 2147483647 h 19"/>
                  <a:gd name="T8" fmla="*/ 2147483647 w 47"/>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9">
                    <a:moveTo>
                      <a:pt x="47" y="8"/>
                    </a:moveTo>
                    <a:lnTo>
                      <a:pt x="0" y="0"/>
                    </a:lnTo>
                    <a:lnTo>
                      <a:pt x="0" y="14"/>
                    </a:lnTo>
                    <a:lnTo>
                      <a:pt x="47" y="19"/>
                    </a:lnTo>
                    <a:lnTo>
                      <a:pt x="4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7" name="Freeform 119">
                <a:extLst>
                  <a:ext uri="{FF2B5EF4-FFF2-40B4-BE49-F238E27FC236}">
                    <a16:creationId xmlns:a16="http://schemas.microsoft.com/office/drawing/2014/main" id="{74CF9002-C45F-4F9B-8BCA-40A7BD56AB5D}"/>
                  </a:ext>
                </a:extLst>
              </p:cNvPr>
              <p:cNvSpPr>
                <a:spLocks/>
              </p:cNvSpPr>
              <p:nvPr/>
            </p:nvSpPr>
            <p:spPr bwMode="auto">
              <a:xfrm>
                <a:off x="4344976" y="1757372"/>
                <a:ext cx="74612" cy="31750"/>
              </a:xfrm>
              <a:custGeom>
                <a:avLst/>
                <a:gdLst>
                  <a:gd name="T0" fmla="*/ 2147483647 w 47"/>
                  <a:gd name="T1" fmla="*/ 2147483647 h 20"/>
                  <a:gd name="T2" fmla="*/ 0 w 47"/>
                  <a:gd name="T3" fmla="*/ 0 h 20"/>
                  <a:gd name="T4" fmla="*/ 0 w 47"/>
                  <a:gd name="T5" fmla="*/ 2147483647 h 20"/>
                  <a:gd name="T6" fmla="*/ 2147483647 w 47"/>
                  <a:gd name="T7" fmla="*/ 2147483647 h 20"/>
                  <a:gd name="T8" fmla="*/ 2147483647 w 4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0">
                    <a:moveTo>
                      <a:pt x="47" y="8"/>
                    </a:moveTo>
                    <a:lnTo>
                      <a:pt x="0" y="0"/>
                    </a:lnTo>
                    <a:lnTo>
                      <a:pt x="0" y="14"/>
                    </a:lnTo>
                    <a:lnTo>
                      <a:pt x="47" y="20"/>
                    </a:lnTo>
                    <a:lnTo>
                      <a:pt x="4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8" name="Freeform 120">
                <a:extLst>
                  <a:ext uri="{FF2B5EF4-FFF2-40B4-BE49-F238E27FC236}">
                    <a16:creationId xmlns:a16="http://schemas.microsoft.com/office/drawing/2014/main" id="{97BE774F-A19E-4F87-A61E-14E36BFDD7D7}"/>
                  </a:ext>
                </a:extLst>
              </p:cNvPr>
              <p:cNvSpPr>
                <a:spLocks/>
              </p:cNvSpPr>
              <p:nvPr/>
            </p:nvSpPr>
            <p:spPr bwMode="auto">
              <a:xfrm>
                <a:off x="4344976" y="1795473"/>
                <a:ext cx="74612" cy="30163"/>
              </a:xfrm>
              <a:custGeom>
                <a:avLst/>
                <a:gdLst>
                  <a:gd name="T0" fmla="*/ 2147483647 w 47"/>
                  <a:gd name="T1" fmla="*/ 2147483647 h 19"/>
                  <a:gd name="T2" fmla="*/ 0 w 47"/>
                  <a:gd name="T3" fmla="*/ 0 h 19"/>
                  <a:gd name="T4" fmla="*/ 0 w 47"/>
                  <a:gd name="T5" fmla="*/ 2147483647 h 19"/>
                  <a:gd name="T6" fmla="*/ 2147483647 w 47"/>
                  <a:gd name="T7" fmla="*/ 2147483647 h 19"/>
                  <a:gd name="T8" fmla="*/ 2147483647 w 47"/>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9">
                    <a:moveTo>
                      <a:pt x="47" y="6"/>
                    </a:moveTo>
                    <a:lnTo>
                      <a:pt x="0" y="0"/>
                    </a:lnTo>
                    <a:lnTo>
                      <a:pt x="0" y="13"/>
                    </a:lnTo>
                    <a:lnTo>
                      <a:pt x="47" y="19"/>
                    </a:lnTo>
                    <a:lnTo>
                      <a:pt x="4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39" name="Freeform 121">
                <a:extLst>
                  <a:ext uri="{FF2B5EF4-FFF2-40B4-BE49-F238E27FC236}">
                    <a16:creationId xmlns:a16="http://schemas.microsoft.com/office/drawing/2014/main" id="{DF9EBDB8-BAF5-4B72-9BD9-02DA4B332806}"/>
                  </a:ext>
                </a:extLst>
              </p:cNvPr>
              <p:cNvSpPr>
                <a:spLocks/>
              </p:cNvSpPr>
              <p:nvPr/>
            </p:nvSpPr>
            <p:spPr bwMode="auto">
              <a:xfrm>
                <a:off x="4344976" y="1831986"/>
                <a:ext cx="74612" cy="28574"/>
              </a:xfrm>
              <a:custGeom>
                <a:avLst/>
                <a:gdLst>
                  <a:gd name="T0" fmla="*/ 2147483647 w 47"/>
                  <a:gd name="T1" fmla="*/ 2147483647 h 18"/>
                  <a:gd name="T2" fmla="*/ 0 w 47"/>
                  <a:gd name="T3" fmla="*/ 0 h 18"/>
                  <a:gd name="T4" fmla="*/ 0 w 47"/>
                  <a:gd name="T5" fmla="*/ 2147483647 h 18"/>
                  <a:gd name="T6" fmla="*/ 2147483647 w 47"/>
                  <a:gd name="T7" fmla="*/ 2147483647 h 18"/>
                  <a:gd name="T8" fmla="*/ 2147483647 w 47"/>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8">
                    <a:moveTo>
                      <a:pt x="47" y="6"/>
                    </a:moveTo>
                    <a:lnTo>
                      <a:pt x="0" y="0"/>
                    </a:lnTo>
                    <a:lnTo>
                      <a:pt x="0" y="14"/>
                    </a:lnTo>
                    <a:lnTo>
                      <a:pt x="47" y="18"/>
                    </a:lnTo>
                    <a:lnTo>
                      <a:pt x="4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0" name="Freeform 122">
                <a:extLst>
                  <a:ext uri="{FF2B5EF4-FFF2-40B4-BE49-F238E27FC236}">
                    <a16:creationId xmlns:a16="http://schemas.microsoft.com/office/drawing/2014/main" id="{67E18B16-08F5-4355-9784-D9CBFE18244D}"/>
                  </a:ext>
                </a:extLst>
              </p:cNvPr>
              <p:cNvSpPr>
                <a:spLocks/>
              </p:cNvSpPr>
              <p:nvPr/>
            </p:nvSpPr>
            <p:spPr bwMode="auto">
              <a:xfrm>
                <a:off x="4344976" y="1909774"/>
                <a:ext cx="74612" cy="22226"/>
              </a:xfrm>
              <a:custGeom>
                <a:avLst/>
                <a:gdLst>
                  <a:gd name="T0" fmla="*/ 2147483647 w 47"/>
                  <a:gd name="T1" fmla="*/ 2147483647 h 14"/>
                  <a:gd name="T2" fmla="*/ 0 w 47"/>
                  <a:gd name="T3" fmla="*/ 0 h 14"/>
                  <a:gd name="T4" fmla="*/ 0 w 47"/>
                  <a:gd name="T5" fmla="*/ 2147483647 h 14"/>
                  <a:gd name="T6" fmla="*/ 2147483647 w 47"/>
                  <a:gd name="T7" fmla="*/ 2147483647 h 14"/>
                  <a:gd name="T8" fmla="*/ 2147483647 w 47"/>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
                    <a:moveTo>
                      <a:pt x="47" y="2"/>
                    </a:moveTo>
                    <a:lnTo>
                      <a:pt x="0" y="0"/>
                    </a:lnTo>
                    <a:lnTo>
                      <a:pt x="0" y="12"/>
                    </a:lnTo>
                    <a:lnTo>
                      <a:pt x="47" y="14"/>
                    </a:lnTo>
                    <a:lnTo>
                      <a:pt x="4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1" name="Freeform 123">
                <a:extLst>
                  <a:ext uri="{FF2B5EF4-FFF2-40B4-BE49-F238E27FC236}">
                    <a16:creationId xmlns:a16="http://schemas.microsoft.com/office/drawing/2014/main" id="{FEEE5217-E7AF-42FD-88AC-FD634676408D}"/>
                  </a:ext>
                </a:extLst>
              </p:cNvPr>
              <p:cNvSpPr>
                <a:spLocks/>
              </p:cNvSpPr>
              <p:nvPr/>
            </p:nvSpPr>
            <p:spPr bwMode="auto">
              <a:xfrm>
                <a:off x="4344976" y="1947874"/>
                <a:ext cx="74612" cy="20637"/>
              </a:xfrm>
              <a:custGeom>
                <a:avLst/>
                <a:gdLst>
                  <a:gd name="T0" fmla="*/ 2147483647 w 47"/>
                  <a:gd name="T1" fmla="*/ 0 h 13"/>
                  <a:gd name="T2" fmla="*/ 0 w 47"/>
                  <a:gd name="T3" fmla="*/ 0 h 13"/>
                  <a:gd name="T4" fmla="*/ 0 w 47"/>
                  <a:gd name="T5" fmla="*/ 2147483647 h 13"/>
                  <a:gd name="T6" fmla="*/ 2147483647 w 47"/>
                  <a:gd name="T7" fmla="*/ 2147483647 h 13"/>
                  <a:gd name="T8" fmla="*/ 2147483647 w 4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3">
                    <a:moveTo>
                      <a:pt x="47" y="0"/>
                    </a:moveTo>
                    <a:lnTo>
                      <a:pt x="0" y="0"/>
                    </a:lnTo>
                    <a:lnTo>
                      <a:pt x="0" y="11"/>
                    </a:lnTo>
                    <a:lnTo>
                      <a:pt x="47" y="13"/>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2" name="Freeform 124">
                <a:extLst>
                  <a:ext uri="{FF2B5EF4-FFF2-40B4-BE49-F238E27FC236}">
                    <a16:creationId xmlns:a16="http://schemas.microsoft.com/office/drawing/2014/main" id="{89380546-A5A6-46A3-9B0C-739A0AF4665E}"/>
                  </a:ext>
                </a:extLst>
              </p:cNvPr>
              <p:cNvSpPr>
                <a:spLocks/>
              </p:cNvSpPr>
              <p:nvPr/>
            </p:nvSpPr>
            <p:spPr bwMode="auto">
              <a:xfrm>
                <a:off x="4344976" y="1984387"/>
                <a:ext cx="74612" cy="22226"/>
              </a:xfrm>
              <a:custGeom>
                <a:avLst/>
                <a:gdLst>
                  <a:gd name="T0" fmla="*/ 2147483647 w 47"/>
                  <a:gd name="T1" fmla="*/ 0 h 14"/>
                  <a:gd name="T2" fmla="*/ 0 w 47"/>
                  <a:gd name="T3" fmla="*/ 0 h 14"/>
                  <a:gd name="T4" fmla="*/ 0 w 47"/>
                  <a:gd name="T5" fmla="*/ 2147483647 h 14"/>
                  <a:gd name="T6" fmla="*/ 2147483647 w 47"/>
                  <a:gd name="T7" fmla="*/ 2147483647 h 14"/>
                  <a:gd name="T8" fmla="*/ 2147483647 w 4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
                    <a:moveTo>
                      <a:pt x="47" y="0"/>
                    </a:moveTo>
                    <a:lnTo>
                      <a:pt x="0" y="0"/>
                    </a:lnTo>
                    <a:lnTo>
                      <a:pt x="0" y="14"/>
                    </a:lnTo>
                    <a:lnTo>
                      <a:pt x="47" y="12"/>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3" name="Freeform 125">
                <a:extLst>
                  <a:ext uri="{FF2B5EF4-FFF2-40B4-BE49-F238E27FC236}">
                    <a16:creationId xmlns:a16="http://schemas.microsoft.com/office/drawing/2014/main" id="{1F914609-5774-427F-850B-649680C03A7E}"/>
                  </a:ext>
                </a:extLst>
              </p:cNvPr>
              <p:cNvSpPr>
                <a:spLocks/>
              </p:cNvSpPr>
              <p:nvPr/>
            </p:nvSpPr>
            <p:spPr bwMode="auto">
              <a:xfrm>
                <a:off x="4344976" y="2019311"/>
                <a:ext cx="74612" cy="23813"/>
              </a:xfrm>
              <a:custGeom>
                <a:avLst/>
                <a:gdLst>
                  <a:gd name="T0" fmla="*/ 2147483647 w 47"/>
                  <a:gd name="T1" fmla="*/ 0 h 15"/>
                  <a:gd name="T2" fmla="*/ 0 w 47"/>
                  <a:gd name="T3" fmla="*/ 2147483647 h 15"/>
                  <a:gd name="T4" fmla="*/ 0 w 47"/>
                  <a:gd name="T5" fmla="*/ 2147483647 h 15"/>
                  <a:gd name="T6" fmla="*/ 2147483647 w 47"/>
                  <a:gd name="T7" fmla="*/ 2147483647 h 15"/>
                  <a:gd name="T8" fmla="*/ 2147483647 w 4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47" y="0"/>
                    </a:moveTo>
                    <a:lnTo>
                      <a:pt x="0" y="1"/>
                    </a:lnTo>
                    <a:lnTo>
                      <a:pt x="0" y="15"/>
                    </a:lnTo>
                    <a:lnTo>
                      <a:pt x="47" y="13"/>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4" name="Freeform 126">
                <a:extLst>
                  <a:ext uri="{FF2B5EF4-FFF2-40B4-BE49-F238E27FC236}">
                    <a16:creationId xmlns:a16="http://schemas.microsoft.com/office/drawing/2014/main" id="{8F5F47C9-EF2E-48D4-AF9E-25397C3B36D6}"/>
                  </a:ext>
                </a:extLst>
              </p:cNvPr>
              <p:cNvSpPr>
                <a:spLocks noEditPoints="1"/>
              </p:cNvSpPr>
              <p:nvPr/>
            </p:nvSpPr>
            <p:spPr bwMode="auto">
              <a:xfrm>
                <a:off x="4344976" y="1682764"/>
                <a:ext cx="74612" cy="34925"/>
              </a:xfrm>
              <a:custGeom>
                <a:avLst/>
                <a:gdLst>
                  <a:gd name="T0" fmla="*/ 0 w 24"/>
                  <a:gd name="T1" fmla="*/ 0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2147483647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2147483647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2147483647 w 24"/>
                  <a:gd name="T61" fmla="*/ 2147483647 h 11"/>
                  <a:gd name="T62" fmla="*/ 2147483647 w 24"/>
                  <a:gd name="T63" fmla="*/ 2147483647 h 11"/>
                  <a:gd name="T64" fmla="*/ 2147483647 w 24"/>
                  <a:gd name="T65" fmla="*/ 2147483647 h 11"/>
                  <a:gd name="T66" fmla="*/ 2147483647 w 24"/>
                  <a:gd name="T67" fmla="*/ 2147483647 h 11"/>
                  <a:gd name="T68" fmla="*/ 2147483647 w 24"/>
                  <a:gd name="T69" fmla="*/ 2147483647 h 11"/>
                  <a:gd name="T70" fmla="*/ 2147483647 w 24"/>
                  <a:gd name="T71" fmla="*/ 2147483647 h 11"/>
                  <a:gd name="T72" fmla="*/ 2147483647 w 24"/>
                  <a:gd name="T73" fmla="*/ 2147483647 h 11"/>
                  <a:gd name="T74" fmla="*/ 2147483647 w 24"/>
                  <a:gd name="T75" fmla="*/ 2147483647 h 11"/>
                  <a:gd name="T76" fmla="*/ 2147483647 w 24"/>
                  <a:gd name="T77" fmla="*/ 2147483647 h 11"/>
                  <a:gd name="T78" fmla="*/ 2147483647 w 24"/>
                  <a:gd name="T79" fmla="*/ 2147483647 h 11"/>
                  <a:gd name="T80" fmla="*/ 2147483647 w 24"/>
                  <a:gd name="T81" fmla="*/ 2147483647 h 11"/>
                  <a:gd name="T82" fmla="*/ 2147483647 w 24"/>
                  <a:gd name="T83" fmla="*/ 2147483647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11">
                    <a:moveTo>
                      <a:pt x="24" y="5"/>
                    </a:moveTo>
                    <a:cubicBezTo>
                      <a:pt x="0" y="0"/>
                      <a:pt x="0" y="0"/>
                      <a:pt x="0" y="0"/>
                    </a:cubicBezTo>
                    <a:cubicBezTo>
                      <a:pt x="0" y="7"/>
                      <a:pt x="0" y="7"/>
                      <a:pt x="0" y="7"/>
                    </a:cubicBezTo>
                    <a:cubicBezTo>
                      <a:pt x="24" y="11"/>
                      <a:pt x="24" y="11"/>
                      <a:pt x="24" y="11"/>
                    </a:cubicBezTo>
                    <a:lnTo>
                      <a:pt x="24" y="5"/>
                    </a:lnTo>
                    <a:close/>
                    <a:moveTo>
                      <a:pt x="11" y="3"/>
                    </a:moveTo>
                    <a:cubicBezTo>
                      <a:pt x="12" y="3"/>
                      <a:pt x="12" y="3"/>
                      <a:pt x="12" y="4"/>
                    </a:cubicBezTo>
                    <a:cubicBezTo>
                      <a:pt x="12" y="4"/>
                      <a:pt x="12" y="4"/>
                      <a:pt x="11" y="4"/>
                    </a:cubicBezTo>
                    <a:cubicBezTo>
                      <a:pt x="11" y="4"/>
                      <a:pt x="11" y="4"/>
                      <a:pt x="11" y="3"/>
                    </a:cubicBezTo>
                    <a:cubicBezTo>
                      <a:pt x="11" y="3"/>
                      <a:pt x="11" y="3"/>
                      <a:pt x="11" y="3"/>
                    </a:cubicBezTo>
                    <a:close/>
                    <a:moveTo>
                      <a:pt x="1" y="6"/>
                    </a:moveTo>
                    <a:cubicBezTo>
                      <a:pt x="1" y="6"/>
                      <a:pt x="1" y="6"/>
                      <a:pt x="1" y="6"/>
                    </a:cubicBezTo>
                    <a:cubicBezTo>
                      <a:pt x="1" y="1"/>
                      <a:pt x="1" y="1"/>
                      <a:pt x="1" y="1"/>
                    </a:cubicBezTo>
                    <a:cubicBezTo>
                      <a:pt x="1" y="1"/>
                      <a:pt x="1" y="1"/>
                      <a:pt x="1" y="1"/>
                    </a:cubicBezTo>
                    <a:lnTo>
                      <a:pt x="1" y="6"/>
                    </a:lnTo>
                    <a:close/>
                    <a:moveTo>
                      <a:pt x="3" y="6"/>
                    </a:moveTo>
                    <a:cubicBezTo>
                      <a:pt x="2" y="6"/>
                      <a:pt x="2" y="6"/>
                      <a:pt x="2" y="6"/>
                    </a:cubicBezTo>
                    <a:cubicBezTo>
                      <a:pt x="2" y="1"/>
                      <a:pt x="2" y="1"/>
                      <a:pt x="2" y="1"/>
                    </a:cubicBezTo>
                    <a:cubicBezTo>
                      <a:pt x="3" y="1"/>
                      <a:pt x="3" y="1"/>
                      <a:pt x="3" y="1"/>
                    </a:cubicBezTo>
                    <a:lnTo>
                      <a:pt x="3" y="6"/>
                    </a:lnTo>
                    <a:close/>
                    <a:moveTo>
                      <a:pt x="4" y="6"/>
                    </a:moveTo>
                    <a:cubicBezTo>
                      <a:pt x="3" y="6"/>
                      <a:pt x="3" y="6"/>
                      <a:pt x="3" y="6"/>
                    </a:cubicBezTo>
                    <a:cubicBezTo>
                      <a:pt x="3" y="1"/>
                      <a:pt x="3" y="1"/>
                      <a:pt x="3" y="1"/>
                    </a:cubicBezTo>
                    <a:cubicBezTo>
                      <a:pt x="4" y="1"/>
                      <a:pt x="4" y="1"/>
                      <a:pt x="4" y="1"/>
                    </a:cubicBezTo>
                    <a:lnTo>
                      <a:pt x="4" y="6"/>
                    </a:lnTo>
                    <a:close/>
                    <a:moveTo>
                      <a:pt x="5" y="7"/>
                    </a:moveTo>
                    <a:cubicBezTo>
                      <a:pt x="4" y="7"/>
                      <a:pt x="4" y="7"/>
                      <a:pt x="4" y="7"/>
                    </a:cubicBezTo>
                    <a:cubicBezTo>
                      <a:pt x="4" y="2"/>
                      <a:pt x="4" y="2"/>
                      <a:pt x="4" y="2"/>
                    </a:cubicBezTo>
                    <a:cubicBezTo>
                      <a:pt x="5" y="2"/>
                      <a:pt x="5" y="2"/>
                      <a:pt x="5" y="2"/>
                    </a:cubicBezTo>
                    <a:lnTo>
                      <a:pt x="5" y="7"/>
                    </a:lnTo>
                    <a:close/>
                    <a:moveTo>
                      <a:pt x="6" y="7"/>
                    </a:moveTo>
                    <a:cubicBezTo>
                      <a:pt x="5" y="7"/>
                      <a:pt x="5" y="7"/>
                      <a:pt x="5" y="7"/>
                    </a:cubicBezTo>
                    <a:cubicBezTo>
                      <a:pt x="5" y="2"/>
                      <a:pt x="5" y="2"/>
                      <a:pt x="5" y="2"/>
                    </a:cubicBezTo>
                    <a:cubicBezTo>
                      <a:pt x="6" y="2"/>
                      <a:pt x="6" y="2"/>
                      <a:pt x="6" y="2"/>
                    </a:cubicBezTo>
                    <a:lnTo>
                      <a:pt x="6" y="7"/>
                    </a:lnTo>
                    <a:close/>
                    <a:moveTo>
                      <a:pt x="7" y="7"/>
                    </a:moveTo>
                    <a:cubicBezTo>
                      <a:pt x="6" y="7"/>
                      <a:pt x="6" y="7"/>
                      <a:pt x="6" y="7"/>
                    </a:cubicBezTo>
                    <a:cubicBezTo>
                      <a:pt x="6" y="2"/>
                      <a:pt x="6" y="2"/>
                      <a:pt x="6" y="2"/>
                    </a:cubicBezTo>
                    <a:cubicBezTo>
                      <a:pt x="7" y="2"/>
                      <a:pt x="7" y="2"/>
                      <a:pt x="7" y="2"/>
                    </a:cubicBezTo>
                    <a:lnTo>
                      <a:pt x="7" y="7"/>
                    </a:lnTo>
                    <a:close/>
                    <a:moveTo>
                      <a:pt x="8" y="7"/>
                    </a:moveTo>
                    <a:cubicBezTo>
                      <a:pt x="8" y="7"/>
                      <a:pt x="8" y="7"/>
                      <a:pt x="8" y="7"/>
                    </a:cubicBezTo>
                    <a:cubicBezTo>
                      <a:pt x="8" y="2"/>
                      <a:pt x="8" y="2"/>
                      <a:pt x="8" y="2"/>
                    </a:cubicBezTo>
                    <a:cubicBezTo>
                      <a:pt x="8" y="2"/>
                      <a:pt x="8" y="2"/>
                      <a:pt x="8" y="2"/>
                    </a:cubicBezTo>
                    <a:lnTo>
                      <a:pt x="8" y="7"/>
                    </a:lnTo>
                    <a:close/>
                    <a:moveTo>
                      <a:pt x="9" y="7"/>
                    </a:moveTo>
                    <a:cubicBezTo>
                      <a:pt x="9" y="7"/>
                      <a:pt x="9" y="7"/>
                      <a:pt x="9" y="7"/>
                    </a:cubicBezTo>
                    <a:cubicBezTo>
                      <a:pt x="9" y="2"/>
                      <a:pt x="9" y="2"/>
                      <a:pt x="9" y="2"/>
                    </a:cubicBezTo>
                    <a:cubicBezTo>
                      <a:pt x="9" y="2"/>
                      <a:pt x="9" y="2"/>
                      <a:pt x="9" y="2"/>
                    </a:cubicBezTo>
                    <a:lnTo>
                      <a:pt x="9" y="7"/>
                    </a:lnTo>
                    <a:close/>
                    <a:moveTo>
                      <a:pt x="10" y="8"/>
                    </a:moveTo>
                    <a:cubicBezTo>
                      <a:pt x="10" y="8"/>
                      <a:pt x="10" y="7"/>
                      <a:pt x="10" y="7"/>
                    </a:cubicBezTo>
                    <a:cubicBezTo>
                      <a:pt x="10" y="7"/>
                      <a:pt x="10" y="7"/>
                      <a:pt x="10" y="7"/>
                    </a:cubicBezTo>
                    <a:cubicBezTo>
                      <a:pt x="11" y="7"/>
                      <a:pt x="11" y="7"/>
                      <a:pt x="11" y="7"/>
                    </a:cubicBezTo>
                    <a:cubicBezTo>
                      <a:pt x="11" y="7"/>
                      <a:pt x="11" y="8"/>
                      <a:pt x="10" y="8"/>
                    </a:cubicBezTo>
                    <a:close/>
                    <a:moveTo>
                      <a:pt x="10" y="6"/>
                    </a:moveTo>
                    <a:cubicBezTo>
                      <a:pt x="10" y="6"/>
                      <a:pt x="10" y="6"/>
                      <a:pt x="10" y="5"/>
                    </a:cubicBezTo>
                    <a:cubicBezTo>
                      <a:pt x="10" y="5"/>
                      <a:pt x="10" y="5"/>
                      <a:pt x="10" y="5"/>
                    </a:cubicBezTo>
                    <a:cubicBezTo>
                      <a:pt x="11" y="5"/>
                      <a:pt x="11" y="5"/>
                      <a:pt x="11" y="5"/>
                    </a:cubicBezTo>
                    <a:cubicBezTo>
                      <a:pt x="11" y="6"/>
                      <a:pt x="11" y="6"/>
                      <a:pt x="10" y="6"/>
                    </a:cubicBezTo>
                    <a:close/>
                    <a:moveTo>
                      <a:pt x="10" y="4"/>
                    </a:moveTo>
                    <a:cubicBezTo>
                      <a:pt x="10" y="4"/>
                      <a:pt x="10" y="4"/>
                      <a:pt x="10" y="3"/>
                    </a:cubicBezTo>
                    <a:cubicBezTo>
                      <a:pt x="10" y="3"/>
                      <a:pt x="10" y="3"/>
                      <a:pt x="10" y="3"/>
                    </a:cubicBezTo>
                    <a:cubicBezTo>
                      <a:pt x="11" y="3"/>
                      <a:pt x="11" y="3"/>
                      <a:pt x="11" y="3"/>
                    </a:cubicBezTo>
                    <a:cubicBezTo>
                      <a:pt x="11" y="4"/>
                      <a:pt x="11" y="4"/>
                      <a:pt x="10" y="4"/>
                    </a:cubicBezTo>
                    <a:close/>
                    <a:moveTo>
                      <a:pt x="12" y="8"/>
                    </a:moveTo>
                    <a:cubicBezTo>
                      <a:pt x="11" y="8"/>
                      <a:pt x="11" y="8"/>
                      <a:pt x="11" y="8"/>
                    </a:cubicBezTo>
                    <a:cubicBezTo>
                      <a:pt x="11" y="7"/>
                      <a:pt x="11" y="7"/>
                      <a:pt x="11" y="7"/>
                    </a:cubicBezTo>
                    <a:cubicBezTo>
                      <a:pt x="12" y="7"/>
                      <a:pt x="12" y="7"/>
                      <a:pt x="12" y="7"/>
                    </a:cubicBezTo>
                    <a:lnTo>
                      <a:pt x="12" y="8"/>
                    </a:lnTo>
                    <a:close/>
                    <a:moveTo>
                      <a:pt x="12" y="6"/>
                    </a:moveTo>
                    <a:cubicBezTo>
                      <a:pt x="11" y="6"/>
                      <a:pt x="11" y="6"/>
                      <a:pt x="11" y="6"/>
                    </a:cubicBezTo>
                    <a:cubicBezTo>
                      <a:pt x="11" y="5"/>
                      <a:pt x="11" y="5"/>
                      <a:pt x="11" y="5"/>
                    </a:cubicBezTo>
                    <a:cubicBezTo>
                      <a:pt x="12" y="5"/>
                      <a:pt x="12" y="5"/>
                      <a:pt x="12" y="5"/>
                    </a:cubicBezTo>
                    <a:lnTo>
                      <a:pt x="12" y="6"/>
                    </a:lnTo>
                    <a:close/>
                    <a:moveTo>
                      <a:pt x="24" y="10"/>
                    </a:moveTo>
                    <a:cubicBezTo>
                      <a:pt x="13" y="8"/>
                      <a:pt x="13" y="8"/>
                      <a:pt x="13" y="8"/>
                    </a:cubicBezTo>
                    <a:cubicBezTo>
                      <a:pt x="13" y="6"/>
                      <a:pt x="13" y="6"/>
                      <a:pt x="13" y="6"/>
                    </a:cubicBezTo>
                    <a:cubicBezTo>
                      <a:pt x="24" y="8"/>
                      <a:pt x="24" y="8"/>
                      <a:pt x="24" y="8"/>
                    </a:cubicBezTo>
                    <a:lnTo>
                      <a:pt x="24" y="10"/>
                    </a:lnTo>
                    <a:close/>
                    <a:moveTo>
                      <a:pt x="24" y="7"/>
                    </a:moveTo>
                    <a:cubicBezTo>
                      <a:pt x="13" y="5"/>
                      <a:pt x="13" y="5"/>
                      <a:pt x="13" y="5"/>
                    </a:cubicBezTo>
                    <a:cubicBezTo>
                      <a:pt x="13" y="3"/>
                      <a:pt x="13" y="3"/>
                      <a:pt x="13" y="3"/>
                    </a:cubicBezTo>
                    <a:cubicBezTo>
                      <a:pt x="24" y="5"/>
                      <a:pt x="24" y="5"/>
                      <a:pt x="24" y="5"/>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5" name="Freeform 127">
                <a:extLst>
                  <a:ext uri="{FF2B5EF4-FFF2-40B4-BE49-F238E27FC236}">
                    <a16:creationId xmlns:a16="http://schemas.microsoft.com/office/drawing/2014/main" id="{BC7F2CD4-7632-4942-B315-DD6374B7897E}"/>
                  </a:ext>
                </a:extLst>
              </p:cNvPr>
              <p:cNvSpPr>
                <a:spLocks noEditPoints="1"/>
              </p:cNvSpPr>
              <p:nvPr/>
            </p:nvSpPr>
            <p:spPr bwMode="auto">
              <a:xfrm>
                <a:off x="4344960" y="1873269"/>
                <a:ext cx="74612" cy="23813"/>
              </a:xfrm>
              <a:custGeom>
                <a:avLst/>
                <a:gdLst>
                  <a:gd name="T0" fmla="*/ 0 w 24"/>
                  <a:gd name="T1" fmla="*/ 0 h 8"/>
                  <a:gd name="T2" fmla="*/ 2147483647 w 24"/>
                  <a:gd name="T3" fmla="*/ 2147483647 h 8"/>
                  <a:gd name="T4" fmla="*/ 2147483647 w 24"/>
                  <a:gd name="T5" fmla="*/ 2147483647 h 8"/>
                  <a:gd name="T6" fmla="*/ 2147483647 w 24"/>
                  <a:gd name="T7" fmla="*/ 2147483647 h 8"/>
                  <a:gd name="T8" fmla="*/ 2147483647 w 24"/>
                  <a:gd name="T9" fmla="*/ 2147483647 h 8"/>
                  <a:gd name="T10" fmla="*/ 2147483647 w 24"/>
                  <a:gd name="T11" fmla="*/ 2147483647 h 8"/>
                  <a:gd name="T12" fmla="*/ 2147483647 w 24"/>
                  <a:gd name="T13" fmla="*/ 0 h 8"/>
                  <a:gd name="T14" fmla="*/ 2147483647 w 24"/>
                  <a:gd name="T15" fmla="*/ 2147483647 h 8"/>
                  <a:gd name="T16" fmla="*/ 2147483647 w 24"/>
                  <a:gd name="T17" fmla="*/ 0 h 8"/>
                  <a:gd name="T18" fmla="*/ 2147483647 w 24"/>
                  <a:gd name="T19" fmla="*/ 2147483647 h 8"/>
                  <a:gd name="T20" fmla="*/ 2147483647 w 24"/>
                  <a:gd name="T21" fmla="*/ 2147483647 h 8"/>
                  <a:gd name="T22" fmla="*/ 2147483647 w 24"/>
                  <a:gd name="T23" fmla="*/ 2147483647 h 8"/>
                  <a:gd name="T24" fmla="*/ 2147483647 w 24"/>
                  <a:gd name="T25" fmla="*/ 2147483647 h 8"/>
                  <a:gd name="T26" fmla="*/ 2147483647 w 24"/>
                  <a:gd name="T27" fmla="*/ 2147483647 h 8"/>
                  <a:gd name="T28" fmla="*/ 2147483647 w 24"/>
                  <a:gd name="T29" fmla="*/ 2147483647 h 8"/>
                  <a:gd name="T30" fmla="*/ 2147483647 w 24"/>
                  <a:gd name="T31" fmla="*/ 2147483647 h 8"/>
                  <a:gd name="T32" fmla="*/ 2147483647 w 24"/>
                  <a:gd name="T33" fmla="*/ 2147483647 h 8"/>
                  <a:gd name="T34" fmla="*/ 2147483647 w 24"/>
                  <a:gd name="T35" fmla="*/ 2147483647 h 8"/>
                  <a:gd name="T36" fmla="*/ 2147483647 w 24"/>
                  <a:gd name="T37" fmla="*/ 2147483647 h 8"/>
                  <a:gd name="T38" fmla="*/ 2147483647 w 24"/>
                  <a:gd name="T39" fmla="*/ 2147483647 h 8"/>
                  <a:gd name="T40" fmla="*/ 2147483647 w 24"/>
                  <a:gd name="T41" fmla="*/ 2147483647 h 8"/>
                  <a:gd name="T42" fmla="*/ 2147483647 w 24"/>
                  <a:gd name="T43" fmla="*/ 2147483647 h 8"/>
                  <a:gd name="T44" fmla="*/ 2147483647 w 24"/>
                  <a:gd name="T45" fmla="*/ 2147483647 h 8"/>
                  <a:gd name="T46" fmla="*/ 2147483647 w 24"/>
                  <a:gd name="T47" fmla="*/ 2147483647 h 8"/>
                  <a:gd name="T48" fmla="*/ 2147483647 w 24"/>
                  <a:gd name="T49" fmla="*/ 2147483647 h 8"/>
                  <a:gd name="T50" fmla="*/ 2147483647 w 24"/>
                  <a:gd name="T51" fmla="*/ 2147483647 h 8"/>
                  <a:gd name="T52" fmla="*/ 2147483647 w 24"/>
                  <a:gd name="T53" fmla="*/ 2147483647 h 8"/>
                  <a:gd name="T54" fmla="*/ 2147483647 w 24"/>
                  <a:gd name="T55" fmla="*/ 2147483647 h 8"/>
                  <a:gd name="T56" fmla="*/ 2147483647 w 24"/>
                  <a:gd name="T57" fmla="*/ 2147483647 h 8"/>
                  <a:gd name="T58" fmla="*/ 2147483647 w 24"/>
                  <a:gd name="T59" fmla="*/ 2147483647 h 8"/>
                  <a:gd name="T60" fmla="*/ 2147483647 w 24"/>
                  <a:gd name="T61" fmla="*/ 2147483647 h 8"/>
                  <a:gd name="T62" fmla="*/ 2147483647 w 24"/>
                  <a:gd name="T63" fmla="*/ 2147483647 h 8"/>
                  <a:gd name="T64" fmla="*/ 2147483647 w 24"/>
                  <a:gd name="T65" fmla="*/ 2147483647 h 8"/>
                  <a:gd name="T66" fmla="*/ 2147483647 w 24"/>
                  <a:gd name="T67" fmla="*/ 2147483647 h 8"/>
                  <a:gd name="T68" fmla="*/ 2147483647 w 24"/>
                  <a:gd name="T69" fmla="*/ 2147483647 h 8"/>
                  <a:gd name="T70" fmla="*/ 2147483647 w 24"/>
                  <a:gd name="T71" fmla="*/ 2147483647 h 8"/>
                  <a:gd name="T72" fmla="*/ 2147483647 w 24"/>
                  <a:gd name="T73" fmla="*/ 2147483647 h 8"/>
                  <a:gd name="T74" fmla="*/ 2147483647 w 24"/>
                  <a:gd name="T75" fmla="*/ 2147483647 h 8"/>
                  <a:gd name="T76" fmla="*/ 2147483647 w 24"/>
                  <a:gd name="T77" fmla="*/ 2147483647 h 8"/>
                  <a:gd name="T78" fmla="*/ 2147483647 w 24"/>
                  <a:gd name="T79" fmla="*/ 2147483647 h 8"/>
                  <a:gd name="T80" fmla="*/ 2147483647 w 24"/>
                  <a:gd name="T81" fmla="*/ 2147483647 h 8"/>
                  <a:gd name="T82" fmla="*/ 2147483647 w 24"/>
                  <a:gd name="T83" fmla="*/ 2147483647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8">
                    <a:moveTo>
                      <a:pt x="24" y="1"/>
                    </a:moveTo>
                    <a:cubicBezTo>
                      <a:pt x="0" y="0"/>
                      <a:pt x="0" y="0"/>
                      <a:pt x="0" y="0"/>
                    </a:cubicBezTo>
                    <a:cubicBezTo>
                      <a:pt x="0" y="6"/>
                      <a:pt x="0" y="6"/>
                      <a:pt x="0" y="6"/>
                    </a:cubicBezTo>
                    <a:cubicBezTo>
                      <a:pt x="24" y="8"/>
                      <a:pt x="24" y="8"/>
                      <a:pt x="24" y="8"/>
                    </a:cubicBezTo>
                    <a:lnTo>
                      <a:pt x="24" y="1"/>
                    </a:lnTo>
                    <a:close/>
                    <a:moveTo>
                      <a:pt x="11" y="1"/>
                    </a:moveTo>
                    <a:cubicBezTo>
                      <a:pt x="12" y="1"/>
                      <a:pt x="12" y="2"/>
                      <a:pt x="12" y="2"/>
                    </a:cubicBezTo>
                    <a:cubicBezTo>
                      <a:pt x="12" y="2"/>
                      <a:pt x="12" y="2"/>
                      <a:pt x="11" y="2"/>
                    </a:cubicBezTo>
                    <a:cubicBezTo>
                      <a:pt x="11" y="2"/>
                      <a:pt x="11" y="2"/>
                      <a:pt x="11" y="2"/>
                    </a:cubicBezTo>
                    <a:cubicBezTo>
                      <a:pt x="11" y="1"/>
                      <a:pt x="11" y="1"/>
                      <a:pt x="11" y="1"/>
                    </a:cubicBezTo>
                    <a:close/>
                    <a:moveTo>
                      <a:pt x="1" y="5"/>
                    </a:moveTo>
                    <a:cubicBezTo>
                      <a:pt x="1" y="5"/>
                      <a:pt x="1" y="5"/>
                      <a:pt x="1" y="5"/>
                    </a:cubicBezTo>
                    <a:cubicBezTo>
                      <a:pt x="1" y="0"/>
                      <a:pt x="1" y="0"/>
                      <a:pt x="1" y="0"/>
                    </a:cubicBezTo>
                    <a:cubicBezTo>
                      <a:pt x="1" y="0"/>
                      <a:pt x="1" y="0"/>
                      <a:pt x="1" y="0"/>
                    </a:cubicBezTo>
                    <a:lnTo>
                      <a:pt x="1" y="5"/>
                    </a:lnTo>
                    <a:close/>
                    <a:moveTo>
                      <a:pt x="3" y="6"/>
                    </a:moveTo>
                    <a:cubicBezTo>
                      <a:pt x="2" y="5"/>
                      <a:pt x="2" y="5"/>
                      <a:pt x="2" y="5"/>
                    </a:cubicBezTo>
                    <a:cubicBezTo>
                      <a:pt x="2" y="0"/>
                      <a:pt x="2" y="0"/>
                      <a:pt x="2" y="0"/>
                    </a:cubicBezTo>
                    <a:cubicBezTo>
                      <a:pt x="3" y="1"/>
                      <a:pt x="3" y="1"/>
                      <a:pt x="3" y="1"/>
                    </a:cubicBezTo>
                    <a:lnTo>
                      <a:pt x="3" y="6"/>
                    </a:lnTo>
                    <a:close/>
                    <a:moveTo>
                      <a:pt x="4" y="6"/>
                    </a:moveTo>
                    <a:cubicBezTo>
                      <a:pt x="3" y="6"/>
                      <a:pt x="3" y="6"/>
                      <a:pt x="3" y="6"/>
                    </a:cubicBezTo>
                    <a:cubicBezTo>
                      <a:pt x="3" y="1"/>
                      <a:pt x="3" y="1"/>
                      <a:pt x="3" y="1"/>
                    </a:cubicBezTo>
                    <a:cubicBezTo>
                      <a:pt x="4" y="1"/>
                      <a:pt x="4" y="1"/>
                      <a:pt x="4" y="1"/>
                    </a:cubicBezTo>
                    <a:lnTo>
                      <a:pt x="4" y="6"/>
                    </a:lnTo>
                    <a:close/>
                    <a:moveTo>
                      <a:pt x="5" y="6"/>
                    </a:moveTo>
                    <a:cubicBezTo>
                      <a:pt x="4" y="6"/>
                      <a:pt x="4" y="6"/>
                      <a:pt x="4" y="6"/>
                    </a:cubicBezTo>
                    <a:cubicBezTo>
                      <a:pt x="4" y="1"/>
                      <a:pt x="4" y="1"/>
                      <a:pt x="4" y="1"/>
                    </a:cubicBezTo>
                    <a:cubicBezTo>
                      <a:pt x="5" y="1"/>
                      <a:pt x="5" y="1"/>
                      <a:pt x="5" y="1"/>
                    </a:cubicBezTo>
                    <a:lnTo>
                      <a:pt x="5" y="6"/>
                    </a:lnTo>
                    <a:close/>
                    <a:moveTo>
                      <a:pt x="6" y="6"/>
                    </a:moveTo>
                    <a:cubicBezTo>
                      <a:pt x="5" y="6"/>
                      <a:pt x="5" y="6"/>
                      <a:pt x="5" y="6"/>
                    </a:cubicBezTo>
                    <a:cubicBezTo>
                      <a:pt x="5" y="1"/>
                      <a:pt x="5" y="1"/>
                      <a:pt x="5" y="1"/>
                    </a:cubicBezTo>
                    <a:cubicBezTo>
                      <a:pt x="6" y="1"/>
                      <a:pt x="6" y="1"/>
                      <a:pt x="6" y="1"/>
                    </a:cubicBezTo>
                    <a:lnTo>
                      <a:pt x="6" y="6"/>
                    </a:lnTo>
                    <a:close/>
                    <a:moveTo>
                      <a:pt x="7" y="6"/>
                    </a:moveTo>
                    <a:cubicBezTo>
                      <a:pt x="6" y="6"/>
                      <a:pt x="6" y="6"/>
                      <a:pt x="6" y="6"/>
                    </a:cubicBezTo>
                    <a:cubicBezTo>
                      <a:pt x="6" y="1"/>
                      <a:pt x="6" y="1"/>
                      <a:pt x="6" y="1"/>
                    </a:cubicBezTo>
                    <a:cubicBezTo>
                      <a:pt x="7" y="1"/>
                      <a:pt x="7" y="1"/>
                      <a:pt x="7" y="1"/>
                    </a:cubicBezTo>
                    <a:lnTo>
                      <a:pt x="7" y="6"/>
                    </a:lnTo>
                    <a:close/>
                    <a:moveTo>
                      <a:pt x="8" y="6"/>
                    </a:moveTo>
                    <a:cubicBezTo>
                      <a:pt x="7" y="6"/>
                      <a:pt x="7" y="6"/>
                      <a:pt x="7" y="6"/>
                    </a:cubicBezTo>
                    <a:cubicBezTo>
                      <a:pt x="7" y="1"/>
                      <a:pt x="7" y="1"/>
                      <a:pt x="7" y="1"/>
                    </a:cubicBezTo>
                    <a:cubicBezTo>
                      <a:pt x="8" y="1"/>
                      <a:pt x="8" y="1"/>
                      <a:pt x="8" y="1"/>
                    </a:cubicBezTo>
                    <a:lnTo>
                      <a:pt x="8" y="6"/>
                    </a:lnTo>
                    <a:close/>
                    <a:moveTo>
                      <a:pt x="9" y="6"/>
                    </a:moveTo>
                    <a:cubicBezTo>
                      <a:pt x="9" y="6"/>
                      <a:pt x="9" y="6"/>
                      <a:pt x="9" y="6"/>
                    </a:cubicBezTo>
                    <a:cubicBezTo>
                      <a:pt x="9" y="1"/>
                      <a:pt x="9" y="1"/>
                      <a:pt x="9" y="1"/>
                    </a:cubicBezTo>
                    <a:cubicBezTo>
                      <a:pt x="9" y="1"/>
                      <a:pt x="9" y="1"/>
                      <a:pt x="9" y="1"/>
                    </a:cubicBezTo>
                    <a:lnTo>
                      <a:pt x="9" y="6"/>
                    </a:lnTo>
                    <a:close/>
                    <a:moveTo>
                      <a:pt x="10" y="6"/>
                    </a:moveTo>
                    <a:cubicBezTo>
                      <a:pt x="10" y="6"/>
                      <a:pt x="10" y="6"/>
                      <a:pt x="10" y="5"/>
                    </a:cubicBezTo>
                    <a:cubicBezTo>
                      <a:pt x="10" y="5"/>
                      <a:pt x="10" y="5"/>
                      <a:pt x="10" y="5"/>
                    </a:cubicBezTo>
                    <a:cubicBezTo>
                      <a:pt x="11" y="5"/>
                      <a:pt x="11" y="5"/>
                      <a:pt x="11" y="6"/>
                    </a:cubicBezTo>
                    <a:cubicBezTo>
                      <a:pt x="11" y="6"/>
                      <a:pt x="11" y="6"/>
                      <a:pt x="10" y="6"/>
                    </a:cubicBezTo>
                    <a:close/>
                    <a:moveTo>
                      <a:pt x="10" y="4"/>
                    </a:moveTo>
                    <a:cubicBezTo>
                      <a:pt x="10" y="4"/>
                      <a:pt x="10" y="4"/>
                      <a:pt x="10" y="4"/>
                    </a:cubicBezTo>
                    <a:cubicBezTo>
                      <a:pt x="10" y="3"/>
                      <a:pt x="10" y="3"/>
                      <a:pt x="10" y="3"/>
                    </a:cubicBezTo>
                    <a:cubicBezTo>
                      <a:pt x="11" y="3"/>
                      <a:pt x="11" y="3"/>
                      <a:pt x="11" y="4"/>
                    </a:cubicBezTo>
                    <a:cubicBezTo>
                      <a:pt x="11" y="4"/>
                      <a:pt x="11" y="4"/>
                      <a:pt x="10" y="4"/>
                    </a:cubicBezTo>
                    <a:close/>
                    <a:moveTo>
                      <a:pt x="10" y="2"/>
                    </a:moveTo>
                    <a:cubicBezTo>
                      <a:pt x="10" y="2"/>
                      <a:pt x="10" y="2"/>
                      <a:pt x="10" y="2"/>
                    </a:cubicBezTo>
                    <a:cubicBezTo>
                      <a:pt x="10" y="1"/>
                      <a:pt x="10" y="1"/>
                      <a:pt x="10" y="1"/>
                    </a:cubicBezTo>
                    <a:cubicBezTo>
                      <a:pt x="11" y="1"/>
                      <a:pt x="11" y="1"/>
                      <a:pt x="11" y="2"/>
                    </a:cubicBezTo>
                    <a:cubicBezTo>
                      <a:pt x="11" y="2"/>
                      <a:pt x="11" y="2"/>
                      <a:pt x="10" y="2"/>
                    </a:cubicBezTo>
                    <a:close/>
                    <a:moveTo>
                      <a:pt x="12" y="6"/>
                    </a:moveTo>
                    <a:cubicBezTo>
                      <a:pt x="11" y="6"/>
                      <a:pt x="11" y="6"/>
                      <a:pt x="11" y="6"/>
                    </a:cubicBezTo>
                    <a:cubicBezTo>
                      <a:pt x="11" y="5"/>
                      <a:pt x="11" y="5"/>
                      <a:pt x="11" y="5"/>
                    </a:cubicBezTo>
                    <a:cubicBezTo>
                      <a:pt x="12" y="5"/>
                      <a:pt x="12" y="5"/>
                      <a:pt x="12" y="5"/>
                    </a:cubicBezTo>
                    <a:lnTo>
                      <a:pt x="12" y="6"/>
                    </a:lnTo>
                    <a:close/>
                    <a:moveTo>
                      <a:pt x="12" y="4"/>
                    </a:moveTo>
                    <a:cubicBezTo>
                      <a:pt x="11" y="4"/>
                      <a:pt x="11" y="4"/>
                      <a:pt x="11" y="4"/>
                    </a:cubicBezTo>
                    <a:cubicBezTo>
                      <a:pt x="11" y="3"/>
                      <a:pt x="11" y="3"/>
                      <a:pt x="11" y="3"/>
                    </a:cubicBezTo>
                    <a:cubicBezTo>
                      <a:pt x="12" y="3"/>
                      <a:pt x="12" y="3"/>
                      <a:pt x="12" y="3"/>
                    </a:cubicBezTo>
                    <a:lnTo>
                      <a:pt x="12" y="4"/>
                    </a:lnTo>
                    <a:close/>
                    <a:moveTo>
                      <a:pt x="24" y="7"/>
                    </a:moveTo>
                    <a:cubicBezTo>
                      <a:pt x="13" y="6"/>
                      <a:pt x="13" y="6"/>
                      <a:pt x="13" y="6"/>
                    </a:cubicBezTo>
                    <a:cubicBezTo>
                      <a:pt x="13" y="4"/>
                      <a:pt x="13" y="4"/>
                      <a:pt x="13" y="4"/>
                    </a:cubicBezTo>
                    <a:cubicBezTo>
                      <a:pt x="24" y="5"/>
                      <a:pt x="24" y="5"/>
                      <a:pt x="24" y="5"/>
                    </a:cubicBezTo>
                    <a:lnTo>
                      <a:pt x="24" y="7"/>
                    </a:lnTo>
                    <a:close/>
                    <a:moveTo>
                      <a:pt x="24" y="4"/>
                    </a:moveTo>
                    <a:cubicBezTo>
                      <a:pt x="13" y="3"/>
                      <a:pt x="13" y="3"/>
                      <a:pt x="13" y="3"/>
                    </a:cubicBezTo>
                    <a:cubicBezTo>
                      <a:pt x="13" y="1"/>
                      <a:pt x="13" y="1"/>
                      <a:pt x="13" y="1"/>
                    </a:cubicBezTo>
                    <a:cubicBezTo>
                      <a:pt x="24" y="2"/>
                      <a:pt x="24" y="2"/>
                      <a:pt x="24" y="2"/>
                    </a:cubicBez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sp>
            <p:nvSpPr>
              <p:cNvPr id="146" name="Freeform 128">
                <a:extLst>
                  <a:ext uri="{FF2B5EF4-FFF2-40B4-BE49-F238E27FC236}">
                    <a16:creationId xmlns:a16="http://schemas.microsoft.com/office/drawing/2014/main" id="{960C34F2-8060-4DF9-9C47-93E0E9996845}"/>
                  </a:ext>
                </a:extLst>
              </p:cNvPr>
              <p:cNvSpPr>
                <a:spLocks noEditPoints="1"/>
              </p:cNvSpPr>
              <p:nvPr/>
            </p:nvSpPr>
            <p:spPr bwMode="auto">
              <a:xfrm>
                <a:off x="4344988" y="2055813"/>
                <a:ext cx="74612" cy="25401"/>
              </a:xfrm>
              <a:custGeom>
                <a:avLst/>
                <a:gdLst>
                  <a:gd name="T0" fmla="*/ 0 w 24"/>
                  <a:gd name="T1" fmla="*/ 2147483647 h 8"/>
                  <a:gd name="T2" fmla="*/ 2147483647 w 24"/>
                  <a:gd name="T3" fmla="*/ 2147483647 h 8"/>
                  <a:gd name="T4" fmla="*/ 2147483647 w 24"/>
                  <a:gd name="T5" fmla="*/ 2147483647 h 8"/>
                  <a:gd name="T6" fmla="*/ 2147483647 w 24"/>
                  <a:gd name="T7" fmla="*/ 2147483647 h 8"/>
                  <a:gd name="T8" fmla="*/ 2147483647 w 24"/>
                  <a:gd name="T9" fmla="*/ 2147483647 h 8"/>
                  <a:gd name="T10" fmla="*/ 2147483647 w 24"/>
                  <a:gd name="T11" fmla="*/ 2147483647 h 8"/>
                  <a:gd name="T12" fmla="*/ 2147483647 w 24"/>
                  <a:gd name="T13" fmla="*/ 2147483647 h 8"/>
                  <a:gd name="T14" fmla="*/ 2147483647 w 24"/>
                  <a:gd name="T15" fmla="*/ 2147483647 h 8"/>
                  <a:gd name="T16" fmla="*/ 2147483647 w 24"/>
                  <a:gd name="T17" fmla="*/ 2147483647 h 8"/>
                  <a:gd name="T18" fmla="*/ 2147483647 w 24"/>
                  <a:gd name="T19" fmla="*/ 2147483647 h 8"/>
                  <a:gd name="T20" fmla="*/ 2147483647 w 24"/>
                  <a:gd name="T21" fmla="*/ 2147483647 h 8"/>
                  <a:gd name="T22" fmla="*/ 2147483647 w 24"/>
                  <a:gd name="T23" fmla="*/ 2147483647 h 8"/>
                  <a:gd name="T24" fmla="*/ 2147483647 w 24"/>
                  <a:gd name="T25" fmla="*/ 2147483647 h 8"/>
                  <a:gd name="T26" fmla="*/ 2147483647 w 24"/>
                  <a:gd name="T27" fmla="*/ 2147483647 h 8"/>
                  <a:gd name="T28" fmla="*/ 2147483647 w 24"/>
                  <a:gd name="T29" fmla="*/ 2147483647 h 8"/>
                  <a:gd name="T30" fmla="*/ 2147483647 w 24"/>
                  <a:gd name="T31" fmla="*/ 2147483647 h 8"/>
                  <a:gd name="T32" fmla="*/ 2147483647 w 24"/>
                  <a:gd name="T33" fmla="*/ 2147483647 h 8"/>
                  <a:gd name="T34" fmla="*/ 2147483647 w 24"/>
                  <a:gd name="T35" fmla="*/ 2147483647 h 8"/>
                  <a:gd name="T36" fmla="*/ 2147483647 w 24"/>
                  <a:gd name="T37" fmla="*/ 2147483647 h 8"/>
                  <a:gd name="T38" fmla="*/ 2147483647 w 24"/>
                  <a:gd name="T39" fmla="*/ 2147483647 h 8"/>
                  <a:gd name="T40" fmla="*/ 2147483647 w 24"/>
                  <a:gd name="T41" fmla="*/ 2147483647 h 8"/>
                  <a:gd name="T42" fmla="*/ 2147483647 w 24"/>
                  <a:gd name="T43" fmla="*/ 2147483647 h 8"/>
                  <a:gd name="T44" fmla="*/ 2147483647 w 24"/>
                  <a:gd name="T45" fmla="*/ 2147483647 h 8"/>
                  <a:gd name="T46" fmla="*/ 2147483647 w 24"/>
                  <a:gd name="T47" fmla="*/ 2147483647 h 8"/>
                  <a:gd name="T48" fmla="*/ 2147483647 w 24"/>
                  <a:gd name="T49" fmla="*/ 2147483647 h 8"/>
                  <a:gd name="T50" fmla="*/ 2147483647 w 24"/>
                  <a:gd name="T51" fmla="*/ 2147483647 h 8"/>
                  <a:gd name="T52" fmla="*/ 2147483647 w 24"/>
                  <a:gd name="T53" fmla="*/ 2147483647 h 8"/>
                  <a:gd name="T54" fmla="*/ 2147483647 w 24"/>
                  <a:gd name="T55" fmla="*/ 2147483647 h 8"/>
                  <a:gd name="T56" fmla="*/ 2147483647 w 24"/>
                  <a:gd name="T57" fmla="*/ 2147483647 h 8"/>
                  <a:gd name="T58" fmla="*/ 2147483647 w 24"/>
                  <a:gd name="T59" fmla="*/ 2147483647 h 8"/>
                  <a:gd name="T60" fmla="*/ 2147483647 w 24"/>
                  <a:gd name="T61" fmla="*/ 2147483647 h 8"/>
                  <a:gd name="T62" fmla="*/ 2147483647 w 24"/>
                  <a:gd name="T63" fmla="*/ 2147483647 h 8"/>
                  <a:gd name="T64" fmla="*/ 2147483647 w 24"/>
                  <a:gd name="T65" fmla="*/ 2147483647 h 8"/>
                  <a:gd name="T66" fmla="*/ 2147483647 w 24"/>
                  <a:gd name="T67" fmla="*/ 2147483647 h 8"/>
                  <a:gd name="T68" fmla="*/ 2147483647 w 24"/>
                  <a:gd name="T69" fmla="*/ 2147483647 h 8"/>
                  <a:gd name="T70" fmla="*/ 2147483647 w 24"/>
                  <a:gd name="T71" fmla="*/ 2147483647 h 8"/>
                  <a:gd name="T72" fmla="*/ 2147483647 w 24"/>
                  <a:gd name="T73" fmla="*/ 2147483647 h 8"/>
                  <a:gd name="T74" fmla="*/ 2147483647 w 24"/>
                  <a:gd name="T75" fmla="*/ 2147483647 h 8"/>
                  <a:gd name="T76" fmla="*/ 2147483647 w 24"/>
                  <a:gd name="T77" fmla="*/ 2147483647 h 8"/>
                  <a:gd name="T78" fmla="*/ 2147483647 w 24"/>
                  <a:gd name="T79" fmla="*/ 2147483647 h 8"/>
                  <a:gd name="T80" fmla="*/ 2147483647 w 24"/>
                  <a:gd name="T81" fmla="*/ 2147483647 h 8"/>
                  <a:gd name="T82" fmla="*/ 2147483647 w 24"/>
                  <a:gd name="T83" fmla="*/ 2147483647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8">
                    <a:moveTo>
                      <a:pt x="24" y="0"/>
                    </a:moveTo>
                    <a:cubicBezTo>
                      <a:pt x="0" y="1"/>
                      <a:pt x="0" y="1"/>
                      <a:pt x="0" y="1"/>
                    </a:cubicBezTo>
                    <a:cubicBezTo>
                      <a:pt x="0" y="8"/>
                      <a:pt x="0" y="8"/>
                      <a:pt x="0" y="8"/>
                    </a:cubicBezTo>
                    <a:cubicBezTo>
                      <a:pt x="24" y="6"/>
                      <a:pt x="24" y="6"/>
                      <a:pt x="24" y="6"/>
                    </a:cubicBezTo>
                    <a:lnTo>
                      <a:pt x="24" y="0"/>
                    </a:lnTo>
                    <a:close/>
                    <a:moveTo>
                      <a:pt x="11" y="2"/>
                    </a:moveTo>
                    <a:cubicBezTo>
                      <a:pt x="12" y="2"/>
                      <a:pt x="12" y="2"/>
                      <a:pt x="12" y="2"/>
                    </a:cubicBezTo>
                    <a:cubicBezTo>
                      <a:pt x="12" y="2"/>
                      <a:pt x="12" y="3"/>
                      <a:pt x="11" y="3"/>
                    </a:cubicBezTo>
                    <a:cubicBezTo>
                      <a:pt x="11" y="3"/>
                      <a:pt x="11" y="2"/>
                      <a:pt x="11" y="2"/>
                    </a:cubicBezTo>
                    <a:cubicBezTo>
                      <a:pt x="11" y="2"/>
                      <a:pt x="11" y="2"/>
                      <a:pt x="11" y="2"/>
                    </a:cubicBezTo>
                    <a:close/>
                    <a:moveTo>
                      <a:pt x="1" y="7"/>
                    </a:moveTo>
                    <a:cubicBezTo>
                      <a:pt x="1" y="7"/>
                      <a:pt x="1" y="7"/>
                      <a:pt x="1" y="7"/>
                    </a:cubicBezTo>
                    <a:cubicBezTo>
                      <a:pt x="1" y="2"/>
                      <a:pt x="1" y="2"/>
                      <a:pt x="1" y="2"/>
                    </a:cubicBezTo>
                    <a:cubicBezTo>
                      <a:pt x="1" y="2"/>
                      <a:pt x="1" y="2"/>
                      <a:pt x="1" y="2"/>
                    </a:cubicBezTo>
                    <a:lnTo>
                      <a:pt x="1" y="7"/>
                    </a:lnTo>
                    <a:close/>
                    <a:moveTo>
                      <a:pt x="3" y="7"/>
                    </a:moveTo>
                    <a:cubicBezTo>
                      <a:pt x="2" y="7"/>
                      <a:pt x="2" y="7"/>
                      <a:pt x="2" y="7"/>
                    </a:cubicBezTo>
                    <a:cubicBezTo>
                      <a:pt x="2" y="2"/>
                      <a:pt x="2" y="2"/>
                      <a:pt x="2" y="2"/>
                    </a:cubicBezTo>
                    <a:cubicBezTo>
                      <a:pt x="3" y="2"/>
                      <a:pt x="3" y="2"/>
                      <a:pt x="3" y="2"/>
                    </a:cubicBezTo>
                    <a:lnTo>
                      <a:pt x="3"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6" y="7"/>
                    </a:moveTo>
                    <a:cubicBezTo>
                      <a:pt x="5" y="7"/>
                      <a:pt x="5" y="7"/>
                      <a:pt x="5" y="7"/>
                    </a:cubicBezTo>
                    <a:cubicBezTo>
                      <a:pt x="5" y="2"/>
                      <a:pt x="5" y="2"/>
                      <a:pt x="5" y="2"/>
                    </a:cubicBezTo>
                    <a:cubicBezTo>
                      <a:pt x="6" y="2"/>
                      <a:pt x="6" y="2"/>
                      <a:pt x="6" y="2"/>
                    </a:cubicBezTo>
                    <a:lnTo>
                      <a:pt x="6"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2"/>
                      <a:pt x="7" y="2"/>
                      <a:pt x="7" y="2"/>
                    </a:cubicBezTo>
                    <a:cubicBezTo>
                      <a:pt x="8" y="2"/>
                      <a:pt x="8" y="2"/>
                      <a:pt x="8" y="2"/>
                    </a:cubicBezTo>
                    <a:lnTo>
                      <a:pt x="8" y="7"/>
                    </a:lnTo>
                    <a:close/>
                    <a:moveTo>
                      <a:pt x="9" y="6"/>
                    </a:moveTo>
                    <a:cubicBezTo>
                      <a:pt x="9" y="6"/>
                      <a:pt x="9" y="6"/>
                      <a:pt x="9" y="6"/>
                    </a:cubicBezTo>
                    <a:cubicBezTo>
                      <a:pt x="9" y="2"/>
                      <a:pt x="9" y="2"/>
                      <a:pt x="9" y="2"/>
                    </a:cubicBezTo>
                    <a:cubicBezTo>
                      <a:pt x="9" y="2"/>
                      <a:pt x="9" y="2"/>
                      <a:pt x="9" y="2"/>
                    </a:cubicBezTo>
                    <a:lnTo>
                      <a:pt x="9" y="6"/>
                    </a:lnTo>
                    <a:close/>
                    <a:moveTo>
                      <a:pt x="10" y="6"/>
                    </a:moveTo>
                    <a:cubicBezTo>
                      <a:pt x="10" y="6"/>
                      <a:pt x="10" y="6"/>
                      <a:pt x="10" y="6"/>
                    </a:cubicBezTo>
                    <a:cubicBezTo>
                      <a:pt x="10" y="6"/>
                      <a:pt x="10" y="5"/>
                      <a:pt x="10" y="5"/>
                    </a:cubicBezTo>
                    <a:cubicBezTo>
                      <a:pt x="11" y="5"/>
                      <a:pt x="11" y="6"/>
                      <a:pt x="11" y="6"/>
                    </a:cubicBezTo>
                    <a:cubicBezTo>
                      <a:pt x="11" y="6"/>
                      <a:pt x="11" y="6"/>
                      <a:pt x="10" y="6"/>
                    </a:cubicBezTo>
                    <a:close/>
                    <a:moveTo>
                      <a:pt x="10" y="5"/>
                    </a:moveTo>
                    <a:cubicBezTo>
                      <a:pt x="10" y="5"/>
                      <a:pt x="10" y="4"/>
                      <a:pt x="10" y="4"/>
                    </a:cubicBezTo>
                    <a:cubicBezTo>
                      <a:pt x="10" y="4"/>
                      <a:pt x="10" y="4"/>
                      <a:pt x="10" y="4"/>
                    </a:cubicBezTo>
                    <a:cubicBezTo>
                      <a:pt x="11" y="4"/>
                      <a:pt x="11" y="4"/>
                      <a:pt x="11" y="4"/>
                    </a:cubicBezTo>
                    <a:cubicBezTo>
                      <a:pt x="11" y="4"/>
                      <a:pt x="11" y="5"/>
                      <a:pt x="10" y="5"/>
                    </a:cubicBezTo>
                    <a:close/>
                    <a:moveTo>
                      <a:pt x="10" y="3"/>
                    </a:moveTo>
                    <a:cubicBezTo>
                      <a:pt x="10" y="3"/>
                      <a:pt x="10" y="2"/>
                      <a:pt x="10" y="2"/>
                    </a:cubicBezTo>
                    <a:cubicBezTo>
                      <a:pt x="10" y="2"/>
                      <a:pt x="10" y="2"/>
                      <a:pt x="10" y="2"/>
                    </a:cubicBezTo>
                    <a:cubicBezTo>
                      <a:pt x="11" y="2"/>
                      <a:pt x="11" y="2"/>
                      <a:pt x="11" y="2"/>
                    </a:cubicBezTo>
                    <a:cubicBezTo>
                      <a:pt x="11" y="2"/>
                      <a:pt x="11" y="3"/>
                      <a:pt x="10" y="3"/>
                    </a:cubicBezTo>
                    <a:close/>
                    <a:moveTo>
                      <a:pt x="12" y="6"/>
                    </a:moveTo>
                    <a:cubicBezTo>
                      <a:pt x="11" y="6"/>
                      <a:pt x="11" y="6"/>
                      <a:pt x="11" y="6"/>
                    </a:cubicBezTo>
                    <a:cubicBezTo>
                      <a:pt x="11" y="5"/>
                      <a:pt x="11" y="5"/>
                      <a:pt x="11" y="5"/>
                    </a:cubicBezTo>
                    <a:cubicBezTo>
                      <a:pt x="12" y="5"/>
                      <a:pt x="12" y="5"/>
                      <a:pt x="12" y="5"/>
                    </a:cubicBezTo>
                    <a:lnTo>
                      <a:pt x="12" y="6"/>
                    </a:lnTo>
                    <a:close/>
                    <a:moveTo>
                      <a:pt x="12" y="4"/>
                    </a:moveTo>
                    <a:cubicBezTo>
                      <a:pt x="11" y="4"/>
                      <a:pt x="11" y="4"/>
                      <a:pt x="11" y="4"/>
                    </a:cubicBezTo>
                    <a:cubicBezTo>
                      <a:pt x="11" y="4"/>
                      <a:pt x="11" y="4"/>
                      <a:pt x="11" y="4"/>
                    </a:cubicBezTo>
                    <a:cubicBezTo>
                      <a:pt x="12" y="3"/>
                      <a:pt x="12" y="3"/>
                      <a:pt x="12" y="3"/>
                    </a:cubicBezTo>
                    <a:lnTo>
                      <a:pt x="12" y="4"/>
                    </a:lnTo>
                    <a:close/>
                    <a:moveTo>
                      <a:pt x="24" y="6"/>
                    </a:moveTo>
                    <a:cubicBezTo>
                      <a:pt x="13" y="6"/>
                      <a:pt x="13" y="6"/>
                      <a:pt x="13" y="6"/>
                    </a:cubicBezTo>
                    <a:cubicBezTo>
                      <a:pt x="13" y="4"/>
                      <a:pt x="13" y="4"/>
                      <a:pt x="13" y="4"/>
                    </a:cubicBezTo>
                    <a:cubicBezTo>
                      <a:pt x="24" y="4"/>
                      <a:pt x="24" y="4"/>
                      <a:pt x="24" y="4"/>
                    </a:cubicBezTo>
                    <a:lnTo>
                      <a:pt x="24" y="6"/>
                    </a:lnTo>
                    <a:close/>
                    <a:moveTo>
                      <a:pt x="24" y="3"/>
                    </a:moveTo>
                    <a:cubicBezTo>
                      <a:pt x="13" y="3"/>
                      <a:pt x="13" y="3"/>
                      <a:pt x="13" y="3"/>
                    </a:cubicBezTo>
                    <a:cubicBezTo>
                      <a:pt x="13" y="1"/>
                      <a:pt x="13" y="1"/>
                      <a:pt x="13" y="1"/>
                    </a:cubicBezTo>
                    <a:cubicBezTo>
                      <a:pt x="24" y="1"/>
                      <a:pt x="24" y="1"/>
                      <a:pt x="24" y="1"/>
                    </a:cubicBezTo>
                    <a:lnTo>
                      <a:pt x="2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sz="1800">
                  <a:cs typeface="Arial" panose="020B0604020202020204" pitchFamily="34" charset="0"/>
                </a:endParaRPr>
              </a:p>
            </p:txBody>
          </p:sp>
        </p:grpSp>
      </p:grpSp>
      <p:grpSp>
        <p:nvGrpSpPr>
          <p:cNvPr id="147" name="Group 146">
            <a:extLst>
              <a:ext uri="{FF2B5EF4-FFF2-40B4-BE49-F238E27FC236}">
                <a16:creationId xmlns:a16="http://schemas.microsoft.com/office/drawing/2014/main" id="{ED6B6F83-3B2A-4242-873D-BCDE08E65A20}"/>
              </a:ext>
            </a:extLst>
          </p:cNvPr>
          <p:cNvGrpSpPr/>
          <p:nvPr/>
        </p:nvGrpSpPr>
        <p:grpSpPr>
          <a:xfrm>
            <a:off x="4311911" y="1090166"/>
            <a:ext cx="519273" cy="519273"/>
            <a:chOff x="4864375" y="1291169"/>
            <a:chExt cx="429151" cy="429151"/>
          </a:xfrm>
        </p:grpSpPr>
        <p:sp>
          <p:nvSpPr>
            <p:cNvPr id="148" name="Oval 147">
              <a:extLst>
                <a:ext uri="{FF2B5EF4-FFF2-40B4-BE49-F238E27FC236}">
                  <a16:creationId xmlns:a16="http://schemas.microsoft.com/office/drawing/2014/main" id="{846CD6C3-1EEA-4E8F-91D4-03763BA30B02}"/>
                </a:ext>
              </a:extLst>
            </p:cNvPr>
            <p:cNvSpPr/>
            <p:nvPr/>
          </p:nvSpPr>
          <p:spPr>
            <a:xfrm>
              <a:off x="4864375" y="1291169"/>
              <a:ext cx="429151" cy="4291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Arial" panose="020B0604020202020204" pitchFamily="34" charset="0"/>
              </a:endParaRPr>
            </a:p>
          </p:txBody>
        </p:sp>
        <p:grpSp>
          <p:nvGrpSpPr>
            <p:cNvPr id="149" name="Group 136">
              <a:extLst>
                <a:ext uri="{FF2B5EF4-FFF2-40B4-BE49-F238E27FC236}">
                  <a16:creationId xmlns:a16="http://schemas.microsoft.com/office/drawing/2014/main" id="{2AAB51E0-D10C-47A3-8F9A-40C87633FF6D}"/>
                </a:ext>
              </a:extLst>
            </p:cNvPr>
            <p:cNvGrpSpPr>
              <a:grpSpLocks/>
            </p:cNvGrpSpPr>
            <p:nvPr/>
          </p:nvGrpSpPr>
          <p:grpSpPr bwMode="auto">
            <a:xfrm>
              <a:off x="4956860" y="1377248"/>
              <a:ext cx="244182" cy="256992"/>
              <a:chOff x="4510653" y="1940151"/>
              <a:chExt cx="211137" cy="222249"/>
            </a:xfrm>
            <a:solidFill>
              <a:schemeClr val="bg1"/>
            </a:solidFill>
          </p:grpSpPr>
          <p:sp>
            <p:nvSpPr>
              <p:cNvPr id="150" name="Rectangle 218">
                <a:extLst>
                  <a:ext uri="{FF2B5EF4-FFF2-40B4-BE49-F238E27FC236}">
                    <a16:creationId xmlns:a16="http://schemas.microsoft.com/office/drawing/2014/main" id="{4A8DF0FA-7C0D-4FA0-8137-244F54B9246E}"/>
                  </a:ext>
                </a:extLst>
              </p:cNvPr>
              <p:cNvSpPr>
                <a:spLocks noChangeArrowheads="1"/>
              </p:cNvSpPr>
              <p:nvPr/>
            </p:nvSpPr>
            <p:spPr bwMode="auto">
              <a:xfrm>
                <a:off x="4553515" y="2048101"/>
                <a:ext cx="254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151" name="Rectangle 219">
                <a:extLst>
                  <a:ext uri="{FF2B5EF4-FFF2-40B4-BE49-F238E27FC236}">
                    <a16:creationId xmlns:a16="http://schemas.microsoft.com/office/drawing/2014/main" id="{377CBC5A-6F25-4D88-8CE9-2D9FDF1EA68D}"/>
                  </a:ext>
                </a:extLst>
              </p:cNvPr>
              <p:cNvSpPr>
                <a:spLocks noChangeArrowheads="1"/>
              </p:cNvSpPr>
              <p:nvPr/>
            </p:nvSpPr>
            <p:spPr bwMode="auto">
              <a:xfrm>
                <a:off x="4656703" y="2048101"/>
                <a:ext cx="206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152" name="Freeform 220">
                <a:extLst>
                  <a:ext uri="{FF2B5EF4-FFF2-40B4-BE49-F238E27FC236}">
                    <a16:creationId xmlns:a16="http://schemas.microsoft.com/office/drawing/2014/main" id="{BA608675-3EEE-45E3-A9C7-CB9577D60290}"/>
                  </a:ext>
                </a:extLst>
              </p:cNvPr>
              <p:cNvSpPr>
                <a:spLocks/>
              </p:cNvSpPr>
              <p:nvPr/>
            </p:nvSpPr>
            <p:spPr bwMode="auto">
              <a:xfrm>
                <a:off x="4596378" y="1970313"/>
                <a:ext cx="38100" cy="19050"/>
              </a:xfrm>
              <a:custGeom>
                <a:avLst/>
                <a:gdLst>
                  <a:gd name="T0" fmla="*/ 2147483647 w 12"/>
                  <a:gd name="T1" fmla="*/ 2147483647 h 6"/>
                  <a:gd name="T2" fmla="*/ 2147483647 w 12"/>
                  <a:gd name="T3" fmla="*/ 0 h 6"/>
                  <a:gd name="T4" fmla="*/ 2147483647 w 12"/>
                  <a:gd name="T5" fmla="*/ 2147483647 h 6"/>
                  <a:gd name="T6" fmla="*/ 0 w 12"/>
                  <a:gd name="T7" fmla="*/ 0 h 6"/>
                  <a:gd name="T8" fmla="*/ 0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12" y="3"/>
                    </a:moveTo>
                    <a:cubicBezTo>
                      <a:pt x="12" y="0"/>
                      <a:pt x="12" y="0"/>
                      <a:pt x="12" y="0"/>
                    </a:cubicBezTo>
                    <a:cubicBezTo>
                      <a:pt x="12" y="2"/>
                      <a:pt x="10" y="3"/>
                      <a:pt x="6" y="3"/>
                    </a:cubicBezTo>
                    <a:cubicBezTo>
                      <a:pt x="3" y="3"/>
                      <a:pt x="0" y="2"/>
                      <a:pt x="0" y="0"/>
                    </a:cubicBezTo>
                    <a:cubicBezTo>
                      <a:pt x="0" y="3"/>
                      <a:pt x="0" y="3"/>
                      <a:pt x="0" y="3"/>
                    </a:cubicBezTo>
                    <a:cubicBezTo>
                      <a:pt x="0" y="5"/>
                      <a:pt x="3" y="6"/>
                      <a:pt x="6" y="6"/>
                    </a:cubicBezTo>
                    <a:cubicBezTo>
                      <a:pt x="10" y="6"/>
                      <a:pt x="12" y="5"/>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3" name="Freeform 221">
                <a:extLst>
                  <a:ext uri="{FF2B5EF4-FFF2-40B4-BE49-F238E27FC236}">
                    <a16:creationId xmlns:a16="http://schemas.microsoft.com/office/drawing/2014/main" id="{4A646C0B-197E-496D-9C33-88EAF9537222}"/>
                  </a:ext>
                </a:extLst>
              </p:cNvPr>
              <p:cNvSpPr>
                <a:spLocks/>
              </p:cNvSpPr>
              <p:nvPr/>
            </p:nvSpPr>
            <p:spPr bwMode="auto">
              <a:xfrm>
                <a:off x="4596378" y="1960788"/>
                <a:ext cx="38100" cy="15875"/>
              </a:xfrm>
              <a:custGeom>
                <a:avLst/>
                <a:gdLst>
                  <a:gd name="T0" fmla="*/ 2147483647 w 12"/>
                  <a:gd name="T1" fmla="*/ 0 h 5"/>
                  <a:gd name="T2" fmla="*/ 2147483647 w 12"/>
                  <a:gd name="T3" fmla="*/ 2147483647 h 5"/>
                  <a:gd name="T4" fmla="*/ 0 w 12"/>
                  <a:gd name="T5" fmla="*/ 0 h 5"/>
                  <a:gd name="T6" fmla="*/ 0 w 12"/>
                  <a:gd name="T7" fmla="*/ 2147483647 h 5"/>
                  <a:gd name="T8" fmla="*/ 2147483647 w 12"/>
                  <a:gd name="T9" fmla="*/ 2147483647 h 5"/>
                  <a:gd name="T10" fmla="*/ 2147483647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
                    <a:moveTo>
                      <a:pt x="12" y="0"/>
                    </a:moveTo>
                    <a:cubicBezTo>
                      <a:pt x="12" y="1"/>
                      <a:pt x="10" y="2"/>
                      <a:pt x="6" y="2"/>
                    </a:cubicBezTo>
                    <a:cubicBezTo>
                      <a:pt x="3" y="2"/>
                      <a:pt x="0" y="1"/>
                      <a:pt x="0" y="0"/>
                    </a:cubicBezTo>
                    <a:cubicBezTo>
                      <a:pt x="0" y="3"/>
                      <a:pt x="0" y="3"/>
                      <a:pt x="0" y="3"/>
                    </a:cubicBezTo>
                    <a:cubicBezTo>
                      <a:pt x="0" y="4"/>
                      <a:pt x="3" y="5"/>
                      <a:pt x="6" y="5"/>
                    </a:cubicBezTo>
                    <a:cubicBezTo>
                      <a:pt x="10" y="5"/>
                      <a:pt x="12" y="4"/>
                      <a:pt x="12" y="3"/>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4" name="Freeform 222">
                <a:extLst>
                  <a:ext uri="{FF2B5EF4-FFF2-40B4-BE49-F238E27FC236}">
                    <a16:creationId xmlns:a16="http://schemas.microsoft.com/office/drawing/2014/main" id="{C98E3D4C-9340-4A1E-B11A-1D188CFA619A}"/>
                  </a:ext>
                </a:extLst>
              </p:cNvPr>
              <p:cNvSpPr>
                <a:spLocks noEditPoints="1"/>
              </p:cNvSpPr>
              <p:nvPr/>
            </p:nvSpPr>
            <p:spPr bwMode="auto">
              <a:xfrm>
                <a:off x="4596378" y="1940151"/>
                <a:ext cx="38100" cy="23813"/>
              </a:xfrm>
              <a:custGeom>
                <a:avLst/>
                <a:gdLst>
                  <a:gd name="T0" fmla="*/ 0 w 12"/>
                  <a:gd name="T1" fmla="*/ 2147483647 h 8"/>
                  <a:gd name="T2" fmla="*/ 2147483647 w 12"/>
                  <a:gd name="T3" fmla="*/ 2147483647 h 8"/>
                  <a:gd name="T4" fmla="*/ 2147483647 w 12"/>
                  <a:gd name="T5" fmla="*/ 2147483647 h 8"/>
                  <a:gd name="T6" fmla="*/ 2147483647 w 12"/>
                  <a:gd name="T7" fmla="*/ 2147483647 h 8"/>
                  <a:gd name="T8" fmla="*/ 2147483647 w 12"/>
                  <a:gd name="T9" fmla="*/ 0 h 8"/>
                  <a:gd name="T10" fmla="*/ 0 w 12"/>
                  <a:gd name="T11" fmla="*/ 2147483647 h 8"/>
                  <a:gd name="T12" fmla="*/ 0 w 12"/>
                  <a:gd name="T13" fmla="*/ 2147483647 h 8"/>
                  <a:gd name="T14" fmla="*/ 0 w 12"/>
                  <a:gd name="T15" fmla="*/ 2147483647 h 8"/>
                  <a:gd name="T16" fmla="*/ 2147483647 w 12"/>
                  <a:gd name="T17" fmla="*/ 2147483647 h 8"/>
                  <a:gd name="T18" fmla="*/ 2147483647 w 12"/>
                  <a:gd name="T19" fmla="*/ 2147483647 h 8"/>
                  <a:gd name="T20" fmla="*/ 2147483647 w 12"/>
                  <a:gd name="T21" fmla="*/ 2147483647 h 8"/>
                  <a:gd name="T22" fmla="*/ 0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0" y="6"/>
                    </a:moveTo>
                    <a:cubicBezTo>
                      <a:pt x="0" y="7"/>
                      <a:pt x="3" y="8"/>
                      <a:pt x="6" y="8"/>
                    </a:cubicBezTo>
                    <a:cubicBezTo>
                      <a:pt x="10" y="8"/>
                      <a:pt x="12" y="7"/>
                      <a:pt x="12" y="6"/>
                    </a:cubicBezTo>
                    <a:cubicBezTo>
                      <a:pt x="12" y="3"/>
                      <a:pt x="12" y="3"/>
                      <a:pt x="12" y="3"/>
                    </a:cubicBezTo>
                    <a:cubicBezTo>
                      <a:pt x="12" y="2"/>
                      <a:pt x="10" y="0"/>
                      <a:pt x="6" y="0"/>
                    </a:cubicBezTo>
                    <a:cubicBezTo>
                      <a:pt x="3" y="0"/>
                      <a:pt x="0" y="2"/>
                      <a:pt x="0" y="3"/>
                    </a:cubicBezTo>
                    <a:cubicBezTo>
                      <a:pt x="0" y="3"/>
                      <a:pt x="0" y="3"/>
                      <a:pt x="0" y="3"/>
                    </a:cubicBezTo>
                    <a:lnTo>
                      <a:pt x="0" y="6"/>
                    </a:lnTo>
                    <a:close/>
                    <a:moveTo>
                      <a:pt x="6" y="1"/>
                    </a:moveTo>
                    <a:cubicBezTo>
                      <a:pt x="10" y="1"/>
                      <a:pt x="12" y="2"/>
                      <a:pt x="12" y="3"/>
                    </a:cubicBezTo>
                    <a:cubicBezTo>
                      <a:pt x="12" y="4"/>
                      <a:pt x="10" y="5"/>
                      <a:pt x="6" y="5"/>
                    </a:cubicBezTo>
                    <a:cubicBezTo>
                      <a:pt x="3" y="5"/>
                      <a:pt x="0" y="4"/>
                      <a:pt x="0" y="3"/>
                    </a:cubicBezTo>
                    <a:cubicBezTo>
                      <a:pt x="0" y="2"/>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5" name="Freeform 223">
                <a:extLst>
                  <a:ext uri="{FF2B5EF4-FFF2-40B4-BE49-F238E27FC236}">
                    <a16:creationId xmlns:a16="http://schemas.microsoft.com/office/drawing/2014/main" id="{0ED63D40-E865-44FD-B452-299CC650085F}"/>
                  </a:ext>
                </a:extLst>
              </p:cNvPr>
              <p:cNvSpPr>
                <a:spLocks noEditPoints="1"/>
              </p:cNvSpPr>
              <p:nvPr/>
            </p:nvSpPr>
            <p:spPr bwMode="auto">
              <a:xfrm>
                <a:off x="4599553" y="1943326"/>
                <a:ext cx="34925" cy="12700"/>
              </a:xfrm>
              <a:custGeom>
                <a:avLst/>
                <a:gdLst>
                  <a:gd name="T0" fmla="*/ 2147483647 w 11"/>
                  <a:gd name="T1" fmla="*/ 2147483647 h 4"/>
                  <a:gd name="T2" fmla="*/ 2147483647 w 11"/>
                  <a:gd name="T3" fmla="*/ 2147483647 h 4"/>
                  <a:gd name="T4" fmla="*/ 2147483647 w 11"/>
                  <a:gd name="T5" fmla="*/ 0 h 4"/>
                  <a:gd name="T6" fmla="*/ 0 w 11"/>
                  <a:gd name="T7" fmla="*/ 2147483647 h 4"/>
                  <a:gd name="T8" fmla="*/ 2147483647 w 11"/>
                  <a:gd name="T9" fmla="*/ 2147483647 h 4"/>
                  <a:gd name="T10" fmla="*/ 2147483647 w 11"/>
                  <a:gd name="T11" fmla="*/ 0 h 4"/>
                  <a:gd name="T12" fmla="*/ 2147483647 w 11"/>
                  <a:gd name="T13" fmla="*/ 2147483647 h 4"/>
                  <a:gd name="T14" fmla="*/ 2147483647 w 11"/>
                  <a:gd name="T15" fmla="*/ 2147483647 h 4"/>
                  <a:gd name="T16" fmla="*/ 0 w 11"/>
                  <a:gd name="T17" fmla="*/ 2147483647 h 4"/>
                  <a:gd name="T18" fmla="*/ 2147483647 w 1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4"/>
                    </a:moveTo>
                    <a:cubicBezTo>
                      <a:pt x="8" y="4"/>
                      <a:pt x="11" y="3"/>
                      <a:pt x="11" y="2"/>
                    </a:cubicBezTo>
                    <a:cubicBezTo>
                      <a:pt x="11" y="1"/>
                      <a:pt x="8" y="0"/>
                      <a:pt x="5" y="0"/>
                    </a:cubicBezTo>
                    <a:cubicBezTo>
                      <a:pt x="2" y="0"/>
                      <a:pt x="0" y="1"/>
                      <a:pt x="0" y="2"/>
                    </a:cubicBezTo>
                    <a:cubicBezTo>
                      <a:pt x="0" y="3"/>
                      <a:pt x="2" y="4"/>
                      <a:pt x="5" y="4"/>
                    </a:cubicBezTo>
                    <a:close/>
                    <a:moveTo>
                      <a:pt x="5" y="0"/>
                    </a:moveTo>
                    <a:cubicBezTo>
                      <a:pt x="8" y="0"/>
                      <a:pt x="10" y="1"/>
                      <a:pt x="10" y="2"/>
                    </a:cubicBezTo>
                    <a:cubicBezTo>
                      <a:pt x="10" y="3"/>
                      <a:pt x="8" y="4"/>
                      <a:pt x="5" y="4"/>
                    </a:cubicBezTo>
                    <a:cubicBezTo>
                      <a:pt x="3" y="4"/>
                      <a:pt x="0" y="3"/>
                      <a:pt x="0" y="2"/>
                    </a:cubicBezTo>
                    <a:cubicBezTo>
                      <a:pt x="0" y="1"/>
                      <a:pt x="3"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6" name="Freeform 224">
                <a:extLst>
                  <a:ext uri="{FF2B5EF4-FFF2-40B4-BE49-F238E27FC236}">
                    <a16:creationId xmlns:a16="http://schemas.microsoft.com/office/drawing/2014/main" id="{B5C38F80-E2ED-4F6C-9B70-8E74D08AA71E}"/>
                  </a:ext>
                </a:extLst>
              </p:cNvPr>
              <p:cNvSpPr>
                <a:spLocks/>
              </p:cNvSpPr>
              <p:nvPr/>
            </p:nvSpPr>
            <p:spPr bwMode="auto">
              <a:xfrm>
                <a:off x="4510653" y="2057626"/>
                <a:ext cx="39688"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7" y="2"/>
                    </a:moveTo>
                    <a:cubicBezTo>
                      <a:pt x="3" y="2"/>
                      <a:pt x="0" y="1"/>
                      <a:pt x="0" y="0"/>
                    </a:cubicBezTo>
                    <a:cubicBezTo>
                      <a:pt x="0" y="3"/>
                      <a:pt x="0" y="3"/>
                      <a:pt x="0" y="3"/>
                    </a:cubicBezTo>
                    <a:cubicBezTo>
                      <a:pt x="0" y="4"/>
                      <a:pt x="3" y="5"/>
                      <a:pt x="7" y="5"/>
                    </a:cubicBezTo>
                    <a:cubicBezTo>
                      <a:pt x="10" y="5"/>
                      <a:pt x="13" y="4"/>
                      <a:pt x="13" y="3"/>
                    </a:cubicBezTo>
                    <a:cubicBezTo>
                      <a:pt x="13" y="0"/>
                      <a:pt x="13" y="0"/>
                      <a:pt x="13" y="0"/>
                    </a:cubicBezTo>
                    <a:cubicBezTo>
                      <a:pt x="13" y="1"/>
                      <a:pt x="10"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7" name="Freeform 225">
                <a:extLst>
                  <a:ext uri="{FF2B5EF4-FFF2-40B4-BE49-F238E27FC236}">
                    <a16:creationId xmlns:a16="http://schemas.microsoft.com/office/drawing/2014/main" id="{93AD89BD-E5E0-40CF-93AB-159FCF617177}"/>
                  </a:ext>
                </a:extLst>
              </p:cNvPr>
              <p:cNvSpPr>
                <a:spLocks/>
              </p:cNvSpPr>
              <p:nvPr/>
            </p:nvSpPr>
            <p:spPr bwMode="auto">
              <a:xfrm>
                <a:off x="4510653" y="2044926"/>
                <a:ext cx="39688" cy="19050"/>
              </a:xfrm>
              <a:custGeom>
                <a:avLst/>
                <a:gdLst>
                  <a:gd name="T0" fmla="*/ 2147483647 w 13"/>
                  <a:gd name="T1" fmla="*/ 2147483647 h 6"/>
                  <a:gd name="T2" fmla="*/ 0 w 13"/>
                  <a:gd name="T3" fmla="*/ 0 h 6"/>
                  <a:gd name="T4" fmla="*/ 0 w 13"/>
                  <a:gd name="T5" fmla="*/ 2147483647 h 6"/>
                  <a:gd name="T6" fmla="*/ 2147483647 w 13"/>
                  <a:gd name="T7" fmla="*/ 2147483647 h 6"/>
                  <a:gd name="T8" fmla="*/ 2147483647 w 13"/>
                  <a:gd name="T9" fmla="*/ 2147483647 h 6"/>
                  <a:gd name="T10" fmla="*/ 2147483647 w 13"/>
                  <a:gd name="T11" fmla="*/ 0 h 6"/>
                  <a:gd name="T12" fmla="*/ 2147483647 w 1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7" y="3"/>
                    </a:moveTo>
                    <a:cubicBezTo>
                      <a:pt x="3" y="3"/>
                      <a:pt x="0" y="2"/>
                      <a:pt x="0" y="0"/>
                    </a:cubicBezTo>
                    <a:cubicBezTo>
                      <a:pt x="0" y="3"/>
                      <a:pt x="0" y="3"/>
                      <a:pt x="0" y="3"/>
                    </a:cubicBezTo>
                    <a:cubicBezTo>
                      <a:pt x="0" y="5"/>
                      <a:pt x="3" y="6"/>
                      <a:pt x="7" y="6"/>
                    </a:cubicBezTo>
                    <a:cubicBezTo>
                      <a:pt x="10" y="6"/>
                      <a:pt x="13" y="5"/>
                      <a:pt x="13" y="3"/>
                    </a:cubicBezTo>
                    <a:cubicBezTo>
                      <a:pt x="13" y="0"/>
                      <a:pt x="13" y="0"/>
                      <a:pt x="13" y="0"/>
                    </a:cubicBezTo>
                    <a:cubicBezTo>
                      <a:pt x="13" y="2"/>
                      <a:pt x="10"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8" name="Freeform 226">
                <a:extLst>
                  <a:ext uri="{FF2B5EF4-FFF2-40B4-BE49-F238E27FC236}">
                    <a16:creationId xmlns:a16="http://schemas.microsoft.com/office/drawing/2014/main" id="{973F84E7-2A71-4100-9709-6F7E2F8C7198}"/>
                  </a:ext>
                </a:extLst>
              </p:cNvPr>
              <p:cNvSpPr>
                <a:spLocks noEditPoints="1"/>
              </p:cNvSpPr>
              <p:nvPr/>
            </p:nvSpPr>
            <p:spPr bwMode="auto">
              <a:xfrm>
                <a:off x="4510653" y="2025876"/>
                <a:ext cx="39688"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2147483647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7" y="0"/>
                    </a:moveTo>
                    <a:cubicBezTo>
                      <a:pt x="3" y="0"/>
                      <a:pt x="0" y="1"/>
                      <a:pt x="0" y="3"/>
                    </a:cubicBezTo>
                    <a:cubicBezTo>
                      <a:pt x="0" y="3"/>
                      <a:pt x="0" y="3"/>
                      <a:pt x="0" y="3"/>
                    </a:cubicBezTo>
                    <a:cubicBezTo>
                      <a:pt x="0" y="6"/>
                      <a:pt x="0" y="6"/>
                      <a:pt x="0" y="6"/>
                    </a:cubicBezTo>
                    <a:cubicBezTo>
                      <a:pt x="0" y="7"/>
                      <a:pt x="3" y="8"/>
                      <a:pt x="7" y="8"/>
                    </a:cubicBezTo>
                    <a:cubicBezTo>
                      <a:pt x="10" y="8"/>
                      <a:pt x="13" y="7"/>
                      <a:pt x="13" y="6"/>
                    </a:cubicBezTo>
                    <a:cubicBezTo>
                      <a:pt x="13" y="3"/>
                      <a:pt x="13" y="3"/>
                      <a:pt x="13" y="3"/>
                    </a:cubicBezTo>
                    <a:cubicBezTo>
                      <a:pt x="13" y="1"/>
                      <a:pt x="10" y="0"/>
                      <a:pt x="7" y="0"/>
                    </a:cubicBezTo>
                    <a:close/>
                    <a:moveTo>
                      <a:pt x="7" y="5"/>
                    </a:moveTo>
                    <a:cubicBezTo>
                      <a:pt x="3" y="5"/>
                      <a:pt x="1" y="4"/>
                      <a:pt x="1" y="3"/>
                    </a:cubicBezTo>
                    <a:cubicBezTo>
                      <a:pt x="1" y="1"/>
                      <a:pt x="3" y="0"/>
                      <a:pt x="7" y="0"/>
                    </a:cubicBezTo>
                    <a:cubicBezTo>
                      <a:pt x="10" y="0"/>
                      <a:pt x="13" y="1"/>
                      <a:pt x="13" y="3"/>
                    </a:cubicBezTo>
                    <a:cubicBezTo>
                      <a:pt x="13" y="4"/>
                      <a:pt x="10"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59" name="Freeform 227">
                <a:extLst>
                  <a:ext uri="{FF2B5EF4-FFF2-40B4-BE49-F238E27FC236}">
                    <a16:creationId xmlns:a16="http://schemas.microsoft.com/office/drawing/2014/main" id="{4A206D7E-4378-4F87-8857-2CACE35CECB7}"/>
                  </a:ext>
                </a:extLst>
              </p:cNvPr>
              <p:cNvSpPr>
                <a:spLocks noEditPoints="1"/>
              </p:cNvSpPr>
              <p:nvPr/>
            </p:nvSpPr>
            <p:spPr bwMode="auto">
              <a:xfrm>
                <a:off x="4513828" y="2025876"/>
                <a:ext cx="33338"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6" y="0"/>
                    </a:moveTo>
                    <a:cubicBezTo>
                      <a:pt x="2" y="0"/>
                      <a:pt x="0" y="1"/>
                      <a:pt x="0" y="3"/>
                    </a:cubicBezTo>
                    <a:cubicBezTo>
                      <a:pt x="0" y="4"/>
                      <a:pt x="2" y="5"/>
                      <a:pt x="6" y="5"/>
                    </a:cubicBezTo>
                    <a:cubicBezTo>
                      <a:pt x="9" y="5"/>
                      <a:pt x="11" y="4"/>
                      <a:pt x="11" y="3"/>
                    </a:cubicBezTo>
                    <a:cubicBezTo>
                      <a:pt x="11" y="1"/>
                      <a:pt x="9" y="0"/>
                      <a:pt x="6" y="0"/>
                    </a:cubicBezTo>
                    <a:close/>
                    <a:moveTo>
                      <a:pt x="6" y="4"/>
                    </a:moveTo>
                    <a:cubicBezTo>
                      <a:pt x="3" y="4"/>
                      <a:pt x="1" y="4"/>
                      <a:pt x="1" y="3"/>
                    </a:cubicBezTo>
                    <a:cubicBezTo>
                      <a:pt x="1" y="1"/>
                      <a:pt x="3" y="1"/>
                      <a:pt x="6" y="1"/>
                    </a:cubicBezTo>
                    <a:cubicBezTo>
                      <a:pt x="8" y="1"/>
                      <a:pt x="10" y="1"/>
                      <a:pt x="10" y="3"/>
                    </a:cubicBezTo>
                    <a:cubicBezTo>
                      <a:pt x="10" y="4"/>
                      <a:pt x="8"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0" name="Freeform 228">
                <a:extLst>
                  <a:ext uri="{FF2B5EF4-FFF2-40B4-BE49-F238E27FC236}">
                    <a16:creationId xmlns:a16="http://schemas.microsoft.com/office/drawing/2014/main" id="{D5EBDA41-53CE-4721-9006-42CDDDD33CC6}"/>
                  </a:ext>
                </a:extLst>
              </p:cNvPr>
              <p:cNvSpPr>
                <a:spLocks/>
              </p:cNvSpPr>
              <p:nvPr/>
            </p:nvSpPr>
            <p:spPr bwMode="auto">
              <a:xfrm>
                <a:off x="4596378" y="2144937"/>
                <a:ext cx="38100" cy="17463"/>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1" name="Freeform 229">
                <a:extLst>
                  <a:ext uri="{FF2B5EF4-FFF2-40B4-BE49-F238E27FC236}">
                    <a16:creationId xmlns:a16="http://schemas.microsoft.com/office/drawing/2014/main" id="{6849F92B-F7F0-4638-836F-B4500E0F9BE9}"/>
                  </a:ext>
                </a:extLst>
              </p:cNvPr>
              <p:cNvSpPr>
                <a:spLocks/>
              </p:cNvSpPr>
              <p:nvPr/>
            </p:nvSpPr>
            <p:spPr bwMode="auto">
              <a:xfrm>
                <a:off x="4596378" y="2132237"/>
                <a:ext cx="38100" cy="19050"/>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2" name="Freeform 230">
                <a:extLst>
                  <a:ext uri="{FF2B5EF4-FFF2-40B4-BE49-F238E27FC236}">
                    <a16:creationId xmlns:a16="http://schemas.microsoft.com/office/drawing/2014/main" id="{5B36365A-BCB3-415F-801E-0E2315F8954A}"/>
                  </a:ext>
                </a:extLst>
              </p:cNvPr>
              <p:cNvSpPr>
                <a:spLocks noEditPoints="1"/>
              </p:cNvSpPr>
              <p:nvPr/>
            </p:nvSpPr>
            <p:spPr bwMode="auto">
              <a:xfrm>
                <a:off x="4596378" y="2113187"/>
                <a:ext cx="38100" cy="25400"/>
              </a:xfrm>
              <a:custGeom>
                <a:avLst/>
                <a:gdLst>
                  <a:gd name="T0" fmla="*/ 2147483647 w 12"/>
                  <a:gd name="T1" fmla="*/ 0 h 8"/>
                  <a:gd name="T2" fmla="*/ 0 w 12"/>
                  <a:gd name="T3" fmla="*/ 2147483647 h 8"/>
                  <a:gd name="T4" fmla="*/ 0 w 12"/>
                  <a:gd name="T5" fmla="*/ 2147483647 h 8"/>
                  <a:gd name="T6" fmla="*/ 0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2147483647 w 12"/>
                  <a:gd name="T17" fmla="*/ 2147483647 h 8"/>
                  <a:gd name="T18" fmla="*/ 0 w 12"/>
                  <a:gd name="T19" fmla="*/ 2147483647 h 8"/>
                  <a:gd name="T20" fmla="*/ 2147483647 w 12"/>
                  <a:gd name="T21" fmla="*/ 0 h 8"/>
                  <a:gd name="T22" fmla="*/ 2147483647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6" y="0"/>
                    </a:moveTo>
                    <a:cubicBezTo>
                      <a:pt x="3" y="0"/>
                      <a:pt x="0" y="1"/>
                      <a:pt x="0" y="3"/>
                    </a:cubicBezTo>
                    <a:cubicBezTo>
                      <a:pt x="0" y="3"/>
                      <a:pt x="0" y="3"/>
                      <a:pt x="0" y="3"/>
                    </a:cubicBezTo>
                    <a:cubicBezTo>
                      <a:pt x="0" y="6"/>
                      <a:pt x="0" y="6"/>
                      <a:pt x="0" y="6"/>
                    </a:cubicBezTo>
                    <a:cubicBezTo>
                      <a:pt x="0" y="7"/>
                      <a:pt x="3" y="8"/>
                      <a:pt x="6" y="8"/>
                    </a:cubicBezTo>
                    <a:cubicBezTo>
                      <a:pt x="10" y="8"/>
                      <a:pt x="12" y="7"/>
                      <a:pt x="12" y="6"/>
                    </a:cubicBezTo>
                    <a:cubicBezTo>
                      <a:pt x="12" y="3"/>
                      <a:pt x="12" y="3"/>
                      <a:pt x="12" y="3"/>
                    </a:cubicBezTo>
                    <a:cubicBezTo>
                      <a:pt x="12" y="1"/>
                      <a:pt x="10" y="0"/>
                      <a:pt x="6" y="0"/>
                    </a:cubicBezTo>
                    <a:close/>
                    <a:moveTo>
                      <a:pt x="6" y="5"/>
                    </a:moveTo>
                    <a:cubicBezTo>
                      <a:pt x="3" y="5"/>
                      <a:pt x="0" y="4"/>
                      <a:pt x="0" y="3"/>
                    </a:cubicBezTo>
                    <a:cubicBezTo>
                      <a:pt x="0" y="1"/>
                      <a:pt x="3" y="0"/>
                      <a:pt x="6" y="0"/>
                    </a:cubicBezTo>
                    <a:cubicBezTo>
                      <a:pt x="10" y="0"/>
                      <a:pt x="12" y="1"/>
                      <a:pt x="12" y="3"/>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3" name="Freeform 231">
                <a:extLst>
                  <a:ext uri="{FF2B5EF4-FFF2-40B4-BE49-F238E27FC236}">
                    <a16:creationId xmlns:a16="http://schemas.microsoft.com/office/drawing/2014/main" id="{2E5CCD74-65C6-4CB5-A2F1-161CC7E96EFD}"/>
                  </a:ext>
                </a:extLst>
              </p:cNvPr>
              <p:cNvSpPr>
                <a:spLocks noEditPoints="1"/>
              </p:cNvSpPr>
              <p:nvPr/>
            </p:nvSpPr>
            <p:spPr bwMode="auto">
              <a:xfrm>
                <a:off x="4599553" y="2113187"/>
                <a:ext cx="34925"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0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5" y="0"/>
                    </a:moveTo>
                    <a:cubicBezTo>
                      <a:pt x="2" y="0"/>
                      <a:pt x="0" y="1"/>
                      <a:pt x="0" y="3"/>
                    </a:cubicBezTo>
                    <a:cubicBezTo>
                      <a:pt x="0" y="4"/>
                      <a:pt x="2" y="5"/>
                      <a:pt x="5" y="5"/>
                    </a:cubicBezTo>
                    <a:cubicBezTo>
                      <a:pt x="8" y="5"/>
                      <a:pt x="11" y="4"/>
                      <a:pt x="11" y="3"/>
                    </a:cubicBezTo>
                    <a:cubicBezTo>
                      <a:pt x="11" y="1"/>
                      <a:pt x="8" y="0"/>
                      <a:pt x="5" y="0"/>
                    </a:cubicBezTo>
                    <a:close/>
                    <a:moveTo>
                      <a:pt x="5" y="5"/>
                    </a:moveTo>
                    <a:cubicBezTo>
                      <a:pt x="3" y="5"/>
                      <a:pt x="0" y="4"/>
                      <a:pt x="0" y="3"/>
                    </a:cubicBezTo>
                    <a:cubicBezTo>
                      <a:pt x="0" y="2"/>
                      <a:pt x="3" y="1"/>
                      <a:pt x="5" y="1"/>
                    </a:cubicBezTo>
                    <a:cubicBezTo>
                      <a:pt x="8" y="1"/>
                      <a:pt x="10" y="2"/>
                      <a:pt x="10" y="3"/>
                    </a:cubicBezTo>
                    <a:cubicBezTo>
                      <a:pt x="10" y="4"/>
                      <a:pt x="8"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4" name="Freeform 232">
                <a:extLst>
                  <a:ext uri="{FF2B5EF4-FFF2-40B4-BE49-F238E27FC236}">
                    <a16:creationId xmlns:a16="http://schemas.microsoft.com/office/drawing/2014/main" id="{9CC43BA6-8368-415F-8BFF-81041DF44696}"/>
                  </a:ext>
                </a:extLst>
              </p:cNvPr>
              <p:cNvSpPr>
                <a:spLocks/>
              </p:cNvSpPr>
              <p:nvPr/>
            </p:nvSpPr>
            <p:spPr bwMode="auto">
              <a:xfrm>
                <a:off x="4680515" y="20608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5" name="Freeform 233">
                <a:extLst>
                  <a:ext uri="{FF2B5EF4-FFF2-40B4-BE49-F238E27FC236}">
                    <a16:creationId xmlns:a16="http://schemas.microsoft.com/office/drawing/2014/main" id="{11FDB76C-F6E2-4F53-98AF-979DE9BA8594}"/>
                  </a:ext>
                </a:extLst>
              </p:cNvPr>
              <p:cNvSpPr>
                <a:spLocks/>
              </p:cNvSpPr>
              <p:nvPr/>
            </p:nvSpPr>
            <p:spPr bwMode="auto">
              <a:xfrm>
                <a:off x="4680515" y="20481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6" name="Freeform 234">
                <a:extLst>
                  <a:ext uri="{FF2B5EF4-FFF2-40B4-BE49-F238E27FC236}">
                    <a16:creationId xmlns:a16="http://schemas.microsoft.com/office/drawing/2014/main" id="{CD4C89E5-10DE-4CA1-9EEA-0E15B3D6DAE3}"/>
                  </a:ext>
                </a:extLst>
              </p:cNvPr>
              <p:cNvSpPr>
                <a:spLocks noEditPoints="1"/>
              </p:cNvSpPr>
              <p:nvPr/>
            </p:nvSpPr>
            <p:spPr bwMode="auto">
              <a:xfrm>
                <a:off x="4680515" y="2029051"/>
                <a:ext cx="41275"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0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6" y="0"/>
                    </a:moveTo>
                    <a:cubicBezTo>
                      <a:pt x="3" y="0"/>
                      <a:pt x="0" y="1"/>
                      <a:pt x="0" y="2"/>
                    </a:cubicBezTo>
                    <a:cubicBezTo>
                      <a:pt x="0" y="2"/>
                      <a:pt x="0" y="2"/>
                      <a:pt x="0" y="2"/>
                    </a:cubicBezTo>
                    <a:cubicBezTo>
                      <a:pt x="0" y="5"/>
                      <a:pt x="0" y="5"/>
                      <a:pt x="0" y="5"/>
                    </a:cubicBezTo>
                    <a:cubicBezTo>
                      <a:pt x="0" y="7"/>
                      <a:pt x="3" y="8"/>
                      <a:pt x="6" y="8"/>
                    </a:cubicBezTo>
                    <a:cubicBezTo>
                      <a:pt x="10" y="8"/>
                      <a:pt x="13" y="7"/>
                      <a:pt x="13" y="5"/>
                    </a:cubicBezTo>
                    <a:cubicBezTo>
                      <a:pt x="13" y="2"/>
                      <a:pt x="13" y="2"/>
                      <a:pt x="13" y="2"/>
                    </a:cubicBezTo>
                    <a:cubicBezTo>
                      <a:pt x="13" y="1"/>
                      <a:pt x="10" y="0"/>
                      <a:pt x="6" y="0"/>
                    </a:cubicBezTo>
                    <a:close/>
                    <a:moveTo>
                      <a:pt x="6" y="5"/>
                    </a:moveTo>
                    <a:cubicBezTo>
                      <a:pt x="3" y="5"/>
                      <a:pt x="0" y="4"/>
                      <a:pt x="0" y="2"/>
                    </a:cubicBezTo>
                    <a:cubicBezTo>
                      <a:pt x="0" y="1"/>
                      <a:pt x="3" y="0"/>
                      <a:pt x="6" y="0"/>
                    </a:cubicBezTo>
                    <a:cubicBezTo>
                      <a:pt x="10" y="0"/>
                      <a:pt x="12" y="1"/>
                      <a:pt x="12" y="2"/>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7" name="Freeform 235">
                <a:extLst>
                  <a:ext uri="{FF2B5EF4-FFF2-40B4-BE49-F238E27FC236}">
                    <a16:creationId xmlns:a16="http://schemas.microsoft.com/office/drawing/2014/main" id="{DDB6CAAC-0B46-42BD-8A6D-9B167F23896F}"/>
                  </a:ext>
                </a:extLst>
              </p:cNvPr>
              <p:cNvSpPr>
                <a:spLocks noEditPoints="1"/>
              </p:cNvSpPr>
              <p:nvPr/>
            </p:nvSpPr>
            <p:spPr bwMode="auto">
              <a:xfrm>
                <a:off x="4683690" y="2029051"/>
                <a:ext cx="34925" cy="12700"/>
              </a:xfrm>
              <a:custGeom>
                <a:avLst/>
                <a:gdLst>
                  <a:gd name="T0" fmla="*/ 2147483647 w 11"/>
                  <a:gd name="T1" fmla="*/ 0 h 4"/>
                  <a:gd name="T2" fmla="*/ 0 w 11"/>
                  <a:gd name="T3" fmla="*/ 2147483647 h 4"/>
                  <a:gd name="T4" fmla="*/ 2147483647 w 11"/>
                  <a:gd name="T5" fmla="*/ 2147483647 h 4"/>
                  <a:gd name="T6" fmla="*/ 2147483647 w 11"/>
                  <a:gd name="T7" fmla="*/ 2147483647 h 4"/>
                  <a:gd name="T8" fmla="*/ 2147483647 w 11"/>
                  <a:gd name="T9" fmla="*/ 0 h 4"/>
                  <a:gd name="T10" fmla="*/ 2147483647 w 11"/>
                  <a:gd name="T11" fmla="*/ 2147483647 h 4"/>
                  <a:gd name="T12" fmla="*/ 2147483647 w 11"/>
                  <a:gd name="T13" fmla="*/ 2147483647 h 4"/>
                  <a:gd name="T14" fmla="*/ 2147483647 w 11"/>
                  <a:gd name="T15" fmla="*/ 0 h 4"/>
                  <a:gd name="T16" fmla="*/ 2147483647 w 11"/>
                  <a:gd name="T17" fmla="*/ 2147483647 h 4"/>
                  <a:gd name="T18" fmla="*/ 2147483647 w 11"/>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0"/>
                    </a:moveTo>
                    <a:cubicBezTo>
                      <a:pt x="2" y="0"/>
                      <a:pt x="0" y="1"/>
                      <a:pt x="0" y="2"/>
                    </a:cubicBezTo>
                    <a:cubicBezTo>
                      <a:pt x="0" y="3"/>
                      <a:pt x="2" y="4"/>
                      <a:pt x="5" y="4"/>
                    </a:cubicBezTo>
                    <a:cubicBezTo>
                      <a:pt x="9" y="4"/>
                      <a:pt x="11" y="3"/>
                      <a:pt x="11" y="2"/>
                    </a:cubicBezTo>
                    <a:cubicBezTo>
                      <a:pt x="11" y="1"/>
                      <a:pt x="9" y="0"/>
                      <a:pt x="5" y="0"/>
                    </a:cubicBezTo>
                    <a:close/>
                    <a:moveTo>
                      <a:pt x="5" y="4"/>
                    </a:moveTo>
                    <a:cubicBezTo>
                      <a:pt x="3" y="4"/>
                      <a:pt x="1" y="3"/>
                      <a:pt x="1" y="2"/>
                    </a:cubicBezTo>
                    <a:cubicBezTo>
                      <a:pt x="1" y="1"/>
                      <a:pt x="3" y="0"/>
                      <a:pt x="5" y="0"/>
                    </a:cubicBezTo>
                    <a:cubicBezTo>
                      <a:pt x="8" y="0"/>
                      <a:pt x="10" y="1"/>
                      <a:pt x="10" y="2"/>
                    </a:cubicBezTo>
                    <a:cubicBezTo>
                      <a:pt x="10" y="3"/>
                      <a:pt x="8"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8" name="Freeform 236">
                <a:extLst>
                  <a:ext uri="{FF2B5EF4-FFF2-40B4-BE49-F238E27FC236}">
                    <a16:creationId xmlns:a16="http://schemas.microsoft.com/office/drawing/2014/main" id="{FC0FABB0-0E59-490C-91E4-3D5B67D0D242}"/>
                  </a:ext>
                </a:extLst>
              </p:cNvPr>
              <p:cNvSpPr>
                <a:spLocks/>
              </p:cNvSpPr>
              <p:nvPr/>
            </p:nvSpPr>
            <p:spPr bwMode="auto">
              <a:xfrm>
                <a:off x="4582090" y="2063976"/>
                <a:ext cx="71438" cy="30163"/>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69" name="Freeform 237">
                <a:extLst>
                  <a:ext uri="{FF2B5EF4-FFF2-40B4-BE49-F238E27FC236}">
                    <a16:creationId xmlns:a16="http://schemas.microsoft.com/office/drawing/2014/main" id="{47CCE9A4-294D-46EB-8291-E5946E644B9D}"/>
                  </a:ext>
                </a:extLst>
              </p:cNvPr>
              <p:cNvSpPr>
                <a:spLocks/>
              </p:cNvSpPr>
              <p:nvPr/>
            </p:nvSpPr>
            <p:spPr bwMode="auto">
              <a:xfrm>
                <a:off x="4582090" y="2041751"/>
                <a:ext cx="71438" cy="31750"/>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70" name="Freeform 238">
                <a:extLst>
                  <a:ext uri="{FF2B5EF4-FFF2-40B4-BE49-F238E27FC236}">
                    <a16:creationId xmlns:a16="http://schemas.microsoft.com/office/drawing/2014/main" id="{B2B420E0-E6DB-4F42-99EB-57A9B35306DF}"/>
                  </a:ext>
                </a:extLst>
              </p:cNvPr>
              <p:cNvSpPr>
                <a:spLocks noEditPoints="1"/>
              </p:cNvSpPr>
              <p:nvPr/>
            </p:nvSpPr>
            <p:spPr bwMode="auto">
              <a:xfrm>
                <a:off x="4582090" y="2008413"/>
                <a:ext cx="71438" cy="46038"/>
              </a:xfrm>
              <a:custGeom>
                <a:avLst/>
                <a:gdLst>
                  <a:gd name="T0" fmla="*/ 2147483647 w 23"/>
                  <a:gd name="T1" fmla="*/ 0 h 15"/>
                  <a:gd name="T2" fmla="*/ 0 w 23"/>
                  <a:gd name="T3" fmla="*/ 2147483647 h 15"/>
                  <a:gd name="T4" fmla="*/ 0 w 23"/>
                  <a:gd name="T5" fmla="*/ 2147483647 h 15"/>
                  <a:gd name="T6" fmla="*/ 0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0 h 15"/>
                  <a:gd name="T16" fmla="*/ 2147483647 w 23"/>
                  <a:gd name="T17" fmla="*/ 2147483647 h 15"/>
                  <a:gd name="T18" fmla="*/ 0 w 23"/>
                  <a:gd name="T19" fmla="*/ 2147483647 h 15"/>
                  <a:gd name="T20" fmla="*/ 2147483647 w 23"/>
                  <a:gd name="T21" fmla="*/ 0 h 15"/>
                  <a:gd name="T22" fmla="*/ 2147483647 w 23"/>
                  <a:gd name="T23" fmla="*/ 2147483647 h 15"/>
                  <a:gd name="T24" fmla="*/ 2147483647 w 23"/>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5">
                    <a:moveTo>
                      <a:pt x="11" y="0"/>
                    </a:moveTo>
                    <a:cubicBezTo>
                      <a:pt x="5" y="0"/>
                      <a:pt x="0" y="2"/>
                      <a:pt x="0" y="4"/>
                    </a:cubicBezTo>
                    <a:cubicBezTo>
                      <a:pt x="0" y="4"/>
                      <a:pt x="0" y="4"/>
                      <a:pt x="0" y="4"/>
                    </a:cubicBezTo>
                    <a:cubicBezTo>
                      <a:pt x="0" y="10"/>
                      <a:pt x="0" y="10"/>
                      <a:pt x="0" y="10"/>
                    </a:cubicBezTo>
                    <a:cubicBezTo>
                      <a:pt x="0" y="12"/>
                      <a:pt x="5" y="15"/>
                      <a:pt x="11" y="15"/>
                    </a:cubicBezTo>
                    <a:cubicBezTo>
                      <a:pt x="18" y="15"/>
                      <a:pt x="23" y="12"/>
                      <a:pt x="23" y="10"/>
                    </a:cubicBezTo>
                    <a:cubicBezTo>
                      <a:pt x="23" y="4"/>
                      <a:pt x="23" y="4"/>
                      <a:pt x="23" y="4"/>
                    </a:cubicBezTo>
                    <a:cubicBezTo>
                      <a:pt x="23" y="2"/>
                      <a:pt x="18" y="0"/>
                      <a:pt x="11" y="0"/>
                    </a:cubicBezTo>
                    <a:close/>
                    <a:moveTo>
                      <a:pt x="11" y="9"/>
                    </a:moveTo>
                    <a:cubicBezTo>
                      <a:pt x="5" y="9"/>
                      <a:pt x="0" y="7"/>
                      <a:pt x="0" y="4"/>
                    </a:cubicBezTo>
                    <a:cubicBezTo>
                      <a:pt x="0" y="2"/>
                      <a:pt x="5" y="0"/>
                      <a:pt x="11" y="0"/>
                    </a:cubicBezTo>
                    <a:cubicBezTo>
                      <a:pt x="17" y="0"/>
                      <a:pt x="23" y="2"/>
                      <a:pt x="23" y="4"/>
                    </a:cubicBezTo>
                    <a:cubicBezTo>
                      <a:pt x="23" y="7"/>
                      <a:pt x="17" y="9"/>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71" name="Freeform 239">
                <a:extLst>
                  <a:ext uri="{FF2B5EF4-FFF2-40B4-BE49-F238E27FC236}">
                    <a16:creationId xmlns:a16="http://schemas.microsoft.com/office/drawing/2014/main" id="{CFC2B3B1-2B4C-4455-85C1-1462DA649B28}"/>
                  </a:ext>
                </a:extLst>
              </p:cNvPr>
              <p:cNvSpPr>
                <a:spLocks noEditPoints="1"/>
              </p:cNvSpPr>
              <p:nvPr/>
            </p:nvSpPr>
            <p:spPr bwMode="auto">
              <a:xfrm>
                <a:off x="4585265" y="2008413"/>
                <a:ext cx="65088" cy="23813"/>
              </a:xfrm>
              <a:custGeom>
                <a:avLst/>
                <a:gdLst>
                  <a:gd name="T0" fmla="*/ 2147483647 w 21"/>
                  <a:gd name="T1" fmla="*/ 0 h 8"/>
                  <a:gd name="T2" fmla="*/ 0 w 21"/>
                  <a:gd name="T3" fmla="*/ 2147483647 h 8"/>
                  <a:gd name="T4" fmla="*/ 2147483647 w 21"/>
                  <a:gd name="T5" fmla="*/ 2147483647 h 8"/>
                  <a:gd name="T6" fmla="*/ 2147483647 w 21"/>
                  <a:gd name="T7" fmla="*/ 2147483647 h 8"/>
                  <a:gd name="T8" fmla="*/ 2147483647 w 21"/>
                  <a:gd name="T9" fmla="*/ 0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2147483647 w 2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8">
                    <a:moveTo>
                      <a:pt x="10" y="0"/>
                    </a:moveTo>
                    <a:cubicBezTo>
                      <a:pt x="4" y="0"/>
                      <a:pt x="0" y="2"/>
                      <a:pt x="0" y="4"/>
                    </a:cubicBezTo>
                    <a:cubicBezTo>
                      <a:pt x="0" y="7"/>
                      <a:pt x="4" y="8"/>
                      <a:pt x="10" y="8"/>
                    </a:cubicBezTo>
                    <a:cubicBezTo>
                      <a:pt x="16" y="8"/>
                      <a:pt x="21" y="7"/>
                      <a:pt x="21" y="4"/>
                    </a:cubicBezTo>
                    <a:cubicBezTo>
                      <a:pt x="21" y="2"/>
                      <a:pt x="16" y="0"/>
                      <a:pt x="10" y="0"/>
                    </a:cubicBezTo>
                    <a:close/>
                    <a:moveTo>
                      <a:pt x="10" y="8"/>
                    </a:moveTo>
                    <a:cubicBezTo>
                      <a:pt x="5" y="8"/>
                      <a:pt x="1" y="6"/>
                      <a:pt x="1" y="4"/>
                    </a:cubicBezTo>
                    <a:cubicBezTo>
                      <a:pt x="1" y="2"/>
                      <a:pt x="5" y="1"/>
                      <a:pt x="10" y="1"/>
                    </a:cubicBezTo>
                    <a:cubicBezTo>
                      <a:pt x="15" y="1"/>
                      <a:pt x="19" y="2"/>
                      <a:pt x="19" y="4"/>
                    </a:cubicBezTo>
                    <a:cubicBezTo>
                      <a:pt x="19" y="6"/>
                      <a:pt x="15"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sz="1800">
                  <a:cs typeface="Arial" panose="020B0604020202020204" pitchFamily="34" charset="0"/>
                </a:endParaRPr>
              </a:p>
            </p:txBody>
          </p:sp>
          <p:sp>
            <p:nvSpPr>
              <p:cNvPr id="172" name="Rectangle 240">
                <a:extLst>
                  <a:ext uri="{FF2B5EF4-FFF2-40B4-BE49-F238E27FC236}">
                    <a16:creationId xmlns:a16="http://schemas.microsoft.com/office/drawing/2014/main" id="{68EAF384-7AD6-4DE5-A0F9-7C90AEB31246}"/>
                  </a:ext>
                </a:extLst>
              </p:cNvPr>
              <p:cNvSpPr>
                <a:spLocks noChangeArrowheads="1"/>
              </p:cNvSpPr>
              <p:nvPr/>
            </p:nvSpPr>
            <p:spPr bwMode="auto">
              <a:xfrm>
                <a:off x="4615428" y="1989363"/>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sp>
            <p:nvSpPr>
              <p:cNvPr id="173" name="Rectangle 241">
                <a:extLst>
                  <a:ext uri="{FF2B5EF4-FFF2-40B4-BE49-F238E27FC236}">
                    <a16:creationId xmlns:a16="http://schemas.microsoft.com/office/drawing/2014/main" id="{0A0543D7-754F-45DE-9A9E-E7F9C506CAE2}"/>
                  </a:ext>
                </a:extLst>
              </p:cNvPr>
              <p:cNvSpPr>
                <a:spLocks noChangeArrowheads="1"/>
              </p:cNvSpPr>
              <p:nvPr/>
            </p:nvSpPr>
            <p:spPr bwMode="auto">
              <a:xfrm>
                <a:off x="4615428" y="2097312"/>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a:latin typeface="+mn-lt"/>
                  <a:cs typeface="Arial" panose="020B0604020202020204" pitchFamily="34" charset="0"/>
                </a:endParaRPr>
              </a:p>
            </p:txBody>
          </p:sp>
        </p:grpSp>
      </p:grpSp>
      <p:grpSp>
        <p:nvGrpSpPr>
          <p:cNvPr id="174" name="Group 173">
            <a:extLst>
              <a:ext uri="{FF2B5EF4-FFF2-40B4-BE49-F238E27FC236}">
                <a16:creationId xmlns:a16="http://schemas.microsoft.com/office/drawing/2014/main" id="{7942C791-4D27-4898-AAFE-80A234AF59F3}"/>
              </a:ext>
            </a:extLst>
          </p:cNvPr>
          <p:cNvGrpSpPr/>
          <p:nvPr/>
        </p:nvGrpSpPr>
        <p:grpSpPr>
          <a:xfrm>
            <a:off x="2049925" y="2452242"/>
            <a:ext cx="519273" cy="519273"/>
            <a:chOff x="2602389" y="2653246"/>
            <a:chExt cx="429151" cy="429151"/>
          </a:xfrm>
        </p:grpSpPr>
        <p:sp>
          <p:nvSpPr>
            <p:cNvPr id="175" name="Oval 174">
              <a:extLst>
                <a:ext uri="{FF2B5EF4-FFF2-40B4-BE49-F238E27FC236}">
                  <a16:creationId xmlns:a16="http://schemas.microsoft.com/office/drawing/2014/main" id="{320E3D2E-8239-4D0F-B4D1-703F18E97923}"/>
                </a:ext>
              </a:extLst>
            </p:cNvPr>
            <p:cNvSpPr/>
            <p:nvPr/>
          </p:nvSpPr>
          <p:spPr>
            <a:xfrm>
              <a:off x="2602389" y="2653246"/>
              <a:ext cx="429151" cy="42915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Arial" panose="020B0604020202020204" pitchFamily="34" charset="0"/>
              </a:endParaRPr>
            </a:p>
          </p:txBody>
        </p:sp>
        <p:grpSp>
          <p:nvGrpSpPr>
            <p:cNvPr id="176" name="Group 5">
              <a:extLst>
                <a:ext uri="{FF2B5EF4-FFF2-40B4-BE49-F238E27FC236}">
                  <a16:creationId xmlns:a16="http://schemas.microsoft.com/office/drawing/2014/main" id="{E10A7FE7-CE75-4D0A-B7B4-C7C77499CC52}"/>
                </a:ext>
              </a:extLst>
            </p:cNvPr>
            <p:cNvGrpSpPr>
              <a:grpSpLocks noChangeAspect="1"/>
            </p:cNvGrpSpPr>
            <p:nvPr/>
          </p:nvGrpSpPr>
          <p:grpSpPr bwMode="auto">
            <a:xfrm>
              <a:off x="2718114" y="2720450"/>
              <a:ext cx="197702" cy="294744"/>
              <a:chOff x="-433" y="1237"/>
              <a:chExt cx="383" cy="571"/>
            </a:xfrm>
            <a:solidFill>
              <a:schemeClr val="bg1"/>
            </a:solidFill>
          </p:grpSpPr>
          <p:sp>
            <p:nvSpPr>
              <p:cNvPr id="177" name="Freeform 6">
                <a:extLst>
                  <a:ext uri="{FF2B5EF4-FFF2-40B4-BE49-F238E27FC236}">
                    <a16:creationId xmlns:a16="http://schemas.microsoft.com/office/drawing/2014/main" id="{7BE68C30-2275-47D6-ADAE-B1D9F0F8EABA}"/>
                  </a:ext>
                </a:extLst>
              </p:cNvPr>
              <p:cNvSpPr>
                <a:spLocks noEditPoints="1"/>
              </p:cNvSpPr>
              <p:nvPr/>
            </p:nvSpPr>
            <p:spPr bwMode="auto">
              <a:xfrm>
                <a:off x="-342" y="1403"/>
                <a:ext cx="181" cy="405"/>
              </a:xfrm>
              <a:custGeom>
                <a:avLst/>
                <a:gdLst>
                  <a:gd name="T0" fmla="*/ 151 w 151"/>
                  <a:gd name="T1" fmla="*/ 337 h 338"/>
                  <a:gd name="T2" fmla="*/ 135 w 151"/>
                  <a:gd name="T3" fmla="*/ 338 h 338"/>
                  <a:gd name="T4" fmla="*/ 8 w 151"/>
                  <a:gd name="T5" fmla="*/ 338 h 338"/>
                  <a:gd name="T6" fmla="*/ 19 w 151"/>
                  <a:gd name="T7" fmla="*/ 309 h 338"/>
                  <a:gd name="T8" fmla="*/ 23 w 151"/>
                  <a:gd name="T9" fmla="*/ 296 h 338"/>
                  <a:gd name="T10" fmla="*/ 70 w 151"/>
                  <a:gd name="T11" fmla="*/ 54 h 338"/>
                  <a:gd name="T12" fmla="*/ 65 w 151"/>
                  <a:gd name="T13" fmla="*/ 27 h 338"/>
                  <a:gd name="T14" fmla="*/ 68 w 151"/>
                  <a:gd name="T15" fmla="*/ 4 h 338"/>
                  <a:gd name="T16" fmla="*/ 91 w 151"/>
                  <a:gd name="T17" fmla="*/ 4 h 338"/>
                  <a:gd name="T18" fmla="*/ 94 w 151"/>
                  <a:gd name="T19" fmla="*/ 26 h 338"/>
                  <a:gd name="T20" fmla="*/ 91 w 151"/>
                  <a:gd name="T21" fmla="*/ 52 h 338"/>
                  <a:gd name="T22" fmla="*/ 136 w 151"/>
                  <a:gd name="T23" fmla="*/ 290 h 338"/>
                  <a:gd name="T24" fmla="*/ 146 w 151"/>
                  <a:gd name="T25" fmla="*/ 312 h 338"/>
                  <a:gd name="T26" fmla="*/ 151 w 151"/>
                  <a:gd name="T27" fmla="*/ 337 h 338"/>
                  <a:gd name="T28" fmla="*/ 103 w 151"/>
                  <a:gd name="T29" fmla="*/ 223 h 338"/>
                  <a:gd name="T30" fmla="*/ 62 w 151"/>
                  <a:gd name="T31" fmla="*/ 259 h 338"/>
                  <a:gd name="T32" fmla="*/ 117 w 151"/>
                  <a:gd name="T33" fmla="*/ 297 h 338"/>
                  <a:gd name="T34" fmla="*/ 103 w 151"/>
                  <a:gd name="T35" fmla="*/ 223 h 338"/>
                  <a:gd name="T36" fmla="*/ 41 w 151"/>
                  <a:gd name="T37" fmla="*/ 309 h 338"/>
                  <a:gd name="T38" fmla="*/ 101 w 151"/>
                  <a:gd name="T39" fmla="*/ 309 h 338"/>
                  <a:gd name="T40" fmla="*/ 48 w 151"/>
                  <a:gd name="T41" fmla="*/ 275 h 338"/>
                  <a:gd name="T42" fmla="*/ 41 w 151"/>
                  <a:gd name="T43" fmla="*/ 309 h 338"/>
                  <a:gd name="T44" fmla="*/ 99 w 151"/>
                  <a:gd name="T45" fmla="*/ 201 h 338"/>
                  <a:gd name="T46" fmla="*/ 66 w 151"/>
                  <a:gd name="T47" fmla="*/ 176 h 338"/>
                  <a:gd name="T48" fmla="*/ 55 w 151"/>
                  <a:gd name="T49" fmla="*/ 239 h 338"/>
                  <a:gd name="T50" fmla="*/ 99 w 151"/>
                  <a:gd name="T51" fmla="*/ 201 h 338"/>
                  <a:gd name="T52" fmla="*/ 82 w 151"/>
                  <a:gd name="T53" fmla="*/ 110 h 338"/>
                  <a:gd name="T54" fmla="*/ 92 w 151"/>
                  <a:gd name="T55" fmla="*/ 166 h 338"/>
                  <a:gd name="T56" fmla="*/ 82 w 151"/>
                  <a:gd name="T57" fmla="*/ 11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38">
                    <a:moveTo>
                      <a:pt x="151" y="337"/>
                    </a:moveTo>
                    <a:cubicBezTo>
                      <a:pt x="144" y="338"/>
                      <a:pt x="140" y="338"/>
                      <a:pt x="135" y="338"/>
                    </a:cubicBezTo>
                    <a:cubicBezTo>
                      <a:pt x="93" y="338"/>
                      <a:pt x="52" y="338"/>
                      <a:pt x="8" y="338"/>
                    </a:cubicBezTo>
                    <a:cubicBezTo>
                      <a:pt x="10" y="326"/>
                      <a:pt x="0" y="313"/>
                      <a:pt x="19" y="309"/>
                    </a:cubicBezTo>
                    <a:cubicBezTo>
                      <a:pt x="21" y="308"/>
                      <a:pt x="23" y="301"/>
                      <a:pt x="23" y="296"/>
                    </a:cubicBezTo>
                    <a:cubicBezTo>
                      <a:pt x="39" y="215"/>
                      <a:pt x="55" y="135"/>
                      <a:pt x="70" y="54"/>
                    </a:cubicBezTo>
                    <a:cubicBezTo>
                      <a:pt x="72" y="45"/>
                      <a:pt x="66" y="36"/>
                      <a:pt x="65" y="27"/>
                    </a:cubicBezTo>
                    <a:cubicBezTo>
                      <a:pt x="65" y="19"/>
                      <a:pt x="64" y="8"/>
                      <a:pt x="68" y="4"/>
                    </a:cubicBezTo>
                    <a:cubicBezTo>
                      <a:pt x="73" y="0"/>
                      <a:pt x="86" y="0"/>
                      <a:pt x="91" y="4"/>
                    </a:cubicBezTo>
                    <a:cubicBezTo>
                      <a:pt x="95" y="8"/>
                      <a:pt x="94" y="19"/>
                      <a:pt x="94" y="26"/>
                    </a:cubicBezTo>
                    <a:cubicBezTo>
                      <a:pt x="94" y="35"/>
                      <a:pt x="89" y="44"/>
                      <a:pt x="91" y="52"/>
                    </a:cubicBezTo>
                    <a:cubicBezTo>
                      <a:pt x="105" y="131"/>
                      <a:pt x="121" y="211"/>
                      <a:pt x="136" y="290"/>
                    </a:cubicBezTo>
                    <a:cubicBezTo>
                      <a:pt x="138" y="298"/>
                      <a:pt x="144" y="304"/>
                      <a:pt x="146" y="312"/>
                    </a:cubicBezTo>
                    <a:cubicBezTo>
                      <a:pt x="149" y="320"/>
                      <a:pt x="149" y="328"/>
                      <a:pt x="151" y="337"/>
                    </a:cubicBezTo>
                    <a:close/>
                    <a:moveTo>
                      <a:pt x="103" y="223"/>
                    </a:moveTo>
                    <a:cubicBezTo>
                      <a:pt x="88" y="237"/>
                      <a:pt x="75" y="247"/>
                      <a:pt x="62" y="259"/>
                    </a:cubicBezTo>
                    <a:cubicBezTo>
                      <a:pt x="80" y="272"/>
                      <a:pt x="97" y="283"/>
                      <a:pt x="117" y="297"/>
                    </a:cubicBezTo>
                    <a:cubicBezTo>
                      <a:pt x="112" y="270"/>
                      <a:pt x="108" y="249"/>
                      <a:pt x="103" y="223"/>
                    </a:cubicBezTo>
                    <a:close/>
                    <a:moveTo>
                      <a:pt x="41" y="309"/>
                    </a:moveTo>
                    <a:cubicBezTo>
                      <a:pt x="61" y="309"/>
                      <a:pt x="79" y="309"/>
                      <a:pt x="101" y="309"/>
                    </a:cubicBezTo>
                    <a:cubicBezTo>
                      <a:pt x="81" y="296"/>
                      <a:pt x="65" y="286"/>
                      <a:pt x="48" y="275"/>
                    </a:cubicBezTo>
                    <a:cubicBezTo>
                      <a:pt x="45" y="288"/>
                      <a:pt x="43" y="298"/>
                      <a:pt x="41" y="309"/>
                    </a:cubicBezTo>
                    <a:close/>
                    <a:moveTo>
                      <a:pt x="99" y="201"/>
                    </a:moveTo>
                    <a:cubicBezTo>
                      <a:pt x="87" y="192"/>
                      <a:pt x="78" y="185"/>
                      <a:pt x="66" y="176"/>
                    </a:cubicBezTo>
                    <a:cubicBezTo>
                      <a:pt x="62" y="198"/>
                      <a:pt x="59" y="216"/>
                      <a:pt x="55" y="239"/>
                    </a:cubicBezTo>
                    <a:cubicBezTo>
                      <a:pt x="72" y="224"/>
                      <a:pt x="84" y="214"/>
                      <a:pt x="99" y="201"/>
                    </a:cubicBezTo>
                    <a:close/>
                    <a:moveTo>
                      <a:pt x="82" y="110"/>
                    </a:moveTo>
                    <a:cubicBezTo>
                      <a:pt x="67" y="149"/>
                      <a:pt x="68" y="154"/>
                      <a:pt x="92" y="166"/>
                    </a:cubicBezTo>
                    <a:cubicBezTo>
                      <a:pt x="89" y="148"/>
                      <a:pt x="86" y="131"/>
                      <a:pt x="8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800">
                  <a:cs typeface="Arial" panose="020B0604020202020204" pitchFamily="34" charset="0"/>
                </a:endParaRPr>
              </a:p>
            </p:txBody>
          </p:sp>
          <p:sp>
            <p:nvSpPr>
              <p:cNvPr id="178" name="Freeform 7">
                <a:extLst>
                  <a:ext uri="{FF2B5EF4-FFF2-40B4-BE49-F238E27FC236}">
                    <a16:creationId xmlns:a16="http://schemas.microsoft.com/office/drawing/2014/main" id="{0199086F-8B6D-493C-9876-4294C7CE4C38}"/>
                  </a:ext>
                </a:extLst>
              </p:cNvPr>
              <p:cNvSpPr>
                <a:spLocks/>
              </p:cNvSpPr>
              <p:nvPr/>
            </p:nvSpPr>
            <p:spPr bwMode="auto">
              <a:xfrm>
                <a:off x="-433" y="1237"/>
                <a:ext cx="383" cy="350"/>
              </a:xfrm>
              <a:custGeom>
                <a:avLst/>
                <a:gdLst>
                  <a:gd name="T0" fmla="*/ 214 w 320"/>
                  <a:gd name="T1" fmla="*/ 292 h 292"/>
                  <a:gd name="T2" fmla="*/ 207 w 320"/>
                  <a:gd name="T3" fmla="*/ 272 h 292"/>
                  <a:gd name="T4" fmla="*/ 281 w 320"/>
                  <a:gd name="T5" fmla="*/ 177 h 292"/>
                  <a:gd name="T6" fmla="*/ 179 w 320"/>
                  <a:gd name="T7" fmla="*/ 29 h 292"/>
                  <a:gd name="T8" fmla="*/ 30 w 320"/>
                  <a:gd name="T9" fmla="*/ 136 h 292"/>
                  <a:gd name="T10" fmla="*/ 94 w 320"/>
                  <a:gd name="T11" fmla="*/ 265 h 292"/>
                  <a:gd name="T12" fmla="*/ 102 w 320"/>
                  <a:gd name="T13" fmla="*/ 292 h 292"/>
                  <a:gd name="T14" fmla="*/ 7 w 320"/>
                  <a:gd name="T15" fmla="*/ 135 h 292"/>
                  <a:gd name="T16" fmla="*/ 143 w 320"/>
                  <a:gd name="T17" fmla="*/ 5 h 292"/>
                  <a:gd name="T18" fmla="*/ 306 w 320"/>
                  <a:gd name="T19" fmla="*/ 129 h 292"/>
                  <a:gd name="T20" fmla="*/ 214 w 320"/>
                  <a:gd name="T2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92">
                    <a:moveTo>
                      <a:pt x="214" y="292"/>
                    </a:moveTo>
                    <a:cubicBezTo>
                      <a:pt x="211" y="284"/>
                      <a:pt x="209" y="278"/>
                      <a:pt x="207" y="272"/>
                    </a:cubicBezTo>
                    <a:cubicBezTo>
                      <a:pt x="246" y="251"/>
                      <a:pt x="273" y="221"/>
                      <a:pt x="281" y="177"/>
                    </a:cubicBezTo>
                    <a:cubicBezTo>
                      <a:pt x="294" y="109"/>
                      <a:pt x="247" y="41"/>
                      <a:pt x="179" y="29"/>
                    </a:cubicBezTo>
                    <a:cubicBezTo>
                      <a:pt x="108" y="17"/>
                      <a:pt x="40" y="66"/>
                      <a:pt x="30" y="136"/>
                    </a:cubicBezTo>
                    <a:cubicBezTo>
                      <a:pt x="23" y="189"/>
                      <a:pt x="46" y="238"/>
                      <a:pt x="94" y="265"/>
                    </a:cubicBezTo>
                    <a:cubicBezTo>
                      <a:pt x="109" y="273"/>
                      <a:pt x="111" y="280"/>
                      <a:pt x="102" y="292"/>
                    </a:cubicBezTo>
                    <a:cubicBezTo>
                      <a:pt x="41" y="276"/>
                      <a:pt x="0" y="208"/>
                      <a:pt x="7" y="135"/>
                    </a:cubicBezTo>
                    <a:cubicBezTo>
                      <a:pt x="13" y="68"/>
                      <a:pt x="75" y="9"/>
                      <a:pt x="143" y="5"/>
                    </a:cubicBezTo>
                    <a:cubicBezTo>
                      <a:pt x="223" y="0"/>
                      <a:pt x="287" y="49"/>
                      <a:pt x="306" y="129"/>
                    </a:cubicBezTo>
                    <a:cubicBezTo>
                      <a:pt x="320" y="189"/>
                      <a:pt x="278" y="266"/>
                      <a:pt x="214"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800">
                  <a:cs typeface="Arial" panose="020B0604020202020204" pitchFamily="34" charset="0"/>
                </a:endParaRPr>
              </a:p>
            </p:txBody>
          </p:sp>
          <p:sp>
            <p:nvSpPr>
              <p:cNvPr id="179" name="Freeform 8">
                <a:extLst>
                  <a:ext uri="{FF2B5EF4-FFF2-40B4-BE49-F238E27FC236}">
                    <a16:creationId xmlns:a16="http://schemas.microsoft.com/office/drawing/2014/main" id="{F868668A-99ED-4F55-BCF6-F4C060D67DD5}"/>
                  </a:ext>
                </a:extLst>
              </p:cNvPr>
              <p:cNvSpPr>
                <a:spLocks/>
              </p:cNvSpPr>
              <p:nvPr/>
            </p:nvSpPr>
            <p:spPr bwMode="auto">
              <a:xfrm>
                <a:off x="-381" y="1294"/>
                <a:ext cx="272" cy="243"/>
              </a:xfrm>
              <a:custGeom>
                <a:avLst/>
                <a:gdLst>
                  <a:gd name="T0" fmla="*/ 157 w 227"/>
                  <a:gd name="T1" fmla="*/ 202 h 203"/>
                  <a:gd name="T2" fmla="*/ 161 w 227"/>
                  <a:gd name="T3" fmla="*/ 173 h 203"/>
                  <a:gd name="T4" fmla="*/ 188 w 227"/>
                  <a:gd name="T5" fmla="*/ 76 h 203"/>
                  <a:gd name="T6" fmla="*/ 97 w 227"/>
                  <a:gd name="T7" fmla="*/ 26 h 203"/>
                  <a:gd name="T8" fmla="*/ 29 w 227"/>
                  <a:gd name="T9" fmla="*/ 104 h 203"/>
                  <a:gd name="T10" fmla="*/ 64 w 227"/>
                  <a:gd name="T11" fmla="*/ 174 h 203"/>
                  <a:gd name="T12" fmla="*/ 70 w 227"/>
                  <a:gd name="T13" fmla="*/ 203 h 203"/>
                  <a:gd name="T14" fmla="*/ 8 w 227"/>
                  <a:gd name="T15" fmla="*/ 90 h 203"/>
                  <a:gd name="T16" fmla="*/ 109 w 227"/>
                  <a:gd name="T17" fmla="*/ 2 h 203"/>
                  <a:gd name="T18" fmla="*/ 214 w 227"/>
                  <a:gd name="T19" fmla="*/ 80 h 203"/>
                  <a:gd name="T20" fmla="*/ 157 w 227"/>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3">
                    <a:moveTo>
                      <a:pt x="157" y="202"/>
                    </a:moveTo>
                    <a:cubicBezTo>
                      <a:pt x="148" y="190"/>
                      <a:pt x="148" y="182"/>
                      <a:pt x="161" y="173"/>
                    </a:cubicBezTo>
                    <a:cubicBezTo>
                      <a:pt x="193" y="149"/>
                      <a:pt x="203" y="110"/>
                      <a:pt x="188" y="76"/>
                    </a:cubicBezTo>
                    <a:cubicBezTo>
                      <a:pt x="172" y="39"/>
                      <a:pt x="135" y="19"/>
                      <a:pt x="97" y="26"/>
                    </a:cubicBezTo>
                    <a:cubicBezTo>
                      <a:pt x="60" y="33"/>
                      <a:pt x="30" y="66"/>
                      <a:pt x="29" y="104"/>
                    </a:cubicBezTo>
                    <a:cubicBezTo>
                      <a:pt x="28" y="133"/>
                      <a:pt x="40" y="157"/>
                      <a:pt x="64" y="174"/>
                    </a:cubicBezTo>
                    <a:cubicBezTo>
                      <a:pt x="78" y="185"/>
                      <a:pt x="78" y="185"/>
                      <a:pt x="70" y="203"/>
                    </a:cubicBezTo>
                    <a:cubicBezTo>
                      <a:pt x="26" y="186"/>
                      <a:pt x="0" y="140"/>
                      <a:pt x="8" y="90"/>
                    </a:cubicBezTo>
                    <a:cubicBezTo>
                      <a:pt x="15" y="41"/>
                      <a:pt x="58" y="4"/>
                      <a:pt x="109" y="2"/>
                    </a:cubicBezTo>
                    <a:cubicBezTo>
                      <a:pt x="157" y="0"/>
                      <a:pt x="203" y="34"/>
                      <a:pt x="214" y="80"/>
                    </a:cubicBezTo>
                    <a:cubicBezTo>
                      <a:pt x="227" y="131"/>
                      <a:pt x="205" y="178"/>
                      <a:pt x="15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800">
                  <a:cs typeface="Arial" panose="020B0604020202020204" pitchFamily="34" charset="0"/>
                </a:endParaRPr>
              </a:p>
            </p:txBody>
          </p:sp>
          <p:sp>
            <p:nvSpPr>
              <p:cNvPr id="180" name="Freeform 9">
                <a:extLst>
                  <a:ext uri="{FF2B5EF4-FFF2-40B4-BE49-F238E27FC236}">
                    <a16:creationId xmlns:a16="http://schemas.microsoft.com/office/drawing/2014/main" id="{75FDFEC2-B17B-424C-A118-18D19C03EA84}"/>
                  </a:ext>
                </a:extLst>
              </p:cNvPr>
              <p:cNvSpPr>
                <a:spLocks/>
              </p:cNvSpPr>
              <p:nvPr/>
            </p:nvSpPr>
            <p:spPr bwMode="auto">
              <a:xfrm>
                <a:off x="-323" y="1345"/>
                <a:ext cx="158" cy="141"/>
              </a:xfrm>
              <a:custGeom>
                <a:avLst/>
                <a:gdLst>
                  <a:gd name="T0" fmla="*/ 89 w 132"/>
                  <a:gd name="T1" fmla="*/ 113 h 117"/>
                  <a:gd name="T2" fmla="*/ 95 w 132"/>
                  <a:gd name="T3" fmla="*/ 87 h 117"/>
                  <a:gd name="T4" fmla="*/ 89 w 132"/>
                  <a:gd name="T5" fmla="*/ 36 h 117"/>
                  <a:gd name="T6" fmla="*/ 38 w 132"/>
                  <a:gd name="T7" fmla="*/ 37 h 117"/>
                  <a:gd name="T8" fmla="*/ 34 w 132"/>
                  <a:gd name="T9" fmla="*/ 87 h 117"/>
                  <a:gd name="T10" fmla="*/ 42 w 132"/>
                  <a:gd name="T11" fmla="*/ 117 h 117"/>
                  <a:gd name="T12" fmla="*/ 3 w 132"/>
                  <a:gd name="T13" fmla="*/ 57 h 117"/>
                  <a:gd name="T14" fmla="*/ 58 w 132"/>
                  <a:gd name="T15" fmla="*/ 3 h 117"/>
                  <a:gd name="T16" fmla="*/ 121 w 132"/>
                  <a:gd name="T17" fmla="*/ 42 h 117"/>
                  <a:gd name="T18" fmla="*/ 96 w 132"/>
                  <a:gd name="T19" fmla="*/ 115 h 117"/>
                  <a:gd name="T20" fmla="*/ 89 w 132"/>
                  <a:gd name="T2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17">
                    <a:moveTo>
                      <a:pt x="89" y="113"/>
                    </a:moveTo>
                    <a:cubicBezTo>
                      <a:pt x="91" y="105"/>
                      <a:pt x="90" y="94"/>
                      <a:pt x="95" y="87"/>
                    </a:cubicBezTo>
                    <a:cubicBezTo>
                      <a:pt x="105" y="68"/>
                      <a:pt x="104" y="49"/>
                      <a:pt x="89" y="36"/>
                    </a:cubicBezTo>
                    <a:cubicBezTo>
                      <a:pt x="74" y="23"/>
                      <a:pt x="53" y="23"/>
                      <a:pt x="38" y="37"/>
                    </a:cubicBezTo>
                    <a:cubicBezTo>
                      <a:pt x="24" y="50"/>
                      <a:pt x="23" y="70"/>
                      <a:pt x="34" y="87"/>
                    </a:cubicBezTo>
                    <a:cubicBezTo>
                      <a:pt x="38" y="95"/>
                      <a:pt x="39" y="105"/>
                      <a:pt x="42" y="117"/>
                    </a:cubicBezTo>
                    <a:cubicBezTo>
                      <a:pt x="13" y="107"/>
                      <a:pt x="0" y="84"/>
                      <a:pt x="3" y="57"/>
                    </a:cubicBezTo>
                    <a:cubicBezTo>
                      <a:pt x="7" y="29"/>
                      <a:pt x="30" y="7"/>
                      <a:pt x="58" y="3"/>
                    </a:cubicBezTo>
                    <a:cubicBezTo>
                      <a:pt x="84" y="0"/>
                      <a:pt x="112" y="17"/>
                      <a:pt x="121" y="42"/>
                    </a:cubicBezTo>
                    <a:cubicBezTo>
                      <a:pt x="132" y="70"/>
                      <a:pt x="122" y="98"/>
                      <a:pt x="96" y="115"/>
                    </a:cubicBezTo>
                    <a:cubicBezTo>
                      <a:pt x="94" y="114"/>
                      <a:pt x="91" y="114"/>
                      <a:pt x="89"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800">
                  <a:cs typeface="Arial" panose="020B0604020202020204" pitchFamily="34" charset="0"/>
                </a:endParaRPr>
              </a:p>
            </p:txBody>
          </p:sp>
        </p:grpSp>
      </p:grpSp>
      <p:cxnSp>
        <p:nvCxnSpPr>
          <p:cNvPr id="181" name="Straight Connector 180">
            <a:extLst>
              <a:ext uri="{FF2B5EF4-FFF2-40B4-BE49-F238E27FC236}">
                <a16:creationId xmlns:a16="http://schemas.microsoft.com/office/drawing/2014/main" id="{FB2188E7-66E9-42E8-A769-23E8A604D994}"/>
              </a:ext>
            </a:extLst>
          </p:cNvPr>
          <p:cNvCxnSpPr/>
          <p:nvPr/>
        </p:nvCxnSpPr>
        <p:spPr>
          <a:xfrm>
            <a:off x="521677" y="2206160"/>
            <a:ext cx="1371600"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A78A556-DC4A-472E-B077-69E2AE4BA494}"/>
              </a:ext>
            </a:extLst>
          </p:cNvPr>
          <p:cNvCxnSpPr/>
          <p:nvPr/>
        </p:nvCxnSpPr>
        <p:spPr>
          <a:xfrm>
            <a:off x="1560990" y="3781308"/>
            <a:ext cx="1819828"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0E87598-7581-480D-AEA8-C6E441B6BAC8}"/>
              </a:ext>
            </a:extLst>
          </p:cNvPr>
          <p:cNvCxnSpPr/>
          <p:nvPr/>
        </p:nvCxnSpPr>
        <p:spPr>
          <a:xfrm>
            <a:off x="4609421" y="3351995"/>
            <a:ext cx="2173582"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3769C69-9E27-4FF3-87D4-68BC4B136070}"/>
              </a:ext>
            </a:extLst>
          </p:cNvPr>
          <p:cNvCxnSpPr/>
          <p:nvPr/>
        </p:nvCxnSpPr>
        <p:spPr>
          <a:xfrm>
            <a:off x="5221533" y="2234115"/>
            <a:ext cx="1424720"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D396F32-7A5B-4738-A7A5-6884A7F08705}"/>
              </a:ext>
            </a:extLst>
          </p:cNvPr>
          <p:cNvCxnSpPr/>
          <p:nvPr/>
        </p:nvCxnSpPr>
        <p:spPr>
          <a:xfrm>
            <a:off x="5121013" y="919515"/>
            <a:ext cx="2159397"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6" name="Picture 185">
            <a:extLst>
              <a:ext uri="{FF2B5EF4-FFF2-40B4-BE49-F238E27FC236}">
                <a16:creationId xmlns:a16="http://schemas.microsoft.com/office/drawing/2014/main" id="{71AA2355-A2FB-4CE0-8828-B4FAF3863606}"/>
              </a:ext>
            </a:extLst>
          </p:cNvPr>
          <p:cNvPicPr>
            <a:picLocks noChangeAspect="1"/>
          </p:cNvPicPr>
          <p:nvPr/>
        </p:nvPicPr>
        <p:blipFill rotWithShape="1">
          <a:blip r:embed="rId4"/>
          <a:srcRect t="74147" r="66828"/>
          <a:stretch/>
        </p:blipFill>
        <p:spPr>
          <a:xfrm>
            <a:off x="7280409" y="4117557"/>
            <a:ext cx="1512210" cy="658670"/>
          </a:xfrm>
          <a:prstGeom prst="rect">
            <a:avLst/>
          </a:prstGeom>
        </p:spPr>
      </p:pic>
    </p:spTree>
    <p:extLst>
      <p:ext uri="{BB962C8B-B14F-4D97-AF65-F5344CB8AC3E}">
        <p14:creationId xmlns:p14="http://schemas.microsoft.com/office/powerpoint/2010/main" val="84583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999DE-2718-40B2-9E34-1CF2641D8BE3}"/>
              </a:ext>
            </a:extLst>
          </p:cNvPr>
          <p:cNvSpPr>
            <a:spLocks noGrp="1"/>
          </p:cNvSpPr>
          <p:nvPr>
            <p:ph type="sldNum" sz="quarter" idx="12"/>
          </p:nvPr>
        </p:nvSpPr>
        <p:spPr/>
        <p:txBody>
          <a:bodyPr/>
          <a:lstStyle/>
          <a:p>
            <a:fld id="{408A3319-5104-4E46-B7BB-4F68F196E486}" type="slidenum">
              <a:rPr lang="en-IN" smtClean="0">
                <a:latin typeface="+mn-lt"/>
              </a:rPr>
              <a:pPr/>
              <a:t>4</a:t>
            </a:fld>
            <a:endParaRPr lang="en-IN">
              <a:latin typeface="+mn-lt"/>
            </a:endParaRPr>
          </a:p>
        </p:txBody>
      </p:sp>
      <p:sp>
        <p:nvSpPr>
          <p:cNvPr id="3" name="Title 2">
            <a:extLst>
              <a:ext uri="{FF2B5EF4-FFF2-40B4-BE49-F238E27FC236}">
                <a16:creationId xmlns:a16="http://schemas.microsoft.com/office/drawing/2014/main" id="{749028A9-68B6-499E-AED6-80E6FF8F71AD}"/>
              </a:ext>
            </a:extLst>
          </p:cNvPr>
          <p:cNvSpPr>
            <a:spLocks noGrp="1"/>
          </p:cNvSpPr>
          <p:nvPr>
            <p:ph type="title"/>
          </p:nvPr>
        </p:nvSpPr>
        <p:spPr>
          <a:xfrm>
            <a:off x="324000" y="367273"/>
            <a:ext cx="7537450" cy="369322"/>
          </a:xfrm>
        </p:spPr>
        <p:txBody>
          <a:bodyPr/>
          <a:lstStyle/>
          <a:p>
            <a:r>
              <a:rPr lang="en-US" dirty="0"/>
              <a:t>ORACLE Services – Portfolio of Offerings</a:t>
            </a:r>
            <a:endParaRPr lang="en-IN" dirty="0"/>
          </a:p>
        </p:txBody>
      </p:sp>
      <p:sp>
        <p:nvSpPr>
          <p:cNvPr id="35" name="Text Box 179">
            <a:extLst>
              <a:ext uri="{FF2B5EF4-FFF2-40B4-BE49-F238E27FC236}">
                <a16:creationId xmlns:a16="http://schemas.microsoft.com/office/drawing/2014/main" id="{34290EC9-6097-4605-8B8F-1D65F5C3A2A7}"/>
              </a:ext>
            </a:extLst>
          </p:cNvPr>
          <p:cNvSpPr>
            <a:spLocks noChangeArrowheads="1"/>
          </p:cNvSpPr>
          <p:nvPr/>
        </p:nvSpPr>
        <p:spPr bwMode="auto">
          <a:xfrm>
            <a:off x="4141507" y="3880067"/>
            <a:ext cx="2564749" cy="790025"/>
          </a:xfrm>
          <a:prstGeom prst="roundRect">
            <a:avLst>
              <a:gd name="adj" fmla="val 7093"/>
            </a:avLst>
          </a:prstGeom>
          <a:solidFill>
            <a:srgbClr val="FFFFFF"/>
          </a:solidFill>
          <a:ln w="9525" algn="ctr">
            <a:noFill/>
            <a:round/>
            <a:headEnd/>
            <a:tailEnd/>
          </a:ln>
        </p:spPr>
        <p:txBody>
          <a:bodyPr/>
          <a:lstStyle/>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fr-FR" sz="900" dirty="0">
                <a:cs typeface="Arial" panose="020B0604020202020204" pitchFamily="34" charset="0"/>
              </a:rPr>
              <a:t>Oracle Application (EBS) </a:t>
            </a:r>
            <a:r>
              <a:rPr lang="fr-FR" sz="900" dirty="0" err="1">
                <a:cs typeface="Arial" panose="020B0604020202020204" pitchFamily="34" charset="0"/>
              </a:rPr>
              <a:t>Managed</a:t>
            </a:r>
            <a:r>
              <a:rPr lang="fr-FR" sz="900" dirty="0">
                <a:cs typeface="Arial" panose="020B0604020202020204" pitchFamily="34" charset="0"/>
              </a:rPr>
              <a:t> Services - On-Prem/Cloud</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fr-FR" sz="900" dirty="0">
                <a:cs typeface="Arial" panose="020B0604020202020204" pitchFamily="34" charset="0"/>
              </a:rPr>
              <a:t>Oracle Platform </a:t>
            </a:r>
            <a:r>
              <a:rPr lang="fr-FR" sz="900" dirty="0" err="1">
                <a:cs typeface="Arial" panose="020B0604020202020204" pitchFamily="34" charset="0"/>
              </a:rPr>
              <a:t>Managed</a:t>
            </a:r>
            <a:r>
              <a:rPr lang="fr-FR" sz="900" dirty="0">
                <a:cs typeface="Arial" panose="020B0604020202020204" pitchFamily="34" charset="0"/>
              </a:rPr>
              <a:t> Services</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fr-FR" sz="900" dirty="0">
                <a:cs typeface="Arial" panose="020B0604020202020204" pitchFamily="34" charset="0"/>
              </a:rPr>
              <a:t>Oracle Infrastructure </a:t>
            </a:r>
            <a:r>
              <a:rPr lang="fr-FR" sz="900" dirty="0" err="1">
                <a:cs typeface="Arial" panose="020B0604020202020204" pitchFamily="34" charset="0"/>
              </a:rPr>
              <a:t>Managed</a:t>
            </a:r>
            <a:r>
              <a:rPr lang="fr-FR" sz="900" dirty="0">
                <a:cs typeface="Arial" panose="020B0604020202020204" pitchFamily="34" charset="0"/>
              </a:rPr>
              <a:t> Service</a:t>
            </a:r>
          </a:p>
        </p:txBody>
      </p:sp>
      <p:sp>
        <p:nvSpPr>
          <p:cNvPr id="36" name="Text Box 181">
            <a:extLst>
              <a:ext uri="{FF2B5EF4-FFF2-40B4-BE49-F238E27FC236}">
                <a16:creationId xmlns:a16="http://schemas.microsoft.com/office/drawing/2014/main" id="{DB40CF07-FF54-4B20-8567-75DDA47698B1}"/>
              </a:ext>
            </a:extLst>
          </p:cNvPr>
          <p:cNvSpPr>
            <a:spLocks noChangeArrowheads="1"/>
          </p:cNvSpPr>
          <p:nvPr/>
        </p:nvSpPr>
        <p:spPr bwMode="auto">
          <a:xfrm>
            <a:off x="1565222" y="3880067"/>
            <a:ext cx="2564749" cy="663322"/>
          </a:xfrm>
          <a:prstGeom prst="roundRect">
            <a:avLst>
              <a:gd name="adj" fmla="val 6731"/>
            </a:avLst>
          </a:prstGeom>
          <a:solidFill>
            <a:srgbClr val="FFFFFF"/>
          </a:solidFill>
          <a:ln w="9525" algn="ctr">
            <a:noFill/>
            <a:round/>
            <a:headEnd/>
            <a:tailEnd/>
          </a:ln>
        </p:spPr>
        <p:txBody>
          <a:bodyPr/>
          <a:lstStyle/>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Oracle Applications - On Premise</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Oracle Applications - Cloud Subscription</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Oracle Technology - On Premise</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Oracle Technology - Cloud Subscription</a:t>
            </a:r>
          </a:p>
          <a:p>
            <a:pPr marL="171450" indent="-171450">
              <a:lnSpc>
                <a:spcPts val="1300"/>
              </a:lnSpc>
              <a:spcBef>
                <a:spcPct val="5000"/>
              </a:spcBef>
              <a:spcAft>
                <a:spcPts val="146"/>
              </a:spcAft>
              <a:buClr>
                <a:schemeClr val="tx1"/>
              </a:buClr>
              <a:buSzPct val="100000"/>
              <a:buFont typeface="Wingdings" panose="05000000000000000000" pitchFamily="2" charset="2"/>
              <a:buChar char="§"/>
            </a:pPr>
            <a:endParaRPr lang="en-US" sz="900" dirty="0">
              <a:cs typeface="Arial" panose="020B0604020202020204" pitchFamily="34" charset="0"/>
            </a:endParaRPr>
          </a:p>
          <a:p>
            <a:pPr marL="171450" indent="-171450">
              <a:lnSpc>
                <a:spcPts val="1300"/>
              </a:lnSpc>
              <a:spcBef>
                <a:spcPct val="5000"/>
              </a:spcBef>
              <a:spcAft>
                <a:spcPts val="146"/>
              </a:spcAft>
              <a:buClr>
                <a:schemeClr val="tx1"/>
              </a:buClr>
              <a:buSzPct val="100000"/>
              <a:buFont typeface="Wingdings" panose="05000000000000000000" pitchFamily="2" charset="2"/>
              <a:buChar char="§"/>
            </a:pPr>
            <a:endParaRPr lang="en-US" sz="900" dirty="0">
              <a:cs typeface="Arial" panose="020B0604020202020204" pitchFamily="34" charset="0"/>
            </a:endParaRPr>
          </a:p>
        </p:txBody>
      </p:sp>
      <p:sp>
        <p:nvSpPr>
          <p:cNvPr id="37" name="Text Box 181">
            <a:extLst>
              <a:ext uri="{FF2B5EF4-FFF2-40B4-BE49-F238E27FC236}">
                <a16:creationId xmlns:a16="http://schemas.microsoft.com/office/drawing/2014/main" id="{51F8BF2A-31E1-4AEF-8FC3-29361D1A79E3}"/>
              </a:ext>
            </a:extLst>
          </p:cNvPr>
          <p:cNvSpPr>
            <a:spLocks noChangeArrowheads="1"/>
          </p:cNvSpPr>
          <p:nvPr/>
        </p:nvSpPr>
        <p:spPr bwMode="auto">
          <a:xfrm>
            <a:off x="5869362" y="1491600"/>
            <a:ext cx="2980347" cy="898281"/>
          </a:xfrm>
          <a:prstGeom prst="roundRect">
            <a:avLst>
              <a:gd name="adj" fmla="val 6731"/>
            </a:avLst>
          </a:prstGeom>
          <a:solidFill>
            <a:srgbClr val="FFFFFF"/>
          </a:solidFill>
          <a:ln w="9525" algn="ctr">
            <a:noFill/>
            <a:round/>
            <a:headEnd/>
            <a:tailEnd/>
          </a:ln>
        </p:spPr>
        <p:txBody>
          <a:bodyPr/>
          <a:lstStyle/>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fr-FR" sz="900" dirty="0">
                <a:cs typeface="Arial" panose="020B0604020202020204" pitchFamily="34" charset="0"/>
              </a:rPr>
              <a:t>Upgrade/Migration: Oracle Applications (EBS) Upgrade</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Upgrade/Migration: Technology Platform Upgrade (Database/SOA) - From earlier version to Latest Version</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IN" sz="900" dirty="0">
                <a:cs typeface="Arial" panose="020B0604020202020204" pitchFamily="34" charset="0"/>
              </a:rPr>
              <a:t>Upgrade/Migration: Infrastructure Upgrade - From On-Premise to Sify Cloud</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Implementation Services: SaaS Implementation with Cloud Platform</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Implementation Services: On-Premise Implementation - Implementing Oracle Applications with Technology Extensions</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Implementation Services:  Platform implementation with Cloud Platform</a:t>
            </a:r>
          </a:p>
        </p:txBody>
      </p:sp>
      <p:sp>
        <p:nvSpPr>
          <p:cNvPr id="38" name="Text Box 181">
            <a:extLst>
              <a:ext uri="{FF2B5EF4-FFF2-40B4-BE49-F238E27FC236}">
                <a16:creationId xmlns:a16="http://schemas.microsoft.com/office/drawing/2014/main" id="{D651EF49-7E6E-4924-948B-1682C4BC7010}"/>
              </a:ext>
            </a:extLst>
          </p:cNvPr>
          <p:cNvSpPr>
            <a:spLocks noChangeArrowheads="1"/>
          </p:cNvSpPr>
          <p:nvPr/>
        </p:nvSpPr>
        <p:spPr bwMode="auto">
          <a:xfrm>
            <a:off x="2842594" y="702920"/>
            <a:ext cx="3530926" cy="774569"/>
          </a:xfrm>
          <a:prstGeom prst="roundRect">
            <a:avLst>
              <a:gd name="adj" fmla="val 6731"/>
            </a:avLst>
          </a:prstGeom>
          <a:solidFill>
            <a:srgbClr val="FFFFFF"/>
          </a:solidFill>
          <a:ln w="9525" algn="ctr">
            <a:noFill/>
            <a:round/>
            <a:headEnd/>
            <a:tailEnd/>
          </a:ln>
        </p:spPr>
        <p:txBody>
          <a:bodyPr/>
          <a:lstStyle/>
          <a:p>
            <a:pPr marL="171450" indent="-171450">
              <a:lnSpc>
                <a:spcPts val="1300"/>
              </a:lnSpc>
              <a:spcBef>
                <a:spcPct val="5000"/>
              </a:spcBef>
              <a:spcAft>
                <a:spcPts val="146"/>
              </a:spcAft>
              <a:buClr>
                <a:schemeClr val="tx1"/>
              </a:buClr>
              <a:buSzPct val="100000"/>
              <a:buFont typeface="Wingdings" panose="05000000000000000000" pitchFamily="2" charset="2"/>
              <a:buChar char="§"/>
              <a:defRPr/>
            </a:pPr>
            <a:r>
              <a:rPr lang="fr-FR" sz="900" dirty="0" err="1">
                <a:cs typeface="Arial" panose="020B0604020202020204" pitchFamily="34" charset="0"/>
              </a:rPr>
              <a:t>ExadataCloud@Sify</a:t>
            </a:r>
            <a:r>
              <a:rPr lang="fr-FR" sz="900" dirty="0">
                <a:cs typeface="Arial" panose="020B0604020202020204" pitchFamily="34" charset="0"/>
              </a:rPr>
              <a:t>: </a:t>
            </a:r>
            <a:r>
              <a:rPr lang="fr-FR" sz="900" dirty="0" err="1">
                <a:cs typeface="Arial" panose="020B0604020202020204" pitchFamily="34" charset="0"/>
              </a:rPr>
              <a:t>Exadata</a:t>
            </a:r>
            <a:r>
              <a:rPr lang="fr-FR" sz="900" dirty="0">
                <a:cs typeface="Arial" panose="020B0604020202020204" pitchFamily="34" charset="0"/>
              </a:rPr>
              <a:t>-As-A-Service</a:t>
            </a:r>
          </a:p>
          <a:p>
            <a:pPr marL="171450" indent="-171450">
              <a:lnSpc>
                <a:spcPts val="1300"/>
              </a:lnSpc>
              <a:spcBef>
                <a:spcPct val="5000"/>
              </a:spcBef>
              <a:spcAft>
                <a:spcPts val="146"/>
              </a:spcAft>
              <a:buClr>
                <a:schemeClr val="tx1"/>
              </a:buClr>
              <a:buSzPct val="100000"/>
              <a:buFont typeface="Wingdings" panose="05000000000000000000" pitchFamily="2" charset="2"/>
              <a:buChar char="§"/>
              <a:defRPr/>
            </a:pPr>
            <a:r>
              <a:rPr lang="en-IN" sz="900" dirty="0">
                <a:cs typeface="Arial" panose="020B0604020202020204" pitchFamily="34" charset="0"/>
              </a:rPr>
              <a:t>Engineered system / Cloud Machine - At Customer Premises</a:t>
            </a:r>
            <a:endParaRPr lang="fr-FR" sz="900" dirty="0">
              <a:cs typeface="Arial" panose="020B0604020202020204" pitchFamily="34" charset="0"/>
            </a:endParaRPr>
          </a:p>
          <a:p>
            <a:pPr marL="171450" indent="-171450">
              <a:lnSpc>
                <a:spcPts val="1300"/>
              </a:lnSpc>
              <a:spcBef>
                <a:spcPct val="5000"/>
              </a:spcBef>
              <a:spcAft>
                <a:spcPts val="146"/>
              </a:spcAft>
              <a:buClr>
                <a:schemeClr val="tx1"/>
              </a:buClr>
              <a:buSzPct val="100000"/>
              <a:buFont typeface="Wingdings" panose="05000000000000000000" pitchFamily="2" charset="2"/>
              <a:buChar char="§"/>
              <a:defRPr/>
            </a:pPr>
            <a:r>
              <a:rPr lang="en-IN" sz="900" dirty="0">
                <a:cs typeface="Arial" panose="020B0604020202020204" pitchFamily="34" charset="0"/>
              </a:rPr>
              <a:t>Engineered system / Cloud Machine - At Sify</a:t>
            </a:r>
          </a:p>
        </p:txBody>
      </p:sp>
      <p:sp>
        <p:nvSpPr>
          <p:cNvPr id="39" name="AutoShape 150">
            <a:extLst>
              <a:ext uri="{FF2B5EF4-FFF2-40B4-BE49-F238E27FC236}">
                <a16:creationId xmlns:a16="http://schemas.microsoft.com/office/drawing/2014/main" id="{063FA02F-5137-4D2E-83CC-01AB883C94C4}"/>
              </a:ext>
            </a:extLst>
          </p:cNvPr>
          <p:cNvSpPr>
            <a:spLocks/>
          </p:cNvSpPr>
          <p:nvPr/>
        </p:nvSpPr>
        <p:spPr bwMode="auto">
          <a:xfrm>
            <a:off x="5724979" y="1631833"/>
            <a:ext cx="193799" cy="1978123"/>
          </a:xfrm>
          <a:prstGeom prst="leftBrace">
            <a:avLst>
              <a:gd name="adj1" fmla="val 38450"/>
              <a:gd name="adj2" fmla="val 44792"/>
            </a:avLst>
          </a:prstGeom>
          <a:noFill/>
          <a:ln w="19050">
            <a:solidFill>
              <a:srgbClr val="B0BAC4"/>
            </a:solidFill>
            <a:round/>
            <a:headEnd/>
            <a:tailEnd/>
          </a:ln>
        </p:spPr>
        <p:txBody>
          <a:bodyPr anchor="ctr"/>
          <a:lstStyle/>
          <a:p>
            <a:pPr>
              <a:defRPr/>
            </a:pPr>
            <a:endParaRPr lang="en-US" sz="788" kern="0" dirty="0">
              <a:solidFill>
                <a:schemeClr val="bg2"/>
              </a:solidFill>
            </a:endParaRPr>
          </a:p>
        </p:txBody>
      </p:sp>
      <p:sp>
        <p:nvSpPr>
          <p:cNvPr id="40" name="AutoShape 150">
            <a:extLst>
              <a:ext uri="{FF2B5EF4-FFF2-40B4-BE49-F238E27FC236}">
                <a16:creationId xmlns:a16="http://schemas.microsoft.com/office/drawing/2014/main" id="{D9C2236B-11B1-4999-A28F-7CCDD7BD0F78}"/>
              </a:ext>
            </a:extLst>
          </p:cNvPr>
          <p:cNvSpPr>
            <a:spLocks/>
          </p:cNvSpPr>
          <p:nvPr/>
        </p:nvSpPr>
        <p:spPr bwMode="auto">
          <a:xfrm rot="16200000">
            <a:off x="4354173" y="-271347"/>
            <a:ext cx="130221" cy="3180360"/>
          </a:xfrm>
          <a:prstGeom prst="leftBrace">
            <a:avLst>
              <a:gd name="adj1" fmla="val 38450"/>
              <a:gd name="adj2" fmla="val 44792"/>
            </a:avLst>
          </a:prstGeom>
          <a:noFill/>
          <a:ln w="19050">
            <a:solidFill>
              <a:srgbClr val="B0BAC4"/>
            </a:solidFill>
            <a:round/>
            <a:headEnd/>
            <a:tailEnd/>
          </a:ln>
        </p:spPr>
        <p:txBody>
          <a:bodyPr anchor="ctr"/>
          <a:lstStyle/>
          <a:p>
            <a:pPr>
              <a:defRPr/>
            </a:pPr>
            <a:endParaRPr lang="en-US" sz="788" kern="0" dirty="0">
              <a:solidFill>
                <a:schemeClr val="bg2"/>
              </a:solidFill>
            </a:endParaRPr>
          </a:p>
        </p:txBody>
      </p:sp>
      <p:sp>
        <p:nvSpPr>
          <p:cNvPr id="41" name="AutoShape 150">
            <a:extLst>
              <a:ext uri="{FF2B5EF4-FFF2-40B4-BE49-F238E27FC236}">
                <a16:creationId xmlns:a16="http://schemas.microsoft.com/office/drawing/2014/main" id="{1D6E2AB0-D5B8-4DE3-9846-A09AAA9BAF3B}"/>
              </a:ext>
            </a:extLst>
          </p:cNvPr>
          <p:cNvSpPr>
            <a:spLocks/>
          </p:cNvSpPr>
          <p:nvPr/>
        </p:nvSpPr>
        <p:spPr bwMode="auto">
          <a:xfrm rot="5400000" flipV="1">
            <a:off x="2563580" y="2776188"/>
            <a:ext cx="208842" cy="2125183"/>
          </a:xfrm>
          <a:prstGeom prst="leftBrace">
            <a:avLst>
              <a:gd name="adj1" fmla="val 38450"/>
              <a:gd name="adj2" fmla="val 44792"/>
            </a:avLst>
          </a:prstGeom>
          <a:noFill/>
          <a:ln w="19050">
            <a:solidFill>
              <a:srgbClr val="B0BAC4"/>
            </a:solidFill>
            <a:round/>
            <a:headEnd/>
            <a:tailEnd/>
          </a:ln>
        </p:spPr>
        <p:txBody>
          <a:bodyPr anchor="ctr"/>
          <a:lstStyle/>
          <a:p>
            <a:pPr>
              <a:defRPr/>
            </a:pPr>
            <a:endParaRPr lang="en-US" sz="788" kern="0" dirty="0">
              <a:solidFill>
                <a:schemeClr val="bg2"/>
              </a:solidFill>
            </a:endParaRPr>
          </a:p>
        </p:txBody>
      </p:sp>
      <p:sp>
        <p:nvSpPr>
          <p:cNvPr id="42" name="AutoShape 150">
            <a:extLst>
              <a:ext uri="{FF2B5EF4-FFF2-40B4-BE49-F238E27FC236}">
                <a16:creationId xmlns:a16="http://schemas.microsoft.com/office/drawing/2014/main" id="{4ADB3266-00B6-40A1-B9EE-0068B9F62D08}"/>
              </a:ext>
            </a:extLst>
          </p:cNvPr>
          <p:cNvSpPr>
            <a:spLocks/>
          </p:cNvSpPr>
          <p:nvPr/>
        </p:nvSpPr>
        <p:spPr bwMode="auto">
          <a:xfrm flipH="1">
            <a:off x="2414978" y="1985332"/>
            <a:ext cx="215292" cy="1273240"/>
          </a:xfrm>
          <a:prstGeom prst="leftBrace">
            <a:avLst>
              <a:gd name="adj1" fmla="val 38450"/>
              <a:gd name="adj2" fmla="val 44792"/>
            </a:avLst>
          </a:prstGeom>
          <a:noFill/>
          <a:ln w="19050">
            <a:solidFill>
              <a:srgbClr val="B0BAC4"/>
            </a:solidFill>
            <a:round/>
            <a:headEnd/>
            <a:tailEnd/>
          </a:ln>
        </p:spPr>
        <p:txBody>
          <a:bodyPr anchor="ctr"/>
          <a:lstStyle/>
          <a:p>
            <a:pPr>
              <a:defRPr/>
            </a:pPr>
            <a:endParaRPr lang="en-US" sz="788" kern="0" dirty="0">
              <a:solidFill>
                <a:schemeClr val="bg2"/>
              </a:solidFill>
            </a:endParaRPr>
          </a:p>
        </p:txBody>
      </p:sp>
      <p:sp>
        <p:nvSpPr>
          <p:cNvPr id="44" name="Text Box 181">
            <a:extLst>
              <a:ext uri="{FF2B5EF4-FFF2-40B4-BE49-F238E27FC236}">
                <a16:creationId xmlns:a16="http://schemas.microsoft.com/office/drawing/2014/main" id="{0923C456-DD07-41AE-952B-3E4B6365B9EF}"/>
              </a:ext>
            </a:extLst>
          </p:cNvPr>
          <p:cNvSpPr>
            <a:spLocks noChangeArrowheads="1"/>
          </p:cNvSpPr>
          <p:nvPr/>
        </p:nvSpPr>
        <p:spPr bwMode="auto">
          <a:xfrm>
            <a:off x="323850" y="2224694"/>
            <a:ext cx="2167953" cy="663322"/>
          </a:xfrm>
          <a:prstGeom prst="roundRect">
            <a:avLst>
              <a:gd name="adj" fmla="val 6731"/>
            </a:avLst>
          </a:prstGeom>
          <a:solidFill>
            <a:srgbClr val="FFFFFF"/>
          </a:solidFill>
          <a:ln w="9525" algn="ctr">
            <a:noFill/>
            <a:round/>
            <a:headEnd/>
            <a:tailEnd/>
          </a:ln>
        </p:spPr>
        <p:txBody>
          <a:bodyPr/>
          <a:lstStyle/>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Implementation Services: SaaS Implementation with Cloud Platform</a:t>
            </a:r>
          </a:p>
          <a:p>
            <a:pPr marL="171450" indent="-171450">
              <a:lnSpc>
                <a:spcPts val="1300"/>
              </a:lnSpc>
              <a:spcBef>
                <a:spcPct val="5000"/>
              </a:spcBef>
              <a:spcAft>
                <a:spcPts val="146"/>
              </a:spcAft>
              <a:buClr>
                <a:schemeClr val="tx1"/>
              </a:buClr>
              <a:buSzPct val="100000"/>
              <a:buFont typeface="Wingdings" panose="05000000000000000000" pitchFamily="2" charset="2"/>
              <a:buChar char="§"/>
            </a:pPr>
            <a:r>
              <a:rPr lang="en-US" sz="900" dirty="0">
                <a:cs typeface="Arial" panose="020B0604020202020204" pitchFamily="34" charset="0"/>
              </a:rPr>
              <a:t>Implementation Services:  Platform implementation with Cloud Platform</a:t>
            </a:r>
          </a:p>
        </p:txBody>
      </p:sp>
      <p:sp>
        <p:nvSpPr>
          <p:cNvPr id="45" name="AutoShape 150">
            <a:extLst>
              <a:ext uri="{FF2B5EF4-FFF2-40B4-BE49-F238E27FC236}">
                <a16:creationId xmlns:a16="http://schemas.microsoft.com/office/drawing/2014/main" id="{62415459-0B4E-4B85-85BA-B8E8E189BBF0}"/>
              </a:ext>
            </a:extLst>
          </p:cNvPr>
          <p:cNvSpPr>
            <a:spLocks/>
          </p:cNvSpPr>
          <p:nvPr/>
        </p:nvSpPr>
        <p:spPr bwMode="auto">
          <a:xfrm rot="5400000" flipV="1">
            <a:off x="5069347" y="2816335"/>
            <a:ext cx="208842" cy="2125183"/>
          </a:xfrm>
          <a:prstGeom prst="leftBrace">
            <a:avLst>
              <a:gd name="adj1" fmla="val 38450"/>
              <a:gd name="adj2" fmla="val 44792"/>
            </a:avLst>
          </a:prstGeom>
          <a:noFill/>
          <a:ln w="19050">
            <a:solidFill>
              <a:srgbClr val="B0BAC4"/>
            </a:solidFill>
            <a:round/>
            <a:headEnd/>
            <a:tailEnd/>
          </a:ln>
        </p:spPr>
        <p:txBody>
          <a:bodyPr anchor="ctr"/>
          <a:lstStyle/>
          <a:p>
            <a:pPr>
              <a:defRPr/>
            </a:pPr>
            <a:endParaRPr lang="en-US" sz="788" kern="0" dirty="0">
              <a:solidFill>
                <a:schemeClr val="bg2"/>
              </a:solidFill>
            </a:endParaRPr>
          </a:p>
        </p:txBody>
      </p:sp>
      <p:grpSp>
        <p:nvGrpSpPr>
          <p:cNvPr id="50" name="Group 49">
            <a:extLst>
              <a:ext uri="{FF2B5EF4-FFF2-40B4-BE49-F238E27FC236}">
                <a16:creationId xmlns:a16="http://schemas.microsoft.com/office/drawing/2014/main" id="{8722C316-F153-449D-B557-D7DDD8A53DB6}"/>
              </a:ext>
            </a:extLst>
          </p:cNvPr>
          <p:cNvGrpSpPr/>
          <p:nvPr/>
        </p:nvGrpSpPr>
        <p:grpSpPr>
          <a:xfrm>
            <a:off x="2987780" y="1389653"/>
            <a:ext cx="2659885" cy="2365550"/>
            <a:chOff x="2730856" y="1305833"/>
            <a:chExt cx="2916809" cy="2365550"/>
          </a:xfrm>
        </p:grpSpPr>
        <p:sp>
          <p:nvSpPr>
            <p:cNvPr id="5" name="Oval 102">
              <a:extLst>
                <a:ext uri="{FF2B5EF4-FFF2-40B4-BE49-F238E27FC236}">
                  <a16:creationId xmlns:a16="http://schemas.microsoft.com/office/drawing/2014/main" id="{8D345962-35A6-41DF-98E3-7BBE53A280A9}"/>
                </a:ext>
              </a:extLst>
            </p:cNvPr>
            <p:cNvSpPr>
              <a:spLocks noChangeArrowheads="1"/>
            </p:cNvSpPr>
            <p:nvPr/>
          </p:nvSpPr>
          <p:spPr bwMode="auto">
            <a:xfrm>
              <a:off x="2922032" y="1456174"/>
              <a:ext cx="2425203" cy="2198993"/>
            </a:xfrm>
            <a:prstGeom prst="ellipse">
              <a:avLst/>
            </a:prstGeom>
            <a:solidFill>
              <a:schemeClr val="bg2">
                <a:lumMod val="75000"/>
              </a:schemeClr>
            </a:solidFill>
            <a:ln w="57150" algn="ctr">
              <a:noFill/>
              <a:round/>
              <a:headEnd/>
              <a:tailEnd/>
            </a:ln>
          </p:spPr>
          <p:txBody>
            <a:bodyPr anchor="ctr"/>
            <a:lstStyle/>
            <a:p>
              <a:pPr>
                <a:defRPr/>
              </a:pPr>
              <a:endParaRPr lang="en-US" sz="1000" kern="0" dirty="0">
                <a:solidFill>
                  <a:schemeClr val="bg2"/>
                </a:solidFill>
              </a:endParaRPr>
            </a:p>
          </p:txBody>
        </p:sp>
        <p:sp>
          <p:nvSpPr>
            <p:cNvPr id="6" name="Freeform 103">
              <a:extLst>
                <a:ext uri="{FF2B5EF4-FFF2-40B4-BE49-F238E27FC236}">
                  <a16:creationId xmlns:a16="http://schemas.microsoft.com/office/drawing/2014/main" id="{93B2C185-3A68-4087-847A-59C084C21AC0}"/>
                </a:ext>
              </a:extLst>
            </p:cNvPr>
            <p:cNvSpPr>
              <a:spLocks/>
            </p:cNvSpPr>
            <p:nvPr/>
          </p:nvSpPr>
          <p:spPr bwMode="auto">
            <a:xfrm>
              <a:off x="3145800" y="2553320"/>
              <a:ext cx="987278" cy="1037917"/>
            </a:xfrm>
            <a:custGeom>
              <a:avLst/>
              <a:gdLst>
                <a:gd name="T0" fmla="*/ 2147483647 w 269"/>
                <a:gd name="T1" fmla="*/ 0 h 312"/>
                <a:gd name="T2" fmla="*/ 2147483647 w 269"/>
                <a:gd name="T3" fmla="*/ 2147483647 h 312"/>
                <a:gd name="T4" fmla="*/ 0 w 269"/>
                <a:gd name="T5" fmla="*/ 2147483647 h 312"/>
                <a:gd name="T6" fmla="*/ 2147483647 w 269"/>
                <a:gd name="T7" fmla="*/ 0 h 312"/>
                <a:gd name="T8" fmla="*/ 0 60000 65536"/>
                <a:gd name="T9" fmla="*/ 0 60000 65536"/>
                <a:gd name="T10" fmla="*/ 0 60000 65536"/>
                <a:gd name="T11" fmla="*/ 0 60000 65536"/>
                <a:gd name="T12" fmla="*/ 0 w 269"/>
                <a:gd name="T13" fmla="*/ 0 h 312"/>
                <a:gd name="T14" fmla="*/ 269 w 269"/>
                <a:gd name="T15" fmla="*/ 312 h 312"/>
              </a:gdLst>
              <a:ahLst/>
              <a:cxnLst>
                <a:cxn ang="T8">
                  <a:pos x="T0" y="T1"/>
                </a:cxn>
                <a:cxn ang="T9">
                  <a:pos x="T2" y="T3"/>
                </a:cxn>
                <a:cxn ang="T10">
                  <a:pos x="T4" y="T5"/>
                </a:cxn>
                <a:cxn ang="T11">
                  <a:pos x="T6" y="T7"/>
                </a:cxn>
              </a:cxnLst>
              <a:rect l="T12" t="T13" r="T14" b="T15"/>
              <a:pathLst>
                <a:path w="269" h="312">
                  <a:moveTo>
                    <a:pt x="269" y="0"/>
                  </a:moveTo>
                  <a:lnTo>
                    <a:pt x="269" y="312"/>
                  </a:lnTo>
                  <a:cubicBezTo>
                    <a:pt x="158" y="312"/>
                    <a:pt x="55" y="253"/>
                    <a:pt x="0" y="156"/>
                  </a:cubicBezTo>
                  <a:lnTo>
                    <a:pt x="269" y="0"/>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7" name="Freeform 104">
              <a:extLst>
                <a:ext uri="{FF2B5EF4-FFF2-40B4-BE49-F238E27FC236}">
                  <a16:creationId xmlns:a16="http://schemas.microsoft.com/office/drawing/2014/main" id="{9D6CBFBD-C8A8-49F6-A62E-730066A723A7}"/>
                </a:ext>
              </a:extLst>
            </p:cNvPr>
            <p:cNvSpPr>
              <a:spLocks/>
            </p:cNvSpPr>
            <p:nvPr/>
          </p:nvSpPr>
          <p:spPr bwMode="auto">
            <a:xfrm>
              <a:off x="2937570" y="2038122"/>
              <a:ext cx="1192401" cy="1037917"/>
            </a:xfrm>
            <a:custGeom>
              <a:avLst/>
              <a:gdLst>
                <a:gd name="T0" fmla="*/ 2147483647 w 325"/>
                <a:gd name="T1" fmla="*/ 2147483647 h 312"/>
                <a:gd name="T2" fmla="*/ 2147483647 w 325"/>
                <a:gd name="T3" fmla="*/ 2147483647 h 312"/>
                <a:gd name="T4" fmla="*/ 2147483647 w 325"/>
                <a:gd name="T5" fmla="*/ 0 h 312"/>
                <a:gd name="T6" fmla="*/ 2147483647 w 325"/>
                <a:gd name="T7" fmla="*/ 2147483647 h 312"/>
                <a:gd name="T8" fmla="*/ 0 60000 65536"/>
                <a:gd name="T9" fmla="*/ 0 60000 65536"/>
                <a:gd name="T10" fmla="*/ 0 60000 65536"/>
                <a:gd name="T11" fmla="*/ 0 60000 65536"/>
                <a:gd name="T12" fmla="*/ 0 w 325"/>
                <a:gd name="T13" fmla="*/ 0 h 312"/>
                <a:gd name="T14" fmla="*/ 325 w 325"/>
                <a:gd name="T15" fmla="*/ 312 h 312"/>
              </a:gdLst>
              <a:ahLst/>
              <a:cxnLst>
                <a:cxn ang="T8">
                  <a:pos x="T0" y="T1"/>
                </a:cxn>
                <a:cxn ang="T9">
                  <a:pos x="T2" y="T3"/>
                </a:cxn>
                <a:cxn ang="T10">
                  <a:pos x="T4" y="T5"/>
                </a:cxn>
                <a:cxn ang="T11">
                  <a:pos x="T6" y="T7"/>
                </a:cxn>
              </a:cxnLst>
              <a:rect l="T12" t="T13" r="T14" b="T15"/>
              <a:pathLst>
                <a:path w="325" h="312">
                  <a:moveTo>
                    <a:pt x="325" y="156"/>
                  </a:moveTo>
                  <a:lnTo>
                    <a:pt x="56" y="312"/>
                  </a:lnTo>
                  <a:cubicBezTo>
                    <a:pt x="0" y="215"/>
                    <a:pt x="0" y="96"/>
                    <a:pt x="55" y="0"/>
                  </a:cubicBezTo>
                  <a:lnTo>
                    <a:pt x="325" y="156"/>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8" name="Freeform 105">
              <a:extLst>
                <a:ext uri="{FF2B5EF4-FFF2-40B4-BE49-F238E27FC236}">
                  <a16:creationId xmlns:a16="http://schemas.microsoft.com/office/drawing/2014/main" id="{F0E78253-FFAB-4A61-96F3-B38BF7287854}"/>
                </a:ext>
              </a:extLst>
            </p:cNvPr>
            <p:cNvSpPr>
              <a:spLocks/>
            </p:cNvSpPr>
            <p:nvPr/>
          </p:nvSpPr>
          <p:spPr bwMode="auto">
            <a:xfrm>
              <a:off x="3137512" y="1515403"/>
              <a:ext cx="992458" cy="1037917"/>
            </a:xfrm>
            <a:custGeom>
              <a:avLst/>
              <a:gdLst>
                <a:gd name="T0" fmla="*/ 2147483647 w 270"/>
                <a:gd name="T1" fmla="*/ 2147483647 h 312"/>
                <a:gd name="T2" fmla="*/ 0 w 270"/>
                <a:gd name="T3" fmla="*/ 2147483647 h 312"/>
                <a:gd name="T4" fmla="*/ 2147483647 w 270"/>
                <a:gd name="T5" fmla="*/ 0 h 312"/>
                <a:gd name="T6" fmla="*/ 2147483647 w 270"/>
                <a:gd name="T7" fmla="*/ 2147483647 h 312"/>
                <a:gd name="T8" fmla="*/ 0 60000 65536"/>
                <a:gd name="T9" fmla="*/ 0 60000 65536"/>
                <a:gd name="T10" fmla="*/ 0 60000 65536"/>
                <a:gd name="T11" fmla="*/ 0 60000 65536"/>
                <a:gd name="T12" fmla="*/ 0 w 270"/>
                <a:gd name="T13" fmla="*/ 0 h 312"/>
                <a:gd name="T14" fmla="*/ 270 w 270"/>
                <a:gd name="T15" fmla="*/ 312 h 312"/>
              </a:gdLst>
              <a:ahLst/>
              <a:cxnLst>
                <a:cxn ang="T8">
                  <a:pos x="T0" y="T1"/>
                </a:cxn>
                <a:cxn ang="T9">
                  <a:pos x="T2" y="T3"/>
                </a:cxn>
                <a:cxn ang="T10">
                  <a:pos x="T4" y="T5"/>
                </a:cxn>
                <a:cxn ang="T11">
                  <a:pos x="T6" y="T7"/>
                </a:cxn>
              </a:cxnLst>
              <a:rect l="T12" t="T13" r="T14" b="T15"/>
              <a:pathLst>
                <a:path w="270" h="312">
                  <a:moveTo>
                    <a:pt x="270" y="312"/>
                  </a:moveTo>
                  <a:lnTo>
                    <a:pt x="0" y="156"/>
                  </a:lnTo>
                  <a:cubicBezTo>
                    <a:pt x="55" y="60"/>
                    <a:pt x="158" y="0"/>
                    <a:pt x="269" y="0"/>
                  </a:cubicBezTo>
                  <a:lnTo>
                    <a:pt x="270" y="312"/>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9" name="Freeform 106">
              <a:extLst>
                <a:ext uri="{FF2B5EF4-FFF2-40B4-BE49-F238E27FC236}">
                  <a16:creationId xmlns:a16="http://schemas.microsoft.com/office/drawing/2014/main" id="{E22DC9B2-EE0B-4DB0-9F9B-4EEEB8C56DA5}"/>
                </a:ext>
              </a:extLst>
            </p:cNvPr>
            <p:cNvSpPr>
              <a:spLocks/>
            </p:cNvSpPr>
            <p:nvPr/>
          </p:nvSpPr>
          <p:spPr bwMode="auto">
            <a:xfrm>
              <a:off x="4129971" y="1512583"/>
              <a:ext cx="990386" cy="1037917"/>
            </a:xfrm>
            <a:custGeom>
              <a:avLst/>
              <a:gdLst>
                <a:gd name="T0" fmla="*/ 0 w 270"/>
                <a:gd name="T1" fmla="*/ 2147483647 h 312"/>
                <a:gd name="T2" fmla="*/ 0 w 270"/>
                <a:gd name="T3" fmla="*/ 0 h 312"/>
                <a:gd name="T4" fmla="*/ 2147483647 w 270"/>
                <a:gd name="T5" fmla="*/ 2147483647 h 312"/>
                <a:gd name="T6" fmla="*/ 0 w 270"/>
                <a:gd name="T7" fmla="*/ 2147483647 h 312"/>
                <a:gd name="T8" fmla="*/ 0 60000 65536"/>
                <a:gd name="T9" fmla="*/ 0 60000 65536"/>
                <a:gd name="T10" fmla="*/ 0 60000 65536"/>
                <a:gd name="T11" fmla="*/ 0 60000 65536"/>
                <a:gd name="T12" fmla="*/ 0 w 270"/>
                <a:gd name="T13" fmla="*/ 0 h 312"/>
                <a:gd name="T14" fmla="*/ 270 w 270"/>
                <a:gd name="T15" fmla="*/ 312 h 312"/>
              </a:gdLst>
              <a:ahLst/>
              <a:cxnLst>
                <a:cxn ang="T8">
                  <a:pos x="T0" y="T1"/>
                </a:cxn>
                <a:cxn ang="T9">
                  <a:pos x="T2" y="T3"/>
                </a:cxn>
                <a:cxn ang="T10">
                  <a:pos x="T4" y="T5"/>
                </a:cxn>
                <a:cxn ang="T11">
                  <a:pos x="T6" y="T7"/>
                </a:cxn>
              </a:cxnLst>
              <a:rect l="T12" t="T13" r="T14" b="T15"/>
              <a:pathLst>
                <a:path w="270" h="312">
                  <a:moveTo>
                    <a:pt x="0" y="312"/>
                  </a:moveTo>
                  <a:lnTo>
                    <a:pt x="0" y="0"/>
                  </a:lnTo>
                  <a:cubicBezTo>
                    <a:pt x="111" y="0"/>
                    <a:pt x="214" y="60"/>
                    <a:pt x="270" y="156"/>
                  </a:cubicBezTo>
                  <a:lnTo>
                    <a:pt x="0" y="312"/>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10" name="Freeform 107">
              <a:extLst>
                <a:ext uri="{FF2B5EF4-FFF2-40B4-BE49-F238E27FC236}">
                  <a16:creationId xmlns:a16="http://schemas.microsoft.com/office/drawing/2014/main" id="{84CC5CEB-0C6C-4646-833E-A00FD01A275C}"/>
                </a:ext>
              </a:extLst>
            </p:cNvPr>
            <p:cNvSpPr>
              <a:spLocks/>
            </p:cNvSpPr>
            <p:nvPr/>
          </p:nvSpPr>
          <p:spPr bwMode="auto">
            <a:xfrm>
              <a:off x="4133078" y="2031541"/>
              <a:ext cx="1192401" cy="1034156"/>
            </a:xfrm>
            <a:custGeom>
              <a:avLst/>
              <a:gdLst>
                <a:gd name="T0" fmla="*/ 0 w 325"/>
                <a:gd name="T1" fmla="*/ 2147483647 h 311"/>
                <a:gd name="T2" fmla="*/ 2147483647 w 325"/>
                <a:gd name="T3" fmla="*/ 0 h 311"/>
                <a:gd name="T4" fmla="*/ 2147483647 w 325"/>
                <a:gd name="T5" fmla="*/ 2147483647 h 311"/>
                <a:gd name="T6" fmla="*/ 0 w 325"/>
                <a:gd name="T7" fmla="*/ 2147483647 h 311"/>
                <a:gd name="T8" fmla="*/ 0 60000 65536"/>
                <a:gd name="T9" fmla="*/ 0 60000 65536"/>
                <a:gd name="T10" fmla="*/ 0 60000 65536"/>
                <a:gd name="T11" fmla="*/ 0 60000 65536"/>
                <a:gd name="T12" fmla="*/ 0 w 325"/>
                <a:gd name="T13" fmla="*/ 0 h 311"/>
                <a:gd name="T14" fmla="*/ 325 w 325"/>
                <a:gd name="T15" fmla="*/ 311 h 311"/>
              </a:gdLst>
              <a:ahLst/>
              <a:cxnLst>
                <a:cxn ang="T8">
                  <a:pos x="T0" y="T1"/>
                </a:cxn>
                <a:cxn ang="T9">
                  <a:pos x="T2" y="T3"/>
                </a:cxn>
                <a:cxn ang="T10">
                  <a:pos x="T4" y="T5"/>
                </a:cxn>
                <a:cxn ang="T11">
                  <a:pos x="T6" y="T7"/>
                </a:cxn>
              </a:cxnLst>
              <a:rect l="T12" t="T13" r="T14" b="T15"/>
              <a:pathLst>
                <a:path w="325" h="311">
                  <a:moveTo>
                    <a:pt x="0" y="156"/>
                  </a:moveTo>
                  <a:lnTo>
                    <a:pt x="270" y="0"/>
                  </a:lnTo>
                  <a:cubicBezTo>
                    <a:pt x="325" y="96"/>
                    <a:pt x="325" y="215"/>
                    <a:pt x="270" y="311"/>
                  </a:cubicBezTo>
                  <a:lnTo>
                    <a:pt x="0" y="156"/>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11" name="Freeform 108">
              <a:extLst>
                <a:ext uri="{FF2B5EF4-FFF2-40B4-BE49-F238E27FC236}">
                  <a16:creationId xmlns:a16="http://schemas.microsoft.com/office/drawing/2014/main" id="{CBB59BD0-4BE9-4480-8398-572AEC37D7E8}"/>
                </a:ext>
              </a:extLst>
            </p:cNvPr>
            <p:cNvSpPr>
              <a:spLocks/>
            </p:cNvSpPr>
            <p:nvPr/>
          </p:nvSpPr>
          <p:spPr bwMode="auto">
            <a:xfrm>
              <a:off x="4136187" y="2550501"/>
              <a:ext cx="990386" cy="1036977"/>
            </a:xfrm>
            <a:custGeom>
              <a:avLst/>
              <a:gdLst>
                <a:gd name="T0" fmla="*/ 0 w 270"/>
                <a:gd name="T1" fmla="*/ 0 h 312"/>
                <a:gd name="T2" fmla="*/ 2147483647 w 270"/>
                <a:gd name="T3" fmla="*/ 2147483647 h 312"/>
                <a:gd name="T4" fmla="*/ 0 w 270"/>
                <a:gd name="T5" fmla="*/ 2147483647 h 312"/>
                <a:gd name="T6" fmla="*/ 0 w 270"/>
                <a:gd name="T7" fmla="*/ 0 h 312"/>
                <a:gd name="T8" fmla="*/ 0 60000 65536"/>
                <a:gd name="T9" fmla="*/ 0 60000 65536"/>
                <a:gd name="T10" fmla="*/ 0 60000 65536"/>
                <a:gd name="T11" fmla="*/ 0 60000 65536"/>
                <a:gd name="T12" fmla="*/ 0 w 270"/>
                <a:gd name="T13" fmla="*/ 0 h 312"/>
                <a:gd name="T14" fmla="*/ 270 w 270"/>
                <a:gd name="T15" fmla="*/ 312 h 312"/>
              </a:gdLst>
              <a:ahLst/>
              <a:cxnLst>
                <a:cxn ang="T8">
                  <a:pos x="T0" y="T1"/>
                </a:cxn>
                <a:cxn ang="T9">
                  <a:pos x="T2" y="T3"/>
                </a:cxn>
                <a:cxn ang="T10">
                  <a:pos x="T4" y="T5"/>
                </a:cxn>
                <a:cxn ang="T11">
                  <a:pos x="T6" y="T7"/>
                </a:cxn>
              </a:cxnLst>
              <a:rect l="T12" t="T13" r="T14" b="T15"/>
              <a:pathLst>
                <a:path w="270" h="312">
                  <a:moveTo>
                    <a:pt x="0" y="0"/>
                  </a:moveTo>
                  <a:lnTo>
                    <a:pt x="270" y="156"/>
                  </a:lnTo>
                  <a:cubicBezTo>
                    <a:pt x="214" y="253"/>
                    <a:pt x="111" y="312"/>
                    <a:pt x="0" y="312"/>
                  </a:cubicBezTo>
                  <a:lnTo>
                    <a:pt x="0" y="0"/>
                  </a:lnTo>
                  <a:close/>
                </a:path>
              </a:pathLst>
            </a:custGeom>
            <a:solidFill>
              <a:srgbClr val="FFFFFF"/>
            </a:solidFill>
            <a:ln w="12700">
              <a:solidFill>
                <a:srgbClr val="9EABB8"/>
              </a:solidFill>
              <a:prstDash val="sysDot"/>
              <a:round/>
              <a:headEnd/>
              <a:tailEnd/>
            </a:ln>
          </p:spPr>
          <p:txBody>
            <a:bodyPr/>
            <a:lstStyle/>
            <a:p>
              <a:pPr>
                <a:defRPr/>
              </a:pPr>
              <a:endParaRPr lang="en-US" sz="1000" kern="0" dirty="0">
                <a:solidFill>
                  <a:schemeClr val="bg2"/>
                </a:solidFill>
              </a:endParaRPr>
            </a:p>
          </p:txBody>
        </p:sp>
        <p:sp>
          <p:nvSpPr>
            <p:cNvPr id="13" name="Text Box 356">
              <a:extLst>
                <a:ext uri="{FF2B5EF4-FFF2-40B4-BE49-F238E27FC236}">
                  <a16:creationId xmlns:a16="http://schemas.microsoft.com/office/drawing/2014/main" id="{FFA4FA64-17C9-4FF2-B160-840DFFD6E0FB}"/>
                </a:ext>
              </a:extLst>
            </p:cNvPr>
            <p:cNvSpPr txBox="1">
              <a:spLocks noChangeArrowheads="1"/>
            </p:cNvSpPr>
            <p:nvPr/>
          </p:nvSpPr>
          <p:spPr bwMode="auto">
            <a:xfrm>
              <a:off x="4316382" y="3005592"/>
              <a:ext cx="734344" cy="471884"/>
            </a:xfrm>
            <a:prstGeom prst="rect">
              <a:avLst/>
            </a:prstGeom>
            <a:noFill/>
            <a:ln w="9525" algn="ctr">
              <a:noFill/>
              <a:miter lim="800000"/>
              <a:headEnd/>
              <a:tailEnd/>
            </a:ln>
          </p:spPr>
          <p:txBody>
            <a:bodyPr/>
            <a:lstStyle/>
            <a:p>
              <a:pPr algn="ctr" eaLnBrk="0" hangingPunct="0">
                <a:defRPr/>
              </a:pPr>
              <a:r>
                <a:rPr lang="en-US" sz="900" b="1" dirty="0">
                  <a:cs typeface="Arial" pitchFamily="34" charset="0"/>
                </a:rPr>
                <a:t>Managed Services</a:t>
              </a:r>
            </a:p>
          </p:txBody>
        </p:sp>
        <p:sp>
          <p:nvSpPr>
            <p:cNvPr id="14" name="Text Box 358">
              <a:extLst>
                <a:ext uri="{FF2B5EF4-FFF2-40B4-BE49-F238E27FC236}">
                  <a16:creationId xmlns:a16="http://schemas.microsoft.com/office/drawing/2014/main" id="{89D9827B-D46A-4A73-BFA4-067EB957A117}"/>
                </a:ext>
              </a:extLst>
            </p:cNvPr>
            <p:cNvSpPr txBox="1">
              <a:spLocks noChangeArrowheads="1"/>
            </p:cNvSpPr>
            <p:nvPr/>
          </p:nvSpPr>
          <p:spPr bwMode="auto">
            <a:xfrm>
              <a:off x="3333410" y="1693022"/>
              <a:ext cx="1597763" cy="363881"/>
            </a:xfrm>
            <a:prstGeom prst="rect">
              <a:avLst/>
            </a:prstGeom>
            <a:noFill/>
            <a:ln w="9525" algn="ctr">
              <a:noFill/>
              <a:miter lim="800000"/>
              <a:headEnd/>
              <a:tailEnd/>
            </a:ln>
          </p:spPr>
          <p:txBody>
            <a:bodyPr/>
            <a:lstStyle/>
            <a:p>
              <a:pPr algn="ctr" eaLnBrk="0" hangingPunct="0">
                <a:defRPr/>
              </a:pPr>
              <a:r>
                <a:rPr lang="en-US" sz="900" b="1" dirty="0">
                  <a:cs typeface="Arial" pitchFamily="34" charset="0"/>
                </a:rPr>
                <a:t>Infrastructure-As-A-Service</a:t>
              </a:r>
            </a:p>
          </p:txBody>
        </p:sp>
        <p:sp>
          <p:nvSpPr>
            <p:cNvPr id="15" name="Text Box 359">
              <a:extLst>
                <a:ext uri="{FF2B5EF4-FFF2-40B4-BE49-F238E27FC236}">
                  <a16:creationId xmlns:a16="http://schemas.microsoft.com/office/drawing/2014/main" id="{B3501367-7244-42EE-915F-F0587848D2D6}"/>
                </a:ext>
              </a:extLst>
            </p:cNvPr>
            <p:cNvSpPr txBox="1">
              <a:spLocks noChangeArrowheads="1"/>
            </p:cNvSpPr>
            <p:nvPr/>
          </p:nvSpPr>
          <p:spPr bwMode="auto">
            <a:xfrm>
              <a:off x="3202999" y="3064086"/>
              <a:ext cx="886907" cy="287292"/>
            </a:xfrm>
            <a:prstGeom prst="rect">
              <a:avLst/>
            </a:prstGeom>
            <a:noFill/>
            <a:ln w="9525" algn="ctr">
              <a:noFill/>
              <a:miter lim="800000"/>
              <a:headEnd/>
              <a:tailEnd/>
            </a:ln>
          </p:spPr>
          <p:txBody>
            <a:bodyPr/>
            <a:lstStyle/>
            <a:p>
              <a:pPr algn="ctr" eaLnBrk="0" hangingPunct="0">
                <a:defRPr/>
              </a:pPr>
              <a:r>
                <a:rPr lang="en-US" sz="900" b="1" dirty="0">
                  <a:cs typeface="Arial" pitchFamily="34" charset="0"/>
                </a:rPr>
                <a:t>Licenses</a:t>
              </a:r>
            </a:p>
          </p:txBody>
        </p:sp>
        <p:sp>
          <p:nvSpPr>
            <p:cNvPr id="16" name="Oval 56">
              <a:extLst>
                <a:ext uri="{FF2B5EF4-FFF2-40B4-BE49-F238E27FC236}">
                  <a16:creationId xmlns:a16="http://schemas.microsoft.com/office/drawing/2014/main" id="{E509F4B5-A451-4C05-86DC-7A1D48A2749F}"/>
                </a:ext>
              </a:extLst>
            </p:cNvPr>
            <p:cNvSpPr>
              <a:spLocks noChangeArrowheads="1"/>
            </p:cNvSpPr>
            <p:nvPr/>
          </p:nvSpPr>
          <p:spPr bwMode="auto">
            <a:xfrm>
              <a:off x="3545684" y="2019320"/>
              <a:ext cx="1162357" cy="1055780"/>
            </a:xfrm>
            <a:prstGeom prst="ellipse">
              <a:avLst/>
            </a:prstGeom>
            <a:solidFill>
              <a:schemeClr val="accent1"/>
            </a:solidFill>
            <a:ln w="19050" algn="ctr">
              <a:solidFill>
                <a:srgbClr val="B0BAC4"/>
              </a:solidFill>
              <a:prstDash val="sysDot"/>
              <a:round/>
              <a:headEnd/>
              <a:tailEnd/>
            </a:ln>
          </p:spPr>
          <p:txBody>
            <a:bodyPr anchor="ctr"/>
            <a:lstStyle/>
            <a:p>
              <a:pPr>
                <a:defRPr/>
              </a:pPr>
              <a:endParaRPr lang="en-US" sz="1000" kern="0" dirty="0">
                <a:solidFill>
                  <a:schemeClr val="bg2"/>
                </a:solidFill>
              </a:endParaRPr>
            </a:p>
          </p:txBody>
        </p:sp>
        <p:sp>
          <p:nvSpPr>
            <p:cNvPr id="17" name="Oval 57">
              <a:extLst>
                <a:ext uri="{FF2B5EF4-FFF2-40B4-BE49-F238E27FC236}">
                  <a16:creationId xmlns:a16="http://schemas.microsoft.com/office/drawing/2014/main" id="{FC6A88EB-35B8-4A7C-962D-3947AB1BE2DD}"/>
                </a:ext>
              </a:extLst>
            </p:cNvPr>
            <p:cNvSpPr>
              <a:spLocks noChangeArrowheads="1"/>
            </p:cNvSpPr>
            <p:nvPr/>
          </p:nvSpPr>
          <p:spPr bwMode="auto">
            <a:xfrm>
              <a:off x="3712475" y="2167862"/>
              <a:ext cx="821128" cy="748353"/>
            </a:xfrm>
            <a:prstGeom prst="ellipse">
              <a:avLst/>
            </a:prstGeom>
            <a:solidFill>
              <a:srgbClr val="A4B72B"/>
            </a:solidFill>
            <a:ln w="12700" algn="ctr">
              <a:solidFill>
                <a:srgbClr val="DEE2E6"/>
              </a:solidFill>
              <a:round/>
              <a:headEnd/>
              <a:tailEnd/>
            </a:ln>
          </p:spPr>
          <p:txBody>
            <a:bodyPr anchor="ctr"/>
            <a:lstStyle/>
            <a:p>
              <a:pPr>
                <a:defRPr/>
              </a:pPr>
              <a:endParaRPr lang="en-US" sz="1000" kern="0" dirty="0">
                <a:solidFill>
                  <a:schemeClr val="bg2"/>
                </a:solidFill>
              </a:endParaRPr>
            </a:p>
          </p:txBody>
        </p:sp>
        <p:sp>
          <p:nvSpPr>
            <p:cNvPr id="18" name="Oval 58">
              <a:extLst>
                <a:ext uri="{FF2B5EF4-FFF2-40B4-BE49-F238E27FC236}">
                  <a16:creationId xmlns:a16="http://schemas.microsoft.com/office/drawing/2014/main" id="{2D99D634-A0D4-441C-87F7-D2D16BA124B9}"/>
                </a:ext>
              </a:extLst>
            </p:cNvPr>
            <p:cNvSpPr>
              <a:spLocks noChangeArrowheads="1"/>
            </p:cNvSpPr>
            <p:nvPr/>
          </p:nvSpPr>
          <p:spPr bwMode="auto">
            <a:xfrm>
              <a:off x="3773665" y="2224037"/>
              <a:ext cx="698749" cy="636003"/>
            </a:xfrm>
            <a:prstGeom prst="ellipse">
              <a:avLst/>
            </a:prstGeom>
            <a:solidFill>
              <a:srgbClr val="495A64"/>
            </a:solidFill>
            <a:ln w="57150" algn="ctr">
              <a:solidFill>
                <a:srgbClr val="DEE2E6"/>
              </a:solidFill>
              <a:round/>
              <a:headEnd/>
              <a:tailEnd/>
            </a:ln>
          </p:spPr>
          <p:txBody>
            <a:bodyPr lIns="0" tIns="0" rIns="0" bIns="0" anchor="ctr"/>
            <a:lstStyle/>
            <a:p>
              <a:pPr algn="ctr">
                <a:defRPr/>
              </a:pPr>
              <a:r>
                <a:rPr lang="en-US" sz="800" kern="0" dirty="0">
                  <a:solidFill>
                    <a:schemeClr val="bg1"/>
                  </a:solidFill>
                  <a:cs typeface="Arial" pitchFamily="34" charset="0"/>
                </a:rPr>
                <a:t>ORACLE</a:t>
              </a:r>
            </a:p>
          </p:txBody>
        </p:sp>
        <p:sp>
          <p:nvSpPr>
            <p:cNvPr id="19" name="Line 151">
              <a:extLst>
                <a:ext uri="{FF2B5EF4-FFF2-40B4-BE49-F238E27FC236}">
                  <a16:creationId xmlns:a16="http://schemas.microsoft.com/office/drawing/2014/main" id="{1C729D6E-D57D-4B66-ACB2-87298B8987B1}"/>
                </a:ext>
              </a:extLst>
            </p:cNvPr>
            <p:cNvSpPr>
              <a:spLocks noChangeShapeType="1"/>
            </p:cNvSpPr>
            <p:nvPr/>
          </p:nvSpPr>
          <p:spPr bwMode="auto">
            <a:xfrm flipH="1">
              <a:off x="5407320" y="2500672"/>
              <a:ext cx="240345" cy="0"/>
            </a:xfrm>
            <a:prstGeom prst="line">
              <a:avLst/>
            </a:prstGeom>
            <a:noFill/>
            <a:ln w="9525">
              <a:solidFill>
                <a:srgbClr val="B0BAC4"/>
              </a:solidFill>
              <a:prstDash val="dash"/>
              <a:round/>
              <a:headEnd/>
              <a:tailEnd/>
            </a:ln>
          </p:spPr>
          <p:txBody>
            <a:bodyPr/>
            <a:lstStyle/>
            <a:p>
              <a:pPr>
                <a:defRPr/>
              </a:pPr>
              <a:endParaRPr lang="en-US" sz="1000" kern="0" dirty="0">
                <a:solidFill>
                  <a:schemeClr val="bg2"/>
                </a:solidFill>
              </a:endParaRPr>
            </a:p>
          </p:txBody>
        </p:sp>
        <p:sp>
          <p:nvSpPr>
            <p:cNvPr id="20" name="Oval 171">
              <a:extLst>
                <a:ext uri="{FF2B5EF4-FFF2-40B4-BE49-F238E27FC236}">
                  <a16:creationId xmlns:a16="http://schemas.microsoft.com/office/drawing/2014/main" id="{D173A5C8-6EB4-49F9-A6FB-07B47CEECABF}"/>
                </a:ext>
              </a:extLst>
            </p:cNvPr>
            <p:cNvSpPr>
              <a:spLocks noChangeArrowheads="1"/>
            </p:cNvSpPr>
            <p:nvPr/>
          </p:nvSpPr>
          <p:spPr bwMode="auto">
            <a:xfrm>
              <a:off x="3959866" y="1305833"/>
              <a:ext cx="381237" cy="345033"/>
            </a:xfrm>
            <a:prstGeom prst="ellipse">
              <a:avLst/>
            </a:prstGeom>
            <a:solidFill>
              <a:srgbClr val="FFFFFF"/>
            </a:solidFill>
            <a:ln w="9525" algn="ctr">
              <a:solidFill>
                <a:srgbClr val="DBE0E5"/>
              </a:solidFill>
              <a:round/>
              <a:headEnd/>
              <a:tailEnd/>
            </a:ln>
          </p:spPr>
          <p:txBody>
            <a:bodyPr wrap="none" anchor="ctr"/>
            <a:lstStyle/>
            <a:p>
              <a:pPr>
                <a:defRPr/>
              </a:pPr>
              <a:endParaRPr lang="en-US" sz="1000" kern="0" dirty="0">
                <a:solidFill>
                  <a:schemeClr val="bg2"/>
                </a:solidFill>
              </a:endParaRPr>
            </a:p>
          </p:txBody>
        </p:sp>
        <p:sp>
          <p:nvSpPr>
            <p:cNvPr id="21" name="Oval 72">
              <a:extLst>
                <a:ext uri="{FF2B5EF4-FFF2-40B4-BE49-F238E27FC236}">
                  <a16:creationId xmlns:a16="http://schemas.microsoft.com/office/drawing/2014/main" id="{7DC5CB22-DA88-41C1-95D9-BDE186E384A8}"/>
                </a:ext>
              </a:extLst>
            </p:cNvPr>
            <p:cNvSpPr>
              <a:spLocks noChangeArrowheads="1"/>
            </p:cNvSpPr>
            <p:nvPr/>
          </p:nvSpPr>
          <p:spPr bwMode="auto">
            <a:xfrm>
              <a:off x="3987120" y="1331176"/>
              <a:ext cx="325294" cy="294264"/>
            </a:xfrm>
            <a:prstGeom prst="ellipse">
              <a:avLst/>
            </a:prstGeom>
            <a:solidFill>
              <a:schemeClr val="accent1">
                <a:lumMod val="75000"/>
              </a:schemeClr>
            </a:solidFill>
            <a:ln w="28575" algn="ctr">
              <a:solidFill>
                <a:srgbClr val="D3D8DD"/>
              </a:solidFill>
              <a:round/>
              <a:headEnd/>
              <a:tailEnd/>
            </a:ln>
          </p:spPr>
          <p:txBody>
            <a:bodyPr anchor="ctr"/>
            <a:lstStyle/>
            <a:p>
              <a:pPr>
                <a:defRPr/>
              </a:pPr>
              <a:endParaRPr lang="en-US" sz="1000" kern="0" dirty="0">
                <a:solidFill>
                  <a:schemeClr val="bg2"/>
                </a:solidFill>
              </a:endParaRPr>
            </a:p>
          </p:txBody>
        </p:sp>
        <p:sp>
          <p:nvSpPr>
            <p:cNvPr id="22" name="Text Box 77">
              <a:extLst>
                <a:ext uri="{FF2B5EF4-FFF2-40B4-BE49-F238E27FC236}">
                  <a16:creationId xmlns:a16="http://schemas.microsoft.com/office/drawing/2014/main" id="{BC7C6418-FDC1-4439-83B1-51480D98E4C9}"/>
                </a:ext>
              </a:extLst>
            </p:cNvPr>
            <p:cNvSpPr txBox="1">
              <a:spLocks noChangeArrowheads="1"/>
            </p:cNvSpPr>
            <p:nvPr/>
          </p:nvSpPr>
          <p:spPr bwMode="auto">
            <a:xfrm>
              <a:off x="4039877" y="1352195"/>
              <a:ext cx="210302" cy="261360"/>
            </a:xfrm>
            <a:prstGeom prst="rect">
              <a:avLst/>
            </a:prstGeom>
            <a:noFill/>
            <a:ln w="9525" algn="ctr">
              <a:noFill/>
              <a:miter lim="800000"/>
              <a:headEnd/>
              <a:tailEnd/>
            </a:ln>
            <a:effectLst>
              <a:prstShdw prst="shdw17" dist="17961" dir="2700000">
                <a:srgbClr val="BBE0E3">
                  <a:gamma/>
                  <a:shade val="60000"/>
                  <a:invGamma/>
                </a:srgbClr>
              </a:prstShdw>
            </a:effectLst>
          </p:spPr>
          <p:txBody>
            <a:bodyPr/>
            <a:lstStyle/>
            <a:p>
              <a:pPr algn="ctr">
                <a:defRPr/>
              </a:pPr>
              <a:r>
                <a:rPr lang="en-US" sz="1000" kern="0" dirty="0">
                  <a:solidFill>
                    <a:schemeClr val="bg1"/>
                  </a:solidFill>
                  <a:cs typeface="Arial" pitchFamily="34" charset="0"/>
                </a:rPr>
                <a:t>1</a:t>
              </a:r>
            </a:p>
          </p:txBody>
        </p:sp>
        <p:sp>
          <p:nvSpPr>
            <p:cNvPr id="23" name="Oval 173">
              <a:extLst>
                <a:ext uri="{FF2B5EF4-FFF2-40B4-BE49-F238E27FC236}">
                  <a16:creationId xmlns:a16="http://schemas.microsoft.com/office/drawing/2014/main" id="{CE49BBE5-28DC-4156-B351-8A8DCD56E4D0}"/>
                </a:ext>
              </a:extLst>
            </p:cNvPr>
            <p:cNvSpPr>
              <a:spLocks noChangeArrowheads="1"/>
            </p:cNvSpPr>
            <p:nvPr/>
          </p:nvSpPr>
          <p:spPr bwMode="auto">
            <a:xfrm>
              <a:off x="5251925" y="2307003"/>
              <a:ext cx="384345" cy="348794"/>
            </a:xfrm>
            <a:prstGeom prst="ellipse">
              <a:avLst/>
            </a:prstGeom>
            <a:solidFill>
              <a:srgbClr val="FFFFFF"/>
            </a:solidFill>
            <a:ln w="9525" algn="ctr">
              <a:solidFill>
                <a:srgbClr val="DBE0E5"/>
              </a:solidFill>
              <a:round/>
              <a:headEnd/>
              <a:tailEnd/>
            </a:ln>
          </p:spPr>
          <p:txBody>
            <a:bodyPr wrap="none" anchor="ctr"/>
            <a:lstStyle/>
            <a:p>
              <a:pPr>
                <a:defRPr/>
              </a:pPr>
              <a:endParaRPr lang="en-US" sz="1000" kern="0" dirty="0">
                <a:solidFill>
                  <a:schemeClr val="bg2"/>
                </a:solidFill>
              </a:endParaRPr>
            </a:p>
          </p:txBody>
        </p:sp>
        <p:sp>
          <p:nvSpPr>
            <p:cNvPr id="24" name="Oval 70">
              <a:extLst>
                <a:ext uri="{FF2B5EF4-FFF2-40B4-BE49-F238E27FC236}">
                  <a16:creationId xmlns:a16="http://schemas.microsoft.com/office/drawing/2014/main" id="{4A5F79A5-6BCB-4195-9B51-BFBC673BADC8}"/>
                </a:ext>
              </a:extLst>
            </p:cNvPr>
            <p:cNvSpPr>
              <a:spLocks noChangeArrowheads="1"/>
            </p:cNvSpPr>
            <p:nvPr/>
          </p:nvSpPr>
          <p:spPr bwMode="auto">
            <a:xfrm>
              <a:off x="5278860" y="2333326"/>
              <a:ext cx="328402" cy="298026"/>
            </a:xfrm>
            <a:prstGeom prst="ellipse">
              <a:avLst/>
            </a:prstGeom>
            <a:solidFill>
              <a:schemeClr val="accent2">
                <a:lumMod val="75000"/>
              </a:schemeClr>
            </a:solidFill>
            <a:ln w="28575" algn="ctr">
              <a:solidFill>
                <a:srgbClr val="D3D8DD"/>
              </a:solidFill>
              <a:round/>
              <a:headEnd/>
              <a:tailEnd/>
            </a:ln>
          </p:spPr>
          <p:txBody>
            <a:bodyPr anchor="ctr"/>
            <a:lstStyle/>
            <a:p>
              <a:pPr>
                <a:defRPr/>
              </a:pPr>
              <a:endParaRPr lang="en-US" sz="1000" kern="0" dirty="0">
                <a:solidFill>
                  <a:schemeClr val="bg2"/>
                </a:solidFill>
              </a:endParaRPr>
            </a:p>
          </p:txBody>
        </p:sp>
        <p:sp>
          <p:nvSpPr>
            <p:cNvPr id="25" name="Text Box 78">
              <a:extLst>
                <a:ext uri="{FF2B5EF4-FFF2-40B4-BE49-F238E27FC236}">
                  <a16:creationId xmlns:a16="http://schemas.microsoft.com/office/drawing/2014/main" id="{6C909BD5-B148-44E4-9B28-D09A9AEA8431}"/>
                </a:ext>
              </a:extLst>
            </p:cNvPr>
            <p:cNvSpPr txBox="1">
              <a:spLocks noChangeArrowheads="1"/>
            </p:cNvSpPr>
            <p:nvPr/>
          </p:nvSpPr>
          <p:spPr bwMode="auto">
            <a:xfrm>
              <a:off x="5277309" y="2396731"/>
              <a:ext cx="344977" cy="260419"/>
            </a:xfrm>
            <a:prstGeom prst="rect">
              <a:avLst/>
            </a:prstGeom>
            <a:noFill/>
            <a:ln w="9525" algn="ctr">
              <a:noFill/>
              <a:miter lim="800000"/>
              <a:headEnd/>
              <a:tailEnd/>
            </a:ln>
            <a:effectLst>
              <a:prstShdw prst="shdw17" dist="17961" dir="2700000">
                <a:srgbClr val="BBE0E3">
                  <a:gamma/>
                  <a:shade val="60000"/>
                  <a:invGamma/>
                </a:srgbClr>
              </a:prstShdw>
            </a:effectLst>
          </p:spPr>
          <p:txBody>
            <a:bodyPr lIns="0" tIns="0" rIns="0" bIns="0"/>
            <a:lstStyle/>
            <a:p>
              <a:pPr algn="ctr">
                <a:defRPr/>
              </a:pPr>
              <a:r>
                <a:rPr lang="en-US" sz="1000" dirty="0">
                  <a:solidFill>
                    <a:schemeClr val="bg1"/>
                  </a:solidFill>
                  <a:cs typeface="Arial" pitchFamily="34" charset="0"/>
                </a:rPr>
                <a:t>2</a:t>
              </a:r>
              <a:endParaRPr lang="en-US" sz="1000" kern="0" dirty="0">
                <a:solidFill>
                  <a:schemeClr val="bg1"/>
                </a:solidFill>
                <a:cs typeface="Arial" pitchFamily="34" charset="0"/>
              </a:endParaRPr>
            </a:p>
          </p:txBody>
        </p:sp>
        <p:grpSp>
          <p:nvGrpSpPr>
            <p:cNvPr id="26" name="Group 25">
              <a:extLst>
                <a:ext uri="{FF2B5EF4-FFF2-40B4-BE49-F238E27FC236}">
                  <a16:creationId xmlns:a16="http://schemas.microsoft.com/office/drawing/2014/main" id="{F203226A-5DB9-4E5F-A34A-B47FDD76FD86}"/>
                </a:ext>
              </a:extLst>
            </p:cNvPr>
            <p:cNvGrpSpPr/>
            <p:nvPr/>
          </p:nvGrpSpPr>
          <p:grpSpPr>
            <a:xfrm>
              <a:off x="4565308" y="3336692"/>
              <a:ext cx="384345" cy="334691"/>
              <a:chOff x="4617858" y="3584027"/>
              <a:chExt cx="384345" cy="334691"/>
            </a:xfrm>
          </p:grpSpPr>
          <p:sp>
            <p:nvSpPr>
              <p:cNvPr id="27" name="Oval 174">
                <a:extLst>
                  <a:ext uri="{FF2B5EF4-FFF2-40B4-BE49-F238E27FC236}">
                    <a16:creationId xmlns:a16="http://schemas.microsoft.com/office/drawing/2014/main" id="{5C6F7008-E8B9-40E6-9F29-093A5AA8E85B}"/>
                  </a:ext>
                </a:extLst>
              </p:cNvPr>
              <p:cNvSpPr>
                <a:spLocks noChangeArrowheads="1"/>
              </p:cNvSpPr>
              <p:nvPr/>
            </p:nvSpPr>
            <p:spPr bwMode="auto">
              <a:xfrm>
                <a:off x="4622362" y="3584027"/>
                <a:ext cx="369841" cy="334691"/>
              </a:xfrm>
              <a:prstGeom prst="ellipse">
                <a:avLst/>
              </a:prstGeom>
              <a:solidFill>
                <a:srgbClr val="FFFFFF"/>
              </a:solidFill>
              <a:ln w="9525" algn="ctr">
                <a:solidFill>
                  <a:srgbClr val="DBE0E5"/>
                </a:solidFill>
                <a:round/>
                <a:headEnd/>
                <a:tailEnd/>
              </a:ln>
            </p:spPr>
            <p:txBody>
              <a:bodyPr anchor="ctr"/>
              <a:lstStyle/>
              <a:p>
                <a:pPr>
                  <a:defRPr/>
                </a:pPr>
                <a:endParaRPr lang="en-US" sz="1000" kern="0" dirty="0">
                  <a:solidFill>
                    <a:schemeClr val="bg2"/>
                  </a:solidFill>
                </a:endParaRPr>
              </a:p>
            </p:txBody>
          </p:sp>
          <p:grpSp>
            <p:nvGrpSpPr>
              <p:cNvPr id="28" name="Group 27">
                <a:extLst>
                  <a:ext uri="{FF2B5EF4-FFF2-40B4-BE49-F238E27FC236}">
                    <a16:creationId xmlns:a16="http://schemas.microsoft.com/office/drawing/2014/main" id="{4475CB5E-E27D-4062-88DB-54F90DACA11E}"/>
                  </a:ext>
                </a:extLst>
              </p:cNvPr>
              <p:cNvGrpSpPr/>
              <p:nvPr/>
            </p:nvGrpSpPr>
            <p:grpSpPr>
              <a:xfrm>
                <a:off x="4617858" y="3607891"/>
                <a:ext cx="384345" cy="284864"/>
                <a:chOff x="3904674" y="3735258"/>
                <a:chExt cx="384345" cy="284864"/>
              </a:xfrm>
            </p:grpSpPr>
            <p:sp>
              <p:nvSpPr>
                <p:cNvPr id="29" name="Oval 75">
                  <a:extLst>
                    <a:ext uri="{FF2B5EF4-FFF2-40B4-BE49-F238E27FC236}">
                      <a16:creationId xmlns:a16="http://schemas.microsoft.com/office/drawing/2014/main" id="{42BB1658-78B2-454E-87EA-57BEF2D218B7}"/>
                    </a:ext>
                  </a:extLst>
                </p:cNvPr>
                <p:cNvSpPr>
                  <a:spLocks noChangeArrowheads="1"/>
                </p:cNvSpPr>
                <p:nvPr/>
              </p:nvSpPr>
              <p:spPr bwMode="auto">
                <a:xfrm>
                  <a:off x="3936631" y="3735258"/>
                  <a:ext cx="314935" cy="284864"/>
                </a:xfrm>
                <a:prstGeom prst="ellipse">
                  <a:avLst/>
                </a:prstGeom>
                <a:solidFill>
                  <a:schemeClr val="accent4">
                    <a:lumMod val="75000"/>
                  </a:schemeClr>
                </a:solidFill>
                <a:ln w="28575" algn="ctr">
                  <a:solidFill>
                    <a:srgbClr val="D3D8DD"/>
                  </a:solidFill>
                  <a:round/>
                  <a:headEnd/>
                  <a:tailEnd/>
                </a:ln>
              </p:spPr>
              <p:txBody>
                <a:bodyPr anchor="ctr"/>
                <a:lstStyle/>
                <a:p>
                  <a:pPr>
                    <a:defRPr/>
                  </a:pPr>
                  <a:endParaRPr lang="en-US" sz="1000" kern="0" dirty="0">
                    <a:solidFill>
                      <a:schemeClr val="bg2"/>
                    </a:solidFill>
                  </a:endParaRPr>
                </a:p>
              </p:txBody>
            </p:sp>
            <p:sp>
              <p:nvSpPr>
                <p:cNvPr id="30" name="Text Box 80">
                  <a:extLst>
                    <a:ext uri="{FF2B5EF4-FFF2-40B4-BE49-F238E27FC236}">
                      <a16:creationId xmlns:a16="http://schemas.microsoft.com/office/drawing/2014/main" id="{765321D3-74F1-4471-A605-2F089B7EA725}"/>
                    </a:ext>
                  </a:extLst>
                </p:cNvPr>
                <p:cNvSpPr txBox="1">
                  <a:spLocks noChangeArrowheads="1"/>
                </p:cNvSpPr>
                <p:nvPr/>
              </p:nvSpPr>
              <p:spPr bwMode="auto">
                <a:xfrm>
                  <a:off x="3904674" y="3797928"/>
                  <a:ext cx="384345" cy="168011"/>
                </a:xfrm>
                <a:prstGeom prst="rect">
                  <a:avLst/>
                </a:prstGeom>
                <a:noFill/>
                <a:ln w="9525" algn="ctr">
                  <a:noFill/>
                  <a:miter lim="800000"/>
                  <a:headEnd/>
                  <a:tailEnd/>
                </a:ln>
                <a:effectLst>
                  <a:prstShdw prst="shdw17" dist="17961" dir="2700000">
                    <a:srgbClr val="BBE0E3">
                      <a:gamma/>
                      <a:shade val="60000"/>
                      <a:invGamma/>
                    </a:srgbClr>
                  </a:prstShdw>
                </a:effectLst>
              </p:spPr>
              <p:txBody>
                <a:bodyPr lIns="0" tIns="0" rIns="0" bIns="0"/>
                <a:lstStyle/>
                <a:p>
                  <a:pPr algn="ctr">
                    <a:defRPr/>
                  </a:pPr>
                  <a:r>
                    <a:rPr lang="en-US" sz="1000" kern="0" dirty="0">
                      <a:solidFill>
                        <a:schemeClr val="bg1"/>
                      </a:solidFill>
                      <a:cs typeface="Arial" pitchFamily="34" charset="0"/>
                    </a:rPr>
                    <a:t>3</a:t>
                  </a:r>
                </a:p>
              </p:txBody>
            </p:sp>
          </p:grpSp>
        </p:grpSp>
        <p:sp>
          <p:nvSpPr>
            <p:cNvPr id="31" name="Line 158">
              <a:extLst>
                <a:ext uri="{FF2B5EF4-FFF2-40B4-BE49-F238E27FC236}">
                  <a16:creationId xmlns:a16="http://schemas.microsoft.com/office/drawing/2014/main" id="{2559420A-7FE2-46E0-9F94-AA5CCBA084D4}"/>
                </a:ext>
              </a:extLst>
            </p:cNvPr>
            <p:cNvSpPr>
              <a:spLocks noChangeShapeType="1"/>
            </p:cNvSpPr>
            <p:nvPr/>
          </p:nvSpPr>
          <p:spPr bwMode="auto">
            <a:xfrm>
              <a:off x="3323050" y="3559576"/>
              <a:ext cx="264172" cy="0"/>
            </a:xfrm>
            <a:prstGeom prst="line">
              <a:avLst/>
            </a:prstGeom>
            <a:noFill/>
            <a:ln w="9525">
              <a:solidFill>
                <a:srgbClr val="B0BAC4"/>
              </a:solidFill>
              <a:prstDash val="dash"/>
              <a:round/>
              <a:headEnd/>
              <a:tailEnd/>
            </a:ln>
          </p:spPr>
          <p:txBody>
            <a:bodyPr/>
            <a:lstStyle/>
            <a:p>
              <a:pPr>
                <a:defRPr/>
              </a:pPr>
              <a:endParaRPr lang="en-US" sz="1000" kern="0" dirty="0">
                <a:solidFill>
                  <a:schemeClr val="bg2"/>
                </a:solidFill>
              </a:endParaRPr>
            </a:p>
          </p:txBody>
        </p:sp>
        <p:sp>
          <p:nvSpPr>
            <p:cNvPr id="32" name="Oval 177">
              <a:extLst>
                <a:ext uri="{FF2B5EF4-FFF2-40B4-BE49-F238E27FC236}">
                  <a16:creationId xmlns:a16="http://schemas.microsoft.com/office/drawing/2014/main" id="{C92D3179-87A0-4BE7-B508-2123BA707D17}"/>
                </a:ext>
              </a:extLst>
            </p:cNvPr>
            <p:cNvSpPr>
              <a:spLocks noChangeArrowheads="1"/>
            </p:cNvSpPr>
            <p:nvPr/>
          </p:nvSpPr>
          <p:spPr bwMode="auto">
            <a:xfrm>
              <a:off x="3291971" y="3299157"/>
              <a:ext cx="381237" cy="345972"/>
            </a:xfrm>
            <a:prstGeom prst="ellipse">
              <a:avLst/>
            </a:prstGeom>
            <a:solidFill>
              <a:srgbClr val="FFFFFF"/>
            </a:solidFill>
            <a:ln w="9525" algn="ctr">
              <a:solidFill>
                <a:srgbClr val="DBE0E5"/>
              </a:solidFill>
              <a:round/>
              <a:headEnd/>
              <a:tailEnd/>
            </a:ln>
          </p:spPr>
          <p:txBody>
            <a:bodyPr wrap="none" anchor="ctr"/>
            <a:lstStyle/>
            <a:p>
              <a:pPr>
                <a:defRPr/>
              </a:pPr>
              <a:endParaRPr lang="en-US" sz="1000" kern="0" dirty="0">
                <a:solidFill>
                  <a:schemeClr val="bg2"/>
                </a:solidFill>
              </a:endParaRPr>
            </a:p>
          </p:txBody>
        </p:sp>
        <p:sp>
          <p:nvSpPr>
            <p:cNvPr id="33" name="Oval 74">
              <a:extLst>
                <a:ext uri="{FF2B5EF4-FFF2-40B4-BE49-F238E27FC236}">
                  <a16:creationId xmlns:a16="http://schemas.microsoft.com/office/drawing/2014/main" id="{E15B6823-1932-4277-AE13-91714B4F8A71}"/>
                </a:ext>
              </a:extLst>
            </p:cNvPr>
            <p:cNvSpPr>
              <a:spLocks noChangeArrowheads="1"/>
            </p:cNvSpPr>
            <p:nvPr/>
          </p:nvSpPr>
          <p:spPr bwMode="auto">
            <a:xfrm>
              <a:off x="3323050" y="3326421"/>
              <a:ext cx="325294" cy="295205"/>
            </a:xfrm>
            <a:prstGeom prst="ellipse">
              <a:avLst/>
            </a:prstGeom>
            <a:solidFill>
              <a:schemeClr val="accent5">
                <a:lumMod val="75000"/>
              </a:schemeClr>
            </a:solidFill>
            <a:ln w="28575" algn="ctr">
              <a:solidFill>
                <a:srgbClr val="D3D8DD"/>
              </a:solidFill>
              <a:round/>
              <a:headEnd/>
              <a:tailEnd/>
            </a:ln>
          </p:spPr>
          <p:txBody>
            <a:bodyPr anchor="ctr"/>
            <a:lstStyle/>
            <a:p>
              <a:pPr>
                <a:defRPr/>
              </a:pPr>
              <a:endParaRPr lang="en-US" sz="1000" kern="0" dirty="0">
                <a:solidFill>
                  <a:schemeClr val="bg2"/>
                </a:solidFill>
              </a:endParaRPr>
            </a:p>
          </p:txBody>
        </p:sp>
        <p:sp>
          <p:nvSpPr>
            <p:cNvPr id="34" name="Text Box 81">
              <a:extLst>
                <a:ext uri="{FF2B5EF4-FFF2-40B4-BE49-F238E27FC236}">
                  <a16:creationId xmlns:a16="http://schemas.microsoft.com/office/drawing/2014/main" id="{FB8D6B94-8E0C-4B9B-8B7E-C6DA62A1DE95}"/>
                </a:ext>
              </a:extLst>
            </p:cNvPr>
            <p:cNvSpPr txBox="1">
              <a:spLocks noChangeArrowheads="1"/>
            </p:cNvSpPr>
            <p:nvPr/>
          </p:nvSpPr>
          <p:spPr bwMode="auto">
            <a:xfrm>
              <a:off x="3333410" y="3342905"/>
              <a:ext cx="308719" cy="260419"/>
            </a:xfrm>
            <a:prstGeom prst="rect">
              <a:avLst/>
            </a:prstGeom>
            <a:noFill/>
            <a:ln w="9525" algn="ctr">
              <a:noFill/>
              <a:miter lim="800000"/>
              <a:headEnd/>
              <a:tailEnd/>
            </a:ln>
            <a:effectLst>
              <a:prstShdw prst="shdw17" dist="17961" dir="2700000">
                <a:srgbClr val="BBE0E3">
                  <a:gamma/>
                  <a:shade val="60000"/>
                  <a:invGamma/>
                </a:srgbClr>
              </a:prstShdw>
            </a:effectLst>
          </p:spPr>
          <p:txBody>
            <a:bodyPr/>
            <a:lstStyle/>
            <a:p>
              <a:pPr algn="ctr">
                <a:defRPr/>
              </a:pPr>
              <a:r>
                <a:rPr lang="en-US" sz="1000" kern="0" dirty="0">
                  <a:solidFill>
                    <a:schemeClr val="bg1"/>
                  </a:solidFill>
                  <a:cs typeface="Arial" pitchFamily="34" charset="0"/>
                </a:rPr>
                <a:t>4</a:t>
              </a:r>
            </a:p>
          </p:txBody>
        </p:sp>
        <p:sp>
          <p:nvSpPr>
            <p:cNvPr id="43" name="Text Box 359">
              <a:extLst>
                <a:ext uri="{FF2B5EF4-FFF2-40B4-BE49-F238E27FC236}">
                  <a16:creationId xmlns:a16="http://schemas.microsoft.com/office/drawing/2014/main" id="{9B1B1500-5756-4DFD-A5CD-59E35E49D24F}"/>
                </a:ext>
              </a:extLst>
            </p:cNvPr>
            <p:cNvSpPr txBox="1">
              <a:spLocks noChangeArrowheads="1"/>
            </p:cNvSpPr>
            <p:nvPr/>
          </p:nvSpPr>
          <p:spPr bwMode="auto">
            <a:xfrm>
              <a:off x="2919494" y="2576355"/>
              <a:ext cx="942168" cy="287292"/>
            </a:xfrm>
            <a:prstGeom prst="rect">
              <a:avLst/>
            </a:prstGeom>
            <a:noFill/>
            <a:ln w="9525" algn="ctr">
              <a:noFill/>
              <a:miter lim="800000"/>
              <a:headEnd/>
              <a:tailEnd/>
            </a:ln>
          </p:spPr>
          <p:txBody>
            <a:bodyPr/>
            <a:lstStyle/>
            <a:p>
              <a:pPr algn="ctr" eaLnBrk="0" hangingPunct="0">
                <a:defRPr/>
              </a:pPr>
              <a:r>
                <a:rPr lang="en-US" sz="900" b="1" dirty="0">
                  <a:cs typeface="Arial" pitchFamily="34" charset="0"/>
                </a:rPr>
                <a:t>Incubation Services</a:t>
              </a:r>
            </a:p>
          </p:txBody>
        </p:sp>
        <p:sp>
          <p:nvSpPr>
            <p:cNvPr id="46" name="Line 158">
              <a:extLst>
                <a:ext uri="{FF2B5EF4-FFF2-40B4-BE49-F238E27FC236}">
                  <a16:creationId xmlns:a16="http://schemas.microsoft.com/office/drawing/2014/main" id="{30A630D5-B201-4B38-8161-39040FBA5119}"/>
                </a:ext>
              </a:extLst>
            </p:cNvPr>
            <p:cNvSpPr>
              <a:spLocks noChangeShapeType="1"/>
            </p:cNvSpPr>
            <p:nvPr/>
          </p:nvSpPr>
          <p:spPr bwMode="auto">
            <a:xfrm>
              <a:off x="2761935" y="2567819"/>
              <a:ext cx="264172" cy="0"/>
            </a:xfrm>
            <a:prstGeom prst="line">
              <a:avLst/>
            </a:prstGeom>
            <a:noFill/>
            <a:ln w="9525">
              <a:solidFill>
                <a:srgbClr val="B0BAC4"/>
              </a:solidFill>
              <a:prstDash val="dash"/>
              <a:round/>
              <a:headEnd/>
              <a:tailEnd/>
            </a:ln>
          </p:spPr>
          <p:txBody>
            <a:bodyPr/>
            <a:lstStyle/>
            <a:p>
              <a:pPr>
                <a:defRPr/>
              </a:pPr>
              <a:endParaRPr lang="en-US" sz="1000" kern="0" dirty="0">
                <a:solidFill>
                  <a:schemeClr val="bg2"/>
                </a:solidFill>
              </a:endParaRPr>
            </a:p>
          </p:txBody>
        </p:sp>
        <p:sp>
          <p:nvSpPr>
            <p:cNvPr id="47" name="Oval 177">
              <a:extLst>
                <a:ext uri="{FF2B5EF4-FFF2-40B4-BE49-F238E27FC236}">
                  <a16:creationId xmlns:a16="http://schemas.microsoft.com/office/drawing/2014/main" id="{0C0E08A1-E6E5-400F-B41A-4B90644181DB}"/>
                </a:ext>
              </a:extLst>
            </p:cNvPr>
            <p:cNvSpPr>
              <a:spLocks noChangeArrowheads="1"/>
            </p:cNvSpPr>
            <p:nvPr/>
          </p:nvSpPr>
          <p:spPr bwMode="auto">
            <a:xfrm>
              <a:off x="2730856" y="2307400"/>
              <a:ext cx="381237" cy="345972"/>
            </a:xfrm>
            <a:prstGeom prst="ellipse">
              <a:avLst/>
            </a:prstGeom>
            <a:solidFill>
              <a:srgbClr val="FFFFFF"/>
            </a:solidFill>
            <a:ln w="9525" algn="ctr">
              <a:solidFill>
                <a:srgbClr val="DBE0E5"/>
              </a:solidFill>
              <a:round/>
              <a:headEnd/>
              <a:tailEnd/>
            </a:ln>
          </p:spPr>
          <p:txBody>
            <a:bodyPr wrap="none" anchor="ctr"/>
            <a:lstStyle/>
            <a:p>
              <a:pPr>
                <a:defRPr/>
              </a:pPr>
              <a:endParaRPr lang="en-US" sz="1000" kern="0" dirty="0">
                <a:solidFill>
                  <a:schemeClr val="bg2"/>
                </a:solidFill>
              </a:endParaRPr>
            </a:p>
          </p:txBody>
        </p:sp>
        <p:sp>
          <p:nvSpPr>
            <p:cNvPr id="48" name="Oval 74">
              <a:extLst>
                <a:ext uri="{FF2B5EF4-FFF2-40B4-BE49-F238E27FC236}">
                  <a16:creationId xmlns:a16="http://schemas.microsoft.com/office/drawing/2014/main" id="{F8A01554-B063-4ACF-9183-5173AAE96622}"/>
                </a:ext>
              </a:extLst>
            </p:cNvPr>
            <p:cNvSpPr>
              <a:spLocks noChangeArrowheads="1"/>
            </p:cNvSpPr>
            <p:nvPr/>
          </p:nvSpPr>
          <p:spPr bwMode="auto">
            <a:xfrm>
              <a:off x="2761935" y="2334664"/>
              <a:ext cx="325294" cy="295205"/>
            </a:xfrm>
            <a:prstGeom prst="ellipse">
              <a:avLst/>
            </a:prstGeom>
            <a:solidFill>
              <a:schemeClr val="accent6">
                <a:lumMod val="75000"/>
              </a:schemeClr>
            </a:solidFill>
            <a:ln w="28575" algn="ctr">
              <a:solidFill>
                <a:srgbClr val="D3D8DD"/>
              </a:solidFill>
              <a:round/>
              <a:headEnd/>
              <a:tailEnd/>
            </a:ln>
          </p:spPr>
          <p:txBody>
            <a:bodyPr anchor="ctr"/>
            <a:lstStyle/>
            <a:p>
              <a:pPr>
                <a:defRPr/>
              </a:pPr>
              <a:endParaRPr lang="en-US" sz="1000" kern="0" dirty="0">
                <a:solidFill>
                  <a:schemeClr val="bg2"/>
                </a:solidFill>
              </a:endParaRPr>
            </a:p>
          </p:txBody>
        </p:sp>
        <p:sp>
          <p:nvSpPr>
            <p:cNvPr id="49" name="Text Box 81">
              <a:extLst>
                <a:ext uri="{FF2B5EF4-FFF2-40B4-BE49-F238E27FC236}">
                  <a16:creationId xmlns:a16="http://schemas.microsoft.com/office/drawing/2014/main" id="{93BE5832-A6A9-4460-B378-913E587DC124}"/>
                </a:ext>
              </a:extLst>
            </p:cNvPr>
            <p:cNvSpPr txBox="1">
              <a:spLocks noChangeArrowheads="1"/>
            </p:cNvSpPr>
            <p:nvPr/>
          </p:nvSpPr>
          <p:spPr bwMode="auto">
            <a:xfrm>
              <a:off x="2772295" y="2343125"/>
              <a:ext cx="308719" cy="260419"/>
            </a:xfrm>
            <a:prstGeom prst="rect">
              <a:avLst/>
            </a:prstGeom>
            <a:noFill/>
            <a:ln w="9525" algn="ctr">
              <a:noFill/>
              <a:miter lim="800000"/>
              <a:headEnd/>
              <a:tailEnd/>
            </a:ln>
            <a:effectLst>
              <a:prstShdw prst="shdw17" dist="17961" dir="2700000">
                <a:srgbClr val="BBE0E3">
                  <a:gamma/>
                  <a:shade val="60000"/>
                  <a:invGamma/>
                </a:srgbClr>
              </a:prstShdw>
            </a:effectLst>
          </p:spPr>
          <p:txBody>
            <a:bodyPr/>
            <a:lstStyle/>
            <a:p>
              <a:pPr algn="ctr">
                <a:defRPr/>
              </a:pPr>
              <a:r>
                <a:rPr lang="en-US" sz="1000" kern="0" dirty="0">
                  <a:solidFill>
                    <a:schemeClr val="bg1"/>
                  </a:solidFill>
                  <a:cs typeface="Arial" pitchFamily="34" charset="0"/>
                </a:rPr>
                <a:t>5</a:t>
              </a:r>
            </a:p>
          </p:txBody>
        </p:sp>
        <p:sp>
          <p:nvSpPr>
            <p:cNvPr id="12" name="Text Box 103">
              <a:extLst>
                <a:ext uri="{FF2B5EF4-FFF2-40B4-BE49-F238E27FC236}">
                  <a16:creationId xmlns:a16="http://schemas.microsoft.com/office/drawing/2014/main" id="{2543336B-F444-4F63-9D08-4A89FA9D70E6}"/>
                </a:ext>
              </a:extLst>
            </p:cNvPr>
            <p:cNvSpPr txBox="1">
              <a:spLocks noChangeArrowheads="1"/>
            </p:cNvSpPr>
            <p:nvPr/>
          </p:nvSpPr>
          <p:spPr bwMode="auto">
            <a:xfrm>
              <a:off x="4506857" y="2249946"/>
              <a:ext cx="865796" cy="326409"/>
            </a:xfrm>
            <a:prstGeom prst="rect">
              <a:avLst/>
            </a:prstGeom>
            <a:noFill/>
            <a:ln w="9525" algn="ctr">
              <a:noFill/>
              <a:miter lim="800000"/>
              <a:headEnd/>
              <a:tailEnd/>
            </a:ln>
          </p:spPr>
          <p:txBody>
            <a:bodyPr/>
            <a:lstStyle/>
            <a:p>
              <a:pPr algn="ctr" eaLnBrk="0" hangingPunct="0">
                <a:defRPr/>
              </a:pPr>
              <a:r>
                <a:rPr lang="fr-FR" sz="900" b="1" dirty="0">
                  <a:cs typeface="Arial" pitchFamily="34" charset="0"/>
                </a:rPr>
                <a:t>Migration &amp; </a:t>
              </a:r>
              <a:r>
                <a:rPr lang="fr-FR" sz="900" b="1" dirty="0" err="1">
                  <a:cs typeface="Arial" pitchFamily="34" charset="0"/>
                </a:rPr>
                <a:t>Implementation</a:t>
              </a:r>
              <a:r>
                <a:rPr lang="fr-FR" sz="900" b="1" dirty="0">
                  <a:cs typeface="Arial" pitchFamily="34" charset="0"/>
                </a:rPr>
                <a:t>(M&amp;I) Services</a:t>
              </a:r>
              <a:endParaRPr lang="en-US" sz="900" b="1" dirty="0">
                <a:cs typeface="Arial" pitchFamily="34" charset="0"/>
              </a:endParaRPr>
            </a:p>
          </p:txBody>
        </p:sp>
      </p:grpSp>
    </p:spTree>
    <p:extLst>
      <p:ext uri="{BB962C8B-B14F-4D97-AF65-F5344CB8AC3E}">
        <p14:creationId xmlns:p14="http://schemas.microsoft.com/office/powerpoint/2010/main" val="159897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E204F5-72B4-4EAF-A0FD-B821605EBFAB}"/>
              </a:ext>
            </a:extLst>
          </p:cNvPr>
          <p:cNvSpPr>
            <a:spLocks noGrp="1"/>
          </p:cNvSpPr>
          <p:nvPr>
            <p:ph type="sldNum" sz="quarter" idx="12"/>
          </p:nvPr>
        </p:nvSpPr>
        <p:spPr/>
        <p:txBody>
          <a:bodyPr/>
          <a:lstStyle/>
          <a:p>
            <a:fld id="{408A3319-5104-4E46-B7BB-4F68F196E486}" type="slidenum">
              <a:rPr lang="en-IN" smtClean="0">
                <a:latin typeface="+mn-lt"/>
              </a:rPr>
              <a:pPr/>
              <a:t>5</a:t>
            </a:fld>
            <a:endParaRPr lang="en-IN">
              <a:latin typeface="+mn-lt"/>
            </a:endParaRPr>
          </a:p>
        </p:txBody>
      </p:sp>
      <p:sp>
        <p:nvSpPr>
          <p:cNvPr id="3" name="Title 2">
            <a:extLst>
              <a:ext uri="{FF2B5EF4-FFF2-40B4-BE49-F238E27FC236}">
                <a16:creationId xmlns:a16="http://schemas.microsoft.com/office/drawing/2014/main" id="{EABDF521-8A3E-499B-BF5B-00277502AFFF}"/>
              </a:ext>
            </a:extLst>
          </p:cNvPr>
          <p:cNvSpPr>
            <a:spLocks noGrp="1"/>
          </p:cNvSpPr>
          <p:nvPr>
            <p:ph type="title"/>
          </p:nvPr>
        </p:nvSpPr>
        <p:spPr>
          <a:xfrm>
            <a:off x="324000" y="367273"/>
            <a:ext cx="7537450" cy="369322"/>
          </a:xfrm>
        </p:spPr>
        <p:txBody>
          <a:bodyPr/>
          <a:lstStyle/>
          <a:p>
            <a:r>
              <a:rPr lang="en-IN" dirty="0"/>
              <a:t>Services Value Proposition</a:t>
            </a:r>
          </a:p>
        </p:txBody>
      </p:sp>
      <p:sp>
        <p:nvSpPr>
          <p:cNvPr id="34" name="Freeform 8">
            <a:extLst>
              <a:ext uri="{FF2B5EF4-FFF2-40B4-BE49-F238E27FC236}">
                <a16:creationId xmlns:a16="http://schemas.microsoft.com/office/drawing/2014/main" id="{6D959505-9676-4616-82C8-435060669ADD}"/>
              </a:ext>
            </a:extLst>
          </p:cNvPr>
          <p:cNvSpPr>
            <a:spLocks/>
          </p:cNvSpPr>
          <p:nvPr/>
        </p:nvSpPr>
        <p:spPr bwMode="auto">
          <a:xfrm>
            <a:off x="3379825" y="1357749"/>
            <a:ext cx="2456791" cy="856756"/>
          </a:xfrm>
          <a:custGeom>
            <a:avLst/>
            <a:gdLst>
              <a:gd name="T0" fmla="*/ 810 w 1060"/>
              <a:gd name="T1" fmla="*/ 348 h 370"/>
              <a:gd name="T2" fmla="*/ 1020 w 1060"/>
              <a:gd name="T3" fmla="*/ 138 h 370"/>
              <a:gd name="T4" fmla="*/ 990 w 1060"/>
              <a:gd name="T5" fmla="*/ 12 h 370"/>
              <a:gd name="T6" fmla="*/ 911 w 1060"/>
              <a:gd name="T7" fmla="*/ 0 h 370"/>
              <a:gd name="T8" fmla="*/ 149 w 1060"/>
              <a:gd name="T9" fmla="*/ 0 h 370"/>
              <a:gd name="T10" fmla="*/ 70 w 1060"/>
              <a:gd name="T11" fmla="*/ 12 h 370"/>
              <a:gd name="T12" fmla="*/ 40 w 1060"/>
              <a:gd name="T13" fmla="*/ 138 h 370"/>
              <a:gd name="T14" fmla="*/ 250 w 1060"/>
              <a:gd name="T15" fmla="*/ 348 h 370"/>
              <a:gd name="T16" fmla="*/ 304 w 1060"/>
              <a:gd name="T17" fmla="*/ 370 h 370"/>
              <a:gd name="T18" fmla="*/ 756 w 1060"/>
              <a:gd name="T19" fmla="*/ 370 h 370"/>
              <a:gd name="T20" fmla="*/ 810 w 1060"/>
              <a:gd name="T21" fmla="*/ 34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0" h="370">
                <a:moveTo>
                  <a:pt x="810" y="348"/>
                </a:moveTo>
                <a:cubicBezTo>
                  <a:pt x="1020" y="138"/>
                  <a:pt x="1020" y="138"/>
                  <a:pt x="1020" y="138"/>
                </a:cubicBezTo>
                <a:cubicBezTo>
                  <a:pt x="1060" y="98"/>
                  <a:pt x="1044" y="28"/>
                  <a:pt x="990" y="12"/>
                </a:cubicBezTo>
                <a:cubicBezTo>
                  <a:pt x="965" y="4"/>
                  <a:pt x="938" y="0"/>
                  <a:pt x="911" y="0"/>
                </a:cubicBezTo>
                <a:cubicBezTo>
                  <a:pt x="149" y="0"/>
                  <a:pt x="149" y="0"/>
                  <a:pt x="149" y="0"/>
                </a:cubicBezTo>
                <a:cubicBezTo>
                  <a:pt x="122" y="0"/>
                  <a:pt x="95" y="4"/>
                  <a:pt x="70" y="12"/>
                </a:cubicBezTo>
                <a:cubicBezTo>
                  <a:pt x="16" y="28"/>
                  <a:pt x="0" y="98"/>
                  <a:pt x="40" y="138"/>
                </a:cubicBezTo>
                <a:cubicBezTo>
                  <a:pt x="250" y="348"/>
                  <a:pt x="250" y="348"/>
                  <a:pt x="250" y="348"/>
                </a:cubicBezTo>
                <a:cubicBezTo>
                  <a:pt x="264" y="362"/>
                  <a:pt x="284" y="370"/>
                  <a:pt x="304" y="370"/>
                </a:cubicBezTo>
                <a:cubicBezTo>
                  <a:pt x="756" y="370"/>
                  <a:pt x="756" y="370"/>
                  <a:pt x="756" y="370"/>
                </a:cubicBezTo>
                <a:cubicBezTo>
                  <a:pt x="776" y="370"/>
                  <a:pt x="796" y="362"/>
                  <a:pt x="810" y="3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a:ea typeface="+mn-ea"/>
              <a:cs typeface="+mn-cs"/>
            </a:endParaRPr>
          </a:p>
        </p:txBody>
      </p:sp>
      <p:sp>
        <p:nvSpPr>
          <p:cNvPr id="35" name="Freeform 9">
            <a:extLst>
              <a:ext uri="{FF2B5EF4-FFF2-40B4-BE49-F238E27FC236}">
                <a16:creationId xmlns:a16="http://schemas.microsoft.com/office/drawing/2014/main" id="{A63A487B-8183-4C28-B74E-04F034A9C2E5}"/>
              </a:ext>
            </a:extLst>
          </p:cNvPr>
          <p:cNvSpPr>
            <a:spLocks/>
          </p:cNvSpPr>
          <p:nvPr/>
        </p:nvSpPr>
        <p:spPr bwMode="auto">
          <a:xfrm>
            <a:off x="5257880" y="1635769"/>
            <a:ext cx="856756" cy="2456792"/>
          </a:xfrm>
          <a:custGeom>
            <a:avLst/>
            <a:gdLst>
              <a:gd name="T0" fmla="*/ 0 w 370"/>
              <a:gd name="T1" fmla="*/ 304 h 1060"/>
              <a:gd name="T2" fmla="*/ 0 w 370"/>
              <a:gd name="T3" fmla="*/ 756 h 1060"/>
              <a:gd name="T4" fmla="*/ 22 w 370"/>
              <a:gd name="T5" fmla="*/ 810 h 1060"/>
              <a:gd name="T6" fmla="*/ 233 w 370"/>
              <a:gd name="T7" fmla="*/ 1020 h 1060"/>
              <a:gd name="T8" fmla="*/ 359 w 370"/>
              <a:gd name="T9" fmla="*/ 990 h 1060"/>
              <a:gd name="T10" fmla="*/ 370 w 370"/>
              <a:gd name="T11" fmla="*/ 911 h 1060"/>
              <a:gd name="T12" fmla="*/ 370 w 370"/>
              <a:gd name="T13" fmla="*/ 149 h 1060"/>
              <a:gd name="T14" fmla="*/ 359 w 370"/>
              <a:gd name="T15" fmla="*/ 71 h 1060"/>
              <a:gd name="T16" fmla="*/ 233 w 370"/>
              <a:gd name="T17" fmla="*/ 40 h 1060"/>
              <a:gd name="T18" fmla="*/ 22 w 370"/>
              <a:gd name="T19" fmla="*/ 250 h 1060"/>
              <a:gd name="T20" fmla="*/ 0 w 370"/>
              <a:gd name="T21" fmla="*/ 30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1060">
                <a:moveTo>
                  <a:pt x="0" y="304"/>
                </a:moveTo>
                <a:cubicBezTo>
                  <a:pt x="0" y="756"/>
                  <a:pt x="0" y="756"/>
                  <a:pt x="0" y="756"/>
                </a:cubicBezTo>
                <a:cubicBezTo>
                  <a:pt x="0" y="777"/>
                  <a:pt x="8" y="796"/>
                  <a:pt x="22" y="810"/>
                </a:cubicBezTo>
                <a:cubicBezTo>
                  <a:pt x="233" y="1020"/>
                  <a:pt x="233" y="1020"/>
                  <a:pt x="233" y="1020"/>
                </a:cubicBezTo>
                <a:cubicBezTo>
                  <a:pt x="273" y="1060"/>
                  <a:pt x="342" y="1044"/>
                  <a:pt x="359" y="990"/>
                </a:cubicBezTo>
                <a:cubicBezTo>
                  <a:pt x="366" y="965"/>
                  <a:pt x="370" y="939"/>
                  <a:pt x="370" y="911"/>
                </a:cubicBezTo>
                <a:cubicBezTo>
                  <a:pt x="370" y="149"/>
                  <a:pt x="370" y="149"/>
                  <a:pt x="370" y="149"/>
                </a:cubicBezTo>
                <a:cubicBezTo>
                  <a:pt x="370" y="122"/>
                  <a:pt x="366" y="96"/>
                  <a:pt x="359" y="71"/>
                </a:cubicBezTo>
                <a:cubicBezTo>
                  <a:pt x="342" y="16"/>
                  <a:pt x="273" y="0"/>
                  <a:pt x="233" y="40"/>
                </a:cubicBezTo>
                <a:cubicBezTo>
                  <a:pt x="22" y="250"/>
                  <a:pt x="22" y="250"/>
                  <a:pt x="22" y="250"/>
                </a:cubicBezTo>
                <a:cubicBezTo>
                  <a:pt x="8" y="265"/>
                  <a:pt x="0" y="284"/>
                  <a:pt x="0" y="3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a:ea typeface="+mn-ea"/>
              <a:cs typeface="+mn-cs"/>
            </a:endParaRPr>
          </a:p>
        </p:txBody>
      </p:sp>
      <p:sp>
        <p:nvSpPr>
          <p:cNvPr id="36" name="Freeform 10">
            <a:extLst>
              <a:ext uri="{FF2B5EF4-FFF2-40B4-BE49-F238E27FC236}">
                <a16:creationId xmlns:a16="http://schemas.microsoft.com/office/drawing/2014/main" id="{C37CEC79-06A9-4CB2-9954-77FB8F22C9C4}"/>
              </a:ext>
            </a:extLst>
          </p:cNvPr>
          <p:cNvSpPr>
            <a:spLocks/>
          </p:cNvSpPr>
          <p:nvPr/>
        </p:nvSpPr>
        <p:spPr bwMode="auto">
          <a:xfrm>
            <a:off x="3379825" y="3512407"/>
            <a:ext cx="2456791" cy="859593"/>
          </a:xfrm>
          <a:custGeom>
            <a:avLst/>
            <a:gdLst>
              <a:gd name="T0" fmla="*/ 250 w 1060"/>
              <a:gd name="T1" fmla="*/ 23 h 371"/>
              <a:gd name="T2" fmla="*/ 40 w 1060"/>
              <a:gd name="T3" fmla="*/ 233 h 371"/>
              <a:gd name="T4" fmla="*/ 70 w 1060"/>
              <a:gd name="T5" fmla="*/ 359 h 371"/>
              <a:gd name="T6" fmla="*/ 149 w 1060"/>
              <a:gd name="T7" fmla="*/ 371 h 371"/>
              <a:gd name="T8" fmla="*/ 911 w 1060"/>
              <a:gd name="T9" fmla="*/ 371 h 371"/>
              <a:gd name="T10" fmla="*/ 990 w 1060"/>
              <a:gd name="T11" fmla="*/ 359 h 371"/>
              <a:gd name="T12" fmla="*/ 1020 w 1060"/>
              <a:gd name="T13" fmla="*/ 233 h 371"/>
              <a:gd name="T14" fmla="*/ 810 w 1060"/>
              <a:gd name="T15" fmla="*/ 23 h 371"/>
              <a:gd name="T16" fmla="*/ 756 w 1060"/>
              <a:gd name="T17" fmla="*/ 0 h 371"/>
              <a:gd name="T18" fmla="*/ 304 w 1060"/>
              <a:gd name="T19" fmla="*/ 0 h 371"/>
              <a:gd name="T20" fmla="*/ 250 w 1060"/>
              <a:gd name="T21" fmla="*/ 2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0" h="371">
                <a:moveTo>
                  <a:pt x="250" y="23"/>
                </a:moveTo>
                <a:cubicBezTo>
                  <a:pt x="40" y="233"/>
                  <a:pt x="40" y="233"/>
                  <a:pt x="40" y="233"/>
                </a:cubicBezTo>
                <a:cubicBezTo>
                  <a:pt x="0" y="273"/>
                  <a:pt x="16" y="342"/>
                  <a:pt x="70" y="359"/>
                </a:cubicBezTo>
                <a:cubicBezTo>
                  <a:pt x="95" y="367"/>
                  <a:pt x="122" y="371"/>
                  <a:pt x="149" y="371"/>
                </a:cubicBezTo>
                <a:cubicBezTo>
                  <a:pt x="911" y="371"/>
                  <a:pt x="911" y="371"/>
                  <a:pt x="911" y="371"/>
                </a:cubicBezTo>
                <a:cubicBezTo>
                  <a:pt x="938" y="371"/>
                  <a:pt x="965" y="367"/>
                  <a:pt x="990" y="359"/>
                </a:cubicBezTo>
                <a:cubicBezTo>
                  <a:pt x="1044" y="342"/>
                  <a:pt x="1060" y="273"/>
                  <a:pt x="1020" y="233"/>
                </a:cubicBezTo>
                <a:cubicBezTo>
                  <a:pt x="810" y="23"/>
                  <a:pt x="810" y="23"/>
                  <a:pt x="810" y="23"/>
                </a:cubicBezTo>
                <a:cubicBezTo>
                  <a:pt x="796" y="9"/>
                  <a:pt x="776" y="0"/>
                  <a:pt x="756" y="0"/>
                </a:cubicBezTo>
                <a:cubicBezTo>
                  <a:pt x="304" y="0"/>
                  <a:pt x="304" y="0"/>
                  <a:pt x="304" y="0"/>
                </a:cubicBezTo>
                <a:cubicBezTo>
                  <a:pt x="284" y="0"/>
                  <a:pt x="264" y="9"/>
                  <a:pt x="25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a:ea typeface="+mn-ea"/>
              <a:cs typeface="+mn-cs"/>
            </a:endParaRPr>
          </a:p>
        </p:txBody>
      </p:sp>
      <p:sp>
        <p:nvSpPr>
          <p:cNvPr id="37" name="Freeform 11">
            <a:extLst>
              <a:ext uri="{FF2B5EF4-FFF2-40B4-BE49-F238E27FC236}">
                <a16:creationId xmlns:a16="http://schemas.microsoft.com/office/drawing/2014/main" id="{153D0D75-1FB0-4296-9360-CD95B6F7BC73}"/>
              </a:ext>
            </a:extLst>
          </p:cNvPr>
          <p:cNvSpPr>
            <a:spLocks/>
          </p:cNvSpPr>
          <p:nvPr/>
        </p:nvSpPr>
        <p:spPr bwMode="auto">
          <a:xfrm>
            <a:off x="3101805" y="1635769"/>
            <a:ext cx="858174" cy="2456792"/>
          </a:xfrm>
          <a:custGeom>
            <a:avLst/>
            <a:gdLst>
              <a:gd name="T0" fmla="*/ 348 w 370"/>
              <a:gd name="T1" fmla="*/ 250 h 1060"/>
              <a:gd name="T2" fmla="*/ 138 w 370"/>
              <a:gd name="T3" fmla="*/ 40 h 1060"/>
              <a:gd name="T4" fmla="*/ 12 w 370"/>
              <a:gd name="T5" fmla="*/ 71 h 1060"/>
              <a:gd name="T6" fmla="*/ 0 w 370"/>
              <a:gd name="T7" fmla="*/ 149 h 1060"/>
              <a:gd name="T8" fmla="*/ 0 w 370"/>
              <a:gd name="T9" fmla="*/ 911 h 1060"/>
              <a:gd name="T10" fmla="*/ 12 w 370"/>
              <a:gd name="T11" fmla="*/ 990 h 1060"/>
              <a:gd name="T12" fmla="*/ 138 w 370"/>
              <a:gd name="T13" fmla="*/ 1020 h 1060"/>
              <a:gd name="T14" fmla="*/ 348 w 370"/>
              <a:gd name="T15" fmla="*/ 810 h 1060"/>
              <a:gd name="T16" fmla="*/ 370 w 370"/>
              <a:gd name="T17" fmla="*/ 756 h 1060"/>
              <a:gd name="T18" fmla="*/ 370 w 370"/>
              <a:gd name="T19" fmla="*/ 304 h 1060"/>
              <a:gd name="T20" fmla="*/ 348 w 370"/>
              <a:gd name="T21" fmla="*/ 25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1060">
                <a:moveTo>
                  <a:pt x="348" y="250"/>
                </a:moveTo>
                <a:cubicBezTo>
                  <a:pt x="138" y="40"/>
                  <a:pt x="138" y="40"/>
                  <a:pt x="138" y="40"/>
                </a:cubicBezTo>
                <a:cubicBezTo>
                  <a:pt x="97" y="0"/>
                  <a:pt x="28" y="16"/>
                  <a:pt x="12" y="71"/>
                </a:cubicBezTo>
                <a:cubicBezTo>
                  <a:pt x="4" y="96"/>
                  <a:pt x="0" y="122"/>
                  <a:pt x="0" y="149"/>
                </a:cubicBezTo>
                <a:cubicBezTo>
                  <a:pt x="0" y="911"/>
                  <a:pt x="0" y="911"/>
                  <a:pt x="0" y="911"/>
                </a:cubicBezTo>
                <a:cubicBezTo>
                  <a:pt x="0" y="939"/>
                  <a:pt x="4" y="965"/>
                  <a:pt x="12" y="990"/>
                </a:cubicBezTo>
                <a:cubicBezTo>
                  <a:pt x="28" y="1044"/>
                  <a:pt x="97" y="1060"/>
                  <a:pt x="138" y="1020"/>
                </a:cubicBezTo>
                <a:cubicBezTo>
                  <a:pt x="348" y="810"/>
                  <a:pt x="348" y="810"/>
                  <a:pt x="348" y="810"/>
                </a:cubicBezTo>
                <a:cubicBezTo>
                  <a:pt x="362" y="796"/>
                  <a:pt x="370" y="777"/>
                  <a:pt x="370" y="756"/>
                </a:cubicBezTo>
                <a:cubicBezTo>
                  <a:pt x="370" y="304"/>
                  <a:pt x="370" y="304"/>
                  <a:pt x="370" y="304"/>
                </a:cubicBezTo>
                <a:cubicBezTo>
                  <a:pt x="370" y="284"/>
                  <a:pt x="362" y="265"/>
                  <a:pt x="348" y="2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a:ea typeface="+mn-ea"/>
              <a:cs typeface="+mn-cs"/>
            </a:endParaRPr>
          </a:p>
        </p:txBody>
      </p:sp>
      <p:sp>
        <p:nvSpPr>
          <p:cNvPr id="39" name="Oval 38">
            <a:extLst>
              <a:ext uri="{FF2B5EF4-FFF2-40B4-BE49-F238E27FC236}">
                <a16:creationId xmlns:a16="http://schemas.microsoft.com/office/drawing/2014/main" id="{77E690EC-DBDE-4B6B-98BE-87F7D511901F}"/>
              </a:ext>
            </a:extLst>
          </p:cNvPr>
          <p:cNvSpPr/>
          <p:nvPr/>
        </p:nvSpPr>
        <p:spPr>
          <a:xfrm>
            <a:off x="1781923" y="1894910"/>
            <a:ext cx="70307" cy="70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40" name="TextBox 39">
            <a:extLst>
              <a:ext uri="{FF2B5EF4-FFF2-40B4-BE49-F238E27FC236}">
                <a16:creationId xmlns:a16="http://schemas.microsoft.com/office/drawing/2014/main" id="{4718FE3C-5E4F-4486-A4D3-F6306843A025}"/>
              </a:ext>
            </a:extLst>
          </p:cNvPr>
          <p:cNvSpPr txBox="1"/>
          <p:nvPr/>
        </p:nvSpPr>
        <p:spPr>
          <a:xfrm>
            <a:off x="323848" y="1039218"/>
            <a:ext cx="2304000" cy="1008000"/>
          </a:xfrm>
          <a:prstGeom prst="rect">
            <a:avLst/>
          </a:prstGeom>
          <a:solidFill>
            <a:schemeClr val="bg1">
              <a:lumMod val="95000"/>
            </a:schemeClr>
          </a:solidFill>
        </p:spPr>
        <p:txBody>
          <a:bodyPr wrap="square" lIns="36000" tIns="0" rIns="36000" bIns="0" rtlCol="0">
            <a:noAutofit/>
          </a:bodyPr>
          <a:lstStyle/>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Only Oracle partner in the region to offer Exadata-as-a-Service </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Smaller configurations (lower than Oracle’s offering)</a:t>
            </a:r>
          </a:p>
        </p:txBody>
      </p:sp>
      <p:sp>
        <p:nvSpPr>
          <p:cNvPr id="43" name="TextBox 42">
            <a:extLst>
              <a:ext uri="{FF2B5EF4-FFF2-40B4-BE49-F238E27FC236}">
                <a16:creationId xmlns:a16="http://schemas.microsoft.com/office/drawing/2014/main" id="{36C59B58-E593-490A-8A38-EB2E9A48901D}"/>
              </a:ext>
            </a:extLst>
          </p:cNvPr>
          <p:cNvSpPr txBox="1"/>
          <p:nvPr/>
        </p:nvSpPr>
        <p:spPr>
          <a:xfrm>
            <a:off x="6517160" y="1039218"/>
            <a:ext cx="2304000" cy="1008000"/>
          </a:xfrm>
          <a:prstGeom prst="rect">
            <a:avLst/>
          </a:prstGeom>
          <a:solidFill>
            <a:schemeClr val="bg1">
              <a:lumMod val="95000"/>
            </a:schemeClr>
          </a:solidFill>
        </p:spPr>
        <p:txBody>
          <a:bodyPr wrap="square" lIns="36000" tIns="0" rIns="36000" bIns="0" rtlCol="0">
            <a:noAutofit/>
          </a:bodyPr>
          <a:lstStyle/>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Expertise of managing Oracle Cloud Machine Infrastructure in </a:t>
            </a:r>
            <a:r>
              <a:rPr lang="en-US" sz="1000" dirty="0" err="1">
                <a:solidFill>
                  <a:prstClr val="black">
                    <a:lumMod val="65000"/>
                    <a:lumOff val="35000"/>
                  </a:prstClr>
                </a:solidFill>
              </a:rPr>
              <a:t>Sify</a:t>
            </a:r>
            <a:r>
              <a:rPr lang="en-US" sz="1000" dirty="0">
                <a:solidFill>
                  <a:prstClr val="black">
                    <a:lumMod val="65000"/>
                    <a:lumOff val="35000"/>
                  </a:prstClr>
                </a:solidFill>
              </a:rPr>
              <a:t> DC</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CP </a:t>
            </a:r>
            <a:r>
              <a:rPr lang="en-US" sz="1000" dirty="0" err="1">
                <a:solidFill>
                  <a:prstClr val="black">
                    <a:lumMod val="65000"/>
                    <a:lumOff val="35000"/>
                  </a:prstClr>
                </a:solidFill>
              </a:rPr>
              <a:t>WholeSale</a:t>
            </a:r>
            <a:endParaRPr lang="en-US" sz="1000" dirty="0">
              <a:solidFill>
                <a:prstClr val="black">
                  <a:lumMod val="65000"/>
                  <a:lumOff val="35000"/>
                </a:prstClr>
              </a:solidFill>
            </a:endParaRPr>
          </a:p>
        </p:txBody>
      </p:sp>
      <p:sp>
        <p:nvSpPr>
          <p:cNvPr id="47" name="Oval 46">
            <a:extLst>
              <a:ext uri="{FF2B5EF4-FFF2-40B4-BE49-F238E27FC236}">
                <a16:creationId xmlns:a16="http://schemas.microsoft.com/office/drawing/2014/main" id="{8058A539-5A6E-4F06-84D1-1DA29AB868E1}"/>
              </a:ext>
            </a:extLst>
          </p:cNvPr>
          <p:cNvSpPr/>
          <p:nvPr/>
        </p:nvSpPr>
        <p:spPr>
          <a:xfrm>
            <a:off x="1781923" y="3683106"/>
            <a:ext cx="70307" cy="70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48" name="TextBox 47">
            <a:extLst>
              <a:ext uri="{FF2B5EF4-FFF2-40B4-BE49-F238E27FC236}">
                <a16:creationId xmlns:a16="http://schemas.microsoft.com/office/drawing/2014/main" id="{4E81484E-D34D-4E95-A658-8CEA08E83A23}"/>
              </a:ext>
            </a:extLst>
          </p:cNvPr>
          <p:cNvSpPr txBox="1"/>
          <p:nvPr/>
        </p:nvSpPr>
        <p:spPr>
          <a:xfrm>
            <a:off x="321714" y="3689059"/>
            <a:ext cx="2304000" cy="1008000"/>
          </a:xfrm>
          <a:prstGeom prst="rect">
            <a:avLst/>
          </a:prstGeom>
          <a:solidFill>
            <a:schemeClr val="bg1">
              <a:lumMod val="95000"/>
            </a:schemeClr>
          </a:solidFill>
        </p:spPr>
        <p:txBody>
          <a:bodyPr wrap="square" lIns="36000" tIns="0" rIns="36000" bIns="0" rtlCol="0">
            <a:noAutofit/>
          </a:bodyPr>
          <a:lstStyle/>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Expertise in:</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Large scale On Premise deployment of Oracle Applications – KEIIP: an ADB project</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Implemented Oracle SaaS like CPQ, Sourcing, Sales Cloud internally</a:t>
            </a:r>
          </a:p>
        </p:txBody>
      </p:sp>
      <p:sp>
        <p:nvSpPr>
          <p:cNvPr id="50" name="Oval 49">
            <a:extLst>
              <a:ext uri="{FF2B5EF4-FFF2-40B4-BE49-F238E27FC236}">
                <a16:creationId xmlns:a16="http://schemas.microsoft.com/office/drawing/2014/main" id="{3A85AB52-F4D5-43AA-8559-451AED444F9A}"/>
              </a:ext>
            </a:extLst>
          </p:cNvPr>
          <p:cNvSpPr/>
          <p:nvPr/>
        </p:nvSpPr>
        <p:spPr>
          <a:xfrm>
            <a:off x="7252110" y="3683106"/>
            <a:ext cx="70307" cy="70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51" name="TextBox 50">
            <a:extLst>
              <a:ext uri="{FF2B5EF4-FFF2-40B4-BE49-F238E27FC236}">
                <a16:creationId xmlns:a16="http://schemas.microsoft.com/office/drawing/2014/main" id="{E51C2059-C58A-490B-835E-3F24575F9FC7}"/>
              </a:ext>
            </a:extLst>
          </p:cNvPr>
          <p:cNvSpPr txBox="1"/>
          <p:nvPr/>
        </p:nvSpPr>
        <p:spPr>
          <a:xfrm>
            <a:off x="6517160" y="3689059"/>
            <a:ext cx="2304000" cy="1008000"/>
          </a:xfrm>
          <a:prstGeom prst="rect">
            <a:avLst/>
          </a:prstGeom>
          <a:solidFill>
            <a:schemeClr val="bg1">
              <a:lumMod val="95000"/>
            </a:schemeClr>
          </a:solidFill>
        </p:spPr>
        <p:txBody>
          <a:bodyPr wrap="square" lIns="36000" tIns="0" rIns="36000" bIns="0" rtlCol="0">
            <a:noAutofit/>
          </a:bodyPr>
          <a:lstStyle/>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Oracle’s partner-of-choice for PaaS.</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Expertise in:</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Upgrade/Migration Services in Database &amp; Middleware</a:t>
            </a:r>
          </a:p>
          <a:p>
            <a:pPr marL="171450" lvl="0" indent="-171450" defTabSz="914400">
              <a:spcBef>
                <a:spcPts val="300"/>
              </a:spcBef>
              <a:buFont typeface="Wingdings" panose="05000000000000000000" pitchFamily="2" charset="2"/>
              <a:buChar char="§"/>
              <a:defRPr/>
            </a:pPr>
            <a:r>
              <a:rPr lang="en-US" sz="1000" dirty="0">
                <a:solidFill>
                  <a:prstClr val="black">
                    <a:lumMod val="65000"/>
                    <a:lumOff val="35000"/>
                  </a:prstClr>
                </a:solidFill>
              </a:rPr>
              <a:t>Development &amp; Testing Services</a:t>
            </a:r>
          </a:p>
        </p:txBody>
      </p:sp>
      <p:sp>
        <p:nvSpPr>
          <p:cNvPr id="7" name="Oval 4">
            <a:extLst>
              <a:ext uri="{FF2B5EF4-FFF2-40B4-BE49-F238E27FC236}">
                <a16:creationId xmlns:a16="http://schemas.microsoft.com/office/drawing/2014/main" id="{886F255F-93BC-4FA2-9153-FF370D87FE05}"/>
              </a:ext>
            </a:extLst>
          </p:cNvPr>
          <p:cNvSpPr/>
          <p:nvPr/>
        </p:nvSpPr>
        <p:spPr>
          <a:xfrm>
            <a:off x="3861737" y="2517432"/>
            <a:ext cx="1509781" cy="6514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a:defRPr/>
            </a:pPr>
            <a:r>
              <a:rPr lang="en-US" sz="1300" b="1" dirty="0"/>
              <a:t>Offering &amp;</a:t>
            </a:r>
          </a:p>
          <a:p>
            <a:pPr lvl="0" algn="ctr">
              <a:defRPr/>
            </a:pPr>
            <a:r>
              <a:rPr lang="en-US" sz="1300" b="1" dirty="0"/>
              <a:t>Value </a:t>
            </a:r>
          </a:p>
          <a:p>
            <a:pPr lvl="0" algn="ctr">
              <a:defRPr/>
            </a:pPr>
            <a:r>
              <a:rPr lang="en-US" sz="1300" b="1" dirty="0"/>
              <a:t>Differentiations</a:t>
            </a:r>
            <a:endParaRPr lang="en-US" sz="1300" dirty="0"/>
          </a:p>
        </p:txBody>
      </p:sp>
      <p:sp>
        <p:nvSpPr>
          <p:cNvPr id="10" name="Oval 4">
            <a:extLst>
              <a:ext uri="{FF2B5EF4-FFF2-40B4-BE49-F238E27FC236}">
                <a16:creationId xmlns:a16="http://schemas.microsoft.com/office/drawing/2014/main" id="{2B7EC943-DF3A-4F60-A8DA-E67A5E1E7DE1}"/>
              </a:ext>
            </a:extLst>
          </p:cNvPr>
          <p:cNvSpPr/>
          <p:nvPr/>
        </p:nvSpPr>
        <p:spPr>
          <a:xfrm>
            <a:off x="4149904" y="1431228"/>
            <a:ext cx="916633" cy="709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a:lnSpc>
                <a:spcPct val="90000"/>
              </a:lnSpc>
              <a:spcBef>
                <a:spcPct val="0"/>
              </a:spcBef>
              <a:spcAft>
                <a:spcPts val="375"/>
              </a:spcAft>
              <a:buSzPts val="1000"/>
              <a:tabLst>
                <a:tab pos="457189" algn="l"/>
              </a:tabLst>
            </a:pPr>
            <a:r>
              <a:rPr lang="en-US" sz="1100" dirty="0">
                <a:cs typeface="Arial" panose="020B0604020202020204" pitchFamily="34" charset="0"/>
              </a:rPr>
              <a:t>Cloud Infrastructure at </a:t>
            </a:r>
            <a:r>
              <a:rPr lang="en-US" sz="1100" dirty="0" err="1">
                <a:cs typeface="Arial" panose="020B0604020202020204" pitchFamily="34" charset="0"/>
              </a:rPr>
              <a:t>Sify</a:t>
            </a:r>
            <a:endParaRPr lang="en-US" sz="1100" dirty="0">
              <a:cs typeface="Arial" panose="020B0604020202020204" pitchFamily="34" charset="0"/>
            </a:endParaRPr>
          </a:p>
        </p:txBody>
      </p:sp>
      <p:sp>
        <p:nvSpPr>
          <p:cNvPr id="13" name="Oval 4">
            <a:extLst>
              <a:ext uri="{FF2B5EF4-FFF2-40B4-BE49-F238E27FC236}">
                <a16:creationId xmlns:a16="http://schemas.microsoft.com/office/drawing/2014/main" id="{4B9829AE-BBA4-4BD0-9F7F-DF3DAC7123D7}"/>
              </a:ext>
            </a:extLst>
          </p:cNvPr>
          <p:cNvSpPr/>
          <p:nvPr/>
        </p:nvSpPr>
        <p:spPr>
          <a:xfrm>
            <a:off x="5235449" y="2513703"/>
            <a:ext cx="937586" cy="695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300038">
              <a:lnSpc>
                <a:spcPct val="90000"/>
              </a:lnSpc>
              <a:spcBef>
                <a:spcPct val="0"/>
              </a:spcBef>
              <a:spcAft>
                <a:spcPct val="35000"/>
              </a:spcAft>
            </a:pPr>
            <a:r>
              <a:rPr lang="en-US" sz="1100" dirty="0">
                <a:cs typeface="Arial" panose="020B0604020202020204" pitchFamily="34" charset="0"/>
              </a:rPr>
              <a:t>Cloud Infra-structure at Customer</a:t>
            </a:r>
          </a:p>
        </p:txBody>
      </p:sp>
      <p:sp>
        <p:nvSpPr>
          <p:cNvPr id="16" name="Oval 4">
            <a:extLst>
              <a:ext uri="{FF2B5EF4-FFF2-40B4-BE49-F238E27FC236}">
                <a16:creationId xmlns:a16="http://schemas.microsoft.com/office/drawing/2014/main" id="{BD3D2B3E-9A27-41A0-8764-67F08207ACD9}"/>
              </a:ext>
            </a:extLst>
          </p:cNvPr>
          <p:cNvSpPr/>
          <p:nvPr/>
        </p:nvSpPr>
        <p:spPr>
          <a:xfrm>
            <a:off x="4262361" y="3594204"/>
            <a:ext cx="695997" cy="695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algn="ctr" defTabSz="300038">
              <a:lnSpc>
                <a:spcPct val="90000"/>
              </a:lnSpc>
              <a:spcBef>
                <a:spcPct val="0"/>
              </a:spcBef>
              <a:spcAft>
                <a:spcPct val="35000"/>
              </a:spcAft>
            </a:pPr>
            <a:r>
              <a:rPr lang="en-US" sz="1100" dirty="0">
                <a:cs typeface="Arial" panose="020B0604020202020204" pitchFamily="34" charset="0"/>
              </a:rPr>
              <a:t>Oracle PaaS</a:t>
            </a:r>
          </a:p>
        </p:txBody>
      </p:sp>
      <p:sp>
        <p:nvSpPr>
          <p:cNvPr id="19" name="Oval 4">
            <a:extLst>
              <a:ext uri="{FF2B5EF4-FFF2-40B4-BE49-F238E27FC236}">
                <a16:creationId xmlns:a16="http://schemas.microsoft.com/office/drawing/2014/main" id="{2E25170D-79DA-4E8F-9706-5829CF714417}"/>
              </a:ext>
            </a:extLst>
          </p:cNvPr>
          <p:cNvSpPr/>
          <p:nvPr/>
        </p:nvSpPr>
        <p:spPr>
          <a:xfrm>
            <a:off x="3182380" y="2571750"/>
            <a:ext cx="695997" cy="695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algn="ctr" defTabSz="300038">
              <a:lnSpc>
                <a:spcPct val="90000"/>
              </a:lnSpc>
              <a:spcBef>
                <a:spcPct val="0"/>
              </a:spcBef>
              <a:spcAft>
                <a:spcPct val="35000"/>
              </a:spcAft>
            </a:pPr>
            <a:r>
              <a:rPr lang="en-US" sz="1100" dirty="0">
                <a:cs typeface="Arial" panose="020B0604020202020204" pitchFamily="34" charset="0"/>
              </a:rPr>
              <a:t>Oracle SaaS</a:t>
            </a:r>
          </a:p>
        </p:txBody>
      </p:sp>
      <p:cxnSp>
        <p:nvCxnSpPr>
          <p:cNvPr id="86" name="Connector: Elbow 85">
            <a:extLst>
              <a:ext uri="{FF2B5EF4-FFF2-40B4-BE49-F238E27FC236}">
                <a16:creationId xmlns:a16="http://schemas.microsoft.com/office/drawing/2014/main" id="{62118616-3326-4895-B7BE-5116A405D783}"/>
              </a:ext>
            </a:extLst>
          </p:cNvPr>
          <p:cNvCxnSpPr>
            <a:endCxn id="48" idx="0"/>
          </p:cNvCxnSpPr>
          <p:nvPr/>
        </p:nvCxnSpPr>
        <p:spPr>
          <a:xfrm rot="10800000" flipV="1">
            <a:off x="1473715" y="2787779"/>
            <a:ext cx="1628091" cy="901279"/>
          </a:xfrm>
          <a:prstGeom prst="bentConnector2">
            <a:avLst/>
          </a:prstGeom>
          <a:ln w="1905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FC804F73-3BC5-4E06-AAF2-4D2F9F674DF6}"/>
              </a:ext>
            </a:extLst>
          </p:cNvPr>
          <p:cNvSpPr/>
          <p:nvPr/>
        </p:nvSpPr>
        <p:spPr>
          <a:xfrm>
            <a:off x="2636520" y="1158240"/>
            <a:ext cx="1943100" cy="198120"/>
          </a:xfrm>
          <a:custGeom>
            <a:avLst/>
            <a:gdLst>
              <a:gd name="connsiteX0" fmla="*/ 1943100 w 1943100"/>
              <a:gd name="connsiteY0" fmla="*/ 198120 h 198120"/>
              <a:gd name="connsiteX1" fmla="*/ 1943100 w 1943100"/>
              <a:gd name="connsiteY1" fmla="*/ 0 h 198120"/>
              <a:gd name="connsiteX2" fmla="*/ 0 w 1943100"/>
              <a:gd name="connsiteY2" fmla="*/ 0 h 198120"/>
            </a:gdLst>
            <a:ahLst/>
            <a:cxnLst>
              <a:cxn ang="0">
                <a:pos x="connsiteX0" y="connsiteY0"/>
              </a:cxn>
              <a:cxn ang="0">
                <a:pos x="connsiteX1" y="connsiteY1"/>
              </a:cxn>
              <a:cxn ang="0">
                <a:pos x="connsiteX2" y="connsiteY2"/>
              </a:cxn>
            </a:cxnLst>
            <a:rect l="l" t="t" r="r" b="b"/>
            <a:pathLst>
              <a:path w="1943100" h="198120">
                <a:moveTo>
                  <a:pt x="1943100" y="198120"/>
                </a:moveTo>
                <a:lnTo>
                  <a:pt x="1943100" y="0"/>
                </a:lnTo>
                <a:lnTo>
                  <a:pt x="0" y="0"/>
                </a:lnTo>
              </a:path>
            </a:pathLst>
          </a:custGeom>
          <a:ln w="1905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Freeform: Shape 92">
            <a:extLst>
              <a:ext uri="{FF2B5EF4-FFF2-40B4-BE49-F238E27FC236}">
                <a16:creationId xmlns:a16="http://schemas.microsoft.com/office/drawing/2014/main" id="{86B458B2-153F-4C9F-BCD7-78CCD86B445A}"/>
              </a:ext>
            </a:extLst>
          </p:cNvPr>
          <p:cNvSpPr/>
          <p:nvPr/>
        </p:nvSpPr>
        <p:spPr>
          <a:xfrm flipH="1" flipV="1">
            <a:off x="4579620" y="4377953"/>
            <a:ext cx="1943100" cy="198120"/>
          </a:xfrm>
          <a:custGeom>
            <a:avLst/>
            <a:gdLst>
              <a:gd name="connsiteX0" fmla="*/ 1943100 w 1943100"/>
              <a:gd name="connsiteY0" fmla="*/ 198120 h 198120"/>
              <a:gd name="connsiteX1" fmla="*/ 1943100 w 1943100"/>
              <a:gd name="connsiteY1" fmla="*/ 0 h 198120"/>
              <a:gd name="connsiteX2" fmla="*/ 0 w 1943100"/>
              <a:gd name="connsiteY2" fmla="*/ 0 h 198120"/>
            </a:gdLst>
            <a:ahLst/>
            <a:cxnLst>
              <a:cxn ang="0">
                <a:pos x="connsiteX0" y="connsiteY0"/>
              </a:cxn>
              <a:cxn ang="0">
                <a:pos x="connsiteX1" y="connsiteY1"/>
              </a:cxn>
              <a:cxn ang="0">
                <a:pos x="connsiteX2" y="connsiteY2"/>
              </a:cxn>
            </a:cxnLst>
            <a:rect l="l" t="t" r="r" b="b"/>
            <a:pathLst>
              <a:path w="1943100" h="198120">
                <a:moveTo>
                  <a:pt x="1943100" y="198120"/>
                </a:moveTo>
                <a:lnTo>
                  <a:pt x="1943100" y="0"/>
                </a:lnTo>
                <a:lnTo>
                  <a:pt x="0" y="0"/>
                </a:lnTo>
              </a:path>
            </a:pathLst>
          </a:custGeom>
          <a:ln w="1905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4" name="Connector: Elbow 93">
            <a:extLst>
              <a:ext uri="{FF2B5EF4-FFF2-40B4-BE49-F238E27FC236}">
                <a16:creationId xmlns:a16="http://schemas.microsoft.com/office/drawing/2014/main" id="{771DCE7C-D701-42AD-8647-777777BE0071}"/>
              </a:ext>
            </a:extLst>
          </p:cNvPr>
          <p:cNvCxnSpPr>
            <a:cxnSpLocks/>
          </p:cNvCxnSpPr>
          <p:nvPr/>
        </p:nvCxnSpPr>
        <p:spPr>
          <a:xfrm rot="10800000" flipH="1">
            <a:off x="6113601" y="2048629"/>
            <a:ext cx="1628091" cy="901279"/>
          </a:xfrm>
          <a:prstGeom prst="bentConnector2">
            <a:avLst/>
          </a:prstGeom>
          <a:ln w="1905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9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525786-3FD8-46F8-A3E1-8E1EF76260B3}"/>
              </a:ext>
            </a:extLst>
          </p:cNvPr>
          <p:cNvSpPr>
            <a:spLocks noGrp="1"/>
          </p:cNvSpPr>
          <p:nvPr>
            <p:ph type="sldNum" sz="quarter" idx="12"/>
          </p:nvPr>
        </p:nvSpPr>
        <p:spPr/>
        <p:txBody>
          <a:bodyPr/>
          <a:lstStyle/>
          <a:p>
            <a:fld id="{408A3319-5104-4E46-B7BB-4F68F196E486}" type="slidenum">
              <a:rPr lang="en-IN" smtClean="0"/>
              <a:pPr/>
              <a:t>6</a:t>
            </a:fld>
            <a:endParaRPr lang="en-IN"/>
          </a:p>
        </p:txBody>
      </p:sp>
      <p:sp>
        <p:nvSpPr>
          <p:cNvPr id="3" name="Title 2">
            <a:extLst>
              <a:ext uri="{FF2B5EF4-FFF2-40B4-BE49-F238E27FC236}">
                <a16:creationId xmlns:a16="http://schemas.microsoft.com/office/drawing/2014/main" id="{694F0687-9B0F-4C78-90A8-8E1614B6B27F}"/>
              </a:ext>
            </a:extLst>
          </p:cNvPr>
          <p:cNvSpPr>
            <a:spLocks noGrp="1"/>
          </p:cNvSpPr>
          <p:nvPr>
            <p:ph type="title"/>
          </p:nvPr>
        </p:nvSpPr>
        <p:spPr>
          <a:xfrm>
            <a:off x="324000" y="367273"/>
            <a:ext cx="7537450" cy="369322"/>
          </a:xfrm>
        </p:spPr>
        <p:txBody>
          <a:bodyPr/>
          <a:lstStyle/>
          <a:p>
            <a:r>
              <a:rPr lang="en-IN" dirty="0"/>
              <a:t>Select list of Customers</a:t>
            </a:r>
          </a:p>
        </p:txBody>
      </p:sp>
      <p:pic>
        <p:nvPicPr>
          <p:cNvPr id="24" name="Picture 23">
            <a:extLst>
              <a:ext uri="{FF2B5EF4-FFF2-40B4-BE49-F238E27FC236}">
                <a16:creationId xmlns:a16="http://schemas.microsoft.com/office/drawing/2014/main" id="{69FBE1C8-F765-4591-8BD3-99B06387CAD5}"/>
              </a:ext>
            </a:extLst>
          </p:cNvPr>
          <p:cNvPicPr>
            <a:picLocks noChangeAspect="1"/>
          </p:cNvPicPr>
          <p:nvPr/>
        </p:nvPicPr>
        <p:blipFill>
          <a:blip r:embed="rId2"/>
          <a:stretch>
            <a:fillRect/>
          </a:stretch>
        </p:blipFill>
        <p:spPr>
          <a:xfrm>
            <a:off x="5746227" y="3435103"/>
            <a:ext cx="2577076" cy="234813"/>
          </a:xfrm>
          <a:prstGeom prst="rect">
            <a:avLst/>
          </a:prstGeom>
          <a:ln>
            <a:noFill/>
          </a:ln>
        </p:spPr>
      </p:pic>
      <p:pic>
        <p:nvPicPr>
          <p:cNvPr id="28" name="Picture 27">
            <a:extLst>
              <a:ext uri="{FF2B5EF4-FFF2-40B4-BE49-F238E27FC236}">
                <a16:creationId xmlns:a16="http://schemas.microsoft.com/office/drawing/2014/main" id="{3DD074E3-347D-45C2-88FE-8F492763D2A7}"/>
              </a:ext>
            </a:extLst>
          </p:cNvPr>
          <p:cNvPicPr/>
          <p:nvPr/>
        </p:nvPicPr>
        <p:blipFill>
          <a:blip r:embed="rId3"/>
          <a:srcRect/>
          <a:stretch>
            <a:fillRect/>
          </a:stretch>
        </p:blipFill>
        <p:spPr bwMode="auto">
          <a:xfrm>
            <a:off x="1718343" y="2443520"/>
            <a:ext cx="1320988" cy="674228"/>
          </a:xfrm>
          <a:prstGeom prst="rect">
            <a:avLst/>
          </a:prstGeom>
          <a:noFill/>
          <a:ln w="9525">
            <a:noFill/>
            <a:miter lim="800000"/>
            <a:headEnd/>
            <a:tailEnd/>
          </a:ln>
        </p:spPr>
      </p:pic>
      <p:pic>
        <p:nvPicPr>
          <p:cNvPr id="33" name="Picture 32" descr="A screenshot of a cell phone&#10;&#10;Description generated with high confidence">
            <a:extLst>
              <a:ext uri="{FF2B5EF4-FFF2-40B4-BE49-F238E27FC236}">
                <a16:creationId xmlns:a16="http://schemas.microsoft.com/office/drawing/2014/main" id="{767A1EDA-256F-4663-83FE-4963C461FEE2}"/>
              </a:ext>
            </a:extLst>
          </p:cNvPr>
          <p:cNvPicPr>
            <a:picLocks noChangeAspect="1"/>
          </p:cNvPicPr>
          <p:nvPr/>
        </p:nvPicPr>
        <p:blipFill>
          <a:blip r:embed="rId4"/>
          <a:stretch>
            <a:fillRect/>
          </a:stretch>
        </p:blipFill>
        <p:spPr>
          <a:xfrm>
            <a:off x="5701638" y="3978432"/>
            <a:ext cx="2498340" cy="444247"/>
          </a:xfrm>
          <a:prstGeom prst="rect">
            <a:avLst/>
          </a:prstGeom>
          <a:ln>
            <a:noFill/>
          </a:ln>
        </p:spPr>
      </p:pic>
      <p:pic>
        <p:nvPicPr>
          <p:cNvPr id="35" name="Picture 34">
            <a:extLst>
              <a:ext uri="{FF2B5EF4-FFF2-40B4-BE49-F238E27FC236}">
                <a16:creationId xmlns:a16="http://schemas.microsoft.com/office/drawing/2014/main" id="{CD1AFDCD-7097-4829-85DD-12A1A60D1DC4}"/>
              </a:ext>
            </a:extLst>
          </p:cNvPr>
          <p:cNvPicPr>
            <a:picLocks noChangeAspect="1"/>
          </p:cNvPicPr>
          <p:nvPr/>
        </p:nvPicPr>
        <p:blipFill>
          <a:blip r:embed="rId5"/>
          <a:stretch>
            <a:fillRect/>
          </a:stretch>
        </p:blipFill>
        <p:spPr>
          <a:xfrm>
            <a:off x="3466821" y="2597209"/>
            <a:ext cx="2210358" cy="470682"/>
          </a:xfrm>
          <a:prstGeom prst="rect">
            <a:avLst/>
          </a:prstGeom>
          <a:ln>
            <a:noFill/>
          </a:ln>
        </p:spPr>
      </p:pic>
      <p:pic>
        <p:nvPicPr>
          <p:cNvPr id="37" name="Picture 36" descr="A close up of a logo&#10;&#10;Description generated with high confidence">
            <a:extLst>
              <a:ext uri="{FF2B5EF4-FFF2-40B4-BE49-F238E27FC236}">
                <a16:creationId xmlns:a16="http://schemas.microsoft.com/office/drawing/2014/main" id="{47E7E54C-D273-4186-94DA-4784642EFA6E}"/>
              </a:ext>
            </a:extLst>
          </p:cNvPr>
          <p:cNvPicPr>
            <a:picLocks noChangeAspect="1"/>
          </p:cNvPicPr>
          <p:nvPr/>
        </p:nvPicPr>
        <p:blipFill>
          <a:blip r:embed="rId6"/>
          <a:stretch>
            <a:fillRect/>
          </a:stretch>
        </p:blipFill>
        <p:spPr>
          <a:xfrm>
            <a:off x="6407842" y="1175902"/>
            <a:ext cx="2332011" cy="340534"/>
          </a:xfrm>
          <a:prstGeom prst="rect">
            <a:avLst/>
          </a:prstGeom>
          <a:ln>
            <a:noFill/>
          </a:ln>
        </p:spPr>
      </p:pic>
      <p:pic>
        <p:nvPicPr>
          <p:cNvPr id="39" name="Picture 38">
            <a:extLst>
              <a:ext uri="{FF2B5EF4-FFF2-40B4-BE49-F238E27FC236}">
                <a16:creationId xmlns:a16="http://schemas.microsoft.com/office/drawing/2014/main" id="{B0D670B4-AA3B-4D8C-973B-F24F36F3AA52}"/>
              </a:ext>
            </a:extLst>
          </p:cNvPr>
          <p:cNvPicPr>
            <a:picLocks noChangeAspect="1"/>
          </p:cNvPicPr>
          <p:nvPr/>
        </p:nvPicPr>
        <p:blipFill>
          <a:blip r:embed="rId7"/>
          <a:stretch>
            <a:fillRect/>
          </a:stretch>
        </p:blipFill>
        <p:spPr>
          <a:xfrm>
            <a:off x="640918" y="2444276"/>
            <a:ext cx="837329" cy="842732"/>
          </a:xfrm>
          <a:prstGeom prst="rect">
            <a:avLst/>
          </a:prstGeom>
          <a:ln>
            <a:noFill/>
          </a:ln>
        </p:spPr>
      </p:pic>
      <p:pic>
        <p:nvPicPr>
          <p:cNvPr id="40" name="Picture 39" descr="A picture containing clipart&#10;&#10;Description generated with high confidence">
            <a:extLst>
              <a:ext uri="{FF2B5EF4-FFF2-40B4-BE49-F238E27FC236}">
                <a16:creationId xmlns:a16="http://schemas.microsoft.com/office/drawing/2014/main" id="{E8C55B3B-3D5C-4C88-A19E-FEA2EC2B3AE5}"/>
              </a:ext>
            </a:extLst>
          </p:cNvPr>
          <p:cNvPicPr>
            <a:picLocks noChangeAspect="1"/>
          </p:cNvPicPr>
          <p:nvPr/>
        </p:nvPicPr>
        <p:blipFill>
          <a:blip r:embed="rId8"/>
          <a:stretch>
            <a:fillRect/>
          </a:stretch>
        </p:blipFill>
        <p:spPr>
          <a:xfrm>
            <a:off x="286863" y="1023938"/>
            <a:ext cx="849529" cy="842732"/>
          </a:xfrm>
          <a:prstGeom prst="rect">
            <a:avLst/>
          </a:prstGeom>
          <a:ln>
            <a:noFill/>
          </a:ln>
        </p:spPr>
      </p:pic>
      <p:pic>
        <p:nvPicPr>
          <p:cNvPr id="41" name="Picture 40" descr="A close up of a logo&#10;&#10;Description generated with very high confidence">
            <a:extLst>
              <a:ext uri="{FF2B5EF4-FFF2-40B4-BE49-F238E27FC236}">
                <a16:creationId xmlns:a16="http://schemas.microsoft.com/office/drawing/2014/main" id="{AC006833-AAA0-418C-BD52-EB538F484511}"/>
              </a:ext>
            </a:extLst>
          </p:cNvPr>
          <p:cNvPicPr>
            <a:picLocks noChangeAspect="1"/>
          </p:cNvPicPr>
          <p:nvPr/>
        </p:nvPicPr>
        <p:blipFill>
          <a:blip r:embed="rId9"/>
          <a:stretch>
            <a:fillRect/>
          </a:stretch>
        </p:blipFill>
        <p:spPr>
          <a:xfrm>
            <a:off x="1547580" y="3416113"/>
            <a:ext cx="3711529" cy="432924"/>
          </a:xfrm>
          <a:prstGeom prst="rect">
            <a:avLst/>
          </a:prstGeom>
          <a:ln>
            <a:noFill/>
          </a:ln>
        </p:spPr>
      </p:pic>
      <p:pic>
        <p:nvPicPr>
          <p:cNvPr id="42" name="Picture 41">
            <a:extLst>
              <a:ext uri="{FF2B5EF4-FFF2-40B4-BE49-F238E27FC236}">
                <a16:creationId xmlns:a16="http://schemas.microsoft.com/office/drawing/2014/main" id="{1E88D61C-89E9-4A69-B975-87AB37ECB377}"/>
              </a:ext>
            </a:extLst>
          </p:cNvPr>
          <p:cNvPicPr>
            <a:picLocks noChangeAspect="1"/>
          </p:cNvPicPr>
          <p:nvPr/>
        </p:nvPicPr>
        <p:blipFill>
          <a:blip r:embed="rId10"/>
          <a:stretch>
            <a:fillRect/>
          </a:stretch>
        </p:blipFill>
        <p:spPr>
          <a:xfrm>
            <a:off x="264759" y="3727628"/>
            <a:ext cx="809294" cy="710726"/>
          </a:xfrm>
          <a:prstGeom prst="rect">
            <a:avLst/>
          </a:prstGeom>
          <a:ln>
            <a:noFill/>
          </a:ln>
        </p:spPr>
      </p:pic>
      <p:pic>
        <p:nvPicPr>
          <p:cNvPr id="43" name="Picture 42">
            <a:extLst>
              <a:ext uri="{FF2B5EF4-FFF2-40B4-BE49-F238E27FC236}">
                <a16:creationId xmlns:a16="http://schemas.microsoft.com/office/drawing/2014/main" id="{A524C233-027E-45DE-95E5-0E57E5914572}"/>
              </a:ext>
            </a:extLst>
          </p:cNvPr>
          <p:cNvPicPr>
            <a:picLocks noChangeAspect="1"/>
          </p:cNvPicPr>
          <p:nvPr/>
        </p:nvPicPr>
        <p:blipFill>
          <a:blip r:embed="rId11"/>
          <a:stretch>
            <a:fillRect/>
          </a:stretch>
        </p:blipFill>
        <p:spPr>
          <a:xfrm>
            <a:off x="1903316" y="1023938"/>
            <a:ext cx="1136015" cy="664462"/>
          </a:xfrm>
          <a:prstGeom prst="rect">
            <a:avLst/>
          </a:prstGeom>
          <a:ln>
            <a:noFill/>
          </a:ln>
        </p:spPr>
      </p:pic>
      <p:pic>
        <p:nvPicPr>
          <p:cNvPr id="44" name="Picture 43" descr="A close up of a logo&#10;&#10;Description generated with high confidence">
            <a:extLst>
              <a:ext uri="{FF2B5EF4-FFF2-40B4-BE49-F238E27FC236}">
                <a16:creationId xmlns:a16="http://schemas.microsoft.com/office/drawing/2014/main" id="{755BD8FB-A503-491C-A2B6-99B745DA0145}"/>
              </a:ext>
            </a:extLst>
          </p:cNvPr>
          <p:cNvPicPr>
            <a:picLocks noChangeAspect="1"/>
          </p:cNvPicPr>
          <p:nvPr/>
        </p:nvPicPr>
        <p:blipFill>
          <a:blip r:embed="rId12"/>
          <a:stretch>
            <a:fillRect/>
          </a:stretch>
        </p:blipFill>
        <p:spPr>
          <a:xfrm>
            <a:off x="1547580" y="4186231"/>
            <a:ext cx="2718910" cy="392101"/>
          </a:xfrm>
          <a:prstGeom prst="rect">
            <a:avLst/>
          </a:prstGeom>
        </p:spPr>
      </p:pic>
      <p:pic>
        <p:nvPicPr>
          <p:cNvPr id="45" name="Picture 44" descr="A close up of a logo&#10;&#10;Description generated with high confidence">
            <a:extLst>
              <a:ext uri="{FF2B5EF4-FFF2-40B4-BE49-F238E27FC236}">
                <a16:creationId xmlns:a16="http://schemas.microsoft.com/office/drawing/2014/main" id="{4CE5F765-AD33-46F5-BCB7-0635F6EF2E20}"/>
              </a:ext>
            </a:extLst>
          </p:cNvPr>
          <p:cNvPicPr>
            <a:picLocks noChangeAspect="1"/>
          </p:cNvPicPr>
          <p:nvPr/>
        </p:nvPicPr>
        <p:blipFill>
          <a:blip r:embed="rId13"/>
          <a:stretch>
            <a:fillRect/>
          </a:stretch>
        </p:blipFill>
        <p:spPr>
          <a:xfrm>
            <a:off x="3449171" y="1850601"/>
            <a:ext cx="2869028" cy="432517"/>
          </a:xfrm>
          <a:prstGeom prst="rect">
            <a:avLst/>
          </a:prstGeom>
        </p:spPr>
      </p:pic>
      <p:pic>
        <p:nvPicPr>
          <p:cNvPr id="46" name="Picture 45" descr="A close up of a logo&#10;&#10;Description generated with high confidence">
            <a:extLst>
              <a:ext uri="{FF2B5EF4-FFF2-40B4-BE49-F238E27FC236}">
                <a16:creationId xmlns:a16="http://schemas.microsoft.com/office/drawing/2014/main" id="{3149A647-878B-4C60-A800-97EF843B7BC9}"/>
              </a:ext>
            </a:extLst>
          </p:cNvPr>
          <p:cNvPicPr>
            <a:picLocks noChangeAspect="1"/>
          </p:cNvPicPr>
          <p:nvPr/>
        </p:nvPicPr>
        <p:blipFill>
          <a:blip r:embed="rId14"/>
          <a:stretch>
            <a:fillRect/>
          </a:stretch>
        </p:blipFill>
        <p:spPr>
          <a:xfrm>
            <a:off x="5897360" y="2574677"/>
            <a:ext cx="2686892" cy="416638"/>
          </a:xfrm>
          <a:prstGeom prst="rect">
            <a:avLst/>
          </a:prstGeom>
        </p:spPr>
      </p:pic>
    </p:spTree>
    <p:extLst>
      <p:ext uri="{BB962C8B-B14F-4D97-AF65-F5344CB8AC3E}">
        <p14:creationId xmlns:p14="http://schemas.microsoft.com/office/powerpoint/2010/main" val="363785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0A4ED5-9839-4840-ABCA-7E5FF9063987}"/>
              </a:ext>
            </a:extLst>
          </p:cNvPr>
          <p:cNvSpPr>
            <a:spLocks noGrp="1"/>
          </p:cNvSpPr>
          <p:nvPr>
            <p:ph type="sldNum" sz="quarter" idx="12"/>
          </p:nvPr>
        </p:nvSpPr>
        <p:spPr/>
        <p:txBody>
          <a:bodyPr/>
          <a:lstStyle/>
          <a:p>
            <a:fld id="{408A3319-5104-4E46-B7BB-4F68F196E486}" type="slidenum">
              <a:rPr lang="en-IN" smtClean="0">
                <a:latin typeface="+mn-lt"/>
              </a:rPr>
              <a:pPr/>
              <a:t>7</a:t>
            </a:fld>
            <a:endParaRPr lang="en-IN">
              <a:latin typeface="+mn-lt"/>
            </a:endParaRPr>
          </a:p>
        </p:txBody>
      </p:sp>
      <p:sp>
        <p:nvSpPr>
          <p:cNvPr id="3" name="Title 2">
            <a:extLst>
              <a:ext uri="{FF2B5EF4-FFF2-40B4-BE49-F238E27FC236}">
                <a16:creationId xmlns:a16="http://schemas.microsoft.com/office/drawing/2014/main" id="{9CDBB823-EB09-4117-BB5E-951F5357D9F5}"/>
              </a:ext>
            </a:extLst>
          </p:cNvPr>
          <p:cNvSpPr>
            <a:spLocks noGrp="1"/>
          </p:cNvSpPr>
          <p:nvPr>
            <p:ph type="title"/>
          </p:nvPr>
        </p:nvSpPr>
        <p:spPr>
          <a:xfrm>
            <a:off x="324000" y="367273"/>
            <a:ext cx="7537450" cy="369322"/>
          </a:xfrm>
        </p:spPr>
        <p:txBody>
          <a:bodyPr/>
          <a:lstStyle/>
          <a:p>
            <a:r>
              <a:rPr lang="en-IN" dirty="0"/>
              <a:t>Case Study – KEIIP</a:t>
            </a:r>
          </a:p>
        </p:txBody>
      </p:sp>
      <p:sp>
        <p:nvSpPr>
          <p:cNvPr id="17" name="Rectangle 6">
            <a:extLst>
              <a:ext uri="{FF2B5EF4-FFF2-40B4-BE49-F238E27FC236}">
                <a16:creationId xmlns:a16="http://schemas.microsoft.com/office/drawing/2014/main" id="{8ABCF619-31BF-45D2-BF2F-9E6F9F253D5D}"/>
              </a:ext>
            </a:extLst>
          </p:cNvPr>
          <p:cNvSpPr>
            <a:spLocks noChangeArrowheads="1"/>
          </p:cNvSpPr>
          <p:nvPr/>
        </p:nvSpPr>
        <p:spPr bwMode="auto">
          <a:xfrm>
            <a:off x="1799759" y="1023938"/>
            <a:ext cx="1007744" cy="746935"/>
          </a:xfrm>
          <a:prstGeom prst="rect">
            <a:avLst/>
          </a:prstGeom>
          <a:solidFill>
            <a:schemeClr val="accent1"/>
          </a:solidFill>
          <a:ln w="9525">
            <a:noFill/>
            <a:miter lim="800000"/>
            <a:headEnd/>
            <a:tailEnd/>
          </a:ln>
          <a:effectLst/>
        </p:spPr>
        <p:txBody>
          <a:bodyPr wrap="none" anchor="ctr"/>
          <a:lstStyle/>
          <a:p>
            <a:pPr algn="ctr" eaLnBrk="1" hangingPunct="1">
              <a:lnSpc>
                <a:spcPct val="100000"/>
              </a:lnSpc>
            </a:pPr>
            <a:r>
              <a:rPr lang="en-US" sz="1000" b="1" dirty="0"/>
              <a:t>Client </a:t>
            </a:r>
          </a:p>
          <a:p>
            <a:pPr algn="ctr" eaLnBrk="1" hangingPunct="1">
              <a:lnSpc>
                <a:spcPct val="100000"/>
              </a:lnSpc>
            </a:pPr>
            <a:r>
              <a:rPr lang="en-US" sz="1000" b="1" dirty="0"/>
              <a:t>Overview</a:t>
            </a:r>
          </a:p>
        </p:txBody>
      </p:sp>
      <p:sp>
        <p:nvSpPr>
          <p:cNvPr id="18" name="Rectangle 6">
            <a:extLst>
              <a:ext uri="{FF2B5EF4-FFF2-40B4-BE49-F238E27FC236}">
                <a16:creationId xmlns:a16="http://schemas.microsoft.com/office/drawing/2014/main" id="{8C2F32F0-D905-4DEB-8AC3-B6557EC5A91F}"/>
              </a:ext>
            </a:extLst>
          </p:cNvPr>
          <p:cNvSpPr>
            <a:spLocks noChangeArrowheads="1"/>
          </p:cNvSpPr>
          <p:nvPr/>
        </p:nvSpPr>
        <p:spPr bwMode="auto">
          <a:xfrm>
            <a:off x="323998" y="2104219"/>
            <a:ext cx="2304000" cy="228597"/>
          </a:xfrm>
          <a:prstGeom prst="rect">
            <a:avLst/>
          </a:prstGeom>
          <a:solidFill>
            <a:schemeClr val="accent2"/>
          </a:solidFill>
          <a:ln w="9525">
            <a:noFill/>
            <a:miter lim="800000"/>
            <a:headEnd/>
            <a:tailEnd/>
          </a:ln>
          <a:effectLst/>
        </p:spPr>
        <p:txBody>
          <a:bodyPr wrap="none" anchor="ctr"/>
          <a:lstStyle/>
          <a:p>
            <a:pPr eaLnBrk="1" hangingPunct="1">
              <a:lnSpc>
                <a:spcPct val="100000"/>
              </a:lnSpc>
            </a:pPr>
            <a:r>
              <a:rPr lang="en-US" sz="1000" b="1" dirty="0"/>
              <a:t>Scope of work</a:t>
            </a:r>
          </a:p>
        </p:txBody>
      </p:sp>
      <p:sp>
        <p:nvSpPr>
          <p:cNvPr id="19" name="Rectangle 18">
            <a:extLst>
              <a:ext uri="{FF2B5EF4-FFF2-40B4-BE49-F238E27FC236}">
                <a16:creationId xmlns:a16="http://schemas.microsoft.com/office/drawing/2014/main" id="{B6D4D79F-1FB3-4686-ABDE-142DBE33414B}"/>
              </a:ext>
            </a:extLst>
          </p:cNvPr>
          <p:cNvSpPr>
            <a:spLocks noChangeArrowheads="1"/>
          </p:cNvSpPr>
          <p:nvPr/>
        </p:nvSpPr>
        <p:spPr bwMode="auto">
          <a:xfrm>
            <a:off x="4716462" y="2104219"/>
            <a:ext cx="2304000" cy="228600"/>
          </a:xfrm>
          <a:prstGeom prst="rect">
            <a:avLst/>
          </a:prstGeom>
          <a:solidFill>
            <a:schemeClr val="accent4"/>
          </a:solidFill>
          <a:ln w="9525">
            <a:noFill/>
            <a:miter lim="800000"/>
            <a:headEnd/>
            <a:tailEnd/>
          </a:ln>
          <a:effectLst/>
        </p:spPr>
        <p:txBody>
          <a:bodyPr wrap="none" anchor="ctr"/>
          <a:lstStyle/>
          <a:p>
            <a:pPr algn="ctr" eaLnBrk="1" hangingPunct="1">
              <a:lnSpc>
                <a:spcPct val="100000"/>
              </a:lnSpc>
            </a:pPr>
            <a:r>
              <a:rPr lang="en-US" sz="1000" b="1" dirty="0"/>
              <a:t>Solution highlights</a:t>
            </a:r>
          </a:p>
        </p:txBody>
      </p:sp>
      <p:sp>
        <p:nvSpPr>
          <p:cNvPr id="20" name="Rectangle 6">
            <a:extLst>
              <a:ext uri="{FF2B5EF4-FFF2-40B4-BE49-F238E27FC236}">
                <a16:creationId xmlns:a16="http://schemas.microsoft.com/office/drawing/2014/main" id="{302DE356-A8DF-4130-94E6-2040552F48D0}"/>
              </a:ext>
            </a:extLst>
          </p:cNvPr>
          <p:cNvSpPr>
            <a:spLocks noChangeArrowheads="1"/>
          </p:cNvSpPr>
          <p:nvPr/>
        </p:nvSpPr>
        <p:spPr bwMode="auto">
          <a:xfrm>
            <a:off x="323998" y="3718417"/>
            <a:ext cx="2304000" cy="228597"/>
          </a:xfrm>
          <a:prstGeom prst="rect">
            <a:avLst/>
          </a:prstGeom>
          <a:solidFill>
            <a:schemeClr val="accent5"/>
          </a:solidFill>
          <a:ln w="9525">
            <a:noFill/>
            <a:miter lim="800000"/>
            <a:headEnd/>
            <a:tailEnd/>
          </a:ln>
          <a:effectLst/>
        </p:spPr>
        <p:txBody>
          <a:bodyPr wrap="none" anchor="ctr"/>
          <a:lstStyle/>
          <a:p>
            <a:pPr eaLnBrk="1" hangingPunct="1">
              <a:lnSpc>
                <a:spcPct val="100000"/>
              </a:lnSpc>
            </a:pPr>
            <a:r>
              <a:rPr lang="en-US" sz="1000" b="1" dirty="0"/>
              <a:t>Benefits</a:t>
            </a:r>
          </a:p>
        </p:txBody>
      </p:sp>
      <p:sp>
        <p:nvSpPr>
          <p:cNvPr id="21" name="TextBox 20">
            <a:extLst>
              <a:ext uri="{FF2B5EF4-FFF2-40B4-BE49-F238E27FC236}">
                <a16:creationId xmlns:a16="http://schemas.microsoft.com/office/drawing/2014/main" id="{6D444C13-5583-47BE-98F8-F0521059DD61}"/>
              </a:ext>
            </a:extLst>
          </p:cNvPr>
          <p:cNvSpPr txBox="1"/>
          <p:nvPr/>
        </p:nvSpPr>
        <p:spPr>
          <a:xfrm>
            <a:off x="2807502" y="1023938"/>
            <a:ext cx="6012648" cy="746936"/>
          </a:xfrm>
          <a:prstGeom prst="rect">
            <a:avLst/>
          </a:prstGeom>
          <a:noFill/>
          <a:ln>
            <a:solidFill>
              <a:schemeClr val="bg1">
                <a:lumMod val="65000"/>
              </a:schemeClr>
            </a:solidFill>
          </a:ln>
        </p:spPr>
        <p:txBody>
          <a:bodyPr wrap="square" rtlCol="0">
            <a:spAutoFit/>
          </a:bodyPr>
          <a:lstStyle/>
          <a:p>
            <a:pPr>
              <a:lnSpc>
                <a:spcPts val="1300"/>
              </a:lnSpc>
            </a:pPr>
            <a:r>
              <a:rPr lang="en-GB" sz="1000" dirty="0">
                <a:cs typeface="Arial" panose="020B0604020202020204" pitchFamily="34" charset="0"/>
              </a:rPr>
              <a:t>KEIIP (Kolkata Environmental Improvement Investment Program) is an entity formed by Government of Kolkata to meet the growing needs of basic amenities of people located outskirts of Kolkata like water distribution and sewage processing thru Sewage Treatment Plants. Funded by ADB, KEIIP identifies work packages (Projects) under different tranches based on ADB Loan Number</a:t>
            </a:r>
            <a:r>
              <a:rPr lang="en-US" sz="1000" dirty="0">
                <a:cs typeface="Arial" panose="020B0604020202020204" pitchFamily="34" charset="0"/>
              </a:rPr>
              <a:t>.</a:t>
            </a:r>
            <a:endParaRPr lang="en-IN" sz="1000" dirty="0">
              <a:cs typeface="Arial" panose="020B0604020202020204" pitchFamily="34" charset="0"/>
            </a:endParaRPr>
          </a:p>
        </p:txBody>
      </p:sp>
      <p:sp>
        <p:nvSpPr>
          <p:cNvPr id="22" name="TextBox 21">
            <a:extLst>
              <a:ext uri="{FF2B5EF4-FFF2-40B4-BE49-F238E27FC236}">
                <a16:creationId xmlns:a16="http://schemas.microsoft.com/office/drawing/2014/main" id="{4AA59B94-743F-414B-B5F3-39C3D3EA9B26}"/>
              </a:ext>
            </a:extLst>
          </p:cNvPr>
          <p:cNvSpPr txBox="1"/>
          <p:nvPr/>
        </p:nvSpPr>
        <p:spPr>
          <a:xfrm>
            <a:off x="324000" y="2332817"/>
            <a:ext cx="4103538" cy="1247073"/>
          </a:xfrm>
          <a:prstGeom prst="rect">
            <a:avLst/>
          </a:prstGeom>
          <a:noFill/>
          <a:ln>
            <a:solidFill>
              <a:schemeClr val="bg1">
                <a:lumMod val="65000"/>
              </a:schemeClr>
            </a:solidFill>
          </a:ln>
        </p:spPr>
        <p:txBody>
          <a:bodyPr wrap="square" rtlCol="0">
            <a:spAutoFit/>
          </a:bodyPr>
          <a:lstStyle/>
          <a:p>
            <a:pPr marL="171450" indent="-171450">
              <a:lnSpc>
                <a:spcPts val="1300"/>
              </a:lnSpc>
              <a:buFont typeface="Wingdings" panose="05000000000000000000" pitchFamily="2" charset="2"/>
              <a:buChar char="§"/>
            </a:pPr>
            <a:r>
              <a:rPr lang="en-IN" sz="1000" dirty="0">
                <a:cs typeface="Arial" panose="020B0604020202020204" pitchFamily="34" charset="0"/>
              </a:rPr>
              <a:t>Upgradation of Applications from 11.5.9 to R12.2.6 (Dev/Test) and DB from 9.2.0.3 to 12c</a:t>
            </a:r>
          </a:p>
          <a:p>
            <a:pPr marL="171450" indent="-171450">
              <a:lnSpc>
                <a:spcPts val="1300"/>
              </a:lnSpc>
              <a:buFont typeface="Wingdings" panose="05000000000000000000" pitchFamily="2" charset="2"/>
              <a:buChar char="§"/>
            </a:pPr>
            <a:r>
              <a:rPr lang="en-US" sz="1000" dirty="0">
                <a:cs typeface="Arial" panose="020B0604020202020204" pitchFamily="34" charset="0"/>
              </a:rPr>
              <a:t>M</a:t>
            </a:r>
            <a:r>
              <a:rPr lang="en-IN" sz="1000" dirty="0" err="1">
                <a:cs typeface="Arial" panose="020B0604020202020204" pitchFamily="34" charset="0"/>
              </a:rPr>
              <a:t>odules</a:t>
            </a:r>
            <a:r>
              <a:rPr lang="en-IN" sz="1000" dirty="0">
                <a:cs typeface="Arial" panose="020B0604020202020204" pitchFamily="34" charset="0"/>
              </a:rPr>
              <a:t> include Financials, Purchasing &amp; Projects</a:t>
            </a:r>
          </a:p>
          <a:p>
            <a:pPr marL="171450" indent="-171450">
              <a:lnSpc>
                <a:spcPts val="1300"/>
              </a:lnSpc>
              <a:buFont typeface="Wingdings" panose="05000000000000000000" pitchFamily="2" charset="2"/>
              <a:buChar char="§"/>
            </a:pPr>
            <a:r>
              <a:rPr lang="en-US" sz="1000" dirty="0">
                <a:cs typeface="Arial" panose="020B0604020202020204" pitchFamily="34" charset="0"/>
              </a:rPr>
              <a:t>A</a:t>
            </a:r>
            <a:r>
              <a:rPr lang="en-IN" sz="1000" dirty="0">
                <a:cs typeface="Arial" panose="020B0604020202020204" pitchFamily="34" charset="0"/>
              </a:rPr>
              <a:t>bout 50 CEMLI Components to be migrated and around 40 new components developed</a:t>
            </a:r>
          </a:p>
          <a:p>
            <a:pPr marL="171450" indent="-171450">
              <a:lnSpc>
                <a:spcPts val="1300"/>
              </a:lnSpc>
              <a:buFont typeface="Wingdings" panose="05000000000000000000" pitchFamily="2" charset="2"/>
              <a:buChar char="§"/>
            </a:pPr>
            <a:r>
              <a:rPr lang="en-US" sz="1000" dirty="0">
                <a:cs typeface="Arial" panose="020B0604020202020204" pitchFamily="34" charset="0"/>
              </a:rPr>
              <a:t>Documenting  business process </a:t>
            </a:r>
          </a:p>
          <a:p>
            <a:pPr marL="171450" indent="-171450">
              <a:lnSpc>
                <a:spcPts val="1300"/>
              </a:lnSpc>
              <a:buFont typeface="Wingdings" panose="05000000000000000000" pitchFamily="2" charset="2"/>
              <a:buChar char="§"/>
            </a:pPr>
            <a:r>
              <a:rPr lang="en-US" sz="1000" dirty="0">
                <a:cs typeface="Arial" panose="020B0604020202020204" pitchFamily="34" charset="0"/>
              </a:rPr>
              <a:t>Cash management module newly implemented</a:t>
            </a:r>
          </a:p>
        </p:txBody>
      </p:sp>
      <p:sp>
        <p:nvSpPr>
          <p:cNvPr id="23" name="TextBox 22">
            <a:extLst>
              <a:ext uri="{FF2B5EF4-FFF2-40B4-BE49-F238E27FC236}">
                <a16:creationId xmlns:a16="http://schemas.microsoft.com/office/drawing/2014/main" id="{47DEB284-1B60-4BDD-9712-2A030F6EBD6E}"/>
              </a:ext>
            </a:extLst>
          </p:cNvPr>
          <p:cNvSpPr txBox="1"/>
          <p:nvPr/>
        </p:nvSpPr>
        <p:spPr>
          <a:xfrm>
            <a:off x="4716463" y="2332817"/>
            <a:ext cx="4103537" cy="1247073"/>
          </a:xfrm>
          <a:prstGeom prst="rect">
            <a:avLst/>
          </a:prstGeom>
          <a:noFill/>
          <a:ln>
            <a:solidFill>
              <a:schemeClr val="bg1">
                <a:lumMod val="65000"/>
              </a:schemeClr>
            </a:solidFill>
          </a:ln>
        </p:spPr>
        <p:txBody>
          <a:bodyPr wrap="square" rtlCol="0">
            <a:spAutoFit/>
          </a:bodyPr>
          <a:lstStyle/>
          <a:p>
            <a:pPr marL="171450" indent="-171450">
              <a:lnSpc>
                <a:spcPts val="1300"/>
              </a:lnSpc>
              <a:buFont typeface="Wingdings" panose="05000000000000000000" pitchFamily="2" charset="2"/>
              <a:buChar char="§"/>
            </a:pPr>
            <a:r>
              <a:rPr lang="en-IN" sz="1000" dirty="0">
                <a:cs typeface="Arial" panose="020B0604020202020204" pitchFamily="34" charset="0"/>
              </a:rPr>
              <a:t>Upgraded of DB 9i to 12c &amp; Application from 11.5.9 to R12.2.6 in DEV/TEST server</a:t>
            </a:r>
          </a:p>
          <a:p>
            <a:pPr marL="171450" indent="-171450">
              <a:lnSpc>
                <a:spcPts val="1300"/>
              </a:lnSpc>
              <a:buFont typeface="Wingdings" panose="05000000000000000000" pitchFamily="2" charset="2"/>
              <a:buChar char="§"/>
            </a:pPr>
            <a:r>
              <a:rPr lang="en-US" sz="1000" dirty="0">
                <a:cs typeface="Arial" panose="020B0604020202020204" pitchFamily="34" charset="0"/>
              </a:rPr>
              <a:t>Documented AS IS - TO BE process for business</a:t>
            </a:r>
          </a:p>
          <a:p>
            <a:pPr marL="171450" indent="-171450">
              <a:lnSpc>
                <a:spcPts val="1300"/>
              </a:lnSpc>
              <a:buFont typeface="Wingdings" panose="05000000000000000000" pitchFamily="2" charset="2"/>
              <a:buChar char="§"/>
            </a:pPr>
            <a:r>
              <a:rPr lang="en-IN" sz="1000" dirty="0">
                <a:cs typeface="Arial" panose="020B0604020202020204" pitchFamily="34" charset="0"/>
              </a:rPr>
              <a:t>Installation of GST patches</a:t>
            </a:r>
          </a:p>
          <a:p>
            <a:pPr marL="171450" indent="-171450">
              <a:lnSpc>
                <a:spcPts val="1300"/>
              </a:lnSpc>
              <a:buFont typeface="Wingdings" panose="05000000000000000000" pitchFamily="2" charset="2"/>
              <a:buChar char="§"/>
            </a:pPr>
            <a:r>
              <a:rPr lang="en-US" sz="1000" dirty="0">
                <a:cs typeface="Arial" panose="020B0604020202020204" pitchFamily="34" charset="0"/>
              </a:rPr>
              <a:t>Go Live planned within 6 months</a:t>
            </a:r>
          </a:p>
          <a:p>
            <a:pPr marL="171450" indent="-171450">
              <a:lnSpc>
                <a:spcPts val="1300"/>
              </a:lnSpc>
              <a:buFont typeface="Wingdings" panose="05000000000000000000" pitchFamily="2" charset="2"/>
              <a:buChar char="§"/>
            </a:pPr>
            <a:r>
              <a:rPr lang="en-US" sz="1000" dirty="0">
                <a:cs typeface="Arial" panose="020B0604020202020204" pitchFamily="34" charset="0"/>
              </a:rPr>
              <a:t>Developed  custom modules Work Estimation, Insurance &amp; Custom components</a:t>
            </a:r>
          </a:p>
        </p:txBody>
      </p:sp>
      <p:sp>
        <p:nvSpPr>
          <p:cNvPr id="24" name="Rectangle 23">
            <a:extLst>
              <a:ext uri="{FF2B5EF4-FFF2-40B4-BE49-F238E27FC236}">
                <a16:creationId xmlns:a16="http://schemas.microsoft.com/office/drawing/2014/main" id="{4D95883C-0E0B-4E2F-BABE-87A412CDD465}"/>
              </a:ext>
            </a:extLst>
          </p:cNvPr>
          <p:cNvSpPr>
            <a:spLocks noChangeArrowheads="1"/>
          </p:cNvSpPr>
          <p:nvPr/>
        </p:nvSpPr>
        <p:spPr bwMode="auto">
          <a:xfrm>
            <a:off x="4716461" y="3718417"/>
            <a:ext cx="2304000" cy="228597"/>
          </a:xfrm>
          <a:prstGeom prst="rect">
            <a:avLst/>
          </a:prstGeom>
          <a:solidFill>
            <a:schemeClr val="accent6"/>
          </a:solidFill>
          <a:ln w="9525">
            <a:noFill/>
            <a:miter lim="800000"/>
            <a:headEnd/>
            <a:tailEnd/>
          </a:ln>
          <a:effectLst/>
        </p:spPr>
        <p:txBody>
          <a:bodyPr wrap="none" anchor="ctr"/>
          <a:lstStyle/>
          <a:p>
            <a:pPr eaLnBrk="1" hangingPunct="1">
              <a:lnSpc>
                <a:spcPct val="100000"/>
              </a:lnSpc>
            </a:pPr>
            <a:r>
              <a:rPr lang="en-US" sz="1000" b="1" dirty="0"/>
              <a:t>Project Challenges Addressed</a:t>
            </a:r>
          </a:p>
        </p:txBody>
      </p:sp>
      <p:sp>
        <p:nvSpPr>
          <p:cNvPr id="25" name="TextBox 24">
            <a:extLst>
              <a:ext uri="{FF2B5EF4-FFF2-40B4-BE49-F238E27FC236}">
                <a16:creationId xmlns:a16="http://schemas.microsoft.com/office/drawing/2014/main" id="{42BD92A2-5CE8-42DC-B00D-FABC68FBA1D2}"/>
              </a:ext>
            </a:extLst>
          </p:cNvPr>
          <p:cNvSpPr txBox="1"/>
          <p:nvPr/>
        </p:nvSpPr>
        <p:spPr>
          <a:xfrm>
            <a:off x="324000" y="3947014"/>
            <a:ext cx="4103535" cy="746936"/>
          </a:xfrm>
          <a:prstGeom prst="rect">
            <a:avLst/>
          </a:prstGeom>
          <a:noFill/>
          <a:ln>
            <a:solidFill>
              <a:schemeClr val="bg1">
                <a:lumMod val="65000"/>
              </a:schemeClr>
            </a:solidFill>
          </a:ln>
        </p:spPr>
        <p:txBody>
          <a:bodyPr wrap="square" rtlCol="0">
            <a:spAutoFit/>
          </a:bodyPr>
          <a:lstStyle/>
          <a:p>
            <a:pPr marL="171450" indent="-171450">
              <a:lnSpc>
                <a:spcPts val="1300"/>
              </a:lnSpc>
              <a:buFont typeface="Wingdings" panose="05000000000000000000" pitchFamily="2" charset="2"/>
              <a:buChar char="§"/>
            </a:pPr>
            <a:r>
              <a:rPr lang="en-IN" sz="1000" dirty="0">
                <a:cs typeface="Arial" panose="020B0604020202020204" pitchFamily="34" charset="0"/>
              </a:rPr>
              <a:t>Enhanced user experience</a:t>
            </a:r>
          </a:p>
          <a:p>
            <a:pPr marL="171450" indent="-171450">
              <a:lnSpc>
                <a:spcPts val="1300"/>
              </a:lnSpc>
              <a:buFont typeface="Wingdings" panose="05000000000000000000" pitchFamily="2" charset="2"/>
              <a:buChar char="§"/>
            </a:pPr>
            <a:r>
              <a:rPr lang="en-IN" sz="1000" dirty="0">
                <a:cs typeface="Arial" panose="020B0604020202020204" pitchFamily="34" charset="0"/>
              </a:rPr>
              <a:t>Improvement in Project Accounting and Application performance </a:t>
            </a:r>
          </a:p>
          <a:p>
            <a:pPr marL="171450" indent="-171450">
              <a:lnSpc>
                <a:spcPts val="1300"/>
              </a:lnSpc>
              <a:buFont typeface="Wingdings" panose="05000000000000000000" pitchFamily="2" charset="2"/>
              <a:buChar char="§"/>
            </a:pPr>
            <a:r>
              <a:rPr lang="en-IN" sz="1000" dirty="0">
                <a:cs typeface="Arial" panose="020B0604020202020204" pitchFamily="34" charset="0"/>
              </a:rPr>
              <a:t>Improvement in Performance of Measurement books (Custom Module)</a:t>
            </a:r>
          </a:p>
        </p:txBody>
      </p:sp>
      <p:sp>
        <p:nvSpPr>
          <p:cNvPr id="26" name="TextBox 25">
            <a:extLst>
              <a:ext uri="{FF2B5EF4-FFF2-40B4-BE49-F238E27FC236}">
                <a16:creationId xmlns:a16="http://schemas.microsoft.com/office/drawing/2014/main" id="{507F18ED-13E5-42C0-9D87-A4F0451BDF39}"/>
              </a:ext>
            </a:extLst>
          </p:cNvPr>
          <p:cNvSpPr txBox="1"/>
          <p:nvPr/>
        </p:nvSpPr>
        <p:spPr>
          <a:xfrm>
            <a:off x="4716463" y="3947014"/>
            <a:ext cx="4103687" cy="746936"/>
          </a:xfrm>
          <a:prstGeom prst="rect">
            <a:avLst/>
          </a:prstGeom>
          <a:noFill/>
          <a:ln>
            <a:solidFill>
              <a:schemeClr val="bg1">
                <a:lumMod val="65000"/>
              </a:schemeClr>
            </a:solidFill>
          </a:ln>
        </p:spPr>
        <p:txBody>
          <a:bodyPr wrap="square" rtlCol="0">
            <a:spAutoFit/>
          </a:bodyPr>
          <a:lstStyle>
            <a:defPPr marR="0" lvl="0" algn="l" rtl="0">
              <a:lnSpc>
                <a:spcPct val="100000"/>
              </a:lnSpc>
              <a:spcBef>
                <a:spcPts val="0"/>
              </a:spcBef>
              <a:spcAft>
                <a:spcPts val="0"/>
              </a:spcAft>
              <a:defRPr lang="en-US"/>
            </a:defPPr>
            <a:lvl1pPr marL="214313" indent="-214313">
              <a:buFont typeface="Arial" panose="020B0604020202020204" pitchFamily="34" charset="0"/>
              <a:buChar char="•"/>
              <a:defRPr sz="1200" b="0">
                <a:solidFill>
                  <a:srgbClr val="0C0D0E"/>
                </a:solidFill>
                <a:latin typeface="Arial Narrow" panose="020B0606020202030204" pitchFamily="34" charset="0"/>
              </a:defRPr>
            </a:lvl1pPr>
          </a:lstStyle>
          <a:p>
            <a:pPr marL="171450" indent="-171450">
              <a:lnSpc>
                <a:spcPts val="1300"/>
              </a:lnSpc>
              <a:buFont typeface="Wingdings" panose="05000000000000000000" pitchFamily="2" charset="2"/>
              <a:buChar char="§"/>
            </a:pPr>
            <a:r>
              <a:rPr lang="en-IN" sz="1000" dirty="0">
                <a:solidFill>
                  <a:schemeClr val="tx1"/>
                </a:solidFill>
                <a:latin typeface="+mn-lt"/>
                <a:cs typeface="Arial" panose="020B0604020202020204" pitchFamily="34" charset="0"/>
              </a:rPr>
              <a:t>Unsupported versions of DB &amp; Applications.</a:t>
            </a:r>
          </a:p>
          <a:p>
            <a:pPr marL="171450" indent="-171450">
              <a:lnSpc>
                <a:spcPts val="1300"/>
              </a:lnSpc>
              <a:buFont typeface="Wingdings" panose="05000000000000000000" pitchFamily="2" charset="2"/>
              <a:buChar char="§"/>
            </a:pPr>
            <a:r>
              <a:rPr lang="en-IN" sz="1000" dirty="0">
                <a:solidFill>
                  <a:schemeClr val="tx1"/>
                </a:solidFill>
                <a:latin typeface="+mn-lt"/>
                <a:cs typeface="Arial" panose="020B0604020202020204" pitchFamily="34" charset="0"/>
              </a:rPr>
              <a:t>Complex business process mapping</a:t>
            </a:r>
          </a:p>
          <a:p>
            <a:pPr marL="171450" indent="-171450">
              <a:lnSpc>
                <a:spcPts val="1300"/>
              </a:lnSpc>
              <a:buFont typeface="Wingdings" panose="05000000000000000000" pitchFamily="2" charset="2"/>
              <a:buChar char="§"/>
            </a:pPr>
            <a:r>
              <a:rPr lang="en-IN" sz="1000" dirty="0">
                <a:solidFill>
                  <a:schemeClr val="tx1"/>
                </a:solidFill>
                <a:latin typeface="+mn-lt"/>
                <a:cs typeface="Arial" panose="020B0604020202020204" pitchFamily="34" charset="0"/>
              </a:rPr>
              <a:t>Multilevel Approval process for PO &amp; Invoice.</a:t>
            </a:r>
          </a:p>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User training </a:t>
            </a:r>
            <a:endParaRPr lang="en-IN" sz="1000" dirty="0">
              <a:solidFill>
                <a:schemeClr val="tx1"/>
              </a:solidFill>
              <a:latin typeface="+mn-lt"/>
              <a:cs typeface="Arial" panose="020B0604020202020204" pitchFamily="34" charset="0"/>
            </a:endParaRPr>
          </a:p>
        </p:txBody>
      </p:sp>
      <p:pic>
        <p:nvPicPr>
          <p:cNvPr id="27" name="Picture 26">
            <a:extLst>
              <a:ext uri="{FF2B5EF4-FFF2-40B4-BE49-F238E27FC236}">
                <a16:creationId xmlns:a16="http://schemas.microsoft.com/office/drawing/2014/main" id="{C76D3996-3E0E-4BD1-AADF-A700656210D7}"/>
              </a:ext>
            </a:extLst>
          </p:cNvPr>
          <p:cNvPicPr/>
          <p:nvPr/>
        </p:nvPicPr>
        <p:blipFill>
          <a:blip r:embed="rId3"/>
          <a:srcRect/>
          <a:stretch>
            <a:fillRect/>
          </a:stretch>
        </p:blipFill>
        <p:spPr bwMode="auto">
          <a:xfrm>
            <a:off x="468253" y="1153919"/>
            <a:ext cx="1007745" cy="514350"/>
          </a:xfrm>
          <a:prstGeom prst="rect">
            <a:avLst/>
          </a:prstGeom>
          <a:noFill/>
          <a:ln w="9525">
            <a:noFill/>
            <a:miter lim="800000"/>
            <a:headEnd/>
            <a:tailEnd/>
          </a:ln>
        </p:spPr>
      </p:pic>
    </p:spTree>
    <p:extLst>
      <p:ext uri="{BB962C8B-B14F-4D97-AF65-F5344CB8AC3E}">
        <p14:creationId xmlns:p14="http://schemas.microsoft.com/office/powerpoint/2010/main" val="63975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0A4ED5-9839-4840-ABCA-7E5FF9063987}"/>
              </a:ext>
            </a:extLst>
          </p:cNvPr>
          <p:cNvSpPr>
            <a:spLocks noGrp="1"/>
          </p:cNvSpPr>
          <p:nvPr>
            <p:ph type="sldNum" sz="quarter" idx="12"/>
          </p:nvPr>
        </p:nvSpPr>
        <p:spPr/>
        <p:txBody>
          <a:bodyPr/>
          <a:lstStyle/>
          <a:p>
            <a:fld id="{408A3319-5104-4E46-B7BB-4F68F196E486}" type="slidenum">
              <a:rPr lang="en-IN" smtClean="0">
                <a:latin typeface="+mn-lt"/>
              </a:rPr>
              <a:pPr/>
              <a:t>8</a:t>
            </a:fld>
            <a:endParaRPr lang="en-IN">
              <a:latin typeface="+mn-lt"/>
            </a:endParaRPr>
          </a:p>
        </p:txBody>
      </p:sp>
      <p:sp>
        <p:nvSpPr>
          <p:cNvPr id="3" name="Title 2">
            <a:extLst>
              <a:ext uri="{FF2B5EF4-FFF2-40B4-BE49-F238E27FC236}">
                <a16:creationId xmlns:a16="http://schemas.microsoft.com/office/drawing/2014/main" id="{2076D8F9-C1F4-4A31-B8C4-22630F48C8D9}"/>
              </a:ext>
            </a:extLst>
          </p:cNvPr>
          <p:cNvSpPr>
            <a:spLocks noGrp="1"/>
          </p:cNvSpPr>
          <p:nvPr>
            <p:ph type="title"/>
          </p:nvPr>
        </p:nvSpPr>
        <p:spPr>
          <a:xfrm>
            <a:off x="324000" y="367273"/>
            <a:ext cx="7537450" cy="369322"/>
          </a:xfrm>
        </p:spPr>
        <p:txBody>
          <a:bodyPr/>
          <a:lstStyle/>
          <a:p>
            <a:r>
              <a:rPr lang="en-IN" dirty="0"/>
              <a:t>Case Study – </a:t>
            </a:r>
            <a:r>
              <a:rPr lang="en-IN" dirty="0" err="1"/>
              <a:t>Sify</a:t>
            </a:r>
            <a:endParaRPr lang="en-IN" dirty="0"/>
          </a:p>
        </p:txBody>
      </p:sp>
      <p:pic>
        <p:nvPicPr>
          <p:cNvPr id="15" name="Picture 14">
            <a:extLst>
              <a:ext uri="{FF2B5EF4-FFF2-40B4-BE49-F238E27FC236}">
                <a16:creationId xmlns:a16="http://schemas.microsoft.com/office/drawing/2014/main" id="{F62BBA99-EF63-4F62-98D5-9A29FC9BDDF7}"/>
              </a:ext>
            </a:extLst>
          </p:cNvPr>
          <p:cNvPicPr>
            <a:picLocks noChangeAspect="1"/>
          </p:cNvPicPr>
          <p:nvPr/>
        </p:nvPicPr>
        <p:blipFill>
          <a:blip r:embed="rId2"/>
          <a:stretch>
            <a:fillRect/>
          </a:stretch>
        </p:blipFill>
        <p:spPr>
          <a:xfrm>
            <a:off x="378912" y="1093635"/>
            <a:ext cx="1152421" cy="613995"/>
          </a:xfrm>
          <a:prstGeom prst="rect">
            <a:avLst/>
          </a:prstGeom>
        </p:spPr>
      </p:pic>
      <p:sp>
        <p:nvSpPr>
          <p:cNvPr id="16" name="Rectangle 6">
            <a:extLst>
              <a:ext uri="{FF2B5EF4-FFF2-40B4-BE49-F238E27FC236}">
                <a16:creationId xmlns:a16="http://schemas.microsoft.com/office/drawing/2014/main" id="{4DD4D164-2167-4B67-B9DD-98E8EEE81581}"/>
              </a:ext>
            </a:extLst>
          </p:cNvPr>
          <p:cNvSpPr>
            <a:spLocks noChangeArrowheads="1"/>
          </p:cNvSpPr>
          <p:nvPr/>
        </p:nvSpPr>
        <p:spPr bwMode="auto">
          <a:xfrm>
            <a:off x="1799759" y="1023938"/>
            <a:ext cx="1007744" cy="746935"/>
          </a:xfrm>
          <a:prstGeom prst="rect">
            <a:avLst/>
          </a:prstGeom>
          <a:solidFill>
            <a:schemeClr val="accent1"/>
          </a:solidFill>
          <a:ln w="9525">
            <a:noFill/>
            <a:miter lim="800000"/>
            <a:headEnd/>
            <a:tailEnd/>
          </a:ln>
          <a:effectLst/>
        </p:spPr>
        <p:txBody>
          <a:bodyPr wrap="none" anchor="ctr"/>
          <a:lstStyle/>
          <a:p>
            <a:pPr algn="ctr" eaLnBrk="1" hangingPunct="1">
              <a:lnSpc>
                <a:spcPct val="100000"/>
              </a:lnSpc>
            </a:pPr>
            <a:r>
              <a:rPr lang="en-US" sz="1000" b="1" dirty="0"/>
              <a:t>Client </a:t>
            </a:r>
          </a:p>
          <a:p>
            <a:pPr algn="ctr" eaLnBrk="1" hangingPunct="1">
              <a:lnSpc>
                <a:spcPct val="100000"/>
              </a:lnSpc>
            </a:pPr>
            <a:r>
              <a:rPr lang="en-US" sz="1000" b="1" dirty="0"/>
              <a:t>Overview</a:t>
            </a:r>
          </a:p>
        </p:txBody>
      </p:sp>
      <p:sp>
        <p:nvSpPr>
          <p:cNvPr id="27" name="Rectangle 6">
            <a:extLst>
              <a:ext uri="{FF2B5EF4-FFF2-40B4-BE49-F238E27FC236}">
                <a16:creationId xmlns:a16="http://schemas.microsoft.com/office/drawing/2014/main" id="{A66709B7-2F72-4734-A25A-1806BA057290}"/>
              </a:ext>
            </a:extLst>
          </p:cNvPr>
          <p:cNvSpPr>
            <a:spLocks noChangeArrowheads="1"/>
          </p:cNvSpPr>
          <p:nvPr/>
        </p:nvSpPr>
        <p:spPr bwMode="auto">
          <a:xfrm>
            <a:off x="323998" y="1933820"/>
            <a:ext cx="2304000" cy="228597"/>
          </a:xfrm>
          <a:prstGeom prst="rect">
            <a:avLst/>
          </a:prstGeom>
          <a:solidFill>
            <a:schemeClr val="accent2"/>
          </a:solidFill>
          <a:ln w="9525">
            <a:noFill/>
            <a:miter lim="800000"/>
            <a:headEnd/>
            <a:tailEnd/>
          </a:ln>
          <a:effectLst/>
        </p:spPr>
        <p:txBody>
          <a:bodyPr wrap="none" anchor="ctr"/>
          <a:lstStyle/>
          <a:p>
            <a:pPr eaLnBrk="1" hangingPunct="1">
              <a:lnSpc>
                <a:spcPct val="100000"/>
              </a:lnSpc>
            </a:pPr>
            <a:r>
              <a:rPr lang="en-US" sz="1000" b="1" dirty="0"/>
              <a:t>Scope of work</a:t>
            </a:r>
          </a:p>
        </p:txBody>
      </p:sp>
      <p:sp>
        <p:nvSpPr>
          <p:cNvPr id="28" name="Rectangle 27">
            <a:extLst>
              <a:ext uri="{FF2B5EF4-FFF2-40B4-BE49-F238E27FC236}">
                <a16:creationId xmlns:a16="http://schemas.microsoft.com/office/drawing/2014/main" id="{AB10C83F-19CA-4DA0-878F-825C07C4CA6A}"/>
              </a:ext>
            </a:extLst>
          </p:cNvPr>
          <p:cNvSpPr>
            <a:spLocks noChangeArrowheads="1"/>
          </p:cNvSpPr>
          <p:nvPr/>
        </p:nvSpPr>
        <p:spPr bwMode="auto">
          <a:xfrm>
            <a:off x="4716462" y="1933820"/>
            <a:ext cx="2304000" cy="228600"/>
          </a:xfrm>
          <a:prstGeom prst="rect">
            <a:avLst/>
          </a:prstGeom>
          <a:solidFill>
            <a:schemeClr val="accent4"/>
          </a:solidFill>
          <a:ln w="9525">
            <a:noFill/>
            <a:miter lim="800000"/>
            <a:headEnd/>
            <a:tailEnd/>
          </a:ln>
          <a:effectLst/>
        </p:spPr>
        <p:txBody>
          <a:bodyPr wrap="none" anchor="ctr"/>
          <a:lstStyle/>
          <a:p>
            <a:pPr algn="ctr" eaLnBrk="1" hangingPunct="1">
              <a:lnSpc>
                <a:spcPct val="100000"/>
              </a:lnSpc>
            </a:pPr>
            <a:r>
              <a:rPr lang="en-US" sz="1000" b="1" dirty="0"/>
              <a:t>Solution highlights</a:t>
            </a:r>
          </a:p>
        </p:txBody>
      </p:sp>
      <p:sp>
        <p:nvSpPr>
          <p:cNvPr id="29" name="Rectangle 6">
            <a:extLst>
              <a:ext uri="{FF2B5EF4-FFF2-40B4-BE49-F238E27FC236}">
                <a16:creationId xmlns:a16="http://schemas.microsoft.com/office/drawing/2014/main" id="{E2757D07-A121-48AC-AED0-20E6758FD5CE}"/>
              </a:ext>
            </a:extLst>
          </p:cNvPr>
          <p:cNvSpPr>
            <a:spLocks noChangeArrowheads="1"/>
          </p:cNvSpPr>
          <p:nvPr/>
        </p:nvSpPr>
        <p:spPr bwMode="auto">
          <a:xfrm>
            <a:off x="323998" y="3548018"/>
            <a:ext cx="2304000" cy="228597"/>
          </a:xfrm>
          <a:prstGeom prst="rect">
            <a:avLst/>
          </a:prstGeom>
          <a:solidFill>
            <a:schemeClr val="accent5"/>
          </a:solidFill>
          <a:ln w="9525">
            <a:noFill/>
            <a:miter lim="800000"/>
            <a:headEnd/>
            <a:tailEnd/>
          </a:ln>
          <a:effectLst/>
        </p:spPr>
        <p:txBody>
          <a:bodyPr wrap="none" anchor="ctr"/>
          <a:lstStyle/>
          <a:p>
            <a:pPr eaLnBrk="1" hangingPunct="1">
              <a:lnSpc>
                <a:spcPct val="100000"/>
              </a:lnSpc>
            </a:pPr>
            <a:r>
              <a:rPr lang="en-US" sz="1000" b="1" dirty="0"/>
              <a:t>Benefits</a:t>
            </a:r>
          </a:p>
        </p:txBody>
      </p:sp>
      <p:sp>
        <p:nvSpPr>
          <p:cNvPr id="30" name="TextBox 29">
            <a:extLst>
              <a:ext uri="{FF2B5EF4-FFF2-40B4-BE49-F238E27FC236}">
                <a16:creationId xmlns:a16="http://schemas.microsoft.com/office/drawing/2014/main" id="{A179B4D4-97AF-4132-9A1C-5EE680916539}"/>
              </a:ext>
            </a:extLst>
          </p:cNvPr>
          <p:cNvSpPr txBox="1"/>
          <p:nvPr/>
        </p:nvSpPr>
        <p:spPr>
          <a:xfrm>
            <a:off x="2807502" y="1023938"/>
            <a:ext cx="6012648" cy="746936"/>
          </a:xfrm>
          <a:prstGeom prst="rect">
            <a:avLst/>
          </a:prstGeom>
          <a:noFill/>
          <a:ln>
            <a:solidFill>
              <a:schemeClr val="bg1">
                <a:lumMod val="65000"/>
              </a:schemeClr>
            </a:solidFill>
          </a:ln>
        </p:spPr>
        <p:txBody>
          <a:bodyPr wrap="square" rtlCol="0">
            <a:spAutoFit/>
          </a:bodyPr>
          <a:lstStyle/>
          <a:p>
            <a:pPr>
              <a:lnSpc>
                <a:spcPts val="1300"/>
              </a:lnSpc>
            </a:pPr>
            <a:r>
              <a:rPr lang="en-US" sz="1000" dirty="0" err="1">
                <a:cs typeface="Arial" panose="020B0604020202020204" pitchFamily="34" charset="0"/>
              </a:rPr>
              <a:t>Sify</a:t>
            </a:r>
            <a:r>
              <a:rPr lang="en-US" sz="1000" dirty="0">
                <a:cs typeface="Arial" panose="020B0604020202020204" pitchFamily="34" charset="0"/>
              </a:rPr>
              <a:t> Technologies Limited is an Indian information and communication technology company providing end to end ICT solutions including telecom services, data center services, cloud &amp; managed services, transformation integration services and application integration services. </a:t>
            </a:r>
            <a:r>
              <a:rPr lang="en-US" sz="1000" dirty="0" err="1">
                <a:cs typeface="Arial" panose="020B0604020202020204" pitchFamily="34" charset="0"/>
              </a:rPr>
              <a:t>Sify</a:t>
            </a:r>
            <a:r>
              <a:rPr lang="en-US" sz="1000" dirty="0">
                <a:cs typeface="Arial" panose="020B0604020202020204" pitchFamily="34" charset="0"/>
              </a:rPr>
              <a:t> Technologies Limited played an important role during the early spread of Internet and e-commerce in India. </a:t>
            </a:r>
          </a:p>
        </p:txBody>
      </p:sp>
      <p:sp>
        <p:nvSpPr>
          <p:cNvPr id="31" name="TextBox 30">
            <a:extLst>
              <a:ext uri="{FF2B5EF4-FFF2-40B4-BE49-F238E27FC236}">
                <a16:creationId xmlns:a16="http://schemas.microsoft.com/office/drawing/2014/main" id="{527924B4-713F-4374-96B4-F01F614EC904}"/>
              </a:ext>
            </a:extLst>
          </p:cNvPr>
          <p:cNvSpPr txBox="1"/>
          <p:nvPr/>
        </p:nvSpPr>
        <p:spPr>
          <a:xfrm>
            <a:off x="324000" y="2162418"/>
            <a:ext cx="4103538" cy="1247073"/>
          </a:xfrm>
          <a:prstGeom prst="rect">
            <a:avLst/>
          </a:prstGeom>
          <a:noFill/>
          <a:ln>
            <a:solidFill>
              <a:schemeClr val="bg1">
                <a:lumMod val="65000"/>
              </a:schemeClr>
            </a:solidFill>
          </a:ln>
        </p:spPr>
        <p:txBody>
          <a:bodyPr wrap="square" rtlCol="0">
            <a:spAutoFit/>
          </a:bodyPr>
          <a:lstStyle/>
          <a:p>
            <a:pPr marL="171450" indent="-171450">
              <a:lnSpc>
                <a:spcPts val="1300"/>
              </a:lnSpc>
              <a:buFont typeface="Wingdings" panose="05000000000000000000" pitchFamily="2" charset="2"/>
              <a:buChar char="§"/>
            </a:pPr>
            <a:r>
              <a:rPr lang="en-IN" sz="1000" dirty="0">
                <a:cs typeface="Arial" panose="020B0604020202020204" pitchFamily="34" charset="0"/>
              </a:rPr>
              <a:t>R12 Reimplementation of R12.2.5  from 11.5.10.2</a:t>
            </a:r>
          </a:p>
          <a:p>
            <a:pPr marL="171450" indent="-171450">
              <a:lnSpc>
                <a:spcPts val="1300"/>
              </a:lnSpc>
              <a:buFont typeface="Wingdings" panose="05000000000000000000" pitchFamily="2" charset="2"/>
              <a:buChar char="§"/>
            </a:pPr>
            <a:r>
              <a:rPr lang="en-IN" sz="1000" dirty="0">
                <a:cs typeface="Arial" panose="020B0604020202020204" pitchFamily="34" charset="0"/>
              </a:rPr>
              <a:t>Re-Implementation of SCM, Financials, CRM, Install base in  (DEV/TEST/PRD) and GST</a:t>
            </a:r>
          </a:p>
          <a:p>
            <a:pPr marL="171450" indent="-171450">
              <a:lnSpc>
                <a:spcPts val="1300"/>
              </a:lnSpc>
              <a:buFont typeface="Wingdings" panose="05000000000000000000" pitchFamily="2" charset="2"/>
              <a:buChar char="§"/>
            </a:pPr>
            <a:r>
              <a:rPr lang="en-IN" sz="1000" dirty="0">
                <a:cs typeface="Arial" panose="020B0604020202020204" pitchFamily="34" charset="0"/>
              </a:rPr>
              <a:t>Modules include Financials, SCM, Projects, CRM, Quoting &amp; Install Base, Sales Cloud</a:t>
            </a:r>
          </a:p>
          <a:p>
            <a:pPr marL="171450" indent="-171450">
              <a:lnSpc>
                <a:spcPts val="1300"/>
              </a:lnSpc>
              <a:buFont typeface="Wingdings" panose="05000000000000000000" pitchFamily="2" charset="2"/>
              <a:buChar char="§"/>
            </a:pPr>
            <a:r>
              <a:rPr lang="en-IN" sz="1000" dirty="0">
                <a:cs typeface="Arial" panose="020B0604020202020204" pitchFamily="34" charset="0"/>
              </a:rPr>
              <a:t>Documenting  business process </a:t>
            </a:r>
          </a:p>
          <a:p>
            <a:pPr marL="171450" indent="-171450">
              <a:lnSpc>
                <a:spcPts val="1300"/>
              </a:lnSpc>
              <a:buFont typeface="Wingdings" panose="05000000000000000000" pitchFamily="2" charset="2"/>
              <a:buChar char="§"/>
            </a:pPr>
            <a:r>
              <a:rPr lang="en-IN" sz="1000" dirty="0">
                <a:cs typeface="Arial" panose="020B0604020202020204" pitchFamily="34" charset="0"/>
              </a:rPr>
              <a:t>Mapping business requirements in Oracle EBS additional process</a:t>
            </a:r>
          </a:p>
        </p:txBody>
      </p:sp>
      <p:sp>
        <p:nvSpPr>
          <p:cNvPr id="32" name="TextBox 31">
            <a:extLst>
              <a:ext uri="{FF2B5EF4-FFF2-40B4-BE49-F238E27FC236}">
                <a16:creationId xmlns:a16="http://schemas.microsoft.com/office/drawing/2014/main" id="{8A64A0BC-D9B4-4DD5-9C1C-BBAA6A1F8F00}"/>
              </a:ext>
            </a:extLst>
          </p:cNvPr>
          <p:cNvSpPr txBox="1"/>
          <p:nvPr/>
        </p:nvSpPr>
        <p:spPr>
          <a:xfrm>
            <a:off x="4716463" y="2162418"/>
            <a:ext cx="4103537" cy="1247073"/>
          </a:xfrm>
          <a:prstGeom prst="rect">
            <a:avLst/>
          </a:prstGeom>
          <a:noFill/>
          <a:ln>
            <a:solidFill>
              <a:schemeClr val="bg1">
                <a:lumMod val="65000"/>
              </a:schemeClr>
            </a:solidFill>
          </a:ln>
        </p:spPr>
        <p:txBody>
          <a:bodyPr wrap="square" rIns="0"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Restructuring COA &amp; High level organization restructure</a:t>
            </a:r>
          </a:p>
          <a:p>
            <a:pPr marL="171450" indent="-171450">
              <a:lnSpc>
                <a:spcPts val="1300"/>
              </a:lnSpc>
              <a:buFont typeface="Wingdings" panose="05000000000000000000" pitchFamily="2" charset="2"/>
              <a:buChar char="§"/>
            </a:pPr>
            <a:r>
              <a:rPr lang="en-US" sz="1000" dirty="0">
                <a:cs typeface="Arial" panose="020B0604020202020204" pitchFamily="34" charset="0"/>
              </a:rPr>
              <a:t>Replacing third party tool with Oracle for CAPEX material movement &amp; revamping Band width procurement with Bolton solution in oracle</a:t>
            </a:r>
          </a:p>
          <a:p>
            <a:pPr marL="171450" indent="-171450">
              <a:lnSpc>
                <a:spcPts val="1300"/>
              </a:lnSpc>
              <a:buFont typeface="Wingdings" panose="05000000000000000000" pitchFamily="2" charset="2"/>
              <a:buChar char="§"/>
            </a:pPr>
            <a:r>
              <a:rPr lang="en-US" sz="1000" dirty="0">
                <a:cs typeface="Arial" panose="020B0604020202020204" pitchFamily="34" charset="0"/>
              </a:rPr>
              <a:t>GL Consolidation across geography locations.</a:t>
            </a:r>
          </a:p>
          <a:p>
            <a:pPr marL="171450" indent="-171450">
              <a:lnSpc>
                <a:spcPts val="1300"/>
              </a:lnSpc>
              <a:buFont typeface="Wingdings" panose="05000000000000000000" pitchFamily="2" charset="2"/>
              <a:buChar char="§"/>
            </a:pPr>
            <a:r>
              <a:rPr lang="en-US" sz="1000" dirty="0">
                <a:cs typeface="Arial" panose="020B0604020202020204" pitchFamily="34" charset="0"/>
              </a:rPr>
              <a:t>Training materials for all streams are compiled in UPK</a:t>
            </a:r>
          </a:p>
          <a:p>
            <a:pPr marL="171450" indent="-171450">
              <a:lnSpc>
                <a:spcPts val="1300"/>
              </a:lnSpc>
              <a:buFont typeface="Wingdings" panose="05000000000000000000" pitchFamily="2" charset="2"/>
              <a:buChar char="§"/>
            </a:pPr>
            <a:r>
              <a:rPr lang="en-US" sz="1000" spc="-50" dirty="0">
                <a:cs typeface="Arial" panose="020B0604020202020204" pitchFamily="34" charset="0"/>
              </a:rPr>
              <a:t>Complete Master data (Incl. Item, Supplier &amp; Customer) restructured.</a:t>
            </a:r>
          </a:p>
        </p:txBody>
      </p:sp>
      <p:sp>
        <p:nvSpPr>
          <p:cNvPr id="33" name="Rectangle 32">
            <a:extLst>
              <a:ext uri="{FF2B5EF4-FFF2-40B4-BE49-F238E27FC236}">
                <a16:creationId xmlns:a16="http://schemas.microsoft.com/office/drawing/2014/main" id="{A94172F4-8ADF-4BA0-AD29-77DF08E37153}"/>
              </a:ext>
            </a:extLst>
          </p:cNvPr>
          <p:cNvSpPr>
            <a:spLocks noChangeArrowheads="1"/>
          </p:cNvSpPr>
          <p:nvPr/>
        </p:nvSpPr>
        <p:spPr bwMode="auto">
          <a:xfrm>
            <a:off x="4716461" y="3548018"/>
            <a:ext cx="2304000" cy="228597"/>
          </a:xfrm>
          <a:prstGeom prst="rect">
            <a:avLst/>
          </a:prstGeom>
          <a:solidFill>
            <a:schemeClr val="accent6"/>
          </a:solidFill>
          <a:ln w="9525">
            <a:noFill/>
            <a:miter lim="800000"/>
            <a:headEnd/>
            <a:tailEnd/>
          </a:ln>
          <a:effectLst/>
        </p:spPr>
        <p:txBody>
          <a:bodyPr wrap="none" anchor="ctr"/>
          <a:lstStyle/>
          <a:p>
            <a:pPr eaLnBrk="1" hangingPunct="1">
              <a:lnSpc>
                <a:spcPct val="100000"/>
              </a:lnSpc>
            </a:pPr>
            <a:r>
              <a:rPr lang="en-US" sz="1000" b="1" dirty="0"/>
              <a:t>Project Challenges Addressed</a:t>
            </a:r>
          </a:p>
        </p:txBody>
      </p:sp>
      <p:sp>
        <p:nvSpPr>
          <p:cNvPr id="34" name="TextBox 33">
            <a:extLst>
              <a:ext uri="{FF2B5EF4-FFF2-40B4-BE49-F238E27FC236}">
                <a16:creationId xmlns:a16="http://schemas.microsoft.com/office/drawing/2014/main" id="{872B8F5D-29D5-4B37-AB89-229B0DEAB09B}"/>
              </a:ext>
            </a:extLst>
          </p:cNvPr>
          <p:cNvSpPr txBox="1"/>
          <p:nvPr/>
        </p:nvSpPr>
        <p:spPr>
          <a:xfrm>
            <a:off x="324000" y="3776615"/>
            <a:ext cx="4103535" cy="913648"/>
          </a:xfrm>
          <a:prstGeom prst="rect">
            <a:avLst/>
          </a:prstGeom>
          <a:noFill/>
          <a:ln>
            <a:solidFill>
              <a:schemeClr val="bg1">
                <a:lumMod val="65000"/>
              </a:schemeClr>
            </a:solidFill>
          </a:ln>
        </p:spPr>
        <p:txBody>
          <a:bodyPr wrap="square" rtlCol="0">
            <a:spAutoFit/>
          </a:bodyPr>
          <a:lstStyle/>
          <a:p>
            <a:pPr marL="171450" indent="-171450">
              <a:lnSpc>
                <a:spcPts val="1300"/>
              </a:lnSpc>
              <a:buFont typeface="Wingdings" panose="05000000000000000000" pitchFamily="2" charset="2"/>
              <a:buChar char="§"/>
            </a:pPr>
            <a:r>
              <a:rPr lang="en-US" sz="1000" dirty="0">
                <a:cs typeface="Arial" panose="020B0604020202020204" pitchFamily="34" charset="0"/>
              </a:rPr>
              <a:t>Enhanced user experience</a:t>
            </a:r>
          </a:p>
          <a:p>
            <a:pPr marL="171450" indent="-171450">
              <a:lnSpc>
                <a:spcPts val="1300"/>
              </a:lnSpc>
              <a:buFont typeface="Wingdings" panose="05000000000000000000" pitchFamily="2" charset="2"/>
              <a:buChar char="§"/>
            </a:pPr>
            <a:r>
              <a:rPr lang="en-US" sz="1000" dirty="0">
                <a:cs typeface="Arial" panose="020B0604020202020204" pitchFamily="34" charset="0"/>
              </a:rPr>
              <a:t>Improvement in SCM, Finance &amp; CRM performance/additional features &amp; Custom solutions </a:t>
            </a:r>
          </a:p>
          <a:p>
            <a:pPr marL="171450" indent="-171450">
              <a:lnSpc>
                <a:spcPts val="1300"/>
              </a:lnSpc>
              <a:buFont typeface="Wingdings" panose="05000000000000000000" pitchFamily="2" charset="2"/>
              <a:buChar char="§"/>
            </a:pPr>
            <a:r>
              <a:rPr lang="en-US" sz="1000" dirty="0">
                <a:cs typeface="Arial" panose="020B0604020202020204" pitchFamily="34" charset="0"/>
              </a:rPr>
              <a:t>Improvement in business process through implementing additional modules</a:t>
            </a:r>
          </a:p>
        </p:txBody>
      </p:sp>
      <p:sp>
        <p:nvSpPr>
          <p:cNvPr id="35" name="TextBox 34">
            <a:extLst>
              <a:ext uri="{FF2B5EF4-FFF2-40B4-BE49-F238E27FC236}">
                <a16:creationId xmlns:a16="http://schemas.microsoft.com/office/drawing/2014/main" id="{E3C04F76-2C4E-4DF3-82E5-7839A70A19B2}"/>
              </a:ext>
            </a:extLst>
          </p:cNvPr>
          <p:cNvSpPr txBox="1"/>
          <p:nvPr/>
        </p:nvSpPr>
        <p:spPr>
          <a:xfrm>
            <a:off x="4716463" y="3776615"/>
            <a:ext cx="4103687" cy="913648"/>
          </a:xfrm>
          <a:prstGeom prst="rect">
            <a:avLst/>
          </a:prstGeom>
          <a:noFill/>
          <a:ln>
            <a:solidFill>
              <a:schemeClr val="bg1">
                <a:lumMod val="65000"/>
              </a:schemeClr>
            </a:solidFill>
          </a:ln>
        </p:spPr>
        <p:txBody>
          <a:bodyPr wrap="square" rtlCol="0">
            <a:spAutoFit/>
          </a:bodyPr>
          <a:lstStyle>
            <a:defPPr marR="0" lvl="0" algn="l" rtl="0">
              <a:lnSpc>
                <a:spcPct val="100000"/>
              </a:lnSpc>
              <a:spcBef>
                <a:spcPts val="0"/>
              </a:spcBef>
              <a:spcAft>
                <a:spcPts val="0"/>
              </a:spcAft>
              <a:defRPr lang="en-US"/>
            </a:defPPr>
            <a:lvl1pPr marL="214313" indent="-214313">
              <a:buFont typeface="Arial" panose="020B0604020202020204" pitchFamily="34" charset="0"/>
              <a:buChar char="•"/>
              <a:defRPr sz="1200" b="0">
                <a:solidFill>
                  <a:srgbClr val="0C0D0E"/>
                </a:solidFill>
                <a:latin typeface="Arial Narrow" panose="020B0606020202030204" pitchFamily="34" charset="0"/>
              </a:defRPr>
            </a:lvl1pPr>
          </a:lstStyle>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Large no of customizations and custom solutions (15).</a:t>
            </a:r>
          </a:p>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Large volume of Data migration </a:t>
            </a:r>
          </a:p>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Complex business process mapping</a:t>
            </a:r>
          </a:p>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Multilevel Approval process each business functions.</a:t>
            </a:r>
          </a:p>
          <a:p>
            <a:pPr marL="171450" indent="-171450">
              <a:lnSpc>
                <a:spcPts val="1300"/>
              </a:lnSpc>
              <a:buFont typeface="Wingdings" panose="05000000000000000000" pitchFamily="2" charset="2"/>
              <a:buChar char="§"/>
            </a:pPr>
            <a:r>
              <a:rPr lang="en-US" sz="1000" dirty="0">
                <a:solidFill>
                  <a:schemeClr val="tx1"/>
                </a:solidFill>
                <a:latin typeface="+mn-lt"/>
                <a:cs typeface="Arial" panose="020B0604020202020204" pitchFamily="34" charset="0"/>
              </a:rPr>
              <a:t>User training </a:t>
            </a:r>
          </a:p>
        </p:txBody>
      </p:sp>
    </p:spTree>
    <p:extLst>
      <p:ext uri="{BB962C8B-B14F-4D97-AF65-F5344CB8AC3E}">
        <p14:creationId xmlns:p14="http://schemas.microsoft.com/office/powerpoint/2010/main" val="221280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EE40AE-F294-4138-A8DE-32963059FA52}"/>
              </a:ext>
            </a:extLst>
          </p:cNvPr>
          <p:cNvGrpSpPr/>
          <p:nvPr/>
        </p:nvGrpSpPr>
        <p:grpSpPr>
          <a:xfrm>
            <a:off x="0" y="9939"/>
            <a:ext cx="9144000" cy="5143500"/>
            <a:chOff x="152399" y="0"/>
            <a:chExt cx="12192000" cy="6858000"/>
          </a:xfrm>
        </p:grpSpPr>
        <p:pic>
          <p:nvPicPr>
            <p:cNvPr id="6" name="Picture 5">
              <a:extLst>
                <a:ext uri="{FF2B5EF4-FFF2-40B4-BE49-F238E27FC236}">
                  <a16:creationId xmlns:a16="http://schemas.microsoft.com/office/drawing/2014/main" id="{22A23096-00A3-4F21-A011-D512B7BC66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4" b="23055"/>
            <a:stretch/>
          </p:blipFill>
          <p:spPr>
            <a:xfrm>
              <a:off x="152399" y="0"/>
              <a:ext cx="12192000" cy="6858000"/>
            </a:xfrm>
            <a:prstGeom prst="rect">
              <a:avLst/>
            </a:prstGeom>
          </p:spPr>
        </p:pic>
        <p:sp>
          <p:nvSpPr>
            <p:cNvPr id="7" name="Rectangle 6">
              <a:extLst>
                <a:ext uri="{FF2B5EF4-FFF2-40B4-BE49-F238E27FC236}">
                  <a16:creationId xmlns:a16="http://schemas.microsoft.com/office/drawing/2014/main" id="{403FCF52-E09D-470F-8698-B5704E491619}"/>
                </a:ext>
              </a:extLst>
            </p:cNvPr>
            <p:cNvSpPr/>
            <p:nvPr/>
          </p:nvSpPr>
          <p:spPr>
            <a:xfrm>
              <a:off x="152400" y="1"/>
              <a:ext cx="12191999" cy="6857999"/>
            </a:xfrm>
            <a:prstGeom prst="rect">
              <a:avLst/>
            </a:prstGeom>
            <a:gradFill flip="none" rotWithShape="1">
              <a:gsLst>
                <a:gs pos="40000">
                  <a:schemeClr val="bg1"/>
                </a:gs>
                <a:gs pos="78000">
                  <a:schemeClr val="bg1">
                    <a:alpha val="8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2" name="Picture 31" descr="A picture containing chain&#10;&#10;Description generated with high confidence">
            <a:extLst>
              <a:ext uri="{FF2B5EF4-FFF2-40B4-BE49-F238E27FC236}">
                <a16:creationId xmlns:a16="http://schemas.microsoft.com/office/drawing/2014/main" id="{C0F94CF1-6985-4CDA-AEE2-ACCADEA36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4" r="23642"/>
          <a:stretch/>
        </p:blipFill>
        <p:spPr>
          <a:xfrm>
            <a:off x="1" y="0"/>
            <a:ext cx="3447869" cy="5143500"/>
          </a:xfrm>
          <a:prstGeom prst="rect">
            <a:avLst/>
          </a:prstGeom>
        </p:spPr>
      </p:pic>
      <p:sp>
        <p:nvSpPr>
          <p:cNvPr id="20" name="Freeform 15">
            <a:extLst>
              <a:ext uri="{FF2B5EF4-FFF2-40B4-BE49-F238E27FC236}">
                <a16:creationId xmlns:a16="http://schemas.microsoft.com/office/drawing/2014/main" id="{A65EC6E9-615D-4681-984A-D1BC0EAE1174}"/>
              </a:ext>
            </a:extLst>
          </p:cNvPr>
          <p:cNvSpPr>
            <a:spLocks/>
          </p:cNvSpPr>
          <p:nvPr/>
        </p:nvSpPr>
        <p:spPr bwMode="auto">
          <a:xfrm>
            <a:off x="1920240" y="-4763"/>
            <a:ext cx="3048000" cy="5144691"/>
          </a:xfrm>
          <a:custGeom>
            <a:avLst/>
            <a:gdLst>
              <a:gd name="T0" fmla="*/ 352 w 744"/>
              <a:gd name="T1" fmla="*/ 0 h 1850"/>
              <a:gd name="T2" fmla="*/ 744 w 744"/>
              <a:gd name="T3" fmla="*/ 1850 h 1850"/>
              <a:gd name="T4" fmla="*/ 184 w 744"/>
              <a:gd name="T5" fmla="*/ 1850 h 1850"/>
              <a:gd name="T6" fmla="*/ 0 w 744"/>
              <a:gd name="T7" fmla="*/ 0 h 1850"/>
              <a:gd name="T8" fmla="*/ 352 w 744"/>
              <a:gd name="T9" fmla="*/ 0 h 1850"/>
            </a:gdLst>
            <a:ahLst/>
            <a:cxnLst>
              <a:cxn ang="0">
                <a:pos x="T0" y="T1"/>
              </a:cxn>
              <a:cxn ang="0">
                <a:pos x="T2" y="T3"/>
              </a:cxn>
              <a:cxn ang="0">
                <a:pos x="T4" y="T5"/>
              </a:cxn>
              <a:cxn ang="0">
                <a:pos x="T6" y="T7"/>
              </a:cxn>
              <a:cxn ang="0">
                <a:pos x="T8" y="T9"/>
              </a:cxn>
            </a:cxnLst>
            <a:rect l="0" t="0" r="r" b="b"/>
            <a:pathLst>
              <a:path w="744" h="1850">
                <a:moveTo>
                  <a:pt x="352" y="0"/>
                </a:moveTo>
                <a:cubicBezTo>
                  <a:pt x="352" y="0"/>
                  <a:pt x="320" y="871"/>
                  <a:pt x="744" y="1850"/>
                </a:cubicBezTo>
                <a:cubicBezTo>
                  <a:pt x="184" y="1850"/>
                  <a:pt x="184" y="1850"/>
                  <a:pt x="184" y="1850"/>
                </a:cubicBezTo>
                <a:cubicBezTo>
                  <a:pt x="184" y="1850"/>
                  <a:pt x="696" y="1593"/>
                  <a:pt x="0" y="0"/>
                </a:cubicBez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Rectangle 32">
            <a:extLst>
              <a:ext uri="{FF2B5EF4-FFF2-40B4-BE49-F238E27FC236}">
                <a16:creationId xmlns:a16="http://schemas.microsoft.com/office/drawing/2014/main" id="{9C9BB6FB-7303-4147-BDDD-FDBAC3DB09E0}"/>
              </a:ext>
            </a:extLst>
          </p:cNvPr>
          <p:cNvSpPr/>
          <p:nvPr/>
        </p:nvSpPr>
        <p:spPr>
          <a:xfrm>
            <a:off x="3247595" y="-4762"/>
            <a:ext cx="448663" cy="126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 name="Rectangle 8">
            <a:extLst>
              <a:ext uri="{FF2B5EF4-FFF2-40B4-BE49-F238E27FC236}">
                <a16:creationId xmlns:a16="http://schemas.microsoft.com/office/drawing/2014/main" id="{57613E6E-6E90-4479-9E31-D360E267B182}"/>
              </a:ext>
            </a:extLst>
          </p:cNvPr>
          <p:cNvSpPr/>
          <p:nvPr/>
        </p:nvSpPr>
        <p:spPr>
          <a:xfrm flipH="1">
            <a:off x="0" y="0"/>
            <a:ext cx="3729198" cy="514350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ectangle 33">
            <a:extLst>
              <a:ext uri="{FF2B5EF4-FFF2-40B4-BE49-F238E27FC236}">
                <a16:creationId xmlns:a16="http://schemas.microsoft.com/office/drawing/2014/main" id="{BC18A7C2-AC64-4923-B0CD-89D25C45A650}"/>
              </a:ext>
            </a:extLst>
          </p:cNvPr>
          <p:cNvSpPr/>
          <p:nvPr/>
        </p:nvSpPr>
        <p:spPr>
          <a:xfrm>
            <a:off x="2915770" y="355934"/>
            <a:ext cx="5151883" cy="369332"/>
          </a:xfrm>
          <a:prstGeom prst="rect">
            <a:avLst/>
          </a:prstGeom>
        </p:spPr>
        <p:txBody>
          <a:bodyPr wrap="square" lIns="0">
            <a:spAutoFit/>
          </a:bodyPr>
          <a:lstStyle/>
          <a:p>
            <a:pPr>
              <a:spcBef>
                <a:spcPct val="0"/>
              </a:spcBef>
            </a:pPr>
            <a:r>
              <a:rPr lang="en-US" b="1" cap="all" dirty="0">
                <a:solidFill>
                  <a:srgbClr val="595959"/>
                </a:solidFill>
                <a:latin typeface="Trebuchet MS" pitchFamily="34" charset="0"/>
                <a:ea typeface="+mj-ea"/>
                <a:cs typeface="+mj-cs"/>
              </a:rPr>
              <a:t>Sify as a transformation partner</a:t>
            </a:r>
          </a:p>
        </p:txBody>
      </p:sp>
      <p:sp>
        <p:nvSpPr>
          <p:cNvPr id="35" name="TextBox 34">
            <a:extLst>
              <a:ext uri="{FF2B5EF4-FFF2-40B4-BE49-F238E27FC236}">
                <a16:creationId xmlns:a16="http://schemas.microsoft.com/office/drawing/2014/main" id="{09C90548-4DEF-473C-A126-2547F075404A}"/>
              </a:ext>
            </a:extLst>
          </p:cNvPr>
          <p:cNvSpPr txBox="1"/>
          <p:nvPr/>
        </p:nvSpPr>
        <p:spPr>
          <a:xfrm>
            <a:off x="4030532" y="913220"/>
            <a:ext cx="4894394" cy="3898503"/>
          </a:xfrm>
          <a:prstGeom prst="rect">
            <a:avLst/>
          </a:prstGeom>
          <a:noFill/>
        </p:spPr>
        <p:txBody>
          <a:bodyPr wrap="square" lIns="0" tIns="0" rIns="0" bIns="0" rtlCol="0">
            <a:spAutoFit/>
          </a:bodyPr>
          <a:lstStyle/>
          <a:p>
            <a:pPr lvl="0">
              <a:spcAft>
                <a:spcPts val="450"/>
              </a:spcAft>
            </a:pPr>
            <a:r>
              <a:rPr lang="en-US" sz="1350" b="1" dirty="0">
                <a:solidFill>
                  <a:srgbClr val="4D4D4D"/>
                </a:solidFill>
              </a:rPr>
              <a:t>Workload migration service</a:t>
            </a:r>
          </a:p>
          <a:p>
            <a:pPr marL="214313" lvl="0" indent="-214313">
              <a:spcAft>
                <a:spcPts val="450"/>
              </a:spcAft>
              <a:buFont typeface="Wingdings" panose="05000000000000000000" pitchFamily="2" charset="2"/>
              <a:buChar char="§"/>
            </a:pPr>
            <a:r>
              <a:rPr lang="en-US" sz="1200" dirty="0">
                <a:solidFill>
                  <a:srgbClr val="4D4D4D"/>
                </a:solidFill>
              </a:rPr>
              <a:t>Move from on-</a:t>
            </a:r>
            <a:r>
              <a:rPr lang="en-US" sz="1200" dirty="0" err="1">
                <a:solidFill>
                  <a:srgbClr val="4D4D4D"/>
                </a:solidFill>
              </a:rPr>
              <a:t>prem</a:t>
            </a:r>
            <a:r>
              <a:rPr lang="en-US" sz="1200" dirty="0">
                <a:solidFill>
                  <a:srgbClr val="4D4D4D"/>
                </a:solidFill>
              </a:rPr>
              <a:t> to Public and/or Private cloud</a:t>
            </a:r>
          </a:p>
          <a:p>
            <a:pPr lvl="0">
              <a:spcAft>
                <a:spcPts val="450"/>
              </a:spcAft>
            </a:pPr>
            <a:r>
              <a:rPr lang="en-US" sz="1200" dirty="0">
                <a:solidFill>
                  <a:srgbClr val="4D4D4D"/>
                </a:solidFill>
              </a:rPr>
              <a:t>     / or</a:t>
            </a:r>
          </a:p>
          <a:p>
            <a:pPr marL="214313" lvl="0" indent="-214313">
              <a:spcAft>
                <a:spcPts val="450"/>
              </a:spcAft>
              <a:buFont typeface="Wingdings" panose="05000000000000000000" pitchFamily="2" charset="2"/>
              <a:buChar char="§"/>
            </a:pPr>
            <a:r>
              <a:rPr lang="en-US" sz="1200" dirty="0">
                <a:solidFill>
                  <a:srgbClr val="4D4D4D"/>
                </a:solidFill>
              </a:rPr>
              <a:t>On–premise DCs to </a:t>
            </a:r>
            <a:r>
              <a:rPr lang="en-US" sz="1200" dirty="0" err="1">
                <a:solidFill>
                  <a:srgbClr val="4D4D4D"/>
                </a:solidFill>
              </a:rPr>
              <a:t>Sify’s</a:t>
            </a:r>
            <a:r>
              <a:rPr lang="en-US" sz="1200" dirty="0">
                <a:solidFill>
                  <a:srgbClr val="4D4D4D"/>
                </a:solidFill>
              </a:rPr>
              <a:t> world class Datacenters</a:t>
            </a:r>
          </a:p>
          <a:p>
            <a:pPr lvl="0">
              <a:spcBef>
                <a:spcPts val="1350"/>
              </a:spcBef>
              <a:spcAft>
                <a:spcPts val="450"/>
              </a:spcAft>
            </a:pPr>
            <a:r>
              <a:rPr lang="en-US" sz="1350" b="1" dirty="0">
                <a:solidFill>
                  <a:srgbClr val="4D4D4D"/>
                </a:solidFill>
              </a:rPr>
              <a:t>Cloud assessment service </a:t>
            </a:r>
          </a:p>
          <a:p>
            <a:pPr marL="214313" lvl="0" indent="-214313">
              <a:spcAft>
                <a:spcPts val="450"/>
              </a:spcAft>
              <a:buFont typeface="Wingdings" panose="05000000000000000000" pitchFamily="2" charset="2"/>
              <a:buChar char="§"/>
            </a:pPr>
            <a:r>
              <a:rPr lang="en-US" sz="1200" dirty="0">
                <a:solidFill>
                  <a:srgbClr val="4D4D4D"/>
                </a:solidFill>
              </a:rPr>
              <a:t>Recommend the to-be architecture and approach for a least disruptive and reliable migration</a:t>
            </a:r>
          </a:p>
          <a:p>
            <a:pPr>
              <a:spcAft>
                <a:spcPts val="450"/>
              </a:spcAft>
            </a:pPr>
            <a:endParaRPr lang="en-US" sz="1350" b="1" dirty="0">
              <a:solidFill>
                <a:srgbClr val="4D4D4D"/>
              </a:solidFill>
              <a:latin typeface="+mj-lt"/>
            </a:endParaRPr>
          </a:p>
          <a:p>
            <a:pPr>
              <a:spcAft>
                <a:spcPts val="450"/>
              </a:spcAft>
            </a:pPr>
            <a:r>
              <a:rPr lang="en-US" sz="1350" b="1" dirty="0">
                <a:solidFill>
                  <a:srgbClr val="4D4D4D"/>
                </a:solidFill>
                <a:latin typeface="+mj-lt"/>
              </a:rPr>
              <a:t>Multi cloud managed service </a:t>
            </a:r>
          </a:p>
          <a:p>
            <a:pPr marL="214313" indent="-214313">
              <a:spcAft>
                <a:spcPts val="450"/>
              </a:spcAft>
              <a:buFont typeface="Wingdings" panose="05000000000000000000" pitchFamily="2" charset="2"/>
              <a:buChar char="§"/>
            </a:pPr>
            <a:r>
              <a:rPr lang="en-US" sz="1200" dirty="0">
                <a:solidFill>
                  <a:srgbClr val="4D4D4D"/>
                </a:solidFill>
                <a:latin typeface="+mj-lt"/>
              </a:rPr>
              <a:t>Multi-cloud infrastructure and applications</a:t>
            </a:r>
          </a:p>
          <a:p>
            <a:pPr>
              <a:spcAft>
                <a:spcPts val="450"/>
              </a:spcAft>
            </a:pPr>
            <a:endParaRPr lang="en-US" sz="1200" dirty="0">
              <a:solidFill>
                <a:srgbClr val="4D4D4D"/>
              </a:solidFill>
              <a:latin typeface="+mj-lt"/>
            </a:endParaRPr>
          </a:p>
          <a:p>
            <a:pPr>
              <a:spcAft>
                <a:spcPts val="450"/>
              </a:spcAft>
            </a:pPr>
            <a:r>
              <a:rPr lang="en-US" sz="1350" b="1" dirty="0">
                <a:solidFill>
                  <a:srgbClr val="4D4D4D"/>
                </a:solidFill>
                <a:latin typeface="+mj-lt"/>
              </a:rPr>
              <a:t>Managed security services </a:t>
            </a:r>
          </a:p>
          <a:p>
            <a:pPr marL="214313" indent="-214313">
              <a:spcAft>
                <a:spcPts val="450"/>
              </a:spcAft>
              <a:buFont typeface="Wingdings" panose="05000000000000000000" pitchFamily="2" charset="2"/>
              <a:buChar char="§"/>
            </a:pPr>
            <a:r>
              <a:rPr lang="en-US" sz="1200" dirty="0">
                <a:solidFill>
                  <a:srgbClr val="4D4D4D"/>
                </a:solidFill>
                <a:latin typeface="+mj-lt"/>
              </a:rPr>
              <a:t>Implement consistent set of controls to prevent security threats</a:t>
            </a:r>
          </a:p>
          <a:p>
            <a:pPr marL="214313" indent="-214313">
              <a:spcAft>
                <a:spcPts val="450"/>
              </a:spcAft>
              <a:buFont typeface="Wingdings" panose="05000000000000000000" pitchFamily="2" charset="2"/>
              <a:buChar char="§"/>
            </a:pPr>
            <a:r>
              <a:rPr lang="en-US" sz="1200" dirty="0">
                <a:solidFill>
                  <a:srgbClr val="4D4D4D"/>
                </a:solidFill>
                <a:latin typeface="+mj-lt"/>
              </a:rPr>
              <a:t>Continuously monitor to detect security breaches</a:t>
            </a:r>
          </a:p>
          <a:p>
            <a:pPr marL="214313" indent="-214313">
              <a:spcAft>
                <a:spcPts val="450"/>
              </a:spcAft>
              <a:buFont typeface="Wingdings" panose="05000000000000000000" pitchFamily="2" charset="2"/>
              <a:buChar char="§"/>
            </a:pPr>
            <a:r>
              <a:rPr lang="en-US" sz="1200" dirty="0">
                <a:solidFill>
                  <a:srgbClr val="4D4D4D"/>
                </a:solidFill>
                <a:latin typeface="+mj-lt"/>
              </a:rPr>
              <a:t>Tactical threat containment and automated response</a:t>
            </a:r>
          </a:p>
        </p:txBody>
      </p:sp>
      <p:grpSp>
        <p:nvGrpSpPr>
          <p:cNvPr id="15" name="Group 14">
            <a:extLst>
              <a:ext uri="{FF2B5EF4-FFF2-40B4-BE49-F238E27FC236}">
                <a16:creationId xmlns:a16="http://schemas.microsoft.com/office/drawing/2014/main" id="{97E6747D-2C37-4E83-973E-3917704810AA}"/>
              </a:ext>
            </a:extLst>
          </p:cNvPr>
          <p:cNvGrpSpPr/>
          <p:nvPr/>
        </p:nvGrpSpPr>
        <p:grpSpPr>
          <a:xfrm>
            <a:off x="3497092" y="840354"/>
            <a:ext cx="358346" cy="357235"/>
            <a:chOff x="-2378076" y="530225"/>
            <a:chExt cx="2047875" cy="2041525"/>
          </a:xfrm>
          <a:solidFill>
            <a:schemeClr val="accent1">
              <a:lumMod val="75000"/>
            </a:schemeClr>
          </a:solidFill>
        </p:grpSpPr>
        <p:sp>
          <p:nvSpPr>
            <p:cNvPr id="8" name="Freeform 5">
              <a:extLst>
                <a:ext uri="{FF2B5EF4-FFF2-40B4-BE49-F238E27FC236}">
                  <a16:creationId xmlns:a16="http://schemas.microsoft.com/office/drawing/2014/main" id="{55093A79-26A9-4F76-8F7B-8B89BE0A0C2F}"/>
                </a:ext>
              </a:extLst>
            </p:cNvPr>
            <p:cNvSpPr>
              <a:spLocks noEditPoints="1"/>
            </p:cNvSpPr>
            <p:nvPr/>
          </p:nvSpPr>
          <p:spPr bwMode="auto">
            <a:xfrm>
              <a:off x="-2378076" y="530225"/>
              <a:ext cx="2047875" cy="2041525"/>
            </a:xfrm>
            <a:custGeom>
              <a:avLst/>
              <a:gdLst>
                <a:gd name="T0" fmla="*/ 1808 w 2048"/>
                <a:gd name="T1" fmla="*/ 1328 h 2048"/>
                <a:gd name="T2" fmla="*/ 1790 w 2048"/>
                <a:gd name="T3" fmla="*/ 378 h 2048"/>
                <a:gd name="T4" fmla="*/ 1388 w 2048"/>
                <a:gd name="T5" fmla="*/ 0 h 2048"/>
                <a:gd name="T6" fmla="*/ 240 w 2048"/>
                <a:gd name="T7" fmla="*/ 60 h 2048"/>
                <a:gd name="T8" fmla="*/ 180 w 2048"/>
                <a:gd name="T9" fmla="*/ 360 h 2048"/>
                <a:gd name="T10" fmla="*/ 0 w 2048"/>
                <a:gd name="T11" fmla="*/ 780 h 2048"/>
                <a:gd name="T12" fmla="*/ 240 w 2048"/>
                <a:gd name="T13" fmla="*/ 960 h 2048"/>
                <a:gd name="T14" fmla="*/ 300 w 2048"/>
                <a:gd name="T15" fmla="*/ 2048 h 2048"/>
                <a:gd name="T16" fmla="*/ 1808 w 2048"/>
                <a:gd name="T17" fmla="*/ 1988 h 2048"/>
                <a:gd name="T18" fmla="*/ 1868 w 2048"/>
                <a:gd name="T19" fmla="*/ 1928 h 2048"/>
                <a:gd name="T20" fmla="*/ 2048 w 2048"/>
                <a:gd name="T21" fmla="*/ 1508 h 2048"/>
                <a:gd name="T22" fmla="*/ 1928 w 2048"/>
                <a:gd name="T23" fmla="*/ 1508 h 2048"/>
                <a:gd name="T24" fmla="*/ 1868 w 2048"/>
                <a:gd name="T25" fmla="*/ 1568 h 2048"/>
                <a:gd name="T26" fmla="*/ 1448 w 2048"/>
                <a:gd name="T27" fmla="*/ 1628 h 2048"/>
                <a:gd name="T28" fmla="*/ 1256 w 2048"/>
                <a:gd name="T29" fmla="*/ 1508 h 2048"/>
                <a:gd name="T30" fmla="*/ 1448 w 2048"/>
                <a:gd name="T31" fmla="*/ 1388 h 2048"/>
                <a:gd name="T32" fmla="*/ 1868 w 2048"/>
                <a:gd name="T33" fmla="*/ 1448 h 2048"/>
                <a:gd name="T34" fmla="*/ 1448 w 2048"/>
                <a:gd name="T35" fmla="*/ 205 h 2048"/>
                <a:gd name="T36" fmla="*/ 1448 w 2048"/>
                <a:gd name="T37" fmla="*/ 360 h 2048"/>
                <a:gd name="T38" fmla="*/ 180 w 2048"/>
                <a:gd name="T39" fmla="*/ 480 h 2048"/>
                <a:gd name="T40" fmla="*/ 600 w 2048"/>
                <a:gd name="T41" fmla="*/ 420 h 2048"/>
                <a:gd name="T42" fmla="*/ 795 w 2048"/>
                <a:gd name="T43" fmla="*/ 540 h 2048"/>
                <a:gd name="T44" fmla="*/ 600 w 2048"/>
                <a:gd name="T45" fmla="*/ 660 h 2048"/>
                <a:gd name="T46" fmla="*/ 180 w 2048"/>
                <a:gd name="T47" fmla="*/ 600 h 2048"/>
                <a:gd name="T48" fmla="*/ 120 w 2048"/>
                <a:gd name="T49" fmla="*/ 540 h 2048"/>
                <a:gd name="T50" fmla="*/ 180 w 2048"/>
                <a:gd name="T51" fmla="*/ 840 h 2048"/>
                <a:gd name="T52" fmla="*/ 180 w 2048"/>
                <a:gd name="T53" fmla="*/ 720 h 2048"/>
                <a:gd name="T54" fmla="*/ 240 w 2048"/>
                <a:gd name="T55" fmla="*/ 840 h 2048"/>
                <a:gd name="T56" fmla="*/ 1688 w 2048"/>
                <a:gd name="T57" fmla="*/ 1928 h 2048"/>
                <a:gd name="T58" fmla="*/ 360 w 2048"/>
                <a:gd name="T59" fmla="*/ 720 h 2048"/>
                <a:gd name="T60" fmla="*/ 480 w 2048"/>
                <a:gd name="T61" fmla="*/ 780 h 2048"/>
                <a:gd name="T62" fmla="*/ 573 w 2048"/>
                <a:gd name="T63" fmla="*/ 830 h 2048"/>
                <a:gd name="T64" fmla="*/ 964 w 2048"/>
                <a:gd name="T65" fmla="*/ 540 h 2048"/>
                <a:gd name="T66" fmla="*/ 573 w 2048"/>
                <a:gd name="T67" fmla="*/ 250 h 2048"/>
                <a:gd name="T68" fmla="*/ 480 w 2048"/>
                <a:gd name="T69" fmla="*/ 300 h 2048"/>
                <a:gd name="T70" fmla="*/ 360 w 2048"/>
                <a:gd name="T71" fmla="*/ 360 h 2048"/>
                <a:gd name="T72" fmla="*/ 1328 w 2048"/>
                <a:gd name="T73" fmla="*/ 120 h 2048"/>
                <a:gd name="T74" fmla="*/ 1388 w 2048"/>
                <a:gd name="T75" fmla="*/ 480 h 2048"/>
                <a:gd name="T76" fmla="*/ 1688 w 2048"/>
                <a:gd name="T77" fmla="*/ 1328 h 2048"/>
                <a:gd name="T78" fmla="*/ 1568 w 2048"/>
                <a:gd name="T79" fmla="*/ 1268 h 2048"/>
                <a:gd name="T80" fmla="*/ 1475 w 2048"/>
                <a:gd name="T81" fmla="*/ 1218 h 2048"/>
                <a:gd name="T82" fmla="*/ 1088 w 2048"/>
                <a:gd name="T83" fmla="*/ 1508 h 2048"/>
                <a:gd name="T84" fmla="*/ 1475 w 2048"/>
                <a:gd name="T85" fmla="*/ 1798 h 2048"/>
                <a:gd name="T86" fmla="*/ 1568 w 2048"/>
                <a:gd name="T87" fmla="*/ 1748 h 2048"/>
                <a:gd name="T88" fmla="*/ 1688 w 2048"/>
                <a:gd name="T89" fmla="*/ 1688 h 2048"/>
                <a:gd name="T90" fmla="*/ 1868 w 2048"/>
                <a:gd name="T91" fmla="*/ 1808 h 2048"/>
                <a:gd name="T92" fmla="*/ 1808 w 2048"/>
                <a:gd name="T93" fmla="*/ 1688 h 2048"/>
                <a:gd name="T94" fmla="*/ 1928 w 2048"/>
                <a:gd name="T95" fmla="*/ 1748 h 2048"/>
                <a:gd name="T96" fmla="*/ 1868 w 2048"/>
                <a:gd name="T97" fmla="*/ 18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1868" y="1328"/>
                  </a:moveTo>
                  <a:cubicBezTo>
                    <a:pt x="1808" y="1328"/>
                    <a:pt x="1808" y="1328"/>
                    <a:pt x="1808" y="1328"/>
                  </a:cubicBezTo>
                  <a:cubicBezTo>
                    <a:pt x="1808" y="420"/>
                    <a:pt x="1808" y="420"/>
                    <a:pt x="1808" y="420"/>
                  </a:cubicBezTo>
                  <a:cubicBezTo>
                    <a:pt x="1808" y="404"/>
                    <a:pt x="1802" y="389"/>
                    <a:pt x="1790" y="378"/>
                  </a:cubicBezTo>
                  <a:cubicBezTo>
                    <a:pt x="1430" y="18"/>
                    <a:pt x="1430" y="18"/>
                    <a:pt x="1430" y="18"/>
                  </a:cubicBezTo>
                  <a:cubicBezTo>
                    <a:pt x="1420" y="7"/>
                    <a:pt x="1404" y="0"/>
                    <a:pt x="1388" y="0"/>
                  </a:cubicBezTo>
                  <a:cubicBezTo>
                    <a:pt x="300" y="0"/>
                    <a:pt x="300" y="0"/>
                    <a:pt x="300" y="0"/>
                  </a:cubicBezTo>
                  <a:cubicBezTo>
                    <a:pt x="267" y="0"/>
                    <a:pt x="240" y="27"/>
                    <a:pt x="240" y="60"/>
                  </a:cubicBezTo>
                  <a:cubicBezTo>
                    <a:pt x="240" y="360"/>
                    <a:pt x="240" y="360"/>
                    <a:pt x="240" y="360"/>
                  </a:cubicBezTo>
                  <a:cubicBezTo>
                    <a:pt x="180" y="360"/>
                    <a:pt x="180" y="360"/>
                    <a:pt x="180" y="360"/>
                  </a:cubicBezTo>
                  <a:cubicBezTo>
                    <a:pt x="81" y="360"/>
                    <a:pt x="0" y="441"/>
                    <a:pt x="0" y="540"/>
                  </a:cubicBezTo>
                  <a:cubicBezTo>
                    <a:pt x="0" y="780"/>
                    <a:pt x="0" y="780"/>
                    <a:pt x="0" y="780"/>
                  </a:cubicBezTo>
                  <a:cubicBezTo>
                    <a:pt x="0" y="879"/>
                    <a:pt x="81" y="960"/>
                    <a:pt x="180" y="960"/>
                  </a:cubicBezTo>
                  <a:cubicBezTo>
                    <a:pt x="240" y="960"/>
                    <a:pt x="240" y="960"/>
                    <a:pt x="240" y="960"/>
                  </a:cubicBezTo>
                  <a:cubicBezTo>
                    <a:pt x="240" y="1988"/>
                    <a:pt x="240" y="1988"/>
                    <a:pt x="240" y="1988"/>
                  </a:cubicBezTo>
                  <a:cubicBezTo>
                    <a:pt x="240" y="2021"/>
                    <a:pt x="267" y="2048"/>
                    <a:pt x="300" y="2048"/>
                  </a:cubicBezTo>
                  <a:cubicBezTo>
                    <a:pt x="1748" y="2048"/>
                    <a:pt x="1748" y="2048"/>
                    <a:pt x="1748" y="2048"/>
                  </a:cubicBezTo>
                  <a:cubicBezTo>
                    <a:pt x="1781" y="2048"/>
                    <a:pt x="1808" y="2021"/>
                    <a:pt x="1808" y="1988"/>
                  </a:cubicBezTo>
                  <a:cubicBezTo>
                    <a:pt x="1808" y="1928"/>
                    <a:pt x="1808" y="1928"/>
                    <a:pt x="1808" y="1928"/>
                  </a:cubicBezTo>
                  <a:cubicBezTo>
                    <a:pt x="1868" y="1928"/>
                    <a:pt x="1868" y="1928"/>
                    <a:pt x="1868" y="1928"/>
                  </a:cubicBezTo>
                  <a:cubicBezTo>
                    <a:pt x="1967" y="1928"/>
                    <a:pt x="2048" y="1847"/>
                    <a:pt x="2048" y="1748"/>
                  </a:cubicBezTo>
                  <a:cubicBezTo>
                    <a:pt x="2048" y="1508"/>
                    <a:pt x="2048" y="1508"/>
                    <a:pt x="2048" y="1508"/>
                  </a:cubicBezTo>
                  <a:cubicBezTo>
                    <a:pt x="2048" y="1409"/>
                    <a:pt x="1967" y="1328"/>
                    <a:pt x="1868" y="1328"/>
                  </a:cubicBezTo>
                  <a:close/>
                  <a:moveTo>
                    <a:pt x="1928" y="1508"/>
                  </a:moveTo>
                  <a:cubicBezTo>
                    <a:pt x="1928" y="1578"/>
                    <a:pt x="1928" y="1578"/>
                    <a:pt x="1928" y="1578"/>
                  </a:cubicBezTo>
                  <a:cubicBezTo>
                    <a:pt x="1909" y="1572"/>
                    <a:pt x="1889" y="1568"/>
                    <a:pt x="1868" y="1568"/>
                  </a:cubicBezTo>
                  <a:cubicBezTo>
                    <a:pt x="1824" y="1568"/>
                    <a:pt x="1547" y="1568"/>
                    <a:pt x="1508" y="1568"/>
                  </a:cubicBezTo>
                  <a:cubicBezTo>
                    <a:pt x="1475" y="1568"/>
                    <a:pt x="1448" y="1595"/>
                    <a:pt x="1448" y="1628"/>
                  </a:cubicBezTo>
                  <a:cubicBezTo>
                    <a:pt x="1448" y="1636"/>
                    <a:pt x="1448" y="1636"/>
                    <a:pt x="1448" y="1636"/>
                  </a:cubicBezTo>
                  <a:cubicBezTo>
                    <a:pt x="1256" y="1508"/>
                    <a:pt x="1256" y="1508"/>
                    <a:pt x="1256" y="1508"/>
                  </a:cubicBezTo>
                  <a:cubicBezTo>
                    <a:pt x="1448" y="1380"/>
                    <a:pt x="1448" y="1380"/>
                    <a:pt x="1448" y="1380"/>
                  </a:cubicBezTo>
                  <a:cubicBezTo>
                    <a:pt x="1448" y="1388"/>
                    <a:pt x="1448" y="1388"/>
                    <a:pt x="1448" y="1388"/>
                  </a:cubicBezTo>
                  <a:cubicBezTo>
                    <a:pt x="1448" y="1421"/>
                    <a:pt x="1475" y="1448"/>
                    <a:pt x="1508" y="1448"/>
                  </a:cubicBezTo>
                  <a:cubicBezTo>
                    <a:pt x="1868" y="1448"/>
                    <a:pt x="1868" y="1448"/>
                    <a:pt x="1868" y="1448"/>
                  </a:cubicBezTo>
                  <a:cubicBezTo>
                    <a:pt x="1901" y="1448"/>
                    <a:pt x="1928" y="1475"/>
                    <a:pt x="1928" y="1508"/>
                  </a:cubicBezTo>
                  <a:close/>
                  <a:moveTo>
                    <a:pt x="1448" y="205"/>
                  </a:moveTo>
                  <a:cubicBezTo>
                    <a:pt x="1603" y="360"/>
                    <a:pt x="1603" y="360"/>
                    <a:pt x="1603" y="360"/>
                  </a:cubicBezTo>
                  <a:cubicBezTo>
                    <a:pt x="1448" y="360"/>
                    <a:pt x="1448" y="360"/>
                    <a:pt x="1448" y="360"/>
                  </a:cubicBezTo>
                  <a:lnTo>
                    <a:pt x="1448" y="205"/>
                  </a:lnTo>
                  <a:close/>
                  <a:moveTo>
                    <a:pt x="180" y="480"/>
                  </a:moveTo>
                  <a:cubicBezTo>
                    <a:pt x="540" y="480"/>
                    <a:pt x="540" y="480"/>
                    <a:pt x="540" y="480"/>
                  </a:cubicBezTo>
                  <a:cubicBezTo>
                    <a:pt x="573" y="480"/>
                    <a:pt x="600" y="453"/>
                    <a:pt x="600" y="420"/>
                  </a:cubicBezTo>
                  <a:cubicBezTo>
                    <a:pt x="600" y="411"/>
                    <a:pt x="600" y="411"/>
                    <a:pt x="600" y="411"/>
                  </a:cubicBezTo>
                  <a:cubicBezTo>
                    <a:pt x="795" y="540"/>
                    <a:pt x="795" y="540"/>
                    <a:pt x="795" y="540"/>
                  </a:cubicBezTo>
                  <a:cubicBezTo>
                    <a:pt x="600" y="669"/>
                    <a:pt x="600" y="669"/>
                    <a:pt x="600" y="669"/>
                  </a:cubicBezTo>
                  <a:cubicBezTo>
                    <a:pt x="600" y="660"/>
                    <a:pt x="600" y="660"/>
                    <a:pt x="600" y="660"/>
                  </a:cubicBezTo>
                  <a:cubicBezTo>
                    <a:pt x="600" y="627"/>
                    <a:pt x="573" y="600"/>
                    <a:pt x="540" y="600"/>
                  </a:cubicBezTo>
                  <a:cubicBezTo>
                    <a:pt x="498" y="600"/>
                    <a:pt x="237" y="600"/>
                    <a:pt x="180" y="600"/>
                  </a:cubicBezTo>
                  <a:cubicBezTo>
                    <a:pt x="159" y="600"/>
                    <a:pt x="139" y="604"/>
                    <a:pt x="120" y="610"/>
                  </a:cubicBezTo>
                  <a:cubicBezTo>
                    <a:pt x="120" y="540"/>
                    <a:pt x="120" y="540"/>
                    <a:pt x="120" y="540"/>
                  </a:cubicBezTo>
                  <a:cubicBezTo>
                    <a:pt x="120" y="507"/>
                    <a:pt x="147" y="480"/>
                    <a:pt x="180" y="480"/>
                  </a:cubicBezTo>
                  <a:close/>
                  <a:moveTo>
                    <a:pt x="180" y="840"/>
                  </a:moveTo>
                  <a:cubicBezTo>
                    <a:pt x="147" y="840"/>
                    <a:pt x="120" y="813"/>
                    <a:pt x="120" y="780"/>
                  </a:cubicBezTo>
                  <a:cubicBezTo>
                    <a:pt x="120" y="747"/>
                    <a:pt x="147" y="720"/>
                    <a:pt x="180" y="720"/>
                  </a:cubicBezTo>
                  <a:cubicBezTo>
                    <a:pt x="240" y="720"/>
                    <a:pt x="240" y="720"/>
                    <a:pt x="240" y="720"/>
                  </a:cubicBezTo>
                  <a:cubicBezTo>
                    <a:pt x="240" y="840"/>
                    <a:pt x="240" y="840"/>
                    <a:pt x="240" y="840"/>
                  </a:cubicBezTo>
                  <a:lnTo>
                    <a:pt x="180" y="840"/>
                  </a:lnTo>
                  <a:close/>
                  <a:moveTo>
                    <a:pt x="1688" y="1928"/>
                  </a:moveTo>
                  <a:cubicBezTo>
                    <a:pt x="360" y="1928"/>
                    <a:pt x="360" y="1928"/>
                    <a:pt x="360" y="1928"/>
                  </a:cubicBezTo>
                  <a:cubicBezTo>
                    <a:pt x="360" y="1889"/>
                    <a:pt x="360" y="784"/>
                    <a:pt x="360" y="720"/>
                  </a:cubicBezTo>
                  <a:cubicBezTo>
                    <a:pt x="480" y="720"/>
                    <a:pt x="480" y="720"/>
                    <a:pt x="480" y="720"/>
                  </a:cubicBezTo>
                  <a:cubicBezTo>
                    <a:pt x="480" y="780"/>
                    <a:pt x="480" y="780"/>
                    <a:pt x="480" y="780"/>
                  </a:cubicBezTo>
                  <a:cubicBezTo>
                    <a:pt x="480" y="802"/>
                    <a:pt x="492" y="822"/>
                    <a:pt x="512" y="833"/>
                  </a:cubicBezTo>
                  <a:cubicBezTo>
                    <a:pt x="531" y="843"/>
                    <a:pt x="555" y="842"/>
                    <a:pt x="573" y="830"/>
                  </a:cubicBezTo>
                  <a:cubicBezTo>
                    <a:pt x="937" y="590"/>
                    <a:pt x="937" y="590"/>
                    <a:pt x="937" y="590"/>
                  </a:cubicBezTo>
                  <a:cubicBezTo>
                    <a:pt x="954" y="579"/>
                    <a:pt x="964" y="560"/>
                    <a:pt x="964" y="540"/>
                  </a:cubicBezTo>
                  <a:cubicBezTo>
                    <a:pt x="964" y="520"/>
                    <a:pt x="954" y="501"/>
                    <a:pt x="937" y="490"/>
                  </a:cubicBezTo>
                  <a:cubicBezTo>
                    <a:pt x="573" y="250"/>
                    <a:pt x="573" y="250"/>
                    <a:pt x="573" y="250"/>
                  </a:cubicBezTo>
                  <a:cubicBezTo>
                    <a:pt x="555" y="238"/>
                    <a:pt x="531" y="237"/>
                    <a:pt x="512" y="247"/>
                  </a:cubicBezTo>
                  <a:cubicBezTo>
                    <a:pt x="492" y="258"/>
                    <a:pt x="480" y="278"/>
                    <a:pt x="480" y="300"/>
                  </a:cubicBezTo>
                  <a:cubicBezTo>
                    <a:pt x="480" y="360"/>
                    <a:pt x="480" y="360"/>
                    <a:pt x="480" y="360"/>
                  </a:cubicBezTo>
                  <a:cubicBezTo>
                    <a:pt x="360" y="360"/>
                    <a:pt x="360" y="360"/>
                    <a:pt x="360" y="360"/>
                  </a:cubicBezTo>
                  <a:cubicBezTo>
                    <a:pt x="360" y="120"/>
                    <a:pt x="360" y="120"/>
                    <a:pt x="360" y="120"/>
                  </a:cubicBezTo>
                  <a:cubicBezTo>
                    <a:pt x="1328" y="120"/>
                    <a:pt x="1328" y="120"/>
                    <a:pt x="1328" y="120"/>
                  </a:cubicBezTo>
                  <a:cubicBezTo>
                    <a:pt x="1328" y="420"/>
                    <a:pt x="1328" y="420"/>
                    <a:pt x="1328" y="420"/>
                  </a:cubicBezTo>
                  <a:cubicBezTo>
                    <a:pt x="1328" y="453"/>
                    <a:pt x="1355" y="480"/>
                    <a:pt x="1388" y="480"/>
                  </a:cubicBezTo>
                  <a:cubicBezTo>
                    <a:pt x="1688" y="480"/>
                    <a:pt x="1688" y="480"/>
                    <a:pt x="1688" y="480"/>
                  </a:cubicBezTo>
                  <a:cubicBezTo>
                    <a:pt x="1688" y="1328"/>
                    <a:pt x="1688" y="1328"/>
                    <a:pt x="1688" y="1328"/>
                  </a:cubicBezTo>
                  <a:cubicBezTo>
                    <a:pt x="1568" y="1328"/>
                    <a:pt x="1568" y="1328"/>
                    <a:pt x="1568" y="1328"/>
                  </a:cubicBezTo>
                  <a:cubicBezTo>
                    <a:pt x="1568" y="1268"/>
                    <a:pt x="1568" y="1268"/>
                    <a:pt x="1568" y="1268"/>
                  </a:cubicBezTo>
                  <a:cubicBezTo>
                    <a:pt x="1568" y="1246"/>
                    <a:pt x="1556" y="1226"/>
                    <a:pt x="1536" y="1215"/>
                  </a:cubicBezTo>
                  <a:cubicBezTo>
                    <a:pt x="1517" y="1205"/>
                    <a:pt x="1493" y="1206"/>
                    <a:pt x="1475" y="1218"/>
                  </a:cubicBezTo>
                  <a:cubicBezTo>
                    <a:pt x="1115" y="1458"/>
                    <a:pt x="1115" y="1458"/>
                    <a:pt x="1115" y="1458"/>
                  </a:cubicBezTo>
                  <a:cubicBezTo>
                    <a:pt x="1098" y="1469"/>
                    <a:pt x="1088" y="1488"/>
                    <a:pt x="1088" y="1508"/>
                  </a:cubicBezTo>
                  <a:cubicBezTo>
                    <a:pt x="1088" y="1528"/>
                    <a:pt x="1098" y="1547"/>
                    <a:pt x="1115" y="1558"/>
                  </a:cubicBezTo>
                  <a:cubicBezTo>
                    <a:pt x="1475" y="1798"/>
                    <a:pt x="1475" y="1798"/>
                    <a:pt x="1475" y="1798"/>
                  </a:cubicBezTo>
                  <a:cubicBezTo>
                    <a:pt x="1493" y="1810"/>
                    <a:pt x="1517" y="1811"/>
                    <a:pt x="1536" y="1801"/>
                  </a:cubicBezTo>
                  <a:cubicBezTo>
                    <a:pt x="1556" y="1790"/>
                    <a:pt x="1568" y="1770"/>
                    <a:pt x="1568" y="1748"/>
                  </a:cubicBezTo>
                  <a:cubicBezTo>
                    <a:pt x="1568" y="1688"/>
                    <a:pt x="1568" y="1688"/>
                    <a:pt x="1568" y="1688"/>
                  </a:cubicBezTo>
                  <a:cubicBezTo>
                    <a:pt x="1688" y="1688"/>
                    <a:pt x="1688" y="1688"/>
                    <a:pt x="1688" y="1688"/>
                  </a:cubicBezTo>
                  <a:lnTo>
                    <a:pt x="1688" y="1928"/>
                  </a:lnTo>
                  <a:close/>
                  <a:moveTo>
                    <a:pt x="1868" y="1808"/>
                  </a:moveTo>
                  <a:cubicBezTo>
                    <a:pt x="1808" y="1808"/>
                    <a:pt x="1808" y="1808"/>
                    <a:pt x="1808" y="1808"/>
                  </a:cubicBezTo>
                  <a:cubicBezTo>
                    <a:pt x="1808" y="1688"/>
                    <a:pt x="1808" y="1688"/>
                    <a:pt x="1808" y="1688"/>
                  </a:cubicBezTo>
                  <a:cubicBezTo>
                    <a:pt x="1868" y="1688"/>
                    <a:pt x="1868" y="1688"/>
                    <a:pt x="1868" y="1688"/>
                  </a:cubicBezTo>
                  <a:cubicBezTo>
                    <a:pt x="1901" y="1688"/>
                    <a:pt x="1928" y="1715"/>
                    <a:pt x="1928" y="1748"/>
                  </a:cubicBezTo>
                  <a:cubicBezTo>
                    <a:pt x="1928" y="1781"/>
                    <a:pt x="1901" y="1808"/>
                    <a:pt x="1868" y="1808"/>
                  </a:cubicBezTo>
                  <a:close/>
                  <a:moveTo>
                    <a:pt x="1868" y="1808"/>
                  </a:moveTo>
                  <a:cubicBezTo>
                    <a:pt x="1868" y="1808"/>
                    <a:pt x="1868" y="1808"/>
                    <a:pt x="1868" y="1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0" name="Freeform 6">
              <a:extLst>
                <a:ext uri="{FF2B5EF4-FFF2-40B4-BE49-F238E27FC236}">
                  <a16:creationId xmlns:a16="http://schemas.microsoft.com/office/drawing/2014/main" id="{F4F7F4A4-A4EC-4ABD-85FB-74ED1930791A}"/>
                </a:ext>
              </a:extLst>
            </p:cNvPr>
            <p:cNvSpPr>
              <a:spLocks noEditPoints="1"/>
            </p:cNvSpPr>
            <p:nvPr/>
          </p:nvSpPr>
          <p:spPr bwMode="auto">
            <a:xfrm>
              <a:off x="-1409701" y="1128713"/>
              <a:ext cx="479425" cy="119062"/>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1" name="Freeform 7">
              <a:extLst>
                <a:ext uri="{FF2B5EF4-FFF2-40B4-BE49-F238E27FC236}">
                  <a16:creationId xmlns:a16="http://schemas.microsoft.com/office/drawing/2014/main" id="{BE8B33D9-7085-4182-BE58-00188A783C7C}"/>
                </a:ext>
              </a:extLst>
            </p:cNvPr>
            <p:cNvSpPr>
              <a:spLocks noEditPoints="1"/>
            </p:cNvSpPr>
            <p:nvPr/>
          </p:nvSpPr>
          <p:spPr bwMode="auto">
            <a:xfrm>
              <a:off x="-1409701" y="1366838"/>
              <a:ext cx="479425" cy="120650"/>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2" name="Freeform 8">
              <a:extLst>
                <a:ext uri="{FF2B5EF4-FFF2-40B4-BE49-F238E27FC236}">
                  <a16:creationId xmlns:a16="http://schemas.microsoft.com/office/drawing/2014/main" id="{B3738298-B45E-47C4-AF16-CA027F03F715}"/>
                </a:ext>
              </a:extLst>
            </p:cNvPr>
            <p:cNvSpPr>
              <a:spLocks noEditPoints="1"/>
            </p:cNvSpPr>
            <p:nvPr/>
          </p:nvSpPr>
          <p:spPr bwMode="auto">
            <a:xfrm>
              <a:off x="-1897063" y="1854200"/>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3" name="Freeform 9">
              <a:extLst>
                <a:ext uri="{FF2B5EF4-FFF2-40B4-BE49-F238E27FC236}">
                  <a16:creationId xmlns:a16="http://schemas.microsoft.com/office/drawing/2014/main" id="{5EAFCB27-5D66-4153-86AA-16ED300D0225}"/>
                </a:ext>
              </a:extLst>
            </p:cNvPr>
            <p:cNvSpPr>
              <a:spLocks noEditPoints="1"/>
            </p:cNvSpPr>
            <p:nvPr/>
          </p:nvSpPr>
          <p:spPr bwMode="auto">
            <a:xfrm>
              <a:off x="-1897063" y="2093913"/>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4" name="Freeform 10">
              <a:extLst>
                <a:ext uri="{FF2B5EF4-FFF2-40B4-BE49-F238E27FC236}">
                  <a16:creationId xmlns:a16="http://schemas.microsoft.com/office/drawing/2014/main" id="{510D992D-1943-403C-A130-B2E66CE14548}"/>
                </a:ext>
              </a:extLst>
            </p:cNvPr>
            <p:cNvSpPr>
              <a:spLocks noEditPoints="1"/>
            </p:cNvSpPr>
            <p:nvPr/>
          </p:nvSpPr>
          <p:spPr bwMode="auto">
            <a:xfrm>
              <a:off x="-1897063" y="1614488"/>
              <a:ext cx="966788" cy="119062"/>
            </a:xfrm>
            <a:custGeom>
              <a:avLst/>
              <a:gdLst>
                <a:gd name="T0" fmla="*/ 60 w 968"/>
                <a:gd name="T1" fmla="*/ 120 h 120"/>
                <a:gd name="T2" fmla="*/ 908 w 968"/>
                <a:gd name="T3" fmla="*/ 120 h 120"/>
                <a:gd name="T4" fmla="*/ 968 w 968"/>
                <a:gd name="T5" fmla="*/ 60 h 120"/>
                <a:gd name="T6" fmla="*/ 908 w 968"/>
                <a:gd name="T7" fmla="*/ 0 h 120"/>
                <a:gd name="T8" fmla="*/ 60 w 968"/>
                <a:gd name="T9" fmla="*/ 0 h 120"/>
                <a:gd name="T10" fmla="*/ 0 w 968"/>
                <a:gd name="T11" fmla="*/ 60 h 120"/>
                <a:gd name="T12" fmla="*/ 60 w 968"/>
                <a:gd name="T13" fmla="*/ 120 h 120"/>
                <a:gd name="T14" fmla="*/ 60 w 968"/>
                <a:gd name="T15" fmla="*/ 120 h 120"/>
                <a:gd name="T16" fmla="*/ 60 w 96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20">
                  <a:moveTo>
                    <a:pt x="60" y="120"/>
                  </a:moveTo>
                  <a:cubicBezTo>
                    <a:pt x="908" y="120"/>
                    <a:pt x="908" y="120"/>
                    <a:pt x="908" y="120"/>
                  </a:cubicBezTo>
                  <a:cubicBezTo>
                    <a:pt x="941" y="120"/>
                    <a:pt x="968" y="93"/>
                    <a:pt x="968" y="60"/>
                  </a:cubicBezTo>
                  <a:cubicBezTo>
                    <a:pt x="968" y="27"/>
                    <a:pt x="941" y="0"/>
                    <a:pt x="908"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29" name="Group 28">
            <a:extLst>
              <a:ext uri="{FF2B5EF4-FFF2-40B4-BE49-F238E27FC236}">
                <a16:creationId xmlns:a16="http://schemas.microsoft.com/office/drawing/2014/main" id="{6A009746-46CE-4A3B-8458-BE4913AA1BCF}"/>
              </a:ext>
            </a:extLst>
          </p:cNvPr>
          <p:cNvGrpSpPr/>
          <p:nvPr/>
        </p:nvGrpSpPr>
        <p:grpSpPr>
          <a:xfrm>
            <a:off x="3499168" y="3138868"/>
            <a:ext cx="394180" cy="387768"/>
            <a:chOff x="-4803776" y="-625476"/>
            <a:chExt cx="2049463" cy="2016126"/>
          </a:xfrm>
          <a:solidFill>
            <a:schemeClr val="accent2">
              <a:lumMod val="75000"/>
            </a:schemeClr>
          </a:solidFill>
        </p:grpSpPr>
        <p:sp>
          <p:nvSpPr>
            <p:cNvPr id="19" name="Freeform 14">
              <a:extLst>
                <a:ext uri="{FF2B5EF4-FFF2-40B4-BE49-F238E27FC236}">
                  <a16:creationId xmlns:a16="http://schemas.microsoft.com/office/drawing/2014/main" id="{41719470-65BE-4AA5-8D86-AB9DF16EF5BA}"/>
                </a:ext>
              </a:extLst>
            </p:cNvPr>
            <p:cNvSpPr>
              <a:spLocks noEditPoints="1"/>
            </p:cNvSpPr>
            <p:nvPr/>
          </p:nvSpPr>
          <p:spPr bwMode="auto">
            <a:xfrm>
              <a:off x="-3968751" y="-625476"/>
              <a:ext cx="385763" cy="384175"/>
            </a:xfrm>
            <a:custGeom>
              <a:avLst/>
              <a:gdLst>
                <a:gd name="T0" fmla="*/ 89 w 179"/>
                <a:gd name="T1" fmla="*/ 179 h 179"/>
                <a:gd name="T2" fmla="*/ 179 w 179"/>
                <a:gd name="T3" fmla="*/ 90 h 179"/>
                <a:gd name="T4" fmla="*/ 89 w 179"/>
                <a:gd name="T5" fmla="*/ 0 h 179"/>
                <a:gd name="T6" fmla="*/ 0 w 179"/>
                <a:gd name="T7" fmla="*/ 90 h 179"/>
                <a:gd name="T8" fmla="*/ 89 w 179"/>
                <a:gd name="T9" fmla="*/ 179 h 179"/>
                <a:gd name="T10" fmla="*/ 89 w 179"/>
                <a:gd name="T11" fmla="*/ 179 h 179"/>
                <a:gd name="T12" fmla="*/ 89 w 179"/>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79" h="179">
                  <a:moveTo>
                    <a:pt x="89" y="179"/>
                  </a:moveTo>
                  <a:cubicBezTo>
                    <a:pt x="139" y="179"/>
                    <a:pt x="179" y="139"/>
                    <a:pt x="179" y="90"/>
                  </a:cubicBezTo>
                  <a:cubicBezTo>
                    <a:pt x="179" y="40"/>
                    <a:pt x="139" y="0"/>
                    <a:pt x="89" y="0"/>
                  </a:cubicBezTo>
                  <a:cubicBezTo>
                    <a:pt x="40" y="0"/>
                    <a:pt x="0" y="40"/>
                    <a:pt x="0" y="90"/>
                  </a:cubicBezTo>
                  <a:cubicBezTo>
                    <a:pt x="0" y="139"/>
                    <a:pt x="40" y="179"/>
                    <a:pt x="89" y="179"/>
                  </a:cubicBezTo>
                  <a:close/>
                  <a:moveTo>
                    <a:pt x="89" y="179"/>
                  </a:moveTo>
                  <a:cubicBezTo>
                    <a:pt x="89" y="179"/>
                    <a:pt x="89" y="179"/>
                    <a:pt x="8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 name="Freeform 15">
              <a:extLst>
                <a:ext uri="{FF2B5EF4-FFF2-40B4-BE49-F238E27FC236}">
                  <a16:creationId xmlns:a16="http://schemas.microsoft.com/office/drawing/2014/main" id="{FB7E61BA-0095-4C77-B4CD-20C2CD5481A0}"/>
                </a:ext>
              </a:extLst>
            </p:cNvPr>
            <p:cNvSpPr>
              <a:spLocks noEditPoints="1"/>
            </p:cNvSpPr>
            <p:nvPr/>
          </p:nvSpPr>
          <p:spPr bwMode="auto">
            <a:xfrm>
              <a:off x="-4154488" y="-165100"/>
              <a:ext cx="755650" cy="517525"/>
            </a:xfrm>
            <a:custGeom>
              <a:avLst/>
              <a:gdLst>
                <a:gd name="T0" fmla="*/ 34 w 350"/>
                <a:gd name="T1" fmla="*/ 241 h 241"/>
                <a:gd name="T2" fmla="*/ 317 w 350"/>
                <a:gd name="T3" fmla="*/ 241 h 241"/>
                <a:gd name="T4" fmla="*/ 350 w 350"/>
                <a:gd name="T5" fmla="*/ 207 h 241"/>
                <a:gd name="T6" fmla="*/ 350 w 350"/>
                <a:gd name="T7" fmla="*/ 84 h 241"/>
                <a:gd name="T8" fmla="*/ 296 w 350"/>
                <a:gd name="T9" fmla="*/ 9 h 241"/>
                <a:gd name="T10" fmla="*/ 296 w 350"/>
                <a:gd name="T11" fmla="*/ 9 h 241"/>
                <a:gd name="T12" fmla="*/ 248 w 350"/>
                <a:gd name="T13" fmla="*/ 1 h 241"/>
                <a:gd name="T14" fmla="*/ 238 w 350"/>
                <a:gd name="T15" fmla="*/ 6 h 241"/>
                <a:gd name="T16" fmla="*/ 184 w 350"/>
                <a:gd name="T17" fmla="*/ 154 h 241"/>
                <a:gd name="T18" fmla="*/ 166 w 350"/>
                <a:gd name="T19" fmla="*/ 154 h 241"/>
                <a:gd name="T20" fmla="*/ 112 w 350"/>
                <a:gd name="T21" fmla="*/ 6 h 241"/>
                <a:gd name="T22" fmla="*/ 105 w 350"/>
                <a:gd name="T23" fmla="*/ 1 h 241"/>
                <a:gd name="T24" fmla="*/ 55 w 350"/>
                <a:gd name="T25" fmla="*/ 9 h 241"/>
                <a:gd name="T26" fmla="*/ 0 w 350"/>
                <a:gd name="T27" fmla="*/ 84 h 241"/>
                <a:gd name="T28" fmla="*/ 0 w 350"/>
                <a:gd name="T29" fmla="*/ 207 h 241"/>
                <a:gd name="T30" fmla="*/ 34 w 350"/>
                <a:gd name="T31" fmla="*/ 241 h 241"/>
                <a:gd name="T32" fmla="*/ 34 w 350"/>
                <a:gd name="T33" fmla="*/ 241 h 241"/>
                <a:gd name="T34" fmla="*/ 34 w 350"/>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241">
                  <a:moveTo>
                    <a:pt x="34" y="241"/>
                  </a:moveTo>
                  <a:cubicBezTo>
                    <a:pt x="317" y="241"/>
                    <a:pt x="317" y="241"/>
                    <a:pt x="317" y="241"/>
                  </a:cubicBezTo>
                  <a:cubicBezTo>
                    <a:pt x="335" y="241"/>
                    <a:pt x="350" y="226"/>
                    <a:pt x="350" y="207"/>
                  </a:cubicBezTo>
                  <a:cubicBezTo>
                    <a:pt x="350" y="84"/>
                    <a:pt x="350" y="84"/>
                    <a:pt x="350" y="84"/>
                  </a:cubicBezTo>
                  <a:cubicBezTo>
                    <a:pt x="350" y="50"/>
                    <a:pt x="328" y="20"/>
                    <a:pt x="296" y="9"/>
                  </a:cubicBezTo>
                  <a:cubicBezTo>
                    <a:pt x="296" y="9"/>
                    <a:pt x="296" y="9"/>
                    <a:pt x="296" y="9"/>
                  </a:cubicBezTo>
                  <a:cubicBezTo>
                    <a:pt x="248" y="1"/>
                    <a:pt x="248" y="1"/>
                    <a:pt x="248" y="1"/>
                  </a:cubicBezTo>
                  <a:cubicBezTo>
                    <a:pt x="244" y="0"/>
                    <a:pt x="240" y="2"/>
                    <a:pt x="238" y="6"/>
                  </a:cubicBezTo>
                  <a:cubicBezTo>
                    <a:pt x="184" y="154"/>
                    <a:pt x="184" y="154"/>
                    <a:pt x="184" y="154"/>
                  </a:cubicBezTo>
                  <a:cubicBezTo>
                    <a:pt x="181" y="162"/>
                    <a:pt x="169" y="162"/>
                    <a:pt x="166" y="154"/>
                  </a:cubicBezTo>
                  <a:cubicBezTo>
                    <a:pt x="112" y="6"/>
                    <a:pt x="112" y="6"/>
                    <a:pt x="112" y="6"/>
                  </a:cubicBezTo>
                  <a:cubicBezTo>
                    <a:pt x="111" y="3"/>
                    <a:pt x="108" y="1"/>
                    <a:pt x="105" y="1"/>
                  </a:cubicBezTo>
                  <a:cubicBezTo>
                    <a:pt x="104" y="1"/>
                    <a:pt x="55" y="9"/>
                    <a:pt x="55" y="9"/>
                  </a:cubicBezTo>
                  <a:cubicBezTo>
                    <a:pt x="22" y="20"/>
                    <a:pt x="0" y="50"/>
                    <a:pt x="0" y="84"/>
                  </a:cubicBezTo>
                  <a:cubicBezTo>
                    <a:pt x="0" y="207"/>
                    <a:pt x="0" y="207"/>
                    <a:pt x="0" y="207"/>
                  </a:cubicBezTo>
                  <a:cubicBezTo>
                    <a:pt x="0" y="226"/>
                    <a:pt x="15" y="241"/>
                    <a:pt x="34" y="241"/>
                  </a:cubicBezTo>
                  <a:close/>
                  <a:moveTo>
                    <a:pt x="34" y="241"/>
                  </a:moveTo>
                  <a:cubicBezTo>
                    <a:pt x="34" y="241"/>
                    <a:pt x="34" y="241"/>
                    <a:pt x="34" y="2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2" name="Freeform 16">
              <a:extLst>
                <a:ext uri="{FF2B5EF4-FFF2-40B4-BE49-F238E27FC236}">
                  <a16:creationId xmlns:a16="http://schemas.microsoft.com/office/drawing/2014/main" id="{CF5DBA13-290A-4493-AC1A-C6EAFBE841C9}"/>
                </a:ext>
              </a:extLst>
            </p:cNvPr>
            <p:cNvSpPr>
              <a:spLocks noEditPoints="1"/>
            </p:cNvSpPr>
            <p:nvPr/>
          </p:nvSpPr>
          <p:spPr bwMode="auto">
            <a:xfrm>
              <a:off x="-3481388" y="819150"/>
              <a:ext cx="727075" cy="571500"/>
            </a:xfrm>
            <a:custGeom>
              <a:avLst/>
              <a:gdLst>
                <a:gd name="T0" fmla="*/ 273 w 337"/>
                <a:gd name="T1" fmla="*/ 11 h 266"/>
                <a:gd name="T2" fmla="*/ 272 w 337"/>
                <a:gd name="T3" fmla="*/ 10 h 266"/>
                <a:gd name="T4" fmla="*/ 246 w 337"/>
                <a:gd name="T5" fmla="*/ 2 h 266"/>
                <a:gd name="T6" fmla="*/ 224 w 337"/>
                <a:gd name="T7" fmla="*/ 7 h 266"/>
                <a:gd name="T8" fmla="*/ 169 w 337"/>
                <a:gd name="T9" fmla="*/ 57 h 266"/>
                <a:gd name="T10" fmla="*/ 113 w 337"/>
                <a:gd name="T11" fmla="*/ 7 h 266"/>
                <a:gd name="T12" fmla="*/ 91 w 337"/>
                <a:gd name="T13" fmla="*/ 2 h 266"/>
                <a:gd name="T14" fmla="*/ 66 w 337"/>
                <a:gd name="T15" fmla="*/ 10 h 266"/>
                <a:gd name="T16" fmla="*/ 65 w 337"/>
                <a:gd name="T17" fmla="*/ 11 h 266"/>
                <a:gd name="T18" fmla="*/ 0 w 337"/>
                <a:gd name="T19" fmla="*/ 100 h 266"/>
                <a:gd name="T20" fmla="*/ 0 w 337"/>
                <a:gd name="T21" fmla="*/ 243 h 266"/>
                <a:gd name="T22" fmla="*/ 23 w 337"/>
                <a:gd name="T23" fmla="*/ 266 h 266"/>
                <a:gd name="T24" fmla="*/ 314 w 337"/>
                <a:gd name="T25" fmla="*/ 266 h 266"/>
                <a:gd name="T26" fmla="*/ 337 w 337"/>
                <a:gd name="T27" fmla="*/ 243 h 266"/>
                <a:gd name="T28" fmla="*/ 337 w 337"/>
                <a:gd name="T29" fmla="*/ 100 h 266"/>
                <a:gd name="T30" fmla="*/ 273 w 337"/>
                <a:gd name="T31" fmla="*/ 11 h 266"/>
                <a:gd name="T32" fmla="*/ 273 w 337"/>
                <a:gd name="T33" fmla="*/ 11 h 266"/>
                <a:gd name="T34" fmla="*/ 273 w 337"/>
                <a:gd name="T35" fmla="*/ 1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66">
                  <a:moveTo>
                    <a:pt x="273" y="11"/>
                  </a:moveTo>
                  <a:cubicBezTo>
                    <a:pt x="272" y="10"/>
                    <a:pt x="272" y="10"/>
                    <a:pt x="272" y="10"/>
                  </a:cubicBezTo>
                  <a:cubicBezTo>
                    <a:pt x="246" y="2"/>
                    <a:pt x="246" y="2"/>
                    <a:pt x="246" y="2"/>
                  </a:cubicBezTo>
                  <a:cubicBezTo>
                    <a:pt x="239" y="0"/>
                    <a:pt x="230" y="2"/>
                    <a:pt x="224" y="7"/>
                  </a:cubicBezTo>
                  <a:cubicBezTo>
                    <a:pt x="169" y="57"/>
                    <a:pt x="169" y="57"/>
                    <a:pt x="169" y="57"/>
                  </a:cubicBezTo>
                  <a:cubicBezTo>
                    <a:pt x="113" y="7"/>
                    <a:pt x="113" y="7"/>
                    <a:pt x="113" y="7"/>
                  </a:cubicBezTo>
                  <a:cubicBezTo>
                    <a:pt x="108" y="2"/>
                    <a:pt x="99" y="0"/>
                    <a:pt x="91" y="2"/>
                  </a:cubicBezTo>
                  <a:cubicBezTo>
                    <a:pt x="66" y="10"/>
                    <a:pt x="66" y="10"/>
                    <a:pt x="66" y="10"/>
                  </a:cubicBezTo>
                  <a:cubicBezTo>
                    <a:pt x="66" y="10"/>
                    <a:pt x="65" y="10"/>
                    <a:pt x="65" y="11"/>
                  </a:cubicBezTo>
                  <a:cubicBezTo>
                    <a:pt x="26" y="23"/>
                    <a:pt x="0" y="60"/>
                    <a:pt x="0" y="100"/>
                  </a:cubicBezTo>
                  <a:cubicBezTo>
                    <a:pt x="0" y="243"/>
                    <a:pt x="0" y="243"/>
                    <a:pt x="0" y="243"/>
                  </a:cubicBezTo>
                  <a:cubicBezTo>
                    <a:pt x="0" y="255"/>
                    <a:pt x="11" y="266"/>
                    <a:pt x="23" y="266"/>
                  </a:cubicBezTo>
                  <a:cubicBezTo>
                    <a:pt x="314" y="266"/>
                    <a:pt x="314" y="266"/>
                    <a:pt x="314" y="266"/>
                  </a:cubicBezTo>
                  <a:cubicBezTo>
                    <a:pt x="327" y="266"/>
                    <a:pt x="337" y="255"/>
                    <a:pt x="337" y="243"/>
                  </a:cubicBezTo>
                  <a:cubicBezTo>
                    <a:pt x="337" y="100"/>
                    <a:pt x="337" y="100"/>
                    <a:pt x="337" y="100"/>
                  </a:cubicBezTo>
                  <a:cubicBezTo>
                    <a:pt x="337" y="60"/>
                    <a:pt x="311" y="23"/>
                    <a:pt x="273" y="11"/>
                  </a:cubicBezTo>
                  <a:close/>
                  <a:moveTo>
                    <a:pt x="273" y="11"/>
                  </a:moveTo>
                  <a:cubicBezTo>
                    <a:pt x="273" y="11"/>
                    <a:pt x="273" y="11"/>
                    <a:pt x="27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3" name="Freeform 17">
              <a:extLst>
                <a:ext uri="{FF2B5EF4-FFF2-40B4-BE49-F238E27FC236}">
                  <a16:creationId xmlns:a16="http://schemas.microsoft.com/office/drawing/2014/main" id="{0AF8B6C1-5CFB-496C-9E6C-668BB8141B7E}"/>
                </a:ext>
              </a:extLst>
            </p:cNvPr>
            <p:cNvSpPr>
              <a:spLocks noEditPoints="1"/>
            </p:cNvSpPr>
            <p:nvPr/>
          </p:nvSpPr>
          <p:spPr bwMode="auto">
            <a:xfrm>
              <a:off x="-3324226" y="377825"/>
              <a:ext cx="414338" cy="412750"/>
            </a:xfrm>
            <a:custGeom>
              <a:avLst/>
              <a:gdLst>
                <a:gd name="T0" fmla="*/ 96 w 192"/>
                <a:gd name="T1" fmla="*/ 192 h 192"/>
                <a:gd name="T2" fmla="*/ 192 w 192"/>
                <a:gd name="T3" fmla="*/ 96 h 192"/>
                <a:gd name="T4" fmla="*/ 96 w 192"/>
                <a:gd name="T5" fmla="*/ 0 h 192"/>
                <a:gd name="T6" fmla="*/ 0 w 192"/>
                <a:gd name="T7" fmla="*/ 96 h 192"/>
                <a:gd name="T8" fmla="*/ 96 w 192"/>
                <a:gd name="T9" fmla="*/ 192 h 192"/>
                <a:gd name="T10" fmla="*/ 96 w 192"/>
                <a:gd name="T11" fmla="*/ 192 h 192"/>
                <a:gd name="T12" fmla="*/ 96 w 19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96" y="192"/>
                  </a:moveTo>
                  <a:cubicBezTo>
                    <a:pt x="149" y="192"/>
                    <a:pt x="192" y="149"/>
                    <a:pt x="192" y="96"/>
                  </a:cubicBezTo>
                  <a:cubicBezTo>
                    <a:pt x="192" y="43"/>
                    <a:pt x="149" y="0"/>
                    <a:pt x="96" y="0"/>
                  </a:cubicBezTo>
                  <a:cubicBezTo>
                    <a:pt x="43" y="0"/>
                    <a:pt x="0" y="43"/>
                    <a:pt x="0" y="96"/>
                  </a:cubicBezTo>
                  <a:cubicBezTo>
                    <a:pt x="0" y="149"/>
                    <a:pt x="43" y="192"/>
                    <a:pt x="96" y="192"/>
                  </a:cubicBezTo>
                  <a:close/>
                  <a:moveTo>
                    <a:pt x="96" y="192"/>
                  </a:moveTo>
                  <a:cubicBezTo>
                    <a:pt x="96" y="192"/>
                    <a:pt x="96" y="192"/>
                    <a:pt x="96" y="1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4" name="Freeform 18">
              <a:extLst>
                <a:ext uri="{FF2B5EF4-FFF2-40B4-BE49-F238E27FC236}">
                  <a16:creationId xmlns:a16="http://schemas.microsoft.com/office/drawing/2014/main" id="{3DB56AC3-B132-4695-9D70-AB86AB1DE2EB}"/>
                </a:ext>
              </a:extLst>
            </p:cNvPr>
            <p:cNvSpPr>
              <a:spLocks noEditPoints="1"/>
            </p:cNvSpPr>
            <p:nvPr/>
          </p:nvSpPr>
          <p:spPr bwMode="auto">
            <a:xfrm>
              <a:off x="-4803776" y="819150"/>
              <a:ext cx="727075" cy="571500"/>
            </a:xfrm>
            <a:custGeom>
              <a:avLst/>
              <a:gdLst>
                <a:gd name="T0" fmla="*/ 272 w 337"/>
                <a:gd name="T1" fmla="*/ 11 h 266"/>
                <a:gd name="T2" fmla="*/ 272 w 337"/>
                <a:gd name="T3" fmla="*/ 10 h 266"/>
                <a:gd name="T4" fmla="*/ 246 w 337"/>
                <a:gd name="T5" fmla="*/ 2 h 266"/>
                <a:gd name="T6" fmla="*/ 224 w 337"/>
                <a:gd name="T7" fmla="*/ 7 h 266"/>
                <a:gd name="T8" fmla="*/ 169 w 337"/>
                <a:gd name="T9" fmla="*/ 57 h 266"/>
                <a:gd name="T10" fmla="*/ 113 w 337"/>
                <a:gd name="T11" fmla="*/ 7 h 266"/>
                <a:gd name="T12" fmla="*/ 91 w 337"/>
                <a:gd name="T13" fmla="*/ 2 h 266"/>
                <a:gd name="T14" fmla="*/ 65 w 337"/>
                <a:gd name="T15" fmla="*/ 11 h 266"/>
                <a:gd name="T16" fmla="*/ 0 w 337"/>
                <a:gd name="T17" fmla="*/ 100 h 266"/>
                <a:gd name="T18" fmla="*/ 0 w 337"/>
                <a:gd name="T19" fmla="*/ 243 h 266"/>
                <a:gd name="T20" fmla="*/ 23 w 337"/>
                <a:gd name="T21" fmla="*/ 266 h 266"/>
                <a:gd name="T22" fmla="*/ 314 w 337"/>
                <a:gd name="T23" fmla="*/ 266 h 266"/>
                <a:gd name="T24" fmla="*/ 337 w 337"/>
                <a:gd name="T25" fmla="*/ 243 h 266"/>
                <a:gd name="T26" fmla="*/ 337 w 337"/>
                <a:gd name="T27" fmla="*/ 100 h 266"/>
                <a:gd name="T28" fmla="*/ 272 w 337"/>
                <a:gd name="T29" fmla="*/ 11 h 266"/>
                <a:gd name="T30" fmla="*/ 272 w 337"/>
                <a:gd name="T31" fmla="*/ 11 h 266"/>
                <a:gd name="T32" fmla="*/ 272 w 337"/>
                <a:gd name="T33" fmla="*/ 1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266">
                  <a:moveTo>
                    <a:pt x="272" y="11"/>
                  </a:moveTo>
                  <a:cubicBezTo>
                    <a:pt x="272" y="10"/>
                    <a:pt x="272" y="10"/>
                    <a:pt x="272" y="10"/>
                  </a:cubicBezTo>
                  <a:cubicBezTo>
                    <a:pt x="246" y="2"/>
                    <a:pt x="246" y="2"/>
                    <a:pt x="246" y="2"/>
                  </a:cubicBezTo>
                  <a:cubicBezTo>
                    <a:pt x="238" y="0"/>
                    <a:pt x="230" y="2"/>
                    <a:pt x="224" y="7"/>
                  </a:cubicBezTo>
                  <a:cubicBezTo>
                    <a:pt x="169" y="57"/>
                    <a:pt x="169" y="57"/>
                    <a:pt x="169" y="57"/>
                  </a:cubicBezTo>
                  <a:cubicBezTo>
                    <a:pt x="113" y="7"/>
                    <a:pt x="113" y="7"/>
                    <a:pt x="113" y="7"/>
                  </a:cubicBezTo>
                  <a:cubicBezTo>
                    <a:pt x="107" y="2"/>
                    <a:pt x="99" y="0"/>
                    <a:pt x="91" y="2"/>
                  </a:cubicBezTo>
                  <a:cubicBezTo>
                    <a:pt x="91" y="2"/>
                    <a:pt x="65" y="10"/>
                    <a:pt x="65" y="11"/>
                  </a:cubicBezTo>
                  <a:cubicBezTo>
                    <a:pt x="26" y="23"/>
                    <a:pt x="0" y="60"/>
                    <a:pt x="0" y="100"/>
                  </a:cubicBezTo>
                  <a:cubicBezTo>
                    <a:pt x="0" y="243"/>
                    <a:pt x="0" y="243"/>
                    <a:pt x="0" y="243"/>
                  </a:cubicBezTo>
                  <a:cubicBezTo>
                    <a:pt x="0" y="255"/>
                    <a:pt x="10" y="266"/>
                    <a:pt x="23" y="266"/>
                  </a:cubicBezTo>
                  <a:cubicBezTo>
                    <a:pt x="314" y="266"/>
                    <a:pt x="314" y="266"/>
                    <a:pt x="314" y="266"/>
                  </a:cubicBezTo>
                  <a:cubicBezTo>
                    <a:pt x="327" y="266"/>
                    <a:pt x="337" y="255"/>
                    <a:pt x="337" y="243"/>
                  </a:cubicBezTo>
                  <a:cubicBezTo>
                    <a:pt x="337" y="100"/>
                    <a:pt x="337" y="100"/>
                    <a:pt x="337" y="100"/>
                  </a:cubicBezTo>
                  <a:cubicBezTo>
                    <a:pt x="337" y="60"/>
                    <a:pt x="311" y="23"/>
                    <a:pt x="272" y="11"/>
                  </a:cubicBezTo>
                  <a:close/>
                  <a:moveTo>
                    <a:pt x="272" y="11"/>
                  </a:moveTo>
                  <a:cubicBezTo>
                    <a:pt x="272" y="11"/>
                    <a:pt x="272" y="11"/>
                    <a:pt x="27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5" name="Freeform 19">
              <a:extLst>
                <a:ext uri="{FF2B5EF4-FFF2-40B4-BE49-F238E27FC236}">
                  <a16:creationId xmlns:a16="http://schemas.microsoft.com/office/drawing/2014/main" id="{7D16EC71-9AFE-4B5A-BF96-D5DC561B5EF9}"/>
                </a:ext>
              </a:extLst>
            </p:cNvPr>
            <p:cNvSpPr>
              <a:spLocks noEditPoints="1"/>
            </p:cNvSpPr>
            <p:nvPr/>
          </p:nvSpPr>
          <p:spPr bwMode="auto">
            <a:xfrm>
              <a:off x="-4645026" y="377825"/>
              <a:ext cx="411163" cy="412750"/>
            </a:xfrm>
            <a:custGeom>
              <a:avLst/>
              <a:gdLst>
                <a:gd name="T0" fmla="*/ 0 w 191"/>
                <a:gd name="T1" fmla="*/ 96 h 192"/>
                <a:gd name="T2" fmla="*/ 96 w 191"/>
                <a:gd name="T3" fmla="*/ 192 h 192"/>
                <a:gd name="T4" fmla="*/ 191 w 191"/>
                <a:gd name="T5" fmla="*/ 96 h 192"/>
                <a:gd name="T6" fmla="*/ 96 w 191"/>
                <a:gd name="T7" fmla="*/ 0 h 192"/>
                <a:gd name="T8" fmla="*/ 0 w 191"/>
                <a:gd name="T9" fmla="*/ 96 h 192"/>
                <a:gd name="T10" fmla="*/ 0 w 191"/>
                <a:gd name="T11" fmla="*/ 96 h 192"/>
                <a:gd name="T12" fmla="*/ 0 w 191"/>
                <a:gd name="T13" fmla="*/ 96 h 192"/>
              </a:gdLst>
              <a:ahLst/>
              <a:cxnLst>
                <a:cxn ang="0">
                  <a:pos x="T0" y="T1"/>
                </a:cxn>
                <a:cxn ang="0">
                  <a:pos x="T2" y="T3"/>
                </a:cxn>
                <a:cxn ang="0">
                  <a:pos x="T4" y="T5"/>
                </a:cxn>
                <a:cxn ang="0">
                  <a:pos x="T6" y="T7"/>
                </a:cxn>
                <a:cxn ang="0">
                  <a:pos x="T8" y="T9"/>
                </a:cxn>
                <a:cxn ang="0">
                  <a:pos x="T10" y="T11"/>
                </a:cxn>
                <a:cxn ang="0">
                  <a:pos x="T12" y="T13"/>
                </a:cxn>
              </a:cxnLst>
              <a:rect l="0" t="0" r="r" b="b"/>
              <a:pathLst>
                <a:path w="191" h="192">
                  <a:moveTo>
                    <a:pt x="0" y="96"/>
                  </a:moveTo>
                  <a:cubicBezTo>
                    <a:pt x="0" y="149"/>
                    <a:pt x="43" y="192"/>
                    <a:pt x="96" y="192"/>
                  </a:cubicBezTo>
                  <a:cubicBezTo>
                    <a:pt x="148" y="192"/>
                    <a:pt x="191" y="149"/>
                    <a:pt x="191" y="96"/>
                  </a:cubicBezTo>
                  <a:cubicBezTo>
                    <a:pt x="191" y="43"/>
                    <a:pt x="148" y="0"/>
                    <a:pt x="96" y="0"/>
                  </a:cubicBezTo>
                  <a:cubicBezTo>
                    <a:pt x="43" y="0"/>
                    <a:pt x="0" y="43"/>
                    <a:pt x="0" y="96"/>
                  </a:cubicBezTo>
                  <a:close/>
                  <a:moveTo>
                    <a:pt x="0" y="96"/>
                  </a:moveTo>
                  <a:cubicBezTo>
                    <a:pt x="0" y="96"/>
                    <a:pt x="0" y="96"/>
                    <a:pt x="0"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6" name="Freeform 20">
              <a:extLst>
                <a:ext uri="{FF2B5EF4-FFF2-40B4-BE49-F238E27FC236}">
                  <a16:creationId xmlns:a16="http://schemas.microsoft.com/office/drawing/2014/main" id="{C3172051-9CED-4230-8721-9D0321555FE1}"/>
                </a:ext>
              </a:extLst>
            </p:cNvPr>
            <p:cNvSpPr>
              <a:spLocks noEditPoints="1"/>
            </p:cNvSpPr>
            <p:nvPr/>
          </p:nvSpPr>
          <p:spPr bwMode="auto">
            <a:xfrm>
              <a:off x="-3182938" y="-288925"/>
              <a:ext cx="312738" cy="515938"/>
            </a:xfrm>
            <a:custGeom>
              <a:avLst/>
              <a:gdLst>
                <a:gd name="T0" fmla="*/ 57 w 145"/>
                <a:gd name="T1" fmla="*/ 153 h 240"/>
                <a:gd name="T2" fmla="*/ 34 w 145"/>
                <a:gd name="T3" fmla="*/ 159 h 240"/>
                <a:gd name="T4" fmla="*/ 32 w 145"/>
                <a:gd name="T5" fmla="*/ 193 h 240"/>
                <a:gd name="T6" fmla="*/ 65 w 145"/>
                <a:gd name="T7" fmla="*/ 231 h 240"/>
                <a:gd name="T8" fmla="*/ 84 w 145"/>
                <a:gd name="T9" fmla="*/ 240 h 240"/>
                <a:gd name="T10" fmla="*/ 102 w 145"/>
                <a:gd name="T11" fmla="*/ 231 h 240"/>
                <a:gd name="T12" fmla="*/ 136 w 145"/>
                <a:gd name="T13" fmla="*/ 193 h 240"/>
                <a:gd name="T14" fmla="*/ 133 w 145"/>
                <a:gd name="T15" fmla="*/ 159 h 240"/>
                <a:gd name="T16" fmla="*/ 107 w 145"/>
                <a:gd name="T17" fmla="*/ 155 h 240"/>
                <a:gd name="T18" fmla="*/ 46 w 145"/>
                <a:gd name="T19" fmla="*/ 11 h 240"/>
                <a:gd name="T20" fmla="*/ 11 w 145"/>
                <a:gd name="T21" fmla="*/ 9 h 240"/>
                <a:gd name="T22" fmla="*/ 9 w 145"/>
                <a:gd name="T23" fmla="*/ 44 h 240"/>
                <a:gd name="T24" fmla="*/ 57 w 145"/>
                <a:gd name="T25" fmla="*/ 153 h 240"/>
                <a:gd name="T26" fmla="*/ 57 w 145"/>
                <a:gd name="T27" fmla="*/ 153 h 240"/>
                <a:gd name="T28" fmla="*/ 57 w 145"/>
                <a:gd name="T29" fmla="*/ 1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240">
                  <a:moveTo>
                    <a:pt x="57" y="153"/>
                  </a:moveTo>
                  <a:cubicBezTo>
                    <a:pt x="49" y="151"/>
                    <a:pt x="40" y="153"/>
                    <a:pt x="34" y="159"/>
                  </a:cubicBezTo>
                  <a:cubicBezTo>
                    <a:pt x="24" y="167"/>
                    <a:pt x="23" y="183"/>
                    <a:pt x="32" y="193"/>
                  </a:cubicBezTo>
                  <a:cubicBezTo>
                    <a:pt x="65" y="231"/>
                    <a:pt x="65" y="231"/>
                    <a:pt x="65" y="231"/>
                  </a:cubicBezTo>
                  <a:cubicBezTo>
                    <a:pt x="70" y="237"/>
                    <a:pt x="76" y="240"/>
                    <a:pt x="84" y="240"/>
                  </a:cubicBezTo>
                  <a:cubicBezTo>
                    <a:pt x="91" y="240"/>
                    <a:pt x="97" y="237"/>
                    <a:pt x="102" y="231"/>
                  </a:cubicBezTo>
                  <a:cubicBezTo>
                    <a:pt x="136" y="193"/>
                    <a:pt x="136" y="193"/>
                    <a:pt x="136" y="193"/>
                  </a:cubicBezTo>
                  <a:cubicBezTo>
                    <a:pt x="145" y="183"/>
                    <a:pt x="144" y="167"/>
                    <a:pt x="133" y="159"/>
                  </a:cubicBezTo>
                  <a:cubicBezTo>
                    <a:pt x="126" y="152"/>
                    <a:pt x="115" y="151"/>
                    <a:pt x="107" y="155"/>
                  </a:cubicBezTo>
                  <a:cubicBezTo>
                    <a:pt x="102" y="101"/>
                    <a:pt x="81" y="51"/>
                    <a:pt x="46" y="11"/>
                  </a:cubicBezTo>
                  <a:cubicBezTo>
                    <a:pt x="37" y="1"/>
                    <a:pt x="22" y="0"/>
                    <a:pt x="11" y="9"/>
                  </a:cubicBezTo>
                  <a:cubicBezTo>
                    <a:pt x="1" y="18"/>
                    <a:pt x="0" y="34"/>
                    <a:pt x="9" y="44"/>
                  </a:cubicBezTo>
                  <a:cubicBezTo>
                    <a:pt x="36" y="74"/>
                    <a:pt x="52" y="112"/>
                    <a:pt x="57" y="153"/>
                  </a:cubicBezTo>
                  <a:close/>
                  <a:moveTo>
                    <a:pt x="57" y="153"/>
                  </a:moveTo>
                  <a:cubicBezTo>
                    <a:pt x="57" y="153"/>
                    <a:pt x="57" y="153"/>
                    <a:pt x="57"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7" name="Freeform 21">
              <a:extLst>
                <a:ext uri="{FF2B5EF4-FFF2-40B4-BE49-F238E27FC236}">
                  <a16:creationId xmlns:a16="http://schemas.microsoft.com/office/drawing/2014/main" id="{9EB1E2F2-246C-4B1D-8503-35071C61E00F}"/>
                </a:ext>
              </a:extLst>
            </p:cNvPr>
            <p:cNvSpPr>
              <a:spLocks noEditPoints="1"/>
            </p:cNvSpPr>
            <p:nvPr/>
          </p:nvSpPr>
          <p:spPr bwMode="auto">
            <a:xfrm>
              <a:off x="-4679951" y="-288925"/>
              <a:ext cx="309563" cy="515938"/>
            </a:xfrm>
            <a:custGeom>
              <a:avLst/>
              <a:gdLst>
                <a:gd name="T0" fmla="*/ 43 w 144"/>
                <a:gd name="T1" fmla="*/ 231 h 240"/>
                <a:gd name="T2" fmla="*/ 61 w 144"/>
                <a:gd name="T3" fmla="*/ 240 h 240"/>
                <a:gd name="T4" fmla="*/ 80 w 144"/>
                <a:gd name="T5" fmla="*/ 231 h 240"/>
                <a:gd name="T6" fmla="*/ 113 w 144"/>
                <a:gd name="T7" fmla="*/ 193 h 240"/>
                <a:gd name="T8" fmla="*/ 111 w 144"/>
                <a:gd name="T9" fmla="*/ 159 h 240"/>
                <a:gd name="T10" fmla="*/ 88 w 144"/>
                <a:gd name="T11" fmla="*/ 153 h 240"/>
                <a:gd name="T12" fmla="*/ 136 w 144"/>
                <a:gd name="T13" fmla="*/ 44 h 240"/>
                <a:gd name="T14" fmla="*/ 133 w 144"/>
                <a:gd name="T15" fmla="*/ 9 h 240"/>
                <a:gd name="T16" fmla="*/ 99 w 144"/>
                <a:gd name="T17" fmla="*/ 11 h 240"/>
                <a:gd name="T18" fmla="*/ 38 w 144"/>
                <a:gd name="T19" fmla="*/ 155 h 240"/>
                <a:gd name="T20" fmla="*/ 11 w 144"/>
                <a:gd name="T21" fmla="*/ 159 h 240"/>
                <a:gd name="T22" fmla="*/ 9 w 144"/>
                <a:gd name="T23" fmla="*/ 193 h 240"/>
                <a:gd name="T24" fmla="*/ 43 w 144"/>
                <a:gd name="T25" fmla="*/ 231 h 240"/>
                <a:gd name="T26" fmla="*/ 43 w 144"/>
                <a:gd name="T27" fmla="*/ 231 h 240"/>
                <a:gd name="T28" fmla="*/ 43 w 144"/>
                <a:gd name="T29" fmla="*/ 2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40">
                  <a:moveTo>
                    <a:pt x="43" y="231"/>
                  </a:moveTo>
                  <a:cubicBezTo>
                    <a:pt x="47" y="237"/>
                    <a:pt x="54" y="240"/>
                    <a:pt x="61" y="240"/>
                  </a:cubicBezTo>
                  <a:cubicBezTo>
                    <a:pt x="68" y="240"/>
                    <a:pt x="75" y="237"/>
                    <a:pt x="80" y="231"/>
                  </a:cubicBezTo>
                  <a:cubicBezTo>
                    <a:pt x="113" y="193"/>
                    <a:pt x="113" y="193"/>
                    <a:pt x="113" y="193"/>
                  </a:cubicBezTo>
                  <a:cubicBezTo>
                    <a:pt x="122" y="183"/>
                    <a:pt x="121" y="167"/>
                    <a:pt x="111" y="159"/>
                  </a:cubicBezTo>
                  <a:cubicBezTo>
                    <a:pt x="104" y="153"/>
                    <a:pt x="95" y="151"/>
                    <a:pt x="88" y="153"/>
                  </a:cubicBezTo>
                  <a:cubicBezTo>
                    <a:pt x="93" y="112"/>
                    <a:pt x="109" y="74"/>
                    <a:pt x="136" y="44"/>
                  </a:cubicBezTo>
                  <a:cubicBezTo>
                    <a:pt x="144" y="34"/>
                    <a:pt x="143" y="18"/>
                    <a:pt x="133" y="9"/>
                  </a:cubicBezTo>
                  <a:cubicBezTo>
                    <a:pt x="123" y="0"/>
                    <a:pt x="108" y="1"/>
                    <a:pt x="99" y="11"/>
                  </a:cubicBezTo>
                  <a:cubicBezTo>
                    <a:pt x="64" y="51"/>
                    <a:pt x="43" y="101"/>
                    <a:pt x="38" y="155"/>
                  </a:cubicBezTo>
                  <a:cubicBezTo>
                    <a:pt x="29" y="151"/>
                    <a:pt x="19" y="152"/>
                    <a:pt x="11" y="159"/>
                  </a:cubicBezTo>
                  <a:cubicBezTo>
                    <a:pt x="1" y="167"/>
                    <a:pt x="0" y="183"/>
                    <a:pt x="9" y="193"/>
                  </a:cubicBezTo>
                  <a:lnTo>
                    <a:pt x="43" y="231"/>
                  </a:lnTo>
                  <a:close/>
                  <a:moveTo>
                    <a:pt x="43" y="231"/>
                  </a:moveTo>
                  <a:cubicBezTo>
                    <a:pt x="43" y="231"/>
                    <a:pt x="43" y="231"/>
                    <a:pt x="4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8" name="Freeform 22">
              <a:extLst>
                <a:ext uri="{FF2B5EF4-FFF2-40B4-BE49-F238E27FC236}">
                  <a16:creationId xmlns:a16="http://schemas.microsoft.com/office/drawing/2014/main" id="{413DD120-4EAB-48C0-B412-1ED321645436}"/>
                </a:ext>
              </a:extLst>
            </p:cNvPr>
            <p:cNvSpPr>
              <a:spLocks noEditPoints="1"/>
            </p:cNvSpPr>
            <p:nvPr/>
          </p:nvSpPr>
          <p:spPr bwMode="auto">
            <a:xfrm>
              <a:off x="-3829051" y="-168275"/>
              <a:ext cx="100013" cy="249238"/>
            </a:xfrm>
            <a:custGeom>
              <a:avLst/>
              <a:gdLst>
                <a:gd name="T0" fmla="*/ 43 w 46"/>
                <a:gd name="T1" fmla="*/ 3 h 116"/>
                <a:gd name="T2" fmla="*/ 35 w 46"/>
                <a:gd name="T3" fmla="*/ 0 h 116"/>
                <a:gd name="T4" fmla="*/ 12 w 46"/>
                <a:gd name="T5" fmla="*/ 0 h 116"/>
                <a:gd name="T6" fmla="*/ 4 w 46"/>
                <a:gd name="T7" fmla="*/ 3 h 116"/>
                <a:gd name="T8" fmla="*/ 2 w 46"/>
                <a:gd name="T9" fmla="*/ 16 h 116"/>
                <a:gd name="T10" fmla="*/ 14 w 46"/>
                <a:gd name="T11" fmla="*/ 34 h 116"/>
                <a:gd name="T12" fmla="*/ 9 w 46"/>
                <a:gd name="T13" fmla="*/ 83 h 116"/>
                <a:gd name="T14" fmla="*/ 20 w 46"/>
                <a:gd name="T15" fmla="*/ 113 h 116"/>
                <a:gd name="T16" fmla="*/ 26 w 46"/>
                <a:gd name="T17" fmla="*/ 113 h 116"/>
                <a:gd name="T18" fmla="*/ 38 w 46"/>
                <a:gd name="T19" fmla="*/ 83 h 116"/>
                <a:gd name="T20" fmla="*/ 32 w 46"/>
                <a:gd name="T21" fmla="*/ 34 h 116"/>
                <a:gd name="T22" fmla="*/ 44 w 46"/>
                <a:gd name="T23" fmla="*/ 16 h 116"/>
                <a:gd name="T24" fmla="*/ 43 w 46"/>
                <a:gd name="T25" fmla="*/ 3 h 116"/>
                <a:gd name="T26" fmla="*/ 43 w 46"/>
                <a:gd name="T27" fmla="*/ 3 h 116"/>
                <a:gd name="T28" fmla="*/ 43 w 46"/>
                <a:gd name="T2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16">
                  <a:moveTo>
                    <a:pt x="43" y="3"/>
                  </a:moveTo>
                  <a:cubicBezTo>
                    <a:pt x="41" y="1"/>
                    <a:pt x="38" y="0"/>
                    <a:pt x="35" y="0"/>
                  </a:cubicBezTo>
                  <a:cubicBezTo>
                    <a:pt x="12" y="0"/>
                    <a:pt x="12" y="0"/>
                    <a:pt x="12" y="0"/>
                  </a:cubicBezTo>
                  <a:cubicBezTo>
                    <a:pt x="9" y="0"/>
                    <a:pt x="6" y="1"/>
                    <a:pt x="4" y="3"/>
                  </a:cubicBezTo>
                  <a:cubicBezTo>
                    <a:pt x="0" y="7"/>
                    <a:pt x="0" y="12"/>
                    <a:pt x="2" y="16"/>
                  </a:cubicBezTo>
                  <a:cubicBezTo>
                    <a:pt x="14" y="34"/>
                    <a:pt x="14" y="34"/>
                    <a:pt x="14" y="34"/>
                  </a:cubicBezTo>
                  <a:cubicBezTo>
                    <a:pt x="9" y="83"/>
                    <a:pt x="9" y="83"/>
                    <a:pt x="9" y="83"/>
                  </a:cubicBezTo>
                  <a:cubicBezTo>
                    <a:pt x="20" y="113"/>
                    <a:pt x="20" y="113"/>
                    <a:pt x="20" y="113"/>
                  </a:cubicBezTo>
                  <a:cubicBezTo>
                    <a:pt x="21" y="116"/>
                    <a:pt x="25" y="116"/>
                    <a:pt x="26" y="113"/>
                  </a:cubicBezTo>
                  <a:cubicBezTo>
                    <a:pt x="38" y="83"/>
                    <a:pt x="38" y="83"/>
                    <a:pt x="38" y="83"/>
                  </a:cubicBezTo>
                  <a:cubicBezTo>
                    <a:pt x="32" y="34"/>
                    <a:pt x="32" y="34"/>
                    <a:pt x="32" y="34"/>
                  </a:cubicBezTo>
                  <a:cubicBezTo>
                    <a:pt x="44" y="16"/>
                    <a:pt x="44" y="16"/>
                    <a:pt x="44" y="16"/>
                  </a:cubicBezTo>
                  <a:cubicBezTo>
                    <a:pt x="46" y="12"/>
                    <a:pt x="46" y="7"/>
                    <a:pt x="43" y="3"/>
                  </a:cubicBezTo>
                  <a:close/>
                  <a:moveTo>
                    <a:pt x="43" y="3"/>
                  </a:moveTo>
                  <a:cubicBezTo>
                    <a:pt x="43" y="3"/>
                    <a:pt x="43" y="3"/>
                    <a:pt x="4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43" name="Group 42">
            <a:extLst>
              <a:ext uri="{FF2B5EF4-FFF2-40B4-BE49-F238E27FC236}">
                <a16:creationId xmlns:a16="http://schemas.microsoft.com/office/drawing/2014/main" id="{735EA95C-2433-4F8E-86B1-69D6A0030619}"/>
              </a:ext>
            </a:extLst>
          </p:cNvPr>
          <p:cNvGrpSpPr/>
          <p:nvPr/>
        </p:nvGrpSpPr>
        <p:grpSpPr>
          <a:xfrm>
            <a:off x="3497092" y="2028094"/>
            <a:ext cx="379095" cy="389023"/>
            <a:chOff x="12560300" y="2195513"/>
            <a:chExt cx="666751" cy="684212"/>
          </a:xfrm>
          <a:solidFill>
            <a:schemeClr val="accent4">
              <a:lumMod val="75000"/>
            </a:schemeClr>
          </a:solidFill>
        </p:grpSpPr>
        <p:sp>
          <p:nvSpPr>
            <p:cNvPr id="37" name="Freeform 26">
              <a:extLst>
                <a:ext uri="{FF2B5EF4-FFF2-40B4-BE49-F238E27FC236}">
                  <a16:creationId xmlns:a16="http://schemas.microsoft.com/office/drawing/2014/main" id="{FDAD7E8B-4F21-4B90-896F-949C5E315134}"/>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8" name="Freeform 27">
              <a:extLst>
                <a:ext uri="{FF2B5EF4-FFF2-40B4-BE49-F238E27FC236}">
                  <a16:creationId xmlns:a16="http://schemas.microsoft.com/office/drawing/2014/main" id="{E173422B-871E-4801-B548-016790BFABDE}"/>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9" name="Freeform 28">
              <a:extLst>
                <a:ext uri="{FF2B5EF4-FFF2-40B4-BE49-F238E27FC236}">
                  <a16:creationId xmlns:a16="http://schemas.microsoft.com/office/drawing/2014/main" id="{625F4B2E-4B92-4029-8C09-C708A35D7E5E}"/>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0" name="Freeform 29">
              <a:extLst>
                <a:ext uri="{FF2B5EF4-FFF2-40B4-BE49-F238E27FC236}">
                  <a16:creationId xmlns:a16="http://schemas.microsoft.com/office/drawing/2014/main" id="{6A7A1E39-15D0-41E3-ADDF-9F61E8DD075D}"/>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1" name="Freeform 30">
              <a:extLst>
                <a:ext uri="{FF2B5EF4-FFF2-40B4-BE49-F238E27FC236}">
                  <a16:creationId xmlns:a16="http://schemas.microsoft.com/office/drawing/2014/main" id="{5AAECDD4-25C5-47F8-9E99-1992B81BE359}"/>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2" name="Freeform 31">
              <a:extLst>
                <a:ext uri="{FF2B5EF4-FFF2-40B4-BE49-F238E27FC236}">
                  <a16:creationId xmlns:a16="http://schemas.microsoft.com/office/drawing/2014/main" id="{361695D6-46A3-4075-B9D7-93F052040498}"/>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52" name="Group 51">
            <a:extLst>
              <a:ext uri="{FF2B5EF4-FFF2-40B4-BE49-F238E27FC236}">
                <a16:creationId xmlns:a16="http://schemas.microsoft.com/office/drawing/2014/main" id="{8F240124-2163-4C06-AD79-E77AC212E377}"/>
              </a:ext>
            </a:extLst>
          </p:cNvPr>
          <p:cNvGrpSpPr/>
          <p:nvPr/>
        </p:nvGrpSpPr>
        <p:grpSpPr>
          <a:xfrm>
            <a:off x="3540030" y="3886204"/>
            <a:ext cx="362600" cy="367051"/>
            <a:chOff x="-2732088" y="566737"/>
            <a:chExt cx="2457450" cy="2487613"/>
          </a:xfrm>
          <a:solidFill>
            <a:schemeClr val="accent5">
              <a:lumMod val="75000"/>
            </a:schemeClr>
          </a:solidFill>
        </p:grpSpPr>
        <p:sp>
          <p:nvSpPr>
            <p:cNvPr id="47" name="Freeform 35">
              <a:extLst>
                <a:ext uri="{FF2B5EF4-FFF2-40B4-BE49-F238E27FC236}">
                  <a16:creationId xmlns:a16="http://schemas.microsoft.com/office/drawing/2014/main" id="{DEC74A2C-DEC9-4316-989F-9D4880E500A0}"/>
                </a:ext>
              </a:extLst>
            </p:cNvPr>
            <p:cNvSpPr>
              <a:spLocks noEditPoints="1"/>
            </p:cNvSpPr>
            <p:nvPr/>
          </p:nvSpPr>
          <p:spPr bwMode="auto">
            <a:xfrm>
              <a:off x="-1811338" y="2093913"/>
              <a:ext cx="614362" cy="525463"/>
            </a:xfrm>
            <a:custGeom>
              <a:avLst/>
              <a:gdLst>
                <a:gd name="T0" fmla="*/ 0 w 448"/>
                <a:gd name="T1" fmla="*/ 384 h 384"/>
                <a:gd name="T2" fmla="*/ 448 w 448"/>
                <a:gd name="T3" fmla="*/ 384 h 384"/>
                <a:gd name="T4" fmla="*/ 448 w 448"/>
                <a:gd name="T5" fmla="*/ 0 h 384"/>
                <a:gd name="T6" fmla="*/ 0 w 448"/>
                <a:gd name="T7" fmla="*/ 0 h 384"/>
                <a:gd name="T8" fmla="*/ 0 w 448"/>
                <a:gd name="T9" fmla="*/ 384 h 384"/>
                <a:gd name="T10" fmla="*/ 224 w 448"/>
                <a:gd name="T11" fmla="*/ 32 h 384"/>
                <a:gd name="T12" fmla="*/ 319 w 448"/>
                <a:gd name="T13" fmla="*/ 112 h 384"/>
                <a:gd name="T14" fmla="*/ 256 w 448"/>
                <a:gd name="T15" fmla="*/ 218 h 384"/>
                <a:gd name="T16" fmla="*/ 256 w 448"/>
                <a:gd name="T17" fmla="*/ 320 h 384"/>
                <a:gd name="T18" fmla="*/ 224 w 448"/>
                <a:gd name="T19" fmla="*/ 352 h 384"/>
                <a:gd name="T20" fmla="*/ 192 w 448"/>
                <a:gd name="T21" fmla="*/ 320 h 384"/>
                <a:gd name="T22" fmla="*/ 192 w 448"/>
                <a:gd name="T23" fmla="*/ 218 h 384"/>
                <a:gd name="T24" fmla="*/ 129 w 448"/>
                <a:gd name="T25" fmla="*/ 112 h 384"/>
                <a:gd name="T26" fmla="*/ 224 w 448"/>
                <a:gd name="T27" fmla="*/ 32 h 384"/>
                <a:gd name="T28" fmla="*/ 224 w 448"/>
                <a:gd name="T29" fmla="*/ 32 h 384"/>
                <a:gd name="T30" fmla="*/ 224 w 448"/>
                <a:gd name="T31" fmla="*/ 3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384">
                  <a:moveTo>
                    <a:pt x="0" y="384"/>
                  </a:moveTo>
                  <a:cubicBezTo>
                    <a:pt x="448" y="384"/>
                    <a:pt x="448" y="384"/>
                    <a:pt x="448" y="384"/>
                  </a:cubicBezTo>
                  <a:cubicBezTo>
                    <a:pt x="448" y="0"/>
                    <a:pt x="448" y="0"/>
                    <a:pt x="448" y="0"/>
                  </a:cubicBezTo>
                  <a:cubicBezTo>
                    <a:pt x="0" y="0"/>
                    <a:pt x="0" y="0"/>
                    <a:pt x="0" y="0"/>
                  </a:cubicBezTo>
                  <a:lnTo>
                    <a:pt x="0" y="384"/>
                  </a:lnTo>
                  <a:close/>
                  <a:moveTo>
                    <a:pt x="224" y="32"/>
                  </a:moveTo>
                  <a:cubicBezTo>
                    <a:pt x="271" y="32"/>
                    <a:pt x="311" y="66"/>
                    <a:pt x="319" y="112"/>
                  </a:cubicBezTo>
                  <a:cubicBezTo>
                    <a:pt x="326" y="158"/>
                    <a:pt x="300" y="203"/>
                    <a:pt x="256" y="218"/>
                  </a:cubicBezTo>
                  <a:cubicBezTo>
                    <a:pt x="256" y="320"/>
                    <a:pt x="256" y="320"/>
                    <a:pt x="256" y="320"/>
                  </a:cubicBezTo>
                  <a:cubicBezTo>
                    <a:pt x="256" y="338"/>
                    <a:pt x="242" y="352"/>
                    <a:pt x="224" y="352"/>
                  </a:cubicBezTo>
                  <a:cubicBezTo>
                    <a:pt x="206" y="352"/>
                    <a:pt x="192" y="338"/>
                    <a:pt x="192" y="320"/>
                  </a:cubicBezTo>
                  <a:cubicBezTo>
                    <a:pt x="192" y="218"/>
                    <a:pt x="192" y="218"/>
                    <a:pt x="192" y="218"/>
                  </a:cubicBezTo>
                  <a:cubicBezTo>
                    <a:pt x="148" y="203"/>
                    <a:pt x="122" y="158"/>
                    <a:pt x="129" y="112"/>
                  </a:cubicBezTo>
                  <a:cubicBezTo>
                    <a:pt x="137" y="66"/>
                    <a:pt x="177" y="32"/>
                    <a:pt x="224" y="32"/>
                  </a:cubicBezTo>
                  <a:close/>
                  <a:moveTo>
                    <a:pt x="224" y="32"/>
                  </a:moveTo>
                  <a:cubicBezTo>
                    <a:pt x="224" y="32"/>
                    <a:pt x="224" y="32"/>
                    <a:pt x="22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8" name="Freeform 36">
              <a:extLst>
                <a:ext uri="{FF2B5EF4-FFF2-40B4-BE49-F238E27FC236}">
                  <a16:creationId xmlns:a16="http://schemas.microsoft.com/office/drawing/2014/main" id="{CE98D41D-0A1F-493C-83A0-A3032F9E2E7D}"/>
                </a:ext>
              </a:extLst>
            </p:cNvPr>
            <p:cNvSpPr>
              <a:spLocks noEditPoints="1"/>
            </p:cNvSpPr>
            <p:nvPr/>
          </p:nvSpPr>
          <p:spPr bwMode="auto">
            <a:xfrm>
              <a:off x="-2732088" y="566737"/>
              <a:ext cx="2457450" cy="1439863"/>
            </a:xfrm>
            <a:custGeom>
              <a:avLst/>
              <a:gdLst>
                <a:gd name="T0" fmla="*/ 1792 w 1793"/>
                <a:gd name="T1" fmla="*/ 733 h 1053"/>
                <a:gd name="T2" fmla="*/ 1665 w 1793"/>
                <a:gd name="T3" fmla="*/ 478 h 1053"/>
                <a:gd name="T4" fmla="*/ 1384 w 1793"/>
                <a:gd name="T5" fmla="*/ 425 h 1053"/>
                <a:gd name="T6" fmla="*/ 1356 w 1793"/>
                <a:gd name="T7" fmla="*/ 419 h 1053"/>
                <a:gd name="T8" fmla="*/ 1344 w 1793"/>
                <a:gd name="T9" fmla="*/ 392 h 1053"/>
                <a:gd name="T10" fmla="*/ 1344 w 1793"/>
                <a:gd name="T11" fmla="*/ 381 h 1053"/>
                <a:gd name="T12" fmla="*/ 1081 w 1793"/>
                <a:gd name="T13" fmla="*/ 40 h 1053"/>
                <a:gd name="T14" fmla="*/ 685 w 1793"/>
                <a:gd name="T15" fmla="*/ 210 h 1053"/>
                <a:gd name="T16" fmla="*/ 663 w 1793"/>
                <a:gd name="T17" fmla="*/ 225 h 1053"/>
                <a:gd name="T18" fmla="*/ 638 w 1793"/>
                <a:gd name="T19" fmla="*/ 220 h 1053"/>
                <a:gd name="T20" fmla="*/ 544 w 1793"/>
                <a:gd name="T21" fmla="*/ 189 h 1053"/>
                <a:gd name="T22" fmla="*/ 384 w 1793"/>
                <a:gd name="T23" fmla="*/ 349 h 1053"/>
                <a:gd name="T24" fmla="*/ 387 w 1793"/>
                <a:gd name="T25" fmla="*/ 377 h 1053"/>
                <a:gd name="T26" fmla="*/ 379 w 1793"/>
                <a:gd name="T27" fmla="*/ 405 h 1053"/>
                <a:gd name="T28" fmla="*/ 352 w 1793"/>
                <a:gd name="T29" fmla="*/ 415 h 1053"/>
                <a:gd name="T30" fmla="*/ 320 w 1793"/>
                <a:gd name="T31" fmla="*/ 413 h 1053"/>
                <a:gd name="T32" fmla="*/ 0 w 1793"/>
                <a:gd name="T33" fmla="*/ 733 h 1053"/>
                <a:gd name="T34" fmla="*/ 320 w 1793"/>
                <a:gd name="T35" fmla="*/ 1053 h 1053"/>
                <a:gd name="T36" fmla="*/ 320 w 1793"/>
                <a:gd name="T37" fmla="*/ 701 h 1053"/>
                <a:gd name="T38" fmla="*/ 333 w 1793"/>
                <a:gd name="T39" fmla="*/ 675 h 1053"/>
                <a:gd name="T40" fmla="*/ 362 w 1793"/>
                <a:gd name="T41" fmla="*/ 671 h 1053"/>
                <a:gd name="T42" fmla="*/ 372 w 1793"/>
                <a:gd name="T43" fmla="*/ 674 h 1053"/>
                <a:gd name="T44" fmla="*/ 839 w 1793"/>
                <a:gd name="T45" fmla="*/ 580 h 1053"/>
                <a:gd name="T46" fmla="*/ 875 w 1793"/>
                <a:gd name="T47" fmla="*/ 549 h 1053"/>
                <a:gd name="T48" fmla="*/ 917 w 1793"/>
                <a:gd name="T49" fmla="*/ 549 h 1053"/>
                <a:gd name="T50" fmla="*/ 953 w 1793"/>
                <a:gd name="T51" fmla="*/ 580 h 1053"/>
                <a:gd name="T52" fmla="*/ 1420 w 1793"/>
                <a:gd name="T53" fmla="*/ 674 h 1053"/>
                <a:gd name="T54" fmla="*/ 1430 w 1793"/>
                <a:gd name="T55" fmla="*/ 671 h 1053"/>
                <a:gd name="T56" fmla="*/ 1439 w 1793"/>
                <a:gd name="T57" fmla="*/ 669 h 1053"/>
                <a:gd name="T58" fmla="*/ 1440 w 1793"/>
                <a:gd name="T59" fmla="*/ 669 h 1053"/>
                <a:gd name="T60" fmla="*/ 1441 w 1793"/>
                <a:gd name="T61" fmla="*/ 670 h 1053"/>
                <a:gd name="T62" fmla="*/ 1448 w 1793"/>
                <a:gd name="T63" fmla="*/ 671 h 1053"/>
                <a:gd name="T64" fmla="*/ 1451 w 1793"/>
                <a:gd name="T65" fmla="*/ 671 h 1053"/>
                <a:gd name="T66" fmla="*/ 1459 w 1793"/>
                <a:gd name="T67" fmla="*/ 675 h 1053"/>
                <a:gd name="T68" fmla="*/ 1472 w 1793"/>
                <a:gd name="T69" fmla="*/ 701 h 1053"/>
                <a:gd name="T70" fmla="*/ 1472 w 1793"/>
                <a:gd name="T71" fmla="*/ 1053 h 1053"/>
                <a:gd name="T72" fmla="*/ 1501 w 1793"/>
                <a:gd name="T73" fmla="*/ 1052 h 1053"/>
                <a:gd name="T74" fmla="*/ 1792 w 1793"/>
                <a:gd name="T75" fmla="*/ 733 h 1053"/>
                <a:gd name="T76" fmla="*/ 1792 w 1793"/>
                <a:gd name="T77" fmla="*/ 733 h 1053"/>
                <a:gd name="T78" fmla="*/ 1792 w 1793"/>
                <a:gd name="T79" fmla="*/ 73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3" h="1053">
                  <a:moveTo>
                    <a:pt x="1792" y="733"/>
                  </a:moveTo>
                  <a:cubicBezTo>
                    <a:pt x="1792" y="633"/>
                    <a:pt x="1745" y="538"/>
                    <a:pt x="1665" y="478"/>
                  </a:cubicBezTo>
                  <a:cubicBezTo>
                    <a:pt x="1585" y="417"/>
                    <a:pt x="1481" y="398"/>
                    <a:pt x="1384" y="425"/>
                  </a:cubicBezTo>
                  <a:cubicBezTo>
                    <a:pt x="1374" y="428"/>
                    <a:pt x="1364" y="426"/>
                    <a:pt x="1356" y="419"/>
                  </a:cubicBezTo>
                  <a:cubicBezTo>
                    <a:pt x="1347" y="413"/>
                    <a:pt x="1343" y="403"/>
                    <a:pt x="1344" y="392"/>
                  </a:cubicBezTo>
                  <a:cubicBezTo>
                    <a:pt x="1344" y="389"/>
                    <a:pt x="1344" y="385"/>
                    <a:pt x="1344" y="381"/>
                  </a:cubicBezTo>
                  <a:cubicBezTo>
                    <a:pt x="1344" y="221"/>
                    <a:pt x="1236" y="81"/>
                    <a:pt x="1081" y="40"/>
                  </a:cubicBezTo>
                  <a:cubicBezTo>
                    <a:pt x="925" y="0"/>
                    <a:pt x="763" y="70"/>
                    <a:pt x="685" y="210"/>
                  </a:cubicBezTo>
                  <a:cubicBezTo>
                    <a:pt x="680" y="218"/>
                    <a:pt x="672" y="223"/>
                    <a:pt x="663" y="225"/>
                  </a:cubicBezTo>
                  <a:cubicBezTo>
                    <a:pt x="654" y="227"/>
                    <a:pt x="645" y="225"/>
                    <a:pt x="638" y="220"/>
                  </a:cubicBezTo>
                  <a:cubicBezTo>
                    <a:pt x="611" y="200"/>
                    <a:pt x="578" y="189"/>
                    <a:pt x="544" y="189"/>
                  </a:cubicBezTo>
                  <a:cubicBezTo>
                    <a:pt x="456" y="189"/>
                    <a:pt x="384" y="261"/>
                    <a:pt x="384" y="349"/>
                  </a:cubicBezTo>
                  <a:cubicBezTo>
                    <a:pt x="384" y="358"/>
                    <a:pt x="385" y="368"/>
                    <a:pt x="387" y="377"/>
                  </a:cubicBezTo>
                  <a:cubicBezTo>
                    <a:pt x="389" y="387"/>
                    <a:pt x="386" y="397"/>
                    <a:pt x="379" y="405"/>
                  </a:cubicBezTo>
                  <a:cubicBezTo>
                    <a:pt x="372" y="412"/>
                    <a:pt x="362" y="416"/>
                    <a:pt x="352" y="415"/>
                  </a:cubicBezTo>
                  <a:cubicBezTo>
                    <a:pt x="341" y="414"/>
                    <a:pt x="331" y="413"/>
                    <a:pt x="320" y="413"/>
                  </a:cubicBezTo>
                  <a:cubicBezTo>
                    <a:pt x="143" y="413"/>
                    <a:pt x="0" y="556"/>
                    <a:pt x="0" y="733"/>
                  </a:cubicBezTo>
                  <a:cubicBezTo>
                    <a:pt x="0" y="910"/>
                    <a:pt x="143" y="1053"/>
                    <a:pt x="320" y="1053"/>
                  </a:cubicBezTo>
                  <a:cubicBezTo>
                    <a:pt x="320" y="701"/>
                    <a:pt x="320" y="701"/>
                    <a:pt x="320" y="701"/>
                  </a:cubicBezTo>
                  <a:cubicBezTo>
                    <a:pt x="320" y="691"/>
                    <a:pt x="325" y="681"/>
                    <a:pt x="333" y="675"/>
                  </a:cubicBezTo>
                  <a:cubicBezTo>
                    <a:pt x="342" y="669"/>
                    <a:pt x="352" y="667"/>
                    <a:pt x="362" y="671"/>
                  </a:cubicBezTo>
                  <a:cubicBezTo>
                    <a:pt x="372" y="674"/>
                    <a:pt x="372" y="674"/>
                    <a:pt x="372" y="674"/>
                  </a:cubicBezTo>
                  <a:cubicBezTo>
                    <a:pt x="533" y="728"/>
                    <a:pt x="711" y="692"/>
                    <a:pt x="839" y="580"/>
                  </a:cubicBezTo>
                  <a:cubicBezTo>
                    <a:pt x="875" y="549"/>
                    <a:pt x="875" y="549"/>
                    <a:pt x="875" y="549"/>
                  </a:cubicBezTo>
                  <a:cubicBezTo>
                    <a:pt x="887" y="538"/>
                    <a:pt x="905" y="538"/>
                    <a:pt x="917" y="549"/>
                  </a:cubicBezTo>
                  <a:cubicBezTo>
                    <a:pt x="953" y="580"/>
                    <a:pt x="953" y="580"/>
                    <a:pt x="953" y="580"/>
                  </a:cubicBezTo>
                  <a:cubicBezTo>
                    <a:pt x="1081" y="692"/>
                    <a:pt x="1259" y="728"/>
                    <a:pt x="1420" y="674"/>
                  </a:cubicBezTo>
                  <a:cubicBezTo>
                    <a:pt x="1430" y="671"/>
                    <a:pt x="1430" y="671"/>
                    <a:pt x="1430" y="671"/>
                  </a:cubicBezTo>
                  <a:cubicBezTo>
                    <a:pt x="1433" y="670"/>
                    <a:pt x="1436" y="669"/>
                    <a:pt x="1439" y="669"/>
                  </a:cubicBezTo>
                  <a:cubicBezTo>
                    <a:pt x="1440" y="669"/>
                    <a:pt x="1440" y="669"/>
                    <a:pt x="1440" y="669"/>
                  </a:cubicBezTo>
                  <a:cubicBezTo>
                    <a:pt x="1440" y="669"/>
                    <a:pt x="1441" y="670"/>
                    <a:pt x="1441" y="670"/>
                  </a:cubicBezTo>
                  <a:cubicBezTo>
                    <a:pt x="1444" y="670"/>
                    <a:pt x="1446" y="670"/>
                    <a:pt x="1448" y="671"/>
                  </a:cubicBezTo>
                  <a:cubicBezTo>
                    <a:pt x="1449" y="671"/>
                    <a:pt x="1450" y="671"/>
                    <a:pt x="1451" y="671"/>
                  </a:cubicBezTo>
                  <a:cubicBezTo>
                    <a:pt x="1453" y="672"/>
                    <a:pt x="1456" y="674"/>
                    <a:pt x="1459" y="675"/>
                  </a:cubicBezTo>
                  <a:cubicBezTo>
                    <a:pt x="1467" y="681"/>
                    <a:pt x="1472" y="691"/>
                    <a:pt x="1472" y="701"/>
                  </a:cubicBezTo>
                  <a:cubicBezTo>
                    <a:pt x="1472" y="1053"/>
                    <a:pt x="1472" y="1053"/>
                    <a:pt x="1472" y="1053"/>
                  </a:cubicBezTo>
                  <a:cubicBezTo>
                    <a:pt x="1482" y="1053"/>
                    <a:pt x="1491" y="1052"/>
                    <a:pt x="1501" y="1052"/>
                  </a:cubicBezTo>
                  <a:cubicBezTo>
                    <a:pt x="1666" y="1038"/>
                    <a:pt x="1793" y="899"/>
                    <a:pt x="1792" y="733"/>
                  </a:cubicBezTo>
                  <a:close/>
                  <a:moveTo>
                    <a:pt x="1792" y="733"/>
                  </a:moveTo>
                  <a:cubicBezTo>
                    <a:pt x="1792" y="733"/>
                    <a:pt x="1792" y="733"/>
                    <a:pt x="1792" y="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9" name="Freeform 37">
              <a:extLst>
                <a:ext uri="{FF2B5EF4-FFF2-40B4-BE49-F238E27FC236}">
                  <a16:creationId xmlns:a16="http://schemas.microsoft.com/office/drawing/2014/main" id="{CF41E728-84AF-4BCB-94ED-AC9DDB6F1802}"/>
                </a:ext>
              </a:extLst>
            </p:cNvPr>
            <p:cNvSpPr>
              <a:spLocks noEditPoints="1"/>
            </p:cNvSpPr>
            <p:nvPr/>
          </p:nvSpPr>
          <p:spPr bwMode="auto">
            <a:xfrm>
              <a:off x="-2206625" y="1409700"/>
              <a:ext cx="1404937" cy="1644650"/>
            </a:xfrm>
            <a:custGeom>
              <a:avLst/>
              <a:gdLst>
                <a:gd name="T0" fmla="*/ 512 w 1024"/>
                <a:gd name="T1" fmla="*/ 0 h 1203"/>
                <a:gd name="T2" fmla="*/ 498 w 1024"/>
                <a:gd name="T3" fmla="*/ 12 h 1203"/>
                <a:gd name="T4" fmla="*/ 0 w 1024"/>
                <a:gd name="T5" fmla="*/ 128 h 1203"/>
                <a:gd name="T6" fmla="*/ 0 w 1024"/>
                <a:gd name="T7" fmla="*/ 469 h 1203"/>
                <a:gd name="T8" fmla="*/ 63 w 1024"/>
                <a:gd name="T9" fmla="*/ 775 h 1203"/>
                <a:gd name="T10" fmla="*/ 512 w 1024"/>
                <a:gd name="T11" fmla="*/ 1203 h 1203"/>
                <a:gd name="T12" fmla="*/ 961 w 1024"/>
                <a:gd name="T13" fmla="*/ 777 h 1203"/>
                <a:gd name="T14" fmla="*/ 1024 w 1024"/>
                <a:gd name="T15" fmla="*/ 469 h 1203"/>
                <a:gd name="T16" fmla="*/ 1024 w 1024"/>
                <a:gd name="T17" fmla="*/ 128 h 1203"/>
                <a:gd name="T18" fmla="*/ 526 w 1024"/>
                <a:gd name="T19" fmla="*/ 12 h 1203"/>
                <a:gd name="T20" fmla="*/ 512 w 1024"/>
                <a:gd name="T21" fmla="*/ 0 h 1203"/>
                <a:gd name="T22" fmla="*/ 736 w 1024"/>
                <a:gd name="T23" fmla="*/ 405 h 1203"/>
                <a:gd name="T24" fmla="*/ 736 w 1024"/>
                <a:gd name="T25" fmla="*/ 437 h 1203"/>
                <a:gd name="T26" fmla="*/ 768 w 1024"/>
                <a:gd name="T27" fmla="*/ 437 h 1203"/>
                <a:gd name="T28" fmla="*/ 800 w 1024"/>
                <a:gd name="T29" fmla="*/ 469 h 1203"/>
                <a:gd name="T30" fmla="*/ 800 w 1024"/>
                <a:gd name="T31" fmla="*/ 917 h 1203"/>
                <a:gd name="T32" fmla="*/ 768 w 1024"/>
                <a:gd name="T33" fmla="*/ 949 h 1203"/>
                <a:gd name="T34" fmla="*/ 256 w 1024"/>
                <a:gd name="T35" fmla="*/ 949 h 1203"/>
                <a:gd name="T36" fmla="*/ 224 w 1024"/>
                <a:gd name="T37" fmla="*/ 917 h 1203"/>
                <a:gd name="T38" fmla="*/ 224 w 1024"/>
                <a:gd name="T39" fmla="*/ 469 h 1203"/>
                <a:gd name="T40" fmla="*/ 256 w 1024"/>
                <a:gd name="T41" fmla="*/ 437 h 1203"/>
                <a:gd name="T42" fmla="*/ 288 w 1024"/>
                <a:gd name="T43" fmla="*/ 437 h 1203"/>
                <a:gd name="T44" fmla="*/ 288 w 1024"/>
                <a:gd name="T45" fmla="*/ 405 h 1203"/>
                <a:gd name="T46" fmla="*/ 512 w 1024"/>
                <a:gd name="T47" fmla="*/ 181 h 1203"/>
                <a:gd name="T48" fmla="*/ 736 w 1024"/>
                <a:gd name="T49" fmla="*/ 405 h 1203"/>
                <a:gd name="T50" fmla="*/ 736 w 1024"/>
                <a:gd name="T51" fmla="*/ 405 h 1203"/>
                <a:gd name="T52" fmla="*/ 736 w 1024"/>
                <a:gd name="T53" fmla="*/ 40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4" h="1203">
                  <a:moveTo>
                    <a:pt x="512" y="0"/>
                  </a:moveTo>
                  <a:cubicBezTo>
                    <a:pt x="498" y="12"/>
                    <a:pt x="498" y="12"/>
                    <a:pt x="498" y="12"/>
                  </a:cubicBezTo>
                  <a:cubicBezTo>
                    <a:pt x="361" y="131"/>
                    <a:pt x="175" y="174"/>
                    <a:pt x="0" y="128"/>
                  </a:cubicBezTo>
                  <a:cubicBezTo>
                    <a:pt x="0" y="469"/>
                    <a:pt x="0" y="469"/>
                    <a:pt x="0" y="469"/>
                  </a:cubicBezTo>
                  <a:cubicBezTo>
                    <a:pt x="0" y="574"/>
                    <a:pt x="21" y="679"/>
                    <a:pt x="63" y="775"/>
                  </a:cubicBezTo>
                  <a:cubicBezTo>
                    <a:pt x="147" y="973"/>
                    <a:pt x="310" y="1128"/>
                    <a:pt x="512" y="1203"/>
                  </a:cubicBezTo>
                  <a:cubicBezTo>
                    <a:pt x="714" y="1128"/>
                    <a:pt x="876" y="974"/>
                    <a:pt x="961" y="777"/>
                  </a:cubicBezTo>
                  <a:cubicBezTo>
                    <a:pt x="1003" y="680"/>
                    <a:pt x="1024" y="575"/>
                    <a:pt x="1024" y="469"/>
                  </a:cubicBezTo>
                  <a:cubicBezTo>
                    <a:pt x="1024" y="128"/>
                    <a:pt x="1024" y="128"/>
                    <a:pt x="1024" y="128"/>
                  </a:cubicBezTo>
                  <a:cubicBezTo>
                    <a:pt x="849" y="175"/>
                    <a:pt x="663" y="131"/>
                    <a:pt x="526" y="12"/>
                  </a:cubicBezTo>
                  <a:lnTo>
                    <a:pt x="512" y="0"/>
                  </a:lnTo>
                  <a:close/>
                  <a:moveTo>
                    <a:pt x="736" y="405"/>
                  </a:moveTo>
                  <a:cubicBezTo>
                    <a:pt x="736" y="437"/>
                    <a:pt x="736" y="437"/>
                    <a:pt x="736" y="437"/>
                  </a:cubicBezTo>
                  <a:cubicBezTo>
                    <a:pt x="768" y="437"/>
                    <a:pt x="768" y="437"/>
                    <a:pt x="768" y="437"/>
                  </a:cubicBezTo>
                  <a:cubicBezTo>
                    <a:pt x="786" y="437"/>
                    <a:pt x="800" y="451"/>
                    <a:pt x="800" y="469"/>
                  </a:cubicBezTo>
                  <a:cubicBezTo>
                    <a:pt x="800" y="917"/>
                    <a:pt x="800" y="917"/>
                    <a:pt x="800" y="917"/>
                  </a:cubicBezTo>
                  <a:cubicBezTo>
                    <a:pt x="800" y="935"/>
                    <a:pt x="786" y="949"/>
                    <a:pt x="768" y="949"/>
                  </a:cubicBezTo>
                  <a:cubicBezTo>
                    <a:pt x="256" y="949"/>
                    <a:pt x="256" y="949"/>
                    <a:pt x="256" y="949"/>
                  </a:cubicBezTo>
                  <a:cubicBezTo>
                    <a:pt x="238" y="949"/>
                    <a:pt x="224" y="935"/>
                    <a:pt x="224" y="917"/>
                  </a:cubicBezTo>
                  <a:cubicBezTo>
                    <a:pt x="224" y="469"/>
                    <a:pt x="224" y="469"/>
                    <a:pt x="224" y="469"/>
                  </a:cubicBezTo>
                  <a:cubicBezTo>
                    <a:pt x="224" y="451"/>
                    <a:pt x="238" y="437"/>
                    <a:pt x="256" y="437"/>
                  </a:cubicBezTo>
                  <a:cubicBezTo>
                    <a:pt x="288" y="437"/>
                    <a:pt x="288" y="437"/>
                    <a:pt x="288" y="437"/>
                  </a:cubicBezTo>
                  <a:cubicBezTo>
                    <a:pt x="288" y="405"/>
                    <a:pt x="288" y="405"/>
                    <a:pt x="288" y="405"/>
                  </a:cubicBezTo>
                  <a:cubicBezTo>
                    <a:pt x="288" y="281"/>
                    <a:pt x="388" y="181"/>
                    <a:pt x="512" y="181"/>
                  </a:cubicBezTo>
                  <a:cubicBezTo>
                    <a:pt x="636" y="181"/>
                    <a:pt x="736" y="281"/>
                    <a:pt x="736" y="405"/>
                  </a:cubicBezTo>
                  <a:close/>
                  <a:moveTo>
                    <a:pt x="736" y="405"/>
                  </a:moveTo>
                  <a:cubicBezTo>
                    <a:pt x="736" y="405"/>
                    <a:pt x="736" y="405"/>
                    <a:pt x="736" y="4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0" name="Freeform 38">
              <a:extLst>
                <a:ext uri="{FF2B5EF4-FFF2-40B4-BE49-F238E27FC236}">
                  <a16:creationId xmlns:a16="http://schemas.microsoft.com/office/drawing/2014/main" id="{4E1994D8-C561-45C5-AD7F-6048E6704E42}"/>
                </a:ext>
              </a:extLst>
            </p:cNvPr>
            <p:cNvSpPr>
              <a:spLocks noEditPoints="1"/>
            </p:cNvSpPr>
            <p:nvPr/>
          </p:nvSpPr>
          <p:spPr bwMode="auto">
            <a:xfrm>
              <a:off x="-1547813" y="2225675"/>
              <a:ext cx="87312" cy="87313"/>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50"/>
                    <a:pt x="50" y="64"/>
                    <a:pt x="32" y="64"/>
                  </a:cubicBezTo>
                  <a:cubicBezTo>
                    <a:pt x="14" y="64"/>
                    <a:pt x="0" y="50"/>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1" name="Freeform 39">
              <a:extLst>
                <a:ext uri="{FF2B5EF4-FFF2-40B4-BE49-F238E27FC236}">
                  <a16:creationId xmlns:a16="http://schemas.microsoft.com/office/drawing/2014/main" id="{03E71B11-2A74-4BBC-B147-481CE0DFEB1F}"/>
                </a:ext>
              </a:extLst>
            </p:cNvPr>
            <p:cNvSpPr>
              <a:spLocks noEditPoints="1"/>
            </p:cNvSpPr>
            <p:nvPr/>
          </p:nvSpPr>
          <p:spPr bwMode="auto">
            <a:xfrm>
              <a:off x="-1724025" y="1744663"/>
              <a:ext cx="439737" cy="261938"/>
            </a:xfrm>
            <a:custGeom>
              <a:avLst/>
              <a:gdLst>
                <a:gd name="T0" fmla="*/ 0 w 320"/>
                <a:gd name="T1" fmla="*/ 160 h 192"/>
                <a:gd name="T2" fmla="*/ 0 w 320"/>
                <a:gd name="T3" fmla="*/ 192 h 192"/>
                <a:gd name="T4" fmla="*/ 320 w 320"/>
                <a:gd name="T5" fmla="*/ 192 h 192"/>
                <a:gd name="T6" fmla="*/ 320 w 320"/>
                <a:gd name="T7" fmla="*/ 160 h 192"/>
                <a:gd name="T8" fmla="*/ 160 w 320"/>
                <a:gd name="T9" fmla="*/ 0 h 192"/>
                <a:gd name="T10" fmla="*/ 0 w 320"/>
                <a:gd name="T11" fmla="*/ 160 h 192"/>
                <a:gd name="T12" fmla="*/ 0 w 320"/>
                <a:gd name="T13" fmla="*/ 160 h 192"/>
                <a:gd name="T14" fmla="*/ 0 w 320"/>
                <a:gd name="T15" fmla="*/ 16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192">
                  <a:moveTo>
                    <a:pt x="0" y="160"/>
                  </a:moveTo>
                  <a:cubicBezTo>
                    <a:pt x="0" y="192"/>
                    <a:pt x="0" y="192"/>
                    <a:pt x="0" y="192"/>
                  </a:cubicBezTo>
                  <a:cubicBezTo>
                    <a:pt x="320" y="192"/>
                    <a:pt x="320" y="192"/>
                    <a:pt x="320" y="192"/>
                  </a:cubicBezTo>
                  <a:cubicBezTo>
                    <a:pt x="320" y="160"/>
                    <a:pt x="320" y="160"/>
                    <a:pt x="320" y="160"/>
                  </a:cubicBezTo>
                  <a:cubicBezTo>
                    <a:pt x="320" y="72"/>
                    <a:pt x="248" y="0"/>
                    <a:pt x="160" y="0"/>
                  </a:cubicBezTo>
                  <a:cubicBezTo>
                    <a:pt x="72" y="0"/>
                    <a:pt x="0" y="72"/>
                    <a:pt x="0" y="160"/>
                  </a:cubicBezTo>
                  <a:close/>
                  <a:moveTo>
                    <a:pt x="0" y="160"/>
                  </a:moveTo>
                  <a:cubicBezTo>
                    <a:pt x="0" y="160"/>
                    <a:pt x="0" y="160"/>
                    <a:pt x="0"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Tree>
    <p:extLst>
      <p:ext uri="{BB962C8B-B14F-4D97-AF65-F5344CB8AC3E}">
        <p14:creationId xmlns:p14="http://schemas.microsoft.com/office/powerpoint/2010/main" val="916747017"/>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1313</Words>
  <Application>Microsoft Office PowerPoint</Application>
  <PresentationFormat>On-screen Show (16:9)</PresentationFormat>
  <Paragraphs>236</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Arial</vt:lpstr>
      <vt:lpstr>Arial Narrow</vt:lpstr>
      <vt:lpstr>Calibri</vt:lpstr>
      <vt:lpstr>Courier New</vt:lpstr>
      <vt:lpstr>Impact</vt:lpstr>
      <vt:lpstr>Lato</vt:lpstr>
      <vt:lpstr>Trebuchet MS</vt:lpstr>
      <vt:lpstr>Wingdings</vt:lpstr>
      <vt:lpstr>Sify New Theme</vt:lpstr>
      <vt:lpstr>PowerPoint Presentation</vt:lpstr>
      <vt:lpstr>AGENDA</vt:lpstr>
      <vt:lpstr>AGILE BUSINESS UNITS</vt:lpstr>
      <vt:lpstr>ORACLE Services – Portfolio of Offerings</vt:lpstr>
      <vt:lpstr>Services Value Proposition</vt:lpstr>
      <vt:lpstr>Select list of Customers</vt:lpstr>
      <vt:lpstr>Case Study – KEIIP</vt:lpstr>
      <vt:lpstr>Case Study – Sify</vt:lpstr>
      <vt:lpstr>PowerPoint Presentation</vt:lpstr>
      <vt:lpstr>PowerPoint Presentation</vt:lpstr>
      <vt:lpstr>Data Center Transformation Framework</vt:lpstr>
      <vt:lpstr>Cloud Migration Services</vt:lpstr>
      <vt:lpstr>EXECUTION CAPABILITIES and credentials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Neha Bhasin Chawla</cp:lastModifiedBy>
  <cp:revision>125</cp:revision>
  <dcterms:created xsi:type="dcterms:W3CDTF">2018-05-30T06:38:40Z</dcterms:created>
  <dcterms:modified xsi:type="dcterms:W3CDTF">2019-01-28T07:54:07Z</dcterms:modified>
</cp:coreProperties>
</file>