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86" r:id="rId2"/>
  </p:sldMasterIdLst>
  <p:notesMasterIdLst>
    <p:notesMasterId r:id="rId56"/>
  </p:notesMasterIdLst>
  <p:sldIdLst>
    <p:sldId id="266" r:id="rId3"/>
    <p:sldId id="340" r:id="rId4"/>
    <p:sldId id="374" r:id="rId5"/>
    <p:sldId id="347" r:id="rId6"/>
    <p:sldId id="267" r:id="rId7"/>
    <p:sldId id="355" r:id="rId8"/>
    <p:sldId id="274" r:id="rId9"/>
    <p:sldId id="275" r:id="rId10"/>
    <p:sldId id="276" r:id="rId11"/>
    <p:sldId id="317" r:id="rId12"/>
    <p:sldId id="318" r:id="rId13"/>
    <p:sldId id="2555" r:id="rId14"/>
    <p:sldId id="375" r:id="rId15"/>
    <p:sldId id="280" r:id="rId16"/>
    <p:sldId id="357" r:id="rId17"/>
    <p:sldId id="358" r:id="rId18"/>
    <p:sldId id="350" r:id="rId19"/>
    <p:sldId id="283" r:id="rId20"/>
    <p:sldId id="391" r:id="rId21"/>
    <p:sldId id="368" r:id="rId22"/>
    <p:sldId id="388" r:id="rId23"/>
    <p:sldId id="389" r:id="rId24"/>
    <p:sldId id="390" r:id="rId25"/>
    <p:sldId id="363" r:id="rId26"/>
    <p:sldId id="376" r:id="rId27"/>
    <p:sldId id="284" r:id="rId28"/>
    <p:sldId id="359" r:id="rId29"/>
    <p:sldId id="360" r:id="rId30"/>
    <p:sldId id="361" r:id="rId31"/>
    <p:sldId id="288" r:id="rId32"/>
    <p:sldId id="362" r:id="rId33"/>
    <p:sldId id="293" r:id="rId34"/>
    <p:sldId id="294" r:id="rId35"/>
    <p:sldId id="295" r:id="rId36"/>
    <p:sldId id="296" r:id="rId37"/>
    <p:sldId id="297" r:id="rId38"/>
    <p:sldId id="298" r:id="rId39"/>
    <p:sldId id="366" r:id="rId40"/>
    <p:sldId id="377" r:id="rId41"/>
    <p:sldId id="299" r:id="rId42"/>
    <p:sldId id="291" r:id="rId43"/>
    <p:sldId id="335" r:id="rId44"/>
    <p:sldId id="378" r:id="rId45"/>
    <p:sldId id="301" r:id="rId46"/>
    <p:sldId id="302" r:id="rId47"/>
    <p:sldId id="303" r:id="rId48"/>
    <p:sldId id="304" r:id="rId49"/>
    <p:sldId id="305" r:id="rId50"/>
    <p:sldId id="379" r:id="rId51"/>
    <p:sldId id="369" r:id="rId52"/>
    <p:sldId id="370" r:id="rId53"/>
    <p:sldId id="372" r:id="rId54"/>
    <p:sldId id="263" r:id="rId55"/>
  </p:sldIdLst>
  <p:sldSz cx="9144000" cy="5143500" type="screen16x9"/>
  <p:notesSz cx="6858000" cy="9144000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orient="horz" pos="2951">
          <p15:clr>
            <a:srgbClr val="A4A3A4"/>
          </p15:clr>
        </p15:guide>
        <p15:guide id="3" orient="horz" pos="395" userDrawn="1">
          <p15:clr>
            <a:srgbClr val="A4A3A4"/>
          </p15:clr>
        </p15:guide>
        <p15:guide id="4" pos="226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1">
          <p15:clr>
            <a:srgbClr val="A4A3A4"/>
          </p15:clr>
        </p15:guide>
        <p15:guide id="7" pos="2779">
          <p15:clr>
            <a:srgbClr val="A4A3A4"/>
          </p15:clr>
        </p15:guide>
        <p15:guide id="8" pos="29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B4E0"/>
    <a:srgbClr val="B2A2C8"/>
    <a:srgbClr val="595959"/>
    <a:srgbClr val="93CEDE"/>
    <a:srgbClr val="FDD5B4"/>
    <a:srgbClr val="CCC1DB"/>
    <a:srgbClr val="E7B8B7"/>
    <a:srgbClr val="C3D79B"/>
    <a:srgbClr val="BCBE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BE7946-16CF-41DC-8C33-1706B70CEFE8}" v="1" dt="2019-09-03T10:56:57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1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252" y="126"/>
      </p:cViewPr>
      <p:guideLst>
        <p:guide orient="horz" pos="645"/>
        <p:guide orient="horz" pos="2951"/>
        <p:guide orient="horz" pos="395"/>
        <p:guide pos="226"/>
        <p:guide pos="5511"/>
        <p:guide pos="2881"/>
        <p:guide pos="2779"/>
        <p:guide pos="29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573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282051282051282E-3"/>
          <c:y val="5.2083333333333409E-3"/>
          <c:w val="0.99487166647889202"/>
          <c:h val="0.793194307742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8F-42ED-B3C7-CC0463748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7321728"/>
        <c:axId val="227323264"/>
      </c:barChart>
      <c:catAx>
        <c:axId val="2273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23264"/>
        <c:crosses val="autoZero"/>
        <c:auto val="1"/>
        <c:lblAlgn val="ctr"/>
        <c:lblOffset val="100"/>
        <c:noMultiLvlLbl val="0"/>
      </c:catAx>
      <c:valAx>
        <c:axId val="227323264"/>
        <c:scaling>
          <c:orientation val="minMax"/>
          <c:max val="100"/>
        </c:scaling>
        <c:delete val="1"/>
        <c:axPos val="l"/>
        <c:numFmt formatCode="General" sourceLinked="1"/>
        <c:majorTickMark val="none"/>
        <c:minorTickMark val="none"/>
        <c:tickLblPos val="none"/>
        <c:crossAx val="22732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8FB4E0"/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1046</c:v>
                </c:pt>
                <c:pt idx="1">
                  <c:v>1286</c:v>
                </c:pt>
                <c:pt idx="2">
                  <c:v>1503</c:v>
                </c:pt>
                <c:pt idx="3">
                  <c:v>1843</c:v>
                </c:pt>
                <c:pt idx="4">
                  <c:v>2068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BE-47DE-85AC-D97251BAF3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27350784"/>
        <c:axId val="227357824"/>
      </c:barChart>
      <c:catAx>
        <c:axId val="22735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7357824"/>
        <c:crosses val="autoZero"/>
        <c:auto val="1"/>
        <c:lblAlgn val="ctr"/>
        <c:lblOffset val="100"/>
        <c:noMultiLvlLbl val="0"/>
      </c:catAx>
      <c:valAx>
        <c:axId val="227357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735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 revenue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</c:v>
                </c:pt>
                <c:pt idx="1">
                  <c:v>80</c:v>
                </c:pt>
                <c:pt idx="2">
                  <c:v>94</c:v>
                </c:pt>
                <c:pt idx="3">
                  <c:v>140</c:v>
                </c:pt>
                <c:pt idx="4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86-4ADC-B8FA-B78FA2FCC9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Service revenue</c:v>
                </c:pt>
              </c:strCache>
            </c:strRef>
          </c:tx>
          <c:spPr>
            <a:solidFill>
              <a:srgbClr val="C4D89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997</c:v>
                </c:pt>
                <c:pt idx="1">
                  <c:v>1207</c:v>
                </c:pt>
                <c:pt idx="2">
                  <c:v>1410</c:v>
                </c:pt>
                <c:pt idx="3">
                  <c:v>1703</c:v>
                </c:pt>
                <c:pt idx="4">
                  <c:v>1910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86-4ADC-B8FA-B78FA2FCC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8142080"/>
        <c:axId val="228160256"/>
      </c:barChart>
      <c:catAx>
        <c:axId val="22814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8160256"/>
        <c:crosses val="autoZero"/>
        <c:auto val="1"/>
        <c:lblAlgn val="ctr"/>
        <c:lblOffset val="100"/>
        <c:noMultiLvlLbl val="0"/>
      </c:catAx>
      <c:valAx>
        <c:axId val="22816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228142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rgbClr val="595959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DC Centric IT Services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34.300000000000004</c:v>
                </c:pt>
                <c:pt idx="1">
                  <c:v>34.300000000000004</c:v>
                </c:pt>
                <c:pt idx="2">
                  <c:v>36.5</c:v>
                </c:pt>
                <c:pt idx="3">
                  <c:v>44.9</c:v>
                </c:pt>
                <c:pt idx="4">
                  <c:v>51.8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5E-425E-969B-603A3B236B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Telecom Centric Services</c:v>
                </c:pt>
              </c:strCache>
            </c:strRef>
          </c:tx>
          <c:spPr>
            <a:solidFill>
              <a:srgbClr val="CBC1DB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65.7</c:v>
                </c:pt>
                <c:pt idx="1">
                  <c:v>65.7</c:v>
                </c:pt>
                <c:pt idx="2">
                  <c:v>63.5</c:v>
                </c:pt>
                <c:pt idx="3">
                  <c:v>55.1</c:v>
                </c:pt>
                <c:pt idx="4">
                  <c:v>48.2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5E-425E-969B-603A3B236B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28199040"/>
        <c:axId val="228209024"/>
      </c:barChart>
      <c:catAx>
        <c:axId val="228199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209024"/>
        <c:crosses val="autoZero"/>
        <c:auto val="1"/>
        <c:lblAlgn val="ctr"/>
        <c:lblOffset val="100"/>
        <c:noMultiLvlLbl val="0"/>
      </c:catAx>
      <c:valAx>
        <c:axId val="228209024"/>
        <c:scaling>
          <c:orientation val="minMax"/>
          <c:max val="10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819904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3097224274828519E-2"/>
          <c:y val="0.82985224677519631"/>
          <c:w val="0.89999995122519905"/>
          <c:h val="0.114295565380263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595959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D58456-C41B-40D1-8F1E-3E01E3ED8636}" type="datetimeFigureOut">
              <a:rPr lang="en-US" smtClean="0"/>
              <a:t>9/18/2023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0C7FB-05A3-4118-86D5-E4ADFF43D7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82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02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116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96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 Our financial journey in the past 5 years</a:t>
            </a:r>
            <a:r>
              <a:rPr lang="en-US" baseline="0" dirty="0"/>
              <a:t> has been a true reflection of our stellar capabilities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transformed ourselves from a ‘Network/Data center provider’ to a ‘cloud transformation partner’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We have grown by 19% over the past 5 years with a Y-O-Y growth of almost 20%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The share of revenue from our  DC centric IT services has grown over the years with the contribution rising from 34.3% in FY 2013-14 to almost 52% in FY 2017-18 </a:t>
            </a:r>
          </a:p>
          <a:p>
            <a:pPr>
              <a:buFont typeface="Wingdings" pitchFamily="2" charset="2"/>
              <a:buChar char="Ø"/>
            </a:pPr>
            <a:r>
              <a:rPr lang="en-US" baseline="0" dirty="0"/>
              <a:t> The bulk of our revenue comes from services with the services revenue being 12-20 times of our revenue from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7FB-05A3-4118-86D5-E4ADFF43D7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76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5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A46C-A1A7-4E9C-8330-2D54FC2AD1E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13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2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8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96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45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9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42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90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39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87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5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983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84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968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452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937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4216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905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3902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8745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00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3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9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8432" indent="0">
              <a:buNone/>
              <a:defRPr sz="1500" b="1"/>
            </a:lvl2pPr>
            <a:lvl3pPr marL="696864" indent="0">
              <a:buNone/>
              <a:defRPr sz="1400" b="1"/>
            </a:lvl3pPr>
            <a:lvl4pPr marL="1045296" indent="0">
              <a:buNone/>
              <a:defRPr sz="1200" b="1"/>
            </a:lvl4pPr>
            <a:lvl5pPr marL="1393728" indent="0">
              <a:buNone/>
              <a:defRPr sz="1200" b="1"/>
            </a:lvl5pPr>
            <a:lvl6pPr marL="1742161" indent="0">
              <a:buNone/>
              <a:defRPr sz="1200" b="1"/>
            </a:lvl6pPr>
            <a:lvl7pPr marL="2090593" indent="0">
              <a:buNone/>
              <a:defRPr sz="1200" b="1"/>
            </a:lvl7pPr>
            <a:lvl8pPr marL="2439025" indent="0">
              <a:buNone/>
              <a:defRPr sz="1200" b="1"/>
            </a:lvl8pPr>
            <a:lvl9pPr marL="2787457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3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29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99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2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96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8432" indent="0">
              <a:buNone/>
              <a:defRPr sz="2100"/>
            </a:lvl2pPr>
            <a:lvl3pPr marL="696864" indent="0">
              <a:buNone/>
              <a:defRPr sz="1800"/>
            </a:lvl3pPr>
            <a:lvl4pPr marL="1045296" indent="0">
              <a:buNone/>
              <a:defRPr sz="1500"/>
            </a:lvl4pPr>
            <a:lvl5pPr marL="1393728" indent="0">
              <a:buNone/>
              <a:defRPr sz="1500"/>
            </a:lvl5pPr>
            <a:lvl6pPr marL="1742161" indent="0">
              <a:buNone/>
              <a:defRPr sz="1500"/>
            </a:lvl6pPr>
            <a:lvl7pPr marL="2090593" indent="0">
              <a:buNone/>
              <a:defRPr sz="1500"/>
            </a:lvl7pPr>
            <a:lvl8pPr marL="2439025" indent="0">
              <a:buNone/>
              <a:defRPr sz="1500"/>
            </a:lvl8pPr>
            <a:lvl9pPr marL="2787457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100"/>
            </a:lvl1pPr>
            <a:lvl2pPr marL="348432" indent="0">
              <a:buNone/>
              <a:defRPr sz="900"/>
            </a:lvl2pPr>
            <a:lvl3pPr marL="696864" indent="0">
              <a:buNone/>
              <a:defRPr sz="800"/>
            </a:lvl3pPr>
            <a:lvl4pPr marL="1045296" indent="0">
              <a:buNone/>
              <a:defRPr sz="700"/>
            </a:lvl4pPr>
            <a:lvl5pPr marL="1393728" indent="0">
              <a:buNone/>
              <a:defRPr sz="700"/>
            </a:lvl5pPr>
            <a:lvl6pPr marL="1742161" indent="0">
              <a:buNone/>
              <a:defRPr sz="700"/>
            </a:lvl6pPr>
            <a:lvl7pPr marL="2090593" indent="0">
              <a:buNone/>
              <a:defRPr sz="700"/>
            </a:lvl7pPr>
            <a:lvl8pPr marL="2439025" indent="0">
              <a:buNone/>
              <a:defRPr sz="700"/>
            </a:lvl8pPr>
            <a:lvl9pPr marL="2787457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1" y="1026161"/>
            <a:ext cx="8412163" cy="365855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56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8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>
            <a:extLst>
              <a:ext uri="{FF2B5EF4-FFF2-40B4-BE49-F238E27FC236}">
                <a16:creationId xmlns:a16="http://schemas.microsoft.com/office/drawing/2014/main" id="{C9DCF62E-A4F4-42AB-A8EE-74B886D41FF4}"/>
              </a:ext>
            </a:extLst>
          </p:cNvPr>
          <p:cNvGrpSpPr/>
          <p:nvPr userDrawn="1"/>
        </p:nvGrpSpPr>
        <p:grpSpPr>
          <a:xfrm rot="16200000">
            <a:off x="3868537" y="1710689"/>
            <a:ext cx="1405044" cy="1808430"/>
            <a:chOff x="9651545" y="1652096"/>
            <a:chExt cx="1873392" cy="2411240"/>
          </a:xfrm>
        </p:grpSpPr>
        <p:sp>
          <p:nvSpPr>
            <p:cNvPr id="8" name="Rectangle 80">
              <a:extLst>
                <a:ext uri="{FF2B5EF4-FFF2-40B4-BE49-F238E27FC236}">
                  <a16:creationId xmlns:a16="http://schemas.microsoft.com/office/drawing/2014/main" id="{C375357E-FAC9-4CD3-8A0B-E0DD0F41A148}"/>
                </a:ext>
              </a:extLst>
            </p:cNvPr>
            <p:cNvSpPr/>
            <p:nvPr/>
          </p:nvSpPr>
          <p:spPr>
            <a:xfrm rot="5400000" flipV="1">
              <a:off x="9154760" y="2148881"/>
              <a:ext cx="2408732" cy="1415161"/>
            </a:xfrm>
            <a:custGeom>
              <a:avLst/>
              <a:gdLst>
                <a:gd name="connsiteX0" fmla="*/ 0 w 5414181"/>
                <a:gd name="connsiteY0" fmla="*/ 0 h 1252700"/>
                <a:gd name="connsiteX1" fmla="*/ 5414181 w 5414181"/>
                <a:gd name="connsiteY1" fmla="*/ 0 h 1252700"/>
                <a:gd name="connsiteX2" fmla="*/ 5414181 w 5414181"/>
                <a:gd name="connsiteY2" fmla="*/ 1252700 h 1252700"/>
                <a:gd name="connsiteX3" fmla="*/ 0 w 5414181"/>
                <a:gd name="connsiteY3" fmla="*/ 1252700 h 1252700"/>
                <a:gd name="connsiteX4" fmla="*/ 0 w 5414181"/>
                <a:gd name="connsiteY4" fmla="*/ 0 h 1252700"/>
                <a:gd name="connsiteX0" fmla="*/ 0 w 5414181"/>
                <a:gd name="connsiteY0" fmla="*/ 242626 h 1495326"/>
                <a:gd name="connsiteX1" fmla="*/ 5414181 w 5414181"/>
                <a:gd name="connsiteY1" fmla="*/ 242626 h 1495326"/>
                <a:gd name="connsiteX2" fmla="*/ 5414181 w 5414181"/>
                <a:gd name="connsiteY2" fmla="*/ 1495326 h 1495326"/>
                <a:gd name="connsiteX3" fmla="*/ 0 w 5414181"/>
                <a:gd name="connsiteY3" fmla="*/ 1495326 h 1495326"/>
                <a:gd name="connsiteX4" fmla="*/ 0 w 5414181"/>
                <a:gd name="connsiteY4" fmla="*/ 242626 h 1495326"/>
                <a:gd name="connsiteX0" fmla="*/ 0 w 5414181"/>
                <a:gd name="connsiteY0" fmla="*/ 389229 h 1641929"/>
                <a:gd name="connsiteX1" fmla="*/ 5414181 w 5414181"/>
                <a:gd name="connsiteY1" fmla="*/ 389229 h 1641929"/>
                <a:gd name="connsiteX2" fmla="*/ 5414181 w 5414181"/>
                <a:gd name="connsiteY2" fmla="*/ 1641929 h 1641929"/>
                <a:gd name="connsiteX3" fmla="*/ 0 w 5414181"/>
                <a:gd name="connsiteY3" fmla="*/ 1641929 h 1641929"/>
                <a:gd name="connsiteX4" fmla="*/ 0 w 5414181"/>
                <a:gd name="connsiteY4" fmla="*/ 389229 h 1641929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438422 h 1691122"/>
                <a:gd name="connsiteX1" fmla="*/ 5414181 w 5414181"/>
                <a:gd name="connsiteY1" fmla="*/ 438422 h 1691122"/>
                <a:gd name="connsiteX2" fmla="*/ 5414181 w 5414181"/>
                <a:gd name="connsiteY2" fmla="*/ 1691122 h 1691122"/>
                <a:gd name="connsiteX3" fmla="*/ 0 w 5414181"/>
                <a:gd name="connsiteY3" fmla="*/ 1691122 h 1691122"/>
                <a:gd name="connsiteX4" fmla="*/ 0 w 5414181"/>
                <a:gd name="connsiteY4" fmla="*/ 438422 h 1691122"/>
                <a:gd name="connsiteX0" fmla="*/ 0 w 5414181"/>
                <a:gd name="connsiteY0" fmla="*/ 532632 h 1785332"/>
                <a:gd name="connsiteX1" fmla="*/ 5414181 w 5414181"/>
                <a:gd name="connsiteY1" fmla="*/ 532632 h 1785332"/>
                <a:gd name="connsiteX2" fmla="*/ 5414181 w 5414181"/>
                <a:gd name="connsiteY2" fmla="*/ 1785332 h 1785332"/>
                <a:gd name="connsiteX3" fmla="*/ 0 w 5414181"/>
                <a:gd name="connsiteY3" fmla="*/ 1785332 h 1785332"/>
                <a:gd name="connsiteX4" fmla="*/ 0 w 5414181"/>
                <a:gd name="connsiteY4" fmla="*/ 532632 h 1785332"/>
                <a:gd name="connsiteX0" fmla="*/ 0 w 5414181"/>
                <a:gd name="connsiteY0" fmla="*/ 654829 h 1907529"/>
                <a:gd name="connsiteX1" fmla="*/ 5414181 w 5414181"/>
                <a:gd name="connsiteY1" fmla="*/ 654829 h 1907529"/>
                <a:gd name="connsiteX2" fmla="*/ 5414181 w 5414181"/>
                <a:gd name="connsiteY2" fmla="*/ 1907529 h 1907529"/>
                <a:gd name="connsiteX3" fmla="*/ 0 w 5414181"/>
                <a:gd name="connsiteY3" fmla="*/ 1907529 h 1907529"/>
                <a:gd name="connsiteX4" fmla="*/ 0 w 5414181"/>
                <a:gd name="connsiteY4" fmla="*/ 654829 h 1907529"/>
                <a:gd name="connsiteX0" fmla="*/ 0 w 5414181"/>
                <a:gd name="connsiteY0" fmla="*/ 612884 h 1865584"/>
                <a:gd name="connsiteX1" fmla="*/ 2763656 w 5414181"/>
                <a:gd name="connsiteY1" fmla="*/ 0 h 1865584"/>
                <a:gd name="connsiteX2" fmla="*/ 5414181 w 5414181"/>
                <a:gd name="connsiteY2" fmla="*/ 612884 h 1865584"/>
                <a:gd name="connsiteX3" fmla="*/ 5414181 w 5414181"/>
                <a:gd name="connsiteY3" fmla="*/ 1865584 h 1865584"/>
                <a:gd name="connsiteX4" fmla="*/ 0 w 5414181"/>
                <a:gd name="connsiteY4" fmla="*/ 1865584 h 1865584"/>
                <a:gd name="connsiteX5" fmla="*/ 0 w 5414181"/>
                <a:gd name="connsiteY5" fmla="*/ 612884 h 1865584"/>
                <a:gd name="connsiteX0" fmla="*/ 0 w 5414181"/>
                <a:gd name="connsiteY0" fmla="*/ 428902 h 1681602"/>
                <a:gd name="connsiteX1" fmla="*/ 2741749 w 5414181"/>
                <a:gd name="connsiteY1" fmla="*/ 0 h 1681602"/>
                <a:gd name="connsiteX2" fmla="*/ 5414181 w 5414181"/>
                <a:gd name="connsiteY2" fmla="*/ 428902 h 1681602"/>
                <a:gd name="connsiteX3" fmla="*/ 5414181 w 5414181"/>
                <a:gd name="connsiteY3" fmla="*/ 1681602 h 1681602"/>
                <a:gd name="connsiteX4" fmla="*/ 0 w 5414181"/>
                <a:gd name="connsiteY4" fmla="*/ 1681602 h 1681602"/>
                <a:gd name="connsiteX5" fmla="*/ 0 w 5414181"/>
                <a:gd name="connsiteY5" fmla="*/ 428902 h 1681602"/>
                <a:gd name="connsiteX0" fmla="*/ 0 w 5414181"/>
                <a:gd name="connsiteY0" fmla="*/ 635881 h 1888581"/>
                <a:gd name="connsiteX1" fmla="*/ 2734447 w 5414181"/>
                <a:gd name="connsiteY1" fmla="*/ 0 h 1888581"/>
                <a:gd name="connsiteX2" fmla="*/ 5414181 w 5414181"/>
                <a:gd name="connsiteY2" fmla="*/ 635881 h 1888581"/>
                <a:gd name="connsiteX3" fmla="*/ 5414181 w 5414181"/>
                <a:gd name="connsiteY3" fmla="*/ 1888581 h 1888581"/>
                <a:gd name="connsiteX4" fmla="*/ 0 w 5414181"/>
                <a:gd name="connsiteY4" fmla="*/ 1888581 h 1888581"/>
                <a:gd name="connsiteX5" fmla="*/ 0 w 5414181"/>
                <a:gd name="connsiteY5" fmla="*/ 635881 h 1888581"/>
                <a:gd name="connsiteX0" fmla="*/ 0 w 5457994"/>
                <a:gd name="connsiteY0" fmla="*/ 635881 h 1888581"/>
                <a:gd name="connsiteX1" fmla="*/ 2734447 w 5457994"/>
                <a:gd name="connsiteY1" fmla="*/ 0 h 1888581"/>
                <a:gd name="connsiteX2" fmla="*/ 5457994 w 5457994"/>
                <a:gd name="connsiteY2" fmla="*/ 428902 h 1888581"/>
                <a:gd name="connsiteX3" fmla="*/ 5414181 w 5457994"/>
                <a:gd name="connsiteY3" fmla="*/ 1888581 h 1888581"/>
                <a:gd name="connsiteX4" fmla="*/ 0 w 5457994"/>
                <a:gd name="connsiteY4" fmla="*/ 1888581 h 1888581"/>
                <a:gd name="connsiteX5" fmla="*/ 0 w 5457994"/>
                <a:gd name="connsiteY5" fmla="*/ 635881 h 1888581"/>
                <a:gd name="connsiteX0" fmla="*/ 0 w 5457994"/>
                <a:gd name="connsiteY0" fmla="*/ 612883 h 1865583"/>
                <a:gd name="connsiteX1" fmla="*/ 2529984 w 5457994"/>
                <a:gd name="connsiteY1" fmla="*/ 0 h 1865583"/>
                <a:gd name="connsiteX2" fmla="*/ 5457994 w 5457994"/>
                <a:gd name="connsiteY2" fmla="*/ 405904 h 1865583"/>
                <a:gd name="connsiteX3" fmla="*/ 5414181 w 5457994"/>
                <a:gd name="connsiteY3" fmla="*/ 1865583 h 1865583"/>
                <a:gd name="connsiteX4" fmla="*/ 0 w 5457994"/>
                <a:gd name="connsiteY4" fmla="*/ 1865583 h 1865583"/>
                <a:gd name="connsiteX5" fmla="*/ 0 w 5457994"/>
                <a:gd name="connsiteY5" fmla="*/ 612883 h 1865583"/>
                <a:gd name="connsiteX0" fmla="*/ 0 w 5457994"/>
                <a:gd name="connsiteY0" fmla="*/ 520892 h 1773592"/>
                <a:gd name="connsiteX1" fmla="*/ 2449659 w 5457994"/>
                <a:gd name="connsiteY1" fmla="*/ 0 h 1773592"/>
                <a:gd name="connsiteX2" fmla="*/ 5457994 w 5457994"/>
                <a:gd name="connsiteY2" fmla="*/ 313913 h 1773592"/>
                <a:gd name="connsiteX3" fmla="*/ 5414181 w 5457994"/>
                <a:gd name="connsiteY3" fmla="*/ 1773592 h 1773592"/>
                <a:gd name="connsiteX4" fmla="*/ 0 w 5457994"/>
                <a:gd name="connsiteY4" fmla="*/ 1773592 h 1773592"/>
                <a:gd name="connsiteX5" fmla="*/ 0 w 5457994"/>
                <a:gd name="connsiteY5" fmla="*/ 520892 h 1773592"/>
                <a:gd name="connsiteX0" fmla="*/ 0 w 5457994"/>
                <a:gd name="connsiteY0" fmla="*/ 589885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589885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382906 h 1842585"/>
                <a:gd name="connsiteX1" fmla="*/ 2508077 w 5457994"/>
                <a:gd name="connsiteY1" fmla="*/ 0 h 1842585"/>
                <a:gd name="connsiteX2" fmla="*/ 5457994 w 5457994"/>
                <a:gd name="connsiteY2" fmla="*/ 382906 h 1842585"/>
                <a:gd name="connsiteX3" fmla="*/ 5414181 w 5457994"/>
                <a:gd name="connsiteY3" fmla="*/ 1842585 h 1842585"/>
                <a:gd name="connsiteX4" fmla="*/ 0 w 5457994"/>
                <a:gd name="connsiteY4" fmla="*/ 1842585 h 1842585"/>
                <a:gd name="connsiteX5" fmla="*/ 0 w 5457994"/>
                <a:gd name="connsiteY5" fmla="*/ 382906 h 1842585"/>
                <a:gd name="connsiteX0" fmla="*/ 0 w 5457994"/>
                <a:gd name="connsiteY0" fmla="*/ 269938 h 1729617"/>
                <a:gd name="connsiteX1" fmla="*/ 2603007 w 5457994"/>
                <a:gd name="connsiteY1" fmla="*/ 2021 h 1729617"/>
                <a:gd name="connsiteX2" fmla="*/ 5457994 w 5457994"/>
                <a:gd name="connsiteY2" fmla="*/ 269938 h 1729617"/>
                <a:gd name="connsiteX3" fmla="*/ 5414181 w 5457994"/>
                <a:gd name="connsiteY3" fmla="*/ 1729617 h 1729617"/>
                <a:gd name="connsiteX4" fmla="*/ 0 w 5457994"/>
                <a:gd name="connsiteY4" fmla="*/ 1729617 h 1729617"/>
                <a:gd name="connsiteX5" fmla="*/ 0 w 5457994"/>
                <a:gd name="connsiteY5" fmla="*/ 269938 h 1729617"/>
                <a:gd name="connsiteX0" fmla="*/ 0 w 5457994"/>
                <a:gd name="connsiteY0" fmla="*/ 313912 h 1773591"/>
                <a:gd name="connsiteX1" fmla="*/ 2639518 w 5457994"/>
                <a:gd name="connsiteY1" fmla="*/ 0 h 1773591"/>
                <a:gd name="connsiteX2" fmla="*/ 5457994 w 5457994"/>
                <a:gd name="connsiteY2" fmla="*/ 313912 h 1773591"/>
                <a:gd name="connsiteX3" fmla="*/ 5414181 w 5457994"/>
                <a:gd name="connsiteY3" fmla="*/ 1773591 h 1773591"/>
                <a:gd name="connsiteX4" fmla="*/ 0 w 5457994"/>
                <a:gd name="connsiteY4" fmla="*/ 1773591 h 1773591"/>
                <a:gd name="connsiteX5" fmla="*/ 0 w 5457994"/>
                <a:gd name="connsiteY5" fmla="*/ 313912 h 1773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57994" h="1773591">
                  <a:moveTo>
                    <a:pt x="0" y="313912"/>
                  </a:moveTo>
                  <a:cubicBezTo>
                    <a:pt x="613956" y="2982"/>
                    <a:pt x="1737155" y="0"/>
                    <a:pt x="2639518" y="0"/>
                  </a:cubicBezTo>
                  <a:cubicBezTo>
                    <a:pt x="3541881" y="0"/>
                    <a:pt x="5016240" y="2981"/>
                    <a:pt x="5457994" y="313912"/>
                  </a:cubicBezTo>
                  <a:lnTo>
                    <a:pt x="5414181" y="1773591"/>
                  </a:lnTo>
                  <a:lnTo>
                    <a:pt x="0" y="1773591"/>
                  </a:lnTo>
                  <a:lnTo>
                    <a:pt x="0" y="313912"/>
                  </a:lnTo>
                  <a:close/>
                </a:path>
              </a:pathLst>
            </a:custGeom>
            <a:solidFill>
              <a:srgbClr val="000000">
                <a:alpha val="30196"/>
              </a:srgb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FEC2422-8495-4CA8-9C42-4C9CB0D789F6}"/>
                </a:ext>
              </a:extLst>
            </p:cNvPr>
            <p:cNvSpPr/>
            <p:nvPr/>
          </p:nvSpPr>
          <p:spPr>
            <a:xfrm rot="5400000" flipH="1">
              <a:off x="9491664" y="2030063"/>
              <a:ext cx="2408733" cy="16578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96864"/>
              <a:endParaRPr lang="en-IN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10" name="AutoShape 60">
            <a:extLst>
              <a:ext uri="{FF2B5EF4-FFF2-40B4-BE49-F238E27FC236}">
                <a16:creationId xmlns:a16="http://schemas.microsoft.com/office/drawing/2014/main" id="{A7ABD64C-41A9-4D2A-B30E-C38778DC57F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2918835" y="2076200"/>
            <a:ext cx="3304448" cy="1079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9686" tIns="34843" rIns="69686" bIns="34843" numCol="1" anchor="t" anchorCtr="0" compatLnSpc="1">
            <a:prstTxWarp prst="textNoShape">
              <a:avLst/>
            </a:prstTxWarp>
          </a:bodyPr>
          <a:lstStyle/>
          <a:p>
            <a:pPr algn="ctr" defTabSz="696864"/>
            <a:r>
              <a:rPr lang="en-IN" sz="6100" dirty="0">
                <a:solidFill>
                  <a:prstClr val="black"/>
                </a:solidFill>
              </a:rPr>
              <a:t>thank you</a:t>
            </a:r>
          </a:p>
        </p:txBody>
      </p:sp>
      <p:pic>
        <p:nvPicPr>
          <p:cNvPr id="18" name="Picture 6" descr="http://skillwise.in/consulting/images_new/logo/sify.png">
            <a:extLst>
              <a:ext uri="{FF2B5EF4-FFF2-40B4-BE49-F238E27FC236}">
                <a16:creationId xmlns:a16="http://schemas.microsoft.com/office/drawing/2014/main" id="{14CDEA47-6575-4AE8-939E-085EEADD46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9296" y="-156924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91314" y="3741821"/>
            <a:ext cx="8515330" cy="758096"/>
            <a:chOff x="388418" y="4989095"/>
            <a:chExt cx="11353773" cy="1010794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D104A88-D5AC-48A6-A044-F03AE144E917}"/>
                </a:ext>
              </a:extLst>
            </p:cNvPr>
            <p:cNvCxnSpPr/>
            <p:nvPr userDrawn="1"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8087637-F030-4BD7-B944-4016C5C0ECCF}"/>
                </a:ext>
              </a:extLst>
            </p:cNvPr>
            <p:cNvCxnSpPr/>
            <p:nvPr userDrawn="1"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86B4D0E-D160-4E8F-916C-3ADD45ECA9F2}"/>
                </a:ext>
              </a:extLst>
            </p:cNvPr>
            <p:cNvCxnSpPr/>
            <p:nvPr userDrawn="1"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E9AF86A-D38D-402E-97A8-1EB596390E9E}"/>
                </a:ext>
              </a:extLst>
            </p:cNvPr>
            <p:cNvCxnSpPr/>
            <p:nvPr userDrawn="1"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4C54D9-6E1F-49EF-8C53-81F84A804AEE}"/>
                </a:ext>
              </a:extLst>
            </p:cNvPr>
            <p:cNvCxnSpPr/>
            <p:nvPr userDrawn="1"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BCFA3EB-FAD2-4DF7-A769-76ECD26EF43F}"/>
                </a:ext>
              </a:extLst>
            </p:cNvPr>
            <p:cNvCxnSpPr/>
            <p:nvPr userDrawn="1"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9219" y="354614"/>
            <a:ext cx="1707598" cy="143332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831" y="354614"/>
            <a:ext cx="1707598" cy="14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6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950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513" y="1026478"/>
            <a:ext cx="4038600" cy="364807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 anchor="b"/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71475" y="1025124"/>
            <a:ext cx="4040188" cy="215444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7" y="1333501"/>
            <a:ext cx="4040187" cy="335121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400"/>
              </a:spcBef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568729">
              <a:lnSpc>
                <a:spcPct val="100000"/>
              </a:lnSpc>
              <a:spcBef>
                <a:spcPts val="400"/>
              </a:spcBef>
              <a:defRPr sz="12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514" y="1025124"/>
            <a:ext cx="4038600" cy="215444"/>
          </a:xfrm>
        </p:spPr>
        <p:txBody>
          <a:bodyPr wrap="square" rIns="0" bIns="0" anchor="ctr">
            <a:sp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400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457143" indent="0">
              <a:buNone/>
              <a:defRPr sz="2000" b="1"/>
            </a:lvl2pPr>
            <a:lvl3pPr marL="914286" indent="0">
              <a:buNone/>
              <a:defRPr sz="1800" b="1"/>
            </a:lvl3pPr>
            <a:lvl4pPr marL="1371429" indent="0">
              <a:buNone/>
              <a:defRPr sz="1600" b="1"/>
            </a:lvl4pPr>
            <a:lvl5pPr marL="1828572" indent="0">
              <a:buNone/>
              <a:defRPr sz="1600" b="1"/>
            </a:lvl5pPr>
            <a:lvl6pPr marL="2285715" indent="0">
              <a:buNone/>
              <a:defRPr sz="1600" b="1"/>
            </a:lvl6pPr>
            <a:lvl7pPr marL="2742857" indent="0">
              <a:buNone/>
              <a:defRPr sz="1600" b="1"/>
            </a:lvl7pPr>
            <a:lvl8pPr marL="3200001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513" y="1333501"/>
            <a:ext cx="4038600" cy="3351213"/>
          </a:xfrm>
        </p:spPr>
        <p:txBody>
          <a:bodyPr/>
          <a:lstStyle>
            <a:lvl1pPr>
              <a:defRPr lang="en-US" sz="14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>
              <a:defRPr lang="en-US" sz="12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26772" lvl="0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/>
              <a:t>Click to edit Master text styles</a:t>
            </a:r>
          </a:p>
          <a:p>
            <a:pPr marL="568729" lvl="1" indent="-285714" algn="l" defTabSz="914286" rtl="0" eaLnBrk="1" latinLnBrk="0" hangingPunct="1">
              <a:lnSpc>
                <a:spcPct val="100000"/>
              </a:lnSpc>
              <a:spcBef>
                <a:spcPts val="400"/>
              </a:spcBef>
              <a:buFont typeface="Arial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600" y="367201"/>
            <a:ext cx="75384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8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fld id="{31955FAA-B548-4C42-A7F7-1EE7353C52E3}" type="datetimeFigureOut">
              <a:rPr lang="en-IN" sz="1400" kern="12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/>
              <a:t>18-09-2023</a:t>
            </a:fld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91428" tIns="45715" rIns="91428" bIns="45715"/>
          <a:lstStyle/>
          <a:p>
            <a:endParaRPr lang="en-IN" sz="14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215861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408A3319-5104-4E46-B7BB-4F68F196E48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09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6921023C-A013-47C8-9119-8A9AE84FBC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38010" y="4767267"/>
            <a:ext cx="20574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77" y="-97290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62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026161"/>
            <a:ext cx="8412163" cy="365855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4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rebuchet MS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http://skillwise.in/consulting/images_new/logo/sify.png">
            <a:extLst>
              <a:ext uri="{FF2B5EF4-FFF2-40B4-BE49-F238E27FC236}">
                <a16:creationId xmlns:a16="http://schemas.microsoft.com/office/drawing/2014/main" id="{E95DE93F-67CB-4FB4-9215-63C8D341F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25578" y="-97289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61950" y="367268"/>
            <a:ext cx="7537450" cy="36933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6" r:id="rId3"/>
    <p:sldLayoutId id="2147483667" r:id="rId4"/>
    <p:sldLayoutId id="2147483668" r:id="rId5"/>
    <p:sldLayoutId id="2147483669" r:id="rId6"/>
    <p:sldLayoutId id="2147483660" r:id="rId7"/>
    <p:sldLayoutId id="2147483671" r:id="rId8"/>
    <p:sldLayoutId id="2147483700" r:id="rId9"/>
    <p:sldLayoutId id="2147483701" r:id="rId10"/>
  </p:sldLayoutIdLst>
  <p:txStyles>
    <p:titleStyle>
      <a:lvl1pPr algn="l" defTabSz="914286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rgbClr val="595959"/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226772" indent="-226772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568729" indent="-285714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142857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600000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143" indent="-228571" algn="l" defTabSz="914286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9686" tIns="34843" rIns="69686" bIns="348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394472"/>
          </a:xfrm>
          <a:prstGeom prst="rect">
            <a:avLst/>
          </a:prstGeom>
        </p:spPr>
        <p:txBody>
          <a:bodyPr vert="horz" lIns="69686" tIns="34843" rIns="69686" bIns="34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69686" tIns="34843" rIns="69686" bIns="3484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96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96864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8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96864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1324" indent="-261324" algn="l" defTabSz="69686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6202" indent="-217770" algn="l" defTabSz="69686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1080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512" indent="-174216" algn="l" defTabSz="696864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945" indent="-174216" algn="l" defTabSz="696864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377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4809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13241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61673" indent="-174216" algn="l" defTabSz="6968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8432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96864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45296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93728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42161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90593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39025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87457" algn="l" defTabSz="69686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0.png"/><Relationship Id="rId16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gif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em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7.gif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svg"/><Relationship Id="rId21" Type="http://schemas.openxmlformats.org/officeDocument/2006/relationships/image" Target="../media/image30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26.jpe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sv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jpe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jpe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jpe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gif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jpeg"/><Relationship Id="rId27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7301" cy="5143500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bg1">
              <a:lumMod val="50000"/>
              <a:alpha val="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82" name="Rectangle 4"/>
          <p:cNvSpPr/>
          <p:nvPr/>
        </p:nvSpPr>
        <p:spPr>
          <a:xfrm rot="10800000">
            <a:off x="3894041" y="0"/>
            <a:ext cx="5273260" cy="5143500"/>
          </a:xfrm>
          <a:custGeom>
            <a:avLst/>
            <a:gdLst>
              <a:gd name="connsiteX0" fmla="*/ 0 w 6013450"/>
              <a:gd name="connsiteY0" fmla="*/ 0 h 5608953"/>
              <a:gd name="connsiteX1" fmla="*/ 6013450 w 6013450"/>
              <a:gd name="connsiteY1" fmla="*/ 0 h 5608953"/>
              <a:gd name="connsiteX2" fmla="*/ 6013450 w 6013450"/>
              <a:gd name="connsiteY2" fmla="*/ 5608953 h 5608953"/>
              <a:gd name="connsiteX3" fmla="*/ 0 w 6013450"/>
              <a:gd name="connsiteY3" fmla="*/ 5608953 h 5608953"/>
              <a:gd name="connsiteX4" fmla="*/ 0 w 6013450"/>
              <a:gd name="connsiteY4" fmla="*/ 0 h 5608953"/>
              <a:gd name="connsiteX0" fmla="*/ 0 w 6013450"/>
              <a:gd name="connsiteY0" fmla="*/ 0 h 5608953"/>
              <a:gd name="connsiteX1" fmla="*/ 6013450 w 6013450"/>
              <a:gd name="connsiteY1" fmla="*/ 0 h 5608953"/>
              <a:gd name="connsiteX2" fmla="*/ 4845050 w 6013450"/>
              <a:gd name="connsiteY2" fmla="*/ 5608953 h 5608953"/>
              <a:gd name="connsiteX3" fmla="*/ 0 w 6013450"/>
              <a:gd name="connsiteY3" fmla="*/ 5608953 h 5608953"/>
              <a:gd name="connsiteX4" fmla="*/ 0 w 6013450"/>
              <a:gd name="connsiteY4" fmla="*/ 0 h 5608953"/>
              <a:gd name="connsiteX0" fmla="*/ 0 w 7092950"/>
              <a:gd name="connsiteY0" fmla="*/ 12700 h 5621653"/>
              <a:gd name="connsiteX1" fmla="*/ 7092950 w 7092950"/>
              <a:gd name="connsiteY1" fmla="*/ 0 h 5621653"/>
              <a:gd name="connsiteX2" fmla="*/ 4845050 w 7092950"/>
              <a:gd name="connsiteY2" fmla="*/ 5621653 h 5621653"/>
              <a:gd name="connsiteX3" fmla="*/ 0 w 7092950"/>
              <a:gd name="connsiteY3" fmla="*/ 5621653 h 5621653"/>
              <a:gd name="connsiteX4" fmla="*/ 0 w 7092950"/>
              <a:gd name="connsiteY4" fmla="*/ 12700 h 5621653"/>
              <a:gd name="connsiteX0" fmla="*/ 0 w 7092950"/>
              <a:gd name="connsiteY0" fmla="*/ 12700 h 5621653"/>
              <a:gd name="connsiteX1" fmla="*/ 7092950 w 7092950"/>
              <a:gd name="connsiteY1" fmla="*/ 0 h 5621653"/>
              <a:gd name="connsiteX2" fmla="*/ 4565650 w 7092950"/>
              <a:gd name="connsiteY2" fmla="*/ 5621653 h 5621653"/>
              <a:gd name="connsiteX3" fmla="*/ 0 w 7092950"/>
              <a:gd name="connsiteY3" fmla="*/ 5621653 h 5621653"/>
              <a:gd name="connsiteX4" fmla="*/ 0 w 7092950"/>
              <a:gd name="connsiteY4" fmla="*/ 12700 h 5621653"/>
              <a:gd name="connsiteX0" fmla="*/ 0 w 7092950"/>
              <a:gd name="connsiteY0" fmla="*/ 12700 h 5621653"/>
              <a:gd name="connsiteX1" fmla="*/ 7092950 w 7092950"/>
              <a:gd name="connsiteY1" fmla="*/ 0 h 5621653"/>
              <a:gd name="connsiteX2" fmla="*/ 4578350 w 7092950"/>
              <a:gd name="connsiteY2" fmla="*/ 5608953 h 5621653"/>
              <a:gd name="connsiteX3" fmla="*/ 0 w 7092950"/>
              <a:gd name="connsiteY3" fmla="*/ 5621653 h 5621653"/>
              <a:gd name="connsiteX4" fmla="*/ 0 w 7092950"/>
              <a:gd name="connsiteY4" fmla="*/ 12700 h 5621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92950" h="5621653">
                <a:moveTo>
                  <a:pt x="0" y="12700"/>
                </a:moveTo>
                <a:lnTo>
                  <a:pt x="7092950" y="0"/>
                </a:lnTo>
                <a:lnTo>
                  <a:pt x="4578350" y="5608953"/>
                </a:lnTo>
                <a:lnTo>
                  <a:pt x="0" y="5621653"/>
                </a:lnTo>
                <a:lnTo>
                  <a:pt x="0" y="12700"/>
                </a:lnTo>
                <a:close/>
              </a:path>
            </a:pathLst>
          </a:custGeom>
          <a:solidFill>
            <a:srgbClr val="44006D">
              <a:alpha val="88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A5EB55-FD34-4555-9F09-F7E326030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5861" y="3042638"/>
            <a:ext cx="2057400" cy="273844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666025" y="3347065"/>
            <a:ext cx="4082688" cy="73866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1003960" rtl="0" eaLnBrk="1" latinLnBrk="0" hangingPunct="1">
              <a:spcBef>
                <a:spcPct val="0"/>
              </a:spcBef>
              <a:buNone/>
              <a:defRPr lang="en-GB" sz="2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  <a:t>CAPABILITY PRESENTATION</a:t>
            </a:r>
            <a:b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en-IN" dirty="0">
                <a:solidFill>
                  <a:schemeClr val="bg1"/>
                </a:solidFill>
                <a:latin typeface="Trebuchet MS" panose="020B0603020202020204" pitchFamily="34" charset="0"/>
              </a:rPr>
              <a:t>TO ITC INFOTECH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023449" y="2782463"/>
            <a:ext cx="3725264" cy="0"/>
          </a:xfrm>
          <a:prstGeom prst="line">
            <a:avLst/>
          </a:prstGeom>
          <a:ln w="28575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2"/>
          <p:cNvSpPr txBox="1">
            <a:spLocks/>
          </p:cNvSpPr>
          <p:nvPr/>
        </p:nvSpPr>
        <p:spPr>
          <a:xfrm>
            <a:off x="4816089" y="4278820"/>
            <a:ext cx="3924534" cy="24102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1003960" rtl="0" eaLnBrk="1" latinLnBrk="0" hangingPunct="1">
              <a:lnSpc>
                <a:spcPct val="105000"/>
              </a:lnSpc>
              <a:spcBef>
                <a:spcPts val="1800"/>
              </a:spcBef>
              <a:buFont typeface="Arial" pitchFamily="34" charset="0"/>
              <a:buNone/>
              <a:tabLst>
                <a:tab pos="9348307" algn="r"/>
              </a:tabLst>
              <a:defRPr lang="en-US" sz="1400" b="1" kern="1200" dirty="0" smtClean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0" indent="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Font typeface="Arial" pitchFamily="34" charset="0"/>
              <a:buNone/>
              <a:tabLst>
                <a:tab pos="9348307" algn="r"/>
              </a:tabLst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6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Garamond" pitchFamily="18" charset="0"/>
              <a:buChar char="►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20000" indent="-360000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358756" algn="l" defTabSz="1003960" rtl="0" eaLnBrk="1" latinLnBrk="0" hangingPunct="1">
              <a:lnSpc>
                <a:spcPct val="105000"/>
              </a:lnSpc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4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1244" indent="0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0000" indent="-360345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0000" indent="-358756" algn="l" defTabSz="1003960" rtl="0" eaLnBrk="1" latinLnBrk="0" hangingPunct="1">
              <a:spcBef>
                <a:spcPts val="600"/>
              </a:spcBef>
              <a:buClr>
                <a:schemeClr val="tx2"/>
              </a:buClr>
              <a:buFont typeface="Verdana" pitchFamily="34" charset="0"/>
              <a:buChar char="―"/>
              <a:tabLst>
                <a:tab pos="9348307" algn="r"/>
              </a:tabLs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720"/>
              </a:spcBef>
            </a:pPr>
            <a:r>
              <a:rPr lang="en-US" sz="1600" b="0" dirty="0">
                <a:solidFill>
                  <a:srgbClr val="98CB00"/>
                </a:solidFill>
                <a:latin typeface="Trebuchet MS" panose="020B0603020202020204" pitchFamily="34" charset="0"/>
              </a:rPr>
              <a:t>June ‘18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3" name="Round Same Side Corner Rectangle 72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74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6" name="Straight Connector 15"/>
          <p:cNvCxnSpPr/>
          <p:nvPr/>
        </p:nvCxnSpPr>
        <p:spPr>
          <a:xfrm flipH="1">
            <a:off x="379476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620" y="1563661"/>
            <a:ext cx="2867484" cy="10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20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1F38DA-1F33-4BF1-8D47-5743D0596F13}"/>
              </a:ext>
            </a:extLst>
          </p:cNvPr>
          <p:cNvCxnSpPr/>
          <p:nvPr/>
        </p:nvCxnSpPr>
        <p:spPr>
          <a:xfrm>
            <a:off x="4566444" y="1023937"/>
            <a:ext cx="0" cy="3660775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773F6E-BCD1-4828-BCCE-47C674D3E235}"/>
              </a:ext>
            </a:extLst>
          </p:cNvPr>
          <p:cNvCxnSpPr/>
          <p:nvPr/>
        </p:nvCxnSpPr>
        <p:spPr>
          <a:xfrm>
            <a:off x="358775" y="2854325"/>
            <a:ext cx="8415338" cy="0"/>
          </a:xfrm>
          <a:prstGeom prst="line">
            <a:avLst/>
          </a:prstGeom>
          <a:ln w="539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58774" y="1023937"/>
            <a:ext cx="4068763" cy="1688400"/>
          </a:xfrm>
          <a:prstGeom prst="rect">
            <a:avLst/>
          </a:prstGeom>
          <a:solidFill>
            <a:srgbClr val="8FB4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9" name="Rectangle 28"/>
          <p:cNvSpPr/>
          <p:nvPr/>
        </p:nvSpPr>
        <p:spPr>
          <a:xfrm>
            <a:off x="358774" y="2999741"/>
            <a:ext cx="4068763" cy="1688400"/>
          </a:xfrm>
          <a:prstGeom prst="rect">
            <a:avLst/>
          </a:prstGeom>
          <a:solidFill>
            <a:srgbClr val="CBC1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 29"/>
          <p:cNvSpPr/>
          <p:nvPr/>
        </p:nvSpPr>
        <p:spPr>
          <a:xfrm>
            <a:off x="4705350" y="1023937"/>
            <a:ext cx="4068763" cy="1688400"/>
          </a:xfrm>
          <a:prstGeom prst="rect">
            <a:avLst/>
          </a:prstGeom>
          <a:solidFill>
            <a:srgbClr val="E7B8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Rectangle 30"/>
          <p:cNvSpPr/>
          <p:nvPr/>
        </p:nvSpPr>
        <p:spPr>
          <a:xfrm>
            <a:off x="4705350" y="2999741"/>
            <a:ext cx="4068763" cy="1688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People Capabilities and Strengths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C6B3E-2FCB-4C60-9179-39CCCD3292F4}"/>
              </a:ext>
            </a:extLst>
          </p:cNvPr>
          <p:cNvSpPr txBox="1"/>
          <p:nvPr/>
        </p:nvSpPr>
        <p:spPr>
          <a:xfrm>
            <a:off x="1193005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550+</a:t>
            </a:r>
            <a:r>
              <a:rPr lang="en-IN" sz="5000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MANAGED SERVICES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638015-37E9-4758-B5A4-C8851761401B}"/>
              </a:ext>
            </a:extLst>
          </p:cNvPr>
          <p:cNvSpPr txBox="1"/>
          <p:nvPr/>
        </p:nvSpPr>
        <p:spPr>
          <a:xfrm>
            <a:off x="5539581" y="1191029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1800+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CA1801-A1D3-4E52-93E6-B6E2CB1C83B7}"/>
              </a:ext>
            </a:extLst>
          </p:cNvPr>
          <p:cNvSpPr txBox="1"/>
          <p:nvPr/>
        </p:nvSpPr>
        <p:spPr>
          <a:xfrm>
            <a:off x="1193005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70+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SECURITY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85AA3-1505-44A9-97F4-53988F81EA36}"/>
              </a:ext>
            </a:extLst>
          </p:cNvPr>
          <p:cNvSpPr txBox="1"/>
          <p:nvPr/>
        </p:nvSpPr>
        <p:spPr>
          <a:xfrm>
            <a:off x="5539581" y="3166833"/>
            <a:ext cx="24003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50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225+ </a:t>
            </a:r>
          </a:p>
          <a:p>
            <a:pPr algn="ctr" defTabSz="685800"/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</a:t>
            </a:r>
            <a:b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</a:br>
            <a:r>
              <a:rPr lang="en-IN" sz="16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SERVICES</a:t>
            </a:r>
          </a:p>
        </p:txBody>
      </p:sp>
    </p:spTree>
    <p:extLst>
      <p:ext uri="{BB962C8B-B14F-4D97-AF65-F5344CB8AC3E}">
        <p14:creationId xmlns:p14="http://schemas.microsoft.com/office/powerpoint/2010/main" val="2226292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Recognitions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24F9F92-50D0-450A-8E03-D03FBDA61A53}"/>
              </a:ext>
            </a:extLst>
          </p:cNvPr>
          <p:cNvGrpSpPr/>
          <p:nvPr/>
        </p:nvGrpSpPr>
        <p:grpSpPr>
          <a:xfrm>
            <a:off x="5401111" y="1037559"/>
            <a:ext cx="1039753" cy="1986887"/>
            <a:chOff x="6964638" y="1240538"/>
            <a:chExt cx="1722000" cy="329060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3C56A3B-8D0D-4752-9A0D-07E23F9FE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134" y="3455185"/>
              <a:ext cx="1460580" cy="107596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7615928-9E1C-415A-B6F9-67CF8CC57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4638" y="1240538"/>
              <a:ext cx="1722000" cy="1708307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37DAD-C385-4FC4-8463-CC73F17D11F6}"/>
              </a:ext>
            </a:extLst>
          </p:cNvPr>
          <p:cNvSpPr/>
          <p:nvPr/>
        </p:nvSpPr>
        <p:spPr>
          <a:xfrm>
            <a:off x="358775" y="4413191"/>
            <a:ext cx="4376738" cy="268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63" tIns="44981" rIns="89963" bIns="44981" rtlCol="0" anchor="ctr"/>
          <a:lstStyle/>
          <a:p>
            <a:pPr algn="ctr" defTabSz="685800"/>
            <a:r>
              <a:rPr lang="en-US" sz="1000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moves up to the challenger position in the Gartner MQ for Managed Hybrid Cloud Hosting – Asia Pacific (2017)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493431" y="3308202"/>
            <a:ext cx="940363" cy="1326307"/>
            <a:chOff x="7361550" y="3388872"/>
            <a:chExt cx="1143000" cy="161211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E3DC6D50-99B2-4E9A-91DD-D93F22BFA0A2}"/>
                </a:ext>
              </a:extLst>
            </p:cNvPr>
            <p:cNvGrpSpPr/>
            <p:nvPr/>
          </p:nvGrpSpPr>
          <p:grpSpPr>
            <a:xfrm>
              <a:off x="7361550" y="3388872"/>
              <a:ext cx="1143000" cy="1612110"/>
              <a:chOff x="6964639" y="4034345"/>
              <a:chExt cx="1524000" cy="214948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8A82B7C-73AD-4949-82F2-656FE3645828}"/>
                  </a:ext>
                </a:extLst>
              </p:cNvPr>
              <p:cNvSpPr/>
              <p:nvPr/>
            </p:nvSpPr>
            <p:spPr>
              <a:xfrm>
                <a:off x="7056605" y="4034345"/>
                <a:ext cx="1295400" cy="1343543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4E636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82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CB37B1-FC50-49CC-8AF4-9BAFE3253FEB}"/>
                  </a:ext>
                </a:extLst>
              </p:cNvPr>
              <p:cNvSpPr txBox="1"/>
              <p:nvPr/>
            </p:nvSpPr>
            <p:spPr>
              <a:xfrm>
                <a:off x="6964639" y="5414387"/>
                <a:ext cx="1524000" cy="769439"/>
              </a:xfrm>
              <a:prstGeom prst="rect">
                <a:avLst/>
              </a:prstGeom>
              <a:noFill/>
            </p:spPr>
            <p:txBody>
              <a:bodyPr wrap="square" lIns="68570" tIns="34289" rIns="68570" bIns="34289" rtlCol="0">
                <a:spAutoFit/>
              </a:bodyPr>
              <a:lstStyle>
                <a:defPPr>
                  <a:defRPr lang="en-US"/>
                </a:defPPr>
                <a:lvl1pPr algn="ctr">
                  <a:defRPr sz="1400">
                    <a:solidFill>
                      <a:srgbClr val="68686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Data Center Transformation Services</a:t>
                </a:r>
              </a:p>
              <a:p>
                <a:pPr defTabSz="685800"/>
                <a:r>
                  <a:rPr lang="en-US" sz="825" b="1" dirty="0">
                    <a:solidFill>
                      <a:prstClr val="black"/>
                    </a:solidFill>
                  </a:rPr>
                  <a:t>2018</a:t>
                </a:r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528" y="3510869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5" name="Group 24"/>
          <p:cNvGrpSpPr/>
          <p:nvPr/>
        </p:nvGrpSpPr>
        <p:grpSpPr>
          <a:xfrm>
            <a:off x="5401111" y="3296769"/>
            <a:ext cx="1131570" cy="1273248"/>
            <a:chOff x="5543550" y="3388871"/>
            <a:chExt cx="1375410" cy="15476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8A82B7C-73AD-4949-82F2-656FE3645828}"/>
                </a:ext>
              </a:extLst>
            </p:cNvPr>
            <p:cNvSpPr/>
            <p:nvPr/>
          </p:nvSpPr>
          <p:spPr>
            <a:xfrm>
              <a:off x="5745480" y="3388871"/>
              <a:ext cx="971550" cy="107302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4E636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5543550" y="4486368"/>
              <a:ext cx="1375410" cy="450121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Network Transformation Services</a:t>
              </a:r>
            </a:p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2018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9170DB60-8CE3-4223-99EB-AD2A7FE6F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141" y="3516257"/>
              <a:ext cx="696229" cy="701379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/>
          <p:cNvGrpSpPr/>
          <p:nvPr/>
        </p:nvGrpSpPr>
        <p:grpSpPr>
          <a:xfrm>
            <a:off x="7140172" y="975360"/>
            <a:ext cx="1523655" cy="2222555"/>
            <a:chOff x="7029450" y="742950"/>
            <a:chExt cx="1771650" cy="2584304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1574" y="742950"/>
              <a:ext cx="1515907" cy="1373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4" name="Picture 2" descr="Image result for Cisco service provider partner of the year 20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3243" y="2163697"/>
              <a:ext cx="903384" cy="9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CB37B1-FC50-49CC-8AF4-9BAFE3253FEB}"/>
                </a:ext>
              </a:extLst>
            </p:cNvPr>
            <p:cNvSpPr txBox="1"/>
            <p:nvPr/>
          </p:nvSpPr>
          <p:spPr>
            <a:xfrm>
              <a:off x="7029450" y="3131048"/>
              <a:ext cx="1771650" cy="196206"/>
            </a:xfrm>
            <a:prstGeom prst="rect">
              <a:avLst/>
            </a:prstGeom>
            <a:noFill/>
          </p:spPr>
          <p:txBody>
            <a:bodyPr wrap="square" lIns="68570" tIns="34289" rIns="68570" bIns="34289" rtlCol="0">
              <a:spAutoFit/>
            </a:bodyPr>
            <a:lstStyle>
              <a:defPPr>
                <a:defRPr lang="en-US"/>
              </a:defPPr>
              <a:lvl1pPr algn="ctr">
                <a:defRPr sz="1400">
                  <a:solidFill>
                    <a:srgbClr val="686868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defTabSz="685800"/>
              <a:r>
                <a:rPr lang="en-US" sz="825" b="1" dirty="0">
                  <a:solidFill>
                    <a:prstClr val="black"/>
                  </a:solidFill>
                </a:rPr>
                <a:t>Partner of the year 2017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06324" y="975360"/>
            <a:ext cx="4626315" cy="3381878"/>
            <a:chOff x="114301" y="794888"/>
            <a:chExt cx="5086349" cy="371475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EF0FBE9-CE8A-45D0-8940-EF6533729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1" y="794888"/>
              <a:ext cx="5086349" cy="3714750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1502106" y="2526521"/>
              <a:ext cx="571500" cy="0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1485900" y="2400281"/>
              <a:ext cx="742950" cy="17145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05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66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5B26AC-D780-49B1-A97E-EDA81D066580}"/>
              </a:ext>
            </a:extLst>
          </p:cNvPr>
          <p:cNvSpPr txBox="1"/>
          <p:nvPr/>
        </p:nvSpPr>
        <p:spPr>
          <a:xfrm>
            <a:off x="323850" y="843510"/>
            <a:ext cx="849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ALIGNED TO OUR CUSTOMERS’ CLOUD TRANSFORMATION PURSUIT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067493-9CD6-4ECC-997F-BCBE0F186582}"/>
              </a:ext>
            </a:extLst>
          </p:cNvPr>
          <p:cNvGrpSpPr/>
          <p:nvPr/>
        </p:nvGrpSpPr>
        <p:grpSpPr>
          <a:xfrm>
            <a:off x="323850" y="1347580"/>
            <a:ext cx="8499418" cy="3455836"/>
            <a:chOff x="323850" y="1348224"/>
            <a:chExt cx="8499418" cy="345583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99AD2-5B55-49DF-964A-08646D2BE91D}"/>
                </a:ext>
              </a:extLst>
            </p:cNvPr>
            <p:cNvGrpSpPr/>
            <p:nvPr/>
          </p:nvGrpSpPr>
          <p:grpSpPr>
            <a:xfrm>
              <a:off x="323850" y="1348224"/>
              <a:ext cx="8499418" cy="3455836"/>
              <a:chOff x="323850" y="1348224"/>
              <a:chExt cx="8499418" cy="3455836"/>
            </a:xfrm>
          </p:grpSpPr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304D07AC-3439-4E3F-839E-D3CBE13BA02C}"/>
                  </a:ext>
                </a:extLst>
              </p:cNvPr>
              <p:cNvSpPr/>
              <p:nvPr/>
            </p:nvSpPr>
            <p:spPr>
              <a:xfrm rot="5400000">
                <a:off x="-180440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4" name="Arrow: Pentagon 23">
                <a:extLst>
                  <a:ext uri="{FF2B5EF4-FFF2-40B4-BE49-F238E27FC236}">
                    <a16:creationId xmlns:a16="http://schemas.microsoft.com/office/drawing/2014/main" id="{734FE5DA-C8E6-4D9A-8769-22F94960633F}"/>
                  </a:ext>
                </a:extLst>
              </p:cNvPr>
              <p:cNvSpPr/>
              <p:nvPr/>
            </p:nvSpPr>
            <p:spPr>
              <a:xfrm rot="5400000">
                <a:off x="1956749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5" name="Arrow: Pentagon 24">
                <a:extLst>
                  <a:ext uri="{FF2B5EF4-FFF2-40B4-BE49-F238E27FC236}">
                    <a16:creationId xmlns:a16="http://schemas.microsoft.com/office/drawing/2014/main" id="{2F01F99F-314A-49C6-AA62-9FC66A91204A}"/>
                  </a:ext>
                </a:extLst>
              </p:cNvPr>
              <p:cNvSpPr/>
              <p:nvPr/>
            </p:nvSpPr>
            <p:spPr>
              <a:xfrm rot="5400000">
                <a:off x="409393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26" name="Arrow: Pentagon 25">
                <a:extLst>
                  <a:ext uri="{FF2B5EF4-FFF2-40B4-BE49-F238E27FC236}">
                    <a16:creationId xmlns:a16="http://schemas.microsoft.com/office/drawing/2014/main" id="{3F3558A4-04F0-484C-9195-5143B226F1F6}"/>
                  </a:ext>
                </a:extLst>
              </p:cNvPr>
              <p:cNvSpPr/>
              <p:nvPr/>
            </p:nvSpPr>
            <p:spPr>
              <a:xfrm rot="5400000">
                <a:off x="6231128" y="2211920"/>
                <a:ext cx="3096430" cy="2087850"/>
              </a:xfrm>
              <a:prstGeom prst="homePlate">
                <a:avLst>
                  <a:gd name="adj" fmla="val 863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158E8B0-353D-4EE2-AABC-A8360F3DD0C3}"/>
                  </a:ext>
                </a:extLst>
              </p:cNvPr>
              <p:cNvSpPr/>
              <p:nvPr/>
            </p:nvSpPr>
            <p:spPr>
              <a:xfrm>
                <a:off x="1007775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5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9" name="Picture 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544019E2-0EC1-41A5-8705-E940896619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97775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F2AFD35-AECB-4AA2-B5D8-8799317E3527}"/>
                  </a:ext>
                </a:extLst>
              </p:cNvPr>
              <p:cNvSpPr/>
              <p:nvPr/>
            </p:nvSpPr>
            <p:spPr>
              <a:xfrm>
                <a:off x="741934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3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59" name="Picture 58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6358FE6-DAFE-4D4A-BEC9-5112676D12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9343" y="1448671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153CF844-0D36-45AD-842C-4FC0DE2F1FA6}"/>
                  </a:ext>
                </a:extLst>
              </p:cNvPr>
              <p:cNvSpPr/>
              <p:nvPr/>
            </p:nvSpPr>
            <p:spPr>
              <a:xfrm>
                <a:off x="3144964" y="1348224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2" name="Picture 6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D6341AB0-0136-4512-AC0A-73A0DBB86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34964" y="1438224"/>
                <a:ext cx="540000" cy="540000"/>
              </a:xfrm>
              <a:prstGeom prst="rect">
                <a:avLst/>
              </a:prstGeom>
            </p:spPr>
          </p:pic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C82BEF06-9949-46F4-B0BF-94635A5B11EE}"/>
                  </a:ext>
                </a:extLst>
              </p:cNvPr>
              <p:cNvSpPr/>
              <p:nvPr/>
            </p:nvSpPr>
            <p:spPr>
              <a:xfrm>
                <a:off x="5282153" y="1358671"/>
                <a:ext cx="720000" cy="72000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64" name="Picture 63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13F86628-8B79-4245-BECF-B5DA468019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72153" y="1448671"/>
                <a:ext cx="540000" cy="540000"/>
              </a:xfrm>
              <a:prstGeom prst="rect">
                <a:avLst/>
              </a:prstGeom>
            </p:spPr>
          </p:pic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1DB9539-220C-482E-AF2D-EECB28139AF2}"/>
                </a:ext>
              </a:extLst>
            </p:cNvPr>
            <p:cNvSpPr txBox="1"/>
            <p:nvPr/>
          </p:nvSpPr>
          <p:spPr>
            <a:xfrm>
              <a:off x="544473" y="2068338"/>
              <a:ext cx="16466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latin typeface="+mj-lt"/>
                </a:rPr>
                <a:t>CLOUD ENABLING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4F57AA3-579B-4765-9816-9D4B73312946}"/>
                </a:ext>
              </a:extLst>
            </p:cNvPr>
            <p:cNvSpPr txBox="1"/>
            <p:nvPr/>
          </p:nvSpPr>
          <p:spPr>
            <a:xfrm>
              <a:off x="2726546" y="2068338"/>
              <a:ext cx="15568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INSPIRED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F7F0849-E8C4-43AC-BD20-958A0E1FFADC}"/>
                </a:ext>
              </a:extLst>
            </p:cNvPr>
            <p:cNvSpPr txBox="1"/>
            <p:nvPr/>
          </p:nvSpPr>
          <p:spPr>
            <a:xfrm>
              <a:off x="5016020" y="2068338"/>
              <a:ext cx="12522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PURE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95A3BDE4-EDCF-4FA6-9ABC-CD6963F37ABB}"/>
                </a:ext>
              </a:extLst>
            </p:cNvPr>
            <p:cNvSpPr txBox="1"/>
            <p:nvPr/>
          </p:nvSpPr>
          <p:spPr>
            <a:xfrm>
              <a:off x="6918370" y="2068338"/>
              <a:ext cx="17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264">
                <a:defRPr/>
              </a:pPr>
              <a:r>
                <a:rPr lang="en-US" sz="1400" b="1" dirty="0">
                  <a:latin typeface="+mj-lt"/>
                </a:rPr>
                <a:t>CLOUD ENHANCED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9C46830-25BB-4049-AE24-764662BB5A74}"/>
                </a:ext>
              </a:extLst>
            </p:cNvPr>
            <p:cNvSpPr txBox="1"/>
            <p:nvPr/>
          </p:nvSpPr>
          <p:spPr>
            <a:xfrm>
              <a:off x="377775" y="2405582"/>
              <a:ext cx="1980000" cy="20390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DC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Hyper reach/Hyper scale transport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Oracle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FastConnect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ExpressRoute | </a:t>
              </a:r>
              <a:r>
                <a:rPr lang="en-IN" sz="8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DirectConnect</a:t>
              </a: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| Partner Interconnect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Software Defined Network services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 build</a:t>
              </a:r>
              <a:b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</a:br>
              <a:r>
                <a:rPr lang="en-IN" sz="8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Private | Hyperconverged | Enterprise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Security services for cloud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Migration and Implementation services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8E2F5B4-A516-4B05-A938-20DFE719CDD6}"/>
                </a:ext>
              </a:extLst>
            </p:cNvPr>
            <p:cNvSpPr txBox="1"/>
            <p:nvPr/>
          </p:nvSpPr>
          <p:spPr>
            <a:xfrm>
              <a:off x="2514964" y="2405582"/>
              <a:ext cx="19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Sify </a:t>
              </a:r>
              <a:r>
                <a:rPr lang="en-US" sz="1000" spc="-3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CloudInfinit</a:t>
              </a:r>
              <a:endParaRPr lang="en-US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Enterprise Multi-Tenant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Dedicated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Hosted SAP/S4 HANA</a:t>
              </a:r>
            </a:p>
            <a:p>
              <a:pPr marL="266700" lvl="1" indent="-84138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 Stack as a 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Edge Connect Services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SD-WAN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Collaboration services on Cloud</a:t>
              </a:r>
              <a:endParaRPr lang="en-IN" sz="1000" spc="-3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E038E24-5A31-4851-A514-C9FBA1415A51}"/>
                </a:ext>
              </a:extLst>
            </p:cNvPr>
            <p:cNvSpPr txBox="1"/>
            <p:nvPr/>
          </p:nvSpPr>
          <p:spPr>
            <a:xfrm>
              <a:off x="4652153" y="2405582"/>
              <a:ext cx="198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AWS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Azure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OCI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GCP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IN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Multi Cloud Management platform &amp; services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3E8626E-4DED-463D-8506-4D0E7FEDE9FF}"/>
                </a:ext>
              </a:extLst>
            </p:cNvPr>
            <p:cNvSpPr txBox="1"/>
            <p:nvPr/>
          </p:nvSpPr>
          <p:spPr>
            <a:xfrm>
              <a:off x="6789343" y="2405582"/>
              <a:ext cx="1980000" cy="1592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Modern Applications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Kubernetes-as-a-Service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AI/ML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cs typeface="Calibri" panose="020F0502020204030204" pitchFamily="34" charset="0"/>
                </a:rPr>
                <a:t>Forum</a:t>
              </a: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 DIGITAL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HCM Digital (iTest)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Learning Management 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Internet-of-Things (IOT)</a:t>
              </a:r>
            </a:p>
            <a:p>
              <a:pPr marL="143993" indent="-143993" defTabSz="914264">
                <a:spcAft>
                  <a:spcPts val="300"/>
                </a:spcAft>
                <a:buFont typeface="Wingdings" panose="05000000000000000000" pitchFamily="2" charset="2"/>
                <a:buChar char="§"/>
                <a:defRPr/>
              </a:pPr>
              <a:r>
                <a:rPr lang="en-US" sz="1000" spc="-3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anose="020F0502020204030204" pitchFamily="34" charset="0"/>
                </a:rPr>
                <a:t>Industry Solution-as-a-Service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4337A343-02CC-4356-8C97-4289B931BCD8}"/>
              </a:ext>
            </a:extLst>
          </p:cNvPr>
          <p:cNvSpPr txBox="1"/>
          <p:nvPr/>
        </p:nvSpPr>
        <p:spPr>
          <a:xfrm>
            <a:off x="386789" y="372052"/>
            <a:ext cx="235035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3200" b="1" spc="-1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cloud@core</a:t>
            </a:r>
            <a:endParaRPr lang="en-US" sz="3200" b="1" spc="-1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9CD82E-0016-4C0E-9A5B-7FC3B11F7824}"/>
              </a:ext>
            </a:extLst>
          </p:cNvPr>
          <p:cNvSpPr txBox="1"/>
          <p:nvPr/>
        </p:nvSpPr>
        <p:spPr>
          <a:xfrm>
            <a:off x="2555776" y="435922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TM</a:t>
            </a:r>
          </a:p>
        </p:txBody>
      </p:sp>
    </p:spTree>
    <p:extLst>
      <p:ext uri="{BB962C8B-B14F-4D97-AF65-F5344CB8AC3E}">
        <p14:creationId xmlns:p14="http://schemas.microsoft.com/office/powerpoint/2010/main" val="396715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0" y="0"/>
            <a:ext cx="9167301" cy="5151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744020"/>
            <a:ext cx="9140626" cy="239948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272072"/>
            <a:ext cx="4376738" cy="1200318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bg1"/>
                </a:solidFill>
              </a:rPr>
              <a:t>DATA CENTER AND CLOUD TRANSFORMATION CAPABILITIES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/>
          <a:srcRect r="25814"/>
          <a:stretch/>
        </p:blipFill>
        <p:spPr>
          <a:xfrm>
            <a:off x="5231440" y="0"/>
            <a:ext cx="3912560" cy="514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/>
          <a:stretch/>
        </p:blipFill>
        <p:spPr>
          <a:xfrm>
            <a:off x="6399880" y="3526943"/>
            <a:ext cx="2082589" cy="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49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91430"/>
            <a:ext cx="7538400" cy="646321"/>
          </a:xfrm>
        </p:spPr>
        <p:txBody>
          <a:bodyPr/>
          <a:lstStyle/>
          <a:p>
            <a:r>
              <a:rPr lang="en-IN" dirty="0"/>
              <a:t>Data Center and Cloud Services Driven Infrastructure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9" name="Rounded Rectangle 38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39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>
            <a:spLocks noChangeAspect="1"/>
          </p:cNvSpPr>
          <p:nvPr/>
        </p:nvSpPr>
        <p:spPr>
          <a:xfrm>
            <a:off x="6316425" y="3195335"/>
            <a:ext cx="2370376" cy="1162093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ft Brace 45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ft Brace 47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825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4466780" y="1129125"/>
            <a:ext cx="1853636" cy="1714463"/>
          </a:xfrm>
          <a:prstGeom prst="roundRect">
            <a:avLst/>
          </a:prstGeom>
          <a:solidFill>
            <a:srgbClr val="0070C0"/>
          </a:solidFill>
          <a:ln w="2286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15186" y="1124139"/>
            <a:ext cx="1853636" cy="1714463"/>
          </a:xfrm>
          <a:prstGeom prst="roundRect">
            <a:avLst/>
          </a:prstGeom>
          <a:solidFill>
            <a:schemeClr val="accent4"/>
          </a:solidFill>
          <a:ln w="2286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615186" y="2910766"/>
            <a:ext cx="1853636" cy="1714463"/>
          </a:xfrm>
          <a:prstGeom prst="roundRect">
            <a:avLst/>
          </a:prstGeom>
          <a:solidFill>
            <a:srgbClr val="679A9A"/>
          </a:solidFill>
          <a:ln w="2286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468822" y="2903030"/>
            <a:ext cx="1853636" cy="1714463"/>
          </a:xfrm>
          <a:prstGeom prst="roundRect">
            <a:avLst/>
          </a:prstGeom>
          <a:solidFill>
            <a:schemeClr val="accent2"/>
          </a:solidFill>
          <a:ln w="2286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55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le 56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ounded Rectangle 57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ounded Rectangle 58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05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2743200" y="324987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4BAC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IT and technology integration experience</a:t>
            </a:r>
            <a:endParaRPr lang="en-ZA" sz="1050" b="1" dirty="0">
              <a:solidFill>
                <a:srgbClr val="4BAC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2863642" y="1364683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8064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center experience</a:t>
            </a:r>
            <a:endParaRPr lang="en-ZA" sz="1050" b="1" dirty="0">
              <a:solidFill>
                <a:srgbClr val="8064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4597381" y="3195334"/>
            <a:ext cx="1596518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F796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experience</a:t>
            </a:r>
            <a:endParaRPr lang="en-ZA" sz="1050" b="1" dirty="0">
              <a:solidFill>
                <a:srgbClr val="F796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C050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experience</a:t>
            </a:r>
            <a:endParaRPr lang="en-ZA" sz="1050" b="1" dirty="0">
              <a:solidFill>
                <a:srgbClr val="C0504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6"/>
            <a:ext cx="167400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Over 250 man-years of experience in Data Centre build &amp; operations</a:t>
            </a:r>
            <a:endParaRPr lang="en-US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9984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Designed and built 12 Tier III DC’s in India with 2 lakhs + sq. ft. </a:t>
            </a: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Hosting major Enterprises, Govt, PSU, Global Cloud and Content Providers</a:t>
            </a: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5A66ADE-74E8-4B0B-B84F-8A784B8E1CFD}"/>
              </a:ext>
            </a:extLst>
          </p:cNvPr>
          <p:cNvSpPr txBox="1"/>
          <p:nvPr/>
        </p:nvSpPr>
        <p:spPr>
          <a:xfrm>
            <a:off x="514350" y="3823081"/>
            <a:ext cx="1816395" cy="33483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 house team of 400+ skilled and certified resources to deliver projects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242650"/>
            <a:ext cx="1857230" cy="4850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Extensive experience in delivering end-to-end Data Centre services from design, implementation, operations</a:t>
            </a:r>
          </a:p>
          <a:p>
            <a:pPr marL="128588" indent="-128588" defTabSz="685800">
              <a:buClr>
                <a:srgbClr val="4BACC6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84337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Own Cloud Orchestration &amp; Management IP which is hosting 300+ customers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946648"/>
            <a:ext cx="1827518" cy="3637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 </a:t>
            </a: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Implemented Hybrid Managed Cloud for 100+ organizations</a:t>
            </a:r>
          </a:p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endParaRPr lang="en-IN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45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Experience of providing IAAS/PAAS/DRAAS (300+ customers) on our Sify Cloudinfinit platform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4850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Our Cloud services offer industry-leading SLAs with guaranteed 99.95% uptime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788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388500"/>
            <a:ext cx="1827518" cy="24250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788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MeitY certified CSP, STQC audit completed</a:t>
            </a:r>
          </a:p>
        </p:txBody>
      </p:sp>
    </p:spTree>
    <p:extLst>
      <p:ext uri="{BB962C8B-B14F-4D97-AF65-F5344CB8AC3E}">
        <p14:creationId xmlns:p14="http://schemas.microsoft.com/office/powerpoint/2010/main" val="2344674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92674" y="951548"/>
            <a:ext cx="3936063" cy="813401"/>
            <a:chOff x="4992674" y="951548"/>
            <a:chExt cx="3936063" cy="813401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9D6E315-BD96-4E74-AA3D-F67FC042411E}"/>
                </a:ext>
              </a:extLst>
            </p:cNvPr>
            <p:cNvSpPr txBox="1"/>
            <p:nvPr/>
          </p:nvSpPr>
          <p:spPr>
            <a:xfrm>
              <a:off x="7028837" y="951548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9C4242CA-6CDE-4CF8-9C85-91289AD315A2}"/>
                </a:ext>
              </a:extLst>
            </p:cNvPr>
            <p:cNvSpPr txBox="1"/>
            <p:nvPr/>
          </p:nvSpPr>
          <p:spPr>
            <a:xfrm>
              <a:off x="7018177" y="1116348"/>
              <a:ext cx="1910560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Discovery &amp; Assessment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ROI Analysis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 Roadmap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1" name="Freeform 4">
              <a:extLst>
                <a:ext uri="{FF2B5EF4-FFF2-40B4-BE49-F238E27FC236}">
                  <a16:creationId xmlns:a16="http://schemas.microsoft.com/office/drawing/2014/main" id="{DEF28D84-FE1E-43E3-9074-268AB7ED4136}"/>
                </a:ext>
              </a:extLst>
            </p:cNvPr>
            <p:cNvSpPr/>
            <p:nvPr/>
          </p:nvSpPr>
          <p:spPr>
            <a:xfrm>
              <a:off x="4992674" y="1316541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970BC842-941A-4889-AA24-BFEAF996B63B}"/>
                </a:ext>
              </a:extLst>
            </p:cNvPr>
            <p:cNvSpPr txBox="1"/>
            <p:nvPr/>
          </p:nvSpPr>
          <p:spPr>
            <a:xfrm>
              <a:off x="5521749" y="960806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0AAA8AAD-28DE-4A53-95C7-C96C70E532C5}"/>
                </a:ext>
              </a:extLst>
            </p:cNvPr>
            <p:cNvSpPr txBox="1"/>
            <p:nvPr/>
          </p:nvSpPr>
          <p:spPr>
            <a:xfrm>
              <a:off x="5541891" y="1116315"/>
              <a:ext cx="1358064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Right Fit IT Strategy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Optimized IT and OPS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17792" y="941477"/>
            <a:ext cx="2771631" cy="745827"/>
            <a:chOff x="1117792" y="941477"/>
            <a:chExt cx="2771631" cy="745827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46EE9A56-5D86-4B11-9B6A-AAD4EA7956C2}"/>
                </a:ext>
              </a:extLst>
            </p:cNvPr>
            <p:cNvSpPr txBox="1"/>
            <p:nvPr/>
          </p:nvSpPr>
          <p:spPr>
            <a:xfrm>
              <a:off x="1117792" y="960882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220A901-BD18-41CA-AB55-8DAFFA790C68}"/>
                </a:ext>
              </a:extLst>
            </p:cNvPr>
            <p:cNvSpPr txBox="1"/>
            <p:nvPr/>
          </p:nvSpPr>
          <p:spPr>
            <a:xfrm>
              <a:off x="2554985" y="94147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4CB03BF-5469-4824-80D5-11E1494F6565}"/>
                </a:ext>
              </a:extLst>
            </p:cNvPr>
            <p:cNvSpPr txBox="1"/>
            <p:nvPr/>
          </p:nvSpPr>
          <p:spPr>
            <a:xfrm>
              <a:off x="1136086" y="1109386"/>
              <a:ext cx="154996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Application as Service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Business Aligned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Pay per use model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2F9F4B93-AB26-478D-9EF2-8CFBB45ED920}"/>
                </a:ext>
              </a:extLst>
            </p:cNvPr>
            <p:cNvSpPr txBox="1"/>
            <p:nvPr/>
          </p:nvSpPr>
          <p:spPr>
            <a:xfrm>
              <a:off x="2567786" y="1087140"/>
              <a:ext cx="92956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SAP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Microsoft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Oracle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Sify Apps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13" name="Freeform 66">
              <a:extLst>
                <a:ext uri="{FF2B5EF4-FFF2-40B4-BE49-F238E27FC236}">
                  <a16:creationId xmlns:a16="http://schemas.microsoft.com/office/drawing/2014/main" id="{B7F5918E-5CA3-46CF-B9C6-C1F8858B9D8E}"/>
                </a:ext>
              </a:extLst>
            </p:cNvPr>
            <p:cNvSpPr/>
            <p:nvPr/>
          </p:nvSpPr>
          <p:spPr>
            <a:xfrm flipH="1">
              <a:off x="3317923" y="1161095"/>
              <a:ext cx="571500" cy="448408"/>
            </a:xfrm>
            <a:custGeom>
              <a:avLst/>
              <a:gdLst>
                <a:gd name="connsiteX0" fmla="*/ 0 w 571500"/>
                <a:gd name="connsiteY0" fmla="*/ 448408 h 448408"/>
                <a:gd name="connsiteX1" fmla="*/ 0 w 571500"/>
                <a:gd name="connsiteY1" fmla="*/ 0 h 448408"/>
                <a:gd name="connsiteX2" fmla="*/ 571500 w 571500"/>
                <a:gd name="connsiteY2" fmla="*/ 0 h 44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0" h="448408">
                  <a:moveTo>
                    <a:pt x="0" y="448408"/>
                  </a:moveTo>
                  <a:lnTo>
                    <a:pt x="0" y="0"/>
                  </a:lnTo>
                  <a:lnTo>
                    <a:pt x="571500" y="0"/>
                  </a:lnTo>
                </a:path>
              </a:pathLst>
            </a:custGeom>
            <a:noFill/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Data Center Transformation Framework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ADC6768B-5FF6-44E7-919D-B847FA5A34F2}"/>
              </a:ext>
            </a:extLst>
          </p:cNvPr>
          <p:cNvSpPr/>
          <p:nvPr/>
        </p:nvSpPr>
        <p:spPr>
          <a:xfrm>
            <a:off x="3891204" y="2120685"/>
            <a:ext cx="1186990" cy="11869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3" name="Group 5">
            <a:extLst>
              <a:ext uri="{FF2B5EF4-FFF2-40B4-BE49-F238E27FC236}">
                <a16:creationId xmlns:a16="http://schemas.microsoft.com/office/drawing/2014/main" id="{8BD602C9-627A-484C-8476-7DC90AB945FD}"/>
              </a:ext>
            </a:extLst>
          </p:cNvPr>
          <p:cNvGrpSpPr/>
          <p:nvPr/>
        </p:nvGrpSpPr>
        <p:grpSpPr>
          <a:xfrm>
            <a:off x="4800099" y="2884068"/>
            <a:ext cx="3949963" cy="1862701"/>
            <a:chOff x="4906963" y="2714627"/>
            <a:chExt cx="3949963" cy="1862701"/>
          </a:xfrm>
        </p:grpSpPr>
        <p:sp>
          <p:nvSpPr>
            <p:cNvPr id="75" name="Freeform 10">
              <a:extLst>
                <a:ext uri="{FF2B5EF4-FFF2-40B4-BE49-F238E27FC236}">
                  <a16:creationId xmlns:a16="http://schemas.microsoft.com/office/drawing/2014/main" id="{1E930CD0-16CE-4234-A8B0-03ABE33D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6963" y="2714627"/>
              <a:ext cx="993775" cy="1036638"/>
            </a:xfrm>
            <a:custGeom>
              <a:avLst/>
              <a:gdLst>
                <a:gd name="T0" fmla="*/ 239 w 686"/>
                <a:gd name="T1" fmla="*/ 0 h 715"/>
                <a:gd name="T2" fmla="*/ 199 w 686"/>
                <a:gd name="T3" fmla="*/ 31 h 715"/>
                <a:gd name="T4" fmla="*/ 31 w 686"/>
                <a:gd name="T5" fmla="*/ 265 h 715"/>
                <a:gd name="T6" fmla="*/ 15 w 686"/>
                <a:gd name="T7" fmla="*/ 323 h 715"/>
                <a:gd name="T8" fmla="*/ 72 w 686"/>
                <a:gd name="T9" fmla="*/ 441 h 715"/>
                <a:gd name="T10" fmla="*/ 89 w 686"/>
                <a:gd name="T11" fmla="*/ 484 h 715"/>
                <a:gd name="T12" fmla="*/ 85 w 686"/>
                <a:gd name="T13" fmla="*/ 489 h 715"/>
                <a:gd name="T14" fmla="*/ 67 w 686"/>
                <a:gd name="T15" fmla="*/ 495 h 715"/>
                <a:gd name="T16" fmla="*/ 58 w 686"/>
                <a:gd name="T17" fmla="*/ 493 h 715"/>
                <a:gd name="T18" fmla="*/ 43 w 686"/>
                <a:gd name="T19" fmla="*/ 482 h 715"/>
                <a:gd name="T20" fmla="*/ 28 w 686"/>
                <a:gd name="T21" fmla="*/ 478 h 715"/>
                <a:gd name="T22" fmla="*/ 4 w 686"/>
                <a:gd name="T23" fmla="*/ 498 h 715"/>
                <a:gd name="T24" fmla="*/ 13 w 686"/>
                <a:gd name="T25" fmla="*/ 553 h 715"/>
                <a:gd name="T26" fmla="*/ 51 w 686"/>
                <a:gd name="T27" fmla="*/ 593 h 715"/>
                <a:gd name="T28" fmla="*/ 63 w 686"/>
                <a:gd name="T29" fmla="*/ 596 h 715"/>
                <a:gd name="T30" fmla="*/ 87 w 686"/>
                <a:gd name="T31" fmla="*/ 572 h 715"/>
                <a:gd name="T32" fmla="*/ 88 w 686"/>
                <a:gd name="T33" fmla="*/ 554 h 715"/>
                <a:gd name="T34" fmla="*/ 107 w 686"/>
                <a:gd name="T35" fmla="*/ 535 h 715"/>
                <a:gd name="T36" fmla="*/ 111 w 686"/>
                <a:gd name="T37" fmla="*/ 534 h 715"/>
                <a:gd name="T38" fmla="*/ 114 w 686"/>
                <a:gd name="T39" fmla="*/ 534 h 715"/>
                <a:gd name="T40" fmla="*/ 138 w 686"/>
                <a:gd name="T41" fmla="*/ 574 h 715"/>
                <a:gd name="T42" fmla="*/ 197 w 686"/>
                <a:gd name="T43" fmla="*/ 693 h 715"/>
                <a:gd name="T44" fmla="*/ 231 w 686"/>
                <a:gd name="T45" fmla="*/ 715 h 715"/>
                <a:gd name="T46" fmla="*/ 250 w 686"/>
                <a:gd name="T47" fmla="*/ 709 h 715"/>
                <a:gd name="T48" fmla="*/ 680 w 686"/>
                <a:gd name="T49" fmla="*/ 136 h 715"/>
                <a:gd name="T50" fmla="*/ 650 w 686"/>
                <a:gd name="T51" fmla="*/ 88 h 715"/>
                <a:gd name="T52" fmla="*/ 553 w 686"/>
                <a:gd name="T53" fmla="*/ 67 h 715"/>
                <a:gd name="T54" fmla="*/ 538 w 686"/>
                <a:gd name="T55" fmla="*/ 65 h 715"/>
                <a:gd name="T56" fmla="*/ 524 w 686"/>
                <a:gd name="T57" fmla="*/ 79 h 715"/>
                <a:gd name="T58" fmla="*/ 524 w 686"/>
                <a:gd name="T59" fmla="*/ 102 h 715"/>
                <a:gd name="T60" fmla="*/ 498 w 686"/>
                <a:gd name="T61" fmla="*/ 136 h 715"/>
                <a:gd name="T62" fmla="*/ 454 w 686"/>
                <a:gd name="T63" fmla="*/ 146 h 715"/>
                <a:gd name="T64" fmla="*/ 425 w 686"/>
                <a:gd name="T65" fmla="*/ 143 h 715"/>
                <a:gd name="T66" fmla="*/ 362 w 686"/>
                <a:gd name="T67" fmla="*/ 107 h 715"/>
                <a:gd name="T68" fmla="*/ 352 w 686"/>
                <a:gd name="T69" fmla="*/ 64 h 715"/>
                <a:gd name="T70" fmla="*/ 362 w 686"/>
                <a:gd name="T71" fmla="*/ 44 h 715"/>
                <a:gd name="T72" fmla="*/ 341 w 686"/>
                <a:gd name="T73" fmla="*/ 21 h 715"/>
                <a:gd name="T74" fmla="*/ 247 w 686"/>
                <a:gd name="T75" fmla="*/ 0 h 715"/>
                <a:gd name="T76" fmla="*/ 239 w 686"/>
                <a:gd name="T77" fmla="*/ 0 h 7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86" h="715">
                  <a:moveTo>
                    <a:pt x="239" y="0"/>
                  </a:moveTo>
                  <a:cubicBezTo>
                    <a:pt x="220" y="0"/>
                    <a:pt x="204" y="12"/>
                    <a:pt x="199" y="31"/>
                  </a:cubicBezTo>
                  <a:cubicBezTo>
                    <a:pt x="170" y="126"/>
                    <a:pt x="110" y="208"/>
                    <a:pt x="31" y="265"/>
                  </a:cubicBezTo>
                  <a:cubicBezTo>
                    <a:pt x="13" y="278"/>
                    <a:pt x="5" y="303"/>
                    <a:pt x="15" y="323"/>
                  </a:cubicBezTo>
                  <a:cubicBezTo>
                    <a:pt x="72" y="441"/>
                    <a:pt x="72" y="441"/>
                    <a:pt x="72" y="441"/>
                  </a:cubicBezTo>
                  <a:cubicBezTo>
                    <a:pt x="82" y="460"/>
                    <a:pt x="90" y="480"/>
                    <a:pt x="89" y="484"/>
                  </a:cubicBezTo>
                  <a:cubicBezTo>
                    <a:pt x="88" y="486"/>
                    <a:pt x="87" y="488"/>
                    <a:pt x="85" y="489"/>
                  </a:cubicBezTo>
                  <a:cubicBezTo>
                    <a:pt x="79" y="492"/>
                    <a:pt x="73" y="495"/>
                    <a:pt x="67" y="495"/>
                  </a:cubicBezTo>
                  <a:cubicBezTo>
                    <a:pt x="64" y="495"/>
                    <a:pt x="61" y="494"/>
                    <a:pt x="58" y="493"/>
                  </a:cubicBezTo>
                  <a:cubicBezTo>
                    <a:pt x="53" y="490"/>
                    <a:pt x="48" y="486"/>
                    <a:pt x="43" y="482"/>
                  </a:cubicBezTo>
                  <a:cubicBezTo>
                    <a:pt x="38" y="479"/>
                    <a:pt x="33" y="478"/>
                    <a:pt x="28" y="478"/>
                  </a:cubicBezTo>
                  <a:cubicBezTo>
                    <a:pt x="17" y="478"/>
                    <a:pt x="7" y="485"/>
                    <a:pt x="4" y="498"/>
                  </a:cubicBezTo>
                  <a:cubicBezTo>
                    <a:pt x="0" y="516"/>
                    <a:pt x="5" y="536"/>
                    <a:pt x="13" y="553"/>
                  </a:cubicBezTo>
                  <a:cubicBezTo>
                    <a:pt x="21" y="570"/>
                    <a:pt x="34" y="586"/>
                    <a:pt x="51" y="593"/>
                  </a:cubicBezTo>
                  <a:cubicBezTo>
                    <a:pt x="55" y="595"/>
                    <a:pt x="59" y="596"/>
                    <a:pt x="63" y="596"/>
                  </a:cubicBezTo>
                  <a:cubicBezTo>
                    <a:pt x="75" y="596"/>
                    <a:pt x="86" y="586"/>
                    <a:pt x="87" y="572"/>
                  </a:cubicBezTo>
                  <a:cubicBezTo>
                    <a:pt x="88" y="566"/>
                    <a:pt x="87" y="560"/>
                    <a:pt x="88" y="554"/>
                  </a:cubicBezTo>
                  <a:cubicBezTo>
                    <a:pt x="90" y="543"/>
                    <a:pt x="98" y="539"/>
                    <a:pt x="107" y="535"/>
                  </a:cubicBezTo>
                  <a:cubicBezTo>
                    <a:pt x="108" y="534"/>
                    <a:pt x="110" y="534"/>
                    <a:pt x="111" y="534"/>
                  </a:cubicBezTo>
                  <a:cubicBezTo>
                    <a:pt x="112" y="534"/>
                    <a:pt x="113" y="534"/>
                    <a:pt x="114" y="534"/>
                  </a:cubicBezTo>
                  <a:cubicBezTo>
                    <a:pt x="118" y="536"/>
                    <a:pt x="128" y="554"/>
                    <a:pt x="138" y="574"/>
                  </a:cubicBezTo>
                  <a:cubicBezTo>
                    <a:pt x="197" y="693"/>
                    <a:pt x="197" y="693"/>
                    <a:pt x="197" y="693"/>
                  </a:cubicBezTo>
                  <a:cubicBezTo>
                    <a:pt x="204" y="707"/>
                    <a:pt x="217" y="715"/>
                    <a:pt x="231" y="715"/>
                  </a:cubicBezTo>
                  <a:cubicBezTo>
                    <a:pt x="237" y="715"/>
                    <a:pt x="244" y="713"/>
                    <a:pt x="250" y="709"/>
                  </a:cubicBezTo>
                  <a:cubicBezTo>
                    <a:pt x="461" y="584"/>
                    <a:pt x="618" y="379"/>
                    <a:pt x="680" y="136"/>
                  </a:cubicBezTo>
                  <a:cubicBezTo>
                    <a:pt x="686" y="114"/>
                    <a:pt x="672" y="93"/>
                    <a:pt x="650" y="88"/>
                  </a:cubicBezTo>
                  <a:cubicBezTo>
                    <a:pt x="553" y="67"/>
                    <a:pt x="553" y="67"/>
                    <a:pt x="553" y="67"/>
                  </a:cubicBezTo>
                  <a:cubicBezTo>
                    <a:pt x="547" y="66"/>
                    <a:pt x="542" y="65"/>
                    <a:pt x="538" y="65"/>
                  </a:cubicBezTo>
                  <a:cubicBezTo>
                    <a:pt x="527" y="65"/>
                    <a:pt x="522" y="70"/>
                    <a:pt x="524" y="79"/>
                  </a:cubicBezTo>
                  <a:cubicBezTo>
                    <a:pt x="526" y="86"/>
                    <a:pt x="526" y="94"/>
                    <a:pt x="524" y="102"/>
                  </a:cubicBezTo>
                  <a:cubicBezTo>
                    <a:pt x="521" y="116"/>
                    <a:pt x="512" y="129"/>
                    <a:pt x="498" y="136"/>
                  </a:cubicBezTo>
                  <a:cubicBezTo>
                    <a:pt x="485" y="143"/>
                    <a:pt x="470" y="146"/>
                    <a:pt x="454" y="146"/>
                  </a:cubicBezTo>
                  <a:cubicBezTo>
                    <a:pt x="445" y="146"/>
                    <a:pt x="435" y="145"/>
                    <a:pt x="425" y="143"/>
                  </a:cubicBezTo>
                  <a:cubicBezTo>
                    <a:pt x="399" y="137"/>
                    <a:pt x="376" y="125"/>
                    <a:pt x="362" y="107"/>
                  </a:cubicBezTo>
                  <a:cubicBezTo>
                    <a:pt x="353" y="94"/>
                    <a:pt x="349" y="79"/>
                    <a:pt x="352" y="64"/>
                  </a:cubicBezTo>
                  <a:cubicBezTo>
                    <a:pt x="354" y="57"/>
                    <a:pt x="357" y="50"/>
                    <a:pt x="362" y="44"/>
                  </a:cubicBezTo>
                  <a:cubicBezTo>
                    <a:pt x="370" y="34"/>
                    <a:pt x="362" y="26"/>
                    <a:pt x="341" y="21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5" y="0"/>
                    <a:pt x="242" y="0"/>
                    <a:pt x="239" y="0"/>
                  </a:cubicBezTo>
                </a:path>
              </a:pathLst>
            </a:custGeom>
            <a:solidFill>
              <a:srgbClr val="CBC1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5D6F1B8-EB09-45C3-B4AF-2838AC9703A0}"/>
                </a:ext>
              </a:extLst>
            </p:cNvPr>
            <p:cNvSpPr txBox="1"/>
            <p:nvPr/>
          </p:nvSpPr>
          <p:spPr>
            <a:xfrm>
              <a:off x="4948301" y="3017423"/>
              <a:ext cx="90281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Infrastructure 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as a Service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3228A46-76B4-4B85-BE4A-0D6EC52A712F}"/>
                </a:ext>
              </a:extLst>
            </p:cNvPr>
            <p:cNvSpPr txBox="1"/>
            <p:nvPr/>
          </p:nvSpPr>
          <p:spPr>
            <a:xfrm>
              <a:off x="6466183" y="3168429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571EAE5-DA25-4C56-8578-7294665F65D4}"/>
                </a:ext>
              </a:extLst>
            </p:cNvPr>
            <p:cNvSpPr txBox="1"/>
            <p:nvPr/>
          </p:nvSpPr>
          <p:spPr>
            <a:xfrm>
              <a:off x="7439764" y="316466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E2FC33A8-3983-4778-890B-B7916AA5899E}"/>
                </a:ext>
              </a:extLst>
            </p:cNvPr>
            <p:cNvSpPr txBox="1"/>
            <p:nvPr/>
          </p:nvSpPr>
          <p:spPr>
            <a:xfrm>
              <a:off x="6486325" y="3323938"/>
              <a:ext cx="942887" cy="4732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Future Ready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Consumption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3366E97-4D27-4A4D-A707-F84917EC037E}"/>
                </a:ext>
              </a:extLst>
            </p:cNvPr>
            <p:cNvSpPr txBox="1"/>
            <p:nvPr/>
          </p:nvSpPr>
          <p:spPr>
            <a:xfrm>
              <a:off x="7422064" y="3342375"/>
              <a:ext cx="1434862" cy="12349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Private Cloud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Enterprise Cloud</a:t>
              </a:r>
            </a:p>
            <a:p>
              <a:pPr marL="290499" lvl="3" indent="-109532" defTabSz="914378">
                <a:buFont typeface="Courier New" panose="02070309020205020404" pitchFamily="49" charset="0"/>
                <a:buChar char="o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AWS/Azure/ CI</a:t>
              </a:r>
            </a:p>
            <a:p>
              <a:pPr marL="211128" lvl="2" indent="-96833" defTabSz="914378">
                <a:buFont typeface="Wingdings" panose="05000000000000000000" pitchFamily="2" charset="2"/>
                <a:buChar char="§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Hybrid IT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Backup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Acceleration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DC Security </a:t>
              </a:r>
            </a:p>
            <a:p>
              <a:pPr marL="114294" lvl="1" indent="-114294" defTabSz="914378">
                <a:buFont typeface="Arial" panose="020B0604020202020204" pitchFamily="34" charset="0"/>
                <a:buChar char="•"/>
              </a:pP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1" name="Freeform 24">
              <a:extLst>
                <a:ext uri="{FF2B5EF4-FFF2-40B4-BE49-F238E27FC236}">
                  <a16:creationId xmlns:a16="http://schemas.microsoft.com/office/drawing/2014/main" id="{302A089F-6B53-42FE-BCEA-C106649259E6}"/>
                </a:ext>
              </a:extLst>
            </p:cNvPr>
            <p:cNvSpPr/>
            <p:nvPr/>
          </p:nvSpPr>
          <p:spPr>
            <a:xfrm>
              <a:off x="5583115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82" name="Group 15">
            <a:extLst>
              <a:ext uri="{FF2B5EF4-FFF2-40B4-BE49-F238E27FC236}">
                <a16:creationId xmlns:a16="http://schemas.microsoft.com/office/drawing/2014/main" id="{796F94BB-89F2-4DE7-9A73-C998A430B51E}"/>
              </a:ext>
            </a:extLst>
          </p:cNvPr>
          <p:cNvGrpSpPr/>
          <p:nvPr/>
        </p:nvGrpSpPr>
        <p:grpSpPr>
          <a:xfrm>
            <a:off x="2945152" y="3329736"/>
            <a:ext cx="3130006" cy="1449513"/>
            <a:chOff x="3052015" y="3170238"/>
            <a:chExt cx="3130006" cy="1449513"/>
          </a:xfrm>
        </p:grpSpPr>
        <p:sp>
          <p:nvSpPr>
            <p:cNvPr id="83" name="Freeform 9">
              <a:extLst>
                <a:ext uri="{FF2B5EF4-FFF2-40B4-BE49-F238E27FC236}">
                  <a16:creationId xmlns:a16="http://schemas.microsoft.com/office/drawing/2014/main" id="{E139BBCF-C3AB-4A3F-8673-4E8153727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014" y="3170238"/>
              <a:ext cx="1133475" cy="763588"/>
            </a:xfrm>
            <a:custGeom>
              <a:avLst/>
              <a:gdLst>
                <a:gd name="T0" fmla="*/ 553 w 783"/>
                <a:gd name="T1" fmla="*/ 0 h 527"/>
                <a:gd name="T2" fmla="*/ 537 w 783"/>
                <a:gd name="T3" fmla="*/ 3 h 527"/>
                <a:gd name="T4" fmla="*/ 375 w 783"/>
                <a:gd name="T5" fmla="*/ 35 h 527"/>
                <a:gd name="T6" fmla="*/ 370 w 783"/>
                <a:gd name="T7" fmla="*/ 35 h 527"/>
                <a:gd name="T8" fmla="*/ 248 w 783"/>
                <a:gd name="T9" fmla="*/ 18 h 527"/>
                <a:gd name="T10" fmla="*/ 235 w 783"/>
                <a:gd name="T11" fmla="*/ 17 h 527"/>
                <a:gd name="T12" fmla="*/ 193 w 783"/>
                <a:gd name="T13" fmla="*/ 42 h 527"/>
                <a:gd name="T14" fmla="*/ 137 w 783"/>
                <a:gd name="T15" fmla="*/ 160 h 527"/>
                <a:gd name="T16" fmla="*/ 114 w 783"/>
                <a:gd name="T17" fmla="*/ 200 h 527"/>
                <a:gd name="T18" fmla="*/ 111 w 783"/>
                <a:gd name="T19" fmla="*/ 201 h 527"/>
                <a:gd name="T20" fmla="*/ 107 w 783"/>
                <a:gd name="T21" fmla="*/ 200 h 527"/>
                <a:gd name="T22" fmla="*/ 88 w 783"/>
                <a:gd name="T23" fmla="*/ 182 h 527"/>
                <a:gd name="T24" fmla="*/ 86 w 783"/>
                <a:gd name="T25" fmla="*/ 163 h 527"/>
                <a:gd name="T26" fmla="*/ 62 w 783"/>
                <a:gd name="T27" fmla="*/ 140 h 527"/>
                <a:gd name="T28" fmla="*/ 50 w 783"/>
                <a:gd name="T29" fmla="*/ 143 h 527"/>
                <a:gd name="T30" fmla="*/ 13 w 783"/>
                <a:gd name="T31" fmla="*/ 184 h 527"/>
                <a:gd name="T32" fmla="*/ 5 w 783"/>
                <a:gd name="T33" fmla="*/ 239 h 527"/>
                <a:gd name="T34" fmla="*/ 29 w 783"/>
                <a:gd name="T35" fmla="*/ 259 h 527"/>
                <a:gd name="T36" fmla="*/ 44 w 783"/>
                <a:gd name="T37" fmla="*/ 254 h 527"/>
                <a:gd name="T38" fmla="*/ 59 w 783"/>
                <a:gd name="T39" fmla="*/ 243 h 527"/>
                <a:gd name="T40" fmla="*/ 69 w 783"/>
                <a:gd name="T41" fmla="*/ 241 h 527"/>
                <a:gd name="T42" fmla="*/ 86 w 783"/>
                <a:gd name="T43" fmla="*/ 246 h 527"/>
                <a:gd name="T44" fmla="*/ 90 w 783"/>
                <a:gd name="T45" fmla="*/ 252 h 527"/>
                <a:gd name="T46" fmla="*/ 74 w 783"/>
                <a:gd name="T47" fmla="*/ 295 h 527"/>
                <a:gd name="T48" fmla="*/ 18 w 783"/>
                <a:gd name="T49" fmla="*/ 416 h 527"/>
                <a:gd name="T50" fmla="*/ 38 w 783"/>
                <a:gd name="T51" fmla="*/ 467 h 527"/>
                <a:gd name="T52" fmla="*/ 370 w 783"/>
                <a:gd name="T53" fmla="*/ 527 h 527"/>
                <a:gd name="T54" fmla="*/ 381 w 783"/>
                <a:gd name="T55" fmla="*/ 527 h 527"/>
                <a:gd name="T56" fmla="*/ 755 w 783"/>
                <a:gd name="T57" fmla="*/ 446 h 527"/>
                <a:gd name="T58" fmla="*/ 773 w 783"/>
                <a:gd name="T59" fmla="*/ 393 h 527"/>
                <a:gd name="T60" fmla="*/ 729 w 783"/>
                <a:gd name="T61" fmla="*/ 303 h 527"/>
                <a:gd name="T62" fmla="*/ 710 w 783"/>
                <a:gd name="T63" fmla="*/ 283 h 527"/>
                <a:gd name="T64" fmla="*/ 702 w 783"/>
                <a:gd name="T65" fmla="*/ 288 h 527"/>
                <a:gd name="T66" fmla="*/ 684 w 783"/>
                <a:gd name="T67" fmla="*/ 303 h 527"/>
                <a:gd name="T68" fmla="*/ 662 w 783"/>
                <a:gd name="T69" fmla="*/ 308 h 527"/>
                <a:gd name="T70" fmla="*/ 641 w 783"/>
                <a:gd name="T71" fmla="*/ 303 h 527"/>
                <a:gd name="T72" fmla="*/ 590 w 783"/>
                <a:gd name="T73" fmla="*/ 251 h 527"/>
                <a:gd name="T74" fmla="*/ 579 w 783"/>
                <a:gd name="T75" fmla="*/ 179 h 527"/>
                <a:gd name="T76" fmla="*/ 606 w 783"/>
                <a:gd name="T77" fmla="*/ 145 h 527"/>
                <a:gd name="T78" fmla="*/ 628 w 783"/>
                <a:gd name="T79" fmla="*/ 139 h 527"/>
                <a:gd name="T80" fmla="*/ 628 w 783"/>
                <a:gd name="T81" fmla="*/ 139 h 527"/>
                <a:gd name="T82" fmla="*/ 628 w 783"/>
                <a:gd name="T83" fmla="*/ 139 h 527"/>
                <a:gd name="T84" fmla="*/ 633 w 783"/>
                <a:gd name="T85" fmla="*/ 109 h 527"/>
                <a:gd name="T86" fmla="*/ 591 w 783"/>
                <a:gd name="T87" fmla="*/ 23 h 527"/>
                <a:gd name="T88" fmla="*/ 553 w 783"/>
                <a:gd name="T89" fmla="*/ 0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3" h="527">
                  <a:moveTo>
                    <a:pt x="553" y="0"/>
                  </a:moveTo>
                  <a:cubicBezTo>
                    <a:pt x="548" y="0"/>
                    <a:pt x="542" y="1"/>
                    <a:pt x="537" y="3"/>
                  </a:cubicBezTo>
                  <a:cubicBezTo>
                    <a:pt x="487" y="23"/>
                    <a:pt x="432" y="35"/>
                    <a:pt x="375" y="35"/>
                  </a:cubicBezTo>
                  <a:cubicBezTo>
                    <a:pt x="374" y="35"/>
                    <a:pt x="372" y="35"/>
                    <a:pt x="370" y="35"/>
                  </a:cubicBezTo>
                  <a:cubicBezTo>
                    <a:pt x="328" y="35"/>
                    <a:pt x="287" y="29"/>
                    <a:pt x="248" y="18"/>
                  </a:cubicBezTo>
                  <a:cubicBezTo>
                    <a:pt x="244" y="17"/>
                    <a:pt x="240" y="17"/>
                    <a:pt x="235" y="17"/>
                  </a:cubicBezTo>
                  <a:cubicBezTo>
                    <a:pt x="218" y="17"/>
                    <a:pt x="201" y="26"/>
                    <a:pt x="193" y="42"/>
                  </a:cubicBezTo>
                  <a:cubicBezTo>
                    <a:pt x="137" y="160"/>
                    <a:pt x="137" y="160"/>
                    <a:pt x="137" y="160"/>
                  </a:cubicBezTo>
                  <a:cubicBezTo>
                    <a:pt x="128" y="180"/>
                    <a:pt x="118" y="199"/>
                    <a:pt x="114" y="200"/>
                  </a:cubicBezTo>
                  <a:cubicBezTo>
                    <a:pt x="113" y="201"/>
                    <a:pt x="112" y="201"/>
                    <a:pt x="111" y="201"/>
                  </a:cubicBezTo>
                  <a:cubicBezTo>
                    <a:pt x="109" y="201"/>
                    <a:pt x="108" y="201"/>
                    <a:pt x="107" y="200"/>
                  </a:cubicBezTo>
                  <a:cubicBezTo>
                    <a:pt x="98" y="196"/>
                    <a:pt x="90" y="192"/>
                    <a:pt x="88" y="182"/>
                  </a:cubicBezTo>
                  <a:cubicBezTo>
                    <a:pt x="87" y="176"/>
                    <a:pt x="87" y="169"/>
                    <a:pt x="86" y="163"/>
                  </a:cubicBezTo>
                  <a:cubicBezTo>
                    <a:pt x="85" y="149"/>
                    <a:pt x="74" y="140"/>
                    <a:pt x="62" y="140"/>
                  </a:cubicBezTo>
                  <a:cubicBezTo>
                    <a:pt x="58" y="140"/>
                    <a:pt x="54" y="141"/>
                    <a:pt x="50" y="143"/>
                  </a:cubicBezTo>
                  <a:cubicBezTo>
                    <a:pt x="33" y="151"/>
                    <a:pt x="21" y="167"/>
                    <a:pt x="13" y="184"/>
                  </a:cubicBezTo>
                  <a:cubicBezTo>
                    <a:pt x="5" y="201"/>
                    <a:pt x="0" y="221"/>
                    <a:pt x="5" y="239"/>
                  </a:cubicBezTo>
                  <a:cubicBezTo>
                    <a:pt x="8" y="251"/>
                    <a:pt x="18" y="259"/>
                    <a:pt x="29" y="259"/>
                  </a:cubicBezTo>
                  <a:cubicBezTo>
                    <a:pt x="34" y="259"/>
                    <a:pt x="39" y="257"/>
                    <a:pt x="44" y="254"/>
                  </a:cubicBezTo>
                  <a:cubicBezTo>
                    <a:pt x="49" y="251"/>
                    <a:pt x="54" y="246"/>
                    <a:pt x="59" y="243"/>
                  </a:cubicBezTo>
                  <a:cubicBezTo>
                    <a:pt x="62" y="241"/>
                    <a:pt x="65" y="241"/>
                    <a:pt x="69" y="241"/>
                  </a:cubicBezTo>
                  <a:cubicBezTo>
                    <a:pt x="74" y="241"/>
                    <a:pt x="80" y="243"/>
                    <a:pt x="86" y="246"/>
                  </a:cubicBezTo>
                  <a:cubicBezTo>
                    <a:pt x="88" y="247"/>
                    <a:pt x="89" y="249"/>
                    <a:pt x="90" y="252"/>
                  </a:cubicBezTo>
                  <a:cubicBezTo>
                    <a:pt x="92" y="255"/>
                    <a:pt x="84" y="275"/>
                    <a:pt x="74" y="295"/>
                  </a:cubicBezTo>
                  <a:cubicBezTo>
                    <a:pt x="18" y="416"/>
                    <a:pt x="18" y="416"/>
                    <a:pt x="18" y="416"/>
                  </a:cubicBezTo>
                  <a:cubicBezTo>
                    <a:pt x="8" y="436"/>
                    <a:pt x="17" y="459"/>
                    <a:pt x="38" y="467"/>
                  </a:cubicBezTo>
                  <a:cubicBezTo>
                    <a:pt x="141" y="506"/>
                    <a:pt x="253" y="527"/>
                    <a:pt x="370" y="527"/>
                  </a:cubicBezTo>
                  <a:cubicBezTo>
                    <a:pt x="374" y="527"/>
                    <a:pt x="377" y="527"/>
                    <a:pt x="381" y="527"/>
                  </a:cubicBezTo>
                  <a:cubicBezTo>
                    <a:pt x="514" y="526"/>
                    <a:pt x="640" y="497"/>
                    <a:pt x="755" y="446"/>
                  </a:cubicBezTo>
                  <a:cubicBezTo>
                    <a:pt x="775" y="436"/>
                    <a:pt x="783" y="412"/>
                    <a:pt x="773" y="393"/>
                  </a:cubicBezTo>
                  <a:cubicBezTo>
                    <a:pt x="729" y="303"/>
                    <a:pt x="729" y="303"/>
                    <a:pt x="729" y="303"/>
                  </a:cubicBezTo>
                  <a:cubicBezTo>
                    <a:pt x="722" y="290"/>
                    <a:pt x="716" y="283"/>
                    <a:pt x="710" y="283"/>
                  </a:cubicBezTo>
                  <a:cubicBezTo>
                    <a:pt x="707" y="283"/>
                    <a:pt x="704" y="285"/>
                    <a:pt x="702" y="288"/>
                  </a:cubicBezTo>
                  <a:cubicBezTo>
                    <a:pt x="697" y="294"/>
                    <a:pt x="691" y="299"/>
                    <a:pt x="684" y="303"/>
                  </a:cubicBezTo>
                  <a:cubicBezTo>
                    <a:pt x="677" y="306"/>
                    <a:pt x="670" y="308"/>
                    <a:pt x="662" y="308"/>
                  </a:cubicBezTo>
                  <a:cubicBezTo>
                    <a:pt x="655" y="308"/>
                    <a:pt x="648" y="306"/>
                    <a:pt x="641" y="303"/>
                  </a:cubicBezTo>
                  <a:cubicBezTo>
                    <a:pt x="620" y="294"/>
                    <a:pt x="602" y="275"/>
                    <a:pt x="590" y="251"/>
                  </a:cubicBezTo>
                  <a:cubicBezTo>
                    <a:pt x="578" y="226"/>
                    <a:pt x="574" y="201"/>
                    <a:pt x="579" y="179"/>
                  </a:cubicBezTo>
                  <a:cubicBezTo>
                    <a:pt x="583" y="164"/>
                    <a:pt x="592" y="151"/>
                    <a:pt x="606" y="145"/>
                  </a:cubicBezTo>
                  <a:cubicBezTo>
                    <a:pt x="613" y="141"/>
                    <a:pt x="620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28" y="139"/>
                    <a:pt x="628" y="139"/>
                    <a:pt x="628" y="139"/>
                  </a:cubicBezTo>
                  <a:cubicBezTo>
                    <a:pt x="641" y="139"/>
                    <a:pt x="642" y="128"/>
                    <a:pt x="633" y="109"/>
                  </a:cubicBezTo>
                  <a:cubicBezTo>
                    <a:pt x="591" y="23"/>
                    <a:pt x="591" y="23"/>
                    <a:pt x="591" y="23"/>
                  </a:cubicBezTo>
                  <a:cubicBezTo>
                    <a:pt x="583" y="8"/>
                    <a:pt x="569" y="0"/>
                    <a:pt x="553" y="0"/>
                  </a:cubicBezTo>
                </a:path>
              </a:pathLst>
            </a:custGeom>
            <a:solidFill>
              <a:srgbClr val="92CED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D809869-1DD6-43D0-BED0-D0060EB436F5}"/>
                </a:ext>
              </a:extLst>
            </p:cNvPr>
            <p:cNvSpPr txBox="1"/>
            <p:nvPr/>
          </p:nvSpPr>
          <p:spPr>
            <a:xfrm>
              <a:off x="4769877" y="3994611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CF1DDC4-2794-4CBC-A46A-EA4B4813901F}"/>
                </a:ext>
              </a:extLst>
            </p:cNvPr>
            <p:cNvSpPr txBox="1"/>
            <p:nvPr/>
          </p:nvSpPr>
          <p:spPr>
            <a:xfrm>
              <a:off x="3052015" y="4132620"/>
              <a:ext cx="1717862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Nerve Center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Shade and Dedicated Pool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Management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58CADCD4-0D79-4DA9-BD3F-9ED5F7EADEC3}"/>
                </a:ext>
              </a:extLst>
            </p:cNvPr>
            <p:cNvSpPr txBox="1"/>
            <p:nvPr/>
          </p:nvSpPr>
          <p:spPr>
            <a:xfrm>
              <a:off x="4769877" y="4146545"/>
              <a:ext cx="1412144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Automation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Lean Operations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Cloud Ready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9F9B90E-FF7D-4519-82B9-6C39D51044DF}"/>
                </a:ext>
              </a:extLst>
            </p:cNvPr>
            <p:cNvSpPr txBox="1"/>
            <p:nvPr/>
          </p:nvSpPr>
          <p:spPr>
            <a:xfrm>
              <a:off x="3052015" y="3973318"/>
              <a:ext cx="798429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4B1B9A-44F2-4DCD-AE9C-B72075AB631C}"/>
                </a:ext>
              </a:extLst>
            </p:cNvPr>
            <p:cNvSpPr txBox="1"/>
            <p:nvPr/>
          </p:nvSpPr>
          <p:spPr>
            <a:xfrm>
              <a:off x="4107940" y="3430068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OPS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D0FD7692-47CC-41DE-BE68-3DFD1D3FB1AB}"/>
                </a:ext>
              </a:extLst>
            </p:cNvPr>
            <p:cNvCxnSpPr/>
            <p:nvPr/>
          </p:nvCxnSpPr>
          <p:spPr>
            <a:xfrm>
              <a:off x="4579938" y="3880486"/>
              <a:ext cx="0" cy="436605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23">
            <a:extLst>
              <a:ext uri="{FF2B5EF4-FFF2-40B4-BE49-F238E27FC236}">
                <a16:creationId xmlns:a16="http://schemas.microsoft.com/office/drawing/2014/main" id="{6CA81FB0-1D7D-4ECB-9EBB-0881F2C60895}"/>
              </a:ext>
            </a:extLst>
          </p:cNvPr>
          <p:cNvGrpSpPr/>
          <p:nvPr/>
        </p:nvGrpSpPr>
        <p:grpSpPr>
          <a:xfrm>
            <a:off x="571500" y="2871366"/>
            <a:ext cx="3636752" cy="1167341"/>
            <a:chOff x="678364" y="2701926"/>
            <a:chExt cx="3636752" cy="1167341"/>
          </a:xfrm>
        </p:grpSpPr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B36FF10D-8FD8-462B-B031-C3DBDC070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6" y="2701926"/>
              <a:ext cx="1025525" cy="1087438"/>
            </a:xfrm>
            <a:custGeom>
              <a:avLst/>
              <a:gdLst>
                <a:gd name="T0" fmla="*/ 238 w 708"/>
                <a:gd name="T1" fmla="*/ 0 h 750"/>
                <a:gd name="T2" fmla="*/ 213 w 708"/>
                <a:gd name="T3" fmla="*/ 3 h 750"/>
                <a:gd name="T4" fmla="*/ 165 w 708"/>
                <a:gd name="T5" fmla="*/ 31 h 750"/>
                <a:gd name="T6" fmla="*/ 177 w 708"/>
                <a:gd name="T7" fmla="*/ 71 h 750"/>
                <a:gd name="T8" fmla="*/ 195 w 708"/>
                <a:gd name="T9" fmla="*/ 76 h 750"/>
                <a:gd name="T10" fmla="*/ 209 w 708"/>
                <a:gd name="T11" fmla="*/ 98 h 750"/>
                <a:gd name="T12" fmla="*/ 208 w 708"/>
                <a:gd name="T13" fmla="*/ 105 h 750"/>
                <a:gd name="T14" fmla="*/ 164 w 708"/>
                <a:gd name="T15" fmla="*/ 120 h 750"/>
                <a:gd name="T16" fmla="*/ 34 w 708"/>
                <a:gd name="T17" fmla="*/ 151 h 750"/>
                <a:gd name="T18" fmla="*/ 7 w 708"/>
                <a:gd name="T19" fmla="*/ 199 h 750"/>
                <a:gd name="T20" fmla="*/ 471 w 708"/>
                <a:gd name="T21" fmla="*/ 746 h 750"/>
                <a:gd name="T22" fmla="*/ 488 w 708"/>
                <a:gd name="T23" fmla="*/ 750 h 750"/>
                <a:gd name="T24" fmla="*/ 524 w 708"/>
                <a:gd name="T25" fmla="*/ 727 h 750"/>
                <a:gd name="T26" fmla="*/ 566 w 708"/>
                <a:gd name="T27" fmla="*/ 637 h 750"/>
                <a:gd name="T28" fmla="*/ 561 w 708"/>
                <a:gd name="T29" fmla="*/ 606 h 750"/>
                <a:gd name="T30" fmla="*/ 561 w 708"/>
                <a:gd name="T31" fmla="*/ 606 h 750"/>
                <a:gd name="T32" fmla="*/ 559 w 708"/>
                <a:gd name="T33" fmla="*/ 606 h 750"/>
                <a:gd name="T34" fmla="*/ 538 w 708"/>
                <a:gd name="T35" fmla="*/ 602 h 750"/>
                <a:gd name="T36" fmla="*/ 511 w 708"/>
                <a:gd name="T37" fmla="*/ 568 h 750"/>
                <a:gd name="T38" fmla="*/ 521 w 708"/>
                <a:gd name="T39" fmla="*/ 496 h 750"/>
                <a:gd name="T40" fmla="*/ 570 w 708"/>
                <a:gd name="T41" fmla="*/ 442 h 750"/>
                <a:gd name="T42" fmla="*/ 592 w 708"/>
                <a:gd name="T43" fmla="*/ 437 h 750"/>
                <a:gd name="T44" fmla="*/ 613 w 708"/>
                <a:gd name="T45" fmla="*/ 442 h 750"/>
                <a:gd name="T46" fmla="*/ 631 w 708"/>
                <a:gd name="T47" fmla="*/ 456 h 750"/>
                <a:gd name="T48" fmla="*/ 639 w 708"/>
                <a:gd name="T49" fmla="*/ 461 h 750"/>
                <a:gd name="T50" fmla="*/ 658 w 708"/>
                <a:gd name="T51" fmla="*/ 440 h 750"/>
                <a:gd name="T52" fmla="*/ 699 w 708"/>
                <a:gd name="T53" fmla="*/ 354 h 750"/>
                <a:gd name="T54" fmla="*/ 680 w 708"/>
                <a:gd name="T55" fmla="*/ 300 h 750"/>
                <a:gd name="T56" fmla="*/ 489 w 708"/>
                <a:gd name="T57" fmla="*/ 84 h 750"/>
                <a:gd name="T58" fmla="*/ 446 w 708"/>
                <a:gd name="T59" fmla="*/ 54 h 750"/>
                <a:gd name="T60" fmla="*/ 436 w 708"/>
                <a:gd name="T61" fmla="*/ 55 h 750"/>
                <a:gd name="T62" fmla="*/ 309 w 708"/>
                <a:gd name="T63" fmla="*/ 85 h 750"/>
                <a:gd name="T64" fmla="*/ 267 w 708"/>
                <a:gd name="T65" fmla="*/ 93 h 750"/>
                <a:gd name="T66" fmla="*/ 263 w 708"/>
                <a:gd name="T67" fmla="*/ 92 h 750"/>
                <a:gd name="T68" fmla="*/ 259 w 708"/>
                <a:gd name="T69" fmla="*/ 86 h 750"/>
                <a:gd name="T70" fmla="*/ 261 w 708"/>
                <a:gd name="T71" fmla="*/ 60 h 750"/>
                <a:gd name="T72" fmla="*/ 275 w 708"/>
                <a:gd name="T73" fmla="*/ 47 h 750"/>
                <a:gd name="T74" fmla="*/ 268 w 708"/>
                <a:gd name="T75" fmla="*/ 6 h 750"/>
                <a:gd name="T76" fmla="*/ 238 w 708"/>
                <a:gd name="T77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08" h="750">
                  <a:moveTo>
                    <a:pt x="238" y="0"/>
                  </a:moveTo>
                  <a:cubicBezTo>
                    <a:pt x="229" y="0"/>
                    <a:pt x="221" y="1"/>
                    <a:pt x="213" y="3"/>
                  </a:cubicBezTo>
                  <a:cubicBezTo>
                    <a:pt x="194" y="7"/>
                    <a:pt x="176" y="16"/>
                    <a:pt x="165" y="31"/>
                  </a:cubicBezTo>
                  <a:cubicBezTo>
                    <a:pt x="153" y="46"/>
                    <a:pt x="160" y="65"/>
                    <a:pt x="177" y="71"/>
                  </a:cubicBezTo>
                  <a:cubicBezTo>
                    <a:pt x="183" y="73"/>
                    <a:pt x="189" y="74"/>
                    <a:pt x="195" y="76"/>
                  </a:cubicBezTo>
                  <a:cubicBezTo>
                    <a:pt x="205" y="80"/>
                    <a:pt x="207" y="89"/>
                    <a:pt x="209" y="98"/>
                  </a:cubicBezTo>
                  <a:cubicBezTo>
                    <a:pt x="210" y="101"/>
                    <a:pt x="209" y="103"/>
                    <a:pt x="208" y="105"/>
                  </a:cubicBezTo>
                  <a:cubicBezTo>
                    <a:pt x="206" y="109"/>
                    <a:pt x="186" y="115"/>
                    <a:pt x="164" y="120"/>
                  </a:cubicBezTo>
                  <a:cubicBezTo>
                    <a:pt x="34" y="151"/>
                    <a:pt x="34" y="151"/>
                    <a:pt x="34" y="151"/>
                  </a:cubicBezTo>
                  <a:cubicBezTo>
                    <a:pt x="13" y="156"/>
                    <a:pt x="0" y="178"/>
                    <a:pt x="7" y="199"/>
                  </a:cubicBezTo>
                  <a:cubicBezTo>
                    <a:pt x="84" y="437"/>
                    <a:pt x="252" y="633"/>
                    <a:pt x="471" y="746"/>
                  </a:cubicBezTo>
                  <a:cubicBezTo>
                    <a:pt x="476" y="749"/>
                    <a:pt x="482" y="750"/>
                    <a:pt x="488" y="750"/>
                  </a:cubicBezTo>
                  <a:cubicBezTo>
                    <a:pt x="503" y="750"/>
                    <a:pt x="517" y="742"/>
                    <a:pt x="524" y="727"/>
                  </a:cubicBezTo>
                  <a:cubicBezTo>
                    <a:pt x="566" y="637"/>
                    <a:pt x="566" y="637"/>
                    <a:pt x="566" y="637"/>
                  </a:cubicBezTo>
                  <a:cubicBezTo>
                    <a:pt x="575" y="617"/>
                    <a:pt x="574" y="606"/>
                    <a:pt x="561" y="606"/>
                  </a:cubicBezTo>
                  <a:cubicBezTo>
                    <a:pt x="561" y="606"/>
                    <a:pt x="561" y="606"/>
                    <a:pt x="561" y="606"/>
                  </a:cubicBezTo>
                  <a:cubicBezTo>
                    <a:pt x="560" y="606"/>
                    <a:pt x="560" y="606"/>
                    <a:pt x="559" y="606"/>
                  </a:cubicBezTo>
                  <a:cubicBezTo>
                    <a:pt x="552" y="606"/>
                    <a:pt x="545" y="605"/>
                    <a:pt x="538" y="602"/>
                  </a:cubicBezTo>
                  <a:cubicBezTo>
                    <a:pt x="525" y="595"/>
                    <a:pt x="515" y="583"/>
                    <a:pt x="511" y="568"/>
                  </a:cubicBezTo>
                  <a:cubicBezTo>
                    <a:pt x="505" y="546"/>
                    <a:pt x="509" y="520"/>
                    <a:pt x="521" y="496"/>
                  </a:cubicBezTo>
                  <a:cubicBezTo>
                    <a:pt x="532" y="471"/>
                    <a:pt x="549" y="452"/>
                    <a:pt x="570" y="442"/>
                  </a:cubicBezTo>
                  <a:cubicBezTo>
                    <a:pt x="577" y="439"/>
                    <a:pt x="585" y="437"/>
                    <a:pt x="592" y="437"/>
                  </a:cubicBezTo>
                  <a:cubicBezTo>
                    <a:pt x="599" y="437"/>
                    <a:pt x="607" y="439"/>
                    <a:pt x="613" y="442"/>
                  </a:cubicBezTo>
                  <a:cubicBezTo>
                    <a:pt x="620" y="445"/>
                    <a:pt x="626" y="450"/>
                    <a:pt x="631" y="456"/>
                  </a:cubicBezTo>
                  <a:cubicBezTo>
                    <a:pt x="634" y="459"/>
                    <a:pt x="636" y="461"/>
                    <a:pt x="639" y="461"/>
                  </a:cubicBezTo>
                  <a:cubicBezTo>
                    <a:pt x="645" y="461"/>
                    <a:pt x="652" y="454"/>
                    <a:pt x="658" y="440"/>
                  </a:cubicBezTo>
                  <a:cubicBezTo>
                    <a:pt x="699" y="354"/>
                    <a:pt x="699" y="354"/>
                    <a:pt x="699" y="354"/>
                  </a:cubicBezTo>
                  <a:cubicBezTo>
                    <a:pt x="708" y="334"/>
                    <a:pt x="700" y="311"/>
                    <a:pt x="680" y="300"/>
                  </a:cubicBezTo>
                  <a:cubicBezTo>
                    <a:pt x="595" y="251"/>
                    <a:pt x="527" y="175"/>
                    <a:pt x="489" y="84"/>
                  </a:cubicBezTo>
                  <a:cubicBezTo>
                    <a:pt x="482" y="66"/>
                    <a:pt x="464" y="54"/>
                    <a:pt x="446" y="54"/>
                  </a:cubicBezTo>
                  <a:cubicBezTo>
                    <a:pt x="442" y="54"/>
                    <a:pt x="439" y="54"/>
                    <a:pt x="436" y="55"/>
                  </a:cubicBezTo>
                  <a:cubicBezTo>
                    <a:pt x="309" y="85"/>
                    <a:pt x="309" y="85"/>
                    <a:pt x="309" y="85"/>
                  </a:cubicBezTo>
                  <a:cubicBezTo>
                    <a:pt x="291" y="89"/>
                    <a:pt x="275" y="93"/>
                    <a:pt x="267" y="93"/>
                  </a:cubicBezTo>
                  <a:cubicBezTo>
                    <a:pt x="265" y="93"/>
                    <a:pt x="264" y="92"/>
                    <a:pt x="263" y="92"/>
                  </a:cubicBezTo>
                  <a:cubicBezTo>
                    <a:pt x="261" y="91"/>
                    <a:pt x="259" y="89"/>
                    <a:pt x="259" y="86"/>
                  </a:cubicBezTo>
                  <a:cubicBezTo>
                    <a:pt x="256" y="77"/>
                    <a:pt x="254" y="68"/>
                    <a:pt x="261" y="60"/>
                  </a:cubicBezTo>
                  <a:cubicBezTo>
                    <a:pt x="265" y="55"/>
                    <a:pt x="270" y="52"/>
                    <a:pt x="275" y="47"/>
                  </a:cubicBezTo>
                  <a:cubicBezTo>
                    <a:pt x="288" y="34"/>
                    <a:pt x="285" y="14"/>
                    <a:pt x="268" y="6"/>
                  </a:cubicBezTo>
                  <a:cubicBezTo>
                    <a:pt x="259" y="2"/>
                    <a:pt x="248" y="0"/>
                    <a:pt x="238" y="0"/>
                  </a:cubicBezTo>
                </a:path>
              </a:pathLst>
            </a:custGeom>
            <a:solidFill>
              <a:srgbClr val="E7B8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5DB619-5B28-4413-B98C-3CB0D092BD7E}"/>
                </a:ext>
              </a:extLst>
            </p:cNvPr>
            <p:cNvSpPr txBox="1"/>
            <p:nvPr/>
          </p:nvSpPr>
          <p:spPr>
            <a:xfrm>
              <a:off x="3354596" y="2978472"/>
              <a:ext cx="960520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Security</a:t>
              </a:r>
            </a:p>
            <a:p>
              <a:pPr algn="ctr" defTabSz="914378"/>
              <a:r>
                <a:rPr lang="en-US" sz="825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Transformation</a:t>
              </a:r>
              <a:endParaRPr lang="en-IN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53F1E8F-1BD0-4681-9732-EEF788B5B476}"/>
                </a:ext>
              </a:extLst>
            </p:cNvPr>
            <p:cNvSpPr txBox="1"/>
            <p:nvPr/>
          </p:nvSpPr>
          <p:spPr>
            <a:xfrm>
              <a:off x="686274" y="3102768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64028C2-7104-4EB4-8D2F-EFC7C70C9FA7}"/>
                </a:ext>
              </a:extLst>
            </p:cNvPr>
            <p:cNvSpPr txBox="1"/>
            <p:nvPr/>
          </p:nvSpPr>
          <p:spPr>
            <a:xfrm>
              <a:off x="1903876" y="3118617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5261B546-B140-48C2-A710-49DAA7A68370}"/>
                </a:ext>
              </a:extLst>
            </p:cNvPr>
            <p:cNvSpPr txBox="1"/>
            <p:nvPr/>
          </p:nvSpPr>
          <p:spPr>
            <a:xfrm>
              <a:off x="678364" y="3269103"/>
              <a:ext cx="15968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Impregnable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Audit &amp; Compliance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driven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3C943D8-2748-4F71-A301-56BBD1EE9371}"/>
                </a:ext>
              </a:extLst>
            </p:cNvPr>
            <p:cNvSpPr txBox="1"/>
            <p:nvPr/>
          </p:nvSpPr>
          <p:spPr>
            <a:xfrm>
              <a:off x="1903906" y="3310916"/>
              <a:ext cx="1509113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Network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Point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97" name="Freeform 64">
              <a:extLst>
                <a:ext uri="{FF2B5EF4-FFF2-40B4-BE49-F238E27FC236}">
                  <a16:creationId xmlns:a16="http://schemas.microsoft.com/office/drawing/2014/main" id="{B6B3E2D2-6692-4EAC-ACE8-86751607E317}"/>
                </a:ext>
              </a:extLst>
            </p:cNvPr>
            <p:cNvSpPr/>
            <p:nvPr/>
          </p:nvSpPr>
          <p:spPr>
            <a:xfrm flipH="1">
              <a:off x="2687831" y="3376246"/>
              <a:ext cx="874737" cy="122606"/>
            </a:xfrm>
            <a:custGeom>
              <a:avLst/>
              <a:gdLst>
                <a:gd name="connsiteX0" fmla="*/ 0 w 747347"/>
                <a:gd name="connsiteY0" fmla="*/ 96716 h 96716"/>
                <a:gd name="connsiteX1" fmla="*/ 334108 w 747347"/>
                <a:gd name="connsiteY1" fmla="*/ 96716 h 96716"/>
                <a:gd name="connsiteX2" fmla="*/ 334108 w 747347"/>
                <a:gd name="connsiteY2" fmla="*/ 0 h 96716"/>
                <a:gd name="connsiteX3" fmla="*/ 747347 w 747347"/>
                <a:gd name="connsiteY3" fmla="*/ 0 h 96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7347" h="96716">
                  <a:moveTo>
                    <a:pt x="0" y="96716"/>
                  </a:moveTo>
                  <a:lnTo>
                    <a:pt x="334108" y="96716"/>
                  </a:lnTo>
                  <a:lnTo>
                    <a:pt x="334108" y="0"/>
                  </a:lnTo>
                  <a:lnTo>
                    <a:pt x="747347" y="0"/>
                  </a:lnTo>
                </a:path>
              </a:pathLst>
            </a:cu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grpSp>
        <p:nvGrpSpPr>
          <p:cNvPr id="98" name="Group 31">
            <a:extLst>
              <a:ext uri="{FF2B5EF4-FFF2-40B4-BE49-F238E27FC236}">
                <a16:creationId xmlns:a16="http://schemas.microsoft.com/office/drawing/2014/main" id="{48FB2866-AFCA-4660-BDA5-63DE89FD85C2}"/>
              </a:ext>
            </a:extLst>
          </p:cNvPr>
          <p:cNvGrpSpPr/>
          <p:nvPr/>
        </p:nvGrpSpPr>
        <p:grpSpPr>
          <a:xfrm>
            <a:off x="562475" y="1952704"/>
            <a:ext cx="3348626" cy="1099638"/>
            <a:chOff x="669338" y="1783264"/>
            <a:chExt cx="3348626" cy="1099638"/>
          </a:xfrm>
        </p:grpSpPr>
        <p:sp>
          <p:nvSpPr>
            <p:cNvPr id="99" name="Freeform 5">
              <a:extLst>
                <a:ext uri="{FF2B5EF4-FFF2-40B4-BE49-F238E27FC236}">
                  <a16:creationId xmlns:a16="http://schemas.microsoft.com/office/drawing/2014/main" id="{DDB3F6D2-5067-4039-B6AE-12D2988E7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339" y="1795464"/>
              <a:ext cx="809625" cy="1087438"/>
            </a:xfrm>
            <a:custGeom>
              <a:avLst/>
              <a:gdLst>
                <a:gd name="T0" fmla="*/ 189 w 559"/>
                <a:gd name="T1" fmla="*/ 0 h 751"/>
                <a:gd name="T2" fmla="*/ 158 w 559"/>
                <a:gd name="T3" fmla="*/ 16 h 751"/>
                <a:gd name="T4" fmla="*/ 2 w 559"/>
                <a:gd name="T5" fmla="*/ 547 h 751"/>
                <a:gd name="T6" fmla="*/ 20 w 559"/>
                <a:gd name="T7" fmla="*/ 720 h 751"/>
                <a:gd name="T8" fmla="*/ 58 w 559"/>
                <a:gd name="T9" fmla="*/ 751 h 751"/>
                <a:gd name="T10" fmla="*/ 67 w 559"/>
                <a:gd name="T11" fmla="*/ 749 h 751"/>
                <a:gd name="T12" fmla="*/ 164 w 559"/>
                <a:gd name="T13" fmla="*/ 726 h 751"/>
                <a:gd name="T14" fmla="*/ 185 w 559"/>
                <a:gd name="T15" fmla="*/ 703 h 751"/>
                <a:gd name="T16" fmla="*/ 175 w 559"/>
                <a:gd name="T17" fmla="*/ 683 h 751"/>
                <a:gd name="T18" fmla="*/ 184 w 559"/>
                <a:gd name="T19" fmla="*/ 640 h 751"/>
                <a:gd name="T20" fmla="*/ 246 w 559"/>
                <a:gd name="T21" fmla="*/ 603 h 751"/>
                <a:gd name="T22" fmla="*/ 277 w 559"/>
                <a:gd name="T23" fmla="*/ 599 h 751"/>
                <a:gd name="T24" fmla="*/ 319 w 559"/>
                <a:gd name="T25" fmla="*/ 608 h 751"/>
                <a:gd name="T26" fmla="*/ 346 w 559"/>
                <a:gd name="T27" fmla="*/ 642 h 751"/>
                <a:gd name="T28" fmla="*/ 346 w 559"/>
                <a:gd name="T29" fmla="*/ 664 h 751"/>
                <a:gd name="T30" fmla="*/ 360 w 559"/>
                <a:gd name="T31" fmla="*/ 678 h 751"/>
                <a:gd name="T32" fmla="*/ 375 w 559"/>
                <a:gd name="T33" fmla="*/ 676 h 751"/>
                <a:gd name="T34" fmla="*/ 468 w 559"/>
                <a:gd name="T35" fmla="*/ 654 h 751"/>
                <a:gd name="T36" fmla="*/ 499 w 559"/>
                <a:gd name="T37" fmla="*/ 605 h 751"/>
                <a:gd name="T38" fmla="*/ 494 w 559"/>
                <a:gd name="T39" fmla="*/ 541 h 751"/>
                <a:gd name="T40" fmla="*/ 549 w 559"/>
                <a:gd name="T41" fmla="*/ 321 h 751"/>
                <a:gd name="T42" fmla="*/ 538 w 559"/>
                <a:gd name="T43" fmla="*/ 262 h 751"/>
                <a:gd name="T44" fmla="*/ 435 w 559"/>
                <a:gd name="T45" fmla="*/ 181 h 751"/>
                <a:gd name="T46" fmla="*/ 401 w 559"/>
                <a:gd name="T47" fmla="*/ 150 h 751"/>
                <a:gd name="T48" fmla="*/ 403 w 559"/>
                <a:gd name="T49" fmla="*/ 143 h 751"/>
                <a:gd name="T50" fmla="*/ 424 w 559"/>
                <a:gd name="T51" fmla="*/ 128 h 751"/>
                <a:gd name="T52" fmla="*/ 425 w 559"/>
                <a:gd name="T53" fmla="*/ 128 h 751"/>
                <a:gd name="T54" fmla="*/ 444 w 559"/>
                <a:gd name="T55" fmla="*/ 131 h 751"/>
                <a:gd name="T56" fmla="*/ 447 w 559"/>
                <a:gd name="T57" fmla="*/ 131 h 751"/>
                <a:gd name="T58" fmla="*/ 472 w 559"/>
                <a:gd name="T59" fmla="*/ 100 h 751"/>
                <a:gd name="T60" fmla="*/ 439 w 559"/>
                <a:gd name="T61" fmla="*/ 55 h 751"/>
                <a:gd name="T62" fmla="*/ 390 w 559"/>
                <a:gd name="T63" fmla="*/ 35 h 751"/>
                <a:gd name="T64" fmla="*/ 388 w 559"/>
                <a:gd name="T65" fmla="*/ 35 h 751"/>
                <a:gd name="T66" fmla="*/ 365 w 559"/>
                <a:gd name="T67" fmla="*/ 69 h 751"/>
                <a:gd name="T68" fmla="*/ 372 w 559"/>
                <a:gd name="T69" fmla="*/ 86 h 751"/>
                <a:gd name="T70" fmla="*/ 363 w 559"/>
                <a:gd name="T71" fmla="*/ 112 h 751"/>
                <a:gd name="T72" fmla="*/ 357 w 559"/>
                <a:gd name="T73" fmla="*/ 115 h 751"/>
                <a:gd name="T74" fmla="*/ 356 w 559"/>
                <a:gd name="T75" fmla="*/ 115 h 751"/>
                <a:gd name="T76" fmla="*/ 318 w 559"/>
                <a:gd name="T77" fmla="*/ 90 h 751"/>
                <a:gd name="T78" fmla="*/ 213 w 559"/>
                <a:gd name="T79" fmla="*/ 8 h 751"/>
                <a:gd name="T80" fmla="*/ 189 w 559"/>
                <a:gd name="T81" fmla="*/ 0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9" h="751">
                  <a:moveTo>
                    <a:pt x="189" y="0"/>
                  </a:moveTo>
                  <a:cubicBezTo>
                    <a:pt x="177" y="0"/>
                    <a:pt x="166" y="5"/>
                    <a:pt x="158" y="16"/>
                  </a:cubicBezTo>
                  <a:cubicBezTo>
                    <a:pt x="58" y="168"/>
                    <a:pt x="0" y="351"/>
                    <a:pt x="2" y="547"/>
                  </a:cubicBezTo>
                  <a:cubicBezTo>
                    <a:pt x="2" y="606"/>
                    <a:pt x="9" y="664"/>
                    <a:pt x="20" y="720"/>
                  </a:cubicBezTo>
                  <a:cubicBezTo>
                    <a:pt x="23" y="738"/>
                    <a:pt x="40" y="751"/>
                    <a:pt x="58" y="751"/>
                  </a:cubicBezTo>
                  <a:cubicBezTo>
                    <a:pt x="61" y="751"/>
                    <a:pt x="64" y="750"/>
                    <a:pt x="67" y="749"/>
                  </a:cubicBezTo>
                  <a:cubicBezTo>
                    <a:pt x="164" y="726"/>
                    <a:pt x="164" y="726"/>
                    <a:pt x="164" y="726"/>
                  </a:cubicBezTo>
                  <a:cubicBezTo>
                    <a:pt x="186" y="721"/>
                    <a:pt x="193" y="713"/>
                    <a:pt x="185" y="703"/>
                  </a:cubicBezTo>
                  <a:cubicBezTo>
                    <a:pt x="180" y="697"/>
                    <a:pt x="177" y="690"/>
                    <a:pt x="175" y="683"/>
                  </a:cubicBezTo>
                  <a:cubicBezTo>
                    <a:pt x="171" y="668"/>
                    <a:pt x="175" y="653"/>
                    <a:pt x="184" y="640"/>
                  </a:cubicBezTo>
                  <a:cubicBezTo>
                    <a:pt x="198" y="622"/>
                    <a:pt x="220" y="609"/>
                    <a:pt x="246" y="603"/>
                  </a:cubicBezTo>
                  <a:cubicBezTo>
                    <a:pt x="257" y="600"/>
                    <a:pt x="267" y="599"/>
                    <a:pt x="277" y="599"/>
                  </a:cubicBezTo>
                  <a:cubicBezTo>
                    <a:pt x="292" y="599"/>
                    <a:pt x="307" y="602"/>
                    <a:pt x="319" y="608"/>
                  </a:cubicBezTo>
                  <a:cubicBezTo>
                    <a:pt x="333" y="615"/>
                    <a:pt x="343" y="627"/>
                    <a:pt x="346" y="642"/>
                  </a:cubicBezTo>
                  <a:cubicBezTo>
                    <a:pt x="348" y="649"/>
                    <a:pt x="348" y="657"/>
                    <a:pt x="346" y="664"/>
                  </a:cubicBezTo>
                  <a:cubicBezTo>
                    <a:pt x="344" y="673"/>
                    <a:pt x="349" y="678"/>
                    <a:pt x="360" y="678"/>
                  </a:cubicBezTo>
                  <a:cubicBezTo>
                    <a:pt x="364" y="678"/>
                    <a:pt x="369" y="677"/>
                    <a:pt x="375" y="676"/>
                  </a:cubicBezTo>
                  <a:cubicBezTo>
                    <a:pt x="468" y="654"/>
                    <a:pt x="468" y="654"/>
                    <a:pt x="468" y="654"/>
                  </a:cubicBezTo>
                  <a:cubicBezTo>
                    <a:pt x="490" y="649"/>
                    <a:pt x="503" y="627"/>
                    <a:pt x="499" y="605"/>
                  </a:cubicBezTo>
                  <a:cubicBezTo>
                    <a:pt x="496" y="584"/>
                    <a:pt x="494" y="563"/>
                    <a:pt x="494" y="541"/>
                  </a:cubicBezTo>
                  <a:cubicBezTo>
                    <a:pt x="493" y="461"/>
                    <a:pt x="513" y="386"/>
                    <a:pt x="549" y="321"/>
                  </a:cubicBezTo>
                  <a:cubicBezTo>
                    <a:pt x="559" y="302"/>
                    <a:pt x="555" y="276"/>
                    <a:pt x="538" y="262"/>
                  </a:cubicBezTo>
                  <a:cubicBezTo>
                    <a:pt x="435" y="181"/>
                    <a:pt x="435" y="181"/>
                    <a:pt x="435" y="181"/>
                  </a:cubicBezTo>
                  <a:cubicBezTo>
                    <a:pt x="418" y="168"/>
                    <a:pt x="402" y="154"/>
                    <a:pt x="401" y="150"/>
                  </a:cubicBezTo>
                  <a:cubicBezTo>
                    <a:pt x="401" y="147"/>
                    <a:pt x="401" y="145"/>
                    <a:pt x="403" y="143"/>
                  </a:cubicBezTo>
                  <a:cubicBezTo>
                    <a:pt x="409" y="135"/>
                    <a:pt x="414" y="128"/>
                    <a:pt x="424" y="128"/>
                  </a:cubicBezTo>
                  <a:cubicBezTo>
                    <a:pt x="425" y="128"/>
                    <a:pt x="425" y="128"/>
                    <a:pt x="425" y="128"/>
                  </a:cubicBezTo>
                  <a:cubicBezTo>
                    <a:pt x="431" y="129"/>
                    <a:pt x="437" y="130"/>
                    <a:pt x="444" y="131"/>
                  </a:cubicBezTo>
                  <a:cubicBezTo>
                    <a:pt x="445" y="131"/>
                    <a:pt x="446" y="131"/>
                    <a:pt x="447" y="131"/>
                  </a:cubicBezTo>
                  <a:cubicBezTo>
                    <a:pt x="464" y="131"/>
                    <a:pt x="475" y="117"/>
                    <a:pt x="472" y="100"/>
                  </a:cubicBezTo>
                  <a:cubicBezTo>
                    <a:pt x="468" y="82"/>
                    <a:pt x="454" y="66"/>
                    <a:pt x="439" y="55"/>
                  </a:cubicBezTo>
                  <a:cubicBezTo>
                    <a:pt x="425" y="43"/>
                    <a:pt x="407" y="35"/>
                    <a:pt x="390" y="35"/>
                  </a:cubicBezTo>
                  <a:cubicBezTo>
                    <a:pt x="389" y="35"/>
                    <a:pt x="388" y="35"/>
                    <a:pt x="388" y="35"/>
                  </a:cubicBezTo>
                  <a:cubicBezTo>
                    <a:pt x="369" y="35"/>
                    <a:pt x="358" y="52"/>
                    <a:pt x="365" y="69"/>
                  </a:cubicBezTo>
                  <a:cubicBezTo>
                    <a:pt x="367" y="75"/>
                    <a:pt x="370" y="81"/>
                    <a:pt x="372" y="86"/>
                  </a:cubicBezTo>
                  <a:cubicBezTo>
                    <a:pt x="375" y="97"/>
                    <a:pt x="369" y="104"/>
                    <a:pt x="363" y="112"/>
                  </a:cubicBezTo>
                  <a:cubicBezTo>
                    <a:pt x="361" y="114"/>
                    <a:pt x="359" y="115"/>
                    <a:pt x="357" y="115"/>
                  </a:cubicBezTo>
                  <a:cubicBezTo>
                    <a:pt x="357" y="115"/>
                    <a:pt x="357" y="115"/>
                    <a:pt x="356" y="115"/>
                  </a:cubicBezTo>
                  <a:cubicBezTo>
                    <a:pt x="352" y="115"/>
                    <a:pt x="335" y="103"/>
                    <a:pt x="318" y="90"/>
                  </a:cubicBezTo>
                  <a:cubicBezTo>
                    <a:pt x="213" y="8"/>
                    <a:pt x="213" y="8"/>
                    <a:pt x="213" y="8"/>
                  </a:cubicBezTo>
                  <a:cubicBezTo>
                    <a:pt x="206" y="2"/>
                    <a:pt x="197" y="0"/>
                    <a:pt x="189" y="0"/>
                  </a:cubicBezTo>
                </a:path>
              </a:pathLst>
            </a:custGeom>
            <a:solidFill>
              <a:srgbClr val="C4D89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F1BFB19-50C0-432F-A388-33F794313B5A}"/>
                </a:ext>
              </a:extLst>
            </p:cNvPr>
            <p:cNvSpPr txBox="1"/>
            <p:nvPr/>
          </p:nvSpPr>
          <p:spPr>
            <a:xfrm>
              <a:off x="3230193" y="2253782"/>
              <a:ext cx="716863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Innovation</a:t>
              </a:r>
              <a:endParaRPr lang="en-IN" sz="825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15EBABDA-45DD-4802-8016-F9DC23C74288}"/>
                </a:ext>
              </a:extLst>
            </p:cNvPr>
            <p:cNvSpPr txBox="1"/>
            <p:nvPr/>
          </p:nvSpPr>
          <p:spPr>
            <a:xfrm>
              <a:off x="669338" y="1783264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D5C0C2B-BC89-40EA-A4A2-B76E1F3F6816}"/>
                </a:ext>
              </a:extLst>
            </p:cNvPr>
            <p:cNvSpPr txBox="1"/>
            <p:nvPr/>
          </p:nvSpPr>
          <p:spPr>
            <a:xfrm>
              <a:off x="1656764" y="1820055"/>
              <a:ext cx="72968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OFFERING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400EDA-879E-41E6-B4FB-0AC2CD9847E5}"/>
                </a:ext>
              </a:extLst>
            </p:cNvPr>
            <p:cNvSpPr txBox="1"/>
            <p:nvPr/>
          </p:nvSpPr>
          <p:spPr>
            <a:xfrm>
              <a:off x="1640861" y="1984144"/>
              <a:ext cx="1578605" cy="473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Change the Business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Digital IT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IOT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53FE91C-041A-4E79-853F-CC74DB8CAB2D}"/>
                </a:ext>
              </a:extLst>
            </p:cNvPr>
            <p:cNvSpPr txBox="1"/>
            <p:nvPr/>
          </p:nvSpPr>
          <p:spPr>
            <a:xfrm>
              <a:off x="677036" y="1968242"/>
              <a:ext cx="14300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Agility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Autonomous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Predictive </a:t>
              </a:r>
              <a:b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</a:b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Analytics</a:t>
              </a:r>
              <a:endParaRPr lang="en-IN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7BB05A04-56E9-4C8A-89CE-FA0923504C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3447" y="1926174"/>
              <a:ext cx="418033" cy="0"/>
            </a:xfrm>
            <a:prstGeom prst="line">
              <a:avLst/>
            </a:prstGeom>
            <a:ln w="19050">
              <a:solidFill>
                <a:srgbClr val="8064A2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Freeform 6">
            <a:extLst>
              <a:ext uri="{FF2B5EF4-FFF2-40B4-BE49-F238E27FC236}">
                <a16:creationId xmlns:a16="http://schemas.microsoft.com/office/drawing/2014/main" id="{A857DC6A-4C6B-45E4-B94A-ADD9CA69369A}"/>
              </a:ext>
            </a:extLst>
          </p:cNvPr>
          <p:cNvSpPr>
            <a:spLocks/>
          </p:cNvSpPr>
          <p:nvPr/>
        </p:nvSpPr>
        <p:spPr bwMode="auto">
          <a:xfrm>
            <a:off x="3404687" y="1383879"/>
            <a:ext cx="1154113" cy="938213"/>
          </a:xfrm>
          <a:custGeom>
            <a:avLst/>
            <a:gdLst>
              <a:gd name="T0" fmla="*/ 654 w 797"/>
              <a:gd name="T1" fmla="*/ 0 h 648"/>
              <a:gd name="T2" fmla="*/ 651 w 797"/>
              <a:gd name="T3" fmla="*/ 0 h 648"/>
              <a:gd name="T4" fmla="*/ 15 w 797"/>
              <a:gd name="T5" fmla="*/ 330 h 648"/>
              <a:gd name="T6" fmla="*/ 21 w 797"/>
              <a:gd name="T7" fmla="*/ 386 h 648"/>
              <a:gd name="T8" fmla="*/ 100 w 797"/>
              <a:gd name="T9" fmla="*/ 447 h 648"/>
              <a:gd name="T10" fmla="*/ 121 w 797"/>
              <a:gd name="T11" fmla="*/ 458 h 648"/>
              <a:gd name="T12" fmla="*/ 131 w 797"/>
              <a:gd name="T13" fmla="*/ 449 h 648"/>
              <a:gd name="T14" fmla="*/ 140 w 797"/>
              <a:gd name="T15" fmla="*/ 428 h 648"/>
              <a:gd name="T16" fmla="*/ 179 w 797"/>
              <a:gd name="T17" fmla="*/ 409 h 648"/>
              <a:gd name="T18" fmla="*/ 181 w 797"/>
              <a:gd name="T19" fmla="*/ 409 h 648"/>
              <a:gd name="T20" fmla="*/ 247 w 797"/>
              <a:gd name="T21" fmla="*/ 435 h 648"/>
              <a:gd name="T22" fmla="*/ 288 w 797"/>
              <a:gd name="T23" fmla="*/ 494 h 648"/>
              <a:gd name="T24" fmla="*/ 279 w 797"/>
              <a:gd name="T25" fmla="*/ 537 h 648"/>
              <a:gd name="T26" fmla="*/ 261 w 797"/>
              <a:gd name="T27" fmla="*/ 551 h 648"/>
              <a:gd name="T28" fmla="*/ 270 w 797"/>
              <a:gd name="T29" fmla="*/ 581 h 648"/>
              <a:gd name="T30" fmla="*/ 346 w 797"/>
              <a:gd name="T31" fmla="*/ 640 h 648"/>
              <a:gd name="T32" fmla="*/ 370 w 797"/>
              <a:gd name="T33" fmla="*/ 648 h 648"/>
              <a:gd name="T34" fmla="*/ 403 w 797"/>
              <a:gd name="T35" fmla="*/ 634 h 648"/>
              <a:gd name="T36" fmla="*/ 656 w 797"/>
              <a:gd name="T37" fmla="*/ 495 h 648"/>
              <a:gd name="T38" fmla="*/ 695 w 797"/>
              <a:gd name="T39" fmla="*/ 450 h 648"/>
              <a:gd name="T40" fmla="*/ 694 w 797"/>
              <a:gd name="T41" fmla="*/ 319 h 648"/>
              <a:gd name="T42" fmla="*/ 698 w 797"/>
              <a:gd name="T43" fmla="*/ 273 h 648"/>
              <a:gd name="T44" fmla="*/ 704 w 797"/>
              <a:gd name="T45" fmla="*/ 270 h 648"/>
              <a:gd name="T46" fmla="*/ 710 w 797"/>
              <a:gd name="T47" fmla="*/ 270 h 648"/>
              <a:gd name="T48" fmla="*/ 730 w 797"/>
              <a:gd name="T49" fmla="*/ 279 h 648"/>
              <a:gd name="T50" fmla="*/ 739 w 797"/>
              <a:gd name="T51" fmla="*/ 294 h 648"/>
              <a:gd name="T52" fmla="*/ 761 w 797"/>
              <a:gd name="T53" fmla="*/ 307 h 648"/>
              <a:gd name="T54" fmla="*/ 781 w 797"/>
              <a:gd name="T55" fmla="*/ 297 h 648"/>
              <a:gd name="T56" fmla="*/ 796 w 797"/>
              <a:gd name="T57" fmla="*/ 244 h 648"/>
              <a:gd name="T58" fmla="*/ 780 w 797"/>
              <a:gd name="T59" fmla="*/ 191 h 648"/>
              <a:gd name="T60" fmla="*/ 760 w 797"/>
              <a:gd name="T61" fmla="*/ 181 h 648"/>
              <a:gd name="T62" fmla="*/ 738 w 797"/>
              <a:gd name="T63" fmla="*/ 194 h 648"/>
              <a:gd name="T64" fmla="*/ 729 w 797"/>
              <a:gd name="T65" fmla="*/ 210 h 648"/>
              <a:gd name="T66" fmla="*/ 708 w 797"/>
              <a:gd name="T67" fmla="*/ 220 h 648"/>
              <a:gd name="T68" fmla="*/ 704 w 797"/>
              <a:gd name="T69" fmla="*/ 219 h 648"/>
              <a:gd name="T70" fmla="*/ 697 w 797"/>
              <a:gd name="T71" fmla="*/ 217 h 648"/>
              <a:gd name="T72" fmla="*/ 693 w 797"/>
              <a:gd name="T73" fmla="*/ 171 h 648"/>
              <a:gd name="T74" fmla="*/ 691 w 797"/>
              <a:gd name="T75" fmla="*/ 37 h 648"/>
              <a:gd name="T76" fmla="*/ 654 w 797"/>
              <a:gd name="T77" fmla="*/ 0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97" h="648">
                <a:moveTo>
                  <a:pt x="654" y="0"/>
                </a:moveTo>
                <a:cubicBezTo>
                  <a:pt x="653" y="0"/>
                  <a:pt x="652" y="0"/>
                  <a:pt x="651" y="0"/>
                </a:cubicBezTo>
                <a:cubicBezTo>
                  <a:pt x="396" y="22"/>
                  <a:pt x="170" y="146"/>
                  <a:pt x="15" y="330"/>
                </a:cubicBezTo>
                <a:cubicBezTo>
                  <a:pt x="0" y="347"/>
                  <a:pt x="3" y="373"/>
                  <a:pt x="21" y="386"/>
                </a:cubicBezTo>
                <a:cubicBezTo>
                  <a:pt x="100" y="447"/>
                  <a:pt x="100" y="447"/>
                  <a:pt x="100" y="447"/>
                </a:cubicBezTo>
                <a:cubicBezTo>
                  <a:pt x="109" y="454"/>
                  <a:pt x="116" y="458"/>
                  <a:pt x="121" y="458"/>
                </a:cubicBezTo>
                <a:cubicBezTo>
                  <a:pt x="126" y="458"/>
                  <a:pt x="129" y="455"/>
                  <a:pt x="131" y="449"/>
                </a:cubicBezTo>
                <a:cubicBezTo>
                  <a:pt x="132" y="442"/>
                  <a:pt x="135" y="435"/>
                  <a:pt x="140" y="428"/>
                </a:cubicBezTo>
                <a:cubicBezTo>
                  <a:pt x="149" y="417"/>
                  <a:pt x="163" y="410"/>
                  <a:pt x="179" y="409"/>
                </a:cubicBezTo>
                <a:cubicBezTo>
                  <a:pt x="180" y="409"/>
                  <a:pt x="181" y="409"/>
                  <a:pt x="181" y="409"/>
                </a:cubicBezTo>
                <a:cubicBezTo>
                  <a:pt x="203" y="409"/>
                  <a:pt x="226" y="418"/>
                  <a:pt x="247" y="435"/>
                </a:cubicBezTo>
                <a:cubicBezTo>
                  <a:pt x="269" y="451"/>
                  <a:pt x="283" y="472"/>
                  <a:pt x="288" y="494"/>
                </a:cubicBezTo>
                <a:cubicBezTo>
                  <a:pt x="292" y="509"/>
                  <a:pt x="288" y="525"/>
                  <a:pt x="279" y="537"/>
                </a:cubicBezTo>
                <a:cubicBezTo>
                  <a:pt x="274" y="543"/>
                  <a:pt x="268" y="548"/>
                  <a:pt x="261" y="551"/>
                </a:cubicBezTo>
                <a:cubicBezTo>
                  <a:pt x="250" y="556"/>
                  <a:pt x="253" y="567"/>
                  <a:pt x="270" y="581"/>
                </a:cubicBezTo>
                <a:cubicBezTo>
                  <a:pt x="346" y="640"/>
                  <a:pt x="346" y="640"/>
                  <a:pt x="346" y="640"/>
                </a:cubicBezTo>
                <a:cubicBezTo>
                  <a:pt x="353" y="646"/>
                  <a:pt x="362" y="648"/>
                  <a:pt x="370" y="648"/>
                </a:cubicBezTo>
                <a:cubicBezTo>
                  <a:pt x="382" y="648"/>
                  <a:pt x="394" y="643"/>
                  <a:pt x="403" y="634"/>
                </a:cubicBezTo>
                <a:cubicBezTo>
                  <a:pt x="468" y="563"/>
                  <a:pt x="556" y="513"/>
                  <a:pt x="656" y="495"/>
                </a:cubicBezTo>
                <a:cubicBezTo>
                  <a:pt x="678" y="492"/>
                  <a:pt x="696" y="472"/>
                  <a:pt x="695" y="450"/>
                </a:cubicBezTo>
                <a:cubicBezTo>
                  <a:pt x="694" y="319"/>
                  <a:pt x="694" y="319"/>
                  <a:pt x="694" y="319"/>
                </a:cubicBezTo>
                <a:cubicBezTo>
                  <a:pt x="694" y="297"/>
                  <a:pt x="695" y="276"/>
                  <a:pt x="698" y="273"/>
                </a:cubicBezTo>
                <a:cubicBezTo>
                  <a:pt x="700" y="272"/>
                  <a:pt x="702" y="270"/>
                  <a:pt x="704" y="270"/>
                </a:cubicBezTo>
                <a:cubicBezTo>
                  <a:pt x="706" y="270"/>
                  <a:pt x="708" y="270"/>
                  <a:pt x="710" y="270"/>
                </a:cubicBezTo>
                <a:cubicBezTo>
                  <a:pt x="718" y="270"/>
                  <a:pt x="725" y="271"/>
                  <a:pt x="730" y="279"/>
                </a:cubicBezTo>
                <a:cubicBezTo>
                  <a:pt x="733" y="284"/>
                  <a:pt x="736" y="289"/>
                  <a:pt x="739" y="294"/>
                </a:cubicBezTo>
                <a:cubicBezTo>
                  <a:pt x="744" y="303"/>
                  <a:pt x="753" y="307"/>
                  <a:pt x="761" y="307"/>
                </a:cubicBezTo>
                <a:cubicBezTo>
                  <a:pt x="768" y="307"/>
                  <a:pt x="775" y="304"/>
                  <a:pt x="781" y="297"/>
                </a:cubicBezTo>
                <a:cubicBezTo>
                  <a:pt x="792" y="283"/>
                  <a:pt x="797" y="263"/>
                  <a:pt x="796" y="244"/>
                </a:cubicBezTo>
                <a:cubicBezTo>
                  <a:pt x="796" y="225"/>
                  <a:pt x="791" y="205"/>
                  <a:pt x="780" y="191"/>
                </a:cubicBezTo>
                <a:cubicBezTo>
                  <a:pt x="774" y="184"/>
                  <a:pt x="767" y="181"/>
                  <a:pt x="760" y="181"/>
                </a:cubicBezTo>
                <a:cubicBezTo>
                  <a:pt x="752" y="181"/>
                  <a:pt x="743" y="186"/>
                  <a:pt x="738" y="194"/>
                </a:cubicBezTo>
                <a:cubicBezTo>
                  <a:pt x="735" y="200"/>
                  <a:pt x="732" y="205"/>
                  <a:pt x="729" y="210"/>
                </a:cubicBezTo>
                <a:cubicBezTo>
                  <a:pt x="724" y="218"/>
                  <a:pt x="716" y="220"/>
                  <a:pt x="708" y="220"/>
                </a:cubicBezTo>
                <a:cubicBezTo>
                  <a:pt x="706" y="220"/>
                  <a:pt x="705" y="219"/>
                  <a:pt x="704" y="219"/>
                </a:cubicBezTo>
                <a:cubicBezTo>
                  <a:pt x="701" y="219"/>
                  <a:pt x="699" y="218"/>
                  <a:pt x="697" y="217"/>
                </a:cubicBezTo>
                <a:cubicBezTo>
                  <a:pt x="694" y="214"/>
                  <a:pt x="693" y="193"/>
                  <a:pt x="693" y="171"/>
                </a:cubicBezTo>
                <a:cubicBezTo>
                  <a:pt x="691" y="37"/>
                  <a:pt x="691" y="37"/>
                  <a:pt x="691" y="37"/>
                </a:cubicBezTo>
                <a:cubicBezTo>
                  <a:pt x="691" y="16"/>
                  <a:pt x="675" y="0"/>
                  <a:pt x="654" y="0"/>
                </a:cubicBezTo>
              </a:path>
            </a:pathLst>
          </a:custGeom>
          <a:solidFill>
            <a:srgbClr val="FCD5B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1E6BAEB-3E6E-403F-9235-276C88BE30E5}"/>
              </a:ext>
            </a:extLst>
          </p:cNvPr>
          <p:cNvSpPr txBox="1"/>
          <p:nvPr/>
        </p:nvSpPr>
        <p:spPr>
          <a:xfrm>
            <a:off x="3498378" y="1629953"/>
            <a:ext cx="960520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Apps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Transformation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30BA8683-2438-4D34-A00F-0F17454AB6D2}"/>
              </a:ext>
            </a:extLst>
          </p:cNvPr>
          <p:cNvSpPr>
            <a:spLocks/>
          </p:cNvSpPr>
          <p:nvPr/>
        </p:nvSpPr>
        <p:spPr bwMode="auto">
          <a:xfrm>
            <a:off x="4447673" y="1379115"/>
            <a:ext cx="1027113" cy="893764"/>
          </a:xfrm>
          <a:custGeom>
            <a:avLst/>
            <a:gdLst>
              <a:gd name="T0" fmla="*/ 38 w 710"/>
              <a:gd name="T1" fmla="*/ 0 h 617"/>
              <a:gd name="T2" fmla="*/ 0 w 710"/>
              <a:gd name="T3" fmla="*/ 40 h 617"/>
              <a:gd name="T4" fmla="*/ 1 w 710"/>
              <a:gd name="T5" fmla="*/ 139 h 617"/>
              <a:gd name="T6" fmla="*/ 13 w 710"/>
              <a:gd name="T7" fmla="*/ 166 h 617"/>
              <a:gd name="T8" fmla="*/ 19 w 710"/>
              <a:gd name="T9" fmla="*/ 165 h 617"/>
              <a:gd name="T10" fmla="*/ 41 w 710"/>
              <a:gd name="T11" fmla="*/ 159 h 617"/>
              <a:gd name="T12" fmla="*/ 42 w 710"/>
              <a:gd name="T13" fmla="*/ 159 h 617"/>
              <a:gd name="T14" fmla="*/ 80 w 710"/>
              <a:gd name="T15" fmla="*/ 178 h 617"/>
              <a:gd name="T16" fmla="*/ 103 w 710"/>
              <a:gd name="T17" fmla="*/ 247 h 617"/>
              <a:gd name="T18" fmla="*/ 82 w 710"/>
              <a:gd name="T19" fmla="*/ 316 h 617"/>
              <a:gd name="T20" fmla="*/ 43 w 710"/>
              <a:gd name="T21" fmla="*/ 335 h 617"/>
              <a:gd name="T22" fmla="*/ 42 w 710"/>
              <a:gd name="T23" fmla="*/ 335 h 617"/>
              <a:gd name="T24" fmla="*/ 21 w 710"/>
              <a:gd name="T25" fmla="*/ 330 h 617"/>
              <a:gd name="T26" fmla="*/ 15 w 710"/>
              <a:gd name="T27" fmla="*/ 329 h 617"/>
              <a:gd name="T28" fmla="*/ 3 w 710"/>
              <a:gd name="T29" fmla="*/ 356 h 617"/>
              <a:gd name="T30" fmla="*/ 4 w 710"/>
              <a:gd name="T31" fmla="*/ 452 h 617"/>
              <a:gd name="T32" fmla="*/ 44 w 710"/>
              <a:gd name="T33" fmla="*/ 493 h 617"/>
              <a:gd name="T34" fmla="*/ 289 w 710"/>
              <a:gd name="T35" fmla="*/ 586 h 617"/>
              <a:gd name="T36" fmla="*/ 315 w 710"/>
              <a:gd name="T37" fmla="*/ 608 h 617"/>
              <a:gd name="T38" fmla="*/ 340 w 710"/>
              <a:gd name="T39" fmla="*/ 617 h 617"/>
              <a:gd name="T40" fmla="*/ 370 w 710"/>
              <a:gd name="T41" fmla="*/ 607 h 617"/>
              <a:gd name="T42" fmla="*/ 472 w 710"/>
              <a:gd name="T43" fmla="*/ 524 h 617"/>
              <a:gd name="T44" fmla="*/ 510 w 710"/>
              <a:gd name="T45" fmla="*/ 499 h 617"/>
              <a:gd name="T46" fmla="*/ 510 w 710"/>
              <a:gd name="T47" fmla="*/ 499 h 617"/>
              <a:gd name="T48" fmla="*/ 516 w 710"/>
              <a:gd name="T49" fmla="*/ 502 h 617"/>
              <a:gd name="T50" fmla="*/ 526 w 710"/>
              <a:gd name="T51" fmla="*/ 527 h 617"/>
              <a:gd name="T52" fmla="*/ 519 w 710"/>
              <a:gd name="T53" fmla="*/ 544 h 617"/>
              <a:gd name="T54" fmla="*/ 543 w 710"/>
              <a:gd name="T55" fmla="*/ 578 h 617"/>
              <a:gd name="T56" fmla="*/ 544 w 710"/>
              <a:gd name="T57" fmla="*/ 578 h 617"/>
              <a:gd name="T58" fmla="*/ 594 w 710"/>
              <a:gd name="T59" fmla="*/ 557 h 617"/>
              <a:gd name="T60" fmla="*/ 625 w 710"/>
              <a:gd name="T61" fmla="*/ 511 h 617"/>
              <a:gd name="T62" fmla="*/ 601 w 710"/>
              <a:gd name="T63" fmla="*/ 480 h 617"/>
              <a:gd name="T64" fmla="*/ 597 w 710"/>
              <a:gd name="T65" fmla="*/ 481 h 617"/>
              <a:gd name="T66" fmla="*/ 579 w 710"/>
              <a:gd name="T67" fmla="*/ 484 h 617"/>
              <a:gd name="T68" fmla="*/ 577 w 710"/>
              <a:gd name="T69" fmla="*/ 484 h 617"/>
              <a:gd name="T70" fmla="*/ 556 w 710"/>
              <a:gd name="T71" fmla="*/ 470 h 617"/>
              <a:gd name="T72" fmla="*/ 554 w 710"/>
              <a:gd name="T73" fmla="*/ 463 h 617"/>
              <a:gd name="T74" fmla="*/ 587 w 710"/>
              <a:gd name="T75" fmla="*/ 431 h 617"/>
              <a:gd name="T76" fmla="*/ 691 w 710"/>
              <a:gd name="T77" fmla="*/ 346 h 617"/>
              <a:gd name="T78" fmla="*/ 695 w 710"/>
              <a:gd name="T79" fmla="*/ 291 h 617"/>
              <a:gd name="T80" fmla="*/ 591 w 710"/>
              <a:gd name="T81" fmla="*/ 198 h 617"/>
              <a:gd name="T82" fmla="*/ 39 w 710"/>
              <a:gd name="T83" fmla="*/ 0 h 617"/>
              <a:gd name="T84" fmla="*/ 38 w 710"/>
              <a:gd name="T85" fmla="*/ 0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10" h="617">
                <a:moveTo>
                  <a:pt x="38" y="0"/>
                </a:moveTo>
                <a:cubicBezTo>
                  <a:pt x="17" y="0"/>
                  <a:pt x="0" y="18"/>
                  <a:pt x="0" y="40"/>
                </a:cubicBezTo>
                <a:cubicBezTo>
                  <a:pt x="1" y="139"/>
                  <a:pt x="1" y="139"/>
                  <a:pt x="1" y="139"/>
                </a:cubicBezTo>
                <a:cubicBezTo>
                  <a:pt x="1" y="157"/>
                  <a:pt x="5" y="166"/>
                  <a:pt x="13" y="166"/>
                </a:cubicBezTo>
                <a:cubicBezTo>
                  <a:pt x="15" y="166"/>
                  <a:pt x="17" y="166"/>
                  <a:pt x="19" y="165"/>
                </a:cubicBezTo>
                <a:cubicBezTo>
                  <a:pt x="26" y="161"/>
                  <a:pt x="33" y="159"/>
                  <a:pt x="41" y="159"/>
                </a:cubicBezTo>
                <a:cubicBezTo>
                  <a:pt x="41" y="159"/>
                  <a:pt x="41" y="159"/>
                  <a:pt x="42" y="159"/>
                </a:cubicBezTo>
                <a:cubicBezTo>
                  <a:pt x="56" y="159"/>
                  <a:pt x="70" y="166"/>
                  <a:pt x="80" y="178"/>
                </a:cubicBezTo>
                <a:cubicBezTo>
                  <a:pt x="95" y="195"/>
                  <a:pt x="103" y="219"/>
                  <a:pt x="103" y="247"/>
                </a:cubicBezTo>
                <a:cubicBezTo>
                  <a:pt x="104" y="274"/>
                  <a:pt x="96" y="298"/>
                  <a:pt x="82" y="316"/>
                </a:cubicBezTo>
                <a:cubicBezTo>
                  <a:pt x="72" y="328"/>
                  <a:pt x="58" y="335"/>
                  <a:pt x="43" y="335"/>
                </a:cubicBezTo>
                <a:cubicBezTo>
                  <a:pt x="43" y="335"/>
                  <a:pt x="43" y="335"/>
                  <a:pt x="42" y="335"/>
                </a:cubicBezTo>
                <a:cubicBezTo>
                  <a:pt x="35" y="335"/>
                  <a:pt x="27" y="334"/>
                  <a:pt x="21" y="330"/>
                </a:cubicBezTo>
                <a:cubicBezTo>
                  <a:pt x="19" y="329"/>
                  <a:pt x="17" y="329"/>
                  <a:pt x="15" y="329"/>
                </a:cubicBezTo>
                <a:cubicBezTo>
                  <a:pt x="7" y="329"/>
                  <a:pt x="3" y="338"/>
                  <a:pt x="3" y="356"/>
                </a:cubicBezTo>
                <a:cubicBezTo>
                  <a:pt x="4" y="452"/>
                  <a:pt x="4" y="452"/>
                  <a:pt x="4" y="452"/>
                </a:cubicBezTo>
                <a:cubicBezTo>
                  <a:pt x="4" y="474"/>
                  <a:pt x="22" y="491"/>
                  <a:pt x="44" y="493"/>
                </a:cubicBezTo>
                <a:cubicBezTo>
                  <a:pt x="130" y="499"/>
                  <a:pt x="216" y="529"/>
                  <a:pt x="289" y="586"/>
                </a:cubicBezTo>
                <a:cubicBezTo>
                  <a:pt x="298" y="593"/>
                  <a:pt x="307" y="601"/>
                  <a:pt x="315" y="608"/>
                </a:cubicBezTo>
                <a:cubicBezTo>
                  <a:pt x="322" y="614"/>
                  <a:pt x="331" y="617"/>
                  <a:pt x="340" y="617"/>
                </a:cubicBezTo>
                <a:cubicBezTo>
                  <a:pt x="351" y="617"/>
                  <a:pt x="361" y="614"/>
                  <a:pt x="370" y="607"/>
                </a:cubicBezTo>
                <a:cubicBezTo>
                  <a:pt x="472" y="524"/>
                  <a:pt x="472" y="524"/>
                  <a:pt x="472" y="524"/>
                </a:cubicBezTo>
                <a:cubicBezTo>
                  <a:pt x="489" y="511"/>
                  <a:pt x="506" y="499"/>
                  <a:pt x="510" y="499"/>
                </a:cubicBezTo>
                <a:cubicBezTo>
                  <a:pt x="510" y="499"/>
                  <a:pt x="510" y="499"/>
                  <a:pt x="510" y="499"/>
                </a:cubicBezTo>
                <a:cubicBezTo>
                  <a:pt x="513" y="499"/>
                  <a:pt x="515" y="500"/>
                  <a:pt x="516" y="502"/>
                </a:cubicBezTo>
                <a:cubicBezTo>
                  <a:pt x="523" y="509"/>
                  <a:pt x="529" y="516"/>
                  <a:pt x="526" y="527"/>
                </a:cubicBezTo>
                <a:cubicBezTo>
                  <a:pt x="524" y="533"/>
                  <a:pt x="521" y="538"/>
                  <a:pt x="519" y="544"/>
                </a:cubicBezTo>
                <a:cubicBezTo>
                  <a:pt x="513" y="561"/>
                  <a:pt x="525" y="578"/>
                  <a:pt x="543" y="578"/>
                </a:cubicBezTo>
                <a:cubicBezTo>
                  <a:pt x="543" y="578"/>
                  <a:pt x="543" y="578"/>
                  <a:pt x="544" y="578"/>
                </a:cubicBezTo>
                <a:cubicBezTo>
                  <a:pt x="562" y="578"/>
                  <a:pt x="580" y="569"/>
                  <a:pt x="594" y="557"/>
                </a:cubicBezTo>
                <a:cubicBezTo>
                  <a:pt x="609" y="545"/>
                  <a:pt x="622" y="529"/>
                  <a:pt x="625" y="511"/>
                </a:cubicBezTo>
                <a:cubicBezTo>
                  <a:pt x="629" y="494"/>
                  <a:pt x="617" y="480"/>
                  <a:pt x="601" y="480"/>
                </a:cubicBezTo>
                <a:cubicBezTo>
                  <a:pt x="599" y="480"/>
                  <a:pt x="598" y="480"/>
                  <a:pt x="597" y="481"/>
                </a:cubicBezTo>
                <a:cubicBezTo>
                  <a:pt x="591" y="481"/>
                  <a:pt x="585" y="483"/>
                  <a:pt x="579" y="484"/>
                </a:cubicBezTo>
                <a:cubicBezTo>
                  <a:pt x="578" y="484"/>
                  <a:pt x="577" y="484"/>
                  <a:pt x="577" y="484"/>
                </a:cubicBezTo>
                <a:cubicBezTo>
                  <a:pt x="567" y="484"/>
                  <a:pt x="562" y="477"/>
                  <a:pt x="556" y="470"/>
                </a:cubicBezTo>
                <a:cubicBezTo>
                  <a:pt x="554" y="467"/>
                  <a:pt x="554" y="465"/>
                  <a:pt x="554" y="463"/>
                </a:cubicBezTo>
                <a:cubicBezTo>
                  <a:pt x="554" y="459"/>
                  <a:pt x="570" y="445"/>
                  <a:pt x="587" y="431"/>
                </a:cubicBezTo>
                <a:cubicBezTo>
                  <a:pt x="691" y="346"/>
                  <a:pt x="691" y="346"/>
                  <a:pt x="691" y="346"/>
                </a:cubicBezTo>
                <a:cubicBezTo>
                  <a:pt x="708" y="332"/>
                  <a:pt x="710" y="307"/>
                  <a:pt x="695" y="291"/>
                </a:cubicBezTo>
                <a:cubicBezTo>
                  <a:pt x="663" y="258"/>
                  <a:pt x="629" y="227"/>
                  <a:pt x="591" y="198"/>
                </a:cubicBezTo>
                <a:cubicBezTo>
                  <a:pt x="427" y="70"/>
                  <a:pt x="233" y="5"/>
                  <a:pt x="39" y="0"/>
                </a:cubicBezTo>
                <a:cubicBezTo>
                  <a:pt x="39" y="0"/>
                  <a:pt x="39" y="0"/>
                  <a:pt x="38" y="0"/>
                </a:cubicBezTo>
              </a:path>
            </a:pathLst>
          </a:custGeom>
          <a:solidFill>
            <a:srgbClr val="C0BEB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IN" sz="825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4B8AF505-21F4-47B1-8339-95D7006E142D}"/>
              </a:ext>
            </a:extLst>
          </p:cNvPr>
          <p:cNvSpPr txBox="1"/>
          <p:nvPr/>
        </p:nvSpPr>
        <p:spPr>
          <a:xfrm>
            <a:off x="4442954" y="1656870"/>
            <a:ext cx="899605" cy="473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IT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Modernization</a:t>
            </a:r>
          </a:p>
          <a:p>
            <a:pPr algn="ctr" defTabSz="914378"/>
            <a:r>
              <a:rPr lang="en-US" sz="825" b="1" kern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Assessment</a:t>
            </a:r>
            <a:endParaRPr lang="en-IN" sz="825" b="1" kern="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125" name="Group 58">
            <a:extLst>
              <a:ext uri="{FF2B5EF4-FFF2-40B4-BE49-F238E27FC236}">
                <a16:creationId xmlns:a16="http://schemas.microsoft.com/office/drawing/2014/main" id="{42B3B633-9F39-431F-9711-98D26159CB0D}"/>
              </a:ext>
            </a:extLst>
          </p:cNvPr>
          <p:cNvGrpSpPr/>
          <p:nvPr/>
        </p:nvGrpSpPr>
        <p:grpSpPr>
          <a:xfrm>
            <a:off x="4982664" y="1806365"/>
            <a:ext cx="3611982" cy="1250740"/>
            <a:chOff x="5089527" y="1636925"/>
            <a:chExt cx="3611982" cy="1250740"/>
          </a:xfrm>
        </p:grpSpPr>
        <p:grpSp>
          <p:nvGrpSpPr>
            <p:cNvPr id="126" name="Group 59">
              <a:extLst>
                <a:ext uri="{FF2B5EF4-FFF2-40B4-BE49-F238E27FC236}">
                  <a16:creationId xmlns:a16="http://schemas.microsoft.com/office/drawing/2014/main" id="{B5E3F883-0043-41CC-BB56-3E16E68C85EC}"/>
                </a:ext>
              </a:extLst>
            </p:cNvPr>
            <p:cNvGrpSpPr/>
            <p:nvPr/>
          </p:nvGrpSpPr>
          <p:grpSpPr>
            <a:xfrm>
              <a:off x="5089527" y="1636925"/>
              <a:ext cx="3611982" cy="1250740"/>
              <a:chOff x="5089527" y="1636925"/>
              <a:chExt cx="3611982" cy="1250740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BF2966CD-4E81-4C93-92F3-061D04D352E2}"/>
                  </a:ext>
                </a:extLst>
              </p:cNvPr>
              <p:cNvSpPr txBox="1"/>
              <p:nvPr/>
            </p:nvSpPr>
            <p:spPr>
              <a:xfrm>
                <a:off x="7467013" y="1636925"/>
                <a:ext cx="729687" cy="2192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8"/>
                <a:r>
                  <a:rPr lang="en-US" sz="825" b="1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rPr>
                  <a:t>OFFERING</a:t>
                </a:r>
                <a:endParaRPr lang="en-IN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  <p:grpSp>
            <p:nvGrpSpPr>
              <p:cNvPr id="130" name="Group 63">
                <a:extLst>
                  <a:ext uri="{FF2B5EF4-FFF2-40B4-BE49-F238E27FC236}">
                    <a16:creationId xmlns:a16="http://schemas.microsoft.com/office/drawing/2014/main" id="{7B1FEBF4-A57D-4282-AE1D-5A46B6E90493}"/>
                  </a:ext>
                </a:extLst>
              </p:cNvPr>
              <p:cNvGrpSpPr/>
              <p:nvPr/>
            </p:nvGrpSpPr>
            <p:grpSpPr>
              <a:xfrm>
                <a:off x="5089527" y="1730376"/>
                <a:ext cx="3611982" cy="1157289"/>
                <a:chOff x="5089527" y="1730376"/>
                <a:chExt cx="3611982" cy="1157289"/>
              </a:xfrm>
            </p:grpSpPr>
            <p:sp>
              <p:nvSpPr>
                <p:cNvPr id="131" name="Freeform 7">
                  <a:extLst>
                    <a:ext uri="{FF2B5EF4-FFF2-40B4-BE49-F238E27FC236}">
                      <a16:creationId xmlns:a16="http://schemas.microsoft.com/office/drawing/2014/main" id="{420C169D-592E-4A23-9124-2040B965C15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527" y="1730376"/>
                  <a:ext cx="846138" cy="1157289"/>
                </a:xfrm>
                <a:custGeom>
                  <a:avLst/>
                  <a:gdLst>
                    <a:gd name="T0" fmla="*/ 364 w 584"/>
                    <a:gd name="T1" fmla="*/ 0 h 799"/>
                    <a:gd name="T2" fmla="*/ 339 w 584"/>
                    <a:gd name="T3" fmla="*/ 9 h 799"/>
                    <a:gd name="T4" fmla="*/ 262 w 584"/>
                    <a:gd name="T5" fmla="*/ 72 h 799"/>
                    <a:gd name="T6" fmla="*/ 253 w 584"/>
                    <a:gd name="T7" fmla="*/ 102 h 799"/>
                    <a:gd name="T8" fmla="*/ 271 w 584"/>
                    <a:gd name="T9" fmla="*/ 116 h 799"/>
                    <a:gd name="T10" fmla="*/ 281 w 584"/>
                    <a:gd name="T11" fmla="*/ 158 h 799"/>
                    <a:gd name="T12" fmla="*/ 241 w 584"/>
                    <a:gd name="T13" fmla="*/ 219 h 799"/>
                    <a:gd name="T14" fmla="*/ 175 w 584"/>
                    <a:gd name="T15" fmla="*/ 246 h 799"/>
                    <a:gd name="T16" fmla="*/ 174 w 584"/>
                    <a:gd name="T17" fmla="*/ 246 h 799"/>
                    <a:gd name="T18" fmla="*/ 135 w 584"/>
                    <a:gd name="T19" fmla="*/ 227 h 799"/>
                    <a:gd name="T20" fmla="*/ 125 w 584"/>
                    <a:gd name="T21" fmla="*/ 207 h 799"/>
                    <a:gd name="T22" fmla="*/ 115 w 584"/>
                    <a:gd name="T23" fmla="*/ 198 h 799"/>
                    <a:gd name="T24" fmla="*/ 94 w 584"/>
                    <a:gd name="T25" fmla="*/ 209 h 799"/>
                    <a:gd name="T26" fmla="*/ 19 w 584"/>
                    <a:gd name="T27" fmla="*/ 269 h 799"/>
                    <a:gd name="T28" fmla="*/ 12 w 584"/>
                    <a:gd name="T29" fmla="*/ 326 h 799"/>
                    <a:gd name="T30" fmla="*/ 92 w 584"/>
                    <a:gd name="T31" fmla="*/ 576 h 799"/>
                    <a:gd name="T32" fmla="*/ 91 w 584"/>
                    <a:gd name="T33" fmla="*/ 610 h 799"/>
                    <a:gd name="T34" fmla="*/ 126 w 584"/>
                    <a:gd name="T35" fmla="*/ 652 h 799"/>
                    <a:gd name="T36" fmla="*/ 254 w 584"/>
                    <a:gd name="T37" fmla="*/ 681 h 799"/>
                    <a:gd name="T38" fmla="*/ 298 w 584"/>
                    <a:gd name="T39" fmla="*/ 694 h 799"/>
                    <a:gd name="T40" fmla="*/ 300 w 584"/>
                    <a:gd name="T41" fmla="*/ 701 h 799"/>
                    <a:gd name="T42" fmla="*/ 286 w 584"/>
                    <a:gd name="T43" fmla="*/ 724 h 799"/>
                    <a:gd name="T44" fmla="*/ 268 w 584"/>
                    <a:gd name="T45" fmla="*/ 730 h 799"/>
                    <a:gd name="T46" fmla="*/ 257 w 584"/>
                    <a:gd name="T47" fmla="*/ 770 h 799"/>
                    <a:gd name="T48" fmla="*/ 305 w 584"/>
                    <a:gd name="T49" fmla="*/ 796 h 799"/>
                    <a:gd name="T50" fmla="*/ 328 w 584"/>
                    <a:gd name="T51" fmla="*/ 799 h 799"/>
                    <a:gd name="T52" fmla="*/ 360 w 584"/>
                    <a:gd name="T53" fmla="*/ 792 h 799"/>
                    <a:gd name="T54" fmla="*/ 366 w 584"/>
                    <a:gd name="T55" fmla="*/ 751 h 799"/>
                    <a:gd name="T56" fmla="*/ 352 w 584"/>
                    <a:gd name="T57" fmla="*/ 738 h 799"/>
                    <a:gd name="T58" fmla="*/ 349 w 584"/>
                    <a:gd name="T59" fmla="*/ 712 h 799"/>
                    <a:gd name="T60" fmla="*/ 354 w 584"/>
                    <a:gd name="T61" fmla="*/ 706 h 799"/>
                    <a:gd name="T62" fmla="*/ 358 w 584"/>
                    <a:gd name="T63" fmla="*/ 706 h 799"/>
                    <a:gd name="T64" fmla="*/ 399 w 584"/>
                    <a:gd name="T65" fmla="*/ 712 h 799"/>
                    <a:gd name="T66" fmla="*/ 530 w 584"/>
                    <a:gd name="T67" fmla="*/ 740 h 799"/>
                    <a:gd name="T68" fmla="*/ 538 w 584"/>
                    <a:gd name="T69" fmla="*/ 741 h 799"/>
                    <a:gd name="T70" fmla="*/ 575 w 584"/>
                    <a:gd name="T71" fmla="*/ 709 h 799"/>
                    <a:gd name="T72" fmla="*/ 584 w 584"/>
                    <a:gd name="T73" fmla="*/ 570 h 799"/>
                    <a:gd name="T74" fmla="*/ 395 w 584"/>
                    <a:gd name="T75" fmla="*/ 15 h 799"/>
                    <a:gd name="T76" fmla="*/ 364 w 584"/>
                    <a:gd name="T77" fmla="*/ 0 h 7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84" h="799">
                      <a:moveTo>
                        <a:pt x="364" y="0"/>
                      </a:moveTo>
                      <a:cubicBezTo>
                        <a:pt x="355" y="0"/>
                        <a:pt x="346" y="3"/>
                        <a:pt x="339" y="9"/>
                      </a:cubicBezTo>
                      <a:cubicBezTo>
                        <a:pt x="262" y="72"/>
                        <a:pt x="262" y="72"/>
                        <a:pt x="262" y="72"/>
                      </a:cubicBezTo>
                      <a:cubicBezTo>
                        <a:pt x="245" y="86"/>
                        <a:pt x="241" y="97"/>
                        <a:pt x="253" y="102"/>
                      </a:cubicBezTo>
                      <a:cubicBezTo>
                        <a:pt x="260" y="105"/>
                        <a:pt x="266" y="110"/>
                        <a:pt x="271" y="116"/>
                      </a:cubicBezTo>
                      <a:cubicBezTo>
                        <a:pt x="281" y="127"/>
                        <a:pt x="284" y="143"/>
                        <a:pt x="281" y="158"/>
                      </a:cubicBezTo>
                      <a:cubicBezTo>
                        <a:pt x="277" y="180"/>
                        <a:pt x="263" y="202"/>
                        <a:pt x="241" y="219"/>
                      </a:cubicBezTo>
                      <a:cubicBezTo>
                        <a:pt x="221" y="236"/>
                        <a:pt x="197" y="246"/>
                        <a:pt x="175" y="246"/>
                      </a:cubicBezTo>
                      <a:cubicBezTo>
                        <a:pt x="174" y="246"/>
                        <a:pt x="174" y="246"/>
                        <a:pt x="174" y="246"/>
                      </a:cubicBezTo>
                      <a:cubicBezTo>
                        <a:pt x="158" y="246"/>
                        <a:pt x="144" y="239"/>
                        <a:pt x="135" y="227"/>
                      </a:cubicBezTo>
                      <a:cubicBezTo>
                        <a:pt x="130" y="221"/>
                        <a:pt x="126" y="214"/>
                        <a:pt x="125" y="207"/>
                      </a:cubicBezTo>
                      <a:cubicBezTo>
                        <a:pt x="123" y="201"/>
                        <a:pt x="120" y="198"/>
                        <a:pt x="115" y="198"/>
                      </a:cubicBezTo>
                      <a:cubicBezTo>
                        <a:pt x="110" y="198"/>
                        <a:pt x="103" y="202"/>
                        <a:pt x="94" y="209"/>
                      </a:cubicBezTo>
                      <a:cubicBezTo>
                        <a:pt x="19" y="269"/>
                        <a:pt x="19" y="269"/>
                        <a:pt x="19" y="269"/>
                      </a:cubicBezTo>
                      <a:cubicBezTo>
                        <a:pt x="2" y="283"/>
                        <a:pt x="0" y="308"/>
                        <a:pt x="12" y="326"/>
                      </a:cubicBezTo>
                      <a:cubicBezTo>
                        <a:pt x="61" y="397"/>
                        <a:pt x="91" y="483"/>
                        <a:pt x="92" y="576"/>
                      </a:cubicBezTo>
                      <a:cubicBezTo>
                        <a:pt x="92" y="587"/>
                        <a:pt x="91" y="599"/>
                        <a:pt x="91" y="610"/>
                      </a:cubicBezTo>
                      <a:cubicBezTo>
                        <a:pt x="89" y="629"/>
                        <a:pt x="105" y="648"/>
                        <a:pt x="126" y="652"/>
                      </a:cubicBezTo>
                      <a:cubicBezTo>
                        <a:pt x="254" y="681"/>
                        <a:pt x="254" y="681"/>
                        <a:pt x="254" y="681"/>
                      </a:cubicBezTo>
                      <a:cubicBezTo>
                        <a:pt x="276" y="685"/>
                        <a:pt x="296" y="691"/>
                        <a:pt x="298" y="694"/>
                      </a:cubicBezTo>
                      <a:cubicBezTo>
                        <a:pt x="299" y="696"/>
                        <a:pt x="300" y="699"/>
                        <a:pt x="300" y="701"/>
                      </a:cubicBezTo>
                      <a:cubicBezTo>
                        <a:pt x="298" y="711"/>
                        <a:pt x="296" y="720"/>
                        <a:pt x="286" y="724"/>
                      </a:cubicBezTo>
                      <a:cubicBezTo>
                        <a:pt x="280" y="726"/>
                        <a:pt x="274" y="728"/>
                        <a:pt x="268" y="730"/>
                      </a:cubicBezTo>
                      <a:cubicBezTo>
                        <a:pt x="251" y="736"/>
                        <a:pt x="245" y="755"/>
                        <a:pt x="257" y="770"/>
                      </a:cubicBezTo>
                      <a:cubicBezTo>
                        <a:pt x="268" y="784"/>
                        <a:pt x="287" y="793"/>
                        <a:pt x="305" y="796"/>
                      </a:cubicBezTo>
                      <a:cubicBezTo>
                        <a:pt x="313" y="798"/>
                        <a:pt x="321" y="799"/>
                        <a:pt x="328" y="799"/>
                      </a:cubicBezTo>
                      <a:cubicBezTo>
                        <a:pt x="340" y="799"/>
                        <a:pt x="351" y="797"/>
                        <a:pt x="360" y="792"/>
                      </a:cubicBezTo>
                      <a:cubicBezTo>
                        <a:pt x="377" y="784"/>
                        <a:pt x="379" y="764"/>
                        <a:pt x="366" y="751"/>
                      </a:cubicBezTo>
                      <a:cubicBezTo>
                        <a:pt x="362" y="746"/>
                        <a:pt x="357" y="743"/>
                        <a:pt x="352" y="738"/>
                      </a:cubicBezTo>
                      <a:cubicBezTo>
                        <a:pt x="345" y="731"/>
                        <a:pt x="347" y="722"/>
                        <a:pt x="349" y="712"/>
                      </a:cubicBezTo>
                      <a:cubicBezTo>
                        <a:pt x="350" y="709"/>
                        <a:pt x="352" y="708"/>
                        <a:pt x="354" y="706"/>
                      </a:cubicBezTo>
                      <a:cubicBezTo>
                        <a:pt x="354" y="706"/>
                        <a:pt x="356" y="706"/>
                        <a:pt x="358" y="706"/>
                      </a:cubicBezTo>
                      <a:cubicBezTo>
                        <a:pt x="366" y="706"/>
                        <a:pt x="382" y="708"/>
                        <a:pt x="399" y="712"/>
                      </a:cubicBezTo>
                      <a:cubicBezTo>
                        <a:pt x="530" y="740"/>
                        <a:pt x="530" y="740"/>
                        <a:pt x="530" y="740"/>
                      </a:cubicBezTo>
                      <a:cubicBezTo>
                        <a:pt x="533" y="741"/>
                        <a:pt x="535" y="741"/>
                        <a:pt x="538" y="741"/>
                      </a:cubicBezTo>
                      <a:cubicBezTo>
                        <a:pt x="556" y="741"/>
                        <a:pt x="572" y="728"/>
                        <a:pt x="575" y="709"/>
                      </a:cubicBezTo>
                      <a:cubicBezTo>
                        <a:pt x="581" y="664"/>
                        <a:pt x="584" y="618"/>
                        <a:pt x="584" y="570"/>
                      </a:cubicBezTo>
                      <a:cubicBezTo>
                        <a:pt x="581" y="362"/>
                        <a:pt x="511" y="170"/>
                        <a:pt x="395" y="15"/>
                      </a:cubicBezTo>
                      <a:cubicBezTo>
                        <a:pt x="387" y="5"/>
                        <a:pt x="376" y="0"/>
                        <a:pt x="364" y="0"/>
                      </a:cubicBezTo>
                    </a:path>
                  </a:pathLst>
                </a:custGeom>
                <a:solidFill>
                  <a:srgbClr val="8FB4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78"/>
                  <a:endParaRPr lang="en-IN" sz="825" kern="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141EEEC0-CD1E-434A-9010-220463757BE5}"/>
                    </a:ext>
                  </a:extLst>
                </p:cNvPr>
                <p:cNvSpPr txBox="1"/>
                <p:nvPr/>
              </p:nvSpPr>
              <p:spPr>
                <a:xfrm>
                  <a:off x="5207658" y="2229275"/>
                  <a:ext cx="659155" cy="2192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914378"/>
                  <a:r>
                    <a:rPr lang="en-US" sz="825" b="1" kern="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Migration</a:t>
                  </a:r>
                  <a:endParaRPr lang="en-IN" sz="825" b="1" kern="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/>
                  </a:endParaRPr>
                </a:p>
              </p:txBody>
            </p:sp>
            <p:grpSp>
              <p:nvGrpSpPr>
                <p:cNvPr id="133" name="Group 66">
                  <a:extLst>
                    <a:ext uri="{FF2B5EF4-FFF2-40B4-BE49-F238E27FC236}">
                      <a16:creationId xmlns:a16="http://schemas.microsoft.com/office/drawing/2014/main" id="{50463C91-3D78-4B5E-925C-712C966E4765}"/>
                    </a:ext>
                  </a:extLst>
                </p:cNvPr>
                <p:cNvGrpSpPr/>
                <p:nvPr/>
              </p:nvGrpSpPr>
              <p:grpSpPr>
                <a:xfrm>
                  <a:off x="7478417" y="1808921"/>
                  <a:ext cx="1223092" cy="981038"/>
                  <a:chOff x="1587656" y="1904103"/>
                  <a:chExt cx="1223092" cy="981037"/>
                </a:xfrm>
              </p:grpSpPr>
              <p:sp>
                <p:nvSpPr>
                  <p:cNvPr id="135" name="TextBox 134">
                    <a:extLst>
                      <a:ext uri="{FF2B5EF4-FFF2-40B4-BE49-F238E27FC236}">
                        <a16:creationId xmlns:a16="http://schemas.microsoft.com/office/drawing/2014/main" id="{429CD054-99CB-49F9-B340-A51BAB50A13E}"/>
                      </a:ext>
                    </a:extLst>
                  </p:cNvPr>
                  <p:cNvSpPr txBox="1"/>
                  <p:nvPr/>
                </p:nvSpPr>
                <p:spPr>
                  <a:xfrm>
                    <a:off x="1587656" y="1904103"/>
                    <a:ext cx="1223092" cy="98103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114294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Infra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 – V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V – V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Platform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Win8 – Win10</a:t>
                    </a:r>
                  </a:p>
                  <a:p>
                    <a:pPr marL="114294" lvl="1" indent="-114294" defTabSz="914378">
                      <a:buFont typeface="Arial" panose="020B0604020202020204" pitchFamily="34" charset="0"/>
                      <a:buChar char="•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Apps</a:t>
                    </a:r>
                  </a:p>
                  <a:p>
                    <a:pPr marL="211128" lvl="2" indent="-96833" defTabSz="914378">
                      <a:buFont typeface="Wingdings" panose="05000000000000000000" pitchFamily="2" charset="2"/>
                      <a:buChar char="§"/>
                    </a:pPr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Lotus - Exchange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061047FD-819F-4C14-B68B-53DB666DEA9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223" y="2091472"/>
                    <a:ext cx="463588" cy="21929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defTabSz="914378"/>
                    <a:r>
                      <a:rPr lang="en-US" sz="825" kern="0" dirty="0">
                        <a:solidFill>
                          <a:prstClr val="black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Arial"/>
                      </a:rPr>
                      <a:t>Cloud</a:t>
                    </a:r>
                    <a:endParaRPr lang="en-IN" sz="825" kern="0" dirty="0">
                      <a:solidFill>
                        <a:prstClr val="black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endParaRPr>
                  </a:p>
                </p:txBody>
              </p:sp>
            </p:grp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F40E5F4-D67B-4524-9E1F-CFF50C274F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91354" y="1877444"/>
                  <a:ext cx="417487" cy="0"/>
                </a:xfrm>
                <a:prstGeom prst="line">
                  <a:avLst/>
                </a:prstGeom>
                <a:ln w="19050">
                  <a:solidFill>
                    <a:srgbClr val="8064A2"/>
                  </a:solidFill>
                  <a:prstDash val="sysDot"/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B6446CFF-B750-4D99-B339-FAB2B259D2BB}"/>
                </a:ext>
              </a:extLst>
            </p:cNvPr>
            <p:cNvSpPr txBox="1"/>
            <p:nvPr/>
          </p:nvSpPr>
          <p:spPr>
            <a:xfrm>
              <a:off x="6019911" y="1891970"/>
              <a:ext cx="601447" cy="2192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8"/>
              <a:r>
                <a:rPr lang="en-US" sz="825" b="1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TENETS</a:t>
              </a:r>
              <a:endParaRPr lang="en-IN" sz="825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68DF3C-B50F-4BA9-99AB-A4113BF8E26B}"/>
                </a:ext>
              </a:extLst>
            </p:cNvPr>
            <p:cNvSpPr txBox="1"/>
            <p:nvPr/>
          </p:nvSpPr>
          <p:spPr>
            <a:xfrm>
              <a:off x="6030089" y="2060217"/>
              <a:ext cx="1494729" cy="72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‘’0’’ Defect Migration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Seamless 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r>
                <a:rPr lang="en-US" sz="825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End to end ownership</a:t>
              </a: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  <a:p>
              <a:pPr marL="114294" indent="-114294" defTabSz="914378">
                <a:buFont typeface="Arial" panose="020B0604020202020204" pitchFamily="34" charset="0"/>
                <a:buChar char="•"/>
              </a:pPr>
              <a:endParaRPr lang="en-US" sz="825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12A81B02-AEB8-4C2C-B70B-AD6CD1C10DAC}"/>
              </a:ext>
            </a:extLst>
          </p:cNvPr>
          <p:cNvSpPr txBox="1"/>
          <p:nvPr/>
        </p:nvSpPr>
        <p:spPr>
          <a:xfrm>
            <a:off x="3857727" y="2356317"/>
            <a:ext cx="122823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Sify’s</a:t>
            </a:r>
          </a:p>
          <a:p>
            <a:pPr algn="ctr" defTabSz="914378"/>
            <a:r>
              <a:rPr lang="en-US" sz="1350" b="1" kern="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DCT Framework</a:t>
            </a:r>
            <a:endParaRPr lang="en-IN" sz="1350" b="1" kern="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F830978-B137-4996-85AC-757F0A48B37B}"/>
              </a:ext>
            </a:extLst>
          </p:cNvPr>
          <p:cNvSpPr txBox="1"/>
          <p:nvPr/>
        </p:nvSpPr>
        <p:spPr>
          <a:xfrm>
            <a:off x="7943850" y="2114550"/>
            <a:ext cx="24237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4179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149" y="924560"/>
            <a:ext cx="8382963" cy="3842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Data Center Transformation Aligned Services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6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SERVICES: MODELS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30" name="Picture 6" descr="Image result for cloud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594" y="1045302"/>
            <a:ext cx="556260" cy="55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location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888" y="1014099"/>
            <a:ext cx="606268" cy="60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ublic cloud 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90" y="1021221"/>
            <a:ext cx="620115" cy="62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on premise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608" y="1014099"/>
            <a:ext cx="634360" cy="63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367388" y="2112044"/>
            <a:ext cx="1900800" cy="25837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18000" bIns="33741" anchor="t">
            <a:noAutofit/>
          </a:bodyPr>
          <a:lstStyle/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Services through Sify’s Pre-validated architecture and tools to fulfil required SLAs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Build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Consultation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Complete Assessment of environment to decide backup / DR Strategy </a:t>
            </a:r>
          </a:p>
          <a:p>
            <a:pPr marL="144000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Managed Services</a:t>
            </a:r>
          </a:p>
          <a:p>
            <a:pPr marL="216000" lvl="1" indent="-108000" defTabSz="68580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Support Services for Customer’s Existing/new Setup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367388" y="1730408"/>
            <a:ext cx="1900800" cy="370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IN" sz="1200" b="1" dirty="0">
                <a:solidFill>
                  <a:schemeClr val="bg1"/>
                </a:solidFill>
                <a:ea typeface="Fujitsu Sans" charset="0"/>
                <a:cs typeface="Arial" panose="020B0604020202020204" pitchFamily="34" charset="0"/>
              </a:rPr>
              <a:t>ON-PREMISE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2536739" y="2112045"/>
            <a:ext cx="1900800" cy="25837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lvl="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536739" y="1730408"/>
            <a:ext cx="1900800" cy="3702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CLOUD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706090" y="2112044"/>
            <a:ext cx="1900800" cy="25837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 delivery model build as per Customer environment and Business Demand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Managed Services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Regular Backup &amp; DR Support services | Profile/policy administration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4706090" y="1725462"/>
            <a:ext cx="1900800" cy="3702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SIFY COLOCATION</a:t>
            </a: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6875441" y="2112043"/>
            <a:ext cx="1900800" cy="258378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67483" tIns="33741" rIns="67483" bIns="33741" anchor="t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DRaaS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Pay-As-You-Go Disaster Recovery as a Service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 the security and continuity of critical IT service delivery. 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Protect, replicate, recover &amp; convert seamlessly</a:t>
            </a:r>
          </a:p>
          <a:p>
            <a:pPr marL="144000" indent="-108000">
              <a:spcBef>
                <a:spcPts val="400"/>
              </a:spcBef>
            </a:pPr>
            <a:r>
              <a:rPr lang="en-IN" sz="900" dirty="0">
                <a:solidFill>
                  <a:srgbClr val="595959"/>
                </a:solidFill>
                <a:ea typeface="Fujitsu Sans" charset="0"/>
                <a:cs typeface="Arial" panose="020B0604020202020204" pitchFamily="34" charset="0"/>
              </a:rPr>
              <a:t>DR Build</a:t>
            </a:r>
          </a:p>
          <a:p>
            <a:pPr marL="216000" lvl="1" indent="-108000">
              <a:spcBef>
                <a:spcPts val="400"/>
              </a:spcBef>
              <a:defRPr/>
            </a:pPr>
            <a:r>
              <a:rPr lang="en-IN" sz="900" dirty="0">
                <a:solidFill>
                  <a:srgbClr val="595959"/>
                </a:solidFill>
                <a:cs typeface="Arial" panose="020B0604020202020204" pitchFamily="34" charset="0"/>
              </a:rPr>
              <a:t>DR delivery model build as per Customer environment and Business Demand</a:t>
            </a:r>
          </a:p>
          <a:p>
            <a:pPr marL="216000" lvl="1" indent="-108000">
              <a:spcBef>
                <a:spcPts val="400"/>
              </a:spcBef>
              <a:defRPr/>
            </a:pPr>
            <a:endParaRPr lang="en-IN" sz="900" dirty="0">
              <a:solidFill>
                <a:srgbClr val="595959"/>
              </a:solidFill>
              <a:cs typeface="Arial" panose="020B0604020202020204" pitchFamily="34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875441" y="1730407"/>
            <a:ext cx="1900800" cy="3702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67483" tIns="33741" rIns="67483" bIns="33741" anchor="ctr"/>
          <a:lstStyle>
            <a:defPPr>
              <a:defRPr lang="en-US"/>
            </a:defPPr>
            <a:lvl1pPr indent="0" algn="ctr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Fujitsu Sans" charset="0"/>
                <a:ea typeface="Fujitsu Sans" charset="0"/>
                <a:cs typeface="Fujitsu Sans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/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/>
            </a:lvl9pPr>
          </a:lstStyle>
          <a:p>
            <a:r>
              <a:rPr lang="en-IN" sz="1200" b="1" dirty="0">
                <a:latin typeface="+mn-lt"/>
                <a:cs typeface="Arial" panose="020B0604020202020204" pitchFamily="34" charset="0"/>
              </a:rPr>
              <a:t>PUBLIC CLOUD</a:t>
            </a:r>
            <a:br>
              <a:rPr lang="en-IN" sz="1200" b="1" dirty="0">
                <a:latin typeface="+mn-lt"/>
                <a:cs typeface="Arial" panose="020B0604020202020204" pitchFamily="34" charset="0"/>
              </a:rPr>
            </a:br>
            <a:r>
              <a:rPr lang="en-IN" sz="1200" b="1" dirty="0">
                <a:latin typeface="+mn-lt"/>
                <a:cs typeface="Arial" panose="020B0604020202020204" pitchFamily="34" charset="0"/>
              </a:rPr>
              <a:t>(AWS/ AZURE)</a:t>
            </a:r>
          </a:p>
        </p:txBody>
      </p:sp>
    </p:spTree>
    <p:extLst>
      <p:ext uri="{BB962C8B-B14F-4D97-AF65-F5344CB8AC3E}">
        <p14:creationId xmlns:p14="http://schemas.microsoft.com/office/powerpoint/2010/main" val="520996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DR Services – Goinfinit Recover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050" name="Picture 2" descr="C:\Users\013146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0" y="821271"/>
            <a:ext cx="8617491" cy="403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94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E2F7806E-F595-4770-A8D9-96C5600BC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2167" y="3442897"/>
            <a:ext cx="1258223" cy="94245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228707"/>
            <a:ext cx="7538400" cy="646321"/>
          </a:xfrm>
        </p:spPr>
        <p:txBody>
          <a:bodyPr/>
          <a:lstStyle/>
          <a:p>
            <a:r>
              <a:rPr lang="en-IN" dirty="0"/>
              <a:t>Key customer References (DC, Telecom, Cloud, dr &amp; managed services)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9837" y="1063689"/>
            <a:ext cx="7959012" cy="3284375"/>
          </a:xfrm>
          <a:prstGeom prst="roundRect">
            <a:avLst>
              <a:gd name="adj" fmla="val 4249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4CDDA-0FEF-44C9-8887-0B5F93773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56" y="1221891"/>
            <a:ext cx="1857375" cy="614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610250-5594-411A-9E6F-5779224527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304" b="40145"/>
          <a:stretch/>
        </p:blipFill>
        <p:spPr>
          <a:xfrm>
            <a:off x="625151" y="1994456"/>
            <a:ext cx="2143125" cy="3975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606278-3E1C-4D74-B957-5F33E2816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56" y="2598076"/>
            <a:ext cx="2237961" cy="7975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0F7EF57-493B-4589-BD2D-EFB1822DD3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151" y="3690941"/>
            <a:ext cx="2072723" cy="50676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46865FD-7F3F-48D9-8C71-188E9F14D2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9279" y="1178158"/>
            <a:ext cx="1539323" cy="89532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6F0EC5-BC41-420F-8AC9-836B071B20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45729" y="2053762"/>
            <a:ext cx="1163030" cy="103597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F9B4C44-1E6A-4564-B046-5BAE7958E92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9886" y="3232698"/>
            <a:ext cx="1571041" cy="10359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B8D81CC-093B-428A-9796-5C38C32F95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8759" y="1113672"/>
            <a:ext cx="1807532" cy="762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AD49AB4-A09A-4C1A-BE17-FC4EC06D3FF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0659" y="1156256"/>
            <a:ext cx="1362075" cy="8382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7C73FB6-18A7-49F9-BDCE-56C3A09E537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03718" y="1779247"/>
            <a:ext cx="1571041" cy="104545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F56DC1-9A50-4BC2-A5CA-6AAB3F0205C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40715" y="2170216"/>
            <a:ext cx="1897290" cy="10624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9B237F1-643C-46AE-A0F5-25F413E62C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5514" y="2833912"/>
            <a:ext cx="1432226" cy="7256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1FBA73-DE9E-46A2-8333-D82BCB5A15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4379" y="3383311"/>
            <a:ext cx="2373193" cy="68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3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AGENDA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368300" y="970388"/>
            <a:ext cx="4608513" cy="584775"/>
            <a:chOff x="342900" y="1112628"/>
            <a:chExt cx="4608513" cy="584775"/>
          </a:xfrm>
        </p:grpSpPr>
        <p:sp>
          <p:nvSpPr>
            <p:cNvPr id="6" name="Rectangle 5"/>
            <p:cNvSpPr/>
            <p:nvPr/>
          </p:nvSpPr>
          <p:spPr>
            <a:xfrm>
              <a:off x="1119142" y="1262220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INTRODUCING SIFY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" y="1176415"/>
              <a:ext cx="122382" cy="457200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1834" y="1112628"/>
              <a:ext cx="600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1"/>
                  </a:solidFill>
                  <a:latin typeface="Impact" pitchFamily="34" charset="0"/>
                </a:rPr>
                <a:t>01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58775" y="1609779"/>
            <a:ext cx="5914703" cy="584775"/>
            <a:chOff x="358775" y="1773334"/>
            <a:chExt cx="5914703" cy="584775"/>
          </a:xfrm>
        </p:grpSpPr>
        <p:sp>
          <p:nvSpPr>
            <p:cNvPr id="9" name="Rectangle 8"/>
            <p:cNvSpPr/>
            <p:nvPr/>
          </p:nvSpPr>
          <p:spPr>
            <a:xfrm>
              <a:off x="1135017" y="1922926"/>
              <a:ext cx="513846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DATA CENTER AND CLOUD TRANSFORMATION CAPABILITIES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8775" y="1837121"/>
              <a:ext cx="122382" cy="4572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97709" y="177333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2"/>
                  </a:solidFill>
                  <a:latin typeface="Impact" pitchFamily="34" charset="0"/>
                </a:rPr>
                <a:t>02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42900" y="2249170"/>
            <a:ext cx="5356860" cy="584775"/>
            <a:chOff x="342900" y="2434040"/>
            <a:chExt cx="5356860" cy="584775"/>
          </a:xfrm>
        </p:grpSpPr>
        <p:sp>
          <p:nvSpPr>
            <p:cNvPr id="12" name="Rectangle 11"/>
            <p:cNvSpPr/>
            <p:nvPr/>
          </p:nvSpPr>
          <p:spPr>
            <a:xfrm>
              <a:off x="1119142" y="2583632"/>
              <a:ext cx="4580618" cy="337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NETWORK SERVICES TRANSFORMATION CAPABILITIES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42900" y="2497827"/>
              <a:ext cx="122382" cy="457200"/>
            </a:xfrm>
            <a:prstGeom prst="rect">
              <a:avLst/>
            </a:prstGeom>
            <a:solidFill>
              <a:schemeClr val="accent3"/>
            </a:solidFill>
            <a:ln w="127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81834" y="2434040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3"/>
                  </a:solidFill>
                  <a:latin typeface="Impact" pitchFamily="34" charset="0"/>
                </a:rPr>
                <a:t>03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42900" y="2888561"/>
            <a:ext cx="4608513" cy="584775"/>
            <a:chOff x="342900" y="3233824"/>
            <a:chExt cx="4608513" cy="584775"/>
          </a:xfrm>
        </p:grpSpPr>
        <p:sp>
          <p:nvSpPr>
            <p:cNvPr id="15" name="Rectangle 14"/>
            <p:cNvSpPr/>
            <p:nvPr/>
          </p:nvSpPr>
          <p:spPr>
            <a:xfrm>
              <a:off x="1119142" y="3383416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SECURITY SERVICE ENGAGEMENT MODELS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42900" y="3297611"/>
              <a:ext cx="122382" cy="457200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1834" y="3233824"/>
              <a:ext cx="63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4"/>
                  </a:solidFill>
                  <a:latin typeface="Impact" pitchFamily="34" charset="0"/>
                </a:rPr>
                <a:t>04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42900" y="3527952"/>
            <a:ext cx="4608513" cy="584775"/>
            <a:chOff x="342900" y="4012961"/>
            <a:chExt cx="4608513" cy="584775"/>
          </a:xfrm>
        </p:grpSpPr>
        <p:sp>
          <p:nvSpPr>
            <p:cNvPr id="19" name="Rectangle 18"/>
            <p:cNvSpPr/>
            <p:nvPr/>
          </p:nvSpPr>
          <p:spPr>
            <a:xfrm>
              <a:off x="1119142" y="4162553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US" sz="1400" dirty="0">
                  <a:solidFill>
                    <a:srgbClr val="595959"/>
                  </a:solidFill>
                </a:rPr>
                <a:t>TOOLS &amp; AUTOMATION CAPABILITIES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42900" y="4076748"/>
              <a:ext cx="122382" cy="457200"/>
            </a:xfrm>
            <a:prstGeom prst="rect">
              <a:avLst/>
            </a:prstGeom>
            <a:solidFill>
              <a:schemeClr val="accent5"/>
            </a:solidFill>
            <a:ln w="127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1834" y="4012961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5"/>
                  </a:solidFill>
                  <a:latin typeface="Impact" pitchFamily="34" charset="0"/>
                </a:rPr>
                <a:t>05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10" r="9721"/>
          <a:stretch/>
        </p:blipFill>
        <p:spPr>
          <a:xfrm>
            <a:off x="6771190" y="1559809"/>
            <a:ext cx="2372810" cy="244644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42900" y="4167342"/>
            <a:ext cx="4608513" cy="584775"/>
            <a:chOff x="4573588" y="3725382"/>
            <a:chExt cx="4608513" cy="584775"/>
          </a:xfrm>
        </p:grpSpPr>
        <p:sp>
          <p:nvSpPr>
            <p:cNvPr id="26" name="Rectangle 25"/>
            <p:cNvSpPr/>
            <p:nvPr/>
          </p:nvSpPr>
          <p:spPr>
            <a:xfrm>
              <a:off x="5349830" y="3874974"/>
              <a:ext cx="3832271" cy="3177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4000"/>
                </a:lnSpc>
              </a:pPr>
              <a:r>
                <a:rPr lang="en-IN" sz="1400" dirty="0">
                  <a:solidFill>
                    <a:srgbClr val="595959"/>
                  </a:solidFill>
                </a:rPr>
                <a:t>CASE STUDIES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573588" y="3789169"/>
              <a:ext cx="122382" cy="457200"/>
            </a:xfrm>
            <a:prstGeom prst="rect">
              <a:avLst/>
            </a:pr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712522" y="3725382"/>
              <a:ext cx="7310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accent6"/>
                  </a:solidFill>
                  <a:latin typeface="Impact" pitchFamily="34" charset="0"/>
                </a:rPr>
                <a:t>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9379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Key customer References (DC, Cloud, dr &amp; managed services)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9837" y="1063689"/>
            <a:ext cx="7959012" cy="3284375"/>
          </a:xfrm>
          <a:prstGeom prst="roundRect">
            <a:avLst>
              <a:gd name="adj" fmla="val 4249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pic>
        <p:nvPicPr>
          <p:cNvPr id="6" name="Picture 2" descr="Image result for l&amp;t infote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" y="1338492"/>
            <a:ext cx="2027789" cy="54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TC Infotech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" y="2060224"/>
            <a:ext cx="12192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mind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67" y="2967141"/>
            <a:ext cx="1734374" cy="53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redingt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13" y="3693002"/>
            <a:ext cx="1477282" cy="38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Image result for zensar technologi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35" y="1230340"/>
            <a:ext cx="1701088" cy="60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Image result for infosy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85" y="2163450"/>
            <a:ext cx="1150743" cy="46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2" descr="Image result for ramco infosystem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53" y="3590110"/>
            <a:ext cx="830643" cy="5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 descr="HCL Infosystem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585" y="2967141"/>
            <a:ext cx="13335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9" descr="Image result for ib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1321775"/>
            <a:ext cx="1211177" cy="48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1" descr="Googl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423" y="1318547"/>
            <a:ext cx="1451443" cy="49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3" descr="Flytxt |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160" y="2112094"/>
            <a:ext cx="1095582" cy="5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5" descr="Image result for wipro technologi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909" y="3262451"/>
            <a:ext cx="982101" cy="98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7" descr="http://www.datavsn.com/media/datavision_logo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290" y="2967141"/>
            <a:ext cx="2362200" cy="38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9" descr="Image result for ozonete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163" y="2025148"/>
            <a:ext cx="2454256" cy="59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3" descr="Quatrro BPO Solutions home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539" y="3649631"/>
            <a:ext cx="992363" cy="52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5" descr="Image result for dexler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75" y="3675643"/>
            <a:ext cx="1678686" cy="33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038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0" y="857254"/>
          <a:ext cx="8229601" cy="394334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18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2048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Financial Ins.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 housing finance corporation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01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Avantha Ergo Life Insurance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 Life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93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Tata AIG Life Insurance    Company Ltd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HDFC Life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Apollo DKV 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93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Aviva Life 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  <a:p>
                      <a:pPr algn="ctr" rtl="0" fontAlgn="b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3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 Union Daichi Life Insurance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</a:t>
                      </a:r>
                      <a:r>
                        <a:rPr lang="en-US" sz="900" b="0" i="0" u="none" strike="noStrik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Insurance TPA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501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Payment Gateway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Billdesk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5011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Paytm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96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YouFirst Money Express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4068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(1/2)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796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857251"/>
          <a:ext cx="8229601" cy="380922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9715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2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65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07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126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4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IndiaIdeas.com Ltd (BillDesk Payment Gateway)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4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Thane District Central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Fedbank Financial Services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Bombay Mercantile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Axis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J&amp;K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3338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Hindustan Co-op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5593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Corporation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338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Nagaland State Co-operative Bank Ltd.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338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Bassein Catholic Co-operative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469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Citizen Co-operative Bank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Private (BFSI) (2/2)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46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1" y="922725"/>
          <a:ext cx="8172449" cy="3763574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028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7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6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26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32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022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340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511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Vertical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464">
                <a:tc rowSpan="4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Insurance</a:t>
                      </a:r>
                    </a:p>
                    <a:p>
                      <a:pPr algn="ctr" rtl="0" fontAlgn="ctr"/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 Limited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Insurance Corporation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NIA 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Insurance Corporation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022"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Banking</a:t>
                      </a:r>
                    </a:p>
                    <a:p>
                      <a:endParaRPr lang="en-US" sz="9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Allahabad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67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OBC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Bank of India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UCO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 Of Baroda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Andhra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Dena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022">
                <a:tc vMerge="1"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Trebuchet MS"/>
                      </a:endParaRPr>
                    </a:p>
                  </a:txBody>
                  <a:tcPr marL="857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Vijaya Bank</a:t>
                      </a:r>
                    </a:p>
                  </a:txBody>
                  <a:tcPr marL="6429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 (BFSI) 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260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24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917349"/>
          <a:ext cx="8229603" cy="3768953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776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9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12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8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897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6359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 Customers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DC/DR Hosting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 IT Infra/ Private 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 IT Infra/DRaaS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Cloud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ONGC Tripura power corporation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 Bengal state electricity development corporation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83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 DC (Kerala, Chhattisgarh, Tripura, Meghalaya, Sikkim, Punjab, Tamilnadu DR)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786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 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Kanpur electricity supply company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NISCAIR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TNDRC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PSPCL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 High Court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64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grid corporation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Trebuchet MS"/>
                        </a:rPr>
                        <a:t>  </a:t>
                      </a:r>
                      <a:endParaRPr lang="en-US" sz="900" b="0" i="0" u="none" strike="noStrike" dirty="0">
                        <a:solidFill>
                          <a:schemeClr val="tx1"/>
                        </a:solidFill>
                        <a:latin typeface="Wingdings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Key References – PSU/Government 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294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0" y="0"/>
            <a:ext cx="9167301" cy="5151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744020"/>
            <a:ext cx="9140626" cy="239948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272072"/>
            <a:ext cx="4376738" cy="1200318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bg1"/>
                </a:solidFill>
              </a:rPr>
              <a:t>NETWORK SERVICES TRANSFORMATION CAPABILITIES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/>
          <a:srcRect r="25814"/>
          <a:stretch/>
        </p:blipFill>
        <p:spPr>
          <a:xfrm>
            <a:off x="5231440" y="0"/>
            <a:ext cx="3912560" cy="514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/>
          <a:stretch/>
        </p:blipFill>
        <p:spPr>
          <a:xfrm>
            <a:off x="6399880" y="3526943"/>
            <a:ext cx="2082589" cy="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33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NETWORK SERVICES TRANSFORMATION PARTNER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3" name="Rounded Rectangle 92"/>
          <p:cNvSpPr>
            <a:spLocks noChangeAspect="1"/>
          </p:cNvSpPr>
          <p:nvPr/>
        </p:nvSpPr>
        <p:spPr>
          <a:xfrm>
            <a:off x="400051" y="3195334"/>
            <a:ext cx="2553578" cy="1174276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>
            <a:spLocks noChangeAspect="1"/>
          </p:cNvSpPr>
          <p:nvPr/>
        </p:nvSpPr>
        <p:spPr>
          <a:xfrm>
            <a:off x="6316426" y="1361882"/>
            <a:ext cx="237037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559840" y="3076795"/>
            <a:ext cx="648517" cy="1398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Left Brace 95"/>
          <p:cNvSpPr/>
          <p:nvPr/>
        </p:nvSpPr>
        <p:spPr>
          <a:xfrm>
            <a:off x="2173231" y="3076795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Rounded Rectangle 96"/>
          <p:cNvSpPr>
            <a:spLocks noChangeAspect="1"/>
          </p:cNvSpPr>
          <p:nvPr/>
        </p:nvSpPr>
        <p:spPr>
          <a:xfrm>
            <a:off x="6316425" y="3195335"/>
            <a:ext cx="2370376" cy="1280060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>
            <a:spLocks noChangeAspect="1"/>
          </p:cNvSpPr>
          <p:nvPr/>
        </p:nvSpPr>
        <p:spPr>
          <a:xfrm>
            <a:off x="400051" y="1361882"/>
            <a:ext cx="2437505" cy="1275987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747702" y="3076795"/>
            <a:ext cx="648517" cy="13991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Left Brace 99"/>
          <p:cNvSpPr/>
          <p:nvPr/>
        </p:nvSpPr>
        <p:spPr>
          <a:xfrm flipH="1">
            <a:off x="6386304" y="3076795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5747702" y="1303069"/>
            <a:ext cx="648517" cy="13991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Left Brace 101"/>
          <p:cNvSpPr/>
          <p:nvPr/>
        </p:nvSpPr>
        <p:spPr>
          <a:xfrm flipH="1">
            <a:off x="6386304" y="1303069"/>
            <a:ext cx="250970" cy="1399172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559840" y="1303069"/>
            <a:ext cx="648517" cy="139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>
              <a:spcBef>
                <a:spcPts val="450"/>
              </a:spcBef>
            </a:pPr>
            <a:endParaRPr lang="en-GB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Left Brace 103"/>
          <p:cNvSpPr/>
          <p:nvPr/>
        </p:nvSpPr>
        <p:spPr>
          <a:xfrm>
            <a:off x="2173231" y="1303069"/>
            <a:ext cx="386609" cy="1398600"/>
          </a:xfrm>
          <a:prstGeom prst="leftBrace">
            <a:avLst>
              <a:gd name="adj1" fmla="val 71392"/>
              <a:gd name="adj2" fmla="val 5000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/>
            <a:endParaRPr lang="en-GB" sz="13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4466780" y="1129125"/>
            <a:ext cx="1853636" cy="1786628"/>
          </a:xfrm>
          <a:prstGeom prst="ellipse">
            <a:avLst/>
          </a:prstGeom>
          <a:solidFill>
            <a:srgbClr val="0070C0"/>
          </a:solidFill>
          <a:ln w="2286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2615186" y="1124139"/>
            <a:ext cx="1853636" cy="17866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2286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2615186" y="2910766"/>
            <a:ext cx="1853636" cy="1786628"/>
          </a:xfrm>
          <a:prstGeom prst="ellipse">
            <a:avLst/>
          </a:prstGeom>
          <a:solidFill>
            <a:srgbClr val="679A9A"/>
          </a:solidFill>
          <a:ln w="2286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6A9A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4468822" y="2903030"/>
            <a:ext cx="1853636" cy="1786628"/>
          </a:xfrm>
          <a:prstGeom prst="ellipse">
            <a:avLst/>
          </a:prstGeom>
          <a:solidFill>
            <a:schemeClr val="accent2"/>
          </a:solidFill>
          <a:ln w="2286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555968" y="2017453"/>
            <a:ext cx="1878500" cy="1809463"/>
          </a:xfrm>
          <a:prstGeom prst="rect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2690056" y="1196303"/>
            <a:ext cx="1710371" cy="16485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2690056" y="2982930"/>
            <a:ext cx="1703896" cy="16423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4539820" y="1196303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4539820" y="2972956"/>
            <a:ext cx="1714244" cy="16522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2753436" y="3352237"/>
            <a:ext cx="1593175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Project Design and Rollout Experience</a:t>
            </a: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2863642" y="1395391"/>
            <a:ext cx="1356725" cy="1252877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Network and Security Service</a:t>
            </a: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4655592" y="3398292"/>
            <a:ext cx="1507599" cy="101010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Investments in Digital and Cloud Network (SMAC)</a:t>
            </a: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4698685" y="1451125"/>
            <a:ext cx="1464433" cy="1079993"/>
          </a:xfrm>
          <a:prstGeom prst="rect">
            <a:avLst/>
          </a:prstGeom>
          <a:noFill/>
          <a:ln w="12700" cmpd="sng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006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011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6017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8022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0028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12034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14039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16045" algn="l" defTabSz="1004011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53008">
              <a:spcBef>
                <a:spcPts val="410"/>
              </a:spcBef>
              <a:defRPr/>
            </a:pPr>
            <a:r>
              <a:rPr lang="en-ZA" sz="15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Integrator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3327738"/>
            <a:ext cx="1857230" cy="6347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Design, Analysis, Planning, Deployment, Integration &amp; Transitioning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4BACC6"/>
              </a:buClr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DoP, IDRBT, NSE, </a:t>
            </a:r>
            <a:r>
              <a:rPr lang="en-US" sz="825" dirty="0" err="1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Sanmar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, 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503227" y="1484337"/>
            <a:ext cx="1674000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Integrated NOC &amp; SOC, 24x7x365 Operations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503227" y="1828800"/>
            <a:ext cx="1827518" cy="25391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Visibility Tools -1200+ Man Years in Tools &amp; Process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3B756AE-FD68-4ACF-88C5-027E59B43A13}"/>
              </a:ext>
            </a:extLst>
          </p:cNvPr>
          <p:cNvSpPr txBox="1"/>
          <p:nvPr/>
        </p:nvSpPr>
        <p:spPr>
          <a:xfrm>
            <a:off x="503227" y="2166945"/>
            <a:ext cx="1674000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8064A2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Supported by Advance Toolsets - CA Spectrum, Service Now, CA e-Health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1410479"/>
            <a:ext cx="1971023" cy="3808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Network design, platform selection, solution interoperability, seamless migration</a:t>
            </a: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8629" y="1830587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IN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Outcome based services which are t</a:t>
            </a: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echnology centric and OEM agnostic</a:t>
            </a:r>
            <a:endParaRPr lang="en-IN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E5877B-9519-443B-957B-E011AE020E62}"/>
              </a:ext>
            </a:extLst>
          </p:cNvPr>
          <p:cNvSpPr txBox="1"/>
          <p:nvPr/>
        </p:nvSpPr>
        <p:spPr>
          <a:xfrm>
            <a:off x="6650097" y="2249952"/>
            <a:ext cx="1827518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C0504D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Managing multi-vendor environments, single ownership, SLA driven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99456B-75A3-44AF-931D-747A643E00D4}"/>
              </a:ext>
            </a:extLst>
          </p:cNvPr>
          <p:cNvSpPr txBox="1"/>
          <p:nvPr/>
        </p:nvSpPr>
        <p:spPr>
          <a:xfrm>
            <a:off x="6658628" y="3323692"/>
            <a:ext cx="1971023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Zero Latency connectivity into Cloud Service Providers Like AWS &amp; Microsoft Azure 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US" sz="825" dirty="0">
              <a:solidFill>
                <a:prstClr val="black"/>
              </a:solidFill>
              <a:latin typeface="Arial" panose="020B0604020202020204" pitchFamily="34" charset="0"/>
              <a:ea typeface="Segoe UI Light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750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Capabilities of Delivering Managed Wifi &amp; SD WAN from Sify Cloud</a:t>
            </a: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en-IN" sz="67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DE81FF5-8995-46D2-938E-05FE4DE67EA6}"/>
              </a:ext>
            </a:extLst>
          </p:cNvPr>
          <p:cNvSpPr txBox="1"/>
          <p:nvPr/>
        </p:nvSpPr>
        <p:spPr>
          <a:xfrm>
            <a:off x="6658629" y="3842878"/>
            <a:ext cx="1890215" cy="38087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r>
              <a:rPr lang="en-US" sz="825" dirty="0">
                <a:solidFill>
                  <a:prstClr val="black"/>
                </a:solidFill>
                <a:latin typeface="Arial" panose="020B0604020202020204" pitchFamily="34" charset="0"/>
                <a:ea typeface="Segoe UI Light" charset="0"/>
                <a:cs typeface="Arial" panose="020B0604020202020204" pitchFamily="34" charset="0"/>
              </a:rPr>
              <a:t>Cloud and Software Defined Network Orchestration IP developed by Sify</a:t>
            </a: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 defTabSz="685800">
              <a:buClr>
                <a:srgbClr val="F79646"/>
              </a:buClr>
              <a:buFont typeface="Arial" panose="020B0604020202020204" pitchFamily="34" charset="0"/>
              <a:buChar char="█"/>
            </a:pPr>
            <a:endParaRPr lang="nb-NO" sz="825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57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NETWORK SERVICES – KEY STRENGTH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50203" y="1021082"/>
            <a:ext cx="8423910" cy="3674744"/>
            <a:chOff x="457200" y="742951"/>
            <a:chExt cx="8229600" cy="4000499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9727111-9CA8-F243-9926-5519BE34C8D7}"/>
                </a:ext>
              </a:extLst>
            </p:cNvPr>
            <p:cNvSpPr/>
            <p:nvPr/>
          </p:nvSpPr>
          <p:spPr>
            <a:xfrm>
              <a:off x="2548329" y="7780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Inhouse  engineering design team of Service Provider class network (Sify + Customer Networks)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Experience of high availability and scale centric network design</a:t>
              </a:r>
            </a:p>
          </p:txBody>
        </p:sp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7C23EF98-8A96-794D-9F96-134065F28A2C}"/>
                </a:ext>
              </a:extLst>
            </p:cNvPr>
            <p:cNvSpPr/>
            <p:nvPr/>
          </p:nvSpPr>
          <p:spPr>
            <a:xfrm>
              <a:off x="457200" y="742951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Design Experience</a:t>
              </a:r>
            </a:p>
          </p:txBody>
        </p:sp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0C31E116-8103-3B4A-B8E7-611E7D7BFBA8}"/>
                </a:ext>
              </a:extLst>
            </p:cNvPr>
            <p:cNvSpPr/>
            <p:nvPr/>
          </p:nvSpPr>
          <p:spPr>
            <a:xfrm>
              <a:off x="2548329" y="1410857"/>
              <a:ext cx="6138471" cy="514890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 decades of Large Network Deployment, Integration and Transitioning experience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Some marquee Large projects like DoP, IDRBT, Muthoot, New India Assurance </a:t>
              </a: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02D617DD-92CE-D945-AE8E-E7CC515AB34C}"/>
                </a:ext>
              </a:extLst>
            </p:cNvPr>
            <p:cNvSpPr/>
            <p:nvPr/>
          </p:nvSpPr>
          <p:spPr>
            <a:xfrm>
              <a:off x="457200" y="1418743"/>
              <a:ext cx="2233592" cy="501254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Deployment integration and transition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7BEF2B1-6049-5946-9201-C372F39B57B3}"/>
                </a:ext>
              </a:extLst>
            </p:cNvPr>
            <p:cNvSpPr/>
            <p:nvPr/>
          </p:nvSpPr>
          <p:spPr>
            <a:xfrm>
              <a:off x="2548329" y="1995410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Project Management, Operations with a Field Team of 1300+ Trained Engineers on the field manning 400 POP Location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Deploy Personnel for Field &amp; NOC Operations, Fault, Change &amp; Vendor Management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CB1265D-3000-D74C-879C-F4796786207E}"/>
                </a:ext>
              </a:extLst>
            </p:cNvPr>
            <p:cNvSpPr/>
            <p:nvPr/>
          </p:nvSpPr>
          <p:spPr>
            <a:xfrm>
              <a:off x="457200" y="1995410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Operation and  maintenance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CFA152FF-ED9A-3743-94F7-13A9BFD20C8D}"/>
                </a:ext>
              </a:extLst>
            </p:cNvPr>
            <p:cNvSpPr/>
            <p:nvPr/>
          </p:nvSpPr>
          <p:spPr>
            <a:xfrm>
              <a:off x="2548329" y="2671202"/>
              <a:ext cx="6138471" cy="585101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6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360 degree engagement with all carriers (buy, deploy, manage and sell)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99.9995% uptime on backbone achieved on the network 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1F703B3-1806-A347-A8B7-3BE6E3F40C6F}"/>
                </a:ext>
              </a:extLst>
            </p:cNvPr>
            <p:cNvSpPr/>
            <p:nvPr/>
          </p:nvSpPr>
          <p:spPr>
            <a:xfrm>
              <a:off x="457200" y="2671203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Service provider management</a:t>
              </a:r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280E5E8E-17ED-BA41-A30B-36897E56C1EF}"/>
                </a:ext>
              </a:extLst>
            </p:cNvPr>
            <p:cNvSpPr/>
            <p:nvPr/>
          </p:nvSpPr>
          <p:spPr>
            <a:xfrm>
              <a:off x="2548329" y="3346994"/>
              <a:ext cx="6138471" cy="58530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19636" rIns="212505" bIns="119637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Integrated NoC and SOC operations for the last 12+ years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600 customers in dedicated/shared or hybrid mode of management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Visibility tools - 1200+  Man Years Experience in Tools &amp; Process</a:t>
              </a: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A38D9A4-63BE-A448-AC79-A0D55F449328}"/>
                </a:ext>
              </a:extLst>
            </p:cNvPr>
            <p:cNvSpPr/>
            <p:nvPr/>
          </p:nvSpPr>
          <p:spPr>
            <a:xfrm>
              <a:off x="457200" y="3347202"/>
              <a:ext cx="2233592" cy="585101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NOC, SOC and Systems experience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FF27B1C8-1B60-1240-BE8B-AF257AB624BD}"/>
                </a:ext>
              </a:extLst>
            </p:cNvPr>
            <p:cNvSpPr/>
            <p:nvPr/>
          </p:nvSpPr>
          <p:spPr>
            <a:xfrm>
              <a:off x="2548329" y="4022992"/>
              <a:ext cx="6138471" cy="720458"/>
            </a:xfrm>
            <a:prstGeom prst="roundRect">
              <a:avLst/>
            </a:prstGeom>
            <a:solidFill>
              <a:schemeClr val="bg1">
                <a:lumMod val="95000"/>
                <a:alpha val="90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5738" tIns="126251" rIns="219119" bIns="126251" numCol="1" spcCol="1270" anchor="ctr" anchorCtr="0">
              <a:noAutofit/>
            </a:bodyPr>
            <a:lstStyle/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Service Provider IP Network is built on Cisco Technologies (For last 2 decades)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Many firsts Cisco technology implementation – CSR/WAAS/GETVPN/Optical 100G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Over 200+ POP routers of the same family inhouse managed by Sify</a:t>
              </a:r>
            </a:p>
            <a:p>
              <a:pPr marL="85725" lvl="1" indent="-85725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r>
                <a:rPr lang="en-US" sz="900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Sify Public &amp; Private Cloud Setup on HP, Sify Storage on IBM Flash , Sify SAP ECC/HANA Platform on Cisco</a:t>
              </a: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4D9004D-F342-4B47-970E-F440EC599A27}"/>
                </a:ext>
              </a:extLst>
            </p:cNvPr>
            <p:cNvSpPr/>
            <p:nvPr/>
          </p:nvSpPr>
          <p:spPr>
            <a:xfrm>
              <a:off x="457200" y="4022993"/>
              <a:ext cx="2233592" cy="720457"/>
            </a:xfrm>
            <a:custGeom>
              <a:avLst/>
              <a:gdLst>
                <a:gd name="connsiteX0" fmla="*/ 0 w 4169664"/>
                <a:gd name="connsiteY0" fmla="*/ 152319 h 913897"/>
                <a:gd name="connsiteX1" fmla="*/ 152319 w 4169664"/>
                <a:gd name="connsiteY1" fmla="*/ 0 h 913897"/>
                <a:gd name="connsiteX2" fmla="*/ 4017345 w 4169664"/>
                <a:gd name="connsiteY2" fmla="*/ 0 h 913897"/>
                <a:gd name="connsiteX3" fmla="*/ 4169664 w 4169664"/>
                <a:gd name="connsiteY3" fmla="*/ 152319 h 913897"/>
                <a:gd name="connsiteX4" fmla="*/ 4169664 w 4169664"/>
                <a:gd name="connsiteY4" fmla="*/ 761578 h 913897"/>
                <a:gd name="connsiteX5" fmla="*/ 4017345 w 4169664"/>
                <a:gd name="connsiteY5" fmla="*/ 913897 h 913897"/>
                <a:gd name="connsiteX6" fmla="*/ 152319 w 4169664"/>
                <a:gd name="connsiteY6" fmla="*/ 913897 h 913897"/>
                <a:gd name="connsiteX7" fmla="*/ 0 w 4169664"/>
                <a:gd name="connsiteY7" fmla="*/ 761578 h 913897"/>
                <a:gd name="connsiteX8" fmla="*/ 0 w 4169664"/>
                <a:gd name="connsiteY8" fmla="*/ 152319 h 91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69664" h="913897">
                  <a:moveTo>
                    <a:pt x="0" y="152319"/>
                  </a:moveTo>
                  <a:cubicBezTo>
                    <a:pt x="0" y="68196"/>
                    <a:pt x="68196" y="0"/>
                    <a:pt x="152319" y="0"/>
                  </a:cubicBezTo>
                  <a:lnTo>
                    <a:pt x="4017345" y="0"/>
                  </a:lnTo>
                  <a:cubicBezTo>
                    <a:pt x="4101468" y="0"/>
                    <a:pt x="4169664" y="68196"/>
                    <a:pt x="4169664" y="152319"/>
                  </a:cubicBezTo>
                  <a:lnTo>
                    <a:pt x="4169664" y="761578"/>
                  </a:lnTo>
                  <a:cubicBezTo>
                    <a:pt x="4169664" y="845701"/>
                    <a:pt x="4101468" y="913897"/>
                    <a:pt x="4017345" y="913897"/>
                  </a:cubicBezTo>
                  <a:lnTo>
                    <a:pt x="152319" y="913897"/>
                  </a:lnTo>
                  <a:cubicBezTo>
                    <a:pt x="68196" y="913897"/>
                    <a:pt x="0" y="845701"/>
                    <a:pt x="0" y="761578"/>
                  </a:cubicBezTo>
                  <a:lnTo>
                    <a:pt x="0" y="152319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7750" tIns="50605" rIns="67750" bIns="50605" numCol="1" spcCol="1270" anchor="ctr" anchorCtr="0">
              <a:noAutofit/>
            </a:bodyPr>
            <a:lstStyle/>
            <a:p>
              <a:pPr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050" b="1" dirty="0">
                  <a:solidFill>
                    <a:srgbClr val="595959"/>
                  </a:solidFill>
                  <a:latin typeface="Trebuchet MS" panose="020B0603020202020204" pitchFamily="34" charset="0"/>
                  <a:cs typeface="Arial" panose="020B0604020202020204" pitchFamily="34" charset="0"/>
                </a:rPr>
                <a:t>Mature alliance and relationship with global leaders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170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MANAGED SERVICES &amp; OPERATIONS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775" y="945414"/>
            <a:ext cx="3257550" cy="1842821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5587999" y="2741194"/>
            <a:ext cx="3164773" cy="1945045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685800"/>
            <a:endParaRPr lang="en-US" sz="135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75" y="2997116"/>
            <a:ext cx="3263492" cy="1698709"/>
          </a:xfrm>
          <a:prstGeom prst="rect">
            <a:avLst/>
          </a:prstGeom>
          <a:solidFill>
            <a:srgbClr val="E6B9B8"/>
          </a:solidFill>
          <a:ln w="508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429894" y="3116542"/>
            <a:ext cx="2933065" cy="14848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ctr" anchorCtr="0">
            <a:noAutofit/>
          </a:bodyPr>
          <a:lstStyle/>
          <a:p>
            <a:pPr defTabSz="685784"/>
            <a:r>
              <a:rPr lang="en-US" sz="97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Provider Management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 with over 10 NLD providers for backbone communication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 with BSNL/MTNL, Bharti, Tata Communications, Vodafone, Reliance, PowerGrid, RailTel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360 degree carrier engagement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7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 of managing multiple physical access media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771899" y="1026694"/>
            <a:ext cx="4999162" cy="1714500"/>
            <a:chOff x="3771900" y="707976"/>
            <a:chExt cx="4969017" cy="1714500"/>
          </a:xfrm>
        </p:grpSpPr>
        <p:sp>
          <p:nvSpPr>
            <p:cNvPr id="7" name="Rectangle 6"/>
            <p:cNvSpPr/>
            <p:nvPr/>
          </p:nvSpPr>
          <p:spPr>
            <a:xfrm>
              <a:off x="3771900" y="707976"/>
              <a:ext cx="2514600" cy="1714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3821238" y="835178"/>
              <a:ext cx="2408113" cy="1436332"/>
            </a:xfrm>
            <a:prstGeom prst="rect">
              <a:avLst/>
            </a:prstGeom>
            <a:noFill/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Integrated NoC and SoC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24x7x365 Operations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Adherence to ITIL Framework supported by advanced toolsets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Deployment of industry standard tools</a:t>
              </a:r>
              <a:endParaRPr lang="en-US" sz="9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 Spectrum, CA eHealth, ServiceNow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Detailed CRM Workflows in Oracle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i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Customer Portal for near-real time view and </a:t>
              </a: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reporting dashboards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aligning to customer-owned monitoring &amp; ticketing tools</a:t>
              </a:r>
            </a:p>
            <a:p>
              <a:pPr marL="128585" indent="-12858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Expertise in API integration for infra-tools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C7BF2D-16E2-43B5-9E39-DD0FF2713CD1}"/>
                </a:ext>
              </a:extLst>
            </p:cNvPr>
            <p:cNvSpPr/>
            <p:nvPr/>
          </p:nvSpPr>
          <p:spPr>
            <a:xfrm>
              <a:off x="6361828" y="707976"/>
              <a:ext cx="2379089" cy="17145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508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25C7E11-8438-4996-B8CA-D0E5C3FF46DE}"/>
                </a:ext>
              </a:extLst>
            </p:cNvPr>
            <p:cNvSpPr/>
            <p:nvPr/>
          </p:nvSpPr>
          <p:spPr>
            <a:xfrm>
              <a:off x="6400203" y="868709"/>
              <a:ext cx="2269079" cy="114235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ctr" anchorCtr="0">
              <a:noAutofit/>
            </a:bodyPr>
            <a:lstStyle/>
            <a:p>
              <a:pPr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US" sz="975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Scale of Operations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Over 600 managed Enterprise customers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1.35 Lacs+ Enterprise connections implemented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76,000+ managed customer links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44,650+ managed CPE </a:t>
              </a:r>
            </a:p>
            <a:p>
              <a:pPr marL="160735" indent="-160735" defTabSz="466714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  <a:buFont typeface="Arial" panose="020B0604020202020204" pitchFamily="34" charset="0"/>
                <a:buChar char="•"/>
              </a:pPr>
              <a:r>
                <a:rPr lang="en-US" sz="975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Experience of managing Carrier Network Infrastructure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830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OUR NETWORK EXPERTISE &amp; SKILL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35513" y="1028700"/>
            <a:ext cx="4038600" cy="1771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0003" tIns="20003" rIns="20003" bIns="20003" numCol="1" spcCol="1270" anchor="t" anchorCtr="0">
            <a:noAutofit/>
          </a:bodyPr>
          <a:lstStyle/>
          <a:p>
            <a:pPr defTabSz="685784"/>
            <a: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Engineering Expertise</a:t>
            </a:r>
            <a:br>
              <a: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</a:br>
            <a:endParaRPr lang="en-US" sz="900" b="1" dirty="0">
              <a:solidFill>
                <a:prstClr val="black"/>
              </a:solidFill>
              <a:latin typeface="Trebuchet MS" panose="020B0603020202020204" pitchFamily="34" charset="0"/>
              <a:ea typeface="Open Sans Condensed" panose="020B0806030504020204" pitchFamily="34" charset="0"/>
              <a:cs typeface="Arial" panose="020B0604020202020204" pitchFamily="34" charset="0"/>
              <a:sym typeface="Calibri" pitchFamily="34" charset="0"/>
            </a:endParaRP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Deep Cisco expertise-CCNA, CCIE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Integrated SDN CoE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Advanced L2/L3 Engg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L1 teams trained in FLT on diverse media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rPr>
              <a:t>Experience in deployment of Hybrid Management models</a:t>
            </a:r>
          </a:p>
          <a:p>
            <a:pPr marL="128585" indent="-128585" defTabSz="685784">
              <a:buFont typeface="Arial" panose="020B0604020202020204" pitchFamily="34" charset="0"/>
              <a:buChar char="•"/>
            </a:pPr>
            <a:endParaRPr lang="en-US" sz="900" dirty="0">
              <a:solidFill>
                <a:prstClr val="black">
                  <a:lumMod val="65000"/>
                  <a:lumOff val="3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58776" y="3342900"/>
            <a:ext cx="3013720" cy="1352926"/>
            <a:chOff x="556595" y="3211489"/>
            <a:chExt cx="2859789" cy="158911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214BD7-64B2-7049-9688-37653BBE354A}"/>
                </a:ext>
              </a:extLst>
            </p:cNvPr>
            <p:cNvSpPr/>
            <p:nvPr/>
          </p:nvSpPr>
          <p:spPr>
            <a:xfrm>
              <a:off x="556595" y="3211489"/>
              <a:ext cx="2859789" cy="158911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C20BBE4-4F88-4784-87F1-F71D1D1FAE24}"/>
                </a:ext>
              </a:extLst>
            </p:cNvPr>
            <p:cNvSpPr/>
            <p:nvPr/>
          </p:nvSpPr>
          <p:spPr>
            <a:xfrm>
              <a:off x="686279" y="3266121"/>
              <a:ext cx="2637159" cy="1338828"/>
            </a:xfrm>
            <a:prstGeom prst="rect">
              <a:avLst/>
            </a:prstGeom>
            <a:noFill/>
          </p:spPr>
          <p:txBody>
            <a:bodyPr wrap="square" anchor="t">
              <a:sp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PMI framework-based Project governance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 team for planning &amp; Control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Integrated tools to track, monitor and report on the project</a:t>
              </a:r>
              <a:endParaRPr lang="en-US" alt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71446" indent="-171446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Dedicated Project Execution team and logistic teams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372496" y="3325789"/>
            <a:ext cx="2685404" cy="1343549"/>
            <a:chOff x="3491902" y="3211489"/>
            <a:chExt cx="2565998" cy="158911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433F12A-95D6-D74A-AA90-D4A089891A30}"/>
                </a:ext>
              </a:extLst>
            </p:cNvPr>
            <p:cNvSpPr/>
            <p:nvPr/>
          </p:nvSpPr>
          <p:spPr>
            <a:xfrm>
              <a:off x="3491902" y="3211489"/>
              <a:ext cx="2565998" cy="158911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714750" y="3325789"/>
              <a:ext cx="2223743" cy="97155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>
                <a:buClr>
                  <a:prstClr val="black"/>
                </a:buClr>
              </a:pPr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Field Teams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1300+ trained engineers on field, covering over 400 manned locations</a:t>
              </a:r>
            </a:p>
            <a:p>
              <a:pPr marL="128585" indent="-128585" defTabSz="685784">
                <a:buClr>
                  <a:prstClr val="black"/>
                </a:buClr>
                <a:buFont typeface="Arial" panose="020B0604020202020204" pitchFamily="34" charset="0"/>
                <a:buChar char="•"/>
              </a:pPr>
              <a:r>
                <a:rPr lang="en-GB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Project teams that deliver customer centric projects</a:t>
              </a:r>
              <a:endParaRPr lang="en-US" sz="90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33047" y="3342899"/>
            <a:ext cx="2641065" cy="1352927"/>
            <a:chOff x="6133048" y="3211489"/>
            <a:chExt cx="2565998" cy="158911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5860136-2C1B-CD42-8E19-701CDD06591A}"/>
                </a:ext>
              </a:extLst>
            </p:cNvPr>
            <p:cNvSpPr/>
            <p:nvPr/>
          </p:nvSpPr>
          <p:spPr>
            <a:xfrm>
              <a:off x="6133048" y="3211489"/>
              <a:ext cx="2565998" cy="158911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DB90F3-D5A8-4366-9232-B4473FE31B42}"/>
                </a:ext>
              </a:extLst>
            </p:cNvPr>
            <p:cNvSpPr/>
            <p:nvPr/>
          </p:nvSpPr>
          <p:spPr>
            <a:xfrm>
              <a:off x="6261885" y="3325789"/>
              <a:ext cx="2343150" cy="134354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003" tIns="20003" rIns="20003" bIns="20003" numCol="1" spcCol="1270" anchor="t" anchorCtr="0">
              <a:noAutofit/>
            </a:bodyPr>
            <a:lstStyle/>
            <a:p>
              <a:pPr defTabSz="685784"/>
              <a: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Business Relationship Management</a:t>
              </a:r>
              <a:br>
                <a:rPr lang="en-US" sz="900" b="1" dirty="0">
                  <a:solidFill>
                    <a:prstClr val="black"/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</a:br>
              <a:endParaRPr lang="en-US" sz="900" b="1" dirty="0">
                <a:solidFill>
                  <a:prstClr val="black"/>
                </a:solidFill>
                <a:latin typeface="Trebuchet MS" panose="020B0603020202020204" pitchFamily="34" charset="0"/>
                <a:ea typeface="Open Sans Condensed" panose="020B0806030504020204" pitchFamily="34" charset="0"/>
                <a:cs typeface="Arial" panose="020B0604020202020204" pitchFamily="34" charset="0"/>
                <a:sym typeface="Calibri" pitchFamily="34" charset="0"/>
              </a:endParaRP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Extensive Quarterly Business &amp; Service Reviews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solution &amp; service enhancement recommendations</a:t>
              </a:r>
            </a:p>
            <a:p>
              <a:pPr marL="128585" indent="-128585" defTabSz="685784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Trebuchet MS" panose="020B0603020202020204" pitchFamily="34" charset="0"/>
                  <a:ea typeface="Open Sans Condensed" panose="020B0806030504020204" pitchFamily="34" charset="0"/>
                  <a:cs typeface="Arial" panose="020B0604020202020204" pitchFamily="34" charset="0"/>
                  <a:sym typeface="Calibri" pitchFamily="34" charset="0"/>
                </a:rPr>
                <a:t>Proactive Network cost optimization</a:t>
              </a:r>
            </a:p>
          </p:txBody>
        </p:sp>
      </p:grp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C8B85D18-4E87-4FC2-A29C-96584E8985D1}"/>
              </a:ext>
            </a:extLst>
          </p:cNvPr>
          <p:cNvGraphicFramePr>
            <a:graphicFrameLocks noGrp="1"/>
          </p:cNvGraphicFramePr>
          <p:nvPr/>
        </p:nvGraphicFramePr>
        <p:xfrm>
          <a:off x="363601" y="1035093"/>
          <a:ext cx="4063938" cy="230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4079">
                  <a:extLst>
                    <a:ext uri="{9D8B030D-6E8A-4147-A177-3AD203B41FA5}">
                      <a16:colId xmlns:a16="http://schemas.microsoft.com/office/drawing/2014/main" val="306147680"/>
                    </a:ext>
                  </a:extLst>
                </a:gridCol>
                <a:gridCol w="772160">
                  <a:extLst>
                    <a:ext uri="{9D8B030D-6E8A-4147-A177-3AD203B41FA5}">
                      <a16:colId xmlns:a16="http://schemas.microsoft.com/office/drawing/2014/main" val="467450280"/>
                    </a:ext>
                  </a:extLst>
                </a:gridCol>
                <a:gridCol w="1053245">
                  <a:extLst>
                    <a:ext uri="{9D8B030D-6E8A-4147-A177-3AD203B41FA5}">
                      <a16:colId xmlns:a16="http://schemas.microsoft.com/office/drawing/2014/main" val="4127858579"/>
                    </a:ext>
                  </a:extLst>
                </a:gridCol>
                <a:gridCol w="844454">
                  <a:extLst>
                    <a:ext uri="{9D8B030D-6E8A-4147-A177-3AD203B41FA5}">
                      <a16:colId xmlns:a16="http://schemas.microsoft.com/office/drawing/2014/main" val="4231917422"/>
                    </a:ext>
                  </a:extLst>
                </a:gridCol>
              </a:tblGrid>
              <a:tr h="108232">
                <a:tc>
                  <a:txBody>
                    <a:bodyPr/>
                    <a:lstStyle/>
                    <a:p>
                      <a:endParaRPr lang="en-IN" sz="9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Total Resources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Technical skill sets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900" dirty="0">
                          <a:latin typeface="+mn-lt"/>
                        </a:rPr>
                        <a:t>Other Training 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229801533"/>
                  </a:ext>
                </a:extLst>
              </a:tr>
              <a:tr h="88608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Network engineering and solution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47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 + CCIE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421991429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SDN CoE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Dec Ops, Scripting, Tools,  Network Management,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1871576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Central NoC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150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+ CCNP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4202082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40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CCNA  + ITIL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1668239803"/>
                  </a:ext>
                </a:extLst>
              </a:tr>
              <a:tr h="122950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Service operations – Field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PMO and project managers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1317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32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PMP Prince and 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3699570483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SDM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Service desk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Infrastructure operations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r>
                        <a:rPr lang="en-IN" sz="700" dirty="0">
                          <a:latin typeface="+mn-lt"/>
                        </a:rPr>
                        <a:t>177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115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80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endParaRPr lang="en-IN" sz="700" dirty="0">
                        <a:latin typeface="+mn-lt"/>
                      </a:endParaRP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ITIL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r>
                        <a:rPr lang="en-IN" sz="700" dirty="0">
                          <a:latin typeface="+mn-lt"/>
                        </a:rPr>
                        <a:t>CCNA</a:t>
                      </a:r>
                    </a:p>
                  </a:txBody>
                  <a:tcPr marL="61898" marR="61898" marT="30949" marB="30949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  <a:p>
                      <a:endParaRPr lang="en-IN" sz="700" dirty="0"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700" dirty="0">
                          <a:latin typeface="+mn-lt"/>
                        </a:rPr>
                        <a:t>Internal Training</a:t>
                      </a:r>
                    </a:p>
                  </a:txBody>
                  <a:tcPr marL="61898" marR="61898" marT="30949" marB="30949"/>
                </a:tc>
                <a:extLst>
                  <a:ext uri="{0D108BD9-81ED-4DB2-BD59-A6C34878D82A}">
                    <a16:rowId xmlns:a16="http://schemas.microsoft.com/office/drawing/2014/main" val="2654841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302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0" y="0"/>
            <a:ext cx="9167301" cy="5151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744020"/>
            <a:ext cx="9140626" cy="239948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641403"/>
            <a:ext cx="4376738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bg1"/>
                </a:solidFill>
              </a:rPr>
              <a:t>Introducing sify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/>
          <a:srcRect r="25814"/>
          <a:stretch/>
        </p:blipFill>
        <p:spPr>
          <a:xfrm>
            <a:off x="5231440" y="0"/>
            <a:ext cx="3912560" cy="514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/>
          <a:stretch/>
        </p:blipFill>
        <p:spPr>
          <a:xfrm>
            <a:off x="6399880" y="3526943"/>
            <a:ext cx="2082589" cy="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928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SIFY’S MANAGED SERVICES – DIGITAL DISTRIBUTION ARCHITECTURE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137400" y="4729163"/>
            <a:ext cx="20066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pPr defTabSz="685800"/>
              <a:t>30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ontent Placeholder 16">
            <a:extLst>
              <a:ext uri="{FF2B5EF4-FFF2-40B4-BE49-F238E27FC236}">
                <a16:creationId xmlns:a16="http://schemas.microsoft.com/office/drawing/2014/main" id="{FB0810C4-C543-4FBB-A4C3-43F944222FB9}"/>
              </a:ext>
            </a:extLst>
          </p:cNvPr>
          <p:cNvSpPr txBox="1">
            <a:spLocks/>
          </p:cNvSpPr>
          <p:nvPr/>
        </p:nvSpPr>
        <p:spPr>
          <a:xfrm>
            <a:off x="867551" y="2502716"/>
            <a:ext cx="2522538" cy="21955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72000" rIns="91428" bIns="45715" rtlCol="0">
            <a:normAutofit/>
          </a:bodyPr>
          <a:lstStyle>
            <a:lvl1pPr marL="226772" indent="-226772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68729" indent="-285714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857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000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–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143" indent="-228571" algn="l" defTabSz="914286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»"/>
              <a:defRPr sz="1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286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429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572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5715" indent="-228571" algn="l" defTabSz="9142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24*7*365 monitoring of Network Infrastructure.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Incident, Problem and Change Management.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Software version and updates 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Spares and service support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Inventory management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configuration and change.</a:t>
            </a:r>
          </a:p>
          <a:p>
            <a:r>
              <a:rPr lang="en-US" sz="900" dirty="0">
                <a:solidFill>
                  <a:schemeClr val="tx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and Availability management</a:t>
            </a:r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B8579B23-7CAC-44C0-9C39-EF60EB606949}"/>
              </a:ext>
            </a:extLst>
          </p:cNvPr>
          <p:cNvSpPr/>
          <p:nvPr/>
        </p:nvSpPr>
        <p:spPr>
          <a:xfrm>
            <a:off x="839298" y="1033784"/>
            <a:ext cx="2532553" cy="31590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MANAGEMENT</a:t>
            </a:r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26D83C26-6110-48B6-B567-49670E628538}"/>
              </a:ext>
            </a:extLst>
          </p:cNvPr>
          <p:cNvSpPr/>
          <p:nvPr/>
        </p:nvSpPr>
        <p:spPr>
          <a:xfrm>
            <a:off x="3380589" y="1033784"/>
            <a:ext cx="2657667" cy="3159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MANAGEMENT</a:t>
            </a:r>
          </a:p>
        </p:txBody>
      </p:sp>
      <p:sp>
        <p:nvSpPr>
          <p:cNvPr id="19" name="Rounded Rectangle 13">
            <a:extLst>
              <a:ext uri="{FF2B5EF4-FFF2-40B4-BE49-F238E27FC236}">
                <a16:creationId xmlns:a16="http://schemas.microsoft.com/office/drawing/2014/main" id="{8CD07E6D-61A7-4022-B457-AF6CE4E5D9A6}"/>
              </a:ext>
            </a:extLst>
          </p:cNvPr>
          <p:cNvSpPr/>
          <p:nvPr/>
        </p:nvSpPr>
        <p:spPr>
          <a:xfrm>
            <a:off x="6057899" y="1033784"/>
            <a:ext cx="2698145" cy="3159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551" tIns="32775" rIns="65551" bIns="327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55482"/>
            <a:r>
              <a:rPr lang="en-US" sz="1350" b="1" dirty="0">
                <a:solidFill>
                  <a:schemeClr val="bg1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MEMBERS MANAGEMENT</a:t>
            </a:r>
          </a:p>
        </p:txBody>
      </p:sp>
      <p:sp>
        <p:nvSpPr>
          <p:cNvPr id="20" name="Content Placeholder 16">
            <a:extLst>
              <a:ext uri="{FF2B5EF4-FFF2-40B4-BE49-F238E27FC236}">
                <a16:creationId xmlns:a16="http://schemas.microsoft.com/office/drawing/2014/main" id="{C6713634-955D-4B9A-B929-8941FE53A49C}"/>
              </a:ext>
            </a:extLst>
          </p:cNvPr>
          <p:cNvSpPr txBox="1">
            <a:spLocks/>
          </p:cNvSpPr>
          <p:nvPr/>
        </p:nvSpPr>
        <p:spPr>
          <a:xfrm>
            <a:off x="6038256" y="2502717"/>
            <a:ext cx="2710457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Setup a round the clock helpdesk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Commissioning/Migration/Decommissioning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Configuration guidelines for Members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Field management for hands and feet support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Liaison with service providers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provider Governance.</a:t>
            </a:r>
          </a:p>
        </p:txBody>
      </p:sp>
      <p:sp>
        <p:nvSpPr>
          <p:cNvPr id="21" name="Content Placeholder 16">
            <a:extLst>
              <a:ext uri="{FF2B5EF4-FFF2-40B4-BE49-F238E27FC236}">
                <a16:creationId xmlns:a16="http://schemas.microsoft.com/office/drawing/2014/main" id="{62CA61E2-FFD1-4AC3-B3BD-5DF726370EE4}"/>
              </a:ext>
            </a:extLst>
          </p:cNvPr>
          <p:cNvSpPr txBox="1">
            <a:spLocks/>
          </p:cNvSpPr>
          <p:nvPr/>
        </p:nvSpPr>
        <p:spPr>
          <a:xfrm>
            <a:off x="3390089" y="2502717"/>
            <a:ext cx="2657667" cy="21945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72000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Network monitoring and performance management.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Tools for tickets, support and reports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Change, Incident and Problem records.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Uptime/SLA and capacity reports.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Provide monitoring feeds and reports to exchange.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Periodic and on-demand reports on network health and ticket resolutions.</a:t>
            </a:r>
          </a:p>
        </p:txBody>
      </p:sp>
      <p:sp>
        <p:nvSpPr>
          <p:cNvPr id="22" name="Rounded Rectangle 19">
            <a:extLst>
              <a:ext uri="{FF2B5EF4-FFF2-40B4-BE49-F238E27FC236}">
                <a16:creationId xmlns:a16="http://schemas.microsoft.com/office/drawing/2014/main" id="{CC44F25C-A5C2-4AF1-BA17-8579F55C939A}"/>
              </a:ext>
            </a:extLst>
          </p:cNvPr>
          <p:cNvSpPr/>
          <p:nvPr/>
        </p:nvSpPr>
        <p:spPr>
          <a:xfrm rot="16200000">
            <a:off x="54011" y="1765230"/>
            <a:ext cx="921375" cy="2563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SLAs</a:t>
            </a:r>
          </a:p>
        </p:txBody>
      </p:sp>
      <p:sp>
        <p:nvSpPr>
          <p:cNvPr id="23" name="Rounded Rectangle 21">
            <a:extLst>
              <a:ext uri="{FF2B5EF4-FFF2-40B4-BE49-F238E27FC236}">
                <a16:creationId xmlns:a16="http://schemas.microsoft.com/office/drawing/2014/main" id="{D2CAA426-D3E6-4450-9E42-600673BF9F05}"/>
              </a:ext>
            </a:extLst>
          </p:cNvPr>
          <p:cNvSpPr/>
          <p:nvPr/>
        </p:nvSpPr>
        <p:spPr>
          <a:xfrm rot="16200000">
            <a:off x="-584032" y="3469943"/>
            <a:ext cx="2194535" cy="26008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55482"/>
            <a:r>
              <a:rPr lang="en-US" sz="1350" b="1" dirty="0">
                <a:solidFill>
                  <a:srgbClr val="595959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SCOPE</a:t>
            </a:r>
          </a:p>
        </p:txBody>
      </p:sp>
      <p:sp>
        <p:nvSpPr>
          <p:cNvPr id="24" name="Content Placeholder 16">
            <a:extLst>
              <a:ext uri="{FF2B5EF4-FFF2-40B4-BE49-F238E27FC236}">
                <a16:creationId xmlns:a16="http://schemas.microsoft.com/office/drawing/2014/main" id="{23EA1240-8CBC-4403-A3DF-4C95FCB349FD}"/>
              </a:ext>
            </a:extLst>
          </p:cNvPr>
          <p:cNvSpPr txBox="1">
            <a:spLocks/>
          </p:cNvSpPr>
          <p:nvPr/>
        </p:nvSpPr>
        <p:spPr>
          <a:xfrm>
            <a:off x="848798" y="1432697"/>
            <a:ext cx="265766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Network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Link Uptime</a:t>
            </a:r>
          </a:p>
          <a:p>
            <a:pPr marL="171446" indent="-171446" defTabSz="685783">
              <a:spcBef>
                <a:spcPts val="750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End-to-End Latency</a:t>
            </a:r>
          </a:p>
        </p:txBody>
      </p:sp>
      <p:sp>
        <p:nvSpPr>
          <p:cNvPr id="25" name="Content Placeholder 16">
            <a:extLst>
              <a:ext uri="{FF2B5EF4-FFF2-40B4-BE49-F238E27FC236}">
                <a16:creationId xmlns:a16="http://schemas.microsoft.com/office/drawing/2014/main" id="{223ABAFF-BCCE-4912-9E73-1D6F7F74D1B1}"/>
              </a:ext>
            </a:extLst>
          </p:cNvPr>
          <p:cNvSpPr txBox="1">
            <a:spLocks/>
          </p:cNvSpPr>
          <p:nvPr/>
        </p:nvSpPr>
        <p:spPr>
          <a:xfrm>
            <a:off x="6038256" y="1432697"/>
            <a:ext cx="271045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Call Attendance Rate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Filed Support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Service Request Completion</a:t>
            </a:r>
          </a:p>
        </p:txBody>
      </p:sp>
      <p:sp>
        <p:nvSpPr>
          <p:cNvPr id="26" name="Content Placeholder 16">
            <a:extLst>
              <a:ext uri="{FF2B5EF4-FFF2-40B4-BE49-F238E27FC236}">
                <a16:creationId xmlns:a16="http://schemas.microsoft.com/office/drawing/2014/main" id="{399FB4E4-BD0B-4647-95CC-6137C4E67D63}"/>
              </a:ext>
            </a:extLst>
          </p:cNvPr>
          <p:cNvSpPr txBox="1">
            <a:spLocks/>
          </p:cNvSpPr>
          <p:nvPr/>
        </p:nvSpPr>
        <p:spPr>
          <a:xfrm>
            <a:off x="3390089" y="1432697"/>
            <a:ext cx="2657667" cy="921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Response &amp; Resolution Times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Change Management</a:t>
            </a:r>
          </a:p>
          <a:p>
            <a:pPr marL="163867" indent="-163867" defTabSz="655466">
              <a:spcBef>
                <a:spcPts val="717"/>
              </a:spcBef>
            </a:pPr>
            <a:r>
              <a:rPr lang="en-US" sz="900" dirty="0">
                <a:solidFill>
                  <a:prstClr val="black"/>
                </a:solidFill>
                <a:latin typeface="Trebuchet MS" panose="020B0603020202020204" pitchFamily="34" charset="0"/>
                <a:cs typeface="Segoe UI" panose="020B0502040204020203" pitchFamily="34" charset="0"/>
              </a:rPr>
              <a:t>Capacity &amp; Utilization</a:t>
            </a:r>
          </a:p>
        </p:txBody>
      </p:sp>
    </p:spTree>
    <p:extLst>
      <p:ext uri="{BB962C8B-B14F-4D97-AF65-F5344CB8AC3E}">
        <p14:creationId xmlns:p14="http://schemas.microsoft.com/office/powerpoint/2010/main" val="2929578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25B869F9-8762-6640-95C6-68F65988B88D}"/>
              </a:ext>
            </a:extLst>
          </p:cNvPr>
          <p:cNvSpPr/>
          <p:nvPr/>
        </p:nvSpPr>
        <p:spPr bwMode="auto">
          <a:xfrm>
            <a:off x="358775" y="2885895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Carrier agnostic Overlay architecture.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Multi-transport support.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control &amp; Monitoring.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topologies per segment.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Encryption, segmentation and service chains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off-ramping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0C79446-8379-1C41-B87B-4FA5664D5CBF}"/>
              </a:ext>
            </a:extLst>
          </p:cNvPr>
          <p:cNvSpPr/>
          <p:nvPr/>
        </p:nvSpPr>
        <p:spPr bwMode="auto">
          <a:xfrm>
            <a:off x="358775" y="1746950"/>
            <a:ext cx="2030400" cy="343260"/>
          </a:xfrm>
          <a:prstGeom prst="rect">
            <a:avLst/>
          </a:prstGeom>
          <a:solidFill>
            <a:srgbClr val="8FB4E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&amp; FLEXIBLE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ECC6500-9A35-C14C-96D4-9AA3F05FE06A}"/>
              </a:ext>
            </a:extLst>
          </p:cNvPr>
          <p:cNvSpPr/>
          <p:nvPr/>
        </p:nvSpPr>
        <p:spPr bwMode="auto">
          <a:xfrm>
            <a:off x="2479077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aware routing.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based policies.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visibility &amp; recognition.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enforcement of App SLA.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policy control.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49E22ED-C55B-0344-B750-0B5B991BE006}"/>
              </a:ext>
            </a:extLst>
          </p:cNvPr>
          <p:cNvSpPr/>
          <p:nvPr/>
        </p:nvSpPr>
        <p:spPr bwMode="auto">
          <a:xfrm>
            <a:off x="2479077" y="1746950"/>
            <a:ext cx="2030400" cy="343260"/>
          </a:xfrm>
          <a:prstGeom prst="rect">
            <a:avLst/>
          </a:prstGeom>
          <a:solidFill>
            <a:srgbClr val="E7B8B7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CENTRIC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6B2513-FA73-144A-9045-53B986D4588A}"/>
              </a:ext>
            </a:extLst>
          </p:cNvPr>
          <p:cNvSpPr/>
          <p:nvPr/>
        </p:nvSpPr>
        <p:spPr bwMode="auto">
          <a:xfrm>
            <a:off x="4599379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Continuous quality assessment.&amp; path liveliness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Consolidates multi provider WAN as a single fabric.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Faster convergence of application traffic.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 augmentation with Active/Active utilization.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 optimization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ADE66C0-6E18-064A-A2B0-72922A7BE596}"/>
              </a:ext>
            </a:extLst>
          </p:cNvPr>
          <p:cNvSpPr/>
          <p:nvPr/>
        </p:nvSpPr>
        <p:spPr bwMode="auto">
          <a:xfrm>
            <a:off x="4599379" y="1746950"/>
            <a:ext cx="2030400" cy="343260"/>
          </a:xfrm>
          <a:prstGeom prst="rect">
            <a:avLst/>
          </a:prstGeom>
          <a:solidFill>
            <a:srgbClr val="CCC1DB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AWARE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9355E93-99D8-4C40-8831-DB37234C6E66}"/>
              </a:ext>
            </a:extLst>
          </p:cNvPr>
          <p:cNvSpPr/>
          <p:nvPr/>
        </p:nvSpPr>
        <p:spPr bwMode="auto">
          <a:xfrm>
            <a:off x="6719681" y="2885894"/>
            <a:ext cx="2030400" cy="1802858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platforms enabling physical or virtual CPE.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Zero touch provisioning.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Centralized configuration.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 for operations with analytics.</a:t>
            </a:r>
          </a:p>
          <a:p>
            <a:pPr marL="214308" indent="-214308" defTabSz="6858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Interoperable with legacy.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E1BF50F-7D03-2B45-917C-0DD71103E6E5}"/>
              </a:ext>
            </a:extLst>
          </p:cNvPr>
          <p:cNvSpPr/>
          <p:nvPr/>
        </p:nvSpPr>
        <p:spPr bwMode="auto">
          <a:xfrm>
            <a:off x="6719681" y="1746950"/>
            <a:ext cx="2030400" cy="343260"/>
          </a:xfrm>
          <a:prstGeom prst="rect">
            <a:avLst/>
          </a:prstGeom>
          <a:solidFill>
            <a:srgbClr val="FDD5B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fontAlgn="base"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BASED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623743-E681-E843-80EC-C92E8CE07CF9}"/>
              </a:ext>
            </a:extLst>
          </p:cNvPr>
          <p:cNvSpPr/>
          <p:nvPr/>
        </p:nvSpPr>
        <p:spPr>
          <a:xfrm>
            <a:off x="363600" y="1034326"/>
            <a:ext cx="78349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Customer Value, Not Just Cost Efficiency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Unify Managed services</a:t>
            </a:r>
          </a:p>
          <a:p>
            <a:pPr marL="214308" indent="-214308" defTabSz="685800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enabler for Digital transformation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WAN Transformation with Sify Managed SDWAN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24054" y="2174487"/>
            <a:ext cx="579980" cy="581395"/>
            <a:chOff x="-3005138" y="1336676"/>
            <a:chExt cx="1952625" cy="1957388"/>
          </a:xfrm>
          <a:solidFill>
            <a:srgbClr val="8FB4E0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-3005138" y="1336676"/>
              <a:ext cx="1952625" cy="1957388"/>
            </a:xfrm>
            <a:custGeom>
              <a:avLst/>
              <a:gdLst>
                <a:gd name="T0" fmla="*/ 1024 w 2048"/>
                <a:gd name="T1" fmla="*/ 0 h 2048"/>
                <a:gd name="T2" fmla="*/ 0 w 2048"/>
                <a:gd name="T3" fmla="*/ 1024 h 2048"/>
                <a:gd name="T4" fmla="*/ 1024 w 2048"/>
                <a:gd name="T5" fmla="*/ 2048 h 2048"/>
                <a:gd name="T6" fmla="*/ 2048 w 2048"/>
                <a:gd name="T7" fmla="*/ 1024 h 2048"/>
                <a:gd name="T8" fmla="*/ 1024 w 2048"/>
                <a:gd name="T9" fmla="*/ 0 h 2048"/>
                <a:gd name="T10" fmla="*/ 1024 w 2048"/>
                <a:gd name="T11" fmla="*/ 1920 h 2048"/>
                <a:gd name="T12" fmla="*/ 128 w 2048"/>
                <a:gd name="T13" fmla="*/ 1024 h 2048"/>
                <a:gd name="T14" fmla="*/ 1024 w 2048"/>
                <a:gd name="T15" fmla="*/ 128 h 2048"/>
                <a:gd name="T16" fmla="*/ 1920 w 2048"/>
                <a:gd name="T17" fmla="*/ 1024 h 2048"/>
                <a:gd name="T18" fmla="*/ 1024 w 2048"/>
                <a:gd name="T19" fmla="*/ 1920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48" h="2048">
                  <a:moveTo>
                    <a:pt x="1024" y="0"/>
                  </a:moveTo>
                  <a:cubicBezTo>
                    <a:pt x="458" y="0"/>
                    <a:pt x="0" y="458"/>
                    <a:pt x="0" y="1024"/>
                  </a:cubicBezTo>
                  <a:cubicBezTo>
                    <a:pt x="0" y="1590"/>
                    <a:pt x="458" y="2048"/>
                    <a:pt x="1024" y="2048"/>
                  </a:cubicBezTo>
                  <a:cubicBezTo>
                    <a:pt x="1590" y="2048"/>
                    <a:pt x="2048" y="1590"/>
                    <a:pt x="2048" y="1024"/>
                  </a:cubicBezTo>
                  <a:cubicBezTo>
                    <a:pt x="2047" y="459"/>
                    <a:pt x="1589" y="1"/>
                    <a:pt x="1024" y="0"/>
                  </a:cubicBezTo>
                  <a:close/>
                  <a:moveTo>
                    <a:pt x="1024" y="1920"/>
                  </a:moveTo>
                  <a:cubicBezTo>
                    <a:pt x="529" y="1920"/>
                    <a:pt x="128" y="1519"/>
                    <a:pt x="128" y="1024"/>
                  </a:cubicBezTo>
                  <a:cubicBezTo>
                    <a:pt x="128" y="529"/>
                    <a:pt x="529" y="128"/>
                    <a:pt x="1024" y="128"/>
                  </a:cubicBezTo>
                  <a:cubicBezTo>
                    <a:pt x="1519" y="128"/>
                    <a:pt x="1920" y="529"/>
                    <a:pt x="1920" y="1024"/>
                  </a:cubicBezTo>
                  <a:cubicBezTo>
                    <a:pt x="1919" y="1519"/>
                    <a:pt x="1519" y="1919"/>
                    <a:pt x="1024" y="19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-1844675" y="2055813"/>
              <a:ext cx="579438" cy="519113"/>
            </a:xfrm>
            <a:custGeom>
              <a:avLst/>
              <a:gdLst>
                <a:gd name="T0" fmla="*/ 179 w 365"/>
                <a:gd name="T1" fmla="*/ 0 h 327"/>
                <a:gd name="T2" fmla="*/ 128 w 365"/>
                <a:gd name="T3" fmla="*/ 57 h 327"/>
                <a:gd name="T4" fmla="*/ 205 w 365"/>
                <a:gd name="T5" fmla="*/ 125 h 327"/>
                <a:gd name="T6" fmla="*/ 0 w 365"/>
                <a:gd name="T7" fmla="*/ 125 h 327"/>
                <a:gd name="T8" fmla="*/ 0 w 365"/>
                <a:gd name="T9" fmla="*/ 202 h 327"/>
                <a:gd name="T10" fmla="*/ 205 w 365"/>
                <a:gd name="T11" fmla="*/ 202 h 327"/>
                <a:gd name="T12" fmla="*/ 128 w 365"/>
                <a:gd name="T13" fmla="*/ 269 h 327"/>
                <a:gd name="T14" fmla="*/ 179 w 365"/>
                <a:gd name="T15" fmla="*/ 327 h 327"/>
                <a:gd name="T16" fmla="*/ 365 w 365"/>
                <a:gd name="T17" fmla="*/ 163 h 327"/>
                <a:gd name="T18" fmla="*/ 179 w 365"/>
                <a:gd name="T19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5" h="327">
                  <a:moveTo>
                    <a:pt x="179" y="0"/>
                  </a:moveTo>
                  <a:lnTo>
                    <a:pt x="128" y="57"/>
                  </a:lnTo>
                  <a:lnTo>
                    <a:pt x="205" y="125"/>
                  </a:lnTo>
                  <a:lnTo>
                    <a:pt x="0" y="125"/>
                  </a:lnTo>
                  <a:lnTo>
                    <a:pt x="0" y="202"/>
                  </a:lnTo>
                  <a:lnTo>
                    <a:pt x="205" y="202"/>
                  </a:lnTo>
                  <a:lnTo>
                    <a:pt x="128" y="269"/>
                  </a:lnTo>
                  <a:lnTo>
                    <a:pt x="179" y="327"/>
                  </a:lnTo>
                  <a:lnTo>
                    <a:pt x="365" y="16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-2089150" y="2254251"/>
              <a:ext cx="122238" cy="1222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-2792413" y="2055813"/>
              <a:ext cx="581025" cy="519113"/>
            </a:xfrm>
            <a:custGeom>
              <a:avLst/>
              <a:gdLst>
                <a:gd name="T0" fmla="*/ 237 w 366"/>
                <a:gd name="T1" fmla="*/ 57 h 327"/>
                <a:gd name="T2" fmla="*/ 187 w 366"/>
                <a:gd name="T3" fmla="*/ 0 h 327"/>
                <a:gd name="T4" fmla="*/ 0 w 366"/>
                <a:gd name="T5" fmla="*/ 163 h 327"/>
                <a:gd name="T6" fmla="*/ 187 w 366"/>
                <a:gd name="T7" fmla="*/ 327 h 327"/>
                <a:gd name="T8" fmla="*/ 237 w 366"/>
                <a:gd name="T9" fmla="*/ 269 h 327"/>
                <a:gd name="T10" fmla="*/ 160 w 366"/>
                <a:gd name="T11" fmla="*/ 202 h 327"/>
                <a:gd name="T12" fmla="*/ 366 w 366"/>
                <a:gd name="T13" fmla="*/ 202 h 327"/>
                <a:gd name="T14" fmla="*/ 366 w 366"/>
                <a:gd name="T15" fmla="*/ 125 h 327"/>
                <a:gd name="T16" fmla="*/ 160 w 366"/>
                <a:gd name="T17" fmla="*/ 125 h 327"/>
                <a:gd name="T18" fmla="*/ 237 w 366"/>
                <a:gd name="T19" fmla="*/ 5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6" h="327">
                  <a:moveTo>
                    <a:pt x="237" y="57"/>
                  </a:moveTo>
                  <a:lnTo>
                    <a:pt x="187" y="0"/>
                  </a:lnTo>
                  <a:lnTo>
                    <a:pt x="0" y="163"/>
                  </a:lnTo>
                  <a:lnTo>
                    <a:pt x="187" y="327"/>
                  </a:lnTo>
                  <a:lnTo>
                    <a:pt x="237" y="269"/>
                  </a:lnTo>
                  <a:lnTo>
                    <a:pt x="160" y="202"/>
                  </a:lnTo>
                  <a:lnTo>
                    <a:pt x="366" y="202"/>
                  </a:lnTo>
                  <a:lnTo>
                    <a:pt x="366" y="125"/>
                  </a:lnTo>
                  <a:lnTo>
                    <a:pt x="160" y="125"/>
                  </a:lnTo>
                  <a:lnTo>
                    <a:pt x="237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314263" y="2224383"/>
            <a:ext cx="360027" cy="481603"/>
            <a:chOff x="8137009" y="1511122"/>
            <a:chExt cx="775047" cy="1036770"/>
          </a:xfrm>
          <a:solidFill>
            <a:srgbClr val="E7B8B7"/>
          </a:solidFill>
        </p:grpSpPr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137009" y="1511122"/>
              <a:ext cx="775047" cy="1036770"/>
            </a:xfrm>
            <a:custGeom>
              <a:avLst/>
              <a:gdLst>
                <a:gd name="T0" fmla="*/ 74 w 78"/>
                <a:gd name="T1" fmla="*/ 0 h 104"/>
                <a:gd name="T2" fmla="*/ 4 w 78"/>
                <a:gd name="T3" fmla="*/ 0 h 104"/>
                <a:gd name="T4" fmla="*/ 0 w 78"/>
                <a:gd name="T5" fmla="*/ 3 h 104"/>
                <a:gd name="T6" fmla="*/ 0 w 78"/>
                <a:gd name="T7" fmla="*/ 101 h 104"/>
                <a:gd name="T8" fmla="*/ 4 w 78"/>
                <a:gd name="T9" fmla="*/ 104 h 104"/>
                <a:gd name="T10" fmla="*/ 56 w 78"/>
                <a:gd name="T11" fmla="*/ 104 h 104"/>
                <a:gd name="T12" fmla="*/ 58 w 78"/>
                <a:gd name="T13" fmla="*/ 103 h 104"/>
                <a:gd name="T14" fmla="*/ 77 w 78"/>
                <a:gd name="T15" fmla="*/ 87 h 104"/>
                <a:gd name="T16" fmla="*/ 78 w 78"/>
                <a:gd name="T17" fmla="*/ 84 h 104"/>
                <a:gd name="T18" fmla="*/ 78 w 78"/>
                <a:gd name="T19" fmla="*/ 3 h 104"/>
                <a:gd name="T20" fmla="*/ 74 w 78"/>
                <a:gd name="T21" fmla="*/ 0 h 104"/>
                <a:gd name="T22" fmla="*/ 71 w 78"/>
                <a:gd name="T23" fmla="*/ 82 h 104"/>
                <a:gd name="T24" fmla="*/ 55 w 78"/>
                <a:gd name="T25" fmla="*/ 82 h 104"/>
                <a:gd name="T26" fmla="*/ 55 w 78"/>
                <a:gd name="T27" fmla="*/ 97 h 104"/>
                <a:gd name="T28" fmla="*/ 55 w 78"/>
                <a:gd name="T29" fmla="*/ 97 h 104"/>
                <a:gd name="T30" fmla="*/ 7 w 78"/>
                <a:gd name="T31" fmla="*/ 97 h 104"/>
                <a:gd name="T32" fmla="*/ 7 w 78"/>
                <a:gd name="T33" fmla="*/ 7 h 104"/>
                <a:gd name="T34" fmla="*/ 71 w 78"/>
                <a:gd name="T35" fmla="*/ 7 h 104"/>
                <a:gd name="T36" fmla="*/ 71 w 78"/>
                <a:gd name="T37" fmla="*/ 8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8" h="104">
                  <a:moveTo>
                    <a:pt x="7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7" y="104"/>
                    <a:pt x="58" y="104"/>
                    <a:pt x="58" y="103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8" y="85"/>
                    <a:pt x="78" y="84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2"/>
                    <a:pt x="76" y="0"/>
                    <a:pt x="74" y="0"/>
                  </a:cubicBezTo>
                  <a:close/>
                  <a:moveTo>
                    <a:pt x="71" y="82"/>
                  </a:moveTo>
                  <a:cubicBezTo>
                    <a:pt x="55" y="82"/>
                    <a:pt x="55" y="82"/>
                    <a:pt x="55" y="82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55" y="97"/>
                    <a:pt x="55" y="97"/>
                    <a:pt x="55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1" y="7"/>
                    <a:pt x="71" y="7"/>
                    <a:pt x="71" y="7"/>
                  </a:cubicBezTo>
                  <a:lnTo>
                    <a:pt x="71" y="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246524" y="1721638"/>
              <a:ext cx="525463" cy="463550"/>
            </a:xfrm>
            <a:custGeom>
              <a:avLst/>
              <a:gdLst>
                <a:gd name="T0" fmla="*/ 74 w 140"/>
                <a:gd name="T1" fmla="*/ 76 h 124"/>
                <a:gd name="T2" fmla="*/ 75 w 140"/>
                <a:gd name="T3" fmla="*/ 59 h 124"/>
                <a:gd name="T4" fmla="*/ 88 w 140"/>
                <a:gd name="T5" fmla="*/ 45 h 124"/>
                <a:gd name="T6" fmla="*/ 77 w 140"/>
                <a:gd name="T7" fmla="*/ 32 h 124"/>
                <a:gd name="T8" fmla="*/ 77 w 140"/>
                <a:gd name="T9" fmla="*/ 14 h 124"/>
                <a:gd name="T10" fmla="*/ 60 w 140"/>
                <a:gd name="T11" fmla="*/ 12 h 124"/>
                <a:gd name="T12" fmla="*/ 46 w 140"/>
                <a:gd name="T13" fmla="*/ 0 h 124"/>
                <a:gd name="T14" fmla="*/ 33 w 140"/>
                <a:gd name="T15" fmla="*/ 11 h 124"/>
                <a:gd name="T16" fmla="*/ 15 w 140"/>
                <a:gd name="T17" fmla="*/ 11 h 124"/>
                <a:gd name="T18" fmla="*/ 13 w 140"/>
                <a:gd name="T19" fmla="*/ 28 h 124"/>
                <a:gd name="T20" fmla="*/ 0 w 140"/>
                <a:gd name="T21" fmla="*/ 41 h 124"/>
                <a:gd name="T22" fmla="*/ 11 w 140"/>
                <a:gd name="T23" fmla="*/ 54 h 124"/>
                <a:gd name="T24" fmla="*/ 12 w 140"/>
                <a:gd name="T25" fmla="*/ 73 h 124"/>
                <a:gd name="T26" fmla="*/ 29 w 140"/>
                <a:gd name="T27" fmla="*/ 74 h 124"/>
                <a:gd name="T28" fmla="*/ 42 w 140"/>
                <a:gd name="T29" fmla="*/ 87 h 124"/>
                <a:gd name="T30" fmla="*/ 55 w 140"/>
                <a:gd name="T31" fmla="*/ 76 h 124"/>
                <a:gd name="T32" fmla="*/ 26 w 140"/>
                <a:gd name="T33" fmla="*/ 39 h 124"/>
                <a:gd name="T34" fmla="*/ 48 w 140"/>
                <a:gd name="T35" fmla="*/ 25 h 124"/>
                <a:gd name="T36" fmla="*/ 62 w 140"/>
                <a:gd name="T37" fmla="*/ 48 h 124"/>
                <a:gd name="T38" fmla="*/ 40 w 140"/>
                <a:gd name="T39" fmla="*/ 61 h 124"/>
                <a:gd name="T40" fmla="*/ 26 w 140"/>
                <a:gd name="T41" fmla="*/ 39 h 124"/>
                <a:gd name="T42" fmla="*/ 118 w 140"/>
                <a:gd name="T43" fmla="*/ 92 h 124"/>
                <a:gd name="T44" fmla="*/ 108 w 140"/>
                <a:gd name="T45" fmla="*/ 84 h 124"/>
                <a:gd name="T46" fmla="*/ 105 w 140"/>
                <a:gd name="T47" fmla="*/ 78 h 124"/>
                <a:gd name="T48" fmla="*/ 93 w 140"/>
                <a:gd name="T49" fmla="*/ 79 h 124"/>
                <a:gd name="T50" fmla="*/ 87 w 140"/>
                <a:gd name="T51" fmla="*/ 76 h 124"/>
                <a:gd name="T52" fmla="*/ 79 w 140"/>
                <a:gd name="T53" fmla="*/ 86 h 124"/>
                <a:gd name="T54" fmla="*/ 72 w 140"/>
                <a:gd name="T55" fmla="*/ 89 h 124"/>
                <a:gd name="T56" fmla="*/ 74 w 140"/>
                <a:gd name="T57" fmla="*/ 101 h 124"/>
                <a:gd name="T58" fmla="*/ 71 w 140"/>
                <a:gd name="T59" fmla="*/ 107 h 124"/>
                <a:gd name="T60" fmla="*/ 81 w 140"/>
                <a:gd name="T61" fmla="*/ 115 h 124"/>
                <a:gd name="T62" fmla="*/ 83 w 140"/>
                <a:gd name="T63" fmla="*/ 122 h 124"/>
                <a:gd name="T64" fmla="*/ 95 w 140"/>
                <a:gd name="T65" fmla="*/ 120 h 124"/>
                <a:gd name="T66" fmla="*/ 102 w 140"/>
                <a:gd name="T67" fmla="*/ 123 h 124"/>
                <a:gd name="T68" fmla="*/ 110 w 140"/>
                <a:gd name="T69" fmla="*/ 114 h 124"/>
                <a:gd name="T70" fmla="*/ 116 w 140"/>
                <a:gd name="T71" fmla="*/ 111 h 124"/>
                <a:gd name="T72" fmla="*/ 115 w 140"/>
                <a:gd name="T73" fmla="*/ 98 h 124"/>
                <a:gd name="T74" fmla="*/ 103 w 140"/>
                <a:gd name="T75" fmla="*/ 102 h 124"/>
                <a:gd name="T76" fmla="*/ 87 w 140"/>
                <a:gd name="T77" fmla="*/ 104 h 124"/>
                <a:gd name="T78" fmla="*/ 94 w 140"/>
                <a:gd name="T79" fmla="*/ 91 h 124"/>
                <a:gd name="T80" fmla="*/ 103 w 140"/>
                <a:gd name="T81" fmla="*/ 102 h 124"/>
                <a:gd name="T82" fmla="*/ 138 w 140"/>
                <a:gd name="T83" fmla="*/ 57 h 124"/>
                <a:gd name="T84" fmla="*/ 134 w 140"/>
                <a:gd name="T85" fmla="*/ 48 h 124"/>
                <a:gd name="T86" fmla="*/ 138 w 140"/>
                <a:gd name="T87" fmla="*/ 38 h 124"/>
                <a:gd name="T88" fmla="*/ 129 w 140"/>
                <a:gd name="T89" fmla="*/ 34 h 124"/>
                <a:gd name="T90" fmla="*/ 125 w 140"/>
                <a:gd name="T91" fmla="*/ 25 h 124"/>
                <a:gd name="T92" fmla="*/ 116 w 140"/>
                <a:gd name="T93" fmla="*/ 29 h 124"/>
                <a:gd name="T94" fmla="*/ 109 w 140"/>
                <a:gd name="T95" fmla="*/ 30 h 124"/>
                <a:gd name="T96" fmla="*/ 100 w 140"/>
                <a:gd name="T97" fmla="*/ 29 h 124"/>
                <a:gd name="T98" fmla="*/ 99 w 140"/>
                <a:gd name="T99" fmla="*/ 39 h 124"/>
                <a:gd name="T100" fmla="*/ 91 w 140"/>
                <a:gd name="T101" fmla="*/ 46 h 124"/>
                <a:gd name="T102" fmla="*/ 98 w 140"/>
                <a:gd name="T103" fmla="*/ 54 h 124"/>
                <a:gd name="T104" fmla="*/ 97 w 140"/>
                <a:gd name="T105" fmla="*/ 63 h 124"/>
                <a:gd name="T106" fmla="*/ 108 w 140"/>
                <a:gd name="T107" fmla="*/ 64 h 124"/>
                <a:gd name="T108" fmla="*/ 114 w 140"/>
                <a:gd name="T109" fmla="*/ 72 h 124"/>
                <a:gd name="T110" fmla="*/ 116 w 140"/>
                <a:gd name="T111" fmla="*/ 66 h 124"/>
                <a:gd name="T112" fmla="*/ 125 w 140"/>
                <a:gd name="T113" fmla="*/ 70 h 124"/>
                <a:gd name="T114" fmla="*/ 129 w 140"/>
                <a:gd name="T115" fmla="*/ 61 h 124"/>
                <a:gd name="T116" fmla="*/ 105 w 140"/>
                <a:gd name="T117" fmla="*/ 45 h 124"/>
                <a:gd name="T118" fmla="*/ 118 w 140"/>
                <a:gd name="T119" fmla="*/ 37 h 124"/>
                <a:gd name="T120" fmla="*/ 126 w 140"/>
                <a:gd name="T121" fmla="*/ 50 h 124"/>
                <a:gd name="T122" fmla="*/ 106 w 140"/>
                <a:gd name="T123" fmla="*/ 5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0" h="124">
                  <a:moveTo>
                    <a:pt x="60" y="84"/>
                  </a:moveTo>
                  <a:cubicBezTo>
                    <a:pt x="74" y="76"/>
                    <a:pt x="74" y="76"/>
                    <a:pt x="74" y="76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71" y="65"/>
                    <a:pt x="73" y="62"/>
                    <a:pt x="75" y="59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9" y="40"/>
                    <a:pt x="78" y="36"/>
                    <a:pt x="77" y="32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77" y="14"/>
                    <a:pt x="77" y="14"/>
                    <a:pt x="77" y="14"/>
                  </a:cubicBezTo>
                  <a:cubicBezTo>
                    <a:pt x="68" y="19"/>
                    <a:pt x="68" y="19"/>
                    <a:pt x="68" y="19"/>
                  </a:cubicBezTo>
                  <a:cubicBezTo>
                    <a:pt x="66" y="16"/>
                    <a:pt x="63" y="14"/>
                    <a:pt x="60" y="12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0" y="9"/>
                    <a:pt x="37" y="9"/>
                    <a:pt x="33" y="11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7" y="22"/>
                    <a:pt x="15" y="25"/>
                    <a:pt x="13" y="28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7"/>
                    <a:pt x="10" y="51"/>
                    <a:pt x="11" y="54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20" y="68"/>
                    <a:pt x="20" y="68"/>
                    <a:pt x="20" y="68"/>
                  </a:cubicBezTo>
                  <a:cubicBezTo>
                    <a:pt x="22" y="70"/>
                    <a:pt x="25" y="73"/>
                    <a:pt x="29" y="7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8" y="78"/>
                    <a:pt x="52" y="77"/>
                    <a:pt x="55" y="76"/>
                  </a:cubicBezTo>
                  <a:lnTo>
                    <a:pt x="60" y="84"/>
                  </a:lnTo>
                  <a:close/>
                  <a:moveTo>
                    <a:pt x="26" y="39"/>
                  </a:moveTo>
                  <a:cubicBezTo>
                    <a:pt x="28" y="31"/>
                    <a:pt x="35" y="25"/>
                    <a:pt x="44" y="25"/>
                  </a:cubicBezTo>
                  <a:cubicBezTo>
                    <a:pt x="45" y="25"/>
                    <a:pt x="47" y="25"/>
                    <a:pt x="48" y="25"/>
                  </a:cubicBezTo>
                  <a:cubicBezTo>
                    <a:pt x="53" y="26"/>
                    <a:pt x="57" y="29"/>
                    <a:pt x="60" y="34"/>
                  </a:cubicBezTo>
                  <a:cubicBezTo>
                    <a:pt x="62" y="38"/>
                    <a:pt x="63" y="43"/>
                    <a:pt x="62" y="48"/>
                  </a:cubicBezTo>
                  <a:cubicBezTo>
                    <a:pt x="60" y="56"/>
                    <a:pt x="53" y="62"/>
                    <a:pt x="44" y="62"/>
                  </a:cubicBezTo>
                  <a:cubicBezTo>
                    <a:pt x="43" y="62"/>
                    <a:pt x="41" y="62"/>
                    <a:pt x="40" y="61"/>
                  </a:cubicBezTo>
                  <a:cubicBezTo>
                    <a:pt x="35" y="60"/>
                    <a:pt x="31" y="57"/>
                    <a:pt x="28" y="53"/>
                  </a:cubicBezTo>
                  <a:cubicBezTo>
                    <a:pt x="26" y="49"/>
                    <a:pt x="25" y="44"/>
                    <a:pt x="26" y="39"/>
                  </a:cubicBezTo>
                  <a:close/>
                  <a:moveTo>
                    <a:pt x="114" y="95"/>
                  </a:moveTo>
                  <a:cubicBezTo>
                    <a:pt x="118" y="92"/>
                    <a:pt x="118" y="92"/>
                    <a:pt x="118" y="92"/>
                  </a:cubicBezTo>
                  <a:cubicBezTo>
                    <a:pt x="111" y="82"/>
                    <a:pt x="111" y="82"/>
                    <a:pt x="111" y="82"/>
                  </a:cubicBezTo>
                  <a:cubicBezTo>
                    <a:pt x="108" y="84"/>
                    <a:pt x="108" y="84"/>
                    <a:pt x="108" y="84"/>
                  </a:cubicBezTo>
                  <a:cubicBezTo>
                    <a:pt x="107" y="83"/>
                    <a:pt x="106" y="83"/>
                    <a:pt x="105" y="82"/>
                  </a:cubicBezTo>
                  <a:cubicBezTo>
                    <a:pt x="105" y="78"/>
                    <a:pt x="105" y="78"/>
                    <a:pt x="105" y="78"/>
                  </a:cubicBezTo>
                  <a:cubicBezTo>
                    <a:pt x="94" y="75"/>
                    <a:pt x="94" y="75"/>
                    <a:pt x="94" y="75"/>
                  </a:cubicBezTo>
                  <a:cubicBezTo>
                    <a:pt x="93" y="79"/>
                    <a:pt x="93" y="79"/>
                    <a:pt x="93" y="79"/>
                  </a:cubicBezTo>
                  <a:cubicBezTo>
                    <a:pt x="91" y="79"/>
                    <a:pt x="90" y="80"/>
                    <a:pt x="89" y="80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76" y="83"/>
                    <a:pt x="76" y="83"/>
                    <a:pt x="76" y="83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78" y="87"/>
                    <a:pt x="77" y="88"/>
                    <a:pt x="76" y="8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4" y="101"/>
                    <a:pt x="74" y="101"/>
                    <a:pt x="74" y="101"/>
                  </a:cubicBezTo>
                  <a:cubicBezTo>
                    <a:pt x="74" y="103"/>
                    <a:pt x="74" y="104"/>
                    <a:pt x="74" y="105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81" y="115"/>
                    <a:pt x="81" y="115"/>
                    <a:pt x="81" y="115"/>
                  </a:cubicBezTo>
                  <a:cubicBezTo>
                    <a:pt x="82" y="116"/>
                    <a:pt x="83" y="117"/>
                    <a:pt x="84" y="118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7" y="120"/>
                    <a:pt x="98" y="120"/>
                    <a:pt x="99" y="120"/>
                  </a:cubicBezTo>
                  <a:cubicBezTo>
                    <a:pt x="102" y="123"/>
                    <a:pt x="102" y="123"/>
                    <a:pt x="102" y="123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3"/>
                    <a:pt x="111" y="111"/>
                    <a:pt x="112" y="110"/>
                  </a:cubicBezTo>
                  <a:cubicBezTo>
                    <a:pt x="116" y="111"/>
                    <a:pt x="116" y="111"/>
                    <a:pt x="116" y="111"/>
                  </a:cubicBezTo>
                  <a:cubicBezTo>
                    <a:pt x="119" y="99"/>
                    <a:pt x="119" y="99"/>
                    <a:pt x="119" y="99"/>
                  </a:cubicBezTo>
                  <a:cubicBezTo>
                    <a:pt x="115" y="98"/>
                    <a:pt x="115" y="98"/>
                    <a:pt x="115" y="98"/>
                  </a:cubicBezTo>
                  <a:cubicBezTo>
                    <a:pt x="115" y="97"/>
                    <a:pt x="114" y="96"/>
                    <a:pt x="114" y="95"/>
                  </a:cubicBezTo>
                  <a:close/>
                  <a:moveTo>
                    <a:pt x="103" y="102"/>
                  </a:moveTo>
                  <a:cubicBezTo>
                    <a:pt x="102" y="106"/>
                    <a:pt x="97" y="109"/>
                    <a:pt x="92" y="108"/>
                  </a:cubicBezTo>
                  <a:cubicBezTo>
                    <a:pt x="90" y="108"/>
                    <a:pt x="88" y="106"/>
                    <a:pt x="87" y="104"/>
                  </a:cubicBezTo>
                  <a:cubicBezTo>
                    <a:pt x="86" y="102"/>
                    <a:pt x="85" y="100"/>
                    <a:pt x="86" y="98"/>
                  </a:cubicBezTo>
                  <a:cubicBezTo>
                    <a:pt x="87" y="94"/>
                    <a:pt x="90" y="91"/>
                    <a:pt x="94" y="91"/>
                  </a:cubicBezTo>
                  <a:cubicBezTo>
                    <a:pt x="95" y="91"/>
                    <a:pt x="95" y="91"/>
                    <a:pt x="96" y="91"/>
                  </a:cubicBezTo>
                  <a:cubicBezTo>
                    <a:pt x="101" y="92"/>
                    <a:pt x="104" y="97"/>
                    <a:pt x="103" y="102"/>
                  </a:cubicBezTo>
                  <a:close/>
                  <a:moveTo>
                    <a:pt x="132" y="55"/>
                  </a:moveTo>
                  <a:cubicBezTo>
                    <a:pt x="138" y="57"/>
                    <a:pt x="138" y="57"/>
                    <a:pt x="138" y="57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134" y="45"/>
                    <a:pt x="134" y="43"/>
                    <a:pt x="133" y="41"/>
                  </a:cubicBezTo>
                  <a:cubicBezTo>
                    <a:pt x="138" y="38"/>
                    <a:pt x="138" y="38"/>
                    <a:pt x="138" y="38"/>
                  </a:cubicBezTo>
                  <a:cubicBezTo>
                    <a:pt x="134" y="31"/>
                    <a:pt x="134" y="31"/>
                    <a:pt x="134" y="31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27" y="33"/>
                    <a:pt x="126" y="32"/>
                    <a:pt x="124" y="31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3" y="29"/>
                    <a:pt x="111" y="29"/>
                    <a:pt x="109" y="30"/>
                  </a:cubicBezTo>
                  <a:cubicBezTo>
                    <a:pt x="106" y="25"/>
                    <a:pt x="106" y="25"/>
                    <a:pt x="106" y="25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1" y="36"/>
                    <a:pt x="100" y="37"/>
                    <a:pt x="99" y="39"/>
                  </a:cubicBezTo>
                  <a:cubicBezTo>
                    <a:pt x="93" y="38"/>
                    <a:pt x="93" y="38"/>
                    <a:pt x="93" y="38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7" y="49"/>
                    <a:pt x="97" y="52"/>
                    <a:pt x="98" y="54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7" y="63"/>
                    <a:pt x="97" y="63"/>
                    <a:pt x="97" y="63"/>
                  </a:cubicBezTo>
                  <a:cubicBezTo>
                    <a:pt x="102" y="60"/>
                    <a:pt x="102" y="60"/>
                    <a:pt x="102" y="60"/>
                  </a:cubicBezTo>
                  <a:cubicBezTo>
                    <a:pt x="104" y="62"/>
                    <a:pt x="106" y="63"/>
                    <a:pt x="108" y="64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14" y="72"/>
                    <a:pt x="114" y="72"/>
                    <a:pt x="114" y="72"/>
                  </a:cubicBezTo>
                  <a:cubicBezTo>
                    <a:pt x="115" y="66"/>
                    <a:pt x="115" y="66"/>
                    <a:pt x="115" y="66"/>
                  </a:cubicBezTo>
                  <a:cubicBezTo>
                    <a:pt x="115" y="66"/>
                    <a:pt x="116" y="66"/>
                    <a:pt x="116" y="66"/>
                  </a:cubicBezTo>
                  <a:cubicBezTo>
                    <a:pt x="118" y="66"/>
                    <a:pt x="120" y="66"/>
                    <a:pt x="122" y="65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32" y="66"/>
                    <a:pt x="132" y="66"/>
                    <a:pt x="132" y="66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30" y="59"/>
                    <a:pt x="131" y="58"/>
                    <a:pt x="132" y="55"/>
                  </a:cubicBezTo>
                  <a:close/>
                  <a:moveTo>
                    <a:pt x="105" y="45"/>
                  </a:moveTo>
                  <a:cubicBezTo>
                    <a:pt x="106" y="40"/>
                    <a:pt x="111" y="37"/>
                    <a:pt x="116" y="37"/>
                  </a:cubicBezTo>
                  <a:cubicBezTo>
                    <a:pt x="116" y="37"/>
                    <a:pt x="117" y="37"/>
                    <a:pt x="118" y="37"/>
                  </a:cubicBezTo>
                  <a:cubicBezTo>
                    <a:pt x="121" y="38"/>
                    <a:pt x="123" y="39"/>
                    <a:pt x="125" y="42"/>
                  </a:cubicBezTo>
                  <a:cubicBezTo>
                    <a:pt x="126" y="44"/>
                    <a:pt x="127" y="47"/>
                    <a:pt x="126" y="50"/>
                  </a:cubicBezTo>
                  <a:cubicBezTo>
                    <a:pt x="125" y="56"/>
                    <a:pt x="119" y="59"/>
                    <a:pt x="113" y="58"/>
                  </a:cubicBezTo>
                  <a:cubicBezTo>
                    <a:pt x="110" y="57"/>
                    <a:pt x="108" y="56"/>
                    <a:pt x="106" y="53"/>
                  </a:cubicBezTo>
                  <a:cubicBezTo>
                    <a:pt x="105" y="51"/>
                    <a:pt x="104" y="48"/>
                    <a:pt x="105" y="4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1"/>
            <p:cNvSpPr>
              <a:spLocks/>
            </p:cNvSpPr>
            <p:nvPr/>
          </p:nvSpPr>
          <p:spPr bwMode="auto">
            <a:xfrm>
              <a:off x="8330509" y="2246927"/>
              <a:ext cx="140934" cy="138395"/>
            </a:xfrm>
            <a:custGeom>
              <a:avLst/>
              <a:gdLst>
                <a:gd name="T0" fmla="*/ 111 w 111"/>
                <a:gd name="T1" fmla="*/ 16 h 109"/>
                <a:gd name="T2" fmla="*/ 90 w 111"/>
                <a:gd name="T3" fmla="*/ 0 h 109"/>
                <a:gd name="T4" fmla="*/ 43 w 111"/>
                <a:gd name="T5" fmla="*/ 68 h 109"/>
                <a:gd name="T6" fmla="*/ 17 w 111"/>
                <a:gd name="T7" fmla="*/ 45 h 109"/>
                <a:gd name="T8" fmla="*/ 0 w 111"/>
                <a:gd name="T9" fmla="*/ 64 h 109"/>
                <a:gd name="T10" fmla="*/ 45 w 111"/>
                <a:gd name="T11" fmla="*/ 109 h 109"/>
                <a:gd name="T12" fmla="*/ 111 w 111"/>
                <a:gd name="T13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09">
                  <a:moveTo>
                    <a:pt x="111" y="16"/>
                  </a:moveTo>
                  <a:lnTo>
                    <a:pt x="90" y="0"/>
                  </a:lnTo>
                  <a:lnTo>
                    <a:pt x="43" y="68"/>
                  </a:lnTo>
                  <a:lnTo>
                    <a:pt x="17" y="45"/>
                  </a:lnTo>
                  <a:lnTo>
                    <a:pt x="0" y="64"/>
                  </a:lnTo>
                  <a:lnTo>
                    <a:pt x="45" y="109"/>
                  </a:lnTo>
                  <a:lnTo>
                    <a:pt x="111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8283429" y="2217677"/>
              <a:ext cx="235095" cy="202517"/>
            </a:xfrm>
            <a:prstGeom prst="rect">
              <a:avLst/>
            </a:prstGeom>
            <a:noFill/>
            <a:ln w="28575">
              <a:solidFill>
                <a:srgbClr val="E7B8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endParaRPr lang="en-US" sz="12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320038" y="2198851"/>
            <a:ext cx="589080" cy="532666"/>
            <a:chOff x="7161213" y="4241800"/>
            <a:chExt cx="712787" cy="644526"/>
          </a:xfrm>
          <a:solidFill>
            <a:srgbClr val="CCC1DB"/>
          </a:solidFill>
        </p:grpSpPr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7254875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7161213" y="4413250"/>
              <a:ext cx="228600" cy="420688"/>
            </a:xfrm>
            <a:custGeom>
              <a:avLst/>
              <a:gdLst>
                <a:gd name="T0" fmla="*/ 58 w 61"/>
                <a:gd name="T1" fmla="*/ 65 h 112"/>
                <a:gd name="T2" fmla="*/ 53 w 61"/>
                <a:gd name="T3" fmla="*/ 64 h 112"/>
                <a:gd name="T4" fmla="*/ 42 w 61"/>
                <a:gd name="T5" fmla="*/ 54 h 112"/>
                <a:gd name="T6" fmla="*/ 42 w 61"/>
                <a:gd name="T7" fmla="*/ 39 h 112"/>
                <a:gd name="T8" fmla="*/ 57 w 61"/>
                <a:gd name="T9" fmla="*/ 0 h 112"/>
                <a:gd name="T10" fmla="*/ 54 w 61"/>
                <a:gd name="T11" fmla="*/ 0 h 112"/>
                <a:gd name="T12" fmla="*/ 46 w 61"/>
                <a:gd name="T13" fmla="*/ 0 h 112"/>
                <a:gd name="T14" fmla="*/ 41 w 61"/>
                <a:gd name="T15" fmla="*/ 2 h 112"/>
                <a:gd name="T16" fmla="*/ 37 w 61"/>
                <a:gd name="T17" fmla="*/ 2 h 112"/>
                <a:gd name="T18" fmla="*/ 31 w 61"/>
                <a:gd name="T19" fmla="*/ 0 h 112"/>
                <a:gd name="T20" fmla="*/ 23 w 61"/>
                <a:gd name="T21" fmla="*/ 0 h 112"/>
                <a:gd name="T22" fmla="*/ 16 w 61"/>
                <a:gd name="T23" fmla="*/ 5 h 112"/>
                <a:gd name="T24" fmla="*/ 2 w 61"/>
                <a:gd name="T25" fmla="*/ 42 h 112"/>
                <a:gd name="T26" fmla="*/ 6 w 61"/>
                <a:gd name="T27" fmla="*/ 53 h 112"/>
                <a:gd name="T28" fmla="*/ 16 w 61"/>
                <a:gd name="T29" fmla="*/ 48 h 112"/>
                <a:gd name="T30" fmla="*/ 23 w 61"/>
                <a:gd name="T31" fmla="*/ 30 h 112"/>
                <a:gd name="T32" fmla="*/ 23 w 61"/>
                <a:gd name="T33" fmla="*/ 51 h 112"/>
                <a:gd name="T34" fmla="*/ 9 w 61"/>
                <a:gd name="T35" fmla="*/ 102 h 112"/>
                <a:gd name="T36" fmla="*/ 14 w 61"/>
                <a:gd name="T37" fmla="*/ 112 h 112"/>
                <a:gd name="T38" fmla="*/ 16 w 61"/>
                <a:gd name="T39" fmla="*/ 112 h 112"/>
                <a:gd name="T40" fmla="*/ 24 w 61"/>
                <a:gd name="T41" fmla="*/ 107 h 112"/>
                <a:gd name="T42" fmla="*/ 39 w 61"/>
                <a:gd name="T43" fmla="*/ 55 h 112"/>
                <a:gd name="T44" fmla="*/ 53 w 61"/>
                <a:gd name="T45" fmla="*/ 104 h 112"/>
                <a:gd name="T46" fmla="*/ 61 w 61"/>
                <a:gd name="T47" fmla="*/ 75 h 112"/>
                <a:gd name="T48" fmla="*/ 58 w 61"/>
                <a:gd name="T49" fmla="*/ 65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8" y="65"/>
                  </a:moveTo>
                  <a:cubicBezTo>
                    <a:pt x="56" y="65"/>
                    <a:pt x="55" y="64"/>
                    <a:pt x="53" y="64"/>
                  </a:cubicBezTo>
                  <a:cubicBezTo>
                    <a:pt x="48" y="62"/>
                    <a:pt x="44" y="58"/>
                    <a:pt x="42" y="54"/>
                  </a:cubicBezTo>
                  <a:cubicBezTo>
                    <a:pt x="40" y="49"/>
                    <a:pt x="40" y="44"/>
                    <a:pt x="42" y="3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5" y="0"/>
                    <a:pt x="5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4" y="0"/>
                    <a:pt x="42" y="1"/>
                    <a:pt x="41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5" y="1"/>
                    <a:pt x="33" y="0"/>
                    <a:pt x="31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0" y="0"/>
                    <a:pt x="17" y="2"/>
                    <a:pt x="16" y="5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10" y="54"/>
                    <a:pt x="15" y="52"/>
                    <a:pt x="16" y="4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7" y="107"/>
                    <a:pt x="10" y="111"/>
                    <a:pt x="14" y="112"/>
                  </a:cubicBezTo>
                  <a:cubicBezTo>
                    <a:pt x="15" y="112"/>
                    <a:pt x="16" y="112"/>
                    <a:pt x="16" y="112"/>
                  </a:cubicBezTo>
                  <a:cubicBezTo>
                    <a:pt x="20" y="112"/>
                    <a:pt x="23" y="110"/>
                    <a:pt x="24" y="107"/>
                  </a:cubicBezTo>
                  <a:cubicBezTo>
                    <a:pt x="39" y="55"/>
                    <a:pt x="39" y="55"/>
                    <a:pt x="39" y="55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61" y="75"/>
                    <a:pt x="61" y="75"/>
                    <a:pt x="61" y="75"/>
                  </a:cubicBezTo>
                  <a:lnTo>
                    <a:pt x="58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675563" y="4294188"/>
              <a:ext cx="104775" cy="1047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7645400" y="4413250"/>
              <a:ext cx="228600" cy="420688"/>
            </a:xfrm>
            <a:custGeom>
              <a:avLst/>
              <a:gdLst>
                <a:gd name="T0" fmla="*/ 59 w 61"/>
                <a:gd name="T1" fmla="*/ 42 h 112"/>
                <a:gd name="T2" fmla="*/ 45 w 61"/>
                <a:gd name="T3" fmla="*/ 5 h 112"/>
                <a:gd name="T4" fmla="*/ 38 w 61"/>
                <a:gd name="T5" fmla="*/ 0 h 112"/>
                <a:gd name="T6" fmla="*/ 30 w 61"/>
                <a:gd name="T7" fmla="*/ 0 h 112"/>
                <a:gd name="T8" fmla="*/ 24 w 61"/>
                <a:gd name="T9" fmla="*/ 2 h 112"/>
                <a:gd name="T10" fmla="*/ 20 w 61"/>
                <a:gd name="T11" fmla="*/ 2 h 112"/>
                <a:gd name="T12" fmla="*/ 15 w 61"/>
                <a:gd name="T13" fmla="*/ 0 h 112"/>
                <a:gd name="T14" fmla="*/ 7 w 61"/>
                <a:gd name="T15" fmla="*/ 0 h 112"/>
                <a:gd name="T16" fmla="*/ 4 w 61"/>
                <a:gd name="T17" fmla="*/ 0 h 112"/>
                <a:gd name="T18" fmla="*/ 19 w 61"/>
                <a:gd name="T19" fmla="*/ 39 h 112"/>
                <a:gd name="T20" fmla="*/ 19 w 61"/>
                <a:gd name="T21" fmla="*/ 54 h 112"/>
                <a:gd name="T22" fmla="*/ 8 w 61"/>
                <a:gd name="T23" fmla="*/ 64 h 112"/>
                <a:gd name="T24" fmla="*/ 3 w 61"/>
                <a:gd name="T25" fmla="*/ 65 h 112"/>
                <a:gd name="T26" fmla="*/ 0 w 61"/>
                <a:gd name="T27" fmla="*/ 75 h 112"/>
                <a:gd name="T28" fmla="*/ 8 w 61"/>
                <a:gd name="T29" fmla="*/ 104 h 112"/>
                <a:gd name="T30" fmla="*/ 22 w 61"/>
                <a:gd name="T31" fmla="*/ 55 h 112"/>
                <a:gd name="T32" fmla="*/ 37 w 61"/>
                <a:gd name="T33" fmla="*/ 107 h 112"/>
                <a:gd name="T34" fmla="*/ 45 w 61"/>
                <a:gd name="T35" fmla="*/ 112 h 112"/>
                <a:gd name="T36" fmla="*/ 47 w 61"/>
                <a:gd name="T37" fmla="*/ 112 h 112"/>
                <a:gd name="T38" fmla="*/ 52 w 61"/>
                <a:gd name="T39" fmla="*/ 102 h 112"/>
                <a:gd name="T40" fmla="*/ 38 w 61"/>
                <a:gd name="T41" fmla="*/ 51 h 112"/>
                <a:gd name="T42" fmla="*/ 38 w 61"/>
                <a:gd name="T43" fmla="*/ 30 h 112"/>
                <a:gd name="T44" fmla="*/ 45 w 61"/>
                <a:gd name="T45" fmla="*/ 48 h 112"/>
                <a:gd name="T46" fmla="*/ 55 w 61"/>
                <a:gd name="T47" fmla="*/ 53 h 112"/>
                <a:gd name="T48" fmla="*/ 59 w 61"/>
                <a:gd name="T49" fmla="*/ 4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112">
                  <a:moveTo>
                    <a:pt x="59" y="42"/>
                  </a:moveTo>
                  <a:cubicBezTo>
                    <a:pt x="45" y="5"/>
                    <a:pt x="45" y="5"/>
                    <a:pt x="45" y="5"/>
                  </a:cubicBezTo>
                  <a:cubicBezTo>
                    <a:pt x="44" y="2"/>
                    <a:pt x="41" y="0"/>
                    <a:pt x="38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0"/>
                    <a:pt x="26" y="1"/>
                    <a:pt x="24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0"/>
                    <a:pt x="15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21" y="44"/>
                    <a:pt x="21" y="49"/>
                    <a:pt x="19" y="54"/>
                  </a:cubicBezTo>
                  <a:cubicBezTo>
                    <a:pt x="17" y="58"/>
                    <a:pt x="13" y="62"/>
                    <a:pt x="8" y="64"/>
                  </a:cubicBezTo>
                  <a:cubicBezTo>
                    <a:pt x="6" y="64"/>
                    <a:pt x="5" y="65"/>
                    <a:pt x="3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8" y="110"/>
                    <a:pt x="41" y="112"/>
                    <a:pt x="45" y="112"/>
                  </a:cubicBezTo>
                  <a:cubicBezTo>
                    <a:pt x="45" y="112"/>
                    <a:pt x="46" y="112"/>
                    <a:pt x="47" y="112"/>
                  </a:cubicBezTo>
                  <a:cubicBezTo>
                    <a:pt x="51" y="111"/>
                    <a:pt x="54" y="107"/>
                    <a:pt x="52" y="102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6" y="52"/>
                    <a:pt x="51" y="54"/>
                    <a:pt x="55" y="53"/>
                  </a:cubicBezTo>
                  <a:cubicBezTo>
                    <a:pt x="59" y="51"/>
                    <a:pt x="61" y="46"/>
                    <a:pt x="5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53313" y="4241800"/>
              <a:ext cx="127000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7343775" y="4383088"/>
              <a:ext cx="346075" cy="503238"/>
            </a:xfrm>
            <a:custGeom>
              <a:avLst/>
              <a:gdLst>
                <a:gd name="T0" fmla="*/ 64 w 92"/>
                <a:gd name="T1" fmla="*/ 61 h 134"/>
                <a:gd name="T2" fmla="*/ 64 w 92"/>
                <a:gd name="T3" fmla="*/ 36 h 134"/>
                <a:gd name="T4" fmla="*/ 73 w 92"/>
                <a:gd name="T5" fmla="*/ 58 h 134"/>
                <a:gd name="T6" fmla="*/ 85 w 92"/>
                <a:gd name="T7" fmla="*/ 63 h 134"/>
                <a:gd name="T8" fmla="*/ 90 w 92"/>
                <a:gd name="T9" fmla="*/ 51 h 134"/>
                <a:gd name="T10" fmla="*/ 73 w 92"/>
                <a:gd name="T11" fmla="*/ 6 h 134"/>
                <a:gd name="T12" fmla="*/ 64 w 92"/>
                <a:gd name="T13" fmla="*/ 0 h 134"/>
                <a:gd name="T14" fmla="*/ 55 w 92"/>
                <a:gd name="T15" fmla="*/ 0 h 134"/>
                <a:gd name="T16" fmla="*/ 48 w 92"/>
                <a:gd name="T17" fmla="*/ 3 h 134"/>
                <a:gd name="T18" fmla="*/ 53 w 92"/>
                <a:gd name="T19" fmla="*/ 35 h 134"/>
                <a:gd name="T20" fmla="*/ 46 w 92"/>
                <a:gd name="T21" fmla="*/ 41 h 134"/>
                <a:gd name="T22" fmla="*/ 39 w 92"/>
                <a:gd name="T23" fmla="*/ 35 h 134"/>
                <a:gd name="T24" fmla="*/ 44 w 92"/>
                <a:gd name="T25" fmla="*/ 3 h 134"/>
                <a:gd name="T26" fmla="*/ 37 w 92"/>
                <a:gd name="T27" fmla="*/ 0 h 134"/>
                <a:gd name="T28" fmla="*/ 28 w 92"/>
                <a:gd name="T29" fmla="*/ 0 h 134"/>
                <a:gd name="T30" fmla="*/ 19 w 92"/>
                <a:gd name="T31" fmla="*/ 6 h 134"/>
                <a:gd name="T32" fmla="*/ 2 w 92"/>
                <a:gd name="T33" fmla="*/ 51 h 134"/>
                <a:gd name="T34" fmla="*/ 7 w 92"/>
                <a:gd name="T35" fmla="*/ 63 h 134"/>
                <a:gd name="T36" fmla="*/ 19 w 92"/>
                <a:gd name="T37" fmla="*/ 58 h 134"/>
                <a:gd name="T38" fmla="*/ 28 w 92"/>
                <a:gd name="T39" fmla="*/ 36 h 134"/>
                <a:gd name="T40" fmla="*/ 28 w 92"/>
                <a:gd name="T41" fmla="*/ 61 h 134"/>
                <a:gd name="T42" fmla="*/ 10 w 92"/>
                <a:gd name="T43" fmla="*/ 122 h 134"/>
                <a:gd name="T44" fmla="*/ 17 w 92"/>
                <a:gd name="T45" fmla="*/ 134 h 134"/>
                <a:gd name="T46" fmla="*/ 19 w 92"/>
                <a:gd name="T47" fmla="*/ 134 h 134"/>
                <a:gd name="T48" fmla="*/ 28 w 92"/>
                <a:gd name="T49" fmla="*/ 127 h 134"/>
                <a:gd name="T50" fmla="*/ 46 w 92"/>
                <a:gd name="T51" fmla="*/ 66 h 134"/>
                <a:gd name="T52" fmla="*/ 64 w 92"/>
                <a:gd name="T53" fmla="*/ 127 h 134"/>
                <a:gd name="T54" fmla="*/ 73 w 92"/>
                <a:gd name="T55" fmla="*/ 134 h 134"/>
                <a:gd name="T56" fmla="*/ 75 w 92"/>
                <a:gd name="T57" fmla="*/ 134 h 134"/>
                <a:gd name="T58" fmla="*/ 82 w 92"/>
                <a:gd name="T59" fmla="*/ 122 h 134"/>
                <a:gd name="T60" fmla="*/ 64 w 92"/>
                <a:gd name="T61" fmla="*/ 6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2" h="134">
                  <a:moveTo>
                    <a:pt x="64" y="61"/>
                  </a:moveTo>
                  <a:cubicBezTo>
                    <a:pt x="64" y="36"/>
                    <a:pt x="64" y="36"/>
                    <a:pt x="64" y="36"/>
                  </a:cubicBezTo>
                  <a:cubicBezTo>
                    <a:pt x="73" y="58"/>
                    <a:pt x="73" y="58"/>
                    <a:pt x="73" y="58"/>
                  </a:cubicBezTo>
                  <a:cubicBezTo>
                    <a:pt x="74" y="62"/>
                    <a:pt x="80" y="65"/>
                    <a:pt x="85" y="63"/>
                  </a:cubicBezTo>
                  <a:cubicBezTo>
                    <a:pt x="90" y="61"/>
                    <a:pt x="92" y="56"/>
                    <a:pt x="90" y="51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71" y="2"/>
                    <a:pt x="68" y="0"/>
                    <a:pt x="64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2" y="0"/>
                    <a:pt x="50" y="1"/>
                    <a:pt x="48" y="3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46" y="41"/>
                    <a:pt x="46" y="41"/>
                    <a:pt x="46" y="41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2" y="1"/>
                    <a:pt x="40" y="0"/>
                    <a:pt x="37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4" y="0"/>
                    <a:pt x="21" y="2"/>
                    <a:pt x="19" y="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56"/>
                    <a:pt x="2" y="61"/>
                    <a:pt x="7" y="63"/>
                  </a:cubicBezTo>
                  <a:cubicBezTo>
                    <a:pt x="12" y="65"/>
                    <a:pt x="18" y="62"/>
                    <a:pt x="19" y="58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10" y="122"/>
                    <a:pt x="10" y="122"/>
                    <a:pt x="10" y="122"/>
                  </a:cubicBezTo>
                  <a:cubicBezTo>
                    <a:pt x="9" y="127"/>
                    <a:pt x="12" y="132"/>
                    <a:pt x="17" y="134"/>
                  </a:cubicBezTo>
                  <a:cubicBezTo>
                    <a:pt x="18" y="134"/>
                    <a:pt x="19" y="134"/>
                    <a:pt x="19" y="134"/>
                  </a:cubicBezTo>
                  <a:cubicBezTo>
                    <a:pt x="23" y="134"/>
                    <a:pt x="27" y="131"/>
                    <a:pt x="28" y="127"/>
                  </a:cubicBezTo>
                  <a:cubicBezTo>
                    <a:pt x="46" y="66"/>
                    <a:pt x="46" y="66"/>
                    <a:pt x="46" y="66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5" y="131"/>
                    <a:pt x="69" y="134"/>
                    <a:pt x="73" y="134"/>
                  </a:cubicBezTo>
                  <a:cubicBezTo>
                    <a:pt x="73" y="134"/>
                    <a:pt x="74" y="134"/>
                    <a:pt x="75" y="134"/>
                  </a:cubicBezTo>
                  <a:cubicBezTo>
                    <a:pt x="80" y="132"/>
                    <a:pt x="83" y="127"/>
                    <a:pt x="82" y="122"/>
                  </a:cubicBezTo>
                  <a:lnTo>
                    <a:pt x="64" y="6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3" name="Group 40"/>
          <p:cNvGrpSpPr>
            <a:grpSpLocks noChangeAspect="1"/>
          </p:cNvGrpSpPr>
          <p:nvPr/>
        </p:nvGrpSpPr>
        <p:grpSpPr bwMode="auto">
          <a:xfrm>
            <a:off x="7412577" y="2233314"/>
            <a:ext cx="646450" cy="463740"/>
            <a:chOff x="2330" y="1701"/>
            <a:chExt cx="789" cy="566"/>
          </a:xfrm>
          <a:solidFill>
            <a:srgbClr val="FDD5B4"/>
          </a:solidFill>
        </p:grpSpPr>
        <p:sp>
          <p:nvSpPr>
            <p:cNvPr id="34" name="Freeform 41"/>
            <p:cNvSpPr>
              <a:spLocks noEditPoints="1"/>
            </p:cNvSpPr>
            <p:nvPr/>
          </p:nvSpPr>
          <p:spPr bwMode="auto">
            <a:xfrm>
              <a:off x="2370" y="1701"/>
              <a:ext cx="709" cy="437"/>
            </a:xfrm>
            <a:custGeom>
              <a:avLst/>
              <a:gdLst>
                <a:gd name="T0" fmla="*/ 16 w 374"/>
                <a:gd name="T1" fmla="*/ 230 h 230"/>
                <a:gd name="T2" fmla="*/ 358 w 374"/>
                <a:gd name="T3" fmla="*/ 230 h 230"/>
                <a:gd name="T4" fmla="*/ 374 w 374"/>
                <a:gd name="T5" fmla="*/ 214 h 230"/>
                <a:gd name="T6" fmla="*/ 374 w 374"/>
                <a:gd name="T7" fmla="*/ 16 h 230"/>
                <a:gd name="T8" fmla="*/ 358 w 374"/>
                <a:gd name="T9" fmla="*/ 0 h 230"/>
                <a:gd name="T10" fmla="*/ 16 w 374"/>
                <a:gd name="T11" fmla="*/ 0 h 230"/>
                <a:gd name="T12" fmla="*/ 0 w 374"/>
                <a:gd name="T13" fmla="*/ 16 h 230"/>
                <a:gd name="T14" fmla="*/ 0 w 374"/>
                <a:gd name="T15" fmla="*/ 214 h 230"/>
                <a:gd name="T16" fmla="*/ 16 w 374"/>
                <a:gd name="T17" fmla="*/ 230 h 230"/>
                <a:gd name="T18" fmla="*/ 16 w 374"/>
                <a:gd name="T19" fmla="*/ 16 h 230"/>
                <a:gd name="T20" fmla="*/ 358 w 374"/>
                <a:gd name="T21" fmla="*/ 16 h 230"/>
                <a:gd name="T22" fmla="*/ 358 w 374"/>
                <a:gd name="T23" fmla="*/ 214 h 230"/>
                <a:gd name="T24" fmla="*/ 16 w 374"/>
                <a:gd name="T25" fmla="*/ 214 h 230"/>
                <a:gd name="T26" fmla="*/ 16 w 374"/>
                <a:gd name="T27" fmla="*/ 1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4" h="230">
                  <a:moveTo>
                    <a:pt x="16" y="230"/>
                  </a:moveTo>
                  <a:cubicBezTo>
                    <a:pt x="358" y="230"/>
                    <a:pt x="358" y="230"/>
                    <a:pt x="358" y="230"/>
                  </a:cubicBezTo>
                  <a:cubicBezTo>
                    <a:pt x="366" y="230"/>
                    <a:pt x="374" y="223"/>
                    <a:pt x="374" y="214"/>
                  </a:cubicBezTo>
                  <a:cubicBezTo>
                    <a:pt x="374" y="16"/>
                    <a:pt x="374" y="16"/>
                    <a:pt x="374" y="16"/>
                  </a:cubicBezTo>
                  <a:cubicBezTo>
                    <a:pt x="374" y="7"/>
                    <a:pt x="366" y="0"/>
                    <a:pt x="35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214"/>
                    <a:pt x="0" y="214"/>
                    <a:pt x="0" y="214"/>
                  </a:cubicBezTo>
                  <a:cubicBezTo>
                    <a:pt x="0" y="223"/>
                    <a:pt x="8" y="230"/>
                    <a:pt x="16" y="230"/>
                  </a:cubicBezTo>
                  <a:close/>
                  <a:moveTo>
                    <a:pt x="16" y="16"/>
                  </a:moveTo>
                  <a:cubicBezTo>
                    <a:pt x="358" y="16"/>
                    <a:pt x="358" y="16"/>
                    <a:pt x="358" y="16"/>
                  </a:cubicBezTo>
                  <a:cubicBezTo>
                    <a:pt x="358" y="214"/>
                    <a:pt x="358" y="214"/>
                    <a:pt x="358" y="214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16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42"/>
            <p:cNvSpPr>
              <a:spLocks noEditPoints="1"/>
            </p:cNvSpPr>
            <p:nvPr/>
          </p:nvSpPr>
          <p:spPr bwMode="auto">
            <a:xfrm>
              <a:off x="2330" y="2229"/>
              <a:ext cx="789" cy="38"/>
            </a:xfrm>
            <a:custGeom>
              <a:avLst/>
              <a:gdLst>
                <a:gd name="T0" fmla="*/ 412 w 416"/>
                <a:gd name="T1" fmla="*/ 0 h 20"/>
                <a:gd name="T2" fmla="*/ 410 w 416"/>
                <a:gd name="T3" fmla="*/ 0 h 20"/>
                <a:gd name="T4" fmla="*/ 410 w 416"/>
                <a:gd name="T5" fmla="*/ 0 h 20"/>
                <a:gd name="T6" fmla="*/ 6 w 416"/>
                <a:gd name="T7" fmla="*/ 0 h 20"/>
                <a:gd name="T8" fmla="*/ 4 w 416"/>
                <a:gd name="T9" fmla="*/ 0 h 20"/>
                <a:gd name="T10" fmla="*/ 4 w 416"/>
                <a:gd name="T11" fmla="*/ 0 h 20"/>
                <a:gd name="T12" fmla="*/ 0 w 416"/>
                <a:gd name="T13" fmla="*/ 2 h 20"/>
                <a:gd name="T14" fmla="*/ 1 w 416"/>
                <a:gd name="T15" fmla="*/ 7 h 20"/>
                <a:gd name="T16" fmla="*/ 70 w 416"/>
                <a:gd name="T17" fmla="*/ 17 h 20"/>
                <a:gd name="T18" fmla="*/ 206 w 416"/>
                <a:gd name="T19" fmla="*/ 20 h 20"/>
                <a:gd name="T20" fmla="*/ 415 w 416"/>
                <a:gd name="T21" fmla="*/ 8 h 20"/>
                <a:gd name="T22" fmla="*/ 416 w 416"/>
                <a:gd name="T23" fmla="*/ 4 h 20"/>
                <a:gd name="T24" fmla="*/ 412 w 416"/>
                <a:gd name="T25" fmla="*/ 0 h 20"/>
                <a:gd name="T26" fmla="*/ 237 w 416"/>
                <a:gd name="T27" fmla="*/ 12 h 20"/>
                <a:gd name="T28" fmla="*/ 179 w 416"/>
                <a:gd name="T29" fmla="*/ 12 h 20"/>
                <a:gd name="T30" fmla="*/ 177 w 416"/>
                <a:gd name="T31" fmla="*/ 10 h 20"/>
                <a:gd name="T32" fmla="*/ 179 w 416"/>
                <a:gd name="T33" fmla="*/ 8 h 20"/>
                <a:gd name="T34" fmla="*/ 237 w 416"/>
                <a:gd name="T35" fmla="*/ 8 h 20"/>
                <a:gd name="T36" fmla="*/ 239 w 416"/>
                <a:gd name="T37" fmla="*/ 10 h 20"/>
                <a:gd name="T38" fmla="*/ 237 w 416"/>
                <a:gd name="T3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16" h="20">
                  <a:moveTo>
                    <a:pt x="412" y="0"/>
                  </a:moveTo>
                  <a:cubicBezTo>
                    <a:pt x="412" y="0"/>
                    <a:pt x="411" y="0"/>
                    <a:pt x="410" y="0"/>
                  </a:cubicBezTo>
                  <a:cubicBezTo>
                    <a:pt x="410" y="0"/>
                    <a:pt x="410" y="0"/>
                    <a:pt x="41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2" y="10"/>
                    <a:pt x="5" y="14"/>
                    <a:pt x="70" y="17"/>
                  </a:cubicBezTo>
                  <a:cubicBezTo>
                    <a:pt x="106" y="19"/>
                    <a:pt x="154" y="20"/>
                    <a:pt x="206" y="20"/>
                  </a:cubicBezTo>
                  <a:cubicBezTo>
                    <a:pt x="252" y="20"/>
                    <a:pt x="404" y="19"/>
                    <a:pt x="415" y="8"/>
                  </a:cubicBezTo>
                  <a:cubicBezTo>
                    <a:pt x="416" y="6"/>
                    <a:pt x="416" y="5"/>
                    <a:pt x="416" y="4"/>
                  </a:cubicBezTo>
                  <a:cubicBezTo>
                    <a:pt x="416" y="1"/>
                    <a:pt x="414" y="0"/>
                    <a:pt x="412" y="0"/>
                  </a:cubicBezTo>
                  <a:close/>
                  <a:moveTo>
                    <a:pt x="237" y="12"/>
                  </a:moveTo>
                  <a:cubicBezTo>
                    <a:pt x="179" y="12"/>
                    <a:pt x="179" y="12"/>
                    <a:pt x="179" y="12"/>
                  </a:cubicBezTo>
                  <a:cubicBezTo>
                    <a:pt x="178" y="12"/>
                    <a:pt x="177" y="11"/>
                    <a:pt x="177" y="10"/>
                  </a:cubicBezTo>
                  <a:cubicBezTo>
                    <a:pt x="177" y="9"/>
                    <a:pt x="178" y="8"/>
                    <a:pt x="179" y="8"/>
                  </a:cubicBezTo>
                  <a:cubicBezTo>
                    <a:pt x="237" y="8"/>
                    <a:pt x="237" y="8"/>
                    <a:pt x="237" y="8"/>
                  </a:cubicBezTo>
                  <a:cubicBezTo>
                    <a:pt x="238" y="8"/>
                    <a:pt x="239" y="9"/>
                    <a:pt x="239" y="10"/>
                  </a:cubicBezTo>
                  <a:cubicBezTo>
                    <a:pt x="239" y="11"/>
                    <a:pt x="238" y="12"/>
                    <a:pt x="237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43"/>
            <p:cNvSpPr>
              <a:spLocks noEditPoints="1"/>
            </p:cNvSpPr>
            <p:nvPr/>
          </p:nvSpPr>
          <p:spPr bwMode="auto">
            <a:xfrm>
              <a:off x="2332" y="2142"/>
              <a:ext cx="783" cy="79"/>
            </a:xfrm>
            <a:custGeom>
              <a:avLst/>
              <a:gdLst>
                <a:gd name="T0" fmla="*/ 3 w 413"/>
                <a:gd name="T1" fmla="*/ 42 h 42"/>
                <a:gd name="T2" fmla="*/ 411 w 413"/>
                <a:gd name="T3" fmla="*/ 42 h 42"/>
                <a:gd name="T4" fmla="*/ 411 w 413"/>
                <a:gd name="T5" fmla="*/ 42 h 42"/>
                <a:gd name="T6" fmla="*/ 413 w 413"/>
                <a:gd name="T7" fmla="*/ 38 h 42"/>
                <a:gd name="T8" fmla="*/ 412 w 413"/>
                <a:gd name="T9" fmla="*/ 35 h 42"/>
                <a:gd name="T10" fmla="*/ 388 w 413"/>
                <a:gd name="T11" fmla="*/ 2 h 42"/>
                <a:gd name="T12" fmla="*/ 384 w 413"/>
                <a:gd name="T13" fmla="*/ 0 h 42"/>
                <a:gd name="T14" fmla="*/ 31 w 413"/>
                <a:gd name="T15" fmla="*/ 0 h 42"/>
                <a:gd name="T16" fmla="*/ 28 w 413"/>
                <a:gd name="T17" fmla="*/ 2 h 42"/>
                <a:gd name="T18" fmla="*/ 1 w 413"/>
                <a:gd name="T19" fmla="*/ 36 h 42"/>
                <a:gd name="T20" fmla="*/ 1 w 413"/>
                <a:gd name="T21" fmla="*/ 40 h 42"/>
                <a:gd name="T22" fmla="*/ 3 w 413"/>
                <a:gd name="T23" fmla="*/ 42 h 42"/>
                <a:gd name="T24" fmla="*/ 33 w 413"/>
                <a:gd name="T25" fmla="*/ 8 h 42"/>
                <a:gd name="T26" fmla="*/ 382 w 413"/>
                <a:gd name="T27" fmla="*/ 8 h 42"/>
                <a:gd name="T28" fmla="*/ 401 w 413"/>
                <a:gd name="T29" fmla="*/ 34 h 42"/>
                <a:gd name="T30" fmla="*/ 13 w 413"/>
                <a:gd name="T31" fmla="*/ 34 h 42"/>
                <a:gd name="T32" fmla="*/ 33 w 413"/>
                <a:gd name="T33" fmla="*/ 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3" h="42">
                  <a:moveTo>
                    <a:pt x="3" y="42"/>
                  </a:moveTo>
                  <a:cubicBezTo>
                    <a:pt x="411" y="42"/>
                    <a:pt x="411" y="42"/>
                    <a:pt x="411" y="42"/>
                  </a:cubicBezTo>
                  <a:cubicBezTo>
                    <a:pt x="411" y="42"/>
                    <a:pt x="411" y="42"/>
                    <a:pt x="411" y="42"/>
                  </a:cubicBezTo>
                  <a:cubicBezTo>
                    <a:pt x="412" y="41"/>
                    <a:pt x="413" y="40"/>
                    <a:pt x="413" y="38"/>
                  </a:cubicBezTo>
                  <a:cubicBezTo>
                    <a:pt x="413" y="37"/>
                    <a:pt x="413" y="36"/>
                    <a:pt x="412" y="35"/>
                  </a:cubicBezTo>
                  <a:cubicBezTo>
                    <a:pt x="388" y="2"/>
                    <a:pt x="388" y="2"/>
                    <a:pt x="388" y="2"/>
                  </a:cubicBezTo>
                  <a:cubicBezTo>
                    <a:pt x="387" y="1"/>
                    <a:pt x="386" y="0"/>
                    <a:pt x="38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7"/>
                    <a:pt x="0" y="39"/>
                    <a:pt x="1" y="40"/>
                  </a:cubicBezTo>
                  <a:cubicBezTo>
                    <a:pt x="1" y="41"/>
                    <a:pt x="2" y="42"/>
                    <a:pt x="3" y="42"/>
                  </a:cubicBezTo>
                  <a:close/>
                  <a:moveTo>
                    <a:pt x="33" y="8"/>
                  </a:moveTo>
                  <a:cubicBezTo>
                    <a:pt x="382" y="8"/>
                    <a:pt x="382" y="8"/>
                    <a:pt x="382" y="8"/>
                  </a:cubicBezTo>
                  <a:cubicBezTo>
                    <a:pt x="401" y="34"/>
                    <a:pt x="401" y="34"/>
                    <a:pt x="401" y="34"/>
                  </a:cubicBezTo>
                  <a:cubicBezTo>
                    <a:pt x="13" y="34"/>
                    <a:pt x="13" y="34"/>
                    <a:pt x="13" y="34"/>
                  </a:cubicBezTo>
                  <a:lnTo>
                    <a:pt x="33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44"/>
            <p:cNvSpPr>
              <a:spLocks noEditPoints="1"/>
            </p:cNvSpPr>
            <p:nvPr/>
          </p:nvSpPr>
          <p:spPr bwMode="auto">
            <a:xfrm>
              <a:off x="2599" y="1813"/>
              <a:ext cx="245" cy="247"/>
            </a:xfrm>
            <a:custGeom>
              <a:avLst/>
              <a:gdLst>
                <a:gd name="T0" fmla="*/ 129 w 129"/>
                <a:gd name="T1" fmla="*/ 75 h 130"/>
                <a:gd name="T2" fmla="*/ 129 w 129"/>
                <a:gd name="T3" fmla="*/ 75 h 130"/>
                <a:gd name="T4" fmla="*/ 129 w 129"/>
                <a:gd name="T5" fmla="*/ 75 h 130"/>
                <a:gd name="T6" fmla="*/ 128 w 129"/>
                <a:gd name="T7" fmla="*/ 75 h 130"/>
                <a:gd name="T8" fmla="*/ 128 w 129"/>
                <a:gd name="T9" fmla="*/ 75 h 130"/>
                <a:gd name="T10" fmla="*/ 128 w 129"/>
                <a:gd name="T11" fmla="*/ 75 h 130"/>
                <a:gd name="T12" fmla="*/ 128 w 129"/>
                <a:gd name="T13" fmla="*/ 74 h 130"/>
                <a:gd name="T14" fmla="*/ 128 w 129"/>
                <a:gd name="T15" fmla="*/ 74 h 130"/>
                <a:gd name="T16" fmla="*/ 128 w 129"/>
                <a:gd name="T17" fmla="*/ 74 h 130"/>
                <a:gd name="T18" fmla="*/ 128 w 129"/>
                <a:gd name="T19" fmla="*/ 74 h 130"/>
                <a:gd name="T20" fmla="*/ 128 w 129"/>
                <a:gd name="T21" fmla="*/ 74 h 130"/>
                <a:gd name="T22" fmla="*/ 128 w 129"/>
                <a:gd name="T23" fmla="*/ 74 h 130"/>
                <a:gd name="T24" fmla="*/ 106 w 129"/>
                <a:gd name="T25" fmla="*/ 71 h 130"/>
                <a:gd name="T26" fmla="*/ 106 w 129"/>
                <a:gd name="T27" fmla="*/ 71 h 130"/>
                <a:gd name="T28" fmla="*/ 106 w 129"/>
                <a:gd name="T29" fmla="*/ 71 h 130"/>
                <a:gd name="T30" fmla="*/ 106 w 129"/>
                <a:gd name="T31" fmla="*/ 71 h 130"/>
                <a:gd name="T32" fmla="*/ 105 w 129"/>
                <a:gd name="T33" fmla="*/ 71 h 130"/>
                <a:gd name="T34" fmla="*/ 105 w 129"/>
                <a:gd name="T35" fmla="*/ 71 h 130"/>
                <a:gd name="T36" fmla="*/ 105 w 129"/>
                <a:gd name="T37" fmla="*/ 71 h 130"/>
                <a:gd name="T38" fmla="*/ 105 w 129"/>
                <a:gd name="T39" fmla="*/ 72 h 130"/>
                <a:gd name="T40" fmla="*/ 105 w 129"/>
                <a:gd name="T41" fmla="*/ 72 h 130"/>
                <a:gd name="T42" fmla="*/ 93 w 129"/>
                <a:gd name="T43" fmla="*/ 94 h 130"/>
                <a:gd name="T44" fmla="*/ 65 w 129"/>
                <a:gd name="T45" fmla="*/ 106 h 130"/>
                <a:gd name="T46" fmla="*/ 23 w 129"/>
                <a:gd name="T47" fmla="*/ 65 h 130"/>
                <a:gd name="T48" fmla="*/ 65 w 129"/>
                <a:gd name="T49" fmla="*/ 24 h 130"/>
                <a:gd name="T50" fmla="*/ 78 w 129"/>
                <a:gd name="T51" fmla="*/ 26 h 130"/>
                <a:gd name="T52" fmla="*/ 78 w 129"/>
                <a:gd name="T53" fmla="*/ 26 h 130"/>
                <a:gd name="T54" fmla="*/ 78 w 129"/>
                <a:gd name="T55" fmla="*/ 26 h 130"/>
                <a:gd name="T56" fmla="*/ 79 w 129"/>
                <a:gd name="T57" fmla="*/ 26 h 130"/>
                <a:gd name="T58" fmla="*/ 79 w 129"/>
                <a:gd name="T59" fmla="*/ 26 h 130"/>
                <a:gd name="T60" fmla="*/ 79 w 129"/>
                <a:gd name="T61" fmla="*/ 26 h 130"/>
                <a:gd name="T62" fmla="*/ 79 w 129"/>
                <a:gd name="T63" fmla="*/ 26 h 130"/>
                <a:gd name="T64" fmla="*/ 79 w 129"/>
                <a:gd name="T65" fmla="*/ 26 h 130"/>
                <a:gd name="T66" fmla="*/ 80 w 129"/>
                <a:gd name="T67" fmla="*/ 26 h 130"/>
                <a:gd name="T68" fmla="*/ 80 w 129"/>
                <a:gd name="T69" fmla="*/ 26 h 130"/>
                <a:gd name="T70" fmla="*/ 80 w 129"/>
                <a:gd name="T71" fmla="*/ 26 h 130"/>
                <a:gd name="T72" fmla="*/ 80 w 129"/>
                <a:gd name="T73" fmla="*/ 26 h 130"/>
                <a:gd name="T74" fmla="*/ 80 w 129"/>
                <a:gd name="T75" fmla="*/ 26 h 130"/>
                <a:gd name="T76" fmla="*/ 87 w 129"/>
                <a:gd name="T77" fmla="*/ 5 h 130"/>
                <a:gd name="T78" fmla="*/ 87 w 129"/>
                <a:gd name="T79" fmla="*/ 5 h 130"/>
                <a:gd name="T80" fmla="*/ 87 w 129"/>
                <a:gd name="T81" fmla="*/ 5 h 130"/>
                <a:gd name="T82" fmla="*/ 87 w 129"/>
                <a:gd name="T83" fmla="*/ 5 h 130"/>
                <a:gd name="T84" fmla="*/ 87 w 129"/>
                <a:gd name="T85" fmla="*/ 4 h 130"/>
                <a:gd name="T86" fmla="*/ 87 w 129"/>
                <a:gd name="T87" fmla="*/ 4 h 130"/>
                <a:gd name="T88" fmla="*/ 87 w 129"/>
                <a:gd name="T89" fmla="*/ 4 h 130"/>
                <a:gd name="T90" fmla="*/ 86 w 129"/>
                <a:gd name="T91" fmla="*/ 4 h 130"/>
                <a:gd name="T92" fmla="*/ 86 w 129"/>
                <a:gd name="T93" fmla="*/ 4 h 130"/>
                <a:gd name="T94" fmla="*/ 86 w 129"/>
                <a:gd name="T95" fmla="*/ 4 h 130"/>
                <a:gd name="T96" fmla="*/ 64 w 129"/>
                <a:gd name="T97" fmla="*/ 0 h 130"/>
                <a:gd name="T98" fmla="*/ 0 w 129"/>
                <a:gd name="T99" fmla="*/ 65 h 130"/>
                <a:gd name="T100" fmla="*/ 64 w 129"/>
                <a:gd name="T101" fmla="*/ 130 h 130"/>
                <a:gd name="T102" fmla="*/ 110 w 129"/>
                <a:gd name="T103" fmla="*/ 111 h 130"/>
                <a:gd name="T104" fmla="*/ 129 w 129"/>
                <a:gd name="T105" fmla="*/ 75 h 130"/>
                <a:gd name="T106" fmla="*/ 109 w 129"/>
                <a:gd name="T107" fmla="*/ 109 h 130"/>
                <a:gd name="T108" fmla="*/ 96 w 129"/>
                <a:gd name="T109" fmla="*/ 95 h 130"/>
                <a:gd name="T110" fmla="*/ 107 w 129"/>
                <a:gd name="T111" fmla="*/ 73 h 130"/>
                <a:gd name="T112" fmla="*/ 126 w 129"/>
                <a:gd name="T113" fmla="*/ 76 h 130"/>
                <a:gd name="T114" fmla="*/ 109 w 129"/>
                <a:gd name="T115" fmla="*/ 10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9" h="130">
                  <a:moveTo>
                    <a:pt x="129" y="75"/>
                  </a:move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9" y="75"/>
                  </a:cubicBezTo>
                  <a:cubicBezTo>
                    <a:pt x="129" y="75"/>
                    <a:pt x="129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5"/>
                    <a:pt x="128" y="75"/>
                    <a:pt x="128" y="75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28" y="74"/>
                    <a:pt x="128" y="74"/>
                    <a:pt x="128" y="74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6" y="71"/>
                    <a:pt x="106" y="71"/>
                  </a:cubicBezTo>
                  <a:cubicBezTo>
                    <a:pt x="106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1"/>
                    <a:pt x="105" y="71"/>
                    <a:pt x="105" y="72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80"/>
                    <a:pt x="99" y="88"/>
                    <a:pt x="93" y="94"/>
                  </a:cubicBezTo>
                  <a:cubicBezTo>
                    <a:pt x="86" y="102"/>
                    <a:pt x="75" y="106"/>
                    <a:pt x="65" y="106"/>
                  </a:cubicBezTo>
                  <a:cubicBezTo>
                    <a:pt x="42" y="106"/>
                    <a:pt x="23" y="88"/>
                    <a:pt x="23" y="65"/>
                  </a:cubicBezTo>
                  <a:cubicBezTo>
                    <a:pt x="23" y="42"/>
                    <a:pt x="42" y="24"/>
                    <a:pt x="65" y="24"/>
                  </a:cubicBezTo>
                  <a:cubicBezTo>
                    <a:pt x="69" y="24"/>
                    <a:pt x="74" y="25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79" y="26"/>
                  </a:cubicBezTo>
                  <a:cubicBezTo>
                    <a:pt x="79" y="26"/>
                    <a:pt x="79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5"/>
                  </a:cubicBezTo>
                  <a:cubicBezTo>
                    <a:pt x="87" y="5"/>
                    <a:pt x="87" y="5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7" y="4"/>
                  </a:cubicBezTo>
                  <a:cubicBezTo>
                    <a:pt x="87" y="4"/>
                    <a:pt x="87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86" y="4"/>
                    <a:pt x="86" y="4"/>
                    <a:pt x="86" y="4"/>
                  </a:cubicBezTo>
                  <a:cubicBezTo>
                    <a:pt x="79" y="1"/>
                    <a:pt x="72" y="0"/>
                    <a:pt x="64" y="0"/>
                  </a:cubicBezTo>
                  <a:cubicBezTo>
                    <a:pt x="29" y="0"/>
                    <a:pt x="0" y="29"/>
                    <a:pt x="0" y="65"/>
                  </a:cubicBezTo>
                  <a:cubicBezTo>
                    <a:pt x="0" y="101"/>
                    <a:pt x="29" y="130"/>
                    <a:pt x="64" y="130"/>
                  </a:cubicBezTo>
                  <a:cubicBezTo>
                    <a:pt x="82" y="130"/>
                    <a:pt x="98" y="123"/>
                    <a:pt x="110" y="111"/>
                  </a:cubicBezTo>
                  <a:cubicBezTo>
                    <a:pt x="120" y="101"/>
                    <a:pt x="126" y="89"/>
                    <a:pt x="129" y="75"/>
                  </a:cubicBezTo>
                  <a:close/>
                  <a:moveTo>
                    <a:pt x="109" y="109"/>
                  </a:moveTo>
                  <a:cubicBezTo>
                    <a:pt x="96" y="95"/>
                    <a:pt x="96" y="95"/>
                    <a:pt x="96" y="95"/>
                  </a:cubicBezTo>
                  <a:cubicBezTo>
                    <a:pt x="102" y="89"/>
                    <a:pt x="105" y="81"/>
                    <a:pt x="107" y="73"/>
                  </a:cubicBezTo>
                  <a:cubicBezTo>
                    <a:pt x="126" y="76"/>
                    <a:pt x="126" y="76"/>
                    <a:pt x="126" y="76"/>
                  </a:cubicBezTo>
                  <a:cubicBezTo>
                    <a:pt x="124" y="88"/>
                    <a:pt x="118" y="100"/>
                    <a:pt x="109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45"/>
            <p:cNvSpPr>
              <a:spLocks/>
            </p:cNvSpPr>
            <p:nvPr/>
          </p:nvSpPr>
          <p:spPr bwMode="auto">
            <a:xfrm>
              <a:off x="2774" y="1796"/>
              <a:ext cx="98" cy="137"/>
            </a:xfrm>
            <a:custGeom>
              <a:avLst/>
              <a:gdLst>
                <a:gd name="T0" fmla="*/ 1 w 52"/>
                <a:gd name="T1" fmla="*/ 22 h 72"/>
                <a:gd name="T2" fmla="*/ 1 w 52"/>
                <a:gd name="T3" fmla="*/ 22 h 72"/>
                <a:gd name="T4" fmla="*/ 1 w 52"/>
                <a:gd name="T5" fmla="*/ 22 h 72"/>
                <a:gd name="T6" fmla="*/ 1 w 52"/>
                <a:gd name="T7" fmla="*/ 22 h 72"/>
                <a:gd name="T8" fmla="*/ 1 w 52"/>
                <a:gd name="T9" fmla="*/ 22 h 72"/>
                <a:gd name="T10" fmla="*/ 28 w 52"/>
                <a:gd name="T11" fmla="*/ 61 h 72"/>
                <a:gd name="T12" fmla="*/ 28 w 52"/>
                <a:gd name="T13" fmla="*/ 68 h 72"/>
                <a:gd name="T14" fmla="*/ 28 w 52"/>
                <a:gd name="T15" fmla="*/ 68 h 72"/>
                <a:gd name="T16" fmla="*/ 28 w 52"/>
                <a:gd name="T17" fmla="*/ 68 h 72"/>
                <a:gd name="T18" fmla="*/ 28 w 52"/>
                <a:gd name="T19" fmla="*/ 68 h 72"/>
                <a:gd name="T20" fmla="*/ 28 w 52"/>
                <a:gd name="T21" fmla="*/ 68 h 72"/>
                <a:gd name="T22" fmla="*/ 28 w 52"/>
                <a:gd name="T23" fmla="*/ 69 h 72"/>
                <a:gd name="T24" fmla="*/ 28 w 52"/>
                <a:gd name="T25" fmla="*/ 69 h 72"/>
                <a:gd name="T26" fmla="*/ 28 w 52"/>
                <a:gd name="T27" fmla="*/ 69 h 72"/>
                <a:gd name="T28" fmla="*/ 28 w 52"/>
                <a:gd name="T29" fmla="*/ 69 h 72"/>
                <a:gd name="T30" fmla="*/ 29 w 52"/>
                <a:gd name="T31" fmla="*/ 69 h 72"/>
                <a:gd name="T32" fmla="*/ 29 w 52"/>
                <a:gd name="T33" fmla="*/ 69 h 72"/>
                <a:gd name="T34" fmla="*/ 29 w 52"/>
                <a:gd name="T35" fmla="*/ 69 h 72"/>
                <a:gd name="T36" fmla="*/ 29 w 52"/>
                <a:gd name="T37" fmla="*/ 69 h 72"/>
                <a:gd name="T38" fmla="*/ 50 w 52"/>
                <a:gd name="T39" fmla="*/ 72 h 72"/>
                <a:gd name="T40" fmla="*/ 50 w 52"/>
                <a:gd name="T41" fmla="*/ 72 h 72"/>
                <a:gd name="T42" fmla="*/ 50 w 52"/>
                <a:gd name="T43" fmla="*/ 72 h 72"/>
                <a:gd name="T44" fmla="*/ 50 w 52"/>
                <a:gd name="T45" fmla="*/ 72 h 72"/>
                <a:gd name="T46" fmla="*/ 51 w 52"/>
                <a:gd name="T47" fmla="*/ 72 h 72"/>
                <a:gd name="T48" fmla="*/ 51 w 52"/>
                <a:gd name="T49" fmla="*/ 72 h 72"/>
                <a:gd name="T50" fmla="*/ 51 w 52"/>
                <a:gd name="T51" fmla="*/ 72 h 72"/>
                <a:gd name="T52" fmla="*/ 51 w 52"/>
                <a:gd name="T53" fmla="*/ 72 h 72"/>
                <a:gd name="T54" fmla="*/ 51 w 52"/>
                <a:gd name="T55" fmla="*/ 72 h 72"/>
                <a:gd name="T56" fmla="*/ 51 w 52"/>
                <a:gd name="T57" fmla="*/ 72 h 72"/>
                <a:gd name="T58" fmla="*/ 51 w 52"/>
                <a:gd name="T59" fmla="*/ 71 h 72"/>
                <a:gd name="T60" fmla="*/ 51 w 52"/>
                <a:gd name="T61" fmla="*/ 71 h 72"/>
                <a:gd name="T62" fmla="*/ 52 w 52"/>
                <a:gd name="T63" fmla="*/ 61 h 72"/>
                <a:gd name="T64" fmla="*/ 9 w 52"/>
                <a:gd name="T65" fmla="*/ 0 h 72"/>
                <a:gd name="T66" fmla="*/ 9 w 52"/>
                <a:gd name="T67" fmla="*/ 0 h 72"/>
                <a:gd name="T68" fmla="*/ 8 w 52"/>
                <a:gd name="T69" fmla="*/ 0 h 72"/>
                <a:gd name="T70" fmla="*/ 8 w 52"/>
                <a:gd name="T71" fmla="*/ 0 h 72"/>
                <a:gd name="T72" fmla="*/ 8 w 52"/>
                <a:gd name="T73" fmla="*/ 0 h 72"/>
                <a:gd name="T74" fmla="*/ 8 w 52"/>
                <a:gd name="T75" fmla="*/ 0 h 72"/>
                <a:gd name="T76" fmla="*/ 8 w 52"/>
                <a:gd name="T77" fmla="*/ 1 h 72"/>
                <a:gd name="T78" fmla="*/ 8 w 52"/>
                <a:gd name="T79" fmla="*/ 1 h 72"/>
                <a:gd name="T80" fmla="*/ 8 w 52"/>
                <a:gd name="T81" fmla="*/ 1 h 72"/>
                <a:gd name="T82" fmla="*/ 0 w 52"/>
                <a:gd name="T83" fmla="*/ 21 h 72"/>
                <a:gd name="T84" fmla="*/ 0 w 52"/>
                <a:gd name="T85" fmla="*/ 21 h 72"/>
                <a:gd name="T86" fmla="*/ 0 w 52"/>
                <a:gd name="T87" fmla="*/ 21 h 72"/>
                <a:gd name="T88" fmla="*/ 0 w 52"/>
                <a:gd name="T89" fmla="*/ 22 h 72"/>
                <a:gd name="T90" fmla="*/ 1 w 52"/>
                <a:gd name="T91" fmla="*/ 2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" h="72"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7" y="28"/>
                    <a:pt x="28" y="44"/>
                    <a:pt x="28" y="61"/>
                  </a:cubicBezTo>
                  <a:cubicBezTo>
                    <a:pt x="28" y="63"/>
                    <a:pt x="28" y="66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2"/>
                  </a:cubicBezTo>
                  <a:cubicBezTo>
                    <a:pt x="51" y="72"/>
                    <a:pt x="51" y="72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2" y="68"/>
                    <a:pt x="52" y="65"/>
                    <a:pt x="52" y="61"/>
                  </a:cubicBezTo>
                  <a:cubicBezTo>
                    <a:pt x="52" y="34"/>
                    <a:pt x="35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1" y="22"/>
                    <a:pt x="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46"/>
            <p:cNvSpPr>
              <a:spLocks/>
            </p:cNvSpPr>
            <p:nvPr/>
          </p:nvSpPr>
          <p:spPr bwMode="auto">
            <a:xfrm>
              <a:off x="2832" y="1999"/>
              <a:ext cx="59" cy="32"/>
            </a:xfrm>
            <a:custGeom>
              <a:avLst/>
              <a:gdLst>
                <a:gd name="T0" fmla="*/ 8 w 59"/>
                <a:gd name="T1" fmla="*/ 0 h 32"/>
                <a:gd name="T2" fmla="*/ 0 w 59"/>
                <a:gd name="T3" fmla="*/ 6 h 32"/>
                <a:gd name="T4" fmla="*/ 27 w 59"/>
                <a:gd name="T5" fmla="*/ 32 h 32"/>
                <a:gd name="T6" fmla="*/ 59 w 59"/>
                <a:gd name="T7" fmla="*/ 32 h 32"/>
                <a:gd name="T8" fmla="*/ 59 w 59"/>
                <a:gd name="T9" fmla="*/ 23 h 32"/>
                <a:gd name="T10" fmla="*/ 31 w 59"/>
                <a:gd name="T11" fmla="*/ 23 h 32"/>
                <a:gd name="T12" fmla="*/ 8 w 59"/>
                <a:gd name="T1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32">
                  <a:moveTo>
                    <a:pt x="8" y="0"/>
                  </a:moveTo>
                  <a:lnTo>
                    <a:pt x="0" y="6"/>
                  </a:lnTo>
                  <a:lnTo>
                    <a:pt x="27" y="32"/>
                  </a:lnTo>
                  <a:lnTo>
                    <a:pt x="59" y="32"/>
                  </a:lnTo>
                  <a:lnTo>
                    <a:pt x="59" y="23"/>
                  </a:lnTo>
                  <a:lnTo>
                    <a:pt x="31" y="23"/>
                  </a:lnTo>
                  <a:lnTo>
                    <a:pt x="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47"/>
            <p:cNvSpPr>
              <a:spLocks/>
            </p:cNvSpPr>
            <p:nvPr/>
          </p:nvSpPr>
          <p:spPr bwMode="auto">
            <a:xfrm>
              <a:off x="2501" y="1982"/>
              <a:ext cx="92" cy="38"/>
            </a:xfrm>
            <a:custGeom>
              <a:avLst/>
              <a:gdLst>
                <a:gd name="T0" fmla="*/ 41 w 92"/>
                <a:gd name="T1" fmla="*/ 27 h 38"/>
                <a:gd name="T2" fmla="*/ 0 w 92"/>
                <a:gd name="T3" fmla="*/ 27 h 38"/>
                <a:gd name="T4" fmla="*/ 0 w 92"/>
                <a:gd name="T5" fmla="*/ 38 h 38"/>
                <a:gd name="T6" fmla="*/ 45 w 92"/>
                <a:gd name="T7" fmla="*/ 38 h 38"/>
                <a:gd name="T8" fmla="*/ 92 w 92"/>
                <a:gd name="T9" fmla="*/ 10 h 38"/>
                <a:gd name="T10" fmla="*/ 87 w 92"/>
                <a:gd name="T11" fmla="*/ 0 h 38"/>
                <a:gd name="T12" fmla="*/ 41 w 92"/>
                <a:gd name="T13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2" h="38">
                  <a:moveTo>
                    <a:pt x="41" y="27"/>
                  </a:moveTo>
                  <a:lnTo>
                    <a:pt x="0" y="27"/>
                  </a:lnTo>
                  <a:lnTo>
                    <a:pt x="0" y="38"/>
                  </a:lnTo>
                  <a:lnTo>
                    <a:pt x="45" y="38"/>
                  </a:lnTo>
                  <a:lnTo>
                    <a:pt x="92" y="10"/>
                  </a:lnTo>
                  <a:lnTo>
                    <a:pt x="87" y="0"/>
                  </a:lnTo>
                  <a:lnTo>
                    <a:pt x="41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48"/>
            <p:cNvSpPr>
              <a:spLocks/>
            </p:cNvSpPr>
            <p:nvPr/>
          </p:nvSpPr>
          <p:spPr bwMode="auto">
            <a:xfrm>
              <a:off x="2861" y="1804"/>
              <a:ext cx="87" cy="39"/>
            </a:xfrm>
            <a:custGeom>
              <a:avLst/>
              <a:gdLst>
                <a:gd name="T0" fmla="*/ 87 w 87"/>
                <a:gd name="T1" fmla="*/ 0 h 39"/>
                <a:gd name="T2" fmla="*/ 34 w 87"/>
                <a:gd name="T3" fmla="*/ 0 h 39"/>
                <a:gd name="T4" fmla="*/ 0 w 87"/>
                <a:gd name="T5" fmla="*/ 32 h 39"/>
                <a:gd name="T6" fmla="*/ 8 w 87"/>
                <a:gd name="T7" fmla="*/ 39 h 39"/>
                <a:gd name="T8" fmla="*/ 38 w 87"/>
                <a:gd name="T9" fmla="*/ 9 h 39"/>
                <a:gd name="T10" fmla="*/ 87 w 87"/>
                <a:gd name="T11" fmla="*/ 9 h 39"/>
                <a:gd name="T12" fmla="*/ 87 w 87"/>
                <a:gd name="T1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39">
                  <a:moveTo>
                    <a:pt x="87" y="0"/>
                  </a:moveTo>
                  <a:lnTo>
                    <a:pt x="34" y="0"/>
                  </a:lnTo>
                  <a:lnTo>
                    <a:pt x="0" y="32"/>
                  </a:lnTo>
                  <a:lnTo>
                    <a:pt x="8" y="39"/>
                  </a:lnTo>
                  <a:lnTo>
                    <a:pt x="38" y="9"/>
                  </a:lnTo>
                  <a:lnTo>
                    <a:pt x="87" y="9"/>
                  </a:ln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49"/>
            <p:cNvSpPr>
              <a:spLocks noChangeArrowheads="1"/>
            </p:cNvSpPr>
            <p:nvPr/>
          </p:nvSpPr>
          <p:spPr bwMode="auto">
            <a:xfrm>
              <a:off x="3003" y="1902"/>
              <a:ext cx="38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50"/>
            <p:cNvSpPr>
              <a:spLocks noChangeArrowheads="1"/>
            </p:cNvSpPr>
            <p:nvPr/>
          </p:nvSpPr>
          <p:spPr bwMode="auto">
            <a:xfrm>
              <a:off x="2960" y="1914"/>
              <a:ext cx="81" cy="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51"/>
            <p:cNvSpPr>
              <a:spLocks noChangeArrowheads="1"/>
            </p:cNvSpPr>
            <p:nvPr/>
          </p:nvSpPr>
          <p:spPr bwMode="auto">
            <a:xfrm>
              <a:off x="2984" y="1925"/>
              <a:ext cx="57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52"/>
            <p:cNvSpPr>
              <a:spLocks noChangeArrowheads="1"/>
            </p:cNvSpPr>
            <p:nvPr/>
          </p:nvSpPr>
          <p:spPr bwMode="auto">
            <a:xfrm>
              <a:off x="2992" y="1938"/>
              <a:ext cx="49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53"/>
            <p:cNvSpPr>
              <a:spLocks noChangeArrowheads="1"/>
            </p:cNvSpPr>
            <p:nvPr/>
          </p:nvSpPr>
          <p:spPr bwMode="auto">
            <a:xfrm>
              <a:off x="2933" y="1950"/>
              <a:ext cx="108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54"/>
            <p:cNvSpPr>
              <a:spLocks noChangeArrowheads="1"/>
            </p:cNvSpPr>
            <p:nvPr/>
          </p:nvSpPr>
          <p:spPr bwMode="auto">
            <a:xfrm>
              <a:off x="2965" y="1961"/>
              <a:ext cx="76" cy="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2901" y="1986"/>
              <a:ext cx="127" cy="95"/>
            </a:xfrm>
            <a:custGeom>
              <a:avLst/>
              <a:gdLst>
                <a:gd name="T0" fmla="*/ 43 w 67"/>
                <a:gd name="T1" fmla="*/ 2 h 50"/>
                <a:gd name="T2" fmla="*/ 29 w 67"/>
                <a:gd name="T3" fmla="*/ 6 h 50"/>
                <a:gd name="T4" fmla="*/ 22 w 67"/>
                <a:gd name="T5" fmla="*/ 0 h 50"/>
                <a:gd name="T6" fmla="*/ 0 w 67"/>
                <a:gd name="T7" fmla="*/ 0 h 50"/>
                <a:gd name="T8" fmla="*/ 0 w 67"/>
                <a:gd name="T9" fmla="*/ 1 h 50"/>
                <a:gd name="T10" fmla="*/ 22 w 67"/>
                <a:gd name="T11" fmla="*/ 1 h 50"/>
                <a:gd name="T12" fmla="*/ 28 w 67"/>
                <a:gd name="T13" fmla="*/ 7 h 50"/>
                <a:gd name="T14" fmla="*/ 19 w 67"/>
                <a:gd name="T15" fmla="*/ 26 h 50"/>
                <a:gd name="T16" fmla="*/ 43 w 67"/>
                <a:gd name="T17" fmla="*/ 50 h 50"/>
                <a:gd name="T18" fmla="*/ 67 w 67"/>
                <a:gd name="T19" fmla="*/ 26 h 50"/>
                <a:gd name="T20" fmla="*/ 43 w 67"/>
                <a:gd name="T21" fmla="*/ 2 h 50"/>
                <a:gd name="T22" fmla="*/ 43 w 67"/>
                <a:gd name="T23" fmla="*/ 48 h 50"/>
                <a:gd name="T24" fmla="*/ 21 w 67"/>
                <a:gd name="T25" fmla="*/ 26 h 50"/>
                <a:gd name="T26" fmla="*/ 29 w 67"/>
                <a:gd name="T27" fmla="*/ 8 h 50"/>
                <a:gd name="T28" fmla="*/ 35 w 67"/>
                <a:gd name="T29" fmla="*/ 14 h 50"/>
                <a:gd name="T30" fmla="*/ 29 w 67"/>
                <a:gd name="T31" fmla="*/ 26 h 50"/>
                <a:gd name="T32" fmla="*/ 43 w 67"/>
                <a:gd name="T33" fmla="*/ 40 h 50"/>
                <a:gd name="T34" fmla="*/ 57 w 67"/>
                <a:gd name="T35" fmla="*/ 26 h 50"/>
                <a:gd name="T36" fmla="*/ 43 w 67"/>
                <a:gd name="T37" fmla="*/ 11 h 50"/>
                <a:gd name="T38" fmla="*/ 36 w 67"/>
                <a:gd name="T39" fmla="*/ 13 h 50"/>
                <a:gd name="T40" fmla="*/ 30 w 67"/>
                <a:gd name="T41" fmla="*/ 8 h 50"/>
                <a:gd name="T42" fmla="*/ 43 w 67"/>
                <a:gd name="T43" fmla="*/ 4 h 50"/>
                <a:gd name="T44" fmla="*/ 65 w 67"/>
                <a:gd name="T45" fmla="*/ 26 h 50"/>
                <a:gd name="T46" fmla="*/ 43 w 67"/>
                <a:gd name="T47" fmla="*/ 48 h 50"/>
                <a:gd name="T48" fmla="*/ 43 w 67"/>
                <a:gd name="T49" fmla="*/ 12 h 50"/>
                <a:gd name="T50" fmla="*/ 56 w 67"/>
                <a:gd name="T51" fmla="*/ 26 h 50"/>
                <a:gd name="T52" fmla="*/ 43 w 67"/>
                <a:gd name="T53" fmla="*/ 39 h 50"/>
                <a:gd name="T54" fmla="*/ 30 w 67"/>
                <a:gd name="T55" fmla="*/ 26 h 50"/>
                <a:gd name="T56" fmla="*/ 43 w 67"/>
                <a:gd name="T57" fmla="*/ 1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7" h="50">
                  <a:moveTo>
                    <a:pt x="43" y="2"/>
                  </a:moveTo>
                  <a:cubicBezTo>
                    <a:pt x="38" y="2"/>
                    <a:pt x="33" y="3"/>
                    <a:pt x="29" y="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2" y="11"/>
                    <a:pt x="19" y="18"/>
                    <a:pt x="19" y="26"/>
                  </a:cubicBezTo>
                  <a:cubicBezTo>
                    <a:pt x="19" y="39"/>
                    <a:pt x="30" y="50"/>
                    <a:pt x="43" y="50"/>
                  </a:cubicBezTo>
                  <a:cubicBezTo>
                    <a:pt x="56" y="50"/>
                    <a:pt x="67" y="39"/>
                    <a:pt x="67" y="26"/>
                  </a:cubicBezTo>
                  <a:cubicBezTo>
                    <a:pt x="67" y="12"/>
                    <a:pt x="56" y="2"/>
                    <a:pt x="43" y="2"/>
                  </a:cubicBezTo>
                  <a:close/>
                  <a:moveTo>
                    <a:pt x="43" y="48"/>
                  </a:moveTo>
                  <a:cubicBezTo>
                    <a:pt x="31" y="48"/>
                    <a:pt x="21" y="38"/>
                    <a:pt x="21" y="26"/>
                  </a:cubicBezTo>
                  <a:cubicBezTo>
                    <a:pt x="21" y="19"/>
                    <a:pt x="24" y="12"/>
                    <a:pt x="29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1" y="16"/>
                    <a:pt x="29" y="21"/>
                    <a:pt x="29" y="26"/>
                  </a:cubicBezTo>
                  <a:cubicBezTo>
                    <a:pt x="29" y="34"/>
                    <a:pt x="35" y="40"/>
                    <a:pt x="43" y="40"/>
                  </a:cubicBezTo>
                  <a:cubicBezTo>
                    <a:pt x="51" y="40"/>
                    <a:pt x="57" y="34"/>
                    <a:pt x="57" y="26"/>
                  </a:cubicBezTo>
                  <a:cubicBezTo>
                    <a:pt x="57" y="18"/>
                    <a:pt x="51" y="11"/>
                    <a:pt x="43" y="11"/>
                  </a:cubicBezTo>
                  <a:cubicBezTo>
                    <a:pt x="40" y="11"/>
                    <a:pt x="38" y="12"/>
                    <a:pt x="36" y="13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4" y="5"/>
                    <a:pt x="38" y="4"/>
                    <a:pt x="43" y="4"/>
                  </a:cubicBezTo>
                  <a:cubicBezTo>
                    <a:pt x="55" y="4"/>
                    <a:pt x="65" y="13"/>
                    <a:pt x="65" y="26"/>
                  </a:cubicBezTo>
                  <a:cubicBezTo>
                    <a:pt x="65" y="38"/>
                    <a:pt x="55" y="48"/>
                    <a:pt x="43" y="48"/>
                  </a:cubicBezTo>
                  <a:close/>
                  <a:moveTo>
                    <a:pt x="43" y="12"/>
                  </a:moveTo>
                  <a:cubicBezTo>
                    <a:pt x="50" y="12"/>
                    <a:pt x="56" y="18"/>
                    <a:pt x="56" y="26"/>
                  </a:cubicBezTo>
                  <a:cubicBezTo>
                    <a:pt x="56" y="33"/>
                    <a:pt x="50" y="39"/>
                    <a:pt x="43" y="39"/>
                  </a:cubicBezTo>
                  <a:cubicBezTo>
                    <a:pt x="36" y="39"/>
                    <a:pt x="30" y="33"/>
                    <a:pt x="30" y="26"/>
                  </a:cubicBezTo>
                  <a:cubicBezTo>
                    <a:pt x="30" y="18"/>
                    <a:pt x="36" y="12"/>
                    <a:pt x="4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56"/>
            <p:cNvSpPr>
              <a:spLocks noChangeArrowheads="1"/>
            </p:cNvSpPr>
            <p:nvPr/>
          </p:nvSpPr>
          <p:spPr bwMode="auto">
            <a:xfrm>
              <a:off x="2413" y="1758"/>
              <a:ext cx="67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57"/>
            <p:cNvSpPr>
              <a:spLocks noChangeArrowheads="1"/>
            </p:cNvSpPr>
            <p:nvPr/>
          </p:nvSpPr>
          <p:spPr bwMode="auto">
            <a:xfrm>
              <a:off x="2487" y="1758"/>
              <a:ext cx="65" cy="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1" name="Rectangle 58"/>
            <p:cNvSpPr>
              <a:spLocks noChangeArrowheads="1"/>
            </p:cNvSpPr>
            <p:nvPr/>
          </p:nvSpPr>
          <p:spPr bwMode="auto">
            <a:xfrm>
              <a:off x="2413" y="1855"/>
              <a:ext cx="70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2" name="Rectangle 59"/>
            <p:cNvSpPr>
              <a:spLocks noChangeArrowheads="1"/>
            </p:cNvSpPr>
            <p:nvPr/>
          </p:nvSpPr>
          <p:spPr bwMode="auto">
            <a:xfrm>
              <a:off x="2413" y="1840"/>
              <a:ext cx="114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3" name="Rectangle 60"/>
            <p:cNvSpPr>
              <a:spLocks noChangeArrowheads="1"/>
            </p:cNvSpPr>
            <p:nvPr/>
          </p:nvSpPr>
          <p:spPr bwMode="auto">
            <a:xfrm>
              <a:off x="2413" y="1824"/>
              <a:ext cx="5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1"/>
            <p:cNvSpPr>
              <a:spLocks noChangeArrowheads="1"/>
            </p:cNvSpPr>
            <p:nvPr/>
          </p:nvSpPr>
          <p:spPr bwMode="auto">
            <a:xfrm>
              <a:off x="2413" y="1809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Rectangle 62"/>
            <p:cNvSpPr>
              <a:spLocks noChangeArrowheads="1"/>
            </p:cNvSpPr>
            <p:nvPr/>
          </p:nvSpPr>
          <p:spPr bwMode="auto">
            <a:xfrm>
              <a:off x="2413" y="1792"/>
              <a:ext cx="101" cy="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63"/>
            <p:cNvSpPr>
              <a:spLocks noChangeArrowheads="1"/>
            </p:cNvSpPr>
            <p:nvPr/>
          </p:nvSpPr>
          <p:spPr bwMode="auto">
            <a:xfrm>
              <a:off x="2413" y="1777"/>
              <a:ext cx="84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342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71A9F0DF-49CF-8047-B74D-D12F63E90FA0}"/>
              </a:ext>
            </a:extLst>
          </p:cNvPr>
          <p:cNvSpPr txBox="1"/>
          <p:nvPr/>
        </p:nvSpPr>
        <p:spPr>
          <a:xfrm>
            <a:off x="358776" y="4084320"/>
            <a:ext cx="8389938" cy="578882"/>
          </a:xfrm>
          <a:prstGeom prst="round2Diag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Managed services to drive efficiencies, lead engagements through insights and </a:t>
            </a:r>
          </a:p>
          <a:p>
            <a:pPr algn="ctr" defTabSz="685800">
              <a:defRPr/>
            </a:pPr>
            <a:r>
              <a:rPr lang="en-US" sz="1400" kern="0" dirty="0">
                <a:solidFill>
                  <a:srgbClr val="595959"/>
                </a:solidFill>
                <a:cs typeface="Arial" panose="020B0604020202020204" pitchFamily="34" charset="0"/>
              </a:rPr>
              <a:t>value beyond cost economics.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 Managed SDWAN: Value Propositions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8775" y="1022510"/>
            <a:ext cx="2449710" cy="932899"/>
            <a:chOff x="358775" y="1022510"/>
            <a:chExt cx="2449710" cy="932899"/>
          </a:xfrm>
        </p:grpSpPr>
        <p:sp>
          <p:nvSpPr>
            <p:cNvPr id="4" name="Rectangle 3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Connectivity-centric  to App centric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Discover, understand needs and manage performance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8FB4E0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28889" y="1022510"/>
            <a:ext cx="2449710" cy="932899"/>
            <a:chOff x="358775" y="1022510"/>
            <a:chExt cx="2449710" cy="932899"/>
          </a:xfrm>
        </p:grpSpPr>
        <p:sp>
          <p:nvSpPr>
            <p:cNvPr id="47" name="Rectangle 46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E7B8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Cloud Enablement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Facilitate &amp; manage performance 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E7B8B7"/>
                  </a:solidFill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299003" y="1022510"/>
            <a:ext cx="2449710" cy="932899"/>
            <a:chOff x="358775" y="1022510"/>
            <a:chExt cx="2449710" cy="932899"/>
          </a:xfrm>
        </p:grpSpPr>
        <p:sp>
          <p:nvSpPr>
            <p:cNvPr id="51" name="Rectangle 50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CC1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Difficult to simplified operations 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Automation, programmability, consolidation and agility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CC1DB"/>
                  </a:solidFill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358775" y="2555788"/>
            <a:ext cx="2449710" cy="932899"/>
            <a:chOff x="358775" y="1022510"/>
            <a:chExt cx="2449710" cy="932899"/>
          </a:xfrm>
        </p:grpSpPr>
        <p:sp>
          <p:nvSpPr>
            <p:cNvPr id="55" name="Rectangle 54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FDD5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Inflexible to Flexible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Hybrid WAN, Topologies, Physical/Virtual, convergence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FDD5B4"/>
                  </a:solidFill>
                  <a:latin typeface="Impact" panose="020B0806030902050204" pitchFamily="34" charset="0"/>
                </a:rPr>
                <a:t>4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3328889" y="2555788"/>
            <a:ext cx="2449710" cy="932899"/>
            <a:chOff x="358775" y="1022510"/>
            <a:chExt cx="2449710" cy="932899"/>
          </a:xfrm>
        </p:grpSpPr>
        <p:sp>
          <p:nvSpPr>
            <p:cNvPr id="59" name="Rectangle 58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93CED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Visibility &amp; Analytics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Behaviours, Trends and feedback loops</a:t>
              </a: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93CEDE"/>
                  </a:solidFill>
                  <a:latin typeface="Impact" panose="020B0806030902050204" pitchFamily="34" charset="0"/>
                </a:rPr>
                <a:t>5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6299003" y="2555788"/>
            <a:ext cx="2449710" cy="932899"/>
            <a:chOff x="358775" y="1022510"/>
            <a:chExt cx="2449710" cy="932899"/>
          </a:xfrm>
        </p:grpSpPr>
        <p:sp>
          <p:nvSpPr>
            <p:cNvPr id="63" name="Rectangle 62"/>
            <p:cNvSpPr/>
            <p:nvPr/>
          </p:nvSpPr>
          <p:spPr>
            <a:xfrm>
              <a:off x="758190" y="1023938"/>
              <a:ext cx="2050295" cy="446400"/>
            </a:xfrm>
            <a:prstGeom prst="rect">
              <a:avLst/>
            </a:prstGeom>
            <a:solidFill>
              <a:srgbClr val="C3D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200" b="1" dirty="0"/>
                <a:t>Security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58775" y="1468910"/>
              <a:ext cx="2449710" cy="4864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IN" sz="1000" dirty="0">
                  <a:solidFill>
                    <a:srgbClr val="595959"/>
                  </a:solidFill>
                </a:rPr>
                <a:t>Cloud perimeter branch and user security.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58775" y="1022510"/>
              <a:ext cx="399415" cy="446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4000" dirty="0">
                  <a:solidFill>
                    <a:srgbClr val="C3D79B"/>
                  </a:solidFill>
                  <a:latin typeface="Impact" panose="020B0806030902050204" pitchFamily="34" charset="0"/>
                </a:rPr>
                <a:t>6</a:t>
              </a: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358775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328889" y="1955409"/>
            <a:ext cx="2451600" cy="0"/>
          </a:xfrm>
          <a:prstGeom prst="line">
            <a:avLst/>
          </a:prstGeom>
          <a:ln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6299003" y="1955409"/>
            <a:ext cx="2451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8775" y="3488687"/>
            <a:ext cx="2451600" cy="0"/>
          </a:xfrm>
          <a:prstGeom prst="line">
            <a:avLst/>
          </a:prstGeom>
          <a:ln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28889" y="3488687"/>
            <a:ext cx="2451600" cy="0"/>
          </a:xfrm>
          <a:prstGeom prst="line">
            <a:avLst/>
          </a:prstGeom>
          <a:ln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299003" y="3488687"/>
            <a:ext cx="2451600" cy="0"/>
          </a:xfrm>
          <a:prstGeom prst="line">
            <a:avLst/>
          </a:prstGeom>
          <a:ln>
            <a:solidFill>
              <a:srgbClr val="C3D7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37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</a:t>
            </a:r>
            <a:r>
              <a:rPr lang="en-IN" dirty="0"/>
              <a:t> SD WAN Components</a:t>
            </a:r>
          </a:p>
        </p:txBody>
      </p:sp>
      <p:sp>
        <p:nvSpPr>
          <p:cNvPr id="14" name="Round Single Corner Rectangle 13"/>
          <p:cNvSpPr/>
          <p:nvPr/>
        </p:nvSpPr>
        <p:spPr>
          <a:xfrm>
            <a:off x="528766" y="1471076"/>
            <a:ext cx="1800000" cy="2658964"/>
          </a:xfrm>
          <a:prstGeom prst="round1Rect">
            <a:avLst/>
          </a:prstGeom>
          <a:solidFill>
            <a:srgbClr val="8FB4E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SD-WAN CPE</a:t>
            </a:r>
            <a:endParaRPr lang="en-US" sz="1200" b="1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Data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each site to terminate WAN links – internet and MPLS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Available as hardware appliance model or in VM form factor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Standalone or HA deployment (Active-Standby)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Various bandwidth subscription models</a:t>
            </a:r>
          </a:p>
        </p:txBody>
      </p:sp>
      <p:sp>
        <p:nvSpPr>
          <p:cNvPr id="17" name="Round Single Corner Rectangle 16"/>
          <p:cNvSpPr/>
          <p:nvPr/>
        </p:nvSpPr>
        <p:spPr>
          <a:xfrm>
            <a:off x="2838739" y="1471076"/>
            <a:ext cx="1800000" cy="2658964"/>
          </a:xfrm>
          <a:prstGeom prst="round1Rect">
            <a:avLst/>
          </a:prstGeom>
          <a:solidFill>
            <a:srgbClr val="E7B8B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13333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CONTROLLER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Control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Complete discovery of WAN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CPE devices</a:t>
            </a:r>
          </a:p>
          <a:p>
            <a:pPr marL="228600" lvl="2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WAN links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Enables discovery of other spoke sites and prefix exchange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Facilitates in IPSEC key exchange and establishment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20" name="Round Single Corner Rectangle 19"/>
          <p:cNvSpPr/>
          <p:nvPr/>
        </p:nvSpPr>
        <p:spPr>
          <a:xfrm>
            <a:off x="4808730" y="1471076"/>
            <a:ext cx="1800000" cy="2658964"/>
          </a:xfrm>
          <a:prstGeom prst="round1Rect">
            <a:avLst/>
          </a:prstGeom>
          <a:solidFill>
            <a:srgbClr val="CCC1D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26667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26667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DIRECTOR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Initial on-boarding of CPE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Configuration of WAN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Link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IPSEC configuration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Dynamic and performance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Northbound API</a:t>
            </a:r>
          </a:p>
        </p:txBody>
      </p:sp>
      <p:sp>
        <p:nvSpPr>
          <p:cNvPr id="23" name="Round Single Corner Rectangle 22"/>
          <p:cNvSpPr/>
          <p:nvPr/>
        </p:nvSpPr>
        <p:spPr>
          <a:xfrm>
            <a:off x="6778721" y="1471076"/>
            <a:ext cx="1800000" cy="2658964"/>
          </a:xfrm>
          <a:prstGeom prst="round1Rect">
            <a:avLst/>
          </a:prstGeom>
          <a:solidFill>
            <a:srgbClr val="93CEDE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90000"/>
              <a:hueOff val="0"/>
              <a:satOff val="0"/>
              <a:lumOff val="0"/>
              <a:alphaOff val="-40000"/>
            </a:schemeClr>
          </a:fillRef>
          <a:effectRef idx="0">
            <a:schemeClr val="accent3">
              <a:alpha val="90000"/>
              <a:hueOff val="0"/>
              <a:satOff val="0"/>
              <a:lumOff val="0"/>
              <a:alphaOff val="-40000"/>
            </a:schemeClr>
          </a:effectRef>
          <a:fontRef idx="minor">
            <a:schemeClr val="lt1"/>
          </a:fontRef>
        </p:style>
        <p:txBody>
          <a:bodyPr spcFirstLastPara="0" vert="horz" wrap="square" lIns="54000" tIns="54000" rIns="54000" bIns="54000" numCol="1" spcCol="1270" anchor="t" anchorCtr="0">
            <a:noAutofit/>
          </a:bodyPr>
          <a:lstStyle/>
          <a:p>
            <a:pPr marL="0" lvl="1" defTabSz="533400">
              <a:spcBef>
                <a:spcPts val="300"/>
              </a:spcBef>
            </a:pPr>
            <a:r>
              <a:rPr lang="en-US" sz="1200" b="1" dirty="0">
                <a:solidFill>
                  <a:srgbClr val="595959"/>
                </a:solidFill>
              </a:rPr>
              <a:t>ANALYTICS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Management plane component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Deployed in DC/DR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High availability mode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Gathers visibility and reporting data of WAN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CPE health and link monitoring</a:t>
            </a:r>
            <a:endParaRPr lang="en-US" sz="1000" kern="1200" dirty="0">
              <a:solidFill>
                <a:srgbClr val="595959"/>
              </a:solidFill>
            </a:endParaRP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US" sz="1000" kern="1200" dirty="0">
                <a:solidFill>
                  <a:srgbClr val="595959"/>
                </a:solidFill>
              </a:rPr>
              <a:t>Application fingerprinting</a:t>
            </a:r>
          </a:p>
          <a:p>
            <a:pPr marL="114300" lvl="1" indent="-114300" algn="l" defTabSz="533400">
              <a:spcBef>
                <a:spcPts val="300"/>
              </a:spcBef>
              <a:buChar char="••"/>
            </a:pPr>
            <a:r>
              <a:rPr lang="en-IN" sz="1000" kern="1200" dirty="0">
                <a:solidFill>
                  <a:srgbClr val="595959"/>
                </a:solidFill>
              </a:rPr>
              <a:t>Granular reporting – per site, per app, per user, user to app to WAN mapping</a:t>
            </a:r>
            <a:endParaRPr lang="en-US" sz="1000" kern="1200" dirty="0">
              <a:solidFill>
                <a:srgbClr val="595959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8774" y="1035348"/>
            <a:ext cx="2139982" cy="3178042"/>
          </a:xfrm>
          <a:prstGeom prst="roundRect">
            <a:avLst>
              <a:gd name="adj" fmla="val 8502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72459" y="1017487"/>
            <a:ext cx="1512613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BRANCH INFRA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432236" y="1035348"/>
            <a:ext cx="2541915" cy="2671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CENTRALIZED CLOUD INFRA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58773" y="4276971"/>
            <a:ext cx="8389939" cy="403854"/>
          </a:xfrm>
          <a:prstGeom prst="leftRightArrow">
            <a:avLst>
              <a:gd name="adj1" fmla="val 59685"/>
              <a:gd name="adj2" fmla="val 64496"/>
            </a:avLst>
          </a:prstGeom>
          <a:solidFill>
            <a:schemeClr val="bg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r>
              <a:rPr lang="en-US" sz="1400" b="1" dirty="0">
                <a:solidFill>
                  <a:srgbClr val="595959"/>
                </a:solidFill>
              </a:rPr>
              <a:t>NOC SERVICES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657673" y="1035348"/>
            <a:ext cx="6091040" cy="3178042"/>
          </a:xfrm>
          <a:prstGeom prst="roundRect">
            <a:avLst>
              <a:gd name="adj" fmla="val 4400"/>
            </a:avLst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1951285" y="1262156"/>
            <a:ext cx="468000" cy="468000"/>
          </a:xfrm>
          <a:prstGeom prst="ellipse">
            <a:avLst/>
          </a:prstGeom>
          <a:solidFill>
            <a:srgbClr val="8FB4E0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3" name="Oval 32"/>
          <p:cNvSpPr/>
          <p:nvPr/>
        </p:nvSpPr>
        <p:spPr>
          <a:xfrm>
            <a:off x="4261258" y="1262156"/>
            <a:ext cx="468000" cy="468000"/>
          </a:xfrm>
          <a:prstGeom prst="ellipse">
            <a:avLst/>
          </a:prstGeom>
          <a:solidFill>
            <a:srgbClr val="E7B8B7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4" name="Oval 33"/>
          <p:cNvSpPr/>
          <p:nvPr/>
        </p:nvSpPr>
        <p:spPr>
          <a:xfrm>
            <a:off x="6231249" y="1262156"/>
            <a:ext cx="468000" cy="468000"/>
          </a:xfrm>
          <a:prstGeom prst="ellipse">
            <a:avLst/>
          </a:prstGeom>
          <a:solidFill>
            <a:srgbClr val="CCC1DB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Oval 34"/>
          <p:cNvSpPr/>
          <p:nvPr/>
        </p:nvSpPr>
        <p:spPr>
          <a:xfrm>
            <a:off x="8201240" y="1262156"/>
            <a:ext cx="468000" cy="468000"/>
          </a:xfrm>
          <a:prstGeom prst="ellipse">
            <a:avLst/>
          </a:prstGeom>
          <a:solidFill>
            <a:srgbClr val="93CEDE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grpSp>
        <p:nvGrpSpPr>
          <p:cNvPr id="36" name="Group 35"/>
          <p:cNvGrpSpPr/>
          <p:nvPr/>
        </p:nvGrpSpPr>
        <p:grpSpPr>
          <a:xfrm>
            <a:off x="2028088" y="1349999"/>
            <a:ext cx="310930" cy="287070"/>
            <a:chOff x="425031" y="1909167"/>
            <a:chExt cx="545431" cy="503576"/>
          </a:xfrm>
          <a:solidFill>
            <a:schemeClr val="bg1"/>
          </a:solidFill>
        </p:grpSpPr>
        <p:sp>
          <p:nvSpPr>
            <p:cNvPr id="37" name="Freeform 55"/>
            <p:cNvSpPr>
              <a:spLocks noEditPoints="1"/>
            </p:cNvSpPr>
            <p:nvPr/>
          </p:nvSpPr>
          <p:spPr bwMode="auto">
            <a:xfrm>
              <a:off x="425031" y="1909167"/>
              <a:ext cx="545431" cy="503576"/>
            </a:xfrm>
            <a:custGeom>
              <a:avLst/>
              <a:gdLst>
                <a:gd name="T0" fmla="*/ 1056 w 2056"/>
                <a:gd name="T1" fmla="*/ 0 h 1898"/>
                <a:gd name="T2" fmla="*/ 1144 w 2056"/>
                <a:gd name="T3" fmla="*/ 95 h 1898"/>
                <a:gd name="T4" fmla="*/ 1072 w 2056"/>
                <a:gd name="T5" fmla="*/ 231 h 1898"/>
                <a:gd name="T6" fmla="*/ 1072 w 2056"/>
                <a:gd name="T7" fmla="*/ 803 h 1898"/>
                <a:gd name="T8" fmla="*/ 1269 w 2056"/>
                <a:gd name="T9" fmla="*/ 488 h 1898"/>
                <a:gd name="T10" fmla="*/ 1552 w 2056"/>
                <a:gd name="T11" fmla="*/ 471 h 1898"/>
                <a:gd name="T12" fmla="*/ 1755 w 2056"/>
                <a:gd name="T13" fmla="*/ 515 h 1898"/>
                <a:gd name="T14" fmla="*/ 1564 w 2056"/>
                <a:gd name="T15" fmla="*/ 592 h 1898"/>
                <a:gd name="T16" fmla="*/ 1362 w 2056"/>
                <a:gd name="T17" fmla="*/ 560 h 1898"/>
                <a:gd name="T18" fmla="*/ 1341 w 2056"/>
                <a:gd name="T19" fmla="*/ 805 h 1898"/>
                <a:gd name="T20" fmla="*/ 1756 w 2056"/>
                <a:gd name="T21" fmla="*/ 1460 h 1898"/>
                <a:gd name="T22" fmla="*/ 1902 w 2056"/>
                <a:gd name="T23" fmla="*/ 1436 h 1898"/>
                <a:gd name="T24" fmla="*/ 1888 w 2056"/>
                <a:gd name="T25" fmla="*/ 387 h 1898"/>
                <a:gd name="T26" fmla="*/ 1939 w 2056"/>
                <a:gd name="T27" fmla="*/ 184 h 1898"/>
                <a:gd name="T28" fmla="*/ 1991 w 2056"/>
                <a:gd name="T29" fmla="*/ 386 h 1898"/>
                <a:gd name="T30" fmla="*/ 1975 w 2056"/>
                <a:gd name="T31" fmla="*/ 1511 h 1898"/>
                <a:gd name="T32" fmla="*/ 1778 w 2056"/>
                <a:gd name="T33" fmla="*/ 1534 h 1898"/>
                <a:gd name="T34" fmla="*/ 1757 w 2056"/>
                <a:gd name="T35" fmla="*/ 1705 h 1898"/>
                <a:gd name="T36" fmla="*/ 1926 w 2056"/>
                <a:gd name="T37" fmla="*/ 1724 h 1898"/>
                <a:gd name="T38" fmla="*/ 1925 w 2056"/>
                <a:gd name="T39" fmla="*/ 1898 h 1898"/>
                <a:gd name="T40" fmla="*/ 124 w 2056"/>
                <a:gd name="T41" fmla="*/ 1704 h 1898"/>
                <a:gd name="T42" fmla="*/ 291 w 2056"/>
                <a:gd name="T43" fmla="*/ 1533 h 1898"/>
                <a:gd name="T44" fmla="*/ 73 w 2056"/>
                <a:gd name="T45" fmla="*/ 1439 h 1898"/>
                <a:gd name="T46" fmla="*/ 67 w 2056"/>
                <a:gd name="T47" fmla="*/ 940 h 1898"/>
                <a:gd name="T48" fmla="*/ 0 w 2056"/>
                <a:gd name="T49" fmla="*/ 820 h 1898"/>
                <a:gd name="T50" fmla="*/ 117 w 2056"/>
                <a:gd name="T51" fmla="*/ 732 h 1898"/>
                <a:gd name="T52" fmla="*/ 160 w 2056"/>
                <a:gd name="T53" fmla="*/ 935 h 1898"/>
                <a:gd name="T54" fmla="*/ 146 w 2056"/>
                <a:gd name="T55" fmla="*/ 1431 h 1898"/>
                <a:gd name="T56" fmla="*/ 294 w 2056"/>
                <a:gd name="T57" fmla="*/ 1460 h 1898"/>
                <a:gd name="T58" fmla="*/ 755 w 2056"/>
                <a:gd name="T59" fmla="*/ 803 h 1898"/>
                <a:gd name="T60" fmla="*/ 746 w 2056"/>
                <a:gd name="T61" fmla="*/ 463 h 1898"/>
                <a:gd name="T62" fmla="*/ 280 w 2056"/>
                <a:gd name="T63" fmla="*/ 476 h 1898"/>
                <a:gd name="T64" fmla="*/ 76 w 2056"/>
                <a:gd name="T65" fmla="*/ 445 h 1898"/>
                <a:gd name="T66" fmla="*/ 279 w 2056"/>
                <a:gd name="T67" fmla="*/ 373 h 1898"/>
                <a:gd name="T68" fmla="*/ 802 w 2056"/>
                <a:gd name="T69" fmla="*/ 390 h 1898"/>
                <a:gd name="T70" fmla="*/ 829 w 2056"/>
                <a:gd name="T71" fmla="*/ 803 h 1898"/>
                <a:gd name="T72" fmla="*/ 1000 w 2056"/>
                <a:gd name="T73" fmla="*/ 783 h 1898"/>
                <a:gd name="T74" fmla="*/ 984 w 2056"/>
                <a:gd name="T75" fmla="*/ 203 h 1898"/>
                <a:gd name="T76" fmla="*/ 1002 w 2056"/>
                <a:gd name="T77" fmla="*/ 6 h 1898"/>
                <a:gd name="T78" fmla="*/ 804 w 2056"/>
                <a:gd name="T79" fmla="*/ 1802 h 1898"/>
                <a:gd name="T80" fmla="*/ 1226 w 2056"/>
                <a:gd name="T81" fmla="*/ 1804 h 1898"/>
                <a:gd name="T82" fmla="*/ 1244 w 2056"/>
                <a:gd name="T83" fmla="*/ 1704 h 1898"/>
                <a:gd name="T84" fmla="*/ 1608 w 2056"/>
                <a:gd name="T85" fmla="*/ 951 h 1898"/>
                <a:gd name="T86" fmla="*/ 440 w 2056"/>
                <a:gd name="T87" fmla="*/ 1706 h 1898"/>
                <a:gd name="T88" fmla="*/ 804 w 2056"/>
                <a:gd name="T89" fmla="*/ 1802 h 1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56" h="1898">
                  <a:moveTo>
                    <a:pt x="1016" y="0"/>
                  </a:moveTo>
                  <a:cubicBezTo>
                    <a:pt x="1029" y="0"/>
                    <a:pt x="1043" y="0"/>
                    <a:pt x="1056" y="0"/>
                  </a:cubicBezTo>
                  <a:cubicBezTo>
                    <a:pt x="1060" y="2"/>
                    <a:pt x="1063" y="3"/>
                    <a:pt x="1067" y="5"/>
                  </a:cubicBezTo>
                  <a:cubicBezTo>
                    <a:pt x="1110" y="19"/>
                    <a:pt x="1138" y="49"/>
                    <a:pt x="1144" y="95"/>
                  </a:cubicBezTo>
                  <a:cubicBezTo>
                    <a:pt x="1150" y="144"/>
                    <a:pt x="1129" y="181"/>
                    <a:pt x="1087" y="204"/>
                  </a:cubicBezTo>
                  <a:cubicBezTo>
                    <a:pt x="1075" y="211"/>
                    <a:pt x="1072" y="218"/>
                    <a:pt x="1072" y="231"/>
                  </a:cubicBezTo>
                  <a:cubicBezTo>
                    <a:pt x="1072" y="407"/>
                    <a:pt x="1072" y="583"/>
                    <a:pt x="1072" y="759"/>
                  </a:cubicBezTo>
                  <a:cubicBezTo>
                    <a:pt x="1072" y="773"/>
                    <a:pt x="1072" y="788"/>
                    <a:pt x="1072" y="803"/>
                  </a:cubicBezTo>
                  <a:cubicBezTo>
                    <a:pt x="1138" y="803"/>
                    <a:pt x="1203" y="803"/>
                    <a:pt x="1269" y="803"/>
                  </a:cubicBezTo>
                  <a:cubicBezTo>
                    <a:pt x="1269" y="697"/>
                    <a:pt x="1269" y="593"/>
                    <a:pt x="1269" y="488"/>
                  </a:cubicBezTo>
                  <a:cubicBezTo>
                    <a:pt x="1355" y="488"/>
                    <a:pt x="1438" y="488"/>
                    <a:pt x="1521" y="488"/>
                  </a:cubicBezTo>
                  <a:cubicBezTo>
                    <a:pt x="1536" y="488"/>
                    <a:pt x="1545" y="485"/>
                    <a:pt x="1552" y="471"/>
                  </a:cubicBezTo>
                  <a:cubicBezTo>
                    <a:pt x="1575" y="427"/>
                    <a:pt x="1623" y="406"/>
                    <a:pt x="1671" y="417"/>
                  </a:cubicBezTo>
                  <a:cubicBezTo>
                    <a:pt x="1716" y="428"/>
                    <a:pt x="1750" y="467"/>
                    <a:pt x="1755" y="515"/>
                  </a:cubicBezTo>
                  <a:cubicBezTo>
                    <a:pt x="1759" y="562"/>
                    <a:pt x="1731" y="607"/>
                    <a:pt x="1687" y="625"/>
                  </a:cubicBezTo>
                  <a:cubicBezTo>
                    <a:pt x="1643" y="642"/>
                    <a:pt x="1588" y="632"/>
                    <a:pt x="1564" y="592"/>
                  </a:cubicBezTo>
                  <a:cubicBezTo>
                    <a:pt x="1545" y="559"/>
                    <a:pt x="1522" y="559"/>
                    <a:pt x="1492" y="559"/>
                  </a:cubicBezTo>
                  <a:cubicBezTo>
                    <a:pt x="1449" y="560"/>
                    <a:pt x="1405" y="560"/>
                    <a:pt x="1362" y="560"/>
                  </a:cubicBezTo>
                  <a:cubicBezTo>
                    <a:pt x="1356" y="560"/>
                    <a:pt x="1349" y="560"/>
                    <a:pt x="1341" y="561"/>
                  </a:cubicBezTo>
                  <a:cubicBezTo>
                    <a:pt x="1341" y="642"/>
                    <a:pt x="1341" y="722"/>
                    <a:pt x="1341" y="805"/>
                  </a:cubicBezTo>
                  <a:cubicBezTo>
                    <a:pt x="1480" y="805"/>
                    <a:pt x="1617" y="805"/>
                    <a:pt x="1756" y="805"/>
                  </a:cubicBezTo>
                  <a:cubicBezTo>
                    <a:pt x="1756" y="1025"/>
                    <a:pt x="1756" y="1242"/>
                    <a:pt x="1756" y="1460"/>
                  </a:cubicBezTo>
                  <a:cubicBezTo>
                    <a:pt x="1805" y="1460"/>
                    <a:pt x="1853" y="1460"/>
                    <a:pt x="1902" y="1460"/>
                  </a:cubicBezTo>
                  <a:cubicBezTo>
                    <a:pt x="1902" y="1451"/>
                    <a:pt x="1902" y="1443"/>
                    <a:pt x="1902" y="1436"/>
                  </a:cubicBezTo>
                  <a:cubicBezTo>
                    <a:pt x="1902" y="1095"/>
                    <a:pt x="1902" y="754"/>
                    <a:pt x="1902" y="412"/>
                  </a:cubicBezTo>
                  <a:cubicBezTo>
                    <a:pt x="1902" y="400"/>
                    <a:pt x="1899" y="393"/>
                    <a:pt x="1888" y="387"/>
                  </a:cubicBezTo>
                  <a:cubicBezTo>
                    <a:pt x="1841" y="363"/>
                    <a:pt x="1820" y="315"/>
                    <a:pt x="1833" y="265"/>
                  </a:cubicBezTo>
                  <a:cubicBezTo>
                    <a:pt x="1845" y="218"/>
                    <a:pt x="1889" y="184"/>
                    <a:pt x="1939" y="184"/>
                  </a:cubicBezTo>
                  <a:cubicBezTo>
                    <a:pt x="1989" y="183"/>
                    <a:pt x="2031" y="216"/>
                    <a:pt x="2044" y="264"/>
                  </a:cubicBezTo>
                  <a:cubicBezTo>
                    <a:pt x="2056" y="312"/>
                    <a:pt x="2036" y="362"/>
                    <a:pt x="1991" y="386"/>
                  </a:cubicBezTo>
                  <a:cubicBezTo>
                    <a:pt x="1977" y="393"/>
                    <a:pt x="1975" y="402"/>
                    <a:pt x="1975" y="416"/>
                  </a:cubicBezTo>
                  <a:cubicBezTo>
                    <a:pt x="1975" y="781"/>
                    <a:pt x="1975" y="1146"/>
                    <a:pt x="1975" y="1511"/>
                  </a:cubicBezTo>
                  <a:cubicBezTo>
                    <a:pt x="1975" y="1530"/>
                    <a:pt x="1970" y="1535"/>
                    <a:pt x="1952" y="1535"/>
                  </a:cubicBezTo>
                  <a:cubicBezTo>
                    <a:pt x="1894" y="1534"/>
                    <a:pt x="1836" y="1534"/>
                    <a:pt x="1778" y="1534"/>
                  </a:cubicBezTo>
                  <a:cubicBezTo>
                    <a:pt x="1771" y="1534"/>
                    <a:pt x="1764" y="1535"/>
                    <a:pt x="1757" y="1535"/>
                  </a:cubicBezTo>
                  <a:cubicBezTo>
                    <a:pt x="1757" y="1593"/>
                    <a:pt x="1757" y="1649"/>
                    <a:pt x="1757" y="1705"/>
                  </a:cubicBezTo>
                  <a:cubicBezTo>
                    <a:pt x="1808" y="1705"/>
                    <a:pt x="1857" y="1706"/>
                    <a:pt x="1906" y="1705"/>
                  </a:cubicBezTo>
                  <a:cubicBezTo>
                    <a:pt x="1921" y="1705"/>
                    <a:pt x="1926" y="1709"/>
                    <a:pt x="1926" y="1724"/>
                  </a:cubicBezTo>
                  <a:cubicBezTo>
                    <a:pt x="1925" y="1772"/>
                    <a:pt x="1925" y="1820"/>
                    <a:pt x="1925" y="1868"/>
                  </a:cubicBezTo>
                  <a:cubicBezTo>
                    <a:pt x="1925" y="1878"/>
                    <a:pt x="1925" y="1888"/>
                    <a:pt x="1925" y="1898"/>
                  </a:cubicBezTo>
                  <a:cubicBezTo>
                    <a:pt x="1323" y="1898"/>
                    <a:pt x="724" y="1898"/>
                    <a:pt x="124" y="1898"/>
                  </a:cubicBezTo>
                  <a:cubicBezTo>
                    <a:pt x="124" y="1833"/>
                    <a:pt x="124" y="1769"/>
                    <a:pt x="124" y="1704"/>
                  </a:cubicBezTo>
                  <a:cubicBezTo>
                    <a:pt x="181" y="1704"/>
                    <a:pt x="236" y="1704"/>
                    <a:pt x="291" y="1704"/>
                  </a:cubicBezTo>
                  <a:cubicBezTo>
                    <a:pt x="291" y="1647"/>
                    <a:pt x="291" y="1591"/>
                    <a:pt x="291" y="1533"/>
                  </a:cubicBezTo>
                  <a:cubicBezTo>
                    <a:pt x="218" y="1533"/>
                    <a:pt x="146" y="1533"/>
                    <a:pt x="73" y="1533"/>
                  </a:cubicBezTo>
                  <a:cubicBezTo>
                    <a:pt x="73" y="1500"/>
                    <a:pt x="73" y="1470"/>
                    <a:pt x="73" y="1439"/>
                  </a:cubicBezTo>
                  <a:cubicBezTo>
                    <a:pt x="73" y="1279"/>
                    <a:pt x="73" y="1119"/>
                    <a:pt x="73" y="959"/>
                  </a:cubicBezTo>
                  <a:cubicBezTo>
                    <a:pt x="73" y="953"/>
                    <a:pt x="71" y="942"/>
                    <a:pt x="67" y="940"/>
                  </a:cubicBezTo>
                  <a:cubicBezTo>
                    <a:pt x="31" y="924"/>
                    <a:pt x="12" y="895"/>
                    <a:pt x="0" y="860"/>
                  </a:cubicBezTo>
                  <a:cubicBezTo>
                    <a:pt x="0" y="847"/>
                    <a:pt x="0" y="833"/>
                    <a:pt x="0" y="820"/>
                  </a:cubicBezTo>
                  <a:cubicBezTo>
                    <a:pt x="2" y="817"/>
                    <a:pt x="4" y="813"/>
                    <a:pt x="5" y="810"/>
                  </a:cubicBezTo>
                  <a:cubicBezTo>
                    <a:pt x="22" y="758"/>
                    <a:pt x="63" y="730"/>
                    <a:pt x="117" y="732"/>
                  </a:cubicBezTo>
                  <a:cubicBezTo>
                    <a:pt x="164" y="734"/>
                    <a:pt x="205" y="768"/>
                    <a:pt x="216" y="815"/>
                  </a:cubicBezTo>
                  <a:cubicBezTo>
                    <a:pt x="227" y="863"/>
                    <a:pt x="206" y="911"/>
                    <a:pt x="160" y="935"/>
                  </a:cubicBezTo>
                  <a:cubicBezTo>
                    <a:pt x="148" y="942"/>
                    <a:pt x="146" y="949"/>
                    <a:pt x="146" y="961"/>
                  </a:cubicBezTo>
                  <a:cubicBezTo>
                    <a:pt x="146" y="1117"/>
                    <a:pt x="146" y="1274"/>
                    <a:pt x="146" y="1431"/>
                  </a:cubicBezTo>
                  <a:cubicBezTo>
                    <a:pt x="146" y="1440"/>
                    <a:pt x="146" y="1450"/>
                    <a:pt x="146" y="1460"/>
                  </a:cubicBezTo>
                  <a:cubicBezTo>
                    <a:pt x="197" y="1460"/>
                    <a:pt x="244" y="1460"/>
                    <a:pt x="294" y="1460"/>
                  </a:cubicBezTo>
                  <a:cubicBezTo>
                    <a:pt x="294" y="1240"/>
                    <a:pt x="294" y="1023"/>
                    <a:pt x="294" y="803"/>
                  </a:cubicBezTo>
                  <a:cubicBezTo>
                    <a:pt x="449" y="803"/>
                    <a:pt x="602" y="803"/>
                    <a:pt x="755" y="803"/>
                  </a:cubicBezTo>
                  <a:cubicBezTo>
                    <a:pt x="755" y="689"/>
                    <a:pt x="755" y="577"/>
                    <a:pt x="755" y="464"/>
                  </a:cubicBezTo>
                  <a:cubicBezTo>
                    <a:pt x="751" y="464"/>
                    <a:pt x="749" y="463"/>
                    <a:pt x="746" y="463"/>
                  </a:cubicBezTo>
                  <a:cubicBezTo>
                    <a:pt x="597" y="463"/>
                    <a:pt x="448" y="463"/>
                    <a:pt x="298" y="463"/>
                  </a:cubicBezTo>
                  <a:cubicBezTo>
                    <a:pt x="292" y="463"/>
                    <a:pt x="283" y="470"/>
                    <a:pt x="280" y="476"/>
                  </a:cubicBezTo>
                  <a:cubicBezTo>
                    <a:pt x="258" y="513"/>
                    <a:pt x="227" y="534"/>
                    <a:pt x="184" y="535"/>
                  </a:cubicBezTo>
                  <a:cubicBezTo>
                    <a:pt x="130" y="537"/>
                    <a:pt x="85" y="499"/>
                    <a:pt x="76" y="445"/>
                  </a:cubicBezTo>
                  <a:cubicBezTo>
                    <a:pt x="66" y="392"/>
                    <a:pt x="95" y="342"/>
                    <a:pt x="147" y="324"/>
                  </a:cubicBezTo>
                  <a:cubicBezTo>
                    <a:pt x="198" y="306"/>
                    <a:pt x="253" y="326"/>
                    <a:pt x="279" y="373"/>
                  </a:cubicBezTo>
                  <a:cubicBezTo>
                    <a:pt x="286" y="386"/>
                    <a:pt x="293" y="390"/>
                    <a:pt x="307" y="390"/>
                  </a:cubicBezTo>
                  <a:cubicBezTo>
                    <a:pt x="472" y="390"/>
                    <a:pt x="637" y="390"/>
                    <a:pt x="802" y="390"/>
                  </a:cubicBezTo>
                  <a:cubicBezTo>
                    <a:pt x="810" y="390"/>
                    <a:pt x="818" y="390"/>
                    <a:pt x="829" y="390"/>
                  </a:cubicBezTo>
                  <a:cubicBezTo>
                    <a:pt x="829" y="529"/>
                    <a:pt x="829" y="666"/>
                    <a:pt x="829" y="803"/>
                  </a:cubicBezTo>
                  <a:cubicBezTo>
                    <a:pt x="887" y="803"/>
                    <a:pt x="943" y="803"/>
                    <a:pt x="999" y="803"/>
                  </a:cubicBezTo>
                  <a:cubicBezTo>
                    <a:pt x="1000" y="796"/>
                    <a:pt x="1000" y="789"/>
                    <a:pt x="1000" y="783"/>
                  </a:cubicBezTo>
                  <a:cubicBezTo>
                    <a:pt x="1000" y="599"/>
                    <a:pt x="1000" y="416"/>
                    <a:pt x="1001" y="233"/>
                  </a:cubicBezTo>
                  <a:cubicBezTo>
                    <a:pt x="1001" y="218"/>
                    <a:pt x="997" y="211"/>
                    <a:pt x="984" y="203"/>
                  </a:cubicBezTo>
                  <a:cubicBezTo>
                    <a:pt x="942" y="181"/>
                    <a:pt x="923" y="144"/>
                    <a:pt x="928" y="97"/>
                  </a:cubicBezTo>
                  <a:cubicBezTo>
                    <a:pt x="933" y="52"/>
                    <a:pt x="959" y="22"/>
                    <a:pt x="1002" y="6"/>
                  </a:cubicBezTo>
                  <a:cubicBezTo>
                    <a:pt x="1006" y="4"/>
                    <a:pt x="1011" y="2"/>
                    <a:pt x="1016" y="0"/>
                  </a:cubicBezTo>
                  <a:close/>
                  <a:moveTo>
                    <a:pt x="804" y="1802"/>
                  </a:moveTo>
                  <a:cubicBezTo>
                    <a:pt x="810" y="1803"/>
                    <a:pt x="814" y="1803"/>
                    <a:pt x="818" y="1803"/>
                  </a:cubicBezTo>
                  <a:cubicBezTo>
                    <a:pt x="954" y="1803"/>
                    <a:pt x="1090" y="1803"/>
                    <a:pt x="1226" y="1804"/>
                  </a:cubicBezTo>
                  <a:cubicBezTo>
                    <a:pt x="1242" y="1804"/>
                    <a:pt x="1245" y="1798"/>
                    <a:pt x="1244" y="1784"/>
                  </a:cubicBezTo>
                  <a:cubicBezTo>
                    <a:pt x="1244" y="1758"/>
                    <a:pt x="1244" y="1732"/>
                    <a:pt x="1244" y="1704"/>
                  </a:cubicBezTo>
                  <a:cubicBezTo>
                    <a:pt x="1367" y="1704"/>
                    <a:pt x="1488" y="1704"/>
                    <a:pt x="1608" y="1704"/>
                  </a:cubicBezTo>
                  <a:cubicBezTo>
                    <a:pt x="1608" y="1452"/>
                    <a:pt x="1608" y="1202"/>
                    <a:pt x="1608" y="951"/>
                  </a:cubicBezTo>
                  <a:cubicBezTo>
                    <a:pt x="1217" y="951"/>
                    <a:pt x="829" y="951"/>
                    <a:pt x="440" y="951"/>
                  </a:cubicBezTo>
                  <a:cubicBezTo>
                    <a:pt x="440" y="1203"/>
                    <a:pt x="440" y="1453"/>
                    <a:pt x="440" y="1706"/>
                  </a:cubicBezTo>
                  <a:cubicBezTo>
                    <a:pt x="562" y="1706"/>
                    <a:pt x="682" y="1706"/>
                    <a:pt x="804" y="1706"/>
                  </a:cubicBezTo>
                  <a:cubicBezTo>
                    <a:pt x="804" y="1739"/>
                    <a:pt x="804" y="1769"/>
                    <a:pt x="804" y="180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18147" y="2193023"/>
              <a:ext cx="144530" cy="129088"/>
              <a:chOff x="592450" y="1344089"/>
              <a:chExt cx="237453" cy="212084"/>
            </a:xfrm>
            <a:grpFill/>
          </p:grpSpPr>
          <p:sp>
            <p:nvSpPr>
              <p:cNvPr id="39" name="Freeform 15"/>
              <p:cNvSpPr>
                <a:spLocks/>
              </p:cNvSpPr>
              <p:nvPr/>
            </p:nvSpPr>
            <p:spPr bwMode="auto">
              <a:xfrm>
                <a:off x="640143" y="1420196"/>
                <a:ext cx="135977" cy="58856"/>
              </a:xfrm>
              <a:custGeom>
                <a:avLst/>
                <a:gdLst>
                  <a:gd name="T0" fmla="*/ 3 w 46"/>
                  <a:gd name="T1" fmla="*/ 8 h 20"/>
                  <a:gd name="T2" fmla="*/ 1 w 46"/>
                  <a:gd name="T3" fmla="*/ 12 h 20"/>
                  <a:gd name="T4" fmla="*/ 2 w 46"/>
                  <a:gd name="T5" fmla="*/ 16 h 20"/>
                  <a:gd name="T6" fmla="*/ 3 w 46"/>
                  <a:gd name="T7" fmla="*/ 17 h 20"/>
                  <a:gd name="T8" fmla="*/ 10 w 46"/>
                  <a:gd name="T9" fmla="*/ 18 h 20"/>
                  <a:gd name="T10" fmla="*/ 36 w 46"/>
                  <a:gd name="T11" fmla="*/ 18 h 20"/>
                  <a:gd name="T12" fmla="*/ 44 w 46"/>
                  <a:gd name="T13" fmla="*/ 18 h 20"/>
                  <a:gd name="T14" fmla="*/ 44 w 46"/>
                  <a:gd name="T15" fmla="*/ 17 h 20"/>
                  <a:gd name="T16" fmla="*/ 46 w 46"/>
                  <a:gd name="T17" fmla="*/ 13 h 20"/>
                  <a:gd name="T18" fmla="*/ 43 w 46"/>
                  <a:gd name="T19" fmla="*/ 8 h 20"/>
                  <a:gd name="T20" fmla="*/ 3 w 46"/>
                  <a:gd name="T21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0">
                    <a:moveTo>
                      <a:pt x="3" y="8"/>
                    </a:moveTo>
                    <a:cubicBezTo>
                      <a:pt x="2" y="9"/>
                      <a:pt x="1" y="10"/>
                      <a:pt x="1" y="12"/>
                    </a:cubicBezTo>
                    <a:cubicBezTo>
                      <a:pt x="0" y="13"/>
                      <a:pt x="1" y="15"/>
                      <a:pt x="2" y="16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5" y="19"/>
                      <a:pt x="7" y="19"/>
                      <a:pt x="10" y="18"/>
                    </a:cubicBezTo>
                    <a:cubicBezTo>
                      <a:pt x="18" y="13"/>
                      <a:pt x="28" y="13"/>
                      <a:pt x="36" y="18"/>
                    </a:cubicBezTo>
                    <a:cubicBezTo>
                      <a:pt x="39" y="20"/>
                      <a:pt x="42" y="20"/>
                      <a:pt x="44" y="18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6"/>
                      <a:pt x="46" y="14"/>
                      <a:pt x="46" y="13"/>
                    </a:cubicBezTo>
                    <a:cubicBezTo>
                      <a:pt x="46" y="11"/>
                      <a:pt x="45" y="9"/>
                      <a:pt x="43" y="8"/>
                    </a:cubicBezTo>
                    <a:cubicBezTo>
                      <a:pt x="31" y="0"/>
                      <a:pt x="15" y="0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" name="Freeform 16"/>
              <p:cNvSpPr>
                <a:spLocks/>
              </p:cNvSpPr>
              <p:nvPr/>
            </p:nvSpPr>
            <p:spPr bwMode="auto">
              <a:xfrm>
                <a:off x="592450" y="1344089"/>
                <a:ext cx="237453" cy="85239"/>
              </a:xfrm>
              <a:custGeom>
                <a:avLst/>
                <a:gdLst>
                  <a:gd name="T0" fmla="*/ 2 w 80"/>
                  <a:gd name="T1" fmla="*/ 17 h 29"/>
                  <a:gd name="T2" fmla="*/ 0 w 80"/>
                  <a:gd name="T3" fmla="*/ 21 h 29"/>
                  <a:gd name="T4" fmla="*/ 1 w 80"/>
                  <a:gd name="T5" fmla="*/ 26 h 29"/>
                  <a:gd name="T6" fmla="*/ 2 w 80"/>
                  <a:gd name="T7" fmla="*/ 26 h 29"/>
                  <a:gd name="T8" fmla="*/ 9 w 80"/>
                  <a:gd name="T9" fmla="*/ 27 h 29"/>
                  <a:gd name="T10" fmla="*/ 69 w 80"/>
                  <a:gd name="T11" fmla="*/ 27 h 29"/>
                  <a:gd name="T12" fmla="*/ 76 w 80"/>
                  <a:gd name="T13" fmla="*/ 27 h 29"/>
                  <a:gd name="T14" fmla="*/ 79 w 80"/>
                  <a:gd name="T15" fmla="*/ 24 h 29"/>
                  <a:gd name="T16" fmla="*/ 80 w 80"/>
                  <a:gd name="T17" fmla="*/ 22 h 29"/>
                  <a:gd name="T18" fmla="*/ 79 w 80"/>
                  <a:gd name="T19" fmla="*/ 20 h 29"/>
                  <a:gd name="T20" fmla="*/ 2 w 80"/>
                  <a:gd name="T21" fmla="*/ 1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29">
                    <a:moveTo>
                      <a:pt x="2" y="17"/>
                    </a:moveTo>
                    <a:cubicBezTo>
                      <a:pt x="1" y="18"/>
                      <a:pt x="0" y="20"/>
                      <a:pt x="0" y="21"/>
                    </a:cubicBezTo>
                    <a:cubicBezTo>
                      <a:pt x="0" y="23"/>
                      <a:pt x="0" y="24"/>
                      <a:pt x="1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4" y="28"/>
                      <a:pt x="7" y="28"/>
                      <a:pt x="9" y="27"/>
                    </a:cubicBezTo>
                    <a:cubicBezTo>
                      <a:pt x="27" y="13"/>
                      <a:pt x="52" y="13"/>
                      <a:pt x="69" y="27"/>
                    </a:cubicBezTo>
                    <a:cubicBezTo>
                      <a:pt x="71" y="29"/>
                      <a:pt x="74" y="29"/>
                      <a:pt x="76" y="27"/>
                    </a:cubicBezTo>
                    <a:cubicBezTo>
                      <a:pt x="79" y="24"/>
                      <a:pt x="79" y="24"/>
                      <a:pt x="79" y="24"/>
                    </a:cubicBezTo>
                    <a:cubicBezTo>
                      <a:pt x="79" y="24"/>
                      <a:pt x="80" y="23"/>
                      <a:pt x="80" y="22"/>
                    </a:cubicBezTo>
                    <a:cubicBezTo>
                      <a:pt x="80" y="21"/>
                      <a:pt x="79" y="20"/>
                      <a:pt x="79" y="20"/>
                    </a:cubicBezTo>
                    <a:cubicBezTo>
                      <a:pt x="57" y="1"/>
                      <a:pt x="25" y="0"/>
                      <a:pt x="2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" name="Oval 17"/>
              <p:cNvSpPr>
                <a:spLocks noChangeArrowheads="1"/>
              </p:cNvSpPr>
              <p:nvPr/>
            </p:nvSpPr>
            <p:spPr bwMode="auto">
              <a:xfrm>
                <a:off x="675660" y="1494273"/>
                <a:ext cx="64944" cy="619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42" name="Group 41"/>
          <p:cNvGrpSpPr/>
          <p:nvPr/>
        </p:nvGrpSpPr>
        <p:grpSpPr>
          <a:xfrm>
            <a:off x="6260416" y="1369343"/>
            <a:ext cx="357966" cy="248381"/>
            <a:chOff x="3356552" y="6270857"/>
            <a:chExt cx="1069163" cy="741858"/>
          </a:xfrm>
        </p:grpSpPr>
        <p:grpSp>
          <p:nvGrpSpPr>
            <p:cNvPr id="43" name="Group 42"/>
            <p:cNvGrpSpPr/>
            <p:nvPr/>
          </p:nvGrpSpPr>
          <p:grpSpPr>
            <a:xfrm>
              <a:off x="3356552" y="6270857"/>
              <a:ext cx="1069163" cy="741858"/>
              <a:chOff x="3356552" y="6270857"/>
              <a:chExt cx="1069163" cy="741858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104279" y="6675761"/>
                <a:ext cx="321436" cy="336954"/>
                <a:chOff x="-519082" y="4518996"/>
                <a:chExt cx="321436" cy="336954"/>
              </a:xfrm>
            </p:grpSpPr>
            <p:sp>
              <p:nvSpPr>
                <p:cNvPr id="47" name="Freeform 19"/>
                <p:cNvSpPr>
                  <a:spLocks/>
                </p:cNvSpPr>
                <p:nvPr/>
              </p:nvSpPr>
              <p:spPr bwMode="auto">
                <a:xfrm>
                  <a:off x="-434844" y="4518996"/>
                  <a:ext cx="152959" cy="185103"/>
                </a:xfrm>
                <a:custGeom>
                  <a:avLst/>
                  <a:gdLst>
                    <a:gd name="T0" fmla="*/ 229 w 456"/>
                    <a:gd name="T1" fmla="*/ 0 h 554"/>
                    <a:gd name="T2" fmla="*/ 1 w 456"/>
                    <a:gd name="T3" fmla="*/ 223 h 554"/>
                    <a:gd name="T4" fmla="*/ 229 w 456"/>
                    <a:gd name="T5" fmla="*/ 545 h 554"/>
                    <a:gd name="T6" fmla="*/ 456 w 456"/>
                    <a:gd name="T7" fmla="*/ 223 h 554"/>
                    <a:gd name="T8" fmla="*/ 229 w 456"/>
                    <a:gd name="T9" fmla="*/ 0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6" h="554">
                      <a:moveTo>
                        <a:pt x="229" y="0"/>
                      </a:moveTo>
                      <a:cubicBezTo>
                        <a:pt x="81" y="0"/>
                        <a:pt x="0" y="76"/>
                        <a:pt x="1" y="223"/>
                      </a:cubicBezTo>
                      <a:cubicBezTo>
                        <a:pt x="3" y="425"/>
                        <a:pt x="89" y="547"/>
                        <a:pt x="229" y="545"/>
                      </a:cubicBezTo>
                      <a:cubicBezTo>
                        <a:pt x="229" y="545"/>
                        <a:pt x="456" y="554"/>
                        <a:pt x="456" y="223"/>
                      </a:cubicBezTo>
                      <a:cubicBezTo>
                        <a:pt x="456" y="76"/>
                        <a:pt x="379" y="0"/>
                        <a:pt x="22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8" name="Freeform 20"/>
                <p:cNvSpPr>
                  <a:spLocks/>
                </p:cNvSpPr>
                <p:nvPr/>
              </p:nvSpPr>
              <p:spPr bwMode="auto">
                <a:xfrm>
                  <a:off x="-519082" y="4702991"/>
                  <a:ext cx="321436" cy="152959"/>
                </a:xfrm>
                <a:custGeom>
                  <a:avLst/>
                  <a:gdLst>
                    <a:gd name="T0" fmla="*/ 884 w 963"/>
                    <a:gd name="T1" fmla="*/ 148 h 459"/>
                    <a:gd name="T2" fmla="*/ 656 w 963"/>
                    <a:gd name="T3" fmla="*/ 57 h 459"/>
                    <a:gd name="T4" fmla="*/ 603 w 963"/>
                    <a:gd name="T5" fmla="*/ 12 h 459"/>
                    <a:gd name="T6" fmla="*/ 555 w 963"/>
                    <a:gd name="T7" fmla="*/ 14 h 459"/>
                    <a:gd name="T8" fmla="*/ 482 w 963"/>
                    <a:gd name="T9" fmla="*/ 88 h 459"/>
                    <a:gd name="T10" fmla="*/ 407 w 963"/>
                    <a:gd name="T11" fmla="*/ 14 h 459"/>
                    <a:gd name="T12" fmla="*/ 360 w 963"/>
                    <a:gd name="T13" fmla="*/ 12 h 459"/>
                    <a:gd name="T14" fmla="*/ 306 w 963"/>
                    <a:gd name="T15" fmla="*/ 57 h 459"/>
                    <a:gd name="T16" fmla="*/ 79 w 963"/>
                    <a:gd name="T17" fmla="*/ 148 h 459"/>
                    <a:gd name="T18" fmla="*/ 0 w 963"/>
                    <a:gd name="T19" fmla="*/ 459 h 459"/>
                    <a:gd name="T20" fmla="*/ 963 w 963"/>
                    <a:gd name="T21" fmla="*/ 459 h 459"/>
                    <a:gd name="T22" fmla="*/ 884 w 963"/>
                    <a:gd name="T23" fmla="*/ 148 h 4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63" h="459">
                      <a:moveTo>
                        <a:pt x="884" y="148"/>
                      </a:moveTo>
                      <a:cubicBezTo>
                        <a:pt x="656" y="57"/>
                        <a:pt x="656" y="57"/>
                        <a:pt x="656" y="57"/>
                      </a:cubicBezTo>
                      <a:cubicBezTo>
                        <a:pt x="603" y="12"/>
                        <a:pt x="603" y="12"/>
                        <a:pt x="603" y="12"/>
                      </a:cubicBezTo>
                      <a:cubicBezTo>
                        <a:pt x="589" y="0"/>
                        <a:pt x="568" y="1"/>
                        <a:pt x="555" y="14"/>
                      </a:cubicBezTo>
                      <a:cubicBezTo>
                        <a:pt x="482" y="88"/>
                        <a:pt x="482" y="88"/>
                        <a:pt x="482" y="88"/>
                      </a:cubicBezTo>
                      <a:cubicBezTo>
                        <a:pt x="407" y="14"/>
                        <a:pt x="407" y="14"/>
                        <a:pt x="407" y="14"/>
                      </a:cubicBezTo>
                      <a:cubicBezTo>
                        <a:pt x="394" y="1"/>
                        <a:pt x="374" y="0"/>
                        <a:pt x="360" y="12"/>
                      </a:cubicBezTo>
                      <a:cubicBezTo>
                        <a:pt x="306" y="57"/>
                        <a:pt x="306" y="57"/>
                        <a:pt x="306" y="57"/>
                      </a:cubicBezTo>
                      <a:cubicBezTo>
                        <a:pt x="79" y="148"/>
                        <a:pt x="79" y="148"/>
                        <a:pt x="79" y="148"/>
                      </a:cubicBezTo>
                      <a:cubicBezTo>
                        <a:pt x="6" y="177"/>
                        <a:pt x="6" y="436"/>
                        <a:pt x="0" y="459"/>
                      </a:cubicBezTo>
                      <a:cubicBezTo>
                        <a:pt x="963" y="459"/>
                        <a:pt x="963" y="459"/>
                        <a:pt x="963" y="459"/>
                      </a:cubicBezTo>
                      <a:cubicBezTo>
                        <a:pt x="957" y="436"/>
                        <a:pt x="957" y="177"/>
                        <a:pt x="884" y="1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4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3356552" y="6270857"/>
                <a:ext cx="814388" cy="65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44" name="Freeform 5"/>
            <p:cNvSpPr>
              <a:spLocks/>
            </p:cNvSpPr>
            <p:nvPr/>
          </p:nvSpPr>
          <p:spPr bwMode="auto">
            <a:xfrm>
              <a:off x="3356552" y="6270857"/>
              <a:ext cx="814388" cy="655638"/>
            </a:xfrm>
            <a:custGeom>
              <a:avLst/>
              <a:gdLst>
                <a:gd name="T0" fmla="*/ 1409 w 1720"/>
                <a:gd name="T1" fmla="*/ 1043 h 1384"/>
                <a:gd name="T2" fmla="*/ 1720 w 1720"/>
                <a:gd name="T3" fmla="*/ 732 h 1384"/>
                <a:gd name="T4" fmla="*/ 1474 w 1720"/>
                <a:gd name="T5" fmla="*/ 427 h 1384"/>
                <a:gd name="T6" fmla="*/ 1474 w 1720"/>
                <a:gd name="T7" fmla="*/ 420 h 1384"/>
                <a:gd name="T8" fmla="*/ 1053 w 1720"/>
                <a:gd name="T9" fmla="*/ 0 h 1384"/>
                <a:gd name="T10" fmla="*/ 691 w 1720"/>
                <a:gd name="T11" fmla="*/ 208 h 1384"/>
                <a:gd name="T12" fmla="*/ 659 w 1720"/>
                <a:gd name="T13" fmla="*/ 206 h 1384"/>
                <a:gd name="T14" fmla="*/ 362 w 1720"/>
                <a:gd name="T15" fmla="*/ 424 h 1384"/>
                <a:gd name="T16" fmla="*/ 311 w 1720"/>
                <a:gd name="T17" fmla="*/ 420 h 1384"/>
                <a:gd name="T18" fmla="*/ 0 w 1720"/>
                <a:gd name="T19" fmla="*/ 732 h 1384"/>
                <a:gd name="T20" fmla="*/ 311 w 1720"/>
                <a:gd name="T21" fmla="*/ 1043 h 1384"/>
                <a:gd name="T22" fmla="*/ 815 w 1720"/>
                <a:gd name="T23" fmla="*/ 1043 h 1384"/>
                <a:gd name="T24" fmla="*/ 815 w 1720"/>
                <a:gd name="T25" fmla="*/ 1166 h 1384"/>
                <a:gd name="T26" fmla="*/ 698 w 1720"/>
                <a:gd name="T27" fmla="*/ 1166 h 1384"/>
                <a:gd name="T28" fmla="*/ 657 w 1720"/>
                <a:gd name="T29" fmla="*/ 1207 h 1384"/>
                <a:gd name="T30" fmla="*/ 657 w 1720"/>
                <a:gd name="T31" fmla="*/ 1230 h 1384"/>
                <a:gd name="T32" fmla="*/ 311 w 1720"/>
                <a:gd name="T33" fmla="*/ 1230 h 1384"/>
                <a:gd name="T34" fmla="*/ 311 w 1720"/>
                <a:gd name="T35" fmla="*/ 1320 h 1384"/>
                <a:gd name="T36" fmla="*/ 657 w 1720"/>
                <a:gd name="T37" fmla="*/ 1320 h 1384"/>
                <a:gd name="T38" fmla="*/ 657 w 1720"/>
                <a:gd name="T39" fmla="*/ 1343 h 1384"/>
                <a:gd name="T40" fmla="*/ 698 w 1720"/>
                <a:gd name="T41" fmla="*/ 1384 h 1384"/>
                <a:gd name="T42" fmla="*/ 1022 w 1720"/>
                <a:gd name="T43" fmla="*/ 1384 h 1384"/>
                <a:gd name="T44" fmla="*/ 1063 w 1720"/>
                <a:gd name="T45" fmla="*/ 1343 h 1384"/>
                <a:gd name="T46" fmla="*/ 1063 w 1720"/>
                <a:gd name="T47" fmla="*/ 1320 h 1384"/>
                <a:gd name="T48" fmla="*/ 1409 w 1720"/>
                <a:gd name="T49" fmla="*/ 1320 h 1384"/>
                <a:gd name="T50" fmla="*/ 1409 w 1720"/>
                <a:gd name="T51" fmla="*/ 1230 h 1384"/>
                <a:gd name="T52" fmla="*/ 1063 w 1720"/>
                <a:gd name="T53" fmla="*/ 1230 h 1384"/>
                <a:gd name="T54" fmla="*/ 1063 w 1720"/>
                <a:gd name="T55" fmla="*/ 1207 h 1384"/>
                <a:gd name="T56" fmla="*/ 1022 w 1720"/>
                <a:gd name="T57" fmla="*/ 1166 h 1384"/>
                <a:gd name="T58" fmla="*/ 905 w 1720"/>
                <a:gd name="T59" fmla="*/ 1166 h 1384"/>
                <a:gd name="T60" fmla="*/ 905 w 1720"/>
                <a:gd name="T61" fmla="*/ 1043 h 1384"/>
                <a:gd name="T62" fmla="*/ 1409 w 1720"/>
                <a:gd name="T63" fmla="*/ 1043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0" h="1384">
                  <a:moveTo>
                    <a:pt x="1409" y="1043"/>
                  </a:moveTo>
                  <a:cubicBezTo>
                    <a:pt x="1581" y="1043"/>
                    <a:pt x="1720" y="903"/>
                    <a:pt x="1720" y="732"/>
                  </a:cubicBezTo>
                  <a:cubicBezTo>
                    <a:pt x="1720" y="582"/>
                    <a:pt x="1614" y="457"/>
                    <a:pt x="1474" y="427"/>
                  </a:cubicBezTo>
                  <a:cubicBezTo>
                    <a:pt x="1474" y="425"/>
                    <a:pt x="1474" y="423"/>
                    <a:pt x="1474" y="420"/>
                  </a:cubicBezTo>
                  <a:cubicBezTo>
                    <a:pt x="1474" y="188"/>
                    <a:pt x="1286" y="0"/>
                    <a:pt x="1053" y="0"/>
                  </a:cubicBezTo>
                  <a:cubicBezTo>
                    <a:pt x="899" y="0"/>
                    <a:pt x="764" y="83"/>
                    <a:pt x="691" y="208"/>
                  </a:cubicBezTo>
                  <a:cubicBezTo>
                    <a:pt x="680" y="207"/>
                    <a:pt x="670" y="206"/>
                    <a:pt x="659" y="206"/>
                  </a:cubicBezTo>
                  <a:cubicBezTo>
                    <a:pt x="519" y="206"/>
                    <a:pt x="401" y="298"/>
                    <a:pt x="362" y="424"/>
                  </a:cubicBezTo>
                  <a:cubicBezTo>
                    <a:pt x="345" y="422"/>
                    <a:pt x="328" y="420"/>
                    <a:pt x="311" y="420"/>
                  </a:cubicBezTo>
                  <a:cubicBezTo>
                    <a:pt x="139" y="420"/>
                    <a:pt x="0" y="560"/>
                    <a:pt x="0" y="732"/>
                  </a:cubicBezTo>
                  <a:cubicBezTo>
                    <a:pt x="0" y="903"/>
                    <a:pt x="139" y="1043"/>
                    <a:pt x="311" y="1043"/>
                  </a:cubicBezTo>
                  <a:cubicBezTo>
                    <a:pt x="815" y="1043"/>
                    <a:pt x="815" y="1043"/>
                    <a:pt x="815" y="1043"/>
                  </a:cubicBezTo>
                  <a:cubicBezTo>
                    <a:pt x="815" y="1166"/>
                    <a:pt x="815" y="1166"/>
                    <a:pt x="815" y="1166"/>
                  </a:cubicBezTo>
                  <a:cubicBezTo>
                    <a:pt x="698" y="1166"/>
                    <a:pt x="698" y="1166"/>
                    <a:pt x="698" y="1166"/>
                  </a:cubicBezTo>
                  <a:cubicBezTo>
                    <a:pt x="675" y="1166"/>
                    <a:pt x="657" y="1185"/>
                    <a:pt x="657" y="1207"/>
                  </a:cubicBezTo>
                  <a:cubicBezTo>
                    <a:pt x="657" y="1230"/>
                    <a:pt x="657" y="1230"/>
                    <a:pt x="657" y="1230"/>
                  </a:cubicBezTo>
                  <a:cubicBezTo>
                    <a:pt x="311" y="1230"/>
                    <a:pt x="311" y="1230"/>
                    <a:pt x="311" y="1230"/>
                  </a:cubicBezTo>
                  <a:cubicBezTo>
                    <a:pt x="311" y="1320"/>
                    <a:pt x="311" y="1320"/>
                    <a:pt x="311" y="1320"/>
                  </a:cubicBezTo>
                  <a:cubicBezTo>
                    <a:pt x="657" y="1320"/>
                    <a:pt x="657" y="1320"/>
                    <a:pt x="657" y="1320"/>
                  </a:cubicBezTo>
                  <a:cubicBezTo>
                    <a:pt x="657" y="1343"/>
                    <a:pt x="657" y="1343"/>
                    <a:pt x="657" y="1343"/>
                  </a:cubicBezTo>
                  <a:cubicBezTo>
                    <a:pt x="657" y="1366"/>
                    <a:pt x="675" y="1384"/>
                    <a:pt x="698" y="1384"/>
                  </a:cubicBezTo>
                  <a:cubicBezTo>
                    <a:pt x="1022" y="1384"/>
                    <a:pt x="1022" y="1384"/>
                    <a:pt x="1022" y="1384"/>
                  </a:cubicBezTo>
                  <a:cubicBezTo>
                    <a:pt x="1045" y="1384"/>
                    <a:pt x="1063" y="1366"/>
                    <a:pt x="1063" y="1343"/>
                  </a:cubicBezTo>
                  <a:cubicBezTo>
                    <a:pt x="1063" y="1320"/>
                    <a:pt x="1063" y="1320"/>
                    <a:pt x="1063" y="1320"/>
                  </a:cubicBezTo>
                  <a:cubicBezTo>
                    <a:pt x="1409" y="1320"/>
                    <a:pt x="1409" y="1320"/>
                    <a:pt x="1409" y="1320"/>
                  </a:cubicBezTo>
                  <a:cubicBezTo>
                    <a:pt x="1409" y="1230"/>
                    <a:pt x="1409" y="1230"/>
                    <a:pt x="1409" y="1230"/>
                  </a:cubicBezTo>
                  <a:cubicBezTo>
                    <a:pt x="1063" y="1230"/>
                    <a:pt x="1063" y="1230"/>
                    <a:pt x="1063" y="1230"/>
                  </a:cubicBezTo>
                  <a:cubicBezTo>
                    <a:pt x="1063" y="1207"/>
                    <a:pt x="1063" y="1207"/>
                    <a:pt x="1063" y="1207"/>
                  </a:cubicBezTo>
                  <a:cubicBezTo>
                    <a:pt x="1063" y="1184"/>
                    <a:pt x="1045" y="1166"/>
                    <a:pt x="1022" y="1166"/>
                  </a:cubicBezTo>
                  <a:cubicBezTo>
                    <a:pt x="905" y="1166"/>
                    <a:pt x="905" y="1166"/>
                    <a:pt x="905" y="1166"/>
                  </a:cubicBezTo>
                  <a:cubicBezTo>
                    <a:pt x="905" y="1043"/>
                    <a:pt x="905" y="1043"/>
                    <a:pt x="905" y="1043"/>
                  </a:cubicBezTo>
                  <a:cubicBezTo>
                    <a:pt x="1409" y="1043"/>
                    <a:pt x="1409" y="1043"/>
                    <a:pt x="1409" y="10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274231" y="1389605"/>
            <a:ext cx="316206" cy="258665"/>
            <a:chOff x="5862638" y="2513013"/>
            <a:chExt cx="933450" cy="763587"/>
          </a:xfrm>
          <a:solidFill>
            <a:schemeClr val="bg1"/>
          </a:solidFill>
        </p:grpSpPr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6008688" y="2644775"/>
              <a:ext cx="679450" cy="311150"/>
            </a:xfrm>
            <a:custGeom>
              <a:avLst/>
              <a:gdLst>
                <a:gd name="T0" fmla="*/ 5 w 144"/>
                <a:gd name="T1" fmla="*/ 65 h 66"/>
                <a:gd name="T2" fmla="*/ 17 w 144"/>
                <a:gd name="T3" fmla="*/ 65 h 66"/>
                <a:gd name="T4" fmla="*/ 21 w 144"/>
                <a:gd name="T5" fmla="*/ 62 h 66"/>
                <a:gd name="T6" fmla="*/ 27 w 144"/>
                <a:gd name="T7" fmla="*/ 47 h 66"/>
                <a:gd name="T8" fmla="*/ 34 w 144"/>
                <a:gd name="T9" fmla="*/ 62 h 66"/>
                <a:gd name="T10" fmla="*/ 41 w 144"/>
                <a:gd name="T11" fmla="*/ 62 h 66"/>
                <a:gd name="T12" fmla="*/ 52 w 144"/>
                <a:gd name="T13" fmla="*/ 19 h 66"/>
                <a:gd name="T14" fmla="*/ 61 w 144"/>
                <a:gd name="T15" fmla="*/ 62 h 66"/>
                <a:gd name="T16" fmla="*/ 68 w 144"/>
                <a:gd name="T17" fmla="*/ 62 h 66"/>
                <a:gd name="T18" fmla="*/ 78 w 144"/>
                <a:gd name="T19" fmla="*/ 35 h 66"/>
                <a:gd name="T20" fmla="*/ 87 w 144"/>
                <a:gd name="T21" fmla="*/ 62 h 66"/>
                <a:gd name="T22" fmla="*/ 94 w 144"/>
                <a:gd name="T23" fmla="*/ 63 h 66"/>
                <a:gd name="T24" fmla="*/ 99 w 144"/>
                <a:gd name="T25" fmla="*/ 52 h 66"/>
                <a:gd name="T26" fmla="*/ 103 w 144"/>
                <a:gd name="T27" fmla="*/ 62 h 66"/>
                <a:gd name="T28" fmla="*/ 107 w 144"/>
                <a:gd name="T29" fmla="*/ 65 h 66"/>
                <a:gd name="T30" fmla="*/ 139 w 144"/>
                <a:gd name="T31" fmla="*/ 65 h 66"/>
                <a:gd name="T32" fmla="*/ 139 w 144"/>
                <a:gd name="T33" fmla="*/ 58 h 66"/>
                <a:gd name="T34" fmla="*/ 111 w 144"/>
                <a:gd name="T35" fmla="*/ 58 h 66"/>
                <a:gd name="T36" fmla="*/ 109 w 144"/>
                <a:gd name="T37" fmla="*/ 58 h 66"/>
                <a:gd name="T38" fmla="*/ 108 w 144"/>
                <a:gd name="T39" fmla="*/ 55 h 66"/>
                <a:gd name="T40" fmla="*/ 103 w 144"/>
                <a:gd name="T41" fmla="*/ 42 h 66"/>
                <a:gd name="T42" fmla="*/ 97 w 144"/>
                <a:gd name="T43" fmla="*/ 42 h 66"/>
                <a:gd name="T44" fmla="*/ 91 w 144"/>
                <a:gd name="T45" fmla="*/ 52 h 66"/>
                <a:gd name="T46" fmla="*/ 82 w 144"/>
                <a:gd name="T47" fmla="*/ 23 h 66"/>
                <a:gd name="T48" fmla="*/ 75 w 144"/>
                <a:gd name="T49" fmla="*/ 23 h 66"/>
                <a:gd name="T50" fmla="*/ 66 w 144"/>
                <a:gd name="T51" fmla="*/ 49 h 66"/>
                <a:gd name="T52" fmla="*/ 55 w 144"/>
                <a:gd name="T53" fmla="*/ 3 h 66"/>
                <a:gd name="T54" fmla="*/ 49 w 144"/>
                <a:gd name="T55" fmla="*/ 3 h 66"/>
                <a:gd name="T56" fmla="*/ 36 w 144"/>
                <a:gd name="T57" fmla="*/ 51 h 66"/>
                <a:gd name="T58" fmla="*/ 29 w 144"/>
                <a:gd name="T59" fmla="*/ 36 h 66"/>
                <a:gd name="T60" fmla="*/ 23 w 144"/>
                <a:gd name="T61" fmla="*/ 37 h 66"/>
                <a:gd name="T62" fmla="*/ 16 w 144"/>
                <a:gd name="T63" fmla="*/ 55 h 66"/>
                <a:gd name="T64" fmla="*/ 15 w 144"/>
                <a:gd name="T65" fmla="*/ 58 h 66"/>
                <a:gd name="T66" fmla="*/ 5 w 144"/>
                <a:gd name="T67" fmla="*/ 58 h 66"/>
                <a:gd name="T68" fmla="*/ 5 w 144"/>
                <a:gd name="T69" fmla="*/ 6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4" h="66">
                  <a:moveTo>
                    <a:pt x="5" y="65"/>
                  </a:moveTo>
                  <a:cubicBezTo>
                    <a:pt x="9" y="65"/>
                    <a:pt x="13" y="65"/>
                    <a:pt x="17" y="65"/>
                  </a:cubicBezTo>
                  <a:cubicBezTo>
                    <a:pt x="19" y="65"/>
                    <a:pt x="20" y="64"/>
                    <a:pt x="21" y="62"/>
                  </a:cubicBezTo>
                  <a:cubicBezTo>
                    <a:pt x="23" y="57"/>
                    <a:pt x="25" y="52"/>
                    <a:pt x="27" y="47"/>
                  </a:cubicBezTo>
                  <a:cubicBezTo>
                    <a:pt x="29" y="52"/>
                    <a:pt x="32" y="57"/>
                    <a:pt x="34" y="62"/>
                  </a:cubicBezTo>
                  <a:cubicBezTo>
                    <a:pt x="36" y="65"/>
                    <a:pt x="40" y="64"/>
                    <a:pt x="41" y="62"/>
                  </a:cubicBezTo>
                  <a:cubicBezTo>
                    <a:pt x="44" y="47"/>
                    <a:pt x="48" y="33"/>
                    <a:pt x="52" y="19"/>
                  </a:cubicBezTo>
                  <a:cubicBezTo>
                    <a:pt x="55" y="33"/>
                    <a:pt x="58" y="48"/>
                    <a:pt x="61" y="62"/>
                  </a:cubicBezTo>
                  <a:cubicBezTo>
                    <a:pt x="62" y="66"/>
                    <a:pt x="67" y="65"/>
                    <a:pt x="68" y="62"/>
                  </a:cubicBezTo>
                  <a:cubicBezTo>
                    <a:pt x="71" y="53"/>
                    <a:pt x="75" y="44"/>
                    <a:pt x="78" y="35"/>
                  </a:cubicBezTo>
                  <a:cubicBezTo>
                    <a:pt x="81" y="44"/>
                    <a:pt x="84" y="53"/>
                    <a:pt x="87" y="62"/>
                  </a:cubicBezTo>
                  <a:cubicBezTo>
                    <a:pt x="88" y="65"/>
                    <a:pt x="92" y="65"/>
                    <a:pt x="94" y="63"/>
                  </a:cubicBezTo>
                  <a:cubicBezTo>
                    <a:pt x="95" y="59"/>
                    <a:pt x="97" y="55"/>
                    <a:pt x="99" y="52"/>
                  </a:cubicBezTo>
                  <a:cubicBezTo>
                    <a:pt x="101" y="55"/>
                    <a:pt x="102" y="59"/>
                    <a:pt x="103" y="62"/>
                  </a:cubicBezTo>
                  <a:cubicBezTo>
                    <a:pt x="104" y="64"/>
                    <a:pt x="105" y="65"/>
                    <a:pt x="107" y="65"/>
                  </a:cubicBezTo>
                  <a:cubicBezTo>
                    <a:pt x="118" y="65"/>
                    <a:pt x="128" y="65"/>
                    <a:pt x="139" y="65"/>
                  </a:cubicBezTo>
                  <a:cubicBezTo>
                    <a:pt x="144" y="65"/>
                    <a:pt x="144" y="58"/>
                    <a:pt x="139" y="58"/>
                  </a:cubicBezTo>
                  <a:cubicBezTo>
                    <a:pt x="130" y="58"/>
                    <a:pt x="120" y="58"/>
                    <a:pt x="111" y="58"/>
                  </a:cubicBezTo>
                  <a:cubicBezTo>
                    <a:pt x="110" y="58"/>
                    <a:pt x="109" y="58"/>
                    <a:pt x="109" y="58"/>
                  </a:cubicBezTo>
                  <a:cubicBezTo>
                    <a:pt x="109" y="57"/>
                    <a:pt x="108" y="56"/>
                    <a:pt x="108" y="55"/>
                  </a:cubicBezTo>
                  <a:cubicBezTo>
                    <a:pt x="106" y="51"/>
                    <a:pt x="105" y="47"/>
                    <a:pt x="103" y="42"/>
                  </a:cubicBezTo>
                  <a:cubicBezTo>
                    <a:pt x="102" y="40"/>
                    <a:pt x="98" y="39"/>
                    <a:pt x="97" y="42"/>
                  </a:cubicBezTo>
                  <a:cubicBezTo>
                    <a:pt x="95" y="45"/>
                    <a:pt x="93" y="49"/>
                    <a:pt x="91" y="52"/>
                  </a:cubicBezTo>
                  <a:cubicBezTo>
                    <a:pt x="88" y="42"/>
                    <a:pt x="85" y="33"/>
                    <a:pt x="82" y="23"/>
                  </a:cubicBezTo>
                  <a:cubicBezTo>
                    <a:pt x="81" y="20"/>
                    <a:pt x="77" y="20"/>
                    <a:pt x="75" y="23"/>
                  </a:cubicBezTo>
                  <a:cubicBezTo>
                    <a:pt x="72" y="32"/>
                    <a:pt x="69" y="41"/>
                    <a:pt x="66" y="49"/>
                  </a:cubicBezTo>
                  <a:cubicBezTo>
                    <a:pt x="62" y="34"/>
                    <a:pt x="59" y="18"/>
                    <a:pt x="55" y="3"/>
                  </a:cubicBezTo>
                  <a:cubicBezTo>
                    <a:pt x="55" y="0"/>
                    <a:pt x="50" y="0"/>
                    <a:pt x="49" y="3"/>
                  </a:cubicBezTo>
                  <a:cubicBezTo>
                    <a:pt x="45" y="19"/>
                    <a:pt x="40" y="35"/>
                    <a:pt x="36" y="51"/>
                  </a:cubicBezTo>
                  <a:cubicBezTo>
                    <a:pt x="34" y="46"/>
                    <a:pt x="32" y="41"/>
                    <a:pt x="29" y="36"/>
                  </a:cubicBezTo>
                  <a:cubicBezTo>
                    <a:pt x="28" y="33"/>
                    <a:pt x="24" y="35"/>
                    <a:pt x="23" y="37"/>
                  </a:cubicBezTo>
                  <a:cubicBezTo>
                    <a:pt x="21" y="43"/>
                    <a:pt x="18" y="49"/>
                    <a:pt x="16" y="55"/>
                  </a:cubicBezTo>
                  <a:cubicBezTo>
                    <a:pt x="15" y="56"/>
                    <a:pt x="15" y="57"/>
                    <a:pt x="15" y="58"/>
                  </a:cubicBezTo>
                  <a:cubicBezTo>
                    <a:pt x="11" y="58"/>
                    <a:pt x="8" y="58"/>
                    <a:pt x="5" y="58"/>
                  </a:cubicBezTo>
                  <a:cubicBezTo>
                    <a:pt x="0" y="58"/>
                    <a:pt x="0" y="65"/>
                    <a:pt x="5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36"/>
            <p:cNvSpPr>
              <a:spLocks noEditPoints="1"/>
            </p:cNvSpPr>
            <p:nvPr/>
          </p:nvSpPr>
          <p:spPr bwMode="auto">
            <a:xfrm>
              <a:off x="5862638" y="2513013"/>
              <a:ext cx="933450" cy="735012"/>
            </a:xfrm>
            <a:custGeom>
              <a:avLst/>
              <a:gdLst>
                <a:gd name="T0" fmla="*/ 0 w 588"/>
                <a:gd name="T1" fmla="*/ 0 h 463"/>
                <a:gd name="T2" fmla="*/ 0 w 588"/>
                <a:gd name="T3" fmla="*/ 386 h 463"/>
                <a:gd name="T4" fmla="*/ 211 w 588"/>
                <a:gd name="T5" fmla="*/ 386 h 463"/>
                <a:gd name="T6" fmla="*/ 211 w 588"/>
                <a:gd name="T7" fmla="*/ 463 h 463"/>
                <a:gd name="T8" fmla="*/ 368 w 588"/>
                <a:gd name="T9" fmla="*/ 463 h 463"/>
                <a:gd name="T10" fmla="*/ 368 w 588"/>
                <a:gd name="T11" fmla="*/ 386 h 463"/>
                <a:gd name="T12" fmla="*/ 588 w 588"/>
                <a:gd name="T13" fmla="*/ 386 h 463"/>
                <a:gd name="T14" fmla="*/ 588 w 588"/>
                <a:gd name="T15" fmla="*/ 0 h 463"/>
                <a:gd name="T16" fmla="*/ 0 w 588"/>
                <a:gd name="T17" fmla="*/ 0 h 463"/>
                <a:gd name="T18" fmla="*/ 529 w 588"/>
                <a:gd name="T19" fmla="*/ 327 h 463"/>
                <a:gd name="T20" fmla="*/ 59 w 588"/>
                <a:gd name="T21" fmla="*/ 327 h 463"/>
                <a:gd name="T22" fmla="*/ 59 w 588"/>
                <a:gd name="T23" fmla="*/ 59 h 463"/>
                <a:gd name="T24" fmla="*/ 529 w 588"/>
                <a:gd name="T25" fmla="*/ 59 h 463"/>
                <a:gd name="T26" fmla="*/ 529 w 588"/>
                <a:gd name="T27" fmla="*/ 327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8" h="463">
                  <a:moveTo>
                    <a:pt x="0" y="0"/>
                  </a:moveTo>
                  <a:lnTo>
                    <a:pt x="0" y="386"/>
                  </a:lnTo>
                  <a:lnTo>
                    <a:pt x="211" y="386"/>
                  </a:lnTo>
                  <a:lnTo>
                    <a:pt x="211" y="463"/>
                  </a:lnTo>
                  <a:lnTo>
                    <a:pt x="368" y="463"/>
                  </a:lnTo>
                  <a:lnTo>
                    <a:pt x="368" y="386"/>
                  </a:lnTo>
                  <a:lnTo>
                    <a:pt x="588" y="386"/>
                  </a:lnTo>
                  <a:lnTo>
                    <a:pt x="588" y="0"/>
                  </a:lnTo>
                  <a:lnTo>
                    <a:pt x="0" y="0"/>
                  </a:lnTo>
                  <a:close/>
                  <a:moveTo>
                    <a:pt x="529" y="327"/>
                  </a:moveTo>
                  <a:lnTo>
                    <a:pt x="59" y="327"/>
                  </a:lnTo>
                  <a:lnTo>
                    <a:pt x="59" y="59"/>
                  </a:lnTo>
                  <a:lnTo>
                    <a:pt x="529" y="59"/>
                  </a:lnTo>
                  <a:lnTo>
                    <a:pt x="529" y="3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Rectangle 37"/>
            <p:cNvSpPr>
              <a:spLocks noChangeArrowheads="1"/>
            </p:cNvSpPr>
            <p:nvPr/>
          </p:nvSpPr>
          <p:spPr bwMode="auto">
            <a:xfrm>
              <a:off x="6061075" y="3252788"/>
              <a:ext cx="522288" cy="2381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4342689" y="1356724"/>
            <a:ext cx="296118" cy="273620"/>
          </a:xfrm>
          <a:custGeom>
            <a:avLst/>
            <a:gdLst>
              <a:gd name="T0" fmla="*/ 634 w 658"/>
              <a:gd name="T1" fmla="*/ 432 h 606"/>
              <a:gd name="T2" fmla="*/ 594 w 658"/>
              <a:gd name="T3" fmla="*/ 432 h 606"/>
              <a:gd name="T4" fmla="*/ 594 w 658"/>
              <a:gd name="T5" fmla="*/ 354 h 606"/>
              <a:gd name="T6" fmla="*/ 570 w 658"/>
              <a:gd name="T7" fmla="*/ 330 h 606"/>
              <a:gd name="T8" fmla="*/ 353 w 658"/>
              <a:gd name="T9" fmla="*/ 330 h 606"/>
              <a:gd name="T10" fmla="*/ 353 w 658"/>
              <a:gd name="T11" fmla="*/ 238 h 606"/>
              <a:gd name="T12" fmla="*/ 491 w 658"/>
              <a:gd name="T13" fmla="*/ 238 h 606"/>
              <a:gd name="T14" fmla="*/ 515 w 658"/>
              <a:gd name="T15" fmla="*/ 214 h 606"/>
              <a:gd name="T16" fmla="*/ 515 w 658"/>
              <a:gd name="T17" fmla="*/ 24 h 606"/>
              <a:gd name="T18" fmla="*/ 491 w 658"/>
              <a:gd name="T19" fmla="*/ 0 h 606"/>
              <a:gd name="T20" fmla="*/ 166 w 658"/>
              <a:gd name="T21" fmla="*/ 0 h 606"/>
              <a:gd name="T22" fmla="*/ 142 w 658"/>
              <a:gd name="T23" fmla="*/ 24 h 606"/>
              <a:gd name="T24" fmla="*/ 142 w 658"/>
              <a:gd name="T25" fmla="*/ 214 h 606"/>
              <a:gd name="T26" fmla="*/ 166 w 658"/>
              <a:gd name="T27" fmla="*/ 238 h 606"/>
              <a:gd name="T28" fmla="*/ 305 w 658"/>
              <a:gd name="T29" fmla="*/ 238 h 606"/>
              <a:gd name="T30" fmla="*/ 305 w 658"/>
              <a:gd name="T31" fmla="*/ 330 h 606"/>
              <a:gd name="T32" fmla="*/ 87 w 658"/>
              <a:gd name="T33" fmla="*/ 330 h 606"/>
              <a:gd name="T34" fmla="*/ 63 w 658"/>
              <a:gd name="T35" fmla="*/ 354 h 606"/>
              <a:gd name="T36" fmla="*/ 63 w 658"/>
              <a:gd name="T37" fmla="*/ 432 h 606"/>
              <a:gd name="T38" fmla="*/ 24 w 658"/>
              <a:gd name="T39" fmla="*/ 432 h 606"/>
              <a:gd name="T40" fmla="*/ 0 w 658"/>
              <a:gd name="T41" fmla="*/ 456 h 606"/>
              <a:gd name="T42" fmla="*/ 0 w 658"/>
              <a:gd name="T43" fmla="*/ 582 h 606"/>
              <a:gd name="T44" fmla="*/ 24 w 658"/>
              <a:gd name="T45" fmla="*/ 606 h 606"/>
              <a:gd name="T46" fmla="*/ 150 w 658"/>
              <a:gd name="T47" fmla="*/ 606 h 606"/>
              <a:gd name="T48" fmla="*/ 174 w 658"/>
              <a:gd name="T49" fmla="*/ 582 h 606"/>
              <a:gd name="T50" fmla="*/ 174 w 658"/>
              <a:gd name="T51" fmla="*/ 456 h 606"/>
              <a:gd name="T52" fmla="*/ 150 w 658"/>
              <a:gd name="T53" fmla="*/ 432 h 606"/>
              <a:gd name="T54" fmla="*/ 111 w 658"/>
              <a:gd name="T55" fmla="*/ 432 h 606"/>
              <a:gd name="T56" fmla="*/ 111 w 658"/>
              <a:gd name="T57" fmla="*/ 378 h 606"/>
              <a:gd name="T58" fmla="*/ 305 w 658"/>
              <a:gd name="T59" fmla="*/ 378 h 606"/>
              <a:gd name="T60" fmla="*/ 305 w 658"/>
              <a:gd name="T61" fmla="*/ 432 h 606"/>
              <a:gd name="T62" fmla="*/ 266 w 658"/>
              <a:gd name="T63" fmla="*/ 432 h 606"/>
              <a:gd name="T64" fmla="*/ 242 w 658"/>
              <a:gd name="T65" fmla="*/ 456 h 606"/>
              <a:gd name="T66" fmla="*/ 242 w 658"/>
              <a:gd name="T67" fmla="*/ 582 h 606"/>
              <a:gd name="T68" fmla="*/ 266 w 658"/>
              <a:gd name="T69" fmla="*/ 606 h 606"/>
              <a:gd name="T70" fmla="*/ 392 w 658"/>
              <a:gd name="T71" fmla="*/ 606 h 606"/>
              <a:gd name="T72" fmla="*/ 416 w 658"/>
              <a:gd name="T73" fmla="*/ 582 h 606"/>
              <a:gd name="T74" fmla="*/ 416 w 658"/>
              <a:gd name="T75" fmla="*/ 456 h 606"/>
              <a:gd name="T76" fmla="*/ 392 w 658"/>
              <a:gd name="T77" fmla="*/ 432 h 606"/>
              <a:gd name="T78" fmla="*/ 353 w 658"/>
              <a:gd name="T79" fmla="*/ 432 h 606"/>
              <a:gd name="T80" fmla="*/ 353 w 658"/>
              <a:gd name="T81" fmla="*/ 378 h 606"/>
              <a:gd name="T82" fmla="*/ 546 w 658"/>
              <a:gd name="T83" fmla="*/ 378 h 606"/>
              <a:gd name="T84" fmla="*/ 546 w 658"/>
              <a:gd name="T85" fmla="*/ 432 h 606"/>
              <a:gd name="T86" fmla="*/ 507 w 658"/>
              <a:gd name="T87" fmla="*/ 432 h 606"/>
              <a:gd name="T88" fmla="*/ 483 w 658"/>
              <a:gd name="T89" fmla="*/ 456 h 606"/>
              <a:gd name="T90" fmla="*/ 483 w 658"/>
              <a:gd name="T91" fmla="*/ 582 h 606"/>
              <a:gd name="T92" fmla="*/ 507 w 658"/>
              <a:gd name="T93" fmla="*/ 606 h 606"/>
              <a:gd name="T94" fmla="*/ 634 w 658"/>
              <a:gd name="T95" fmla="*/ 606 h 606"/>
              <a:gd name="T96" fmla="*/ 658 w 658"/>
              <a:gd name="T97" fmla="*/ 582 h 606"/>
              <a:gd name="T98" fmla="*/ 658 w 658"/>
              <a:gd name="T99" fmla="*/ 456 h 606"/>
              <a:gd name="T100" fmla="*/ 634 w 658"/>
              <a:gd name="T101" fmla="*/ 432 h 606"/>
              <a:gd name="T102" fmla="*/ 634 w 658"/>
              <a:gd name="T103" fmla="*/ 432 h 606"/>
              <a:gd name="T104" fmla="*/ 634 w 658"/>
              <a:gd name="T105" fmla="*/ 43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58" h="606">
                <a:moveTo>
                  <a:pt x="634" y="432"/>
                </a:moveTo>
                <a:cubicBezTo>
                  <a:pt x="594" y="432"/>
                  <a:pt x="594" y="432"/>
                  <a:pt x="594" y="432"/>
                </a:cubicBezTo>
                <a:cubicBezTo>
                  <a:pt x="594" y="354"/>
                  <a:pt x="594" y="354"/>
                  <a:pt x="594" y="354"/>
                </a:cubicBezTo>
                <a:cubicBezTo>
                  <a:pt x="594" y="341"/>
                  <a:pt x="584" y="330"/>
                  <a:pt x="570" y="330"/>
                </a:cubicBezTo>
                <a:cubicBezTo>
                  <a:pt x="353" y="330"/>
                  <a:pt x="353" y="330"/>
                  <a:pt x="353" y="330"/>
                </a:cubicBezTo>
                <a:cubicBezTo>
                  <a:pt x="353" y="238"/>
                  <a:pt x="353" y="238"/>
                  <a:pt x="353" y="238"/>
                </a:cubicBezTo>
                <a:cubicBezTo>
                  <a:pt x="491" y="238"/>
                  <a:pt x="491" y="238"/>
                  <a:pt x="491" y="238"/>
                </a:cubicBezTo>
                <a:cubicBezTo>
                  <a:pt x="504" y="238"/>
                  <a:pt x="515" y="228"/>
                  <a:pt x="515" y="214"/>
                </a:cubicBezTo>
                <a:cubicBezTo>
                  <a:pt x="515" y="24"/>
                  <a:pt x="515" y="24"/>
                  <a:pt x="515" y="24"/>
                </a:cubicBezTo>
                <a:cubicBezTo>
                  <a:pt x="515" y="11"/>
                  <a:pt x="504" y="0"/>
                  <a:pt x="491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53" y="0"/>
                  <a:pt x="142" y="11"/>
                  <a:pt x="142" y="24"/>
                </a:cubicBezTo>
                <a:cubicBezTo>
                  <a:pt x="142" y="214"/>
                  <a:pt x="142" y="214"/>
                  <a:pt x="142" y="214"/>
                </a:cubicBezTo>
                <a:cubicBezTo>
                  <a:pt x="142" y="228"/>
                  <a:pt x="153" y="238"/>
                  <a:pt x="166" y="238"/>
                </a:cubicBezTo>
                <a:cubicBezTo>
                  <a:pt x="305" y="238"/>
                  <a:pt x="305" y="238"/>
                  <a:pt x="305" y="238"/>
                </a:cubicBezTo>
                <a:cubicBezTo>
                  <a:pt x="305" y="330"/>
                  <a:pt x="305" y="330"/>
                  <a:pt x="305" y="330"/>
                </a:cubicBezTo>
                <a:cubicBezTo>
                  <a:pt x="87" y="330"/>
                  <a:pt x="87" y="330"/>
                  <a:pt x="87" y="330"/>
                </a:cubicBezTo>
                <a:cubicBezTo>
                  <a:pt x="74" y="330"/>
                  <a:pt x="63" y="341"/>
                  <a:pt x="63" y="354"/>
                </a:cubicBezTo>
                <a:cubicBezTo>
                  <a:pt x="63" y="432"/>
                  <a:pt x="63" y="432"/>
                  <a:pt x="63" y="432"/>
                </a:cubicBezTo>
                <a:cubicBezTo>
                  <a:pt x="24" y="432"/>
                  <a:pt x="24" y="432"/>
                  <a:pt x="24" y="432"/>
                </a:cubicBezTo>
                <a:cubicBezTo>
                  <a:pt x="11" y="432"/>
                  <a:pt x="0" y="443"/>
                  <a:pt x="0" y="456"/>
                </a:cubicBezTo>
                <a:cubicBezTo>
                  <a:pt x="0" y="582"/>
                  <a:pt x="0" y="582"/>
                  <a:pt x="0" y="582"/>
                </a:cubicBezTo>
                <a:cubicBezTo>
                  <a:pt x="0" y="596"/>
                  <a:pt x="11" y="606"/>
                  <a:pt x="24" y="606"/>
                </a:cubicBezTo>
                <a:cubicBezTo>
                  <a:pt x="150" y="606"/>
                  <a:pt x="150" y="606"/>
                  <a:pt x="150" y="606"/>
                </a:cubicBezTo>
                <a:cubicBezTo>
                  <a:pt x="164" y="606"/>
                  <a:pt x="174" y="596"/>
                  <a:pt x="174" y="582"/>
                </a:cubicBezTo>
                <a:cubicBezTo>
                  <a:pt x="174" y="456"/>
                  <a:pt x="174" y="456"/>
                  <a:pt x="174" y="456"/>
                </a:cubicBezTo>
                <a:cubicBezTo>
                  <a:pt x="174" y="443"/>
                  <a:pt x="164" y="432"/>
                  <a:pt x="150" y="432"/>
                </a:cubicBezTo>
                <a:cubicBezTo>
                  <a:pt x="111" y="432"/>
                  <a:pt x="111" y="432"/>
                  <a:pt x="111" y="432"/>
                </a:cubicBezTo>
                <a:cubicBezTo>
                  <a:pt x="111" y="378"/>
                  <a:pt x="111" y="378"/>
                  <a:pt x="111" y="378"/>
                </a:cubicBezTo>
                <a:cubicBezTo>
                  <a:pt x="305" y="378"/>
                  <a:pt x="305" y="378"/>
                  <a:pt x="305" y="378"/>
                </a:cubicBezTo>
                <a:cubicBezTo>
                  <a:pt x="305" y="432"/>
                  <a:pt x="305" y="432"/>
                  <a:pt x="305" y="432"/>
                </a:cubicBezTo>
                <a:cubicBezTo>
                  <a:pt x="266" y="432"/>
                  <a:pt x="266" y="432"/>
                  <a:pt x="266" y="432"/>
                </a:cubicBezTo>
                <a:cubicBezTo>
                  <a:pt x="252" y="432"/>
                  <a:pt x="242" y="443"/>
                  <a:pt x="242" y="456"/>
                </a:cubicBezTo>
                <a:cubicBezTo>
                  <a:pt x="242" y="582"/>
                  <a:pt x="242" y="582"/>
                  <a:pt x="242" y="582"/>
                </a:cubicBezTo>
                <a:cubicBezTo>
                  <a:pt x="242" y="596"/>
                  <a:pt x="252" y="606"/>
                  <a:pt x="266" y="606"/>
                </a:cubicBezTo>
                <a:cubicBezTo>
                  <a:pt x="392" y="606"/>
                  <a:pt x="392" y="606"/>
                  <a:pt x="392" y="606"/>
                </a:cubicBezTo>
                <a:cubicBezTo>
                  <a:pt x="405" y="606"/>
                  <a:pt x="416" y="596"/>
                  <a:pt x="416" y="582"/>
                </a:cubicBezTo>
                <a:cubicBezTo>
                  <a:pt x="416" y="456"/>
                  <a:pt x="416" y="456"/>
                  <a:pt x="416" y="456"/>
                </a:cubicBezTo>
                <a:cubicBezTo>
                  <a:pt x="416" y="443"/>
                  <a:pt x="405" y="432"/>
                  <a:pt x="392" y="432"/>
                </a:cubicBezTo>
                <a:cubicBezTo>
                  <a:pt x="353" y="432"/>
                  <a:pt x="353" y="432"/>
                  <a:pt x="353" y="432"/>
                </a:cubicBezTo>
                <a:cubicBezTo>
                  <a:pt x="353" y="378"/>
                  <a:pt x="353" y="378"/>
                  <a:pt x="353" y="378"/>
                </a:cubicBezTo>
                <a:cubicBezTo>
                  <a:pt x="546" y="378"/>
                  <a:pt x="546" y="378"/>
                  <a:pt x="546" y="378"/>
                </a:cubicBezTo>
                <a:cubicBezTo>
                  <a:pt x="546" y="432"/>
                  <a:pt x="546" y="432"/>
                  <a:pt x="546" y="432"/>
                </a:cubicBezTo>
                <a:cubicBezTo>
                  <a:pt x="507" y="432"/>
                  <a:pt x="507" y="432"/>
                  <a:pt x="507" y="432"/>
                </a:cubicBezTo>
                <a:cubicBezTo>
                  <a:pt x="494" y="432"/>
                  <a:pt x="483" y="443"/>
                  <a:pt x="483" y="456"/>
                </a:cubicBezTo>
                <a:cubicBezTo>
                  <a:pt x="483" y="582"/>
                  <a:pt x="483" y="582"/>
                  <a:pt x="483" y="582"/>
                </a:cubicBezTo>
                <a:cubicBezTo>
                  <a:pt x="483" y="596"/>
                  <a:pt x="494" y="606"/>
                  <a:pt x="507" y="606"/>
                </a:cubicBezTo>
                <a:cubicBezTo>
                  <a:pt x="634" y="606"/>
                  <a:pt x="634" y="606"/>
                  <a:pt x="634" y="606"/>
                </a:cubicBezTo>
                <a:cubicBezTo>
                  <a:pt x="647" y="606"/>
                  <a:pt x="658" y="596"/>
                  <a:pt x="658" y="582"/>
                </a:cubicBezTo>
                <a:cubicBezTo>
                  <a:pt x="658" y="456"/>
                  <a:pt x="658" y="456"/>
                  <a:pt x="658" y="456"/>
                </a:cubicBezTo>
                <a:cubicBezTo>
                  <a:pt x="658" y="443"/>
                  <a:pt x="647" y="432"/>
                  <a:pt x="634" y="432"/>
                </a:cubicBezTo>
                <a:close/>
                <a:moveTo>
                  <a:pt x="634" y="432"/>
                </a:moveTo>
                <a:cubicBezTo>
                  <a:pt x="634" y="432"/>
                  <a:pt x="634" y="432"/>
                  <a:pt x="634" y="43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14858113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Typical Enterprise SD-WAN TopologY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843723"/>
            <a:ext cx="272840" cy="2158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66993" y="3656677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3013274"/>
            <a:ext cx="272840" cy="21584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66993" y="2826228"/>
            <a:ext cx="1411726" cy="736325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3545515"/>
            <a:ext cx="1341811" cy="5053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798" y="2843926"/>
            <a:ext cx="1341811" cy="5053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24" y="2131132"/>
            <a:ext cx="1341811" cy="5053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491" y="2203757"/>
            <a:ext cx="272840" cy="21584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366993" y="2016710"/>
            <a:ext cx="1411726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3679" y="3719839"/>
            <a:ext cx="82451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Sify MPLS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03675" y="2944940"/>
            <a:ext cx="766808" cy="460189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3</a:t>
            </a:r>
            <a:r>
              <a:rPr lang="en-US" sz="1200" baseline="30000" dirty="0">
                <a:solidFill>
                  <a:srgbClr val="595959"/>
                </a:solidFill>
                <a:cs typeface="Segoe UI" panose="020B0502040204020203" pitchFamily="34" charset="0"/>
              </a:rPr>
              <a:t>rd</a:t>
            </a:r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 party</a:t>
            </a:r>
          </a:p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170012" y="2327142"/>
            <a:ext cx="739556" cy="275523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defTabSz="685800"/>
            <a:r>
              <a:rPr lang="en-US" sz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496785" y="2005584"/>
            <a:ext cx="2151201" cy="23986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7180" y="4390920"/>
            <a:ext cx="1562606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Regional offices/Branches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367017" y="4387032"/>
            <a:ext cx="2360852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Multi-provider transport network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2921961"/>
            <a:ext cx="272840" cy="215848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5387462" y="273673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036" y="3840791"/>
            <a:ext cx="272840" cy="215848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5387462" y="3655569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7259486" y="3588797"/>
            <a:ext cx="541206" cy="218916"/>
            <a:chOff x="1933074" y="2029326"/>
            <a:chExt cx="561473" cy="272716"/>
          </a:xfrm>
        </p:grpSpPr>
        <p:sp>
          <p:nvSpPr>
            <p:cNvPr id="80" name="Rectangle 79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2037361" y="2029550"/>
              <a:ext cx="35289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SAP</a:t>
              </a:r>
            </a:p>
          </p:txBody>
        </p:sp>
      </p:grpSp>
      <p:sp>
        <p:nvSpPr>
          <p:cNvPr id="77" name="Rectangle 76"/>
          <p:cNvSpPr/>
          <p:nvPr/>
        </p:nvSpPr>
        <p:spPr>
          <a:xfrm>
            <a:off x="7145246" y="3515418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7275643" y="3881762"/>
            <a:ext cx="541206" cy="218916"/>
            <a:chOff x="1933074" y="2029326"/>
            <a:chExt cx="561473" cy="272716"/>
          </a:xfrm>
        </p:grpSpPr>
        <p:sp>
          <p:nvSpPr>
            <p:cNvPr id="83" name="Rectangle 82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035694" y="2029550"/>
              <a:ext cx="356221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ERP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853607" y="3594119"/>
            <a:ext cx="541205" cy="218916"/>
            <a:chOff x="1933074" y="2029326"/>
            <a:chExt cx="561473" cy="272716"/>
          </a:xfrm>
        </p:grpSpPr>
        <p:sp>
          <p:nvSpPr>
            <p:cNvPr id="86" name="Rectangle 85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026549" y="2029550"/>
              <a:ext cx="37451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CRM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50218" y="2431927"/>
            <a:ext cx="541206" cy="218916"/>
            <a:chOff x="1933074" y="2029326"/>
            <a:chExt cx="561473" cy="272716"/>
          </a:xfrm>
        </p:grpSpPr>
        <p:sp>
          <p:nvSpPr>
            <p:cNvPr id="92" name="Rectangle 9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003269" y="2029550"/>
              <a:ext cx="42107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O365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844869" y="2431932"/>
            <a:ext cx="541206" cy="218916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826769" y="2459589"/>
            <a:ext cx="577401" cy="16504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Skype for </a:t>
            </a:r>
          </a:p>
          <a:p>
            <a:pPr algn="ctr" defTabSz="685800"/>
            <a:r>
              <a:rPr lang="en-US" sz="650" b="1" dirty="0">
                <a:solidFill>
                  <a:prstClr val="white"/>
                </a:solidFill>
                <a:cs typeface="Segoe UI" panose="020B0502040204020203" pitchFamily="34" charset="0"/>
              </a:rPr>
              <a:t>business</a:t>
            </a:r>
          </a:p>
        </p:txBody>
      </p:sp>
      <p:grpSp>
        <p:nvGrpSpPr>
          <p:cNvPr id="97" name="Group 96"/>
          <p:cNvGrpSpPr/>
          <p:nvPr/>
        </p:nvGrpSpPr>
        <p:grpSpPr>
          <a:xfrm>
            <a:off x="7203675" y="2719094"/>
            <a:ext cx="617478" cy="218916"/>
            <a:chOff x="1893508" y="2029326"/>
            <a:chExt cx="640600" cy="272716"/>
          </a:xfrm>
        </p:grpSpPr>
        <p:sp>
          <p:nvSpPr>
            <p:cNvPr id="98" name="Rectangle 9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893508" y="2029550"/>
              <a:ext cx="640600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Salesforce</a:t>
              </a: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842310" y="2719094"/>
            <a:ext cx="541206" cy="218916"/>
            <a:chOff x="1933074" y="2029326"/>
            <a:chExt cx="561473" cy="272716"/>
          </a:xfrm>
        </p:grpSpPr>
        <p:sp>
          <p:nvSpPr>
            <p:cNvPr id="101" name="Rectangle 10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975833" y="2029550"/>
              <a:ext cx="475959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Oracle</a:t>
              </a:r>
            </a:p>
          </p:txBody>
        </p:sp>
      </p:grpSp>
      <p:sp>
        <p:nvSpPr>
          <p:cNvPr id="103" name="Rectangle 102"/>
          <p:cNvSpPr/>
          <p:nvPr/>
        </p:nvSpPr>
        <p:spPr>
          <a:xfrm>
            <a:off x="7145246" y="2381354"/>
            <a:ext cx="1371972" cy="851965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7265301" y="2966652"/>
            <a:ext cx="541205" cy="218916"/>
            <a:chOff x="1933074" y="2029326"/>
            <a:chExt cx="561473" cy="272716"/>
          </a:xfrm>
        </p:grpSpPr>
        <p:sp>
          <p:nvSpPr>
            <p:cNvPr id="105" name="Rectangle 10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70841" y="2029550"/>
              <a:ext cx="485938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Webex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245098" y="1570721"/>
            <a:ext cx="541206" cy="218916"/>
            <a:chOff x="1933074" y="2029326"/>
            <a:chExt cx="561473" cy="272716"/>
          </a:xfrm>
        </p:grpSpPr>
        <p:sp>
          <p:nvSpPr>
            <p:cNvPr id="108" name="Rectangle 107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969176" y="2029550"/>
              <a:ext cx="489265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Google</a:t>
              </a:r>
            </a:p>
          </p:txBody>
        </p:sp>
      </p:grpSp>
      <p:sp>
        <p:nvSpPr>
          <p:cNvPr id="110" name="Rectangle 109"/>
          <p:cNvSpPr/>
          <p:nvPr/>
        </p:nvSpPr>
        <p:spPr>
          <a:xfrm>
            <a:off x="7130861" y="1497340"/>
            <a:ext cx="1371972" cy="639271"/>
          </a:xfrm>
          <a:prstGeom prst="rect">
            <a:avLst/>
          </a:prstGeom>
          <a:noFill/>
          <a:ln>
            <a:solidFill>
              <a:srgbClr val="B2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grpSp>
        <p:nvGrpSpPr>
          <p:cNvPr id="111" name="Group 110"/>
          <p:cNvGrpSpPr/>
          <p:nvPr/>
        </p:nvGrpSpPr>
        <p:grpSpPr>
          <a:xfrm>
            <a:off x="7174009" y="1863679"/>
            <a:ext cx="720918" cy="218915"/>
            <a:chOff x="1842562" y="2029326"/>
            <a:chExt cx="747916" cy="272716"/>
          </a:xfrm>
        </p:grpSpPr>
        <p:sp>
          <p:nvSpPr>
            <p:cNvPr id="112" name="Rectangle 111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42562" y="2035833"/>
              <a:ext cx="747916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68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Social media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839222" y="1576043"/>
            <a:ext cx="541205" cy="218916"/>
            <a:chOff x="1933074" y="2029326"/>
            <a:chExt cx="561473" cy="272716"/>
          </a:xfrm>
        </p:grpSpPr>
        <p:sp>
          <p:nvSpPr>
            <p:cNvPr id="115" name="Rectangle 114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935916" y="2029549"/>
              <a:ext cx="555787" cy="249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Youtube</a:t>
              </a:r>
            </a:p>
          </p:txBody>
        </p:sp>
      </p:grpSp>
      <p:sp>
        <p:nvSpPr>
          <p:cNvPr id="117" name="TextBox 116"/>
          <p:cNvSpPr txBox="1"/>
          <p:nvPr/>
        </p:nvSpPr>
        <p:spPr>
          <a:xfrm>
            <a:off x="7047549" y="4152531"/>
            <a:ext cx="1617977" cy="2293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On-premise Business apps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047549" y="3233498"/>
            <a:ext cx="1537852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based business apps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7394932" y="2118797"/>
            <a:ext cx="872606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Internet apps</a:t>
            </a:r>
          </a:p>
        </p:txBody>
      </p:sp>
      <p:grpSp>
        <p:nvGrpSpPr>
          <p:cNvPr id="120" name="Group 119"/>
          <p:cNvGrpSpPr/>
          <p:nvPr/>
        </p:nvGrpSpPr>
        <p:grpSpPr>
          <a:xfrm>
            <a:off x="7789729" y="1856472"/>
            <a:ext cx="697172" cy="218915"/>
            <a:chOff x="1852171" y="2029326"/>
            <a:chExt cx="723280" cy="272716"/>
          </a:xfrm>
        </p:grpSpPr>
        <p:sp>
          <p:nvSpPr>
            <p:cNvPr id="121" name="Rectangle 120"/>
            <p:cNvSpPr/>
            <p:nvPr/>
          </p:nvSpPr>
          <p:spPr>
            <a:xfrm>
              <a:off x="1933074" y="2029326"/>
              <a:ext cx="561473" cy="272716"/>
            </a:xfrm>
            <a:prstGeom prst="rect">
              <a:avLst/>
            </a:prstGeom>
            <a:solidFill>
              <a:srgbClr val="8FB4E0"/>
            </a:solidFill>
            <a:ln w="127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852171" y="2036799"/>
              <a:ext cx="723280" cy="249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700" b="1" dirty="0">
                  <a:solidFill>
                    <a:prstClr val="white"/>
                  </a:solidFill>
                  <a:cs typeface="Segoe UI" panose="020B0502040204020203" pitchFamily="34" charset="0"/>
                </a:rPr>
                <a:t>File sharing</a:t>
              </a:r>
            </a:p>
          </p:txBody>
        </p:sp>
      </p:grpSp>
      <p:sp>
        <p:nvSpPr>
          <p:cNvPr id="129" name="Rectangle 128"/>
          <p:cNvSpPr/>
          <p:nvPr/>
        </p:nvSpPr>
        <p:spPr>
          <a:xfrm>
            <a:off x="5356198" y="1836795"/>
            <a:ext cx="1302485" cy="736326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244015" y="1508516"/>
            <a:ext cx="1564208" cy="367856"/>
          </a:xfrm>
          <a:prstGeom prst="rect">
            <a:avLst/>
          </a:prstGeom>
          <a:noFill/>
        </p:spPr>
        <p:txBody>
          <a:bodyPr wrap="squar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Cloud hosted – AWS, Azure, GCP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V="1">
            <a:off x="1467486" y="3918194"/>
            <a:ext cx="1384775" cy="270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>
            <a:off x="1423977" y="3335884"/>
            <a:ext cx="1428284" cy="575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1494083" y="2225846"/>
            <a:ext cx="1379862" cy="273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429988" y="2562544"/>
            <a:ext cx="1414367" cy="658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1463029" y="3024809"/>
            <a:ext cx="1389232" cy="201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/>
          <p:cNvCxnSpPr/>
          <p:nvPr/>
        </p:nvCxnSpPr>
        <p:spPr>
          <a:xfrm flipV="1">
            <a:off x="1463029" y="3222236"/>
            <a:ext cx="1389232" cy="6156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V="1">
            <a:off x="4191884" y="1962508"/>
            <a:ext cx="1346060" cy="54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 flipV="1">
            <a:off x="4166389" y="2327088"/>
            <a:ext cx="1409285" cy="891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/>
          <p:cNvCxnSpPr/>
          <p:nvPr/>
        </p:nvCxnSpPr>
        <p:spPr>
          <a:xfrm>
            <a:off x="4195868" y="2504321"/>
            <a:ext cx="1375116" cy="415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200766" y="2505356"/>
            <a:ext cx="1357378" cy="1338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4199078" y="2505356"/>
            <a:ext cx="1384561" cy="7757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/>
          <p:nvPr/>
        </p:nvCxnSpPr>
        <p:spPr>
          <a:xfrm>
            <a:off x="4173097" y="3915554"/>
            <a:ext cx="1410542" cy="29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4172648" y="3225898"/>
            <a:ext cx="1385493" cy="631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tangle 181"/>
          <p:cNvSpPr/>
          <p:nvPr/>
        </p:nvSpPr>
        <p:spPr>
          <a:xfrm>
            <a:off x="7013429" y="1451825"/>
            <a:ext cx="1735284" cy="297114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232687" y="4396251"/>
            <a:ext cx="1383964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Application eco-system</a:t>
            </a:r>
          </a:p>
        </p:txBody>
      </p:sp>
      <p:grpSp>
        <p:nvGrpSpPr>
          <p:cNvPr id="198" name="Group 197"/>
          <p:cNvGrpSpPr/>
          <p:nvPr/>
        </p:nvGrpSpPr>
        <p:grpSpPr>
          <a:xfrm>
            <a:off x="2287970" y="1179834"/>
            <a:ext cx="1374089" cy="572220"/>
            <a:chOff x="3436851" y="512340"/>
            <a:chExt cx="1311611" cy="716473"/>
          </a:xfrm>
        </p:grpSpPr>
        <p:grpSp>
          <p:nvGrpSpPr>
            <p:cNvPr id="185" name="Group 184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187" name="Rectangle 186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193" name="Rectangle 192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1944356" y="2033422"/>
                <a:ext cx="538906" cy="2504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grpSp>
        <p:nvGrpSpPr>
          <p:cNvPr id="199" name="Group 198"/>
          <p:cNvGrpSpPr/>
          <p:nvPr/>
        </p:nvGrpSpPr>
        <p:grpSpPr>
          <a:xfrm>
            <a:off x="3782038" y="1192265"/>
            <a:ext cx="1374089" cy="572220"/>
            <a:chOff x="3436851" y="512340"/>
            <a:chExt cx="1311611" cy="716473"/>
          </a:xfrm>
        </p:grpSpPr>
        <p:grpSp>
          <p:nvGrpSpPr>
            <p:cNvPr id="200" name="Group 199"/>
            <p:cNvGrpSpPr/>
            <p:nvPr/>
          </p:nvGrpSpPr>
          <p:grpSpPr>
            <a:xfrm>
              <a:off x="3820579" y="916512"/>
              <a:ext cx="584810" cy="272716"/>
              <a:chOff x="1921405" y="2029326"/>
              <a:chExt cx="584810" cy="272716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1921405" y="2033422"/>
                <a:ext cx="584810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Controller</a:t>
                </a:r>
              </a:p>
            </p:txBody>
          </p:sp>
        </p:grpSp>
        <p:sp>
          <p:nvSpPr>
            <p:cNvPr id="201" name="Rectangle 200"/>
            <p:cNvSpPr/>
            <p:nvPr/>
          </p:nvSpPr>
          <p:spPr>
            <a:xfrm>
              <a:off x="3436851" y="512340"/>
              <a:ext cx="1311611" cy="716473"/>
            </a:xfrm>
            <a:prstGeom prst="rect">
              <a:avLst/>
            </a:prstGeom>
            <a:noFill/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 dirty="0">
                <a:solidFill>
                  <a:prstClr val="white"/>
                </a:solidFill>
              </a:endParaRPr>
            </a:p>
          </p:txBody>
        </p:sp>
        <p:grpSp>
          <p:nvGrpSpPr>
            <p:cNvPr id="202" name="Group 201"/>
            <p:cNvGrpSpPr/>
            <p:nvPr/>
          </p:nvGrpSpPr>
          <p:grpSpPr>
            <a:xfrm>
              <a:off x="3538404" y="604211"/>
              <a:ext cx="561473" cy="272716"/>
              <a:chOff x="1933074" y="2029326"/>
              <a:chExt cx="561473" cy="272716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7" name="TextBox 206"/>
              <p:cNvSpPr txBox="1"/>
              <p:nvPr/>
            </p:nvSpPr>
            <p:spPr>
              <a:xfrm>
                <a:off x="1960421" y="2033422"/>
                <a:ext cx="506775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Director</a:t>
                </a:r>
              </a:p>
            </p:txBody>
          </p:sp>
        </p:grpSp>
        <p:grpSp>
          <p:nvGrpSpPr>
            <p:cNvPr id="203" name="Group 202"/>
            <p:cNvGrpSpPr/>
            <p:nvPr/>
          </p:nvGrpSpPr>
          <p:grpSpPr>
            <a:xfrm>
              <a:off x="4150463" y="611842"/>
              <a:ext cx="561473" cy="272716"/>
              <a:chOff x="1933074" y="2029326"/>
              <a:chExt cx="561473" cy="272716"/>
            </a:xfrm>
          </p:grpSpPr>
          <p:sp>
            <p:nvSpPr>
              <p:cNvPr id="204" name="Rectangle 203"/>
              <p:cNvSpPr/>
              <p:nvPr/>
            </p:nvSpPr>
            <p:spPr>
              <a:xfrm>
                <a:off x="1933074" y="2029326"/>
                <a:ext cx="561473" cy="272716"/>
              </a:xfrm>
              <a:prstGeom prst="rect">
                <a:avLst/>
              </a:prstGeom>
              <a:solidFill>
                <a:srgbClr val="8FB4E0"/>
              </a:solidFill>
              <a:ln w="127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n-US" sz="135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1944357" y="2033422"/>
                <a:ext cx="538906" cy="2504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800"/>
                <a:r>
                  <a:rPr lang="en-US" sz="700" b="1" dirty="0">
                    <a:solidFill>
                      <a:prstClr val="white"/>
                    </a:solidFill>
                    <a:cs typeface="Segoe UI" panose="020B0502040204020203" pitchFamily="34" charset="0"/>
                  </a:rPr>
                  <a:t>Analytics</a:t>
                </a:r>
              </a:p>
            </p:txBody>
          </p:sp>
        </p:grpSp>
      </p:grpSp>
      <p:cxnSp>
        <p:nvCxnSpPr>
          <p:cNvPr id="215" name="Straight Connector 214"/>
          <p:cNvCxnSpPr>
            <a:stCxn id="33" idx="3"/>
            <a:endCxn id="190" idx="2"/>
          </p:cNvCxnSpPr>
          <p:nvPr/>
        </p:nvCxnSpPr>
        <p:spPr>
          <a:xfrm flipV="1">
            <a:off x="1778719" y="1720439"/>
            <a:ext cx="1217592" cy="664434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33" idx="3"/>
            <a:endCxn id="209" idx="2"/>
          </p:cNvCxnSpPr>
          <p:nvPr/>
        </p:nvCxnSpPr>
        <p:spPr>
          <a:xfrm flipV="1">
            <a:off x="1778719" y="1718388"/>
            <a:ext cx="2711660" cy="66648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>
            <a:stCxn id="21" idx="3"/>
            <a:endCxn id="190" idx="2"/>
          </p:cNvCxnSpPr>
          <p:nvPr/>
        </p:nvCxnSpPr>
        <p:spPr>
          <a:xfrm flipV="1">
            <a:off x="1778719" y="1720439"/>
            <a:ext cx="1217592" cy="147395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21" idx="3"/>
            <a:endCxn id="209" idx="2"/>
          </p:cNvCxnSpPr>
          <p:nvPr/>
        </p:nvCxnSpPr>
        <p:spPr>
          <a:xfrm flipV="1">
            <a:off x="1778719" y="1718388"/>
            <a:ext cx="2711660" cy="147600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/>
          <p:cNvCxnSpPr>
            <a:stCxn id="15" idx="3"/>
            <a:endCxn id="187" idx="2"/>
          </p:cNvCxnSpPr>
          <p:nvPr/>
        </p:nvCxnSpPr>
        <p:spPr>
          <a:xfrm flipV="1">
            <a:off x="1778719" y="1752054"/>
            <a:ext cx="1196296" cy="2272786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 flipV="1">
            <a:off x="1566238" y="1718388"/>
            <a:ext cx="2733069" cy="2306452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8" idx="2"/>
          </p:cNvCxnSpPr>
          <p:nvPr/>
        </p:nvCxnSpPr>
        <p:spPr>
          <a:xfrm>
            <a:off x="4490375" y="1732869"/>
            <a:ext cx="886127" cy="464555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190" idx="2"/>
            <a:endCxn id="129" idx="1"/>
          </p:cNvCxnSpPr>
          <p:nvPr/>
        </p:nvCxnSpPr>
        <p:spPr>
          <a:xfrm>
            <a:off x="2996309" y="1720438"/>
            <a:ext cx="2359890" cy="484522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stCxn id="208" idx="2"/>
            <a:endCxn id="49" idx="1"/>
          </p:cNvCxnSpPr>
          <p:nvPr/>
        </p:nvCxnSpPr>
        <p:spPr>
          <a:xfrm>
            <a:off x="4490377" y="1732869"/>
            <a:ext cx="897086" cy="1372033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stCxn id="190" idx="2"/>
            <a:endCxn id="49" idx="1"/>
          </p:cNvCxnSpPr>
          <p:nvPr/>
        </p:nvCxnSpPr>
        <p:spPr>
          <a:xfrm>
            <a:off x="2996307" y="1720439"/>
            <a:ext cx="2391154" cy="1384465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3045886" y="1770171"/>
            <a:ext cx="2393143" cy="2161320"/>
          </a:xfrm>
          <a:prstGeom prst="line">
            <a:avLst/>
          </a:prstGeom>
          <a:ln>
            <a:solidFill>
              <a:srgbClr val="92D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>
            <a:stCxn id="209" idx="2"/>
          </p:cNvCxnSpPr>
          <p:nvPr/>
        </p:nvCxnSpPr>
        <p:spPr>
          <a:xfrm>
            <a:off x="4490379" y="1718388"/>
            <a:ext cx="877614" cy="2163370"/>
          </a:xfrm>
          <a:prstGeom prst="line">
            <a:avLst/>
          </a:prstGeom>
          <a:ln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TextBox 267"/>
          <p:cNvSpPr txBox="1"/>
          <p:nvPr/>
        </p:nvSpPr>
        <p:spPr>
          <a:xfrm>
            <a:off x="2552897" y="978218"/>
            <a:ext cx="234255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Geo-redundant Control components in HA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5528306" y="4413256"/>
            <a:ext cx="1087409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HO/DC/DR/Cloud</a:t>
            </a:r>
          </a:p>
        </p:txBody>
      </p:sp>
      <p:sp>
        <p:nvSpPr>
          <p:cNvPr id="270" name="Rectangle 269"/>
          <p:cNvSpPr/>
          <p:nvPr/>
        </p:nvSpPr>
        <p:spPr>
          <a:xfrm>
            <a:off x="5236011" y="1549651"/>
            <a:ext cx="1572213" cy="288134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977" tIns="44989" rIns="89977" bIns="44989"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501700" y="281011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44591" y="282093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501700" y="316131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44591" y="317214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501700" y="3728942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444591" y="373976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5501700" y="4080149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444591" y="4090970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905712" y="2558659"/>
            <a:ext cx="321173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DC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5860309" y="3484234"/>
            <a:ext cx="319570" cy="229356"/>
          </a:xfrm>
          <a:prstGeom prst="rect">
            <a:avLst/>
          </a:prstGeom>
          <a:noFill/>
        </p:spPr>
        <p:txBody>
          <a:bodyPr wrap="none" lIns="89977" tIns="44989" rIns="89977" bIns="44989" rtlCol="0">
            <a:spAutoFit/>
          </a:bodyPr>
          <a:lstStyle/>
          <a:p>
            <a:pPr algn="ctr" defTabSz="685800"/>
            <a:r>
              <a:rPr lang="en-US" sz="900" dirty="0">
                <a:solidFill>
                  <a:srgbClr val="595959"/>
                </a:solidFill>
                <a:cs typeface="Segoe UI" panose="020B0502040204020203" pitchFamily="34" charset="0"/>
              </a:rPr>
              <a:t>DR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5470436" y="1910168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5413327" y="19209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5470436" y="2261375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413327" y="2272196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4" name="Rectangle 3"/>
          <p:cNvSpPr/>
          <p:nvPr/>
        </p:nvSpPr>
        <p:spPr>
          <a:xfrm>
            <a:off x="963617" y="3712911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6508" y="3723732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63617" y="4064117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06508" y="4074938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63617" y="2882462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06508" y="2893283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63617" y="3233668"/>
            <a:ext cx="588219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06508" y="3244489"/>
            <a:ext cx="70243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63616" y="2072944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06277" y="2088182"/>
            <a:ext cx="7073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963617" y="2424151"/>
            <a:ext cx="588218" cy="217808"/>
          </a:xfrm>
          <a:prstGeom prst="rect">
            <a:avLst/>
          </a:prstGeom>
          <a:solidFill>
            <a:srgbClr val="8FB4E0"/>
          </a:solidFill>
          <a:ln w="127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8218" y="2428858"/>
            <a:ext cx="7571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700" b="1" dirty="0">
                <a:solidFill>
                  <a:prstClr val="white"/>
                </a:solidFill>
                <a:cs typeface="Segoe UI" panose="020B0502040204020203" pitchFamily="34" charset="0"/>
              </a:rPr>
              <a:t>SD-WAN CPE</a:t>
            </a:r>
          </a:p>
        </p:txBody>
      </p:sp>
    </p:spTree>
    <p:extLst>
      <p:ext uri="{BB962C8B-B14F-4D97-AF65-F5344CB8AC3E}">
        <p14:creationId xmlns:p14="http://schemas.microsoft.com/office/powerpoint/2010/main" val="3354004406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Sify Managed SD-WAN FeatureS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5" y="102393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kern="1200" dirty="0">
                <a:solidFill>
                  <a:srgbClr val="595959"/>
                </a:solidFill>
                <a:cs typeface="Segoe UI" panose="020B0502040204020203" pitchFamily="34" charset="0"/>
              </a:rPr>
              <a:t>Transport independence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MPLS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Internet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3G/LTE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DSL</a:t>
            </a:r>
          </a:p>
        </p:txBody>
      </p:sp>
      <p:sp>
        <p:nvSpPr>
          <p:cNvPr id="6" name="Freeform 5"/>
          <p:cNvSpPr/>
          <p:nvPr/>
        </p:nvSpPr>
        <p:spPr>
          <a:xfrm>
            <a:off x="2464664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Native IPSEC VPN support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Any to any IPSEC VPN between sites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Automatic rekeying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PSK and PKI support</a:t>
            </a:r>
          </a:p>
        </p:txBody>
      </p:sp>
      <p:sp>
        <p:nvSpPr>
          <p:cNvPr id="7" name="Freeform 6"/>
          <p:cNvSpPr/>
          <p:nvPr/>
        </p:nvSpPr>
        <p:spPr>
          <a:xfrm>
            <a:off x="4555700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Real time performance monitoring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Synthetic and inline measurement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Uni-directional and bi-directional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Latency, loss, jitter and MOS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Identify performance issues on end to end WAN paths</a:t>
            </a:r>
          </a:p>
        </p:txBody>
      </p:sp>
      <p:sp>
        <p:nvSpPr>
          <p:cNvPr id="8" name="Freeform 7"/>
          <p:cNvSpPr/>
          <p:nvPr/>
        </p:nvSpPr>
        <p:spPr>
          <a:xfrm>
            <a:off x="6646737" y="1025441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CC1D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App visibility &amp; app aware routing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discovery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Custom app fingerprinting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Application performance based path selection</a:t>
            </a:r>
          </a:p>
        </p:txBody>
      </p:sp>
      <p:sp>
        <p:nvSpPr>
          <p:cNvPr id="9" name="Freeform 8"/>
          <p:cNvSpPr/>
          <p:nvPr/>
        </p:nvSpPr>
        <p:spPr>
          <a:xfrm>
            <a:off x="365438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Effective WAN load balancing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Across multiple WAN types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Active-Active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Active-Standby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flow and per packet</a:t>
            </a:r>
          </a:p>
        </p:txBody>
      </p:sp>
      <p:sp>
        <p:nvSpPr>
          <p:cNvPr id="10" name="Freeform 9"/>
          <p:cNvSpPr/>
          <p:nvPr/>
        </p:nvSpPr>
        <p:spPr>
          <a:xfrm>
            <a:off x="2464664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FDD5B4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WAN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FEC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striping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Packet replication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TCP optimization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optimization – in roadmaps</a:t>
            </a:r>
          </a:p>
        </p:txBody>
      </p:sp>
      <p:sp>
        <p:nvSpPr>
          <p:cNvPr id="11" name="Freeform 10"/>
          <p:cNvSpPr/>
          <p:nvPr/>
        </p:nvSpPr>
        <p:spPr>
          <a:xfrm>
            <a:off x="4555700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C3D79B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Management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Zero touch provisioning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2FA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Template based configuration – similar sites, feature wise</a:t>
            </a:r>
          </a:p>
        </p:txBody>
      </p:sp>
      <p:sp>
        <p:nvSpPr>
          <p:cNvPr id="12" name="Freeform 11"/>
          <p:cNvSpPr/>
          <p:nvPr/>
        </p:nvSpPr>
        <p:spPr>
          <a:xfrm>
            <a:off x="6646737" y="2245207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93CEDE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Visibility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CPE health – CPU, RAM, IO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Availability report – Site and link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Link statistics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End to end path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App and sub-app performance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Per link, per site, per app analysis	</a:t>
            </a:r>
          </a:p>
        </p:txBody>
      </p:sp>
      <p:sp>
        <p:nvSpPr>
          <p:cNvPr id="13" name="Freeform 12"/>
          <p:cNvSpPr/>
          <p:nvPr/>
        </p:nvSpPr>
        <p:spPr>
          <a:xfrm>
            <a:off x="365438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Security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Stateful firewall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Web filtering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IPS/IDS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Anti-virus</a:t>
            </a:r>
          </a:p>
          <a:p>
            <a:pPr marL="57150" lvl="1" indent="-11520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Segmentation and multi-VRF</a:t>
            </a:r>
          </a:p>
        </p:txBody>
      </p:sp>
      <p:sp>
        <p:nvSpPr>
          <p:cNvPr id="14" name="Freeform 13"/>
          <p:cNvSpPr/>
          <p:nvPr/>
        </p:nvSpPr>
        <p:spPr>
          <a:xfrm>
            <a:off x="2464664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B2A2C8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Subscription tier licensing and Cloud support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Bandwidth and Feature based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Pay as you grow model</a:t>
            </a:r>
          </a:p>
          <a:p>
            <a:pPr marL="57150" lvl="1" indent="-57150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Public cloud presence – Azure, AWS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8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4555700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8FB4E0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Centralized controller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Cloud based 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Geo-redundant HA mode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IPSEC and Routing control plane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Configuration, monitoring and analytics</a:t>
            </a:r>
          </a:p>
          <a:p>
            <a:pPr marL="57150" lvl="1" indent="-11520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Multi-tenancy</a:t>
            </a:r>
          </a:p>
        </p:txBody>
      </p:sp>
      <p:sp>
        <p:nvSpPr>
          <p:cNvPr id="16" name="Freeform 15"/>
          <p:cNvSpPr/>
          <p:nvPr/>
        </p:nvSpPr>
        <p:spPr>
          <a:xfrm>
            <a:off x="6646737" y="3464973"/>
            <a:ext cx="2101976" cy="1219740"/>
          </a:xfrm>
          <a:custGeom>
            <a:avLst/>
            <a:gdLst>
              <a:gd name="connsiteX0" fmla="*/ 0 w 1829034"/>
              <a:gd name="connsiteY0" fmla="*/ 0 h 1097420"/>
              <a:gd name="connsiteX1" fmla="*/ 1829034 w 1829034"/>
              <a:gd name="connsiteY1" fmla="*/ 0 h 1097420"/>
              <a:gd name="connsiteX2" fmla="*/ 1829034 w 1829034"/>
              <a:gd name="connsiteY2" fmla="*/ 1097420 h 1097420"/>
              <a:gd name="connsiteX3" fmla="*/ 0 w 1829034"/>
              <a:gd name="connsiteY3" fmla="*/ 1097420 h 1097420"/>
              <a:gd name="connsiteX4" fmla="*/ 0 w 1829034"/>
              <a:gd name="connsiteY4" fmla="*/ 0 h 1097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9034" h="1097420">
                <a:moveTo>
                  <a:pt x="0" y="0"/>
                </a:moveTo>
                <a:lnTo>
                  <a:pt x="1829034" y="0"/>
                </a:lnTo>
                <a:lnTo>
                  <a:pt x="1829034" y="1097420"/>
                </a:lnTo>
                <a:lnTo>
                  <a:pt x="0" y="1097420"/>
                </a:lnTo>
                <a:lnTo>
                  <a:pt x="0" y="0"/>
                </a:lnTo>
                <a:close/>
              </a:path>
            </a:pathLst>
          </a:custGeom>
          <a:solidFill>
            <a:srgbClr val="E7B8B7">
              <a:alpha val="50000"/>
            </a:srgbClr>
          </a:solidFill>
          <a:ln w="38100">
            <a:solidFill>
              <a:schemeClr val="bg1"/>
            </a:solidFill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000" tIns="72000" rIns="72000" bIns="72000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>
                <a:solidFill>
                  <a:srgbClr val="595959"/>
                </a:solidFill>
                <a:cs typeface="Segoe UI" panose="020B0502040204020203" pitchFamily="34" charset="0"/>
              </a:rPr>
              <a:t>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White labelled device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x86 based appliance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Virtual appliance – ESXi and KVM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900" kern="1200" dirty="0">
                <a:solidFill>
                  <a:srgbClr val="595959"/>
                </a:solidFill>
                <a:cs typeface="Segoe UI" panose="020B0502040204020203" pitchFamily="34" charset="0"/>
              </a:rPr>
              <a:t>Universal CPE</a:t>
            </a:r>
          </a:p>
          <a:p>
            <a:pPr marL="57150" lvl="1" indent="-115200" algn="l" defTabSz="4000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900" kern="1200" dirty="0">
              <a:solidFill>
                <a:srgbClr val="595959"/>
              </a:solidFill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74982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Managed SD-WAN Security Features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209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Stateful firewall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578641" y="2013416"/>
            <a:ext cx="1044149" cy="0"/>
          </a:xfrm>
          <a:prstGeom prst="line">
            <a:avLst/>
          </a:prstGeom>
          <a:ln w="12700">
            <a:solidFill>
              <a:srgbClr val="8FB4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358774" y="1021079"/>
            <a:ext cx="1507917" cy="3663633"/>
          </a:xfrm>
          <a:prstGeom prst="roundRect">
            <a:avLst/>
          </a:prstGeom>
          <a:noFill/>
          <a:ln w="19050">
            <a:solidFill>
              <a:srgbClr val="8FB4E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5477565" y="1021080"/>
            <a:ext cx="1507916" cy="3663632"/>
          </a:xfrm>
          <a:prstGeom prst="roundRect">
            <a:avLst/>
          </a:prstGeom>
          <a:noFill/>
          <a:ln w="19050">
            <a:solidFill>
              <a:srgbClr val="FDD5B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1" name="Rectangle 20"/>
          <p:cNvSpPr/>
          <p:nvPr/>
        </p:nvSpPr>
        <p:spPr>
          <a:xfrm>
            <a:off x="5416900" y="2091247"/>
            <a:ext cx="1645771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cs typeface="Calibri" pitchFamily="34" charset="0"/>
              </a:rPr>
              <a:t>Anti-virus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698910" y="2013416"/>
            <a:ext cx="1044149" cy="0"/>
          </a:xfrm>
          <a:prstGeom prst="line">
            <a:avLst/>
          </a:prstGeom>
          <a:ln w="12700">
            <a:solidFill>
              <a:srgbClr val="FDD5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3730858" y="1021080"/>
            <a:ext cx="1507917" cy="3663632"/>
          </a:xfrm>
          <a:prstGeom prst="roundRect">
            <a:avLst/>
          </a:prstGeom>
          <a:noFill/>
          <a:ln w="19050">
            <a:solidFill>
              <a:srgbClr val="93CED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3766244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SSL inspection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3958675" y="2013416"/>
            <a:ext cx="1044149" cy="0"/>
          </a:xfrm>
          <a:prstGeom prst="line">
            <a:avLst/>
          </a:prstGeom>
          <a:ln w="12700">
            <a:solidFill>
              <a:srgbClr val="93C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7240796" y="1021080"/>
            <a:ext cx="1507917" cy="3663632"/>
          </a:xfrm>
          <a:prstGeom prst="roundRect">
            <a:avLst/>
          </a:prstGeom>
          <a:noFill/>
          <a:ln w="19050">
            <a:solidFill>
              <a:srgbClr val="B2A2C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0" name="Rectangle 39"/>
          <p:cNvSpPr/>
          <p:nvPr/>
        </p:nvSpPr>
        <p:spPr>
          <a:xfrm>
            <a:off x="7283050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IDS/IPS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7475482" y="2013416"/>
            <a:ext cx="1044149" cy="0"/>
          </a:xfrm>
          <a:prstGeom prst="line">
            <a:avLst/>
          </a:prstGeom>
          <a:ln w="12700">
            <a:solidFill>
              <a:srgbClr val="B2A2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2044816" y="1021080"/>
            <a:ext cx="1507917" cy="3663632"/>
          </a:xfrm>
          <a:prstGeom prst="roundRect">
            <a:avLst/>
          </a:prstGeom>
          <a:noFill/>
          <a:ln w="19050">
            <a:solidFill>
              <a:srgbClr val="E7B8B7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48" name="Rectangle 47"/>
          <p:cNvSpPr/>
          <p:nvPr/>
        </p:nvSpPr>
        <p:spPr>
          <a:xfrm>
            <a:off x="2082235" y="2091247"/>
            <a:ext cx="1429012" cy="273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lnSpc>
                <a:spcPct val="10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sz="1200" b="1" dirty="0">
                <a:cs typeface="Calibri" pitchFamily="34" charset="0"/>
              </a:rPr>
              <a:t>URL filtering</a:t>
            </a:r>
          </a:p>
        </p:txBody>
      </p:sp>
      <p:cxnSp>
        <p:nvCxnSpPr>
          <p:cNvPr id="49" name="Straight Connector 48"/>
          <p:cNvCxnSpPr/>
          <p:nvPr/>
        </p:nvCxnSpPr>
        <p:spPr>
          <a:xfrm flipH="1">
            <a:off x="2274667" y="2013416"/>
            <a:ext cx="1044149" cy="0"/>
          </a:xfrm>
          <a:prstGeom prst="line">
            <a:avLst/>
          </a:prstGeom>
          <a:ln w="12700">
            <a:solidFill>
              <a:srgbClr val="E7B8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/>
          <p:cNvSpPr/>
          <p:nvPr/>
        </p:nvSpPr>
        <p:spPr>
          <a:xfrm>
            <a:off x="372491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L3 and L4 based stateful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Zone based firewall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Application level gateway</a:t>
            </a:r>
          </a:p>
        </p:txBody>
      </p:sp>
      <p:sp>
        <p:nvSpPr>
          <p:cNvPr id="73" name="Freeform 72"/>
          <p:cNvSpPr/>
          <p:nvPr/>
        </p:nvSpPr>
        <p:spPr>
          <a:xfrm>
            <a:off x="2052478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Local lookup – faster processing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Master central repository lookup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Category, reputation, whitelist/blacklist, User-ID based integration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Actions – deny, allow, inspect, bandwidth control, time of day, HTTP redirect to captive portal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Security package updates – refresh local URL DB </a:t>
            </a:r>
          </a:p>
        </p:txBody>
      </p:sp>
      <p:sp>
        <p:nvSpPr>
          <p:cNvPr id="74" name="Freeform 73"/>
          <p:cNvSpPr/>
          <p:nvPr/>
        </p:nvSpPr>
        <p:spPr>
          <a:xfrm>
            <a:off x="371477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Inspect various attributes of SSL certificates and enforces security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SSL inspection policy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Expired SSL certificates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Untrusted issuers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Restrict cert extensions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Unsupported ciphers/key lengths/versions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Action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Drop, allow, reject client, reject server</a:t>
            </a:r>
          </a:p>
        </p:txBody>
      </p:sp>
      <p:sp>
        <p:nvSpPr>
          <p:cNvPr id="75" name="Freeform 74"/>
          <p:cNvSpPr/>
          <p:nvPr/>
        </p:nvSpPr>
        <p:spPr>
          <a:xfrm>
            <a:off x="5480743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unwanted apps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Prevent malware and exploits into the network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Signature, heuristics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Signature based file type – FTP, HTTP, SMTP, POP3, IMAP</a:t>
            </a:r>
          </a:p>
        </p:txBody>
      </p:sp>
      <p:sp>
        <p:nvSpPr>
          <p:cNvPr id="76" name="Freeform 75"/>
          <p:cNvSpPr/>
          <p:nvPr/>
        </p:nvSpPr>
        <p:spPr>
          <a:xfrm>
            <a:off x="7249464" y="2391188"/>
            <a:ext cx="1480482" cy="1565681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4000" tIns="36000" rIns="36000" bIns="112014" numCol="1" spcCol="1270" anchor="t" anchorCtr="0">
            <a:noAutofit/>
          </a:bodyPr>
          <a:lstStyle/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Blocks known and unknown network and application vulnerability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Protocol anomaly, protocol decoder, heuristics based, malformed packets, Fragmentation attacks, signature based, custom vulnerability signatures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Integrated DoS mitigation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IN" sz="900" dirty="0">
                <a:solidFill>
                  <a:srgbClr val="595959"/>
                </a:solidFill>
              </a:rPr>
              <a:t>DoS profiles – Syn, ICMP and UDP floo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29338" y="1271852"/>
            <a:ext cx="766789" cy="632957"/>
            <a:chOff x="-2124075" y="1300163"/>
            <a:chExt cx="1882775" cy="1554163"/>
          </a:xfrm>
          <a:solidFill>
            <a:srgbClr val="8FB4E0"/>
          </a:solidFill>
        </p:grpSpPr>
        <p:sp>
          <p:nvSpPr>
            <p:cNvPr id="81" name="Freeform 5"/>
            <p:cNvSpPr>
              <a:spLocks noEditPoints="1"/>
            </p:cNvSpPr>
            <p:nvPr/>
          </p:nvSpPr>
          <p:spPr bwMode="auto">
            <a:xfrm>
              <a:off x="-2124075" y="1300163"/>
              <a:ext cx="1882775" cy="1217613"/>
            </a:xfrm>
            <a:custGeom>
              <a:avLst/>
              <a:gdLst>
                <a:gd name="T0" fmla="*/ 0 w 2048"/>
                <a:gd name="T1" fmla="*/ 0 h 1320"/>
                <a:gd name="T2" fmla="*/ 0 w 2048"/>
                <a:gd name="T3" fmla="*/ 1320 h 1320"/>
                <a:gd name="T4" fmla="*/ 1088 w 2048"/>
                <a:gd name="T5" fmla="*/ 1320 h 1320"/>
                <a:gd name="T6" fmla="*/ 1084 w 2048"/>
                <a:gd name="T7" fmla="*/ 1257 h 1320"/>
                <a:gd name="T8" fmla="*/ 1087 w 2048"/>
                <a:gd name="T9" fmla="*/ 1200 h 1320"/>
                <a:gd name="T10" fmla="*/ 1084 w 2048"/>
                <a:gd name="T11" fmla="*/ 1200 h 1320"/>
                <a:gd name="T12" fmla="*/ 1084 w 2048"/>
                <a:gd name="T13" fmla="*/ 920 h 1320"/>
                <a:gd name="T14" fmla="*/ 1186 w 2048"/>
                <a:gd name="T15" fmla="*/ 920 h 1320"/>
                <a:gd name="T16" fmla="*/ 1261 w 2048"/>
                <a:gd name="T17" fmla="*/ 829 h 1320"/>
                <a:gd name="T18" fmla="*/ 1290 w 2048"/>
                <a:gd name="T19" fmla="*/ 800 h 1320"/>
                <a:gd name="T20" fmla="*/ 684 w 2048"/>
                <a:gd name="T21" fmla="*/ 800 h 1320"/>
                <a:gd name="T22" fmla="*/ 684 w 2048"/>
                <a:gd name="T23" fmla="*/ 520 h 1320"/>
                <a:gd name="T24" fmla="*/ 1364 w 2048"/>
                <a:gd name="T25" fmla="*/ 520 h 1320"/>
                <a:gd name="T26" fmla="*/ 1364 w 2048"/>
                <a:gd name="T27" fmla="*/ 726 h 1320"/>
                <a:gd name="T28" fmla="*/ 1484 w 2048"/>
                <a:gd name="T29" fmla="*/ 606 h 1320"/>
                <a:gd name="T30" fmla="*/ 1484 w 2048"/>
                <a:gd name="T31" fmla="*/ 520 h 1320"/>
                <a:gd name="T32" fmla="*/ 1570 w 2048"/>
                <a:gd name="T33" fmla="*/ 520 h 1320"/>
                <a:gd name="T34" fmla="*/ 1626 w 2048"/>
                <a:gd name="T35" fmla="*/ 464 h 1320"/>
                <a:gd name="T36" fmla="*/ 1682 w 2048"/>
                <a:gd name="T37" fmla="*/ 520 h 1320"/>
                <a:gd name="T38" fmla="*/ 1928 w 2048"/>
                <a:gd name="T39" fmla="*/ 520 h 1320"/>
                <a:gd name="T40" fmla="*/ 1928 w 2048"/>
                <a:gd name="T41" fmla="*/ 766 h 1320"/>
                <a:gd name="T42" fmla="*/ 1991 w 2048"/>
                <a:gd name="T43" fmla="*/ 829 h 1320"/>
                <a:gd name="T44" fmla="*/ 2048 w 2048"/>
                <a:gd name="T45" fmla="*/ 895 h 1320"/>
                <a:gd name="T46" fmla="*/ 2048 w 2048"/>
                <a:gd name="T47" fmla="*/ 0 h 1320"/>
                <a:gd name="T48" fmla="*/ 0 w 2048"/>
                <a:gd name="T49" fmla="*/ 0 h 1320"/>
                <a:gd name="T50" fmla="*/ 120 w 2048"/>
                <a:gd name="T51" fmla="*/ 520 h 1320"/>
                <a:gd name="T52" fmla="*/ 564 w 2048"/>
                <a:gd name="T53" fmla="*/ 520 h 1320"/>
                <a:gd name="T54" fmla="*/ 564 w 2048"/>
                <a:gd name="T55" fmla="*/ 800 h 1320"/>
                <a:gd name="T56" fmla="*/ 120 w 2048"/>
                <a:gd name="T57" fmla="*/ 800 h 1320"/>
                <a:gd name="T58" fmla="*/ 120 w 2048"/>
                <a:gd name="T59" fmla="*/ 520 h 1320"/>
                <a:gd name="T60" fmla="*/ 964 w 2048"/>
                <a:gd name="T61" fmla="*/ 920 h 1320"/>
                <a:gd name="T62" fmla="*/ 964 w 2048"/>
                <a:gd name="T63" fmla="*/ 1200 h 1320"/>
                <a:gd name="T64" fmla="*/ 120 w 2048"/>
                <a:gd name="T65" fmla="*/ 1200 h 1320"/>
                <a:gd name="T66" fmla="*/ 120 w 2048"/>
                <a:gd name="T67" fmla="*/ 920 h 1320"/>
                <a:gd name="T68" fmla="*/ 964 w 2048"/>
                <a:gd name="T69" fmla="*/ 920 h 1320"/>
                <a:gd name="T70" fmla="*/ 964 w 2048"/>
                <a:gd name="T71" fmla="*/ 400 h 1320"/>
                <a:gd name="T72" fmla="*/ 120 w 2048"/>
                <a:gd name="T73" fmla="*/ 400 h 1320"/>
                <a:gd name="T74" fmla="*/ 120 w 2048"/>
                <a:gd name="T75" fmla="*/ 120 h 1320"/>
                <a:gd name="T76" fmla="*/ 964 w 2048"/>
                <a:gd name="T77" fmla="*/ 120 h 1320"/>
                <a:gd name="T78" fmla="*/ 964 w 2048"/>
                <a:gd name="T79" fmla="*/ 400 h 1320"/>
                <a:gd name="T80" fmla="*/ 1928 w 2048"/>
                <a:gd name="T81" fmla="*/ 400 h 1320"/>
                <a:gd name="T82" fmla="*/ 1084 w 2048"/>
                <a:gd name="T83" fmla="*/ 400 h 1320"/>
                <a:gd name="T84" fmla="*/ 1084 w 2048"/>
                <a:gd name="T85" fmla="*/ 120 h 1320"/>
                <a:gd name="T86" fmla="*/ 1928 w 2048"/>
                <a:gd name="T87" fmla="*/ 120 h 1320"/>
                <a:gd name="T88" fmla="*/ 1928 w 2048"/>
                <a:gd name="T89" fmla="*/ 400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48" h="1320">
                  <a:moveTo>
                    <a:pt x="0" y="0"/>
                  </a:moveTo>
                  <a:cubicBezTo>
                    <a:pt x="0" y="1320"/>
                    <a:pt x="0" y="1320"/>
                    <a:pt x="0" y="1320"/>
                  </a:cubicBezTo>
                  <a:cubicBezTo>
                    <a:pt x="1088" y="1320"/>
                    <a:pt x="1088" y="1320"/>
                    <a:pt x="1088" y="1320"/>
                  </a:cubicBezTo>
                  <a:cubicBezTo>
                    <a:pt x="1085" y="1299"/>
                    <a:pt x="1084" y="1279"/>
                    <a:pt x="1084" y="1257"/>
                  </a:cubicBezTo>
                  <a:cubicBezTo>
                    <a:pt x="1084" y="1238"/>
                    <a:pt x="1085" y="1219"/>
                    <a:pt x="1087" y="1200"/>
                  </a:cubicBezTo>
                  <a:cubicBezTo>
                    <a:pt x="1084" y="1200"/>
                    <a:pt x="1084" y="1200"/>
                    <a:pt x="1084" y="1200"/>
                  </a:cubicBezTo>
                  <a:cubicBezTo>
                    <a:pt x="1084" y="920"/>
                    <a:pt x="1084" y="920"/>
                    <a:pt x="1084" y="920"/>
                  </a:cubicBezTo>
                  <a:cubicBezTo>
                    <a:pt x="1186" y="920"/>
                    <a:pt x="1186" y="920"/>
                    <a:pt x="1186" y="920"/>
                  </a:cubicBezTo>
                  <a:cubicBezTo>
                    <a:pt x="1208" y="888"/>
                    <a:pt x="1233" y="857"/>
                    <a:pt x="1261" y="829"/>
                  </a:cubicBezTo>
                  <a:cubicBezTo>
                    <a:pt x="1290" y="800"/>
                    <a:pt x="1290" y="800"/>
                    <a:pt x="1290" y="800"/>
                  </a:cubicBezTo>
                  <a:cubicBezTo>
                    <a:pt x="684" y="800"/>
                    <a:pt x="684" y="800"/>
                    <a:pt x="684" y="800"/>
                  </a:cubicBezTo>
                  <a:cubicBezTo>
                    <a:pt x="684" y="520"/>
                    <a:pt x="684" y="520"/>
                    <a:pt x="684" y="520"/>
                  </a:cubicBezTo>
                  <a:cubicBezTo>
                    <a:pt x="1364" y="520"/>
                    <a:pt x="1364" y="520"/>
                    <a:pt x="1364" y="520"/>
                  </a:cubicBezTo>
                  <a:cubicBezTo>
                    <a:pt x="1364" y="726"/>
                    <a:pt x="1364" y="726"/>
                    <a:pt x="1364" y="726"/>
                  </a:cubicBezTo>
                  <a:cubicBezTo>
                    <a:pt x="1484" y="606"/>
                    <a:pt x="1484" y="606"/>
                    <a:pt x="1484" y="606"/>
                  </a:cubicBezTo>
                  <a:cubicBezTo>
                    <a:pt x="1484" y="520"/>
                    <a:pt x="1484" y="520"/>
                    <a:pt x="1484" y="520"/>
                  </a:cubicBezTo>
                  <a:cubicBezTo>
                    <a:pt x="1570" y="520"/>
                    <a:pt x="1570" y="520"/>
                    <a:pt x="1570" y="520"/>
                  </a:cubicBezTo>
                  <a:cubicBezTo>
                    <a:pt x="1626" y="464"/>
                    <a:pt x="1626" y="464"/>
                    <a:pt x="1626" y="464"/>
                  </a:cubicBezTo>
                  <a:cubicBezTo>
                    <a:pt x="1682" y="520"/>
                    <a:pt x="1682" y="520"/>
                    <a:pt x="1682" y="520"/>
                  </a:cubicBezTo>
                  <a:cubicBezTo>
                    <a:pt x="1928" y="520"/>
                    <a:pt x="1928" y="520"/>
                    <a:pt x="1928" y="520"/>
                  </a:cubicBezTo>
                  <a:cubicBezTo>
                    <a:pt x="1928" y="766"/>
                    <a:pt x="1928" y="766"/>
                    <a:pt x="1928" y="766"/>
                  </a:cubicBezTo>
                  <a:cubicBezTo>
                    <a:pt x="1991" y="829"/>
                    <a:pt x="1991" y="829"/>
                    <a:pt x="1991" y="829"/>
                  </a:cubicBezTo>
                  <a:cubicBezTo>
                    <a:pt x="2011" y="850"/>
                    <a:pt x="2031" y="872"/>
                    <a:pt x="2048" y="895"/>
                  </a:cubicBezTo>
                  <a:cubicBezTo>
                    <a:pt x="2048" y="0"/>
                    <a:pt x="2048" y="0"/>
                    <a:pt x="2048" y="0"/>
                  </a:cubicBezTo>
                  <a:lnTo>
                    <a:pt x="0" y="0"/>
                  </a:lnTo>
                  <a:close/>
                  <a:moveTo>
                    <a:pt x="120" y="520"/>
                  </a:moveTo>
                  <a:cubicBezTo>
                    <a:pt x="564" y="520"/>
                    <a:pt x="564" y="520"/>
                    <a:pt x="564" y="520"/>
                  </a:cubicBezTo>
                  <a:cubicBezTo>
                    <a:pt x="564" y="800"/>
                    <a:pt x="564" y="800"/>
                    <a:pt x="564" y="800"/>
                  </a:cubicBezTo>
                  <a:cubicBezTo>
                    <a:pt x="120" y="800"/>
                    <a:pt x="120" y="800"/>
                    <a:pt x="120" y="800"/>
                  </a:cubicBezTo>
                  <a:lnTo>
                    <a:pt x="120" y="520"/>
                  </a:lnTo>
                  <a:close/>
                  <a:moveTo>
                    <a:pt x="964" y="920"/>
                  </a:moveTo>
                  <a:cubicBezTo>
                    <a:pt x="964" y="1200"/>
                    <a:pt x="964" y="1200"/>
                    <a:pt x="964" y="1200"/>
                  </a:cubicBezTo>
                  <a:cubicBezTo>
                    <a:pt x="120" y="1200"/>
                    <a:pt x="120" y="1200"/>
                    <a:pt x="120" y="1200"/>
                  </a:cubicBezTo>
                  <a:cubicBezTo>
                    <a:pt x="120" y="920"/>
                    <a:pt x="120" y="920"/>
                    <a:pt x="120" y="920"/>
                  </a:cubicBezTo>
                  <a:lnTo>
                    <a:pt x="964" y="920"/>
                  </a:lnTo>
                  <a:close/>
                  <a:moveTo>
                    <a:pt x="964" y="400"/>
                  </a:moveTo>
                  <a:cubicBezTo>
                    <a:pt x="120" y="400"/>
                    <a:pt x="120" y="400"/>
                    <a:pt x="120" y="400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964" y="120"/>
                    <a:pt x="964" y="120"/>
                    <a:pt x="964" y="120"/>
                  </a:cubicBezTo>
                  <a:lnTo>
                    <a:pt x="964" y="400"/>
                  </a:lnTo>
                  <a:close/>
                  <a:moveTo>
                    <a:pt x="1928" y="400"/>
                  </a:moveTo>
                  <a:cubicBezTo>
                    <a:pt x="1084" y="400"/>
                    <a:pt x="1084" y="400"/>
                    <a:pt x="1084" y="400"/>
                  </a:cubicBezTo>
                  <a:cubicBezTo>
                    <a:pt x="1084" y="120"/>
                    <a:pt x="1084" y="120"/>
                    <a:pt x="1084" y="120"/>
                  </a:cubicBezTo>
                  <a:cubicBezTo>
                    <a:pt x="1928" y="120"/>
                    <a:pt x="1928" y="120"/>
                    <a:pt x="1928" y="120"/>
                  </a:cubicBezTo>
                  <a:lnTo>
                    <a:pt x="1928" y="4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2" name="Freeform 6"/>
            <p:cNvSpPr>
              <a:spLocks noEditPoints="1"/>
            </p:cNvSpPr>
            <p:nvPr/>
          </p:nvSpPr>
          <p:spPr bwMode="auto">
            <a:xfrm>
              <a:off x="-1016000" y="1884363"/>
              <a:ext cx="774700" cy="969963"/>
            </a:xfrm>
            <a:custGeom>
              <a:avLst/>
              <a:gdLst>
                <a:gd name="T0" fmla="*/ 422 w 844"/>
                <a:gd name="T1" fmla="*/ 0 h 1050"/>
                <a:gd name="T2" fmla="*/ 142 w 844"/>
                <a:gd name="T3" fmla="*/ 280 h 1050"/>
                <a:gd name="T4" fmla="*/ 0 w 844"/>
                <a:gd name="T5" fmla="*/ 623 h 1050"/>
                <a:gd name="T6" fmla="*/ 419 w 844"/>
                <a:gd name="T7" fmla="*/ 1050 h 1050"/>
                <a:gd name="T8" fmla="*/ 422 w 844"/>
                <a:gd name="T9" fmla="*/ 1050 h 1050"/>
                <a:gd name="T10" fmla="*/ 422 w 844"/>
                <a:gd name="T11" fmla="*/ 1050 h 1050"/>
                <a:gd name="T12" fmla="*/ 422 w 844"/>
                <a:gd name="T13" fmla="*/ 1050 h 1050"/>
                <a:gd name="T14" fmla="*/ 422 w 844"/>
                <a:gd name="T15" fmla="*/ 1050 h 1050"/>
                <a:gd name="T16" fmla="*/ 719 w 844"/>
                <a:gd name="T17" fmla="*/ 928 h 1050"/>
                <a:gd name="T18" fmla="*/ 844 w 844"/>
                <a:gd name="T19" fmla="*/ 628 h 1050"/>
                <a:gd name="T20" fmla="*/ 844 w 844"/>
                <a:gd name="T21" fmla="*/ 623 h 1050"/>
                <a:gd name="T22" fmla="*/ 702 w 844"/>
                <a:gd name="T23" fmla="*/ 280 h 1050"/>
                <a:gd name="T24" fmla="*/ 422 w 844"/>
                <a:gd name="T25" fmla="*/ 0 h 1050"/>
                <a:gd name="T26" fmla="*/ 427 w 844"/>
                <a:gd name="T27" fmla="*/ 930 h 1050"/>
                <a:gd name="T28" fmla="*/ 421 w 844"/>
                <a:gd name="T29" fmla="*/ 930 h 1050"/>
                <a:gd name="T30" fmla="*/ 322 w 844"/>
                <a:gd name="T31" fmla="*/ 830 h 1050"/>
                <a:gd name="T32" fmla="*/ 422 w 844"/>
                <a:gd name="T33" fmla="*/ 730 h 1050"/>
                <a:gd name="T34" fmla="*/ 522 w 844"/>
                <a:gd name="T35" fmla="*/ 830 h 1050"/>
                <a:gd name="T36" fmla="*/ 427 w 844"/>
                <a:gd name="T37" fmla="*/ 930 h 1050"/>
                <a:gd name="T38" fmla="*/ 724 w 844"/>
                <a:gd name="T39" fmla="*/ 628 h 1050"/>
                <a:gd name="T40" fmla="*/ 642 w 844"/>
                <a:gd name="T41" fmla="*/ 835 h 1050"/>
                <a:gd name="T42" fmla="*/ 642 w 844"/>
                <a:gd name="T43" fmla="*/ 830 h 1050"/>
                <a:gd name="T44" fmla="*/ 422 w 844"/>
                <a:gd name="T45" fmla="*/ 610 h 1050"/>
                <a:gd name="T46" fmla="*/ 202 w 844"/>
                <a:gd name="T47" fmla="*/ 830 h 1050"/>
                <a:gd name="T48" fmla="*/ 202 w 844"/>
                <a:gd name="T49" fmla="*/ 833 h 1050"/>
                <a:gd name="T50" fmla="*/ 120 w 844"/>
                <a:gd name="T51" fmla="*/ 623 h 1050"/>
                <a:gd name="T52" fmla="*/ 227 w 844"/>
                <a:gd name="T53" fmla="*/ 365 h 1050"/>
                <a:gd name="T54" fmla="*/ 422 w 844"/>
                <a:gd name="T55" fmla="*/ 170 h 1050"/>
                <a:gd name="T56" fmla="*/ 617 w 844"/>
                <a:gd name="T57" fmla="*/ 365 h 1050"/>
                <a:gd name="T58" fmla="*/ 724 w 844"/>
                <a:gd name="T59" fmla="*/ 623 h 1050"/>
                <a:gd name="T60" fmla="*/ 724 w 844"/>
                <a:gd name="T61" fmla="*/ 628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44" h="1050">
                  <a:moveTo>
                    <a:pt x="422" y="0"/>
                  </a:moveTo>
                  <a:cubicBezTo>
                    <a:pt x="142" y="280"/>
                    <a:pt x="142" y="280"/>
                    <a:pt x="142" y="280"/>
                  </a:cubicBezTo>
                  <a:cubicBezTo>
                    <a:pt x="51" y="372"/>
                    <a:pt x="0" y="494"/>
                    <a:pt x="0" y="623"/>
                  </a:cubicBezTo>
                  <a:cubicBezTo>
                    <a:pt x="0" y="857"/>
                    <a:pt x="188" y="1048"/>
                    <a:pt x="419" y="1050"/>
                  </a:cubicBezTo>
                  <a:cubicBezTo>
                    <a:pt x="420" y="1050"/>
                    <a:pt x="421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422" y="1050"/>
                    <a:pt x="422" y="1050"/>
                    <a:pt x="422" y="1050"/>
                  </a:cubicBezTo>
                  <a:cubicBezTo>
                    <a:pt x="534" y="1050"/>
                    <a:pt x="640" y="1007"/>
                    <a:pt x="719" y="928"/>
                  </a:cubicBezTo>
                  <a:cubicBezTo>
                    <a:pt x="800" y="848"/>
                    <a:pt x="844" y="741"/>
                    <a:pt x="844" y="628"/>
                  </a:cubicBezTo>
                  <a:cubicBezTo>
                    <a:pt x="844" y="623"/>
                    <a:pt x="844" y="623"/>
                    <a:pt x="844" y="623"/>
                  </a:cubicBezTo>
                  <a:cubicBezTo>
                    <a:pt x="844" y="494"/>
                    <a:pt x="793" y="372"/>
                    <a:pt x="702" y="280"/>
                  </a:cubicBezTo>
                  <a:lnTo>
                    <a:pt x="422" y="0"/>
                  </a:lnTo>
                  <a:close/>
                  <a:moveTo>
                    <a:pt x="427" y="930"/>
                  </a:moveTo>
                  <a:cubicBezTo>
                    <a:pt x="425" y="930"/>
                    <a:pt x="423" y="930"/>
                    <a:pt x="421" y="930"/>
                  </a:cubicBezTo>
                  <a:cubicBezTo>
                    <a:pt x="366" y="929"/>
                    <a:pt x="322" y="885"/>
                    <a:pt x="322" y="830"/>
                  </a:cubicBezTo>
                  <a:cubicBezTo>
                    <a:pt x="322" y="775"/>
                    <a:pt x="367" y="730"/>
                    <a:pt x="422" y="730"/>
                  </a:cubicBezTo>
                  <a:cubicBezTo>
                    <a:pt x="477" y="730"/>
                    <a:pt x="522" y="775"/>
                    <a:pt x="522" y="830"/>
                  </a:cubicBezTo>
                  <a:cubicBezTo>
                    <a:pt x="522" y="883"/>
                    <a:pt x="480" y="927"/>
                    <a:pt x="427" y="930"/>
                  </a:cubicBezTo>
                  <a:close/>
                  <a:moveTo>
                    <a:pt x="724" y="628"/>
                  </a:moveTo>
                  <a:cubicBezTo>
                    <a:pt x="724" y="706"/>
                    <a:pt x="695" y="779"/>
                    <a:pt x="642" y="835"/>
                  </a:cubicBezTo>
                  <a:cubicBezTo>
                    <a:pt x="642" y="833"/>
                    <a:pt x="642" y="832"/>
                    <a:pt x="642" y="830"/>
                  </a:cubicBezTo>
                  <a:cubicBezTo>
                    <a:pt x="642" y="709"/>
                    <a:pt x="543" y="610"/>
                    <a:pt x="422" y="610"/>
                  </a:cubicBezTo>
                  <a:cubicBezTo>
                    <a:pt x="301" y="610"/>
                    <a:pt x="202" y="709"/>
                    <a:pt x="202" y="830"/>
                  </a:cubicBezTo>
                  <a:cubicBezTo>
                    <a:pt x="202" y="831"/>
                    <a:pt x="202" y="832"/>
                    <a:pt x="202" y="833"/>
                  </a:cubicBezTo>
                  <a:cubicBezTo>
                    <a:pt x="151" y="778"/>
                    <a:pt x="120" y="704"/>
                    <a:pt x="120" y="623"/>
                  </a:cubicBezTo>
                  <a:cubicBezTo>
                    <a:pt x="120" y="526"/>
                    <a:pt x="158" y="434"/>
                    <a:pt x="227" y="365"/>
                  </a:cubicBezTo>
                  <a:cubicBezTo>
                    <a:pt x="422" y="170"/>
                    <a:pt x="422" y="170"/>
                    <a:pt x="422" y="170"/>
                  </a:cubicBezTo>
                  <a:cubicBezTo>
                    <a:pt x="617" y="365"/>
                    <a:pt x="617" y="365"/>
                    <a:pt x="617" y="365"/>
                  </a:cubicBezTo>
                  <a:cubicBezTo>
                    <a:pt x="686" y="434"/>
                    <a:pt x="724" y="526"/>
                    <a:pt x="724" y="623"/>
                  </a:cubicBezTo>
                  <a:lnTo>
                    <a:pt x="724" y="6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87" name="Freeform 10"/>
          <p:cNvSpPr>
            <a:spLocks noEditPoints="1"/>
          </p:cNvSpPr>
          <p:nvPr/>
        </p:nvSpPr>
        <p:spPr bwMode="auto">
          <a:xfrm>
            <a:off x="2456434" y="1236157"/>
            <a:ext cx="672570" cy="699429"/>
          </a:xfrm>
          <a:custGeom>
            <a:avLst/>
            <a:gdLst>
              <a:gd name="T0" fmla="*/ 160 w 160"/>
              <a:gd name="T1" fmla="*/ 22 h 166"/>
              <a:gd name="T2" fmla="*/ 80 w 160"/>
              <a:gd name="T3" fmla="*/ 0 h 166"/>
              <a:gd name="T4" fmla="*/ 0 w 160"/>
              <a:gd name="T5" fmla="*/ 22 h 166"/>
              <a:gd name="T6" fmla="*/ 6 w 160"/>
              <a:gd name="T7" fmla="*/ 31 h 166"/>
              <a:gd name="T8" fmla="*/ 61 w 160"/>
              <a:gd name="T9" fmla="*/ 107 h 166"/>
              <a:gd name="T10" fmla="*/ 61 w 160"/>
              <a:gd name="T11" fmla="*/ 163 h 166"/>
              <a:gd name="T12" fmla="*/ 61 w 160"/>
              <a:gd name="T13" fmla="*/ 166 h 166"/>
              <a:gd name="T14" fmla="*/ 64 w 160"/>
              <a:gd name="T15" fmla="*/ 166 h 166"/>
              <a:gd name="T16" fmla="*/ 66 w 160"/>
              <a:gd name="T17" fmla="*/ 166 h 166"/>
              <a:gd name="T18" fmla="*/ 99 w 160"/>
              <a:gd name="T19" fmla="*/ 132 h 166"/>
              <a:gd name="T20" fmla="*/ 99 w 160"/>
              <a:gd name="T21" fmla="*/ 107 h 166"/>
              <a:gd name="T22" fmla="*/ 154 w 160"/>
              <a:gd name="T23" fmla="*/ 31 h 166"/>
              <a:gd name="T24" fmla="*/ 160 w 160"/>
              <a:gd name="T25" fmla="*/ 22 h 166"/>
              <a:gd name="T26" fmla="*/ 80 w 160"/>
              <a:gd name="T27" fmla="*/ 6 h 166"/>
              <a:gd name="T28" fmla="*/ 154 w 160"/>
              <a:gd name="T29" fmla="*/ 22 h 166"/>
              <a:gd name="T30" fmla="*/ 80 w 160"/>
              <a:gd name="T31" fmla="*/ 38 h 166"/>
              <a:gd name="T32" fmla="*/ 6 w 160"/>
              <a:gd name="T33" fmla="*/ 22 h 166"/>
              <a:gd name="T34" fmla="*/ 80 w 160"/>
              <a:gd name="T35" fmla="*/ 6 h 166"/>
              <a:gd name="T36" fmla="*/ 80 w 160"/>
              <a:gd name="T37" fmla="*/ 6 h 166"/>
              <a:gd name="T38" fmla="*/ 80 w 160"/>
              <a:gd name="T39" fmla="*/ 6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" h="166">
                <a:moveTo>
                  <a:pt x="160" y="22"/>
                </a:moveTo>
                <a:cubicBezTo>
                  <a:pt x="160" y="8"/>
                  <a:pt x="120" y="0"/>
                  <a:pt x="80" y="0"/>
                </a:cubicBezTo>
                <a:cubicBezTo>
                  <a:pt x="40" y="0"/>
                  <a:pt x="0" y="8"/>
                  <a:pt x="0" y="22"/>
                </a:cubicBezTo>
                <a:cubicBezTo>
                  <a:pt x="0" y="26"/>
                  <a:pt x="2" y="29"/>
                  <a:pt x="6" y="3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61" y="166"/>
                  <a:pt x="61" y="166"/>
                  <a:pt x="61" y="166"/>
                </a:cubicBezTo>
                <a:cubicBezTo>
                  <a:pt x="64" y="166"/>
                  <a:pt x="64" y="166"/>
                  <a:pt x="64" y="166"/>
                </a:cubicBezTo>
                <a:cubicBezTo>
                  <a:pt x="66" y="166"/>
                  <a:pt x="66" y="166"/>
                  <a:pt x="66" y="166"/>
                </a:cubicBezTo>
                <a:cubicBezTo>
                  <a:pt x="99" y="132"/>
                  <a:pt x="99" y="132"/>
                  <a:pt x="99" y="132"/>
                </a:cubicBezTo>
                <a:cubicBezTo>
                  <a:pt x="99" y="107"/>
                  <a:pt x="99" y="107"/>
                  <a:pt x="99" y="107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58" y="29"/>
                  <a:pt x="160" y="26"/>
                  <a:pt x="160" y="22"/>
                </a:cubicBezTo>
                <a:close/>
                <a:moveTo>
                  <a:pt x="80" y="6"/>
                </a:moveTo>
                <a:cubicBezTo>
                  <a:pt x="125" y="6"/>
                  <a:pt x="154" y="16"/>
                  <a:pt x="154" y="22"/>
                </a:cubicBezTo>
                <a:cubicBezTo>
                  <a:pt x="154" y="29"/>
                  <a:pt x="125" y="38"/>
                  <a:pt x="80" y="38"/>
                </a:cubicBezTo>
                <a:cubicBezTo>
                  <a:pt x="35" y="38"/>
                  <a:pt x="6" y="29"/>
                  <a:pt x="6" y="22"/>
                </a:cubicBezTo>
                <a:cubicBezTo>
                  <a:pt x="6" y="16"/>
                  <a:pt x="35" y="6"/>
                  <a:pt x="80" y="6"/>
                </a:cubicBezTo>
                <a:close/>
                <a:moveTo>
                  <a:pt x="80" y="6"/>
                </a:moveTo>
                <a:cubicBezTo>
                  <a:pt x="80" y="6"/>
                  <a:pt x="80" y="6"/>
                  <a:pt x="80" y="6"/>
                </a:cubicBezTo>
              </a:path>
            </a:pathLst>
          </a:custGeom>
          <a:solidFill>
            <a:srgbClr val="E7B8B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8" name="TextBox 87"/>
          <p:cNvSpPr txBox="1"/>
          <p:nvPr/>
        </p:nvSpPr>
        <p:spPr>
          <a:xfrm>
            <a:off x="2650853" y="1437490"/>
            <a:ext cx="283732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200" b="1" dirty="0">
                <a:solidFill>
                  <a:schemeClr val="bg1"/>
                </a:solidFill>
              </a:rPr>
              <a:t>URL</a:t>
            </a:r>
          </a:p>
        </p:txBody>
      </p:sp>
      <p:sp>
        <p:nvSpPr>
          <p:cNvPr id="92" name="Freeform 14"/>
          <p:cNvSpPr>
            <a:spLocks noEditPoints="1"/>
          </p:cNvSpPr>
          <p:nvPr/>
        </p:nvSpPr>
        <p:spPr bwMode="auto">
          <a:xfrm>
            <a:off x="4129656" y="1271852"/>
            <a:ext cx="702185" cy="700238"/>
          </a:xfrm>
          <a:custGeom>
            <a:avLst/>
            <a:gdLst>
              <a:gd name="T0" fmla="*/ 1042 w 1061"/>
              <a:gd name="T1" fmla="*/ 974 h 1056"/>
              <a:gd name="T2" fmla="*/ 907 w 1061"/>
              <a:gd name="T3" fmla="*/ 839 h 1056"/>
              <a:gd name="T4" fmla="*/ 960 w 1061"/>
              <a:gd name="T5" fmla="*/ 672 h 1056"/>
              <a:gd name="T6" fmla="*/ 864 w 1061"/>
              <a:gd name="T7" fmla="*/ 458 h 1056"/>
              <a:gd name="T8" fmla="*/ 864 w 1061"/>
              <a:gd name="T9" fmla="*/ 240 h 1056"/>
              <a:gd name="T10" fmla="*/ 816 w 1061"/>
              <a:gd name="T11" fmla="*/ 192 h 1056"/>
              <a:gd name="T12" fmla="*/ 672 w 1061"/>
              <a:gd name="T13" fmla="*/ 192 h 1056"/>
              <a:gd name="T14" fmla="*/ 672 w 1061"/>
              <a:gd name="T15" fmla="*/ 48 h 1056"/>
              <a:gd name="T16" fmla="*/ 624 w 1061"/>
              <a:gd name="T17" fmla="*/ 0 h 1056"/>
              <a:gd name="T18" fmla="*/ 240 w 1061"/>
              <a:gd name="T19" fmla="*/ 0 h 1056"/>
              <a:gd name="T20" fmla="*/ 192 w 1061"/>
              <a:gd name="T21" fmla="*/ 48 h 1056"/>
              <a:gd name="T22" fmla="*/ 192 w 1061"/>
              <a:gd name="T23" fmla="*/ 192 h 1056"/>
              <a:gd name="T24" fmla="*/ 48 w 1061"/>
              <a:gd name="T25" fmla="*/ 192 h 1056"/>
              <a:gd name="T26" fmla="*/ 0 w 1061"/>
              <a:gd name="T27" fmla="*/ 240 h 1056"/>
              <a:gd name="T28" fmla="*/ 0 w 1061"/>
              <a:gd name="T29" fmla="*/ 752 h 1056"/>
              <a:gd name="T30" fmla="*/ 48 w 1061"/>
              <a:gd name="T31" fmla="*/ 800 h 1056"/>
              <a:gd name="T32" fmla="*/ 414 w 1061"/>
              <a:gd name="T33" fmla="*/ 800 h 1056"/>
              <a:gd name="T34" fmla="*/ 672 w 1061"/>
              <a:gd name="T35" fmla="*/ 960 h 1056"/>
              <a:gd name="T36" fmla="*/ 839 w 1061"/>
              <a:gd name="T37" fmla="*/ 907 h 1056"/>
              <a:gd name="T38" fmla="*/ 974 w 1061"/>
              <a:gd name="T39" fmla="*/ 1042 h 1056"/>
              <a:gd name="T40" fmla="*/ 1008 w 1061"/>
              <a:gd name="T41" fmla="*/ 1056 h 1056"/>
              <a:gd name="T42" fmla="*/ 1042 w 1061"/>
              <a:gd name="T43" fmla="*/ 1042 h 1056"/>
              <a:gd name="T44" fmla="*/ 1042 w 1061"/>
              <a:gd name="T45" fmla="*/ 974 h 1056"/>
              <a:gd name="T46" fmla="*/ 288 w 1061"/>
              <a:gd name="T47" fmla="*/ 96 h 1056"/>
              <a:gd name="T48" fmla="*/ 576 w 1061"/>
              <a:gd name="T49" fmla="*/ 96 h 1056"/>
              <a:gd name="T50" fmla="*/ 576 w 1061"/>
              <a:gd name="T51" fmla="*/ 192 h 1056"/>
              <a:gd name="T52" fmla="*/ 288 w 1061"/>
              <a:gd name="T53" fmla="*/ 192 h 1056"/>
              <a:gd name="T54" fmla="*/ 288 w 1061"/>
              <a:gd name="T55" fmla="*/ 96 h 1056"/>
              <a:gd name="T56" fmla="*/ 96 w 1061"/>
              <a:gd name="T57" fmla="*/ 704 h 1056"/>
              <a:gd name="T58" fmla="*/ 96 w 1061"/>
              <a:gd name="T59" fmla="*/ 288 h 1056"/>
              <a:gd name="T60" fmla="*/ 768 w 1061"/>
              <a:gd name="T61" fmla="*/ 288 h 1056"/>
              <a:gd name="T62" fmla="*/ 768 w 1061"/>
              <a:gd name="T63" fmla="*/ 400 h 1056"/>
              <a:gd name="T64" fmla="*/ 672 w 1061"/>
              <a:gd name="T65" fmla="*/ 384 h 1056"/>
              <a:gd name="T66" fmla="*/ 384 w 1061"/>
              <a:gd name="T67" fmla="*/ 672 h 1056"/>
              <a:gd name="T68" fmla="*/ 386 w 1061"/>
              <a:gd name="T69" fmla="*/ 704 h 1056"/>
              <a:gd name="T70" fmla="*/ 96 w 1061"/>
              <a:gd name="T71" fmla="*/ 704 h 1056"/>
              <a:gd name="T72" fmla="*/ 480 w 1061"/>
              <a:gd name="T73" fmla="*/ 672 h 1056"/>
              <a:gd name="T74" fmla="*/ 672 w 1061"/>
              <a:gd name="T75" fmla="*/ 480 h 1056"/>
              <a:gd name="T76" fmla="*/ 864 w 1061"/>
              <a:gd name="T77" fmla="*/ 672 h 1056"/>
              <a:gd name="T78" fmla="*/ 672 w 1061"/>
              <a:gd name="T79" fmla="*/ 864 h 1056"/>
              <a:gd name="T80" fmla="*/ 480 w 1061"/>
              <a:gd name="T81" fmla="*/ 672 h 1056"/>
              <a:gd name="T82" fmla="*/ 480 w 1061"/>
              <a:gd name="T83" fmla="*/ 672 h 1056"/>
              <a:gd name="T84" fmla="*/ 480 w 1061"/>
              <a:gd name="T85" fmla="*/ 672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061" h="1056">
                <a:moveTo>
                  <a:pt x="1042" y="974"/>
                </a:moveTo>
                <a:cubicBezTo>
                  <a:pt x="907" y="839"/>
                  <a:pt x="907" y="839"/>
                  <a:pt x="907" y="839"/>
                </a:cubicBezTo>
                <a:cubicBezTo>
                  <a:pt x="940" y="792"/>
                  <a:pt x="960" y="734"/>
                  <a:pt x="960" y="672"/>
                </a:cubicBezTo>
                <a:cubicBezTo>
                  <a:pt x="960" y="587"/>
                  <a:pt x="923" y="510"/>
                  <a:pt x="864" y="458"/>
                </a:cubicBezTo>
                <a:cubicBezTo>
                  <a:pt x="864" y="240"/>
                  <a:pt x="864" y="240"/>
                  <a:pt x="864" y="240"/>
                </a:cubicBezTo>
                <a:cubicBezTo>
                  <a:pt x="864" y="213"/>
                  <a:pt x="843" y="192"/>
                  <a:pt x="816" y="192"/>
                </a:cubicBezTo>
                <a:cubicBezTo>
                  <a:pt x="672" y="192"/>
                  <a:pt x="672" y="192"/>
                  <a:pt x="672" y="192"/>
                </a:cubicBezTo>
                <a:cubicBezTo>
                  <a:pt x="672" y="48"/>
                  <a:pt x="672" y="48"/>
                  <a:pt x="672" y="48"/>
                </a:cubicBezTo>
                <a:cubicBezTo>
                  <a:pt x="672" y="21"/>
                  <a:pt x="651" y="0"/>
                  <a:pt x="624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13" y="0"/>
                  <a:pt x="192" y="21"/>
                  <a:pt x="192" y="48"/>
                </a:cubicBezTo>
                <a:cubicBezTo>
                  <a:pt x="192" y="192"/>
                  <a:pt x="192" y="192"/>
                  <a:pt x="192" y="192"/>
                </a:cubicBezTo>
                <a:cubicBezTo>
                  <a:pt x="48" y="192"/>
                  <a:pt x="48" y="192"/>
                  <a:pt x="48" y="192"/>
                </a:cubicBezTo>
                <a:cubicBezTo>
                  <a:pt x="21" y="192"/>
                  <a:pt x="0" y="213"/>
                  <a:pt x="0" y="240"/>
                </a:cubicBezTo>
                <a:cubicBezTo>
                  <a:pt x="0" y="752"/>
                  <a:pt x="0" y="752"/>
                  <a:pt x="0" y="752"/>
                </a:cubicBezTo>
                <a:cubicBezTo>
                  <a:pt x="0" y="779"/>
                  <a:pt x="21" y="800"/>
                  <a:pt x="48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61" y="895"/>
                  <a:pt x="559" y="960"/>
                  <a:pt x="672" y="960"/>
                </a:cubicBezTo>
                <a:cubicBezTo>
                  <a:pt x="734" y="960"/>
                  <a:pt x="792" y="940"/>
                  <a:pt x="839" y="907"/>
                </a:cubicBezTo>
                <a:cubicBezTo>
                  <a:pt x="974" y="1042"/>
                  <a:pt x="974" y="1042"/>
                  <a:pt x="974" y="1042"/>
                </a:cubicBezTo>
                <a:cubicBezTo>
                  <a:pt x="983" y="1051"/>
                  <a:pt x="996" y="1056"/>
                  <a:pt x="1008" y="1056"/>
                </a:cubicBezTo>
                <a:cubicBezTo>
                  <a:pt x="1020" y="1056"/>
                  <a:pt x="1033" y="1051"/>
                  <a:pt x="1042" y="1042"/>
                </a:cubicBezTo>
                <a:cubicBezTo>
                  <a:pt x="1061" y="1023"/>
                  <a:pt x="1061" y="993"/>
                  <a:pt x="1042" y="974"/>
                </a:cubicBezTo>
                <a:close/>
                <a:moveTo>
                  <a:pt x="288" y="96"/>
                </a:moveTo>
                <a:cubicBezTo>
                  <a:pt x="576" y="96"/>
                  <a:pt x="576" y="96"/>
                  <a:pt x="576" y="96"/>
                </a:cubicBezTo>
                <a:cubicBezTo>
                  <a:pt x="576" y="192"/>
                  <a:pt x="576" y="192"/>
                  <a:pt x="576" y="192"/>
                </a:cubicBezTo>
                <a:cubicBezTo>
                  <a:pt x="288" y="192"/>
                  <a:pt x="288" y="192"/>
                  <a:pt x="288" y="192"/>
                </a:cubicBezTo>
                <a:lnTo>
                  <a:pt x="288" y="96"/>
                </a:lnTo>
                <a:close/>
                <a:moveTo>
                  <a:pt x="96" y="704"/>
                </a:moveTo>
                <a:cubicBezTo>
                  <a:pt x="96" y="288"/>
                  <a:pt x="96" y="288"/>
                  <a:pt x="96" y="288"/>
                </a:cubicBezTo>
                <a:cubicBezTo>
                  <a:pt x="768" y="288"/>
                  <a:pt x="768" y="288"/>
                  <a:pt x="768" y="288"/>
                </a:cubicBezTo>
                <a:cubicBezTo>
                  <a:pt x="768" y="400"/>
                  <a:pt x="768" y="400"/>
                  <a:pt x="768" y="400"/>
                </a:cubicBezTo>
                <a:cubicBezTo>
                  <a:pt x="738" y="390"/>
                  <a:pt x="706" y="384"/>
                  <a:pt x="672" y="384"/>
                </a:cubicBezTo>
                <a:cubicBezTo>
                  <a:pt x="513" y="384"/>
                  <a:pt x="384" y="513"/>
                  <a:pt x="384" y="672"/>
                </a:cubicBezTo>
                <a:cubicBezTo>
                  <a:pt x="384" y="683"/>
                  <a:pt x="385" y="693"/>
                  <a:pt x="386" y="704"/>
                </a:cubicBezTo>
                <a:lnTo>
                  <a:pt x="96" y="704"/>
                </a:lnTo>
                <a:close/>
                <a:moveTo>
                  <a:pt x="480" y="672"/>
                </a:moveTo>
                <a:cubicBezTo>
                  <a:pt x="480" y="566"/>
                  <a:pt x="566" y="480"/>
                  <a:pt x="672" y="480"/>
                </a:cubicBezTo>
                <a:cubicBezTo>
                  <a:pt x="778" y="480"/>
                  <a:pt x="864" y="566"/>
                  <a:pt x="864" y="672"/>
                </a:cubicBezTo>
                <a:cubicBezTo>
                  <a:pt x="864" y="778"/>
                  <a:pt x="778" y="864"/>
                  <a:pt x="672" y="864"/>
                </a:cubicBezTo>
                <a:cubicBezTo>
                  <a:pt x="566" y="864"/>
                  <a:pt x="480" y="778"/>
                  <a:pt x="480" y="672"/>
                </a:cubicBezTo>
                <a:close/>
                <a:moveTo>
                  <a:pt x="480" y="672"/>
                </a:moveTo>
                <a:cubicBezTo>
                  <a:pt x="480" y="672"/>
                  <a:pt x="480" y="672"/>
                  <a:pt x="480" y="672"/>
                </a:cubicBezTo>
              </a:path>
            </a:pathLst>
          </a:custGeom>
          <a:solidFill>
            <a:srgbClr val="93CE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93" name="TextBox 92"/>
          <p:cNvSpPr txBox="1"/>
          <p:nvPr/>
        </p:nvSpPr>
        <p:spPr>
          <a:xfrm>
            <a:off x="4480748" y="1639219"/>
            <a:ext cx="201978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000" b="1" dirty="0">
                <a:solidFill>
                  <a:schemeClr val="accent5">
                    <a:lumMod val="50000"/>
                  </a:schemeClr>
                </a:solidFill>
              </a:rPr>
              <a:t>SSL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5882479" y="1284081"/>
            <a:ext cx="606378" cy="602562"/>
            <a:chOff x="9329738" y="165100"/>
            <a:chExt cx="2017712" cy="2005013"/>
          </a:xfrm>
          <a:solidFill>
            <a:srgbClr val="FDD5B4"/>
          </a:solidFill>
        </p:grpSpPr>
        <p:sp>
          <p:nvSpPr>
            <p:cNvPr id="97" name="Freeform 18"/>
            <p:cNvSpPr>
              <a:spLocks noEditPoints="1"/>
            </p:cNvSpPr>
            <p:nvPr/>
          </p:nvSpPr>
          <p:spPr bwMode="auto">
            <a:xfrm>
              <a:off x="9617075" y="165100"/>
              <a:ext cx="1730375" cy="1730375"/>
            </a:xfrm>
            <a:custGeom>
              <a:avLst/>
              <a:gdLst>
                <a:gd name="T0" fmla="*/ 756 w 802"/>
                <a:gd name="T1" fmla="*/ 0 h 800"/>
                <a:gd name="T2" fmla="*/ 46 w 802"/>
                <a:gd name="T3" fmla="*/ 0 h 800"/>
                <a:gd name="T4" fmla="*/ 0 w 802"/>
                <a:gd name="T5" fmla="*/ 46 h 800"/>
                <a:gd name="T6" fmla="*/ 0 w 802"/>
                <a:gd name="T7" fmla="*/ 370 h 800"/>
                <a:gd name="T8" fmla="*/ 67 w 802"/>
                <a:gd name="T9" fmla="*/ 344 h 800"/>
                <a:gd name="T10" fmla="*/ 91 w 802"/>
                <a:gd name="T11" fmla="*/ 338 h 800"/>
                <a:gd name="T12" fmla="*/ 91 w 802"/>
                <a:gd name="T13" fmla="*/ 232 h 800"/>
                <a:gd name="T14" fmla="*/ 120 w 802"/>
                <a:gd name="T15" fmla="*/ 203 h 800"/>
                <a:gd name="T16" fmla="*/ 681 w 802"/>
                <a:gd name="T17" fmla="*/ 203 h 800"/>
                <a:gd name="T18" fmla="*/ 711 w 802"/>
                <a:gd name="T19" fmla="*/ 232 h 800"/>
                <a:gd name="T20" fmla="*/ 711 w 802"/>
                <a:gd name="T21" fmla="*/ 680 h 800"/>
                <a:gd name="T22" fmla="*/ 681 w 802"/>
                <a:gd name="T23" fmla="*/ 710 h 800"/>
                <a:gd name="T24" fmla="*/ 376 w 802"/>
                <a:gd name="T25" fmla="*/ 710 h 800"/>
                <a:gd name="T26" fmla="*/ 338 w 802"/>
                <a:gd name="T27" fmla="*/ 800 h 800"/>
                <a:gd name="T28" fmla="*/ 756 w 802"/>
                <a:gd name="T29" fmla="*/ 800 h 800"/>
                <a:gd name="T30" fmla="*/ 802 w 802"/>
                <a:gd name="T31" fmla="*/ 755 h 800"/>
                <a:gd name="T32" fmla="*/ 802 w 802"/>
                <a:gd name="T33" fmla="*/ 46 h 800"/>
                <a:gd name="T34" fmla="*/ 756 w 802"/>
                <a:gd name="T35" fmla="*/ 0 h 800"/>
                <a:gd name="T36" fmla="*/ 457 w 802"/>
                <a:gd name="T37" fmla="*/ 131 h 800"/>
                <a:gd name="T38" fmla="*/ 441 w 802"/>
                <a:gd name="T39" fmla="*/ 147 h 800"/>
                <a:gd name="T40" fmla="*/ 395 w 802"/>
                <a:gd name="T41" fmla="*/ 147 h 800"/>
                <a:gd name="T42" fmla="*/ 379 w 802"/>
                <a:gd name="T43" fmla="*/ 131 h 800"/>
                <a:gd name="T44" fmla="*/ 379 w 802"/>
                <a:gd name="T45" fmla="*/ 85 h 800"/>
                <a:gd name="T46" fmla="*/ 395 w 802"/>
                <a:gd name="T47" fmla="*/ 69 h 800"/>
                <a:gd name="T48" fmla="*/ 441 w 802"/>
                <a:gd name="T49" fmla="*/ 69 h 800"/>
                <a:gd name="T50" fmla="*/ 457 w 802"/>
                <a:gd name="T51" fmla="*/ 85 h 800"/>
                <a:gd name="T52" fmla="*/ 457 w 802"/>
                <a:gd name="T53" fmla="*/ 131 h 800"/>
                <a:gd name="T54" fmla="*/ 584 w 802"/>
                <a:gd name="T55" fmla="*/ 131 h 800"/>
                <a:gd name="T56" fmla="*/ 568 w 802"/>
                <a:gd name="T57" fmla="*/ 147 h 800"/>
                <a:gd name="T58" fmla="*/ 522 w 802"/>
                <a:gd name="T59" fmla="*/ 147 h 800"/>
                <a:gd name="T60" fmla="*/ 506 w 802"/>
                <a:gd name="T61" fmla="*/ 131 h 800"/>
                <a:gd name="T62" fmla="*/ 506 w 802"/>
                <a:gd name="T63" fmla="*/ 85 h 800"/>
                <a:gd name="T64" fmla="*/ 522 w 802"/>
                <a:gd name="T65" fmla="*/ 69 h 800"/>
                <a:gd name="T66" fmla="*/ 568 w 802"/>
                <a:gd name="T67" fmla="*/ 69 h 800"/>
                <a:gd name="T68" fmla="*/ 584 w 802"/>
                <a:gd name="T69" fmla="*/ 85 h 800"/>
                <a:gd name="T70" fmla="*/ 584 w 802"/>
                <a:gd name="T71" fmla="*/ 131 h 800"/>
                <a:gd name="T72" fmla="*/ 711 w 802"/>
                <a:gd name="T73" fmla="*/ 131 h 800"/>
                <a:gd name="T74" fmla="*/ 695 w 802"/>
                <a:gd name="T75" fmla="*/ 147 h 800"/>
                <a:gd name="T76" fmla="*/ 649 w 802"/>
                <a:gd name="T77" fmla="*/ 147 h 800"/>
                <a:gd name="T78" fmla="*/ 633 w 802"/>
                <a:gd name="T79" fmla="*/ 131 h 800"/>
                <a:gd name="T80" fmla="*/ 633 w 802"/>
                <a:gd name="T81" fmla="*/ 85 h 800"/>
                <a:gd name="T82" fmla="*/ 649 w 802"/>
                <a:gd name="T83" fmla="*/ 69 h 800"/>
                <a:gd name="T84" fmla="*/ 695 w 802"/>
                <a:gd name="T85" fmla="*/ 69 h 800"/>
                <a:gd name="T86" fmla="*/ 711 w 802"/>
                <a:gd name="T87" fmla="*/ 85 h 800"/>
                <a:gd name="T88" fmla="*/ 711 w 802"/>
                <a:gd name="T89" fmla="*/ 131 h 800"/>
                <a:gd name="T90" fmla="*/ 711 w 802"/>
                <a:gd name="T91" fmla="*/ 131 h 800"/>
                <a:gd name="T92" fmla="*/ 711 w 802"/>
                <a:gd name="T93" fmla="*/ 131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02" h="800">
                  <a:moveTo>
                    <a:pt x="756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20" y="0"/>
                    <a:pt x="0" y="20"/>
                    <a:pt x="0" y="46"/>
                  </a:cubicBezTo>
                  <a:cubicBezTo>
                    <a:pt x="0" y="370"/>
                    <a:pt x="0" y="370"/>
                    <a:pt x="0" y="370"/>
                  </a:cubicBezTo>
                  <a:cubicBezTo>
                    <a:pt x="67" y="344"/>
                    <a:pt x="67" y="344"/>
                    <a:pt x="67" y="344"/>
                  </a:cubicBezTo>
                  <a:cubicBezTo>
                    <a:pt x="75" y="341"/>
                    <a:pt x="83" y="339"/>
                    <a:pt x="91" y="338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16"/>
                    <a:pt x="104" y="203"/>
                    <a:pt x="120" y="203"/>
                  </a:cubicBezTo>
                  <a:cubicBezTo>
                    <a:pt x="681" y="203"/>
                    <a:pt x="681" y="203"/>
                    <a:pt x="681" y="203"/>
                  </a:cubicBezTo>
                  <a:cubicBezTo>
                    <a:pt x="698" y="203"/>
                    <a:pt x="711" y="216"/>
                    <a:pt x="711" y="232"/>
                  </a:cubicBezTo>
                  <a:cubicBezTo>
                    <a:pt x="711" y="680"/>
                    <a:pt x="711" y="680"/>
                    <a:pt x="711" y="680"/>
                  </a:cubicBezTo>
                  <a:cubicBezTo>
                    <a:pt x="711" y="696"/>
                    <a:pt x="698" y="710"/>
                    <a:pt x="681" y="710"/>
                  </a:cubicBezTo>
                  <a:cubicBezTo>
                    <a:pt x="376" y="710"/>
                    <a:pt x="376" y="710"/>
                    <a:pt x="376" y="710"/>
                  </a:cubicBezTo>
                  <a:cubicBezTo>
                    <a:pt x="365" y="741"/>
                    <a:pt x="352" y="772"/>
                    <a:pt x="338" y="800"/>
                  </a:cubicBezTo>
                  <a:cubicBezTo>
                    <a:pt x="756" y="800"/>
                    <a:pt x="756" y="800"/>
                    <a:pt x="756" y="800"/>
                  </a:cubicBezTo>
                  <a:cubicBezTo>
                    <a:pt x="781" y="800"/>
                    <a:pt x="802" y="780"/>
                    <a:pt x="802" y="755"/>
                  </a:cubicBezTo>
                  <a:cubicBezTo>
                    <a:pt x="802" y="46"/>
                    <a:pt x="802" y="46"/>
                    <a:pt x="802" y="46"/>
                  </a:cubicBezTo>
                  <a:cubicBezTo>
                    <a:pt x="802" y="20"/>
                    <a:pt x="781" y="0"/>
                    <a:pt x="756" y="0"/>
                  </a:cubicBezTo>
                  <a:close/>
                  <a:moveTo>
                    <a:pt x="457" y="131"/>
                  </a:moveTo>
                  <a:cubicBezTo>
                    <a:pt x="457" y="140"/>
                    <a:pt x="450" y="147"/>
                    <a:pt x="441" y="147"/>
                  </a:cubicBezTo>
                  <a:cubicBezTo>
                    <a:pt x="395" y="147"/>
                    <a:pt x="395" y="147"/>
                    <a:pt x="395" y="147"/>
                  </a:cubicBezTo>
                  <a:cubicBezTo>
                    <a:pt x="386" y="147"/>
                    <a:pt x="379" y="140"/>
                    <a:pt x="379" y="131"/>
                  </a:cubicBezTo>
                  <a:cubicBezTo>
                    <a:pt x="379" y="85"/>
                    <a:pt x="379" y="85"/>
                    <a:pt x="379" y="85"/>
                  </a:cubicBezTo>
                  <a:cubicBezTo>
                    <a:pt x="379" y="76"/>
                    <a:pt x="386" y="69"/>
                    <a:pt x="395" y="69"/>
                  </a:cubicBezTo>
                  <a:cubicBezTo>
                    <a:pt x="441" y="69"/>
                    <a:pt x="441" y="69"/>
                    <a:pt x="441" y="69"/>
                  </a:cubicBezTo>
                  <a:cubicBezTo>
                    <a:pt x="450" y="69"/>
                    <a:pt x="457" y="76"/>
                    <a:pt x="457" y="85"/>
                  </a:cubicBezTo>
                  <a:lnTo>
                    <a:pt x="457" y="131"/>
                  </a:lnTo>
                  <a:close/>
                  <a:moveTo>
                    <a:pt x="584" y="131"/>
                  </a:moveTo>
                  <a:cubicBezTo>
                    <a:pt x="584" y="140"/>
                    <a:pt x="577" y="147"/>
                    <a:pt x="568" y="147"/>
                  </a:cubicBezTo>
                  <a:cubicBezTo>
                    <a:pt x="522" y="147"/>
                    <a:pt x="522" y="147"/>
                    <a:pt x="522" y="147"/>
                  </a:cubicBezTo>
                  <a:cubicBezTo>
                    <a:pt x="513" y="147"/>
                    <a:pt x="506" y="140"/>
                    <a:pt x="506" y="131"/>
                  </a:cubicBezTo>
                  <a:cubicBezTo>
                    <a:pt x="506" y="85"/>
                    <a:pt x="506" y="85"/>
                    <a:pt x="506" y="85"/>
                  </a:cubicBezTo>
                  <a:cubicBezTo>
                    <a:pt x="506" y="76"/>
                    <a:pt x="513" y="69"/>
                    <a:pt x="522" y="69"/>
                  </a:cubicBezTo>
                  <a:cubicBezTo>
                    <a:pt x="568" y="69"/>
                    <a:pt x="568" y="69"/>
                    <a:pt x="568" y="69"/>
                  </a:cubicBezTo>
                  <a:cubicBezTo>
                    <a:pt x="577" y="69"/>
                    <a:pt x="584" y="76"/>
                    <a:pt x="584" y="85"/>
                  </a:cubicBezTo>
                  <a:lnTo>
                    <a:pt x="584" y="131"/>
                  </a:lnTo>
                  <a:close/>
                  <a:moveTo>
                    <a:pt x="711" y="131"/>
                  </a:moveTo>
                  <a:cubicBezTo>
                    <a:pt x="711" y="140"/>
                    <a:pt x="704" y="147"/>
                    <a:pt x="695" y="147"/>
                  </a:cubicBezTo>
                  <a:cubicBezTo>
                    <a:pt x="649" y="147"/>
                    <a:pt x="649" y="147"/>
                    <a:pt x="649" y="147"/>
                  </a:cubicBezTo>
                  <a:cubicBezTo>
                    <a:pt x="640" y="147"/>
                    <a:pt x="633" y="140"/>
                    <a:pt x="633" y="131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3" y="76"/>
                    <a:pt x="640" y="69"/>
                    <a:pt x="649" y="69"/>
                  </a:cubicBezTo>
                  <a:cubicBezTo>
                    <a:pt x="695" y="69"/>
                    <a:pt x="695" y="69"/>
                    <a:pt x="695" y="69"/>
                  </a:cubicBezTo>
                  <a:cubicBezTo>
                    <a:pt x="704" y="69"/>
                    <a:pt x="711" y="76"/>
                    <a:pt x="711" y="85"/>
                  </a:cubicBezTo>
                  <a:lnTo>
                    <a:pt x="711" y="131"/>
                  </a:lnTo>
                  <a:close/>
                  <a:moveTo>
                    <a:pt x="711" y="131"/>
                  </a:moveTo>
                  <a:cubicBezTo>
                    <a:pt x="711" y="131"/>
                    <a:pt x="711" y="131"/>
                    <a:pt x="711" y="1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98" name="Freeform 19"/>
            <p:cNvSpPr>
              <a:spLocks noEditPoints="1"/>
            </p:cNvSpPr>
            <p:nvPr/>
          </p:nvSpPr>
          <p:spPr bwMode="auto">
            <a:xfrm>
              <a:off x="9329738" y="1030288"/>
              <a:ext cx="1049338" cy="1139825"/>
            </a:xfrm>
            <a:custGeom>
              <a:avLst/>
              <a:gdLst>
                <a:gd name="T0" fmla="*/ 448 w 486"/>
                <a:gd name="T1" fmla="*/ 74 h 527"/>
                <a:gd name="T2" fmla="*/ 263 w 486"/>
                <a:gd name="T3" fmla="*/ 4 h 527"/>
                <a:gd name="T4" fmla="*/ 243 w 486"/>
                <a:gd name="T5" fmla="*/ 0 h 527"/>
                <a:gd name="T6" fmla="*/ 223 w 486"/>
                <a:gd name="T7" fmla="*/ 4 h 527"/>
                <a:gd name="T8" fmla="*/ 38 w 486"/>
                <a:gd name="T9" fmla="*/ 74 h 527"/>
                <a:gd name="T10" fmla="*/ 2 w 486"/>
                <a:gd name="T11" fmla="*/ 132 h 527"/>
                <a:gd name="T12" fmla="*/ 243 w 486"/>
                <a:gd name="T13" fmla="*/ 527 h 527"/>
                <a:gd name="T14" fmla="*/ 484 w 486"/>
                <a:gd name="T15" fmla="*/ 132 h 527"/>
                <a:gd name="T16" fmla="*/ 448 w 486"/>
                <a:gd name="T17" fmla="*/ 74 h 527"/>
                <a:gd name="T18" fmla="*/ 448 w 486"/>
                <a:gd name="T19" fmla="*/ 74 h 527"/>
                <a:gd name="T20" fmla="*/ 448 w 486"/>
                <a:gd name="T21" fmla="*/ 74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527">
                  <a:moveTo>
                    <a:pt x="448" y="74"/>
                  </a:moveTo>
                  <a:cubicBezTo>
                    <a:pt x="263" y="4"/>
                    <a:pt x="263" y="4"/>
                    <a:pt x="263" y="4"/>
                  </a:cubicBezTo>
                  <a:cubicBezTo>
                    <a:pt x="256" y="1"/>
                    <a:pt x="250" y="0"/>
                    <a:pt x="243" y="0"/>
                  </a:cubicBezTo>
                  <a:cubicBezTo>
                    <a:pt x="236" y="0"/>
                    <a:pt x="229" y="1"/>
                    <a:pt x="223" y="4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14" y="83"/>
                    <a:pt x="0" y="107"/>
                    <a:pt x="2" y="132"/>
                  </a:cubicBezTo>
                  <a:cubicBezTo>
                    <a:pt x="18" y="296"/>
                    <a:pt x="120" y="527"/>
                    <a:pt x="243" y="527"/>
                  </a:cubicBezTo>
                  <a:cubicBezTo>
                    <a:pt x="366" y="527"/>
                    <a:pt x="467" y="296"/>
                    <a:pt x="484" y="132"/>
                  </a:cubicBezTo>
                  <a:cubicBezTo>
                    <a:pt x="486" y="107"/>
                    <a:pt x="471" y="83"/>
                    <a:pt x="448" y="74"/>
                  </a:cubicBezTo>
                  <a:close/>
                  <a:moveTo>
                    <a:pt x="448" y="74"/>
                  </a:moveTo>
                  <a:cubicBezTo>
                    <a:pt x="448" y="74"/>
                    <a:pt x="448" y="74"/>
                    <a:pt x="448" y="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sp>
        <p:nvSpPr>
          <p:cNvPr id="103" name="Freeform 23"/>
          <p:cNvSpPr>
            <a:spLocks noEditPoints="1"/>
          </p:cNvSpPr>
          <p:nvPr/>
        </p:nvSpPr>
        <p:spPr bwMode="auto">
          <a:xfrm>
            <a:off x="7713394" y="1225675"/>
            <a:ext cx="638126" cy="598913"/>
          </a:xfrm>
          <a:custGeom>
            <a:avLst/>
            <a:gdLst>
              <a:gd name="T0" fmla="*/ 153 w 262"/>
              <a:gd name="T1" fmla="*/ 64 h 245"/>
              <a:gd name="T2" fmla="*/ 131 w 262"/>
              <a:gd name="T3" fmla="*/ 0 h 245"/>
              <a:gd name="T4" fmla="*/ 108 w 262"/>
              <a:gd name="T5" fmla="*/ 64 h 245"/>
              <a:gd name="T6" fmla="*/ 0 w 262"/>
              <a:gd name="T7" fmla="*/ 71 h 245"/>
              <a:gd name="T8" fmla="*/ 7 w 262"/>
              <a:gd name="T9" fmla="*/ 245 h 245"/>
              <a:gd name="T10" fmla="*/ 262 w 262"/>
              <a:gd name="T11" fmla="*/ 238 h 245"/>
              <a:gd name="T12" fmla="*/ 255 w 262"/>
              <a:gd name="T13" fmla="*/ 64 h 245"/>
              <a:gd name="T14" fmla="*/ 142 w 262"/>
              <a:gd name="T15" fmla="*/ 22 h 245"/>
              <a:gd name="T16" fmla="*/ 120 w 262"/>
              <a:gd name="T17" fmla="*/ 22 h 245"/>
              <a:gd name="T18" fmla="*/ 92 w 262"/>
              <a:gd name="T19" fmla="*/ 220 h 245"/>
              <a:gd name="T20" fmla="*/ 25 w 262"/>
              <a:gd name="T21" fmla="*/ 207 h 245"/>
              <a:gd name="T22" fmla="*/ 92 w 262"/>
              <a:gd name="T23" fmla="*/ 220 h 245"/>
              <a:gd name="T24" fmla="*/ 25 w 262"/>
              <a:gd name="T25" fmla="*/ 185 h 245"/>
              <a:gd name="T26" fmla="*/ 92 w 262"/>
              <a:gd name="T27" fmla="*/ 172 h 245"/>
              <a:gd name="T28" fmla="*/ 115 w 262"/>
              <a:gd name="T29" fmla="*/ 149 h 245"/>
              <a:gd name="T30" fmla="*/ 25 w 262"/>
              <a:gd name="T31" fmla="*/ 136 h 245"/>
              <a:gd name="T32" fmla="*/ 115 w 262"/>
              <a:gd name="T33" fmla="*/ 149 h 245"/>
              <a:gd name="T34" fmla="*/ 224 w 262"/>
              <a:gd name="T35" fmla="*/ 223 h 245"/>
              <a:gd name="T36" fmla="*/ 206 w 262"/>
              <a:gd name="T37" fmla="*/ 191 h 245"/>
              <a:gd name="T38" fmla="*/ 179 w 262"/>
              <a:gd name="T39" fmla="*/ 186 h 245"/>
              <a:gd name="T40" fmla="*/ 161 w 262"/>
              <a:gd name="T41" fmla="*/ 197 h 245"/>
              <a:gd name="T42" fmla="*/ 155 w 262"/>
              <a:gd name="T43" fmla="*/ 223 h 245"/>
              <a:gd name="T44" fmla="*/ 150 w 262"/>
              <a:gd name="T45" fmla="*/ 132 h 245"/>
              <a:gd name="T46" fmla="*/ 234 w 262"/>
              <a:gd name="T47" fmla="*/ 223 h 245"/>
              <a:gd name="T48" fmla="*/ 237 w 262"/>
              <a:gd name="T49" fmla="*/ 112 h 245"/>
              <a:gd name="T50" fmla="*/ 18 w 262"/>
              <a:gd name="T51" fmla="*/ 105 h 245"/>
              <a:gd name="T52" fmla="*/ 25 w 262"/>
              <a:gd name="T53" fmla="*/ 86 h 245"/>
              <a:gd name="T54" fmla="*/ 108 w 262"/>
              <a:gd name="T55" fmla="*/ 99 h 245"/>
              <a:gd name="T56" fmla="*/ 153 w 262"/>
              <a:gd name="T57" fmla="*/ 86 h 245"/>
              <a:gd name="T58" fmla="*/ 244 w 262"/>
              <a:gd name="T59" fmla="*/ 93 h 245"/>
              <a:gd name="T60" fmla="*/ 176 w 262"/>
              <a:gd name="T61" fmla="*/ 174 h 245"/>
              <a:gd name="T62" fmla="*/ 204 w 262"/>
              <a:gd name="T63" fmla="*/ 174 h 245"/>
              <a:gd name="T64" fmla="*/ 205 w 262"/>
              <a:gd name="T65" fmla="*/ 167 h 245"/>
              <a:gd name="T66" fmla="*/ 196 w 262"/>
              <a:gd name="T67" fmla="*/ 148 h 245"/>
              <a:gd name="T68" fmla="*/ 191 w 262"/>
              <a:gd name="T69" fmla="*/ 143 h 245"/>
              <a:gd name="T70" fmla="*/ 191 w 262"/>
              <a:gd name="T71" fmla="*/ 143 h 245"/>
              <a:gd name="T72" fmla="*/ 187 w 262"/>
              <a:gd name="T73" fmla="*/ 147 h 245"/>
              <a:gd name="T74" fmla="*/ 187 w 262"/>
              <a:gd name="T75" fmla="*/ 146 h 245"/>
              <a:gd name="T76" fmla="*/ 176 w 262"/>
              <a:gd name="T77" fmla="*/ 156 h 245"/>
              <a:gd name="T78" fmla="*/ 175 w 262"/>
              <a:gd name="T79" fmla="*/ 171 h 245"/>
              <a:gd name="T80" fmla="*/ 189 w 262"/>
              <a:gd name="T81" fmla="*/ 144 h 245"/>
              <a:gd name="T82" fmla="*/ 188 w 262"/>
              <a:gd name="T83" fmla="*/ 146 h 245"/>
              <a:gd name="T84" fmla="*/ 189 w 262"/>
              <a:gd name="T85" fmla="*/ 144 h 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62" h="245">
                <a:moveTo>
                  <a:pt x="255" y="64"/>
                </a:moveTo>
                <a:cubicBezTo>
                  <a:pt x="153" y="64"/>
                  <a:pt x="153" y="64"/>
                  <a:pt x="153" y="64"/>
                </a:cubicBezTo>
                <a:cubicBezTo>
                  <a:pt x="153" y="22"/>
                  <a:pt x="153" y="22"/>
                  <a:pt x="153" y="22"/>
                </a:cubicBezTo>
                <a:cubicBezTo>
                  <a:pt x="153" y="10"/>
                  <a:pt x="143" y="0"/>
                  <a:pt x="131" y="0"/>
                </a:cubicBezTo>
                <a:cubicBezTo>
                  <a:pt x="118" y="0"/>
                  <a:pt x="108" y="10"/>
                  <a:pt x="108" y="22"/>
                </a:cubicBezTo>
                <a:cubicBezTo>
                  <a:pt x="108" y="64"/>
                  <a:pt x="108" y="64"/>
                  <a:pt x="108" y="64"/>
                </a:cubicBezTo>
                <a:cubicBezTo>
                  <a:pt x="7" y="64"/>
                  <a:pt x="7" y="64"/>
                  <a:pt x="7" y="64"/>
                </a:cubicBezTo>
                <a:cubicBezTo>
                  <a:pt x="3" y="64"/>
                  <a:pt x="0" y="67"/>
                  <a:pt x="0" y="71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2"/>
                  <a:pt x="3" y="245"/>
                  <a:pt x="7" y="245"/>
                </a:cubicBezTo>
                <a:cubicBezTo>
                  <a:pt x="255" y="245"/>
                  <a:pt x="255" y="245"/>
                  <a:pt x="255" y="245"/>
                </a:cubicBezTo>
                <a:cubicBezTo>
                  <a:pt x="259" y="245"/>
                  <a:pt x="262" y="242"/>
                  <a:pt x="262" y="238"/>
                </a:cubicBezTo>
                <a:cubicBezTo>
                  <a:pt x="262" y="71"/>
                  <a:pt x="262" y="71"/>
                  <a:pt x="262" y="71"/>
                </a:cubicBezTo>
                <a:cubicBezTo>
                  <a:pt x="262" y="67"/>
                  <a:pt x="259" y="64"/>
                  <a:pt x="255" y="64"/>
                </a:cubicBezTo>
                <a:close/>
                <a:moveTo>
                  <a:pt x="131" y="11"/>
                </a:moveTo>
                <a:cubicBezTo>
                  <a:pt x="137" y="11"/>
                  <a:pt x="142" y="16"/>
                  <a:pt x="142" y="22"/>
                </a:cubicBezTo>
                <a:cubicBezTo>
                  <a:pt x="142" y="29"/>
                  <a:pt x="137" y="34"/>
                  <a:pt x="131" y="34"/>
                </a:cubicBezTo>
                <a:cubicBezTo>
                  <a:pt x="125" y="34"/>
                  <a:pt x="120" y="29"/>
                  <a:pt x="120" y="22"/>
                </a:cubicBezTo>
                <a:cubicBezTo>
                  <a:pt x="120" y="16"/>
                  <a:pt x="125" y="11"/>
                  <a:pt x="131" y="11"/>
                </a:cubicBezTo>
                <a:close/>
                <a:moveTo>
                  <a:pt x="92" y="220"/>
                </a:moveTo>
                <a:cubicBezTo>
                  <a:pt x="25" y="220"/>
                  <a:pt x="25" y="220"/>
                  <a:pt x="25" y="220"/>
                </a:cubicBezTo>
                <a:cubicBezTo>
                  <a:pt x="25" y="207"/>
                  <a:pt x="25" y="207"/>
                  <a:pt x="25" y="207"/>
                </a:cubicBezTo>
                <a:cubicBezTo>
                  <a:pt x="92" y="207"/>
                  <a:pt x="92" y="207"/>
                  <a:pt x="92" y="207"/>
                </a:cubicBezTo>
                <a:lnTo>
                  <a:pt x="92" y="220"/>
                </a:lnTo>
                <a:close/>
                <a:moveTo>
                  <a:pt x="92" y="185"/>
                </a:moveTo>
                <a:cubicBezTo>
                  <a:pt x="25" y="185"/>
                  <a:pt x="25" y="185"/>
                  <a:pt x="25" y="185"/>
                </a:cubicBezTo>
                <a:cubicBezTo>
                  <a:pt x="25" y="172"/>
                  <a:pt x="25" y="172"/>
                  <a:pt x="25" y="172"/>
                </a:cubicBezTo>
                <a:cubicBezTo>
                  <a:pt x="92" y="172"/>
                  <a:pt x="92" y="172"/>
                  <a:pt x="92" y="172"/>
                </a:cubicBezTo>
                <a:lnTo>
                  <a:pt x="92" y="185"/>
                </a:lnTo>
                <a:close/>
                <a:moveTo>
                  <a:pt x="115" y="149"/>
                </a:moveTo>
                <a:cubicBezTo>
                  <a:pt x="25" y="149"/>
                  <a:pt x="25" y="149"/>
                  <a:pt x="25" y="149"/>
                </a:cubicBezTo>
                <a:cubicBezTo>
                  <a:pt x="25" y="136"/>
                  <a:pt x="25" y="136"/>
                  <a:pt x="25" y="136"/>
                </a:cubicBezTo>
                <a:cubicBezTo>
                  <a:pt x="115" y="136"/>
                  <a:pt x="115" y="136"/>
                  <a:pt x="115" y="136"/>
                </a:cubicBezTo>
                <a:lnTo>
                  <a:pt x="115" y="149"/>
                </a:lnTo>
                <a:close/>
                <a:moveTo>
                  <a:pt x="234" y="223"/>
                </a:moveTo>
                <a:cubicBezTo>
                  <a:pt x="224" y="223"/>
                  <a:pt x="224" y="223"/>
                  <a:pt x="224" y="223"/>
                </a:cubicBezTo>
                <a:cubicBezTo>
                  <a:pt x="225" y="211"/>
                  <a:pt x="220" y="198"/>
                  <a:pt x="220" y="198"/>
                </a:cubicBezTo>
                <a:cubicBezTo>
                  <a:pt x="218" y="194"/>
                  <a:pt x="206" y="191"/>
                  <a:pt x="206" y="191"/>
                </a:cubicBezTo>
                <a:cubicBezTo>
                  <a:pt x="200" y="188"/>
                  <a:pt x="200" y="186"/>
                  <a:pt x="200" y="186"/>
                </a:cubicBezTo>
                <a:cubicBezTo>
                  <a:pt x="188" y="210"/>
                  <a:pt x="179" y="186"/>
                  <a:pt x="179" y="186"/>
                </a:cubicBezTo>
                <a:cubicBezTo>
                  <a:pt x="179" y="189"/>
                  <a:pt x="166" y="193"/>
                  <a:pt x="166" y="193"/>
                </a:cubicBezTo>
                <a:cubicBezTo>
                  <a:pt x="163" y="195"/>
                  <a:pt x="161" y="197"/>
                  <a:pt x="161" y="197"/>
                </a:cubicBezTo>
                <a:cubicBezTo>
                  <a:pt x="156" y="204"/>
                  <a:pt x="155" y="222"/>
                  <a:pt x="155" y="222"/>
                </a:cubicBezTo>
                <a:cubicBezTo>
                  <a:pt x="155" y="222"/>
                  <a:pt x="155" y="222"/>
                  <a:pt x="155" y="223"/>
                </a:cubicBezTo>
                <a:cubicBezTo>
                  <a:pt x="150" y="223"/>
                  <a:pt x="150" y="223"/>
                  <a:pt x="150" y="223"/>
                </a:cubicBezTo>
                <a:cubicBezTo>
                  <a:pt x="150" y="132"/>
                  <a:pt x="150" y="132"/>
                  <a:pt x="150" y="132"/>
                </a:cubicBezTo>
                <a:cubicBezTo>
                  <a:pt x="234" y="132"/>
                  <a:pt x="234" y="132"/>
                  <a:pt x="234" y="132"/>
                </a:cubicBezTo>
                <a:lnTo>
                  <a:pt x="234" y="223"/>
                </a:lnTo>
                <a:close/>
                <a:moveTo>
                  <a:pt x="244" y="105"/>
                </a:moveTo>
                <a:cubicBezTo>
                  <a:pt x="244" y="109"/>
                  <a:pt x="241" y="112"/>
                  <a:pt x="237" y="112"/>
                </a:cubicBezTo>
                <a:cubicBezTo>
                  <a:pt x="25" y="112"/>
                  <a:pt x="25" y="112"/>
                  <a:pt x="25" y="112"/>
                </a:cubicBezTo>
                <a:cubicBezTo>
                  <a:pt x="21" y="112"/>
                  <a:pt x="18" y="109"/>
                  <a:pt x="18" y="105"/>
                </a:cubicBezTo>
                <a:cubicBezTo>
                  <a:pt x="18" y="93"/>
                  <a:pt x="18" y="93"/>
                  <a:pt x="18" y="93"/>
                </a:cubicBezTo>
                <a:cubicBezTo>
                  <a:pt x="18" y="89"/>
                  <a:pt x="21" y="86"/>
                  <a:pt x="25" y="86"/>
                </a:cubicBezTo>
                <a:cubicBezTo>
                  <a:pt x="108" y="86"/>
                  <a:pt x="108" y="86"/>
                  <a:pt x="108" y="86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53" y="99"/>
                  <a:pt x="153" y="99"/>
                  <a:pt x="153" y="99"/>
                </a:cubicBezTo>
                <a:cubicBezTo>
                  <a:pt x="153" y="86"/>
                  <a:pt x="153" y="86"/>
                  <a:pt x="153" y="86"/>
                </a:cubicBezTo>
                <a:cubicBezTo>
                  <a:pt x="237" y="86"/>
                  <a:pt x="237" y="86"/>
                  <a:pt x="237" y="86"/>
                </a:cubicBezTo>
                <a:cubicBezTo>
                  <a:pt x="241" y="86"/>
                  <a:pt x="244" y="89"/>
                  <a:pt x="244" y="93"/>
                </a:cubicBezTo>
                <a:lnTo>
                  <a:pt x="244" y="105"/>
                </a:lnTo>
                <a:close/>
                <a:moveTo>
                  <a:pt x="176" y="174"/>
                </a:moveTo>
                <a:cubicBezTo>
                  <a:pt x="177" y="181"/>
                  <a:pt x="184" y="189"/>
                  <a:pt x="190" y="189"/>
                </a:cubicBezTo>
                <a:cubicBezTo>
                  <a:pt x="196" y="189"/>
                  <a:pt x="203" y="181"/>
                  <a:pt x="204" y="174"/>
                </a:cubicBezTo>
                <a:cubicBezTo>
                  <a:pt x="204" y="174"/>
                  <a:pt x="205" y="173"/>
                  <a:pt x="205" y="171"/>
                </a:cubicBezTo>
                <a:cubicBezTo>
                  <a:pt x="205" y="171"/>
                  <a:pt x="207" y="166"/>
                  <a:pt x="205" y="167"/>
                </a:cubicBezTo>
                <a:cubicBezTo>
                  <a:pt x="205" y="165"/>
                  <a:pt x="207" y="157"/>
                  <a:pt x="203" y="152"/>
                </a:cubicBezTo>
                <a:cubicBezTo>
                  <a:pt x="203" y="152"/>
                  <a:pt x="201" y="150"/>
                  <a:pt x="196" y="148"/>
                </a:cubicBezTo>
                <a:cubicBezTo>
                  <a:pt x="194" y="147"/>
                  <a:pt x="194" y="147"/>
                  <a:pt x="194" y="147"/>
                </a:cubicBezTo>
                <a:cubicBezTo>
                  <a:pt x="193" y="147"/>
                  <a:pt x="191" y="145"/>
                  <a:pt x="191" y="143"/>
                </a:cubicBezTo>
                <a:cubicBezTo>
                  <a:pt x="191" y="143"/>
                  <a:pt x="190" y="144"/>
                  <a:pt x="190" y="145"/>
                </a:cubicBezTo>
                <a:cubicBezTo>
                  <a:pt x="190" y="144"/>
                  <a:pt x="190" y="143"/>
                  <a:pt x="191" y="143"/>
                </a:cubicBezTo>
                <a:cubicBezTo>
                  <a:pt x="191" y="143"/>
                  <a:pt x="190" y="143"/>
                  <a:pt x="190" y="144"/>
                </a:cubicBezTo>
                <a:cubicBezTo>
                  <a:pt x="189" y="144"/>
                  <a:pt x="188" y="145"/>
                  <a:pt x="187" y="147"/>
                </a:cubicBezTo>
                <a:cubicBezTo>
                  <a:pt x="187" y="147"/>
                  <a:pt x="187" y="147"/>
                  <a:pt x="187" y="147"/>
                </a:cubicBezTo>
                <a:cubicBezTo>
                  <a:pt x="187" y="147"/>
                  <a:pt x="187" y="146"/>
                  <a:pt x="187" y="146"/>
                </a:cubicBezTo>
                <a:cubicBezTo>
                  <a:pt x="186" y="146"/>
                  <a:pt x="185" y="146"/>
                  <a:pt x="185" y="146"/>
                </a:cubicBezTo>
                <a:cubicBezTo>
                  <a:pt x="185" y="146"/>
                  <a:pt x="178" y="149"/>
                  <a:pt x="176" y="156"/>
                </a:cubicBezTo>
                <a:cubicBezTo>
                  <a:pt x="176" y="156"/>
                  <a:pt x="174" y="158"/>
                  <a:pt x="176" y="167"/>
                </a:cubicBezTo>
                <a:cubicBezTo>
                  <a:pt x="174" y="166"/>
                  <a:pt x="175" y="171"/>
                  <a:pt x="175" y="171"/>
                </a:cubicBezTo>
                <a:cubicBezTo>
                  <a:pt x="175" y="173"/>
                  <a:pt x="176" y="174"/>
                  <a:pt x="176" y="174"/>
                </a:cubicBezTo>
                <a:close/>
                <a:moveTo>
                  <a:pt x="189" y="144"/>
                </a:moveTo>
                <a:cubicBezTo>
                  <a:pt x="189" y="145"/>
                  <a:pt x="189" y="145"/>
                  <a:pt x="189" y="146"/>
                </a:cubicBezTo>
                <a:cubicBezTo>
                  <a:pt x="188" y="146"/>
                  <a:pt x="188" y="146"/>
                  <a:pt x="188" y="146"/>
                </a:cubicBezTo>
                <a:cubicBezTo>
                  <a:pt x="188" y="145"/>
                  <a:pt x="189" y="145"/>
                  <a:pt x="189" y="144"/>
                </a:cubicBezTo>
                <a:close/>
                <a:moveTo>
                  <a:pt x="189" y="144"/>
                </a:moveTo>
                <a:cubicBezTo>
                  <a:pt x="189" y="144"/>
                  <a:pt x="189" y="144"/>
                  <a:pt x="189" y="144"/>
                </a:cubicBezTo>
              </a:path>
            </a:pathLst>
          </a:custGeom>
          <a:solidFill>
            <a:srgbClr val="B2A2C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8607857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>
                <a:sym typeface="Arial"/>
              </a:rPr>
              <a:t>Sify Managed SD-WAN: Subscription TierS</a:t>
            </a:r>
          </a:p>
        </p:txBody>
      </p:sp>
      <p:sp>
        <p:nvSpPr>
          <p:cNvPr id="3" name="Freeform 2"/>
          <p:cNvSpPr/>
          <p:nvPr/>
        </p:nvSpPr>
        <p:spPr>
          <a:xfrm>
            <a:off x="358774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8FB4E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Bronze</a:t>
            </a:r>
          </a:p>
        </p:txBody>
      </p:sp>
      <p:sp>
        <p:nvSpPr>
          <p:cNvPr id="4" name="Freeform 3"/>
          <p:cNvSpPr/>
          <p:nvPr/>
        </p:nvSpPr>
        <p:spPr>
          <a:xfrm>
            <a:off x="358774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ZTP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VRRP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OSPF – LAN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MP-BGP – Controller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Routing policies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VRF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QoS/HQoS</a:t>
            </a:r>
          </a:p>
        </p:txBody>
      </p:sp>
      <p:sp>
        <p:nvSpPr>
          <p:cNvPr id="6" name="Freeform 5"/>
          <p:cNvSpPr/>
          <p:nvPr/>
        </p:nvSpPr>
        <p:spPr>
          <a:xfrm>
            <a:off x="2067076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E7B8B7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Silver</a:t>
            </a:r>
          </a:p>
        </p:txBody>
      </p:sp>
      <p:sp>
        <p:nvSpPr>
          <p:cNvPr id="7" name="Freeform 6"/>
          <p:cNvSpPr/>
          <p:nvPr/>
        </p:nvSpPr>
        <p:spPr>
          <a:xfrm>
            <a:off x="2067076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Bronze+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IPSEC transport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Any to any IPSEC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Stateful firewall</a:t>
            </a:r>
          </a:p>
        </p:txBody>
      </p:sp>
      <p:sp>
        <p:nvSpPr>
          <p:cNvPr id="8" name="Freeform 7"/>
          <p:cNvSpPr/>
          <p:nvPr/>
        </p:nvSpPr>
        <p:spPr>
          <a:xfrm>
            <a:off x="3775378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93CEDE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Gold</a:t>
            </a:r>
          </a:p>
        </p:txBody>
      </p:sp>
      <p:sp>
        <p:nvSpPr>
          <p:cNvPr id="9" name="Freeform 8"/>
          <p:cNvSpPr/>
          <p:nvPr/>
        </p:nvSpPr>
        <p:spPr>
          <a:xfrm>
            <a:off x="3775378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Silver+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Performance measurement – synthetic and inline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visibility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App aware routing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FEC, Packet striping &amp; cloning</a:t>
            </a:r>
          </a:p>
        </p:txBody>
      </p:sp>
      <p:sp>
        <p:nvSpPr>
          <p:cNvPr id="10" name="Freeform 9"/>
          <p:cNvSpPr/>
          <p:nvPr/>
        </p:nvSpPr>
        <p:spPr>
          <a:xfrm>
            <a:off x="5483680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FDD5B4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Diamond</a:t>
            </a:r>
          </a:p>
        </p:txBody>
      </p:sp>
      <p:sp>
        <p:nvSpPr>
          <p:cNvPr id="11" name="Freeform 10"/>
          <p:cNvSpPr/>
          <p:nvPr/>
        </p:nvSpPr>
        <p:spPr>
          <a:xfrm>
            <a:off x="5483680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Gold+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CGNAT</a:t>
            </a:r>
            <a:br>
              <a:rPr lang="en-US" sz="1200" kern="1200" dirty="0">
                <a:solidFill>
                  <a:srgbClr val="595959"/>
                </a:solidFill>
              </a:rPr>
            </a:br>
            <a:r>
              <a:rPr lang="en-US" sz="1200" kern="1200" dirty="0">
                <a:solidFill>
                  <a:srgbClr val="595959"/>
                </a:solidFill>
              </a:rPr>
              <a:t>DoS protection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URL filtering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inspection</a:t>
            </a:r>
          </a:p>
        </p:txBody>
      </p:sp>
      <p:sp>
        <p:nvSpPr>
          <p:cNvPr id="12" name="Freeform 11"/>
          <p:cNvSpPr/>
          <p:nvPr/>
        </p:nvSpPr>
        <p:spPr>
          <a:xfrm>
            <a:off x="7191983" y="1727200"/>
            <a:ext cx="1548000" cy="531415"/>
          </a:xfrm>
          <a:custGeom>
            <a:avLst/>
            <a:gdLst>
              <a:gd name="connsiteX0" fmla="*/ 0 w 1526460"/>
              <a:gd name="connsiteY0" fmla="*/ 0 h 610584"/>
              <a:gd name="connsiteX1" fmla="*/ 1526460 w 1526460"/>
              <a:gd name="connsiteY1" fmla="*/ 0 h 610584"/>
              <a:gd name="connsiteX2" fmla="*/ 1526460 w 1526460"/>
              <a:gd name="connsiteY2" fmla="*/ 610584 h 610584"/>
              <a:gd name="connsiteX3" fmla="*/ 0 w 1526460"/>
              <a:gd name="connsiteY3" fmla="*/ 610584 h 610584"/>
              <a:gd name="connsiteX4" fmla="*/ 0 w 1526460"/>
              <a:gd name="connsiteY4" fmla="*/ 0 h 610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610584">
                <a:moveTo>
                  <a:pt x="0" y="0"/>
                </a:moveTo>
                <a:lnTo>
                  <a:pt x="1526460" y="0"/>
                </a:lnTo>
                <a:lnTo>
                  <a:pt x="1526460" y="610584"/>
                </a:lnTo>
                <a:lnTo>
                  <a:pt x="0" y="610584"/>
                </a:lnTo>
                <a:lnTo>
                  <a:pt x="0" y="0"/>
                </a:lnTo>
                <a:close/>
              </a:path>
            </a:pathLst>
          </a:custGeom>
          <a:solidFill>
            <a:srgbClr val="CCC1DB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9568" tIns="56896" rIns="99568" bIns="56896" numCol="1" spcCol="1270" anchor="b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kern="1200" dirty="0"/>
              <a:t>Platinum</a:t>
            </a:r>
          </a:p>
        </p:txBody>
      </p:sp>
      <p:sp>
        <p:nvSpPr>
          <p:cNvPr id="13" name="Freeform 12"/>
          <p:cNvSpPr/>
          <p:nvPr/>
        </p:nvSpPr>
        <p:spPr>
          <a:xfrm>
            <a:off x="7191983" y="2238296"/>
            <a:ext cx="1548000" cy="2446417"/>
          </a:xfrm>
          <a:custGeom>
            <a:avLst/>
            <a:gdLst>
              <a:gd name="connsiteX0" fmla="*/ 0 w 1526460"/>
              <a:gd name="connsiteY0" fmla="*/ 0 h 2810880"/>
              <a:gd name="connsiteX1" fmla="*/ 1526460 w 1526460"/>
              <a:gd name="connsiteY1" fmla="*/ 0 h 2810880"/>
              <a:gd name="connsiteX2" fmla="*/ 1526460 w 1526460"/>
              <a:gd name="connsiteY2" fmla="*/ 2810880 h 2810880"/>
              <a:gd name="connsiteX3" fmla="*/ 0 w 1526460"/>
              <a:gd name="connsiteY3" fmla="*/ 2810880 h 2810880"/>
              <a:gd name="connsiteX4" fmla="*/ 0 w 1526460"/>
              <a:gd name="connsiteY4" fmla="*/ 0 h 281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6460" h="2810880">
                <a:moveTo>
                  <a:pt x="0" y="0"/>
                </a:moveTo>
                <a:lnTo>
                  <a:pt x="1526460" y="0"/>
                </a:lnTo>
                <a:lnTo>
                  <a:pt x="1526460" y="2810880"/>
                </a:lnTo>
                <a:lnTo>
                  <a:pt x="0" y="281088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4676" tIns="74676" rIns="99568" bIns="112014" numCol="1" spcCol="1270" anchor="t" anchorCtr="0">
            <a:noAutofit/>
          </a:bodyPr>
          <a:lstStyle/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b="1" kern="1200" dirty="0">
                <a:solidFill>
                  <a:srgbClr val="595959"/>
                </a:solidFill>
              </a:rPr>
              <a:t>Diamond+</a:t>
            </a:r>
            <a:endParaRPr lang="en-US" sz="1200" kern="1200" dirty="0">
              <a:solidFill>
                <a:srgbClr val="595959"/>
              </a:solidFill>
            </a:endParaRP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IDS/IPS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Anti-virus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1200" kern="1200" dirty="0">
                <a:solidFill>
                  <a:srgbClr val="595959"/>
                </a:solidFill>
              </a:rPr>
              <a:t>SSL decryption</a:t>
            </a:r>
          </a:p>
          <a:p>
            <a:pPr marL="114300" lvl="1" indent="-1143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200" kern="1200" dirty="0">
              <a:solidFill>
                <a:srgbClr val="595959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53121" y="1023938"/>
            <a:ext cx="775911" cy="920823"/>
            <a:chOff x="-1752600" y="1198563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-1428750" y="1198563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-1752600" y="1198563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3" name="Freeform 9"/>
            <p:cNvSpPr>
              <a:spLocks noEditPoints="1"/>
            </p:cNvSpPr>
            <p:nvPr/>
          </p:nvSpPr>
          <p:spPr bwMode="auto">
            <a:xfrm>
              <a:off x="-1557338" y="1846263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4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24" name="Freeform 10"/>
            <p:cNvSpPr>
              <a:spLocks noEditPoints="1"/>
            </p:cNvSpPr>
            <p:nvPr/>
          </p:nvSpPr>
          <p:spPr bwMode="auto">
            <a:xfrm>
              <a:off x="-1363663" y="2043113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CDC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44866" y="1023938"/>
            <a:ext cx="775817" cy="919488"/>
            <a:chOff x="-1660525" y="1022351"/>
            <a:chExt cx="1751013" cy="20780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9" name="Freeform 14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0" name="Freeform 15"/>
            <p:cNvSpPr>
              <a:spLocks noEditPoints="1"/>
            </p:cNvSpPr>
            <p:nvPr/>
          </p:nvSpPr>
          <p:spPr bwMode="auto">
            <a:xfrm>
              <a:off x="-1336675" y="1022351"/>
              <a:ext cx="1427163" cy="1235075"/>
            </a:xfrm>
            <a:custGeom>
              <a:avLst/>
              <a:gdLst>
                <a:gd name="T0" fmla="*/ 899 w 899"/>
                <a:gd name="T1" fmla="*/ 0 h 778"/>
                <a:gd name="T2" fmla="*/ 532 w 899"/>
                <a:gd name="T3" fmla="*/ 0 h 778"/>
                <a:gd name="T4" fmla="*/ 0 w 899"/>
                <a:gd name="T5" fmla="*/ 778 h 778"/>
                <a:gd name="T6" fmla="*/ 369 w 899"/>
                <a:gd name="T7" fmla="*/ 778 h 778"/>
                <a:gd name="T8" fmla="*/ 899 w 899"/>
                <a:gd name="T9" fmla="*/ 0 h 778"/>
                <a:gd name="T10" fmla="*/ 899 w 899"/>
                <a:gd name="T11" fmla="*/ 0 h 778"/>
                <a:gd name="T12" fmla="*/ 899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899" y="0"/>
                  </a:moveTo>
                  <a:lnTo>
                    <a:pt x="532" y="0"/>
                  </a:lnTo>
                  <a:lnTo>
                    <a:pt x="0" y="778"/>
                  </a:lnTo>
                  <a:lnTo>
                    <a:pt x="369" y="778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2" name="Freeform 17"/>
            <p:cNvSpPr>
              <a:spLocks noEditPoints="1"/>
            </p:cNvSpPr>
            <p:nvPr/>
          </p:nvSpPr>
          <p:spPr bwMode="auto">
            <a:xfrm>
              <a:off x="-1660525" y="1022351"/>
              <a:ext cx="1427163" cy="1235075"/>
            </a:xfrm>
            <a:custGeom>
              <a:avLst/>
              <a:gdLst>
                <a:gd name="T0" fmla="*/ 0 w 899"/>
                <a:gd name="T1" fmla="*/ 0 h 778"/>
                <a:gd name="T2" fmla="*/ 367 w 899"/>
                <a:gd name="T3" fmla="*/ 0 h 778"/>
                <a:gd name="T4" fmla="*/ 899 w 899"/>
                <a:gd name="T5" fmla="*/ 778 h 778"/>
                <a:gd name="T6" fmla="*/ 532 w 899"/>
                <a:gd name="T7" fmla="*/ 778 h 778"/>
                <a:gd name="T8" fmla="*/ 0 w 899"/>
                <a:gd name="T9" fmla="*/ 0 h 778"/>
                <a:gd name="T10" fmla="*/ 0 w 899"/>
                <a:gd name="T11" fmla="*/ 0 h 778"/>
                <a:gd name="T12" fmla="*/ 0 w 899"/>
                <a:gd name="T13" fmla="*/ 0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8">
                  <a:moveTo>
                    <a:pt x="0" y="0"/>
                  </a:moveTo>
                  <a:lnTo>
                    <a:pt x="367" y="0"/>
                  </a:lnTo>
                  <a:lnTo>
                    <a:pt x="899" y="778"/>
                  </a:lnTo>
                  <a:lnTo>
                    <a:pt x="532" y="77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-1465263" y="1670051"/>
              <a:ext cx="1425575" cy="1430338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D9D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auto">
            <a:xfrm>
              <a:off x="-1271588" y="1866901"/>
              <a:ext cx="1038225" cy="10382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58D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1470" y="1023938"/>
            <a:ext cx="775817" cy="919488"/>
            <a:chOff x="-2130425" y="1384301"/>
            <a:chExt cx="1751013" cy="20764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Freeform 23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0" name="Freeform 24"/>
            <p:cNvSpPr>
              <a:spLocks noEditPoints="1"/>
            </p:cNvSpPr>
            <p:nvPr/>
          </p:nvSpPr>
          <p:spPr bwMode="auto">
            <a:xfrm>
              <a:off x="-1806575" y="1384301"/>
              <a:ext cx="1427163" cy="1233487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moveTo>
                    <a:pt x="899" y="0"/>
                  </a:moveTo>
                  <a:lnTo>
                    <a:pt x="89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1" name="Freeform 25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2" name="Freeform 26"/>
            <p:cNvSpPr>
              <a:spLocks noEditPoints="1"/>
            </p:cNvSpPr>
            <p:nvPr/>
          </p:nvSpPr>
          <p:spPr bwMode="auto">
            <a:xfrm>
              <a:off x="-2130425" y="1384301"/>
              <a:ext cx="1427163" cy="1233487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3" name="Freeform 27"/>
            <p:cNvSpPr>
              <a:spLocks noEditPoints="1"/>
            </p:cNvSpPr>
            <p:nvPr/>
          </p:nvSpPr>
          <p:spPr bwMode="auto">
            <a:xfrm>
              <a:off x="-1935163" y="2032000"/>
              <a:ext cx="1425575" cy="142875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rgbClr val="EFC7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44" name="Freeform 28"/>
            <p:cNvSpPr>
              <a:spLocks noEditPoints="1"/>
            </p:cNvSpPr>
            <p:nvPr/>
          </p:nvSpPr>
          <p:spPr bwMode="auto">
            <a:xfrm>
              <a:off x="-1741488" y="2228850"/>
              <a:ext cx="1038225" cy="1036637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D7B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5869772" y="1023938"/>
            <a:ext cx="775817" cy="919488"/>
            <a:chOff x="5652805" y="1053625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46" name="Group 45"/>
            <p:cNvGrpSpPr/>
            <p:nvPr/>
          </p:nvGrpSpPr>
          <p:grpSpPr>
            <a:xfrm>
              <a:off x="5652805" y="1053625"/>
              <a:ext cx="951865" cy="1128775"/>
              <a:chOff x="-2130425" y="1384301"/>
              <a:chExt cx="1751013" cy="2076449"/>
            </a:xfrm>
          </p:grpSpPr>
          <p:sp>
            <p:nvSpPr>
              <p:cNvPr id="47" name="Freeform 23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close/>
                    <a:moveTo>
                      <a:pt x="899" y="0"/>
                    </a:moveTo>
                    <a:lnTo>
                      <a:pt x="899" y="0"/>
                    </a:lnTo>
                    <a:close/>
                  </a:path>
                </a:pathLst>
              </a:custGeom>
              <a:solidFill>
                <a:srgbClr val="BF39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8" name="Freeform 24"/>
              <p:cNvSpPr>
                <a:spLocks noEditPoints="1"/>
              </p:cNvSpPr>
              <p:nvPr/>
            </p:nvSpPr>
            <p:spPr bwMode="auto">
              <a:xfrm>
                <a:off x="-1806575" y="1384301"/>
                <a:ext cx="1427163" cy="1233487"/>
              </a:xfrm>
              <a:custGeom>
                <a:avLst/>
                <a:gdLst>
                  <a:gd name="T0" fmla="*/ 899 w 899"/>
                  <a:gd name="T1" fmla="*/ 0 h 777"/>
                  <a:gd name="T2" fmla="*/ 532 w 899"/>
                  <a:gd name="T3" fmla="*/ 0 h 777"/>
                  <a:gd name="T4" fmla="*/ 0 w 899"/>
                  <a:gd name="T5" fmla="*/ 777 h 777"/>
                  <a:gd name="T6" fmla="*/ 369 w 899"/>
                  <a:gd name="T7" fmla="*/ 777 h 777"/>
                  <a:gd name="T8" fmla="*/ 899 w 899"/>
                  <a:gd name="T9" fmla="*/ 0 h 777"/>
                  <a:gd name="T10" fmla="*/ 899 w 899"/>
                  <a:gd name="T11" fmla="*/ 0 h 777"/>
                  <a:gd name="T12" fmla="*/ 899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899" y="0"/>
                    </a:moveTo>
                    <a:lnTo>
                      <a:pt x="532" y="0"/>
                    </a:lnTo>
                    <a:lnTo>
                      <a:pt x="0" y="777"/>
                    </a:lnTo>
                    <a:lnTo>
                      <a:pt x="369" y="777"/>
                    </a:lnTo>
                    <a:lnTo>
                      <a:pt x="899" y="0"/>
                    </a:lnTo>
                    <a:moveTo>
                      <a:pt x="899" y="0"/>
                    </a:moveTo>
                    <a:lnTo>
                      <a:pt x="89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49" name="Freeform 25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57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0" name="Freeform 26"/>
              <p:cNvSpPr>
                <a:spLocks noEditPoints="1"/>
              </p:cNvSpPr>
              <p:nvPr/>
            </p:nvSpPr>
            <p:spPr bwMode="auto">
              <a:xfrm>
                <a:off x="-2130425" y="1384301"/>
                <a:ext cx="1427163" cy="1233487"/>
              </a:xfrm>
              <a:custGeom>
                <a:avLst/>
                <a:gdLst>
                  <a:gd name="T0" fmla="*/ 0 w 899"/>
                  <a:gd name="T1" fmla="*/ 0 h 777"/>
                  <a:gd name="T2" fmla="*/ 367 w 899"/>
                  <a:gd name="T3" fmla="*/ 0 h 777"/>
                  <a:gd name="T4" fmla="*/ 899 w 899"/>
                  <a:gd name="T5" fmla="*/ 777 h 777"/>
                  <a:gd name="T6" fmla="*/ 532 w 899"/>
                  <a:gd name="T7" fmla="*/ 777 h 777"/>
                  <a:gd name="T8" fmla="*/ 0 w 899"/>
                  <a:gd name="T9" fmla="*/ 0 h 777"/>
                  <a:gd name="T10" fmla="*/ 0 w 899"/>
                  <a:gd name="T11" fmla="*/ 0 h 777"/>
                  <a:gd name="T12" fmla="*/ 0 w 899"/>
                  <a:gd name="T13" fmla="*/ 0 h 7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9" h="777">
                    <a:moveTo>
                      <a:pt x="0" y="0"/>
                    </a:moveTo>
                    <a:lnTo>
                      <a:pt x="367" y="0"/>
                    </a:lnTo>
                    <a:lnTo>
                      <a:pt x="899" y="777"/>
                    </a:lnTo>
                    <a:lnTo>
                      <a:pt x="532" y="777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1" name="Freeform 27"/>
              <p:cNvSpPr>
                <a:spLocks noEditPoints="1"/>
              </p:cNvSpPr>
              <p:nvPr/>
            </p:nvSpPr>
            <p:spPr bwMode="auto">
              <a:xfrm>
                <a:off x="-1935163" y="2032000"/>
                <a:ext cx="1425575" cy="1428750"/>
              </a:xfrm>
              <a:custGeom>
                <a:avLst/>
                <a:gdLst>
                  <a:gd name="T0" fmla="*/ 331 w 661"/>
                  <a:gd name="T1" fmla="*/ 0 h 661"/>
                  <a:gd name="T2" fmla="*/ 661 w 661"/>
                  <a:gd name="T3" fmla="*/ 331 h 661"/>
                  <a:gd name="T4" fmla="*/ 331 w 661"/>
                  <a:gd name="T5" fmla="*/ 661 h 661"/>
                  <a:gd name="T6" fmla="*/ 0 w 661"/>
                  <a:gd name="T7" fmla="*/ 331 h 661"/>
                  <a:gd name="T8" fmla="*/ 331 w 661"/>
                  <a:gd name="T9" fmla="*/ 0 h 661"/>
                  <a:gd name="T10" fmla="*/ 331 w 661"/>
                  <a:gd name="T11" fmla="*/ 0 h 661"/>
                  <a:gd name="T12" fmla="*/ 331 w 661"/>
                  <a:gd name="T13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1" h="661">
                    <a:moveTo>
                      <a:pt x="331" y="0"/>
                    </a:moveTo>
                    <a:cubicBezTo>
                      <a:pt x="514" y="0"/>
                      <a:pt x="661" y="148"/>
                      <a:pt x="661" y="331"/>
                    </a:cubicBezTo>
                    <a:cubicBezTo>
                      <a:pt x="661" y="514"/>
                      <a:pt x="514" y="661"/>
                      <a:pt x="331" y="661"/>
                    </a:cubicBezTo>
                    <a:cubicBezTo>
                      <a:pt x="147" y="661"/>
                      <a:pt x="0" y="514"/>
                      <a:pt x="0" y="331"/>
                    </a:cubicBezTo>
                    <a:cubicBezTo>
                      <a:pt x="0" y="148"/>
                      <a:pt x="147" y="0"/>
                      <a:pt x="331" y="0"/>
                    </a:cubicBezTo>
                    <a:close/>
                    <a:moveTo>
                      <a:pt x="331" y="0"/>
                    </a:moveTo>
                    <a:cubicBezTo>
                      <a:pt x="331" y="0"/>
                      <a:pt x="331" y="0"/>
                      <a:pt x="331" y="0"/>
                    </a:cubicBez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2" name="Freeform 28"/>
              <p:cNvSpPr>
                <a:spLocks noEditPoints="1"/>
              </p:cNvSpPr>
              <p:nvPr/>
            </p:nvSpPr>
            <p:spPr bwMode="auto">
              <a:xfrm>
                <a:off x="-1741488" y="2228850"/>
                <a:ext cx="1038225" cy="1036637"/>
              </a:xfrm>
              <a:custGeom>
                <a:avLst/>
                <a:gdLst>
                  <a:gd name="T0" fmla="*/ 241 w 481"/>
                  <a:gd name="T1" fmla="*/ 0 h 480"/>
                  <a:gd name="T2" fmla="*/ 0 w 481"/>
                  <a:gd name="T3" fmla="*/ 240 h 480"/>
                  <a:gd name="T4" fmla="*/ 241 w 481"/>
                  <a:gd name="T5" fmla="*/ 480 h 480"/>
                  <a:gd name="T6" fmla="*/ 481 w 481"/>
                  <a:gd name="T7" fmla="*/ 240 h 480"/>
                  <a:gd name="T8" fmla="*/ 241 w 481"/>
                  <a:gd name="T9" fmla="*/ 0 h 480"/>
                  <a:gd name="T10" fmla="*/ 241 w 481"/>
                  <a:gd name="T11" fmla="*/ 420 h 480"/>
                  <a:gd name="T12" fmla="*/ 60 w 481"/>
                  <a:gd name="T13" fmla="*/ 240 h 480"/>
                  <a:gd name="T14" fmla="*/ 241 w 481"/>
                  <a:gd name="T15" fmla="*/ 60 h 480"/>
                  <a:gd name="T16" fmla="*/ 421 w 481"/>
                  <a:gd name="T17" fmla="*/ 240 h 480"/>
                  <a:gd name="T18" fmla="*/ 241 w 481"/>
                  <a:gd name="T19" fmla="*/ 420 h 480"/>
                  <a:gd name="T20" fmla="*/ 241 w 481"/>
                  <a:gd name="T21" fmla="*/ 420 h 480"/>
                  <a:gd name="T22" fmla="*/ 241 w 481"/>
                  <a:gd name="T23" fmla="*/ 420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480">
                    <a:moveTo>
                      <a:pt x="241" y="0"/>
                    </a:moveTo>
                    <a:cubicBezTo>
                      <a:pt x="108" y="0"/>
                      <a:pt x="0" y="108"/>
                      <a:pt x="0" y="240"/>
                    </a:cubicBezTo>
                    <a:cubicBezTo>
                      <a:pt x="0" y="372"/>
                      <a:pt x="108" y="480"/>
                      <a:pt x="241" y="480"/>
                    </a:cubicBezTo>
                    <a:cubicBezTo>
                      <a:pt x="373" y="480"/>
                      <a:pt x="481" y="372"/>
                      <a:pt x="481" y="240"/>
                    </a:cubicBezTo>
                    <a:cubicBezTo>
                      <a:pt x="481" y="108"/>
                      <a:pt x="373" y="0"/>
                      <a:pt x="241" y="0"/>
                    </a:cubicBezTo>
                    <a:close/>
                    <a:moveTo>
                      <a:pt x="241" y="420"/>
                    </a:moveTo>
                    <a:cubicBezTo>
                      <a:pt x="141" y="420"/>
                      <a:pt x="60" y="339"/>
                      <a:pt x="60" y="240"/>
                    </a:cubicBezTo>
                    <a:cubicBezTo>
                      <a:pt x="60" y="141"/>
                      <a:pt x="141" y="60"/>
                      <a:pt x="241" y="60"/>
                    </a:cubicBezTo>
                    <a:cubicBezTo>
                      <a:pt x="340" y="60"/>
                      <a:pt x="421" y="141"/>
                      <a:pt x="421" y="240"/>
                    </a:cubicBezTo>
                    <a:cubicBezTo>
                      <a:pt x="421" y="339"/>
                      <a:pt x="340" y="420"/>
                      <a:pt x="241" y="420"/>
                    </a:cubicBezTo>
                    <a:close/>
                    <a:moveTo>
                      <a:pt x="241" y="420"/>
                    </a:moveTo>
                    <a:cubicBezTo>
                      <a:pt x="241" y="420"/>
                      <a:pt x="241" y="420"/>
                      <a:pt x="241" y="420"/>
                    </a:cubicBez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6001881" y="1696219"/>
              <a:ext cx="289093" cy="253357"/>
              <a:chOff x="6042025" y="-1312863"/>
              <a:chExt cx="1001713" cy="877888"/>
            </a:xfrm>
            <a:solidFill>
              <a:schemeClr val="bg1"/>
            </a:solidFill>
          </p:grpSpPr>
          <p:sp>
            <p:nvSpPr>
              <p:cNvPr id="56" name="Freeform 32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7" name="Freeform 33"/>
              <p:cNvSpPr>
                <a:spLocks noEditPoints="1"/>
              </p:cNvSpPr>
              <p:nvPr/>
            </p:nvSpPr>
            <p:spPr bwMode="auto">
              <a:xfrm>
                <a:off x="6048375" y="-1019175"/>
                <a:ext cx="436563" cy="549275"/>
              </a:xfrm>
              <a:custGeom>
                <a:avLst/>
                <a:gdLst>
                  <a:gd name="T0" fmla="*/ 0 w 275"/>
                  <a:gd name="T1" fmla="*/ 0 h 346"/>
                  <a:gd name="T2" fmla="*/ 275 w 275"/>
                  <a:gd name="T3" fmla="*/ 346 h 346"/>
                  <a:gd name="T4" fmla="*/ 152 w 275"/>
                  <a:gd name="T5" fmla="*/ 0 h 346"/>
                  <a:gd name="T6" fmla="*/ 0 w 275"/>
                  <a:gd name="T7" fmla="*/ 0 h 346"/>
                  <a:gd name="T8" fmla="*/ 0 w 275"/>
                  <a:gd name="T9" fmla="*/ 0 h 346"/>
                  <a:gd name="T10" fmla="*/ 0 w 275"/>
                  <a:gd name="T11" fmla="*/ 0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5" h="346">
                    <a:moveTo>
                      <a:pt x="0" y="0"/>
                    </a:moveTo>
                    <a:lnTo>
                      <a:pt x="275" y="346"/>
                    </a:lnTo>
                    <a:lnTo>
                      <a:pt x="152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8" name="Freeform 34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59" name="Freeform 35"/>
              <p:cNvSpPr>
                <a:spLocks noEditPoints="1"/>
              </p:cNvSpPr>
              <p:nvPr/>
            </p:nvSpPr>
            <p:spPr bwMode="auto">
              <a:xfrm>
                <a:off x="6329363" y="-1019175"/>
                <a:ext cx="425450" cy="584200"/>
              </a:xfrm>
              <a:custGeom>
                <a:avLst/>
                <a:gdLst>
                  <a:gd name="T0" fmla="*/ 0 w 268"/>
                  <a:gd name="T1" fmla="*/ 0 h 368"/>
                  <a:gd name="T2" fmla="*/ 131 w 268"/>
                  <a:gd name="T3" fmla="*/ 368 h 368"/>
                  <a:gd name="T4" fmla="*/ 268 w 268"/>
                  <a:gd name="T5" fmla="*/ 0 h 368"/>
                  <a:gd name="T6" fmla="*/ 0 w 268"/>
                  <a:gd name="T7" fmla="*/ 0 h 368"/>
                  <a:gd name="T8" fmla="*/ 0 w 268"/>
                  <a:gd name="T9" fmla="*/ 0 h 368"/>
                  <a:gd name="T10" fmla="*/ 0 w 268"/>
                  <a:gd name="T1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8" h="368">
                    <a:moveTo>
                      <a:pt x="0" y="0"/>
                    </a:moveTo>
                    <a:lnTo>
                      <a:pt x="131" y="368"/>
                    </a:lnTo>
                    <a:lnTo>
                      <a:pt x="268" y="0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0" name="Freeform 36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close/>
                    <a:moveTo>
                      <a:pt x="0" y="357"/>
                    </a:moveTo>
                    <a:lnTo>
                      <a:pt x="0" y="3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1" name="Freeform 37"/>
              <p:cNvSpPr>
                <a:spLocks noEditPoints="1"/>
              </p:cNvSpPr>
              <p:nvPr/>
            </p:nvSpPr>
            <p:spPr bwMode="auto">
              <a:xfrm>
                <a:off x="6588125" y="-1019175"/>
                <a:ext cx="449263" cy="566738"/>
              </a:xfrm>
              <a:custGeom>
                <a:avLst/>
                <a:gdLst>
                  <a:gd name="T0" fmla="*/ 0 w 283"/>
                  <a:gd name="T1" fmla="*/ 357 h 357"/>
                  <a:gd name="T2" fmla="*/ 283 w 283"/>
                  <a:gd name="T3" fmla="*/ 0 h 357"/>
                  <a:gd name="T4" fmla="*/ 131 w 283"/>
                  <a:gd name="T5" fmla="*/ 0 h 357"/>
                  <a:gd name="T6" fmla="*/ 0 w 283"/>
                  <a:gd name="T7" fmla="*/ 357 h 357"/>
                  <a:gd name="T8" fmla="*/ 0 w 283"/>
                  <a:gd name="T9" fmla="*/ 357 h 357"/>
                  <a:gd name="T10" fmla="*/ 0 w 283"/>
                  <a:gd name="T11" fmla="*/ 35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3" h="357">
                    <a:moveTo>
                      <a:pt x="0" y="357"/>
                    </a:moveTo>
                    <a:lnTo>
                      <a:pt x="283" y="0"/>
                    </a:lnTo>
                    <a:lnTo>
                      <a:pt x="131" y="0"/>
                    </a:lnTo>
                    <a:lnTo>
                      <a:pt x="0" y="357"/>
                    </a:lnTo>
                    <a:moveTo>
                      <a:pt x="0" y="357"/>
                    </a:moveTo>
                    <a:lnTo>
                      <a:pt x="0" y="3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2" name="Freeform 38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3" name="Freeform 39"/>
              <p:cNvSpPr>
                <a:spLocks noEditPoints="1"/>
              </p:cNvSpPr>
              <p:nvPr/>
            </p:nvSpPr>
            <p:spPr bwMode="auto">
              <a:xfrm>
                <a:off x="658336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123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123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4" name="Freeform 40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close/>
                    <a:moveTo>
                      <a:pt x="253" y="157"/>
                    </a:moveTo>
                    <a:lnTo>
                      <a:pt x="253" y="15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5" name="Freeform 41"/>
              <p:cNvSpPr>
                <a:spLocks noEditPoints="1"/>
              </p:cNvSpPr>
              <p:nvPr/>
            </p:nvSpPr>
            <p:spPr bwMode="auto">
              <a:xfrm>
                <a:off x="6342063" y="-1301750"/>
                <a:ext cx="401638" cy="249238"/>
              </a:xfrm>
              <a:custGeom>
                <a:avLst/>
                <a:gdLst>
                  <a:gd name="T0" fmla="*/ 253 w 253"/>
                  <a:gd name="T1" fmla="*/ 157 h 157"/>
                  <a:gd name="T2" fmla="*/ 126 w 253"/>
                  <a:gd name="T3" fmla="*/ 0 h 157"/>
                  <a:gd name="T4" fmla="*/ 0 w 253"/>
                  <a:gd name="T5" fmla="*/ 157 h 157"/>
                  <a:gd name="T6" fmla="*/ 253 w 253"/>
                  <a:gd name="T7" fmla="*/ 157 h 157"/>
                  <a:gd name="T8" fmla="*/ 253 w 253"/>
                  <a:gd name="T9" fmla="*/ 157 h 157"/>
                  <a:gd name="T10" fmla="*/ 253 w 253"/>
                  <a:gd name="T11" fmla="*/ 157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3" h="157">
                    <a:moveTo>
                      <a:pt x="253" y="157"/>
                    </a:moveTo>
                    <a:lnTo>
                      <a:pt x="126" y="0"/>
                    </a:lnTo>
                    <a:lnTo>
                      <a:pt x="0" y="157"/>
                    </a:lnTo>
                    <a:lnTo>
                      <a:pt x="253" y="157"/>
                    </a:lnTo>
                    <a:moveTo>
                      <a:pt x="253" y="157"/>
                    </a:moveTo>
                    <a:lnTo>
                      <a:pt x="253" y="157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6" name="Freeform 42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close/>
                    <a:moveTo>
                      <a:pt x="177" y="0"/>
                    </a:moveTo>
                    <a:lnTo>
                      <a:pt x="17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7" name="Freeform 43"/>
              <p:cNvSpPr>
                <a:spLocks noEditPoints="1"/>
              </p:cNvSpPr>
              <p:nvPr/>
            </p:nvSpPr>
            <p:spPr bwMode="auto">
              <a:xfrm>
                <a:off x="6221413" y="-1312863"/>
                <a:ext cx="280988" cy="242888"/>
              </a:xfrm>
              <a:custGeom>
                <a:avLst/>
                <a:gdLst>
                  <a:gd name="T0" fmla="*/ 177 w 177"/>
                  <a:gd name="T1" fmla="*/ 0 h 153"/>
                  <a:gd name="T2" fmla="*/ 0 w 177"/>
                  <a:gd name="T3" fmla="*/ 0 h 153"/>
                  <a:gd name="T4" fmla="*/ 54 w 177"/>
                  <a:gd name="T5" fmla="*/ 153 h 153"/>
                  <a:gd name="T6" fmla="*/ 177 w 177"/>
                  <a:gd name="T7" fmla="*/ 0 h 153"/>
                  <a:gd name="T8" fmla="*/ 177 w 177"/>
                  <a:gd name="T9" fmla="*/ 0 h 153"/>
                  <a:gd name="T10" fmla="*/ 177 w 177"/>
                  <a:gd name="T1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7" h="153">
                    <a:moveTo>
                      <a:pt x="177" y="0"/>
                    </a:moveTo>
                    <a:lnTo>
                      <a:pt x="0" y="0"/>
                    </a:lnTo>
                    <a:lnTo>
                      <a:pt x="54" y="153"/>
                    </a:lnTo>
                    <a:lnTo>
                      <a:pt x="177" y="0"/>
                    </a:lnTo>
                    <a:moveTo>
                      <a:pt x="177" y="0"/>
                    </a:moveTo>
                    <a:lnTo>
                      <a:pt x="177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8" name="Freeform 44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69" name="Freeform 45"/>
              <p:cNvSpPr>
                <a:spLocks noEditPoints="1"/>
              </p:cNvSpPr>
              <p:nvPr/>
            </p:nvSpPr>
            <p:spPr bwMode="auto">
              <a:xfrm>
                <a:off x="6042025" y="-1290638"/>
                <a:ext cx="230188" cy="238125"/>
              </a:xfrm>
              <a:custGeom>
                <a:avLst/>
                <a:gdLst>
                  <a:gd name="T0" fmla="*/ 91 w 145"/>
                  <a:gd name="T1" fmla="*/ 0 h 150"/>
                  <a:gd name="T2" fmla="*/ 0 w 145"/>
                  <a:gd name="T3" fmla="*/ 150 h 150"/>
                  <a:gd name="T4" fmla="*/ 145 w 145"/>
                  <a:gd name="T5" fmla="*/ 150 h 150"/>
                  <a:gd name="T6" fmla="*/ 91 w 145"/>
                  <a:gd name="T7" fmla="*/ 0 h 150"/>
                  <a:gd name="T8" fmla="*/ 91 w 145"/>
                  <a:gd name="T9" fmla="*/ 0 h 150"/>
                  <a:gd name="T10" fmla="*/ 91 w 145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5" h="150">
                    <a:moveTo>
                      <a:pt x="91" y="0"/>
                    </a:moveTo>
                    <a:lnTo>
                      <a:pt x="0" y="150"/>
                    </a:lnTo>
                    <a:lnTo>
                      <a:pt x="145" y="150"/>
                    </a:lnTo>
                    <a:lnTo>
                      <a:pt x="91" y="0"/>
                    </a:lnTo>
                    <a:moveTo>
                      <a:pt x="91" y="0"/>
                    </a:moveTo>
                    <a:lnTo>
                      <a:pt x="9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0" name="Freeform 46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close/>
                    <a:moveTo>
                      <a:pt x="149" y="150"/>
                    </a:moveTo>
                    <a:lnTo>
                      <a:pt x="149" y="1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  <p:sp>
            <p:nvSpPr>
              <p:cNvPr id="71" name="Freeform 47"/>
              <p:cNvSpPr>
                <a:spLocks noEditPoints="1"/>
              </p:cNvSpPr>
              <p:nvPr/>
            </p:nvSpPr>
            <p:spPr bwMode="auto">
              <a:xfrm>
                <a:off x="6807200" y="-1290638"/>
                <a:ext cx="236538" cy="238125"/>
              </a:xfrm>
              <a:custGeom>
                <a:avLst/>
                <a:gdLst>
                  <a:gd name="T0" fmla="*/ 149 w 149"/>
                  <a:gd name="T1" fmla="*/ 150 h 150"/>
                  <a:gd name="T2" fmla="*/ 58 w 149"/>
                  <a:gd name="T3" fmla="*/ 0 h 150"/>
                  <a:gd name="T4" fmla="*/ 0 w 149"/>
                  <a:gd name="T5" fmla="*/ 150 h 150"/>
                  <a:gd name="T6" fmla="*/ 149 w 149"/>
                  <a:gd name="T7" fmla="*/ 150 h 150"/>
                  <a:gd name="T8" fmla="*/ 149 w 149"/>
                  <a:gd name="T9" fmla="*/ 150 h 150"/>
                  <a:gd name="T10" fmla="*/ 149 w 149"/>
                  <a:gd name="T11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9" h="150">
                    <a:moveTo>
                      <a:pt x="149" y="150"/>
                    </a:moveTo>
                    <a:lnTo>
                      <a:pt x="58" y="0"/>
                    </a:lnTo>
                    <a:lnTo>
                      <a:pt x="0" y="150"/>
                    </a:lnTo>
                    <a:lnTo>
                      <a:pt x="149" y="150"/>
                    </a:lnTo>
                    <a:moveTo>
                      <a:pt x="149" y="150"/>
                    </a:moveTo>
                    <a:lnTo>
                      <a:pt x="149" y="15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 dirty="0"/>
              </a:p>
            </p:txBody>
          </p:sp>
        </p:grpSp>
      </p:grpSp>
      <p:grpSp>
        <p:nvGrpSpPr>
          <p:cNvPr id="82" name="Group 81"/>
          <p:cNvGrpSpPr/>
          <p:nvPr/>
        </p:nvGrpSpPr>
        <p:grpSpPr>
          <a:xfrm>
            <a:off x="7578075" y="1023938"/>
            <a:ext cx="775817" cy="919488"/>
            <a:chOff x="8034365" y="1090720"/>
            <a:chExt cx="951865" cy="11287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5" name="Freeform 23"/>
            <p:cNvSpPr>
              <a:spLocks noEditPoints="1"/>
            </p:cNvSpPr>
            <p:nvPr/>
          </p:nvSpPr>
          <p:spPr bwMode="auto">
            <a:xfrm>
              <a:off x="8210413" y="1090720"/>
              <a:ext cx="775817" cy="670534"/>
            </a:xfrm>
            <a:custGeom>
              <a:avLst/>
              <a:gdLst>
                <a:gd name="T0" fmla="*/ 899 w 899"/>
                <a:gd name="T1" fmla="*/ 0 h 777"/>
                <a:gd name="T2" fmla="*/ 532 w 899"/>
                <a:gd name="T3" fmla="*/ 0 h 777"/>
                <a:gd name="T4" fmla="*/ 0 w 899"/>
                <a:gd name="T5" fmla="*/ 777 h 777"/>
                <a:gd name="T6" fmla="*/ 369 w 899"/>
                <a:gd name="T7" fmla="*/ 777 h 777"/>
                <a:gd name="T8" fmla="*/ 899 w 899"/>
                <a:gd name="T9" fmla="*/ 0 h 777"/>
                <a:gd name="T10" fmla="*/ 899 w 899"/>
                <a:gd name="T11" fmla="*/ 0 h 777"/>
                <a:gd name="T12" fmla="*/ 899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899" y="0"/>
                  </a:moveTo>
                  <a:lnTo>
                    <a:pt x="532" y="0"/>
                  </a:lnTo>
                  <a:lnTo>
                    <a:pt x="0" y="777"/>
                  </a:lnTo>
                  <a:lnTo>
                    <a:pt x="369" y="777"/>
                  </a:lnTo>
                  <a:lnTo>
                    <a:pt x="899" y="0"/>
                  </a:lnTo>
                  <a:close/>
                  <a:moveTo>
                    <a:pt x="899" y="0"/>
                  </a:moveTo>
                  <a:lnTo>
                    <a:pt x="899" y="0"/>
                  </a:lnTo>
                  <a:close/>
                </a:path>
              </a:pathLst>
            </a:custGeom>
            <a:solidFill>
              <a:srgbClr val="BF39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7" name="Freeform 25"/>
            <p:cNvSpPr>
              <a:spLocks noEditPoints="1"/>
            </p:cNvSpPr>
            <p:nvPr/>
          </p:nvSpPr>
          <p:spPr bwMode="auto">
            <a:xfrm>
              <a:off x="8034365" y="1090720"/>
              <a:ext cx="775817" cy="670534"/>
            </a:xfrm>
            <a:custGeom>
              <a:avLst/>
              <a:gdLst>
                <a:gd name="T0" fmla="*/ 0 w 899"/>
                <a:gd name="T1" fmla="*/ 0 h 777"/>
                <a:gd name="T2" fmla="*/ 367 w 899"/>
                <a:gd name="T3" fmla="*/ 0 h 777"/>
                <a:gd name="T4" fmla="*/ 899 w 899"/>
                <a:gd name="T5" fmla="*/ 777 h 777"/>
                <a:gd name="T6" fmla="*/ 532 w 899"/>
                <a:gd name="T7" fmla="*/ 777 h 777"/>
                <a:gd name="T8" fmla="*/ 0 w 899"/>
                <a:gd name="T9" fmla="*/ 0 h 777"/>
                <a:gd name="T10" fmla="*/ 0 w 899"/>
                <a:gd name="T11" fmla="*/ 0 h 777"/>
                <a:gd name="T12" fmla="*/ 0 w 899"/>
                <a:gd name="T13" fmla="*/ 0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99" h="777">
                  <a:moveTo>
                    <a:pt x="0" y="0"/>
                  </a:moveTo>
                  <a:lnTo>
                    <a:pt x="367" y="0"/>
                  </a:lnTo>
                  <a:lnTo>
                    <a:pt x="899" y="777"/>
                  </a:lnTo>
                  <a:lnTo>
                    <a:pt x="532" y="777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257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79" name="Freeform 27"/>
            <p:cNvSpPr>
              <a:spLocks noEditPoints="1"/>
            </p:cNvSpPr>
            <p:nvPr/>
          </p:nvSpPr>
          <p:spPr bwMode="auto">
            <a:xfrm>
              <a:off x="8140511" y="1442815"/>
              <a:ext cx="774954" cy="776680"/>
            </a:xfrm>
            <a:custGeom>
              <a:avLst/>
              <a:gdLst>
                <a:gd name="T0" fmla="*/ 331 w 661"/>
                <a:gd name="T1" fmla="*/ 0 h 661"/>
                <a:gd name="T2" fmla="*/ 661 w 661"/>
                <a:gd name="T3" fmla="*/ 331 h 661"/>
                <a:gd name="T4" fmla="*/ 331 w 661"/>
                <a:gd name="T5" fmla="*/ 661 h 661"/>
                <a:gd name="T6" fmla="*/ 0 w 661"/>
                <a:gd name="T7" fmla="*/ 331 h 661"/>
                <a:gd name="T8" fmla="*/ 331 w 661"/>
                <a:gd name="T9" fmla="*/ 0 h 661"/>
                <a:gd name="T10" fmla="*/ 331 w 661"/>
                <a:gd name="T11" fmla="*/ 0 h 661"/>
                <a:gd name="T12" fmla="*/ 331 w 661"/>
                <a:gd name="T13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1" h="661">
                  <a:moveTo>
                    <a:pt x="331" y="0"/>
                  </a:moveTo>
                  <a:cubicBezTo>
                    <a:pt x="514" y="0"/>
                    <a:pt x="661" y="148"/>
                    <a:pt x="661" y="331"/>
                  </a:cubicBezTo>
                  <a:cubicBezTo>
                    <a:pt x="661" y="514"/>
                    <a:pt x="514" y="661"/>
                    <a:pt x="331" y="661"/>
                  </a:cubicBezTo>
                  <a:cubicBezTo>
                    <a:pt x="147" y="661"/>
                    <a:pt x="0" y="514"/>
                    <a:pt x="0" y="331"/>
                  </a:cubicBezTo>
                  <a:cubicBezTo>
                    <a:pt x="0" y="148"/>
                    <a:pt x="147" y="0"/>
                    <a:pt x="331" y="0"/>
                  </a:cubicBezTo>
                  <a:close/>
                  <a:moveTo>
                    <a:pt x="331" y="0"/>
                  </a:moveTo>
                  <a:cubicBezTo>
                    <a:pt x="331" y="0"/>
                    <a:pt x="331" y="0"/>
                    <a:pt x="331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8245794" y="1549393"/>
              <a:ext cx="564388" cy="563525"/>
            </a:xfrm>
            <a:custGeom>
              <a:avLst/>
              <a:gdLst>
                <a:gd name="T0" fmla="*/ 241 w 481"/>
                <a:gd name="T1" fmla="*/ 0 h 480"/>
                <a:gd name="T2" fmla="*/ 0 w 481"/>
                <a:gd name="T3" fmla="*/ 240 h 480"/>
                <a:gd name="T4" fmla="*/ 241 w 481"/>
                <a:gd name="T5" fmla="*/ 480 h 480"/>
                <a:gd name="T6" fmla="*/ 481 w 481"/>
                <a:gd name="T7" fmla="*/ 240 h 480"/>
                <a:gd name="T8" fmla="*/ 241 w 481"/>
                <a:gd name="T9" fmla="*/ 0 h 480"/>
                <a:gd name="T10" fmla="*/ 241 w 481"/>
                <a:gd name="T11" fmla="*/ 420 h 480"/>
                <a:gd name="T12" fmla="*/ 60 w 481"/>
                <a:gd name="T13" fmla="*/ 240 h 480"/>
                <a:gd name="T14" fmla="*/ 241 w 481"/>
                <a:gd name="T15" fmla="*/ 60 h 480"/>
                <a:gd name="T16" fmla="*/ 421 w 481"/>
                <a:gd name="T17" fmla="*/ 240 h 480"/>
                <a:gd name="T18" fmla="*/ 241 w 481"/>
                <a:gd name="T19" fmla="*/ 420 h 480"/>
                <a:gd name="T20" fmla="*/ 241 w 481"/>
                <a:gd name="T21" fmla="*/ 420 h 480"/>
                <a:gd name="T22" fmla="*/ 241 w 481"/>
                <a:gd name="T23" fmla="*/ 42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80">
                  <a:moveTo>
                    <a:pt x="241" y="0"/>
                  </a:moveTo>
                  <a:cubicBezTo>
                    <a:pt x="108" y="0"/>
                    <a:pt x="0" y="108"/>
                    <a:pt x="0" y="240"/>
                  </a:cubicBezTo>
                  <a:cubicBezTo>
                    <a:pt x="0" y="372"/>
                    <a:pt x="108" y="480"/>
                    <a:pt x="241" y="480"/>
                  </a:cubicBezTo>
                  <a:cubicBezTo>
                    <a:pt x="373" y="480"/>
                    <a:pt x="481" y="372"/>
                    <a:pt x="481" y="240"/>
                  </a:cubicBezTo>
                  <a:cubicBezTo>
                    <a:pt x="481" y="108"/>
                    <a:pt x="373" y="0"/>
                    <a:pt x="241" y="0"/>
                  </a:cubicBezTo>
                  <a:close/>
                  <a:moveTo>
                    <a:pt x="241" y="420"/>
                  </a:moveTo>
                  <a:cubicBezTo>
                    <a:pt x="141" y="420"/>
                    <a:pt x="60" y="339"/>
                    <a:pt x="60" y="240"/>
                  </a:cubicBezTo>
                  <a:cubicBezTo>
                    <a:pt x="60" y="141"/>
                    <a:pt x="141" y="60"/>
                    <a:pt x="241" y="60"/>
                  </a:cubicBezTo>
                  <a:cubicBezTo>
                    <a:pt x="340" y="60"/>
                    <a:pt x="421" y="141"/>
                    <a:pt x="421" y="240"/>
                  </a:cubicBezTo>
                  <a:cubicBezTo>
                    <a:pt x="421" y="339"/>
                    <a:pt x="340" y="420"/>
                    <a:pt x="241" y="420"/>
                  </a:cubicBezTo>
                  <a:close/>
                  <a:moveTo>
                    <a:pt x="241" y="420"/>
                  </a:moveTo>
                  <a:cubicBezTo>
                    <a:pt x="241" y="420"/>
                    <a:pt x="241" y="420"/>
                    <a:pt x="241" y="42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319263" y="1539061"/>
              <a:ext cx="3738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  <a:latin typeface="Articulate Extrabold" panose="02000503050000020004" pitchFamily="2" charset="0"/>
                </a:rPr>
                <a:t>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4912412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86725" y="971550"/>
          <a:ext cx="8172450" cy="3791392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232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22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58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86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Design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Build/Integration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Managed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Bandwidth Service Provider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Security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Network consolidation transformation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SDN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Managed Wifi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Department of Post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IDRBT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 Stock Exchange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India Assurance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Insurance Company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Commercial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Bank of India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Oriental Bank of Commerce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Muthoot Fincorp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City Union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 </a:t>
                      </a:r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08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Indian Overseas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ü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chemeClr val="tx1"/>
                          </a:solidFill>
                          <a:latin typeface="Wingdings"/>
                        </a:rPr>
                        <a:t>û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7200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Network References &amp; Transformation Capabilities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61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0" y="0"/>
            <a:ext cx="9167301" cy="5151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744020"/>
            <a:ext cx="9140626" cy="239948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456737"/>
            <a:ext cx="4376738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bg1"/>
                </a:solidFill>
              </a:rPr>
              <a:t>SECURITY SERVICE ENGAGEMENT MODELS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/>
          <a:srcRect r="25814"/>
          <a:stretch/>
        </p:blipFill>
        <p:spPr>
          <a:xfrm>
            <a:off x="5231440" y="0"/>
            <a:ext cx="3912560" cy="514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/>
          <a:stretch/>
        </p:blipFill>
        <p:spPr>
          <a:xfrm>
            <a:off x="6399880" y="3526943"/>
            <a:ext cx="2082589" cy="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3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775" y="4361248"/>
            <a:ext cx="8415338" cy="321120"/>
          </a:xfrm>
          <a:prstGeom prst="rect">
            <a:avLst/>
          </a:prstGeom>
          <a:solidFill>
            <a:srgbClr val="595959">
              <a:alpha val="39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66866" tIns="33433" rIns="66866" bIns="3343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Trebuchet MS" panose="020B0603020202020204" pitchFamily="34" charset="0"/>
              </a:rPr>
              <a:t>Sify has surfed the wave of technology disruption from its inception</a:t>
            </a:r>
            <a:endParaRPr lang="en-SG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82051" y="1113850"/>
            <a:ext cx="8416577" cy="3196597"/>
            <a:chOff x="628650" y="1164651"/>
            <a:chExt cx="7937898" cy="3014796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920354" y="1207514"/>
              <a:ext cx="7646194" cy="2886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20354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591866" y="2438620"/>
              <a:ext cx="89416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8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5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8" y="1952"/>
                </a:cxn>
                <a:cxn ang="0">
                  <a:pos x="564" y="1952"/>
                </a:cxn>
                <a:cxn ang="0">
                  <a:pos x="281" y="1464"/>
                </a:cxn>
                <a:cxn ang="0">
                  <a:pos x="0" y="977"/>
                </a:cxn>
                <a:cxn ang="0">
                  <a:pos x="281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8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5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8" y="1952"/>
                  </a:lnTo>
                  <a:lnTo>
                    <a:pt x="564" y="1952"/>
                  </a:lnTo>
                  <a:lnTo>
                    <a:pt x="281" y="1464"/>
                  </a:lnTo>
                  <a:lnTo>
                    <a:pt x="0" y="977"/>
                  </a:lnTo>
                  <a:lnTo>
                    <a:pt x="281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262188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7"/>
                </a:cxn>
                <a:cxn ang="0">
                  <a:pos x="2255" y="976"/>
                </a:cxn>
                <a:cxn ang="0">
                  <a:pos x="1973" y="1464"/>
                </a:cxn>
                <a:cxn ang="0">
                  <a:pos x="1691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5" h="1953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7"/>
                  </a:lnTo>
                  <a:lnTo>
                    <a:pt x="2255" y="976"/>
                  </a:lnTo>
                  <a:lnTo>
                    <a:pt x="1973" y="1464"/>
                  </a:lnTo>
                  <a:lnTo>
                    <a:pt x="1691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33701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8"/>
                </a:cxn>
                <a:cxn ang="0">
                  <a:pos x="2255" y="977"/>
                </a:cxn>
                <a:cxn ang="0">
                  <a:pos x="1974" y="1464"/>
                </a:cxn>
                <a:cxn ang="0">
                  <a:pos x="1692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5" h="1952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8"/>
                  </a:lnTo>
                  <a:lnTo>
                    <a:pt x="2255" y="977"/>
                  </a:lnTo>
                  <a:lnTo>
                    <a:pt x="1974" y="1464"/>
                  </a:lnTo>
                  <a:lnTo>
                    <a:pt x="1692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605214" y="2051668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4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3" y="0"/>
                </a:cxn>
              </a:cxnLst>
              <a:rect l="0" t="0" r="r" b="b"/>
              <a:pathLst>
                <a:path w="2254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4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7553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3" y="488"/>
                </a:cxn>
                <a:cxn ang="0">
                  <a:pos x="2256" y="977"/>
                </a:cxn>
                <a:cxn ang="0">
                  <a:pos x="1973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6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3" y="488"/>
                  </a:lnTo>
                  <a:lnTo>
                    <a:pt x="2256" y="977"/>
                  </a:lnTo>
                  <a:lnTo>
                    <a:pt x="1973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947047" y="2051668"/>
              <a:ext cx="895350" cy="775097"/>
            </a:xfrm>
            <a:custGeom>
              <a:avLst/>
              <a:gdLst/>
              <a:ahLst/>
              <a:cxnLst>
                <a:cxn ang="0">
                  <a:pos x="565" y="0"/>
                </a:cxn>
                <a:cxn ang="0">
                  <a:pos x="1128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5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8" y="1953"/>
                </a:cxn>
                <a:cxn ang="0">
                  <a:pos x="565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5" y="0"/>
                </a:cxn>
              </a:cxnLst>
              <a:rect l="0" t="0" r="r" b="b"/>
              <a:pathLst>
                <a:path w="2255" h="1953">
                  <a:moveTo>
                    <a:pt x="565" y="0"/>
                  </a:moveTo>
                  <a:lnTo>
                    <a:pt x="1128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5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8" y="1953"/>
                  </a:lnTo>
                  <a:lnTo>
                    <a:pt x="565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5618560" y="2438620"/>
              <a:ext cx="89416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0" y="1952"/>
                </a:cxn>
                <a:cxn ang="0">
                  <a:pos x="1127" y="1952"/>
                </a:cxn>
                <a:cxn ang="0">
                  <a:pos x="563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3" y="0"/>
                </a:cxn>
              </a:cxnLst>
              <a:rect l="0" t="0" r="r" b="b"/>
              <a:pathLst>
                <a:path w="2254" h="1952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0" y="1952"/>
                  </a:lnTo>
                  <a:lnTo>
                    <a:pt x="1127" y="1952"/>
                  </a:lnTo>
                  <a:lnTo>
                    <a:pt x="563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6288882" y="2051668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2" y="0"/>
                </a:cxn>
                <a:cxn ang="0">
                  <a:pos x="1974" y="487"/>
                </a:cxn>
                <a:cxn ang="0">
                  <a:pos x="2256" y="976"/>
                </a:cxn>
                <a:cxn ang="0">
                  <a:pos x="1974" y="1464"/>
                </a:cxn>
                <a:cxn ang="0">
                  <a:pos x="1692" y="1953"/>
                </a:cxn>
                <a:cxn ang="0">
                  <a:pos x="1127" y="1953"/>
                </a:cxn>
                <a:cxn ang="0">
                  <a:pos x="564" y="1953"/>
                </a:cxn>
                <a:cxn ang="0">
                  <a:pos x="282" y="1464"/>
                </a:cxn>
                <a:cxn ang="0">
                  <a:pos x="0" y="976"/>
                </a:cxn>
                <a:cxn ang="0">
                  <a:pos x="282" y="487"/>
                </a:cxn>
                <a:cxn ang="0">
                  <a:pos x="564" y="0"/>
                </a:cxn>
              </a:cxnLst>
              <a:rect l="0" t="0" r="r" b="b"/>
              <a:pathLst>
                <a:path w="2256" h="1953">
                  <a:moveTo>
                    <a:pt x="564" y="0"/>
                  </a:moveTo>
                  <a:lnTo>
                    <a:pt x="1127" y="0"/>
                  </a:lnTo>
                  <a:lnTo>
                    <a:pt x="1692" y="0"/>
                  </a:lnTo>
                  <a:lnTo>
                    <a:pt x="1974" y="487"/>
                  </a:lnTo>
                  <a:lnTo>
                    <a:pt x="2256" y="976"/>
                  </a:lnTo>
                  <a:lnTo>
                    <a:pt x="1974" y="1464"/>
                  </a:lnTo>
                  <a:lnTo>
                    <a:pt x="1692" y="1953"/>
                  </a:lnTo>
                  <a:lnTo>
                    <a:pt x="1127" y="1953"/>
                  </a:lnTo>
                  <a:lnTo>
                    <a:pt x="564" y="1953"/>
                  </a:lnTo>
                  <a:lnTo>
                    <a:pt x="282" y="1464"/>
                  </a:lnTo>
                  <a:lnTo>
                    <a:pt x="0" y="976"/>
                  </a:lnTo>
                  <a:lnTo>
                    <a:pt x="282" y="487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960395" y="2438620"/>
              <a:ext cx="895350" cy="775097"/>
            </a:xfrm>
            <a:custGeom>
              <a:avLst/>
              <a:gdLst/>
              <a:ahLst/>
              <a:cxnLst>
                <a:cxn ang="0">
                  <a:pos x="564" y="0"/>
                </a:cxn>
                <a:cxn ang="0">
                  <a:pos x="1127" y="0"/>
                </a:cxn>
                <a:cxn ang="0">
                  <a:pos x="1691" y="0"/>
                </a:cxn>
                <a:cxn ang="0">
                  <a:pos x="1972" y="488"/>
                </a:cxn>
                <a:cxn ang="0">
                  <a:pos x="2254" y="977"/>
                </a:cxn>
                <a:cxn ang="0">
                  <a:pos x="1972" y="1464"/>
                </a:cxn>
                <a:cxn ang="0">
                  <a:pos x="1691" y="1952"/>
                </a:cxn>
                <a:cxn ang="0">
                  <a:pos x="1127" y="1952"/>
                </a:cxn>
                <a:cxn ang="0">
                  <a:pos x="564" y="1952"/>
                </a:cxn>
                <a:cxn ang="0">
                  <a:pos x="282" y="1464"/>
                </a:cxn>
                <a:cxn ang="0">
                  <a:pos x="0" y="977"/>
                </a:cxn>
                <a:cxn ang="0">
                  <a:pos x="282" y="488"/>
                </a:cxn>
                <a:cxn ang="0">
                  <a:pos x="564" y="0"/>
                </a:cxn>
              </a:cxnLst>
              <a:rect l="0" t="0" r="r" b="b"/>
              <a:pathLst>
                <a:path w="2254" h="1952">
                  <a:moveTo>
                    <a:pt x="564" y="0"/>
                  </a:moveTo>
                  <a:lnTo>
                    <a:pt x="1127" y="0"/>
                  </a:lnTo>
                  <a:lnTo>
                    <a:pt x="1691" y="0"/>
                  </a:lnTo>
                  <a:lnTo>
                    <a:pt x="1972" y="488"/>
                  </a:lnTo>
                  <a:lnTo>
                    <a:pt x="2254" y="977"/>
                  </a:lnTo>
                  <a:lnTo>
                    <a:pt x="1972" y="1464"/>
                  </a:lnTo>
                  <a:lnTo>
                    <a:pt x="1691" y="1952"/>
                  </a:lnTo>
                  <a:lnTo>
                    <a:pt x="1127" y="1952"/>
                  </a:lnTo>
                  <a:lnTo>
                    <a:pt x="564" y="1952"/>
                  </a:lnTo>
                  <a:lnTo>
                    <a:pt x="282" y="1464"/>
                  </a:lnTo>
                  <a:lnTo>
                    <a:pt x="0" y="977"/>
                  </a:lnTo>
                  <a:lnTo>
                    <a:pt x="282" y="488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7631907" y="2051668"/>
              <a:ext cx="895350" cy="775097"/>
            </a:xfrm>
            <a:custGeom>
              <a:avLst/>
              <a:gdLst/>
              <a:ahLst/>
              <a:cxnLst>
                <a:cxn ang="0">
                  <a:pos x="563" y="0"/>
                </a:cxn>
                <a:cxn ang="0">
                  <a:pos x="1127" y="0"/>
                </a:cxn>
                <a:cxn ang="0">
                  <a:pos x="1690" y="0"/>
                </a:cxn>
                <a:cxn ang="0">
                  <a:pos x="1972" y="487"/>
                </a:cxn>
                <a:cxn ang="0">
                  <a:pos x="2255" y="976"/>
                </a:cxn>
                <a:cxn ang="0">
                  <a:pos x="1972" y="1464"/>
                </a:cxn>
                <a:cxn ang="0">
                  <a:pos x="1690" y="1953"/>
                </a:cxn>
                <a:cxn ang="0">
                  <a:pos x="1127" y="1953"/>
                </a:cxn>
                <a:cxn ang="0">
                  <a:pos x="563" y="1953"/>
                </a:cxn>
                <a:cxn ang="0">
                  <a:pos x="281" y="1464"/>
                </a:cxn>
                <a:cxn ang="0">
                  <a:pos x="0" y="976"/>
                </a:cxn>
                <a:cxn ang="0">
                  <a:pos x="281" y="487"/>
                </a:cxn>
                <a:cxn ang="0">
                  <a:pos x="563" y="0"/>
                </a:cxn>
              </a:cxnLst>
              <a:rect l="0" t="0" r="r" b="b"/>
              <a:pathLst>
                <a:path w="2255" h="1953">
                  <a:moveTo>
                    <a:pt x="563" y="0"/>
                  </a:moveTo>
                  <a:lnTo>
                    <a:pt x="1127" y="0"/>
                  </a:lnTo>
                  <a:lnTo>
                    <a:pt x="1690" y="0"/>
                  </a:lnTo>
                  <a:lnTo>
                    <a:pt x="1972" y="487"/>
                  </a:lnTo>
                  <a:lnTo>
                    <a:pt x="2255" y="976"/>
                  </a:lnTo>
                  <a:lnTo>
                    <a:pt x="1972" y="1464"/>
                  </a:lnTo>
                  <a:lnTo>
                    <a:pt x="1690" y="1953"/>
                  </a:lnTo>
                  <a:lnTo>
                    <a:pt x="1127" y="1953"/>
                  </a:lnTo>
                  <a:lnTo>
                    <a:pt x="563" y="1953"/>
                  </a:lnTo>
                  <a:lnTo>
                    <a:pt x="281" y="1464"/>
                  </a:lnTo>
                  <a:lnTo>
                    <a:pt x="0" y="976"/>
                  </a:lnTo>
                  <a:lnTo>
                    <a:pt x="281" y="487"/>
                  </a:lnTo>
                  <a:lnTo>
                    <a:pt x="563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1747839" y="1207513"/>
              <a:ext cx="11191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1" y="2538"/>
                </a:cxn>
                <a:cxn ang="0">
                  <a:pos x="154" y="2555"/>
                </a:cxn>
                <a:cxn ang="0">
                  <a:pos x="152" y="2571"/>
                </a:cxn>
                <a:cxn ang="0">
                  <a:pos x="148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5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2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7" y="2626"/>
                  </a:lnTo>
                  <a:lnTo>
                    <a:pt x="99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69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9" y="2479"/>
                  </a:lnTo>
                  <a:lnTo>
                    <a:pt x="77" y="2478"/>
                  </a:lnTo>
                  <a:lnTo>
                    <a:pt x="86" y="2479"/>
                  </a:lnTo>
                  <a:lnTo>
                    <a:pt x="95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rgbClr val="18A5A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3084910" y="1207513"/>
              <a:ext cx="110729" cy="1044179"/>
            </a:xfrm>
            <a:custGeom>
              <a:avLst/>
              <a:gdLst/>
              <a:ahLst/>
              <a:cxnLst>
                <a:cxn ang="0">
                  <a:pos x="281" y="2183"/>
                </a:cxn>
                <a:cxn ang="0">
                  <a:pos x="127" y="2496"/>
                </a:cxn>
                <a:cxn ang="0">
                  <a:pos x="138" y="2508"/>
                </a:cxn>
                <a:cxn ang="0">
                  <a:pos x="146" y="2523"/>
                </a:cxn>
                <a:cxn ang="0">
                  <a:pos x="152" y="2538"/>
                </a:cxn>
                <a:cxn ang="0">
                  <a:pos x="153" y="2555"/>
                </a:cxn>
                <a:cxn ang="0">
                  <a:pos x="152" y="2571"/>
                </a:cxn>
                <a:cxn ang="0">
                  <a:pos x="147" y="2585"/>
                </a:cxn>
                <a:cxn ang="0">
                  <a:pos x="141" y="2599"/>
                </a:cxn>
                <a:cxn ang="0">
                  <a:pos x="132" y="2609"/>
                </a:cxn>
                <a:cxn ang="0">
                  <a:pos x="120" y="2619"/>
                </a:cxn>
                <a:cxn ang="0">
                  <a:pos x="106" y="2626"/>
                </a:cxn>
                <a:cxn ang="0">
                  <a:pos x="92" y="2631"/>
                </a:cxn>
                <a:cxn ang="0">
                  <a:pos x="78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4" y="2599"/>
                </a:cxn>
                <a:cxn ang="0">
                  <a:pos x="7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7" y="2525"/>
                </a:cxn>
                <a:cxn ang="0">
                  <a:pos x="14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8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1" h="2632">
                  <a:moveTo>
                    <a:pt x="281" y="0"/>
                  </a:moveTo>
                  <a:lnTo>
                    <a:pt x="281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8" y="2508"/>
                  </a:lnTo>
                  <a:lnTo>
                    <a:pt x="143" y="2516"/>
                  </a:lnTo>
                  <a:lnTo>
                    <a:pt x="146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2" y="2571"/>
                  </a:lnTo>
                  <a:lnTo>
                    <a:pt x="151" y="2578"/>
                  </a:lnTo>
                  <a:lnTo>
                    <a:pt x="147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7" y="2605"/>
                  </a:lnTo>
                  <a:lnTo>
                    <a:pt x="132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4" y="2623"/>
                  </a:lnTo>
                  <a:lnTo>
                    <a:pt x="106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5" y="2632"/>
                  </a:lnTo>
                  <a:lnTo>
                    <a:pt x="78" y="2632"/>
                  </a:lnTo>
                  <a:lnTo>
                    <a:pt x="69" y="2632"/>
                  </a:lnTo>
                  <a:lnTo>
                    <a:pt x="62" y="2631"/>
                  </a:lnTo>
                  <a:lnTo>
                    <a:pt x="55" y="2629"/>
                  </a:lnTo>
                  <a:lnTo>
                    <a:pt x="47" y="2626"/>
                  </a:lnTo>
                  <a:lnTo>
                    <a:pt x="40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7" y="2605"/>
                  </a:lnTo>
                  <a:lnTo>
                    <a:pt x="14" y="2599"/>
                  </a:lnTo>
                  <a:lnTo>
                    <a:pt x="10" y="2593"/>
                  </a:lnTo>
                  <a:lnTo>
                    <a:pt x="7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7" y="2525"/>
                  </a:lnTo>
                  <a:lnTo>
                    <a:pt x="10" y="2519"/>
                  </a:lnTo>
                  <a:lnTo>
                    <a:pt x="14" y="2513"/>
                  </a:lnTo>
                  <a:lnTo>
                    <a:pt x="17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0" y="2488"/>
                  </a:lnTo>
                  <a:lnTo>
                    <a:pt x="47" y="2484"/>
                  </a:lnTo>
                  <a:lnTo>
                    <a:pt x="55" y="2482"/>
                  </a:lnTo>
                  <a:lnTo>
                    <a:pt x="62" y="2481"/>
                  </a:lnTo>
                  <a:lnTo>
                    <a:pt x="69" y="2479"/>
                  </a:lnTo>
                  <a:lnTo>
                    <a:pt x="78" y="2478"/>
                  </a:lnTo>
                  <a:lnTo>
                    <a:pt x="86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1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4426745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3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8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8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5761435" y="1207513"/>
              <a:ext cx="110729" cy="1044179"/>
            </a:xfrm>
            <a:custGeom>
              <a:avLst/>
              <a:gdLst/>
              <a:ahLst/>
              <a:cxnLst>
                <a:cxn ang="0">
                  <a:pos x="280" y="2183"/>
                </a:cxn>
                <a:cxn ang="0">
                  <a:pos x="126" y="2496"/>
                </a:cxn>
                <a:cxn ang="0">
                  <a:pos x="137" y="2508"/>
                </a:cxn>
                <a:cxn ang="0">
                  <a:pos x="145" y="2523"/>
                </a:cxn>
                <a:cxn ang="0">
                  <a:pos x="151" y="2538"/>
                </a:cxn>
                <a:cxn ang="0">
                  <a:pos x="153" y="2555"/>
                </a:cxn>
                <a:cxn ang="0">
                  <a:pos x="151" y="2571"/>
                </a:cxn>
                <a:cxn ang="0">
                  <a:pos x="146" y="2585"/>
                </a:cxn>
                <a:cxn ang="0">
                  <a:pos x="140" y="2599"/>
                </a:cxn>
                <a:cxn ang="0">
                  <a:pos x="131" y="2609"/>
                </a:cxn>
                <a:cxn ang="0">
                  <a:pos x="119" y="2619"/>
                </a:cxn>
                <a:cxn ang="0">
                  <a:pos x="107" y="2626"/>
                </a:cxn>
                <a:cxn ang="0">
                  <a:pos x="92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3" y="2619"/>
                </a:cxn>
                <a:cxn ang="0">
                  <a:pos x="22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1" y="2571"/>
                </a:cxn>
                <a:cxn ang="0">
                  <a:pos x="0" y="2555"/>
                </a:cxn>
                <a:cxn ang="0">
                  <a:pos x="1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2" y="2501"/>
                </a:cxn>
                <a:cxn ang="0">
                  <a:pos x="33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4" y="2481"/>
                </a:cxn>
                <a:cxn ang="0">
                  <a:pos x="245" y="0"/>
                </a:cxn>
              </a:cxnLst>
              <a:rect l="0" t="0" r="r" b="b"/>
              <a:pathLst>
                <a:path w="280" h="2632">
                  <a:moveTo>
                    <a:pt x="280" y="0"/>
                  </a:moveTo>
                  <a:lnTo>
                    <a:pt x="280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7" y="2508"/>
                  </a:lnTo>
                  <a:lnTo>
                    <a:pt x="142" y="2516"/>
                  </a:lnTo>
                  <a:lnTo>
                    <a:pt x="145" y="2523"/>
                  </a:lnTo>
                  <a:lnTo>
                    <a:pt x="149" y="2530"/>
                  </a:lnTo>
                  <a:lnTo>
                    <a:pt x="151" y="2538"/>
                  </a:lnTo>
                  <a:lnTo>
                    <a:pt x="153" y="2547"/>
                  </a:lnTo>
                  <a:lnTo>
                    <a:pt x="153" y="2555"/>
                  </a:lnTo>
                  <a:lnTo>
                    <a:pt x="153" y="2564"/>
                  </a:lnTo>
                  <a:lnTo>
                    <a:pt x="151" y="2571"/>
                  </a:lnTo>
                  <a:lnTo>
                    <a:pt x="150" y="2578"/>
                  </a:lnTo>
                  <a:lnTo>
                    <a:pt x="146" y="2585"/>
                  </a:lnTo>
                  <a:lnTo>
                    <a:pt x="144" y="2593"/>
                  </a:lnTo>
                  <a:lnTo>
                    <a:pt x="140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5" y="2614"/>
                  </a:lnTo>
                  <a:lnTo>
                    <a:pt x="119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2" y="2631"/>
                  </a:lnTo>
                  <a:lnTo>
                    <a:pt x="84" y="2632"/>
                  </a:lnTo>
                  <a:lnTo>
                    <a:pt x="77" y="2632"/>
                  </a:lnTo>
                  <a:lnTo>
                    <a:pt x="68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39" y="2623"/>
                  </a:lnTo>
                  <a:lnTo>
                    <a:pt x="33" y="2619"/>
                  </a:lnTo>
                  <a:lnTo>
                    <a:pt x="27" y="2614"/>
                  </a:lnTo>
                  <a:lnTo>
                    <a:pt x="22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9" y="2593"/>
                  </a:lnTo>
                  <a:lnTo>
                    <a:pt x="6" y="2585"/>
                  </a:lnTo>
                  <a:lnTo>
                    <a:pt x="3" y="2578"/>
                  </a:lnTo>
                  <a:lnTo>
                    <a:pt x="1" y="2571"/>
                  </a:lnTo>
                  <a:lnTo>
                    <a:pt x="0" y="2564"/>
                  </a:lnTo>
                  <a:lnTo>
                    <a:pt x="0" y="2555"/>
                  </a:lnTo>
                  <a:lnTo>
                    <a:pt x="0" y="2548"/>
                  </a:lnTo>
                  <a:lnTo>
                    <a:pt x="1" y="2540"/>
                  </a:lnTo>
                  <a:lnTo>
                    <a:pt x="3" y="2532"/>
                  </a:lnTo>
                  <a:lnTo>
                    <a:pt x="6" y="2525"/>
                  </a:lnTo>
                  <a:lnTo>
                    <a:pt x="9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2" y="2501"/>
                  </a:lnTo>
                  <a:lnTo>
                    <a:pt x="27" y="2496"/>
                  </a:lnTo>
                  <a:lnTo>
                    <a:pt x="33" y="2491"/>
                  </a:lnTo>
                  <a:lnTo>
                    <a:pt x="39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68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4" y="2481"/>
                  </a:lnTo>
                  <a:lnTo>
                    <a:pt x="245" y="2178"/>
                  </a:lnTo>
                  <a:lnTo>
                    <a:pt x="245" y="0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7103270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6" y="2496"/>
                </a:cxn>
                <a:cxn ang="0">
                  <a:pos x="138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0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1" y="2631"/>
                </a:cxn>
                <a:cxn ang="0">
                  <a:pos x="47" y="2626"/>
                </a:cxn>
                <a:cxn ang="0">
                  <a:pos x="34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2" y="2571"/>
                </a:cxn>
                <a:cxn ang="0">
                  <a:pos x="0" y="2555"/>
                </a:cxn>
                <a:cxn ang="0">
                  <a:pos x="2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4" y="2491"/>
                </a:cxn>
                <a:cxn ang="0">
                  <a:pos x="47" y="2484"/>
                </a:cxn>
                <a:cxn ang="0">
                  <a:pos x="61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79" y="2190"/>
                  </a:lnTo>
                  <a:lnTo>
                    <a:pt x="126" y="2496"/>
                  </a:lnTo>
                  <a:lnTo>
                    <a:pt x="132" y="2502"/>
                  </a:lnTo>
                  <a:lnTo>
                    <a:pt x="138" y="2508"/>
                  </a:lnTo>
                  <a:lnTo>
                    <a:pt x="142" y="2516"/>
                  </a:lnTo>
                  <a:lnTo>
                    <a:pt x="147" y="2523"/>
                  </a:lnTo>
                  <a:lnTo>
                    <a:pt x="149" y="2530"/>
                  </a:lnTo>
                  <a:lnTo>
                    <a:pt x="152" y="2538"/>
                  </a:lnTo>
                  <a:lnTo>
                    <a:pt x="153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0" y="2578"/>
                  </a:lnTo>
                  <a:lnTo>
                    <a:pt x="148" y="2585"/>
                  </a:lnTo>
                  <a:lnTo>
                    <a:pt x="144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6" y="2614"/>
                  </a:lnTo>
                  <a:lnTo>
                    <a:pt x="120" y="2619"/>
                  </a:lnTo>
                  <a:lnTo>
                    <a:pt x="113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5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1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4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2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2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4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1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5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8454629" y="1207513"/>
              <a:ext cx="111919" cy="1044179"/>
            </a:xfrm>
            <a:custGeom>
              <a:avLst/>
              <a:gdLst/>
              <a:ahLst/>
              <a:cxnLst>
                <a:cxn ang="0">
                  <a:pos x="282" y="2183"/>
                </a:cxn>
                <a:cxn ang="0">
                  <a:pos x="127" y="2496"/>
                </a:cxn>
                <a:cxn ang="0">
                  <a:pos x="139" y="2508"/>
                </a:cxn>
                <a:cxn ang="0">
                  <a:pos x="147" y="2523"/>
                </a:cxn>
                <a:cxn ang="0">
                  <a:pos x="152" y="2538"/>
                </a:cxn>
                <a:cxn ang="0">
                  <a:pos x="154" y="2555"/>
                </a:cxn>
                <a:cxn ang="0">
                  <a:pos x="153" y="2571"/>
                </a:cxn>
                <a:cxn ang="0">
                  <a:pos x="148" y="2585"/>
                </a:cxn>
                <a:cxn ang="0">
                  <a:pos x="141" y="2599"/>
                </a:cxn>
                <a:cxn ang="0">
                  <a:pos x="131" y="2609"/>
                </a:cxn>
                <a:cxn ang="0">
                  <a:pos x="121" y="2619"/>
                </a:cxn>
                <a:cxn ang="0">
                  <a:pos x="107" y="2626"/>
                </a:cxn>
                <a:cxn ang="0">
                  <a:pos x="93" y="2631"/>
                </a:cxn>
                <a:cxn ang="0">
                  <a:pos x="77" y="2632"/>
                </a:cxn>
                <a:cxn ang="0">
                  <a:pos x="62" y="2631"/>
                </a:cxn>
                <a:cxn ang="0">
                  <a:pos x="47" y="2626"/>
                </a:cxn>
                <a:cxn ang="0">
                  <a:pos x="35" y="2619"/>
                </a:cxn>
                <a:cxn ang="0">
                  <a:pos x="23" y="2609"/>
                </a:cxn>
                <a:cxn ang="0">
                  <a:pos x="13" y="2599"/>
                </a:cxn>
                <a:cxn ang="0">
                  <a:pos x="6" y="2585"/>
                </a:cxn>
                <a:cxn ang="0">
                  <a:pos x="3" y="2571"/>
                </a:cxn>
                <a:cxn ang="0">
                  <a:pos x="0" y="2555"/>
                </a:cxn>
                <a:cxn ang="0">
                  <a:pos x="3" y="2540"/>
                </a:cxn>
                <a:cxn ang="0">
                  <a:pos x="6" y="2525"/>
                </a:cxn>
                <a:cxn ang="0">
                  <a:pos x="13" y="2513"/>
                </a:cxn>
                <a:cxn ang="0">
                  <a:pos x="23" y="2501"/>
                </a:cxn>
                <a:cxn ang="0">
                  <a:pos x="35" y="2491"/>
                </a:cxn>
                <a:cxn ang="0">
                  <a:pos x="47" y="2484"/>
                </a:cxn>
                <a:cxn ang="0">
                  <a:pos x="62" y="2481"/>
                </a:cxn>
                <a:cxn ang="0">
                  <a:pos x="77" y="2478"/>
                </a:cxn>
                <a:cxn ang="0">
                  <a:pos x="95" y="2481"/>
                </a:cxn>
                <a:cxn ang="0">
                  <a:pos x="246" y="0"/>
                </a:cxn>
              </a:cxnLst>
              <a:rect l="0" t="0" r="r" b="b"/>
              <a:pathLst>
                <a:path w="282" h="2632">
                  <a:moveTo>
                    <a:pt x="282" y="0"/>
                  </a:moveTo>
                  <a:lnTo>
                    <a:pt x="282" y="2183"/>
                  </a:lnTo>
                  <a:lnTo>
                    <a:pt x="280" y="2190"/>
                  </a:lnTo>
                  <a:lnTo>
                    <a:pt x="127" y="2496"/>
                  </a:lnTo>
                  <a:lnTo>
                    <a:pt x="133" y="2502"/>
                  </a:lnTo>
                  <a:lnTo>
                    <a:pt x="139" y="2508"/>
                  </a:lnTo>
                  <a:lnTo>
                    <a:pt x="144" y="2516"/>
                  </a:lnTo>
                  <a:lnTo>
                    <a:pt x="147" y="2523"/>
                  </a:lnTo>
                  <a:lnTo>
                    <a:pt x="150" y="2530"/>
                  </a:lnTo>
                  <a:lnTo>
                    <a:pt x="152" y="2538"/>
                  </a:lnTo>
                  <a:lnTo>
                    <a:pt x="154" y="2547"/>
                  </a:lnTo>
                  <a:lnTo>
                    <a:pt x="154" y="2555"/>
                  </a:lnTo>
                  <a:lnTo>
                    <a:pt x="154" y="2564"/>
                  </a:lnTo>
                  <a:lnTo>
                    <a:pt x="153" y="2571"/>
                  </a:lnTo>
                  <a:lnTo>
                    <a:pt x="151" y="2578"/>
                  </a:lnTo>
                  <a:lnTo>
                    <a:pt x="148" y="2585"/>
                  </a:lnTo>
                  <a:lnTo>
                    <a:pt x="145" y="2593"/>
                  </a:lnTo>
                  <a:lnTo>
                    <a:pt x="141" y="2599"/>
                  </a:lnTo>
                  <a:lnTo>
                    <a:pt x="136" y="2605"/>
                  </a:lnTo>
                  <a:lnTo>
                    <a:pt x="131" y="2609"/>
                  </a:lnTo>
                  <a:lnTo>
                    <a:pt x="127" y="2614"/>
                  </a:lnTo>
                  <a:lnTo>
                    <a:pt x="121" y="2619"/>
                  </a:lnTo>
                  <a:lnTo>
                    <a:pt x="115" y="2623"/>
                  </a:lnTo>
                  <a:lnTo>
                    <a:pt x="107" y="2626"/>
                  </a:lnTo>
                  <a:lnTo>
                    <a:pt x="100" y="2629"/>
                  </a:lnTo>
                  <a:lnTo>
                    <a:pt x="93" y="2631"/>
                  </a:lnTo>
                  <a:lnTo>
                    <a:pt x="86" y="2632"/>
                  </a:lnTo>
                  <a:lnTo>
                    <a:pt x="77" y="2632"/>
                  </a:lnTo>
                  <a:lnTo>
                    <a:pt x="70" y="2632"/>
                  </a:lnTo>
                  <a:lnTo>
                    <a:pt x="62" y="2631"/>
                  </a:lnTo>
                  <a:lnTo>
                    <a:pt x="54" y="2629"/>
                  </a:lnTo>
                  <a:lnTo>
                    <a:pt x="47" y="2626"/>
                  </a:lnTo>
                  <a:lnTo>
                    <a:pt x="41" y="2623"/>
                  </a:lnTo>
                  <a:lnTo>
                    <a:pt x="35" y="2619"/>
                  </a:lnTo>
                  <a:lnTo>
                    <a:pt x="29" y="2614"/>
                  </a:lnTo>
                  <a:lnTo>
                    <a:pt x="23" y="2609"/>
                  </a:lnTo>
                  <a:lnTo>
                    <a:pt x="18" y="2605"/>
                  </a:lnTo>
                  <a:lnTo>
                    <a:pt x="13" y="2599"/>
                  </a:lnTo>
                  <a:lnTo>
                    <a:pt x="10" y="2593"/>
                  </a:lnTo>
                  <a:lnTo>
                    <a:pt x="6" y="2585"/>
                  </a:lnTo>
                  <a:lnTo>
                    <a:pt x="4" y="2578"/>
                  </a:lnTo>
                  <a:lnTo>
                    <a:pt x="3" y="2571"/>
                  </a:lnTo>
                  <a:lnTo>
                    <a:pt x="1" y="2564"/>
                  </a:lnTo>
                  <a:lnTo>
                    <a:pt x="0" y="2555"/>
                  </a:lnTo>
                  <a:lnTo>
                    <a:pt x="1" y="2548"/>
                  </a:lnTo>
                  <a:lnTo>
                    <a:pt x="3" y="2540"/>
                  </a:lnTo>
                  <a:lnTo>
                    <a:pt x="4" y="2532"/>
                  </a:lnTo>
                  <a:lnTo>
                    <a:pt x="6" y="2525"/>
                  </a:lnTo>
                  <a:lnTo>
                    <a:pt x="10" y="2519"/>
                  </a:lnTo>
                  <a:lnTo>
                    <a:pt x="13" y="2513"/>
                  </a:lnTo>
                  <a:lnTo>
                    <a:pt x="18" y="2507"/>
                  </a:lnTo>
                  <a:lnTo>
                    <a:pt x="23" y="2501"/>
                  </a:lnTo>
                  <a:lnTo>
                    <a:pt x="29" y="2496"/>
                  </a:lnTo>
                  <a:lnTo>
                    <a:pt x="35" y="2491"/>
                  </a:lnTo>
                  <a:lnTo>
                    <a:pt x="41" y="2488"/>
                  </a:lnTo>
                  <a:lnTo>
                    <a:pt x="47" y="2484"/>
                  </a:lnTo>
                  <a:lnTo>
                    <a:pt x="54" y="2482"/>
                  </a:lnTo>
                  <a:lnTo>
                    <a:pt x="62" y="2481"/>
                  </a:lnTo>
                  <a:lnTo>
                    <a:pt x="70" y="2479"/>
                  </a:lnTo>
                  <a:lnTo>
                    <a:pt x="77" y="2478"/>
                  </a:lnTo>
                  <a:lnTo>
                    <a:pt x="87" y="2479"/>
                  </a:lnTo>
                  <a:lnTo>
                    <a:pt x="95" y="2481"/>
                  </a:lnTo>
                  <a:lnTo>
                    <a:pt x="246" y="2178"/>
                  </a:lnTo>
                  <a:lnTo>
                    <a:pt x="246" y="0"/>
                  </a:lnTo>
                  <a:lnTo>
                    <a:pt x="28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6930629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55876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1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8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7" y="77"/>
                  </a:lnTo>
                  <a:lnTo>
                    <a:pt x="129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6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9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9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8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6"/>
            </a:solidFill>
            <a:ln w="9525">
              <a:solidFill>
                <a:schemeClr val="accent6"/>
              </a:solidFill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254104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4" y="136"/>
                </a:cxn>
                <a:cxn ang="0">
                  <a:pos x="143" y="124"/>
                </a:cxn>
                <a:cxn ang="0">
                  <a:pos x="135" y="109"/>
                </a:cxn>
                <a:cxn ang="0">
                  <a:pos x="129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49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19" y="1"/>
                </a:cxn>
                <a:cxn ang="0">
                  <a:pos x="234" y="6"/>
                </a:cxn>
                <a:cxn ang="0">
                  <a:pos x="247" y="13"/>
                </a:cxn>
                <a:cxn ang="0">
                  <a:pos x="259" y="23"/>
                </a:cxn>
                <a:cxn ang="0">
                  <a:pos x="267" y="33"/>
                </a:cxn>
                <a:cxn ang="0">
                  <a:pos x="275" y="47"/>
                </a:cxn>
                <a:cxn ang="0">
                  <a:pos x="280" y="61"/>
                </a:cxn>
                <a:cxn ang="0">
                  <a:pos x="281" y="77"/>
                </a:cxn>
                <a:cxn ang="0">
                  <a:pos x="280" y="92"/>
                </a:cxn>
                <a:cxn ang="0">
                  <a:pos x="275" y="107"/>
                </a:cxn>
                <a:cxn ang="0">
                  <a:pos x="267" y="119"/>
                </a:cxn>
                <a:cxn ang="0">
                  <a:pos x="259" y="131"/>
                </a:cxn>
                <a:cxn ang="0">
                  <a:pos x="247" y="141"/>
                </a:cxn>
                <a:cxn ang="0">
                  <a:pos x="234" y="148"/>
                </a:cxn>
                <a:cxn ang="0">
                  <a:pos x="219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1" y="442"/>
                  </a:lnTo>
                  <a:lnTo>
                    <a:pt x="154" y="136"/>
                  </a:lnTo>
                  <a:lnTo>
                    <a:pt x="148" y="130"/>
                  </a:lnTo>
                  <a:lnTo>
                    <a:pt x="143" y="124"/>
                  </a:lnTo>
                  <a:lnTo>
                    <a:pt x="139" y="116"/>
                  </a:lnTo>
                  <a:lnTo>
                    <a:pt x="135" y="109"/>
                  </a:lnTo>
                  <a:lnTo>
                    <a:pt x="131" y="102"/>
                  </a:lnTo>
                  <a:lnTo>
                    <a:pt x="129" y="94"/>
                  </a:lnTo>
                  <a:lnTo>
                    <a:pt x="128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1" y="54"/>
                  </a:lnTo>
                  <a:lnTo>
                    <a:pt x="134" y="47"/>
                  </a:lnTo>
                  <a:lnTo>
                    <a:pt x="136" y="39"/>
                  </a:lnTo>
                  <a:lnTo>
                    <a:pt x="141" y="33"/>
                  </a:lnTo>
                  <a:lnTo>
                    <a:pt x="145" y="27"/>
                  </a:lnTo>
                  <a:lnTo>
                    <a:pt x="149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8" y="9"/>
                  </a:lnTo>
                  <a:lnTo>
                    <a:pt x="175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6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9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1" y="9"/>
                  </a:lnTo>
                  <a:lnTo>
                    <a:pt x="247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7" y="33"/>
                  </a:lnTo>
                  <a:lnTo>
                    <a:pt x="271" y="39"/>
                  </a:lnTo>
                  <a:lnTo>
                    <a:pt x="275" y="47"/>
                  </a:lnTo>
                  <a:lnTo>
                    <a:pt x="277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1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7" y="100"/>
                  </a:lnTo>
                  <a:lnTo>
                    <a:pt x="275" y="107"/>
                  </a:lnTo>
                  <a:lnTo>
                    <a:pt x="271" y="113"/>
                  </a:lnTo>
                  <a:lnTo>
                    <a:pt x="267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7" y="141"/>
                  </a:lnTo>
                  <a:lnTo>
                    <a:pt x="241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19" y="151"/>
                  </a:lnTo>
                  <a:lnTo>
                    <a:pt x="212" y="153"/>
                  </a:lnTo>
                  <a:lnTo>
                    <a:pt x="204" y="154"/>
                  </a:lnTo>
                  <a:lnTo>
                    <a:pt x="195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2912269" y="3049411"/>
              <a:ext cx="11072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5" y="136"/>
                </a:cxn>
                <a:cxn ang="0">
                  <a:pos x="144" y="124"/>
                </a:cxn>
                <a:cxn ang="0">
                  <a:pos x="134" y="109"/>
                </a:cxn>
                <a:cxn ang="0">
                  <a:pos x="130" y="94"/>
                </a:cxn>
                <a:cxn ang="0">
                  <a:pos x="127" y="77"/>
                </a:cxn>
                <a:cxn ang="0">
                  <a:pos x="130" y="61"/>
                </a:cxn>
                <a:cxn ang="0">
                  <a:pos x="133" y="47"/>
                </a:cxn>
                <a:cxn ang="0">
                  <a:pos x="140" y="33"/>
                </a:cxn>
                <a:cxn ang="0">
                  <a:pos x="150" y="23"/>
                </a:cxn>
                <a:cxn ang="0">
                  <a:pos x="161" y="13"/>
                </a:cxn>
                <a:cxn ang="0">
                  <a:pos x="174" y="6"/>
                </a:cxn>
                <a:cxn ang="0">
                  <a:pos x="189" y="1"/>
                </a:cxn>
                <a:cxn ang="0">
                  <a:pos x="204" y="0"/>
                </a:cxn>
                <a:cxn ang="0">
                  <a:pos x="220" y="1"/>
                </a:cxn>
                <a:cxn ang="0">
                  <a:pos x="234" y="6"/>
                </a:cxn>
                <a:cxn ang="0">
                  <a:pos x="248" y="13"/>
                </a:cxn>
                <a:cxn ang="0">
                  <a:pos x="258" y="23"/>
                </a:cxn>
                <a:cxn ang="0">
                  <a:pos x="268" y="33"/>
                </a:cxn>
                <a:cxn ang="0">
                  <a:pos x="275" y="47"/>
                </a:cxn>
                <a:cxn ang="0">
                  <a:pos x="279" y="61"/>
                </a:cxn>
                <a:cxn ang="0">
                  <a:pos x="281" y="77"/>
                </a:cxn>
                <a:cxn ang="0">
                  <a:pos x="279" y="92"/>
                </a:cxn>
                <a:cxn ang="0">
                  <a:pos x="275" y="107"/>
                </a:cxn>
                <a:cxn ang="0">
                  <a:pos x="268" y="119"/>
                </a:cxn>
                <a:cxn ang="0">
                  <a:pos x="258" y="131"/>
                </a:cxn>
                <a:cxn ang="0">
                  <a:pos x="248" y="141"/>
                </a:cxn>
                <a:cxn ang="0">
                  <a:pos x="234" y="148"/>
                </a:cxn>
                <a:cxn ang="0">
                  <a:pos x="220" y="151"/>
                </a:cxn>
                <a:cxn ang="0">
                  <a:pos x="204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1" h="2632">
                  <a:moveTo>
                    <a:pt x="0" y="2632"/>
                  </a:moveTo>
                  <a:lnTo>
                    <a:pt x="0" y="449"/>
                  </a:lnTo>
                  <a:lnTo>
                    <a:pt x="2" y="442"/>
                  </a:lnTo>
                  <a:lnTo>
                    <a:pt x="155" y="136"/>
                  </a:lnTo>
                  <a:lnTo>
                    <a:pt x="149" y="130"/>
                  </a:lnTo>
                  <a:lnTo>
                    <a:pt x="144" y="124"/>
                  </a:lnTo>
                  <a:lnTo>
                    <a:pt x="139" y="116"/>
                  </a:lnTo>
                  <a:lnTo>
                    <a:pt x="134" y="109"/>
                  </a:lnTo>
                  <a:lnTo>
                    <a:pt x="132" y="102"/>
                  </a:lnTo>
                  <a:lnTo>
                    <a:pt x="130" y="94"/>
                  </a:lnTo>
                  <a:lnTo>
                    <a:pt x="128" y="85"/>
                  </a:lnTo>
                  <a:lnTo>
                    <a:pt x="127" y="77"/>
                  </a:lnTo>
                  <a:lnTo>
                    <a:pt x="128" y="68"/>
                  </a:lnTo>
                  <a:lnTo>
                    <a:pt x="130" y="61"/>
                  </a:lnTo>
                  <a:lnTo>
                    <a:pt x="131" y="54"/>
                  </a:lnTo>
                  <a:lnTo>
                    <a:pt x="133" y="47"/>
                  </a:lnTo>
                  <a:lnTo>
                    <a:pt x="137" y="39"/>
                  </a:lnTo>
                  <a:lnTo>
                    <a:pt x="140" y="33"/>
                  </a:lnTo>
                  <a:lnTo>
                    <a:pt x="145" y="27"/>
                  </a:lnTo>
                  <a:lnTo>
                    <a:pt x="150" y="23"/>
                  </a:lnTo>
                  <a:lnTo>
                    <a:pt x="155" y="18"/>
                  </a:lnTo>
                  <a:lnTo>
                    <a:pt x="161" y="13"/>
                  </a:lnTo>
                  <a:lnTo>
                    <a:pt x="168" y="9"/>
                  </a:lnTo>
                  <a:lnTo>
                    <a:pt x="174" y="6"/>
                  </a:lnTo>
                  <a:lnTo>
                    <a:pt x="181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4" y="0"/>
                  </a:lnTo>
                  <a:lnTo>
                    <a:pt x="213" y="0"/>
                  </a:lnTo>
                  <a:lnTo>
                    <a:pt x="220" y="1"/>
                  </a:lnTo>
                  <a:lnTo>
                    <a:pt x="227" y="3"/>
                  </a:lnTo>
                  <a:lnTo>
                    <a:pt x="234" y="6"/>
                  </a:lnTo>
                  <a:lnTo>
                    <a:pt x="240" y="9"/>
                  </a:lnTo>
                  <a:lnTo>
                    <a:pt x="248" y="13"/>
                  </a:lnTo>
                  <a:lnTo>
                    <a:pt x="254" y="18"/>
                  </a:lnTo>
                  <a:lnTo>
                    <a:pt x="258" y="23"/>
                  </a:lnTo>
                  <a:lnTo>
                    <a:pt x="263" y="27"/>
                  </a:lnTo>
                  <a:lnTo>
                    <a:pt x="268" y="33"/>
                  </a:lnTo>
                  <a:lnTo>
                    <a:pt x="272" y="39"/>
                  </a:lnTo>
                  <a:lnTo>
                    <a:pt x="275" y="47"/>
                  </a:lnTo>
                  <a:lnTo>
                    <a:pt x="278" y="54"/>
                  </a:lnTo>
                  <a:lnTo>
                    <a:pt x="279" y="61"/>
                  </a:lnTo>
                  <a:lnTo>
                    <a:pt x="280" y="68"/>
                  </a:lnTo>
                  <a:lnTo>
                    <a:pt x="281" y="77"/>
                  </a:lnTo>
                  <a:lnTo>
                    <a:pt x="280" y="84"/>
                  </a:lnTo>
                  <a:lnTo>
                    <a:pt x="279" y="92"/>
                  </a:lnTo>
                  <a:lnTo>
                    <a:pt x="278" y="100"/>
                  </a:lnTo>
                  <a:lnTo>
                    <a:pt x="275" y="107"/>
                  </a:lnTo>
                  <a:lnTo>
                    <a:pt x="272" y="113"/>
                  </a:lnTo>
                  <a:lnTo>
                    <a:pt x="268" y="119"/>
                  </a:lnTo>
                  <a:lnTo>
                    <a:pt x="263" y="125"/>
                  </a:lnTo>
                  <a:lnTo>
                    <a:pt x="258" y="131"/>
                  </a:lnTo>
                  <a:lnTo>
                    <a:pt x="254" y="136"/>
                  </a:lnTo>
                  <a:lnTo>
                    <a:pt x="248" y="141"/>
                  </a:lnTo>
                  <a:lnTo>
                    <a:pt x="240" y="144"/>
                  </a:lnTo>
                  <a:lnTo>
                    <a:pt x="234" y="148"/>
                  </a:lnTo>
                  <a:lnTo>
                    <a:pt x="227" y="150"/>
                  </a:lnTo>
                  <a:lnTo>
                    <a:pt x="220" y="151"/>
                  </a:lnTo>
                  <a:lnTo>
                    <a:pt x="213" y="153"/>
                  </a:lnTo>
                  <a:lnTo>
                    <a:pt x="204" y="154"/>
                  </a:lnTo>
                  <a:lnTo>
                    <a:pt x="196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1559720" y="3049411"/>
              <a:ext cx="111919" cy="1044179"/>
            </a:xfrm>
            <a:custGeom>
              <a:avLst/>
              <a:gdLst/>
              <a:ahLst/>
              <a:cxnLst>
                <a:cxn ang="0">
                  <a:pos x="0" y="449"/>
                </a:cxn>
                <a:cxn ang="0">
                  <a:pos x="156" y="136"/>
                </a:cxn>
                <a:cxn ang="0">
                  <a:pos x="144" y="124"/>
                </a:cxn>
                <a:cxn ang="0">
                  <a:pos x="135" y="109"/>
                </a:cxn>
                <a:cxn ang="0">
                  <a:pos x="130" y="94"/>
                </a:cxn>
                <a:cxn ang="0">
                  <a:pos x="128" y="77"/>
                </a:cxn>
                <a:cxn ang="0">
                  <a:pos x="129" y="61"/>
                </a:cxn>
                <a:cxn ang="0">
                  <a:pos x="134" y="47"/>
                </a:cxn>
                <a:cxn ang="0">
                  <a:pos x="141" y="33"/>
                </a:cxn>
                <a:cxn ang="0">
                  <a:pos x="151" y="23"/>
                </a:cxn>
                <a:cxn ang="0">
                  <a:pos x="162" y="13"/>
                </a:cxn>
                <a:cxn ang="0">
                  <a:pos x="175" y="6"/>
                </a:cxn>
                <a:cxn ang="0">
                  <a:pos x="189" y="1"/>
                </a:cxn>
                <a:cxn ang="0">
                  <a:pos x="205" y="0"/>
                </a:cxn>
                <a:cxn ang="0">
                  <a:pos x="221" y="1"/>
                </a:cxn>
                <a:cxn ang="0">
                  <a:pos x="235" y="6"/>
                </a:cxn>
                <a:cxn ang="0">
                  <a:pos x="248" y="13"/>
                </a:cxn>
                <a:cxn ang="0">
                  <a:pos x="259" y="23"/>
                </a:cxn>
                <a:cxn ang="0">
                  <a:pos x="269" y="33"/>
                </a:cxn>
                <a:cxn ang="0">
                  <a:pos x="276" y="47"/>
                </a:cxn>
                <a:cxn ang="0">
                  <a:pos x="280" y="61"/>
                </a:cxn>
                <a:cxn ang="0">
                  <a:pos x="282" y="77"/>
                </a:cxn>
                <a:cxn ang="0">
                  <a:pos x="280" y="92"/>
                </a:cxn>
                <a:cxn ang="0">
                  <a:pos x="276" y="107"/>
                </a:cxn>
                <a:cxn ang="0">
                  <a:pos x="269" y="119"/>
                </a:cxn>
                <a:cxn ang="0">
                  <a:pos x="259" y="131"/>
                </a:cxn>
                <a:cxn ang="0">
                  <a:pos x="248" y="141"/>
                </a:cxn>
                <a:cxn ang="0">
                  <a:pos x="235" y="148"/>
                </a:cxn>
                <a:cxn ang="0">
                  <a:pos x="221" y="151"/>
                </a:cxn>
                <a:cxn ang="0">
                  <a:pos x="205" y="154"/>
                </a:cxn>
                <a:cxn ang="0">
                  <a:pos x="187" y="151"/>
                </a:cxn>
                <a:cxn ang="0">
                  <a:pos x="36" y="2632"/>
                </a:cxn>
              </a:cxnLst>
              <a:rect l="0" t="0" r="r" b="b"/>
              <a:pathLst>
                <a:path w="282" h="2632">
                  <a:moveTo>
                    <a:pt x="0" y="2632"/>
                  </a:moveTo>
                  <a:lnTo>
                    <a:pt x="0" y="449"/>
                  </a:lnTo>
                  <a:lnTo>
                    <a:pt x="3" y="442"/>
                  </a:lnTo>
                  <a:lnTo>
                    <a:pt x="156" y="136"/>
                  </a:lnTo>
                  <a:lnTo>
                    <a:pt x="150" y="130"/>
                  </a:lnTo>
                  <a:lnTo>
                    <a:pt x="144" y="124"/>
                  </a:lnTo>
                  <a:lnTo>
                    <a:pt x="140" y="116"/>
                  </a:lnTo>
                  <a:lnTo>
                    <a:pt x="135" y="109"/>
                  </a:lnTo>
                  <a:lnTo>
                    <a:pt x="133" y="102"/>
                  </a:lnTo>
                  <a:lnTo>
                    <a:pt x="130" y="94"/>
                  </a:lnTo>
                  <a:lnTo>
                    <a:pt x="129" y="85"/>
                  </a:lnTo>
                  <a:lnTo>
                    <a:pt x="128" y="77"/>
                  </a:lnTo>
                  <a:lnTo>
                    <a:pt x="128" y="68"/>
                  </a:lnTo>
                  <a:lnTo>
                    <a:pt x="129" y="61"/>
                  </a:lnTo>
                  <a:lnTo>
                    <a:pt x="132" y="54"/>
                  </a:lnTo>
                  <a:lnTo>
                    <a:pt x="134" y="47"/>
                  </a:lnTo>
                  <a:lnTo>
                    <a:pt x="138" y="39"/>
                  </a:lnTo>
                  <a:lnTo>
                    <a:pt x="141" y="33"/>
                  </a:lnTo>
                  <a:lnTo>
                    <a:pt x="146" y="27"/>
                  </a:lnTo>
                  <a:lnTo>
                    <a:pt x="151" y="23"/>
                  </a:lnTo>
                  <a:lnTo>
                    <a:pt x="156" y="18"/>
                  </a:lnTo>
                  <a:lnTo>
                    <a:pt x="162" y="13"/>
                  </a:lnTo>
                  <a:lnTo>
                    <a:pt x="169" y="9"/>
                  </a:lnTo>
                  <a:lnTo>
                    <a:pt x="175" y="6"/>
                  </a:lnTo>
                  <a:lnTo>
                    <a:pt x="182" y="3"/>
                  </a:lnTo>
                  <a:lnTo>
                    <a:pt x="189" y="1"/>
                  </a:lnTo>
                  <a:lnTo>
                    <a:pt x="197" y="0"/>
                  </a:lnTo>
                  <a:lnTo>
                    <a:pt x="205" y="0"/>
                  </a:lnTo>
                  <a:lnTo>
                    <a:pt x="212" y="0"/>
                  </a:lnTo>
                  <a:lnTo>
                    <a:pt x="221" y="1"/>
                  </a:lnTo>
                  <a:lnTo>
                    <a:pt x="228" y="3"/>
                  </a:lnTo>
                  <a:lnTo>
                    <a:pt x="235" y="6"/>
                  </a:lnTo>
                  <a:lnTo>
                    <a:pt x="241" y="9"/>
                  </a:lnTo>
                  <a:lnTo>
                    <a:pt x="248" y="13"/>
                  </a:lnTo>
                  <a:lnTo>
                    <a:pt x="253" y="18"/>
                  </a:lnTo>
                  <a:lnTo>
                    <a:pt x="259" y="23"/>
                  </a:lnTo>
                  <a:lnTo>
                    <a:pt x="264" y="27"/>
                  </a:lnTo>
                  <a:lnTo>
                    <a:pt x="269" y="33"/>
                  </a:lnTo>
                  <a:lnTo>
                    <a:pt x="272" y="39"/>
                  </a:lnTo>
                  <a:lnTo>
                    <a:pt x="276" y="47"/>
                  </a:lnTo>
                  <a:lnTo>
                    <a:pt x="278" y="54"/>
                  </a:lnTo>
                  <a:lnTo>
                    <a:pt x="280" y="61"/>
                  </a:lnTo>
                  <a:lnTo>
                    <a:pt x="281" y="68"/>
                  </a:lnTo>
                  <a:lnTo>
                    <a:pt x="282" y="77"/>
                  </a:lnTo>
                  <a:lnTo>
                    <a:pt x="281" y="84"/>
                  </a:lnTo>
                  <a:lnTo>
                    <a:pt x="280" y="92"/>
                  </a:lnTo>
                  <a:lnTo>
                    <a:pt x="278" y="100"/>
                  </a:lnTo>
                  <a:lnTo>
                    <a:pt x="276" y="107"/>
                  </a:lnTo>
                  <a:lnTo>
                    <a:pt x="272" y="113"/>
                  </a:lnTo>
                  <a:lnTo>
                    <a:pt x="269" y="119"/>
                  </a:lnTo>
                  <a:lnTo>
                    <a:pt x="264" y="125"/>
                  </a:lnTo>
                  <a:lnTo>
                    <a:pt x="259" y="131"/>
                  </a:lnTo>
                  <a:lnTo>
                    <a:pt x="253" y="136"/>
                  </a:lnTo>
                  <a:lnTo>
                    <a:pt x="248" y="141"/>
                  </a:lnTo>
                  <a:lnTo>
                    <a:pt x="241" y="144"/>
                  </a:lnTo>
                  <a:lnTo>
                    <a:pt x="235" y="148"/>
                  </a:lnTo>
                  <a:lnTo>
                    <a:pt x="228" y="150"/>
                  </a:lnTo>
                  <a:lnTo>
                    <a:pt x="221" y="151"/>
                  </a:lnTo>
                  <a:lnTo>
                    <a:pt x="212" y="153"/>
                  </a:lnTo>
                  <a:lnTo>
                    <a:pt x="205" y="154"/>
                  </a:lnTo>
                  <a:lnTo>
                    <a:pt x="197" y="153"/>
                  </a:lnTo>
                  <a:lnTo>
                    <a:pt x="187" y="151"/>
                  </a:lnTo>
                  <a:lnTo>
                    <a:pt x="36" y="454"/>
                  </a:lnTo>
                  <a:lnTo>
                    <a:pt x="36" y="2632"/>
                  </a:lnTo>
                  <a:lnTo>
                    <a:pt x="0" y="263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 dirty="0">
                <a:solidFill>
                  <a:schemeClr val="tx2">
                    <a:lumMod val="75000"/>
                  </a:schemeClr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115593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1995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1820131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1998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2508312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1999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164347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2000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85729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2001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4526422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2004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519674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2006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5853969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2012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6542150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2013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7196994" y="2743200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2016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7882794" y="2310033"/>
              <a:ext cx="403957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  <a:cs typeface="Arial" pitchFamily="34" charset="0"/>
                </a:rPr>
                <a:t>2017</a:t>
              </a:r>
              <a:endParaRPr lang="en-US" sz="135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8650" y="1221801"/>
              <a:ext cx="11430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Established HQ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Chennai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24942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RIM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services,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NOC, SOC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371850" y="1221801"/>
              <a:ext cx="108585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MPLS service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97180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Tier3 Datacenter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in India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057400" y="1229436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Listed on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NASDAQ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00200" y="3279201"/>
              <a:ext cx="102870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First private ISP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in India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57850" y="3279201"/>
              <a:ext cx="10287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Cloudinfinit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services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686300" y="1164651"/>
              <a:ext cx="1143000" cy="577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Raju Vegesna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takes over as Sify’s Chairman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987993" y="3279201"/>
              <a:ext cx="1200150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VPEC hybrid cloud and CI 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containers offerings launched 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886450" y="1164651"/>
              <a:ext cx="12573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SAP Private Cloud</a:t>
              </a: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 services and practice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486650" y="1164651"/>
              <a:ext cx="10287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Launch of </a:t>
              </a:r>
              <a:r>
                <a:rPr lang="en-US" sz="105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rebuchet MS" panose="020B0603020202020204" pitchFamily="34" charset="0"/>
                </a:rPr>
                <a:t>business outcome based models</a:t>
              </a:r>
            </a:p>
          </p:txBody>
        </p:sp>
      </p:grp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JOURNEY SO FAR…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5094A9-1EE8-4672-B91D-9079CA35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8309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Security Services Engagement Models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6DD70A12-6807-4C4B-BF6E-59A220349E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7889"/>
          <a:stretch/>
        </p:blipFill>
        <p:spPr>
          <a:xfrm>
            <a:off x="454068" y="628650"/>
            <a:ext cx="834390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37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0464" y="1257300"/>
            <a:ext cx="7179287" cy="297065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Sify DD</a:t>
            </a:r>
            <a:r>
              <a:rPr lang="en-IN" cap="none" dirty="0"/>
              <a:t>o</a:t>
            </a:r>
            <a:r>
              <a:rPr lang="en-IN" dirty="0"/>
              <a:t>S Capabilities</a:t>
            </a:r>
          </a:p>
        </p:txBody>
      </p:sp>
    </p:spTree>
    <p:extLst>
      <p:ext uri="{BB962C8B-B14F-4D97-AF65-F5344CB8AC3E}">
        <p14:creationId xmlns:p14="http://schemas.microsoft.com/office/powerpoint/2010/main" val="8210053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4069" y="800100"/>
          <a:ext cx="8235041" cy="4043369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1336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68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1836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IN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Reference</a:t>
                      </a:r>
                      <a:r>
                        <a:rPr lang="en-IN" sz="9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9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Customers</a:t>
                      </a:r>
                    </a:p>
                  </a:txBody>
                  <a:tcPr marL="91441" marR="91441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Security Consulting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Transformation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Security Operations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Incident Response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Solution Landscape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38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Syndicate Bank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DLP,VA PT, Network Forensics,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6388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UBI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AV, DLP,Web Security, PIM, MDM, AD, APT, DDOS, WAF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DHFL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l-PL" sz="900" b="0" i="0" u="none" strike="noStrike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SIEM,WAF,DAM,PIM,DLP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CBI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PSB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PIM, WAF, APT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8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PNB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DLP, PIM, Config Management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BOI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Threat Protection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8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Max Bupa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SOC, APT, Firewall, DRM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5128141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ONGC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Web Security, Firewalls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1376364"/>
                  </a:ext>
                </a:extLst>
              </a:tr>
              <a:tr h="326480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IOCL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Firewall, Web Security, SLB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262889"/>
                  </a:ext>
                </a:extLst>
              </a:tr>
              <a:tr h="287539"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NTPC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</a:t>
                      </a:r>
                      <a:endParaRPr kumimoji="0" lang="en-I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</a:t>
                      </a:r>
                      <a:endParaRPr lang="en-IN" sz="900" b="0" i="0" u="none" strike="noStrike" dirty="0"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9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SIEM, NIPS, PIM, 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566648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55466C7-A3FB-4BBC-AA07-78B6B0BE2052}"/>
              </a:ext>
            </a:extLst>
          </p:cNvPr>
          <p:cNvSpPr/>
          <p:nvPr/>
        </p:nvSpPr>
        <p:spPr>
          <a:xfrm>
            <a:off x="454068" y="234004"/>
            <a:ext cx="731833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>
                <a:latin typeface="Arial Narrow" panose="020B0604020202020204" pitchFamily="34" charset="0"/>
                <a:cs typeface="Arial Narrow" panose="020B0604020202020204" pitchFamily="34" charset="0"/>
                <a:sym typeface="Arial"/>
              </a:rPr>
              <a:t>Security Services Execution Proof Points</a:t>
            </a:r>
            <a:endParaRPr lang="en-IN" sz="2100" b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628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0" y="0"/>
            <a:ext cx="9167301" cy="5151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744020"/>
            <a:ext cx="9140626" cy="239948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456737"/>
            <a:ext cx="4376738" cy="830987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bg1"/>
                </a:solidFill>
              </a:rPr>
              <a:t>TOOLS &amp; AUTOMATION CAPABILITIES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/>
          <a:srcRect r="25814"/>
          <a:stretch/>
        </p:blipFill>
        <p:spPr>
          <a:xfrm>
            <a:off x="5231440" y="0"/>
            <a:ext cx="3912560" cy="514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/>
          <a:stretch/>
        </p:blipFill>
        <p:spPr>
          <a:xfrm>
            <a:off x="6399880" y="3526943"/>
            <a:ext cx="2082589" cy="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65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44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33CC71-654F-4133-8365-50F4C48419E5}"/>
              </a:ext>
            </a:extLst>
          </p:cNvPr>
          <p:cNvSpPr/>
          <p:nvPr/>
        </p:nvSpPr>
        <p:spPr>
          <a:xfrm>
            <a:off x="2577567" y="2737332"/>
            <a:ext cx="1982390" cy="84895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VMware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Hyper-V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Solaris  Zones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PowerVM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Red Hat Enterprise Virtualization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5B2F199-42D9-4050-B36D-40E92C3C67FD}"/>
              </a:ext>
            </a:extLst>
          </p:cNvPr>
          <p:cNvSpPr/>
          <p:nvPr/>
        </p:nvSpPr>
        <p:spPr>
          <a:xfrm>
            <a:off x="2577567" y="1275361"/>
            <a:ext cx="99059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SAP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Exchange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WebSphere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Apache Tomcat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IIS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JBoss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EC15320-7686-47A7-A5D3-9DAECBCCA260}"/>
              </a:ext>
            </a:extLst>
          </p:cNvPr>
          <p:cNvSpPr/>
          <p:nvPr/>
        </p:nvSpPr>
        <p:spPr>
          <a:xfrm>
            <a:off x="2538276" y="940133"/>
            <a:ext cx="2059781" cy="300038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Application Monitoring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4765233-D750-4179-94A9-01B8E4D86F70}"/>
              </a:ext>
            </a:extLst>
          </p:cNvPr>
          <p:cNvSpPr/>
          <p:nvPr/>
        </p:nvSpPr>
        <p:spPr>
          <a:xfrm>
            <a:off x="2538276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Virtualization Monitoring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884A7FC-FF81-469A-944F-06AF8FAF5FD7}"/>
              </a:ext>
            </a:extLst>
          </p:cNvPr>
          <p:cNvSpPr/>
          <p:nvPr/>
        </p:nvSpPr>
        <p:spPr>
          <a:xfrm>
            <a:off x="6780736" y="1275361"/>
            <a:ext cx="1365043" cy="100925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Private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Flexpod, Vblock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Public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en-US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Amazon, Rackspace, MS Azure, Google App Engine, Google Apps, SFDC CRM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CloudPlatform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54FB34B-AD88-4ACD-A484-8E67506C00DE}"/>
              </a:ext>
            </a:extLst>
          </p:cNvPr>
          <p:cNvSpPr/>
          <p:nvPr/>
        </p:nvSpPr>
        <p:spPr>
          <a:xfrm>
            <a:off x="6780738" y="2768686"/>
            <a:ext cx="2110978" cy="592470"/>
          </a:xfrm>
          <a:prstGeom prst="rect">
            <a:avLst/>
          </a:prstGeom>
          <a:effectLst/>
        </p:spPr>
        <p:txBody>
          <a:bodyPr wrap="square" numCol="2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SQL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Informix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DB2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MySQL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4C8A873C-4E6E-4AF6-800D-034059C11A10}"/>
              </a:ext>
            </a:extLst>
          </p:cNvPr>
          <p:cNvSpPr/>
          <p:nvPr/>
        </p:nvSpPr>
        <p:spPr>
          <a:xfrm>
            <a:off x="6736685" y="940133"/>
            <a:ext cx="2059781" cy="298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  <a:ea typeface="Arial Unicode MS" pitchFamily="34" charset="-128"/>
                <a:cs typeface="Arial Unicode MS" pitchFamily="34" charset="-128"/>
              </a:rPr>
              <a:t>CLOUD MONITORING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1D6D7DE-3E40-48EB-B632-031642A54976}"/>
              </a:ext>
            </a:extLst>
          </p:cNvPr>
          <p:cNvSpPr/>
          <p:nvPr/>
        </p:nvSpPr>
        <p:spPr>
          <a:xfrm>
            <a:off x="6736685" y="2381335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Database Monitoring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BC1AEBD-1A5A-44F3-90DE-DC5658A4875D}"/>
              </a:ext>
            </a:extLst>
          </p:cNvPr>
          <p:cNvSpPr/>
          <p:nvPr/>
        </p:nvSpPr>
        <p:spPr>
          <a:xfrm>
            <a:off x="4755881" y="1275360"/>
            <a:ext cx="1825800" cy="105670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Microsoft Windows 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Linux/Unix</a:t>
            </a:r>
          </a:p>
          <a:p>
            <a:pPr marL="342900" lvl="1" indent="-128588" defTabSz="685800">
              <a:spcAft>
                <a:spcPts val="100"/>
              </a:spcAft>
              <a:buFont typeface="Lucida Grande"/>
              <a:buChar char="-"/>
              <a:defRPr/>
            </a:pPr>
            <a:r>
              <a:rPr lang="fr-FR" sz="675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Solaris, AIX, HP-UX, Linux, Sinix, Tru64 UNIX, Red Hat</a:t>
            </a:r>
            <a:endParaRPr lang="en-US" sz="675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Unified Computing System (UCS)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Power Systems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Novell Open Enterprise Server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AD56689-0ED3-405C-A215-B31B8A8823A6}"/>
              </a:ext>
            </a:extLst>
          </p:cNvPr>
          <p:cNvSpPr/>
          <p:nvPr/>
        </p:nvSpPr>
        <p:spPr>
          <a:xfrm>
            <a:off x="4739742" y="2737332"/>
            <a:ext cx="1982390" cy="72071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Router and Switch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Network Response Time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Qo5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IP SLA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Flow Analysis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2CA5BB2-B1CC-4688-9ED3-FB1C5A1FDF61}"/>
              </a:ext>
            </a:extLst>
          </p:cNvPr>
          <p:cNvSpPr/>
          <p:nvPr/>
        </p:nvSpPr>
        <p:spPr>
          <a:xfrm>
            <a:off x="4695150" y="940350"/>
            <a:ext cx="2060066" cy="2986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SERVER MONITORING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567062F-D598-4DD2-9336-490C4A875DE0}"/>
              </a:ext>
            </a:extLst>
          </p:cNvPr>
          <p:cNvSpPr/>
          <p:nvPr/>
        </p:nvSpPr>
        <p:spPr>
          <a:xfrm>
            <a:off x="4695688" y="2381335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NETWORK MONITORING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86F2FDA-50CA-4B8D-BFE2-74AFC7DE68A3}"/>
              </a:ext>
            </a:extLst>
          </p:cNvPr>
          <p:cNvSpPr/>
          <p:nvPr/>
        </p:nvSpPr>
        <p:spPr>
          <a:xfrm>
            <a:off x="3514588" y="1274170"/>
            <a:ext cx="1083469" cy="96436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SharePoint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Sybase EAServer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Lotus Notes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Lync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MS Active Directory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Oracle WebLogic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66810EB-A549-4390-9FF2-176A7FE388CD}"/>
              </a:ext>
            </a:extLst>
          </p:cNvPr>
          <p:cNvSpPr/>
          <p:nvPr/>
        </p:nvSpPr>
        <p:spPr>
          <a:xfrm>
            <a:off x="2575186" y="4094128"/>
            <a:ext cx="1982390" cy="695062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Hadoop, Cassandra, Mongo DB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Customizable packages for open source applications or in house applications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endParaRPr lang="en-US" sz="750" dirty="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B7961E-5BC9-41E5-B568-EF373F44549B}"/>
              </a:ext>
            </a:extLst>
          </p:cNvPr>
          <p:cNvSpPr/>
          <p:nvPr/>
        </p:nvSpPr>
        <p:spPr>
          <a:xfrm>
            <a:off x="2535894" y="373813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Big Data &amp; CUSTOM APPS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6C3D571-F326-4F28-816B-28D1EE9EE64A}"/>
              </a:ext>
            </a:extLst>
          </p:cNvPr>
          <p:cNvSpPr/>
          <p:nvPr/>
        </p:nvSpPr>
        <p:spPr>
          <a:xfrm>
            <a:off x="6778356" y="4094127"/>
            <a:ext cx="1976438" cy="33598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Cisco VoIP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Citrix XenDesktop / XenApp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A0BCA9D-1399-469A-BB74-A14B7A1F2006}"/>
              </a:ext>
            </a:extLst>
          </p:cNvPr>
          <p:cNvSpPr/>
          <p:nvPr/>
        </p:nvSpPr>
        <p:spPr>
          <a:xfrm>
            <a:off x="6734304" y="3738130"/>
            <a:ext cx="2059781" cy="298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VoIP / VDI monitoring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A7ECC1E-1E7F-4D2E-B827-F9793A965674}"/>
              </a:ext>
            </a:extLst>
          </p:cNvPr>
          <p:cNvSpPr/>
          <p:nvPr/>
        </p:nvSpPr>
        <p:spPr>
          <a:xfrm>
            <a:off x="4737361" y="4071236"/>
            <a:ext cx="1982390" cy="464230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EMC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IBM System Storage</a:t>
            </a:r>
          </a:p>
          <a:p>
            <a:pPr marL="128588" indent="-128588" defTabSz="685800">
              <a:spcBef>
                <a:spcPts val="100"/>
              </a:spcBef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NetApp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2EB29291-F390-440D-9210-1468CB9C6AEC}"/>
              </a:ext>
            </a:extLst>
          </p:cNvPr>
          <p:cNvSpPr/>
          <p:nvPr/>
        </p:nvSpPr>
        <p:spPr>
          <a:xfrm>
            <a:off x="4693307" y="3738130"/>
            <a:ext cx="205978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Storage Monitoring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243DEA6-727E-47F4-A5F6-036430D1788B}"/>
              </a:ext>
            </a:extLst>
          </p:cNvPr>
          <p:cNvSpPr/>
          <p:nvPr/>
        </p:nvSpPr>
        <p:spPr>
          <a:xfrm>
            <a:off x="7901117" y="1272979"/>
            <a:ext cx="990599" cy="451406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vCloud</a:t>
            </a:r>
          </a:p>
          <a:p>
            <a:pPr marL="128588" indent="-128588" defTabSz="685800">
              <a:spcAft>
                <a:spcPts val="1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Cloud Monitor (Websites)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BE4567E-6BB6-4E84-A0E1-CCE8F961D314}"/>
              </a:ext>
            </a:extLst>
          </p:cNvPr>
          <p:cNvSpPr/>
          <p:nvPr/>
        </p:nvSpPr>
        <p:spPr>
          <a:xfrm>
            <a:off x="5743438" y="4105679"/>
            <a:ext cx="990599" cy="196208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675" dirty="0">
                <a:solidFill>
                  <a:srgbClr val="22475C"/>
                </a:solidFill>
                <a:ea typeface="Arial Unicode MS" pitchFamily="34" charset="-128"/>
                <a:cs typeface="Arial Unicode MS" pitchFamily="34" charset="-128"/>
              </a:rPr>
              <a:t>Hitachi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E07E84-B3B5-434D-90EC-47AE249A09BB}"/>
              </a:ext>
            </a:extLst>
          </p:cNvPr>
          <p:cNvCxnSpPr/>
          <p:nvPr/>
        </p:nvCxnSpPr>
        <p:spPr>
          <a:xfrm>
            <a:off x="2615006" y="1234205"/>
            <a:ext cx="1928282" cy="14817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4A0AF1-1431-4C94-B455-54C89522831E}"/>
              </a:ext>
            </a:extLst>
          </p:cNvPr>
          <p:cNvCxnSpPr/>
          <p:nvPr/>
        </p:nvCxnSpPr>
        <p:spPr>
          <a:xfrm>
            <a:off x="4748605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4AE3443-3E51-43FC-93D3-F84FEFF5D8DC}"/>
              </a:ext>
            </a:extLst>
          </p:cNvPr>
          <p:cNvCxnSpPr/>
          <p:nvPr/>
        </p:nvCxnSpPr>
        <p:spPr>
          <a:xfrm>
            <a:off x="6784840" y="124055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F7CDE25-95E7-453C-8830-E973557ECFFE}"/>
              </a:ext>
            </a:extLst>
          </p:cNvPr>
          <p:cNvCxnSpPr/>
          <p:nvPr/>
        </p:nvCxnSpPr>
        <p:spPr>
          <a:xfrm>
            <a:off x="2615006" y="269724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351AB268-A032-4B5C-A812-A7106F712631}"/>
              </a:ext>
            </a:extLst>
          </p:cNvPr>
          <p:cNvCxnSpPr/>
          <p:nvPr/>
        </p:nvCxnSpPr>
        <p:spPr>
          <a:xfrm>
            <a:off x="4748605" y="269724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7EC203D-A899-4CAB-8B19-CFF1E5C37C39}"/>
              </a:ext>
            </a:extLst>
          </p:cNvPr>
          <p:cNvCxnSpPr/>
          <p:nvPr/>
        </p:nvCxnSpPr>
        <p:spPr>
          <a:xfrm>
            <a:off x="6784840" y="2690897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91D017F-55D3-476B-8822-C3B2F714E41F}"/>
              </a:ext>
            </a:extLst>
          </p:cNvPr>
          <p:cNvCxnSpPr/>
          <p:nvPr/>
        </p:nvCxnSpPr>
        <p:spPr>
          <a:xfrm>
            <a:off x="2615006" y="4048527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37D88F-38D0-44D2-99FF-52D60E1DCA15}"/>
              </a:ext>
            </a:extLst>
          </p:cNvPr>
          <p:cNvCxnSpPr/>
          <p:nvPr/>
        </p:nvCxnSpPr>
        <p:spPr>
          <a:xfrm>
            <a:off x="4748605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DE7BB8BF-C8DA-438A-8FFE-CE39343803B4}"/>
              </a:ext>
            </a:extLst>
          </p:cNvPr>
          <p:cNvCxnSpPr/>
          <p:nvPr/>
        </p:nvCxnSpPr>
        <p:spPr>
          <a:xfrm>
            <a:off x="6816586" y="4048526"/>
            <a:ext cx="1820333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E343D352-082A-4887-A4C6-D55BDECD3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4740" y="1775680"/>
            <a:ext cx="2033772" cy="112754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7253F40D-29D2-476D-8E00-4499A306F790}"/>
              </a:ext>
            </a:extLst>
          </p:cNvPr>
          <p:cNvSpPr/>
          <p:nvPr/>
        </p:nvSpPr>
        <p:spPr>
          <a:xfrm>
            <a:off x="265016" y="4094127"/>
            <a:ext cx="1982390" cy="323165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pPr marL="128588" indent="-128588" defTabSz="685800">
              <a:spcAft>
                <a:spcPts val="300"/>
              </a:spcAft>
              <a:buFont typeface="Wingdings" charset="2"/>
              <a:buChar char="§"/>
              <a:defRPr/>
            </a:pPr>
            <a:r>
              <a:rPr lang="en-US" sz="750" dirty="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t>Provide Service Desk in Multitenant Model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100BC6E-6B3D-48FA-BC91-6874421E3C87}"/>
              </a:ext>
            </a:extLst>
          </p:cNvPr>
          <p:cNvSpPr/>
          <p:nvPr/>
        </p:nvSpPr>
        <p:spPr>
          <a:xfrm>
            <a:off x="266935" y="3749680"/>
            <a:ext cx="2212711" cy="29884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Ins="0" bIns="0" anchor="ctr"/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cap="all" dirty="0">
                <a:solidFill>
                  <a:srgbClr val="8FB4E0"/>
                </a:solidFill>
              </a:rPr>
              <a:t>Service desk as service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AC9A73D-FA0F-4269-AFEA-997D69EC9D94}"/>
              </a:ext>
            </a:extLst>
          </p:cNvPr>
          <p:cNvCxnSpPr/>
          <p:nvPr/>
        </p:nvCxnSpPr>
        <p:spPr>
          <a:xfrm>
            <a:off x="346047" y="4060076"/>
            <a:ext cx="1985432" cy="0"/>
          </a:xfrm>
          <a:prstGeom prst="line">
            <a:avLst/>
          </a:prstGeom>
          <a:ln w="12700" cmpd="sng">
            <a:solidFill>
              <a:schemeClr val="accent2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itle 2">
            <a:extLst>
              <a:ext uri="{FF2B5EF4-FFF2-40B4-BE49-F238E27FC236}">
                <a16:creationId xmlns:a16="http://schemas.microsoft.com/office/drawing/2014/main" id="{CA2B1B73-B4CA-4123-8D94-1A1E064A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</p:spTree>
    <p:extLst>
      <p:ext uri="{BB962C8B-B14F-4D97-AF65-F5344CB8AC3E}">
        <p14:creationId xmlns:p14="http://schemas.microsoft.com/office/powerpoint/2010/main" val="12554967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2D4EC17-D1E7-4AAD-A314-BF65D8159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997" y="1323821"/>
            <a:ext cx="8371716" cy="2387908"/>
          </a:xfrm>
          <a:prstGeom prst="rect">
            <a:avLst/>
          </a:prstGeom>
          <a:solidFill>
            <a:schemeClr val="accent3">
              <a:lumMod val="20000"/>
              <a:lumOff val="80000"/>
              <a:alpha val="69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defTabSz="685800"/>
              <a:t>45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6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defTabSz="685800">
                <a:defRPr/>
              </a:pPr>
              <a:t>45</a:t>
            </a:fld>
            <a:endParaRPr lang="en-US" sz="6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Pentagon 29">
            <a:extLst>
              <a:ext uri="{FF2B5EF4-FFF2-40B4-BE49-F238E27FC236}">
                <a16:creationId xmlns:a16="http://schemas.microsoft.com/office/drawing/2014/main" id="{838F3CF5-3AF5-45BB-9882-AD89BA4CF1B7}"/>
              </a:ext>
            </a:extLst>
          </p:cNvPr>
          <p:cNvSpPr/>
          <p:nvPr/>
        </p:nvSpPr>
        <p:spPr>
          <a:xfrm rot="16200000">
            <a:off x="3979953" y="131438"/>
            <a:ext cx="955874" cy="8150676"/>
          </a:xfrm>
          <a:prstGeom prst="homePlate">
            <a:avLst>
              <a:gd name="adj" fmla="val 29117"/>
            </a:avLst>
          </a:prstGeom>
          <a:solidFill>
            <a:schemeClr val="accent6">
              <a:lumMod val="20000"/>
              <a:lumOff val="80000"/>
            </a:schemeClr>
          </a:solidFill>
          <a:ln w="12700" algn="ctr">
            <a:noFill/>
            <a:round/>
            <a:headEnd type="none" w="sm" len="sm"/>
            <a:tailEnd type="none" w="sm" len="sm"/>
          </a:ln>
          <a:effectLst/>
        </p:spPr>
        <p:txBody>
          <a:bodyPr lIns="1369716" tIns="273953" rIns="91317" bIns="273953" anchor="t" anchorCtr="0"/>
          <a:lstStyle/>
          <a:p>
            <a:pPr defTabSz="456569" eaLnBrk="0" hangingPunct="0">
              <a:lnSpc>
                <a:spcPct val="90000"/>
              </a:lnSpc>
              <a:spcBef>
                <a:spcPts val="200"/>
              </a:spcBef>
              <a:buClr>
                <a:srgbClr val="0070C0"/>
              </a:buClr>
              <a:defRPr/>
            </a:pPr>
            <a:endParaRPr lang="en-US" sz="825" kern="0" dirty="0">
              <a:solidFill>
                <a:srgbClr val="20343A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BA6B6C4-FA5B-4E89-A9C6-2556915AA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775" y="1023938"/>
            <a:ext cx="8389938" cy="234000"/>
          </a:xfrm>
          <a:prstGeom prst="rect">
            <a:avLst/>
          </a:prstGeom>
          <a:solidFill>
            <a:srgbClr val="8FB4E0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lIns="0" tIns="45659" rIns="0" bIns="45659" rtlCol="0" anchor="ctr"/>
          <a:lstStyle/>
          <a:p>
            <a:pPr algn="ctr" defTabSz="456569" eaLnBrk="0" hangingPunct="0"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UNIFIED MONITORING OF PUBLIC AND PRIVATE IT ENVIRONMENTS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57714" y="1323821"/>
            <a:ext cx="2367283" cy="2196924"/>
            <a:chOff x="3357714" y="1323821"/>
            <a:chExt cx="2367283" cy="21969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77A861-E11F-40FF-AE53-9CF27B59331A}"/>
                </a:ext>
              </a:extLst>
            </p:cNvPr>
            <p:cNvSpPr/>
            <p:nvPr/>
          </p:nvSpPr>
          <p:spPr>
            <a:xfrm>
              <a:off x="3357714" y="1789733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Service Levels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39DF19-7B17-4EDB-8C90-15F2632818E4}"/>
                </a:ext>
              </a:extLst>
            </p:cNvPr>
            <p:cNvSpPr/>
            <p:nvPr/>
          </p:nvSpPr>
          <p:spPr>
            <a:xfrm>
              <a:off x="3357714" y="132382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Dashboards and Reporting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CF910B9-7B2E-4ADA-AB7D-3913F98069EA}"/>
                </a:ext>
              </a:extLst>
            </p:cNvPr>
            <p:cNvSpPr/>
            <p:nvPr/>
          </p:nvSpPr>
          <p:spPr>
            <a:xfrm>
              <a:off x="3357714" y="2721559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Performance and Availability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A68C342-097D-449D-8E68-A48608255B4A}"/>
                </a:ext>
              </a:extLst>
            </p:cNvPr>
            <p:cNvSpPr/>
            <p:nvPr/>
          </p:nvSpPr>
          <p:spPr>
            <a:xfrm>
              <a:off x="3357714" y="2255646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End User Response Time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42AE863-8B68-4937-8B24-74072BF83C28}"/>
                </a:ext>
              </a:extLst>
            </p:cNvPr>
            <p:cNvSpPr/>
            <p:nvPr/>
          </p:nvSpPr>
          <p:spPr>
            <a:xfrm>
              <a:off x="3357714" y="3187471"/>
              <a:ext cx="2367283" cy="333274"/>
            </a:xfrm>
            <a:prstGeom prst="rect">
              <a:avLst/>
            </a:prstGeom>
            <a:solidFill>
              <a:srgbClr val="93CEDE">
                <a:alpha val="50000"/>
              </a:srgbClr>
            </a:solidFill>
            <a:ln w="3175" cap="flat" cmpd="sng" algn="ctr">
              <a:noFill/>
              <a:prstDash val="solid"/>
              <a:miter lim="800000"/>
            </a:ln>
            <a:effectLst/>
          </p:spPr>
          <p:txBody>
            <a:bodyPr lIns="91317" tIns="0" rIns="107846" bIns="0" rtlCol="0" anchor="ctr"/>
            <a:lstStyle/>
            <a:p>
              <a:pPr algn="ctr" defTabSz="608111">
                <a:defRPr/>
              </a:pPr>
              <a:r>
                <a:rPr lang="en-US" sz="1000" b="1" kern="0" dirty="0">
                  <a:solidFill>
                    <a:srgbClr val="595959"/>
                  </a:solidFill>
                  <a:latin typeface="+mj-lt"/>
                  <a:cs typeface="Arial" panose="020B0604020202020204" pitchFamily="34" charset="0"/>
                </a:rPr>
                <a:t>Events and Faults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5579B6-69B6-44C7-8157-6E8A280D8806}"/>
              </a:ext>
            </a:extLst>
          </p:cNvPr>
          <p:cNvSpPr/>
          <p:nvPr/>
        </p:nvSpPr>
        <p:spPr>
          <a:xfrm>
            <a:off x="358775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Multitenancy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Dashboard &amp; Reports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Distributed Architecture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Unified Trending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Visual  Alarms &amp; Reporting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Email Alerting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</a:t>
            </a:r>
            <a:r>
              <a:rPr lang="en-US" sz="1000" kern="0" baseline="3000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rd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 Party Integration  (Service Now for ITSM )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Agent and Agent less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UMP (Portal ) available via Mobile</a:t>
            </a:r>
          </a:p>
          <a:p>
            <a:pPr marL="216000" indent="-144000" defTabSz="456569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Left-Right Arrow 38">
            <a:extLst>
              <a:ext uri="{FF2B5EF4-FFF2-40B4-BE49-F238E27FC236}">
                <a16:creationId xmlns:a16="http://schemas.microsoft.com/office/drawing/2014/main" id="{FB0726CB-AC04-4B6F-BD0F-9D5AB0F476F8}"/>
              </a:ext>
            </a:extLst>
          </p:cNvPr>
          <p:cNvSpPr/>
          <p:nvPr/>
        </p:nvSpPr>
        <p:spPr>
          <a:xfrm>
            <a:off x="2696537" y="2299125"/>
            <a:ext cx="419412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eft-Right Arrow 39">
            <a:extLst>
              <a:ext uri="{FF2B5EF4-FFF2-40B4-BE49-F238E27FC236}">
                <a16:creationId xmlns:a16="http://schemas.microsoft.com/office/drawing/2014/main" id="{718AEE6B-3A62-485B-9D88-6D7649A07B3C}"/>
              </a:ext>
            </a:extLst>
          </p:cNvPr>
          <p:cNvSpPr/>
          <p:nvPr/>
        </p:nvSpPr>
        <p:spPr>
          <a:xfrm>
            <a:off x="5965370" y="2299125"/>
            <a:ext cx="404037" cy="246317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endParaRPr lang="en-US" sz="900" kern="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D5A88EA-3977-453D-9B12-09ED2CF08871}"/>
              </a:ext>
            </a:extLst>
          </p:cNvPr>
          <p:cNvSpPr/>
          <p:nvPr/>
        </p:nvSpPr>
        <p:spPr>
          <a:xfrm>
            <a:off x="358775" y="1323821"/>
            <a:ext cx="2108985" cy="234251"/>
          </a:xfrm>
          <a:prstGeom prst="rect">
            <a:avLst/>
          </a:prstGeom>
          <a:solidFill>
            <a:srgbClr val="E7B8B7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FEATURES</a:t>
            </a:r>
          </a:p>
        </p:txBody>
      </p:sp>
      <p:sp>
        <p:nvSpPr>
          <p:cNvPr id="19" name="Text Box 10">
            <a:extLst>
              <a:ext uri="{FF2B5EF4-FFF2-40B4-BE49-F238E27FC236}">
                <a16:creationId xmlns:a16="http://schemas.microsoft.com/office/drawing/2014/main" id="{B1BA2D0B-C527-4309-82F5-7D576FA9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3850" y="4401180"/>
            <a:ext cx="1376322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Application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Commercial &amp; Custom</a:t>
            </a: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CCCA4533-CAB4-454C-9BFD-8E6965B5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0559" y="4401174"/>
            <a:ext cx="1156248" cy="43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no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Server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Physical &amp; Virtual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227972B9-FA0A-4D50-B282-C6FB84549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3318" y="4401179"/>
            <a:ext cx="1006457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Database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IT &amp; Business</a:t>
            </a:r>
          </a:p>
        </p:txBody>
      </p:sp>
      <p:sp>
        <p:nvSpPr>
          <p:cNvPr id="26" name="Text Box 54">
            <a:extLst>
              <a:ext uri="{FF2B5EF4-FFF2-40B4-BE49-F238E27FC236}">
                <a16:creationId xmlns:a16="http://schemas.microsoft.com/office/drawing/2014/main" id="{A4ECB050-2733-40A0-83C1-C15B91E9A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140" y="4401180"/>
            <a:ext cx="1146863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Cloud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Public &amp; Private</a:t>
            </a:r>
          </a:p>
        </p:txBody>
      </p:sp>
      <p:sp>
        <p:nvSpPr>
          <p:cNvPr id="27" name="Text Box 63">
            <a:extLst>
              <a:ext uri="{FF2B5EF4-FFF2-40B4-BE49-F238E27FC236}">
                <a16:creationId xmlns:a16="http://schemas.microsoft.com/office/drawing/2014/main" id="{83E8E83D-8FC0-43B5-A93C-9B69AF7CB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9667" y="4401180"/>
            <a:ext cx="849200" cy="33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Network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LAN &amp; WAN</a:t>
            </a:r>
          </a:p>
        </p:txBody>
      </p:sp>
      <p:sp>
        <p:nvSpPr>
          <p:cNvPr id="30" name="Text Box 63">
            <a:extLst>
              <a:ext uri="{FF2B5EF4-FFF2-40B4-BE49-F238E27FC236}">
                <a16:creationId xmlns:a16="http://schemas.microsoft.com/office/drawing/2014/main" id="{A8BF4514-B6E0-4531-96FA-58B101607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579" y="4401179"/>
            <a:ext cx="859376" cy="326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7" tIns="45659" rIns="91317" bIns="45659">
            <a:spAutoFit/>
          </a:bodyPr>
          <a:lstStyle/>
          <a:p>
            <a:pPr algn="ctr" defTabSz="456569"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Power</a:t>
            </a:r>
          </a:p>
          <a:p>
            <a:pPr algn="ctr" defTabSz="456569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sz="800" kern="0" dirty="0">
                <a:solidFill>
                  <a:srgbClr val="20343A"/>
                </a:solidFill>
                <a:latin typeface="+mj-lt"/>
                <a:cs typeface="Arial" panose="020B0604020202020204" pitchFamily="34" charset="0"/>
              </a:rPr>
              <a:t>Efficiency</a:t>
            </a: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06C5CB00-D2B1-4547-B41C-FD52EC91F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4524" y="3974365"/>
            <a:ext cx="428319" cy="379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id="{3597CF4C-004C-46E0-BD0C-BEE9549B8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116" y="3976711"/>
            <a:ext cx="408860" cy="36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EC920F09-BCC4-4A10-95DB-3D9C31242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9862" y="3943609"/>
            <a:ext cx="779418" cy="45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96B022DE-ED22-4178-AE4A-FDD4AD993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5836" y="3976711"/>
            <a:ext cx="396862" cy="36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electricity3.gif">
            <a:extLst>
              <a:ext uri="{FF2B5EF4-FFF2-40B4-BE49-F238E27FC236}">
                <a16:creationId xmlns:a16="http://schemas.microsoft.com/office/drawing/2014/main" id="{703DFE20-B907-463E-A1E8-083EB5FE7F0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t="12778"/>
          <a:stretch>
            <a:fillRect/>
          </a:stretch>
        </p:blipFill>
        <p:spPr>
          <a:xfrm>
            <a:off x="1229164" y="3976718"/>
            <a:ext cx="678207" cy="366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4C67B9C-8B23-4573-81FF-FA566DA51D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765" y="4042451"/>
            <a:ext cx="300492" cy="316721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1DF7B37-F51C-4F67-94AE-6BC75874D4CA}"/>
              </a:ext>
            </a:extLst>
          </p:cNvPr>
          <p:cNvSpPr/>
          <p:nvPr/>
        </p:nvSpPr>
        <p:spPr>
          <a:xfrm>
            <a:off x="6652716" y="1544801"/>
            <a:ext cx="2095997" cy="2122496"/>
          </a:xfrm>
          <a:prstGeom prst="rect">
            <a:avLst/>
          </a:prstGeom>
          <a:solidFill>
            <a:schemeClr val="bg1">
              <a:alpha val="64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0" tIns="36000" rIns="91317" bIns="182630" rtlCol="0" anchor="t"/>
          <a:lstStyle/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Application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Server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Cloud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Virtualization Monitoring 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Database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Storage Monitoring.</a:t>
            </a: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Main Frame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Response Time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Big Data Monitoring</a:t>
            </a:r>
          </a:p>
          <a:p>
            <a:pPr marL="216000" indent="-144000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Basic Network Monitoring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CCDAAAA-FCB8-47E5-AAD3-5CC306F7DF90}"/>
              </a:ext>
            </a:extLst>
          </p:cNvPr>
          <p:cNvSpPr/>
          <p:nvPr/>
        </p:nvSpPr>
        <p:spPr>
          <a:xfrm>
            <a:off x="6639728" y="1323821"/>
            <a:ext cx="2108985" cy="234251"/>
          </a:xfrm>
          <a:prstGeom prst="rect">
            <a:avLst/>
          </a:prstGeom>
          <a:solidFill>
            <a:srgbClr val="CCC1DB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vert="horz" lIns="182630" tIns="182630" rIns="182630" bIns="182630" rtlCol="0" anchor="ctr"/>
          <a:lstStyle/>
          <a:p>
            <a:pPr algn="ctr" defTabSz="456569">
              <a:lnSpc>
                <a:spcPts val="1718"/>
              </a:lnSpc>
              <a:buClr>
                <a:srgbClr val="FFFFFF"/>
              </a:buClr>
              <a:defRPr/>
            </a:pPr>
            <a:r>
              <a:rPr lang="en-US" sz="1100" b="1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 CAN WE MONITOR</a:t>
            </a:r>
          </a:p>
        </p:txBody>
      </p:sp>
    </p:spTree>
    <p:extLst>
      <p:ext uri="{BB962C8B-B14F-4D97-AF65-F5344CB8AC3E}">
        <p14:creationId xmlns:p14="http://schemas.microsoft.com/office/powerpoint/2010/main" val="2250461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Slide Number Placeholder 1"/>
          <p:cNvSpPr txBox="1">
            <a:spLocks/>
          </p:cNvSpPr>
          <p:nvPr/>
        </p:nvSpPr>
        <p:spPr>
          <a:xfrm>
            <a:off x="6878860" y="4767269"/>
            <a:ext cx="2005965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algn="r" defTabSz="685800">
              <a:defRPr/>
            </a:pPr>
            <a:fld id="{00A528DF-D215-450C-9DB5-2AB96B301B6B}" type="slidenum">
              <a:rPr lang="en-US" sz="9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defTabSz="685800">
                <a:defRPr/>
              </a:pPr>
              <a:t>46</a:t>
            </a:fld>
            <a:endParaRPr lang="en-US" sz="900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75A45CF2-512E-42D1-8645-9FBBCF9D6198}"/>
              </a:ext>
            </a:extLst>
          </p:cNvPr>
          <p:cNvGrpSpPr/>
          <p:nvPr/>
        </p:nvGrpSpPr>
        <p:grpSpPr>
          <a:xfrm>
            <a:off x="363600" y="1023938"/>
            <a:ext cx="8385113" cy="3660775"/>
            <a:chOff x="420843" y="990599"/>
            <a:chExt cx="11228875" cy="568728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B53AFC-CC40-4960-BD61-1FF37C632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5363688"/>
              <a:ext cx="7302975" cy="12532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7051CDF-E0D4-4511-8B76-D2A824C6B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3969493"/>
              <a:ext cx="7302975" cy="1338689"/>
            </a:xfrm>
            <a:prstGeom prst="rect">
              <a:avLst/>
            </a:prstGeom>
            <a:noFill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ABDB791-869A-4D8A-B696-15EDF38C7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961" y="2732670"/>
              <a:ext cx="8072009" cy="1145006"/>
            </a:xfrm>
            <a:prstGeom prst="rect">
              <a:avLst/>
            </a:prstGeom>
            <a:noFill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C99D29-113C-4923-A0C5-AAD55661C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843" y="1007061"/>
              <a:ext cx="8296490" cy="1577257"/>
            </a:xfrm>
            <a:prstGeom prst="rect">
              <a:avLst/>
            </a:prstGeom>
            <a:noFill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BEC917-3311-4CB4-9E59-2997BCDB6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4354" y="4779319"/>
              <a:ext cx="2694468" cy="1834289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07CB141-F16D-402B-B16A-713449242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7"/>
            <a:stretch/>
          </p:blipFill>
          <p:spPr>
            <a:xfrm>
              <a:off x="8784354" y="990599"/>
              <a:ext cx="2865364" cy="3788719"/>
            </a:xfrm>
            <a:prstGeom prst="rect">
              <a:avLst/>
            </a:prstGeom>
            <a:noFill/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C9BC7-5E6E-42DF-9731-FFA421AE2CEA}"/>
                </a:ext>
              </a:extLst>
            </p:cNvPr>
            <p:cNvCxnSpPr/>
            <p:nvPr/>
          </p:nvCxnSpPr>
          <p:spPr>
            <a:xfrm flipH="1">
              <a:off x="6001100" y="6297317"/>
              <a:ext cx="1935936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B2438F9-3234-42ED-B4CA-78EAB79D36A5}"/>
                </a:ext>
              </a:extLst>
            </p:cNvPr>
            <p:cNvCxnSpPr/>
            <p:nvPr/>
          </p:nvCxnSpPr>
          <p:spPr>
            <a:xfrm flipH="1">
              <a:off x="7407088" y="6124272"/>
              <a:ext cx="529950" cy="0"/>
            </a:xfrm>
            <a:prstGeom prst="straightConnector1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59A0ECF-F15A-416C-ADDA-E0B0EBF63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3326" y="2721855"/>
              <a:ext cx="894007" cy="395603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47858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CDB1D81-628A-40EB-AD00-7E748369D27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837" cy="2500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04140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Tools and Automation Capabilities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995" y="658099"/>
            <a:ext cx="5958011" cy="44854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282688-82A0-4ED4-BE5D-F9C1412968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42" y="1004888"/>
            <a:ext cx="5047200" cy="250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790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48"/>
          <a:stretch/>
        </p:blipFill>
        <p:spPr>
          <a:xfrm>
            <a:off x="0" y="0"/>
            <a:ext cx="9167301" cy="515112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0" y="2744020"/>
            <a:ext cx="9140626" cy="2399480"/>
          </a:xfrm>
          <a:prstGeom prst="rect">
            <a:avLst/>
          </a:prstGeom>
          <a:solidFill>
            <a:schemeClr val="tx1">
              <a:lumMod val="95000"/>
              <a:lumOff val="5000"/>
              <a:alpha val="4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US" sz="12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ADA95-A07D-4A68-9230-6FA3F830251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775" y="3641403"/>
            <a:ext cx="4376738" cy="461655"/>
          </a:xfrm>
        </p:spPr>
        <p:txBody>
          <a:bodyPr/>
          <a:lstStyle/>
          <a:p>
            <a:pPr defTabSz="1003960"/>
            <a:r>
              <a:rPr lang="en-IN" sz="2400" dirty="0">
                <a:solidFill>
                  <a:schemeClr val="bg1"/>
                </a:solidFill>
              </a:rPr>
              <a:t>CASE STUDIES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5105400" y="0"/>
            <a:ext cx="1867239" cy="5143500"/>
          </a:xfrm>
          <a:prstGeom prst="line">
            <a:avLst/>
          </a:prstGeom>
          <a:ln w="76200">
            <a:solidFill>
              <a:srgbClr val="98C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 preferRelativeResize="0">
            <a:picLocks/>
          </p:cNvPicPr>
          <p:nvPr/>
        </p:nvPicPr>
        <p:blipFill rotWithShape="1">
          <a:blip r:embed="rId3"/>
          <a:srcRect r="25814"/>
          <a:stretch/>
        </p:blipFill>
        <p:spPr>
          <a:xfrm>
            <a:off x="5231440" y="0"/>
            <a:ext cx="3912560" cy="51444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306510" y="0"/>
            <a:ext cx="1465634" cy="829997"/>
            <a:chOff x="9753599" y="1"/>
            <a:chExt cx="1739885" cy="985307"/>
          </a:xfrm>
        </p:grpSpPr>
        <p:sp>
          <p:nvSpPr>
            <p:cNvPr id="7" name="Round Same Side Corner Rectangle 6"/>
            <p:cNvSpPr/>
            <p:nvPr/>
          </p:nvSpPr>
          <p:spPr>
            <a:xfrm rot="10800000">
              <a:off x="9753599" y="1"/>
              <a:ext cx="1739885" cy="985307"/>
            </a:xfrm>
            <a:prstGeom prst="round2Same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8" name="Picture 2" descr="Image result for sify logo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4"/>
            <a:stretch/>
          </p:blipFill>
          <p:spPr bwMode="auto">
            <a:xfrm>
              <a:off x="9913463" y="95622"/>
              <a:ext cx="1420156" cy="804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20"/>
          <a:stretch/>
        </p:blipFill>
        <p:spPr>
          <a:xfrm>
            <a:off x="6399880" y="3526943"/>
            <a:ext cx="2082589" cy="85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8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>
                <a:solidFill>
                  <a:prstClr val="black">
                    <a:lumMod val="65000"/>
                    <a:lumOff val="35000"/>
                  </a:prstClr>
                </a:solidFill>
              </a:rPr>
              <a:t>SIFY FINANCIALS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137400" y="4887913"/>
            <a:ext cx="2006600" cy="273050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Trebuchet MS" panose="020B0603020202020204" pitchFamily="34" charset="0"/>
              </a:rPr>
              <a:pPr defTabSz="685800"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Trebuchet MS" panose="020B0603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8775" y="2986425"/>
            <a:ext cx="4069987" cy="1692000"/>
          </a:xfrm>
          <a:prstGeom prst="rect">
            <a:avLst/>
          </a:prstGeom>
          <a:ln w="12700">
            <a:solidFill>
              <a:srgbClr val="CBC1D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58775" y="1023937"/>
            <a:ext cx="4053183" cy="1692000"/>
          </a:xfrm>
          <a:prstGeom prst="rect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1E8680-FE15-4346-BB98-ADBE881496AC}"/>
              </a:ext>
            </a:extLst>
          </p:cNvPr>
          <p:cNvSpPr txBox="1"/>
          <p:nvPr/>
        </p:nvSpPr>
        <p:spPr>
          <a:xfrm>
            <a:off x="358375" y="1023938"/>
            <a:ext cx="4045098" cy="253916"/>
          </a:xfrm>
          <a:prstGeom prst="rect">
            <a:avLst/>
          </a:prstGeom>
          <a:solidFill>
            <a:srgbClr val="8FB4E0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050" b="1" dirty="0">
                <a:solidFill>
                  <a:prstClr val="white"/>
                </a:solidFill>
                <a:latin typeface="Trebuchet MS" panose="020B0603020202020204" pitchFamily="34" charset="0"/>
              </a:rPr>
              <a:t>SIFY’S EVOLUTION</a:t>
            </a:r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45A40360-1301-489A-BB35-01E3E5A3AE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4077420"/>
              </p:ext>
            </p:extLst>
          </p:nvPr>
        </p:nvGraphicFramePr>
        <p:xfrm>
          <a:off x="363600" y="1277853"/>
          <a:ext cx="4053508" cy="149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Rectangle 38"/>
          <p:cNvSpPr/>
          <p:nvPr/>
        </p:nvSpPr>
        <p:spPr>
          <a:xfrm>
            <a:off x="4738982" y="1023937"/>
            <a:ext cx="4035131" cy="1692000"/>
          </a:xfrm>
          <a:prstGeom prst="rect">
            <a:avLst/>
          </a:prstGeom>
          <a:ln w="12700">
            <a:solidFill>
              <a:srgbClr val="E7B8B7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735512" y="1023938"/>
            <a:ext cx="4038601" cy="253916"/>
          </a:xfrm>
          <a:prstGeom prst="rect">
            <a:avLst/>
          </a:prstGeom>
          <a:solidFill>
            <a:srgbClr val="E7B8B7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REVENUE &amp; GROWTH</a:t>
            </a:r>
          </a:p>
        </p:txBody>
      </p:sp>
      <p:sp>
        <p:nvSpPr>
          <p:cNvPr id="42" name="TextBox 1"/>
          <p:cNvSpPr txBox="1"/>
          <p:nvPr/>
        </p:nvSpPr>
        <p:spPr>
          <a:xfrm rot="16200000">
            <a:off x="4455843" y="1771722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A447906-0A0A-4D9B-853E-A5AB398B7069}"/>
              </a:ext>
            </a:extLst>
          </p:cNvPr>
          <p:cNvCxnSpPr>
            <a:cxnSpLocks/>
          </p:cNvCxnSpPr>
          <p:nvPr/>
        </p:nvCxnSpPr>
        <p:spPr>
          <a:xfrm flipV="1">
            <a:off x="5314950" y="1352610"/>
            <a:ext cx="2819400" cy="483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">
            <a:extLst>
              <a:ext uri="{FF2B5EF4-FFF2-40B4-BE49-F238E27FC236}">
                <a16:creationId xmlns:a16="http://schemas.microsoft.com/office/drawing/2014/main" id="{65995853-3DF3-4117-BD34-4B93E6B5DB72}"/>
              </a:ext>
            </a:extLst>
          </p:cNvPr>
          <p:cNvSpPr txBox="1"/>
          <p:nvPr/>
        </p:nvSpPr>
        <p:spPr>
          <a:xfrm rot="20913466">
            <a:off x="5885010" y="1374720"/>
            <a:ext cx="1204715" cy="16170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1050" b="1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anose="020B0603020202020204" pitchFamily="34" charset="0"/>
              </a:rPr>
              <a:t>CAGR 19%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21091" y="1219166"/>
            <a:ext cx="104389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Cloud Transformation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Partner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V="1">
            <a:off x="487073" y="1767218"/>
            <a:ext cx="3718560" cy="658430"/>
          </a:xfrm>
          <a:prstGeom prst="straightConnector1">
            <a:avLst/>
          </a:prstGeom>
          <a:ln w="98425">
            <a:solidFill>
              <a:srgbClr val="8FB4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271486" y="1352610"/>
            <a:ext cx="87092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Converged ICT Services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735512" y="2986425"/>
            <a:ext cx="4038601" cy="1692000"/>
          </a:xfrm>
          <a:prstGeom prst="rect">
            <a:avLst/>
          </a:prstGeom>
          <a:ln w="12700">
            <a:solidFill>
              <a:srgbClr val="C4D89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35512" y="2986425"/>
            <a:ext cx="4038601" cy="253916"/>
          </a:xfrm>
          <a:prstGeom prst="rect">
            <a:avLst/>
          </a:prstGeom>
          <a:solidFill>
            <a:srgbClr val="C4D89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/>
            </a:lvl1pPr>
          </a:lstStyle>
          <a:p>
            <a:pPr algn="ctr" defTabSz="685800"/>
            <a:r>
              <a:rPr lang="en-US" sz="1050" dirty="0">
                <a:solidFill>
                  <a:prstClr val="white"/>
                </a:solidFill>
                <a:latin typeface="Trebuchet MS" panose="020B0603020202020204" pitchFamily="34" charset="0"/>
              </a:rPr>
              <a:t>PRODUCT REVENUE VS SERVICE REVENUE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90393" y="1728636"/>
            <a:ext cx="114263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Network/ </a:t>
            </a:r>
            <a:b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</a:b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Data Center</a:t>
            </a:r>
          </a:p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Service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20312" y="1531770"/>
            <a:ext cx="109453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>
              <a:lnSpc>
                <a:spcPts val="1050"/>
              </a:lnSpc>
            </a:pPr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Managed DC and N/W Services Provider</a:t>
            </a:r>
            <a:endParaRPr lang="en-SG" sz="900" dirty="0">
              <a:solidFill>
                <a:srgbClr val="595959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973BCC09-4E9E-4F0B-B2A1-86F8EF1397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9989097"/>
              </p:ext>
            </p:extLst>
          </p:nvPr>
        </p:nvGraphicFramePr>
        <p:xfrm>
          <a:off x="4993052" y="1267862"/>
          <a:ext cx="3788695" cy="1448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5" name="TextBox 54">
            <a:extLst>
              <a:ext uri="{FF2B5EF4-FFF2-40B4-BE49-F238E27FC236}">
                <a16:creationId xmlns:a16="http://schemas.microsoft.com/office/drawing/2014/main" id="{09ADD5F2-2237-469C-8305-689C54625206}"/>
              </a:ext>
            </a:extLst>
          </p:cNvPr>
          <p:cNvSpPr txBox="1"/>
          <p:nvPr/>
        </p:nvSpPr>
        <p:spPr>
          <a:xfrm rot="16200000">
            <a:off x="371175" y="3599333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IN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  %</a:t>
            </a:r>
          </a:p>
        </p:txBody>
      </p:sp>
      <p:graphicFrame>
        <p:nvGraphicFramePr>
          <p:cNvPr id="56" name="Chart 55">
            <a:extLst>
              <a:ext uri="{FF2B5EF4-FFF2-40B4-BE49-F238E27FC236}">
                <a16:creationId xmlns:a16="http://schemas.microsoft.com/office/drawing/2014/main" id="{5331F2CC-4246-4F74-B181-0058848C4A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2118117"/>
              </p:ext>
            </p:extLst>
          </p:nvPr>
        </p:nvGraphicFramePr>
        <p:xfrm>
          <a:off x="4993052" y="3240341"/>
          <a:ext cx="3781062" cy="1444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TextBox 1"/>
          <p:cNvSpPr txBox="1"/>
          <p:nvPr/>
        </p:nvSpPr>
        <p:spPr>
          <a:xfrm rot="16200000">
            <a:off x="4455843" y="3708761"/>
            <a:ext cx="831530" cy="15770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en-US" sz="900" dirty="0">
                <a:solidFill>
                  <a:srgbClr val="595959"/>
                </a:solidFill>
                <a:latin typeface="Trebuchet MS" panose="020B0603020202020204" pitchFamily="34" charset="0"/>
              </a:rPr>
              <a:t>INR Crores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358775" y="2986425"/>
            <a:ext cx="4069987" cy="1689115"/>
            <a:chOff x="358775" y="2986425"/>
            <a:chExt cx="4069987" cy="168911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81E8680-FE15-4346-BB98-ADBE881496AC}"/>
                </a:ext>
              </a:extLst>
            </p:cNvPr>
            <p:cNvSpPr txBox="1"/>
            <p:nvPr/>
          </p:nvSpPr>
          <p:spPr>
            <a:xfrm>
              <a:off x="358775" y="2986425"/>
              <a:ext cx="4069987" cy="253916"/>
            </a:xfrm>
            <a:prstGeom prst="rect">
              <a:avLst/>
            </a:prstGeom>
            <a:solidFill>
              <a:srgbClr val="CBC1DB"/>
            </a:solidFill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sz="1050" b="1" dirty="0">
                  <a:solidFill>
                    <a:prstClr val="white"/>
                  </a:solidFill>
                  <a:latin typeface="Trebuchet MS" panose="020B0603020202020204" pitchFamily="34" charset="0"/>
                </a:rPr>
                <a:t>TELECOM SERVICES : IT SERVICES WALLET SHARE</a:t>
              </a:r>
            </a:p>
          </p:txBody>
        </p:sp>
        <p:graphicFrame>
          <p:nvGraphicFramePr>
            <p:cNvPr id="60" name="Chart 59">
              <a:extLst>
                <a:ext uri="{FF2B5EF4-FFF2-40B4-BE49-F238E27FC236}">
                  <a16:creationId xmlns:a16="http://schemas.microsoft.com/office/drawing/2014/main" id="{CCDB52F9-7073-4957-8FE9-FB83BDCE790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980460112"/>
                </p:ext>
              </p:extLst>
            </p:nvPr>
          </p:nvGraphicFramePr>
          <p:xfrm>
            <a:off x="358775" y="3264876"/>
            <a:ext cx="4069987" cy="1410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4686396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79692" y="240222"/>
            <a:ext cx="5798769" cy="347357"/>
          </a:xfrm>
          <a:prstGeom prst="rect">
            <a:avLst/>
          </a:prstGeom>
        </p:spPr>
        <p:txBody>
          <a:bodyPr vert="horz" wrap="square" lIns="0" tIns="34839" rIns="69677" bIns="34839" rtlCol="0" anchor="ctr">
            <a:spAutoFit/>
          </a:bodyPr>
          <a:lstStyle/>
          <a:p>
            <a:pPr defTabSz="696777">
              <a:spcBef>
                <a:spcPct val="0"/>
              </a:spcBef>
              <a:defRPr/>
            </a:pPr>
            <a:r>
              <a:rPr lang="en-IN" b="1" cap="all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+mj-ea"/>
                <a:cs typeface="+mj-cs"/>
              </a:rPr>
              <a:t>Case Study: ONGC Tripura power company ltd.</a:t>
            </a:r>
            <a:endParaRPr lang="en-IN" sz="1400" b="1" cap="all" dirty="0">
              <a:solidFill>
                <a:srgbClr val="595959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8322" y="1706530"/>
            <a:ext cx="3684755" cy="3314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9686" tIns="34843" rIns="69686" bIns="3484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indent="0" algn="just" defTabSz="684533">
              <a:spcBef>
                <a:spcPts val="200"/>
              </a:spcBef>
              <a:buNone/>
              <a:defRPr/>
            </a:pPr>
            <a:r>
              <a:rPr lang="en-US" sz="1000" b="1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Solution</a:t>
            </a: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Smart Rack Solution with integrated  power, cooling and BMS, Safety and Security system</a:t>
            </a: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IT infrastructure for SAP ERP implementation, and other supporting applications, Highly scalable blade servers virtualized with KVM hypervisor</a:t>
            </a: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Centralized storage and Backup solution</a:t>
            </a: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Network and security infrastructure routers, switches, perimeter and internal firewalls, Load Balancers, DLP, reverse proxy and mail gateway solution</a:t>
            </a: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MPLS and Internet connectivity</a:t>
            </a: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endParaRPr lang="en-IN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  <a:p>
            <a:pPr marL="216000" indent="-144000" algn="just" defTabSz="684533"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CA EMS suite including, APM, UIM Server &amp; Network, SDM, Spectrum, Client Automation</a:t>
            </a:r>
          </a:p>
        </p:txBody>
      </p:sp>
      <p:pic>
        <p:nvPicPr>
          <p:cNvPr id="5" name="Picture 71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79" y="891988"/>
            <a:ext cx="4402227" cy="38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10308" y="800101"/>
            <a:ext cx="3692769" cy="6859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9686" tIns="34843" rIns="69686" bIns="34843">
            <a:spAutoFit/>
          </a:bodyPr>
          <a:lstStyle/>
          <a:p>
            <a:pPr algn="just"/>
            <a:r>
              <a:rPr lang="en-US" sz="1000" b="1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Requirement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and IT Infrastructure at Delhi and Palatana Plant for ERP implementation and other IT infrastructure requirements, monitoring &amp; management, support for 5 years</a:t>
            </a: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4618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4"/>
          <p:cNvSpPr txBox="1">
            <a:spLocks/>
          </p:cNvSpPr>
          <p:nvPr/>
        </p:nvSpPr>
        <p:spPr>
          <a:xfrm>
            <a:off x="279692" y="240221"/>
            <a:ext cx="7103747" cy="347357"/>
          </a:xfrm>
          <a:prstGeom prst="rect">
            <a:avLst/>
          </a:prstGeom>
        </p:spPr>
        <p:txBody>
          <a:bodyPr vert="horz" wrap="square" lIns="0" tIns="34839" rIns="69677" bIns="34839" rtlCol="0" anchor="ctr">
            <a:spAutoFit/>
          </a:bodyPr>
          <a:lstStyle/>
          <a:p>
            <a:pPr defTabSz="696777">
              <a:spcBef>
                <a:spcPct val="0"/>
              </a:spcBef>
              <a:defRPr/>
            </a:pPr>
            <a:r>
              <a:rPr lang="en-IN" b="1" cap="all" noProof="0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+mj-ea"/>
                <a:cs typeface="+mj-cs"/>
              </a:rPr>
              <a:t>Case Study: tamilnadu state disaster recovery center</a:t>
            </a:r>
            <a:endParaRPr lang="en-IN" sz="1400" b="1" cap="all" dirty="0">
              <a:solidFill>
                <a:srgbClr val="595959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18321" y="1714500"/>
            <a:ext cx="3567525" cy="3257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9686" tIns="34843" rIns="69686" bIns="34843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411480" indent="-41148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91540" indent="-34290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548640" rtl="0" eaLnBrk="1" latinLnBrk="0" hangingPunct="1">
              <a:spcBef>
                <a:spcPct val="20000"/>
              </a:spcBef>
              <a:buFont typeface="Arial"/>
              <a:buChar char="–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548640" rtl="0" eaLnBrk="1" latinLnBrk="0" hangingPunct="1">
              <a:spcBef>
                <a:spcPct val="20000"/>
              </a:spcBef>
              <a:buFont typeface="Arial"/>
              <a:buChar char="»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548640" rtl="0" eaLnBrk="1" latinLnBrk="0" hangingPunct="1">
              <a:spcBef>
                <a:spcPct val="20000"/>
              </a:spcBef>
              <a:buFont typeface="Arial"/>
              <a:buChar char="•"/>
              <a:defRPr sz="216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en-US" sz="1000" b="1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Solution</a:t>
            </a:r>
          </a:p>
          <a:p>
            <a:pPr algn="just">
              <a:buNone/>
            </a:pPr>
            <a:endParaRPr lang="en-US" sz="1100" b="1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algn="just" defTabSz="914286"/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as per Tier III guidelines , SFA Phase I- </a:t>
            </a: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1150 Sq.Ft, Phase II-1145 Sq.Ft.</a:t>
            </a:r>
          </a:p>
          <a:p>
            <a:pPr marL="0" algn="just" defTabSz="914286"/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Highly available and scalable IT infrastructure</a:t>
            </a:r>
          </a:p>
          <a:p>
            <a:pPr marL="0" algn="just" defTabSz="914286"/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3 way storage replication-DR, existing DC and NDR sites</a:t>
            </a:r>
          </a:p>
          <a:p>
            <a:pPr marL="0" algn="just" defTabSz="914286"/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External virtualization for existing storage</a:t>
            </a:r>
          </a:p>
          <a:p>
            <a:pPr marL="0" algn="just" defTabSz="914286"/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DRM tool sets and GSLB for automated DR and drills</a:t>
            </a:r>
          </a:p>
          <a:p>
            <a:pPr marL="0" algn="just" defTabSz="914286"/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CA EMS suite for monitoring, performance and fault management, SLA and helpdesk management</a:t>
            </a:r>
          </a:p>
          <a:p>
            <a:pPr marL="0" algn="just" defTabSz="914286"/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Internet and MPLS connectivity </a:t>
            </a:r>
          </a:p>
          <a:p>
            <a:pPr marL="0" algn="just" defTabSz="914286"/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WAN  optimization solution</a:t>
            </a:r>
          </a:p>
          <a:p>
            <a:pPr marL="0" algn="just" defTabSz="914286"/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Data center Security with perimeter &amp; internal firewalls, NIPS, SIEM and access management tools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308" y="780187"/>
            <a:ext cx="3575538" cy="83980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69686" tIns="34843" rIns="69686" bIns="34843">
            <a:spAutoFit/>
          </a:bodyPr>
          <a:lstStyle/>
          <a:p>
            <a:pPr algn="just"/>
            <a:r>
              <a:rPr lang="en-US" sz="1000" b="1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Requirement: </a:t>
            </a:r>
            <a:r>
              <a:rPr lang="en-US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Disaster Recovery Center to offer </a:t>
            </a:r>
            <a:r>
              <a:rPr lang="en-IN" sz="1000" kern="0" dirty="0">
                <a:solidFill>
                  <a:srgbClr val="595959"/>
                </a:solidFill>
                <a:latin typeface="+mj-lt"/>
                <a:cs typeface="Arial" panose="020B0604020202020204" pitchFamily="34" charset="0"/>
              </a:rPr>
              <a:t>DR as a Service for the applications deployed in State Data Centre. Scope includes site preparation, complete IT and NON IT infra. Solution for 50 racks scalable to 100 racks and FMS, Monitoring &amp; management for 5 years</a:t>
            </a:r>
            <a:endParaRPr lang="en-US" sz="1000" kern="0" dirty="0">
              <a:solidFill>
                <a:srgbClr val="595959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242" y="800100"/>
            <a:ext cx="4616667" cy="24003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616" y="3378754"/>
            <a:ext cx="3686241" cy="163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53332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A528DF-D215-450C-9DB5-2AB96B301B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651CB-2783-4777-B54A-586977D1D4C4}"/>
              </a:ext>
            </a:extLst>
          </p:cNvPr>
          <p:cNvSpPr/>
          <p:nvPr/>
        </p:nvSpPr>
        <p:spPr>
          <a:xfrm>
            <a:off x="165123" y="689653"/>
            <a:ext cx="88194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IN" sz="1100" dirty="0">
                <a:cs typeface="Arial" panose="020B0604020202020204" pitchFamily="34" charset="0"/>
              </a:rPr>
              <a:t>State Data Center is envisioned as the ‘Shared, reliable and secure infrastructure services center for hosting and managing the e-Governance Applications of State and its constituent departments’. SDC is envisaged to establish a robust infrastructure to enable the Government to deliver the services quickly and effectively to its stakeholders</a:t>
            </a:r>
            <a:endParaRPr lang="en-US" sz="1100" dirty="0"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921A3CB-F870-4A6D-BC62-A52646B78FE0}"/>
              </a:ext>
            </a:extLst>
          </p:cNvPr>
          <p:cNvSpPr txBox="1">
            <a:spLocks/>
          </p:cNvSpPr>
          <p:nvPr/>
        </p:nvSpPr>
        <p:spPr>
          <a:xfrm>
            <a:off x="234954" y="1289748"/>
            <a:ext cx="4077739" cy="1234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900" tIns="121900" rIns="121900" bIns="121900" anchor="t" anchorCtr="0"/>
          <a:lstStyle>
            <a:lvl1pPr marL="171450" lvl="0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tx2"/>
              </a:buClr>
            </a:pPr>
            <a:r>
              <a:rPr lang="en-US" sz="1100" b="1" dirty="0">
                <a:ea typeface="Open Sans Condensed" panose="020B0806030504020204" pitchFamily="34" charset="0"/>
                <a:cs typeface="Arial" panose="020B0604020202020204" pitchFamily="34" charset="0"/>
              </a:rPr>
              <a:t>Drivers for the Opportunity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schemeClr val="tx1"/>
                </a:solidFill>
                <a:cs typeface="Arial" panose="020B0604020202020204" pitchFamily="34" charset="0"/>
              </a:rPr>
              <a:t>Consolidation of services, applications and infrastructure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schemeClr val="tx1"/>
                </a:solidFill>
                <a:cs typeface="Arial" panose="020B0604020202020204" pitchFamily="34" charset="0"/>
              </a:rPr>
              <a:t>Online Delivery of Services, Citizen Information/ Services Portal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schemeClr val="tx1"/>
                </a:solidFill>
                <a:cs typeface="Arial" panose="020B0604020202020204" pitchFamily="34" charset="0"/>
              </a:rPr>
              <a:t>Central data repository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N" sz="1100" dirty="0">
                <a:solidFill>
                  <a:schemeClr val="tx1"/>
                </a:solidFill>
                <a:cs typeface="Arial" panose="020B0604020202020204" pitchFamily="34" charset="0"/>
              </a:rPr>
              <a:t>Secure Data Storage</a:t>
            </a:r>
            <a:endParaRPr lang="en-US" sz="11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C4C5C96-CA3B-4016-87D4-88485503CDEF}"/>
              </a:ext>
            </a:extLst>
          </p:cNvPr>
          <p:cNvSpPr txBox="1">
            <a:spLocks/>
          </p:cNvSpPr>
          <p:nvPr/>
        </p:nvSpPr>
        <p:spPr>
          <a:xfrm>
            <a:off x="4640237" y="1289747"/>
            <a:ext cx="4221503" cy="12760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r>
              <a:rPr lang="en-US" sz="1100" b="1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Solution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11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Reliable and Secure New generation latest hardware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11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Scalable &amp; Highly available design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IN" sz="11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Centralized Management tools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  <a:cs typeface="Arial" panose="020B0604020202020204" pitchFamily="34" charset="0"/>
              </a:rPr>
              <a:t>Data Center as per TIA 942 guidelines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N+N level redundancy for power distribution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sz="1100" dirty="0">
                <a:solidFill>
                  <a:schemeClr val="tx1"/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Operation &amp; Management for 5 Years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IN" sz="1100" b="1" dirty="0">
              <a:solidFill>
                <a:schemeClr val="tx1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US" sz="1100" b="1" dirty="0">
              <a:solidFill>
                <a:schemeClr val="tx1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None/>
            </a:pPr>
            <a:endParaRPr lang="en-IN" sz="1100" dirty="0">
              <a:solidFill>
                <a:schemeClr val="tx1"/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9416" y="2524187"/>
            <a:ext cx="559264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cs typeface="Arial" panose="020B0604020202020204" pitchFamily="34" charset="0"/>
              </a:rPr>
              <a:t>Technology stack implemented for SDCs</a:t>
            </a:r>
            <a:endParaRPr lang="en-IN" sz="1200" b="1" dirty="0">
              <a:cs typeface="Arial" panose="020B0604020202020204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818232"/>
              </p:ext>
            </p:extLst>
          </p:nvPr>
        </p:nvGraphicFramePr>
        <p:xfrm>
          <a:off x="234952" y="2757039"/>
          <a:ext cx="8636093" cy="2036794"/>
        </p:xfrm>
        <a:graphic>
          <a:graphicData uri="http://schemas.openxmlformats.org/drawingml/2006/table">
            <a:tbl>
              <a:tblPr firstRow="1" firstCol="1" bandRow="1"/>
              <a:tblGrid>
                <a:gridCol w="966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8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91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1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69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47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Components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Kerala State SDC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Sikkim State SDC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Tripura State SDC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Meghalaya State SDC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Chhattisgarh State SDC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Punjab State Data Center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9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FMS Team Size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9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Server HW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30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Storage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NetApp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306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Tape Lib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NetVault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30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Router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Switches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3Com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HP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Firewall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Fortigate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Fortigate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Fortigate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Fortigate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Checkpoint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4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Load Balancer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Radware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Radware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Cisco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Array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54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Tivoli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Tivoli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BMS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Honeywell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454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Helpdesk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IBM-TSR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IBM-TSR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  <a:rtl val="0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6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9778A9C7-CB98-4F76-BA48-DF040B7551CF}"/>
              </a:ext>
            </a:extLst>
          </p:cNvPr>
          <p:cNvSpPr/>
          <p:nvPr/>
        </p:nvSpPr>
        <p:spPr>
          <a:xfrm>
            <a:off x="122666" y="122633"/>
            <a:ext cx="9739144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96777">
              <a:lnSpc>
                <a:spcPts val="3200"/>
              </a:lnSpc>
              <a:spcBef>
                <a:spcPct val="0"/>
              </a:spcBef>
              <a:defRPr/>
            </a:pPr>
            <a:r>
              <a:rPr lang="en-IN" b="1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Trebuchet MS" pitchFamily="34" charset="0"/>
                <a:ea typeface="+mj-ea"/>
                <a:cs typeface="+mj-cs"/>
              </a:rPr>
              <a:t>CASE STUDY – State Data Centers</a:t>
            </a:r>
          </a:p>
        </p:txBody>
      </p:sp>
    </p:spTree>
    <p:extLst>
      <p:ext uri="{BB962C8B-B14F-4D97-AF65-F5344CB8AC3E}">
        <p14:creationId xmlns:p14="http://schemas.microsoft.com/office/powerpoint/2010/main" val="1282488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4442249" y="914400"/>
            <a:ext cx="4280588" cy="26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866" tIns="33433" rIns="66866" bIns="33433"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grpSp>
        <p:nvGrpSpPr>
          <p:cNvPr id="2" name="Group 64"/>
          <p:cNvGrpSpPr/>
          <p:nvPr/>
        </p:nvGrpSpPr>
        <p:grpSpPr>
          <a:xfrm>
            <a:off x="4394148" y="1112520"/>
            <a:ext cx="73403" cy="3500120"/>
            <a:chOff x="6203665" y="-473584"/>
            <a:chExt cx="159326" cy="7597292"/>
          </a:xfrm>
        </p:grpSpPr>
        <p:sp>
          <p:nvSpPr>
            <p:cNvPr id="57" name="Shape 1520"/>
            <p:cNvSpPr/>
            <p:nvPr/>
          </p:nvSpPr>
          <p:spPr>
            <a:xfrm>
              <a:off x="6264187" y="-473584"/>
              <a:ext cx="0" cy="7597292"/>
            </a:xfrm>
            <a:prstGeom prst="line">
              <a:avLst/>
            </a:prstGeom>
            <a:noFill/>
            <a:ln w="177800" cap="rnd">
              <a:solidFill>
                <a:schemeClr val="accent6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wrap="square" lIns="57538" tIns="57538" rIns="57538" bIns="57538" numCol="1" anchor="t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8" name="Shape 1521"/>
            <p:cNvSpPr/>
            <p:nvPr/>
          </p:nvSpPr>
          <p:spPr>
            <a:xfrm>
              <a:off x="6244276" y="519695"/>
              <a:ext cx="78103" cy="78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06"/>
                    <a:pt x="21120" y="14453"/>
                    <a:pt x="20160" y="16200"/>
                  </a:cubicBezTo>
                  <a:cubicBezTo>
                    <a:pt x="19200" y="17788"/>
                    <a:pt x="17920" y="18900"/>
                    <a:pt x="16160" y="20012"/>
                  </a:cubicBezTo>
                  <a:cubicBezTo>
                    <a:pt x="14400" y="20965"/>
                    <a:pt x="12640" y="21600"/>
                    <a:pt x="10720" y="21600"/>
                  </a:cubicBezTo>
                  <a:cubicBezTo>
                    <a:pt x="8640" y="21600"/>
                    <a:pt x="7040" y="20965"/>
                    <a:pt x="5440" y="20012"/>
                  </a:cubicBezTo>
                  <a:cubicBezTo>
                    <a:pt x="3680" y="18900"/>
                    <a:pt x="2400" y="17788"/>
                    <a:pt x="1440" y="16200"/>
                  </a:cubicBezTo>
                  <a:cubicBezTo>
                    <a:pt x="320" y="14453"/>
                    <a:pt x="0" y="12706"/>
                    <a:pt x="0" y="10800"/>
                  </a:cubicBezTo>
                  <a:cubicBezTo>
                    <a:pt x="0" y="8735"/>
                    <a:pt x="320" y="7147"/>
                    <a:pt x="1440" y="5400"/>
                  </a:cubicBezTo>
                  <a:cubicBezTo>
                    <a:pt x="2400" y="3653"/>
                    <a:pt x="3680" y="2382"/>
                    <a:pt x="5440" y="1429"/>
                  </a:cubicBezTo>
                  <a:cubicBezTo>
                    <a:pt x="7040" y="476"/>
                    <a:pt x="8800" y="0"/>
                    <a:pt x="10720" y="0"/>
                  </a:cubicBezTo>
                  <a:cubicBezTo>
                    <a:pt x="12800" y="0"/>
                    <a:pt x="14400" y="476"/>
                    <a:pt x="16160" y="1429"/>
                  </a:cubicBezTo>
                  <a:cubicBezTo>
                    <a:pt x="17920" y="2382"/>
                    <a:pt x="19200" y="3653"/>
                    <a:pt x="20160" y="5400"/>
                  </a:cubicBezTo>
                  <a:cubicBezTo>
                    <a:pt x="21120" y="7147"/>
                    <a:pt x="21600" y="873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59" name="Shape 1522"/>
            <p:cNvSpPr/>
            <p:nvPr/>
          </p:nvSpPr>
          <p:spPr>
            <a:xfrm>
              <a:off x="6203665" y="3101051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0" name="Shape 1523"/>
            <p:cNvSpPr/>
            <p:nvPr/>
          </p:nvSpPr>
          <p:spPr>
            <a:xfrm>
              <a:off x="6203665" y="4399952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1" name="Shape 1524"/>
            <p:cNvSpPr/>
            <p:nvPr/>
          </p:nvSpPr>
          <p:spPr>
            <a:xfrm>
              <a:off x="6203665" y="5674688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252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252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2" name="Shape 1525"/>
            <p:cNvSpPr/>
            <p:nvPr/>
          </p:nvSpPr>
          <p:spPr>
            <a:xfrm>
              <a:off x="6203665" y="6910639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835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209"/>
                    <a:pt x="12710" y="21600"/>
                    <a:pt x="10761" y="21600"/>
                  </a:cubicBezTo>
                  <a:cubicBezTo>
                    <a:pt x="8734" y="21600"/>
                    <a:pt x="7096" y="21209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835"/>
                    <a:pt x="0" y="10800"/>
                  </a:cubicBezTo>
                  <a:cubicBezTo>
                    <a:pt x="0" y="8843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470"/>
                    <a:pt x="8812" y="0"/>
                    <a:pt x="10761" y="0"/>
                  </a:cubicBezTo>
                  <a:cubicBezTo>
                    <a:pt x="12788" y="0"/>
                    <a:pt x="14426" y="470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843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3" name="Shape 1526"/>
            <p:cNvSpPr/>
            <p:nvPr/>
          </p:nvSpPr>
          <p:spPr>
            <a:xfrm>
              <a:off x="6203665" y="479085"/>
              <a:ext cx="159326" cy="15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64" name="Shape 1527"/>
            <p:cNvSpPr/>
            <p:nvPr/>
          </p:nvSpPr>
          <p:spPr>
            <a:xfrm>
              <a:off x="6203665" y="1850479"/>
              <a:ext cx="159326" cy="15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2757"/>
                    <a:pt x="21132" y="14478"/>
                    <a:pt x="20118" y="16200"/>
                  </a:cubicBezTo>
                  <a:cubicBezTo>
                    <a:pt x="19105" y="17922"/>
                    <a:pt x="17935" y="19174"/>
                    <a:pt x="16219" y="20191"/>
                  </a:cubicBezTo>
                  <a:cubicBezTo>
                    <a:pt x="14426" y="21130"/>
                    <a:pt x="12710" y="21600"/>
                    <a:pt x="10761" y="21600"/>
                  </a:cubicBezTo>
                  <a:cubicBezTo>
                    <a:pt x="8734" y="21600"/>
                    <a:pt x="7096" y="21130"/>
                    <a:pt x="5381" y="20191"/>
                  </a:cubicBezTo>
                  <a:cubicBezTo>
                    <a:pt x="3665" y="19174"/>
                    <a:pt x="2417" y="17922"/>
                    <a:pt x="1482" y="16200"/>
                  </a:cubicBezTo>
                  <a:cubicBezTo>
                    <a:pt x="468" y="14478"/>
                    <a:pt x="0" y="12757"/>
                    <a:pt x="0" y="10800"/>
                  </a:cubicBezTo>
                  <a:cubicBezTo>
                    <a:pt x="0" y="8765"/>
                    <a:pt x="468" y="7122"/>
                    <a:pt x="1482" y="5400"/>
                  </a:cubicBezTo>
                  <a:cubicBezTo>
                    <a:pt x="2417" y="3678"/>
                    <a:pt x="3665" y="2426"/>
                    <a:pt x="5381" y="1409"/>
                  </a:cubicBezTo>
                  <a:cubicBezTo>
                    <a:pt x="7096" y="391"/>
                    <a:pt x="8812" y="0"/>
                    <a:pt x="10761" y="0"/>
                  </a:cubicBezTo>
                  <a:cubicBezTo>
                    <a:pt x="12788" y="0"/>
                    <a:pt x="14426" y="391"/>
                    <a:pt x="16219" y="1409"/>
                  </a:cubicBezTo>
                  <a:cubicBezTo>
                    <a:pt x="17935" y="2426"/>
                    <a:pt x="19105" y="3678"/>
                    <a:pt x="20118" y="5400"/>
                  </a:cubicBezTo>
                  <a:cubicBezTo>
                    <a:pt x="21132" y="7122"/>
                    <a:pt x="21600" y="8765"/>
                    <a:pt x="21600" y="10800"/>
                  </a:cubicBezTo>
                </a:path>
              </a:pathLst>
            </a:custGeom>
            <a:solidFill>
              <a:srgbClr val="355C7D"/>
            </a:solidFill>
            <a:ln w="3175" cap="flat">
              <a:noFill/>
              <a:miter lim="400000"/>
            </a:ln>
            <a:effectLst/>
          </p:spPr>
          <p:txBody>
            <a:bodyPr wrap="square" lIns="57538" tIns="57538" rIns="57538" bIns="57538" numCol="1" anchor="ctr">
              <a:noAutofit/>
            </a:bodyPr>
            <a:lstStyle/>
            <a:p>
              <a:pPr defTabSz="431535">
                <a:lnSpc>
                  <a:spcPct val="93000"/>
                </a:lnSpc>
                <a:defRPr sz="2200">
                  <a:latin typeface="Arial"/>
                  <a:ea typeface="Arial"/>
                  <a:cs typeface="Arial"/>
                  <a:sym typeface="Arial"/>
                </a:defRPr>
              </a:pPr>
              <a:endParaRPr sz="1658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67" name="Rectangle 66"/>
          <p:cNvSpPr/>
          <p:nvPr/>
        </p:nvSpPr>
        <p:spPr>
          <a:xfrm>
            <a:off x="4602503" y="1403923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 in number of cloud DCs from 4 to 6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Two new cloud DCs are under implementation; 100% growth in capacity by 2020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Cloud and Software Defined Network Orchestration IP developed by Sify</a:t>
            </a:r>
          </a:p>
        </p:txBody>
      </p:sp>
      <p:sp>
        <p:nvSpPr>
          <p:cNvPr id="89" name="Rectangle 88"/>
          <p:cNvSpPr/>
          <p:nvPr/>
        </p:nvSpPr>
        <p:spPr>
          <a:xfrm>
            <a:off x="359976" y="1403923"/>
            <a:ext cx="3717601" cy="554400"/>
          </a:xfrm>
          <a:prstGeom prst="rect">
            <a:avLst/>
          </a:prstGeom>
          <a:solidFill>
            <a:srgbClr val="92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60498" y="1448192"/>
            <a:ext cx="2267162" cy="512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Increased adoption of cloud services</a:t>
            </a:r>
          </a:p>
        </p:txBody>
      </p:sp>
      <p:grpSp>
        <p:nvGrpSpPr>
          <p:cNvPr id="4" name="Group 79"/>
          <p:cNvGrpSpPr/>
          <p:nvPr/>
        </p:nvGrpSpPr>
        <p:grpSpPr>
          <a:xfrm>
            <a:off x="3326159" y="1519580"/>
            <a:ext cx="578108" cy="436906"/>
            <a:chOff x="4749800" y="1530350"/>
            <a:chExt cx="790575" cy="657225"/>
          </a:xfrm>
          <a:solidFill>
            <a:schemeClr val="bg1"/>
          </a:solidFill>
        </p:grpSpPr>
        <p:sp>
          <p:nvSpPr>
            <p:cNvPr id="81" name="Freeform 433"/>
            <p:cNvSpPr>
              <a:spLocks/>
            </p:cNvSpPr>
            <p:nvPr/>
          </p:nvSpPr>
          <p:spPr bwMode="auto">
            <a:xfrm>
              <a:off x="5257800" y="1857375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8"/>
                  </a:moveTo>
                  <a:cubicBezTo>
                    <a:pt x="20" y="18"/>
                    <a:pt x="0" y="10"/>
                    <a:pt x="0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8"/>
                    <a:pt x="4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2" name="Freeform 434"/>
            <p:cNvSpPr>
              <a:spLocks/>
            </p:cNvSpPr>
            <p:nvPr/>
          </p:nvSpPr>
          <p:spPr bwMode="auto">
            <a:xfrm>
              <a:off x="5257800" y="1771650"/>
              <a:ext cx="282575" cy="123825"/>
            </a:xfrm>
            <a:custGeom>
              <a:avLst/>
              <a:gdLst>
                <a:gd name="T0" fmla="*/ 2147483646 w 89"/>
                <a:gd name="T1" fmla="*/ 2147483646 h 39"/>
                <a:gd name="T2" fmla="*/ 0 w 89"/>
                <a:gd name="T3" fmla="*/ 0 h 39"/>
                <a:gd name="T4" fmla="*/ 0 w 89"/>
                <a:gd name="T5" fmla="*/ 2147483646 h 39"/>
                <a:gd name="T6" fmla="*/ 2147483646 w 89"/>
                <a:gd name="T7" fmla="*/ 2147483646 h 39"/>
                <a:gd name="T8" fmla="*/ 2147483646 w 89"/>
                <a:gd name="T9" fmla="*/ 2147483646 h 39"/>
                <a:gd name="T10" fmla="*/ 2147483646 w 89"/>
                <a:gd name="T11" fmla="*/ 0 h 39"/>
                <a:gd name="T12" fmla="*/ 2147483646 w 89"/>
                <a:gd name="T13" fmla="*/ 2147483646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" h="39">
                  <a:moveTo>
                    <a:pt x="45" y="17"/>
                  </a:moveTo>
                  <a:cubicBezTo>
                    <a:pt x="20" y="17"/>
                    <a:pt x="0" y="1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20" y="39"/>
                    <a:pt x="45" y="39"/>
                  </a:cubicBezTo>
                  <a:cubicBezTo>
                    <a:pt x="69" y="39"/>
                    <a:pt x="89" y="31"/>
                    <a:pt x="89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0"/>
                    <a:pt x="69" y="17"/>
                    <a:pt x="4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3" name="Freeform 435"/>
            <p:cNvSpPr>
              <a:spLocks noEditPoints="1"/>
            </p:cNvSpPr>
            <p:nvPr/>
          </p:nvSpPr>
          <p:spPr bwMode="auto">
            <a:xfrm>
              <a:off x="5257800" y="1628775"/>
              <a:ext cx="282575" cy="184150"/>
            </a:xfrm>
            <a:custGeom>
              <a:avLst/>
              <a:gdLst>
                <a:gd name="T0" fmla="*/ 2147483646 w 89"/>
                <a:gd name="T1" fmla="*/ 0 h 58"/>
                <a:gd name="T2" fmla="*/ 0 w 89"/>
                <a:gd name="T3" fmla="*/ 2147483646 h 58"/>
                <a:gd name="T4" fmla="*/ 0 w 89"/>
                <a:gd name="T5" fmla="*/ 2147483646 h 58"/>
                <a:gd name="T6" fmla="*/ 0 w 89"/>
                <a:gd name="T7" fmla="*/ 2147483646 h 58"/>
                <a:gd name="T8" fmla="*/ 2147483646 w 89"/>
                <a:gd name="T9" fmla="*/ 2147483646 h 58"/>
                <a:gd name="T10" fmla="*/ 2147483646 w 89"/>
                <a:gd name="T11" fmla="*/ 2147483646 h 58"/>
                <a:gd name="T12" fmla="*/ 2147483646 w 89"/>
                <a:gd name="T13" fmla="*/ 2147483646 h 58"/>
                <a:gd name="T14" fmla="*/ 2147483646 w 89"/>
                <a:gd name="T15" fmla="*/ 0 h 58"/>
                <a:gd name="T16" fmla="*/ 2147483646 w 89"/>
                <a:gd name="T17" fmla="*/ 2147483646 h 58"/>
                <a:gd name="T18" fmla="*/ 2147483646 w 89"/>
                <a:gd name="T19" fmla="*/ 2147483646 h 58"/>
                <a:gd name="T20" fmla="*/ 2147483646 w 89"/>
                <a:gd name="T21" fmla="*/ 2147483646 h 58"/>
                <a:gd name="T22" fmla="*/ 2147483646 w 89"/>
                <a:gd name="T23" fmla="*/ 2147483646 h 58"/>
                <a:gd name="T24" fmla="*/ 2147483646 w 89"/>
                <a:gd name="T25" fmla="*/ 2147483646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9" h="58">
                  <a:moveTo>
                    <a:pt x="45" y="0"/>
                  </a:moveTo>
                  <a:cubicBezTo>
                    <a:pt x="20" y="0"/>
                    <a:pt x="0" y="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0"/>
                    <a:pt x="20" y="58"/>
                    <a:pt x="45" y="58"/>
                  </a:cubicBezTo>
                  <a:cubicBezTo>
                    <a:pt x="69" y="58"/>
                    <a:pt x="89" y="50"/>
                    <a:pt x="89" y="40"/>
                  </a:cubicBezTo>
                  <a:cubicBezTo>
                    <a:pt x="89" y="18"/>
                    <a:pt x="89" y="18"/>
                    <a:pt x="89" y="18"/>
                  </a:cubicBezTo>
                  <a:cubicBezTo>
                    <a:pt x="89" y="8"/>
                    <a:pt x="69" y="0"/>
                    <a:pt x="45" y="0"/>
                  </a:cubicBezTo>
                  <a:close/>
                  <a:moveTo>
                    <a:pt x="45" y="36"/>
                  </a:moveTo>
                  <a:cubicBezTo>
                    <a:pt x="21" y="36"/>
                    <a:pt x="1" y="28"/>
                    <a:pt x="1" y="18"/>
                  </a:cubicBezTo>
                  <a:cubicBezTo>
                    <a:pt x="1" y="9"/>
                    <a:pt x="21" y="1"/>
                    <a:pt x="45" y="1"/>
                  </a:cubicBezTo>
                  <a:cubicBezTo>
                    <a:pt x="69" y="1"/>
                    <a:pt x="89" y="9"/>
                    <a:pt x="89" y="18"/>
                  </a:cubicBezTo>
                  <a:cubicBezTo>
                    <a:pt x="89" y="28"/>
                    <a:pt x="69" y="36"/>
                    <a:pt x="45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4" name="Freeform 436"/>
            <p:cNvSpPr>
              <a:spLocks noEditPoints="1"/>
            </p:cNvSpPr>
            <p:nvPr/>
          </p:nvSpPr>
          <p:spPr bwMode="auto">
            <a:xfrm>
              <a:off x="5270500" y="1631950"/>
              <a:ext cx="257175" cy="104775"/>
            </a:xfrm>
            <a:custGeom>
              <a:avLst/>
              <a:gdLst>
                <a:gd name="T0" fmla="*/ 2147483646 w 81"/>
                <a:gd name="T1" fmla="*/ 0 h 33"/>
                <a:gd name="T2" fmla="*/ 0 w 81"/>
                <a:gd name="T3" fmla="*/ 2147483646 h 33"/>
                <a:gd name="T4" fmla="*/ 2147483646 w 81"/>
                <a:gd name="T5" fmla="*/ 2147483646 h 33"/>
                <a:gd name="T6" fmla="*/ 2147483646 w 81"/>
                <a:gd name="T7" fmla="*/ 2147483646 h 33"/>
                <a:gd name="T8" fmla="*/ 2147483646 w 81"/>
                <a:gd name="T9" fmla="*/ 0 h 33"/>
                <a:gd name="T10" fmla="*/ 2147483646 w 81"/>
                <a:gd name="T11" fmla="*/ 2147483646 h 33"/>
                <a:gd name="T12" fmla="*/ 2147483646 w 81"/>
                <a:gd name="T13" fmla="*/ 2147483646 h 33"/>
                <a:gd name="T14" fmla="*/ 2147483646 w 81"/>
                <a:gd name="T15" fmla="*/ 2147483646 h 33"/>
                <a:gd name="T16" fmla="*/ 2147483646 w 81"/>
                <a:gd name="T17" fmla="*/ 2147483646 h 33"/>
                <a:gd name="T18" fmla="*/ 2147483646 w 81"/>
                <a:gd name="T19" fmla="*/ 2147483646 h 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1" h="33">
                  <a:moveTo>
                    <a:pt x="41" y="0"/>
                  </a:moveTo>
                  <a:cubicBezTo>
                    <a:pt x="18" y="0"/>
                    <a:pt x="0" y="8"/>
                    <a:pt x="0" y="17"/>
                  </a:cubicBezTo>
                  <a:cubicBezTo>
                    <a:pt x="0" y="26"/>
                    <a:pt x="18" y="33"/>
                    <a:pt x="41" y="33"/>
                  </a:cubicBezTo>
                  <a:cubicBezTo>
                    <a:pt x="63" y="33"/>
                    <a:pt x="81" y="26"/>
                    <a:pt x="81" y="17"/>
                  </a:cubicBezTo>
                  <a:cubicBezTo>
                    <a:pt x="81" y="8"/>
                    <a:pt x="63" y="0"/>
                    <a:pt x="41" y="0"/>
                  </a:cubicBezTo>
                  <a:close/>
                  <a:moveTo>
                    <a:pt x="41" y="31"/>
                  </a:moveTo>
                  <a:cubicBezTo>
                    <a:pt x="21" y="31"/>
                    <a:pt x="6" y="24"/>
                    <a:pt x="6" y="17"/>
                  </a:cubicBezTo>
                  <a:cubicBezTo>
                    <a:pt x="6" y="9"/>
                    <a:pt x="21" y="3"/>
                    <a:pt x="41" y="3"/>
                  </a:cubicBezTo>
                  <a:cubicBezTo>
                    <a:pt x="60" y="3"/>
                    <a:pt x="76" y="9"/>
                    <a:pt x="76" y="17"/>
                  </a:cubicBezTo>
                  <a:cubicBezTo>
                    <a:pt x="76" y="24"/>
                    <a:pt x="60" y="31"/>
                    <a:pt x="41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5" name="Freeform 437"/>
            <p:cNvSpPr>
              <a:spLocks/>
            </p:cNvSpPr>
            <p:nvPr/>
          </p:nvSpPr>
          <p:spPr bwMode="auto">
            <a:xfrm>
              <a:off x="4749800" y="1530350"/>
              <a:ext cx="584200" cy="454025"/>
            </a:xfrm>
            <a:custGeom>
              <a:avLst/>
              <a:gdLst>
                <a:gd name="T0" fmla="*/ 2147483646 w 184"/>
                <a:gd name="T1" fmla="*/ 2147483646 h 143"/>
                <a:gd name="T2" fmla="*/ 2147483646 w 184"/>
                <a:gd name="T3" fmla="*/ 2147483646 h 143"/>
                <a:gd name="T4" fmla="*/ 2147483646 w 184"/>
                <a:gd name="T5" fmla="*/ 2147483646 h 143"/>
                <a:gd name="T6" fmla="*/ 2147483646 w 184"/>
                <a:gd name="T7" fmla="*/ 2147483646 h 143"/>
                <a:gd name="T8" fmla="*/ 2147483646 w 184"/>
                <a:gd name="T9" fmla="*/ 0 h 143"/>
                <a:gd name="T10" fmla="*/ 2147483646 w 184"/>
                <a:gd name="T11" fmla="*/ 2147483646 h 143"/>
                <a:gd name="T12" fmla="*/ 2147483646 w 184"/>
                <a:gd name="T13" fmla="*/ 2147483646 h 143"/>
                <a:gd name="T14" fmla="*/ 2147483646 w 184"/>
                <a:gd name="T15" fmla="*/ 2147483646 h 143"/>
                <a:gd name="T16" fmla="*/ 2147483646 w 184"/>
                <a:gd name="T17" fmla="*/ 2147483646 h 143"/>
                <a:gd name="T18" fmla="*/ 0 w 184"/>
                <a:gd name="T19" fmla="*/ 2147483646 h 143"/>
                <a:gd name="T20" fmla="*/ 2147483646 w 184"/>
                <a:gd name="T21" fmla="*/ 2147483646 h 143"/>
                <a:gd name="T22" fmla="*/ 2147483646 w 184"/>
                <a:gd name="T23" fmla="*/ 2147483646 h 143"/>
                <a:gd name="T24" fmla="*/ 2147483646 w 184"/>
                <a:gd name="T25" fmla="*/ 2147483646 h 143"/>
                <a:gd name="T26" fmla="*/ 2147483646 w 184"/>
                <a:gd name="T27" fmla="*/ 2147483646 h 143"/>
                <a:gd name="T28" fmla="*/ 2147483646 w 184"/>
                <a:gd name="T29" fmla="*/ 2147483646 h 143"/>
                <a:gd name="T30" fmla="*/ 2147483646 w 184"/>
                <a:gd name="T31" fmla="*/ 2147483646 h 143"/>
                <a:gd name="T32" fmla="*/ 2147483646 w 184"/>
                <a:gd name="T33" fmla="*/ 2147483646 h 1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143">
                  <a:moveTo>
                    <a:pt x="156" y="128"/>
                  </a:moveTo>
                  <a:cubicBezTo>
                    <a:pt x="156" y="128"/>
                    <a:pt x="156" y="128"/>
                    <a:pt x="156" y="128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56" y="38"/>
                    <a:pt x="167" y="31"/>
                    <a:pt x="184" y="28"/>
                  </a:cubicBezTo>
                  <a:cubicBezTo>
                    <a:pt x="176" y="12"/>
                    <a:pt x="158" y="0"/>
                    <a:pt x="139" y="0"/>
                  </a:cubicBezTo>
                  <a:cubicBezTo>
                    <a:pt x="118" y="0"/>
                    <a:pt x="99" y="14"/>
                    <a:pt x="92" y="34"/>
                  </a:cubicBezTo>
                  <a:cubicBezTo>
                    <a:pt x="89" y="33"/>
                    <a:pt x="85" y="33"/>
                    <a:pt x="81" y="33"/>
                  </a:cubicBezTo>
                  <a:cubicBezTo>
                    <a:pt x="62" y="33"/>
                    <a:pt x="46" y="47"/>
                    <a:pt x="45" y="66"/>
                  </a:cubicBezTo>
                  <a:cubicBezTo>
                    <a:pt x="43" y="66"/>
                    <a:pt x="41" y="66"/>
                    <a:pt x="39" y="66"/>
                  </a:cubicBezTo>
                  <a:cubicBezTo>
                    <a:pt x="17" y="66"/>
                    <a:pt x="0" y="83"/>
                    <a:pt x="0" y="104"/>
                  </a:cubicBezTo>
                  <a:cubicBezTo>
                    <a:pt x="0" y="124"/>
                    <a:pt x="14" y="140"/>
                    <a:pt x="33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99" y="143"/>
                    <a:pt x="99" y="143"/>
                  </a:cubicBezTo>
                  <a:cubicBezTo>
                    <a:pt x="99" y="143"/>
                    <a:pt x="100" y="143"/>
                    <a:pt x="100" y="143"/>
                  </a:cubicBezTo>
                  <a:cubicBezTo>
                    <a:pt x="100" y="143"/>
                    <a:pt x="100" y="143"/>
                    <a:pt x="101" y="143"/>
                  </a:cubicBezTo>
                  <a:cubicBezTo>
                    <a:pt x="175" y="143"/>
                    <a:pt x="175" y="143"/>
                    <a:pt x="175" y="143"/>
                  </a:cubicBezTo>
                  <a:cubicBezTo>
                    <a:pt x="164" y="140"/>
                    <a:pt x="156" y="134"/>
                    <a:pt x="156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6" name="Freeform 438"/>
            <p:cNvSpPr>
              <a:spLocks/>
            </p:cNvSpPr>
            <p:nvPr/>
          </p:nvSpPr>
          <p:spPr bwMode="auto">
            <a:xfrm>
              <a:off x="4895850" y="2019300"/>
              <a:ext cx="111125" cy="168275"/>
            </a:xfrm>
            <a:custGeom>
              <a:avLst/>
              <a:gdLst>
                <a:gd name="T0" fmla="*/ 0 w 70"/>
                <a:gd name="T1" fmla="*/ 2147483646 h 106"/>
                <a:gd name="T2" fmla="*/ 2147483646 w 70"/>
                <a:gd name="T3" fmla="*/ 2147483646 h 106"/>
                <a:gd name="T4" fmla="*/ 2147483646 w 70"/>
                <a:gd name="T5" fmla="*/ 2147483646 h 106"/>
                <a:gd name="T6" fmla="*/ 2147483646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0 h 106"/>
                <a:gd name="T14" fmla="*/ 0 w 70"/>
                <a:gd name="T15" fmla="*/ 2147483646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0" y="48"/>
                  </a:moveTo>
                  <a:lnTo>
                    <a:pt x="20" y="48"/>
                  </a:lnTo>
                  <a:lnTo>
                    <a:pt x="20" y="106"/>
                  </a:lnTo>
                  <a:lnTo>
                    <a:pt x="50" y="106"/>
                  </a:lnTo>
                  <a:lnTo>
                    <a:pt x="50" y="48"/>
                  </a:lnTo>
                  <a:lnTo>
                    <a:pt x="70" y="48"/>
                  </a:lnTo>
                  <a:lnTo>
                    <a:pt x="34" y="0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87" name="Freeform 439"/>
            <p:cNvSpPr>
              <a:spLocks/>
            </p:cNvSpPr>
            <p:nvPr/>
          </p:nvSpPr>
          <p:spPr bwMode="auto">
            <a:xfrm>
              <a:off x="5203825" y="2019300"/>
              <a:ext cx="111125" cy="168275"/>
            </a:xfrm>
            <a:custGeom>
              <a:avLst/>
              <a:gdLst>
                <a:gd name="T0" fmla="*/ 2147483646 w 70"/>
                <a:gd name="T1" fmla="*/ 0 h 106"/>
                <a:gd name="T2" fmla="*/ 2147483646 w 70"/>
                <a:gd name="T3" fmla="*/ 0 h 106"/>
                <a:gd name="T4" fmla="*/ 2147483646 w 70"/>
                <a:gd name="T5" fmla="*/ 2147483646 h 106"/>
                <a:gd name="T6" fmla="*/ 0 w 70"/>
                <a:gd name="T7" fmla="*/ 2147483646 h 106"/>
                <a:gd name="T8" fmla="*/ 2147483646 w 70"/>
                <a:gd name="T9" fmla="*/ 2147483646 h 106"/>
                <a:gd name="T10" fmla="*/ 2147483646 w 70"/>
                <a:gd name="T11" fmla="*/ 2147483646 h 106"/>
                <a:gd name="T12" fmla="*/ 2147483646 w 70"/>
                <a:gd name="T13" fmla="*/ 2147483646 h 106"/>
                <a:gd name="T14" fmla="*/ 2147483646 w 70"/>
                <a:gd name="T15" fmla="*/ 0 h 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0" h="106">
                  <a:moveTo>
                    <a:pt x="50" y="0"/>
                  </a:moveTo>
                  <a:lnTo>
                    <a:pt x="20" y="0"/>
                  </a:lnTo>
                  <a:lnTo>
                    <a:pt x="20" y="58"/>
                  </a:lnTo>
                  <a:lnTo>
                    <a:pt x="0" y="58"/>
                  </a:lnTo>
                  <a:lnTo>
                    <a:pt x="34" y="106"/>
                  </a:lnTo>
                  <a:lnTo>
                    <a:pt x="70" y="58"/>
                  </a:lnTo>
                  <a:lnTo>
                    <a:pt x="50" y="58"/>
                  </a:lnTo>
                  <a:lnTo>
                    <a:pt x="5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359976" y="2083304"/>
            <a:ext cx="3717601" cy="554400"/>
          </a:xfrm>
          <a:prstGeom prst="rect">
            <a:avLst/>
          </a:prstGeom>
          <a:solidFill>
            <a:srgbClr val="E6B9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2" name="Chevron 71"/>
          <p:cNvSpPr/>
          <p:nvPr/>
        </p:nvSpPr>
        <p:spPr>
          <a:xfrm>
            <a:off x="460498" y="2127573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managed services</a:t>
            </a:r>
          </a:p>
        </p:txBody>
      </p:sp>
      <p:grpSp>
        <p:nvGrpSpPr>
          <p:cNvPr id="6" name="Group 4323"/>
          <p:cNvGrpSpPr>
            <a:grpSpLocks/>
          </p:cNvGrpSpPr>
          <p:nvPr/>
        </p:nvGrpSpPr>
        <p:grpSpPr bwMode="auto">
          <a:xfrm>
            <a:off x="3386524" y="2248237"/>
            <a:ext cx="517743" cy="398914"/>
            <a:chOff x="1352550" y="3854450"/>
            <a:chExt cx="708025" cy="600075"/>
          </a:xfrm>
          <a:solidFill>
            <a:schemeClr val="tx1"/>
          </a:solidFill>
        </p:grpSpPr>
        <p:sp>
          <p:nvSpPr>
            <p:cNvPr id="92" name="Freeform 81"/>
            <p:cNvSpPr>
              <a:spLocks noEditPoints="1"/>
            </p:cNvSpPr>
            <p:nvPr/>
          </p:nvSpPr>
          <p:spPr bwMode="auto">
            <a:xfrm>
              <a:off x="1352550" y="3854450"/>
              <a:ext cx="485775" cy="473075"/>
            </a:xfrm>
            <a:custGeom>
              <a:avLst/>
              <a:gdLst>
                <a:gd name="T0" fmla="*/ 2147483646 w 153"/>
                <a:gd name="T1" fmla="*/ 2147483646 h 149"/>
                <a:gd name="T2" fmla="*/ 2147483646 w 153"/>
                <a:gd name="T3" fmla="*/ 2147483646 h 149"/>
                <a:gd name="T4" fmla="*/ 2147483646 w 153"/>
                <a:gd name="T5" fmla="*/ 2147483646 h 149"/>
                <a:gd name="T6" fmla="*/ 2147483646 w 153"/>
                <a:gd name="T7" fmla="*/ 2147483646 h 149"/>
                <a:gd name="T8" fmla="*/ 2147483646 w 153"/>
                <a:gd name="T9" fmla="*/ 2147483646 h 149"/>
                <a:gd name="T10" fmla="*/ 2147483646 w 153"/>
                <a:gd name="T11" fmla="*/ 2147483646 h 149"/>
                <a:gd name="T12" fmla="*/ 2147483646 w 153"/>
                <a:gd name="T13" fmla="*/ 2147483646 h 149"/>
                <a:gd name="T14" fmla="*/ 2147483646 w 153"/>
                <a:gd name="T15" fmla="*/ 2147483646 h 149"/>
                <a:gd name="T16" fmla="*/ 2147483646 w 153"/>
                <a:gd name="T17" fmla="*/ 2147483646 h 149"/>
                <a:gd name="T18" fmla="*/ 2147483646 w 153"/>
                <a:gd name="T19" fmla="*/ 2147483646 h 149"/>
                <a:gd name="T20" fmla="*/ 2147483646 w 153"/>
                <a:gd name="T21" fmla="*/ 2147483646 h 149"/>
                <a:gd name="T22" fmla="*/ 2147483646 w 153"/>
                <a:gd name="T23" fmla="*/ 2147483646 h 149"/>
                <a:gd name="T24" fmla="*/ 2147483646 w 153"/>
                <a:gd name="T25" fmla="*/ 2147483646 h 149"/>
                <a:gd name="T26" fmla="*/ 2147483646 w 153"/>
                <a:gd name="T27" fmla="*/ 2147483646 h 149"/>
                <a:gd name="T28" fmla="*/ 2147483646 w 153"/>
                <a:gd name="T29" fmla="*/ 2147483646 h 149"/>
                <a:gd name="T30" fmla="*/ 2147483646 w 153"/>
                <a:gd name="T31" fmla="*/ 0 h 149"/>
                <a:gd name="T32" fmla="*/ 2147483646 w 153"/>
                <a:gd name="T33" fmla="*/ 0 h 149"/>
                <a:gd name="T34" fmla="*/ 2147483646 w 153"/>
                <a:gd name="T35" fmla="*/ 2147483646 h 149"/>
                <a:gd name="T36" fmla="*/ 2147483646 w 153"/>
                <a:gd name="T37" fmla="*/ 2147483646 h 149"/>
                <a:gd name="T38" fmla="*/ 2147483646 w 153"/>
                <a:gd name="T39" fmla="*/ 2147483646 h 149"/>
                <a:gd name="T40" fmla="*/ 2147483646 w 153"/>
                <a:gd name="T41" fmla="*/ 2147483646 h 149"/>
                <a:gd name="T42" fmla="*/ 2147483646 w 153"/>
                <a:gd name="T43" fmla="*/ 2147483646 h 149"/>
                <a:gd name="T44" fmla="*/ 2147483646 w 153"/>
                <a:gd name="T45" fmla="*/ 2147483646 h 149"/>
                <a:gd name="T46" fmla="*/ 0 w 153"/>
                <a:gd name="T47" fmla="*/ 2147483646 h 149"/>
                <a:gd name="T48" fmla="*/ 0 w 153"/>
                <a:gd name="T49" fmla="*/ 2147483646 h 149"/>
                <a:gd name="T50" fmla="*/ 2147483646 w 153"/>
                <a:gd name="T51" fmla="*/ 2147483646 h 149"/>
                <a:gd name="T52" fmla="*/ 2147483646 w 153"/>
                <a:gd name="T53" fmla="*/ 2147483646 h 149"/>
                <a:gd name="T54" fmla="*/ 2147483646 w 153"/>
                <a:gd name="T55" fmla="*/ 2147483646 h 149"/>
                <a:gd name="T56" fmla="*/ 2147483646 w 153"/>
                <a:gd name="T57" fmla="*/ 2147483646 h 149"/>
                <a:gd name="T58" fmla="*/ 2147483646 w 153"/>
                <a:gd name="T59" fmla="*/ 2147483646 h 149"/>
                <a:gd name="T60" fmla="*/ 2147483646 w 153"/>
                <a:gd name="T61" fmla="*/ 2147483646 h 149"/>
                <a:gd name="T62" fmla="*/ 2147483646 w 153"/>
                <a:gd name="T63" fmla="*/ 2147483646 h 149"/>
                <a:gd name="T64" fmla="*/ 2147483646 w 153"/>
                <a:gd name="T65" fmla="*/ 2147483646 h 149"/>
                <a:gd name="T66" fmla="*/ 2147483646 w 153"/>
                <a:gd name="T67" fmla="*/ 2147483646 h 149"/>
                <a:gd name="T68" fmla="*/ 2147483646 w 153"/>
                <a:gd name="T69" fmla="*/ 2147483646 h 149"/>
                <a:gd name="T70" fmla="*/ 2147483646 w 153"/>
                <a:gd name="T71" fmla="*/ 2147483646 h 149"/>
                <a:gd name="T72" fmla="*/ 2147483646 w 153"/>
                <a:gd name="T73" fmla="*/ 2147483646 h 149"/>
                <a:gd name="T74" fmla="*/ 2147483646 w 153"/>
                <a:gd name="T75" fmla="*/ 2147483646 h 14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53" h="149">
                  <a:moveTo>
                    <a:pt x="77" y="121"/>
                  </a:moveTo>
                  <a:cubicBezTo>
                    <a:pt x="51" y="121"/>
                    <a:pt x="30" y="100"/>
                    <a:pt x="30" y="75"/>
                  </a:cubicBezTo>
                  <a:cubicBezTo>
                    <a:pt x="30" y="49"/>
                    <a:pt x="51" y="28"/>
                    <a:pt x="77" y="28"/>
                  </a:cubicBezTo>
                  <a:cubicBezTo>
                    <a:pt x="103" y="28"/>
                    <a:pt x="123" y="49"/>
                    <a:pt x="123" y="75"/>
                  </a:cubicBezTo>
                  <a:cubicBezTo>
                    <a:pt x="123" y="100"/>
                    <a:pt x="103" y="121"/>
                    <a:pt x="77" y="121"/>
                  </a:cubicBezTo>
                  <a:close/>
                  <a:moveTo>
                    <a:pt x="131" y="111"/>
                  </a:moveTo>
                  <a:cubicBezTo>
                    <a:pt x="136" y="104"/>
                    <a:pt x="139" y="97"/>
                    <a:pt x="141" y="89"/>
                  </a:cubicBezTo>
                  <a:cubicBezTo>
                    <a:pt x="153" y="89"/>
                    <a:pt x="153" y="89"/>
                    <a:pt x="153" y="89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41" y="62"/>
                    <a:pt x="141" y="62"/>
                    <a:pt x="141" y="62"/>
                  </a:cubicBezTo>
                  <a:cubicBezTo>
                    <a:pt x="139" y="53"/>
                    <a:pt x="136" y="46"/>
                    <a:pt x="132" y="39"/>
                  </a:cubicBezTo>
                  <a:cubicBezTo>
                    <a:pt x="140" y="30"/>
                    <a:pt x="140" y="30"/>
                    <a:pt x="140" y="30"/>
                  </a:cubicBezTo>
                  <a:cubicBezTo>
                    <a:pt x="121" y="11"/>
                    <a:pt x="121" y="11"/>
                    <a:pt x="121" y="11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06" y="16"/>
                    <a:pt x="98" y="12"/>
                    <a:pt x="90" y="11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1"/>
                    <a:pt x="62" y="11"/>
                    <a:pt x="62" y="11"/>
                  </a:cubicBezTo>
                  <a:cubicBezTo>
                    <a:pt x="55" y="13"/>
                    <a:pt x="47" y="16"/>
                    <a:pt x="41" y="20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46"/>
                    <a:pt x="14" y="54"/>
                    <a:pt x="1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13" y="89"/>
                    <a:pt x="13" y="89"/>
                    <a:pt x="13" y="89"/>
                  </a:cubicBezTo>
                  <a:cubicBezTo>
                    <a:pt x="14" y="97"/>
                    <a:pt x="18" y="104"/>
                    <a:pt x="22" y="11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8" y="134"/>
                    <a:pt x="55" y="137"/>
                    <a:pt x="62" y="138"/>
                  </a:cubicBezTo>
                  <a:cubicBezTo>
                    <a:pt x="62" y="149"/>
                    <a:pt x="62" y="149"/>
                    <a:pt x="62" y="149"/>
                  </a:cubicBezTo>
                  <a:cubicBezTo>
                    <a:pt x="90" y="149"/>
                    <a:pt x="90" y="149"/>
                    <a:pt x="90" y="149"/>
                  </a:cubicBezTo>
                  <a:cubicBezTo>
                    <a:pt x="90" y="139"/>
                    <a:pt x="90" y="139"/>
                    <a:pt x="90" y="139"/>
                  </a:cubicBezTo>
                  <a:cubicBezTo>
                    <a:pt x="98" y="137"/>
                    <a:pt x="105" y="134"/>
                    <a:pt x="112" y="130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40" y="119"/>
                    <a:pt x="140" y="119"/>
                    <a:pt x="140" y="119"/>
                  </a:cubicBezTo>
                  <a:cubicBezTo>
                    <a:pt x="131" y="111"/>
                    <a:pt x="131" y="111"/>
                    <a:pt x="131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3" name="Freeform 82"/>
            <p:cNvSpPr>
              <a:spLocks noEditPoints="1"/>
            </p:cNvSpPr>
            <p:nvPr/>
          </p:nvSpPr>
          <p:spPr bwMode="auto">
            <a:xfrm>
              <a:off x="1482725" y="3981450"/>
              <a:ext cx="225425" cy="222250"/>
            </a:xfrm>
            <a:custGeom>
              <a:avLst/>
              <a:gdLst>
                <a:gd name="T0" fmla="*/ 2147483646 w 71"/>
                <a:gd name="T1" fmla="*/ 2147483646 h 70"/>
                <a:gd name="T2" fmla="*/ 2147483646 w 71"/>
                <a:gd name="T3" fmla="*/ 2147483646 h 70"/>
                <a:gd name="T4" fmla="*/ 2147483646 w 71"/>
                <a:gd name="T5" fmla="*/ 2147483646 h 70"/>
                <a:gd name="T6" fmla="*/ 2147483646 w 71"/>
                <a:gd name="T7" fmla="*/ 2147483646 h 70"/>
                <a:gd name="T8" fmla="*/ 2147483646 w 71"/>
                <a:gd name="T9" fmla="*/ 2147483646 h 70"/>
                <a:gd name="T10" fmla="*/ 2147483646 w 71"/>
                <a:gd name="T11" fmla="*/ 0 h 70"/>
                <a:gd name="T12" fmla="*/ 0 w 71"/>
                <a:gd name="T13" fmla="*/ 2147483646 h 70"/>
                <a:gd name="T14" fmla="*/ 2147483646 w 71"/>
                <a:gd name="T15" fmla="*/ 2147483646 h 70"/>
                <a:gd name="T16" fmla="*/ 2147483646 w 71"/>
                <a:gd name="T17" fmla="*/ 2147483646 h 70"/>
                <a:gd name="T18" fmla="*/ 2147483646 w 71"/>
                <a:gd name="T19" fmla="*/ 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" h="70">
                  <a:moveTo>
                    <a:pt x="35" y="58"/>
                  </a:moveTo>
                  <a:cubicBezTo>
                    <a:pt x="22" y="58"/>
                    <a:pt x="11" y="48"/>
                    <a:pt x="11" y="35"/>
                  </a:cubicBezTo>
                  <a:cubicBezTo>
                    <a:pt x="11" y="22"/>
                    <a:pt x="22" y="11"/>
                    <a:pt x="35" y="11"/>
                  </a:cubicBezTo>
                  <a:cubicBezTo>
                    <a:pt x="49" y="11"/>
                    <a:pt x="59" y="22"/>
                    <a:pt x="59" y="35"/>
                  </a:cubicBezTo>
                  <a:cubicBezTo>
                    <a:pt x="59" y="48"/>
                    <a:pt x="49" y="58"/>
                    <a:pt x="35" y="58"/>
                  </a:cubicBezTo>
                  <a:close/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54"/>
                    <a:pt x="16" y="70"/>
                    <a:pt x="35" y="70"/>
                  </a:cubicBezTo>
                  <a:cubicBezTo>
                    <a:pt x="55" y="70"/>
                    <a:pt x="71" y="54"/>
                    <a:pt x="71" y="35"/>
                  </a:cubicBezTo>
                  <a:cubicBezTo>
                    <a:pt x="71" y="16"/>
                    <a:pt x="55" y="0"/>
                    <a:pt x="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4" name="Oval 83"/>
            <p:cNvSpPr>
              <a:spLocks noChangeArrowheads="1"/>
            </p:cNvSpPr>
            <p:nvPr/>
          </p:nvSpPr>
          <p:spPr bwMode="auto">
            <a:xfrm>
              <a:off x="1555750" y="4054475"/>
              <a:ext cx="79375" cy="76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5" name="Freeform 84"/>
            <p:cNvSpPr>
              <a:spLocks noEditPoints="1"/>
            </p:cNvSpPr>
            <p:nvPr/>
          </p:nvSpPr>
          <p:spPr bwMode="auto">
            <a:xfrm>
              <a:off x="1778000" y="4178300"/>
              <a:ext cx="282575" cy="276225"/>
            </a:xfrm>
            <a:custGeom>
              <a:avLst/>
              <a:gdLst>
                <a:gd name="T0" fmla="*/ 2147483646 w 89"/>
                <a:gd name="T1" fmla="*/ 2147483646 h 87"/>
                <a:gd name="T2" fmla="*/ 2147483646 w 89"/>
                <a:gd name="T3" fmla="*/ 2147483646 h 87"/>
                <a:gd name="T4" fmla="*/ 2147483646 w 89"/>
                <a:gd name="T5" fmla="*/ 2147483646 h 87"/>
                <a:gd name="T6" fmla="*/ 2147483646 w 89"/>
                <a:gd name="T7" fmla="*/ 2147483646 h 87"/>
                <a:gd name="T8" fmla="*/ 2147483646 w 89"/>
                <a:gd name="T9" fmla="*/ 2147483646 h 87"/>
                <a:gd name="T10" fmla="*/ 2147483646 w 89"/>
                <a:gd name="T11" fmla="*/ 2147483646 h 87"/>
                <a:gd name="T12" fmla="*/ 2147483646 w 89"/>
                <a:gd name="T13" fmla="*/ 2147483646 h 87"/>
                <a:gd name="T14" fmla="*/ 2147483646 w 89"/>
                <a:gd name="T15" fmla="*/ 2147483646 h 87"/>
                <a:gd name="T16" fmla="*/ 2147483646 w 89"/>
                <a:gd name="T17" fmla="*/ 2147483646 h 87"/>
                <a:gd name="T18" fmla="*/ 2147483646 w 89"/>
                <a:gd name="T19" fmla="*/ 2147483646 h 87"/>
                <a:gd name="T20" fmla="*/ 2147483646 w 89"/>
                <a:gd name="T21" fmla="*/ 2147483646 h 87"/>
                <a:gd name="T22" fmla="*/ 2147483646 w 89"/>
                <a:gd name="T23" fmla="*/ 0 h 87"/>
                <a:gd name="T24" fmla="*/ 2147483646 w 89"/>
                <a:gd name="T25" fmla="*/ 0 h 87"/>
                <a:gd name="T26" fmla="*/ 2147483646 w 89"/>
                <a:gd name="T27" fmla="*/ 2147483646 h 87"/>
                <a:gd name="T28" fmla="*/ 2147483646 w 89"/>
                <a:gd name="T29" fmla="*/ 2147483646 h 87"/>
                <a:gd name="T30" fmla="*/ 2147483646 w 89"/>
                <a:gd name="T31" fmla="*/ 2147483646 h 87"/>
                <a:gd name="T32" fmla="*/ 2147483646 w 89"/>
                <a:gd name="T33" fmla="*/ 2147483646 h 87"/>
                <a:gd name="T34" fmla="*/ 2147483646 w 89"/>
                <a:gd name="T35" fmla="*/ 2147483646 h 87"/>
                <a:gd name="T36" fmla="*/ 2147483646 w 89"/>
                <a:gd name="T37" fmla="*/ 2147483646 h 87"/>
                <a:gd name="T38" fmla="*/ 0 w 89"/>
                <a:gd name="T39" fmla="*/ 2147483646 h 87"/>
                <a:gd name="T40" fmla="*/ 0 w 89"/>
                <a:gd name="T41" fmla="*/ 2147483646 h 87"/>
                <a:gd name="T42" fmla="*/ 2147483646 w 89"/>
                <a:gd name="T43" fmla="*/ 2147483646 h 87"/>
                <a:gd name="T44" fmla="*/ 2147483646 w 89"/>
                <a:gd name="T45" fmla="*/ 2147483646 h 87"/>
                <a:gd name="T46" fmla="*/ 2147483646 w 89"/>
                <a:gd name="T47" fmla="*/ 2147483646 h 87"/>
                <a:gd name="T48" fmla="*/ 2147483646 w 89"/>
                <a:gd name="T49" fmla="*/ 2147483646 h 87"/>
                <a:gd name="T50" fmla="*/ 2147483646 w 89"/>
                <a:gd name="T51" fmla="*/ 2147483646 h 87"/>
                <a:gd name="T52" fmla="*/ 2147483646 w 89"/>
                <a:gd name="T53" fmla="*/ 2147483646 h 87"/>
                <a:gd name="T54" fmla="*/ 2147483646 w 89"/>
                <a:gd name="T55" fmla="*/ 2147483646 h 87"/>
                <a:gd name="T56" fmla="*/ 2147483646 w 89"/>
                <a:gd name="T57" fmla="*/ 2147483646 h 87"/>
                <a:gd name="T58" fmla="*/ 2147483646 w 89"/>
                <a:gd name="T59" fmla="*/ 2147483646 h 87"/>
                <a:gd name="T60" fmla="*/ 2147483646 w 89"/>
                <a:gd name="T61" fmla="*/ 2147483646 h 87"/>
                <a:gd name="T62" fmla="*/ 2147483646 w 89"/>
                <a:gd name="T63" fmla="*/ 2147483646 h 87"/>
                <a:gd name="T64" fmla="*/ 2147483646 w 89"/>
                <a:gd name="T65" fmla="*/ 2147483646 h 87"/>
                <a:gd name="T66" fmla="*/ 2147483646 w 89"/>
                <a:gd name="T67" fmla="*/ 2147483646 h 87"/>
                <a:gd name="T68" fmla="*/ 2147483646 w 89"/>
                <a:gd name="T69" fmla="*/ 2147483646 h 87"/>
                <a:gd name="T70" fmla="*/ 2147483646 w 89"/>
                <a:gd name="T71" fmla="*/ 2147483646 h 87"/>
                <a:gd name="T72" fmla="*/ 2147483646 w 89"/>
                <a:gd name="T73" fmla="*/ 2147483646 h 87"/>
                <a:gd name="T74" fmla="*/ 2147483646 w 89"/>
                <a:gd name="T75" fmla="*/ 2147483646 h 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89" h="87">
                  <a:moveTo>
                    <a:pt x="44" y="71"/>
                  </a:moveTo>
                  <a:cubicBezTo>
                    <a:pt x="29" y="71"/>
                    <a:pt x="17" y="58"/>
                    <a:pt x="17" y="44"/>
                  </a:cubicBezTo>
                  <a:cubicBezTo>
                    <a:pt x="17" y="29"/>
                    <a:pt x="29" y="17"/>
                    <a:pt x="44" y="17"/>
                  </a:cubicBezTo>
                  <a:cubicBezTo>
                    <a:pt x="60" y="17"/>
                    <a:pt x="72" y="29"/>
                    <a:pt x="72" y="44"/>
                  </a:cubicBezTo>
                  <a:cubicBezTo>
                    <a:pt x="72" y="58"/>
                    <a:pt x="60" y="71"/>
                    <a:pt x="44" y="71"/>
                  </a:cubicBezTo>
                  <a:close/>
                  <a:moveTo>
                    <a:pt x="82" y="36"/>
                  </a:moveTo>
                  <a:cubicBezTo>
                    <a:pt x="81" y="31"/>
                    <a:pt x="79" y="27"/>
                    <a:pt x="76" y="23"/>
                  </a:cubicBezTo>
                  <a:cubicBezTo>
                    <a:pt x="82" y="18"/>
                    <a:pt x="82" y="18"/>
                    <a:pt x="82" y="1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1" y="9"/>
                    <a:pt x="57" y="7"/>
                    <a:pt x="52" y="6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2" y="7"/>
                    <a:pt x="27" y="9"/>
                    <a:pt x="24" y="12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0" y="27"/>
                    <a:pt x="8" y="31"/>
                    <a:pt x="7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6"/>
                    <a:pt x="10" y="61"/>
                    <a:pt x="12" y="64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7" y="78"/>
                    <a:pt x="32" y="80"/>
                    <a:pt x="36" y="81"/>
                  </a:cubicBezTo>
                  <a:cubicBezTo>
                    <a:pt x="36" y="87"/>
                    <a:pt x="36" y="87"/>
                    <a:pt x="36" y="87"/>
                  </a:cubicBezTo>
                  <a:cubicBezTo>
                    <a:pt x="52" y="87"/>
                    <a:pt x="52" y="87"/>
                    <a:pt x="52" y="87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7" y="80"/>
                    <a:pt x="61" y="78"/>
                    <a:pt x="65" y="76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9" y="61"/>
                    <a:pt x="81" y="56"/>
                    <a:pt x="82" y="52"/>
                  </a:cubicBezTo>
                  <a:cubicBezTo>
                    <a:pt x="89" y="52"/>
                    <a:pt x="89" y="52"/>
                    <a:pt x="89" y="52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82" y="36"/>
                    <a:pt x="82" y="36"/>
                    <a:pt x="82" y="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6" name="Freeform 85"/>
            <p:cNvSpPr>
              <a:spLocks noEditPoints="1"/>
            </p:cNvSpPr>
            <p:nvPr/>
          </p:nvSpPr>
          <p:spPr bwMode="auto">
            <a:xfrm>
              <a:off x="1854200" y="4251325"/>
              <a:ext cx="130175" cy="130175"/>
            </a:xfrm>
            <a:custGeom>
              <a:avLst/>
              <a:gdLst>
                <a:gd name="T0" fmla="*/ 2147483646 w 41"/>
                <a:gd name="T1" fmla="*/ 2147483646 h 41"/>
                <a:gd name="T2" fmla="*/ 2147483646 w 41"/>
                <a:gd name="T3" fmla="*/ 2147483646 h 41"/>
                <a:gd name="T4" fmla="*/ 2147483646 w 41"/>
                <a:gd name="T5" fmla="*/ 2147483646 h 41"/>
                <a:gd name="T6" fmla="*/ 2147483646 w 41"/>
                <a:gd name="T7" fmla="*/ 2147483646 h 41"/>
                <a:gd name="T8" fmla="*/ 2147483646 w 41"/>
                <a:gd name="T9" fmla="*/ 2147483646 h 41"/>
                <a:gd name="T10" fmla="*/ 2147483646 w 41"/>
                <a:gd name="T11" fmla="*/ 0 h 41"/>
                <a:gd name="T12" fmla="*/ 0 w 41"/>
                <a:gd name="T13" fmla="*/ 2147483646 h 41"/>
                <a:gd name="T14" fmla="*/ 2147483646 w 41"/>
                <a:gd name="T15" fmla="*/ 2147483646 h 41"/>
                <a:gd name="T16" fmla="*/ 2147483646 w 41"/>
                <a:gd name="T17" fmla="*/ 2147483646 h 41"/>
                <a:gd name="T18" fmla="*/ 2147483646 w 41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41">
                  <a:moveTo>
                    <a:pt x="20" y="34"/>
                  </a:moveTo>
                  <a:cubicBezTo>
                    <a:pt x="13" y="34"/>
                    <a:pt x="6" y="28"/>
                    <a:pt x="6" y="21"/>
                  </a:cubicBezTo>
                  <a:cubicBezTo>
                    <a:pt x="6" y="13"/>
                    <a:pt x="13" y="7"/>
                    <a:pt x="20" y="7"/>
                  </a:cubicBezTo>
                  <a:cubicBezTo>
                    <a:pt x="28" y="7"/>
                    <a:pt x="34" y="13"/>
                    <a:pt x="34" y="21"/>
                  </a:cubicBezTo>
                  <a:cubicBezTo>
                    <a:pt x="34" y="28"/>
                    <a:pt x="28" y="34"/>
                    <a:pt x="20" y="34"/>
                  </a:cubicBezTo>
                  <a:close/>
                  <a:moveTo>
                    <a:pt x="20" y="0"/>
                  </a:moveTo>
                  <a:cubicBezTo>
                    <a:pt x="9" y="0"/>
                    <a:pt x="0" y="9"/>
                    <a:pt x="0" y="21"/>
                  </a:cubicBezTo>
                  <a:cubicBezTo>
                    <a:pt x="0" y="32"/>
                    <a:pt x="9" y="41"/>
                    <a:pt x="20" y="41"/>
                  </a:cubicBezTo>
                  <a:cubicBezTo>
                    <a:pt x="32" y="41"/>
                    <a:pt x="41" y="32"/>
                    <a:pt x="41" y="21"/>
                  </a:cubicBezTo>
                  <a:cubicBezTo>
                    <a:pt x="41" y="9"/>
                    <a:pt x="32" y="0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97" name="Oval 86"/>
            <p:cNvSpPr>
              <a:spLocks noChangeArrowheads="1"/>
            </p:cNvSpPr>
            <p:nvPr/>
          </p:nvSpPr>
          <p:spPr bwMode="auto">
            <a:xfrm>
              <a:off x="1895475" y="4295775"/>
              <a:ext cx="47625" cy="44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98" name="Rectangle 97"/>
          <p:cNvSpPr/>
          <p:nvPr/>
        </p:nvSpPr>
        <p:spPr>
          <a:xfrm>
            <a:off x="359976" y="2762685"/>
            <a:ext cx="3717601" cy="554400"/>
          </a:xfrm>
          <a:prstGeom prst="rect">
            <a:avLst/>
          </a:prstGeom>
          <a:solidFill>
            <a:srgbClr val="9F9F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Chevron 73"/>
          <p:cNvSpPr/>
          <p:nvPr/>
        </p:nvSpPr>
        <p:spPr>
          <a:xfrm>
            <a:off x="460498" y="2806954"/>
            <a:ext cx="2290267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demand for Utility models</a:t>
            </a:r>
          </a:p>
        </p:txBody>
      </p:sp>
      <p:grpSp>
        <p:nvGrpSpPr>
          <p:cNvPr id="8" name="Group 1394"/>
          <p:cNvGrpSpPr>
            <a:grpSpLocks/>
          </p:cNvGrpSpPr>
          <p:nvPr/>
        </p:nvGrpSpPr>
        <p:grpSpPr bwMode="auto">
          <a:xfrm>
            <a:off x="3415981" y="2915153"/>
            <a:ext cx="387727" cy="348258"/>
            <a:chOff x="295275" y="4889500"/>
            <a:chExt cx="530225" cy="523875"/>
          </a:xfrm>
          <a:solidFill>
            <a:schemeClr val="bg1"/>
          </a:solidFill>
        </p:grpSpPr>
        <p:sp>
          <p:nvSpPr>
            <p:cNvPr id="100" name="Freeform 258"/>
            <p:cNvSpPr>
              <a:spLocks/>
            </p:cNvSpPr>
            <p:nvPr/>
          </p:nvSpPr>
          <p:spPr bwMode="auto">
            <a:xfrm>
              <a:off x="295275" y="4889500"/>
              <a:ext cx="511175" cy="511175"/>
            </a:xfrm>
            <a:custGeom>
              <a:avLst/>
              <a:gdLst>
                <a:gd name="T0" fmla="*/ 2147483646 w 161"/>
                <a:gd name="T1" fmla="*/ 2147483646 h 161"/>
                <a:gd name="T2" fmla="*/ 2147483646 w 161"/>
                <a:gd name="T3" fmla="*/ 2147483646 h 161"/>
                <a:gd name="T4" fmla="*/ 2147483646 w 161"/>
                <a:gd name="T5" fmla="*/ 2147483646 h 161"/>
                <a:gd name="T6" fmla="*/ 2147483646 w 161"/>
                <a:gd name="T7" fmla="*/ 2147483646 h 161"/>
                <a:gd name="T8" fmla="*/ 2147483646 w 161"/>
                <a:gd name="T9" fmla="*/ 2147483646 h 161"/>
                <a:gd name="T10" fmla="*/ 2147483646 w 161"/>
                <a:gd name="T11" fmla="*/ 2147483646 h 161"/>
                <a:gd name="T12" fmla="*/ 2147483646 w 161"/>
                <a:gd name="T13" fmla="*/ 2147483646 h 161"/>
                <a:gd name="T14" fmla="*/ 2147483646 w 161"/>
                <a:gd name="T15" fmla="*/ 2147483646 h 161"/>
                <a:gd name="T16" fmla="*/ 2147483646 w 161"/>
                <a:gd name="T17" fmla="*/ 2147483646 h 161"/>
                <a:gd name="T18" fmla="*/ 2147483646 w 161"/>
                <a:gd name="T19" fmla="*/ 2147483646 h 161"/>
                <a:gd name="T20" fmla="*/ 2147483646 w 161"/>
                <a:gd name="T21" fmla="*/ 2147483646 h 161"/>
                <a:gd name="T22" fmla="*/ 2147483646 w 161"/>
                <a:gd name="T23" fmla="*/ 2147483646 h 161"/>
                <a:gd name="T24" fmla="*/ 2147483646 w 161"/>
                <a:gd name="T25" fmla="*/ 2147483646 h 161"/>
                <a:gd name="T26" fmla="*/ 2147483646 w 161"/>
                <a:gd name="T27" fmla="*/ 2147483646 h 161"/>
                <a:gd name="T28" fmla="*/ 2147483646 w 161"/>
                <a:gd name="T29" fmla="*/ 0 h 161"/>
                <a:gd name="T30" fmla="*/ 2147483646 w 161"/>
                <a:gd name="T31" fmla="*/ 2147483646 h 161"/>
                <a:gd name="T32" fmla="*/ 2147483646 w 161"/>
                <a:gd name="T33" fmla="*/ 2147483646 h 161"/>
                <a:gd name="T34" fmla="*/ 2147483646 w 161"/>
                <a:gd name="T35" fmla="*/ 2147483646 h 161"/>
                <a:gd name="T36" fmla="*/ 2147483646 w 161"/>
                <a:gd name="T37" fmla="*/ 2147483646 h 161"/>
                <a:gd name="T38" fmla="*/ 2147483646 w 161"/>
                <a:gd name="T39" fmla="*/ 2147483646 h 161"/>
                <a:gd name="T40" fmla="*/ 2147483646 w 161"/>
                <a:gd name="T41" fmla="*/ 2147483646 h 161"/>
                <a:gd name="T42" fmla="*/ 2147483646 w 161"/>
                <a:gd name="T43" fmla="*/ 2147483646 h 161"/>
                <a:gd name="T44" fmla="*/ 2147483646 w 161"/>
                <a:gd name="T45" fmla="*/ 2147483646 h 161"/>
                <a:gd name="T46" fmla="*/ 0 w 161"/>
                <a:gd name="T47" fmla="*/ 2147483646 h 161"/>
                <a:gd name="T48" fmla="*/ 2147483646 w 161"/>
                <a:gd name="T49" fmla="*/ 2147483646 h 161"/>
                <a:gd name="T50" fmla="*/ 2147483646 w 161"/>
                <a:gd name="T51" fmla="*/ 2147483646 h 161"/>
                <a:gd name="T52" fmla="*/ 2147483646 w 161"/>
                <a:gd name="T53" fmla="*/ 2147483646 h 161"/>
                <a:gd name="T54" fmla="*/ 2147483646 w 161"/>
                <a:gd name="T55" fmla="*/ 2147483646 h 161"/>
                <a:gd name="T56" fmla="*/ 2147483646 w 161"/>
                <a:gd name="T57" fmla="*/ 2147483646 h 161"/>
                <a:gd name="T58" fmla="*/ 2147483646 w 161"/>
                <a:gd name="T59" fmla="*/ 2147483646 h 161"/>
                <a:gd name="T60" fmla="*/ 2147483646 w 161"/>
                <a:gd name="T61" fmla="*/ 2147483646 h 161"/>
                <a:gd name="T62" fmla="*/ 2147483646 w 161"/>
                <a:gd name="T63" fmla="*/ 2147483646 h 161"/>
                <a:gd name="T64" fmla="*/ 2147483646 w 161"/>
                <a:gd name="T65" fmla="*/ 2147483646 h 161"/>
                <a:gd name="T66" fmla="*/ 2147483646 w 161"/>
                <a:gd name="T67" fmla="*/ 2147483646 h 161"/>
                <a:gd name="T68" fmla="*/ 2147483646 w 161"/>
                <a:gd name="T69" fmla="*/ 2147483646 h 161"/>
                <a:gd name="T70" fmla="*/ 2147483646 w 161"/>
                <a:gd name="T71" fmla="*/ 2147483646 h 1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61" h="161">
                  <a:moveTo>
                    <a:pt x="89" y="126"/>
                  </a:moveTo>
                  <a:cubicBezTo>
                    <a:pt x="87" y="127"/>
                    <a:pt x="85" y="127"/>
                    <a:pt x="83" y="127"/>
                  </a:cubicBezTo>
                  <a:cubicBezTo>
                    <a:pt x="58" y="128"/>
                    <a:pt x="36" y="108"/>
                    <a:pt x="35" y="83"/>
                  </a:cubicBezTo>
                  <a:cubicBezTo>
                    <a:pt x="34" y="70"/>
                    <a:pt x="38" y="58"/>
                    <a:pt x="46" y="49"/>
                  </a:cubicBezTo>
                  <a:cubicBezTo>
                    <a:pt x="55" y="40"/>
                    <a:pt x="66" y="34"/>
                    <a:pt x="78" y="33"/>
                  </a:cubicBezTo>
                  <a:cubicBezTo>
                    <a:pt x="79" y="33"/>
                    <a:pt x="80" y="33"/>
                    <a:pt x="81" y="33"/>
                  </a:cubicBezTo>
                  <a:cubicBezTo>
                    <a:pt x="105" y="33"/>
                    <a:pt x="126" y="53"/>
                    <a:pt x="127" y="78"/>
                  </a:cubicBezTo>
                  <a:cubicBezTo>
                    <a:pt x="127" y="81"/>
                    <a:pt x="127" y="84"/>
                    <a:pt x="126" y="87"/>
                  </a:cubicBezTo>
                  <a:cubicBezTo>
                    <a:pt x="143" y="103"/>
                    <a:pt x="143" y="103"/>
                    <a:pt x="143" y="103"/>
                  </a:cubicBezTo>
                  <a:cubicBezTo>
                    <a:pt x="144" y="100"/>
                    <a:pt x="145" y="96"/>
                    <a:pt x="146" y="92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61" y="85"/>
                    <a:pt x="161" y="85"/>
                    <a:pt x="161" y="85"/>
                  </a:cubicBezTo>
                  <a:cubicBezTo>
                    <a:pt x="161" y="74"/>
                    <a:pt x="161" y="74"/>
                    <a:pt x="161" y="74"/>
                  </a:cubicBezTo>
                  <a:cubicBezTo>
                    <a:pt x="160" y="69"/>
                    <a:pt x="160" y="69"/>
                    <a:pt x="160" y="69"/>
                  </a:cubicBezTo>
                  <a:cubicBezTo>
                    <a:pt x="146" y="68"/>
                    <a:pt x="146" y="68"/>
                    <a:pt x="146" y="68"/>
                  </a:cubicBezTo>
                  <a:cubicBezTo>
                    <a:pt x="145" y="64"/>
                    <a:pt x="144" y="61"/>
                    <a:pt x="143" y="58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47" y="35"/>
                    <a:pt x="147" y="35"/>
                    <a:pt x="147" y="35"/>
                  </a:cubicBezTo>
                  <a:cubicBezTo>
                    <a:pt x="144" y="31"/>
                    <a:pt x="144" y="31"/>
                    <a:pt x="144" y="31"/>
                  </a:cubicBezTo>
                  <a:cubicBezTo>
                    <a:pt x="131" y="37"/>
                    <a:pt x="131" y="37"/>
                    <a:pt x="131" y="37"/>
                  </a:cubicBezTo>
                  <a:cubicBezTo>
                    <a:pt x="129" y="34"/>
                    <a:pt x="126" y="32"/>
                    <a:pt x="124" y="30"/>
                  </a:cubicBezTo>
                  <a:cubicBezTo>
                    <a:pt x="129" y="15"/>
                    <a:pt x="129" y="15"/>
                    <a:pt x="129" y="15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5" y="8"/>
                    <a:pt x="115" y="8"/>
                    <a:pt x="115" y="8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03" y="17"/>
                    <a:pt x="103" y="17"/>
                    <a:pt x="103" y="17"/>
                  </a:cubicBezTo>
                  <a:cubicBezTo>
                    <a:pt x="100" y="16"/>
                    <a:pt x="96" y="15"/>
                    <a:pt x="93" y="14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69" y="15"/>
                    <a:pt x="69" y="15"/>
                    <a:pt x="69" y="15"/>
                  </a:cubicBezTo>
                  <a:cubicBezTo>
                    <a:pt x="65" y="15"/>
                    <a:pt x="62" y="16"/>
                    <a:pt x="58" y="17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32"/>
                    <a:pt x="33" y="33"/>
                    <a:pt x="32" y="36"/>
                  </a:cubicBezTo>
                  <a:cubicBezTo>
                    <a:pt x="31" y="36"/>
                    <a:pt x="31" y="37"/>
                    <a:pt x="30" y="37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7" y="62"/>
                    <a:pt x="16" y="65"/>
                    <a:pt x="16" y="68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6" y="93"/>
                    <a:pt x="16" y="93"/>
                    <a:pt x="16" y="93"/>
                  </a:cubicBezTo>
                  <a:cubicBezTo>
                    <a:pt x="17" y="96"/>
                    <a:pt x="17" y="99"/>
                    <a:pt x="18" y="102"/>
                  </a:cubicBezTo>
                  <a:cubicBezTo>
                    <a:pt x="7" y="113"/>
                    <a:pt x="7" y="113"/>
                    <a:pt x="7" y="113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15" y="126"/>
                    <a:pt x="15" y="126"/>
                    <a:pt x="15" y="126"/>
                  </a:cubicBezTo>
                  <a:cubicBezTo>
                    <a:pt x="17" y="129"/>
                    <a:pt x="17" y="129"/>
                    <a:pt x="17" y="129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3" y="126"/>
                    <a:pt x="35" y="129"/>
                    <a:pt x="38" y="131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7" y="148"/>
                    <a:pt x="37" y="148"/>
                    <a:pt x="37" y="148"/>
                  </a:cubicBezTo>
                  <a:cubicBezTo>
                    <a:pt x="47" y="153"/>
                    <a:pt x="47" y="153"/>
                    <a:pt x="47" y="153"/>
                  </a:cubicBezTo>
                  <a:cubicBezTo>
                    <a:pt x="51" y="155"/>
                    <a:pt x="51" y="155"/>
                    <a:pt x="51" y="155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62" y="144"/>
                    <a:pt x="65" y="145"/>
                    <a:pt x="69" y="146"/>
                  </a:cubicBezTo>
                  <a:cubicBezTo>
                    <a:pt x="72" y="161"/>
                    <a:pt x="72" y="161"/>
                    <a:pt x="72" y="161"/>
                  </a:cubicBezTo>
                  <a:cubicBezTo>
                    <a:pt x="76" y="161"/>
                    <a:pt x="76" y="161"/>
                    <a:pt x="76" y="161"/>
                  </a:cubicBezTo>
                  <a:cubicBezTo>
                    <a:pt x="87" y="160"/>
                    <a:pt x="87" y="160"/>
                    <a:pt x="87" y="160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3" y="146"/>
                    <a:pt x="93" y="146"/>
                    <a:pt x="93" y="146"/>
                  </a:cubicBezTo>
                  <a:cubicBezTo>
                    <a:pt x="97" y="145"/>
                    <a:pt x="101" y="144"/>
                    <a:pt x="105" y="142"/>
                  </a:cubicBezTo>
                  <a:cubicBezTo>
                    <a:pt x="89" y="126"/>
                    <a:pt x="89" y="126"/>
                    <a:pt x="89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01" name="Freeform 259"/>
            <p:cNvSpPr>
              <a:spLocks/>
            </p:cNvSpPr>
            <p:nvPr/>
          </p:nvSpPr>
          <p:spPr bwMode="auto">
            <a:xfrm>
              <a:off x="441325" y="5032375"/>
              <a:ext cx="384175" cy="381000"/>
            </a:xfrm>
            <a:custGeom>
              <a:avLst/>
              <a:gdLst>
                <a:gd name="T0" fmla="*/ 2147483646 w 121"/>
                <a:gd name="T1" fmla="*/ 2147483646 h 120"/>
                <a:gd name="T2" fmla="*/ 2147483646 w 121"/>
                <a:gd name="T3" fmla="*/ 2147483646 h 120"/>
                <a:gd name="T4" fmla="*/ 2147483646 w 121"/>
                <a:gd name="T5" fmla="*/ 2147483646 h 120"/>
                <a:gd name="T6" fmla="*/ 2147483646 w 121"/>
                <a:gd name="T7" fmla="*/ 2147483646 h 120"/>
                <a:gd name="T8" fmla="*/ 2147483646 w 121"/>
                <a:gd name="T9" fmla="*/ 2147483646 h 120"/>
                <a:gd name="T10" fmla="*/ 2147483646 w 121"/>
                <a:gd name="T11" fmla="*/ 2147483646 h 120"/>
                <a:gd name="T12" fmla="*/ 2147483646 w 121"/>
                <a:gd name="T13" fmla="*/ 2147483646 h 120"/>
                <a:gd name="T14" fmla="*/ 2147483646 w 121"/>
                <a:gd name="T15" fmla="*/ 2147483646 h 120"/>
                <a:gd name="T16" fmla="*/ 2147483646 w 121"/>
                <a:gd name="T17" fmla="*/ 2147483646 h 120"/>
                <a:gd name="T18" fmla="*/ 2147483646 w 121"/>
                <a:gd name="T19" fmla="*/ 2147483646 h 120"/>
                <a:gd name="T20" fmla="*/ 2147483646 w 121"/>
                <a:gd name="T21" fmla="*/ 2147483646 h 120"/>
                <a:gd name="T22" fmla="*/ 2147483646 w 121"/>
                <a:gd name="T23" fmla="*/ 2147483646 h 120"/>
                <a:gd name="T24" fmla="*/ 2147483646 w 121"/>
                <a:gd name="T25" fmla="*/ 2147483646 h 120"/>
                <a:gd name="T26" fmla="*/ 2147483646 w 121"/>
                <a:gd name="T27" fmla="*/ 2147483646 h 120"/>
                <a:gd name="T28" fmla="*/ 2147483646 w 121"/>
                <a:gd name="T29" fmla="*/ 2147483646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1" h="120">
                  <a:moveTo>
                    <a:pt x="120" y="99"/>
                  </a:moveTo>
                  <a:cubicBezTo>
                    <a:pt x="121" y="97"/>
                    <a:pt x="119" y="93"/>
                    <a:pt x="118" y="92"/>
                  </a:cubicBezTo>
                  <a:cubicBezTo>
                    <a:pt x="101" y="75"/>
                    <a:pt x="83" y="58"/>
                    <a:pt x="66" y="41"/>
                  </a:cubicBezTo>
                  <a:cubicBezTo>
                    <a:pt x="69" y="31"/>
                    <a:pt x="66" y="19"/>
                    <a:pt x="58" y="11"/>
                  </a:cubicBezTo>
                  <a:cubicBezTo>
                    <a:pt x="48" y="2"/>
                    <a:pt x="34" y="0"/>
                    <a:pt x="23" y="4"/>
                  </a:cubicBezTo>
                  <a:cubicBezTo>
                    <a:pt x="41" y="22"/>
                    <a:pt x="41" y="22"/>
                    <a:pt x="41" y="22"/>
                  </a:cubicBezTo>
                  <a:cubicBezTo>
                    <a:pt x="42" y="23"/>
                    <a:pt x="42" y="26"/>
                    <a:pt x="41" y="2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7" y="41"/>
                    <a:pt x="24" y="41"/>
                    <a:pt x="23" y="40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34"/>
                    <a:pt x="3" y="47"/>
                    <a:pt x="12" y="57"/>
                  </a:cubicBezTo>
                  <a:cubicBezTo>
                    <a:pt x="20" y="65"/>
                    <a:pt x="32" y="68"/>
                    <a:pt x="42" y="65"/>
                  </a:cubicBezTo>
                  <a:cubicBezTo>
                    <a:pt x="59" y="83"/>
                    <a:pt x="76" y="100"/>
                    <a:pt x="93" y="117"/>
                  </a:cubicBezTo>
                  <a:cubicBezTo>
                    <a:pt x="94" y="119"/>
                    <a:pt x="97" y="120"/>
                    <a:pt x="100" y="120"/>
                  </a:cubicBezTo>
                  <a:cubicBezTo>
                    <a:pt x="110" y="118"/>
                    <a:pt x="119" y="109"/>
                    <a:pt x="120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359976" y="3442066"/>
            <a:ext cx="3717601" cy="554400"/>
          </a:xfrm>
          <a:prstGeom prst="rect">
            <a:avLst/>
          </a:prstGeom>
          <a:solidFill>
            <a:srgbClr val="B3A2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6" name="Chevron 75"/>
          <p:cNvSpPr/>
          <p:nvPr/>
        </p:nvSpPr>
        <p:spPr>
          <a:xfrm>
            <a:off x="460498" y="3486335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Increasing play for service providers</a:t>
            </a:r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3490751" y="3528644"/>
            <a:ext cx="392744" cy="429448"/>
            <a:chOff x="5661025" y="4508500"/>
            <a:chExt cx="454025" cy="546100"/>
          </a:xfrm>
          <a:solidFill>
            <a:schemeClr val="tx1"/>
          </a:solidFill>
        </p:grpSpPr>
        <p:sp>
          <p:nvSpPr>
            <p:cNvPr id="122" name="Oval 603"/>
            <p:cNvSpPr>
              <a:spLocks noChangeArrowheads="1"/>
            </p:cNvSpPr>
            <p:nvPr/>
          </p:nvSpPr>
          <p:spPr bwMode="auto">
            <a:xfrm>
              <a:off x="5772150" y="4508500"/>
              <a:ext cx="76200" cy="9842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100000"/>
                </a:spcBef>
                <a:buClr>
                  <a:schemeClr val="tx1"/>
                </a:buClr>
                <a:buFont typeface="Wingdings 2" panose="05020102010507070707" pitchFamily="18" charset="2"/>
                <a:buChar char="¡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50000"/>
                </a:spcBef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Wingdings" panose="05000000000000000000" pitchFamily="2" charset="2"/>
                <a:buChar char="§"/>
                <a:defRPr sz="1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891540">
                <a:spcBef>
                  <a:spcPct val="0"/>
                </a:spcBef>
                <a:buClrTx/>
                <a:buNone/>
              </a:pPr>
              <a:endParaRPr lang="en-US" altLang="en-US" sz="2633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3" name="Freeform 604"/>
            <p:cNvSpPr>
              <a:spLocks noEditPoints="1"/>
            </p:cNvSpPr>
            <p:nvPr/>
          </p:nvSpPr>
          <p:spPr bwMode="auto">
            <a:xfrm>
              <a:off x="5661025" y="4638675"/>
              <a:ext cx="285750" cy="400050"/>
            </a:xfrm>
            <a:custGeom>
              <a:avLst/>
              <a:gdLst>
                <a:gd name="T0" fmla="*/ 2147483646 w 90"/>
                <a:gd name="T1" fmla="*/ 2147483646 h 126"/>
                <a:gd name="T2" fmla="*/ 2147483646 w 90"/>
                <a:gd name="T3" fmla="*/ 2147483646 h 126"/>
                <a:gd name="T4" fmla="*/ 2147483646 w 90"/>
                <a:gd name="T5" fmla="*/ 2147483646 h 126"/>
                <a:gd name="T6" fmla="*/ 2147483646 w 90"/>
                <a:gd name="T7" fmla="*/ 2147483646 h 126"/>
                <a:gd name="T8" fmla="*/ 2147483646 w 90"/>
                <a:gd name="T9" fmla="*/ 2147483646 h 126"/>
                <a:gd name="T10" fmla="*/ 2147483646 w 90"/>
                <a:gd name="T11" fmla="*/ 0 h 126"/>
                <a:gd name="T12" fmla="*/ 2147483646 w 90"/>
                <a:gd name="T13" fmla="*/ 2147483646 h 126"/>
                <a:gd name="T14" fmla="*/ 2147483646 w 90"/>
                <a:gd name="T15" fmla="*/ 2147483646 h 126"/>
                <a:gd name="T16" fmla="*/ 2147483646 w 90"/>
                <a:gd name="T17" fmla="*/ 2147483646 h 126"/>
                <a:gd name="T18" fmla="*/ 2147483646 w 90"/>
                <a:gd name="T19" fmla="*/ 0 h 126"/>
                <a:gd name="T20" fmla="*/ 2147483646 w 90"/>
                <a:gd name="T21" fmla="*/ 2147483646 h 126"/>
                <a:gd name="T22" fmla="*/ 2147483646 w 90"/>
                <a:gd name="T23" fmla="*/ 2147483646 h 126"/>
                <a:gd name="T24" fmla="*/ 2147483646 w 90"/>
                <a:gd name="T25" fmla="*/ 2147483646 h 126"/>
                <a:gd name="T26" fmla="*/ 2147483646 w 90"/>
                <a:gd name="T27" fmla="*/ 0 h 126"/>
                <a:gd name="T28" fmla="*/ 2147483646 w 90"/>
                <a:gd name="T29" fmla="*/ 2147483646 h 126"/>
                <a:gd name="T30" fmla="*/ 2147483646 w 90"/>
                <a:gd name="T31" fmla="*/ 2147483646 h 126"/>
                <a:gd name="T32" fmla="*/ 2147483646 w 90"/>
                <a:gd name="T33" fmla="*/ 2147483646 h 126"/>
                <a:gd name="T34" fmla="*/ 2147483646 w 90"/>
                <a:gd name="T35" fmla="*/ 2147483646 h 126"/>
                <a:gd name="T36" fmla="*/ 2147483646 w 90"/>
                <a:gd name="T37" fmla="*/ 2147483646 h 126"/>
                <a:gd name="T38" fmla="*/ 2147483646 w 90"/>
                <a:gd name="T39" fmla="*/ 2147483646 h 126"/>
                <a:gd name="T40" fmla="*/ 2147483646 w 90"/>
                <a:gd name="T41" fmla="*/ 2147483646 h 126"/>
                <a:gd name="T42" fmla="*/ 2147483646 w 90"/>
                <a:gd name="T43" fmla="*/ 2147483646 h 126"/>
                <a:gd name="T44" fmla="*/ 2147483646 w 90"/>
                <a:gd name="T45" fmla="*/ 2147483646 h 126"/>
                <a:gd name="T46" fmla="*/ 2147483646 w 90"/>
                <a:gd name="T47" fmla="*/ 2147483646 h 126"/>
                <a:gd name="T48" fmla="*/ 2147483646 w 90"/>
                <a:gd name="T49" fmla="*/ 2147483646 h 126"/>
                <a:gd name="T50" fmla="*/ 2147483646 w 90"/>
                <a:gd name="T51" fmla="*/ 2147483646 h 126"/>
                <a:gd name="T52" fmla="*/ 2147483646 w 90"/>
                <a:gd name="T53" fmla="*/ 2147483646 h 126"/>
                <a:gd name="T54" fmla="*/ 2147483646 w 90"/>
                <a:gd name="T55" fmla="*/ 2147483646 h 126"/>
                <a:gd name="T56" fmla="*/ 2147483646 w 90"/>
                <a:gd name="T57" fmla="*/ 2147483646 h 126"/>
                <a:gd name="T58" fmla="*/ 2147483646 w 90"/>
                <a:gd name="T59" fmla="*/ 2147483646 h 126"/>
                <a:gd name="T60" fmla="*/ 2147483646 w 90"/>
                <a:gd name="T61" fmla="*/ 2147483646 h 126"/>
                <a:gd name="T62" fmla="*/ 2147483646 w 90"/>
                <a:gd name="T63" fmla="*/ 2147483646 h 126"/>
                <a:gd name="T64" fmla="*/ 2147483646 w 90"/>
                <a:gd name="T65" fmla="*/ 2147483646 h 12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26">
                  <a:moveTo>
                    <a:pt x="42" y="81"/>
                  </a:moveTo>
                  <a:cubicBezTo>
                    <a:pt x="42" y="54"/>
                    <a:pt x="63" y="33"/>
                    <a:pt x="89" y="31"/>
                  </a:cubicBezTo>
                  <a:cubicBezTo>
                    <a:pt x="89" y="26"/>
                    <a:pt x="90" y="18"/>
                    <a:pt x="90" y="19"/>
                  </a:cubicBezTo>
                  <a:cubicBezTo>
                    <a:pt x="90" y="19"/>
                    <a:pt x="90" y="19"/>
                    <a:pt x="90" y="19"/>
                  </a:cubicBezTo>
                  <a:cubicBezTo>
                    <a:pt x="89" y="19"/>
                    <a:pt x="89" y="19"/>
                    <a:pt x="89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5" y="16"/>
                    <a:pt x="85" y="16"/>
                    <a:pt x="85" y="16"/>
                  </a:cubicBezTo>
                  <a:cubicBezTo>
                    <a:pt x="79" y="11"/>
                    <a:pt x="79" y="11"/>
                    <a:pt x="79" y="11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6" y="1"/>
                    <a:pt x="64" y="1"/>
                    <a:pt x="63" y="1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61" y="1"/>
                    <a:pt x="58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0" y="31"/>
                    <a:pt x="50" y="31"/>
                    <a:pt x="50" y="31"/>
                  </a:cubicBezTo>
                  <a:cubicBezTo>
                    <a:pt x="49" y="6"/>
                    <a:pt x="49" y="6"/>
                    <a:pt x="49" y="6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3" y="0"/>
                    <a:pt x="31" y="1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7" y="1"/>
                    <a:pt x="25" y="2"/>
                    <a:pt x="23" y="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0" y="44"/>
                    <a:pt x="2" y="31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8" y="61"/>
                    <a:pt x="22" y="59"/>
                    <a:pt x="25" y="57"/>
                  </a:cubicBezTo>
                  <a:cubicBezTo>
                    <a:pt x="25" y="60"/>
                    <a:pt x="25" y="63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7"/>
                    <a:pt x="26" y="67"/>
                    <a:pt x="26" y="67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18"/>
                    <a:pt x="45" y="108"/>
                    <a:pt x="45" y="98"/>
                  </a:cubicBezTo>
                  <a:cubicBezTo>
                    <a:pt x="43" y="93"/>
                    <a:pt x="42" y="87"/>
                    <a:pt x="42" y="81"/>
                  </a:cubicBezTo>
                  <a:close/>
                  <a:moveTo>
                    <a:pt x="66" y="24"/>
                  </a:moveTo>
                  <a:cubicBezTo>
                    <a:pt x="66" y="23"/>
                    <a:pt x="66" y="22"/>
                    <a:pt x="66" y="20"/>
                  </a:cubicBezTo>
                  <a:cubicBezTo>
                    <a:pt x="70" y="23"/>
                    <a:pt x="70" y="23"/>
                    <a:pt x="70" y="23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1"/>
                    <a:pt x="55" y="31"/>
                    <a:pt x="55" y="31"/>
                  </a:cubicBezTo>
                  <a:lnTo>
                    <a:pt x="66" y="24"/>
                  </a:lnTo>
                  <a:close/>
                  <a:moveTo>
                    <a:pt x="25" y="44"/>
                  </a:moveTo>
                  <a:cubicBezTo>
                    <a:pt x="23" y="41"/>
                    <a:pt x="23" y="41"/>
                    <a:pt x="23" y="41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5" y="30"/>
                    <a:pt x="25" y="37"/>
                    <a:pt x="25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4" name="Freeform 605"/>
            <p:cNvSpPr>
              <a:spLocks/>
            </p:cNvSpPr>
            <p:nvPr/>
          </p:nvSpPr>
          <p:spPr bwMode="auto">
            <a:xfrm>
              <a:off x="5822950" y="4972050"/>
              <a:ext cx="57150" cy="69850"/>
            </a:xfrm>
            <a:custGeom>
              <a:avLst/>
              <a:gdLst>
                <a:gd name="T0" fmla="*/ 0 w 18"/>
                <a:gd name="T1" fmla="*/ 0 h 22"/>
                <a:gd name="T2" fmla="*/ 2147483646 w 18"/>
                <a:gd name="T3" fmla="*/ 2147483646 h 22"/>
                <a:gd name="T4" fmla="*/ 2147483646 w 18"/>
                <a:gd name="T5" fmla="*/ 2147483646 h 22"/>
                <a:gd name="T6" fmla="*/ 2147483646 w 18"/>
                <a:gd name="T7" fmla="*/ 2147483646 h 22"/>
                <a:gd name="T8" fmla="*/ 0 w 18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" h="22">
                  <a:moveTo>
                    <a:pt x="0" y="0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1"/>
                    <a:pt x="18" y="20"/>
                    <a:pt x="18" y="19"/>
                  </a:cubicBezTo>
                  <a:cubicBezTo>
                    <a:pt x="10" y="15"/>
                    <a:pt x="4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5" name="Freeform 606"/>
            <p:cNvSpPr>
              <a:spLocks/>
            </p:cNvSpPr>
            <p:nvPr/>
          </p:nvSpPr>
          <p:spPr bwMode="auto">
            <a:xfrm>
              <a:off x="5924550" y="4832350"/>
              <a:ext cx="79375" cy="146050"/>
            </a:xfrm>
            <a:custGeom>
              <a:avLst/>
              <a:gdLst>
                <a:gd name="T0" fmla="*/ 2147483646 w 25"/>
                <a:gd name="T1" fmla="*/ 2147483646 h 46"/>
                <a:gd name="T2" fmla="*/ 2147483646 w 25"/>
                <a:gd name="T3" fmla="*/ 2147483646 h 46"/>
                <a:gd name="T4" fmla="*/ 2147483646 w 25"/>
                <a:gd name="T5" fmla="*/ 2147483646 h 46"/>
                <a:gd name="T6" fmla="*/ 2147483646 w 25"/>
                <a:gd name="T7" fmla="*/ 2147483646 h 46"/>
                <a:gd name="T8" fmla="*/ 2147483646 w 25"/>
                <a:gd name="T9" fmla="*/ 2147483646 h 46"/>
                <a:gd name="T10" fmla="*/ 2147483646 w 25"/>
                <a:gd name="T11" fmla="*/ 2147483646 h 46"/>
                <a:gd name="T12" fmla="*/ 2147483646 w 25"/>
                <a:gd name="T13" fmla="*/ 0 h 46"/>
                <a:gd name="T14" fmla="*/ 2147483646 w 25"/>
                <a:gd name="T15" fmla="*/ 0 h 46"/>
                <a:gd name="T16" fmla="*/ 2147483646 w 25"/>
                <a:gd name="T17" fmla="*/ 2147483646 h 46"/>
                <a:gd name="T18" fmla="*/ 2147483646 w 25"/>
                <a:gd name="T19" fmla="*/ 2147483646 h 46"/>
                <a:gd name="T20" fmla="*/ 2147483646 w 25"/>
                <a:gd name="T21" fmla="*/ 2147483646 h 46"/>
                <a:gd name="T22" fmla="*/ 2147483646 w 25"/>
                <a:gd name="T23" fmla="*/ 2147483646 h 46"/>
                <a:gd name="T24" fmla="*/ 2147483646 w 25"/>
                <a:gd name="T25" fmla="*/ 2147483646 h 46"/>
                <a:gd name="T26" fmla="*/ 2147483646 w 25"/>
                <a:gd name="T27" fmla="*/ 2147483646 h 46"/>
                <a:gd name="T28" fmla="*/ 0 w 25"/>
                <a:gd name="T29" fmla="*/ 2147483646 h 46"/>
                <a:gd name="T30" fmla="*/ 2147483646 w 25"/>
                <a:gd name="T31" fmla="*/ 2147483646 h 46"/>
                <a:gd name="T32" fmla="*/ 2147483646 w 25"/>
                <a:gd name="T33" fmla="*/ 2147483646 h 46"/>
                <a:gd name="T34" fmla="*/ 2147483646 w 25"/>
                <a:gd name="T35" fmla="*/ 2147483646 h 46"/>
                <a:gd name="T36" fmla="*/ 2147483646 w 25"/>
                <a:gd name="T37" fmla="*/ 2147483646 h 46"/>
                <a:gd name="T38" fmla="*/ 2147483646 w 25"/>
                <a:gd name="T39" fmla="*/ 2147483646 h 46"/>
                <a:gd name="T40" fmla="*/ 2147483646 w 25"/>
                <a:gd name="T41" fmla="*/ 2147483646 h 4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5" h="46">
                  <a:moveTo>
                    <a:pt x="16" y="19"/>
                  </a:moveTo>
                  <a:cubicBezTo>
                    <a:pt x="11" y="17"/>
                    <a:pt x="9" y="16"/>
                    <a:pt x="9" y="14"/>
                  </a:cubicBezTo>
                  <a:cubicBezTo>
                    <a:pt x="9" y="13"/>
                    <a:pt x="10" y="11"/>
                    <a:pt x="14" y="11"/>
                  </a:cubicBezTo>
                  <a:cubicBezTo>
                    <a:pt x="18" y="11"/>
                    <a:pt x="21" y="13"/>
                    <a:pt x="22" y="13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2" y="6"/>
                    <a:pt x="19" y="5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4" y="7"/>
                    <a:pt x="1" y="10"/>
                    <a:pt x="1" y="15"/>
                  </a:cubicBezTo>
                  <a:cubicBezTo>
                    <a:pt x="1" y="21"/>
                    <a:pt x="5" y="24"/>
                    <a:pt x="11" y="26"/>
                  </a:cubicBezTo>
                  <a:cubicBezTo>
                    <a:pt x="15" y="27"/>
                    <a:pt x="17" y="28"/>
                    <a:pt x="17" y="31"/>
                  </a:cubicBezTo>
                  <a:cubicBezTo>
                    <a:pt x="17" y="33"/>
                    <a:pt x="15" y="34"/>
                    <a:pt x="11" y="34"/>
                  </a:cubicBezTo>
                  <a:cubicBezTo>
                    <a:pt x="8" y="34"/>
                    <a:pt x="4" y="33"/>
                    <a:pt x="2" y="32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3" y="39"/>
                    <a:pt x="6" y="40"/>
                    <a:pt x="10" y="41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22" y="39"/>
                    <a:pt x="25" y="35"/>
                    <a:pt x="25" y="30"/>
                  </a:cubicBezTo>
                  <a:cubicBezTo>
                    <a:pt x="25" y="25"/>
                    <a:pt x="23" y="22"/>
                    <a:pt x="16" y="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26" name="Freeform 607"/>
            <p:cNvSpPr>
              <a:spLocks noEditPoints="1"/>
            </p:cNvSpPr>
            <p:nvPr/>
          </p:nvSpPr>
          <p:spPr bwMode="auto">
            <a:xfrm>
              <a:off x="5816600" y="4756150"/>
              <a:ext cx="298450" cy="298450"/>
            </a:xfrm>
            <a:custGeom>
              <a:avLst/>
              <a:gdLst>
                <a:gd name="T0" fmla="*/ 2147483646 w 94"/>
                <a:gd name="T1" fmla="*/ 2147483646 h 94"/>
                <a:gd name="T2" fmla="*/ 2147483646 w 94"/>
                <a:gd name="T3" fmla="*/ 2147483646 h 94"/>
                <a:gd name="T4" fmla="*/ 2147483646 w 94"/>
                <a:gd name="T5" fmla="*/ 2147483646 h 94"/>
                <a:gd name="T6" fmla="*/ 2147483646 w 94"/>
                <a:gd name="T7" fmla="*/ 2147483646 h 94"/>
                <a:gd name="T8" fmla="*/ 2147483646 w 94"/>
                <a:gd name="T9" fmla="*/ 2147483646 h 94"/>
                <a:gd name="T10" fmla="*/ 2147483646 w 94"/>
                <a:gd name="T11" fmla="*/ 2147483646 h 94"/>
                <a:gd name="T12" fmla="*/ 2147483646 w 94"/>
                <a:gd name="T13" fmla="*/ 2147483646 h 94"/>
                <a:gd name="T14" fmla="*/ 2147483646 w 94"/>
                <a:gd name="T15" fmla="*/ 2147483646 h 94"/>
                <a:gd name="T16" fmla="*/ 2147483646 w 94"/>
                <a:gd name="T17" fmla="*/ 2147483646 h 94"/>
                <a:gd name="T18" fmla="*/ 2147483646 w 94"/>
                <a:gd name="T19" fmla="*/ 2147483646 h 94"/>
                <a:gd name="T20" fmla="*/ 2147483646 w 94"/>
                <a:gd name="T21" fmla="*/ 2147483646 h 94"/>
                <a:gd name="T22" fmla="*/ 2147483646 w 94"/>
                <a:gd name="T23" fmla="*/ 2147483646 h 94"/>
                <a:gd name="T24" fmla="*/ 2147483646 w 94"/>
                <a:gd name="T25" fmla="*/ 2147483646 h 94"/>
                <a:gd name="T26" fmla="*/ 2147483646 w 94"/>
                <a:gd name="T27" fmla="*/ 2147483646 h 94"/>
                <a:gd name="T28" fmla="*/ 2147483646 w 94"/>
                <a:gd name="T29" fmla="*/ 2147483646 h 94"/>
                <a:gd name="T30" fmla="*/ 2147483646 w 94"/>
                <a:gd name="T31" fmla="*/ 0 h 94"/>
                <a:gd name="T32" fmla="*/ 2147483646 w 94"/>
                <a:gd name="T33" fmla="*/ 2147483646 h 94"/>
                <a:gd name="T34" fmla="*/ 2147483646 w 94"/>
                <a:gd name="T35" fmla="*/ 0 h 94"/>
                <a:gd name="T36" fmla="*/ 2147483646 w 94"/>
                <a:gd name="T37" fmla="*/ 2147483646 h 94"/>
                <a:gd name="T38" fmla="*/ 2147483646 w 94"/>
                <a:gd name="T39" fmla="*/ 2147483646 h 94"/>
                <a:gd name="T40" fmla="*/ 2147483646 w 94"/>
                <a:gd name="T41" fmla="*/ 2147483646 h 94"/>
                <a:gd name="T42" fmla="*/ 2147483646 w 94"/>
                <a:gd name="T43" fmla="*/ 2147483646 h 94"/>
                <a:gd name="T44" fmla="*/ 2147483646 w 94"/>
                <a:gd name="T45" fmla="*/ 2147483646 h 94"/>
                <a:gd name="T46" fmla="*/ 2147483646 w 94"/>
                <a:gd name="T47" fmla="*/ 2147483646 h 94"/>
                <a:gd name="T48" fmla="*/ 2147483646 w 94"/>
                <a:gd name="T49" fmla="*/ 2147483646 h 94"/>
                <a:gd name="T50" fmla="*/ 2147483646 w 94"/>
                <a:gd name="T51" fmla="*/ 2147483646 h 94"/>
                <a:gd name="T52" fmla="*/ 2147483646 w 94"/>
                <a:gd name="T53" fmla="*/ 2147483646 h 94"/>
                <a:gd name="T54" fmla="*/ 2147483646 w 94"/>
                <a:gd name="T55" fmla="*/ 2147483646 h 94"/>
                <a:gd name="T56" fmla="*/ 2147483646 w 94"/>
                <a:gd name="T57" fmla="*/ 2147483646 h 94"/>
                <a:gd name="T58" fmla="*/ 2147483646 w 94"/>
                <a:gd name="T59" fmla="*/ 2147483646 h 94"/>
                <a:gd name="T60" fmla="*/ 2147483646 w 94"/>
                <a:gd name="T61" fmla="*/ 2147483646 h 94"/>
                <a:gd name="T62" fmla="*/ 2147483646 w 94"/>
                <a:gd name="T63" fmla="*/ 2147483646 h 94"/>
                <a:gd name="T64" fmla="*/ 2147483646 w 94"/>
                <a:gd name="T65" fmla="*/ 2147483646 h 94"/>
                <a:gd name="T66" fmla="*/ 2147483646 w 94"/>
                <a:gd name="T67" fmla="*/ 2147483646 h 94"/>
                <a:gd name="T68" fmla="*/ 2147483646 w 94"/>
                <a:gd name="T69" fmla="*/ 2147483646 h 94"/>
                <a:gd name="T70" fmla="*/ 2147483646 w 94"/>
                <a:gd name="T71" fmla="*/ 2147483646 h 94"/>
                <a:gd name="T72" fmla="*/ 2147483646 w 94"/>
                <a:gd name="T73" fmla="*/ 2147483646 h 94"/>
                <a:gd name="T74" fmla="*/ 2147483646 w 94"/>
                <a:gd name="T75" fmla="*/ 2147483646 h 94"/>
                <a:gd name="T76" fmla="*/ 2147483646 w 94"/>
                <a:gd name="T77" fmla="*/ 2147483646 h 94"/>
                <a:gd name="T78" fmla="*/ 2147483646 w 94"/>
                <a:gd name="T79" fmla="*/ 2147483646 h 94"/>
                <a:gd name="T80" fmla="*/ 2147483646 w 94"/>
                <a:gd name="T81" fmla="*/ 2147483646 h 94"/>
                <a:gd name="T82" fmla="*/ 2147483646 w 94"/>
                <a:gd name="T83" fmla="*/ 2147483646 h 94"/>
                <a:gd name="T84" fmla="*/ 2147483646 w 94"/>
                <a:gd name="T85" fmla="*/ 2147483646 h 94"/>
                <a:gd name="T86" fmla="*/ 2147483646 w 94"/>
                <a:gd name="T87" fmla="*/ 2147483646 h 94"/>
                <a:gd name="T88" fmla="*/ 2147483646 w 94"/>
                <a:gd name="T89" fmla="*/ 2147483646 h 94"/>
                <a:gd name="T90" fmla="*/ 2147483646 w 94"/>
                <a:gd name="T91" fmla="*/ 2147483646 h 94"/>
                <a:gd name="T92" fmla="*/ 2147483646 w 94"/>
                <a:gd name="T93" fmla="*/ 2147483646 h 94"/>
                <a:gd name="T94" fmla="*/ 2147483646 w 94"/>
                <a:gd name="T95" fmla="*/ 2147483646 h 94"/>
                <a:gd name="T96" fmla="*/ 2147483646 w 94"/>
                <a:gd name="T97" fmla="*/ 2147483646 h 94"/>
                <a:gd name="T98" fmla="*/ 2147483646 w 94"/>
                <a:gd name="T99" fmla="*/ 2147483646 h 94"/>
                <a:gd name="T100" fmla="*/ 2147483646 w 94"/>
                <a:gd name="T101" fmla="*/ 2147483646 h 94"/>
                <a:gd name="T102" fmla="*/ 2147483646 w 94"/>
                <a:gd name="T103" fmla="*/ 2147483646 h 94"/>
                <a:gd name="T104" fmla="*/ 2147483646 w 94"/>
                <a:gd name="T105" fmla="*/ 2147483646 h 94"/>
                <a:gd name="T106" fmla="*/ 2147483646 w 94"/>
                <a:gd name="T107" fmla="*/ 2147483646 h 94"/>
                <a:gd name="T108" fmla="*/ 2147483646 w 94"/>
                <a:gd name="T109" fmla="*/ 2147483646 h 94"/>
                <a:gd name="T110" fmla="*/ 2147483646 w 94"/>
                <a:gd name="T111" fmla="*/ 2147483646 h 94"/>
                <a:gd name="T112" fmla="*/ 2147483646 w 94"/>
                <a:gd name="T113" fmla="*/ 2147483646 h 94"/>
                <a:gd name="T114" fmla="*/ 2147483646 w 94"/>
                <a:gd name="T115" fmla="*/ 2147483646 h 94"/>
                <a:gd name="T116" fmla="*/ 2147483646 w 94"/>
                <a:gd name="T117" fmla="*/ 2147483646 h 94"/>
                <a:gd name="T118" fmla="*/ 2147483646 w 94"/>
                <a:gd name="T119" fmla="*/ 2147483646 h 94"/>
                <a:gd name="T120" fmla="*/ 2147483646 w 94"/>
                <a:gd name="T121" fmla="*/ 2147483646 h 94"/>
                <a:gd name="T122" fmla="*/ 2147483646 w 94"/>
                <a:gd name="T123" fmla="*/ 2147483646 h 94"/>
                <a:gd name="T124" fmla="*/ 2147483646 w 94"/>
                <a:gd name="T125" fmla="*/ 2147483646 h 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4" h="94">
                  <a:moveTo>
                    <a:pt x="93" y="51"/>
                  </a:moveTo>
                  <a:cubicBezTo>
                    <a:pt x="91" y="51"/>
                    <a:pt x="91" y="50"/>
                    <a:pt x="91" y="49"/>
                  </a:cubicBezTo>
                  <a:cubicBezTo>
                    <a:pt x="91" y="48"/>
                    <a:pt x="91" y="48"/>
                    <a:pt x="91" y="47"/>
                  </a:cubicBezTo>
                  <a:cubicBezTo>
                    <a:pt x="91" y="46"/>
                    <a:pt x="92" y="45"/>
                    <a:pt x="93" y="45"/>
                  </a:cubicBezTo>
                  <a:cubicBezTo>
                    <a:pt x="93" y="45"/>
                    <a:pt x="93" y="45"/>
                    <a:pt x="94" y="45"/>
                  </a:cubicBezTo>
                  <a:cubicBezTo>
                    <a:pt x="94" y="44"/>
                    <a:pt x="93" y="43"/>
                    <a:pt x="93" y="42"/>
                  </a:cubicBezTo>
                  <a:cubicBezTo>
                    <a:pt x="93" y="42"/>
                    <a:pt x="93" y="42"/>
                    <a:pt x="93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1" y="42"/>
                    <a:pt x="90" y="41"/>
                    <a:pt x="90" y="40"/>
                  </a:cubicBezTo>
                  <a:cubicBezTo>
                    <a:pt x="90" y="40"/>
                    <a:pt x="90" y="39"/>
                    <a:pt x="90" y="38"/>
                  </a:cubicBezTo>
                  <a:cubicBezTo>
                    <a:pt x="90" y="37"/>
                    <a:pt x="90" y="36"/>
                    <a:pt x="91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4"/>
                    <a:pt x="91" y="33"/>
                    <a:pt x="91" y="31"/>
                  </a:cubicBezTo>
                  <a:cubicBezTo>
                    <a:pt x="91" y="32"/>
                    <a:pt x="91" y="32"/>
                    <a:pt x="90" y="32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8" y="32"/>
                    <a:pt x="88" y="31"/>
                  </a:cubicBezTo>
                  <a:cubicBezTo>
                    <a:pt x="87" y="30"/>
                    <a:pt x="87" y="29"/>
                    <a:pt x="87" y="29"/>
                  </a:cubicBezTo>
                  <a:cubicBezTo>
                    <a:pt x="86" y="28"/>
                    <a:pt x="87" y="27"/>
                    <a:pt x="88" y="26"/>
                  </a:cubicBezTo>
                  <a:cubicBezTo>
                    <a:pt x="88" y="26"/>
                    <a:pt x="88" y="26"/>
                    <a:pt x="89" y="26"/>
                  </a:cubicBezTo>
                  <a:cubicBezTo>
                    <a:pt x="88" y="25"/>
                    <a:pt x="87" y="23"/>
                    <a:pt x="86" y="22"/>
                  </a:cubicBezTo>
                  <a:cubicBezTo>
                    <a:pt x="86" y="22"/>
                    <a:pt x="86" y="22"/>
                    <a:pt x="86" y="2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4" y="23"/>
                    <a:pt x="83" y="23"/>
                    <a:pt x="83" y="22"/>
                  </a:cubicBezTo>
                  <a:cubicBezTo>
                    <a:pt x="83" y="22"/>
                    <a:pt x="82" y="21"/>
                    <a:pt x="82" y="20"/>
                  </a:cubicBezTo>
                  <a:cubicBezTo>
                    <a:pt x="81" y="20"/>
                    <a:pt x="81" y="18"/>
                    <a:pt x="82" y="18"/>
                  </a:cubicBezTo>
                  <a:cubicBezTo>
                    <a:pt x="82" y="17"/>
                    <a:pt x="83" y="17"/>
                    <a:pt x="83" y="17"/>
                  </a:cubicBezTo>
                  <a:cubicBezTo>
                    <a:pt x="82" y="16"/>
                    <a:pt x="81" y="15"/>
                    <a:pt x="80" y="14"/>
                  </a:cubicBezTo>
                  <a:cubicBezTo>
                    <a:pt x="80" y="14"/>
                    <a:pt x="80" y="14"/>
                    <a:pt x="79" y="15"/>
                  </a:cubicBezTo>
                  <a:cubicBezTo>
                    <a:pt x="79" y="15"/>
                    <a:pt x="78" y="15"/>
                    <a:pt x="78" y="15"/>
                  </a:cubicBezTo>
                  <a:cubicBezTo>
                    <a:pt x="77" y="15"/>
                    <a:pt x="77" y="15"/>
                    <a:pt x="76" y="15"/>
                  </a:cubicBezTo>
                  <a:cubicBezTo>
                    <a:pt x="76" y="14"/>
                    <a:pt x="75" y="14"/>
                    <a:pt x="75" y="13"/>
                  </a:cubicBezTo>
                  <a:cubicBezTo>
                    <a:pt x="74" y="13"/>
                    <a:pt x="74" y="11"/>
                    <a:pt x="75" y="10"/>
                  </a:cubicBezTo>
                  <a:cubicBezTo>
                    <a:pt x="75" y="10"/>
                    <a:pt x="75" y="10"/>
                    <a:pt x="75" y="10"/>
                  </a:cubicBezTo>
                  <a:cubicBezTo>
                    <a:pt x="74" y="9"/>
                    <a:pt x="73" y="8"/>
                    <a:pt x="72" y="7"/>
                  </a:cubicBezTo>
                  <a:cubicBezTo>
                    <a:pt x="71" y="8"/>
                    <a:pt x="71" y="8"/>
                    <a:pt x="71" y="8"/>
                  </a:cubicBezTo>
                  <a:cubicBezTo>
                    <a:pt x="71" y="9"/>
                    <a:pt x="70" y="9"/>
                    <a:pt x="69" y="9"/>
                  </a:cubicBezTo>
                  <a:cubicBezTo>
                    <a:pt x="69" y="9"/>
                    <a:pt x="69" y="9"/>
                    <a:pt x="68" y="9"/>
                  </a:cubicBezTo>
                  <a:cubicBezTo>
                    <a:pt x="68" y="9"/>
                    <a:pt x="67" y="8"/>
                    <a:pt x="67" y="8"/>
                  </a:cubicBezTo>
                  <a:cubicBezTo>
                    <a:pt x="66" y="7"/>
                    <a:pt x="65" y="6"/>
                    <a:pt x="66" y="5"/>
                  </a:cubicBezTo>
                  <a:cubicBezTo>
                    <a:pt x="66" y="5"/>
                    <a:pt x="66" y="5"/>
                    <a:pt x="66" y="4"/>
                  </a:cubicBezTo>
                  <a:cubicBezTo>
                    <a:pt x="65" y="4"/>
                    <a:pt x="63" y="3"/>
                    <a:pt x="62" y="3"/>
                  </a:cubicBezTo>
                  <a:cubicBezTo>
                    <a:pt x="62" y="3"/>
                    <a:pt x="62" y="3"/>
                    <a:pt x="62" y="4"/>
                  </a:cubicBezTo>
                  <a:cubicBezTo>
                    <a:pt x="62" y="5"/>
                    <a:pt x="61" y="5"/>
                    <a:pt x="60" y="5"/>
                  </a:cubicBezTo>
                  <a:cubicBezTo>
                    <a:pt x="60" y="5"/>
                    <a:pt x="60" y="5"/>
                    <a:pt x="59" y="5"/>
                  </a:cubicBezTo>
                  <a:cubicBezTo>
                    <a:pt x="59" y="5"/>
                    <a:pt x="58" y="5"/>
                    <a:pt x="57" y="4"/>
                  </a:cubicBezTo>
                  <a:cubicBezTo>
                    <a:pt x="56" y="4"/>
                    <a:pt x="56" y="3"/>
                    <a:pt x="56" y="2"/>
                  </a:cubicBezTo>
                  <a:cubicBezTo>
                    <a:pt x="56" y="2"/>
                    <a:pt x="56" y="1"/>
                    <a:pt x="56" y="1"/>
                  </a:cubicBezTo>
                  <a:cubicBezTo>
                    <a:pt x="55" y="1"/>
                    <a:pt x="53" y="1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2"/>
                    <a:pt x="51" y="3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49" y="3"/>
                    <a:pt x="48" y="3"/>
                    <a:pt x="48" y="3"/>
                  </a:cubicBezTo>
                  <a:cubicBezTo>
                    <a:pt x="47" y="3"/>
                    <a:pt x="46" y="2"/>
                    <a:pt x="46" y="1"/>
                  </a:cubicBezTo>
                  <a:cubicBezTo>
                    <a:pt x="46" y="1"/>
                    <a:pt x="46" y="1"/>
                    <a:pt x="46" y="0"/>
                  </a:cubicBezTo>
                  <a:cubicBezTo>
                    <a:pt x="44" y="0"/>
                    <a:pt x="43" y="0"/>
                    <a:pt x="41" y="1"/>
                  </a:cubicBezTo>
                  <a:cubicBezTo>
                    <a:pt x="41" y="1"/>
                    <a:pt x="42" y="1"/>
                    <a:pt x="42" y="1"/>
                  </a:cubicBezTo>
                  <a:cubicBezTo>
                    <a:pt x="42" y="3"/>
                    <a:pt x="41" y="4"/>
                    <a:pt x="40" y="4"/>
                  </a:cubicBezTo>
                  <a:cubicBezTo>
                    <a:pt x="39" y="4"/>
                    <a:pt x="39" y="4"/>
                    <a:pt x="38" y="4"/>
                  </a:cubicBezTo>
                  <a:cubicBezTo>
                    <a:pt x="38" y="4"/>
                    <a:pt x="38" y="4"/>
                    <a:pt x="37" y="4"/>
                  </a:cubicBezTo>
                  <a:cubicBezTo>
                    <a:pt x="37" y="4"/>
                    <a:pt x="36" y="4"/>
                    <a:pt x="35" y="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3"/>
                    <a:pt x="31" y="3"/>
                  </a:cubicBezTo>
                  <a:cubicBezTo>
                    <a:pt x="31" y="3"/>
                    <a:pt x="31" y="3"/>
                    <a:pt x="32" y="4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30" y="7"/>
                    <a:pt x="29" y="7"/>
                    <a:pt x="29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7"/>
                    <a:pt x="26" y="7"/>
                    <a:pt x="26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4" y="6"/>
                    <a:pt x="23" y="7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3" y="9"/>
                    <a:pt x="23" y="11"/>
                    <a:pt x="22" y="11"/>
                  </a:cubicBezTo>
                  <a:cubicBezTo>
                    <a:pt x="21" y="12"/>
                    <a:pt x="21" y="12"/>
                    <a:pt x="20" y="12"/>
                  </a:cubicBezTo>
                  <a:cubicBezTo>
                    <a:pt x="20" y="13"/>
                    <a:pt x="19" y="13"/>
                    <a:pt x="19" y="13"/>
                  </a:cubicBezTo>
                  <a:cubicBezTo>
                    <a:pt x="18" y="13"/>
                    <a:pt x="18" y="12"/>
                    <a:pt x="17" y="12"/>
                  </a:cubicBezTo>
                  <a:cubicBezTo>
                    <a:pt x="17" y="12"/>
                    <a:pt x="17" y="11"/>
                    <a:pt x="17" y="11"/>
                  </a:cubicBezTo>
                  <a:cubicBezTo>
                    <a:pt x="16" y="12"/>
                    <a:pt x="15" y="13"/>
                    <a:pt x="13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9"/>
                    <a:pt x="13" y="19"/>
                  </a:cubicBezTo>
                  <a:cubicBezTo>
                    <a:pt x="13" y="20"/>
                    <a:pt x="12" y="20"/>
                    <a:pt x="11" y="20"/>
                  </a:cubicBezTo>
                  <a:cubicBezTo>
                    <a:pt x="11" y="20"/>
                    <a:pt x="11" y="20"/>
                    <a:pt x="10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9" y="20"/>
                    <a:pt x="8" y="21"/>
                    <a:pt x="7" y="23"/>
                  </a:cubicBezTo>
                  <a:cubicBezTo>
                    <a:pt x="7" y="23"/>
                    <a:pt x="8" y="23"/>
                    <a:pt x="8" y="23"/>
                  </a:cubicBezTo>
                  <a:cubicBezTo>
                    <a:pt x="9" y="23"/>
                    <a:pt x="9" y="25"/>
                    <a:pt x="9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8"/>
                    <a:pt x="7" y="29"/>
                    <a:pt x="6" y="29"/>
                  </a:cubicBezTo>
                  <a:cubicBezTo>
                    <a:pt x="6" y="29"/>
                    <a:pt x="5" y="29"/>
                    <a:pt x="5" y="28"/>
                  </a:cubicBezTo>
                  <a:cubicBezTo>
                    <a:pt x="5" y="28"/>
                    <a:pt x="4" y="28"/>
                    <a:pt x="4" y="28"/>
                  </a:cubicBezTo>
                  <a:cubicBezTo>
                    <a:pt x="4" y="29"/>
                    <a:pt x="3" y="31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5" y="34"/>
                    <a:pt x="5" y="35"/>
                  </a:cubicBezTo>
                  <a:cubicBezTo>
                    <a:pt x="5" y="35"/>
                    <a:pt x="5" y="36"/>
                    <a:pt x="4" y="37"/>
                  </a:cubicBezTo>
                  <a:cubicBezTo>
                    <a:pt x="4" y="38"/>
                    <a:pt x="3" y="38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1" y="38"/>
                    <a:pt x="1" y="38"/>
                  </a:cubicBezTo>
                  <a:cubicBezTo>
                    <a:pt x="1" y="39"/>
                    <a:pt x="1" y="41"/>
                    <a:pt x="0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2" y="42"/>
                    <a:pt x="3" y="43"/>
                    <a:pt x="3" y="44"/>
                  </a:cubicBezTo>
                  <a:cubicBezTo>
                    <a:pt x="3" y="45"/>
                    <a:pt x="3" y="46"/>
                    <a:pt x="3" y="46"/>
                  </a:cubicBezTo>
                  <a:cubicBezTo>
                    <a:pt x="3" y="48"/>
                    <a:pt x="2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8"/>
                    <a:pt x="0" y="48"/>
                    <a:pt x="0" y="48"/>
                  </a:cubicBezTo>
                  <a:cubicBezTo>
                    <a:pt x="0" y="50"/>
                    <a:pt x="0" y="51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2"/>
                    <a:pt x="4" y="53"/>
                    <a:pt x="4" y="54"/>
                  </a:cubicBezTo>
                  <a:cubicBezTo>
                    <a:pt x="4" y="55"/>
                    <a:pt x="4" y="56"/>
                    <a:pt x="4" y="56"/>
                  </a:cubicBezTo>
                  <a:cubicBezTo>
                    <a:pt x="4" y="57"/>
                    <a:pt x="4" y="58"/>
                    <a:pt x="3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60"/>
                    <a:pt x="3" y="62"/>
                    <a:pt x="3" y="63"/>
                  </a:cubicBezTo>
                  <a:cubicBezTo>
                    <a:pt x="3" y="63"/>
                    <a:pt x="3" y="63"/>
                    <a:pt x="4" y="63"/>
                  </a:cubicBezTo>
                  <a:cubicBezTo>
                    <a:pt x="5" y="62"/>
                    <a:pt x="6" y="63"/>
                    <a:pt x="6" y="64"/>
                  </a:cubicBezTo>
                  <a:cubicBezTo>
                    <a:pt x="7" y="64"/>
                    <a:pt x="7" y="65"/>
                    <a:pt x="7" y="66"/>
                  </a:cubicBezTo>
                  <a:cubicBezTo>
                    <a:pt x="8" y="67"/>
                    <a:pt x="7" y="68"/>
                    <a:pt x="6" y="68"/>
                  </a:cubicBezTo>
                  <a:cubicBezTo>
                    <a:pt x="6" y="68"/>
                    <a:pt x="6" y="68"/>
                    <a:pt x="5" y="69"/>
                  </a:cubicBezTo>
                  <a:cubicBezTo>
                    <a:pt x="6" y="70"/>
                    <a:pt x="7" y="71"/>
                    <a:pt x="8" y="73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9" y="71"/>
                    <a:pt x="11" y="71"/>
                    <a:pt x="11" y="72"/>
                  </a:cubicBezTo>
                  <a:cubicBezTo>
                    <a:pt x="12" y="73"/>
                    <a:pt x="12" y="73"/>
                    <a:pt x="12" y="74"/>
                  </a:cubicBezTo>
                  <a:cubicBezTo>
                    <a:pt x="13" y="75"/>
                    <a:pt x="13" y="76"/>
                    <a:pt x="12" y="77"/>
                  </a:cubicBezTo>
                  <a:cubicBezTo>
                    <a:pt x="12" y="77"/>
                    <a:pt x="12" y="77"/>
                    <a:pt x="11" y="77"/>
                  </a:cubicBezTo>
                  <a:cubicBezTo>
                    <a:pt x="12" y="78"/>
                    <a:pt x="13" y="80"/>
                    <a:pt x="14" y="81"/>
                  </a:cubicBezTo>
                  <a:cubicBezTo>
                    <a:pt x="15" y="80"/>
                    <a:pt x="15" y="80"/>
                    <a:pt x="15" y="80"/>
                  </a:cubicBezTo>
                  <a:cubicBezTo>
                    <a:pt x="16" y="79"/>
                    <a:pt x="17" y="79"/>
                    <a:pt x="18" y="80"/>
                  </a:cubicBezTo>
                  <a:cubicBezTo>
                    <a:pt x="18" y="80"/>
                    <a:pt x="19" y="81"/>
                    <a:pt x="19" y="81"/>
                  </a:cubicBezTo>
                  <a:cubicBezTo>
                    <a:pt x="20" y="82"/>
                    <a:pt x="20" y="83"/>
                    <a:pt x="20" y="84"/>
                  </a:cubicBezTo>
                  <a:cubicBezTo>
                    <a:pt x="19" y="84"/>
                    <a:pt x="19" y="84"/>
                    <a:pt x="19" y="84"/>
                  </a:cubicBezTo>
                  <a:cubicBezTo>
                    <a:pt x="20" y="85"/>
                    <a:pt x="21" y="86"/>
                    <a:pt x="23" y="87"/>
                  </a:cubicBezTo>
                  <a:cubicBezTo>
                    <a:pt x="23" y="87"/>
                    <a:pt x="23" y="86"/>
                    <a:pt x="23" y="86"/>
                  </a:cubicBezTo>
                  <a:cubicBezTo>
                    <a:pt x="24" y="85"/>
                    <a:pt x="25" y="85"/>
                    <a:pt x="26" y="85"/>
                  </a:cubicBezTo>
                  <a:cubicBezTo>
                    <a:pt x="26" y="86"/>
                    <a:pt x="27" y="86"/>
                    <a:pt x="28" y="86"/>
                  </a:cubicBezTo>
                  <a:cubicBezTo>
                    <a:pt x="29" y="87"/>
                    <a:pt x="29" y="88"/>
                    <a:pt x="29" y="89"/>
                  </a:cubicBezTo>
                  <a:cubicBezTo>
                    <a:pt x="28" y="89"/>
                    <a:pt x="28" y="90"/>
                    <a:pt x="28" y="90"/>
                  </a:cubicBezTo>
                  <a:cubicBezTo>
                    <a:pt x="29" y="90"/>
                    <a:pt x="31" y="91"/>
                    <a:pt x="32" y="91"/>
                  </a:cubicBezTo>
                  <a:cubicBezTo>
                    <a:pt x="32" y="91"/>
                    <a:pt x="32" y="91"/>
                    <a:pt x="32" y="91"/>
                  </a:cubicBezTo>
                  <a:cubicBezTo>
                    <a:pt x="33" y="89"/>
                    <a:pt x="34" y="89"/>
                    <a:pt x="35" y="89"/>
                  </a:cubicBezTo>
                  <a:cubicBezTo>
                    <a:pt x="36" y="89"/>
                    <a:pt x="36" y="89"/>
                    <a:pt x="37" y="90"/>
                  </a:cubicBezTo>
                  <a:cubicBezTo>
                    <a:pt x="38" y="90"/>
                    <a:pt x="39" y="91"/>
                    <a:pt x="38" y="92"/>
                  </a:cubicBezTo>
                  <a:cubicBezTo>
                    <a:pt x="38" y="92"/>
                    <a:pt x="38" y="93"/>
                    <a:pt x="38" y="93"/>
                  </a:cubicBezTo>
                  <a:cubicBezTo>
                    <a:pt x="40" y="93"/>
                    <a:pt x="41" y="93"/>
                    <a:pt x="43" y="94"/>
                  </a:cubicBezTo>
                  <a:cubicBezTo>
                    <a:pt x="43" y="93"/>
                    <a:pt x="42" y="93"/>
                    <a:pt x="42" y="93"/>
                  </a:cubicBezTo>
                  <a:cubicBezTo>
                    <a:pt x="43" y="92"/>
                    <a:pt x="44" y="91"/>
                    <a:pt x="45" y="91"/>
                  </a:cubicBezTo>
                  <a:cubicBezTo>
                    <a:pt x="45" y="91"/>
                    <a:pt x="46" y="91"/>
                    <a:pt x="47" y="91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3"/>
                    <a:pt x="49" y="93"/>
                    <a:pt x="49" y="94"/>
                  </a:cubicBezTo>
                  <a:cubicBezTo>
                    <a:pt x="50" y="94"/>
                    <a:pt x="52" y="93"/>
                    <a:pt x="5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3" y="91"/>
                    <a:pt x="53" y="90"/>
                    <a:pt x="54" y="90"/>
                  </a:cubicBezTo>
                  <a:cubicBezTo>
                    <a:pt x="55" y="90"/>
                    <a:pt x="56" y="90"/>
                    <a:pt x="56" y="90"/>
                  </a:cubicBezTo>
                  <a:cubicBezTo>
                    <a:pt x="58" y="89"/>
                    <a:pt x="59" y="90"/>
                    <a:pt x="59" y="91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0" y="92"/>
                    <a:pt x="62" y="91"/>
                    <a:pt x="63" y="91"/>
                  </a:cubicBezTo>
                  <a:cubicBezTo>
                    <a:pt x="63" y="91"/>
                    <a:pt x="63" y="90"/>
                    <a:pt x="63" y="90"/>
                  </a:cubicBezTo>
                  <a:cubicBezTo>
                    <a:pt x="62" y="89"/>
                    <a:pt x="63" y="88"/>
                    <a:pt x="64" y="87"/>
                  </a:cubicBezTo>
                  <a:cubicBezTo>
                    <a:pt x="65" y="87"/>
                    <a:pt x="65" y="87"/>
                    <a:pt x="66" y="87"/>
                  </a:cubicBezTo>
                  <a:cubicBezTo>
                    <a:pt x="67" y="86"/>
                    <a:pt x="68" y="86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70" y="88"/>
                    <a:pt x="71" y="87"/>
                    <a:pt x="73" y="86"/>
                  </a:cubicBezTo>
                  <a:cubicBezTo>
                    <a:pt x="72" y="86"/>
                    <a:pt x="72" y="86"/>
                    <a:pt x="72" y="85"/>
                  </a:cubicBezTo>
                  <a:cubicBezTo>
                    <a:pt x="71" y="84"/>
                    <a:pt x="72" y="83"/>
                    <a:pt x="73" y="83"/>
                  </a:cubicBezTo>
                  <a:cubicBezTo>
                    <a:pt x="73" y="82"/>
                    <a:pt x="74" y="82"/>
                    <a:pt x="74" y="81"/>
                  </a:cubicBezTo>
                  <a:cubicBezTo>
                    <a:pt x="75" y="81"/>
                    <a:pt x="76" y="81"/>
                    <a:pt x="77" y="82"/>
                  </a:cubicBezTo>
                  <a:cubicBezTo>
                    <a:pt x="77" y="82"/>
                    <a:pt x="77" y="82"/>
                    <a:pt x="77" y="82"/>
                  </a:cubicBezTo>
                  <a:cubicBezTo>
                    <a:pt x="79" y="81"/>
                    <a:pt x="80" y="80"/>
                    <a:pt x="81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79" y="78"/>
                    <a:pt x="79" y="77"/>
                    <a:pt x="80" y="76"/>
                  </a:cubicBezTo>
                  <a:cubicBezTo>
                    <a:pt x="80" y="75"/>
                    <a:pt x="81" y="75"/>
                    <a:pt x="81" y="74"/>
                  </a:cubicBezTo>
                  <a:cubicBezTo>
                    <a:pt x="82" y="73"/>
                    <a:pt x="83" y="73"/>
                    <a:pt x="84" y="74"/>
                  </a:cubicBezTo>
                  <a:cubicBezTo>
                    <a:pt x="84" y="74"/>
                    <a:pt x="84" y="74"/>
                    <a:pt x="84" y="75"/>
                  </a:cubicBezTo>
                  <a:cubicBezTo>
                    <a:pt x="85" y="73"/>
                    <a:pt x="86" y="72"/>
                    <a:pt x="87" y="71"/>
                  </a:cubicBezTo>
                  <a:cubicBezTo>
                    <a:pt x="87" y="71"/>
                    <a:pt x="87" y="71"/>
                    <a:pt x="86" y="71"/>
                  </a:cubicBezTo>
                  <a:cubicBezTo>
                    <a:pt x="85" y="70"/>
                    <a:pt x="85" y="69"/>
                    <a:pt x="85" y="68"/>
                  </a:cubicBezTo>
                  <a:cubicBezTo>
                    <a:pt x="86" y="67"/>
                    <a:pt x="86" y="67"/>
                    <a:pt x="86" y="66"/>
                  </a:cubicBezTo>
                  <a:cubicBezTo>
                    <a:pt x="87" y="65"/>
                    <a:pt x="88" y="65"/>
                    <a:pt x="89" y="65"/>
                  </a:cubicBezTo>
                  <a:cubicBezTo>
                    <a:pt x="89" y="65"/>
                    <a:pt x="90" y="65"/>
                    <a:pt x="90" y="66"/>
                  </a:cubicBezTo>
                  <a:cubicBezTo>
                    <a:pt x="90" y="64"/>
                    <a:pt x="91" y="63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89" y="61"/>
                    <a:pt x="89" y="60"/>
                    <a:pt x="89" y="59"/>
                  </a:cubicBezTo>
                  <a:cubicBezTo>
                    <a:pt x="89" y="58"/>
                    <a:pt x="89" y="57"/>
                    <a:pt x="90" y="57"/>
                  </a:cubicBezTo>
                  <a:cubicBezTo>
                    <a:pt x="90" y="56"/>
                    <a:pt x="91" y="55"/>
                    <a:pt x="92" y="55"/>
                  </a:cubicBezTo>
                  <a:cubicBezTo>
                    <a:pt x="92" y="55"/>
                    <a:pt x="93" y="55"/>
                    <a:pt x="93" y="56"/>
                  </a:cubicBezTo>
                  <a:cubicBezTo>
                    <a:pt x="93" y="54"/>
                    <a:pt x="93" y="53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ubicBezTo>
                    <a:pt x="93" y="51"/>
                    <a:pt x="93" y="51"/>
                    <a:pt x="93" y="51"/>
                  </a:cubicBezTo>
                  <a:close/>
                  <a:moveTo>
                    <a:pt x="47" y="82"/>
                  </a:moveTo>
                  <a:cubicBezTo>
                    <a:pt x="28" y="82"/>
                    <a:pt x="12" y="66"/>
                    <a:pt x="12" y="47"/>
                  </a:cubicBezTo>
                  <a:cubicBezTo>
                    <a:pt x="12" y="28"/>
                    <a:pt x="28" y="12"/>
                    <a:pt x="47" y="12"/>
                  </a:cubicBezTo>
                  <a:cubicBezTo>
                    <a:pt x="66" y="12"/>
                    <a:pt x="82" y="28"/>
                    <a:pt x="82" y="47"/>
                  </a:cubicBezTo>
                  <a:cubicBezTo>
                    <a:pt x="82" y="66"/>
                    <a:pt x="66" y="82"/>
                    <a:pt x="47" y="8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359976" y="4121447"/>
            <a:ext cx="3717601" cy="554400"/>
          </a:xfrm>
          <a:prstGeom prst="rect">
            <a:avLst/>
          </a:prstGeom>
          <a:solidFill>
            <a:srgbClr val="C6D9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91540"/>
            <a:endParaRPr lang="en-IN" sz="1365" kern="0" dirty="0">
              <a:solidFill>
                <a:prstClr val="white"/>
              </a:solidFill>
              <a:latin typeface="Trebuchet MS" panose="020B0603020202020204" pitchFamily="34" charset="0"/>
              <a:sym typeface="Arial"/>
            </a:endParaRPr>
          </a:p>
        </p:txBody>
      </p:sp>
      <p:sp>
        <p:nvSpPr>
          <p:cNvPr id="78" name="Chevron 77"/>
          <p:cNvSpPr/>
          <p:nvPr/>
        </p:nvSpPr>
        <p:spPr>
          <a:xfrm>
            <a:off x="460498" y="4165716"/>
            <a:ext cx="2099822" cy="512448"/>
          </a:xfrm>
          <a:prstGeom prst="chevron">
            <a:avLst>
              <a:gd name="adj" fmla="val 0"/>
            </a:avLst>
          </a:prstGeom>
        </p:spPr>
        <p:txBody>
          <a:bodyPr wrap="square">
            <a:spAutoFit/>
          </a:bodyPr>
          <a:lstStyle/>
          <a:p>
            <a:pPr defTabSz="891540"/>
            <a:r>
              <a:rPr lang="en-IN" sz="1365" kern="0" dirty="0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Converged services for IT &amp; Telecom</a:t>
            </a:r>
          </a:p>
        </p:txBody>
      </p:sp>
      <p:grpSp>
        <p:nvGrpSpPr>
          <p:cNvPr id="12" name="Group 1370"/>
          <p:cNvGrpSpPr>
            <a:grpSpLocks/>
          </p:cNvGrpSpPr>
          <p:nvPr/>
        </p:nvGrpSpPr>
        <p:grpSpPr bwMode="auto">
          <a:xfrm>
            <a:off x="3393779" y="4195106"/>
            <a:ext cx="441127" cy="398914"/>
            <a:chOff x="7137400" y="260350"/>
            <a:chExt cx="603250" cy="600075"/>
          </a:xfrm>
          <a:solidFill>
            <a:schemeClr val="bg1"/>
          </a:solidFill>
        </p:grpSpPr>
        <p:sp>
          <p:nvSpPr>
            <p:cNvPr id="156" name="Freeform 344"/>
            <p:cNvSpPr>
              <a:spLocks noEditPoints="1"/>
            </p:cNvSpPr>
            <p:nvPr/>
          </p:nvSpPr>
          <p:spPr bwMode="auto">
            <a:xfrm>
              <a:off x="7264400" y="546100"/>
              <a:ext cx="368300" cy="196850"/>
            </a:xfrm>
            <a:custGeom>
              <a:avLst/>
              <a:gdLst>
                <a:gd name="T0" fmla="*/ 2147483646 w 232"/>
                <a:gd name="T1" fmla="*/ 2147483646 h 124"/>
                <a:gd name="T2" fmla="*/ 2147483646 w 232"/>
                <a:gd name="T3" fmla="*/ 2147483646 h 124"/>
                <a:gd name="T4" fmla="*/ 2147483646 w 232"/>
                <a:gd name="T5" fmla="*/ 2147483646 h 124"/>
                <a:gd name="T6" fmla="*/ 2147483646 w 232"/>
                <a:gd name="T7" fmla="*/ 2147483646 h 124"/>
                <a:gd name="T8" fmla="*/ 2147483646 w 232"/>
                <a:gd name="T9" fmla="*/ 2147483646 h 124"/>
                <a:gd name="T10" fmla="*/ 2147483646 w 232"/>
                <a:gd name="T11" fmla="*/ 2147483646 h 124"/>
                <a:gd name="T12" fmla="*/ 2147483646 w 232"/>
                <a:gd name="T13" fmla="*/ 2147483646 h 124"/>
                <a:gd name="T14" fmla="*/ 2147483646 w 232"/>
                <a:gd name="T15" fmla="*/ 2147483646 h 124"/>
                <a:gd name="T16" fmla="*/ 2147483646 w 232"/>
                <a:gd name="T17" fmla="*/ 2147483646 h 124"/>
                <a:gd name="T18" fmla="*/ 2147483646 w 232"/>
                <a:gd name="T19" fmla="*/ 0 h 124"/>
                <a:gd name="T20" fmla="*/ 0 w 232"/>
                <a:gd name="T21" fmla="*/ 0 h 124"/>
                <a:gd name="T22" fmla="*/ 0 w 232"/>
                <a:gd name="T23" fmla="*/ 2147483646 h 124"/>
                <a:gd name="T24" fmla="*/ 2147483646 w 232"/>
                <a:gd name="T25" fmla="*/ 2147483646 h 124"/>
                <a:gd name="T26" fmla="*/ 2147483646 w 232"/>
                <a:gd name="T27" fmla="*/ 0 h 124"/>
                <a:gd name="T28" fmla="*/ 2147483646 w 232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2" h="124">
                  <a:moveTo>
                    <a:pt x="168" y="86"/>
                  </a:moveTo>
                  <a:lnTo>
                    <a:pt x="150" y="104"/>
                  </a:lnTo>
                  <a:lnTo>
                    <a:pt x="128" y="82"/>
                  </a:lnTo>
                  <a:lnTo>
                    <a:pt x="116" y="104"/>
                  </a:lnTo>
                  <a:lnTo>
                    <a:pt x="98" y="32"/>
                  </a:lnTo>
                  <a:lnTo>
                    <a:pt x="168" y="52"/>
                  </a:lnTo>
                  <a:lnTo>
                    <a:pt x="146" y="64"/>
                  </a:lnTo>
                  <a:lnTo>
                    <a:pt x="168" y="86"/>
                  </a:lnTo>
                  <a:close/>
                  <a:moveTo>
                    <a:pt x="232" y="0"/>
                  </a:moveTo>
                  <a:lnTo>
                    <a:pt x="0" y="0"/>
                  </a:lnTo>
                  <a:lnTo>
                    <a:pt x="0" y="124"/>
                  </a:lnTo>
                  <a:lnTo>
                    <a:pt x="232" y="124"/>
                  </a:lnTo>
                  <a:lnTo>
                    <a:pt x="23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7" name="Freeform 345"/>
            <p:cNvSpPr>
              <a:spLocks noEditPoints="1"/>
            </p:cNvSpPr>
            <p:nvPr/>
          </p:nvSpPr>
          <p:spPr bwMode="auto">
            <a:xfrm>
              <a:off x="7137400" y="260350"/>
              <a:ext cx="603250" cy="600075"/>
            </a:xfrm>
            <a:custGeom>
              <a:avLst/>
              <a:gdLst>
                <a:gd name="T0" fmla="*/ 2147483646 w 190"/>
                <a:gd name="T1" fmla="*/ 2147483646 h 189"/>
                <a:gd name="T2" fmla="*/ 2147483646 w 190"/>
                <a:gd name="T3" fmla="*/ 2147483646 h 189"/>
                <a:gd name="T4" fmla="*/ 2147483646 w 190"/>
                <a:gd name="T5" fmla="*/ 2147483646 h 189"/>
                <a:gd name="T6" fmla="*/ 2147483646 w 190"/>
                <a:gd name="T7" fmla="*/ 2147483646 h 189"/>
                <a:gd name="T8" fmla="*/ 2147483646 w 190"/>
                <a:gd name="T9" fmla="*/ 2147483646 h 189"/>
                <a:gd name="T10" fmla="*/ 2147483646 w 190"/>
                <a:gd name="T11" fmla="*/ 2147483646 h 189"/>
                <a:gd name="T12" fmla="*/ 2147483646 w 190"/>
                <a:gd name="T13" fmla="*/ 2147483646 h 189"/>
                <a:gd name="T14" fmla="*/ 2147483646 w 190"/>
                <a:gd name="T15" fmla="*/ 2147483646 h 189"/>
                <a:gd name="T16" fmla="*/ 2147483646 w 190"/>
                <a:gd name="T17" fmla="*/ 2147483646 h 189"/>
                <a:gd name="T18" fmla="*/ 2147483646 w 190"/>
                <a:gd name="T19" fmla="*/ 2147483646 h 189"/>
                <a:gd name="T20" fmla="*/ 2147483646 w 190"/>
                <a:gd name="T21" fmla="*/ 2147483646 h 189"/>
                <a:gd name="T22" fmla="*/ 2147483646 w 190"/>
                <a:gd name="T23" fmla="*/ 2147483646 h 189"/>
                <a:gd name="T24" fmla="*/ 2147483646 w 190"/>
                <a:gd name="T25" fmla="*/ 2147483646 h 189"/>
                <a:gd name="T26" fmla="*/ 2147483646 w 190"/>
                <a:gd name="T27" fmla="*/ 2147483646 h 189"/>
                <a:gd name="T28" fmla="*/ 2147483646 w 190"/>
                <a:gd name="T29" fmla="*/ 2147483646 h 189"/>
                <a:gd name="T30" fmla="*/ 2147483646 w 190"/>
                <a:gd name="T31" fmla="*/ 2147483646 h 189"/>
                <a:gd name="T32" fmla="*/ 2147483646 w 190"/>
                <a:gd name="T33" fmla="*/ 2147483646 h 189"/>
                <a:gd name="T34" fmla="*/ 2147483646 w 190"/>
                <a:gd name="T35" fmla="*/ 2147483646 h 189"/>
                <a:gd name="T36" fmla="*/ 2147483646 w 190"/>
                <a:gd name="T37" fmla="*/ 2147483646 h 189"/>
                <a:gd name="T38" fmla="*/ 2147483646 w 190"/>
                <a:gd name="T39" fmla="*/ 2147483646 h 189"/>
                <a:gd name="T40" fmla="*/ 2147483646 w 190"/>
                <a:gd name="T41" fmla="*/ 2147483646 h 189"/>
                <a:gd name="T42" fmla="*/ 2147483646 w 190"/>
                <a:gd name="T43" fmla="*/ 2147483646 h 189"/>
                <a:gd name="T44" fmla="*/ 2147483646 w 190"/>
                <a:gd name="T45" fmla="*/ 2147483646 h 189"/>
                <a:gd name="T46" fmla="*/ 2147483646 w 190"/>
                <a:gd name="T47" fmla="*/ 2147483646 h 189"/>
                <a:gd name="T48" fmla="*/ 2147483646 w 190"/>
                <a:gd name="T49" fmla="*/ 2147483646 h 189"/>
                <a:gd name="T50" fmla="*/ 2147483646 w 190"/>
                <a:gd name="T51" fmla="*/ 2147483646 h 189"/>
                <a:gd name="T52" fmla="*/ 2147483646 w 190"/>
                <a:gd name="T53" fmla="*/ 2147483646 h 189"/>
                <a:gd name="T54" fmla="*/ 2147483646 w 190"/>
                <a:gd name="T55" fmla="*/ 2147483646 h 189"/>
                <a:gd name="T56" fmla="*/ 2147483646 w 190"/>
                <a:gd name="T57" fmla="*/ 2147483646 h 189"/>
                <a:gd name="T58" fmla="*/ 2147483646 w 190"/>
                <a:gd name="T59" fmla="*/ 2147483646 h 189"/>
                <a:gd name="T60" fmla="*/ 2147483646 w 190"/>
                <a:gd name="T61" fmla="*/ 2147483646 h 189"/>
                <a:gd name="T62" fmla="*/ 2147483646 w 190"/>
                <a:gd name="T63" fmla="*/ 2147483646 h 189"/>
                <a:gd name="T64" fmla="*/ 2147483646 w 190"/>
                <a:gd name="T65" fmla="*/ 2147483646 h 189"/>
                <a:gd name="T66" fmla="*/ 2147483646 w 190"/>
                <a:gd name="T67" fmla="*/ 2147483646 h 189"/>
                <a:gd name="T68" fmla="*/ 2147483646 w 190"/>
                <a:gd name="T69" fmla="*/ 0 h 189"/>
                <a:gd name="T70" fmla="*/ 2147483646 w 190"/>
                <a:gd name="T71" fmla="*/ 2147483646 h 189"/>
                <a:gd name="T72" fmla="*/ 2147483646 w 190"/>
                <a:gd name="T73" fmla="*/ 2147483646 h 189"/>
                <a:gd name="T74" fmla="*/ 2147483646 w 190"/>
                <a:gd name="T75" fmla="*/ 2147483646 h 189"/>
                <a:gd name="T76" fmla="*/ 0 w 190"/>
                <a:gd name="T77" fmla="*/ 2147483646 h 189"/>
                <a:gd name="T78" fmla="*/ 2147483646 w 190"/>
                <a:gd name="T79" fmla="*/ 2147483646 h 189"/>
                <a:gd name="T80" fmla="*/ 2147483646 w 190"/>
                <a:gd name="T81" fmla="*/ 2147483646 h 189"/>
                <a:gd name="T82" fmla="*/ 2147483646 w 190"/>
                <a:gd name="T83" fmla="*/ 2147483646 h 189"/>
                <a:gd name="T84" fmla="*/ 2147483646 w 190"/>
                <a:gd name="T85" fmla="*/ 2147483646 h 189"/>
                <a:gd name="T86" fmla="*/ 2147483646 w 190"/>
                <a:gd name="T87" fmla="*/ 2147483646 h 189"/>
                <a:gd name="T88" fmla="*/ 2147483646 w 190"/>
                <a:gd name="T89" fmla="*/ 2147483646 h 189"/>
                <a:gd name="T90" fmla="*/ 2147483646 w 190"/>
                <a:gd name="T91" fmla="*/ 2147483646 h 189"/>
                <a:gd name="T92" fmla="*/ 2147483646 w 190"/>
                <a:gd name="T93" fmla="*/ 2147483646 h 189"/>
                <a:gd name="T94" fmla="*/ 2147483646 w 190"/>
                <a:gd name="T95" fmla="*/ 2147483646 h 189"/>
                <a:gd name="T96" fmla="*/ 2147483646 w 190"/>
                <a:gd name="T97" fmla="*/ 2147483646 h 189"/>
                <a:gd name="T98" fmla="*/ 2147483646 w 190"/>
                <a:gd name="T99" fmla="*/ 2147483646 h 189"/>
                <a:gd name="T100" fmla="*/ 2147483646 w 190"/>
                <a:gd name="T101" fmla="*/ 2147483646 h 189"/>
                <a:gd name="T102" fmla="*/ 2147483646 w 190"/>
                <a:gd name="T103" fmla="*/ 2147483646 h 1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90" h="189">
                  <a:moveTo>
                    <a:pt x="177" y="172"/>
                  </a:moveTo>
                  <a:cubicBezTo>
                    <a:pt x="177" y="176"/>
                    <a:pt x="173" y="179"/>
                    <a:pt x="169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2" y="179"/>
                    <a:pt x="19" y="176"/>
                    <a:pt x="19" y="172"/>
                  </a:cubicBezTo>
                  <a:cubicBezTo>
                    <a:pt x="19" y="170"/>
                    <a:pt x="19" y="170"/>
                    <a:pt x="19" y="170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74" y="169"/>
                    <a:pt x="74" y="169"/>
                    <a:pt x="74" y="169"/>
                  </a:cubicBezTo>
                  <a:cubicBezTo>
                    <a:pt x="74" y="170"/>
                    <a:pt x="75" y="171"/>
                    <a:pt x="76" y="171"/>
                  </a:cubicBezTo>
                  <a:cubicBezTo>
                    <a:pt x="120" y="171"/>
                    <a:pt x="120" y="171"/>
                    <a:pt x="120" y="171"/>
                  </a:cubicBezTo>
                  <a:cubicBezTo>
                    <a:pt x="121" y="171"/>
                    <a:pt x="122" y="170"/>
                    <a:pt x="122" y="169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69"/>
                    <a:pt x="177" y="169"/>
                    <a:pt x="177" y="170"/>
                  </a:cubicBezTo>
                  <a:cubicBezTo>
                    <a:pt x="177" y="172"/>
                    <a:pt x="177" y="172"/>
                    <a:pt x="177" y="172"/>
                  </a:cubicBezTo>
                  <a:close/>
                  <a:moveTo>
                    <a:pt x="31" y="85"/>
                  </a:moveTo>
                  <a:cubicBezTo>
                    <a:pt x="31" y="83"/>
                    <a:pt x="33" y="82"/>
                    <a:pt x="35" y="82"/>
                  </a:cubicBezTo>
                  <a:cubicBezTo>
                    <a:pt x="161" y="82"/>
                    <a:pt x="161" y="82"/>
                    <a:pt x="161" y="82"/>
                  </a:cubicBezTo>
                  <a:cubicBezTo>
                    <a:pt x="163" y="82"/>
                    <a:pt x="164" y="83"/>
                    <a:pt x="164" y="85"/>
                  </a:cubicBezTo>
                  <a:cubicBezTo>
                    <a:pt x="164" y="159"/>
                    <a:pt x="164" y="159"/>
                    <a:pt x="164" y="159"/>
                  </a:cubicBezTo>
                  <a:cubicBezTo>
                    <a:pt x="122" y="159"/>
                    <a:pt x="122" y="159"/>
                    <a:pt x="122" y="159"/>
                  </a:cubicBezTo>
                  <a:cubicBezTo>
                    <a:pt x="113" y="159"/>
                    <a:pt x="113" y="159"/>
                    <a:pt x="113" y="159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82" y="159"/>
                    <a:pt x="82" y="159"/>
                    <a:pt x="82" y="159"/>
                  </a:cubicBezTo>
                  <a:cubicBezTo>
                    <a:pt x="74" y="159"/>
                    <a:pt x="74" y="159"/>
                    <a:pt x="74" y="159"/>
                  </a:cubicBezTo>
                  <a:cubicBezTo>
                    <a:pt x="31" y="159"/>
                    <a:pt x="31" y="159"/>
                    <a:pt x="31" y="159"/>
                  </a:cubicBezTo>
                  <a:cubicBezTo>
                    <a:pt x="31" y="85"/>
                    <a:pt x="31" y="85"/>
                    <a:pt x="31" y="85"/>
                  </a:cubicBezTo>
                  <a:close/>
                  <a:moveTo>
                    <a:pt x="185" y="159"/>
                  </a:moveTo>
                  <a:cubicBezTo>
                    <a:pt x="177" y="159"/>
                    <a:pt x="177" y="159"/>
                    <a:pt x="177" y="159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174" y="114"/>
                    <a:pt x="174" y="114"/>
                    <a:pt x="174" y="114"/>
                  </a:cubicBezTo>
                  <a:cubicBezTo>
                    <a:pt x="175" y="113"/>
                    <a:pt x="176" y="112"/>
                    <a:pt x="177" y="111"/>
                  </a:cubicBezTo>
                  <a:cubicBezTo>
                    <a:pt x="185" y="104"/>
                    <a:pt x="190" y="94"/>
                    <a:pt x="190" y="82"/>
                  </a:cubicBezTo>
                  <a:cubicBezTo>
                    <a:pt x="190" y="61"/>
                    <a:pt x="172" y="43"/>
                    <a:pt x="150" y="43"/>
                  </a:cubicBezTo>
                  <a:cubicBezTo>
                    <a:pt x="146" y="43"/>
                    <a:pt x="142" y="44"/>
                    <a:pt x="138" y="45"/>
                  </a:cubicBezTo>
                  <a:cubicBezTo>
                    <a:pt x="136" y="20"/>
                    <a:pt x="115" y="0"/>
                    <a:pt x="89" y="0"/>
                  </a:cubicBezTo>
                  <a:cubicBezTo>
                    <a:pt x="61" y="0"/>
                    <a:pt x="39" y="23"/>
                    <a:pt x="39" y="50"/>
                  </a:cubicBezTo>
                  <a:cubicBezTo>
                    <a:pt x="39" y="53"/>
                    <a:pt x="39" y="57"/>
                    <a:pt x="4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13" y="60"/>
                    <a:pt x="0" y="74"/>
                    <a:pt x="0" y="91"/>
                  </a:cubicBezTo>
                  <a:cubicBezTo>
                    <a:pt x="0" y="105"/>
                    <a:pt x="9" y="117"/>
                    <a:pt x="22" y="120"/>
                  </a:cubicBezTo>
                  <a:cubicBezTo>
                    <a:pt x="22" y="159"/>
                    <a:pt x="22" y="159"/>
                    <a:pt x="22" y="159"/>
                  </a:cubicBezTo>
                  <a:cubicBezTo>
                    <a:pt x="19" y="159"/>
                    <a:pt x="19" y="159"/>
                    <a:pt x="19" y="159"/>
                  </a:cubicBezTo>
                  <a:cubicBezTo>
                    <a:pt x="11" y="159"/>
                    <a:pt x="11" y="159"/>
                    <a:pt x="11" y="15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9"/>
                    <a:pt x="10" y="170"/>
                  </a:cubicBezTo>
                  <a:cubicBezTo>
                    <a:pt x="10" y="172"/>
                    <a:pt x="10" y="172"/>
                    <a:pt x="10" y="172"/>
                  </a:cubicBezTo>
                  <a:cubicBezTo>
                    <a:pt x="10" y="181"/>
                    <a:pt x="17" y="189"/>
                    <a:pt x="26" y="189"/>
                  </a:cubicBezTo>
                  <a:cubicBezTo>
                    <a:pt x="169" y="189"/>
                    <a:pt x="169" y="189"/>
                    <a:pt x="169" y="189"/>
                  </a:cubicBezTo>
                  <a:cubicBezTo>
                    <a:pt x="179" y="189"/>
                    <a:pt x="186" y="181"/>
                    <a:pt x="186" y="172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69"/>
                    <a:pt x="186" y="168"/>
                    <a:pt x="186" y="167"/>
                  </a:cubicBezTo>
                  <a:cubicBezTo>
                    <a:pt x="185" y="159"/>
                    <a:pt x="185" y="159"/>
                    <a:pt x="185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13" name="Group 160"/>
          <p:cNvGrpSpPr/>
          <p:nvPr/>
        </p:nvGrpSpPr>
        <p:grpSpPr>
          <a:xfrm rot="18917828">
            <a:off x="3802333" y="4187368"/>
            <a:ext cx="119263" cy="171102"/>
            <a:chOff x="-440108" y="5114996"/>
            <a:chExt cx="203200" cy="320675"/>
          </a:xfrm>
        </p:grpSpPr>
        <p:sp>
          <p:nvSpPr>
            <p:cNvPr id="158" name="Freeform 217"/>
            <p:cNvSpPr>
              <a:spLocks/>
            </p:cNvSpPr>
            <p:nvPr/>
          </p:nvSpPr>
          <p:spPr bwMode="auto">
            <a:xfrm>
              <a:off x="-348033" y="5114996"/>
              <a:ext cx="111125" cy="320675"/>
            </a:xfrm>
            <a:custGeom>
              <a:avLst/>
              <a:gdLst>
                <a:gd name="T0" fmla="*/ 2147483646 w 35"/>
                <a:gd name="T1" fmla="*/ 2147483646 h 101"/>
                <a:gd name="T2" fmla="*/ 2147483646 w 35"/>
                <a:gd name="T3" fmla="*/ 2147483646 h 101"/>
                <a:gd name="T4" fmla="*/ 2147483646 w 35"/>
                <a:gd name="T5" fmla="*/ 2147483646 h 101"/>
                <a:gd name="T6" fmla="*/ 2147483646 w 35"/>
                <a:gd name="T7" fmla="*/ 2147483646 h 101"/>
                <a:gd name="T8" fmla="*/ 2147483646 w 35"/>
                <a:gd name="T9" fmla="*/ 2147483646 h 101"/>
                <a:gd name="T10" fmla="*/ 2147483646 w 35"/>
                <a:gd name="T11" fmla="*/ 2147483646 h 101"/>
                <a:gd name="T12" fmla="*/ 2147483646 w 35"/>
                <a:gd name="T13" fmla="*/ 2147483646 h 101"/>
                <a:gd name="T14" fmla="*/ 2147483646 w 35"/>
                <a:gd name="T15" fmla="*/ 2147483646 h 101"/>
                <a:gd name="T16" fmla="*/ 2147483646 w 35"/>
                <a:gd name="T17" fmla="*/ 2147483646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" h="101">
                  <a:moveTo>
                    <a:pt x="10" y="1"/>
                  </a:moveTo>
                  <a:cubicBezTo>
                    <a:pt x="14" y="0"/>
                    <a:pt x="18" y="6"/>
                    <a:pt x="21" y="10"/>
                  </a:cubicBezTo>
                  <a:cubicBezTo>
                    <a:pt x="29" y="20"/>
                    <a:pt x="35" y="36"/>
                    <a:pt x="34" y="55"/>
                  </a:cubicBezTo>
                  <a:cubicBezTo>
                    <a:pt x="33" y="71"/>
                    <a:pt x="28" y="83"/>
                    <a:pt x="20" y="93"/>
                  </a:cubicBezTo>
                  <a:cubicBezTo>
                    <a:pt x="18" y="95"/>
                    <a:pt x="15" y="101"/>
                    <a:pt x="10" y="100"/>
                  </a:cubicBezTo>
                  <a:cubicBezTo>
                    <a:pt x="2" y="98"/>
                    <a:pt x="11" y="88"/>
                    <a:pt x="13" y="86"/>
                  </a:cubicBezTo>
                  <a:cubicBezTo>
                    <a:pt x="19" y="78"/>
                    <a:pt x="25" y="64"/>
                    <a:pt x="25" y="50"/>
                  </a:cubicBezTo>
                  <a:cubicBezTo>
                    <a:pt x="24" y="33"/>
                    <a:pt x="19" y="24"/>
                    <a:pt x="12" y="15"/>
                  </a:cubicBezTo>
                  <a:cubicBezTo>
                    <a:pt x="11" y="13"/>
                    <a:pt x="0" y="3"/>
                    <a:pt x="10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59" name="Freeform 219"/>
            <p:cNvSpPr>
              <a:spLocks/>
            </p:cNvSpPr>
            <p:nvPr/>
          </p:nvSpPr>
          <p:spPr bwMode="auto">
            <a:xfrm>
              <a:off x="-386133" y="5162621"/>
              <a:ext cx="79375" cy="215900"/>
            </a:xfrm>
            <a:custGeom>
              <a:avLst/>
              <a:gdLst>
                <a:gd name="T0" fmla="*/ 2147483646 w 25"/>
                <a:gd name="T1" fmla="*/ 2147483646 h 68"/>
                <a:gd name="T2" fmla="*/ 2147483646 w 25"/>
                <a:gd name="T3" fmla="*/ 2147483646 h 68"/>
                <a:gd name="T4" fmla="*/ 2147483646 w 25"/>
                <a:gd name="T5" fmla="*/ 2147483646 h 68"/>
                <a:gd name="T6" fmla="*/ 2147483646 w 25"/>
                <a:gd name="T7" fmla="*/ 2147483646 h 68"/>
                <a:gd name="T8" fmla="*/ 2147483646 w 25"/>
                <a:gd name="T9" fmla="*/ 2147483646 h 68"/>
                <a:gd name="T10" fmla="*/ 2147483646 w 25"/>
                <a:gd name="T11" fmla="*/ 2147483646 h 68"/>
                <a:gd name="T12" fmla="*/ 2147483646 w 25"/>
                <a:gd name="T13" fmla="*/ 2147483646 h 68"/>
                <a:gd name="T14" fmla="*/ 2147483646 w 25"/>
                <a:gd name="T15" fmla="*/ 2147483646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68">
                  <a:moveTo>
                    <a:pt x="6" y="3"/>
                  </a:moveTo>
                  <a:cubicBezTo>
                    <a:pt x="15" y="0"/>
                    <a:pt x="23" y="21"/>
                    <a:pt x="24" y="30"/>
                  </a:cubicBezTo>
                  <a:cubicBezTo>
                    <a:pt x="25" y="40"/>
                    <a:pt x="23" y="50"/>
                    <a:pt x="19" y="57"/>
                  </a:cubicBezTo>
                  <a:cubicBezTo>
                    <a:pt x="16" y="61"/>
                    <a:pt x="13" y="68"/>
                    <a:pt x="8" y="68"/>
                  </a:cubicBezTo>
                  <a:cubicBezTo>
                    <a:pt x="5" y="68"/>
                    <a:pt x="3" y="66"/>
                    <a:pt x="3" y="64"/>
                  </a:cubicBezTo>
                  <a:cubicBezTo>
                    <a:pt x="2" y="59"/>
                    <a:pt x="7" y="57"/>
                    <a:pt x="10" y="53"/>
                  </a:cubicBezTo>
                  <a:cubicBezTo>
                    <a:pt x="17" y="41"/>
                    <a:pt x="14" y="25"/>
                    <a:pt x="6" y="14"/>
                  </a:cubicBezTo>
                  <a:cubicBezTo>
                    <a:pt x="5" y="12"/>
                    <a:pt x="0" y="6"/>
                    <a:pt x="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  <p:sp>
          <p:nvSpPr>
            <p:cNvPr id="160" name="Freeform 221"/>
            <p:cNvSpPr>
              <a:spLocks/>
            </p:cNvSpPr>
            <p:nvPr/>
          </p:nvSpPr>
          <p:spPr bwMode="auto">
            <a:xfrm>
              <a:off x="-440108" y="5219771"/>
              <a:ext cx="63500" cy="107950"/>
            </a:xfrm>
            <a:custGeom>
              <a:avLst/>
              <a:gdLst>
                <a:gd name="T0" fmla="*/ 2147483646 w 20"/>
                <a:gd name="T1" fmla="*/ 2147483646 h 34"/>
                <a:gd name="T2" fmla="*/ 2147483646 w 20"/>
                <a:gd name="T3" fmla="*/ 2147483646 h 34"/>
                <a:gd name="T4" fmla="*/ 2147483646 w 20"/>
                <a:gd name="T5" fmla="*/ 2147483646 h 34"/>
                <a:gd name="T6" fmla="*/ 2147483646 w 20"/>
                <a:gd name="T7" fmla="*/ 2147483646 h 34"/>
                <a:gd name="T8" fmla="*/ 2147483646 w 20"/>
                <a:gd name="T9" fmla="*/ 2147483646 h 34"/>
                <a:gd name="T10" fmla="*/ 2147483646 w 20"/>
                <a:gd name="T11" fmla="*/ 2147483646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" h="34">
                  <a:moveTo>
                    <a:pt x="8" y="3"/>
                  </a:moveTo>
                  <a:cubicBezTo>
                    <a:pt x="13" y="0"/>
                    <a:pt x="18" y="8"/>
                    <a:pt x="19" y="14"/>
                  </a:cubicBezTo>
                  <a:cubicBezTo>
                    <a:pt x="20" y="23"/>
                    <a:pt x="15" y="33"/>
                    <a:pt x="10" y="33"/>
                  </a:cubicBezTo>
                  <a:cubicBezTo>
                    <a:pt x="7" y="34"/>
                    <a:pt x="5" y="32"/>
                    <a:pt x="4" y="29"/>
                  </a:cubicBezTo>
                  <a:cubicBezTo>
                    <a:pt x="4" y="26"/>
                    <a:pt x="8" y="25"/>
                    <a:pt x="9" y="21"/>
                  </a:cubicBezTo>
                  <a:cubicBezTo>
                    <a:pt x="11" y="14"/>
                    <a:pt x="0" y="6"/>
                    <a:pt x="8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91540"/>
              <a:endParaRPr lang="en-IN" sz="1365" kern="0" dirty="0">
                <a:solidFill>
                  <a:prstClr val="black"/>
                </a:solidFill>
                <a:latin typeface="Trebuchet MS" panose="020B0603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73" name="Rectangle 72"/>
          <p:cNvSpPr/>
          <p:nvPr/>
        </p:nvSpPr>
        <p:spPr>
          <a:xfrm>
            <a:off x="4602503" y="2225829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Service catalogue based Managed Services</a:t>
            </a:r>
          </a:p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Outcome focussed KPI driven SLA</a:t>
            </a:r>
          </a:p>
        </p:txBody>
      </p:sp>
      <p:cxnSp>
        <p:nvCxnSpPr>
          <p:cNvPr id="163" name="Straight Connector 162"/>
          <p:cNvCxnSpPr/>
          <p:nvPr/>
        </p:nvCxnSpPr>
        <p:spPr>
          <a:xfrm>
            <a:off x="4682036" y="209187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4602503" y="2770736"/>
            <a:ext cx="416587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All services delivered as pay-per-use in the following models</a:t>
            </a:r>
          </a:p>
          <a:p>
            <a:pPr marL="0" lvl="3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Component Aligned 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Usage Aligned</a:t>
            </a:r>
          </a:p>
          <a:p>
            <a:pPr marL="0" lvl="1" defTabSz="891540"/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	Business Outcome Aligned</a:t>
            </a:r>
          </a:p>
        </p:txBody>
      </p:sp>
      <p:cxnSp>
        <p:nvCxnSpPr>
          <p:cNvPr id="164" name="Straight Connector 163"/>
          <p:cNvCxnSpPr/>
          <p:nvPr/>
        </p:nvCxnSpPr>
        <p:spPr>
          <a:xfrm>
            <a:off x="4682036" y="263678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4602503" y="3592642"/>
            <a:ext cx="416587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Competence built up of Service Provider-led transformation in areas such as Network Integration, Hybrid Cloud &amp; DC outsourcing</a:t>
            </a:r>
          </a:p>
        </p:txBody>
      </p:sp>
      <p:cxnSp>
        <p:nvCxnSpPr>
          <p:cNvPr id="165" name="Straight Connector 164"/>
          <p:cNvCxnSpPr/>
          <p:nvPr/>
        </p:nvCxnSpPr>
        <p:spPr>
          <a:xfrm>
            <a:off x="4682036" y="3458688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602503" y="4137549"/>
            <a:ext cx="4165878" cy="415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marL="167160" indent="-167160" defTabSz="891540">
              <a:buFont typeface="Arial" panose="020B0604020202020204" pitchFamily="34" charset="0"/>
              <a:buChar char="•"/>
            </a:pPr>
            <a:r>
              <a:rPr lang="en-IN" sz="900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 in all areas of ICT: Datacentre/Cloud, Network, IoT, Applications in service provider model built around productized services and delivered on utility models</a:t>
            </a:r>
          </a:p>
        </p:txBody>
      </p:sp>
      <p:cxnSp>
        <p:nvCxnSpPr>
          <p:cNvPr id="166" name="Straight Connector 165"/>
          <p:cNvCxnSpPr/>
          <p:nvPr/>
        </p:nvCxnSpPr>
        <p:spPr>
          <a:xfrm>
            <a:off x="4682036" y="4003595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59977" y="1017969"/>
            <a:ext cx="3717601" cy="277576"/>
            <a:chOff x="695257" y="922179"/>
            <a:chExt cx="3717601" cy="277576"/>
          </a:xfrm>
        </p:grpSpPr>
        <p:sp>
          <p:nvSpPr>
            <p:cNvPr id="177" name="Rectangle 176"/>
            <p:cNvSpPr/>
            <p:nvPr/>
          </p:nvSpPr>
          <p:spPr>
            <a:xfrm>
              <a:off x="695257" y="926615"/>
              <a:ext cx="3717601" cy="26870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6866" tIns="33433" rIns="66866" bIns="33433" rtlCol="0" anchor="ctr"/>
            <a:lstStyle/>
            <a:p>
              <a:pPr algn="ctr" defTabSz="891540"/>
              <a:endParaRPr lang="en-IN" sz="1365" kern="0" dirty="0">
                <a:solidFill>
                  <a:prstClr val="white"/>
                </a:solidFill>
                <a:latin typeface="Trebuchet MS" panose="020B0603020202020204" pitchFamily="34" charset="0"/>
                <a:sym typeface="Arial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214829" y="922179"/>
              <a:ext cx="678456" cy="277576"/>
            </a:xfrm>
            <a:prstGeom prst="rect">
              <a:avLst/>
            </a:prstGeom>
          </p:spPr>
          <p:txBody>
            <a:bodyPr wrap="none" lIns="66866" tIns="33433" rIns="66866" bIns="33433">
              <a:spAutoFit/>
            </a:bodyPr>
            <a:lstStyle/>
            <a:p>
              <a:pPr defTabSz="891540" fontAlgn="t"/>
              <a:r>
                <a:rPr lang="en-IN" sz="1365" b="1" kern="0" dirty="0">
                  <a:solidFill>
                    <a:prstClr val="white"/>
                  </a:solidFill>
                  <a:latin typeface="Trebuchet MS" panose="020B0603020202020204" pitchFamily="34" charset="0"/>
                  <a:cs typeface="Arial" panose="020B0604020202020204" pitchFamily="34" charset="0"/>
                  <a:sym typeface="Arial"/>
                </a:rPr>
                <a:t>TREND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4684981" y="1017969"/>
            <a:ext cx="1159357" cy="277576"/>
          </a:xfrm>
          <a:prstGeom prst="rect">
            <a:avLst/>
          </a:prstGeom>
        </p:spPr>
        <p:txBody>
          <a:bodyPr wrap="none" lIns="66866" tIns="33433" rIns="66866" bIns="33433">
            <a:spAutoFit/>
          </a:bodyPr>
          <a:lstStyle/>
          <a:p>
            <a:pPr defTabSz="891540" fontAlgn="t"/>
            <a:r>
              <a:rPr lang="en-IN" sz="1365" b="1" kern="0" dirty="0">
                <a:solidFill>
                  <a:prstClr val="black"/>
                </a:solidFill>
                <a:latin typeface="Trebuchet MS" panose="020B0603020202020204" pitchFamily="34" charset="0"/>
                <a:cs typeface="Arial" panose="020B0604020202020204" pitchFamily="34" charset="0"/>
                <a:sym typeface="Arial"/>
              </a:rPr>
              <a:t>INVESTMENT</a:t>
            </a:r>
          </a:p>
        </p:txBody>
      </p:sp>
      <p:sp>
        <p:nvSpPr>
          <p:cNvPr id="18" name="Title 1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SIFY’S INVESTMENT IN DIGITAL AGE TECHNOLOGY</a:t>
            </a:r>
          </a:p>
        </p:txBody>
      </p:sp>
      <p:sp>
        <p:nvSpPr>
          <p:cNvPr id="103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4682036" y="4687002"/>
            <a:ext cx="3847502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99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Our Engagement Models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3AD607D9-2FEE-DA4B-935D-3CAF7D73A15F}"/>
              </a:ext>
            </a:extLst>
          </p:cNvPr>
          <p:cNvSpPr/>
          <p:nvPr/>
        </p:nvSpPr>
        <p:spPr>
          <a:xfrm>
            <a:off x="2749552" y="1023938"/>
            <a:ext cx="3644896" cy="36607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endParaRPr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51A44F22-7DDA-2F41-8281-17ED243A5668}"/>
              </a:ext>
            </a:extLst>
          </p:cNvPr>
          <p:cNvSpPr txBox="1"/>
          <p:nvPr/>
        </p:nvSpPr>
        <p:spPr>
          <a:xfrm>
            <a:off x="5142847" y="1015497"/>
            <a:ext cx="1483420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26" dirty="0">
                <a:solidFill>
                  <a:prstClr val="black"/>
                </a:solidFill>
                <a:latin typeface="Arial"/>
                <a:cs typeface="Arial"/>
              </a:rPr>
              <a:t>Assets </a:t>
            </a:r>
            <a:r>
              <a:rPr sz="1200" b="1" spc="19" dirty="0">
                <a:solidFill>
                  <a:prstClr val="black"/>
                </a:solidFill>
                <a:latin typeface="Arial"/>
                <a:cs typeface="Arial"/>
              </a:rPr>
              <a:t>+ 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Ser</a:t>
            </a:r>
            <a:r>
              <a:rPr lang="en-US" sz="1200" b="1" spc="-23" dirty="0">
                <a:solidFill>
                  <a:prstClr val="black"/>
                </a:solidFill>
                <a:latin typeface="Arial"/>
                <a:cs typeface="Arial"/>
              </a:rPr>
              <a:t>v</a:t>
            </a:r>
            <a:r>
              <a:rPr sz="1200" b="1" spc="-23" dirty="0">
                <a:solidFill>
                  <a:prstClr val="black"/>
                </a:solidFill>
                <a:latin typeface="Arial"/>
                <a:cs typeface="Arial"/>
              </a:rPr>
              <a:t>ices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Systems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are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the client and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annuity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payout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for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8FB665BD-3ABE-6346-A665-1007DA3E5684}"/>
              </a:ext>
            </a:extLst>
          </p:cNvPr>
          <p:cNvSpPr txBox="1"/>
          <p:nvPr/>
        </p:nvSpPr>
        <p:spPr>
          <a:xfrm>
            <a:off x="6537331" y="2345061"/>
            <a:ext cx="965835" cy="1034418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34" dirty="0">
                <a:solidFill>
                  <a:prstClr val="black"/>
                </a:solidFill>
                <a:latin typeface="Arial"/>
                <a:cs typeface="Arial"/>
              </a:rPr>
              <a:t>Usage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No upfront 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 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 and payout 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 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consumption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A3F8184D-F048-7D41-8C12-A6400FA26E10}"/>
              </a:ext>
            </a:extLst>
          </p:cNvPr>
          <p:cNvSpPr txBox="1"/>
          <p:nvPr/>
        </p:nvSpPr>
        <p:spPr>
          <a:xfrm>
            <a:off x="1463040" y="3983721"/>
            <a:ext cx="2496185" cy="700993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3810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Component</a:t>
            </a:r>
            <a:r>
              <a:rPr sz="12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Reduced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upfront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investment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subscribes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to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owned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by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9" dirty="0">
                <a:solidFill>
                  <a:prstClr val="black"/>
                </a:solidFill>
                <a:latin typeface="Arial"/>
                <a:cs typeface="Arial"/>
              </a:rPr>
              <a:t>Sify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as </a:t>
            </a:r>
            <a:r>
              <a:rPr sz="1050" spc="-60" dirty="0">
                <a:solidFill>
                  <a:prstClr val="black"/>
                </a:solidFill>
                <a:latin typeface="Arial"/>
                <a:cs typeface="Arial"/>
              </a:rPr>
              <a:t>a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part</a:t>
            </a:r>
            <a:r>
              <a:rPr sz="1050" spc="11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050" spc="-1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5" dirty="0">
                <a:solidFill>
                  <a:prstClr val="black"/>
                </a:solidFill>
                <a:latin typeface="Arial"/>
                <a:cs typeface="Arial"/>
              </a:rPr>
              <a:t>their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53" dirty="0">
                <a:solidFill>
                  <a:prstClr val="black"/>
                </a:solidFill>
                <a:latin typeface="Arial"/>
                <a:cs typeface="Arial"/>
              </a:rPr>
              <a:t>overall</a:t>
            </a:r>
            <a:r>
              <a:rPr sz="1050" spc="-5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infrastructure</a:t>
            </a:r>
            <a:r>
              <a:rPr lang="en-IN"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requirement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1" name="object 8">
            <a:extLst>
              <a:ext uri="{FF2B5EF4-FFF2-40B4-BE49-F238E27FC236}">
                <a16:creationId xmlns:a16="http://schemas.microsoft.com/office/drawing/2014/main" id="{14384170-5BEC-BF4A-A3F0-33F263F16160}"/>
              </a:ext>
            </a:extLst>
          </p:cNvPr>
          <p:cNvSpPr txBox="1"/>
          <p:nvPr/>
        </p:nvSpPr>
        <p:spPr>
          <a:xfrm>
            <a:off x="812799" y="2401669"/>
            <a:ext cx="1790061" cy="867706"/>
          </a:xfrm>
          <a:prstGeom prst="rect">
            <a:avLst/>
          </a:prstGeom>
        </p:spPr>
        <p:txBody>
          <a:bodyPr vert="horz" wrap="square" lIns="0" tIns="33814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3810" indent="169069" algn="r" defTabSz="685800">
              <a:lnSpc>
                <a:spcPts val="1260"/>
              </a:lnSpc>
              <a:spcBef>
                <a:spcPts val="266"/>
              </a:spcBef>
            </a:pPr>
            <a:r>
              <a:rPr sz="1200" b="1" spc="-11" dirty="0">
                <a:solidFill>
                  <a:prstClr val="black"/>
                </a:solidFill>
                <a:latin typeface="Arial"/>
                <a:cs typeface="Arial"/>
              </a:rPr>
              <a:t>Outcome</a:t>
            </a:r>
            <a:r>
              <a:rPr sz="1200" b="1" spc="-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200" b="1" spc="-15" dirty="0">
                <a:solidFill>
                  <a:prstClr val="black"/>
                </a:solidFill>
                <a:latin typeface="Arial"/>
                <a:cs typeface="Arial"/>
              </a:rPr>
              <a:t>based </a:t>
            </a:r>
            <a:r>
              <a:rPr sz="12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Client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engagement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41" dirty="0">
                <a:solidFill>
                  <a:prstClr val="black"/>
                </a:solidFill>
                <a:latin typeface="Arial"/>
                <a:cs typeface="Arial"/>
              </a:rPr>
              <a:t>is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based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on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defined </a:t>
            </a:r>
            <a:r>
              <a:rPr sz="1050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business</a:t>
            </a:r>
            <a:r>
              <a:rPr sz="1050" spc="-7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23" dirty="0">
                <a:solidFill>
                  <a:prstClr val="black"/>
                </a:solidFill>
                <a:latin typeface="Arial"/>
                <a:cs typeface="Arial"/>
              </a:rPr>
              <a:t>outcome </a:t>
            </a:r>
            <a:r>
              <a:rPr sz="1050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generated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0" dirty="0">
                <a:solidFill>
                  <a:prstClr val="black"/>
                </a:solidFill>
                <a:latin typeface="Arial"/>
                <a:cs typeface="Arial"/>
              </a:rPr>
              <a:t>by</a:t>
            </a:r>
            <a:r>
              <a:rPr sz="1050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105" dirty="0">
                <a:solidFill>
                  <a:prstClr val="black"/>
                </a:solidFill>
                <a:latin typeface="Arial"/>
                <a:cs typeface="Arial"/>
              </a:rPr>
              <a:t>IT </a:t>
            </a:r>
            <a:r>
              <a:rPr sz="1050" spc="-6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4" dirty="0">
                <a:solidFill>
                  <a:prstClr val="black"/>
                </a:solidFill>
                <a:latin typeface="Arial"/>
                <a:cs typeface="Arial"/>
              </a:rPr>
              <a:t>solutions and</a:t>
            </a:r>
            <a:r>
              <a:rPr sz="10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50" spc="-38" dirty="0">
                <a:solidFill>
                  <a:prstClr val="black"/>
                </a:solidFill>
                <a:latin typeface="Arial"/>
                <a:cs typeface="Arial"/>
              </a:rPr>
              <a:t>services</a:t>
            </a:r>
            <a:endParaRPr sz="1050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20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Network">
            <a:extLst>
              <a:ext uri="{FF2B5EF4-FFF2-40B4-BE49-F238E27FC236}">
                <a16:creationId xmlns:a16="http://schemas.microsoft.com/office/drawing/2014/main" id="{D2755C90-0B09-4A90-AB3E-2A8CDBD07C2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73882" y="1314450"/>
            <a:ext cx="342900" cy="342900"/>
          </a:xfrm>
          <a:prstGeom prst="rect">
            <a:avLst/>
          </a:prstGeom>
        </p:spPr>
      </p:pic>
      <p:pic>
        <p:nvPicPr>
          <p:cNvPr id="9" name="Graphic 8" descr="Bar chart">
            <a:extLst>
              <a:ext uri="{FF2B5EF4-FFF2-40B4-BE49-F238E27FC236}">
                <a16:creationId xmlns:a16="http://schemas.microsoft.com/office/drawing/2014/main" id="{47B7CD4B-0CE7-47C7-9D6A-5528A45935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1202" y="3771900"/>
            <a:ext cx="285750" cy="285750"/>
          </a:xfrm>
          <a:prstGeom prst="rect">
            <a:avLst/>
          </a:prstGeom>
        </p:spPr>
      </p:pic>
      <p:pic>
        <p:nvPicPr>
          <p:cNvPr id="11" name="Graphic 10" descr="Database">
            <a:extLst>
              <a:ext uri="{FF2B5EF4-FFF2-40B4-BE49-F238E27FC236}">
                <a16:creationId xmlns:a16="http://schemas.microsoft.com/office/drawing/2014/main" id="{D4F0BFF4-2B16-4A6C-8302-86A3320B472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14650" y="1371600"/>
            <a:ext cx="285750" cy="285750"/>
          </a:xfrm>
          <a:prstGeom prst="rect">
            <a:avLst/>
          </a:prstGeom>
        </p:spPr>
      </p:pic>
      <p:pic>
        <p:nvPicPr>
          <p:cNvPr id="13" name="Graphic 12" descr="Lock">
            <a:extLst>
              <a:ext uri="{FF2B5EF4-FFF2-40B4-BE49-F238E27FC236}">
                <a16:creationId xmlns:a16="http://schemas.microsoft.com/office/drawing/2014/main" id="{10B187FA-8E3D-4241-9990-CA771BE6186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14650" y="3771900"/>
            <a:ext cx="285750" cy="285750"/>
          </a:xfrm>
          <a:prstGeom prst="rect">
            <a:avLst/>
          </a:prstGeom>
        </p:spPr>
      </p:pic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CE351F74-D25A-48B7-9DD0-80B39B393A28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752" y="940495"/>
            <a:ext cx="7742698" cy="3826772"/>
          </a:xfrm>
          <a:prstGeom prst="rect">
            <a:avLst/>
          </a:prstGeom>
        </p:spPr>
      </p:pic>
      <p:pic>
        <p:nvPicPr>
          <p:cNvPr id="12" name="Picture 2" descr="Image result for max bupa health insurance">
            <a:extLst>
              <a:ext uri="{FF2B5EF4-FFF2-40B4-BE49-F238E27FC236}">
                <a16:creationId xmlns:a16="http://schemas.microsoft.com/office/drawing/2014/main" id="{F78E2779-0BA8-48D6-91C7-E68AB7E7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1659" y="1777374"/>
            <a:ext cx="777941" cy="4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dhfl general insurance company">
            <a:extLst>
              <a:ext uri="{FF2B5EF4-FFF2-40B4-BE49-F238E27FC236}">
                <a16:creationId xmlns:a16="http://schemas.microsoft.com/office/drawing/2014/main" id="{B411A278-281F-4310-B852-5FB1DA4C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034" y="1726667"/>
            <a:ext cx="478804" cy="52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id="{E8ADC0BF-2176-4B2F-8E29-C34145DC7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1136120" y="1705456"/>
            <a:ext cx="386606" cy="56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united bank of india">
            <a:extLst>
              <a:ext uri="{FF2B5EF4-FFF2-40B4-BE49-F238E27FC236}">
                <a16:creationId xmlns:a16="http://schemas.microsoft.com/office/drawing/2014/main" id="{4DC28B08-F774-44A1-8B4F-950B4CF97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448885"/>
            <a:ext cx="1257479" cy="2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Image result for central bank of india">
            <a:extLst>
              <a:ext uri="{FF2B5EF4-FFF2-40B4-BE49-F238E27FC236}">
                <a16:creationId xmlns:a16="http://schemas.microsoft.com/office/drawing/2014/main" id="{14BF7A64-6073-4E6A-BCFC-2C8FE300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1" y="4073494"/>
            <a:ext cx="1257479" cy="33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mage result for syndicate bank">
            <a:extLst>
              <a:ext uri="{FF2B5EF4-FFF2-40B4-BE49-F238E27FC236}">
                <a16:creationId xmlns:a16="http://schemas.microsoft.com/office/drawing/2014/main" id="{C491B215-DAAA-460A-907F-1231C20BF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6541" y="4073494"/>
            <a:ext cx="1371600" cy="2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punjab national bank">
            <a:extLst>
              <a:ext uri="{FF2B5EF4-FFF2-40B4-BE49-F238E27FC236}">
                <a16:creationId xmlns:a16="http://schemas.microsoft.com/office/drawing/2014/main" id="{E569CADE-16D5-423D-BED0-06C0AB573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4250" y="4387750"/>
            <a:ext cx="1316182" cy="3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result for india post">
            <a:extLst>
              <a:ext uri="{FF2B5EF4-FFF2-40B4-BE49-F238E27FC236}">
                <a16:creationId xmlns:a16="http://schemas.microsoft.com/office/drawing/2014/main" id="{C2473B9D-38E4-45BB-98B0-1C49CDDC4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2221" y="1807893"/>
            <a:ext cx="785951" cy="392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Image result for idrbt">
            <a:extLst>
              <a:ext uri="{FF2B5EF4-FFF2-40B4-BE49-F238E27FC236}">
                <a16:creationId xmlns:a16="http://schemas.microsoft.com/office/drawing/2014/main" id="{00DD2927-0EC0-4659-B7B6-FA4CD2ABF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7976" y="1880346"/>
            <a:ext cx="669254" cy="32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NSE">
            <a:extLst>
              <a:ext uri="{FF2B5EF4-FFF2-40B4-BE49-F238E27FC236}">
                <a16:creationId xmlns:a16="http://schemas.microsoft.com/office/drawing/2014/main" id="{3EF1C226-06A3-47DA-88A4-FEFFD4D18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8733" y="1880346"/>
            <a:ext cx="726640" cy="2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Image result for up power corporation">
            <a:extLst>
              <a:ext uri="{FF2B5EF4-FFF2-40B4-BE49-F238E27FC236}">
                <a16:creationId xmlns:a16="http://schemas.microsoft.com/office/drawing/2014/main" id="{47229F5B-C993-4D69-932B-C89A277A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0923" y="3966571"/>
            <a:ext cx="1706154" cy="36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662438B8-3A22-45E6-8DB2-76DD156EC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6938171" y="4433604"/>
            <a:ext cx="971550" cy="30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>
            <a:extLst>
              <a:ext uri="{FF2B5EF4-FFF2-40B4-BE49-F238E27FC236}">
                <a16:creationId xmlns:a16="http://schemas.microsoft.com/office/drawing/2014/main" id="{9BB260E3-7669-44AB-A7C9-D755B0558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screen"/>
          <a:srcRect/>
          <a:stretch>
            <a:fillRect/>
          </a:stretch>
        </p:blipFill>
        <p:spPr bwMode="auto">
          <a:xfrm>
            <a:off x="6186577" y="4457701"/>
            <a:ext cx="571500" cy="36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600" y="367206"/>
            <a:ext cx="7538400" cy="369322"/>
          </a:xfrm>
        </p:spPr>
        <p:txBody>
          <a:bodyPr/>
          <a:lstStyle/>
          <a:p>
            <a:r>
              <a:rPr lang="en-IN" dirty="0"/>
              <a:t>EXECUTION CAPABILITIES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B3DF8-9618-4885-B0D3-D0E91119AFC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767263"/>
            <a:ext cx="2057400" cy="274637"/>
          </a:xfrm>
        </p:spPr>
        <p:txBody>
          <a:bodyPr/>
          <a:lstStyle/>
          <a:p>
            <a:pPr defTabSz="685800"/>
            <a:fld id="{00A528DF-D215-450C-9DB5-2AB96B301B6B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9145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Strategic Partnerships 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528DF-D215-450C-9DB5-2AB96B301B6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1642385" y="1023938"/>
            <a:ext cx="7131727" cy="9651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8775" y="1023938"/>
            <a:ext cx="1156319" cy="886040"/>
          </a:xfrm>
          <a:prstGeom prst="homePlate">
            <a:avLst>
              <a:gd name="adj" fmla="val 17320"/>
            </a:avLst>
          </a:prstGeom>
          <a:solidFill>
            <a:srgbClr val="8FB4E0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" name="Picture 7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974" y="1055030"/>
            <a:ext cx="755414" cy="45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2" descr="G:\Marketing from 1st of June 2016\Alliance Details\Alliances Logos\HP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6" y="1487886"/>
            <a:ext cx="861381" cy="457576"/>
          </a:xfrm>
          <a:prstGeom prst="rect">
            <a:avLst/>
          </a:prstGeom>
          <a:noFill/>
        </p:spPr>
      </p:pic>
      <p:pic>
        <p:nvPicPr>
          <p:cNvPr id="79" name="Picture 2" descr="Image result for de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747" y="1081099"/>
            <a:ext cx="542113" cy="53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Image result for ca technologi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26" y="1512283"/>
            <a:ext cx="577981" cy="4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Image result for commvaul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08" y="1075996"/>
            <a:ext cx="779901" cy="4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6" descr="Image result for actifi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56" y="1606833"/>
            <a:ext cx="733857" cy="33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" descr="Image result for riverbe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47" y="1104142"/>
            <a:ext cx="798530" cy="41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0" descr="Image result for ib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923" y="1658636"/>
            <a:ext cx="734995" cy="3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2" descr="Image result for service no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057" y="1141453"/>
            <a:ext cx="1479599" cy="30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14" descr="Image result for bmc softw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31" y="1406794"/>
            <a:ext cx="1639916" cy="547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/>
          <p:cNvSpPr/>
          <p:nvPr/>
        </p:nvSpPr>
        <p:spPr>
          <a:xfrm>
            <a:off x="1642385" y="2119903"/>
            <a:ext cx="7131727" cy="69230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58775" y="2073671"/>
            <a:ext cx="1156319" cy="692498"/>
          </a:xfrm>
          <a:prstGeom prst="homePlate">
            <a:avLst>
              <a:gd name="adj" fmla="val 19190"/>
            </a:avLst>
          </a:prstGeom>
          <a:solidFill>
            <a:srgbClr val="E7B8B7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and Acceleration Partners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642385" y="2943010"/>
            <a:ext cx="7131728" cy="89520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8775" y="2929862"/>
            <a:ext cx="1156319" cy="900248"/>
          </a:xfrm>
          <a:prstGeom prst="homePlate">
            <a:avLst>
              <a:gd name="adj" fmla="val 16143"/>
            </a:avLst>
          </a:prstGeom>
          <a:solidFill>
            <a:srgbClr val="CBC1D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Partners</a:t>
            </a:r>
          </a:p>
          <a:p>
            <a:pPr defTabSz="685800"/>
            <a:endParaRPr lang="en-US" sz="10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1797146" y="2213534"/>
            <a:ext cx="6182745" cy="499299"/>
            <a:chOff x="2070431" y="2209599"/>
            <a:chExt cx="6182745" cy="499299"/>
          </a:xfrm>
        </p:grpSpPr>
        <p:pic>
          <p:nvPicPr>
            <p:cNvPr id="92" name="Picture 2" descr="C:\Users\013146\Desktop\Untitled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0431" y="2276249"/>
              <a:ext cx="615018" cy="432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3" name="Picture 10" descr="Image result for nutanix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8914" y="2374683"/>
              <a:ext cx="1074262" cy="174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4" name="Picture 1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353" y="2209599"/>
              <a:ext cx="859280" cy="476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5" name="Picture 16" descr="Image result for akamai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0304" y="2251766"/>
              <a:ext cx="936058" cy="3467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6" name="Picture 18" descr="Image result for windows azure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958" y="2235717"/>
              <a:ext cx="1499183" cy="457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7" name="Group 96"/>
          <p:cNvGrpSpPr/>
          <p:nvPr/>
        </p:nvGrpSpPr>
        <p:grpSpPr>
          <a:xfrm>
            <a:off x="1787613" y="2970164"/>
            <a:ext cx="6173202" cy="872090"/>
            <a:chOff x="1966592" y="2924974"/>
            <a:chExt cx="6173202" cy="872090"/>
          </a:xfrm>
        </p:grpSpPr>
        <p:pic>
          <p:nvPicPr>
            <p:cNvPr id="98" name="Picture 1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8584" y="3005178"/>
              <a:ext cx="1124844" cy="278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0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6592" y="2971246"/>
              <a:ext cx="864305" cy="389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0" name="Picture 17" descr="Image result for oracle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441" y="2924974"/>
              <a:ext cx="1038587" cy="337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Image result for saba technologies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587" y="3382145"/>
              <a:ext cx="875537" cy="4149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2" descr="Image result for livewire for live careers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6539" y="3026920"/>
              <a:ext cx="1003255" cy="3270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4" descr="Image result for sumtotal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3552" y="3412702"/>
              <a:ext cx="961001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6" descr="Image result for litmos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544" y="3408094"/>
              <a:ext cx="965687" cy="37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" name="Rectangle 104"/>
          <p:cNvSpPr/>
          <p:nvPr/>
        </p:nvSpPr>
        <p:spPr>
          <a:xfrm>
            <a:off x="1642385" y="3969019"/>
            <a:ext cx="7131728" cy="71728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358775" y="3993802"/>
            <a:ext cx="1156319" cy="692498"/>
          </a:xfrm>
          <a:prstGeom prst="homePlate">
            <a:avLst>
              <a:gd name="adj" fmla="val 19923"/>
            </a:avLst>
          </a:prstGeom>
          <a:solidFill>
            <a:srgbClr val="C4D89B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defTabSz="685800"/>
            <a:r>
              <a:rPr lang="en-US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 Partners</a:t>
            </a:r>
          </a:p>
        </p:txBody>
      </p:sp>
      <p:grpSp>
        <p:nvGrpSpPr>
          <p:cNvPr id="107" name="Group 106"/>
          <p:cNvGrpSpPr/>
          <p:nvPr/>
        </p:nvGrpSpPr>
        <p:grpSpPr>
          <a:xfrm>
            <a:off x="1901284" y="4162171"/>
            <a:ext cx="6308128" cy="389930"/>
            <a:chOff x="2071282" y="4136056"/>
            <a:chExt cx="6308128" cy="389930"/>
          </a:xfrm>
        </p:grpSpPr>
        <p:pic>
          <p:nvPicPr>
            <p:cNvPr id="108" name="Picture 4" descr="Check Point Software Technologies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800" y="4211193"/>
              <a:ext cx="1329776" cy="257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" name="Picture 6" descr="Image result for symantec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9694" y="4165333"/>
              <a:ext cx="1160749" cy="282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" name="Picture 30" descr="Image result for mcafee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71282" y="4203709"/>
              <a:ext cx="843782" cy="274333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" name="Picture 32" descr="Image result for trend micro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355" y="4162772"/>
              <a:ext cx="874477" cy="327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2" name="Picture 34" descr="Image result for fortinet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2679" y="4136056"/>
              <a:ext cx="1326731" cy="38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41028260"/>
      </p:ext>
    </p:extLst>
  </p:cSld>
  <p:clrMapOvr>
    <a:masterClrMapping/>
  </p:clrMapOvr>
</p:sld>
</file>

<file path=ppt/theme/theme1.xml><?xml version="1.0" encoding="utf-8"?>
<a:theme xmlns:a="http://schemas.openxmlformats.org/drawingml/2006/main" name="Sify New Theme">
  <a:themeElements>
    <a:clrScheme name="Sify new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5B3D7"/>
      </a:accent1>
      <a:accent2>
        <a:srgbClr val="D99694"/>
      </a:accent2>
      <a:accent3>
        <a:srgbClr val="C3D69B"/>
      </a:accent3>
      <a:accent4>
        <a:srgbClr val="B2A2C7"/>
      </a:accent4>
      <a:accent5>
        <a:srgbClr val="92CDDC"/>
      </a:accent5>
      <a:accent6>
        <a:srgbClr val="FAC08F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4818</Words>
  <Application>Microsoft Office PowerPoint</Application>
  <PresentationFormat>On-screen Show (16:9)</PresentationFormat>
  <Paragraphs>1566</Paragraphs>
  <Slides>53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5" baseType="lpstr">
      <vt:lpstr>Sify New Theme</vt:lpstr>
      <vt:lpstr>1_Office Theme</vt:lpstr>
      <vt:lpstr>PowerPoint Presentation</vt:lpstr>
      <vt:lpstr>AGENDA</vt:lpstr>
      <vt:lpstr>Introducing sify</vt:lpstr>
      <vt:lpstr>SIFY’S JOURNEY SO FAR…</vt:lpstr>
      <vt:lpstr>SIFY FINANCIALS</vt:lpstr>
      <vt:lpstr>SIFY’S INVESTMENT IN DIGITAL AGE TECHNOLOGY</vt:lpstr>
      <vt:lpstr>Our Engagement Models</vt:lpstr>
      <vt:lpstr>EXECUTION CAPABILITIES</vt:lpstr>
      <vt:lpstr>Strategic Partnerships </vt:lpstr>
      <vt:lpstr>Our People Capabilities and Strengths</vt:lpstr>
      <vt:lpstr>Recognitions</vt:lpstr>
      <vt:lpstr>PowerPoint Presentation</vt:lpstr>
      <vt:lpstr>DATA CENTER AND CLOUD TRANSFORMATION CAPABILITIES</vt:lpstr>
      <vt:lpstr>Data Center and Cloud Services Driven Infrastructure Transformation Partner</vt:lpstr>
      <vt:lpstr>Our Data Center Transformation Framework</vt:lpstr>
      <vt:lpstr>Data Center Transformation Aligned Services</vt:lpstr>
      <vt:lpstr>DR SERVICES: MODELS</vt:lpstr>
      <vt:lpstr>DR Services – Goinfinit Recover</vt:lpstr>
      <vt:lpstr>Key customer References (DC, Telecom, Cloud, dr &amp; managed services)</vt:lpstr>
      <vt:lpstr>Key customer References (DC, Cloud, dr &amp; managed services)</vt:lpstr>
      <vt:lpstr>PowerPoint Presentation</vt:lpstr>
      <vt:lpstr>PowerPoint Presentation</vt:lpstr>
      <vt:lpstr>PowerPoint Presentation</vt:lpstr>
      <vt:lpstr>PowerPoint Presentation</vt:lpstr>
      <vt:lpstr>NETWORK SERVICES TRANSFORMATION CAPABILITIES</vt:lpstr>
      <vt:lpstr>NETWORK SERVICES TRANSFORMATION PARTNER</vt:lpstr>
      <vt:lpstr>NETWORK SERVICES – KEY STRENGTH</vt:lpstr>
      <vt:lpstr>OUR NETWORK MANAGED SERVICES &amp; OPERATIONS CAPABILITIES</vt:lpstr>
      <vt:lpstr>OUR NETWORK EXPERTISE &amp; SKILL SET</vt:lpstr>
      <vt:lpstr>SIFY’S MANAGED SERVICES – DIGITAL DISTRIBUTION ARCHITECTURE</vt:lpstr>
      <vt:lpstr>WAN Transformation with Sify Managed SDWAN</vt:lpstr>
      <vt:lpstr>Sify Managed SDWAN: Value Propositions</vt:lpstr>
      <vt:lpstr>Sify Managed SD WAN Components</vt:lpstr>
      <vt:lpstr>Typical Enterprise SD-WAN TopologY</vt:lpstr>
      <vt:lpstr>Sify Managed SD-WAN FeatureS</vt:lpstr>
      <vt:lpstr>Sify Managed SD-WAN Security Features</vt:lpstr>
      <vt:lpstr>Sify Managed SD-WAN: Subscription TierS</vt:lpstr>
      <vt:lpstr>PowerPoint Presentation</vt:lpstr>
      <vt:lpstr>SECURITY SERVICE ENGAGEMENT MODELS</vt:lpstr>
      <vt:lpstr>Our Security Services Engagement Models</vt:lpstr>
      <vt:lpstr>Sify DDoS Capabilities</vt:lpstr>
      <vt:lpstr>PowerPoint Presentation</vt:lpstr>
      <vt:lpstr>TOOLS &amp;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Our Tools and Automation Capabilities</vt:lpstr>
      <vt:lpstr>CASE STUDIES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Murali.J  Janakiraman</cp:lastModifiedBy>
  <cp:revision>109</cp:revision>
  <dcterms:created xsi:type="dcterms:W3CDTF">2018-05-30T06:38:40Z</dcterms:created>
  <dcterms:modified xsi:type="dcterms:W3CDTF">2023-09-19T05:24:30Z</dcterms:modified>
</cp:coreProperties>
</file>